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6"/>
  </p:notesMasterIdLst>
  <p:handoutMasterIdLst>
    <p:handoutMasterId r:id="rId7"/>
  </p:handoutMasterIdLst>
  <p:sldIdLst>
    <p:sldId id="5160" r:id="rId3"/>
    <p:sldId id="5153" r:id="rId4"/>
    <p:sldId id="266" r:id="rId5"/>
  </p:sldIdLst>
  <p:sldSz cx="9144000" cy="5143500" type="screen16x9"/>
  <p:notesSz cx="6896100" cy="9236075"/>
  <p:custDataLst>
    <p:tags r:id="rId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74"/>
  </p:normalViewPr>
  <p:slideViewPr>
    <p:cSldViewPr>
      <p:cViewPr varScale="1">
        <p:scale>
          <a:sx n="95" d="100"/>
          <a:sy n="95" d="100"/>
        </p:scale>
        <p:origin x="648" y="78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1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988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763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04BB6B-BEDE-48E4-970F-8DFC0D4B5AE7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Arial" charset="0"/>
              </a:rPr>
              <a:pPr marL="0" marR="0" lvl="0" indent="0" algn="r" defTabSz="8763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368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763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04BB6B-BEDE-48E4-970F-8DFC0D4B5AE7}" type="slidenum"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MS PGothic" pitchFamily="34" charset="-128"/>
                <a:cs typeface="Arial" charset="0"/>
              </a:rPr>
              <a:pPr marL="0" marR="0" lvl="0" indent="0" algn="r" defTabSz="8763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913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0" y="1597819"/>
            <a:ext cx="9144000" cy="1102519"/>
          </a:xfrm>
        </p:spPr>
        <p:txBody>
          <a:bodyPr lIns="0" tIns="0" rIns="0" bIns="0" anchor="b" anchorCtr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0" y="2857500"/>
            <a:ext cx="9144000" cy="971550"/>
          </a:xfrm>
        </p:spPr>
        <p:txBody>
          <a:bodyPr anchor="t" anchorCtr="0"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180035"/>
            <a:ext cx="9144000" cy="1125140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099466"/>
            <a:ext cx="86868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067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47949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93744"/>
            <a:ext cx="4343400" cy="37719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23601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30187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002573"/>
            <a:ext cx="8686800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029866"/>
            <a:ext cx="4267200" cy="6858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1715666"/>
            <a:ext cx="4267200" cy="3142084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39958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0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1720018"/>
            <a:ext cx="4267200" cy="3137732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112421"/>
            <a:ext cx="6629400" cy="75438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00405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3028950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121303"/>
            <a:ext cx="6629400" cy="75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004208"/>
            <a:ext cx="4114800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5" y="1004208"/>
            <a:ext cx="4256315" cy="188595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3019343"/>
            <a:ext cx="8675914" cy="192024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4CF84DEC-6C29-4637-B952-38EA37D1BBE0}"/>
              </a:ext>
            </a:extLst>
          </p:cNvPr>
          <p:cNvSpPr/>
          <p:nvPr/>
        </p:nvSpPr>
        <p:spPr>
          <a:xfrm>
            <a:off x="8161736" y="332186"/>
            <a:ext cx="925115" cy="253603"/>
          </a:xfrm>
          <a:custGeom>
            <a:avLst/>
            <a:gdLst>
              <a:gd name="connsiteX0" fmla="*/ 0 w 1233487"/>
              <a:gd name="connsiteY0" fmla="*/ 0 h 338137"/>
              <a:gd name="connsiteX1" fmla="*/ 995362 w 1233487"/>
              <a:gd name="connsiteY1" fmla="*/ 0 h 338137"/>
              <a:gd name="connsiteX2" fmla="*/ 995362 w 1233487"/>
              <a:gd name="connsiteY2" fmla="*/ 171450 h 338137"/>
              <a:gd name="connsiteX3" fmla="*/ 1233487 w 1233487"/>
              <a:gd name="connsiteY3" fmla="*/ 171450 h 338137"/>
              <a:gd name="connsiteX4" fmla="*/ 1233487 w 1233487"/>
              <a:gd name="connsiteY4" fmla="*/ 338137 h 338137"/>
              <a:gd name="connsiteX5" fmla="*/ 995362 w 1233487"/>
              <a:gd name="connsiteY5" fmla="*/ 338137 h 338137"/>
              <a:gd name="connsiteX6" fmla="*/ 0 w 1233487"/>
              <a:gd name="connsiteY6" fmla="*/ 338137 h 33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33487" h="338137">
                <a:moveTo>
                  <a:pt x="0" y="0"/>
                </a:moveTo>
                <a:lnTo>
                  <a:pt x="995362" y="0"/>
                </a:lnTo>
                <a:lnTo>
                  <a:pt x="995362" y="171450"/>
                </a:lnTo>
                <a:lnTo>
                  <a:pt x="1233487" y="171450"/>
                </a:lnTo>
                <a:lnTo>
                  <a:pt x="1233487" y="338137"/>
                </a:lnTo>
                <a:lnTo>
                  <a:pt x="995362" y="338137"/>
                </a:lnTo>
                <a:lnTo>
                  <a:pt x="0" y="33813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200" err="1">
              <a:solidFill>
                <a:srgbClr val="000000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594548B-E9E8-422C-8FEC-65C1A029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79" y="4939207"/>
            <a:ext cx="1117614" cy="1692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marL="0" indent="0" algn="l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en-US" sz="500" b="1"/>
              <a:t>COMPANY CONFIDENTIAL</a:t>
            </a:r>
          </a:p>
        </p:txBody>
      </p:sp>
    </p:spTree>
    <p:extLst>
      <p:ext uri="{BB962C8B-B14F-4D97-AF65-F5344CB8AC3E}">
        <p14:creationId xmlns:p14="http://schemas.microsoft.com/office/powerpoint/2010/main" val="1677060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129783"/>
            <a:ext cx="8686800" cy="3861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00361" y="4960095"/>
            <a:ext cx="2464137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l" eaLnBrk="0" hangingPunct="0">
              <a:buFont typeface="Verdana" pitchFamily="34" charset="0"/>
              <a:buNone/>
            </a:pPr>
            <a:r>
              <a:rPr lang="en-US" sz="700" dirty="0">
                <a:solidFill>
                  <a:schemeClr val="bg1">
                    <a:lumMod val="65000"/>
                  </a:schemeClr>
                </a:solidFill>
                <a:latin typeface="+mn-lt"/>
              </a:rPr>
              <a:t>©2020 Waters Corporation.  COMPANY CONFIDENTIAL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133230"/>
            <a:ext cx="6629400" cy="75438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2786" y="4941045"/>
            <a:ext cx="371215" cy="2000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064" y="361950"/>
            <a:ext cx="1402115" cy="322107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6C0B91D-A43E-E346-84AA-F67C6420284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12340" y="0"/>
            <a:ext cx="8165592" cy="40827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2" r:id="rId11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0">
          <a:solidFill>
            <a:schemeClr val="accent1"/>
          </a:solidFill>
          <a:effectLst/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charset="2"/>
        <a:buChar char="¡"/>
        <a:defRPr sz="18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5043" y="2132573"/>
            <a:ext cx="4144964" cy="956530"/>
          </a:xfrm>
          <a:prstGeom prst="rect">
            <a:avLst/>
          </a:prstGeom>
        </p:spPr>
      </p:pic>
      <p:pic>
        <p:nvPicPr>
          <p:cNvPr id="6" name="Picture 5" descr="WATERS_PPT_ARTBAR_10x.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" y="0"/>
            <a:ext cx="91440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F9C0643-0D0D-4727-AFC1-5988F4C54828}"/>
              </a:ext>
            </a:extLst>
          </p:cNvPr>
          <p:cNvSpPr/>
          <p:nvPr/>
        </p:nvSpPr>
        <p:spPr>
          <a:xfrm>
            <a:off x="283685" y="4101125"/>
            <a:ext cx="8683739" cy="821454"/>
          </a:xfrm>
          <a:prstGeom prst="rect">
            <a:avLst/>
          </a:prstGeom>
          <a:solidFill>
            <a:srgbClr val="F5F5F5"/>
          </a:solidFill>
          <a:ln w="12700">
            <a:noFill/>
          </a:ln>
        </p:spPr>
        <p:txBody>
          <a:bodyPr wrap="square" lIns="102870" tIns="102870" rIns="68580" bIns="0" anchor="t"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C31D869-9C95-454C-8F42-0E4ACBCA3DC3}"/>
              </a:ext>
            </a:extLst>
          </p:cNvPr>
          <p:cNvCxnSpPr/>
          <p:nvPr/>
        </p:nvCxnSpPr>
        <p:spPr>
          <a:xfrm>
            <a:off x="2893896" y="4168952"/>
            <a:ext cx="0" cy="68580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A973A5D-7540-47CF-A5E6-BB81F4B9CEC7}"/>
              </a:ext>
            </a:extLst>
          </p:cNvPr>
          <p:cNvCxnSpPr/>
          <p:nvPr/>
        </p:nvCxnSpPr>
        <p:spPr>
          <a:xfrm>
            <a:off x="4416805" y="4168952"/>
            <a:ext cx="0" cy="68580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31DD2F1-A633-4608-9C05-0FAC50D76386}"/>
              </a:ext>
            </a:extLst>
          </p:cNvPr>
          <p:cNvCxnSpPr/>
          <p:nvPr/>
        </p:nvCxnSpPr>
        <p:spPr>
          <a:xfrm>
            <a:off x="5939714" y="4168952"/>
            <a:ext cx="0" cy="68580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9BD498F-D3EF-4252-AA98-C02BF3DEBA09}"/>
              </a:ext>
            </a:extLst>
          </p:cNvPr>
          <p:cNvCxnSpPr/>
          <p:nvPr/>
        </p:nvCxnSpPr>
        <p:spPr>
          <a:xfrm>
            <a:off x="7462623" y="4168952"/>
            <a:ext cx="0" cy="68580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8734DD40-0B42-43F1-8C2D-470925E812E4}"/>
              </a:ext>
            </a:extLst>
          </p:cNvPr>
          <p:cNvSpPr/>
          <p:nvPr/>
        </p:nvSpPr>
        <p:spPr>
          <a:xfrm>
            <a:off x="275061" y="3235518"/>
            <a:ext cx="8683739" cy="830731"/>
          </a:xfrm>
          <a:prstGeom prst="rect">
            <a:avLst/>
          </a:prstGeom>
          <a:solidFill>
            <a:srgbClr val="F5F5F5"/>
          </a:solidFill>
          <a:ln w="12700">
            <a:noFill/>
          </a:ln>
        </p:spPr>
        <p:txBody>
          <a:bodyPr wrap="square" lIns="102870" tIns="102870" rIns="68580" bIns="0" anchor="t"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BE1B14D-1911-4B4C-AE76-9DB733D4568C}"/>
              </a:ext>
            </a:extLst>
          </p:cNvPr>
          <p:cNvSpPr/>
          <p:nvPr/>
        </p:nvSpPr>
        <p:spPr>
          <a:xfrm rot="5400000">
            <a:off x="229312" y="3949140"/>
            <a:ext cx="965051" cy="1237936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95000">
                <a:schemeClr val="bg1">
                  <a:alpha val="0"/>
                </a:schemeClr>
              </a:gs>
            </a:gsLst>
            <a:lin ang="0" scaled="1"/>
            <a:tileRect/>
          </a:gradFill>
          <a:ln w="12700">
            <a:gradFill flip="none" rotWithShape="1">
              <a:gsLst>
                <a:gs pos="23000">
                  <a:schemeClr val="accent1"/>
                </a:gs>
                <a:gs pos="51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1800000" scaled="0"/>
              <a:tileRect/>
            </a:gradFill>
          </a:ln>
        </p:spPr>
        <p:txBody>
          <a:bodyPr rot="0" spcFirstLastPara="0" vertOverflow="overflow" horzOverflow="overflow" vert="vert270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EDE9B56-1697-4462-8C4C-52F981D81637}"/>
              </a:ext>
            </a:extLst>
          </p:cNvPr>
          <p:cNvSpPr/>
          <p:nvPr/>
        </p:nvSpPr>
        <p:spPr>
          <a:xfrm>
            <a:off x="1385710" y="2305363"/>
            <a:ext cx="7581716" cy="651510"/>
          </a:xfrm>
          <a:prstGeom prst="rect">
            <a:avLst/>
          </a:prstGeom>
          <a:solidFill>
            <a:srgbClr val="F5F5F5"/>
          </a:solidFill>
          <a:ln w="12700">
            <a:noFill/>
          </a:ln>
        </p:spPr>
        <p:txBody>
          <a:bodyPr wrap="square" lIns="102870" tIns="102870" rIns="68580" bIns="0" anchor="t"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4A6D30D-272F-4742-8A3C-8EB0F1D3F2AE}"/>
              </a:ext>
            </a:extLst>
          </p:cNvPr>
          <p:cNvSpPr/>
          <p:nvPr/>
        </p:nvSpPr>
        <p:spPr>
          <a:xfrm rot="5400000">
            <a:off x="216062" y="3057645"/>
            <a:ext cx="991548" cy="1237936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95000">
                <a:schemeClr val="bg1">
                  <a:alpha val="0"/>
                </a:schemeClr>
              </a:gs>
            </a:gsLst>
            <a:lin ang="0" scaled="1"/>
            <a:tileRect/>
          </a:gradFill>
          <a:ln w="12700">
            <a:gradFill flip="none" rotWithShape="1">
              <a:gsLst>
                <a:gs pos="23000">
                  <a:schemeClr val="accent1"/>
                </a:gs>
                <a:gs pos="51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1800000" scaled="0"/>
              <a:tileRect/>
            </a:gradFill>
          </a:ln>
        </p:spPr>
        <p:txBody>
          <a:bodyPr rot="0" spcFirstLastPara="0" vertOverflow="overflow" horzOverflow="overflow" vert="vert270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dirty="0" err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4B740F-43EE-4106-A1E4-93290841D7BE}"/>
              </a:ext>
            </a:extLst>
          </p:cNvPr>
          <p:cNvSpPr/>
          <p:nvPr/>
        </p:nvSpPr>
        <p:spPr>
          <a:xfrm>
            <a:off x="208369" y="1849703"/>
            <a:ext cx="8759550" cy="1292303"/>
          </a:xfrm>
          <a:prstGeom prst="rect">
            <a:avLst/>
          </a:prstGeom>
          <a:solidFill>
            <a:srgbClr val="F5F5F5"/>
          </a:solidFill>
          <a:ln w="12700">
            <a:noFill/>
          </a:ln>
        </p:spPr>
        <p:txBody>
          <a:bodyPr wrap="square" lIns="102870" tIns="102870" rIns="68580" bIns="0" anchor="t"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C436EA6-EB99-458C-A29F-6C22C1CA237A}"/>
              </a:ext>
            </a:extLst>
          </p:cNvPr>
          <p:cNvSpPr/>
          <p:nvPr/>
        </p:nvSpPr>
        <p:spPr>
          <a:xfrm>
            <a:off x="92869" y="1793362"/>
            <a:ext cx="1316228" cy="1457375"/>
          </a:xfrm>
          <a:custGeom>
            <a:avLst/>
            <a:gdLst>
              <a:gd name="connsiteX0" fmla="*/ 95250 w 1666875"/>
              <a:gd name="connsiteY0" fmla="*/ 0 h 2209800"/>
              <a:gd name="connsiteX1" fmla="*/ 1666875 w 1666875"/>
              <a:gd name="connsiteY1" fmla="*/ 809625 h 2209800"/>
              <a:gd name="connsiteX2" fmla="*/ 0 w 1666875"/>
              <a:gd name="connsiteY2" fmla="*/ 22098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6875" h="2209800">
                <a:moveTo>
                  <a:pt x="95250" y="0"/>
                </a:moveTo>
                <a:lnTo>
                  <a:pt x="1666875" y="809625"/>
                </a:lnTo>
                <a:lnTo>
                  <a:pt x="0" y="2209800"/>
                </a:lnTo>
              </a:path>
            </a:pathLst>
          </a:custGeom>
          <a:solidFill>
            <a:schemeClr val="bg1"/>
          </a:solidFill>
          <a:ln w="12700">
            <a:gradFill flip="none" rotWithShape="1">
              <a:gsLst>
                <a:gs pos="50000">
                  <a:schemeClr val="accent1"/>
                </a:gs>
                <a:gs pos="75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11400000" scaled="0"/>
              <a:tileRect/>
            </a:gradFill>
          </a:ln>
        </p:spPr>
        <p:txBody>
          <a:bodyPr rot="0" spcFirstLastPara="0" vertOverflow="overflow" horzOverflow="overflow" vert="vert270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7A736BB-D6AB-454A-96F7-ADE538E26566}"/>
              </a:ext>
            </a:extLst>
          </p:cNvPr>
          <p:cNvSpPr/>
          <p:nvPr/>
        </p:nvSpPr>
        <p:spPr>
          <a:xfrm>
            <a:off x="208369" y="925694"/>
            <a:ext cx="2880360" cy="884177"/>
          </a:xfrm>
          <a:prstGeom prst="rect">
            <a:avLst/>
          </a:prstGeom>
          <a:solidFill>
            <a:srgbClr val="F5F5F5"/>
          </a:solidFill>
          <a:ln w="12700">
            <a:gradFill flip="none" rotWithShape="1">
              <a:gsLst>
                <a:gs pos="6000">
                  <a:schemeClr val="accent1"/>
                </a:gs>
                <a:gs pos="52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2700000" scaled="1"/>
              <a:tileRect/>
            </a:gradFill>
          </a:ln>
        </p:spPr>
        <p:txBody>
          <a:bodyPr wrap="square" lIns="102870" tIns="102870" rIns="68580" bIns="0" anchor="t"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we do business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FA63D57-66E8-4CB6-B704-E73EA74BE18E}"/>
              </a:ext>
            </a:extLst>
          </p:cNvPr>
          <p:cNvSpPr/>
          <p:nvPr/>
        </p:nvSpPr>
        <p:spPr>
          <a:xfrm>
            <a:off x="3140806" y="925694"/>
            <a:ext cx="2880360" cy="884177"/>
          </a:xfrm>
          <a:prstGeom prst="rect">
            <a:avLst/>
          </a:prstGeom>
          <a:solidFill>
            <a:srgbClr val="F5F5F5"/>
          </a:solidFill>
          <a:ln w="12700">
            <a:gradFill flip="none" rotWithShape="1">
              <a:gsLst>
                <a:gs pos="6000">
                  <a:schemeClr val="accent1"/>
                </a:gs>
                <a:gs pos="52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2700000" scaled="1"/>
              <a:tileRect/>
            </a:gradFill>
          </a:ln>
        </p:spPr>
        <p:txBody>
          <a:bodyPr wrap="square" lIns="102870" tIns="102870" rIns="68580" bIns="0" anchor="t"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 aim to achieve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57F30E1-8AA1-4CBB-BE80-CAD122D8EE76}"/>
              </a:ext>
            </a:extLst>
          </p:cNvPr>
          <p:cNvSpPr/>
          <p:nvPr/>
        </p:nvSpPr>
        <p:spPr>
          <a:xfrm>
            <a:off x="6073243" y="925694"/>
            <a:ext cx="2880360" cy="884177"/>
          </a:xfrm>
          <a:prstGeom prst="rect">
            <a:avLst/>
          </a:prstGeom>
          <a:solidFill>
            <a:srgbClr val="F5F5F5"/>
          </a:solidFill>
          <a:ln w="12700">
            <a:gradFill flip="none" rotWithShape="1">
              <a:gsLst>
                <a:gs pos="6000">
                  <a:schemeClr val="accent1"/>
                </a:gs>
                <a:gs pos="52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2700000" scaled="1"/>
              <a:tileRect/>
            </a:gradFill>
          </a:ln>
        </p:spPr>
        <p:txBody>
          <a:bodyPr wrap="square" lIns="102870" tIns="102870" rIns="68580" bIns="0" anchor="t">
            <a:no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 will succeed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8">
            <a:extLst>
              <a:ext uri="{FF2B5EF4-FFF2-40B4-BE49-F238E27FC236}">
                <a16:creationId xmlns:a16="http://schemas.microsoft.com/office/drawing/2014/main" id="{F81836E2-D955-5349-8D2C-46848782C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133231"/>
            <a:ext cx="6629400" cy="438224"/>
          </a:xfrm>
        </p:spPr>
        <p:txBody>
          <a:bodyPr/>
          <a:lstStyle/>
          <a:p>
            <a:r>
              <a:rPr lang="en-US" dirty="0"/>
              <a:t>How Global Operations </a:t>
            </a:r>
            <a:r>
              <a:rPr lang="en-US" b="1" i="1" dirty="0"/>
              <a:t>Delivers Benefit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5FB66E-4AD4-4AFF-AB22-23D10407BAE3}"/>
              </a:ext>
            </a:extLst>
          </p:cNvPr>
          <p:cNvSpPr/>
          <p:nvPr/>
        </p:nvSpPr>
        <p:spPr>
          <a:xfrm>
            <a:off x="236930" y="1200473"/>
            <a:ext cx="2850801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defRPr/>
            </a:pPr>
            <a:r>
              <a:rPr lang="en-US" sz="97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deliver benefit </a:t>
            </a:r>
            <a:r>
              <a:rPr 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customers, employees, shareholders, and society through advanced science and analytical measurement technology that enhances human health and well-being.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BD8AD6E-1513-4331-ABE3-592BF7E7B189}"/>
              </a:ext>
            </a:extLst>
          </p:cNvPr>
          <p:cNvSpPr/>
          <p:nvPr/>
        </p:nvSpPr>
        <p:spPr>
          <a:xfrm>
            <a:off x="3163256" y="1200473"/>
            <a:ext cx="280519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defRPr/>
            </a:pPr>
            <a:r>
              <a:rPr 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 and be recognized as the world’s leading specialty measurement company, enabling customer success in the life, materials, and food sciences.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3EA1168-FBD5-48D2-A765-F6D1C12E4FE8}"/>
              </a:ext>
            </a:extLst>
          </p:cNvPr>
          <p:cNvSpPr/>
          <p:nvPr/>
        </p:nvSpPr>
        <p:spPr>
          <a:xfrm>
            <a:off x="6147019" y="1200473"/>
            <a:ext cx="2811781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defRPr/>
            </a:pPr>
            <a:r>
              <a:rPr 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 industry-leading growth by advancing our core technology through innovation, ensuring customer experience excellence, and selectively expanding into adjacent categories.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060935-30D5-40DA-987A-892A5368F6CC}"/>
              </a:ext>
            </a:extLst>
          </p:cNvPr>
          <p:cNvSpPr/>
          <p:nvPr/>
        </p:nvSpPr>
        <p:spPr>
          <a:xfrm>
            <a:off x="158594" y="679604"/>
            <a:ext cx="2768981" cy="25622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2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Purpose and Values</a:t>
            </a:r>
            <a:endParaRPr lang="en-US" sz="1200" i="1" dirty="0">
              <a:solidFill>
                <a:schemeClr val="accent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E8ECFFA-5203-4949-A796-9A90226703F3}"/>
              </a:ext>
            </a:extLst>
          </p:cNvPr>
          <p:cNvSpPr/>
          <p:nvPr/>
        </p:nvSpPr>
        <p:spPr>
          <a:xfrm>
            <a:off x="3132479" y="679604"/>
            <a:ext cx="2768981" cy="25622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2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Vision</a:t>
            </a:r>
            <a:endParaRPr lang="en-US" sz="1200" i="1" dirty="0">
              <a:solidFill>
                <a:schemeClr val="accent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A315D69-8689-44D0-A589-372FEDBE67AF}"/>
              </a:ext>
            </a:extLst>
          </p:cNvPr>
          <p:cNvSpPr/>
          <p:nvPr/>
        </p:nvSpPr>
        <p:spPr>
          <a:xfrm>
            <a:off x="6076220" y="679604"/>
            <a:ext cx="2768981" cy="25622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200" i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Strategy</a:t>
            </a:r>
            <a:endParaRPr lang="en-US" sz="1200" i="1" dirty="0">
              <a:solidFill>
                <a:schemeClr val="accent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397C62-CE35-4D26-BBBD-5ECD87A769EE}"/>
              </a:ext>
            </a:extLst>
          </p:cNvPr>
          <p:cNvSpPr/>
          <p:nvPr/>
        </p:nvSpPr>
        <p:spPr>
          <a:xfrm>
            <a:off x="1420835" y="1971608"/>
            <a:ext cx="1440180" cy="276999"/>
          </a:xfrm>
          <a:prstGeom prst="rect">
            <a:avLst/>
          </a:prstGeom>
        </p:spPr>
        <p:txBody>
          <a:bodyPr wrap="square" anchor="b">
            <a:noAutofit/>
          </a:bodyPr>
          <a:lstStyle/>
          <a:p>
            <a:pPr algn="ctr" defTabSz="685767">
              <a:spcBef>
                <a:spcPts val="900"/>
              </a:spcBef>
              <a:spcAft>
                <a:spcPts val="900"/>
              </a:spcAft>
              <a:defRPr/>
            </a:pPr>
            <a:r>
              <a:rPr lang="en-US" sz="900" b="1" dirty="0">
                <a:solidFill>
                  <a:schemeClr val="accent4"/>
                </a:solidFill>
                <a:cs typeface="Arial"/>
              </a:rPr>
              <a:t>Growth is </a:t>
            </a:r>
            <a:br>
              <a:rPr lang="en-US" sz="900" b="1" dirty="0">
                <a:solidFill>
                  <a:schemeClr val="accent4"/>
                </a:solidFill>
                <a:cs typeface="Arial"/>
              </a:rPr>
            </a:br>
            <a:r>
              <a:rPr lang="en-US" sz="900" b="1" dirty="0">
                <a:solidFill>
                  <a:schemeClr val="accent4"/>
                </a:solidFill>
                <a:cs typeface="Arial"/>
              </a:rPr>
              <a:t>Our Mandate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2D04D91-B292-4FF8-80CC-0DBBD555CB8A}"/>
              </a:ext>
            </a:extLst>
          </p:cNvPr>
          <p:cNvSpPr/>
          <p:nvPr/>
        </p:nvSpPr>
        <p:spPr>
          <a:xfrm>
            <a:off x="2937513" y="1971608"/>
            <a:ext cx="1440180" cy="276999"/>
          </a:xfrm>
          <a:prstGeom prst="rect">
            <a:avLst/>
          </a:prstGeom>
        </p:spPr>
        <p:txBody>
          <a:bodyPr wrap="square" anchor="b">
            <a:noAutofit/>
          </a:bodyPr>
          <a:lstStyle/>
          <a:p>
            <a:pPr algn="ctr" defTabSz="685767">
              <a:spcBef>
                <a:spcPts val="900"/>
              </a:spcBef>
              <a:spcAft>
                <a:spcPts val="900"/>
              </a:spcAft>
            </a:pPr>
            <a:r>
              <a:rPr lang="en-US" sz="900" b="1" dirty="0">
                <a:solidFill>
                  <a:schemeClr val="accent4"/>
                </a:solidFill>
                <a:cs typeface="Arial"/>
              </a:rPr>
              <a:t>Innovation to </a:t>
            </a:r>
            <a:br>
              <a:rPr lang="en-US" sz="900" b="1" dirty="0">
                <a:solidFill>
                  <a:schemeClr val="accent4"/>
                </a:solidFill>
                <a:cs typeface="Arial"/>
              </a:rPr>
            </a:br>
            <a:r>
              <a:rPr lang="en-US" sz="900" b="1" dirty="0">
                <a:solidFill>
                  <a:schemeClr val="accent4"/>
                </a:solidFill>
                <a:cs typeface="Arial"/>
              </a:rPr>
              <a:t>Change the World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B401CBC-1116-4ECC-8978-23ADFD84C1F0}"/>
              </a:ext>
            </a:extLst>
          </p:cNvPr>
          <p:cNvSpPr/>
          <p:nvPr/>
        </p:nvSpPr>
        <p:spPr>
          <a:xfrm>
            <a:off x="4454191" y="1971608"/>
            <a:ext cx="1440180" cy="276999"/>
          </a:xfrm>
          <a:prstGeom prst="rect">
            <a:avLst/>
          </a:prstGeom>
        </p:spPr>
        <p:txBody>
          <a:bodyPr wrap="square" anchor="b">
            <a:noAutofit/>
          </a:bodyPr>
          <a:lstStyle/>
          <a:p>
            <a:pPr algn="ctr" defTabSz="685767">
              <a:spcBef>
                <a:spcPts val="900"/>
              </a:spcBef>
              <a:spcAft>
                <a:spcPts val="900"/>
              </a:spcAft>
            </a:pPr>
            <a:r>
              <a:rPr lang="en-US" sz="900" b="1" dirty="0">
                <a:solidFill>
                  <a:schemeClr val="accent4"/>
                </a:solidFill>
                <a:cs typeface="Arial"/>
              </a:rPr>
              <a:t>Quality is </a:t>
            </a:r>
            <a:br>
              <a:rPr lang="en-US" sz="900" b="1" dirty="0">
                <a:solidFill>
                  <a:schemeClr val="accent4"/>
                </a:solidFill>
                <a:cs typeface="Arial"/>
              </a:rPr>
            </a:br>
            <a:r>
              <a:rPr lang="en-US" sz="900" b="1" dirty="0">
                <a:solidFill>
                  <a:schemeClr val="accent4"/>
                </a:solidFill>
                <a:cs typeface="Arial"/>
              </a:rPr>
              <a:t>Everyone’s Job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0ADC797-E711-410F-B887-A23A1BDE2246}"/>
              </a:ext>
            </a:extLst>
          </p:cNvPr>
          <p:cNvSpPr/>
          <p:nvPr/>
        </p:nvSpPr>
        <p:spPr>
          <a:xfrm>
            <a:off x="5970869" y="1971608"/>
            <a:ext cx="1440180" cy="276999"/>
          </a:xfrm>
          <a:prstGeom prst="rect">
            <a:avLst/>
          </a:prstGeom>
        </p:spPr>
        <p:txBody>
          <a:bodyPr wrap="square" lIns="0" rIns="0" anchor="b">
            <a:noAutofit/>
          </a:bodyPr>
          <a:lstStyle/>
          <a:p>
            <a:pPr algn="ctr" defTabSz="685767">
              <a:spcBef>
                <a:spcPts val="900"/>
              </a:spcBef>
              <a:spcAft>
                <a:spcPts val="900"/>
              </a:spcAft>
            </a:pPr>
            <a:r>
              <a:rPr lang="en-US" sz="900" b="1" dirty="0">
                <a:solidFill>
                  <a:schemeClr val="accent4"/>
                </a:solidFill>
                <a:cs typeface="Arial"/>
              </a:rPr>
              <a:t>Customer Experience Excellence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80527E2-4CC6-4D48-A16C-59D195D3E061}"/>
              </a:ext>
            </a:extLst>
          </p:cNvPr>
          <p:cNvSpPr/>
          <p:nvPr/>
        </p:nvSpPr>
        <p:spPr>
          <a:xfrm>
            <a:off x="7487546" y="1971608"/>
            <a:ext cx="1440180" cy="276999"/>
          </a:xfrm>
          <a:prstGeom prst="rect">
            <a:avLst/>
          </a:prstGeom>
        </p:spPr>
        <p:txBody>
          <a:bodyPr wrap="square" anchor="b">
            <a:noAutofit/>
          </a:bodyPr>
          <a:lstStyle/>
          <a:p>
            <a:pPr algn="ctr" defTabSz="914355">
              <a:defRPr/>
            </a:pPr>
            <a:r>
              <a:rPr lang="en-US" sz="900" b="1" dirty="0">
                <a:solidFill>
                  <a:schemeClr val="accent4"/>
                </a:solidFill>
                <a:cs typeface="Arial"/>
              </a:rPr>
              <a:t>People Create the Waters Difference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0B0E89-220C-4B97-A701-1E8BFF1F4CF5}"/>
              </a:ext>
            </a:extLst>
          </p:cNvPr>
          <p:cNvGrpSpPr/>
          <p:nvPr/>
        </p:nvGrpSpPr>
        <p:grpSpPr>
          <a:xfrm>
            <a:off x="1420837" y="2228767"/>
            <a:ext cx="7522543" cy="844124"/>
            <a:chOff x="1894447" y="2971689"/>
            <a:chExt cx="10030057" cy="112549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BEFFA4-0828-41AC-85B0-4575EF9B53CD}"/>
                </a:ext>
              </a:extLst>
            </p:cNvPr>
            <p:cNvSpPr/>
            <p:nvPr/>
          </p:nvSpPr>
          <p:spPr>
            <a:xfrm>
              <a:off x="1894447" y="2971689"/>
              <a:ext cx="1920240" cy="1125499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sz="950" dirty="0">
                  <a:latin typeface="Arial" panose="020B0604020202020204" pitchFamily="34" charset="0"/>
                  <a:cs typeface="Arial" panose="020B0604020202020204" pitchFamily="34" charset="0"/>
                </a:rPr>
                <a:t>Harmonize and modernize global operational processes to bring best products and services to  </a:t>
              </a:r>
              <a:br>
                <a:rPr lang="en-US" sz="950" dirty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50" dirty="0">
                  <a:latin typeface="Arial" panose="020B0604020202020204" pitchFamily="34" charset="0"/>
                  <a:cs typeface="Arial" panose="020B0604020202020204" pitchFamily="34" charset="0"/>
                </a:rPr>
                <a:t>customers worldwide.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653FCAD-0455-417B-9F63-481655A9AA25}"/>
                </a:ext>
              </a:extLst>
            </p:cNvPr>
            <p:cNvSpPr/>
            <p:nvPr/>
          </p:nvSpPr>
          <p:spPr>
            <a:xfrm>
              <a:off x="3921901" y="2971690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sz="950" dirty="0">
                  <a:latin typeface="Arial" panose="020B0604020202020204" pitchFamily="34" charset="0"/>
                  <a:cs typeface="Arial" panose="020B0604020202020204" pitchFamily="34" charset="0"/>
                </a:rPr>
                <a:t>Make data-driven decisions with speed and agility to deliver quality products on time and at the right cost. 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E4F6AFF-01AE-4057-97D0-30A5E1E8B1C4}"/>
                </a:ext>
              </a:extLst>
            </p:cNvPr>
            <p:cNvSpPr/>
            <p:nvPr/>
          </p:nvSpPr>
          <p:spPr>
            <a:xfrm>
              <a:off x="5949355" y="2971690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sz="950" dirty="0">
                  <a:latin typeface="Arial" panose="020B0604020202020204" pitchFamily="34" charset="0"/>
                  <a:cs typeface="Arial" panose="020B0604020202020204" pitchFamily="34" charset="0"/>
                </a:rPr>
                <a:t>Mindset of excellence through robust quality culture offering flexibility without sacrificing product quality or compliance.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CA364DB-316E-47FF-ADAA-DE833DB1D178}"/>
                </a:ext>
              </a:extLst>
            </p:cNvPr>
            <p:cNvSpPr/>
            <p:nvPr/>
          </p:nvSpPr>
          <p:spPr>
            <a:xfrm>
              <a:off x="7976809" y="2971690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sz="950" dirty="0">
                  <a:latin typeface="Arial" panose="020B0604020202020204" pitchFamily="34" charset="0"/>
                  <a:cs typeface="Arial" panose="020B0604020202020204" pitchFamily="34" charset="0"/>
                </a:rPr>
                <a:t>Anticipate needs of our customers and deliver the right products and expertise when and where needed.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9D9613C-ED05-4FFF-87D4-F8FE3BC297D3}"/>
                </a:ext>
              </a:extLst>
            </p:cNvPr>
            <p:cNvSpPr/>
            <p:nvPr/>
          </p:nvSpPr>
          <p:spPr>
            <a:xfrm>
              <a:off x="10004264" y="2971690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ctr"/>
              <a:r>
                <a:rPr lang="en-US" sz="950" dirty="0">
                  <a:latin typeface="Arial" panose="020B0604020202020204" pitchFamily="34" charset="0"/>
                  <a:cs typeface="Arial" panose="020B0604020202020204" pitchFamily="34" charset="0"/>
                </a:rPr>
                <a:t>Invest in employees by giving them the resources needed to develop skills that will advance their careers. </a:t>
              </a: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4267552-1F0E-400C-A3BF-AD89020A1249}"/>
              </a:ext>
            </a:extLst>
          </p:cNvPr>
          <p:cNvCxnSpPr>
            <a:cxnSpLocks/>
          </p:cNvCxnSpPr>
          <p:nvPr/>
        </p:nvCxnSpPr>
        <p:spPr>
          <a:xfrm>
            <a:off x="2893896" y="1916088"/>
            <a:ext cx="0" cy="1159535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914341-7E91-48A3-BB0A-17DDCA95EB17}"/>
              </a:ext>
            </a:extLst>
          </p:cNvPr>
          <p:cNvCxnSpPr>
            <a:cxnSpLocks/>
          </p:cNvCxnSpPr>
          <p:nvPr/>
        </p:nvCxnSpPr>
        <p:spPr>
          <a:xfrm>
            <a:off x="4416805" y="1916088"/>
            <a:ext cx="0" cy="1159535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C248EC1-4806-4627-9B72-A1EB9B5E6B58}"/>
              </a:ext>
            </a:extLst>
          </p:cNvPr>
          <p:cNvCxnSpPr>
            <a:cxnSpLocks/>
          </p:cNvCxnSpPr>
          <p:nvPr/>
        </p:nvCxnSpPr>
        <p:spPr>
          <a:xfrm>
            <a:off x="5939714" y="1916088"/>
            <a:ext cx="0" cy="1159535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0AF0184-0F89-45CF-B1E0-256C113E6FA9}"/>
              </a:ext>
            </a:extLst>
          </p:cNvPr>
          <p:cNvCxnSpPr>
            <a:cxnSpLocks/>
          </p:cNvCxnSpPr>
          <p:nvPr/>
        </p:nvCxnSpPr>
        <p:spPr>
          <a:xfrm>
            <a:off x="7462623" y="1916088"/>
            <a:ext cx="0" cy="1159535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1ECD611-E19A-4CCC-86A8-BDCE1C3EE48C}"/>
              </a:ext>
            </a:extLst>
          </p:cNvPr>
          <p:cNvSpPr/>
          <p:nvPr/>
        </p:nvSpPr>
        <p:spPr>
          <a:xfrm>
            <a:off x="151220" y="2055601"/>
            <a:ext cx="1201971" cy="777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Therefore, 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75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Priorities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remain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A555A0A-B0D5-41F3-AACF-009ABF80F290}"/>
              </a:ext>
            </a:extLst>
          </p:cNvPr>
          <p:cNvCxnSpPr>
            <a:cxnSpLocks/>
          </p:cNvCxnSpPr>
          <p:nvPr/>
        </p:nvCxnSpPr>
        <p:spPr>
          <a:xfrm>
            <a:off x="2893896" y="3253233"/>
            <a:ext cx="0" cy="75438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0D29E10-1147-42F0-84D4-FE4F49825BE8}"/>
              </a:ext>
            </a:extLst>
          </p:cNvPr>
          <p:cNvCxnSpPr>
            <a:cxnSpLocks/>
          </p:cNvCxnSpPr>
          <p:nvPr/>
        </p:nvCxnSpPr>
        <p:spPr>
          <a:xfrm>
            <a:off x="4416805" y="3253233"/>
            <a:ext cx="0" cy="75438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7B4F32B-6EAE-437C-A022-1C33F42276A2}"/>
              </a:ext>
            </a:extLst>
          </p:cNvPr>
          <p:cNvCxnSpPr>
            <a:cxnSpLocks/>
          </p:cNvCxnSpPr>
          <p:nvPr/>
        </p:nvCxnSpPr>
        <p:spPr>
          <a:xfrm>
            <a:off x="5939714" y="3253233"/>
            <a:ext cx="0" cy="75438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1387D31-BE52-4709-AF13-5D39F72D8400}"/>
              </a:ext>
            </a:extLst>
          </p:cNvPr>
          <p:cNvCxnSpPr>
            <a:cxnSpLocks/>
          </p:cNvCxnSpPr>
          <p:nvPr/>
        </p:nvCxnSpPr>
        <p:spPr>
          <a:xfrm>
            <a:off x="7462623" y="3253233"/>
            <a:ext cx="0" cy="75438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 descr="A picture containing clock&#10;&#10;Description automatically generated">
            <a:extLst>
              <a:ext uri="{FF2B5EF4-FFF2-40B4-BE49-F238E27FC236}">
                <a16:creationId xmlns:a16="http://schemas.microsoft.com/office/drawing/2014/main" id="{B67C4737-F0B1-45C3-B869-6A22A89BE8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140" y="253441"/>
            <a:ext cx="641861" cy="615866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1F56A73C-3B70-43A6-8025-72C55EED6869}"/>
              </a:ext>
            </a:extLst>
          </p:cNvPr>
          <p:cNvSpPr/>
          <p:nvPr/>
        </p:nvSpPr>
        <p:spPr>
          <a:xfrm>
            <a:off x="315341" y="3410398"/>
            <a:ext cx="928011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55">
              <a:lnSpc>
                <a:spcPts val="1275"/>
              </a:lnSpc>
              <a:defRPr/>
            </a:pPr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b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Initiatives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5D158D5-80CB-436E-A3B1-2FB04587C656}"/>
              </a:ext>
            </a:extLst>
          </p:cNvPr>
          <p:cNvSpPr/>
          <p:nvPr/>
        </p:nvSpPr>
        <p:spPr>
          <a:xfrm>
            <a:off x="315341" y="4221959"/>
            <a:ext cx="928011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55">
              <a:lnSpc>
                <a:spcPts val="1275"/>
              </a:lnSpc>
              <a:defRPr/>
            </a:pPr>
            <a:r>
              <a:rPr lang="en-US" sz="12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br>
              <a:rPr lang="en-US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Measures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DDA846F-A5D0-45E9-ABAC-30AAFA3E18C6}"/>
              </a:ext>
            </a:extLst>
          </p:cNvPr>
          <p:cNvGrpSpPr/>
          <p:nvPr/>
        </p:nvGrpSpPr>
        <p:grpSpPr>
          <a:xfrm>
            <a:off x="1420837" y="3200946"/>
            <a:ext cx="7522543" cy="846543"/>
            <a:chOff x="1894447" y="2971690"/>
            <a:chExt cx="10030057" cy="991311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B626160-9765-406B-8A06-58BED2C51075}"/>
                </a:ext>
              </a:extLst>
            </p:cNvPr>
            <p:cNvSpPr/>
            <p:nvPr/>
          </p:nvSpPr>
          <p:spPr>
            <a:xfrm>
              <a:off x="1894447" y="3001070"/>
              <a:ext cx="1920240" cy="961931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214308" indent="-214308">
                <a:buFont typeface="Wingdings" panose="05000000000000000000" pitchFamily="2" charset="2"/>
                <a:buChar char="§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New Product Release </a:t>
              </a:r>
            </a:p>
            <a:p>
              <a:pPr marL="214308" indent="-214308">
                <a:buFont typeface="Wingdings" panose="05000000000000000000" pitchFamily="2" charset="2"/>
                <a:buChar char="§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Global Supply Chain Optimization</a:t>
              </a:r>
            </a:p>
            <a:p>
              <a:pPr marL="214308" indent="-214308">
                <a:buFont typeface="Wingdings" panose="05000000000000000000" pitchFamily="2" charset="2"/>
                <a:buChar char="§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Manufacturing Footprint</a:t>
              </a:r>
            </a:p>
            <a:p>
              <a:pPr marL="214308" indent="-214308">
                <a:buFont typeface="Wingdings" panose="05000000000000000000" pitchFamily="2" charset="2"/>
                <a:buChar char="§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Sustainability 2025</a:t>
              </a:r>
            </a:p>
            <a:p>
              <a:pPr marL="214308" indent="-214308">
                <a:buFont typeface="Wingdings" panose="05000000000000000000" pitchFamily="2" charset="2"/>
                <a:buChar char="§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M&amp;A</a:t>
              </a:r>
            </a:p>
            <a:p>
              <a:pPr marL="214308" indent="-214308">
                <a:buFont typeface="Wingdings" panose="05000000000000000000" pitchFamily="2" charset="2"/>
                <a:buChar char="§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Real Estate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032D4A8-14BB-4F78-9A6D-BB05F5BAB1B7}"/>
                </a:ext>
              </a:extLst>
            </p:cNvPr>
            <p:cNvSpPr/>
            <p:nvPr/>
          </p:nvSpPr>
          <p:spPr>
            <a:xfrm>
              <a:off x="3921901" y="2971690"/>
              <a:ext cx="1920240" cy="961931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28585" indent="-128585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Cost Savings – PPV, MUV</a:t>
              </a:r>
            </a:p>
            <a:p>
              <a:pPr marL="128585" indent="-128585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Business Process Simplification</a:t>
              </a:r>
            </a:p>
            <a:p>
              <a:pPr marL="128585" indent="-128585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QMS Harmonization</a:t>
              </a:r>
            </a:p>
            <a:p>
              <a:pPr algn="ctr"/>
              <a:endParaRPr lang="en-US" sz="975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45712C9-62D6-440E-AD6B-46AE16495144}"/>
                </a:ext>
              </a:extLst>
            </p:cNvPr>
            <p:cNvSpPr/>
            <p:nvPr/>
          </p:nvSpPr>
          <p:spPr>
            <a:xfrm>
              <a:off x="5949355" y="2971690"/>
              <a:ext cx="1920240" cy="961931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28585" indent="-128585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New Taunton Precision Chemistry Facility</a:t>
              </a:r>
            </a:p>
            <a:p>
              <a:pPr marL="128585" indent="-128585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Supplier Quality Mgmt.</a:t>
              </a:r>
            </a:p>
            <a:p>
              <a:pPr marL="128585" indent="-128585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IVDR and ISO transition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9CF6FF5C-C375-4493-A90D-7BD63512C5D1}"/>
                </a:ext>
              </a:extLst>
            </p:cNvPr>
            <p:cNvSpPr/>
            <p:nvPr/>
          </p:nvSpPr>
          <p:spPr>
            <a:xfrm>
              <a:off x="7976809" y="2971690"/>
              <a:ext cx="1920240" cy="961931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Supply Chain, Distribution and Logistics Network 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Corporate Real Estate 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Trade Management 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33D5ECB-EAF4-423F-B4FE-BC52ACE8A9DE}"/>
                </a:ext>
              </a:extLst>
            </p:cNvPr>
            <p:cNvSpPr/>
            <p:nvPr/>
          </p:nvSpPr>
          <p:spPr>
            <a:xfrm>
              <a:off x="10004264" y="2971690"/>
              <a:ext cx="1920240" cy="961931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SWFP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Voices Action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My Success Plan (MSP)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Diversity and Inclusion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Employee Safety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B43AD33-DA1C-4900-8681-D236967045A7}"/>
              </a:ext>
            </a:extLst>
          </p:cNvPr>
          <p:cNvGrpSpPr/>
          <p:nvPr/>
        </p:nvGrpSpPr>
        <p:grpSpPr>
          <a:xfrm>
            <a:off x="1417584" y="4152883"/>
            <a:ext cx="7528132" cy="804305"/>
            <a:chOff x="1827772" y="2958969"/>
            <a:chExt cx="10037509" cy="1108171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B116CDD-2ACC-4B4C-948A-4FE0A13EDD75}"/>
                </a:ext>
              </a:extLst>
            </p:cNvPr>
            <p:cNvSpPr/>
            <p:nvPr/>
          </p:nvSpPr>
          <p:spPr>
            <a:xfrm>
              <a:off x="1827772" y="2958969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Product Availability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Inventory Mgmt.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Sustaining Engineering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ROIC metrics for Operations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DBA8CC5-B3DE-4BFF-9186-369E968C3C40}"/>
                </a:ext>
              </a:extLst>
            </p:cNvPr>
            <p:cNvSpPr/>
            <p:nvPr/>
          </p:nvSpPr>
          <p:spPr>
            <a:xfrm>
              <a:off x="3857089" y="2958969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 err="1">
                  <a:latin typeface="Arial" panose="020B0604020202020204" pitchFamily="34" charset="0"/>
                  <a:cs typeface="Arial" panose="020B0604020202020204" pitchFamily="34" charset="0"/>
                </a:rPr>
                <a:t>DFx</a:t>
              </a: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, Lean &amp; Automation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Productivity Improvement (PPV, MUV, Ind. Spend)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Reduction in #of QMS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Product Release Cadence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endParaRPr lang="en-US" sz="82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D34EC21-6C6B-49EB-96EB-18321C179520}"/>
                </a:ext>
              </a:extLst>
            </p:cNvPr>
            <p:cNvSpPr/>
            <p:nvPr/>
          </p:nvSpPr>
          <p:spPr>
            <a:xfrm>
              <a:off x="5886407" y="2985239"/>
              <a:ext cx="1920240" cy="1081901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COPQ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Audit Management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Maintain Statutory and Regulatory Certifications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Global Product Registration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Source-to-Pay</a:t>
              </a:r>
            </a:p>
            <a:p>
              <a:r>
                <a:rPr lang="en-US" sz="975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0BEE0D46-C69D-4D76-B48B-B6F45435C07E}"/>
                </a:ext>
              </a:extLst>
            </p:cNvPr>
            <p:cNvSpPr/>
            <p:nvPr/>
          </p:nvSpPr>
          <p:spPr>
            <a:xfrm>
              <a:off x="7915723" y="2958969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Forecast Accuracy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Product Availability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Installation Performance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Customer Escalation</a:t>
              </a:r>
            </a:p>
            <a:p>
              <a:pPr marL="214308" indent="-214308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Freight/Duty Cost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4C8F25-E86E-46FB-A253-D2DE12075B61}"/>
                </a:ext>
              </a:extLst>
            </p:cNvPr>
            <p:cNvSpPr/>
            <p:nvPr/>
          </p:nvSpPr>
          <p:spPr>
            <a:xfrm>
              <a:off x="9945041" y="2958969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28585" indent="-128585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Progress on SWFP</a:t>
              </a:r>
            </a:p>
            <a:p>
              <a:pPr marL="128585" indent="-128585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Progress on Voices Actions</a:t>
              </a:r>
            </a:p>
            <a:p>
              <a:pPr marL="128585" indent="-128585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Employee Communication</a:t>
              </a:r>
            </a:p>
            <a:p>
              <a:pPr marL="128585" indent="-128585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Diversity Metric</a:t>
              </a:r>
            </a:p>
            <a:p>
              <a:pPr marL="128585" indent="-128585">
                <a:buFont typeface="Arial" panose="020B0604020202020204" pitchFamily="34" charset="0"/>
                <a:buChar char="•"/>
              </a:pPr>
              <a:r>
                <a:rPr lang="en-US" sz="750" dirty="0">
                  <a:latin typeface="Arial" panose="020B0604020202020204" pitchFamily="34" charset="0"/>
                  <a:cs typeface="Arial" panose="020B0604020202020204" pitchFamily="34" charset="0"/>
                </a:rPr>
                <a:t>Succession Plan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673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CF9C0643-0D0D-4727-AFC1-5988F4C54828}"/>
              </a:ext>
            </a:extLst>
          </p:cNvPr>
          <p:cNvSpPr/>
          <p:nvPr/>
        </p:nvSpPr>
        <p:spPr>
          <a:xfrm>
            <a:off x="283685" y="4101125"/>
            <a:ext cx="8683739" cy="821454"/>
          </a:xfrm>
          <a:prstGeom prst="rect">
            <a:avLst/>
          </a:prstGeom>
          <a:solidFill>
            <a:srgbClr val="F5F5F5"/>
          </a:solidFill>
          <a:ln w="12700">
            <a:noFill/>
          </a:ln>
        </p:spPr>
        <p:txBody>
          <a:bodyPr wrap="square" lIns="102870" tIns="102870" rIns="68580" bIns="0" anchor="t">
            <a:no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b="1">
              <a:solidFill>
                <a:srgbClr val="0077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C31D869-9C95-454C-8F42-0E4ACBCA3DC3}"/>
              </a:ext>
            </a:extLst>
          </p:cNvPr>
          <p:cNvCxnSpPr/>
          <p:nvPr/>
        </p:nvCxnSpPr>
        <p:spPr>
          <a:xfrm>
            <a:off x="2893896" y="4168952"/>
            <a:ext cx="0" cy="68580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8A973A5D-7540-47CF-A5E6-BB81F4B9CEC7}"/>
              </a:ext>
            </a:extLst>
          </p:cNvPr>
          <p:cNvCxnSpPr/>
          <p:nvPr/>
        </p:nvCxnSpPr>
        <p:spPr>
          <a:xfrm>
            <a:off x="4416805" y="4168952"/>
            <a:ext cx="0" cy="68580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231DD2F1-A633-4608-9C05-0FAC50D76386}"/>
              </a:ext>
            </a:extLst>
          </p:cNvPr>
          <p:cNvCxnSpPr/>
          <p:nvPr/>
        </p:nvCxnSpPr>
        <p:spPr>
          <a:xfrm>
            <a:off x="5939714" y="4168952"/>
            <a:ext cx="0" cy="68580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F9BD498F-D3EF-4252-AA98-C02BF3DEBA09}"/>
              </a:ext>
            </a:extLst>
          </p:cNvPr>
          <p:cNvCxnSpPr/>
          <p:nvPr/>
        </p:nvCxnSpPr>
        <p:spPr>
          <a:xfrm>
            <a:off x="7462623" y="4168952"/>
            <a:ext cx="0" cy="68580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8734DD40-0B42-43F1-8C2D-470925E812E4}"/>
              </a:ext>
            </a:extLst>
          </p:cNvPr>
          <p:cNvSpPr/>
          <p:nvPr/>
        </p:nvSpPr>
        <p:spPr>
          <a:xfrm>
            <a:off x="275061" y="3235518"/>
            <a:ext cx="8683739" cy="830731"/>
          </a:xfrm>
          <a:prstGeom prst="rect">
            <a:avLst/>
          </a:prstGeom>
          <a:solidFill>
            <a:srgbClr val="F5F5F5"/>
          </a:solidFill>
          <a:ln w="12700">
            <a:noFill/>
          </a:ln>
        </p:spPr>
        <p:txBody>
          <a:bodyPr wrap="square" lIns="102870" tIns="102870" rIns="68580" bIns="0" anchor="t">
            <a:no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b="1">
              <a:solidFill>
                <a:srgbClr val="0077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BE1B14D-1911-4B4C-AE76-9DB733D4568C}"/>
              </a:ext>
            </a:extLst>
          </p:cNvPr>
          <p:cNvSpPr/>
          <p:nvPr/>
        </p:nvSpPr>
        <p:spPr>
          <a:xfrm rot="5400000">
            <a:off x="229312" y="3949140"/>
            <a:ext cx="965051" cy="1237936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95000">
                <a:schemeClr val="bg1">
                  <a:alpha val="0"/>
                </a:schemeClr>
              </a:gs>
            </a:gsLst>
            <a:lin ang="0" scaled="1"/>
            <a:tileRect/>
          </a:gradFill>
          <a:ln w="12700">
            <a:gradFill flip="none" rotWithShape="1">
              <a:gsLst>
                <a:gs pos="23000">
                  <a:schemeClr val="accent1"/>
                </a:gs>
                <a:gs pos="51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1800000" scaled="0"/>
              <a:tileRect/>
            </a:gradFill>
          </a:ln>
        </p:spPr>
        <p:txBody>
          <a:bodyPr rot="0" spcFirstLastPara="0" vertOverflow="overflow" horzOverflow="overflow" vert="vert270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EDE9B56-1697-4462-8C4C-52F981D81637}"/>
              </a:ext>
            </a:extLst>
          </p:cNvPr>
          <p:cNvSpPr/>
          <p:nvPr/>
        </p:nvSpPr>
        <p:spPr>
          <a:xfrm>
            <a:off x="1385710" y="2305363"/>
            <a:ext cx="7581716" cy="651510"/>
          </a:xfrm>
          <a:prstGeom prst="rect">
            <a:avLst/>
          </a:prstGeom>
          <a:solidFill>
            <a:srgbClr val="F5F5F5"/>
          </a:solidFill>
          <a:ln w="12700">
            <a:noFill/>
          </a:ln>
        </p:spPr>
        <p:txBody>
          <a:bodyPr wrap="square" lIns="102870" tIns="102870" rIns="68580" bIns="0" anchor="t">
            <a:no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b="1">
              <a:solidFill>
                <a:srgbClr val="0077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4A6D30D-272F-4742-8A3C-8EB0F1D3F2AE}"/>
              </a:ext>
            </a:extLst>
          </p:cNvPr>
          <p:cNvSpPr/>
          <p:nvPr/>
        </p:nvSpPr>
        <p:spPr>
          <a:xfrm rot="5400000">
            <a:off x="216062" y="3057645"/>
            <a:ext cx="991548" cy="1237936"/>
          </a:xfrm>
          <a:prstGeom prst="rect">
            <a:avLst/>
          </a:prstGeom>
          <a:gradFill flip="none" rotWithShape="1">
            <a:gsLst>
              <a:gs pos="75000">
                <a:schemeClr val="bg1"/>
              </a:gs>
              <a:gs pos="95000">
                <a:schemeClr val="bg1">
                  <a:alpha val="0"/>
                </a:schemeClr>
              </a:gs>
            </a:gsLst>
            <a:lin ang="0" scaled="1"/>
            <a:tileRect/>
          </a:gradFill>
          <a:ln w="12700">
            <a:gradFill flip="none" rotWithShape="1">
              <a:gsLst>
                <a:gs pos="23000">
                  <a:schemeClr val="accent1"/>
                </a:gs>
                <a:gs pos="51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1800000" scaled="0"/>
              <a:tileRect/>
            </a:gradFill>
          </a:ln>
        </p:spPr>
        <p:txBody>
          <a:bodyPr rot="0" spcFirstLastPara="0" vertOverflow="overflow" horzOverflow="overflow" vert="vert270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C4B740F-43EE-4106-A1E4-93290841D7BE}"/>
              </a:ext>
            </a:extLst>
          </p:cNvPr>
          <p:cNvSpPr/>
          <p:nvPr/>
        </p:nvSpPr>
        <p:spPr>
          <a:xfrm>
            <a:off x="208369" y="1849703"/>
            <a:ext cx="8759550" cy="1292303"/>
          </a:xfrm>
          <a:prstGeom prst="rect">
            <a:avLst/>
          </a:prstGeom>
          <a:solidFill>
            <a:srgbClr val="F5F5F5"/>
          </a:solidFill>
          <a:ln w="12700">
            <a:noFill/>
          </a:ln>
        </p:spPr>
        <p:txBody>
          <a:bodyPr wrap="square" lIns="102870" tIns="102870" rIns="68580" bIns="0" anchor="t">
            <a:no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 b="1">
              <a:solidFill>
                <a:srgbClr val="0077B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C436EA6-EB99-458C-A29F-6C22C1CA237A}"/>
              </a:ext>
            </a:extLst>
          </p:cNvPr>
          <p:cNvSpPr/>
          <p:nvPr/>
        </p:nvSpPr>
        <p:spPr>
          <a:xfrm>
            <a:off x="92869" y="1793362"/>
            <a:ext cx="1316228" cy="1457375"/>
          </a:xfrm>
          <a:custGeom>
            <a:avLst/>
            <a:gdLst>
              <a:gd name="connsiteX0" fmla="*/ 95250 w 1666875"/>
              <a:gd name="connsiteY0" fmla="*/ 0 h 2209800"/>
              <a:gd name="connsiteX1" fmla="*/ 1666875 w 1666875"/>
              <a:gd name="connsiteY1" fmla="*/ 809625 h 2209800"/>
              <a:gd name="connsiteX2" fmla="*/ 0 w 1666875"/>
              <a:gd name="connsiteY2" fmla="*/ 220980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66875" h="2209800">
                <a:moveTo>
                  <a:pt x="95250" y="0"/>
                </a:moveTo>
                <a:lnTo>
                  <a:pt x="1666875" y="809625"/>
                </a:lnTo>
                <a:lnTo>
                  <a:pt x="0" y="2209800"/>
                </a:lnTo>
              </a:path>
            </a:pathLst>
          </a:custGeom>
          <a:solidFill>
            <a:schemeClr val="bg1"/>
          </a:solidFill>
          <a:ln w="12700">
            <a:gradFill flip="none" rotWithShape="1">
              <a:gsLst>
                <a:gs pos="50000">
                  <a:schemeClr val="accent1"/>
                </a:gs>
                <a:gs pos="75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11400000" scaled="0"/>
              <a:tileRect/>
            </a:gradFill>
          </a:ln>
        </p:spPr>
        <p:txBody>
          <a:bodyPr rot="0" spcFirstLastPara="0" vertOverflow="overflow" horzOverflow="overflow" vert="vert270" wrap="square" lIns="0" tIns="0" rIns="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7A736BB-D6AB-454A-96F7-ADE538E26566}"/>
              </a:ext>
            </a:extLst>
          </p:cNvPr>
          <p:cNvSpPr/>
          <p:nvPr/>
        </p:nvSpPr>
        <p:spPr>
          <a:xfrm>
            <a:off x="208369" y="925694"/>
            <a:ext cx="2880360" cy="884177"/>
          </a:xfrm>
          <a:prstGeom prst="rect">
            <a:avLst/>
          </a:prstGeom>
          <a:solidFill>
            <a:srgbClr val="F5F5F5"/>
          </a:solidFill>
          <a:ln w="12700">
            <a:gradFill flip="none" rotWithShape="1">
              <a:gsLst>
                <a:gs pos="6000">
                  <a:schemeClr val="accent1"/>
                </a:gs>
                <a:gs pos="52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2700000" scaled="1"/>
              <a:tileRect/>
            </a:gradFill>
          </a:ln>
        </p:spPr>
        <p:txBody>
          <a:bodyPr wrap="square" lIns="102870" tIns="102870" rIns="68580" bIns="0" anchor="t">
            <a:no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sz="1200" b="1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 do business</a:t>
            </a:r>
            <a:endParaRPr lang="en-US" sz="105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FA63D57-66E8-4CB6-B704-E73EA74BE18E}"/>
              </a:ext>
            </a:extLst>
          </p:cNvPr>
          <p:cNvSpPr/>
          <p:nvPr/>
        </p:nvSpPr>
        <p:spPr>
          <a:xfrm>
            <a:off x="3140806" y="925694"/>
            <a:ext cx="2880360" cy="884177"/>
          </a:xfrm>
          <a:prstGeom prst="rect">
            <a:avLst/>
          </a:prstGeom>
          <a:solidFill>
            <a:srgbClr val="F5F5F5"/>
          </a:solidFill>
          <a:ln w="12700">
            <a:gradFill flip="none" rotWithShape="1">
              <a:gsLst>
                <a:gs pos="6000">
                  <a:schemeClr val="accent1"/>
                </a:gs>
                <a:gs pos="52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2700000" scaled="1"/>
              <a:tileRect/>
            </a:gradFill>
          </a:ln>
        </p:spPr>
        <p:txBody>
          <a:bodyPr wrap="square" lIns="102870" tIns="102870" rIns="68580" bIns="0" anchor="t">
            <a:no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sz="1200" b="1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aim to achieve</a:t>
            </a:r>
            <a:endParaRPr lang="en-US" sz="105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57F30E1-8AA1-4CBB-BE80-CAD122D8EE76}"/>
              </a:ext>
            </a:extLst>
          </p:cNvPr>
          <p:cNvSpPr/>
          <p:nvPr/>
        </p:nvSpPr>
        <p:spPr>
          <a:xfrm>
            <a:off x="6073243" y="925694"/>
            <a:ext cx="2880360" cy="884177"/>
          </a:xfrm>
          <a:prstGeom prst="rect">
            <a:avLst/>
          </a:prstGeom>
          <a:solidFill>
            <a:srgbClr val="F5F5F5"/>
          </a:solidFill>
          <a:ln w="12700">
            <a:gradFill flip="none" rotWithShape="1">
              <a:gsLst>
                <a:gs pos="6000">
                  <a:schemeClr val="accent1"/>
                </a:gs>
                <a:gs pos="52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2700000" scaled="1"/>
              <a:tileRect/>
            </a:gradFill>
          </a:ln>
        </p:spPr>
        <p:txBody>
          <a:bodyPr wrap="square" lIns="102870" tIns="102870" rIns="68580" bIns="0" anchor="t">
            <a:no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sz="1200" b="1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will succeed</a:t>
            </a:r>
            <a:endParaRPr lang="en-US" sz="105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8">
            <a:extLst>
              <a:ext uri="{FF2B5EF4-FFF2-40B4-BE49-F238E27FC236}">
                <a16:creationId xmlns:a16="http://schemas.microsoft.com/office/drawing/2014/main" id="{F81836E2-D955-5349-8D2C-46848782C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3" y="133231"/>
            <a:ext cx="6629400" cy="438224"/>
          </a:xfrm>
        </p:spPr>
        <p:txBody>
          <a:bodyPr/>
          <a:lstStyle/>
          <a:p>
            <a:r>
              <a:rPr lang="en-US" dirty="0"/>
              <a:t>How Singapore Global Operations </a:t>
            </a:r>
            <a:r>
              <a:rPr lang="en-US" b="1" i="1" dirty="0"/>
              <a:t>Delivers Benefit</a:t>
            </a:r>
            <a:endParaRPr lang="en-US" b="1" i="1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5FB66E-4AD4-4AFF-AB22-23D10407BAE3}"/>
              </a:ext>
            </a:extLst>
          </p:cNvPr>
          <p:cNvSpPr/>
          <p:nvPr/>
        </p:nvSpPr>
        <p:spPr>
          <a:xfrm>
            <a:off x="236930" y="1200473"/>
            <a:ext cx="2850801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defRPr/>
            </a:pPr>
            <a:r>
              <a:rPr lang="en-US" sz="975" b="1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advance the science </a:t>
            </a:r>
            <a:r>
              <a:rPr lang="en-US" sz="975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analytical measurement technology that enables our customers to enhance human health and well being.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BD8AD6E-1513-4331-ABE3-592BF7E7B189}"/>
              </a:ext>
            </a:extLst>
          </p:cNvPr>
          <p:cNvSpPr/>
          <p:nvPr/>
        </p:nvSpPr>
        <p:spPr>
          <a:xfrm>
            <a:off x="3163256" y="1200473"/>
            <a:ext cx="2805195" cy="497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defRPr/>
            </a:pPr>
            <a:r>
              <a:rPr lang="en-US" sz="975" b="1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 benefit </a:t>
            </a:r>
            <a:r>
              <a:rPr lang="en-US" sz="975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innovations and people that enable customer success in life, materials, and food science.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3EA1168-FBD5-48D2-A765-F6D1C12E4FE8}"/>
              </a:ext>
            </a:extLst>
          </p:cNvPr>
          <p:cNvSpPr/>
          <p:nvPr/>
        </p:nvSpPr>
        <p:spPr>
          <a:xfrm>
            <a:off x="6147019" y="1200473"/>
            <a:ext cx="2811781" cy="497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defRPr/>
            </a:pPr>
            <a:r>
              <a:rPr lang="en-US" sz="975" b="1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Enable customer success </a:t>
            </a:r>
            <a:r>
              <a:rPr lang="en-US" sz="975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our specialty focus, innovation leadership, and deep application expertise.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E060935-30D5-40DA-987A-892A5368F6CC}"/>
              </a:ext>
            </a:extLst>
          </p:cNvPr>
          <p:cNvSpPr/>
          <p:nvPr/>
        </p:nvSpPr>
        <p:spPr>
          <a:xfrm>
            <a:off x="158594" y="679604"/>
            <a:ext cx="2768981" cy="25622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defTabSz="914378">
              <a:lnSpc>
                <a:spcPct val="90000"/>
              </a:lnSpc>
            </a:pPr>
            <a:r>
              <a:rPr lang="en-US" sz="1200" i="1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Purpose and Values</a:t>
            </a:r>
            <a:endParaRPr lang="en-US" sz="1200" i="1">
              <a:solidFill>
                <a:srgbClr val="0077BB"/>
              </a:solidFill>
              <a:latin typeface="Arial" panose="020B060402020202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E8ECFFA-5203-4949-A796-9A90226703F3}"/>
              </a:ext>
            </a:extLst>
          </p:cNvPr>
          <p:cNvSpPr/>
          <p:nvPr/>
        </p:nvSpPr>
        <p:spPr>
          <a:xfrm>
            <a:off x="3132479" y="679604"/>
            <a:ext cx="2768981" cy="25622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defTabSz="914378">
              <a:lnSpc>
                <a:spcPct val="90000"/>
              </a:lnSpc>
            </a:pPr>
            <a:r>
              <a:rPr lang="en-US" sz="1200" i="1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Vision</a:t>
            </a:r>
            <a:endParaRPr lang="en-US" sz="1200" i="1">
              <a:solidFill>
                <a:srgbClr val="0077BB"/>
              </a:solidFill>
              <a:latin typeface="Arial" panose="020B060402020202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A315D69-8689-44D0-A589-372FEDBE67AF}"/>
              </a:ext>
            </a:extLst>
          </p:cNvPr>
          <p:cNvSpPr/>
          <p:nvPr/>
        </p:nvSpPr>
        <p:spPr>
          <a:xfrm>
            <a:off x="6076220" y="679604"/>
            <a:ext cx="2768981" cy="256224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defTabSz="914378">
              <a:lnSpc>
                <a:spcPct val="90000"/>
              </a:lnSpc>
            </a:pPr>
            <a:r>
              <a:rPr lang="en-US" sz="1200" i="1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Strategy</a:t>
            </a:r>
            <a:endParaRPr lang="en-US" sz="1200" i="1">
              <a:solidFill>
                <a:srgbClr val="0077BB"/>
              </a:solidFill>
              <a:latin typeface="Arial" panose="020B060402020202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397C62-CE35-4D26-BBBD-5ECD87A769EE}"/>
              </a:ext>
            </a:extLst>
          </p:cNvPr>
          <p:cNvSpPr/>
          <p:nvPr/>
        </p:nvSpPr>
        <p:spPr>
          <a:xfrm>
            <a:off x="1420835" y="1971608"/>
            <a:ext cx="1440180" cy="276999"/>
          </a:xfrm>
          <a:prstGeom prst="rect">
            <a:avLst/>
          </a:prstGeom>
        </p:spPr>
        <p:txBody>
          <a:bodyPr wrap="square" anchor="b">
            <a:noAutofit/>
          </a:bodyPr>
          <a:lstStyle/>
          <a:p>
            <a:pPr algn="ctr" defTabSz="685767">
              <a:spcBef>
                <a:spcPts val="900"/>
              </a:spcBef>
              <a:spcAft>
                <a:spcPts val="900"/>
              </a:spcAft>
              <a:defRPr/>
            </a:pPr>
            <a:r>
              <a:rPr lang="en-US" sz="950" b="1">
                <a:solidFill>
                  <a:srgbClr val="119988"/>
                </a:solidFill>
                <a:latin typeface="Arial" panose="020B0604020202020204"/>
                <a:cs typeface="Arial"/>
              </a:rPr>
              <a:t>Growth is </a:t>
            </a:r>
            <a:br>
              <a:rPr lang="en-US" sz="950" b="1">
                <a:solidFill>
                  <a:srgbClr val="119988"/>
                </a:solidFill>
                <a:latin typeface="Arial" panose="020B0604020202020204"/>
                <a:cs typeface="Arial"/>
              </a:rPr>
            </a:br>
            <a:r>
              <a:rPr lang="en-US" sz="950" b="1">
                <a:solidFill>
                  <a:srgbClr val="119988"/>
                </a:solidFill>
                <a:latin typeface="Arial" panose="020B0604020202020204"/>
                <a:cs typeface="Arial"/>
              </a:rPr>
              <a:t>Our Mandate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2D04D91-B292-4FF8-80CC-0DBBD555CB8A}"/>
              </a:ext>
            </a:extLst>
          </p:cNvPr>
          <p:cNvSpPr/>
          <p:nvPr/>
        </p:nvSpPr>
        <p:spPr>
          <a:xfrm>
            <a:off x="2937513" y="1971608"/>
            <a:ext cx="1440180" cy="276999"/>
          </a:xfrm>
          <a:prstGeom prst="rect">
            <a:avLst/>
          </a:prstGeom>
        </p:spPr>
        <p:txBody>
          <a:bodyPr wrap="square" anchor="b">
            <a:noAutofit/>
          </a:bodyPr>
          <a:lstStyle/>
          <a:p>
            <a:pPr algn="ctr" defTabSz="685767">
              <a:spcBef>
                <a:spcPts val="900"/>
              </a:spcBef>
              <a:spcAft>
                <a:spcPts val="900"/>
              </a:spcAft>
            </a:pPr>
            <a:r>
              <a:rPr lang="en-US" sz="950" b="1">
                <a:solidFill>
                  <a:srgbClr val="119988"/>
                </a:solidFill>
                <a:latin typeface="Arial" panose="020B0604020202020204"/>
                <a:cs typeface="Arial"/>
              </a:rPr>
              <a:t>Innovation to </a:t>
            </a:r>
            <a:br>
              <a:rPr lang="en-US" sz="950" b="1">
                <a:solidFill>
                  <a:srgbClr val="119988"/>
                </a:solidFill>
                <a:latin typeface="Arial" panose="020B0604020202020204"/>
                <a:cs typeface="Arial"/>
              </a:rPr>
            </a:br>
            <a:r>
              <a:rPr lang="en-US" sz="950" b="1">
                <a:solidFill>
                  <a:srgbClr val="119988"/>
                </a:solidFill>
                <a:latin typeface="Arial" panose="020B0604020202020204"/>
                <a:cs typeface="Arial"/>
              </a:rPr>
              <a:t>Change the World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B401CBC-1116-4ECC-8978-23ADFD84C1F0}"/>
              </a:ext>
            </a:extLst>
          </p:cNvPr>
          <p:cNvSpPr/>
          <p:nvPr/>
        </p:nvSpPr>
        <p:spPr>
          <a:xfrm>
            <a:off x="4454191" y="1971608"/>
            <a:ext cx="1440180" cy="276999"/>
          </a:xfrm>
          <a:prstGeom prst="rect">
            <a:avLst/>
          </a:prstGeom>
        </p:spPr>
        <p:txBody>
          <a:bodyPr wrap="square" anchor="b">
            <a:noAutofit/>
          </a:bodyPr>
          <a:lstStyle/>
          <a:p>
            <a:pPr algn="ctr" defTabSz="685767">
              <a:spcBef>
                <a:spcPts val="900"/>
              </a:spcBef>
              <a:spcAft>
                <a:spcPts val="900"/>
              </a:spcAft>
            </a:pPr>
            <a:r>
              <a:rPr lang="en-US" sz="950" b="1">
                <a:solidFill>
                  <a:srgbClr val="119988"/>
                </a:solidFill>
                <a:latin typeface="Arial" panose="020B0604020202020204"/>
                <a:cs typeface="Arial"/>
              </a:rPr>
              <a:t>Quality is </a:t>
            </a:r>
            <a:br>
              <a:rPr lang="en-US" sz="950" b="1">
                <a:solidFill>
                  <a:srgbClr val="119988"/>
                </a:solidFill>
                <a:latin typeface="Arial" panose="020B0604020202020204"/>
                <a:cs typeface="Arial"/>
              </a:rPr>
            </a:br>
            <a:r>
              <a:rPr lang="en-US" sz="950" b="1">
                <a:solidFill>
                  <a:srgbClr val="119988"/>
                </a:solidFill>
                <a:latin typeface="Arial" panose="020B0604020202020204"/>
                <a:cs typeface="Arial"/>
              </a:rPr>
              <a:t>Everyone’s Job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0ADC797-E711-410F-B887-A23A1BDE2246}"/>
              </a:ext>
            </a:extLst>
          </p:cNvPr>
          <p:cNvSpPr/>
          <p:nvPr/>
        </p:nvSpPr>
        <p:spPr>
          <a:xfrm>
            <a:off x="5970869" y="1971608"/>
            <a:ext cx="1440180" cy="276999"/>
          </a:xfrm>
          <a:prstGeom prst="rect">
            <a:avLst/>
          </a:prstGeom>
        </p:spPr>
        <p:txBody>
          <a:bodyPr wrap="square" lIns="0" rIns="0" anchor="b">
            <a:noAutofit/>
          </a:bodyPr>
          <a:lstStyle/>
          <a:p>
            <a:pPr algn="ctr" defTabSz="685767">
              <a:spcBef>
                <a:spcPts val="900"/>
              </a:spcBef>
              <a:spcAft>
                <a:spcPts val="900"/>
              </a:spcAft>
            </a:pPr>
            <a:r>
              <a:rPr lang="en-US" sz="950" b="1">
                <a:solidFill>
                  <a:srgbClr val="119988"/>
                </a:solidFill>
                <a:latin typeface="Arial" panose="020B0604020202020204"/>
                <a:cs typeface="Arial"/>
              </a:rPr>
              <a:t>Customer Experience Excellence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80527E2-4CC6-4D48-A16C-59D195D3E061}"/>
              </a:ext>
            </a:extLst>
          </p:cNvPr>
          <p:cNvSpPr/>
          <p:nvPr/>
        </p:nvSpPr>
        <p:spPr>
          <a:xfrm>
            <a:off x="7487546" y="1971608"/>
            <a:ext cx="1440180" cy="276999"/>
          </a:xfrm>
          <a:prstGeom prst="rect">
            <a:avLst/>
          </a:prstGeom>
        </p:spPr>
        <p:txBody>
          <a:bodyPr wrap="square" anchor="b">
            <a:noAutofit/>
          </a:bodyPr>
          <a:lstStyle/>
          <a:p>
            <a:pPr algn="ctr" defTabSz="914355">
              <a:defRPr/>
            </a:pPr>
            <a:r>
              <a:rPr lang="en-US" sz="950" b="1">
                <a:solidFill>
                  <a:srgbClr val="119988"/>
                </a:solidFill>
                <a:latin typeface="Arial" panose="020B0604020202020204"/>
                <a:cs typeface="Arial"/>
              </a:rPr>
              <a:t>People Create the Waters Difference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B0B0E89-220C-4B97-A701-1E8BFF1F4CF5}"/>
              </a:ext>
            </a:extLst>
          </p:cNvPr>
          <p:cNvGrpSpPr/>
          <p:nvPr/>
        </p:nvGrpSpPr>
        <p:grpSpPr>
          <a:xfrm>
            <a:off x="1420837" y="2228767"/>
            <a:ext cx="7522543" cy="844124"/>
            <a:chOff x="1894447" y="2971689"/>
            <a:chExt cx="10030057" cy="112549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5BEFFA4-0828-41AC-85B0-4575EF9B53CD}"/>
                </a:ext>
              </a:extLst>
            </p:cNvPr>
            <p:cNvSpPr/>
            <p:nvPr/>
          </p:nvSpPr>
          <p:spPr>
            <a:xfrm>
              <a:off x="1894447" y="2971689"/>
              <a:ext cx="1920240" cy="1125499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ctr" defTabSz="914378"/>
              <a:r>
                <a:rPr lang="en-US" sz="95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Harmonize and modernize global operational processes to bring best products and services to  </a:t>
              </a:r>
              <a:br>
                <a:rPr lang="en-US" sz="95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95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customers worldwide.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653FCAD-0455-417B-9F63-481655A9AA25}"/>
                </a:ext>
              </a:extLst>
            </p:cNvPr>
            <p:cNvSpPr/>
            <p:nvPr/>
          </p:nvSpPr>
          <p:spPr>
            <a:xfrm>
              <a:off x="3921901" y="2971690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ctr" defTabSz="914378"/>
              <a:r>
                <a:rPr lang="en-US" sz="95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Make data-driven decisions with speed and agility to deliver quality products on time and at the right cost. 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E4F6AFF-01AE-4057-97D0-30A5E1E8B1C4}"/>
                </a:ext>
              </a:extLst>
            </p:cNvPr>
            <p:cNvSpPr/>
            <p:nvPr/>
          </p:nvSpPr>
          <p:spPr>
            <a:xfrm>
              <a:off x="5949355" y="2971690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ctr" defTabSz="914378"/>
              <a:r>
                <a:rPr lang="en-US" sz="95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Mindset of excellence through robust quality culture offering flexibility without sacrificing product quality or compliance.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CA364DB-316E-47FF-ADAA-DE833DB1D178}"/>
                </a:ext>
              </a:extLst>
            </p:cNvPr>
            <p:cNvSpPr/>
            <p:nvPr/>
          </p:nvSpPr>
          <p:spPr>
            <a:xfrm>
              <a:off x="7976809" y="2971690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ctr" defTabSz="914378"/>
              <a:r>
                <a:rPr lang="en-US" sz="95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Anticipate needs of our customers and deliver the right products and expertise when and where needed.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99D9613C-ED05-4FFF-87D4-F8FE3BC297D3}"/>
                </a:ext>
              </a:extLst>
            </p:cNvPr>
            <p:cNvSpPr/>
            <p:nvPr/>
          </p:nvSpPr>
          <p:spPr>
            <a:xfrm>
              <a:off x="10004264" y="2971690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algn="ctr" defTabSz="914378"/>
              <a:r>
                <a:rPr lang="en-US" sz="95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Invest in employees by giving them the resources needed to develop skills that will advance their careers. </a:t>
              </a:r>
            </a:p>
          </p:txBody>
        </p:sp>
      </p:grp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4267552-1F0E-400C-A3BF-AD89020A1249}"/>
              </a:ext>
            </a:extLst>
          </p:cNvPr>
          <p:cNvCxnSpPr>
            <a:cxnSpLocks/>
          </p:cNvCxnSpPr>
          <p:nvPr/>
        </p:nvCxnSpPr>
        <p:spPr>
          <a:xfrm>
            <a:off x="2893896" y="1916088"/>
            <a:ext cx="0" cy="1159535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9914341-7E91-48A3-BB0A-17DDCA95EB17}"/>
              </a:ext>
            </a:extLst>
          </p:cNvPr>
          <p:cNvCxnSpPr>
            <a:cxnSpLocks/>
          </p:cNvCxnSpPr>
          <p:nvPr/>
        </p:nvCxnSpPr>
        <p:spPr>
          <a:xfrm>
            <a:off x="4416805" y="1916088"/>
            <a:ext cx="0" cy="1159535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C248EC1-4806-4627-9B72-A1EB9B5E6B58}"/>
              </a:ext>
            </a:extLst>
          </p:cNvPr>
          <p:cNvCxnSpPr>
            <a:cxnSpLocks/>
          </p:cNvCxnSpPr>
          <p:nvPr/>
        </p:nvCxnSpPr>
        <p:spPr>
          <a:xfrm>
            <a:off x="5939714" y="1916088"/>
            <a:ext cx="0" cy="1159535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0AF0184-0F89-45CF-B1E0-256C113E6FA9}"/>
              </a:ext>
            </a:extLst>
          </p:cNvPr>
          <p:cNvCxnSpPr>
            <a:cxnSpLocks/>
          </p:cNvCxnSpPr>
          <p:nvPr/>
        </p:nvCxnSpPr>
        <p:spPr>
          <a:xfrm>
            <a:off x="7462623" y="1916088"/>
            <a:ext cx="0" cy="1159535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21ECD611-E19A-4CCC-86A8-BDCE1C3EE48C}"/>
              </a:ext>
            </a:extLst>
          </p:cNvPr>
          <p:cNvSpPr/>
          <p:nvPr/>
        </p:nvSpPr>
        <p:spPr>
          <a:xfrm>
            <a:off x="151220" y="2055601"/>
            <a:ext cx="1201971" cy="777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78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Therefore, </a:t>
            </a:r>
            <a:br>
              <a: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75" b="1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Priorities 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A555A0A-B0D5-41F3-AACF-009ABF80F290}"/>
              </a:ext>
            </a:extLst>
          </p:cNvPr>
          <p:cNvCxnSpPr>
            <a:cxnSpLocks/>
          </p:cNvCxnSpPr>
          <p:nvPr/>
        </p:nvCxnSpPr>
        <p:spPr>
          <a:xfrm>
            <a:off x="2893896" y="3253233"/>
            <a:ext cx="0" cy="75438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0D29E10-1147-42F0-84D4-FE4F49825BE8}"/>
              </a:ext>
            </a:extLst>
          </p:cNvPr>
          <p:cNvCxnSpPr>
            <a:cxnSpLocks/>
          </p:cNvCxnSpPr>
          <p:nvPr/>
        </p:nvCxnSpPr>
        <p:spPr>
          <a:xfrm>
            <a:off x="4416805" y="3253233"/>
            <a:ext cx="0" cy="75438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7B4F32B-6EAE-437C-A022-1C33F42276A2}"/>
              </a:ext>
            </a:extLst>
          </p:cNvPr>
          <p:cNvCxnSpPr>
            <a:cxnSpLocks/>
          </p:cNvCxnSpPr>
          <p:nvPr/>
        </p:nvCxnSpPr>
        <p:spPr>
          <a:xfrm>
            <a:off x="5939714" y="3253233"/>
            <a:ext cx="0" cy="75438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1387D31-BE52-4709-AF13-5D39F72D8400}"/>
              </a:ext>
            </a:extLst>
          </p:cNvPr>
          <p:cNvCxnSpPr>
            <a:cxnSpLocks/>
          </p:cNvCxnSpPr>
          <p:nvPr/>
        </p:nvCxnSpPr>
        <p:spPr>
          <a:xfrm>
            <a:off x="7462623" y="3253233"/>
            <a:ext cx="0" cy="754380"/>
          </a:xfrm>
          <a:prstGeom prst="line">
            <a:avLst/>
          </a:prstGeom>
          <a:ln w="15875" cap="rnd">
            <a:solidFill>
              <a:schemeClr val="bg2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3" name="Picture 72" descr="A picture containing clock&#10;&#10;Description automatically generated">
            <a:extLst>
              <a:ext uri="{FF2B5EF4-FFF2-40B4-BE49-F238E27FC236}">
                <a16:creationId xmlns:a16="http://schemas.microsoft.com/office/drawing/2014/main" id="{B67C4737-F0B1-45C3-B869-6A22A89BE8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923" y="207236"/>
            <a:ext cx="641861" cy="615866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id="{1F56A73C-3B70-43A6-8025-72C55EED6869}"/>
              </a:ext>
            </a:extLst>
          </p:cNvPr>
          <p:cNvSpPr/>
          <p:nvPr/>
        </p:nvSpPr>
        <p:spPr>
          <a:xfrm>
            <a:off x="315341" y="3410398"/>
            <a:ext cx="928011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55">
              <a:lnSpc>
                <a:spcPts val="1275"/>
              </a:lnSpc>
              <a:defRPr/>
            </a:pPr>
            <a:r>
              <a:rPr lang="en-US" sz="1200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br>
              <a:rPr lang="en-US" sz="1200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Initiatives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5D158D5-80CB-436E-A3B1-2FB04587C656}"/>
              </a:ext>
            </a:extLst>
          </p:cNvPr>
          <p:cNvSpPr/>
          <p:nvPr/>
        </p:nvSpPr>
        <p:spPr>
          <a:xfrm>
            <a:off x="315341" y="4221959"/>
            <a:ext cx="928011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55">
              <a:lnSpc>
                <a:spcPts val="1275"/>
              </a:lnSpc>
              <a:defRPr/>
            </a:pPr>
            <a:r>
              <a:rPr lang="en-US" sz="1200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br>
              <a:rPr lang="en-US" sz="1200" b="1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>
                <a:solidFill>
                  <a:srgbClr val="0077B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Measures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DDA846F-A5D0-45E9-ABAC-30AAFA3E18C6}"/>
              </a:ext>
            </a:extLst>
          </p:cNvPr>
          <p:cNvGrpSpPr/>
          <p:nvPr/>
        </p:nvGrpSpPr>
        <p:grpSpPr>
          <a:xfrm>
            <a:off x="1420837" y="3200640"/>
            <a:ext cx="7522543" cy="851989"/>
            <a:chOff x="1894447" y="2971330"/>
            <a:chExt cx="10030057" cy="997688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FB626160-9765-406B-8A06-58BED2C51075}"/>
                </a:ext>
              </a:extLst>
            </p:cNvPr>
            <p:cNvSpPr/>
            <p:nvPr/>
          </p:nvSpPr>
          <p:spPr>
            <a:xfrm>
              <a:off x="1894447" y="2971690"/>
              <a:ext cx="1920240" cy="961931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Meet AOP Commitment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 Product Release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Manufacturing Footprint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Sustaining Engineering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DC Capacity Strategy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032D4A8-14BB-4F78-9A6D-BB05F5BAB1B7}"/>
                </a:ext>
              </a:extLst>
            </p:cNvPr>
            <p:cNvSpPr/>
            <p:nvPr/>
          </p:nvSpPr>
          <p:spPr>
            <a:xfrm>
              <a:off x="3911642" y="2971330"/>
              <a:ext cx="1920240" cy="961931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71446" indent="-171446" defTabSz="914378">
                <a:buFont typeface="Arial" panose="020B0604020202020204" pitchFamily="34" charset="0"/>
                <a:buChar char="•"/>
              </a:pPr>
              <a:endParaRPr lang="en-US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Cost Savings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Lean Deployment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Advance Manufacturing Technology / Capabilities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Business Process Simplification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Support Category </a:t>
              </a:r>
              <a:r>
                <a:rPr lang="en-US" sz="7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Mgmt</a:t>
              </a: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Org</a:t>
              </a:r>
            </a:p>
            <a:p>
              <a:pPr marL="171446" indent="-171446" algn="ctr" defTabSz="914378">
                <a:buFont typeface="Arial" panose="020B0604020202020204" pitchFamily="34" charset="0"/>
                <a:buChar char="•"/>
              </a:pPr>
              <a:endParaRPr lang="en-US" sz="700" dirty="0">
                <a:solidFill>
                  <a:srgbClr val="000000">
                    <a:lumMod val="50000"/>
                    <a:lumOff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045712C9-62D6-440E-AD6B-46AE16495144}"/>
                </a:ext>
              </a:extLst>
            </p:cNvPr>
            <p:cNvSpPr/>
            <p:nvPr/>
          </p:nvSpPr>
          <p:spPr>
            <a:xfrm>
              <a:off x="5949355" y="2971690"/>
              <a:ext cx="1920240" cy="961931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QMS Harmonization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 &amp; Operational Quality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Support UDI Transition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latin typeface="Arial" panose="020B0604020202020204" pitchFamily="34" charset="0"/>
                  <a:cs typeface="Arial" panose="020B0604020202020204" pitchFamily="34" charset="0"/>
                </a:rPr>
                <a:t>Maintain ISO Certifications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QMS Scope Expansion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Supplier Sustainability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Supplier Quality Excellence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9CF6FF5C-C375-4493-A90D-7BD63512C5D1}"/>
                </a:ext>
              </a:extLst>
            </p:cNvPr>
            <p:cNvSpPr/>
            <p:nvPr/>
          </p:nvSpPr>
          <p:spPr>
            <a:xfrm>
              <a:off x="7976809" y="3007087"/>
              <a:ext cx="1920240" cy="961931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71446" indent="-171446" defTabSz="914378">
                <a:buFont typeface="Arial" panose="020B0604020202020204" pitchFamily="34" charset="0"/>
                <a:buChar char="•"/>
              </a:pPr>
              <a:endParaRPr lang="en-US" sz="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Evolve LCMS System Strategy </a:t>
              </a:r>
            </a:p>
            <a:p>
              <a:pPr defTabSz="914378">
                <a:tabLst>
                  <a:tab pos="177796" algn="l"/>
                </a:tabLst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(SIT, Consolidated Shipment)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Production Plan Attainment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Warranty </a:t>
              </a:r>
              <a:r>
                <a:rPr lang="en-US" sz="7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eReturns</a:t>
              </a: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Phase II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Support India Re-alignment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C33D5ECB-EAF4-423F-B4FE-BC52ACE8A9DE}"/>
                </a:ext>
              </a:extLst>
            </p:cNvPr>
            <p:cNvSpPr/>
            <p:nvPr/>
          </p:nvSpPr>
          <p:spPr>
            <a:xfrm>
              <a:off x="10004264" y="2993645"/>
              <a:ext cx="1920240" cy="961931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My Success Plans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Voices - Improved Communication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Diversity &amp; Inclusion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7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Strategic Workforce Planning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B43AD33-DA1C-4900-8681-D236967045A7}"/>
              </a:ext>
            </a:extLst>
          </p:cNvPr>
          <p:cNvGrpSpPr/>
          <p:nvPr/>
        </p:nvGrpSpPr>
        <p:grpSpPr>
          <a:xfrm>
            <a:off x="1420836" y="4108279"/>
            <a:ext cx="7524881" cy="848978"/>
            <a:chOff x="1832107" y="2897513"/>
            <a:chExt cx="10033174" cy="1169721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AB116CDD-2ACC-4B4C-948A-4FE0A13EDD75}"/>
                </a:ext>
              </a:extLst>
            </p:cNvPr>
            <p:cNvSpPr/>
            <p:nvPr/>
          </p:nvSpPr>
          <p:spPr>
            <a:xfrm>
              <a:off x="1832107" y="2958969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Meet / Exceed AOP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New Product Release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Meet Product Transfer Timeline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APAC Repair &amp; Refurb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Sustaining Engineering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ADC IVD Distribution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DGP Expansion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FDBA8CC5-B3DE-4BFF-9186-369E968C3C40}"/>
                </a:ext>
              </a:extLst>
            </p:cNvPr>
            <p:cNvSpPr/>
            <p:nvPr/>
          </p:nvSpPr>
          <p:spPr>
            <a:xfrm>
              <a:off x="3857088" y="2897513"/>
              <a:ext cx="1940701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71446" indent="-171446" defTabSz="914378">
                <a:buFont typeface="Arial" panose="020B0604020202020204" pitchFamily="34" charset="0"/>
                <a:buChar char="•"/>
              </a:pPr>
              <a:endParaRPr lang="en-US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PPV, MUV &amp; Freight Savings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Drive Lean &amp;</a:t>
              </a:r>
              <a:b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Productivity Improvements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Industry4.0 Roadmap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ECO &amp; Warranty Claims Process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Implementation of Category </a:t>
              </a:r>
              <a:r>
                <a:rPr lang="en-US" sz="65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Mgmt</a:t>
              </a: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FD34EC21-6C6B-49EB-96EB-18321C179520}"/>
                </a:ext>
              </a:extLst>
            </p:cNvPr>
            <p:cNvSpPr/>
            <p:nvPr/>
          </p:nvSpPr>
          <p:spPr>
            <a:xfrm>
              <a:off x="5885177" y="2912607"/>
              <a:ext cx="1920240" cy="108190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Fit-for-Purpose QMS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FPY, RCA for Returns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Meet / Exceed </a:t>
              </a:r>
              <a:r>
                <a:rPr lang="en-US" sz="65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CoPQ</a:t>
              </a: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Targets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Maintain Statutory and Regulatory Certifications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Supplier Scorecard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DC Quality Metric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Global supplier audit, PCN, SPQP, Supplier </a:t>
              </a:r>
              <a:r>
                <a:rPr lang="en-US" sz="65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CoPQ</a:t>
              </a:r>
              <a:endParaRPr lang="en-US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0BEE0D46-C69D-4D76-B48B-B6F45435C07E}"/>
                </a:ext>
              </a:extLst>
            </p:cNvPr>
            <p:cNvSpPr/>
            <p:nvPr/>
          </p:nvSpPr>
          <p:spPr>
            <a:xfrm>
              <a:off x="7914471" y="2988667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BioAccord</a:t>
              </a: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SIT (LC stack)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Product Availability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On Time Delivery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eReturns</a:t>
              </a: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Phase II Go Live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Voice of Customer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E4C8F25-E86E-46FB-A253-D2DE12075B61}"/>
                </a:ext>
              </a:extLst>
            </p:cNvPr>
            <p:cNvSpPr/>
            <p:nvPr/>
          </p:nvSpPr>
          <p:spPr>
            <a:xfrm>
              <a:off x="9945041" y="3061394"/>
              <a:ext cx="1920240" cy="1005840"/>
            </a:xfrm>
            <a:prstGeom prst="rect">
              <a:avLst/>
            </a:prstGeom>
          </p:spPr>
          <p:txBody>
            <a:bodyPr wrap="square" lIns="0" tIns="0" rIns="0" bIns="0" anchor="ctr">
              <a:noAutofit/>
            </a:bodyPr>
            <a:lstStyle/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Complete MSP for All Employees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Voices 2020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Quarterly Events to Promote D&amp;I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r>
                <a:rPr lang="en-US" sz="6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Progress on SWFP</a:t>
              </a:r>
            </a:p>
            <a:p>
              <a:pPr marL="171446" indent="-171446" defTabSz="914378">
                <a:buFont typeface="Arial" panose="020B0604020202020204" pitchFamily="34" charset="0"/>
                <a:buChar char="•"/>
              </a:pPr>
              <a:endParaRPr lang="en-US" sz="6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672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73895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9 Waters standard 16-9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0 Waters standard 16-9" id="{185FE25F-AF64-FE40-B62C-D4088067860E}" vid="{1B40E26F-8362-D441-B479-D3522FE85C35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0 Waters standard 16-9" id="{185FE25F-AF64-FE40-B62C-D4088067860E}" vid="{8E4F21B8-3FBB-BA4F-A39C-270CE3992A7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 Waters standard 16-9</Template>
  <TotalTime>77</TotalTime>
  <Words>690</Words>
  <Application>Microsoft Office PowerPoint</Application>
  <PresentationFormat>On-screen Show (16:9)</PresentationFormat>
  <Paragraphs>149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Courier New</vt:lpstr>
      <vt:lpstr>Verdana</vt:lpstr>
      <vt:lpstr>Wingdings</vt:lpstr>
      <vt:lpstr>Wingdings 2</vt:lpstr>
      <vt:lpstr>2019 Waters standard 16-9</vt:lpstr>
      <vt:lpstr>2017 Waters Brand</vt:lpstr>
      <vt:lpstr>How Global Operations Delivers Benefit</vt:lpstr>
      <vt:lpstr>How Singapore Global Operations Delivers Benefit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Global Operations Delivers Benefit</dc:title>
  <dc:creator>Yin Ying Soo</dc:creator>
  <cp:lastModifiedBy>HuaZhen Luo</cp:lastModifiedBy>
  <cp:revision>5</cp:revision>
  <dcterms:created xsi:type="dcterms:W3CDTF">2020-02-13T05:46:34Z</dcterms:created>
  <dcterms:modified xsi:type="dcterms:W3CDTF">2020-03-24T06:29:51Z</dcterms:modified>
</cp:coreProperties>
</file>