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handoutMasterIdLst>
    <p:handoutMasterId r:id="rId14"/>
  </p:handoutMasterIdLst>
  <p:sldIdLst>
    <p:sldId id="308" r:id="rId5"/>
    <p:sldId id="11905" r:id="rId6"/>
    <p:sldId id="11935" r:id="rId7"/>
    <p:sldId id="11937" r:id="rId8"/>
    <p:sldId id="2146847795" r:id="rId9"/>
    <p:sldId id="11549" r:id="rId10"/>
    <p:sldId id="2146847799" r:id="rId11"/>
    <p:sldId id="11927" r:id="rId12"/>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129" userDrawn="1">
          <p15:clr>
            <a:srgbClr val="A4A3A4"/>
          </p15:clr>
        </p15:guide>
        <p15:guide id="3" orient="horz" pos="780" userDrawn="1">
          <p15:clr>
            <a:srgbClr val="A4A3A4"/>
          </p15:clr>
        </p15:guide>
        <p15:guide id="4" pos="5544" userDrawn="1">
          <p15:clr>
            <a:srgbClr val="A4A3A4"/>
          </p15:clr>
        </p15:guide>
        <p15:guide id="5" orient="horz" pos="30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ane Diehl" initials="DD" lastIdx="4" clrIdx="0"/>
  <p:cmAuthor id="2" name="NINA MONEY" initials="NM" lastIdx="2" clrIdx="1">
    <p:extLst>
      <p:ext uri="{19B8F6BF-5375-455C-9EA6-DF929625EA0E}">
        <p15:presenceInfo xmlns:p15="http://schemas.microsoft.com/office/powerpoint/2012/main" userId="c81e4bb8776f57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C633"/>
    <a:srgbClr val="0077BB"/>
    <a:srgbClr val="D1D6DD"/>
    <a:srgbClr val="85ADEB"/>
    <a:srgbClr val="00598C"/>
    <a:srgbClr val="ADC9F1"/>
    <a:srgbClr val="3377DD"/>
    <a:srgbClr val="BEE8FF"/>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26" autoAdjust="0"/>
  </p:normalViewPr>
  <p:slideViewPr>
    <p:cSldViewPr snapToGrid="0">
      <p:cViewPr varScale="1">
        <p:scale>
          <a:sx n="113" d="100"/>
          <a:sy n="113" d="100"/>
        </p:scale>
        <p:origin x="586" y="96"/>
      </p:cViewPr>
      <p:guideLst>
        <p:guide pos="129"/>
        <p:guide orient="horz" pos="780"/>
        <p:guide pos="5544"/>
        <p:guide orient="horz" pos="3036"/>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195021-7E3F-4888-8C1D-874A6B3B9475}"/>
              </a:ext>
            </a:extLst>
          </p:cNvPr>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a:p>
        </p:txBody>
      </p:sp>
      <p:sp>
        <p:nvSpPr>
          <p:cNvPr id="3" name="Date Placeholder 2">
            <a:extLst>
              <a:ext uri="{FF2B5EF4-FFF2-40B4-BE49-F238E27FC236}">
                <a16:creationId xmlns:a16="http://schemas.microsoft.com/office/drawing/2014/main" id="{4D34B8CD-D38E-4560-AA47-1F28BD4C7FD8}"/>
              </a:ext>
            </a:extLst>
          </p:cNvPr>
          <p:cNvSpPr>
            <a:spLocks noGrp="1"/>
          </p:cNvSpPr>
          <p:nvPr>
            <p:ph type="dt" sz="quarter" idx="1"/>
          </p:nvPr>
        </p:nvSpPr>
        <p:spPr>
          <a:xfrm>
            <a:off x="3970734" y="1"/>
            <a:ext cx="3038145" cy="465743"/>
          </a:xfrm>
          <a:prstGeom prst="rect">
            <a:avLst/>
          </a:prstGeom>
        </p:spPr>
        <p:txBody>
          <a:bodyPr vert="horz" lIns="88126" tIns="44064" rIns="88126" bIns="44064" rtlCol="0"/>
          <a:lstStyle>
            <a:lvl1pPr algn="r">
              <a:defRPr sz="1200"/>
            </a:lvl1pPr>
          </a:lstStyle>
          <a:p>
            <a:fld id="{40DA05D9-78C8-4543-AB73-B9F862FA784E}" type="datetimeFigureOut">
              <a:rPr lang="en-US" smtClean="0"/>
              <a:t>10.02.2021</a:t>
            </a:fld>
            <a:endParaRPr lang="en-US"/>
          </a:p>
        </p:txBody>
      </p:sp>
      <p:sp>
        <p:nvSpPr>
          <p:cNvPr id="4" name="Footer Placeholder 3">
            <a:extLst>
              <a:ext uri="{FF2B5EF4-FFF2-40B4-BE49-F238E27FC236}">
                <a16:creationId xmlns:a16="http://schemas.microsoft.com/office/drawing/2014/main" id="{66E574C2-5832-48F5-9776-93502150564E}"/>
              </a:ext>
            </a:extLst>
          </p:cNvPr>
          <p:cNvSpPr>
            <a:spLocks noGrp="1"/>
          </p:cNvSpPr>
          <p:nvPr>
            <p:ph type="ftr" sz="quarter" idx="2"/>
          </p:nvPr>
        </p:nvSpPr>
        <p:spPr>
          <a:xfrm>
            <a:off x="1" y="8830658"/>
            <a:ext cx="3038145" cy="465742"/>
          </a:xfrm>
          <a:prstGeom prst="rect">
            <a:avLst/>
          </a:prstGeom>
        </p:spPr>
        <p:txBody>
          <a:bodyPr vert="horz" lIns="88126" tIns="44064" rIns="88126" bIns="4406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9B8024F-F5D5-494B-9207-EE1DF8D64577}"/>
              </a:ext>
            </a:extLst>
          </p:cNvPr>
          <p:cNvSpPr>
            <a:spLocks noGrp="1"/>
          </p:cNvSpPr>
          <p:nvPr>
            <p:ph type="sldNum" sz="quarter" idx="3"/>
          </p:nvPr>
        </p:nvSpPr>
        <p:spPr>
          <a:xfrm>
            <a:off x="3970734" y="8830658"/>
            <a:ext cx="3038145" cy="465742"/>
          </a:xfrm>
          <a:prstGeom prst="rect">
            <a:avLst/>
          </a:prstGeom>
        </p:spPr>
        <p:txBody>
          <a:bodyPr vert="horz" lIns="88126" tIns="44064" rIns="88126" bIns="44064" rtlCol="0" anchor="b"/>
          <a:lstStyle>
            <a:lvl1pPr algn="r">
              <a:defRPr sz="1200"/>
            </a:lvl1pPr>
          </a:lstStyle>
          <a:p>
            <a:fld id="{F30EFA99-65E7-41E7-8A6F-4F9D891EF1E9}" type="slidenum">
              <a:rPr lang="en-US" smtClean="0"/>
              <a:t>‹#›</a:t>
            </a:fld>
            <a:endParaRPr lang="en-US"/>
          </a:p>
        </p:txBody>
      </p:sp>
    </p:spTree>
    <p:extLst>
      <p:ext uri="{BB962C8B-B14F-4D97-AF65-F5344CB8AC3E}">
        <p14:creationId xmlns:p14="http://schemas.microsoft.com/office/powerpoint/2010/main" val="602828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45" tIns="46573" rIns="93145" bIns="46573" rtlCol="0"/>
          <a:lstStyle>
            <a:lvl1pPr algn="l">
              <a:defRPr sz="1300">
                <a:latin typeface="Arial" panose="020B0604020202020204" pitchFamily="34" charset="0"/>
              </a:defRPr>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45" tIns="46573" rIns="93145" bIns="46573" rtlCol="0"/>
          <a:lstStyle>
            <a:lvl1pPr algn="r">
              <a:defRPr sz="1300">
                <a:latin typeface="Arial" panose="020B0604020202020204" pitchFamily="34" charset="0"/>
              </a:defRPr>
            </a:lvl1pPr>
          </a:lstStyle>
          <a:p>
            <a:fld id="{C91A064F-33E0-4317-A6E1-814FBD38D0E1}" type="datetimeFigureOut">
              <a:rPr lang="en-US" smtClean="0"/>
              <a:pPr/>
              <a:t>10.02.2021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45" tIns="46573" rIns="93145" bIns="46573"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45" tIns="46573" rIns="93145" bIns="4657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3"/>
          </a:xfrm>
          <a:prstGeom prst="rect">
            <a:avLst/>
          </a:prstGeom>
        </p:spPr>
        <p:txBody>
          <a:bodyPr vert="horz" lIns="93145" tIns="46573" rIns="93145" bIns="46573" rtlCol="0" anchor="b"/>
          <a:lstStyle>
            <a:lvl1pPr algn="l">
              <a:defRPr sz="13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970938" y="8829969"/>
            <a:ext cx="3037840" cy="466433"/>
          </a:xfrm>
          <a:prstGeom prst="rect">
            <a:avLst/>
          </a:prstGeom>
        </p:spPr>
        <p:txBody>
          <a:bodyPr vert="horz" lIns="93145" tIns="46573" rIns="93145" bIns="46573" rtlCol="0" anchor="b"/>
          <a:lstStyle>
            <a:lvl1pPr algn="r">
              <a:defRPr sz="1300">
                <a:latin typeface="Arial" panose="020B0604020202020204" pitchFamily="34" charset="0"/>
              </a:defRPr>
            </a:lvl1pPr>
          </a:lstStyle>
          <a:p>
            <a:fld id="{1CD6DE97-74DD-42AC-89FF-80E0A8D5D8CA}" type="slidenum">
              <a:rPr lang="en-US" smtClean="0"/>
              <a:pPr/>
              <a:t>‹#›</a:t>
            </a:fld>
            <a:endParaRPr lang="en-US"/>
          </a:p>
        </p:txBody>
      </p:sp>
    </p:spTree>
    <p:extLst>
      <p:ext uri="{BB962C8B-B14F-4D97-AF65-F5344CB8AC3E}">
        <p14:creationId xmlns:p14="http://schemas.microsoft.com/office/powerpoint/2010/main" val="206650222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Arial" panose="020B0604020202020204" pitchFamily="34" charset="0"/>
        <a:ea typeface="+mn-ea"/>
        <a:cs typeface="+mn-cs"/>
      </a:defRPr>
    </a:lvl1pPr>
    <a:lvl2pPr marL="342900" algn="l" defTabSz="685800" rtl="0" eaLnBrk="1" latinLnBrk="0" hangingPunct="1">
      <a:defRPr sz="900" kern="1200">
        <a:solidFill>
          <a:schemeClr val="tx1"/>
        </a:solidFill>
        <a:latin typeface="Arial" panose="020B0604020202020204" pitchFamily="34" charset="0"/>
        <a:ea typeface="+mn-ea"/>
        <a:cs typeface="+mn-cs"/>
      </a:defRPr>
    </a:lvl2pPr>
    <a:lvl3pPr marL="685800" algn="l" defTabSz="685800" rtl="0" eaLnBrk="1" latinLnBrk="0" hangingPunct="1">
      <a:defRPr sz="900" kern="1200">
        <a:solidFill>
          <a:schemeClr val="tx1"/>
        </a:solidFill>
        <a:latin typeface="Arial" panose="020B0604020202020204" pitchFamily="34" charset="0"/>
        <a:ea typeface="+mn-ea"/>
        <a:cs typeface="+mn-cs"/>
      </a:defRPr>
    </a:lvl3pPr>
    <a:lvl4pPr marL="1028700" algn="l" defTabSz="685800" rtl="0" eaLnBrk="1" latinLnBrk="0" hangingPunct="1">
      <a:defRPr sz="900" kern="1200">
        <a:solidFill>
          <a:schemeClr val="tx1"/>
        </a:solidFill>
        <a:latin typeface="Arial" panose="020B0604020202020204" pitchFamily="34" charset="0"/>
        <a:ea typeface="+mn-ea"/>
        <a:cs typeface="+mn-cs"/>
      </a:defRPr>
    </a:lvl4pPr>
    <a:lvl5pPr marL="1371600" algn="l" defTabSz="685800" rtl="0" eaLnBrk="1" latinLnBrk="0" hangingPunct="1">
      <a:defRPr sz="900" kern="1200">
        <a:solidFill>
          <a:schemeClr val="tx1"/>
        </a:solidFill>
        <a:latin typeface="Arial" panose="020B0604020202020204" pitchFamily="34"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D6DE97-74DD-42AC-89FF-80E0A8D5D8CA}" type="slidenum">
              <a:rPr lang="en-US" smtClean="0"/>
              <a:pPr/>
              <a:t>1</a:t>
            </a:fld>
            <a:endParaRPr lang="en-US"/>
          </a:p>
        </p:txBody>
      </p:sp>
    </p:spTree>
    <p:extLst>
      <p:ext uri="{BB962C8B-B14F-4D97-AF65-F5344CB8AC3E}">
        <p14:creationId xmlns:p14="http://schemas.microsoft.com/office/powerpoint/2010/main" val="2490573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sz="1200">
                <a:solidFill>
                  <a:schemeClr val="dk1"/>
                </a:solidFill>
                <a:latin typeface="+mn-lt"/>
              </a:rPr>
              <a:t>Establish a center of excellence aimed at reducing the cost of raw materials and making it easier for local teams purchase the highest quality materials at the lowest cost from our suppliers.</a:t>
            </a:r>
          </a:p>
          <a:p>
            <a:pPr defTabSz="881390">
              <a:defRPr/>
            </a:pPr>
            <a:endParaRPr lang="en-US" sz="1200">
              <a:solidFill>
                <a:schemeClr val="dk1"/>
              </a:solidFill>
              <a:latin typeface="+mn-lt"/>
            </a:endParaRPr>
          </a:p>
          <a:p>
            <a:pPr defTabSz="881390">
              <a:defRPr/>
            </a:pPr>
            <a:r>
              <a:rPr lang="en-US" sz="1200">
                <a:solidFill>
                  <a:schemeClr val="dk1"/>
                </a:solidFill>
                <a:latin typeface="+mn-lt"/>
              </a:rPr>
              <a:t>Ensure X% of instrument orders are also sold with a service plan and when a warranty expires Y% convert to a service plan" X = 16%(current) to 35% (end of 2022) and Y = 35%(current) to 37% (end of 2022)</a:t>
            </a:r>
          </a:p>
          <a:p>
            <a:pPr defTabSz="881390">
              <a:defRPr/>
            </a:pPr>
            <a:endParaRPr lang="en-US" sz="1200">
              <a:solidFill>
                <a:schemeClr val="dk1"/>
              </a:solidFill>
              <a:latin typeface="+mn-lt"/>
            </a:endParaRPr>
          </a:p>
          <a:p>
            <a:pPr defTabSz="881390">
              <a:defRPr/>
            </a:pPr>
            <a:endParaRPr lang="en-US" sz="1200">
              <a:solidFill>
                <a:schemeClr val="dk1"/>
              </a:solidFill>
              <a:latin typeface="+mn-lt"/>
            </a:endParaRPr>
          </a:p>
          <a:p>
            <a:endParaRPr lang="en-US"/>
          </a:p>
        </p:txBody>
      </p:sp>
      <p:sp>
        <p:nvSpPr>
          <p:cNvPr id="4" name="Slide Number Placeholder 3"/>
          <p:cNvSpPr>
            <a:spLocks noGrp="1"/>
          </p:cNvSpPr>
          <p:nvPr>
            <p:ph type="sldNum" sz="quarter" idx="5"/>
          </p:nvPr>
        </p:nvSpPr>
        <p:spPr/>
        <p:txBody>
          <a:bodyPr/>
          <a:lstStyle/>
          <a:p>
            <a:pPr defTabSz="881390">
              <a:defRPr/>
            </a:pPr>
            <a:fld id="{A5ECED20-2E1C-4633-9DE7-3A2EC327E445}" type="slidenum">
              <a:rPr lang="en-US" sz="1200">
                <a:solidFill>
                  <a:prstClr val="black"/>
                </a:solidFill>
                <a:latin typeface="Calibri" panose="020F0502020204030204"/>
              </a:rPr>
              <a:pPr defTabSz="881390">
                <a:defRPr/>
              </a:pPr>
              <a:t>2</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4108271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6683" lvl="1" indent="-185154" defTabSz="880563" fontAlgn="base">
              <a:spcBef>
                <a:spcPts val="193"/>
              </a:spcBef>
              <a:spcAft>
                <a:spcPts val="578"/>
              </a:spcAft>
              <a:buClr>
                <a:schemeClr val="tx2"/>
              </a:buClr>
              <a:buSzPct val="125000"/>
              <a:buFont typeface="Arial" panose="020B0604020202020204" pitchFamily="34" charset="0"/>
              <a:buChar char="▪"/>
            </a:pPr>
            <a:r>
              <a:rPr lang="en-US" sz="1700">
                <a:latin typeface="+mn-lt"/>
                <a:cs typeface="Arial" panose="020B0604020202020204" pitchFamily="34" charset="0"/>
              </a:rPr>
              <a:t>The life science tools market remains attractive where leaders have created a lot of value</a:t>
            </a:r>
          </a:p>
          <a:p>
            <a:pPr marL="186683" lvl="1" indent="-185154" defTabSz="880563" fontAlgn="base">
              <a:spcBef>
                <a:spcPts val="193"/>
              </a:spcBef>
              <a:spcAft>
                <a:spcPts val="578"/>
              </a:spcAft>
              <a:buClr>
                <a:schemeClr val="tx2"/>
              </a:buClr>
              <a:buSzPct val="125000"/>
              <a:buFont typeface="Arial" panose="020B0604020202020204" pitchFamily="34" charset="0"/>
              <a:buChar char="▪"/>
            </a:pPr>
            <a:r>
              <a:rPr lang="en-US" sz="1700">
                <a:latin typeface="+mn-lt"/>
                <a:cs typeface="Arial" panose="020B0604020202020204" pitchFamily="34" charset="0"/>
              </a:rPr>
              <a:t>Waters has a good brand and strong technical reputation resulting in solid profitability </a:t>
            </a:r>
          </a:p>
          <a:p>
            <a:pPr marL="186683" lvl="1" indent="-185154" defTabSz="880563" fontAlgn="base">
              <a:spcBef>
                <a:spcPts val="193"/>
              </a:spcBef>
              <a:spcAft>
                <a:spcPts val="578"/>
              </a:spcAft>
              <a:buClr>
                <a:schemeClr val="tx2"/>
              </a:buClr>
              <a:buSzPct val="125000"/>
              <a:buFont typeface="Arial" panose="020B0604020202020204" pitchFamily="34" charset="0"/>
              <a:buChar char="▪"/>
            </a:pPr>
            <a:r>
              <a:rPr lang="en-US" sz="1700">
                <a:latin typeface="+mn-lt"/>
                <a:cs typeface="Arial" panose="020B0604020202020204" pitchFamily="34" charset="0"/>
              </a:rPr>
              <a:t>However, we have lost market share across the portfolio and in key customer segments due to weak commercial execution and a portfolio disadvantage </a:t>
            </a:r>
          </a:p>
          <a:p>
            <a:pPr marL="168321" indent="-168321">
              <a:spcBef>
                <a:spcPts val="578"/>
              </a:spcBef>
              <a:buClr>
                <a:schemeClr val="accent1"/>
              </a:buClr>
              <a:buFont typeface="Wingdings" panose="05000000000000000000" pitchFamily="2" charset="2"/>
              <a:buChar char="§"/>
            </a:pPr>
            <a:r>
              <a:rPr lang="en-US" sz="1200"/>
              <a:t>Great brand, technology and customer relationships</a:t>
            </a:r>
          </a:p>
          <a:p>
            <a:pPr marL="168321" indent="-168321">
              <a:spcBef>
                <a:spcPts val="578"/>
              </a:spcBef>
              <a:buClr>
                <a:schemeClr val="accent1"/>
              </a:buClr>
              <a:buFont typeface="Wingdings" panose="05000000000000000000" pitchFamily="2" charset="2"/>
              <a:buChar char="§"/>
            </a:pPr>
            <a:r>
              <a:rPr lang="en-US" sz="1200"/>
              <a:t>We’ve lost momentum over the last few years</a:t>
            </a:r>
          </a:p>
          <a:p>
            <a:endParaRPr lang="en-US"/>
          </a:p>
        </p:txBody>
      </p:sp>
      <p:sp>
        <p:nvSpPr>
          <p:cNvPr id="4" name="Slide Number Placeholder 3"/>
          <p:cNvSpPr>
            <a:spLocks noGrp="1"/>
          </p:cNvSpPr>
          <p:nvPr>
            <p:ph type="sldNum" sz="quarter" idx="5"/>
          </p:nvPr>
        </p:nvSpPr>
        <p:spPr/>
        <p:txBody>
          <a:bodyPr/>
          <a:lstStyle/>
          <a:p>
            <a:fld id="{A5ECED20-2E1C-4633-9DE7-3A2EC327E445}" type="slidenum">
              <a:rPr lang="en-US" smtClean="0"/>
              <a:t>3</a:t>
            </a:fld>
            <a:endParaRPr lang="en-US"/>
          </a:p>
        </p:txBody>
      </p:sp>
    </p:spTree>
    <p:extLst>
      <p:ext uri="{BB962C8B-B14F-4D97-AF65-F5344CB8AC3E}">
        <p14:creationId xmlns:p14="http://schemas.microsoft.com/office/powerpoint/2010/main" val="999335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CED20-2E1C-4633-9DE7-3A2EC327E445}" type="slidenum">
              <a:rPr lang="en-US" smtClean="0"/>
              <a:t>4</a:t>
            </a:fld>
            <a:endParaRPr lang="en-US"/>
          </a:p>
        </p:txBody>
      </p:sp>
    </p:spTree>
    <p:extLst>
      <p:ext uri="{BB962C8B-B14F-4D97-AF65-F5344CB8AC3E}">
        <p14:creationId xmlns:p14="http://schemas.microsoft.com/office/powerpoint/2010/main" val="2455477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CED20-2E1C-4633-9DE7-3A2EC327E445}" type="slidenum">
              <a:rPr lang="en-US" smtClean="0"/>
              <a:t>5</a:t>
            </a:fld>
            <a:endParaRPr lang="en-US"/>
          </a:p>
        </p:txBody>
      </p:sp>
    </p:spTree>
    <p:extLst>
      <p:ext uri="{BB962C8B-B14F-4D97-AF65-F5344CB8AC3E}">
        <p14:creationId xmlns:p14="http://schemas.microsoft.com/office/powerpoint/2010/main" val="3778604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D6DE97-74DD-42AC-89FF-80E0A8D5D8CA}" type="slidenum">
              <a:rPr lang="en-US" smtClean="0"/>
              <a:pPr/>
              <a:t>6</a:t>
            </a:fld>
            <a:endParaRPr lang="en-US"/>
          </a:p>
        </p:txBody>
      </p:sp>
    </p:spTree>
    <p:extLst>
      <p:ext uri="{BB962C8B-B14F-4D97-AF65-F5344CB8AC3E}">
        <p14:creationId xmlns:p14="http://schemas.microsoft.com/office/powerpoint/2010/main" val="12782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CED20-2E1C-4633-9DE7-3A2EC327E445}" type="slidenum">
              <a:rPr lang="en-US" smtClean="0"/>
              <a:t>7</a:t>
            </a:fld>
            <a:endParaRPr lang="en-US"/>
          </a:p>
        </p:txBody>
      </p:sp>
    </p:spTree>
    <p:extLst>
      <p:ext uri="{BB962C8B-B14F-4D97-AF65-F5344CB8AC3E}">
        <p14:creationId xmlns:p14="http://schemas.microsoft.com/office/powerpoint/2010/main" val="3760818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CED20-2E1C-4633-9DE7-3A2EC327E445}" type="slidenum">
              <a:rPr lang="en-US" smtClean="0"/>
              <a:t>8</a:t>
            </a:fld>
            <a:endParaRPr lang="en-US"/>
          </a:p>
        </p:txBody>
      </p:sp>
    </p:spTree>
    <p:extLst>
      <p:ext uri="{BB962C8B-B14F-4D97-AF65-F5344CB8AC3E}">
        <p14:creationId xmlns:p14="http://schemas.microsoft.com/office/powerpoint/2010/main" val="24554775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userDrawn="1"/>
        </p:nvSpPr>
        <p:spPr>
          <a:xfrm>
            <a:off x="3071242" y="1835626"/>
            <a:ext cx="6072758" cy="1097280"/>
          </a:xfrm>
          <a:prstGeom prst="rect">
            <a:avLst/>
          </a:prstGeom>
          <a:solidFill>
            <a:schemeClr val="accent1"/>
          </a:solidFill>
        </p:spPr>
        <p:txBody>
          <a:bodyPr wrap="square" rtlCol="0" anchor="ctr">
            <a:noAutofit/>
          </a:bodyPr>
          <a:lstStyle/>
          <a:p>
            <a:pPr algn="ctr">
              <a:buClr>
                <a:schemeClr val="accent1"/>
              </a:buClr>
            </a:pPr>
            <a:endParaRPr lang="en-US" sz="1600" err="1">
              <a:solidFill>
                <a:srgbClr val="000000"/>
              </a:solidFill>
            </a:endParaRPr>
          </a:p>
        </p:txBody>
      </p:sp>
      <p:sp>
        <p:nvSpPr>
          <p:cNvPr id="462" name="Rectangle 461">
            <a:extLst>
              <a:ext uri="{FF2B5EF4-FFF2-40B4-BE49-F238E27FC236}">
                <a16:creationId xmlns:a16="http://schemas.microsoft.com/office/drawing/2014/main" id="{5EF1060D-102D-475A-BEC7-7DB2BA4E07A4}"/>
              </a:ext>
            </a:extLst>
          </p:cNvPr>
          <p:cNvSpPr/>
          <p:nvPr userDrawn="1"/>
        </p:nvSpPr>
        <p:spPr>
          <a:xfrm>
            <a:off x="0" y="1835626"/>
            <a:ext cx="3129366" cy="109728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1600" err="1">
              <a:solidFill>
                <a:srgbClr val="000000"/>
              </a:solidFill>
            </a:endParaRPr>
          </a:p>
        </p:txBody>
      </p:sp>
      <p:pic>
        <p:nvPicPr>
          <p:cNvPr id="231" name="Picture 230">
            <a:extLst>
              <a:ext uri="{FF2B5EF4-FFF2-40B4-BE49-F238E27FC236}">
                <a16:creationId xmlns:a16="http://schemas.microsoft.com/office/drawing/2014/main" id="{36F7889D-7C02-204A-B06E-723C83F97E8F}"/>
              </a:ext>
            </a:extLst>
          </p:cNvPr>
          <p:cNvPicPr>
            <a:picLocks noChangeAspect="1"/>
          </p:cNvPicPr>
          <p:nvPr userDrawn="1"/>
        </p:nvPicPr>
        <p:blipFill rotWithShape="1">
          <a:blip r:embed="rId3">
            <a:alphaModFix amt="60000"/>
            <a:extLst>
              <a:ext uri="{28A0092B-C50C-407E-A947-70E740481C1C}">
                <a14:useLocalDpi xmlns:a14="http://schemas.microsoft.com/office/drawing/2010/main" val="0"/>
              </a:ext>
            </a:extLst>
          </a:blip>
          <a:srcRect t="4963" r="59268"/>
          <a:stretch/>
        </p:blipFill>
        <p:spPr>
          <a:xfrm>
            <a:off x="0" y="0"/>
            <a:ext cx="9144000" cy="4581221"/>
          </a:xfrm>
          <a:prstGeom prst="rect">
            <a:avLst/>
          </a:prstGeom>
        </p:spPr>
      </p:pic>
      <p:pic>
        <p:nvPicPr>
          <p:cNvPr id="463" name="Picture 462">
            <a:extLst>
              <a:ext uri="{FF2B5EF4-FFF2-40B4-BE49-F238E27FC236}">
                <a16:creationId xmlns:a16="http://schemas.microsoft.com/office/drawing/2014/main" id="{1B5E3A70-E640-4083-95D1-B952ED53FCD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151408" y="357154"/>
            <a:ext cx="1706905" cy="392126"/>
          </a:xfrm>
          <a:prstGeom prst="rect">
            <a:avLst/>
          </a:prstGeom>
        </p:spPr>
      </p:pic>
      <p:sp>
        <p:nvSpPr>
          <p:cNvPr id="18" name="Title 2">
            <a:extLst>
              <a:ext uri="{FF2B5EF4-FFF2-40B4-BE49-F238E27FC236}">
                <a16:creationId xmlns:a16="http://schemas.microsoft.com/office/drawing/2014/main" id="{E9BD8DE4-ACAC-4F2B-B1A8-6C749DF8B497}"/>
              </a:ext>
            </a:extLst>
          </p:cNvPr>
          <p:cNvSpPr>
            <a:spLocks noGrp="1"/>
          </p:cNvSpPr>
          <p:nvPr>
            <p:ph type="title"/>
          </p:nvPr>
        </p:nvSpPr>
        <p:spPr>
          <a:xfrm>
            <a:off x="1652914" y="3095483"/>
            <a:ext cx="7418088" cy="409249"/>
          </a:xfrm>
          <a:prstGeom prst="rect">
            <a:avLst/>
          </a:prstGeom>
        </p:spPr>
        <p:txBody>
          <a:bodyPr anchor="t"/>
          <a:lstStyle>
            <a:lvl1pPr>
              <a:defRPr sz="2000" b="1">
                <a:solidFill>
                  <a:srgbClr val="0077BB"/>
                </a:solidFill>
                <a:effectLst/>
              </a:defRPr>
            </a:lvl1pPr>
          </a:lstStyle>
          <a:p>
            <a:r>
              <a:rPr lang="en-US"/>
              <a:t>Click to edit Master title style</a:t>
            </a:r>
          </a:p>
        </p:txBody>
      </p:sp>
      <p:sp>
        <p:nvSpPr>
          <p:cNvPr id="19" name="Text Placeholder 4">
            <a:extLst>
              <a:ext uri="{FF2B5EF4-FFF2-40B4-BE49-F238E27FC236}">
                <a16:creationId xmlns:a16="http://schemas.microsoft.com/office/drawing/2014/main" id="{B4BADC68-FA45-4FC5-B29D-40CBC0F4D6BF}"/>
              </a:ext>
            </a:extLst>
          </p:cNvPr>
          <p:cNvSpPr>
            <a:spLocks noGrp="1"/>
          </p:cNvSpPr>
          <p:nvPr>
            <p:ph type="body" sz="quarter" idx="10" hasCustomPrompt="1"/>
          </p:nvPr>
        </p:nvSpPr>
        <p:spPr>
          <a:xfrm>
            <a:off x="1652914" y="3400541"/>
            <a:ext cx="7418088" cy="407987"/>
          </a:xfrm>
        </p:spPr>
        <p:txBody>
          <a:bodyPr anchor="t"/>
          <a:lstStyle>
            <a:lvl1pPr marL="0" indent="0">
              <a:buNone/>
              <a:defRPr sz="1600" i="1">
                <a:solidFill>
                  <a:srgbClr val="0077BB"/>
                </a:solidFill>
                <a:effectLst/>
              </a:defRPr>
            </a:lvl1pPr>
            <a:lvl2pPr marL="233357" indent="0">
              <a:buNone/>
              <a:defRPr/>
            </a:lvl2pPr>
          </a:lstStyle>
          <a:p>
            <a:pPr lvl="0"/>
            <a:r>
              <a:rPr lang="en-US"/>
              <a:t>Edit Master text styles</a:t>
            </a:r>
          </a:p>
        </p:txBody>
      </p:sp>
      <p:sp>
        <p:nvSpPr>
          <p:cNvPr id="20" name="Text Placeholder 21">
            <a:extLst>
              <a:ext uri="{FF2B5EF4-FFF2-40B4-BE49-F238E27FC236}">
                <a16:creationId xmlns:a16="http://schemas.microsoft.com/office/drawing/2014/main" id="{9EF7E5A9-2D20-4F8B-A6D5-28BE9E881020}"/>
              </a:ext>
            </a:extLst>
          </p:cNvPr>
          <p:cNvSpPr>
            <a:spLocks noGrp="1"/>
          </p:cNvSpPr>
          <p:nvPr>
            <p:ph type="body" sz="quarter" idx="12"/>
          </p:nvPr>
        </p:nvSpPr>
        <p:spPr>
          <a:xfrm>
            <a:off x="1663837" y="2092877"/>
            <a:ext cx="6509743" cy="577946"/>
          </a:xfrm>
        </p:spPr>
        <p:txBody>
          <a:bodyPr anchor="ctr"/>
          <a:lstStyle>
            <a:lvl1pPr marL="0" indent="0" algn="l">
              <a:buNone/>
              <a:defRPr sz="2400" b="1">
                <a:solidFill>
                  <a:schemeClr val="bg1"/>
                </a:solidFill>
                <a:effectLst/>
              </a:defRPr>
            </a:lvl1pPr>
          </a:lstStyle>
          <a:p>
            <a:pPr lvl="0"/>
            <a:r>
              <a:rPr lang="en-US"/>
              <a:t>Click to edit Master text styles</a:t>
            </a:r>
          </a:p>
        </p:txBody>
      </p:sp>
    </p:spTree>
    <p:extLst>
      <p:ext uri="{BB962C8B-B14F-4D97-AF65-F5344CB8AC3E}">
        <p14:creationId xmlns:p14="http://schemas.microsoft.com/office/powerpoint/2010/main" val="2729480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31763" y="854928"/>
            <a:ext cx="8880475" cy="40742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069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ub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763" y="1070517"/>
            <a:ext cx="8880473" cy="3828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4" name="Subline">
            <a:extLst>
              <a:ext uri="{FF2B5EF4-FFF2-40B4-BE49-F238E27FC236}">
                <a16:creationId xmlns:a16="http://schemas.microsoft.com/office/drawing/2014/main" id="{E1C7F3DC-E045-438A-9BF9-DA1866291150}"/>
              </a:ext>
            </a:extLst>
          </p:cNvPr>
          <p:cNvSpPr>
            <a:spLocks noGrp="1"/>
          </p:cNvSpPr>
          <p:nvPr>
            <p:ph type="body" sz="quarter" idx="13" hasCustomPrompt="1"/>
          </p:nvPr>
        </p:nvSpPr>
        <p:spPr>
          <a:xfrm>
            <a:off x="131763" y="762417"/>
            <a:ext cx="8880473" cy="247475"/>
          </a:xfrm>
        </p:spPr>
        <p:txBody>
          <a:bodyPr>
            <a:noAutofit/>
          </a:bodyPr>
          <a:lstStyle>
            <a:lvl1pPr marL="0" indent="0">
              <a:lnSpc>
                <a:spcPct val="90000"/>
              </a:lnSpc>
              <a:spcBef>
                <a:spcPts val="0"/>
              </a:spcBef>
              <a:buNone/>
              <a:defRPr sz="1600"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633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1763" y="853766"/>
            <a:ext cx="4383087" cy="4009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853766"/>
            <a:ext cx="4383087" cy="4009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B83688F9-577C-452E-B807-7D885B4BE10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1234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sub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7" name="Subline">
            <a:extLst>
              <a:ext uri="{FF2B5EF4-FFF2-40B4-BE49-F238E27FC236}">
                <a16:creationId xmlns:a16="http://schemas.microsoft.com/office/drawing/2014/main" id="{E47F3159-55CD-4C22-A390-FF1F3DD8A2F3}"/>
              </a:ext>
            </a:extLst>
          </p:cNvPr>
          <p:cNvSpPr>
            <a:spLocks noGrp="1"/>
          </p:cNvSpPr>
          <p:nvPr>
            <p:ph type="body" sz="quarter" idx="13" hasCustomPrompt="1"/>
          </p:nvPr>
        </p:nvSpPr>
        <p:spPr>
          <a:xfrm>
            <a:off x="131763" y="762418"/>
            <a:ext cx="8685211" cy="256018"/>
          </a:xfrm>
        </p:spPr>
        <p:txBody>
          <a:bodyPr>
            <a:noAutofit/>
          </a:bodyPr>
          <a:lstStyle>
            <a:lvl1pPr marL="0" indent="0">
              <a:lnSpc>
                <a:spcPct val="90000"/>
              </a:lnSpc>
              <a:spcBef>
                <a:spcPts val="0"/>
              </a:spcBef>
              <a:buNone/>
              <a:defRPr sz="1600"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832180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5137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hoto and Titl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userDrawn="1"/>
        </p:nvSpPr>
        <p:spPr>
          <a:xfrm>
            <a:off x="3071242" y="1835626"/>
            <a:ext cx="6072758" cy="1097280"/>
          </a:xfrm>
          <a:prstGeom prst="rect">
            <a:avLst/>
          </a:prstGeom>
          <a:solidFill>
            <a:schemeClr val="accent1"/>
          </a:solidFill>
        </p:spPr>
        <p:txBody>
          <a:bodyPr wrap="square" rtlCol="0" anchor="ctr">
            <a:noAutofit/>
          </a:bodyPr>
          <a:lstStyle/>
          <a:p>
            <a:pPr algn="ctr">
              <a:buClr>
                <a:schemeClr val="accent1"/>
              </a:buClr>
            </a:pPr>
            <a:endParaRPr lang="en-US" sz="1600" err="1">
              <a:solidFill>
                <a:srgbClr val="000000"/>
              </a:solidFill>
            </a:endParaRPr>
          </a:p>
        </p:txBody>
      </p:sp>
      <p:sp>
        <p:nvSpPr>
          <p:cNvPr id="462" name="Rectangle 461">
            <a:extLst>
              <a:ext uri="{FF2B5EF4-FFF2-40B4-BE49-F238E27FC236}">
                <a16:creationId xmlns:a16="http://schemas.microsoft.com/office/drawing/2014/main" id="{5EF1060D-102D-475A-BEC7-7DB2BA4E07A4}"/>
              </a:ext>
            </a:extLst>
          </p:cNvPr>
          <p:cNvSpPr/>
          <p:nvPr userDrawn="1"/>
        </p:nvSpPr>
        <p:spPr>
          <a:xfrm>
            <a:off x="0" y="1835626"/>
            <a:ext cx="3129366" cy="109728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1600" err="1">
              <a:solidFill>
                <a:srgbClr val="000000"/>
              </a:solidFill>
            </a:endParaRPr>
          </a:p>
        </p:txBody>
      </p:sp>
      <p:pic>
        <p:nvPicPr>
          <p:cNvPr id="7" name="Picture 6">
            <a:extLst>
              <a:ext uri="{FF2B5EF4-FFF2-40B4-BE49-F238E27FC236}">
                <a16:creationId xmlns:a16="http://schemas.microsoft.com/office/drawing/2014/main" id="{CA54538C-779B-9840-9DD6-407EB33A6E5F}"/>
              </a:ext>
            </a:extLst>
          </p:cNvPr>
          <p:cNvPicPr>
            <a:picLocks noChangeAspect="1"/>
          </p:cNvPicPr>
          <p:nvPr userDrawn="1"/>
        </p:nvPicPr>
        <p:blipFill rotWithShape="1">
          <a:blip r:embed="rId3">
            <a:alphaModFix amt="60000"/>
            <a:extLst>
              <a:ext uri="{28A0092B-C50C-407E-A947-70E740481C1C}">
                <a14:useLocalDpi xmlns:a14="http://schemas.microsoft.com/office/drawing/2010/main" val="0"/>
              </a:ext>
            </a:extLst>
          </a:blip>
          <a:srcRect t="4963" r="59268"/>
          <a:stretch/>
        </p:blipFill>
        <p:spPr>
          <a:xfrm>
            <a:off x="0" y="-1"/>
            <a:ext cx="9144000" cy="4581221"/>
          </a:xfrm>
          <a:prstGeom prst="rect">
            <a:avLst/>
          </a:prstGeom>
        </p:spPr>
      </p:pic>
      <p:pic>
        <p:nvPicPr>
          <p:cNvPr id="464" name="Picture 463">
            <a:extLst>
              <a:ext uri="{FF2B5EF4-FFF2-40B4-BE49-F238E27FC236}">
                <a16:creationId xmlns:a16="http://schemas.microsoft.com/office/drawing/2014/main" id="{17E3FD0F-6FC9-4FDD-8F20-15E050EA01A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875851" y="2064568"/>
            <a:ext cx="2372630" cy="545063"/>
          </a:xfrm>
          <a:prstGeom prst="rect">
            <a:avLst/>
          </a:prstGeom>
        </p:spPr>
      </p:pic>
    </p:spTree>
    <p:extLst>
      <p:ext uri="{BB962C8B-B14F-4D97-AF65-F5344CB8AC3E}">
        <p14:creationId xmlns:p14="http://schemas.microsoft.com/office/powerpoint/2010/main" val="184725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only no logo">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6663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extLst>
      <p:ext uri="{BB962C8B-B14F-4D97-AF65-F5344CB8AC3E}">
        <p14:creationId xmlns:p14="http://schemas.microsoft.com/office/powerpoint/2010/main" val="435663614"/>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1D982F7-07EF-4B7E-AAEB-0185463EC0C1}"/>
              </a:ext>
            </a:extLst>
          </p:cNvPr>
          <p:cNvSpPr/>
          <p:nvPr userDrawn="1"/>
        </p:nvSpPr>
        <p:spPr bwMode="auto">
          <a:xfrm>
            <a:off x="0" y="4935649"/>
            <a:ext cx="9144000" cy="20955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mj-lt"/>
            </a:endParaRPr>
          </a:p>
        </p:txBody>
      </p:sp>
      <p:sp>
        <p:nvSpPr>
          <p:cNvPr id="13" name="Text Box 4">
            <a:extLst>
              <a:ext uri="{FF2B5EF4-FFF2-40B4-BE49-F238E27FC236}">
                <a16:creationId xmlns:a16="http://schemas.microsoft.com/office/drawing/2014/main" id="{C8563FD2-A7BF-4F72-940D-E4B702B8DEFF}"/>
              </a:ext>
            </a:extLst>
          </p:cNvPr>
          <p:cNvSpPr txBox="1">
            <a:spLocks noChangeArrowheads="1"/>
          </p:cNvSpPr>
          <p:nvPr userDrawn="1"/>
        </p:nvSpPr>
        <p:spPr bwMode="auto">
          <a:xfrm>
            <a:off x="8763000" y="4940397"/>
            <a:ext cx="320921" cy="200055"/>
          </a:xfrm>
          <a:prstGeom prst="rect">
            <a:avLst/>
          </a:prstGeom>
          <a:noFill/>
          <a:ln>
            <a:noFill/>
          </a:ln>
        </p:spPr>
        <p:txBody>
          <a:bodyPr wrap="none">
            <a:spAutoFit/>
          </a:bodyPr>
          <a:lstStyle/>
          <a:p>
            <a:pPr algn="r" eaLnBrk="0" hangingPunct="0">
              <a:buFont typeface="Verdana" pitchFamily="34" charset="0"/>
              <a:buNone/>
            </a:pPr>
            <a:r>
              <a:rPr lang="en-US" sz="700">
                <a:solidFill>
                  <a:schemeClr val="tx2">
                    <a:lumMod val="40000"/>
                    <a:lumOff val="60000"/>
                  </a:schemeClr>
                </a:solidFill>
                <a:latin typeface="+mj-lt"/>
                <a:ea typeface="Arial Unicode MS" panose="020B0604020202020204" pitchFamily="34" charset="-128"/>
              </a:rPr>
              <a:t> </a:t>
            </a:r>
            <a:fld id="{1DC86048-271D-4142-A41A-6A8CAD4046AD}" type="slidenum">
              <a:rPr lang="en-US" sz="700">
                <a:solidFill>
                  <a:schemeClr val="tx2">
                    <a:lumMod val="40000"/>
                    <a:lumOff val="60000"/>
                  </a:schemeClr>
                </a:solidFill>
                <a:latin typeface="+mj-lt"/>
                <a:ea typeface="Arial Unicode MS" panose="020B0604020202020204" pitchFamily="34" charset="-128"/>
              </a:rPr>
              <a:pPr algn="r" eaLnBrk="0" hangingPunct="0">
                <a:buFont typeface="Verdana" pitchFamily="34" charset="0"/>
                <a:buNone/>
              </a:pPr>
              <a:t>‹#›</a:t>
            </a:fld>
            <a:endParaRPr lang="en-US" sz="700">
              <a:solidFill>
                <a:schemeClr val="tx2">
                  <a:lumMod val="40000"/>
                  <a:lumOff val="60000"/>
                </a:schemeClr>
              </a:solidFill>
              <a:latin typeface="+mj-lt"/>
              <a:ea typeface="Arial Unicode MS" panose="020B0604020202020204" pitchFamily="34" charset="-128"/>
            </a:endParaRPr>
          </a:p>
        </p:txBody>
      </p:sp>
      <p:sp>
        <p:nvSpPr>
          <p:cNvPr id="14" name="Text Box 4">
            <a:extLst>
              <a:ext uri="{FF2B5EF4-FFF2-40B4-BE49-F238E27FC236}">
                <a16:creationId xmlns:a16="http://schemas.microsoft.com/office/drawing/2014/main" id="{532EAF0E-5C80-47FE-AEAE-4FE2372D3BF3}"/>
              </a:ext>
            </a:extLst>
          </p:cNvPr>
          <p:cNvSpPr txBox="1">
            <a:spLocks noChangeArrowheads="1"/>
          </p:cNvSpPr>
          <p:nvPr userDrawn="1"/>
        </p:nvSpPr>
        <p:spPr bwMode="auto">
          <a:xfrm>
            <a:off x="125960" y="4940397"/>
            <a:ext cx="1253869" cy="200055"/>
          </a:xfrm>
          <a:prstGeom prst="rect">
            <a:avLst/>
          </a:prstGeom>
          <a:noFill/>
          <a:ln>
            <a:noFill/>
          </a:ln>
        </p:spPr>
        <p:txBody>
          <a:bodyPr wrap="none">
            <a:spAutoFit/>
          </a:bodyPr>
          <a:lstStyle/>
          <a:p>
            <a:pPr algn="l" eaLnBrk="0" hangingPunct="0">
              <a:buFont typeface="Verdana" pitchFamily="34" charset="0"/>
              <a:buNone/>
            </a:pPr>
            <a:r>
              <a:rPr lang="en-US" sz="700">
                <a:solidFill>
                  <a:schemeClr val="tx2">
                    <a:lumMod val="40000"/>
                    <a:lumOff val="60000"/>
                  </a:schemeClr>
                </a:solidFill>
                <a:latin typeface="+mj-lt"/>
                <a:ea typeface="Arial Unicode MS" panose="020B0604020202020204" pitchFamily="34" charset="-128"/>
              </a:rPr>
              <a:t>©2021 Waters Corporation</a:t>
            </a:r>
          </a:p>
        </p:txBody>
      </p:sp>
      <p:sp>
        <p:nvSpPr>
          <p:cNvPr id="2" name="Title Placeholder 1"/>
          <p:cNvSpPr>
            <a:spLocks noGrp="1"/>
          </p:cNvSpPr>
          <p:nvPr>
            <p:ph type="title"/>
          </p:nvPr>
        </p:nvSpPr>
        <p:spPr>
          <a:xfrm>
            <a:off x="131763" y="287938"/>
            <a:ext cx="8264697" cy="47448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31763" y="855016"/>
            <a:ext cx="8880473" cy="408408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0C1BE627-A29F-6641-9AF0-23D76A068797}"/>
              </a:ext>
            </a:extLst>
          </p:cNvPr>
          <p:cNvPicPr>
            <a:picLocks noChangeAspect="1"/>
          </p:cNvPicPr>
          <p:nvPr userDrawn="1"/>
        </p:nvPicPr>
        <p:blipFill>
          <a:blip r:embed="rId11"/>
          <a:stretch>
            <a:fillRect/>
          </a:stretch>
        </p:blipFill>
        <p:spPr>
          <a:xfrm>
            <a:off x="7588949" y="321198"/>
            <a:ext cx="1423287" cy="365760"/>
          </a:xfrm>
          <a:prstGeom prst="rect">
            <a:avLst/>
          </a:prstGeom>
        </p:spPr>
      </p:pic>
      <p:sp>
        <p:nvSpPr>
          <p:cNvPr id="17" name="TextBox 16">
            <a:extLst>
              <a:ext uri="{FF2B5EF4-FFF2-40B4-BE49-F238E27FC236}">
                <a16:creationId xmlns:a16="http://schemas.microsoft.com/office/drawing/2014/main" id="{11A3B1CF-3F77-8C4A-853D-F1ED529117AC}"/>
              </a:ext>
            </a:extLst>
          </p:cNvPr>
          <p:cNvSpPr txBox="1"/>
          <p:nvPr userDrawn="1"/>
        </p:nvSpPr>
        <p:spPr>
          <a:xfrm>
            <a:off x="3828848" y="4932702"/>
            <a:ext cx="1486304" cy="215444"/>
          </a:xfrm>
          <a:prstGeom prst="rect">
            <a:avLst/>
          </a:prstGeom>
          <a:noFill/>
        </p:spPr>
        <p:txBody>
          <a:bodyPr wrap="none" rtlCol="0">
            <a:spAutoFit/>
          </a:bodyPr>
          <a:lstStyle/>
          <a:p>
            <a:pPr algn="r"/>
            <a:r>
              <a:rPr lang="en-US" sz="800">
                <a:solidFill>
                  <a:schemeClr val="tx2">
                    <a:lumMod val="40000"/>
                    <a:lumOff val="60000"/>
                  </a:schemeClr>
                </a:solidFill>
                <a:latin typeface="+mj-lt"/>
                <a:ea typeface="Arial Unicode MS" panose="020B0604020202020204" pitchFamily="34" charset="-128"/>
                <a:cs typeface="Arial"/>
              </a:rPr>
              <a:t>COMPANY CONFIDENTIAL</a:t>
            </a:r>
          </a:p>
        </p:txBody>
      </p:sp>
      <p:sp>
        <p:nvSpPr>
          <p:cNvPr id="15" name="Rectangle 14">
            <a:extLst>
              <a:ext uri="{FF2B5EF4-FFF2-40B4-BE49-F238E27FC236}">
                <a16:creationId xmlns:a16="http://schemas.microsoft.com/office/drawing/2014/main" id="{180009F6-EE42-0A49-A876-0C3AA1F0FB4F}"/>
              </a:ext>
            </a:extLst>
          </p:cNvPr>
          <p:cNvSpPr/>
          <p:nvPr userDrawn="1"/>
        </p:nvSpPr>
        <p:spPr>
          <a:xfrm>
            <a:off x="0" y="0"/>
            <a:ext cx="9144000" cy="228600"/>
          </a:xfrm>
          <a:prstGeom prst="rect">
            <a:avLst/>
          </a:prstGeom>
          <a:gradFill flip="none" rotWithShape="1">
            <a:gsLst>
              <a:gs pos="50000">
                <a:schemeClr val="accent1">
                  <a:lumMod val="0"/>
                  <a:lumOff val="100000"/>
                </a:schemeClr>
              </a:gs>
              <a:gs pos="100000">
                <a:srgbClr val="0077BB"/>
              </a:gs>
            </a:gsLst>
            <a:lin ang="0" scaled="1"/>
            <a:tileRect/>
          </a:gradFill>
        </p:spPr>
        <p:txBody>
          <a:bodyPr wrap="square" rtlCol="0" anchor="ctr">
            <a:noAutofit/>
          </a:bodyPr>
          <a:lstStyle/>
          <a:p>
            <a:pPr algn="ctr">
              <a:buClr>
                <a:schemeClr val="accent1"/>
              </a:buClr>
            </a:pPr>
            <a:endParaRPr lang="en-US" sz="1600" err="1">
              <a:solidFill>
                <a:schemeClr val="bg1"/>
              </a:solidFill>
            </a:endParaRPr>
          </a:p>
        </p:txBody>
      </p:sp>
      <p:pic>
        <p:nvPicPr>
          <p:cNvPr id="18" name="Picture 17" descr="corner plexus">
            <a:extLst>
              <a:ext uri="{FF2B5EF4-FFF2-40B4-BE49-F238E27FC236}">
                <a16:creationId xmlns:a16="http://schemas.microsoft.com/office/drawing/2014/main" id="{2AE34D23-40EB-1C44-8052-4F1029488EAF}"/>
              </a:ext>
            </a:extLst>
          </p:cNvPr>
          <p:cNvPicPr>
            <a:picLocks noChangeAspect="1"/>
          </p:cNvPicPr>
          <p:nvPr userDrawn="1"/>
        </p:nvPicPr>
        <p:blipFill rotWithShape="1">
          <a:blip r:embed="rId12">
            <a:extLst>
              <a:ext uri="{28A0092B-C50C-407E-A947-70E740481C1C}">
                <a14:useLocalDpi xmlns:a14="http://schemas.microsoft.com/office/drawing/2010/main" val="0"/>
              </a:ext>
            </a:extLst>
          </a:blip>
          <a:srcRect t="41925" r="13500" b="36626"/>
          <a:stretch/>
        </p:blipFill>
        <p:spPr>
          <a:xfrm>
            <a:off x="6567472" y="0"/>
            <a:ext cx="2576528" cy="228600"/>
          </a:xfrm>
          <a:prstGeom prst="rect">
            <a:avLst/>
          </a:prstGeom>
        </p:spPr>
      </p:pic>
    </p:spTree>
    <p:extLst>
      <p:ext uri="{BB962C8B-B14F-4D97-AF65-F5344CB8AC3E}">
        <p14:creationId xmlns:p14="http://schemas.microsoft.com/office/powerpoint/2010/main" val="2611475930"/>
      </p:ext>
    </p:extLst>
  </p:cSld>
  <p:clrMap bg1="lt1" tx1="dk1" bg2="lt2" tx2="dk2" accent1="accent1" accent2="accent2" accent3="accent3" accent4="accent4" accent5="accent5" accent6="accent6" hlink="hlink" folHlink="folHlink"/>
  <p:sldLayoutIdLst>
    <p:sldLayoutId id="2147483681" r:id="rId1"/>
    <p:sldLayoutId id="2147483662" r:id="rId2"/>
    <p:sldLayoutId id="2147483671" r:id="rId3"/>
    <p:sldLayoutId id="2147483664" r:id="rId4"/>
    <p:sldLayoutId id="2147483672" r:id="rId5"/>
    <p:sldLayoutId id="2147483666" r:id="rId6"/>
    <p:sldLayoutId id="2147483668" r:id="rId7"/>
    <p:sldLayoutId id="2147483682" r:id="rId8"/>
    <p:sldLayoutId id="2147483683" r:id="rId9"/>
  </p:sldLayoutIdLst>
  <p:txStyles>
    <p:titleStyle>
      <a:lvl1pPr algn="l" defTabSz="685800" rtl="0" eaLnBrk="1" latinLnBrk="0" hangingPunct="1">
        <a:lnSpc>
          <a:spcPct val="90000"/>
        </a:lnSpc>
        <a:spcBef>
          <a:spcPct val="0"/>
        </a:spcBef>
        <a:buNone/>
        <a:defRPr sz="2000" kern="1200">
          <a:solidFill>
            <a:schemeClr val="accent1"/>
          </a:solidFill>
          <a:latin typeface="+mj-lt"/>
          <a:ea typeface="+mj-ea"/>
          <a:cs typeface="+mj-cs"/>
        </a:defRPr>
      </a:lvl1pPr>
    </p:titleStyle>
    <p:bodyStyle>
      <a:lvl1pPr marL="173038" indent="-173038" algn="l" defTabSz="685800" rtl="0" eaLnBrk="1" latinLnBrk="0" hangingPunct="1">
        <a:lnSpc>
          <a:spcPct val="90000"/>
        </a:lnSpc>
        <a:spcBef>
          <a:spcPts val="750"/>
        </a:spcBef>
        <a:buClr>
          <a:schemeClr val="accent1"/>
        </a:buClr>
        <a:buFont typeface="Wingdings" panose="05000000000000000000" pitchFamily="2" charset="2"/>
        <a:buChar char="§"/>
        <a:defRPr sz="1800" kern="1200">
          <a:solidFill>
            <a:schemeClr val="tx1"/>
          </a:solidFill>
          <a:latin typeface="+mn-lt"/>
          <a:ea typeface="+mn-ea"/>
          <a:cs typeface="+mn-cs"/>
        </a:defRPr>
      </a:lvl1pPr>
      <a:lvl2pPr marL="339725" indent="-166688" algn="l" defTabSz="685800" rtl="0" eaLnBrk="1" latinLnBrk="0" hangingPunct="1">
        <a:lnSpc>
          <a:spcPct val="90000"/>
        </a:lnSpc>
        <a:spcBef>
          <a:spcPts val="375"/>
        </a:spcBef>
        <a:buClr>
          <a:schemeClr val="accent1"/>
        </a:buClr>
        <a:buFont typeface="Arial" panose="020B0604020202020204" pitchFamily="34" charset="0"/>
        <a:buChar char="−"/>
        <a:defRPr sz="1600" kern="1200">
          <a:solidFill>
            <a:schemeClr val="tx1"/>
          </a:solidFill>
          <a:latin typeface="+mn-lt"/>
          <a:ea typeface="+mn-ea"/>
          <a:cs typeface="+mn-cs"/>
        </a:defRPr>
      </a:lvl2pPr>
      <a:lvl3pPr marL="481013" indent="-141288" algn="l" defTabSz="685800" rtl="0" eaLnBrk="1" latinLnBrk="0" hangingPunct="1">
        <a:lnSpc>
          <a:spcPct val="90000"/>
        </a:lnSpc>
        <a:spcBef>
          <a:spcPts val="375"/>
        </a:spcBef>
        <a:buClr>
          <a:schemeClr val="accent1"/>
        </a:buClr>
        <a:buSzPct val="90000"/>
        <a:buFont typeface="Courier New" panose="02070309020205020404" pitchFamily="49" charset="0"/>
        <a:buChar char="o"/>
        <a:defRPr sz="1400" kern="1200">
          <a:solidFill>
            <a:schemeClr val="tx1"/>
          </a:solidFill>
          <a:latin typeface="+mn-lt"/>
          <a:ea typeface="+mn-ea"/>
          <a:cs typeface="+mn-cs"/>
        </a:defRPr>
      </a:lvl3pPr>
      <a:lvl4pPr marL="593725" indent="-112713" algn="l" defTabSz="685800"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mn-lt"/>
          <a:ea typeface="+mn-ea"/>
          <a:cs typeface="+mn-cs"/>
        </a:defRPr>
      </a:lvl4pPr>
      <a:lvl5pPr marL="741363" indent="-127000" algn="l" defTabSz="685800"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image" Target="../media/image15.emf"/><Relationship Id="rId5" Type="http://schemas.openxmlformats.org/officeDocument/2006/relationships/image" Target="../media/image9.png"/><Relationship Id="rId10" Type="http://schemas.openxmlformats.org/officeDocument/2006/relationships/image" Target="../media/image14.emf"/><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522067-3126-47FF-9F3C-BC5DADAA0301}"/>
              </a:ext>
            </a:extLst>
          </p:cNvPr>
          <p:cNvSpPr>
            <a:spLocks noGrp="1"/>
          </p:cNvSpPr>
          <p:nvPr>
            <p:ph type="title"/>
          </p:nvPr>
        </p:nvSpPr>
        <p:spPr/>
        <p:txBody>
          <a:bodyPr/>
          <a:lstStyle/>
          <a:p>
            <a:r>
              <a:rPr lang="en-US"/>
              <a:t>January – February 2021</a:t>
            </a:r>
          </a:p>
        </p:txBody>
      </p:sp>
      <p:sp>
        <p:nvSpPr>
          <p:cNvPr id="6" name="Text Placeholder 5">
            <a:extLst>
              <a:ext uri="{FF2B5EF4-FFF2-40B4-BE49-F238E27FC236}">
                <a16:creationId xmlns:a16="http://schemas.microsoft.com/office/drawing/2014/main" id="{F89F0D1B-AB8C-4AB0-BF76-4C7FCE3DA6DD}"/>
              </a:ext>
            </a:extLst>
          </p:cNvPr>
          <p:cNvSpPr>
            <a:spLocks noGrp="1"/>
          </p:cNvSpPr>
          <p:nvPr>
            <p:ph type="body" sz="quarter" idx="12"/>
          </p:nvPr>
        </p:nvSpPr>
        <p:spPr>
          <a:xfrm>
            <a:off x="1661742" y="2092877"/>
            <a:ext cx="6509743" cy="577946"/>
          </a:xfrm>
        </p:spPr>
        <p:txBody>
          <a:bodyPr/>
          <a:lstStyle/>
          <a:p>
            <a:r>
              <a:rPr lang="en-US">
                <a:effectLst/>
              </a:rPr>
              <a:t>2021 Cascade Templates</a:t>
            </a:r>
          </a:p>
        </p:txBody>
      </p:sp>
    </p:spTree>
    <p:extLst>
      <p:ext uri="{BB962C8B-B14F-4D97-AF65-F5344CB8AC3E}">
        <p14:creationId xmlns:p14="http://schemas.microsoft.com/office/powerpoint/2010/main" val="186647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8BA25F6-5DA3-4793-8F36-23D80FBCC29C}"/>
              </a:ext>
            </a:extLst>
          </p:cNvPr>
          <p:cNvSpPr/>
          <p:nvPr/>
        </p:nvSpPr>
        <p:spPr>
          <a:xfrm>
            <a:off x="7437120" y="270933"/>
            <a:ext cx="1645920" cy="583995"/>
          </a:xfrm>
          <a:prstGeom prst="rect">
            <a:avLst/>
          </a:prstGeom>
          <a:solidFill>
            <a:schemeClr val="bg1"/>
          </a:solidFill>
        </p:spPr>
        <p:txBody>
          <a:bodyPr wrap="square" rtlCol="0" anchor="ctr">
            <a:noAutofit/>
          </a:bodyPr>
          <a:lstStyle/>
          <a:p>
            <a:pPr algn="ctr">
              <a:buClr>
                <a:schemeClr val="accent1"/>
              </a:buClr>
            </a:pPr>
            <a:endParaRPr lang="en-US" sz="1600" err="1">
              <a:solidFill>
                <a:schemeClr val="bg1"/>
              </a:solidFill>
            </a:endParaRPr>
          </a:p>
        </p:txBody>
      </p:sp>
      <p:sp>
        <p:nvSpPr>
          <p:cNvPr id="2" name="Content Placeholder 1">
            <a:extLst>
              <a:ext uri="{FF2B5EF4-FFF2-40B4-BE49-F238E27FC236}">
                <a16:creationId xmlns:a16="http://schemas.microsoft.com/office/drawing/2014/main" id="{AD895EC5-0792-47FE-A4A2-1C13F8E29686}"/>
              </a:ext>
            </a:extLst>
          </p:cNvPr>
          <p:cNvSpPr>
            <a:spLocks noGrp="1"/>
          </p:cNvSpPr>
          <p:nvPr>
            <p:ph sz="quarter" idx="10"/>
          </p:nvPr>
        </p:nvSpPr>
        <p:spPr/>
        <p:txBody>
          <a:bodyPr/>
          <a:lstStyle/>
          <a:p>
            <a:pPr marL="0" indent="0">
              <a:lnSpc>
                <a:spcPct val="100000"/>
              </a:lnSpc>
              <a:spcBef>
                <a:spcPts val="0"/>
              </a:spcBef>
              <a:buClrTx/>
              <a:buNone/>
              <a:defRPr/>
            </a:pPr>
            <a:endParaRPr lang="en-US" sz="900" b="1"/>
          </a:p>
          <a:p>
            <a:pPr marL="0" indent="0">
              <a:lnSpc>
                <a:spcPct val="100000"/>
              </a:lnSpc>
              <a:spcBef>
                <a:spcPts val="0"/>
              </a:spcBef>
              <a:buClrTx/>
              <a:buNone/>
              <a:defRPr/>
            </a:pPr>
            <a:endParaRPr lang="en-US" sz="900" i="1"/>
          </a:p>
          <a:p>
            <a:pPr marL="0" indent="0">
              <a:lnSpc>
                <a:spcPct val="100000"/>
              </a:lnSpc>
              <a:spcBef>
                <a:spcPts val="0"/>
              </a:spcBef>
              <a:buClrTx/>
              <a:buNone/>
              <a:defRPr/>
            </a:pPr>
            <a:endParaRPr lang="en-US" sz="900"/>
          </a:p>
          <a:p>
            <a:endParaRPr lang="en-US"/>
          </a:p>
        </p:txBody>
      </p:sp>
      <p:graphicFrame>
        <p:nvGraphicFramePr>
          <p:cNvPr id="4" name="Table 4">
            <a:extLst>
              <a:ext uri="{FF2B5EF4-FFF2-40B4-BE49-F238E27FC236}">
                <a16:creationId xmlns:a16="http://schemas.microsoft.com/office/drawing/2014/main" id="{2AEE90C6-2703-49F9-877A-FC83BA52376E}"/>
              </a:ext>
            </a:extLst>
          </p:cNvPr>
          <p:cNvGraphicFramePr>
            <a:graphicFrameLocks noGrp="1"/>
          </p:cNvGraphicFramePr>
          <p:nvPr>
            <p:extLst>
              <p:ext uri="{D42A27DB-BD31-4B8C-83A1-F6EECF244321}">
                <p14:modId xmlns:p14="http://schemas.microsoft.com/office/powerpoint/2010/main" val="2600816857"/>
              </p:ext>
            </p:extLst>
          </p:nvPr>
        </p:nvGraphicFramePr>
        <p:xfrm>
          <a:off x="0" y="14896"/>
          <a:ext cx="9186530" cy="5164043"/>
        </p:xfrm>
        <a:graphic>
          <a:graphicData uri="http://schemas.openxmlformats.org/drawingml/2006/table">
            <a:tbl>
              <a:tblPr firstRow="1" bandRow="1">
                <a:tableStyleId>{5C22544A-7EE6-4342-B048-85BDC9FD1C3A}</a:tableStyleId>
              </a:tblPr>
              <a:tblGrid>
                <a:gridCol w="1809666">
                  <a:extLst>
                    <a:ext uri="{9D8B030D-6E8A-4147-A177-3AD203B41FA5}">
                      <a16:colId xmlns:a16="http://schemas.microsoft.com/office/drawing/2014/main" val="2489644477"/>
                    </a:ext>
                  </a:extLst>
                </a:gridCol>
                <a:gridCol w="961504">
                  <a:extLst>
                    <a:ext uri="{9D8B030D-6E8A-4147-A177-3AD203B41FA5}">
                      <a16:colId xmlns:a16="http://schemas.microsoft.com/office/drawing/2014/main" val="3652836641"/>
                    </a:ext>
                  </a:extLst>
                </a:gridCol>
                <a:gridCol w="6415360">
                  <a:extLst>
                    <a:ext uri="{9D8B030D-6E8A-4147-A177-3AD203B41FA5}">
                      <a16:colId xmlns:a16="http://schemas.microsoft.com/office/drawing/2014/main" val="2919845625"/>
                    </a:ext>
                  </a:extLst>
                </a:gridCol>
              </a:tblGrid>
              <a:tr h="410406">
                <a:tc>
                  <a:txBody>
                    <a:bodyPr/>
                    <a:lstStyle/>
                    <a:p>
                      <a:pPr algn="ctr"/>
                      <a:r>
                        <a:rPr lang="en-US" sz="800">
                          <a:solidFill>
                            <a:schemeClr val="bg1"/>
                          </a:solidFill>
                        </a:rPr>
                        <a:t>Initiatives</a:t>
                      </a:r>
                    </a:p>
                  </a:txBody>
                  <a:tcPr marL="68580" marR="68580" marT="34290" marB="34290" anchor="ctr">
                    <a:lnL w="12700" cmpd="sng">
                      <a:noFill/>
                    </a:lnL>
                    <a:lnR w="9525" cap="flat" cmpd="sng" algn="ctr">
                      <a:solidFill>
                        <a:schemeClr val="accent1"/>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800">
                          <a:solidFill>
                            <a:schemeClr val="accent1"/>
                          </a:solidFill>
                        </a:rPr>
                        <a:t>Workstream</a:t>
                      </a:r>
                    </a:p>
                  </a:txBody>
                  <a:tcPr marL="0" marR="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1">
                          <a:solidFill>
                            <a:schemeClr val="accent1"/>
                          </a:solidFill>
                        </a:rPr>
                        <a:t>Indomitable Workstream Objective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1" kern="1200">
                          <a:solidFill>
                            <a:schemeClr val="accent4"/>
                          </a:solidFill>
                          <a:latin typeface="+mn-lt"/>
                          <a:ea typeface="+mn-ea"/>
                          <a:cs typeface="+mn-cs"/>
                        </a:rPr>
                        <a:t>Demonstrate our indomitable spirit </a:t>
                      </a:r>
                      <a:r>
                        <a:rPr lang="en-US" sz="800" b="0" kern="1200">
                          <a:solidFill>
                            <a:schemeClr val="accent4"/>
                          </a:solidFill>
                          <a:latin typeface="+mn-lt"/>
                          <a:ea typeface="+mn-ea"/>
                          <a:cs typeface="+mn-cs"/>
                        </a:rPr>
                        <a:t>by delivering high impact </a:t>
                      </a:r>
                      <a:r>
                        <a:rPr lang="en-US" sz="800" b="1" kern="1200">
                          <a:solidFill>
                            <a:schemeClr val="accent4"/>
                          </a:solidFill>
                          <a:latin typeface="+mn-lt"/>
                          <a:ea typeface="+mn-ea"/>
                          <a:cs typeface="+mn-cs"/>
                        </a:rPr>
                        <a:t>innovation</a:t>
                      </a:r>
                      <a:r>
                        <a:rPr lang="en-US" sz="800" b="0" kern="1200">
                          <a:solidFill>
                            <a:schemeClr val="accent4"/>
                          </a:solidFill>
                          <a:latin typeface="+mn-lt"/>
                          <a:ea typeface="+mn-ea"/>
                          <a:cs typeface="+mn-cs"/>
                        </a:rPr>
                        <a:t> and 3-4% incremental </a:t>
                      </a:r>
                      <a:r>
                        <a:rPr lang="en-US" sz="800" b="1" kern="1200">
                          <a:solidFill>
                            <a:schemeClr val="accent4"/>
                          </a:solidFill>
                          <a:latin typeface="+mn-lt"/>
                          <a:ea typeface="+mn-ea"/>
                          <a:cs typeface="+mn-cs"/>
                        </a:rPr>
                        <a:t>growth</a:t>
                      </a:r>
                      <a:r>
                        <a:rPr lang="en-US" sz="800" b="0" kern="1200">
                          <a:solidFill>
                            <a:schemeClr val="accent4"/>
                          </a:solidFill>
                          <a:latin typeface="+mn-lt"/>
                          <a:ea typeface="+mn-ea"/>
                          <a:cs typeface="+mn-cs"/>
                        </a:rPr>
                        <a:t> over the next 12 months.</a:t>
                      </a:r>
                    </a:p>
                  </a:txBody>
                  <a:tcPr marL="68580" marR="68580" marT="34290" marB="34290" anchor="ctr">
                    <a:lnL w="12700" cap="flat" cmpd="sng" algn="ctr">
                      <a:solidFill>
                        <a:schemeClr val="accent1"/>
                      </a:solidFill>
                      <a:prstDash val="solid"/>
                      <a:round/>
                      <a:headEnd type="none" w="med" len="med"/>
                      <a:tailEnd type="none" w="med" len="med"/>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40369993"/>
                  </a:ext>
                </a:extLst>
              </a:tr>
              <a:tr h="311412">
                <a:tc rowSpan="4">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b="1" dirty="0">
                          <a:solidFill>
                            <a:schemeClr val="bg1"/>
                          </a:solidFill>
                        </a:rPr>
                        <a:t>Seize Market Share</a:t>
                      </a:r>
                      <a:br>
                        <a:rPr lang="en-US" sz="800" b="1" dirty="0">
                          <a:solidFill>
                            <a:srgbClr val="FFFFFF"/>
                          </a:solidFill>
                        </a:rPr>
                      </a:br>
                      <a:r>
                        <a:rPr lang="en-US" sz="800" kern="1200" dirty="0">
                          <a:solidFill>
                            <a:schemeClr val="bg1"/>
                          </a:solidFill>
                          <a:latin typeface="+mn-lt"/>
                          <a:ea typeface="+mn-ea"/>
                          <a:cs typeface="+mn-cs"/>
                        </a:rPr>
                        <a:t>Win back market share in LC and MS</a:t>
                      </a:r>
                      <a:r>
                        <a:rPr lang="en-US" sz="800" b="0" dirty="0">
                          <a:solidFill>
                            <a:schemeClr val="bg1"/>
                          </a:solidFill>
                        </a:rPr>
                        <a:t>, drive growth in contract labs and regain position in China</a:t>
                      </a:r>
                      <a:endParaRPr lang="en-US" sz="800" kern="1200" dirty="0">
                        <a:solidFill>
                          <a:schemeClr val="bg1"/>
                        </a:solidFill>
                        <a:latin typeface="+mn-lt"/>
                        <a:ea typeface="+mn-ea"/>
                        <a:cs typeface="+mn-cs"/>
                      </a:endParaRPr>
                    </a:p>
                  </a:txBody>
                  <a:tcPr marL="68580" marR="68580" marT="34290" marB="34290" anchor="ctr">
                    <a:lnL w="12700" cmpd="sng">
                      <a:noFill/>
                    </a:lnL>
                    <a:lnR w="9525" cap="flat" cmpd="sng" algn="ctr">
                      <a:solidFill>
                        <a:schemeClr val="accent1"/>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800" b="1"/>
                        <a:t>LC</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a:lnSpc>
                          <a:spcPct val="100000"/>
                        </a:lnSpc>
                        <a:spcBef>
                          <a:spcPts val="0"/>
                        </a:spcBef>
                        <a:spcAft>
                          <a:spcPts val="0"/>
                        </a:spcAft>
                        <a:buNone/>
                      </a:pPr>
                      <a:r>
                        <a:rPr lang="en-US" sz="800" i="0"/>
                        <a:t>Increase analytical LC instrument market share by 1.7 points by the end of 2021 as measured by our own growth rate and the </a:t>
                      </a:r>
                      <a:r>
                        <a:rPr lang="en-US" sz="800" i="0" err="1"/>
                        <a:t>SDi</a:t>
                      </a:r>
                      <a:r>
                        <a:rPr lang="en-US" sz="800" i="0"/>
                        <a:t> market growth rate.</a:t>
                      </a:r>
                      <a:endParaRPr lang="en-US" sz="800"/>
                    </a:p>
                  </a:txBody>
                  <a:tcPr marL="68580" marR="68580" marT="34290" marB="34290" anchor="ctr">
                    <a:lnL w="12700" cap="flat" cmpd="sng" algn="ctr">
                      <a:solidFill>
                        <a:schemeClr val="accent1"/>
                      </a:solidFill>
                      <a:prstDash val="solid"/>
                      <a:round/>
                      <a:headEnd type="none" w="med" len="med"/>
                      <a:tailEnd type="none" w="med" len="med"/>
                    </a:lnL>
                    <a:lnR w="12700" cmpd="sng">
                      <a:noFill/>
                    </a:lnR>
                    <a:lnT w="12700"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6139559"/>
                  </a:ext>
                </a:extLst>
              </a:tr>
              <a:tr h="311412">
                <a:tc vMerge="1">
                  <a:txBody>
                    <a:bodyPr/>
                    <a:lstStyle/>
                    <a:p>
                      <a:endParaRPr lang="en-US" sz="1400"/>
                    </a:p>
                  </a:txBody>
                  <a:tcPr/>
                </a:tc>
                <a:tc>
                  <a:txBody>
                    <a:bodyPr/>
                    <a:lstStyle/>
                    <a:p>
                      <a:pPr algn="ctr"/>
                      <a:r>
                        <a:rPr lang="en-US" sz="800" b="1"/>
                        <a:t>MS</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800" dirty="0"/>
                        <a:t>Win back share in MS by accelerating sales for Mass Detection, TQ </a:t>
                      </a:r>
                      <a:r>
                        <a:rPr lang="en-US" sz="800" dirty="0" err="1"/>
                        <a:t>FlexUp</a:t>
                      </a:r>
                      <a:r>
                        <a:rPr lang="en-US" sz="800" dirty="0"/>
                        <a:t> program, </a:t>
                      </a:r>
                      <a:r>
                        <a:rPr lang="en-US" sz="800" dirty="0" err="1"/>
                        <a:t>BioAccord</a:t>
                      </a:r>
                      <a:r>
                        <a:rPr lang="en-US" sz="800" dirty="0"/>
                        <a:t> and High Res mass spec in Research in 2021 by adding incremental 4.9% in growth.</a:t>
                      </a:r>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4276361"/>
                  </a:ext>
                </a:extLst>
              </a:tr>
              <a:tr h="432939">
                <a:tc vMerge="1">
                  <a:txBody>
                    <a:bodyPr/>
                    <a:lstStyle/>
                    <a:p>
                      <a:endParaRPr lang="en-US" sz="1400"/>
                    </a:p>
                  </a:txBody>
                  <a:tcPr/>
                </a:tc>
                <a:tc>
                  <a:txBody>
                    <a:bodyPr/>
                    <a:lstStyle/>
                    <a:p>
                      <a:pPr algn="ctr"/>
                      <a:r>
                        <a:rPr lang="en-US" sz="800" b="1"/>
                        <a:t>Contract Organizations</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800" dirty="0"/>
                        <a:t>Generate $11MM incremental revenue from the Contract Organizations initiative alone (no overlap) in 2021 by (</a:t>
                      </a:r>
                      <a:r>
                        <a:rPr lang="en-US" sz="800" dirty="0" err="1"/>
                        <a:t>i</a:t>
                      </a:r>
                      <a:r>
                        <a:rPr lang="en-US" sz="800" dirty="0"/>
                        <a:t>). expansion - growing existing share globally at </a:t>
                      </a:r>
                      <a:r>
                        <a:rPr lang="en-US" sz="800" b="0" i="0" u="none" strike="noStrike" kern="1200" cap="none" spc="0" normalizeH="0" baseline="0" noProof="0" dirty="0">
                          <a:ln>
                            <a:noFill/>
                          </a:ln>
                          <a:solidFill>
                            <a:srgbClr val="000000"/>
                          </a:solidFill>
                          <a:effectLst/>
                          <a:uLnTx/>
                          <a:uFillTx/>
                          <a:latin typeface="+mn-lt"/>
                          <a:ea typeface="+mn-ea"/>
                          <a:cs typeface="+mn-cs"/>
                        </a:rPr>
                        <a:t>pharma contract development and manufacturing organizations (ii). take share - increasing our sales focus at Waters-underserved food contract testing organizations in regions with current opportunity.</a:t>
                      </a:r>
                      <a:endParaRPr lang="en-US" sz="800" dirty="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9697896"/>
                  </a:ext>
                </a:extLst>
              </a:tr>
              <a:tr h="311412">
                <a:tc vMerge="1">
                  <a:txBody>
                    <a:bodyPr/>
                    <a:lstStyle/>
                    <a:p>
                      <a:endParaRPr lang="en-US" sz="1400"/>
                    </a:p>
                  </a:txBody>
                  <a:tcPr/>
                </a:tc>
                <a:tc>
                  <a:txBody>
                    <a:bodyPr/>
                    <a:lstStyle/>
                    <a:p>
                      <a:pPr algn="ctr"/>
                      <a:r>
                        <a:rPr lang="en-US" sz="800" b="1"/>
                        <a:t>China</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800" dirty="0"/>
                        <a:t>Win back 0.7% market share in MS </a:t>
                      </a:r>
                      <a:r>
                        <a:rPr lang="en-US" sz="800" b="0" i="0" u="none" strike="noStrike" noProof="0" dirty="0">
                          <a:latin typeface="Arial"/>
                        </a:rPr>
                        <a:t>by accelerating sales for pharma (1.5 M), food (1.5 M) and clinical (2 M) </a:t>
                      </a:r>
                      <a:r>
                        <a:rPr lang="en-US" sz="800" b="0" i="0" u="none" strike="noStrike" noProof="0" dirty="0"/>
                        <a:t>in 2021(Q1 1.0 M, Q2 1.2 M, Q3 1.3 M and Q4 1.5 M)</a:t>
                      </a:r>
                      <a:r>
                        <a:rPr lang="en-US" sz="800" b="0" i="0" u="none" strike="noStrike" noProof="0" dirty="0">
                          <a:latin typeface="Arial"/>
                        </a:rPr>
                        <a:t>.</a:t>
                      </a:r>
                      <a:endParaRPr lang="en-US" sz="800" dirty="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8142104"/>
                  </a:ext>
                </a:extLst>
              </a:tr>
              <a:tr h="432939">
                <a:tc rowSpan="3">
                  <a:txBody>
                    <a:bodyPr/>
                    <a:lstStyle/>
                    <a:p>
                      <a:pPr algn="ctr">
                        <a:lnSpc>
                          <a:spcPct val="100000"/>
                        </a:lnSpc>
                        <a:spcBef>
                          <a:spcPts val="0"/>
                        </a:spcBef>
                        <a:spcAft>
                          <a:spcPts val="0"/>
                        </a:spcAft>
                      </a:pPr>
                      <a:r>
                        <a:rPr lang="en-US" sz="800" b="1" dirty="0">
                          <a:solidFill>
                            <a:schemeClr val="bg1"/>
                          </a:solidFill>
                        </a:rPr>
                        <a:t>Grow the Aftermarket</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800" kern="1200" dirty="0">
                          <a:solidFill>
                            <a:schemeClr val="bg1"/>
                          </a:solidFill>
                          <a:latin typeface="+mn-lt"/>
                          <a:ea typeface="+mn-ea"/>
                          <a:cs typeface="+mn-cs"/>
                        </a:rPr>
                        <a:t>Increase sales of service plans, software maintenance renewals </a:t>
                      </a:r>
                      <a:br>
                        <a:rPr lang="en-US" sz="800" kern="1200" dirty="0">
                          <a:solidFill>
                            <a:srgbClr val="FFFFFF"/>
                          </a:solidFill>
                          <a:latin typeface="+mn-lt"/>
                          <a:ea typeface="+mn-ea"/>
                          <a:cs typeface="+mn-cs"/>
                        </a:rPr>
                      </a:br>
                      <a:r>
                        <a:rPr lang="en-US" sz="800" kern="1200" dirty="0">
                          <a:solidFill>
                            <a:schemeClr val="bg1"/>
                          </a:solidFill>
                          <a:latin typeface="+mn-lt"/>
                          <a:ea typeface="+mn-ea"/>
                          <a:cs typeface="+mn-cs"/>
                        </a:rPr>
                        <a:t>and chemistry </a:t>
                      </a:r>
                      <a:endParaRPr lang="en-US" sz="800" dirty="0">
                        <a:solidFill>
                          <a:schemeClr val="bg1"/>
                        </a:solidFill>
                      </a:endParaRPr>
                    </a:p>
                  </a:txBody>
                  <a:tcPr marL="68580" marR="68580" marT="34290" marB="34290" anchor="ctr">
                    <a:lnL w="12700" cmpd="sng">
                      <a:noFill/>
                    </a:lnL>
                    <a:lnR w="9525" cap="flat" cmpd="sng" algn="ctr">
                      <a:solidFill>
                        <a:schemeClr val="accent1"/>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800" b="1"/>
                        <a:t>Chemistry</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800" kern="1200">
                          <a:solidFill>
                            <a:schemeClr val="dk1"/>
                          </a:solidFill>
                          <a:effectLst/>
                          <a:latin typeface="+mn-lt"/>
                          <a:ea typeface="+mn-ea"/>
                          <a:cs typeface="+mn-cs"/>
                        </a:rPr>
                        <a:t>Ensure 20% of instrument orders also include </a:t>
                      </a:r>
                      <a:r>
                        <a:rPr lang="en-US" sz="800" kern="1200" err="1">
                          <a:solidFill>
                            <a:schemeClr val="dk1"/>
                          </a:solidFill>
                          <a:effectLst/>
                          <a:latin typeface="+mn-lt"/>
                          <a:ea typeface="+mn-ea"/>
                          <a:cs typeface="+mn-cs"/>
                        </a:rPr>
                        <a:t>FlexChemistry</a:t>
                      </a:r>
                      <a:r>
                        <a:rPr lang="en-US" sz="800" kern="1200">
                          <a:solidFill>
                            <a:schemeClr val="dk1"/>
                          </a:solidFill>
                          <a:effectLst/>
                          <a:latin typeface="+mn-lt"/>
                          <a:ea typeface="+mn-ea"/>
                          <a:cs typeface="+mn-cs"/>
                        </a:rPr>
                        <a:t>. Grow Chemistry topline by an incremental 2.5%. Identify and contact new competitive customers, ramping from 20-100 per quarter. Drive PREMIER columns as the standard of analysis: each chemistry rep contacts 10 new PREMIER contacts per week. </a:t>
                      </a:r>
                      <a:endParaRPr lang="en-US" sz="80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2893389"/>
                  </a:ext>
                </a:extLst>
              </a:tr>
              <a:tr h="311412">
                <a:tc vMerge="1">
                  <a:txBody>
                    <a:bodyPr/>
                    <a:lstStyle/>
                    <a:p>
                      <a:endParaRPr lang="en-US" sz="1400"/>
                    </a:p>
                  </a:txBody>
                  <a:tcPr/>
                </a:tc>
                <a:tc>
                  <a:txBody>
                    <a:bodyPr/>
                    <a:lstStyle/>
                    <a:p>
                      <a:pPr algn="ctr"/>
                      <a:r>
                        <a:rPr lang="en-US" sz="800" b="1"/>
                        <a:t>Informatics</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Tx/>
                        <a:buSzTx/>
                        <a:buFontTx/>
                        <a:buNone/>
                      </a:pPr>
                      <a:r>
                        <a:rPr lang="en-GB" sz="800"/>
                        <a:t>Increase informatics renewal rates by 8% and 3</a:t>
                      </a:r>
                      <a:r>
                        <a:rPr lang="en-GB" sz="800" baseline="30000"/>
                        <a:t>rd</a:t>
                      </a:r>
                      <a:r>
                        <a:rPr lang="en-GB" sz="800"/>
                        <a:t> party connection instrument connection revenues by 25%</a:t>
                      </a:r>
                      <a:endParaRPr lang="en-US" sz="800" b="1"/>
                    </a:p>
                    <a:p>
                      <a:pPr lvl="0">
                        <a:buNone/>
                      </a:pPr>
                      <a:r>
                        <a:rPr lang="en-US" sz="800"/>
                        <a:t>Revenue contribution from Tetrascience collaboration of &gt;$3M</a:t>
                      </a:r>
                      <a:endParaRPr lang="en-GB" sz="80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4768462"/>
                  </a:ext>
                </a:extLst>
              </a:tr>
              <a:tr h="432939">
                <a:tc vMerge="1">
                  <a:txBody>
                    <a:bodyPr/>
                    <a:lstStyle/>
                    <a:p>
                      <a:endParaRPr lang="en-US" sz="1400"/>
                    </a:p>
                  </a:txBody>
                  <a:tcPr/>
                </a:tc>
                <a:tc>
                  <a:txBody>
                    <a:bodyPr/>
                    <a:lstStyle/>
                    <a:p>
                      <a:pPr algn="ctr"/>
                      <a:r>
                        <a:rPr lang="en-US" sz="800" b="1"/>
                        <a:t>Service</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Tx/>
                        <a:buSzTx/>
                        <a:buFontTx/>
                        <a:buNone/>
                      </a:pPr>
                      <a:r>
                        <a:rPr lang="en-US" sz="800" b="0" i="0" kern="1200">
                          <a:solidFill>
                            <a:schemeClr val="dk1"/>
                          </a:solidFill>
                          <a:effectLst/>
                          <a:latin typeface="+mn-lt"/>
                          <a:ea typeface="+mn-ea"/>
                          <a:cs typeface="+mn-cs"/>
                        </a:rPr>
                        <a:t>Grow Service Revenue to $XXXM and Service Margin to $YYYM in 2021 with a focus on Service Plan Coverage.  Ensure at least 25% of instrument orders are also sold with a service plan and when a warranty expires at least 36% convert to a service plan.  Maintain strong plan to plan renewal rates of at least 81%.</a:t>
                      </a:r>
                      <a:endParaRPr lang="en-US" sz="80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5636221"/>
                  </a:ext>
                </a:extLst>
              </a:tr>
              <a:tr h="477390">
                <a:tc rowSpan="2">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b="1">
                          <a:solidFill>
                            <a:schemeClr val="bg1"/>
                          </a:solidFill>
                          <a:latin typeface="+mn-lt"/>
                          <a:ea typeface="Times New Roman" panose="02020603050405020304" pitchFamily="18" charset="0"/>
                        </a:rPr>
                        <a:t>Strengthen Commercial Capabilities </a:t>
                      </a:r>
                      <a:br>
                        <a:rPr lang="en-US" sz="800" b="1">
                          <a:solidFill>
                            <a:srgbClr val="FFFFFF"/>
                          </a:solidFill>
                          <a:latin typeface="+mn-lt"/>
                          <a:ea typeface="Times New Roman" panose="02020603050405020304" pitchFamily="18" charset="0"/>
                        </a:rPr>
                      </a:br>
                      <a:r>
                        <a:rPr lang="en-US" sz="800" kern="1200">
                          <a:solidFill>
                            <a:schemeClr val="bg1"/>
                          </a:solidFill>
                          <a:latin typeface="+mn-lt"/>
                          <a:ea typeface="+mn-ea"/>
                          <a:cs typeface="+mn-cs"/>
                        </a:rPr>
                        <a:t>Make it easier to buy from us online and through digital procurement systems, and implement better pricing governance</a:t>
                      </a:r>
                    </a:p>
                  </a:txBody>
                  <a:tcPr marL="68580" marR="68580" marT="34290" marB="34290" anchor="ctr">
                    <a:lnL w="12700" cmpd="sng">
                      <a:noFill/>
                    </a:lnL>
                    <a:lnR w="9525" cap="flat" cmpd="sng" algn="ctr">
                      <a:solidFill>
                        <a:schemeClr val="accent1"/>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800" b="1"/>
                        <a:t>E-commerce</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800" dirty="0"/>
                        <a:t>Increase online sales through waters.com by 23% in 2021 by increasing visibility for Waters, and ensuring that when customers search, Waters shows up at the top of the results page.</a:t>
                      </a:r>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6200033"/>
                  </a:ext>
                </a:extLst>
              </a:tr>
              <a:tr h="447517">
                <a:tc vMerge="1">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400"/>
                    </a:p>
                  </a:txBody>
                  <a:tcPr/>
                </a:tc>
                <a:tc>
                  <a:txBody>
                    <a:bodyPr/>
                    <a:lstStyle/>
                    <a:p>
                      <a:pPr algn="ctr"/>
                      <a:r>
                        <a:rPr lang="en-US" sz="800" b="1"/>
                        <a:t>Pricing</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Tx/>
                        <a:buSzTx/>
                        <a:buFontTx/>
                        <a:buNone/>
                      </a:pPr>
                      <a:r>
                        <a:rPr lang="en-US" sz="800" b="0" i="0" kern="1200" dirty="0">
                          <a:solidFill>
                            <a:schemeClr val="dk1"/>
                          </a:solidFill>
                          <a:effectLst/>
                          <a:latin typeface="+mn-lt"/>
                          <a:ea typeface="+mn-ea"/>
                          <a:cs typeface="+mn-cs"/>
                        </a:rPr>
                        <a:t>Align our process and governance for setting list price and determining discounts to create maximum value for Waters.</a:t>
                      </a:r>
                      <a:endParaRPr lang="en-US" sz="800" dirty="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340652"/>
                  </a:ext>
                </a:extLst>
              </a:tr>
              <a:tr h="394801">
                <a:tc rowSpan="2">
                  <a:txBody>
                    <a:bodyPr/>
                    <a:lstStyle/>
                    <a:p>
                      <a:pPr algn="ctr">
                        <a:lnSpc>
                          <a:spcPct val="100000"/>
                        </a:lnSpc>
                        <a:spcBef>
                          <a:spcPts val="0"/>
                        </a:spcBef>
                        <a:spcAft>
                          <a:spcPts val="0"/>
                        </a:spcAft>
                      </a:pPr>
                      <a:r>
                        <a:rPr lang="en-US" sz="800" b="1">
                          <a:solidFill>
                            <a:schemeClr val="bg1"/>
                          </a:solidFill>
                          <a:latin typeface="+mn-lt"/>
                          <a:ea typeface="Times New Roman" panose="02020603050405020304" pitchFamily="18" charset="0"/>
                        </a:rPr>
                        <a:t>Reinvest Through </a:t>
                      </a:r>
                      <a:br>
                        <a:rPr lang="en-US" sz="800" b="1">
                          <a:solidFill>
                            <a:srgbClr val="FFFFFF"/>
                          </a:solidFill>
                          <a:latin typeface="+mn-lt"/>
                          <a:ea typeface="Times New Roman" panose="02020603050405020304" pitchFamily="18" charset="0"/>
                        </a:rPr>
                      </a:br>
                      <a:r>
                        <a:rPr lang="en-US" sz="800" b="1">
                          <a:solidFill>
                            <a:schemeClr val="bg1"/>
                          </a:solidFill>
                          <a:latin typeface="+mn-lt"/>
                          <a:ea typeface="Times New Roman" panose="02020603050405020304" pitchFamily="18" charset="0"/>
                        </a:rPr>
                        <a:t>Productivity Gains</a:t>
                      </a:r>
                      <a:endParaRPr lang="en-US" sz="800" b="1">
                        <a:solidFill>
                          <a:schemeClr val="bg1"/>
                        </a:solidFill>
                        <a:latin typeface="+mn-lt"/>
                      </a:endParaRPr>
                    </a:p>
                    <a:p>
                      <a:pPr marL="0" marR="0" lvl="0" indent="0" algn="ctr" defTabSz="914354" rtl="0" eaLnBrk="1" fontAlgn="auto" latinLnBrk="0" hangingPunct="1">
                        <a:lnSpc>
                          <a:spcPct val="100000"/>
                        </a:lnSpc>
                        <a:spcBef>
                          <a:spcPts val="0"/>
                        </a:spcBef>
                        <a:spcAft>
                          <a:spcPts val="0"/>
                        </a:spcAft>
                        <a:buClrTx/>
                        <a:buSzTx/>
                        <a:buFontTx/>
                        <a:buNone/>
                        <a:tabLst/>
                        <a:defRPr/>
                      </a:pPr>
                      <a:r>
                        <a:rPr lang="en-US" sz="800" b="0" i="0" u="none" strike="noStrike" kern="1200" noProof="0">
                          <a:solidFill>
                            <a:schemeClr val="bg1"/>
                          </a:solidFill>
                        </a:rPr>
                        <a:t>Be more efficient in how we spend money with vendors and collect payment from customers so we </a:t>
                      </a:r>
                      <a:br>
                        <a:rPr lang="en-US" sz="800" b="0" i="0" u="none" strike="noStrike" kern="1200" noProof="0">
                          <a:solidFill>
                            <a:srgbClr val="FFFFFF"/>
                          </a:solidFill>
                        </a:rPr>
                      </a:br>
                      <a:r>
                        <a:rPr lang="en-US" sz="800" b="0" i="0" u="none" strike="noStrike" kern="1200" noProof="0">
                          <a:solidFill>
                            <a:schemeClr val="bg1"/>
                          </a:solidFill>
                        </a:rPr>
                        <a:t>can reinvest</a:t>
                      </a:r>
                      <a:endParaRPr lang="en-US" sz="800" kern="1200">
                        <a:solidFill>
                          <a:schemeClr val="bg1"/>
                        </a:solidFill>
                        <a:latin typeface="+mn-lt"/>
                        <a:ea typeface="+mn-ea"/>
                        <a:cs typeface="+mn-cs"/>
                      </a:endParaRPr>
                    </a:p>
                  </a:txBody>
                  <a:tcPr marL="68580" marR="68580" marT="34290" marB="34290" anchor="ctr">
                    <a:lnL w="12700" cmpd="sng">
                      <a:noFill/>
                    </a:lnL>
                    <a:lnR w="9525" cap="flat" cmpd="sng" algn="ctr">
                      <a:solidFill>
                        <a:schemeClr val="accent1"/>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800" b="1"/>
                        <a:t>Direct </a:t>
                      </a:r>
                      <a:br>
                        <a:rPr lang="en-US" sz="800" b="1"/>
                      </a:br>
                      <a:r>
                        <a:rPr lang="en-US" sz="800" b="1"/>
                        <a:t>Spend</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Tx/>
                        <a:buSzTx/>
                        <a:buFontTx/>
                        <a:buNone/>
                      </a:pPr>
                      <a:r>
                        <a:rPr lang="en-US" sz="800" kern="1200">
                          <a:solidFill>
                            <a:schemeClr val="dk1"/>
                          </a:solidFill>
                          <a:effectLst/>
                          <a:latin typeface="+mn-lt"/>
                          <a:ea typeface="+mn-ea"/>
                          <a:cs typeface="+mn-cs"/>
                        </a:rPr>
                        <a:t>Establish a center of excellence aimed at reducing the cost of raw materials and making it easier for local teams to purchase the highest quality materials at the lowest cost from our suppliers.</a:t>
                      </a:r>
                      <a:endParaRPr lang="en-US" sz="80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42134"/>
                  </a:ext>
                </a:extLst>
              </a:tr>
              <a:tr h="433099">
                <a:tc vMerge="1">
                  <a:txBody>
                    <a:bodyPr/>
                    <a:lstStyle/>
                    <a:p>
                      <a:endParaRPr lang="en-US" sz="1400"/>
                    </a:p>
                  </a:txBody>
                  <a:tcPr/>
                </a:tc>
                <a:tc>
                  <a:txBody>
                    <a:bodyPr/>
                    <a:lstStyle/>
                    <a:p>
                      <a:pPr algn="ctr"/>
                      <a:r>
                        <a:rPr lang="en-US" sz="800" b="1"/>
                        <a:t>Net Working Capital</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Tx/>
                        <a:buSzTx/>
                        <a:buFontTx/>
                        <a:buNone/>
                      </a:pPr>
                      <a:r>
                        <a:rPr lang="en-US" sz="800" kern="1200">
                          <a:solidFill>
                            <a:schemeClr val="dk1"/>
                          </a:solidFill>
                          <a:effectLst/>
                          <a:latin typeface="+mn-lt"/>
                          <a:ea typeface="+mn-ea"/>
                          <a:cs typeface="+mn-cs"/>
                        </a:rPr>
                        <a:t>Increase company cash flow by enhancing our ability to turn inventory and collect payment faster - matching industry benchmarks.</a:t>
                      </a:r>
                      <a:endParaRPr lang="en-US" sz="80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9525" cap="flat" cmpd="sng" algn="ctr">
                      <a:solidFill>
                        <a:schemeClr val="bg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7247959"/>
                  </a:ext>
                </a:extLst>
              </a:tr>
              <a:tr h="448130">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800" b="1">
                          <a:solidFill>
                            <a:schemeClr val="bg1"/>
                          </a:solidFill>
                        </a:rPr>
                        <a:t>Inspire Top Performance</a:t>
                      </a:r>
                      <a:br>
                        <a:rPr lang="en-US" sz="800" b="1">
                          <a:solidFill>
                            <a:srgbClr val="FFFFFF"/>
                          </a:solidFill>
                        </a:rPr>
                      </a:br>
                      <a:r>
                        <a:rPr lang="en-US" sz="800" kern="1200">
                          <a:solidFill>
                            <a:schemeClr val="bg1"/>
                          </a:solidFill>
                          <a:latin typeface="+mn-lt"/>
                          <a:ea typeface="+mn-ea"/>
                          <a:cs typeface="+mn-cs"/>
                        </a:rPr>
                        <a:t>Empower our teams to succeed with focus and accountability</a:t>
                      </a:r>
                    </a:p>
                  </a:txBody>
                  <a:tcPr marL="68580" marR="68580" marT="34290" marB="34290" anchor="ctr">
                    <a:lnL w="12700" cmpd="sng">
                      <a:noFill/>
                    </a:lnL>
                    <a:lnR w="9525" cap="flat" cmpd="sng" algn="ctr">
                      <a:solidFill>
                        <a:schemeClr val="accent1"/>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800" b="1"/>
                        <a:t>Performance Management</a:t>
                      </a:r>
                    </a:p>
                  </a:txBody>
                  <a:tcPr marL="68580" marR="68580" marT="34290" marB="34290" anchor="ctr">
                    <a:lnL w="952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2">
                          <a:lumMod val="40000"/>
                          <a:lumOff val="6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dk1"/>
                          </a:solidFill>
                          <a:effectLst/>
                          <a:latin typeface="+mn-lt"/>
                          <a:ea typeface="+mn-ea"/>
                          <a:cs typeface="+mn-cs"/>
                        </a:rPr>
                        <a:t>Improve accountability for high performance in 2021 by setting SMART objectives, having quarterly conversations, rewarding high performance and addressing poor performance.</a:t>
                      </a:r>
                    </a:p>
                    <a:p>
                      <a:pPr lvl="0">
                        <a:buNone/>
                      </a:pPr>
                      <a:endParaRPr lang="en-US" sz="800" dirty="0"/>
                    </a:p>
                  </a:txBody>
                  <a:tcPr marL="68580" marR="68580" marT="34290" marB="34290" anchor="ctr">
                    <a:lnL w="12700" cap="flat" cmpd="sng" algn="ctr">
                      <a:solidFill>
                        <a:schemeClr val="accent1"/>
                      </a:solidFill>
                      <a:prstDash val="solid"/>
                      <a:round/>
                      <a:headEnd type="none" w="med" len="med"/>
                      <a:tailEnd type="none" w="med" len="med"/>
                    </a:lnL>
                    <a:lnR w="12700" cmpd="sng">
                      <a:noFill/>
                    </a:lnR>
                    <a:lnT w="9525" cap="flat" cmpd="sng" algn="ctr">
                      <a:solidFill>
                        <a:schemeClr val="bg2">
                          <a:lumMod val="40000"/>
                          <a:lumOff val="6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2478654"/>
                  </a:ext>
                </a:extLst>
              </a:tr>
            </a:tbl>
          </a:graphicData>
        </a:graphic>
      </p:graphicFrame>
    </p:spTree>
    <p:extLst>
      <p:ext uri="{BB962C8B-B14F-4D97-AF65-F5344CB8AC3E}">
        <p14:creationId xmlns:p14="http://schemas.microsoft.com/office/powerpoint/2010/main" val="2322482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933796F-6A71-4FC2-9696-149112BD57C9}"/>
              </a:ext>
            </a:extLst>
          </p:cNvPr>
          <p:cNvSpPr>
            <a:spLocks noGrp="1"/>
          </p:cNvSpPr>
          <p:nvPr>
            <p:ph type="title"/>
          </p:nvPr>
        </p:nvSpPr>
        <p:spPr/>
        <p:txBody>
          <a:bodyPr/>
          <a:lstStyle/>
          <a:p>
            <a:r>
              <a:rPr lang="en-US" b="1"/>
              <a:t>How We Win </a:t>
            </a:r>
            <a:r>
              <a:rPr lang="en-US"/>
              <a:t>in 2021</a:t>
            </a:r>
          </a:p>
        </p:txBody>
      </p:sp>
      <p:sp>
        <p:nvSpPr>
          <p:cNvPr id="15" name="Arrow: Pentagon 14">
            <a:extLst>
              <a:ext uri="{FF2B5EF4-FFF2-40B4-BE49-F238E27FC236}">
                <a16:creationId xmlns:a16="http://schemas.microsoft.com/office/drawing/2014/main" id="{C36AE94D-AE05-4AF2-9C96-B3E43E401389}"/>
              </a:ext>
            </a:extLst>
          </p:cNvPr>
          <p:cNvSpPr/>
          <p:nvPr/>
        </p:nvSpPr>
        <p:spPr>
          <a:xfrm>
            <a:off x="131766" y="2679599"/>
            <a:ext cx="1125534" cy="1782585"/>
          </a:xfrm>
          <a:prstGeom prst="homePlate">
            <a:avLst>
              <a:gd name="adj" fmla="val 25433"/>
            </a:avLst>
          </a:prstGeom>
          <a:solidFill>
            <a:schemeClr val="bg1"/>
          </a:solidFill>
          <a:ln w="19050">
            <a:gradFill flip="none" rotWithShape="1">
              <a:gsLst>
                <a:gs pos="40000">
                  <a:schemeClr val="accent1"/>
                </a:gs>
                <a:gs pos="61050">
                  <a:schemeClr val="tx2">
                    <a:lumMod val="60000"/>
                    <a:lumOff val="40000"/>
                  </a:schemeClr>
                </a:gs>
                <a:gs pos="84000">
                  <a:schemeClr val="bg1">
                    <a:alpha val="0"/>
                  </a:schemeClr>
                </a:gs>
              </a:gsLst>
              <a:lin ang="10200000" scaled="0"/>
              <a:tileRect/>
            </a:gradFill>
          </a:ln>
          <a:effectLst>
            <a:outerShdw blurRad="50800" dist="50800" algn="l" rotWithShape="0">
              <a:schemeClr val="accent1">
                <a:lumMod val="75000"/>
                <a:alpha val="34000"/>
              </a:schemeClr>
            </a:outerShdw>
          </a:effectLst>
        </p:spPr>
        <p:txBody>
          <a:bodyPr rot="0" spcFirstLastPara="0" vertOverflow="overflow" horzOverflow="overflow" vert="horz" wrap="square" lIns="68580" tIns="0" rIns="0" bIns="0" numCol="1" spcCol="0" rtlCol="0" fromWordArt="0" anchor="ctr" anchorCtr="1" forceAA="0" compatLnSpc="1">
            <a:prstTxWarp prst="textNoShape">
              <a:avLst/>
            </a:prstTxWarp>
            <a:noAutofit/>
          </a:bodyPr>
          <a:lstStyle/>
          <a:p>
            <a:pPr algn="ctr" defTabSz="685800">
              <a:defRPr/>
            </a:pPr>
            <a:br>
              <a:rPr lang="en-US" sz="1350">
                <a:solidFill>
                  <a:srgbClr val="000000"/>
                </a:solidFill>
                <a:latin typeface="Arial" panose="020B0604020202020204" pitchFamily="34" charset="0"/>
                <a:cs typeface="Arial" panose="020B0604020202020204" pitchFamily="34" charset="0"/>
              </a:rPr>
            </a:br>
            <a:r>
              <a:rPr lang="en-US" sz="1200" b="1">
                <a:solidFill>
                  <a:schemeClr val="accent1"/>
                </a:solidFill>
                <a:latin typeface="Arial" panose="020B0604020202020204" pitchFamily="34" charset="0"/>
                <a:cs typeface="Arial" panose="020B0604020202020204" pitchFamily="34" charset="0"/>
              </a:rPr>
              <a:t>Enterprise Priorities</a:t>
            </a:r>
            <a:br>
              <a:rPr lang="en-US" sz="1200" b="1">
                <a:solidFill>
                  <a:schemeClr val="accent1"/>
                </a:solidFill>
                <a:latin typeface="Arial" panose="020B0604020202020204" pitchFamily="34" charset="0"/>
                <a:cs typeface="Arial" panose="020B0604020202020204" pitchFamily="34" charset="0"/>
              </a:rPr>
            </a:br>
            <a:endParaRPr lang="en-US" sz="1500">
              <a:solidFill>
                <a:schemeClr val="accent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C0DDDAA-88BC-4895-81CA-BDD8FE1ADDBB}"/>
              </a:ext>
            </a:extLst>
          </p:cNvPr>
          <p:cNvSpPr txBox="1"/>
          <p:nvPr/>
        </p:nvSpPr>
        <p:spPr>
          <a:xfrm>
            <a:off x="131765" y="665827"/>
            <a:ext cx="8880471" cy="184666"/>
          </a:xfrm>
          <a:prstGeom prst="rect">
            <a:avLst/>
          </a:prstGeom>
          <a:solidFill>
            <a:schemeClr val="bg1"/>
          </a:solidFill>
        </p:spPr>
        <p:txBody>
          <a:bodyPr wrap="square" rtlCol="0">
            <a:spAutoFit/>
          </a:bodyPr>
          <a:lstStyle/>
          <a:p>
            <a:pPr fontAlgn="base"/>
            <a:endParaRPr lang="en-US" sz="600"/>
          </a:p>
        </p:txBody>
      </p:sp>
      <p:graphicFrame>
        <p:nvGraphicFramePr>
          <p:cNvPr id="14" name="Table 13">
            <a:extLst>
              <a:ext uri="{FF2B5EF4-FFF2-40B4-BE49-F238E27FC236}">
                <a16:creationId xmlns:a16="http://schemas.microsoft.com/office/drawing/2014/main" id="{4EDF5211-42A5-B648-BC3C-C55A01CA58C6}"/>
              </a:ext>
            </a:extLst>
          </p:cNvPr>
          <p:cNvGraphicFramePr>
            <a:graphicFrameLocks noGrp="1"/>
          </p:cNvGraphicFramePr>
          <p:nvPr/>
        </p:nvGraphicFramePr>
        <p:xfrm>
          <a:off x="1331274" y="3164410"/>
          <a:ext cx="7438422" cy="891540"/>
        </p:xfrm>
        <a:graphic>
          <a:graphicData uri="http://schemas.openxmlformats.org/drawingml/2006/table">
            <a:tbl>
              <a:tblPr firstRow="1" bandRow="1">
                <a:tableStyleId>{5C22544A-7EE6-4342-B048-85BDC9FD1C3A}</a:tableStyleId>
              </a:tblPr>
              <a:tblGrid>
                <a:gridCol w="2479474">
                  <a:extLst>
                    <a:ext uri="{9D8B030D-6E8A-4147-A177-3AD203B41FA5}">
                      <a16:colId xmlns:a16="http://schemas.microsoft.com/office/drawing/2014/main" val="4011826154"/>
                    </a:ext>
                  </a:extLst>
                </a:gridCol>
                <a:gridCol w="2479474">
                  <a:extLst>
                    <a:ext uri="{9D8B030D-6E8A-4147-A177-3AD203B41FA5}">
                      <a16:colId xmlns:a16="http://schemas.microsoft.com/office/drawing/2014/main" val="1459296200"/>
                    </a:ext>
                  </a:extLst>
                </a:gridCol>
                <a:gridCol w="2479474">
                  <a:extLst>
                    <a:ext uri="{9D8B030D-6E8A-4147-A177-3AD203B41FA5}">
                      <a16:colId xmlns:a16="http://schemas.microsoft.com/office/drawing/2014/main" val="1903542872"/>
                    </a:ext>
                  </a:extLst>
                </a:gridCol>
              </a:tblGrid>
              <a:tr h="891540">
                <a:tc>
                  <a:txBody>
                    <a:bodyPr/>
                    <a:lstStyle/>
                    <a:p>
                      <a:pPr algn="ctr"/>
                      <a:r>
                        <a:rPr lang="en-US" sz="1800">
                          <a:solidFill>
                            <a:schemeClr val="accent1"/>
                          </a:solidFill>
                          <a:latin typeface="+mn-lt"/>
                          <a:ea typeface="Times New Roman" panose="02020603050405020304" pitchFamily="18" charset="0"/>
                        </a:rPr>
                        <a:t>Outperform </a:t>
                      </a:r>
                      <a:br>
                        <a:rPr lang="en-US" sz="1800">
                          <a:solidFill>
                            <a:schemeClr val="accent1"/>
                          </a:solidFill>
                          <a:latin typeface="+mn-lt"/>
                          <a:ea typeface="Times New Roman" panose="02020603050405020304" pitchFamily="18" charset="0"/>
                        </a:rPr>
                      </a:br>
                      <a:r>
                        <a:rPr lang="en-US" sz="1800">
                          <a:solidFill>
                            <a:schemeClr val="accent1"/>
                          </a:solidFill>
                          <a:latin typeface="+mn-lt"/>
                          <a:ea typeface="Times New Roman" panose="02020603050405020304" pitchFamily="18" charset="0"/>
                        </a:rPr>
                        <a:t>the market with profitable growth</a:t>
                      </a:r>
                    </a:p>
                  </a:txBody>
                  <a:tcPr marL="68580" marR="137160" marT="34290" marB="34290" anchor="ctr">
                    <a:lnL w="19050" cap="flat" cmpd="sng" algn="ctr">
                      <a:solidFill>
                        <a:schemeClr val="accent1"/>
                      </a:solidFill>
                      <a:prstDash val="sysDot"/>
                      <a:round/>
                      <a:headEnd type="none" w="med" len="med"/>
                      <a:tailEnd type="none" w="med" len="med"/>
                    </a:lnL>
                    <a:lnR w="19050" cap="flat" cmpd="sng" algn="ctr">
                      <a:solidFill>
                        <a:schemeClr val="accent1"/>
                      </a:solidFill>
                      <a:prstDash val="sysDot"/>
                      <a:round/>
                      <a:headEnd type="none" w="med" len="med"/>
                      <a:tailEnd type="none" w="med" len="med"/>
                    </a:lnR>
                    <a:lnT w="12700" cmpd="sng">
                      <a:noFill/>
                    </a:lnT>
                    <a:lnB w="19050" cap="flat" cmpd="sng" algn="ctr">
                      <a:noFill/>
                      <a:prstDash val="sysDot"/>
                      <a:round/>
                      <a:headEnd type="none" w="med" len="med"/>
                      <a:tailEnd type="none" w="med" len="med"/>
                    </a:lnB>
                    <a:lnTlToBr w="12700" cmpd="sng">
                      <a:noFill/>
                      <a:prstDash val="solid"/>
                    </a:lnTlToBr>
                    <a:lnBlToTr w="12700" cmpd="sng">
                      <a:noFill/>
                      <a:prstDash val="solid"/>
                    </a:lnBlToTr>
                    <a:gradFill>
                      <a:gsLst>
                        <a:gs pos="0">
                          <a:schemeClr val="bg2">
                            <a:lumMod val="20000"/>
                            <a:lumOff val="80000"/>
                            <a:alpha val="60000"/>
                          </a:schemeClr>
                        </a:gs>
                        <a:gs pos="46000">
                          <a:schemeClr val="bg2">
                            <a:lumMod val="20000"/>
                            <a:lumOff val="80000"/>
                            <a:alpha val="37000"/>
                          </a:schemeClr>
                        </a:gs>
                        <a:gs pos="84000">
                          <a:schemeClr val="bg2">
                            <a:lumMod val="20000"/>
                            <a:lumOff val="80000"/>
                            <a:alpha val="0"/>
                          </a:schemeClr>
                        </a:gs>
                      </a:gsLst>
                      <a:lin ang="16200000" scaled="1"/>
                    </a:gradFill>
                  </a:tcPr>
                </a:tc>
                <a:tc>
                  <a:txBody>
                    <a:bodyPr/>
                    <a:lstStyle/>
                    <a:p>
                      <a:pPr algn="ctr">
                        <a:spcBef>
                          <a:spcPts val="600"/>
                        </a:spcBef>
                        <a:buClr>
                          <a:schemeClr val="accent1"/>
                        </a:buClr>
                      </a:pPr>
                      <a:r>
                        <a:rPr lang="en-US" sz="1800" b="1">
                          <a:solidFill>
                            <a:schemeClr val="accent1"/>
                          </a:solidFill>
                        </a:rPr>
                        <a:t>Champion a culture of responsibility, focus and urgency</a:t>
                      </a:r>
                    </a:p>
                  </a:txBody>
                  <a:tcPr marL="68580" marR="137160" marT="34290" marB="34290" anchor="ctr">
                    <a:lnL w="19050" cap="flat" cmpd="sng" algn="ctr">
                      <a:solidFill>
                        <a:schemeClr val="accent1"/>
                      </a:solidFill>
                      <a:prstDash val="sysDot"/>
                      <a:round/>
                      <a:headEnd type="none" w="med" len="med"/>
                      <a:tailEnd type="none" w="med" len="med"/>
                    </a:lnL>
                    <a:lnR w="19050" cap="flat" cmpd="sng" algn="ctr">
                      <a:solidFill>
                        <a:schemeClr val="accent1"/>
                      </a:solidFill>
                      <a:prstDash val="sysDot"/>
                      <a:round/>
                      <a:headEnd type="none" w="med" len="med"/>
                      <a:tailEnd type="none" w="med" len="med"/>
                    </a:lnR>
                    <a:lnT w="12700" cmpd="sng">
                      <a:noFill/>
                    </a:lnT>
                    <a:lnB w="19050" cap="flat" cmpd="sng" algn="ctr">
                      <a:noFill/>
                      <a:prstDash val="sysDot"/>
                      <a:round/>
                      <a:headEnd type="none" w="med" len="med"/>
                      <a:tailEnd type="none" w="med" len="med"/>
                    </a:lnB>
                    <a:lnTlToBr w="12700" cmpd="sng">
                      <a:noFill/>
                      <a:prstDash val="solid"/>
                    </a:lnTlToBr>
                    <a:lnBlToTr w="12700" cmpd="sng">
                      <a:noFill/>
                      <a:prstDash val="solid"/>
                    </a:lnBlToTr>
                    <a:gradFill>
                      <a:gsLst>
                        <a:gs pos="0">
                          <a:schemeClr val="bg2">
                            <a:lumMod val="20000"/>
                            <a:lumOff val="80000"/>
                            <a:alpha val="60000"/>
                          </a:schemeClr>
                        </a:gs>
                        <a:gs pos="46000">
                          <a:schemeClr val="bg2">
                            <a:lumMod val="20000"/>
                            <a:lumOff val="80000"/>
                            <a:alpha val="37000"/>
                          </a:schemeClr>
                        </a:gs>
                        <a:gs pos="84000">
                          <a:schemeClr val="bg2">
                            <a:lumMod val="20000"/>
                            <a:lumOff val="80000"/>
                            <a:alpha val="0"/>
                          </a:schemeClr>
                        </a:gs>
                      </a:gsLst>
                      <a:lin ang="16200000" scaled="1"/>
                    </a:gradFill>
                  </a:tcPr>
                </a:tc>
                <a:tc>
                  <a:txBody>
                    <a:bodyPr/>
                    <a:lstStyle/>
                    <a:p>
                      <a:pPr algn="ctr"/>
                      <a:r>
                        <a:rPr lang="en-US" sz="1800">
                          <a:solidFill>
                            <a:schemeClr val="accent1"/>
                          </a:solidFill>
                        </a:rPr>
                        <a:t>Develop and implement a </a:t>
                      </a:r>
                      <a:br>
                        <a:rPr lang="en-US" sz="1800">
                          <a:solidFill>
                            <a:schemeClr val="accent1"/>
                          </a:solidFill>
                        </a:rPr>
                      </a:br>
                      <a:r>
                        <a:rPr lang="en-US" sz="1800">
                          <a:solidFill>
                            <a:schemeClr val="accent1"/>
                          </a:solidFill>
                        </a:rPr>
                        <a:t>long-term strategy</a:t>
                      </a:r>
                      <a:endParaRPr lang="en-US" sz="1800" b="0">
                        <a:solidFill>
                          <a:schemeClr val="accent1"/>
                        </a:solidFill>
                        <a:latin typeface="+mn-lt"/>
                      </a:endParaRPr>
                    </a:p>
                  </a:txBody>
                  <a:tcPr marL="68580" marR="137160" marT="34290" marB="34290" anchor="ctr">
                    <a:lnL w="19050" cap="flat" cmpd="sng" algn="ctr">
                      <a:solidFill>
                        <a:schemeClr val="accent1"/>
                      </a:solidFill>
                      <a:prstDash val="sysDot"/>
                      <a:round/>
                      <a:headEnd type="none" w="med" len="med"/>
                      <a:tailEnd type="none" w="med" len="med"/>
                    </a:lnL>
                    <a:lnR w="19050" cap="flat" cmpd="sng" algn="ctr">
                      <a:solidFill>
                        <a:schemeClr val="accent1"/>
                      </a:solidFill>
                      <a:prstDash val="sysDot"/>
                      <a:round/>
                      <a:headEnd type="none" w="med" len="med"/>
                      <a:tailEnd type="none" w="med" len="med"/>
                    </a:lnR>
                    <a:lnT w="12700" cmpd="sng">
                      <a:noFill/>
                    </a:lnT>
                    <a:lnB w="19050" cap="flat" cmpd="sng" algn="ctr">
                      <a:noFill/>
                      <a:prstDash val="sysDot"/>
                      <a:round/>
                      <a:headEnd type="none" w="med" len="med"/>
                      <a:tailEnd type="none" w="med" len="med"/>
                    </a:lnB>
                    <a:lnTlToBr w="12700" cmpd="sng">
                      <a:noFill/>
                      <a:prstDash val="solid"/>
                    </a:lnTlToBr>
                    <a:lnBlToTr w="12700" cmpd="sng">
                      <a:noFill/>
                      <a:prstDash val="solid"/>
                    </a:lnBlToTr>
                    <a:gradFill>
                      <a:gsLst>
                        <a:gs pos="0">
                          <a:schemeClr val="bg2">
                            <a:lumMod val="20000"/>
                            <a:lumOff val="80000"/>
                            <a:alpha val="60000"/>
                          </a:schemeClr>
                        </a:gs>
                        <a:gs pos="46000">
                          <a:schemeClr val="bg2">
                            <a:lumMod val="20000"/>
                            <a:lumOff val="80000"/>
                            <a:alpha val="37000"/>
                          </a:schemeClr>
                        </a:gs>
                        <a:gs pos="84000">
                          <a:schemeClr val="bg2">
                            <a:lumMod val="20000"/>
                            <a:lumOff val="80000"/>
                            <a:alpha val="0"/>
                          </a:schemeClr>
                        </a:gs>
                      </a:gsLst>
                      <a:lin ang="16200000" scaled="1"/>
                    </a:gradFill>
                  </a:tcPr>
                </a:tc>
                <a:extLst>
                  <a:ext uri="{0D108BD9-81ED-4DB2-BD59-A6C34878D82A}">
                    <a16:rowId xmlns:a16="http://schemas.microsoft.com/office/drawing/2014/main" val="2737243478"/>
                  </a:ext>
                </a:extLst>
              </a:tr>
            </a:tbl>
          </a:graphicData>
        </a:graphic>
      </p:graphicFrame>
      <p:graphicFrame>
        <p:nvGraphicFramePr>
          <p:cNvPr id="10" name="Table 9">
            <a:extLst>
              <a:ext uri="{FF2B5EF4-FFF2-40B4-BE49-F238E27FC236}">
                <a16:creationId xmlns:a16="http://schemas.microsoft.com/office/drawing/2014/main" id="{32CCEFFB-5272-204A-A879-2A1B9B3D5111}"/>
              </a:ext>
            </a:extLst>
          </p:cNvPr>
          <p:cNvGraphicFramePr>
            <a:graphicFrameLocks noGrp="1"/>
          </p:cNvGraphicFramePr>
          <p:nvPr/>
        </p:nvGraphicFramePr>
        <p:xfrm>
          <a:off x="1342477" y="2679599"/>
          <a:ext cx="7427218" cy="612845"/>
        </p:xfrm>
        <a:graphic>
          <a:graphicData uri="http://schemas.openxmlformats.org/drawingml/2006/table">
            <a:tbl>
              <a:tblPr firstRow="1" bandRow="1">
                <a:tableStyleId>{5C22544A-7EE6-4342-B048-85BDC9FD1C3A}</a:tableStyleId>
              </a:tblPr>
              <a:tblGrid>
                <a:gridCol w="7427218">
                  <a:extLst>
                    <a:ext uri="{9D8B030D-6E8A-4147-A177-3AD203B41FA5}">
                      <a16:colId xmlns:a16="http://schemas.microsoft.com/office/drawing/2014/main" val="3999095580"/>
                    </a:ext>
                  </a:extLst>
                </a:gridCol>
              </a:tblGrid>
              <a:tr h="342900">
                <a:tc>
                  <a:txBody>
                    <a:bodyPr/>
                    <a:lstStyle/>
                    <a:p>
                      <a:pPr algn="ctr"/>
                      <a:r>
                        <a:rPr lang="en-US" sz="1800">
                          <a:solidFill>
                            <a:schemeClr val="accent4"/>
                          </a:solidFill>
                          <a:latin typeface="+mn-lt"/>
                          <a:ea typeface="Times New Roman" panose="02020603050405020304" pitchFamily="18" charset="0"/>
                        </a:rPr>
                        <a:t>Advance our company beyond the pandemic</a:t>
                      </a:r>
                      <a:endParaRPr lang="en-US" sz="1800" b="0">
                        <a:solidFill>
                          <a:schemeClr val="accent4"/>
                        </a:solidFill>
                        <a:latin typeface="+mn-lt"/>
                      </a:endParaRPr>
                    </a:p>
                  </a:txBody>
                  <a:tcPr marL="68580" marR="137160" marT="34290" marB="34290" anchor="ctr">
                    <a:lnL w="19050" cap="flat" cmpd="sng" algn="ctr">
                      <a:noFill/>
                      <a:prstDash val="sysDot"/>
                      <a:round/>
                      <a:headEnd type="none" w="med" len="med"/>
                      <a:tailEnd type="none" w="med" len="med"/>
                    </a:lnL>
                    <a:lnR w="19050" cap="flat" cmpd="sng" algn="ctr">
                      <a:noFill/>
                      <a:prstDash val="sysDot"/>
                      <a:round/>
                      <a:headEnd type="none" w="med" len="med"/>
                      <a:tailEnd type="none" w="med" len="med"/>
                    </a:lnR>
                    <a:lnT w="12700" cmpd="sng">
                      <a:noFill/>
                    </a:lnT>
                    <a:lnB w="1905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7243478"/>
                  </a:ext>
                </a:extLst>
              </a:tr>
              <a:tr h="269945">
                <a:tc>
                  <a:txBody>
                    <a:bodyPr/>
                    <a:lstStyle/>
                    <a:p>
                      <a:pPr marL="347472" marR="0" lvl="1" indent="-228600" algn="ctr" rtl="0" eaLnBrk="1" fontAlgn="auto" latinLnBrk="0" hangingPunct="1">
                        <a:lnSpc>
                          <a:spcPct val="100000"/>
                        </a:lnSpc>
                        <a:spcBef>
                          <a:spcPts val="0"/>
                        </a:spcBef>
                        <a:spcAft>
                          <a:spcPts val="0"/>
                        </a:spcAft>
                        <a:buClrTx/>
                        <a:buSzTx/>
                        <a:buFont typeface="+mj-lt"/>
                        <a:buAutoNum type="arabicPeriod"/>
                      </a:pPr>
                      <a:endParaRPr lang="en-US" sz="900"/>
                    </a:p>
                  </a:txBody>
                  <a:tcPr marL="68580" marR="137160" marT="34290" marB="34290">
                    <a:lnL w="19050" cap="flat" cmpd="sng" algn="ctr">
                      <a:noFill/>
                      <a:prstDash val="sysDot"/>
                      <a:round/>
                      <a:headEnd type="none" w="med" len="med"/>
                      <a:tailEnd type="none" w="med" len="med"/>
                    </a:lnL>
                    <a:lnR w="19050" cap="flat" cmpd="sng" algn="ctr">
                      <a:noFill/>
                      <a:prstDash val="sysDot"/>
                      <a:round/>
                      <a:headEnd type="none" w="med" len="med"/>
                      <a:tailEnd type="none" w="med" len="med"/>
                    </a:lnR>
                    <a:lnT w="19050" cap="flat" cmpd="sng" algn="ctr">
                      <a:noFill/>
                      <a:prstDash val="sysDot"/>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2673741"/>
                  </a:ext>
                </a:extLst>
              </a:tr>
            </a:tbl>
          </a:graphicData>
        </a:graphic>
      </p:graphicFrame>
      <p:sp>
        <p:nvSpPr>
          <p:cNvPr id="3" name="TextBox 2">
            <a:extLst>
              <a:ext uri="{FF2B5EF4-FFF2-40B4-BE49-F238E27FC236}">
                <a16:creationId xmlns:a16="http://schemas.microsoft.com/office/drawing/2014/main" id="{DC88E56B-6E4F-4589-95B2-80E6D04D97EE}"/>
              </a:ext>
            </a:extLst>
          </p:cNvPr>
          <p:cNvSpPr txBox="1"/>
          <p:nvPr/>
        </p:nvSpPr>
        <p:spPr>
          <a:xfrm>
            <a:off x="287079" y="972879"/>
            <a:ext cx="7161028" cy="1164421"/>
          </a:xfrm>
          <a:prstGeom prst="rect">
            <a:avLst/>
          </a:prstGeom>
        </p:spPr>
        <p:txBody>
          <a:bodyPr wrap="square" rtlCol="0">
            <a:spAutoFit/>
          </a:bodyPr>
          <a:lstStyle/>
          <a:p>
            <a:pPr marL="145256" lvl="1" indent="-144066" defTabSz="685157" fontAlgn="base">
              <a:spcBef>
                <a:spcPts val="150"/>
              </a:spcBef>
              <a:spcAft>
                <a:spcPts val="450"/>
              </a:spcAft>
              <a:buClr>
                <a:schemeClr val="tx2"/>
              </a:buClr>
              <a:buSzPct val="125000"/>
              <a:buFont typeface="Arial" panose="020B0604020202020204" pitchFamily="34" charset="0"/>
              <a:buChar char="▪"/>
            </a:pPr>
            <a:r>
              <a:rPr lang="en-US" sz="1350" dirty="0">
                <a:cs typeface="Arial" panose="020B0604020202020204" pitchFamily="34" charset="0"/>
              </a:rPr>
              <a:t>Waters has a great brand, strong technology and deep customer relationships</a:t>
            </a:r>
          </a:p>
          <a:p>
            <a:pPr marL="145256" lvl="1" indent="-144066" defTabSz="685157" fontAlgn="base">
              <a:spcBef>
                <a:spcPts val="150"/>
              </a:spcBef>
              <a:spcAft>
                <a:spcPts val="450"/>
              </a:spcAft>
              <a:buClr>
                <a:schemeClr val="tx2"/>
              </a:buClr>
              <a:buSzPct val="125000"/>
              <a:buFont typeface="Arial" panose="020B0604020202020204" pitchFamily="34" charset="0"/>
              <a:buChar char="▪"/>
            </a:pPr>
            <a:r>
              <a:rPr lang="en-US" sz="1350" dirty="0">
                <a:cs typeface="Arial" panose="020B0604020202020204" pitchFamily="34" charset="0"/>
              </a:rPr>
              <a:t>However, we have lost market share across the portfolio and in key customer segments due to weak commercial execution and a portfolio disadvantage </a:t>
            </a:r>
          </a:p>
          <a:p>
            <a:pPr>
              <a:spcBef>
                <a:spcPts val="450"/>
              </a:spcBef>
              <a:buClr>
                <a:schemeClr val="accent1"/>
              </a:buClr>
            </a:pPr>
            <a:r>
              <a:rPr lang="en-US" sz="1500" b="1" dirty="0"/>
              <a:t>In 2021, we will focus on these priorities to reclaim our indomitable spirit:</a:t>
            </a:r>
          </a:p>
        </p:txBody>
      </p:sp>
    </p:spTree>
    <p:extLst>
      <p:ext uri="{BB962C8B-B14F-4D97-AF65-F5344CB8AC3E}">
        <p14:creationId xmlns:p14="http://schemas.microsoft.com/office/powerpoint/2010/main" val="593415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B5975EB-0684-814C-918B-1659B60315E8}"/>
              </a:ext>
            </a:extLst>
          </p:cNvPr>
          <p:cNvSpPr/>
          <p:nvPr/>
        </p:nvSpPr>
        <p:spPr>
          <a:xfrm>
            <a:off x="9063681" y="398506"/>
            <a:ext cx="80319" cy="195393"/>
          </a:xfrm>
          <a:prstGeom prst="rect">
            <a:avLst/>
          </a:prstGeom>
          <a:solidFill>
            <a:schemeClr val="bg1"/>
          </a:solidFill>
          <a:ln>
            <a:noFill/>
          </a:ln>
        </p:spPr>
        <p:txBody>
          <a:bodyPr wrap="square" rtlCol="0" anchor="ctr">
            <a:noAutofit/>
          </a:bodyPr>
          <a:lstStyle/>
          <a:p>
            <a:pPr algn="ctr">
              <a:buClr>
                <a:schemeClr val="accent1"/>
              </a:buClr>
            </a:pPr>
            <a:endParaRPr lang="en-US" sz="1200">
              <a:solidFill>
                <a:srgbClr val="000000"/>
              </a:solidFill>
            </a:endParaRPr>
          </a:p>
        </p:txBody>
      </p:sp>
      <p:sp>
        <p:nvSpPr>
          <p:cNvPr id="22" name="Title 53">
            <a:extLst>
              <a:ext uri="{FF2B5EF4-FFF2-40B4-BE49-F238E27FC236}">
                <a16:creationId xmlns:a16="http://schemas.microsoft.com/office/drawing/2014/main" id="{664C713B-7AE2-F54F-ABB1-088DF5FD142D}"/>
              </a:ext>
            </a:extLst>
          </p:cNvPr>
          <p:cNvSpPr>
            <a:spLocks noGrp="1"/>
          </p:cNvSpPr>
          <p:nvPr>
            <p:ph type="title"/>
          </p:nvPr>
        </p:nvSpPr>
        <p:spPr>
          <a:xfrm>
            <a:off x="131764" y="213778"/>
            <a:ext cx="9012236" cy="548640"/>
          </a:xfrm>
          <a:solidFill>
            <a:schemeClr val="bg1"/>
          </a:solidFill>
        </p:spPr>
        <p:txBody>
          <a:bodyPr/>
          <a:lstStyle/>
          <a:p>
            <a:r>
              <a:rPr lang="en-US"/>
              <a:t>How </a:t>
            </a:r>
            <a:r>
              <a:rPr lang="en-US" b="1"/>
              <a:t>Global Operations Will Help Waters Win </a:t>
            </a:r>
            <a:r>
              <a:rPr lang="en-US"/>
              <a:t>in 2021</a:t>
            </a:r>
          </a:p>
        </p:txBody>
      </p:sp>
      <p:graphicFrame>
        <p:nvGraphicFramePr>
          <p:cNvPr id="9" name="Table 9">
            <a:extLst>
              <a:ext uri="{FF2B5EF4-FFF2-40B4-BE49-F238E27FC236}">
                <a16:creationId xmlns:a16="http://schemas.microsoft.com/office/drawing/2014/main" id="{D380FDA0-5218-E046-AA77-92B46E0ADF78}"/>
              </a:ext>
            </a:extLst>
          </p:cNvPr>
          <p:cNvGraphicFramePr>
            <a:graphicFrameLocks noGrp="1"/>
          </p:cNvGraphicFramePr>
          <p:nvPr/>
        </p:nvGraphicFramePr>
        <p:xfrm>
          <a:off x="171570" y="1775036"/>
          <a:ext cx="8921201" cy="3086100"/>
        </p:xfrm>
        <a:graphic>
          <a:graphicData uri="http://schemas.openxmlformats.org/drawingml/2006/table">
            <a:tbl>
              <a:tblPr firstRow="1" bandRow="1">
                <a:tableStyleId>{5C22544A-7EE6-4342-B048-85BDC9FD1C3A}</a:tableStyleId>
              </a:tblPr>
              <a:tblGrid>
                <a:gridCol w="4116564">
                  <a:extLst>
                    <a:ext uri="{9D8B030D-6E8A-4147-A177-3AD203B41FA5}">
                      <a16:colId xmlns:a16="http://schemas.microsoft.com/office/drawing/2014/main" val="1769594132"/>
                    </a:ext>
                  </a:extLst>
                </a:gridCol>
                <a:gridCol w="1816240">
                  <a:extLst>
                    <a:ext uri="{9D8B030D-6E8A-4147-A177-3AD203B41FA5}">
                      <a16:colId xmlns:a16="http://schemas.microsoft.com/office/drawing/2014/main" val="3538721863"/>
                    </a:ext>
                  </a:extLst>
                </a:gridCol>
                <a:gridCol w="2988397">
                  <a:extLst>
                    <a:ext uri="{9D8B030D-6E8A-4147-A177-3AD203B41FA5}">
                      <a16:colId xmlns:a16="http://schemas.microsoft.com/office/drawing/2014/main" val="556143748"/>
                    </a:ext>
                  </a:extLst>
                </a:gridCol>
              </a:tblGrid>
              <a:tr h="251460">
                <a:tc>
                  <a:txBody>
                    <a:bodyPr/>
                    <a:lstStyle/>
                    <a:p>
                      <a:r>
                        <a:rPr lang="en-US" sz="1200">
                          <a:solidFill>
                            <a:schemeClr val="accent6"/>
                          </a:solidFill>
                        </a:rPr>
                        <a:t>SMART Objectives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a:solidFill>
                            <a:schemeClr val="accent6"/>
                          </a:solidFill>
                        </a:rPr>
                        <a:t>Success Measures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F2F2"/>
                    </a:solidFill>
                  </a:tcPr>
                </a:tc>
                <a:tc>
                  <a:txBody>
                    <a:bodyPr/>
                    <a:lstStyle/>
                    <a:p>
                      <a:r>
                        <a:rPr lang="en-US" sz="1200">
                          <a:solidFill>
                            <a:schemeClr val="accent6"/>
                          </a:solidFill>
                        </a:rPr>
                        <a:t>Relevant Initiatives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10251598"/>
                  </a:ext>
                </a:extLst>
              </a:tr>
              <a:tr h="708660">
                <a:tc>
                  <a:txBody>
                    <a:bodyPr/>
                    <a:lstStyle/>
                    <a:p>
                      <a:pPr marL="342900" indent="-342900">
                        <a:buAutoNum type="arabicPeriod"/>
                      </a:pPr>
                      <a:r>
                        <a:rPr lang="en-US" sz="1000" b="1">
                          <a:solidFill>
                            <a:schemeClr val="tx1"/>
                          </a:solidFill>
                        </a:rPr>
                        <a:t>[COVID]</a:t>
                      </a:r>
                      <a:r>
                        <a:rPr lang="en-US" sz="1000">
                          <a:solidFill>
                            <a:schemeClr val="tx1"/>
                          </a:solidFill>
                        </a:rPr>
                        <a:t>  Continue to advance COVID protective measures to enable increased employee engagement, interaction and productivity.  Support commercial efforts to help fight the Pandemic.</a:t>
                      </a: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1000">
                          <a:solidFill>
                            <a:schemeClr val="tx1"/>
                          </a:solidFill>
                        </a:rPr>
                        <a:t>Site Readiness = Green</a:t>
                      </a:r>
                    </a:p>
                    <a:p>
                      <a:pPr marL="0" indent="0">
                        <a:buFont typeface="Arial" panose="020B0604020202020204" pitchFamily="34" charset="0"/>
                        <a:buNone/>
                      </a:pPr>
                      <a:r>
                        <a:rPr lang="en-US" sz="1000">
                          <a:solidFill>
                            <a:schemeClr val="tx1"/>
                          </a:solidFill>
                        </a:rPr>
                        <a:t>On-Time Moonshot Delivery</a:t>
                      </a:r>
                    </a:p>
                    <a:p>
                      <a:pPr marL="0" indent="0">
                        <a:buFont typeface="Arial" panose="020B0604020202020204" pitchFamily="34" charset="0"/>
                        <a:buNone/>
                      </a:pPr>
                      <a:r>
                        <a:rPr lang="en-US" sz="1000">
                          <a:solidFill>
                            <a:schemeClr val="tx1"/>
                          </a:solidFill>
                        </a:rPr>
                        <a:t>Incr’d Occupancy per Plan</a:t>
                      </a: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00">
                          <a:solidFill>
                            <a:schemeClr val="tx1"/>
                          </a:solidFill>
                        </a:rPr>
                        <a:t>Employee Health &amp; Wellbeing </a:t>
                      </a:r>
                    </a:p>
                    <a:p>
                      <a:pPr marL="285750" indent="-285750">
                        <a:buFont typeface="Arial" panose="020B0604020202020204" pitchFamily="34" charset="0"/>
                        <a:buChar char="•"/>
                      </a:pPr>
                      <a:r>
                        <a:rPr lang="en-US" sz="1000">
                          <a:solidFill>
                            <a:schemeClr val="tx1"/>
                          </a:solidFill>
                        </a:rPr>
                        <a:t>Public Health – Project Moonshot</a:t>
                      </a:r>
                    </a:p>
                    <a:p>
                      <a:pPr marL="285750" indent="-285750">
                        <a:buFont typeface="Arial" panose="020B0604020202020204" pitchFamily="34" charset="0"/>
                        <a:buChar char="•"/>
                      </a:pPr>
                      <a:r>
                        <a:rPr lang="en-US" sz="1000">
                          <a:solidFill>
                            <a:schemeClr val="tx1"/>
                          </a:solidFill>
                        </a:rPr>
                        <a:t>Business Continuity &amp; Growth</a:t>
                      </a: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285197"/>
                  </a:ext>
                </a:extLst>
              </a:tr>
              <a:tr h="708660">
                <a:tc>
                  <a:txBody>
                    <a:bodyPr/>
                    <a:lstStyle/>
                    <a:p>
                      <a:pPr marL="342900" indent="-342900">
                        <a:buFont typeface="+mj-lt"/>
                        <a:buAutoNum type="arabicPeriod" startAt="2"/>
                      </a:pPr>
                      <a:r>
                        <a:rPr lang="en-US" sz="1000" b="1">
                          <a:solidFill>
                            <a:schemeClr val="tx1"/>
                          </a:solidFill>
                        </a:rPr>
                        <a:t>[GROWTH]  </a:t>
                      </a:r>
                      <a:r>
                        <a:rPr lang="en-US" sz="1000">
                          <a:solidFill>
                            <a:schemeClr val="tx1"/>
                          </a:solidFill>
                        </a:rPr>
                        <a:t>Enable growth by ensuring &gt;95% product availability, on time NPI and by driving product quality improvement.  Drive improved profitability through year over year productivity improvement.</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1000">
                          <a:solidFill>
                            <a:schemeClr val="tx1"/>
                          </a:solidFill>
                        </a:rPr>
                        <a:t>Product Avail &gt; 95%</a:t>
                      </a:r>
                    </a:p>
                    <a:p>
                      <a:pPr marL="0" indent="0">
                        <a:buFont typeface="Arial" panose="020B0604020202020204" pitchFamily="34" charset="0"/>
                        <a:buNone/>
                      </a:pPr>
                      <a:r>
                        <a:rPr lang="en-US" sz="1000">
                          <a:solidFill>
                            <a:schemeClr val="tx1"/>
                          </a:solidFill>
                        </a:rPr>
                        <a:t>Meet AOP Targets</a:t>
                      </a:r>
                    </a:p>
                    <a:p>
                      <a:pPr marL="0" indent="0">
                        <a:buFont typeface="Arial" panose="020B0604020202020204" pitchFamily="34" charset="0"/>
                        <a:buNone/>
                      </a:pPr>
                      <a:endParaRPr lang="en-US" sz="1000">
                        <a:solidFill>
                          <a:schemeClr val="tx1"/>
                        </a:solidFill>
                      </a:endParaRPr>
                    </a:p>
                    <a:p>
                      <a:pPr marL="0" indent="0">
                        <a:buFont typeface="Arial" panose="020B0604020202020204" pitchFamily="34" charset="0"/>
                        <a:buNone/>
                      </a:pPr>
                      <a:r>
                        <a:rPr lang="en-US" sz="1000">
                          <a:solidFill>
                            <a:schemeClr val="tx1"/>
                          </a:solidFill>
                        </a:rPr>
                        <a:t>Install Success &gt; 90%</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00">
                          <a:solidFill>
                            <a:schemeClr val="tx1"/>
                          </a:solidFill>
                        </a:rPr>
                        <a:t>Product Availability Improvement</a:t>
                      </a:r>
                    </a:p>
                    <a:p>
                      <a:pPr marL="285750" indent="-285750">
                        <a:buFont typeface="Arial" panose="020B0604020202020204" pitchFamily="34" charset="0"/>
                        <a:buChar char="•"/>
                      </a:pPr>
                      <a:r>
                        <a:rPr lang="en-US" sz="1000">
                          <a:solidFill>
                            <a:schemeClr val="tx1"/>
                          </a:solidFill>
                        </a:rPr>
                        <a:t>Productivity Improvement: Labor, Material, Freight, Inventory, Indirect Spend</a:t>
                      </a:r>
                    </a:p>
                    <a:p>
                      <a:pPr marL="285750" indent="-285750">
                        <a:buFont typeface="Arial" panose="020B0604020202020204" pitchFamily="34" charset="0"/>
                        <a:buChar char="•"/>
                      </a:pPr>
                      <a:r>
                        <a:rPr lang="en-US" sz="1000">
                          <a:solidFill>
                            <a:schemeClr val="tx1"/>
                          </a:solidFill>
                        </a:rPr>
                        <a:t>Product Quality Improvement</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7910085"/>
                  </a:ext>
                </a:extLst>
              </a:tr>
              <a:tr h="708660">
                <a:tc>
                  <a:txBody>
                    <a:bodyPr/>
                    <a:lstStyle/>
                    <a:p>
                      <a:pPr marL="342900" indent="-342900">
                        <a:buFont typeface="+mj-lt"/>
                        <a:buAutoNum type="arabicPeriod" startAt="3"/>
                      </a:pPr>
                      <a:r>
                        <a:rPr lang="en-US" sz="1000" b="1">
                          <a:solidFill>
                            <a:schemeClr val="tx1"/>
                          </a:solidFill>
                        </a:rPr>
                        <a:t>[CULTURE]</a:t>
                      </a:r>
                      <a:r>
                        <a:rPr lang="en-US" sz="1000">
                          <a:solidFill>
                            <a:schemeClr val="tx1"/>
                          </a:solidFill>
                        </a:rPr>
                        <a:t>  Establish cultural norms, performance mechanisms and operating processes for driving a culture of responsibility, focus and accountably.</a:t>
                      </a:r>
                      <a:br>
                        <a:rPr lang="en-US" sz="1000">
                          <a:solidFill>
                            <a:schemeClr val="tx1"/>
                          </a:solidFill>
                        </a:rPr>
                      </a:br>
                      <a:endParaRPr lang="en-US" sz="100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1000">
                          <a:solidFill>
                            <a:schemeClr val="tx1"/>
                          </a:solidFill>
                        </a:rPr>
                        <a:t>Distributed Ratings &amp; Comp</a:t>
                      </a:r>
                    </a:p>
                    <a:p>
                      <a:pPr marL="0" indent="0">
                        <a:buFont typeface="Arial" panose="020B0604020202020204" pitchFamily="34" charset="0"/>
                        <a:buNone/>
                      </a:pPr>
                      <a:r>
                        <a:rPr lang="en-US" sz="1000">
                          <a:solidFill>
                            <a:schemeClr val="tx1"/>
                          </a:solidFill>
                        </a:rPr>
                        <a:t>3 GO LF Sessions Held</a:t>
                      </a:r>
                    </a:p>
                    <a:p>
                      <a:pPr marL="0" indent="0">
                        <a:buFont typeface="Arial" panose="020B0604020202020204" pitchFamily="34" charset="0"/>
                        <a:buNone/>
                      </a:pPr>
                      <a:r>
                        <a:rPr lang="en-US" sz="1000">
                          <a:solidFill>
                            <a:schemeClr val="tx1"/>
                          </a:solidFill>
                        </a:rPr>
                        <a:t>2021 Deliverables Complete</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00">
                          <a:solidFill>
                            <a:schemeClr val="tx1"/>
                          </a:solidFill>
                        </a:rPr>
                        <a:t>Organizational Effectiveness</a:t>
                      </a:r>
                    </a:p>
                    <a:p>
                      <a:pPr marL="285750" indent="-285750">
                        <a:buFont typeface="Arial" panose="020B0604020202020204" pitchFamily="34" charset="0"/>
                        <a:buChar char="•"/>
                      </a:pPr>
                      <a:r>
                        <a:rPr lang="en-US" sz="1000">
                          <a:solidFill>
                            <a:schemeClr val="tx1"/>
                          </a:solidFill>
                        </a:rPr>
                        <a:t>GO Leadership Forum</a:t>
                      </a:r>
                    </a:p>
                    <a:p>
                      <a:pPr marL="285750" indent="-285750">
                        <a:buFont typeface="Arial" panose="020B0604020202020204" pitchFamily="34" charset="0"/>
                        <a:buChar char="•"/>
                      </a:pPr>
                      <a:r>
                        <a:rPr lang="en-US" sz="1000">
                          <a:solidFill>
                            <a:schemeClr val="tx1"/>
                          </a:solidFill>
                        </a:rPr>
                        <a:t>Sustainability 2025</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9398763"/>
                  </a:ext>
                </a:extLst>
              </a:tr>
              <a:tr h="708660">
                <a:tc>
                  <a:txBody>
                    <a:bodyPr/>
                    <a:lstStyle/>
                    <a:p>
                      <a:pPr marL="342900" indent="-342900">
                        <a:buFont typeface="+mj-lt"/>
                        <a:buAutoNum type="arabicPeriod" startAt="4"/>
                      </a:pPr>
                      <a:r>
                        <a:rPr lang="en-US" sz="1000" b="1">
                          <a:solidFill>
                            <a:schemeClr val="tx1"/>
                          </a:solidFill>
                        </a:rPr>
                        <a:t>[STRATEGY]  </a:t>
                      </a:r>
                      <a:r>
                        <a:rPr lang="en-US" sz="1000">
                          <a:solidFill>
                            <a:schemeClr val="tx1"/>
                          </a:solidFill>
                        </a:rPr>
                        <a:t>Develop and implement a long term Global Operations strategy for driving scalability, productivity and execution excellence.</a:t>
                      </a:r>
                      <a:br>
                        <a:rPr lang="en-US" sz="1000">
                          <a:solidFill>
                            <a:schemeClr val="tx1"/>
                          </a:solidFill>
                        </a:rPr>
                      </a:br>
                      <a:endParaRPr lang="en-US" sz="100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1000">
                          <a:solidFill>
                            <a:schemeClr val="tx1"/>
                          </a:solidFill>
                        </a:rPr>
                        <a:t>5 Year Plan Complete</a:t>
                      </a:r>
                    </a:p>
                    <a:p>
                      <a:pPr marL="0" indent="0">
                        <a:buFont typeface="Arial" panose="020B0604020202020204" pitchFamily="34" charset="0"/>
                        <a:buNone/>
                      </a:pPr>
                      <a:r>
                        <a:rPr lang="en-US" sz="1000">
                          <a:solidFill>
                            <a:schemeClr val="tx1"/>
                          </a:solidFill>
                        </a:rPr>
                        <a:t>Transformation Initiated</a:t>
                      </a:r>
                    </a:p>
                    <a:p>
                      <a:pPr marL="0" indent="0">
                        <a:buFont typeface="Arial" panose="020B0604020202020204" pitchFamily="34" charset="0"/>
                        <a:buNone/>
                      </a:pPr>
                      <a:r>
                        <a:rPr lang="en-US" sz="1000">
                          <a:solidFill>
                            <a:schemeClr val="tx1"/>
                          </a:solidFill>
                        </a:rPr>
                        <a:t>Risk Plan Complete</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00">
                          <a:solidFill>
                            <a:schemeClr val="tx1"/>
                          </a:solidFill>
                        </a:rPr>
                        <a:t>Operational Scalability</a:t>
                      </a:r>
                    </a:p>
                    <a:p>
                      <a:pPr marL="285750" indent="-285750">
                        <a:buFont typeface="Arial" panose="020B0604020202020204" pitchFamily="34" charset="0"/>
                        <a:buChar char="•"/>
                      </a:pPr>
                      <a:r>
                        <a:rPr lang="en-US" sz="1000">
                          <a:solidFill>
                            <a:schemeClr val="tx1"/>
                          </a:solidFill>
                        </a:rPr>
                        <a:t>Center Led Operating Model</a:t>
                      </a:r>
                    </a:p>
                    <a:p>
                      <a:pPr marL="285750" indent="-285750">
                        <a:buFont typeface="Arial" panose="020B0604020202020204" pitchFamily="34" charset="0"/>
                        <a:buChar char="•"/>
                      </a:pPr>
                      <a:r>
                        <a:rPr lang="en-US" sz="1000">
                          <a:solidFill>
                            <a:schemeClr val="tx1"/>
                          </a:solidFill>
                        </a:rPr>
                        <a:t>Business Continuity Risk Reduce</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89962"/>
                  </a:ext>
                </a:extLst>
              </a:tr>
            </a:tbl>
          </a:graphicData>
        </a:graphic>
      </p:graphicFrame>
      <p:pic>
        <p:nvPicPr>
          <p:cNvPr id="23" name="Picture 22" descr="A picture containing clock&#10;&#10;Description automatically generated">
            <a:extLst>
              <a:ext uri="{FF2B5EF4-FFF2-40B4-BE49-F238E27FC236}">
                <a16:creationId xmlns:a16="http://schemas.microsoft.com/office/drawing/2014/main" id="{9F9274B3-6A30-4E28-A4FC-A052DE4D6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730" y="289289"/>
            <a:ext cx="739700" cy="709743"/>
          </a:xfrm>
          <a:prstGeom prst="rect">
            <a:avLst/>
          </a:prstGeom>
        </p:spPr>
      </p:pic>
      <p:cxnSp>
        <p:nvCxnSpPr>
          <p:cNvPr id="37" name="Straight Connector 36">
            <a:extLst>
              <a:ext uri="{FF2B5EF4-FFF2-40B4-BE49-F238E27FC236}">
                <a16:creationId xmlns:a16="http://schemas.microsoft.com/office/drawing/2014/main" id="{AFAB38D8-80C1-5741-A3ED-506DDB51B130}"/>
              </a:ext>
            </a:extLst>
          </p:cNvPr>
          <p:cNvCxnSpPr>
            <a:cxnSpLocks/>
          </p:cNvCxnSpPr>
          <p:nvPr/>
        </p:nvCxnSpPr>
        <p:spPr>
          <a:xfrm rot="5400000">
            <a:off x="4551447" y="-1002030"/>
            <a:ext cx="0" cy="5349240"/>
          </a:xfrm>
          <a:prstGeom prst="line">
            <a:avLst/>
          </a:prstGeom>
          <a:ln w="15875">
            <a:gradFill>
              <a:gsLst>
                <a:gs pos="0">
                  <a:schemeClr val="accent1">
                    <a:alpha val="0"/>
                  </a:schemeClr>
                </a:gs>
                <a:gs pos="86725">
                  <a:schemeClr val="accent1"/>
                </a:gs>
                <a:gs pos="1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aphicFrame>
        <p:nvGraphicFramePr>
          <p:cNvPr id="2" name="Table 2">
            <a:extLst>
              <a:ext uri="{FF2B5EF4-FFF2-40B4-BE49-F238E27FC236}">
                <a16:creationId xmlns:a16="http://schemas.microsoft.com/office/drawing/2014/main" id="{FF2768F3-53DB-EA4B-AAD3-D370211DE581}"/>
              </a:ext>
            </a:extLst>
          </p:cNvPr>
          <p:cNvGraphicFramePr>
            <a:graphicFrameLocks noGrp="1"/>
          </p:cNvGraphicFramePr>
          <p:nvPr/>
        </p:nvGraphicFramePr>
        <p:xfrm>
          <a:off x="131764" y="763916"/>
          <a:ext cx="8840667" cy="994410"/>
        </p:xfrm>
        <a:graphic>
          <a:graphicData uri="http://schemas.openxmlformats.org/drawingml/2006/table">
            <a:tbl>
              <a:tblPr firstRow="1" bandRow="1">
                <a:tableStyleId>{5C22544A-7EE6-4342-B048-85BDC9FD1C3A}</a:tableStyleId>
              </a:tblPr>
              <a:tblGrid>
                <a:gridCol w="2946889">
                  <a:extLst>
                    <a:ext uri="{9D8B030D-6E8A-4147-A177-3AD203B41FA5}">
                      <a16:colId xmlns:a16="http://schemas.microsoft.com/office/drawing/2014/main" val="2761412369"/>
                    </a:ext>
                  </a:extLst>
                </a:gridCol>
                <a:gridCol w="2946889">
                  <a:extLst>
                    <a:ext uri="{9D8B030D-6E8A-4147-A177-3AD203B41FA5}">
                      <a16:colId xmlns:a16="http://schemas.microsoft.com/office/drawing/2014/main" val="1958430411"/>
                    </a:ext>
                  </a:extLst>
                </a:gridCol>
                <a:gridCol w="2946889">
                  <a:extLst>
                    <a:ext uri="{9D8B030D-6E8A-4147-A177-3AD203B41FA5}">
                      <a16:colId xmlns:a16="http://schemas.microsoft.com/office/drawing/2014/main" val="2051066120"/>
                    </a:ext>
                  </a:extLst>
                </a:gridCol>
              </a:tblGrid>
              <a:tr h="411480">
                <a:tc gridSpan="3">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4"/>
                          </a:solidFill>
                          <a:latin typeface="+mn-lt"/>
                          <a:ea typeface="Times New Roman" panose="02020603050405020304" pitchFamily="18" charset="0"/>
                        </a:rPr>
                        <a:t>Advance our company beyond the pandemic</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100" b="0">
                        <a:solidFill>
                          <a:schemeClr val="accent4"/>
                        </a:solidFill>
                        <a:latin typeface="+mn-lt"/>
                      </a:endParaRPr>
                    </a:p>
                  </a:txBody>
                  <a:tcPr marL="68580" marR="68580" marT="34290" marB="34290">
                    <a:noFill/>
                  </a:tcPr>
                </a:tc>
                <a:tc hMerge="1">
                  <a:txBody>
                    <a:bodyPr/>
                    <a:lstStyle/>
                    <a:p>
                      <a:endParaRPr lang="en-US"/>
                    </a:p>
                  </a:txBody>
                  <a:tcPr>
                    <a:noFill/>
                  </a:tcPr>
                </a:tc>
                <a:tc hMerge="1">
                  <a:txBody>
                    <a:bodyPr/>
                    <a:lstStyle/>
                    <a:p>
                      <a:endParaRPr lang="en-US"/>
                    </a:p>
                  </a:txBody>
                  <a:tcPr>
                    <a:noFill/>
                  </a:tcPr>
                </a:tc>
                <a:extLst>
                  <a:ext uri="{0D108BD9-81ED-4DB2-BD59-A6C34878D82A}">
                    <a16:rowId xmlns:a16="http://schemas.microsoft.com/office/drawing/2014/main" val="1649642022"/>
                  </a:ext>
                </a:extLst>
              </a:tr>
              <a:tr h="582930">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latin typeface="+mn-lt"/>
                          <a:ea typeface="Times New Roman" panose="02020603050405020304" pitchFamily="18" charset="0"/>
                        </a:rPr>
                        <a:t>Outperform the market with profitable growth</a:t>
                      </a:r>
                      <a:endParaRPr lang="en-US" sz="1100" b="0">
                        <a:solidFill>
                          <a:schemeClr val="accent1"/>
                        </a:solidFill>
                        <a:latin typeface="+mn-lt"/>
                      </a:endParaRP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rPr>
                        <a:t>Champion a culture of responsibility, focus and accountability</a:t>
                      </a: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rPr>
                        <a:t>Develop and implement a long-term strategy</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100" b="0">
                        <a:solidFill>
                          <a:schemeClr val="accent1"/>
                        </a:solidFill>
                        <a:latin typeface="+mn-lt"/>
                      </a:endParaRPr>
                    </a:p>
                  </a:txBody>
                  <a:tcPr marL="68580" marR="68580" marT="34290" marB="34290">
                    <a:noFill/>
                  </a:tcPr>
                </a:tc>
                <a:extLst>
                  <a:ext uri="{0D108BD9-81ED-4DB2-BD59-A6C34878D82A}">
                    <a16:rowId xmlns:a16="http://schemas.microsoft.com/office/drawing/2014/main" val="2592058603"/>
                  </a:ext>
                </a:extLst>
              </a:tr>
            </a:tbl>
          </a:graphicData>
        </a:graphic>
      </p:graphicFrame>
      <p:cxnSp>
        <p:nvCxnSpPr>
          <p:cNvPr id="11" name="Straight Connector 10">
            <a:extLst>
              <a:ext uri="{FF2B5EF4-FFF2-40B4-BE49-F238E27FC236}">
                <a16:creationId xmlns:a16="http://schemas.microsoft.com/office/drawing/2014/main" id="{CFEFC397-6B4A-E04B-9367-6599D41AC511}"/>
              </a:ext>
            </a:extLst>
          </p:cNvPr>
          <p:cNvCxnSpPr>
            <a:cxnSpLocks/>
          </p:cNvCxnSpPr>
          <p:nvPr/>
        </p:nvCxnSpPr>
        <p:spPr>
          <a:xfrm rot="5400000">
            <a:off x="4551447" y="-1606187"/>
            <a:ext cx="0" cy="5349240"/>
          </a:xfrm>
          <a:prstGeom prst="line">
            <a:avLst/>
          </a:prstGeom>
          <a:ln w="15875">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1735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B5975EB-0684-814C-918B-1659B60315E8}"/>
              </a:ext>
            </a:extLst>
          </p:cNvPr>
          <p:cNvSpPr/>
          <p:nvPr/>
        </p:nvSpPr>
        <p:spPr>
          <a:xfrm>
            <a:off x="9063681" y="398506"/>
            <a:ext cx="80319" cy="195393"/>
          </a:xfrm>
          <a:prstGeom prst="rect">
            <a:avLst/>
          </a:prstGeom>
          <a:solidFill>
            <a:schemeClr val="bg1"/>
          </a:solidFill>
          <a:ln>
            <a:noFill/>
          </a:ln>
        </p:spPr>
        <p:txBody>
          <a:bodyPr wrap="square" rtlCol="0" anchor="ctr">
            <a:noAutofit/>
          </a:bodyPr>
          <a:lstStyle/>
          <a:p>
            <a:pPr algn="ctr">
              <a:buClr>
                <a:schemeClr val="accent1"/>
              </a:buClr>
            </a:pPr>
            <a:endParaRPr lang="en-US" sz="1200">
              <a:solidFill>
                <a:srgbClr val="000000"/>
              </a:solidFill>
            </a:endParaRPr>
          </a:p>
        </p:txBody>
      </p:sp>
      <p:sp>
        <p:nvSpPr>
          <p:cNvPr id="22" name="Title 53">
            <a:extLst>
              <a:ext uri="{FF2B5EF4-FFF2-40B4-BE49-F238E27FC236}">
                <a16:creationId xmlns:a16="http://schemas.microsoft.com/office/drawing/2014/main" id="{664C713B-7AE2-F54F-ABB1-088DF5FD142D}"/>
              </a:ext>
            </a:extLst>
          </p:cNvPr>
          <p:cNvSpPr>
            <a:spLocks noGrp="1"/>
          </p:cNvSpPr>
          <p:nvPr>
            <p:ph type="title"/>
          </p:nvPr>
        </p:nvSpPr>
        <p:spPr>
          <a:xfrm>
            <a:off x="131764" y="213778"/>
            <a:ext cx="9012236" cy="548640"/>
          </a:xfrm>
          <a:solidFill>
            <a:schemeClr val="bg1"/>
          </a:solidFill>
        </p:spPr>
        <p:txBody>
          <a:bodyPr/>
          <a:lstStyle/>
          <a:p>
            <a:r>
              <a:rPr lang="en-US"/>
              <a:t>How </a:t>
            </a:r>
            <a:r>
              <a:rPr lang="en-US" b="1"/>
              <a:t>Singapore Operations Will Help Waters Win </a:t>
            </a:r>
            <a:r>
              <a:rPr lang="en-US"/>
              <a:t>in 2021</a:t>
            </a:r>
          </a:p>
        </p:txBody>
      </p:sp>
      <p:graphicFrame>
        <p:nvGraphicFramePr>
          <p:cNvPr id="9" name="Table 9">
            <a:extLst>
              <a:ext uri="{FF2B5EF4-FFF2-40B4-BE49-F238E27FC236}">
                <a16:creationId xmlns:a16="http://schemas.microsoft.com/office/drawing/2014/main" id="{D380FDA0-5218-E046-AA77-92B46E0ADF78}"/>
              </a:ext>
            </a:extLst>
          </p:cNvPr>
          <p:cNvGraphicFramePr>
            <a:graphicFrameLocks noGrp="1"/>
          </p:cNvGraphicFramePr>
          <p:nvPr/>
        </p:nvGraphicFramePr>
        <p:xfrm>
          <a:off x="171570" y="1775037"/>
          <a:ext cx="8921201" cy="3101340"/>
        </p:xfrm>
        <a:graphic>
          <a:graphicData uri="http://schemas.openxmlformats.org/drawingml/2006/table">
            <a:tbl>
              <a:tblPr firstRow="1" bandRow="1">
                <a:tableStyleId>{5C22544A-7EE6-4342-B048-85BDC9FD1C3A}</a:tableStyleId>
              </a:tblPr>
              <a:tblGrid>
                <a:gridCol w="3102366">
                  <a:extLst>
                    <a:ext uri="{9D8B030D-6E8A-4147-A177-3AD203B41FA5}">
                      <a16:colId xmlns:a16="http://schemas.microsoft.com/office/drawing/2014/main" val="1769594132"/>
                    </a:ext>
                  </a:extLst>
                </a:gridCol>
                <a:gridCol w="2321169">
                  <a:extLst>
                    <a:ext uri="{9D8B030D-6E8A-4147-A177-3AD203B41FA5}">
                      <a16:colId xmlns:a16="http://schemas.microsoft.com/office/drawing/2014/main" val="3538721863"/>
                    </a:ext>
                  </a:extLst>
                </a:gridCol>
                <a:gridCol w="3497666">
                  <a:extLst>
                    <a:ext uri="{9D8B030D-6E8A-4147-A177-3AD203B41FA5}">
                      <a16:colId xmlns:a16="http://schemas.microsoft.com/office/drawing/2014/main" val="556143748"/>
                    </a:ext>
                  </a:extLst>
                </a:gridCol>
              </a:tblGrid>
              <a:tr h="223892">
                <a:tc>
                  <a:txBody>
                    <a:bodyPr/>
                    <a:lstStyle/>
                    <a:p>
                      <a:r>
                        <a:rPr lang="en-US" sz="1200">
                          <a:solidFill>
                            <a:schemeClr val="accent6"/>
                          </a:solidFill>
                        </a:rPr>
                        <a:t>SMART Objectives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a:solidFill>
                            <a:schemeClr val="accent6"/>
                          </a:solidFill>
                        </a:rPr>
                        <a:t>Success Measures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F2F2"/>
                    </a:solidFill>
                  </a:tcPr>
                </a:tc>
                <a:tc>
                  <a:txBody>
                    <a:bodyPr/>
                    <a:lstStyle/>
                    <a:p>
                      <a:r>
                        <a:rPr lang="en-US" sz="1200">
                          <a:solidFill>
                            <a:schemeClr val="accent6"/>
                          </a:solidFill>
                        </a:rPr>
                        <a:t>Relevant Initiatives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10251598"/>
                  </a:ext>
                </a:extLst>
              </a:tr>
              <a:tr h="875215">
                <a:tc>
                  <a:txBody>
                    <a:bodyPr/>
                    <a:lstStyle/>
                    <a:p>
                      <a:pPr marL="342900" indent="-342900">
                        <a:buAutoNum type="arabicPeriod"/>
                      </a:pPr>
                      <a:r>
                        <a:rPr lang="en-US" sz="1000" b="1">
                          <a:solidFill>
                            <a:schemeClr val="tx1"/>
                          </a:solidFill>
                        </a:rPr>
                        <a:t>[COVID]</a:t>
                      </a:r>
                      <a:r>
                        <a:rPr lang="en-US" sz="1000">
                          <a:solidFill>
                            <a:schemeClr val="tx1"/>
                          </a:solidFill>
                        </a:rPr>
                        <a:t>  Continue to advance COVID protective measures to enable increased employee engagement, interaction and productivity.  Support commercial efforts to help fight the Pandemic.</a:t>
                      </a:r>
                    </a:p>
                    <a:p>
                      <a:pPr marL="342900" indent="-342900">
                        <a:buAutoNum type="arabicPeriod"/>
                      </a:pPr>
                      <a:endParaRPr lang="en-US" sz="1000">
                        <a:solidFill>
                          <a:schemeClr val="tx1"/>
                        </a:solidFill>
                      </a:endParaRP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lang="en-US" sz="1000">
                          <a:solidFill>
                            <a:schemeClr val="tx1"/>
                          </a:solidFill>
                        </a:rPr>
                        <a:t>Return to work per plan</a:t>
                      </a:r>
                    </a:p>
                    <a:p>
                      <a:pPr marL="171450" indent="-171450">
                        <a:buFont typeface="Arial" panose="020B0604020202020204" pitchFamily="34" charset="0"/>
                        <a:buChar char="•"/>
                      </a:pPr>
                      <a:endParaRPr lang="en-US" sz="1000">
                        <a:solidFill>
                          <a:schemeClr val="tx1"/>
                        </a:solidFill>
                      </a:endParaRPr>
                    </a:p>
                    <a:p>
                      <a:pPr marL="171450" indent="-171450">
                        <a:buFont typeface="Arial" panose="020B0604020202020204" pitchFamily="34" charset="0"/>
                        <a:buChar char="•"/>
                      </a:pPr>
                      <a:r>
                        <a:rPr lang="en-US" sz="1000">
                          <a:solidFill>
                            <a:schemeClr val="tx1"/>
                          </a:solidFill>
                        </a:rPr>
                        <a:t>On-Time Moonshot Delivery</a:t>
                      </a:r>
                    </a:p>
                    <a:p>
                      <a:pPr marL="171450" indent="-171450">
                        <a:buFont typeface="Arial" panose="020B0604020202020204" pitchFamily="34" charset="0"/>
                        <a:buChar char="•"/>
                      </a:pPr>
                      <a:endParaRPr lang="en-US" sz="1000">
                        <a:solidFill>
                          <a:schemeClr val="tx1"/>
                        </a:solidFill>
                      </a:endParaRPr>
                    </a:p>
                    <a:p>
                      <a:pPr marL="171450" indent="-171450">
                        <a:buFont typeface="Arial" panose="020B0604020202020204" pitchFamily="34" charset="0"/>
                        <a:buChar char="•"/>
                      </a:pPr>
                      <a:endParaRPr lang="en-US" sz="1000">
                        <a:solidFill>
                          <a:schemeClr val="tx1"/>
                        </a:solidFill>
                      </a:endParaRP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00">
                          <a:solidFill>
                            <a:schemeClr val="tx1"/>
                          </a:solidFill>
                        </a:rPr>
                        <a:t>Adhere to BCTF &amp; local govt guidelines</a:t>
                      </a:r>
                    </a:p>
                    <a:p>
                      <a:pPr marL="285750" indent="-285750">
                        <a:buFont typeface="Arial" panose="020B0604020202020204" pitchFamily="34" charset="0"/>
                        <a:buChar char="•"/>
                      </a:pPr>
                      <a:endParaRPr lang="en-US" sz="1000">
                        <a:solidFill>
                          <a:schemeClr val="tx1"/>
                        </a:solidFill>
                      </a:endParaRPr>
                    </a:p>
                    <a:p>
                      <a:pPr marL="285750" indent="-285750">
                        <a:buFont typeface="Arial" panose="020B0604020202020204" pitchFamily="34" charset="0"/>
                        <a:buChar char="•"/>
                      </a:pPr>
                      <a:r>
                        <a:rPr lang="en-US" sz="1000">
                          <a:solidFill>
                            <a:schemeClr val="tx1"/>
                          </a:solidFill>
                        </a:rPr>
                        <a:t>Deliver per moonshot plan - CPSO and SIT</a:t>
                      </a: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285197"/>
                  </a:ext>
                </a:extLst>
              </a:tr>
              <a:tr h="1685067">
                <a:tc>
                  <a:txBody>
                    <a:bodyPr/>
                    <a:lstStyle/>
                    <a:p>
                      <a:pPr marL="342900" indent="-342900">
                        <a:buFont typeface="+mj-lt"/>
                        <a:buAutoNum type="arabicPeriod" startAt="2"/>
                      </a:pPr>
                      <a:r>
                        <a:rPr lang="en-US" sz="1000" b="1">
                          <a:solidFill>
                            <a:schemeClr val="tx1"/>
                          </a:solidFill>
                        </a:rPr>
                        <a:t>[GROWTH]  </a:t>
                      </a:r>
                      <a:r>
                        <a:rPr lang="en-US" sz="1000">
                          <a:solidFill>
                            <a:schemeClr val="tx1"/>
                          </a:solidFill>
                        </a:rPr>
                        <a:t>Enable growth by ensuring &gt;95% product availability, on time NPI and by driving product quality improvement.  Drive improved profitability through year over year productivity improvement.</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lang="en-US" sz="1000">
                          <a:solidFill>
                            <a:schemeClr val="tx1"/>
                          </a:solidFill>
                        </a:rPr>
                        <a:t>Product Avail &gt; 95%</a:t>
                      </a:r>
                    </a:p>
                    <a:p>
                      <a:pPr marL="171450" indent="-171450">
                        <a:buFont typeface="Arial" panose="020B0604020202020204" pitchFamily="34" charset="0"/>
                        <a:buChar char="•"/>
                      </a:pPr>
                      <a:endParaRPr lang="en-US" sz="1000">
                        <a:solidFill>
                          <a:schemeClr val="tx1"/>
                        </a:solidFill>
                      </a:endParaRPr>
                    </a:p>
                    <a:p>
                      <a:pPr marL="171450" indent="-171450">
                        <a:buFont typeface="Arial" panose="020B0604020202020204" pitchFamily="34" charset="0"/>
                        <a:buChar char="•"/>
                      </a:pPr>
                      <a:r>
                        <a:rPr lang="en-US" sz="1000">
                          <a:solidFill>
                            <a:schemeClr val="tx1"/>
                          </a:solidFill>
                        </a:rPr>
                        <a:t>Meet transfer timeline &amp; within cost</a:t>
                      </a:r>
                    </a:p>
                    <a:p>
                      <a:pPr marL="171450" indent="-171450">
                        <a:buFont typeface="Arial" panose="020B0604020202020204" pitchFamily="34" charset="0"/>
                        <a:buChar char="•"/>
                      </a:pPr>
                      <a:endParaRPr lang="en-US" sz="1000">
                        <a:solidFill>
                          <a:schemeClr val="tx1"/>
                        </a:solidFill>
                      </a:endParaRPr>
                    </a:p>
                    <a:p>
                      <a:pPr marL="171450" indent="-171450">
                        <a:buFont typeface="Arial" panose="020B0604020202020204" pitchFamily="34" charset="0"/>
                        <a:buChar char="•"/>
                      </a:pPr>
                      <a:r>
                        <a:rPr lang="en-US" sz="1000">
                          <a:solidFill>
                            <a:schemeClr val="tx1"/>
                          </a:solidFill>
                        </a:rPr>
                        <a:t>Meet AOP Targets</a:t>
                      </a:r>
                    </a:p>
                    <a:p>
                      <a:pPr marL="171450" indent="-171450">
                        <a:buFont typeface="Arial" panose="020B0604020202020204" pitchFamily="34" charset="0"/>
                        <a:buChar char="•"/>
                      </a:pPr>
                      <a:endParaRPr lang="en-US" sz="1000">
                        <a:solidFill>
                          <a:schemeClr val="tx1"/>
                        </a:solidFill>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chemeClr val="tx1"/>
                          </a:solidFill>
                        </a:rPr>
                        <a:t>Install Success &gt; 90%</a:t>
                      </a:r>
                    </a:p>
                    <a:p>
                      <a:pPr marL="171450" indent="-171450">
                        <a:buFont typeface="Arial" panose="020B0604020202020204" pitchFamily="34" charset="0"/>
                        <a:buChar char="•"/>
                      </a:pPr>
                      <a:endParaRPr lang="en-US" sz="1000">
                        <a:solidFill>
                          <a:schemeClr val="tx1"/>
                        </a:solidFill>
                      </a:endParaRPr>
                    </a:p>
                    <a:p>
                      <a:pPr marL="171450" indent="-171450">
                        <a:buFont typeface="Arial" panose="020B0604020202020204" pitchFamily="34" charset="0"/>
                        <a:buChar char="•"/>
                      </a:pPr>
                      <a:r>
                        <a:rPr lang="en-US" sz="1000">
                          <a:solidFill>
                            <a:schemeClr val="tx1"/>
                          </a:solidFill>
                        </a:rPr>
                        <a:t>Plan attainment &gt; 75%</a:t>
                      </a:r>
                    </a:p>
                    <a:p>
                      <a:pPr marL="171450" indent="-171450">
                        <a:buFont typeface="Arial" panose="020B0604020202020204" pitchFamily="34" charset="0"/>
                        <a:buChar char="•"/>
                      </a:pPr>
                      <a:endParaRPr lang="en-US" sz="1000">
                        <a:solidFill>
                          <a:schemeClr val="tx1"/>
                        </a:solidFill>
                      </a:endParaRPr>
                    </a:p>
                    <a:p>
                      <a:pPr marL="171450" indent="-171450">
                        <a:buFont typeface="Arial" panose="020B0604020202020204" pitchFamily="34" charset="0"/>
                        <a:buChar char="•"/>
                      </a:pPr>
                      <a:r>
                        <a:rPr lang="en-US" sz="1000">
                          <a:solidFill>
                            <a:schemeClr val="tx1"/>
                          </a:solidFill>
                        </a:rPr>
                        <a:t>Productivity improvement per plan</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00">
                          <a:solidFill>
                            <a:schemeClr val="tx1"/>
                          </a:solidFill>
                        </a:rPr>
                        <a:t>PA for SIN made Instruments / spares</a:t>
                      </a:r>
                    </a:p>
                    <a:p>
                      <a:pPr marL="285750" indent="-285750">
                        <a:buFont typeface="Arial" panose="020B0604020202020204" pitchFamily="34" charset="0"/>
                        <a:buChar char="•"/>
                      </a:pPr>
                      <a:r>
                        <a:rPr lang="en-US" sz="1000">
                          <a:solidFill>
                            <a:schemeClr val="tx1"/>
                          </a:solidFill>
                        </a:rPr>
                        <a:t>Product Transfers </a:t>
                      </a:r>
                      <a:r>
                        <a:rPr lang="en-US" sz="800">
                          <a:solidFill>
                            <a:schemeClr val="tx1"/>
                          </a:solidFill>
                        </a:rPr>
                        <a:t>(RADIAN - Q2-2021, Arc Premier – Q2-2021</a:t>
                      </a:r>
                    </a:p>
                    <a:p>
                      <a:pPr marL="342900" lvl="1" indent="0">
                        <a:buFont typeface="Arial" panose="020B0604020202020204" pitchFamily="34" charset="0"/>
                        <a:buNone/>
                      </a:pPr>
                      <a:r>
                        <a:rPr lang="en-US" sz="800">
                          <a:solidFill>
                            <a:schemeClr val="tx1"/>
                          </a:solidFill>
                        </a:rPr>
                        <a:t>Arc FTN - Q3-2021 Arc HPLC FTN - Q4-2021)</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AOP attainment include capital spending</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ISO certification </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Supplier audit localization / qualification / agreement</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Mfg competency audit</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Reduce warehouse OSD</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Warranty returns for instruments</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India realignment into APAC</a:t>
                      </a:r>
                    </a:p>
                    <a:p>
                      <a:pPr marL="285750" lvl="0" indent="-285750" algn="l" defTabSz="685800" rtl="0" eaLnBrk="1" latinLnBrk="0" hangingPunct="1">
                        <a:buFont typeface="Arial" panose="020B0604020202020204" pitchFamily="34" charset="0"/>
                        <a:buChar char="•"/>
                      </a:pPr>
                      <a:r>
                        <a:rPr lang="en-US" sz="1000" kern="1200">
                          <a:solidFill>
                            <a:schemeClr val="tx1"/>
                          </a:solidFill>
                          <a:latin typeface="+mn-lt"/>
                          <a:ea typeface="+mn-ea"/>
                          <a:cs typeface="+mn-cs"/>
                        </a:rPr>
                        <a:t>Cost reduction projects </a:t>
                      </a:r>
                    </a:p>
                    <a:p>
                      <a:pPr marL="285750" lvl="0" indent="-285750" algn="l" defTabSz="685800" rtl="0" eaLnBrk="1" latinLnBrk="0" hangingPunct="1">
                        <a:buFont typeface="Arial" panose="020B0604020202020204" pitchFamily="34" charset="0"/>
                        <a:buChar char="•"/>
                      </a:pPr>
                      <a:endParaRPr lang="en-US" sz="1000" kern="1200">
                        <a:solidFill>
                          <a:schemeClr val="tx1"/>
                        </a:solidFill>
                        <a:latin typeface="+mn-lt"/>
                        <a:ea typeface="+mn-ea"/>
                        <a:cs typeface="+mn-cs"/>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7910085"/>
                  </a:ext>
                </a:extLst>
              </a:tr>
            </a:tbl>
          </a:graphicData>
        </a:graphic>
      </p:graphicFrame>
      <p:pic>
        <p:nvPicPr>
          <p:cNvPr id="23" name="Picture 22" descr="A picture containing clock&#10;&#10;Description automatically generated">
            <a:extLst>
              <a:ext uri="{FF2B5EF4-FFF2-40B4-BE49-F238E27FC236}">
                <a16:creationId xmlns:a16="http://schemas.microsoft.com/office/drawing/2014/main" id="{9F9274B3-6A30-4E28-A4FC-A052DE4D6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730" y="289289"/>
            <a:ext cx="739700" cy="709743"/>
          </a:xfrm>
          <a:prstGeom prst="rect">
            <a:avLst/>
          </a:prstGeom>
        </p:spPr>
      </p:pic>
      <p:cxnSp>
        <p:nvCxnSpPr>
          <p:cNvPr id="37" name="Straight Connector 36">
            <a:extLst>
              <a:ext uri="{FF2B5EF4-FFF2-40B4-BE49-F238E27FC236}">
                <a16:creationId xmlns:a16="http://schemas.microsoft.com/office/drawing/2014/main" id="{AFAB38D8-80C1-5741-A3ED-506DDB51B130}"/>
              </a:ext>
            </a:extLst>
          </p:cNvPr>
          <p:cNvCxnSpPr>
            <a:cxnSpLocks/>
          </p:cNvCxnSpPr>
          <p:nvPr/>
        </p:nvCxnSpPr>
        <p:spPr>
          <a:xfrm rot="5400000">
            <a:off x="4551447" y="-1002030"/>
            <a:ext cx="0" cy="5349240"/>
          </a:xfrm>
          <a:prstGeom prst="line">
            <a:avLst/>
          </a:prstGeom>
          <a:ln w="15875">
            <a:gradFill>
              <a:gsLst>
                <a:gs pos="0">
                  <a:schemeClr val="accent1">
                    <a:alpha val="0"/>
                  </a:schemeClr>
                </a:gs>
                <a:gs pos="86725">
                  <a:schemeClr val="accent1"/>
                </a:gs>
                <a:gs pos="1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aphicFrame>
        <p:nvGraphicFramePr>
          <p:cNvPr id="2" name="Table 2">
            <a:extLst>
              <a:ext uri="{FF2B5EF4-FFF2-40B4-BE49-F238E27FC236}">
                <a16:creationId xmlns:a16="http://schemas.microsoft.com/office/drawing/2014/main" id="{FF2768F3-53DB-EA4B-AAD3-D370211DE581}"/>
              </a:ext>
            </a:extLst>
          </p:cNvPr>
          <p:cNvGraphicFramePr>
            <a:graphicFrameLocks noGrp="1"/>
          </p:cNvGraphicFramePr>
          <p:nvPr/>
        </p:nvGraphicFramePr>
        <p:xfrm>
          <a:off x="131764" y="763916"/>
          <a:ext cx="8840667" cy="994410"/>
        </p:xfrm>
        <a:graphic>
          <a:graphicData uri="http://schemas.openxmlformats.org/drawingml/2006/table">
            <a:tbl>
              <a:tblPr firstRow="1" bandRow="1">
                <a:tableStyleId>{5C22544A-7EE6-4342-B048-85BDC9FD1C3A}</a:tableStyleId>
              </a:tblPr>
              <a:tblGrid>
                <a:gridCol w="2946889">
                  <a:extLst>
                    <a:ext uri="{9D8B030D-6E8A-4147-A177-3AD203B41FA5}">
                      <a16:colId xmlns:a16="http://schemas.microsoft.com/office/drawing/2014/main" val="2761412369"/>
                    </a:ext>
                  </a:extLst>
                </a:gridCol>
                <a:gridCol w="2946889">
                  <a:extLst>
                    <a:ext uri="{9D8B030D-6E8A-4147-A177-3AD203B41FA5}">
                      <a16:colId xmlns:a16="http://schemas.microsoft.com/office/drawing/2014/main" val="1958430411"/>
                    </a:ext>
                  </a:extLst>
                </a:gridCol>
                <a:gridCol w="2946889">
                  <a:extLst>
                    <a:ext uri="{9D8B030D-6E8A-4147-A177-3AD203B41FA5}">
                      <a16:colId xmlns:a16="http://schemas.microsoft.com/office/drawing/2014/main" val="2051066120"/>
                    </a:ext>
                  </a:extLst>
                </a:gridCol>
              </a:tblGrid>
              <a:tr h="411480">
                <a:tc gridSpan="3">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4"/>
                          </a:solidFill>
                          <a:latin typeface="+mn-lt"/>
                          <a:ea typeface="Times New Roman" panose="02020603050405020304" pitchFamily="18" charset="0"/>
                        </a:rPr>
                        <a:t>Advance our company beyond the pandemic</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100" b="0">
                        <a:solidFill>
                          <a:schemeClr val="accent4"/>
                        </a:solidFill>
                        <a:latin typeface="+mn-lt"/>
                      </a:endParaRPr>
                    </a:p>
                  </a:txBody>
                  <a:tcPr marL="68580" marR="68580" marT="34290" marB="34290">
                    <a:noFill/>
                  </a:tcPr>
                </a:tc>
                <a:tc hMerge="1">
                  <a:txBody>
                    <a:bodyPr/>
                    <a:lstStyle/>
                    <a:p>
                      <a:endParaRPr lang="en-US"/>
                    </a:p>
                  </a:txBody>
                  <a:tcPr>
                    <a:noFill/>
                  </a:tcPr>
                </a:tc>
                <a:tc hMerge="1">
                  <a:txBody>
                    <a:bodyPr/>
                    <a:lstStyle/>
                    <a:p>
                      <a:endParaRPr lang="en-US"/>
                    </a:p>
                  </a:txBody>
                  <a:tcPr>
                    <a:noFill/>
                  </a:tcPr>
                </a:tc>
                <a:extLst>
                  <a:ext uri="{0D108BD9-81ED-4DB2-BD59-A6C34878D82A}">
                    <a16:rowId xmlns:a16="http://schemas.microsoft.com/office/drawing/2014/main" val="1649642022"/>
                  </a:ext>
                </a:extLst>
              </a:tr>
              <a:tr h="582930">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latin typeface="+mn-lt"/>
                          <a:ea typeface="Times New Roman" panose="02020603050405020304" pitchFamily="18" charset="0"/>
                        </a:rPr>
                        <a:t>Outperform the market with profitable growth</a:t>
                      </a:r>
                      <a:endParaRPr lang="en-US" sz="1100" b="0">
                        <a:solidFill>
                          <a:schemeClr val="accent1"/>
                        </a:solidFill>
                        <a:latin typeface="+mn-lt"/>
                      </a:endParaRP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rPr>
                        <a:t>Champion a culture of responsibility, focus and accountability</a:t>
                      </a: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rPr>
                        <a:t>Develop and implement a long-term strategy</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100" b="0">
                        <a:solidFill>
                          <a:schemeClr val="accent1"/>
                        </a:solidFill>
                        <a:latin typeface="+mn-lt"/>
                      </a:endParaRPr>
                    </a:p>
                  </a:txBody>
                  <a:tcPr marL="68580" marR="68580" marT="34290" marB="34290">
                    <a:noFill/>
                  </a:tcPr>
                </a:tc>
                <a:extLst>
                  <a:ext uri="{0D108BD9-81ED-4DB2-BD59-A6C34878D82A}">
                    <a16:rowId xmlns:a16="http://schemas.microsoft.com/office/drawing/2014/main" val="2592058603"/>
                  </a:ext>
                </a:extLst>
              </a:tr>
            </a:tbl>
          </a:graphicData>
        </a:graphic>
      </p:graphicFrame>
      <p:cxnSp>
        <p:nvCxnSpPr>
          <p:cNvPr id="11" name="Straight Connector 10">
            <a:extLst>
              <a:ext uri="{FF2B5EF4-FFF2-40B4-BE49-F238E27FC236}">
                <a16:creationId xmlns:a16="http://schemas.microsoft.com/office/drawing/2014/main" id="{CFEFC397-6B4A-E04B-9367-6599D41AC511}"/>
              </a:ext>
            </a:extLst>
          </p:cNvPr>
          <p:cNvCxnSpPr>
            <a:cxnSpLocks/>
          </p:cNvCxnSpPr>
          <p:nvPr/>
        </p:nvCxnSpPr>
        <p:spPr>
          <a:xfrm rot="5400000">
            <a:off x="4551447" y="-1606187"/>
            <a:ext cx="0" cy="5349240"/>
          </a:xfrm>
          <a:prstGeom prst="line">
            <a:avLst/>
          </a:prstGeom>
          <a:ln w="15875">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4562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Table 8">
            <a:extLst>
              <a:ext uri="{FF2B5EF4-FFF2-40B4-BE49-F238E27FC236}">
                <a16:creationId xmlns:a16="http://schemas.microsoft.com/office/drawing/2014/main" id="{27CBCEA5-087C-4DEA-B311-8CB5B6F1967D}"/>
              </a:ext>
            </a:extLst>
          </p:cNvPr>
          <p:cNvGraphicFramePr>
            <a:graphicFrameLocks noGrp="1"/>
          </p:cNvGraphicFramePr>
          <p:nvPr/>
        </p:nvGraphicFramePr>
        <p:xfrm>
          <a:off x="195429" y="775496"/>
          <a:ext cx="8804181" cy="262890"/>
        </p:xfrm>
        <a:graphic>
          <a:graphicData uri="http://schemas.openxmlformats.org/drawingml/2006/table">
            <a:tbl>
              <a:tblPr firstRow="1" bandRow="1">
                <a:tableStyleId>{5C22544A-7EE6-4342-B048-85BDC9FD1C3A}</a:tableStyleId>
              </a:tblPr>
              <a:tblGrid>
                <a:gridCol w="2662071">
                  <a:extLst>
                    <a:ext uri="{9D8B030D-6E8A-4147-A177-3AD203B41FA5}">
                      <a16:colId xmlns:a16="http://schemas.microsoft.com/office/drawing/2014/main" val="406569381"/>
                    </a:ext>
                  </a:extLst>
                </a:gridCol>
                <a:gridCol w="1023685">
                  <a:extLst>
                    <a:ext uri="{9D8B030D-6E8A-4147-A177-3AD203B41FA5}">
                      <a16:colId xmlns:a16="http://schemas.microsoft.com/office/drawing/2014/main" val="3535772849"/>
                    </a:ext>
                  </a:extLst>
                </a:gridCol>
                <a:gridCol w="1023685">
                  <a:extLst>
                    <a:ext uri="{9D8B030D-6E8A-4147-A177-3AD203B41FA5}">
                      <a16:colId xmlns:a16="http://schemas.microsoft.com/office/drawing/2014/main" val="1931815379"/>
                    </a:ext>
                  </a:extLst>
                </a:gridCol>
                <a:gridCol w="1023685">
                  <a:extLst>
                    <a:ext uri="{9D8B030D-6E8A-4147-A177-3AD203B41FA5}">
                      <a16:colId xmlns:a16="http://schemas.microsoft.com/office/drawing/2014/main" val="1074071589"/>
                    </a:ext>
                  </a:extLst>
                </a:gridCol>
                <a:gridCol w="1023685">
                  <a:extLst>
                    <a:ext uri="{9D8B030D-6E8A-4147-A177-3AD203B41FA5}">
                      <a16:colId xmlns:a16="http://schemas.microsoft.com/office/drawing/2014/main" val="2143851201"/>
                    </a:ext>
                  </a:extLst>
                </a:gridCol>
                <a:gridCol w="1023685">
                  <a:extLst>
                    <a:ext uri="{9D8B030D-6E8A-4147-A177-3AD203B41FA5}">
                      <a16:colId xmlns:a16="http://schemas.microsoft.com/office/drawing/2014/main" val="2882688307"/>
                    </a:ext>
                  </a:extLst>
                </a:gridCol>
                <a:gridCol w="1023685">
                  <a:extLst>
                    <a:ext uri="{9D8B030D-6E8A-4147-A177-3AD203B41FA5}">
                      <a16:colId xmlns:a16="http://schemas.microsoft.com/office/drawing/2014/main" val="112397979"/>
                    </a:ext>
                  </a:extLst>
                </a:gridCol>
              </a:tblGrid>
              <a:tr h="262890">
                <a:tc>
                  <a:txBody>
                    <a:bodyPr/>
                    <a:lstStyle/>
                    <a:p>
                      <a:pPr algn="ctr"/>
                      <a:r>
                        <a:rPr lang="en-US" sz="1100"/>
                        <a:t>2020 (completed)</a:t>
                      </a:r>
                      <a:endParaRPr lang="en-SG" sz="1100"/>
                    </a:p>
                  </a:txBody>
                  <a:tcPr>
                    <a:solidFill>
                      <a:schemeClr val="accent1"/>
                    </a:solidFill>
                  </a:tcPr>
                </a:tc>
                <a:tc>
                  <a:txBody>
                    <a:bodyPr/>
                    <a:lstStyle/>
                    <a:p>
                      <a:pPr algn="ctr"/>
                      <a:r>
                        <a:rPr lang="en-US" sz="1100"/>
                        <a:t>Jan-21</a:t>
                      </a:r>
                      <a:endParaRPr lang="en-SG" sz="1100"/>
                    </a:p>
                  </a:txBody>
                  <a:tcPr>
                    <a:solidFill>
                      <a:schemeClr val="accent4"/>
                    </a:solidFill>
                  </a:tcPr>
                </a:tc>
                <a:tc>
                  <a:txBody>
                    <a:bodyPr/>
                    <a:lstStyle/>
                    <a:p>
                      <a:pPr algn="ctr"/>
                      <a:r>
                        <a:rPr lang="en-US" sz="1100"/>
                        <a:t>Feb-21</a:t>
                      </a:r>
                      <a:endParaRPr lang="en-SG" sz="1100"/>
                    </a:p>
                  </a:txBody>
                  <a:tcPr>
                    <a:solidFill>
                      <a:schemeClr val="accent4"/>
                    </a:solidFill>
                  </a:tcPr>
                </a:tc>
                <a:tc>
                  <a:txBody>
                    <a:bodyPr/>
                    <a:lstStyle/>
                    <a:p>
                      <a:pPr algn="ctr"/>
                      <a:r>
                        <a:rPr lang="en-US" sz="1100"/>
                        <a:t>Mar-21</a:t>
                      </a:r>
                      <a:endParaRPr lang="en-SG" sz="1100"/>
                    </a:p>
                  </a:txBody>
                  <a:tcPr>
                    <a:solidFill>
                      <a:schemeClr val="accent4"/>
                    </a:solidFill>
                  </a:tcPr>
                </a:tc>
                <a:tc>
                  <a:txBody>
                    <a:bodyPr/>
                    <a:lstStyle/>
                    <a:p>
                      <a:pPr algn="ctr"/>
                      <a:r>
                        <a:rPr lang="en-US" sz="1100"/>
                        <a:t>Apr-21</a:t>
                      </a:r>
                      <a:endParaRPr lang="en-SG" sz="1100"/>
                    </a:p>
                  </a:txBody>
                  <a:tcPr>
                    <a:solidFill>
                      <a:schemeClr val="accent4"/>
                    </a:solidFill>
                  </a:tcPr>
                </a:tc>
                <a:tc>
                  <a:txBody>
                    <a:bodyPr/>
                    <a:lstStyle/>
                    <a:p>
                      <a:pPr algn="ctr"/>
                      <a:r>
                        <a:rPr lang="en-US" sz="1100"/>
                        <a:t>May-21</a:t>
                      </a:r>
                      <a:endParaRPr lang="en-SG" sz="1100"/>
                    </a:p>
                  </a:txBody>
                  <a:tcPr>
                    <a:solidFill>
                      <a:schemeClr val="accent4"/>
                    </a:solidFill>
                  </a:tcPr>
                </a:tc>
                <a:tc>
                  <a:txBody>
                    <a:bodyPr/>
                    <a:lstStyle/>
                    <a:p>
                      <a:pPr algn="ctr"/>
                      <a:r>
                        <a:rPr lang="en-US" sz="1100"/>
                        <a:t>Jun-21</a:t>
                      </a:r>
                      <a:endParaRPr lang="en-SG" sz="1100"/>
                    </a:p>
                  </a:txBody>
                  <a:tcPr>
                    <a:solidFill>
                      <a:schemeClr val="accent4"/>
                    </a:solidFill>
                  </a:tcPr>
                </a:tc>
                <a:extLst>
                  <a:ext uri="{0D108BD9-81ED-4DB2-BD59-A6C34878D82A}">
                    <a16:rowId xmlns:a16="http://schemas.microsoft.com/office/drawing/2014/main" val="205600694"/>
                  </a:ext>
                </a:extLst>
              </a:tr>
            </a:tbl>
          </a:graphicData>
        </a:graphic>
      </p:graphicFrame>
      <p:pic>
        <p:nvPicPr>
          <p:cNvPr id="10" name="Picture 9">
            <a:extLst>
              <a:ext uri="{FF2B5EF4-FFF2-40B4-BE49-F238E27FC236}">
                <a16:creationId xmlns:a16="http://schemas.microsoft.com/office/drawing/2014/main" id="{C828FCD6-4897-49CD-8EF6-8729502F03DE}"/>
              </a:ext>
            </a:extLst>
          </p:cNvPr>
          <p:cNvPicPr>
            <a:picLocks noChangeAspect="1"/>
          </p:cNvPicPr>
          <p:nvPr/>
        </p:nvPicPr>
        <p:blipFill>
          <a:blip r:embed="rId3"/>
          <a:stretch>
            <a:fillRect/>
          </a:stretch>
        </p:blipFill>
        <p:spPr>
          <a:xfrm>
            <a:off x="2978369" y="3879114"/>
            <a:ext cx="1234027" cy="884386"/>
          </a:xfrm>
          <a:prstGeom prst="rect">
            <a:avLst/>
          </a:prstGeom>
        </p:spPr>
      </p:pic>
      <p:sp>
        <p:nvSpPr>
          <p:cNvPr id="11" name="Rectangle 10">
            <a:extLst>
              <a:ext uri="{FF2B5EF4-FFF2-40B4-BE49-F238E27FC236}">
                <a16:creationId xmlns:a16="http://schemas.microsoft.com/office/drawing/2014/main" id="{31B77DBA-8F8B-4C03-B13F-90E9E268C82F}"/>
              </a:ext>
            </a:extLst>
          </p:cNvPr>
          <p:cNvSpPr/>
          <p:nvPr/>
        </p:nvSpPr>
        <p:spPr bwMode="auto">
          <a:xfrm>
            <a:off x="261702" y="2572036"/>
            <a:ext cx="1038690" cy="345480"/>
          </a:xfrm>
          <a:prstGeom prst="rect">
            <a:avLst/>
          </a:prstGeom>
          <a:solidFill>
            <a:schemeClr val="accent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378"/>
            <a:r>
              <a:rPr lang="en-US" sz="900" err="1">
                <a:solidFill>
                  <a:srgbClr val="FFFFFF"/>
                </a:solidFill>
                <a:latin typeface="Verdana" pitchFamily="34" charset="0"/>
              </a:rPr>
              <a:t>BioAccord</a:t>
            </a:r>
            <a:r>
              <a:rPr lang="en-US" sz="900">
                <a:solidFill>
                  <a:srgbClr val="FFFFFF"/>
                </a:solidFill>
                <a:latin typeface="Verdana" pitchFamily="34" charset="0"/>
              </a:rPr>
              <a:t> </a:t>
            </a:r>
          </a:p>
          <a:p>
            <a:pPr algn="ctr" defTabSz="914378"/>
            <a:r>
              <a:rPr lang="en-US" sz="900">
                <a:solidFill>
                  <a:srgbClr val="FFFFFF"/>
                </a:solidFill>
                <a:latin typeface="Verdana" pitchFamily="34" charset="0"/>
              </a:rPr>
              <a:t>LC Stack (SIT)</a:t>
            </a:r>
            <a:endParaRPr lang="en-SG" sz="900">
              <a:solidFill>
                <a:srgbClr val="FFFFFF"/>
              </a:solidFill>
              <a:latin typeface="Verdana" pitchFamily="34" charset="0"/>
            </a:endParaRPr>
          </a:p>
        </p:txBody>
      </p:sp>
      <p:sp>
        <p:nvSpPr>
          <p:cNvPr id="13" name="Rectangle 12">
            <a:extLst>
              <a:ext uri="{FF2B5EF4-FFF2-40B4-BE49-F238E27FC236}">
                <a16:creationId xmlns:a16="http://schemas.microsoft.com/office/drawing/2014/main" id="{E41324F7-685A-40F8-A22E-1C85FF43F690}"/>
              </a:ext>
            </a:extLst>
          </p:cNvPr>
          <p:cNvSpPr/>
          <p:nvPr/>
        </p:nvSpPr>
        <p:spPr bwMode="auto">
          <a:xfrm>
            <a:off x="1545259" y="4407746"/>
            <a:ext cx="1043876" cy="350162"/>
          </a:xfrm>
          <a:prstGeom prst="rect">
            <a:avLst/>
          </a:prstGeom>
          <a:solidFill>
            <a:schemeClr val="accent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378"/>
            <a:r>
              <a:rPr lang="en-US" sz="900">
                <a:solidFill>
                  <a:srgbClr val="FFFFFF"/>
                </a:solidFill>
                <a:latin typeface="Verdana" pitchFamily="34" charset="0"/>
              </a:rPr>
              <a:t>ACQUITY PREMIER</a:t>
            </a:r>
          </a:p>
        </p:txBody>
      </p:sp>
      <p:sp>
        <p:nvSpPr>
          <p:cNvPr id="17" name="Rectangle 16">
            <a:extLst>
              <a:ext uri="{FF2B5EF4-FFF2-40B4-BE49-F238E27FC236}">
                <a16:creationId xmlns:a16="http://schemas.microsoft.com/office/drawing/2014/main" id="{029A287C-7ADA-4990-9E80-0F032400C92C}"/>
              </a:ext>
            </a:extLst>
          </p:cNvPr>
          <p:cNvSpPr/>
          <p:nvPr/>
        </p:nvSpPr>
        <p:spPr bwMode="auto">
          <a:xfrm>
            <a:off x="1547102" y="2571750"/>
            <a:ext cx="1032508" cy="332139"/>
          </a:xfrm>
          <a:prstGeom prst="rect">
            <a:avLst/>
          </a:prstGeom>
          <a:solidFill>
            <a:schemeClr val="accent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378"/>
            <a:r>
              <a:rPr lang="en-US" sz="900">
                <a:solidFill>
                  <a:srgbClr val="FFFFFF"/>
                </a:solidFill>
                <a:latin typeface="Verdana" pitchFamily="34" charset="0"/>
              </a:rPr>
              <a:t>LC SIT Short Stacks</a:t>
            </a:r>
          </a:p>
        </p:txBody>
      </p:sp>
      <p:grpSp>
        <p:nvGrpSpPr>
          <p:cNvPr id="33" name="Group 32">
            <a:extLst>
              <a:ext uri="{FF2B5EF4-FFF2-40B4-BE49-F238E27FC236}">
                <a16:creationId xmlns:a16="http://schemas.microsoft.com/office/drawing/2014/main" id="{BE2B8B7E-BF6E-4CFF-A7D1-A1C6B460FC01}"/>
              </a:ext>
            </a:extLst>
          </p:cNvPr>
          <p:cNvGrpSpPr/>
          <p:nvPr/>
        </p:nvGrpSpPr>
        <p:grpSpPr>
          <a:xfrm>
            <a:off x="1556627" y="1478620"/>
            <a:ext cx="1032508" cy="1080013"/>
            <a:chOff x="5220072" y="1851670"/>
            <a:chExt cx="1286694" cy="1201082"/>
          </a:xfrm>
        </p:grpSpPr>
        <p:pic>
          <p:nvPicPr>
            <p:cNvPr id="24" name="Picture 23">
              <a:extLst>
                <a:ext uri="{FF2B5EF4-FFF2-40B4-BE49-F238E27FC236}">
                  <a16:creationId xmlns:a16="http://schemas.microsoft.com/office/drawing/2014/main" id="{DC437189-7B55-45D7-8C71-4EA2855A4A14}"/>
                </a:ext>
              </a:extLst>
            </p:cNvPr>
            <p:cNvPicPr>
              <a:picLocks noChangeAspect="1"/>
            </p:cNvPicPr>
            <p:nvPr/>
          </p:nvPicPr>
          <p:blipFill>
            <a:blip r:embed="rId4"/>
            <a:stretch>
              <a:fillRect/>
            </a:stretch>
          </p:blipFill>
          <p:spPr>
            <a:xfrm>
              <a:off x="5897380" y="2067694"/>
              <a:ext cx="609386" cy="942992"/>
            </a:xfrm>
            <a:prstGeom prst="rect">
              <a:avLst/>
            </a:prstGeom>
          </p:spPr>
        </p:pic>
        <p:pic>
          <p:nvPicPr>
            <p:cNvPr id="25" name="Picture 24">
              <a:extLst>
                <a:ext uri="{FF2B5EF4-FFF2-40B4-BE49-F238E27FC236}">
                  <a16:creationId xmlns:a16="http://schemas.microsoft.com/office/drawing/2014/main" id="{1BE50387-6F6D-426D-9877-A7511F0557CD}"/>
                </a:ext>
              </a:extLst>
            </p:cNvPr>
            <p:cNvPicPr>
              <a:picLocks noChangeAspect="1"/>
            </p:cNvPicPr>
            <p:nvPr/>
          </p:nvPicPr>
          <p:blipFill>
            <a:blip r:embed="rId5"/>
            <a:stretch>
              <a:fillRect/>
            </a:stretch>
          </p:blipFill>
          <p:spPr>
            <a:xfrm>
              <a:off x="5220072" y="1851670"/>
              <a:ext cx="623419" cy="1201082"/>
            </a:xfrm>
            <a:prstGeom prst="rect">
              <a:avLst/>
            </a:prstGeom>
          </p:spPr>
        </p:pic>
      </p:grpSp>
      <p:sp>
        <p:nvSpPr>
          <p:cNvPr id="23" name="Title 7">
            <a:extLst>
              <a:ext uri="{FF2B5EF4-FFF2-40B4-BE49-F238E27FC236}">
                <a16:creationId xmlns:a16="http://schemas.microsoft.com/office/drawing/2014/main" id="{B2973606-2163-4308-968B-F978F69BEBC0}"/>
              </a:ext>
            </a:extLst>
          </p:cNvPr>
          <p:cNvSpPr>
            <a:spLocks noGrp="1"/>
          </p:cNvSpPr>
          <p:nvPr>
            <p:ph type="title"/>
          </p:nvPr>
        </p:nvSpPr>
        <p:spPr>
          <a:xfrm>
            <a:off x="35496" y="161164"/>
            <a:ext cx="7813104" cy="504056"/>
          </a:xfrm>
        </p:spPr>
        <p:txBody>
          <a:bodyPr/>
          <a:lstStyle/>
          <a:p>
            <a:r>
              <a:rPr lang="en-US"/>
              <a:t>Product transfers - to build in Singapore</a:t>
            </a:r>
            <a:endParaRPr lang="en-SG"/>
          </a:p>
        </p:txBody>
      </p:sp>
      <p:cxnSp>
        <p:nvCxnSpPr>
          <p:cNvPr id="26" name="Straight Connector 25">
            <a:extLst>
              <a:ext uri="{FF2B5EF4-FFF2-40B4-BE49-F238E27FC236}">
                <a16:creationId xmlns:a16="http://schemas.microsoft.com/office/drawing/2014/main" id="{536CF55B-E6DF-4F78-A66C-40E16ADBCFA0}"/>
              </a:ext>
            </a:extLst>
          </p:cNvPr>
          <p:cNvCxnSpPr>
            <a:cxnSpLocks/>
          </p:cNvCxnSpPr>
          <p:nvPr/>
        </p:nvCxnSpPr>
        <p:spPr bwMode="auto">
          <a:xfrm>
            <a:off x="3421802" y="1424693"/>
            <a:ext cx="0" cy="2454421"/>
          </a:xfrm>
          <a:prstGeom prst="line">
            <a:avLst/>
          </a:prstGeom>
          <a:solidFill>
            <a:srgbClr val="3374D4"/>
          </a:solidFill>
          <a:ln w="38100" cap="flat" cmpd="sng" algn="ctr">
            <a:solidFill>
              <a:schemeClr val="accent4">
                <a:lumMod val="50000"/>
              </a:schemeClr>
            </a:solidFill>
            <a:prstDash val="lgDash"/>
            <a:round/>
            <a:headEnd type="none" w="med" len="med"/>
            <a:tailEnd type="none" w="med" len="med"/>
          </a:ln>
          <a:effectLst/>
        </p:spPr>
      </p:cxnSp>
      <p:grpSp>
        <p:nvGrpSpPr>
          <p:cNvPr id="14" name="Group 13">
            <a:extLst>
              <a:ext uri="{FF2B5EF4-FFF2-40B4-BE49-F238E27FC236}">
                <a16:creationId xmlns:a16="http://schemas.microsoft.com/office/drawing/2014/main" id="{CABE4EF2-ECE0-4B2E-9CCE-4FAC8502E573}"/>
              </a:ext>
            </a:extLst>
          </p:cNvPr>
          <p:cNvGrpSpPr/>
          <p:nvPr/>
        </p:nvGrpSpPr>
        <p:grpSpPr>
          <a:xfrm>
            <a:off x="351679" y="3266234"/>
            <a:ext cx="814952" cy="1077119"/>
            <a:chOff x="5038796" y="3788193"/>
            <a:chExt cx="814880" cy="1065210"/>
          </a:xfrm>
        </p:grpSpPr>
        <p:pic>
          <p:nvPicPr>
            <p:cNvPr id="31" name="Picture 30">
              <a:extLst>
                <a:ext uri="{FF2B5EF4-FFF2-40B4-BE49-F238E27FC236}">
                  <a16:creationId xmlns:a16="http://schemas.microsoft.com/office/drawing/2014/main" id="{A907C574-45DF-4501-8120-68D1008BE284}"/>
                </a:ext>
              </a:extLst>
            </p:cNvPr>
            <p:cNvPicPr>
              <a:picLocks noChangeAspect="1"/>
            </p:cNvPicPr>
            <p:nvPr/>
          </p:nvPicPr>
          <p:blipFill>
            <a:blip r:embed="rId6"/>
            <a:stretch>
              <a:fillRect/>
            </a:stretch>
          </p:blipFill>
          <p:spPr>
            <a:xfrm>
              <a:off x="5058140" y="3788193"/>
              <a:ext cx="795536" cy="1060715"/>
            </a:xfrm>
            <a:prstGeom prst="rect">
              <a:avLst/>
            </a:prstGeom>
          </p:spPr>
        </p:pic>
        <p:sp>
          <p:nvSpPr>
            <p:cNvPr id="37" name="Rectangle 36">
              <a:extLst>
                <a:ext uri="{FF2B5EF4-FFF2-40B4-BE49-F238E27FC236}">
                  <a16:creationId xmlns:a16="http://schemas.microsoft.com/office/drawing/2014/main" id="{211B3CB8-1164-457F-96AD-CA013231DC02}"/>
                </a:ext>
              </a:extLst>
            </p:cNvPr>
            <p:cNvSpPr/>
            <p:nvPr/>
          </p:nvSpPr>
          <p:spPr bwMode="auto">
            <a:xfrm>
              <a:off x="5038796" y="4460188"/>
              <a:ext cx="623820" cy="393215"/>
            </a:xfrm>
            <a:prstGeom prst="rect">
              <a:avLst/>
            </a:prstGeom>
            <a:noFill/>
            <a:ln w="41275">
              <a:solidFill>
                <a:schemeClr val="accent1">
                  <a:lumMod val="40000"/>
                  <a:lumOff val="60000"/>
                </a:schemeClr>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defTabSz="914378"/>
              <a:endParaRPr lang="en-SG">
                <a:solidFill>
                  <a:srgbClr val="000000"/>
                </a:solidFill>
                <a:latin typeface="Verdana" pitchFamily="34" charset="0"/>
              </a:endParaRPr>
            </a:p>
          </p:txBody>
        </p:sp>
      </p:grpSp>
      <p:cxnSp>
        <p:nvCxnSpPr>
          <p:cNvPr id="35" name="Straight Connector 34">
            <a:extLst>
              <a:ext uri="{FF2B5EF4-FFF2-40B4-BE49-F238E27FC236}">
                <a16:creationId xmlns:a16="http://schemas.microsoft.com/office/drawing/2014/main" id="{A0529D0F-7867-4E71-B493-06EADF9BEF6B}"/>
              </a:ext>
            </a:extLst>
          </p:cNvPr>
          <p:cNvCxnSpPr>
            <a:cxnSpLocks/>
          </p:cNvCxnSpPr>
          <p:nvPr/>
        </p:nvCxnSpPr>
        <p:spPr bwMode="auto">
          <a:xfrm>
            <a:off x="7956314" y="1983761"/>
            <a:ext cx="0" cy="1104349"/>
          </a:xfrm>
          <a:prstGeom prst="line">
            <a:avLst/>
          </a:prstGeom>
          <a:solidFill>
            <a:srgbClr val="3374D4"/>
          </a:solidFill>
          <a:ln w="38100" cap="flat" cmpd="sng" algn="ctr">
            <a:solidFill>
              <a:schemeClr val="accent4"/>
            </a:solidFill>
            <a:prstDash val="lgDash"/>
            <a:round/>
            <a:headEnd type="none" w="med" len="med"/>
            <a:tailEnd type="none" w="med" len="med"/>
          </a:ln>
          <a:effectLst/>
        </p:spPr>
      </p:cxnSp>
      <p:grpSp>
        <p:nvGrpSpPr>
          <p:cNvPr id="15" name="Group 14">
            <a:extLst>
              <a:ext uri="{FF2B5EF4-FFF2-40B4-BE49-F238E27FC236}">
                <a16:creationId xmlns:a16="http://schemas.microsoft.com/office/drawing/2014/main" id="{D3FAD828-06D9-4118-BCA6-D1D516E941D4}"/>
              </a:ext>
            </a:extLst>
          </p:cNvPr>
          <p:cNvGrpSpPr/>
          <p:nvPr/>
        </p:nvGrpSpPr>
        <p:grpSpPr>
          <a:xfrm>
            <a:off x="7524493" y="3159740"/>
            <a:ext cx="1286126" cy="1720941"/>
            <a:chOff x="8053760" y="3698765"/>
            <a:chExt cx="912831" cy="1201082"/>
          </a:xfrm>
        </p:grpSpPr>
        <p:pic>
          <p:nvPicPr>
            <p:cNvPr id="19" name="Picture 18">
              <a:extLst>
                <a:ext uri="{FF2B5EF4-FFF2-40B4-BE49-F238E27FC236}">
                  <a16:creationId xmlns:a16="http://schemas.microsoft.com/office/drawing/2014/main" id="{6FAC39AE-C105-4153-A282-DACC992A4DC2}"/>
                </a:ext>
              </a:extLst>
            </p:cNvPr>
            <p:cNvPicPr>
              <a:picLocks noChangeAspect="1"/>
            </p:cNvPicPr>
            <p:nvPr/>
          </p:nvPicPr>
          <p:blipFill>
            <a:blip r:embed="rId7"/>
            <a:stretch>
              <a:fillRect/>
            </a:stretch>
          </p:blipFill>
          <p:spPr>
            <a:xfrm>
              <a:off x="8053760" y="3698765"/>
              <a:ext cx="912831" cy="1201082"/>
            </a:xfrm>
            <a:prstGeom prst="rect">
              <a:avLst/>
            </a:prstGeom>
          </p:spPr>
        </p:pic>
        <p:sp>
          <p:nvSpPr>
            <p:cNvPr id="38" name="Rectangle 37">
              <a:extLst>
                <a:ext uri="{FF2B5EF4-FFF2-40B4-BE49-F238E27FC236}">
                  <a16:creationId xmlns:a16="http://schemas.microsoft.com/office/drawing/2014/main" id="{EC607F51-AE90-4875-BC02-609DE8ACFE3B}"/>
                </a:ext>
              </a:extLst>
            </p:cNvPr>
            <p:cNvSpPr/>
            <p:nvPr/>
          </p:nvSpPr>
          <p:spPr bwMode="auto">
            <a:xfrm>
              <a:off x="8053760" y="4131979"/>
              <a:ext cx="604476" cy="418233"/>
            </a:xfrm>
            <a:prstGeom prst="rect">
              <a:avLst/>
            </a:prstGeom>
            <a:noFill/>
            <a:ln w="41275">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defTabSz="914378"/>
              <a:endParaRPr lang="en-SG">
                <a:solidFill>
                  <a:srgbClr val="000000"/>
                </a:solidFill>
                <a:latin typeface="Verdana" pitchFamily="34" charset="0"/>
              </a:endParaRPr>
            </a:p>
          </p:txBody>
        </p:sp>
      </p:grpSp>
      <p:sp>
        <p:nvSpPr>
          <p:cNvPr id="39" name="Rectangle 38">
            <a:extLst>
              <a:ext uri="{FF2B5EF4-FFF2-40B4-BE49-F238E27FC236}">
                <a16:creationId xmlns:a16="http://schemas.microsoft.com/office/drawing/2014/main" id="{49D5E60C-C58F-44F2-AA0F-EB1319CE3680}"/>
              </a:ext>
            </a:extLst>
          </p:cNvPr>
          <p:cNvSpPr/>
          <p:nvPr/>
        </p:nvSpPr>
        <p:spPr bwMode="auto">
          <a:xfrm>
            <a:off x="2905124" y="1651623"/>
            <a:ext cx="6090393" cy="332138"/>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68580" tIns="34290" rIns="68580" bIns="34290" numCol="1" rtlCol="0" anchor="ctr" anchorCtr="0" compatLnSpc="1">
            <a:prstTxWarp prst="textNoShape">
              <a:avLst/>
            </a:prstTxWarp>
          </a:bodyPr>
          <a:lstStyle/>
          <a:p>
            <a:pPr algn="ctr" defTabSz="914378"/>
            <a:r>
              <a:rPr lang="en-US" sz="900">
                <a:solidFill>
                  <a:srgbClr val="FFFFFF"/>
                </a:solidFill>
                <a:latin typeface="Verdana"/>
                <a:ea typeface="MS PGothic"/>
                <a:cs typeface="Verdana"/>
              </a:rPr>
              <a:t>Arc FTN (remote training)</a:t>
            </a:r>
            <a:endParaRPr lang="en-US" sz="900">
              <a:solidFill>
                <a:srgbClr val="FFFFFF"/>
              </a:solidFill>
            </a:endParaRPr>
          </a:p>
        </p:txBody>
      </p:sp>
      <p:sp>
        <p:nvSpPr>
          <p:cNvPr id="40" name="Rectangle 39">
            <a:extLst>
              <a:ext uri="{FF2B5EF4-FFF2-40B4-BE49-F238E27FC236}">
                <a16:creationId xmlns:a16="http://schemas.microsoft.com/office/drawing/2014/main" id="{8F384666-DBE1-4ABE-B237-112DBE30675F}"/>
              </a:ext>
            </a:extLst>
          </p:cNvPr>
          <p:cNvSpPr/>
          <p:nvPr/>
        </p:nvSpPr>
        <p:spPr bwMode="auto">
          <a:xfrm>
            <a:off x="2905124" y="1191256"/>
            <a:ext cx="2209801" cy="300112"/>
          </a:xfrm>
          <a:prstGeom prst="rect">
            <a:avLst/>
          </a:prstGeom>
          <a:solidFill>
            <a:schemeClr val="accent4">
              <a:lumMod val="50000"/>
            </a:schemeClr>
          </a:solidFill>
          <a:ln>
            <a:solidFill>
              <a:schemeClr val="accent4">
                <a:lumMod val="50000"/>
              </a:schemeClr>
            </a:solid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68580" tIns="34290" rIns="68580" bIns="34290" numCol="1" rtlCol="0" anchor="ctr" anchorCtr="0" compatLnSpc="1">
            <a:prstTxWarp prst="textNoShape">
              <a:avLst/>
            </a:prstTxWarp>
          </a:bodyPr>
          <a:lstStyle/>
          <a:p>
            <a:pPr algn="ctr" defTabSz="914378"/>
            <a:r>
              <a:rPr lang="en-US" sz="900">
                <a:solidFill>
                  <a:srgbClr val="FFFFFF"/>
                </a:solidFill>
              </a:rPr>
              <a:t>Radian ASAP (remote training)</a:t>
            </a:r>
          </a:p>
        </p:txBody>
      </p:sp>
      <p:sp>
        <p:nvSpPr>
          <p:cNvPr id="41" name="Rectangle 40">
            <a:extLst>
              <a:ext uri="{FF2B5EF4-FFF2-40B4-BE49-F238E27FC236}">
                <a16:creationId xmlns:a16="http://schemas.microsoft.com/office/drawing/2014/main" id="{38B1EA50-EC25-4AC1-81F7-0CF832E15D94}"/>
              </a:ext>
            </a:extLst>
          </p:cNvPr>
          <p:cNvSpPr/>
          <p:nvPr/>
        </p:nvSpPr>
        <p:spPr bwMode="auto">
          <a:xfrm>
            <a:off x="260872" y="4407746"/>
            <a:ext cx="1049066" cy="349625"/>
          </a:xfrm>
          <a:prstGeom prst="rect">
            <a:avLst/>
          </a:prstGeom>
          <a:solidFill>
            <a:schemeClr val="accent1"/>
          </a:solidFill>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378"/>
            <a:r>
              <a:rPr lang="en-US" sz="900">
                <a:solidFill>
                  <a:srgbClr val="FFFFFF"/>
                </a:solidFill>
                <a:latin typeface="Verdana" pitchFamily="34" charset="0"/>
              </a:rPr>
              <a:t>Arc HPLC QSM</a:t>
            </a:r>
          </a:p>
        </p:txBody>
      </p:sp>
      <p:pic>
        <p:nvPicPr>
          <p:cNvPr id="12" name="Picture 11">
            <a:extLst>
              <a:ext uri="{FF2B5EF4-FFF2-40B4-BE49-F238E27FC236}">
                <a16:creationId xmlns:a16="http://schemas.microsoft.com/office/drawing/2014/main" id="{A949F6B4-877F-48C3-8E51-504A577FF808}"/>
              </a:ext>
            </a:extLst>
          </p:cNvPr>
          <p:cNvPicPr>
            <a:picLocks noChangeAspect="1"/>
          </p:cNvPicPr>
          <p:nvPr/>
        </p:nvPicPr>
        <p:blipFill>
          <a:blip r:embed="rId8"/>
          <a:stretch>
            <a:fillRect/>
          </a:stretch>
        </p:blipFill>
        <p:spPr>
          <a:xfrm>
            <a:off x="491325" y="1071147"/>
            <a:ext cx="542147" cy="1454634"/>
          </a:xfrm>
          <a:prstGeom prst="rect">
            <a:avLst/>
          </a:prstGeom>
        </p:spPr>
      </p:pic>
      <p:grpSp>
        <p:nvGrpSpPr>
          <p:cNvPr id="21" name="Group 20">
            <a:extLst>
              <a:ext uri="{FF2B5EF4-FFF2-40B4-BE49-F238E27FC236}">
                <a16:creationId xmlns:a16="http://schemas.microsoft.com/office/drawing/2014/main" id="{BB845DFC-5E9B-44B4-9ADA-356A234AB5BC}"/>
              </a:ext>
            </a:extLst>
          </p:cNvPr>
          <p:cNvGrpSpPr/>
          <p:nvPr/>
        </p:nvGrpSpPr>
        <p:grpSpPr>
          <a:xfrm>
            <a:off x="1779184" y="3231363"/>
            <a:ext cx="549961" cy="1136309"/>
            <a:chOff x="435884" y="3309252"/>
            <a:chExt cx="549961" cy="1136309"/>
          </a:xfrm>
        </p:grpSpPr>
        <p:pic>
          <p:nvPicPr>
            <p:cNvPr id="2" name="Picture 1">
              <a:extLst>
                <a:ext uri="{FF2B5EF4-FFF2-40B4-BE49-F238E27FC236}">
                  <a16:creationId xmlns:a16="http://schemas.microsoft.com/office/drawing/2014/main" id="{68FF4BFB-DA29-46F3-A2D0-D87AE4DC1F13}"/>
                </a:ext>
              </a:extLst>
            </p:cNvPr>
            <p:cNvPicPr>
              <a:picLocks noChangeAspect="1"/>
            </p:cNvPicPr>
            <p:nvPr/>
          </p:nvPicPr>
          <p:blipFill>
            <a:blip r:embed="rId9"/>
            <a:stretch>
              <a:fillRect/>
            </a:stretch>
          </p:blipFill>
          <p:spPr>
            <a:xfrm>
              <a:off x="454468" y="3312704"/>
              <a:ext cx="524756" cy="1132857"/>
            </a:xfrm>
            <a:prstGeom prst="rect">
              <a:avLst/>
            </a:prstGeom>
          </p:spPr>
        </p:pic>
        <p:sp>
          <p:nvSpPr>
            <p:cNvPr id="32" name="Rectangle 31">
              <a:extLst>
                <a:ext uri="{FF2B5EF4-FFF2-40B4-BE49-F238E27FC236}">
                  <a16:creationId xmlns:a16="http://schemas.microsoft.com/office/drawing/2014/main" id="{5BF9EA37-6804-4171-BAE5-3FCC99AA3303}"/>
                </a:ext>
              </a:extLst>
            </p:cNvPr>
            <p:cNvSpPr/>
            <p:nvPr/>
          </p:nvSpPr>
          <p:spPr bwMode="auto">
            <a:xfrm>
              <a:off x="435884" y="3309252"/>
              <a:ext cx="549961" cy="415024"/>
            </a:xfrm>
            <a:prstGeom prst="rect">
              <a:avLst/>
            </a:prstGeom>
            <a:noFill/>
            <a:ln w="41275">
              <a:solidFill>
                <a:schemeClr val="accent1">
                  <a:lumMod val="40000"/>
                  <a:lumOff val="60000"/>
                </a:schemeClr>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defTabSz="914378"/>
              <a:endParaRPr lang="en-SG">
                <a:solidFill>
                  <a:srgbClr val="000000"/>
                </a:solidFill>
                <a:latin typeface="Verdana" pitchFamily="34" charset="0"/>
              </a:endParaRPr>
            </a:p>
          </p:txBody>
        </p:sp>
      </p:grpSp>
      <p:sp>
        <p:nvSpPr>
          <p:cNvPr id="42" name="Rectangle 41">
            <a:extLst>
              <a:ext uri="{FF2B5EF4-FFF2-40B4-BE49-F238E27FC236}">
                <a16:creationId xmlns:a16="http://schemas.microsoft.com/office/drawing/2014/main" id="{A2517B15-EFBC-4B47-A403-4242F86F3454}"/>
              </a:ext>
            </a:extLst>
          </p:cNvPr>
          <p:cNvSpPr/>
          <p:nvPr/>
        </p:nvSpPr>
        <p:spPr bwMode="auto">
          <a:xfrm>
            <a:off x="4124599" y="2206300"/>
            <a:ext cx="2885515" cy="332138"/>
          </a:xfrm>
          <a:prstGeom prst="rect">
            <a:avLst/>
          </a:prstGeom>
          <a:solidFill>
            <a:schemeClr val="accent4"/>
          </a:solidFill>
          <a:ln>
            <a:solidFill>
              <a:schemeClr val="accent4"/>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68580" tIns="34290" rIns="68580" bIns="34290" numCol="1" rtlCol="0" anchor="ctr" anchorCtr="0" compatLnSpc="1">
            <a:prstTxWarp prst="textNoShape">
              <a:avLst/>
            </a:prstTxWarp>
          </a:bodyPr>
          <a:lstStyle/>
          <a:p>
            <a:pPr algn="ctr" defTabSz="914378"/>
            <a:r>
              <a:rPr lang="en-US" sz="900">
                <a:solidFill>
                  <a:srgbClr val="FFFFFF"/>
                </a:solidFill>
                <a:latin typeface="Verdana"/>
                <a:ea typeface="MS PGothic"/>
                <a:cs typeface="Verdana"/>
              </a:rPr>
              <a:t>Arc PREMIER </a:t>
            </a:r>
            <a:r>
              <a:rPr lang="en-US" sz="900">
                <a:solidFill>
                  <a:srgbClr val="FFFFFF"/>
                </a:solidFill>
                <a:latin typeface="Verdana" pitchFamily="34" charset="0"/>
              </a:rPr>
              <a:t>(NPI, local training)</a:t>
            </a:r>
          </a:p>
          <a:p>
            <a:pPr algn="ctr" defTabSz="914378"/>
            <a:r>
              <a:rPr lang="en-US" sz="900">
                <a:solidFill>
                  <a:srgbClr val="FFFFFF"/>
                </a:solidFill>
                <a:latin typeface="Verdana" pitchFamily="34" charset="0"/>
              </a:rPr>
              <a:t>– 4x Column Managers &amp; 3x Detectors</a:t>
            </a:r>
          </a:p>
        </p:txBody>
      </p:sp>
      <p:grpSp>
        <p:nvGrpSpPr>
          <p:cNvPr id="16" name="Group 15">
            <a:extLst>
              <a:ext uri="{FF2B5EF4-FFF2-40B4-BE49-F238E27FC236}">
                <a16:creationId xmlns:a16="http://schemas.microsoft.com/office/drawing/2014/main" id="{5E84EBC9-1ACE-42BB-8FBD-FEFB6B029291}"/>
              </a:ext>
            </a:extLst>
          </p:cNvPr>
          <p:cNvGrpSpPr/>
          <p:nvPr/>
        </p:nvGrpSpPr>
        <p:grpSpPr>
          <a:xfrm>
            <a:off x="4653433" y="3188863"/>
            <a:ext cx="1960877" cy="1591153"/>
            <a:chOff x="4031037" y="3175176"/>
            <a:chExt cx="1700206" cy="1369293"/>
          </a:xfrm>
        </p:grpSpPr>
        <p:pic>
          <p:nvPicPr>
            <p:cNvPr id="43" name="Picture 42">
              <a:extLst>
                <a:ext uri="{FF2B5EF4-FFF2-40B4-BE49-F238E27FC236}">
                  <a16:creationId xmlns:a16="http://schemas.microsoft.com/office/drawing/2014/main" id="{8C36C4F9-756E-43DA-98F3-715A58E6BBE0}"/>
                </a:ext>
              </a:extLst>
            </p:cNvPr>
            <p:cNvPicPr>
              <a:picLocks noChangeAspect="1"/>
            </p:cNvPicPr>
            <p:nvPr/>
          </p:nvPicPr>
          <p:blipFill>
            <a:blip r:embed="rId10"/>
            <a:stretch>
              <a:fillRect/>
            </a:stretch>
          </p:blipFill>
          <p:spPr>
            <a:xfrm>
              <a:off x="4097689" y="3213796"/>
              <a:ext cx="881355" cy="1330673"/>
            </a:xfrm>
            <a:prstGeom prst="rect">
              <a:avLst/>
            </a:prstGeom>
          </p:spPr>
        </p:pic>
        <p:pic>
          <p:nvPicPr>
            <p:cNvPr id="44" name="Picture 43">
              <a:extLst>
                <a:ext uri="{FF2B5EF4-FFF2-40B4-BE49-F238E27FC236}">
                  <a16:creationId xmlns:a16="http://schemas.microsoft.com/office/drawing/2014/main" id="{C8FDF964-2556-4257-A24E-798094E81856}"/>
                </a:ext>
              </a:extLst>
            </p:cNvPr>
            <p:cNvPicPr>
              <a:picLocks noChangeAspect="1"/>
            </p:cNvPicPr>
            <p:nvPr/>
          </p:nvPicPr>
          <p:blipFill>
            <a:blip r:embed="rId11"/>
            <a:stretch>
              <a:fillRect/>
            </a:stretch>
          </p:blipFill>
          <p:spPr>
            <a:xfrm>
              <a:off x="5104433" y="3213797"/>
              <a:ext cx="541206" cy="1330672"/>
            </a:xfrm>
            <a:prstGeom prst="rect">
              <a:avLst/>
            </a:prstGeom>
          </p:spPr>
        </p:pic>
        <p:sp>
          <p:nvSpPr>
            <p:cNvPr id="45" name="Rectangle 44">
              <a:extLst>
                <a:ext uri="{FF2B5EF4-FFF2-40B4-BE49-F238E27FC236}">
                  <a16:creationId xmlns:a16="http://schemas.microsoft.com/office/drawing/2014/main" id="{61E7B864-812D-4B89-9163-654013AB624F}"/>
                </a:ext>
              </a:extLst>
            </p:cNvPr>
            <p:cNvSpPr/>
            <p:nvPr/>
          </p:nvSpPr>
          <p:spPr bwMode="auto">
            <a:xfrm>
              <a:off x="4031037" y="3175176"/>
              <a:ext cx="712414" cy="530050"/>
            </a:xfrm>
            <a:prstGeom prst="rect">
              <a:avLst/>
            </a:prstGeom>
            <a:noFill/>
            <a:ln w="41275">
              <a:solidFill>
                <a:schemeClr val="accent4"/>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defTabSz="914378"/>
              <a:endParaRPr lang="en-SG">
                <a:solidFill>
                  <a:srgbClr val="000000"/>
                </a:solidFill>
                <a:latin typeface="Verdana" pitchFamily="34" charset="0"/>
              </a:endParaRPr>
            </a:p>
          </p:txBody>
        </p:sp>
        <p:sp>
          <p:nvSpPr>
            <p:cNvPr id="47" name="Rectangle 46">
              <a:extLst>
                <a:ext uri="{FF2B5EF4-FFF2-40B4-BE49-F238E27FC236}">
                  <a16:creationId xmlns:a16="http://schemas.microsoft.com/office/drawing/2014/main" id="{1F7039AE-B688-47B9-ADD2-14402A0F8210}"/>
                </a:ext>
              </a:extLst>
            </p:cNvPr>
            <p:cNvSpPr/>
            <p:nvPr/>
          </p:nvSpPr>
          <p:spPr bwMode="auto">
            <a:xfrm>
              <a:off x="5018829" y="3184701"/>
              <a:ext cx="712414" cy="634824"/>
            </a:xfrm>
            <a:prstGeom prst="rect">
              <a:avLst/>
            </a:prstGeom>
            <a:noFill/>
            <a:ln w="41275">
              <a:solidFill>
                <a:schemeClr val="accent4"/>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defTabSz="914378"/>
              <a:endParaRPr lang="en-SG">
                <a:solidFill>
                  <a:srgbClr val="000000"/>
                </a:solidFill>
                <a:latin typeface="Verdana" pitchFamily="34" charset="0"/>
              </a:endParaRPr>
            </a:p>
          </p:txBody>
        </p:sp>
        <p:sp>
          <p:nvSpPr>
            <p:cNvPr id="48" name="Rectangle 47">
              <a:extLst>
                <a:ext uri="{FF2B5EF4-FFF2-40B4-BE49-F238E27FC236}">
                  <a16:creationId xmlns:a16="http://schemas.microsoft.com/office/drawing/2014/main" id="{E3DCFC07-CEAB-4FEF-8BF8-60226DB515D7}"/>
                </a:ext>
              </a:extLst>
            </p:cNvPr>
            <p:cNvSpPr/>
            <p:nvPr/>
          </p:nvSpPr>
          <p:spPr bwMode="auto">
            <a:xfrm>
              <a:off x="4708441" y="3638405"/>
              <a:ext cx="310388" cy="906064"/>
            </a:xfrm>
            <a:prstGeom prst="rect">
              <a:avLst/>
            </a:prstGeom>
            <a:noFill/>
            <a:ln w="41275">
              <a:solidFill>
                <a:schemeClr val="accent4"/>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defTabSz="914378"/>
              <a:endParaRPr lang="en-SG">
                <a:solidFill>
                  <a:srgbClr val="000000"/>
                </a:solidFill>
                <a:latin typeface="Verdana" pitchFamily="34" charset="0"/>
              </a:endParaRPr>
            </a:p>
          </p:txBody>
        </p:sp>
      </p:grpSp>
      <p:cxnSp>
        <p:nvCxnSpPr>
          <p:cNvPr id="49" name="Straight Connector 48">
            <a:extLst>
              <a:ext uri="{FF2B5EF4-FFF2-40B4-BE49-F238E27FC236}">
                <a16:creationId xmlns:a16="http://schemas.microsoft.com/office/drawing/2014/main" id="{5F2564DE-F878-4EA7-B2A1-335B61FE8957}"/>
              </a:ext>
            </a:extLst>
          </p:cNvPr>
          <p:cNvCxnSpPr>
            <a:cxnSpLocks/>
          </p:cNvCxnSpPr>
          <p:nvPr/>
        </p:nvCxnSpPr>
        <p:spPr bwMode="auto">
          <a:xfrm>
            <a:off x="5594386" y="2520807"/>
            <a:ext cx="0" cy="549672"/>
          </a:xfrm>
          <a:prstGeom prst="line">
            <a:avLst/>
          </a:prstGeom>
          <a:solidFill>
            <a:srgbClr val="3374D4"/>
          </a:solidFill>
          <a:ln w="38100" cap="flat" cmpd="sng" algn="ctr">
            <a:solidFill>
              <a:schemeClr val="accent4"/>
            </a:solidFill>
            <a:prstDash val="lgDash"/>
            <a:round/>
            <a:headEnd type="none" w="med" len="med"/>
            <a:tailEnd type="none" w="med" len="med"/>
          </a:ln>
          <a:effectLst/>
        </p:spPr>
      </p:cxnSp>
      <p:cxnSp>
        <p:nvCxnSpPr>
          <p:cNvPr id="27" name="Straight Connector 26">
            <a:extLst>
              <a:ext uri="{FF2B5EF4-FFF2-40B4-BE49-F238E27FC236}">
                <a16:creationId xmlns:a16="http://schemas.microsoft.com/office/drawing/2014/main" id="{823812AC-DD6C-4A8A-896E-56BCB6C30030}"/>
              </a:ext>
            </a:extLst>
          </p:cNvPr>
          <p:cNvCxnSpPr/>
          <p:nvPr/>
        </p:nvCxnSpPr>
        <p:spPr>
          <a:xfrm>
            <a:off x="2838450" y="1038386"/>
            <a:ext cx="0" cy="38422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744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B5975EB-0684-814C-918B-1659B60315E8}"/>
              </a:ext>
            </a:extLst>
          </p:cNvPr>
          <p:cNvSpPr/>
          <p:nvPr/>
        </p:nvSpPr>
        <p:spPr>
          <a:xfrm>
            <a:off x="9063681" y="398506"/>
            <a:ext cx="80319" cy="195393"/>
          </a:xfrm>
          <a:prstGeom prst="rect">
            <a:avLst/>
          </a:prstGeom>
          <a:solidFill>
            <a:schemeClr val="bg1"/>
          </a:solidFill>
          <a:ln>
            <a:noFill/>
          </a:ln>
        </p:spPr>
        <p:txBody>
          <a:bodyPr wrap="square" rtlCol="0" anchor="ctr">
            <a:noAutofit/>
          </a:bodyPr>
          <a:lstStyle/>
          <a:p>
            <a:pPr algn="ctr">
              <a:buClr>
                <a:schemeClr val="accent1"/>
              </a:buClr>
            </a:pPr>
            <a:endParaRPr lang="en-US" sz="1200">
              <a:solidFill>
                <a:srgbClr val="000000"/>
              </a:solidFill>
            </a:endParaRPr>
          </a:p>
        </p:txBody>
      </p:sp>
      <p:sp>
        <p:nvSpPr>
          <p:cNvPr id="22" name="Title 53">
            <a:extLst>
              <a:ext uri="{FF2B5EF4-FFF2-40B4-BE49-F238E27FC236}">
                <a16:creationId xmlns:a16="http://schemas.microsoft.com/office/drawing/2014/main" id="{664C713B-7AE2-F54F-ABB1-088DF5FD142D}"/>
              </a:ext>
            </a:extLst>
          </p:cNvPr>
          <p:cNvSpPr>
            <a:spLocks noGrp="1"/>
          </p:cNvSpPr>
          <p:nvPr>
            <p:ph type="title"/>
          </p:nvPr>
        </p:nvSpPr>
        <p:spPr>
          <a:xfrm>
            <a:off x="131764" y="213778"/>
            <a:ext cx="9012236" cy="548640"/>
          </a:xfrm>
          <a:solidFill>
            <a:schemeClr val="bg1"/>
          </a:solidFill>
        </p:spPr>
        <p:txBody>
          <a:bodyPr/>
          <a:lstStyle/>
          <a:p>
            <a:r>
              <a:rPr lang="en-US"/>
              <a:t>How </a:t>
            </a:r>
            <a:r>
              <a:rPr lang="en-US" b="1"/>
              <a:t>Singapore Operations Will Help Waters Win </a:t>
            </a:r>
            <a:r>
              <a:rPr lang="en-US"/>
              <a:t>in 2021</a:t>
            </a:r>
          </a:p>
        </p:txBody>
      </p:sp>
      <p:graphicFrame>
        <p:nvGraphicFramePr>
          <p:cNvPr id="9" name="Table 9">
            <a:extLst>
              <a:ext uri="{FF2B5EF4-FFF2-40B4-BE49-F238E27FC236}">
                <a16:creationId xmlns:a16="http://schemas.microsoft.com/office/drawing/2014/main" id="{D380FDA0-5218-E046-AA77-92B46E0ADF78}"/>
              </a:ext>
            </a:extLst>
          </p:cNvPr>
          <p:cNvGraphicFramePr>
            <a:graphicFrameLocks noGrp="1"/>
          </p:cNvGraphicFramePr>
          <p:nvPr/>
        </p:nvGraphicFramePr>
        <p:xfrm>
          <a:off x="171570" y="1684724"/>
          <a:ext cx="8921201" cy="3291755"/>
        </p:xfrm>
        <a:graphic>
          <a:graphicData uri="http://schemas.openxmlformats.org/drawingml/2006/table">
            <a:tbl>
              <a:tblPr firstRow="1" bandRow="1">
                <a:tableStyleId>{5C22544A-7EE6-4342-B048-85BDC9FD1C3A}</a:tableStyleId>
              </a:tblPr>
              <a:tblGrid>
                <a:gridCol w="3083182">
                  <a:extLst>
                    <a:ext uri="{9D8B030D-6E8A-4147-A177-3AD203B41FA5}">
                      <a16:colId xmlns:a16="http://schemas.microsoft.com/office/drawing/2014/main" val="1769594132"/>
                    </a:ext>
                  </a:extLst>
                </a:gridCol>
                <a:gridCol w="2359536">
                  <a:extLst>
                    <a:ext uri="{9D8B030D-6E8A-4147-A177-3AD203B41FA5}">
                      <a16:colId xmlns:a16="http://schemas.microsoft.com/office/drawing/2014/main" val="3538721863"/>
                    </a:ext>
                  </a:extLst>
                </a:gridCol>
                <a:gridCol w="3478483">
                  <a:extLst>
                    <a:ext uri="{9D8B030D-6E8A-4147-A177-3AD203B41FA5}">
                      <a16:colId xmlns:a16="http://schemas.microsoft.com/office/drawing/2014/main" val="556143748"/>
                    </a:ext>
                  </a:extLst>
                </a:gridCol>
              </a:tblGrid>
              <a:tr h="350367">
                <a:tc>
                  <a:txBody>
                    <a:bodyPr/>
                    <a:lstStyle/>
                    <a:p>
                      <a:r>
                        <a:rPr lang="en-US" sz="1200">
                          <a:solidFill>
                            <a:schemeClr val="accent6"/>
                          </a:solidFill>
                        </a:rPr>
                        <a:t>SMART Objectives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a:solidFill>
                            <a:schemeClr val="accent6"/>
                          </a:solidFill>
                        </a:rPr>
                        <a:t>Success Measures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F2F2"/>
                    </a:solidFill>
                  </a:tcPr>
                </a:tc>
                <a:tc>
                  <a:txBody>
                    <a:bodyPr/>
                    <a:lstStyle/>
                    <a:p>
                      <a:r>
                        <a:rPr lang="en-US" sz="1200">
                          <a:solidFill>
                            <a:schemeClr val="accent6"/>
                          </a:solidFill>
                        </a:rPr>
                        <a:t>Relevant Initiatives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10251598"/>
                  </a:ext>
                </a:extLst>
              </a:tr>
              <a:tr h="1581239">
                <a:tc>
                  <a:txBody>
                    <a:bodyPr/>
                    <a:lstStyle/>
                    <a:p>
                      <a:pPr marL="342900" indent="-342900">
                        <a:buFont typeface="+mj-lt"/>
                        <a:buAutoNum type="arabicPeriod" startAt="3"/>
                      </a:pPr>
                      <a:r>
                        <a:rPr lang="en-US" sz="1050" b="1">
                          <a:solidFill>
                            <a:schemeClr val="tx1"/>
                          </a:solidFill>
                        </a:rPr>
                        <a:t>[CULTURE]</a:t>
                      </a:r>
                      <a:r>
                        <a:rPr lang="en-US" sz="1050">
                          <a:solidFill>
                            <a:schemeClr val="tx1"/>
                          </a:solidFill>
                        </a:rPr>
                        <a:t>  Establish cultural norms, performance mechanisms and operating processes for driving a culture of responsibility, focus and accountably.</a:t>
                      </a:r>
                      <a:br>
                        <a:rPr lang="en-US" sz="1050">
                          <a:solidFill>
                            <a:schemeClr val="tx1"/>
                          </a:solidFill>
                        </a:rPr>
                      </a:br>
                      <a:endParaRPr lang="en-US" sz="1050">
                        <a:solidFill>
                          <a:schemeClr val="tx1"/>
                        </a:solidFill>
                      </a:endParaRPr>
                    </a:p>
                  </a:txBody>
                  <a:tcPr marL="68580" marR="68580" marT="34290" marB="34290">
                    <a:lnL w="12700" cmpd="sng">
                      <a:noFill/>
                    </a:lnL>
                    <a:lnR w="12700" cmpd="sng">
                      <a:noFill/>
                    </a:lnR>
                    <a:lnT w="12700" cap="flat" cmpd="sng" algn="ctr">
                      <a:no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a:solidFill>
                            <a:schemeClr val="tx1"/>
                          </a:solidFill>
                          <a:latin typeface="+mn-lt"/>
                          <a:ea typeface="+mn-ea"/>
                          <a:cs typeface="+mn-cs"/>
                        </a:rPr>
                        <a:t>Complete lean training and projects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kern="1200">
                        <a:solidFill>
                          <a:schemeClr val="tx1"/>
                        </a:solidFill>
                        <a:latin typeface="+mn-lt"/>
                        <a:ea typeface="+mn-ea"/>
                        <a:cs typeface="+mn-cs"/>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Business process simplification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a:solidFill>
                          <a:schemeClr val="tx1"/>
                        </a:solidFill>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Diversity &amp; inclusion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a:solidFill>
                          <a:schemeClr val="tx1"/>
                        </a:solidFill>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Performance management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a:solidFill>
                          <a:schemeClr val="tx1"/>
                        </a:solidFill>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Sustainability 2025</a:t>
                      </a:r>
                    </a:p>
                  </a:txBody>
                  <a:tcPr marL="68580" marR="68580" marT="34290" marB="34290">
                    <a:lnL w="12700" cmpd="sng">
                      <a:noFill/>
                    </a:lnL>
                    <a:lnR w="12700" cmpd="sng">
                      <a:noFill/>
                    </a:lnR>
                    <a:lnT w="12700" cap="flat" cmpd="sng" algn="ctr">
                      <a:no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lvl="0" indent="-285750" algn="l" defTabSz="685800" rtl="0" eaLnBrk="1" latinLnBrk="0" hangingPunct="1">
                        <a:buFont typeface="Arial" panose="020B0604020202020204" pitchFamily="34" charset="0"/>
                        <a:buChar char="•"/>
                      </a:pPr>
                      <a:r>
                        <a:rPr lang="en-US" sz="1050" kern="1200">
                          <a:solidFill>
                            <a:schemeClr val="tx1"/>
                          </a:solidFill>
                          <a:latin typeface="+mn-lt"/>
                          <a:ea typeface="+mn-ea"/>
                          <a:cs typeface="+mn-cs"/>
                        </a:rPr>
                        <a:t>Participate and complete at least one lean / </a:t>
                      </a:r>
                    </a:p>
                    <a:p>
                      <a:pPr marL="285750" lvl="0" indent="-285750" algn="l" defTabSz="685800" rtl="0" eaLnBrk="1" latinLnBrk="0" hangingPunct="1">
                        <a:buFont typeface="Arial" panose="020B0604020202020204" pitchFamily="34" charset="0"/>
                        <a:buChar char="•"/>
                      </a:pPr>
                      <a:r>
                        <a:rPr lang="en-US" sz="1050" kern="1200">
                          <a:solidFill>
                            <a:schemeClr val="tx1"/>
                          </a:solidFill>
                          <a:latin typeface="+mn-lt"/>
                          <a:ea typeface="+mn-ea"/>
                          <a:cs typeface="+mn-cs"/>
                        </a:rPr>
                        <a:t>productivity improvement by end of 2021</a:t>
                      </a:r>
                    </a:p>
                    <a:p>
                      <a:pPr marL="285750" lvl="0" indent="-285750" algn="l" defTabSz="685800" rtl="0" eaLnBrk="1" latinLnBrk="0" hangingPunct="1">
                        <a:buFont typeface="Arial" panose="020B0604020202020204" pitchFamily="34" charset="0"/>
                        <a:buChar char="•"/>
                      </a:pPr>
                      <a:r>
                        <a:rPr lang="en-US" sz="1050" kern="1200">
                          <a:solidFill>
                            <a:schemeClr val="tx1"/>
                          </a:solidFill>
                          <a:latin typeface="+mn-lt"/>
                          <a:ea typeface="+mn-ea"/>
                          <a:cs typeface="+mn-cs"/>
                        </a:rPr>
                        <a:t>Warehouse / Freight projects (Master </a:t>
                      </a:r>
                      <a:r>
                        <a:rPr lang="en-US" sz="1050" kern="1200" err="1">
                          <a:solidFill>
                            <a:schemeClr val="tx1"/>
                          </a:solidFill>
                          <a:latin typeface="+mn-lt"/>
                          <a:ea typeface="+mn-ea"/>
                          <a:cs typeface="+mn-cs"/>
                        </a:rPr>
                        <a:t>wt</a:t>
                      </a:r>
                      <a:r>
                        <a:rPr lang="en-US" sz="1050" kern="1200">
                          <a:solidFill>
                            <a:schemeClr val="tx1"/>
                          </a:solidFill>
                          <a:latin typeface="+mn-lt"/>
                          <a:ea typeface="+mn-ea"/>
                          <a:cs typeface="+mn-cs"/>
                        </a:rPr>
                        <a:t>, RFQ)</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a:solidFill>
                            <a:schemeClr val="tx1"/>
                          </a:solidFill>
                          <a:latin typeface="+mn-lt"/>
                          <a:ea typeface="+mn-ea"/>
                          <a:cs typeface="+mn-cs"/>
                        </a:rPr>
                        <a:t>Voice of customers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Production plan / warranty returns dashboard</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Packaging &amp; labelling optimization</a:t>
                      </a:r>
                    </a:p>
                    <a:p>
                      <a:pPr marL="285750" lvl="0" indent="-285750" algn="l" defTabSz="685800" rtl="0" eaLnBrk="1" latinLnBrk="0" hangingPunct="1">
                        <a:buFont typeface="Arial" panose="020B0604020202020204" pitchFamily="34" charset="0"/>
                        <a:buChar char="•"/>
                      </a:pPr>
                      <a:r>
                        <a:rPr lang="en-US" sz="1050">
                          <a:solidFill>
                            <a:schemeClr val="tx1"/>
                          </a:solidFill>
                        </a:rPr>
                        <a:t>Quarterly inclusiveness / team building events</a:t>
                      </a:r>
                    </a:p>
                    <a:p>
                      <a:pPr marL="285750" lvl="0" indent="-285750" algn="l" defTabSz="685800" rtl="0" eaLnBrk="1" latinLnBrk="0" hangingPunct="1">
                        <a:buFont typeface="Arial" panose="020B0604020202020204" pitchFamily="34" charset="0"/>
                        <a:buChar char="•"/>
                      </a:pPr>
                      <a:r>
                        <a:rPr lang="en-US" sz="1050">
                          <a:solidFill>
                            <a:schemeClr val="tx1"/>
                          </a:solidFill>
                        </a:rPr>
                        <a:t>Smart goals by 8 Mar, quarterly performance conversations on employees' progress</a:t>
                      </a:r>
                    </a:p>
                  </a:txBody>
                  <a:tcPr marL="68580" marR="68580" marT="34290" marB="34290">
                    <a:lnL w="12700" cmpd="sng">
                      <a:noFill/>
                    </a:lnL>
                    <a:lnR w="12700" cmpd="sng">
                      <a:noFill/>
                    </a:lnR>
                    <a:lnT w="12700" cap="flat" cmpd="sng" algn="ctr">
                      <a:no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9398763"/>
                  </a:ext>
                </a:extLst>
              </a:tr>
              <a:tr h="1272608">
                <a:tc>
                  <a:txBody>
                    <a:bodyPr/>
                    <a:lstStyle/>
                    <a:p>
                      <a:pPr marL="342900" indent="-342900">
                        <a:buFont typeface="+mj-lt"/>
                        <a:buAutoNum type="arabicPeriod" startAt="4"/>
                      </a:pPr>
                      <a:r>
                        <a:rPr lang="en-US" sz="1050" b="1">
                          <a:solidFill>
                            <a:schemeClr val="tx1"/>
                          </a:solidFill>
                        </a:rPr>
                        <a:t>[STRATEGY]  </a:t>
                      </a:r>
                      <a:r>
                        <a:rPr lang="en-US" sz="1050">
                          <a:solidFill>
                            <a:schemeClr val="tx1"/>
                          </a:solidFill>
                        </a:rPr>
                        <a:t>Develop and implement a long term Global Operations strategy for driving scalability, productivity and execution excellence.</a:t>
                      </a:r>
                      <a:br>
                        <a:rPr lang="en-US" sz="1050">
                          <a:solidFill>
                            <a:schemeClr val="tx1"/>
                          </a:solidFill>
                        </a:rPr>
                      </a:br>
                      <a:endParaRPr lang="en-US" sz="105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169863" indent="-169863">
                        <a:buFont typeface="Arial" panose="020B0604020202020204" pitchFamily="34" charset="0"/>
                        <a:buChar char="•"/>
                      </a:pPr>
                      <a:r>
                        <a:rPr lang="en-US" sz="1050">
                          <a:solidFill>
                            <a:schemeClr val="tx1"/>
                          </a:solidFill>
                        </a:rPr>
                        <a:t>Mfg. Footprint</a:t>
                      </a:r>
                    </a:p>
                    <a:p>
                      <a:pPr marL="169863" indent="-169863">
                        <a:buFont typeface="Arial" panose="020B0604020202020204" pitchFamily="34" charset="0"/>
                        <a:buChar char="•"/>
                      </a:pPr>
                      <a:endParaRPr lang="en-US" sz="1050">
                        <a:solidFill>
                          <a:schemeClr val="tx1"/>
                        </a:solidFill>
                      </a:endParaRPr>
                    </a:p>
                    <a:p>
                      <a:pPr marL="169863" indent="-169863">
                        <a:buFont typeface="Arial" panose="020B0604020202020204" pitchFamily="34" charset="0"/>
                        <a:buChar char="•"/>
                      </a:pPr>
                      <a:r>
                        <a:rPr lang="en-US" sz="1050">
                          <a:solidFill>
                            <a:schemeClr val="tx1"/>
                          </a:solidFill>
                        </a:rPr>
                        <a:t>Enabling capabilities</a:t>
                      </a:r>
                    </a:p>
                    <a:p>
                      <a:pPr marL="169863" indent="-169863">
                        <a:buFont typeface="Arial" panose="020B0604020202020204" pitchFamily="34" charset="0"/>
                        <a:buChar char="•"/>
                      </a:pPr>
                      <a:endParaRPr lang="en-US" sz="1050">
                        <a:solidFill>
                          <a:schemeClr val="tx1"/>
                        </a:solidFill>
                      </a:endParaRPr>
                    </a:p>
                    <a:p>
                      <a:pPr marL="169863" indent="-169863">
                        <a:buFont typeface="Arial" panose="020B0604020202020204" pitchFamily="34" charset="0"/>
                        <a:buChar char="•"/>
                      </a:pPr>
                      <a:r>
                        <a:rPr lang="en-US" sz="1050">
                          <a:solidFill>
                            <a:schemeClr val="tx1"/>
                          </a:solidFill>
                        </a:rPr>
                        <a:t>Sourcing globalization / Category management</a:t>
                      </a:r>
                    </a:p>
                    <a:p>
                      <a:pPr marL="285750" indent="-285750">
                        <a:buFont typeface="Arial" panose="020B0604020202020204" pitchFamily="34" charset="0"/>
                        <a:buChar char="•"/>
                      </a:pPr>
                      <a:endParaRPr lang="en-US" sz="105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1050">
                          <a:solidFill>
                            <a:schemeClr val="tx1"/>
                          </a:solidFill>
                        </a:rPr>
                        <a:t>Completion of Industrial 4.0 projects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Implementation of DSOP and DPE (</a:t>
                      </a:r>
                      <a:r>
                        <a:rPr lang="en-US" sz="1050" err="1">
                          <a:solidFill>
                            <a:schemeClr val="tx1"/>
                          </a:solidFill>
                        </a:rPr>
                        <a:t>eEvent</a:t>
                      </a:r>
                      <a:r>
                        <a:rPr lang="en-US" sz="1050">
                          <a:solidFill>
                            <a:schemeClr val="tx1"/>
                          </a:solidFill>
                        </a:rPr>
                        <a:t> log)</a:t>
                      </a:r>
                    </a:p>
                    <a:p>
                      <a:pPr marL="285750" indent="-285750">
                        <a:buFont typeface="Arial" panose="020B0604020202020204" pitchFamily="34" charset="0"/>
                        <a:buChar char="•"/>
                      </a:pPr>
                      <a:r>
                        <a:rPr lang="en-US" sz="1050">
                          <a:solidFill>
                            <a:schemeClr val="tx1"/>
                          </a:solidFill>
                        </a:rPr>
                        <a:t>Equipment, Tester &amp; Tooling Upgrades &amp; renewal</a:t>
                      </a:r>
                    </a:p>
                    <a:p>
                      <a:pPr marL="285750" indent="-285750">
                        <a:buFont typeface="Arial" panose="020B0604020202020204" pitchFamily="34" charset="0"/>
                        <a:buChar char="•"/>
                      </a:pPr>
                      <a:r>
                        <a:rPr lang="en-US" sz="1050">
                          <a:solidFill>
                            <a:schemeClr val="tx1"/>
                          </a:solidFill>
                        </a:rPr>
                        <a:t>ADC expansion project</a:t>
                      </a:r>
                    </a:p>
                    <a:p>
                      <a:pPr marL="285750" indent="-285750">
                        <a:buFont typeface="Arial" panose="020B0604020202020204" pitchFamily="34" charset="0"/>
                        <a:buChar char="•"/>
                      </a:pPr>
                      <a:r>
                        <a:rPr lang="en-US" sz="1050">
                          <a:solidFill>
                            <a:schemeClr val="tx1"/>
                          </a:solidFill>
                        </a:rPr>
                        <a:t>QMS digitization and Ops IT roadmap</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APAC Repair &amp; Refurbishment</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a:solidFill>
                            <a:schemeClr val="tx1"/>
                          </a:solidFill>
                        </a:rPr>
                        <a:t>Global Sourcing Transformation</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89962"/>
                  </a:ext>
                </a:extLst>
              </a:tr>
            </a:tbl>
          </a:graphicData>
        </a:graphic>
      </p:graphicFrame>
      <p:pic>
        <p:nvPicPr>
          <p:cNvPr id="23" name="Picture 22" descr="A picture containing clock&#10;&#10;Description automatically generated">
            <a:extLst>
              <a:ext uri="{FF2B5EF4-FFF2-40B4-BE49-F238E27FC236}">
                <a16:creationId xmlns:a16="http://schemas.microsoft.com/office/drawing/2014/main" id="{9F9274B3-6A30-4E28-A4FC-A052DE4D6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730" y="289289"/>
            <a:ext cx="739700" cy="709743"/>
          </a:xfrm>
          <a:prstGeom prst="rect">
            <a:avLst/>
          </a:prstGeom>
        </p:spPr>
      </p:pic>
      <p:cxnSp>
        <p:nvCxnSpPr>
          <p:cNvPr id="37" name="Straight Connector 36">
            <a:extLst>
              <a:ext uri="{FF2B5EF4-FFF2-40B4-BE49-F238E27FC236}">
                <a16:creationId xmlns:a16="http://schemas.microsoft.com/office/drawing/2014/main" id="{AFAB38D8-80C1-5741-A3ED-506DDB51B130}"/>
              </a:ext>
            </a:extLst>
          </p:cNvPr>
          <p:cNvCxnSpPr>
            <a:cxnSpLocks/>
          </p:cNvCxnSpPr>
          <p:nvPr/>
        </p:nvCxnSpPr>
        <p:spPr>
          <a:xfrm rot="5400000">
            <a:off x="4551447" y="-1002030"/>
            <a:ext cx="0" cy="5349240"/>
          </a:xfrm>
          <a:prstGeom prst="line">
            <a:avLst/>
          </a:prstGeom>
          <a:ln w="15875">
            <a:gradFill>
              <a:gsLst>
                <a:gs pos="0">
                  <a:schemeClr val="accent1">
                    <a:alpha val="0"/>
                  </a:schemeClr>
                </a:gs>
                <a:gs pos="86725">
                  <a:schemeClr val="accent1"/>
                </a:gs>
                <a:gs pos="1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aphicFrame>
        <p:nvGraphicFramePr>
          <p:cNvPr id="2" name="Table 2">
            <a:extLst>
              <a:ext uri="{FF2B5EF4-FFF2-40B4-BE49-F238E27FC236}">
                <a16:creationId xmlns:a16="http://schemas.microsoft.com/office/drawing/2014/main" id="{FF2768F3-53DB-EA4B-AAD3-D370211DE581}"/>
              </a:ext>
            </a:extLst>
          </p:cNvPr>
          <p:cNvGraphicFramePr>
            <a:graphicFrameLocks noGrp="1"/>
          </p:cNvGraphicFramePr>
          <p:nvPr/>
        </p:nvGraphicFramePr>
        <p:xfrm>
          <a:off x="131764" y="763916"/>
          <a:ext cx="8840667" cy="994410"/>
        </p:xfrm>
        <a:graphic>
          <a:graphicData uri="http://schemas.openxmlformats.org/drawingml/2006/table">
            <a:tbl>
              <a:tblPr firstRow="1" bandRow="1">
                <a:tableStyleId>{5C22544A-7EE6-4342-B048-85BDC9FD1C3A}</a:tableStyleId>
              </a:tblPr>
              <a:tblGrid>
                <a:gridCol w="2946889">
                  <a:extLst>
                    <a:ext uri="{9D8B030D-6E8A-4147-A177-3AD203B41FA5}">
                      <a16:colId xmlns:a16="http://schemas.microsoft.com/office/drawing/2014/main" val="2761412369"/>
                    </a:ext>
                  </a:extLst>
                </a:gridCol>
                <a:gridCol w="2946889">
                  <a:extLst>
                    <a:ext uri="{9D8B030D-6E8A-4147-A177-3AD203B41FA5}">
                      <a16:colId xmlns:a16="http://schemas.microsoft.com/office/drawing/2014/main" val="1958430411"/>
                    </a:ext>
                  </a:extLst>
                </a:gridCol>
                <a:gridCol w="2946889">
                  <a:extLst>
                    <a:ext uri="{9D8B030D-6E8A-4147-A177-3AD203B41FA5}">
                      <a16:colId xmlns:a16="http://schemas.microsoft.com/office/drawing/2014/main" val="2051066120"/>
                    </a:ext>
                  </a:extLst>
                </a:gridCol>
              </a:tblGrid>
              <a:tr h="411480">
                <a:tc gridSpan="3">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4"/>
                          </a:solidFill>
                          <a:latin typeface="+mn-lt"/>
                          <a:ea typeface="Times New Roman" panose="02020603050405020304" pitchFamily="18" charset="0"/>
                        </a:rPr>
                        <a:t>Advance our company beyond the pandemic</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100" b="0">
                        <a:solidFill>
                          <a:schemeClr val="accent4"/>
                        </a:solidFill>
                        <a:latin typeface="+mn-lt"/>
                      </a:endParaRPr>
                    </a:p>
                  </a:txBody>
                  <a:tcPr marL="68580" marR="68580" marT="34290" marB="34290">
                    <a:noFill/>
                  </a:tcPr>
                </a:tc>
                <a:tc hMerge="1">
                  <a:txBody>
                    <a:bodyPr/>
                    <a:lstStyle/>
                    <a:p>
                      <a:endParaRPr lang="en-US"/>
                    </a:p>
                  </a:txBody>
                  <a:tcPr>
                    <a:noFill/>
                  </a:tcPr>
                </a:tc>
                <a:tc hMerge="1">
                  <a:txBody>
                    <a:bodyPr/>
                    <a:lstStyle/>
                    <a:p>
                      <a:endParaRPr lang="en-US"/>
                    </a:p>
                  </a:txBody>
                  <a:tcPr>
                    <a:noFill/>
                  </a:tcPr>
                </a:tc>
                <a:extLst>
                  <a:ext uri="{0D108BD9-81ED-4DB2-BD59-A6C34878D82A}">
                    <a16:rowId xmlns:a16="http://schemas.microsoft.com/office/drawing/2014/main" val="1649642022"/>
                  </a:ext>
                </a:extLst>
              </a:tr>
              <a:tr h="582930">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latin typeface="+mn-lt"/>
                          <a:ea typeface="Times New Roman" panose="02020603050405020304" pitchFamily="18" charset="0"/>
                        </a:rPr>
                        <a:t>Outperform the market with profitable growth</a:t>
                      </a:r>
                      <a:endParaRPr lang="en-US" sz="1100" b="0">
                        <a:solidFill>
                          <a:schemeClr val="accent1"/>
                        </a:solidFill>
                        <a:latin typeface="+mn-lt"/>
                      </a:endParaRP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rPr>
                        <a:t>Champion a culture of responsibility, focus and accountability</a:t>
                      </a: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100" b="0">
                          <a:solidFill>
                            <a:schemeClr val="accent1"/>
                          </a:solidFill>
                        </a:rPr>
                        <a:t>Develop and implement a long-term strategy</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100" b="0">
                        <a:solidFill>
                          <a:schemeClr val="accent1"/>
                        </a:solidFill>
                        <a:latin typeface="+mn-lt"/>
                      </a:endParaRPr>
                    </a:p>
                  </a:txBody>
                  <a:tcPr marL="68580" marR="68580" marT="34290" marB="34290">
                    <a:noFill/>
                  </a:tcPr>
                </a:tc>
                <a:extLst>
                  <a:ext uri="{0D108BD9-81ED-4DB2-BD59-A6C34878D82A}">
                    <a16:rowId xmlns:a16="http://schemas.microsoft.com/office/drawing/2014/main" val="2592058603"/>
                  </a:ext>
                </a:extLst>
              </a:tr>
            </a:tbl>
          </a:graphicData>
        </a:graphic>
      </p:graphicFrame>
      <p:cxnSp>
        <p:nvCxnSpPr>
          <p:cNvPr id="11" name="Straight Connector 10">
            <a:extLst>
              <a:ext uri="{FF2B5EF4-FFF2-40B4-BE49-F238E27FC236}">
                <a16:creationId xmlns:a16="http://schemas.microsoft.com/office/drawing/2014/main" id="{CFEFC397-6B4A-E04B-9367-6599D41AC511}"/>
              </a:ext>
            </a:extLst>
          </p:cNvPr>
          <p:cNvCxnSpPr>
            <a:cxnSpLocks/>
          </p:cNvCxnSpPr>
          <p:nvPr/>
        </p:nvCxnSpPr>
        <p:spPr>
          <a:xfrm rot="5400000">
            <a:off x="4551447" y="-1606187"/>
            <a:ext cx="0" cy="5349240"/>
          </a:xfrm>
          <a:prstGeom prst="line">
            <a:avLst/>
          </a:prstGeom>
          <a:ln w="15875">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522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B5975EB-0684-814C-918B-1659B60315E8}"/>
              </a:ext>
            </a:extLst>
          </p:cNvPr>
          <p:cNvSpPr/>
          <p:nvPr/>
        </p:nvSpPr>
        <p:spPr>
          <a:xfrm>
            <a:off x="9063681" y="398506"/>
            <a:ext cx="80319" cy="195393"/>
          </a:xfrm>
          <a:prstGeom prst="rect">
            <a:avLst/>
          </a:prstGeom>
          <a:solidFill>
            <a:schemeClr val="bg1"/>
          </a:solidFill>
          <a:ln>
            <a:noFill/>
          </a:ln>
        </p:spPr>
        <p:txBody>
          <a:bodyPr wrap="square" rtlCol="0" anchor="ctr">
            <a:noAutofit/>
          </a:bodyPr>
          <a:lstStyle/>
          <a:p>
            <a:pPr algn="ctr">
              <a:buClr>
                <a:schemeClr val="accent1"/>
              </a:buClr>
            </a:pPr>
            <a:endParaRPr lang="en-US" sz="1200">
              <a:solidFill>
                <a:srgbClr val="000000"/>
              </a:solidFill>
            </a:endParaRPr>
          </a:p>
        </p:txBody>
      </p:sp>
      <p:sp>
        <p:nvSpPr>
          <p:cNvPr id="22" name="Title 53">
            <a:extLst>
              <a:ext uri="{FF2B5EF4-FFF2-40B4-BE49-F238E27FC236}">
                <a16:creationId xmlns:a16="http://schemas.microsoft.com/office/drawing/2014/main" id="{664C713B-7AE2-F54F-ABB1-088DF5FD142D}"/>
              </a:ext>
            </a:extLst>
          </p:cNvPr>
          <p:cNvSpPr>
            <a:spLocks noGrp="1"/>
          </p:cNvSpPr>
          <p:nvPr>
            <p:ph type="title"/>
          </p:nvPr>
        </p:nvSpPr>
        <p:spPr>
          <a:xfrm>
            <a:off x="131764" y="213778"/>
            <a:ext cx="9012236" cy="548640"/>
          </a:xfrm>
          <a:solidFill>
            <a:schemeClr val="bg1"/>
          </a:solidFill>
        </p:spPr>
        <p:txBody>
          <a:bodyPr/>
          <a:lstStyle/>
          <a:p>
            <a:r>
              <a:rPr lang="en-US" dirty="0"/>
              <a:t>How </a:t>
            </a:r>
            <a:r>
              <a:rPr lang="en-US" b="1"/>
              <a:t>Operations Will </a:t>
            </a:r>
            <a:r>
              <a:rPr lang="en-US" b="1" dirty="0"/>
              <a:t>Help Waters Win </a:t>
            </a:r>
            <a:r>
              <a:rPr lang="en-US" dirty="0"/>
              <a:t>in 2021</a:t>
            </a:r>
          </a:p>
        </p:txBody>
      </p:sp>
      <p:graphicFrame>
        <p:nvGraphicFramePr>
          <p:cNvPr id="9" name="Table 9">
            <a:extLst>
              <a:ext uri="{FF2B5EF4-FFF2-40B4-BE49-F238E27FC236}">
                <a16:creationId xmlns:a16="http://schemas.microsoft.com/office/drawing/2014/main" id="{D380FDA0-5218-E046-AA77-92B46E0ADF78}"/>
              </a:ext>
            </a:extLst>
          </p:cNvPr>
          <p:cNvGraphicFramePr>
            <a:graphicFrameLocks noGrp="1"/>
          </p:cNvGraphicFramePr>
          <p:nvPr>
            <p:extLst>
              <p:ext uri="{D42A27DB-BD31-4B8C-83A1-F6EECF244321}">
                <p14:modId xmlns:p14="http://schemas.microsoft.com/office/powerpoint/2010/main" val="879981030"/>
              </p:ext>
            </p:extLst>
          </p:nvPr>
        </p:nvGraphicFramePr>
        <p:xfrm>
          <a:off x="151666" y="1447382"/>
          <a:ext cx="8820765" cy="3495914"/>
        </p:xfrm>
        <a:graphic>
          <a:graphicData uri="http://schemas.openxmlformats.org/drawingml/2006/table">
            <a:tbl>
              <a:tblPr firstRow="1" bandRow="1">
                <a:tableStyleId>{5C22544A-7EE6-4342-B048-85BDC9FD1C3A}</a:tableStyleId>
              </a:tblPr>
              <a:tblGrid>
                <a:gridCol w="4208015">
                  <a:extLst>
                    <a:ext uri="{9D8B030D-6E8A-4147-A177-3AD203B41FA5}">
                      <a16:colId xmlns:a16="http://schemas.microsoft.com/office/drawing/2014/main" val="1769594132"/>
                    </a:ext>
                  </a:extLst>
                </a:gridCol>
                <a:gridCol w="2937965">
                  <a:extLst>
                    <a:ext uri="{9D8B030D-6E8A-4147-A177-3AD203B41FA5}">
                      <a16:colId xmlns:a16="http://schemas.microsoft.com/office/drawing/2014/main" val="3538721863"/>
                    </a:ext>
                  </a:extLst>
                </a:gridCol>
                <a:gridCol w="1674785">
                  <a:extLst>
                    <a:ext uri="{9D8B030D-6E8A-4147-A177-3AD203B41FA5}">
                      <a16:colId xmlns:a16="http://schemas.microsoft.com/office/drawing/2014/main" val="556143748"/>
                    </a:ext>
                  </a:extLst>
                </a:gridCol>
              </a:tblGrid>
              <a:tr h="203175">
                <a:tc>
                  <a:txBody>
                    <a:bodyPr/>
                    <a:lstStyle/>
                    <a:p>
                      <a:r>
                        <a:rPr lang="en-US" sz="1000" dirty="0">
                          <a:solidFill>
                            <a:schemeClr val="accent6"/>
                          </a:solidFill>
                        </a:rPr>
                        <a:t>SMART Objectives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000">
                          <a:solidFill>
                            <a:schemeClr val="accent6"/>
                          </a:solidFill>
                        </a:rPr>
                        <a:t>Success Measures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F2F2"/>
                    </a:solidFill>
                  </a:tcPr>
                </a:tc>
                <a:tc>
                  <a:txBody>
                    <a:bodyPr/>
                    <a:lstStyle/>
                    <a:p>
                      <a:r>
                        <a:rPr lang="en-US" sz="1000" dirty="0">
                          <a:solidFill>
                            <a:schemeClr val="accent6"/>
                          </a:solidFill>
                        </a:rPr>
                        <a:t>Relevant Initiatives</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10251598"/>
                  </a:ext>
                </a:extLst>
              </a:tr>
              <a:tr h="1184021">
                <a:tc>
                  <a:txBody>
                    <a:bodyPr/>
                    <a:lstStyle/>
                    <a:p>
                      <a:pPr marL="228600" indent="-228600">
                        <a:buAutoNum type="arabicPeriod"/>
                      </a:pPr>
                      <a:r>
                        <a:rPr lang="en-US" sz="800" b="1" dirty="0">
                          <a:solidFill>
                            <a:schemeClr val="tx1"/>
                          </a:solidFill>
                        </a:rPr>
                        <a:t>Above Market Profitable Growth</a:t>
                      </a:r>
                    </a:p>
                    <a:p>
                      <a:pPr marL="171450" indent="-171450">
                        <a:buFontTx/>
                        <a:buChar char="-"/>
                      </a:pPr>
                      <a:r>
                        <a:rPr lang="en-US" sz="800" dirty="0">
                          <a:solidFill>
                            <a:schemeClr val="tx1"/>
                          </a:solidFill>
                        </a:rPr>
                        <a:t>Develop &amp; Execute Plan to achieve 75% Plan Attainment for each site/product line</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800" dirty="0">
                          <a:solidFill>
                            <a:schemeClr val="tx1"/>
                          </a:solidFill>
                        </a:rPr>
                        <a:t>Achieve Product Availability Targets for each Product Line</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800" dirty="0">
                          <a:solidFill>
                            <a:schemeClr val="tx1"/>
                          </a:solidFill>
                        </a:rPr>
                        <a:t>On time transfer of product against project timeline </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800" dirty="0">
                          <a:solidFill>
                            <a:schemeClr val="tx1"/>
                          </a:solidFill>
                        </a:rPr>
                        <a:t>AOP attainment </a:t>
                      </a:r>
                    </a:p>
                    <a:p>
                      <a:pPr marL="171450" marR="0" lvl="0" indent="-171450" algn="l" defTabSz="685800" rtl="0" eaLnBrk="1" fontAlgn="auto" latinLnBrk="0" hangingPunct="1">
                        <a:lnSpc>
                          <a:spcPct val="100000"/>
                        </a:lnSpc>
                        <a:spcBef>
                          <a:spcPts val="0"/>
                        </a:spcBef>
                        <a:spcAft>
                          <a:spcPts val="0"/>
                        </a:spcAft>
                        <a:buClrTx/>
                        <a:buSzTx/>
                        <a:buFontTx/>
                        <a:buChar char="-"/>
                        <a:tabLst/>
                        <a:defRPr/>
                      </a:pPr>
                      <a:endParaRPr lang="en-US" sz="800" dirty="0">
                        <a:solidFill>
                          <a:schemeClr val="tx1"/>
                        </a:solidFill>
                      </a:endParaRPr>
                    </a:p>
                    <a:p>
                      <a:pPr marL="171450" indent="-171450">
                        <a:buFontTx/>
                        <a:buChar char="-"/>
                      </a:pPr>
                      <a:endParaRPr lang="en-US" sz="800" dirty="0">
                        <a:solidFill>
                          <a:schemeClr val="tx1"/>
                        </a:solidFill>
                      </a:endParaRPr>
                    </a:p>
                    <a:p>
                      <a:pPr marL="228600" indent="-228600">
                        <a:buAutoNum type="arabicPeriod"/>
                      </a:pPr>
                      <a:endParaRPr lang="en-US" sz="800" dirty="0">
                        <a:solidFill>
                          <a:schemeClr val="tx1"/>
                        </a:solidFill>
                      </a:endParaRPr>
                    </a:p>
                    <a:p>
                      <a:pPr marL="228600" indent="-228600">
                        <a:buAutoNum type="arabicPeriod"/>
                      </a:pPr>
                      <a:endParaRPr lang="en-US" sz="800" dirty="0">
                        <a:solidFill>
                          <a:schemeClr val="tx1"/>
                        </a:solidFill>
                      </a:endParaRP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800" dirty="0">
                          <a:solidFill>
                            <a:schemeClr val="tx1"/>
                          </a:solidFill>
                        </a:rPr>
                        <a:t>Drive Product Availability 98.5%</a:t>
                      </a:r>
                    </a:p>
                    <a:p>
                      <a:pPr marL="285750" indent="-285750">
                        <a:buFont typeface="Arial" panose="020B0604020202020204" pitchFamily="34" charset="0"/>
                        <a:buChar char="•"/>
                      </a:pPr>
                      <a:r>
                        <a:rPr lang="en-US" sz="800" dirty="0">
                          <a:solidFill>
                            <a:schemeClr val="tx1"/>
                          </a:solidFill>
                        </a:rPr>
                        <a:t>Drive monthly CM OTD 98.5% </a:t>
                      </a:r>
                    </a:p>
                    <a:p>
                      <a:pPr marL="285750" indent="-285750">
                        <a:buFont typeface="Arial" panose="020B0604020202020204" pitchFamily="34" charset="0"/>
                        <a:buChar char="•"/>
                      </a:pPr>
                      <a:r>
                        <a:rPr lang="en-US" sz="800" dirty="0">
                          <a:solidFill>
                            <a:schemeClr val="tx1"/>
                          </a:solidFill>
                        </a:rPr>
                        <a:t>Business Process Simplification (Manufacturing Scorecard)</a:t>
                      </a:r>
                    </a:p>
                    <a:p>
                      <a:pPr marL="285750" indent="-285750">
                        <a:buFont typeface="Arial" panose="020B0604020202020204" pitchFamily="34" charset="0"/>
                        <a:buChar char="•"/>
                      </a:pPr>
                      <a:r>
                        <a:rPr lang="en-US" sz="800" dirty="0">
                          <a:solidFill>
                            <a:schemeClr val="tx1"/>
                          </a:solidFill>
                        </a:rPr>
                        <a:t>Per Product transfer timeline</a:t>
                      </a:r>
                    </a:p>
                    <a:p>
                      <a:pPr marL="342900" lvl="1" indent="0">
                        <a:buFont typeface="Arial" panose="020B0604020202020204" pitchFamily="34" charset="0"/>
                        <a:buNone/>
                      </a:pPr>
                      <a:r>
                        <a:rPr lang="en-US" sz="800" dirty="0">
                          <a:solidFill>
                            <a:schemeClr val="tx1"/>
                          </a:solidFill>
                        </a:rPr>
                        <a:t>RADIAN - Q2-2021</a:t>
                      </a:r>
                    </a:p>
                    <a:p>
                      <a:pPr marL="342900" lvl="1" indent="0">
                        <a:buFont typeface="Arial" panose="020B0604020202020204" pitchFamily="34" charset="0"/>
                        <a:buNone/>
                      </a:pPr>
                      <a:r>
                        <a:rPr lang="en-US" sz="800" dirty="0">
                          <a:solidFill>
                            <a:schemeClr val="tx1"/>
                          </a:solidFill>
                        </a:rPr>
                        <a:t>Arc Premier - Q1-2021</a:t>
                      </a:r>
                    </a:p>
                    <a:p>
                      <a:pPr marL="342900" lvl="1" indent="0">
                        <a:buFont typeface="Arial" panose="020B0604020202020204" pitchFamily="34" charset="0"/>
                        <a:buNone/>
                      </a:pPr>
                      <a:r>
                        <a:rPr lang="en-US" sz="800" dirty="0">
                          <a:solidFill>
                            <a:schemeClr val="tx1"/>
                          </a:solidFill>
                        </a:rPr>
                        <a:t>Arc FTN - Q3-2021</a:t>
                      </a:r>
                    </a:p>
                    <a:p>
                      <a:pPr marL="342900" lvl="1" indent="0">
                        <a:buFont typeface="Arial" panose="020B0604020202020204" pitchFamily="34" charset="0"/>
                        <a:buNone/>
                      </a:pPr>
                      <a:r>
                        <a:rPr lang="en-US" sz="800" dirty="0">
                          <a:solidFill>
                            <a:schemeClr val="tx1"/>
                          </a:solidFill>
                        </a:rPr>
                        <a:t>Arc HPLC FTN - Q4-2021</a:t>
                      </a:r>
                    </a:p>
                    <a:p>
                      <a:pPr marL="171450" lvl="0" indent="-171450">
                        <a:buFont typeface="Arial" panose="020B0604020202020204" pitchFamily="34" charset="0"/>
                        <a:buChar char="•"/>
                      </a:pPr>
                      <a:r>
                        <a:rPr lang="en-US" sz="800" dirty="0">
                          <a:solidFill>
                            <a:schemeClr val="tx1"/>
                          </a:solidFill>
                        </a:rPr>
                        <a:t>Meet or Exceed site AOP by 5%</a:t>
                      </a: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800" dirty="0">
                          <a:solidFill>
                            <a:schemeClr val="tx1"/>
                          </a:solidFill>
                        </a:rPr>
                        <a:t>DC PA performance for SG20 products</a:t>
                      </a:r>
                    </a:p>
                    <a:p>
                      <a:pPr marL="285750" indent="-285750">
                        <a:buFont typeface="Arial" panose="020B0604020202020204" pitchFamily="34" charset="0"/>
                        <a:buChar char="•"/>
                      </a:pPr>
                      <a:r>
                        <a:rPr lang="en-US" sz="800" dirty="0">
                          <a:solidFill>
                            <a:schemeClr val="tx1"/>
                          </a:solidFill>
                        </a:rPr>
                        <a:t>Quarter Consensus, plan loading</a:t>
                      </a:r>
                    </a:p>
                    <a:p>
                      <a:pPr marL="285750" indent="-285750">
                        <a:buFont typeface="Arial" panose="020B0604020202020204" pitchFamily="34" charset="0"/>
                        <a:buChar char="•"/>
                      </a:pPr>
                      <a:r>
                        <a:rPr lang="en-US" sz="800" dirty="0">
                          <a:solidFill>
                            <a:schemeClr val="tx1"/>
                          </a:solidFill>
                        </a:rPr>
                        <a:t>To identify and track manufacturing performances for each contract manufacturers</a:t>
                      </a:r>
                    </a:p>
                    <a:p>
                      <a:pPr marL="285750" indent="-285750">
                        <a:buFont typeface="Arial" panose="020B0604020202020204" pitchFamily="34" charset="0"/>
                        <a:buChar char="•"/>
                      </a:pPr>
                      <a:r>
                        <a:rPr lang="en-US" sz="800" dirty="0">
                          <a:solidFill>
                            <a:schemeClr val="tx1"/>
                          </a:solidFill>
                        </a:rPr>
                        <a:t>Product Transfers</a:t>
                      </a:r>
                    </a:p>
                    <a:p>
                      <a:pPr marL="285750" indent="-285750">
                        <a:buFont typeface="Arial" panose="020B0604020202020204" pitchFamily="34" charset="0"/>
                        <a:buChar char="•"/>
                      </a:pPr>
                      <a:r>
                        <a:rPr lang="en-US" sz="800" dirty="0">
                          <a:solidFill>
                            <a:schemeClr val="tx1"/>
                          </a:solidFill>
                        </a:rPr>
                        <a:t>Monthly forecast review</a:t>
                      </a:r>
                    </a:p>
                  </a:txBody>
                  <a:tcPr marL="68580" marR="68580" marT="34290" marB="34290">
                    <a:lnL w="12700" cmpd="sng">
                      <a:noFill/>
                    </a:lnL>
                    <a:lnR w="12700" cmpd="sng">
                      <a:noFill/>
                    </a:lnR>
                    <a:lnT w="38100" cmpd="sng">
                      <a:noFill/>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285197"/>
                  </a:ext>
                </a:extLst>
              </a:tr>
              <a:tr h="325994">
                <a:tc>
                  <a:txBody>
                    <a:bodyPr/>
                    <a:lstStyle/>
                    <a:p>
                      <a:r>
                        <a:rPr lang="en-US" sz="800" b="1" dirty="0">
                          <a:solidFill>
                            <a:schemeClr val="tx1"/>
                          </a:solidFill>
                        </a:rPr>
                        <a:t>2. Return from COVID</a:t>
                      </a:r>
                    </a:p>
                    <a:p>
                      <a:r>
                        <a:rPr lang="en-US" sz="800" dirty="0">
                          <a:solidFill>
                            <a:schemeClr val="tx1"/>
                          </a:solidFill>
                        </a:rPr>
                        <a:t>    -  Project Moonshot</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800" dirty="0">
                          <a:solidFill>
                            <a:schemeClr val="tx1"/>
                          </a:solidFill>
                        </a:rPr>
                        <a:t>Deliver LCMS &amp; Consumable Kit Options to agreed timelines as per the Moonshot business plan[</a:t>
                      </a: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800" dirty="0">
                          <a:solidFill>
                            <a:schemeClr val="tx1"/>
                          </a:solidFill>
                        </a:rPr>
                        <a:t>CPSO &amp; SIT short stack</a:t>
                      </a:r>
                    </a:p>
                    <a:p>
                      <a:pPr marL="0" indent="0">
                        <a:buFont typeface="Arial" panose="020B0604020202020204" pitchFamily="34" charset="0"/>
                        <a:buNone/>
                      </a:pPr>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7910085"/>
                  </a:ext>
                </a:extLst>
              </a:tr>
              <a:tr h="903780">
                <a:tc>
                  <a:txBody>
                    <a:bodyPr/>
                    <a:lstStyle/>
                    <a:p>
                      <a:r>
                        <a:rPr lang="en-US" sz="800" b="1" dirty="0">
                          <a:solidFill>
                            <a:schemeClr val="tx1"/>
                          </a:solidFill>
                        </a:rPr>
                        <a:t>3.   Develop and Execute Future State Strategy</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800" dirty="0">
                          <a:solidFill>
                            <a:schemeClr val="tx1"/>
                          </a:solidFill>
                        </a:rPr>
                        <a:t>Capacity &amp; Capability in place to meet support growth targets and NPI Roadmap Timelines</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800" dirty="0">
                          <a:solidFill>
                            <a:schemeClr val="tx1"/>
                          </a:solidFill>
                        </a:rPr>
                        <a:t>Industry 4.0 - Data, Analytics, Systems</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800" dirty="0">
                          <a:solidFill>
                            <a:schemeClr val="tx1"/>
                          </a:solidFill>
                        </a:rPr>
                        <a:t>Warranty &amp; APAC Refurbishment</a:t>
                      </a:r>
                    </a:p>
                    <a:p>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900" dirty="0">
                          <a:solidFill>
                            <a:schemeClr val="tx1"/>
                          </a:solidFill>
                        </a:rPr>
                        <a:t>Mfg. Footprint</a:t>
                      </a:r>
                    </a:p>
                    <a:p>
                      <a:pPr marL="285750" indent="-285750">
                        <a:buFont typeface="Arial" panose="020B0604020202020204" pitchFamily="34" charset="0"/>
                        <a:buChar char="•"/>
                      </a:pPr>
                      <a:r>
                        <a:rPr lang="en-US" sz="900" dirty="0">
                          <a:solidFill>
                            <a:schemeClr val="tx1"/>
                          </a:solidFill>
                        </a:rPr>
                        <a:t>Enabling capabilties</a:t>
                      </a:r>
                    </a:p>
                    <a:p>
                      <a:pPr marL="285750" indent="-285750">
                        <a:buFont typeface="Arial" panose="020B0604020202020204" pitchFamily="34" charset="0"/>
                        <a:buChar char="•"/>
                      </a:pPr>
                      <a:r>
                        <a:rPr lang="en-US" sz="900" dirty="0">
                          <a:solidFill>
                            <a:schemeClr val="tx1"/>
                          </a:solidFill>
                        </a:rPr>
                        <a:t>Tester &amp; Tooling Upgrades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solidFill>
                            <a:schemeClr val="tx1"/>
                          </a:solidFill>
                        </a:rPr>
                        <a:t>Implementation of DSOP and DPE (eEvent log)</a:t>
                      </a:r>
                    </a:p>
                    <a:p>
                      <a:pPr marL="285750" indent="-285750">
                        <a:buFont typeface="Arial" panose="020B0604020202020204" pitchFamily="34" charset="0"/>
                        <a:buChar char="•"/>
                      </a:pPr>
                      <a:r>
                        <a:rPr lang="en-US" sz="800" dirty="0">
                          <a:solidFill>
                            <a:schemeClr val="tx1"/>
                          </a:solidFill>
                        </a:rPr>
                        <a:t>Warranty returns instruments for LC –by Q3</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solidFill>
                            <a:schemeClr val="tx1"/>
                          </a:solidFill>
                        </a:rPr>
                        <a:t>APAC Repair &amp; Refurbishment by Q2</a:t>
                      </a:r>
                    </a:p>
                    <a:p>
                      <a:pPr marL="285750" indent="-285750">
                        <a:buFont typeface="Arial" panose="020B0604020202020204" pitchFamily="34" charset="0"/>
                        <a:buChar char="•"/>
                      </a:pPr>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800" dirty="0">
                          <a:solidFill>
                            <a:schemeClr val="tx1"/>
                          </a:solidFill>
                        </a:rPr>
                        <a:t>SIT line relocation</a:t>
                      </a:r>
                    </a:p>
                    <a:p>
                      <a:pPr marL="285750" indent="-285750">
                        <a:buFont typeface="Arial" panose="020B0604020202020204" pitchFamily="34" charset="0"/>
                        <a:buChar char="•"/>
                      </a:pPr>
                      <a:r>
                        <a:rPr lang="en-US" sz="800" dirty="0">
                          <a:solidFill>
                            <a:schemeClr val="tx1"/>
                          </a:solidFill>
                        </a:rPr>
                        <a:t>APAC Repair &amp; Refurbishment</a:t>
                      </a:r>
                    </a:p>
                    <a:p>
                      <a:pPr marL="285750" indent="-285750">
                        <a:buFont typeface="Arial" panose="020B0604020202020204" pitchFamily="34" charset="0"/>
                        <a:buChar char="•"/>
                      </a:pPr>
                      <a:r>
                        <a:rPr lang="en-US" sz="800" dirty="0">
                          <a:solidFill>
                            <a:schemeClr val="tx1"/>
                          </a:solidFill>
                        </a:rPr>
                        <a:t>renewal workplans</a:t>
                      </a:r>
                    </a:p>
                    <a:p>
                      <a:pPr marL="285750" indent="-285750">
                        <a:buFont typeface="Arial" panose="020B0604020202020204" pitchFamily="34" charset="0"/>
                        <a:buChar char="•"/>
                      </a:pPr>
                      <a:r>
                        <a:rPr lang="en-US" sz="800" dirty="0">
                          <a:solidFill>
                            <a:schemeClr val="tx1"/>
                          </a:solidFill>
                        </a:rPr>
                        <a:t>Instruments Returns</a:t>
                      </a:r>
                    </a:p>
                    <a:p>
                      <a:pPr marL="285750" indent="-285750">
                        <a:buFont typeface="Arial" panose="020B0604020202020204" pitchFamily="34" charset="0"/>
                        <a:buChar char="•"/>
                      </a:pPr>
                      <a:r>
                        <a:rPr lang="en-US" sz="800" dirty="0">
                          <a:solidFill>
                            <a:schemeClr val="tx1"/>
                          </a:solidFill>
                        </a:rPr>
                        <a:t>APAC R&amp;R</a:t>
                      </a:r>
                    </a:p>
                    <a:p>
                      <a:pPr marL="285750" indent="-285750">
                        <a:buFont typeface="Arial" panose="020B0604020202020204" pitchFamily="34" charset="0"/>
                        <a:buChar char="•"/>
                      </a:pPr>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9398763"/>
                  </a:ext>
                </a:extLst>
              </a:tr>
              <a:tr h="67193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4.    High Performing, Responsible, Entrepreneurial Culture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dk1"/>
                          </a:solidFill>
                          <a:effectLst/>
                          <a:latin typeface="+mn-lt"/>
                          <a:ea typeface="+mn-ea"/>
                          <a:cs typeface="+mn-cs"/>
                        </a:rPr>
                        <a:t>-   Improve accountability for high performance in 2021 by setting SMART objectives, having quarterly conversations, rewarding high performance and addressing poor performance.</a:t>
                      </a:r>
                    </a:p>
                    <a:p>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800" b="0" i="0" kern="1200" dirty="0">
                          <a:solidFill>
                            <a:schemeClr val="tx1"/>
                          </a:solidFill>
                          <a:effectLst/>
                          <a:latin typeface="Arial" panose="020B0604020202020204" pitchFamily="34" charset="0"/>
                          <a:ea typeface="+mn-ea"/>
                          <a:cs typeface="+mn-cs"/>
                        </a:rPr>
                        <a:t>90+ % have SMART objectives by Feb. 28</a:t>
                      </a:r>
                      <a:endParaRPr lang="en-US" sz="800" dirty="0">
                        <a:solidFill>
                          <a:schemeClr val="tx1"/>
                        </a:solidFill>
                      </a:endParaRPr>
                    </a:p>
                    <a:p>
                      <a:pPr marL="285750" indent="-285750">
                        <a:buFont typeface="Arial" panose="020B0604020202020204" pitchFamily="34" charset="0"/>
                        <a:buChar char="•"/>
                      </a:pPr>
                      <a:r>
                        <a:rPr lang="en-US" sz="800" b="0" i="0" kern="1200" dirty="0">
                          <a:solidFill>
                            <a:schemeClr val="tx1"/>
                          </a:solidFill>
                          <a:effectLst/>
                          <a:latin typeface="Arial" panose="020B0604020202020204" pitchFamily="34" charset="0"/>
                          <a:ea typeface="+mn-ea"/>
                          <a:cs typeface="+mn-cs"/>
                        </a:rPr>
                        <a:t>100% have quarterly conversations about progress</a:t>
                      </a:r>
                    </a:p>
                    <a:p>
                      <a:pPr marL="285750" indent="-285750">
                        <a:buFont typeface="Arial" panose="020B0604020202020204" pitchFamily="34" charset="0"/>
                        <a:buChar char="•"/>
                      </a:pPr>
                      <a:r>
                        <a:rPr lang="en-US" sz="800" b="0" i="0" kern="1200" dirty="0">
                          <a:solidFill>
                            <a:schemeClr val="tx1"/>
                          </a:solidFill>
                          <a:effectLst/>
                          <a:latin typeface="Arial" panose="020B0604020202020204" pitchFamily="34" charset="0"/>
                          <a:ea typeface="+mn-ea"/>
                          <a:cs typeface="+mn-cs"/>
                        </a:rPr>
                        <a:t>80+ % agree they are receiving regular feedback</a:t>
                      </a:r>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indent="-285750">
                        <a:buFont typeface="Arial" panose="020B0604020202020204" pitchFamily="34" charset="0"/>
                        <a:buChar char="•"/>
                      </a:pPr>
                      <a:r>
                        <a:rPr lang="en-US" sz="800" dirty="0">
                          <a:solidFill>
                            <a:schemeClr val="tx1"/>
                          </a:solidFill>
                        </a:rPr>
                        <a:t>Performance Management</a:t>
                      </a:r>
                    </a:p>
                    <a:p>
                      <a:pPr marL="285750" indent="-285750">
                        <a:buFont typeface="Arial" panose="020B0604020202020204" pitchFamily="34" charset="0"/>
                        <a:buChar char="•"/>
                      </a:pPr>
                      <a:endParaRPr lang="en-US" sz="800" dirty="0">
                        <a:solidFill>
                          <a:schemeClr val="tx1"/>
                        </a:solidFill>
                      </a:endParaRPr>
                    </a:p>
                  </a:txBody>
                  <a:tcPr marL="68580" marR="68580" marT="34290" marB="34290">
                    <a:lnL w="12700" cmpd="sng">
                      <a:noFill/>
                    </a:lnL>
                    <a:lnR w="12700" cmpd="sng">
                      <a:noFill/>
                    </a:lnR>
                    <a:lnT w="12700" cap="flat" cmpd="sng" algn="ctr">
                      <a:solidFill>
                        <a:schemeClr val="bg2"/>
                      </a:solidFill>
                      <a:prstDash val="dot"/>
                      <a:round/>
                      <a:headEnd type="none" w="med" len="med"/>
                      <a:tailEnd type="none" w="med" len="med"/>
                    </a:lnT>
                    <a:lnB w="12700" cap="flat" cmpd="sng" algn="ctr">
                      <a:solidFill>
                        <a:schemeClr val="bg2"/>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882081"/>
                  </a:ext>
                </a:extLst>
              </a:tr>
            </a:tbl>
          </a:graphicData>
        </a:graphic>
      </p:graphicFrame>
      <p:pic>
        <p:nvPicPr>
          <p:cNvPr id="23" name="Picture 22" descr="A picture containing clock&#10;&#10;Description automatically generated">
            <a:extLst>
              <a:ext uri="{FF2B5EF4-FFF2-40B4-BE49-F238E27FC236}">
                <a16:creationId xmlns:a16="http://schemas.microsoft.com/office/drawing/2014/main" id="{9F9274B3-6A30-4E28-A4FC-A052DE4D6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730" y="289289"/>
            <a:ext cx="739700" cy="709743"/>
          </a:xfrm>
          <a:prstGeom prst="rect">
            <a:avLst/>
          </a:prstGeom>
        </p:spPr>
      </p:pic>
      <p:cxnSp>
        <p:nvCxnSpPr>
          <p:cNvPr id="37" name="Straight Connector 36">
            <a:extLst>
              <a:ext uri="{FF2B5EF4-FFF2-40B4-BE49-F238E27FC236}">
                <a16:creationId xmlns:a16="http://schemas.microsoft.com/office/drawing/2014/main" id="{AFAB38D8-80C1-5741-A3ED-506DDB51B130}"/>
              </a:ext>
            </a:extLst>
          </p:cNvPr>
          <p:cNvCxnSpPr>
            <a:cxnSpLocks/>
          </p:cNvCxnSpPr>
          <p:nvPr/>
        </p:nvCxnSpPr>
        <p:spPr>
          <a:xfrm rot="5400000">
            <a:off x="4551447" y="-1262648"/>
            <a:ext cx="0" cy="5349240"/>
          </a:xfrm>
          <a:prstGeom prst="line">
            <a:avLst/>
          </a:prstGeom>
          <a:ln w="15875">
            <a:gradFill>
              <a:gsLst>
                <a:gs pos="0">
                  <a:schemeClr val="accent1">
                    <a:alpha val="0"/>
                  </a:schemeClr>
                </a:gs>
                <a:gs pos="86725">
                  <a:schemeClr val="accent1"/>
                </a:gs>
                <a:gs pos="13000">
                  <a:schemeClr val="accent1"/>
                </a:gs>
                <a:gs pos="100000">
                  <a:schemeClr val="accent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aphicFrame>
        <p:nvGraphicFramePr>
          <p:cNvPr id="2" name="Table 2">
            <a:extLst>
              <a:ext uri="{FF2B5EF4-FFF2-40B4-BE49-F238E27FC236}">
                <a16:creationId xmlns:a16="http://schemas.microsoft.com/office/drawing/2014/main" id="{FF2768F3-53DB-EA4B-AAD3-D370211DE581}"/>
              </a:ext>
            </a:extLst>
          </p:cNvPr>
          <p:cNvGraphicFramePr>
            <a:graphicFrameLocks noGrp="1"/>
          </p:cNvGraphicFramePr>
          <p:nvPr>
            <p:extLst>
              <p:ext uri="{D42A27DB-BD31-4B8C-83A1-F6EECF244321}">
                <p14:modId xmlns:p14="http://schemas.microsoft.com/office/powerpoint/2010/main" val="3751645242"/>
              </p:ext>
            </p:extLst>
          </p:nvPr>
        </p:nvGraphicFramePr>
        <p:xfrm>
          <a:off x="131764" y="622726"/>
          <a:ext cx="8628879" cy="841743"/>
        </p:xfrm>
        <a:graphic>
          <a:graphicData uri="http://schemas.openxmlformats.org/drawingml/2006/table">
            <a:tbl>
              <a:tblPr firstRow="1" bandRow="1">
                <a:tableStyleId>{5C22544A-7EE6-4342-B048-85BDC9FD1C3A}</a:tableStyleId>
              </a:tblPr>
              <a:tblGrid>
                <a:gridCol w="2876293">
                  <a:extLst>
                    <a:ext uri="{9D8B030D-6E8A-4147-A177-3AD203B41FA5}">
                      <a16:colId xmlns:a16="http://schemas.microsoft.com/office/drawing/2014/main" val="2761412369"/>
                    </a:ext>
                  </a:extLst>
                </a:gridCol>
                <a:gridCol w="2876293">
                  <a:extLst>
                    <a:ext uri="{9D8B030D-6E8A-4147-A177-3AD203B41FA5}">
                      <a16:colId xmlns:a16="http://schemas.microsoft.com/office/drawing/2014/main" val="1958430411"/>
                    </a:ext>
                  </a:extLst>
                </a:gridCol>
                <a:gridCol w="2876293">
                  <a:extLst>
                    <a:ext uri="{9D8B030D-6E8A-4147-A177-3AD203B41FA5}">
                      <a16:colId xmlns:a16="http://schemas.microsoft.com/office/drawing/2014/main" val="2051066120"/>
                    </a:ext>
                  </a:extLst>
                </a:gridCol>
              </a:tblGrid>
              <a:tr h="293878">
                <a:tc gridSpan="3">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00" b="0">
                          <a:solidFill>
                            <a:schemeClr val="accent4"/>
                          </a:solidFill>
                          <a:latin typeface="+mn-lt"/>
                          <a:ea typeface="Times New Roman" panose="02020603050405020304" pitchFamily="18" charset="0"/>
                        </a:rPr>
                        <a:t>Advance our company beyond the pandemic</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000" b="0">
                        <a:solidFill>
                          <a:schemeClr val="accent4"/>
                        </a:solidFill>
                        <a:latin typeface="+mn-lt"/>
                      </a:endParaRPr>
                    </a:p>
                  </a:txBody>
                  <a:tcPr marL="68580" marR="68580" marT="34290" marB="34290">
                    <a:noFill/>
                  </a:tcPr>
                </a:tc>
                <a:tc hMerge="1">
                  <a:txBody>
                    <a:bodyPr/>
                    <a:lstStyle/>
                    <a:p>
                      <a:endParaRPr lang="en-US"/>
                    </a:p>
                  </a:txBody>
                  <a:tcPr>
                    <a:noFill/>
                  </a:tcPr>
                </a:tc>
                <a:tc hMerge="1">
                  <a:txBody>
                    <a:bodyPr/>
                    <a:lstStyle/>
                    <a:p>
                      <a:endParaRPr lang="en-US"/>
                    </a:p>
                  </a:txBody>
                  <a:tcPr>
                    <a:noFill/>
                  </a:tcPr>
                </a:tc>
                <a:extLst>
                  <a:ext uri="{0D108BD9-81ED-4DB2-BD59-A6C34878D82A}">
                    <a16:rowId xmlns:a16="http://schemas.microsoft.com/office/drawing/2014/main" val="1649642022"/>
                  </a:ext>
                </a:extLst>
              </a:tr>
              <a:tr h="468363">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00" b="0" dirty="0">
                          <a:solidFill>
                            <a:schemeClr val="accent1"/>
                          </a:solidFill>
                          <a:latin typeface="+mn-lt"/>
                          <a:ea typeface="Times New Roman" panose="02020603050405020304" pitchFamily="18" charset="0"/>
                        </a:rPr>
                        <a:t>Outperform the market with profitable growth</a:t>
                      </a:r>
                      <a:endParaRPr lang="en-US" sz="1000" b="0" dirty="0">
                        <a:solidFill>
                          <a:schemeClr val="accent1"/>
                        </a:solidFill>
                        <a:latin typeface="+mn-lt"/>
                      </a:endParaRP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00" b="0" dirty="0">
                          <a:solidFill>
                            <a:schemeClr val="accent1"/>
                          </a:solidFill>
                        </a:rPr>
                        <a:t>Champion a culture of responsibility, focus and accountability</a:t>
                      </a:r>
                    </a:p>
                  </a:txBody>
                  <a:tcPr marL="68580" marR="68580" marT="34290" marB="34290">
                    <a:no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00" b="0" dirty="0">
                          <a:solidFill>
                            <a:schemeClr val="accent1"/>
                          </a:solidFill>
                        </a:rPr>
                        <a:t>Develop and implement a long-term strategy</a:t>
                      </a:r>
                    </a:p>
                    <a:p>
                      <a:pPr marL="0" marR="0" lvl="0" indent="0" algn="ctr" defTabSz="914354" rtl="0" eaLnBrk="1" fontAlgn="auto" latinLnBrk="0" hangingPunct="1">
                        <a:lnSpc>
                          <a:spcPct val="100000"/>
                        </a:lnSpc>
                        <a:spcBef>
                          <a:spcPts val="0"/>
                        </a:spcBef>
                        <a:spcAft>
                          <a:spcPts val="0"/>
                        </a:spcAft>
                        <a:buClrTx/>
                        <a:buSzTx/>
                        <a:buFontTx/>
                        <a:buNone/>
                        <a:tabLst/>
                        <a:defRPr/>
                      </a:pPr>
                      <a:endParaRPr lang="en-US" sz="1000" b="0" dirty="0">
                        <a:solidFill>
                          <a:schemeClr val="accent1"/>
                        </a:solidFill>
                        <a:latin typeface="+mn-lt"/>
                      </a:endParaRPr>
                    </a:p>
                  </a:txBody>
                  <a:tcPr marL="68580" marR="68580" marT="34290" marB="34290">
                    <a:noFill/>
                  </a:tcPr>
                </a:tc>
                <a:extLst>
                  <a:ext uri="{0D108BD9-81ED-4DB2-BD59-A6C34878D82A}">
                    <a16:rowId xmlns:a16="http://schemas.microsoft.com/office/drawing/2014/main" val="2592058603"/>
                  </a:ext>
                </a:extLst>
              </a:tr>
            </a:tbl>
          </a:graphicData>
        </a:graphic>
      </p:graphicFrame>
      <p:cxnSp>
        <p:nvCxnSpPr>
          <p:cNvPr id="11" name="Straight Connector 10">
            <a:extLst>
              <a:ext uri="{FF2B5EF4-FFF2-40B4-BE49-F238E27FC236}">
                <a16:creationId xmlns:a16="http://schemas.microsoft.com/office/drawing/2014/main" id="{CFEFC397-6B4A-E04B-9367-6599D41AC511}"/>
              </a:ext>
            </a:extLst>
          </p:cNvPr>
          <p:cNvCxnSpPr>
            <a:cxnSpLocks/>
          </p:cNvCxnSpPr>
          <p:nvPr/>
        </p:nvCxnSpPr>
        <p:spPr>
          <a:xfrm rot="5400000">
            <a:off x="4551447" y="-1730446"/>
            <a:ext cx="0" cy="5349240"/>
          </a:xfrm>
          <a:prstGeom prst="line">
            <a:avLst/>
          </a:prstGeom>
          <a:ln w="15875">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473929"/>
      </p:ext>
    </p:extLst>
  </p:cSld>
  <p:clrMapOvr>
    <a:masterClrMapping/>
  </p:clrMapOvr>
</p:sld>
</file>

<file path=ppt/theme/theme1.xml><?xml version="1.0" encoding="utf-8"?>
<a:theme xmlns:a="http://schemas.openxmlformats.org/drawingml/2006/main" name="2019 BOD">
  <a:themeElements>
    <a:clrScheme name="Waters 2019">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wrap="square" rtlCol="0" anchor="ctr">
        <a:noAutofit/>
      </a:bodyPr>
      <a:lstStyle>
        <a:defPPr algn="ctr">
          <a:buClr>
            <a:schemeClr val="accent1"/>
          </a:buClr>
          <a:defRPr sz="1600" dirty="0" err="1" smtClean="0">
            <a:solidFill>
              <a:schemeClr val="bg1"/>
            </a:solidFill>
          </a:defRPr>
        </a:defPPr>
      </a:lstStyle>
    </a:spDef>
    <a:txDef>
      <a:spPr/>
      <a:bodyPr wrap="square" rtlCol="0">
        <a:spAutoFit/>
      </a:bodyPr>
      <a:lstStyle>
        <a:defPPr marL="174625" indent="-174625" algn="l">
          <a:spcBef>
            <a:spcPts val="600"/>
          </a:spcBef>
          <a:buClr>
            <a:schemeClr val="accent1"/>
          </a:buClr>
          <a:buFont typeface="Wingdings" panose="05000000000000000000" pitchFamily="2" charset="2"/>
          <a:buChar char="§"/>
          <a:defRPr sz="1600" dirty="0"/>
        </a:defPPr>
      </a:lstStyle>
    </a:txDef>
  </a:objectDefaults>
  <a:extraClrSchemeLst/>
  <a:extLst>
    <a:ext uri="{05A4C25C-085E-4340-85A3-A5531E510DB2}">
      <thm15:themeFamily xmlns:thm15="http://schemas.microsoft.com/office/thememl/2012/main" name="2021 Waters template_plexus_INTERNAL" id="{2E9A0084-EC52-9F42-9526-B7698367FB8A}" vid="{09580DD3-3BEB-DD4C-A15D-2D75DDC2988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scription xmlns="91384854-1ac2-40ff-a2a1-8ef17c46618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0B312452DEA0498A4068B55BAE7486" ma:contentTypeVersion="9" ma:contentTypeDescription="Create a new document." ma:contentTypeScope="" ma:versionID="9b00f3f984b16b83376bc317a7a5a63b">
  <xsd:schema xmlns:xsd="http://www.w3.org/2001/XMLSchema" xmlns:xs="http://www.w3.org/2001/XMLSchema" xmlns:p="http://schemas.microsoft.com/office/2006/metadata/properties" xmlns:ns2="91384854-1ac2-40ff-a2a1-8ef17c466189" xmlns:ns3="7b5217c3-c137-4107-960f-56df62103b9f" targetNamespace="http://schemas.microsoft.com/office/2006/metadata/properties" ma:root="true" ma:fieldsID="a5f2dfa09cc4a8ef0814d6c88b8203d5" ns2:_="" ns3:_="">
    <xsd:import namespace="91384854-1ac2-40ff-a2a1-8ef17c466189"/>
    <xsd:import namespace="7b5217c3-c137-4107-960f-56df62103b9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Descrip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84854-1ac2-40ff-a2a1-8ef17c4661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Description" ma:index="16" nillable="true" ma:displayName="Description" ma:format="Dropdown" ma:internalName="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5217c3-c137-4107-960f-56df62103b9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60A451-A8B4-4171-AD04-93CE5727AC48}">
  <ds:schemaRefs>
    <ds:schemaRef ds:uri="http://schemas.microsoft.com/sharepoint/v3/contenttype/forms"/>
  </ds:schemaRefs>
</ds:datastoreItem>
</file>

<file path=customXml/itemProps2.xml><?xml version="1.0" encoding="utf-8"?>
<ds:datastoreItem xmlns:ds="http://schemas.openxmlformats.org/officeDocument/2006/customXml" ds:itemID="{8207268C-F97D-43EA-8AAE-26BC7FBC6C52}">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7b5217c3-c137-4107-960f-56df62103b9f"/>
    <ds:schemaRef ds:uri="http://schemas.microsoft.com/office/2006/documentManagement/types"/>
    <ds:schemaRef ds:uri="http://purl.org/dc/elements/1.1/"/>
    <ds:schemaRef ds:uri="91384854-1ac2-40ff-a2a1-8ef17c466189"/>
    <ds:schemaRef ds:uri="http://www.w3.org/XML/1998/namespace"/>
  </ds:schemaRefs>
</ds:datastoreItem>
</file>

<file path=customXml/itemProps3.xml><?xml version="1.0" encoding="utf-8"?>
<ds:datastoreItem xmlns:ds="http://schemas.openxmlformats.org/officeDocument/2006/customXml" ds:itemID="{46092EC1-B981-4D70-85BC-AD0DAC32E3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384854-1ac2-40ff-a2a1-8ef17c466189"/>
    <ds:schemaRef ds:uri="7b5217c3-c137-4107-960f-56df62103b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2021 Waters template_plexus_INTERNAL</Template>
  <TotalTime>155</TotalTime>
  <Words>1888</Words>
  <Application>Microsoft Office PowerPoint</Application>
  <PresentationFormat>On-screen Show (16:9)</PresentationFormat>
  <Paragraphs>251</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Courier New</vt:lpstr>
      <vt:lpstr>Verdana</vt:lpstr>
      <vt:lpstr>Wingdings</vt:lpstr>
      <vt:lpstr>2019 BOD</vt:lpstr>
      <vt:lpstr>January – February 2021</vt:lpstr>
      <vt:lpstr>PowerPoint Presentation</vt:lpstr>
      <vt:lpstr>How We Win in 2021</vt:lpstr>
      <vt:lpstr>How Global Operations Will Help Waters Win in 2021</vt:lpstr>
      <vt:lpstr>How Singapore Operations Will Help Waters Win in 2021</vt:lpstr>
      <vt:lpstr>Product transfers - to build in Singapore</vt:lpstr>
      <vt:lpstr>How Singapore Operations Will Help Waters Win in 2021</vt:lpstr>
      <vt:lpstr>How Operations Will Help Waters Win in 2021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Priorities and Objectives map Templates</dc:title>
  <dc:creator>Brittney Chabot</dc:creator>
  <cp:lastModifiedBy>Edwin Koh</cp:lastModifiedBy>
  <cp:revision>19</cp:revision>
  <cp:lastPrinted>2021-01-20T19:45:51Z</cp:lastPrinted>
  <dcterms:created xsi:type="dcterms:W3CDTF">2021-01-06T18:28:18Z</dcterms:created>
  <dcterms:modified xsi:type="dcterms:W3CDTF">2021-02-10T00:15:21Z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0x010100F50B312452DEA0498A4068B55BAE7486</vt:lpwstr>
  </property>
</Properties>
</file>