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vml" ContentType="application/vnd.openxmlformats-officedocument.vmlDrawing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  <p:sldMasterId id="2147483718" r:id="rId5"/>
  </p:sldMasterIdLst>
  <p:notesMasterIdLst>
    <p:notesMasterId r:id="rId12"/>
  </p:notesMasterIdLst>
  <p:handoutMasterIdLst>
    <p:handoutMasterId r:id="rId13"/>
  </p:handoutMasterIdLst>
  <p:sldIdLst>
    <p:sldId id="2146847805" r:id="rId6"/>
    <p:sldId id="11935" r:id="rId7"/>
    <p:sldId id="2146847794" r:id="rId8"/>
    <p:sldId id="2146847802" r:id="rId9"/>
    <p:sldId id="2146847804" r:id="rId10"/>
    <p:sldId id="2146847803" r:id="rId11"/>
  </p:sldIdLst>
  <p:sldSz cx="9144000" cy="5143500" type="screen16x9"/>
  <p:notesSz cx="7010400" cy="923607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2" pos="129" userDrawn="1">
          <p15:clr>
            <a:srgbClr val="A4A3A4"/>
          </p15:clr>
        </p15:guide>
        <p15:guide id="3" orient="horz" pos="780" userDrawn="1">
          <p15:clr>
            <a:srgbClr val="A4A3A4"/>
          </p15:clr>
        </p15:guide>
        <p15:guide id="4" pos="5544" userDrawn="1">
          <p15:clr>
            <a:srgbClr val="A4A3A4"/>
          </p15:clr>
        </p15:guide>
        <p15:guide id="5" orient="horz" pos="3036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Diane Diehl" initials="DD" lastIdx="4" clrIdx="0"/>
  <p:cmAuthor id="2" name="NINA MONEY" initials="NM" lastIdx="2" clrIdx="1">
    <p:extLst>
      <p:ext uri="{19B8F6BF-5375-455C-9EA6-DF929625EA0E}">
        <p15:presenceInfo xmlns:p15="http://schemas.microsoft.com/office/powerpoint/2012/main" userId="c81e4bb8776f574d" providerId="Windows Live"/>
      </p:ext>
    </p:extLst>
  </p:cmAuthor>
  <p:cmAuthor id="3" name="Edward Lee" initials="EL" lastIdx="1" clrIdx="2">
    <p:extLst>
      <p:ext uri="{19B8F6BF-5375-455C-9EA6-DF929625EA0E}">
        <p15:presenceInfo xmlns:p15="http://schemas.microsoft.com/office/powerpoint/2012/main" userId="S::Edward_Lee@waters.com::eb1ea609-101a-409b-8d74-17df23a7d321" providerId="AD"/>
      </p:ext>
    </p:extLst>
  </p:cmAuthor>
  <p:cmAuthor id="4" name="Rob Carson" initials="RC" lastIdx="1" clrIdx="3">
    <p:extLst>
      <p:ext uri="{19B8F6BF-5375-455C-9EA6-DF929625EA0E}">
        <p15:presenceInfo xmlns:p15="http://schemas.microsoft.com/office/powerpoint/2012/main" userId="S::Rob_Carson@waters.com::1c2894fe-f79f-4a9d-9f56-95c02a15a300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77BB"/>
    <a:srgbClr val="D1D6DD"/>
    <a:srgbClr val="85ADEB"/>
    <a:srgbClr val="00598C"/>
    <a:srgbClr val="ADC9F1"/>
    <a:srgbClr val="3377DD"/>
    <a:srgbClr val="BEE8FF"/>
    <a:srgbClr val="FFFFFF"/>
    <a:srgbClr val="F2F2F2"/>
    <a:srgbClr val="EEEEE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90" d="100"/>
          <a:sy n="90" d="100"/>
        </p:scale>
        <p:origin x="816" y="72"/>
      </p:cViewPr>
      <p:guideLst>
        <p:guide pos="129"/>
        <p:guide orient="horz" pos="780"/>
        <p:guide pos="5544"/>
        <p:guide orient="horz" pos="3036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handoutMaster" Target="handoutMasters/handoutMaster1.xml"/><Relationship Id="rId18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2.xml"/><Relationship Id="rId12" Type="http://schemas.openxmlformats.org/officeDocument/2006/relationships/notesMaster" Target="notesMasters/notesMaster1.xml"/><Relationship Id="rId17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2.xml"/><Relationship Id="rId15" Type="http://schemas.openxmlformats.org/officeDocument/2006/relationships/presProps" Target="presProps.xml"/><Relationship Id="rId10" Type="http://schemas.openxmlformats.org/officeDocument/2006/relationships/slide" Target="slides/slide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commentAuthors" Target="commentAuthor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EE195021-7E3F-4888-8C1D-874A6B3B9475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2" y="1"/>
            <a:ext cx="3038145" cy="462721"/>
          </a:xfrm>
          <a:prstGeom prst="rect">
            <a:avLst/>
          </a:prstGeom>
        </p:spPr>
        <p:txBody>
          <a:bodyPr vert="horz" lIns="88126" tIns="44064" rIns="88126" bIns="44064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D34B8CD-D38E-4560-AA47-1F28BD4C7FD8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970735" y="1"/>
            <a:ext cx="3038145" cy="462721"/>
          </a:xfrm>
          <a:prstGeom prst="rect">
            <a:avLst/>
          </a:prstGeom>
        </p:spPr>
        <p:txBody>
          <a:bodyPr vert="horz" lIns="88126" tIns="44064" rIns="88126" bIns="44064" rtlCol="0"/>
          <a:lstStyle>
            <a:lvl1pPr algn="r">
              <a:defRPr sz="1200"/>
            </a:lvl1pPr>
          </a:lstStyle>
          <a:p>
            <a:fld id="{40DA05D9-78C8-4543-AB73-B9F862FA784E}" type="datetimeFigureOut">
              <a:rPr lang="en-US" smtClean="0"/>
              <a:t>2/20/2021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6E574C2-5832-48F5-9776-93502150564E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2" y="8773355"/>
            <a:ext cx="3038145" cy="462720"/>
          </a:xfrm>
          <a:prstGeom prst="rect">
            <a:avLst/>
          </a:prstGeom>
        </p:spPr>
        <p:txBody>
          <a:bodyPr vert="horz" lIns="88126" tIns="44064" rIns="88126" bIns="44064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9B8024F-F5D5-494B-9207-EE1DF8D6457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970735" y="8773355"/>
            <a:ext cx="3038145" cy="462720"/>
          </a:xfrm>
          <a:prstGeom prst="rect">
            <a:avLst/>
          </a:prstGeom>
        </p:spPr>
        <p:txBody>
          <a:bodyPr vert="horz" lIns="88126" tIns="44064" rIns="88126" bIns="44064" rtlCol="0" anchor="b"/>
          <a:lstStyle>
            <a:lvl1pPr algn="r">
              <a:defRPr sz="1200"/>
            </a:lvl1pPr>
          </a:lstStyle>
          <a:p>
            <a:fld id="{F30EFA99-65E7-41E7-8A6F-4F9D891EF1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282805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3037840" cy="463407"/>
          </a:xfrm>
          <a:prstGeom prst="rect">
            <a:avLst/>
          </a:prstGeom>
        </p:spPr>
        <p:txBody>
          <a:bodyPr vert="horz" lIns="93145" tIns="46573" rIns="93145" bIns="46573" rtlCol="0"/>
          <a:lstStyle>
            <a:lvl1pPr algn="l">
              <a:defRPr sz="1300">
                <a:latin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1"/>
            <a:ext cx="3037840" cy="463407"/>
          </a:xfrm>
          <a:prstGeom prst="rect">
            <a:avLst/>
          </a:prstGeom>
        </p:spPr>
        <p:txBody>
          <a:bodyPr vert="horz" lIns="93145" tIns="46573" rIns="93145" bIns="46573" rtlCol="0"/>
          <a:lstStyle>
            <a:lvl1pPr algn="r">
              <a:defRPr sz="1300">
                <a:latin typeface="Arial" panose="020B0604020202020204" pitchFamily="34" charset="0"/>
              </a:defRPr>
            </a:lvl1pPr>
          </a:lstStyle>
          <a:p>
            <a:fld id="{C91A064F-33E0-4317-A6E1-814FBD38D0E1}" type="datetimeFigureOut">
              <a:rPr lang="en-US" smtClean="0"/>
              <a:pPr/>
              <a:t>2/20/2021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35013" y="1154113"/>
            <a:ext cx="5540375" cy="31162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45" tIns="46573" rIns="93145" bIns="46573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44861"/>
            <a:ext cx="5608320" cy="3636705"/>
          </a:xfrm>
          <a:prstGeom prst="rect">
            <a:avLst/>
          </a:prstGeom>
        </p:spPr>
        <p:txBody>
          <a:bodyPr vert="horz" lIns="93145" tIns="46573" rIns="93145" bIns="46573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772671"/>
            <a:ext cx="3037840" cy="463406"/>
          </a:xfrm>
          <a:prstGeom prst="rect">
            <a:avLst/>
          </a:prstGeom>
        </p:spPr>
        <p:txBody>
          <a:bodyPr vert="horz" lIns="93145" tIns="46573" rIns="93145" bIns="46573" rtlCol="0" anchor="b"/>
          <a:lstStyle>
            <a:lvl1pPr algn="l">
              <a:defRPr sz="1300">
                <a:latin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772671"/>
            <a:ext cx="3037840" cy="463406"/>
          </a:xfrm>
          <a:prstGeom prst="rect">
            <a:avLst/>
          </a:prstGeom>
        </p:spPr>
        <p:txBody>
          <a:bodyPr vert="horz" lIns="93145" tIns="46573" rIns="93145" bIns="46573" rtlCol="0" anchor="b"/>
          <a:lstStyle>
            <a:lvl1pPr algn="r">
              <a:defRPr sz="1300">
                <a:latin typeface="Arial" panose="020B0604020202020204" pitchFamily="34" charset="0"/>
              </a:defRPr>
            </a:lvl1pPr>
          </a:lstStyle>
          <a:p>
            <a:fld id="{1CD6DE97-74DD-42AC-89FF-80E0A8D5D8C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65022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685800" rtl="0" eaLnBrk="1" latinLnBrk="0" hangingPunct="1">
      <a:defRPr sz="9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342900" algn="l" defTabSz="685800" rtl="0" eaLnBrk="1" latinLnBrk="0" hangingPunct="1">
      <a:defRPr sz="9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685800" algn="l" defTabSz="685800" rtl="0" eaLnBrk="1" latinLnBrk="0" hangingPunct="1">
      <a:defRPr sz="9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028700" algn="l" defTabSz="685800" rtl="0" eaLnBrk="1" latinLnBrk="0" hangingPunct="1">
      <a:defRPr sz="9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371600" algn="l" defTabSz="685800" rtl="0" eaLnBrk="1" latinLnBrk="0" hangingPunct="1">
      <a:defRPr sz="9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CD6DE97-74DD-42AC-89FF-80E0A8D5D8CA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057376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86683" lvl="1" indent="-185154" defTabSz="880563" fontAlgn="base">
              <a:spcBef>
                <a:spcPts val="193"/>
              </a:spcBef>
              <a:spcAft>
                <a:spcPts val="578"/>
              </a:spcAft>
              <a:buClr>
                <a:schemeClr val="tx2"/>
              </a:buClr>
              <a:buSzPct val="125000"/>
              <a:buFont typeface="Arial" panose="020B0604020202020204" pitchFamily="34" charset="0"/>
              <a:buChar char="▪"/>
            </a:pPr>
            <a:r>
              <a:rPr lang="en-US" sz="1700">
                <a:latin typeface="+mn-lt"/>
                <a:cs typeface="Arial" panose="020B0604020202020204" pitchFamily="34" charset="0"/>
              </a:rPr>
              <a:t>The life science tools market remains attractive where leaders have created a lot of value</a:t>
            </a:r>
          </a:p>
          <a:p>
            <a:pPr marL="186683" lvl="1" indent="-185154" defTabSz="880563" fontAlgn="base">
              <a:spcBef>
                <a:spcPts val="193"/>
              </a:spcBef>
              <a:spcAft>
                <a:spcPts val="578"/>
              </a:spcAft>
              <a:buClr>
                <a:schemeClr val="tx2"/>
              </a:buClr>
              <a:buSzPct val="125000"/>
              <a:buFont typeface="Arial" panose="020B0604020202020204" pitchFamily="34" charset="0"/>
              <a:buChar char="▪"/>
            </a:pPr>
            <a:r>
              <a:rPr lang="en-US" sz="1700">
                <a:latin typeface="+mn-lt"/>
                <a:cs typeface="Arial" panose="020B0604020202020204" pitchFamily="34" charset="0"/>
              </a:rPr>
              <a:t>Waters has a good brand and strong technical reputation resulting in solid profitability </a:t>
            </a:r>
          </a:p>
          <a:p>
            <a:pPr marL="186683" lvl="1" indent="-185154" defTabSz="880563" fontAlgn="base">
              <a:spcBef>
                <a:spcPts val="193"/>
              </a:spcBef>
              <a:spcAft>
                <a:spcPts val="578"/>
              </a:spcAft>
              <a:buClr>
                <a:schemeClr val="tx2"/>
              </a:buClr>
              <a:buSzPct val="125000"/>
              <a:buFont typeface="Arial" panose="020B0604020202020204" pitchFamily="34" charset="0"/>
              <a:buChar char="▪"/>
            </a:pPr>
            <a:r>
              <a:rPr lang="en-US" sz="1700">
                <a:latin typeface="+mn-lt"/>
                <a:cs typeface="Arial" panose="020B0604020202020204" pitchFamily="34" charset="0"/>
              </a:rPr>
              <a:t>However, we have lost market share across the portfolio and in key customer segments due to weak commercial execution and a portfolio disadvantage </a:t>
            </a:r>
          </a:p>
          <a:p>
            <a:pPr marL="168321" indent="-168321">
              <a:spcBef>
                <a:spcPts val="578"/>
              </a:spcBef>
              <a:buClr>
                <a:schemeClr val="accent1"/>
              </a:buClr>
              <a:buFont typeface="Wingdings" panose="05000000000000000000" pitchFamily="2" charset="2"/>
              <a:buChar char="§"/>
            </a:pPr>
            <a:r>
              <a:rPr lang="en-US" sz="1200"/>
              <a:t>Great brand, technology and customer relationships</a:t>
            </a:r>
          </a:p>
          <a:p>
            <a:pPr marL="168321" indent="-168321">
              <a:spcBef>
                <a:spcPts val="578"/>
              </a:spcBef>
              <a:buClr>
                <a:schemeClr val="accent1"/>
              </a:buClr>
              <a:buFont typeface="Wingdings" panose="05000000000000000000" pitchFamily="2" charset="2"/>
              <a:buChar char="§"/>
            </a:pPr>
            <a:r>
              <a:rPr lang="en-US" sz="1200"/>
              <a:t>We’ve lost momentum over the last few years</a:t>
            </a:r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5ECED20-2E1C-4633-9DE7-3A2EC327E445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924218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5ECED20-2E1C-4633-9DE7-3A2EC327E445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547757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5ECED20-2E1C-4633-9DE7-3A2EC327E445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547757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5ECED20-2E1C-4633-9DE7-3A2EC327E445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256237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8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1.xml"/><Relationship Id="rId3" Type="http://schemas.openxmlformats.org/officeDocument/2006/relationships/tags" Target="../tags/tag2.xml"/><Relationship Id="rId7" Type="http://schemas.openxmlformats.org/officeDocument/2006/relationships/tags" Target="../tags/tag6.xml"/><Relationship Id="rId2" Type="http://schemas.openxmlformats.org/officeDocument/2006/relationships/tags" Target="../tags/tag1.xml"/><Relationship Id="rId1" Type="http://schemas.openxmlformats.org/officeDocument/2006/relationships/vmlDrawing" Target="../drawings/vmlDrawing1.vml"/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10" Type="http://schemas.openxmlformats.org/officeDocument/2006/relationships/image" Target="../media/image6.emf"/><Relationship Id="rId4" Type="http://schemas.openxmlformats.org/officeDocument/2006/relationships/tags" Target="../tags/tag3.xml"/><Relationship Id="rId9" Type="http://schemas.openxmlformats.org/officeDocument/2006/relationships/oleObject" Target="../embeddings/oleObject1.bin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5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9" name="Picture 238" descr="A close up of a logo&#10;&#10;Description automatically generated">
            <a:extLst>
              <a:ext uri="{FF2B5EF4-FFF2-40B4-BE49-F238E27FC236}">
                <a16:creationId xmlns:a16="http://schemas.microsoft.com/office/drawing/2014/main" id="{ED6B3542-6951-42D4-ACA9-E5662BC7100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41" name="Rectangle 240">
            <a:extLst>
              <a:ext uri="{FF2B5EF4-FFF2-40B4-BE49-F238E27FC236}">
                <a16:creationId xmlns:a16="http://schemas.microsoft.com/office/drawing/2014/main" id="{09D368CC-4092-45B2-824D-4B94CAE4360D}"/>
              </a:ext>
            </a:extLst>
          </p:cNvPr>
          <p:cNvSpPr/>
          <p:nvPr userDrawn="1"/>
        </p:nvSpPr>
        <p:spPr>
          <a:xfrm>
            <a:off x="3071242" y="1835626"/>
            <a:ext cx="6072758" cy="1097280"/>
          </a:xfrm>
          <a:prstGeom prst="rect">
            <a:avLst/>
          </a:prstGeom>
          <a:solidFill>
            <a:schemeClr val="accent1"/>
          </a:solidFill>
        </p:spPr>
        <p:txBody>
          <a:bodyPr wrap="square" rtlCol="0" anchor="ctr">
            <a:noAutofit/>
          </a:bodyPr>
          <a:lstStyle/>
          <a:p>
            <a:pPr algn="ctr">
              <a:buClr>
                <a:schemeClr val="accent1"/>
              </a:buClr>
            </a:pPr>
            <a:endParaRPr lang="en-US" sz="1600" err="1">
              <a:solidFill>
                <a:srgbClr val="000000"/>
              </a:solidFill>
            </a:endParaRPr>
          </a:p>
        </p:txBody>
      </p:sp>
      <p:sp>
        <p:nvSpPr>
          <p:cNvPr id="462" name="Rectangle 461">
            <a:extLst>
              <a:ext uri="{FF2B5EF4-FFF2-40B4-BE49-F238E27FC236}">
                <a16:creationId xmlns:a16="http://schemas.microsoft.com/office/drawing/2014/main" id="{5EF1060D-102D-475A-BEC7-7DB2BA4E07A4}"/>
              </a:ext>
            </a:extLst>
          </p:cNvPr>
          <p:cNvSpPr/>
          <p:nvPr userDrawn="1"/>
        </p:nvSpPr>
        <p:spPr>
          <a:xfrm>
            <a:off x="0" y="1835626"/>
            <a:ext cx="3129366" cy="109728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47805">
                <a:srgbClr val="7EBADD">
                  <a:alpha val="82000"/>
                </a:srgbClr>
              </a:gs>
              <a:gs pos="21000">
                <a:schemeClr val="bg1">
                  <a:alpha val="57000"/>
                </a:schemeClr>
              </a:gs>
              <a:gs pos="78000">
                <a:schemeClr val="accent1"/>
              </a:gs>
            </a:gsLst>
            <a:lin ang="0" scaled="1"/>
            <a:tileRect/>
          </a:gradFill>
        </p:spPr>
        <p:txBody>
          <a:bodyPr wrap="square" rtlCol="0" anchor="ctr">
            <a:noAutofit/>
          </a:bodyPr>
          <a:lstStyle/>
          <a:p>
            <a:pPr algn="ctr">
              <a:buClr>
                <a:schemeClr val="accent1"/>
              </a:buClr>
            </a:pPr>
            <a:endParaRPr lang="en-US" sz="1600" err="1">
              <a:solidFill>
                <a:srgbClr val="000000"/>
              </a:solidFill>
            </a:endParaRPr>
          </a:p>
        </p:txBody>
      </p:sp>
      <p:pic>
        <p:nvPicPr>
          <p:cNvPr id="231" name="Picture 230">
            <a:extLst>
              <a:ext uri="{FF2B5EF4-FFF2-40B4-BE49-F238E27FC236}">
                <a16:creationId xmlns:a16="http://schemas.microsoft.com/office/drawing/2014/main" id="{36F7889D-7C02-204A-B06E-723C83F97E8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alphaModFix amt="6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963" r="59268"/>
          <a:stretch/>
        </p:blipFill>
        <p:spPr>
          <a:xfrm>
            <a:off x="0" y="0"/>
            <a:ext cx="9144000" cy="4581221"/>
          </a:xfrm>
          <a:prstGeom prst="rect">
            <a:avLst/>
          </a:prstGeom>
        </p:spPr>
      </p:pic>
      <p:pic>
        <p:nvPicPr>
          <p:cNvPr id="463" name="Picture 462">
            <a:extLst>
              <a:ext uri="{FF2B5EF4-FFF2-40B4-BE49-F238E27FC236}">
                <a16:creationId xmlns:a16="http://schemas.microsoft.com/office/drawing/2014/main" id="{1B5E3A70-E640-4083-95D1-B952ED53FCDF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25168" y="357154"/>
            <a:ext cx="1559384" cy="392126"/>
          </a:xfrm>
          <a:prstGeom prst="rect">
            <a:avLst/>
          </a:prstGeom>
        </p:spPr>
      </p:pic>
      <p:sp>
        <p:nvSpPr>
          <p:cNvPr id="18" name="Title 2">
            <a:extLst>
              <a:ext uri="{FF2B5EF4-FFF2-40B4-BE49-F238E27FC236}">
                <a16:creationId xmlns:a16="http://schemas.microsoft.com/office/drawing/2014/main" id="{E9BD8DE4-ACAC-4F2B-B1A8-6C749DF8B4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2914" y="3095483"/>
            <a:ext cx="7418088" cy="409249"/>
          </a:xfrm>
          <a:prstGeom prst="rect">
            <a:avLst/>
          </a:prstGeom>
        </p:spPr>
        <p:txBody>
          <a:bodyPr anchor="t"/>
          <a:lstStyle>
            <a:lvl1pPr>
              <a:defRPr sz="2000" b="1">
                <a:solidFill>
                  <a:srgbClr val="0077BB"/>
                </a:solidFill>
                <a:effectLst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9" name="Text Placeholder 4">
            <a:extLst>
              <a:ext uri="{FF2B5EF4-FFF2-40B4-BE49-F238E27FC236}">
                <a16:creationId xmlns:a16="http://schemas.microsoft.com/office/drawing/2014/main" id="{B4BADC68-FA45-4FC5-B29D-40CBC0F4D6B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652914" y="3400541"/>
            <a:ext cx="7418088" cy="407987"/>
          </a:xfrm>
        </p:spPr>
        <p:txBody>
          <a:bodyPr anchor="t"/>
          <a:lstStyle>
            <a:lvl1pPr marL="0" indent="0">
              <a:buNone/>
              <a:defRPr sz="1600" i="1">
                <a:solidFill>
                  <a:srgbClr val="0077BB"/>
                </a:solidFill>
                <a:effectLst/>
              </a:defRPr>
            </a:lvl1pPr>
            <a:lvl2pPr marL="233357" indent="0">
              <a:buNone/>
              <a:defRPr/>
            </a:lvl2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0" name="Text Placeholder 21">
            <a:extLst>
              <a:ext uri="{FF2B5EF4-FFF2-40B4-BE49-F238E27FC236}">
                <a16:creationId xmlns:a16="http://schemas.microsoft.com/office/drawing/2014/main" id="{9EF7E5A9-2D20-4F8B-A6D5-28BE9E88102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663837" y="2092877"/>
            <a:ext cx="6509743" cy="577946"/>
          </a:xfrm>
        </p:spPr>
        <p:txBody>
          <a:bodyPr anchor="ctr"/>
          <a:lstStyle>
            <a:lvl1pPr marL="0" indent="0" algn="l">
              <a:buNone/>
              <a:defRPr sz="2400" b="1">
                <a:solidFill>
                  <a:schemeClr val="bg1"/>
                </a:solidFill>
                <a:effectLst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7294807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CF40AF47-D254-4AB3-97D6-9CF50931AE86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131763" y="854928"/>
            <a:ext cx="8880475" cy="40742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E3B9856D-0B0C-475A-B562-E8F3B52EC8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60698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, Sub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1763" y="1070517"/>
            <a:ext cx="8880473" cy="38287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E3B9856D-0B0C-475A-B562-E8F3B52EC8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2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Subline">
            <a:extLst>
              <a:ext uri="{FF2B5EF4-FFF2-40B4-BE49-F238E27FC236}">
                <a16:creationId xmlns:a16="http://schemas.microsoft.com/office/drawing/2014/main" id="{E1C7F3DC-E045-438A-9BF9-DA186629115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31763" y="762417"/>
            <a:ext cx="8880473" cy="247475"/>
          </a:xfrm>
        </p:spPr>
        <p:txBody>
          <a:bodyPr>
            <a:noAutofit/>
          </a:bodyPr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1600" i="1" baseline="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Enter your subtitle here</a:t>
            </a:r>
          </a:p>
        </p:txBody>
      </p:sp>
    </p:spTree>
    <p:extLst>
      <p:ext uri="{BB962C8B-B14F-4D97-AF65-F5344CB8AC3E}">
        <p14:creationId xmlns:p14="http://schemas.microsoft.com/office/powerpoint/2010/main" val="63380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1763" y="853766"/>
            <a:ext cx="4383087" cy="400923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853766"/>
            <a:ext cx="4383087" cy="400923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B83688F9-577C-452E-B807-7D885B4BE1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7012346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sub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0594548B-E9E8-422C-8FEC-65C1A02986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7" name="Subline">
            <a:extLst>
              <a:ext uri="{FF2B5EF4-FFF2-40B4-BE49-F238E27FC236}">
                <a16:creationId xmlns:a16="http://schemas.microsoft.com/office/drawing/2014/main" id="{E47F3159-55CD-4C22-A390-FF1F3DD8A2F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31763" y="762418"/>
            <a:ext cx="8685211" cy="256018"/>
          </a:xfrm>
        </p:spPr>
        <p:txBody>
          <a:bodyPr>
            <a:noAutofit/>
          </a:bodyPr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1600" i="1" baseline="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Enter your subtitle here</a:t>
            </a:r>
          </a:p>
        </p:txBody>
      </p:sp>
    </p:spTree>
    <p:extLst>
      <p:ext uri="{BB962C8B-B14F-4D97-AF65-F5344CB8AC3E}">
        <p14:creationId xmlns:p14="http://schemas.microsoft.com/office/powerpoint/2010/main" val="8321808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0594548B-E9E8-422C-8FEC-65C1A02986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2651371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hoto and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9" name="Picture 238" descr="A close up of a logo&#10;&#10;Description automatically generated">
            <a:extLst>
              <a:ext uri="{FF2B5EF4-FFF2-40B4-BE49-F238E27FC236}">
                <a16:creationId xmlns:a16="http://schemas.microsoft.com/office/drawing/2014/main" id="{ED6B3542-6951-42D4-ACA9-E5662BC7100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41" name="Rectangle 240">
            <a:extLst>
              <a:ext uri="{FF2B5EF4-FFF2-40B4-BE49-F238E27FC236}">
                <a16:creationId xmlns:a16="http://schemas.microsoft.com/office/drawing/2014/main" id="{09D368CC-4092-45B2-824D-4B94CAE4360D}"/>
              </a:ext>
            </a:extLst>
          </p:cNvPr>
          <p:cNvSpPr/>
          <p:nvPr userDrawn="1"/>
        </p:nvSpPr>
        <p:spPr>
          <a:xfrm>
            <a:off x="3071242" y="1835626"/>
            <a:ext cx="6072758" cy="1097280"/>
          </a:xfrm>
          <a:prstGeom prst="rect">
            <a:avLst/>
          </a:prstGeom>
          <a:solidFill>
            <a:schemeClr val="accent1"/>
          </a:solidFill>
        </p:spPr>
        <p:txBody>
          <a:bodyPr wrap="square" rtlCol="0" anchor="ctr">
            <a:noAutofit/>
          </a:bodyPr>
          <a:lstStyle/>
          <a:p>
            <a:pPr algn="ctr">
              <a:buClr>
                <a:schemeClr val="accent1"/>
              </a:buClr>
            </a:pPr>
            <a:endParaRPr lang="en-US" sz="1600" err="1">
              <a:solidFill>
                <a:srgbClr val="000000"/>
              </a:solidFill>
            </a:endParaRPr>
          </a:p>
        </p:txBody>
      </p:sp>
      <p:sp>
        <p:nvSpPr>
          <p:cNvPr id="462" name="Rectangle 461">
            <a:extLst>
              <a:ext uri="{FF2B5EF4-FFF2-40B4-BE49-F238E27FC236}">
                <a16:creationId xmlns:a16="http://schemas.microsoft.com/office/drawing/2014/main" id="{5EF1060D-102D-475A-BEC7-7DB2BA4E07A4}"/>
              </a:ext>
            </a:extLst>
          </p:cNvPr>
          <p:cNvSpPr/>
          <p:nvPr userDrawn="1"/>
        </p:nvSpPr>
        <p:spPr>
          <a:xfrm>
            <a:off x="0" y="1835626"/>
            <a:ext cx="3129366" cy="109728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47805">
                <a:srgbClr val="7EBADD">
                  <a:alpha val="82000"/>
                </a:srgbClr>
              </a:gs>
              <a:gs pos="21000">
                <a:schemeClr val="bg1">
                  <a:alpha val="57000"/>
                </a:schemeClr>
              </a:gs>
              <a:gs pos="78000">
                <a:schemeClr val="accent1"/>
              </a:gs>
            </a:gsLst>
            <a:lin ang="0" scaled="1"/>
            <a:tileRect/>
          </a:gradFill>
        </p:spPr>
        <p:txBody>
          <a:bodyPr wrap="square" rtlCol="0" anchor="ctr">
            <a:noAutofit/>
          </a:bodyPr>
          <a:lstStyle/>
          <a:p>
            <a:pPr algn="ctr">
              <a:buClr>
                <a:schemeClr val="accent1"/>
              </a:buClr>
            </a:pPr>
            <a:endParaRPr lang="en-US" sz="1600" err="1">
              <a:solidFill>
                <a:srgbClr val="000000"/>
              </a:solidFill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A54538C-779B-9840-9DD6-407EB33A6E5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alphaModFix amt="6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963" r="59268"/>
          <a:stretch/>
        </p:blipFill>
        <p:spPr>
          <a:xfrm>
            <a:off x="0" y="-1"/>
            <a:ext cx="9144000" cy="4581221"/>
          </a:xfrm>
          <a:prstGeom prst="rect">
            <a:avLst/>
          </a:prstGeom>
        </p:spPr>
      </p:pic>
      <p:pic>
        <p:nvPicPr>
          <p:cNvPr id="464" name="Picture 463">
            <a:extLst>
              <a:ext uri="{FF2B5EF4-FFF2-40B4-BE49-F238E27FC236}">
                <a16:creationId xmlns:a16="http://schemas.microsoft.com/office/drawing/2014/main" id="{17E3FD0F-6FC9-4FDD-8F20-15E050EA01A6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78378" y="2064568"/>
            <a:ext cx="2167576" cy="5450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7252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6" hidden="1">
            <a:extLst>
              <a:ext uri="{FF2B5EF4-FFF2-40B4-BE49-F238E27FC236}">
                <a16:creationId xmlns:a16="http://schemas.microsoft.com/office/drawing/2014/main" id="{D8EFF8A2-0FB9-4B25-8B8D-492353274983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981982223"/>
              </p:ext>
            </p:extLst>
          </p:nvPr>
        </p:nvGraphicFramePr>
        <p:xfrm>
          <a:off x="1191" y="1191"/>
          <a:ext cx="1191" cy="119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7" name="think-cell Slide" r:id="rId9" imgW="413" imgH="416" progId="TCLayout.ActiveDocument.1">
                  <p:embed/>
                </p:oleObj>
              </mc:Choice>
              <mc:Fallback>
                <p:oleObj name="think-cell Slide" r:id="rId9" imgW="413" imgH="416" progId="TCLayout.ActiveDocument.1">
                  <p:embed/>
                  <p:pic>
                    <p:nvPicPr>
                      <p:cNvPr id="3" name="Object 6" hidden="1">
                        <a:extLst>
                          <a:ext uri="{FF2B5EF4-FFF2-40B4-BE49-F238E27FC236}">
                            <a16:creationId xmlns:a16="http://schemas.microsoft.com/office/drawing/2014/main" id="{D8EFF8A2-0FB9-4B25-8B8D-49235327498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1191" y="1191"/>
                        <a:ext cx="1191" cy="119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tangle 1" hidden="1">
            <a:extLst>
              <a:ext uri="{FF2B5EF4-FFF2-40B4-BE49-F238E27FC236}">
                <a16:creationId xmlns:a16="http://schemas.microsoft.com/office/drawing/2014/main" id="{FCC3A0E6-E630-4C26-B008-93BA0B5B1109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19063" cy="119063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>
              <a:spcBef>
                <a:spcPts val="225"/>
              </a:spcBef>
              <a:spcAft>
                <a:spcPts val="225"/>
              </a:spcAft>
            </a:pPr>
            <a:endParaRPr lang="en-US" sz="1875" b="1" i="0" baseline="0" err="1">
              <a:solidFill>
                <a:schemeClr val="bg1"/>
              </a:solidFill>
              <a:latin typeface="Century Gothic" panose="020B0502020202020204" pitchFamily="34" charset="0"/>
              <a:ea typeface="+mj-ea"/>
              <a:cs typeface="+mj-cs"/>
              <a:sym typeface="Century Gothic" panose="020B0502020202020204" pitchFamily="34" charset="0"/>
            </a:endParaRPr>
          </a:p>
        </p:txBody>
      </p:sp>
      <p:sp>
        <p:nvSpPr>
          <p:cNvPr id="15" name="2. Slide Title">
            <a:extLst>
              <a:ext uri="{FF2B5EF4-FFF2-40B4-BE49-F238E27FC236}">
                <a16:creationId xmlns:a16="http://schemas.microsoft.com/office/drawing/2014/main" id="{699FD2C4-82B5-475E-9235-DB128978B618}"/>
              </a:ext>
            </a:extLst>
          </p:cNvPr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>
          <a:xfrm>
            <a:off x="416052" y="129159"/>
            <a:ext cx="8311896" cy="548640"/>
          </a:xfrm>
        </p:spPr>
        <p:txBody>
          <a:bodyPr vert="horz" wrap="square" lIns="0" tIns="0" rIns="0" bIns="0" rtlCol="0" anchor="b" anchorCtr="0">
            <a:noAutofit/>
          </a:bodyPr>
          <a:lstStyle>
            <a:lvl1pPr>
              <a:defRPr lang="en-US" dirty="0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4" name="3. Subtitle">
            <a:extLst>
              <a:ext uri="{FF2B5EF4-FFF2-40B4-BE49-F238E27FC236}">
                <a16:creationId xmlns:a16="http://schemas.microsoft.com/office/drawing/2014/main" id="{D4D36123-678D-4B6C-A648-186F85BE34AE}"/>
              </a:ext>
            </a:extLst>
          </p:cNvPr>
          <p:cNvSpPr>
            <a:spLocks noGrp="1"/>
          </p:cNvSpPr>
          <p:nvPr>
            <p:ph type="subTitle" idx="1"/>
            <p:custDataLst>
              <p:tags r:id="rId5"/>
            </p:custDataLst>
          </p:nvPr>
        </p:nvSpPr>
        <p:spPr>
          <a:xfrm>
            <a:off x="416052" y="663544"/>
            <a:ext cx="8311896" cy="20774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>
              <a:defRPr lang="en-US" sz="1350" b="0" dirty="0"/>
            </a:lvl1pPr>
          </a:lstStyle>
          <a:p>
            <a:pPr lvl="0">
              <a:buNone/>
            </a:pPr>
            <a:r>
              <a:rPr lang="en-US"/>
              <a:t>Click to edit Master subtitle style</a:t>
            </a:r>
          </a:p>
        </p:txBody>
      </p:sp>
      <p:sp>
        <p:nvSpPr>
          <p:cNvPr id="8" name="5. Source" hidden="1">
            <a:extLst>
              <a:ext uri="{FF2B5EF4-FFF2-40B4-BE49-F238E27FC236}">
                <a16:creationId xmlns:a16="http://schemas.microsoft.com/office/drawing/2014/main" id="{9238B1D6-2095-4826-AA45-9A4E6F7D1A16}"/>
              </a:ext>
            </a:extLst>
          </p:cNvPr>
          <p:cNvSpPr txBox="1"/>
          <p:nvPr userDrawn="1">
            <p:custDataLst>
              <p:tags r:id="rId6"/>
            </p:custDataLst>
          </p:nvPr>
        </p:nvSpPr>
        <p:spPr>
          <a:xfrm>
            <a:off x="416052" y="4874066"/>
            <a:ext cx="5458396" cy="92333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 sz="600"/>
              <a:t>Source: …</a:t>
            </a:r>
          </a:p>
        </p:txBody>
      </p:sp>
      <p:sp>
        <p:nvSpPr>
          <p:cNvPr id="11" name="1. On-page tracker">
            <a:extLst>
              <a:ext uri="{FF2B5EF4-FFF2-40B4-BE49-F238E27FC236}">
                <a16:creationId xmlns:a16="http://schemas.microsoft.com/office/drawing/2014/main" id="{C30AC055-11D5-4540-94E4-C3B7BE6EFD7D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7"/>
            </p:custDataLst>
          </p:nvPr>
        </p:nvSpPr>
        <p:spPr>
          <a:xfrm>
            <a:off x="416051" y="31198"/>
            <a:ext cx="2882504" cy="92333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>
              <a:defRPr lang="en-US" sz="6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</p:spTree>
    <p:extLst>
      <p:ext uri="{BB962C8B-B14F-4D97-AF65-F5344CB8AC3E}">
        <p14:creationId xmlns:p14="http://schemas.microsoft.com/office/powerpoint/2010/main" val="37275840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only no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0594548B-E9E8-422C-8FEC-65C1A02986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Box 2"/>
          <p:cNvSpPr txBox="1"/>
          <p:nvPr userDrawn="1"/>
        </p:nvSpPr>
        <p:spPr>
          <a:xfrm>
            <a:off x="33979" y="4939207"/>
            <a:ext cx="1007007" cy="169277"/>
          </a:xfrm>
          <a:prstGeom prst="rect">
            <a:avLst/>
          </a:prstGeom>
        </p:spPr>
        <p:txBody>
          <a:bodyPr wrap="none" rtlCol="0">
            <a:spAutoFit/>
          </a:bodyPr>
          <a:lstStyle/>
          <a:p>
            <a:pPr marL="0" indent="0" algn="l">
              <a:spcBef>
                <a:spcPts val="600"/>
              </a:spcBef>
              <a:buClr>
                <a:schemeClr val="accent1"/>
              </a:buClr>
              <a:buFont typeface="Wingdings" panose="05000000000000000000" pitchFamily="2" charset="2"/>
              <a:buNone/>
            </a:pPr>
            <a:r>
              <a:rPr lang="en-US" sz="500" b="1"/>
              <a:t>COMPANY CONFIDENTIAL</a:t>
            </a:r>
          </a:p>
        </p:txBody>
      </p:sp>
    </p:spTree>
    <p:extLst>
      <p:ext uri="{BB962C8B-B14F-4D97-AF65-F5344CB8AC3E}">
        <p14:creationId xmlns:p14="http://schemas.microsoft.com/office/powerpoint/2010/main" val="15526830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9" name="Picture 238" descr="A close up of a logo&#10;&#10;Description automatically generated">
            <a:extLst>
              <a:ext uri="{FF2B5EF4-FFF2-40B4-BE49-F238E27FC236}">
                <a16:creationId xmlns:a16="http://schemas.microsoft.com/office/drawing/2014/main" id="{ED6B3542-6951-42D4-ACA9-E5662BC7100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41" name="Rectangle 240">
            <a:extLst>
              <a:ext uri="{FF2B5EF4-FFF2-40B4-BE49-F238E27FC236}">
                <a16:creationId xmlns:a16="http://schemas.microsoft.com/office/drawing/2014/main" id="{09D368CC-4092-45B2-824D-4B94CAE4360D}"/>
              </a:ext>
            </a:extLst>
          </p:cNvPr>
          <p:cNvSpPr/>
          <p:nvPr userDrawn="1"/>
        </p:nvSpPr>
        <p:spPr>
          <a:xfrm>
            <a:off x="3071242" y="1835626"/>
            <a:ext cx="6072758" cy="1097280"/>
          </a:xfrm>
          <a:prstGeom prst="rect">
            <a:avLst/>
          </a:prstGeom>
          <a:solidFill>
            <a:schemeClr val="accent1"/>
          </a:solidFill>
        </p:spPr>
        <p:txBody>
          <a:bodyPr wrap="square" rtlCol="0" anchor="ctr">
            <a:noAutofit/>
          </a:bodyPr>
          <a:lstStyle/>
          <a:p>
            <a:pPr algn="ctr">
              <a:buClr>
                <a:schemeClr val="accent1"/>
              </a:buClr>
            </a:pPr>
            <a:endParaRPr lang="en-US" sz="1600" err="1">
              <a:solidFill>
                <a:srgbClr val="000000"/>
              </a:solidFill>
            </a:endParaRPr>
          </a:p>
        </p:txBody>
      </p:sp>
      <p:sp>
        <p:nvSpPr>
          <p:cNvPr id="462" name="Rectangle 461">
            <a:extLst>
              <a:ext uri="{FF2B5EF4-FFF2-40B4-BE49-F238E27FC236}">
                <a16:creationId xmlns:a16="http://schemas.microsoft.com/office/drawing/2014/main" id="{5EF1060D-102D-475A-BEC7-7DB2BA4E07A4}"/>
              </a:ext>
            </a:extLst>
          </p:cNvPr>
          <p:cNvSpPr/>
          <p:nvPr userDrawn="1"/>
        </p:nvSpPr>
        <p:spPr>
          <a:xfrm>
            <a:off x="0" y="1835626"/>
            <a:ext cx="3129366" cy="109728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47805">
                <a:srgbClr val="7EBADD">
                  <a:alpha val="82000"/>
                </a:srgbClr>
              </a:gs>
              <a:gs pos="21000">
                <a:schemeClr val="bg1">
                  <a:alpha val="57000"/>
                </a:schemeClr>
              </a:gs>
              <a:gs pos="78000">
                <a:schemeClr val="accent1"/>
              </a:gs>
            </a:gsLst>
            <a:lin ang="0" scaled="1"/>
            <a:tileRect/>
          </a:gradFill>
        </p:spPr>
        <p:txBody>
          <a:bodyPr wrap="square" rtlCol="0" anchor="ctr">
            <a:noAutofit/>
          </a:bodyPr>
          <a:lstStyle/>
          <a:p>
            <a:pPr algn="ctr">
              <a:buClr>
                <a:schemeClr val="accent1"/>
              </a:buClr>
            </a:pPr>
            <a:endParaRPr lang="en-US" sz="1600" err="1">
              <a:solidFill>
                <a:srgbClr val="000000"/>
              </a:solidFill>
            </a:endParaRPr>
          </a:p>
        </p:txBody>
      </p:sp>
      <p:pic>
        <p:nvPicPr>
          <p:cNvPr id="231" name="Picture 230">
            <a:extLst>
              <a:ext uri="{FF2B5EF4-FFF2-40B4-BE49-F238E27FC236}">
                <a16:creationId xmlns:a16="http://schemas.microsoft.com/office/drawing/2014/main" id="{36F7889D-7C02-204A-B06E-723C83F97E8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alphaModFix amt="6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963" r="59268"/>
          <a:stretch/>
        </p:blipFill>
        <p:spPr>
          <a:xfrm>
            <a:off x="0" y="0"/>
            <a:ext cx="9144000" cy="4581221"/>
          </a:xfrm>
          <a:prstGeom prst="rect">
            <a:avLst/>
          </a:prstGeom>
        </p:spPr>
      </p:pic>
      <p:pic>
        <p:nvPicPr>
          <p:cNvPr id="463" name="Picture 462">
            <a:extLst>
              <a:ext uri="{FF2B5EF4-FFF2-40B4-BE49-F238E27FC236}">
                <a16:creationId xmlns:a16="http://schemas.microsoft.com/office/drawing/2014/main" id="{1B5E3A70-E640-4083-95D1-B952ED53FCDF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25168" y="357154"/>
            <a:ext cx="1559384" cy="392126"/>
          </a:xfrm>
          <a:prstGeom prst="rect">
            <a:avLst/>
          </a:prstGeom>
        </p:spPr>
      </p:pic>
      <p:sp>
        <p:nvSpPr>
          <p:cNvPr id="18" name="Title 2">
            <a:extLst>
              <a:ext uri="{FF2B5EF4-FFF2-40B4-BE49-F238E27FC236}">
                <a16:creationId xmlns:a16="http://schemas.microsoft.com/office/drawing/2014/main" id="{E9BD8DE4-ACAC-4F2B-B1A8-6C749DF8B4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2914" y="3095483"/>
            <a:ext cx="7418088" cy="409249"/>
          </a:xfrm>
          <a:prstGeom prst="rect">
            <a:avLst/>
          </a:prstGeom>
        </p:spPr>
        <p:txBody>
          <a:bodyPr anchor="t"/>
          <a:lstStyle>
            <a:lvl1pPr>
              <a:defRPr sz="2000" b="1">
                <a:solidFill>
                  <a:srgbClr val="0077BB"/>
                </a:solidFill>
                <a:effectLst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9" name="Text Placeholder 4">
            <a:extLst>
              <a:ext uri="{FF2B5EF4-FFF2-40B4-BE49-F238E27FC236}">
                <a16:creationId xmlns:a16="http://schemas.microsoft.com/office/drawing/2014/main" id="{B4BADC68-FA45-4FC5-B29D-40CBC0F4D6B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652914" y="3400541"/>
            <a:ext cx="7418088" cy="407987"/>
          </a:xfrm>
        </p:spPr>
        <p:txBody>
          <a:bodyPr anchor="t"/>
          <a:lstStyle>
            <a:lvl1pPr marL="0" indent="0">
              <a:buNone/>
              <a:defRPr sz="1600" i="1">
                <a:solidFill>
                  <a:srgbClr val="0077BB"/>
                </a:solidFill>
                <a:effectLst/>
              </a:defRPr>
            </a:lvl1pPr>
            <a:lvl2pPr marL="233357" indent="0">
              <a:buNone/>
              <a:defRPr/>
            </a:lvl2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0" name="Text Placeholder 21">
            <a:extLst>
              <a:ext uri="{FF2B5EF4-FFF2-40B4-BE49-F238E27FC236}">
                <a16:creationId xmlns:a16="http://schemas.microsoft.com/office/drawing/2014/main" id="{9EF7E5A9-2D20-4F8B-A6D5-28BE9E88102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663837" y="2092877"/>
            <a:ext cx="6509743" cy="577946"/>
          </a:xfrm>
        </p:spPr>
        <p:txBody>
          <a:bodyPr anchor="ctr"/>
          <a:lstStyle>
            <a:lvl1pPr marL="0" indent="0" algn="l">
              <a:buNone/>
              <a:defRPr sz="2400" b="1">
                <a:solidFill>
                  <a:schemeClr val="bg1"/>
                </a:solidFill>
                <a:effectLst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7294807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jpe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 descr="A black and white logo&#10;&#10;Description automatically generated with low confidence">
            <a:extLst>
              <a:ext uri="{FF2B5EF4-FFF2-40B4-BE49-F238E27FC236}">
                <a16:creationId xmlns:a16="http://schemas.microsoft.com/office/drawing/2014/main" id="{8408C98A-1D17-4344-B846-14645A57A525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1761" y="403544"/>
            <a:ext cx="1072816" cy="258635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D1D982F7-07EF-4B7E-AAEB-0185463EC0C1}"/>
              </a:ext>
            </a:extLst>
          </p:cNvPr>
          <p:cNvSpPr/>
          <p:nvPr userDrawn="1"/>
        </p:nvSpPr>
        <p:spPr bwMode="auto">
          <a:xfrm>
            <a:off x="0" y="4935649"/>
            <a:ext cx="9144000" cy="209550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+mj-lt"/>
            </a:endParaRPr>
          </a:p>
        </p:txBody>
      </p:sp>
      <p:sp>
        <p:nvSpPr>
          <p:cNvPr id="13" name="Text Box 4">
            <a:extLst>
              <a:ext uri="{FF2B5EF4-FFF2-40B4-BE49-F238E27FC236}">
                <a16:creationId xmlns:a16="http://schemas.microsoft.com/office/drawing/2014/main" id="{C8563FD2-A7BF-4F72-940D-E4B702B8DEFF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8763000" y="4940397"/>
            <a:ext cx="320921" cy="20005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/>
          <a:p>
            <a:pPr algn="r" eaLnBrk="0" hangingPunct="0">
              <a:buFont typeface="Verdana" pitchFamily="34" charset="0"/>
              <a:buNone/>
            </a:pPr>
            <a:r>
              <a:rPr lang="en-US" sz="700">
                <a:solidFill>
                  <a:schemeClr val="tx2">
                    <a:lumMod val="40000"/>
                    <a:lumOff val="60000"/>
                  </a:schemeClr>
                </a:solidFill>
                <a:latin typeface="+mj-lt"/>
                <a:ea typeface="Arial Unicode MS" panose="020B0604020202020204" pitchFamily="34" charset="-128"/>
              </a:rPr>
              <a:t> </a:t>
            </a:r>
            <a:fld id="{1DC86048-271D-4142-A41A-6A8CAD4046AD}" type="slidenum">
              <a:rPr lang="en-US" sz="700">
                <a:solidFill>
                  <a:schemeClr val="tx2">
                    <a:lumMod val="40000"/>
                    <a:lumOff val="60000"/>
                  </a:schemeClr>
                </a:solidFill>
                <a:latin typeface="+mj-lt"/>
                <a:ea typeface="Arial Unicode MS" panose="020B0604020202020204" pitchFamily="34" charset="-128"/>
              </a:rPr>
              <a:pPr algn="r" eaLnBrk="0" hangingPunct="0">
                <a:buFont typeface="Verdana" pitchFamily="34" charset="0"/>
                <a:buNone/>
              </a:pPr>
              <a:t>‹#›</a:t>
            </a:fld>
            <a:endParaRPr lang="en-US" sz="700">
              <a:solidFill>
                <a:schemeClr val="tx2">
                  <a:lumMod val="40000"/>
                  <a:lumOff val="60000"/>
                </a:schemeClr>
              </a:solidFill>
              <a:latin typeface="+mj-lt"/>
              <a:ea typeface="Arial Unicode MS" panose="020B0604020202020204" pitchFamily="34" charset="-128"/>
            </a:endParaRPr>
          </a:p>
        </p:txBody>
      </p:sp>
      <p:sp>
        <p:nvSpPr>
          <p:cNvPr id="14" name="Text Box 4">
            <a:extLst>
              <a:ext uri="{FF2B5EF4-FFF2-40B4-BE49-F238E27FC236}">
                <a16:creationId xmlns:a16="http://schemas.microsoft.com/office/drawing/2014/main" id="{532EAF0E-5C80-47FE-AEAE-4FE2372D3BF3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125960" y="4940397"/>
            <a:ext cx="1253869" cy="20005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/>
          <a:p>
            <a:pPr algn="l" eaLnBrk="0" hangingPunct="0">
              <a:buFont typeface="Verdana" pitchFamily="34" charset="0"/>
              <a:buNone/>
            </a:pPr>
            <a:r>
              <a:rPr lang="en-US" sz="700">
                <a:solidFill>
                  <a:schemeClr val="tx2">
                    <a:lumMod val="40000"/>
                    <a:lumOff val="60000"/>
                  </a:schemeClr>
                </a:solidFill>
                <a:latin typeface="+mj-lt"/>
                <a:ea typeface="Arial Unicode MS" panose="020B0604020202020204" pitchFamily="34" charset="-128"/>
              </a:rPr>
              <a:t>©2021 Waters Corporation</a:t>
            </a: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1763" y="287938"/>
            <a:ext cx="8264697" cy="47448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1763" y="855016"/>
            <a:ext cx="8880473" cy="408408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231AF28-1FBE-2944-8CB4-9A22AE1925D9}"/>
              </a:ext>
            </a:extLst>
          </p:cNvPr>
          <p:cNvSpPr/>
          <p:nvPr userDrawn="1"/>
        </p:nvSpPr>
        <p:spPr>
          <a:xfrm>
            <a:off x="0" y="0"/>
            <a:ext cx="9144000" cy="228600"/>
          </a:xfrm>
          <a:prstGeom prst="rect">
            <a:avLst/>
          </a:prstGeom>
          <a:gradFill flip="none" rotWithShape="1">
            <a:gsLst>
              <a:gs pos="50000">
                <a:schemeClr val="accent1">
                  <a:lumMod val="0"/>
                  <a:lumOff val="100000"/>
                </a:schemeClr>
              </a:gs>
              <a:gs pos="100000">
                <a:srgbClr val="0077BB"/>
              </a:gs>
            </a:gsLst>
            <a:lin ang="0" scaled="1"/>
            <a:tileRect/>
          </a:gradFill>
        </p:spPr>
        <p:txBody>
          <a:bodyPr wrap="square" rtlCol="0" anchor="ctr">
            <a:noAutofit/>
          </a:bodyPr>
          <a:lstStyle/>
          <a:p>
            <a:pPr algn="ctr">
              <a:buClr>
                <a:schemeClr val="accent1"/>
              </a:buClr>
            </a:pPr>
            <a:endParaRPr lang="en-US" sz="1600" err="1">
              <a:solidFill>
                <a:schemeClr val="bg1"/>
              </a:solidFill>
            </a:endParaRPr>
          </a:p>
        </p:txBody>
      </p:sp>
      <p:pic>
        <p:nvPicPr>
          <p:cNvPr id="16" name="Picture 15" descr="corner plexus">
            <a:extLst>
              <a:ext uri="{FF2B5EF4-FFF2-40B4-BE49-F238E27FC236}">
                <a16:creationId xmlns:a16="http://schemas.microsoft.com/office/drawing/2014/main" id="{5C318232-6B64-4D4F-A226-F105638B5EE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1925" r="13500" b="36626"/>
          <a:stretch/>
        </p:blipFill>
        <p:spPr>
          <a:xfrm>
            <a:off x="6749170" y="0"/>
            <a:ext cx="2394830" cy="2124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14759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1" r:id="rId1"/>
    <p:sldLayoutId id="2147483662" r:id="rId2"/>
    <p:sldLayoutId id="2147483671" r:id="rId3"/>
    <p:sldLayoutId id="2147483664" r:id="rId4"/>
    <p:sldLayoutId id="2147483672" r:id="rId5"/>
    <p:sldLayoutId id="2147483666" r:id="rId6"/>
    <p:sldLayoutId id="2147483668" r:id="rId7"/>
    <p:sldLayoutId id="2147483699" r:id="rId8"/>
    <p:sldLayoutId id="2147483717" r:id="rId9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24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173038" indent="-173038" algn="l" defTabSz="685800" rtl="0" eaLnBrk="1" latinLnBrk="0" hangingPunct="1">
        <a:lnSpc>
          <a:spcPct val="90000"/>
        </a:lnSpc>
        <a:spcBef>
          <a:spcPts val="750"/>
        </a:spcBef>
        <a:buClr>
          <a:schemeClr val="accent1"/>
        </a:buClr>
        <a:buFont typeface="Wingdings" panose="05000000000000000000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339725" indent="-166688" algn="l" defTabSz="685800" rtl="0" eaLnBrk="1" latinLnBrk="0" hangingPunct="1">
        <a:lnSpc>
          <a:spcPct val="90000"/>
        </a:lnSpc>
        <a:spcBef>
          <a:spcPts val="375"/>
        </a:spcBef>
        <a:buClr>
          <a:schemeClr val="accent1"/>
        </a:buClr>
        <a:buFont typeface="Arial" panose="020B0604020202020204" pitchFamily="34" charset="0"/>
        <a:buChar char="−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481013" indent="-141288" algn="l" defTabSz="685800" rtl="0" eaLnBrk="1" latinLnBrk="0" hangingPunct="1">
        <a:lnSpc>
          <a:spcPct val="90000"/>
        </a:lnSpc>
        <a:spcBef>
          <a:spcPts val="375"/>
        </a:spcBef>
        <a:buClr>
          <a:schemeClr val="accent1"/>
        </a:buClr>
        <a:buSzPct val="90000"/>
        <a:buFont typeface="Courier New" panose="02070309020205020404" pitchFamily="49" charset="0"/>
        <a:buChar char="o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593725" indent="-112713" algn="l" defTabSz="685800" rtl="0" eaLnBrk="1" latinLnBrk="0" hangingPunct="1">
        <a:lnSpc>
          <a:spcPct val="90000"/>
        </a:lnSpc>
        <a:spcBef>
          <a:spcPts val="375"/>
        </a:spcBef>
        <a:buClr>
          <a:schemeClr val="accent1"/>
        </a:buClr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741363" indent="-127000" algn="l" defTabSz="685800" rtl="0" eaLnBrk="1" latinLnBrk="0" hangingPunct="1">
        <a:lnSpc>
          <a:spcPct val="90000"/>
        </a:lnSpc>
        <a:spcBef>
          <a:spcPts val="375"/>
        </a:spcBef>
        <a:buClr>
          <a:schemeClr val="accent1"/>
        </a:buClr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 descr="A black and white logo&#10;&#10;Description automatically generated with low confidence">
            <a:extLst>
              <a:ext uri="{FF2B5EF4-FFF2-40B4-BE49-F238E27FC236}">
                <a16:creationId xmlns:a16="http://schemas.microsoft.com/office/drawing/2014/main" id="{8408C98A-1D17-4344-B846-14645A57A52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1761" y="403544"/>
            <a:ext cx="1072816" cy="258635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D1D982F7-07EF-4B7E-AAEB-0185463EC0C1}"/>
              </a:ext>
            </a:extLst>
          </p:cNvPr>
          <p:cNvSpPr/>
          <p:nvPr userDrawn="1"/>
        </p:nvSpPr>
        <p:spPr bwMode="auto">
          <a:xfrm>
            <a:off x="0" y="4935649"/>
            <a:ext cx="9144000" cy="209550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+mj-lt"/>
            </a:endParaRPr>
          </a:p>
        </p:txBody>
      </p:sp>
      <p:sp>
        <p:nvSpPr>
          <p:cNvPr id="13" name="Text Box 4">
            <a:extLst>
              <a:ext uri="{FF2B5EF4-FFF2-40B4-BE49-F238E27FC236}">
                <a16:creationId xmlns:a16="http://schemas.microsoft.com/office/drawing/2014/main" id="{C8563FD2-A7BF-4F72-940D-E4B702B8DEFF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8763000" y="4940397"/>
            <a:ext cx="320921" cy="20005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/>
          <a:p>
            <a:pPr algn="r" eaLnBrk="0" hangingPunct="0">
              <a:buFont typeface="Verdana" pitchFamily="34" charset="0"/>
              <a:buNone/>
            </a:pPr>
            <a:fld id="{1DC86048-271D-4142-A41A-6A8CAD4046AD}" type="slidenum">
              <a:rPr lang="en-US" sz="700">
                <a:solidFill>
                  <a:schemeClr val="tx2">
                    <a:lumMod val="40000"/>
                    <a:lumOff val="60000"/>
                  </a:schemeClr>
                </a:solidFill>
                <a:latin typeface="+mj-lt"/>
                <a:ea typeface="Arial Unicode MS" panose="020B0604020202020204" pitchFamily="34" charset="-128"/>
              </a:rPr>
              <a:pPr algn="r" eaLnBrk="0" hangingPunct="0">
                <a:buFont typeface="Verdana" pitchFamily="34" charset="0"/>
                <a:buNone/>
              </a:pPr>
              <a:t>‹#›</a:t>
            </a:fld>
            <a:endParaRPr lang="en-US" sz="700">
              <a:solidFill>
                <a:schemeClr val="tx2">
                  <a:lumMod val="40000"/>
                  <a:lumOff val="60000"/>
                </a:schemeClr>
              </a:solidFill>
              <a:latin typeface="+mj-lt"/>
              <a:ea typeface="Arial Unicode MS" panose="020B0604020202020204" pitchFamily="34" charset="-128"/>
            </a:endParaRPr>
          </a:p>
        </p:txBody>
      </p:sp>
      <p:sp>
        <p:nvSpPr>
          <p:cNvPr id="14" name="Text Box 4">
            <a:extLst>
              <a:ext uri="{FF2B5EF4-FFF2-40B4-BE49-F238E27FC236}">
                <a16:creationId xmlns:a16="http://schemas.microsoft.com/office/drawing/2014/main" id="{532EAF0E-5C80-47FE-AEAE-4FE2372D3BF3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125960" y="4940397"/>
            <a:ext cx="1253869" cy="20005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/>
          <a:p>
            <a:pPr algn="l" eaLnBrk="0" hangingPunct="0">
              <a:buFont typeface="Verdana" pitchFamily="34" charset="0"/>
              <a:buNone/>
            </a:pPr>
            <a:r>
              <a:rPr lang="en-US" sz="700">
                <a:solidFill>
                  <a:schemeClr val="tx2">
                    <a:lumMod val="40000"/>
                    <a:lumOff val="60000"/>
                  </a:schemeClr>
                </a:solidFill>
                <a:latin typeface="+mj-lt"/>
                <a:ea typeface="Arial Unicode MS" panose="020B0604020202020204" pitchFamily="34" charset="-128"/>
              </a:rPr>
              <a:t>©2021 Waters Corporation</a:t>
            </a: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1763" y="287938"/>
            <a:ext cx="8264697" cy="47448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1763" y="855016"/>
            <a:ext cx="8880473" cy="408408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231AF28-1FBE-2944-8CB4-9A22AE1925D9}"/>
              </a:ext>
            </a:extLst>
          </p:cNvPr>
          <p:cNvSpPr/>
          <p:nvPr userDrawn="1"/>
        </p:nvSpPr>
        <p:spPr>
          <a:xfrm>
            <a:off x="0" y="0"/>
            <a:ext cx="9144000" cy="228600"/>
          </a:xfrm>
          <a:prstGeom prst="rect">
            <a:avLst/>
          </a:prstGeom>
          <a:gradFill flip="none" rotWithShape="1">
            <a:gsLst>
              <a:gs pos="50000">
                <a:schemeClr val="accent1">
                  <a:lumMod val="0"/>
                  <a:lumOff val="100000"/>
                </a:schemeClr>
              </a:gs>
              <a:gs pos="100000">
                <a:srgbClr val="0077BB"/>
              </a:gs>
            </a:gsLst>
            <a:lin ang="0" scaled="1"/>
            <a:tileRect/>
          </a:gradFill>
        </p:spPr>
        <p:txBody>
          <a:bodyPr wrap="square" rtlCol="0" anchor="ctr">
            <a:noAutofit/>
          </a:bodyPr>
          <a:lstStyle/>
          <a:p>
            <a:pPr algn="ctr">
              <a:buClr>
                <a:schemeClr val="accent1"/>
              </a:buClr>
            </a:pPr>
            <a:endParaRPr lang="en-US" sz="1600" err="1">
              <a:solidFill>
                <a:schemeClr val="bg1"/>
              </a:solidFill>
            </a:endParaRPr>
          </a:p>
        </p:txBody>
      </p:sp>
      <p:pic>
        <p:nvPicPr>
          <p:cNvPr id="16" name="Picture 15" descr="corner plexus">
            <a:extLst>
              <a:ext uri="{FF2B5EF4-FFF2-40B4-BE49-F238E27FC236}">
                <a16:creationId xmlns:a16="http://schemas.microsoft.com/office/drawing/2014/main" id="{5C318232-6B64-4D4F-A226-F105638B5EE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1925" r="13500" b="36626"/>
          <a:stretch/>
        </p:blipFill>
        <p:spPr>
          <a:xfrm>
            <a:off x="6749170" y="0"/>
            <a:ext cx="2394830" cy="2124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14759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9" r:id="rId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24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173038" indent="-173038" algn="l" defTabSz="685800" rtl="0" eaLnBrk="1" latinLnBrk="0" hangingPunct="1">
        <a:lnSpc>
          <a:spcPct val="90000"/>
        </a:lnSpc>
        <a:spcBef>
          <a:spcPts val="750"/>
        </a:spcBef>
        <a:buClr>
          <a:schemeClr val="accent1"/>
        </a:buClr>
        <a:buFont typeface="Wingdings" panose="05000000000000000000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339725" indent="-166688" algn="l" defTabSz="685800" rtl="0" eaLnBrk="1" latinLnBrk="0" hangingPunct="1">
        <a:lnSpc>
          <a:spcPct val="90000"/>
        </a:lnSpc>
        <a:spcBef>
          <a:spcPts val="375"/>
        </a:spcBef>
        <a:buClr>
          <a:schemeClr val="accent1"/>
        </a:buClr>
        <a:buFont typeface="Arial" panose="020B0604020202020204" pitchFamily="34" charset="0"/>
        <a:buChar char="−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481013" indent="-141288" algn="l" defTabSz="685800" rtl="0" eaLnBrk="1" latinLnBrk="0" hangingPunct="1">
        <a:lnSpc>
          <a:spcPct val="90000"/>
        </a:lnSpc>
        <a:spcBef>
          <a:spcPts val="375"/>
        </a:spcBef>
        <a:buClr>
          <a:schemeClr val="accent1"/>
        </a:buClr>
        <a:buSzPct val="90000"/>
        <a:buFont typeface="Courier New" panose="02070309020205020404" pitchFamily="49" charset="0"/>
        <a:buChar char="o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593725" indent="-112713" algn="l" defTabSz="685800" rtl="0" eaLnBrk="1" latinLnBrk="0" hangingPunct="1">
        <a:lnSpc>
          <a:spcPct val="90000"/>
        </a:lnSpc>
        <a:spcBef>
          <a:spcPts val="375"/>
        </a:spcBef>
        <a:buClr>
          <a:schemeClr val="accent1"/>
        </a:buClr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741363" indent="-127000" algn="l" defTabSz="685800" rtl="0" eaLnBrk="1" latinLnBrk="0" hangingPunct="1">
        <a:lnSpc>
          <a:spcPct val="90000"/>
        </a:lnSpc>
        <a:spcBef>
          <a:spcPts val="375"/>
        </a:spcBef>
        <a:buClr>
          <a:schemeClr val="accent1"/>
        </a:buClr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0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9.svg"/><Relationship Id="rId7" Type="http://schemas.openxmlformats.org/officeDocument/2006/relationships/image" Target="../media/image13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2.png"/><Relationship Id="rId11" Type="http://schemas.openxmlformats.org/officeDocument/2006/relationships/image" Target="../media/image17.svg"/><Relationship Id="rId5" Type="http://schemas.openxmlformats.org/officeDocument/2006/relationships/image" Target="../media/image11.svg"/><Relationship Id="rId10" Type="http://schemas.openxmlformats.org/officeDocument/2006/relationships/image" Target="../media/image16.png"/><Relationship Id="rId4" Type="http://schemas.openxmlformats.org/officeDocument/2006/relationships/image" Target="../media/image10.png"/><Relationship Id="rId9" Type="http://schemas.openxmlformats.org/officeDocument/2006/relationships/image" Target="../media/image15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18522067-3126-47FF-9F3C-BC5DADAA03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Dan Welch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99BB872-AD69-4B74-8EF7-03EF06E5DA0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SVP, Global Operations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F89F0D1B-AB8C-4AB0-BF76-4C7FCE3DA6D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8975" y="2092877"/>
            <a:ext cx="6509743" cy="577946"/>
          </a:xfrm>
        </p:spPr>
        <p:txBody>
          <a:bodyPr/>
          <a:lstStyle/>
          <a:p>
            <a:r>
              <a:rPr lang="en-US" dirty="0"/>
              <a:t>Global Operations 2021 Employee Kick Off</a:t>
            </a:r>
          </a:p>
        </p:txBody>
      </p:sp>
      <p:pic>
        <p:nvPicPr>
          <p:cNvPr id="27650" name="Picture 2">
            <a:extLst>
              <a:ext uri="{FF2B5EF4-FFF2-40B4-BE49-F238E27FC236}">
                <a16:creationId xmlns:a16="http://schemas.microsoft.com/office/drawing/2014/main" id="{12B84D85-9054-4059-8B2B-A402528830C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99" t="2252" r="2723" b="32869"/>
          <a:stretch/>
        </p:blipFill>
        <p:spPr bwMode="auto">
          <a:xfrm>
            <a:off x="721895" y="1820779"/>
            <a:ext cx="1098667" cy="11550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664795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0933796F-6A71-4FC2-9696-149112BD57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How We Win </a:t>
            </a:r>
            <a:r>
              <a:rPr lang="en-US" dirty="0"/>
              <a:t>in 2021</a:t>
            </a:r>
          </a:p>
        </p:txBody>
      </p:sp>
      <p:sp>
        <p:nvSpPr>
          <p:cNvPr id="15" name="Arrow: Pentagon 14">
            <a:extLst>
              <a:ext uri="{FF2B5EF4-FFF2-40B4-BE49-F238E27FC236}">
                <a16:creationId xmlns:a16="http://schemas.microsoft.com/office/drawing/2014/main" id="{C36AE94D-AE05-4AF2-9C96-B3E43E401389}"/>
              </a:ext>
            </a:extLst>
          </p:cNvPr>
          <p:cNvSpPr/>
          <p:nvPr/>
        </p:nvSpPr>
        <p:spPr>
          <a:xfrm>
            <a:off x="131766" y="2679599"/>
            <a:ext cx="1125534" cy="1782585"/>
          </a:xfrm>
          <a:prstGeom prst="homePlate">
            <a:avLst>
              <a:gd name="adj" fmla="val 25433"/>
            </a:avLst>
          </a:prstGeom>
          <a:solidFill>
            <a:schemeClr val="bg1"/>
          </a:solidFill>
          <a:ln w="19050">
            <a:gradFill flip="none" rotWithShape="1">
              <a:gsLst>
                <a:gs pos="40000">
                  <a:schemeClr val="accent1"/>
                </a:gs>
                <a:gs pos="61050">
                  <a:schemeClr val="tx2">
                    <a:lumMod val="60000"/>
                    <a:lumOff val="40000"/>
                  </a:schemeClr>
                </a:gs>
                <a:gs pos="84000">
                  <a:schemeClr val="bg1">
                    <a:alpha val="0"/>
                  </a:schemeClr>
                </a:gs>
              </a:gsLst>
              <a:lin ang="10200000" scaled="0"/>
              <a:tileRect/>
            </a:gradFill>
          </a:ln>
          <a:effectLst>
            <a:outerShdw blurRad="50800" dist="50800" algn="l" rotWithShape="0">
              <a:schemeClr val="accent1">
                <a:lumMod val="75000"/>
                <a:alpha val="34000"/>
              </a:schemeClr>
            </a:outerShdw>
          </a:effectLst>
        </p:spPr>
        <p:txBody>
          <a:bodyPr rot="0" spcFirstLastPara="0" vertOverflow="overflow" horzOverflow="overflow" vert="horz" wrap="square" lIns="68580" tIns="0" rIns="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/>
          <a:p>
            <a:pPr algn="ctr" defTabSz="685800">
              <a:defRPr/>
            </a:pPr>
            <a:br>
              <a:rPr lang="en-US" sz="135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200" b="1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Enterprise Priorities</a:t>
            </a:r>
            <a:br>
              <a:rPr lang="en-US" sz="1200" b="1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US" sz="150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6C0DDDAA-88BC-4895-81CA-BDD8FE1ADDBB}"/>
              </a:ext>
            </a:extLst>
          </p:cNvPr>
          <p:cNvSpPr txBox="1"/>
          <p:nvPr/>
        </p:nvSpPr>
        <p:spPr>
          <a:xfrm>
            <a:off x="131765" y="665827"/>
            <a:ext cx="8880471" cy="18466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fontAlgn="base"/>
            <a:endParaRPr lang="en-US" sz="600"/>
          </a:p>
        </p:txBody>
      </p:sp>
      <p:graphicFrame>
        <p:nvGraphicFramePr>
          <p:cNvPr id="14" name="Table 13">
            <a:extLst>
              <a:ext uri="{FF2B5EF4-FFF2-40B4-BE49-F238E27FC236}">
                <a16:creationId xmlns:a16="http://schemas.microsoft.com/office/drawing/2014/main" id="{4EDF5211-42A5-B648-BC3C-C55A01CA58C6}"/>
              </a:ext>
            </a:extLst>
          </p:cNvPr>
          <p:cNvGraphicFramePr>
            <a:graphicFrameLocks noGrp="1"/>
          </p:cNvGraphicFramePr>
          <p:nvPr/>
        </p:nvGraphicFramePr>
        <p:xfrm>
          <a:off x="1331274" y="3164410"/>
          <a:ext cx="7438422" cy="8915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79474">
                  <a:extLst>
                    <a:ext uri="{9D8B030D-6E8A-4147-A177-3AD203B41FA5}">
                      <a16:colId xmlns:a16="http://schemas.microsoft.com/office/drawing/2014/main" val="4011826154"/>
                    </a:ext>
                  </a:extLst>
                </a:gridCol>
                <a:gridCol w="2479474">
                  <a:extLst>
                    <a:ext uri="{9D8B030D-6E8A-4147-A177-3AD203B41FA5}">
                      <a16:colId xmlns:a16="http://schemas.microsoft.com/office/drawing/2014/main" val="1459296200"/>
                    </a:ext>
                  </a:extLst>
                </a:gridCol>
                <a:gridCol w="2479474">
                  <a:extLst>
                    <a:ext uri="{9D8B030D-6E8A-4147-A177-3AD203B41FA5}">
                      <a16:colId xmlns:a16="http://schemas.microsoft.com/office/drawing/2014/main" val="1903542872"/>
                    </a:ext>
                  </a:extLst>
                </a:gridCol>
              </a:tblGrid>
              <a:tr h="891540">
                <a:tc>
                  <a:txBody>
                    <a:bodyPr/>
                    <a:lstStyle/>
                    <a:p>
                      <a:pPr algn="ctr"/>
                      <a:r>
                        <a:rPr lang="en-US" sz="1800">
                          <a:solidFill>
                            <a:schemeClr val="accent1"/>
                          </a:solidFill>
                          <a:latin typeface="+mn-lt"/>
                          <a:ea typeface="Times New Roman" panose="02020603050405020304" pitchFamily="18" charset="0"/>
                        </a:rPr>
                        <a:t>Outperform </a:t>
                      </a:r>
                      <a:br>
                        <a:rPr lang="en-US" sz="1800">
                          <a:solidFill>
                            <a:schemeClr val="accent1"/>
                          </a:solidFill>
                          <a:latin typeface="+mn-lt"/>
                          <a:ea typeface="Times New Roman" panose="02020603050405020304" pitchFamily="18" charset="0"/>
                        </a:rPr>
                      </a:br>
                      <a:r>
                        <a:rPr lang="en-US" sz="1800">
                          <a:solidFill>
                            <a:schemeClr val="accent1"/>
                          </a:solidFill>
                          <a:latin typeface="+mn-lt"/>
                          <a:ea typeface="Times New Roman" panose="02020603050405020304" pitchFamily="18" charset="0"/>
                        </a:rPr>
                        <a:t>the market with profitable growth</a:t>
                      </a:r>
                    </a:p>
                  </a:txBody>
                  <a:tcPr marL="68580" marR="137160" marT="34290" marB="34290" anchor="ctr">
                    <a:lnL w="19050" cap="flat" cmpd="sng" algn="ctr">
                      <a:solidFill>
                        <a:schemeClr val="accent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0">
                          <a:schemeClr val="bg2">
                            <a:lumMod val="20000"/>
                            <a:lumOff val="80000"/>
                            <a:alpha val="60000"/>
                          </a:schemeClr>
                        </a:gs>
                        <a:gs pos="46000">
                          <a:schemeClr val="bg2">
                            <a:lumMod val="20000"/>
                            <a:lumOff val="80000"/>
                            <a:alpha val="37000"/>
                          </a:schemeClr>
                        </a:gs>
                        <a:gs pos="84000">
                          <a:schemeClr val="bg2">
                            <a:lumMod val="20000"/>
                            <a:lumOff val="80000"/>
                            <a:alpha val="0"/>
                          </a:schemeClr>
                        </a:gs>
                      </a:gsLst>
                      <a:lin ang="162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buClr>
                          <a:schemeClr val="accent1"/>
                        </a:buClr>
                      </a:pPr>
                      <a:r>
                        <a:rPr lang="en-US" sz="1800" b="1">
                          <a:solidFill>
                            <a:schemeClr val="accent1"/>
                          </a:solidFill>
                        </a:rPr>
                        <a:t>Champion a culture of responsibility, focus and urgency</a:t>
                      </a:r>
                    </a:p>
                  </a:txBody>
                  <a:tcPr marL="68580" marR="137160" marT="34290" marB="34290" anchor="ctr">
                    <a:lnL w="19050" cap="flat" cmpd="sng" algn="ctr">
                      <a:solidFill>
                        <a:schemeClr val="accent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0">
                          <a:schemeClr val="bg2">
                            <a:lumMod val="20000"/>
                            <a:lumOff val="80000"/>
                            <a:alpha val="60000"/>
                          </a:schemeClr>
                        </a:gs>
                        <a:gs pos="46000">
                          <a:schemeClr val="bg2">
                            <a:lumMod val="20000"/>
                            <a:lumOff val="80000"/>
                            <a:alpha val="37000"/>
                          </a:schemeClr>
                        </a:gs>
                        <a:gs pos="84000">
                          <a:schemeClr val="bg2">
                            <a:lumMod val="20000"/>
                            <a:lumOff val="80000"/>
                            <a:alpha val="0"/>
                          </a:schemeClr>
                        </a:gs>
                      </a:gsLst>
                      <a:lin ang="162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>
                          <a:solidFill>
                            <a:schemeClr val="accent1"/>
                          </a:solidFill>
                        </a:rPr>
                        <a:t>Develop and implement a </a:t>
                      </a:r>
                      <a:br>
                        <a:rPr lang="en-US" sz="1800">
                          <a:solidFill>
                            <a:schemeClr val="accent1"/>
                          </a:solidFill>
                        </a:rPr>
                      </a:br>
                      <a:r>
                        <a:rPr lang="en-US" sz="1800">
                          <a:solidFill>
                            <a:schemeClr val="accent1"/>
                          </a:solidFill>
                        </a:rPr>
                        <a:t>long-term strategy</a:t>
                      </a:r>
                      <a:endParaRPr lang="en-US" sz="1800" b="0">
                        <a:solidFill>
                          <a:schemeClr val="accent1"/>
                        </a:solidFill>
                        <a:latin typeface="+mn-lt"/>
                      </a:endParaRPr>
                    </a:p>
                  </a:txBody>
                  <a:tcPr marL="68580" marR="137160" marT="34290" marB="34290" anchor="ctr">
                    <a:lnL w="19050" cap="flat" cmpd="sng" algn="ctr">
                      <a:solidFill>
                        <a:schemeClr val="accent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0">
                          <a:schemeClr val="bg2">
                            <a:lumMod val="20000"/>
                            <a:lumOff val="80000"/>
                            <a:alpha val="60000"/>
                          </a:schemeClr>
                        </a:gs>
                        <a:gs pos="46000">
                          <a:schemeClr val="bg2">
                            <a:lumMod val="20000"/>
                            <a:lumOff val="80000"/>
                            <a:alpha val="37000"/>
                          </a:schemeClr>
                        </a:gs>
                        <a:gs pos="84000">
                          <a:schemeClr val="bg2">
                            <a:lumMod val="20000"/>
                            <a:lumOff val="80000"/>
                            <a:alpha val="0"/>
                          </a:schemeClr>
                        </a:gs>
                      </a:gsLst>
                      <a:lin ang="162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2737243478"/>
                  </a:ext>
                </a:extLst>
              </a:tr>
            </a:tbl>
          </a:graphicData>
        </a:graphic>
      </p:graphicFrame>
      <p:graphicFrame>
        <p:nvGraphicFramePr>
          <p:cNvPr id="10" name="Table 9">
            <a:extLst>
              <a:ext uri="{FF2B5EF4-FFF2-40B4-BE49-F238E27FC236}">
                <a16:creationId xmlns:a16="http://schemas.microsoft.com/office/drawing/2014/main" id="{32CCEFFB-5272-204A-A879-2A1B9B3D5111}"/>
              </a:ext>
            </a:extLst>
          </p:cNvPr>
          <p:cNvGraphicFramePr>
            <a:graphicFrameLocks noGrp="1"/>
          </p:cNvGraphicFramePr>
          <p:nvPr/>
        </p:nvGraphicFramePr>
        <p:xfrm>
          <a:off x="1342477" y="2679599"/>
          <a:ext cx="7427218" cy="6128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27218">
                  <a:extLst>
                    <a:ext uri="{9D8B030D-6E8A-4147-A177-3AD203B41FA5}">
                      <a16:colId xmlns:a16="http://schemas.microsoft.com/office/drawing/2014/main" val="3999095580"/>
                    </a:ext>
                  </a:extLst>
                </a:gridCol>
              </a:tblGrid>
              <a:tr h="342900">
                <a:tc>
                  <a:txBody>
                    <a:bodyPr/>
                    <a:lstStyle/>
                    <a:p>
                      <a:pPr algn="ctr"/>
                      <a:r>
                        <a:rPr lang="en-US" sz="1800">
                          <a:solidFill>
                            <a:schemeClr val="accent4"/>
                          </a:solidFill>
                          <a:latin typeface="+mn-lt"/>
                          <a:ea typeface="Times New Roman" panose="02020603050405020304" pitchFamily="18" charset="0"/>
                        </a:rPr>
                        <a:t>Advance our company beyond the pandemic</a:t>
                      </a:r>
                      <a:endParaRPr lang="en-US" sz="1800" b="0">
                        <a:solidFill>
                          <a:schemeClr val="accent4"/>
                        </a:solidFill>
                        <a:latin typeface="+mn-lt"/>
                      </a:endParaRPr>
                    </a:p>
                  </a:txBody>
                  <a:tcPr marL="68580" marR="137160" marT="34290" marB="34290" anchor="ctr">
                    <a:lnL w="190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37243478"/>
                  </a:ext>
                </a:extLst>
              </a:tr>
              <a:tr h="269945">
                <a:tc>
                  <a:txBody>
                    <a:bodyPr/>
                    <a:lstStyle/>
                    <a:p>
                      <a:pPr marL="347472" marR="0" lvl="1" indent="-228600" algn="ctr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</a:pPr>
                      <a:endParaRPr lang="en-US" sz="900"/>
                    </a:p>
                  </a:txBody>
                  <a:tcPr marL="68580" marR="137160" marT="34290" marB="34290">
                    <a:lnL w="190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92673741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DC88E56B-6E4F-4589-95B2-80E6D04D97EE}"/>
              </a:ext>
            </a:extLst>
          </p:cNvPr>
          <p:cNvSpPr txBox="1"/>
          <p:nvPr/>
        </p:nvSpPr>
        <p:spPr>
          <a:xfrm>
            <a:off x="287079" y="972879"/>
            <a:ext cx="8241926" cy="1279838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marL="1190" lvl="1" defTabSz="685157" fontAlgn="base">
              <a:spcBef>
                <a:spcPts val="150"/>
              </a:spcBef>
              <a:spcAft>
                <a:spcPts val="450"/>
              </a:spcAft>
              <a:buClr>
                <a:schemeClr val="tx2"/>
              </a:buClr>
              <a:buSzPct val="125000"/>
            </a:pPr>
            <a:r>
              <a:rPr lang="en-US" sz="1600">
                <a:cs typeface="Arial" panose="020B0604020202020204" pitchFamily="34" charset="0"/>
              </a:rPr>
              <a:t>Waters has a great brand, strong technology and deep customer relationships</a:t>
            </a:r>
          </a:p>
          <a:p>
            <a:pPr marL="1190" lvl="1" defTabSz="685157" fontAlgn="base">
              <a:spcBef>
                <a:spcPts val="150"/>
              </a:spcBef>
              <a:spcAft>
                <a:spcPts val="450"/>
              </a:spcAft>
              <a:buClr>
                <a:schemeClr val="tx2"/>
              </a:buClr>
              <a:buSzPct val="125000"/>
            </a:pPr>
            <a:r>
              <a:rPr lang="en-US" sz="1600">
                <a:cs typeface="Arial" panose="020B0604020202020204" pitchFamily="34" charset="0"/>
              </a:rPr>
              <a:t>However, we have lost market share across the portfolio and in key customer segments due to weak commercial execution and a portfolio disadvantage </a:t>
            </a:r>
          </a:p>
          <a:p>
            <a:pPr>
              <a:spcBef>
                <a:spcPts val="450"/>
              </a:spcBef>
              <a:buClr>
                <a:schemeClr val="accent1"/>
              </a:buClr>
            </a:pPr>
            <a:r>
              <a:rPr lang="en-US" sz="1500" b="1"/>
              <a:t>In 2021 we will focus on these priorities to reclaim our indomitable spirit</a:t>
            </a:r>
          </a:p>
        </p:txBody>
      </p:sp>
    </p:spTree>
    <p:extLst>
      <p:ext uri="{BB962C8B-B14F-4D97-AF65-F5344CB8AC3E}">
        <p14:creationId xmlns:p14="http://schemas.microsoft.com/office/powerpoint/2010/main" val="16149110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08D44F2E-F71A-487A-9508-01E6B20A6D98}"/>
              </a:ext>
            </a:extLst>
          </p:cNvPr>
          <p:cNvSpPr/>
          <p:nvPr/>
        </p:nvSpPr>
        <p:spPr bwMode="auto">
          <a:xfrm>
            <a:off x="-1" y="2361051"/>
            <a:ext cx="9144001" cy="2830606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62B0C11-58E0-4758-8569-106E1B3746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" y="2469617"/>
            <a:ext cx="9144000" cy="426410"/>
          </a:xfrm>
        </p:spPr>
        <p:txBody>
          <a:bodyPr/>
          <a:lstStyle>
            <a:defPPr>
              <a:defRPr lang="en-US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000" b="1">
                <a:solidFill>
                  <a:schemeClr val="accent1"/>
                </a:solidFill>
              </a:rPr>
              <a:t>Our Guiding Principles</a:t>
            </a:r>
          </a:p>
        </p:txBody>
      </p:sp>
      <p:graphicFrame>
        <p:nvGraphicFramePr>
          <p:cNvPr id="3" name="Table 4">
            <a:extLst>
              <a:ext uri="{FF2B5EF4-FFF2-40B4-BE49-F238E27FC236}">
                <a16:creationId xmlns:a16="http://schemas.microsoft.com/office/drawing/2014/main" id="{6DF03671-16D9-445E-BEA2-BF5DC231E342}"/>
              </a:ext>
            </a:extLst>
          </p:cNvPr>
          <p:cNvGraphicFramePr>
            <a:graphicFrameLocks noGrp="1"/>
          </p:cNvGraphicFramePr>
          <p:nvPr/>
        </p:nvGraphicFramePr>
        <p:xfrm>
          <a:off x="809897" y="2896027"/>
          <a:ext cx="7524205" cy="2083542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57753">
                  <a:extLst>
                    <a:ext uri="{9D8B030D-6E8A-4147-A177-3AD203B41FA5}">
                      <a16:colId xmlns:a16="http://schemas.microsoft.com/office/drawing/2014/main" val="3051277353"/>
                    </a:ext>
                  </a:extLst>
                </a:gridCol>
                <a:gridCol w="6866452">
                  <a:extLst>
                    <a:ext uri="{9D8B030D-6E8A-4147-A177-3AD203B41FA5}">
                      <a16:colId xmlns:a16="http://schemas.microsoft.com/office/drawing/2014/main" val="2901957137"/>
                    </a:ext>
                  </a:extLst>
                </a:gridCol>
              </a:tblGrid>
              <a:tr h="441690"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68580" marR="68580" marT="34290" marB="34290"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We shall operate as one global team with a sense of urgency, ownership and accountability by providing clear goals and objectives to all layers of the organization.</a:t>
                      </a:r>
                    </a:p>
                  </a:txBody>
                  <a:tcPr marL="68580" marR="68580" marT="34290" marB="34290" anchor="ctr"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34828329"/>
                  </a:ext>
                </a:extLst>
              </a:tr>
              <a:tr h="441690"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68580" marR="68580" marT="34290" marB="34290"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100"/>
                        <a:t>We shall establish collaborative partnerships with all organizations to deliver enterprise results.</a:t>
                      </a:r>
                    </a:p>
                  </a:txBody>
                  <a:tcPr marL="68580" marR="68580" marT="34290" marB="34290" anchor="ctr"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3146526"/>
                  </a:ext>
                </a:extLst>
              </a:tr>
              <a:tr h="376772"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68580" marR="68580" marT="34290" marB="34290"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We shall drive innovation that delivers continuous improvement and increased capabilities.</a:t>
                      </a:r>
                    </a:p>
                  </a:txBody>
                  <a:tcPr marL="68580" marR="68580" marT="34290" marB="34290" anchor="ctr"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43830294"/>
                  </a:ext>
                </a:extLst>
              </a:tr>
              <a:tr h="484347"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68580" marR="68580" marT="34290" marB="34290"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100"/>
                        <a:t>We shall foster an organization where inclusion, empowerment and risk taking are equally valued and evident.</a:t>
                      </a:r>
                    </a:p>
                  </a:txBody>
                  <a:tcPr marL="68580" marR="68580" marT="34290" marB="34290" anchor="ctr"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19332888"/>
                  </a:ext>
                </a:extLst>
              </a:tr>
              <a:tr h="339043"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68580" marR="68580" marT="34290" marB="34290"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We shall develop a strong talent pipeline with agility to align with emerging skill requirements.</a:t>
                      </a:r>
                    </a:p>
                  </a:txBody>
                  <a:tcPr marL="68580" marR="68580" marT="34290" marB="34290" anchor="ctr"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2587642679"/>
                  </a:ext>
                </a:extLst>
              </a:tr>
            </a:tbl>
          </a:graphicData>
        </a:graphic>
      </p:graphicFrame>
      <p:pic>
        <p:nvPicPr>
          <p:cNvPr id="11" name="Graphic 10" descr="Venn diagram">
            <a:extLst>
              <a:ext uri="{FF2B5EF4-FFF2-40B4-BE49-F238E27FC236}">
                <a16:creationId xmlns:a16="http://schemas.microsoft.com/office/drawing/2014/main" id="{53998423-22A0-4BB0-A1BB-53C143724A8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82348" y="3366224"/>
            <a:ext cx="365760" cy="365760"/>
          </a:xfrm>
          <a:prstGeom prst="rect">
            <a:avLst/>
          </a:prstGeom>
        </p:spPr>
      </p:pic>
      <p:pic>
        <p:nvPicPr>
          <p:cNvPr id="19" name="Graphic 18" descr="Cheers">
            <a:extLst>
              <a:ext uri="{FF2B5EF4-FFF2-40B4-BE49-F238E27FC236}">
                <a16:creationId xmlns:a16="http://schemas.microsoft.com/office/drawing/2014/main" id="{5F6A2F01-A1B6-4B88-AEE1-91FAF554732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82348" y="4217220"/>
            <a:ext cx="365760" cy="365760"/>
          </a:xfrm>
          <a:prstGeom prst="rect">
            <a:avLst/>
          </a:prstGeom>
        </p:spPr>
      </p:pic>
      <p:pic>
        <p:nvPicPr>
          <p:cNvPr id="23" name="Graphic 22" descr="Group">
            <a:extLst>
              <a:ext uri="{FF2B5EF4-FFF2-40B4-BE49-F238E27FC236}">
                <a16:creationId xmlns:a16="http://schemas.microsoft.com/office/drawing/2014/main" id="{0B661FD2-43C4-4474-A932-1A51CC6F8F5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982348" y="4627350"/>
            <a:ext cx="365760" cy="365760"/>
          </a:xfrm>
          <a:prstGeom prst="rect">
            <a:avLst/>
          </a:prstGeom>
        </p:spPr>
      </p:pic>
      <p:pic>
        <p:nvPicPr>
          <p:cNvPr id="27" name="Graphic 26" descr="Lightbulb and gear">
            <a:extLst>
              <a:ext uri="{FF2B5EF4-FFF2-40B4-BE49-F238E27FC236}">
                <a16:creationId xmlns:a16="http://schemas.microsoft.com/office/drawing/2014/main" id="{F53A7012-E318-4ABD-A64A-CF5E6CE48A7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994971" y="3776354"/>
            <a:ext cx="365760" cy="365760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D3758F08-BA8E-42B0-886D-78EE5CC8647C}"/>
              </a:ext>
            </a:extLst>
          </p:cNvPr>
          <p:cNvSpPr/>
          <p:nvPr/>
        </p:nvSpPr>
        <p:spPr bwMode="auto">
          <a:xfrm>
            <a:off x="-1" y="762963"/>
            <a:ext cx="9144001" cy="159808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</a:endParaRPr>
          </a:p>
        </p:txBody>
      </p:sp>
      <p:pic>
        <p:nvPicPr>
          <p:cNvPr id="31" name="Graphic 30" descr="Earth globe Africa and Europe">
            <a:extLst>
              <a:ext uri="{FF2B5EF4-FFF2-40B4-BE49-F238E27FC236}">
                <a16:creationId xmlns:a16="http://schemas.microsoft.com/office/drawing/2014/main" id="{53B1C972-6E6C-4C6D-9252-7EC509845CFE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982348" y="2954853"/>
            <a:ext cx="365760" cy="365760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04FE59E4-7CBF-4440-8543-4DC83795D6DA}"/>
              </a:ext>
            </a:extLst>
          </p:cNvPr>
          <p:cNvSpPr txBox="1">
            <a:spLocks/>
          </p:cNvSpPr>
          <p:nvPr/>
        </p:nvSpPr>
        <p:spPr bwMode="gray">
          <a:xfrm>
            <a:off x="-2" y="1001386"/>
            <a:ext cx="9144000" cy="54864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685800" rtl="0" eaLnBrk="1" fontAlgn="base" latinLnBrk="0" hangingPunct="1">
              <a:spcBef>
                <a:spcPct val="0"/>
              </a:spcBef>
              <a:spcAft>
                <a:spcPct val="0"/>
              </a:spcAft>
              <a:defRPr sz="1350" b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342900" algn="l" defTabSz="685800" rtl="0" eaLnBrk="1" fontAlgn="base" latinLnBrk="0" hangingPunct="1">
              <a:spcBef>
                <a:spcPct val="0"/>
              </a:spcBef>
              <a:spcAft>
                <a:spcPct val="0"/>
              </a:spcAft>
              <a:defRPr sz="1350" b="1" kern="120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  <a:ea typeface="+mn-ea"/>
                <a:cs typeface="+mn-cs"/>
              </a:defRPr>
            </a:lvl2pPr>
            <a:lvl3pPr marL="685800" algn="l" defTabSz="685800" rtl="0" eaLnBrk="1" fontAlgn="base" latinLnBrk="0" hangingPunct="1">
              <a:spcBef>
                <a:spcPct val="0"/>
              </a:spcBef>
              <a:spcAft>
                <a:spcPct val="0"/>
              </a:spcAft>
              <a:defRPr sz="1350" b="1" kern="120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  <a:ea typeface="+mn-ea"/>
                <a:cs typeface="+mn-cs"/>
              </a:defRPr>
            </a:lvl3pPr>
            <a:lvl4pPr marL="1028700" algn="l" defTabSz="685800" rtl="0" eaLnBrk="1" fontAlgn="base" latinLnBrk="0" hangingPunct="1">
              <a:spcBef>
                <a:spcPct val="0"/>
              </a:spcBef>
              <a:spcAft>
                <a:spcPct val="0"/>
              </a:spcAft>
              <a:defRPr sz="1350" b="1" kern="120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  <a:ea typeface="+mn-ea"/>
                <a:cs typeface="+mn-cs"/>
              </a:defRPr>
            </a:lvl4pPr>
            <a:lvl5pPr marL="1371600" algn="l" defTabSz="685800" rtl="0" eaLnBrk="1" fontAlgn="base" latinLnBrk="0" hangingPunct="1">
              <a:spcBef>
                <a:spcPct val="0"/>
              </a:spcBef>
              <a:spcAft>
                <a:spcPct val="0"/>
              </a:spcAft>
              <a:defRPr sz="1350" b="1" kern="120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  <a:ea typeface="+mn-ea"/>
                <a:cs typeface="+mn-cs"/>
              </a:defRPr>
            </a:lvl5pPr>
            <a:lvl6pPr marL="1714500" algn="l" defTabSz="685800" rtl="0" eaLnBrk="1" fontAlgn="base" latinLnBrk="0" hangingPunct="1">
              <a:spcBef>
                <a:spcPct val="0"/>
              </a:spcBef>
              <a:spcAft>
                <a:spcPct val="0"/>
              </a:spcAft>
              <a:defRPr sz="135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fontAlgn="base" latinLnBrk="0" hangingPunct="1">
              <a:spcBef>
                <a:spcPct val="0"/>
              </a:spcBef>
              <a:spcAft>
                <a:spcPct val="0"/>
              </a:spcAft>
              <a:defRPr sz="135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fontAlgn="base" latinLnBrk="0" hangingPunct="1">
              <a:spcBef>
                <a:spcPct val="0"/>
              </a:spcBef>
              <a:spcAft>
                <a:spcPct val="0"/>
              </a:spcAft>
              <a:defRPr sz="135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fontAlgn="base" latinLnBrk="0" hangingPunct="1">
              <a:spcBef>
                <a:spcPct val="0"/>
              </a:spcBef>
              <a:spcAft>
                <a:spcPct val="0"/>
              </a:spcAft>
              <a:defRPr sz="135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000" b="1">
                <a:solidFill>
                  <a:schemeClr val="accent1"/>
                </a:solidFill>
              </a:rPr>
              <a:t>Our Mission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AFD9F3F-12A0-4093-A2D9-57D1BCFBCF15}"/>
              </a:ext>
            </a:extLst>
          </p:cNvPr>
          <p:cNvSpPr/>
          <p:nvPr/>
        </p:nvSpPr>
        <p:spPr>
          <a:xfrm>
            <a:off x="2128836" y="1589290"/>
            <a:ext cx="4886325" cy="52322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400">
                <a:cs typeface="Arial"/>
              </a:rPr>
              <a:t>To deliver world-class quality products on-time and at industry leading costs.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CC4BF67-A63E-4EB0-95FA-3BD6761E8DB1}"/>
              </a:ext>
            </a:extLst>
          </p:cNvPr>
          <p:cNvSpPr txBox="1"/>
          <p:nvPr/>
        </p:nvSpPr>
        <p:spPr>
          <a:xfrm>
            <a:off x="130266" y="223510"/>
            <a:ext cx="743502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accent1"/>
                </a:solidFill>
                <a:latin typeface="Arial"/>
                <a:cs typeface="Arial"/>
              </a:rPr>
              <a:t>Global Operations</a:t>
            </a:r>
          </a:p>
        </p:txBody>
      </p:sp>
    </p:spTree>
    <p:extLst>
      <p:ext uri="{BB962C8B-B14F-4D97-AF65-F5344CB8AC3E}">
        <p14:creationId xmlns:p14="http://schemas.microsoft.com/office/powerpoint/2010/main" val="428983607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8B5975EB-0684-814C-918B-1659B60315E8}"/>
              </a:ext>
            </a:extLst>
          </p:cNvPr>
          <p:cNvSpPr/>
          <p:nvPr/>
        </p:nvSpPr>
        <p:spPr>
          <a:xfrm>
            <a:off x="9063681" y="398506"/>
            <a:ext cx="80319" cy="19539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 anchor="ctr">
            <a:noAutofit/>
          </a:bodyPr>
          <a:lstStyle>
            <a:defPPr>
              <a:defRPr lang="en-US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buClr>
                <a:schemeClr val="accent1"/>
              </a:buClr>
            </a:pPr>
            <a:endParaRPr lang="en-US" sz="1200">
              <a:solidFill>
                <a:srgbClr val="000000"/>
              </a:solidFill>
            </a:endParaRPr>
          </a:p>
        </p:txBody>
      </p:sp>
      <p:sp>
        <p:nvSpPr>
          <p:cNvPr id="22" name="Title 53">
            <a:extLst>
              <a:ext uri="{FF2B5EF4-FFF2-40B4-BE49-F238E27FC236}">
                <a16:creationId xmlns:a16="http://schemas.microsoft.com/office/drawing/2014/main" id="{664C713B-7AE2-F54F-ABB1-088DF5FD14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1764" y="213778"/>
            <a:ext cx="9012236" cy="548640"/>
          </a:xfrm>
          <a:solidFill>
            <a:schemeClr val="bg1"/>
          </a:solidFill>
        </p:spPr>
        <p:txBody>
          <a:bodyPr/>
          <a:lstStyle>
            <a:defPPr>
              <a:defRPr lang="en-US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dirty="0">
                <a:solidFill>
                  <a:schemeClr val="accent1"/>
                </a:solidFill>
              </a:rPr>
              <a:t>How </a:t>
            </a:r>
            <a:r>
              <a:rPr lang="en-US" sz="2400" b="1" dirty="0">
                <a:solidFill>
                  <a:schemeClr val="accent1"/>
                </a:solidFill>
              </a:rPr>
              <a:t>Global Operations Will Help Waters Win </a:t>
            </a:r>
            <a:r>
              <a:rPr lang="en-US" sz="2400" dirty="0">
                <a:solidFill>
                  <a:schemeClr val="accent1"/>
                </a:solidFill>
              </a:rPr>
              <a:t>in 2021</a:t>
            </a:r>
          </a:p>
        </p:txBody>
      </p:sp>
      <p:graphicFrame>
        <p:nvGraphicFramePr>
          <p:cNvPr id="9" name="Table 9">
            <a:extLst>
              <a:ext uri="{FF2B5EF4-FFF2-40B4-BE49-F238E27FC236}">
                <a16:creationId xmlns:a16="http://schemas.microsoft.com/office/drawing/2014/main" id="{D380FDA0-5218-E046-AA77-92B46E0ADF7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32879255"/>
              </p:ext>
            </p:extLst>
          </p:nvPr>
        </p:nvGraphicFramePr>
        <p:xfrm>
          <a:off x="0" y="1775036"/>
          <a:ext cx="9092771" cy="31622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52909">
                  <a:extLst>
                    <a:ext uri="{9D8B030D-6E8A-4147-A177-3AD203B41FA5}">
                      <a16:colId xmlns:a16="http://schemas.microsoft.com/office/drawing/2014/main" val="1769594132"/>
                    </a:ext>
                  </a:extLst>
                </a:gridCol>
                <a:gridCol w="2193993">
                  <a:extLst>
                    <a:ext uri="{9D8B030D-6E8A-4147-A177-3AD203B41FA5}">
                      <a16:colId xmlns:a16="http://schemas.microsoft.com/office/drawing/2014/main" val="3538721863"/>
                    </a:ext>
                  </a:extLst>
                </a:gridCol>
                <a:gridCol w="3045869">
                  <a:extLst>
                    <a:ext uri="{9D8B030D-6E8A-4147-A177-3AD203B41FA5}">
                      <a16:colId xmlns:a16="http://schemas.microsoft.com/office/drawing/2014/main" val="556143748"/>
                    </a:ext>
                  </a:extLst>
                </a:gridCol>
              </a:tblGrid>
              <a:tr h="242998">
                <a:tc>
                  <a:txBody>
                    <a:bodyPr/>
                    <a:lstStyle/>
                    <a:p>
                      <a:r>
                        <a:rPr lang="en-US" sz="1200" dirty="0">
                          <a:solidFill>
                            <a:schemeClr val="accent6"/>
                          </a:solidFill>
                        </a:rPr>
                        <a:t>SMART Objectives</a:t>
                      </a:r>
                    </a:p>
                  </a:txBody>
                  <a:tcPr marL="68580" marR="68580" marT="34290" marB="3429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>
                          <a:solidFill>
                            <a:schemeClr val="accent6"/>
                          </a:solidFill>
                        </a:rPr>
                        <a:t>Success Measures</a:t>
                      </a:r>
                    </a:p>
                  </a:txBody>
                  <a:tcPr marL="68580" marR="68580" marT="34290" marB="3429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>
                          <a:solidFill>
                            <a:schemeClr val="accent6"/>
                          </a:solidFill>
                        </a:rPr>
                        <a:t>Relevant Initiatives</a:t>
                      </a:r>
                    </a:p>
                  </a:txBody>
                  <a:tcPr marL="68580" marR="68580" marT="34290" marB="3429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10251598"/>
                  </a:ext>
                </a:extLst>
              </a:tr>
              <a:tr h="714268">
                <a:tc>
                  <a:txBody>
                    <a:bodyPr/>
                    <a:lstStyle/>
                    <a:p>
                      <a:pPr marL="342900" indent="-342900">
                        <a:buAutoNum type="arabicPeriod"/>
                      </a:pPr>
                      <a:r>
                        <a:rPr lang="en-US" sz="1100" b="1" dirty="0">
                          <a:solidFill>
                            <a:schemeClr val="tx1"/>
                          </a:solidFill>
                        </a:rPr>
                        <a:t>[COVID]</a:t>
                      </a:r>
                      <a:r>
                        <a:rPr lang="en-US" sz="1100" dirty="0">
                          <a:solidFill>
                            <a:schemeClr val="tx1"/>
                          </a:solidFill>
                        </a:rPr>
                        <a:t>  Continue to advance COVID protective measures to enable increased employee engagement, interaction and productivity.  Support commercial efforts to help fight the Pandemic.</a:t>
                      </a:r>
                    </a:p>
                  </a:txBody>
                  <a:tcPr marL="68580" marR="68580" marT="34290" marB="34290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ap="flat" cmpd="sng" algn="ctr">
                      <a:solidFill>
                        <a:schemeClr val="bg2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</a:rPr>
                        <a:t>Site Readiness = Green</a:t>
                      </a: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</a:rPr>
                        <a:t>On-Time Moonshot Delivery</a:t>
                      </a: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</a:rPr>
                        <a:t>Increased Occupancy per Plan</a:t>
                      </a:r>
                    </a:p>
                  </a:txBody>
                  <a:tcPr marL="68580" marR="68580" marT="34290" marB="34290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ap="flat" cmpd="sng" algn="ctr">
                      <a:solidFill>
                        <a:schemeClr val="bg2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</a:rPr>
                        <a:t>Employee Health &amp; Wellbeing 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</a:rPr>
                        <a:t>Public Health – Project Moonshot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</a:rPr>
                        <a:t>Business Continuity &amp; Growth</a:t>
                      </a:r>
                    </a:p>
                  </a:txBody>
                  <a:tcPr marL="68580" marR="68580" marT="34290" marB="34290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ap="flat" cmpd="sng" algn="ctr">
                      <a:solidFill>
                        <a:schemeClr val="bg2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50285197"/>
                  </a:ext>
                </a:extLst>
              </a:tr>
              <a:tr h="714268">
                <a:tc>
                  <a:txBody>
                    <a:bodyPr/>
                    <a:lstStyle/>
                    <a:p>
                      <a:pPr marL="342900" indent="-342900">
                        <a:buFont typeface="+mj-lt"/>
                        <a:buAutoNum type="arabicPeriod" startAt="2"/>
                      </a:pPr>
                      <a:r>
                        <a:rPr lang="en-US" sz="1100" b="1" dirty="0">
                          <a:solidFill>
                            <a:schemeClr val="tx1"/>
                          </a:solidFill>
                        </a:rPr>
                        <a:t>[GROWTH]  </a:t>
                      </a:r>
                      <a:r>
                        <a:rPr lang="en-US" sz="1100" dirty="0">
                          <a:solidFill>
                            <a:schemeClr val="tx1"/>
                          </a:solidFill>
                        </a:rPr>
                        <a:t>Enable growth by ensuring &gt;95% product availability, on time NPI and by driving product quality improvement.  Drive improved profitability through year over year productivity improvement.</a:t>
                      </a:r>
                    </a:p>
                  </a:txBody>
                  <a:tcPr marL="68580" marR="68580" marT="34290" marB="34290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</a:rPr>
                        <a:t>Product Avail &gt; 95%</a:t>
                      </a: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</a:rPr>
                        <a:t>Meet AOP Targets</a:t>
                      </a: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endParaRPr lang="en-US" sz="1100" dirty="0">
                        <a:solidFill>
                          <a:schemeClr val="tx1"/>
                        </a:solidFill>
                      </a:endParaRP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</a:rPr>
                        <a:t>Install Success &gt; 90%</a:t>
                      </a:r>
                    </a:p>
                  </a:txBody>
                  <a:tcPr marL="68580" marR="68580" marT="34290" marB="34290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</a:rPr>
                        <a:t>Product Availability Improvement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</a:rPr>
                        <a:t>Productivity Improvement: Labor, Material, Freight, Inventory, Indirect Spend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</a:rPr>
                        <a:t>Product Quality Improvement</a:t>
                      </a:r>
                    </a:p>
                  </a:txBody>
                  <a:tcPr marL="68580" marR="68580" marT="34290" marB="34290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57910085"/>
                  </a:ext>
                </a:extLst>
              </a:tr>
              <a:tr h="714268">
                <a:tc>
                  <a:txBody>
                    <a:bodyPr/>
                    <a:lstStyle/>
                    <a:p>
                      <a:pPr marL="342900" indent="-342900">
                        <a:buFont typeface="+mj-lt"/>
                        <a:buAutoNum type="arabicPeriod" startAt="3"/>
                      </a:pPr>
                      <a:r>
                        <a:rPr lang="en-US" sz="1100" b="1" dirty="0">
                          <a:solidFill>
                            <a:schemeClr val="tx1"/>
                          </a:solidFill>
                        </a:rPr>
                        <a:t>[CULTURE]</a:t>
                      </a:r>
                      <a:r>
                        <a:rPr lang="en-US" sz="1100" dirty="0">
                          <a:solidFill>
                            <a:schemeClr val="tx1"/>
                          </a:solidFill>
                        </a:rPr>
                        <a:t>  Establish cultural norms, performance mechanisms and operating processes for driving a culture of responsibility, focus and accountably.</a:t>
                      </a:r>
                      <a:br>
                        <a:rPr lang="en-US" sz="1100" dirty="0">
                          <a:solidFill>
                            <a:schemeClr val="tx1"/>
                          </a:solidFill>
                        </a:rPr>
                      </a:br>
                      <a:endParaRPr lang="en-US" sz="110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</a:rPr>
                        <a:t>Distributed Ratings &amp; Comp</a:t>
                      </a: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</a:rPr>
                        <a:t>3 GO LF Sessions Held</a:t>
                      </a: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</a:rPr>
                        <a:t>2021 Deliverables Complete</a:t>
                      </a:r>
                    </a:p>
                  </a:txBody>
                  <a:tcPr marL="68580" marR="68580" marT="34290" marB="34290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</a:rPr>
                        <a:t>Organizational Effectiveness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</a:rPr>
                        <a:t>GO Leadership Forum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</a:rPr>
                        <a:t>Sustainability 2025</a:t>
                      </a:r>
                    </a:p>
                  </a:txBody>
                  <a:tcPr marL="68580" marR="68580" marT="34290" marB="34290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49398763"/>
                  </a:ext>
                </a:extLst>
              </a:tr>
              <a:tr h="693372">
                <a:tc>
                  <a:txBody>
                    <a:bodyPr/>
                    <a:lstStyle/>
                    <a:p>
                      <a:pPr marL="342900" indent="-342900">
                        <a:buFont typeface="+mj-lt"/>
                        <a:buAutoNum type="arabicPeriod" startAt="4"/>
                      </a:pPr>
                      <a:r>
                        <a:rPr lang="en-US" sz="1100" b="1" dirty="0">
                          <a:solidFill>
                            <a:schemeClr val="tx1"/>
                          </a:solidFill>
                        </a:rPr>
                        <a:t>[STRATEGY]  </a:t>
                      </a:r>
                      <a:r>
                        <a:rPr lang="en-US" sz="1100" dirty="0">
                          <a:solidFill>
                            <a:schemeClr val="tx1"/>
                          </a:solidFill>
                        </a:rPr>
                        <a:t>Develop and implement a long-term Global Operations strategy for driving scalability, productivity and execution excellence.</a:t>
                      </a:r>
                    </a:p>
                  </a:txBody>
                  <a:tcPr marL="68580" marR="68580" marT="34290" marB="34290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</a:rPr>
                        <a:t>5 Year Plan Complete</a:t>
                      </a: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</a:rPr>
                        <a:t>Transformation Initiated</a:t>
                      </a: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</a:rPr>
                        <a:t>Risk Plan Complete</a:t>
                      </a:r>
                    </a:p>
                  </a:txBody>
                  <a:tcPr marL="68580" marR="68580" marT="34290" marB="34290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</a:rPr>
                        <a:t>Operational Scalability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</a:rPr>
                        <a:t>Center Led Operating Model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</a:rPr>
                        <a:t>Business Continuity Risk Reduce</a:t>
                      </a:r>
                    </a:p>
                  </a:txBody>
                  <a:tcPr marL="68580" marR="68580" marT="34290" marB="34290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489962"/>
                  </a:ext>
                </a:extLst>
              </a:tr>
            </a:tbl>
          </a:graphicData>
        </a:graphic>
      </p:graphicFrame>
      <p:pic>
        <p:nvPicPr>
          <p:cNvPr id="23" name="Picture 22" descr="A picture containing clock&#10;&#10;Description automatically generated">
            <a:extLst>
              <a:ext uri="{FF2B5EF4-FFF2-40B4-BE49-F238E27FC236}">
                <a16:creationId xmlns:a16="http://schemas.microsoft.com/office/drawing/2014/main" id="{9F9274B3-6A30-4E28-A4FC-A052DE4D619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32730" y="289289"/>
            <a:ext cx="739700" cy="709743"/>
          </a:xfrm>
          <a:prstGeom prst="rect">
            <a:avLst/>
          </a:prstGeom>
        </p:spPr>
      </p:pic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AFAB38D8-80C1-5741-A3ED-506DDB51B130}"/>
              </a:ext>
            </a:extLst>
          </p:cNvPr>
          <p:cNvCxnSpPr>
            <a:cxnSpLocks/>
          </p:cNvCxnSpPr>
          <p:nvPr/>
        </p:nvCxnSpPr>
        <p:spPr>
          <a:xfrm rot="5400000">
            <a:off x="4551447" y="-1002030"/>
            <a:ext cx="0" cy="5349240"/>
          </a:xfrm>
          <a:prstGeom prst="line">
            <a:avLst/>
          </a:prstGeom>
          <a:ln w="15875">
            <a:gradFill>
              <a:gsLst>
                <a:gs pos="0">
                  <a:schemeClr val="accent1">
                    <a:alpha val="0"/>
                  </a:schemeClr>
                </a:gs>
                <a:gs pos="86725">
                  <a:schemeClr val="accent1"/>
                </a:gs>
                <a:gs pos="1300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" name="Table 2">
            <a:extLst>
              <a:ext uri="{FF2B5EF4-FFF2-40B4-BE49-F238E27FC236}">
                <a16:creationId xmlns:a16="http://schemas.microsoft.com/office/drawing/2014/main" id="{FF2768F3-53DB-EA4B-AAD3-D370211DE581}"/>
              </a:ext>
            </a:extLst>
          </p:cNvPr>
          <p:cNvGraphicFramePr>
            <a:graphicFrameLocks noGrp="1"/>
          </p:cNvGraphicFramePr>
          <p:nvPr/>
        </p:nvGraphicFramePr>
        <p:xfrm>
          <a:off x="131764" y="763916"/>
          <a:ext cx="8840667" cy="99441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46889">
                  <a:extLst>
                    <a:ext uri="{9D8B030D-6E8A-4147-A177-3AD203B41FA5}">
                      <a16:colId xmlns:a16="http://schemas.microsoft.com/office/drawing/2014/main" val="2761412369"/>
                    </a:ext>
                  </a:extLst>
                </a:gridCol>
                <a:gridCol w="2946889">
                  <a:extLst>
                    <a:ext uri="{9D8B030D-6E8A-4147-A177-3AD203B41FA5}">
                      <a16:colId xmlns:a16="http://schemas.microsoft.com/office/drawing/2014/main" val="1958430411"/>
                    </a:ext>
                  </a:extLst>
                </a:gridCol>
                <a:gridCol w="2946889">
                  <a:extLst>
                    <a:ext uri="{9D8B030D-6E8A-4147-A177-3AD203B41FA5}">
                      <a16:colId xmlns:a16="http://schemas.microsoft.com/office/drawing/2014/main" val="2051066120"/>
                    </a:ext>
                  </a:extLst>
                </a:gridCol>
              </a:tblGrid>
              <a:tr h="411480">
                <a:tc gridSpan="3">
                  <a:txBody>
                    <a:bodyPr/>
                    <a:lstStyle/>
                    <a:p>
                      <a:pPr marL="0" marR="0" lvl="0" indent="0" algn="ctr" defTabSz="91435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dirty="0">
                          <a:solidFill>
                            <a:schemeClr val="accent4"/>
                          </a:solidFill>
                          <a:latin typeface="+mn-lt"/>
                          <a:ea typeface="Times New Roman" panose="02020603050405020304" pitchFamily="18" charset="0"/>
                        </a:rPr>
                        <a:t>Advance our company beyond the pandemic</a:t>
                      </a:r>
                    </a:p>
                    <a:p>
                      <a:pPr marL="0" marR="0" lvl="0" indent="0" algn="ctr" defTabSz="91435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100" b="0" dirty="0">
                        <a:solidFill>
                          <a:schemeClr val="accent4"/>
                        </a:solidFill>
                        <a:latin typeface="+mn-lt"/>
                      </a:endParaRPr>
                    </a:p>
                  </a:txBody>
                  <a:tcPr marL="68580" marR="68580" marT="34290" marB="34290"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49642022"/>
                  </a:ext>
                </a:extLst>
              </a:tr>
              <a:tr h="582930">
                <a:tc>
                  <a:txBody>
                    <a:bodyPr/>
                    <a:lstStyle/>
                    <a:p>
                      <a:pPr marL="0" marR="0" lvl="0" indent="0" algn="ctr" defTabSz="91435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>
                          <a:solidFill>
                            <a:schemeClr val="accent1"/>
                          </a:solidFill>
                          <a:latin typeface="+mn-lt"/>
                          <a:ea typeface="Times New Roman" panose="02020603050405020304" pitchFamily="18" charset="0"/>
                        </a:rPr>
                        <a:t>Outperform the market with profitable growth</a:t>
                      </a:r>
                      <a:endParaRPr lang="en-US" sz="1100" b="0">
                        <a:solidFill>
                          <a:schemeClr val="accent1"/>
                        </a:solidFill>
                        <a:latin typeface="+mn-lt"/>
                      </a:endParaRPr>
                    </a:p>
                  </a:txBody>
                  <a:tcPr marL="68580" marR="68580" marT="34290" marB="34290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35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dirty="0">
                          <a:solidFill>
                            <a:schemeClr val="accent1"/>
                          </a:solidFill>
                        </a:rPr>
                        <a:t>Champion a culture of responsibility, focus and accountability</a:t>
                      </a:r>
                    </a:p>
                  </a:txBody>
                  <a:tcPr marL="68580" marR="68580" marT="34290" marB="34290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35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dirty="0">
                          <a:solidFill>
                            <a:schemeClr val="accent1"/>
                          </a:solidFill>
                        </a:rPr>
                        <a:t>Develop and implement a long-term strategy</a:t>
                      </a:r>
                    </a:p>
                    <a:p>
                      <a:pPr marL="0" marR="0" lvl="0" indent="0" algn="ctr" defTabSz="91435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100" b="0" dirty="0">
                        <a:solidFill>
                          <a:schemeClr val="accent1"/>
                        </a:solidFill>
                        <a:latin typeface="+mn-lt"/>
                      </a:endParaRPr>
                    </a:p>
                  </a:txBody>
                  <a:tcPr marL="68580" marR="68580" marT="34290" marB="3429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92058603"/>
                  </a:ext>
                </a:extLst>
              </a:tr>
            </a:tbl>
          </a:graphicData>
        </a:graphic>
      </p:graphicFrame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CFEFC397-6B4A-E04B-9367-6599D41AC511}"/>
              </a:ext>
            </a:extLst>
          </p:cNvPr>
          <p:cNvCxnSpPr>
            <a:cxnSpLocks/>
          </p:cNvCxnSpPr>
          <p:nvPr/>
        </p:nvCxnSpPr>
        <p:spPr>
          <a:xfrm rot="5400000">
            <a:off x="4551447" y="-1606187"/>
            <a:ext cx="0" cy="5349240"/>
          </a:xfrm>
          <a:prstGeom prst="line">
            <a:avLst/>
          </a:prstGeom>
          <a:ln w="15875">
            <a:gradFill flip="none" rotWithShape="1">
              <a:gsLst>
                <a:gs pos="0">
                  <a:schemeClr val="accent4">
                    <a:lumMod val="0"/>
                    <a:lumOff val="100000"/>
                  </a:schemeClr>
                </a:gs>
                <a:gs pos="35000">
                  <a:schemeClr val="accent4">
                    <a:lumMod val="0"/>
                    <a:lumOff val="100000"/>
                  </a:schemeClr>
                </a:gs>
                <a:gs pos="100000">
                  <a:schemeClr val="accent4">
                    <a:lumMod val="100000"/>
                  </a:schemeClr>
                </a:gs>
              </a:gsLst>
              <a:path path="circle">
                <a:fillToRect l="50000" t="-80000" r="50000" b="180000"/>
              </a:path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8047392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8B5975EB-0684-814C-918B-1659B60315E8}"/>
              </a:ext>
            </a:extLst>
          </p:cNvPr>
          <p:cNvSpPr/>
          <p:nvPr/>
        </p:nvSpPr>
        <p:spPr>
          <a:xfrm>
            <a:off x="9063681" y="398506"/>
            <a:ext cx="80319" cy="19539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 anchor="ctr">
            <a:noAutofit/>
          </a:bodyPr>
          <a:lstStyle/>
          <a:p>
            <a:pPr algn="ctr">
              <a:buClr>
                <a:schemeClr val="accent1"/>
              </a:buClr>
            </a:pPr>
            <a:endParaRPr lang="en-US" sz="1200">
              <a:solidFill>
                <a:srgbClr val="000000"/>
              </a:solidFill>
            </a:endParaRPr>
          </a:p>
        </p:txBody>
      </p:sp>
      <p:sp>
        <p:nvSpPr>
          <p:cNvPr id="22" name="Title 53">
            <a:extLst>
              <a:ext uri="{FF2B5EF4-FFF2-40B4-BE49-F238E27FC236}">
                <a16:creationId xmlns:a16="http://schemas.microsoft.com/office/drawing/2014/main" id="{664C713B-7AE2-F54F-ABB1-088DF5FD14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1764" y="213778"/>
            <a:ext cx="9012236" cy="548640"/>
          </a:xfrm>
          <a:solidFill>
            <a:schemeClr val="bg1"/>
          </a:solidFill>
        </p:spPr>
        <p:txBody>
          <a:bodyPr/>
          <a:lstStyle/>
          <a:p>
            <a:r>
              <a:rPr lang="en-US"/>
              <a:t>How </a:t>
            </a:r>
            <a:r>
              <a:rPr lang="en-US" b="1"/>
              <a:t>[ORGANIZATION] Will Help Waters Win </a:t>
            </a:r>
            <a:r>
              <a:rPr lang="en-US"/>
              <a:t>in 2021</a:t>
            </a:r>
          </a:p>
        </p:txBody>
      </p:sp>
      <p:graphicFrame>
        <p:nvGraphicFramePr>
          <p:cNvPr id="9" name="Table 9">
            <a:extLst>
              <a:ext uri="{FF2B5EF4-FFF2-40B4-BE49-F238E27FC236}">
                <a16:creationId xmlns:a16="http://schemas.microsoft.com/office/drawing/2014/main" id="{D380FDA0-5218-E046-AA77-92B46E0ADF78}"/>
              </a:ext>
            </a:extLst>
          </p:cNvPr>
          <p:cNvGraphicFramePr>
            <a:graphicFrameLocks noGrp="1"/>
          </p:cNvGraphicFramePr>
          <p:nvPr/>
        </p:nvGraphicFramePr>
        <p:xfrm>
          <a:off x="171569" y="1758099"/>
          <a:ext cx="8840667" cy="279885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17510">
                  <a:extLst>
                    <a:ext uri="{9D8B030D-6E8A-4147-A177-3AD203B41FA5}">
                      <a16:colId xmlns:a16="http://schemas.microsoft.com/office/drawing/2014/main" val="1769594132"/>
                    </a:ext>
                  </a:extLst>
                </a:gridCol>
                <a:gridCol w="2944594">
                  <a:extLst>
                    <a:ext uri="{9D8B030D-6E8A-4147-A177-3AD203B41FA5}">
                      <a16:colId xmlns:a16="http://schemas.microsoft.com/office/drawing/2014/main" val="3538721863"/>
                    </a:ext>
                  </a:extLst>
                </a:gridCol>
                <a:gridCol w="1678563">
                  <a:extLst>
                    <a:ext uri="{9D8B030D-6E8A-4147-A177-3AD203B41FA5}">
                      <a16:colId xmlns:a16="http://schemas.microsoft.com/office/drawing/2014/main" val="556143748"/>
                    </a:ext>
                  </a:extLst>
                </a:gridCol>
              </a:tblGrid>
              <a:tr h="222885">
                <a:tc>
                  <a:txBody>
                    <a:bodyPr/>
                    <a:lstStyle/>
                    <a:p>
                      <a:r>
                        <a:rPr lang="en-US" sz="1000">
                          <a:solidFill>
                            <a:schemeClr val="accent6"/>
                          </a:solidFill>
                        </a:rPr>
                        <a:t>SMART Objectives</a:t>
                      </a:r>
                    </a:p>
                  </a:txBody>
                  <a:tcPr marL="68580" marR="68580" marT="34290" marB="3429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000">
                          <a:solidFill>
                            <a:schemeClr val="accent6"/>
                          </a:solidFill>
                        </a:rPr>
                        <a:t>Success Measures</a:t>
                      </a:r>
                    </a:p>
                  </a:txBody>
                  <a:tcPr marL="68580" marR="68580" marT="34290" marB="3429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00">
                          <a:solidFill>
                            <a:schemeClr val="accent6"/>
                          </a:solidFill>
                        </a:rPr>
                        <a:t>Relevant Initiatives</a:t>
                      </a:r>
                    </a:p>
                  </a:txBody>
                  <a:tcPr marL="68580" marR="68580" marT="34290" marB="3429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10251598"/>
                  </a:ext>
                </a:extLst>
              </a:tr>
              <a:tr h="43434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50">
                          <a:solidFill>
                            <a:schemeClr val="tx1"/>
                          </a:solidFill>
                        </a:rPr>
                        <a:t>1. [GROWTH OBJECTIVE STATEMENT]</a:t>
                      </a: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endParaRPr lang="en-US" sz="105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ap="flat" cmpd="sng" algn="ctr">
                      <a:solidFill>
                        <a:schemeClr val="bg2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050">
                          <a:solidFill>
                            <a:schemeClr val="tx1"/>
                          </a:solidFill>
                        </a:rPr>
                        <a:t>[METRIC]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050">
                          <a:solidFill>
                            <a:schemeClr val="tx1"/>
                          </a:solidFill>
                        </a:rPr>
                        <a:t>[METRIC]</a:t>
                      </a:r>
                    </a:p>
                  </a:txBody>
                  <a:tcPr marL="68580" marR="68580" marT="34290" marB="34290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ap="flat" cmpd="sng" algn="ctr">
                      <a:solidFill>
                        <a:schemeClr val="bg2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050">
                          <a:solidFill>
                            <a:schemeClr val="tx1"/>
                          </a:solidFill>
                        </a:rPr>
                        <a:t>[INITIATIVE]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050">
                          <a:solidFill>
                            <a:schemeClr val="tx1"/>
                          </a:solidFill>
                        </a:rPr>
                        <a:t>[INITIATIVE]</a:t>
                      </a:r>
                    </a:p>
                  </a:txBody>
                  <a:tcPr marL="68580" marR="68580" marT="34290" marB="34290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ap="flat" cmpd="sng" algn="ctr">
                      <a:solidFill>
                        <a:schemeClr val="bg2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50285197"/>
                  </a:ext>
                </a:extLst>
              </a:tr>
              <a:tr h="434340">
                <a:tc>
                  <a:txBody>
                    <a:bodyPr/>
                    <a:lstStyle/>
                    <a:p>
                      <a:r>
                        <a:rPr lang="en-US" sz="1050">
                          <a:solidFill>
                            <a:schemeClr val="tx1"/>
                          </a:solidFill>
                        </a:rPr>
                        <a:t>2. [COVID OBJECTIVE STATEMENT]</a:t>
                      </a:r>
                    </a:p>
                    <a:p>
                      <a:endParaRPr lang="en-US" sz="105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050">
                          <a:solidFill>
                            <a:schemeClr val="tx1"/>
                          </a:solidFill>
                        </a:rPr>
                        <a:t>[METRIC]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050">
                          <a:solidFill>
                            <a:schemeClr val="tx1"/>
                          </a:solidFill>
                        </a:rPr>
                        <a:t>[METRIC]</a:t>
                      </a:r>
                    </a:p>
                  </a:txBody>
                  <a:tcPr marL="68580" marR="68580" marT="34290" marB="34290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050">
                          <a:solidFill>
                            <a:schemeClr val="tx1"/>
                          </a:solidFill>
                        </a:rPr>
                        <a:t>[INITIATIVE]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050">
                          <a:solidFill>
                            <a:schemeClr val="tx1"/>
                          </a:solidFill>
                        </a:rPr>
                        <a:t>[INITIATIVE]</a:t>
                      </a:r>
                    </a:p>
                  </a:txBody>
                  <a:tcPr marL="68580" marR="68580" marT="34290" marB="34290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57910085"/>
                  </a:ext>
                </a:extLst>
              </a:tr>
              <a:tr h="434340">
                <a:tc>
                  <a:txBody>
                    <a:bodyPr/>
                    <a:lstStyle/>
                    <a:p>
                      <a:r>
                        <a:rPr lang="en-US" sz="1050">
                          <a:solidFill>
                            <a:schemeClr val="tx1"/>
                          </a:solidFill>
                        </a:rPr>
                        <a:t>3. [STRATEGY OBJECTIVE STATEMENT]</a:t>
                      </a:r>
                    </a:p>
                    <a:p>
                      <a:endParaRPr lang="en-US" sz="105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050">
                          <a:solidFill>
                            <a:schemeClr val="tx1"/>
                          </a:solidFill>
                        </a:rPr>
                        <a:t>[METRIC]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050">
                          <a:solidFill>
                            <a:schemeClr val="tx1"/>
                          </a:solidFill>
                        </a:rPr>
                        <a:t>[METRIC]</a:t>
                      </a:r>
                    </a:p>
                  </a:txBody>
                  <a:tcPr marL="68580" marR="68580" marT="34290" marB="34290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050">
                          <a:solidFill>
                            <a:schemeClr val="tx1"/>
                          </a:solidFill>
                        </a:rPr>
                        <a:t>[INITIATIVE]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050">
                          <a:solidFill>
                            <a:schemeClr val="tx1"/>
                          </a:solidFill>
                        </a:rPr>
                        <a:t>[INITIATIVE]</a:t>
                      </a:r>
                    </a:p>
                  </a:txBody>
                  <a:tcPr marL="68580" marR="68580" marT="34290" marB="34290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49398763"/>
                  </a:ext>
                </a:extLst>
              </a:tr>
              <a:tr h="434340">
                <a:tc>
                  <a:txBody>
                    <a:bodyPr/>
                    <a:lstStyle/>
                    <a:p>
                      <a:r>
                        <a:rPr lang="en-US" sz="1050">
                          <a:solidFill>
                            <a:schemeClr val="tx1"/>
                          </a:solidFill>
                        </a:rPr>
                        <a:t>4. [OBJECTIVE STATEMENT]</a:t>
                      </a:r>
                    </a:p>
                  </a:txBody>
                  <a:tcPr marL="68580" marR="68580" marT="34290" marB="34290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050">
                          <a:solidFill>
                            <a:schemeClr val="tx1"/>
                          </a:solidFill>
                        </a:rPr>
                        <a:t>[METRIC]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050">
                          <a:solidFill>
                            <a:schemeClr val="tx1"/>
                          </a:solidFill>
                        </a:rPr>
                        <a:t>[METRIC]</a:t>
                      </a:r>
                    </a:p>
                  </a:txBody>
                  <a:tcPr marL="68580" marR="68580" marT="34290" marB="34290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050">
                          <a:solidFill>
                            <a:schemeClr val="tx1"/>
                          </a:solidFill>
                        </a:rPr>
                        <a:t>[INITIATIVE]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050">
                          <a:solidFill>
                            <a:schemeClr val="tx1"/>
                          </a:solidFill>
                        </a:rPr>
                        <a:t>[INITIATIVE]</a:t>
                      </a:r>
                    </a:p>
                  </a:txBody>
                  <a:tcPr marL="68580" marR="68580" marT="34290" marB="34290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489962"/>
                  </a:ext>
                </a:extLst>
              </a:tr>
              <a:tr h="83861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>
                          <a:solidFill>
                            <a:schemeClr val="tx1"/>
                          </a:solidFill>
                        </a:rPr>
                        <a:t>5. [</a:t>
                      </a:r>
                      <a:r>
                        <a:rPr lang="en-US" sz="1000" b="1">
                          <a:solidFill>
                            <a:schemeClr val="tx1"/>
                          </a:solidFill>
                        </a:rPr>
                        <a:t>CULTURE</a:t>
                      </a:r>
                      <a:r>
                        <a:rPr lang="en-US" sz="1000">
                          <a:solidFill>
                            <a:schemeClr val="tx1"/>
                          </a:solidFill>
                        </a:rPr>
                        <a:t>] </a:t>
                      </a:r>
                      <a:r>
                        <a:rPr lang="en-US" sz="1000" b="0" i="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Improve accountability for high performance in 2021 by setting SMART objectives, having quarterly conversations, rewarding high performance and addressing poor performance.</a:t>
                      </a:r>
                    </a:p>
                    <a:p>
                      <a:endParaRPr lang="en-US" sz="100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000" b="0" i="0" kern="12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90+ % have SMART objectives by Feb. 28</a:t>
                      </a:r>
                      <a:endParaRPr lang="en-US" sz="1000">
                        <a:solidFill>
                          <a:schemeClr val="tx1"/>
                        </a:solidFill>
                      </a:endParaRP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000" b="0" i="0" kern="12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100% have quarterly conversations about progress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000" b="0" i="0" kern="12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80+ % agree they are receiving regular feedback</a:t>
                      </a:r>
                      <a:endParaRPr lang="en-US" sz="100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000">
                          <a:solidFill>
                            <a:schemeClr val="tx1"/>
                          </a:solidFill>
                        </a:rPr>
                        <a:t>Performance Management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endParaRPr lang="en-US" sz="100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41882081"/>
                  </a:ext>
                </a:extLst>
              </a:tr>
            </a:tbl>
          </a:graphicData>
        </a:graphic>
      </p:graphicFrame>
      <p:pic>
        <p:nvPicPr>
          <p:cNvPr id="23" name="Picture 22" descr="A picture containing clock&#10;&#10;Description automatically generated">
            <a:extLst>
              <a:ext uri="{FF2B5EF4-FFF2-40B4-BE49-F238E27FC236}">
                <a16:creationId xmlns:a16="http://schemas.microsoft.com/office/drawing/2014/main" id="{9F9274B3-6A30-4E28-A4FC-A052DE4D619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32730" y="289289"/>
            <a:ext cx="739700" cy="709743"/>
          </a:xfrm>
          <a:prstGeom prst="rect">
            <a:avLst/>
          </a:prstGeom>
        </p:spPr>
      </p:pic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AFAB38D8-80C1-5741-A3ED-506DDB51B130}"/>
              </a:ext>
            </a:extLst>
          </p:cNvPr>
          <p:cNvCxnSpPr>
            <a:cxnSpLocks/>
          </p:cNvCxnSpPr>
          <p:nvPr/>
        </p:nvCxnSpPr>
        <p:spPr>
          <a:xfrm rot="5400000">
            <a:off x="4551447" y="-1111472"/>
            <a:ext cx="0" cy="5349240"/>
          </a:xfrm>
          <a:prstGeom prst="line">
            <a:avLst/>
          </a:prstGeom>
          <a:ln w="15875">
            <a:gradFill>
              <a:gsLst>
                <a:gs pos="0">
                  <a:schemeClr val="accent1">
                    <a:alpha val="0"/>
                  </a:schemeClr>
                </a:gs>
                <a:gs pos="86725">
                  <a:schemeClr val="accent1"/>
                </a:gs>
                <a:gs pos="1300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" name="Table 2">
            <a:extLst>
              <a:ext uri="{FF2B5EF4-FFF2-40B4-BE49-F238E27FC236}">
                <a16:creationId xmlns:a16="http://schemas.microsoft.com/office/drawing/2014/main" id="{FF2768F3-53DB-EA4B-AAD3-D370211DE581}"/>
              </a:ext>
            </a:extLst>
          </p:cNvPr>
          <p:cNvGraphicFramePr>
            <a:graphicFrameLocks noGrp="1"/>
          </p:cNvGraphicFramePr>
          <p:nvPr/>
        </p:nvGraphicFramePr>
        <p:xfrm>
          <a:off x="131764" y="717969"/>
          <a:ext cx="8840667" cy="99441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46889">
                  <a:extLst>
                    <a:ext uri="{9D8B030D-6E8A-4147-A177-3AD203B41FA5}">
                      <a16:colId xmlns:a16="http://schemas.microsoft.com/office/drawing/2014/main" val="2761412369"/>
                    </a:ext>
                  </a:extLst>
                </a:gridCol>
                <a:gridCol w="2946889">
                  <a:extLst>
                    <a:ext uri="{9D8B030D-6E8A-4147-A177-3AD203B41FA5}">
                      <a16:colId xmlns:a16="http://schemas.microsoft.com/office/drawing/2014/main" val="1958430411"/>
                    </a:ext>
                  </a:extLst>
                </a:gridCol>
                <a:gridCol w="2946889">
                  <a:extLst>
                    <a:ext uri="{9D8B030D-6E8A-4147-A177-3AD203B41FA5}">
                      <a16:colId xmlns:a16="http://schemas.microsoft.com/office/drawing/2014/main" val="2051066120"/>
                    </a:ext>
                  </a:extLst>
                </a:gridCol>
              </a:tblGrid>
              <a:tr h="411480">
                <a:tc gridSpan="3">
                  <a:txBody>
                    <a:bodyPr/>
                    <a:lstStyle/>
                    <a:p>
                      <a:pPr marL="0" marR="0" lvl="0" indent="0" algn="ctr" defTabSz="91435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>
                          <a:solidFill>
                            <a:schemeClr val="accent4"/>
                          </a:solidFill>
                          <a:latin typeface="+mn-lt"/>
                          <a:ea typeface="Times New Roman" panose="02020603050405020304" pitchFamily="18" charset="0"/>
                        </a:rPr>
                        <a:t>Advance our company beyond the pandemic</a:t>
                      </a:r>
                    </a:p>
                    <a:p>
                      <a:pPr marL="0" marR="0" lvl="0" indent="0" algn="ctr" defTabSz="91435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100" b="0">
                        <a:solidFill>
                          <a:schemeClr val="accent4"/>
                        </a:solidFill>
                        <a:latin typeface="+mn-lt"/>
                      </a:endParaRPr>
                    </a:p>
                  </a:txBody>
                  <a:tcPr marL="68580" marR="68580" marT="34290" marB="34290"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49642022"/>
                  </a:ext>
                </a:extLst>
              </a:tr>
              <a:tr h="582930">
                <a:tc>
                  <a:txBody>
                    <a:bodyPr/>
                    <a:lstStyle/>
                    <a:p>
                      <a:pPr marL="0" marR="0" lvl="0" indent="0" algn="ctr" defTabSz="91435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>
                          <a:solidFill>
                            <a:schemeClr val="accent1"/>
                          </a:solidFill>
                          <a:latin typeface="+mn-lt"/>
                          <a:ea typeface="Times New Roman" panose="02020603050405020304" pitchFamily="18" charset="0"/>
                        </a:rPr>
                        <a:t>Outperform the market with profitable growth</a:t>
                      </a:r>
                      <a:endParaRPr lang="en-US" sz="1100" b="0">
                        <a:solidFill>
                          <a:schemeClr val="accent1"/>
                        </a:solidFill>
                        <a:latin typeface="+mn-lt"/>
                      </a:endParaRPr>
                    </a:p>
                  </a:txBody>
                  <a:tcPr marL="68580" marR="68580" marT="34290" marB="34290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35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>
                          <a:solidFill>
                            <a:schemeClr val="accent1"/>
                          </a:solidFill>
                        </a:rPr>
                        <a:t>Champion a culture of responsibility, focus and accountability</a:t>
                      </a:r>
                    </a:p>
                  </a:txBody>
                  <a:tcPr marL="68580" marR="68580" marT="34290" marB="34290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35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>
                          <a:solidFill>
                            <a:schemeClr val="accent1"/>
                          </a:solidFill>
                        </a:rPr>
                        <a:t>Develop and implement a long-term strategy</a:t>
                      </a:r>
                    </a:p>
                    <a:p>
                      <a:pPr marL="0" marR="0" lvl="0" indent="0" algn="ctr" defTabSz="91435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100" b="0">
                        <a:solidFill>
                          <a:schemeClr val="accent1"/>
                        </a:solidFill>
                        <a:latin typeface="+mn-lt"/>
                      </a:endParaRPr>
                    </a:p>
                  </a:txBody>
                  <a:tcPr marL="68580" marR="68580" marT="34290" marB="3429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92058603"/>
                  </a:ext>
                </a:extLst>
              </a:tr>
            </a:tbl>
          </a:graphicData>
        </a:graphic>
      </p:graphicFrame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CFEFC397-6B4A-E04B-9367-6599D41AC511}"/>
              </a:ext>
            </a:extLst>
          </p:cNvPr>
          <p:cNvCxnSpPr>
            <a:cxnSpLocks/>
          </p:cNvCxnSpPr>
          <p:nvPr/>
        </p:nvCxnSpPr>
        <p:spPr>
          <a:xfrm rot="5400000">
            <a:off x="4551447" y="-1616146"/>
            <a:ext cx="0" cy="5349240"/>
          </a:xfrm>
          <a:prstGeom prst="line">
            <a:avLst/>
          </a:prstGeom>
          <a:ln w="15875">
            <a:gradFill flip="none" rotWithShape="1">
              <a:gsLst>
                <a:gs pos="0">
                  <a:schemeClr val="accent4">
                    <a:lumMod val="0"/>
                    <a:lumOff val="100000"/>
                  </a:schemeClr>
                </a:gs>
                <a:gs pos="35000">
                  <a:schemeClr val="accent4">
                    <a:lumMod val="0"/>
                    <a:lumOff val="100000"/>
                  </a:schemeClr>
                </a:gs>
                <a:gs pos="100000">
                  <a:schemeClr val="accent4">
                    <a:lumMod val="100000"/>
                  </a:schemeClr>
                </a:gs>
              </a:gsLst>
              <a:path path="circle">
                <a:fillToRect l="50000" t="-80000" r="50000" b="180000"/>
              </a:path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4469201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8B5975EB-0684-814C-918B-1659B60315E8}"/>
              </a:ext>
            </a:extLst>
          </p:cNvPr>
          <p:cNvSpPr/>
          <p:nvPr/>
        </p:nvSpPr>
        <p:spPr>
          <a:xfrm>
            <a:off x="9063681" y="398506"/>
            <a:ext cx="80319" cy="19539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 anchor="ctr">
            <a:noAutofit/>
          </a:bodyPr>
          <a:lstStyle/>
          <a:p>
            <a:pPr algn="ctr">
              <a:buClr>
                <a:schemeClr val="accent1"/>
              </a:buClr>
            </a:pPr>
            <a:endParaRPr lang="en-US" sz="1200">
              <a:solidFill>
                <a:srgbClr val="000000"/>
              </a:solidFill>
            </a:endParaRPr>
          </a:p>
        </p:txBody>
      </p:sp>
      <p:sp>
        <p:nvSpPr>
          <p:cNvPr id="22" name="Title 53">
            <a:extLst>
              <a:ext uri="{FF2B5EF4-FFF2-40B4-BE49-F238E27FC236}">
                <a16:creationId xmlns:a16="http://schemas.microsoft.com/office/drawing/2014/main" id="{664C713B-7AE2-F54F-ABB1-088DF5FD14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1764" y="213778"/>
            <a:ext cx="9012236" cy="548640"/>
          </a:xfrm>
          <a:solidFill>
            <a:schemeClr val="bg1"/>
          </a:solidFill>
        </p:spPr>
        <p:txBody>
          <a:bodyPr/>
          <a:lstStyle/>
          <a:p>
            <a:r>
              <a:rPr lang="en-US"/>
              <a:t>How </a:t>
            </a:r>
            <a:r>
              <a:rPr lang="en-US" b="1"/>
              <a:t>I Will Help Waters Win </a:t>
            </a:r>
            <a:r>
              <a:rPr lang="en-US"/>
              <a:t>in 2021</a:t>
            </a:r>
          </a:p>
        </p:txBody>
      </p:sp>
      <p:graphicFrame>
        <p:nvGraphicFramePr>
          <p:cNvPr id="9" name="Table 9">
            <a:extLst>
              <a:ext uri="{FF2B5EF4-FFF2-40B4-BE49-F238E27FC236}">
                <a16:creationId xmlns:a16="http://schemas.microsoft.com/office/drawing/2014/main" id="{D380FDA0-5218-E046-AA77-92B46E0ADF78}"/>
              </a:ext>
            </a:extLst>
          </p:cNvPr>
          <p:cNvGraphicFramePr>
            <a:graphicFrameLocks noGrp="1"/>
          </p:cNvGraphicFramePr>
          <p:nvPr/>
        </p:nvGraphicFramePr>
        <p:xfrm>
          <a:off x="171569" y="1758099"/>
          <a:ext cx="8840667" cy="2941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17510">
                  <a:extLst>
                    <a:ext uri="{9D8B030D-6E8A-4147-A177-3AD203B41FA5}">
                      <a16:colId xmlns:a16="http://schemas.microsoft.com/office/drawing/2014/main" val="1769594132"/>
                    </a:ext>
                  </a:extLst>
                </a:gridCol>
                <a:gridCol w="2944594">
                  <a:extLst>
                    <a:ext uri="{9D8B030D-6E8A-4147-A177-3AD203B41FA5}">
                      <a16:colId xmlns:a16="http://schemas.microsoft.com/office/drawing/2014/main" val="3538721863"/>
                    </a:ext>
                  </a:extLst>
                </a:gridCol>
                <a:gridCol w="1678563">
                  <a:extLst>
                    <a:ext uri="{9D8B030D-6E8A-4147-A177-3AD203B41FA5}">
                      <a16:colId xmlns:a16="http://schemas.microsoft.com/office/drawing/2014/main" val="556143748"/>
                    </a:ext>
                  </a:extLst>
                </a:gridCol>
              </a:tblGrid>
              <a:tr h="173715">
                <a:tc>
                  <a:txBody>
                    <a:bodyPr/>
                    <a:lstStyle/>
                    <a:p>
                      <a:r>
                        <a:rPr lang="en-US" sz="1000">
                          <a:solidFill>
                            <a:schemeClr val="accent6"/>
                          </a:solidFill>
                        </a:rPr>
                        <a:t>SMART Objectives</a:t>
                      </a:r>
                    </a:p>
                  </a:txBody>
                  <a:tcPr marL="68580" marR="68580" marT="34290" marB="3429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000">
                          <a:solidFill>
                            <a:schemeClr val="accent6"/>
                          </a:solidFill>
                        </a:rPr>
                        <a:t>Success Measures</a:t>
                      </a:r>
                    </a:p>
                  </a:txBody>
                  <a:tcPr marL="68580" marR="68580" marT="34290" marB="3429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00">
                          <a:solidFill>
                            <a:schemeClr val="accent6"/>
                          </a:solidFill>
                        </a:rPr>
                        <a:t>Relevant Initiatives</a:t>
                      </a:r>
                    </a:p>
                  </a:txBody>
                  <a:tcPr marL="68580" marR="68580" marT="34290" marB="3429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10251598"/>
                  </a:ext>
                </a:extLst>
              </a:tr>
              <a:tr h="305499">
                <a:tc>
                  <a:txBody>
                    <a:bodyPr/>
                    <a:lstStyle/>
                    <a:p>
                      <a:pPr marL="228600" indent="-228600">
                        <a:buAutoNum type="arabicPeriod"/>
                      </a:pPr>
                      <a:r>
                        <a:rPr lang="en-US" sz="1050">
                          <a:solidFill>
                            <a:schemeClr val="tx1"/>
                          </a:solidFill>
                        </a:rPr>
                        <a:t>[OBJECTIVE STATEMENT]</a:t>
                      </a:r>
                    </a:p>
                    <a:p>
                      <a:pPr marL="571500" lvl="1" indent="-228600">
                        <a:buFont typeface="Arial" panose="020B0604020202020204" pitchFamily="34" charset="0"/>
                        <a:buChar char="•"/>
                      </a:pPr>
                      <a:r>
                        <a:rPr lang="en-US" sz="1050">
                          <a:solidFill>
                            <a:schemeClr val="tx1"/>
                          </a:solidFill>
                        </a:rPr>
                        <a:t>[INITIATIVE]</a:t>
                      </a:r>
                    </a:p>
                    <a:p>
                      <a:pPr marL="571500" marR="0" lvl="1" indent="-22860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050">
                          <a:solidFill>
                            <a:schemeClr val="tx1"/>
                          </a:solidFill>
                        </a:rPr>
                        <a:t>[INITIATIVE]</a:t>
                      </a:r>
                    </a:p>
                  </a:txBody>
                  <a:tcPr marL="68580" marR="68580" marT="34290" marB="34290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ap="flat" cmpd="sng" algn="ctr">
                      <a:solidFill>
                        <a:schemeClr val="bg2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050">
                          <a:solidFill>
                            <a:schemeClr val="tx1"/>
                          </a:solidFill>
                        </a:rPr>
                        <a:t>[METRIC]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050">
                          <a:solidFill>
                            <a:schemeClr val="tx1"/>
                          </a:solidFill>
                        </a:rPr>
                        <a:t>[METRIC]</a:t>
                      </a:r>
                    </a:p>
                  </a:txBody>
                  <a:tcPr marL="68580" marR="68580" marT="34290" marB="34290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ap="flat" cmpd="sng" algn="ctr">
                      <a:solidFill>
                        <a:schemeClr val="bg2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050">
                          <a:solidFill>
                            <a:schemeClr val="tx1"/>
                          </a:solidFill>
                        </a:rPr>
                        <a:t>[OBJECTIVE]</a:t>
                      </a:r>
                    </a:p>
                  </a:txBody>
                  <a:tcPr marL="68580" marR="68580" marT="34290" marB="34290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ap="flat" cmpd="sng" algn="ctr">
                      <a:solidFill>
                        <a:schemeClr val="bg2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50285197"/>
                  </a:ext>
                </a:extLst>
              </a:tr>
              <a:tr h="305499">
                <a:tc>
                  <a:txBody>
                    <a:bodyPr/>
                    <a:lstStyle/>
                    <a:p>
                      <a:pPr marL="228600" indent="-228600">
                        <a:buFont typeface="+mj-lt"/>
                        <a:buAutoNum type="arabicPeriod" startAt="2"/>
                      </a:pPr>
                      <a:r>
                        <a:rPr lang="en-US" sz="1050">
                          <a:solidFill>
                            <a:schemeClr val="tx1"/>
                          </a:solidFill>
                        </a:rPr>
                        <a:t>[OBJECTIVE STATEMENT]</a:t>
                      </a:r>
                    </a:p>
                    <a:p>
                      <a:pPr marL="514350" marR="0" lvl="1" indent="-17145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050">
                          <a:solidFill>
                            <a:schemeClr val="tx1"/>
                          </a:solidFill>
                        </a:rPr>
                        <a:t>[INITIATIVE]</a:t>
                      </a:r>
                    </a:p>
                    <a:p>
                      <a:pPr marL="514350" marR="0" lvl="1" indent="-17145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050">
                          <a:solidFill>
                            <a:schemeClr val="tx1"/>
                          </a:solidFill>
                        </a:rPr>
                        <a:t>[INITIATIVE]</a:t>
                      </a:r>
                    </a:p>
                  </a:txBody>
                  <a:tcPr marL="68580" marR="68580" marT="34290" marB="34290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050">
                          <a:solidFill>
                            <a:schemeClr val="tx1"/>
                          </a:solidFill>
                        </a:rPr>
                        <a:t>[METRIC]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050">
                          <a:solidFill>
                            <a:schemeClr val="tx1"/>
                          </a:solidFill>
                        </a:rPr>
                        <a:t>[METRIC]</a:t>
                      </a:r>
                    </a:p>
                  </a:txBody>
                  <a:tcPr marL="68580" marR="68580" marT="34290" marB="34290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050">
                          <a:solidFill>
                            <a:schemeClr val="tx1"/>
                          </a:solidFill>
                        </a:rPr>
                        <a:t>[OBJECTIVE]</a:t>
                      </a:r>
                    </a:p>
                  </a:txBody>
                  <a:tcPr marL="68580" marR="68580" marT="34290" marB="34290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57910085"/>
                  </a:ext>
                </a:extLst>
              </a:tr>
              <a:tr h="305499">
                <a:tc>
                  <a:txBody>
                    <a:bodyPr/>
                    <a:lstStyle/>
                    <a:p>
                      <a:pPr marL="228600" indent="-228600">
                        <a:buFont typeface="+mj-lt"/>
                        <a:buAutoNum type="arabicPeriod" startAt="3"/>
                      </a:pPr>
                      <a:r>
                        <a:rPr lang="en-US" sz="1050">
                          <a:solidFill>
                            <a:schemeClr val="tx1"/>
                          </a:solidFill>
                        </a:rPr>
                        <a:t>[OBJECTIVE STATEMENT]</a:t>
                      </a:r>
                    </a:p>
                    <a:p>
                      <a:pPr marL="514350" marR="0" lvl="1" indent="-17145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050">
                          <a:solidFill>
                            <a:schemeClr val="tx1"/>
                          </a:solidFill>
                        </a:rPr>
                        <a:t>[INITIATIVE]</a:t>
                      </a:r>
                    </a:p>
                    <a:p>
                      <a:pPr marL="514350" marR="0" lvl="1" indent="-17145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050">
                          <a:solidFill>
                            <a:schemeClr val="tx1"/>
                          </a:solidFill>
                        </a:rPr>
                        <a:t>[INITIATIVE]</a:t>
                      </a:r>
                    </a:p>
                  </a:txBody>
                  <a:tcPr marL="68580" marR="68580" marT="34290" marB="34290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050">
                          <a:solidFill>
                            <a:schemeClr val="tx1"/>
                          </a:solidFill>
                        </a:rPr>
                        <a:t>[METRIC]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050">
                          <a:solidFill>
                            <a:schemeClr val="tx1"/>
                          </a:solidFill>
                        </a:rPr>
                        <a:t>[METRIC]</a:t>
                      </a:r>
                    </a:p>
                  </a:txBody>
                  <a:tcPr marL="68580" marR="68580" marT="34290" marB="34290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050">
                          <a:solidFill>
                            <a:schemeClr val="tx1"/>
                          </a:solidFill>
                        </a:rPr>
                        <a:t>[OBJECTIVE]</a:t>
                      </a:r>
                    </a:p>
                  </a:txBody>
                  <a:tcPr marL="68580" marR="68580" marT="34290" marB="34290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49398763"/>
                  </a:ext>
                </a:extLst>
              </a:tr>
              <a:tr h="305499">
                <a:tc>
                  <a:txBody>
                    <a:bodyPr/>
                    <a:lstStyle/>
                    <a:p>
                      <a:pPr marL="228600" indent="-228600">
                        <a:buFont typeface="+mj-lt"/>
                        <a:buAutoNum type="arabicPeriod" startAt="4"/>
                      </a:pPr>
                      <a:r>
                        <a:rPr lang="en-US" sz="1050">
                          <a:solidFill>
                            <a:schemeClr val="tx1"/>
                          </a:solidFill>
                        </a:rPr>
                        <a:t>[OBJECTIVE STATEMENT]</a:t>
                      </a:r>
                    </a:p>
                    <a:p>
                      <a:pPr marL="514350" marR="0" lvl="1" indent="-17145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050">
                          <a:solidFill>
                            <a:schemeClr val="tx1"/>
                          </a:solidFill>
                        </a:rPr>
                        <a:t>[INITIATIVE]</a:t>
                      </a:r>
                    </a:p>
                    <a:p>
                      <a:pPr marL="514350" marR="0" lvl="1" indent="-17145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050">
                          <a:solidFill>
                            <a:schemeClr val="tx1"/>
                          </a:solidFill>
                        </a:rPr>
                        <a:t>[INITIATIVE]</a:t>
                      </a:r>
                    </a:p>
                  </a:txBody>
                  <a:tcPr marL="68580" marR="68580" marT="34290" marB="34290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050">
                          <a:solidFill>
                            <a:schemeClr val="tx1"/>
                          </a:solidFill>
                        </a:rPr>
                        <a:t>[METRIC]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050">
                          <a:solidFill>
                            <a:schemeClr val="tx1"/>
                          </a:solidFill>
                        </a:rPr>
                        <a:t>[METRIC]</a:t>
                      </a:r>
                    </a:p>
                  </a:txBody>
                  <a:tcPr marL="68580" marR="68580" marT="34290" marB="34290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050">
                          <a:solidFill>
                            <a:schemeClr val="tx1"/>
                          </a:solidFill>
                        </a:rPr>
                        <a:t>[OBJECTIVE]</a:t>
                      </a:r>
                    </a:p>
                  </a:txBody>
                  <a:tcPr marL="68580" marR="68580" marT="34290" marB="34290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489962"/>
                  </a:ext>
                </a:extLst>
              </a:tr>
              <a:tr h="394063">
                <a:tc>
                  <a:txBody>
                    <a:bodyPr/>
                    <a:lstStyle/>
                    <a:p>
                      <a:pPr marL="228600" marR="0" lvl="0" indent="-22860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 startAt="5"/>
                        <a:tabLst/>
                        <a:defRPr/>
                      </a:pPr>
                      <a:r>
                        <a:rPr lang="en-US" sz="1000" b="0">
                          <a:solidFill>
                            <a:schemeClr val="tx1"/>
                          </a:solidFill>
                        </a:rPr>
                        <a:t>[OBJECTIVE STATEMENT]</a:t>
                      </a:r>
                    </a:p>
                    <a:p>
                      <a:pPr marL="514350" marR="0" lvl="1" indent="-17145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000">
                          <a:solidFill>
                            <a:schemeClr val="tx1"/>
                          </a:solidFill>
                        </a:rPr>
                        <a:t>[INITIATIVE]</a:t>
                      </a:r>
                    </a:p>
                    <a:p>
                      <a:pPr marL="514350" marR="0" lvl="1" indent="-17145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000">
                          <a:solidFill>
                            <a:schemeClr val="tx1"/>
                          </a:solidFill>
                        </a:rPr>
                        <a:t>[INITIATIVE]</a:t>
                      </a:r>
                    </a:p>
                  </a:txBody>
                  <a:tcPr marL="68580" marR="68580" marT="34290" marB="34290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000">
                          <a:solidFill>
                            <a:schemeClr val="tx1"/>
                          </a:solidFill>
                        </a:rPr>
                        <a:t>[METRIC]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000">
                          <a:solidFill>
                            <a:schemeClr val="tx1"/>
                          </a:solidFill>
                        </a:rPr>
                        <a:t>[METRIC]</a:t>
                      </a:r>
                    </a:p>
                  </a:txBody>
                  <a:tcPr marL="68580" marR="68580" marT="34290" marB="34290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000">
                          <a:solidFill>
                            <a:schemeClr val="tx1"/>
                          </a:solidFill>
                        </a:rPr>
                        <a:t>[OBJECTIVE]</a:t>
                      </a:r>
                    </a:p>
                  </a:txBody>
                  <a:tcPr marL="68580" marR="68580" marT="34290" marB="34290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41882081"/>
                  </a:ext>
                </a:extLst>
              </a:tr>
            </a:tbl>
          </a:graphicData>
        </a:graphic>
      </p:graphicFrame>
      <p:pic>
        <p:nvPicPr>
          <p:cNvPr id="23" name="Picture 22" descr="A picture containing clock&#10;&#10;Description automatically generated">
            <a:extLst>
              <a:ext uri="{FF2B5EF4-FFF2-40B4-BE49-F238E27FC236}">
                <a16:creationId xmlns:a16="http://schemas.microsoft.com/office/drawing/2014/main" id="{9F9274B3-6A30-4E28-A4FC-A052DE4D619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32730" y="289289"/>
            <a:ext cx="739700" cy="709743"/>
          </a:xfrm>
          <a:prstGeom prst="rect">
            <a:avLst/>
          </a:prstGeom>
        </p:spPr>
      </p:pic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AFAB38D8-80C1-5741-A3ED-506DDB51B130}"/>
              </a:ext>
            </a:extLst>
          </p:cNvPr>
          <p:cNvCxnSpPr>
            <a:cxnSpLocks/>
          </p:cNvCxnSpPr>
          <p:nvPr/>
        </p:nvCxnSpPr>
        <p:spPr>
          <a:xfrm rot="5400000">
            <a:off x="4551447" y="-1111472"/>
            <a:ext cx="0" cy="5349240"/>
          </a:xfrm>
          <a:prstGeom prst="line">
            <a:avLst/>
          </a:prstGeom>
          <a:ln w="15875">
            <a:gradFill>
              <a:gsLst>
                <a:gs pos="0">
                  <a:schemeClr val="accent1">
                    <a:alpha val="0"/>
                  </a:schemeClr>
                </a:gs>
                <a:gs pos="86725">
                  <a:schemeClr val="accent1"/>
                </a:gs>
                <a:gs pos="1300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" name="Table 2">
            <a:extLst>
              <a:ext uri="{FF2B5EF4-FFF2-40B4-BE49-F238E27FC236}">
                <a16:creationId xmlns:a16="http://schemas.microsoft.com/office/drawing/2014/main" id="{FF2768F3-53DB-EA4B-AAD3-D370211DE581}"/>
              </a:ext>
            </a:extLst>
          </p:cNvPr>
          <p:cNvGraphicFramePr>
            <a:graphicFrameLocks noGrp="1"/>
          </p:cNvGraphicFramePr>
          <p:nvPr/>
        </p:nvGraphicFramePr>
        <p:xfrm>
          <a:off x="131764" y="717969"/>
          <a:ext cx="8840667" cy="99441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46889">
                  <a:extLst>
                    <a:ext uri="{9D8B030D-6E8A-4147-A177-3AD203B41FA5}">
                      <a16:colId xmlns:a16="http://schemas.microsoft.com/office/drawing/2014/main" val="2761412369"/>
                    </a:ext>
                  </a:extLst>
                </a:gridCol>
                <a:gridCol w="2946889">
                  <a:extLst>
                    <a:ext uri="{9D8B030D-6E8A-4147-A177-3AD203B41FA5}">
                      <a16:colId xmlns:a16="http://schemas.microsoft.com/office/drawing/2014/main" val="1958430411"/>
                    </a:ext>
                  </a:extLst>
                </a:gridCol>
                <a:gridCol w="2946889">
                  <a:extLst>
                    <a:ext uri="{9D8B030D-6E8A-4147-A177-3AD203B41FA5}">
                      <a16:colId xmlns:a16="http://schemas.microsoft.com/office/drawing/2014/main" val="2051066120"/>
                    </a:ext>
                  </a:extLst>
                </a:gridCol>
              </a:tblGrid>
              <a:tr h="411480">
                <a:tc gridSpan="3">
                  <a:txBody>
                    <a:bodyPr/>
                    <a:lstStyle/>
                    <a:p>
                      <a:pPr marL="0" marR="0" lvl="0" indent="0" algn="ctr" defTabSz="91435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>
                          <a:solidFill>
                            <a:schemeClr val="accent4"/>
                          </a:solidFill>
                          <a:latin typeface="+mn-lt"/>
                          <a:ea typeface="Times New Roman" panose="02020603050405020304" pitchFamily="18" charset="0"/>
                        </a:rPr>
                        <a:t>Advance our company beyond the pandemic</a:t>
                      </a:r>
                    </a:p>
                    <a:p>
                      <a:pPr marL="0" marR="0" lvl="0" indent="0" algn="ctr" defTabSz="91435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100" b="0">
                        <a:solidFill>
                          <a:schemeClr val="accent4"/>
                        </a:solidFill>
                        <a:latin typeface="+mn-lt"/>
                      </a:endParaRPr>
                    </a:p>
                  </a:txBody>
                  <a:tcPr marL="68580" marR="68580" marT="34290" marB="34290"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49642022"/>
                  </a:ext>
                </a:extLst>
              </a:tr>
              <a:tr h="582930">
                <a:tc>
                  <a:txBody>
                    <a:bodyPr/>
                    <a:lstStyle/>
                    <a:p>
                      <a:pPr marL="0" marR="0" lvl="0" indent="0" algn="ctr" defTabSz="91435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>
                          <a:solidFill>
                            <a:schemeClr val="accent1"/>
                          </a:solidFill>
                          <a:latin typeface="+mn-lt"/>
                          <a:ea typeface="Times New Roman" panose="02020603050405020304" pitchFamily="18" charset="0"/>
                        </a:rPr>
                        <a:t>Outperform the market with profitable growth</a:t>
                      </a:r>
                      <a:endParaRPr lang="en-US" sz="1100" b="0">
                        <a:solidFill>
                          <a:schemeClr val="accent1"/>
                        </a:solidFill>
                        <a:latin typeface="+mn-lt"/>
                      </a:endParaRPr>
                    </a:p>
                  </a:txBody>
                  <a:tcPr marL="68580" marR="68580" marT="34290" marB="34290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35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>
                          <a:solidFill>
                            <a:schemeClr val="accent1"/>
                          </a:solidFill>
                        </a:rPr>
                        <a:t>Champion a culture of responsibility, focus and accountability</a:t>
                      </a:r>
                    </a:p>
                  </a:txBody>
                  <a:tcPr marL="68580" marR="68580" marT="34290" marB="34290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35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>
                          <a:solidFill>
                            <a:schemeClr val="accent1"/>
                          </a:solidFill>
                        </a:rPr>
                        <a:t>Develop and implement a long-term strategy</a:t>
                      </a:r>
                    </a:p>
                    <a:p>
                      <a:pPr marL="0" marR="0" lvl="0" indent="0" algn="ctr" defTabSz="91435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100" b="0">
                        <a:solidFill>
                          <a:schemeClr val="accent1"/>
                        </a:solidFill>
                        <a:latin typeface="+mn-lt"/>
                      </a:endParaRPr>
                    </a:p>
                  </a:txBody>
                  <a:tcPr marL="68580" marR="68580" marT="34290" marB="3429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92058603"/>
                  </a:ext>
                </a:extLst>
              </a:tr>
            </a:tbl>
          </a:graphicData>
        </a:graphic>
      </p:graphicFrame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CFEFC397-6B4A-E04B-9367-6599D41AC511}"/>
              </a:ext>
            </a:extLst>
          </p:cNvPr>
          <p:cNvCxnSpPr>
            <a:cxnSpLocks/>
          </p:cNvCxnSpPr>
          <p:nvPr/>
        </p:nvCxnSpPr>
        <p:spPr>
          <a:xfrm rot="5400000">
            <a:off x="4551447" y="-1616146"/>
            <a:ext cx="0" cy="5349240"/>
          </a:xfrm>
          <a:prstGeom prst="line">
            <a:avLst/>
          </a:prstGeom>
          <a:ln w="15875">
            <a:gradFill flip="none" rotWithShape="1">
              <a:gsLst>
                <a:gs pos="0">
                  <a:schemeClr val="accent4">
                    <a:lumMod val="0"/>
                    <a:lumOff val="100000"/>
                  </a:schemeClr>
                </a:gs>
                <a:gs pos="35000">
                  <a:schemeClr val="accent4">
                    <a:lumMod val="0"/>
                    <a:lumOff val="100000"/>
                  </a:schemeClr>
                </a:gs>
                <a:gs pos="100000">
                  <a:schemeClr val="accent4">
                    <a:lumMod val="100000"/>
                  </a:schemeClr>
                </a:gs>
              </a:gsLst>
              <a:path path="circle">
                <a:fillToRect l="50000" t="-80000" r="50000" b="180000"/>
              </a:path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62119141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4.oZbb0sXNdu8BCibsgsUw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heme/theme1.xml><?xml version="1.0" encoding="utf-8"?>
<a:theme xmlns:a="http://schemas.openxmlformats.org/drawingml/2006/main" name="2019 BOD">
  <a:themeElements>
    <a:clrScheme name="Waters 2019">
      <a:dk1>
        <a:srgbClr val="000000"/>
      </a:dk1>
      <a:lt1>
        <a:srgbClr val="FFFFFF"/>
      </a:lt1>
      <a:dk2>
        <a:srgbClr val="3377DD"/>
      </a:dk2>
      <a:lt2>
        <a:srgbClr val="888888"/>
      </a:lt2>
      <a:accent1>
        <a:srgbClr val="0077BB"/>
      </a:accent1>
      <a:accent2>
        <a:srgbClr val="EE7700"/>
      </a:accent2>
      <a:accent3>
        <a:srgbClr val="AAAA00"/>
      </a:accent3>
      <a:accent4>
        <a:srgbClr val="119988"/>
      </a:accent4>
      <a:accent5>
        <a:srgbClr val="993355"/>
      </a:accent5>
      <a:accent6>
        <a:srgbClr val="550088"/>
      </a:accent6>
      <a:hlink>
        <a:srgbClr val="006DAC"/>
      </a:hlink>
      <a:folHlink>
        <a:srgbClr val="400080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1"/>
        </a:solidFill>
      </a:spPr>
      <a:bodyPr wrap="square" rtlCol="0" anchor="ctr">
        <a:noAutofit/>
      </a:bodyPr>
      <a:lstStyle>
        <a:defPPr algn="ctr">
          <a:buClr>
            <a:schemeClr val="accent1"/>
          </a:buClr>
          <a:defRPr sz="1600" dirty="0" err="1" smtClean="0">
            <a:solidFill>
              <a:schemeClr val="bg1"/>
            </a:solidFill>
          </a:defRPr>
        </a:defPPr>
      </a:lstStyle>
    </a:spDef>
    <a:txDef>
      <a:spPr/>
      <a:bodyPr wrap="square" rtlCol="0">
        <a:spAutoFit/>
      </a:bodyPr>
      <a:lstStyle>
        <a:defPPr marL="174625" indent="-174625" algn="l">
          <a:spcBef>
            <a:spcPts val="600"/>
          </a:spcBef>
          <a:buClr>
            <a:schemeClr val="accent1"/>
          </a:buClr>
          <a:buFont typeface="Wingdings" panose="05000000000000000000" pitchFamily="2" charset="2"/>
          <a:buChar char="§"/>
          <a:defRPr sz="1600" dirty="0"/>
        </a:defPPr>
      </a:lstStyle>
    </a:txDef>
  </a:objectDefaults>
  <a:extraClrSchemeLst/>
  <a:extLst>
    <a:ext uri="{05A4C25C-085E-4340-85A3-A5531E510DB2}">
      <thm15:themeFamily xmlns:thm15="http://schemas.microsoft.com/office/thememl/2012/main" name="2021 WAT template_plexus_INTERNAL" id="{EA6C0C83-8301-4349-9992-DE0BE2C0FB7C}" vid="{516A369B-A8E7-264D-84FD-1A03D386473A}"/>
    </a:ext>
  </a:extLst>
</a:theme>
</file>

<file path=ppt/theme/theme2.xml><?xml version="1.0" encoding="utf-8"?>
<a:theme xmlns:a="http://schemas.openxmlformats.org/drawingml/2006/main" name="2019 BOD">
  <a:themeElements>
    <a:clrScheme name="Waters 2019">
      <a:dk1>
        <a:srgbClr val="000000"/>
      </a:dk1>
      <a:lt1>
        <a:srgbClr val="FFFFFF"/>
      </a:lt1>
      <a:dk2>
        <a:srgbClr val="3377DD"/>
      </a:dk2>
      <a:lt2>
        <a:srgbClr val="888888"/>
      </a:lt2>
      <a:accent1>
        <a:srgbClr val="0077BB"/>
      </a:accent1>
      <a:accent2>
        <a:srgbClr val="EE7700"/>
      </a:accent2>
      <a:accent3>
        <a:srgbClr val="AAAA00"/>
      </a:accent3>
      <a:accent4>
        <a:srgbClr val="119988"/>
      </a:accent4>
      <a:accent5>
        <a:srgbClr val="993355"/>
      </a:accent5>
      <a:accent6>
        <a:srgbClr val="550088"/>
      </a:accent6>
      <a:hlink>
        <a:srgbClr val="006DAC"/>
      </a:hlink>
      <a:folHlink>
        <a:srgbClr val="400080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1"/>
        </a:solidFill>
      </a:spPr>
      <a:bodyPr wrap="square" rtlCol="0" anchor="ctr">
        <a:noAutofit/>
      </a:bodyPr>
      <a:lstStyle>
        <a:defPPr algn="ctr">
          <a:buClr>
            <a:schemeClr val="accent1"/>
          </a:buClr>
          <a:defRPr sz="1600" dirty="0" err="1" smtClean="0">
            <a:solidFill>
              <a:schemeClr val="bg1"/>
            </a:solidFill>
          </a:defRPr>
        </a:defPPr>
      </a:lstStyle>
    </a:spDef>
    <a:txDef>
      <a:spPr/>
      <a:bodyPr wrap="square" rtlCol="0">
        <a:spAutoFit/>
      </a:bodyPr>
      <a:lstStyle>
        <a:defPPr marL="174625" indent="-174625" algn="l">
          <a:spcBef>
            <a:spcPts val="600"/>
          </a:spcBef>
          <a:buClr>
            <a:schemeClr val="accent1"/>
          </a:buClr>
          <a:buFont typeface="Wingdings" panose="05000000000000000000" pitchFamily="2" charset="2"/>
          <a:buChar char="§"/>
          <a:defRPr sz="1600" dirty="0"/>
        </a:defPPr>
      </a:lstStyle>
    </a:txDef>
  </a:objectDefaults>
  <a:extraClrSchemeLst/>
  <a:extLst>
    <a:ext uri="{05A4C25C-085E-4340-85A3-A5531E510DB2}">
      <thm15:themeFamily xmlns:thm15="http://schemas.microsoft.com/office/thememl/2012/main" name="2021 WAT template_plexus_INTERNAL" id="{EA6C0C83-8301-4349-9992-DE0BE2C0FB7C}" vid="{516A369B-A8E7-264D-84FD-1A03D386473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C06ED9851104E46885703EEDCDDDFDA" ma:contentTypeVersion="13" ma:contentTypeDescription="Create a new document." ma:contentTypeScope="" ma:versionID="de60ff53c40d893ff5793479b3fa3df9">
  <xsd:schema xmlns:xsd="http://www.w3.org/2001/XMLSchema" xmlns:xs="http://www.w3.org/2001/XMLSchema" xmlns:p="http://schemas.microsoft.com/office/2006/metadata/properties" xmlns:ns3="b9d069f2-f796-4314-ac7e-28260573c638" xmlns:ns4="db96267d-bec3-41f9-8d9a-9f3eacd528c3" targetNamespace="http://schemas.microsoft.com/office/2006/metadata/properties" ma:root="true" ma:fieldsID="69d43a1344b2a49edc3f6942bef02c8d" ns3:_="" ns4:_="">
    <xsd:import namespace="b9d069f2-f796-4314-ac7e-28260573c638"/>
    <xsd:import namespace="db96267d-bec3-41f9-8d9a-9f3eacd528c3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MediaServiceAutoKeyPoints" minOccurs="0"/>
                <xsd:element ref="ns3:MediaServiceKeyPoints" minOccurs="0"/>
                <xsd:element ref="ns3:MediaServiceLocation" minOccurs="0"/>
                <xsd:element ref="ns4:SharedWithUsers" minOccurs="0"/>
                <xsd:element ref="ns4:SharedWithDetails" minOccurs="0"/>
                <xsd:element ref="ns4:SharingHintHash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9d069f2-f796-4314-ac7e-28260573c63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b96267d-bec3-41f9-8d9a-9f3eacd528c3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20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6EB2550A-C4C4-4F2F-A9EE-4881849A555B}">
  <ds:schemaRefs>
    <ds:schemaRef ds:uri="http://schemas.microsoft.com/office/2006/documentManagement/types"/>
    <ds:schemaRef ds:uri="http://purl.org/dc/elements/1.1/"/>
    <ds:schemaRef ds:uri="http://schemas.microsoft.com/office/2006/metadata/properties"/>
    <ds:schemaRef ds:uri="b9d069f2-f796-4314-ac7e-28260573c638"/>
    <ds:schemaRef ds:uri="http://schemas.openxmlformats.org/package/2006/metadata/core-properties"/>
    <ds:schemaRef ds:uri="http://purl.org/dc/terms/"/>
    <ds:schemaRef ds:uri="http://schemas.microsoft.com/office/infopath/2007/PartnerControls"/>
    <ds:schemaRef ds:uri="db96267d-bec3-41f9-8d9a-9f3eacd528c3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ECF9919A-8496-4CA6-806F-A2644CF8D14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b9d069f2-f796-4314-ac7e-28260573c638"/>
    <ds:schemaRef ds:uri="db96267d-bec3-41f9-8d9a-9f3eacd528c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BE0EC3DA-2B05-4DDE-84F9-4E2D284DAA7C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157</TotalTime>
  <Words>830</Words>
  <Application>Microsoft Office PowerPoint</Application>
  <PresentationFormat>On-screen Show (16:9)</PresentationFormat>
  <Paragraphs>139</Paragraphs>
  <Slides>6</Slides>
  <Notes>5</Notes>
  <HiddenSlides>0</HiddenSlides>
  <MMClips>0</MMClips>
  <ScaleCrop>false</ScaleCrop>
  <HeadingPairs>
    <vt:vector size="8" baseType="variant">
      <vt:variant>
        <vt:lpstr>Fonts Used</vt:lpstr>
      </vt:variant>
      <vt:variant>
        <vt:i4>7</vt:i4>
      </vt:variant>
      <vt:variant>
        <vt:lpstr>Theme</vt:lpstr>
      </vt:variant>
      <vt:variant>
        <vt:i4>2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6" baseType="lpstr">
      <vt:lpstr>Arial</vt:lpstr>
      <vt:lpstr>Calibri</vt:lpstr>
      <vt:lpstr>Century Gothic</vt:lpstr>
      <vt:lpstr>Courier New</vt:lpstr>
      <vt:lpstr>Segoe UI</vt:lpstr>
      <vt:lpstr>Verdana</vt:lpstr>
      <vt:lpstr>Wingdings</vt:lpstr>
      <vt:lpstr>2019 BOD</vt:lpstr>
      <vt:lpstr>2019 BOD</vt:lpstr>
      <vt:lpstr>think-cell Slide</vt:lpstr>
      <vt:lpstr>Dan Welch</vt:lpstr>
      <vt:lpstr>How We Win in 2021</vt:lpstr>
      <vt:lpstr>Our Guiding Principles</vt:lpstr>
      <vt:lpstr>How Global Operations Will Help Waters Win in 2021</vt:lpstr>
      <vt:lpstr>How [ORGANIZATION] Will Help Waters Win in 2021</vt:lpstr>
      <vt:lpstr>How I Will Help Waters Win in 2021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Udit Batra</dc:title>
  <dc:creator>Edward Lee</dc:creator>
  <cp:lastModifiedBy>HuaZhen Luo</cp:lastModifiedBy>
  <cp:revision>6</cp:revision>
  <cp:lastPrinted>2021-01-26T11:57:02Z</cp:lastPrinted>
  <dcterms:created xsi:type="dcterms:W3CDTF">2021-01-02T20:31:36Z</dcterms:created>
  <dcterms:modified xsi:type="dcterms:W3CDTF">2021-02-20T06:49:46Z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0x010100BC06ED9851104E46885703EEDCDDDFDA</vt:lpwstr>
  </property>
</Properties>
</file>