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478" r:id="rId1"/>
  </p:sldMasterIdLst>
  <p:notesMasterIdLst>
    <p:notesMasterId r:id="rId8"/>
  </p:notesMasterIdLst>
  <p:handoutMasterIdLst>
    <p:handoutMasterId r:id="rId9"/>
  </p:handoutMasterIdLst>
  <p:sldIdLst>
    <p:sldId id="335" r:id="rId2"/>
    <p:sldId id="328" r:id="rId3"/>
    <p:sldId id="388" r:id="rId4"/>
    <p:sldId id="389" r:id="rId5"/>
    <p:sldId id="390" r:id="rId6"/>
    <p:sldId id="391" r:id="rId7"/>
  </p:sldIdLst>
  <p:sldSz cx="9144000" cy="5143500" type="screen16x9"/>
  <p:notesSz cx="6896100" cy="9236075"/>
  <p:custDataLst>
    <p:tags r:id="rId10"/>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521415D9-36F7-43E2-AB2F-B90AF26B5E84}">
      <p14:sectionLst xmlns:p14="http://schemas.microsoft.com/office/powerpoint/2010/main">
        <p14:section name="FINANCIALS" id="{CB71B53B-DFA4-41FA-9170-59C8D62D4C26}">
          <p14:sldIdLst>
            <p14:sldId id="335"/>
            <p14:sldId id="328"/>
            <p14:sldId id="388"/>
            <p14:sldId id="389"/>
            <p14:sldId id="390"/>
            <p14:sldId id="391"/>
          </p14:sldIdLst>
        </p14:section>
      </p14:sectionLst>
    </p:ext>
    <p:ext uri="{EFAFB233-063F-42B5-8137-9DF3F51BA10A}">
      <p15:sldGuideLst xmlns="" xmlns:p15="http://schemas.microsoft.com/office/powerpoint/2012/main">
        <p15:guide id="20" pos="144" userDrawn="1">
          <p15:clr>
            <a:srgbClr val="A4A3A4"/>
          </p15:clr>
        </p15:guide>
        <p15:guide id="28" pos="1440" userDrawn="1">
          <p15:clr>
            <a:srgbClr val="A4A3A4"/>
          </p15:clr>
        </p15:guide>
        <p15:guide id="34" orient="horz" pos="1476" userDrawn="1">
          <p15:clr>
            <a:srgbClr val="A4A3A4"/>
          </p15:clr>
        </p15:guide>
        <p15:guide id="35" orient="horz" pos="2916" userDrawn="1">
          <p15:clr>
            <a:srgbClr val="A4A3A4"/>
          </p15:clr>
        </p15:guide>
        <p15:guide id="37" pos="48" userDrawn="1">
          <p15:clr>
            <a:srgbClr val="A4A3A4"/>
          </p15:clr>
        </p15:guide>
        <p15:guide id="38" orient="horz" pos="1668" userDrawn="1">
          <p15:clr>
            <a:srgbClr val="A4A3A4"/>
          </p15:clr>
        </p15:guide>
        <p15:guide id="40" orient="horz" pos="2724" userDrawn="1">
          <p15:clr>
            <a:srgbClr val="A4A3A4"/>
          </p15:clr>
        </p15:guide>
        <p15:guide id="41" orient="horz" pos="2484" userDrawn="1">
          <p15:clr>
            <a:srgbClr val="A4A3A4"/>
          </p15:clr>
        </p15:guide>
        <p15:guide id="42" pos="2880" userDrawn="1">
          <p15:clr>
            <a:srgbClr val="A4A3A4"/>
          </p15:clr>
        </p15:guide>
        <p15:guide id="43" pos="5616" userDrawn="1">
          <p15:clr>
            <a:srgbClr val="A4A3A4"/>
          </p15:clr>
        </p15:guide>
        <p15:guide id="44" orient="horz" pos="1075" userDrawn="1">
          <p15:clr>
            <a:srgbClr val="A4A3A4"/>
          </p15:clr>
        </p15:guide>
      </p15:sldGuideLst>
    </p:ext>
    <p:ext uri="{2D200454-40CA-4A62-9FC3-DE9A4176ACB9}">
      <p15:notesGuideLst xmlns="" xmlns:p15="http://schemas.microsoft.com/office/powerpoint/2012/main">
        <p15:guide id="1" orient="horz" pos="2909">
          <p15:clr>
            <a:srgbClr val="A4A3A4"/>
          </p15:clr>
        </p15:guide>
        <p15:guide id="2" pos="2172">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am Beard" initials="AB" lastIdx="69" clrIdx="0">
    <p:extLst/>
  </p:cmAuthor>
  <p:cmAuthor id="2" name="Paul Young" initials="PY" lastIdx="10" clrIdx="1"/>
  <p:cmAuthor id="3" name="landav" initials="l" lastIdx="1" clrIdx="2"/>
  <p:cmAuthor id="4" name="Diane Diehl" initials="DD" lastIdx="3" clrIdx="3"/>
  <p:cmAuthor id="5" name="Belinda Morse" initials="BM" lastIdx="168" clrIdx="4">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7B775A"/>
    <a:srgbClr val="AAAA00"/>
    <a:srgbClr val="B66900"/>
    <a:srgbClr val="119988"/>
    <a:srgbClr val="467F39"/>
    <a:srgbClr val="0077BB"/>
    <a:srgbClr val="636049"/>
    <a:srgbClr val="59A148"/>
    <a:srgbClr val="7E5A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98" autoAdjust="0"/>
    <p:restoredTop sz="93258" autoAdjust="0"/>
  </p:normalViewPr>
  <p:slideViewPr>
    <p:cSldViewPr>
      <p:cViewPr varScale="1">
        <p:scale>
          <a:sx n="110" d="100"/>
          <a:sy n="110" d="100"/>
        </p:scale>
        <p:origin x="-739" y="-77"/>
      </p:cViewPr>
      <p:guideLst>
        <p:guide orient="horz" pos="1476"/>
        <p:guide orient="horz" pos="2916"/>
        <p:guide orient="horz" pos="1668"/>
        <p:guide orient="horz" pos="2724"/>
        <p:guide orient="horz" pos="2484"/>
        <p:guide orient="horz" pos="1075"/>
        <p:guide pos="144"/>
        <p:guide pos="1440"/>
        <p:guide pos="48"/>
        <p:guide pos="2880"/>
        <p:guide pos="5616"/>
      </p:guideLst>
    </p:cSldViewPr>
  </p:slideViewPr>
  <p:notesTextViewPr>
    <p:cViewPr>
      <p:scale>
        <a:sx n="3" d="2"/>
        <a:sy n="3" d="2"/>
      </p:scale>
      <p:origin x="0" y="0"/>
    </p:cViewPr>
  </p:notesTextViewPr>
  <p:sorterViewPr>
    <p:cViewPr varScale="1">
      <p:scale>
        <a:sx n="1" d="1"/>
        <a:sy n="1" d="1"/>
      </p:scale>
      <p:origin x="0" y="0"/>
    </p:cViewPr>
  </p:sorterViewPr>
  <p:notesViewPr>
    <p:cSldViewPr snapToGrid="0" snapToObjects="1">
      <p:cViewPr varScale="1">
        <p:scale>
          <a:sx n="78" d="100"/>
          <a:sy n="78" d="100"/>
        </p:scale>
        <p:origin x="3876" y="96"/>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tags" Target="tags/tag1.xml"/><Relationship Id="rId4" Type="http://schemas.openxmlformats.org/officeDocument/2006/relationships/slide" Target="slides/slide3.xml"/><Relationship Id="rId9" Type="http://schemas.openxmlformats.org/officeDocument/2006/relationships/handoutMaster" Target="handoutMasters/handoutMaster1.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dirty="0">
              <a:latin typeface="Arial" panose="020B0604020202020204" pitchFamily="34" charset="0"/>
              <a:ea typeface="Arial Unicode MS" panose="020B0604020202020204" pitchFamily="34" charset="-128"/>
            </a:endParaRPr>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latin typeface="Arial" panose="020B0604020202020204" pitchFamily="34" charset="0"/>
                <a:ea typeface="Arial Unicode MS" panose="020B0604020202020204" pitchFamily="34" charset="-128"/>
              </a:rPr>
              <a:pPr/>
              <a:t>1/14/2019</a:t>
            </a:fld>
            <a:endParaRPr lang="en-US" dirty="0">
              <a:latin typeface="Arial" panose="020B0604020202020204" pitchFamily="34" charset="0"/>
              <a:ea typeface="Arial Unicode MS" panose="020B0604020202020204" pitchFamily="34" charset="-128"/>
            </a:endParaRPr>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dirty="0">
              <a:latin typeface="Arial" panose="020B0604020202020204" pitchFamily="34" charset="0"/>
              <a:ea typeface="Arial Unicode MS" panose="020B0604020202020204" pitchFamily="34" charset="-128"/>
            </a:endParaRPr>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latin typeface="Arial" panose="020B0604020202020204" pitchFamily="34" charset="0"/>
                <a:ea typeface="Arial Unicode MS" panose="020B0604020202020204" pitchFamily="34" charset="-128"/>
              </a:rPr>
              <a:pPr/>
              <a:t>‹#›</a:t>
            </a:fld>
            <a:endParaRPr lang="en-US" dirty="0">
              <a:latin typeface="Arial" panose="020B0604020202020204" pitchFamily="34" charset="0"/>
              <a:ea typeface="Arial Unicode MS" panose="020B0604020202020204" pitchFamily="34" charset="-128"/>
            </a:endParaRPr>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atin typeface="Arial" panose="020B0604020202020204" pitchFamily="34" charset="0"/>
                <a:ea typeface="Arial Unicode MS" panose="020B0604020202020204" pitchFamily="34" charset="-128"/>
              </a:defRPr>
            </a:lvl1pPr>
          </a:lstStyle>
          <a:p>
            <a:endParaRPr lang="en-US" dirty="0"/>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atin typeface="Arial" panose="020B0604020202020204" pitchFamily="34" charset="0"/>
                <a:ea typeface="Arial Unicode MS" panose="020B0604020202020204" pitchFamily="34" charset="-128"/>
              </a:defRPr>
            </a:lvl1pPr>
          </a:lstStyle>
          <a:p>
            <a:fld id="{388D7A57-43EE-2743-A988-E71AC45DE1BD}" type="datetimeFigureOut">
              <a:rPr lang="en-US" smtClean="0"/>
              <a:pPr/>
              <a:t>1/14/2019</a:t>
            </a:fld>
            <a:endParaRPr lang="en-US" dirty="0"/>
          </a:p>
        </p:txBody>
      </p:sp>
      <p:sp>
        <p:nvSpPr>
          <p:cNvPr id="4" name="Slide Image Placeholder 3"/>
          <p:cNvSpPr>
            <a:spLocks noGrp="1" noRot="1" noChangeAspect="1"/>
          </p:cNvSpPr>
          <p:nvPr>
            <p:ph type="sldImg" idx="2"/>
          </p:nvPr>
        </p:nvSpPr>
        <p:spPr>
          <a:xfrm>
            <a:off x="369888" y="692150"/>
            <a:ext cx="6156325" cy="346392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atin typeface="Arial" panose="020B0604020202020204" pitchFamily="34" charset="0"/>
                <a:ea typeface="Arial Unicode MS" panose="020B0604020202020204" pitchFamily="34" charset="-128"/>
              </a:defRPr>
            </a:lvl1pPr>
          </a:lstStyle>
          <a:p>
            <a:endParaRPr lang="en-US" dirty="0"/>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atin typeface="Arial" panose="020B0604020202020204" pitchFamily="34" charset="0"/>
                <a:ea typeface="Arial Unicode MS" panose="020B0604020202020204" pitchFamily="34" charset="-128"/>
              </a:defRPr>
            </a:lvl1pPr>
          </a:lstStyle>
          <a:p>
            <a:fld id="{BCDE78C4-65F8-C441-A576-BA0CB16704C9}" type="slidenum">
              <a:rPr lang="en-US" smtClean="0"/>
              <a:pPr/>
              <a:t>‹#›</a:t>
            </a:fld>
            <a:endParaRPr lang="en-US" dirty="0"/>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Arial" panose="020B0604020202020204" pitchFamily="34" charset="0"/>
        <a:ea typeface="+mn-ea"/>
        <a:cs typeface="+mn-cs"/>
      </a:defRPr>
    </a:lvl1pPr>
    <a:lvl2pPr marL="457200" algn="l" defTabSz="457200" rtl="0" eaLnBrk="1" latinLnBrk="0" hangingPunct="1">
      <a:defRPr sz="1200" kern="1200">
        <a:solidFill>
          <a:schemeClr val="tx1"/>
        </a:solidFill>
        <a:latin typeface="Arial" panose="020B0604020202020204" pitchFamily="34" charset="0"/>
        <a:ea typeface="+mn-ea"/>
        <a:cs typeface="+mn-cs"/>
      </a:defRPr>
    </a:lvl2pPr>
    <a:lvl3pPr marL="914400" algn="l" defTabSz="457200" rtl="0" eaLnBrk="1" latinLnBrk="0" hangingPunct="1">
      <a:defRPr sz="1200" kern="1200">
        <a:solidFill>
          <a:schemeClr val="tx1"/>
        </a:solidFill>
        <a:latin typeface="Arial" panose="020B0604020202020204" pitchFamily="34" charset="0"/>
        <a:ea typeface="+mn-ea"/>
        <a:cs typeface="+mn-cs"/>
      </a:defRPr>
    </a:lvl3pPr>
    <a:lvl4pPr marL="1371600" algn="l" defTabSz="457200" rtl="0" eaLnBrk="1" latinLnBrk="0" hangingPunct="1">
      <a:defRPr sz="1200" kern="1200">
        <a:solidFill>
          <a:schemeClr val="tx1"/>
        </a:solidFill>
        <a:latin typeface="Arial" panose="020B0604020202020204" pitchFamily="34" charset="0"/>
        <a:ea typeface="+mn-ea"/>
        <a:cs typeface="+mn-cs"/>
      </a:defRPr>
    </a:lvl4pPr>
    <a:lvl5pPr marL="1828800" algn="l" defTabSz="457200" rtl="0" eaLnBrk="1" latinLnBrk="0" hangingPunct="1">
      <a:defRPr sz="1200" kern="1200">
        <a:solidFill>
          <a:schemeClr val="tx1"/>
        </a:solidFill>
        <a:latin typeface="Arial" panose="020B0604020202020204" pitchFamily="34" charset="0"/>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This</a:t>
            </a:r>
            <a:r>
              <a:rPr lang="en-US" baseline="0" dirty="0"/>
              <a:t> presentation is designed to cascade the Employee Success Model down through the entire organization.  It’s structured such that every employee will learn about the model, what it means to them personally and how these behaviors will be incorporated into their daily work lives.</a:t>
            </a:r>
          </a:p>
          <a:p>
            <a:r>
              <a:rPr lang="en-US" baseline="0" dirty="0"/>
              <a:t>The point to already start stressing is that this model applies to everyone, and is designed to start to develop leadership behaviors throughout the organization.</a:t>
            </a:r>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1</a:t>
            </a:fld>
            <a:endParaRPr lang="en-US" dirty="0"/>
          </a:p>
        </p:txBody>
      </p:sp>
    </p:spTree>
    <p:extLst>
      <p:ext uri="{BB962C8B-B14F-4D97-AF65-F5344CB8AC3E}">
        <p14:creationId xmlns:p14="http://schemas.microsoft.com/office/powerpoint/2010/main" val="7616304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a:t>Discuss the category</a:t>
            </a:r>
            <a:r>
              <a:rPr lang="en-US" baseline="0" dirty="0"/>
              <a:t> &amp; definition.  Spent time discussing each descriptive behavior as well.  As this model is for the entire organization, you will need to help employees understand what these descriptors mean in the context of their role.  We’ve provided examples of successful &amp; </a:t>
            </a:r>
            <a:r>
              <a:rPr lang="en-US" baseline="0" dirty="0" smtClean="0"/>
              <a:t>ineffective </a:t>
            </a:r>
            <a:r>
              <a:rPr lang="en-US" baseline="0" dirty="0"/>
              <a:t>behavior of the model in practice</a:t>
            </a:r>
          </a:p>
          <a:p>
            <a:pPr>
              <a:buFont typeface="Arial" pitchFamily="34" charset="0"/>
              <a:buChar char="•"/>
            </a:pPr>
            <a:r>
              <a:rPr lang="en-US" baseline="0" dirty="0"/>
              <a:t> Important to note here is the segmentation that we’ve used.  On the left, we have the behaviors outline for all employees as individuals.  On the right, we have how those behaviors look &amp; feel to people leaders.  Naturally, the people leaders are still employees and expected to display the successful behaviors on the left, but we know that because of their role, they must also think about how the influence the model within their teams.</a:t>
            </a:r>
          </a:p>
          <a:p>
            <a:pPr>
              <a:buFont typeface="Arial" pitchFamily="34" charset="0"/>
              <a:buChar char="•"/>
            </a:pPr>
            <a:r>
              <a:rPr lang="en-US" baseline="0" dirty="0"/>
              <a:t> You may also distribute the info sheet at this point if necessary.</a:t>
            </a:r>
          </a:p>
          <a:p>
            <a:pPr>
              <a:buFont typeface="Arial" pitchFamily="34" charset="0"/>
              <a:buChar char="•"/>
            </a:pPr>
            <a:r>
              <a:rPr lang="en-US" baseline="0" dirty="0"/>
              <a:t>If time and format permits, after you finish educating on the model and the </a:t>
            </a:r>
            <a:r>
              <a:rPr lang="en-US" baseline="0" dirty="0" smtClean="0"/>
              <a:t>successful/ineffective </a:t>
            </a:r>
            <a:r>
              <a:rPr lang="en-US" baseline="0" dirty="0"/>
              <a:t>behaviors, have a discussion about how the group is doing currently.  Use the worksheet (next slide) to capture examples of successful &amp; </a:t>
            </a:r>
            <a:r>
              <a:rPr lang="en-US" baseline="0" dirty="0" smtClean="0"/>
              <a:t>ineffective </a:t>
            </a:r>
            <a:r>
              <a:rPr lang="en-US" baseline="0" dirty="0"/>
              <a:t>behavior in your group.  These should be referenced back to during the course of the year to ensure behaviors are being embodied.</a:t>
            </a:r>
          </a:p>
          <a:p>
            <a:pPr>
              <a:buFont typeface="Arial" pitchFamily="34" charset="0"/>
              <a:buChar char="•"/>
            </a:pPr>
            <a:r>
              <a:rPr lang="en-US" baseline="0" dirty="0"/>
              <a:t>Repeat this process for all 5 categories.</a:t>
            </a:r>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2</a:t>
            </a:fld>
            <a:endParaRPr lang="en-US" dirty="0"/>
          </a:p>
        </p:txBody>
      </p:sp>
    </p:spTree>
    <p:extLst>
      <p:ext uri="{BB962C8B-B14F-4D97-AF65-F5344CB8AC3E}">
        <p14:creationId xmlns:p14="http://schemas.microsoft.com/office/powerpoint/2010/main" val="2818552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a:t>Discuss the category</a:t>
            </a:r>
            <a:r>
              <a:rPr lang="en-US" baseline="0" dirty="0"/>
              <a:t> &amp; definition.  Spent time discussing each descriptive behavior as well.  As this model is for the entire organization, you will need to help employees understand what these descriptors mean in the context of their role.  We’ve provided examples of successful &amp; </a:t>
            </a:r>
            <a:r>
              <a:rPr lang="en-US" baseline="0" dirty="0" smtClean="0"/>
              <a:t>ineffective </a:t>
            </a:r>
            <a:r>
              <a:rPr lang="en-US" baseline="0" dirty="0"/>
              <a:t>behavior of the model in practice</a:t>
            </a:r>
          </a:p>
          <a:p>
            <a:pPr marL="0" marR="0"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a:t> Important to note here is the segmentation that we’ve used.  On the left, we have the behaviors outline for all employees as individuals.  On the right, we have how those behaviors look &amp; feel to people leaders.  Naturally, the people leaders are still employees and expected to display the successful behaviors on the left, but we know that because of their role, they must also think about how the influence the model within their teams.</a:t>
            </a:r>
          </a:p>
          <a:p>
            <a:pPr>
              <a:buFont typeface="Arial" pitchFamily="34" charset="0"/>
              <a:buChar char="•"/>
            </a:pPr>
            <a:r>
              <a:rPr lang="en-US" baseline="0" dirty="0"/>
              <a:t>If time and format permits, after you finish educating on the model and the </a:t>
            </a:r>
            <a:r>
              <a:rPr lang="en-US" baseline="0" dirty="0" smtClean="0"/>
              <a:t>successful/ineffective </a:t>
            </a:r>
            <a:r>
              <a:rPr lang="en-US" baseline="0" dirty="0"/>
              <a:t>behaviors, have a discussion about how the group is doing currently.  Use the worksheet to capture examples of successful &amp; </a:t>
            </a:r>
            <a:r>
              <a:rPr lang="en-US" baseline="0" dirty="0" smtClean="0"/>
              <a:t>ineffective </a:t>
            </a:r>
            <a:r>
              <a:rPr lang="en-US" baseline="0" dirty="0"/>
              <a:t>behavior in your group.  These should be referenced back to during the course of the year to ensure behaviors are being embodied.</a:t>
            </a:r>
          </a:p>
          <a:p>
            <a:pPr>
              <a:buFont typeface="Arial" pitchFamily="34" charset="0"/>
              <a:buChar char="•"/>
            </a:pPr>
            <a:r>
              <a:rPr lang="en-US" baseline="0" dirty="0"/>
              <a:t>Repeat this process for all 5 categories.</a:t>
            </a:r>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3</a:t>
            </a:fld>
            <a:endParaRPr lang="en-US" dirty="0"/>
          </a:p>
        </p:txBody>
      </p:sp>
    </p:spTree>
    <p:extLst>
      <p:ext uri="{BB962C8B-B14F-4D97-AF65-F5344CB8AC3E}">
        <p14:creationId xmlns:p14="http://schemas.microsoft.com/office/powerpoint/2010/main" val="22559201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Discuss the category</a:t>
            </a:r>
            <a:r>
              <a:rPr lang="en-US" baseline="0" dirty="0" smtClean="0"/>
              <a:t> &amp; definition.  Spent time discussing each descriptive behavior as well.  As this model is for the entire organization, you will need to help employees understand what these descriptors mean in the context of their role.  We’ve provided examples of successful &amp; ineffective behavior of the model in practice</a:t>
            </a:r>
          </a:p>
          <a:p>
            <a:pPr marL="0" marR="0"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 Important to note here is the segmentation that we’ve used.  On the left, we have the behaviors outline for all employees as individuals.  On the right, we have how those behaviors look &amp; feel to people leaders.  Naturally, the people leaders are still employees and expected to display the successful behaviors on the left, but we know that because of their role, they must also think about how the influence the model within their teams.</a:t>
            </a:r>
          </a:p>
          <a:p>
            <a:pPr>
              <a:buFont typeface="Arial" pitchFamily="34" charset="0"/>
              <a:buChar char="•"/>
            </a:pPr>
            <a:r>
              <a:rPr lang="en-US" baseline="0" dirty="0" smtClean="0"/>
              <a:t>If time and format permits, after you finish educating on the model and the successful/ineffective behaviors, have a discussion about how the group is doing currently.  Use the worksheet to capture examples of successful &amp; ineffective behavior in your group.  These should be referenced back to during the course of the year to ensure behaviors are being embodied.</a:t>
            </a:r>
          </a:p>
          <a:p>
            <a:pPr>
              <a:buFont typeface="Arial" pitchFamily="34" charset="0"/>
              <a:buChar char="•"/>
            </a:pPr>
            <a:r>
              <a:rPr lang="en-US" baseline="0" dirty="0" smtClean="0"/>
              <a:t>Repeat this process for all 5 categories.</a:t>
            </a:r>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4</a:t>
            </a:fld>
            <a:endParaRPr lang="en-US" dirty="0"/>
          </a:p>
        </p:txBody>
      </p:sp>
    </p:spTree>
    <p:extLst>
      <p:ext uri="{BB962C8B-B14F-4D97-AF65-F5344CB8AC3E}">
        <p14:creationId xmlns:p14="http://schemas.microsoft.com/office/powerpoint/2010/main" val="35902476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Discuss the category</a:t>
            </a:r>
            <a:r>
              <a:rPr lang="en-US" baseline="0" dirty="0" smtClean="0"/>
              <a:t> &amp; definition.  Spent time discussing each descriptive behavior as well.  As this model is for the entire organization, you will need to help employees understand what these descriptors mean in the context of their role.  We’ve provided examples of successful &amp; ineffective behavior of the model in practice</a:t>
            </a:r>
          </a:p>
          <a:p>
            <a:pPr marL="0" marR="0"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 Important to note here is the segmentation that we’ve used.  On the left, we have the behaviors outline for all employees as individuals.  On the right, we have how those behaviors look &amp; feel to people leaders.  Naturally, the people leaders are still employees and expected to display the successful behaviors on the left, but we know that because of their role, they must also think about how the influence the model within their teams.</a:t>
            </a:r>
          </a:p>
          <a:p>
            <a:pPr>
              <a:buFont typeface="Arial" pitchFamily="34" charset="0"/>
              <a:buChar char="•"/>
            </a:pPr>
            <a:r>
              <a:rPr lang="en-US" baseline="0" dirty="0" smtClean="0"/>
              <a:t>If time and format permits, after you finish educating on the model and the successful/ineffective behaviors, have a discussion about how the group is doing currently.  Use the worksheet to capture examples of successful &amp; ineffective behavior in your group.  These should be referenced back to during the course of the year to ensure behaviors are being embodied.</a:t>
            </a:r>
          </a:p>
          <a:p>
            <a:pPr>
              <a:buFont typeface="Arial" pitchFamily="34" charset="0"/>
              <a:buChar char="•"/>
            </a:pPr>
            <a:r>
              <a:rPr lang="en-US" baseline="0" dirty="0" smtClean="0"/>
              <a:t>Repeat this process for all 5 categories.</a:t>
            </a:r>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5</a:t>
            </a:fld>
            <a:endParaRPr lang="en-US" dirty="0"/>
          </a:p>
        </p:txBody>
      </p:sp>
    </p:spTree>
    <p:extLst>
      <p:ext uri="{BB962C8B-B14F-4D97-AF65-F5344CB8AC3E}">
        <p14:creationId xmlns:p14="http://schemas.microsoft.com/office/powerpoint/2010/main" val="1917181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Char char="•"/>
            </a:pPr>
            <a:r>
              <a:rPr lang="en-US" dirty="0" smtClean="0"/>
              <a:t>Discuss the category</a:t>
            </a:r>
            <a:r>
              <a:rPr lang="en-US" baseline="0" dirty="0" smtClean="0"/>
              <a:t> &amp; definition.  Spent time discussing each descriptive behavior as well.  As this model is for the entire organization, you will need to help employees understand what these descriptors mean in the context of their role.  We’ve provided examples of successful &amp; ineffective behavior of the model in practice</a:t>
            </a:r>
          </a:p>
          <a:p>
            <a:pPr marL="0" marR="0" indent="0" algn="l" defTabSz="457200" rtl="0" eaLnBrk="1" fontAlgn="auto" latinLnBrk="0" hangingPunct="1">
              <a:lnSpc>
                <a:spcPct val="100000"/>
              </a:lnSpc>
              <a:spcBef>
                <a:spcPts val="0"/>
              </a:spcBef>
              <a:spcAft>
                <a:spcPts val="0"/>
              </a:spcAft>
              <a:buClrTx/>
              <a:buSzTx/>
              <a:buFont typeface="Arial" pitchFamily="34" charset="0"/>
              <a:buChar char="•"/>
              <a:tabLst/>
              <a:defRPr/>
            </a:pPr>
            <a:r>
              <a:rPr lang="en-US" baseline="0" dirty="0" smtClean="0"/>
              <a:t> Important to note here is the segmentation that we’ve used.  On the left, we have the behaviors outline for all employees as individuals.  On the right, we have how those behaviors look &amp; feel to people leaders.  Naturally, the people leaders are still employees and expected to display the successful behaviors on the left, but we know that because of their role, they must also think about how the influence the model within their teams.</a:t>
            </a:r>
          </a:p>
          <a:p>
            <a:pPr>
              <a:buFont typeface="Arial" pitchFamily="34" charset="0"/>
              <a:buChar char="•"/>
            </a:pPr>
            <a:r>
              <a:rPr lang="en-US" baseline="0" dirty="0" smtClean="0"/>
              <a:t>If time and format permits, after you finish educating on the model and the successful/ineffective behaviors, have a discussion about how the group is doing currently.  Use the worksheet to capture examples of successful &amp; ineffective behavior in your group.  These should be referenced back to during the course of the year to ensure behaviors are being embodied.</a:t>
            </a:r>
          </a:p>
          <a:p>
            <a:pPr>
              <a:buFont typeface="Arial" pitchFamily="34" charset="0"/>
              <a:buChar char="•"/>
            </a:pPr>
            <a:r>
              <a:rPr lang="en-US" baseline="0" dirty="0" smtClean="0"/>
              <a:t>Repeat this process for all 5 categories.</a:t>
            </a:r>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6</a:t>
            </a:fld>
            <a:endParaRPr lang="en-US" dirty="0"/>
          </a:p>
        </p:txBody>
      </p:sp>
    </p:spTree>
    <p:extLst>
      <p:ext uri="{BB962C8B-B14F-4D97-AF65-F5344CB8AC3E}">
        <p14:creationId xmlns:p14="http://schemas.microsoft.com/office/powerpoint/2010/main" val="415570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oleObject" Target="../embeddings/oleObject1.bin"/></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Bold first bulle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Content Placeholder 2"/>
          <p:cNvSpPr>
            <a:spLocks noGrp="1"/>
          </p:cNvSpPr>
          <p:nvPr>
            <p:ph idx="1"/>
          </p:nvPr>
        </p:nvSpPr>
        <p:spPr/>
        <p:txBody>
          <a:bodyPr/>
          <a:lstStyle>
            <a:lvl1pPr marL="0" indent="0">
              <a:spcBef>
                <a:spcPts val="900"/>
              </a:spcBef>
              <a:buNone/>
              <a:defRPr b="1">
                <a:solidFill>
                  <a:schemeClr val="accent1"/>
                </a:solidFill>
              </a:defRPr>
            </a:lvl1pPr>
            <a:lvl2pPr marL="228600" indent="-228600">
              <a:spcBef>
                <a:spcPts val="200"/>
              </a:spcBef>
              <a:spcAft>
                <a:spcPts val="400"/>
              </a:spcAft>
              <a:buFont typeface="Wingdings 2" panose="05020102010507070707" pitchFamily="18" charset="2"/>
              <a:buChar char="¡"/>
              <a:defRPr/>
            </a:lvl2pPr>
            <a:lvl3pPr marL="457200" indent="-228600">
              <a:buFont typeface="Verdana" panose="020B0604030504040204" pitchFamily="34" charset="0"/>
              <a:buChar cha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41692361"/>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with Subtitle">
    <p:spTree>
      <p:nvGrpSpPr>
        <p:cNvPr id="1" name=""/>
        <p:cNvGrpSpPr/>
        <p:nvPr/>
      </p:nvGrpSpPr>
      <p:grpSpPr>
        <a:xfrm>
          <a:off x="0" y="0"/>
          <a:ext cx="0" cy="0"/>
          <a:chOff x="0" y="0"/>
          <a:chExt cx="0" cy="0"/>
        </a:xfrm>
      </p:grpSpPr>
      <p:sp>
        <p:nvSpPr>
          <p:cNvPr id="7" name="Subline"/>
          <p:cNvSpPr>
            <a:spLocks noGrp="1"/>
          </p:cNvSpPr>
          <p:nvPr>
            <p:ph type="body" sz="quarter" idx="13" hasCustomPrompt="1"/>
          </p:nvPr>
        </p:nvSpPr>
        <p:spPr>
          <a:xfrm>
            <a:off x="131764" y="537354"/>
            <a:ext cx="7640636" cy="358759"/>
          </a:xfrm>
        </p:spPr>
        <p:txBody>
          <a:bodyPr/>
          <a:lstStyle>
            <a:lvl1pPr marL="0" indent="0">
              <a:lnSpc>
                <a:spcPct val="90000"/>
              </a:lnSpc>
              <a:spcBef>
                <a:spcPts val="0"/>
              </a:spcBef>
              <a:buNone/>
              <a:defRPr sz="1600" i="1" baseline="0">
                <a:solidFill>
                  <a:schemeClr val="tx1"/>
                </a:solidFill>
              </a:defRPr>
            </a:lvl1pPr>
          </a:lstStyle>
          <a:p>
            <a:pPr lvl="0"/>
            <a:r>
              <a:rPr lang="en-US" dirty="0"/>
              <a:t>Enter your subtitle here</a:t>
            </a:r>
          </a:p>
        </p:txBody>
      </p:sp>
      <p:sp>
        <p:nvSpPr>
          <p:cNvPr id="3" name="Title 2">
            <a:extLst>
              <a:ext uri="{FF2B5EF4-FFF2-40B4-BE49-F238E27FC236}">
                <a16:creationId xmlns="" xmlns:a16="http://schemas.microsoft.com/office/drawing/2014/main" id="{0C5D8599-F212-412E-9EA5-3138768D8178}"/>
              </a:ext>
            </a:extLst>
          </p:cNvPr>
          <p:cNvSpPr>
            <a:spLocks noGrp="1"/>
          </p:cNvSpPr>
          <p:nvPr>
            <p:ph type="title"/>
          </p:nvPr>
        </p:nvSpPr>
        <p:spPr>
          <a:xfrm>
            <a:off x="131764" y="178595"/>
            <a:ext cx="7640636" cy="358759"/>
          </a:xfrm>
        </p:spPr>
        <p:txBody>
          <a:bodyPr/>
          <a:lstStyle>
            <a:lvl1pPr>
              <a:defRPr/>
            </a:lvl1pPr>
          </a:lstStyle>
          <a:p>
            <a:r>
              <a:rPr lang="en-US" dirty="0"/>
              <a:t>Click to edit Master title style</a:t>
            </a:r>
          </a:p>
        </p:txBody>
      </p:sp>
      <p:sp>
        <p:nvSpPr>
          <p:cNvPr id="5" name="Text Placeholder 2">
            <a:extLst>
              <a:ext uri="{FF2B5EF4-FFF2-40B4-BE49-F238E27FC236}">
                <a16:creationId xmlns="" xmlns:a16="http://schemas.microsoft.com/office/drawing/2014/main" id="{AF3FD4F7-EDDB-4BC1-91CA-6A92CF552C3B}"/>
              </a:ext>
            </a:extLst>
          </p:cNvPr>
          <p:cNvSpPr>
            <a:spLocks noGrp="1"/>
          </p:cNvSpPr>
          <p:nvPr>
            <p:ph type="body" sz="quarter" idx="12"/>
          </p:nvPr>
        </p:nvSpPr>
        <p:spPr>
          <a:xfrm>
            <a:off x="137102" y="4622224"/>
            <a:ext cx="8686800" cy="346075"/>
          </a:xfrm>
        </p:spPr>
        <p:txBody>
          <a:bodyPr anchor="b"/>
          <a:lstStyle>
            <a:lvl1pPr marL="0" indent="0">
              <a:lnSpc>
                <a:spcPct val="90000"/>
              </a:lnSpc>
              <a:spcBef>
                <a:spcPts val="200"/>
              </a:spcBef>
              <a:buNone/>
              <a:defRPr sz="800"/>
            </a:lvl1pPr>
            <a:lvl2pPr marL="233357" indent="0">
              <a:lnSpc>
                <a:spcPct val="90000"/>
              </a:lnSpc>
              <a:spcBef>
                <a:spcPts val="200"/>
              </a:spcBef>
              <a:buNone/>
              <a:defRPr sz="800"/>
            </a:lvl2pPr>
            <a:lvl3pPr marL="465126" indent="0">
              <a:lnSpc>
                <a:spcPct val="90000"/>
              </a:lnSpc>
              <a:spcBef>
                <a:spcPts val="200"/>
              </a:spcBef>
              <a:buNone/>
              <a:defRPr sz="800"/>
            </a:lvl3pPr>
            <a:lvl4pPr marL="688958" indent="0">
              <a:lnSpc>
                <a:spcPct val="90000"/>
              </a:lnSpc>
              <a:spcBef>
                <a:spcPts val="200"/>
              </a:spcBef>
              <a:buNone/>
              <a:defRPr sz="800"/>
            </a:lvl4pPr>
            <a:lvl5pPr marL="922315" indent="0">
              <a:lnSpc>
                <a:spcPct val="90000"/>
              </a:lnSpc>
              <a:spcBef>
                <a:spcPts val="200"/>
              </a:spcBef>
              <a:buNone/>
              <a:defRPr sz="800"/>
            </a:lvl5pPr>
          </a:lstStyle>
          <a:p>
            <a:pPr lvl="0"/>
            <a:r>
              <a:rPr lang="en-US" dirty="0"/>
              <a:t>Edit Master text styles</a:t>
            </a:r>
          </a:p>
        </p:txBody>
      </p:sp>
      <p:sp>
        <p:nvSpPr>
          <p:cNvPr id="6" name="Content Placeholder 2">
            <a:extLst>
              <a:ext uri="{FF2B5EF4-FFF2-40B4-BE49-F238E27FC236}">
                <a16:creationId xmlns="" xmlns:a16="http://schemas.microsoft.com/office/drawing/2014/main" id="{EDCFCAF3-BA54-43BC-887A-2092C70F933B}"/>
              </a:ext>
            </a:extLst>
          </p:cNvPr>
          <p:cNvSpPr>
            <a:spLocks noGrp="1"/>
          </p:cNvSpPr>
          <p:nvPr>
            <p:ph idx="1"/>
          </p:nvPr>
        </p:nvSpPr>
        <p:spPr>
          <a:xfrm>
            <a:off x="130175" y="978408"/>
            <a:ext cx="8686800" cy="4014216"/>
          </a:xfrm>
        </p:spPr>
        <p:txBody>
          <a:bodyPr/>
          <a:lstStyle>
            <a:lvl1pPr marL="233363" indent="-233363">
              <a:buFont typeface="Wingdings 2" panose="05020102010507070707" pitchFamily="18" charset="2"/>
              <a:buChar char=""/>
              <a:defRPr/>
            </a:lvl1pPr>
            <a:lvl2pPr>
              <a:defRPr/>
            </a:lvl2pPr>
            <a:lvl3pPr>
              <a:defRPr/>
            </a:lvl3pPr>
            <a:lvl4pPr>
              <a:defRPr/>
            </a:lvl4pPr>
            <a:lvl5pP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262746743"/>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17 Comparison with Headers">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192" y="1192"/>
          <a:ext cx="1190" cy="1190"/>
        </p:xfrm>
        <a:graphic>
          <a:graphicData uri="http://schemas.openxmlformats.org/presentationml/2006/ole">
            <mc:AlternateContent xmlns:mc="http://schemas.openxmlformats.org/markup-compatibility/2006">
              <mc:Choice xmlns:v="urn:schemas-microsoft-com:vml" Requires="v">
                <p:oleObj spid="_x0000_s552065" name="think-cell Slide" r:id="rId4" imgW="360" imgH="360" progId="">
                  <p:embed/>
                </p:oleObj>
              </mc:Choice>
              <mc:Fallback>
                <p:oleObj name="think-cell Slide" r:id="rId4" imgW="360" imgH="360" progId="">
                  <p:embed/>
                  <p:pic>
                    <p:nvPicPr>
                      <p:cNvPr id="0" name="Picture 12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92" y="1192"/>
                        <a:ext cx="1190" cy="119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 name="Text Placeholder 2"/>
          <p:cNvSpPr>
            <a:spLocks noGrp="1"/>
          </p:cNvSpPr>
          <p:nvPr>
            <p:ph type="body" idx="1"/>
          </p:nvPr>
        </p:nvSpPr>
        <p:spPr>
          <a:xfrm>
            <a:off x="4648200" y="1029866"/>
            <a:ext cx="4267200" cy="685800"/>
          </a:xfrm>
          <a:noFill/>
          <a:ln>
            <a:noFill/>
          </a:ln>
        </p:spPr>
        <p:txBody>
          <a:bodyPr anchor="b">
            <a:normAutofit/>
          </a:bodyPr>
          <a:lstStyle>
            <a:lvl1pPr marL="0" indent="0" algn="ctr">
              <a:buNone/>
              <a:defRPr sz="1600" b="1">
                <a:solidFill>
                  <a:schemeClr val="bg2"/>
                </a:solidFill>
              </a:defRPr>
            </a:lvl1pPr>
            <a:lvl2pPr marL="342892" indent="0">
              <a:buNone/>
              <a:defRPr sz="1500" b="1"/>
            </a:lvl2pPr>
            <a:lvl3pPr marL="685784" indent="0">
              <a:buNone/>
              <a:defRPr sz="1400" b="1"/>
            </a:lvl3pPr>
            <a:lvl4pPr marL="1028675"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2" indent="0">
              <a:buNone/>
              <a:defRPr sz="1200" b="1"/>
            </a:lvl9pPr>
          </a:lstStyle>
          <a:p>
            <a:pPr lvl="0"/>
            <a:r>
              <a:rPr lang="en-US" dirty="0"/>
              <a:t>Click to edit Master text styles</a:t>
            </a:r>
          </a:p>
        </p:txBody>
      </p:sp>
      <p:sp>
        <p:nvSpPr>
          <p:cNvPr id="5" name="Text Placeholder 4"/>
          <p:cNvSpPr>
            <a:spLocks noGrp="1"/>
          </p:cNvSpPr>
          <p:nvPr>
            <p:ph type="body" sz="quarter" idx="3"/>
          </p:nvPr>
        </p:nvSpPr>
        <p:spPr>
          <a:xfrm>
            <a:off x="228600" y="1029866"/>
            <a:ext cx="4267200" cy="685800"/>
          </a:xfrm>
          <a:noFill/>
          <a:ln>
            <a:noFill/>
          </a:ln>
        </p:spPr>
        <p:txBody>
          <a:bodyPr anchor="b">
            <a:normAutofit/>
          </a:bodyPr>
          <a:lstStyle>
            <a:lvl1pPr marL="0" indent="0" algn="ctr">
              <a:buNone/>
              <a:defRPr sz="1600" b="1">
                <a:solidFill>
                  <a:schemeClr val="bg2"/>
                </a:solidFill>
              </a:defRPr>
            </a:lvl1pPr>
            <a:lvl2pPr marL="342892" indent="0">
              <a:buNone/>
              <a:defRPr sz="1500" b="1"/>
            </a:lvl2pPr>
            <a:lvl3pPr marL="685784" indent="0">
              <a:buNone/>
              <a:defRPr sz="1400" b="1"/>
            </a:lvl3pPr>
            <a:lvl4pPr marL="1028675" indent="0">
              <a:buNone/>
              <a:defRPr sz="1200" b="1"/>
            </a:lvl4pPr>
            <a:lvl5pPr marL="1371566" indent="0">
              <a:buNone/>
              <a:defRPr sz="1200" b="1"/>
            </a:lvl5pPr>
            <a:lvl6pPr marL="1714457" indent="0">
              <a:buNone/>
              <a:defRPr sz="1200" b="1"/>
            </a:lvl6pPr>
            <a:lvl7pPr marL="2057349" indent="0">
              <a:buNone/>
              <a:defRPr sz="1200" b="1"/>
            </a:lvl7pPr>
            <a:lvl8pPr marL="2400240" indent="0">
              <a:buNone/>
              <a:defRPr sz="1200" b="1"/>
            </a:lvl8pPr>
            <a:lvl9pPr marL="2743132" indent="0">
              <a:buNone/>
              <a:defRPr sz="1200" b="1"/>
            </a:lvl9pPr>
          </a:lstStyle>
          <a:p>
            <a:pPr lvl="0"/>
            <a:r>
              <a:rPr lang="en-US" dirty="0"/>
              <a:t>Click to edit Master text styles</a:t>
            </a:r>
          </a:p>
        </p:txBody>
      </p:sp>
      <p:sp>
        <p:nvSpPr>
          <p:cNvPr id="10" name="Content Placeholder 5"/>
          <p:cNvSpPr>
            <a:spLocks noGrp="1"/>
          </p:cNvSpPr>
          <p:nvPr>
            <p:ph sz="quarter" idx="10"/>
          </p:nvPr>
        </p:nvSpPr>
        <p:spPr>
          <a:xfrm>
            <a:off x="228600" y="1715670"/>
            <a:ext cx="4267200" cy="3142084"/>
          </a:xfrm>
          <a:solidFill>
            <a:schemeClr val="bg1">
              <a:lumMod val="85000"/>
            </a:schemeClr>
          </a:solidFill>
          <a:ln>
            <a:noFill/>
          </a:ln>
        </p:spPr>
        <p:txBody>
          <a:bodyPr/>
          <a:lstStyle>
            <a:lvl1pPr marL="171446" indent="-171446">
              <a:defRPr sz="1200">
                <a:latin typeface="Arial"/>
                <a:cs typeface="Arial"/>
              </a:defRPr>
            </a:lvl1pPr>
            <a:lvl2pPr marL="213117" indent="-129776">
              <a:defRPr sz="1100">
                <a:latin typeface="Arial"/>
                <a:cs typeface="Arial"/>
              </a:defRPr>
            </a:lvl2pPr>
            <a:lvl3pPr marL="297649" indent="-84533">
              <a:defRPr sz="1100">
                <a:latin typeface="Arial"/>
                <a:cs typeface="Arial"/>
              </a:defRPr>
            </a:lvl3pPr>
            <a:lvl4pPr marL="384563" indent="-84533">
              <a:defRPr sz="1100">
                <a:latin typeface="Arial"/>
                <a:cs typeface="Arial"/>
              </a:defRPr>
            </a:lvl4pPr>
            <a:lvl5pPr marL="470285" indent="-84533">
              <a:defRPr sz="1100">
                <a:latin typeface="Arial"/>
                <a:cs typeface="Arial"/>
              </a:defRPr>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5"/>
          <p:cNvSpPr>
            <a:spLocks noGrp="1"/>
          </p:cNvSpPr>
          <p:nvPr>
            <p:ph sz="quarter" idx="11"/>
          </p:nvPr>
        </p:nvSpPr>
        <p:spPr>
          <a:xfrm>
            <a:off x="4648200" y="1720021"/>
            <a:ext cx="4267200" cy="3137732"/>
          </a:xfrm>
          <a:solidFill>
            <a:schemeClr val="bg1">
              <a:lumMod val="85000"/>
            </a:schemeClr>
          </a:solidFill>
          <a:ln>
            <a:noFill/>
          </a:ln>
        </p:spPr>
        <p:txBody>
          <a:bodyPr/>
          <a:lstStyle>
            <a:lvl1pPr marL="171446" indent="-171446">
              <a:defRPr sz="1200">
                <a:latin typeface="Arial"/>
                <a:cs typeface="Arial"/>
              </a:defRPr>
            </a:lvl1pPr>
            <a:lvl2pPr marL="213117" indent="-129776">
              <a:defRPr sz="1100">
                <a:latin typeface="Arial"/>
                <a:cs typeface="Arial"/>
              </a:defRPr>
            </a:lvl2pPr>
            <a:lvl3pPr marL="297649" indent="-84533">
              <a:defRPr sz="1100">
                <a:latin typeface="Arial"/>
                <a:cs typeface="Arial"/>
              </a:defRPr>
            </a:lvl3pPr>
            <a:lvl4pPr marL="384563" indent="-84533">
              <a:defRPr sz="1100">
                <a:latin typeface="Arial"/>
                <a:cs typeface="Arial"/>
              </a:defRPr>
            </a:lvl4pPr>
            <a:lvl5pPr marL="470285" indent="-84533">
              <a:defRPr sz="1100">
                <a:latin typeface="Arial"/>
                <a:cs typeface="Arial"/>
              </a:defRPr>
            </a:lvl5pPr>
            <a:lvl6pPr>
              <a:defRPr sz="1200"/>
            </a:lvl6pPr>
            <a:lvl7pPr>
              <a:defRPr sz="1200"/>
            </a:lvl7pPr>
            <a:lvl8pPr>
              <a:defRPr sz="1200"/>
            </a:lvl8pPr>
            <a:lvl9pPr>
              <a:defRPr sz="1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le 3">
            <a:extLst>
              <a:ext uri="{FF2B5EF4-FFF2-40B4-BE49-F238E27FC236}">
                <a16:creationId xmlns="" xmlns:a16="http://schemas.microsoft.com/office/drawing/2014/main" id="{8A5073D0-D545-4B76-8193-9925A46F6A00}"/>
              </a:ext>
            </a:extLst>
          </p:cNvPr>
          <p:cNvSpPr>
            <a:spLocks noGrp="1"/>
          </p:cNvSpPr>
          <p:nvPr>
            <p:ph type="title"/>
          </p:nvPr>
        </p:nvSpPr>
        <p:spPr/>
        <p:txBody>
          <a:bodyPr/>
          <a:lstStyle>
            <a:lvl1pPr>
              <a:defRPr/>
            </a:lvl1pPr>
          </a:lstStyle>
          <a:p>
            <a:r>
              <a:rPr lang="en-US" dirty="0"/>
              <a:t>Click to edit Master title style</a:t>
            </a:r>
          </a:p>
        </p:txBody>
      </p:sp>
      <p:sp>
        <p:nvSpPr>
          <p:cNvPr id="8" name="Text Placeholder 2">
            <a:extLst>
              <a:ext uri="{FF2B5EF4-FFF2-40B4-BE49-F238E27FC236}">
                <a16:creationId xmlns="" xmlns:a16="http://schemas.microsoft.com/office/drawing/2014/main" id="{9B98E9E0-C6C9-4CE7-8D18-EC383256F467}"/>
              </a:ext>
            </a:extLst>
          </p:cNvPr>
          <p:cNvSpPr>
            <a:spLocks noGrp="1"/>
          </p:cNvSpPr>
          <p:nvPr>
            <p:ph type="body" sz="quarter" idx="12"/>
          </p:nvPr>
        </p:nvSpPr>
        <p:spPr>
          <a:xfrm>
            <a:off x="130175" y="4629150"/>
            <a:ext cx="8686800" cy="346075"/>
          </a:xfrm>
        </p:spPr>
        <p:txBody>
          <a:bodyPr anchor="b"/>
          <a:lstStyle>
            <a:lvl1pPr marL="0" indent="0">
              <a:lnSpc>
                <a:spcPct val="90000"/>
              </a:lnSpc>
              <a:spcBef>
                <a:spcPts val="200"/>
              </a:spcBef>
              <a:buNone/>
              <a:defRPr sz="800"/>
            </a:lvl1pPr>
            <a:lvl2pPr marL="233362" indent="0">
              <a:lnSpc>
                <a:spcPct val="90000"/>
              </a:lnSpc>
              <a:spcBef>
                <a:spcPts val="200"/>
              </a:spcBef>
              <a:buNone/>
              <a:defRPr sz="800"/>
            </a:lvl2pPr>
            <a:lvl3pPr marL="465138" indent="0">
              <a:lnSpc>
                <a:spcPct val="90000"/>
              </a:lnSpc>
              <a:spcBef>
                <a:spcPts val="200"/>
              </a:spcBef>
              <a:buNone/>
              <a:defRPr sz="800"/>
            </a:lvl3pPr>
            <a:lvl4pPr marL="688975" indent="0">
              <a:lnSpc>
                <a:spcPct val="90000"/>
              </a:lnSpc>
              <a:spcBef>
                <a:spcPts val="200"/>
              </a:spcBef>
              <a:buNone/>
              <a:defRPr sz="800"/>
            </a:lvl4pPr>
            <a:lvl5pPr marL="922338" indent="0">
              <a:lnSpc>
                <a:spcPct val="90000"/>
              </a:lnSpc>
              <a:spcBef>
                <a:spcPts val="200"/>
              </a:spcBef>
              <a:buNone/>
              <a:defRPr sz="800"/>
            </a:lvl5pPr>
          </a:lstStyle>
          <a:p>
            <a:pPr lvl="0"/>
            <a:r>
              <a:rPr lang="en-US" dirty="0"/>
              <a:t>Edit Master text styles</a:t>
            </a:r>
          </a:p>
        </p:txBody>
      </p:sp>
    </p:spTree>
    <p:extLst>
      <p:ext uri="{BB962C8B-B14F-4D97-AF65-F5344CB8AC3E}">
        <p14:creationId xmlns:p14="http://schemas.microsoft.com/office/powerpoint/2010/main" val="1082109847"/>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cSld name="2017 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0" y="1597819"/>
            <a:ext cx="9144000" cy="1102519"/>
          </a:xfrm>
        </p:spPr>
        <p:txBody>
          <a:bodyPr lIns="0" tIns="0" rIns="0" bIns="0" anchor="b" anchorCtr="0"/>
          <a:lstStyle>
            <a:lvl1pPr algn="ctr">
              <a:lnSpc>
                <a:spcPct val="110000"/>
              </a:lnSpc>
              <a:defRPr smtClean="0">
                <a:solidFill>
                  <a:schemeClr val="tx1"/>
                </a:solidFill>
                <a:effectLst/>
              </a:defRPr>
            </a:lvl1pPr>
          </a:lstStyle>
          <a:p>
            <a:r>
              <a:rPr lang="en-US" dirty="0"/>
              <a:t>Click to edit Master title style</a:t>
            </a:r>
          </a:p>
        </p:txBody>
      </p:sp>
      <p:sp>
        <p:nvSpPr>
          <p:cNvPr id="7" name="Rectangle 14"/>
          <p:cNvSpPr>
            <a:spLocks noGrp="1" noChangeArrowheads="1"/>
          </p:cNvSpPr>
          <p:nvPr>
            <p:ph type="subTitle" idx="1"/>
          </p:nvPr>
        </p:nvSpPr>
        <p:spPr>
          <a:xfrm>
            <a:off x="0" y="2857500"/>
            <a:ext cx="9144000" cy="971550"/>
          </a:xfrm>
        </p:spPr>
        <p:txBody>
          <a:bodyPr anchor="t" anchorCtr="0"/>
          <a:lstStyle>
            <a:lvl1pPr marL="0" indent="0" algn="ctr">
              <a:buFont typeface="Wingdings 2" pitchFamily="18" charset="2"/>
              <a:buNone/>
              <a:defRPr b="0" smtClean="0">
                <a:solidFill>
                  <a:srgbClr val="006DAC"/>
                </a:solidFill>
                <a:effectLst/>
              </a:defRPr>
            </a:lvl1pPr>
          </a:lstStyle>
          <a:p>
            <a:r>
              <a:rPr lang="en-US" dirty="0"/>
              <a:t>Click to edit Master subtitle style</a:t>
            </a:r>
          </a:p>
        </p:txBody>
      </p:sp>
    </p:spTree>
    <p:extLst>
      <p:ext uri="{BB962C8B-B14F-4D97-AF65-F5344CB8AC3E}">
        <p14:creationId xmlns:p14="http://schemas.microsoft.com/office/powerpoint/2010/main" val="3314956197"/>
      </p:ext>
    </p:extLst>
  </p:cSld>
  <p:clrMapOvr>
    <a:masterClrMapping/>
  </p:clrMapOvr>
  <p:transition>
    <p:wipe dir="r"/>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grpSp>
        <p:nvGrpSpPr>
          <p:cNvPr id="70" name="Group 69">
            <a:extLst>
              <a:ext uri="{FF2B5EF4-FFF2-40B4-BE49-F238E27FC236}">
                <a16:creationId xmlns="" xmlns:a16="http://schemas.microsoft.com/office/drawing/2014/main" id="{34E278CC-723B-43F0-A2D4-5A96E09525B6}"/>
              </a:ext>
            </a:extLst>
          </p:cNvPr>
          <p:cNvGrpSpPr/>
          <p:nvPr userDrawn="1"/>
        </p:nvGrpSpPr>
        <p:grpSpPr>
          <a:xfrm>
            <a:off x="0" y="0"/>
            <a:ext cx="9144909" cy="364251"/>
            <a:chOff x="0" y="0"/>
            <a:chExt cx="9144909" cy="364251"/>
          </a:xfrm>
        </p:grpSpPr>
        <p:grpSp>
          <p:nvGrpSpPr>
            <p:cNvPr id="5" name="Group 4">
              <a:extLst>
                <a:ext uri="{FF2B5EF4-FFF2-40B4-BE49-F238E27FC236}">
                  <a16:creationId xmlns="" xmlns:a16="http://schemas.microsoft.com/office/drawing/2014/main" id="{8DD41FE3-789D-4783-B756-2058A7FB33E1}"/>
                </a:ext>
              </a:extLst>
            </p:cNvPr>
            <p:cNvGrpSpPr/>
            <p:nvPr userDrawn="1"/>
          </p:nvGrpSpPr>
          <p:grpSpPr>
            <a:xfrm>
              <a:off x="0" y="0"/>
              <a:ext cx="9143999" cy="183356"/>
              <a:chOff x="0" y="0"/>
              <a:chExt cx="9143999" cy="183356"/>
            </a:xfrm>
          </p:grpSpPr>
          <p:sp>
            <p:nvSpPr>
              <p:cNvPr id="40" name="Rectangle 39">
                <a:extLst>
                  <a:ext uri="{FF2B5EF4-FFF2-40B4-BE49-F238E27FC236}">
                    <a16:creationId xmlns="" xmlns:a16="http://schemas.microsoft.com/office/drawing/2014/main" id="{F00D77DB-4B60-4B33-954B-B491A1A25636}"/>
                  </a:ext>
                </a:extLst>
              </p:cNvPr>
              <p:cNvSpPr/>
              <p:nvPr userDrawn="1"/>
            </p:nvSpPr>
            <p:spPr bwMode="auto">
              <a:xfrm>
                <a:off x="8308182" y="0"/>
                <a:ext cx="835817" cy="183356"/>
              </a:xfrm>
              <a:prstGeom prst="rect">
                <a:avLst/>
              </a:prstGeom>
              <a:solidFill>
                <a:srgbClr val="008BC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solidFill>
                    <a:srgbClr val="000000"/>
                  </a:solidFill>
                  <a:latin typeface="Arial" panose="020B0604020202020204" pitchFamily="34" charset="0"/>
                  <a:ea typeface="Arial Unicode MS" panose="020B0604020202020204" pitchFamily="34" charset="-128"/>
                </a:endParaRPr>
              </a:p>
            </p:txBody>
          </p:sp>
          <p:sp>
            <p:nvSpPr>
              <p:cNvPr id="10" name="Rectangle 9">
                <a:extLst>
                  <a:ext uri="{FF2B5EF4-FFF2-40B4-BE49-F238E27FC236}">
                    <a16:creationId xmlns="" xmlns:a16="http://schemas.microsoft.com/office/drawing/2014/main" id="{F8AC0354-DA0B-41F9-A946-E95F4329AA79}"/>
                  </a:ext>
                </a:extLst>
              </p:cNvPr>
              <p:cNvSpPr/>
              <p:nvPr userDrawn="1"/>
            </p:nvSpPr>
            <p:spPr bwMode="auto">
              <a:xfrm>
                <a:off x="0" y="0"/>
                <a:ext cx="8317706" cy="183356"/>
              </a:xfrm>
              <a:prstGeom prst="rect">
                <a:avLst/>
              </a:prstGeom>
              <a:gradFill flip="none" rotWithShape="1">
                <a:gsLst>
                  <a:gs pos="0">
                    <a:schemeClr val="accent1">
                      <a:lumMod val="5000"/>
                      <a:lumOff val="95000"/>
                    </a:schemeClr>
                  </a:gs>
                  <a:gs pos="100000">
                    <a:srgbClr val="008BC8"/>
                  </a:gs>
                </a:gsLst>
                <a:lin ang="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dirty="0">
                  <a:solidFill>
                    <a:srgbClr val="000000"/>
                  </a:solidFill>
                  <a:latin typeface="Arial" panose="020B0604020202020204" pitchFamily="34" charset="0"/>
                  <a:ea typeface="Arial Unicode MS" panose="020B0604020202020204" pitchFamily="34" charset="-128"/>
                </a:endParaRPr>
              </a:p>
            </p:txBody>
          </p:sp>
        </p:grpSp>
        <p:grpSp>
          <p:nvGrpSpPr>
            <p:cNvPr id="6" name="Group 5">
              <a:extLst>
                <a:ext uri="{FF2B5EF4-FFF2-40B4-BE49-F238E27FC236}">
                  <a16:creationId xmlns="" xmlns:a16="http://schemas.microsoft.com/office/drawing/2014/main" id="{D83771D4-B3C8-4E3F-B31D-9CC56EB754DA}"/>
                </a:ext>
              </a:extLst>
            </p:cNvPr>
            <p:cNvGrpSpPr/>
            <p:nvPr userDrawn="1"/>
          </p:nvGrpSpPr>
          <p:grpSpPr>
            <a:xfrm>
              <a:off x="8330615" y="0"/>
              <a:ext cx="814294" cy="183356"/>
              <a:chOff x="8330615" y="0"/>
              <a:chExt cx="814294" cy="180896"/>
            </a:xfrm>
          </p:grpSpPr>
          <p:sp>
            <p:nvSpPr>
              <p:cNvPr id="2" name="Rectangle 1">
                <a:extLst>
                  <a:ext uri="{FF2B5EF4-FFF2-40B4-BE49-F238E27FC236}">
                    <a16:creationId xmlns="" xmlns:a16="http://schemas.microsoft.com/office/drawing/2014/main" id="{BF39A38A-09B6-4C04-B7AB-F4763EF6A5F5}"/>
                  </a:ext>
                </a:extLst>
              </p:cNvPr>
              <p:cNvSpPr/>
              <p:nvPr userDrawn="1"/>
            </p:nvSpPr>
            <p:spPr bwMode="auto">
              <a:xfrm>
                <a:off x="8330615" y="0"/>
                <a:ext cx="90392" cy="90392"/>
              </a:xfrm>
              <a:prstGeom prst="rect">
                <a:avLst/>
              </a:prstGeom>
              <a:solidFill>
                <a:srgbClr val="009CD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sp>
            <p:nvSpPr>
              <p:cNvPr id="18" name="Rectangle 17">
                <a:extLst>
                  <a:ext uri="{FF2B5EF4-FFF2-40B4-BE49-F238E27FC236}">
                    <a16:creationId xmlns="" xmlns:a16="http://schemas.microsoft.com/office/drawing/2014/main" id="{7A439577-34EF-44D1-84C7-FE5737E3D43C}"/>
                  </a:ext>
                </a:extLst>
              </p:cNvPr>
              <p:cNvSpPr/>
              <p:nvPr userDrawn="1"/>
            </p:nvSpPr>
            <p:spPr bwMode="auto">
              <a:xfrm>
                <a:off x="8421103" y="90504"/>
                <a:ext cx="90392" cy="90392"/>
              </a:xfrm>
              <a:prstGeom prst="rect">
                <a:avLst/>
              </a:prstGeom>
              <a:solidFill>
                <a:srgbClr val="009CD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sp>
            <p:nvSpPr>
              <p:cNvPr id="20" name="Rectangle 19">
                <a:extLst>
                  <a:ext uri="{FF2B5EF4-FFF2-40B4-BE49-F238E27FC236}">
                    <a16:creationId xmlns="" xmlns:a16="http://schemas.microsoft.com/office/drawing/2014/main" id="{AD9D00D2-6A48-49E6-BFF1-D7C42CCAF070}"/>
                  </a:ext>
                </a:extLst>
              </p:cNvPr>
              <p:cNvSpPr/>
              <p:nvPr userDrawn="1"/>
            </p:nvSpPr>
            <p:spPr bwMode="auto">
              <a:xfrm>
                <a:off x="8511591" y="0"/>
                <a:ext cx="90392" cy="90392"/>
              </a:xfrm>
              <a:prstGeom prst="rect">
                <a:avLst/>
              </a:prstGeom>
              <a:solidFill>
                <a:srgbClr val="91C5E9"/>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sp>
            <p:nvSpPr>
              <p:cNvPr id="24" name="Rectangle 23">
                <a:extLst>
                  <a:ext uri="{FF2B5EF4-FFF2-40B4-BE49-F238E27FC236}">
                    <a16:creationId xmlns="" xmlns:a16="http://schemas.microsoft.com/office/drawing/2014/main" id="{DAEF96D7-157D-4B1D-A7ED-74C4B842C06C}"/>
                  </a:ext>
                </a:extLst>
              </p:cNvPr>
              <p:cNvSpPr/>
              <p:nvPr userDrawn="1"/>
            </p:nvSpPr>
            <p:spPr bwMode="auto">
              <a:xfrm>
                <a:off x="8602079" y="90504"/>
                <a:ext cx="90392" cy="90392"/>
              </a:xfrm>
              <a:prstGeom prst="rect">
                <a:avLst/>
              </a:prstGeom>
              <a:solidFill>
                <a:srgbClr val="009CD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sp>
            <p:nvSpPr>
              <p:cNvPr id="26" name="Rectangle 25">
                <a:extLst>
                  <a:ext uri="{FF2B5EF4-FFF2-40B4-BE49-F238E27FC236}">
                    <a16:creationId xmlns="" xmlns:a16="http://schemas.microsoft.com/office/drawing/2014/main" id="{A31D0A22-7857-4C46-9B60-991D39DDC8ED}"/>
                  </a:ext>
                </a:extLst>
              </p:cNvPr>
              <p:cNvSpPr/>
              <p:nvPr userDrawn="1"/>
            </p:nvSpPr>
            <p:spPr bwMode="auto">
              <a:xfrm>
                <a:off x="8692567" y="0"/>
                <a:ext cx="90392" cy="90392"/>
              </a:xfrm>
              <a:prstGeom prst="rect">
                <a:avLst/>
              </a:prstGeom>
              <a:solidFill>
                <a:srgbClr val="009CD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sp>
            <p:nvSpPr>
              <p:cNvPr id="27" name="Rectangle 26">
                <a:extLst>
                  <a:ext uri="{FF2B5EF4-FFF2-40B4-BE49-F238E27FC236}">
                    <a16:creationId xmlns="" xmlns:a16="http://schemas.microsoft.com/office/drawing/2014/main" id="{0875A57C-1F0F-49C3-A2E7-E95D8074146B}"/>
                  </a:ext>
                </a:extLst>
              </p:cNvPr>
              <p:cNvSpPr/>
              <p:nvPr userDrawn="1"/>
            </p:nvSpPr>
            <p:spPr bwMode="auto">
              <a:xfrm>
                <a:off x="8692567" y="90504"/>
                <a:ext cx="90392" cy="90392"/>
              </a:xfrm>
              <a:prstGeom prst="rect">
                <a:avLst/>
              </a:prstGeom>
              <a:solidFill>
                <a:srgbClr val="91C5E9"/>
              </a:solidFill>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sp>
            <p:nvSpPr>
              <p:cNvPr id="30" name="Rectangle 29">
                <a:extLst>
                  <a:ext uri="{FF2B5EF4-FFF2-40B4-BE49-F238E27FC236}">
                    <a16:creationId xmlns="" xmlns:a16="http://schemas.microsoft.com/office/drawing/2014/main" id="{FE03B6BF-EDF5-45AB-A34F-002FEC6DA242}"/>
                  </a:ext>
                </a:extLst>
              </p:cNvPr>
              <p:cNvSpPr/>
              <p:nvPr userDrawn="1"/>
            </p:nvSpPr>
            <p:spPr bwMode="auto">
              <a:xfrm>
                <a:off x="8783055" y="90504"/>
                <a:ext cx="90392" cy="90392"/>
              </a:xfrm>
              <a:prstGeom prst="rect">
                <a:avLst/>
              </a:prstGeom>
              <a:solidFill>
                <a:srgbClr val="C7DFF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sp>
            <p:nvSpPr>
              <p:cNvPr id="32" name="Rectangle 31">
                <a:extLst>
                  <a:ext uri="{FF2B5EF4-FFF2-40B4-BE49-F238E27FC236}">
                    <a16:creationId xmlns="" xmlns:a16="http://schemas.microsoft.com/office/drawing/2014/main" id="{CC52A9BD-0346-47B7-AD14-0CA140428BF3}"/>
                  </a:ext>
                </a:extLst>
              </p:cNvPr>
              <p:cNvSpPr/>
              <p:nvPr userDrawn="1"/>
            </p:nvSpPr>
            <p:spPr bwMode="auto">
              <a:xfrm>
                <a:off x="8873543" y="0"/>
                <a:ext cx="90392" cy="90392"/>
              </a:xfrm>
              <a:prstGeom prst="rect">
                <a:avLst/>
              </a:prstGeom>
              <a:solidFill>
                <a:srgbClr val="009CD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sp>
            <p:nvSpPr>
              <p:cNvPr id="35" name="Rectangle 34">
                <a:extLst>
                  <a:ext uri="{FF2B5EF4-FFF2-40B4-BE49-F238E27FC236}">
                    <a16:creationId xmlns="" xmlns:a16="http://schemas.microsoft.com/office/drawing/2014/main" id="{7B73FB9A-EB49-490E-BF12-926F37B4EFF8}"/>
                  </a:ext>
                </a:extLst>
              </p:cNvPr>
              <p:cNvSpPr/>
              <p:nvPr userDrawn="1"/>
            </p:nvSpPr>
            <p:spPr bwMode="auto">
              <a:xfrm>
                <a:off x="8964031" y="0"/>
                <a:ext cx="90392" cy="90392"/>
              </a:xfrm>
              <a:prstGeom prst="rect">
                <a:avLst/>
              </a:prstGeom>
              <a:solidFill>
                <a:srgbClr val="C7DFF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sp>
            <p:nvSpPr>
              <p:cNvPr id="36" name="Rectangle 35">
                <a:extLst>
                  <a:ext uri="{FF2B5EF4-FFF2-40B4-BE49-F238E27FC236}">
                    <a16:creationId xmlns="" xmlns:a16="http://schemas.microsoft.com/office/drawing/2014/main" id="{BB6C2504-494E-4CCA-B24D-7A4B3759DA2A}"/>
                  </a:ext>
                </a:extLst>
              </p:cNvPr>
              <p:cNvSpPr/>
              <p:nvPr userDrawn="1"/>
            </p:nvSpPr>
            <p:spPr bwMode="auto">
              <a:xfrm>
                <a:off x="8964031" y="90504"/>
                <a:ext cx="90392" cy="90392"/>
              </a:xfrm>
              <a:prstGeom prst="rect">
                <a:avLst/>
              </a:prstGeom>
              <a:solidFill>
                <a:srgbClr val="009CD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sp>
            <p:nvSpPr>
              <p:cNvPr id="38" name="Rectangle 37">
                <a:extLst>
                  <a:ext uri="{FF2B5EF4-FFF2-40B4-BE49-F238E27FC236}">
                    <a16:creationId xmlns="" xmlns:a16="http://schemas.microsoft.com/office/drawing/2014/main" id="{F6C471FD-ED31-41BC-9D0F-F7A1A2671A88}"/>
                  </a:ext>
                </a:extLst>
              </p:cNvPr>
              <p:cNvSpPr/>
              <p:nvPr userDrawn="1"/>
            </p:nvSpPr>
            <p:spPr bwMode="auto">
              <a:xfrm>
                <a:off x="9054517" y="0"/>
                <a:ext cx="90392" cy="90392"/>
              </a:xfrm>
              <a:prstGeom prst="rect">
                <a:avLst/>
              </a:prstGeom>
              <a:solidFill>
                <a:srgbClr val="009CD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grpSp>
        <p:grpSp>
          <p:nvGrpSpPr>
            <p:cNvPr id="69" name="Group 68">
              <a:extLst>
                <a:ext uri="{FF2B5EF4-FFF2-40B4-BE49-F238E27FC236}">
                  <a16:creationId xmlns="" xmlns:a16="http://schemas.microsoft.com/office/drawing/2014/main" id="{D80EA2EE-5041-4389-9876-3DEDD758FF86}"/>
                </a:ext>
              </a:extLst>
            </p:cNvPr>
            <p:cNvGrpSpPr/>
            <p:nvPr userDrawn="1"/>
          </p:nvGrpSpPr>
          <p:grpSpPr>
            <a:xfrm>
              <a:off x="8692567" y="183355"/>
              <a:ext cx="452342" cy="180896"/>
              <a:chOff x="8692567" y="178593"/>
              <a:chExt cx="452342" cy="180896"/>
            </a:xfrm>
          </p:grpSpPr>
          <p:sp>
            <p:nvSpPr>
              <p:cNvPr id="59" name="Rectangle 58">
                <a:extLst>
                  <a:ext uri="{FF2B5EF4-FFF2-40B4-BE49-F238E27FC236}">
                    <a16:creationId xmlns="" xmlns:a16="http://schemas.microsoft.com/office/drawing/2014/main" id="{2E776A4E-F368-4B3F-A68E-C48575225BA8}"/>
                  </a:ext>
                </a:extLst>
              </p:cNvPr>
              <p:cNvSpPr/>
              <p:nvPr userDrawn="1"/>
            </p:nvSpPr>
            <p:spPr bwMode="auto">
              <a:xfrm>
                <a:off x="8692567" y="178593"/>
                <a:ext cx="90392" cy="90392"/>
              </a:xfrm>
              <a:prstGeom prst="rect">
                <a:avLst/>
              </a:prstGeom>
              <a:solidFill>
                <a:srgbClr val="009CD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sp>
            <p:nvSpPr>
              <p:cNvPr id="54" name="Rectangle 53">
                <a:extLst>
                  <a:ext uri="{FF2B5EF4-FFF2-40B4-BE49-F238E27FC236}">
                    <a16:creationId xmlns="" xmlns:a16="http://schemas.microsoft.com/office/drawing/2014/main" id="{C099329B-3E74-4F5B-9D40-E2A75AF918D3}"/>
                  </a:ext>
                </a:extLst>
              </p:cNvPr>
              <p:cNvSpPr/>
              <p:nvPr userDrawn="1"/>
            </p:nvSpPr>
            <p:spPr bwMode="auto">
              <a:xfrm>
                <a:off x="8964031" y="269097"/>
                <a:ext cx="90392" cy="90392"/>
              </a:xfrm>
              <a:prstGeom prst="rect">
                <a:avLst/>
              </a:prstGeom>
              <a:solidFill>
                <a:srgbClr val="009CD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sp>
            <p:nvSpPr>
              <p:cNvPr id="51" name="Rectangle 50">
                <a:extLst>
                  <a:ext uri="{FF2B5EF4-FFF2-40B4-BE49-F238E27FC236}">
                    <a16:creationId xmlns="" xmlns:a16="http://schemas.microsoft.com/office/drawing/2014/main" id="{A2B538B3-7A1F-436A-9C94-46208B3DC5C8}"/>
                  </a:ext>
                </a:extLst>
              </p:cNvPr>
              <p:cNvSpPr/>
              <p:nvPr userDrawn="1"/>
            </p:nvSpPr>
            <p:spPr bwMode="auto">
              <a:xfrm>
                <a:off x="9054517" y="178593"/>
                <a:ext cx="90392" cy="90392"/>
              </a:xfrm>
              <a:prstGeom prst="rect">
                <a:avLst/>
              </a:prstGeom>
              <a:solidFill>
                <a:srgbClr val="91C5E9"/>
              </a:solidFill>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1"/>
                  </a:solidFill>
                  <a:effectLst/>
                  <a:latin typeface="Arial" panose="020B0604020202020204" pitchFamily="34" charset="0"/>
                </a:endParaRPr>
              </a:p>
            </p:txBody>
          </p:sp>
        </p:grpSp>
      </p:grpSp>
      <p:sp>
        <p:nvSpPr>
          <p:cNvPr id="1027" name="Rectangle 14"/>
          <p:cNvSpPr>
            <a:spLocks noGrp="1" noChangeArrowheads="1"/>
          </p:cNvSpPr>
          <p:nvPr userDrawn="1">
            <p:ph type="body" idx="1"/>
          </p:nvPr>
        </p:nvSpPr>
        <p:spPr bwMode="gray">
          <a:xfrm>
            <a:off x="130175" y="978408"/>
            <a:ext cx="8686800" cy="40142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Box 4"/>
          <p:cNvSpPr txBox="1">
            <a:spLocks noChangeArrowheads="1"/>
          </p:cNvSpPr>
          <p:nvPr userDrawn="1"/>
        </p:nvSpPr>
        <p:spPr bwMode="auto">
          <a:xfrm>
            <a:off x="8823080" y="4941045"/>
            <a:ext cx="320921" cy="200055"/>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latin typeface="Arial" panose="020B0604020202020204" pitchFamily="34" charset="0"/>
                <a:ea typeface="Arial Unicode MS" panose="020B0604020202020204" pitchFamily="34" charset="-128"/>
              </a:rPr>
              <a:t> </a:t>
            </a:r>
            <a:fld id="{1DC86048-271D-4142-A41A-6A8CAD4046AD}" type="slidenum">
              <a:rPr lang="en-US" sz="700">
                <a:solidFill>
                  <a:srgbClr val="000000"/>
                </a:solidFill>
                <a:latin typeface="Arial" panose="020B0604020202020204" pitchFamily="34" charset="0"/>
                <a:ea typeface="Arial Unicode MS" panose="020B0604020202020204" pitchFamily="34" charset="-128"/>
              </a:rPr>
              <a:pPr algn="r" eaLnBrk="0" hangingPunct="0">
                <a:buFont typeface="Verdana" pitchFamily="34" charset="0"/>
                <a:buNone/>
              </a:pPr>
              <a:t>‹#›</a:t>
            </a:fld>
            <a:endParaRPr lang="en-US" sz="700" dirty="0">
              <a:solidFill>
                <a:srgbClr val="000000"/>
              </a:solidFill>
              <a:latin typeface="Arial" panose="020B0604020202020204" pitchFamily="34" charset="0"/>
              <a:ea typeface="Arial Unicode MS" panose="020B0604020202020204" pitchFamily="34" charset="-128"/>
            </a:endParaRPr>
          </a:p>
        </p:txBody>
      </p:sp>
      <p:pic>
        <p:nvPicPr>
          <p:cNvPr id="11" name="Picture 10" descr="Waters_logo_black.png">
            <a:extLst>
              <a:ext uri="{FF2B5EF4-FFF2-40B4-BE49-F238E27FC236}">
                <a16:creationId xmlns="" xmlns:a16="http://schemas.microsoft.com/office/drawing/2014/main" id="{59B37F1F-0D8B-4C13-B138-BC0E44FAC319}"/>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7772400" y="345786"/>
            <a:ext cx="1225780" cy="283026"/>
          </a:xfrm>
          <a:prstGeom prst="rect">
            <a:avLst/>
          </a:prstGeom>
        </p:spPr>
      </p:pic>
      <p:sp>
        <p:nvSpPr>
          <p:cNvPr id="14" name="Text Box 4">
            <a:extLst>
              <a:ext uri="{FF2B5EF4-FFF2-40B4-BE49-F238E27FC236}">
                <a16:creationId xmlns="" xmlns:a16="http://schemas.microsoft.com/office/drawing/2014/main" id="{4E13F15D-DE20-4220-BDB3-6AAD7AEECAD6}"/>
              </a:ext>
            </a:extLst>
          </p:cNvPr>
          <p:cNvSpPr txBox="1">
            <a:spLocks noChangeArrowheads="1"/>
          </p:cNvSpPr>
          <p:nvPr userDrawn="1"/>
        </p:nvSpPr>
        <p:spPr bwMode="auto">
          <a:xfrm>
            <a:off x="134947" y="4960095"/>
            <a:ext cx="1279517" cy="200055"/>
          </a:xfrm>
          <a:prstGeom prst="rect">
            <a:avLst/>
          </a:prstGeom>
          <a:noFill/>
          <a:ln>
            <a:noFill/>
          </a:ln>
          <a:extLst/>
        </p:spPr>
        <p:txBody>
          <a:bodyPr wrap="none">
            <a:spAutoFit/>
          </a:bodyPr>
          <a:lstStyle/>
          <a:p>
            <a:pPr algn="r" eaLnBrk="0" hangingPunct="0">
              <a:buFont typeface="Verdana" pitchFamily="34" charset="0"/>
              <a:buNone/>
            </a:pPr>
            <a:r>
              <a:rPr lang="en-US" sz="700" dirty="0">
                <a:solidFill>
                  <a:schemeClr val="bg2"/>
                </a:solidFill>
                <a:latin typeface="Arial" panose="020B0604020202020204" pitchFamily="34" charset="0"/>
                <a:ea typeface="Arial Unicode MS" panose="020B0604020202020204" pitchFamily="34" charset="-128"/>
              </a:rPr>
              <a:t>©2018 Waters Corporation</a:t>
            </a:r>
          </a:p>
        </p:txBody>
      </p:sp>
      <p:sp>
        <p:nvSpPr>
          <p:cNvPr id="8" name="Rectangle 16"/>
          <p:cNvSpPr>
            <a:spLocks noGrp="1" noChangeArrowheads="1"/>
          </p:cNvSpPr>
          <p:nvPr userDrawn="1">
            <p:ph type="title"/>
          </p:nvPr>
        </p:nvSpPr>
        <p:spPr bwMode="gray">
          <a:xfrm>
            <a:off x="131764" y="178594"/>
            <a:ext cx="7640636" cy="717518"/>
          </a:xfrm>
          <a:prstGeom prst="rect">
            <a:avLst/>
          </a:prstGeom>
          <a:noFill/>
          <a:ln>
            <a:noFill/>
          </a:ln>
          <a:extLst/>
        </p:spPr>
        <p:txBody>
          <a:bodyPr vert="horz" wrap="square" lIns="91440" tIns="45720" rIns="91440" bIns="45720" numCol="1" anchor="t" anchorCtr="0" compatLnSpc="1">
            <a:prstTxWarp prst="textNoShape">
              <a:avLst/>
            </a:prstTxWarp>
          </a:bodyPr>
          <a:lstStyle/>
          <a:p>
            <a:pPr lvl="0"/>
            <a:r>
              <a:rPr lang="en-US" dirty="0"/>
              <a:t>Click to edit Master title style</a:t>
            </a:r>
          </a:p>
        </p:txBody>
      </p:sp>
      <p:sp>
        <p:nvSpPr>
          <p:cNvPr id="28" name="TextBox 27">
            <a:extLst>
              <a:ext uri="{FF2B5EF4-FFF2-40B4-BE49-F238E27FC236}">
                <a16:creationId xmlns="" xmlns:a16="http://schemas.microsoft.com/office/drawing/2014/main" id="{77582E06-7EC4-4A10-A160-94BE832A30E1}"/>
              </a:ext>
            </a:extLst>
          </p:cNvPr>
          <p:cNvSpPr txBox="1"/>
          <p:nvPr userDrawn="1"/>
        </p:nvSpPr>
        <p:spPr>
          <a:xfrm>
            <a:off x="1371600" y="4960095"/>
            <a:ext cx="1317989" cy="200055"/>
          </a:xfrm>
          <a:prstGeom prst="rect">
            <a:avLst/>
          </a:prstGeom>
          <a:noFill/>
          <a:ln>
            <a:noFill/>
          </a:ln>
        </p:spPr>
        <p:txBody>
          <a:bodyPr wrap="none">
            <a:spAutoFit/>
          </a:bodyPr>
          <a:lstStyle>
            <a:defPPr>
              <a:defRPr lang="en-US"/>
            </a:defPPr>
            <a:lvl1pPr algn="r" eaLnBrk="0" hangingPunct="0">
              <a:buFont typeface="Verdana" pitchFamily="34" charset="0"/>
              <a:buNone/>
              <a:defRPr sz="700">
                <a:solidFill>
                  <a:schemeClr val="bg2"/>
                </a:solidFill>
                <a:latin typeface="Arial" panose="020B0604020202020204" pitchFamily="34" charset="0"/>
                <a:ea typeface="Arial Unicode MS" panose="020B0604020202020204" pitchFamily="34" charset="-128"/>
              </a:defRPr>
            </a:lvl1pPr>
          </a:lstStyle>
          <a:p>
            <a:pPr lvl="0"/>
            <a:r>
              <a:rPr lang="en-US" dirty="0"/>
              <a:t>COMPANY CONFIDENTIAL</a:t>
            </a:r>
          </a:p>
        </p:txBody>
      </p:sp>
    </p:spTree>
    <p:extLst>
      <p:ext uri="{BB962C8B-B14F-4D97-AF65-F5344CB8AC3E}">
        <p14:creationId xmlns:p14="http://schemas.microsoft.com/office/powerpoint/2010/main" val="4143254905"/>
      </p:ext>
    </p:extLst>
  </p:cSld>
  <p:clrMap bg1="lt1" tx1="dk1" bg2="lt2" tx2="dk2" accent1="accent1" accent2="accent2" accent3="accent3" accent4="accent4" accent5="accent5" accent6="accent6" hlink="hlink" folHlink="folHlink"/>
  <p:sldLayoutIdLst>
    <p:sldLayoutId id="2147486983" r:id="rId1"/>
    <p:sldLayoutId id="2147486984" r:id="rId2"/>
    <p:sldLayoutId id="2147486396" r:id="rId3"/>
    <p:sldLayoutId id="2147486996" r:id="rId4"/>
  </p:sldLayoutIdLst>
  <p:transition>
    <p:wipe dir="r"/>
  </p:transition>
  <p:txStyles>
    <p:titleStyle>
      <a:lvl1pPr algn="l" rtl="0" eaLnBrk="1" fontAlgn="base" hangingPunct="1">
        <a:spcBef>
          <a:spcPct val="0"/>
        </a:spcBef>
        <a:spcAft>
          <a:spcPct val="0"/>
        </a:spcAft>
        <a:defRPr sz="2400" b="0">
          <a:solidFill>
            <a:schemeClr val="accent1"/>
          </a:solidFill>
          <a:effectLst/>
          <a:latin typeface="Arial"/>
          <a:ea typeface="Arial Unicode MS" panose="020B0604020202020204"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00000"/>
        </a:lnSpc>
        <a:spcBef>
          <a:spcPts val="600"/>
        </a:spcBef>
        <a:spcAft>
          <a:spcPct val="0"/>
        </a:spcAft>
        <a:buClr>
          <a:schemeClr val="accent1"/>
        </a:buClr>
        <a:buFont typeface="Wingdings 2" charset="2"/>
        <a:buChar char="¡"/>
        <a:defRPr sz="1800">
          <a:solidFill>
            <a:schemeClr val="tx1"/>
          </a:solidFill>
          <a:latin typeface="Arial"/>
          <a:ea typeface="Arial Unicode MS" panose="020B0604020202020204" pitchFamily="34" charset="-128"/>
          <a:cs typeface="Arial"/>
        </a:defRPr>
      </a:lvl1pPr>
      <a:lvl2pPr marL="457200" indent="-223838" algn="l" rtl="0" eaLnBrk="1" fontAlgn="base" hangingPunct="1">
        <a:lnSpc>
          <a:spcPct val="100000"/>
        </a:lnSpc>
        <a:spcBef>
          <a:spcPts val="600"/>
        </a:spcBef>
        <a:spcAft>
          <a:spcPct val="0"/>
        </a:spcAft>
        <a:buClr>
          <a:schemeClr val="accent1"/>
        </a:buClr>
        <a:buFont typeface="Verdana" pitchFamily="34" charset="0"/>
        <a:buChar char="–"/>
        <a:defRPr sz="1600">
          <a:solidFill>
            <a:schemeClr val="tx1"/>
          </a:solidFill>
          <a:latin typeface="Arial"/>
          <a:ea typeface="Arial Unicode MS" panose="020B0604020202020204" pitchFamily="34" charset="-128"/>
          <a:cs typeface="Arial"/>
        </a:defRPr>
      </a:lvl2pPr>
      <a:lvl3pPr marL="693738" indent="-228600" algn="l" rtl="0" eaLnBrk="1" fontAlgn="base" hangingPunct="1">
        <a:lnSpc>
          <a:spcPct val="100000"/>
        </a:lnSpc>
        <a:spcBef>
          <a:spcPts val="600"/>
        </a:spcBef>
        <a:spcAft>
          <a:spcPct val="0"/>
        </a:spcAft>
        <a:buClr>
          <a:schemeClr val="accent1"/>
        </a:buClr>
        <a:buSzPct val="80000"/>
        <a:buFont typeface="Courier New" pitchFamily="49" charset="0"/>
        <a:buChar char="o"/>
        <a:defRPr sz="1600">
          <a:solidFill>
            <a:schemeClr val="tx1"/>
          </a:solidFill>
          <a:latin typeface="Arial"/>
          <a:ea typeface="Arial Unicode MS" panose="020B0604020202020204" pitchFamily="34" charset="-128"/>
          <a:cs typeface="Arial"/>
        </a:defRPr>
      </a:lvl3pPr>
      <a:lvl4pPr marL="917575" indent="-228600" algn="l" rtl="0" eaLnBrk="1" fontAlgn="base" hangingPunct="1">
        <a:lnSpc>
          <a:spcPct val="100000"/>
        </a:lnSpc>
        <a:spcBef>
          <a:spcPts val="600"/>
        </a:spcBef>
        <a:spcAft>
          <a:spcPct val="0"/>
        </a:spcAft>
        <a:buClr>
          <a:schemeClr val="accent1"/>
        </a:buClr>
        <a:buFont typeface="Arial" charset="0"/>
        <a:buChar char="•"/>
        <a:defRPr sz="1600">
          <a:solidFill>
            <a:schemeClr val="tx1"/>
          </a:solidFill>
          <a:latin typeface="Arial"/>
          <a:ea typeface="Arial Unicode MS" panose="020B0604020202020204" pitchFamily="34" charset="-128"/>
          <a:cs typeface="Arial"/>
        </a:defRPr>
      </a:lvl4pPr>
      <a:lvl5pPr marL="1150938" indent="-228600" algn="l" rtl="0" eaLnBrk="1" fontAlgn="base" hangingPunct="1">
        <a:lnSpc>
          <a:spcPct val="100000"/>
        </a:lnSpc>
        <a:spcBef>
          <a:spcPts val="600"/>
        </a:spcBef>
        <a:spcAft>
          <a:spcPct val="0"/>
        </a:spcAft>
        <a:buClr>
          <a:schemeClr val="accent1"/>
        </a:buClr>
        <a:buFont typeface="Arial" charset="0"/>
        <a:buChar char="•"/>
        <a:defRPr sz="1600">
          <a:solidFill>
            <a:schemeClr val="tx1"/>
          </a:solidFill>
          <a:latin typeface="Arial"/>
          <a:ea typeface="Arial Unicode MS" panose="020B0604020202020204" pitchFamily="34" charset="-128"/>
          <a:cs typeface="Arial"/>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3048000"/>
            <a:ext cx="9144000" cy="971550"/>
          </a:xfrm>
        </p:spPr>
        <p:txBody>
          <a:bodyPr/>
          <a:lstStyle/>
          <a:p>
            <a:r>
              <a:rPr lang="en-US" i="1" dirty="0"/>
              <a:t>Appropriate Team Name</a:t>
            </a:r>
          </a:p>
          <a:p>
            <a:r>
              <a:rPr lang="en-US" i="1" dirty="0"/>
              <a:t>Date</a:t>
            </a:r>
          </a:p>
          <a:p>
            <a:endParaRPr lang="en-US" dirty="0"/>
          </a:p>
        </p:txBody>
      </p:sp>
      <p:pic>
        <p:nvPicPr>
          <p:cNvPr id="5" name="Picture 4"/>
          <p:cNvPicPr>
            <a:picLocks noChangeAspect="1" noChangeArrowheads="1"/>
          </p:cNvPicPr>
          <p:nvPr/>
        </p:nvPicPr>
        <p:blipFill>
          <a:blip r:embed="rId3" cstate="print"/>
          <a:srcRect/>
          <a:stretch>
            <a:fillRect/>
          </a:stretch>
        </p:blipFill>
        <p:spPr bwMode="auto">
          <a:xfrm>
            <a:off x="518610" y="1809750"/>
            <a:ext cx="8144423" cy="761999"/>
          </a:xfrm>
          <a:prstGeom prst="rect">
            <a:avLst/>
          </a:prstGeom>
          <a:noFill/>
          <a:ln w="9525">
            <a:noFill/>
            <a:miter lim="800000"/>
            <a:headEnd/>
            <a:tailEnd/>
          </a:ln>
          <a:effectLst/>
        </p:spPr>
      </p:pic>
    </p:spTree>
    <p:extLst>
      <p:ext uri="{BB962C8B-B14F-4D97-AF65-F5344CB8AC3E}">
        <p14:creationId xmlns:p14="http://schemas.microsoft.com/office/powerpoint/2010/main" val="628914182"/>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 xmlns:a16="http://schemas.microsoft.com/office/drawing/2014/main" id="{F8E11797-C15D-4076-AA6A-D4EC4D133541}"/>
              </a:ext>
            </a:extLst>
          </p:cNvPr>
          <p:cNvSpPr>
            <a:spLocks noGrp="1"/>
          </p:cNvSpPr>
          <p:nvPr>
            <p:ph type="body" sz="quarter" idx="13"/>
          </p:nvPr>
        </p:nvSpPr>
        <p:spPr>
          <a:xfrm>
            <a:off x="131764" y="537354"/>
            <a:ext cx="7640636" cy="358759"/>
          </a:xfrm>
        </p:spPr>
        <p:txBody>
          <a:bodyPr/>
          <a:lstStyle/>
          <a:p>
            <a:r>
              <a:rPr lang="en-US"/>
              <a:t>Empowering the Leader in You</a:t>
            </a:r>
            <a:endParaRPr lang="en-US" dirty="0"/>
          </a:p>
        </p:txBody>
      </p:sp>
      <p:sp>
        <p:nvSpPr>
          <p:cNvPr id="3" name="Title 2"/>
          <p:cNvSpPr>
            <a:spLocks noGrp="1"/>
          </p:cNvSpPr>
          <p:nvPr>
            <p:ph type="title"/>
          </p:nvPr>
        </p:nvSpPr>
        <p:spPr/>
        <p:txBody>
          <a:bodyPr/>
          <a:lstStyle/>
          <a:p>
            <a:r>
              <a:rPr lang="en-US"/>
              <a:t>Employee Success Model</a:t>
            </a:r>
            <a:endParaRPr lang="en-US" dirty="0"/>
          </a:p>
        </p:txBody>
      </p:sp>
      <p:graphicFrame>
        <p:nvGraphicFramePr>
          <p:cNvPr id="18" name="Table 17"/>
          <p:cNvGraphicFramePr>
            <a:graphicFrameLocks noGrp="1"/>
          </p:cNvGraphicFramePr>
          <p:nvPr>
            <p:extLst>
              <p:ext uri="{D42A27DB-BD31-4B8C-83A1-F6EECF244321}">
                <p14:modId xmlns:p14="http://schemas.microsoft.com/office/powerpoint/2010/main" val="65664503"/>
              </p:ext>
            </p:extLst>
          </p:nvPr>
        </p:nvGraphicFramePr>
        <p:xfrm>
          <a:off x="228600" y="1733550"/>
          <a:ext cx="8657372" cy="3078478"/>
        </p:xfrm>
        <a:graphic>
          <a:graphicData uri="http://schemas.openxmlformats.org/drawingml/2006/table">
            <a:tbl>
              <a:tblPr firstRow="1" bandRow="1">
                <a:tableStyleId>{073A0DAA-6AF3-43AB-8588-CEC1D06C72B9}</a:tableStyleId>
              </a:tblPr>
              <a:tblGrid>
                <a:gridCol w="2164343">
                  <a:extLst>
                    <a:ext uri="{9D8B030D-6E8A-4147-A177-3AD203B41FA5}">
                      <a16:colId xmlns="" xmlns:a16="http://schemas.microsoft.com/office/drawing/2014/main" val="20000"/>
                    </a:ext>
                  </a:extLst>
                </a:gridCol>
                <a:gridCol w="2164343">
                  <a:extLst>
                    <a:ext uri="{9D8B030D-6E8A-4147-A177-3AD203B41FA5}">
                      <a16:colId xmlns="" xmlns:a16="http://schemas.microsoft.com/office/drawing/2014/main" val="20001"/>
                    </a:ext>
                  </a:extLst>
                </a:gridCol>
                <a:gridCol w="2164343">
                  <a:extLst>
                    <a:ext uri="{9D8B030D-6E8A-4147-A177-3AD203B41FA5}">
                      <a16:colId xmlns="" xmlns:a16="http://schemas.microsoft.com/office/drawing/2014/main" val="20002"/>
                    </a:ext>
                  </a:extLst>
                </a:gridCol>
                <a:gridCol w="2164343">
                  <a:extLst>
                    <a:ext uri="{9D8B030D-6E8A-4147-A177-3AD203B41FA5}">
                      <a16:colId xmlns="" xmlns:a16="http://schemas.microsoft.com/office/drawing/2014/main" val="20003"/>
                    </a:ext>
                  </a:extLst>
                </a:gridCol>
              </a:tblGrid>
              <a:tr h="304799">
                <a:tc gridSpan="2">
                  <a:txBody>
                    <a:bodyPr/>
                    <a:lstStyle/>
                    <a:p>
                      <a:pPr algn="ctr"/>
                      <a:r>
                        <a:rPr lang="en-US" sz="1050" dirty="0">
                          <a:solidFill>
                            <a:schemeClr val="accent1"/>
                          </a:solidFill>
                        </a:rPr>
                        <a:t>ALL EMPLOYEES</a:t>
                      </a:r>
                    </a:p>
                  </a:txBody>
                  <a:tcPr anchor="ctr">
                    <a:noFill/>
                  </a:tcPr>
                </a:tc>
                <a:tc hMerge="1">
                  <a:txBody>
                    <a:bodyPr/>
                    <a:lstStyle/>
                    <a:p>
                      <a:pPr algn="ctr"/>
                      <a:endParaRPr lang="en-US" sz="1000" dirty="0"/>
                    </a:p>
                  </a:txBody>
                  <a:tcPr anchor="ctr">
                    <a:solidFill>
                      <a:srgbClr val="0077BB"/>
                    </a:solidFill>
                  </a:tcPr>
                </a:tc>
                <a:tc gridSpan="2">
                  <a:txBody>
                    <a:bodyPr/>
                    <a:lstStyle/>
                    <a:p>
                      <a:pPr algn="ctr"/>
                      <a:r>
                        <a:rPr lang="en-US" sz="1050" dirty="0">
                          <a:solidFill>
                            <a:schemeClr val="accent1"/>
                          </a:solidFill>
                        </a:rPr>
                        <a:t>PEOPLE LEADERS</a:t>
                      </a:r>
                    </a:p>
                  </a:txBody>
                  <a:tcPr anchor="ctr">
                    <a:noFill/>
                  </a:tcPr>
                </a:tc>
                <a:tc hMerge="1">
                  <a:txBody>
                    <a:bodyPr/>
                    <a:lstStyle/>
                    <a:p>
                      <a:pPr algn="ctr"/>
                      <a:endParaRPr lang="en-US" sz="1000" dirty="0"/>
                    </a:p>
                  </a:txBody>
                  <a:tcPr anchor="ctr">
                    <a:solidFill>
                      <a:srgbClr val="0077BB"/>
                    </a:solidFill>
                  </a:tcPr>
                </a:tc>
                <a:extLst>
                  <a:ext uri="{0D108BD9-81ED-4DB2-BD59-A6C34878D82A}">
                    <a16:rowId xmlns="" xmlns:a16="http://schemas.microsoft.com/office/drawing/2014/main" val="10000"/>
                  </a:ext>
                </a:extLst>
              </a:tr>
              <a:tr h="304799">
                <a:tc>
                  <a:txBody>
                    <a:bodyPr/>
                    <a:lstStyle/>
                    <a:p>
                      <a:pPr algn="ctr"/>
                      <a:r>
                        <a:rPr lang="en-US" sz="1000" b="1" dirty="0">
                          <a:solidFill>
                            <a:schemeClr val="bg1"/>
                          </a:solidFill>
                        </a:rPr>
                        <a:t>Successful</a:t>
                      </a:r>
                      <a:r>
                        <a:rPr lang="en-US" sz="1000" b="1" baseline="0" dirty="0">
                          <a:solidFill>
                            <a:schemeClr val="bg1"/>
                          </a:solidFill>
                        </a:rPr>
                        <a:t> Behavior</a:t>
                      </a:r>
                      <a:endParaRPr lang="en-US" sz="1000" b="1" dirty="0">
                        <a:solidFill>
                          <a:schemeClr val="bg1"/>
                        </a:solidFill>
                      </a:endParaRPr>
                    </a:p>
                  </a:txBody>
                  <a:tcPr anchor="ctr">
                    <a:solidFill>
                      <a:schemeClr val="accent1"/>
                    </a:solidFill>
                  </a:tcPr>
                </a:tc>
                <a:tc>
                  <a:txBody>
                    <a:bodyPr/>
                    <a:lstStyle/>
                    <a:p>
                      <a:pPr algn="ctr"/>
                      <a:r>
                        <a:rPr lang="en-US" sz="1000" b="1" dirty="0" smtClean="0">
                          <a:solidFill>
                            <a:schemeClr val="bg1"/>
                          </a:solidFill>
                        </a:rPr>
                        <a:t>Ineffective </a:t>
                      </a:r>
                      <a:r>
                        <a:rPr lang="en-US" sz="1000" b="1" dirty="0">
                          <a:solidFill>
                            <a:schemeClr val="bg1"/>
                          </a:solidFill>
                        </a:rPr>
                        <a:t>Behavior</a:t>
                      </a:r>
                    </a:p>
                  </a:txBody>
                  <a:tcPr anchor="ct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a:solidFill>
                            <a:schemeClr val="bg1"/>
                          </a:solidFill>
                        </a:rPr>
                        <a:t>Successful</a:t>
                      </a:r>
                      <a:r>
                        <a:rPr lang="en-US" sz="1000" b="1" baseline="0" dirty="0">
                          <a:solidFill>
                            <a:schemeClr val="bg1"/>
                          </a:solidFill>
                        </a:rPr>
                        <a:t> Behavior</a:t>
                      </a:r>
                      <a:endParaRPr lang="en-US" sz="1000" b="1" dirty="0">
                        <a:solidFill>
                          <a:schemeClr val="bg1"/>
                        </a:solidFill>
                      </a:endParaRPr>
                    </a:p>
                  </a:txBody>
                  <a:tcPr anchor="ct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smtClean="0">
                          <a:solidFill>
                            <a:schemeClr val="bg1"/>
                          </a:solidFill>
                        </a:rPr>
                        <a:t>Ineffective </a:t>
                      </a:r>
                      <a:r>
                        <a:rPr lang="en-US" sz="1000" b="1" dirty="0">
                          <a:solidFill>
                            <a:schemeClr val="bg1"/>
                          </a:solidFill>
                        </a:rPr>
                        <a:t>Behavior</a:t>
                      </a:r>
                    </a:p>
                  </a:txBody>
                  <a:tcPr anchor="ctr">
                    <a:solidFill>
                      <a:schemeClr val="accent1"/>
                    </a:solidFill>
                  </a:tcPr>
                </a:tc>
                <a:extLst>
                  <a:ext uri="{0D108BD9-81ED-4DB2-BD59-A6C34878D82A}">
                    <a16:rowId xmlns="" xmlns:a16="http://schemas.microsoft.com/office/drawing/2014/main" val="10001"/>
                  </a:ext>
                </a:extLst>
              </a:tr>
              <a:tr h="1699372">
                <a:tc>
                  <a:txBody>
                    <a:bodyPr/>
                    <a:lstStyle/>
                    <a:p>
                      <a:pPr marL="233363" lvl="0" indent="-233363" algn="l" rtl="0" fontAlgn="base">
                        <a:lnSpc>
                          <a:spcPct val="90000"/>
                        </a:lnSpc>
                        <a:spcBef>
                          <a:spcPts val="0"/>
                        </a:spcBef>
                        <a:spcAft>
                          <a:spcPts val="600"/>
                        </a:spcAft>
                        <a:buClr>
                          <a:schemeClr val="accent1"/>
                        </a:buClr>
                        <a:buFont typeface="Wingdings 2" pitchFamily="18" charset="2"/>
                        <a:buChar char="¡"/>
                        <a:defRPr/>
                      </a:pPr>
                      <a:r>
                        <a:rPr lang="en-US" sz="1000" kern="0" dirty="0">
                          <a:solidFill>
                            <a:schemeClr val="tx1"/>
                          </a:solidFill>
                          <a:latin typeface="Arial"/>
                          <a:ea typeface="MS PGothic" pitchFamily="34" charset="-128"/>
                          <a:cs typeface="Arial"/>
                        </a:rPr>
                        <a:t>Aware of style and impact on others </a:t>
                      </a:r>
                    </a:p>
                    <a:p>
                      <a:pPr marL="233363" lvl="0" indent="-233363" algn="l" rtl="0" fontAlgn="base">
                        <a:lnSpc>
                          <a:spcPct val="90000"/>
                        </a:lnSpc>
                        <a:spcBef>
                          <a:spcPts val="0"/>
                        </a:spcBef>
                        <a:spcAft>
                          <a:spcPts val="600"/>
                        </a:spcAft>
                        <a:buClr>
                          <a:schemeClr val="accent1"/>
                        </a:buClr>
                        <a:buFont typeface="Wingdings 2" pitchFamily="18" charset="2"/>
                        <a:buChar char="¡"/>
                        <a:defRPr/>
                      </a:pPr>
                      <a:r>
                        <a:rPr lang="en-US" sz="1000" kern="0" dirty="0">
                          <a:solidFill>
                            <a:schemeClr val="tx1"/>
                          </a:solidFill>
                          <a:latin typeface="Arial"/>
                          <a:ea typeface="MS PGothic" pitchFamily="34" charset="-128"/>
                          <a:cs typeface="Arial"/>
                        </a:rPr>
                        <a:t>Is not afraid to show vulnerability </a:t>
                      </a:r>
                    </a:p>
                    <a:p>
                      <a:pPr marL="233363" lvl="0" indent="-233363" algn="l" rtl="0" fontAlgn="base">
                        <a:lnSpc>
                          <a:spcPct val="90000"/>
                        </a:lnSpc>
                        <a:spcBef>
                          <a:spcPts val="0"/>
                        </a:spcBef>
                        <a:spcAft>
                          <a:spcPts val="600"/>
                        </a:spcAft>
                        <a:buClr>
                          <a:schemeClr val="accent1"/>
                        </a:buClr>
                        <a:buFont typeface="Wingdings 2" pitchFamily="18" charset="2"/>
                        <a:buChar char="¡"/>
                        <a:defRPr/>
                      </a:pPr>
                      <a:r>
                        <a:rPr lang="en-US" sz="1000" kern="0" dirty="0">
                          <a:solidFill>
                            <a:schemeClr val="tx1"/>
                          </a:solidFill>
                          <a:latin typeface="Arial"/>
                          <a:ea typeface="MS PGothic" pitchFamily="34" charset="-128"/>
                          <a:cs typeface="Arial"/>
                        </a:rPr>
                        <a:t>Builds trust &amp; commitment; develops personal connections with colleagues</a:t>
                      </a:r>
                    </a:p>
                    <a:p>
                      <a:pPr marL="233363" lvl="0" indent="-233363" algn="l" rtl="0" fontAlgn="base">
                        <a:lnSpc>
                          <a:spcPct val="90000"/>
                        </a:lnSpc>
                        <a:spcBef>
                          <a:spcPts val="0"/>
                        </a:spcBef>
                        <a:spcAft>
                          <a:spcPts val="600"/>
                        </a:spcAft>
                        <a:buClr>
                          <a:schemeClr val="accent1"/>
                        </a:buClr>
                        <a:buFont typeface="Wingdings 2" pitchFamily="18" charset="2"/>
                        <a:buChar char="¡"/>
                        <a:defRPr/>
                      </a:pPr>
                      <a:r>
                        <a:rPr lang="en-US" sz="1000" kern="0" dirty="0">
                          <a:solidFill>
                            <a:schemeClr val="tx1"/>
                          </a:solidFill>
                          <a:latin typeface="Arial"/>
                          <a:ea typeface="MS PGothic" pitchFamily="34" charset="-128"/>
                          <a:cs typeface="Arial"/>
                        </a:rPr>
                        <a:t>Seeks learning opportunities from all </a:t>
                      </a:r>
                    </a:p>
                    <a:p>
                      <a:pPr marL="233363" lvl="0" indent="-233363" algn="l" rtl="0" fontAlgn="base">
                        <a:lnSpc>
                          <a:spcPct val="90000"/>
                        </a:lnSpc>
                        <a:spcBef>
                          <a:spcPts val="0"/>
                        </a:spcBef>
                        <a:spcAft>
                          <a:spcPts val="600"/>
                        </a:spcAft>
                        <a:buClr>
                          <a:schemeClr val="accent1"/>
                        </a:buClr>
                        <a:buFont typeface="Wingdings 2" pitchFamily="18" charset="2"/>
                        <a:buChar char="¡"/>
                        <a:defRPr/>
                      </a:pPr>
                      <a:r>
                        <a:rPr lang="en-US" sz="1000" kern="0" dirty="0">
                          <a:solidFill>
                            <a:schemeClr val="tx1"/>
                          </a:solidFill>
                          <a:latin typeface="Arial"/>
                          <a:ea typeface="MS PGothic" pitchFamily="34" charset="-128"/>
                          <a:cs typeface="Arial"/>
                        </a:rPr>
                        <a:t>Treats others as one would like to be treated, supporting diversity and inclusion</a:t>
                      </a:r>
                    </a:p>
                    <a:p>
                      <a:pPr marL="233363" marR="0" lvl="0" indent="-233363"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Arial"/>
                          <a:ea typeface="MS PGothic" pitchFamily="34" charset="-128"/>
                          <a:cs typeface="Arial"/>
                        </a:rPr>
                        <a:t>Is fully engaged in their work</a:t>
                      </a:r>
                    </a:p>
                  </a:txBody>
                  <a:tcPr/>
                </a:tc>
                <a:tc>
                  <a:txBody>
                    <a:bodyPr/>
                    <a:lstStyle/>
                    <a:p>
                      <a:pPr marL="233363" marR="0" lvl="0" indent="-233363"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noProof="0" dirty="0">
                          <a:solidFill>
                            <a:schemeClr val="tx1"/>
                          </a:solidFill>
                          <a:latin typeface="Arial"/>
                          <a:ea typeface="MS PGothic" pitchFamily="34" charset="-128"/>
                          <a:cs typeface="Arial"/>
                        </a:rPr>
                        <a:t>Is not aware of own development needs </a:t>
                      </a:r>
                    </a:p>
                    <a:p>
                      <a:pPr marL="233363" marR="0" lvl="0" indent="-233363"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noProof="0" dirty="0">
                          <a:solidFill>
                            <a:schemeClr val="tx1"/>
                          </a:solidFill>
                          <a:latin typeface="Arial"/>
                          <a:ea typeface="MS PGothic" pitchFamily="34" charset="-128"/>
                          <a:cs typeface="Arial"/>
                        </a:rPr>
                        <a:t>Does not show commitment to improve performance / behavior</a:t>
                      </a:r>
                    </a:p>
                    <a:p>
                      <a:pPr marL="233363" marR="0" lvl="0" indent="-233363"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Arial"/>
                          <a:ea typeface="MS PGothic" pitchFamily="34" charset="-128"/>
                          <a:cs typeface="Arial"/>
                        </a:rPr>
                        <a:t>Is not comfortable to show weaknesses</a:t>
                      </a:r>
                    </a:p>
                    <a:p>
                      <a:pPr marL="233363" marR="0" lvl="0" indent="-233363"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noProof="0" dirty="0">
                          <a:solidFill>
                            <a:schemeClr val="tx1"/>
                          </a:solidFill>
                          <a:latin typeface="Arial"/>
                          <a:ea typeface="MS PGothic" pitchFamily="34" charset="-128"/>
                          <a:cs typeface="Arial"/>
                        </a:rPr>
                        <a:t>Is easily deterred by obstacles </a:t>
                      </a:r>
                    </a:p>
                    <a:p>
                      <a:pPr marL="233363" lvl="0" indent="-233363" algn="l" defTabSz="914400" rtl="0" eaLnBrk="1" fontAlgn="base" latinLnBrk="0" hangingPunct="1">
                        <a:lnSpc>
                          <a:spcPct val="90000"/>
                        </a:lnSpc>
                        <a:spcBef>
                          <a:spcPts val="0"/>
                        </a:spcBef>
                        <a:spcAft>
                          <a:spcPts val="600"/>
                        </a:spcAft>
                        <a:buClr>
                          <a:schemeClr val="accent1"/>
                        </a:buClr>
                        <a:buFont typeface="Wingdings 2" pitchFamily="18" charset="2"/>
                        <a:buChar char="¡"/>
                        <a:defRPr/>
                      </a:pPr>
                      <a:r>
                        <a:rPr lang="en-US" sz="1000" kern="0" dirty="0">
                          <a:solidFill>
                            <a:schemeClr val="tx1"/>
                          </a:solidFill>
                          <a:latin typeface="Arial"/>
                          <a:ea typeface="MS PGothic" pitchFamily="34" charset="-128"/>
                          <a:cs typeface="Arial"/>
                        </a:rPr>
                        <a:t>Only focuses on why an idea won’t work</a:t>
                      </a:r>
                    </a:p>
                    <a:p>
                      <a:pPr marL="233363" lvl="0" indent="-233363" algn="l" defTabSz="914400" rtl="0" eaLnBrk="1" fontAlgn="base" latinLnBrk="0" hangingPunct="1">
                        <a:lnSpc>
                          <a:spcPct val="90000"/>
                        </a:lnSpc>
                        <a:spcBef>
                          <a:spcPts val="0"/>
                        </a:spcBef>
                        <a:spcAft>
                          <a:spcPts val="600"/>
                        </a:spcAft>
                        <a:buClr>
                          <a:schemeClr val="accent1"/>
                        </a:buClr>
                        <a:buFont typeface="Wingdings 2" pitchFamily="18" charset="2"/>
                        <a:buChar char="¡"/>
                        <a:defRPr/>
                      </a:pPr>
                      <a:r>
                        <a:rPr lang="en-US" sz="1000" kern="0" dirty="0">
                          <a:solidFill>
                            <a:schemeClr val="tx1"/>
                          </a:solidFill>
                          <a:latin typeface="Arial"/>
                          <a:ea typeface="MS PGothic" pitchFamily="34" charset="-128"/>
                          <a:cs typeface="Arial"/>
                        </a:rPr>
                        <a:t>Is fearful of making a mistake</a:t>
                      </a:r>
                    </a:p>
                    <a:p>
                      <a:pPr marL="233363" lvl="0" indent="-233363" algn="l" defTabSz="914400" rtl="0" eaLnBrk="1" fontAlgn="base" latinLnBrk="0" hangingPunct="1">
                        <a:lnSpc>
                          <a:spcPct val="90000"/>
                        </a:lnSpc>
                        <a:spcBef>
                          <a:spcPts val="0"/>
                        </a:spcBef>
                        <a:spcAft>
                          <a:spcPts val="600"/>
                        </a:spcAft>
                        <a:buClr>
                          <a:schemeClr val="accent1"/>
                        </a:buClr>
                        <a:buFont typeface="Wingdings 2" pitchFamily="18" charset="2"/>
                        <a:buChar char="¡"/>
                        <a:defRPr/>
                      </a:pPr>
                      <a:r>
                        <a:rPr lang="en-US" sz="1000" kern="0" dirty="0">
                          <a:solidFill>
                            <a:schemeClr val="tx1"/>
                          </a:solidFill>
                          <a:latin typeface="Arial"/>
                          <a:ea typeface="MS PGothic" pitchFamily="34" charset="-128"/>
                          <a:cs typeface="Arial"/>
                        </a:rPr>
                        <a:t>Reluctant to take ownership</a:t>
                      </a:r>
                    </a:p>
                  </a:txBody>
                  <a:tcPr/>
                </a:tc>
                <a:tc>
                  <a:txBody>
                    <a:bodyPr/>
                    <a:lstStyle/>
                    <a:p>
                      <a:pPr marL="233363" marR="0" lvl="0" indent="-233363"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Arial"/>
                          <a:ea typeface="MS PGothic" pitchFamily="34" charset="-128"/>
                          <a:cs typeface="Arial"/>
                        </a:rPr>
                        <a:t>Inspires others and serves as a role model</a:t>
                      </a:r>
                    </a:p>
                    <a:p>
                      <a:pPr marL="233363" lvl="0" indent="-233363" algn="l" defTabSz="914400" rtl="0" eaLnBrk="1" fontAlgn="base" latinLnBrk="0" hangingPunct="1">
                        <a:lnSpc>
                          <a:spcPct val="90000"/>
                        </a:lnSpc>
                        <a:spcBef>
                          <a:spcPts val="0"/>
                        </a:spcBef>
                        <a:spcAft>
                          <a:spcPts val="600"/>
                        </a:spcAft>
                        <a:buClr>
                          <a:schemeClr val="accent1"/>
                        </a:buClr>
                        <a:buFont typeface="Wingdings 2" pitchFamily="18" charset="2"/>
                        <a:buChar char="¡"/>
                        <a:defRPr/>
                      </a:pPr>
                      <a:r>
                        <a:rPr lang="en-US" sz="1000" kern="0" dirty="0">
                          <a:solidFill>
                            <a:schemeClr val="tx1"/>
                          </a:solidFill>
                          <a:latin typeface="Arial"/>
                          <a:ea typeface="MS PGothic" pitchFamily="34" charset="-128"/>
                          <a:cs typeface="Arial"/>
                        </a:rPr>
                        <a:t>Helps others to find their purpose</a:t>
                      </a:r>
                    </a:p>
                    <a:p>
                      <a:pPr marL="233363" lvl="0" indent="-233363" algn="l" defTabSz="914400" rtl="0" eaLnBrk="1" fontAlgn="base" latinLnBrk="0" hangingPunct="1">
                        <a:lnSpc>
                          <a:spcPct val="90000"/>
                        </a:lnSpc>
                        <a:spcBef>
                          <a:spcPts val="0"/>
                        </a:spcBef>
                        <a:spcAft>
                          <a:spcPts val="600"/>
                        </a:spcAft>
                        <a:buClr>
                          <a:schemeClr val="accent1"/>
                        </a:buClr>
                        <a:buFont typeface="Wingdings 2" pitchFamily="18" charset="2"/>
                        <a:buChar char="¡"/>
                        <a:defRPr/>
                      </a:pPr>
                      <a:r>
                        <a:rPr lang="en-US" sz="1000" kern="0" dirty="0">
                          <a:solidFill>
                            <a:schemeClr val="tx1"/>
                          </a:solidFill>
                          <a:latin typeface="Arial"/>
                          <a:ea typeface="MS PGothic" pitchFamily="34" charset="-128"/>
                          <a:cs typeface="Arial"/>
                        </a:rPr>
                        <a:t>Leads with mind and heart</a:t>
                      </a:r>
                    </a:p>
                    <a:p>
                      <a:pPr marL="233363" lvl="0" indent="-233363" algn="l" defTabSz="914400" rtl="0" eaLnBrk="1" fontAlgn="base" latinLnBrk="0" hangingPunct="1">
                        <a:lnSpc>
                          <a:spcPct val="90000"/>
                        </a:lnSpc>
                        <a:spcBef>
                          <a:spcPts val="0"/>
                        </a:spcBef>
                        <a:spcAft>
                          <a:spcPts val="600"/>
                        </a:spcAft>
                        <a:buClr>
                          <a:schemeClr val="accent1"/>
                        </a:buClr>
                        <a:buFont typeface="Wingdings 2" pitchFamily="18" charset="2"/>
                        <a:buChar char="¡"/>
                        <a:defRPr/>
                      </a:pPr>
                      <a:r>
                        <a:rPr lang="en-US" sz="1000" kern="0" dirty="0">
                          <a:solidFill>
                            <a:schemeClr val="tx1"/>
                          </a:solidFill>
                          <a:latin typeface="Arial"/>
                          <a:ea typeface="MS PGothic" pitchFamily="34" charset="-128"/>
                          <a:cs typeface="Arial"/>
                        </a:rPr>
                        <a:t>Is comfortable addressing any topic within their team</a:t>
                      </a:r>
                    </a:p>
                    <a:p>
                      <a:pPr marL="233363" lvl="0" indent="-233363" algn="l" defTabSz="914400" rtl="0" eaLnBrk="1" fontAlgn="base" latinLnBrk="0" hangingPunct="1">
                        <a:lnSpc>
                          <a:spcPct val="90000"/>
                        </a:lnSpc>
                        <a:spcBef>
                          <a:spcPts val="0"/>
                        </a:spcBef>
                        <a:spcAft>
                          <a:spcPts val="600"/>
                        </a:spcAft>
                        <a:buClr>
                          <a:schemeClr val="accent1"/>
                        </a:buClr>
                        <a:buFont typeface="Wingdings 2" pitchFamily="18" charset="2"/>
                        <a:buChar char="¡"/>
                        <a:defRPr/>
                      </a:pPr>
                      <a:r>
                        <a:rPr lang="en-US" sz="1000" kern="0" dirty="0">
                          <a:solidFill>
                            <a:schemeClr val="tx1"/>
                          </a:solidFill>
                          <a:latin typeface="Arial"/>
                          <a:ea typeface="MS PGothic" pitchFamily="34" charset="-128"/>
                          <a:cs typeface="Arial"/>
                        </a:rPr>
                        <a:t>Treats all with dignity and respect</a:t>
                      </a:r>
                    </a:p>
                    <a:p>
                      <a:pPr marL="233363" lvl="0" indent="-233363" algn="l" defTabSz="914400" rtl="0" eaLnBrk="1" fontAlgn="base" latinLnBrk="0" hangingPunct="1">
                        <a:lnSpc>
                          <a:spcPct val="90000"/>
                        </a:lnSpc>
                        <a:spcBef>
                          <a:spcPts val="0"/>
                        </a:spcBef>
                        <a:spcAft>
                          <a:spcPts val="600"/>
                        </a:spcAft>
                        <a:buClr>
                          <a:schemeClr val="accent1"/>
                        </a:buClr>
                        <a:buFont typeface="Wingdings 2" pitchFamily="18" charset="2"/>
                        <a:buChar char="¡"/>
                        <a:defRPr/>
                      </a:pPr>
                      <a:r>
                        <a:rPr lang="en-US" sz="1000" kern="0" dirty="0">
                          <a:solidFill>
                            <a:schemeClr val="tx1"/>
                          </a:solidFill>
                          <a:latin typeface="Arial"/>
                          <a:ea typeface="MS PGothic" pitchFamily="34" charset="-128"/>
                          <a:cs typeface="Arial"/>
                        </a:rPr>
                        <a:t>Fosters an environment of positive thinking and innovation</a:t>
                      </a:r>
                    </a:p>
                    <a:p>
                      <a:pPr marL="233363" lvl="0" indent="-233363" algn="l" defTabSz="914400" rtl="0" eaLnBrk="1" fontAlgn="base" latinLnBrk="0" hangingPunct="1">
                        <a:lnSpc>
                          <a:spcPct val="90000"/>
                        </a:lnSpc>
                        <a:spcBef>
                          <a:spcPts val="0"/>
                        </a:spcBef>
                        <a:spcAft>
                          <a:spcPts val="600"/>
                        </a:spcAft>
                        <a:buClr>
                          <a:schemeClr val="accent1"/>
                        </a:buClr>
                        <a:buFont typeface="Wingdings 2" pitchFamily="18" charset="2"/>
                        <a:buChar char="¡"/>
                        <a:defRPr/>
                      </a:pPr>
                      <a:r>
                        <a:rPr lang="en-US" sz="1000" kern="0" dirty="0">
                          <a:solidFill>
                            <a:schemeClr val="tx1"/>
                          </a:solidFill>
                          <a:latin typeface="Arial"/>
                          <a:ea typeface="MS PGothic" pitchFamily="34" charset="-128"/>
                          <a:cs typeface="Arial"/>
                        </a:rPr>
                        <a:t>Promotes diversity and inclusion</a:t>
                      </a:r>
                    </a:p>
                  </a:txBody>
                  <a:tcPr/>
                </a:tc>
                <a:tc>
                  <a:txBody>
                    <a:bodyPr/>
                    <a:lstStyle/>
                    <a:p>
                      <a:pPr marL="233363" marR="0" lvl="0" indent="-233363"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Arial"/>
                          <a:ea typeface="MS PGothic" pitchFamily="34" charset="-128"/>
                          <a:cs typeface="Arial"/>
                        </a:rPr>
                        <a:t>Creates an environment where one must always be right</a:t>
                      </a:r>
                    </a:p>
                    <a:p>
                      <a:pPr marL="233363" marR="0" lvl="0" indent="-233363"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Arial"/>
                          <a:ea typeface="MS PGothic" pitchFamily="34" charset="-128"/>
                          <a:cs typeface="Arial"/>
                        </a:rPr>
                        <a:t>Does not address issues or concerns of team members</a:t>
                      </a:r>
                    </a:p>
                    <a:p>
                      <a:pPr marL="233363" marR="0" lvl="0" indent="-233363"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Arial"/>
                          <a:ea typeface="MS PGothic" pitchFamily="34" charset="-128"/>
                          <a:cs typeface="Arial"/>
                        </a:rPr>
                        <a:t>Views themselves as more important than team members</a:t>
                      </a:r>
                    </a:p>
                    <a:p>
                      <a:pPr marL="233363" marR="0" lvl="0" indent="-233363"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Arial"/>
                          <a:ea typeface="MS PGothic" pitchFamily="34" charset="-128"/>
                          <a:cs typeface="Arial"/>
                        </a:rPr>
                        <a:t>Does not respect the opinion of others at varying levels or layers of the organization</a:t>
                      </a:r>
                    </a:p>
                    <a:p>
                      <a:pPr marL="233363" marR="0" lvl="0" indent="-233363"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endParaRPr lang="en-US" sz="1000" kern="0" dirty="0">
                        <a:solidFill>
                          <a:schemeClr val="tx1"/>
                        </a:solidFill>
                        <a:latin typeface="Arial"/>
                        <a:ea typeface="MS PGothic" pitchFamily="34" charset="-128"/>
                        <a:cs typeface="Arial"/>
                      </a:endParaRPr>
                    </a:p>
                    <a:p>
                      <a:pPr marL="233363" lvl="0" indent="-233363" algn="l" defTabSz="914400" rtl="0" eaLnBrk="1" fontAlgn="base" latinLnBrk="0" hangingPunct="1">
                        <a:lnSpc>
                          <a:spcPct val="90000"/>
                        </a:lnSpc>
                        <a:spcBef>
                          <a:spcPts val="0"/>
                        </a:spcBef>
                        <a:spcAft>
                          <a:spcPts val="600"/>
                        </a:spcAft>
                        <a:buClr>
                          <a:schemeClr val="accent1"/>
                        </a:buClr>
                        <a:buFont typeface="Wingdings 2" pitchFamily="18" charset="2"/>
                        <a:buChar char="¡"/>
                        <a:defRPr/>
                      </a:pPr>
                      <a:endParaRPr lang="en-US" sz="1000" kern="0" dirty="0">
                        <a:solidFill>
                          <a:schemeClr val="tx1"/>
                        </a:solidFill>
                        <a:latin typeface="Arial"/>
                        <a:ea typeface="MS PGothic" pitchFamily="34" charset="-128"/>
                        <a:cs typeface="Arial"/>
                      </a:endParaRPr>
                    </a:p>
                  </a:txBody>
                  <a:tcPr/>
                </a:tc>
                <a:extLst>
                  <a:ext uri="{0D108BD9-81ED-4DB2-BD59-A6C34878D82A}">
                    <a16:rowId xmlns="" xmlns:a16="http://schemas.microsoft.com/office/drawing/2014/main" val="10002"/>
                  </a:ext>
                </a:extLst>
              </a:tr>
            </a:tbl>
          </a:graphicData>
        </a:graphic>
      </p:graphicFrame>
      <p:grpSp>
        <p:nvGrpSpPr>
          <p:cNvPr id="22" name="Group 21">
            <a:extLst>
              <a:ext uri="{FF2B5EF4-FFF2-40B4-BE49-F238E27FC236}">
                <a16:creationId xmlns="" xmlns:a16="http://schemas.microsoft.com/office/drawing/2014/main" id="{6A0D5BEF-7141-47FA-8344-EAE44B0DDF50}"/>
              </a:ext>
            </a:extLst>
          </p:cNvPr>
          <p:cNvGrpSpPr/>
          <p:nvPr/>
        </p:nvGrpSpPr>
        <p:grpSpPr>
          <a:xfrm>
            <a:off x="226594" y="920749"/>
            <a:ext cx="8659376" cy="723661"/>
            <a:chOff x="226594" y="920749"/>
            <a:chExt cx="8659376" cy="723661"/>
          </a:xfrm>
        </p:grpSpPr>
        <p:sp>
          <p:nvSpPr>
            <p:cNvPr id="23" name="Content Placeholder 1">
              <a:extLst>
                <a:ext uri="{FF2B5EF4-FFF2-40B4-BE49-F238E27FC236}">
                  <a16:creationId xmlns="" xmlns:a16="http://schemas.microsoft.com/office/drawing/2014/main" id="{E4EDEC37-5838-41A2-AB02-DA8AEC191F2B}"/>
                </a:ext>
              </a:extLst>
            </p:cNvPr>
            <p:cNvSpPr txBox="1">
              <a:spLocks/>
            </p:cNvSpPr>
            <p:nvPr/>
          </p:nvSpPr>
          <p:spPr bwMode="gray">
            <a:xfrm>
              <a:off x="228600" y="920749"/>
              <a:ext cx="2125694" cy="721648"/>
            </a:xfrm>
            <a:prstGeom prst="rect">
              <a:avLst/>
            </a:prstGeom>
            <a:solidFill>
              <a:schemeClr val="accent1"/>
            </a:solidFill>
          </p:spPr>
          <p:txBody>
            <a:bodyPr wrap="square" tIns="0" bIns="0" rtlCol="0" anchor="ctr" anchorCtr="0">
              <a:noAutofit/>
            </a:bodyPr>
            <a:lstStyle>
              <a:defPPr>
                <a:defRPr lang="en-US"/>
              </a:defPPr>
              <a:lvl1pPr marL="0" marR="0" lvl="0" indent="0" defTabSz="914400" eaLnBrk="1" latinLnBrk="0" hangingPunct="1">
                <a:lnSpc>
                  <a:spcPct val="90000"/>
                </a:lnSpc>
                <a:spcBef>
                  <a:spcPts val="1800"/>
                </a:spcBef>
                <a:buClr>
                  <a:srgbClr val="0077BB"/>
                </a:buClr>
                <a:buSzTx/>
                <a:buFontTx/>
                <a:buNone/>
                <a:tabLst/>
                <a:defRPr kumimoji="0" b="1" i="0" u="none" strike="noStrike" cap="none" spc="0" normalizeH="0" baseline="0">
                  <a:ln>
                    <a:noFill/>
                  </a:ln>
                  <a:solidFill>
                    <a:schemeClr val="accent1"/>
                  </a:solidFill>
                  <a:effectLst/>
                  <a:uLnTx/>
                  <a:uFillTx/>
                  <a:latin typeface="Arial"/>
                  <a:cs typeface="Arial"/>
                </a:defRPr>
              </a:lvl1pPr>
            </a:lstStyle>
            <a:p>
              <a:pPr>
                <a:lnSpc>
                  <a:spcPct val="100000"/>
                </a:lnSpc>
                <a:spcBef>
                  <a:spcPts val="0"/>
                </a:spcBef>
              </a:pPr>
              <a:endParaRPr lang="en-US" dirty="0">
                <a:solidFill>
                  <a:schemeClr val="bg1"/>
                </a:solidFill>
              </a:endParaRPr>
            </a:p>
          </p:txBody>
        </p:sp>
        <p:sp>
          <p:nvSpPr>
            <p:cNvPr id="24" name="Content Placeholder 1">
              <a:extLst>
                <a:ext uri="{FF2B5EF4-FFF2-40B4-BE49-F238E27FC236}">
                  <a16:creationId xmlns="" xmlns:a16="http://schemas.microsoft.com/office/drawing/2014/main" id="{84AE4201-7375-4CC1-A759-2048158C76A4}"/>
                </a:ext>
              </a:extLst>
            </p:cNvPr>
            <p:cNvSpPr txBox="1">
              <a:spLocks/>
            </p:cNvSpPr>
            <p:nvPr/>
          </p:nvSpPr>
          <p:spPr bwMode="gray">
            <a:xfrm>
              <a:off x="2356300" y="921135"/>
              <a:ext cx="6529670" cy="7232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233363" lvl="0" indent="-233363">
                <a:lnSpc>
                  <a:spcPct val="90000"/>
                </a:lnSpc>
                <a:spcBef>
                  <a:spcPts val="0"/>
                </a:spcBef>
                <a:spcAft>
                  <a:spcPts val="200"/>
                </a:spcAft>
                <a:buClr>
                  <a:srgbClr val="4F81BD"/>
                </a:buClr>
                <a:buFont typeface="Wingdings 2" pitchFamily="18" charset="2"/>
                <a:buChar char="¡"/>
                <a:defRPr/>
              </a:pPr>
              <a:r>
                <a:rPr lang="en-US" sz="1000" kern="0" dirty="0">
                  <a:latin typeface="Arial"/>
                  <a:cs typeface="Arial"/>
                </a:rPr>
                <a:t>Possesses a high level of self-awareness </a:t>
              </a:r>
            </a:p>
            <a:p>
              <a:pPr marL="233363" lvl="0" indent="-233363">
                <a:lnSpc>
                  <a:spcPct val="90000"/>
                </a:lnSpc>
                <a:spcBef>
                  <a:spcPts val="0"/>
                </a:spcBef>
                <a:spcAft>
                  <a:spcPts val="200"/>
                </a:spcAft>
                <a:buClr>
                  <a:srgbClr val="4F81BD"/>
                </a:buClr>
                <a:buFont typeface="Wingdings 2" pitchFamily="18" charset="2"/>
                <a:buChar char="¡"/>
                <a:defRPr/>
              </a:pPr>
              <a:r>
                <a:rPr lang="en-US" sz="1000" kern="0" dirty="0">
                  <a:latin typeface="Arial"/>
                  <a:cs typeface="Arial"/>
                </a:rPr>
                <a:t>Demonstrates courage, honesty and independent  thinking</a:t>
              </a:r>
            </a:p>
            <a:p>
              <a:pPr marL="233363" lvl="0" indent="-233363">
                <a:lnSpc>
                  <a:spcPct val="90000"/>
                </a:lnSpc>
                <a:spcBef>
                  <a:spcPts val="0"/>
                </a:spcBef>
                <a:spcAft>
                  <a:spcPts val="200"/>
                </a:spcAft>
                <a:buClr>
                  <a:srgbClr val="4F81BD"/>
                </a:buClr>
                <a:buFont typeface="Wingdings 2" pitchFamily="18" charset="2"/>
                <a:buChar char="¡"/>
                <a:defRPr/>
              </a:pPr>
              <a:r>
                <a:rPr lang="en-US" sz="1000" kern="0" dirty="0">
                  <a:latin typeface="Arial"/>
                  <a:cs typeface="Arial"/>
                </a:rPr>
                <a:t>Displays continuous self-improvement</a:t>
              </a:r>
            </a:p>
            <a:p>
              <a:pPr marL="233363" lvl="0" indent="-233363">
                <a:lnSpc>
                  <a:spcPct val="90000"/>
                </a:lnSpc>
                <a:spcBef>
                  <a:spcPts val="0"/>
                </a:spcBef>
                <a:spcAft>
                  <a:spcPts val="200"/>
                </a:spcAft>
                <a:buClr>
                  <a:srgbClr val="4F81BD"/>
                </a:buClr>
                <a:buFont typeface="Wingdings 2" pitchFamily="18" charset="2"/>
                <a:buChar char="¡"/>
                <a:defRPr/>
              </a:pPr>
              <a:r>
                <a:rPr lang="en-US" sz="1000" kern="0" dirty="0">
                  <a:latin typeface="Arial"/>
                  <a:cs typeface="Arial"/>
                </a:rPr>
                <a:t>Carries self with positive, optimistic and engaging energy</a:t>
              </a:r>
            </a:p>
          </p:txBody>
        </p:sp>
        <p:sp>
          <p:nvSpPr>
            <p:cNvPr id="25" name="Content Placeholder 1">
              <a:extLst>
                <a:ext uri="{FF2B5EF4-FFF2-40B4-BE49-F238E27FC236}">
                  <a16:creationId xmlns="" xmlns:a16="http://schemas.microsoft.com/office/drawing/2014/main" id="{9EDAC729-47DA-4EF3-A847-F69D154684AC}"/>
                </a:ext>
              </a:extLst>
            </p:cNvPr>
            <p:cNvSpPr txBox="1">
              <a:spLocks/>
            </p:cNvSpPr>
            <p:nvPr/>
          </p:nvSpPr>
          <p:spPr bwMode="gray">
            <a:xfrm>
              <a:off x="226594" y="1195239"/>
              <a:ext cx="2103120" cy="295466"/>
            </a:xfrm>
            <a:prstGeom prst="rect">
              <a:avLst/>
            </a:prstGeom>
            <a:noFill/>
            <a:ln w="9525">
              <a:noFill/>
              <a:miter lim="800000"/>
              <a:headEnd/>
              <a:tailEnd/>
            </a:ln>
          </p:spPr>
          <p:txBody>
            <a:bodyPr vert="horz" wrap="square" lIns="91440" tIns="0" rIns="91440" bIns="45720" numCol="1" anchor="t" anchorCtr="0" compatLnSpc="1">
              <a:prstTxWarp prst="textNoShape">
                <a:avLst/>
              </a:prstTxWarp>
              <a:spAutoFit/>
            </a:bodyPr>
            <a:lstStyle/>
            <a:p>
              <a:pPr lvl="0" defTabSz="0">
                <a:lnSpc>
                  <a:spcPct val="90000"/>
                </a:lnSpc>
                <a:spcBef>
                  <a:spcPts val="0"/>
                </a:spcBef>
                <a:buClr>
                  <a:srgbClr val="4F81BD"/>
                </a:buClr>
                <a:tabLst>
                  <a:tab pos="0" algn="l"/>
                </a:tabLst>
                <a:defRPr/>
              </a:pPr>
              <a:r>
                <a:rPr lang="en-US" sz="900" i="1" kern="0" dirty="0">
                  <a:solidFill>
                    <a:schemeClr val="bg1"/>
                  </a:solidFill>
                  <a:latin typeface="Arial"/>
                  <a:cs typeface="Arial"/>
                </a:rPr>
                <a:t>Operates with integrity, transparency and humility </a:t>
              </a:r>
            </a:p>
          </p:txBody>
        </p:sp>
        <p:sp>
          <p:nvSpPr>
            <p:cNvPr id="26" name="Content Placeholder 1">
              <a:extLst>
                <a:ext uri="{FF2B5EF4-FFF2-40B4-BE49-F238E27FC236}">
                  <a16:creationId xmlns="" xmlns:a16="http://schemas.microsoft.com/office/drawing/2014/main" id="{848DAE07-67AE-495C-BE58-96CCAC08F54B}"/>
                </a:ext>
              </a:extLst>
            </p:cNvPr>
            <p:cNvSpPr txBox="1">
              <a:spLocks/>
            </p:cNvSpPr>
            <p:nvPr/>
          </p:nvSpPr>
          <p:spPr bwMode="gray">
            <a:xfrm>
              <a:off x="228600" y="989559"/>
              <a:ext cx="2103120" cy="267766"/>
            </a:xfrm>
            <a:prstGeom prst="rect">
              <a:avLst/>
            </a:prstGeom>
            <a:noFill/>
          </p:spPr>
          <p:txBody>
            <a:bodyPr wrap="square" tIns="0" rtlCol="0" anchor="t" anchorCtr="0">
              <a:spAutoFit/>
            </a:bodyPr>
            <a:lstStyle>
              <a:defPPr>
                <a:defRPr lang="en-US"/>
              </a:defPPr>
              <a:lvl1pPr marL="0" marR="0" lvl="0" indent="0" defTabSz="914400" eaLnBrk="1" latinLnBrk="0" hangingPunct="1">
                <a:lnSpc>
                  <a:spcPct val="90000"/>
                </a:lnSpc>
                <a:spcBef>
                  <a:spcPts val="1800"/>
                </a:spcBef>
                <a:buClr>
                  <a:srgbClr val="0077BB"/>
                </a:buClr>
                <a:buSzTx/>
                <a:buFontTx/>
                <a:buNone/>
                <a:tabLst/>
                <a:defRPr kumimoji="0" b="1" i="0" u="none" strike="noStrike" cap="none" spc="0" normalizeH="0" baseline="0">
                  <a:ln>
                    <a:noFill/>
                  </a:ln>
                  <a:solidFill>
                    <a:schemeClr val="accent1"/>
                  </a:solidFill>
                  <a:effectLst/>
                  <a:uLnTx/>
                  <a:uFillTx/>
                  <a:latin typeface="Arial"/>
                  <a:cs typeface="Arial"/>
                </a:defRPr>
              </a:lvl1pPr>
            </a:lstStyle>
            <a:p>
              <a:r>
                <a:rPr lang="en-US" dirty="0">
                  <a:solidFill>
                    <a:schemeClr val="bg1"/>
                  </a:solidFill>
                </a:rPr>
                <a:t>Authentic </a:t>
              </a:r>
            </a:p>
          </p:txBody>
        </p:sp>
      </p:grpSp>
    </p:spTree>
    <p:extLst>
      <p:ext uri="{BB962C8B-B14F-4D97-AF65-F5344CB8AC3E}">
        <p14:creationId xmlns:p14="http://schemas.microsoft.com/office/powerpoint/2010/main" val="1866727181"/>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 xmlns:a16="http://schemas.microsoft.com/office/drawing/2014/main" id="{75CDA840-E8E8-48EF-865C-49DE8BAF35B8}"/>
              </a:ext>
            </a:extLst>
          </p:cNvPr>
          <p:cNvSpPr>
            <a:spLocks noGrp="1"/>
          </p:cNvSpPr>
          <p:nvPr>
            <p:ph type="body" sz="quarter" idx="13"/>
          </p:nvPr>
        </p:nvSpPr>
        <p:spPr/>
        <p:txBody>
          <a:bodyPr/>
          <a:lstStyle/>
          <a:p>
            <a:r>
              <a:rPr lang="en-US"/>
              <a:t>Empowering the Leader in You</a:t>
            </a:r>
            <a:endParaRPr lang="en-US" dirty="0"/>
          </a:p>
        </p:txBody>
      </p:sp>
      <p:sp>
        <p:nvSpPr>
          <p:cNvPr id="3" name="Title 2"/>
          <p:cNvSpPr>
            <a:spLocks noGrp="1"/>
          </p:cNvSpPr>
          <p:nvPr>
            <p:ph type="title"/>
          </p:nvPr>
        </p:nvSpPr>
        <p:spPr/>
        <p:txBody>
          <a:bodyPr/>
          <a:lstStyle/>
          <a:p>
            <a:r>
              <a:rPr lang="en-US"/>
              <a:t>Employee Success Model</a:t>
            </a:r>
            <a:endParaRPr lang="en-US" dirty="0"/>
          </a:p>
        </p:txBody>
      </p:sp>
      <p:grpSp>
        <p:nvGrpSpPr>
          <p:cNvPr id="34" name="Group 33">
            <a:extLst>
              <a:ext uri="{FF2B5EF4-FFF2-40B4-BE49-F238E27FC236}">
                <a16:creationId xmlns="" xmlns:a16="http://schemas.microsoft.com/office/drawing/2014/main" id="{13EC0EA5-CD5C-4E60-A3D6-777082EB4CAB}"/>
              </a:ext>
            </a:extLst>
          </p:cNvPr>
          <p:cNvGrpSpPr/>
          <p:nvPr/>
        </p:nvGrpSpPr>
        <p:grpSpPr>
          <a:xfrm>
            <a:off x="226594" y="920749"/>
            <a:ext cx="8659376" cy="736880"/>
            <a:chOff x="226594" y="1715538"/>
            <a:chExt cx="8659376" cy="736880"/>
          </a:xfrm>
        </p:grpSpPr>
        <p:sp>
          <p:nvSpPr>
            <p:cNvPr id="35" name="Content Placeholder 1">
              <a:extLst>
                <a:ext uri="{FF2B5EF4-FFF2-40B4-BE49-F238E27FC236}">
                  <a16:creationId xmlns="" xmlns:a16="http://schemas.microsoft.com/office/drawing/2014/main" id="{ECE55766-D5DE-4C47-B5CA-FB61DA175149}"/>
                </a:ext>
              </a:extLst>
            </p:cNvPr>
            <p:cNvSpPr txBox="1">
              <a:spLocks/>
            </p:cNvSpPr>
            <p:nvPr/>
          </p:nvSpPr>
          <p:spPr bwMode="gray">
            <a:xfrm>
              <a:off x="228600" y="1715538"/>
              <a:ext cx="2125694" cy="721648"/>
            </a:xfrm>
            <a:prstGeom prst="rect">
              <a:avLst/>
            </a:prstGeom>
            <a:solidFill>
              <a:schemeClr val="accent2"/>
            </a:solidFill>
          </p:spPr>
          <p:txBody>
            <a:bodyPr wrap="square" tIns="0" bIns="0" rtlCol="0" anchor="ctr" anchorCtr="0">
              <a:noAutofit/>
            </a:bodyPr>
            <a:lstStyle>
              <a:defPPr>
                <a:defRPr lang="en-US"/>
              </a:defPPr>
              <a:lvl1pPr marL="0" marR="0" lvl="0" indent="0" defTabSz="914400" eaLnBrk="1" latinLnBrk="0" hangingPunct="1">
                <a:lnSpc>
                  <a:spcPct val="90000"/>
                </a:lnSpc>
                <a:spcBef>
                  <a:spcPts val="1800"/>
                </a:spcBef>
                <a:buClr>
                  <a:srgbClr val="0077BB"/>
                </a:buClr>
                <a:buSzTx/>
                <a:buFontTx/>
                <a:buNone/>
                <a:tabLst/>
                <a:defRPr kumimoji="0" b="1" i="0" u="none" strike="noStrike" cap="none" spc="0" normalizeH="0" baseline="0">
                  <a:ln>
                    <a:noFill/>
                  </a:ln>
                  <a:solidFill>
                    <a:schemeClr val="accent1"/>
                  </a:solidFill>
                  <a:effectLst/>
                  <a:uLnTx/>
                  <a:uFillTx/>
                  <a:latin typeface="Arial"/>
                  <a:cs typeface="Arial"/>
                </a:defRPr>
              </a:lvl1pPr>
            </a:lstStyle>
            <a:p>
              <a:pPr>
                <a:lnSpc>
                  <a:spcPct val="100000"/>
                </a:lnSpc>
                <a:spcBef>
                  <a:spcPts val="0"/>
                </a:spcBef>
              </a:pPr>
              <a:endParaRPr lang="en-US" dirty="0">
                <a:solidFill>
                  <a:schemeClr val="bg1"/>
                </a:solidFill>
              </a:endParaRPr>
            </a:p>
          </p:txBody>
        </p:sp>
        <p:sp>
          <p:nvSpPr>
            <p:cNvPr id="36" name="Content Placeholder 1">
              <a:extLst>
                <a:ext uri="{FF2B5EF4-FFF2-40B4-BE49-F238E27FC236}">
                  <a16:creationId xmlns="" xmlns:a16="http://schemas.microsoft.com/office/drawing/2014/main" id="{A30B64AF-E876-4C25-8470-7523F860CCB3}"/>
                </a:ext>
              </a:extLst>
            </p:cNvPr>
            <p:cNvSpPr txBox="1">
              <a:spLocks/>
            </p:cNvSpPr>
            <p:nvPr/>
          </p:nvSpPr>
          <p:spPr bwMode="gray">
            <a:xfrm>
              <a:off x="2356300" y="1716311"/>
              <a:ext cx="6529670" cy="7232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kumimoji="0" lang="en-US" sz="1000" b="0" i="0" u="none" strike="noStrike" kern="0" cap="none" spc="0" normalizeH="0" baseline="0" noProof="0" dirty="0">
                  <a:ln>
                    <a:noFill/>
                  </a:ln>
                  <a:effectLst/>
                  <a:uLnTx/>
                  <a:uFillTx/>
                  <a:latin typeface="Arial"/>
                  <a:ea typeface="MS PGothic" pitchFamily="34" charset="-128"/>
                  <a:cs typeface="Arial"/>
                </a:rPr>
                <a:t>Advances Waters “values” and</a:t>
              </a:r>
              <a:r>
                <a:rPr kumimoji="0" lang="en-US" sz="1000" b="0" i="0" u="none" strike="noStrike" kern="0" cap="none" spc="0" normalizeH="0" noProof="0" dirty="0">
                  <a:ln>
                    <a:noFill/>
                  </a:ln>
                  <a:effectLst/>
                  <a:uLnTx/>
                  <a:uFillTx/>
                  <a:latin typeface="Arial"/>
                  <a:ea typeface="MS PGothic" pitchFamily="34" charset="-128"/>
                  <a:cs typeface="Arial"/>
                </a:rPr>
                <a:t> “vision” </a:t>
              </a:r>
              <a:endParaRPr kumimoji="0" lang="en-US" sz="1000" b="0" i="0" u="none" strike="noStrike" kern="0" cap="none" spc="0" normalizeH="0" baseline="0" noProof="0" dirty="0">
                <a:ln>
                  <a:noFill/>
                </a:ln>
                <a:effectLst/>
                <a:uLnTx/>
                <a:uFillTx/>
                <a:latin typeface="Arial"/>
                <a:ea typeface="MS PGothic" pitchFamily="34" charset="-128"/>
                <a:cs typeface="Arial"/>
              </a:endParaRPr>
            </a:p>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lang="en-US" sz="1000" kern="0" dirty="0">
                  <a:latin typeface="Arial"/>
                  <a:cs typeface="Arial"/>
                </a:rPr>
                <a:t>Understands how the organization delivers value to our stakeholders</a:t>
              </a:r>
            </a:p>
            <a:p>
              <a:pPr marL="233363" lvl="0" indent="-233363">
                <a:lnSpc>
                  <a:spcPct val="90000"/>
                </a:lnSpc>
                <a:spcBef>
                  <a:spcPts val="0"/>
                </a:spcBef>
                <a:spcAft>
                  <a:spcPts val="200"/>
                </a:spcAft>
                <a:buClr>
                  <a:srgbClr val="4F81BD"/>
                </a:buClr>
                <a:buFont typeface="Wingdings 2" pitchFamily="18" charset="2"/>
                <a:buChar char="¡"/>
                <a:defRPr/>
              </a:pPr>
              <a:r>
                <a:rPr lang="en-US" sz="1000" kern="0" dirty="0">
                  <a:latin typeface="Arial"/>
                  <a:cs typeface="Arial"/>
                </a:rPr>
                <a:t>Recognizes how objectives align to the organizations’ strategy</a:t>
              </a:r>
            </a:p>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lang="en-US" sz="1000" kern="0" dirty="0">
                  <a:latin typeface="Arial"/>
                  <a:cs typeface="Arial"/>
                </a:rPr>
                <a:t>Engages cross-functional coalitions to advance our goals</a:t>
              </a:r>
              <a:endParaRPr kumimoji="0" lang="en-US" sz="1000" b="0" i="0" u="none" strike="noStrike" kern="0" cap="none" spc="0" normalizeH="0" baseline="0" noProof="0" dirty="0">
                <a:ln>
                  <a:noFill/>
                </a:ln>
                <a:effectLst/>
                <a:uLnTx/>
                <a:uFillTx/>
                <a:latin typeface="Arial"/>
                <a:ea typeface="MS PGothic" pitchFamily="34" charset="-128"/>
                <a:cs typeface="Arial"/>
              </a:endParaRPr>
            </a:p>
          </p:txBody>
        </p:sp>
        <p:sp>
          <p:nvSpPr>
            <p:cNvPr id="37" name="Content Placeholder 1">
              <a:extLst>
                <a:ext uri="{FF2B5EF4-FFF2-40B4-BE49-F238E27FC236}">
                  <a16:creationId xmlns="" xmlns:a16="http://schemas.microsoft.com/office/drawing/2014/main" id="{966ADD64-A710-485A-AC3A-1DF9FB29AE25}"/>
                </a:ext>
              </a:extLst>
            </p:cNvPr>
            <p:cNvSpPr txBox="1">
              <a:spLocks/>
            </p:cNvSpPr>
            <p:nvPr/>
          </p:nvSpPr>
          <p:spPr bwMode="gray">
            <a:xfrm>
              <a:off x="226594" y="2018822"/>
              <a:ext cx="2103120" cy="433596"/>
            </a:xfrm>
            <a:prstGeom prst="rect">
              <a:avLst/>
            </a:prstGeom>
            <a:noFill/>
            <a:ln w="9525">
              <a:noFill/>
              <a:miter lim="800000"/>
              <a:headEnd/>
              <a:tailEnd/>
            </a:ln>
          </p:spPr>
          <p:txBody>
            <a:bodyPr vert="horz" wrap="square" lIns="91440" tIns="0" rIns="91440" bIns="45720" numCol="1" anchor="t" anchorCtr="0" compatLnSpc="1">
              <a:prstTxWarp prst="textNoShape">
                <a:avLst/>
              </a:prstTxWarp>
              <a:spAutoFit/>
            </a:bodyPr>
            <a:lstStyle/>
            <a:p>
              <a:pPr marR="0" lvl="0" defTabSz="0" rtl="0" eaLnBrk="1" fontAlgn="base" latinLnBrk="0" hangingPunct="1">
                <a:lnSpc>
                  <a:spcPct val="90000"/>
                </a:lnSpc>
                <a:spcBef>
                  <a:spcPts val="0"/>
                </a:spcBef>
                <a:spcAft>
                  <a:spcPct val="0"/>
                </a:spcAft>
                <a:buClr>
                  <a:srgbClr val="4F81BD"/>
                </a:buClr>
                <a:buSzTx/>
                <a:tabLst>
                  <a:tab pos="0" algn="l"/>
                </a:tabLst>
                <a:defRPr/>
              </a:pPr>
              <a:r>
                <a:rPr lang="en-US" sz="900" i="1" kern="0" dirty="0">
                  <a:solidFill>
                    <a:schemeClr val="bg1"/>
                  </a:solidFill>
                  <a:latin typeface="Arial"/>
                  <a:cs typeface="Arial"/>
                </a:rPr>
                <a:t>Acts as a true company owner to advance the overall interests of Waters </a:t>
              </a:r>
              <a:endParaRPr kumimoji="0" lang="en-US" sz="900" i="1" u="none" strike="noStrike" kern="0" cap="none" spc="0" normalizeH="0" baseline="0" noProof="0" dirty="0">
                <a:ln>
                  <a:noFill/>
                </a:ln>
                <a:solidFill>
                  <a:schemeClr val="bg1"/>
                </a:solidFill>
                <a:effectLst/>
                <a:uLnTx/>
                <a:uFillTx/>
                <a:latin typeface="Arial"/>
                <a:cs typeface="Arial"/>
              </a:endParaRPr>
            </a:p>
          </p:txBody>
        </p:sp>
        <p:sp>
          <p:nvSpPr>
            <p:cNvPr id="38" name="Content Placeholder 1">
              <a:extLst>
                <a:ext uri="{FF2B5EF4-FFF2-40B4-BE49-F238E27FC236}">
                  <a16:creationId xmlns="" xmlns:a16="http://schemas.microsoft.com/office/drawing/2014/main" id="{3F063482-5AC0-47C5-92BB-1CF7DB6EE51D}"/>
                </a:ext>
              </a:extLst>
            </p:cNvPr>
            <p:cNvSpPr txBox="1">
              <a:spLocks/>
            </p:cNvSpPr>
            <p:nvPr/>
          </p:nvSpPr>
          <p:spPr bwMode="gray">
            <a:xfrm>
              <a:off x="228600" y="1783108"/>
              <a:ext cx="2103120" cy="267766"/>
            </a:xfrm>
            <a:prstGeom prst="rect">
              <a:avLst/>
            </a:prstGeom>
            <a:noFill/>
          </p:spPr>
          <p:txBody>
            <a:bodyPr wrap="square" tIns="0" rtlCol="0" anchor="t" anchorCtr="0">
              <a:spAutoFit/>
            </a:bodyPr>
            <a:lstStyle>
              <a:defPPr>
                <a:defRPr lang="en-US"/>
              </a:defPPr>
              <a:lvl1pPr marL="0" marR="0" lvl="0" indent="0" defTabSz="914400" eaLnBrk="1" latinLnBrk="0" hangingPunct="1">
                <a:lnSpc>
                  <a:spcPct val="90000"/>
                </a:lnSpc>
                <a:spcBef>
                  <a:spcPts val="1800"/>
                </a:spcBef>
                <a:buClr>
                  <a:srgbClr val="0077BB"/>
                </a:buClr>
                <a:buSzTx/>
                <a:buFontTx/>
                <a:buNone/>
                <a:tabLst/>
                <a:defRPr kumimoji="0" b="1" i="0" u="none" strike="noStrike" cap="none" spc="0" normalizeH="0" baseline="0">
                  <a:ln>
                    <a:noFill/>
                  </a:ln>
                  <a:solidFill>
                    <a:schemeClr val="accent1"/>
                  </a:solidFill>
                  <a:effectLst/>
                  <a:uLnTx/>
                  <a:uFillTx/>
                  <a:latin typeface="Arial"/>
                  <a:cs typeface="Arial"/>
                </a:defRPr>
              </a:lvl1pPr>
            </a:lstStyle>
            <a:p>
              <a:r>
                <a:rPr lang="en-US" dirty="0">
                  <a:solidFill>
                    <a:schemeClr val="bg1"/>
                  </a:solidFill>
                </a:rPr>
                <a:t>Enterprise-Minded</a:t>
              </a:r>
            </a:p>
          </p:txBody>
        </p:sp>
      </p:grpSp>
      <p:graphicFrame>
        <p:nvGraphicFramePr>
          <p:cNvPr id="54" name="Table 53">
            <a:extLst>
              <a:ext uri="{FF2B5EF4-FFF2-40B4-BE49-F238E27FC236}">
                <a16:creationId xmlns="" xmlns:a16="http://schemas.microsoft.com/office/drawing/2014/main" id="{14196D69-24B1-4285-B60F-6715E9361C3D}"/>
              </a:ext>
            </a:extLst>
          </p:cNvPr>
          <p:cNvGraphicFramePr>
            <a:graphicFrameLocks noGrp="1"/>
          </p:cNvGraphicFramePr>
          <p:nvPr>
            <p:extLst>
              <p:ext uri="{D42A27DB-BD31-4B8C-83A1-F6EECF244321}">
                <p14:modId xmlns:p14="http://schemas.microsoft.com/office/powerpoint/2010/main" val="2308966669"/>
              </p:ext>
            </p:extLst>
          </p:nvPr>
        </p:nvGraphicFramePr>
        <p:xfrm>
          <a:off x="228600" y="1733550"/>
          <a:ext cx="8657372" cy="3159758"/>
        </p:xfrm>
        <a:graphic>
          <a:graphicData uri="http://schemas.openxmlformats.org/drawingml/2006/table">
            <a:tbl>
              <a:tblPr firstRow="1" bandRow="1">
                <a:tableStyleId>{073A0DAA-6AF3-43AB-8588-CEC1D06C72B9}</a:tableStyleId>
              </a:tblPr>
              <a:tblGrid>
                <a:gridCol w="2164343">
                  <a:extLst>
                    <a:ext uri="{9D8B030D-6E8A-4147-A177-3AD203B41FA5}">
                      <a16:colId xmlns="" xmlns:a16="http://schemas.microsoft.com/office/drawing/2014/main" val="20000"/>
                    </a:ext>
                  </a:extLst>
                </a:gridCol>
                <a:gridCol w="2164343">
                  <a:extLst>
                    <a:ext uri="{9D8B030D-6E8A-4147-A177-3AD203B41FA5}">
                      <a16:colId xmlns="" xmlns:a16="http://schemas.microsoft.com/office/drawing/2014/main" val="20001"/>
                    </a:ext>
                  </a:extLst>
                </a:gridCol>
                <a:gridCol w="2164343">
                  <a:extLst>
                    <a:ext uri="{9D8B030D-6E8A-4147-A177-3AD203B41FA5}">
                      <a16:colId xmlns="" xmlns:a16="http://schemas.microsoft.com/office/drawing/2014/main" val="20002"/>
                    </a:ext>
                  </a:extLst>
                </a:gridCol>
                <a:gridCol w="2164343">
                  <a:extLst>
                    <a:ext uri="{9D8B030D-6E8A-4147-A177-3AD203B41FA5}">
                      <a16:colId xmlns="" xmlns:a16="http://schemas.microsoft.com/office/drawing/2014/main" val="20003"/>
                    </a:ext>
                  </a:extLst>
                </a:gridCol>
              </a:tblGrid>
              <a:tr h="304799">
                <a:tc gridSpan="2">
                  <a:txBody>
                    <a:bodyPr/>
                    <a:lstStyle/>
                    <a:p>
                      <a:pPr algn="ctr"/>
                      <a:r>
                        <a:rPr lang="en-US" sz="1050" dirty="0">
                          <a:solidFill>
                            <a:schemeClr val="accent2"/>
                          </a:solidFill>
                        </a:rPr>
                        <a:t>ALL EMPLOYEES</a:t>
                      </a:r>
                    </a:p>
                  </a:txBody>
                  <a:tcPr anchor="ctr">
                    <a:noFill/>
                  </a:tcPr>
                </a:tc>
                <a:tc hMerge="1">
                  <a:txBody>
                    <a:bodyPr/>
                    <a:lstStyle/>
                    <a:p>
                      <a:pPr algn="ctr"/>
                      <a:endParaRPr lang="en-US" sz="1000" dirty="0"/>
                    </a:p>
                  </a:txBody>
                  <a:tcPr anchor="ctr">
                    <a:solidFill>
                      <a:srgbClr val="0077BB"/>
                    </a:solidFill>
                  </a:tcPr>
                </a:tc>
                <a:tc gridSpan="2">
                  <a:txBody>
                    <a:bodyPr/>
                    <a:lstStyle/>
                    <a:p>
                      <a:pPr algn="ctr"/>
                      <a:r>
                        <a:rPr lang="en-US" sz="1050" dirty="0">
                          <a:solidFill>
                            <a:schemeClr val="accent2"/>
                          </a:solidFill>
                        </a:rPr>
                        <a:t>PEOPLE LEADERS</a:t>
                      </a:r>
                    </a:p>
                  </a:txBody>
                  <a:tcPr anchor="ctr">
                    <a:noFill/>
                  </a:tcPr>
                </a:tc>
                <a:tc hMerge="1">
                  <a:txBody>
                    <a:bodyPr/>
                    <a:lstStyle/>
                    <a:p>
                      <a:pPr algn="ctr"/>
                      <a:endParaRPr lang="en-US" sz="1000" dirty="0"/>
                    </a:p>
                  </a:txBody>
                  <a:tcPr anchor="ctr">
                    <a:solidFill>
                      <a:srgbClr val="0077BB"/>
                    </a:solidFill>
                  </a:tcPr>
                </a:tc>
                <a:extLst>
                  <a:ext uri="{0D108BD9-81ED-4DB2-BD59-A6C34878D82A}">
                    <a16:rowId xmlns="" xmlns:a16="http://schemas.microsoft.com/office/drawing/2014/main" val="10000"/>
                  </a:ext>
                </a:extLst>
              </a:tr>
              <a:tr h="304799">
                <a:tc>
                  <a:txBody>
                    <a:bodyPr/>
                    <a:lstStyle/>
                    <a:p>
                      <a:pPr algn="ctr"/>
                      <a:r>
                        <a:rPr lang="en-US" sz="1000" b="1" dirty="0">
                          <a:solidFill>
                            <a:schemeClr val="bg1"/>
                          </a:solidFill>
                        </a:rPr>
                        <a:t>Successful</a:t>
                      </a:r>
                      <a:r>
                        <a:rPr lang="en-US" sz="1000" b="1" baseline="0" dirty="0">
                          <a:solidFill>
                            <a:schemeClr val="bg1"/>
                          </a:solidFill>
                        </a:rPr>
                        <a:t> Behavior</a:t>
                      </a:r>
                      <a:endParaRPr lang="en-US" sz="1000" b="1" dirty="0">
                        <a:solidFill>
                          <a:schemeClr val="bg1"/>
                        </a:solidFill>
                      </a:endParaRPr>
                    </a:p>
                  </a:txBody>
                  <a:tcPr anchor="ctr">
                    <a:solidFill>
                      <a:schemeClr val="accent2"/>
                    </a:solidFill>
                  </a:tcPr>
                </a:tc>
                <a:tc>
                  <a:txBody>
                    <a:bodyPr/>
                    <a:lstStyle/>
                    <a:p>
                      <a:pPr algn="ctr"/>
                      <a:r>
                        <a:rPr lang="en-US" sz="1000" b="1" dirty="0" smtClean="0">
                          <a:solidFill>
                            <a:schemeClr val="bg1"/>
                          </a:solidFill>
                        </a:rPr>
                        <a:t>Ineffective </a:t>
                      </a:r>
                      <a:r>
                        <a:rPr lang="en-US" sz="1000" b="1" dirty="0">
                          <a:solidFill>
                            <a:schemeClr val="bg1"/>
                          </a:solidFill>
                        </a:rPr>
                        <a:t>Behavior</a:t>
                      </a: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a:solidFill>
                            <a:schemeClr val="bg1"/>
                          </a:solidFill>
                        </a:rPr>
                        <a:t>Successful</a:t>
                      </a:r>
                      <a:r>
                        <a:rPr lang="en-US" sz="1000" b="1" baseline="0" dirty="0">
                          <a:solidFill>
                            <a:schemeClr val="bg1"/>
                          </a:solidFill>
                        </a:rPr>
                        <a:t> Behavior</a:t>
                      </a:r>
                      <a:endParaRPr lang="en-US" sz="1000" b="1" dirty="0">
                        <a:solidFill>
                          <a:schemeClr val="bg1"/>
                        </a:solidFill>
                      </a:endParaRPr>
                    </a:p>
                  </a:txBody>
                  <a:tcPr anchor="c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smtClean="0">
                          <a:solidFill>
                            <a:schemeClr val="bg1"/>
                          </a:solidFill>
                        </a:rPr>
                        <a:t>Ineffective </a:t>
                      </a:r>
                      <a:r>
                        <a:rPr lang="en-US" sz="1000" b="1" dirty="0">
                          <a:solidFill>
                            <a:schemeClr val="bg1"/>
                          </a:solidFill>
                        </a:rPr>
                        <a:t>Behavior</a:t>
                      </a:r>
                    </a:p>
                  </a:txBody>
                  <a:tcPr anchor="ctr">
                    <a:solidFill>
                      <a:schemeClr val="accent2"/>
                    </a:solidFill>
                  </a:tcPr>
                </a:tc>
                <a:extLst>
                  <a:ext uri="{0D108BD9-81ED-4DB2-BD59-A6C34878D82A}">
                    <a16:rowId xmlns="" xmlns:a16="http://schemas.microsoft.com/office/drawing/2014/main" val="10001"/>
                  </a:ext>
                </a:extLst>
              </a:tr>
              <a:tr h="1699372">
                <a:tc>
                  <a:txBody>
                    <a:bodyPr/>
                    <a:lstStyle/>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Understands how their objectives contribute to company strategy &amp; success</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Seeks and fosters collaboration across departments &amp; borders, while striving to removes silos</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Puts Waters’ &amp; team interests before personal interests</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Spots opportunity for the business and shares that with appropriate personnel.</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Takes an accountable view on all customer interactions and makes sure the customer is successful.</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Passionate about the continued growth and success of </a:t>
                      </a:r>
                      <a:r>
                        <a:rPr lang="en-US" sz="1000" baseline="0" dirty="0">
                          <a:solidFill>
                            <a:schemeClr val="tx1"/>
                          </a:solidFill>
                          <a:latin typeface="Arial" pitchFamily="34" charset="0"/>
                          <a:cs typeface="Arial" pitchFamily="34" charset="0"/>
                        </a:rPr>
                        <a:t>Waters</a:t>
                      </a:r>
                    </a:p>
                  </a:txBody>
                  <a:tcPr/>
                </a:tc>
                <a:tc>
                  <a:txBody>
                    <a:bodyPr/>
                    <a:lstStyle/>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noProof="0" dirty="0">
                          <a:solidFill>
                            <a:schemeClr val="tx1"/>
                          </a:solidFill>
                          <a:latin typeface="+mn-lt"/>
                          <a:ea typeface="MS PGothic" pitchFamily="34" charset="-128"/>
                          <a:cs typeface="Arial"/>
                        </a:rPr>
                        <a:t>Does not spend time to understand vision and strategy </a:t>
                      </a:r>
                    </a:p>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noProof="0" dirty="0">
                          <a:solidFill>
                            <a:schemeClr val="tx1"/>
                          </a:solidFill>
                          <a:latin typeface="+mn-lt"/>
                          <a:ea typeface="MS PGothic" pitchFamily="34" charset="-128"/>
                          <a:cs typeface="Arial"/>
                        </a:rPr>
                        <a:t>Works in silos, creates a “us vs. “them” mentality</a:t>
                      </a:r>
                    </a:p>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noProof="0" dirty="0">
                          <a:solidFill>
                            <a:schemeClr val="tx1"/>
                          </a:solidFill>
                          <a:latin typeface="+mn-lt"/>
                          <a:ea typeface="MS PGothic" pitchFamily="34" charset="-128"/>
                          <a:cs typeface="Arial"/>
                        </a:rPr>
                        <a:t>Personal entitlement; uses company resources for personal benefit</a:t>
                      </a:r>
                    </a:p>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noProof="0" dirty="0">
                          <a:solidFill>
                            <a:schemeClr val="tx1"/>
                          </a:solidFill>
                          <a:latin typeface="+mn-lt"/>
                          <a:ea typeface="MS PGothic" pitchFamily="34" charset="-128"/>
                          <a:cs typeface="Arial"/>
                        </a:rPr>
                        <a:t>Ignores any information about </a:t>
                      </a:r>
                      <a:r>
                        <a:rPr lang="en-US" sz="1000" kern="0" noProof="0" dirty="0" smtClean="0">
                          <a:solidFill>
                            <a:schemeClr val="tx1"/>
                          </a:solidFill>
                          <a:latin typeface="+mn-lt"/>
                          <a:ea typeface="MS PGothic" pitchFamily="34" charset="-128"/>
                          <a:cs typeface="Arial"/>
                        </a:rPr>
                        <a:t>leads; aware of customer </a:t>
                      </a:r>
                      <a:r>
                        <a:rPr lang="en-US" sz="1000" kern="0" noProof="0" dirty="0">
                          <a:solidFill>
                            <a:schemeClr val="tx1"/>
                          </a:solidFill>
                          <a:latin typeface="+mn-lt"/>
                          <a:ea typeface="MS PGothic" pitchFamily="34" charset="-128"/>
                          <a:cs typeface="Arial"/>
                        </a:rPr>
                        <a:t>needs and dismisses them.</a:t>
                      </a:r>
                    </a:p>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noProof="0" dirty="0">
                          <a:solidFill>
                            <a:schemeClr val="tx1"/>
                          </a:solidFill>
                          <a:latin typeface="+mn-lt"/>
                          <a:ea typeface="MS PGothic" pitchFamily="34" charset="-128"/>
                          <a:cs typeface="Arial"/>
                        </a:rPr>
                        <a:t>Only seeks to work on activities that are personal favorites.</a:t>
                      </a:r>
                    </a:p>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endParaRPr lang="en-US" sz="1000" kern="0" dirty="0">
                        <a:solidFill>
                          <a:schemeClr val="tx1"/>
                        </a:solidFill>
                        <a:latin typeface="+mn-lt"/>
                        <a:ea typeface="MS PGothic" pitchFamily="34" charset="-128"/>
                        <a:cs typeface="Arial"/>
                      </a:endParaRPr>
                    </a:p>
                  </a:txBody>
                  <a:tcPr/>
                </a:tc>
                <a:tc>
                  <a:txBody>
                    <a:bodyPr/>
                    <a:lstStyle/>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Motivates and inspires others to support business initiatives &amp; strategies by modeling and communicating vision</a:t>
                      </a:r>
                    </a:p>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Drives projects and initiates ideas to build sustainable benefits for the (global) organization and the business</a:t>
                      </a:r>
                    </a:p>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Inspires collaboration across departments, countries, regions</a:t>
                      </a:r>
                    </a:p>
                  </a:txBody>
                  <a:tcPr/>
                </a:tc>
                <a:tc>
                  <a:txBody>
                    <a:bodyPr/>
                    <a:lstStyle/>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Does not spend time to explain vision and strategy </a:t>
                      </a:r>
                    </a:p>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Drives only short-term results </a:t>
                      </a:r>
                    </a:p>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Acts as a functional leader vs. a business leader; manipulates budget for functional benefit only</a:t>
                      </a:r>
                    </a:p>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Seeks solutions and actions based on personal gain and or ease of solution </a:t>
                      </a:r>
                    </a:p>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endParaRPr lang="en-US" sz="1000" kern="0" dirty="0">
                        <a:solidFill>
                          <a:schemeClr val="tx1"/>
                        </a:solidFill>
                        <a:latin typeface="+mn-lt"/>
                        <a:ea typeface="MS PGothic" pitchFamily="34" charset="-128"/>
                        <a:cs typeface="Arial"/>
                      </a:endParaRPr>
                    </a:p>
                    <a:p>
                      <a:pPr marL="114300" marR="0" lvl="0" indent="-11430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endParaRPr lang="en-US" sz="1000" kern="0" dirty="0">
                        <a:solidFill>
                          <a:schemeClr val="tx1"/>
                        </a:solidFill>
                        <a:latin typeface="+mn-lt"/>
                        <a:ea typeface="MS PGothic" pitchFamily="34" charset="-128"/>
                        <a:cs typeface="Arial"/>
                      </a:endParaRPr>
                    </a:p>
                  </a:txBody>
                  <a:tcPr/>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3038654466"/>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 xmlns:a16="http://schemas.microsoft.com/office/drawing/2014/main" id="{893E5F42-4545-41D5-AE74-F7F77C47488D}"/>
              </a:ext>
            </a:extLst>
          </p:cNvPr>
          <p:cNvSpPr>
            <a:spLocks noGrp="1"/>
          </p:cNvSpPr>
          <p:nvPr>
            <p:ph type="body" sz="quarter" idx="13"/>
          </p:nvPr>
        </p:nvSpPr>
        <p:spPr/>
        <p:txBody>
          <a:bodyPr/>
          <a:lstStyle/>
          <a:p>
            <a:r>
              <a:rPr lang="en-US"/>
              <a:t>Empowering the Leader in You</a:t>
            </a:r>
            <a:endParaRPr lang="en-US" dirty="0"/>
          </a:p>
        </p:txBody>
      </p:sp>
      <p:sp>
        <p:nvSpPr>
          <p:cNvPr id="3" name="Title 2"/>
          <p:cNvSpPr>
            <a:spLocks noGrp="1"/>
          </p:cNvSpPr>
          <p:nvPr>
            <p:ph type="title"/>
          </p:nvPr>
        </p:nvSpPr>
        <p:spPr/>
        <p:txBody>
          <a:bodyPr/>
          <a:lstStyle/>
          <a:p>
            <a:r>
              <a:rPr lang="en-US"/>
              <a:t>Employee Success Model</a:t>
            </a:r>
            <a:endParaRPr lang="en-US" dirty="0"/>
          </a:p>
        </p:txBody>
      </p:sp>
      <p:grpSp>
        <p:nvGrpSpPr>
          <p:cNvPr id="26" name="Group 25">
            <a:extLst>
              <a:ext uri="{FF2B5EF4-FFF2-40B4-BE49-F238E27FC236}">
                <a16:creationId xmlns="" xmlns:a16="http://schemas.microsoft.com/office/drawing/2014/main" id="{B1285583-FF51-4646-B8E0-61CEF2E0019F}"/>
              </a:ext>
            </a:extLst>
          </p:cNvPr>
          <p:cNvGrpSpPr/>
          <p:nvPr/>
        </p:nvGrpSpPr>
        <p:grpSpPr>
          <a:xfrm>
            <a:off x="226594" y="915570"/>
            <a:ext cx="8659376" cy="726996"/>
            <a:chOff x="226594" y="2504979"/>
            <a:chExt cx="8659376" cy="726996"/>
          </a:xfrm>
        </p:grpSpPr>
        <p:sp>
          <p:nvSpPr>
            <p:cNvPr id="27" name="Content Placeholder 1">
              <a:extLst>
                <a:ext uri="{FF2B5EF4-FFF2-40B4-BE49-F238E27FC236}">
                  <a16:creationId xmlns="" xmlns:a16="http://schemas.microsoft.com/office/drawing/2014/main" id="{0436D09A-5270-41D7-ADD0-B2262126A322}"/>
                </a:ext>
              </a:extLst>
            </p:cNvPr>
            <p:cNvSpPr txBox="1">
              <a:spLocks/>
            </p:cNvSpPr>
            <p:nvPr/>
          </p:nvSpPr>
          <p:spPr bwMode="gray">
            <a:xfrm>
              <a:off x="228600" y="2510327"/>
              <a:ext cx="2125694" cy="721648"/>
            </a:xfrm>
            <a:prstGeom prst="rect">
              <a:avLst/>
            </a:prstGeom>
            <a:solidFill>
              <a:schemeClr val="accent3"/>
            </a:solidFill>
          </p:spPr>
          <p:txBody>
            <a:bodyPr wrap="square" tIns="0" bIns="0" rtlCol="0" anchor="ctr" anchorCtr="0">
              <a:noAutofit/>
            </a:bodyPr>
            <a:lstStyle>
              <a:defPPr>
                <a:defRPr lang="en-US"/>
              </a:defPPr>
              <a:lvl1pPr marL="0" marR="0" lvl="0" indent="0" defTabSz="914400" eaLnBrk="1" latinLnBrk="0" hangingPunct="1">
                <a:lnSpc>
                  <a:spcPct val="90000"/>
                </a:lnSpc>
                <a:spcBef>
                  <a:spcPts val="1800"/>
                </a:spcBef>
                <a:buClr>
                  <a:srgbClr val="0077BB"/>
                </a:buClr>
                <a:buSzTx/>
                <a:buFontTx/>
                <a:buNone/>
                <a:tabLst/>
                <a:defRPr kumimoji="0" b="1" i="0" u="none" strike="noStrike" cap="none" spc="0" normalizeH="0" baseline="0">
                  <a:ln>
                    <a:noFill/>
                  </a:ln>
                  <a:solidFill>
                    <a:schemeClr val="accent1"/>
                  </a:solidFill>
                  <a:effectLst/>
                  <a:uLnTx/>
                  <a:uFillTx/>
                  <a:latin typeface="Arial"/>
                  <a:cs typeface="Arial"/>
                </a:defRPr>
              </a:lvl1pPr>
            </a:lstStyle>
            <a:p>
              <a:pPr>
                <a:lnSpc>
                  <a:spcPct val="100000"/>
                </a:lnSpc>
                <a:spcBef>
                  <a:spcPts val="0"/>
                </a:spcBef>
              </a:pPr>
              <a:endParaRPr lang="en-US" dirty="0">
                <a:solidFill>
                  <a:schemeClr val="bg1"/>
                </a:solidFill>
              </a:endParaRPr>
            </a:p>
          </p:txBody>
        </p:sp>
        <p:sp>
          <p:nvSpPr>
            <p:cNvPr id="28" name="Content Placeholder 1">
              <a:extLst>
                <a:ext uri="{FF2B5EF4-FFF2-40B4-BE49-F238E27FC236}">
                  <a16:creationId xmlns="" xmlns:a16="http://schemas.microsoft.com/office/drawing/2014/main" id="{AAD11AB1-B3C0-438D-9D27-58AD9D123617}"/>
                </a:ext>
              </a:extLst>
            </p:cNvPr>
            <p:cNvSpPr txBox="1">
              <a:spLocks/>
            </p:cNvSpPr>
            <p:nvPr/>
          </p:nvSpPr>
          <p:spPr bwMode="gray">
            <a:xfrm>
              <a:off x="2356300" y="2504979"/>
              <a:ext cx="6529670" cy="7232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kumimoji="0" lang="en-US" sz="1000" b="0" i="0" u="none" strike="noStrike" kern="0" cap="none" spc="0" normalizeH="0" baseline="0" noProof="0" dirty="0">
                  <a:ln>
                    <a:noFill/>
                  </a:ln>
                  <a:effectLst/>
                  <a:uLnTx/>
                  <a:uFillTx/>
                  <a:latin typeface="Arial"/>
                  <a:ea typeface="MS PGothic" pitchFamily="34" charset="-128"/>
                  <a:cs typeface="Arial"/>
                </a:rPr>
                <a:t>Driven by customer success </a:t>
              </a:r>
              <a:r>
                <a:rPr kumimoji="0" lang="en-US" sz="1000" b="0" i="0" u="none" strike="noStrike" kern="0" cap="none" spc="0" normalizeH="0" baseline="0" noProof="0" dirty="0">
                  <a:ln>
                    <a:noFill/>
                  </a:ln>
                  <a:solidFill>
                    <a:srgbClr val="FF0000"/>
                  </a:solidFill>
                  <a:effectLst/>
                  <a:uLnTx/>
                  <a:uFillTx/>
                  <a:latin typeface="Arial"/>
                  <a:ea typeface="MS PGothic" pitchFamily="34" charset="-128"/>
                  <a:cs typeface="Arial"/>
                </a:rPr>
                <a:t> </a:t>
              </a:r>
            </a:p>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kumimoji="0" lang="en-US" sz="1000" b="0" i="0" u="none" strike="noStrike" kern="0" cap="none" spc="0" normalizeH="0" baseline="0" noProof="0" dirty="0">
                  <a:ln>
                    <a:noFill/>
                  </a:ln>
                  <a:effectLst/>
                  <a:uLnTx/>
                  <a:uFillTx/>
                  <a:latin typeface="Arial"/>
                  <a:ea typeface="MS PGothic" pitchFamily="34" charset="-128"/>
                  <a:cs typeface="Arial"/>
                </a:rPr>
                <a:t>Anticipates opportunities,</a:t>
              </a:r>
              <a:r>
                <a:rPr kumimoji="0" lang="en-US" sz="1000" b="0" i="0" u="none" strike="noStrike" kern="0" cap="none" spc="0" normalizeH="0" noProof="0" dirty="0">
                  <a:ln>
                    <a:noFill/>
                  </a:ln>
                  <a:effectLst/>
                  <a:uLnTx/>
                  <a:uFillTx/>
                  <a:latin typeface="Arial"/>
                  <a:ea typeface="MS PGothic" pitchFamily="34" charset="-128"/>
                  <a:cs typeface="Arial"/>
                </a:rPr>
                <a:t> challenges and risks</a:t>
              </a:r>
              <a:endParaRPr kumimoji="0" lang="en-US" sz="1000" b="0" i="0" u="none" strike="noStrike" kern="0" cap="none" spc="0" normalizeH="0" baseline="0" noProof="0" dirty="0">
                <a:ln>
                  <a:noFill/>
                </a:ln>
                <a:effectLst/>
                <a:uLnTx/>
                <a:uFillTx/>
                <a:latin typeface="Arial"/>
                <a:ea typeface="MS PGothic" pitchFamily="34" charset="-128"/>
                <a:cs typeface="Arial"/>
              </a:endParaRPr>
            </a:p>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kumimoji="0" lang="en-US" sz="1000" b="0" i="0" u="none" strike="noStrike" kern="0" cap="none" spc="0" normalizeH="0" baseline="0" noProof="0" dirty="0">
                  <a:ln>
                    <a:noFill/>
                  </a:ln>
                  <a:effectLst/>
                  <a:uLnTx/>
                  <a:uFillTx/>
                  <a:latin typeface="Arial"/>
                  <a:ea typeface="MS PGothic" pitchFamily="34" charset="-128"/>
                  <a:cs typeface="Arial"/>
                </a:rPr>
                <a:t>Exhibits natural curiosity</a:t>
              </a:r>
              <a:r>
                <a:rPr kumimoji="0" lang="en-US" sz="1000" b="0" i="0" u="none" strike="noStrike" kern="0" cap="none" spc="0" normalizeH="0" noProof="0" dirty="0">
                  <a:ln>
                    <a:noFill/>
                  </a:ln>
                  <a:effectLst/>
                  <a:uLnTx/>
                  <a:uFillTx/>
                  <a:latin typeface="Arial"/>
                  <a:ea typeface="MS PGothic" pitchFamily="34" charset="-128"/>
                  <a:cs typeface="Arial"/>
                </a:rPr>
                <a:t> and seeks to </a:t>
              </a:r>
              <a:r>
                <a:rPr kumimoji="0" lang="en-US" sz="1000" b="0" i="0" u="none" strike="noStrike" kern="0" cap="none" spc="0" normalizeH="0" baseline="0" noProof="0" dirty="0">
                  <a:ln>
                    <a:noFill/>
                  </a:ln>
                  <a:effectLst/>
                  <a:uLnTx/>
                  <a:uFillTx/>
                  <a:latin typeface="Arial"/>
                  <a:ea typeface="MS PGothic" pitchFamily="34" charset="-128"/>
                  <a:cs typeface="Arial"/>
                </a:rPr>
                <a:t>learn from others</a:t>
              </a:r>
            </a:p>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lang="en-US" sz="1000" kern="0" dirty="0">
                  <a:latin typeface="Arial"/>
                  <a:cs typeface="Arial"/>
                </a:rPr>
                <a:t>Actively engaged internally and externally</a:t>
              </a:r>
              <a:endParaRPr kumimoji="0" lang="en-US" sz="1000" b="0" i="0" u="none" strike="noStrike" kern="0" cap="none" spc="0" normalizeH="0" baseline="0" noProof="0" dirty="0">
                <a:ln>
                  <a:noFill/>
                </a:ln>
                <a:effectLst/>
                <a:uLnTx/>
                <a:uFillTx/>
                <a:latin typeface="Arial"/>
                <a:cs typeface="Arial"/>
              </a:endParaRPr>
            </a:p>
          </p:txBody>
        </p:sp>
        <p:sp>
          <p:nvSpPr>
            <p:cNvPr id="29" name="Content Placeholder 1">
              <a:extLst>
                <a:ext uri="{FF2B5EF4-FFF2-40B4-BE49-F238E27FC236}">
                  <a16:creationId xmlns="" xmlns:a16="http://schemas.microsoft.com/office/drawing/2014/main" id="{2DAF58CC-973E-4858-A1BD-9E034D774EDC}"/>
                </a:ext>
              </a:extLst>
            </p:cNvPr>
            <p:cNvSpPr txBox="1">
              <a:spLocks/>
            </p:cNvSpPr>
            <p:nvPr/>
          </p:nvSpPr>
          <p:spPr bwMode="gray">
            <a:xfrm>
              <a:off x="226594" y="2804635"/>
              <a:ext cx="2103120" cy="295466"/>
            </a:xfrm>
            <a:prstGeom prst="rect">
              <a:avLst/>
            </a:prstGeom>
            <a:noFill/>
            <a:ln w="9525">
              <a:noFill/>
              <a:miter lim="800000"/>
              <a:headEnd/>
              <a:tailEnd/>
            </a:ln>
          </p:spPr>
          <p:txBody>
            <a:bodyPr vert="horz" wrap="square" lIns="91440" tIns="0" rIns="91440" bIns="45720" numCol="1" anchor="t" anchorCtr="0" compatLnSpc="1">
              <a:prstTxWarp prst="textNoShape">
                <a:avLst/>
              </a:prstTxWarp>
              <a:spAutoFit/>
            </a:bodyPr>
            <a:lstStyle/>
            <a:p>
              <a:pPr lvl="0" defTabSz="0">
                <a:lnSpc>
                  <a:spcPct val="90000"/>
                </a:lnSpc>
                <a:spcBef>
                  <a:spcPts val="0"/>
                </a:spcBef>
                <a:buClr>
                  <a:srgbClr val="4F81BD"/>
                </a:buClr>
                <a:tabLst>
                  <a:tab pos="0" algn="l"/>
                </a:tabLst>
                <a:defRPr/>
              </a:pPr>
              <a:r>
                <a:rPr lang="en-US" sz="900" i="1" kern="0" dirty="0">
                  <a:solidFill>
                    <a:schemeClr val="bg1"/>
                  </a:solidFill>
                  <a:latin typeface="Arial"/>
                  <a:cs typeface="Arial"/>
                </a:rPr>
                <a:t>Carries a broad global perspective of markets, technologies and trends</a:t>
              </a:r>
            </a:p>
          </p:txBody>
        </p:sp>
        <p:sp>
          <p:nvSpPr>
            <p:cNvPr id="30" name="Content Placeholder 1">
              <a:extLst>
                <a:ext uri="{FF2B5EF4-FFF2-40B4-BE49-F238E27FC236}">
                  <a16:creationId xmlns="" xmlns:a16="http://schemas.microsoft.com/office/drawing/2014/main" id="{EEF54798-65C6-4561-B1F7-D1FBCA0600FF}"/>
                </a:ext>
              </a:extLst>
            </p:cNvPr>
            <p:cNvSpPr txBox="1">
              <a:spLocks/>
            </p:cNvSpPr>
            <p:nvPr/>
          </p:nvSpPr>
          <p:spPr bwMode="gray">
            <a:xfrm>
              <a:off x="228600" y="2576657"/>
              <a:ext cx="2103120" cy="267766"/>
            </a:xfrm>
            <a:prstGeom prst="rect">
              <a:avLst/>
            </a:prstGeom>
            <a:noFill/>
          </p:spPr>
          <p:txBody>
            <a:bodyPr wrap="square" tIns="0" rtlCol="0" anchor="t" anchorCtr="0">
              <a:spAutoFit/>
            </a:bodyPr>
            <a:lstStyle>
              <a:defPPr>
                <a:defRPr lang="en-US"/>
              </a:defPPr>
              <a:lvl1pPr marL="0" marR="0" lvl="0" indent="0" defTabSz="914400" eaLnBrk="1" latinLnBrk="0" hangingPunct="1">
                <a:lnSpc>
                  <a:spcPct val="90000"/>
                </a:lnSpc>
                <a:spcBef>
                  <a:spcPts val="1800"/>
                </a:spcBef>
                <a:buClr>
                  <a:srgbClr val="0077BB"/>
                </a:buClr>
                <a:buSzTx/>
                <a:buFontTx/>
                <a:buNone/>
                <a:tabLst/>
                <a:defRPr kumimoji="0" b="1" i="0" u="none" strike="noStrike" cap="none" spc="0" normalizeH="0" baseline="0">
                  <a:ln>
                    <a:noFill/>
                  </a:ln>
                  <a:solidFill>
                    <a:schemeClr val="accent1"/>
                  </a:solidFill>
                  <a:effectLst/>
                  <a:uLnTx/>
                  <a:uFillTx/>
                  <a:latin typeface="Arial"/>
                  <a:cs typeface="Arial"/>
                </a:defRPr>
              </a:lvl1pPr>
            </a:lstStyle>
            <a:p>
              <a:r>
                <a:rPr lang="en-US" dirty="0">
                  <a:solidFill>
                    <a:schemeClr val="bg1"/>
                  </a:solidFill>
                </a:rPr>
                <a:t>Outside-In Thinkers</a:t>
              </a:r>
            </a:p>
          </p:txBody>
        </p:sp>
      </p:grpSp>
      <p:graphicFrame>
        <p:nvGraphicFramePr>
          <p:cNvPr id="41" name="Table 40">
            <a:extLst>
              <a:ext uri="{FF2B5EF4-FFF2-40B4-BE49-F238E27FC236}">
                <a16:creationId xmlns="" xmlns:a16="http://schemas.microsoft.com/office/drawing/2014/main" id="{1A4C31EF-675D-466A-B552-72701BC09CA4}"/>
              </a:ext>
            </a:extLst>
          </p:cNvPr>
          <p:cNvGraphicFramePr>
            <a:graphicFrameLocks noGrp="1"/>
          </p:cNvGraphicFramePr>
          <p:nvPr>
            <p:extLst>
              <p:ext uri="{D42A27DB-BD31-4B8C-83A1-F6EECF244321}">
                <p14:modId xmlns:p14="http://schemas.microsoft.com/office/powerpoint/2010/main" val="1048555144"/>
              </p:ext>
            </p:extLst>
          </p:nvPr>
        </p:nvGraphicFramePr>
        <p:xfrm>
          <a:off x="228600" y="1733550"/>
          <a:ext cx="8657372" cy="3215638"/>
        </p:xfrm>
        <a:graphic>
          <a:graphicData uri="http://schemas.openxmlformats.org/drawingml/2006/table">
            <a:tbl>
              <a:tblPr firstRow="1" bandRow="1">
                <a:tableStyleId>{073A0DAA-6AF3-43AB-8588-CEC1D06C72B9}</a:tableStyleId>
              </a:tblPr>
              <a:tblGrid>
                <a:gridCol w="2164343">
                  <a:extLst>
                    <a:ext uri="{9D8B030D-6E8A-4147-A177-3AD203B41FA5}">
                      <a16:colId xmlns="" xmlns:a16="http://schemas.microsoft.com/office/drawing/2014/main" val="20000"/>
                    </a:ext>
                  </a:extLst>
                </a:gridCol>
                <a:gridCol w="2164343">
                  <a:extLst>
                    <a:ext uri="{9D8B030D-6E8A-4147-A177-3AD203B41FA5}">
                      <a16:colId xmlns="" xmlns:a16="http://schemas.microsoft.com/office/drawing/2014/main" val="20001"/>
                    </a:ext>
                  </a:extLst>
                </a:gridCol>
                <a:gridCol w="2164343">
                  <a:extLst>
                    <a:ext uri="{9D8B030D-6E8A-4147-A177-3AD203B41FA5}">
                      <a16:colId xmlns="" xmlns:a16="http://schemas.microsoft.com/office/drawing/2014/main" val="20002"/>
                    </a:ext>
                  </a:extLst>
                </a:gridCol>
                <a:gridCol w="2164343">
                  <a:extLst>
                    <a:ext uri="{9D8B030D-6E8A-4147-A177-3AD203B41FA5}">
                      <a16:colId xmlns="" xmlns:a16="http://schemas.microsoft.com/office/drawing/2014/main" val="20003"/>
                    </a:ext>
                  </a:extLst>
                </a:gridCol>
              </a:tblGrid>
              <a:tr h="304799">
                <a:tc gridSpan="2">
                  <a:txBody>
                    <a:bodyPr/>
                    <a:lstStyle/>
                    <a:p>
                      <a:pPr algn="ctr"/>
                      <a:r>
                        <a:rPr lang="en-US" sz="1050" dirty="0">
                          <a:solidFill>
                            <a:schemeClr val="accent3"/>
                          </a:solidFill>
                        </a:rPr>
                        <a:t>ALL EMPLOYEES</a:t>
                      </a:r>
                    </a:p>
                  </a:txBody>
                  <a:tcPr anchor="ctr">
                    <a:noFill/>
                  </a:tcPr>
                </a:tc>
                <a:tc hMerge="1">
                  <a:txBody>
                    <a:bodyPr/>
                    <a:lstStyle/>
                    <a:p>
                      <a:pPr algn="ctr"/>
                      <a:endParaRPr lang="en-US" sz="1000" dirty="0"/>
                    </a:p>
                  </a:txBody>
                  <a:tcPr anchor="ctr">
                    <a:solidFill>
                      <a:srgbClr val="0077BB"/>
                    </a:solidFill>
                  </a:tcPr>
                </a:tc>
                <a:tc gridSpan="2">
                  <a:txBody>
                    <a:bodyPr/>
                    <a:lstStyle/>
                    <a:p>
                      <a:pPr algn="ctr"/>
                      <a:r>
                        <a:rPr lang="en-US" sz="1050" dirty="0">
                          <a:solidFill>
                            <a:schemeClr val="accent3"/>
                          </a:solidFill>
                        </a:rPr>
                        <a:t>PEOPLE LEADERS</a:t>
                      </a:r>
                    </a:p>
                  </a:txBody>
                  <a:tcPr anchor="ctr">
                    <a:noFill/>
                  </a:tcPr>
                </a:tc>
                <a:tc hMerge="1">
                  <a:txBody>
                    <a:bodyPr/>
                    <a:lstStyle/>
                    <a:p>
                      <a:pPr algn="ctr"/>
                      <a:endParaRPr lang="en-US" sz="1000" dirty="0"/>
                    </a:p>
                  </a:txBody>
                  <a:tcPr anchor="ctr">
                    <a:solidFill>
                      <a:srgbClr val="0077BB"/>
                    </a:solidFill>
                  </a:tcPr>
                </a:tc>
                <a:extLst>
                  <a:ext uri="{0D108BD9-81ED-4DB2-BD59-A6C34878D82A}">
                    <a16:rowId xmlns="" xmlns:a16="http://schemas.microsoft.com/office/drawing/2014/main" val="10000"/>
                  </a:ext>
                </a:extLst>
              </a:tr>
              <a:tr h="304799">
                <a:tc>
                  <a:txBody>
                    <a:bodyPr/>
                    <a:lstStyle/>
                    <a:p>
                      <a:pPr algn="ctr"/>
                      <a:r>
                        <a:rPr lang="en-US" sz="1000" b="1" dirty="0">
                          <a:solidFill>
                            <a:schemeClr val="bg1"/>
                          </a:solidFill>
                        </a:rPr>
                        <a:t>Successful</a:t>
                      </a:r>
                      <a:r>
                        <a:rPr lang="en-US" sz="1000" b="1" baseline="0" dirty="0">
                          <a:solidFill>
                            <a:schemeClr val="bg1"/>
                          </a:solidFill>
                        </a:rPr>
                        <a:t> Behavior</a:t>
                      </a:r>
                      <a:endParaRPr lang="en-US" sz="1000" b="1" dirty="0">
                        <a:solidFill>
                          <a:schemeClr val="bg1"/>
                        </a:solidFill>
                      </a:endParaRPr>
                    </a:p>
                  </a:txBody>
                  <a:tcPr anchor="ctr">
                    <a:solidFill>
                      <a:schemeClr val="accent3"/>
                    </a:solidFill>
                  </a:tcPr>
                </a:tc>
                <a:tc>
                  <a:txBody>
                    <a:bodyPr/>
                    <a:lstStyle/>
                    <a:p>
                      <a:pPr algn="ctr"/>
                      <a:r>
                        <a:rPr lang="en-US" sz="1000" b="1" dirty="0" smtClean="0">
                          <a:solidFill>
                            <a:schemeClr val="bg1"/>
                          </a:solidFill>
                        </a:rPr>
                        <a:t>Ineffective </a:t>
                      </a:r>
                      <a:r>
                        <a:rPr lang="en-US" sz="1000" b="1" dirty="0">
                          <a:solidFill>
                            <a:schemeClr val="bg1"/>
                          </a:solidFill>
                        </a:rPr>
                        <a:t>Behavior</a:t>
                      </a:r>
                    </a:p>
                  </a:txBody>
                  <a:tcPr anchor="ctr">
                    <a:solidFill>
                      <a:schemeClr val="accent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a:solidFill>
                            <a:schemeClr val="bg1"/>
                          </a:solidFill>
                        </a:rPr>
                        <a:t>Successful</a:t>
                      </a:r>
                      <a:r>
                        <a:rPr lang="en-US" sz="1000" b="1" baseline="0" dirty="0">
                          <a:solidFill>
                            <a:schemeClr val="bg1"/>
                          </a:solidFill>
                        </a:rPr>
                        <a:t> Behavior</a:t>
                      </a:r>
                      <a:endParaRPr lang="en-US" sz="1000" b="1" dirty="0">
                        <a:solidFill>
                          <a:schemeClr val="bg1"/>
                        </a:solidFill>
                      </a:endParaRPr>
                    </a:p>
                  </a:txBody>
                  <a:tcPr anchor="ctr">
                    <a:solidFill>
                      <a:schemeClr val="accent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smtClean="0">
                          <a:solidFill>
                            <a:schemeClr val="bg1"/>
                          </a:solidFill>
                        </a:rPr>
                        <a:t>Ineffective </a:t>
                      </a:r>
                      <a:r>
                        <a:rPr lang="en-US" sz="1000" b="1" dirty="0">
                          <a:solidFill>
                            <a:schemeClr val="bg1"/>
                          </a:solidFill>
                        </a:rPr>
                        <a:t>Behavior</a:t>
                      </a:r>
                    </a:p>
                  </a:txBody>
                  <a:tcPr anchor="ctr">
                    <a:solidFill>
                      <a:schemeClr val="accent3"/>
                    </a:solidFill>
                  </a:tcPr>
                </a:tc>
                <a:extLst>
                  <a:ext uri="{0D108BD9-81ED-4DB2-BD59-A6C34878D82A}">
                    <a16:rowId xmlns="" xmlns:a16="http://schemas.microsoft.com/office/drawing/2014/main" val="10001"/>
                  </a:ext>
                </a:extLst>
              </a:tr>
              <a:tr h="1699372">
                <a:tc>
                  <a:txBody>
                    <a:bodyPr/>
                    <a:lstStyle/>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Is alert to and understands market forces influencing our chosen markets and how our technologies can be applied/used</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Actively curious and asks for information and questions which will better the services &amp; solutions offered to customers.</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Connects in an authentic &amp; meaningful way with customers </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Actively engages with industry groups and forums, viewed as ‘thought leader’</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Seeks external views and best practices</a:t>
                      </a:r>
                    </a:p>
                  </a:txBody>
                  <a:tcPr/>
                </a:tc>
                <a:tc>
                  <a:txBody>
                    <a:bodyPr/>
                    <a:lstStyle/>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Takes no interest in the varying markets Waters operates in</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Has no interest or desire to better their knowledge and skills through understanding industry practices</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Takes little interest in the customer ongoing needs and opportunities for Waters</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Out of touch with market trends</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Not open to new ideas … the  “not invented here” mentality</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Is too tied to internal process &amp; perspectives; change averse</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endParaRPr lang="en-US" sz="1000" kern="0" dirty="0">
                        <a:solidFill>
                          <a:schemeClr val="tx1"/>
                        </a:solidFill>
                        <a:latin typeface="+mn-lt"/>
                        <a:ea typeface="MS PGothic" pitchFamily="34" charset="-128"/>
                        <a:cs typeface="Arial"/>
                      </a:endParaRPr>
                    </a:p>
                  </a:txBody>
                  <a:tcPr/>
                </a:tc>
                <a:tc>
                  <a:txBody>
                    <a:bodyPr/>
                    <a:lstStyle/>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Ensures team takes a proactive approach to understanding customers and competitors in the marketplace </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Makes sure their team understands the impact of Waters’ solutions  on customers</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Promotes active engagement with industry groups and forums</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Recognizes ‘thought leaders’ on their teams</a:t>
                      </a:r>
                    </a:p>
                  </a:txBody>
                  <a:tcPr marT="60960" marB="60960"/>
                </a:tc>
                <a:tc>
                  <a:txBody>
                    <a:bodyPr/>
                    <a:lstStyle/>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Pays no interest to market information, takes the approach of doing the same time after time.</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Promotes an environment that is not open to new ideas, by fostering a  “not invented here” mentality</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Does not encourage team to suggest new ideas; Is too tied to internal process &amp; perspectives; </a:t>
                      </a:r>
                    </a:p>
                    <a:p>
                      <a:pPr marL="171450" marR="0" lvl="0" indent="-171450" algn="l" defTabSz="914400" rtl="0" eaLnBrk="1" fontAlgn="base" latinLnBrk="0" hangingPunct="1">
                        <a:lnSpc>
                          <a:spcPct val="90000"/>
                        </a:lnSpc>
                        <a:spcBef>
                          <a:spcPts val="0"/>
                        </a:spcBef>
                        <a:spcAft>
                          <a:spcPts val="6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Creates an change averse attitude</a:t>
                      </a:r>
                    </a:p>
                  </a:txBody>
                  <a:tcPr marT="60960" marB="60960"/>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1062248375"/>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 xmlns:a16="http://schemas.microsoft.com/office/drawing/2014/main" id="{B7C8014D-0370-4EE2-8F52-41F8B5799C4C}"/>
              </a:ext>
            </a:extLst>
          </p:cNvPr>
          <p:cNvSpPr>
            <a:spLocks noGrp="1"/>
          </p:cNvSpPr>
          <p:nvPr>
            <p:ph type="body" sz="quarter" idx="13"/>
          </p:nvPr>
        </p:nvSpPr>
        <p:spPr/>
        <p:txBody>
          <a:bodyPr/>
          <a:lstStyle/>
          <a:p>
            <a:r>
              <a:rPr lang="en-US" dirty="0"/>
              <a:t>Empowering the Leader in You</a:t>
            </a:r>
          </a:p>
        </p:txBody>
      </p:sp>
      <p:sp>
        <p:nvSpPr>
          <p:cNvPr id="3" name="Title 2"/>
          <p:cNvSpPr>
            <a:spLocks noGrp="1"/>
          </p:cNvSpPr>
          <p:nvPr>
            <p:ph type="title"/>
          </p:nvPr>
        </p:nvSpPr>
        <p:spPr/>
        <p:txBody>
          <a:bodyPr/>
          <a:lstStyle/>
          <a:p>
            <a:r>
              <a:rPr lang="en-US" dirty="0"/>
              <a:t>Employee Success Model</a:t>
            </a:r>
          </a:p>
        </p:txBody>
      </p:sp>
      <p:grpSp>
        <p:nvGrpSpPr>
          <p:cNvPr id="26" name="Group 25">
            <a:extLst>
              <a:ext uri="{FF2B5EF4-FFF2-40B4-BE49-F238E27FC236}">
                <a16:creationId xmlns="" xmlns:a16="http://schemas.microsoft.com/office/drawing/2014/main" id="{6756CD42-1F0E-42A3-99F0-605AFEA6EDA3}"/>
              </a:ext>
            </a:extLst>
          </p:cNvPr>
          <p:cNvGrpSpPr/>
          <p:nvPr/>
        </p:nvGrpSpPr>
        <p:grpSpPr>
          <a:xfrm>
            <a:off x="226594" y="915570"/>
            <a:ext cx="8659376" cy="732362"/>
            <a:chOff x="226594" y="3300155"/>
            <a:chExt cx="8659376" cy="732362"/>
          </a:xfrm>
        </p:grpSpPr>
        <p:sp>
          <p:nvSpPr>
            <p:cNvPr id="27" name="Content Placeholder 1">
              <a:extLst>
                <a:ext uri="{FF2B5EF4-FFF2-40B4-BE49-F238E27FC236}">
                  <a16:creationId xmlns="" xmlns:a16="http://schemas.microsoft.com/office/drawing/2014/main" id="{AA762CC2-FA74-4A74-A540-ED13EED07F08}"/>
                </a:ext>
              </a:extLst>
            </p:cNvPr>
            <p:cNvSpPr txBox="1">
              <a:spLocks/>
            </p:cNvSpPr>
            <p:nvPr/>
          </p:nvSpPr>
          <p:spPr bwMode="gray">
            <a:xfrm>
              <a:off x="228600" y="3305116"/>
              <a:ext cx="2125694" cy="721648"/>
            </a:xfrm>
            <a:prstGeom prst="rect">
              <a:avLst/>
            </a:prstGeom>
            <a:solidFill>
              <a:schemeClr val="accent4"/>
            </a:solidFill>
          </p:spPr>
          <p:txBody>
            <a:bodyPr wrap="square" tIns="0" bIns="0" rtlCol="0" anchor="ctr" anchorCtr="0">
              <a:noAutofit/>
            </a:bodyPr>
            <a:lstStyle>
              <a:defPPr>
                <a:defRPr lang="en-US"/>
              </a:defPPr>
              <a:lvl1pPr marL="0" marR="0" lvl="0" indent="0" defTabSz="914400" eaLnBrk="1" latinLnBrk="0" hangingPunct="1">
                <a:lnSpc>
                  <a:spcPct val="90000"/>
                </a:lnSpc>
                <a:spcBef>
                  <a:spcPts val="1800"/>
                </a:spcBef>
                <a:buClr>
                  <a:srgbClr val="0077BB"/>
                </a:buClr>
                <a:buSzTx/>
                <a:buFontTx/>
                <a:buNone/>
                <a:tabLst/>
                <a:defRPr kumimoji="0" b="1" i="0" u="none" strike="noStrike" cap="none" spc="0" normalizeH="0" baseline="0">
                  <a:ln>
                    <a:noFill/>
                  </a:ln>
                  <a:solidFill>
                    <a:schemeClr val="accent1"/>
                  </a:solidFill>
                  <a:effectLst/>
                  <a:uLnTx/>
                  <a:uFillTx/>
                  <a:latin typeface="Arial"/>
                  <a:cs typeface="Arial"/>
                </a:defRPr>
              </a:lvl1pPr>
            </a:lstStyle>
            <a:p>
              <a:pPr>
                <a:lnSpc>
                  <a:spcPct val="100000"/>
                </a:lnSpc>
                <a:spcBef>
                  <a:spcPts val="0"/>
                </a:spcBef>
              </a:pPr>
              <a:endParaRPr lang="en-US" dirty="0">
                <a:solidFill>
                  <a:schemeClr val="bg1"/>
                </a:solidFill>
              </a:endParaRPr>
            </a:p>
          </p:txBody>
        </p:sp>
        <p:sp>
          <p:nvSpPr>
            <p:cNvPr id="28" name="Content Placeholder 1">
              <a:extLst>
                <a:ext uri="{FF2B5EF4-FFF2-40B4-BE49-F238E27FC236}">
                  <a16:creationId xmlns="" xmlns:a16="http://schemas.microsoft.com/office/drawing/2014/main" id="{42FF2ED5-8130-4213-BD8B-F86C2AF7C8F1}"/>
                </a:ext>
              </a:extLst>
            </p:cNvPr>
            <p:cNvSpPr txBox="1">
              <a:spLocks/>
            </p:cNvSpPr>
            <p:nvPr/>
          </p:nvSpPr>
          <p:spPr bwMode="gray">
            <a:xfrm>
              <a:off x="2356300" y="3300155"/>
              <a:ext cx="6529670" cy="7232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lang="en-US" sz="1000" kern="0" dirty="0">
                  <a:latin typeface="Arial"/>
                  <a:cs typeface="Arial"/>
                </a:rPr>
                <a:t>Disciplined</a:t>
              </a:r>
              <a:r>
                <a:rPr lang="en-US" sz="1000" kern="0" dirty="0">
                  <a:solidFill>
                    <a:srgbClr val="FF0000"/>
                  </a:solidFill>
                  <a:latin typeface="Arial"/>
                  <a:cs typeface="Arial"/>
                </a:rPr>
                <a:t> </a:t>
              </a:r>
              <a:r>
                <a:rPr lang="en-US" sz="1000" kern="0" dirty="0">
                  <a:latin typeface="Arial"/>
                  <a:cs typeface="Arial"/>
                </a:rPr>
                <a:t>approach; acts with facts, data and clear metrics to deliver quality results</a:t>
              </a:r>
              <a:endParaRPr kumimoji="0" lang="en-US" sz="1000" b="0" i="0" u="none" strike="noStrike" kern="0" cap="none" spc="0" normalizeH="0" baseline="0" noProof="0" dirty="0">
                <a:ln>
                  <a:noFill/>
                </a:ln>
                <a:effectLst/>
                <a:uLnTx/>
                <a:uFillTx/>
                <a:latin typeface="Arial"/>
                <a:ea typeface="MS PGothic" pitchFamily="34" charset="-128"/>
                <a:cs typeface="Arial"/>
              </a:endParaRPr>
            </a:p>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kumimoji="0" lang="en-US" sz="1000" b="0" i="0" u="none" strike="noStrike" kern="0" cap="none" spc="0" normalizeH="0" baseline="0" noProof="0" dirty="0">
                  <a:ln>
                    <a:noFill/>
                  </a:ln>
                  <a:effectLst/>
                  <a:uLnTx/>
                  <a:uFillTx/>
                  <a:latin typeface="Arial"/>
                  <a:ea typeface="MS PGothic" pitchFamily="34" charset="-128"/>
                  <a:cs typeface="Arial"/>
                </a:rPr>
                <a:t>Solutions orientated; identifies challenges and crafts innovative</a:t>
              </a:r>
              <a:r>
                <a:rPr kumimoji="0" lang="en-US" sz="1000" b="0" i="0" u="none" strike="noStrike" kern="0" cap="none" spc="0" normalizeH="0" baseline="0" noProof="0" dirty="0">
                  <a:ln>
                    <a:noFill/>
                  </a:ln>
                  <a:solidFill>
                    <a:srgbClr val="FF0000"/>
                  </a:solidFill>
                  <a:effectLst/>
                  <a:uLnTx/>
                  <a:uFillTx/>
                  <a:latin typeface="Arial"/>
                  <a:ea typeface="MS PGothic" pitchFamily="34" charset="-128"/>
                  <a:cs typeface="Arial"/>
                </a:rPr>
                <a:t> </a:t>
              </a:r>
              <a:r>
                <a:rPr kumimoji="0" lang="en-US" sz="1000" b="0" i="0" u="none" strike="noStrike" kern="0" cap="none" spc="0" normalizeH="0" noProof="0" dirty="0">
                  <a:ln>
                    <a:noFill/>
                  </a:ln>
                  <a:effectLst/>
                  <a:uLnTx/>
                  <a:uFillTx/>
                  <a:latin typeface="Arial"/>
                  <a:ea typeface="MS PGothic" pitchFamily="34" charset="-128"/>
                  <a:cs typeface="Arial"/>
                </a:rPr>
                <a:t>solutions</a:t>
              </a:r>
              <a:endParaRPr kumimoji="0" lang="en-US" sz="1000" b="0" i="0" u="none" strike="noStrike" kern="0" cap="none" spc="0" normalizeH="0" baseline="0" noProof="0" dirty="0">
                <a:ln>
                  <a:noFill/>
                </a:ln>
                <a:effectLst/>
                <a:uLnTx/>
                <a:uFillTx/>
                <a:latin typeface="Arial"/>
                <a:ea typeface="MS PGothic" pitchFamily="34" charset="-128"/>
                <a:cs typeface="Arial"/>
              </a:endParaRPr>
            </a:p>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lang="en-US" sz="1000" kern="0" dirty="0">
                  <a:latin typeface="Arial"/>
                  <a:cs typeface="Arial"/>
                </a:rPr>
                <a:t>Displays</a:t>
              </a:r>
              <a:r>
                <a:rPr lang="en-US" sz="1000" kern="0" noProof="0" dirty="0">
                  <a:latin typeface="Arial"/>
                  <a:cs typeface="Arial"/>
                </a:rPr>
                <a:t> </a:t>
              </a:r>
              <a:r>
                <a:rPr lang="en-US" sz="1000" kern="0" dirty="0">
                  <a:latin typeface="Arial"/>
                  <a:cs typeface="Arial"/>
                </a:rPr>
                <a:t>informed  </a:t>
              </a:r>
              <a:r>
                <a:rPr lang="en-US" sz="1000" kern="0" noProof="0" dirty="0">
                  <a:latin typeface="Arial"/>
                  <a:cs typeface="Arial"/>
                </a:rPr>
                <a:t>judgment with clear, timely and wise </a:t>
              </a:r>
              <a:r>
                <a:rPr lang="en-US" sz="1000" kern="0" dirty="0">
                  <a:latin typeface="Arial"/>
                  <a:cs typeface="Arial"/>
                </a:rPr>
                <a:t>decision</a:t>
              </a:r>
              <a:r>
                <a:rPr lang="en-US" sz="1000" kern="0" noProof="0" dirty="0">
                  <a:latin typeface="Arial"/>
                  <a:cs typeface="Arial"/>
                </a:rPr>
                <a:t>-making</a:t>
              </a:r>
              <a:endParaRPr kumimoji="0" lang="en-US" sz="900" b="0" i="0" u="none" strike="noStrike" kern="0" cap="none" spc="0" normalizeH="0" baseline="0" noProof="0" dirty="0">
                <a:ln>
                  <a:noFill/>
                </a:ln>
                <a:effectLst/>
                <a:uLnTx/>
                <a:uFillTx/>
                <a:latin typeface="Arial"/>
                <a:cs typeface="Arial"/>
              </a:endParaRPr>
            </a:p>
            <a:p>
              <a:pPr marL="233363" indent="-233363">
                <a:lnSpc>
                  <a:spcPct val="90000"/>
                </a:lnSpc>
                <a:spcBef>
                  <a:spcPts val="0"/>
                </a:spcBef>
                <a:spcAft>
                  <a:spcPts val="200"/>
                </a:spcAft>
                <a:buClr>
                  <a:srgbClr val="4F81BD"/>
                </a:buClr>
                <a:buFont typeface="Wingdings 2" pitchFamily="18" charset="2"/>
                <a:buChar char="¡"/>
              </a:pPr>
              <a:r>
                <a:rPr lang="en-US" sz="1000" kern="0" dirty="0">
                  <a:latin typeface="Arial"/>
                  <a:cs typeface="Arial"/>
                </a:rPr>
                <a:t>Is adaptable and open in leading productive change</a:t>
              </a:r>
              <a:endParaRPr lang="en-US" sz="900" kern="0" dirty="0">
                <a:solidFill>
                  <a:srgbClr val="00B050"/>
                </a:solidFill>
                <a:latin typeface="Arial"/>
                <a:cs typeface="Arial"/>
              </a:endParaRPr>
            </a:p>
          </p:txBody>
        </p:sp>
        <p:sp>
          <p:nvSpPr>
            <p:cNvPr id="29" name="Content Placeholder 1">
              <a:extLst>
                <a:ext uri="{FF2B5EF4-FFF2-40B4-BE49-F238E27FC236}">
                  <a16:creationId xmlns="" xmlns:a16="http://schemas.microsoft.com/office/drawing/2014/main" id="{0B85AEFA-5AC1-4949-A138-0DEA4FC1FEF5}"/>
                </a:ext>
              </a:extLst>
            </p:cNvPr>
            <p:cNvSpPr txBox="1">
              <a:spLocks/>
            </p:cNvSpPr>
            <p:nvPr/>
          </p:nvSpPr>
          <p:spPr bwMode="gray">
            <a:xfrm>
              <a:off x="226594" y="3612402"/>
              <a:ext cx="2103120" cy="420115"/>
            </a:xfrm>
            <a:prstGeom prst="rect">
              <a:avLst/>
            </a:prstGeom>
            <a:noFill/>
            <a:ln w="9525">
              <a:noFill/>
              <a:miter lim="800000"/>
              <a:headEnd/>
              <a:tailEnd/>
            </a:ln>
          </p:spPr>
          <p:txBody>
            <a:bodyPr vert="horz" wrap="square" lIns="91440" tIns="0" rIns="91440" bIns="45720" numCol="1" anchor="t" anchorCtr="0" compatLnSpc="1">
              <a:prstTxWarp prst="textNoShape">
                <a:avLst/>
              </a:prstTxWarp>
              <a:spAutoFit/>
            </a:bodyPr>
            <a:lstStyle/>
            <a:p>
              <a:pPr>
                <a:lnSpc>
                  <a:spcPct val="90000"/>
                </a:lnSpc>
                <a:spcBef>
                  <a:spcPts val="0"/>
                </a:spcBef>
                <a:buClr>
                  <a:srgbClr val="4F81BD"/>
                </a:buClr>
                <a:tabLst>
                  <a:tab pos="0" algn="l"/>
                </a:tabLst>
                <a:defRPr/>
              </a:pPr>
              <a:r>
                <a:rPr lang="en-US" sz="900" i="1" kern="0" dirty="0">
                  <a:solidFill>
                    <a:schemeClr val="bg1"/>
                  </a:solidFill>
                  <a:latin typeface="Arial"/>
                  <a:cs typeface="Arial"/>
                </a:rPr>
                <a:t>Balances clear strategic thinking and accountability in execution to deliver results </a:t>
              </a:r>
            </a:p>
          </p:txBody>
        </p:sp>
        <p:sp>
          <p:nvSpPr>
            <p:cNvPr id="30" name="Content Placeholder 1">
              <a:extLst>
                <a:ext uri="{FF2B5EF4-FFF2-40B4-BE49-F238E27FC236}">
                  <a16:creationId xmlns="" xmlns:a16="http://schemas.microsoft.com/office/drawing/2014/main" id="{98CA318A-570C-40FC-AB59-E48ADD3E4F38}"/>
                </a:ext>
              </a:extLst>
            </p:cNvPr>
            <p:cNvSpPr txBox="1">
              <a:spLocks/>
            </p:cNvSpPr>
            <p:nvPr/>
          </p:nvSpPr>
          <p:spPr bwMode="gray">
            <a:xfrm>
              <a:off x="228600" y="3370206"/>
              <a:ext cx="2103120" cy="267766"/>
            </a:xfrm>
            <a:prstGeom prst="rect">
              <a:avLst/>
            </a:prstGeom>
            <a:noFill/>
          </p:spPr>
          <p:txBody>
            <a:bodyPr wrap="square" tIns="0" rtlCol="0" anchor="t" anchorCtr="0">
              <a:spAutoFit/>
            </a:bodyPr>
            <a:lstStyle>
              <a:defPPr>
                <a:defRPr lang="en-US"/>
              </a:defPPr>
              <a:lvl1pPr marL="0" marR="0" lvl="0" indent="0" defTabSz="914400" eaLnBrk="1" latinLnBrk="0" hangingPunct="1">
                <a:lnSpc>
                  <a:spcPct val="90000"/>
                </a:lnSpc>
                <a:spcBef>
                  <a:spcPts val="1800"/>
                </a:spcBef>
                <a:buClr>
                  <a:srgbClr val="0077BB"/>
                </a:buClr>
                <a:buSzTx/>
                <a:buFontTx/>
                <a:buNone/>
                <a:tabLst/>
                <a:defRPr kumimoji="0" b="1" i="0" u="none" strike="noStrike" cap="none" spc="0" normalizeH="0" baseline="0">
                  <a:ln>
                    <a:noFill/>
                  </a:ln>
                  <a:solidFill>
                    <a:schemeClr val="accent1"/>
                  </a:solidFill>
                  <a:effectLst/>
                  <a:uLnTx/>
                  <a:uFillTx/>
                  <a:latin typeface="Arial"/>
                  <a:cs typeface="Arial"/>
                </a:defRPr>
              </a:lvl1pPr>
            </a:lstStyle>
            <a:p>
              <a:r>
                <a:rPr lang="en-US" dirty="0">
                  <a:solidFill>
                    <a:schemeClr val="bg1"/>
                  </a:solidFill>
                </a:rPr>
                <a:t>Agile</a:t>
              </a:r>
            </a:p>
          </p:txBody>
        </p:sp>
      </p:grpSp>
      <p:graphicFrame>
        <p:nvGraphicFramePr>
          <p:cNvPr id="36" name="Table 35">
            <a:extLst>
              <a:ext uri="{FF2B5EF4-FFF2-40B4-BE49-F238E27FC236}">
                <a16:creationId xmlns="" xmlns:a16="http://schemas.microsoft.com/office/drawing/2014/main" id="{F7B368FF-2255-4885-9AF4-2247BF379C20}"/>
              </a:ext>
            </a:extLst>
          </p:cNvPr>
          <p:cNvGraphicFramePr>
            <a:graphicFrameLocks noGrp="1"/>
          </p:cNvGraphicFramePr>
          <p:nvPr>
            <p:extLst>
              <p:ext uri="{D42A27DB-BD31-4B8C-83A1-F6EECF244321}">
                <p14:modId xmlns:p14="http://schemas.microsoft.com/office/powerpoint/2010/main" val="3020691384"/>
              </p:ext>
            </p:extLst>
          </p:nvPr>
        </p:nvGraphicFramePr>
        <p:xfrm>
          <a:off x="228600" y="1733550"/>
          <a:ext cx="8657372" cy="3149598"/>
        </p:xfrm>
        <a:graphic>
          <a:graphicData uri="http://schemas.openxmlformats.org/drawingml/2006/table">
            <a:tbl>
              <a:tblPr firstRow="1" bandRow="1">
                <a:tableStyleId>{073A0DAA-6AF3-43AB-8588-CEC1D06C72B9}</a:tableStyleId>
              </a:tblPr>
              <a:tblGrid>
                <a:gridCol w="2164343">
                  <a:extLst>
                    <a:ext uri="{9D8B030D-6E8A-4147-A177-3AD203B41FA5}">
                      <a16:colId xmlns="" xmlns:a16="http://schemas.microsoft.com/office/drawing/2014/main" val="20000"/>
                    </a:ext>
                  </a:extLst>
                </a:gridCol>
                <a:gridCol w="2164343">
                  <a:extLst>
                    <a:ext uri="{9D8B030D-6E8A-4147-A177-3AD203B41FA5}">
                      <a16:colId xmlns="" xmlns:a16="http://schemas.microsoft.com/office/drawing/2014/main" val="20001"/>
                    </a:ext>
                  </a:extLst>
                </a:gridCol>
                <a:gridCol w="2164343">
                  <a:extLst>
                    <a:ext uri="{9D8B030D-6E8A-4147-A177-3AD203B41FA5}">
                      <a16:colId xmlns="" xmlns:a16="http://schemas.microsoft.com/office/drawing/2014/main" val="20002"/>
                    </a:ext>
                  </a:extLst>
                </a:gridCol>
                <a:gridCol w="2164343">
                  <a:extLst>
                    <a:ext uri="{9D8B030D-6E8A-4147-A177-3AD203B41FA5}">
                      <a16:colId xmlns="" xmlns:a16="http://schemas.microsoft.com/office/drawing/2014/main" val="20003"/>
                    </a:ext>
                  </a:extLst>
                </a:gridCol>
              </a:tblGrid>
              <a:tr h="304799">
                <a:tc gridSpan="2">
                  <a:txBody>
                    <a:bodyPr/>
                    <a:lstStyle/>
                    <a:p>
                      <a:pPr algn="ctr"/>
                      <a:r>
                        <a:rPr lang="en-US" sz="1050" dirty="0">
                          <a:solidFill>
                            <a:schemeClr val="accent4"/>
                          </a:solidFill>
                        </a:rPr>
                        <a:t>ALL EMPLOYEES</a:t>
                      </a:r>
                    </a:p>
                  </a:txBody>
                  <a:tcPr anchor="ctr">
                    <a:noFill/>
                  </a:tcPr>
                </a:tc>
                <a:tc hMerge="1">
                  <a:txBody>
                    <a:bodyPr/>
                    <a:lstStyle/>
                    <a:p>
                      <a:pPr algn="ctr"/>
                      <a:endParaRPr lang="en-US" sz="1000" dirty="0"/>
                    </a:p>
                  </a:txBody>
                  <a:tcPr anchor="ctr">
                    <a:solidFill>
                      <a:srgbClr val="0077BB"/>
                    </a:solidFill>
                  </a:tcPr>
                </a:tc>
                <a:tc gridSpan="2">
                  <a:txBody>
                    <a:bodyPr/>
                    <a:lstStyle/>
                    <a:p>
                      <a:pPr algn="ctr"/>
                      <a:r>
                        <a:rPr lang="en-US" sz="1050" dirty="0">
                          <a:solidFill>
                            <a:schemeClr val="accent4"/>
                          </a:solidFill>
                        </a:rPr>
                        <a:t>PEOPLE LEADERS</a:t>
                      </a:r>
                    </a:p>
                  </a:txBody>
                  <a:tcPr anchor="ctr">
                    <a:noFill/>
                  </a:tcPr>
                </a:tc>
                <a:tc hMerge="1">
                  <a:txBody>
                    <a:bodyPr/>
                    <a:lstStyle/>
                    <a:p>
                      <a:pPr algn="ctr"/>
                      <a:endParaRPr lang="en-US" sz="1000" dirty="0"/>
                    </a:p>
                  </a:txBody>
                  <a:tcPr anchor="ctr">
                    <a:solidFill>
                      <a:srgbClr val="0077BB"/>
                    </a:solidFill>
                  </a:tcPr>
                </a:tc>
                <a:extLst>
                  <a:ext uri="{0D108BD9-81ED-4DB2-BD59-A6C34878D82A}">
                    <a16:rowId xmlns="" xmlns:a16="http://schemas.microsoft.com/office/drawing/2014/main" val="10000"/>
                  </a:ext>
                </a:extLst>
              </a:tr>
              <a:tr h="304799">
                <a:tc>
                  <a:txBody>
                    <a:bodyPr/>
                    <a:lstStyle/>
                    <a:p>
                      <a:pPr algn="ctr"/>
                      <a:r>
                        <a:rPr lang="en-US" sz="1000" b="1" dirty="0">
                          <a:solidFill>
                            <a:schemeClr val="bg1"/>
                          </a:solidFill>
                        </a:rPr>
                        <a:t>Successful</a:t>
                      </a:r>
                      <a:r>
                        <a:rPr lang="en-US" sz="1000" b="1" baseline="0" dirty="0">
                          <a:solidFill>
                            <a:schemeClr val="bg1"/>
                          </a:solidFill>
                        </a:rPr>
                        <a:t> Behavior</a:t>
                      </a:r>
                      <a:endParaRPr lang="en-US" sz="1000" b="1" dirty="0">
                        <a:solidFill>
                          <a:schemeClr val="bg1"/>
                        </a:solidFill>
                      </a:endParaRPr>
                    </a:p>
                  </a:txBody>
                  <a:tcPr anchor="ctr">
                    <a:solidFill>
                      <a:schemeClr val="accent4"/>
                    </a:solidFill>
                  </a:tcPr>
                </a:tc>
                <a:tc>
                  <a:txBody>
                    <a:bodyPr/>
                    <a:lstStyle/>
                    <a:p>
                      <a:pPr algn="ctr"/>
                      <a:r>
                        <a:rPr lang="en-US" sz="1000" b="1" dirty="0" smtClean="0">
                          <a:solidFill>
                            <a:schemeClr val="bg1"/>
                          </a:solidFill>
                        </a:rPr>
                        <a:t>Ineffective </a:t>
                      </a:r>
                      <a:r>
                        <a:rPr lang="en-US" sz="1000" b="1" dirty="0">
                          <a:solidFill>
                            <a:schemeClr val="bg1"/>
                          </a:solidFill>
                        </a:rPr>
                        <a:t>Behavior</a:t>
                      </a:r>
                    </a:p>
                  </a:txBody>
                  <a:tcPr anchor="ctr">
                    <a:solidFill>
                      <a:schemeClr val="accent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a:solidFill>
                            <a:schemeClr val="bg1"/>
                          </a:solidFill>
                        </a:rPr>
                        <a:t>Successful</a:t>
                      </a:r>
                      <a:r>
                        <a:rPr lang="en-US" sz="1000" b="1" baseline="0" dirty="0">
                          <a:solidFill>
                            <a:schemeClr val="bg1"/>
                          </a:solidFill>
                        </a:rPr>
                        <a:t> Behavior</a:t>
                      </a:r>
                      <a:endParaRPr lang="en-US" sz="1000" b="1" dirty="0">
                        <a:solidFill>
                          <a:schemeClr val="bg1"/>
                        </a:solidFill>
                      </a:endParaRPr>
                    </a:p>
                  </a:txBody>
                  <a:tcPr anchor="ctr">
                    <a:solidFill>
                      <a:schemeClr val="accent4"/>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smtClean="0">
                          <a:solidFill>
                            <a:schemeClr val="bg1"/>
                          </a:solidFill>
                        </a:rPr>
                        <a:t>Ineffective </a:t>
                      </a:r>
                      <a:r>
                        <a:rPr lang="en-US" sz="1000" b="1" dirty="0">
                          <a:solidFill>
                            <a:schemeClr val="bg1"/>
                          </a:solidFill>
                        </a:rPr>
                        <a:t>Behavior</a:t>
                      </a:r>
                    </a:p>
                  </a:txBody>
                  <a:tcPr anchor="ctr">
                    <a:solidFill>
                      <a:schemeClr val="accent4"/>
                    </a:solidFill>
                  </a:tcPr>
                </a:tc>
                <a:extLst>
                  <a:ext uri="{0D108BD9-81ED-4DB2-BD59-A6C34878D82A}">
                    <a16:rowId xmlns="" xmlns:a16="http://schemas.microsoft.com/office/drawing/2014/main" val="10001"/>
                  </a:ext>
                </a:extLst>
              </a:tr>
              <a:tr h="1699372">
                <a:tc>
                  <a:txBody>
                    <a:bodyPr/>
                    <a:lstStyle/>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Focuses on actions that have a  big business impact or can improve work processes</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Capable of making  independent decisions when necessary </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Feels accountable for work results</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 Actively seeks out innovative ways of performing his/her daily activities </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Seeks out feedback and learns from experience</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Learns from  setbacks without dwelling on them</a:t>
                      </a:r>
                    </a:p>
                  </a:txBody>
                  <a:tcPr/>
                </a:tc>
                <a:tc>
                  <a:txBody>
                    <a:bodyPr/>
                    <a:lstStyle/>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Incapable of separating things that matter from </a:t>
                      </a:r>
                      <a:r>
                        <a:rPr lang="en-US" sz="1000" kern="0" dirty="0" smtClean="0">
                          <a:solidFill>
                            <a:schemeClr val="tx1"/>
                          </a:solidFill>
                          <a:latin typeface="+mn-lt"/>
                          <a:ea typeface="MS PGothic" pitchFamily="34" charset="-128"/>
                          <a:cs typeface="Arial"/>
                        </a:rPr>
                        <a:t>less impactful</a:t>
                      </a:r>
                      <a:r>
                        <a:rPr lang="en-US" sz="1000" kern="0" baseline="0" dirty="0" smtClean="0">
                          <a:solidFill>
                            <a:schemeClr val="tx1"/>
                          </a:solidFill>
                          <a:latin typeface="+mn-lt"/>
                          <a:ea typeface="MS PGothic" pitchFamily="34" charset="-128"/>
                          <a:cs typeface="Arial"/>
                        </a:rPr>
                        <a:t> information</a:t>
                      </a:r>
                      <a:endParaRPr lang="en-US" sz="1000" kern="0" dirty="0">
                        <a:solidFill>
                          <a:schemeClr val="tx1"/>
                        </a:solidFill>
                        <a:latin typeface="+mn-lt"/>
                        <a:ea typeface="MS PGothic" pitchFamily="34" charset="-128"/>
                        <a:cs typeface="Arial"/>
                      </a:endParaRP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Requires significant supervision and guidance</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Is afraid of </a:t>
                      </a:r>
                      <a:r>
                        <a:rPr lang="en-US" sz="1000" kern="0" dirty="0" smtClean="0">
                          <a:solidFill>
                            <a:schemeClr val="tx1"/>
                          </a:solidFill>
                          <a:latin typeface="+mn-lt"/>
                          <a:ea typeface="MS PGothic" pitchFamily="34" charset="-128"/>
                          <a:cs typeface="Arial"/>
                        </a:rPr>
                        <a:t>change; stops looking</a:t>
                      </a:r>
                      <a:r>
                        <a:rPr lang="en-US" sz="1000" kern="0" baseline="0" dirty="0" smtClean="0">
                          <a:solidFill>
                            <a:schemeClr val="tx1"/>
                          </a:solidFill>
                          <a:latin typeface="+mn-lt"/>
                          <a:ea typeface="MS PGothic" pitchFamily="34" charset="-128"/>
                          <a:cs typeface="Arial"/>
                        </a:rPr>
                        <a:t> for opportunity</a:t>
                      </a:r>
                      <a:r>
                        <a:rPr lang="en-US" sz="1000" kern="0" dirty="0" smtClean="0">
                          <a:solidFill>
                            <a:schemeClr val="tx1"/>
                          </a:solidFill>
                          <a:latin typeface="+mn-lt"/>
                          <a:ea typeface="MS PGothic" pitchFamily="34" charset="-128"/>
                          <a:cs typeface="Arial"/>
                        </a:rPr>
                        <a:t> </a:t>
                      </a:r>
                      <a:r>
                        <a:rPr lang="en-US" sz="1000" kern="0" dirty="0">
                          <a:solidFill>
                            <a:schemeClr val="tx1"/>
                          </a:solidFill>
                          <a:latin typeface="+mn-lt"/>
                          <a:ea typeface="MS PGothic" pitchFamily="34" charset="-128"/>
                          <a:cs typeface="Arial"/>
                        </a:rPr>
                        <a:t>and </a:t>
                      </a:r>
                      <a:r>
                        <a:rPr lang="en-US" sz="1000" kern="0" dirty="0" smtClean="0">
                          <a:solidFill>
                            <a:schemeClr val="tx1"/>
                          </a:solidFill>
                          <a:latin typeface="+mn-lt"/>
                          <a:ea typeface="MS PGothic" pitchFamily="34" charset="-128"/>
                          <a:cs typeface="Arial"/>
                        </a:rPr>
                        <a:t>learning new </a:t>
                      </a:r>
                      <a:r>
                        <a:rPr lang="en-US" sz="1000" kern="0" dirty="0" err="1" smtClean="0">
                          <a:solidFill>
                            <a:schemeClr val="tx1"/>
                          </a:solidFill>
                          <a:latin typeface="+mn-lt"/>
                          <a:ea typeface="MS PGothic" pitchFamily="34" charset="-128"/>
                          <a:cs typeface="Arial"/>
                        </a:rPr>
                        <a:t>appraoches</a:t>
                      </a:r>
                      <a:endParaRPr lang="en-US" sz="1000" kern="0" dirty="0">
                        <a:solidFill>
                          <a:schemeClr val="tx1"/>
                        </a:solidFill>
                        <a:latin typeface="+mn-lt"/>
                        <a:ea typeface="MS PGothic" pitchFamily="34" charset="-128"/>
                        <a:cs typeface="Arial"/>
                      </a:endParaRP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Defensive towards </a:t>
                      </a:r>
                      <a:r>
                        <a:rPr lang="en-US" sz="1000" kern="0" dirty="0" smtClean="0">
                          <a:solidFill>
                            <a:schemeClr val="tx1"/>
                          </a:solidFill>
                          <a:latin typeface="+mn-lt"/>
                          <a:ea typeface="MS PGothic" pitchFamily="34" charset="-128"/>
                          <a:cs typeface="Arial"/>
                        </a:rPr>
                        <a:t>constructive </a:t>
                      </a:r>
                      <a:r>
                        <a:rPr lang="en-US" sz="1000" kern="0" dirty="0">
                          <a:solidFill>
                            <a:schemeClr val="tx1"/>
                          </a:solidFill>
                          <a:latin typeface="+mn-lt"/>
                          <a:ea typeface="MS PGothic" pitchFamily="34" charset="-128"/>
                          <a:cs typeface="Arial"/>
                        </a:rPr>
                        <a:t>criticism</a:t>
                      </a:r>
                    </a:p>
                  </a:txBody>
                  <a:tcPr/>
                </a:tc>
                <a:tc>
                  <a:txBody>
                    <a:bodyPr/>
                    <a:lstStyle/>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Leads change based on external and internal environments (customers, competitors, technology) to quickly react to changes</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smtClean="0">
                          <a:solidFill>
                            <a:schemeClr val="tx1"/>
                          </a:solidFill>
                          <a:latin typeface="+mn-lt"/>
                          <a:ea typeface="MS PGothic" pitchFamily="34" charset="-128"/>
                          <a:cs typeface="Arial"/>
                        </a:rPr>
                        <a:t>Sound</a:t>
                      </a:r>
                      <a:r>
                        <a:rPr lang="en-US" sz="1000" kern="0" baseline="0" dirty="0" smtClean="0">
                          <a:solidFill>
                            <a:schemeClr val="tx1"/>
                          </a:solidFill>
                          <a:latin typeface="+mn-lt"/>
                          <a:ea typeface="MS PGothic" pitchFamily="34" charset="-128"/>
                          <a:cs typeface="Arial"/>
                        </a:rPr>
                        <a:t> d</a:t>
                      </a:r>
                      <a:r>
                        <a:rPr lang="en-US" sz="1000" kern="0" dirty="0" smtClean="0">
                          <a:solidFill>
                            <a:schemeClr val="tx1"/>
                          </a:solidFill>
                          <a:latin typeface="+mn-lt"/>
                          <a:ea typeface="MS PGothic" pitchFamily="34" charset="-128"/>
                          <a:cs typeface="Arial"/>
                        </a:rPr>
                        <a:t>ecisions </a:t>
                      </a:r>
                      <a:r>
                        <a:rPr lang="en-US" sz="1000" kern="0" dirty="0">
                          <a:solidFill>
                            <a:schemeClr val="tx1"/>
                          </a:solidFill>
                          <a:latin typeface="+mn-lt"/>
                          <a:ea typeface="MS PGothic" pitchFamily="34" charset="-128"/>
                          <a:cs typeface="Arial"/>
                        </a:rPr>
                        <a:t>are made and implemented </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Seeks out feedback and learns from experience</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Sets clear priorities that align organizations with consistent and clear messages</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Clarifies roles and responsibilities and fosters accountability</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Drives meaningful change</a:t>
                      </a:r>
                    </a:p>
                  </a:txBody>
                  <a:tcPr/>
                </a:tc>
                <a:tc>
                  <a:txBody>
                    <a:bodyPr/>
                    <a:lstStyle/>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Is not aware of changes in the environment in which she/he operates</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Get bogged down in details and fails to implement decisions</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Defensive towards constructive against criticism</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Leaves others unclear about  roles and deliverables</a:t>
                      </a:r>
                    </a:p>
                    <a:p>
                      <a:pPr marL="171450" marR="0" lvl="0" indent="-171450" algn="l" defTabSz="914400" rtl="0" eaLnBrk="1" fontAlgn="base" latinLnBrk="0" hangingPunct="1">
                        <a:lnSpc>
                          <a:spcPct val="90000"/>
                        </a:lnSpc>
                        <a:spcBef>
                          <a:spcPts val="0"/>
                        </a:spcBef>
                        <a:spcAft>
                          <a:spcPts val="4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Creates/operates in a silo</a:t>
                      </a:r>
                    </a:p>
                  </a:txBody>
                  <a:tcPr marT="60960" marB="60960"/>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861155349"/>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 xmlns:a16="http://schemas.microsoft.com/office/drawing/2014/main" id="{334775B5-3A38-43BF-9861-EC3DB380D35B}"/>
              </a:ext>
            </a:extLst>
          </p:cNvPr>
          <p:cNvSpPr>
            <a:spLocks noGrp="1"/>
          </p:cNvSpPr>
          <p:nvPr>
            <p:ph type="body" sz="quarter" idx="13"/>
          </p:nvPr>
        </p:nvSpPr>
        <p:spPr/>
        <p:txBody>
          <a:bodyPr/>
          <a:lstStyle/>
          <a:p>
            <a:r>
              <a:rPr lang="en-US"/>
              <a:t>Empowering the Leader in You</a:t>
            </a:r>
            <a:endParaRPr lang="en-US" dirty="0"/>
          </a:p>
        </p:txBody>
      </p:sp>
      <p:sp>
        <p:nvSpPr>
          <p:cNvPr id="3" name="Title 2"/>
          <p:cNvSpPr>
            <a:spLocks noGrp="1"/>
          </p:cNvSpPr>
          <p:nvPr>
            <p:ph type="title"/>
          </p:nvPr>
        </p:nvSpPr>
        <p:spPr/>
        <p:txBody>
          <a:bodyPr/>
          <a:lstStyle/>
          <a:p>
            <a:r>
              <a:rPr lang="en-US"/>
              <a:t>Employee Success Model</a:t>
            </a:r>
            <a:br>
              <a:rPr lang="en-US"/>
            </a:br>
            <a:r>
              <a:rPr lang="en-US"/>
              <a:t> </a:t>
            </a:r>
            <a:endParaRPr lang="en-US" dirty="0"/>
          </a:p>
        </p:txBody>
      </p:sp>
      <p:grpSp>
        <p:nvGrpSpPr>
          <p:cNvPr id="21" name="Group 20">
            <a:extLst>
              <a:ext uri="{FF2B5EF4-FFF2-40B4-BE49-F238E27FC236}">
                <a16:creationId xmlns="" xmlns:a16="http://schemas.microsoft.com/office/drawing/2014/main" id="{B3191BBF-E813-45AF-BC9A-F1CB1CBAF8E6}"/>
              </a:ext>
            </a:extLst>
          </p:cNvPr>
          <p:cNvGrpSpPr/>
          <p:nvPr/>
        </p:nvGrpSpPr>
        <p:grpSpPr>
          <a:xfrm>
            <a:off x="226594" y="920749"/>
            <a:ext cx="8659376" cy="726609"/>
            <a:chOff x="226594" y="4094944"/>
            <a:chExt cx="8659376" cy="726609"/>
          </a:xfrm>
        </p:grpSpPr>
        <p:sp>
          <p:nvSpPr>
            <p:cNvPr id="22" name="Content Placeholder 1">
              <a:extLst>
                <a:ext uri="{FF2B5EF4-FFF2-40B4-BE49-F238E27FC236}">
                  <a16:creationId xmlns="" xmlns:a16="http://schemas.microsoft.com/office/drawing/2014/main" id="{3A990480-6447-4A65-A4C0-60B1667375E2}"/>
                </a:ext>
              </a:extLst>
            </p:cNvPr>
            <p:cNvSpPr txBox="1">
              <a:spLocks/>
            </p:cNvSpPr>
            <p:nvPr/>
          </p:nvSpPr>
          <p:spPr bwMode="gray">
            <a:xfrm>
              <a:off x="228600" y="4099905"/>
              <a:ext cx="2125694" cy="721648"/>
            </a:xfrm>
            <a:prstGeom prst="rect">
              <a:avLst/>
            </a:prstGeom>
            <a:solidFill>
              <a:schemeClr val="accent5"/>
            </a:solidFill>
          </p:spPr>
          <p:txBody>
            <a:bodyPr wrap="square" tIns="0" bIns="0" rtlCol="0" anchor="ctr" anchorCtr="0">
              <a:noAutofit/>
            </a:bodyPr>
            <a:lstStyle>
              <a:defPPr>
                <a:defRPr lang="en-US"/>
              </a:defPPr>
              <a:lvl1pPr marL="0" marR="0" lvl="0" indent="0" defTabSz="914400" eaLnBrk="1" latinLnBrk="0" hangingPunct="1">
                <a:lnSpc>
                  <a:spcPct val="90000"/>
                </a:lnSpc>
                <a:spcBef>
                  <a:spcPts val="1800"/>
                </a:spcBef>
                <a:buClr>
                  <a:srgbClr val="0077BB"/>
                </a:buClr>
                <a:buSzTx/>
                <a:buFontTx/>
                <a:buNone/>
                <a:tabLst/>
                <a:defRPr kumimoji="0" b="1" i="0" u="none" strike="noStrike" cap="none" spc="0" normalizeH="0" baseline="0">
                  <a:ln>
                    <a:noFill/>
                  </a:ln>
                  <a:solidFill>
                    <a:schemeClr val="accent1"/>
                  </a:solidFill>
                  <a:effectLst/>
                  <a:uLnTx/>
                  <a:uFillTx/>
                  <a:latin typeface="Arial"/>
                  <a:cs typeface="Arial"/>
                </a:defRPr>
              </a:lvl1pPr>
            </a:lstStyle>
            <a:p>
              <a:pPr>
                <a:lnSpc>
                  <a:spcPct val="100000"/>
                </a:lnSpc>
                <a:spcBef>
                  <a:spcPts val="0"/>
                </a:spcBef>
              </a:pPr>
              <a:endParaRPr lang="en-US" dirty="0">
                <a:solidFill>
                  <a:schemeClr val="bg1"/>
                </a:solidFill>
              </a:endParaRPr>
            </a:p>
          </p:txBody>
        </p:sp>
        <p:sp>
          <p:nvSpPr>
            <p:cNvPr id="23" name="Content Placeholder 1">
              <a:extLst>
                <a:ext uri="{FF2B5EF4-FFF2-40B4-BE49-F238E27FC236}">
                  <a16:creationId xmlns="" xmlns:a16="http://schemas.microsoft.com/office/drawing/2014/main" id="{31D8BFD8-9462-4B78-A550-FB1B83529D58}"/>
                </a:ext>
              </a:extLst>
            </p:cNvPr>
            <p:cNvSpPr txBox="1">
              <a:spLocks/>
            </p:cNvSpPr>
            <p:nvPr/>
          </p:nvSpPr>
          <p:spPr bwMode="gray">
            <a:xfrm>
              <a:off x="2356300" y="4094944"/>
              <a:ext cx="6529670" cy="7232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lang="en-US" sz="1000" kern="0" noProof="0" dirty="0">
                  <a:latin typeface="Arial"/>
                  <a:cs typeface="Arial"/>
                </a:rPr>
                <a:t>E</a:t>
              </a:r>
              <a:r>
                <a:rPr kumimoji="0" lang="en-US" sz="1000" b="0" i="0" u="none" strike="noStrike" kern="0" cap="none" spc="0" normalizeH="0" baseline="0" noProof="0" dirty="0">
                  <a:ln>
                    <a:noFill/>
                  </a:ln>
                  <a:effectLst/>
                  <a:uLnTx/>
                  <a:uFillTx/>
                  <a:latin typeface="Arial"/>
                  <a:ea typeface="MS PGothic" pitchFamily="34" charset="-128"/>
                  <a:cs typeface="Arial"/>
                </a:rPr>
                <a:t>ngages people proactively to inspire top performance</a:t>
              </a:r>
            </a:p>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kumimoji="0" lang="en-US" sz="1000" b="0" i="0" u="none" strike="noStrike" kern="0" cap="none" spc="0" normalizeH="0" baseline="0" noProof="0" dirty="0">
                  <a:ln>
                    <a:noFill/>
                  </a:ln>
                  <a:effectLst/>
                  <a:uLnTx/>
                  <a:uFillTx/>
                  <a:latin typeface="Arial"/>
                  <a:ea typeface="MS PGothic" pitchFamily="34" charset="-128"/>
                  <a:cs typeface="Arial"/>
                </a:rPr>
                <a:t>Invests personally in people</a:t>
              </a:r>
              <a:r>
                <a:rPr kumimoji="0" lang="en-US" sz="1000" b="0" i="0" u="none" strike="noStrike" kern="0" cap="none" spc="0" normalizeH="0" baseline="0" noProof="0" dirty="0">
                  <a:ln>
                    <a:noFill/>
                  </a:ln>
                  <a:solidFill>
                    <a:srgbClr val="FF0000"/>
                  </a:solidFill>
                  <a:effectLst/>
                  <a:uLnTx/>
                  <a:uFillTx/>
                  <a:latin typeface="Arial"/>
                  <a:ea typeface="MS PGothic" pitchFamily="34" charset="-128"/>
                  <a:cs typeface="Arial"/>
                </a:rPr>
                <a:t> </a:t>
              </a:r>
              <a:r>
                <a:rPr kumimoji="0" lang="en-US" sz="1000" b="0" i="0" u="none" strike="noStrike" kern="0" cap="none" spc="0" normalizeH="0" baseline="0" noProof="0" dirty="0">
                  <a:ln>
                    <a:noFill/>
                  </a:ln>
                  <a:effectLst/>
                  <a:uLnTx/>
                  <a:uFillTx/>
                  <a:latin typeface="Arial"/>
                  <a:ea typeface="MS PGothic" pitchFamily="34" charset="-128"/>
                  <a:cs typeface="Arial"/>
                </a:rPr>
                <a:t>and organizational effectiveness &amp; development</a:t>
              </a:r>
            </a:p>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kumimoji="0" lang="en-US" sz="1000" b="0" i="0" u="none" strike="noStrike" kern="0" cap="none" spc="0" normalizeH="0" baseline="0" noProof="0" dirty="0">
                  <a:ln>
                    <a:noFill/>
                  </a:ln>
                  <a:effectLst/>
                  <a:uLnTx/>
                  <a:uFillTx/>
                  <a:latin typeface="Arial"/>
                  <a:ea typeface="MS PGothic" pitchFamily="34" charset="-128"/>
                  <a:cs typeface="Arial"/>
                </a:rPr>
                <a:t>Promotes diversity and inclusion to contribute to innovative and</a:t>
              </a:r>
              <a:r>
                <a:rPr kumimoji="0" lang="en-US" sz="1000" b="0" i="0" u="none" strike="noStrike" kern="0" cap="none" spc="0" normalizeH="0" noProof="0" dirty="0">
                  <a:ln>
                    <a:noFill/>
                  </a:ln>
                  <a:effectLst/>
                  <a:uLnTx/>
                  <a:uFillTx/>
                  <a:latin typeface="Arial"/>
                  <a:ea typeface="MS PGothic" pitchFamily="34" charset="-128"/>
                  <a:cs typeface="Arial"/>
                </a:rPr>
                <a:t> productive </a:t>
              </a:r>
              <a:r>
                <a:rPr kumimoji="0" lang="en-US" sz="1000" b="0" i="0" u="none" strike="noStrike" kern="0" cap="none" spc="0" normalizeH="0" baseline="0" noProof="0" dirty="0">
                  <a:ln>
                    <a:noFill/>
                  </a:ln>
                  <a:effectLst/>
                  <a:uLnTx/>
                  <a:uFillTx/>
                  <a:latin typeface="Arial"/>
                  <a:ea typeface="MS PGothic" pitchFamily="34" charset="-128"/>
                  <a:cs typeface="Arial"/>
                </a:rPr>
                <a:t>teams</a:t>
              </a:r>
            </a:p>
            <a:p>
              <a:pPr marL="233363" marR="0" lvl="0" indent="-233363" algn="l" defTabSz="914400" rtl="0" eaLnBrk="1" fontAlgn="base" latinLnBrk="0" hangingPunct="1">
                <a:lnSpc>
                  <a:spcPct val="90000"/>
                </a:lnSpc>
                <a:spcBef>
                  <a:spcPts val="0"/>
                </a:spcBef>
                <a:spcAft>
                  <a:spcPts val="200"/>
                </a:spcAft>
                <a:buClr>
                  <a:srgbClr val="4F81BD"/>
                </a:buClr>
                <a:buSzTx/>
                <a:buFont typeface="Wingdings 2" pitchFamily="18" charset="2"/>
                <a:buChar char="¡"/>
                <a:tabLst/>
                <a:defRPr/>
              </a:pPr>
              <a:r>
                <a:rPr kumimoji="0" lang="en-US" sz="1000" b="0" i="0" u="none" strike="noStrike" kern="0" cap="none" spc="0" normalizeH="0" baseline="0" noProof="0" dirty="0">
                  <a:ln>
                    <a:noFill/>
                  </a:ln>
                  <a:effectLst/>
                  <a:uLnTx/>
                  <a:uFillTx/>
                  <a:latin typeface="Arial"/>
                  <a:ea typeface="MS PGothic" pitchFamily="34" charset="-128"/>
                  <a:cs typeface="Arial"/>
                </a:rPr>
                <a:t>Ensures fairness through</a:t>
              </a:r>
              <a:r>
                <a:rPr kumimoji="0" lang="en-US" sz="1000" b="0" i="0" u="none" strike="noStrike" kern="0" cap="none" spc="0" normalizeH="0" noProof="0" dirty="0">
                  <a:ln>
                    <a:noFill/>
                  </a:ln>
                  <a:effectLst/>
                  <a:uLnTx/>
                  <a:uFillTx/>
                  <a:latin typeface="Arial"/>
                  <a:ea typeface="MS PGothic" pitchFamily="34" charset="-128"/>
                  <a:cs typeface="Arial"/>
                </a:rPr>
                <a:t> </a:t>
              </a:r>
              <a:r>
                <a:rPr kumimoji="0" lang="en-US" sz="1000" b="0" i="0" u="none" strike="noStrike" kern="0" cap="none" spc="0" normalizeH="0" baseline="0" noProof="0" dirty="0">
                  <a:ln>
                    <a:noFill/>
                  </a:ln>
                  <a:effectLst/>
                  <a:uLnTx/>
                  <a:uFillTx/>
                  <a:latin typeface="Arial"/>
                  <a:ea typeface="MS PGothic" pitchFamily="34" charset="-128"/>
                  <a:cs typeface="Arial"/>
                </a:rPr>
                <a:t>all</a:t>
              </a:r>
              <a:r>
                <a:rPr kumimoji="0" lang="en-US" sz="1000" b="0" i="0" u="none" strike="noStrike" kern="0" cap="none" spc="0" normalizeH="0" noProof="0" dirty="0">
                  <a:ln>
                    <a:noFill/>
                  </a:ln>
                  <a:effectLst/>
                  <a:uLnTx/>
                  <a:uFillTx/>
                  <a:latin typeface="Arial"/>
                  <a:ea typeface="MS PGothic" pitchFamily="34" charset="-128"/>
                  <a:cs typeface="Arial"/>
                </a:rPr>
                <a:t> people interactions</a:t>
              </a:r>
              <a:endParaRPr kumimoji="0" lang="en-US" sz="1000" b="0" i="0" u="none" strike="noStrike" kern="0" cap="none" spc="0" normalizeH="0" baseline="0" noProof="0" dirty="0">
                <a:ln>
                  <a:noFill/>
                </a:ln>
                <a:effectLst/>
                <a:uLnTx/>
                <a:uFillTx/>
                <a:latin typeface="Arial"/>
                <a:ea typeface="MS PGothic" pitchFamily="34" charset="-128"/>
                <a:cs typeface="Arial"/>
              </a:endParaRPr>
            </a:p>
          </p:txBody>
        </p:sp>
        <p:sp>
          <p:nvSpPr>
            <p:cNvPr id="24" name="Content Placeholder 1">
              <a:extLst>
                <a:ext uri="{FF2B5EF4-FFF2-40B4-BE49-F238E27FC236}">
                  <a16:creationId xmlns="" xmlns:a16="http://schemas.microsoft.com/office/drawing/2014/main" id="{5121FFE8-8AB7-4A75-B1B1-8F0C524DE43B}"/>
                </a:ext>
              </a:extLst>
            </p:cNvPr>
            <p:cNvSpPr txBox="1">
              <a:spLocks/>
            </p:cNvSpPr>
            <p:nvPr/>
          </p:nvSpPr>
          <p:spPr bwMode="gray">
            <a:xfrm>
              <a:off x="226594" y="4400550"/>
              <a:ext cx="2103120" cy="295466"/>
            </a:xfrm>
            <a:prstGeom prst="rect">
              <a:avLst/>
            </a:prstGeom>
            <a:noFill/>
            <a:ln w="9525">
              <a:noFill/>
              <a:miter lim="800000"/>
              <a:headEnd/>
              <a:tailEnd/>
            </a:ln>
          </p:spPr>
          <p:txBody>
            <a:bodyPr vert="horz" wrap="square" lIns="91440" tIns="0" rIns="91440" bIns="45720" numCol="1" anchor="t" anchorCtr="0" compatLnSpc="1">
              <a:prstTxWarp prst="textNoShape">
                <a:avLst/>
              </a:prstTxWarp>
              <a:spAutoFit/>
            </a:bodyPr>
            <a:lstStyle/>
            <a:p>
              <a:pPr lvl="0" defTabSz="0">
                <a:lnSpc>
                  <a:spcPct val="90000"/>
                </a:lnSpc>
                <a:spcBef>
                  <a:spcPts val="0"/>
                </a:spcBef>
                <a:buClr>
                  <a:srgbClr val="4F81BD"/>
                </a:buClr>
                <a:tabLst>
                  <a:tab pos="0" algn="l"/>
                </a:tabLst>
                <a:defRPr/>
              </a:pPr>
              <a:r>
                <a:rPr lang="en-US" sz="900" i="1" kern="0" dirty="0">
                  <a:solidFill>
                    <a:schemeClr val="bg1"/>
                  </a:solidFill>
                  <a:latin typeface="Arial"/>
                  <a:cs typeface="Arial"/>
                </a:rPr>
                <a:t>Actively creates the conditions for Waters people and teams to succeed</a:t>
              </a:r>
            </a:p>
          </p:txBody>
        </p:sp>
        <p:sp>
          <p:nvSpPr>
            <p:cNvPr id="25" name="Content Placeholder 1">
              <a:extLst>
                <a:ext uri="{FF2B5EF4-FFF2-40B4-BE49-F238E27FC236}">
                  <a16:creationId xmlns="" xmlns:a16="http://schemas.microsoft.com/office/drawing/2014/main" id="{365D3EF0-6FBA-48BB-B30F-B5ED9C4ABF66}"/>
                </a:ext>
              </a:extLst>
            </p:cNvPr>
            <p:cNvSpPr txBox="1">
              <a:spLocks/>
            </p:cNvSpPr>
            <p:nvPr/>
          </p:nvSpPr>
          <p:spPr bwMode="gray">
            <a:xfrm>
              <a:off x="226611" y="4163754"/>
              <a:ext cx="2103120" cy="267766"/>
            </a:xfrm>
            <a:prstGeom prst="rect">
              <a:avLst/>
            </a:prstGeom>
            <a:noFill/>
          </p:spPr>
          <p:txBody>
            <a:bodyPr wrap="square" tIns="0" rtlCol="0" anchor="t" anchorCtr="0">
              <a:spAutoFit/>
            </a:bodyPr>
            <a:lstStyle>
              <a:defPPr>
                <a:defRPr lang="en-US"/>
              </a:defPPr>
              <a:lvl1pPr marL="0" marR="0" lvl="0" indent="0" defTabSz="914400" eaLnBrk="1" latinLnBrk="0" hangingPunct="1">
                <a:lnSpc>
                  <a:spcPct val="90000"/>
                </a:lnSpc>
                <a:spcBef>
                  <a:spcPts val="1800"/>
                </a:spcBef>
                <a:buClr>
                  <a:srgbClr val="0077BB"/>
                </a:buClr>
                <a:buSzTx/>
                <a:buFontTx/>
                <a:buNone/>
                <a:tabLst/>
                <a:defRPr kumimoji="0" b="1" i="0" u="none" strike="noStrike" cap="none" spc="0" normalizeH="0" baseline="0">
                  <a:ln>
                    <a:noFill/>
                  </a:ln>
                  <a:solidFill>
                    <a:schemeClr val="accent1"/>
                  </a:solidFill>
                  <a:effectLst/>
                  <a:uLnTx/>
                  <a:uFillTx/>
                  <a:latin typeface="Arial"/>
                  <a:cs typeface="Arial"/>
                </a:defRPr>
              </a:lvl1pPr>
            </a:lstStyle>
            <a:p>
              <a:r>
                <a:rPr lang="en-US" dirty="0">
                  <a:solidFill>
                    <a:schemeClr val="bg1"/>
                  </a:solidFill>
                </a:rPr>
                <a:t>People-Focused</a:t>
              </a:r>
            </a:p>
          </p:txBody>
        </p:sp>
      </p:grpSp>
      <p:graphicFrame>
        <p:nvGraphicFramePr>
          <p:cNvPr id="26" name="Table 25">
            <a:extLst>
              <a:ext uri="{FF2B5EF4-FFF2-40B4-BE49-F238E27FC236}">
                <a16:creationId xmlns="" xmlns:a16="http://schemas.microsoft.com/office/drawing/2014/main" id="{E9628F58-39D9-48D4-9095-A565C0D53C09}"/>
              </a:ext>
            </a:extLst>
          </p:cNvPr>
          <p:cNvGraphicFramePr>
            <a:graphicFrameLocks noGrp="1"/>
          </p:cNvGraphicFramePr>
          <p:nvPr>
            <p:extLst>
              <p:ext uri="{D42A27DB-BD31-4B8C-83A1-F6EECF244321}">
                <p14:modId xmlns:p14="http://schemas.microsoft.com/office/powerpoint/2010/main" val="2431906174"/>
              </p:ext>
            </p:extLst>
          </p:nvPr>
        </p:nvGraphicFramePr>
        <p:xfrm>
          <a:off x="228600" y="1733550"/>
          <a:ext cx="8657372" cy="3190238"/>
        </p:xfrm>
        <a:graphic>
          <a:graphicData uri="http://schemas.openxmlformats.org/drawingml/2006/table">
            <a:tbl>
              <a:tblPr firstRow="1" bandRow="1">
                <a:tableStyleId>{073A0DAA-6AF3-43AB-8588-CEC1D06C72B9}</a:tableStyleId>
              </a:tblPr>
              <a:tblGrid>
                <a:gridCol w="2164343">
                  <a:extLst>
                    <a:ext uri="{9D8B030D-6E8A-4147-A177-3AD203B41FA5}">
                      <a16:colId xmlns="" xmlns:a16="http://schemas.microsoft.com/office/drawing/2014/main" val="20000"/>
                    </a:ext>
                  </a:extLst>
                </a:gridCol>
                <a:gridCol w="2164343">
                  <a:extLst>
                    <a:ext uri="{9D8B030D-6E8A-4147-A177-3AD203B41FA5}">
                      <a16:colId xmlns="" xmlns:a16="http://schemas.microsoft.com/office/drawing/2014/main" val="20001"/>
                    </a:ext>
                  </a:extLst>
                </a:gridCol>
                <a:gridCol w="2164343">
                  <a:extLst>
                    <a:ext uri="{9D8B030D-6E8A-4147-A177-3AD203B41FA5}">
                      <a16:colId xmlns="" xmlns:a16="http://schemas.microsoft.com/office/drawing/2014/main" val="20002"/>
                    </a:ext>
                  </a:extLst>
                </a:gridCol>
                <a:gridCol w="2164343">
                  <a:extLst>
                    <a:ext uri="{9D8B030D-6E8A-4147-A177-3AD203B41FA5}">
                      <a16:colId xmlns="" xmlns:a16="http://schemas.microsoft.com/office/drawing/2014/main" val="20003"/>
                    </a:ext>
                  </a:extLst>
                </a:gridCol>
              </a:tblGrid>
              <a:tr h="304799">
                <a:tc gridSpan="2">
                  <a:txBody>
                    <a:bodyPr/>
                    <a:lstStyle/>
                    <a:p>
                      <a:pPr algn="ctr"/>
                      <a:r>
                        <a:rPr lang="en-US" sz="1050" dirty="0">
                          <a:solidFill>
                            <a:schemeClr val="accent5"/>
                          </a:solidFill>
                        </a:rPr>
                        <a:t>ALL EMPLOYEES</a:t>
                      </a:r>
                    </a:p>
                  </a:txBody>
                  <a:tcPr anchor="ctr">
                    <a:noFill/>
                  </a:tcPr>
                </a:tc>
                <a:tc hMerge="1">
                  <a:txBody>
                    <a:bodyPr/>
                    <a:lstStyle/>
                    <a:p>
                      <a:pPr algn="ctr"/>
                      <a:endParaRPr lang="en-US" sz="1000" dirty="0"/>
                    </a:p>
                  </a:txBody>
                  <a:tcPr anchor="ctr">
                    <a:solidFill>
                      <a:srgbClr val="0077BB"/>
                    </a:solidFill>
                  </a:tcPr>
                </a:tc>
                <a:tc gridSpan="2">
                  <a:txBody>
                    <a:bodyPr/>
                    <a:lstStyle/>
                    <a:p>
                      <a:pPr algn="ctr"/>
                      <a:r>
                        <a:rPr lang="en-US" sz="1050" dirty="0">
                          <a:solidFill>
                            <a:schemeClr val="accent5"/>
                          </a:solidFill>
                        </a:rPr>
                        <a:t>PEOPLE LEADERS</a:t>
                      </a:r>
                    </a:p>
                  </a:txBody>
                  <a:tcPr anchor="ctr">
                    <a:noFill/>
                  </a:tcPr>
                </a:tc>
                <a:tc hMerge="1">
                  <a:txBody>
                    <a:bodyPr/>
                    <a:lstStyle/>
                    <a:p>
                      <a:pPr algn="ctr"/>
                      <a:endParaRPr lang="en-US" sz="1000" dirty="0"/>
                    </a:p>
                  </a:txBody>
                  <a:tcPr anchor="ctr">
                    <a:solidFill>
                      <a:srgbClr val="0077BB"/>
                    </a:solidFill>
                  </a:tcPr>
                </a:tc>
                <a:extLst>
                  <a:ext uri="{0D108BD9-81ED-4DB2-BD59-A6C34878D82A}">
                    <a16:rowId xmlns="" xmlns:a16="http://schemas.microsoft.com/office/drawing/2014/main" val="10000"/>
                  </a:ext>
                </a:extLst>
              </a:tr>
              <a:tr h="304799">
                <a:tc>
                  <a:txBody>
                    <a:bodyPr/>
                    <a:lstStyle/>
                    <a:p>
                      <a:pPr algn="ctr"/>
                      <a:r>
                        <a:rPr lang="en-US" sz="1000" b="1" dirty="0">
                          <a:solidFill>
                            <a:schemeClr val="bg1"/>
                          </a:solidFill>
                        </a:rPr>
                        <a:t>Successful</a:t>
                      </a:r>
                      <a:r>
                        <a:rPr lang="en-US" sz="1000" b="1" baseline="0" dirty="0">
                          <a:solidFill>
                            <a:schemeClr val="bg1"/>
                          </a:solidFill>
                        </a:rPr>
                        <a:t> Behavior</a:t>
                      </a:r>
                      <a:endParaRPr lang="en-US" sz="1000" b="1" dirty="0">
                        <a:solidFill>
                          <a:schemeClr val="bg1"/>
                        </a:solidFill>
                      </a:endParaRPr>
                    </a:p>
                  </a:txBody>
                  <a:tcPr anchor="ctr">
                    <a:solidFill>
                      <a:schemeClr val="accent5"/>
                    </a:solidFill>
                  </a:tcPr>
                </a:tc>
                <a:tc>
                  <a:txBody>
                    <a:bodyPr/>
                    <a:lstStyle/>
                    <a:p>
                      <a:pPr algn="ctr"/>
                      <a:r>
                        <a:rPr lang="en-US" sz="1000" b="1" dirty="0" smtClean="0">
                          <a:solidFill>
                            <a:schemeClr val="bg1"/>
                          </a:solidFill>
                        </a:rPr>
                        <a:t>Ineffective </a:t>
                      </a:r>
                      <a:r>
                        <a:rPr lang="en-US" sz="1000" b="1" dirty="0">
                          <a:solidFill>
                            <a:schemeClr val="bg1"/>
                          </a:solidFill>
                        </a:rPr>
                        <a:t>Behavior</a:t>
                      </a:r>
                    </a:p>
                  </a:txBody>
                  <a:tcPr anchor="ctr">
                    <a:solidFill>
                      <a:schemeClr val="accent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a:solidFill>
                            <a:schemeClr val="bg1"/>
                          </a:solidFill>
                        </a:rPr>
                        <a:t>Successful</a:t>
                      </a:r>
                      <a:r>
                        <a:rPr lang="en-US" sz="1000" b="1" baseline="0" dirty="0">
                          <a:solidFill>
                            <a:schemeClr val="bg1"/>
                          </a:solidFill>
                        </a:rPr>
                        <a:t> Behavior</a:t>
                      </a:r>
                      <a:endParaRPr lang="en-US" sz="1000" b="1" dirty="0">
                        <a:solidFill>
                          <a:schemeClr val="bg1"/>
                        </a:solidFill>
                      </a:endParaRPr>
                    </a:p>
                  </a:txBody>
                  <a:tcPr anchor="ctr">
                    <a:solidFill>
                      <a:schemeClr val="accent5"/>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smtClean="0">
                          <a:solidFill>
                            <a:schemeClr val="bg1"/>
                          </a:solidFill>
                        </a:rPr>
                        <a:t>Ineffective </a:t>
                      </a:r>
                      <a:r>
                        <a:rPr lang="en-US" sz="1000" b="1" dirty="0">
                          <a:solidFill>
                            <a:schemeClr val="bg1"/>
                          </a:solidFill>
                        </a:rPr>
                        <a:t>Behavior</a:t>
                      </a:r>
                    </a:p>
                  </a:txBody>
                  <a:tcPr anchor="ctr">
                    <a:solidFill>
                      <a:schemeClr val="accent5"/>
                    </a:solidFill>
                  </a:tcPr>
                </a:tc>
                <a:extLst>
                  <a:ext uri="{0D108BD9-81ED-4DB2-BD59-A6C34878D82A}">
                    <a16:rowId xmlns="" xmlns:a16="http://schemas.microsoft.com/office/drawing/2014/main" val="10001"/>
                  </a:ext>
                </a:extLst>
              </a:tr>
              <a:tr h="1699372">
                <a:tc>
                  <a:txBody>
                    <a:bodyPr/>
                    <a:lstStyle/>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Motivate peers and keeps morale high especially during challenging times</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Creates an atmosphere of respect and inclusion in his/her interaction with other members of the team </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Seeks out for opportunities to teach others and share knowledge</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Actively collaborates across enterprise – no silo mentality</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endParaRPr lang="en-US" sz="1000" kern="0" dirty="0">
                        <a:solidFill>
                          <a:schemeClr val="tx1"/>
                        </a:solidFill>
                        <a:latin typeface="+mn-lt"/>
                        <a:ea typeface="MS PGothic" pitchFamily="34" charset="-128"/>
                        <a:cs typeface="Arial"/>
                      </a:endParaRPr>
                    </a:p>
                  </a:txBody>
                  <a:tcPr/>
                </a:tc>
                <a:tc>
                  <a:txBody>
                    <a:bodyPr/>
                    <a:lstStyle/>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Magnifies problems and focuses on negative aspects, creating a low morale atmosphere</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Reluctant to accept inclusion and diversity</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Does not share knowledge and refuses to teach others</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Struggles with working outside of their own function</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Undermines others</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endParaRPr lang="en-US" sz="1000" kern="0" dirty="0">
                        <a:solidFill>
                          <a:schemeClr val="tx1"/>
                        </a:solidFill>
                        <a:latin typeface="+mn-lt"/>
                        <a:ea typeface="MS PGothic" pitchFamily="34" charset="-128"/>
                        <a:cs typeface="Arial"/>
                      </a:endParaRPr>
                    </a:p>
                  </a:txBody>
                  <a:tcPr/>
                </a:tc>
                <a:tc>
                  <a:txBody>
                    <a:bodyPr/>
                    <a:lstStyle/>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Identifies and explores what motivates others </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Fosters innovation, creativity and productivity through diversity and inclusion</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Invests time in coaching and developing the team and individuals</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Gives regular, candid and constructive feedback</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Consistently rewards, recognizes and celebrates successes of individuals, team, company</a:t>
                      </a:r>
                    </a:p>
                  </a:txBody>
                  <a:tcPr/>
                </a:tc>
                <a:tc>
                  <a:txBody>
                    <a:bodyPr/>
                    <a:lstStyle/>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Fails to identify what drives team’s performance</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Does not provide development opportunities that support  employees long term career</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Does not promote diversity and inclusion</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Does not spend quality time with his /her team to understand their needs and development opportunities</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Reluctant to give tough feedback or only giving negative feedback , and not recognizing the positive</a:t>
                      </a:r>
                    </a:p>
                    <a:p>
                      <a:pPr marL="171450" marR="0" lvl="0" indent="-171450" algn="l" defTabSz="914400" rtl="0" eaLnBrk="1" fontAlgn="base" latinLnBrk="0" hangingPunct="1">
                        <a:lnSpc>
                          <a:spcPct val="90000"/>
                        </a:lnSpc>
                        <a:spcBef>
                          <a:spcPts val="0"/>
                        </a:spcBef>
                        <a:spcAft>
                          <a:spcPts val="200"/>
                        </a:spcAft>
                        <a:buClr>
                          <a:schemeClr val="accent1"/>
                        </a:buClr>
                        <a:buSzTx/>
                        <a:buFont typeface="Wingdings 2" pitchFamily="18" charset="2"/>
                        <a:buChar char="¡"/>
                        <a:tabLst/>
                        <a:defRPr/>
                      </a:pPr>
                      <a:r>
                        <a:rPr lang="en-US" sz="1000" kern="0" dirty="0">
                          <a:solidFill>
                            <a:schemeClr val="tx1"/>
                          </a:solidFill>
                          <a:latin typeface="+mn-lt"/>
                          <a:ea typeface="MS PGothic" pitchFamily="34" charset="-128"/>
                          <a:cs typeface="Arial"/>
                        </a:rPr>
                        <a:t>Fails to reward, recognize and celebrate successes</a:t>
                      </a:r>
                    </a:p>
                  </a:txBody>
                  <a:tcPr marT="60960" marB="60960"/>
                </a:tc>
                <a:extLst>
                  <a:ext uri="{0D108BD9-81ED-4DB2-BD59-A6C34878D82A}">
                    <a16:rowId xmlns="" xmlns:a16="http://schemas.microsoft.com/office/drawing/2014/main" val="10002"/>
                  </a:ext>
                </a:extLst>
              </a:tr>
            </a:tbl>
          </a:graphicData>
        </a:graphic>
      </p:graphicFrame>
    </p:spTree>
    <p:extLst>
      <p:ext uri="{BB962C8B-B14F-4D97-AF65-F5344CB8AC3E}">
        <p14:creationId xmlns:p14="http://schemas.microsoft.com/office/powerpoint/2010/main" val="2398963594"/>
      </p:ext>
    </p:extLst>
  </p:cSld>
  <p:clrMapOvr>
    <a:masterClrMapping/>
  </p:clrMapOvr>
  <p:transition>
    <p:wipe dir="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WATERS STANDARD TEMPLATE">
  <a:themeElements>
    <a:clrScheme name="Waters Brand Colors">
      <a:dk1>
        <a:srgbClr val="000000"/>
      </a:dk1>
      <a:lt1>
        <a:srgbClr val="FFFFFF"/>
      </a:lt1>
      <a:dk2>
        <a:srgbClr val="3377DD"/>
      </a:dk2>
      <a:lt2>
        <a:srgbClr val="888888"/>
      </a:lt2>
      <a:accent1>
        <a:srgbClr val="0077BB"/>
      </a:accent1>
      <a:accent2>
        <a:srgbClr val="EE7700"/>
      </a:accent2>
      <a:accent3>
        <a:srgbClr val="AAAA00"/>
      </a:accent3>
      <a:accent4>
        <a:srgbClr val="119988"/>
      </a:accent4>
      <a:accent5>
        <a:srgbClr val="993355"/>
      </a:accent5>
      <a:accent6>
        <a:srgbClr val="550088"/>
      </a:accent6>
      <a:hlink>
        <a:srgbClr val="006DAC"/>
      </a:hlink>
      <a:folHlink>
        <a:srgbClr val="400080"/>
      </a:folHlink>
    </a:clrScheme>
    <a:fontScheme name="Custom 24">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txDef>
      <a:spPr bwMode="gray">
        <a:noFill/>
        <a:ln w="9525">
          <a:noFill/>
          <a:miter lim="800000"/>
          <a:headEnd/>
          <a:tailEnd/>
        </a:ln>
      </a:spPr>
      <a:bodyPr vert="horz" wrap="square" lIns="91440" tIns="45720" rIns="91440" bIns="45720" numCol="1" anchor="t" anchorCtr="0" compatLnSpc="1">
        <a:prstTxWarp prst="textNoShape">
          <a:avLst/>
        </a:prstTxWarp>
      </a:bodyPr>
      <a:lstStyle>
        <a:defPPr algn="l">
          <a:defRPr kern="0" smtClean="0"/>
        </a:defPPr>
      </a:lstStyle>
    </a:tx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2017 template jam3 edit.potx" id="{6223A88A-F586-443B-9E39-43CD8FB04109}" vid="{298CF72F-0540-4552-927B-B8E872E8C4C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19566</TotalTime>
  <Words>2469</Words>
  <Application>Microsoft Office PowerPoint</Application>
  <PresentationFormat>On-screen Show (16:9)</PresentationFormat>
  <Paragraphs>203</Paragraphs>
  <Slides>6</Slides>
  <Notes>6</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6</vt:i4>
      </vt:variant>
    </vt:vector>
  </HeadingPairs>
  <TitlesOfParts>
    <vt:vector size="8" baseType="lpstr">
      <vt:lpstr>1_WATERS STANDARD TEMPLATE</vt:lpstr>
      <vt:lpstr>think-cell Slide</vt:lpstr>
      <vt:lpstr>PowerPoint Presentation</vt:lpstr>
      <vt:lpstr>Employee Success Model</vt:lpstr>
      <vt:lpstr>Employee Success Model</vt:lpstr>
      <vt:lpstr>Employee Success Model</vt:lpstr>
      <vt:lpstr>Employee Success Model</vt:lpstr>
      <vt:lpstr>Employee Success Model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Headline Goes Here</dc:title>
  <dc:creator>John A MacKay</dc:creator>
  <cp:lastModifiedBy>Ee Ling Lim</cp:lastModifiedBy>
  <cp:revision>1085</cp:revision>
  <dcterms:created xsi:type="dcterms:W3CDTF">2016-10-27T09:01:06Z</dcterms:created>
  <dcterms:modified xsi:type="dcterms:W3CDTF">2019-01-14T03:38:07Z</dcterms:modified>
</cp:coreProperties>
</file>