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478" r:id="rId1"/>
  </p:sldMasterIdLst>
  <p:notesMasterIdLst>
    <p:notesMasterId r:id="rId8"/>
  </p:notesMasterIdLst>
  <p:handoutMasterIdLst>
    <p:handoutMasterId r:id="rId9"/>
  </p:handoutMasterIdLst>
  <p:sldIdLst>
    <p:sldId id="335" r:id="rId2"/>
    <p:sldId id="328" r:id="rId3"/>
    <p:sldId id="388" r:id="rId4"/>
    <p:sldId id="389" r:id="rId5"/>
    <p:sldId id="390" r:id="rId6"/>
    <p:sldId id="391" r:id="rId7"/>
  </p:sldIdLst>
  <p:sldSz cx="9144000" cy="5143500" type="screen16x9"/>
  <p:notesSz cx="6896100" cy="9236075"/>
  <p:custDataLst>
    <p:tags r:id="rId10"/>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521415D9-36F7-43E2-AB2F-B90AF26B5E84}">
      <p14:sectionLst xmlns:p14="http://schemas.microsoft.com/office/powerpoint/2010/main">
        <p14:section name="FINANCIALS" id="{CB71B53B-DFA4-41FA-9170-59C8D62D4C26}">
          <p14:sldIdLst>
            <p14:sldId id="335"/>
            <p14:sldId id="328"/>
            <p14:sldId id="388"/>
            <p14:sldId id="389"/>
            <p14:sldId id="390"/>
            <p14:sldId id="391"/>
          </p14:sldIdLst>
        </p14:section>
      </p14:sectionLst>
    </p:ext>
    <p:ext uri="{EFAFB233-063F-42B5-8137-9DF3F51BA10A}">
      <p15:sldGuideLst xmlns:p15="http://schemas.microsoft.com/office/powerpoint/2012/main" xmlns="">
        <p15:guide id="20" pos="144" userDrawn="1">
          <p15:clr>
            <a:srgbClr val="A4A3A4"/>
          </p15:clr>
        </p15:guide>
        <p15:guide id="28" pos="1440" userDrawn="1">
          <p15:clr>
            <a:srgbClr val="A4A3A4"/>
          </p15:clr>
        </p15:guide>
        <p15:guide id="34" orient="horz" pos="1476" userDrawn="1">
          <p15:clr>
            <a:srgbClr val="A4A3A4"/>
          </p15:clr>
        </p15:guide>
        <p15:guide id="35" orient="horz" pos="2916" userDrawn="1">
          <p15:clr>
            <a:srgbClr val="A4A3A4"/>
          </p15:clr>
        </p15:guide>
        <p15:guide id="37" pos="48" userDrawn="1">
          <p15:clr>
            <a:srgbClr val="A4A3A4"/>
          </p15:clr>
        </p15:guide>
        <p15:guide id="38" orient="horz" pos="1668" userDrawn="1">
          <p15:clr>
            <a:srgbClr val="A4A3A4"/>
          </p15:clr>
        </p15:guide>
        <p15:guide id="40" orient="horz" pos="2724" userDrawn="1">
          <p15:clr>
            <a:srgbClr val="A4A3A4"/>
          </p15:clr>
        </p15:guide>
        <p15:guide id="41" orient="horz" pos="2484" userDrawn="1">
          <p15:clr>
            <a:srgbClr val="A4A3A4"/>
          </p15:clr>
        </p15:guide>
        <p15:guide id="42" pos="2880" userDrawn="1">
          <p15:clr>
            <a:srgbClr val="A4A3A4"/>
          </p15:clr>
        </p15:guide>
        <p15:guide id="43" pos="5616" userDrawn="1">
          <p15:clr>
            <a:srgbClr val="A4A3A4"/>
          </p15:clr>
        </p15:guide>
        <p15:guide id="44" orient="horz" pos="1075" userDrawn="1">
          <p15:clr>
            <a:srgbClr val="A4A3A4"/>
          </p15:clr>
        </p15:guide>
      </p15:sldGuideLst>
    </p:ext>
    <p:ext uri="{2D200454-40CA-4A62-9FC3-DE9A4176ACB9}">
      <p15:notesGuideLst xmlns:p15="http://schemas.microsoft.com/office/powerpoint/2012/main" xmlns="">
        <p15:guide id="1" orient="horz" pos="2909">
          <p15:clr>
            <a:srgbClr val="A4A3A4"/>
          </p15:clr>
        </p15:guide>
        <p15:guide id="2" pos="217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m Beard" initials="AB" lastIdx="69" clrIdx="0">
    <p:extLst/>
  </p:cmAuthor>
  <p:cmAuthor id="2" name="Paul Young" initials="PY" lastIdx="10" clrIdx="1"/>
  <p:cmAuthor id="3" name="landav" initials="l" lastIdx="1" clrIdx="2"/>
  <p:cmAuthor id="4" name="Diane Diehl" initials="DD" lastIdx="3" clrIdx="3"/>
  <p:cmAuthor id="5" name="Belinda Morse" initials="BM" lastIdx="168"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7B775A"/>
    <a:srgbClr val="AAAA00"/>
    <a:srgbClr val="B66900"/>
    <a:srgbClr val="119988"/>
    <a:srgbClr val="467F39"/>
    <a:srgbClr val="0077BB"/>
    <a:srgbClr val="636049"/>
    <a:srgbClr val="59A148"/>
    <a:srgbClr val="7E5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93258" autoAdjust="0"/>
  </p:normalViewPr>
  <p:slideViewPr>
    <p:cSldViewPr>
      <p:cViewPr varScale="1">
        <p:scale>
          <a:sx n="92" d="100"/>
          <a:sy n="92" d="100"/>
        </p:scale>
        <p:origin x="-822" y="-90"/>
      </p:cViewPr>
      <p:guideLst>
        <p:guide orient="horz" pos="1476"/>
        <p:guide orient="horz" pos="2916"/>
        <p:guide orient="horz" pos="1668"/>
        <p:guide orient="horz" pos="2724"/>
        <p:guide orient="horz" pos="2484"/>
        <p:guide orient="horz" pos="1075"/>
        <p:guide pos="144"/>
        <p:guide pos="1440"/>
        <p:guide pos="48"/>
        <p:guide pos="2880"/>
        <p:guide pos="5616"/>
      </p:guideLst>
    </p:cSldViewPr>
  </p:slid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78" d="100"/>
          <a:sy n="78" d="100"/>
        </p:scale>
        <p:origin x="3876" y="96"/>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a typeface="Arial Unicode MS" panose="020B0604020202020204" pitchFamily="34" charset="-128"/>
            </a:endParaRPr>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latin typeface="Arial" panose="020B0604020202020204" pitchFamily="34" charset="0"/>
                <a:ea typeface="Arial Unicode MS" panose="020B0604020202020204" pitchFamily="34" charset="-128"/>
              </a:rPr>
              <a:pPr/>
              <a:t>1/15/2019</a:t>
            </a:fld>
            <a:endParaRPr lang="en-US" dirty="0">
              <a:latin typeface="Arial" panose="020B0604020202020204" pitchFamily="34" charset="0"/>
              <a:ea typeface="Arial Unicode MS" panose="020B0604020202020204" pitchFamily="34" charset="-128"/>
            </a:endParaRPr>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a typeface="Arial Unicode MS" panose="020B0604020202020204" pitchFamily="34" charset="-128"/>
            </a:endParaRPr>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latin typeface="Arial" panose="020B0604020202020204" pitchFamily="34" charset="0"/>
                <a:ea typeface="Arial Unicode MS" panose="020B0604020202020204" pitchFamily="34" charset="-128"/>
              </a:rPr>
              <a:pPr/>
              <a:t>‹#›</a:t>
            </a:fld>
            <a:endParaRPr lang="en-US" dirty="0">
              <a:latin typeface="Arial" panose="020B0604020202020204" pitchFamily="34" charset="0"/>
              <a:ea typeface="Arial Unicode MS" panose="020B0604020202020204" pitchFamily="34" charset="-128"/>
            </a:endParaRPr>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atin typeface="Arial" panose="020B0604020202020204" pitchFamily="34" charset="0"/>
                <a:ea typeface="Arial Unicode MS" panose="020B0604020202020204" pitchFamily="34" charset="-128"/>
              </a:defRPr>
            </a:lvl1pPr>
          </a:lstStyle>
          <a:p>
            <a:endParaRPr lang="en-US" dirty="0"/>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atin typeface="Arial" panose="020B0604020202020204" pitchFamily="34" charset="0"/>
                <a:ea typeface="Arial Unicode MS" panose="020B0604020202020204" pitchFamily="34" charset="-128"/>
              </a:defRPr>
            </a:lvl1pPr>
          </a:lstStyle>
          <a:p>
            <a:fld id="{388D7A57-43EE-2743-A988-E71AC45DE1BD}" type="datetimeFigureOut">
              <a:rPr lang="en-US" smtClean="0"/>
              <a:pPr/>
              <a:t>1/15/2019</a:t>
            </a:fld>
            <a:endParaRPr lang="en-US" dirty="0"/>
          </a:p>
        </p:txBody>
      </p:sp>
      <p:sp>
        <p:nvSpPr>
          <p:cNvPr id="4" name="Slide Image Placeholder 3"/>
          <p:cNvSpPr>
            <a:spLocks noGrp="1" noRot="1" noChangeAspect="1"/>
          </p:cNvSpPr>
          <p:nvPr>
            <p:ph type="sldImg" idx="2"/>
          </p:nvPr>
        </p:nvSpPr>
        <p:spPr>
          <a:xfrm>
            <a:off x="369888" y="692150"/>
            <a:ext cx="6156325" cy="34639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atin typeface="Arial" panose="020B0604020202020204" pitchFamily="34" charset="0"/>
                <a:ea typeface="Arial Unicode MS" panose="020B0604020202020204" pitchFamily="34" charset="-128"/>
              </a:defRPr>
            </a:lvl1pPr>
          </a:lstStyle>
          <a:p>
            <a:endParaRPr lang="en-US" dirty="0"/>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atin typeface="Arial" panose="020B0604020202020204" pitchFamily="34" charset="0"/>
                <a:ea typeface="Arial Unicode MS" panose="020B0604020202020204" pitchFamily="34" charset="-128"/>
              </a:defRPr>
            </a:lvl1pPr>
          </a:lstStyle>
          <a:p>
            <a:fld id="{BCDE78C4-65F8-C441-A576-BA0CB16704C9}" type="slidenum">
              <a:rPr lang="en-US" smtClean="0"/>
              <a:pPr/>
              <a:t>‹#›</a:t>
            </a:fld>
            <a:endParaRPr lang="en-US" dirty="0"/>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Arial" panose="020B0604020202020204" pitchFamily="34" charset="0"/>
        <a:ea typeface="+mn-ea"/>
        <a:cs typeface="+mn-cs"/>
      </a:defRPr>
    </a:lvl1pPr>
    <a:lvl2pPr marL="457200" algn="l" defTabSz="457200" rtl="0" eaLnBrk="1" latinLnBrk="0" hangingPunct="1">
      <a:defRPr sz="1200" kern="1200">
        <a:solidFill>
          <a:schemeClr val="tx1"/>
        </a:solidFill>
        <a:latin typeface="Arial" panose="020B0604020202020204" pitchFamily="34" charset="0"/>
        <a:ea typeface="+mn-ea"/>
        <a:cs typeface="+mn-cs"/>
      </a:defRPr>
    </a:lvl2pPr>
    <a:lvl3pPr marL="914400" algn="l" defTabSz="457200" rtl="0" eaLnBrk="1" latinLnBrk="0" hangingPunct="1">
      <a:defRPr sz="1200" kern="1200">
        <a:solidFill>
          <a:schemeClr val="tx1"/>
        </a:solidFill>
        <a:latin typeface="Arial" panose="020B0604020202020204" pitchFamily="34" charset="0"/>
        <a:ea typeface="+mn-ea"/>
        <a:cs typeface="+mn-cs"/>
      </a:defRPr>
    </a:lvl3pPr>
    <a:lvl4pPr marL="1371600" algn="l" defTabSz="457200" rtl="0" eaLnBrk="1" latinLnBrk="0" hangingPunct="1">
      <a:defRPr sz="1200" kern="1200">
        <a:solidFill>
          <a:schemeClr val="tx1"/>
        </a:solidFill>
        <a:latin typeface="Arial" panose="020B0604020202020204" pitchFamily="34" charset="0"/>
        <a:ea typeface="+mn-ea"/>
        <a:cs typeface="+mn-cs"/>
      </a:defRPr>
    </a:lvl4pPr>
    <a:lvl5pPr marL="1828800" algn="l" defTabSz="457200" rtl="0" eaLnBrk="1" latinLnBrk="0" hangingPunct="1">
      <a:defRPr sz="1200" kern="1200">
        <a:solidFill>
          <a:schemeClr val="tx1"/>
        </a:solidFill>
        <a:latin typeface="Arial" panose="020B0604020202020204"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a:t>
            </a:r>
            <a:r>
              <a:rPr lang="en-US" baseline="0" dirty="0"/>
              <a:t> presentation is designed to cascade the Employee Success Model down through the entire organization.  It’s structured such that every employee will learn about the model, what it means to them personally and how these behaviors will be incorporated into their daily work lives.</a:t>
            </a:r>
          </a:p>
          <a:p>
            <a:r>
              <a:rPr lang="en-US" baseline="0" dirty="0"/>
              <a:t>The point to already start stressing is that this model applies to everyone, and is designed to start to develop leadership behaviors throughout the organization.</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a:t>
            </a:fld>
            <a:endParaRPr lang="en-US" dirty="0"/>
          </a:p>
        </p:txBody>
      </p:sp>
    </p:spTree>
    <p:extLst>
      <p:ext uri="{BB962C8B-B14F-4D97-AF65-F5344CB8AC3E}">
        <p14:creationId xmlns:p14="http://schemas.microsoft.com/office/powerpoint/2010/main" val="761630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Discuss the category</a:t>
            </a:r>
            <a:r>
              <a:rPr lang="en-US" baseline="0" dirty="0"/>
              <a:t> &amp; definition.  Spent time discussing each descriptive behavior as well.  As this model is for the entire organization, you will need to help employees understand what these descriptors mean in the context of their role.  We’ve provided examples of successful &amp; </a:t>
            </a:r>
            <a:r>
              <a:rPr lang="en-US" baseline="0" dirty="0" smtClean="0"/>
              <a:t>ineffective </a:t>
            </a:r>
            <a:r>
              <a:rPr lang="en-US" baseline="0" dirty="0"/>
              <a:t>behavior of the model in practice</a:t>
            </a:r>
          </a:p>
          <a:p>
            <a:pPr>
              <a:buFont typeface="Arial" pitchFamily="34" charset="0"/>
              <a:buChar char="•"/>
            </a:pPr>
            <a:r>
              <a:rPr lang="en-US" baseline="0" dirty="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a:t> You may also distribute the info sheet at this point if necessary.</a:t>
            </a:r>
          </a:p>
          <a:p>
            <a:pPr>
              <a:buFont typeface="Arial" pitchFamily="34" charset="0"/>
              <a:buChar char="•"/>
            </a:pPr>
            <a:r>
              <a:rPr lang="en-US" baseline="0" dirty="0"/>
              <a:t>If time and format permits, after you finish educating on the model and the </a:t>
            </a:r>
            <a:r>
              <a:rPr lang="en-US" baseline="0" dirty="0" smtClean="0"/>
              <a:t>successful/ineffective </a:t>
            </a:r>
            <a:r>
              <a:rPr lang="en-US" baseline="0" dirty="0"/>
              <a:t>behaviors, have a discussion about how the group is doing currently.  Use the worksheet (next slide) to capture examples of successful &amp; </a:t>
            </a:r>
            <a:r>
              <a:rPr lang="en-US" baseline="0" dirty="0" smtClean="0"/>
              <a:t>ineffective </a:t>
            </a:r>
            <a:r>
              <a:rPr lang="en-US" baseline="0" dirty="0"/>
              <a:t>behavior in your group.  These should be referenced back to during the course of the year to ensure behaviors are being embodied.</a:t>
            </a:r>
          </a:p>
          <a:p>
            <a:pPr>
              <a:buFont typeface="Arial" pitchFamily="34" charset="0"/>
              <a:buChar char="•"/>
            </a:pPr>
            <a:r>
              <a:rPr lang="en-US" baseline="0" dirty="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2</a:t>
            </a:fld>
            <a:endParaRPr lang="en-US" dirty="0"/>
          </a:p>
        </p:txBody>
      </p:sp>
    </p:spTree>
    <p:extLst>
      <p:ext uri="{BB962C8B-B14F-4D97-AF65-F5344CB8AC3E}">
        <p14:creationId xmlns:p14="http://schemas.microsoft.com/office/powerpoint/2010/main" val="2818552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Discuss the category</a:t>
            </a:r>
            <a:r>
              <a:rPr lang="en-US" baseline="0" dirty="0"/>
              <a:t> &amp; definition.  Spent time discussing each descriptive behavior as well.  As this model is for the entire organization, you will need to help employees understand what these descriptors mean in the context of their role.  We’ve provided examples of successful &amp; </a:t>
            </a:r>
            <a:r>
              <a:rPr lang="en-US" baseline="0" dirty="0" smtClean="0"/>
              <a:t>ineffective </a:t>
            </a:r>
            <a:r>
              <a:rPr lang="en-US" baseline="0" dirty="0"/>
              <a:t>behavior of the model in practice</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a:t>If time and format permits, after you finish educating on the model and the </a:t>
            </a:r>
            <a:r>
              <a:rPr lang="en-US" baseline="0" dirty="0" smtClean="0"/>
              <a:t>successful/ineffective </a:t>
            </a:r>
            <a:r>
              <a:rPr lang="en-US" baseline="0" dirty="0"/>
              <a:t>behaviors, have a discussion about how the group is doing currently.  Use the worksheet to capture examples of successful &amp; </a:t>
            </a:r>
            <a:r>
              <a:rPr lang="en-US" baseline="0" dirty="0" smtClean="0"/>
              <a:t>ineffective </a:t>
            </a:r>
            <a:r>
              <a:rPr lang="en-US" baseline="0" dirty="0"/>
              <a:t>behavior in your group.  These should be referenced back to during the course of the year to ensure behaviors are being embodied.</a:t>
            </a:r>
          </a:p>
          <a:p>
            <a:pPr>
              <a:buFont typeface="Arial" pitchFamily="34" charset="0"/>
              <a:buChar char="•"/>
            </a:pPr>
            <a:r>
              <a:rPr lang="en-US" baseline="0" dirty="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3</a:t>
            </a:fld>
            <a:endParaRPr lang="en-US" dirty="0"/>
          </a:p>
        </p:txBody>
      </p:sp>
    </p:spTree>
    <p:extLst>
      <p:ext uri="{BB962C8B-B14F-4D97-AF65-F5344CB8AC3E}">
        <p14:creationId xmlns:p14="http://schemas.microsoft.com/office/powerpoint/2010/main" val="2255920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Discuss the category</a:t>
            </a:r>
            <a:r>
              <a:rPr lang="en-US" baseline="0" dirty="0" smtClean="0"/>
              <a:t> &amp; definition.  Spent time discussing each descriptive behavior as well.  As this model is for the entire organization, you will need to help employees understand what these descriptors mean in the context of their role.  We’ve provided examples of successful &amp; ineffective behavior of the model in practice</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smtClean="0"/>
              <a:t>If time and format permits, after you finish educating on the model and the successful/ineffective behaviors, have a discussion about how the group is doing currently.  Use the worksheet to capture examples of successful &amp; ineffective behavior in your group.  These should be referenced back to during the course of the year to ensure behaviors are being embodied.</a:t>
            </a:r>
          </a:p>
          <a:p>
            <a:pPr>
              <a:buFont typeface="Arial" pitchFamily="34" charset="0"/>
              <a:buChar char="•"/>
            </a:pPr>
            <a:r>
              <a:rPr lang="en-US" baseline="0" dirty="0" smtClean="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4</a:t>
            </a:fld>
            <a:endParaRPr lang="en-US" dirty="0"/>
          </a:p>
        </p:txBody>
      </p:sp>
    </p:spTree>
    <p:extLst>
      <p:ext uri="{BB962C8B-B14F-4D97-AF65-F5344CB8AC3E}">
        <p14:creationId xmlns:p14="http://schemas.microsoft.com/office/powerpoint/2010/main" val="3590247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Discuss the category</a:t>
            </a:r>
            <a:r>
              <a:rPr lang="en-US" baseline="0" dirty="0" smtClean="0"/>
              <a:t> &amp; definition.  Spent time discussing each descriptive behavior as well.  As this model is for the entire organization, you will need to help employees understand what these descriptors mean in the context of their role.  We’ve provided examples of successful &amp; ineffective behavior of the model in practice</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smtClean="0"/>
              <a:t>If time and format permits, after you finish educating on the model and the successful/ineffective behaviors, have a discussion about how the group is doing currently.  Use the worksheet to capture examples of successful &amp; ineffective behavior in your group.  These should be referenced back to during the course of the year to ensure behaviors are being embodied.</a:t>
            </a:r>
          </a:p>
          <a:p>
            <a:pPr>
              <a:buFont typeface="Arial" pitchFamily="34" charset="0"/>
              <a:buChar char="•"/>
            </a:pPr>
            <a:r>
              <a:rPr lang="en-US" baseline="0" dirty="0" smtClean="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5</a:t>
            </a:fld>
            <a:endParaRPr lang="en-US" dirty="0"/>
          </a:p>
        </p:txBody>
      </p:sp>
    </p:spTree>
    <p:extLst>
      <p:ext uri="{BB962C8B-B14F-4D97-AF65-F5344CB8AC3E}">
        <p14:creationId xmlns:p14="http://schemas.microsoft.com/office/powerpoint/2010/main" val="1917181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Discuss the category</a:t>
            </a:r>
            <a:r>
              <a:rPr lang="en-US" baseline="0" dirty="0" smtClean="0"/>
              <a:t> &amp; definition.  Spent time discussing each descriptive behavior as well.  As this model is for the entire organization, you will need to help employees understand what these descriptors mean in the context of their role.  We’ve provided examples of successful &amp; ineffective behavior of the model in practice</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smtClean="0"/>
              <a:t>If time and format permits, after you finish educating on the model and the successful/ineffective behaviors, have a discussion about how the group is doing currently.  Use the worksheet to capture examples of successful &amp; ineffective behavior in your group.  These should be referenced back to during the course of the year to ensure behaviors are being embodied.</a:t>
            </a:r>
          </a:p>
          <a:p>
            <a:pPr>
              <a:buFont typeface="Arial" pitchFamily="34" charset="0"/>
              <a:buChar char="•"/>
            </a:pPr>
            <a:r>
              <a:rPr lang="en-US" baseline="0" dirty="0" smtClean="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6</a:t>
            </a:fld>
            <a:endParaRPr lang="en-US" dirty="0"/>
          </a:p>
        </p:txBody>
      </p:sp>
    </p:spTree>
    <p:extLst>
      <p:ext uri="{BB962C8B-B14F-4D97-AF65-F5344CB8AC3E}">
        <p14:creationId xmlns:p14="http://schemas.microsoft.com/office/powerpoint/2010/main" val="415570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Bold first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p:txBody>
          <a:bodyPr/>
          <a:lstStyle>
            <a:lvl1pPr marL="0" indent="0">
              <a:spcBef>
                <a:spcPts val="900"/>
              </a:spcBef>
              <a:buNone/>
              <a:defRPr b="1">
                <a:solidFill>
                  <a:schemeClr val="accent1"/>
                </a:solidFill>
              </a:defRPr>
            </a:lvl1pPr>
            <a:lvl2pPr marL="228600" indent="-228600">
              <a:spcBef>
                <a:spcPts val="200"/>
              </a:spcBef>
              <a:spcAft>
                <a:spcPts val="400"/>
              </a:spcAft>
              <a:buFont typeface="Wingdings 2" panose="05020102010507070707" pitchFamily="18" charset="2"/>
              <a:buChar char="¡"/>
              <a:defRPr/>
            </a:lvl2pPr>
            <a:lvl3pPr marL="457200" indent="-228600">
              <a:buFont typeface="Verdana" panose="020B0604030504040204" pitchFamily="34" charset="0"/>
              <a:buChar cha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1692361"/>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7" name="Subline"/>
          <p:cNvSpPr>
            <a:spLocks noGrp="1"/>
          </p:cNvSpPr>
          <p:nvPr>
            <p:ph type="body" sz="quarter" idx="13" hasCustomPrompt="1"/>
          </p:nvPr>
        </p:nvSpPr>
        <p:spPr>
          <a:xfrm>
            <a:off x="131764" y="537354"/>
            <a:ext cx="7640636" cy="358759"/>
          </a:xfrm>
        </p:spPr>
        <p:txBody>
          <a:bodyPr/>
          <a:lstStyle>
            <a:lvl1pPr marL="0" indent="0">
              <a:lnSpc>
                <a:spcPct val="90000"/>
              </a:lnSpc>
              <a:spcBef>
                <a:spcPts val="0"/>
              </a:spcBef>
              <a:buNone/>
              <a:defRPr sz="1600" i="1" baseline="0">
                <a:solidFill>
                  <a:schemeClr val="tx1"/>
                </a:solidFill>
              </a:defRPr>
            </a:lvl1pPr>
          </a:lstStyle>
          <a:p>
            <a:pPr lvl="0"/>
            <a:r>
              <a:rPr lang="en-US" dirty="0"/>
              <a:t>Enter your subtitle here</a:t>
            </a:r>
          </a:p>
        </p:txBody>
      </p:sp>
      <p:sp>
        <p:nvSpPr>
          <p:cNvPr id="3" name="Title 2">
            <a:extLst>
              <a:ext uri="{FF2B5EF4-FFF2-40B4-BE49-F238E27FC236}">
                <a16:creationId xmlns:a16="http://schemas.microsoft.com/office/drawing/2014/main" xmlns="" id="{0C5D8599-F212-412E-9EA5-3138768D8178}"/>
              </a:ext>
            </a:extLst>
          </p:cNvPr>
          <p:cNvSpPr>
            <a:spLocks noGrp="1"/>
          </p:cNvSpPr>
          <p:nvPr>
            <p:ph type="title"/>
          </p:nvPr>
        </p:nvSpPr>
        <p:spPr>
          <a:xfrm>
            <a:off x="131764" y="178595"/>
            <a:ext cx="7640636" cy="358759"/>
          </a:xfrm>
        </p:spPr>
        <p:txBody>
          <a:bodyPr/>
          <a:lstStyle>
            <a:lvl1pPr>
              <a:defRPr/>
            </a:lvl1pPr>
          </a:lstStyle>
          <a:p>
            <a:r>
              <a:rPr lang="en-US" dirty="0"/>
              <a:t>Click to edit Master title style</a:t>
            </a:r>
          </a:p>
        </p:txBody>
      </p:sp>
      <p:sp>
        <p:nvSpPr>
          <p:cNvPr id="5" name="Text Placeholder 2">
            <a:extLst>
              <a:ext uri="{FF2B5EF4-FFF2-40B4-BE49-F238E27FC236}">
                <a16:creationId xmlns:a16="http://schemas.microsoft.com/office/drawing/2014/main" xmlns="" id="{AF3FD4F7-EDDB-4BC1-91CA-6A92CF552C3B}"/>
              </a:ext>
            </a:extLst>
          </p:cNvPr>
          <p:cNvSpPr>
            <a:spLocks noGrp="1"/>
          </p:cNvSpPr>
          <p:nvPr>
            <p:ph type="body" sz="quarter" idx="12"/>
          </p:nvPr>
        </p:nvSpPr>
        <p:spPr>
          <a:xfrm>
            <a:off x="137102" y="4622224"/>
            <a:ext cx="8686800" cy="346075"/>
          </a:xfrm>
        </p:spPr>
        <p:txBody>
          <a:bodyPr anchor="b"/>
          <a:lstStyle>
            <a:lvl1pPr marL="0" indent="0">
              <a:lnSpc>
                <a:spcPct val="90000"/>
              </a:lnSpc>
              <a:spcBef>
                <a:spcPts val="200"/>
              </a:spcBef>
              <a:buNone/>
              <a:defRPr sz="800"/>
            </a:lvl1pPr>
            <a:lvl2pPr marL="233357" indent="0">
              <a:lnSpc>
                <a:spcPct val="90000"/>
              </a:lnSpc>
              <a:spcBef>
                <a:spcPts val="200"/>
              </a:spcBef>
              <a:buNone/>
              <a:defRPr sz="800"/>
            </a:lvl2pPr>
            <a:lvl3pPr marL="465126" indent="0">
              <a:lnSpc>
                <a:spcPct val="90000"/>
              </a:lnSpc>
              <a:spcBef>
                <a:spcPts val="200"/>
              </a:spcBef>
              <a:buNone/>
              <a:defRPr sz="800"/>
            </a:lvl3pPr>
            <a:lvl4pPr marL="688958" indent="0">
              <a:lnSpc>
                <a:spcPct val="90000"/>
              </a:lnSpc>
              <a:spcBef>
                <a:spcPts val="200"/>
              </a:spcBef>
              <a:buNone/>
              <a:defRPr sz="800"/>
            </a:lvl4pPr>
            <a:lvl5pPr marL="922315" indent="0">
              <a:lnSpc>
                <a:spcPct val="90000"/>
              </a:lnSpc>
              <a:spcBef>
                <a:spcPts val="200"/>
              </a:spcBef>
              <a:buNone/>
              <a:defRPr sz="800"/>
            </a:lvl5pPr>
          </a:lstStyle>
          <a:p>
            <a:pPr lvl="0"/>
            <a:r>
              <a:rPr lang="en-US" dirty="0"/>
              <a:t>Edit Master text styles</a:t>
            </a:r>
          </a:p>
        </p:txBody>
      </p:sp>
      <p:sp>
        <p:nvSpPr>
          <p:cNvPr id="6" name="Content Placeholder 2">
            <a:extLst>
              <a:ext uri="{FF2B5EF4-FFF2-40B4-BE49-F238E27FC236}">
                <a16:creationId xmlns:a16="http://schemas.microsoft.com/office/drawing/2014/main" xmlns="" id="{EDCFCAF3-BA54-43BC-887A-2092C70F933B}"/>
              </a:ext>
            </a:extLst>
          </p:cNvPr>
          <p:cNvSpPr>
            <a:spLocks noGrp="1"/>
          </p:cNvSpPr>
          <p:nvPr>
            <p:ph idx="1"/>
          </p:nvPr>
        </p:nvSpPr>
        <p:spPr>
          <a:xfrm>
            <a:off x="130175" y="978408"/>
            <a:ext cx="8686800" cy="4014216"/>
          </a:xfrm>
        </p:spPr>
        <p:txBody>
          <a:bodyPr/>
          <a:lstStyle>
            <a:lvl1pPr marL="233363" indent="-233363">
              <a:buFont typeface="Wingdings 2" panose="05020102010507070707" pitchFamily="18" charset="2"/>
              <a:buChar cha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2746743"/>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552070" name="think-cell Slide" r:id="rId4" imgW="360" imgH="360" progId="">
                  <p:embed/>
                </p:oleObj>
              </mc:Choice>
              <mc:Fallback>
                <p:oleObj name="think-cell Slide" r:id="rId4" imgW="360" imgH="360" progId="">
                  <p:embed/>
                  <p:pic>
                    <p:nvPicPr>
                      <p:cNvPr id="0"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2" y="1192"/>
                        <a:ext cx="1190"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 Placeholder 2"/>
          <p:cNvSpPr>
            <a:spLocks noGrp="1"/>
          </p:cNvSpPr>
          <p:nvPr>
            <p:ph type="body" idx="1"/>
          </p:nvPr>
        </p:nvSpPr>
        <p:spPr>
          <a:xfrm>
            <a:off x="4648200" y="1029866"/>
            <a:ext cx="4267200" cy="685800"/>
          </a:xfrm>
          <a:noFill/>
          <a:ln>
            <a:noFill/>
          </a:ln>
        </p:spPr>
        <p:txBody>
          <a:bodyPr anchor="b">
            <a:normAutofit/>
          </a:bodyPr>
          <a:lstStyle>
            <a:lvl1pPr marL="0" indent="0" algn="ctr">
              <a:buNone/>
              <a:defRPr sz="1600" b="1">
                <a:solidFill>
                  <a:schemeClr val="bg2"/>
                </a:solidFill>
              </a:defRPr>
            </a:lvl1pPr>
            <a:lvl2pPr marL="342892" indent="0">
              <a:buNone/>
              <a:defRPr sz="1500" b="1"/>
            </a:lvl2pPr>
            <a:lvl3pPr marL="685784" indent="0">
              <a:buNone/>
              <a:defRPr sz="1400" b="1"/>
            </a:lvl3pPr>
            <a:lvl4pPr marL="1028675"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5" name="Text Placeholder 4"/>
          <p:cNvSpPr>
            <a:spLocks noGrp="1"/>
          </p:cNvSpPr>
          <p:nvPr>
            <p:ph type="body" sz="quarter" idx="3"/>
          </p:nvPr>
        </p:nvSpPr>
        <p:spPr>
          <a:xfrm>
            <a:off x="228600" y="1029866"/>
            <a:ext cx="4267200" cy="685800"/>
          </a:xfrm>
          <a:noFill/>
          <a:ln>
            <a:noFill/>
          </a:ln>
        </p:spPr>
        <p:txBody>
          <a:bodyPr anchor="b">
            <a:normAutofit/>
          </a:bodyPr>
          <a:lstStyle>
            <a:lvl1pPr marL="0" indent="0" algn="ctr">
              <a:buNone/>
              <a:defRPr sz="1600" b="1">
                <a:solidFill>
                  <a:schemeClr val="bg2"/>
                </a:solidFill>
              </a:defRPr>
            </a:lvl1pPr>
            <a:lvl2pPr marL="342892" indent="0">
              <a:buNone/>
              <a:defRPr sz="1500" b="1"/>
            </a:lvl2pPr>
            <a:lvl3pPr marL="685784" indent="0">
              <a:buNone/>
              <a:defRPr sz="1400" b="1"/>
            </a:lvl3pPr>
            <a:lvl4pPr marL="1028675"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10" name="Content Placeholder 5"/>
          <p:cNvSpPr>
            <a:spLocks noGrp="1"/>
          </p:cNvSpPr>
          <p:nvPr>
            <p:ph sz="quarter" idx="10"/>
          </p:nvPr>
        </p:nvSpPr>
        <p:spPr>
          <a:xfrm>
            <a:off x="228600" y="1715670"/>
            <a:ext cx="4267200" cy="3142084"/>
          </a:xfrm>
          <a:solidFill>
            <a:schemeClr val="bg1">
              <a:lumMod val="85000"/>
            </a:schemeClr>
          </a:solidFill>
          <a:ln>
            <a:noFill/>
          </a:ln>
        </p:spPr>
        <p:txBody>
          <a:bodyPr/>
          <a:lstStyle>
            <a:lvl1pPr marL="171446" indent="-171446">
              <a:defRPr sz="1200">
                <a:latin typeface="Arial"/>
                <a:cs typeface="Arial"/>
              </a:defRPr>
            </a:lvl1pPr>
            <a:lvl2pPr marL="213117" indent="-129776">
              <a:defRPr sz="1100">
                <a:latin typeface="Arial"/>
                <a:cs typeface="Arial"/>
              </a:defRPr>
            </a:lvl2pPr>
            <a:lvl3pPr marL="297649" indent="-84533">
              <a:defRPr sz="1100">
                <a:latin typeface="Arial"/>
                <a:cs typeface="Arial"/>
              </a:defRPr>
            </a:lvl3pPr>
            <a:lvl4pPr marL="384563" indent="-84533">
              <a:defRPr sz="1100">
                <a:latin typeface="Arial"/>
                <a:cs typeface="Arial"/>
              </a:defRPr>
            </a:lvl4pPr>
            <a:lvl5pPr marL="470285" indent="-84533">
              <a:defRPr sz="1100">
                <a:latin typeface="Arial"/>
                <a:cs typeface="Aria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p:cNvSpPr>
            <a:spLocks noGrp="1"/>
          </p:cNvSpPr>
          <p:nvPr>
            <p:ph sz="quarter" idx="11"/>
          </p:nvPr>
        </p:nvSpPr>
        <p:spPr>
          <a:xfrm>
            <a:off x="4648200" y="1720021"/>
            <a:ext cx="4267200" cy="3137732"/>
          </a:xfrm>
          <a:solidFill>
            <a:schemeClr val="bg1">
              <a:lumMod val="85000"/>
            </a:schemeClr>
          </a:solidFill>
          <a:ln>
            <a:noFill/>
          </a:ln>
        </p:spPr>
        <p:txBody>
          <a:bodyPr/>
          <a:lstStyle>
            <a:lvl1pPr marL="171446" indent="-171446">
              <a:defRPr sz="1200">
                <a:latin typeface="Arial"/>
                <a:cs typeface="Arial"/>
              </a:defRPr>
            </a:lvl1pPr>
            <a:lvl2pPr marL="213117" indent="-129776">
              <a:defRPr sz="1100">
                <a:latin typeface="Arial"/>
                <a:cs typeface="Arial"/>
              </a:defRPr>
            </a:lvl2pPr>
            <a:lvl3pPr marL="297649" indent="-84533">
              <a:defRPr sz="1100">
                <a:latin typeface="Arial"/>
                <a:cs typeface="Arial"/>
              </a:defRPr>
            </a:lvl3pPr>
            <a:lvl4pPr marL="384563" indent="-84533">
              <a:defRPr sz="1100">
                <a:latin typeface="Arial"/>
                <a:cs typeface="Arial"/>
              </a:defRPr>
            </a:lvl4pPr>
            <a:lvl5pPr marL="470285" indent="-84533">
              <a:defRPr sz="1100">
                <a:latin typeface="Arial"/>
                <a:cs typeface="Aria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xmlns="" id="{8A5073D0-D545-4B76-8193-9925A46F6A00}"/>
              </a:ext>
            </a:extLst>
          </p:cNvPr>
          <p:cNvSpPr>
            <a:spLocks noGrp="1"/>
          </p:cNvSpPr>
          <p:nvPr>
            <p:ph type="title"/>
          </p:nvPr>
        </p:nvSpPr>
        <p:spPr/>
        <p:txBody>
          <a:bodyPr/>
          <a:lstStyle>
            <a:lvl1pPr>
              <a:defRPr/>
            </a:lvl1pPr>
          </a:lstStyle>
          <a:p>
            <a:r>
              <a:rPr lang="en-US" dirty="0"/>
              <a:t>Click to edit Master title style</a:t>
            </a:r>
          </a:p>
        </p:txBody>
      </p:sp>
      <p:sp>
        <p:nvSpPr>
          <p:cNvPr id="8" name="Text Placeholder 2">
            <a:extLst>
              <a:ext uri="{FF2B5EF4-FFF2-40B4-BE49-F238E27FC236}">
                <a16:creationId xmlns:a16="http://schemas.microsoft.com/office/drawing/2014/main" xmlns="" id="{9B98E9E0-C6C9-4CE7-8D18-EC383256F467}"/>
              </a:ext>
            </a:extLst>
          </p:cNvPr>
          <p:cNvSpPr>
            <a:spLocks noGrp="1"/>
          </p:cNvSpPr>
          <p:nvPr>
            <p:ph type="body" sz="quarter" idx="12"/>
          </p:nvPr>
        </p:nvSpPr>
        <p:spPr>
          <a:xfrm>
            <a:off x="130175" y="4629150"/>
            <a:ext cx="8686800" cy="346075"/>
          </a:xfrm>
        </p:spPr>
        <p:txBody>
          <a:bodyPr anchor="b"/>
          <a:lstStyle>
            <a:lvl1pPr marL="0" indent="0">
              <a:lnSpc>
                <a:spcPct val="90000"/>
              </a:lnSpc>
              <a:spcBef>
                <a:spcPts val="200"/>
              </a:spcBef>
              <a:buNone/>
              <a:defRPr sz="800"/>
            </a:lvl1pPr>
            <a:lvl2pPr marL="233362" indent="0">
              <a:lnSpc>
                <a:spcPct val="90000"/>
              </a:lnSpc>
              <a:spcBef>
                <a:spcPts val="200"/>
              </a:spcBef>
              <a:buNone/>
              <a:defRPr sz="800"/>
            </a:lvl2pPr>
            <a:lvl3pPr marL="465138" indent="0">
              <a:lnSpc>
                <a:spcPct val="90000"/>
              </a:lnSpc>
              <a:spcBef>
                <a:spcPts val="200"/>
              </a:spcBef>
              <a:buNone/>
              <a:defRPr sz="800"/>
            </a:lvl3pPr>
            <a:lvl4pPr marL="688975" indent="0">
              <a:lnSpc>
                <a:spcPct val="90000"/>
              </a:lnSpc>
              <a:spcBef>
                <a:spcPts val="200"/>
              </a:spcBef>
              <a:buNone/>
              <a:defRPr sz="800"/>
            </a:lvl4pPr>
            <a:lvl5pPr marL="922338" indent="0">
              <a:lnSpc>
                <a:spcPct val="90000"/>
              </a:lnSpc>
              <a:spcBef>
                <a:spcPts val="200"/>
              </a:spcBef>
              <a:buNone/>
              <a:defRPr sz="800"/>
            </a:lvl5pPr>
          </a:lstStyle>
          <a:p>
            <a:pPr lvl="0"/>
            <a:r>
              <a:rPr lang="en-US" dirty="0"/>
              <a:t>Edit Master text styles</a:t>
            </a:r>
          </a:p>
        </p:txBody>
      </p:sp>
    </p:spTree>
    <p:extLst>
      <p:ext uri="{BB962C8B-B14F-4D97-AF65-F5344CB8AC3E}">
        <p14:creationId xmlns:p14="http://schemas.microsoft.com/office/powerpoint/2010/main" val="1082109847"/>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19"/>
            <a:ext cx="9144000" cy="1102519"/>
          </a:xfrm>
        </p:spPr>
        <p:txBody>
          <a:bodyPr lIns="0" tIns="0" rIns="0" bIns="0" anchor="b" anchorCtr="0"/>
          <a:lstStyle>
            <a:lvl1pPr algn="ctr">
              <a:lnSpc>
                <a:spcPct val="110000"/>
              </a:lnSpc>
              <a:defRPr smtClean="0">
                <a:solidFill>
                  <a:schemeClr val="tx1"/>
                </a:solidFill>
                <a:effectLst/>
              </a:defRPr>
            </a:lvl1pPr>
          </a:lstStyle>
          <a:p>
            <a:r>
              <a:rPr lang="en-US" dirty="0"/>
              <a:t>Click to edit Master title style</a:t>
            </a:r>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defRPr>
            </a:lvl1pPr>
          </a:lstStyle>
          <a:p>
            <a:r>
              <a:rPr lang="en-US" dirty="0"/>
              <a:t>Click to edit Master subtitle style</a:t>
            </a:r>
          </a:p>
        </p:txBody>
      </p:sp>
    </p:spTree>
    <p:extLst>
      <p:ext uri="{BB962C8B-B14F-4D97-AF65-F5344CB8AC3E}">
        <p14:creationId xmlns:p14="http://schemas.microsoft.com/office/powerpoint/2010/main" val="3314956197"/>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xmlns="" id="{34E278CC-723B-43F0-A2D4-5A96E09525B6}"/>
              </a:ext>
            </a:extLst>
          </p:cNvPr>
          <p:cNvGrpSpPr/>
          <p:nvPr userDrawn="1"/>
        </p:nvGrpSpPr>
        <p:grpSpPr>
          <a:xfrm>
            <a:off x="0" y="0"/>
            <a:ext cx="9144909" cy="364251"/>
            <a:chOff x="0" y="0"/>
            <a:chExt cx="9144909" cy="364251"/>
          </a:xfrm>
        </p:grpSpPr>
        <p:grpSp>
          <p:nvGrpSpPr>
            <p:cNvPr id="5" name="Group 4">
              <a:extLst>
                <a:ext uri="{FF2B5EF4-FFF2-40B4-BE49-F238E27FC236}">
                  <a16:creationId xmlns:a16="http://schemas.microsoft.com/office/drawing/2014/main" xmlns="" id="{8DD41FE3-789D-4783-B756-2058A7FB33E1}"/>
                </a:ext>
              </a:extLst>
            </p:cNvPr>
            <p:cNvGrpSpPr/>
            <p:nvPr userDrawn="1"/>
          </p:nvGrpSpPr>
          <p:grpSpPr>
            <a:xfrm>
              <a:off x="0" y="0"/>
              <a:ext cx="9143999" cy="183356"/>
              <a:chOff x="0" y="0"/>
              <a:chExt cx="9143999" cy="183356"/>
            </a:xfrm>
          </p:grpSpPr>
          <p:sp>
            <p:nvSpPr>
              <p:cNvPr id="40" name="Rectangle 39">
                <a:extLst>
                  <a:ext uri="{FF2B5EF4-FFF2-40B4-BE49-F238E27FC236}">
                    <a16:creationId xmlns:a16="http://schemas.microsoft.com/office/drawing/2014/main" xmlns="" id="{F00D77DB-4B60-4B33-954B-B491A1A25636}"/>
                  </a:ext>
                </a:extLst>
              </p:cNvPr>
              <p:cNvSpPr/>
              <p:nvPr userDrawn="1"/>
            </p:nvSpPr>
            <p:spPr bwMode="auto">
              <a:xfrm>
                <a:off x="8308182" y="0"/>
                <a:ext cx="835817" cy="183356"/>
              </a:xfrm>
              <a:prstGeom prst="rect">
                <a:avLst/>
              </a:prstGeom>
              <a:solidFill>
                <a:srgbClr val="008BC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000000"/>
                  </a:solidFill>
                  <a:latin typeface="Arial" panose="020B0604020202020204" pitchFamily="34" charset="0"/>
                  <a:ea typeface="Arial Unicode MS" panose="020B0604020202020204" pitchFamily="34" charset="-128"/>
                </a:endParaRPr>
              </a:p>
            </p:txBody>
          </p:sp>
          <p:sp>
            <p:nvSpPr>
              <p:cNvPr id="10" name="Rectangle 9">
                <a:extLst>
                  <a:ext uri="{FF2B5EF4-FFF2-40B4-BE49-F238E27FC236}">
                    <a16:creationId xmlns:a16="http://schemas.microsoft.com/office/drawing/2014/main" xmlns="" id="{F8AC0354-DA0B-41F9-A946-E95F4329AA79}"/>
                  </a:ext>
                </a:extLst>
              </p:cNvPr>
              <p:cNvSpPr/>
              <p:nvPr userDrawn="1"/>
            </p:nvSpPr>
            <p:spPr bwMode="auto">
              <a:xfrm>
                <a:off x="0" y="0"/>
                <a:ext cx="8317706" cy="183356"/>
              </a:xfrm>
              <a:prstGeom prst="rect">
                <a:avLst/>
              </a:prstGeom>
              <a:gradFill flip="none" rotWithShape="1">
                <a:gsLst>
                  <a:gs pos="0">
                    <a:schemeClr val="accent1">
                      <a:lumMod val="5000"/>
                      <a:lumOff val="95000"/>
                    </a:schemeClr>
                  </a:gs>
                  <a:gs pos="100000">
                    <a:srgbClr val="008BC8"/>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000000"/>
                  </a:solidFill>
                  <a:latin typeface="Arial" panose="020B0604020202020204" pitchFamily="34" charset="0"/>
                  <a:ea typeface="Arial Unicode MS" panose="020B0604020202020204" pitchFamily="34" charset="-128"/>
                </a:endParaRPr>
              </a:p>
            </p:txBody>
          </p:sp>
        </p:grpSp>
        <p:grpSp>
          <p:nvGrpSpPr>
            <p:cNvPr id="6" name="Group 5">
              <a:extLst>
                <a:ext uri="{FF2B5EF4-FFF2-40B4-BE49-F238E27FC236}">
                  <a16:creationId xmlns:a16="http://schemas.microsoft.com/office/drawing/2014/main" xmlns="" id="{D83771D4-B3C8-4E3F-B31D-9CC56EB754DA}"/>
                </a:ext>
              </a:extLst>
            </p:cNvPr>
            <p:cNvGrpSpPr/>
            <p:nvPr userDrawn="1"/>
          </p:nvGrpSpPr>
          <p:grpSpPr>
            <a:xfrm>
              <a:off x="8330615" y="0"/>
              <a:ext cx="814294" cy="183356"/>
              <a:chOff x="8330615" y="0"/>
              <a:chExt cx="814294" cy="180896"/>
            </a:xfrm>
          </p:grpSpPr>
          <p:sp>
            <p:nvSpPr>
              <p:cNvPr id="2" name="Rectangle 1">
                <a:extLst>
                  <a:ext uri="{FF2B5EF4-FFF2-40B4-BE49-F238E27FC236}">
                    <a16:creationId xmlns:a16="http://schemas.microsoft.com/office/drawing/2014/main" xmlns="" id="{BF39A38A-09B6-4C04-B7AB-F4763EF6A5F5}"/>
                  </a:ext>
                </a:extLst>
              </p:cNvPr>
              <p:cNvSpPr/>
              <p:nvPr userDrawn="1"/>
            </p:nvSpPr>
            <p:spPr bwMode="auto">
              <a:xfrm>
                <a:off x="8330615" y="0"/>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18" name="Rectangle 17">
                <a:extLst>
                  <a:ext uri="{FF2B5EF4-FFF2-40B4-BE49-F238E27FC236}">
                    <a16:creationId xmlns:a16="http://schemas.microsoft.com/office/drawing/2014/main" xmlns="" id="{7A439577-34EF-44D1-84C7-FE5737E3D43C}"/>
                  </a:ext>
                </a:extLst>
              </p:cNvPr>
              <p:cNvSpPr/>
              <p:nvPr userDrawn="1"/>
            </p:nvSpPr>
            <p:spPr bwMode="auto">
              <a:xfrm>
                <a:off x="8421103" y="90504"/>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20" name="Rectangle 19">
                <a:extLst>
                  <a:ext uri="{FF2B5EF4-FFF2-40B4-BE49-F238E27FC236}">
                    <a16:creationId xmlns:a16="http://schemas.microsoft.com/office/drawing/2014/main" xmlns="" id="{AD9D00D2-6A48-49E6-BFF1-D7C42CCAF070}"/>
                  </a:ext>
                </a:extLst>
              </p:cNvPr>
              <p:cNvSpPr/>
              <p:nvPr userDrawn="1"/>
            </p:nvSpPr>
            <p:spPr bwMode="auto">
              <a:xfrm>
                <a:off x="8511591" y="0"/>
                <a:ext cx="90392" cy="90392"/>
              </a:xfrm>
              <a:prstGeom prst="rect">
                <a:avLst/>
              </a:prstGeom>
              <a:solidFill>
                <a:srgbClr val="91C5E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a16="http://schemas.microsoft.com/office/drawing/2014/main" xmlns="" id="{DAEF96D7-157D-4B1D-A7ED-74C4B842C06C}"/>
                  </a:ext>
                </a:extLst>
              </p:cNvPr>
              <p:cNvSpPr/>
              <p:nvPr userDrawn="1"/>
            </p:nvSpPr>
            <p:spPr bwMode="auto">
              <a:xfrm>
                <a:off x="8602079" y="90504"/>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26" name="Rectangle 25">
                <a:extLst>
                  <a:ext uri="{FF2B5EF4-FFF2-40B4-BE49-F238E27FC236}">
                    <a16:creationId xmlns:a16="http://schemas.microsoft.com/office/drawing/2014/main" xmlns="" id="{A31D0A22-7857-4C46-9B60-991D39DDC8ED}"/>
                  </a:ext>
                </a:extLst>
              </p:cNvPr>
              <p:cNvSpPr/>
              <p:nvPr userDrawn="1"/>
            </p:nvSpPr>
            <p:spPr bwMode="auto">
              <a:xfrm>
                <a:off x="8692567" y="0"/>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27" name="Rectangle 26">
                <a:extLst>
                  <a:ext uri="{FF2B5EF4-FFF2-40B4-BE49-F238E27FC236}">
                    <a16:creationId xmlns:a16="http://schemas.microsoft.com/office/drawing/2014/main" xmlns="" id="{0875A57C-1F0F-49C3-A2E7-E95D8074146B}"/>
                  </a:ext>
                </a:extLst>
              </p:cNvPr>
              <p:cNvSpPr/>
              <p:nvPr userDrawn="1"/>
            </p:nvSpPr>
            <p:spPr bwMode="auto">
              <a:xfrm>
                <a:off x="8692567" y="90504"/>
                <a:ext cx="90392" cy="90392"/>
              </a:xfrm>
              <a:prstGeom prst="rect">
                <a:avLst/>
              </a:prstGeom>
              <a:solidFill>
                <a:srgbClr val="91C5E9"/>
              </a:solidFill>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0" name="Rectangle 29">
                <a:extLst>
                  <a:ext uri="{FF2B5EF4-FFF2-40B4-BE49-F238E27FC236}">
                    <a16:creationId xmlns:a16="http://schemas.microsoft.com/office/drawing/2014/main" xmlns="" id="{FE03B6BF-EDF5-45AB-A34F-002FEC6DA242}"/>
                  </a:ext>
                </a:extLst>
              </p:cNvPr>
              <p:cNvSpPr/>
              <p:nvPr userDrawn="1"/>
            </p:nvSpPr>
            <p:spPr bwMode="auto">
              <a:xfrm>
                <a:off x="8783055" y="90504"/>
                <a:ext cx="90392" cy="90392"/>
              </a:xfrm>
              <a:prstGeom prst="rect">
                <a:avLst/>
              </a:prstGeom>
              <a:solidFill>
                <a:srgbClr val="C7DF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2" name="Rectangle 31">
                <a:extLst>
                  <a:ext uri="{FF2B5EF4-FFF2-40B4-BE49-F238E27FC236}">
                    <a16:creationId xmlns:a16="http://schemas.microsoft.com/office/drawing/2014/main" xmlns="" id="{CC52A9BD-0346-47B7-AD14-0CA140428BF3}"/>
                  </a:ext>
                </a:extLst>
              </p:cNvPr>
              <p:cNvSpPr/>
              <p:nvPr userDrawn="1"/>
            </p:nvSpPr>
            <p:spPr bwMode="auto">
              <a:xfrm>
                <a:off x="8873543" y="0"/>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5" name="Rectangle 34">
                <a:extLst>
                  <a:ext uri="{FF2B5EF4-FFF2-40B4-BE49-F238E27FC236}">
                    <a16:creationId xmlns:a16="http://schemas.microsoft.com/office/drawing/2014/main" xmlns="" id="{7B73FB9A-EB49-490E-BF12-926F37B4EFF8}"/>
                  </a:ext>
                </a:extLst>
              </p:cNvPr>
              <p:cNvSpPr/>
              <p:nvPr userDrawn="1"/>
            </p:nvSpPr>
            <p:spPr bwMode="auto">
              <a:xfrm>
                <a:off x="8964031" y="0"/>
                <a:ext cx="90392" cy="90392"/>
              </a:xfrm>
              <a:prstGeom prst="rect">
                <a:avLst/>
              </a:prstGeom>
              <a:solidFill>
                <a:srgbClr val="C7DF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6" name="Rectangle 35">
                <a:extLst>
                  <a:ext uri="{FF2B5EF4-FFF2-40B4-BE49-F238E27FC236}">
                    <a16:creationId xmlns:a16="http://schemas.microsoft.com/office/drawing/2014/main" xmlns="" id="{BB6C2504-494E-4CCA-B24D-7A4B3759DA2A}"/>
                  </a:ext>
                </a:extLst>
              </p:cNvPr>
              <p:cNvSpPr/>
              <p:nvPr userDrawn="1"/>
            </p:nvSpPr>
            <p:spPr bwMode="auto">
              <a:xfrm>
                <a:off x="8964031" y="90504"/>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8" name="Rectangle 37">
                <a:extLst>
                  <a:ext uri="{FF2B5EF4-FFF2-40B4-BE49-F238E27FC236}">
                    <a16:creationId xmlns:a16="http://schemas.microsoft.com/office/drawing/2014/main" xmlns="" id="{F6C471FD-ED31-41BC-9D0F-F7A1A2671A88}"/>
                  </a:ext>
                </a:extLst>
              </p:cNvPr>
              <p:cNvSpPr/>
              <p:nvPr userDrawn="1"/>
            </p:nvSpPr>
            <p:spPr bwMode="auto">
              <a:xfrm>
                <a:off x="9054517" y="0"/>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grpSp>
        <p:grpSp>
          <p:nvGrpSpPr>
            <p:cNvPr id="69" name="Group 68">
              <a:extLst>
                <a:ext uri="{FF2B5EF4-FFF2-40B4-BE49-F238E27FC236}">
                  <a16:creationId xmlns:a16="http://schemas.microsoft.com/office/drawing/2014/main" xmlns="" id="{D80EA2EE-5041-4389-9876-3DEDD758FF86}"/>
                </a:ext>
              </a:extLst>
            </p:cNvPr>
            <p:cNvGrpSpPr/>
            <p:nvPr userDrawn="1"/>
          </p:nvGrpSpPr>
          <p:grpSpPr>
            <a:xfrm>
              <a:off x="8692567" y="183355"/>
              <a:ext cx="452342" cy="180896"/>
              <a:chOff x="8692567" y="178593"/>
              <a:chExt cx="452342" cy="180896"/>
            </a:xfrm>
          </p:grpSpPr>
          <p:sp>
            <p:nvSpPr>
              <p:cNvPr id="59" name="Rectangle 58">
                <a:extLst>
                  <a:ext uri="{FF2B5EF4-FFF2-40B4-BE49-F238E27FC236}">
                    <a16:creationId xmlns:a16="http://schemas.microsoft.com/office/drawing/2014/main" xmlns="" id="{2E776A4E-F368-4B3F-A68E-C48575225BA8}"/>
                  </a:ext>
                </a:extLst>
              </p:cNvPr>
              <p:cNvSpPr/>
              <p:nvPr userDrawn="1"/>
            </p:nvSpPr>
            <p:spPr bwMode="auto">
              <a:xfrm>
                <a:off x="8692567" y="178593"/>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54" name="Rectangle 53">
                <a:extLst>
                  <a:ext uri="{FF2B5EF4-FFF2-40B4-BE49-F238E27FC236}">
                    <a16:creationId xmlns:a16="http://schemas.microsoft.com/office/drawing/2014/main" xmlns="" id="{C099329B-3E74-4F5B-9D40-E2A75AF918D3}"/>
                  </a:ext>
                </a:extLst>
              </p:cNvPr>
              <p:cNvSpPr/>
              <p:nvPr userDrawn="1"/>
            </p:nvSpPr>
            <p:spPr bwMode="auto">
              <a:xfrm>
                <a:off x="8964031" y="269097"/>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51" name="Rectangle 50">
                <a:extLst>
                  <a:ext uri="{FF2B5EF4-FFF2-40B4-BE49-F238E27FC236}">
                    <a16:creationId xmlns:a16="http://schemas.microsoft.com/office/drawing/2014/main" xmlns="" id="{A2B538B3-7A1F-436A-9C94-46208B3DC5C8}"/>
                  </a:ext>
                </a:extLst>
              </p:cNvPr>
              <p:cNvSpPr/>
              <p:nvPr userDrawn="1"/>
            </p:nvSpPr>
            <p:spPr bwMode="auto">
              <a:xfrm>
                <a:off x="9054517" y="178593"/>
                <a:ext cx="90392" cy="90392"/>
              </a:xfrm>
              <a:prstGeom prst="rect">
                <a:avLst/>
              </a:prstGeom>
              <a:solidFill>
                <a:srgbClr val="91C5E9"/>
              </a:solidFill>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grpSp>
      </p:grpSp>
      <p:sp>
        <p:nvSpPr>
          <p:cNvPr id="1027" name="Rectangle 14"/>
          <p:cNvSpPr>
            <a:spLocks noGrp="1" noChangeArrowheads="1"/>
          </p:cNvSpPr>
          <p:nvPr userDrawn="1">
            <p:ph type="body" idx="1"/>
          </p:nvPr>
        </p:nvSpPr>
        <p:spPr bwMode="gray">
          <a:xfrm>
            <a:off x="130175" y="978408"/>
            <a:ext cx="8686800" cy="4014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4"/>
          <p:cNvSpPr txBox="1">
            <a:spLocks noChangeArrowheads="1"/>
          </p:cNvSpPr>
          <p:nvPr userDrawn="1"/>
        </p:nvSpPr>
        <p:spPr bwMode="auto">
          <a:xfrm>
            <a:off x="8823080" y="4941045"/>
            <a:ext cx="320921" cy="200055"/>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latin typeface="Arial" panose="020B0604020202020204" pitchFamily="34" charset="0"/>
                <a:ea typeface="Arial Unicode MS" panose="020B0604020202020204" pitchFamily="34" charset="-128"/>
              </a:rPr>
              <a:t> </a:t>
            </a:r>
            <a:fld id="{1DC86048-271D-4142-A41A-6A8CAD4046AD}" type="slidenum">
              <a:rPr lang="en-US" sz="700">
                <a:solidFill>
                  <a:srgbClr val="000000"/>
                </a:solidFill>
                <a:latin typeface="Arial" panose="020B0604020202020204" pitchFamily="34" charset="0"/>
                <a:ea typeface="Arial Unicode MS" panose="020B0604020202020204" pitchFamily="34" charset="-128"/>
              </a:rPr>
              <a:pPr algn="r" eaLnBrk="0" hangingPunct="0">
                <a:buFont typeface="Verdana" pitchFamily="34" charset="0"/>
                <a:buNone/>
              </a:pPr>
              <a:t>‹#›</a:t>
            </a:fld>
            <a:endParaRPr lang="en-US" sz="700" dirty="0">
              <a:solidFill>
                <a:srgbClr val="000000"/>
              </a:solidFill>
              <a:latin typeface="Arial" panose="020B0604020202020204" pitchFamily="34" charset="0"/>
              <a:ea typeface="Arial Unicode MS" panose="020B0604020202020204" pitchFamily="34" charset="-128"/>
            </a:endParaRPr>
          </a:p>
        </p:txBody>
      </p:sp>
      <p:pic>
        <p:nvPicPr>
          <p:cNvPr id="11" name="Picture 10" descr="Waters_logo_black.png">
            <a:extLst>
              <a:ext uri="{FF2B5EF4-FFF2-40B4-BE49-F238E27FC236}">
                <a16:creationId xmlns:a16="http://schemas.microsoft.com/office/drawing/2014/main" xmlns="" id="{59B37F1F-0D8B-4C13-B138-BC0E44FAC319}"/>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7772400" y="345786"/>
            <a:ext cx="1225780" cy="283026"/>
          </a:xfrm>
          <a:prstGeom prst="rect">
            <a:avLst/>
          </a:prstGeom>
        </p:spPr>
      </p:pic>
      <p:sp>
        <p:nvSpPr>
          <p:cNvPr id="14" name="Text Box 4">
            <a:extLst>
              <a:ext uri="{FF2B5EF4-FFF2-40B4-BE49-F238E27FC236}">
                <a16:creationId xmlns:a16="http://schemas.microsoft.com/office/drawing/2014/main" xmlns="" id="{4E13F15D-DE20-4220-BDB3-6AAD7AEECAD6}"/>
              </a:ext>
            </a:extLst>
          </p:cNvPr>
          <p:cNvSpPr txBox="1">
            <a:spLocks noChangeArrowheads="1"/>
          </p:cNvSpPr>
          <p:nvPr userDrawn="1"/>
        </p:nvSpPr>
        <p:spPr bwMode="auto">
          <a:xfrm>
            <a:off x="134947" y="4960095"/>
            <a:ext cx="1279517" cy="200055"/>
          </a:xfrm>
          <a:prstGeom prst="rect">
            <a:avLst/>
          </a:prstGeom>
          <a:noFill/>
          <a:ln>
            <a:noFill/>
          </a:ln>
          <a:extLst/>
        </p:spPr>
        <p:txBody>
          <a:bodyPr wrap="none">
            <a:spAutoFit/>
          </a:bodyPr>
          <a:lstStyle/>
          <a:p>
            <a:pPr algn="r" eaLnBrk="0" hangingPunct="0">
              <a:buFont typeface="Verdana" pitchFamily="34" charset="0"/>
              <a:buNone/>
            </a:pPr>
            <a:r>
              <a:rPr lang="en-US" sz="700" dirty="0">
                <a:solidFill>
                  <a:schemeClr val="bg2"/>
                </a:solidFill>
                <a:latin typeface="Arial" panose="020B0604020202020204" pitchFamily="34" charset="0"/>
                <a:ea typeface="Arial Unicode MS" panose="020B0604020202020204" pitchFamily="34" charset="-128"/>
              </a:rPr>
              <a:t>©2018 Waters Corporation</a:t>
            </a:r>
          </a:p>
        </p:txBody>
      </p:sp>
      <p:sp>
        <p:nvSpPr>
          <p:cNvPr id="8" name="Rectangle 16"/>
          <p:cNvSpPr>
            <a:spLocks noGrp="1" noChangeArrowheads="1"/>
          </p:cNvSpPr>
          <p:nvPr userDrawn="1">
            <p:ph type="title"/>
          </p:nvPr>
        </p:nvSpPr>
        <p:spPr bwMode="gray">
          <a:xfrm>
            <a:off x="131764" y="178594"/>
            <a:ext cx="7640636" cy="717518"/>
          </a:xfrm>
          <a:prstGeom prst="rect">
            <a:avLst/>
          </a:prstGeom>
          <a:noFill/>
          <a:ln>
            <a:noFill/>
          </a:ln>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28" name="TextBox 27">
            <a:extLst>
              <a:ext uri="{FF2B5EF4-FFF2-40B4-BE49-F238E27FC236}">
                <a16:creationId xmlns:a16="http://schemas.microsoft.com/office/drawing/2014/main" xmlns="" id="{77582E06-7EC4-4A10-A160-94BE832A30E1}"/>
              </a:ext>
            </a:extLst>
          </p:cNvPr>
          <p:cNvSpPr txBox="1"/>
          <p:nvPr userDrawn="1"/>
        </p:nvSpPr>
        <p:spPr>
          <a:xfrm>
            <a:off x="1371600" y="4960095"/>
            <a:ext cx="1317989" cy="200055"/>
          </a:xfrm>
          <a:prstGeom prst="rect">
            <a:avLst/>
          </a:prstGeom>
          <a:noFill/>
          <a:ln>
            <a:noFill/>
          </a:ln>
        </p:spPr>
        <p:txBody>
          <a:bodyPr wrap="none">
            <a:spAutoFit/>
          </a:bodyPr>
          <a:lstStyle>
            <a:defPPr>
              <a:defRPr lang="en-US"/>
            </a:defPPr>
            <a:lvl1pPr algn="r" eaLnBrk="0" hangingPunct="0">
              <a:buFont typeface="Verdana" pitchFamily="34" charset="0"/>
              <a:buNone/>
              <a:defRPr sz="700">
                <a:solidFill>
                  <a:schemeClr val="bg2"/>
                </a:solidFill>
                <a:latin typeface="Arial" panose="020B0604020202020204" pitchFamily="34" charset="0"/>
                <a:ea typeface="Arial Unicode MS" panose="020B0604020202020204" pitchFamily="34" charset="-128"/>
              </a:defRPr>
            </a:lvl1pPr>
          </a:lstStyle>
          <a:p>
            <a:pPr lvl="0"/>
            <a:r>
              <a:rPr lang="en-US" dirty="0"/>
              <a:t>COMPANY CONFIDENTIAL</a:t>
            </a:r>
          </a:p>
        </p:txBody>
      </p:sp>
    </p:spTree>
    <p:extLst>
      <p:ext uri="{BB962C8B-B14F-4D97-AF65-F5344CB8AC3E}">
        <p14:creationId xmlns:p14="http://schemas.microsoft.com/office/powerpoint/2010/main" val="4143254905"/>
      </p:ext>
    </p:extLst>
  </p:cSld>
  <p:clrMap bg1="lt1" tx1="dk1" bg2="lt2" tx2="dk2" accent1="accent1" accent2="accent2" accent3="accent3" accent4="accent4" accent5="accent5" accent6="accent6" hlink="hlink" folHlink="folHlink"/>
  <p:sldLayoutIdLst>
    <p:sldLayoutId id="2147486983" r:id="rId1"/>
    <p:sldLayoutId id="2147486984" r:id="rId2"/>
    <p:sldLayoutId id="2147486396" r:id="rId3"/>
    <p:sldLayoutId id="2147486996" r:id="rId4"/>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Arial Unicode MS" panose="020B0604020202020204"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00000"/>
        </a:lnSpc>
        <a:spcBef>
          <a:spcPts val="600"/>
        </a:spcBef>
        <a:spcAft>
          <a:spcPct val="0"/>
        </a:spcAft>
        <a:buClr>
          <a:schemeClr val="accent1"/>
        </a:buClr>
        <a:buFont typeface="Wingdings 2" charset="2"/>
        <a:buChar char="¡"/>
        <a:defRPr sz="1800">
          <a:solidFill>
            <a:schemeClr val="tx1"/>
          </a:solidFill>
          <a:latin typeface="Arial"/>
          <a:ea typeface="Arial Unicode MS" panose="020B0604020202020204" pitchFamily="34" charset="-128"/>
          <a:cs typeface="Arial"/>
        </a:defRPr>
      </a:lvl1pPr>
      <a:lvl2pPr marL="457200" indent="-223838" algn="l" rtl="0" eaLnBrk="1" fontAlgn="base" hangingPunct="1">
        <a:lnSpc>
          <a:spcPct val="100000"/>
        </a:lnSpc>
        <a:spcBef>
          <a:spcPts val="600"/>
        </a:spcBef>
        <a:spcAft>
          <a:spcPct val="0"/>
        </a:spcAft>
        <a:buClr>
          <a:schemeClr val="accent1"/>
        </a:buClr>
        <a:buFont typeface="Verdana" pitchFamily="34" charset="0"/>
        <a:buChar char="–"/>
        <a:defRPr sz="1600">
          <a:solidFill>
            <a:schemeClr val="tx1"/>
          </a:solidFill>
          <a:latin typeface="Arial"/>
          <a:ea typeface="Arial Unicode MS" panose="020B0604020202020204" pitchFamily="34" charset="-128"/>
          <a:cs typeface="Arial"/>
        </a:defRPr>
      </a:lvl2pPr>
      <a:lvl3pPr marL="693738" indent="-228600" algn="l" rtl="0" eaLnBrk="1" fontAlgn="base" hangingPunct="1">
        <a:lnSpc>
          <a:spcPct val="100000"/>
        </a:lnSpc>
        <a:spcBef>
          <a:spcPts val="600"/>
        </a:spcBef>
        <a:spcAft>
          <a:spcPct val="0"/>
        </a:spcAft>
        <a:buClr>
          <a:schemeClr val="accent1"/>
        </a:buClr>
        <a:buSzPct val="80000"/>
        <a:buFont typeface="Courier New" pitchFamily="49" charset="0"/>
        <a:buChar char="o"/>
        <a:defRPr sz="1600">
          <a:solidFill>
            <a:schemeClr val="tx1"/>
          </a:solidFill>
          <a:latin typeface="Arial"/>
          <a:ea typeface="Arial Unicode MS" panose="020B0604020202020204" pitchFamily="34" charset="-128"/>
          <a:cs typeface="Arial"/>
        </a:defRPr>
      </a:lvl3pPr>
      <a:lvl4pPr marL="917575" indent="-228600" algn="l" rtl="0" eaLnBrk="1" fontAlgn="base" hangingPunct="1">
        <a:lnSpc>
          <a:spcPct val="100000"/>
        </a:lnSpc>
        <a:spcBef>
          <a:spcPts val="600"/>
        </a:spcBef>
        <a:spcAft>
          <a:spcPct val="0"/>
        </a:spcAft>
        <a:buClr>
          <a:schemeClr val="accent1"/>
        </a:buClr>
        <a:buFont typeface="Arial" charset="0"/>
        <a:buChar char="•"/>
        <a:defRPr sz="1600">
          <a:solidFill>
            <a:schemeClr val="tx1"/>
          </a:solidFill>
          <a:latin typeface="Arial"/>
          <a:ea typeface="Arial Unicode MS" panose="020B0604020202020204" pitchFamily="34" charset="-128"/>
          <a:cs typeface="Arial"/>
        </a:defRPr>
      </a:lvl4pPr>
      <a:lvl5pPr marL="1150938" indent="-228600" algn="l" rtl="0" eaLnBrk="1" fontAlgn="base" hangingPunct="1">
        <a:lnSpc>
          <a:spcPct val="100000"/>
        </a:lnSpc>
        <a:spcBef>
          <a:spcPts val="600"/>
        </a:spcBef>
        <a:spcAft>
          <a:spcPct val="0"/>
        </a:spcAft>
        <a:buClr>
          <a:schemeClr val="accent1"/>
        </a:buClr>
        <a:buFont typeface="Arial" charset="0"/>
        <a:buChar char="•"/>
        <a:defRPr sz="1600">
          <a:solidFill>
            <a:schemeClr val="tx1"/>
          </a:solidFill>
          <a:latin typeface="Arial"/>
          <a:ea typeface="Arial Unicode MS" panose="020B0604020202020204"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048000"/>
            <a:ext cx="9144000" cy="971550"/>
          </a:xfrm>
        </p:spPr>
        <p:txBody>
          <a:bodyPr/>
          <a:lstStyle/>
          <a:p>
            <a:r>
              <a:rPr lang="en-US" i="1" dirty="0"/>
              <a:t>Appropriate Team Name</a:t>
            </a:r>
          </a:p>
          <a:p>
            <a:r>
              <a:rPr lang="en-US" i="1" dirty="0"/>
              <a:t>Date</a:t>
            </a:r>
          </a:p>
          <a:p>
            <a:endParaRPr lang="en-US" dirty="0"/>
          </a:p>
        </p:txBody>
      </p:sp>
      <p:pic>
        <p:nvPicPr>
          <p:cNvPr id="5" name="Picture 4"/>
          <p:cNvPicPr>
            <a:picLocks noChangeAspect="1" noChangeArrowheads="1"/>
          </p:cNvPicPr>
          <p:nvPr/>
        </p:nvPicPr>
        <p:blipFill>
          <a:blip r:embed="rId3" cstate="print"/>
          <a:srcRect/>
          <a:stretch>
            <a:fillRect/>
          </a:stretch>
        </p:blipFill>
        <p:spPr bwMode="auto">
          <a:xfrm>
            <a:off x="518610" y="1809750"/>
            <a:ext cx="8144423" cy="761999"/>
          </a:xfrm>
          <a:prstGeom prst="rect">
            <a:avLst/>
          </a:prstGeom>
          <a:noFill/>
          <a:ln w="9525">
            <a:noFill/>
            <a:miter lim="800000"/>
            <a:headEnd/>
            <a:tailEnd/>
          </a:ln>
          <a:effectLst/>
        </p:spPr>
      </p:pic>
    </p:spTree>
    <p:extLst>
      <p:ext uri="{BB962C8B-B14F-4D97-AF65-F5344CB8AC3E}">
        <p14:creationId xmlns:p14="http://schemas.microsoft.com/office/powerpoint/2010/main" val="628914182"/>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F8E11797-C15D-4076-AA6A-D4EC4D133541}"/>
              </a:ext>
            </a:extLst>
          </p:cNvPr>
          <p:cNvSpPr>
            <a:spLocks noGrp="1"/>
          </p:cNvSpPr>
          <p:nvPr>
            <p:ph type="body" sz="quarter" idx="13"/>
          </p:nvPr>
        </p:nvSpPr>
        <p:spPr>
          <a:xfrm>
            <a:off x="131764" y="537354"/>
            <a:ext cx="7640636" cy="358759"/>
          </a:xfrm>
        </p:spPr>
        <p:txBody>
          <a:bodyPr/>
          <a:lstStyle/>
          <a:p>
            <a:r>
              <a:rPr lang="en-US"/>
              <a:t>Empowering the Leader in You</a:t>
            </a:r>
            <a:endParaRPr lang="en-US" dirty="0"/>
          </a:p>
        </p:txBody>
      </p:sp>
      <p:sp>
        <p:nvSpPr>
          <p:cNvPr id="3" name="Title 2"/>
          <p:cNvSpPr>
            <a:spLocks noGrp="1"/>
          </p:cNvSpPr>
          <p:nvPr>
            <p:ph type="title"/>
          </p:nvPr>
        </p:nvSpPr>
        <p:spPr/>
        <p:txBody>
          <a:bodyPr/>
          <a:lstStyle/>
          <a:p>
            <a:r>
              <a:rPr lang="en-US"/>
              <a:t>Employee Success Model</a:t>
            </a:r>
            <a:endParaRPr lang="en-US" dirty="0"/>
          </a:p>
        </p:txBody>
      </p:sp>
      <p:graphicFrame>
        <p:nvGraphicFramePr>
          <p:cNvPr id="18" name="Table 17"/>
          <p:cNvGraphicFramePr>
            <a:graphicFrameLocks noGrp="1"/>
          </p:cNvGraphicFramePr>
          <p:nvPr>
            <p:extLst>
              <p:ext uri="{D42A27DB-BD31-4B8C-83A1-F6EECF244321}">
                <p14:modId xmlns:p14="http://schemas.microsoft.com/office/powerpoint/2010/main" val="3322743751"/>
              </p:ext>
            </p:extLst>
          </p:nvPr>
        </p:nvGraphicFramePr>
        <p:xfrm>
          <a:off x="228600" y="1733550"/>
          <a:ext cx="8657372" cy="3078478"/>
        </p:xfrm>
        <a:graphic>
          <a:graphicData uri="http://schemas.openxmlformats.org/drawingml/2006/table">
            <a:tbl>
              <a:tblPr firstRow="1" bandRow="1">
                <a:tableStyleId>{073A0DAA-6AF3-43AB-8588-CEC1D06C72B9}</a:tableStyleId>
              </a:tblPr>
              <a:tblGrid>
                <a:gridCol w="2164343">
                  <a:extLst>
                    <a:ext uri="{9D8B030D-6E8A-4147-A177-3AD203B41FA5}">
                      <a16:colId xmlns:a16="http://schemas.microsoft.com/office/drawing/2014/main" xmlns="" val="20000"/>
                    </a:ext>
                  </a:extLst>
                </a:gridCol>
                <a:gridCol w="2164343">
                  <a:extLst>
                    <a:ext uri="{9D8B030D-6E8A-4147-A177-3AD203B41FA5}">
                      <a16:colId xmlns:a16="http://schemas.microsoft.com/office/drawing/2014/main" xmlns="" val="20001"/>
                    </a:ext>
                  </a:extLst>
                </a:gridCol>
                <a:gridCol w="2164343">
                  <a:extLst>
                    <a:ext uri="{9D8B030D-6E8A-4147-A177-3AD203B41FA5}">
                      <a16:colId xmlns:a16="http://schemas.microsoft.com/office/drawing/2014/main" xmlns="" val="20002"/>
                    </a:ext>
                  </a:extLst>
                </a:gridCol>
                <a:gridCol w="2164343">
                  <a:extLst>
                    <a:ext uri="{9D8B030D-6E8A-4147-A177-3AD203B41FA5}">
                      <a16:colId xmlns:a16="http://schemas.microsoft.com/office/drawing/2014/main" xmlns="" val="20003"/>
                    </a:ext>
                  </a:extLst>
                </a:gridCol>
              </a:tblGrid>
              <a:tr h="304799">
                <a:tc gridSpan="2">
                  <a:txBody>
                    <a:bodyPr/>
                    <a:lstStyle/>
                    <a:p>
                      <a:pPr algn="ctr"/>
                      <a:r>
                        <a:rPr lang="en-US" sz="1050" dirty="0">
                          <a:solidFill>
                            <a:schemeClr val="accent1"/>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1"/>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a16="http://schemas.microsoft.com/office/drawing/2014/main" xmlns=""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1"/>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1"/>
                    </a:solidFill>
                  </a:tcPr>
                </a:tc>
                <a:extLst>
                  <a:ext uri="{0D108BD9-81ED-4DB2-BD59-A6C34878D82A}">
                    <a16:rowId xmlns:a16="http://schemas.microsoft.com/office/drawing/2014/main" xmlns="" val="10001"/>
                  </a:ext>
                </a:extLst>
              </a:tr>
              <a:tr h="1699372">
                <a:tc>
                  <a:txBody>
                    <a:bodyPr/>
                    <a:lstStyle/>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Aware of style and impact on others </a:t>
                      </a:r>
                    </a:p>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Is not afraid to show vulnerability </a:t>
                      </a:r>
                    </a:p>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accent1"/>
                          </a:solidFill>
                          <a:latin typeface="Arial"/>
                          <a:ea typeface="MS PGothic" pitchFamily="34" charset="-128"/>
                          <a:cs typeface="Arial"/>
                        </a:rPr>
                        <a:t>Builds trust &amp; commitment; develops personal connections with colleagues</a:t>
                      </a:r>
                    </a:p>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Seeks learning opportunities from all </a:t>
                      </a:r>
                    </a:p>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accent1"/>
                          </a:solidFill>
                          <a:latin typeface="Arial"/>
                          <a:ea typeface="MS PGothic" pitchFamily="34" charset="-128"/>
                          <a:cs typeface="Arial"/>
                        </a:rPr>
                        <a:t>Treats others as one would like to be treated, supporting diversity and inclusion</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accent1"/>
                          </a:solidFill>
                          <a:latin typeface="Arial"/>
                          <a:ea typeface="MS PGothic" pitchFamily="34" charset="-128"/>
                          <a:cs typeface="Arial"/>
                        </a:rPr>
                        <a:t>Is fully engaged in their work</a:t>
                      </a:r>
                    </a:p>
                  </a:txBody>
                  <a:tcPr/>
                </a:tc>
                <a:tc>
                  <a:txBody>
                    <a:bodyPr/>
                    <a:lstStyle/>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noProof="0" dirty="0">
                          <a:solidFill>
                            <a:schemeClr val="tx1"/>
                          </a:solidFill>
                          <a:latin typeface="Arial"/>
                          <a:ea typeface="MS PGothic" pitchFamily="34" charset="-128"/>
                          <a:cs typeface="Arial"/>
                        </a:rPr>
                        <a:t>Is not aware of own development needs </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noProof="0" dirty="0">
                          <a:solidFill>
                            <a:schemeClr val="tx1"/>
                          </a:solidFill>
                          <a:latin typeface="Arial"/>
                          <a:ea typeface="MS PGothic" pitchFamily="34" charset="-128"/>
                          <a:cs typeface="Arial"/>
                        </a:rPr>
                        <a:t>Does not show commitment to improve performance / behavior</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rgbClr val="FF0000"/>
                          </a:solidFill>
                          <a:latin typeface="Arial"/>
                          <a:ea typeface="MS PGothic" pitchFamily="34" charset="-128"/>
                          <a:cs typeface="Arial"/>
                        </a:rPr>
                        <a:t>Is not comfortable to show weaknesses</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noProof="0" dirty="0">
                          <a:solidFill>
                            <a:schemeClr val="tx1"/>
                          </a:solidFill>
                          <a:latin typeface="Arial"/>
                          <a:ea typeface="MS PGothic" pitchFamily="34" charset="-128"/>
                          <a:cs typeface="Arial"/>
                        </a:rPr>
                        <a:t>Is easily deterred by obstacles </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Only focuses on why an idea won’t work</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Is fearful of making a mistake</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Reluctant to take ownership</a:t>
                      </a:r>
                    </a:p>
                  </a:txBody>
                  <a:tcPr/>
                </a:tc>
                <a:tc>
                  <a:txBody>
                    <a:bodyPr/>
                    <a:lstStyle/>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Inspires others and serves as a role model</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Helps others to find their purpose</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Leads with mind and heart</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Is comfortable addressing any topic within their team</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Treats all with dignity and respect</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Fosters an environment of positive thinking and innovation</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Promotes diversity and inclusion</a:t>
                      </a:r>
                    </a:p>
                  </a:txBody>
                  <a:tcPr/>
                </a:tc>
                <a:tc>
                  <a:txBody>
                    <a:bodyPr/>
                    <a:lstStyle/>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Creates an environment where one must always be right</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Does not address issues or concerns of team members</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Views themselves as more important than team members</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Does not respect the opinion of others at varying levels or layers of the organization</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endParaRPr lang="en-US" sz="1000" kern="0" dirty="0">
                        <a:solidFill>
                          <a:schemeClr val="tx1"/>
                        </a:solidFill>
                        <a:latin typeface="Arial"/>
                        <a:ea typeface="MS PGothic" pitchFamily="34" charset="-128"/>
                        <a:cs typeface="Arial"/>
                      </a:endParaRP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endParaRPr lang="en-US" sz="1000" kern="0" dirty="0">
                        <a:solidFill>
                          <a:schemeClr val="tx1"/>
                        </a:solidFill>
                        <a:latin typeface="Arial"/>
                        <a:ea typeface="MS PGothic" pitchFamily="34" charset="-128"/>
                        <a:cs typeface="Arial"/>
                      </a:endParaRPr>
                    </a:p>
                  </a:txBody>
                  <a:tcPr/>
                </a:tc>
                <a:extLst>
                  <a:ext uri="{0D108BD9-81ED-4DB2-BD59-A6C34878D82A}">
                    <a16:rowId xmlns:a16="http://schemas.microsoft.com/office/drawing/2014/main" xmlns="" val="10002"/>
                  </a:ext>
                </a:extLst>
              </a:tr>
            </a:tbl>
          </a:graphicData>
        </a:graphic>
      </p:graphicFrame>
      <p:grpSp>
        <p:nvGrpSpPr>
          <p:cNvPr id="22" name="Group 21">
            <a:extLst>
              <a:ext uri="{FF2B5EF4-FFF2-40B4-BE49-F238E27FC236}">
                <a16:creationId xmlns:a16="http://schemas.microsoft.com/office/drawing/2014/main" xmlns="" id="{6A0D5BEF-7141-47FA-8344-EAE44B0DDF50}"/>
              </a:ext>
            </a:extLst>
          </p:cNvPr>
          <p:cNvGrpSpPr/>
          <p:nvPr/>
        </p:nvGrpSpPr>
        <p:grpSpPr>
          <a:xfrm>
            <a:off x="226594" y="920749"/>
            <a:ext cx="8659376" cy="723661"/>
            <a:chOff x="226594" y="920749"/>
            <a:chExt cx="8659376" cy="723661"/>
          </a:xfrm>
        </p:grpSpPr>
        <p:sp>
          <p:nvSpPr>
            <p:cNvPr id="23" name="Content Placeholder 1">
              <a:extLst>
                <a:ext uri="{FF2B5EF4-FFF2-40B4-BE49-F238E27FC236}">
                  <a16:creationId xmlns:a16="http://schemas.microsoft.com/office/drawing/2014/main" xmlns="" id="{E4EDEC37-5838-41A2-AB02-DA8AEC191F2B}"/>
                </a:ext>
              </a:extLst>
            </p:cNvPr>
            <p:cNvSpPr txBox="1">
              <a:spLocks/>
            </p:cNvSpPr>
            <p:nvPr/>
          </p:nvSpPr>
          <p:spPr bwMode="gray">
            <a:xfrm>
              <a:off x="228600" y="920749"/>
              <a:ext cx="2125694" cy="721648"/>
            </a:xfrm>
            <a:prstGeom prst="rect">
              <a:avLst/>
            </a:prstGeom>
            <a:solidFill>
              <a:schemeClr val="accent1"/>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24" name="Content Placeholder 1">
              <a:extLst>
                <a:ext uri="{FF2B5EF4-FFF2-40B4-BE49-F238E27FC236}">
                  <a16:creationId xmlns:a16="http://schemas.microsoft.com/office/drawing/2014/main" xmlns="" id="{84AE4201-7375-4CC1-A759-2048158C76A4}"/>
                </a:ext>
              </a:extLst>
            </p:cNvPr>
            <p:cNvSpPr txBox="1">
              <a:spLocks/>
            </p:cNvSpPr>
            <p:nvPr/>
          </p:nvSpPr>
          <p:spPr bwMode="gray">
            <a:xfrm>
              <a:off x="2356300" y="921135"/>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Possesses a high level of self-awareness </a:t>
              </a:r>
            </a:p>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Demonstrates courage, honesty and independent  thinking</a:t>
              </a:r>
            </a:p>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Displays continuous self-improvement</a:t>
              </a:r>
            </a:p>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Carries self with positive, optimistic and engaging energy</a:t>
              </a:r>
            </a:p>
          </p:txBody>
        </p:sp>
        <p:sp>
          <p:nvSpPr>
            <p:cNvPr id="25" name="Content Placeholder 1">
              <a:extLst>
                <a:ext uri="{FF2B5EF4-FFF2-40B4-BE49-F238E27FC236}">
                  <a16:creationId xmlns:a16="http://schemas.microsoft.com/office/drawing/2014/main" xmlns="" id="{9EDAC729-47DA-4EF3-A847-F69D154684AC}"/>
                </a:ext>
              </a:extLst>
            </p:cNvPr>
            <p:cNvSpPr txBox="1">
              <a:spLocks/>
            </p:cNvSpPr>
            <p:nvPr/>
          </p:nvSpPr>
          <p:spPr bwMode="gray">
            <a:xfrm>
              <a:off x="226594" y="1195239"/>
              <a:ext cx="2103120" cy="295466"/>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lvl="0" defTabSz="0">
                <a:lnSpc>
                  <a:spcPct val="90000"/>
                </a:lnSpc>
                <a:spcBef>
                  <a:spcPts val="0"/>
                </a:spcBef>
                <a:buClr>
                  <a:srgbClr val="4F81BD"/>
                </a:buClr>
                <a:tabLst>
                  <a:tab pos="0" algn="l"/>
                </a:tabLst>
                <a:defRPr/>
              </a:pPr>
              <a:r>
                <a:rPr lang="en-US" sz="900" i="1" kern="0" dirty="0">
                  <a:solidFill>
                    <a:schemeClr val="bg1"/>
                  </a:solidFill>
                  <a:latin typeface="Arial"/>
                  <a:cs typeface="Arial"/>
                </a:rPr>
                <a:t>Operates with integrity, transparency and humility </a:t>
              </a:r>
            </a:p>
          </p:txBody>
        </p:sp>
        <p:sp>
          <p:nvSpPr>
            <p:cNvPr id="26" name="Content Placeholder 1">
              <a:extLst>
                <a:ext uri="{FF2B5EF4-FFF2-40B4-BE49-F238E27FC236}">
                  <a16:creationId xmlns:a16="http://schemas.microsoft.com/office/drawing/2014/main" xmlns="" id="{848DAE07-67AE-495C-BE58-96CCAC08F54B}"/>
                </a:ext>
              </a:extLst>
            </p:cNvPr>
            <p:cNvSpPr txBox="1">
              <a:spLocks/>
            </p:cNvSpPr>
            <p:nvPr/>
          </p:nvSpPr>
          <p:spPr bwMode="gray">
            <a:xfrm>
              <a:off x="228600" y="989559"/>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Authentic </a:t>
              </a:r>
            </a:p>
          </p:txBody>
        </p:sp>
      </p:grpSp>
    </p:spTree>
    <p:extLst>
      <p:ext uri="{BB962C8B-B14F-4D97-AF65-F5344CB8AC3E}">
        <p14:creationId xmlns:p14="http://schemas.microsoft.com/office/powerpoint/2010/main" val="1866727181"/>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xmlns="" id="{75CDA840-E8E8-48EF-865C-49DE8BAF35B8}"/>
              </a:ext>
            </a:extLst>
          </p:cNvPr>
          <p:cNvSpPr>
            <a:spLocks noGrp="1"/>
          </p:cNvSpPr>
          <p:nvPr>
            <p:ph type="body" sz="quarter" idx="13"/>
          </p:nvPr>
        </p:nvSpPr>
        <p:spPr/>
        <p:txBody>
          <a:bodyPr/>
          <a:lstStyle/>
          <a:p>
            <a:r>
              <a:rPr lang="en-US"/>
              <a:t>Empowering the Leader in You</a:t>
            </a:r>
            <a:endParaRPr lang="en-US" dirty="0"/>
          </a:p>
        </p:txBody>
      </p:sp>
      <p:sp>
        <p:nvSpPr>
          <p:cNvPr id="3" name="Title 2"/>
          <p:cNvSpPr>
            <a:spLocks noGrp="1"/>
          </p:cNvSpPr>
          <p:nvPr>
            <p:ph type="title"/>
          </p:nvPr>
        </p:nvSpPr>
        <p:spPr/>
        <p:txBody>
          <a:bodyPr/>
          <a:lstStyle/>
          <a:p>
            <a:r>
              <a:rPr lang="en-US"/>
              <a:t>Employee Success Model</a:t>
            </a:r>
            <a:endParaRPr lang="en-US" dirty="0"/>
          </a:p>
        </p:txBody>
      </p:sp>
      <p:grpSp>
        <p:nvGrpSpPr>
          <p:cNvPr id="34" name="Group 33">
            <a:extLst>
              <a:ext uri="{FF2B5EF4-FFF2-40B4-BE49-F238E27FC236}">
                <a16:creationId xmlns:a16="http://schemas.microsoft.com/office/drawing/2014/main" xmlns="" id="{13EC0EA5-CD5C-4E60-A3D6-777082EB4CAB}"/>
              </a:ext>
            </a:extLst>
          </p:cNvPr>
          <p:cNvGrpSpPr/>
          <p:nvPr/>
        </p:nvGrpSpPr>
        <p:grpSpPr>
          <a:xfrm>
            <a:off x="226594" y="920749"/>
            <a:ext cx="8659376" cy="736880"/>
            <a:chOff x="226594" y="1715538"/>
            <a:chExt cx="8659376" cy="736880"/>
          </a:xfrm>
        </p:grpSpPr>
        <p:sp>
          <p:nvSpPr>
            <p:cNvPr id="35" name="Content Placeholder 1">
              <a:extLst>
                <a:ext uri="{FF2B5EF4-FFF2-40B4-BE49-F238E27FC236}">
                  <a16:creationId xmlns:a16="http://schemas.microsoft.com/office/drawing/2014/main" xmlns="" id="{ECE55766-D5DE-4C47-B5CA-FB61DA175149}"/>
                </a:ext>
              </a:extLst>
            </p:cNvPr>
            <p:cNvSpPr txBox="1">
              <a:spLocks/>
            </p:cNvSpPr>
            <p:nvPr/>
          </p:nvSpPr>
          <p:spPr bwMode="gray">
            <a:xfrm>
              <a:off x="228600" y="1715538"/>
              <a:ext cx="2125694" cy="721648"/>
            </a:xfrm>
            <a:prstGeom prst="rect">
              <a:avLst/>
            </a:prstGeom>
            <a:solidFill>
              <a:schemeClr val="accent2"/>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36" name="Content Placeholder 1">
              <a:extLst>
                <a:ext uri="{FF2B5EF4-FFF2-40B4-BE49-F238E27FC236}">
                  <a16:creationId xmlns:a16="http://schemas.microsoft.com/office/drawing/2014/main" xmlns="" id="{A30B64AF-E876-4C25-8470-7523F860CCB3}"/>
                </a:ext>
              </a:extLst>
            </p:cNvPr>
            <p:cNvSpPr txBox="1">
              <a:spLocks/>
            </p:cNvSpPr>
            <p:nvPr/>
          </p:nvSpPr>
          <p:spPr bwMode="gray">
            <a:xfrm>
              <a:off x="2356300" y="1716311"/>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Advances Waters “values” and</a:t>
              </a:r>
              <a:r>
                <a:rPr kumimoji="0" lang="en-US" sz="1000" b="0" i="0" u="none" strike="noStrike" kern="0" cap="none" spc="0" normalizeH="0" noProof="0" dirty="0">
                  <a:ln>
                    <a:noFill/>
                  </a:ln>
                  <a:effectLst/>
                  <a:uLnTx/>
                  <a:uFillTx/>
                  <a:latin typeface="Arial"/>
                  <a:ea typeface="MS PGothic" pitchFamily="34" charset="-128"/>
                  <a:cs typeface="Arial"/>
                </a:rPr>
                <a:t> “vision” </a:t>
              </a:r>
              <a:endParaRPr kumimoji="0" lang="en-US" sz="1000" b="0" i="0" u="none" strike="noStrike" kern="0" cap="none" spc="0" normalizeH="0" baseline="0" noProof="0" dirty="0">
                <a:ln>
                  <a:noFill/>
                </a:ln>
                <a:effectLst/>
                <a:uLnTx/>
                <a:uFillTx/>
                <a:latin typeface="Arial"/>
                <a:ea typeface="MS PGothic" pitchFamily="34" charset="-128"/>
                <a:cs typeface="Arial"/>
              </a:endParaRP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Understands how the organization delivers value to our stakeholders</a:t>
              </a:r>
            </a:p>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Recognizes how objectives align to the organizations’ strategy</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Engages cross-functional coalitions to advance our goals</a:t>
              </a:r>
              <a:endParaRPr kumimoji="0" lang="en-US" sz="1000" b="0" i="0" u="none" strike="noStrike" kern="0" cap="none" spc="0" normalizeH="0" baseline="0" noProof="0" dirty="0">
                <a:ln>
                  <a:noFill/>
                </a:ln>
                <a:effectLst/>
                <a:uLnTx/>
                <a:uFillTx/>
                <a:latin typeface="Arial"/>
                <a:ea typeface="MS PGothic" pitchFamily="34" charset="-128"/>
                <a:cs typeface="Arial"/>
              </a:endParaRPr>
            </a:p>
          </p:txBody>
        </p:sp>
        <p:sp>
          <p:nvSpPr>
            <p:cNvPr id="37" name="Content Placeholder 1">
              <a:extLst>
                <a:ext uri="{FF2B5EF4-FFF2-40B4-BE49-F238E27FC236}">
                  <a16:creationId xmlns:a16="http://schemas.microsoft.com/office/drawing/2014/main" xmlns="" id="{966ADD64-A710-485A-AC3A-1DF9FB29AE25}"/>
                </a:ext>
              </a:extLst>
            </p:cNvPr>
            <p:cNvSpPr txBox="1">
              <a:spLocks/>
            </p:cNvSpPr>
            <p:nvPr/>
          </p:nvSpPr>
          <p:spPr bwMode="gray">
            <a:xfrm>
              <a:off x="226594" y="2018822"/>
              <a:ext cx="2103120" cy="433596"/>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marR="0" lvl="0" defTabSz="0" rtl="0" eaLnBrk="1" fontAlgn="base" latinLnBrk="0" hangingPunct="1">
                <a:lnSpc>
                  <a:spcPct val="90000"/>
                </a:lnSpc>
                <a:spcBef>
                  <a:spcPts val="0"/>
                </a:spcBef>
                <a:spcAft>
                  <a:spcPct val="0"/>
                </a:spcAft>
                <a:buClr>
                  <a:srgbClr val="4F81BD"/>
                </a:buClr>
                <a:buSzTx/>
                <a:tabLst>
                  <a:tab pos="0" algn="l"/>
                </a:tabLst>
                <a:defRPr/>
              </a:pPr>
              <a:r>
                <a:rPr lang="en-US" sz="900" i="1" kern="0" dirty="0">
                  <a:solidFill>
                    <a:schemeClr val="bg1"/>
                  </a:solidFill>
                  <a:latin typeface="Arial"/>
                  <a:cs typeface="Arial"/>
                </a:rPr>
                <a:t>Acts as a true company owner to advance the overall interests of Waters </a:t>
              </a:r>
              <a:endParaRPr kumimoji="0" lang="en-US" sz="900" i="1" u="none" strike="noStrike" kern="0" cap="none" spc="0" normalizeH="0" baseline="0" noProof="0" dirty="0">
                <a:ln>
                  <a:noFill/>
                </a:ln>
                <a:solidFill>
                  <a:schemeClr val="bg1"/>
                </a:solidFill>
                <a:effectLst/>
                <a:uLnTx/>
                <a:uFillTx/>
                <a:latin typeface="Arial"/>
                <a:cs typeface="Arial"/>
              </a:endParaRPr>
            </a:p>
          </p:txBody>
        </p:sp>
        <p:sp>
          <p:nvSpPr>
            <p:cNvPr id="38" name="Content Placeholder 1">
              <a:extLst>
                <a:ext uri="{FF2B5EF4-FFF2-40B4-BE49-F238E27FC236}">
                  <a16:creationId xmlns:a16="http://schemas.microsoft.com/office/drawing/2014/main" xmlns="" id="{3F063482-5AC0-47C5-92BB-1CF7DB6EE51D}"/>
                </a:ext>
              </a:extLst>
            </p:cNvPr>
            <p:cNvSpPr txBox="1">
              <a:spLocks/>
            </p:cNvSpPr>
            <p:nvPr/>
          </p:nvSpPr>
          <p:spPr bwMode="gray">
            <a:xfrm>
              <a:off x="228600" y="1783108"/>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Enterprise-Minded</a:t>
              </a:r>
            </a:p>
          </p:txBody>
        </p:sp>
      </p:grpSp>
      <p:graphicFrame>
        <p:nvGraphicFramePr>
          <p:cNvPr id="54" name="Table 53">
            <a:extLst>
              <a:ext uri="{FF2B5EF4-FFF2-40B4-BE49-F238E27FC236}">
                <a16:creationId xmlns:a16="http://schemas.microsoft.com/office/drawing/2014/main" xmlns="" id="{14196D69-24B1-4285-B60F-6715E9361C3D}"/>
              </a:ext>
            </a:extLst>
          </p:cNvPr>
          <p:cNvGraphicFramePr>
            <a:graphicFrameLocks noGrp="1"/>
          </p:cNvGraphicFramePr>
          <p:nvPr>
            <p:extLst>
              <p:ext uri="{D42A27DB-BD31-4B8C-83A1-F6EECF244321}">
                <p14:modId xmlns:p14="http://schemas.microsoft.com/office/powerpoint/2010/main" val="3391845420"/>
              </p:ext>
            </p:extLst>
          </p:nvPr>
        </p:nvGraphicFramePr>
        <p:xfrm>
          <a:off x="228600" y="1733550"/>
          <a:ext cx="8657372" cy="3159758"/>
        </p:xfrm>
        <a:graphic>
          <a:graphicData uri="http://schemas.openxmlformats.org/drawingml/2006/table">
            <a:tbl>
              <a:tblPr firstRow="1" bandRow="1">
                <a:tableStyleId>{073A0DAA-6AF3-43AB-8588-CEC1D06C72B9}</a:tableStyleId>
              </a:tblPr>
              <a:tblGrid>
                <a:gridCol w="2164343">
                  <a:extLst>
                    <a:ext uri="{9D8B030D-6E8A-4147-A177-3AD203B41FA5}">
                      <a16:colId xmlns:a16="http://schemas.microsoft.com/office/drawing/2014/main" xmlns="" val="20000"/>
                    </a:ext>
                  </a:extLst>
                </a:gridCol>
                <a:gridCol w="2164343">
                  <a:extLst>
                    <a:ext uri="{9D8B030D-6E8A-4147-A177-3AD203B41FA5}">
                      <a16:colId xmlns:a16="http://schemas.microsoft.com/office/drawing/2014/main" xmlns="" val="20001"/>
                    </a:ext>
                  </a:extLst>
                </a:gridCol>
                <a:gridCol w="2164343">
                  <a:extLst>
                    <a:ext uri="{9D8B030D-6E8A-4147-A177-3AD203B41FA5}">
                      <a16:colId xmlns:a16="http://schemas.microsoft.com/office/drawing/2014/main" xmlns="" val="20002"/>
                    </a:ext>
                  </a:extLst>
                </a:gridCol>
                <a:gridCol w="2164343">
                  <a:extLst>
                    <a:ext uri="{9D8B030D-6E8A-4147-A177-3AD203B41FA5}">
                      <a16:colId xmlns:a16="http://schemas.microsoft.com/office/drawing/2014/main" xmlns="" val="20003"/>
                    </a:ext>
                  </a:extLst>
                </a:gridCol>
              </a:tblGrid>
              <a:tr h="304799">
                <a:tc gridSpan="2">
                  <a:txBody>
                    <a:bodyPr/>
                    <a:lstStyle/>
                    <a:p>
                      <a:pPr algn="ctr"/>
                      <a:r>
                        <a:rPr lang="en-US" sz="1050" dirty="0">
                          <a:solidFill>
                            <a:schemeClr val="accent2"/>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2"/>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a16="http://schemas.microsoft.com/office/drawing/2014/main" xmlns=""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2"/>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2"/>
                    </a:solidFill>
                  </a:tcPr>
                </a:tc>
                <a:extLst>
                  <a:ext uri="{0D108BD9-81ED-4DB2-BD59-A6C34878D82A}">
                    <a16:rowId xmlns:a16="http://schemas.microsoft.com/office/drawing/2014/main" xmlns="" val="10001"/>
                  </a:ext>
                </a:extLst>
              </a:tr>
              <a:tr h="1699372">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Understands how their objectives contribute to company strategy &amp; success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accent1"/>
                          </a:solidFill>
                          <a:latin typeface="+mn-lt"/>
                          <a:ea typeface="MS PGothic" pitchFamily="34" charset="-128"/>
                          <a:cs typeface="Arial"/>
                        </a:rPr>
                        <a:t>Seeks and fosters collaboration across departments &amp; borders, while striving to removes silos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Puts Waters’ &amp; team interests before personal interests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Spots opportunity for the business and shares that with appropriate personnel.</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Takes an accountable view on all customer interactions and makes sure the customer is successful.</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accent1"/>
                          </a:solidFill>
                          <a:latin typeface="+mn-lt"/>
                          <a:ea typeface="MS PGothic" pitchFamily="34" charset="-128"/>
                          <a:cs typeface="Arial"/>
                        </a:rPr>
                        <a:t>Passionate about the continued growth and success of </a:t>
                      </a:r>
                      <a:r>
                        <a:rPr lang="en-US" sz="1000" baseline="0" dirty="0">
                          <a:solidFill>
                            <a:schemeClr val="accent1"/>
                          </a:solidFill>
                          <a:latin typeface="Arial" pitchFamily="34" charset="0"/>
                          <a:cs typeface="Arial" pitchFamily="34" charset="0"/>
                        </a:rPr>
                        <a:t>Waters</a:t>
                      </a:r>
                    </a:p>
                  </a:txBody>
                  <a:tcPr/>
                </a:tc>
                <a:tc>
                  <a:txBody>
                    <a:bodyPr/>
                    <a:lstStyle/>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Does not spend time to understand vision and strategy </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Works in silos, creates a “us vs. “them” mentality</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Personal entitlement; uses company resources for personal benefit</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Ignores any information about </a:t>
                      </a:r>
                      <a:r>
                        <a:rPr lang="en-US" sz="1000" kern="0" noProof="0" dirty="0" smtClean="0">
                          <a:solidFill>
                            <a:schemeClr val="tx1"/>
                          </a:solidFill>
                          <a:latin typeface="+mn-lt"/>
                          <a:ea typeface="MS PGothic" pitchFamily="34" charset="-128"/>
                          <a:cs typeface="Arial"/>
                        </a:rPr>
                        <a:t>leads; aware of customer </a:t>
                      </a:r>
                      <a:r>
                        <a:rPr lang="en-US" sz="1000" kern="0" noProof="0" dirty="0">
                          <a:solidFill>
                            <a:schemeClr val="tx1"/>
                          </a:solidFill>
                          <a:latin typeface="+mn-lt"/>
                          <a:ea typeface="MS PGothic" pitchFamily="34" charset="-128"/>
                          <a:cs typeface="Arial"/>
                        </a:rPr>
                        <a:t>needs and dismisses them.</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Only seeks to work on activities that are personal favorites.</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tc>
                  <a:txBody>
                    <a:bodyPr/>
                    <a:lstStyle/>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Motivates and inspires others to support business initiatives &amp; strategies by modeling and communicating vision</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Drives projects and initiates ideas to build sustainable benefits for the (global) organization and the business</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Inspires collaboration across departments, countries, regions</a:t>
                      </a:r>
                    </a:p>
                  </a:txBody>
                  <a:tcPr/>
                </a:tc>
                <a:tc>
                  <a:txBody>
                    <a:bodyPr/>
                    <a:lstStyle/>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spend time to explain vision and strategy </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Drives only short-term results </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Acts as a functional leader vs. a business leader; manipulates budget for functional benefit only</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solutions and actions based on personal gain and or ease of solution </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3038654466"/>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893E5F42-4545-41D5-AE74-F7F77C47488D}"/>
              </a:ext>
            </a:extLst>
          </p:cNvPr>
          <p:cNvSpPr>
            <a:spLocks noGrp="1"/>
          </p:cNvSpPr>
          <p:nvPr>
            <p:ph type="body" sz="quarter" idx="13"/>
          </p:nvPr>
        </p:nvSpPr>
        <p:spPr/>
        <p:txBody>
          <a:bodyPr/>
          <a:lstStyle/>
          <a:p>
            <a:r>
              <a:rPr lang="en-US"/>
              <a:t>Empowering the Leader in You</a:t>
            </a:r>
            <a:endParaRPr lang="en-US" dirty="0"/>
          </a:p>
        </p:txBody>
      </p:sp>
      <p:sp>
        <p:nvSpPr>
          <p:cNvPr id="3" name="Title 2"/>
          <p:cNvSpPr>
            <a:spLocks noGrp="1"/>
          </p:cNvSpPr>
          <p:nvPr>
            <p:ph type="title"/>
          </p:nvPr>
        </p:nvSpPr>
        <p:spPr/>
        <p:txBody>
          <a:bodyPr/>
          <a:lstStyle/>
          <a:p>
            <a:r>
              <a:rPr lang="en-US"/>
              <a:t>Employee Success Model</a:t>
            </a:r>
            <a:endParaRPr lang="en-US" dirty="0"/>
          </a:p>
        </p:txBody>
      </p:sp>
      <p:grpSp>
        <p:nvGrpSpPr>
          <p:cNvPr id="26" name="Group 25">
            <a:extLst>
              <a:ext uri="{FF2B5EF4-FFF2-40B4-BE49-F238E27FC236}">
                <a16:creationId xmlns:a16="http://schemas.microsoft.com/office/drawing/2014/main" xmlns="" id="{B1285583-FF51-4646-B8E0-61CEF2E0019F}"/>
              </a:ext>
            </a:extLst>
          </p:cNvPr>
          <p:cNvGrpSpPr/>
          <p:nvPr/>
        </p:nvGrpSpPr>
        <p:grpSpPr>
          <a:xfrm>
            <a:off x="226594" y="915570"/>
            <a:ext cx="8659376" cy="726996"/>
            <a:chOff x="226594" y="2504979"/>
            <a:chExt cx="8659376" cy="726996"/>
          </a:xfrm>
        </p:grpSpPr>
        <p:sp>
          <p:nvSpPr>
            <p:cNvPr id="27" name="Content Placeholder 1">
              <a:extLst>
                <a:ext uri="{FF2B5EF4-FFF2-40B4-BE49-F238E27FC236}">
                  <a16:creationId xmlns:a16="http://schemas.microsoft.com/office/drawing/2014/main" xmlns="" id="{0436D09A-5270-41D7-ADD0-B2262126A322}"/>
                </a:ext>
              </a:extLst>
            </p:cNvPr>
            <p:cNvSpPr txBox="1">
              <a:spLocks/>
            </p:cNvSpPr>
            <p:nvPr/>
          </p:nvSpPr>
          <p:spPr bwMode="gray">
            <a:xfrm>
              <a:off x="228600" y="2510327"/>
              <a:ext cx="2125694" cy="721648"/>
            </a:xfrm>
            <a:prstGeom prst="rect">
              <a:avLst/>
            </a:prstGeom>
            <a:solidFill>
              <a:schemeClr val="accent3"/>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28" name="Content Placeholder 1">
              <a:extLst>
                <a:ext uri="{FF2B5EF4-FFF2-40B4-BE49-F238E27FC236}">
                  <a16:creationId xmlns:a16="http://schemas.microsoft.com/office/drawing/2014/main" xmlns="" id="{AAD11AB1-B3C0-438D-9D27-58AD9D123617}"/>
                </a:ext>
              </a:extLst>
            </p:cNvPr>
            <p:cNvSpPr txBox="1">
              <a:spLocks/>
            </p:cNvSpPr>
            <p:nvPr/>
          </p:nvSpPr>
          <p:spPr bwMode="gray">
            <a:xfrm>
              <a:off x="2356300" y="2504979"/>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Driven by customer success </a:t>
              </a:r>
              <a:r>
                <a:rPr kumimoji="0" lang="en-US" sz="1000" b="0" i="0" u="none" strike="noStrike" kern="0" cap="none" spc="0" normalizeH="0" baseline="0" noProof="0" dirty="0">
                  <a:ln>
                    <a:noFill/>
                  </a:ln>
                  <a:solidFill>
                    <a:srgbClr val="FF0000"/>
                  </a:solidFill>
                  <a:effectLst/>
                  <a:uLnTx/>
                  <a:uFillTx/>
                  <a:latin typeface="Arial"/>
                  <a:ea typeface="MS PGothic" pitchFamily="34" charset="-128"/>
                  <a:cs typeface="Arial"/>
                </a:rPr>
                <a:t> </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Anticipates opportunities,</a:t>
              </a:r>
              <a:r>
                <a:rPr kumimoji="0" lang="en-US" sz="1000" b="0" i="0" u="none" strike="noStrike" kern="0" cap="none" spc="0" normalizeH="0" noProof="0" dirty="0">
                  <a:ln>
                    <a:noFill/>
                  </a:ln>
                  <a:effectLst/>
                  <a:uLnTx/>
                  <a:uFillTx/>
                  <a:latin typeface="Arial"/>
                  <a:ea typeface="MS PGothic" pitchFamily="34" charset="-128"/>
                  <a:cs typeface="Arial"/>
                </a:rPr>
                <a:t> challenges and risks</a:t>
              </a:r>
              <a:endParaRPr kumimoji="0" lang="en-US" sz="1000" b="0" i="0" u="none" strike="noStrike" kern="0" cap="none" spc="0" normalizeH="0" baseline="0" noProof="0" dirty="0">
                <a:ln>
                  <a:noFill/>
                </a:ln>
                <a:effectLst/>
                <a:uLnTx/>
                <a:uFillTx/>
                <a:latin typeface="Arial"/>
                <a:ea typeface="MS PGothic" pitchFamily="34" charset="-128"/>
                <a:cs typeface="Arial"/>
              </a:endParaRP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Exhibits natural curiosity</a:t>
              </a:r>
              <a:r>
                <a:rPr kumimoji="0" lang="en-US" sz="1000" b="0" i="0" u="none" strike="noStrike" kern="0" cap="none" spc="0" normalizeH="0" noProof="0" dirty="0">
                  <a:ln>
                    <a:noFill/>
                  </a:ln>
                  <a:effectLst/>
                  <a:uLnTx/>
                  <a:uFillTx/>
                  <a:latin typeface="Arial"/>
                  <a:ea typeface="MS PGothic" pitchFamily="34" charset="-128"/>
                  <a:cs typeface="Arial"/>
                </a:rPr>
                <a:t> and seeks to </a:t>
              </a:r>
              <a:r>
                <a:rPr kumimoji="0" lang="en-US" sz="1000" b="0" i="0" u="none" strike="noStrike" kern="0" cap="none" spc="0" normalizeH="0" baseline="0" noProof="0" dirty="0">
                  <a:ln>
                    <a:noFill/>
                  </a:ln>
                  <a:effectLst/>
                  <a:uLnTx/>
                  <a:uFillTx/>
                  <a:latin typeface="Arial"/>
                  <a:ea typeface="MS PGothic" pitchFamily="34" charset="-128"/>
                  <a:cs typeface="Arial"/>
                </a:rPr>
                <a:t>learn from others</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Actively engaged internally and externally</a:t>
              </a:r>
              <a:endParaRPr kumimoji="0" lang="en-US" sz="1000" b="0" i="0" u="none" strike="noStrike" kern="0" cap="none" spc="0" normalizeH="0" baseline="0" noProof="0" dirty="0">
                <a:ln>
                  <a:noFill/>
                </a:ln>
                <a:effectLst/>
                <a:uLnTx/>
                <a:uFillTx/>
                <a:latin typeface="Arial"/>
                <a:cs typeface="Arial"/>
              </a:endParaRPr>
            </a:p>
          </p:txBody>
        </p:sp>
        <p:sp>
          <p:nvSpPr>
            <p:cNvPr id="29" name="Content Placeholder 1">
              <a:extLst>
                <a:ext uri="{FF2B5EF4-FFF2-40B4-BE49-F238E27FC236}">
                  <a16:creationId xmlns:a16="http://schemas.microsoft.com/office/drawing/2014/main" xmlns="" id="{2DAF58CC-973E-4858-A1BD-9E034D774EDC}"/>
                </a:ext>
              </a:extLst>
            </p:cNvPr>
            <p:cNvSpPr txBox="1">
              <a:spLocks/>
            </p:cNvSpPr>
            <p:nvPr/>
          </p:nvSpPr>
          <p:spPr bwMode="gray">
            <a:xfrm>
              <a:off x="226594" y="2804635"/>
              <a:ext cx="2103120" cy="295466"/>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lvl="0" defTabSz="0">
                <a:lnSpc>
                  <a:spcPct val="90000"/>
                </a:lnSpc>
                <a:spcBef>
                  <a:spcPts val="0"/>
                </a:spcBef>
                <a:buClr>
                  <a:srgbClr val="4F81BD"/>
                </a:buClr>
                <a:tabLst>
                  <a:tab pos="0" algn="l"/>
                </a:tabLst>
                <a:defRPr/>
              </a:pPr>
              <a:r>
                <a:rPr lang="en-US" sz="900" i="1" kern="0" dirty="0">
                  <a:solidFill>
                    <a:schemeClr val="bg1"/>
                  </a:solidFill>
                  <a:latin typeface="Arial"/>
                  <a:cs typeface="Arial"/>
                </a:rPr>
                <a:t>Carries a broad global perspective of markets, technologies and trends</a:t>
              </a:r>
            </a:p>
          </p:txBody>
        </p:sp>
        <p:sp>
          <p:nvSpPr>
            <p:cNvPr id="30" name="Content Placeholder 1">
              <a:extLst>
                <a:ext uri="{FF2B5EF4-FFF2-40B4-BE49-F238E27FC236}">
                  <a16:creationId xmlns:a16="http://schemas.microsoft.com/office/drawing/2014/main" xmlns="" id="{EEF54798-65C6-4561-B1F7-D1FBCA0600FF}"/>
                </a:ext>
              </a:extLst>
            </p:cNvPr>
            <p:cNvSpPr txBox="1">
              <a:spLocks/>
            </p:cNvSpPr>
            <p:nvPr/>
          </p:nvSpPr>
          <p:spPr bwMode="gray">
            <a:xfrm>
              <a:off x="228600" y="2576657"/>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Outside-In Thinkers</a:t>
              </a:r>
            </a:p>
          </p:txBody>
        </p:sp>
      </p:grpSp>
      <p:graphicFrame>
        <p:nvGraphicFramePr>
          <p:cNvPr id="41" name="Table 40">
            <a:extLst>
              <a:ext uri="{FF2B5EF4-FFF2-40B4-BE49-F238E27FC236}">
                <a16:creationId xmlns:a16="http://schemas.microsoft.com/office/drawing/2014/main" xmlns="" id="{1A4C31EF-675D-466A-B552-72701BC09CA4}"/>
              </a:ext>
            </a:extLst>
          </p:cNvPr>
          <p:cNvGraphicFramePr>
            <a:graphicFrameLocks noGrp="1"/>
          </p:cNvGraphicFramePr>
          <p:nvPr>
            <p:extLst>
              <p:ext uri="{D42A27DB-BD31-4B8C-83A1-F6EECF244321}">
                <p14:modId xmlns:p14="http://schemas.microsoft.com/office/powerpoint/2010/main" val="1298434719"/>
              </p:ext>
            </p:extLst>
          </p:nvPr>
        </p:nvGraphicFramePr>
        <p:xfrm>
          <a:off x="228600" y="1733550"/>
          <a:ext cx="8657372" cy="3215638"/>
        </p:xfrm>
        <a:graphic>
          <a:graphicData uri="http://schemas.openxmlformats.org/drawingml/2006/table">
            <a:tbl>
              <a:tblPr firstRow="1" bandRow="1">
                <a:tableStyleId>{073A0DAA-6AF3-43AB-8588-CEC1D06C72B9}</a:tableStyleId>
              </a:tblPr>
              <a:tblGrid>
                <a:gridCol w="2164343">
                  <a:extLst>
                    <a:ext uri="{9D8B030D-6E8A-4147-A177-3AD203B41FA5}">
                      <a16:colId xmlns:a16="http://schemas.microsoft.com/office/drawing/2014/main" xmlns="" val="20000"/>
                    </a:ext>
                  </a:extLst>
                </a:gridCol>
                <a:gridCol w="2164343">
                  <a:extLst>
                    <a:ext uri="{9D8B030D-6E8A-4147-A177-3AD203B41FA5}">
                      <a16:colId xmlns:a16="http://schemas.microsoft.com/office/drawing/2014/main" xmlns="" val="20001"/>
                    </a:ext>
                  </a:extLst>
                </a:gridCol>
                <a:gridCol w="2164343">
                  <a:extLst>
                    <a:ext uri="{9D8B030D-6E8A-4147-A177-3AD203B41FA5}">
                      <a16:colId xmlns:a16="http://schemas.microsoft.com/office/drawing/2014/main" xmlns="" val="20002"/>
                    </a:ext>
                  </a:extLst>
                </a:gridCol>
                <a:gridCol w="2164343">
                  <a:extLst>
                    <a:ext uri="{9D8B030D-6E8A-4147-A177-3AD203B41FA5}">
                      <a16:colId xmlns:a16="http://schemas.microsoft.com/office/drawing/2014/main" xmlns="" val="20003"/>
                    </a:ext>
                  </a:extLst>
                </a:gridCol>
              </a:tblGrid>
              <a:tr h="304799">
                <a:tc gridSpan="2">
                  <a:txBody>
                    <a:bodyPr/>
                    <a:lstStyle/>
                    <a:p>
                      <a:pPr algn="ctr"/>
                      <a:r>
                        <a:rPr lang="en-US" sz="1050" dirty="0">
                          <a:solidFill>
                            <a:schemeClr val="accent3"/>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3"/>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a16="http://schemas.microsoft.com/office/drawing/2014/main" xmlns=""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3"/>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3"/>
                    </a:solidFill>
                  </a:tcPr>
                </a:tc>
                <a:extLst>
                  <a:ext uri="{0D108BD9-81ED-4DB2-BD59-A6C34878D82A}">
                    <a16:rowId xmlns:a16="http://schemas.microsoft.com/office/drawing/2014/main" xmlns="" val="10001"/>
                  </a:ext>
                </a:extLst>
              </a:tr>
              <a:tr h="1699372">
                <a:tc>
                  <a:txBody>
                    <a:bodyPr/>
                    <a:lstStyle/>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Is alert to and understands market forces influencing our chosen markets and how our technologies can be applied/used</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accent1"/>
                          </a:solidFill>
                          <a:latin typeface="+mn-lt"/>
                          <a:ea typeface="MS PGothic" pitchFamily="34" charset="-128"/>
                          <a:cs typeface="Arial"/>
                        </a:rPr>
                        <a:t>Actively curious and asks for information and questions which will better the services &amp; solutions offered to customers.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Connects in an authentic &amp; meaningful way with customers </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Actively engages with industry groups and forums, viewed as ‘thought leader’</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accent1"/>
                          </a:solidFill>
                          <a:latin typeface="+mn-lt"/>
                          <a:ea typeface="MS PGothic" pitchFamily="34" charset="-128"/>
                          <a:cs typeface="Arial"/>
                        </a:rPr>
                        <a:t>Seeks external views and best practices</a:t>
                      </a:r>
                    </a:p>
                  </a:txBody>
                  <a:tcPr/>
                </a:tc>
                <a:tc>
                  <a:txBody>
                    <a:bodyPr/>
                    <a:lstStyle/>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Takes no interest in the varying markets Waters operates in</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Has no interest or desire to better their knowledge and skills through understanding industry practices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Takes little interest in the customer ongoing needs and opportunities for Waters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rgbClr val="FF0000"/>
                          </a:solidFill>
                          <a:latin typeface="+mn-lt"/>
                          <a:ea typeface="MS PGothic" pitchFamily="34" charset="-128"/>
                          <a:cs typeface="Arial"/>
                        </a:rPr>
                        <a:t>Out of touch with market trends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Not open to new ideas … the  “not invented here” mentality</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Is too tied to internal process &amp; perspectives; change averse</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tc>
                  <a:txBody>
                    <a:bodyPr/>
                    <a:lstStyle/>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Ensures team takes a proactive approach to understanding customers and competitors in the marketplace </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Makes sure their team understands the impact of Waters’ solutions  on customers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Promotes active engagement with industry groups and forums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Recognizes ‘thought leaders’ on their teams</a:t>
                      </a:r>
                    </a:p>
                  </a:txBody>
                  <a:tcPr marT="60960" marB="60960"/>
                </a:tc>
                <a:tc>
                  <a:txBody>
                    <a:bodyPr/>
                    <a:lstStyle/>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Pays no interest to market information, takes the approach of doing the same time after time.</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Promotes an environment that is not open to new ideas, by fostering a  “not invented here” mentality</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encourage team to suggest new ideas; Is too tied to internal process &amp; perspectives; </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Creates an change averse attitude</a:t>
                      </a:r>
                    </a:p>
                  </a:txBody>
                  <a:tcPr marT="60960" marB="6096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062248375"/>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B7C8014D-0370-4EE2-8F52-41F8B5799C4C}"/>
              </a:ext>
            </a:extLst>
          </p:cNvPr>
          <p:cNvSpPr>
            <a:spLocks noGrp="1"/>
          </p:cNvSpPr>
          <p:nvPr>
            <p:ph type="body" sz="quarter" idx="13"/>
          </p:nvPr>
        </p:nvSpPr>
        <p:spPr/>
        <p:txBody>
          <a:bodyPr/>
          <a:lstStyle/>
          <a:p>
            <a:r>
              <a:rPr lang="en-US" dirty="0"/>
              <a:t>Empowering the Leader in You</a:t>
            </a:r>
          </a:p>
        </p:txBody>
      </p:sp>
      <p:sp>
        <p:nvSpPr>
          <p:cNvPr id="3" name="Title 2"/>
          <p:cNvSpPr>
            <a:spLocks noGrp="1"/>
          </p:cNvSpPr>
          <p:nvPr>
            <p:ph type="title"/>
          </p:nvPr>
        </p:nvSpPr>
        <p:spPr/>
        <p:txBody>
          <a:bodyPr/>
          <a:lstStyle/>
          <a:p>
            <a:r>
              <a:rPr lang="en-US" dirty="0"/>
              <a:t>Employee Success Model</a:t>
            </a:r>
          </a:p>
        </p:txBody>
      </p:sp>
      <p:grpSp>
        <p:nvGrpSpPr>
          <p:cNvPr id="26" name="Group 25">
            <a:extLst>
              <a:ext uri="{FF2B5EF4-FFF2-40B4-BE49-F238E27FC236}">
                <a16:creationId xmlns:a16="http://schemas.microsoft.com/office/drawing/2014/main" xmlns="" id="{6756CD42-1F0E-42A3-99F0-605AFEA6EDA3}"/>
              </a:ext>
            </a:extLst>
          </p:cNvPr>
          <p:cNvGrpSpPr/>
          <p:nvPr/>
        </p:nvGrpSpPr>
        <p:grpSpPr>
          <a:xfrm>
            <a:off x="226594" y="915570"/>
            <a:ext cx="8659376" cy="732362"/>
            <a:chOff x="226594" y="3300155"/>
            <a:chExt cx="8659376" cy="732362"/>
          </a:xfrm>
        </p:grpSpPr>
        <p:sp>
          <p:nvSpPr>
            <p:cNvPr id="27" name="Content Placeholder 1">
              <a:extLst>
                <a:ext uri="{FF2B5EF4-FFF2-40B4-BE49-F238E27FC236}">
                  <a16:creationId xmlns:a16="http://schemas.microsoft.com/office/drawing/2014/main" xmlns="" id="{AA762CC2-FA74-4A74-A540-ED13EED07F08}"/>
                </a:ext>
              </a:extLst>
            </p:cNvPr>
            <p:cNvSpPr txBox="1">
              <a:spLocks/>
            </p:cNvSpPr>
            <p:nvPr/>
          </p:nvSpPr>
          <p:spPr bwMode="gray">
            <a:xfrm>
              <a:off x="228600" y="3305116"/>
              <a:ext cx="2125694" cy="721648"/>
            </a:xfrm>
            <a:prstGeom prst="rect">
              <a:avLst/>
            </a:prstGeom>
            <a:solidFill>
              <a:schemeClr val="accent4"/>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28" name="Content Placeholder 1">
              <a:extLst>
                <a:ext uri="{FF2B5EF4-FFF2-40B4-BE49-F238E27FC236}">
                  <a16:creationId xmlns:a16="http://schemas.microsoft.com/office/drawing/2014/main" xmlns="" id="{42FF2ED5-8130-4213-BD8B-F86C2AF7C8F1}"/>
                </a:ext>
              </a:extLst>
            </p:cNvPr>
            <p:cNvSpPr txBox="1">
              <a:spLocks/>
            </p:cNvSpPr>
            <p:nvPr/>
          </p:nvSpPr>
          <p:spPr bwMode="gray">
            <a:xfrm>
              <a:off x="2356300" y="3300155"/>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Disciplined</a:t>
              </a:r>
              <a:r>
                <a:rPr lang="en-US" sz="1000" kern="0" dirty="0">
                  <a:solidFill>
                    <a:srgbClr val="FF0000"/>
                  </a:solidFill>
                  <a:latin typeface="Arial"/>
                  <a:cs typeface="Arial"/>
                </a:rPr>
                <a:t> </a:t>
              </a:r>
              <a:r>
                <a:rPr lang="en-US" sz="1000" kern="0" dirty="0">
                  <a:latin typeface="Arial"/>
                  <a:cs typeface="Arial"/>
                </a:rPr>
                <a:t>approach; acts with facts, data and clear metrics to deliver quality results</a:t>
              </a:r>
              <a:endParaRPr kumimoji="0" lang="en-US" sz="1000" b="0" i="0" u="none" strike="noStrike" kern="0" cap="none" spc="0" normalizeH="0" baseline="0" noProof="0" dirty="0">
                <a:ln>
                  <a:noFill/>
                </a:ln>
                <a:effectLst/>
                <a:uLnTx/>
                <a:uFillTx/>
                <a:latin typeface="Arial"/>
                <a:ea typeface="MS PGothic" pitchFamily="34" charset="-128"/>
                <a:cs typeface="Arial"/>
              </a:endParaRP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Solutions orientated; identifies challenges and crafts innovative</a:t>
              </a:r>
              <a:r>
                <a:rPr kumimoji="0" lang="en-US" sz="1000" b="0" i="0" u="none" strike="noStrike" kern="0" cap="none" spc="0" normalizeH="0" baseline="0" noProof="0" dirty="0">
                  <a:ln>
                    <a:noFill/>
                  </a:ln>
                  <a:solidFill>
                    <a:srgbClr val="FF0000"/>
                  </a:solidFill>
                  <a:effectLst/>
                  <a:uLnTx/>
                  <a:uFillTx/>
                  <a:latin typeface="Arial"/>
                  <a:ea typeface="MS PGothic" pitchFamily="34" charset="-128"/>
                  <a:cs typeface="Arial"/>
                </a:rPr>
                <a:t> </a:t>
              </a:r>
              <a:r>
                <a:rPr kumimoji="0" lang="en-US" sz="1000" b="0" i="0" u="none" strike="noStrike" kern="0" cap="none" spc="0" normalizeH="0" noProof="0" dirty="0">
                  <a:ln>
                    <a:noFill/>
                  </a:ln>
                  <a:effectLst/>
                  <a:uLnTx/>
                  <a:uFillTx/>
                  <a:latin typeface="Arial"/>
                  <a:ea typeface="MS PGothic" pitchFamily="34" charset="-128"/>
                  <a:cs typeface="Arial"/>
                </a:rPr>
                <a:t>solutions</a:t>
              </a:r>
              <a:endParaRPr kumimoji="0" lang="en-US" sz="1000" b="0" i="0" u="none" strike="noStrike" kern="0" cap="none" spc="0" normalizeH="0" baseline="0" noProof="0" dirty="0">
                <a:ln>
                  <a:noFill/>
                </a:ln>
                <a:effectLst/>
                <a:uLnTx/>
                <a:uFillTx/>
                <a:latin typeface="Arial"/>
                <a:ea typeface="MS PGothic" pitchFamily="34" charset="-128"/>
                <a:cs typeface="Arial"/>
              </a:endParaRP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Displays</a:t>
              </a:r>
              <a:r>
                <a:rPr lang="en-US" sz="1000" kern="0" noProof="0" dirty="0">
                  <a:latin typeface="Arial"/>
                  <a:cs typeface="Arial"/>
                </a:rPr>
                <a:t> </a:t>
              </a:r>
              <a:r>
                <a:rPr lang="en-US" sz="1000" kern="0" dirty="0">
                  <a:latin typeface="Arial"/>
                  <a:cs typeface="Arial"/>
                </a:rPr>
                <a:t>informed  </a:t>
              </a:r>
              <a:r>
                <a:rPr lang="en-US" sz="1000" kern="0" noProof="0" dirty="0">
                  <a:latin typeface="Arial"/>
                  <a:cs typeface="Arial"/>
                </a:rPr>
                <a:t>judgment with clear, timely and wise </a:t>
              </a:r>
              <a:r>
                <a:rPr lang="en-US" sz="1000" kern="0" dirty="0">
                  <a:latin typeface="Arial"/>
                  <a:cs typeface="Arial"/>
                </a:rPr>
                <a:t>decision</a:t>
              </a:r>
              <a:r>
                <a:rPr lang="en-US" sz="1000" kern="0" noProof="0" dirty="0">
                  <a:latin typeface="Arial"/>
                  <a:cs typeface="Arial"/>
                </a:rPr>
                <a:t>-making</a:t>
              </a:r>
              <a:endParaRPr kumimoji="0" lang="en-US" sz="900" b="0" i="0" u="none" strike="noStrike" kern="0" cap="none" spc="0" normalizeH="0" baseline="0" noProof="0" dirty="0">
                <a:ln>
                  <a:noFill/>
                </a:ln>
                <a:effectLst/>
                <a:uLnTx/>
                <a:uFillTx/>
                <a:latin typeface="Arial"/>
                <a:cs typeface="Arial"/>
              </a:endParaRPr>
            </a:p>
            <a:p>
              <a:pPr marL="233363" indent="-233363">
                <a:lnSpc>
                  <a:spcPct val="90000"/>
                </a:lnSpc>
                <a:spcBef>
                  <a:spcPts val="0"/>
                </a:spcBef>
                <a:spcAft>
                  <a:spcPts val="200"/>
                </a:spcAft>
                <a:buClr>
                  <a:srgbClr val="4F81BD"/>
                </a:buClr>
                <a:buFont typeface="Wingdings 2" pitchFamily="18" charset="2"/>
                <a:buChar char="¡"/>
              </a:pPr>
              <a:r>
                <a:rPr lang="en-US" sz="1000" kern="0" dirty="0">
                  <a:latin typeface="Arial"/>
                  <a:cs typeface="Arial"/>
                </a:rPr>
                <a:t>Is adaptable and open in leading productive change</a:t>
              </a:r>
              <a:endParaRPr lang="en-US" sz="900" kern="0" dirty="0">
                <a:solidFill>
                  <a:srgbClr val="00B050"/>
                </a:solidFill>
                <a:latin typeface="Arial"/>
                <a:cs typeface="Arial"/>
              </a:endParaRPr>
            </a:p>
          </p:txBody>
        </p:sp>
        <p:sp>
          <p:nvSpPr>
            <p:cNvPr id="29" name="Content Placeholder 1">
              <a:extLst>
                <a:ext uri="{FF2B5EF4-FFF2-40B4-BE49-F238E27FC236}">
                  <a16:creationId xmlns:a16="http://schemas.microsoft.com/office/drawing/2014/main" xmlns="" id="{0B85AEFA-5AC1-4949-A138-0DEA4FC1FEF5}"/>
                </a:ext>
              </a:extLst>
            </p:cNvPr>
            <p:cNvSpPr txBox="1">
              <a:spLocks/>
            </p:cNvSpPr>
            <p:nvPr/>
          </p:nvSpPr>
          <p:spPr bwMode="gray">
            <a:xfrm>
              <a:off x="226594" y="3612402"/>
              <a:ext cx="2103120" cy="420115"/>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a:lnSpc>
                  <a:spcPct val="90000"/>
                </a:lnSpc>
                <a:spcBef>
                  <a:spcPts val="0"/>
                </a:spcBef>
                <a:buClr>
                  <a:srgbClr val="4F81BD"/>
                </a:buClr>
                <a:tabLst>
                  <a:tab pos="0" algn="l"/>
                </a:tabLst>
                <a:defRPr/>
              </a:pPr>
              <a:r>
                <a:rPr lang="en-US" sz="900" i="1" kern="0" dirty="0">
                  <a:solidFill>
                    <a:schemeClr val="bg1"/>
                  </a:solidFill>
                  <a:latin typeface="Arial"/>
                  <a:cs typeface="Arial"/>
                </a:rPr>
                <a:t>Balances clear strategic thinking and accountability in execution to deliver results </a:t>
              </a:r>
            </a:p>
          </p:txBody>
        </p:sp>
        <p:sp>
          <p:nvSpPr>
            <p:cNvPr id="30" name="Content Placeholder 1">
              <a:extLst>
                <a:ext uri="{FF2B5EF4-FFF2-40B4-BE49-F238E27FC236}">
                  <a16:creationId xmlns:a16="http://schemas.microsoft.com/office/drawing/2014/main" xmlns="" id="{98CA318A-570C-40FC-AB59-E48ADD3E4F38}"/>
                </a:ext>
              </a:extLst>
            </p:cNvPr>
            <p:cNvSpPr txBox="1">
              <a:spLocks/>
            </p:cNvSpPr>
            <p:nvPr/>
          </p:nvSpPr>
          <p:spPr bwMode="gray">
            <a:xfrm>
              <a:off x="228600" y="3370206"/>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Agile</a:t>
              </a:r>
            </a:p>
          </p:txBody>
        </p:sp>
      </p:grpSp>
      <p:graphicFrame>
        <p:nvGraphicFramePr>
          <p:cNvPr id="36" name="Table 35">
            <a:extLst>
              <a:ext uri="{FF2B5EF4-FFF2-40B4-BE49-F238E27FC236}">
                <a16:creationId xmlns:a16="http://schemas.microsoft.com/office/drawing/2014/main" xmlns="" id="{F7B368FF-2255-4885-9AF4-2247BF379C20}"/>
              </a:ext>
            </a:extLst>
          </p:cNvPr>
          <p:cNvGraphicFramePr>
            <a:graphicFrameLocks noGrp="1"/>
          </p:cNvGraphicFramePr>
          <p:nvPr>
            <p:extLst>
              <p:ext uri="{D42A27DB-BD31-4B8C-83A1-F6EECF244321}">
                <p14:modId xmlns:p14="http://schemas.microsoft.com/office/powerpoint/2010/main" val="1428916895"/>
              </p:ext>
            </p:extLst>
          </p:nvPr>
        </p:nvGraphicFramePr>
        <p:xfrm>
          <a:off x="228600" y="1733550"/>
          <a:ext cx="8657372" cy="3149598"/>
        </p:xfrm>
        <a:graphic>
          <a:graphicData uri="http://schemas.openxmlformats.org/drawingml/2006/table">
            <a:tbl>
              <a:tblPr firstRow="1" bandRow="1">
                <a:tableStyleId>{073A0DAA-6AF3-43AB-8588-CEC1D06C72B9}</a:tableStyleId>
              </a:tblPr>
              <a:tblGrid>
                <a:gridCol w="2164343">
                  <a:extLst>
                    <a:ext uri="{9D8B030D-6E8A-4147-A177-3AD203B41FA5}">
                      <a16:colId xmlns:a16="http://schemas.microsoft.com/office/drawing/2014/main" xmlns="" val="20000"/>
                    </a:ext>
                  </a:extLst>
                </a:gridCol>
                <a:gridCol w="2164343">
                  <a:extLst>
                    <a:ext uri="{9D8B030D-6E8A-4147-A177-3AD203B41FA5}">
                      <a16:colId xmlns:a16="http://schemas.microsoft.com/office/drawing/2014/main" xmlns="" val="20001"/>
                    </a:ext>
                  </a:extLst>
                </a:gridCol>
                <a:gridCol w="2164343">
                  <a:extLst>
                    <a:ext uri="{9D8B030D-6E8A-4147-A177-3AD203B41FA5}">
                      <a16:colId xmlns:a16="http://schemas.microsoft.com/office/drawing/2014/main" xmlns="" val="20002"/>
                    </a:ext>
                  </a:extLst>
                </a:gridCol>
                <a:gridCol w="2164343">
                  <a:extLst>
                    <a:ext uri="{9D8B030D-6E8A-4147-A177-3AD203B41FA5}">
                      <a16:colId xmlns:a16="http://schemas.microsoft.com/office/drawing/2014/main" xmlns="" val="20003"/>
                    </a:ext>
                  </a:extLst>
                </a:gridCol>
              </a:tblGrid>
              <a:tr h="304799">
                <a:tc gridSpan="2">
                  <a:txBody>
                    <a:bodyPr/>
                    <a:lstStyle/>
                    <a:p>
                      <a:pPr algn="ctr"/>
                      <a:r>
                        <a:rPr lang="en-US" sz="1050" dirty="0">
                          <a:solidFill>
                            <a:schemeClr val="accent4"/>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4"/>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a16="http://schemas.microsoft.com/office/drawing/2014/main" xmlns=""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4"/>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4"/>
                    </a:solidFill>
                  </a:tcPr>
                </a:tc>
                <a:extLst>
                  <a:ext uri="{0D108BD9-81ED-4DB2-BD59-A6C34878D82A}">
                    <a16:rowId xmlns:a16="http://schemas.microsoft.com/office/drawing/2014/main" xmlns="" val="10001"/>
                  </a:ext>
                </a:extLst>
              </a:tr>
              <a:tr h="1699372">
                <a:tc>
                  <a:txBody>
                    <a:bodyPr/>
                    <a:lstStyle/>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Focuses on actions that have a  big business impact or can improve work processes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accent1"/>
                          </a:solidFill>
                          <a:latin typeface="+mn-lt"/>
                          <a:ea typeface="MS PGothic" pitchFamily="34" charset="-128"/>
                          <a:cs typeface="Arial"/>
                        </a:rPr>
                        <a:t>Capable of making  independent decisions when necessary </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Feels accountable for work results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 Actively seeks out innovative ways of performing his/her daily activities </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accent1"/>
                          </a:solidFill>
                          <a:latin typeface="+mn-lt"/>
                          <a:ea typeface="MS PGothic" pitchFamily="34" charset="-128"/>
                          <a:cs typeface="Arial"/>
                        </a:rPr>
                        <a:t>Seeks out feedback and learns from experience</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Learns from  setbacks without dwelling on them</a:t>
                      </a:r>
                    </a:p>
                  </a:txBody>
                  <a:tcPr/>
                </a:tc>
                <a:tc>
                  <a:txBody>
                    <a:bodyPr/>
                    <a:lstStyle/>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Incapable of separating things that matter from </a:t>
                      </a:r>
                      <a:r>
                        <a:rPr lang="en-US" sz="1000" kern="0" dirty="0" smtClean="0">
                          <a:solidFill>
                            <a:schemeClr val="tx1"/>
                          </a:solidFill>
                          <a:latin typeface="+mn-lt"/>
                          <a:ea typeface="MS PGothic" pitchFamily="34" charset="-128"/>
                          <a:cs typeface="Arial"/>
                        </a:rPr>
                        <a:t>less impactful</a:t>
                      </a:r>
                      <a:r>
                        <a:rPr lang="en-US" sz="1000" kern="0" baseline="0" dirty="0" smtClean="0">
                          <a:solidFill>
                            <a:schemeClr val="tx1"/>
                          </a:solidFill>
                          <a:latin typeface="+mn-lt"/>
                          <a:ea typeface="MS PGothic" pitchFamily="34" charset="-128"/>
                          <a:cs typeface="Arial"/>
                        </a:rPr>
                        <a:t> information</a:t>
                      </a:r>
                      <a:endParaRPr lang="en-US" sz="1000" kern="0" dirty="0">
                        <a:solidFill>
                          <a:schemeClr val="tx1"/>
                        </a:solidFill>
                        <a:latin typeface="+mn-lt"/>
                        <a:ea typeface="MS PGothic" pitchFamily="34" charset="-128"/>
                        <a:cs typeface="Arial"/>
                      </a:endParaRP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Requires significant supervision and guidance</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Is afraid of </a:t>
                      </a:r>
                      <a:r>
                        <a:rPr lang="en-US" sz="1000" kern="0" dirty="0" smtClean="0">
                          <a:solidFill>
                            <a:schemeClr val="tx1"/>
                          </a:solidFill>
                          <a:latin typeface="+mn-lt"/>
                          <a:ea typeface="MS PGothic" pitchFamily="34" charset="-128"/>
                          <a:cs typeface="Arial"/>
                        </a:rPr>
                        <a:t>change; stops looking</a:t>
                      </a:r>
                      <a:r>
                        <a:rPr lang="en-US" sz="1000" kern="0" baseline="0" dirty="0" smtClean="0">
                          <a:solidFill>
                            <a:schemeClr val="tx1"/>
                          </a:solidFill>
                          <a:latin typeface="+mn-lt"/>
                          <a:ea typeface="MS PGothic" pitchFamily="34" charset="-128"/>
                          <a:cs typeface="Arial"/>
                        </a:rPr>
                        <a:t> for opportunity</a:t>
                      </a:r>
                      <a:r>
                        <a:rPr lang="en-US" sz="1000" kern="0" dirty="0" smtClean="0">
                          <a:solidFill>
                            <a:schemeClr val="tx1"/>
                          </a:solidFill>
                          <a:latin typeface="+mn-lt"/>
                          <a:ea typeface="MS PGothic" pitchFamily="34" charset="-128"/>
                          <a:cs typeface="Arial"/>
                        </a:rPr>
                        <a:t> </a:t>
                      </a:r>
                      <a:r>
                        <a:rPr lang="en-US" sz="1000" kern="0" dirty="0">
                          <a:solidFill>
                            <a:schemeClr val="tx1"/>
                          </a:solidFill>
                          <a:latin typeface="+mn-lt"/>
                          <a:ea typeface="MS PGothic" pitchFamily="34" charset="-128"/>
                          <a:cs typeface="Arial"/>
                        </a:rPr>
                        <a:t>and </a:t>
                      </a:r>
                      <a:r>
                        <a:rPr lang="en-US" sz="1000" kern="0" dirty="0" smtClean="0">
                          <a:solidFill>
                            <a:schemeClr val="tx1"/>
                          </a:solidFill>
                          <a:latin typeface="+mn-lt"/>
                          <a:ea typeface="MS PGothic" pitchFamily="34" charset="-128"/>
                          <a:cs typeface="Arial"/>
                        </a:rPr>
                        <a:t>learning new </a:t>
                      </a:r>
                      <a:r>
                        <a:rPr lang="en-US" sz="1000" kern="0" dirty="0" smtClean="0">
                          <a:solidFill>
                            <a:schemeClr val="tx1"/>
                          </a:solidFill>
                          <a:latin typeface="+mn-lt"/>
                          <a:ea typeface="MS PGothic" pitchFamily="34" charset="-128"/>
                          <a:cs typeface="Arial"/>
                        </a:rPr>
                        <a:t>approaches</a:t>
                      </a:r>
                      <a:endParaRPr lang="en-US" sz="1000" kern="0" dirty="0">
                        <a:solidFill>
                          <a:schemeClr val="tx1"/>
                        </a:solidFill>
                        <a:latin typeface="+mn-lt"/>
                        <a:ea typeface="MS PGothic" pitchFamily="34" charset="-128"/>
                        <a:cs typeface="Arial"/>
                      </a:endParaRP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rgbClr val="C00000"/>
                          </a:solidFill>
                          <a:latin typeface="+mn-lt"/>
                          <a:ea typeface="MS PGothic" pitchFamily="34" charset="-128"/>
                          <a:cs typeface="Arial"/>
                        </a:rPr>
                        <a:t>Defensive towards </a:t>
                      </a:r>
                      <a:r>
                        <a:rPr lang="en-US" sz="1000" kern="0" dirty="0" smtClean="0">
                          <a:solidFill>
                            <a:srgbClr val="C00000"/>
                          </a:solidFill>
                          <a:latin typeface="+mn-lt"/>
                          <a:ea typeface="MS PGothic" pitchFamily="34" charset="-128"/>
                          <a:cs typeface="Arial"/>
                        </a:rPr>
                        <a:t>constructive </a:t>
                      </a:r>
                      <a:r>
                        <a:rPr lang="en-US" sz="1000" kern="0" dirty="0">
                          <a:solidFill>
                            <a:srgbClr val="C00000"/>
                          </a:solidFill>
                          <a:latin typeface="+mn-lt"/>
                          <a:ea typeface="MS PGothic" pitchFamily="34" charset="-128"/>
                          <a:cs typeface="Arial"/>
                        </a:rPr>
                        <a:t>criticism</a:t>
                      </a:r>
                    </a:p>
                  </a:txBody>
                  <a:tcPr/>
                </a:tc>
                <a:tc>
                  <a:txBody>
                    <a:bodyPr/>
                    <a:lstStyle/>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Leads change based on external and internal environments (customers, competitors, technology) to quickly react to changes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smtClean="0">
                          <a:solidFill>
                            <a:schemeClr val="tx1"/>
                          </a:solidFill>
                          <a:latin typeface="+mn-lt"/>
                          <a:ea typeface="MS PGothic" pitchFamily="34" charset="-128"/>
                          <a:cs typeface="Arial"/>
                        </a:rPr>
                        <a:t>Sound</a:t>
                      </a:r>
                      <a:r>
                        <a:rPr lang="en-US" sz="1000" kern="0" baseline="0" dirty="0" smtClean="0">
                          <a:solidFill>
                            <a:schemeClr val="tx1"/>
                          </a:solidFill>
                          <a:latin typeface="+mn-lt"/>
                          <a:ea typeface="MS PGothic" pitchFamily="34" charset="-128"/>
                          <a:cs typeface="Arial"/>
                        </a:rPr>
                        <a:t> d</a:t>
                      </a:r>
                      <a:r>
                        <a:rPr lang="en-US" sz="1000" kern="0" dirty="0" smtClean="0">
                          <a:solidFill>
                            <a:schemeClr val="tx1"/>
                          </a:solidFill>
                          <a:latin typeface="+mn-lt"/>
                          <a:ea typeface="MS PGothic" pitchFamily="34" charset="-128"/>
                          <a:cs typeface="Arial"/>
                        </a:rPr>
                        <a:t>ecisions </a:t>
                      </a:r>
                      <a:r>
                        <a:rPr lang="en-US" sz="1000" kern="0" dirty="0">
                          <a:solidFill>
                            <a:schemeClr val="tx1"/>
                          </a:solidFill>
                          <a:latin typeface="+mn-lt"/>
                          <a:ea typeface="MS PGothic" pitchFamily="34" charset="-128"/>
                          <a:cs typeface="Arial"/>
                        </a:rPr>
                        <a:t>are made and implemented </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out feedback and learns from experience</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Sets clear priorities that align organizations with consistent and clear messages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Clarifies roles and responsibilities and fosters accountability</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Drives meaningful change</a:t>
                      </a:r>
                    </a:p>
                  </a:txBody>
                  <a:tcPr/>
                </a:tc>
                <a:tc>
                  <a:txBody>
                    <a:bodyPr/>
                    <a:lstStyle/>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Is not aware of changes in the environment in which she/he operates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Get bogged down in details and fails to implement decisions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Defensive towards constructive against criticism</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Leaves others unclear about  roles and deliverables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Creates/operates in a silo</a:t>
                      </a:r>
                    </a:p>
                  </a:txBody>
                  <a:tcPr marT="60960" marB="6096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861155349"/>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334775B5-3A38-43BF-9861-EC3DB380D35B}"/>
              </a:ext>
            </a:extLst>
          </p:cNvPr>
          <p:cNvSpPr>
            <a:spLocks noGrp="1"/>
          </p:cNvSpPr>
          <p:nvPr>
            <p:ph type="body" sz="quarter" idx="13"/>
          </p:nvPr>
        </p:nvSpPr>
        <p:spPr/>
        <p:txBody>
          <a:bodyPr/>
          <a:lstStyle/>
          <a:p>
            <a:r>
              <a:rPr lang="en-US"/>
              <a:t>Empowering the Leader in You</a:t>
            </a:r>
            <a:endParaRPr lang="en-US" dirty="0"/>
          </a:p>
        </p:txBody>
      </p:sp>
      <p:sp>
        <p:nvSpPr>
          <p:cNvPr id="3" name="Title 2"/>
          <p:cNvSpPr>
            <a:spLocks noGrp="1"/>
          </p:cNvSpPr>
          <p:nvPr>
            <p:ph type="title"/>
          </p:nvPr>
        </p:nvSpPr>
        <p:spPr/>
        <p:txBody>
          <a:bodyPr/>
          <a:lstStyle/>
          <a:p>
            <a:r>
              <a:rPr lang="en-US"/>
              <a:t>Employee Success Model</a:t>
            </a:r>
            <a:br>
              <a:rPr lang="en-US"/>
            </a:br>
            <a:r>
              <a:rPr lang="en-US"/>
              <a:t> </a:t>
            </a:r>
            <a:endParaRPr lang="en-US" dirty="0"/>
          </a:p>
        </p:txBody>
      </p:sp>
      <p:grpSp>
        <p:nvGrpSpPr>
          <p:cNvPr id="21" name="Group 20">
            <a:extLst>
              <a:ext uri="{FF2B5EF4-FFF2-40B4-BE49-F238E27FC236}">
                <a16:creationId xmlns:a16="http://schemas.microsoft.com/office/drawing/2014/main" xmlns="" id="{B3191BBF-E813-45AF-BC9A-F1CB1CBAF8E6}"/>
              </a:ext>
            </a:extLst>
          </p:cNvPr>
          <p:cNvGrpSpPr/>
          <p:nvPr/>
        </p:nvGrpSpPr>
        <p:grpSpPr>
          <a:xfrm>
            <a:off x="226594" y="920749"/>
            <a:ext cx="8659376" cy="726609"/>
            <a:chOff x="226594" y="4094944"/>
            <a:chExt cx="8659376" cy="726609"/>
          </a:xfrm>
        </p:grpSpPr>
        <p:sp>
          <p:nvSpPr>
            <p:cNvPr id="22" name="Content Placeholder 1">
              <a:extLst>
                <a:ext uri="{FF2B5EF4-FFF2-40B4-BE49-F238E27FC236}">
                  <a16:creationId xmlns:a16="http://schemas.microsoft.com/office/drawing/2014/main" xmlns="" id="{3A990480-6447-4A65-A4C0-60B1667375E2}"/>
                </a:ext>
              </a:extLst>
            </p:cNvPr>
            <p:cNvSpPr txBox="1">
              <a:spLocks/>
            </p:cNvSpPr>
            <p:nvPr/>
          </p:nvSpPr>
          <p:spPr bwMode="gray">
            <a:xfrm>
              <a:off x="228600" y="4099905"/>
              <a:ext cx="2125694" cy="721648"/>
            </a:xfrm>
            <a:prstGeom prst="rect">
              <a:avLst/>
            </a:prstGeom>
            <a:solidFill>
              <a:schemeClr val="accent5"/>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23" name="Content Placeholder 1">
              <a:extLst>
                <a:ext uri="{FF2B5EF4-FFF2-40B4-BE49-F238E27FC236}">
                  <a16:creationId xmlns:a16="http://schemas.microsoft.com/office/drawing/2014/main" xmlns="" id="{31D8BFD8-9462-4B78-A550-FB1B83529D58}"/>
                </a:ext>
              </a:extLst>
            </p:cNvPr>
            <p:cNvSpPr txBox="1">
              <a:spLocks/>
            </p:cNvSpPr>
            <p:nvPr/>
          </p:nvSpPr>
          <p:spPr bwMode="gray">
            <a:xfrm>
              <a:off x="2356300" y="4094944"/>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noProof="0" dirty="0">
                  <a:latin typeface="Arial"/>
                  <a:cs typeface="Arial"/>
                </a:rPr>
                <a:t>E</a:t>
              </a:r>
              <a:r>
                <a:rPr kumimoji="0" lang="en-US" sz="1000" b="0" i="0" u="none" strike="noStrike" kern="0" cap="none" spc="0" normalizeH="0" baseline="0" noProof="0" dirty="0">
                  <a:ln>
                    <a:noFill/>
                  </a:ln>
                  <a:effectLst/>
                  <a:uLnTx/>
                  <a:uFillTx/>
                  <a:latin typeface="Arial"/>
                  <a:ea typeface="MS PGothic" pitchFamily="34" charset="-128"/>
                  <a:cs typeface="Arial"/>
                </a:rPr>
                <a:t>ngages people proactively to inspire top performance</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Invests personally in people</a:t>
              </a:r>
              <a:r>
                <a:rPr kumimoji="0" lang="en-US" sz="1000" b="0" i="0" u="none" strike="noStrike" kern="0" cap="none" spc="0" normalizeH="0" baseline="0" noProof="0" dirty="0">
                  <a:ln>
                    <a:noFill/>
                  </a:ln>
                  <a:solidFill>
                    <a:srgbClr val="FF0000"/>
                  </a:solidFill>
                  <a:effectLst/>
                  <a:uLnTx/>
                  <a:uFillTx/>
                  <a:latin typeface="Arial"/>
                  <a:ea typeface="MS PGothic" pitchFamily="34" charset="-128"/>
                  <a:cs typeface="Arial"/>
                </a:rPr>
                <a:t> </a:t>
              </a:r>
              <a:r>
                <a:rPr kumimoji="0" lang="en-US" sz="1000" b="0" i="0" u="none" strike="noStrike" kern="0" cap="none" spc="0" normalizeH="0" baseline="0" noProof="0" dirty="0">
                  <a:ln>
                    <a:noFill/>
                  </a:ln>
                  <a:effectLst/>
                  <a:uLnTx/>
                  <a:uFillTx/>
                  <a:latin typeface="Arial"/>
                  <a:ea typeface="MS PGothic" pitchFamily="34" charset="-128"/>
                  <a:cs typeface="Arial"/>
                </a:rPr>
                <a:t>and organizational effectiveness &amp; development</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Promotes diversity and inclusion to contribute to innovative and</a:t>
              </a:r>
              <a:r>
                <a:rPr kumimoji="0" lang="en-US" sz="1000" b="0" i="0" u="none" strike="noStrike" kern="0" cap="none" spc="0" normalizeH="0" noProof="0" dirty="0">
                  <a:ln>
                    <a:noFill/>
                  </a:ln>
                  <a:effectLst/>
                  <a:uLnTx/>
                  <a:uFillTx/>
                  <a:latin typeface="Arial"/>
                  <a:ea typeface="MS PGothic" pitchFamily="34" charset="-128"/>
                  <a:cs typeface="Arial"/>
                </a:rPr>
                <a:t> productive </a:t>
              </a:r>
              <a:r>
                <a:rPr kumimoji="0" lang="en-US" sz="1000" b="0" i="0" u="none" strike="noStrike" kern="0" cap="none" spc="0" normalizeH="0" baseline="0" noProof="0" dirty="0">
                  <a:ln>
                    <a:noFill/>
                  </a:ln>
                  <a:effectLst/>
                  <a:uLnTx/>
                  <a:uFillTx/>
                  <a:latin typeface="Arial"/>
                  <a:ea typeface="MS PGothic" pitchFamily="34" charset="-128"/>
                  <a:cs typeface="Arial"/>
                </a:rPr>
                <a:t>teams</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Ensures fairness through</a:t>
              </a:r>
              <a:r>
                <a:rPr kumimoji="0" lang="en-US" sz="1000" b="0" i="0" u="none" strike="noStrike" kern="0" cap="none" spc="0" normalizeH="0" noProof="0" dirty="0">
                  <a:ln>
                    <a:noFill/>
                  </a:ln>
                  <a:effectLst/>
                  <a:uLnTx/>
                  <a:uFillTx/>
                  <a:latin typeface="Arial"/>
                  <a:ea typeface="MS PGothic" pitchFamily="34" charset="-128"/>
                  <a:cs typeface="Arial"/>
                </a:rPr>
                <a:t> </a:t>
              </a:r>
              <a:r>
                <a:rPr kumimoji="0" lang="en-US" sz="1000" b="0" i="0" u="none" strike="noStrike" kern="0" cap="none" spc="0" normalizeH="0" baseline="0" noProof="0" dirty="0">
                  <a:ln>
                    <a:noFill/>
                  </a:ln>
                  <a:effectLst/>
                  <a:uLnTx/>
                  <a:uFillTx/>
                  <a:latin typeface="Arial"/>
                  <a:ea typeface="MS PGothic" pitchFamily="34" charset="-128"/>
                  <a:cs typeface="Arial"/>
                </a:rPr>
                <a:t>all</a:t>
              </a:r>
              <a:r>
                <a:rPr kumimoji="0" lang="en-US" sz="1000" b="0" i="0" u="none" strike="noStrike" kern="0" cap="none" spc="0" normalizeH="0" noProof="0" dirty="0">
                  <a:ln>
                    <a:noFill/>
                  </a:ln>
                  <a:effectLst/>
                  <a:uLnTx/>
                  <a:uFillTx/>
                  <a:latin typeface="Arial"/>
                  <a:ea typeface="MS PGothic" pitchFamily="34" charset="-128"/>
                  <a:cs typeface="Arial"/>
                </a:rPr>
                <a:t> people interactions</a:t>
              </a:r>
              <a:endParaRPr kumimoji="0" lang="en-US" sz="1000" b="0" i="0" u="none" strike="noStrike" kern="0" cap="none" spc="0" normalizeH="0" baseline="0" noProof="0" dirty="0">
                <a:ln>
                  <a:noFill/>
                </a:ln>
                <a:effectLst/>
                <a:uLnTx/>
                <a:uFillTx/>
                <a:latin typeface="Arial"/>
                <a:ea typeface="MS PGothic" pitchFamily="34" charset="-128"/>
                <a:cs typeface="Arial"/>
              </a:endParaRPr>
            </a:p>
          </p:txBody>
        </p:sp>
        <p:sp>
          <p:nvSpPr>
            <p:cNvPr id="24" name="Content Placeholder 1">
              <a:extLst>
                <a:ext uri="{FF2B5EF4-FFF2-40B4-BE49-F238E27FC236}">
                  <a16:creationId xmlns:a16="http://schemas.microsoft.com/office/drawing/2014/main" xmlns="" id="{5121FFE8-8AB7-4A75-B1B1-8F0C524DE43B}"/>
                </a:ext>
              </a:extLst>
            </p:cNvPr>
            <p:cNvSpPr txBox="1">
              <a:spLocks/>
            </p:cNvSpPr>
            <p:nvPr/>
          </p:nvSpPr>
          <p:spPr bwMode="gray">
            <a:xfrm>
              <a:off x="226594" y="4400550"/>
              <a:ext cx="2103120" cy="295466"/>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lvl="0" defTabSz="0">
                <a:lnSpc>
                  <a:spcPct val="90000"/>
                </a:lnSpc>
                <a:spcBef>
                  <a:spcPts val="0"/>
                </a:spcBef>
                <a:buClr>
                  <a:srgbClr val="4F81BD"/>
                </a:buClr>
                <a:tabLst>
                  <a:tab pos="0" algn="l"/>
                </a:tabLst>
                <a:defRPr/>
              </a:pPr>
              <a:r>
                <a:rPr lang="en-US" sz="900" i="1" kern="0" dirty="0">
                  <a:solidFill>
                    <a:schemeClr val="bg1"/>
                  </a:solidFill>
                  <a:latin typeface="Arial"/>
                  <a:cs typeface="Arial"/>
                </a:rPr>
                <a:t>Actively creates the conditions for Waters people and teams to succeed</a:t>
              </a:r>
            </a:p>
          </p:txBody>
        </p:sp>
        <p:sp>
          <p:nvSpPr>
            <p:cNvPr id="25" name="Content Placeholder 1">
              <a:extLst>
                <a:ext uri="{FF2B5EF4-FFF2-40B4-BE49-F238E27FC236}">
                  <a16:creationId xmlns:a16="http://schemas.microsoft.com/office/drawing/2014/main" xmlns="" id="{365D3EF0-6FBA-48BB-B30F-B5ED9C4ABF66}"/>
                </a:ext>
              </a:extLst>
            </p:cNvPr>
            <p:cNvSpPr txBox="1">
              <a:spLocks/>
            </p:cNvSpPr>
            <p:nvPr/>
          </p:nvSpPr>
          <p:spPr bwMode="gray">
            <a:xfrm>
              <a:off x="226611" y="4163754"/>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People-Focused</a:t>
              </a:r>
            </a:p>
          </p:txBody>
        </p:sp>
      </p:grpSp>
      <p:graphicFrame>
        <p:nvGraphicFramePr>
          <p:cNvPr id="26" name="Table 25">
            <a:extLst>
              <a:ext uri="{FF2B5EF4-FFF2-40B4-BE49-F238E27FC236}">
                <a16:creationId xmlns:a16="http://schemas.microsoft.com/office/drawing/2014/main" xmlns="" id="{E9628F58-39D9-48D4-9095-A565C0D53C09}"/>
              </a:ext>
            </a:extLst>
          </p:cNvPr>
          <p:cNvGraphicFramePr>
            <a:graphicFrameLocks noGrp="1"/>
          </p:cNvGraphicFramePr>
          <p:nvPr>
            <p:extLst>
              <p:ext uri="{D42A27DB-BD31-4B8C-83A1-F6EECF244321}">
                <p14:modId xmlns:p14="http://schemas.microsoft.com/office/powerpoint/2010/main" val="3895517773"/>
              </p:ext>
            </p:extLst>
          </p:nvPr>
        </p:nvGraphicFramePr>
        <p:xfrm>
          <a:off x="228600" y="1733550"/>
          <a:ext cx="8657372" cy="3190238"/>
        </p:xfrm>
        <a:graphic>
          <a:graphicData uri="http://schemas.openxmlformats.org/drawingml/2006/table">
            <a:tbl>
              <a:tblPr firstRow="1" bandRow="1">
                <a:tableStyleId>{073A0DAA-6AF3-43AB-8588-CEC1D06C72B9}</a:tableStyleId>
              </a:tblPr>
              <a:tblGrid>
                <a:gridCol w="2164343">
                  <a:extLst>
                    <a:ext uri="{9D8B030D-6E8A-4147-A177-3AD203B41FA5}">
                      <a16:colId xmlns:a16="http://schemas.microsoft.com/office/drawing/2014/main" xmlns="" val="20000"/>
                    </a:ext>
                  </a:extLst>
                </a:gridCol>
                <a:gridCol w="2164343">
                  <a:extLst>
                    <a:ext uri="{9D8B030D-6E8A-4147-A177-3AD203B41FA5}">
                      <a16:colId xmlns:a16="http://schemas.microsoft.com/office/drawing/2014/main" xmlns="" val="20001"/>
                    </a:ext>
                  </a:extLst>
                </a:gridCol>
                <a:gridCol w="2164343">
                  <a:extLst>
                    <a:ext uri="{9D8B030D-6E8A-4147-A177-3AD203B41FA5}">
                      <a16:colId xmlns:a16="http://schemas.microsoft.com/office/drawing/2014/main" xmlns="" val="20002"/>
                    </a:ext>
                  </a:extLst>
                </a:gridCol>
                <a:gridCol w="2164343">
                  <a:extLst>
                    <a:ext uri="{9D8B030D-6E8A-4147-A177-3AD203B41FA5}">
                      <a16:colId xmlns:a16="http://schemas.microsoft.com/office/drawing/2014/main" xmlns="" val="20003"/>
                    </a:ext>
                  </a:extLst>
                </a:gridCol>
              </a:tblGrid>
              <a:tr h="304799">
                <a:tc gridSpan="2">
                  <a:txBody>
                    <a:bodyPr/>
                    <a:lstStyle/>
                    <a:p>
                      <a:pPr algn="ctr"/>
                      <a:r>
                        <a:rPr lang="en-US" sz="1050" dirty="0">
                          <a:solidFill>
                            <a:schemeClr val="accent5"/>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5"/>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a16="http://schemas.microsoft.com/office/drawing/2014/main" xmlns=""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5"/>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5"/>
                    </a:solidFill>
                  </a:tcPr>
                </a:tc>
                <a:extLst>
                  <a:ext uri="{0D108BD9-81ED-4DB2-BD59-A6C34878D82A}">
                    <a16:rowId xmlns:a16="http://schemas.microsoft.com/office/drawing/2014/main" xmlns="" val="10001"/>
                  </a:ext>
                </a:extLst>
              </a:tr>
              <a:tr h="1699372">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accent1"/>
                          </a:solidFill>
                          <a:latin typeface="+mn-lt"/>
                          <a:ea typeface="MS PGothic" pitchFamily="34" charset="-128"/>
                          <a:cs typeface="Arial"/>
                        </a:rPr>
                        <a:t>Motivate peers and keeps morale high especially during challenging times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accent1"/>
                          </a:solidFill>
                          <a:latin typeface="+mn-lt"/>
                          <a:ea typeface="MS PGothic" pitchFamily="34" charset="-128"/>
                          <a:cs typeface="Arial"/>
                        </a:rPr>
                        <a:t>Creates an atmosphere of respect and inclusion in his/her interaction with other members of the team </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out for opportunities to teach others and share knowledge</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Actively collaborates across enterprise – no silo mentality</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Magnifies problems and focuses on negative aspects, creating a low morale atmosphere</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Reluctant to accept inclusion and diversity</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share knowledge and refuses to teach others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rgbClr val="C00000"/>
                          </a:solidFill>
                          <a:latin typeface="+mn-lt"/>
                          <a:ea typeface="MS PGothic" pitchFamily="34" charset="-128"/>
                          <a:cs typeface="Arial"/>
                        </a:rPr>
                        <a:t>Struggles with working outside of their own function</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Undermines others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Identifies and explores what motivates others </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Fosters innovation, creativity and productivity through diversity and inclusion</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Invests time in coaching and developing the team and individuals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Gives regular, candid and constructive feedback</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Consistently rewards, recognizes and celebrates successes of individuals, team, company</a:t>
                      </a:r>
                    </a:p>
                  </a:txBody>
                  <a:tcPr/>
                </a:tc>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Fails to identify what drives team’s performance</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provide development opportunities that support  employees long term career</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promote diversity and inclusion</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spend quality time with his /her team to understand their needs and development opportunities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Reluctant to give tough feedback or only giving negative feedback , and not recognizing the positive</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Fails to reward, recognize and celebrate successes</a:t>
                      </a:r>
                    </a:p>
                  </a:txBody>
                  <a:tcPr marT="60960" marB="6096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398963594"/>
      </p:ext>
    </p:extLst>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WATERS STANDARD TEMPLATE">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Custom 2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bwMode="gray">
        <a:noFill/>
        <a:ln w="9525">
          <a:noFill/>
          <a:miter lim="800000"/>
          <a:headEnd/>
          <a:tailEnd/>
        </a:ln>
      </a:spPr>
      <a:bodyPr vert="horz" wrap="square" lIns="91440" tIns="45720" rIns="91440" bIns="45720" numCol="1" anchor="t" anchorCtr="0" compatLnSpc="1">
        <a:prstTxWarp prst="textNoShape">
          <a:avLst/>
        </a:prstTxWarp>
      </a:bodyPr>
      <a:lstStyle>
        <a:defPPr algn="l">
          <a:defRPr kern="0" smtClean="0"/>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17 template jam3 edit.potx" id="{6223A88A-F586-443B-9E39-43CD8FB04109}" vid="{298CF72F-0540-4552-927B-B8E872E8C4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19590</TotalTime>
  <Words>2469</Words>
  <Application>Microsoft Office PowerPoint</Application>
  <PresentationFormat>On-screen Show (16:9)</PresentationFormat>
  <Paragraphs>203</Paragraphs>
  <Slides>6</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8" baseType="lpstr">
      <vt:lpstr>1_WATERS STANDARD TEMPLATE</vt:lpstr>
      <vt:lpstr>think-cell Slide</vt:lpstr>
      <vt:lpstr>PowerPoint Presentation</vt:lpstr>
      <vt:lpstr>Employee Success Model</vt:lpstr>
      <vt:lpstr>Employee Success Model</vt:lpstr>
      <vt:lpstr>Employee Success Model</vt:lpstr>
      <vt:lpstr>Employee Success Model</vt:lpstr>
      <vt:lpstr>Employee Success Model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Goes Here</dc:title>
  <dc:creator>John A MacKay</dc:creator>
  <cp:lastModifiedBy>HuaZhen Luo</cp:lastModifiedBy>
  <cp:revision>1089</cp:revision>
  <dcterms:created xsi:type="dcterms:W3CDTF">2016-10-27T09:01:06Z</dcterms:created>
  <dcterms:modified xsi:type="dcterms:W3CDTF">2019-01-15T05:16:57Z</dcterms:modified>
</cp:coreProperties>
</file>