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38"/>
  </p:notesMasterIdLst>
  <p:handoutMasterIdLst>
    <p:handoutMasterId r:id="rId39"/>
  </p:handoutMasterIdLst>
  <p:sldIdLst>
    <p:sldId id="256" r:id="rId3"/>
    <p:sldId id="304" r:id="rId4"/>
    <p:sldId id="269" r:id="rId5"/>
    <p:sldId id="267" r:id="rId6"/>
    <p:sldId id="271" r:id="rId7"/>
    <p:sldId id="302" r:id="rId8"/>
    <p:sldId id="303" r:id="rId9"/>
    <p:sldId id="273" r:id="rId10"/>
    <p:sldId id="272" r:id="rId11"/>
    <p:sldId id="274" r:id="rId12"/>
    <p:sldId id="275" r:id="rId13"/>
    <p:sldId id="276" r:id="rId14"/>
    <p:sldId id="277" r:id="rId15"/>
    <p:sldId id="278" r:id="rId16"/>
    <p:sldId id="297" r:id="rId17"/>
    <p:sldId id="308" r:id="rId18"/>
    <p:sldId id="310" r:id="rId19"/>
    <p:sldId id="307" r:id="rId20"/>
    <p:sldId id="309" r:id="rId21"/>
    <p:sldId id="280" r:id="rId22"/>
    <p:sldId id="281" r:id="rId23"/>
    <p:sldId id="298" r:id="rId24"/>
    <p:sldId id="283" r:id="rId25"/>
    <p:sldId id="284" r:id="rId26"/>
    <p:sldId id="285" r:id="rId27"/>
    <p:sldId id="286" r:id="rId28"/>
    <p:sldId id="287" r:id="rId29"/>
    <p:sldId id="288" r:id="rId30"/>
    <p:sldId id="290" r:id="rId31"/>
    <p:sldId id="291" r:id="rId32"/>
    <p:sldId id="292" r:id="rId33"/>
    <p:sldId id="293" r:id="rId34"/>
    <p:sldId id="295" r:id="rId35"/>
    <p:sldId id="296" r:id="rId36"/>
    <p:sldId id="266" r:id="rId37"/>
  </p:sldIdLst>
  <p:sldSz cx="9144000" cy="5143500" type="screen16x9"/>
  <p:notesSz cx="6896100" cy="9236075"/>
  <p:custDataLst>
    <p:tags r:id="rId4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B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7681" autoAdjust="0"/>
  </p:normalViewPr>
  <p:slideViewPr>
    <p:cSldViewPr>
      <p:cViewPr>
        <p:scale>
          <a:sx n="100" d="100"/>
          <a:sy n="100" d="100"/>
        </p:scale>
        <p:origin x="-931" y="-125"/>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diagrams/_rels/data3.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A851C0-67F7-46C2-8223-7375272DE052}" type="doc">
      <dgm:prSet loTypeId="urn:microsoft.com/office/officeart/2005/8/layout/radial4" loCatId="relationship" qsTypeId="urn:microsoft.com/office/officeart/2005/8/quickstyle/simple5" qsCatId="simple" csTypeId="urn:microsoft.com/office/officeart/2005/8/colors/colorful3" csCatId="colorful" phldr="1"/>
      <dgm:spPr/>
      <dgm:t>
        <a:bodyPr/>
        <a:lstStyle/>
        <a:p>
          <a:endParaRPr lang="en-US"/>
        </a:p>
      </dgm:t>
    </dgm:pt>
    <dgm:pt modelId="{BC72D55C-EE44-4631-A680-54075888F4A9}">
      <dgm:prSet phldrT="[Text]" custT="1"/>
      <dgm:spPr>
        <a:solidFill>
          <a:srgbClr val="53248C"/>
        </a:solidFill>
      </dgm:spPr>
      <dgm:t>
        <a:bodyPr/>
        <a:lstStyle/>
        <a:p>
          <a:r>
            <a:rPr lang="en-US" sz="4000" dirty="0" smtClean="0"/>
            <a:t>TAG Goals</a:t>
          </a:r>
          <a:endParaRPr lang="en-US" sz="4000" dirty="0"/>
        </a:p>
      </dgm:t>
    </dgm:pt>
    <dgm:pt modelId="{41E0A114-481C-431D-8E54-E611CC4715AE}" type="parTrans" cxnId="{D2E9A9F2-9214-495C-A6EF-3D34BF0B5781}">
      <dgm:prSet/>
      <dgm:spPr/>
      <dgm:t>
        <a:bodyPr/>
        <a:lstStyle/>
        <a:p>
          <a:endParaRPr lang="en-US"/>
        </a:p>
      </dgm:t>
    </dgm:pt>
    <dgm:pt modelId="{5441D0A7-D134-4902-9062-E274D60528A4}" type="sibTrans" cxnId="{D2E9A9F2-9214-495C-A6EF-3D34BF0B5781}">
      <dgm:prSet/>
      <dgm:spPr/>
      <dgm:t>
        <a:bodyPr/>
        <a:lstStyle/>
        <a:p>
          <a:endParaRPr lang="en-US"/>
        </a:p>
      </dgm:t>
    </dgm:pt>
    <dgm:pt modelId="{590AB152-0311-4AEB-849B-E657FA62E1E2}">
      <dgm:prSet phldrT="[Text]" custT="1"/>
      <dgm:spPr>
        <a:solidFill>
          <a:schemeClr val="bg1">
            <a:lumMod val="75000"/>
          </a:schemeClr>
        </a:solidFill>
      </dgm:spPr>
      <dgm:t>
        <a:bodyPr/>
        <a:lstStyle/>
        <a:p>
          <a:r>
            <a:rPr lang="en-US" sz="1800" dirty="0" smtClean="0"/>
            <a:t>Differentiate our talent for future business growth</a:t>
          </a:r>
          <a:endParaRPr lang="en-US" sz="1800" dirty="0"/>
        </a:p>
      </dgm:t>
    </dgm:pt>
    <dgm:pt modelId="{E1260738-7A57-49F8-82E7-6E5C7354C523}" type="parTrans" cxnId="{88E5CBE3-E999-4443-8C66-AFFD46A50C55}">
      <dgm:prSet/>
      <dgm:spPr>
        <a:solidFill>
          <a:schemeClr val="bg1">
            <a:lumMod val="75000"/>
          </a:schemeClr>
        </a:solidFill>
      </dgm:spPr>
      <dgm:t>
        <a:bodyPr/>
        <a:lstStyle/>
        <a:p>
          <a:endParaRPr lang="en-US"/>
        </a:p>
      </dgm:t>
    </dgm:pt>
    <dgm:pt modelId="{A2589C7B-4D6C-4C75-8964-4367F2A71831}" type="sibTrans" cxnId="{88E5CBE3-E999-4443-8C66-AFFD46A50C55}">
      <dgm:prSet/>
      <dgm:spPr/>
      <dgm:t>
        <a:bodyPr/>
        <a:lstStyle/>
        <a:p>
          <a:endParaRPr lang="en-US"/>
        </a:p>
      </dgm:t>
    </dgm:pt>
    <dgm:pt modelId="{71F2506B-FDA6-40A3-B8B7-8CA4FD6CDB9A}">
      <dgm:prSet phldrT="[Text]" custT="1"/>
      <dgm:spPr>
        <a:solidFill>
          <a:schemeClr val="bg1">
            <a:lumMod val="65000"/>
          </a:schemeClr>
        </a:solidFill>
      </dgm:spPr>
      <dgm:t>
        <a:bodyPr/>
        <a:lstStyle/>
        <a:p>
          <a:r>
            <a:rPr lang="en-US" sz="1800" dirty="0" smtClean="0"/>
            <a:t>Develop leadership talent pipeline and  succession candidates</a:t>
          </a:r>
          <a:endParaRPr lang="en-US" sz="1800" dirty="0"/>
        </a:p>
      </dgm:t>
    </dgm:pt>
    <dgm:pt modelId="{316AA340-06A8-4214-A7AF-113BEBF11D2B}" type="parTrans" cxnId="{FE140B24-3722-4482-A87A-292A3B3CFB11}">
      <dgm:prSet/>
      <dgm:spPr>
        <a:solidFill>
          <a:schemeClr val="bg1">
            <a:lumMod val="65000"/>
          </a:schemeClr>
        </a:solidFill>
      </dgm:spPr>
      <dgm:t>
        <a:bodyPr/>
        <a:lstStyle/>
        <a:p>
          <a:endParaRPr lang="en-US"/>
        </a:p>
      </dgm:t>
    </dgm:pt>
    <dgm:pt modelId="{95A26E05-6B5F-4A22-A31B-77AC1A456438}" type="sibTrans" cxnId="{FE140B24-3722-4482-A87A-292A3B3CFB11}">
      <dgm:prSet/>
      <dgm:spPr/>
      <dgm:t>
        <a:bodyPr/>
        <a:lstStyle/>
        <a:p>
          <a:endParaRPr lang="en-US"/>
        </a:p>
      </dgm:t>
    </dgm:pt>
    <dgm:pt modelId="{E554E0F5-2929-4986-8C85-0AC1655835F3}">
      <dgm:prSet phldrT="[Text]" custT="1"/>
      <dgm:spPr>
        <a:solidFill>
          <a:schemeClr val="bg1">
            <a:lumMod val="50000"/>
          </a:schemeClr>
        </a:solidFill>
      </dgm:spPr>
      <dgm:t>
        <a:bodyPr/>
        <a:lstStyle/>
        <a:p>
          <a:r>
            <a:rPr lang="en-US" sz="1800" dirty="0" smtClean="0"/>
            <a:t>Identify, develop and retain our technical talent</a:t>
          </a:r>
          <a:endParaRPr lang="en-US" sz="1800" dirty="0"/>
        </a:p>
      </dgm:t>
    </dgm:pt>
    <dgm:pt modelId="{2C1A71DE-DA9E-48FD-82C0-A1A08B0E80FC}" type="parTrans" cxnId="{E45448B8-8A4A-47EC-98F2-1BB86ADF1638}">
      <dgm:prSet/>
      <dgm:spPr>
        <a:solidFill>
          <a:schemeClr val="bg1">
            <a:lumMod val="50000"/>
          </a:schemeClr>
        </a:solidFill>
      </dgm:spPr>
      <dgm:t>
        <a:bodyPr/>
        <a:lstStyle/>
        <a:p>
          <a:endParaRPr lang="en-US"/>
        </a:p>
      </dgm:t>
    </dgm:pt>
    <dgm:pt modelId="{A723E894-D400-4202-B060-E8D4039A8836}" type="sibTrans" cxnId="{E45448B8-8A4A-47EC-98F2-1BB86ADF1638}">
      <dgm:prSet/>
      <dgm:spPr/>
      <dgm:t>
        <a:bodyPr/>
        <a:lstStyle/>
        <a:p>
          <a:endParaRPr lang="en-US"/>
        </a:p>
      </dgm:t>
    </dgm:pt>
    <dgm:pt modelId="{F3E562EE-DC04-45E6-A784-A3D30337F7F5}">
      <dgm:prSet custT="1"/>
      <dgm:spPr>
        <a:solidFill>
          <a:srgbClr val="686868"/>
        </a:solidFill>
      </dgm:spPr>
      <dgm:t>
        <a:bodyPr/>
        <a:lstStyle/>
        <a:p>
          <a:r>
            <a:rPr lang="en-US" sz="1800" dirty="0" smtClean="0"/>
            <a:t>Enable alignment with Talent Reviews</a:t>
          </a:r>
          <a:endParaRPr lang="en-US" sz="1800" dirty="0"/>
        </a:p>
      </dgm:t>
    </dgm:pt>
    <dgm:pt modelId="{70CE2A56-2BFC-4E78-9AA6-449E1CDC3C4F}" type="parTrans" cxnId="{9331880B-B434-4C37-8FD9-675CA903FE2A}">
      <dgm:prSet/>
      <dgm:spPr>
        <a:solidFill>
          <a:srgbClr val="686868"/>
        </a:solidFill>
      </dgm:spPr>
      <dgm:t>
        <a:bodyPr/>
        <a:lstStyle/>
        <a:p>
          <a:endParaRPr lang="en-US"/>
        </a:p>
      </dgm:t>
    </dgm:pt>
    <dgm:pt modelId="{AFD7757E-88AB-49B3-B046-E12C76354D7D}" type="sibTrans" cxnId="{9331880B-B434-4C37-8FD9-675CA903FE2A}">
      <dgm:prSet/>
      <dgm:spPr/>
      <dgm:t>
        <a:bodyPr/>
        <a:lstStyle/>
        <a:p>
          <a:endParaRPr lang="en-US"/>
        </a:p>
      </dgm:t>
    </dgm:pt>
    <dgm:pt modelId="{BA04362A-C843-4BAE-9CA0-DAE373FAF209}" type="pres">
      <dgm:prSet presAssocID="{3DA851C0-67F7-46C2-8223-7375272DE052}" presName="cycle" presStyleCnt="0">
        <dgm:presLayoutVars>
          <dgm:chMax val="1"/>
          <dgm:dir/>
          <dgm:animLvl val="ctr"/>
          <dgm:resizeHandles val="exact"/>
        </dgm:presLayoutVars>
      </dgm:prSet>
      <dgm:spPr/>
      <dgm:t>
        <a:bodyPr/>
        <a:lstStyle/>
        <a:p>
          <a:endParaRPr lang="en-US"/>
        </a:p>
      </dgm:t>
    </dgm:pt>
    <dgm:pt modelId="{5F875A9B-D34F-4BBD-94F9-582D1CBDE385}" type="pres">
      <dgm:prSet presAssocID="{BC72D55C-EE44-4631-A680-54075888F4A9}" presName="centerShape" presStyleLbl="node0" presStyleIdx="0" presStyleCnt="1"/>
      <dgm:spPr/>
      <dgm:t>
        <a:bodyPr/>
        <a:lstStyle/>
        <a:p>
          <a:endParaRPr lang="en-US"/>
        </a:p>
      </dgm:t>
    </dgm:pt>
    <dgm:pt modelId="{93ED9643-5735-4957-885D-E78323A9AAA2}" type="pres">
      <dgm:prSet presAssocID="{E1260738-7A57-49F8-82E7-6E5C7354C523}" presName="parTrans" presStyleLbl="bgSibTrans2D1" presStyleIdx="0" presStyleCnt="4"/>
      <dgm:spPr/>
      <dgm:t>
        <a:bodyPr/>
        <a:lstStyle/>
        <a:p>
          <a:endParaRPr lang="en-US"/>
        </a:p>
      </dgm:t>
    </dgm:pt>
    <dgm:pt modelId="{A3F2EA77-74A5-44F0-B8FE-C3396C6C6C5B}" type="pres">
      <dgm:prSet presAssocID="{590AB152-0311-4AEB-849B-E657FA62E1E2}" presName="node" presStyleLbl="node1" presStyleIdx="0" presStyleCnt="4" custScaleX="106876">
        <dgm:presLayoutVars>
          <dgm:bulletEnabled val="1"/>
        </dgm:presLayoutVars>
      </dgm:prSet>
      <dgm:spPr/>
      <dgm:t>
        <a:bodyPr/>
        <a:lstStyle/>
        <a:p>
          <a:endParaRPr lang="en-US"/>
        </a:p>
      </dgm:t>
    </dgm:pt>
    <dgm:pt modelId="{C395DEE9-BA24-4616-A5D0-8D7257278FB3}" type="pres">
      <dgm:prSet presAssocID="{316AA340-06A8-4214-A7AF-113BEBF11D2B}" presName="parTrans" presStyleLbl="bgSibTrans2D1" presStyleIdx="1" presStyleCnt="4"/>
      <dgm:spPr/>
      <dgm:t>
        <a:bodyPr/>
        <a:lstStyle/>
        <a:p>
          <a:endParaRPr lang="en-US"/>
        </a:p>
      </dgm:t>
    </dgm:pt>
    <dgm:pt modelId="{443B5C75-2EC4-49E7-9C69-2E7F8C657904}" type="pres">
      <dgm:prSet presAssocID="{71F2506B-FDA6-40A3-B8B7-8CA4FD6CDB9A}" presName="node" presStyleLbl="node1" presStyleIdx="1" presStyleCnt="4" custScaleX="109515">
        <dgm:presLayoutVars>
          <dgm:bulletEnabled val="1"/>
        </dgm:presLayoutVars>
      </dgm:prSet>
      <dgm:spPr/>
      <dgm:t>
        <a:bodyPr/>
        <a:lstStyle/>
        <a:p>
          <a:endParaRPr lang="en-US"/>
        </a:p>
      </dgm:t>
    </dgm:pt>
    <dgm:pt modelId="{E56791E5-FC62-43DF-B9C6-FF24ACBC8799}" type="pres">
      <dgm:prSet presAssocID="{2C1A71DE-DA9E-48FD-82C0-A1A08B0E80FC}" presName="parTrans" presStyleLbl="bgSibTrans2D1" presStyleIdx="2" presStyleCnt="4"/>
      <dgm:spPr/>
      <dgm:t>
        <a:bodyPr/>
        <a:lstStyle/>
        <a:p>
          <a:endParaRPr lang="en-US"/>
        </a:p>
      </dgm:t>
    </dgm:pt>
    <dgm:pt modelId="{1602FB64-E3B9-4E39-8E71-32C608DB53B0}" type="pres">
      <dgm:prSet presAssocID="{E554E0F5-2929-4986-8C85-0AC1655835F3}" presName="node" presStyleLbl="node1" presStyleIdx="2" presStyleCnt="4" custScaleX="104392">
        <dgm:presLayoutVars>
          <dgm:bulletEnabled val="1"/>
        </dgm:presLayoutVars>
      </dgm:prSet>
      <dgm:spPr/>
      <dgm:t>
        <a:bodyPr/>
        <a:lstStyle/>
        <a:p>
          <a:endParaRPr lang="en-US"/>
        </a:p>
      </dgm:t>
    </dgm:pt>
    <dgm:pt modelId="{BCB7CD03-4391-46F8-AB66-8BA524B50CB9}" type="pres">
      <dgm:prSet presAssocID="{70CE2A56-2BFC-4E78-9AA6-449E1CDC3C4F}" presName="parTrans" presStyleLbl="bgSibTrans2D1" presStyleIdx="3" presStyleCnt="4"/>
      <dgm:spPr/>
      <dgm:t>
        <a:bodyPr/>
        <a:lstStyle/>
        <a:p>
          <a:endParaRPr lang="en-US"/>
        </a:p>
      </dgm:t>
    </dgm:pt>
    <dgm:pt modelId="{5CBC04AD-F26E-4BBB-BDB6-0E79CEA5AA64}" type="pres">
      <dgm:prSet presAssocID="{F3E562EE-DC04-45E6-A784-A3D30337F7F5}" presName="node" presStyleLbl="node1" presStyleIdx="3" presStyleCnt="4" custScaleX="103414">
        <dgm:presLayoutVars>
          <dgm:bulletEnabled val="1"/>
        </dgm:presLayoutVars>
      </dgm:prSet>
      <dgm:spPr/>
      <dgm:t>
        <a:bodyPr/>
        <a:lstStyle/>
        <a:p>
          <a:endParaRPr lang="en-US"/>
        </a:p>
      </dgm:t>
    </dgm:pt>
  </dgm:ptLst>
  <dgm:cxnLst>
    <dgm:cxn modelId="{FE140B24-3722-4482-A87A-292A3B3CFB11}" srcId="{BC72D55C-EE44-4631-A680-54075888F4A9}" destId="{71F2506B-FDA6-40A3-B8B7-8CA4FD6CDB9A}" srcOrd="1" destOrd="0" parTransId="{316AA340-06A8-4214-A7AF-113BEBF11D2B}" sibTransId="{95A26E05-6B5F-4A22-A31B-77AC1A456438}"/>
    <dgm:cxn modelId="{55EB5CA9-119D-4955-AADA-E5BA9EEC0567}" type="presOf" srcId="{E1260738-7A57-49F8-82E7-6E5C7354C523}" destId="{93ED9643-5735-4957-885D-E78323A9AAA2}" srcOrd="0" destOrd="0" presId="urn:microsoft.com/office/officeart/2005/8/layout/radial4"/>
    <dgm:cxn modelId="{9DC7BD1E-E76D-4B96-84FD-CA8A152A16B3}" type="presOf" srcId="{71F2506B-FDA6-40A3-B8B7-8CA4FD6CDB9A}" destId="{443B5C75-2EC4-49E7-9C69-2E7F8C657904}" srcOrd="0" destOrd="0" presId="urn:microsoft.com/office/officeart/2005/8/layout/radial4"/>
    <dgm:cxn modelId="{9BA6D1E8-0937-4AD8-9C3F-D5C559ED37F5}" type="presOf" srcId="{F3E562EE-DC04-45E6-A784-A3D30337F7F5}" destId="{5CBC04AD-F26E-4BBB-BDB6-0E79CEA5AA64}" srcOrd="0" destOrd="0" presId="urn:microsoft.com/office/officeart/2005/8/layout/radial4"/>
    <dgm:cxn modelId="{D2E9A9F2-9214-495C-A6EF-3D34BF0B5781}" srcId="{3DA851C0-67F7-46C2-8223-7375272DE052}" destId="{BC72D55C-EE44-4631-A680-54075888F4A9}" srcOrd="0" destOrd="0" parTransId="{41E0A114-481C-431D-8E54-E611CC4715AE}" sibTransId="{5441D0A7-D134-4902-9062-E274D60528A4}"/>
    <dgm:cxn modelId="{F74FFC69-F24D-4507-AC10-13629E652465}" type="presOf" srcId="{316AA340-06A8-4214-A7AF-113BEBF11D2B}" destId="{C395DEE9-BA24-4616-A5D0-8D7257278FB3}" srcOrd="0" destOrd="0" presId="urn:microsoft.com/office/officeart/2005/8/layout/radial4"/>
    <dgm:cxn modelId="{2F386856-B5EE-4574-9838-5FF8A315C0C9}" type="presOf" srcId="{70CE2A56-2BFC-4E78-9AA6-449E1CDC3C4F}" destId="{BCB7CD03-4391-46F8-AB66-8BA524B50CB9}" srcOrd="0" destOrd="0" presId="urn:microsoft.com/office/officeart/2005/8/layout/radial4"/>
    <dgm:cxn modelId="{7A5A23AA-DDAA-4CD5-BEAE-AEAAEC129B06}" type="presOf" srcId="{3DA851C0-67F7-46C2-8223-7375272DE052}" destId="{BA04362A-C843-4BAE-9CA0-DAE373FAF209}" srcOrd="0" destOrd="0" presId="urn:microsoft.com/office/officeart/2005/8/layout/radial4"/>
    <dgm:cxn modelId="{CCDB5298-4DC6-4620-983A-015355856EFC}" type="presOf" srcId="{E554E0F5-2929-4986-8C85-0AC1655835F3}" destId="{1602FB64-E3B9-4E39-8E71-32C608DB53B0}" srcOrd="0" destOrd="0" presId="urn:microsoft.com/office/officeart/2005/8/layout/radial4"/>
    <dgm:cxn modelId="{88E5CBE3-E999-4443-8C66-AFFD46A50C55}" srcId="{BC72D55C-EE44-4631-A680-54075888F4A9}" destId="{590AB152-0311-4AEB-849B-E657FA62E1E2}" srcOrd="0" destOrd="0" parTransId="{E1260738-7A57-49F8-82E7-6E5C7354C523}" sibTransId="{A2589C7B-4D6C-4C75-8964-4367F2A71831}"/>
    <dgm:cxn modelId="{66B70A44-5F66-46C0-9F1E-153A39309847}" type="presOf" srcId="{590AB152-0311-4AEB-849B-E657FA62E1E2}" destId="{A3F2EA77-74A5-44F0-B8FE-C3396C6C6C5B}" srcOrd="0" destOrd="0" presId="urn:microsoft.com/office/officeart/2005/8/layout/radial4"/>
    <dgm:cxn modelId="{C4570EF6-0702-4C7E-A146-5A6440FFBDD1}" type="presOf" srcId="{2C1A71DE-DA9E-48FD-82C0-A1A08B0E80FC}" destId="{E56791E5-FC62-43DF-B9C6-FF24ACBC8799}" srcOrd="0" destOrd="0" presId="urn:microsoft.com/office/officeart/2005/8/layout/radial4"/>
    <dgm:cxn modelId="{4A7B19C4-FD43-4E0D-8AF5-533B109BF530}" type="presOf" srcId="{BC72D55C-EE44-4631-A680-54075888F4A9}" destId="{5F875A9B-D34F-4BBD-94F9-582D1CBDE385}" srcOrd="0" destOrd="0" presId="urn:microsoft.com/office/officeart/2005/8/layout/radial4"/>
    <dgm:cxn modelId="{E45448B8-8A4A-47EC-98F2-1BB86ADF1638}" srcId="{BC72D55C-EE44-4631-A680-54075888F4A9}" destId="{E554E0F5-2929-4986-8C85-0AC1655835F3}" srcOrd="2" destOrd="0" parTransId="{2C1A71DE-DA9E-48FD-82C0-A1A08B0E80FC}" sibTransId="{A723E894-D400-4202-B060-E8D4039A8836}"/>
    <dgm:cxn modelId="{9331880B-B434-4C37-8FD9-675CA903FE2A}" srcId="{BC72D55C-EE44-4631-A680-54075888F4A9}" destId="{F3E562EE-DC04-45E6-A784-A3D30337F7F5}" srcOrd="3" destOrd="0" parTransId="{70CE2A56-2BFC-4E78-9AA6-449E1CDC3C4F}" sibTransId="{AFD7757E-88AB-49B3-B046-E12C76354D7D}"/>
    <dgm:cxn modelId="{739D6DB3-87F6-4A27-96E2-0DED875F3245}" type="presParOf" srcId="{BA04362A-C843-4BAE-9CA0-DAE373FAF209}" destId="{5F875A9B-D34F-4BBD-94F9-582D1CBDE385}" srcOrd="0" destOrd="0" presId="urn:microsoft.com/office/officeart/2005/8/layout/radial4"/>
    <dgm:cxn modelId="{8D5D161B-7B5D-4556-94A1-96F34F572F6E}" type="presParOf" srcId="{BA04362A-C843-4BAE-9CA0-DAE373FAF209}" destId="{93ED9643-5735-4957-885D-E78323A9AAA2}" srcOrd="1" destOrd="0" presId="urn:microsoft.com/office/officeart/2005/8/layout/radial4"/>
    <dgm:cxn modelId="{F448B153-8CFA-499B-AA05-B5699DA59889}" type="presParOf" srcId="{BA04362A-C843-4BAE-9CA0-DAE373FAF209}" destId="{A3F2EA77-74A5-44F0-B8FE-C3396C6C6C5B}" srcOrd="2" destOrd="0" presId="urn:microsoft.com/office/officeart/2005/8/layout/radial4"/>
    <dgm:cxn modelId="{354E7DA1-5485-49FE-A203-0506BB531268}" type="presParOf" srcId="{BA04362A-C843-4BAE-9CA0-DAE373FAF209}" destId="{C395DEE9-BA24-4616-A5D0-8D7257278FB3}" srcOrd="3" destOrd="0" presId="urn:microsoft.com/office/officeart/2005/8/layout/radial4"/>
    <dgm:cxn modelId="{D2EAB831-AF26-4EA6-8B3D-95F2F90AA9A3}" type="presParOf" srcId="{BA04362A-C843-4BAE-9CA0-DAE373FAF209}" destId="{443B5C75-2EC4-49E7-9C69-2E7F8C657904}" srcOrd="4" destOrd="0" presId="urn:microsoft.com/office/officeart/2005/8/layout/radial4"/>
    <dgm:cxn modelId="{48E85748-2C45-4575-8891-1E8C605B9D3A}" type="presParOf" srcId="{BA04362A-C843-4BAE-9CA0-DAE373FAF209}" destId="{E56791E5-FC62-43DF-B9C6-FF24ACBC8799}" srcOrd="5" destOrd="0" presId="urn:microsoft.com/office/officeart/2005/8/layout/radial4"/>
    <dgm:cxn modelId="{F78621D8-06F1-4399-95EC-8B1F0203473C}" type="presParOf" srcId="{BA04362A-C843-4BAE-9CA0-DAE373FAF209}" destId="{1602FB64-E3B9-4E39-8E71-32C608DB53B0}" srcOrd="6" destOrd="0" presId="urn:microsoft.com/office/officeart/2005/8/layout/radial4"/>
    <dgm:cxn modelId="{80AB119F-8B86-4D20-AB47-290DECFD2903}" type="presParOf" srcId="{BA04362A-C843-4BAE-9CA0-DAE373FAF209}" destId="{BCB7CD03-4391-46F8-AB66-8BA524B50CB9}" srcOrd="7" destOrd="0" presId="urn:microsoft.com/office/officeart/2005/8/layout/radial4"/>
    <dgm:cxn modelId="{099CAF87-2D8B-4A31-99C3-EF2C35747699}" type="presParOf" srcId="{BA04362A-C843-4BAE-9CA0-DAE373FAF209}" destId="{5CBC04AD-F26E-4BBB-BDB6-0E79CEA5AA64}"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2EC6CB-3A88-4C61-9EDA-4520EEBB9B06}" type="doc">
      <dgm:prSet loTypeId="urn:microsoft.com/office/officeart/2005/8/layout/radial1" loCatId="cycle" qsTypeId="urn:microsoft.com/office/officeart/2005/8/quickstyle/3d9" qsCatId="3D" csTypeId="urn:microsoft.com/office/officeart/2005/8/colors/colorful5" csCatId="colorful" phldr="1"/>
      <dgm:spPr/>
      <dgm:t>
        <a:bodyPr/>
        <a:lstStyle/>
        <a:p>
          <a:endParaRPr lang="en-US"/>
        </a:p>
      </dgm:t>
    </dgm:pt>
    <dgm:pt modelId="{ADE7D06E-422F-4A2A-876C-72A33C70737E}">
      <dgm:prSet phldrT="[Text]" custT="1"/>
      <dgm:spPr>
        <a:solidFill>
          <a:srgbClr val="BBC8DF"/>
        </a:solidFill>
      </dgm:spPr>
      <dgm:t>
        <a:bodyPr/>
        <a:lstStyle/>
        <a:p>
          <a:r>
            <a:rPr lang="en-US" sz="2000" dirty="0" smtClean="0">
              <a:solidFill>
                <a:schemeClr val="tx1"/>
              </a:solidFill>
            </a:rPr>
            <a:t>Tech Expert</a:t>
          </a:r>
          <a:endParaRPr lang="en-US" sz="2000" dirty="0">
            <a:solidFill>
              <a:schemeClr val="tx1"/>
            </a:solidFill>
          </a:endParaRPr>
        </a:p>
      </dgm:t>
    </dgm:pt>
    <dgm:pt modelId="{E8814371-17B4-4A45-97C6-14E46C616B93}" type="parTrans" cxnId="{FFD5C42E-9EAF-4518-95AE-FC0D8BB6371A}">
      <dgm:prSet/>
      <dgm:spPr>
        <a:ln>
          <a:tailEnd type="triangle" w="lg" len="lg"/>
        </a:ln>
      </dgm:spPr>
      <dgm:t>
        <a:bodyPr/>
        <a:lstStyle/>
        <a:p>
          <a:endParaRPr lang="en-US"/>
        </a:p>
      </dgm:t>
    </dgm:pt>
    <dgm:pt modelId="{42197FF9-90AF-49DF-8184-FF976D569700}" type="sibTrans" cxnId="{FFD5C42E-9EAF-4518-95AE-FC0D8BB6371A}">
      <dgm:prSet/>
      <dgm:spPr/>
      <dgm:t>
        <a:bodyPr/>
        <a:lstStyle/>
        <a:p>
          <a:endParaRPr lang="en-US"/>
        </a:p>
      </dgm:t>
    </dgm:pt>
    <dgm:pt modelId="{23C2782C-C331-44A0-9B75-96BC213CBD2E}">
      <dgm:prSet phldrT="[Text]" custT="1"/>
      <dgm:spPr>
        <a:solidFill>
          <a:srgbClr val="F2CCB4"/>
        </a:solidFill>
      </dgm:spPr>
      <dgm:t>
        <a:bodyPr/>
        <a:lstStyle/>
        <a:p>
          <a:r>
            <a:rPr lang="en-US" sz="1800" dirty="0" smtClean="0">
              <a:solidFill>
                <a:schemeClr val="tx1"/>
              </a:solidFill>
            </a:rPr>
            <a:t>High Potential</a:t>
          </a:r>
        </a:p>
      </dgm:t>
    </dgm:pt>
    <dgm:pt modelId="{D934275B-160A-44E9-A8E0-804D5651CE54}" type="parTrans" cxnId="{F7EB47DC-8B46-41CA-BFFF-53392F40AAFC}">
      <dgm:prSet/>
      <dgm:spPr>
        <a:ln>
          <a:tailEnd type="triangle" w="lg" len="lg"/>
        </a:ln>
      </dgm:spPr>
      <dgm:t>
        <a:bodyPr/>
        <a:lstStyle/>
        <a:p>
          <a:endParaRPr lang="en-US"/>
        </a:p>
      </dgm:t>
    </dgm:pt>
    <dgm:pt modelId="{8716CAA8-3528-460D-898F-CE18ED3D01DF}" type="sibTrans" cxnId="{F7EB47DC-8B46-41CA-BFFF-53392F40AAFC}">
      <dgm:prSet/>
      <dgm:spPr/>
      <dgm:t>
        <a:bodyPr/>
        <a:lstStyle/>
        <a:p>
          <a:endParaRPr lang="en-US"/>
        </a:p>
      </dgm:t>
    </dgm:pt>
    <dgm:pt modelId="{7AE6E12F-9010-43AE-8FE2-1237DA256196}">
      <dgm:prSet phldrT="[Text]" custT="1"/>
      <dgm:spPr>
        <a:solidFill>
          <a:srgbClr val="D9A09F"/>
        </a:solidFill>
      </dgm:spPr>
      <dgm:t>
        <a:bodyPr/>
        <a:lstStyle/>
        <a:p>
          <a:r>
            <a:rPr lang="en-US" sz="2000" dirty="0" smtClean="0">
              <a:solidFill>
                <a:schemeClr val="tx1"/>
              </a:solidFill>
            </a:rPr>
            <a:t>Pillar</a:t>
          </a:r>
          <a:endParaRPr lang="en-US" sz="2000" dirty="0">
            <a:solidFill>
              <a:schemeClr val="tx1"/>
            </a:solidFill>
          </a:endParaRPr>
        </a:p>
      </dgm:t>
    </dgm:pt>
    <dgm:pt modelId="{FD6BE390-48EB-41EE-8150-758EF25A9B8D}" type="parTrans" cxnId="{F6C51897-D968-44AD-9ED5-2AF792EF9D87}">
      <dgm:prSet/>
      <dgm:spPr>
        <a:ln>
          <a:headEnd type="triangle" w="lg" len="lg"/>
          <a:tailEnd type="triangle" w="lg" len="lg"/>
        </a:ln>
      </dgm:spPr>
      <dgm:t>
        <a:bodyPr/>
        <a:lstStyle/>
        <a:p>
          <a:endParaRPr lang="en-US"/>
        </a:p>
      </dgm:t>
    </dgm:pt>
    <dgm:pt modelId="{D5B75743-6EBB-4064-B451-B30AF67EFA81}" type="sibTrans" cxnId="{F6C51897-D968-44AD-9ED5-2AF792EF9D87}">
      <dgm:prSet/>
      <dgm:spPr/>
      <dgm:t>
        <a:bodyPr/>
        <a:lstStyle/>
        <a:p>
          <a:endParaRPr lang="en-US"/>
        </a:p>
      </dgm:t>
    </dgm:pt>
    <dgm:pt modelId="{9A4555C2-DDF7-46C1-A404-C5DCC6D8701F}">
      <dgm:prSet phldrT="[Text]" custT="1"/>
      <dgm:spPr>
        <a:solidFill>
          <a:srgbClr val="BBCC86"/>
        </a:solidFill>
      </dgm:spPr>
      <dgm:t>
        <a:bodyPr/>
        <a:lstStyle/>
        <a:p>
          <a:r>
            <a:rPr lang="en-US" sz="1600" dirty="0" smtClean="0">
              <a:solidFill>
                <a:schemeClr val="tx1"/>
              </a:solidFill>
            </a:rPr>
            <a:t>Growth Potential</a:t>
          </a:r>
          <a:endParaRPr lang="en-US" sz="1600" dirty="0">
            <a:solidFill>
              <a:schemeClr val="tx1"/>
            </a:solidFill>
          </a:endParaRPr>
        </a:p>
      </dgm:t>
    </dgm:pt>
    <dgm:pt modelId="{6FFB1027-9B80-4A17-95DE-122169AE776E}" type="sibTrans" cxnId="{13EA645F-FE81-4C5E-BEB1-C6290ACEF49F}">
      <dgm:prSet/>
      <dgm:spPr/>
      <dgm:t>
        <a:bodyPr/>
        <a:lstStyle/>
        <a:p>
          <a:endParaRPr lang="en-US"/>
        </a:p>
      </dgm:t>
    </dgm:pt>
    <dgm:pt modelId="{DC749F65-62F0-4E01-A524-7945EEF9A6C7}" type="parTrans" cxnId="{13EA645F-FE81-4C5E-BEB1-C6290ACEF49F}">
      <dgm:prSet/>
      <dgm:spPr/>
      <dgm:t>
        <a:bodyPr/>
        <a:lstStyle/>
        <a:p>
          <a:endParaRPr lang="en-US"/>
        </a:p>
      </dgm:t>
    </dgm:pt>
    <dgm:pt modelId="{3357F452-DA79-49A5-892F-FA8D536A2022}">
      <dgm:prSet/>
      <dgm:spPr/>
      <dgm:t>
        <a:bodyPr/>
        <a:lstStyle/>
        <a:p>
          <a:endParaRPr lang="en-US" dirty="0"/>
        </a:p>
      </dgm:t>
    </dgm:pt>
    <dgm:pt modelId="{38F49B73-F351-48B0-809B-633D603335D9}" type="parTrans" cxnId="{1263CEEA-C3BF-4717-BA38-9FF6E6193CC9}">
      <dgm:prSet/>
      <dgm:spPr/>
      <dgm:t>
        <a:bodyPr/>
        <a:lstStyle/>
        <a:p>
          <a:endParaRPr lang="en-US"/>
        </a:p>
      </dgm:t>
    </dgm:pt>
    <dgm:pt modelId="{6A0238A3-3860-45A1-ABF1-66038E87A324}" type="sibTrans" cxnId="{1263CEEA-C3BF-4717-BA38-9FF6E6193CC9}">
      <dgm:prSet/>
      <dgm:spPr/>
      <dgm:t>
        <a:bodyPr/>
        <a:lstStyle/>
        <a:p>
          <a:endParaRPr lang="en-US"/>
        </a:p>
      </dgm:t>
    </dgm:pt>
    <dgm:pt modelId="{B0B46468-725B-42F5-9CFE-9E27A5B1F9A1}">
      <dgm:prSet/>
      <dgm:spPr/>
      <dgm:t>
        <a:bodyPr/>
        <a:lstStyle/>
        <a:p>
          <a:endParaRPr lang="en-US" dirty="0"/>
        </a:p>
      </dgm:t>
    </dgm:pt>
    <dgm:pt modelId="{F180E0DD-7B37-4242-9511-CA01AD3ED5D1}" type="parTrans" cxnId="{3C30A6C1-D56A-4DF9-AEC4-88980406A5BF}">
      <dgm:prSet/>
      <dgm:spPr/>
      <dgm:t>
        <a:bodyPr/>
        <a:lstStyle/>
        <a:p>
          <a:endParaRPr lang="en-US"/>
        </a:p>
      </dgm:t>
    </dgm:pt>
    <dgm:pt modelId="{9755E725-83F3-4E33-B587-2401A32B7005}" type="sibTrans" cxnId="{3C30A6C1-D56A-4DF9-AEC4-88980406A5BF}">
      <dgm:prSet/>
      <dgm:spPr/>
      <dgm:t>
        <a:bodyPr/>
        <a:lstStyle/>
        <a:p>
          <a:endParaRPr lang="en-US"/>
        </a:p>
      </dgm:t>
    </dgm:pt>
    <dgm:pt modelId="{E630E5B7-C68D-42C3-9931-2BC96CD0EC76}" type="pres">
      <dgm:prSet presAssocID="{322EC6CB-3A88-4C61-9EDA-4520EEBB9B06}" presName="cycle" presStyleCnt="0">
        <dgm:presLayoutVars>
          <dgm:chMax val="1"/>
          <dgm:dir/>
          <dgm:animLvl val="ctr"/>
          <dgm:resizeHandles val="exact"/>
        </dgm:presLayoutVars>
      </dgm:prSet>
      <dgm:spPr/>
      <dgm:t>
        <a:bodyPr/>
        <a:lstStyle/>
        <a:p>
          <a:endParaRPr lang="en-US"/>
        </a:p>
      </dgm:t>
    </dgm:pt>
    <dgm:pt modelId="{6FAB1A08-F572-4DB7-B5B6-E562363566AA}" type="pres">
      <dgm:prSet presAssocID="{9A4555C2-DDF7-46C1-A404-C5DCC6D8701F}" presName="centerShape" presStyleLbl="node0" presStyleIdx="0" presStyleCnt="1"/>
      <dgm:spPr/>
      <dgm:t>
        <a:bodyPr/>
        <a:lstStyle/>
        <a:p>
          <a:endParaRPr lang="en-US"/>
        </a:p>
      </dgm:t>
    </dgm:pt>
    <dgm:pt modelId="{0577A4BF-6B9F-4DFE-8817-F06002703EB3}" type="pres">
      <dgm:prSet presAssocID="{E8814371-17B4-4A45-97C6-14E46C616B93}" presName="Name9" presStyleLbl="parChTrans1D2" presStyleIdx="0" presStyleCnt="3"/>
      <dgm:spPr/>
      <dgm:t>
        <a:bodyPr/>
        <a:lstStyle/>
        <a:p>
          <a:endParaRPr lang="en-US"/>
        </a:p>
      </dgm:t>
    </dgm:pt>
    <dgm:pt modelId="{A85E7F9D-E5BA-43A9-85C0-61C943E3C249}" type="pres">
      <dgm:prSet presAssocID="{E8814371-17B4-4A45-97C6-14E46C616B93}" presName="connTx" presStyleLbl="parChTrans1D2" presStyleIdx="0" presStyleCnt="3"/>
      <dgm:spPr/>
      <dgm:t>
        <a:bodyPr/>
        <a:lstStyle/>
        <a:p>
          <a:endParaRPr lang="en-US"/>
        </a:p>
      </dgm:t>
    </dgm:pt>
    <dgm:pt modelId="{F21482D8-1965-4E08-A6BA-0190BC3D298A}" type="pres">
      <dgm:prSet presAssocID="{ADE7D06E-422F-4A2A-876C-72A33C70737E}" presName="node" presStyleLbl="node1" presStyleIdx="0" presStyleCnt="3">
        <dgm:presLayoutVars>
          <dgm:bulletEnabled val="1"/>
        </dgm:presLayoutVars>
      </dgm:prSet>
      <dgm:spPr/>
      <dgm:t>
        <a:bodyPr/>
        <a:lstStyle/>
        <a:p>
          <a:endParaRPr lang="en-US"/>
        </a:p>
      </dgm:t>
    </dgm:pt>
    <dgm:pt modelId="{E613EF5A-F4A5-4D11-BF35-D5EECDD93888}" type="pres">
      <dgm:prSet presAssocID="{D934275B-160A-44E9-A8E0-804D5651CE54}" presName="Name9" presStyleLbl="parChTrans1D2" presStyleIdx="1" presStyleCnt="3"/>
      <dgm:spPr/>
      <dgm:t>
        <a:bodyPr/>
        <a:lstStyle/>
        <a:p>
          <a:endParaRPr lang="en-US"/>
        </a:p>
      </dgm:t>
    </dgm:pt>
    <dgm:pt modelId="{4A3306A1-0CBD-4B40-A9B0-1C1F80365512}" type="pres">
      <dgm:prSet presAssocID="{D934275B-160A-44E9-A8E0-804D5651CE54}" presName="connTx" presStyleLbl="parChTrans1D2" presStyleIdx="1" presStyleCnt="3"/>
      <dgm:spPr/>
      <dgm:t>
        <a:bodyPr/>
        <a:lstStyle/>
        <a:p>
          <a:endParaRPr lang="en-US"/>
        </a:p>
      </dgm:t>
    </dgm:pt>
    <dgm:pt modelId="{B294F044-8354-4F3C-86E8-91849A293E59}" type="pres">
      <dgm:prSet presAssocID="{23C2782C-C331-44A0-9B75-96BC213CBD2E}" presName="node" presStyleLbl="node1" presStyleIdx="1" presStyleCnt="3">
        <dgm:presLayoutVars>
          <dgm:bulletEnabled val="1"/>
        </dgm:presLayoutVars>
      </dgm:prSet>
      <dgm:spPr/>
      <dgm:t>
        <a:bodyPr/>
        <a:lstStyle/>
        <a:p>
          <a:endParaRPr lang="en-US"/>
        </a:p>
      </dgm:t>
    </dgm:pt>
    <dgm:pt modelId="{55E1D5B2-CEB9-40AC-A6B1-3F5FC014A1F4}" type="pres">
      <dgm:prSet presAssocID="{FD6BE390-48EB-41EE-8150-758EF25A9B8D}" presName="Name9" presStyleLbl="parChTrans1D2" presStyleIdx="2" presStyleCnt="3"/>
      <dgm:spPr/>
      <dgm:t>
        <a:bodyPr/>
        <a:lstStyle/>
        <a:p>
          <a:endParaRPr lang="en-US"/>
        </a:p>
      </dgm:t>
    </dgm:pt>
    <dgm:pt modelId="{6E6AEA20-A8B9-4382-9EA6-6345A829F280}" type="pres">
      <dgm:prSet presAssocID="{FD6BE390-48EB-41EE-8150-758EF25A9B8D}" presName="connTx" presStyleLbl="parChTrans1D2" presStyleIdx="2" presStyleCnt="3"/>
      <dgm:spPr/>
      <dgm:t>
        <a:bodyPr/>
        <a:lstStyle/>
        <a:p>
          <a:endParaRPr lang="en-US"/>
        </a:p>
      </dgm:t>
    </dgm:pt>
    <dgm:pt modelId="{BCE316B3-47BE-4825-B93E-99A3798AE063}" type="pres">
      <dgm:prSet presAssocID="{7AE6E12F-9010-43AE-8FE2-1237DA256196}" presName="node" presStyleLbl="node1" presStyleIdx="2" presStyleCnt="3">
        <dgm:presLayoutVars>
          <dgm:bulletEnabled val="1"/>
        </dgm:presLayoutVars>
      </dgm:prSet>
      <dgm:spPr/>
      <dgm:t>
        <a:bodyPr/>
        <a:lstStyle/>
        <a:p>
          <a:endParaRPr lang="en-US"/>
        </a:p>
      </dgm:t>
    </dgm:pt>
  </dgm:ptLst>
  <dgm:cxnLst>
    <dgm:cxn modelId="{F6C51897-D968-44AD-9ED5-2AF792EF9D87}" srcId="{9A4555C2-DDF7-46C1-A404-C5DCC6D8701F}" destId="{7AE6E12F-9010-43AE-8FE2-1237DA256196}" srcOrd="2" destOrd="0" parTransId="{FD6BE390-48EB-41EE-8150-758EF25A9B8D}" sibTransId="{D5B75743-6EBB-4064-B451-B30AF67EFA81}"/>
    <dgm:cxn modelId="{66EEDC7F-BAFB-4E09-BD24-A698A55418CC}" type="presOf" srcId="{7AE6E12F-9010-43AE-8FE2-1237DA256196}" destId="{BCE316B3-47BE-4825-B93E-99A3798AE063}" srcOrd="0" destOrd="0" presId="urn:microsoft.com/office/officeart/2005/8/layout/radial1"/>
    <dgm:cxn modelId="{EC89FCB4-C99E-4C3F-A056-F335C1074CFC}" type="presOf" srcId="{FD6BE390-48EB-41EE-8150-758EF25A9B8D}" destId="{6E6AEA20-A8B9-4382-9EA6-6345A829F280}" srcOrd="1" destOrd="0" presId="urn:microsoft.com/office/officeart/2005/8/layout/radial1"/>
    <dgm:cxn modelId="{77D93915-12C0-4966-B3E0-2737560A851A}" type="presOf" srcId="{FD6BE390-48EB-41EE-8150-758EF25A9B8D}" destId="{55E1D5B2-CEB9-40AC-A6B1-3F5FC014A1F4}" srcOrd="0" destOrd="0" presId="urn:microsoft.com/office/officeart/2005/8/layout/radial1"/>
    <dgm:cxn modelId="{57255E04-F18A-4E5D-BD8C-3283481C6440}" type="presOf" srcId="{E8814371-17B4-4A45-97C6-14E46C616B93}" destId="{A85E7F9D-E5BA-43A9-85C0-61C943E3C249}" srcOrd="1" destOrd="0" presId="urn:microsoft.com/office/officeart/2005/8/layout/radial1"/>
    <dgm:cxn modelId="{AB546DCE-6F26-4736-B4AB-EA16030CEF1E}" type="presOf" srcId="{E8814371-17B4-4A45-97C6-14E46C616B93}" destId="{0577A4BF-6B9F-4DFE-8817-F06002703EB3}" srcOrd="0" destOrd="0" presId="urn:microsoft.com/office/officeart/2005/8/layout/radial1"/>
    <dgm:cxn modelId="{F7EB47DC-8B46-41CA-BFFF-53392F40AAFC}" srcId="{9A4555C2-DDF7-46C1-A404-C5DCC6D8701F}" destId="{23C2782C-C331-44A0-9B75-96BC213CBD2E}" srcOrd="1" destOrd="0" parTransId="{D934275B-160A-44E9-A8E0-804D5651CE54}" sibTransId="{8716CAA8-3528-460D-898F-CE18ED3D01DF}"/>
    <dgm:cxn modelId="{2C9FDA83-9C5C-4705-BFCF-5CE270E152FD}" type="presOf" srcId="{322EC6CB-3A88-4C61-9EDA-4520EEBB9B06}" destId="{E630E5B7-C68D-42C3-9931-2BC96CD0EC76}" srcOrd="0" destOrd="0" presId="urn:microsoft.com/office/officeart/2005/8/layout/radial1"/>
    <dgm:cxn modelId="{1263CEEA-C3BF-4717-BA38-9FF6E6193CC9}" srcId="{322EC6CB-3A88-4C61-9EDA-4520EEBB9B06}" destId="{3357F452-DA79-49A5-892F-FA8D536A2022}" srcOrd="1" destOrd="0" parTransId="{38F49B73-F351-48B0-809B-633D603335D9}" sibTransId="{6A0238A3-3860-45A1-ABF1-66038E87A324}"/>
    <dgm:cxn modelId="{5F4304D1-6905-4B50-91A1-F485241D7303}" type="presOf" srcId="{ADE7D06E-422F-4A2A-876C-72A33C70737E}" destId="{F21482D8-1965-4E08-A6BA-0190BC3D298A}" srcOrd="0" destOrd="0" presId="urn:microsoft.com/office/officeart/2005/8/layout/radial1"/>
    <dgm:cxn modelId="{259B1BBB-0F36-44CF-AF2A-65A4AA50ED64}" type="presOf" srcId="{D934275B-160A-44E9-A8E0-804D5651CE54}" destId="{E613EF5A-F4A5-4D11-BF35-D5EECDD93888}" srcOrd="0" destOrd="0" presId="urn:microsoft.com/office/officeart/2005/8/layout/radial1"/>
    <dgm:cxn modelId="{3C30A6C1-D56A-4DF9-AEC4-88980406A5BF}" srcId="{322EC6CB-3A88-4C61-9EDA-4520EEBB9B06}" destId="{B0B46468-725B-42F5-9CFE-9E27A5B1F9A1}" srcOrd="2" destOrd="0" parTransId="{F180E0DD-7B37-4242-9511-CA01AD3ED5D1}" sibTransId="{9755E725-83F3-4E33-B587-2401A32B7005}"/>
    <dgm:cxn modelId="{ADADE352-265D-48EB-8528-90592FE8BB98}" type="presOf" srcId="{23C2782C-C331-44A0-9B75-96BC213CBD2E}" destId="{B294F044-8354-4F3C-86E8-91849A293E59}" srcOrd="0" destOrd="0" presId="urn:microsoft.com/office/officeart/2005/8/layout/radial1"/>
    <dgm:cxn modelId="{13EA645F-FE81-4C5E-BEB1-C6290ACEF49F}" srcId="{322EC6CB-3A88-4C61-9EDA-4520EEBB9B06}" destId="{9A4555C2-DDF7-46C1-A404-C5DCC6D8701F}" srcOrd="0" destOrd="0" parTransId="{DC749F65-62F0-4E01-A524-7945EEF9A6C7}" sibTransId="{6FFB1027-9B80-4A17-95DE-122169AE776E}"/>
    <dgm:cxn modelId="{F2953D82-D151-47A7-86A8-B6E57FE73430}" type="presOf" srcId="{D934275B-160A-44E9-A8E0-804D5651CE54}" destId="{4A3306A1-0CBD-4B40-A9B0-1C1F80365512}" srcOrd="1" destOrd="0" presId="urn:microsoft.com/office/officeart/2005/8/layout/radial1"/>
    <dgm:cxn modelId="{FFD5C42E-9EAF-4518-95AE-FC0D8BB6371A}" srcId="{9A4555C2-DDF7-46C1-A404-C5DCC6D8701F}" destId="{ADE7D06E-422F-4A2A-876C-72A33C70737E}" srcOrd="0" destOrd="0" parTransId="{E8814371-17B4-4A45-97C6-14E46C616B93}" sibTransId="{42197FF9-90AF-49DF-8184-FF976D569700}"/>
    <dgm:cxn modelId="{1DC3B711-C676-4426-B62D-AC3362B39845}" type="presOf" srcId="{9A4555C2-DDF7-46C1-A404-C5DCC6D8701F}" destId="{6FAB1A08-F572-4DB7-B5B6-E562363566AA}" srcOrd="0" destOrd="0" presId="urn:microsoft.com/office/officeart/2005/8/layout/radial1"/>
    <dgm:cxn modelId="{2D253065-B6C5-4844-953F-A1613824F79B}" type="presParOf" srcId="{E630E5B7-C68D-42C3-9931-2BC96CD0EC76}" destId="{6FAB1A08-F572-4DB7-B5B6-E562363566AA}" srcOrd="0" destOrd="0" presId="urn:microsoft.com/office/officeart/2005/8/layout/radial1"/>
    <dgm:cxn modelId="{7FF27747-5E15-4F8A-98A0-20FE5A0F955C}" type="presParOf" srcId="{E630E5B7-C68D-42C3-9931-2BC96CD0EC76}" destId="{0577A4BF-6B9F-4DFE-8817-F06002703EB3}" srcOrd="1" destOrd="0" presId="urn:microsoft.com/office/officeart/2005/8/layout/radial1"/>
    <dgm:cxn modelId="{EBAC18EB-80B4-4B93-A933-E6D701E3EA4E}" type="presParOf" srcId="{0577A4BF-6B9F-4DFE-8817-F06002703EB3}" destId="{A85E7F9D-E5BA-43A9-85C0-61C943E3C249}" srcOrd="0" destOrd="0" presId="urn:microsoft.com/office/officeart/2005/8/layout/radial1"/>
    <dgm:cxn modelId="{09D24B0E-1475-4BD7-9BBD-6174B757AD15}" type="presParOf" srcId="{E630E5B7-C68D-42C3-9931-2BC96CD0EC76}" destId="{F21482D8-1965-4E08-A6BA-0190BC3D298A}" srcOrd="2" destOrd="0" presId="urn:microsoft.com/office/officeart/2005/8/layout/radial1"/>
    <dgm:cxn modelId="{1EADBD7B-F55E-4497-99D8-31E64E005183}" type="presParOf" srcId="{E630E5B7-C68D-42C3-9931-2BC96CD0EC76}" destId="{E613EF5A-F4A5-4D11-BF35-D5EECDD93888}" srcOrd="3" destOrd="0" presId="urn:microsoft.com/office/officeart/2005/8/layout/radial1"/>
    <dgm:cxn modelId="{21807CE6-8FF2-407A-B873-93BC540D1BAD}" type="presParOf" srcId="{E613EF5A-F4A5-4D11-BF35-D5EECDD93888}" destId="{4A3306A1-0CBD-4B40-A9B0-1C1F80365512}" srcOrd="0" destOrd="0" presId="urn:microsoft.com/office/officeart/2005/8/layout/radial1"/>
    <dgm:cxn modelId="{4FF403E4-9A4D-418C-9953-A674777479CE}" type="presParOf" srcId="{E630E5B7-C68D-42C3-9931-2BC96CD0EC76}" destId="{B294F044-8354-4F3C-86E8-91849A293E59}" srcOrd="4" destOrd="0" presId="urn:microsoft.com/office/officeart/2005/8/layout/radial1"/>
    <dgm:cxn modelId="{F5739FAD-F849-4939-98CD-11B3EB94F9B0}" type="presParOf" srcId="{E630E5B7-C68D-42C3-9931-2BC96CD0EC76}" destId="{55E1D5B2-CEB9-40AC-A6B1-3F5FC014A1F4}" srcOrd="5" destOrd="0" presId="urn:microsoft.com/office/officeart/2005/8/layout/radial1"/>
    <dgm:cxn modelId="{592C675C-9848-42E1-A414-2B010E0B1748}" type="presParOf" srcId="{55E1D5B2-CEB9-40AC-A6B1-3F5FC014A1F4}" destId="{6E6AEA20-A8B9-4382-9EA6-6345A829F280}" srcOrd="0" destOrd="0" presId="urn:microsoft.com/office/officeart/2005/8/layout/radial1"/>
    <dgm:cxn modelId="{A87E9947-6B97-49E7-B242-7C56089D1BE2}" type="presParOf" srcId="{E630E5B7-C68D-42C3-9931-2BC96CD0EC76}" destId="{BCE316B3-47BE-4825-B93E-99A3798AE063}" srcOrd="6" destOrd="0" presId="urn:microsoft.com/office/officeart/2005/8/layout/radial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CDB75A-209B-4A0C-AC43-C55662EC38B4}"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US"/>
        </a:p>
      </dgm:t>
    </dgm:pt>
    <dgm:pt modelId="{C8B434B3-DDA5-4EE1-85FE-96066E59DFB8}">
      <dgm:prSet phldrT="[Text]"/>
      <dgm:spPr>
        <a:xfrm rot="16200000">
          <a:off x="876300" y="-876300"/>
          <a:ext cx="2819400" cy="4572000"/>
        </a:xfrm>
        <a:solidFill>
          <a:srgbClr val="F2CCB4"/>
        </a:solidFill>
        <a:ln w="25400" cap="flat" cmpd="sng" algn="ctr">
          <a:solidFill>
            <a:srgbClr val="FFFFFF">
              <a:hueOff val="0"/>
              <a:satOff val="0"/>
              <a:lumOff val="0"/>
              <a:alphaOff val="0"/>
            </a:srgbClr>
          </a:solidFill>
          <a:prstDash val="solid"/>
        </a:ln>
        <a:effectLst/>
      </dgm:spPr>
      <dgm:t>
        <a:bodyPr/>
        <a:lstStyle/>
        <a:p>
          <a:endParaRPr lang="en-US" dirty="0">
            <a:solidFill>
              <a:srgbClr val="FFFFFF"/>
            </a:solidFill>
            <a:latin typeface="Verdana"/>
            <a:ea typeface="+mn-ea"/>
            <a:cs typeface="+mn-cs"/>
          </a:endParaRPr>
        </a:p>
      </dgm:t>
    </dgm:pt>
    <dgm:pt modelId="{10A8D662-F9D9-41A5-9D92-66D3EE9DF9F7}" type="parTrans" cxnId="{65B59D31-45D2-4897-B892-D13091A2C408}">
      <dgm:prSet/>
      <dgm:spPr/>
      <dgm:t>
        <a:bodyPr/>
        <a:lstStyle/>
        <a:p>
          <a:endParaRPr lang="en-US"/>
        </a:p>
      </dgm:t>
    </dgm:pt>
    <dgm:pt modelId="{B0BB31C9-4161-485D-9FD1-BE1A0022DD33}" type="sibTrans" cxnId="{65B59D31-45D2-4897-B892-D13091A2C408}">
      <dgm:prSet/>
      <dgm:spPr/>
      <dgm:t>
        <a:bodyPr/>
        <a:lstStyle/>
        <a:p>
          <a:endParaRPr lang="en-US"/>
        </a:p>
      </dgm:t>
    </dgm:pt>
    <dgm:pt modelId="{3CC9E745-4B84-4EC7-94A9-0990371849F4}">
      <dgm:prSet phldrT="[Text]"/>
      <dgm:spPr>
        <a:xfrm>
          <a:off x="4572000" y="0"/>
          <a:ext cx="4572000" cy="2819400"/>
        </a:xfrm>
        <a:solidFill>
          <a:srgbClr val="BBC8DF"/>
        </a:solidFill>
        <a:ln w="25400" cap="flat" cmpd="sng" algn="ctr">
          <a:solidFill>
            <a:srgbClr val="FFFFFF">
              <a:hueOff val="0"/>
              <a:satOff val="0"/>
              <a:lumOff val="0"/>
              <a:alphaOff val="0"/>
            </a:srgbClr>
          </a:solidFill>
          <a:prstDash val="solid"/>
        </a:ln>
        <a:effectLst/>
      </dgm:spPr>
      <dgm:t>
        <a:bodyPr/>
        <a:lstStyle/>
        <a:p>
          <a:pPr algn="l">
            <a:lnSpc>
              <a:spcPct val="100000"/>
            </a:lnSpc>
            <a:spcAft>
              <a:spcPts val="0"/>
            </a:spcAft>
          </a:pPr>
          <a:endParaRPr lang="en-US" dirty="0">
            <a:solidFill>
              <a:srgbClr val="000000"/>
            </a:solidFill>
            <a:latin typeface="Verdana"/>
            <a:ea typeface="+mn-ea"/>
            <a:cs typeface="+mn-cs"/>
          </a:endParaRPr>
        </a:p>
      </dgm:t>
    </dgm:pt>
    <dgm:pt modelId="{DD34F998-0339-41BE-921F-A00A55757B79}" type="parTrans" cxnId="{F0B54FD9-2BA7-41A6-8DAF-25B25F75AF00}">
      <dgm:prSet/>
      <dgm:spPr/>
      <dgm:t>
        <a:bodyPr/>
        <a:lstStyle/>
        <a:p>
          <a:endParaRPr lang="en-US"/>
        </a:p>
      </dgm:t>
    </dgm:pt>
    <dgm:pt modelId="{9BB1CBBE-B86B-4BA7-AFD3-732EFEE512D7}" type="sibTrans" cxnId="{F0B54FD9-2BA7-41A6-8DAF-25B25F75AF00}">
      <dgm:prSet/>
      <dgm:spPr/>
      <dgm:t>
        <a:bodyPr/>
        <a:lstStyle/>
        <a:p>
          <a:endParaRPr lang="en-US"/>
        </a:p>
      </dgm:t>
    </dgm:pt>
    <dgm:pt modelId="{6AFA1DC0-4C44-4681-B05D-A62AD69E231E}">
      <dgm:prSet phldrT="[Text]"/>
      <dgm:spPr>
        <a:xfrm>
          <a:off x="3810007" y="2666997"/>
          <a:ext cx="1371572" cy="457222"/>
        </a:xfr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ln>
        <a:effectLst/>
      </dgm:spPr>
      <dgm:t>
        <a:bodyPr/>
        <a:lstStyle/>
        <a:p>
          <a:r>
            <a:rPr lang="en-US" dirty="0" smtClean="0">
              <a:solidFill>
                <a:srgbClr val="000000">
                  <a:hueOff val="0"/>
                  <a:satOff val="0"/>
                  <a:lumOff val="0"/>
                  <a:alphaOff val="0"/>
                </a:srgbClr>
              </a:solidFill>
              <a:latin typeface="Verdana"/>
              <a:ea typeface="+mn-ea"/>
              <a:cs typeface="+mn-cs"/>
            </a:rPr>
            <a:t> </a:t>
          </a:r>
          <a:endParaRPr lang="en-US" dirty="0">
            <a:solidFill>
              <a:srgbClr val="000000">
                <a:hueOff val="0"/>
                <a:satOff val="0"/>
                <a:lumOff val="0"/>
                <a:alphaOff val="0"/>
              </a:srgbClr>
            </a:solidFill>
            <a:latin typeface="Verdana"/>
            <a:ea typeface="+mn-ea"/>
            <a:cs typeface="+mn-cs"/>
          </a:endParaRPr>
        </a:p>
      </dgm:t>
    </dgm:pt>
    <dgm:pt modelId="{C4BFD41C-387C-4503-98ED-1EEC3B15BA01}" type="sibTrans" cxnId="{D71DB57E-055F-4CEF-A022-F06D16D621DC}">
      <dgm:prSet/>
      <dgm:spPr/>
      <dgm:t>
        <a:bodyPr/>
        <a:lstStyle/>
        <a:p>
          <a:endParaRPr lang="en-US"/>
        </a:p>
      </dgm:t>
    </dgm:pt>
    <dgm:pt modelId="{1D2CB666-B5A4-4BFE-ABC9-78453D844F06}" type="parTrans" cxnId="{D71DB57E-055F-4CEF-A022-F06D16D621DC}">
      <dgm:prSet/>
      <dgm:spPr/>
      <dgm:t>
        <a:bodyPr/>
        <a:lstStyle/>
        <a:p>
          <a:endParaRPr lang="en-US"/>
        </a:p>
      </dgm:t>
    </dgm:pt>
    <dgm:pt modelId="{BD76BBB0-3626-438C-B281-2436A67D737D}" type="pres">
      <dgm:prSet presAssocID="{A6CDB75A-209B-4A0C-AC43-C55662EC38B4}" presName="diagram" presStyleCnt="0">
        <dgm:presLayoutVars>
          <dgm:chMax val="1"/>
          <dgm:dir/>
          <dgm:animLvl val="ctr"/>
          <dgm:resizeHandles val="exact"/>
        </dgm:presLayoutVars>
      </dgm:prSet>
      <dgm:spPr/>
      <dgm:t>
        <a:bodyPr/>
        <a:lstStyle/>
        <a:p>
          <a:endParaRPr lang="en-US"/>
        </a:p>
      </dgm:t>
    </dgm:pt>
    <dgm:pt modelId="{C9A51ED9-9AAA-4E12-A870-E83588D346E1}" type="pres">
      <dgm:prSet presAssocID="{A6CDB75A-209B-4A0C-AC43-C55662EC38B4}" presName="matrix" presStyleCnt="0"/>
      <dgm:spPr/>
    </dgm:pt>
    <dgm:pt modelId="{739DFDD9-B8D5-4755-BCDC-5C8239122E5C}" type="pres">
      <dgm:prSet presAssocID="{A6CDB75A-209B-4A0C-AC43-C55662EC38B4}" presName="tile1" presStyleLbl="node1" presStyleIdx="0" presStyleCnt="4"/>
      <dgm:spPr>
        <a:prstGeom prst="round1Rect">
          <a:avLst/>
        </a:prstGeom>
      </dgm:spPr>
      <dgm:t>
        <a:bodyPr/>
        <a:lstStyle/>
        <a:p>
          <a:endParaRPr lang="en-US"/>
        </a:p>
      </dgm:t>
    </dgm:pt>
    <dgm:pt modelId="{BB714A6B-1F5A-406B-9DC1-2C7C9E407FC8}" type="pres">
      <dgm:prSet presAssocID="{A6CDB75A-209B-4A0C-AC43-C55662EC38B4}" presName="tile1text" presStyleLbl="node1" presStyleIdx="0" presStyleCnt="4">
        <dgm:presLayoutVars>
          <dgm:chMax val="0"/>
          <dgm:chPref val="0"/>
          <dgm:bulletEnabled val="1"/>
        </dgm:presLayoutVars>
      </dgm:prSet>
      <dgm:spPr/>
      <dgm:t>
        <a:bodyPr/>
        <a:lstStyle/>
        <a:p>
          <a:endParaRPr lang="en-US"/>
        </a:p>
      </dgm:t>
    </dgm:pt>
    <dgm:pt modelId="{8CA1B855-8FF2-403D-9104-3E08037327AE}" type="pres">
      <dgm:prSet presAssocID="{A6CDB75A-209B-4A0C-AC43-C55662EC38B4}" presName="tile2" presStyleLbl="node1" presStyleIdx="1" presStyleCnt="4"/>
      <dgm:spPr>
        <a:prstGeom prst="round1Rect">
          <a:avLst/>
        </a:prstGeom>
      </dgm:spPr>
      <dgm:t>
        <a:bodyPr/>
        <a:lstStyle/>
        <a:p>
          <a:endParaRPr lang="en-US"/>
        </a:p>
      </dgm:t>
    </dgm:pt>
    <dgm:pt modelId="{1786C3E5-C129-49C7-BB79-02F6D931F5F7}" type="pres">
      <dgm:prSet presAssocID="{A6CDB75A-209B-4A0C-AC43-C55662EC38B4}" presName="tile2text" presStyleLbl="node1" presStyleIdx="1" presStyleCnt="4">
        <dgm:presLayoutVars>
          <dgm:chMax val="0"/>
          <dgm:chPref val="0"/>
          <dgm:bulletEnabled val="1"/>
        </dgm:presLayoutVars>
      </dgm:prSet>
      <dgm:spPr/>
      <dgm:t>
        <a:bodyPr/>
        <a:lstStyle/>
        <a:p>
          <a:endParaRPr lang="en-US"/>
        </a:p>
      </dgm:t>
    </dgm:pt>
    <dgm:pt modelId="{8E12D903-4FFF-4EFA-9245-80275063525E}" type="pres">
      <dgm:prSet presAssocID="{A6CDB75A-209B-4A0C-AC43-C55662EC38B4}" presName="tile3" presStyleLbl="node1" presStyleIdx="2" presStyleCnt="4" custLinFactNeighborY="0"/>
      <dgm:spPr>
        <a:xfrm rot="10800000">
          <a:off x="0" y="2819400"/>
          <a:ext cx="4572000" cy="2819400"/>
        </a:xfrm>
        <a:prstGeom prst="round1Rect">
          <a:avLst/>
        </a:prstGeom>
        <a:solidFill>
          <a:srgbClr val="D9A09F"/>
        </a:solidFill>
        <a:ln w="25400" cap="flat" cmpd="sng" algn="ctr">
          <a:solidFill>
            <a:srgbClr val="FFFFFF">
              <a:hueOff val="0"/>
              <a:satOff val="0"/>
              <a:lumOff val="0"/>
              <a:alphaOff val="0"/>
            </a:srgbClr>
          </a:solidFill>
          <a:prstDash val="solid"/>
        </a:ln>
        <a:effectLst/>
      </dgm:spPr>
      <dgm:t>
        <a:bodyPr/>
        <a:lstStyle/>
        <a:p>
          <a:endParaRPr lang="en-US"/>
        </a:p>
      </dgm:t>
    </dgm:pt>
    <dgm:pt modelId="{857C4CBF-0B2F-4699-B412-896D5627B1EE}" type="pres">
      <dgm:prSet presAssocID="{A6CDB75A-209B-4A0C-AC43-C55662EC38B4}" presName="tile3text" presStyleLbl="node1" presStyleIdx="2" presStyleCnt="4">
        <dgm:presLayoutVars>
          <dgm:chMax val="0"/>
          <dgm:chPref val="0"/>
          <dgm:bulletEnabled val="1"/>
        </dgm:presLayoutVars>
      </dgm:prSet>
      <dgm:spPr/>
      <dgm:t>
        <a:bodyPr/>
        <a:lstStyle/>
        <a:p>
          <a:endParaRPr lang="en-US"/>
        </a:p>
      </dgm:t>
    </dgm:pt>
    <dgm:pt modelId="{BC6A55EA-8B58-4086-BA1C-BEA94DF256C1}" type="pres">
      <dgm:prSet presAssocID="{A6CDB75A-209B-4A0C-AC43-C55662EC38B4}" presName="tile4" presStyleLbl="node1" presStyleIdx="3" presStyleCnt="4"/>
      <dgm:spPr>
        <a:xfrm rot="5400000">
          <a:off x="5448300" y="1943099"/>
          <a:ext cx="2819400" cy="4572000"/>
        </a:xfrm>
        <a:prstGeom prst="round1Rect">
          <a:avLst/>
        </a:prstGeom>
        <a:solidFill>
          <a:srgbClr val="BBCC86"/>
        </a:solidFill>
        <a:ln w="25400" cap="flat" cmpd="sng" algn="ctr">
          <a:solidFill>
            <a:srgbClr val="FFFFFF">
              <a:hueOff val="0"/>
              <a:satOff val="0"/>
              <a:lumOff val="0"/>
              <a:alphaOff val="0"/>
            </a:srgbClr>
          </a:solidFill>
          <a:prstDash val="solid"/>
        </a:ln>
        <a:effectLst/>
      </dgm:spPr>
      <dgm:t>
        <a:bodyPr/>
        <a:lstStyle/>
        <a:p>
          <a:endParaRPr lang="en-US"/>
        </a:p>
      </dgm:t>
    </dgm:pt>
    <dgm:pt modelId="{DC33AA3C-77F1-4434-9909-C6CF99930212}" type="pres">
      <dgm:prSet presAssocID="{A6CDB75A-209B-4A0C-AC43-C55662EC38B4}" presName="tile4text" presStyleLbl="node1" presStyleIdx="3" presStyleCnt="4">
        <dgm:presLayoutVars>
          <dgm:chMax val="0"/>
          <dgm:chPref val="0"/>
          <dgm:bulletEnabled val="1"/>
        </dgm:presLayoutVars>
      </dgm:prSet>
      <dgm:spPr/>
      <dgm:t>
        <a:bodyPr/>
        <a:lstStyle/>
        <a:p>
          <a:endParaRPr lang="en-US"/>
        </a:p>
      </dgm:t>
    </dgm:pt>
    <dgm:pt modelId="{0CD892D3-F095-4F6F-B189-D5D76AE3EF3E}" type="pres">
      <dgm:prSet presAssocID="{A6CDB75A-209B-4A0C-AC43-C55662EC38B4}" presName="centerTile" presStyleLbl="fgShp" presStyleIdx="0" presStyleCnt="1" custScaleX="49999" custScaleY="32434" custLinFactNeighborX="-2778" custLinFactNeighborY="5406">
        <dgm:presLayoutVars>
          <dgm:chMax val="0"/>
          <dgm:chPref val="0"/>
        </dgm:presLayoutVars>
      </dgm:prSet>
      <dgm:spPr>
        <a:prstGeom prst="roundRect">
          <a:avLst/>
        </a:prstGeom>
      </dgm:spPr>
      <dgm:t>
        <a:bodyPr/>
        <a:lstStyle/>
        <a:p>
          <a:endParaRPr lang="en-US"/>
        </a:p>
      </dgm:t>
    </dgm:pt>
  </dgm:ptLst>
  <dgm:cxnLst>
    <dgm:cxn modelId="{65B59D31-45D2-4897-B892-D13091A2C408}" srcId="{6AFA1DC0-4C44-4681-B05D-A62AD69E231E}" destId="{C8B434B3-DDA5-4EE1-85FE-96066E59DFB8}" srcOrd="0" destOrd="0" parTransId="{10A8D662-F9D9-41A5-9D92-66D3EE9DF9F7}" sibTransId="{B0BB31C9-4161-485D-9FD1-BE1A0022DD33}"/>
    <dgm:cxn modelId="{E26CB432-602F-4561-8E12-B2B7059E091A}" type="presOf" srcId="{3CC9E745-4B84-4EC7-94A9-0990371849F4}" destId="{1786C3E5-C129-49C7-BB79-02F6D931F5F7}" srcOrd="1" destOrd="0" presId="urn:microsoft.com/office/officeart/2005/8/layout/matrix1"/>
    <dgm:cxn modelId="{D9EC74E6-9EB4-4D92-BB0E-67CAF5A80DD4}" type="presOf" srcId="{6AFA1DC0-4C44-4681-B05D-A62AD69E231E}" destId="{0CD892D3-F095-4F6F-B189-D5D76AE3EF3E}" srcOrd="0" destOrd="0" presId="urn:microsoft.com/office/officeart/2005/8/layout/matrix1"/>
    <dgm:cxn modelId="{F0B54FD9-2BA7-41A6-8DAF-25B25F75AF00}" srcId="{6AFA1DC0-4C44-4681-B05D-A62AD69E231E}" destId="{3CC9E745-4B84-4EC7-94A9-0990371849F4}" srcOrd="1" destOrd="0" parTransId="{DD34F998-0339-41BE-921F-A00A55757B79}" sibTransId="{9BB1CBBE-B86B-4BA7-AFD3-732EFEE512D7}"/>
    <dgm:cxn modelId="{8C52B7B9-D802-4847-A640-A6F024A5F954}" type="presOf" srcId="{C8B434B3-DDA5-4EE1-85FE-96066E59DFB8}" destId="{739DFDD9-B8D5-4755-BCDC-5C8239122E5C}" srcOrd="0" destOrd="0" presId="urn:microsoft.com/office/officeart/2005/8/layout/matrix1"/>
    <dgm:cxn modelId="{4A97DDB1-FA41-4044-B579-22607A186FAB}" type="presOf" srcId="{C8B434B3-DDA5-4EE1-85FE-96066E59DFB8}" destId="{BB714A6B-1F5A-406B-9DC1-2C7C9E407FC8}" srcOrd="1" destOrd="0" presId="urn:microsoft.com/office/officeart/2005/8/layout/matrix1"/>
    <dgm:cxn modelId="{201BBC89-1001-4EAB-898A-EB2D42ACF5D3}" type="presOf" srcId="{3CC9E745-4B84-4EC7-94A9-0990371849F4}" destId="{8CA1B855-8FF2-403D-9104-3E08037327AE}" srcOrd="0" destOrd="0" presId="urn:microsoft.com/office/officeart/2005/8/layout/matrix1"/>
    <dgm:cxn modelId="{D71DB57E-055F-4CEF-A022-F06D16D621DC}" srcId="{A6CDB75A-209B-4A0C-AC43-C55662EC38B4}" destId="{6AFA1DC0-4C44-4681-B05D-A62AD69E231E}" srcOrd="0" destOrd="0" parTransId="{1D2CB666-B5A4-4BFE-ABC9-78453D844F06}" sibTransId="{C4BFD41C-387C-4503-98ED-1EEC3B15BA01}"/>
    <dgm:cxn modelId="{4CC3DCF5-B0DD-47B0-8909-ECD243BB05B5}" type="presOf" srcId="{A6CDB75A-209B-4A0C-AC43-C55662EC38B4}" destId="{BD76BBB0-3626-438C-B281-2436A67D737D}" srcOrd="0" destOrd="0" presId="urn:microsoft.com/office/officeart/2005/8/layout/matrix1"/>
    <dgm:cxn modelId="{5A8E62ED-ECE5-42B9-8B69-AA397657F52A}" type="presParOf" srcId="{BD76BBB0-3626-438C-B281-2436A67D737D}" destId="{C9A51ED9-9AAA-4E12-A870-E83588D346E1}" srcOrd="0" destOrd="0" presId="urn:microsoft.com/office/officeart/2005/8/layout/matrix1"/>
    <dgm:cxn modelId="{F0D23E39-1089-4ED4-B53D-30500DF9D680}" type="presParOf" srcId="{C9A51ED9-9AAA-4E12-A870-E83588D346E1}" destId="{739DFDD9-B8D5-4755-BCDC-5C8239122E5C}" srcOrd="0" destOrd="0" presId="urn:microsoft.com/office/officeart/2005/8/layout/matrix1"/>
    <dgm:cxn modelId="{DA3478D8-C55E-4CE4-A55F-9DEBFDA54D97}" type="presParOf" srcId="{C9A51ED9-9AAA-4E12-A870-E83588D346E1}" destId="{BB714A6B-1F5A-406B-9DC1-2C7C9E407FC8}" srcOrd="1" destOrd="0" presId="urn:microsoft.com/office/officeart/2005/8/layout/matrix1"/>
    <dgm:cxn modelId="{FFD5A02E-B027-4044-AF9A-F00B5F3D879A}" type="presParOf" srcId="{C9A51ED9-9AAA-4E12-A870-E83588D346E1}" destId="{8CA1B855-8FF2-403D-9104-3E08037327AE}" srcOrd="2" destOrd="0" presId="urn:microsoft.com/office/officeart/2005/8/layout/matrix1"/>
    <dgm:cxn modelId="{4DB3FD2E-8220-4FA7-BE7E-676164D2CFAB}" type="presParOf" srcId="{C9A51ED9-9AAA-4E12-A870-E83588D346E1}" destId="{1786C3E5-C129-49C7-BB79-02F6D931F5F7}" srcOrd="3" destOrd="0" presId="urn:microsoft.com/office/officeart/2005/8/layout/matrix1"/>
    <dgm:cxn modelId="{43B825E2-91E7-433C-986E-75B193501728}" type="presParOf" srcId="{C9A51ED9-9AAA-4E12-A870-E83588D346E1}" destId="{8E12D903-4FFF-4EFA-9245-80275063525E}" srcOrd="4" destOrd="0" presId="urn:microsoft.com/office/officeart/2005/8/layout/matrix1"/>
    <dgm:cxn modelId="{A942BD14-5597-4C69-85CA-90461F851A14}" type="presParOf" srcId="{C9A51ED9-9AAA-4E12-A870-E83588D346E1}" destId="{857C4CBF-0B2F-4699-B412-896D5627B1EE}" srcOrd="5" destOrd="0" presId="urn:microsoft.com/office/officeart/2005/8/layout/matrix1"/>
    <dgm:cxn modelId="{FC45A416-E1A2-4DD4-ACC4-417277C21308}" type="presParOf" srcId="{C9A51ED9-9AAA-4E12-A870-E83588D346E1}" destId="{BC6A55EA-8B58-4086-BA1C-BEA94DF256C1}" srcOrd="6" destOrd="0" presId="urn:microsoft.com/office/officeart/2005/8/layout/matrix1"/>
    <dgm:cxn modelId="{DA2F0392-04C9-4437-A5D5-AF18BC2B77FD}" type="presParOf" srcId="{C9A51ED9-9AAA-4E12-A870-E83588D346E1}" destId="{DC33AA3C-77F1-4434-9909-C6CF99930212}" srcOrd="7" destOrd="0" presId="urn:microsoft.com/office/officeart/2005/8/layout/matrix1"/>
    <dgm:cxn modelId="{789CBA36-3CFE-43BA-9809-02F5FF794FFB}" type="presParOf" srcId="{BD76BBB0-3626-438C-B281-2436A67D737D}" destId="{0CD892D3-F095-4F6F-B189-D5D76AE3EF3E}" srcOrd="1" destOrd="0" presId="urn:microsoft.com/office/officeart/2005/8/layout/matrix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F875A9B-D34F-4BBD-94F9-582D1CBDE385}">
      <dsp:nvSpPr>
        <dsp:cNvPr id="0" name=""/>
        <dsp:cNvSpPr/>
      </dsp:nvSpPr>
      <dsp:spPr>
        <a:xfrm>
          <a:off x="3275869" y="2192644"/>
          <a:ext cx="2093283" cy="2093283"/>
        </a:xfrm>
        <a:prstGeom prst="ellipse">
          <a:avLst/>
        </a:prstGeom>
        <a:solidFill>
          <a:srgbClr val="53248C"/>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r>
            <a:rPr lang="en-US" sz="4000" kern="1200" dirty="0" smtClean="0"/>
            <a:t>TAG Goals</a:t>
          </a:r>
          <a:endParaRPr lang="en-US" sz="4000" kern="1200" dirty="0"/>
        </a:p>
      </dsp:txBody>
      <dsp:txXfrm>
        <a:off x="3275869" y="2192644"/>
        <a:ext cx="2093283" cy="2093283"/>
      </dsp:txXfrm>
    </dsp:sp>
    <dsp:sp modelId="{93ED9643-5735-4957-885D-E78323A9AAA2}">
      <dsp:nvSpPr>
        <dsp:cNvPr id="0" name=""/>
        <dsp:cNvSpPr/>
      </dsp:nvSpPr>
      <dsp:spPr>
        <a:xfrm rot="11700000">
          <a:off x="1691700" y="2444903"/>
          <a:ext cx="1558759" cy="596585"/>
        </a:xfrm>
        <a:prstGeom prst="leftArrow">
          <a:avLst>
            <a:gd name="adj1" fmla="val 60000"/>
            <a:gd name="adj2" fmla="val 50000"/>
          </a:avLst>
        </a:prstGeom>
        <a:solidFill>
          <a:schemeClr val="bg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3F2EA77-74A5-44F0-B8FE-C3396C6C6C5B}">
      <dsp:nvSpPr>
        <dsp:cNvPr id="0" name=""/>
        <dsp:cNvSpPr/>
      </dsp:nvSpPr>
      <dsp:spPr>
        <a:xfrm>
          <a:off x="655578" y="1746030"/>
          <a:ext cx="2125357" cy="1590895"/>
        </a:xfrm>
        <a:prstGeom prst="roundRect">
          <a:avLst>
            <a:gd name="adj" fmla="val 10000"/>
          </a:avLst>
        </a:prstGeom>
        <a:solidFill>
          <a:schemeClr val="bg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Differentiate our talent for future business growth</a:t>
          </a:r>
          <a:endParaRPr lang="en-US" sz="1800" kern="1200" dirty="0"/>
        </a:p>
      </dsp:txBody>
      <dsp:txXfrm>
        <a:off x="655578" y="1746030"/>
        <a:ext cx="2125357" cy="1590895"/>
      </dsp:txXfrm>
    </dsp:sp>
    <dsp:sp modelId="{C395DEE9-BA24-4616-A5D0-8D7257278FB3}">
      <dsp:nvSpPr>
        <dsp:cNvPr id="0" name=""/>
        <dsp:cNvSpPr/>
      </dsp:nvSpPr>
      <dsp:spPr>
        <a:xfrm rot="14700000">
          <a:off x="2733081" y="1203834"/>
          <a:ext cx="1558759" cy="596585"/>
        </a:xfrm>
        <a:prstGeom prst="leftArrow">
          <a:avLst>
            <a:gd name="adj1" fmla="val 60000"/>
            <a:gd name="adj2" fmla="val 50000"/>
          </a:avLst>
        </a:prstGeom>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443B5C75-2EC4-49E7-9C69-2E7F8C657904}">
      <dsp:nvSpPr>
        <dsp:cNvPr id="0" name=""/>
        <dsp:cNvSpPr/>
      </dsp:nvSpPr>
      <dsp:spPr>
        <a:xfrm>
          <a:off x="2094162" y="321"/>
          <a:ext cx="2177836" cy="1590895"/>
        </a:xfrm>
        <a:prstGeom prst="roundRect">
          <a:avLst>
            <a:gd name="adj" fmla="val 10000"/>
          </a:avLst>
        </a:prstGeom>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Develop leadership talent pipeline and  succession candidates</a:t>
          </a:r>
          <a:endParaRPr lang="en-US" sz="1800" kern="1200" dirty="0"/>
        </a:p>
      </dsp:txBody>
      <dsp:txXfrm>
        <a:off x="2094162" y="321"/>
        <a:ext cx="2177836" cy="1590895"/>
      </dsp:txXfrm>
    </dsp:sp>
    <dsp:sp modelId="{E56791E5-FC62-43DF-B9C6-FF24ACBC8799}">
      <dsp:nvSpPr>
        <dsp:cNvPr id="0" name=""/>
        <dsp:cNvSpPr/>
      </dsp:nvSpPr>
      <dsp:spPr>
        <a:xfrm rot="17700000">
          <a:off x="4353182" y="1203834"/>
          <a:ext cx="1558759" cy="596585"/>
        </a:xfrm>
        <a:prstGeom prst="leftArrow">
          <a:avLst>
            <a:gd name="adj1" fmla="val 60000"/>
            <a:gd name="adj2" fmla="val 50000"/>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602FB64-E3B9-4E39-8E71-32C608DB53B0}">
      <dsp:nvSpPr>
        <dsp:cNvPr id="0" name=""/>
        <dsp:cNvSpPr/>
      </dsp:nvSpPr>
      <dsp:spPr>
        <a:xfrm>
          <a:off x="4423962" y="321"/>
          <a:ext cx="2075959" cy="1590895"/>
        </a:xfrm>
        <a:prstGeom prst="roundRect">
          <a:avLst>
            <a:gd name="adj" fmla="val 10000"/>
          </a:avLst>
        </a:prstGeom>
        <a:solidFill>
          <a:schemeClr val="bg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Identify, develop and retain our technical talent</a:t>
          </a:r>
          <a:endParaRPr lang="en-US" sz="1800" kern="1200" dirty="0"/>
        </a:p>
      </dsp:txBody>
      <dsp:txXfrm>
        <a:off x="4423962" y="321"/>
        <a:ext cx="2075959" cy="1590895"/>
      </dsp:txXfrm>
    </dsp:sp>
    <dsp:sp modelId="{BCB7CD03-4391-46F8-AB66-8BA524B50CB9}">
      <dsp:nvSpPr>
        <dsp:cNvPr id="0" name=""/>
        <dsp:cNvSpPr/>
      </dsp:nvSpPr>
      <dsp:spPr>
        <a:xfrm rot="20700000">
          <a:off x="5394563" y="2444903"/>
          <a:ext cx="1558759" cy="596585"/>
        </a:xfrm>
        <a:prstGeom prst="leftArrow">
          <a:avLst>
            <a:gd name="adj1" fmla="val 60000"/>
            <a:gd name="adj2" fmla="val 50000"/>
          </a:avLst>
        </a:prstGeom>
        <a:solidFill>
          <a:srgbClr val="68686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CBC04AD-F26E-4BBB-BDB6-0E79CEA5AA64}">
      <dsp:nvSpPr>
        <dsp:cNvPr id="0" name=""/>
        <dsp:cNvSpPr/>
      </dsp:nvSpPr>
      <dsp:spPr>
        <a:xfrm>
          <a:off x="5898510" y="1746030"/>
          <a:ext cx="2056511" cy="1590895"/>
        </a:xfrm>
        <a:prstGeom prst="roundRect">
          <a:avLst>
            <a:gd name="adj" fmla="val 10000"/>
          </a:avLst>
        </a:prstGeom>
        <a:solidFill>
          <a:srgbClr val="686868"/>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t>Enable alignment with Talent Reviews</a:t>
          </a:r>
          <a:endParaRPr lang="en-US" sz="1800" kern="1200" dirty="0"/>
        </a:p>
      </dsp:txBody>
      <dsp:txXfrm>
        <a:off x="5898510" y="1746030"/>
        <a:ext cx="2056511" cy="159089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FAB1A08-F572-4DB7-B5B6-E562363566AA}">
      <dsp:nvSpPr>
        <dsp:cNvPr id="0" name=""/>
        <dsp:cNvSpPr/>
      </dsp:nvSpPr>
      <dsp:spPr>
        <a:xfrm>
          <a:off x="3260864" y="2043094"/>
          <a:ext cx="1555470" cy="1555470"/>
        </a:xfrm>
        <a:prstGeom prst="ellipse">
          <a:avLst/>
        </a:prstGeom>
        <a:solidFill>
          <a:srgbClr val="BBCC86"/>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sp3d extrusionH="28000" prstMaterial="matte"/>
        </a:bodyPr>
        <a:lstStyle/>
        <a:p>
          <a:pPr lvl="0" algn="ctr" defTabSz="711200">
            <a:lnSpc>
              <a:spcPct val="90000"/>
            </a:lnSpc>
            <a:spcBef>
              <a:spcPct val="0"/>
            </a:spcBef>
            <a:spcAft>
              <a:spcPct val="35000"/>
            </a:spcAft>
          </a:pPr>
          <a:r>
            <a:rPr lang="en-US" sz="1600" kern="1200" dirty="0" smtClean="0">
              <a:solidFill>
                <a:schemeClr val="tx1"/>
              </a:solidFill>
            </a:rPr>
            <a:t>Growth Potential</a:t>
          </a:r>
          <a:endParaRPr lang="en-US" sz="1600" kern="1200" dirty="0">
            <a:solidFill>
              <a:schemeClr val="tx1"/>
            </a:solidFill>
          </a:endParaRPr>
        </a:p>
      </dsp:txBody>
      <dsp:txXfrm>
        <a:off x="3260864" y="2043094"/>
        <a:ext cx="1555470" cy="1555470"/>
      </dsp:txXfrm>
    </dsp:sp>
    <dsp:sp modelId="{0577A4BF-6B9F-4DFE-8817-F06002703EB3}">
      <dsp:nvSpPr>
        <dsp:cNvPr id="0" name=""/>
        <dsp:cNvSpPr/>
      </dsp:nvSpPr>
      <dsp:spPr>
        <a:xfrm rot="16200000">
          <a:off x="3803825" y="1790988"/>
          <a:ext cx="469549" cy="34663"/>
        </a:xfrm>
        <a:custGeom>
          <a:avLst/>
          <a:gdLst/>
          <a:ahLst/>
          <a:cxnLst/>
          <a:rect l="0" t="0" r="0" b="0"/>
          <a:pathLst>
            <a:path>
              <a:moveTo>
                <a:pt x="0" y="17331"/>
              </a:moveTo>
              <a:lnTo>
                <a:pt x="469549" y="17331"/>
              </a:lnTo>
            </a:path>
          </a:pathLst>
        </a:custGeom>
        <a:noFill/>
        <a:ln w="25400" cap="flat" cmpd="sng" algn="ctr">
          <a:solidFill>
            <a:scrgbClr r="0" g="0" b="0"/>
          </a:solidFill>
          <a:prstDash val="solid"/>
          <a:tailEnd type="triangle" w="lg" len="lg"/>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6200000">
        <a:off x="4026861" y="1796581"/>
        <a:ext cx="23477" cy="23477"/>
      </dsp:txXfrm>
    </dsp:sp>
    <dsp:sp modelId="{F21482D8-1965-4E08-A6BA-0190BC3D298A}">
      <dsp:nvSpPr>
        <dsp:cNvPr id="0" name=""/>
        <dsp:cNvSpPr/>
      </dsp:nvSpPr>
      <dsp:spPr>
        <a:xfrm>
          <a:off x="3260864" y="18074"/>
          <a:ext cx="1555470" cy="1555470"/>
        </a:xfrm>
        <a:prstGeom prst="ellipse">
          <a:avLst/>
        </a:prstGeom>
        <a:solidFill>
          <a:srgbClr val="BBC8DF"/>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sp3d extrusionH="28000" prstMaterial="matte"/>
        </a:bodyPr>
        <a:lstStyle/>
        <a:p>
          <a:pPr lvl="0" algn="ctr" defTabSz="889000">
            <a:lnSpc>
              <a:spcPct val="90000"/>
            </a:lnSpc>
            <a:spcBef>
              <a:spcPct val="0"/>
            </a:spcBef>
            <a:spcAft>
              <a:spcPct val="35000"/>
            </a:spcAft>
          </a:pPr>
          <a:r>
            <a:rPr lang="en-US" sz="2000" kern="1200" dirty="0" smtClean="0">
              <a:solidFill>
                <a:schemeClr val="tx1"/>
              </a:solidFill>
            </a:rPr>
            <a:t>Tech Expert</a:t>
          </a:r>
          <a:endParaRPr lang="en-US" sz="2000" kern="1200" dirty="0">
            <a:solidFill>
              <a:schemeClr val="tx1"/>
            </a:solidFill>
          </a:endParaRPr>
        </a:p>
      </dsp:txBody>
      <dsp:txXfrm>
        <a:off x="3260864" y="18074"/>
        <a:ext cx="1555470" cy="1555470"/>
      </dsp:txXfrm>
    </dsp:sp>
    <dsp:sp modelId="{E613EF5A-F4A5-4D11-BF35-D5EECDD93888}">
      <dsp:nvSpPr>
        <dsp:cNvPr id="0" name=""/>
        <dsp:cNvSpPr/>
      </dsp:nvSpPr>
      <dsp:spPr>
        <a:xfrm rot="1800000">
          <a:off x="4680684" y="3309753"/>
          <a:ext cx="469549" cy="34663"/>
        </a:xfrm>
        <a:custGeom>
          <a:avLst/>
          <a:gdLst/>
          <a:ahLst/>
          <a:cxnLst/>
          <a:rect l="0" t="0" r="0" b="0"/>
          <a:pathLst>
            <a:path>
              <a:moveTo>
                <a:pt x="0" y="17331"/>
              </a:moveTo>
              <a:lnTo>
                <a:pt x="469549" y="17331"/>
              </a:lnTo>
            </a:path>
          </a:pathLst>
        </a:custGeom>
        <a:noFill/>
        <a:ln w="25400" cap="flat" cmpd="sng" algn="ctr">
          <a:solidFill>
            <a:scrgbClr r="0" g="0" b="0"/>
          </a:solidFill>
          <a:prstDash val="solid"/>
          <a:tailEnd type="triangle" w="lg" len="lg"/>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800000">
        <a:off x="4903720" y="3315346"/>
        <a:ext cx="23477" cy="23477"/>
      </dsp:txXfrm>
    </dsp:sp>
    <dsp:sp modelId="{B294F044-8354-4F3C-86E8-91849A293E59}">
      <dsp:nvSpPr>
        <dsp:cNvPr id="0" name=""/>
        <dsp:cNvSpPr/>
      </dsp:nvSpPr>
      <dsp:spPr>
        <a:xfrm>
          <a:off x="5014583" y="3055605"/>
          <a:ext cx="1555470" cy="1555470"/>
        </a:xfrm>
        <a:prstGeom prst="ellipse">
          <a:avLst/>
        </a:prstGeom>
        <a:solidFill>
          <a:srgbClr val="F2CCB4"/>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sp3d extrusionH="28000" prstMaterial="matte"/>
        </a:bodyPr>
        <a:lstStyle/>
        <a:p>
          <a:pPr lvl="0" algn="ctr" defTabSz="800100">
            <a:lnSpc>
              <a:spcPct val="90000"/>
            </a:lnSpc>
            <a:spcBef>
              <a:spcPct val="0"/>
            </a:spcBef>
            <a:spcAft>
              <a:spcPct val="35000"/>
            </a:spcAft>
          </a:pPr>
          <a:r>
            <a:rPr lang="en-US" sz="1800" kern="1200" dirty="0" smtClean="0">
              <a:solidFill>
                <a:schemeClr val="tx1"/>
              </a:solidFill>
            </a:rPr>
            <a:t>High Potential</a:t>
          </a:r>
        </a:p>
      </dsp:txBody>
      <dsp:txXfrm>
        <a:off x="5014583" y="3055605"/>
        <a:ext cx="1555470" cy="1555470"/>
      </dsp:txXfrm>
    </dsp:sp>
    <dsp:sp modelId="{55E1D5B2-CEB9-40AC-A6B1-3F5FC014A1F4}">
      <dsp:nvSpPr>
        <dsp:cNvPr id="0" name=""/>
        <dsp:cNvSpPr/>
      </dsp:nvSpPr>
      <dsp:spPr>
        <a:xfrm rot="9000000">
          <a:off x="2926965" y="3309753"/>
          <a:ext cx="469549" cy="34663"/>
        </a:xfrm>
        <a:custGeom>
          <a:avLst/>
          <a:gdLst/>
          <a:ahLst/>
          <a:cxnLst/>
          <a:rect l="0" t="0" r="0" b="0"/>
          <a:pathLst>
            <a:path>
              <a:moveTo>
                <a:pt x="0" y="17331"/>
              </a:moveTo>
              <a:lnTo>
                <a:pt x="469549" y="17331"/>
              </a:lnTo>
            </a:path>
          </a:pathLst>
        </a:custGeom>
        <a:noFill/>
        <a:ln w="25400" cap="flat" cmpd="sng" algn="ctr">
          <a:solidFill>
            <a:scrgbClr r="0" g="0" b="0"/>
          </a:solidFill>
          <a:prstDash val="solid"/>
          <a:headEnd type="triangle" w="lg" len="lg"/>
          <a:tailEnd type="triangle" w="lg" len="lg"/>
        </a:ln>
        <a:effectLst/>
        <a:sp3d z="-22735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9000000">
        <a:off x="3150001" y="3315346"/>
        <a:ext cx="23477" cy="23477"/>
      </dsp:txXfrm>
    </dsp:sp>
    <dsp:sp modelId="{BCE316B3-47BE-4825-B93E-99A3798AE063}">
      <dsp:nvSpPr>
        <dsp:cNvPr id="0" name=""/>
        <dsp:cNvSpPr/>
      </dsp:nvSpPr>
      <dsp:spPr>
        <a:xfrm>
          <a:off x="1507145" y="3055605"/>
          <a:ext cx="1555470" cy="1555470"/>
        </a:xfrm>
        <a:prstGeom prst="ellipse">
          <a:avLst/>
        </a:prstGeom>
        <a:solidFill>
          <a:srgbClr val="D9A09F"/>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sp3d extrusionH="28000" prstMaterial="matte"/>
        </a:bodyPr>
        <a:lstStyle/>
        <a:p>
          <a:pPr lvl="0" algn="ctr" defTabSz="889000">
            <a:lnSpc>
              <a:spcPct val="90000"/>
            </a:lnSpc>
            <a:spcBef>
              <a:spcPct val="0"/>
            </a:spcBef>
            <a:spcAft>
              <a:spcPct val="35000"/>
            </a:spcAft>
          </a:pPr>
          <a:r>
            <a:rPr lang="en-US" sz="2000" kern="1200" dirty="0" smtClean="0">
              <a:solidFill>
                <a:schemeClr val="tx1"/>
              </a:solidFill>
            </a:rPr>
            <a:t>Pillar</a:t>
          </a:r>
          <a:endParaRPr lang="en-US" sz="2000" kern="1200" dirty="0">
            <a:solidFill>
              <a:schemeClr val="tx1"/>
            </a:solidFill>
          </a:endParaRPr>
        </a:p>
      </dsp:txBody>
      <dsp:txXfrm>
        <a:off x="1507145" y="3055605"/>
        <a:ext cx="1555470" cy="155547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39DFDD9-B8D5-4755-BCDC-5C8239122E5C}">
      <dsp:nvSpPr>
        <dsp:cNvPr id="0" name=""/>
        <dsp:cNvSpPr/>
      </dsp:nvSpPr>
      <dsp:spPr>
        <a:xfrm rot="16200000">
          <a:off x="1228725" y="-1228725"/>
          <a:ext cx="2114550" cy="4572000"/>
        </a:xfrm>
        <a:prstGeom prst="round1Rect">
          <a:avLst/>
        </a:prstGeom>
        <a:solidFill>
          <a:srgbClr val="F2CCB4"/>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endParaRPr lang="en-US" sz="1400" kern="1200" dirty="0">
            <a:solidFill>
              <a:srgbClr val="FFFFFF"/>
            </a:solidFill>
            <a:latin typeface="Verdana"/>
            <a:ea typeface="+mn-ea"/>
            <a:cs typeface="+mn-cs"/>
          </a:endParaRPr>
        </a:p>
      </dsp:txBody>
      <dsp:txXfrm rot="16200000">
        <a:off x="1493043" y="-1493043"/>
        <a:ext cx="1585912" cy="4572000"/>
      </dsp:txXfrm>
    </dsp:sp>
    <dsp:sp modelId="{8CA1B855-8FF2-403D-9104-3E08037327AE}">
      <dsp:nvSpPr>
        <dsp:cNvPr id="0" name=""/>
        <dsp:cNvSpPr/>
      </dsp:nvSpPr>
      <dsp:spPr>
        <a:xfrm>
          <a:off x="4572000" y="0"/>
          <a:ext cx="4572000" cy="2114550"/>
        </a:xfrm>
        <a:prstGeom prst="round1Rect">
          <a:avLst/>
        </a:prstGeom>
        <a:solidFill>
          <a:srgbClr val="BBC8D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l" defTabSz="622300">
            <a:lnSpc>
              <a:spcPct val="100000"/>
            </a:lnSpc>
            <a:spcBef>
              <a:spcPct val="0"/>
            </a:spcBef>
            <a:spcAft>
              <a:spcPts val="0"/>
            </a:spcAft>
          </a:pPr>
          <a:endParaRPr lang="en-US" sz="1400" kern="1200" dirty="0">
            <a:solidFill>
              <a:srgbClr val="000000"/>
            </a:solidFill>
            <a:latin typeface="Verdana"/>
            <a:ea typeface="+mn-ea"/>
            <a:cs typeface="+mn-cs"/>
          </a:endParaRPr>
        </a:p>
      </dsp:txBody>
      <dsp:txXfrm>
        <a:off x="4572000" y="0"/>
        <a:ext cx="4572000" cy="1585912"/>
      </dsp:txXfrm>
    </dsp:sp>
    <dsp:sp modelId="{8E12D903-4FFF-4EFA-9245-80275063525E}">
      <dsp:nvSpPr>
        <dsp:cNvPr id="0" name=""/>
        <dsp:cNvSpPr/>
      </dsp:nvSpPr>
      <dsp:spPr>
        <a:xfrm rot="10800000">
          <a:off x="0" y="2114550"/>
          <a:ext cx="4572000" cy="2114550"/>
        </a:xfrm>
        <a:prstGeom prst="round1Rect">
          <a:avLst/>
        </a:prstGeom>
        <a:solidFill>
          <a:srgbClr val="D9A09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BC6A55EA-8B58-4086-BA1C-BEA94DF256C1}">
      <dsp:nvSpPr>
        <dsp:cNvPr id="0" name=""/>
        <dsp:cNvSpPr/>
      </dsp:nvSpPr>
      <dsp:spPr>
        <a:xfrm rot="5400000">
          <a:off x="5800725" y="885824"/>
          <a:ext cx="2114550" cy="4572000"/>
        </a:xfrm>
        <a:prstGeom prst="round1Rect">
          <a:avLst/>
        </a:prstGeom>
        <a:solidFill>
          <a:srgbClr val="BBCC86"/>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sp>
    <dsp:sp modelId="{0CD892D3-F095-4F6F-B189-D5D76AE3EF3E}">
      <dsp:nvSpPr>
        <dsp:cNvPr id="0" name=""/>
        <dsp:cNvSpPr/>
      </dsp:nvSpPr>
      <dsp:spPr>
        <a:xfrm>
          <a:off x="3810007" y="2000247"/>
          <a:ext cx="1371572" cy="342916"/>
        </a:xfrm>
        <a:prstGeom prst="roundRect">
          <a:avLst/>
        </a:prstGeom>
        <a:blipFill rotWithShape="0">
          <a:blip xmlns:r="http://schemas.openxmlformats.org/officeDocument/2006/relationships" r:embed="rId1"/>
          <a:stretch>
            <a:fillRect/>
          </a:stretch>
        </a:blip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hueOff val="0"/>
                  <a:satOff val="0"/>
                  <a:lumOff val="0"/>
                  <a:alphaOff val="0"/>
                </a:srgbClr>
              </a:solidFill>
              <a:latin typeface="Verdana"/>
              <a:ea typeface="+mn-ea"/>
              <a:cs typeface="+mn-cs"/>
            </a:rPr>
            <a:t> </a:t>
          </a:r>
          <a:endParaRPr lang="en-US" sz="1400" kern="1200" dirty="0">
            <a:solidFill>
              <a:srgbClr val="000000">
                <a:hueOff val="0"/>
                <a:satOff val="0"/>
                <a:lumOff val="0"/>
                <a:alphaOff val="0"/>
              </a:srgbClr>
            </a:solidFill>
            <a:latin typeface="Verdana"/>
            <a:ea typeface="+mn-ea"/>
            <a:cs typeface="+mn-cs"/>
          </a:endParaRPr>
        </a:p>
      </dsp:txBody>
      <dsp:txXfrm>
        <a:off x="3810007" y="2000247"/>
        <a:ext cx="1371572" cy="34291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11/27/2017</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xmlns=""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11/27/2017</a:t>
            </a:fld>
            <a:endParaRPr lang="en-US"/>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xmlns=""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baseline="0" dirty="0" smtClean="0"/>
              <a:t>It is important to start with a glancing at Waters Talent Management Framework.  This was shown at one of Chris O’Connell’s </a:t>
            </a:r>
            <a:r>
              <a:rPr lang="en-US" baseline="0" dirty="0" err="1" smtClean="0"/>
              <a:t>Townhall</a:t>
            </a:r>
            <a:r>
              <a:rPr lang="en-US" baseline="0" dirty="0" smtClean="0"/>
              <a:t> meetings.</a:t>
            </a:r>
          </a:p>
          <a:p>
            <a:pPr>
              <a:buFont typeface="Arial" pitchFamily="34" charset="0"/>
              <a:buChar char="•"/>
            </a:pPr>
            <a:r>
              <a:rPr lang="en-US" baseline="0" dirty="0" smtClean="0"/>
              <a:t>It speaks to the four important components of TM – which is Acquire, Assess, Develop and Reward.</a:t>
            </a:r>
          </a:p>
          <a:p>
            <a:pPr>
              <a:buFont typeface="Arial" pitchFamily="34" charset="0"/>
              <a:buChar char="•"/>
            </a:pPr>
            <a:r>
              <a:rPr lang="en-US" baseline="0" dirty="0" smtClean="0"/>
              <a:t>Within the “Assess”, is the Talent Reviews;  During the yearly Talent Review, we assess our talent on a global basis.  It is critical we have an assessment tool that identifies our talent correctly.  Each organization understanding their talent is important.  In addition, once the assessment is completed, we can then develop our people appropriately.  </a:t>
            </a:r>
          </a:p>
        </p:txBody>
      </p:sp>
      <p:sp>
        <p:nvSpPr>
          <p:cNvPr id="4" name="Slide Number Placeholder 3"/>
          <p:cNvSpPr>
            <a:spLocks noGrp="1"/>
          </p:cNvSpPr>
          <p:nvPr>
            <p:ph type="sldNum" sz="quarter" idx="10"/>
          </p:nvPr>
        </p:nvSpPr>
        <p:spPr/>
        <p:txBody>
          <a:bodyPr/>
          <a:lstStyle/>
          <a:p>
            <a:fld id="{BCDE78C4-65F8-C441-A576-BA0CB16704C9}"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The</a:t>
            </a:r>
            <a:r>
              <a:rPr lang="en-US" baseline="0" dirty="0" smtClean="0"/>
              <a:t> new assessment model is Tag – which stands for Waters Talent Assessment Groups.  Instead of boxes, we have groups, or categories.</a:t>
            </a:r>
          </a:p>
          <a:p>
            <a:pPr>
              <a:buFont typeface="Arial" pitchFamily="34" charset="0"/>
              <a:buChar char="•"/>
            </a:pPr>
            <a:r>
              <a:rPr lang="en-US" baseline="0" dirty="0" smtClean="0"/>
              <a:t>Here is the model.</a:t>
            </a:r>
          </a:p>
          <a:p>
            <a:pPr>
              <a:buFont typeface="Arial" pitchFamily="34" charset="0"/>
              <a:buChar char="•"/>
            </a:pPr>
            <a:r>
              <a:rPr lang="en-US" baseline="0" dirty="0" smtClean="0"/>
              <a:t>“TAG You’re It” is just to put some fun into the model.  It means, everyone contributing to Waters can be “Tagged”, and everyone Tagged is important.  All groups are important, not just the high potentials.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question was about having</a:t>
            </a:r>
            <a:r>
              <a:rPr lang="en-US" baseline="0" dirty="0" smtClean="0"/>
              <a:t> only scientists/engineers used for “The Tech Expert Group”.  Even though 40% disagree – for business reasons, Waters needs to capture this specific scientist/engineering group solely.  Any organization can list their “Functional” experts if needed outside of the Tag model, and address those individuals through existing programs and practices.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The goals</a:t>
            </a:r>
            <a:r>
              <a:rPr lang="en-US" baseline="0" dirty="0" smtClean="0"/>
              <a:t> of the TAG Model are (from left to right); (read slide).</a:t>
            </a:r>
          </a:p>
        </p:txBody>
      </p:sp>
      <p:sp>
        <p:nvSpPr>
          <p:cNvPr id="4" name="Slide Number Placeholder 3"/>
          <p:cNvSpPr>
            <a:spLocks noGrp="1"/>
          </p:cNvSpPr>
          <p:nvPr>
            <p:ph type="sldNum" sz="quarter" idx="10"/>
          </p:nvPr>
        </p:nvSpPr>
        <p:spPr/>
        <p:txBody>
          <a:bodyPr/>
          <a:lstStyle/>
          <a:p>
            <a:fld id="{BCDE78C4-65F8-C441-A576-BA0CB16704C9}" type="slidenum">
              <a:rPr lang="en-US" smtClean="0"/>
              <a:pPr/>
              <a:t>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6509128B-F849-4385-929A-8BDC3C0BEDE5}" type="slidenum">
              <a:rPr lang="en-US" smtClean="0"/>
              <a:pPr/>
              <a:t>9</a:t>
            </a:fld>
            <a:endParaRPr lang="en-US" smtClean="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p:spPr>
        <p:txBody>
          <a:bodyPr/>
          <a:lstStyle/>
          <a:p>
            <a:pPr>
              <a:buFontTx/>
              <a:buChar char="•"/>
            </a:pPr>
            <a:r>
              <a:rPr lang="en-US" baseline="0" dirty="0" smtClean="0"/>
              <a:t>It is most important that everyone utilizes it consistently.  The expectation is for every Manager that uses the model fully understand the definitions of each group.</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Here is the assessment model</a:t>
            </a:r>
            <a:r>
              <a:rPr lang="en-US" baseline="0" dirty="0" smtClean="0"/>
              <a:t> - TAG</a:t>
            </a:r>
            <a:endParaRPr lang="en-US" dirty="0" smtClean="0"/>
          </a:p>
          <a:p>
            <a:pPr>
              <a:buFont typeface="Arial" pitchFamily="34" charset="0"/>
              <a:buChar char="•"/>
            </a:pPr>
            <a:r>
              <a:rPr lang="en-US" dirty="0" smtClean="0"/>
              <a:t>There is no Tiers!  It is important to state that all four</a:t>
            </a:r>
            <a:r>
              <a:rPr lang="en-US" baseline="0" dirty="0" smtClean="0"/>
              <a:t> groups are very important to Waters!  However, this tool is to identify High Potential, Technical Experts, and Growth Potential.  We need to know who is in these three areas, and how to develop them.</a:t>
            </a:r>
          </a:p>
          <a:p>
            <a:pPr>
              <a:buFont typeface="Arial" pitchFamily="34" charset="0"/>
              <a:buChar char="•"/>
            </a:pPr>
            <a:r>
              <a:rPr lang="en-US" baseline="0" dirty="0" smtClean="0"/>
              <a:t>The fourth group is Pillar.  They are the backbone of the company, and 70% (approximate) of our employees are in Pillar. The individuals in Pillar can be developed, and be promoted.  We will discuss more on this in a minute.</a:t>
            </a:r>
          </a:p>
          <a:p>
            <a:pPr>
              <a:buFont typeface="Arial" pitchFamily="34" charset="0"/>
              <a:buChar char="•"/>
            </a:pPr>
            <a:r>
              <a:rPr lang="en-US" baseline="0" dirty="0" smtClean="0"/>
              <a:t>Growth Potential will hold two types of people; 1) those that will move to High Potential, and 2) those that will move to Tech Expert.  People will not be staying in Growth Potential for their whole career.  It is a holding area for up to 8 years.  It may be that some Growth Potentials may move to Pillar at some time (hence, the two sided arrow).</a:t>
            </a:r>
          </a:p>
          <a:p>
            <a:pPr defTabSz="451486">
              <a:buFont typeface="Arial" pitchFamily="34" charset="0"/>
              <a:buChar char="•"/>
              <a:defRPr/>
            </a:pPr>
            <a:r>
              <a:rPr lang="en-US" baseline="0" dirty="0" smtClean="0"/>
              <a:t>Let’s take a deeper dive into each group.  How to identify, and how to develop.</a:t>
            </a:r>
          </a:p>
          <a:p>
            <a:pPr>
              <a:buFont typeface="Arial" pitchFamily="34" charset="0"/>
              <a:buChar char="•"/>
            </a:pPr>
            <a:r>
              <a:rPr lang="en-US" dirty="0" smtClean="0"/>
              <a:t>Note – employees with an overall “B” performance rating will not be tagged. </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10</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solidFill>
                  <a:schemeClr val="tx1"/>
                </a:solidFill>
              </a:rPr>
              <a:t>Approximately 70% of our global employees will be located in</a:t>
            </a:r>
            <a:r>
              <a:rPr lang="en-US" baseline="0" dirty="0" smtClean="0">
                <a:solidFill>
                  <a:schemeClr val="tx1"/>
                </a:solidFill>
              </a:rPr>
              <a:t> the Pillar group.  Any level can be a Pillar.  VP’s, Directors, Managers, and Individual Contributors.</a:t>
            </a:r>
          </a:p>
          <a:p>
            <a:pPr>
              <a:buFont typeface="Arial" pitchFamily="34" charset="0"/>
              <a:buChar char="•"/>
            </a:pPr>
            <a:r>
              <a:rPr lang="en-US" baseline="0" dirty="0" smtClean="0">
                <a:solidFill>
                  <a:schemeClr val="tx1"/>
                </a:solidFill>
              </a:rPr>
              <a:t>(Read through the slide)</a:t>
            </a:r>
          </a:p>
          <a:p>
            <a:pPr>
              <a:buFont typeface="Arial" pitchFamily="34" charset="0"/>
              <a:buChar char="•"/>
            </a:pPr>
            <a:r>
              <a:rPr lang="en-US" baseline="0" dirty="0" smtClean="0">
                <a:solidFill>
                  <a:schemeClr val="tx1"/>
                </a:solidFill>
              </a:rPr>
              <a:t>Many of these individuals will be promoted within their functional expertise.  For example, a Financial Analysis II to a Sr.  Or a Senior Mechanical Engineer to a Principle.  </a:t>
            </a:r>
          </a:p>
          <a:p>
            <a:pPr marL="0" lvl="2" defTabSz="451486">
              <a:buFont typeface="Arial" pitchFamily="34" charset="0"/>
              <a:buChar char="•"/>
              <a:defRPr/>
            </a:pPr>
            <a:r>
              <a:rPr lang="en-US" dirty="0" smtClean="0">
                <a:solidFill>
                  <a:schemeClr val="tx1"/>
                </a:solidFill>
              </a:rPr>
              <a:t>Pillar captures a large and important group within the organization and encourages continued growth &amp; development.</a:t>
            </a:r>
          </a:p>
          <a:p>
            <a:pPr marL="0" lvl="2" defTabSz="451486">
              <a:buFont typeface="Arial" pitchFamily="34" charset="0"/>
              <a:buChar char="•"/>
              <a:defRPr/>
            </a:pPr>
            <a:r>
              <a:rPr lang="en-US" dirty="0" smtClean="0">
                <a:solidFill>
                  <a:schemeClr val="tx1"/>
                </a:solidFill>
              </a:rPr>
              <a:t>Some will want to move to Growth Potential (tech or manager),</a:t>
            </a:r>
            <a:r>
              <a:rPr lang="en-US" baseline="0" dirty="0" smtClean="0">
                <a:solidFill>
                  <a:schemeClr val="tx1"/>
                </a:solidFill>
              </a:rPr>
              <a:t> but some will want to remain a Pillar…and that is ok!</a:t>
            </a:r>
            <a:endParaRPr lang="en-US" dirty="0" smtClean="0">
              <a:solidFill>
                <a:schemeClr val="tx1"/>
              </a:solidFill>
            </a:endParaRP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11</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TextEdit="1"/>
          </p:cNvSpPr>
          <p:nvPr>
            <p:ph type="sldImg"/>
          </p:nvPr>
        </p:nvSpPr>
        <p:spPr bwMode="auto">
          <a:noFill/>
          <a:ln>
            <a:solidFill>
              <a:srgbClr val="000000"/>
            </a:solidFill>
            <a:miter lim="800000"/>
            <a:headEnd/>
            <a:tailEnd/>
          </a:ln>
        </p:spPr>
      </p:sp>
      <p:sp>
        <p:nvSpPr>
          <p:cNvPr id="43011" name="Rectangle 3"/>
          <p:cNvSpPr>
            <a:spLocks noGrp="1"/>
          </p:cNvSpPr>
          <p:nvPr>
            <p:ph type="body" idx="1"/>
          </p:nvPr>
        </p:nvSpPr>
        <p:spPr>
          <a:noFill/>
          <a:ln/>
        </p:spPr>
        <p:txBody>
          <a:bodyPr lIns="90409" tIns="45204" rIns="90409" bIns="45204"/>
          <a:lstStyle/>
          <a:p>
            <a:pPr>
              <a:buFont typeface="Arial" pitchFamily="34" charset="0"/>
              <a:buChar char="•"/>
            </a:pPr>
            <a:r>
              <a:rPr lang="en-GB" dirty="0" smtClean="0"/>
              <a:t>Here is the definition of High Potential.  When</a:t>
            </a:r>
            <a:r>
              <a:rPr lang="en-GB" baseline="0" dirty="0" smtClean="0"/>
              <a:t> looking at a an organization, should be anywhere between 1-5% of High Potentials.  This model can be used at all layers within the organization.  </a:t>
            </a:r>
          </a:p>
          <a:p>
            <a:pPr>
              <a:buFont typeface="Arial" pitchFamily="34" charset="0"/>
              <a:buChar char="•"/>
            </a:pPr>
            <a:r>
              <a:rPr lang="en-GB" baseline="0" dirty="0" smtClean="0"/>
              <a:t>(Read the slide)</a:t>
            </a:r>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Here is the definition of Technical Expert.  We</a:t>
            </a:r>
            <a:r>
              <a:rPr lang="en-US" baseline="0" dirty="0" smtClean="0"/>
              <a:t> are a technical company and as such need to retain &amp; transfer knowledge from our Technical Experts.  This group does not refer to functional experts.  While valued, they should be considered for the other talent groups.</a:t>
            </a:r>
          </a:p>
          <a:p>
            <a:pPr>
              <a:buFont typeface="Arial" pitchFamily="34" charset="0"/>
              <a:buChar char="•"/>
            </a:pPr>
            <a:r>
              <a:rPr lang="en-US" baseline="0" dirty="0" smtClean="0"/>
              <a:t>Some functions may have zero percent in the Technical Expert Group.</a:t>
            </a:r>
          </a:p>
          <a:p>
            <a:pPr>
              <a:buFont typeface="Arial" pitchFamily="34" charset="0"/>
              <a:buChar char="•"/>
            </a:pPr>
            <a:r>
              <a:rPr lang="en-US" baseline="0" dirty="0" smtClean="0"/>
              <a:t>(Read the slide)</a:t>
            </a:r>
          </a:p>
          <a:p>
            <a:pPr>
              <a:buFont typeface="Arial" pitchFamily="34" charset="0"/>
              <a:buChar char="•"/>
            </a:pPr>
            <a:r>
              <a:rPr lang="en-US" baseline="0" dirty="0" smtClean="0">
                <a:solidFill>
                  <a:schemeClr val="tx1"/>
                </a:solidFill>
              </a:rPr>
              <a:t>Also:</a:t>
            </a:r>
          </a:p>
          <a:p>
            <a:pPr marL="338614" indent="-338614">
              <a:lnSpc>
                <a:spcPct val="110000"/>
              </a:lnSpc>
              <a:spcBef>
                <a:spcPct val="20000"/>
              </a:spcBef>
              <a:buClr>
                <a:srgbClr val="4F81BD"/>
              </a:buClr>
              <a:buFont typeface="Arial" pitchFamily="34" charset="0"/>
              <a:buChar char="•"/>
            </a:pPr>
            <a:r>
              <a:rPr lang="en-US" dirty="0" smtClean="0">
                <a:solidFill>
                  <a:schemeClr val="tx1"/>
                </a:solidFill>
              </a:rPr>
              <a:t>There is an important business need for the scientific/engineering experts to be identified in order to retain these individuals &amp; transfer their important scientific knowledge.</a:t>
            </a:r>
          </a:p>
          <a:p>
            <a:pPr marL="338614" indent="-338614">
              <a:lnSpc>
                <a:spcPct val="110000"/>
              </a:lnSpc>
              <a:spcBef>
                <a:spcPct val="20000"/>
              </a:spcBef>
              <a:buClr>
                <a:srgbClr val="4F81BD"/>
              </a:buClr>
              <a:buFont typeface="Arial" pitchFamily="34" charset="0"/>
              <a:buChar char="•"/>
            </a:pPr>
            <a:r>
              <a:rPr lang="en-US" dirty="0" smtClean="0">
                <a:solidFill>
                  <a:schemeClr val="tx1"/>
                </a:solidFill>
              </a:rPr>
              <a:t>Although Tech Expert is a destination, individuals in this group will still be developed through promotions, project work and leading larger teams.</a:t>
            </a:r>
            <a:endParaRPr lang="en-GB" dirty="0" smtClean="0">
              <a:solidFill>
                <a:schemeClr val="tx1"/>
              </a:solidFill>
            </a:endParaRPr>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13</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52116">
              <a:buFont typeface="Arial" pitchFamily="34" charset="0"/>
              <a:buChar char="•"/>
              <a:defRPr/>
            </a:pPr>
            <a:r>
              <a:rPr lang="en-GB" dirty="0" smtClean="0"/>
              <a:t>Growth</a:t>
            </a:r>
            <a:r>
              <a:rPr lang="en-GB" baseline="0" dirty="0" smtClean="0"/>
              <a:t> Potentials are individuals that are on their way to be a High Potential or Tech Expert.  While an employee can be a Growth Potential for several years, this is not a group to stay indefinitely.</a:t>
            </a:r>
          </a:p>
          <a:p>
            <a:pPr defTabSz="452116">
              <a:buFont typeface="Arial" pitchFamily="34" charset="0"/>
              <a:buChar char="•"/>
              <a:defRPr/>
            </a:pPr>
            <a:r>
              <a:rPr lang="en-GB" baseline="0" dirty="0" smtClean="0"/>
              <a:t>(Read slide)</a:t>
            </a:r>
          </a:p>
          <a:p>
            <a:pPr defTabSz="452116">
              <a:buFont typeface="Arial" pitchFamily="34" charset="0"/>
              <a:buChar char="•"/>
              <a:defRPr/>
            </a:pPr>
            <a:r>
              <a:rPr lang="en-GB" baseline="0" dirty="0" smtClean="0"/>
              <a:t>Within 8 years to be promoted.  Some will be promoted earlier.  If there is no opportunity currently for a Grow Potential, they remain in this group.</a:t>
            </a:r>
            <a:endParaRPr lang="en-GB" dirty="0" smtClean="0"/>
          </a:p>
          <a:p>
            <a:pPr defTabSz="452116">
              <a:buFont typeface="Arial" pitchFamily="34" charset="0"/>
              <a:buChar char="•"/>
              <a:defRPr/>
            </a:pPr>
            <a:r>
              <a:rPr lang="en-GB" dirty="0" smtClean="0"/>
              <a:t>Please</a:t>
            </a:r>
            <a:r>
              <a:rPr lang="en-GB" baseline="0" dirty="0" smtClean="0"/>
              <a:t> consider management level examples as guidelines.  You will have to use discretion when determining the advance pace of high potential and growth potential employees.</a:t>
            </a:r>
          </a:p>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14</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Here is a snapshot of the four groups.  It is not the full definitions as we just</a:t>
            </a:r>
            <a:r>
              <a:rPr lang="en-US" baseline="0" dirty="0" smtClean="0"/>
              <a:t> reviewed, but gives a high level definition, and displays all four groups at once.</a:t>
            </a:r>
          </a:p>
          <a:p>
            <a:pPr>
              <a:buFont typeface="Arial" pitchFamily="34" charset="0"/>
              <a:buChar char="•"/>
            </a:pPr>
            <a:r>
              <a:rPr lang="en-US" baseline="0" dirty="0" smtClean="0"/>
              <a:t>Do not force the percentages, as they are approximate numbers.  It’s best to assess your team without referring to the numbers.  Once done, check to see where you are.  If you are way off in one group, you may want to re-assess.</a:t>
            </a:r>
          </a:p>
          <a:p>
            <a:pPr>
              <a:buFont typeface="Arial" pitchFamily="34" charset="0"/>
              <a:buChar char="•"/>
            </a:pPr>
            <a:r>
              <a:rPr lang="en-US" baseline="0" dirty="0" smtClean="0"/>
              <a:t>Anyone with an overall “B” in performance will not be “tagged”.  They will be managed through the Performance Management process.  This percent is less than 1% within all of Waters.</a:t>
            </a:r>
          </a:p>
          <a:p>
            <a:pPr>
              <a:buFont typeface="Arial" pitchFamily="34" charset="0"/>
              <a:buChar char="•"/>
            </a:pPr>
            <a:endParaRPr lang="en-US" baseline="0" dirty="0" smtClean="0"/>
          </a:p>
          <a:p>
            <a:pPr>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15</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There is a difference between</a:t>
            </a:r>
            <a:r>
              <a:rPr lang="en-US" baseline="0" dirty="0" smtClean="0"/>
              <a:t> potential and </a:t>
            </a:r>
            <a:r>
              <a:rPr lang="en-US" baseline="0" dirty="0" err="1" smtClean="0"/>
              <a:t>promoability</a:t>
            </a:r>
            <a:r>
              <a:rPr lang="en-US" baseline="0" dirty="0" smtClean="0"/>
              <a:t>.  Let’s review the differences.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20</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(Read slide)</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21</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xfrm>
            <a:off x="372552" y="694597"/>
            <a:ext cx="6143203" cy="3491878"/>
          </a:xfrm>
          <a:noFill/>
          <a:ln>
            <a:solidFill>
              <a:srgbClr val="000000"/>
            </a:solidFill>
            <a:miter lim="800000"/>
            <a:headEnd/>
            <a:tailEnd/>
          </a:ln>
        </p:spPr>
      </p:sp>
      <p:sp>
        <p:nvSpPr>
          <p:cNvPr id="44035" name="Rectangle 3"/>
          <p:cNvSpPr>
            <a:spLocks noGrp="1" noChangeArrowheads="1"/>
          </p:cNvSpPr>
          <p:nvPr>
            <p:ph type="body" idx="1"/>
          </p:nvPr>
        </p:nvSpPr>
        <p:spPr>
          <a:noFill/>
          <a:ln/>
        </p:spPr>
        <p:txBody>
          <a:bodyPr/>
          <a:lstStyle/>
          <a:p>
            <a:pPr>
              <a:buFont typeface="Arial" pitchFamily="34" charset="0"/>
              <a:buChar char="•"/>
            </a:pPr>
            <a:r>
              <a:rPr lang="en-US" dirty="0" smtClean="0"/>
              <a:t>In order for an employee to be high potential, they must posses all three; Ability, Aspiration, and Commitment.  The ability is performance.  The aspiration is the individuals desire to move up the ladder, and the commitment is an individuals commitment to Waters.</a:t>
            </a:r>
          </a:p>
          <a:p>
            <a:pPr>
              <a:buFont typeface="Arial" pitchFamily="34" charset="0"/>
              <a:buChar char="•"/>
            </a:pPr>
            <a:r>
              <a:rPr lang="en-US" dirty="0" smtClean="0"/>
              <a:t>While</a:t>
            </a:r>
            <a:r>
              <a:rPr lang="en-US" baseline="0" dirty="0" smtClean="0"/>
              <a:t> the growth potential group includes leadership &amp; technical tracks, t</a:t>
            </a:r>
            <a:r>
              <a:rPr lang="en-US" dirty="0" smtClean="0"/>
              <a:t>his slide does</a:t>
            </a:r>
            <a:r>
              <a:rPr lang="en-US" baseline="0" dirty="0" smtClean="0"/>
              <a:t> not pertain to employees in the ‘technical’ growth potential group, only leadership track employees.  </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A</a:t>
            </a:r>
            <a:r>
              <a:rPr lang="en-US" baseline="0" dirty="0" smtClean="0"/>
              <a:t> “guide” has been created to help you determine high potentials and growth potentials.  We have a numbering system that can be applied.  It is just a guide, and not mandatory.</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23</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Please use these questions as a guide</a:t>
            </a:r>
            <a:r>
              <a:rPr lang="en-US" baseline="0" dirty="0" smtClean="0"/>
              <a:t> to determine potential.  You will still need to use discretion when determining high potential vs. growth potential.</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25</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Objectives not mandatory, but IDP’s are.</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a Q&amp;A that can be sent</a:t>
            </a:r>
            <a:r>
              <a:rPr lang="en-US" baseline="0" dirty="0" smtClean="0"/>
              <a:t> out to anyone that has taken this TAG training.  </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r-FR" dirty="0" err="1" smtClean="0"/>
              <a:t>Although</a:t>
            </a:r>
            <a:r>
              <a:rPr lang="fr-FR" baseline="0" dirty="0" smtClean="0"/>
              <a:t> not </a:t>
            </a:r>
            <a:r>
              <a:rPr lang="fr-FR" baseline="0" dirty="0" err="1" smtClean="0"/>
              <a:t>mandatory</a:t>
            </a:r>
            <a:r>
              <a:rPr lang="fr-FR" baseline="0" dirty="0" smtClean="0"/>
              <a:t> (</a:t>
            </a:r>
            <a:r>
              <a:rPr lang="fr-FR" baseline="0" dirty="0" err="1" smtClean="0"/>
              <a:t>will</a:t>
            </a:r>
            <a:r>
              <a:rPr lang="fr-FR" baseline="0" dirty="0" smtClean="0"/>
              <a:t> not </a:t>
            </a:r>
            <a:r>
              <a:rPr lang="fr-FR" baseline="0" dirty="0" err="1" smtClean="0"/>
              <a:t>be</a:t>
            </a:r>
            <a:r>
              <a:rPr lang="fr-FR" baseline="0" dirty="0" smtClean="0"/>
              <a:t> « </a:t>
            </a:r>
            <a:r>
              <a:rPr lang="fr-FR" baseline="0" dirty="0" err="1" smtClean="0"/>
              <a:t>policed</a:t>
            </a:r>
            <a:r>
              <a:rPr lang="fr-FR" baseline="0" dirty="0" smtClean="0"/>
              <a:t> » by HR), </a:t>
            </a:r>
            <a:r>
              <a:rPr lang="fr-FR" baseline="0" dirty="0" err="1" smtClean="0"/>
              <a:t>m</a:t>
            </a:r>
            <a:r>
              <a:rPr lang="fr-FR" dirty="0" err="1" smtClean="0"/>
              <a:t>any</a:t>
            </a:r>
            <a:r>
              <a:rPr lang="fr-FR" baseline="0" dirty="0" smtClean="0"/>
              <a:t> </a:t>
            </a:r>
            <a:r>
              <a:rPr lang="fr-FR" baseline="0" dirty="0" err="1" smtClean="0"/>
              <a:t>find</a:t>
            </a:r>
            <a:r>
              <a:rPr lang="fr-FR" baseline="0" dirty="0" smtClean="0"/>
              <a:t> </a:t>
            </a:r>
            <a:r>
              <a:rPr lang="fr-FR" baseline="0" dirty="0" err="1" smtClean="0"/>
              <a:t>that</a:t>
            </a:r>
            <a:r>
              <a:rPr lang="fr-FR" baseline="0" dirty="0" smtClean="0"/>
              <a:t> </a:t>
            </a:r>
            <a:r>
              <a:rPr lang="fr-FR" baseline="0" dirty="0" err="1" smtClean="0"/>
              <a:t>having</a:t>
            </a:r>
            <a:r>
              <a:rPr lang="fr-FR" baseline="0" dirty="0" smtClean="0"/>
              <a:t> a place to store and </a:t>
            </a:r>
            <a:r>
              <a:rPr lang="fr-FR" baseline="0" dirty="0" err="1" smtClean="0"/>
              <a:t>access</a:t>
            </a:r>
            <a:r>
              <a:rPr lang="fr-FR" baseline="0" dirty="0" smtClean="0"/>
              <a:t> </a:t>
            </a:r>
            <a:r>
              <a:rPr lang="fr-FR" baseline="0" dirty="0" err="1" smtClean="0"/>
              <a:t>their</a:t>
            </a:r>
            <a:r>
              <a:rPr lang="fr-FR" baseline="0" dirty="0" smtClean="0"/>
              <a:t> IDP </a:t>
            </a:r>
            <a:r>
              <a:rPr lang="fr-FR" baseline="0" dirty="0" err="1" smtClean="0"/>
              <a:t>makes</a:t>
            </a:r>
            <a:r>
              <a:rPr lang="fr-FR" baseline="0" dirty="0" smtClean="0"/>
              <a:t> </a:t>
            </a:r>
            <a:r>
              <a:rPr lang="fr-FR" baseline="0" dirty="0" err="1" smtClean="0"/>
              <a:t>it</a:t>
            </a:r>
            <a:r>
              <a:rPr lang="fr-FR" baseline="0" dirty="0" smtClean="0"/>
              <a:t> </a:t>
            </a:r>
            <a:r>
              <a:rPr lang="fr-FR" baseline="0" dirty="0" err="1" smtClean="0"/>
              <a:t>easier</a:t>
            </a:r>
            <a:r>
              <a:rPr lang="fr-FR" baseline="0" dirty="0" smtClean="0"/>
              <a:t> to update and monitor. iPerformance </a:t>
            </a:r>
            <a:r>
              <a:rPr lang="fr-FR" baseline="0" dirty="0" err="1" smtClean="0"/>
              <a:t>allows</a:t>
            </a:r>
            <a:r>
              <a:rPr lang="fr-FR" baseline="0" dirty="0" smtClean="0"/>
              <a:t> for </a:t>
            </a:r>
            <a:r>
              <a:rPr lang="fr-FR" baseline="0" dirty="0" err="1" smtClean="0"/>
              <a:t>this</a:t>
            </a:r>
            <a:r>
              <a:rPr lang="fr-FR" baseline="0" dirty="0" smtClean="0"/>
              <a:t> (by </a:t>
            </a:r>
            <a:r>
              <a:rPr lang="fr-FR" baseline="0" dirty="0" err="1" smtClean="0"/>
              <a:t>uploading</a:t>
            </a:r>
            <a:r>
              <a:rPr lang="fr-FR" baseline="0" dirty="0" smtClean="0"/>
              <a:t> document in « </a:t>
            </a:r>
            <a:r>
              <a:rPr lang="fr-FR" baseline="0" dirty="0" err="1" smtClean="0"/>
              <a:t>my</a:t>
            </a:r>
            <a:r>
              <a:rPr lang="fr-FR" baseline="0" dirty="0" smtClean="0"/>
              <a:t> </a:t>
            </a:r>
            <a:r>
              <a:rPr lang="fr-FR" baseline="0" dirty="0" err="1" smtClean="0"/>
              <a:t>employee</a:t>
            </a:r>
            <a:r>
              <a:rPr lang="fr-FR" baseline="0" dirty="0" smtClean="0"/>
              <a:t> files »). To </a:t>
            </a:r>
            <a:r>
              <a:rPr lang="fr-FR" baseline="0" dirty="0" err="1" smtClean="0"/>
              <a:t>discuss</a:t>
            </a:r>
            <a:r>
              <a:rPr lang="fr-FR" baseline="0" dirty="0" smtClean="0"/>
              <a:t> and </a:t>
            </a:r>
            <a:r>
              <a:rPr lang="fr-FR" baseline="0" dirty="0" err="1" smtClean="0"/>
              <a:t>agree</a:t>
            </a:r>
            <a:r>
              <a:rPr lang="fr-FR" baseline="0" dirty="0" smtClean="0"/>
              <a:t> </a:t>
            </a:r>
            <a:r>
              <a:rPr lang="fr-FR" baseline="0" dirty="0" err="1" smtClean="0"/>
              <a:t>with</a:t>
            </a:r>
            <a:r>
              <a:rPr lang="fr-FR" baseline="0" dirty="0" smtClean="0"/>
              <a:t> your line manager.</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This is the front page of</a:t>
            </a:r>
            <a:r>
              <a:rPr lang="en-US" baseline="0" dirty="0" smtClean="0"/>
              <a:t> the GLD Community (looks similar to the internal L&amp;D Community.  Employees will have access to the Global IDP here, as well as info on the 70/20/10 Learning Model. Please push employees to this Community for info.</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dirty="0" smtClean="0"/>
              <a:t>Click to edit Master title style</a:t>
            </a:r>
            <a:endParaRPr lang="en-US" dirty="0"/>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dirty="0" smtClean="0"/>
              <a:t>Click to edit Master subtitle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endParaRPr lang="en-US" noProof="0" dirty="0"/>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defRPr>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defRPr>
            </a:lvl1pPr>
          </a:lstStyle>
          <a:p>
            <a:pPr lvl="0"/>
            <a:r>
              <a:rPr lang="en-US" dirty="0" smtClean="0"/>
              <a:t>Click to edit Master title style</a:t>
            </a:r>
            <a:endParaRPr lang="en-US" dirty="0"/>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a:ea typeface="MS PGothic" pitchFamily="34" charset="-128"/>
                <a:cs typeface="Arial"/>
              </a:defRPr>
            </a:lvl1pPr>
          </a:lstStyle>
          <a:p>
            <a:pPr lvl="0"/>
            <a:r>
              <a:rPr lang="en-US" dirty="0" smtClean="0"/>
              <a:t>Click to edit Master title style</a:t>
            </a:r>
            <a:endParaRPr lang="en-US" dirty="0"/>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defRPr>
            </a:lvl1pPr>
          </a:lstStyle>
          <a:p>
            <a:pPr lvl="0"/>
            <a:r>
              <a:rPr lang="en-US" dirty="0" smtClean="0"/>
              <a:t>Click to edit Master title style</a:t>
            </a:r>
            <a:endParaRPr lang="en-US" dirty="0"/>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0892"/>
            <a:ext cx="6858000" cy="8001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984000"/>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4157"/>
            <a:ext cx="6489700" cy="78105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1597819"/>
            <a:ext cx="7772400" cy="1102519"/>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2914650"/>
            <a:ext cx="6400800" cy="131445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6489700" cy="781050"/>
          </a:xfrm>
        </p:spPr>
        <p:txBody>
          <a:bodyPr/>
          <a:lstStyle/>
          <a:p>
            <a:r>
              <a:rPr lang="en-US" smtClean="0"/>
              <a:t>Click to edit Master title style</a:t>
            </a:r>
            <a:endParaRPr lang="en-US"/>
          </a:p>
        </p:txBody>
      </p:sp>
      <p:sp>
        <p:nvSpPr>
          <p:cNvPr id="3" name="Content Placeholder 2"/>
          <p:cNvSpPr>
            <a:spLocks noGrp="1"/>
          </p:cNvSpPr>
          <p:nvPr>
            <p:ph idx="1"/>
          </p:nvPr>
        </p:nvSpPr>
        <p:spPr>
          <a:xfrm>
            <a:off x="152400" y="996553"/>
            <a:ext cx="8686800" cy="386119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996042"/>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996042"/>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4157"/>
            <a:ext cx="6489700" cy="781050"/>
          </a:xfrm>
          <a:prstGeom prst="rect">
            <a:avLst/>
          </a:prstGeom>
          <a:noFill/>
          <a:ln w="9525">
            <a:noFill/>
            <a:miter lim="800000"/>
            <a:headEnd/>
            <a:tailEnd/>
          </a:ln>
          <a:effectLst/>
        </p:spPr>
        <p:txBody>
          <a:bodyPr/>
          <a:lstStyle/>
          <a:p>
            <a:pPr lvl="0"/>
            <a:r>
              <a:rPr lang="en-US" dirty="0" smtClean="0"/>
              <a:t>Click to edit Master title style</a:t>
            </a:r>
          </a:p>
        </p:txBody>
      </p:sp>
    </p:spTree>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6.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Text Box 4"/>
          <p:cNvSpPr txBox="1">
            <a:spLocks noChangeArrowheads="1"/>
          </p:cNvSpPr>
          <p:nvPr/>
        </p:nvSpPr>
        <p:spPr bwMode="auto">
          <a:xfrm>
            <a:off x="8592" y="4960095"/>
            <a:ext cx="1405872"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©2017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endParaRPr lang="en-US" dirty="0"/>
          </a:p>
        </p:txBody>
      </p:sp>
      <p:sp>
        <p:nvSpPr>
          <p:cNvPr id="7" name="Text Box 4"/>
          <p:cNvSpPr txBox="1">
            <a:spLocks noChangeArrowheads="1"/>
          </p:cNvSpPr>
          <p:nvPr/>
        </p:nvSpPr>
        <p:spPr bwMode="auto">
          <a:xfrm>
            <a:off x="8772786" y="4941045"/>
            <a:ext cx="371215" cy="20005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sp>
        <p:nvSpPr>
          <p:cNvPr id="9" name="TextBox 8"/>
          <p:cNvSpPr txBox="1"/>
          <p:nvPr userDrawn="1"/>
        </p:nvSpPr>
        <p:spPr>
          <a:xfrm>
            <a:off x="1400255" y="4933950"/>
            <a:ext cx="1633781" cy="230832"/>
          </a:xfrm>
          <a:prstGeom prst="rect">
            <a:avLst/>
          </a:prstGeom>
          <a:noFill/>
        </p:spPr>
        <p:txBody>
          <a:bodyPr wrap="none" rtlCol="0">
            <a:spAutoFit/>
          </a:bodyPr>
          <a:lstStyle/>
          <a:p>
            <a:r>
              <a:rPr lang="en-US" sz="900" dirty="0" smtClean="0">
                <a:latin typeface="Arial"/>
                <a:cs typeface="Arial"/>
              </a:rPr>
              <a:t>COMPANY CONFIDENTIAL</a:t>
            </a:r>
            <a:endParaRPr lang="en-US" sz="900" dirty="0">
              <a:latin typeface="Arial"/>
              <a:cs typeface="Arial"/>
            </a:endParaRPr>
          </a:p>
        </p:txBody>
      </p:sp>
      <p:pic>
        <p:nvPicPr>
          <p:cNvPr id="12" name="Picture 11" descr="Waters_logo_black.png"/>
          <p:cNvPicPr>
            <a:picLocks noChangeAspect="1"/>
          </p:cNvPicPr>
          <p:nvPr userDrawn="1"/>
        </p:nvPicPr>
        <p:blipFill>
          <a:blip r:embed="rId17" cstate="print">
            <a:extLst>
              <a:ext uri="{28A0092B-C50C-407E-A947-70E740481C1C}">
                <a14:useLocalDpi xmlns:a14="http://schemas.microsoft.com/office/drawing/2010/main" xmlns="" val="0"/>
              </a:ext>
            </a:extLst>
          </a:blip>
          <a:stretch>
            <a:fillRect/>
          </a:stretch>
        </p:blipFill>
        <p:spPr>
          <a:xfrm>
            <a:off x="7195054" y="419793"/>
            <a:ext cx="1803126" cy="416332"/>
          </a:xfrm>
          <a:prstGeom prst="rect">
            <a:avLst/>
          </a:prstGeom>
        </p:spPr>
      </p:pic>
      <p:pic>
        <p:nvPicPr>
          <p:cNvPr id="13" name="Picture 12" descr="WATERS_PPT_ARTBAR_10x.5.png"/>
          <p:cNvPicPr>
            <a:picLocks noChangeAspect="1"/>
          </p:cNvPicPr>
          <p:nvPr userDrawn="1"/>
        </p:nvPicPr>
        <p:blipFill>
          <a:blip r:embed="rId18" cstate="print">
            <a:extLst>
              <a:ext uri="{28A0092B-C50C-407E-A947-70E740481C1C}">
                <a14:useLocalDpi xmlns:a14="http://schemas.microsoft.com/office/drawing/2010/main" xmlns="" val="0"/>
              </a:ext>
            </a:extLst>
          </a:blip>
          <a:stretch>
            <a:fillRect/>
          </a:stretch>
        </p:blipFill>
        <p:spPr>
          <a:xfrm>
            <a:off x="999481" y="0"/>
            <a:ext cx="8153400" cy="407670"/>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 id="2147484906" r:id="rId15"/>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0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Waters_logo_black.png"/>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2465043" y="2132314"/>
            <a:ext cx="4144964" cy="957049"/>
          </a:xfrm>
          <a:prstGeom prst="rect">
            <a:avLst/>
          </a:prstGeom>
        </p:spPr>
      </p:pic>
      <p:pic>
        <p:nvPicPr>
          <p:cNvPr id="6" name="Picture 5" descr="WATERS_PPT_ARTBAR_10x.5.png"/>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7762" y="0"/>
            <a:ext cx="9144000" cy="457200"/>
          </a:xfrm>
          <a:prstGeom prst="rect">
            <a:avLst/>
          </a:prstGeom>
        </p:spPr>
      </p:pic>
    </p:spTree>
    <p:extLst>
      <p:ext uri="{BB962C8B-B14F-4D97-AF65-F5344CB8AC3E}">
        <p14:creationId xmlns:p14="http://schemas.microsoft.com/office/powerpoint/2010/main" xmlns=""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400" dirty="0" smtClean="0"/>
              <a:t>Assessing Talent</a:t>
            </a:r>
            <a:endParaRPr lang="en-US" sz="2400" dirty="0"/>
          </a:p>
        </p:txBody>
      </p:sp>
      <p:sp>
        <p:nvSpPr>
          <p:cNvPr id="3" name="Subtitle 2"/>
          <p:cNvSpPr>
            <a:spLocks noGrp="1"/>
          </p:cNvSpPr>
          <p:nvPr>
            <p:ph type="subTitle" idx="1"/>
          </p:nvPr>
        </p:nvSpPr>
        <p:spPr/>
        <p:txBody>
          <a:bodyPr/>
          <a:lstStyle/>
          <a:p>
            <a:r>
              <a:rPr lang="en-US" sz="2000" dirty="0" smtClean="0"/>
              <a:t>TAG Training 2018</a:t>
            </a:r>
            <a:endParaRPr lang="en-US" sz="2000" dirty="0"/>
          </a:p>
        </p:txBody>
      </p:sp>
    </p:spTree>
    <p:extLst>
      <p:ext uri="{BB962C8B-B14F-4D97-AF65-F5344CB8AC3E}">
        <p14:creationId xmlns:p14="http://schemas.microsoft.com/office/powerpoint/2010/main" xmlns="" val="62891418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123950"/>
            <a:ext cx="5105400" cy="3771900"/>
          </a:xfrm>
        </p:spPr>
        <p:txBody>
          <a:bodyPr>
            <a:normAutofit/>
          </a:bodyPr>
          <a:lstStyle/>
          <a:p>
            <a:pPr>
              <a:buFont typeface="Wingdings" pitchFamily="2" charset="2"/>
              <a:buChar char="q"/>
            </a:pPr>
            <a:r>
              <a:rPr lang="en-US" dirty="0" smtClean="0"/>
              <a:t>Talent Management / Talent Reviews</a:t>
            </a:r>
          </a:p>
          <a:p>
            <a:pPr>
              <a:buFont typeface="Wingdings" pitchFamily="2" charset="2"/>
              <a:buChar char="q"/>
            </a:pPr>
            <a:r>
              <a:rPr lang="en-US" dirty="0" smtClean="0"/>
              <a:t>TAG Survey Results and TAG Modifications </a:t>
            </a:r>
          </a:p>
          <a:p>
            <a:pPr>
              <a:buFont typeface="Wingdings" pitchFamily="2" charset="2"/>
              <a:buChar char="q"/>
            </a:pPr>
            <a:r>
              <a:rPr lang="en-US" dirty="0" smtClean="0"/>
              <a:t>Goals of TAG Model</a:t>
            </a:r>
          </a:p>
          <a:p>
            <a:pPr>
              <a:buFont typeface="Wingdings" pitchFamily="2" charset="2"/>
              <a:buChar char="q"/>
            </a:pPr>
            <a:r>
              <a:rPr lang="en-US" dirty="0" smtClean="0"/>
              <a:t>The Model</a:t>
            </a:r>
          </a:p>
          <a:p>
            <a:pPr>
              <a:buFont typeface="Wingdings" pitchFamily="2" charset="2"/>
              <a:buChar char="q"/>
            </a:pPr>
            <a:r>
              <a:rPr lang="en-US" dirty="0" smtClean="0"/>
              <a:t>Definitions of TAG Groups</a:t>
            </a:r>
          </a:p>
          <a:p>
            <a:pPr>
              <a:buFont typeface="Wingdings" pitchFamily="2" charset="2"/>
              <a:buChar char="q"/>
            </a:pPr>
            <a:r>
              <a:rPr lang="en-US" dirty="0" smtClean="0"/>
              <a:t>Case Study Examples</a:t>
            </a:r>
          </a:p>
          <a:p>
            <a:pPr>
              <a:buFont typeface="Wingdings" pitchFamily="2" charset="2"/>
              <a:buChar char="q"/>
            </a:pPr>
            <a:r>
              <a:rPr lang="en-US" dirty="0" smtClean="0"/>
              <a:t>Potential vs. Promotability</a:t>
            </a:r>
          </a:p>
          <a:p>
            <a:pPr>
              <a:buFont typeface="Wingdings" pitchFamily="2" charset="2"/>
              <a:buChar char="q"/>
            </a:pPr>
            <a:r>
              <a:rPr lang="en-US" dirty="0" smtClean="0"/>
              <a:t>Defining Potential</a:t>
            </a:r>
          </a:p>
          <a:p>
            <a:pPr>
              <a:buFont typeface="Wingdings" pitchFamily="2" charset="2"/>
              <a:buChar char="q"/>
            </a:pPr>
            <a:r>
              <a:rPr lang="en-US" dirty="0" smtClean="0"/>
              <a:t>Linking TAG to iPerformance</a:t>
            </a:r>
          </a:p>
          <a:p>
            <a:pPr>
              <a:buFont typeface="Wingdings" pitchFamily="2" charset="2"/>
              <a:buChar char="q"/>
            </a:pPr>
            <a:r>
              <a:rPr lang="en-US" dirty="0" smtClean="0"/>
              <a:t>Global Individual Development Plan (IDP)</a:t>
            </a:r>
            <a:endParaRPr lang="en-US" dirty="0"/>
          </a:p>
        </p:txBody>
      </p:sp>
      <p:sp>
        <p:nvSpPr>
          <p:cNvPr id="3" name="Title 2"/>
          <p:cNvSpPr>
            <a:spLocks noGrp="1"/>
          </p:cNvSpPr>
          <p:nvPr>
            <p:ph type="title"/>
          </p:nvPr>
        </p:nvSpPr>
        <p:spPr/>
        <p:txBody>
          <a:bodyPr/>
          <a:lstStyle/>
          <a:p>
            <a:r>
              <a:rPr lang="en-US" dirty="0" smtClean="0"/>
              <a:t>Agenda</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5943601" y="2343150"/>
            <a:ext cx="2787401" cy="19716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Waters Talent Management Integrated Framework</a:t>
            </a:r>
            <a:endParaRPr lang="en-US" dirty="0"/>
          </a:p>
        </p:txBody>
      </p:sp>
      <p:sp>
        <p:nvSpPr>
          <p:cNvPr id="43" name="TextBox 42"/>
          <p:cNvSpPr txBox="1"/>
          <p:nvPr/>
        </p:nvSpPr>
        <p:spPr>
          <a:xfrm>
            <a:off x="457200" y="971550"/>
            <a:ext cx="2590800" cy="3416320"/>
          </a:xfrm>
          <a:prstGeom prst="rect">
            <a:avLst/>
          </a:prstGeom>
          <a:noFill/>
        </p:spPr>
        <p:txBody>
          <a:bodyPr wrap="square" rtlCol="0">
            <a:spAutoFit/>
          </a:bodyPr>
          <a:lstStyle/>
          <a:p>
            <a:pPr>
              <a:lnSpc>
                <a:spcPct val="150000"/>
              </a:lnSpc>
              <a:spcAft>
                <a:spcPts val="0"/>
              </a:spcAft>
            </a:pPr>
            <a:r>
              <a:rPr lang="en-US" sz="1800" i="1" dirty="0" smtClean="0"/>
              <a:t>Our goal is to harness the full talents of our people, and accelerate our capabilities that support our strategic objectives.</a:t>
            </a:r>
            <a:endParaRPr lang="en-US" sz="1800" i="1" dirty="0"/>
          </a:p>
        </p:txBody>
      </p:sp>
      <p:pic>
        <p:nvPicPr>
          <p:cNvPr id="45" name="Picture 44" descr="talent_wheel.ai"/>
          <p:cNvPicPr>
            <a:picLocks noChangeAspect="1"/>
          </p:cNvPicPr>
          <p:nvPr/>
        </p:nvPicPr>
        <p:blipFill rotWithShape="1">
          <a:blip r:embed="rId3" cstate="print">
            <a:extLst>
              <a:ext uri="{28A0092B-C50C-407E-A947-70E740481C1C}">
                <a14:useLocalDpi xmlns:a14="http://schemas.microsoft.com/office/drawing/2010/main" xmlns="" val="0"/>
              </a:ext>
            </a:extLst>
          </a:blip>
          <a:srcRect l="12699" t="14093" r="33659" b="16611"/>
          <a:stretch/>
        </p:blipFill>
        <p:spPr>
          <a:xfrm>
            <a:off x="3124200" y="742950"/>
            <a:ext cx="5562600" cy="4164647"/>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3276600" y="742951"/>
            <a:ext cx="5181600" cy="426719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400050"/>
            <a:ext cx="7097233" cy="550608"/>
          </a:xfrm>
        </p:spPr>
        <p:txBody>
          <a:bodyPr/>
          <a:lstStyle/>
          <a:p>
            <a:r>
              <a:rPr lang="en-US" dirty="0" smtClean="0"/>
              <a:t>Talent Reviews</a:t>
            </a:r>
            <a:br>
              <a:rPr lang="en-US" dirty="0" smtClean="0"/>
            </a:br>
            <a:r>
              <a:rPr lang="en-US" dirty="0" smtClean="0"/>
              <a:t>Prepare our Organization for the Future</a:t>
            </a:r>
            <a:endParaRPr lang="en-US" dirty="0"/>
          </a:p>
        </p:txBody>
      </p:sp>
      <p:sp>
        <p:nvSpPr>
          <p:cNvPr id="3" name="Content Placeholder 2"/>
          <p:cNvSpPr>
            <a:spLocks noGrp="1"/>
          </p:cNvSpPr>
          <p:nvPr>
            <p:ph idx="1"/>
          </p:nvPr>
        </p:nvSpPr>
        <p:spPr>
          <a:xfrm>
            <a:off x="381000" y="1200150"/>
            <a:ext cx="8229600" cy="3714750"/>
          </a:xfrm>
        </p:spPr>
        <p:txBody>
          <a:bodyPr/>
          <a:lstStyle/>
          <a:p>
            <a:pPr>
              <a:buFont typeface="Wingdings" pitchFamily="2" charset="2"/>
              <a:buChar char="Ø"/>
            </a:pPr>
            <a:r>
              <a:rPr lang="en-US" sz="1800" dirty="0" smtClean="0"/>
              <a:t>Align organizational structures and talent with Waters strategy.</a:t>
            </a:r>
          </a:p>
          <a:p>
            <a:pPr>
              <a:buFont typeface="Wingdings" pitchFamily="2" charset="2"/>
              <a:buChar char="Ø"/>
            </a:pPr>
            <a:r>
              <a:rPr lang="en-US" sz="1800" dirty="0" smtClean="0"/>
              <a:t>Identify, develop and retain our successor, potential, technical, general management and diverse talent.</a:t>
            </a:r>
          </a:p>
          <a:p>
            <a:pPr>
              <a:buFont typeface="Wingdings" pitchFamily="2" charset="2"/>
              <a:buChar char="Ø"/>
            </a:pPr>
            <a:r>
              <a:rPr lang="en-US" sz="1800" dirty="0" smtClean="0"/>
              <a:t>Build and execute a plan for closing all talent gaps.</a:t>
            </a:r>
          </a:p>
          <a:p>
            <a:pPr>
              <a:buFont typeface="Wingdings" pitchFamily="2" charset="2"/>
              <a:buChar char="Ø"/>
            </a:pPr>
            <a:r>
              <a:rPr lang="en-US" sz="1800" dirty="0" smtClean="0"/>
              <a:t>Secure a sufficient supply of diverse talent for our future</a:t>
            </a:r>
            <a:endParaRPr lang="en-US" sz="1800" dirty="0"/>
          </a:p>
        </p:txBody>
      </p:sp>
      <p:pic>
        <p:nvPicPr>
          <p:cNvPr id="6146" name="Picture 2"/>
          <p:cNvPicPr>
            <a:picLocks noChangeAspect="1" noChangeArrowheads="1"/>
          </p:cNvPicPr>
          <p:nvPr/>
        </p:nvPicPr>
        <p:blipFill>
          <a:blip r:embed="rId2" cstate="print"/>
          <a:srcRect/>
          <a:stretch>
            <a:fillRect/>
          </a:stretch>
        </p:blipFill>
        <p:spPr bwMode="auto">
          <a:xfrm>
            <a:off x="2438401" y="2914650"/>
            <a:ext cx="3886200" cy="1772086"/>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257300"/>
            <a:ext cx="7772400" cy="1102519"/>
          </a:xfrm>
        </p:spPr>
        <p:txBody>
          <a:bodyPr/>
          <a:lstStyle/>
          <a:p>
            <a:r>
              <a:rPr lang="en-US" dirty="0" smtClean="0"/>
              <a:t/>
            </a:r>
            <a:br>
              <a:rPr lang="en-US" dirty="0" smtClean="0"/>
            </a:br>
            <a:r>
              <a:rPr lang="en-US" dirty="0" smtClean="0"/>
              <a:t>Waters Talent Assessment Groups (TAG)</a:t>
            </a:r>
            <a:br>
              <a:rPr lang="en-US" dirty="0" smtClean="0"/>
            </a:br>
            <a:r>
              <a:rPr lang="en-US" sz="2000" i="1" dirty="0" smtClean="0">
                <a:solidFill>
                  <a:schemeClr val="tx1">
                    <a:lumMod val="65000"/>
                    <a:lumOff val="35000"/>
                  </a:schemeClr>
                </a:solidFill>
              </a:rPr>
              <a:t>Talent Assessment Tool</a:t>
            </a:r>
            <a:endParaRPr lang="en-US" sz="2000" i="1" dirty="0">
              <a:solidFill>
                <a:schemeClr val="tx1">
                  <a:lumMod val="65000"/>
                  <a:lumOff val="35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4343401" y="2686050"/>
            <a:ext cx="3209925" cy="9144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33350"/>
            <a:ext cx="7391400" cy="468630"/>
          </a:xfrm>
        </p:spPr>
        <p:txBody>
          <a:bodyPr/>
          <a:lstStyle/>
          <a:p>
            <a:r>
              <a:rPr lang="en-US" dirty="0" smtClean="0"/>
              <a:t>TAG Survey Results 2017 </a:t>
            </a:r>
            <a:r>
              <a:rPr lang="en-US" sz="1400" dirty="0" smtClean="0"/>
              <a:t>(126 Mgrs/26 HRBP’s = 152 total respondents)</a:t>
            </a:r>
            <a:endParaRPr lang="en-US" sz="1400" dirty="0"/>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1" y="666750"/>
            <a:ext cx="7696200" cy="419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9527920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TAG Modifications 2018 - Final</a:t>
            </a:r>
            <a:endParaRPr lang="en-US" dirty="0"/>
          </a:p>
        </p:txBody>
      </p:sp>
      <p:sp>
        <p:nvSpPr>
          <p:cNvPr id="3" name="Content Placeholder 2"/>
          <p:cNvSpPr>
            <a:spLocks noGrp="1"/>
          </p:cNvSpPr>
          <p:nvPr>
            <p:ph sz="half" idx="1"/>
          </p:nvPr>
        </p:nvSpPr>
        <p:spPr>
          <a:prstGeom prst="roundRect">
            <a:avLst/>
          </a:prstGeom>
        </p:spPr>
        <p:style>
          <a:lnRef idx="2">
            <a:schemeClr val="accent1"/>
          </a:lnRef>
          <a:fillRef idx="1">
            <a:schemeClr val="lt1"/>
          </a:fillRef>
          <a:effectRef idx="0">
            <a:schemeClr val="accent1"/>
          </a:effectRef>
          <a:fontRef idx="minor">
            <a:schemeClr val="dk1"/>
          </a:fontRef>
        </p:style>
        <p:txBody>
          <a:bodyPr/>
          <a:lstStyle/>
          <a:p>
            <a:r>
              <a:rPr lang="en-US" dirty="0" smtClean="0"/>
              <a:t>Technical Expert</a:t>
            </a:r>
          </a:p>
          <a:p>
            <a:pPr lvl="1"/>
            <a:r>
              <a:rPr lang="en-US" sz="1200" dirty="0" smtClean="0"/>
              <a:t>Removed language regarding “mentor”, “coach”</a:t>
            </a:r>
          </a:p>
          <a:p>
            <a:pPr lvl="1"/>
            <a:r>
              <a:rPr lang="en-US" sz="1200" dirty="0" smtClean="0"/>
              <a:t>For business reasons, Waters needs to capture this specific scientist/engineering group solely. However,  an org can list their “Functional” experts if needed outside of the Tag model, and address those individuals through existing programs and practices.</a:t>
            </a:r>
          </a:p>
        </p:txBody>
      </p:sp>
      <p:sp>
        <p:nvSpPr>
          <p:cNvPr id="4" name="Content Placeholder 3"/>
          <p:cNvSpPr>
            <a:spLocks noGrp="1"/>
          </p:cNvSpPr>
          <p:nvPr>
            <p:ph sz="half" idx="10"/>
          </p:nvPr>
        </p:nvSpPr>
        <p:spPr>
          <a:prstGeom prst="roundRect">
            <a:avLst/>
          </a:prstGeom>
        </p:spPr>
        <p:style>
          <a:lnRef idx="2">
            <a:schemeClr val="accent1"/>
          </a:lnRef>
          <a:fillRef idx="1">
            <a:schemeClr val="lt1"/>
          </a:fillRef>
          <a:effectRef idx="0">
            <a:schemeClr val="accent1"/>
          </a:effectRef>
          <a:fontRef idx="minor">
            <a:schemeClr val="dk1"/>
          </a:fontRef>
        </p:style>
        <p:txBody>
          <a:bodyPr/>
          <a:lstStyle/>
          <a:p>
            <a:r>
              <a:rPr lang="en-US" dirty="0" smtClean="0"/>
              <a:t>High/Growth Potential</a:t>
            </a:r>
          </a:p>
          <a:p>
            <a:pPr lvl="1"/>
            <a:r>
              <a:rPr lang="en-US" sz="1200" dirty="0" smtClean="0"/>
              <a:t>Changed language – move 1 or 2 levels “prior to” 8 years and “prior to” 5 years</a:t>
            </a:r>
          </a:p>
          <a:p>
            <a:pPr lvl="1"/>
            <a:r>
              <a:rPr lang="en-US" sz="1200" dirty="0" smtClean="0"/>
              <a:t>Extended the two-level promotion “exception” within HP to include level 54</a:t>
            </a:r>
          </a:p>
          <a:p>
            <a:pPr lvl="1"/>
            <a:r>
              <a:rPr lang="en-US" sz="1200" dirty="0" smtClean="0"/>
              <a:t>Will continue to use job levels as criteria for assessing speed of growth</a:t>
            </a:r>
          </a:p>
          <a:p>
            <a:pPr lvl="1"/>
            <a:endParaRPr lang="en-US" dirty="0"/>
          </a:p>
        </p:txBody>
      </p:sp>
      <p:sp>
        <p:nvSpPr>
          <p:cNvPr id="5" name="Content Placeholder 4"/>
          <p:cNvSpPr>
            <a:spLocks noGrp="1"/>
          </p:cNvSpPr>
          <p:nvPr>
            <p:ph sz="half" idx="11"/>
          </p:nvPr>
        </p:nvSpPr>
        <p:spPr>
          <a:prstGeom prst="roundRect">
            <a:avLst/>
          </a:prstGeom>
        </p:spPr>
        <p:style>
          <a:lnRef idx="2">
            <a:schemeClr val="accent1"/>
          </a:lnRef>
          <a:fillRef idx="1">
            <a:schemeClr val="lt1"/>
          </a:fillRef>
          <a:effectRef idx="0">
            <a:schemeClr val="accent1"/>
          </a:effectRef>
          <a:fontRef idx="minor">
            <a:schemeClr val="dk1"/>
          </a:fontRef>
        </p:style>
        <p:txBody>
          <a:bodyPr/>
          <a:lstStyle/>
          <a:p>
            <a:r>
              <a:rPr lang="en-US" dirty="0" smtClean="0"/>
              <a:t>Pillar</a:t>
            </a:r>
          </a:p>
          <a:p>
            <a:pPr lvl="1"/>
            <a:r>
              <a:rPr lang="en-US" sz="1200" dirty="0" smtClean="0"/>
              <a:t>Added statement under “notes” – If an employee does not fit the definition, address through Performance Mgt process</a:t>
            </a:r>
          </a:p>
          <a:p>
            <a:pPr lvl="1"/>
            <a:r>
              <a:rPr lang="en-US" sz="1200" dirty="0" smtClean="0"/>
              <a:t>Removed language stating all new hires need to be placed in Pillar group</a:t>
            </a:r>
            <a:endParaRPr lang="en-US" sz="1200" dirty="0"/>
          </a:p>
        </p:txBody>
      </p:sp>
      <p:sp>
        <p:nvSpPr>
          <p:cNvPr id="6" name="Content Placeholder 5"/>
          <p:cNvSpPr>
            <a:spLocks noGrp="1"/>
          </p:cNvSpPr>
          <p:nvPr>
            <p:ph sz="half" idx="12"/>
          </p:nvPr>
        </p:nvSpPr>
        <p:spPr>
          <a:prstGeom prst="roundRect">
            <a:avLst/>
          </a:prstGeom>
        </p:spPr>
        <p:style>
          <a:lnRef idx="2">
            <a:schemeClr val="accent1"/>
          </a:lnRef>
          <a:fillRef idx="1">
            <a:schemeClr val="lt1"/>
          </a:fillRef>
          <a:effectRef idx="0">
            <a:schemeClr val="accent1"/>
          </a:effectRef>
          <a:fontRef idx="minor">
            <a:schemeClr val="dk1"/>
          </a:fontRef>
        </p:style>
        <p:txBody>
          <a:bodyPr/>
          <a:lstStyle/>
          <a:p>
            <a:r>
              <a:rPr lang="en-US" dirty="0" smtClean="0"/>
              <a:t>Tag slide deck changes</a:t>
            </a:r>
          </a:p>
          <a:p>
            <a:pPr lvl="1"/>
            <a:r>
              <a:rPr lang="en-US" sz="1200" dirty="0" smtClean="0"/>
              <a:t>Added examples for each TAG group to improve consistency</a:t>
            </a:r>
          </a:p>
          <a:p>
            <a:pPr lvl="1"/>
            <a:r>
              <a:rPr lang="en-US" sz="1200" dirty="0" smtClean="0"/>
              <a:t>Added 1 slide on Survey Results</a:t>
            </a:r>
          </a:p>
          <a:p>
            <a:pPr lvl="1"/>
            <a:r>
              <a:rPr lang="en-US" sz="1200" dirty="0" smtClean="0"/>
              <a:t>TAG Modifications</a:t>
            </a:r>
          </a:p>
        </p:txBody>
      </p:sp>
    </p:spTree>
    <p:extLst>
      <p:ext uri="{BB962C8B-B14F-4D97-AF65-F5344CB8AC3E}">
        <p14:creationId xmlns="" xmlns:p14="http://schemas.microsoft.com/office/powerpoint/2010/main" val="3029952512"/>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04800" y="571500"/>
          <a:ext cx="8610600" cy="4286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Line 1039"/>
          <p:cNvSpPr>
            <a:spLocks noChangeShapeType="1"/>
          </p:cNvSpPr>
          <p:nvPr/>
        </p:nvSpPr>
        <p:spPr bwMode="auto">
          <a:xfrm>
            <a:off x="5715001" y="2066925"/>
            <a:ext cx="276225" cy="10716"/>
          </a:xfrm>
          <a:prstGeom prst="line">
            <a:avLst/>
          </a:prstGeom>
          <a:noFill/>
          <a:ln w="50800">
            <a:noFill/>
            <a:round/>
            <a:headEnd/>
            <a:tailEnd/>
          </a:ln>
        </p:spPr>
        <p:txBody>
          <a:bodyPr wrap="none" anchor="ctr"/>
          <a:lstStyle/>
          <a:p>
            <a:endParaRPr lang="en-US"/>
          </a:p>
        </p:txBody>
      </p:sp>
      <p:sp>
        <p:nvSpPr>
          <p:cNvPr id="25" name="Title 1"/>
          <p:cNvSpPr txBox="1">
            <a:spLocks/>
          </p:cNvSpPr>
          <p:nvPr/>
        </p:nvSpPr>
        <p:spPr>
          <a:xfrm>
            <a:off x="228600" y="285750"/>
            <a:ext cx="4953000" cy="5715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i="0" u="none" strike="noStrike" kern="0" cap="none" spc="0" normalizeH="0" baseline="0" noProof="0" dirty="0" smtClean="0">
                <a:ln>
                  <a:noFill/>
                </a:ln>
                <a:solidFill>
                  <a:schemeClr val="accent1"/>
                </a:solidFill>
                <a:effectLst/>
                <a:uLnTx/>
                <a:uFillTx/>
                <a:latin typeface="+mj-lt"/>
                <a:ea typeface="MS PGothic" pitchFamily="34" charset="-128"/>
                <a:cs typeface="MS PGothic" charset="0"/>
              </a:rPr>
              <a:t>Consistency is Everything!</a:t>
            </a:r>
            <a:endParaRPr kumimoji="0" lang="en-US" sz="2000" i="0" u="none" strike="noStrike" kern="0" cap="none" spc="0" normalizeH="0" baseline="0" noProof="0" dirty="0">
              <a:ln>
                <a:noFill/>
              </a:ln>
              <a:solidFill>
                <a:schemeClr val="accent1"/>
              </a:solidFill>
              <a:effectLst/>
              <a:uLnTx/>
              <a:uFillTx/>
              <a:latin typeface="+mj-lt"/>
              <a:ea typeface="MS PGothic" pitchFamily="34" charset="-128"/>
              <a:cs typeface="MS PGothic" charset="0"/>
            </a:endParaRPr>
          </a:p>
        </p:txBody>
      </p:sp>
      <p:sp>
        <p:nvSpPr>
          <p:cNvPr id="27" name="TextBox 26"/>
          <p:cNvSpPr txBox="1"/>
          <p:nvPr/>
        </p:nvSpPr>
        <p:spPr>
          <a:xfrm>
            <a:off x="304800" y="1047750"/>
            <a:ext cx="8305800" cy="2957733"/>
          </a:xfrm>
          <a:prstGeom prst="rect">
            <a:avLst/>
          </a:prstGeom>
          <a:noFill/>
        </p:spPr>
        <p:txBody>
          <a:bodyPr wrap="square" rtlCol="0">
            <a:spAutoFit/>
          </a:bodyPr>
          <a:lstStyle/>
          <a:p>
            <a:pPr marL="233363" lvl="0" indent="-233363">
              <a:lnSpc>
                <a:spcPct val="110000"/>
              </a:lnSpc>
              <a:spcBef>
                <a:spcPct val="20000"/>
              </a:spcBef>
              <a:buClr>
                <a:srgbClr val="4F81BD"/>
              </a:buClr>
            </a:pPr>
            <a:r>
              <a:rPr lang="en-US" sz="1800" b="1" dirty="0" smtClean="0"/>
              <a:t>The TAG Model will only be as successful as our ability</a:t>
            </a:r>
          </a:p>
          <a:p>
            <a:pPr marL="233363" lvl="0" indent="-233363">
              <a:lnSpc>
                <a:spcPct val="110000"/>
              </a:lnSpc>
              <a:spcBef>
                <a:spcPct val="20000"/>
              </a:spcBef>
              <a:buClr>
                <a:srgbClr val="4F81BD"/>
              </a:buClr>
            </a:pPr>
            <a:r>
              <a:rPr lang="en-US" sz="1800" b="1" dirty="0" smtClean="0"/>
              <a:t>to apply it consistently across the globe.</a:t>
            </a:r>
          </a:p>
          <a:p>
            <a:pPr marL="233363" lvl="0" indent="-233363">
              <a:lnSpc>
                <a:spcPct val="110000"/>
              </a:lnSpc>
              <a:spcBef>
                <a:spcPct val="20000"/>
              </a:spcBef>
              <a:buClr>
                <a:srgbClr val="4F81BD"/>
              </a:buClr>
              <a:buFont typeface="Wingdings 2" pitchFamily="18" charset="2"/>
              <a:buChar char="¡"/>
            </a:pPr>
            <a:endParaRPr lang="en-US" sz="2000" dirty="0" smtClean="0"/>
          </a:p>
          <a:p>
            <a:pPr marL="233363" lvl="0" indent="-233363">
              <a:lnSpc>
                <a:spcPct val="110000"/>
              </a:lnSpc>
              <a:spcBef>
                <a:spcPct val="20000"/>
              </a:spcBef>
              <a:buClr>
                <a:srgbClr val="4F81BD"/>
              </a:buClr>
              <a:buFont typeface="Wingdings 2" pitchFamily="18" charset="2"/>
              <a:buChar char="¡"/>
            </a:pPr>
            <a:r>
              <a:rPr lang="en-US" sz="1800" dirty="0" smtClean="0"/>
              <a:t>Drive alignment around </a:t>
            </a:r>
          </a:p>
          <a:p>
            <a:pPr marL="233363" lvl="0" indent="-233363">
              <a:lnSpc>
                <a:spcPct val="110000"/>
              </a:lnSpc>
              <a:spcBef>
                <a:spcPct val="20000"/>
              </a:spcBef>
              <a:buClr>
                <a:srgbClr val="4F81BD"/>
              </a:buClr>
            </a:pPr>
            <a:r>
              <a:rPr lang="en-US" sz="1800" dirty="0" smtClean="0"/>
              <a:t>the model </a:t>
            </a:r>
          </a:p>
          <a:p>
            <a:pPr marL="233363" lvl="0" indent="-233363">
              <a:lnSpc>
                <a:spcPct val="110000"/>
              </a:lnSpc>
              <a:spcBef>
                <a:spcPct val="20000"/>
              </a:spcBef>
              <a:buClr>
                <a:srgbClr val="4F81BD"/>
              </a:buClr>
              <a:buFont typeface="Wingdings 2" pitchFamily="18" charset="2"/>
              <a:buChar char="¡"/>
            </a:pPr>
            <a:endParaRPr lang="en-US" sz="1800" dirty="0" smtClean="0"/>
          </a:p>
          <a:p>
            <a:pPr marL="233363" lvl="0" indent="-233363">
              <a:lnSpc>
                <a:spcPct val="110000"/>
              </a:lnSpc>
              <a:spcBef>
                <a:spcPct val="20000"/>
              </a:spcBef>
              <a:buClr>
                <a:srgbClr val="4F81BD"/>
              </a:buClr>
              <a:buFont typeface="Wingdings 2" pitchFamily="18" charset="2"/>
              <a:buChar char="¡"/>
            </a:pPr>
            <a:r>
              <a:rPr lang="en-US" sz="1800" dirty="0" smtClean="0"/>
              <a:t>Common understanding </a:t>
            </a:r>
          </a:p>
          <a:p>
            <a:pPr marL="233363" lvl="0" indent="-233363">
              <a:lnSpc>
                <a:spcPct val="110000"/>
              </a:lnSpc>
              <a:spcBef>
                <a:spcPct val="20000"/>
              </a:spcBef>
              <a:buClr>
                <a:srgbClr val="4F81BD"/>
              </a:buClr>
            </a:pPr>
            <a:r>
              <a:rPr lang="en-US" sz="1800" dirty="0" smtClean="0"/>
              <a:t>of how to use the model</a:t>
            </a:r>
          </a:p>
        </p:txBody>
      </p:sp>
      <p:pic>
        <p:nvPicPr>
          <p:cNvPr id="2" name="Picture 2"/>
          <p:cNvPicPr>
            <a:picLocks noChangeAspect="1" noChangeArrowheads="1"/>
          </p:cNvPicPr>
          <p:nvPr/>
        </p:nvPicPr>
        <p:blipFill>
          <a:blip r:embed="rId3" cstate="print"/>
          <a:srcRect/>
          <a:stretch>
            <a:fillRect/>
          </a:stretch>
        </p:blipFill>
        <p:spPr bwMode="auto">
          <a:xfrm>
            <a:off x="4495800" y="1940088"/>
            <a:ext cx="3752074" cy="266582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 y="228600"/>
            <a:ext cx="7253909" cy="461665"/>
          </a:xfrm>
          <a:prstGeom prst="rect">
            <a:avLst/>
          </a:prstGeom>
        </p:spPr>
        <p:txBody>
          <a:bodyPr wrap="none">
            <a:spAutoFit/>
          </a:bodyPr>
          <a:lstStyle/>
          <a:p>
            <a:r>
              <a:rPr lang="en-US" sz="2400" b="1" kern="0" dirty="0" smtClean="0">
                <a:solidFill>
                  <a:srgbClr val="4F81BD"/>
                </a:solidFill>
                <a:latin typeface="Verdana"/>
              </a:rPr>
              <a:t>Waters Talent Assessment Groups (TAG)</a:t>
            </a:r>
            <a:endParaRPr lang="en-US" dirty="0"/>
          </a:p>
        </p:txBody>
      </p:sp>
      <p:graphicFrame>
        <p:nvGraphicFramePr>
          <p:cNvPr id="6" name="Diagram 5"/>
          <p:cNvGraphicFramePr/>
          <p:nvPr/>
        </p:nvGraphicFramePr>
        <p:xfrm>
          <a:off x="381000" y="0"/>
          <a:ext cx="8077200"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3350"/>
            <a:ext cx="6106633" cy="550608"/>
          </a:xfrm>
        </p:spPr>
        <p:txBody>
          <a:bodyPr/>
          <a:lstStyle/>
          <a:p>
            <a:r>
              <a:rPr lang="en-US" dirty="0" smtClean="0"/>
              <a:t>Pillar </a:t>
            </a:r>
            <a:r>
              <a:rPr lang="en-US" sz="1400" b="0" dirty="0" smtClean="0"/>
              <a:t>(70%)</a:t>
            </a:r>
            <a:endParaRPr lang="en-US" sz="1400" b="0" dirty="0"/>
          </a:p>
        </p:txBody>
      </p:sp>
      <p:sp>
        <p:nvSpPr>
          <p:cNvPr id="3" name="Content Placeholder 2"/>
          <p:cNvSpPr>
            <a:spLocks noGrp="1"/>
          </p:cNvSpPr>
          <p:nvPr>
            <p:ph idx="1"/>
          </p:nvPr>
        </p:nvSpPr>
        <p:spPr>
          <a:xfrm>
            <a:off x="304800" y="819150"/>
            <a:ext cx="8382000" cy="3771900"/>
          </a:xfrm>
        </p:spPr>
        <p:txBody>
          <a:bodyPr>
            <a:normAutofit lnSpcReduction="10000"/>
          </a:bodyPr>
          <a:lstStyle/>
          <a:p>
            <a:pPr algn="ctr">
              <a:lnSpc>
                <a:spcPct val="85000"/>
              </a:lnSpc>
              <a:buNone/>
            </a:pPr>
            <a:r>
              <a:rPr lang="sv-SE" sz="1400" b="1" i="1" dirty="0" smtClean="0">
                <a:solidFill>
                  <a:schemeClr val="accent1"/>
                </a:solidFill>
                <a:latin typeface="+mn-lt"/>
                <a:ea typeface="ＭＳ Ｐゴシック" pitchFamily="34" charset="-128"/>
              </a:rPr>
              <a:t>A Pillar is someone that is a valuable contributor, and important to the success of the Company</a:t>
            </a:r>
            <a:endParaRPr lang="sv-SE" sz="1400" b="1" dirty="0" smtClean="0">
              <a:solidFill>
                <a:schemeClr val="accent1"/>
              </a:solidFill>
              <a:latin typeface="+mn-lt"/>
              <a:ea typeface="ＭＳ Ｐゴシック" pitchFamily="34" charset="-128"/>
            </a:endParaRPr>
          </a:p>
          <a:p>
            <a:pPr algn="ctr">
              <a:lnSpc>
                <a:spcPct val="85000"/>
              </a:lnSpc>
              <a:buNone/>
            </a:pPr>
            <a:endParaRPr lang="sv-SE" sz="1400" b="1" i="1" dirty="0" smtClean="0">
              <a:solidFill>
                <a:schemeClr val="accent1"/>
              </a:solidFill>
              <a:ea typeface="ＭＳ Ｐゴシック" pitchFamily="34" charset="-128"/>
            </a:endParaRPr>
          </a:p>
          <a:p>
            <a:pPr>
              <a:lnSpc>
                <a:spcPct val="85000"/>
              </a:lnSpc>
              <a:buNone/>
            </a:pPr>
            <a:r>
              <a:rPr lang="sv-SE" sz="1200" u="sng" dirty="0" smtClean="0">
                <a:latin typeface="+mn-lt"/>
                <a:ea typeface="ＭＳ Ｐゴシック" pitchFamily="34" charset="-128"/>
              </a:rPr>
              <a:t>Definition:</a:t>
            </a:r>
          </a:p>
          <a:p>
            <a:pPr>
              <a:lnSpc>
                <a:spcPct val="85000"/>
              </a:lnSpc>
            </a:pPr>
            <a:r>
              <a:rPr lang="sv-SE" sz="1100" dirty="0" smtClean="0">
                <a:latin typeface="+mn-lt"/>
                <a:ea typeface="ＭＳ Ｐゴシック" pitchFamily="34" charset="-128"/>
              </a:rPr>
              <a:t>A valuable contributor and important to the success of the Company</a:t>
            </a:r>
          </a:p>
          <a:p>
            <a:pPr>
              <a:lnSpc>
                <a:spcPct val="85000"/>
              </a:lnSpc>
            </a:pPr>
            <a:r>
              <a:rPr lang="sv-SE" sz="1100" dirty="0" smtClean="0">
                <a:latin typeface="+mn-lt"/>
                <a:ea typeface="ＭＳ Ｐゴシック" pitchFamily="34" charset="-128"/>
              </a:rPr>
              <a:t>May be promotable within area of specialty, or move laterally within technical stream/function</a:t>
            </a:r>
          </a:p>
          <a:p>
            <a:pPr>
              <a:lnSpc>
                <a:spcPct val="85000"/>
              </a:lnSpc>
            </a:pPr>
            <a:r>
              <a:rPr lang="sv-SE" sz="1100" dirty="0" smtClean="0">
                <a:latin typeface="+mn-lt"/>
                <a:ea typeface="ＭＳ Ｐゴシック" pitchFamily="34" charset="-128"/>
              </a:rPr>
              <a:t>Strong contributor and viewed as experienced with subject matter knowledge and expertise</a:t>
            </a:r>
          </a:p>
          <a:p>
            <a:pPr>
              <a:lnSpc>
                <a:spcPct val="85000"/>
              </a:lnSpc>
            </a:pPr>
            <a:r>
              <a:rPr lang="sv-SE" sz="1100" dirty="0" smtClean="0">
                <a:latin typeface="+mn-lt"/>
                <a:ea typeface="ＭＳ Ｐゴシック" pitchFamily="34" charset="-128"/>
              </a:rPr>
              <a:t>Demonstrates capability and expresses interest in continued growth and development in own area of specialty</a:t>
            </a:r>
          </a:p>
          <a:p>
            <a:pPr>
              <a:lnSpc>
                <a:spcPct val="85000"/>
              </a:lnSpc>
            </a:pPr>
            <a:endParaRPr lang="sv-SE" sz="1400" dirty="0" smtClean="0">
              <a:ea typeface="ＭＳ Ｐゴシック" pitchFamily="34" charset="-128"/>
            </a:endParaRPr>
          </a:p>
          <a:p>
            <a:pPr>
              <a:lnSpc>
                <a:spcPct val="85000"/>
              </a:lnSpc>
              <a:buNone/>
            </a:pPr>
            <a:r>
              <a:rPr lang="sv-SE" sz="1200" u="sng" dirty="0" smtClean="0">
                <a:latin typeface="+mn-lt"/>
                <a:ea typeface="ＭＳ Ｐゴシック" pitchFamily="34" charset="-128"/>
              </a:rPr>
              <a:t>Notes:</a:t>
            </a:r>
          </a:p>
          <a:p>
            <a:pPr>
              <a:lnSpc>
                <a:spcPct val="85000"/>
              </a:lnSpc>
            </a:pPr>
            <a:r>
              <a:rPr lang="sv-SE" sz="1100" dirty="0" smtClean="0">
                <a:latin typeface="+mn-lt"/>
                <a:ea typeface="ＭＳ Ｐゴシック" pitchFamily="34" charset="-128"/>
              </a:rPr>
              <a:t>Employees at all levels within the Company, including managers, can be considered Pillars</a:t>
            </a:r>
          </a:p>
          <a:p>
            <a:pPr>
              <a:lnSpc>
                <a:spcPct val="85000"/>
              </a:lnSpc>
            </a:pPr>
            <a:r>
              <a:rPr lang="sv-SE" sz="1100" dirty="0" smtClean="0">
                <a:latin typeface="+mn-lt"/>
                <a:ea typeface="ＭＳ Ｐゴシック" pitchFamily="34" charset="-128"/>
              </a:rPr>
              <a:t>Any employee that does not fit the Pillar definition, should be addressed through the Performance Management process.</a:t>
            </a:r>
          </a:p>
          <a:p>
            <a:pPr>
              <a:lnSpc>
                <a:spcPct val="85000"/>
              </a:lnSpc>
            </a:pPr>
            <a:endParaRPr lang="sv-SE" sz="1400" dirty="0" smtClean="0">
              <a:ea typeface="ＭＳ Ｐゴシック" pitchFamily="34" charset="-128"/>
            </a:endParaRPr>
          </a:p>
          <a:p>
            <a:pPr>
              <a:lnSpc>
                <a:spcPct val="85000"/>
              </a:lnSpc>
              <a:buNone/>
            </a:pPr>
            <a:r>
              <a:rPr lang="sv-SE" sz="1200" u="sng" dirty="0" smtClean="0">
                <a:latin typeface="+mn-lt"/>
                <a:ea typeface="ＭＳ Ｐゴシック" pitchFamily="34" charset="-128"/>
              </a:rPr>
              <a:t>Competencies, Traits, Behaviors:</a:t>
            </a:r>
          </a:p>
          <a:p>
            <a:pPr>
              <a:lnSpc>
                <a:spcPct val="85000"/>
              </a:lnSpc>
            </a:pPr>
            <a:r>
              <a:rPr lang="en-US" sz="1100" i="1" dirty="0" smtClean="0">
                <a:latin typeface="+mn-lt"/>
              </a:rPr>
              <a:t>Action-oriented, intelligent, positive, honest, hardworking, passionate</a:t>
            </a:r>
            <a:endParaRPr lang="sv-SE" sz="1100" dirty="0" smtClean="0">
              <a:latin typeface="+mn-lt"/>
              <a:ea typeface="ＭＳ Ｐゴシック" pitchFamily="34" charset="-128"/>
            </a:endParaRPr>
          </a:p>
          <a:p>
            <a:pPr>
              <a:lnSpc>
                <a:spcPct val="85000"/>
              </a:lnSpc>
              <a:buNone/>
            </a:pPr>
            <a:endParaRPr lang="sv-SE" sz="1200" u="sng" dirty="0" smtClean="0">
              <a:solidFill>
                <a:srgbClr val="FF0000"/>
              </a:solidFill>
              <a:ea typeface="ＭＳ Ｐゴシック" pitchFamily="34" charset="-128"/>
            </a:endParaRPr>
          </a:p>
          <a:p>
            <a:pPr>
              <a:lnSpc>
                <a:spcPct val="85000"/>
              </a:lnSpc>
              <a:buNone/>
            </a:pPr>
            <a:r>
              <a:rPr lang="sv-SE" sz="1200" u="sng" dirty="0" smtClean="0">
                <a:latin typeface="+mn-lt"/>
                <a:ea typeface="ＭＳ Ｐゴシック" pitchFamily="34" charset="-128"/>
              </a:rPr>
              <a:t>How to Develop:</a:t>
            </a:r>
          </a:p>
          <a:p>
            <a:pPr>
              <a:lnSpc>
                <a:spcPct val="85000"/>
              </a:lnSpc>
            </a:pPr>
            <a:r>
              <a:rPr lang="sv-SE" sz="1100" dirty="0" smtClean="0">
                <a:latin typeface="+mn-lt"/>
                <a:ea typeface="ＭＳ Ｐゴシック" pitchFamily="34" charset="-128"/>
              </a:rPr>
              <a:t>Discuss aspiration for functional promotions.  Use stretch goals, coach and monitor to reach full contribution. Development Goal within iPerformance is advisable.</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52400" y="209550"/>
            <a:ext cx="6489700" cy="438150"/>
          </a:xfrm>
        </p:spPr>
        <p:txBody>
          <a:bodyPr/>
          <a:lstStyle/>
          <a:p>
            <a:r>
              <a:rPr lang="en-US" dirty="0" smtClean="0">
                <a:ea typeface="ＭＳ Ｐゴシック" pitchFamily="34" charset="-128"/>
              </a:rPr>
              <a:t>High Potential </a:t>
            </a:r>
            <a:r>
              <a:rPr lang="en-US" sz="1400" b="0" dirty="0" smtClean="0">
                <a:ea typeface="ＭＳ Ｐゴシック" pitchFamily="34" charset="-128"/>
              </a:rPr>
              <a:t>(1-5%)</a:t>
            </a:r>
          </a:p>
        </p:txBody>
      </p:sp>
      <p:sp>
        <p:nvSpPr>
          <p:cNvPr id="18435" name="Rectangle 3"/>
          <p:cNvSpPr>
            <a:spLocks noGrp="1" noChangeArrowheads="1"/>
          </p:cNvSpPr>
          <p:nvPr>
            <p:ph type="body" idx="1"/>
          </p:nvPr>
        </p:nvSpPr>
        <p:spPr>
          <a:xfrm>
            <a:off x="304800" y="590550"/>
            <a:ext cx="8305800" cy="4495800"/>
          </a:xfrm>
        </p:spPr>
        <p:txBody>
          <a:bodyPr/>
          <a:lstStyle/>
          <a:p>
            <a:pPr algn="ctr">
              <a:lnSpc>
                <a:spcPct val="85000"/>
              </a:lnSpc>
              <a:buFont typeface="Wingdings 2" pitchFamily="18" charset="2"/>
              <a:buNone/>
            </a:pPr>
            <a:endParaRPr lang="sv-SE" sz="1200" b="1" i="1" dirty="0" smtClean="0">
              <a:solidFill>
                <a:schemeClr val="accent1"/>
              </a:solidFill>
              <a:ea typeface="ＭＳ Ｐゴシック" pitchFamily="34" charset="-128"/>
            </a:endParaRPr>
          </a:p>
          <a:p>
            <a:pPr algn="ctr">
              <a:lnSpc>
                <a:spcPct val="85000"/>
              </a:lnSpc>
              <a:buFont typeface="Wingdings 2" pitchFamily="18" charset="2"/>
              <a:buNone/>
            </a:pPr>
            <a:r>
              <a:rPr lang="sv-SE" sz="1400" b="1" i="1" dirty="0" smtClean="0">
                <a:solidFill>
                  <a:schemeClr val="accent1"/>
                </a:solidFill>
                <a:latin typeface="+mn-lt"/>
                <a:ea typeface="ＭＳ Ｐゴシック" pitchFamily="34" charset="-128"/>
              </a:rPr>
              <a:t>A High Potential is someone with the ability, aspiration, and commitment </a:t>
            </a:r>
          </a:p>
          <a:p>
            <a:pPr algn="ctr">
              <a:lnSpc>
                <a:spcPct val="85000"/>
              </a:lnSpc>
              <a:buFont typeface="Wingdings 2" pitchFamily="18" charset="2"/>
              <a:buNone/>
            </a:pPr>
            <a:r>
              <a:rPr lang="sv-SE" sz="1400" b="1" i="1" dirty="0" smtClean="0">
                <a:solidFill>
                  <a:schemeClr val="accent1"/>
                </a:solidFill>
                <a:latin typeface="+mn-lt"/>
                <a:ea typeface="ＭＳ Ｐゴシック" pitchFamily="34" charset="-128"/>
              </a:rPr>
              <a:t>to rise to and succeed in more senior, leadership position.</a:t>
            </a:r>
            <a:endParaRPr lang="sv-SE" sz="1400" b="1" dirty="0" smtClean="0">
              <a:solidFill>
                <a:schemeClr val="accent1"/>
              </a:solidFill>
              <a:latin typeface="+mn-lt"/>
              <a:ea typeface="ＭＳ Ｐゴシック" pitchFamily="34" charset="-128"/>
            </a:endParaRPr>
          </a:p>
          <a:p>
            <a:pPr>
              <a:lnSpc>
                <a:spcPct val="85000"/>
              </a:lnSpc>
              <a:buNone/>
            </a:pPr>
            <a:r>
              <a:rPr lang="sv-SE" sz="1200" u="sng" dirty="0" smtClean="0">
                <a:latin typeface="+mn-lt"/>
                <a:ea typeface="ＭＳ Ｐゴシック" pitchFamily="34" charset="-128"/>
              </a:rPr>
              <a:t>Definition:</a:t>
            </a:r>
          </a:p>
          <a:p>
            <a:pPr>
              <a:lnSpc>
                <a:spcPct val="85000"/>
              </a:lnSpc>
            </a:pPr>
            <a:r>
              <a:rPr lang="sv-SE" sz="1100" dirty="0" smtClean="0">
                <a:latin typeface="+mn-lt"/>
                <a:ea typeface="ＭＳ Ｐゴシック" pitchFamily="34" charset="-128"/>
              </a:rPr>
              <a:t>Possesses the ability, aspiration and commitment to assume higher level leadership responsibilities</a:t>
            </a:r>
          </a:p>
          <a:p>
            <a:pPr>
              <a:lnSpc>
                <a:spcPct val="85000"/>
              </a:lnSpc>
            </a:pPr>
            <a:r>
              <a:rPr lang="sv-SE" sz="1100" dirty="0" smtClean="0">
                <a:latin typeface="+mn-lt"/>
                <a:ea typeface="ＭＳ Ｐゴシック" pitchFamily="34" charset="-128"/>
              </a:rPr>
              <a:t>Generally seen as having long term potential to move 2+ management levels (minimum 53 level) prior to 8 years</a:t>
            </a:r>
          </a:p>
          <a:p>
            <a:pPr>
              <a:lnSpc>
                <a:spcPct val="85000"/>
              </a:lnSpc>
            </a:pPr>
            <a:r>
              <a:rPr lang="sv-SE" sz="1100" dirty="0" smtClean="0">
                <a:latin typeface="+mn-lt"/>
                <a:ea typeface="ＭＳ Ｐゴシック" pitchFamily="34" charset="-128"/>
              </a:rPr>
              <a:t>Could move laterally within the Company and/or assume more responsibility in current role and continue to be successful</a:t>
            </a:r>
          </a:p>
          <a:p>
            <a:pPr>
              <a:lnSpc>
                <a:spcPct val="85000"/>
              </a:lnSpc>
            </a:pPr>
            <a:r>
              <a:rPr lang="sv-SE" sz="1100" dirty="0" smtClean="0">
                <a:latin typeface="+mn-lt"/>
                <a:ea typeface="ＭＳ Ｐゴシック" pitchFamily="34" charset="-128"/>
              </a:rPr>
              <a:t>Is highly regarded by peers and direct reports </a:t>
            </a:r>
            <a:endParaRPr lang="sv-SE" sz="1100" dirty="0" smtClean="0">
              <a:solidFill>
                <a:srgbClr val="FF0000"/>
              </a:solidFill>
              <a:latin typeface="+mn-lt"/>
              <a:ea typeface="ＭＳ Ｐゴシック" pitchFamily="34" charset="-128"/>
            </a:endParaRPr>
          </a:p>
          <a:p>
            <a:pPr>
              <a:lnSpc>
                <a:spcPct val="85000"/>
              </a:lnSpc>
            </a:pPr>
            <a:r>
              <a:rPr lang="sv-SE" sz="1100" dirty="0" smtClean="0">
                <a:latin typeface="+mn-lt"/>
                <a:ea typeface="ＭＳ Ｐゴシック" pitchFamily="34" charset="-128"/>
              </a:rPr>
              <a:t>Should be able to relocate (</a:t>
            </a:r>
            <a:r>
              <a:rPr lang="en-US" sz="1100" dirty="0" smtClean="0">
                <a:latin typeface="+mn-lt"/>
              </a:rPr>
              <a:t>domestically and/or globally)</a:t>
            </a:r>
            <a:endParaRPr lang="sv-SE" sz="1100" dirty="0" smtClean="0">
              <a:latin typeface="+mn-lt"/>
              <a:ea typeface="ＭＳ Ｐゴシック" pitchFamily="34" charset="-128"/>
            </a:endParaRPr>
          </a:p>
          <a:p>
            <a:pPr>
              <a:lnSpc>
                <a:spcPct val="85000"/>
              </a:lnSpc>
            </a:pPr>
            <a:endParaRPr lang="sv-SE" sz="1400" dirty="0" smtClean="0">
              <a:ea typeface="ＭＳ Ｐゴシック" pitchFamily="34" charset="-128"/>
            </a:endParaRPr>
          </a:p>
          <a:p>
            <a:pPr>
              <a:lnSpc>
                <a:spcPct val="85000"/>
              </a:lnSpc>
              <a:buNone/>
            </a:pPr>
            <a:r>
              <a:rPr lang="sv-SE" sz="1200" u="sng" dirty="0" smtClean="0">
                <a:latin typeface="+mn-lt"/>
                <a:ea typeface="ＭＳ Ｐゴシック" pitchFamily="34" charset="-128"/>
              </a:rPr>
              <a:t>Notes:</a:t>
            </a:r>
          </a:p>
          <a:p>
            <a:pPr>
              <a:lnSpc>
                <a:spcPct val="85000"/>
              </a:lnSpc>
            </a:pPr>
            <a:r>
              <a:rPr lang="sv-SE" sz="1100" dirty="0" smtClean="0">
                <a:latin typeface="+mn-lt"/>
                <a:ea typeface="ＭＳ Ｐゴシック" pitchFamily="34" charset="-128"/>
              </a:rPr>
              <a:t>Employees at all levels can be considered as High Potential assuming they can move 2+ management levels, reaching the 53 level or above, prior to 8 years.</a:t>
            </a:r>
          </a:p>
          <a:p>
            <a:pPr>
              <a:lnSpc>
                <a:spcPct val="85000"/>
              </a:lnSpc>
            </a:pPr>
            <a:r>
              <a:rPr lang="sv-SE" sz="1100" dirty="0" smtClean="0">
                <a:latin typeface="+mn-lt"/>
                <a:ea typeface="ＭＳ Ｐゴシック" pitchFamily="34" charset="-128"/>
              </a:rPr>
              <a:t>Exceptions are levels 54 and up: 1 level of movement within 8 years can be identified as High Potential.</a:t>
            </a:r>
          </a:p>
          <a:p>
            <a:pPr>
              <a:lnSpc>
                <a:spcPct val="85000"/>
              </a:lnSpc>
            </a:pPr>
            <a:endParaRPr lang="sv-SE" sz="1400" dirty="0" smtClean="0">
              <a:ea typeface="ＭＳ Ｐゴシック" pitchFamily="34" charset="-128"/>
            </a:endParaRPr>
          </a:p>
          <a:p>
            <a:pPr>
              <a:lnSpc>
                <a:spcPct val="85000"/>
              </a:lnSpc>
              <a:buNone/>
            </a:pPr>
            <a:r>
              <a:rPr lang="sv-SE" sz="1200" u="sng" dirty="0" smtClean="0">
                <a:latin typeface="+mn-lt"/>
                <a:ea typeface="ＭＳ Ｐゴシック" pitchFamily="34" charset="-128"/>
              </a:rPr>
              <a:t>Competencies, Traits, Behaviors:</a:t>
            </a:r>
          </a:p>
          <a:p>
            <a:pPr>
              <a:lnSpc>
                <a:spcPct val="85000"/>
              </a:lnSpc>
            </a:pPr>
            <a:r>
              <a:rPr lang="en-US" sz="1100" i="1" dirty="0" smtClean="0">
                <a:latin typeface="+mn-lt"/>
              </a:rPr>
              <a:t>Strategic perspective, Leadership, champion change, business acumen, focus on results, risk taking</a:t>
            </a:r>
            <a:endParaRPr lang="sv-SE" sz="1100" i="1" dirty="0" smtClean="0">
              <a:latin typeface="+mn-lt"/>
              <a:ea typeface="ＭＳ Ｐゴシック" pitchFamily="34" charset="-128"/>
            </a:endParaRPr>
          </a:p>
          <a:p>
            <a:pPr>
              <a:lnSpc>
                <a:spcPct val="85000"/>
              </a:lnSpc>
            </a:pPr>
            <a:endParaRPr lang="sv-SE" sz="1400" dirty="0" smtClean="0">
              <a:solidFill>
                <a:srgbClr val="FF0000"/>
              </a:solidFill>
              <a:ea typeface="ＭＳ Ｐゴシック" pitchFamily="34" charset="-128"/>
            </a:endParaRPr>
          </a:p>
          <a:p>
            <a:pPr>
              <a:lnSpc>
                <a:spcPct val="85000"/>
              </a:lnSpc>
              <a:buNone/>
            </a:pPr>
            <a:r>
              <a:rPr lang="sv-SE" sz="1200" u="sng" dirty="0" smtClean="0">
                <a:latin typeface="+mn-lt"/>
                <a:ea typeface="ＭＳ Ｐゴシック" pitchFamily="34" charset="-128"/>
              </a:rPr>
              <a:t>How to Develop:</a:t>
            </a:r>
          </a:p>
          <a:p>
            <a:pPr>
              <a:lnSpc>
                <a:spcPct val="85000"/>
              </a:lnSpc>
            </a:pPr>
            <a:r>
              <a:rPr lang="sv-SE" sz="1100" dirty="0" smtClean="0">
                <a:latin typeface="+mn-lt"/>
                <a:ea typeface="ＭＳ Ｐゴシック" pitchFamily="34" charset="-128"/>
              </a:rPr>
              <a:t>Identify next likely positions and incorporate essential developmental steps.  Development may include essential experiences, mentoring, lateral role change, added responsibilities, and training.  Coach, reward, and encourage.  Individual Development Plan (IDP) is required.</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33350"/>
            <a:ext cx="6858000" cy="550608"/>
          </a:xfrm>
        </p:spPr>
        <p:txBody>
          <a:bodyPr/>
          <a:lstStyle/>
          <a:p>
            <a:r>
              <a:rPr lang="en-US" dirty="0" smtClean="0"/>
              <a:t>Technical Expert </a:t>
            </a:r>
            <a:r>
              <a:rPr lang="en-US" sz="1400" b="0" dirty="0" smtClean="0"/>
              <a:t>(1-5%)</a:t>
            </a:r>
            <a:endParaRPr lang="en-US" sz="1400" b="0" dirty="0"/>
          </a:p>
        </p:txBody>
      </p:sp>
      <p:sp>
        <p:nvSpPr>
          <p:cNvPr id="3" name="Content Placeholder 2"/>
          <p:cNvSpPr>
            <a:spLocks noGrp="1"/>
          </p:cNvSpPr>
          <p:nvPr>
            <p:ph idx="1"/>
          </p:nvPr>
        </p:nvSpPr>
        <p:spPr>
          <a:xfrm>
            <a:off x="304800" y="819150"/>
            <a:ext cx="8153400" cy="3962400"/>
          </a:xfrm>
        </p:spPr>
        <p:txBody>
          <a:bodyPr>
            <a:normAutofit fontScale="92500" lnSpcReduction="10000"/>
          </a:bodyPr>
          <a:lstStyle/>
          <a:p>
            <a:pPr algn="ctr">
              <a:lnSpc>
                <a:spcPct val="85000"/>
              </a:lnSpc>
              <a:buNone/>
            </a:pPr>
            <a:r>
              <a:rPr lang="sv-SE" sz="1500" b="1" i="1" dirty="0" smtClean="0">
                <a:solidFill>
                  <a:schemeClr val="accent1"/>
                </a:solidFill>
                <a:latin typeface="+mn-lt"/>
                <a:ea typeface="ＭＳ Ｐゴシック" pitchFamily="34" charset="-128"/>
              </a:rPr>
              <a:t>An Expert has extensive technical knowledge that has resulted in impactful scientific contributions to Waters business.</a:t>
            </a:r>
            <a:endParaRPr lang="sv-SE" sz="1500" b="1" dirty="0" smtClean="0">
              <a:solidFill>
                <a:schemeClr val="accent1"/>
              </a:solidFill>
              <a:latin typeface="+mn-lt"/>
              <a:ea typeface="ＭＳ Ｐゴシック" pitchFamily="34" charset="-128"/>
            </a:endParaRPr>
          </a:p>
          <a:p>
            <a:pPr algn="ctr">
              <a:lnSpc>
                <a:spcPct val="85000"/>
              </a:lnSpc>
              <a:buNone/>
            </a:pPr>
            <a:endParaRPr lang="sv-SE" sz="1200" b="1" i="1" dirty="0" smtClean="0">
              <a:solidFill>
                <a:schemeClr val="accent1"/>
              </a:solidFill>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Definition:</a:t>
            </a:r>
          </a:p>
          <a:p>
            <a:pPr>
              <a:lnSpc>
                <a:spcPct val="85000"/>
              </a:lnSpc>
            </a:pPr>
            <a:r>
              <a:rPr lang="sv-SE" sz="1200" dirty="0" smtClean="0">
                <a:latin typeface="+mn-lt"/>
                <a:ea typeface="ＭＳ Ｐゴシック" pitchFamily="34" charset="-128"/>
              </a:rPr>
              <a:t>Maintains extensive technical knowledge and impactful scientific contributions on Waters business</a:t>
            </a:r>
          </a:p>
          <a:p>
            <a:pPr>
              <a:lnSpc>
                <a:spcPct val="85000"/>
              </a:lnSpc>
            </a:pPr>
            <a:r>
              <a:rPr lang="sv-SE" sz="1200" dirty="0" smtClean="0">
                <a:latin typeface="+mn-lt"/>
                <a:ea typeface="ＭＳ Ｐゴシック" pitchFamily="34" charset="-128"/>
              </a:rPr>
              <a:t>Possesses skills of great value in the marketplace and aligned with our business strategy</a:t>
            </a:r>
          </a:p>
          <a:p>
            <a:pPr>
              <a:lnSpc>
                <a:spcPct val="85000"/>
              </a:lnSpc>
            </a:pPr>
            <a:r>
              <a:rPr lang="sv-SE" sz="1200" dirty="0" smtClean="0">
                <a:latin typeface="+mn-lt"/>
                <a:ea typeface="ＭＳ Ｐゴシック" pitchFamily="34" charset="-128"/>
              </a:rPr>
              <a:t>Recognized internally and externally as a technology guru in their field of expertise</a:t>
            </a:r>
          </a:p>
          <a:p>
            <a:pPr>
              <a:lnSpc>
                <a:spcPct val="85000"/>
              </a:lnSpc>
            </a:pPr>
            <a:r>
              <a:rPr lang="sv-SE" sz="1200" dirty="0" smtClean="0">
                <a:latin typeface="+mn-lt"/>
                <a:ea typeface="ＭＳ Ｐゴシック" pitchFamily="34" charset="-128"/>
              </a:rPr>
              <a:t>Respected technical role model and ’go-to’ individual</a:t>
            </a:r>
          </a:p>
          <a:p>
            <a:pPr>
              <a:lnSpc>
                <a:spcPct val="85000"/>
              </a:lnSpc>
            </a:pPr>
            <a:endParaRPr lang="sv-SE" sz="1200" dirty="0" smtClean="0">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Notes:</a:t>
            </a:r>
          </a:p>
          <a:p>
            <a:pPr>
              <a:lnSpc>
                <a:spcPct val="85000"/>
              </a:lnSpc>
            </a:pPr>
            <a:r>
              <a:rPr lang="sv-SE" sz="1200" dirty="0" smtClean="0">
                <a:latin typeface="+mn-lt"/>
                <a:ea typeface="ＭＳ Ｐゴシック" pitchFamily="34" charset="-128"/>
              </a:rPr>
              <a:t>Employees within the technical areas can be considered.  Technical areas include:</a:t>
            </a:r>
          </a:p>
          <a:p>
            <a:pPr lvl="1">
              <a:lnSpc>
                <a:spcPct val="85000"/>
              </a:lnSpc>
            </a:pPr>
            <a:r>
              <a:rPr lang="sv-SE" sz="1200" dirty="0" smtClean="0">
                <a:latin typeface="+mn-lt"/>
                <a:ea typeface="ＭＳ Ｐゴシック" pitchFamily="34" charset="-128"/>
              </a:rPr>
              <a:t>Scientists and Engineers </a:t>
            </a:r>
          </a:p>
          <a:p>
            <a:pPr>
              <a:lnSpc>
                <a:spcPct val="85000"/>
              </a:lnSpc>
            </a:pPr>
            <a:r>
              <a:rPr lang="sv-SE" sz="1200" dirty="0" smtClean="0">
                <a:latin typeface="+mn-lt"/>
                <a:ea typeface="ＭＳ Ｐゴシック" pitchFamily="34" charset="-128"/>
              </a:rPr>
              <a:t>Experts are usually at the levels of 25 and up.</a:t>
            </a:r>
          </a:p>
          <a:p>
            <a:pPr>
              <a:lnSpc>
                <a:spcPct val="85000"/>
              </a:lnSpc>
            </a:pPr>
            <a:r>
              <a:rPr lang="sv-SE" sz="1200" dirty="0" smtClean="0">
                <a:latin typeface="+mn-lt"/>
                <a:ea typeface="ＭＳ Ｐゴシック" pitchFamily="34" charset="-128"/>
              </a:rPr>
              <a:t>Has little or no interest in high level leadership roles, but may be responsible for a small team and/or be promotable within area of specialty</a:t>
            </a:r>
          </a:p>
          <a:p>
            <a:pPr>
              <a:lnSpc>
                <a:spcPct val="85000"/>
              </a:lnSpc>
            </a:pPr>
            <a:endParaRPr lang="sv-SE" sz="1200" dirty="0" smtClean="0">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Competencies, Traits, Behaviors:</a:t>
            </a:r>
          </a:p>
          <a:p>
            <a:pPr>
              <a:lnSpc>
                <a:spcPct val="85000"/>
              </a:lnSpc>
            </a:pPr>
            <a:r>
              <a:rPr lang="sv-SE" sz="1200" i="1" dirty="0" smtClean="0">
                <a:latin typeface="+mn-lt"/>
                <a:ea typeface="ＭＳ Ｐゴシック" pitchFamily="34" charset="-128"/>
              </a:rPr>
              <a:t>Exceptional technical skills, technical lead, innovator, influencial , collaborator</a:t>
            </a:r>
          </a:p>
          <a:p>
            <a:pPr>
              <a:lnSpc>
                <a:spcPct val="85000"/>
              </a:lnSpc>
            </a:pPr>
            <a:endParaRPr lang="sv-SE" sz="1200" dirty="0" smtClean="0">
              <a:solidFill>
                <a:srgbClr val="FF0000"/>
              </a:solidFill>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How to Develop:</a:t>
            </a:r>
          </a:p>
          <a:p>
            <a:pPr>
              <a:lnSpc>
                <a:spcPct val="85000"/>
              </a:lnSpc>
            </a:pPr>
            <a:r>
              <a:rPr lang="sv-SE" sz="1200" dirty="0" smtClean="0">
                <a:latin typeface="+mn-lt"/>
                <a:ea typeface="ＭＳ Ｐゴシック" pitchFamily="34" charset="-128"/>
              </a:rPr>
              <a:t>Utilize as a role model and technical expert.  Engage and connect to Tech Knowledge Transfer programs (teaching &amp; technical coaching) .  Actively retain and reward.  Continue to develop as a technical expert. Individual Development Plan (IDP) is required.</a:t>
            </a:r>
          </a:p>
          <a:p>
            <a:pPr>
              <a:lnSpc>
                <a:spcPct val="85000"/>
              </a:lnSpc>
              <a:buNone/>
            </a:pPr>
            <a:endParaRPr lang="sv-SE" sz="1400" dirty="0" smtClean="0">
              <a:solidFill>
                <a:srgbClr val="FF0000"/>
              </a:solidFill>
              <a:ea typeface="ＭＳ Ｐゴシック" pitchFamily="34" charset="-128"/>
            </a:endParaRP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85750"/>
            <a:ext cx="6858000" cy="379158"/>
          </a:xfrm>
        </p:spPr>
        <p:txBody>
          <a:bodyPr/>
          <a:lstStyle/>
          <a:p>
            <a:r>
              <a:rPr lang="en-US" dirty="0" smtClean="0"/>
              <a:t>Growth Potential </a:t>
            </a:r>
            <a:r>
              <a:rPr lang="en-US" sz="1400" b="0" dirty="0" smtClean="0"/>
              <a:t>(20%)</a:t>
            </a:r>
            <a:endParaRPr lang="en-US" sz="1400" b="0" dirty="0"/>
          </a:p>
        </p:txBody>
      </p:sp>
      <p:sp>
        <p:nvSpPr>
          <p:cNvPr id="3" name="Content Placeholder 2"/>
          <p:cNvSpPr>
            <a:spLocks noGrp="1"/>
          </p:cNvSpPr>
          <p:nvPr>
            <p:ph idx="1"/>
          </p:nvPr>
        </p:nvSpPr>
        <p:spPr>
          <a:xfrm>
            <a:off x="381000" y="819150"/>
            <a:ext cx="8382000" cy="4114800"/>
          </a:xfrm>
        </p:spPr>
        <p:txBody>
          <a:bodyPr>
            <a:normAutofit fontScale="92500" lnSpcReduction="10000"/>
          </a:bodyPr>
          <a:lstStyle/>
          <a:p>
            <a:pPr algn="ctr">
              <a:lnSpc>
                <a:spcPct val="85000"/>
              </a:lnSpc>
              <a:buNone/>
            </a:pPr>
            <a:r>
              <a:rPr lang="sv-SE" sz="1500" b="1" i="1" dirty="0" smtClean="0">
                <a:solidFill>
                  <a:schemeClr val="accent1"/>
                </a:solidFill>
                <a:latin typeface="+mn-lt"/>
                <a:ea typeface="ＭＳ Ｐゴシック" pitchFamily="34" charset="-128"/>
              </a:rPr>
              <a:t>A Growth Potential has the ability, aspiration and commitment for significant career advancement but at a less accelerated pace than an High Potential or Technical Expert.</a:t>
            </a:r>
            <a:endParaRPr lang="sv-SE" sz="1500" b="1" dirty="0" smtClean="0">
              <a:solidFill>
                <a:schemeClr val="accent1"/>
              </a:solidFill>
              <a:latin typeface="+mn-lt"/>
              <a:ea typeface="ＭＳ Ｐゴシック" pitchFamily="34" charset="-128"/>
            </a:endParaRPr>
          </a:p>
          <a:p>
            <a:pPr algn="ctr">
              <a:lnSpc>
                <a:spcPct val="85000"/>
              </a:lnSpc>
              <a:buNone/>
            </a:pPr>
            <a:endParaRPr lang="sv-SE" sz="1200" b="1" i="1" dirty="0" smtClean="0">
              <a:solidFill>
                <a:schemeClr val="accent1"/>
              </a:solidFill>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Definition:</a:t>
            </a:r>
          </a:p>
          <a:p>
            <a:pPr>
              <a:lnSpc>
                <a:spcPct val="85000"/>
              </a:lnSpc>
            </a:pPr>
            <a:r>
              <a:rPr lang="sv-SE" sz="1200" dirty="0" smtClean="0">
                <a:latin typeface="+mn-lt"/>
                <a:ea typeface="ＭＳ Ｐゴシック" pitchFamily="34" charset="-128"/>
              </a:rPr>
              <a:t>Potential for significant career advancement but at a less accelerated pace than an High Potential or Technical Expert</a:t>
            </a:r>
          </a:p>
          <a:p>
            <a:pPr>
              <a:lnSpc>
                <a:spcPct val="85000"/>
              </a:lnSpc>
            </a:pPr>
            <a:r>
              <a:rPr lang="sv-SE" sz="1200" dirty="0" smtClean="0">
                <a:latin typeface="+mn-lt"/>
                <a:ea typeface="ＭＳ Ｐゴシック" pitchFamily="34" charset="-128"/>
              </a:rPr>
              <a:t>Generally seen as having potential to move 1 management level or become a Technical Expert prior to 5 years</a:t>
            </a:r>
          </a:p>
          <a:p>
            <a:pPr>
              <a:lnSpc>
                <a:spcPct val="85000"/>
              </a:lnSpc>
            </a:pPr>
            <a:r>
              <a:rPr lang="sv-SE" sz="1200" dirty="0" smtClean="0">
                <a:latin typeface="+mn-lt"/>
                <a:ea typeface="ＭＳ Ｐゴシック" pitchFamily="34" charset="-128"/>
              </a:rPr>
              <a:t>Requires either broader functional or technical experience before being considered an High Potential or Technical Expert</a:t>
            </a:r>
          </a:p>
          <a:p>
            <a:pPr>
              <a:lnSpc>
                <a:spcPct val="85000"/>
              </a:lnSpc>
            </a:pPr>
            <a:r>
              <a:rPr lang="sv-SE" sz="1200" dirty="0" smtClean="0">
                <a:latin typeface="+mn-lt"/>
                <a:ea typeface="ＭＳ Ｐゴシック" pitchFamily="34" charset="-128"/>
              </a:rPr>
              <a:t>Demonstrates ability to take on new and unfamiliar responsibilities and succeed</a:t>
            </a:r>
          </a:p>
          <a:p>
            <a:pPr>
              <a:lnSpc>
                <a:spcPct val="85000"/>
              </a:lnSpc>
            </a:pPr>
            <a:endParaRPr lang="sv-SE" sz="1200" dirty="0" smtClean="0">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Notes:</a:t>
            </a:r>
          </a:p>
          <a:p>
            <a:pPr>
              <a:lnSpc>
                <a:spcPct val="85000"/>
              </a:lnSpc>
            </a:pPr>
            <a:r>
              <a:rPr lang="sv-SE" sz="1200" dirty="0" smtClean="0">
                <a:latin typeface="+mn-lt"/>
                <a:ea typeface="ＭＳ Ｐゴシック" pitchFamily="34" charset="-128"/>
              </a:rPr>
              <a:t>Employees at all levels can be considered as Growth Potential, assuming they can move 1 management level, reaching the 51 level or above, prior to 5 years.</a:t>
            </a:r>
          </a:p>
          <a:p>
            <a:pPr>
              <a:lnSpc>
                <a:spcPct val="85000"/>
              </a:lnSpc>
            </a:pPr>
            <a:r>
              <a:rPr lang="sv-SE" sz="1200" dirty="0" smtClean="0">
                <a:latin typeface="+mn-lt"/>
                <a:ea typeface="ＭＳ Ｐゴシック" pitchFamily="34" charset="-128"/>
              </a:rPr>
              <a:t>Or they can become a Technical Expert prior to 5 years. Experts are usually at the levels of 25 and up.</a:t>
            </a:r>
          </a:p>
          <a:p>
            <a:pPr>
              <a:lnSpc>
                <a:spcPct val="85000"/>
              </a:lnSpc>
              <a:buNone/>
            </a:pPr>
            <a:endParaRPr lang="sv-SE" sz="1200" dirty="0" smtClean="0">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Competencies, Traits, Behaviors:</a:t>
            </a:r>
          </a:p>
          <a:p>
            <a:pPr>
              <a:lnSpc>
                <a:spcPct val="85000"/>
              </a:lnSpc>
            </a:pPr>
            <a:r>
              <a:rPr lang="sv-SE" sz="1200" i="1" dirty="0" smtClean="0">
                <a:latin typeface="+mn-lt"/>
                <a:ea typeface="ＭＳ Ｐゴシック" pitchFamily="34" charset="-128"/>
              </a:rPr>
              <a:t>Depending on future track, these traits should reflect those of the High Potential or Tech Experts if they are to grow into those groups</a:t>
            </a:r>
          </a:p>
          <a:p>
            <a:pPr>
              <a:lnSpc>
                <a:spcPct val="85000"/>
              </a:lnSpc>
              <a:buNone/>
            </a:pPr>
            <a:endParaRPr lang="sv-SE" sz="1200" u="sng" dirty="0" smtClean="0">
              <a:solidFill>
                <a:srgbClr val="FF0000"/>
              </a:solidFill>
              <a:latin typeface="+mn-lt"/>
              <a:ea typeface="ＭＳ Ｐゴシック" pitchFamily="34" charset="-128"/>
            </a:endParaRPr>
          </a:p>
          <a:p>
            <a:pPr>
              <a:lnSpc>
                <a:spcPct val="85000"/>
              </a:lnSpc>
              <a:buNone/>
            </a:pPr>
            <a:r>
              <a:rPr lang="sv-SE" sz="1300" u="sng" dirty="0" smtClean="0">
                <a:latin typeface="+mn-lt"/>
                <a:ea typeface="ＭＳ Ｐゴシック" pitchFamily="34" charset="-128"/>
              </a:rPr>
              <a:t>How to Develop:</a:t>
            </a:r>
          </a:p>
          <a:p>
            <a:pPr>
              <a:lnSpc>
                <a:spcPct val="85000"/>
              </a:lnSpc>
            </a:pPr>
            <a:r>
              <a:rPr lang="sv-SE" sz="1200" dirty="0" smtClean="0">
                <a:latin typeface="+mn-lt"/>
                <a:ea typeface="ＭＳ Ｐゴシック" pitchFamily="34" charset="-128"/>
              </a:rPr>
              <a:t>Identify future track; Leader or Technical Expert.  Use stretch goals to determine potential and continue to assess.  Deepen understanding of current role, and/or broaden role to expand breadth.  Consider mentoring, lateral movements, stretch assignments, cross-functional projects and training.  Coach, reward and encourage. Individual Development Plan (IDP) is required.</a:t>
            </a:r>
          </a:p>
          <a:p>
            <a:pPr>
              <a:lnSpc>
                <a:spcPct val="85000"/>
              </a:lnSpc>
              <a:buNone/>
            </a:pPr>
            <a:endParaRPr lang="sv-SE" sz="1400" u="sng" dirty="0" smtClean="0">
              <a:solidFill>
                <a:srgbClr val="FF0000"/>
              </a:solidFill>
              <a:ea typeface="ＭＳ Ｐゴシック" pitchFamily="34" charset="-128"/>
            </a:endParaRPr>
          </a:p>
          <a:p>
            <a:endParaRPr lang="en-US" sz="1400" dirty="0"/>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Waters Talent Assessment Groups (TAG)</a:t>
            </a:r>
            <a:endParaRPr lang="en-US" dirty="0"/>
          </a:p>
        </p:txBody>
      </p:sp>
      <p:graphicFrame>
        <p:nvGraphicFramePr>
          <p:cNvPr id="16" name="Diagram 15"/>
          <p:cNvGraphicFramePr/>
          <p:nvPr/>
        </p:nvGraphicFramePr>
        <p:xfrm>
          <a:off x="0" y="800100"/>
          <a:ext cx="9144000" cy="4229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p:cNvSpPr txBox="1"/>
          <p:nvPr/>
        </p:nvSpPr>
        <p:spPr>
          <a:xfrm>
            <a:off x="4572000" y="742950"/>
            <a:ext cx="4724400"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 name="TextBox 18"/>
          <p:cNvSpPr txBox="1"/>
          <p:nvPr/>
        </p:nvSpPr>
        <p:spPr>
          <a:xfrm>
            <a:off x="4572000" y="2800350"/>
            <a:ext cx="4572000" cy="200054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Text" lastClr="000000"/>
                </a:solidFill>
                <a:effectLst/>
                <a:uLnTx/>
                <a:uFillTx/>
              </a:rPr>
              <a:t>Growth Potential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smtClean="0">
                <a:ln>
                  <a:noFill/>
                </a:ln>
                <a:solidFill>
                  <a:sysClr val="windowText" lastClr="000000"/>
                </a:solidFill>
                <a:effectLst/>
                <a:uLnTx/>
                <a:uFillTx/>
              </a:rPr>
              <a:t>“Talent Pipeline”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a:t>
            </a:r>
            <a:r>
              <a:rPr kumimoji="0" lang="en-US" sz="1000" b="0" i="0" u="none" strike="noStrike" kern="0" cap="none" spc="0" normalizeH="0" baseline="0" noProof="0" dirty="0" smtClean="0">
                <a:ln>
                  <a:noFill/>
                </a:ln>
                <a:solidFill>
                  <a:sysClr val="windowText" lastClr="000000"/>
                </a:solidFill>
                <a:effectLst/>
                <a:uLnTx/>
                <a:uFillTx/>
                <a:cs typeface="Times New Roman"/>
              </a:rPr>
              <a:t>≈ 20</a:t>
            </a:r>
            <a:r>
              <a:rPr kumimoji="0" lang="en-US" sz="1000" b="0" i="0" u="none" strike="noStrike" kern="0" cap="none" spc="0" normalizeH="0" baseline="0" noProof="0" dirty="0" smtClean="0">
                <a:ln>
                  <a:noFill/>
                </a:ln>
                <a:solidFill>
                  <a:sysClr val="windowText" lastClr="000000"/>
                </a:solidFill>
                <a:effectLst/>
                <a:uLnTx/>
                <a:uFillTx/>
              </a:rPr>
              <a: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 </a:t>
            </a:r>
            <a:r>
              <a:rPr kumimoji="0" lang="en-US" sz="1100" b="0" i="0" u="none" strike="noStrike" kern="0" cap="none" spc="0" normalizeH="0" baseline="0" noProof="0" dirty="0" smtClean="0">
                <a:ln>
                  <a:noFill/>
                </a:ln>
                <a:solidFill>
                  <a:sysClr val="windowText" lastClr="000000"/>
                </a:solidFill>
                <a:effectLst/>
                <a:uLnTx/>
                <a:uFillTx/>
              </a:rPr>
              <a:t> </a:t>
            </a:r>
            <a:r>
              <a:rPr kumimoji="0" lang="en-US" sz="900" b="0" i="0" u="none" strike="noStrike" kern="0" cap="none" spc="0" normalizeH="0" baseline="0" noProof="0" dirty="0" smtClean="0">
                <a:ln>
                  <a:noFill/>
                </a:ln>
                <a:solidFill>
                  <a:sysClr val="windowText" lastClr="000000"/>
                </a:solidFill>
                <a:effectLst/>
                <a:uLnTx/>
                <a:uFillTx/>
              </a:rPr>
              <a:t>Potential for significant career advancement but at a less accelerated pace than a High Potential </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Potential to move 1 management level (min 51 level) prior</a:t>
            </a:r>
            <a:r>
              <a:rPr kumimoji="0" lang="en-US" sz="900" b="0" i="0" u="none" strike="noStrike" kern="0" cap="none" spc="0" normalizeH="0" noProof="0" dirty="0" smtClean="0">
                <a:ln>
                  <a:noFill/>
                </a:ln>
                <a:solidFill>
                  <a:sysClr val="windowText" lastClr="000000"/>
                </a:solidFill>
                <a:effectLst/>
                <a:uLnTx/>
                <a:uFillTx/>
              </a:rPr>
              <a:t> to</a:t>
            </a:r>
            <a:r>
              <a:rPr kumimoji="0" lang="en-US" sz="900" b="0" i="0" u="none" strike="noStrike" kern="0" cap="none" spc="0" normalizeH="0" baseline="0" noProof="0" dirty="0" smtClean="0">
                <a:ln>
                  <a:noFill/>
                </a:ln>
                <a:solidFill>
                  <a:sysClr val="windowText" lastClr="000000"/>
                </a:solidFill>
                <a:effectLst/>
                <a:uLnTx/>
                <a:uFillTx/>
              </a:rPr>
              <a:t> 5 years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a:t>
            </a:r>
            <a:r>
              <a:rPr kumimoji="0" lang="sv-SE" sz="900" b="0" i="0" u="none" strike="noStrike" kern="0" cap="none" spc="0" normalizeH="0" baseline="0" noProof="0" dirty="0" smtClean="0">
                <a:ln>
                  <a:noFill/>
                </a:ln>
                <a:solidFill>
                  <a:sysClr val="windowText" lastClr="000000"/>
                </a:solidFill>
                <a:effectLst/>
                <a:uLnTx/>
                <a:uFillTx/>
                <a:ea typeface="ＭＳ Ｐゴシック" pitchFamily="34" charset="-128"/>
              </a:rPr>
              <a:t>They can become a technical expert prior to 5 years</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rPr>
              <a:t>  Traits: </a:t>
            </a:r>
            <a:r>
              <a:rPr kumimoji="0" lang="sv-SE" sz="900" b="0" i="1" u="none" strike="noStrike" kern="0" cap="none" spc="0" normalizeH="0" baseline="0" noProof="0" dirty="0" smtClean="0">
                <a:ln>
                  <a:noFill/>
                </a:ln>
                <a:solidFill>
                  <a:sysClr val="windowText" lastClr="000000"/>
                </a:solidFill>
                <a:effectLst/>
                <a:uLnTx/>
                <a:uFillTx/>
                <a:ea typeface="ＭＳ Ｐゴシック" pitchFamily="34" charset="-128"/>
              </a:rPr>
              <a:t>Depending on future track, traits should reflect those of the HIPOs or Experts if they are to grow into those groups</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Development: Identify future track – Leader or Technical Expert.  Use stretch goals and continue to develop &amp; assess.</a:t>
            </a:r>
            <a:endParaRPr kumimoji="0" lang="en-US" sz="900" b="0" i="0" u="none" strike="noStrike" kern="0" cap="none" spc="0" normalizeH="0" baseline="0" noProof="0" dirty="0">
              <a:ln>
                <a:noFill/>
              </a:ln>
              <a:solidFill>
                <a:sysClr val="windowText" lastClr="000000"/>
              </a:solidFill>
              <a:effectLst/>
              <a:uLnTx/>
              <a:uFillTx/>
            </a:endParaRPr>
          </a:p>
        </p:txBody>
      </p:sp>
      <p:sp>
        <p:nvSpPr>
          <p:cNvPr id="20" name="TextBox 19"/>
          <p:cNvSpPr txBox="1"/>
          <p:nvPr/>
        </p:nvSpPr>
        <p:spPr>
          <a:xfrm>
            <a:off x="0" y="2857500"/>
            <a:ext cx="4419600" cy="181588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endParaRPr kumimoji="0" lang="en-US" sz="1100" b="0" i="0" u="none" strike="noStrike" kern="0" cap="none" spc="0" normalizeH="0" baseline="0" noProof="0" dirty="0" smtClean="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Text" lastClr="000000"/>
                </a:solidFill>
                <a:effectLst/>
                <a:uLnTx/>
                <a:uFillTx/>
              </a:rPr>
              <a:t>Pillar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smtClean="0">
                <a:ln>
                  <a:noFill/>
                </a:ln>
                <a:solidFill>
                  <a:sysClr val="windowText" lastClr="000000"/>
                </a:solidFill>
                <a:effectLst/>
                <a:uLnTx/>
                <a:uFillTx/>
              </a:rPr>
              <a:t>“Essential to company operations”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a:t>
            </a:r>
            <a:r>
              <a:rPr kumimoji="0" lang="en-US" sz="1000" b="0" i="0" u="none" strike="noStrike" kern="0" cap="none" spc="0" normalizeH="0" baseline="0" noProof="0" dirty="0" smtClean="0">
                <a:ln>
                  <a:noFill/>
                </a:ln>
                <a:solidFill>
                  <a:sysClr val="windowText" lastClr="000000"/>
                </a:solidFill>
                <a:effectLst/>
                <a:uLnTx/>
                <a:uFillTx/>
                <a:cs typeface="Times New Roman"/>
              </a:rPr>
              <a:t>≈ 70</a:t>
            </a:r>
            <a:r>
              <a:rPr kumimoji="0" lang="en-US" sz="1000" b="0" i="0" u="none" strike="noStrike" kern="0" cap="none" spc="0" normalizeH="0" baseline="0" noProof="0" dirty="0" smtClean="0">
                <a:ln>
                  <a:noFill/>
                </a:ln>
                <a:solidFill>
                  <a:sysClr val="windowText" lastClr="000000"/>
                </a:solidFill>
                <a:effectLst/>
                <a:uLnTx/>
                <a:uFillTx/>
              </a:rPr>
              <a:t>%)</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a:t>
            </a:r>
            <a:r>
              <a:rPr kumimoji="0" lang="sv-SE" sz="900" b="0" i="0" u="none" strike="noStrike" kern="0" cap="none" spc="0" normalizeH="0" baseline="0" noProof="0" dirty="0" smtClean="0">
                <a:ln>
                  <a:noFill/>
                </a:ln>
                <a:solidFill>
                  <a:sysClr val="windowText" lastClr="000000"/>
                </a:solidFill>
                <a:effectLst/>
                <a:uLnTx/>
                <a:uFillTx/>
                <a:ea typeface="ＭＳ Ｐゴシック" pitchFamily="34" charset="-128"/>
              </a:rPr>
              <a:t>A valuable contributor and important to the success of the Company</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a:t>
            </a:r>
            <a:r>
              <a:rPr kumimoji="0" lang="sv-SE" sz="900" b="0" i="0" u="none" strike="noStrike" kern="0" cap="none" spc="0" normalizeH="0" baseline="0" noProof="0" dirty="0" smtClean="0">
                <a:ln>
                  <a:noFill/>
                </a:ln>
                <a:solidFill>
                  <a:sysClr val="windowText" lastClr="000000"/>
                </a:solidFill>
                <a:effectLst/>
                <a:uLnTx/>
                <a:uFillTx/>
                <a:ea typeface="ＭＳ Ｐゴシック" pitchFamily="34" charset="-128"/>
              </a:rPr>
              <a:t>May be promotable within area of specialty, or move laterally within technical stream/function</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rPr>
              <a:t>  Traits: </a:t>
            </a:r>
            <a:r>
              <a:rPr kumimoji="0" lang="en-US" sz="900" b="0" i="1" u="none" strike="noStrike" kern="0" cap="none" spc="0" normalizeH="0" baseline="0" noProof="0" dirty="0" smtClean="0">
                <a:ln>
                  <a:noFill/>
                </a:ln>
                <a:solidFill>
                  <a:sysClr val="windowText" lastClr="000000"/>
                </a:solidFill>
                <a:effectLst/>
                <a:uLnTx/>
                <a:uFillTx/>
              </a:rPr>
              <a:t>Action-oriented, intelligent, positive, honest, hardworking, passionate</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Development:  Use stretch goals, coach and monitor to reach full contribution.</a:t>
            </a:r>
            <a:endParaRPr kumimoji="0" lang="en-US" sz="900" b="0" i="0" u="none" strike="noStrike" kern="0" cap="none" spc="0" normalizeH="0" baseline="0" noProof="0" dirty="0">
              <a:ln>
                <a:noFill/>
              </a:ln>
              <a:solidFill>
                <a:sysClr val="windowText" lastClr="000000"/>
              </a:solidFill>
              <a:effectLst/>
              <a:uLnTx/>
              <a:uFillTx/>
            </a:endParaRPr>
          </a:p>
        </p:txBody>
      </p:sp>
      <p:sp>
        <p:nvSpPr>
          <p:cNvPr id="8" name="TextBox 7"/>
          <p:cNvSpPr txBox="1"/>
          <p:nvPr/>
        </p:nvSpPr>
        <p:spPr>
          <a:xfrm>
            <a:off x="0" y="685800"/>
            <a:ext cx="4724400" cy="229293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Text" lastClr="000000"/>
                </a:solidFill>
                <a:effectLst/>
                <a:uLnTx/>
                <a:uFillTx/>
              </a:rPr>
              <a:t>High Potential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smtClean="0">
                <a:ln>
                  <a:noFill/>
                </a:ln>
                <a:solidFill>
                  <a:sysClr val="windowText" lastClr="000000"/>
                </a:solidFill>
                <a:effectLst/>
                <a:uLnTx/>
                <a:uFillTx/>
              </a:rPr>
              <a:t>“Future Leaders”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a:t>
            </a:r>
            <a:r>
              <a:rPr kumimoji="0" lang="en-US" sz="1000" b="0" i="0" u="none" strike="noStrike" kern="0" cap="none" spc="0" normalizeH="0" baseline="0" noProof="0" dirty="0" smtClean="0">
                <a:ln>
                  <a:noFill/>
                </a:ln>
                <a:solidFill>
                  <a:sysClr val="windowText" lastClr="000000"/>
                </a:solidFill>
                <a:effectLst/>
                <a:uLnTx/>
                <a:uFillTx/>
                <a:cs typeface="Times New Roman"/>
              </a:rPr>
              <a:t>≈ 1-</a:t>
            </a:r>
            <a:r>
              <a:rPr kumimoji="0" lang="en-US" sz="1000" b="0" i="0" u="none" strike="noStrike" kern="0" cap="none" spc="0" normalizeH="0" baseline="0" noProof="0" dirty="0" smtClean="0">
                <a:ln>
                  <a:noFill/>
                </a:ln>
                <a:solidFill>
                  <a:sysClr val="windowText" lastClr="000000"/>
                </a:solidFill>
                <a:effectLst/>
                <a:uLnTx/>
                <a:uFillTx/>
              </a:rPr>
              <a:t>5%)</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0" cap="none" spc="0" normalizeH="0" baseline="0" noProof="0" dirty="0" smtClean="0">
                <a:ln>
                  <a:noFill/>
                </a:ln>
                <a:solidFill>
                  <a:sysClr val="windowText" lastClr="000000"/>
                </a:solidFill>
                <a:effectLst/>
                <a:uLnTx/>
                <a:uFillTx/>
              </a:rPr>
              <a:t> </a:t>
            </a:r>
            <a:r>
              <a:rPr kumimoji="0" lang="en-US" sz="900" b="0" i="0" u="none" strike="noStrike" kern="0" cap="none" spc="0" normalizeH="0" baseline="0" noProof="0" dirty="0" smtClean="0">
                <a:ln>
                  <a:noFill/>
                </a:ln>
                <a:solidFill>
                  <a:sysClr val="windowText" lastClr="000000"/>
                </a:solidFill>
                <a:effectLst/>
                <a:uLnTx/>
                <a:uFillTx/>
              </a:rPr>
              <a:t>Possesses the ability, aspiration and commitment to assume higher level leadership responsibilities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Generally seen as having long term potential to move 2+ management levels (minimum 53 level) prior to 8 years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rPr>
              <a:t>  Traits: </a:t>
            </a:r>
            <a:r>
              <a:rPr kumimoji="0" lang="en-US" sz="900" b="0" i="1" u="none" strike="noStrike" kern="0" cap="none" spc="0" normalizeH="0" baseline="0" noProof="0" dirty="0" smtClean="0">
                <a:ln>
                  <a:noFill/>
                </a:ln>
                <a:solidFill>
                  <a:sysClr val="windowText" lastClr="000000"/>
                </a:solidFill>
                <a:effectLst/>
                <a:uLnTx/>
                <a:uFillTx/>
              </a:rPr>
              <a:t>Strategic perspective, Leadership, champion change, business acumen, focus on results, risk taking, develops others</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Development:  Identify next likely position and incorporate essential development steps.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 name="TextBox 8"/>
          <p:cNvSpPr txBox="1"/>
          <p:nvPr/>
        </p:nvSpPr>
        <p:spPr>
          <a:xfrm>
            <a:off x="4648200" y="628651"/>
            <a:ext cx="4495800" cy="206210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ysClr val="windowText" lastClr="000000"/>
                </a:solidFill>
                <a:effectLst/>
                <a:uLnTx/>
                <a:uFillTx/>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ysClr val="windowText" lastClr="000000"/>
                </a:solidFill>
                <a:effectLst/>
                <a:uLnTx/>
                <a:uFillTx/>
              </a:rPr>
              <a:t>Technical Expert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smtClean="0">
                <a:ln>
                  <a:noFill/>
                </a:ln>
                <a:solidFill>
                  <a:sysClr val="windowText" lastClr="000000"/>
                </a:solidFill>
                <a:effectLst/>
                <a:uLnTx/>
                <a:uFillTx/>
              </a:rPr>
              <a:t>“Guru”</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ysClr val="windowText" lastClr="000000"/>
                </a:solidFill>
                <a:effectLst/>
                <a:uLnTx/>
                <a:uFillTx/>
              </a:rPr>
              <a:t>(</a:t>
            </a:r>
            <a:r>
              <a:rPr kumimoji="0" lang="en-US" sz="1000" b="0" i="0" u="none" strike="noStrike" kern="0" cap="none" spc="0" normalizeH="0" baseline="0" noProof="0" dirty="0" smtClean="0">
                <a:ln>
                  <a:noFill/>
                </a:ln>
                <a:solidFill>
                  <a:sysClr val="windowText" lastClr="000000"/>
                </a:solidFill>
                <a:effectLst/>
                <a:uLnTx/>
                <a:uFillTx/>
                <a:cs typeface="Times New Roman"/>
              </a:rPr>
              <a:t>≈ 1-5</a:t>
            </a:r>
            <a:r>
              <a:rPr kumimoji="0" lang="en-US" sz="1000" b="0" i="0" u="none" strike="noStrike" kern="0" cap="none" spc="0" normalizeH="0" baseline="0" noProof="0" dirty="0" smtClean="0">
                <a:ln>
                  <a:noFill/>
                </a:ln>
                <a:solidFill>
                  <a:sysClr val="windowText" lastClr="000000"/>
                </a:solidFill>
                <a:effectLst/>
                <a:uLnTx/>
                <a:uFillTx/>
              </a:rPr>
              <a:t>%)</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An expert with skills of great value in the marketplace and aligned with our business strategy</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Has little to no interest in high level leadership roles, but may be promotable within area of specialty</a:t>
            </a: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Traits: </a:t>
            </a:r>
            <a:r>
              <a:rPr kumimoji="0" lang="sv-SE" sz="900" b="0" i="1" u="none" strike="noStrike" kern="0" cap="none" spc="0" normalizeH="0" baseline="0" noProof="0" dirty="0" smtClean="0">
                <a:ln>
                  <a:noFill/>
                </a:ln>
                <a:solidFill>
                  <a:sysClr val="windowText" lastClr="000000"/>
                </a:solidFill>
                <a:effectLst/>
                <a:uLnTx/>
                <a:uFillTx/>
                <a:ea typeface="ＭＳ Ｐゴシック" pitchFamily="34" charset="-128"/>
              </a:rPr>
              <a:t>Exceptional technical skills, technical lead, continued academic, innovator, influencial , collaborator</a:t>
            </a:r>
            <a:endParaRPr kumimoji="0" lang="en-US" sz="900" b="0" i="0" u="none" strike="noStrike" kern="0" cap="none" spc="0" normalizeH="0" baseline="0" noProof="0" dirty="0" smtClean="0">
              <a:ln>
                <a:noFill/>
              </a:ln>
              <a:solidFill>
                <a:sysClr val="windowText" lastClr="000000"/>
              </a:solidFill>
              <a:effectLst/>
              <a:uLnTx/>
              <a:uFillTx/>
            </a:endParaRPr>
          </a:p>
          <a:p>
            <a:pPr marL="0" marR="0" lvl="0" indent="0" defTabSz="914400" eaLnBrk="1" fontAlgn="auto" latinLnBrk="0" hangingPunct="1">
              <a:lnSpc>
                <a:spcPct val="100000"/>
              </a:lnSpc>
              <a:spcBef>
                <a:spcPts val="0"/>
              </a:spcBef>
              <a:spcAft>
                <a:spcPts val="0"/>
              </a:spcAft>
              <a:buClrTx/>
              <a:buSzTx/>
              <a:buFont typeface="Arial" pitchFamily="34" charset="0"/>
              <a:buChar char="•"/>
              <a:tabLst/>
              <a:defRPr/>
            </a:pPr>
            <a:r>
              <a:rPr kumimoji="0" lang="en-US" sz="900" b="0" i="0" u="none" strike="noStrike" kern="0" cap="none" spc="0" normalizeH="0" baseline="0" noProof="0" dirty="0" smtClean="0">
                <a:ln>
                  <a:noFill/>
                </a:ln>
                <a:solidFill>
                  <a:sysClr val="windowText" lastClr="000000"/>
                </a:solidFill>
                <a:effectLst/>
                <a:uLnTx/>
                <a:uFillTx/>
              </a:rPr>
              <a:t> Development:  Utilize as role model and technical expert.  Continue to develop in technical expertise.</a:t>
            </a: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047750"/>
            <a:ext cx="6346372" cy="2539084"/>
          </a:xfrm>
        </p:spPr>
        <p:txBody>
          <a:bodyPr/>
          <a:lstStyle/>
          <a:p>
            <a:r>
              <a:rPr lang="en-US" dirty="0" smtClean="0"/>
              <a:t>Individual at level 25</a:t>
            </a:r>
          </a:p>
          <a:p>
            <a:r>
              <a:rPr lang="en-US" dirty="0" smtClean="0"/>
              <a:t>Leads a small team of engineers</a:t>
            </a:r>
          </a:p>
          <a:p>
            <a:r>
              <a:rPr lang="en-US" dirty="0" smtClean="0"/>
              <a:t>Is very highly regarded, and the go-to person for their knowledge</a:t>
            </a:r>
          </a:p>
          <a:p>
            <a:r>
              <a:rPr lang="en-US" dirty="0" smtClean="0"/>
              <a:t>Considered the “guru” in their field</a:t>
            </a:r>
          </a:p>
          <a:p>
            <a:r>
              <a:rPr lang="en-US" dirty="0" smtClean="0"/>
              <a:t>Delivers impactful scientific contributions at Waters</a:t>
            </a:r>
          </a:p>
          <a:p>
            <a:endParaRPr lang="en-US" dirty="0" smtClean="0"/>
          </a:p>
        </p:txBody>
      </p:sp>
      <p:sp>
        <p:nvSpPr>
          <p:cNvPr id="3" name="Title 2"/>
          <p:cNvSpPr>
            <a:spLocks noGrp="1"/>
          </p:cNvSpPr>
          <p:nvPr>
            <p:ph type="title"/>
          </p:nvPr>
        </p:nvSpPr>
        <p:spPr>
          <a:xfrm>
            <a:off x="304800" y="285750"/>
            <a:ext cx="6629400" cy="455297"/>
          </a:xfrm>
        </p:spPr>
        <p:txBody>
          <a:bodyPr/>
          <a:lstStyle/>
          <a:p>
            <a:r>
              <a:rPr lang="en-US" dirty="0" smtClean="0"/>
              <a:t>Case Study Example</a:t>
            </a:r>
            <a:endParaRPr lang="en-US" dirty="0"/>
          </a:p>
        </p:txBody>
      </p:sp>
      <p:sp>
        <p:nvSpPr>
          <p:cNvPr id="4" name="TextBox 3"/>
          <p:cNvSpPr txBox="1"/>
          <p:nvPr/>
        </p:nvSpPr>
        <p:spPr>
          <a:xfrm>
            <a:off x="1981200" y="3562350"/>
            <a:ext cx="3657600" cy="646331"/>
          </a:xfrm>
          <a:prstGeom prst="rect">
            <a:avLst/>
          </a:prstGeom>
          <a:noFill/>
        </p:spPr>
        <p:txBody>
          <a:bodyPr wrap="square" rtlCol="0">
            <a:spAutoFit/>
          </a:bodyPr>
          <a:lstStyle/>
          <a:p>
            <a:r>
              <a:rPr lang="en-US" sz="3600" dirty="0" smtClean="0">
                <a:solidFill>
                  <a:srgbClr val="FF0000"/>
                </a:solidFill>
                <a:latin typeface="Arial"/>
                <a:cs typeface="Arial"/>
              </a:rPr>
              <a:t>Technical Expert</a:t>
            </a:r>
            <a:endParaRPr lang="en-US" sz="3600" dirty="0">
              <a:solidFill>
                <a:srgbClr val="FF0000"/>
              </a:solidFill>
              <a:latin typeface="Arial"/>
              <a:cs typeface="Aria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971550"/>
            <a:ext cx="6346372" cy="2743200"/>
          </a:xfrm>
        </p:spPr>
        <p:txBody>
          <a:bodyPr>
            <a:normAutofit lnSpcReduction="10000"/>
          </a:bodyPr>
          <a:lstStyle/>
          <a:p>
            <a:r>
              <a:rPr lang="en-US" dirty="0" smtClean="0"/>
              <a:t>Level 51 Manager</a:t>
            </a:r>
          </a:p>
          <a:p>
            <a:r>
              <a:rPr lang="en-US" dirty="0" smtClean="0"/>
              <a:t>Very successful in current role</a:t>
            </a:r>
          </a:p>
          <a:p>
            <a:r>
              <a:rPr lang="en-US" dirty="0" smtClean="0"/>
              <a:t>Effective leadership skills including managing priorities, organizational results, and developing team</a:t>
            </a:r>
          </a:p>
          <a:p>
            <a:r>
              <a:rPr lang="en-US" dirty="0" smtClean="0"/>
              <a:t>Is demonstrating the ability to take on additional responsibilities</a:t>
            </a:r>
          </a:p>
          <a:p>
            <a:r>
              <a:rPr lang="en-US" dirty="0" smtClean="0"/>
              <a:t>Promotion to level 52 is strongly considered</a:t>
            </a:r>
          </a:p>
          <a:p>
            <a:r>
              <a:rPr lang="en-US" dirty="0" smtClean="0"/>
              <a:t>Potential for promotion beyond level 52 is unknown</a:t>
            </a:r>
          </a:p>
          <a:p>
            <a:endParaRPr lang="en-US" dirty="0" smtClean="0"/>
          </a:p>
          <a:p>
            <a:endParaRPr lang="en-US" dirty="0" smtClean="0"/>
          </a:p>
        </p:txBody>
      </p:sp>
      <p:sp>
        <p:nvSpPr>
          <p:cNvPr id="3" name="Title 2"/>
          <p:cNvSpPr>
            <a:spLocks noGrp="1"/>
          </p:cNvSpPr>
          <p:nvPr>
            <p:ph type="title"/>
          </p:nvPr>
        </p:nvSpPr>
        <p:spPr>
          <a:xfrm>
            <a:off x="304800" y="285750"/>
            <a:ext cx="6629400" cy="455297"/>
          </a:xfrm>
        </p:spPr>
        <p:txBody>
          <a:bodyPr/>
          <a:lstStyle/>
          <a:p>
            <a:r>
              <a:rPr lang="en-US" dirty="0" smtClean="0"/>
              <a:t>Case Study Example</a:t>
            </a:r>
            <a:endParaRPr lang="en-US" dirty="0"/>
          </a:p>
        </p:txBody>
      </p:sp>
      <p:sp>
        <p:nvSpPr>
          <p:cNvPr id="4" name="TextBox 3"/>
          <p:cNvSpPr txBox="1"/>
          <p:nvPr/>
        </p:nvSpPr>
        <p:spPr>
          <a:xfrm>
            <a:off x="1828800" y="3714750"/>
            <a:ext cx="4191000" cy="646331"/>
          </a:xfrm>
          <a:prstGeom prst="rect">
            <a:avLst/>
          </a:prstGeom>
          <a:noFill/>
        </p:spPr>
        <p:txBody>
          <a:bodyPr wrap="square" rtlCol="0">
            <a:spAutoFit/>
          </a:bodyPr>
          <a:lstStyle/>
          <a:p>
            <a:r>
              <a:rPr lang="en-US" sz="3600" dirty="0" smtClean="0">
                <a:solidFill>
                  <a:srgbClr val="FF0000"/>
                </a:solidFill>
                <a:latin typeface="Arial"/>
                <a:cs typeface="Arial"/>
              </a:rPr>
              <a:t>Growth Potential</a:t>
            </a:r>
            <a:endParaRPr lang="en-US" sz="3600" dirty="0">
              <a:solidFill>
                <a:srgbClr val="FF0000"/>
              </a:solidFill>
              <a:latin typeface="Arial"/>
              <a:cs typeface="Aria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047750"/>
            <a:ext cx="6346372" cy="2539084"/>
          </a:xfrm>
        </p:spPr>
        <p:txBody>
          <a:bodyPr/>
          <a:lstStyle/>
          <a:p>
            <a:r>
              <a:rPr lang="en-US" dirty="0" smtClean="0"/>
              <a:t>Manager promoted to Level 53 within the last 8 months</a:t>
            </a:r>
          </a:p>
          <a:p>
            <a:r>
              <a:rPr lang="en-US" dirty="0" smtClean="0"/>
              <a:t>Previous promotion was 10 years ago</a:t>
            </a:r>
          </a:p>
          <a:p>
            <a:r>
              <a:rPr lang="en-US" dirty="0" smtClean="0"/>
              <a:t>Very good performer</a:t>
            </a:r>
          </a:p>
          <a:p>
            <a:r>
              <a:rPr lang="en-US" dirty="0" smtClean="0"/>
              <a:t>Desires to reach Level 54</a:t>
            </a:r>
          </a:p>
          <a:p>
            <a:r>
              <a:rPr lang="en-US" dirty="0" smtClean="0"/>
              <a:t>Does not demonstrate capabilities to perform Sr. Director (level 54) or VP level responsibilities.</a:t>
            </a:r>
          </a:p>
          <a:p>
            <a:endParaRPr lang="en-US" dirty="0" smtClean="0"/>
          </a:p>
        </p:txBody>
      </p:sp>
      <p:sp>
        <p:nvSpPr>
          <p:cNvPr id="3" name="Title 2"/>
          <p:cNvSpPr>
            <a:spLocks noGrp="1"/>
          </p:cNvSpPr>
          <p:nvPr>
            <p:ph type="title"/>
          </p:nvPr>
        </p:nvSpPr>
        <p:spPr>
          <a:xfrm>
            <a:off x="304800" y="285750"/>
            <a:ext cx="6629400" cy="455297"/>
          </a:xfrm>
        </p:spPr>
        <p:txBody>
          <a:bodyPr/>
          <a:lstStyle/>
          <a:p>
            <a:r>
              <a:rPr lang="en-US" dirty="0" smtClean="0"/>
              <a:t>Case Study Example</a:t>
            </a:r>
            <a:endParaRPr lang="en-US" dirty="0"/>
          </a:p>
        </p:txBody>
      </p:sp>
      <p:sp>
        <p:nvSpPr>
          <p:cNvPr id="4" name="TextBox 3"/>
          <p:cNvSpPr txBox="1"/>
          <p:nvPr/>
        </p:nvSpPr>
        <p:spPr>
          <a:xfrm>
            <a:off x="2971800" y="3714750"/>
            <a:ext cx="2286000" cy="646331"/>
          </a:xfrm>
          <a:prstGeom prst="rect">
            <a:avLst/>
          </a:prstGeom>
          <a:noFill/>
        </p:spPr>
        <p:txBody>
          <a:bodyPr wrap="square" rtlCol="0">
            <a:spAutoFit/>
          </a:bodyPr>
          <a:lstStyle/>
          <a:p>
            <a:r>
              <a:rPr lang="en-US" sz="3600" dirty="0" smtClean="0">
                <a:solidFill>
                  <a:srgbClr val="FF0000"/>
                </a:solidFill>
                <a:latin typeface="Arial"/>
                <a:cs typeface="Arial"/>
              </a:rPr>
              <a:t>Pillar</a:t>
            </a:r>
            <a:endParaRPr lang="en-US" sz="3600" dirty="0">
              <a:solidFill>
                <a:srgbClr val="FF0000"/>
              </a:solidFill>
              <a:latin typeface="Arial"/>
              <a:cs typeface="Aria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66800" y="1047750"/>
            <a:ext cx="6324600" cy="2743200"/>
          </a:xfrm>
        </p:spPr>
        <p:txBody>
          <a:bodyPr>
            <a:normAutofit lnSpcReduction="10000"/>
          </a:bodyPr>
          <a:lstStyle/>
          <a:p>
            <a:r>
              <a:rPr lang="en-US" dirty="0" smtClean="0"/>
              <a:t>Level 52 Manager</a:t>
            </a:r>
          </a:p>
          <a:p>
            <a:r>
              <a:rPr lang="en-US" dirty="0" smtClean="0"/>
              <a:t>Has achieved great success in this role and past roles</a:t>
            </a:r>
          </a:p>
          <a:p>
            <a:r>
              <a:rPr lang="en-US" dirty="0" smtClean="0"/>
              <a:t>Exhibits excellent leadership skills including having a strategic mindset and champions change.</a:t>
            </a:r>
          </a:p>
          <a:p>
            <a:r>
              <a:rPr lang="en-US" dirty="0" smtClean="0"/>
              <a:t>Spends time understanding the full business picture</a:t>
            </a:r>
          </a:p>
          <a:p>
            <a:r>
              <a:rPr lang="en-US" dirty="0" smtClean="0"/>
              <a:t>Desires additional responsibility</a:t>
            </a:r>
          </a:p>
          <a:p>
            <a:r>
              <a:rPr lang="en-US" dirty="0" smtClean="0"/>
              <a:t>High learning </a:t>
            </a:r>
            <a:r>
              <a:rPr lang="en-US" dirty="0" smtClean="0"/>
              <a:t>agility to take on executive level responsibility someday</a:t>
            </a:r>
            <a:endParaRPr lang="en-US" dirty="0" smtClean="0"/>
          </a:p>
          <a:p>
            <a:endParaRPr lang="en-US" dirty="0" smtClean="0"/>
          </a:p>
          <a:p>
            <a:endParaRPr lang="en-US" dirty="0" smtClean="0"/>
          </a:p>
        </p:txBody>
      </p:sp>
      <p:sp>
        <p:nvSpPr>
          <p:cNvPr id="3" name="Title 2"/>
          <p:cNvSpPr>
            <a:spLocks noGrp="1"/>
          </p:cNvSpPr>
          <p:nvPr>
            <p:ph type="title"/>
          </p:nvPr>
        </p:nvSpPr>
        <p:spPr>
          <a:xfrm>
            <a:off x="304800" y="285750"/>
            <a:ext cx="6629400" cy="455297"/>
          </a:xfrm>
        </p:spPr>
        <p:txBody>
          <a:bodyPr/>
          <a:lstStyle/>
          <a:p>
            <a:r>
              <a:rPr lang="en-US" dirty="0" smtClean="0"/>
              <a:t>Case Study Example</a:t>
            </a:r>
            <a:endParaRPr lang="en-US" dirty="0"/>
          </a:p>
        </p:txBody>
      </p:sp>
      <p:sp>
        <p:nvSpPr>
          <p:cNvPr id="4" name="TextBox 3"/>
          <p:cNvSpPr txBox="1"/>
          <p:nvPr/>
        </p:nvSpPr>
        <p:spPr>
          <a:xfrm>
            <a:off x="2209800" y="3714750"/>
            <a:ext cx="3048000" cy="646331"/>
          </a:xfrm>
          <a:prstGeom prst="rect">
            <a:avLst/>
          </a:prstGeom>
          <a:noFill/>
        </p:spPr>
        <p:txBody>
          <a:bodyPr wrap="square" rtlCol="0">
            <a:spAutoFit/>
          </a:bodyPr>
          <a:lstStyle/>
          <a:p>
            <a:r>
              <a:rPr lang="en-US" sz="3600" dirty="0" smtClean="0">
                <a:solidFill>
                  <a:srgbClr val="FF0000"/>
                </a:solidFill>
                <a:latin typeface="Arial"/>
                <a:cs typeface="Arial"/>
              </a:rPr>
              <a:t>High Potential</a:t>
            </a:r>
            <a:endParaRPr lang="en-US" sz="3600" dirty="0">
              <a:solidFill>
                <a:srgbClr val="FF0000"/>
              </a:solidFill>
              <a:latin typeface="Arial"/>
              <a:cs typeface="Aria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28750"/>
            <a:ext cx="7772400" cy="1102519"/>
          </a:xfrm>
        </p:spPr>
        <p:txBody>
          <a:bodyPr/>
          <a:lstStyle/>
          <a:p>
            <a:r>
              <a:rPr lang="en-US" dirty="0" smtClean="0"/>
              <a:t>Defining Potential vs. Promotability</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2362200" y="2571751"/>
            <a:ext cx="4267200" cy="223888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vs. Promotability</a:t>
            </a:r>
            <a:endParaRPr lang="en-US" dirty="0"/>
          </a:p>
        </p:txBody>
      </p:sp>
      <p:sp>
        <p:nvSpPr>
          <p:cNvPr id="3" name="Content Placeholder 2"/>
          <p:cNvSpPr>
            <a:spLocks noGrp="1"/>
          </p:cNvSpPr>
          <p:nvPr>
            <p:ph idx="1"/>
          </p:nvPr>
        </p:nvSpPr>
        <p:spPr>
          <a:xfrm>
            <a:off x="304800" y="1028700"/>
            <a:ext cx="8251372" cy="3771900"/>
          </a:xfrm>
        </p:spPr>
        <p:txBody>
          <a:bodyPr/>
          <a:lstStyle/>
          <a:p>
            <a:r>
              <a:rPr lang="en-US" dirty="0" smtClean="0"/>
              <a:t>This model is built on the distinction of potential and promotions</a:t>
            </a:r>
          </a:p>
          <a:p>
            <a:endParaRPr lang="en-US" dirty="0" smtClean="0"/>
          </a:p>
          <a:p>
            <a:r>
              <a:rPr lang="en-US" dirty="0" smtClean="0"/>
              <a:t>Employees in any group are able to be promoted within their area of specialty</a:t>
            </a:r>
          </a:p>
          <a:p>
            <a:pPr lvl="1"/>
            <a:r>
              <a:rPr lang="en-US" dirty="0" smtClean="0"/>
              <a:t>Examples; Financial Analyst II to Senior, Senior Engineer to Principal, Application Chemist I to II</a:t>
            </a:r>
          </a:p>
          <a:p>
            <a:pPr lvl="1"/>
            <a:endParaRPr lang="en-US" dirty="0" smtClean="0"/>
          </a:p>
          <a:p>
            <a:r>
              <a:rPr lang="en-US" dirty="0" smtClean="0"/>
              <a:t>Potential is defined by the ability to either grow in a high level leadership role, or high level Technical Expert role. </a:t>
            </a:r>
          </a:p>
        </p:txBody>
      </p:sp>
      <p:pic>
        <p:nvPicPr>
          <p:cNvPr id="25601" name="Picture 1"/>
          <p:cNvPicPr>
            <a:picLocks noChangeAspect="1" noChangeArrowheads="1"/>
          </p:cNvPicPr>
          <p:nvPr/>
        </p:nvPicPr>
        <p:blipFill>
          <a:blip r:embed="rId3" cstate="print"/>
          <a:srcRect/>
          <a:stretch>
            <a:fillRect/>
          </a:stretch>
        </p:blipFill>
        <p:spPr bwMode="auto">
          <a:xfrm>
            <a:off x="6566064" y="3860741"/>
            <a:ext cx="1815937" cy="109755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Oval 3"/>
          <p:cNvSpPr>
            <a:spLocks noChangeArrowheads="1"/>
          </p:cNvSpPr>
          <p:nvPr/>
        </p:nvSpPr>
        <p:spPr bwMode="auto">
          <a:xfrm>
            <a:off x="3505200" y="1143000"/>
            <a:ext cx="1600200" cy="1085850"/>
          </a:xfrm>
          <a:prstGeom prst="ellipse">
            <a:avLst/>
          </a:prstGeom>
          <a:noFill/>
          <a:ln w="28575">
            <a:solidFill>
              <a:srgbClr val="A50021"/>
            </a:solidFill>
            <a:round/>
            <a:headEnd/>
            <a:tailEnd/>
          </a:ln>
        </p:spPr>
        <p:txBody>
          <a:bodyPr wrap="none" anchor="ctr"/>
          <a:lstStyle/>
          <a:p>
            <a:endParaRPr lang="en-US" dirty="0"/>
          </a:p>
        </p:txBody>
      </p:sp>
      <p:sp>
        <p:nvSpPr>
          <p:cNvPr id="19460" name="Text Box 4"/>
          <p:cNvSpPr txBox="1">
            <a:spLocks noChangeArrowheads="1"/>
          </p:cNvSpPr>
          <p:nvPr/>
        </p:nvSpPr>
        <p:spPr bwMode="auto">
          <a:xfrm>
            <a:off x="3733800" y="1371600"/>
            <a:ext cx="1295400" cy="369332"/>
          </a:xfrm>
          <a:prstGeom prst="rect">
            <a:avLst/>
          </a:prstGeom>
          <a:noFill/>
          <a:ln w="9525">
            <a:noFill/>
            <a:miter lim="800000"/>
            <a:headEnd/>
            <a:tailEnd/>
          </a:ln>
        </p:spPr>
        <p:txBody>
          <a:bodyPr>
            <a:spAutoFit/>
          </a:bodyPr>
          <a:lstStyle/>
          <a:p>
            <a:pPr eaLnBrk="0" hangingPunct="0">
              <a:spcBef>
                <a:spcPct val="50000"/>
              </a:spcBef>
            </a:pPr>
            <a:r>
              <a:rPr lang="en-US" sz="1800" dirty="0">
                <a:latin typeface="Arial" charset="0"/>
              </a:rPr>
              <a:t>Aspiration</a:t>
            </a:r>
          </a:p>
        </p:txBody>
      </p:sp>
      <p:sp>
        <p:nvSpPr>
          <p:cNvPr id="19461" name="Oval 5"/>
          <p:cNvSpPr>
            <a:spLocks noChangeArrowheads="1"/>
          </p:cNvSpPr>
          <p:nvPr/>
        </p:nvSpPr>
        <p:spPr bwMode="auto">
          <a:xfrm>
            <a:off x="4038600" y="1771650"/>
            <a:ext cx="1600200" cy="1085850"/>
          </a:xfrm>
          <a:prstGeom prst="ellipse">
            <a:avLst/>
          </a:prstGeom>
          <a:noFill/>
          <a:ln w="28575">
            <a:solidFill>
              <a:srgbClr val="003399"/>
            </a:solidFill>
            <a:round/>
            <a:headEnd/>
            <a:tailEnd/>
          </a:ln>
        </p:spPr>
        <p:txBody>
          <a:bodyPr wrap="none" anchor="ctr"/>
          <a:lstStyle/>
          <a:p>
            <a:endParaRPr lang="en-US" dirty="0"/>
          </a:p>
        </p:txBody>
      </p:sp>
      <p:sp>
        <p:nvSpPr>
          <p:cNvPr id="19462" name="Oval 6"/>
          <p:cNvSpPr>
            <a:spLocks noChangeArrowheads="1"/>
          </p:cNvSpPr>
          <p:nvPr/>
        </p:nvSpPr>
        <p:spPr bwMode="auto">
          <a:xfrm>
            <a:off x="2895600" y="1771650"/>
            <a:ext cx="1600200" cy="1085850"/>
          </a:xfrm>
          <a:prstGeom prst="ellipse">
            <a:avLst/>
          </a:prstGeom>
          <a:noFill/>
          <a:ln w="28575">
            <a:solidFill>
              <a:schemeClr val="accent3">
                <a:lumMod val="75000"/>
              </a:schemeClr>
            </a:solidFill>
            <a:round/>
            <a:headEnd/>
            <a:tailEnd/>
          </a:ln>
        </p:spPr>
        <p:txBody>
          <a:bodyPr wrap="none" anchor="ctr"/>
          <a:lstStyle/>
          <a:p>
            <a:endParaRPr lang="en-US" dirty="0"/>
          </a:p>
        </p:txBody>
      </p:sp>
      <p:sp>
        <p:nvSpPr>
          <p:cNvPr id="19463" name="Text Box 7"/>
          <p:cNvSpPr txBox="1">
            <a:spLocks noChangeArrowheads="1"/>
          </p:cNvSpPr>
          <p:nvPr/>
        </p:nvSpPr>
        <p:spPr bwMode="auto">
          <a:xfrm>
            <a:off x="4191000" y="2171700"/>
            <a:ext cx="1524000" cy="369332"/>
          </a:xfrm>
          <a:prstGeom prst="rect">
            <a:avLst/>
          </a:prstGeom>
          <a:noFill/>
          <a:ln w="9525">
            <a:noFill/>
            <a:miter lim="800000"/>
            <a:headEnd/>
            <a:tailEnd/>
          </a:ln>
        </p:spPr>
        <p:txBody>
          <a:bodyPr>
            <a:spAutoFit/>
          </a:bodyPr>
          <a:lstStyle/>
          <a:p>
            <a:pPr eaLnBrk="0" hangingPunct="0">
              <a:spcBef>
                <a:spcPct val="50000"/>
              </a:spcBef>
            </a:pPr>
            <a:r>
              <a:rPr lang="en-US" sz="1800" dirty="0">
                <a:latin typeface="Arial" charset="0"/>
              </a:rPr>
              <a:t>Commitment</a:t>
            </a:r>
          </a:p>
        </p:txBody>
      </p:sp>
      <p:sp>
        <p:nvSpPr>
          <p:cNvPr id="19464" name="Text Box 8"/>
          <p:cNvSpPr txBox="1">
            <a:spLocks noChangeArrowheads="1"/>
          </p:cNvSpPr>
          <p:nvPr/>
        </p:nvSpPr>
        <p:spPr bwMode="auto">
          <a:xfrm>
            <a:off x="3200400" y="2171700"/>
            <a:ext cx="914400" cy="369332"/>
          </a:xfrm>
          <a:prstGeom prst="rect">
            <a:avLst/>
          </a:prstGeom>
          <a:noFill/>
          <a:ln w="9525">
            <a:noFill/>
            <a:miter lim="800000"/>
            <a:headEnd/>
            <a:tailEnd/>
          </a:ln>
        </p:spPr>
        <p:txBody>
          <a:bodyPr>
            <a:spAutoFit/>
          </a:bodyPr>
          <a:lstStyle/>
          <a:p>
            <a:pPr eaLnBrk="0" hangingPunct="0">
              <a:spcBef>
                <a:spcPct val="50000"/>
              </a:spcBef>
            </a:pPr>
            <a:r>
              <a:rPr lang="en-US" sz="1800" dirty="0">
                <a:latin typeface="Arial" charset="0"/>
              </a:rPr>
              <a:t>Ability</a:t>
            </a:r>
          </a:p>
        </p:txBody>
      </p:sp>
      <p:sp>
        <p:nvSpPr>
          <p:cNvPr id="19465" name="Text Box 9"/>
          <p:cNvSpPr txBox="1">
            <a:spLocks noChangeArrowheads="1"/>
          </p:cNvSpPr>
          <p:nvPr/>
        </p:nvSpPr>
        <p:spPr bwMode="auto">
          <a:xfrm>
            <a:off x="6248400" y="2896731"/>
            <a:ext cx="2057400" cy="2246769"/>
          </a:xfrm>
          <a:prstGeom prst="rect">
            <a:avLst/>
          </a:prstGeom>
          <a:noFill/>
          <a:ln w="9525">
            <a:noFill/>
            <a:miter lim="800000"/>
            <a:headEnd/>
            <a:tailEnd/>
          </a:ln>
        </p:spPr>
        <p:txBody>
          <a:bodyPr wrap="square">
            <a:spAutoFit/>
          </a:bodyPr>
          <a:lstStyle/>
          <a:p>
            <a:pPr eaLnBrk="0" hangingPunct="0">
              <a:spcBef>
                <a:spcPct val="50000"/>
              </a:spcBef>
            </a:pPr>
            <a:r>
              <a:rPr lang="en-US" sz="1400" b="1" dirty="0">
                <a:latin typeface="Arial" charset="0"/>
              </a:rPr>
              <a:t>Commitment </a:t>
            </a:r>
          </a:p>
          <a:p>
            <a:pPr eaLnBrk="0" hangingPunct="0">
              <a:spcBef>
                <a:spcPct val="50000"/>
              </a:spcBef>
            </a:pPr>
            <a:r>
              <a:rPr lang="en-US" sz="1400" u="sng" dirty="0">
                <a:latin typeface="Arial" charset="0"/>
              </a:rPr>
              <a:t>4 Elements:</a:t>
            </a:r>
          </a:p>
          <a:p>
            <a:pPr eaLnBrk="0" hangingPunct="0">
              <a:spcBef>
                <a:spcPct val="50000"/>
              </a:spcBef>
              <a:buFontTx/>
              <a:buChar char="•"/>
            </a:pPr>
            <a:r>
              <a:rPr lang="en-US" sz="1400" dirty="0" smtClean="0">
                <a:latin typeface="Arial" charset="0"/>
              </a:rPr>
              <a:t> Committed to Waters</a:t>
            </a:r>
            <a:endParaRPr lang="en-US" sz="1400" dirty="0">
              <a:latin typeface="Arial" charset="0"/>
            </a:endParaRPr>
          </a:p>
          <a:p>
            <a:pPr eaLnBrk="0" hangingPunct="0">
              <a:spcBef>
                <a:spcPct val="50000"/>
              </a:spcBef>
              <a:buFontTx/>
              <a:buChar char="•"/>
            </a:pPr>
            <a:r>
              <a:rPr lang="en-US" sz="1400" dirty="0" smtClean="0">
                <a:latin typeface="Arial" charset="0"/>
              </a:rPr>
              <a:t> Shared Values</a:t>
            </a:r>
            <a:endParaRPr lang="en-US" sz="1400" dirty="0">
              <a:latin typeface="Arial" charset="0"/>
            </a:endParaRPr>
          </a:p>
          <a:p>
            <a:pPr eaLnBrk="0" hangingPunct="0">
              <a:spcBef>
                <a:spcPct val="50000"/>
              </a:spcBef>
              <a:buFontTx/>
              <a:buChar char="•"/>
            </a:pPr>
            <a:r>
              <a:rPr lang="en-US" sz="1400" dirty="0" smtClean="0">
                <a:latin typeface="Arial" charset="0"/>
              </a:rPr>
              <a:t> Seeks Feedback</a:t>
            </a:r>
            <a:endParaRPr lang="en-US" sz="1400" dirty="0">
              <a:latin typeface="Arial" charset="0"/>
            </a:endParaRPr>
          </a:p>
          <a:p>
            <a:pPr eaLnBrk="0" hangingPunct="0">
              <a:spcBef>
                <a:spcPct val="50000"/>
              </a:spcBef>
              <a:buFontTx/>
              <a:buChar char="•"/>
            </a:pPr>
            <a:r>
              <a:rPr lang="en-US" sz="1400" dirty="0" smtClean="0">
                <a:latin typeface="Arial" charset="0"/>
              </a:rPr>
              <a:t> Acts on Feedback</a:t>
            </a:r>
            <a:endParaRPr lang="en-US" sz="1400" dirty="0">
              <a:latin typeface="Arial" charset="0"/>
            </a:endParaRPr>
          </a:p>
          <a:p>
            <a:pPr eaLnBrk="0" hangingPunct="0">
              <a:spcBef>
                <a:spcPct val="50000"/>
              </a:spcBef>
            </a:pPr>
            <a:endParaRPr lang="en-US" sz="1400" dirty="0">
              <a:latin typeface="Arial" charset="0"/>
            </a:endParaRPr>
          </a:p>
        </p:txBody>
      </p:sp>
      <p:sp>
        <p:nvSpPr>
          <p:cNvPr id="19466" name="Rectangle 10"/>
          <p:cNvSpPr>
            <a:spLocks noChangeArrowheads="1"/>
          </p:cNvSpPr>
          <p:nvPr/>
        </p:nvSpPr>
        <p:spPr bwMode="auto">
          <a:xfrm>
            <a:off x="6248400" y="2857500"/>
            <a:ext cx="2057400" cy="1924050"/>
          </a:xfrm>
          <a:prstGeom prst="rect">
            <a:avLst/>
          </a:prstGeom>
          <a:noFill/>
          <a:ln w="28575">
            <a:solidFill>
              <a:srgbClr val="003399"/>
            </a:solidFill>
            <a:miter lim="800000"/>
            <a:headEnd/>
            <a:tailEnd/>
          </a:ln>
        </p:spPr>
        <p:txBody>
          <a:bodyPr wrap="none" anchor="ctr"/>
          <a:lstStyle/>
          <a:p>
            <a:endParaRPr lang="en-US" dirty="0"/>
          </a:p>
        </p:txBody>
      </p:sp>
      <p:sp>
        <p:nvSpPr>
          <p:cNvPr id="19467" name="Rectangle 11"/>
          <p:cNvSpPr>
            <a:spLocks noChangeArrowheads="1"/>
          </p:cNvSpPr>
          <p:nvPr/>
        </p:nvSpPr>
        <p:spPr bwMode="auto">
          <a:xfrm>
            <a:off x="3276600" y="3143250"/>
            <a:ext cx="2514600" cy="1866900"/>
          </a:xfrm>
          <a:prstGeom prst="rect">
            <a:avLst/>
          </a:prstGeom>
          <a:noFill/>
          <a:ln w="28575">
            <a:solidFill>
              <a:srgbClr val="A50021"/>
            </a:solidFill>
            <a:miter lim="800000"/>
            <a:headEnd/>
            <a:tailEnd/>
          </a:ln>
        </p:spPr>
        <p:txBody>
          <a:bodyPr wrap="none" anchor="ctr"/>
          <a:lstStyle/>
          <a:p>
            <a:pPr algn="ctr" eaLnBrk="0" hangingPunct="0"/>
            <a:endParaRPr lang="en-US" sz="2400" dirty="0">
              <a:latin typeface="Arial" charset="0"/>
            </a:endParaRPr>
          </a:p>
        </p:txBody>
      </p:sp>
      <p:sp>
        <p:nvSpPr>
          <p:cNvPr id="19468" name="Text Box 12"/>
          <p:cNvSpPr txBox="1">
            <a:spLocks noChangeArrowheads="1"/>
          </p:cNvSpPr>
          <p:nvPr/>
        </p:nvSpPr>
        <p:spPr bwMode="auto">
          <a:xfrm>
            <a:off x="3276600" y="3105150"/>
            <a:ext cx="2590800" cy="1923604"/>
          </a:xfrm>
          <a:prstGeom prst="rect">
            <a:avLst/>
          </a:prstGeom>
          <a:noFill/>
          <a:ln w="9525">
            <a:noFill/>
            <a:miter lim="800000"/>
            <a:headEnd/>
            <a:tailEnd/>
          </a:ln>
        </p:spPr>
        <p:txBody>
          <a:bodyPr wrap="square">
            <a:spAutoFit/>
          </a:bodyPr>
          <a:lstStyle/>
          <a:p>
            <a:pPr eaLnBrk="0" hangingPunct="0">
              <a:spcBef>
                <a:spcPct val="50000"/>
              </a:spcBef>
            </a:pPr>
            <a:r>
              <a:rPr lang="en-US" sz="1400" b="1" dirty="0">
                <a:latin typeface="Arial" charset="0"/>
              </a:rPr>
              <a:t>Aspiration</a:t>
            </a:r>
          </a:p>
          <a:p>
            <a:pPr eaLnBrk="0" hangingPunct="0">
              <a:spcBef>
                <a:spcPct val="50000"/>
              </a:spcBef>
            </a:pPr>
            <a:r>
              <a:rPr lang="en-US" sz="1400" u="sng" dirty="0">
                <a:latin typeface="Arial" charset="0"/>
              </a:rPr>
              <a:t>Employee desires:</a:t>
            </a:r>
          </a:p>
          <a:p>
            <a:pPr eaLnBrk="0" hangingPunct="0">
              <a:spcBef>
                <a:spcPct val="50000"/>
              </a:spcBef>
              <a:buFontTx/>
              <a:buChar char="•"/>
            </a:pPr>
            <a:r>
              <a:rPr lang="en-US" sz="1400" dirty="0" smtClean="0">
                <a:latin typeface="Arial" charset="0"/>
              </a:rPr>
              <a:t> Broadening experiences</a:t>
            </a:r>
            <a:endParaRPr lang="en-US" sz="1400" dirty="0">
              <a:latin typeface="Arial" charset="0"/>
            </a:endParaRPr>
          </a:p>
          <a:p>
            <a:pPr eaLnBrk="0" hangingPunct="0">
              <a:spcBef>
                <a:spcPct val="50000"/>
              </a:spcBef>
              <a:buFontTx/>
              <a:buChar char="•"/>
            </a:pPr>
            <a:r>
              <a:rPr lang="en-US" sz="1400" dirty="0" smtClean="0">
                <a:latin typeface="Arial" charset="0"/>
              </a:rPr>
              <a:t> Stretch roles</a:t>
            </a:r>
            <a:endParaRPr lang="en-US" sz="1400" dirty="0">
              <a:latin typeface="Arial" charset="0"/>
            </a:endParaRPr>
          </a:p>
          <a:p>
            <a:pPr eaLnBrk="0" hangingPunct="0">
              <a:spcBef>
                <a:spcPct val="50000"/>
              </a:spcBef>
              <a:buFontTx/>
              <a:buChar char="•"/>
            </a:pPr>
            <a:r>
              <a:rPr lang="en-US" sz="1400" dirty="0" smtClean="0">
                <a:latin typeface="Arial" charset="0"/>
              </a:rPr>
              <a:t> Advancement/Leadership</a:t>
            </a:r>
          </a:p>
          <a:p>
            <a:pPr eaLnBrk="0" hangingPunct="0">
              <a:spcBef>
                <a:spcPct val="50000"/>
              </a:spcBef>
              <a:buFontTx/>
              <a:buChar char="•"/>
            </a:pPr>
            <a:r>
              <a:rPr lang="en-US" sz="1400" dirty="0" smtClean="0">
                <a:latin typeface="Arial" charset="0"/>
              </a:rPr>
              <a:t> More Influence</a:t>
            </a:r>
            <a:endParaRPr lang="en-US" sz="1400" dirty="0">
              <a:latin typeface="Arial" charset="0"/>
            </a:endParaRPr>
          </a:p>
        </p:txBody>
      </p:sp>
      <p:sp>
        <p:nvSpPr>
          <p:cNvPr id="19469" name="Rectangle 13"/>
          <p:cNvSpPr>
            <a:spLocks noChangeArrowheads="1"/>
          </p:cNvSpPr>
          <p:nvPr/>
        </p:nvSpPr>
        <p:spPr bwMode="auto">
          <a:xfrm>
            <a:off x="152400" y="2857500"/>
            <a:ext cx="2590800" cy="1943100"/>
          </a:xfrm>
          <a:prstGeom prst="rect">
            <a:avLst/>
          </a:prstGeom>
          <a:noFill/>
          <a:ln w="28575">
            <a:solidFill>
              <a:srgbClr val="818E1C"/>
            </a:solidFill>
            <a:miter lim="800000"/>
            <a:headEnd/>
            <a:tailEnd/>
          </a:ln>
        </p:spPr>
        <p:txBody>
          <a:bodyPr wrap="none" anchor="ctr"/>
          <a:lstStyle/>
          <a:p>
            <a:endParaRPr lang="en-US" dirty="0"/>
          </a:p>
        </p:txBody>
      </p:sp>
      <p:sp>
        <p:nvSpPr>
          <p:cNvPr id="19470" name="Text Box 14"/>
          <p:cNvSpPr txBox="1">
            <a:spLocks noChangeArrowheads="1"/>
          </p:cNvSpPr>
          <p:nvPr/>
        </p:nvSpPr>
        <p:spPr bwMode="auto">
          <a:xfrm>
            <a:off x="152400" y="2876550"/>
            <a:ext cx="2743200" cy="1923604"/>
          </a:xfrm>
          <a:prstGeom prst="rect">
            <a:avLst/>
          </a:prstGeom>
          <a:noFill/>
          <a:ln w="9525">
            <a:noFill/>
            <a:miter lim="800000"/>
            <a:headEnd/>
            <a:tailEnd/>
          </a:ln>
        </p:spPr>
        <p:txBody>
          <a:bodyPr wrap="square">
            <a:spAutoFit/>
          </a:bodyPr>
          <a:lstStyle/>
          <a:p>
            <a:pPr eaLnBrk="0" hangingPunct="0">
              <a:spcBef>
                <a:spcPct val="50000"/>
              </a:spcBef>
            </a:pPr>
            <a:r>
              <a:rPr lang="en-US" sz="1400" b="1" dirty="0">
                <a:latin typeface="Arial" charset="0"/>
              </a:rPr>
              <a:t>Ability</a:t>
            </a:r>
          </a:p>
          <a:p>
            <a:pPr eaLnBrk="0" hangingPunct="0">
              <a:spcBef>
                <a:spcPct val="50000"/>
              </a:spcBef>
            </a:pPr>
            <a:r>
              <a:rPr lang="en-US" sz="1400" u="sng" dirty="0">
                <a:latin typeface="Arial" charset="0"/>
              </a:rPr>
              <a:t>Innate </a:t>
            </a:r>
            <a:r>
              <a:rPr lang="en-US" sz="1400" u="sng" dirty="0" smtClean="0">
                <a:latin typeface="Arial" charset="0"/>
              </a:rPr>
              <a:t>Characteristics:</a:t>
            </a:r>
            <a:endParaRPr lang="en-US" sz="1400" u="sng" dirty="0">
              <a:latin typeface="Arial" charset="0"/>
            </a:endParaRPr>
          </a:p>
          <a:p>
            <a:pPr eaLnBrk="0" hangingPunct="0">
              <a:spcBef>
                <a:spcPct val="50000"/>
              </a:spcBef>
              <a:buFontTx/>
              <a:buChar char="•"/>
            </a:pPr>
            <a:r>
              <a:rPr lang="en-US" sz="1400" dirty="0" smtClean="0">
                <a:latin typeface="Arial" charset="0"/>
              </a:rPr>
              <a:t> Learning Agility</a:t>
            </a:r>
            <a:endParaRPr lang="en-US" sz="1400" dirty="0">
              <a:latin typeface="Arial" charset="0"/>
            </a:endParaRPr>
          </a:p>
          <a:p>
            <a:pPr eaLnBrk="0" hangingPunct="0">
              <a:spcBef>
                <a:spcPct val="50000"/>
              </a:spcBef>
              <a:buFontTx/>
              <a:buChar char="•"/>
            </a:pPr>
            <a:r>
              <a:rPr lang="en-US" sz="1400" dirty="0" smtClean="0">
                <a:latin typeface="Arial" charset="0"/>
              </a:rPr>
              <a:t> Emotional Intelligence</a:t>
            </a:r>
          </a:p>
          <a:p>
            <a:pPr eaLnBrk="0" hangingPunct="0">
              <a:spcBef>
                <a:spcPct val="50000"/>
              </a:spcBef>
              <a:buFontTx/>
              <a:buChar char="•"/>
            </a:pPr>
            <a:r>
              <a:rPr lang="en-US" sz="1400" dirty="0" smtClean="0">
                <a:latin typeface="Arial" charset="0"/>
              </a:rPr>
              <a:t> Interpersonal &amp; Leadership</a:t>
            </a:r>
          </a:p>
          <a:p>
            <a:pPr eaLnBrk="0" hangingPunct="0">
              <a:spcBef>
                <a:spcPct val="50000"/>
              </a:spcBef>
              <a:buFontTx/>
              <a:buChar char="•"/>
            </a:pPr>
            <a:r>
              <a:rPr lang="en-US" sz="1400" dirty="0" smtClean="0">
                <a:latin typeface="Arial" charset="0"/>
              </a:rPr>
              <a:t> Drives for excellence</a:t>
            </a:r>
            <a:endParaRPr lang="en-US" sz="1400" dirty="0">
              <a:latin typeface="Arial" charset="0"/>
            </a:endParaRPr>
          </a:p>
        </p:txBody>
      </p:sp>
      <p:sp>
        <p:nvSpPr>
          <p:cNvPr id="19471" name="Text Box 15"/>
          <p:cNvSpPr txBox="1">
            <a:spLocks noChangeArrowheads="1"/>
          </p:cNvSpPr>
          <p:nvPr/>
        </p:nvSpPr>
        <p:spPr bwMode="auto">
          <a:xfrm>
            <a:off x="5867400" y="1200150"/>
            <a:ext cx="3276600" cy="1061829"/>
          </a:xfrm>
          <a:prstGeom prst="rect">
            <a:avLst/>
          </a:prstGeom>
          <a:noFill/>
          <a:ln w="9525">
            <a:noFill/>
            <a:miter lim="800000"/>
            <a:headEnd/>
            <a:tailEnd/>
          </a:ln>
        </p:spPr>
        <p:txBody>
          <a:bodyPr wrap="square">
            <a:spAutoFit/>
          </a:bodyPr>
          <a:lstStyle/>
          <a:p>
            <a:pPr eaLnBrk="0" hangingPunct="0">
              <a:spcBef>
                <a:spcPct val="50000"/>
              </a:spcBef>
            </a:pPr>
            <a:r>
              <a:rPr lang="en-US" sz="1400" b="1" dirty="0" smtClean="0">
                <a:latin typeface="Arial" charset="0"/>
              </a:rPr>
              <a:t>High Potential &amp; Growth Potential Employee:</a:t>
            </a:r>
            <a:endParaRPr lang="en-US" sz="1400" b="1" dirty="0">
              <a:latin typeface="Arial" charset="0"/>
            </a:endParaRPr>
          </a:p>
          <a:p>
            <a:pPr eaLnBrk="0" hangingPunct="0">
              <a:spcBef>
                <a:spcPct val="50000"/>
              </a:spcBef>
            </a:pPr>
            <a:r>
              <a:rPr lang="en-US" sz="1400" dirty="0">
                <a:latin typeface="Arial" charset="0"/>
              </a:rPr>
              <a:t>Contain all three to succeed in </a:t>
            </a:r>
            <a:r>
              <a:rPr lang="en-US" sz="1400" dirty="0" smtClean="0">
                <a:latin typeface="Arial" charset="0"/>
              </a:rPr>
              <a:t>a leadership position at varying levels</a:t>
            </a:r>
            <a:endParaRPr lang="en-US" sz="1400" dirty="0">
              <a:latin typeface="Arial" charset="0"/>
            </a:endParaRPr>
          </a:p>
        </p:txBody>
      </p:sp>
      <p:sp>
        <p:nvSpPr>
          <p:cNvPr id="19473" name="Line 17"/>
          <p:cNvSpPr>
            <a:spLocks noChangeShapeType="1"/>
          </p:cNvSpPr>
          <p:nvPr/>
        </p:nvSpPr>
        <p:spPr bwMode="auto">
          <a:xfrm flipH="1">
            <a:off x="4267200" y="1600200"/>
            <a:ext cx="1524000" cy="571500"/>
          </a:xfrm>
          <a:prstGeom prst="line">
            <a:avLst/>
          </a:prstGeom>
          <a:noFill/>
          <a:ln w="19050">
            <a:solidFill>
              <a:schemeClr val="tx1"/>
            </a:solidFill>
            <a:round/>
            <a:headEnd/>
            <a:tailEnd type="triangle" w="med" len="med"/>
          </a:ln>
        </p:spPr>
        <p:txBody>
          <a:bodyPr/>
          <a:lstStyle/>
          <a:p>
            <a:endParaRPr lang="en-US" dirty="0"/>
          </a:p>
        </p:txBody>
      </p:sp>
      <p:sp>
        <p:nvSpPr>
          <p:cNvPr id="18" name="TextBox 17"/>
          <p:cNvSpPr txBox="1"/>
          <p:nvPr/>
        </p:nvSpPr>
        <p:spPr>
          <a:xfrm>
            <a:off x="228600" y="361950"/>
            <a:ext cx="5943600" cy="400110"/>
          </a:xfrm>
          <a:prstGeom prst="rect">
            <a:avLst/>
          </a:prstGeom>
          <a:noFill/>
        </p:spPr>
        <p:txBody>
          <a:bodyPr wrap="square" rtlCol="0">
            <a:spAutoFit/>
          </a:bodyPr>
          <a:lstStyle/>
          <a:p>
            <a:r>
              <a:rPr lang="en-US" sz="2000" dirty="0" smtClean="0">
                <a:solidFill>
                  <a:schemeClr val="accent1"/>
                </a:solidFill>
                <a:latin typeface="Arial" pitchFamily="34" charset="0"/>
                <a:cs typeface="Arial" pitchFamily="34" charset="0"/>
              </a:rPr>
              <a:t>Defining Leadership Potential</a:t>
            </a:r>
            <a:endParaRPr lang="en-US" sz="2000" dirty="0">
              <a:solidFill>
                <a:schemeClr val="accent1"/>
              </a:solidFill>
              <a:latin typeface="Arial" pitchFamily="34" charset="0"/>
              <a:cs typeface="Arial" pitchFamily="34" charset="0"/>
            </a:endParaRPr>
          </a:p>
        </p:txBody>
      </p:sp>
      <p:sp>
        <p:nvSpPr>
          <p:cNvPr id="19" name="Rectangle 18"/>
          <p:cNvSpPr/>
          <p:nvPr/>
        </p:nvSpPr>
        <p:spPr bwMode="auto">
          <a:xfrm>
            <a:off x="5791200" y="1143000"/>
            <a:ext cx="3200400" cy="112395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Verdana" pitchFamily="34" charset="0"/>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txBox="1">
            <a:spLocks noGrp="1"/>
          </p:cNvSpPr>
          <p:nvPr/>
        </p:nvSpPr>
        <p:spPr bwMode="auto">
          <a:xfrm>
            <a:off x="9525" y="4688681"/>
            <a:ext cx="2133600" cy="357188"/>
          </a:xfrm>
          <a:prstGeom prst="rect">
            <a:avLst/>
          </a:prstGeom>
          <a:noFill/>
          <a:ln w="9525">
            <a:noFill/>
            <a:miter lim="800000"/>
            <a:headEnd/>
            <a:tailEnd/>
          </a:ln>
        </p:spPr>
        <p:txBody>
          <a:bodyPr/>
          <a:lstStyle/>
          <a:p>
            <a:pPr algn="l"/>
            <a:fld id="{31648547-69AD-4346-AE2D-69CB8930DE34}" type="slidenum">
              <a:rPr lang="en-US" altLang="en-US" sz="800" b="0">
                <a:solidFill>
                  <a:schemeClr val="bg1"/>
                </a:solidFill>
              </a:rPr>
              <a:pPr algn="l"/>
              <a:t>23</a:t>
            </a:fld>
            <a:endParaRPr lang="en-US" altLang="en-US" sz="800" b="0" dirty="0">
              <a:solidFill>
                <a:schemeClr val="bg1"/>
              </a:solidFill>
            </a:endParaRPr>
          </a:p>
        </p:txBody>
      </p:sp>
      <p:sp>
        <p:nvSpPr>
          <p:cNvPr id="13315" name="Rectangle 2"/>
          <p:cNvSpPr>
            <a:spLocks noGrp="1" noChangeArrowheads="1"/>
          </p:cNvSpPr>
          <p:nvPr>
            <p:ph type="title" idx="4294967295"/>
          </p:nvPr>
        </p:nvSpPr>
        <p:spPr>
          <a:xfrm>
            <a:off x="228600" y="114300"/>
            <a:ext cx="6489700" cy="434579"/>
          </a:xfrm>
        </p:spPr>
        <p:txBody>
          <a:bodyPr/>
          <a:lstStyle/>
          <a:p>
            <a:pPr eaLnBrk="1" hangingPunct="1"/>
            <a:r>
              <a:rPr lang="en-US" altLang="en-US" dirty="0" smtClean="0"/>
              <a:t>A Guide to Determining Potential </a:t>
            </a:r>
            <a:endParaRPr lang="en-US" altLang="en-US" sz="2000" dirty="0" smtClean="0"/>
          </a:p>
        </p:txBody>
      </p:sp>
      <p:sp>
        <p:nvSpPr>
          <p:cNvPr id="23" name="Oval 20"/>
          <p:cNvSpPr>
            <a:spLocks noChangeArrowheads="1"/>
          </p:cNvSpPr>
          <p:nvPr/>
        </p:nvSpPr>
        <p:spPr bwMode="auto">
          <a:xfrm>
            <a:off x="2209800" y="3829051"/>
            <a:ext cx="1219200" cy="821531"/>
          </a:xfrm>
          <a:prstGeom prst="ellipse">
            <a:avLst/>
          </a:prstGeom>
          <a:solidFill>
            <a:srgbClr val="A2D668"/>
          </a:solidFill>
          <a:ln w="28575" algn="ctr">
            <a:solidFill>
              <a:srgbClr val="818E1C"/>
            </a:solidFill>
            <a:round/>
            <a:headEnd/>
            <a:tailEnd/>
          </a:ln>
        </p:spPr>
        <p:txBody>
          <a:bodyPr wrap="none" anchor="ctr"/>
          <a:lstStyle/>
          <a:p>
            <a:endParaRPr lang="en-US" altLang="en-US" dirty="0"/>
          </a:p>
        </p:txBody>
      </p:sp>
      <p:sp>
        <p:nvSpPr>
          <p:cNvPr id="24" name="Oval 21"/>
          <p:cNvSpPr>
            <a:spLocks noChangeArrowheads="1"/>
          </p:cNvSpPr>
          <p:nvPr/>
        </p:nvSpPr>
        <p:spPr bwMode="auto">
          <a:xfrm>
            <a:off x="5943600" y="3829051"/>
            <a:ext cx="1219200" cy="821531"/>
          </a:xfrm>
          <a:prstGeom prst="ellipse">
            <a:avLst/>
          </a:prstGeom>
          <a:noFill/>
          <a:ln w="28575" algn="ctr">
            <a:solidFill>
              <a:srgbClr val="FF0000"/>
            </a:solidFill>
            <a:round/>
            <a:headEnd/>
            <a:tailEnd/>
          </a:ln>
        </p:spPr>
        <p:txBody>
          <a:bodyPr wrap="none" anchor="ctr"/>
          <a:lstStyle/>
          <a:p>
            <a:endParaRPr lang="en-US" altLang="en-US" dirty="0"/>
          </a:p>
        </p:txBody>
      </p:sp>
      <p:sp>
        <p:nvSpPr>
          <p:cNvPr id="25" name="Oval 22"/>
          <p:cNvSpPr>
            <a:spLocks noChangeArrowheads="1"/>
          </p:cNvSpPr>
          <p:nvPr/>
        </p:nvSpPr>
        <p:spPr bwMode="auto">
          <a:xfrm>
            <a:off x="4114800" y="3829051"/>
            <a:ext cx="1219200" cy="821531"/>
          </a:xfrm>
          <a:prstGeom prst="ellipse">
            <a:avLst/>
          </a:prstGeom>
          <a:noFill/>
          <a:ln w="28575" algn="ctr">
            <a:solidFill>
              <a:srgbClr val="0028F0"/>
            </a:solidFill>
            <a:round/>
            <a:headEnd/>
            <a:tailEnd/>
          </a:ln>
        </p:spPr>
        <p:txBody>
          <a:bodyPr wrap="none" anchor="ctr"/>
          <a:lstStyle/>
          <a:p>
            <a:endParaRPr lang="en-US" altLang="en-US" dirty="0"/>
          </a:p>
        </p:txBody>
      </p:sp>
      <p:sp>
        <p:nvSpPr>
          <p:cNvPr id="26" name="Text Box 24"/>
          <p:cNvSpPr txBox="1">
            <a:spLocks noChangeArrowheads="1"/>
          </p:cNvSpPr>
          <p:nvPr/>
        </p:nvSpPr>
        <p:spPr bwMode="auto">
          <a:xfrm>
            <a:off x="2473325" y="4119563"/>
            <a:ext cx="740908" cy="276999"/>
          </a:xfrm>
          <a:prstGeom prst="rect">
            <a:avLst/>
          </a:prstGeom>
          <a:noFill/>
          <a:ln w="15875" algn="ctr">
            <a:noFill/>
            <a:miter lim="800000"/>
            <a:headEnd/>
            <a:tailEnd/>
          </a:ln>
        </p:spPr>
        <p:txBody>
          <a:bodyPr wrap="none">
            <a:spAutoFit/>
          </a:bodyPr>
          <a:lstStyle/>
          <a:p>
            <a:pPr algn="l" defTabSz="912813"/>
            <a:r>
              <a:rPr lang="en-US" altLang="en-US" sz="1200" b="1" dirty="0"/>
              <a:t>Ability</a:t>
            </a:r>
          </a:p>
        </p:txBody>
      </p:sp>
      <p:sp>
        <p:nvSpPr>
          <p:cNvPr id="27" name="Text Box 25"/>
          <p:cNvSpPr txBox="1">
            <a:spLocks noChangeArrowheads="1"/>
          </p:cNvSpPr>
          <p:nvPr/>
        </p:nvSpPr>
        <p:spPr bwMode="auto">
          <a:xfrm>
            <a:off x="6029326" y="4119563"/>
            <a:ext cx="1074333" cy="276999"/>
          </a:xfrm>
          <a:prstGeom prst="rect">
            <a:avLst/>
          </a:prstGeom>
          <a:noFill/>
          <a:ln w="15875" algn="ctr">
            <a:noFill/>
            <a:miter lim="800000"/>
            <a:headEnd/>
            <a:tailEnd/>
          </a:ln>
        </p:spPr>
        <p:txBody>
          <a:bodyPr wrap="none">
            <a:spAutoFit/>
          </a:bodyPr>
          <a:lstStyle/>
          <a:p>
            <a:pPr algn="l" defTabSz="912813"/>
            <a:r>
              <a:rPr lang="en-US" altLang="en-US" sz="1200" b="1" dirty="0"/>
              <a:t>Aspiration</a:t>
            </a:r>
          </a:p>
        </p:txBody>
      </p:sp>
      <p:sp>
        <p:nvSpPr>
          <p:cNvPr id="28" name="Text Box 26"/>
          <p:cNvSpPr txBox="1">
            <a:spLocks noChangeArrowheads="1"/>
          </p:cNvSpPr>
          <p:nvPr/>
        </p:nvSpPr>
        <p:spPr bwMode="auto">
          <a:xfrm>
            <a:off x="4114800" y="4114801"/>
            <a:ext cx="1297150" cy="276999"/>
          </a:xfrm>
          <a:prstGeom prst="rect">
            <a:avLst/>
          </a:prstGeom>
          <a:noFill/>
          <a:ln w="15875" algn="ctr">
            <a:noFill/>
            <a:miter lim="800000"/>
            <a:headEnd/>
            <a:tailEnd/>
          </a:ln>
        </p:spPr>
        <p:txBody>
          <a:bodyPr wrap="none">
            <a:spAutoFit/>
          </a:bodyPr>
          <a:lstStyle/>
          <a:p>
            <a:pPr algn="l" defTabSz="912813"/>
            <a:r>
              <a:rPr lang="en-US" altLang="en-US" sz="1200" b="1" dirty="0" smtClean="0"/>
              <a:t>Commitment</a:t>
            </a:r>
            <a:endParaRPr lang="en-US" altLang="en-US" sz="1200" b="1" dirty="0"/>
          </a:p>
        </p:txBody>
      </p:sp>
      <p:sp>
        <p:nvSpPr>
          <p:cNvPr id="29" name="AutoShape 28"/>
          <p:cNvSpPr>
            <a:spLocks noChangeArrowheads="1"/>
          </p:cNvSpPr>
          <p:nvPr/>
        </p:nvSpPr>
        <p:spPr bwMode="auto">
          <a:xfrm>
            <a:off x="3727450" y="4195762"/>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sp>
        <p:nvSpPr>
          <p:cNvPr id="30" name="AutoShape 29"/>
          <p:cNvSpPr>
            <a:spLocks noChangeArrowheads="1"/>
          </p:cNvSpPr>
          <p:nvPr/>
        </p:nvSpPr>
        <p:spPr bwMode="auto">
          <a:xfrm>
            <a:off x="5575300" y="4202906"/>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graphicFrame>
        <p:nvGraphicFramePr>
          <p:cNvPr id="13" name="Table 12"/>
          <p:cNvGraphicFramePr>
            <a:graphicFrameLocks noGrp="1"/>
          </p:cNvGraphicFramePr>
          <p:nvPr/>
        </p:nvGraphicFramePr>
        <p:xfrm>
          <a:off x="838200" y="857250"/>
          <a:ext cx="7010400" cy="2800350"/>
        </p:xfrm>
        <a:graphic>
          <a:graphicData uri="http://schemas.openxmlformats.org/drawingml/2006/table">
            <a:tbl>
              <a:tblPr/>
              <a:tblGrid>
                <a:gridCol w="6456006"/>
                <a:gridCol w="554394"/>
              </a:tblGrid>
              <a:tr h="186690">
                <a:tc>
                  <a:txBody>
                    <a:bodyPr/>
                    <a:lstStyle/>
                    <a:p>
                      <a:pPr algn="l" fontAlgn="b"/>
                      <a:r>
                        <a:rPr lang="en-US" sz="1100" b="0" i="0" u="none" strike="noStrike" dirty="0">
                          <a:solidFill>
                            <a:srgbClr val="000000"/>
                          </a:solidFill>
                          <a:latin typeface="Calibri"/>
                        </a:rPr>
                        <a:t>Ability</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r>
              <a:tr h="186690">
                <a:tc>
                  <a:txBody>
                    <a:bodyPr/>
                    <a:lstStyle/>
                    <a:p>
                      <a:pPr algn="l" fontAlgn="b"/>
                      <a:r>
                        <a:rPr lang="en-US" sz="900" b="0" i="0" u="none" strike="noStrike" dirty="0">
                          <a:solidFill>
                            <a:srgbClr val="000000"/>
                          </a:solidFill>
                          <a:latin typeface="Calibri"/>
                        </a:rPr>
                        <a:t>Does this employee consistently demonstrate strong performance?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inspire confidence through his/her decision making?</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Is this employee sought out by others as advisor, to help with complex issues?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Is this employee able to prioritize and focus on the bigger picture?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accurately assess talent potential and develop team members?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gain new skills and abilities more quickly than peers?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apply current knowledge and skills in new situations effectively?</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Is this employee a source of innovative ideas and/or solutions?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manage unexpected changes effectively?</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Is this employee a proactive advocate and catalyst for change?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comfortably handle risk and uncertainty?</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take charge to make thing happen, even if beyond job responsibilities?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display the managerial courage to address and resolve difficult tasks?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6690">
                <a:tc>
                  <a:txBody>
                    <a:bodyPr/>
                    <a:lstStyle/>
                    <a:p>
                      <a:pPr algn="l" fontAlgn="b"/>
                      <a:r>
                        <a:rPr lang="en-US" sz="900" b="0" i="0" u="none" strike="noStrike" dirty="0">
                          <a:solidFill>
                            <a:srgbClr val="000000"/>
                          </a:solidFill>
                          <a:latin typeface="Calibri"/>
                        </a:rPr>
                        <a:t>Does this employee have a track record of successfully leading through persuasion and influence?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dirty="0">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txBox="1">
            <a:spLocks noGrp="1"/>
          </p:cNvSpPr>
          <p:nvPr/>
        </p:nvSpPr>
        <p:spPr bwMode="auto">
          <a:xfrm>
            <a:off x="9525" y="4688681"/>
            <a:ext cx="2133600" cy="357188"/>
          </a:xfrm>
          <a:prstGeom prst="rect">
            <a:avLst/>
          </a:prstGeom>
          <a:noFill/>
          <a:ln w="9525">
            <a:noFill/>
            <a:miter lim="800000"/>
            <a:headEnd/>
            <a:tailEnd/>
          </a:ln>
        </p:spPr>
        <p:txBody>
          <a:bodyPr/>
          <a:lstStyle/>
          <a:p>
            <a:pPr algn="l"/>
            <a:fld id="{E2D9E887-3452-4B1A-940D-FD31483AFB72}" type="slidenum">
              <a:rPr lang="en-US" altLang="en-US" sz="800" b="0">
                <a:solidFill>
                  <a:schemeClr val="bg1"/>
                </a:solidFill>
              </a:rPr>
              <a:pPr algn="l"/>
              <a:t>24</a:t>
            </a:fld>
            <a:endParaRPr lang="en-US" altLang="en-US" sz="800" b="0" dirty="0">
              <a:solidFill>
                <a:schemeClr val="bg1"/>
              </a:solidFill>
            </a:endParaRPr>
          </a:p>
        </p:txBody>
      </p:sp>
      <p:sp>
        <p:nvSpPr>
          <p:cNvPr id="12291" name="Rectangle 2"/>
          <p:cNvSpPr>
            <a:spLocks noGrp="1" noChangeArrowheads="1"/>
          </p:cNvSpPr>
          <p:nvPr>
            <p:ph type="title" idx="4294967295"/>
          </p:nvPr>
        </p:nvSpPr>
        <p:spPr>
          <a:xfrm>
            <a:off x="152400" y="228600"/>
            <a:ext cx="6489700" cy="434579"/>
          </a:xfrm>
        </p:spPr>
        <p:txBody>
          <a:bodyPr/>
          <a:lstStyle/>
          <a:p>
            <a:pPr eaLnBrk="1" hangingPunct="1"/>
            <a:r>
              <a:rPr lang="en-US" altLang="en-US" dirty="0" smtClean="0"/>
              <a:t>A Guide to Determining Potential </a:t>
            </a:r>
            <a:endParaRPr lang="en-US" altLang="en-US" sz="2000" dirty="0" smtClean="0"/>
          </a:p>
        </p:txBody>
      </p:sp>
      <p:sp>
        <p:nvSpPr>
          <p:cNvPr id="15" name="Oval 20"/>
          <p:cNvSpPr>
            <a:spLocks noChangeArrowheads="1"/>
          </p:cNvSpPr>
          <p:nvPr/>
        </p:nvSpPr>
        <p:spPr bwMode="auto">
          <a:xfrm>
            <a:off x="2209800" y="3829051"/>
            <a:ext cx="1219200" cy="821531"/>
          </a:xfrm>
          <a:prstGeom prst="ellipse">
            <a:avLst/>
          </a:prstGeom>
          <a:noFill/>
          <a:ln w="28575" algn="ctr">
            <a:solidFill>
              <a:srgbClr val="818E1C"/>
            </a:solidFill>
            <a:round/>
            <a:headEnd/>
            <a:tailEnd/>
          </a:ln>
        </p:spPr>
        <p:txBody>
          <a:bodyPr wrap="none" anchor="ctr"/>
          <a:lstStyle/>
          <a:p>
            <a:endParaRPr lang="en-US" altLang="en-US" dirty="0"/>
          </a:p>
        </p:txBody>
      </p:sp>
      <p:sp>
        <p:nvSpPr>
          <p:cNvPr id="16" name="Oval 21"/>
          <p:cNvSpPr>
            <a:spLocks noChangeArrowheads="1"/>
          </p:cNvSpPr>
          <p:nvPr/>
        </p:nvSpPr>
        <p:spPr bwMode="auto">
          <a:xfrm>
            <a:off x="5943600" y="3829051"/>
            <a:ext cx="1219200" cy="821531"/>
          </a:xfrm>
          <a:prstGeom prst="ellipse">
            <a:avLst/>
          </a:prstGeom>
          <a:noFill/>
          <a:ln w="28575" algn="ctr">
            <a:solidFill>
              <a:srgbClr val="FF0000"/>
            </a:solidFill>
            <a:round/>
            <a:headEnd/>
            <a:tailEnd/>
          </a:ln>
        </p:spPr>
        <p:txBody>
          <a:bodyPr wrap="none" anchor="ctr"/>
          <a:lstStyle/>
          <a:p>
            <a:endParaRPr lang="en-US" altLang="en-US" dirty="0"/>
          </a:p>
        </p:txBody>
      </p:sp>
      <p:sp>
        <p:nvSpPr>
          <p:cNvPr id="17" name="Oval 22"/>
          <p:cNvSpPr>
            <a:spLocks noChangeArrowheads="1"/>
          </p:cNvSpPr>
          <p:nvPr/>
        </p:nvSpPr>
        <p:spPr bwMode="auto">
          <a:xfrm>
            <a:off x="4114800" y="3829051"/>
            <a:ext cx="1219200" cy="821531"/>
          </a:xfrm>
          <a:prstGeom prst="ellipse">
            <a:avLst/>
          </a:prstGeom>
          <a:solidFill>
            <a:srgbClr val="0077BB"/>
          </a:solidFill>
          <a:ln w="28575" algn="ctr">
            <a:solidFill>
              <a:srgbClr val="0028F0"/>
            </a:solidFill>
            <a:round/>
            <a:headEnd/>
            <a:tailEnd/>
          </a:ln>
        </p:spPr>
        <p:txBody>
          <a:bodyPr wrap="none" anchor="ctr"/>
          <a:lstStyle/>
          <a:p>
            <a:endParaRPr lang="en-US" altLang="en-US" dirty="0"/>
          </a:p>
        </p:txBody>
      </p:sp>
      <p:sp>
        <p:nvSpPr>
          <p:cNvPr id="18" name="Text Box 24"/>
          <p:cNvSpPr txBox="1">
            <a:spLocks noChangeArrowheads="1"/>
          </p:cNvSpPr>
          <p:nvPr/>
        </p:nvSpPr>
        <p:spPr bwMode="auto">
          <a:xfrm>
            <a:off x="2473325" y="4119563"/>
            <a:ext cx="740908" cy="276999"/>
          </a:xfrm>
          <a:prstGeom prst="rect">
            <a:avLst/>
          </a:prstGeom>
          <a:noFill/>
          <a:ln w="15875" algn="ctr">
            <a:noFill/>
            <a:miter lim="800000"/>
            <a:headEnd/>
            <a:tailEnd/>
          </a:ln>
        </p:spPr>
        <p:txBody>
          <a:bodyPr wrap="none">
            <a:spAutoFit/>
          </a:bodyPr>
          <a:lstStyle/>
          <a:p>
            <a:pPr algn="l" defTabSz="912813"/>
            <a:r>
              <a:rPr lang="en-US" altLang="en-US" sz="1200" b="1" dirty="0"/>
              <a:t>Ability</a:t>
            </a:r>
          </a:p>
        </p:txBody>
      </p:sp>
      <p:sp>
        <p:nvSpPr>
          <p:cNvPr id="19" name="Text Box 25"/>
          <p:cNvSpPr txBox="1">
            <a:spLocks noChangeArrowheads="1"/>
          </p:cNvSpPr>
          <p:nvPr/>
        </p:nvSpPr>
        <p:spPr bwMode="auto">
          <a:xfrm>
            <a:off x="6029326" y="4119563"/>
            <a:ext cx="1074333" cy="276999"/>
          </a:xfrm>
          <a:prstGeom prst="rect">
            <a:avLst/>
          </a:prstGeom>
          <a:noFill/>
          <a:ln w="15875" algn="ctr">
            <a:noFill/>
            <a:miter lim="800000"/>
            <a:headEnd/>
            <a:tailEnd/>
          </a:ln>
        </p:spPr>
        <p:txBody>
          <a:bodyPr wrap="none">
            <a:spAutoFit/>
          </a:bodyPr>
          <a:lstStyle/>
          <a:p>
            <a:pPr algn="l" defTabSz="912813"/>
            <a:r>
              <a:rPr lang="en-US" altLang="en-US" sz="1200" b="1" dirty="0"/>
              <a:t>Aspiration</a:t>
            </a:r>
          </a:p>
        </p:txBody>
      </p:sp>
      <p:sp>
        <p:nvSpPr>
          <p:cNvPr id="20" name="Text Box 26"/>
          <p:cNvSpPr txBox="1">
            <a:spLocks noChangeArrowheads="1"/>
          </p:cNvSpPr>
          <p:nvPr/>
        </p:nvSpPr>
        <p:spPr bwMode="auto">
          <a:xfrm>
            <a:off x="4114800" y="4114801"/>
            <a:ext cx="1297150" cy="276999"/>
          </a:xfrm>
          <a:prstGeom prst="rect">
            <a:avLst/>
          </a:prstGeom>
          <a:noFill/>
          <a:ln w="15875" algn="ctr">
            <a:noFill/>
            <a:miter lim="800000"/>
            <a:headEnd/>
            <a:tailEnd/>
          </a:ln>
        </p:spPr>
        <p:txBody>
          <a:bodyPr wrap="none">
            <a:spAutoFit/>
          </a:bodyPr>
          <a:lstStyle/>
          <a:p>
            <a:pPr algn="l" defTabSz="912813"/>
            <a:r>
              <a:rPr lang="en-US" altLang="en-US" sz="1200" b="1" dirty="0" smtClean="0"/>
              <a:t>Commitment</a:t>
            </a:r>
            <a:endParaRPr lang="en-US" altLang="en-US" sz="1200" b="1" dirty="0"/>
          </a:p>
        </p:txBody>
      </p:sp>
      <p:sp>
        <p:nvSpPr>
          <p:cNvPr id="21" name="AutoShape 28"/>
          <p:cNvSpPr>
            <a:spLocks noChangeArrowheads="1"/>
          </p:cNvSpPr>
          <p:nvPr/>
        </p:nvSpPr>
        <p:spPr bwMode="auto">
          <a:xfrm>
            <a:off x="3727450" y="4195762"/>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sp>
        <p:nvSpPr>
          <p:cNvPr id="22" name="AutoShape 29"/>
          <p:cNvSpPr>
            <a:spLocks noChangeArrowheads="1"/>
          </p:cNvSpPr>
          <p:nvPr/>
        </p:nvSpPr>
        <p:spPr bwMode="auto">
          <a:xfrm>
            <a:off x="5575300" y="4202906"/>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graphicFrame>
        <p:nvGraphicFramePr>
          <p:cNvPr id="13" name="Table 12"/>
          <p:cNvGraphicFramePr>
            <a:graphicFrameLocks noGrp="1"/>
          </p:cNvGraphicFramePr>
          <p:nvPr/>
        </p:nvGraphicFramePr>
        <p:xfrm>
          <a:off x="838200" y="1028700"/>
          <a:ext cx="7010400" cy="2547256"/>
        </p:xfrm>
        <a:graphic>
          <a:graphicData uri="http://schemas.openxmlformats.org/drawingml/2006/table">
            <a:tbl>
              <a:tblPr/>
              <a:tblGrid>
                <a:gridCol w="6456006"/>
                <a:gridCol w="554394"/>
              </a:tblGrid>
              <a:tr h="318407">
                <a:tc>
                  <a:txBody>
                    <a:bodyPr/>
                    <a:lstStyle/>
                    <a:p>
                      <a:pPr algn="l" fontAlgn="b"/>
                      <a:r>
                        <a:rPr lang="en-US" sz="1100" b="0" i="0" u="none" strike="noStrike" dirty="0">
                          <a:solidFill>
                            <a:srgbClr val="000000"/>
                          </a:solidFill>
                          <a:latin typeface="Calibri"/>
                        </a:rPr>
                        <a:t>Commitment</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ED5"/>
                    </a:solidFill>
                  </a:tcPr>
                </a:tc>
                <a:tc>
                  <a:txBody>
                    <a:bodyPr/>
                    <a:lstStyle/>
                    <a:p>
                      <a:pPr algn="l" fontAlgn="b"/>
                      <a:r>
                        <a:rPr lang="en-US" sz="8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ED5"/>
                    </a:solidFill>
                  </a:tcPr>
                </a:tc>
              </a:tr>
              <a:tr h="318407">
                <a:tc>
                  <a:txBody>
                    <a:bodyPr/>
                    <a:lstStyle/>
                    <a:p>
                      <a:pPr algn="l" fontAlgn="b"/>
                      <a:r>
                        <a:rPr lang="en-US" sz="900" b="0" i="0" u="none" strike="noStrike" dirty="0">
                          <a:solidFill>
                            <a:srgbClr val="000000"/>
                          </a:solidFill>
                          <a:latin typeface="Calibri"/>
                        </a:rPr>
                        <a:t>Does this employee believe the best way to advance his/her career is to stay at Waters?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a:solidFill>
                            <a:srgbClr val="000000"/>
                          </a:solidFill>
                          <a:latin typeface="Calibri"/>
                        </a:rPr>
                        <a:t>Does this employee represent Waters core values, and is considered a role model for others?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a:solidFill>
                            <a:srgbClr val="000000"/>
                          </a:solidFill>
                          <a:latin typeface="Calibri"/>
                        </a:rPr>
                        <a:t>Does this employee show enthusiasm and pride for Waters goals and achievements?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a:solidFill>
                            <a:srgbClr val="000000"/>
                          </a:solidFill>
                          <a:latin typeface="Calibri"/>
                        </a:rPr>
                        <a:t>Does this employee create a sense of loyalty and community within their team?</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a:solidFill>
                            <a:srgbClr val="000000"/>
                          </a:solidFill>
                          <a:latin typeface="Calibri"/>
                        </a:rPr>
                        <a:t>Does this employee show a positive attitude towards Waters business strategies?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a:solidFill>
                            <a:srgbClr val="000000"/>
                          </a:solidFill>
                          <a:latin typeface="Calibri"/>
                        </a:rPr>
                        <a:t>Is this employee actively seeking feedback on his/her performance?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dirty="0">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8407">
                <a:tc>
                  <a:txBody>
                    <a:bodyPr/>
                    <a:lstStyle/>
                    <a:p>
                      <a:pPr algn="l" fontAlgn="b"/>
                      <a:r>
                        <a:rPr lang="en-US" sz="900" b="0" i="0" u="none" strike="noStrike" dirty="0" smtClean="0">
                          <a:solidFill>
                            <a:srgbClr val="000000"/>
                          </a:solidFill>
                          <a:latin typeface="Calibri"/>
                        </a:rPr>
                        <a:t>Is this employee willing</a:t>
                      </a:r>
                      <a:r>
                        <a:rPr lang="en-US" sz="900" b="0" i="0" u="none" strike="noStrike" baseline="0" dirty="0" smtClean="0">
                          <a:solidFill>
                            <a:srgbClr val="000000"/>
                          </a:solidFill>
                          <a:latin typeface="Calibri"/>
                        </a:rPr>
                        <a:t> to relocate to advance his/her career?</a:t>
                      </a:r>
                      <a:endParaRPr lang="en-US" sz="900" b="0" i="0" u="none" strike="noStrike" dirty="0">
                        <a:solidFill>
                          <a:srgbClr val="000000"/>
                        </a:solidFill>
                        <a:latin typeface="Calibri"/>
                      </a:endParaRP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700" b="0" i="0" u="none" strike="noStrike" dirty="0">
                        <a:solidFill>
                          <a:srgbClr val="000000"/>
                        </a:solidFill>
                        <a:latin typeface="Calibri"/>
                      </a:endParaRP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txBox="1">
            <a:spLocks noGrp="1"/>
          </p:cNvSpPr>
          <p:nvPr/>
        </p:nvSpPr>
        <p:spPr bwMode="auto">
          <a:xfrm>
            <a:off x="9525" y="4688681"/>
            <a:ext cx="2133600" cy="357188"/>
          </a:xfrm>
          <a:prstGeom prst="rect">
            <a:avLst/>
          </a:prstGeom>
          <a:noFill/>
          <a:ln w="9525">
            <a:noFill/>
            <a:miter lim="800000"/>
            <a:headEnd/>
            <a:tailEnd/>
          </a:ln>
        </p:spPr>
        <p:txBody>
          <a:bodyPr/>
          <a:lstStyle/>
          <a:p>
            <a:pPr algn="l"/>
            <a:fld id="{66B9726B-0A77-4EC0-ABDF-BCDC566315FE}" type="slidenum">
              <a:rPr lang="en-US" altLang="en-US" sz="800" b="0">
                <a:solidFill>
                  <a:schemeClr val="bg1"/>
                </a:solidFill>
              </a:rPr>
              <a:pPr algn="l"/>
              <a:t>25</a:t>
            </a:fld>
            <a:endParaRPr lang="en-US" altLang="en-US" sz="800" b="0" dirty="0">
              <a:solidFill>
                <a:schemeClr val="bg1"/>
              </a:solidFill>
            </a:endParaRPr>
          </a:p>
        </p:txBody>
      </p:sp>
      <p:sp>
        <p:nvSpPr>
          <p:cNvPr id="11267" name="Rectangle 2"/>
          <p:cNvSpPr>
            <a:spLocks noGrp="1" noChangeArrowheads="1"/>
          </p:cNvSpPr>
          <p:nvPr>
            <p:ph type="title" idx="4294967295"/>
          </p:nvPr>
        </p:nvSpPr>
        <p:spPr>
          <a:xfrm>
            <a:off x="228600" y="171450"/>
            <a:ext cx="6489700" cy="434579"/>
          </a:xfrm>
        </p:spPr>
        <p:txBody>
          <a:bodyPr/>
          <a:lstStyle/>
          <a:p>
            <a:pPr eaLnBrk="1" hangingPunct="1"/>
            <a:r>
              <a:rPr lang="en-US" altLang="en-US" dirty="0" smtClean="0"/>
              <a:t>A Guide to Determining Potential</a:t>
            </a:r>
            <a:endParaRPr lang="en-US" altLang="en-US" sz="2000" dirty="0" smtClean="0"/>
          </a:p>
        </p:txBody>
      </p:sp>
      <p:sp>
        <p:nvSpPr>
          <p:cNvPr id="9" name="Oval 20"/>
          <p:cNvSpPr>
            <a:spLocks noChangeArrowheads="1"/>
          </p:cNvSpPr>
          <p:nvPr/>
        </p:nvSpPr>
        <p:spPr bwMode="auto">
          <a:xfrm>
            <a:off x="2209800" y="3829051"/>
            <a:ext cx="1219200" cy="821531"/>
          </a:xfrm>
          <a:prstGeom prst="ellipse">
            <a:avLst/>
          </a:prstGeom>
          <a:noFill/>
          <a:ln w="28575" algn="ctr">
            <a:solidFill>
              <a:srgbClr val="818E1C"/>
            </a:solidFill>
            <a:round/>
            <a:headEnd/>
            <a:tailEnd/>
          </a:ln>
        </p:spPr>
        <p:txBody>
          <a:bodyPr wrap="none" anchor="ctr"/>
          <a:lstStyle/>
          <a:p>
            <a:endParaRPr lang="en-US" altLang="en-US" dirty="0"/>
          </a:p>
        </p:txBody>
      </p:sp>
      <p:sp>
        <p:nvSpPr>
          <p:cNvPr id="10" name="Oval 21"/>
          <p:cNvSpPr>
            <a:spLocks noChangeArrowheads="1"/>
          </p:cNvSpPr>
          <p:nvPr/>
        </p:nvSpPr>
        <p:spPr bwMode="auto">
          <a:xfrm>
            <a:off x="5943600" y="3829051"/>
            <a:ext cx="1219200" cy="821531"/>
          </a:xfrm>
          <a:prstGeom prst="ellipse">
            <a:avLst/>
          </a:prstGeom>
          <a:solidFill>
            <a:srgbClr val="FF0000"/>
          </a:solidFill>
          <a:ln w="28575" algn="ctr">
            <a:solidFill>
              <a:srgbClr val="FF0000"/>
            </a:solidFill>
            <a:round/>
            <a:headEnd/>
            <a:tailEnd/>
          </a:ln>
        </p:spPr>
        <p:txBody>
          <a:bodyPr wrap="none" anchor="ctr"/>
          <a:lstStyle/>
          <a:p>
            <a:endParaRPr lang="en-US" altLang="en-US" dirty="0"/>
          </a:p>
        </p:txBody>
      </p:sp>
      <p:sp>
        <p:nvSpPr>
          <p:cNvPr id="11" name="Oval 22"/>
          <p:cNvSpPr>
            <a:spLocks noChangeArrowheads="1"/>
          </p:cNvSpPr>
          <p:nvPr/>
        </p:nvSpPr>
        <p:spPr bwMode="auto">
          <a:xfrm>
            <a:off x="4114800" y="3829051"/>
            <a:ext cx="1219200" cy="821531"/>
          </a:xfrm>
          <a:prstGeom prst="ellipse">
            <a:avLst/>
          </a:prstGeom>
          <a:noFill/>
          <a:ln w="28575" algn="ctr">
            <a:solidFill>
              <a:srgbClr val="0028F0"/>
            </a:solidFill>
            <a:round/>
            <a:headEnd/>
            <a:tailEnd/>
          </a:ln>
        </p:spPr>
        <p:txBody>
          <a:bodyPr wrap="none" anchor="ctr"/>
          <a:lstStyle/>
          <a:p>
            <a:endParaRPr lang="en-US" altLang="en-US" dirty="0"/>
          </a:p>
        </p:txBody>
      </p:sp>
      <p:sp>
        <p:nvSpPr>
          <p:cNvPr id="14" name="Text Box 26"/>
          <p:cNvSpPr txBox="1">
            <a:spLocks noChangeArrowheads="1"/>
          </p:cNvSpPr>
          <p:nvPr/>
        </p:nvSpPr>
        <p:spPr bwMode="auto">
          <a:xfrm>
            <a:off x="4114800" y="4114801"/>
            <a:ext cx="1297150" cy="276999"/>
          </a:xfrm>
          <a:prstGeom prst="rect">
            <a:avLst/>
          </a:prstGeom>
          <a:noFill/>
          <a:ln w="15875" algn="ctr">
            <a:noFill/>
            <a:miter lim="800000"/>
            <a:headEnd/>
            <a:tailEnd/>
          </a:ln>
        </p:spPr>
        <p:txBody>
          <a:bodyPr wrap="none">
            <a:spAutoFit/>
          </a:bodyPr>
          <a:lstStyle/>
          <a:p>
            <a:pPr algn="l" defTabSz="912813"/>
            <a:r>
              <a:rPr lang="en-US" altLang="en-US" sz="1200" b="1" dirty="0" smtClean="0"/>
              <a:t>Commitment</a:t>
            </a:r>
            <a:endParaRPr lang="en-US" altLang="en-US" sz="1200" b="1" dirty="0"/>
          </a:p>
        </p:txBody>
      </p:sp>
      <p:sp>
        <p:nvSpPr>
          <p:cNvPr id="15" name="AutoShape 28"/>
          <p:cNvSpPr>
            <a:spLocks noChangeArrowheads="1"/>
          </p:cNvSpPr>
          <p:nvPr/>
        </p:nvSpPr>
        <p:spPr bwMode="auto">
          <a:xfrm>
            <a:off x="3727450" y="4195762"/>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sp>
        <p:nvSpPr>
          <p:cNvPr id="16" name="AutoShape 29"/>
          <p:cNvSpPr>
            <a:spLocks noChangeArrowheads="1"/>
          </p:cNvSpPr>
          <p:nvPr/>
        </p:nvSpPr>
        <p:spPr bwMode="auto">
          <a:xfrm>
            <a:off x="5575300" y="4202906"/>
            <a:ext cx="152400" cy="128588"/>
          </a:xfrm>
          <a:prstGeom prst="plus">
            <a:avLst>
              <a:gd name="adj" fmla="val 25000"/>
            </a:avLst>
          </a:prstGeom>
          <a:solidFill>
            <a:srgbClr val="818A8F"/>
          </a:solidFill>
          <a:ln w="15875" algn="ctr">
            <a:noFill/>
            <a:miter lim="800000"/>
            <a:headEnd/>
            <a:tailEnd/>
          </a:ln>
        </p:spPr>
        <p:txBody>
          <a:bodyPr wrap="none" anchor="ctr"/>
          <a:lstStyle/>
          <a:p>
            <a:endParaRPr lang="en-US" altLang="en-US" dirty="0"/>
          </a:p>
        </p:txBody>
      </p:sp>
      <p:sp>
        <p:nvSpPr>
          <p:cNvPr id="17" name="Text Box 24"/>
          <p:cNvSpPr txBox="1">
            <a:spLocks noChangeArrowheads="1"/>
          </p:cNvSpPr>
          <p:nvPr/>
        </p:nvSpPr>
        <p:spPr bwMode="auto">
          <a:xfrm>
            <a:off x="2473325" y="4119563"/>
            <a:ext cx="740908" cy="276999"/>
          </a:xfrm>
          <a:prstGeom prst="rect">
            <a:avLst/>
          </a:prstGeom>
          <a:noFill/>
          <a:ln w="15875" algn="ctr">
            <a:noFill/>
            <a:miter lim="800000"/>
            <a:headEnd/>
            <a:tailEnd/>
          </a:ln>
        </p:spPr>
        <p:txBody>
          <a:bodyPr wrap="none">
            <a:spAutoFit/>
          </a:bodyPr>
          <a:lstStyle/>
          <a:p>
            <a:pPr algn="l" defTabSz="912813"/>
            <a:r>
              <a:rPr lang="en-US" altLang="en-US" sz="1200" b="1" dirty="0"/>
              <a:t>Ability</a:t>
            </a:r>
          </a:p>
        </p:txBody>
      </p:sp>
      <p:sp>
        <p:nvSpPr>
          <p:cNvPr id="18" name="Text Box 25"/>
          <p:cNvSpPr txBox="1">
            <a:spLocks noChangeArrowheads="1"/>
          </p:cNvSpPr>
          <p:nvPr/>
        </p:nvSpPr>
        <p:spPr bwMode="auto">
          <a:xfrm>
            <a:off x="6029326" y="4119563"/>
            <a:ext cx="1074333" cy="276999"/>
          </a:xfrm>
          <a:prstGeom prst="rect">
            <a:avLst/>
          </a:prstGeom>
          <a:noFill/>
          <a:ln w="15875" algn="ctr">
            <a:noFill/>
            <a:miter lim="800000"/>
            <a:headEnd/>
            <a:tailEnd/>
          </a:ln>
        </p:spPr>
        <p:txBody>
          <a:bodyPr wrap="none">
            <a:spAutoFit/>
          </a:bodyPr>
          <a:lstStyle/>
          <a:p>
            <a:pPr algn="l" defTabSz="912813"/>
            <a:r>
              <a:rPr lang="en-US" altLang="en-US" sz="1200" b="1" dirty="0"/>
              <a:t>Aspiration</a:t>
            </a:r>
          </a:p>
        </p:txBody>
      </p:sp>
      <p:graphicFrame>
        <p:nvGraphicFramePr>
          <p:cNvPr id="13" name="Table 12"/>
          <p:cNvGraphicFramePr>
            <a:graphicFrameLocks noGrp="1"/>
          </p:cNvGraphicFramePr>
          <p:nvPr/>
        </p:nvGraphicFramePr>
        <p:xfrm>
          <a:off x="838200" y="1028702"/>
          <a:ext cx="7010400" cy="2400300"/>
        </p:xfrm>
        <a:graphic>
          <a:graphicData uri="http://schemas.openxmlformats.org/drawingml/2006/table">
            <a:tbl>
              <a:tblPr/>
              <a:tblGrid>
                <a:gridCol w="6456006"/>
                <a:gridCol w="554394"/>
              </a:tblGrid>
              <a:tr h="342900">
                <a:tc>
                  <a:txBody>
                    <a:bodyPr/>
                    <a:lstStyle/>
                    <a:p>
                      <a:pPr algn="l" fontAlgn="b"/>
                      <a:r>
                        <a:rPr lang="en-US" sz="1100" b="0" i="0" u="none" strike="noStrike" dirty="0">
                          <a:solidFill>
                            <a:srgbClr val="000000"/>
                          </a:solidFill>
                          <a:latin typeface="Calibri"/>
                        </a:rPr>
                        <a:t>Aspiration</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b"/>
                      <a:r>
                        <a:rPr lang="en-US" sz="8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r>
              <a:tr h="342900">
                <a:tc>
                  <a:txBody>
                    <a:bodyPr/>
                    <a:lstStyle/>
                    <a:p>
                      <a:pPr algn="l" fontAlgn="b"/>
                      <a:r>
                        <a:rPr lang="en-US" sz="900" b="0" i="0" u="none" strike="noStrike" dirty="0">
                          <a:solidFill>
                            <a:srgbClr val="000000"/>
                          </a:solidFill>
                          <a:latin typeface="Calibri"/>
                        </a:rPr>
                        <a:t>Is this employee effectively working and collaborating across functional and org boundaries?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900">
                <a:tc>
                  <a:txBody>
                    <a:bodyPr/>
                    <a:lstStyle/>
                    <a:p>
                      <a:pPr algn="l" fontAlgn="b"/>
                      <a:r>
                        <a:rPr lang="en-US" sz="900" b="0" i="0" u="none" strike="noStrike" dirty="0">
                          <a:solidFill>
                            <a:srgbClr val="000000"/>
                          </a:solidFill>
                          <a:latin typeface="Calibri"/>
                        </a:rPr>
                        <a:t>Is it important to this employee to assume broadening experiences and stretch roles?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900">
                <a:tc>
                  <a:txBody>
                    <a:bodyPr/>
                    <a:lstStyle/>
                    <a:p>
                      <a:pPr algn="l" fontAlgn="b"/>
                      <a:r>
                        <a:rPr lang="en-US" sz="900" b="0" i="0" u="none" strike="noStrike" dirty="0">
                          <a:solidFill>
                            <a:srgbClr val="000000"/>
                          </a:solidFill>
                          <a:latin typeface="Calibri"/>
                        </a:rPr>
                        <a:t>Does this employee seek opportunities out of his/her comfort zone?</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900">
                <a:tc>
                  <a:txBody>
                    <a:bodyPr/>
                    <a:lstStyle/>
                    <a:p>
                      <a:pPr algn="l" fontAlgn="b"/>
                      <a:r>
                        <a:rPr lang="en-US" sz="900" b="0" i="0" u="none" strike="noStrike" dirty="0">
                          <a:solidFill>
                            <a:srgbClr val="000000"/>
                          </a:solidFill>
                          <a:latin typeface="Calibri"/>
                        </a:rPr>
                        <a:t>Does this employee want to rise to a more senior management position at Waters?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900">
                <a:tc>
                  <a:txBody>
                    <a:bodyPr/>
                    <a:lstStyle/>
                    <a:p>
                      <a:pPr algn="l" fontAlgn="b"/>
                      <a:r>
                        <a:rPr lang="en-US" sz="900" b="0" i="0" u="none" strike="noStrike" dirty="0">
                          <a:solidFill>
                            <a:srgbClr val="000000"/>
                          </a:solidFill>
                          <a:latin typeface="Calibri"/>
                        </a:rPr>
                        <a:t>Does this employee want greater amounts of responsibility over the course of his/her career?</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2900">
                <a:tc>
                  <a:txBody>
                    <a:bodyPr/>
                    <a:lstStyle/>
                    <a:p>
                      <a:pPr algn="l" fontAlgn="b"/>
                      <a:r>
                        <a:rPr lang="en-US" sz="900" b="0" i="0" u="none" strike="noStrike" dirty="0">
                          <a:solidFill>
                            <a:srgbClr val="000000"/>
                          </a:solidFill>
                          <a:latin typeface="Calibri"/>
                        </a:rPr>
                        <a:t>Is it important to this employee to have more influence over important issues facing Waters?</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700" b="0" i="0" u="none" strike="noStrike" dirty="0">
                          <a:solidFill>
                            <a:srgbClr val="000000"/>
                          </a:solidFill>
                          <a:latin typeface="Calibri"/>
                        </a:rPr>
                        <a:t> </a:t>
                      </a:r>
                    </a:p>
                  </a:txBody>
                  <a:tcPr marL="6350" marR="6350" marT="47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41767" y="-20892"/>
            <a:ext cx="6858000" cy="592392"/>
          </a:xfrm>
        </p:spPr>
        <p:txBody>
          <a:bodyPr/>
          <a:lstStyle/>
          <a:p>
            <a:r>
              <a:rPr lang="fr-FR" sz="2000" dirty="0" smtClean="0"/>
              <a:t>Guide to </a:t>
            </a:r>
            <a:r>
              <a:rPr lang="fr-FR" sz="2000" dirty="0" err="1" smtClean="0"/>
              <a:t>Determine</a:t>
            </a:r>
            <a:r>
              <a:rPr lang="fr-FR" sz="2000" dirty="0" smtClean="0"/>
              <a:t> </a:t>
            </a:r>
            <a:r>
              <a:rPr lang="fr-FR" sz="2000" dirty="0" err="1" smtClean="0"/>
              <a:t>Potential</a:t>
            </a:r>
            <a:r>
              <a:rPr lang="fr-FR" sz="2000" dirty="0" smtClean="0"/>
              <a:t> (</a:t>
            </a:r>
            <a:r>
              <a:rPr lang="fr-FR" sz="2000" dirty="0" err="1" smtClean="0"/>
              <a:t>worksheet</a:t>
            </a:r>
            <a:r>
              <a:rPr lang="fr-FR" sz="2000" dirty="0" smtClean="0"/>
              <a:t>)</a:t>
            </a:r>
            <a:endParaRPr lang="en-US" sz="2000" dirty="0"/>
          </a:p>
        </p:txBody>
      </p:sp>
      <p:pic>
        <p:nvPicPr>
          <p:cNvPr id="1031" name="Picture 7"/>
          <p:cNvPicPr>
            <a:picLocks noChangeAspect="1" noChangeArrowheads="1"/>
          </p:cNvPicPr>
          <p:nvPr/>
        </p:nvPicPr>
        <p:blipFill>
          <a:blip r:embed="rId2" cstate="print"/>
          <a:srcRect/>
          <a:stretch>
            <a:fillRect/>
          </a:stretch>
        </p:blipFill>
        <p:spPr bwMode="auto">
          <a:xfrm>
            <a:off x="5669152" y="1200150"/>
            <a:ext cx="2454544" cy="1200150"/>
          </a:xfrm>
          <a:prstGeom prst="rect">
            <a:avLst/>
          </a:prstGeom>
          <a:ln w="38100" cap="sq">
            <a:solidFill>
              <a:schemeClr val="tx1">
                <a:lumMod val="75000"/>
                <a:lumOff val="25000"/>
              </a:schemeClr>
            </a:solidFill>
            <a:prstDash val="solid"/>
            <a:miter lim="800000"/>
          </a:ln>
          <a:effectLst>
            <a:outerShdw blurRad="50800" dist="38100" dir="2700000" algn="tl" rotWithShape="0">
              <a:srgbClr val="000000">
                <a:alpha val="43000"/>
              </a:srgbClr>
            </a:outerShdw>
          </a:effectLst>
        </p:spPr>
      </p:pic>
      <p:pic>
        <p:nvPicPr>
          <p:cNvPr id="1026" name="Picture 2"/>
          <p:cNvPicPr>
            <a:picLocks noChangeAspect="1" noChangeArrowheads="1"/>
          </p:cNvPicPr>
          <p:nvPr/>
        </p:nvPicPr>
        <p:blipFill>
          <a:blip r:embed="rId3" cstate="print"/>
          <a:srcRect/>
          <a:stretch>
            <a:fillRect/>
          </a:stretch>
        </p:blipFill>
        <p:spPr bwMode="auto">
          <a:xfrm>
            <a:off x="5715000" y="3086100"/>
            <a:ext cx="2915770" cy="914400"/>
          </a:xfrm>
          <a:prstGeom prst="rect">
            <a:avLst/>
          </a:prstGeom>
          <a:ln w="38100" cap="sq">
            <a:solidFill>
              <a:schemeClr val="tx1">
                <a:lumMod val="75000"/>
                <a:lumOff val="25000"/>
              </a:schemeClr>
            </a:solidFill>
            <a:prstDash val="solid"/>
            <a:miter lim="800000"/>
          </a:ln>
          <a:effectLst>
            <a:outerShdw blurRad="50800" dist="38100" dir="2700000" algn="tl" rotWithShape="0">
              <a:srgbClr val="000000">
                <a:alpha val="43000"/>
              </a:srgbClr>
            </a:outerShdw>
          </a:effectLst>
        </p:spPr>
      </p:pic>
      <p:pic>
        <p:nvPicPr>
          <p:cNvPr id="17410" name="Picture 2" descr="C:\Users\ushrjve\AppData\Local\Temp\SNAGHTMLb685f4.PNG"/>
          <p:cNvPicPr>
            <a:picLocks noChangeAspect="1" noChangeArrowheads="1"/>
          </p:cNvPicPr>
          <p:nvPr/>
        </p:nvPicPr>
        <p:blipFill>
          <a:blip r:embed="rId4" cstate="print"/>
          <a:srcRect/>
          <a:stretch>
            <a:fillRect/>
          </a:stretch>
        </p:blipFill>
        <p:spPr bwMode="auto">
          <a:xfrm>
            <a:off x="609600" y="971551"/>
            <a:ext cx="4897676" cy="394334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Linking TAG to iPerformance and IDP’s in 2017</a:t>
            </a:r>
            <a:endParaRPr lang="en-US" dirty="0"/>
          </a:p>
        </p:txBody>
      </p:sp>
      <p:sp>
        <p:nvSpPr>
          <p:cNvPr id="3" name="Content Placeholder 2"/>
          <p:cNvSpPr>
            <a:spLocks noGrp="1"/>
          </p:cNvSpPr>
          <p:nvPr>
            <p:ph idx="1"/>
          </p:nvPr>
        </p:nvSpPr>
        <p:spPr>
          <a:xfrm>
            <a:off x="228600" y="914400"/>
            <a:ext cx="8686800" cy="4057650"/>
          </a:xfrm>
        </p:spPr>
        <p:txBody>
          <a:bodyPr>
            <a:noAutofit/>
          </a:bodyPr>
          <a:lstStyle/>
          <a:p>
            <a:pPr algn="ctr">
              <a:buNone/>
            </a:pPr>
            <a:r>
              <a:rPr lang="en-US" sz="1800" b="1" u="sng" dirty="0" smtClean="0">
                <a:solidFill>
                  <a:srgbClr val="00B050"/>
                </a:solidFill>
              </a:rPr>
              <a:t>For High Potentials and Growth Potentials in Layers 3 and 4</a:t>
            </a:r>
            <a:r>
              <a:rPr lang="en-US" sz="1800" b="1" dirty="0" smtClean="0">
                <a:solidFill>
                  <a:srgbClr val="00B050"/>
                </a:solidFill>
              </a:rPr>
              <a:t>: </a:t>
            </a:r>
          </a:p>
          <a:p>
            <a:pPr algn="ctr">
              <a:buNone/>
            </a:pPr>
            <a:r>
              <a:rPr lang="en-US" sz="1400" b="1" dirty="0" smtClean="0"/>
              <a:t>(Chris O’Connell = Layer 1)</a:t>
            </a:r>
          </a:p>
          <a:p>
            <a:endParaRPr lang="en-US" sz="1400" dirty="0" smtClean="0"/>
          </a:p>
          <a:p>
            <a:r>
              <a:rPr lang="en-US" sz="1400" u="sng" dirty="0" smtClean="0"/>
              <a:t>Add 1 general “Development” objective in iPerformance </a:t>
            </a:r>
          </a:p>
          <a:p>
            <a:pPr lvl="2"/>
            <a:r>
              <a:rPr lang="en-US" sz="1400" dirty="0" smtClean="0"/>
              <a:t>Objective weighting = 0%</a:t>
            </a:r>
          </a:p>
          <a:p>
            <a:pPr lvl="2">
              <a:buNone/>
            </a:pPr>
            <a:endParaRPr lang="en-US" sz="1400" dirty="0" smtClean="0"/>
          </a:p>
          <a:p>
            <a:r>
              <a:rPr lang="en-US" sz="1400" u="sng" dirty="0" smtClean="0"/>
              <a:t>Create detailed IDP and attach in SF “My Employee File”</a:t>
            </a:r>
          </a:p>
          <a:p>
            <a:pPr lvl="2"/>
            <a:r>
              <a:rPr lang="en-US" sz="1400" dirty="0" smtClean="0"/>
              <a:t>This will ensure coordination of all development for these individuals</a:t>
            </a:r>
          </a:p>
          <a:p>
            <a:pPr lvl="2"/>
            <a:r>
              <a:rPr lang="en-US" sz="1400" dirty="0" smtClean="0"/>
              <a:t>A Global IDP form will be provided</a:t>
            </a:r>
          </a:p>
          <a:p>
            <a:pPr lvl="2"/>
            <a:r>
              <a:rPr lang="en-US" sz="1400" dirty="0" smtClean="0"/>
              <a:t>IDP’s currently do not have a centralized system</a:t>
            </a:r>
          </a:p>
          <a:p>
            <a:pPr lvl="2"/>
            <a:r>
              <a:rPr lang="en-US" sz="1400" dirty="0" smtClean="0"/>
              <a:t>Long term plan is Success Factors Talent Module</a:t>
            </a:r>
          </a:p>
          <a:p>
            <a:pPr lvl="2">
              <a:buNone/>
            </a:pPr>
            <a:endParaRPr lang="en-US" sz="1400" dirty="0" smtClean="0"/>
          </a:p>
          <a:p>
            <a:r>
              <a:rPr lang="en-US" sz="1400" u="sng" dirty="0" smtClean="0"/>
              <a:t>For the Managers of the above group, create a general “Development Ownership” objective</a:t>
            </a:r>
          </a:p>
          <a:p>
            <a:pPr lvl="2"/>
            <a:r>
              <a:rPr lang="en-US" sz="1400" dirty="0" smtClean="0"/>
              <a:t>Objective weighting = 0%</a:t>
            </a:r>
          </a:p>
          <a:p>
            <a:pPr lvl="2">
              <a:buNone/>
            </a:pPr>
            <a:endParaRPr lang="en-US" sz="1400" dirty="0" smtClean="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hrjve\AppData\Local\Temp\SNAGHTMLb4b3c7.PNG"/>
          <p:cNvPicPr>
            <a:picLocks noChangeAspect="1" noChangeArrowheads="1"/>
          </p:cNvPicPr>
          <p:nvPr/>
        </p:nvPicPr>
        <p:blipFill>
          <a:blip r:embed="rId3" cstate="print"/>
          <a:srcRect/>
          <a:stretch>
            <a:fillRect/>
          </a:stretch>
        </p:blipFill>
        <p:spPr bwMode="auto">
          <a:xfrm>
            <a:off x="381000" y="800100"/>
            <a:ext cx="8598023" cy="4057650"/>
          </a:xfrm>
          <a:prstGeom prst="rect">
            <a:avLst/>
          </a:prstGeom>
          <a:noFill/>
        </p:spPr>
      </p:pic>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028700"/>
            <a:ext cx="7772400" cy="1102519"/>
          </a:xfrm>
        </p:spPr>
        <p:txBody>
          <a:bodyPr/>
          <a:lstStyle/>
          <a:p>
            <a:r>
              <a:rPr lang="en-US" sz="3200" i="1" dirty="0" smtClean="0"/>
              <a:t>Waters New Global IDP</a:t>
            </a:r>
            <a:endParaRPr lang="en-US" sz="3200" i="1" dirty="0"/>
          </a:p>
        </p:txBody>
      </p:sp>
      <p:pic>
        <p:nvPicPr>
          <p:cNvPr id="4098" name="Picture 2"/>
          <p:cNvPicPr>
            <a:picLocks noChangeAspect="1" noChangeArrowheads="1"/>
          </p:cNvPicPr>
          <p:nvPr/>
        </p:nvPicPr>
        <p:blipFill>
          <a:blip r:embed="rId2" cstate="print"/>
          <a:srcRect/>
          <a:stretch>
            <a:fillRect/>
          </a:stretch>
        </p:blipFill>
        <p:spPr bwMode="auto">
          <a:xfrm>
            <a:off x="1828800" y="2457451"/>
            <a:ext cx="4993396" cy="2000249"/>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GLOBAL IDP</a:t>
            </a:r>
            <a:endParaRPr lang="en-US"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344983" y="983456"/>
            <a:ext cx="8257185" cy="3771900"/>
          </a:xfrm>
          <a:prstGeom prst="rect">
            <a:avLst/>
          </a:prstGeom>
          <a:noFill/>
          <a:ln w="9525">
            <a:noFill/>
            <a:miter lim="800000"/>
            <a:headEnd/>
            <a:tailEnd/>
          </a:ln>
          <a:effectLst>
            <a:glow rad="101600">
              <a:srgbClr val="7030A0">
                <a:alpha val="60000"/>
              </a:srgbClr>
            </a:glow>
          </a:effectLst>
        </p:spPr>
      </p:pic>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Tools and Supporting Framework</a:t>
            </a:r>
            <a:endParaRPr lang="en-US" dirty="0"/>
          </a:p>
        </p:txBody>
      </p:sp>
      <p:sp>
        <p:nvSpPr>
          <p:cNvPr id="3" name="Content Placeholder 2"/>
          <p:cNvSpPr>
            <a:spLocks noGrp="1"/>
          </p:cNvSpPr>
          <p:nvPr>
            <p:ph idx="1"/>
          </p:nvPr>
        </p:nvSpPr>
        <p:spPr>
          <a:xfrm>
            <a:off x="130628" y="857250"/>
            <a:ext cx="8686800" cy="4057650"/>
          </a:xfrm>
        </p:spPr>
        <p:txBody>
          <a:bodyPr/>
          <a:lstStyle/>
          <a:p>
            <a:pPr>
              <a:buFont typeface="Wingdings 2" pitchFamily="18" charset="2"/>
              <a:buChar char=""/>
            </a:pPr>
            <a:r>
              <a:rPr lang="fr-FR" dirty="0" smtClean="0"/>
              <a:t>Waters Global Learning &amp; Development Community</a:t>
            </a:r>
            <a:endParaRPr lang="fr-FR" i="1" dirty="0" smtClean="0"/>
          </a:p>
          <a:p>
            <a:pPr>
              <a:buFont typeface="Wingdings 2" pitchFamily="18" charset="2"/>
              <a:buChar char=""/>
            </a:pPr>
            <a:r>
              <a:rPr lang="fr-FR" dirty="0" smtClean="0">
                <a:solidFill>
                  <a:schemeClr val="bg1">
                    <a:lumMod val="65000"/>
                  </a:schemeClr>
                </a:solidFill>
              </a:rPr>
              <a:t>Global IDP Form &amp; iPerformance</a:t>
            </a:r>
          </a:p>
          <a:p>
            <a:pPr>
              <a:buFont typeface="Wingdings 2" pitchFamily="18" charset="2"/>
              <a:buChar char=""/>
            </a:pPr>
            <a:endParaRPr lang="fr-FR" dirty="0" smtClean="0"/>
          </a:p>
          <a:p>
            <a:pPr>
              <a:buFont typeface="Wingdings 2" pitchFamily="18" charset="2"/>
              <a:buChar char=""/>
            </a:pPr>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fr-FR" dirty="0" smtClean="0"/>
          </a:p>
          <a:p>
            <a:endParaRPr lang="en-US" dirty="0"/>
          </a:p>
        </p:txBody>
      </p:sp>
      <p:sp>
        <p:nvSpPr>
          <p:cNvPr id="16" name="Right Arrow 15"/>
          <p:cNvSpPr/>
          <p:nvPr/>
        </p:nvSpPr>
        <p:spPr>
          <a:xfrm>
            <a:off x="4800600" y="3543300"/>
            <a:ext cx="381000" cy="228600"/>
          </a:xfrm>
          <a:prstGeom prst="rightArrow">
            <a:avLst/>
          </a:prstGeom>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074" name="Picture 2"/>
          <p:cNvPicPr>
            <a:picLocks noChangeAspect="1" noChangeArrowheads="1"/>
          </p:cNvPicPr>
          <p:nvPr/>
        </p:nvPicPr>
        <p:blipFill>
          <a:blip r:embed="rId3" cstate="print"/>
          <a:srcRect/>
          <a:stretch>
            <a:fillRect/>
          </a:stretch>
        </p:blipFill>
        <p:spPr bwMode="auto">
          <a:xfrm>
            <a:off x="5410200" y="2139923"/>
            <a:ext cx="2133600" cy="2167759"/>
          </a:xfrm>
          <a:prstGeom prst="rect">
            <a:avLst/>
          </a:prstGeom>
          <a:noFill/>
          <a:ln w="9525">
            <a:noFill/>
            <a:miter lim="800000"/>
            <a:headEnd/>
            <a:tailEnd/>
          </a:ln>
          <a:effectLst>
            <a:glow rad="228600">
              <a:schemeClr val="accent1">
                <a:satMod val="175000"/>
                <a:alpha val="40000"/>
              </a:schemeClr>
            </a:glow>
          </a:effectLst>
        </p:spPr>
      </p:pic>
      <p:pic>
        <p:nvPicPr>
          <p:cNvPr id="7" name="Picture 3"/>
          <p:cNvPicPr>
            <a:picLocks noChangeAspect="1" noChangeArrowheads="1"/>
          </p:cNvPicPr>
          <p:nvPr/>
        </p:nvPicPr>
        <p:blipFill>
          <a:blip r:embed="rId4" cstate="print"/>
          <a:srcRect/>
          <a:stretch>
            <a:fillRect/>
          </a:stretch>
        </p:blipFill>
        <p:spPr bwMode="auto">
          <a:xfrm>
            <a:off x="304799" y="2457450"/>
            <a:ext cx="4253702" cy="1943100"/>
          </a:xfrm>
          <a:prstGeom prst="rect">
            <a:avLst/>
          </a:prstGeom>
          <a:noFill/>
          <a:ln w="9525">
            <a:noFill/>
            <a:miter lim="800000"/>
            <a:headEnd/>
            <a:tailEnd/>
          </a:ln>
          <a:effectLst>
            <a:glow rad="228600">
              <a:schemeClr val="accent1">
                <a:satMod val="175000"/>
                <a:alpha val="40000"/>
              </a:schemeClr>
            </a:glow>
          </a:effectLst>
        </p:spPr>
      </p:pic>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cstate="print"/>
          <a:stretch>
            <a:fillRect/>
          </a:stretch>
        </p:blipFill>
        <p:spPr bwMode="auto">
          <a:xfrm>
            <a:off x="533401" y="1085850"/>
            <a:ext cx="5443537" cy="3711014"/>
          </a:xfrm>
          <a:prstGeom prst="rect">
            <a:avLst/>
          </a:prstGeom>
          <a:noFill/>
          <a:ln w="9525">
            <a:noFill/>
            <a:miter lim="800000"/>
            <a:headEnd/>
            <a:tailEnd/>
          </a:ln>
          <a:effectLst>
            <a:glow rad="228600">
              <a:schemeClr val="accent1">
                <a:satMod val="175000"/>
                <a:alpha val="40000"/>
              </a:schemeClr>
            </a:glow>
          </a:effectLst>
        </p:spPr>
      </p:pic>
      <p:sp>
        <p:nvSpPr>
          <p:cNvPr id="7" name="Content Placeholder 6"/>
          <p:cNvSpPr>
            <a:spLocks noGrp="1"/>
          </p:cNvSpPr>
          <p:nvPr>
            <p:ph sz="half" idx="2"/>
          </p:nvPr>
        </p:nvSpPr>
        <p:spPr>
          <a:xfrm>
            <a:off x="6400800" y="996042"/>
            <a:ext cx="2590800" cy="3771900"/>
          </a:xfrm>
        </p:spPr>
        <p:txBody>
          <a:bodyPr>
            <a:normAutofit fontScale="92500"/>
          </a:bodyPr>
          <a:lstStyle/>
          <a:p>
            <a:r>
              <a:rPr lang="fr-FR" dirty="0" smtClean="0"/>
              <a:t>Use the </a:t>
            </a:r>
            <a:r>
              <a:rPr lang="fr-FR" b="1" dirty="0" smtClean="0">
                <a:solidFill>
                  <a:srgbClr val="FF0000"/>
                </a:solidFill>
              </a:rPr>
              <a:t>Edit </a:t>
            </a:r>
            <a:r>
              <a:rPr lang="fr-FR" dirty="0" err="1" smtClean="0"/>
              <a:t>button</a:t>
            </a:r>
            <a:r>
              <a:rPr lang="fr-FR" dirty="0" smtClean="0"/>
              <a:t> to </a:t>
            </a:r>
            <a:r>
              <a:rPr lang="fr-FR" dirty="0" err="1" smtClean="0"/>
              <a:t>add</a:t>
            </a:r>
            <a:r>
              <a:rPr lang="fr-FR" dirty="0" smtClean="0"/>
              <a:t> </a:t>
            </a:r>
            <a:r>
              <a:rPr lang="fr-FR" dirty="0" err="1" smtClean="0"/>
              <a:t>updated</a:t>
            </a:r>
            <a:r>
              <a:rPr lang="fr-FR" dirty="0" smtClean="0"/>
              <a:t> IDP to the iPerformance </a:t>
            </a:r>
            <a:r>
              <a:rPr lang="fr-FR" dirty="0" err="1" smtClean="0"/>
              <a:t>platform</a:t>
            </a:r>
            <a:endParaRPr lang="fr-FR" dirty="0" smtClean="0"/>
          </a:p>
          <a:p>
            <a:endParaRPr lang="fr-FR" dirty="0" smtClean="0"/>
          </a:p>
          <a:p>
            <a:r>
              <a:rPr lang="fr-FR" dirty="0" err="1" smtClean="0"/>
              <a:t>Any</a:t>
            </a:r>
            <a:r>
              <a:rPr lang="fr-FR" dirty="0" smtClean="0"/>
              <a:t> Word or </a:t>
            </a:r>
            <a:r>
              <a:rPr lang="fr-FR" dirty="0" err="1" smtClean="0"/>
              <a:t>pdf</a:t>
            </a:r>
            <a:r>
              <a:rPr lang="fr-FR" dirty="0" smtClean="0"/>
              <a:t> document </a:t>
            </a:r>
            <a:r>
              <a:rPr lang="fr-FR" dirty="0" err="1" smtClean="0"/>
              <a:t>can</a:t>
            </a:r>
            <a:r>
              <a:rPr lang="fr-FR" dirty="0" smtClean="0"/>
              <a:t> </a:t>
            </a:r>
            <a:r>
              <a:rPr lang="fr-FR" dirty="0" err="1" smtClean="0"/>
              <a:t>be</a:t>
            </a:r>
            <a:r>
              <a:rPr lang="fr-FR" dirty="0" smtClean="0"/>
              <a:t> </a:t>
            </a:r>
            <a:r>
              <a:rPr lang="fr-FR" dirty="0" err="1" smtClean="0"/>
              <a:t>uploaded</a:t>
            </a:r>
            <a:endParaRPr lang="fr-FR" dirty="0" smtClean="0"/>
          </a:p>
          <a:p>
            <a:endParaRPr lang="fr-FR" dirty="0" smtClean="0"/>
          </a:p>
          <a:p>
            <a:r>
              <a:rPr lang="fr-FR" dirty="0" smtClean="0"/>
              <a:t>You &amp; your manager </a:t>
            </a:r>
            <a:r>
              <a:rPr lang="fr-FR" dirty="0" err="1" smtClean="0"/>
              <a:t>can</a:t>
            </a:r>
            <a:r>
              <a:rPr lang="fr-FR" dirty="0" smtClean="0"/>
              <a:t> </a:t>
            </a:r>
            <a:r>
              <a:rPr lang="fr-FR" dirty="0" err="1" smtClean="0"/>
              <a:t>access</a:t>
            </a:r>
            <a:r>
              <a:rPr lang="fr-FR" dirty="0" smtClean="0"/>
              <a:t> and </a:t>
            </a:r>
            <a:r>
              <a:rPr lang="fr-FR" dirty="0" err="1" smtClean="0"/>
              <a:t>make</a:t>
            </a:r>
            <a:r>
              <a:rPr lang="fr-FR" dirty="0" smtClean="0"/>
              <a:t> </a:t>
            </a:r>
            <a:r>
              <a:rPr lang="fr-FR" dirty="0" err="1" smtClean="0"/>
              <a:t>reference</a:t>
            </a:r>
            <a:r>
              <a:rPr lang="fr-FR" dirty="0" smtClean="0"/>
              <a:t> </a:t>
            </a:r>
            <a:r>
              <a:rPr lang="fr-FR" dirty="0" err="1" smtClean="0"/>
              <a:t>at</a:t>
            </a:r>
            <a:r>
              <a:rPr lang="fr-FR" dirty="0" smtClean="0"/>
              <a:t> </a:t>
            </a:r>
            <a:r>
              <a:rPr lang="fr-FR" dirty="0" err="1" smtClean="0"/>
              <a:t>any</a:t>
            </a:r>
            <a:r>
              <a:rPr lang="fr-FR" dirty="0" smtClean="0"/>
              <a:t> time</a:t>
            </a:r>
          </a:p>
          <a:p>
            <a:endParaRPr lang="fr-FR" dirty="0" smtClean="0"/>
          </a:p>
          <a:p>
            <a:endParaRPr lang="fr-FR" dirty="0" smtClean="0"/>
          </a:p>
          <a:p>
            <a:endParaRPr lang="fr-FR" dirty="0" smtClean="0"/>
          </a:p>
          <a:p>
            <a:endParaRPr lang="fr-FR" dirty="0" smtClean="0"/>
          </a:p>
          <a:p>
            <a:endParaRPr lang="en-US" dirty="0"/>
          </a:p>
        </p:txBody>
      </p:sp>
      <p:sp>
        <p:nvSpPr>
          <p:cNvPr id="2" name="Title 1"/>
          <p:cNvSpPr>
            <a:spLocks noGrp="1"/>
          </p:cNvSpPr>
          <p:nvPr>
            <p:ph type="title"/>
          </p:nvPr>
        </p:nvSpPr>
        <p:spPr/>
        <p:txBody>
          <a:bodyPr/>
          <a:lstStyle/>
          <a:p>
            <a:r>
              <a:rPr lang="fr-FR" dirty="0" smtClean="0"/>
              <a:t>Upload your IDP to iPerformance</a:t>
            </a:r>
            <a:endParaRPr lang="en-US" dirty="0"/>
          </a:p>
        </p:txBody>
      </p:sp>
      <p:sp>
        <p:nvSpPr>
          <p:cNvPr id="5" name="TextBox 4"/>
          <p:cNvSpPr txBox="1"/>
          <p:nvPr/>
        </p:nvSpPr>
        <p:spPr>
          <a:xfrm>
            <a:off x="6705600" y="1657350"/>
            <a:ext cx="1371600" cy="338554"/>
          </a:xfrm>
          <a:prstGeom prst="rect">
            <a:avLst/>
          </a:prstGeom>
          <a:noFill/>
        </p:spPr>
        <p:txBody>
          <a:bodyPr wrap="square" rtlCol="0">
            <a:spAutoFit/>
          </a:bodyPr>
          <a:lstStyle/>
          <a:p>
            <a:endParaRPr lang="en-US" dirty="0"/>
          </a:p>
        </p:txBody>
      </p:sp>
      <p:sp>
        <p:nvSpPr>
          <p:cNvPr id="6" name="TextBox 5"/>
          <p:cNvSpPr txBox="1"/>
          <p:nvPr/>
        </p:nvSpPr>
        <p:spPr>
          <a:xfrm>
            <a:off x="6477000" y="1428750"/>
            <a:ext cx="1828800" cy="338554"/>
          </a:xfrm>
          <a:prstGeom prst="rect">
            <a:avLst/>
          </a:prstGeom>
          <a:noFill/>
        </p:spPr>
        <p:txBody>
          <a:bodyPr wrap="square" rtlCol="0">
            <a:spAutoFit/>
          </a:bodyPr>
          <a:lstStyle/>
          <a:p>
            <a:endParaRPr lang="en-US" dirty="0">
              <a:solidFill>
                <a:srgbClr val="FF0000"/>
              </a:solidFill>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Global Learning &amp; Development </a:t>
            </a:r>
            <a:endParaRPr lang="en-US" dirty="0"/>
          </a:p>
        </p:txBody>
      </p:sp>
      <p:pic>
        <p:nvPicPr>
          <p:cNvPr id="4098" name="Picture 2"/>
          <p:cNvPicPr>
            <a:picLocks noGrp="1" noChangeAspect="1" noChangeArrowheads="1"/>
          </p:cNvPicPr>
          <p:nvPr>
            <p:ph idx="1"/>
          </p:nvPr>
        </p:nvPicPr>
        <p:blipFill>
          <a:blip r:embed="rId3" cstate="print"/>
          <a:srcRect/>
          <a:stretch>
            <a:fillRect/>
          </a:stretch>
        </p:blipFill>
        <p:spPr bwMode="auto">
          <a:xfrm>
            <a:off x="828048" y="983456"/>
            <a:ext cx="7291055" cy="3771900"/>
          </a:xfrm>
          <a:prstGeom prst="rect">
            <a:avLst/>
          </a:prstGeom>
          <a:noFill/>
          <a:ln w="9525">
            <a:noFill/>
            <a:miter lim="800000"/>
            <a:headEnd/>
            <a:tailEnd/>
          </a:ln>
          <a:effectLst>
            <a:glow rad="228600">
              <a:schemeClr val="accent1">
                <a:satMod val="175000"/>
                <a:alpha val="40000"/>
              </a:schemeClr>
            </a:glow>
          </a:effectLst>
        </p:spPr>
      </p:pic>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1066800" y="1085851"/>
            <a:ext cx="6477000" cy="33718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0738959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7 template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17 template jam3 edit.potx" id="{6223A88A-F586-443B-9E39-43CD8FB04109}" vid="{298CF72F-0540-4552-927B-B8E872E8C4CA}"/>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2017 template jam3 edit.potx" id="{6223A88A-F586-443B-9E39-43CD8FB04109}" vid="{21F9D1CC-3A98-40B7-82BC-EF73CA5529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476</TotalTime>
  <Words>3713</Words>
  <Application>Microsoft Office PowerPoint</Application>
  <PresentationFormat>On-screen Show (16:9)</PresentationFormat>
  <Paragraphs>404</Paragraphs>
  <Slides>35</Slides>
  <Notes>20</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2017 template standard 4-3</vt:lpstr>
      <vt:lpstr>2017 Waters Brand</vt:lpstr>
      <vt:lpstr>Assessing Talent</vt:lpstr>
      <vt:lpstr>Agenda</vt:lpstr>
      <vt:lpstr>Waters Talent Management Integrated Framework</vt:lpstr>
      <vt:lpstr>Talent Reviews Prepare our Organization for the Future</vt:lpstr>
      <vt:lpstr> Waters Talent Assessment Groups (TAG) Talent Assessment Tool</vt:lpstr>
      <vt:lpstr>TAG Survey Results 2017 (126 Mgrs/26 HRBP’s = 152 total respondents)</vt:lpstr>
      <vt:lpstr>TAG Modifications 2018 - Final</vt:lpstr>
      <vt:lpstr>Slide 8</vt:lpstr>
      <vt:lpstr>Slide 9</vt:lpstr>
      <vt:lpstr>Slide 10</vt:lpstr>
      <vt:lpstr>Pillar (70%)</vt:lpstr>
      <vt:lpstr>High Potential (1-5%)</vt:lpstr>
      <vt:lpstr>Technical Expert (1-5%)</vt:lpstr>
      <vt:lpstr>Growth Potential (20%)</vt:lpstr>
      <vt:lpstr>Waters Talent Assessment Groups (TAG)</vt:lpstr>
      <vt:lpstr>Case Study Example</vt:lpstr>
      <vt:lpstr>Case Study Example</vt:lpstr>
      <vt:lpstr>Case Study Example</vt:lpstr>
      <vt:lpstr>Case Study Example</vt:lpstr>
      <vt:lpstr>Defining Potential vs. Promotability</vt:lpstr>
      <vt:lpstr>Potential vs. Promotability</vt:lpstr>
      <vt:lpstr>Slide 22</vt:lpstr>
      <vt:lpstr>A Guide to Determining Potential </vt:lpstr>
      <vt:lpstr>A Guide to Determining Potential </vt:lpstr>
      <vt:lpstr>A Guide to Determining Potential</vt:lpstr>
      <vt:lpstr>Guide to Determine Potential (worksheet)</vt:lpstr>
      <vt:lpstr>Linking TAG to iPerformance and IDP’s in 2017</vt:lpstr>
      <vt:lpstr>Slide 28</vt:lpstr>
      <vt:lpstr>Waters New Global IDP</vt:lpstr>
      <vt:lpstr>GLOBAL IDP</vt:lpstr>
      <vt:lpstr>Tools and Supporting Framework</vt:lpstr>
      <vt:lpstr>Upload your IDP to iPerformance</vt:lpstr>
      <vt:lpstr>Global Learning &amp; Development </vt:lpstr>
      <vt:lpstr>Slide 34</vt:lpstr>
      <vt:lpstr>Slide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Goes Here</dc:title>
  <dc:creator>John A MacKay</dc:creator>
  <cp:lastModifiedBy>Jody Vezina</cp:lastModifiedBy>
  <cp:revision>93</cp:revision>
  <dcterms:created xsi:type="dcterms:W3CDTF">2016-10-27T09:01:06Z</dcterms:created>
  <dcterms:modified xsi:type="dcterms:W3CDTF">2017-11-27T14:40:46Z</dcterms:modified>
</cp:coreProperties>
</file>