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1"/>
    <p:sldMasterId id="2147484900" r:id="rId2"/>
  </p:sldMasterIdLst>
  <p:notesMasterIdLst>
    <p:notesMasterId r:id="rId12"/>
  </p:notesMasterIdLst>
  <p:handoutMasterIdLst>
    <p:handoutMasterId r:id="rId13"/>
  </p:handoutMasterIdLst>
  <p:sldIdLst>
    <p:sldId id="267" r:id="rId3"/>
    <p:sldId id="268" r:id="rId4"/>
    <p:sldId id="277" r:id="rId5"/>
    <p:sldId id="278" r:id="rId6"/>
    <p:sldId id="279" r:id="rId7"/>
    <p:sldId id="280" r:id="rId8"/>
    <p:sldId id="281" r:id="rId9"/>
    <p:sldId id="282" r:id="rId10"/>
    <p:sldId id="283" r:id="rId11"/>
  </p:sldIdLst>
  <p:sldSz cx="9144000" cy="6858000" type="screen4x3"/>
  <p:notesSz cx="6807200" cy="9939338"/>
  <p:custDataLst>
    <p:tags r:id="rId1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>
      <p:cViewPr>
        <p:scale>
          <a:sx n="80" d="100"/>
          <a:sy n="80" d="100"/>
        </p:scale>
        <p:origin x="-106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9160" cy="497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6474" y="1"/>
            <a:ext cx="2949160" cy="497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pPr/>
              <a:t>4/19/2018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0493"/>
            <a:ext cx="2949160" cy="497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6474" y="9440493"/>
            <a:ext cx="2949160" cy="497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9160" cy="497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474" y="1"/>
            <a:ext cx="2949160" cy="497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pPr/>
              <a:t>4/19/2018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093" y="4721955"/>
            <a:ext cx="5447014" cy="44725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493"/>
            <a:ext cx="2949160" cy="497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474" y="9440493"/>
            <a:ext cx="2949160" cy="497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Close ECO Management 6.5</a:t>
            </a:r>
            <a:r>
              <a:rPr lang="en-US" baseline="0" dirty="0" smtClean="0"/>
              <a:t> days</a:t>
            </a:r>
          </a:p>
          <a:p>
            <a:r>
              <a:rPr lang="en-US" baseline="0" dirty="0" smtClean="0"/>
              <a:t>PA fill rate target 95%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E78C4-65F8-C441-A576-BA0CB16704C9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 smtClean="0"/>
              <a:t>3% mfg</a:t>
            </a:r>
            <a:r>
              <a:rPr lang="en-US" sz="1200" i="1" baseline="0" dirty="0" smtClean="0"/>
              <a:t> yield improvement is average across all products. Certain models like Alliance, FTN and Detectors saw more significant yield improvement as our 2017 effort is focus on these products.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i="1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200" i="1" dirty="0" smtClean="0"/>
              <a:t>PPV  improvement is to compensate for material burden (WPPL has no control as we not doing manufacturing)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lang="en-US" sz="1200" i="1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 smtClean="0"/>
              <a:t>Air / Express freight calculator –</a:t>
            </a:r>
            <a:r>
              <a:rPr lang="en-US" sz="1200" i="1" baseline="0" dirty="0" smtClean="0"/>
              <a:t> productivity gain for invoice checking</a:t>
            </a:r>
            <a:endParaRPr lang="en-US" sz="1200" i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E78C4-65F8-C441-A576-BA0CB16704C9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100% ASP reviewed at all</a:t>
            </a:r>
            <a:r>
              <a:rPr lang="en-US" baseline="0" dirty="0" smtClean="0"/>
              <a:t> CMs </a:t>
            </a:r>
          </a:p>
          <a:p>
            <a:r>
              <a:rPr lang="en-US" baseline="0" dirty="0" smtClean="0"/>
              <a:t>Compliant to ISO 9001:2015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E78C4-65F8-C441-A576-BA0CB16704C9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 anchor="b" anchorCtr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95400"/>
          </a:xfrm>
        </p:spPr>
        <p:txBody>
          <a:bodyPr anchor="t" anchorCtr="0"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906713"/>
            <a:ext cx="9144000" cy="1500187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4025030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336764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2656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2139402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629400" cy="1005840"/>
          </a:xfrm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4038600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4038600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9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4" y="1338944"/>
            <a:ext cx="4256315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4025791"/>
            <a:ext cx="8675914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 anchor="ctr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Font typeface="Wingdings 2" pitchFamily="18" charset="2"/>
              <a:buNone/>
              <a:defRPr b="1" smtClean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012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41767" y="-5542"/>
            <a:ext cx="64897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Wates Br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328738"/>
            <a:ext cx="8686800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12700" y="6681788"/>
            <a:ext cx="1401763" cy="19843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©2017 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4113" y="6656388"/>
            <a:ext cx="369887" cy="20002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266" y="470796"/>
            <a:ext cx="2022197" cy="466914"/>
          </a:xfrm>
          <a:prstGeom prst="rect">
            <a:avLst/>
          </a:prstGeom>
        </p:spPr>
      </p:pic>
      <p:pic>
        <p:nvPicPr>
          <p:cNvPr id="2" name="Picture 1" descr="WATERS_PPT_ARTBAR_10x.5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57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00254" y="6646928"/>
            <a:ext cx="18004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COMPANY CONFIDENTIAL</a:t>
            </a:r>
            <a:endParaRPr lang="en-US" sz="1000" dirty="0"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  <p:sldLayoutId id="2147484902" r:id="rId11"/>
    <p:sldLayoutId id="2147484905" r:id="rId12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0">
          <a:solidFill>
            <a:schemeClr val="accent1"/>
          </a:solidFill>
          <a:effectLst/>
          <a:latin typeface="Arial"/>
          <a:ea typeface="MS PGothic" pitchFamily="34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charset="2"/>
        <a:buChar char="¡"/>
        <a:defRPr sz="20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895600"/>
            <a:ext cx="4620294" cy="1066800"/>
          </a:xfrm>
          <a:prstGeom prst="rect">
            <a:avLst/>
          </a:prstGeom>
        </p:spPr>
      </p:pic>
      <p:pic>
        <p:nvPicPr>
          <p:cNvPr id="5" name="Picture 4" descr="WATERS_PPT_ARTBAR_10x.5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WPPL 2018 Performance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Singapore </a:t>
            </a:r>
          </a:p>
          <a:p>
            <a:r>
              <a:rPr lang="en-US" dirty="0" smtClean="0"/>
              <a:t>15 March 2018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2018 Objectives Setting</a:t>
            </a:r>
          </a:p>
          <a:p>
            <a:pPr>
              <a:buFontTx/>
              <a:buChar char="-"/>
            </a:pPr>
            <a:r>
              <a:rPr lang="en-US" dirty="0" smtClean="0"/>
              <a:t>Supply &amp; Distribution		30 min</a:t>
            </a:r>
          </a:p>
          <a:p>
            <a:pPr>
              <a:buFontTx/>
              <a:buChar char="-"/>
            </a:pPr>
            <a:r>
              <a:rPr lang="en-US" dirty="0" smtClean="0"/>
              <a:t>Manufacturing / Operations	30 min</a:t>
            </a:r>
          </a:p>
          <a:p>
            <a:pPr>
              <a:buFontTx/>
              <a:buChar char="-"/>
            </a:pPr>
            <a:r>
              <a:rPr lang="en-US" dirty="0" smtClean="0"/>
              <a:t>Sourcing			30 min</a:t>
            </a:r>
          </a:p>
          <a:p>
            <a:pPr>
              <a:buFontTx/>
              <a:buChar char="-"/>
            </a:pPr>
            <a:endParaRPr lang="en-US" dirty="0" smtClean="0"/>
          </a:p>
          <a:p>
            <a:pPr marL="0" indent="0">
              <a:buNone/>
            </a:pPr>
            <a:r>
              <a:rPr lang="en-US" b="1" dirty="0"/>
              <a:t>2018 </a:t>
            </a:r>
            <a:r>
              <a:rPr lang="en-US" b="1" dirty="0" smtClean="0"/>
              <a:t>Projects (2 </a:t>
            </a:r>
            <a:r>
              <a:rPr lang="en-US" b="1" dirty="0" err="1" smtClean="0"/>
              <a:t>Hr</a:t>
            </a:r>
            <a:r>
              <a:rPr lang="en-US" b="1" dirty="0" smtClean="0"/>
              <a:t>)</a:t>
            </a:r>
            <a:endParaRPr lang="en-US" b="1" dirty="0"/>
          </a:p>
          <a:p>
            <a:pPr>
              <a:buFontTx/>
              <a:buChar char="-"/>
            </a:pPr>
            <a:r>
              <a:rPr lang="en-US" dirty="0" smtClean="0"/>
              <a:t>Return Process Flow</a:t>
            </a:r>
            <a:r>
              <a:rPr lang="en-US" dirty="0"/>
              <a:t>		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Enhance Manufacturing Testing</a:t>
            </a:r>
          </a:p>
          <a:p>
            <a:pPr>
              <a:buFontTx/>
              <a:buChar char="-"/>
            </a:pPr>
            <a:r>
              <a:rPr lang="en-US" dirty="0" smtClean="0"/>
              <a:t>Others (Please advise topics to discuss)	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Discussion &amp; Wrap Up		</a:t>
            </a:r>
            <a:r>
              <a:rPr lang="en-US" dirty="0" smtClean="0"/>
              <a:t>Group			30 min</a:t>
            </a:r>
          </a:p>
          <a:p>
            <a:pPr>
              <a:buFontTx/>
              <a:buChar char="-"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entagon 26"/>
          <p:cNvSpPr/>
          <p:nvPr/>
        </p:nvSpPr>
        <p:spPr bwMode="auto">
          <a:xfrm>
            <a:off x="1676400" y="2667000"/>
            <a:ext cx="7103255" cy="711431"/>
          </a:xfrm>
          <a:prstGeom prst="homePlate">
            <a:avLst/>
          </a:prstGeom>
          <a:solidFill>
            <a:schemeClr val="tx2">
              <a:alpha val="28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9" name="Pentagon 28"/>
          <p:cNvSpPr/>
          <p:nvPr/>
        </p:nvSpPr>
        <p:spPr bwMode="auto">
          <a:xfrm>
            <a:off x="1676400" y="1676400"/>
            <a:ext cx="7041376" cy="711431"/>
          </a:xfrm>
          <a:prstGeom prst="homePlate">
            <a:avLst/>
          </a:prstGeom>
          <a:solidFill>
            <a:schemeClr val="tx2">
              <a:alpha val="28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0" name="Pentagon 29"/>
          <p:cNvSpPr/>
          <p:nvPr/>
        </p:nvSpPr>
        <p:spPr bwMode="auto">
          <a:xfrm>
            <a:off x="1711730" y="3581400"/>
            <a:ext cx="7127470" cy="704096"/>
          </a:xfrm>
          <a:prstGeom prst="homePlate">
            <a:avLst/>
          </a:prstGeom>
          <a:solidFill>
            <a:schemeClr val="tx2">
              <a:alpha val="28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1" name="Pentagon 30"/>
          <p:cNvSpPr/>
          <p:nvPr/>
        </p:nvSpPr>
        <p:spPr bwMode="auto">
          <a:xfrm>
            <a:off x="1676400" y="4495800"/>
            <a:ext cx="7102239" cy="711431"/>
          </a:xfrm>
          <a:prstGeom prst="homePlate">
            <a:avLst/>
          </a:prstGeom>
          <a:solidFill>
            <a:schemeClr val="tx2">
              <a:alpha val="28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2" name="Pentagon 31"/>
          <p:cNvSpPr/>
          <p:nvPr/>
        </p:nvSpPr>
        <p:spPr bwMode="auto">
          <a:xfrm>
            <a:off x="1711730" y="5446563"/>
            <a:ext cx="7127469" cy="711431"/>
          </a:xfrm>
          <a:prstGeom prst="homePlate">
            <a:avLst/>
          </a:prstGeom>
          <a:solidFill>
            <a:schemeClr val="tx2">
              <a:alpha val="28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913" y="380999"/>
            <a:ext cx="7533651" cy="811869"/>
          </a:xfrm>
        </p:spPr>
        <p:txBody>
          <a:bodyPr/>
          <a:lstStyle/>
          <a:p>
            <a:r>
              <a:rPr lang="en-US" sz="2000" dirty="0" smtClean="0"/>
              <a:t>2018 Corporate Priorities</a:t>
            </a:r>
            <a:br>
              <a:rPr lang="en-US" sz="2000" dirty="0" smtClean="0"/>
            </a:br>
            <a:r>
              <a:rPr lang="en-US" sz="2000" i="1" dirty="0" smtClean="0"/>
              <a:t>Strategy Execution</a:t>
            </a:r>
            <a:endParaRPr lang="en-US" sz="1200" i="1" dirty="0"/>
          </a:p>
        </p:txBody>
      </p:sp>
      <p:sp>
        <p:nvSpPr>
          <p:cNvPr id="4" name="Rectangle 3"/>
          <p:cNvSpPr/>
          <p:nvPr/>
        </p:nvSpPr>
        <p:spPr bwMode="auto">
          <a:xfrm>
            <a:off x="152400" y="2667000"/>
            <a:ext cx="1556759" cy="703469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dirty="0" smtClean="0">
                <a:solidFill>
                  <a:schemeClr val="bg1"/>
                </a:solidFill>
                <a:latin typeface="Arial"/>
                <a:cs typeface="Arial"/>
              </a:rPr>
              <a:t>Innovation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35098" y="1871246"/>
            <a:ext cx="66469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8275" indent="-168275">
              <a:spcAft>
                <a:spcPts val="300"/>
              </a:spcAft>
              <a:buClr>
                <a:schemeClr val="tx2"/>
              </a:buClr>
            </a:pPr>
            <a:r>
              <a:rPr lang="en-US" dirty="0" smtClean="0"/>
              <a:t>Execute operating plan to ensure industry leading results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152400" y="3581400"/>
            <a:ext cx="1556759" cy="703469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dirty="0" smtClean="0">
                <a:solidFill>
                  <a:schemeClr val="bg1"/>
                </a:solidFill>
                <a:latin typeface="Arial"/>
                <a:cs typeface="Arial"/>
              </a:rPr>
              <a:t>Quality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42026" y="3733800"/>
            <a:ext cx="67923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8275" indent="-168275">
              <a:spcAft>
                <a:spcPts val="300"/>
              </a:spcAft>
              <a:buClr>
                <a:schemeClr val="tx2"/>
              </a:buClr>
            </a:pPr>
            <a:r>
              <a:rPr lang="en-US" dirty="0" smtClean="0"/>
              <a:t>Enhance dependability and ensure regulatory compliance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152400" y="4495800"/>
            <a:ext cx="1556759" cy="703469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lang="en-US" sz="1800" dirty="0" smtClean="0">
                <a:solidFill>
                  <a:schemeClr val="bg1"/>
                </a:solidFill>
                <a:latin typeface="Arial"/>
                <a:cs typeface="Arial"/>
              </a:rPr>
              <a:t>Customer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42026" y="4572000"/>
            <a:ext cx="69447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8275" indent="-168275">
              <a:spcAft>
                <a:spcPts val="300"/>
              </a:spcAft>
              <a:buClr>
                <a:schemeClr val="tx2"/>
              </a:buClr>
            </a:pPr>
            <a:r>
              <a:rPr lang="en-US" dirty="0" smtClean="0"/>
              <a:t>Deliver superior customer experience in key markets and geographies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152400" y="1676400"/>
            <a:ext cx="1556759" cy="703469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lang="en-US" sz="1800" dirty="0" smtClean="0">
                <a:solidFill>
                  <a:schemeClr val="bg1"/>
                </a:solidFill>
                <a:latin typeface="Arial"/>
                <a:cs typeface="Arial"/>
              </a:rPr>
              <a:t>Growth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42026" y="2743200"/>
            <a:ext cx="67161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8275" indent="-168275">
              <a:spcAft>
                <a:spcPts val="300"/>
              </a:spcAft>
              <a:buClr>
                <a:schemeClr val="tx2"/>
              </a:buClr>
            </a:pPr>
            <a:r>
              <a:rPr lang="en-US" dirty="0" smtClean="0"/>
              <a:t>Advance better technology and service solutions for customer success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152400" y="5447956"/>
            <a:ext cx="1556759" cy="703469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dirty="0" smtClean="0">
                <a:solidFill>
                  <a:schemeClr val="bg1"/>
                </a:solidFill>
                <a:latin typeface="Arial"/>
                <a:cs typeface="Arial"/>
              </a:rPr>
              <a:t>People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742025" y="5605046"/>
            <a:ext cx="67161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8275" indent="-168275">
              <a:spcAft>
                <a:spcPts val="300"/>
              </a:spcAft>
              <a:buClr>
                <a:schemeClr val="tx2"/>
              </a:buClr>
            </a:pPr>
            <a:r>
              <a:rPr lang="en-US" dirty="0" smtClean="0"/>
              <a:t>Engage and develop our employees in an inclusive workplace</a:t>
            </a:r>
          </a:p>
        </p:txBody>
      </p:sp>
      <p:sp>
        <p:nvSpPr>
          <p:cNvPr id="24" name="Rectangle 23"/>
          <p:cNvSpPr/>
          <p:nvPr/>
        </p:nvSpPr>
        <p:spPr bwMode="auto">
          <a:xfrm>
            <a:off x="2337707" y="1538443"/>
            <a:ext cx="1441443" cy="30647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1800" b="1" dirty="0" smtClean="0">
              <a:latin typeface="Arial"/>
              <a:cs typeface="Arial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224978" y="1538451"/>
            <a:ext cx="1441443" cy="30647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1800" b="1" dirty="0" smtClean="0">
              <a:solidFill>
                <a:schemeClr val="accent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2018 Global Operations Priorities</a:t>
            </a:r>
            <a:endParaRPr lang="en-US" dirty="0"/>
          </a:p>
        </p:txBody>
      </p:sp>
      <p:sp>
        <p:nvSpPr>
          <p:cNvPr id="3" name="Pentagon 2"/>
          <p:cNvSpPr/>
          <p:nvPr/>
        </p:nvSpPr>
        <p:spPr bwMode="auto">
          <a:xfrm>
            <a:off x="1676400" y="2667000"/>
            <a:ext cx="7103255" cy="711431"/>
          </a:xfrm>
          <a:prstGeom prst="homePlate">
            <a:avLst/>
          </a:prstGeom>
          <a:solidFill>
            <a:schemeClr val="tx2">
              <a:alpha val="28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" name="Pentagon 3"/>
          <p:cNvSpPr/>
          <p:nvPr/>
        </p:nvSpPr>
        <p:spPr bwMode="auto">
          <a:xfrm>
            <a:off x="1676400" y="1676400"/>
            <a:ext cx="7041376" cy="711431"/>
          </a:xfrm>
          <a:prstGeom prst="homePlate">
            <a:avLst/>
          </a:prstGeom>
          <a:solidFill>
            <a:schemeClr val="tx2">
              <a:alpha val="28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5" name="Pentagon 4"/>
          <p:cNvSpPr/>
          <p:nvPr/>
        </p:nvSpPr>
        <p:spPr bwMode="auto">
          <a:xfrm>
            <a:off x="1711730" y="3581400"/>
            <a:ext cx="7127470" cy="704096"/>
          </a:xfrm>
          <a:prstGeom prst="homePlate">
            <a:avLst/>
          </a:prstGeom>
          <a:solidFill>
            <a:schemeClr val="tx2">
              <a:alpha val="28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6" name="Pentagon 5"/>
          <p:cNvSpPr/>
          <p:nvPr/>
        </p:nvSpPr>
        <p:spPr bwMode="auto">
          <a:xfrm>
            <a:off x="1676400" y="4495800"/>
            <a:ext cx="7102239" cy="711431"/>
          </a:xfrm>
          <a:prstGeom prst="homePlate">
            <a:avLst/>
          </a:prstGeom>
          <a:solidFill>
            <a:schemeClr val="tx2">
              <a:alpha val="28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7" name="Pentagon 6"/>
          <p:cNvSpPr/>
          <p:nvPr/>
        </p:nvSpPr>
        <p:spPr bwMode="auto">
          <a:xfrm>
            <a:off x="1711730" y="5446563"/>
            <a:ext cx="7127469" cy="711431"/>
          </a:xfrm>
          <a:prstGeom prst="homePlate">
            <a:avLst/>
          </a:prstGeom>
          <a:solidFill>
            <a:schemeClr val="tx2">
              <a:alpha val="28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52400" y="2667000"/>
            <a:ext cx="1556759" cy="703469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dirty="0" smtClean="0">
                <a:solidFill>
                  <a:schemeClr val="bg1"/>
                </a:solidFill>
                <a:latin typeface="Arial"/>
                <a:cs typeface="Arial"/>
              </a:rPr>
              <a:t>Innovation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35098" y="1759319"/>
            <a:ext cx="6646902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8275" indent="-168275">
              <a:spcAft>
                <a:spcPts val="300"/>
              </a:spcAft>
              <a:buClr>
                <a:schemeClr val="tx2"/>
              </a:buClr>
            </a:pPr>
            <a:r>
              <a:rPr lang="en-US" dirty="0" smtClean="0"/>
              <a:t> Meet all revenue targets by achieving product availability and </a:t>
            </a:r>
          </a:p>
          <a:p>
            <a:pPr marL="168275" indent="-168275">
              <a:spcAft>
                <a:spcPts val="300"/>
              </a:spcAft>
              <a:buClr>
                <a:schemeClr val="tx2"/>
              </a:buClr>
            </a:pPr>
            <a:r>
              <a:rPr lang="en-US" dirty="0" smtClean="0"/>
              <a:t> fill rate metrics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152400" y="3581400"/>
            <a:ext cx="1556759" cy="703469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dirty="0" smtClean="0">
                <a:solidFill>
                  <a:schemeClr val="bg1"/>
                </a:solidFill>
                <a:latin typeface="Arial"/>
                <a:cs typeface="Arial"/>
              </a:rPr>
              <a:t>Quality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42026" y="3572347"/>
            <a:ext cx="6975750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8275" indent="-168275">
              <a:spcAft>
                <a:spcPts val="300"/>
              </a:spcAft>
              <a:buClr>
                <a:schemeClr val="tx2"/>
              </a:buClr>
            </a:pPr>
            <a:r>
              <a:rPr lang="en-US" sz="1400" dirty="0" smtClean="0"/>
              <a:t>Ensure all sites are compliant to ISO 9001 and 13485 requirements, as </a:t>
            </a:r>
          </a:p>
          <a:p>
            <a:pPr marL="168275" indent="-168275">
              <a:spcAft>
                <a:spcPts val="300"/>
              </a:spcAft>
              <a:buClr>
                <a:schemeClr val="tx2"/>
              </a:buClr>
            </a:pPr>
            <a:r>
              <a:rPr lang="en-US" sz="1400" dirty="0" smtClean="0"/>
              <a:t>applicable.  Support all product wellness initiatives and complete system </a:t>
            </a:r>
          </a:p>
          <a:p>
            <a:pPr marL="168275" indent="-168275">
              <a:spcAft>
                <a:spcPts val="300"/>
              </a:spcAft>
              <a:buClr>
                <a:schemeClr val="tx2"/>
              </a:buClr>
            </a:pPr>
            <a:r>
              <a:rPr lang="en-US" sz="1400" dirty="0" smtClean="0"/>
              <a:t>integration testing project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152400" y="4495800"/>
            <a:ext cx="1556759" cy="703469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lang="en-US" sz="1800" dirty="0" smtClean="0">
                <a:solidFill>
                  <a:schemeClr val="bg1"/>
                </a:solidFill>
                <a:latin typeface="Arial"/>
                <a:cs typeface="Arial"/>
              </a:rPr>
              <a:t>Customer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42026" y="4572000"/>
            <a:ext cx="6944773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8275" indent="-168275">
              <a:spcAft>
                <a:spcPts val="300"/>
              </a:spcAft>
              <a:buClr>
                <a:schemeClr val="tx2"/>
              </a:buClr>
            </a:pPr>
            <a:r>
              <a:rPr lang="en-US" dirty="0" smtClean="0"/>
              <a:t>Provide high quality products that customers view as standard of</a:t>
            </a:r>
          </a:p>
          <a:p>
            <a:pPr marL="168275" indent="-168275">
              <a:spcAft>
                <a:spcPts val="300"/>
              </a:spcAft>
              <a:buClr>
                <a:schemeClr val="tx2"/>
              </a:buClr>
            </a:pPr>
            <a:r>
              <a:rPr lang="en-US" dirty="0" smtClean="0"/>
              <a:t>measurement in the industry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152400" y="1676400"/>
            <a:ext cx="1556759" cy="703469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lang="en-US" sz="1800" dirty="0" smtClean="0">
                <a:solidFill>
                  <a:schemeClr val="bg1"/>
                </a:solidFill>
                <a:latin typeface="Arial"/>
                <a:cs typeface="Arial"/>
              </a:rPr>
              <a:t>Growth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42026" y="2743200"/>
            <a:ext cx="6716174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8275" indent="-168275">
              <a:spcAft>
                <a:spcPts val="300"/>
              </a:spcAft>
              <a:buClr>
                <a:schemeClr val="tx2"/>
              </a:buClr>
            </a:pPr>
            <a:r>
              <a:rPr lang="en-US" dirty="0" smtClean="0"/>
              <a:t>Execute business improvements that contribute to productivity</a:t>
            </a:r>
          </a:p>
          <a:p>
            <a:pPr marL="168275" indent="-168275">
              <a:spcAft>
                <a:spcPts val="300"/>
              </a:spcAft>
              <a:buClr>
                <a:schemeClr val="tx2"/>
              </a:buClr>
            </a:pPr>
            <a:r>
              <a:rPr lang="en-US" dirty="0" smtClean="0"/>
              <a:t>and efficiency gains across the function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152400" y="5447956"/>
            <a:ext cx="1556759" cy="703469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dirty="0" smtClean="0">
                <a:solidFill>
                  <a:schemeClr val="bg1"/>
                </a:solidFill>
                <a:latin typeface="Arial"/>
                <a:cs typeface="Arial"/>
              </a:rPr>
              <a:t>People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65825" y="5410200"/>
            <a:ext cx="6716175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8275" indent="-168275">
              <a:spcAft>
                <a:spcPts val="300"/>
              </a:spcAft>
              <a:buClr>
                <a:schemeClr val="tx2"/>
              </a:buClr>
            </a:pPr>
            <a:r>
              <a:rPr lang="en-US" sz="1400" dirty="0" smtClean="0"/>
              <a:t> Identify, motivate and retain key talent throughout the organization.</a:t>
            </a:r>
          </a:p>
          <a:p>
            <a:pPr marL="168275" indent="-168275">
              <a:spcAft>
                <a:spcPts val="300"/>
              </a:spcAft>
              <a:buClr>
                <a:schemeClr val="tx2"/>
              </a:buClr>
            </a:pPr>
            <a:r>
              <a:rPr lang="en-US" sz="1400" dirty="0" smtClean="0"/>
              <a:t> Ensure key skill sets (technical and business) are contemporary.</a:t>
            </a:r>
          </a:p>
          <a:p>
            <a:pPr marL="168275" indent="-168275">
              <a:spcAft>
                <a:spcPts val="300"/>
              </a:spcAft>
              <a:buClr>
                <a:schemeClr val="tx2"/>
              </a:buClr>
            </a:pPr>
            <a:r>
              <a:rPr lang="en-US" sz="1400" dirty="0" smtClean="0"/>
              <a:t> Support key succession planning activities</a:t>
            </a:r>
          </a:p>
        </p:txBody>
      </p:sp>
    </p:spTree>
    <p:extLst>
      <p:ext uri="{BB962C8B-B14F-4D97-AF65-F5344CB8AC3E}">
        <p14:creationId xmlns:p14="http://schemas.microsoft.com/office/powerpoint/2010/main" val="272319735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2018 Global Operations Priorities</a:t>
            </a:r>
            <a:endParaRPr lang="en-US" dirty="0"/>
          </a:p>
        </p:txBody>
      </p:sp>
      <p:sp>
        <p:nvSpPr>
          <p:cNvPr id="4" name="Pentagon 3"/>
          <p:cNvSpPr/>
          <p:nvPr/>
        </p:nvSpPr>
        <p:spPr bwMode="auto">
          <a:xfrm>
            <a:off x="1676400" y="1219200"/>
            <a:ext cx="7041376" cy="711431"/>
          </a:xfrm>
          <a:prstGeom prst="homePlate">
            <a:avLst/>
          </a:prstGeom>
          <a:solidFill>
            <a:schemeClr val="tx2">
              <a:alpha val="28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35098" y="1302119"/>
            <a:ext cx="66469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8275" indent="-168275">
              <a:spcAft>
                <a:spcPts val="300"/>
              </a:spcAft>
              <a:buClr>
                <a:schemeClr val="tx2"/>
              </a:buClr>
            </a:pPr>
            <a:r>
              <a:rPr lang="en-US" dirty="0" smtClean="0"/>
              <a:t> Meet all revenue targets by achieving product availability and fill rate metrics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152400" y="1219200"/>
            <a:ext cx="1556759" cy="703469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lang="en-US" sz="1800" dirty="0" smtClean="0">
                <a:solidFill>
                  <a:schemeClr val="bg1"/>
                </a:solidFill>
                <a:latin typeface="Arial"/>
                <a:cs typeface="Arial"/>
              </a:rPr>
              <a:t>Growth</a:t>
            </a:r>
          </a:p>
        </p:txBody>
      </p:sp>
      <p:sp>
        <p:nvSpPr>
          <p:cNvPr id="6" name="Rectangle 5"/>
          <p:cNvSpPr/>
          <p:nvPr/>
        </p:nvSpPr>
        <p:spPr>
          <a:xfrm>
            <a:off x="395536" y="2132856"/>
            <a:ext cx="799288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AutoNum type="alphaLcPeriod"/>
            </a:pPr>
            <a:r>
              <a:rPr lang="en-US" dirty="0" smtClean="0"/>
              <a:t>Achieve financial targets as including  Net Plant, Inventory and Operating expenses</a:t>
            </a:r>
          </a:p>
          <a:p>
            <a:pPr marL="228600" indent="-228600">
              <a:buAutoNum type="alphaLcPeriod"/>
            </a:pPr>
            <a:r>
              <a:rPr lang="en-US" dirty="0" smtClean="0"/>
              <a:t>Monitor and track EDB commitment relating to Operations metrics with respect to fill rates in consumables, service parts and PM kits</a:t>
            </a:r>
          </a:p>
          <a:p>
            <a:pPr marL="228600" indent="-228600">
              <a:buAutoNum type="alphaLcPeriod"/>
            </a:pPr>
            <a:r>
              <a:rPr lang="en-US" dirty="0" smtClean="0"/>
              <a:t>To achieve 98.5% on CM on Time Delivery Performance and or meet / exceed all agreed metrics</a:t>
            </a:r>
          </a:p>
          <a:p>
            <a:pPr marL="228600" indent="-228600">
              <a:buAutoNum type="alphaLcPeriod"/>
            </a:pPr>
            <a:r>
              <a:rPr lang="en-US" dirty="0" smtClean="0"/>
              <a:t>Support and ensure success in corporate product wellness initiatives / programs</a:t>
            </a:r>
          </a:p>
          <a:p>
            <a:pPr marL="228600" indent="-228600">
              <a:buAutoNum type="alphaLcPeriod"/>
            </a:pPr>
            <a:r>
              <a:rPr lang="en-US" dirty="0" smtClean="0"/>
              <a:t>Quarterly capacity reviews with CM to meet our production demand</a:t>
            </a:r>
          </a:p>
          <a:p>
            <a:pPr marL="228600" indent="-228600">
              <a:buAutoNum type="alphaLcPeriod"/>
            </a:pPr>
            <a:r>
              <a:rPr lang="en-US" dirty="0" smtClean="0"/>
              <a:t>ECO management turnaround and implementation without impacting productions</a:t>
            </a:r>
          </a:p>
          <a:p>
            <a:pPr marL="228600" indent="-228600">
              <a:buAutoNum type="alphaLcPeriod"/>
            </a:pPr>
            <a:r>
              <a:rPr lang="en-US" dirty="0" smtClean="0">
                <a:solidFill>
                  <a:srgbClr val="0070C0"/>
                </a:solidFill>
              </a:rPr>
              <a:t>Clear to Build (CTB)</a:t>
            </a: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2319735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2018 Global Operations Priorities</a:t>
            </a:r>
            <a:endParaRPr lang="en-US" dirty="0"/>
          </a:p>
        </p:txBody>
      </p:sp>
      <p:sp>
        <p:nvSpPr>
          <p:cNvPr id="4" name="Pentagon 3"/>
          <p:cNvSpPr/>
          <p:nvPr/>
        </p:nvSpPr>
        <p:spPr bwMode="auto">
          <a:xfrm>
            <a:off x="1676400" y="1219200"/>
            <a:ext cx="7041376" cy="711431"/>
          </a:xfrm>
          <a:prstGeom prst="homePlate">
            <a:avLst/>
          </a:prstGeom>
          <a:solidFill>
            <a:schemeClr val="tx2">
              <a:alpha val="28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152400" y="1219200"/>
            <a:ext cx="1556759" cy="703469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dirty="0" smtClean="0">
                <a:solidFill>
                  <a:schemeClr val="bg1"/>
                </a:solidFill>
                <a:latin typeface="Arial"/>
                <a:cs typeface="Arial"/>
              </a:rPr>
              <a:t>Innovation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42026" y="1295400"/>
            <a:ext cx="67161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  <a:buClr>
                <a:schemeClr val="tx2"/>
              </a:buClr>
            </a:pPr>
            <a:r>
              <a:rPr lang="en-US" dirty="0" smtClean="0"/>
              <a:t>Execute business improvements that contribute to productivity and efficiency gains across the function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467544" y="2276872"/>
            <a:ext cx="777686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lphaLcPeriod"/>
            </a:pPr>
            <a:r>
              <a:rPr lang="en-US" dirty="0" smtClean="0"/>
              <a:t>Achieve / over achieve PPV, cost reduction targets</a:t>
            </a:r>
          </a:p>
          <a:p>
            <a:pPr marL="342900" indent="-342900">
              <a:buAutoNum type="alphaLcPeriod"/>
            </a:pPr>
            <a:r>
              <a:rPr lang="en-US" dirty="0" smtClean="0"/>
              <a:t>Complete / periodic updates on EDB PACT 5 on going projects</a:t>
            </a:r>
          </a:p>
          <a:p>
            <a:pPr marL="342900" indent="-342900">
              <a:buAutoNum type="alphaLcPeriod"/>
            </a:pPr>
            <a:r>
              <a:rPr lang="en-US" dirty="0" smtClean="0"/>
              <a:t>Document </a:t>
            </a:r>
            <a:r>
              <a:rPr lang="en-US" dirty="0" err="1" smtClean="0"/>
              <a:t>QDa</a:t>
            </a:r>
            <a:r>
              <a:rPr lang="en-US" dirty="0" smtClean="0"/>
              <a:t> transfer and ensure project success</a:t>
            </a:r>
          </a:p>
          <a:p>
            <a:pPr marL="342900" indent="-342900">
              <a:buAutoNum type="alphaLcPeriod"/>
            </a:pPr>
            <a:r>
              <a:rPr lang="en-US" dirty="0" smtClean="0">
                <a:solidFill>
                  <a:srgbClr val="0070C0"/>
                </a:solidFill>
              </a:rPr>
              <a:t>NPI - Luna, </a:t>
            </a:r>
          </a:p>
          <a:p>
            <a:pPr marL="342900" indent="-342900">
              <a:buAutoNum type="alphaLcPeriod"/>
            </a:pPr>
            <a:r>
              <a:rPr lang="en-US" dirty="0" smtClean="0">
                <a:solidFill>
                  <a:srgbClr val="0070C0"/>
                </a:solidFill>
              </a:rPr>
              <a:t>Beacon (PP &amp; MP)</a:t>
            </a:r>
          </a:p>
          <a:p>
            <a:pPr marL="342900" indent="-342900">
              <a:buAutoNum type="alphaLcPeriod"/>
            </a:pPr>
            <a:r>
              <a:rPr lang="en-US" dirty="0" smtClean="0">
                <a:solidFill>
                  <a:srgbClr val="0070C0"/>
                </a:solidFill>
              </a:rPr>
              <a:t>Predictive maintenance</a:t>
            </a:r>
          </a:p>
          <a:p>
            <a:pPr marL="342900" indent="-342900">
              <a:buAutoNum type="alphaLcPeriod"/>
            </a:pPr>
            <a:endParaRPr lang="en-US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19735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2018 Global Operations Priorities</a:t>
            </a:r>
            <a:endParaRPr lang="en-US" dirty="0"/>
          </a:p>
        </p:txBody>
      </p:sp>
      <p:sp>
        <p:nvSpPr>
          <p:cNvPr id="5" name="Pentagon 4"/>
          <p:cNvSpPr/>
          <p:nvPr/>
        </p:nvSpPr>
        <p:spPr bwMode="auto">
          <a:xfrm>
            <a:off x="1711730" y="1152053"/>
            <a:ext cx="7127470" cy="704096"/>
          </a:xfrm>
          <a:prstGeom prst="homePlate">
            <a:avLst/>
          </a:prstGeom>
          <a:solidFill>
            <a:schemeClr val="tx2">
              <a:alpha val="28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152400" y="1152053"/>
            <a:ext cx="1556759" cy="703469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dirty="0" smtClean="0">
                <a:solidFill>
                  <a:schemeClr val="bg1"/>
                </a:solidFill>
                <a:latin typeface="Arial"/>
                <a:cs typeface="Arial"/>
              </a:rPr>
              <a:t>Quality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42026" y="1143000"/>
            <a:ext cx="69757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  <a:buClr>
                <a:schemeClr val="tx2"/>
              </a:buClr>
            </a:pPr>
            <a:r>
              <a:rPr lang="en-US" sz="1400" dirty="0" smtClean="0"/>
              <a:t>Ensure all sites are compliant to ISO 9001 and 13485 requirements, as applicable.  Support all product wellness initiatives and complete system integration testing project</a:t>
            </a:r>
          </a:p>
        </p:txBody>
      </p:sp>
      <p:sp>
        <p:nvSpPr>
          <p:cNvPr id="6" name="Rectangle 5"/>
          <p:cNvSpPr/>
          <p:nvPr/>
        </p:nvSpPr>
        <p:spPr>
          <a:xfrm>
            <a:off x="467544" y="2060848"/>
            <a:ext cx="8064896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lphaLcPeriod"/>
            </a:pPr>
            <a:r>
              <a:rPr lang="en-US" sz="1200" dirty="0" smtClean="0"/>
              <a:t>Maintain ISO Certification while maintaining zero major non conformances </a:t>
            </a:r>
          </a:p>
          <a:p>
            <a:pPr marL="342900" indent="-342900">
              <a:buFont typeface="+mj-lt"/>
              <a:buAutoNum type="alphaLcPeriod"/>
            </a:pPr>
            <a:r>
              <a:rPr lang="en-US" sz="1200" dirty="0" smtClean="0"/>
              <a:t>All customer complaints related to CM must be investigated with top priority and with proper response 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sz="1200" dirty="0" smtClean="0">
                <a:solidFill>
                  <a:srgbClr val="0070C0"/>
                </a:solidFill>
              </a:rPr>
              <a:t>Failure /Root cause analysis </a:t>
            </a:r>
          </a:p>
          <a:p>
            <a:pPr marL="342900" indent="-342900">
              <a:buFont typeface="+mj-lt"/>
              <a:buAutoNum type="alphaLcPeriod"/>
            </a:pPr>
            <a:r>
              <a:rPr lang="en-US" sz="1200" dirty="0" smtClean="0"/>
              <a:t>Support and ensure success in corporate product wellness initiatives / programs</a:t>
            </a:r>
          </a:p>
          <a:p>
            <a:pPr marL="342900" indent="-342900">
              <a:buFont typeface="+mj-lt"/>
              <a:buAutoNum type="alphaLcPeriod"/>
            </a:pPr>
            <a:r>
              <a:rPr lang="en-US" sz="1200" dirty="0" smtClean="0"/>
              <a:t>ASP / TSP kept current and updated within reasonable time frame.  Plan 2017 periodic audits on line to make sure operators are not deviating from our ASP/ TSP.  Develop a database to track progress</a:t>
            </a:r>
          </a:p>
          <a:p>
            <a:pPr marL="342900" indent="-342900">
              <a:buFont typeface="+mj-lt"/>
              <a:buAutoNum type="alphaLcPeriod"/>
            </a:pPr>
            <a:r>
              <a:rPr lang="en-US" sz="1200" dirty="0" smtClean="0"/>
              <a:t>Develop &amp; maintain database of testers, tooling and equipment. Conduct a risk assessment; identify what are the gaps and backup plans to meet production needs</a:t>
            </a:r>
          </a:p>
          <a:p>
            <a:pPr marL="342900" indent="-342900">
              <a:buFont typeface="+mj-lt"/>
              <a:buAutoNum type="alphaLcPeriod"/>
            </a:pPr>
            <a:r>
              <a:rPr lang="en-US" sz="1200" dirty="0" smtClean="0">
                <a:solidFill>
                  <a:srgbClr val="0070C0"/>
                </a:solidFill>
              </a:rPr>
              <a:t>Develop &amp; maintain a validation master list for the site</a:t>
            </a:r>
          </a:p>
          <a:p>
            <a:pPr marL="342900" indent="-342900">
              <a:buFont typeface="+mj-lt"/>
              <a:buAutoNum type="alphaLcPeriod"/>
            </a:pPr>
            <a:r>
              <a:rPr lang="en-US" sz="1200" dirty="0" smtClean="0">
                <a:solidFill>
                  <a:srgbClr val="0070C0"/>
                </a:solidFill>
              </a:rPr>
              <a:t>Calibration master list </a:t>
            </a:r>
          </a:p>
          <a:p>
            <a:pPr marL="342900" indent="-342900">
              <a:buFont typeface="+mj-lt"/>
              <a:buAutoNum type="alphaLcPeriod"/>
            </a:pPr>
            <a:r>
              <a:rPr lang="en-US" sz="1200" dirty="0" smtClean="0"/>
              <a:t>Internal documentation on testers troubleshooting and knowledge transfer</a:t>
            </a:r>
          </a:p>
          <a:p>
            <a:pPr marL="342900" indent="-342900">
              <a:buFont typeface="+mj-lt"/>
              <a:buAutoNum type="alphaLcPeriod"/>
            </a:pPr>
            <a:r>
              <a:rPr lang="en-US" sz="1200" dirty="0" smtClean="0"/>
              <a:t>Execute training of master trainers on each product line, develop training &amp; certification plans for both Master trainers and operators</a:t>
            </a:r>
          </a:p>
          <a:p>
            <a:pPr marL="400050" lvl="0" indent="-400050">
              <a:buAutoNum type="romanLcPeriod"/>
            </a:pPr>
            <a:r>
              <a:rPr lang="en-US" sz="1200" dirty="0" smtClean="0"/>
              <a:t>Efficiency improvement / metrics: Improved / exceed FPY by 10% (Goal shared with Quality)</a:t>
            </a:r>
          </a:p>
          <a:p>
            <a:pPr marL="400050" lvl="0" indent="-400050"/>
            <a:r>
              <a:rPr lang="en-US" sz="1200" dirty="0" smtClean="0"/>
              <a:t>j.	To understand and bench mark test equipment performance: Quality</a:t>
            </a:r>
          </a:p>
          <a:p>
            <a:pPr marL="800100" lvl="2" indent="-342900">
              <a:buFont typeface="+mj-lt"/>
              <a:buAutoNum type="alphaLcPeriod"/>
            </a:pPr>
            <a:r>
              <a:rPr lang="en-US" sz="1200" dirty="0" smtClean="0"/>
              <a:t>Compute current testers' performance and set improvement targets by end of Q2 (FTN, BSM, Alliance &amp; Detectors). </a:t>
            </a:r>
          </a:p>
          <a:p>
            <a:pPr marL="800100" lvl="2" indent="-342900">
              <a:buFont typeface="+mj-lt"/>
              <a:buAutoNum type="alphaLcPeriod"/>
            </a:pPr>
            <a:r>
              <a:rPr lang="en-US" sz="1200" dirty="0" smtClean="0"/>
              <a:t>Ensure tester to tester variation is consistent among functional final testers with variation of no more than 5% among similar family of testers</a:t>
            </a:r>
          </a:p>
          <a:p>
            <a:pPr marL="341313" lvl="0" indent="-341313">
              <a:buAutoNum type="alphaLcPeriod" startAt="11"/>
            </a:pPr>
            <a:r>
              <a:rPr lang="en-US" sz="1200" dirty="0" smtClean="0"/>
              <a:t>Upgrade the process or skills set of suppliers to improve the quality of our parts</a:t>
            </a:r>
          </a:p>
          <a:p>
            <a:pPr marL="341313" lvl="0" indent="-341313">
              <a:buAutoNum type="alphaLcPeriod" startAt="11"/>
            </a:pPr>
            <a:r>
              <a:rPr lang="en-US" sz="1200" dirty="0" smtClean="0"/>
              <a:t>Key process vendor monitoring – Plastic &amp; critical clean vendors</a:t>
            </a:r>
          </a:p>
          <a:p>
            <a:pPr marL="341313" lvl="0" indent="-341313">
              <a:buAutoNum type="alphaLcPeriod" startAt="11"/>
            </a:pPr>
            <a:r>
              <a:rPr lang="en-US" sz="1200" dirty="0" smtClean="0">
                <a:solidFill>
                  <a:srgbClr val="0070C0"/>
                </a:solidFill>
              </a:rPr>
              <a:t>COPQ /Warranty cost for Singapore made products</a:t>
            </a:r>
          </a:p>
          <a:p>
            <a:pPr marL="342900" indent="-342900">
              <a:buFont typeface="+mj-lt"/>
              <a:buAutoNum type="alphaLcPeriod"/>
            </a:pPr>
            <a:endParaRPr lang="en-US" sz="1100" dirty="0" smtClean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19735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2018 Global Operations Priorities</a:t>
            </a:r>
            <a:endParaRPr lang="en-US" dirty="0"/>
          </a:p>
        </p:txBody>
      </p:sp>
      <p:sp>
        <p:nvSpPr>
          <p:cNvPr id="6" name="Pentagon 5"/>
          <p:cNvSpPr/>
          <p:nvPr/>
        </p:nvSpPr>
        <p:spPr bwMode="auto">
          <a:xfrm>
            <a:off x="1676400" y="1143000"/>
            <a:ext cx="7102239" cy="711431"/>
          </a:xfrm>
          <a:prstGeom prst="homePlate">
            <a:avLst/>
          </a:prstGeom>
          <a:solidFill>
            <a:schemeClr val="tx2">
              <a:alpha val="28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152400" y="1143000"/>
            <a:ext cx="1556759" cy="703469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lang="en-US" sz="1800" dirty="0" smtClean="0">
                <a:solidFill>
                  <a:schemeClr val="bg1"/>
                </a:solidFill>
                <a:latin typeface="Arial"/>
                <a:cs typeface="Arial"/>
              </a:rPr>
              <a:t>Customer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42026" y="1219200"/>
            <a:ext cx="69447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  <a:buClr>
                <a:schemeClr val="tx2"/>
              </a:buClr>
            </a:pPr>
            <a:r>
              <a:rPr lang="en-US" dirty="0" smtClean="0"/>
              <a:t>Provide high quality products that customers view as standard of measurement in the industry</a:t>
            </a:r>
          </a:p>
        </p:txBody>
      </p:sp>
      <p:sp>
        <p:nvSpPr>
          <p:cNvPr id="7" name="Rectangle 6"/>
          <p:cNvSpPr/>
          <p:nvPr/>
        </p:nvSpPr>
        <p:spPr>
          <a:xfrm>
            <a:off x="539552" y="2028617"/>
            <a:ext cx="81369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lphaLcPeriod"/>
            </a:pPr>
            <a:r>
              <a:rPr lang="en-US" dirty="0" smtClean="0"/>
              <a:t>Develop a robust customer complaint, response and investigation protocol</a:t>
            </a:r>
          </a:p>
          <a:p>
            <a:pPr marL="342900" indent="-342900">
              <a:buAutoNum type="alphaLcPeriod"/>
            </a:pPr>
            <a:r>
              <a:rPr lang="en-US" dirty="0" smtClean="0">
                <a:solidFill>
                  <a:srgbClr val="0070C0"/>
                </a:solidFill>
              </a:rPr>
              <a:t>Repair/Refurbishment – Singapore and China </a:t>
            </a:r>
          </a:p>
          <a:p>
            <a:pPr marL="342900" indent="-342900">
              <a:buAutoNum type="alphaLcPeriod"/>
            </a:pPr>
            <a:r>
              <a:rPr lang="en-US" dirty="0" smtClean="0">
                <a:solidFill>
                  <a:srgbClr val="0070C0"/>
                </a:solidFill>
              </a:rPr>
              <a:t>Enhanced Manufacturing – SQT testing /</a:t>
            </a:r>
            <a:r>
              <a:rPr lang="en-US" smtClean="0">
                <a:solidFill>
                  <a:srgbClr val="0070C0"/>
                </a:solidFill>
              </a:rPr>
              <a:t>additional testing</a:t>
            </a:r>
            <a:endParaRPr lang="en-US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19735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entagon 2"/>
          <p:cNvSpPr/>
          <p:nvPr/>
        </p:nvSpPr>
        <p:spPr bwMode="auto">
          <a:xfrm>
            <a:off x="1711730" y="1215009"/>
            <a:ext cx="7127469" cy="711431"/>
          </a:xfrm>
          <a:prstGeom prst="homePlate">
            <a:avLst/>
          </a:prstGeom>
          <a:solidFill>
            <a:schemeClr val="tx2">
              <a:alpha val="28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52400" y="1216402"/>
            <a:ext cx="1556759" cy="703469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800" dirty="0" smtClean="0">
                <a:solidFill>
                  <a:schemeClr val="bg1"/>
                </a:solidFill>
                <a:latin typeface="Arial"/>
                <a:cs typeface="Arial"/>
              </a:rPr>
              <a:t>People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42025" y="1196752"/>
            <a:ext cx="67161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  <a:buClr>
                <a:schemeClr val="tx2"/>
              </a:buClr>
            </a:pPr>
            <a:r>
              <a:rPr lang="en-US" sz="1400" dirty="0" smtClean="0"/>
              <a:t> Identify, motivate and retain key talent throughout the organization.  Ensure key skill sets (technical and business) are contemporary.  Support key succession planning activities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2400" y="64760"/>
            <a:ext cx="6489700" cy="1041400"/>
          </a:xfrm>
        </p:spPr>
        <p:txBody>
          <a:bodyPr/>
          <a:lstStyle/>
          <a:p>
            <a:r>
              <a:rPr lang="en-US" dirty="0" smtClean="0"/>
              <a:t>2018 Global Operations Priorities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39552" y="2276873"/>
            <a:ext cx="63184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lphaLcPeriod"/>
            </a:pPr>
            <a:r>
              <a:rPr lang="en-US" dirty="0" smtClean="0"/>
              <a:t>Training as identified and needed, at least of 8 hours of training for all reporting staff development </a:t>
            </a:r>
          </a:p>
          <a:p>
            <a:pPr marL="342900" indent="-342900">
              <a:buAutoNum type="alphaLcPeriod"/>
            </a:pPr>
            <a:r>
              <a:rPr lang="en-US" dirty="0" smtClean="0"/>
              <a:t>Send selected employees to ISO13485 auditor training</a:t>
            </a:r>
          </a:p>
        </p:txBody>
      </p:sp>
    </p:spTree>
    <p:extLst>
      <p:ext uri="{BB962C8B-B14F-4D97-AF65-F5344CB8AC3E}">
        <p14:creationId xmlns:p14="http://schemas.microsoft.com/office/powerpoint/2010/main" val="29572863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7 Waters standard 4-3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2017 template jam3 edit.potx" id="{6223A88A-F586-443B-9E39-43CD8FB04109}" vid="{298CF72F-0540-4552-927B-B8E872E8C4CA}"/>
    </a:ext>
  </a:extLst>
</a:theme>
</file>

<file path=ppt/theme/theme2.xml><?xml version="1.0" encoding="utf-8"?>
<a:theme xmlns:a="http://schemas.openxmlformats.org/drawingml/2006/main" name="2017 Waters Bra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2017 template jam3 edit.potx" id="{6223A88A-F586-443B-9E39-43CD8FB04109}" vid="{21F9D1CC-3A98-40B7-82BC-EF73CA55290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 Waters standard 4-3</Template>
  <TotalTime>128</TotalTime>
  <Words>721</Words>
  <Application>Microsoft Office PowerPoint</Application>
  <PresentationFormat>On-screen Show (4:3)</PresentationFormat>
  <Paragraphs>106</Paragraphs>
  <Slides>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2017 Waters standard 4-3</vt:lpstr>
      <vt:lpstr>2017 Waters Brand</vt:lpstr>
      <vt:lpstr>WPPL 2018 Performance</vt:lpstr>
      <vt:lpstr>Agenda</vt:lpstr>
      <vt:lpstr>2018 Corporate Priorities Strategy Execution</vt:lpstr>
      <vt:lpstr>2018 Global Operations Priorities</vt:lpstr>
      <vt:lpstr>2018 Global Operations Priorities</vt:lpstr>
      <vt:lpstr>2018 Global Operations Priorities</vt:lpstr>
      <vt:lpstr>2018 Global Operations Priorities</vt:lpstr>
      <vt:lpstr>2018 Global Operations Priorities</vt:lpstr>
      <vt:lpstr>2018 Global Operations Priorities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WPPL 2017 Performance</dc:title>
  <dc:creator>sgyyso</dc:creator>
  <cp:lastModifiedBy>HuaZhen Luo</cp:lastModifiedBy>
  <cp:revision>17</cp:revision>
  <dcterms:created xsi:type="dcterms:W3CDTF">2018-01-10T04:04:40Z</dcterms:created>
  <dcterms:modified xsi:type="dcterms:W3CDTF">2018-04-19T06:57:26Z</dcterms:modified>
</cp:coreProperties>
</file>