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 id="2147484928" r:id="rId6"/>
  </p:sldMasterIdLst>
  <p:notesMasterIdLst>
    <p:notesMasterId r:id="rId17"/>
  </p:notesMasterIdLst>
  <p:handoutMasterIdLst>
    <p:handoutMasterId r:id="rId18"/>
  </p:handoutMasterIdLst>
  <p:sldIdLst>
    <p:sldId id="5170" r:id="rId7"/>
    <p:sldId id="5178" r:id="rId8"/>
    <p:sldId id="5171" r:id="rId9"/>
    <p:sldId id="5156" r:id="rId10"/>
    <p:sldId id="285" r:id="rId11"/>
    <p:sldId id="281" r:id="rId12"/>
    <p:sldId id="5173" r:id="rId13"/>
    <p:sldId id="283" r:id="rId14"/>
    <p:sldId id="284" r:id="rId15"/>
    <p:sldId id="5174" r:id="rId16"/>
  </p:sldIdLst>
  <p:sldSz cx="9144000" cy="5143500" type="screen16x9"/>
  <p:notesSz cx="6858000" cy="1609725"/>
  <p:custDataLst>
    <p:tags r:id="rId19"/>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18373" userDrawn="1">
          <p15:clr>
            <a:srgbClr val="A4A3A4"/>
          </p15:clr>
        </p15:guide>
        <p15:guide id="2" pos="3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 v="11" dt="2020-01-13T05:11:14.229"/>
    <p1510:client id="{1BD63384-A0D9-484D-B1BB-9975954461FD}" v="7" dt="2020-01-13T03:11:51.792"/>
    <p1510:client id="{BB6CA261-9CBD-482C-A95A-9C7039D0D04F}" v="35" dt="2020-01-13T03:33:39.247"/>
    <p1510:client id="{7955CC3A-30A5-4DDF-9580-DC6C7A73ACEC}" vWet="1" dt="2020-01-13T01:02:42.228"/>
    <p1510:client id="{44679DDF-B5D0-4C43-B316-75DF5127B573}" v="1710" dt="2020-01-13T02:43:28.442"/>
    <p1510:client id="{20CC6A4E-330B-40C5-B8FB-5F9BBDFE9BDA}" v="5" dt="2020-01-13T06:21:03.621"/>
    <p1510:client id="{262562D6-18BC-4613-8EF4-D104E969F40B}" v="3" dt="2020-01-13T00:40:29.845"/>
    <p1510:client id="{3F1664F6-2313-4D64-B495-AFB047869E84}" v="9" dt="2020-01-13T00:51:52.990"/>
    <p1510:client id="{B180E053-64BD-4B44-B401-CEF694FF0C0A}" v="228" dt="2020-01-13T02:47:10.621"/>
    <p1510:client id="{E5B5D142-28E3-4240-9B47-6296EB1733CD}" v="361" dt="2020-01-13T03:30:11.157"/>
    <p1510:client id="{F4AD095D-F4BA-409F-BE4B-6A09470AF4A3}" v="22" dt="2020-01-13T00:41:02.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66"/>
      </p:cViewPr>
      <p:guideLst>
        <p:guide orient="horz" pos="2160"/>
        <p:guide pos="2880"/>
        <p:guide orient="horz" pos="1620"/>
      </p:guideLst>
    </p:cSldViewPr>
  </p:slideViewPr>
  <p:notesTextViewPr>
    <p:cViewPr>
      <p:scale>
        <a:sx n="1" d="1"/>
        <a:sy n="1" d="1"/>
      </p:scale>
      <p:origin x="0" y="0"/>
    </p:cViewPr>
  </p:notesTextViewPr>
  <p:notesViewPr>
    <p:cSldViewPr snapToGrid="0">
      <p:cViewPr>
        <p:scale>
          <a:sx n="1" d="2"/>
          <a:sy n="1" d="2"/>
        </p:scale>
        <p:origin x="0" y="0"/>
      </p:cViewPr>
      <p:guideLst>
        <p:guide orient="horz" pos="18373"/>
        <p:guide pos="3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10.22.240.2\n_drive\Global_Ops\Supply%20Chain\PPV\SG20%20Product%20Spend%20(2006-20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1089220924087267"/>
          <c:y val="9.5839509031959244E-2"/>
          <c:w val="0.8760042538562981"/>
          <c:h val="0.84275937934228806"/>
        </c:manualLayout>
      </c:layout>
      <c:barChart>
        <c:barDir val="col"/>
        <c:grouping val="stacked"/>
        <c:varyColors val="0"/>
        <c:ser>
          <c:idx val="0"/>
          <c:order val="0"/>
          <c:tx>
            <c:strRef>
              <c:f>'Annual Spend (6yrs)'!$B$5</c:f>
              <c:strCache>
                <c:ptCount val="1"/>
                <c:pt idx="0">
                  <c:v>Flex</c:v>
                </c:pt>
              </c:strCache>
            </c:strRef>
          </c:tx>
          <c:invertIfNegative val="0"/>
          <c:dPt>
            <c:idx val="11"/>
            <c:invertIfNegative val="0"/>
            <c:bubble3D val="0"/>
            <c:extLst>
              <c:ext xmlns:c16="http://schemas.microsoft.com/office/drawing/2014/chart" uri="{C3380CC4-5D6E-409C-BE32-E72D297353CC}">
                <c16:uniqueId val="{00000000-4EF7-4838-A937-50773C2C720D}"/>
              </c:ext>
            </c:extLst>
          </c:dPt>
          <c:dPt>
            <c:idx val="12"/>
            <c:invertIfNegative val="0"/>
            <c:bubble3D val="0"/>
            <c:spPr>
              <a:solidFill>
                <a:schemeClr val="accent1"/>
              </a:solidFill>
            </c:spPr>
            <c:extLst>
              <c:ext xmlns:c16="http://schemas.microsoft.com/office/drawing/2014/chart" uri="{C3380CC4-5D6E-409C-BE32-E72D297353CC}">
                <c16:uniqueId val="{00000002-4EF7-4838-A937-50773C2C720D}"/>
              </c:ext>
            </c:extLst>
          </c:dPt>
          <c:dPt>
            <c:idx val="13"/>
            <c:invertIfNegative val="0"/>
            <c:bubble3D val="0"/>
            <c:spPr>
              <a:solidFill>
                <a:srgbClr val="92D050"/>
              </a:solidFill>
            </c:spPr>
            <c:extLst>
              <c:ext xmlns:c16="http://schemas.microsoft.com/office/drawing/2014/chart" uri="{C3380CC4-5D6E-409C-BE32-E72D297353CC}">
                <c16:uniqueId val="{00000004-4EF7-4838-A937-50773C2C720D}"/>
              </c:ext>
            </c:extLst>
          </c:dPt>
          <c:dLbls>
            <c:spPr>
              <a:noFill/>
              <a:ln>
                <a:noFill/>
              </a:ln>
              <a:effectLst/>
            </c:spPr>
            <c:txPr>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'Annual Spend (6yrs)'!$C$4:$H$4</c:f>
              <c:strCache>
                <c:ptCount val="6"/>
                <c:pt idx="0">
                  <c:v>Y2015</c:v>
                </c:pt>
                <c:pt idx="1">
                  <c:v>Y2016</c:v>
                </c:pt>
                <c:pt idx="2">
                  <c:v>Y2017</c:v>
                </c:pt>
                <c:pt idx="3">
                  <c:v>Y2018</c:v>
                </c:pt>
                <c:pt idx="4">
                  <c:v>Y2019</c:v>
                </c:pt>
                <c:pt idx="5">
                  <c:v>Y2020F</c:v>
                </c:pt>
              </c:strCache>
            </c:strRef>
          </c:cat>
          <c:val>
            <c:numRef>
              <c:f>'Annual Spend (6yrs)'!$C$5:$H$5</c:f>
              <c:numCache>
                <c:formatCode>_("$"* #,##0_);_("$"* \(#,##0\);_("$"* "-"??_);_(@_)</c:formatCode>
                <c:ptCount val="6"/>
                <c:pt idx="0">
                  <c:v>70210364.410000026</c:v>
                </c:pt>
                <c:pt idx="1">
                  <c:v>69536760.359999999</c:v>
                </c:pt>
                <c:pt idx="2">
                  <c:v>71183001.050000027</c:v>
                </c:pt>
                <c:pt idx="3">
                  <c:v>80631665.030000031</c:v>
                </c:pt>
                <c:pt idx="4">
                  <c:v>73463829</c:v>
                </c:pt>
                <c:pt idx="5">
                  <c:v>73262100</c:v>
                </c:pt>
              </c:numCache>
            </c:numRef>
          </c:val>
          <c:extLst>
            <c:ext xmlns:c16="http://schemas.microsoft.com/office/drawing/2014/chart" uri="{C3380CC4-5D6E-409C-BE32-E72D297353CC}">
              <c16:uniqueId val="{00000005-4EF7-4838-A937-50773C2C720D}"/>
            </c:ext>
          </c:extLst>
        </c:ser>
        <c:ser>
          <c:idx val="1"/>
          <c:order val="1"/>
          <c:tx>
            <c:strRef>
              <c:f>'Annual Spend (6yrs)'!$B$6</c:f>
              <c:strCache>
                <c:ptCount val="1"/>
                <c:pt idx="0">
                  <c:v>Venture</c:v>
                </c:pt>
              </c:strCache>
            </c:strRef>
          </c:tx>
          <c:spPr>
            <a:solidFill>
              <a:srgbClr val="92D050"/>
            </a:solidFill>
          </c:spPr>
          <c:invertIfNegative val="0"/>
          <c:dLbls>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'Annual Spend (6yrs)'!$C$4:$H$4</c:f>
              <c:strCache>
                <c:ptCount val="6"/>
                <c:pt idx="0">
                  <c:v>Y2015</c:v>
                </c:pt>
                <c:pt idx="1">
                  <c:v>Y2016</c:v>
                </c:pt>
                <c:pt idx="2">
                  <c:v>Y2017</c:v>
                </c:pt>
                <c:pt idx="3">
                  <c:v>Y2018</c:v>
                </c:pt>
                <c:pt idx="4">
                  <c:v>Y2019</c:v>
                </c:pt>
                <c:pt idx="5">
                  <c:v>Y2020F</c:v>
                </c:pt>
              </c:strCache>
            </c:strRef>
          </c:cat>
          <c:val>
            <c:numRef>
              <c:f>'Annual Spend (6yrs)'!$C$6:$H$6</c:f>
              <c:numCache>
                <c:formatCode>_("$"* #,##0_);_("$"* \(#,##0\);_("$"* "-"??_);_(@_)</c:formatCode>
                <c:ptCount val="6"/>
                <c:pt idx="0">
                  <c:v>39107878.189999998</c:v>
                </c:pt>
                <c:pt idx="1">
                  <c:v>42109514.510000005</c:v>
                </c:pt>
                <c:pt idx="2">
                  <c:v>44301682.209999993</c:v>
                </c:pt>
                <c:pt idx="3">
                  <c:v>51319163.669999987</c:v>
                </c:pt>
                <c:pt idx="4">
                  <c:v>50042824</c:v>
                </c:pt>
                <c:pt idx="5">
                  <c:v>54584989</c:v>
                </c:pt>
              </c:numCache>
            </c:numRef>
          </c:val>
          <c:extLst>
            <c:ext xmlns:c16="http://schemas.microsoft.com/office/drawing/2014/chart" uri="{C3380CC4-5D6E-409C-BE32-E72D297353CC}">
              <c16:uniqueId val="{00000006-4EF7-4838-A937-50773C2C720D}"/>
            </c:ext>
          </c:extLst>
        </c:ser>
        <c:ser>
          <c:idx val="2"/>
          <c:order val="2"/>
          <c:tx>
            <c:strRef>
              <c:f>'Annual Spend (6yrs)'!$B$7</c:f>
              <c:strCache>
                <c:ptCount val="1"/>
                <c:pt idx="0">
                  <c:v>CEI</c:v>
                </c:pt>
              </c:strCache>
            </c:strRef>
          </c:tx>
          <c:spPr>
            <a:solidFill>
              <a:schemeClr val="accent2"/>
            </a:solidFill>
          </c:spPr>
          <c:invertIfNegative val="0"/>
          <c:dLbls>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'Annual Spend (6yrs)'!$C$4:$H$4</c:f>
              <c:strCache>
                <c:ptCount val="6"/>
                <c:pt idx="0">
                  <c:v>Y2015</c:v>
                </c:pt>
                <c:pt idx="1">
                  <c:v>Y2016</c:v>
                </c:pt>
                <c:pt idx="2">
                  <c:v>Y2017</c:v>
                </c:pt>
                <c:pt idx="3">
                  <c:v>Y2018</c:v>
                </c:pt>
                <c:pt idx="4">
                  <c:v>Y2019</c:v>
                </c:pt>
                <c:pt idx="5">
                  <c:v>Y2020F</c:v>
                </c:pt>
              </c:strCache>
            </c:strRef>
          </c:cat>
          <c:val>
            <c:numRef>
              <c:f>'Annual Spend (6yrs)'!$C$7:$H$7</c:f>
              <c:numCache>
                <c:formatCode>_("$"* #,##0_);_("$"* \(#,##0\);_("$"* "-"??_);_(@_)</c:formatCode>
                <c:ptCount val="6"/>
                <c:pt idx="0">
                  <c:v>2902082.83</c:v>
                </c:pt>
                <c:pt idx="1">
                  <c:v>4529575.16</c:v>
                </c:pt>
                <c:pt idx="2">
                  <c:v>4056688.2799999993</c:v>
                </c:pt>
                <c:pt idx="3">
                  <c:v>4349049.2999999989</c:v>
                </c:pt>
                <c:pt idx="4">
                  <c:v>4552980</c:v>
                </c:pt>
                <c:pt idx="5">
                  <c:v>4547481</c:v>
                </c:pt>
              </c:numCache>
            </c:numRef>
          </c:val>
          <c:extLst>
            <c:ext xmlns:c16="http://schemas.microsoft.com/office/drawing/2014/chart" uri="{C3380CC4-5D6E-409C-BE32-E72D297353CC}">
              <c16:uniqueId val="{00000007-4EF7-4838-A937-50773C2C720D}"/>
            </c:ext>
          </c:extLst>
        </c:ser>
        <c:dLbls>
          <c:showLegendKey val="0"/>
          <c:showVal val="1"/>
          <c:showCatName val="0"/>
          <c:showSerName val="0"/>
          <c:showPercent val="0"/>
          <c:showBubbleSize val="0"/>
        </c:dLbls>
        <c:gapWidth val="79"/>
        <c:overlap val="100"/>
        <c:axId val="46958080"/>
        <c:axId val="46959616"/>
      </c:barChart>
      <c:catAx>
        <c:axId val="46958080"/>
        <c:scaling>
          <c:orientation val="minMax"/>
        </c:scaling>
        <c:delete val="0"/>
        <c:axPos val="b"/>
        <c:numFmt formatCode="General" sourceLinked="0"/>
        <c:majorTickMark val="out"/>
        <c:minorTickMark val="none"/>
        <c:tickLblPos val="nextTo"/>
        <c:crossAx val="46959616"/>
        <c:crosses val="autoZero"/>
        <c:auto val="1"/>
        <c:lblAlgn val="ctr"/>
        <c:lblOffset val="100"/>
        <c:noMultiLvlLbl val="0"/>
      </c:catAx>
      <c:valAx>
        <c:axId val="46959616"/>
        <c:scaling>
          <c:orientation val="minMax"/>
        </c:scaling>
        <c:delete val="0"/>
        <c:axPos val="l"/>
        <c:numFmt formatCode="_(&quot;$&quot;* #,##0_);_(&quot;$&quot;* \(#,##0\);_(&quot;$&quot;* &quot;-&quot;??_);_(@_)" sourceLinked="1"/>
        <c:majorTickMark val="out"/>
        <c:minorTickMark val="none"/>
        <c:tickLblPos val="nextTo"/>
        <c:crossAx val="46958080"/>
        <c:crosses val="autoZero"/>
        <c:crossBetween val="between"/>
        <c:dispUnits>
          <c:builtInUnit val="thousands"/>
          <c:dispUnitsLbl>
            <c:layout>
              <c:manualLayout>
                <c:xMode val="edge"/>
                <c:yMode val="edge"/>
                <c:x val="4.1109964731750465E-2"/>
                <c:y val="1.9859116875096491E-2"/>
              </c:manualLayout>
            </c:layout>
            <c:txPr>
              <a:bodyPr rot="0" vert="horz"/>
              <a:lstStyle/>
              <a:p>
                <a:pPr>
                  <a:defRPr/>
                </a:pPr>
                <a:endParaRPr lang="en-US"/>
              </a:p>
            </c:txPr>
          </c:dispUnitsLbl>
        </c:dispUnits>
      </c:valAx>
    </c:plotArea>
    <c:legend>
      <c:legendPos val="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0"/>
            <a:ext cx="473049" cy="291766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618583" y="10"/>
            <a:ext cx="473049" cy="2917661"/>
          </a:xfrm>
          <a:prstGeom prst="rect">
            <a:avLst/>
          </a:prstGeom>
        </p:spPr>
        <p:txBody>
          <a:bodyPr vert="horz" lIns="91440" tIns="45720" rIns="91440" bIns="45720" rtlCol="0"/>
          <a:lstStyle>
            <a:lvl1pPr algn="r">
              <a:defRPr sz="1200"/>
            </a:lvl1pPr>
          </a:lstStyle>
          <a:p>
            <a:fld id="{690F1594-CC62-5845-B1F7-E71E21355CA0}" type="datetimeFigureOut">
              <a:rPr lang="en-US" smtClean="0"/>
              <a:t>17.01.2020</a:t>
            </a:fld>
            <a:endParaRPr lang="en-US"/>
          </a:p>
        </p:txBody>
      </p:sp>
      <p:sp>
        <p:nvSpPr>
          <p:cNvPr id="4" name="Footer Placeholder 3"/>
          <p:cNvSpPr>
            <a:spLocks noGrp="1"/>
          </p:cNvSpPr>
          <p:nvPr>
            <p:ph type="ftr" sz="quarter" idx="2"/>
          </p:nvPr>
        </p:nvSpPr>
        <p:spPr>
          <a:xfrm>
            <a:off x="0" y="55405431"/>
            <a:ext cx="473049" cy="291766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618583" y="55405431"/>
            <a:ext cx="473049" cy="2917661"/>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0"/>
            <a:ext cx="473049" cy="291766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18583" y="10"/>
            <a:ext cx="473049" cy="2917661"/>
          </a:xfrm>
          <a:prstGeom prst="rect">
            <a:avLst/>
          </a:prstGeom>
        </p:spPr>
        <p:txBody>
          <a:bodyPr vert="horz" lIns="91440" tIns="45720" rIns="91440" bIns="45720" rtlCol="0"/>
          <a:lstStyle>
            <a:lvl1pPr algn="r">
              <a:defRPr sz="1200"/>
            </a:lvl1pPr>
          </a:lstStyle>
          <a:p>
            <a:fld id="{388D7A57-43EE-2743-A988-E71AC45DE1BD}" type="datetimeFigureOut">
              <a:rPr lang="en-US" smtClean="0"/>
              <a:t>17.01.2020</a:t>
            </a:fld>
            <a:endParaRPr lang="en-US"/>
          </a:p>
        </p:txBody>
      </p:sp>
      <p:sp>
        <p:nvSpPr>
          <p:cNvPr id="4" name="Slide Image Placeholder 3"/>
          <p:cNvSpPr>
            <a:spLocks noGrp="1" noRot="1" noChangeAspect="1"/>
          </p:cNvSpPr>
          <p:nvPr>
            <p:ph type="sldImg" idx="2"/>
          </p:nvPr>
        </p:nvSpPr>
        <p:spPr>
          <a:xfrm>
            <a:off x="-18899188" y="4371975"/>
            <a:ext cx="38890576" cy="218773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9088" y="27712746"/>
            <a:ext cx="873707" cy="2624889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55405431"/>
            <a:ext cx="473049" cy="291766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18583" y="55405431"/>
            <a:ext cx="473049" cy="2917661"/>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155488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Venture spend increase of $4.5M</a:t>
            </a:r>
          </a:p>
          <a:p>
            <a:pPr marL="171450" indent="-171450">
              <a:buFontTx/>
              <a:buChar char="-"/>
            </a:pPr>
            <a:r>
              <a:rPr lang="en-US" sz="1200" b="0" i="0" u="none" strike="noStrike" kern="1200" err="1">
                <a:solidFill>
                  <a:schemeClr val="tx1"/>
                </a:solidFill>
                <a:effectLst/>
                <a:latin typeface="+mn-lt"/>
                <a:ea typeface="+mn-ea"/>
                <a:cs typeface="+mn-cs"/>
              </a:rPr>
              <a:t>QDa</a:t>
            </a:r>
            <a:r>
              <a:rPr lang="en-US" sz="1200" b="0" i="0" u="none" strike="noStrike" kern="1200">
                <a:solidFill>
                  <a:schemeClr val="tx1"/>
                </a:solidFill>
                <a:effectLst/>
                <a:latin typeface="+mn-lt"/>
                <a:ea typeface="+mn-ea"/>
                <a:cs typeface="+mn-cs"/>
              </a:rPr>
              <a:t> – additional 252 units in Y2020: $3.3M</a:t>
            </a:r>
          </a:p>
          <a:p>
            <a:pPr marL="171450" indent="-171450">
              <a:buFontTx/>
              <a:buChar char="-"/>
            </a:pPr>
            <a:r>
              <a:rPr lang="en-US" sz="1200" b="0" i="0" u="none" strike="noStrike" kern="1200">
                <a:solidFill>
                  <a:schemeClr val="tx1"/>
                </a:solidFill>
                <a:effectLst/>
                <a:latin typeface="+mn-lt"/>
                <a:ea typeface="+mn-ea"/>
                <a:cs typeface="+mn-cs"/>
              </a:rPr>
              <a:t>FTN – additional 632 units in Y2020: $2.8M</a:t>
            </a:r>
          </a:p>
          <a:p>
            <a:pPr marL="171450" indent="-171450">
              <a:buFontTx/>
              <a:buChar char="-"/>
            </a:pPr>
            <a:r>
              <a:rPr lang="en-US" sz="1200" b="0" i="0" u="none" strike="noStrike" kern="1200">
                <a:solidFill>
                  <a:schemeClr val="tx1"/>
                </a:solidFill>
                <a:effectLst/>
                <a:latin typeface="+mn-lt"/>
                <a:ea typeface="+mn-ea"/>
                <a:cs typeface="+mn-cs"/>
              </a:rPr>
              <a:t>I-BSM – additional 92 units in Y2020: $695K</a:t>
            </a:r>
          </a:p>
          <a:p>
            <a:pPr marL="171450" indent="-171450">
              <a:buFontTx/>
              <a:buChar char="-"/>
            </a:pPr>
            <a:endParaRPr lang="en-US">
              <a:cs typeface="Calibri"/>
            </a:endParaRPr>
          </a:p>
          <a:p>
            <a:pPr marL="171450" indent="-171450">
              <a:buFontTx/>
              <a:buChar char="-"/>
            </a:pPr>
            <a:r>
              <a:rPr lang="en-US">
                <a:cs typeface="Calibri"/>
              </a:rPr>
              <a:t>Latest instrument plan changes impact</a:t>
            </a:r>
          </a:p>
          <a:p>
            <a:pPr marL="171450" indent="-171450">
              <a:buFontTx/>
              <a:buChar char="-"/>
            </a:pPr>
            <a:r>
              <a:rPr lang="en-US">
                <a:cs typeface="Calibri"/>
              </a:rPr>
              <a:t>CEI: Increase USD 443 K (new instr. spend USD 3,415,727)</a:t>
            </a:r>
          </a:p>
          <a:p>
            <a:pPr marL="171450" indent="-171450">
              <a:buFontTx/>
              <a:buChar char="-"/>
            </a:pPr>
            <a:r>
              <a:rPr lang="en-US">
                <a:cs typeface="Calibri"/>
              </a:rPr>
              <a:t>Flex: Decrease USD 706 K (new instr. spend USD 68,081,642)</a:t>
            </a:r>
          </a:p>
          <a:p>
            <a:pPr marL="171450" indent="-171450">
              <a:buFontTx/>
              <a:buChar char="-"/>
            </a:pPr>
            <a:r>
              <a:rPr lang="en-US">
                <a:cs typeface="Calibri"/>
              </a:rPr>
              <a:t>Venture: Decrease USD 1.2 Million (new instr. spend USD 50,291,559)</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DE78C4-65F8-C441-A576-BA0CB16704C9}" type="slidenum">
              <a:rPr kumimoji="0" lang="en-US" sz="1200" b="0" i="0" u="none" strike="noStrike" kern="1200" cap="none" spc="0" normalizeH="0" baseline="0" noProof="0" smtClean="0">
                <a:ln>
                  <a:noFill/>
                </a:ln>
                <a:solidFill>
                  <a:prstClr val="black"/>
                </a:solidFill>
                <a:effectLst/>
                <a:uLnTx/>
                <a:uFillTx/>
                <a:latin typeface="Verdana"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Verdana" pitchFamily="34" charset="0"/>
              <a:ea typeface="MS PGothic" pitchFamily="34" charset="-128"/>
              <a:cs typeface="+mn-cs"/>
            </a:endParaRPr>
          </a:p>
        </p:txBody>
      </p:sp>
    </p:spTree>
    <p:extLst>
      <p:ext uri="{BB962C8B-B14F-4D97-AF65-F5344CB8AC3E}">
        <p14:creationId xmlns:p14="http://schemas.microsoft.com/office/powerpoint/2010/main" val="15388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Arial" panose="020B0604020202020204" pitchFamily="34" charset="0"/>
                <a:ea typeface="+mn-ea"/>
                <a:cs typeface="+mn-cs"/>
              </a:rPr>
              <a:t>The foundation of everything we do starts with </a:t>
            </a:r>
            <a:r>
              <a:rPr lang="en-US" sz="1200" b="1" kern="1200">
                <a:solidFill>
                  <a:schemeClr val="tx1"/>
                </a:solidFill>
                <a:effectLst/>
                <a:latin typeface="Arial" panose="020B0604020202020204" pitchFamily="34" charset="0"/>
                <a:ea typeface="+mn-ea"/>
                <a:cs typeface="+mn-cs"/>
              </a:rPr>
              <a:t>our people</a:t>
            </a:r>
            <a:r>
              <a:rPr lang="en-US" sz="1200" kern="1200">
                <a:solidFill>
                  <a:schemeClr val="tx1"/>
                </a:solidFill>
                <a:effectLst/>
                <a:latin typeface="Arial" panose="020B0604020202020204" pitchFamily="34" charset="0"/>
                <a:ea typeface="+mn-ea"/>
                <a:cs typeface="+mn-cs"/>
              </a:rPr>
              <a:t>. </a:t>
            </a:r>
          </a:p>
          <a:p>
            <a:r>
              <a:rPr lang="en-US" sz="1200" kern="1200">
                <a:solidFill>
                  <a:schemeClr val="tx1"/>
                </a:solidFill>
                <a:effectLst/>
                <a:latin typeface="Arial" panose="020B0604020202020204" pitchFamily="34" charset="0"/>
                <a:ea typeface="+mn-ea"/>
                <a:cs typeface="+mn-cs"/>
              </a:rPr>
              <a:t>By prioritizing the investments in our people and the capabilities we need to succeed, we are able to drive</a:t>
            </a:r>
            <a:r>
              <a:rPr lang="en-US" sz="1200" b="1" kern="1200">
                <a:solidFill>
                  <a:schemeClr val="tx1"/>
                </a:solidFill>
                <a:effectLst/>
                <a:latin typeface="Arial" panose="020B0604020202020204" pitchFamily="34" charset="0"/>
                <a:ea typeface="+mn-ea"/>
                <a:cs typeface="+mn-cs"/>
              </a:rPr>
              <a:t> innovation to bring new technologies to market, while ensuring the quality and deep expertise we are known for,  </a:t>
            </a:r>
            <a:r>
              <a:rPr lang="en-US" sz="1200" kern="1200">
                <a:solidFill>
                  <a:schemeClr val="tx1"/>
                </a:solidFill>
                <a:effectLst/>
                <a:latin typeface="Arial" panose="020B0604020202020204" pitchFamily="34" charset="0"/>
                <a:ea typeface="+mn-ea"/>
                <a:cs typeface="+mn-cs"/>
              </a:rPr>
              <a:t>empowering us to anticipate our customer’s needs and respond with speed. By doing this we will </a:t>
            </a:r>
            <a:r>
              <a:rPr lang="en-US" sz="1200" b="1" kern="1200">
                <a:solidFill>
                  <a:schemeClr val="tx1"/>
                </a:solidFill>
                <a:effectLst/>
                <a:latin typeface="Arial" panose="020B0604020202020204" pitchFamily="34" charset="0"/>
                <a:ea typeface="+mn-ea"/>
                <a:cs typeface="+mn-cs"/>
              </a:rPr>
              <a:t>achieve growth </a:t>
            </a:r>
            <a:r>
              <a:rPr lang="en-US" sz="1200" kern="1200">
                <a:solidFill>
                  <a:schemeClr val="tx1"/>
                </a:solidFill>
                <a:effectLst/>
                <a:latin typeface="Arial" panose="020B0604020202020204" pitchFamily="34" charset="0"/>
                <a:ea typeface="+mn-ea"/>
                <a:cs typeface="+mn-cs"/>
              </a:rPr>
              <a:t>by advancing our success in our core markets and expanding into adjacent ones.</a:t>
            </a:r>
          </a:p>
          <a:p>
            <a:endParaRPr lang="en-US"/>
          </a:p>
        </p:txBody>
      </p:sp>
      <p:sp>
        <p:nvSpPr>
          <p:cNvPr id="4" name="Slide Number Placeholder 3"/>
          <p:cNvSpPr>
            <a:spLocks noGrp="1"/>
          </p:cNvSpPr>
          <p:nvPr>
            <p:ph type="sldNum" sz="quarter" idx="5"/>
          </p:nvPr>
        </p:nvSpPr>
        <p:spPr/>
        <p:txBody>
          <a:bodyPr/>
          <a:lstStyle/>
          <a:p>
            <a:fld id="{33447346-A6E1-4A9B-AA72-8005637E7D08}" type="slidenum">
              <a:rPr lang="en-US" smtClean="0"/>
              <a:pPr/>
              <a:t>3</a:t>
            </a:fld>
            <a:endParaRPr lang="en-US"/>
          </a:p>
        </p:txBody>
      </p:sp>
    </p:spTree>
    <p:extLst>
      <p:ext uri="{BB962C8B-B14F-4D97-AF65-F5344CB8AC3E}">
        <p14:creationId xmlns:p14="http://schemas.microsoft.com/office/powerpoint/2010/main" val="2662512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876315" rtl="0" eaLnBrk="0" fontAlgn="base" latinLnBrk="0" hangingPunct="0">
              <a:lnSpc>
                <a:spcPct val="100000"/>
              </a:lnSpc>
              <a:spcBef>
                <a:spcPct val="0"/>
              </a:spcBef>
              <a:spcAft>
                <a:spcPct val="0"/>
              </a:spcAft>
              <a:buClrTx/>
              <a:buSzTx/>
              <a:buFontTx/>
              <a:buNone/>
              <a:tabLst/>
              <a:defRPr/>
            </a:pPr>
            <a:fld id="{FA04BB6B-BEDE-48E4-970F-8DFC0D4B5AE7}" type="slidenum">
              <a:rPr kumimoji="0" lang="en-US" sz="900" b="0" i="0" u="none" strike="noStrike" kern="1200" cap="none" spc="0" normalizeH="0" baseline="0" noProof="0">
                <a:ln>
                  <a:noFill/>
                </a:ln>
                <a:solidFill>
                  <a:srgbClr val="000000"/>
                </a:solidFill>
                <a:effectLst/>
                <a:uLnTx/>
                <a:uFillTx/>
                <a:latin typeface="Arial" charset="0"/>
                <a:ea typeface="MS PGothic" pitchFamily="34" charset="-128"/>
                <a:cs typeface="Arial" charset="0"/>
              </a:rPr>
              <a:pPr marL="0" marR="0" lvl="0" indent="0" algn="r" defTabSz="876315" rtl="0" eaLnBrk="0" fontAlgn="base" latinLnBrk="0" hangingPunct="0">
                <a:lnSpc>
                  <a:spcPct val="100000"/>
                </a:lnSpc>
                <a:spcBef>
                  <a:spcPct val="0"/>
                </a:spcBef>
                <a:spcAft>
                  <a:spcPct val="0"/>
                </a:spcAft>
                <a:buClrTx/>
                <a:buSzTx/>
                <a:buFontTx/>
                <a:buNone/>
                <a:tabLst/>
                <a:defRPr/>
              </a:pPr>
              <a:t>4</a:t>
            </a:fld>
            <a:endParaRPr kumimoji="0" lang="en-US" sz="900" b="0" i="0" u="none" strike="noStrike" kern="1200" cap="none" spc="0" normalizeH="0" baseline="0" noProof="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3438368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a:t>New Product Release – Mantis, Pathfinder.</a:t>
            </a:r>
            <a:endParaRPr lang="en-US"/>
          </a:p>
          <a:p>
            <a:pPr marL="628650" lvl="1" indent="-171450">
              <a:buFont typeface="Arial" panose="020B0604020202020204" pitchFamily="34" charset="0"/>
              <a:buChar char="•"/>
            </a:pPr>
            <a:r>
              <a:rPr lang="en-SG"/>
              <a:t>Meet project timeline - build plan, drive Asia localization &amp; qualification of APAC / new APAC suppliers, participate in NPI/DFM activities (including ASP &amp; TSP).</a:t>
            </a:r>
            <a:endParaRPr lang="en-SG">
              <a:cs typeface="+mn-lt"/>
            </a:endParaRPr>
          </a:p>
          <a:p>
            <a:pPr marL="1085850" lvl="2" indent="-171450">
              <a:buFont typeface="Arial" panose="020B0604020202020204" pitchFamily="34" charset="0"/>
              <a:buChar char="•"/>
            </a:pPr>
            <a:r>
              <a:rPr lang="en-SG">
                <a:cs typeface="+mn-lt"/>
              </a:rPr>
              <a:t>Mantis Beta Build – Total 5 assemblies, 2 PCBAs and 1 wiring kit supported out from Venture. On schedule to ship parts by 23-Jan-20 for Beta build in Wilmslow (first week Feb 2020).</a:t>
            </a:r>
          </a:p>
          <a:p>
            <a:pPr marL="1085850" lvl="2" indent="-171450">
              <a:buFont typeface="Arial" panose="020B0604020202020204" pitchFamily="34" charset="0"/>
              <a:buChar char="•"/>
            </a:pPr>
            <a:r>
              <a:rPr lang="en-SG">
                <a:cs typeface="+mn-lt"/>
              </a:rPr>
              <a:t>Aggressive timeline: RFQ package and Batch Info was released in end Nov 2019. Less than 6 weeks to RFQ, DFM review and receive parts at Venture for build.</a:t>
            </a:r>
          </a:p>
          <a:p>
            <a:pPr marL="171450" lvl="0" indent="-171450">
              <a:buFont typeface="Arial" panose="020B0604020202020204" pitchFamily="34" charset="0"/>
              <a:buChar char="•"/>
            </a:pPr>
            <a:r>
              <a:rPr lang="en-SG">
                <a:cs typeface="+mn-lt"/>
              </a:rPr>
              <a:t>Product Transfer</a:t>
            </a:r>
          </a:p>
          <a:p>
            <a:pPr marL="628650" lvl="1" indent="-171450">
              <a:buFont typeface="Arial" panose="020B0604020202020204" pitchFamily="34" charset="0"/>
              <a:buChar char="•"/>
            </a:pPr>
            <a:r>
              <a:rPr lang="en-SG">
                <a:cs typeface="+mn-lt"/>
              </a:rPr>
              <a:t>SIT (Phase 2) – To transfer SIT LC Stack Assy and testing to Venture. Targeted to conduct </a:t>
            </a:r>
            <a:r>
              <a:rPr lang="en-SG" err="1">
                <a:cs typeface="+mn-lt"/>
              </a:rPr>
              <a:t>Mfg</a:t>
            </a:r>
            <a:r>
              <a:rPr lang="en-SG">
                <a:cs typeface="+mn-lt"/>
              </a:rPr>
              <a:t> Readiness Audit in early Q2 2020.</a:t>
            </a:r>
          </a:p>
          <a:p>
            <a:pPr marL="628650" lvl="1" indent="-171450">
              <a:buFont typeface="Arial" panose="020B0604020202020204" pitchFamily="34" charset="0"/>
              <a:buChar char="•"/>
            </a:pPr>
            <a:r>
              <a:rPr lang="en-SG">
                <a:cs typeface="+mn-lt"/>
              </a:rPr>
              <a:t>MSV Assembly – To work with Milford </a:t>
            </a:r>
            <a:r>
              <a:rPr lang="en-SG" err="1">
                <a:cs typeface="+mn-lt"/>
              </a:rPr>
              <a:t>Mfg</a:t>
            </a:r>
            <a:r>
              <a:rPr lang="en-SG">
                <a:cs typeface="+mn-lt"/>
              </a:rPr>
              <a:t> Team to transfer the MSV assembly to Singapore.</a:t>
            </a:r>
          </a:p>
          <a:p>
            <a:pPr marL="628650" lvl="1" indent="-171450">
              <a:buFont typeface="Arial" panose="020B0604020202020204" pitchFamily="34" charset="0"/>
              <a:buChar char="•"/>
            </a:pPr>
            <a:r>
              <a:rPr lang="en-SG">
                <a:cs typeface="+mn-lt"/>
              </a:rPr>
              <a:t>Arc FTN – Planned to transfer in Q3 2020. Need to start preparation work.</a:t>
            </a:r>
          </a:p>
          <a:p>
            <a:pPr marL="171450" lvl="0" indent="-171450">
              <a:buFont typeface="Arial" panose="020B0604020202020204" pitchFamily="34" charset="0"/>
              <a:buChar char="•"/>
            </a:pPr>
            <a:r>
              <a:rPr lang="en-SG">
                <a:cs typeface="+mn-lt"/>
              </a:rPr>
              <a:t>Capacity Review</a:t>
            </a:r>
          </a:p>
          <a:p>
            <a:pPr marL="628650" lvl="1" indent="-171450">
              <a:buFont typeface="Arial" panose="020B0604020202020204" pitchFamily="34" charset="0"/>
              <a:buChar char="•"/>
            </a:pPr>
            <a:r>
              <a:rPr lang="en-SG">
                <a:cs typeface="+mn-lt"/>
              </a:rPr>
              <a:t>Quarterly capacity review on CM manufacturing site to ensure production need can be met. The review includes existing capacity coverage, manpower, assembly assist tools and testers.</a:t>
            </a:r>
          </a:p>
          <a:p>
            <a:pPr marL="171450" lvl="0" indent="-171450">
              <a:buFont typeface="Arial" panose="020B0604020202020204" pitchFamily="34" charset="0"/>
              <a:buChar char="•"/>
            </a:pPr>
            <a:r>
              <a:rPr lang="en-SG">
                <a:cs typeface="+mn-lt"/>
              </a:rPr>
              <a:t>ADC “go live” for IVD</a:t>
            </a:r>
            <a:endParaRPr lang="en-US">
              <a:cs typeface="Calibri"/>
            </a:endParaRPr>
          </a:p>
          <a:p>
            <a:pPr marL="628650" lvl="1" indent="-171450">
              <a:buFont typeface="Arial" panose="020B0604020202020204" pitchFamily="34" charset="0"/>
              <a:buChar char="•"/>
            </a:pPr>
            <a:r>
              <a:rPr lang="en-US">
                <a:cs typeface="Calibri"/>
              </a:rPr>
              <a:t>It is planned to start working on the activities in Q1 2020, and target to go live in Q2 2020.</a:t>
            </a:r>
          </a:p>
          <a:p>
            <a:pPr marL="628650" lvl="1" indent="-171450">
              <a:buFont typeface="Arial" panose="020B0604020202020204" pitchFamily="34" charset="0"/>
              <a:buChar char="•"/>
            </a:pPr>
            <a:r>
              <a:rPr lang="en-US">
                <a:cs typeface="Calibri"/>
              </a:rPr>
              <a:t>To be able to place order and ship IVD products to Asia customers / subs. Closer proximity to customers + optimize logistics network.</a:t>
            </a:r>
          </a:p>
          <a:p>
            <a:pPr marL="628650" lvl="1" indent="-171450">
              <a:buFont typeface="Arial" panose="020B0604020202020204" pitchFamily="34" charset="0"/>
              <a:buChar char="•"/>
            </a:pPr>
            <a:r>
              <a:rPr lang="en-US">
                <a:cs typeface="+mn-lt"/>
              </a:rPr>
              <a:t>End goal – manufacture IVD products in Singapore. Current: conversion is performed in Milford.</a:t>
            </a:r>
          </a:p>
          <a:p>
            <a:pPr marL="171450" lvl="0" indent="-171450">
              <a:buFont typeface="Arial" panose="020B0604020202020204" pitchFamily="34" charset="0"/>
              <a:buChar char="•"/>
            </a:pPr>
            <a:r>
              <a:rPr lang="en-SG">
                <a:cs typeface="+mn-lt"/>
              </a:rPr>
              <a:t>DGP expansion</a:t>
            </a:r>
          </a:p>
          <a:p>
            <a:pPr marL="628650" lvl="1" indent="-171450">
              <a:buFont typeface="Arial" panose="020B0604020202020204" pitchFamily="34" charset="0"/>
              <a:buChar char="•"/>
            </a:pPr>
            <a:r>
              <a:rPr lang="en-SG">
                <a:cs typeface="+mn-lt"/>
              </a:rPr>
              <a:t>To expand storage capacity to support business for next 3 years. Target to complete by Q1 2020.</a:t>
            </a:r>
          </a:p>
          <a:p>
            <a:pPr marL="628650" lvl="1" indent="-171450">
              <a:buFont typeface="Arial" panose="020B0604020202020204" pitchFamily="34" charset="0"/>
              <a:buChar char="•"/>
            </a:pPr>
            <a:r>
              <a:rPr lang="en-SG">
                <a:cs typeface="+mn-lt"/>
              </a:rPr>
              <a:t>From 900 to 1310 </a:t>
            </a:r>
            <a:r>
              <a:rPr lang="en-SG" err="1">
                <a:cs typeface="+mn-lt"/>
              </a:rPr>
              <a:t>sq</a:t>
            </a:r>
            <a:r>
              <a:rPr lang="en-SG">
                <a:cs typeface="+mn-lt"/>
              </a:rPr>
              <a:t> ft (40 ~ 50% increase in capacity) </a:t>
            </a:r>
          </a:p>
          <a:p>
            <a:pPr marL="171450" lvl="0" indent="-171450">
              <a:buFont typeface="Arial" panose="020B0604020202020204" pitchFamily="34" charset="0"/>
              <a:buChar char="•"/>
            </a:pPr>
            <a:r>
              <a:rPr lang="en-SG">
                <a:cs typeface="+mn-lt"/>
              </a:rPr>
              <a:t>China and APAC Repair &amp; Refurbishment</a:t>
            </a:r>
          </a:p>
          <a:p>
            <a:pPr marL="628650" lvl="1" indent="-171450">
              <a:buFont typeface="Arial" panose="020B0604020202020204" pitchFamily="34" charset="0"/>
              <a:buChar char="•"/>
            </a:pPr>
            <a:r>
              <a:rPr lang="en-SG">
                <a:cs typeface="+mn-lt"/>
              </a:rPr>
              <a:t>Request increase - cleaning ion block, ion guide from the field. We will be working with field service team to establish work requirement.</a:t>
            </a:r>
          </a:p>
          <a:p>
            <a:pPr marL="628650" lvl="1" indent="-171450">
              <a:buFont typeface="Arial" panose="020B0604020202020204" pitchFamily="34" charset="0"/>
              <a:buChar char="•"/>
            </a:pPr>
            <a:r>
              <a:rPr lang="en-SG">
                <a:cs typeface="+mn-lt"/>
              </a:rPr>
              <a:t>By supporting this, we are targeting to reduce planned service cost and at the same time, we are able to broaden Singapore GO capabilities.</a:t>
            </a:r>
          </a:p>
          <a:p>
            <a:pPr indent="-171450">
              <a:buFont typeface="Arial" panose="020B0604020202020204" pitchFamily="34" charset="0"/>
              <a:buChar char="•"/>
            </a:pPr>
            <a:r>
              <a:rPr lang="en-SG">
                <a:cs typeface="+mn-lt"/>
              </a:rPr>
              <a:t>Manufacturing in China</a:t>
            </a:r>
            <a:endParaRPr lang="en-SG"/>
          </a:p>
          <a:p>
            <a:pPr marL="628650" lvl="1" indent="-171450">
              <a:buFont typeface="Arial" panose="020B0604020202020204" pitchFamily="34" charset="0"/>
              <a:buChar char="•"/>
            </a:pPr>
            <a:r>
              <a:rPr lang="en-SG">
                <a:cs typeface="+mn-lt"/>
              </a:rPr>
              <a:t>In Q4 2019, we have sold more than 100 units of Alliance via the new distribution channel in China.</a:t>
            </a:r>
          </a:p>
          <a:p>
            <a:pPr marL="628650" lvl="1" indent="-171450">
              <a:buFont typeface="Arial" panose="020B0604020202020204" pitchFamily="34" charset="0"/>
              <a:buChar char="•"/>
            </a:pPr>
            <a:r>
              <a:rPr lang="en-SG">
                <a:cs typeface="+mn-lt"/>
              </a:rPr>
              <a:t>We are still at exploration stage for this initiative. EL is currently working closely with China leaders to explore opportunity to manufacture Alliance in China.</a:t>
            </a:r>
            <a:endParaRPr lang="en-SG">
              <a:cs typeface="Calibri"/>
            </a:endParaRPr>
          </a:p>
          <a:p>
            <a:pPr marL="628650" lvl="1" indent="-171450">
              <a:buFont typeface="Arial" panose="020B0604020202020204" pitchFamily="34" charset="0"/>
              <a:buChar char="•"/>
            </a:pPr>
            <a:r>
              <a:rPr lang="en-SG">
                <a:cs typeface="+mn-lt"/>
              </a:rPr>
              <a:t>This is also to align with the Manufacturing in China 2025 strategy</a:t>
            </a:r>
          </a:p>
          <a:p>
            <a:pPr marL="628650" lvl="1" indent="-171450">
              <a:buFont typeface="Arial" panose="020B0604020202020204" pitchFamily="34" charset="0"/>
              <a:buChar char="•"/>
            </a:pPr>
            <a:r>
              <a:rPr lang="en-SG">
                <a:cs typeface="+mn-lt"/>
              </a:rPr>
              <a:t>New initiative. Objective is to expand manufacturing footprint in China, targeting on Alliance product.</a:t>
            </a:r>
            <a:endParaRPr lang="en-SG"/>
          </a:p>
          <a:p>
            <a:pPr marL="628650" lvl="1" indent="-171450">
              <a:buFont typeface="Arial" panose="020B0604020202020204" pitchFamily="34" charset="0"/>
              <a:buChar char="•"/>
            </a:pPr>
            <a:r>
              <a:rPr lang="en-SG">
                <a:cs typeface="+mn-lt"/>
              </a:rPr>
              <a:t>Develop a China made Alliance by integrating with the Value Engineering opportunities from various source.</a:t>
            </a:r>
          </a:p>
          <a:p>
            <a:pPr marL="1085850" lvl="2" indent="-171450">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fld id="{BCDE78C4-65F8-C441-A576-BA0CB16704C9}" type="slidenum">
              <a:rPr lang="en-US" smtClean="0"/>
              <a:t>5</a:t>
            </a:fld>
            <a:endParaRPr lang="en-US"/>
          </a:p>
        </p:txBody>
      </p:sp>
    </p:spTree>
    <p:extLst>
      <p:ext uri="{BB962C8B-B14F-4D97-AF65-F5344CB8AC3E}">
        <p14:creationId xmlns:p14="http://schemas.microsoft.com/office/powerpoint/2010/main" val="4076778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SG" sz="1200" kern="1200">
                <a:solidFill>
                  <a:schemeClr val="tx1"/>
                </a:solidFill>
                <a:effectLst/>
                <a:latin typeface="+mn-lt"/>
                <a:ea typeface="+mn-ea"/>
                <a:cs typeface="+mn-cs"/>
              </a:rPr>
              <a:t>2020 will be a very challenging year and we have already identified some initiatives to manage the cost through the year</a:t>
            </a:r>
            <a:br>
              <a:rPr lang="en-SG" sz="1200" kern="1200">
                <a:solidFill>
                  <a:schemeClr val="tx1"/>
                </a:solidFill>
                <a:effectLst/>
                <a:latin typeface="+mn-lt"/>
                <a:ea typeface="+mn-ea"/>
                <a:cs typeface="+mn-cs"/>
              </a:rPr>
            </a:br>
            <a:endParaRPr lang="en-SG" sz="18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Cost savings/avoidance projects</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Continuing our CR initiatives with CMs and suppliers and also ocean deployment for SG made products</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Planning Projects</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To do that, we are going to leverage on IT and explore using system to help us manage the deployment and utilising the containers</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Packaging Optimization / Sustaining Engineering</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These were shared earlier. What we plan to do is to continue to push harder and work on all these identified initiatives to control our costs</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Freight Projects</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Key initiatives are freight invoicing project and RFQ. Focus is to gives us visibility on our spend and to manage our distribution cost</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Lean / Productivity Improvements</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We started this journey in 2019 as shared earlier and this year, we will continue to engage James Browne to help us build the lean culture in Singapore</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Business Process Simplification</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Our plan is to review current processes and to simplify and align with all stakeholders and at the same time making use of data analytics to develop dashboards which provide more visibility for us to act and be more proactive</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Sourcing Globalization / Category </a:t>
            </a:r>
            <a:r>
              <a:rPr lang="en-SG" sz="1200" kern="1200" err="1">
                <a:solidFill>
                  <a:schemeClr val="tx1"/>
                </a:solidFill>
                <a:effectLst/>
                <a:latin typeface="+mn-lt"/>
                <a:ea typeface="+mn-ea"/>
                <a:cs typeface="+mn-cs"/>
              </a:rPr>
              <a:t>Mgmt</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To harmonized business process – Global Harmonized QSL, Business Risk Management, Supplier Business Review and Scope of Supply Categorization.</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Tooling Renewal</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We want to be able to update and complete all the tooling drawings and be self-sufficient and independent for all the tools used in Singapore Manufacturing</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SG" sz="1200" kern="1200">
                <a:solidFill>
                  <a:schemeClr val="tx1"/>
                </a:solidFill>
                <a:effectLst/>
                <a:latin typeface="+mn-lt"/>
                <a:ea typeface="+mn-ea"/>
                <a:cs typeface="+mn-cs"/>
              </a:rPr>
              <a:t>Industrial 4.0 - Shared in earlier slides</a:t>
            </a:r>
            <a:endParaRPr lang="en-SG" sz="16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CDE78C4-65F8-C441-A576-BA0CB16704C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171450" lvl="0" indent="-171450">
              <a:buFont typeface="Arial" panose="020B0604020202020204" pitchFamily="34" charset="0"/>
              <a:buChar char="•"/>
            </a:pPr>
            <a:r>
              <a:rPr lang="en-SG" sz="1200" kern="1200">
                <a:solidFill>
                  <a:schemeClr val="tx1"/>
                </a:solidFill>
                <a:effectLst/>
                <a:latin typeface="+mn-lt"/>
                <a:ea typeface="+mn-ea"/>
                <a:cs typeface="+mn-cs"/>
              </a:rPr>
              <a:t>ISO Certification</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Maintaining our site ISO certifications is a key priority</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a:solidFill>
                  <a:schemeClr val="tx1"/>
                </a:solidFill>
                <a:effectLst/>
                <a:latin typeface="+mn-lt"/>
                <a:ea typeface="+mn-ea"/>
                <a:cs typeface="+mn-cs"/>
              </a:rPr>
              <a:t>QMS Harmonization</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We manufacture both LC and MS and while WXF and Wilmslow do not have a formal transfer plan in place, we want to use the Milford one to manage it</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err="1">
                <a:solidFill>
                  <a:schemeClr val="tx1"/>
                </a:solidFill>
                <a:effectLst/>
                <a:latin typeface="+mn-lt"/>
                <a:ea typeface="+mn-ea"/>
                <a:cs typeface="+mn-cs"/>
              </a:rPr>
              <a:t>Trackwise</a:t>
            </a:r>
            <a:r>
              <a:rPr lang="en-US" sz="1200" kern="1200">
                <a:solidFill>
                  <a:schemeClr val="tx1"/>
                </a:solidFill>
                <a:effectLst/>
                <a:latin typeface="+mn-lt"/>
                <a:ea typeface="+mn-ea"/>
                <a:cs typeface="+mn-cs"/>
              </a:rPr>
              <a:t> enhancement – Our CMO is currently not on </a:t>
            </a:r>
            <a:r>
              <a:rPr lang="en-US" sz="1200" kern="1200" err="1">
                <a:solidFill>
                  <a:schemeClr val="tx1"/>
                </a:solidFill>
                <a:effectLst/>
                <a:latin typeface="+mn-lt"/>
                <a:ea typeface="+mn-ea"/>
                <a:cs typeface="+mn-cs"/>
              </a:rPr>
              <a:t>TrackWise</a:t>
            </a:r>
            <a:r>
              <a:rPr lang="en-US" sz="1200" kern="1200">
                <a:solidFill>
                  <a:schemeClr val="tx1"/>
                </a:solidFill>
                <a:effectLst/>
                <a:latin typeface="+mn-lt"/>
                <a:ea typeface="+mn-ea"/>
                <a:cs typeface="+mn-cs"/>
              </a:rPr>
              <a:t>. We want to extend it to them so that all quality information are consistent globally</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a:solidFill>
                  <a:schemeClr val="tx1"/>
                </a:solidFill>
                <a:effectLst/>
                <a:latin typeface="+mn-lt"/>
                <a:ea typeface="+mn-ea"/>
                <a:cs typeface="+mn-cs"/>
              </a:rPr>
              <a:t>Singapore RDE ISO9001 – Include into </a:t>
            </a:r>
            <a:r>
              <a:rPr lang="en-US" sz="1200" kern="1200" err="1">
                <a:solidFill>
                  <a:schemeClr val="tx1"/>
                </a:solidFill>
                <a:effectLst/>
                <a:latin typeface="+mn-lt"/>
                <a:ea typeface="+mn-ea"/>
                <a:cs typeface="+mn-cs"/>
              </a:rPr>
              <a:t>Wilmslow</a:t>
            </a:r>
            <a:r>
              <a:rPr lang="en-US" sz="1200" kern="1200">
                <a:solidFill>
                  <a:schemeClr val="tx1"/>
                </a:solidFill>
                <a:effectLst/>
                <a:latin typeface="+mn-lt"/>
                <a:ea typeface="+mn-ea"/>
                <a:cs typeface="+mn-cs"/>
              </a:rPr>
              <a:t> ISO scope</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err="1">
                <a:solidFill>
                  <a:schemeClr val="tx1"/>
                </a:solidFill>
                <a:effectLst/>
                <a:latin typeface="+mn-lt"/>
                <a:ea typeface="+mn-ea"/>
                <a:cs typeface="+mn-cs"/>
              </a:rPr>
              <a:t>CoPQ</a:t>
            </a:r>
            <a:r>
              <a:rPr lang="en-US" sz="1200" kern="1200">
                <a:solidFill>
                  <a:schemeClr val="tx1"/>
                </a:solidFill>
                <a:effectLst/>
                <a:latin typeface="+mn-lt"/>
                <a:ea typeface="+mn-ea"/>
                <a:cs typeface="+mn-cs"/>
              </a:rPr>
              <a:t> Dashboard &amp; Tracker – Put into business perspective and translate to dollars and cents for more actionable measures, to track our cost of failures</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a:solidFill>
                  <a:schemeClr val="tx1"/>
                </a:solidFill>
                <a:effectLst/>
                <a:latin typeface="+mn-lt"/>
                <a:ea typeface="+mn-ea"/>
                <a:cs typeface="+mn-cs"/>
              </a:rPr>
              <a:t>Supplier Quality </a:t>
            </a:r>
            <a:r>
              <a:rPr lang="en-US" sz="1200" kern="1200" err="1">
                <a:solidFill>
                  <a:schemeClr val="tx1"/>
                </a:solidFill>
                <a:effectLst/>
                <a:latin typeface="+mn-lt"/>
                <a:ea typeface="+mn-ea"/>
                <a:cs typeface="+mn-cs"/>
              </a:rPr>
              <a:t>Mgmt</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a:solidFill>
                  <a:schemeClr val="tx1"/>
                </a:solidFill>
                <a:effectLst/>
                <a:latin typeface="+mn-lt"/>
                <a:ea typeface="+mn-ea"/>
                <a:cs typeface="+mn-cs"/>
              </a:rPr>
              <a:t>All these initiatives are plans to harmonized and improve the suppliers </a:t>
            </a:r>
            <a:r>
              <a:rPr lang="en-US" sz="1200" kern="1200" err="1">
                <a:solidFill>
                  <a:schemeClr val="tx1"/>
                </a:solidFill>
                <a:effectLst/>
                <a:latin typeface="+mn-lt"/>
                <a:ea typeface="+mn-ea"/>
                <a:cs typeface="+mn-cs"/>
              </a:rPr>
              <a:t>mgmt</a:t>
            </a:r>
            <a:r>
              <a:rPr lang="en-US" sz="1200" kern="1200">
                <a:solidFill>
                  <a:schemeClr val="tx1"/>
                </a:solidFill>
                <a:effectLst/>
                <a:latin typeface="+mn-lt"/>
                <a:ea typeface="+mn-ea"/>
                <a:cs typeface="+mn-cs"/>
              </a:rPr>
              <a:t>, to have a globalized supplier list with more visibility and leverage and consistency</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a:solidFill>
                  <a:schemeClr val="tx1"/>
                </a:solidFill>
                <a:effectLst/>
                <a:latin typeface="+mn-lt"/>
                <a:ea typeface="+mn-ea"/>
                <a:cs typeface="+mn-cs"/>
              </a:rPr>
              <a:t>Supplier Quality Improvement</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SG" sz="1200" kern="1200">
                <a:solidFill>
                  <a:schemeClr val="tx1"/>
                </a:solidFill>
                <a:effectLst/>
                <a:latin typeface="+mn-lt"/>
                <a:ea typeface="+mn-ea"/>
                <a:cs typeface="+mn-cs"/>
              </a:rPr>
              <a:t>All these activities are in a bid for tighter control to produce quality products. From SPQP in developing a more regimented and relevant process to qualify new parts to constant review of CMO FMEA to ensure robustness and extending quality agreement to suppliers to that Waters is aware of any process changes</a:t>
            </a:r>
            <a:endParaRPr lang="en-SG" sz="16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a:solidFill>
                  <a:schemeClr val="tx1"/>
                </a:solidFill>
                <a:effectLst/>
                <a:latin typeface="+mn-lt"/>
                <a:ea typeface="+mn-ea"/>
                <a:cs typeface="+mn-cs"/>
              </a:rPr>
              <a:t>Calibration consolidation</a:t>
            </a:r>
            <a:endParaRPr lang="en-SG" sz="1600" kern="120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a:solidFill>
                  <a:schemeClr val="tx1"/>
                </a:solidFill>
                <a:effectLst/>
                <a:latin typeface="+mn-lt"/>
                <a:ea typeface="+mn-ea"/>
                <a:cs typeface="+mn-cs"/>
              </a:rPr>
              <a:t>Plan to consolidate all calibration under a single source for cost control and better quality </a:t>
            </a:r>
            <a:r>
              <a:rPr lang="en-US" sz="1200" kern="1200" err="1">
                <a:solidFill>
                  <a:schemeClr val="tx1"/>
                </a:solidFill>
                <a:effectLst/>
                <a:latin typeface="+mn-lt"/>
                <a:ea typeface="+mn-ea"/>
                <a:cs typeface="+mn-cs"/>
              </a:rPr>
              <a:t>mgmt</a:t>
            </a:r>
            <a:endParaRPr lang="en-SG" sz="16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CDE78C4-65F8-C441-A576-BA0CB16704C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cs typeface="Calibri"/>
              </a:rPr>
              <a:t>Singapore is making </a:t>
            </a:r>
            <a:r>
              <a:rPr lang="en-US" err="1">
                <a:cs typeface="Calibri"/>
              </a:rPr>
              <a:t>approx</a:t>
            </a:r>
            <a:r>
              <a:rPr lang="en-US">
                <a:cs typeface="Calibri"/>
              </a:rPr>
              <a:t> 80% LC</a:t>
            </a:r>
          </a:p>
          <a:p>
            <a:r>
              <a:rPr lang="en-US">
                <a:cs typeface="Calibri"/>
              </a:rPr>
              <a:t>- never missed a revenue order due to unavailability of Singapore made products</a:t>
            </a:r>
          </a:p>
          <a:p>
            <a:r>
              <a:rPr lang="en-US">
                <a:cs typeface="Calibri"/>
              </a:rPr>
              <a:t>- want to continue the success in 2020, continue to drive performance on key metrics that we measure ourselves on</a:t>
            </a:r>
          </a:p>
          <a:p>
            <a:endParaRPr lang="en-US">
              <a:cs typeface="Calibri"/>
            </a:endParaRPr>
          </a:p>
          <a:p>
            <a:r>
              <a:rPr lang="en-US">
                <a:cs typeface="Calibri"/>
              </a:rPr>
              <a:t>SIT Phase 2 </a:t>
            </a:r>
            <a:endParaRPr lang="en-US"/>
          </a:p>
          <a:p>
            <a:r>
              <a:rPr lang="en-US">
                <a:cs typeface="Calibri"/>
              </a:rPr>
              <a:t>- Venture to integrate and test an LC stack</a:t>
            </a:r>
          </a:p>
          <a:p>
            <a:r>
              <a:rPr lang="en-US">
                <a:cs typeface="Calibri"/>
              </a:rPr>
              <a:t>- Product will ship to Waters as an integrated stack (279 level)</a:t>
            </a:r>
          </a:p>
          <a:p>
            <a:r>
              <a:rPr lang="en-US">
                <a:cs typeface="Calibri"/>
              </a:rPr>
              <a:t>- Phase 3 Venture to build and WPPL to provide oversight</a:t>
            </a:r>
          </a:p>
          <a:p>
            <a:r>
              <a:rPr lang="en-US">
                <a:cs typeface="Calibri"/>
              </a:rPr>
              <a:t>- DTS in July</a:t>
            </a:r>
          </a:p>
          <a:p>
            <a:endParaRPr lang="en-US">
              <a:cs typeface="Calibri"/>
            </a:endParaRPr>
          </a:p>
          <a:p>
            <a:r>
              <a:rPr lang="en-US" err="1">
                <a:cs typeface="Calibri"/>
              </a:rPr>
              <a:t>EReturns</a:t>
            </a:r>
            <a:endParaRPr lang="en-US">
              <a:cs typeface="Calibri"/>
            </a:endParaRPr>
          </a:p>
          <a:p>
            <a:r>
              <a:rPr lang="en-US">
                <a:cs typeface="Calibri"/>
              </a:rPr>
              <a:t>- Still drafting project charter</a:t>
            </a:r>
          </a:p>
          <a:p>
            <a:r>
              <a:rPr lang="en-US">
                <a:cs typeface="Calibri"/>
              </a:rPr>
              <a:t>- Still in discussion on the refurbishment process</a:t>
            </a:r>
          </a:p>
          <a:p>
            <a:endParaRPr lang="en-US"/>
          </a:p>
          <a:p>
            <a:r>
              <a:rPr lang="en-US"/>
              <a:t>Supplier Sustainability</a:t>
            </a:r>
            <a:endParaRPr lang="en-US">
              <a:cs typeface="Calibri"/>
            </a:endParaRPr>
          </a:p>
          <a:p>
            <a:r>
              <a:rPr lang="en-US"/>
              <a:t>- To expand scope to second tier suppliers to monitor sustainability data (example: conflict materials review) - better control on supplier sustainability</a:t>
            </a:r>
            <a:endParaRPr lang="en-US">
              <a:cs typeface="Calibri"/>
            </a:endParaRPr>
          </a:p>
          <a:p>
            <a:r>
              <a:rPr lang="en-US"/>
              <a:t>- Establish process with CMs to monitor key suppliers performance on delivery &amp; service (incorporate into scorecard with Supplier Quality Team</a:t>
            </a:r>
            <a:endParaRPr lang="en-US">
              <a:cs typeface="Calibri"/>
            </a:endParaRPr>
          </a:p>
          <a:p>
            <a:endParaRPr lang="en-US">
              <a:cs typeface="Calibri"/>
            </a:endParaRPr>
          </a:p>
          <a:p>
            <a:r>
              <a:rPr lang="en-US">
                <a:cs typeface="Calibri"/>
              </a:rPr>
              <a:t>Tester Renewal</a:t>
            </a:r>
          </a:p>
          <a:p>
            <a:r>
              <a:rPr lang="en-US"/>
              <a:t>- Extend current tester lifecycle through pro-active renewal/upgrade of test equipment to minimize tester downtime and risk to production. Improvement on analytical capabilities</a:t>
            </a:r>
            <a:endParaRPr lang="en-US">
              <a:cs typeface="Calibri"/>
            </a:endParaRPr>
          </a:p>
          <a:p>
            <a:endParaRPr lang="en-US">
              <a:cs typeface="Calibri"/>
            </a:endParaRPr>
          </a:p>
          <a:p>
            <a:r>
              <a:rPr lang="en-US"/>
              <a:t>Cost of Quality Metric Visibility</a:t>
            </a:r>
            <a:endParaRPr lang="en-US">
              <a:cs typeface="Calibri"/>
            </a:endParaRPr>
          </a:p>
          <a:p>
            <a:r>
              <a:rPr lang="en-US"/>
              <a:t>- </a:t>
            </a:r>
            <a:r>
              <a:rPr lang="en-US" err="1"/>
              <a:t>CoPQ</a:t>
            </a:r>
            <a:r>
              <a:rPr lang="en-US"/>
              <a:t> Dashboard &amp; Tracker: Tracking of </a:t>
            </a:r>
            <a:r>
              <a:rPr lang="en-US" err="1"/>
              <a:t>CoPQ</a:t>
            </a:r>
            <a:r>
              <a:rPr lang="en-US"/>
              <a:t> for all suppliers / CMO / ADC related CAR</a:t>
            </a:r>
            <a:endParaRPr lang="en-US">
              <a:cs typeface="Calibri"/>
            </a:endParaRPr>
          </a:p>
          <a:p>
            <a:r>
              <a:rPr lang="en-US"/>
              <a:t>- SIT</a:t>
            </a:r>
            <a:endParaRPr lang="en-US">
              <a:cs typeface="Calibri"/>
            </a:endParaRPr>
          </a:p>
          <a:p>
            <a:r>
              <a:rPr lang="en-US"/>
              <a:t>- Instrument warranty PCA</a:t>
            </a:r>
          </a:p>
          <a:p>
            <a:endParaRPr lang="en-US">
              <a:cs typeface="Calibri"/>
            </a:endParaRPr>
          </a:p>
          <a:p>
            <a:r>
              <a:rPr lang="en-US">
                <a:cs typeface="Calibri"/>
              </a:rPr>
              <a:t>VOC</a:t>
            </a:r>
          </a:p>
          <a:p>
            <a:r>
              <a:rPr lang="en-US">
                <a:cs typeface="Calibri"/>
              </a:rPr>
              <a:t>- Continue to reach out to customers, want to be closer to market place, hear from customer</a:t>
            </a:r>
            <a:endParaRPr lang="en-US"/>
          </a:p>
          <a:p>
            <a:r>
              <a:rPr lang="en-US">
                <a:cs typeface="Calibri"/>
              </a:rPr>
              <a:t>- See how we can better serve them to meet their needs</a:t>
            </a:r>
          </a:p>
          <a:p>
            <a:endParaRPr lang="en-US">
              <a:cs typeface="Calibri"/>
            </a:endParaRPr>
          </a:p>
          <a:p>
            <a:r>
              <a:rPr lang="en-US">
                <a:cs typeface="Calibri"/>
              </a:rPr>
              <a:t>India realignment to APAC</a:t>
            </a:r>
          </a:p>
          <a:p>
            <a:r>
              <a:rPr lang="en-US">
                <a:cs typeface="Calibri"/>
              </a:rPr>
              <a:t>- We do not have much details on the impact but we will work closely with field to ensure a smooth transition</a:t>
            </a:r>
          </a:p>
        </p:txBody>
      </p:sp>
      <p:sp>
        <p:nvSpPr>
          <p:cNvPr id="4" name="Slide Number Placeholder 3"/>
          <p:cNvSpPr>
            <a:spLocks noGrp="1"/>
          </p:cNvSpPr>
          <p:nvPr>
            <p:ph type="sldNum" sz="quarter" idx="10"/>
          </p:nvPr>
        </p:nvSpPr>
        <p:spPr/>
        <p:txBody>
          <a:bodyPr/>
          <a:lstStyle/>
          <a:p>
            <a:fld id="{BCDE78C4-65F8-C441-A576-BA0CB16704C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10"/>
          </p:nvPr>
        </p:nvSpPr>
        <p:spPr/>
        <p:txBody>
          <a:bodyPr/>
          <a:lstStyle/>
          <a:p>
            <a:fld id="{BCDE78C4-65F8-C441-A576-BA0CB16704C9}" type="slidenum">
              <a:rPr lang="en-US" smtClean="0"/>
              <a:pPr/>
              <a:t>9</a:t>
            </a:fld>
            <a:endParaRPr lang="en-US"/>
          </a:p>
        </p:txBody>
      </p:sp>
    </p:spTree>
    <p:extLst>
      <p:ext uri="{BB962C8B-B14F-4D97-AF65-F5344CB8AC3E}">
        <p14:creationId xmlns:p14="http://schemas.microsoft.com/office/powerpoint/2010/main" val="1452562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795113" y="2757488"/>
            <a:ext cx="101776213" cy="572500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999618" rtl="0" eaLnBrk="1" fontAlgn="base" latinLnBrk="0" hangingPunct="1">
              <a:lnSpc>
                <a:spcPct val="100000"/>
              </a:lnSpc>
              <a:spcBef>
                <a:spcPct val="0"/>
              </a:spcBef>
              <a:spcAft>
                <a:spcPct val="0"/>
              </a:spcAft>
              <a:buClrTx/>
              <a:buSzTx/>
              <a:buFontTx/>
              <a:buNone/>
              <a:tabLst/>
              <a:defRPr/>
            </a:pPr>
            <a:fld id="{BCDE78C4-65F8-C441-A576-BA0CB16704C9}" type="slidenum">
              <a:rPr kumimoji="0" lang="en-US" sz="2700" b="0" i="0" u="none" strike="noStrike" kern="1200" cap="none" spc="0" normalizeH="0" baseline="0" noProof="0">
                <a:ln>
                  <a:noFill/>
                </a:ln>
                <a:solidFill>
                  <a:prstClr val="black"/>
                </a:solidFill>
                <a:effectLst/>
                <a:uLnTx/>
                <a:uFillTx/>
                <a:latin typeface="Verdana" pitchFamily="34" charset="0"/>
                <a:ea typeface="MS PGothic" pitchFamily="34" charset="-128"/>
                <a:cs typeface="+mn-cs"/>
              </a:rPr>
              <a:pPr marL="0" marR="0" lvl="0" indent="0" algn="r" defTabSz="1999618" rtl="0" eaLnBrk="1" fontAlgn="base" latinLnBrk="0" hangingPunct="1">
                <a:lnSpc>
                  <a:spcPct val="100000"/>
                </a:lnSpc>
                <a:spcBef>
                  <a:spcPct val="0"/>
                </a:spcBef>
                <a:spcAft>
                  <a:spcPct val="0"/>
                </a:spcAft>
                <a:buClrTx/>
                <a:buSzTx/>
                <a:buFontTx/>
                <a:buNone/>
                <a:tabLst/>
                <a:defRPr/>
              </a:pPr>
              <a:t>10</a:t>
            </a:fld>
            <a:endParaRPr kumimoji="0" lang="en-US" sz="2700" b="0" i="0" u="none" strike="noStrike" kern="1200" cap="none" spc="0" normalizeH="0" baseline="0" noProof="0">
              <a:ln>
                <a:noFill/>
              </a:ln>
              <a:solidFill>
                <a:prstClr val="black"/>
              </a:solidFill>
              <a:effectLst/>
              <a:uLnTx/>
              <a:uFillTx/>
              <a:latin typeface="Verdana" pitchFamily="34" charset="0"/>
              <a:ea typeface="MS PGothic" pitchFamily="34" charset="-128"/>
              <a:cs typeface="+mn-cs"/>
            </a:endParaRPr>
          </a:p>
        </p:txBody>
      </p:sp>
    </p:spTree>
    <p:extLst>
      <p:ext uri="{BB962C8B-B14F-4D97-AF65-F5344CB8AC3E}">
        <p14:creationId xmlns:p14="http://schemas.microsoft.com/office/powerpoint/2010/main" val="2103875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4648200"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defRPr>
            </a:lvl1pPr>
          </a:lstStyle>
          <a:p>
            <a:pPr lvl="0"/>
            <a:r>
              <a:rPr lang="en-US"/>
              <a:t>Click to edit Master title style</a:t>
            </a: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1715666"/>
            <a:ext cx="4267200" cy="3142084"/>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2000" b="0" dirty="0" smtClean="0">
                <a:solidFill>
                  <a:srgbClr val="0077BB"/>
                </a:solidFill>
                <a:effectLst/>
                <a:latin typeface="Arial"/>
                <a:ea typeface="MS PGothic" pitchFamily="34" charset="-128"/>
                <a:cs typeface="Arial"/>
              </a:defRPr>
            </a:lvl1pPr>
          </a:lstStyle>
          <a:p>
            <a:pPr lvl="0"/>
            <a:r>
              <a:rPr lang="en-US"/>
              <a:t>Click to edit Master title style</a:t>
            </a:r>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defRPr>
            </a:lvl1pPr>
          </a:lstStyle>
          <a:p>
            <a:r>
              <a:rPr lang="en-US"/>
              <a:t>Click to edit Master title style</a:t>
            </a:r>
          </a:p>
        </p:txBody>
      </p:sp>
      <p:sp>
        <p:nvSpPr>
          <p:cNvPr id="3" name="Content Placeholder 2"/>
          <p:cNvSpPr>
            <a:spLocks noGrp="1"/>
          </p:cNvSpPr>
          <p:nvPr>
            <p:ph sz="half" idx="1"/>
          </p:nvPr>
        </p:nvSpPr>
        <p:spPr>
          <a:xfrm>
            <a:off x="223838" y="100405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0"/>
          </p:nvPr>
        </p:nvSpPr>
        <p:spPr>
          <a:xfrm>
            <a:off x="4703134" y="1004058"/>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1"/>
          </p:nvPr>
        </p:nvSpPr>
        <p:spPr>
          <a:xfrm>
            <a:off x="228600"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sz="half" idx="12"/>
          </p:nvPr>
        </p:nvSpPr>
        <p:spPr>
          <a:xfrm>
            <a:off x="4707896"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defRPr>
            </a:lvl1pPr>
          </a:lstStyle>
          <a:p>
            <a:pPr lvl="0"/>
            <a:r>
              <a:rPr lang="en-US"/>
              <a:t>Click to edit Master title style</a:t>
            </a:r>
          </a:p>
        </p:txBody>
      </p:sp>
      <p:sp>
        <p:nvSpPr>
          <p:cNvPr id="10" name="Content Placeholder 2"/>
          <p:cNvSpPr>
            <a:spLocks noGrp="1"/>
          </p:cNvSpPr>
          <p:nvPr>
            <p:ph sz="half" idx="1"/>
          </p:nvPr>
        </p:nvSpPr>
        <p:spPr>
          <a:xfrm>
            <a:off x="223838" y="100420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half" idx="12"/>
          </p:nvPr>
        </p:nvSpPr>
        <p:spPr>
          <a:xfrm>
            <a:off x="4701365" y="1004208"/>
            <a:ext cx="4256315" cy="188595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no logo">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55201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164158-0CE9-4349-B3F5-2F2E57F0D0CB}" type="datetimeFigureOut">
              <a:rPr lang="en-US" smtClean="0"/>
              <a:t>17.01.2020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259CC6-7B72-4137-928D-D85C24DCBB66}" type="slidenum">
              <a:rPr lang="en-US" smtClean="0"/>
              <a:t>‹#›</a:t>
            </a:fld>
            <a:endParaRPr lang="en-US"/>
          </a:p>
        </p:txBody>
      </p:sp>
    </p:spTree>
    <p:extLst>
      <p:ext uri="{BB962C8B-B14F-4D97-AF65-F5344CB8AC3E}">
        <p14:creationId xmlns:p14="http://schemas.microsoft.com/office/powerpoint/2010/main" val="310001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20"/>
            <a:ext cx="9144000" cy="1102519"/>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p>
        </p:txBody>
      </p:sp>
    </p:spTree>
    <p:extLst>
      <p:ext uri="{BB962C8B-B14F-4D97-AF65-F5344CB8AC3E}">
        <p14:creationId xmlns:p14="http://schemas.microsoft.com/office/powerpoint/2010/main" val="2760044630"/>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1800" b="0">
                <a:solidFill>
                  <a:srgbClr val="006DAC"/>
                </a:solidFill>
                <a:effectLst/>
                <a:latin typeface="Arial"/>
                <a:cs typeface="Aria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1175546236"/>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175022" marR="0" indent="-175022" algn="l" defTabSz="6858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342900" marR="0" indent="-167879" algn="l" defTabSz="6858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520304" marR="0" indent="-171450" algn="l" defTabSz="6858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688181" marR="0" indent="-171450" algn="l" defTabSz="6858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863204" marR="0" indent="-171450" algn="l" defTabSz="6858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extLst>
      <p:ext uri="{BB962C8B-B14F-4D97-AF65-F5344CB8AC3E}">
        <p14:creationId xmlns:p14="http://schemas.microsoft.com/office/powerpoint/2010/main" val="2921240713"/>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extLst>
      <p:ext uri="{BB962C8B-B14F-4D97-AF65-F5344CB8AC3E}">
        <p14:creationId xmlns:p14="http://schemas.microsoft.com/office/powerpoint/2010/main" val="2218669607"/>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29984"/>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175022" marR="0" indent="-175022" algn="l" defTabSz="685800" rtl="0" eaLnBrk="1" fontAlgn="base" latinLnBrk="0" hangingPunct="1">
              <a:lnSpc>
                <a:spcPct val="110000"/>
              </a:lnSpc>
              <a:spcBef>
                <a:spcPct val="20000"/>
              </a:spcBef>
              <a:spcAft>
                <a:spcPct val="0"/>
              </a:spcAft>
              <a:buClr>
                <a:schemeClr val="accent1"/>
              </a:buClr>
              <a:buSzTx/>
              <a:buFont typeface="Wingdings 2" pitchFamily="18" charset="2"/>
              <a:buChar char="¡"/>
              <a:tabLst/>
              <a:defRPr sz="1350">
                <a:latin typeface="Arial"/>
                <a:cs typeface="Arial"/>
              </a:defRPr>
            </a:lvl1pPr>
            <a:lvl2pPr marL="342900" marR="0" indent="-167879" algn="l" defTabSz="685800" rtl="0" eaLnBrk="1" fontAlgn="base" latinLnBrk="0" hangingPunct="1">
              <a:lnSpc>
                <a:spcPct val="110000"/>
              </a:lnSpc>
              <a:spcBef>
                <a:spcPct val="20000"/>
              </a:spcBef>
              <a:spcAft>
                <a:spcPct val="0"/>
              </a:spcAft>
              <a:buClr>
                <a:schemeClr val="accent1"/>
              </a:buClr>
              <a:buSzTx/>
              <a:buFont typeface="Verdana" pitchFamily="34" charset="0"/>
              <a:buChar char="–"/>
              <a:tabLst/>
              <a:defRPr sz="1200">
                <a:latin typeface="Arial"/>
                <a:cs typeface="Arial"/>
              </a:defRPr>
            </a:lvl2pPr>
            <a:lvl3pPr marL="520304" marR="0" indent="-171450" algn="l" defTabSz="6858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200">
                <a:latin typeface="Arial"/>
                <a:cs typeface="Arial"/>
              </a:defRPr>
            </a:lvl3pPr>
            <a:lvl4pPr marL="688181" marR="0" indent="-171450" algn="l" defTabSz="685800" rtl="0" eaLnBrk="1" fontAlgn="base" latinLnBrk="0" hangingPunct="1">
              <a:lnSpc>
                <a:spcPct val="110000"/>
              </a:lnSpc>
              <a:spcBef>
                <a:spcPct val="20000"/>
              </a:spcBef>
              <a:spcAft>
                <a:spcPct val="0"/>
              </a:spcAft>
              <a:buClr>
                <a:schemeClr val="accent1"/>
              </a:buClr>
              <a:buSzTx/>
              <a:buFont typeface="Arial" pitchFamily="34" charset="0"/>
              <a:buChar char="•"/>
              <a:tabLst/>
              <a:defRPr sz="1200">
                <a:latin typeface="Arial"/>
                <a:cs typeface="Arial"/>
              </a:defRPr>
            </a:lvl4pPr>
            <a:lvl5pPr marL="863204" marR="0" indent="-171450" algn="l" defTabSz="685800" rtl="0" eaLnBrk="1" fontAlgn="base" latinLnBrk="0" hangingPunct="1">
              <a:lnSpc>
                <a:spcPct val="110000"/>
              </a:lnSpc>
              <a:spcBef>
                <a:spcPct val="20000"/>
              </a:spcBef>
              <a:spcAft>
                <a:spcPct val="0"/>
              </a:spcAft>
              <a:buClr>
                <a:schemeClr val="accent1"/>
              </a:buClr>
              <a:buSzTx/>
              <a:buFont typeface="Arial" pitchFamily="34" charset="0"/>
              <a:buChar char="•"/>
              <a:tabLst/>
              <a:defRPr sz="1200">
                <a:latin typeface="Arial"/>
                <a:cs typeface="Arial"/>
              </a:defRPr>
            </a:lvl5pPr>
            <a:lvl6pPr>
              <a:defRPr sz="1350"/>
            </a:lvl6pPr>
            <a:lvl7pPr>
              <a:defRPr sz="1350"/>
            </a:lvl7pPr>
            <a:lvl8pPr>
              <a:defRPr sz="1350"/>
            </a:lvl8pPr>
            <a:lvl9pPr>
              <a:defRPr sz="135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4648200" y="1093744"/>
            <a:ext cx="4343400" cy="3771900"/>
          </a:xfrm>
        </p:spPr>
        <p:txBody>
          <a:bodyPr>
            <a:normAutofit/>
          </a:bodyPr>
          <a:lstStyle>
            <a:lvl1pPr marL="175022" marR="0" indent="-175022" algn="l" defTabSz="685800" rtl="0" eaLnBrk="1" fontAlgn="base" latinLnBrk="0" hangingPunct="1">
              <a:lnSpc>
                <a:spcPct val="110000"/>
              </a:lnSpc>
              <a:spcBef>
                <a:spcPct val="20000"/>
              </a:spcBef>
              <a:spcAft>
                <a:spcPct val="0"/>
              </a:spcAft>
              <a:buClr>
                <a:schemeClr val="accent1"/>
              </a:buClr>
              <a:buSzTx/>
              <a:buFont typeface="Wingdings 2" pitchFamily="18" charset="2"/>
              <a:buChar char="¡"/>
              <a:tabLst/>
              <a:defRPr sz="1350">
                <a:latin typeface="Arial"/>
                <a:cs typeface="Arial"/>
              </a:defRPr>
            </a:lvl1pPr>
            <a:lvl2pPr marL="342900" marR="0" indent="-167879" algn="l" defTabSz="685800" rtl="0" eaLnBrk="1" fontAlgn="base" latinLnBrk="0" hangingPunct="1">
              <a:lnSpc>
                <a:spcPct val="110000"/>
              </a:lnSpc>
              <a:spcBef>
                <a:spcPct val="20000"/>
              </a:spcBef>
              <a:spcAft>
                <a:spcPct val="0"/>
              </a:spcAft>
              <a:buClr>
                <a:schemeClr val="accent1"/>
              </a:buClr>
              <a:buSzTx/>
              <a:buFont typeface="Verdana" pitchFamily="34" charset="0"/>
              <a:buChar char="–"/>
              <a:tabLst/>
              <a:defRPr sz="1200">
                <a:latin typeface="Arial"/>
                <a:cs typeface="Arial"/>
              </a:defRPr>
            </a:lvl2pPr>
            <a:lvl3pPr marL="520304" marR="0" indent="-171450" algn="l" defTabSz="6858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200">
                <a:latin typeface="Arial"/>
                <a:cs typeface="Arial"/>
              </a:defRPr>
            </a:lvl3pPr>
            <a:lvl4pPr marL="688181" marR="0" indent="-171450" algn="l" defTabSz="685800" rtl="0" eaLnBrk="1" fontAlgn="base" latinLnBrk="0" hangingPunct="1">
              <a:lnSpc>
                <a:spcPct val="110000"/>
              </a:lnSpc>
              <a:spcBef>
                <a:spcPct val="20000"/>
              </a:spcBef>
              <a:spcAft>
                <a:spcPct val="0"/>
              </a:spcAft>
              <a:buClr>
                <a:schemeClr val="accent1"/>
              </a:buClr>
              <a:buSzTx/>
              <a:buFont typeface="Arial" pitchFamily="34" charset="0"/>
              <a:buChar char="•"/>
              <a:tabLst/>
              <a:defRPr sz="1200">
                <a:latin typeface="Arial"/>
                <a:cs typeface="Arial"/>
              </a:defRPr>
            </a:lvl4pPr>
            <a:lvl5pPr marL="863204" marR="0" indent="-171450" algn="l" defTabSz="685800" rtl="0" eaLnBrk="1" fontAlgn="base" latinLnBrk="0" hangingPunct="1">
              <a:lnSpc>
                <a:spcPct val="110000"/>
              </a:lnSpc>
              <a:spcBef>
                <a:spcPct val="20000"/>
              </a:spcBef>
              <a:spcAft>
                <a:spcPct val="0"/>
              </a:spcAft>
              <a:buClr>
                <a:schemeClr val="accent1"/>
              </a:buClr>
              <a:buSzTx/>
              <a:buFont typeface="Arial" pitchFamily="34" charset="0"/>
              <a:buChar char="•"/>
              <a:tabLst/>
              <a:defRPr sz="1200">
                <a:latin typeface="Arial"/>
                <a:cs typeface="Arial"/>
              </a:defRPr>
            </a:lvl5pPr>
            <a:lvl6pPr>
              <a:defRPr sz="1350"/>
            </a:lvl6pPr>
            <a:lvl7pPr>
              <a:defRPr sz="1350"/>
            </a:lvl7pPr>
            <a:lvl8pPr>
              <a:defRPr sz="1350"/>
            </a:lvl8pPr>
            <a:lvl9pPr>
              <a:defRPr sz="135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defRPr>
            </a:lvl1pPr>
          </a:lstStyle>
          <a:p>
            <a:pPr lvl="0"/>
            <a:r>
              <a:rPr lang="en-US"/>
              <a:t>Click to edit Master title style</a:t>
            </a:r>
          </a:p>
        </p:txBody>
      </p:sp>
    </p:spTree>
    <p:extLst>
      <p:ext uri="{BB962C8B-B14F-4D97-AF65-F5344CB8AC3E}">
        <p14:creationId xmlns:p14="http://schemas.microsoft.com/office/powerpoint/2010/main" val="4019684249"/>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175022" indent="-175022">
              <a:defRPr sz="1200">
                <a:latin typeface="Arial"/>
                <a:cs typeface="Arial"/>
              </a:defRPr>
            </a:lvl1pPr>
            <a:lvl2pPr marL="342900" indent="-175022">
              <a:defRPr sz="1050">
                <a:latin typeface="Arial"/>
                <a:cs typeface="Arial"/>
              </a:defRPr>
            </a:lvl2pPr>
            <a:lvl3pPr marL="472679" indent="-129779">
              <a:defRPr sz="1050">
                <a:latin typeface="Arial"/>
                <a:cs typeface="Arial"/>
              </a:defRPr>
            </a:lvl3pPr>
            <a:lvl4pPr marL="558404" indent="-130969">
              <a:defRPr sz="1050">
                <a:latin typeface="Arial"/>
                <a:cs typeface="Arial"/>
              </a:defRPr>
            </a:lvl4pPr>
            <a:lvl5pPr marL="640556" indent="-129779">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175022" indent="-175022">
              <a:defRPr sz="1200">
                <a:latin typeface="Arial"/>
                <a:cs typeface="Arial"/>
              </a:defRPr>
            </a:lvl1pPr>
            <a:lvl2pPr marL="342900" indent="-175022">
              <a:defRPr sz="1050">
                <a:latin typeface="Arial"/>
                <a:cs typeface="Arial"/>
              </a:defRPr>
            </a:lvl2pPr>
            <a:lvl3pPr marL="472679" indent="-129779">
              <a:defRPr sz="1050">
                <a:latin typeface="Arial"/>
                <a:cs typeface="Arial"/>
              </a:defRPr>
            </a:lvl3pPr>
            <a:lvl4pPr marL="558404" indent="-130969">
              <a:defRPr sz="1050">
                <a:latin typeface="Arial"/>
                <a:cs typeface="Arial"/>
              </a:defRPr>
            </a:lvl4pPr>
            <a:lvl5pPr marL="640556" indent="-129779">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5689489"/>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2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2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Content Placeholder 5"/>
          <p:cNvSpPr>
            <a:spLocks noGrp="1"/>
          </p:cNvSpPr>
          <p:nvPr>
            <p:ph sz="quarter" idx="10"/>
          </p:nvPr>
        </p:nvSpPr>
        <p:spPr>
          <a:xfrm>
            <a:off x="228600" y="1715667"/>
            <a:ext cx="4267200" cy="3142084"/>
          </a:xfrm>
          <a:ln>
            <a:solidFill>
              <a:schemeClr val="tx1"/>
            </a:solidFill>
          </a:ln>
        </p:spPr>
        <p:txBody>
          <a:bodyPr/>
          <a:lstStyle>
            <a:lvl1pPr marL="171450" indent="-171450">
              <a:defRPr sz="1200">
                <a:latin typeface="Arial"/>
                <a:cs typeface="Arial"/>
              </a:defRPr>
            </a:lvl1pPr>
            <a:lvl2pPr marL="213122" indent="-129779">
              <a:defRPr sz="1050">
                <a:latin typeface="Arial"/>
                <a:cs typeface="Arial"/>
              </a:defRPr>
            </a:lvl2pPr>
            <a:lvl3pPr marL="297656" indent="-84535">
              <a:defRPr sz="1050">
                <a:latin typeface="Arial"/>
                <a:cs typeface="Arial"/>
              </a:defRPr>
            </a:lvl3pPr>
            <a:lvl4pPr marL="384572" indent="-84535">
              <a:defRPr sz="1050">
                <a:latin typeface="Arial"/>
                <a:cs typeface="Arial"/>
              </a:defRPr>
            </a:lvl4pPr>
            <a:lvl5pPr marL="470297" indent="-84535">
              <a:defRPr sz="1050">
                <a:latin typeface="Arial"/>
                <a:cs typeface="Aria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1500" b="0" dirty="0" smtClean="0">
                <a:solidFill>
                  <a:srgbClr val="0077BB"/>
                </a:solidFill>
                <a:effectLst/>
                <a:latin typeface="Arial"/>
                <a:ea typeface="MS PGothic" pitchFamily="34" charset="-128"/>
                <a:cs typeface="Arial"/>
              </a:defRPr>
            </a:lvl1pPr>
          </a:lstStyle>
          <a:p>
            <a:pPr lvl="0"/>
            <a:r>
              <a:rPr lang="en-US"/>
              <a:t>Click to edit Master title style</a:t>
            </a:r>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171450" indent="-171450">
              <a:defRPr sz="1200">
                <a:latin typeface="Arial"/>
                <a:cs typeface="Arial"/>
              </a:defRPr>
            </a:lvl1pPr>
            <a:lvl2pPr marL="213122" indent="-129779">
              <a:defRPr sz="1050">
                <a:latin typeface="Arial"/>
                <a:cs typeface="Arial"/>
              </a:defRPr>
            </a:lvl2pPr>
            <a:lvl3pPr marL="297656" indent="-84535">
              <a:defRPr sz="1050">
                <a:latin typeface="Arial"/>
                <a:cs typeface="Arial"/>
              </a:defRPr>
            </a:lvl3pPr>
            <a:lvl4pPr marL="384572" indent="-84535">
              <a:defRPr sz="1050">
                <a:latin typeface="Arial"/>
                <a:cs typeface="Arial"/>
              </a:defRPr>
            </a:lvl4pPr>
            <a:lvl5pPr marL="470297" indent="-84535">
              <a:defRPr sz="1050">
                <a:latin typeface="Arial"/>
                <a:cs typeface="Aria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943130"/>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defRPr>
            </a:lvl1pPr>
          </a:lstStyle>
          <a:p>
            <a:r>
              <a:rPr lang="en-US"/>
              <a:t>Click to edit Master title style</a:t>
            </a:r>
          </a:p>
        </p:txBody>
      </p:sp>
      <p:sp>
        <p:nvSpPr>
          <p:cNvPr id="3" name="Content Placeholder 2"/>
          <p:cNvSpPr>
            <a:spLocks noGrp="1"/>
          </p:cNvSpPr>
          <p:nvPr>
            <p:ph sz="half" idx="1"/>
          </p:nvPr>
        </p:nvSpPr>
        <p:spPr>
          <a:xfrm>
            <a:off x="223838" y="1004058"/>
            <a:ext cx="4114800" cy="1885950"/>
          </a:xfrm>
        </p:spPr>
        <p:txBody>
          <a:bodyPr/>
          <a:lstStyle>
            <a:lvl1pPr marL="175022" indent="-175022">
              <a:defRPr sz="1200">
                <a:latin typeface="Arial"/>
                <a:cs typeface="Arial"/>
              </a:defRPr>
            </a:lvl1pPr>
            <a:lvl2pPr marL="213122" indent="-128588">
              <a:defRPr sz="1050">
                <a:latin typeface="Arial"/>
                <a:cs typeface="Arial"/>
              </a:defRPr>
            </a:lvl2pPr>
            <a:lvl3pPr marL="297656" indent="-123825">
              <a:defRPr sz="1050">
                <a:latin typeface="Arial"/>
                <a:cs typeface="Arial"/>
              </a:defRPr>
            </a:lvl3pPr>
            <a:lvl4pPr marL="472679" indent="-129779">
              <a:defRPr sz="1050">
                <a:latin typeface="Arial"/>
                <a:cs typeface="Arial"/>
              </a:defRPr>
            </a:lvl4pPr>
            <a:lvl5pPr marL="601266" indent="-128588">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0"/>
          </p:nvPr>
        </p:nvSpPr>
        <p:spPr>
          <a:xfrm>
            <a:off x="4703134" y="1004058"/>
            <a:ext cx="4114800" cy="1885950"/>
          </a:xfrm>
        </p:spPr>
        <p:txBody>
          <a:bodyPr/>
          <a:lstStyle>
            <a:lvl1pPr marL="175022" indent="-175022">
              <a:defRPr sz="1200">
                <a:latin typeface="Arial"/>
                <a:cs typeface="Arial"/>
              </a:defRPr>
            </a:lvl1pPr>
            <a:lvl2pPr marL="215504" indent="-130969">
              <a:defRPr sz="1050">
                <a:latin typeface="Arial"/>
                <a:cs typeface="Arial"/>
              </a:defRPr>
            </a:lvl2pPr>
            <a:lvl3pPr marL="286941" indent="-115491">
              <a:defRPr sz="1050">
                <a:latin typeface="Arial"/>
                <a:cs typeface="Arial"/>
              </a:defRPr>
            </a:lvl3pPr>
            <a:lvl4pPr marL="454819" indent="-111919">
              <a:defRPr sz="1050">
                <a:latin typeface="Arial"/>
                <a:cs typeface="Arial"/>
              </a:defRPr>
            </a:lvl4pPr>
            <a:lvl5pPr marL="597694" indent="-129779">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1"/>
          </p:nvPr>
        </p:nvSpPr>
        <p:spPr>
          <a:xfrm>
            <a:off x="228600" y="3028950"/>
            <a:ext cx="4114800" cy="1885950"/>
          </a:xfrm>
        </p:spPr>
        <p:txBody>
          <a:bodyPr/>
          <a:lstStyle>
            <a:lvl1pPr marL="175022" indent="-175022">
              <a:defRPr sz="1200">
                <a:latin typeface="Arial"/>
                <a:cs typeface="Arial"/>
              </a:defRPr>
            </a:lvl1pPr>
            <a:lvl2pPr marL="215504" indent="-130969">
              <a:defRPr sz="1050">
                <a:latin typeface="Arial"/>
                <a:cs typeface="Arial"/>
              </a:defRPr>
            </a:lvl2pPr>
            <a:lvl3pPr marL="297656" indent="-123825">
              <a:defRPr sz="1050">
                <a:latin typeface="Arial"/>
                <a:cs typeface="Arial"/>
              </a:defRPr>
            </a:lvl3pPr>
            <a:lvl4pPr marL="470297" indent="-127397">
              <a:defRPr sz="1050">
                <a:latin typeface="Arial"/>
                <a:cs typeface="Arial"/>
              </a:defRPr>
            </a:lvl4pPr>
            <a:lvl5pPr marL="600075" indent="-129779">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sz="half" idx="12"/>
          </p:nvPr>
        </p:nvSpPr>
        <p:spPr>
          <a:xfrm>
            <a:off x="4707896" y="3028950"/>
            <a:ext cx="4114800" cy="1885950"/>
          </a:xfrm>
        </p:spPr>
        <p:txBody>
          <a:bodyPr/>
          <a:lstStyle>
            <a:lvl1pPr marL="175022" indent="-175022">
              <a:defRPr sz="1200">
                <a:latin typeface="Arial"/>
                <a:cs typeface="Arial"/>
              </a:defRPr>
            </a:lvl1pPr>
            <a:lvl2pPr marL="215504" indent="-130969">
              <a:defRPr sz="1050">
                <a:latin typeface="Arial"/>
                <a:cs typeface="Arial"/>
              </a:defRPr>
            </a:lvl2pPr>
            <a:lvl3pPr marL="286941" indent="-115491">
              <a:defRPr sz="1050">
                <a:latin typeface="Arial"/>
                <a:cs typeface="Arial"/>
              </a:defRPr>
            </a:lvl3pPr>
            <a:lvl4pPr marL="454819" indent="-115491">
              <a:defRPr sz="1050">
                <a:latin typeface="Arial"/>
                <a:cs typeface="Arial"/>
              </a:defRPr>
            </a:lvl4pPr>
            <a:lvl5pPr marL="646510" indent="-129779">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7344877"/>
      </p:ext>
    </p:extLst>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defRPr>
            </a:lvl1pPr>
          </a:lstStyle>
          <a:p>
            <a:pPr lvl="0"/>
            <a:r>
              <a:rPr lang="en-US"/>
              <a:t>Click to edit Master title style</a:t>
            </a:r>
          </a:p>
        </p:txBody>
      </p:sp>
      <p:sp>
        <p:nvSpPr>
          <p:cNvPr id="10" name="Content Placeholder 2"/>
          <p:cNvSpPr>
            <a:spLocks noGrp="1"/>
          </p:cNvSpPr>
          <p:nvPr>
            <p:ph sz="half" idx="1"/>
          </p:nvPr>
        </p:nvSpPr>
        <p:spPr>
          <a:xfrm>
            <a:off x="223838" y="1004208"/>
            <a:ext cx="4114800" cy="1885950"/>
          </a:xfrm>
        </p:spPr>
        <p:txBody>
          <a:bodyPr/>
          <a:lstStyle>
            <a:lvl1pPr marL="175022" indent="-175022">
              <a:defRPr sz="1200">
                <a:latin typeface="Arial"/>
                <a:cs typeface="Arial"/>
              </a:defRPr>
            </a:lvl1pPr>
            <a:lvl2pPr marL="213122" indent="-128588">
              <a:defRPr sz="1050">
                <a:latin typeface="Arial"/>
                <a:cs typeface="Arial"/>
              </a:defRPr>
            </a:lvl2pPr>
            <a:lvl3pPr marL="297656" indent="-123825">
              <a:defRPr sz="1050">
                <a:latin typeface="Arial"/>
                <a:cs typeface="Arial"/>
              </a:defRPr>
            </a:lvl3pPr>
            <a:lvl4pPr marL="472679" indent="-129779">
              <a:defRPr sz="1050">
                <a:latin typeface="Arial"/>
                <a:cs typeface="Arial"/>
              </a:defRPr>
            </a:lvl4pPr>
            <a:lvl5pPr marL="601266" indent="-128588">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half" idx="12"/>
          </p:nvPr>
        </p:nvSpPr>
        <p:spPr>
          <a:xfrm>
            <a:off x="4701367" y="1004208"/>
            <a:ext cx="4256315" cy="1885950"/>
          </a:xfrm>
        </p:spPr>
        <p:txBody>
          <a:bodyPr/>
          <a:lstStyle>
            <a:lvl1pPr marL="175022" indent="-175022">
              <a:defRPr sz="1200">
                <a:latin typeface="Arial"/>
                <a:cs typeface="Arial"/>
              </a:defRPr>
            </a:lvl1pPr>
            <a:lvl2pPr marL="213122" indent="-128588">
              <a:defRPr sz="1050">
                <a:latin typeface="Arial"/>
                <a:cs typeface="Arial"/>
              </a:defRPr>
            </a:lvl2pPr>
            <a:lvl3pPr marL="286941" indent="-113110">
              <a:defRPr sz="1050">
                <a:latin typeface="Arial"/>
                <a:cs typeface="Arial"/>
              </a:defRPr>
            </a:lvl3pPr>
            <a:lvl4pPr marL="454819" indent="-111919">
              <a:defRPr sz="1050">
                <a:latin typeface="Arial"/>
                <a:cs typeface="Arial"/>
              </a:defRPr>
            </a:lvl4pPr>
            <a:lvl5pPr marL="598885" indent="-128588">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175022" indent="-175022">
              <a:defRPr sz="1200">
                <a:latin typeface="Arial"/>
                <a:cs typeface="Arial"/>
              </a:defRPr>
            </a:lvl1pPr>
            <a:lvl2pPr marL="215504" indent="-122635">
              <a:defRPr sz="1050">
                <a:latin typeface="Arial"/>
                <a:cs typeface="Arial"/>
              </a:defRPr>
            </a:lvl2pPr>
            <a:lvl3pPr marL="295275" indent="-122635">
              <a:tabLst/>
              <a:defRPr sz="1050">
                <a:latin typeface="Arial"/>
                <a:cs typeface="Arial"/>
              </a:defRPr>
            </a:lvl3pPr>
            <a:lvl4pPr marL="470297" indent="-126206">
              <a:defRPr sz="1050">
                <a:latin typeface="Arial"/>
                <a:cs typeface="Arial"/>
              </a:defRPr>
            </a:lvl4pPr>
            <a:lvl5pPr marL="594122" indent="-123825">
              <a:defRPr sz="1050">
                <a:latin typeface="Arial"/>
                <a:cs typeface="Aria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3032005"/>
      </p:ext>
    </p:extLst>
  </p:cSld>
  <p:clrMapOvr>
    <a:masterClrMapping/>
  </p:clrMapOvr>
  <p:transition>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9" name="Rectangle 8"/>
          <p:cNvSpPr/>
          <p:nvPr/>
        </p:nvSpPr>
        <p:spPr bwMode="auto">
          <a:xfrm>
            <a:off x="0" y="2564052"/>
            <a:ext cx="9144000" cy="2577033"/>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51435" tIns="25718" rIns="51435" bIns="25718" numCol="1" rtlCol="0" anchor="t" anchorCtr="0" compatLnSpc="1">
            <a:prstTxWarp prst="textNoShape">
              <a:avLst/>
            </a:prstTxWarp>
          </a:bodyPr>
          <a:lstStyle/>
          <a:p>
            <a:endParaRPr lang="en-US" sz="1350">
              <a:latin typeface="Arial" pitchFamily="124" charset="0"/>
            </a:endParaRPr>
          </a:p>
        </p:txBody>
      </p:sp>
      <p:pic>
        <p:nvPicPr>
          <p:cNvPr id="10" name="image12.png"/>
          <p:cNvPicPr/>
          <p:nvPr/>
        </p:nvPicPr>
        <p:blipFill>
          <a:blip r:embed="rId3" cstate="print"/>
          <a:stretch>
            <a:fillRect/>
          </a:stretch>
        </p:blipFill>
        <p:spPr>
          <a:xfrm>
            <a:off x="252414" y="2737847"/>
            <a:ext cx="2392362" cy="426890"/>
          </a:xfrm>
          <a:prstGeom prst="rect">
            <a:avLst/>
          </a:prstGeom>
          <a:ln w="12700" cap="flat">
            <a:noFill/>
            <a:miter lim="400000"/>
          </a:ln>
          <a:effectLst/>
        </p:spPr>
      </p:pic>
      <p:sp>
        <p:nvSpPr>
          <p:cNvPr id="16" name="Text Placeholder 15"/>
          <p:cNvSpPr>
            <a:spLocks noGrp="1"/>
          </p:cNvSpPr>
          <p:nvPr>
            <p:ph type="body" sz="quarter" idx="10" hasCustomPrompt="1"/>
          </p:nvPr>
        </p:nvSpPr>
        <p:spPr>
          <a:xfrm>
            <a:off x="252413" y="4026310"/>
            <a:ext cx="4023360" cy="699008"/>
          </a:xfrm>
        </p:spPr>
        <p:txBody>
          <a:bodyPr/>
          <a:lstStyle>
            <a:lvl1pPr>
              <a:spcAft>
                <a:spcPts val="0"/>
              </a:spcAft>
              <a:buFontTx/>
              <a:buNone/>
              <a:defRPr sz="1200" b="0" baseline="0">
                <a:solidFill>
                  <a:schemeClr val="accent5"/>
                </a:solidFill>
              </a:defRPr>
            </a:lvl1pPr>
            <a:lvl2pPr marL="85725" indent="3572">
              <a:spcAft>
                <a:spcPts val="0"/>
              </a:spcAft>
              <a:buFontTx/>
              <a:buNone/>
              <a:defRPr sz="1050" i="1" baseline="0">
                <a:solidFill>
                  <a:schemeClr val="accent5"/>
                </a:solidFill>
              </a:defRPr>
            </a:lvl2pPr>
          </a:lstStyle>
          <a:p>
            <a:pPr lvl="0"/>
            <a:r>
              <a:rPr lang="en-US"/>
              <a:t>16pt Presenter Name</a:t>
            </a:r>
          </a:p>
          <a:p>
            <a:pPr lvl="1"/>
            <a:r>
              <a:rPr lang="en-US"/>
              <a:t>14pt Italic Presenter Title </a:t>
            </a:r>
          </a:p>
        </p:txBody>
      </p:sp>
      <p:sp>
        <p:nvSpPr>
          <p:cNvPr id="18" name="Title 16"/>
          <p:cNvSpPr>
            <a:spLocks noGrp="1"/>
          </p:cNvSpPr>
          <p:nvPr>
            <p:ph type="title" hasCustomPrompt="1"/>
          </p:nvPr>
        </p:nvSpPr>
        <p:spPr>
          <a:xfrm>
            <a:off x="252414" y="3637931"/>
            <a:ext cx="8661400" cy="332393"/>
          </a:xfrm>
          <a:noFill/>
        </p:spPr>
        <p:txBody>
          <a:bodyPr wrap="square" lIns="91440">
            <a:noAutofit/>
          </a:bodyPr>
          <a:lstStyle>
            <a:lvl1pPr>
              <a:defRPr sz="2100" b="1">
                <a:solidFill>
                  <a:schemeClr val="accent5"/>
                </a:solidFill>
              </a:defRPr>
            </a:lvl1pPr>
          </a:lstStyle>
          <a:p>
            <a:r>
              <a:rPr lang="en-US"/>
              <a:t>28pt Arial Title</a:t>
            </a:r>
          </a:p>
        </p:txBody>
      </p:sp>
      <p:grpSp>
        <p:nvGrpSpPr>
          <p:cNvPr id="2" name="Group 5"/>
          <p:cNvGrpSpPr/>
          <p:nvPr/>
        </p:nvGrpSpPr>
        <p:grpSpPr>
          <a:xfrm>
            <a:off x="0" y="4723212"/>
            <a:ext cx="9144000" cy="425573"/>
            <a:chOff x="0" y="6289662"/>
            <a:chExt cx="9144000" cy="567431"/>
          </a:xfrm>
        </p:grpSpPr>
        <p:sp>
          <p:nvSpPr>
            <p:cNvPr id="7" name="Rectangle 6"/>
            <p:cNvSpPr/>
            <p:nvPr/>
          </p:nvSpPr>
          <p:spPr bwMode="auto">
            <a:xfrm>
              <a:off x="0" y="6289662"/>
              <a:ext cx="9144000" cy="567431"/>
            </a:xfrm>
            <a:prstGeom prst="rect">
              <a:avLst/>
            </a:prstGeom>
            <a:solidFill>
              <a:schemeClr val="accent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350">
                <a:latin typeface="Arial" pitchFamily="124" charset="0"/>
              </a:endParaRPr>
            </a:p>
          </p:txBody>
        </p:sp>
        <p:sp>
          <p:nvSpPr>
            <p:cNvPr id="8" name="TextBox 7"/>
            <p:cNvSpPr txBox="1"/>
            <p:nvPr/>
          </p:nvSpPr>
          <p:spPr>
            <a:xfrm>
              <a:off x="4572000" y="6467489"/>
              <a:ext cx="4320089" cy="215444"/>
            </a:xfrm>
            <a:prstGeom prst="rect">
              <a:avLst/>
            </a:prstGeom>
            <a:noFill/>
          </p:spPr>
          <p:txBody>
            <a:bodyPr vert="horz" wrap="square" lIns="0" tIns="0" rIns="0" bIns="0" rtlCol="0" anchor="ctr" anchorCtr="0">
              <a:noAutofit/>
            </a:bodyPr>
            <a:lstStyle/>
            <a:p>
              <a:pPr algn="r"/>
              <a:r>
                <a:rPr lang="en-US" sz="1050">
                  <a:solidFill>
                    <a:schemeClr val="bg1"/>
                  </a:solidFill>
                  <a:latin typeface="Arial"/>
                </a:rPr>
                <a:t>The world leader in serving science</a:t>
              </a:r>
            </a:p>
          </p:txBody>
        </p:sp>
      </p:grpSp>
      <p:sp>
        <p:nvSpPr>
          <p:cNvPr id="11" name="Text Box 9"/>
          <p:cNvSpPr txBox="1">
            <a:spLocks noChangeArrowheads="1"/>
          </p:cNvSpPr>
          <p:nvPr/>
        </p:nvSpPr>
        <p:spPr bwMode="auto">
          <a:xfrm>
            <a:off x="266700" y="4894659"/>
            <a:ext cx="1066318" cy="184666"/>
          </a:xfrm>
          <a:prstGeom prst="rect">
            <a:avLst/>
          </a:prstGeom>
          <a:noFill/>
          <a:ln w="9525">
            <a:noFill/>
            <a:miter lim="800000"/>
            <a:headEnd/>
            <a:tailEnd/>
          </a:ln>
        </p:spPr>
        <p:txBody>
          <a:bodyPr wrap="none">
            <a:spAutoFit/>
          </a:bodyPr>
          <a:lstStyle/>
          <a:p>
            <a:pPr defTabSz="342900"/>
            <a:r>
              <a:rPr lang="en-US" sz="600" i="1">
                <a:solidFill>
                  <a:schemeClr val="bg1"/>
                </a:solidFill>
                <a:latin typeface="Arial Unicode MS" pitchFamily="34" charset="-128"/>
              </a:rPr>
              <a:t>Proprietary &amp; Confidential</a:t>
            </a:r>
          </a:p>
        </p:txBody>
      </p:sp>
    </p:spTree>
    <p:extLst>
      <p:ext uri="{BB962C8B-B14F-4D97-AF65-F5344CB8AC3E}">
        <p14:creationId xmlns:p14="http://schemas.microsoft.com/office/powerpoint/2010/main" val="205011323"/>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6.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sv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3"/>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00361" y="4960095"/>
            <a:ext cx="2464137" cy="200055"/>
          </a:xfrm>
          <a:prstGeom prst="rect">
            <a:avLst/>
          </a:prstGeom>
          <a:noFill/>
          <a:ln>
            <a:noFill/>
          </a:ln>
        </p:spPr>
        <p:txBody>
          <a:bodyPr wrap="none">
            <a:spAutoFit/>
          </a:bodyPr>
          <a:lstStyle/>
          <a:p>
            <a:pPr algn="l" eaLnBrk="0" hangingPunct="0">
              <a:buFont typeface="Verdana" pitchFamily="34" charset="0"/>
              <a:buNone/>
            </a:pPr>
            <a:r>
              <a:rPr lang="en-US" sz="700">
                <a:solidFill>
                  <a:schemeClr val="bg1">
                    <a:lumMod val="65000"/>
                  </a:schemeClr>
                </a:solidFill>
                <a:latin typeface="+mn-lt"/>
              </a:rPr>
              <a:t>©2020 Waters Corporation.  COMPANY CONFIDENTIAL</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 name="Text Box 4"/>
          <p:cNvSpPr txBox="1">
            <a:spLocks noChangeArrowheads="1"/>
          </p:cNvSpPr>
          <p:nvPr/>
        </p:nvSpPr>
        <p:spPr bwMode="auto">
          <a:xfrm>
            <a:off x="8772786" y="4941045"/>
            <a:ext cx="371215" cy="20005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Picture 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pic>
        <p:nvPicPr>
          <p:cNvPr id="10" name="Graphic 9">
            <a:extLst>
              <a:ext uri="{FF2B5EF4-FFF2-40B4-BE49-F238E27FC236}">
                <a16:creationId xmlns:a16="http://schemas.microsoft.com/office/drawing/2014/main" id="{B6C0B91D-A43E-E346-84AA-F67C6420284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12340" y="0"/>
            <a:ext cx="8165592" cy="408279"/>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6" r:id="rId12"/>
  </p:sldLayoutIdLst>
  <p:transition>
    <p:wipe dir="r"/>
  </p:transition>
  <p:txStyles>
    <p:title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5043" y="2132573"/>
            <a:ext cx="4144964" cy="956530"/>
          </a:xfrm>
          <a:prstGeom prst="rect">
            <a:avLst/>
          </a:prstGeom>
        </p:spPr>
      </p:pic>
      <p:pic>
        <p:nvPicPr>
          <p:cNvPr id="6" name="Picture 5"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62"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4"/>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306468" y="4960096"/>
            <a:ext cx="1107996" cy="173124"/>
          </a:xfrm>
          <a:prstGeom prst="rect">
            <a:avLst/>
          </a:prstGeom>
          <a:noFill/>
          <a:ln>
            <a:noFill/>
          </a:ln>
        </p:spPr>
        <p:txBody>
          <a:bodyPr wrap="none">
            <a:spAutoFit/>
          </a:bodyPr>
          <a:lstStyle/>
          <a:p>
            <a:pPr algn="r" eaLnBrk="0" hangingPunct="0">
              <a:buFont typeface="Verdana" pitchFamily="34" charset="0"/>
              <a:buNone/>
            </a:pPr>
            <a:r>
              <a:rPr lang="en-US" sz="525">
                <a:solidFill>
                  <a:srgbClr val="000000"/>
                </a:solidFill>
              </a:rPr>
              <a:t>©2019 Waters Corporation</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 name="Text Box 4"/>
          <p:cNvSpPr txBox="1">
            <a:spLocks noChangeArrowheads="1"/>
          </p:cNvSpPr>
          <p:nvPr/>
        </p:nvSpPr>
        <p:spPr bwMode="auto">
          <a:xfrm>
            <a:off x="8819875" y="4941046"/>
            <a:ext cx="324127" cy="173124"/>
          </a:xfrm>
          <a:prstGeom prst="rect">
            <a:avLst/>
          </a:prstGeom>
          <a:noFill/>
          <a:ln>
            <a:noFill/>
          </a:ln>
        </p:spPr>
        <p:txBody>
          <a:bodyPr wrap="none">
            <a:spAutoFit/>
          </a:bodyPr>
          <a:lstStyle/>
          <a:p>
            <a:pPr algn="r" eaLnBrk="0" hangingPunct="0">
              <a:buFont typeface="Verdana" pitchFamily="34" charset="0"/>
              <a:buNone/>
            </a:pPr>
            <a:r>
              <a:rPr lang="en-US" sz="525">
                <a:solidFill>
                  <a:srgbClr val="000000"/>
                </a:solidFill>
              </a:rPr>
              <a:t> </a:t>
            </a:r>
            <a:fld id="{1DC86048-271D-4142-A41A-6A8CAD4046AD}" type="slidenum">
              <a:rPr lang="en-US" sz="525">
                <a:solidFill>
                  <a:srgbClr val="000000"/>
                </a:solidFill>
              </a:rPr>
              <a:pPr algn="r" eaLnBrk="0" hangingPunct="0">
                <a:buFont typeface="Verdana" pitchFamily="34" charset="0"/>
                <a:buNone/>
              </a:pPr>
              <a:t>‹#›</a:t>
            </a:fld>
            <a:endParaRPr lang="en-US" sz="525">
              <a:solidFill>
                <a:srgbClr val="000000"/>
              </a:solidFill>
            </a:endParaRPr>
          </a:p>
        </p:txBody>
      </p:sp>
      <p:sp>
        <p:nvSpPr>
          <p:cNvPr id="9" name="TextBox 8"/>
          <p:cNvSpPr txBox="1"/>
          <p:nvPr/>
        </p:nvSpPr>
        <p:spPr>
          <a:xfrm>
            <a:off x="1400256" y="4933950"/>
            <a:ext cx="1281120" cy="196208"/>
          </a:xfrm>
          <a:prstGeom prst="rect">
            <a:avLst/>
          </a:prstGeom>
          <a:noFill/>
        </p:spPr>
        <p:txBody>
          <a:bodyPr wrap="none" rtlCol="0">
            <a:spAutoFit/>
          </a:bodyPr>
          <a:lstStyle/>
          <a:p>
            <a:r>
              <a:rPr lang="en-US" sz="675">
                <a:latin typeface="Arial"/>
                <a:cs typeface="Arial"/>
              </a:rPr>
              <a:t>COMPANY CONFIDENTIAL</a:t>
            </a:r>
          </a:p>
        </p:txBody>
      </p:sp>
      <p:pic>
        <p:nvPicPr>
          <p:cNvPr id="12" name="Picture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195054" y="420844"/>
            <a:ext cx="1803126" cy="414231"/>
          </a:xfrm>
          <a:prstGeom prst="rect">
            <a:avLst/>
          </a:prstGeom>
        </p:spPr>
      </p:pic>
      <p:pic>
        <p:nvPicPr>
          <p:cNvPr id="10" name="Graphic 9">
            <a:extLst>
              <a:ext uri="{FF2B5EF4-FFF2-40B4-BE49-F238E27FC236}">
                <a16:creationId xmlns:a16="http://schemas.microsoft.com/office/drawing/2014/main" id="{B6C0B91D-A43E-E346-84AA-F67C6420284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12340" y="1"/>
            <a:ext cx="8165592" cy="408279"/>
          </a:xfrm>
          <a:prstGeom prst="rect">
            <a:avLst/>
          </a:prstGeom>
        </p:spPr>
      </p:pic>
    </p:spTree>
    <p:extLst>
      <p:ext uri="{BB962C8B-B14F-4D97-AF65-F5344CB8AC3E}">
        <p14:creationId xmlns:p14="http://schemas.microsoft.com/office/powerpoint/2010/main" val="3305223070"/>
      </p:ext>
    </p:extLst>
  </p:cSld>
  <p:clrMap bg1="lt1" tx1="dk1" bg2="lt2" tx2="dk2" accent1="accent1" accent2="accent2" accent3="accent3" accent4="accent4" accent5="accent5" accent6="accent6" hlink="hlink" folHlink="folHlink"/>
  <p:sldLayoutIdLst>
    <p:sldLayoutId id="2147484929" r:id="rId1"/>
    <p:sldLayoutId id="2147484930" r:id="rId2"/>
    <p:sldLayoutId id="2147484931" r:id="rId3"/>
    <p:sldLayoutId id="2147484932" r:id="rId4"/>
    <p:sldLayoutId id="2147484933" r:id="rId5"/>
    <p:sldLayoutId id="2147484934" r:id="rId6"/>
    <p:sldLayoutId id="2147484935" r:id="rId7"/>
    <p:sldLayoutId id="2147484936" r:id="rId8"/>
    <p:sldLayoutId id="2147484937" r:id="rId9"/>
    <p:sldLayoutId id="2147484938" r:id="rId10"/>
    <p:sldLayoutId id="2147484940" r:id="rId11"/>
  </p:sldLayoutIdLst>
  <p:transition>
    <p:wipe dir="r"/>
  </p:transition>
  <p:txStyles>
    <p:titleStyle>
      <a:lvl1pPr algn="l" rtl="0" eaLnBrk="1" fontAlgn="base" hangingPunct="1">
        <a:spcBef>
          <a:spcPct val="0"/>
        </a:spcBef>
        <a:spcAft>
          <a:spcPct val="0"/>
        </a:spcAft>
        <a:defRPr sz="15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18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18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18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18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342900" algn="l" rtl="0" eaLnBrk="1" fontAlgn="base" hangingPunct="1">
        <a:spcBef>
          <a:spcPct val="0"/>
        </a:spcBef>
        <a:spcAft>
          <a:spcPct val="0"/>
        </a:spcAft>
        <a:defRPr sz="1800" b="1">
          <a:solidFill>
            <a:schemeClr val="bg1"/>
          </a:solidFill>
          <a:latin typeface="Verdana" pitchFamily="34" charset="0"/>
        </a:defRPr>
      </a:lvl6pPr>
      <a:lvl7pPr marL="685800" algn="l" rtl="0" eaLnBrk="1" fontAlgn="base" hangingPunct="1">
        <a:spcBef>
          <a:spcPct val="0"/>
        </a:spcBef>
        <a:spcAft>
          <a:spcPct val="0"/>
        </a:spcAft>
        <a:defRPr sz="1800" b="1">
          <a:solidFill>
            <a:schemeClr val="bg1"/>
          </a:solidFill>
          <a:latin typeface="Verdana" pitchFamily="34" charset="0"/>
        </a:defRPr>
      </a:lvl7pPr>
      <a:lvl8pPr marL="1028700" algn="l" rtl="0" eaLnBrk="1" fontAlgn="base" hangingPunct="1">
        <a:spcBef>
          <a:spcPct val="0"/>
        </a:spcBef>
        <a:spcAft>
          <a:spcPct val="0"/>
        </a:spcAft>
        <a:defRPr sz="1800" b="1">
          <a:solidFill>
            <a:schemeClr val="bg1"/>
          </a:solidFill>
          <a:latin typeface="Verdana" pitchFamily="34" charset="0"/>
        </a:defRPr>
      </a:lvl8pPr>
      <a:lvl9pPr marL="1371600" algn="l" rtl="0" eaLnBrk="1" fontAlgn="base" hangingPunct="1">
        <a:spcBef>
          <a:spcPct val="0"/>
        </a:spcBef>
        <a:spcAft>
          <a:spcPct val="0"/>
        </a:spcAft>
        <a:defRPr sz="1800" b="1">
          <a:solidFill>
            <a:schemeClr val="bg1"/>
          </a:solidFill>
          <a:latin typeface="Verdana" pitchFamily="34" charset="0"/>
        </a:defRPr>
      </a:lvl9pPr>
    </p:titleStyle>
    <p:bodyStyle>
      <a:lvl1pPr marL="175022" indent="-175022" algn="l" rtl="0" eaLnBrk="1" fontAlgn="base" hangingPunct="1">
        <a:lnSpc>
          <a:spcPct val="110000"/>
        </a:lnSpc>
        <a:spcBef>
          <a:spcPct val="20000"/>
        </a:spcBef>
        <a:spcAft>
          <a:spcPct val="0"/>
        </a:spcAft>
        <a:buClr>
          <a:schemeClr val="accent1"/>
        </a:buClr>
        <a:buFont typeface="Wingdings 2" charset="2"/>
        <a:buChar char="¡"/>
        <a:defRPr sz="1350">
          <a:solidFill>
            <a:schemeClr val="tx1"/>
          </a:solidFill>
          <a:latin typeface="Arial"/>
          <a:ea typeface="MS PGothic" pitchFamily="34" charset="-128"/>
          <a:cs typeface="Arial"/>
        </a:defRPr>
      </a:lvl1pPr>
      <a:lvl2pPr marL="342900" indent="-167879" algn="l" rtl="0" eaLnBrk="1" fontAlgn="base" hangingPunct="1">
        <a:lnSpc>
          <a:spcPct val="110000"/>
        </a:lnSpc>
        <a:spcBef>
          <a:spcPct val="20000"/>
        </a:spcBef>
        <a:spcAft>
          <a:spcPct val="0"/>
        </a:spcAft>
        <a:buClr>
          <a:schemeClr val="accent1"/>
        </a:buClr>
        <a:buFont typeface="Verdana" pitchFamily="34" charset="0"/>
        <a:buChar char="–"/>
        <a:defRPr sz="1200">
          <a:solidFill>
            <a:schemeClr val="tx1"/>
          </a:solidFill>
          <a:latin typeface="Arial"/>
          <a:ea typeface="MS PGothic" pitchFamily="34" charset="-128"/>
          <a:cs typeface="Arial"/>
        </a:defRPr>
      </a:lvl2pPr>
      <a:lvl3pPr marL="520304" indent="-171450" algn="l" rtl="0" eaLnBrk="1" fontAlgn="base" hangingPunct="1">
        <a:lnSpc>
          <a:spcPct val="110000"/>
        </a:lnSpc>
        <a:spcBef>
          <a:spcPct val="20000"/>
        </a:spcBef>
        <a:spcAft>
          <a:spcPct val="0"/>
        </a:spcAft>
        <a:buClr>
          <a:schemeClr val="accent1"/>
        </a:buClr>
        <a:buSzPct val="80000"/>
        <a:buFont typeface="Courier New" pitchFamily="49" charset="0"/>
        <a:buChar char="o"/>
        <a:defRPr sz="1200">
          <a:solidFill>
            <a:schemeClr val="tx1"/>
          </a:solidFill>
          <a:latin typeface="Arial"/>
          <a:ea typeface="MS PGothic" pitchFamily="34" charset="-128"/>
          <a:cs typeface="Arial"/>
        </a:defRPr>
      </a:lvl3pPr>
      <a:lvl4pPr marL="688181" indent="-171450" algn="l" rtl="0" eaLnBrk="1" fontAlgn="base" hangingPunct="1">
        <a:lnSpc>
          <a:spcPct val="110000"/>
        </a:lnSpc>
        <a:spcBef>
          <a:spcPct val="20000"/>
        </a:spcBef>
        <a:spcAft>
          <a:spcPct val="0"/>
        </a:spcAft>
        <a:buClr>
          <a:schemeClr val="accent1"/>
        </a:buClr>
        <a:buFont typeface="Arial" charset="0"/>
        <a:buChar char="•"/>
        <a:defRPr sz="1200">
          <a:solidFill>
            <a:schemeClr val="tx1"/>
          </a:solidFill>
          <a:latin typeface="Arial"/>
          <a:ea typeface="MS PGothic" pitchFamily="34" charset="-128"/>
          <a:cs typeface="Arial"/>
        </a:defRPr>
      </a:lvl4pPr>
      <a:lvl5pPr marL="863204" indent="-171450" algn="l" rtl="0" eaLnBrk="1" fontAlgn="base" hangingPunct="1">
        <a:lnSpc>
          <a:spcPct val="110000"/>
        </a:lnSpc>
        <a:spcBef>
          <a:spcPct val="20000"/>
        </a:spcBef>
        <a:spcAft>
          <a:spcPct val="0"/>
        </a:spcAft>
        <a:buClr>
          <a:schemeClr val="accent1"/>
        </a:buClr>
        <a:buFont typeface="Arial" charset="0"/>
        <a:buChar char="•"/>
        <a:defRPr sz="1200">
          <a:solidFill>
            <a:schemeClr val="tx1"/>
          </a:solidFill>
          <a:latin typeface="Arial"/>
          <a:ea typeface="MS PGothic" pitchFamily="34" charset="-128"/>
          <a:cs typeface="Arial"/>
        </a:defRPr>
      </a:lvl5pPr>
      <a:lvl6pPr marL="1885950" indent="-171450" algn="l" rtl="0" eaLnBrk="1" fontAlgn="base" hangingPunct="1">
        <a:spcBef>
          <a:spcPct val="20000"/>
        </a:spcBef>
        <a:spcAft>
          <a:spcPct val="0"/>
        </a:spcAft>
        <a:buClr>
          <a:srgbClr val="3374D4"/>
        </a:buClr>
        <a:buFont typeface="Arial" pitchFamily="34" charset="0"/>
        <a:buChar char="•"/>
        <a:defRPr sz="1350" baseline="0">
          <a:solidFill>
            <a:schemeClr val="tx1"/>
          </a:solidFill>
          <a:latin typeface="+mn-lt"/>
        </a:defRPr>
      </a:lvl6pPr>
      <a:lvl7pPr marL="2228850" indent="-171450" algn="l" rtl="0" eaLnBrk="1" fontAlgn="base" hangingPunct="1">
        <a:spcBef>
          <a:spcPct val="20000"/>
        </a:spcBef>
        <a:spcAft>
          <a:spcPct val="0"/>
        </a:spcAft>
        <a:buClr>
          <a:srgbClr val="3374D4"/>
        </a:buClr>
        <a:buFont typeface="Arial" pitchFamily="34" charset="0"/>
        <a:buChar char="•"/>
        <a:defRPr sz="1350" baseline="0">
          <a:solidFill>
            <a:schemeClr val="tx1"/>
          </a:solidFill>
          <a:latin typeface="+mn-lt"/>
        </a:defRPr>
      </a:lvl7pPr>
      <a:lvl8pPr marL="2571750" indent="-171450" algn="l" rtl="0" eaLnBrk="1" fontAlgn="base" hangingPunct="1">
        <a:spcBef>
          <a:spcPct val="20000"/>
        </a:spcBef>
        <a:spcAft>
          <a:spcPct val="0"/>
        </a:spcAft>
        <a:buNone/>
        <a:defRPr sz="1350" baseline="0">
          <a:solidFill>
            <a:schemeClr val="tx1"/>
          </a:solidFill>
          <a:latin typeface="+mn-lt"/>
        </a:defRPr>
      </a:lvl8pPr>
      <a:lvl9pPr marL="2914650" indent="-171450" algn="l" rtl="0" eaLnBrk="1" fontAlgn="base" hangingPunct="1">
        <a:spcBef>
          <a:spcPct val="20000"/>
        </a:spcBef>
        <a:spcAft>
          <a:spcPct val="0"/>
        </a:spcAft>
        <a:buNone/>
        <a:defRPr sz="1500" baseline="0">
          <a:solidFill>
            <a:schemeClr val="tx1"/>
          </a:solidFill>
          <a:latin typeface="Arial"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pos="153">
          <p15:clr>
            <a:srgbClr val="F26B43"/>
          </p15:clr>
        </p15:guide>
        <p15:guide id="4" pos="1453">
          <p15:clr>
            <a:srgbClr val="F26B43"/>
          </p15:clr>
        </p15:guide>
        <p15:guide id="5" pos="1663">
          <p15:clr>
            <a:srgbClr val="F26B43"/>
          </p15:clr>
        </p15:guide>
        <p15:guide id="6" pos="4104">
          <p15:clr>
            <a:srgbClr val="F26B43"/>
          </p15:clr>
        </p15:guide>
        <p15:guide id="7" pos="4320">
          <p15:clr>
            <a:srgbClr val="F26B43"/>
          </p15:clr>
        </p15:guide>
        <p15:guide id="8" pos="5615">
          <p15:clr>
            <a:srgbClr val="F26B43"/>
          </p15:clr>
        </p15:guide>
        <p15:guide id="9" orient="horz" pos="336">
          <p15:clr>
            <a:srgbClr val="F26B43"/>
          </p15:clr>
        </p15:guide>
        <p15:guide id="10" orient="horz" pos="671">
          <p15:clr>
            <a:srgbClr val="F26B43"/>
          </p15:clr>
        </p15:guide>
        <p15:guide id="11" orient="horz" pos="233">
          <p15:clr>
            <a:srgbClr val="F26B43"/>
          </p15:clr>
        </p15:guide>
        <p15:guide id="12" orient="horz" pos="3967">
          <p15:clr>
            <a:srgbClr val="F26B43"/>
          </p15:clr>
        </p15:guide>
        <p15:guide id="13" orient="horz" pos="3716">
          <p15:clr>
            <a:srgbClr val="F26B43"/>
          </p15:clr>
        </p15:guide>
        <p15:guide id="14" orient="horz" pos="158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7868D2-4EEE-4B9C-BAB5-1944392EA286}"/>
              </a:ext>
            </a:extLst>
          </p:cNvPr>
          <p:cNvSpPr>
            <a:spLocks noGrp="1"/>
          </p:cNvSpPr>
          <p:nvPr>
            <p:ph type="body" idx="1"/>
          </p:nvPr>
        </p:nvSpPr>
        <p:spPr/>
        <p:txBody>
          <a:bodyPr/>
          <a:lstStyle/>
          <a:p>
            <a:r>
              <a:rPr lang="en-US"/>
              <a:t>Y2020 Singapore Global Operations Workplan</a:t>
            </a:r>
            <a:endParaRPr lang="en-SG"/>
          </a:p>
        </p:txBody>
      </p:sp>
    </p:spTree>
    <p:extLst>
      <p:ext uri="{BB962C8B-B14F-4D97-AF65-F5344CB8AC3E}">
        <p14:creationId xmlns:p14="http://schemas.microsoft.com/office/powerpoint/2010/main" val="506681577"/>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0AC0A95F-AF97-425B-874A-C9B000EA9653}"/>
              </a:ext>
            </a:extLst>
          </p:cNvPr>
          <p:cNvGraphicFramePr>
            <a:graphicFrameLocks/>
          </p:cNvGraphicFramePr>
          <p:nvPr>
            <p:extLst>
              <p:ext uri="{D42A27DB-BD31-4B8C-83A1-F6EECF244321}">
                <p14:modId xmlns:p14="http://schemas.microsoft.com/office/powerpoint/2010/main" val="3752996446"/>
              </p:ext>
            </p:extLst>
          </p:nvPr>
        </p:nvGraphicFramePr>
        <p:xfrm>
          <a:off x="318977" y="893448"/>
          <a:ext cx="8516679" cy="4029426"/>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lstStyle/>
          <a:p>
            <a:r>
              <a:rPr lang="en-US"/>
              <a:t>Singapore Manufacturing Spend</a:t>
            </a:r>
            <a:br>
              <a:rPr lang="en-US"/>
            </a:br>
            <a:r>
              <a:rPr lang="en-US"/>
              <a:t>(2015 – 2020)</a:t>
            </a:r>
            <a:endParaRPr lang="en-US">
              <a:solidFill>
                <a:srgbClr val="FF0000"/>
              </a:solidFill>
            </a:endParaRPr>
          </a:p>
        </p:txBody>
      </p:sp>
      <p:sp>
        <p:nvSpPr>
          <p:cNvPr id="2" name="TextBox 1">
            <a:extLst>
              <a:ext uri="{FF2B5EF4-FFF2-40B4-BE49-F238E27FC236}">
                <a16:creationId xmlns:a16="http://schemas.microsoft.com/office/drawing/2014/main" id="{CE8087E4-B394-49BA-B1F6-7FF8A0B3921B}"/>
              </a:ext>
            </a:extLst>
          </p:cNvPr>
          <p:cNvSpPr txBox="1"/>
          <p:nvPr/>
        </p:nvSpPr>
        <p:spPr>
          <a:xfrm>
            <a:off x="1475656" y="1874863"/>
            <a:ext cx="720080" cy="276999"/>
          </a:xfrm>
          <a:prstGeom prst="rect">
            <a:avLst/>
          </a:prstGeom>
          <a:noFill/>
        </p:spPr>
        <p:txBody>
          <a:bodyPr wrap="square" rtlCol="0">
            <a:spAutoFit/>
          </a:bodyPr>
          <a:lstStyle/>
          <a:p>
            <a:pPr algn="ctr"/>
            <a:r>
              <a:rPr lang="en-US" sz="1200" b="1">
                <a:solidFill>
                  <a:schemeClr val="tx2">
                    <a:lumMod val="50000"/>
                  </a:schemeClr>
                </a:solidFill>
                <a:latin typeface="Arial"/>
                <a:cs typeface="Arial"/>
              </a:rPr>
              <a:t>$112M</a:t>
            </a:r>
            <a:endParaRPr lang="en-SG" sz="1200" b="1">
              <a:solidFill>
                <a:schemeClr val="tx2">
                  <a:lumMod val="50000"/>
                </a:schemeClr>
              </a:solidFill>
              <a:latin typeface="Arial"/>
              <a:cs typeface="Arial"/>
            </a:endParaRPr>
          </a:p>
        </p:txBody>
      </p:sp>
      <p:sp>
        <p:nvSpPr>
          <p:cNvPr id="6" name="TextBox 5">
            <a:extLst>
              <a:ext uri="{FF2B5EF4-FFF2-40B4-BE49-F238E27FC236}">
                <a16:creationId xmlns:a16="http://schemas.microsoft.com/office/drawing/2014/main" id="{65DE14CA-AEAD-478A-8B2E-8A39E5EE7220}"/>
              </a:ext>
            </a:extLst>
          </p:cNvPr>
          <p:cNvSpPr txBox="1"/>
          <p:nvPr/>
        </p:nvSpPr>
        <p:spPr>
          <a:xfrm>
            <a:off x="2746674" y="1796932"/>
            <a:ext cx="720080" cy="276999"/>
          </a:xfrm>
          <a:prstGeom prst="rect">
            <a:avLst/>
          </a:prstGeom>
          <a:noFill/>
        </p:spPr>
        <p:txBody>
          <a:bodyPr wrap="square" rtlCol="0">
            <a:spAutoFit/>
          </a:bodyPr>
          <a:lstStyle/>
          <a:p>
            <a:pPr algn="ctr"/>
            <a:r>
              <a:rPr lang="en-US" sz="1200" b="1">
                <a:solidFill>
                  <a:schemeClr val="tx2">
                    <a:lumMod val="50000"/>
                  </a:schemeClr>
                </a:solidFill>
                <a:latin typeface="Arial"/>
                <a:cs typeface="Arial"/>
              </a:rPr>
              <a:t>$116M</a:t>
            </a:r>
            <a:endParaRPr lang="en-SG" sz="1200" b="1">
              <a:solidFill>
                <a:schemeClr val="tx2">
                  <a:lumMod val="50000"/>
                </a:schemeClr>
              </a:solidFill>
              <a:latin typeface="Arial"/>
              <a:cs typeface="Arial"/>
            </a:endParaRPr>
          </a:p>
        </p:txBody>
      </p:sp>
      <p:sp>
        <p:nvSpPr>
          <p:cNvPr id="7" name="TextBox 6">
            <a:extLst>
              <a:ext uri="{FF2B5EF4-FFF2-40B4-BE49-F238E27FC236}">
                <a16:creationId xmlns:a16="http://schemas.microsoft.com/office/drawing/2014/main" id="{5647C3CC-EE46-4FAE-B50C-269113743525}"/>
              </a:ext>
            </a:extLst>
          </p:cNvPr>
          <p:cNvSpPr txBox="1"/>
          <p:nvPr/>
        </p:nvSpPr>
        <p:spPr>
          <a:xfrm>
            <a:off x="3970810" y="1705829"/>
            <a:ext cx="720080" cy="276999"/>
          </a:xfrm>
          <a:prstGeom prst="rect">
            <a:avLst/>
          </a:prstGeom>
          <a:noFill/>
        </p:spPr>
        <p:txBody>
          <a:bodyPr wrap="square" rtlCol="0">
            <a:spAutoFit/>
          </a:bodyPr>
          <a:lstStyle/>
          <a:p>
            <a:pPr algn="ctr"/>
            <a:r>
              <a:rPr lang="en-US" sz="1200" b="1">
                <a:solidFill>
                  <a:schemeClr val="tx2">
                    <a:lumMod val="50000"/>
                  </a:schemeClr>
                </a:solidFill>
                <a:latin typeface="Arial"/>
                <a:cs typeface="Arial"/>
              </a:rPr>
              <a:t>$120M</a:t>
            </a:r>
            <a:endParaRPr lang="en-SG" sz="1200" b="1">
              <a:solidFill>
                <a:schemeClr val="tx2">
                  <a:lumMod val="50000"/>
                </a:schemeClr>
              </a:solidFill>
              <a:latin typeface="Arial"/>
              <a:cs typeface="Arial"/>
            </a:endParaRPr>
          </a:p>
        </p:txBody>
      </p:sp>
      <p:sp>
        <p:nvSpPr>
          <p:cNvPr id="8" name="TextBox 7">
            <a:extLst>
              <a:ext uri="{FF2B5EF4-FFF2-40B4-BE49-F238E27FC236}">
                <a16:creationId xmlns:a16="http://schemas.microsoft.com/office/drawing/2014/main" id="{0FB7BDE3-48D1-438C-94B9-1A701C80BA92}"/>
              </a:ext>
            </a:extLst>
          </p:cNvPr>
          <p:cNvSpPr txBox="1"/>
          <p:nvPr/>
        </p:nvSpPr>
        <p:spPr>
          <a:xfrm>
            <a:off x="5220072" y="1370828"/>
            <a:ext cx="720080" cy="276999"/>
          </a:xfrm>
          <a:prstGeom prst="rect">
            <a:avLst/>
          </a:prstGeom>
          <a:noFill/>
        </p:spPr>
        <p:txBody>
          <a:bodyPr wrap="square" rtlCol="0">
            <a:spAutoFit/>
          </a:bodyPr>
          <a:lstStyle/>
          <a:p>
            <a:pPr algn="ctr"/>
            <a:r>
              <a:rPr lang="en-US" sz="1200" b="1">
                <a:solidFill>
                  <a:schemeClr val="tx2">
                    <a:lumMod val="50000"/>
                  </a:schemeClr>
                </a:solidFill>
                <a:latin typeface="Arial"/>
                <a:cs typeface="Arial"/>
              </a:rPr>
              <a:t>$136M</a:t>
            </a:r>
            <a:endParaRPr lang="en-SG" sz="1200" b="1">
              <a:solidFill>
                <a:schemeClr val="tx2">
                  <a:lumMod val="50000"/>
                </a:schemeClr>
              </a:solidFill>
              <a:latin typeface="Arial"/>
              <a:cs typeface="Arial"/>
            </a:endParaRPr>
          </a:p>
        </p:txBody>
      </p:sp>
      <p:sp>
        <p:nvSpPr>
          <p:cNvPr id="9" name="TextBox 8">
            <a:extLst>
              <a:ext uri="{FF2B5EF4-FFF2-40B4-BE49-F238E27FC236}">
                <a16:creationId xmlns:a16="http://schemas.microsoft.com/office/drawing/2014/main" id="{5C36CA85-6207-4DCA-A611-B9D835CF914A}"/>
              </a:ext>
            </a:extLst>
          </p:cNvPr>
          <p:cNvSpPr txBox="1"/>
          <p:nvPr/>
        </p:nvSpPr>
        <p:spPr>
          <a:xfrm>
            <a:off x="6515172" y="1519933"/>
            <a:ext cx="654618" cy="276999"/>
          </a:xfrm>
          <a:prstGeom prst="rect">
            <a:avLst/>
          </a:prstGeom>
          <a:noFill/>
        </p:spPr>
        <p:txBody>
          <a:bodyPr wrap="square" rtlCol="0">
            <a:spAutoFit/>
          </a:bodyPr>
          <a:lstStyle/>
          <a:p>
            <a:pPr algn="ctr"/>
            <a:r>
              <a:rPr lang="en-US" sz="1200" b="1">
                <a:solidFill>
                  <a:schemeClr val="tx2">
                    <a:lumMod val="50000"/>
                  </a:schemeClr>
                </a:solidFill>
                <a:latin typeface="Arial"/>
                <a:cs typeface="Arial"/>
              </a:rPr>
              <a:t>$128M</a:t>
            </a:r>
            <a:endParaRPr lang="en-SG" sz="1200" b="1">
              <a:solidFill>
                <a:schemeClr val="tx2">
                  <a:lumMod val="50000"/>
                </a:schemeClr>
              </a:solidFill>
              <a:latin typeface="Arial"/>
              <a:cs typeface="Arial"/>
            </a:endParaRPr>
          </a:p>
        </p:txBody>
      </p:sp>
      <p:sp>
        <p:nvSpPr>
          <p:cNvPr id="12" name="TextBox 11">
            <a:extLst>
              <a:ext uri="{FF2B5EF4-FFF2-40B4-BE49-F238E27FC236}">
                <a16:creationId xmlns:a16="http://schemas.microsoft.com/office/drawing/2014/main" id="{A45E44E5-6A37-4E71-B043-9D76AAADA11D}"/>
              </a:ext>
            </a:extLst>
          </p:cNvPr>
          <p:cNvSpPr txBox="1"/>
          <p:nvPr/>
        </p:nvSpPr>
        <p:spPr>
          <a:xfrm>
            <a:off x="7809524" y="1428830"/>
            <a:ext cx="654618" cy="276999"/>
          </a:xfrm>
          <a:prstGeom prst="rect">
            <a:avLst/>
          </a:prstGeom>
          <a:noFill/>
        </p:spPr>
        <p:txBody>
          <a:bodyPr wrap="square" rtlCol="0">
            <a:spAutoFit/>
          </a:bodyPr>
          <a:lstStyle/>
          <a:p>
            <a:pPr algn="ctr"/>
            <a:r>
              <a:rPr lang="en-US" sz="1200" b="1">
                <a:solidFill>
                  <a:schemeClr val="tx2">
                    <a:lumMod val="50000"/>
                  </a:schemeClr>
                </a:solidFill>
                <a:latin typeface="Arial"/>
                <a:cs typeface="Arial"/>
              </a:rPr>
              <a:t>$132M</a:t>
            </a:r>
            <a:endParaRPr lang="en-SG" sz="1200" b="1">
              <a:solidFill>
                <a:schemeClr val="tx2">
                  <a:lumMod val="50000"/>
                </a:schemeClr>
              </a:solidFill>
              <a:latin typeface="Arial"/>
              <a:cs typeface="Arial"/>
            </a:endParaRPr>
          </a:p>
        </p:txBody>
      </p:sp>
    </p:spTree>
    <p:extLst>
      <p:ext uri="{BB962C8B-B14F-4D97-AF65-F5344CB8AC3E}">
        <p14:creationId xmlns:p14="http://schemas.microsoft.com/office/powerpoint/2010/main" val="2850062288"/>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F6F06AC-5DC0-497A-A889-06F6493F50A5}"/>
              </a:ext>
            </a:extLst>
          </p:cNvPr>
          <p:cNvGrpSpPr/>
          <p:nvPr/>
        </p:nvGrpSpPr>
        <p:grpSpPr>
          <a:xfrm>
            <a:off x="2239102" y="756835"/>
            <a:ext cx="2181974" cy="2076169"/>
            <a:chOff x="2985470" y="1009113"/>
            <a:chExt cx="2909298" cy="2768225"/>
          </a:xfrm>
        </p:grpSpPr>
        <p:sp>
          <p:nvSpPr>
            <p:cNvPr id="13" name="Rectangle 12">
              <a:extLst>
                <a:ext uri="{FF2B5EF4-FFF2-40B4-BE49-F238E27FC236}">
                  <a16:creationId xmlns:a16="http://schemas.microsoft.com/office/drawing/2014/main" id="{8D4ACD30-E634-4E81-8296-0486F92C1C5B}"/>
                </a:ext>
              </a:extLst>
            </p:cNvPr>
            <p:cNvSpPr/>
            <p:nvPr/>
          </p:nvSpPr>
          <p:spPr>
            <a:xfrm>
              <a:off x="2985471" y="1332446"/>
              <a:ext cx="2646324" cy="2444892"/>
            </a:xfrm>
            <a:prstGeom prst="rect">
              <a:avLst/>
            </a:prstGeom>
            <a:gradFill flip="none" rotWithShape="1">
              <a:gsLst>
                <a:gs pos="6000">
                  <a:srgbClr val="D6E4F8">
                    <a:alpha val="28000"/>
                  </a:srgbClr>
                </a:gs>
                <a:gs pos="100000">
                  <a:schemeClr val="accent1">
                    <a:lumMod val="30000"/>
                    <a:lumOff val="70000"/>
                    <a:alpha val="0"/>
                  </a:schemeClr>
                </a:gs>
              </a:gsLst>
              <a:lin ang="5400000" scaled="1"/>
              <a:tileRect/>
            </a:gradFill>
            <a:ln w="12700">
              <a:gradFill flip="none" rotWithShape="1">
                <a:gsLst>
                  <a:gs pos="6000">
                    <a:schemeClr val="accent1"/>
                  </a:gs>
                  <a:gs pos="52000">
                    <a:schemeClr val="accent1">
                      <a:lumMod val="30000"/>
                      <a:lumOff val="70000"/>
                      <a:alpha val="0"/>
                    </a:schemeClr>
                  </a:gs>
                </a:gsLst>
                <a:lin ang="2700000" scaled="1"/>
                <a:tileRect/>
              </a:gradFill>
            </a:ln>
          </p:spPr>
          <p:txBody>
            <a:bodyPr wrap="square" lIns="68580" tIns="68580" rIns="68580" bIns="0" anchor="t">
              <a:noAutofit/>
            </a:bodyPr>
            <a:lstStyle/>
            <a:p>
              <a:pPr>
                <a:lnSpc>
                  <a:spcPct val="90000"/>
                </a:lnSpc>
                <a:spcBef>
                  <a:spcPts val="900"/>
                </a:spcBef>
                <a:spcAft>
                  <a:spcPts val="900"/>
                </a:spcAft>
              </a:pPr>
              <a:r>
                <a:rPr lang="en-US" sz="1200" b="1">
                  <a:latin typeface="Arial" panose="020B0604020202020204" pitchFamily="34" charset="0"/>
                  <a:cs typeface="Arial" panose="020B0604020202020204" pitchFamily="34" charset="0"/>
                </a:rPr>
                <a:t>What</a:t>
              </a:r>
              <a:r>
                <a:rPr lang="en-US" sz="1200" b="1">
                  <a:solidFill>
                    <a:schemeClr val="accent1"/>
                  </a:solidFill>
                  <a:latin typeface="Arial" panose="020B0604020202020204" pitchFamily="34" charset="0"/>
                  <a:cs typeface="Arial" panose="020B0604020202020204" pitchFamily="34" charset="0"/>
                </a:rPr>
                <a:t> </a:t>
              </a:r>
              <a:r>
                <a:rPr lang="en-US" sz="1200">
                  <a:solidFill>
                    <a:schemeClr val="tx1">
                      <a:lumMod val="75000"/>
                      <a:lumOff val="25000"/>
                    </a:schemeClr>
                  </a:solidFill>
                  <a:latin typeface="Arial" panose="020B0604020202020204" pitchFamily="34" charset="0"/>
                  <a:cs typeface="Arial" panose="020B0604020202020204" pitchFamily="34" charset="0"/>
                </a:rPr>
                <a:t>we aim to achieve</a:t>
              </a:r>
              <a:endParaRPr lang="en-US" sz="105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54D96806-7D8B-46B9-AA0E-689E4F791B26}"/>
                </a:ext>
              </a:extLst>
            </p:cNvPr>
            <p:cNvSpPr/>
            <p:nvPr/>
          </p:nvSpPr>
          <p:spPr>
            <a:xfrm>
              <a:off x="2985470" y="1675509"/>
              <a:ext cx="2909298" cy="1023357"/>
            </a:xfrm>
            <a:prstGeom prst="rect">
              <a:avLst/>
            </a:prstGeom>
          </p:spPr>
          <p:txBody>
            <a:bodyPr wrap="square">
              <a:spAutoFit/>
            </a:bodyPr>
            <a:lstStyle/>
            <a:p>
              <a:pPr>
                <a:lnSpc>
                  <a:spcPct val="90000"/>
                </a:lnSpc>
                <a:spcBef>
                  <a:spcPts val="900"/>
                </a:spcBef>
                <a:spcAft>
                  <a:spcPts val="900"/>
                </a:spcAft>
                <a:defRPr/>
              </a:pPr>
              <a:r>
                <a:rPr lang="en-US" sz="975">
                  <a:solidFill>
                    <a:schemeClr val="tx1">
                      <a:lumMod val="50000"/>
                      <a:lumOff val="50000"/>
                    </a:schemeClr>
                  </a:solidFill>
                  <a:latin typeface="Arial" panose="020B0604020202020204" pitchFamily="34" charset="0"/>
                  <a:cs typeface="Arial" panose="020B0604020202020204" pitchFamily="34" charset="0"/>
                </a:rPr>
                <a:t>Perform and be recognized as the world’s leading specialty measurement company, enabling customer success in the life, materials, and food sciences.</a:t>
              </a:r>
            </a:p>
          </p:txBody>
        </p:sp>
        <p:sp>
          <p:nvSpPr>
            <p:cNvPr id="19" name="Rectangle 18">
              <a:extLst>
                <a:ext uri="{FF2B5EF4-FFF2-40B4-BE49-F238E27FC236}">
                  <a16:creationId xmlns:a16="http://schemas.microsoft.com/office/drawing/2014/main" id="{F1F98B94-2DBC-42E7-899C-A3E1D2646E39}"/>
                </a:ext>
              </a:extLst>
            </p:cNvPr>
            <p:cNvSpPr/>
            <p:nvPr/>
          </p:nvSpPr>
          <p:spPr>
            <a:xfrm>
              <a:off x="2985470" y="1009113"/>
              <a:ext cx="1599968" cy="341632"/>
            </a:xfrm>
            <a:prstGeom prst="rect">
              <a:avLst/>
            </a:prstGeom>
            <a:noFill/>
          </p:spPr>
          <p:txBody>
            <a:bodyPr wrap="square">
              <a:noAutofit/>
            </a:bodyPr>
            <a:lstStyle/>
            <a:p>
              <a:pPr>
                <a:lnSpc>
                  <a:spcPct val="90000"/>
                </a:lnSpc>
              </a:pPr>
              <a:r>
                <a:rPr lang="en-US" sz="1200" i="1">
                  <a:solidFill>
                    <a:schemeClr val="accent1"/>
                  </a:solidFill>
                  <a:latin typeface="Arial" panose="020B0604020202020204" pitchFamily="34" charset="0"/>
                  <a:cs typeface="Arial" panose="020B0604020202020204" pitchFamily="34" charset="0"/>
                </a:rPr>
                <a:t>Our Vision</a:t>
              </a:r>
              <a:endParaRPr lang="en-US" sz="1200" i="1">
                <a:solidFill>
                  <a:schemeClr val="accent1"/>
                </a:solidFill>
              </a:endParaRPr>
            </a:p>
          </p:txBody>
        </p:sp>
      </p:grpSp>
      <p:sp>
        <p:nvSpPr>
          <p:cNvPr id="8" name="Rectangle 7">
            <a:extLst>
              <a:ext uri="{FF2B5EF4-FFF2-40B4-BE49-F238E27FC236}">
                <a16:creationId xmlns:a16="http://schemas.microsoft.com/office/drawing/2014/main" id="{C32BEEDC-283C-4566-B52C-5DAFB92A9EBB}"/>
              </a:ext>
            </a:extLst>
          </p:cNvPr>
          <p:cNvSpPr/>
          <p:nvPr/>
        </p:nvSpPr>
        <p:spPr>
          <a:xfrm>
            <a:off x="4280999" y="999335"/>
            <a:ext cx="4664364" cy="3213333"/>
          </a:xfrm>
          <a:prstGeom prst="rect">
            <a:avLst/>
          </a:prstGeom>
          <a:gradFill flip="none" rotWithShape="1">
            <a:gsLst>
              <a:gs pos="6000">
                <a:srgbClr val="D6E4F8">
                  <a:alpha val="28000"/>
                </a:srgbClr>
              </a:gs>
              <a:gs pos="100000">
                <a:schemeClr val="accent1">
                  <a:lumMod val="30000"/>
                  <a:lumOff val="70000"/>
                  <a:alpha val="0"/>
                </a:schemeClr>
              </a:gs>
            </a:gsLst>
            <a:lin ang="5400000" scaled="1"/>
            <a:tileRect/>
          </a:gradFill>
          <a:ln w="12700">
            <a:gradFill flip="none" rotWithShape="1">
              <a:gsLst>
                <a:gs pos="6000">
                  <a:schemeClr val="accent1"/>
                </a:gs>
                <a:gs pos="52000">
                  <a:schemeClr val="accent1">
                    <a:lumMod val="30000"/>
                    <a:lumOff val="70000"/>
                    <a:alpha val="0"/>
                  </a:schemeClr>
                </a:gs>
              </a:gsLst>
              <a:lin ang="2700000" scaled="1"/>
              <a:tileRect/>
            </a:gradFill>
          </a:ln>
        </p:spPr>
        <p:txBody>
          <a:bodyPr wrap="square" lIns="68580" tIns="68580" rIns="68580" bIns="0" anchor="t">
            <a:noAutofit/>
          </a:bodyPr>
          <a:lstStyle/>
          <a:p>
            <a:pPr>
              <a:lnSpc>
                <a:spcPct val="90000"/>
              </a:lnSpc>
              <a:spcBef>
                <a:spcPts val="900"/>
              </a:spcBef>
              <a:spcAft>
                <a:spcPts val="900"/>
              </a:spcAft>
            </a:pPr>
            <a:r>
              <a:rPr lang="en-US" sz="1200">
                <a:latin typeface="Arial" panose="020B0604020202020204" pitchFamily="34" charset="0"/>
                <a:cs typeface="Arial" panose="020B0604020202020204" pitchFamily="34" charset="0"/>
              </a:rPr>
              <a:t>Therefore, </a:t>
            </a:r>
            <a:br>
              <a:rPr lang="en-US" sz="1200">
                <a:latin typeface="Arial" panose="020B0604020202020204" pitchFamily="34" charset="0"/>
                <a:cs typeface="Arial" panose="020B0604020202020204" pitchFamily="34" charset="0"/>
              </a:rPr>
            </a:br>
            <a:r>
              <a:rPr lang="en-US" sz="1200" i="1">
                <a:solidFill>
                  <a:schemeClr val="accent1"/>
                </a:solidFill>
                <a:latin typeface="Arial" panose="020B0604020202020204" pitchFamily="34" charset="0"/>
                <a:cs typeface="Arial" panose="020B0604020202020204" pitchFamily="34" charset="0"/>
              </a:rPr>
              <a:t>Our Priorities </a:t>
            </a:r>
            <a:br>
              <a:rPr lang="en-US" sz="1200" i="1">
                <a:solidFill>
                  <a:schemeClr val="accent1"/>
                </a:solidFill>
                <a:latin typeface="Arial" panose="020B0604020202020204" pitchFamily="34" charset="0"/>
                <a:cs typeface="Arial" panose="020B0604020202020204" pitchFamily="34" charset="0"/>
              </a:rPr>
            </a:br>
            <a:r>
              <a:rPr lang="en-US" sz="1200">
                <a:latin typeface="Arial" panose="020B0604020202020204" pitchFamily="34" charset="0"/>
                <a:cs typeface="Arial" panose="020B0604020202020204" pitchFamily="34" charset="0"/>
              </a:rPr>
              <a:t>remain</a:t>
            </a:r>
          </a:p>
        </p:txBody>
      </p:sp>
      <p:sp>
        <p:nvSpPr>
          <p:cNvPr id="9" name="Title 8">
            <a:extLst>
              <a:ext uri="{FF2B5EF4-FFF2-40B4-BE49-F238E27FC236}">
                <a16:creationId xmlns:a16="http://schemas.microsoft.com/office/drawing/2014/main" id="{0933796F-6A71-4FC2-9696-149112BD57C9}"/>
              </a:ext>
            </a:extLst>
          </p:cNvPr>
          <p:cNvSpPr>
            <a:spLocks noGrp="1"/>
          </p:cNvSpPr>
          <p:nvPr>
            <p:ph type="title"/>
          </p:nvPr>
        </p:nvSpPr>
        <p:spPr>
          <a:xfrm>
            <a:off x="131763" y="180299"/>
            <a:ext cx="6629400" cy="581184"/>
          </a:xfrm>
        </p:spPr>
        <p:txBody>
          <a:bodyPr/>
          <a:lstStyle/>
          <a:p>
            <a:r>
              <a:rPr lang="en-US"/>
              <a:t>How Waters </a:t>
            </a:r>
            <a:r>
              <a:rPr lang="en-US" b="1" i="1"/>
              <a:t>Delivers Benefit</a:t>
            </a:r>
            <a:br>
              <a:rPr lang="en-US" b="1" i="1"/>
            </a:br>
            <a:r>
              <a:rPr lang="en-US" sz="1500" i="1"/>
              <a:t>Global Operations </a:t>
            </a:r>
            <a:endParaRPr lang="en-US" i="1"/>
          </a:p>
        </p:txBody>
      </p:sp>
      <p:sp>
        <p:nvSpPr>
          <p:cNvPr id="4" name="Isosceles Triangle 3">
            <a:extLst>
              <a:ext uri="{FF2B5EF4-FFF2-40B4-BE49-F238E27FC236}">
                <a16:creationId xmlns:a16="http://schemas.microsoft.com/office/drawing/2014/main" id="{49EA972D-9BD7-4645-8659-FD64616F542A}"/>
              </a:ext>
            </a:extLst>
          </p:cNvPr>
          <p:cNvSpPr/>
          <p:nvPr/>
        </p:nvSpPr>
        <p:spPr>
          <a:xfrm>
            <a:off x="4366961" y="707012"/>
            <a:ext cx="4479820" cy="1563426"/>
          </a:xfrm>
          <a:prstGeom prst="triangle">
            <a:avLst>
              <a:gd name="adj" fmla="val 49856"/>
            </a:avLst>
          </a:prstGeom>
          <a:gradFill>
            <a:gsLst>
              <a:gs pos="37000">
                <a:schemeClr val="tx2">
                  <a:lumMod val="40000"/>
                  <a:lumOff val="60000"/>
                </a:schemeClr>
              </a:gs>
              <a:gs pos="100000">
                <a:schemeClr val="tx2">
                  <a:lumMod val="20000"/>
                  <a:lumOff val="8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0" name="Group 9">
            <a:extLst>
              <a:ext uri="{FF2B5EF4-FFF2-40B4-BE49-F238E27FC236}">
                <a16:creationId xmlns:a16="http://schemas.microsoft.com/office/drawing/2014/main" id="{43657467-B67C-4DB0-941E-095E8DFF808B}"/>
              </a:ext>
            </a:extLst>
          </p:cNvPr>
          <p:cNvGrpSpPr/>
          <p:nvPr/>
        </p:nvGrpSpPr>
        <p:grpSpPr>
          <a:xfrm>
            <a:off x="2239103" y="2372538"/>
            <a:ext cx="2183701" cy="1526029"/>
            <a:chOff x="2985470" y="3258634"/>
            <a:chExt cx="2911601" cy="2034705"/>
          </a:xfrm>
        </p:grpSpPr>
        <p:sp>
          <p:nvSpPr>
            <p:cNvPr id="14" name="Rectangle 13">
              <a:extLst>
                <a:ext uri="{FF2B5EF4-FFF2-40B4-BE49-F238E27FC236}">
                  <a16:creationId xmlns:a16="http://schemas.microsoft.com/office/drawing/2014/main" id="{42ACA606-F21E-49D9-8A26-C2465FAEA3D9}"/>
                </a:ext>
              </a:extLst>
            </p:cNvPr>
            <p:cNvSpPr/>
            <p:nvPr/>
          </p:nvSpPr>
          <p:spPr>
            <a:xfrm>
              <a:off x="2985471" y="3581967"/>
              <a:ext cx="2646324" cy="1711372"/>
            </a:xfrm>
            <a:prstGeom prst="rect">
              <a:avLst/>
            </a:prstGeom>
            <a:gradFill flip="none" rotWithShape="1">
              <a:gsLst>
                <a:gs pos="6000">
                  <a:srgbClr val="D6E4F8">
                    <a:alpha val="28000"/>
                  </a:srgbClr>
                </a:gs>
                <a:gs pos="100000">
                  <a:schemeClr val="accent1">
                    <a:lumMod val="30000"/>
                    <a:lumOff val="70000"/>
                    <a:alpha val="0"/>
                  </a:schemeClr>
                </a:gs>
              </a:gsLst>
              <a:lin ang="5400000" scaled="1"/>
              <a:tileRect/>
            </a:gradFill>
            <a:ln w="12700">
              <a:gradFill flip="none" rotWithShape="1">
                <a:gsLst>
                  <a:gs pos="6000">
                    <a:schemeClr val="accent1"/>
                  </a:gs>
                  <a:gs pos="52000">
                    <a:schemeClr val="accent1">
                      <a:lumMod val="30000"/>
                      <a:lumOff val="70000"/>
                      <a:alpha val="0"/>
                    </a:schemeClr>
                  </a:gs>
                </a:gsLst>
                <a:lin ang="2700000" scaled="1"/>
                <a:tileRect/>
              </a:gradFill>
            </a:ln>
          </p:spPr>
          <p:txBody>
            <a:bodyPr wrap="square" lIns="68580" tIns="68580" rIns="68580" bIns="0" anchor="t">
              <a:noAutofit/>
            </a:bodyPr>
            <a:lstStyle/>
            <a:p>
              <a:pPr>
                <a:lnSpc>
                  <a:spcPct val="90000"/>
                </a:lnSpc>
                <a:spcBef>
                  <a:spcPts val="900"/>
                </a:spcBef>
                <a:spcAft>
                  <a:spcPts val="900"/>
                </a:spcAft>
              </a:pPr>
              <a:r>
                <a:rPr lang="en-US" sz="1200" b="1">
                  <a:latin typeface="Arial" panose="020B0604020202020204" pitchFamily="34" charset="0"/>
                  <a:cs typeface="Arial" panose="020B0604020202020204" pitchFamily="34" charset="0"/>
                </a:rPr>
                <a:t>How</a:t>
              </a:r>
              <a:r>
                <a:rPr lang="en-US" sz="1200" b="1">
                  <a:solidFill>
                    <a:schemeClr val="accent1"/>
                  </a:solidFill>
                  <a:latin typeface="Arial" panose="020B0604020202020204" pitchFamily="34" charset="0"/>
                  <a:cs typeface="Arial" panose="020B0604020202020204" pitchFamily="34" charset="0"/>
                </a:rPr>
                <a:t> </a:t>
              </a:r>
              <a:r>
                <a:rPr lang="en-US" sz="1200">
                  <a:solidFill>
                    <a:schemeClr val="tx1">
                      <a:lumMod val="75000"/>
                      <a:lumOff val="25000"/>
                    </a:schemeClr>
                  </a:solidFill>
                  <a:latin typeface="Arial" panose="020B0604020202020204" pitchFamily="34" charset="0"/>
                  <a:cs typeface="Arial" panose="020B0604020202020204" pitchFamily="34" charset="0"/>
                </a:rPr>
                <a:t>we will succeed</a:t>
              </a:r>
              <a:endParaRPr lang="en-US" sz="105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30941221-0916-4322-AEAC-0BAD7A8EC652}"/>
                </a:ext>
              </a:extLst>
            </p:cNvPr>
            <p:cNvSpPr/>
            <p:nvPr/>
          </p:nvSpPr>
          <p:spPr>
            <a:xfrm>
              <a:off x="2985470" y="3961613"/>
              <a:ext cx="2911601" cy="1203406"/>
            </a:xfrm>
            <a:prstGeom prst="rect">
              <a:avLst/>
            </a:prstGeom>
          </p:spPr>
          <p:txBody>
            <a:bodyPr wrap="square">
              <a:spAutoFit/>
            </a:bodyPr>
            <a:lstStyle/>
            <a:p>
              <a:pPr>
                <a:lnSpc>
                  <a:spcPct val="90000"/>
                </a:lnSpc>
                <a:spcBef>
                  <a:spcPts val="900"/>
                </a:spcBef>
                <a:spcAft>
                  <a:spcPts val="900"/>
                </a:spcAft>
                <a:defRPr/>
              </a:pPr>
              <a:r>
                <a:rPr lang="en-US" sz="975">
                  <a:solidFill>
                    <a:schemeClr val="tx1">
                      <a:lumMod val="50000"/>
                      <a:lumOff val="50000"/>
                    </a:schemeClr>
                  </a:solidFill>
                  <a:latin typeface="Arial" panose="020B0604020202020204" pitchFamily="34" charset="0"/>
                  <a:cs typeface="Arial" panose="020B0604020202020204" pitchFamily="34" charset="0"/>
                </a:rPr>
                <a:t>Deliver industry-leading growth by advancing our core technology through innovation, ensuring customer experience excellence, and selectively expanding into adjacent categories.</a:t>
              </a:r>
            </a:p>
          </p:txBody>
        </p:sp>
        <p:sp>
          <p:nvSpPr>
            <p:cNvPr id="20" name="Rectangle 19">
              <a:extLst>
                <a:ext uri="{FF2B5EF4-FFF2-40B4-BE49-F238E27FC236}">
                  <a16:creationId xmlns:a16="http://schemas.microsoft.com/office/drawing/2014/main" id="{D23B038E-73D0-4662-AC7A-A904E8FE655C}"/>
                </a:ext>
              </a:extLst>
            </p:cNvPr>
            <p:cNvSpPr/>
            <p:nvPr/>
          </p:nvSpPr>
          <p:spPr>
            <a:xfrm>
              <a:off x="2985470" y="3258634"/>
              <a:ext cx="1599968" cy="341632"/>
            </a:xfrm>
            <a:prstGeom prst="rect">
              <a:avLst/>
            </a:prstGeom>
            <a:noFill/>
          </p:spPr>
          <p:txBody>
            <a:bodyPr wrap="square">
              <a:noAutofit/>
            </a:bodyPr>
            <a:lstStyle/>
            <a:p>
              <a:pPr>
                <a:lnSpc>
                  <a:spcPct val="90000"/>
                </a:lnSpc>
              </a:pPr>
              <a:r>
                <a:rPr lang="en-US" sz="1200" i="1">
                  <a:solidFill>
                    <a:schemeClr val="accent1"/>
                  </a:solidFill>
                  <a:latin typeface="Arial" panose="020B0604020202020204" pitchFamily="34" charset="0"/>
                  <a:cs typeface="Arial" panose="020B0604020202020204" pitchFamily="34" charset="0"/>
                </a:rPr>
                <a:t>Our Strategy</a:t>
              </a:r>
              <a:endParaRPr lang="en-US" sz="1200" i="1">
                <a:solidFill>
                  <a:schemeClr val="accent1"/>
                </a:solidFill>
              </a:endParaRPr>
            </a:p>
          </p:txBody>
        </p:sp>
      </p:grpSp>
      <p:grpSp>
        <p:nvGrpSpPr>
          <p:cNvPr id="48" name="Group 47">
            <a:extLst>
              <a:ext uri="{FF2B5EF4-FFF2-40B4-BE49-F238E27FC236}">
                <a16:creationId xmlns:a16="http://schemas.microsoft.com/office/drawing/2014/main" id="{7AF2042E-D048-45FC-94C0-47B4DFC895E1}"/>
              </a:ext>
            </a:extLst>
          </p:cNvPr>
          <p:cNvGrpSpPr/>
          <p:nvPr/>
        </p:nvGrpSpPr>
        <p:grpSpPr>
          <a:xfrm>
            <a:off x="5852491" y="1163594"/>
            <a:ext cx="1508760" cy="595716"/>
            <a:chOff x="7803321" y="1551459"/>
            <a:chExt cx="2011680" cy="794288"/>
          </a:xfrm>
        </p:grpSpPr>
        <p:pic>
          <p:nvPicPr>
            <p:cNvPr id="21" name="Picture 20" descr="Growth.png">
              <a:extLst>
                <a:ext uri="{FF2B5EF4-FFF2-40B4-BE49-F238E27FC236}">
                  <a16:creationId xmlns:a16="http://schemas.microsoft.com/office/drawing/2014/main" id="{1EA03F8F-356C-4903-AC92-DF5EB938AC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3337" y="1551459"/>
              <a:ext cx="411648" cy="401704"/>
            </a:xfrm>
            <a:prstGeom prst="rect">
              <a:avLst/>
            </a:prstGeom>
          </p:spPr>
        </p:pic>
        <p:sp>
          <p:nvSpPr>
            <p:cNvPr id="22" name="Rectangle 21">
              <a:extLst>
                <a:ext uri="{FF2B5EF4-FFF2-40B4-BE49-F238E27FC236}">
                  <a16:creationId xmlns:a16="http://schemas.microsoft.com/office/drawing/2014/main" id="{D75E86D2-1B50-4ADE-8F2A-815B7B40B19E}"/>
                </a:ext>
              </a:extLst>
            </p:cNvPr>
            <p:cNvSpPr/>
            <p:nvPr/>
          </p:nvSpPr>
          <p:spPr>
            <a:xfrm>
              <a:off x="7803321" y="1976415"/>
              <a:ext cx="2011680" cy="369332"/>
            </a:xfrm>
            <a:prstGeom prst="rect">
              <a:avLst/>
            </a:prstGeom>
          </p:spPr>
          <p:txBody>
            <a:bodyPr wrap="square" anchor="b">
              <a:noAutofit/>
            </a:bodyPr>
            <a:lstStyle/>
            <a:p>
              <a:pPr algn="ctr" defTabSz="685784">
                <a:spcBef>
                  <a:spcPts val="900"/>
                </a:spcBef>
                <a:spcAft>
                  <a:spcPts val="900"/>
                </a:spcAft>
                <a:defRPr/>
              </a:pPr>
              <a:r>
                <a:rPr lang="en-US" sz="1200" b="1">
                  <a:solidFill>
                    <a:srgbClr val="0077BB"/>
                  </a:solidFill>
                  <a:cs typeface="Arial"/>
                </a:rPr>
                <a:t>Growth</a:t>
              </a:r>
            </a:p>
          </p:txBody>
        </p:sp>
      </p:grpSp>
      <p:sp>
        <p:nvSpPr>
          <p:cNvPr id="23" name="Rectangle 22">
            <a:extLst>
              <a:ext uri="{FF2B5EF4-FFF2-40B4-BE49-F238E27FC236}">
                <a16:creationId xmlns:a16="http://schemas.microsoft.com/office/drawing/2014/main" id="{1700B67A-814F-4EE1-8EE3-1C5977384870}"/>
              </a:ext>
            </a:extLst>
          </p:cNvPr>
          <p:cNvSpPr/>
          <p:nvPr/>
        </p:nvSpPr>
        <p:spPr>
          <a:xfrm>
            <a:off x="5377739" y="1774702"/>
            <a:ext cx="2458263" cy="328211"/>
          </a:xfrm>
          <a:prstGeom prst="rect">
            <a:avLst/>
          </a:prstGeom>
        </p:spPr>
        <p:txBody>
          <a:bodyPr wrap="square">
            <a:noAutofit/>
          </a:bodyPr>
          <a:lstStyle/>
          <a:p>
            <a:pPr algn="ctr"/>
            <a:r>
              <a:rPr lang="en-US" sz="1050">
                <a:solidFill>
                  <a:schemeClr val="accent1">
                    <a:lumMod val="50000"/>
                  </a:schemeClr>
                </a:solidFill>
                <a:latin typeface="Arial" panose="020B0604020202020204" pitchFamily="34" charset="0"/>
                <a:cs typeface="Arial" panose="020B0604020202020204" pitchFamily="34" charset="0"/>
              </a:rPr>
              <a:t>Advance our success in our core markets and expand into adjacent ones</a:t>
            </a:r>
          </a:p>
        </p:txBody>
      </p:sp>
      <p:grpSp>
        <p:nvGrpSpPr>
          <p:cNvPr id="49" name="Group 48">
            <a:extLst>
              <a:ext uri="{FF2B5EF4-FFF2-40B4-BE49-F238E27FC236}">
                <a16:creationId xmlns:a16="http://schemas.microsoft.com/office/drawing/2014/main" id="{01F72A23-10AB-4E44-8767-01FE0C87FEE7}"/>
              </a:ext>
            </a:extLst>
          </p:cNvPr>
          <p:cNvGrpSpPr/>
          <p:nvPr/>
        </p:nvGrpSpPr>
        <p:grpSpPr>
          <a:xfrm>
            <a:off x="4353569" y="2407079"/>
            <a:ext cx="4518003" cy="1045699"/>
            <a:chOff x="5804758" y="3285638"/>
            <a:chExt cx="6024004" cy="1394265"/>
          </a:xfrm>
        </p:grpSpPr>
        <p:grpSp>
          <p:nvGrpSpPr>
            <p:cNvPr id="41" name="Group 40">
              <a:extLst>
                <a:ext uri="{FF2B5EF4-FFF2-40B4-BE49-F238E27FC236}">
                  <a16:creationId xmlns:a16="http://schemas.microsoft.com/office/drawing/2014/main" id="{F3AB0503-0A53-414B-8725-5FBFE5A925DB}"/>
                </a:ext>
              </a:extLst>
            </p:cNvPr>
            <p:cNvGrpSpPr/>
            <p:nvPr/>
          </p:nvGrpSpPr>
          <p:grpSpPr>
            <a:xfrm>
              <a:off x="7856639" y="3285638"/>
              <a:ext cx="1920241" cy="1394265"/>
              <a:chOff x="7856639" y="3285638"/>
              <a:chExt cx="1920241" cy="1394265"/>
            </a:xfrm>
          </p:grpSpPr>
          <p:sp>
            <p:nvSpPr>
              <p:cNvPr id="6" name="Rectangle 5">
                <a:extLst>
                  <a:ext uri="{FF2B5EF4-FFF2-40B4-BE49-F238E27FC236}">
                    <a16:creationId xmlns:a16="http://schemas.microsoft.com/office/drawing/2014/main" id="{F08915DF-84B0-4557-A4F6-BA0B0FB330E2}"/>
                  </a:ext>
                </a:extLst>
              </p:cNvPr>
              <p:cNvSpPr/>
              <p:nvPr/>
            </p:nvSpPr>
            <p:spPr>
              <a:xfrm>
                <a:off x="7856640" y="3285638"/>
                <a:ext cx="1920240" cy="1394265"/>
              </a:xfrm>
              <a:prstGeom prst="rect">
                <a:avLst/>
              </a:prstGeom>
              <a:solidFill>
                <a:schemeClr val="tx2">
                  <a:lumMod val="40000"/>
                  <a:lumOff val="6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28" name="Picture 27" descr="Starts.png">
                <a:extLst>
                  <a:ext uri="{FF2B5EF4-FFF2-40B4-BE49-F238E27FC236}">
                    <a16:creationId xmlns:a16="http://schemas.microsoft.com/office/drawing/2014/main" id="{3BA1DAE3-5AE4-47D8-9C19-BBABA6F7E8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49990" y="3356353"/>
                <a:ext cx="606854" cy="377073"/>
              </a:xfrm>
              <a:prstGeom prst="rect">
                <a:avLst/>
              </a:prstGeom>
            </p:spPr>
          </p:pic>
          <p:sp>
            <p:nvSpPr>
              <p:cNvPr id="32" name="Rectangle 31">
                <a:extLst>
                  <a:ext uri="{FF2B5EF4-FFF2-40B4-BE49-F238E27FC236}">
                    <a16:creationId xmlns:a16="http://schemas.microsoft.com/office/drawing/2014/main" id="{10629697-00B7-474E-9992-CB8E2460EAA7}"/>
                  </a:ext>
                </a:extLst>
              </p:cNvPr>
              <p:cNvSpPr/>
              <p:nvPr/>
            </p:nvSpPr>
            <p:spPr>
              <a:xfrm>
                <a:off x="7955063" y="3360223"/>
                <a:ext cx="1302060" cy="369332"/>
              </a:xfrm>
              <a:prstGeom prst="rect">
                <a:avLst/>
              </a:prstGeom>
            </p:spPr>
            <p:txBody>
              <a:bodyPr wrap="square" anchor="b">
                <a:noAutofit/>
              </a:bodyPr>
              <a:lstStyle/>
              <a:p>
                <a:pPr defTabSz="685784">
                  <a:spcBef>
                    <a:spcPts val="900"/>
                  </a:spcBef>
                  <a:spcAft>
                    <a:spcPts val="900"/>
                  </a:spcAft>
                  <a:defRPr/>
                </a:pPr>
                <a:r>
                  <a:rPr lang="en-US" sz="1200" b="1">
                    <a:solidFill>
                      <a:srgbClr val="0077BB"/>
                    </a:solidFill>
                    <a:cs typeface="Arial"/>
                  </a:rPr>
                  <a:t>Quality</a:t>
                </a:r>
              </a:p>
            </p:txBody>
          </p:sp>
          <p:sp>
            <p:nvSpPr>
              <p:cNvPr id="33" name="Rectangle 32">
                <a:extLst>
                  <a:ext uri="{FF2B5EF4-FFF2-40B4-BE49-F238E27FC236}">
                    <a16:creationId xmlns:a16="http://schemas.microsoft.com/office/drawing/2014/main" id="{45A30B46-A3C9-48A7-B721-266999DE952E}"/>
                  </a:ext>
                </a:extLst>
              </p:cNvPr>
              <p:cNvSpPr/>
              <p:nvPr/>
            </p:nvSpPr>
            <p:spPr>
              <a:xfrm>
                <a:off x="7856639" y="3862582"/>
                <a:ext cx="1920240" cy="658089"/>
              </a:xfrm>
              <a:prstGeom prst="rect">
                <a:avLst/>
              </a:prstGeom>
            </p:spPr>
            <p:txBody>
              <a:bodyPr wrap="square" anchor="ctr">
                <a:noAutofit/>
              </a:bodyPr>
              <a:lstStyle/>
              <a:p>
                <a:pPr algn="ctr"/>
                <a:r>
                  <a:rPr lang="en-US" sz="1050">
                    <a:solidFill>
                      <a:schemeClr val="accent1">
                        <a:lumMod val="50000"/>
                      </a:schemeClr>
                    </a:solidFill>
                    <a:latin typeface="Arial" panose="020B0604020202020204" pitchFamily="34" charset="0"/>
                    <a:cs typeface="Arial" panose="020B0604020202020204" pitchFamily="34" charset="0"/>
                  </a:rPr>
                  <a:t>Execute our work with deep expertise, efficiency, and excellence</a:t>
                </a:r>
              </a:p>
            </p:txBody>
          </p:sp>
        </p:grpSp>
        <p:grpSp>
          <p:nvGrpSpPr>
            <p:cNvPr id="47" name="Group 46">
              <a:extLst>
                <a:ext uri="{FF2B5EF4-FFF2-40B4-BE49-F238E27FC236}">
                  <a16:creationId xmlns:a16="http://schemas.microsoft.com/office/drawing/2014/main" id="{F5F624EB-CC0C-4030-8A1C-A3824D02718A}"/>
                </a:ext>
              </a:extLst>
            </p:cNvPr>
            <p:cNvGrpSpPr/>
            <p:nvPr/>
          </p:nvGrpSpPr>
          <p:grpSpPr>
            <a:xfrm>
              <a:off x="5804758" y="3285638"/>
              <a:ext cx="6024004" cy="1394265"/>
              <a:chOff x="5804758" y="3285638"/>
              <a:chExt cx="6024004" cy="1394265"/>
            </a:xfrm>
          </p:grpSpPr>
          <p:sp>
            <p:nvSpPr>
              <p:cNvPr id="5" name="Rectangle 4">
                <a:extLst>
                  <a:ext uri="{FF2B5EF4-FFF2-40B4-BE49-F238E27FC236}">
                    <a16:creationId xmlns:a16="http://schemas.microsoft.com/office/drawing/2014/main" id="{8443FCEA-9632-4B98-8C07-8BAEBE15B9CD}"/>
                  </a:ext>
                </a:extLst>
              </p:cNvPr>
              <p:cNvSpPr/>
              <p:nvPr/>
            </p:nvSpPr>
            <p:spPr>
              <a:xfrm>
                <a:off x="5804758" y="3285638"/>
                <a:ext cx="1920240" cy="1394265"/>
              </a:xfrm>
              <a:prstGeom prst="rect">
                <a:avLst/>
              </a:prstGeom>
              <a:solidFill>
                <a:schemeClr val="tx2">
                  <a:lumMod val="40000"/>
                  <a:lumOff val="6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29" name="Picture 28" descr="Lightbulb.png">
                <a:extLst>
                  <a:ext uri="{FF2B5EF4-FFF2-40B4-BE49-F238E27FC236}">
                    <a16:creationId xmlns:a16="http://schemas.microsoft.com/office/drawing/2014/main" id="{8C346F2B-B090-4B74-9DAC-5A60BB7276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42717" y="3344455"/>
                <a:ext cx="277283" cy="400868"/>
              </a:xfrm>
              <a:prstGeom prst="rect">
                <a:avLst/>
              </a:prstGeom>
            </p:spPr>
          </p:pic>
          <p:sp>
            <p:nvSpPr>
              <p:cNvPr id="30" name="Rectangle 29">
                <a:extLst>
                  <a:ext uri="{FF2B5EF4-FFF2-40B4-BE49-F238E27FC236}">
                    <a16:creationId xmlns:a16="http://schemas.microsoft.com/office/drawing/2014/main" id="{4A861A14-6FF8-46F0-B66F-A36F2CED4C8E}"/>
                  </a:ext>
                </a:extLst>
              </p:cNvPr>
              <p:cNvSpPr/>
              <p:nvPr/>
            </p:nvSpPr>
            <p:spPr>
              <a:xfrm>
                <a:off x="5902306" y="3360223"/>
                <a:ext cx="1649728" cy="369332"/>
              </a:xfrm>
              <a:prstGeom prst="rect">
                <a:avLst/>
              </a:prstGeom>
            </p:spPr>
            <p:txBody>
              <a:bodyPr wrap="square" anchor="b">
                <a:noAutofit/>
              </a:bodyPr>
              <a:lstStyle/>
              <a:p>
                <a:pPr defTabSz="685784">
                  <a:spcBef>
                    <a:spcPts val="900"/>
                  </a:spcBef>
                  <a:spcAft>
                    <a:spcPts val="900"/>
                  </a:spcAft>
                  <a:defRPr/>
                </a:pPr>
                <a:r>
                  <a:rPr lang="en-US" sz="1200" b="1">
                    <a:solidFill>
                      <a:srgbClr val="0077BB"/>
                    </a:solidFill>
                    <a:cs typeface="Arial"/>
                  </a:rPr>
                  <a:t>Innovation</a:t>
                </a:r>
              </a:p>
            </p:txBody>
          </p:sp>
          <p:sp>
            <p:nvSpPr>
              <p:cNvPr id="31" name="Rectangle 30">
                <a:extLst>
                  <a:ext uri="{FF2B5EF4-FFF2-40B4-BE49-F238E27FC236}">
                    <a16:creationId xmlns:a16="http://schemas.microsoft.com/office/drawing/2014/main" id="{08DCCE7B-9090-4665-8D44-3DECA063AA3C}"/>
                  </a:ext>
                </a:extLst>
              </p:cNvPr>
              <p:cNvSpPr/>
              <p:nvPr/>
            </p:nvSpPr>
            <p:spPr>
              <a:xfrm>
                <a:off x="5813687" y="3871954"/>
                <a:ext cx="1902382" cy="639345"/>
              </a:xfrm>
              <a:prstGeom prst="rect">
                <a:avLst/>
              </a:prstGeom>
            </p:spPr>
            <p:txBody>
              <a:bodyPr wrap="square" anchor="ctr">
                <a:noAutofit/>
              </a:bodyPr>
              <a:lstStyle/>
              <a:p>
                <a:pPr algn="ctr"/>
                <a:r>
                  <a:rPr lang="en-US" sz="1050">
                    <a:solidFill>
                      <a:schemeClr val="accent1">
                        <a:lumMod val="50000"/>
                      </a:schemeClr>
                    </a:solidFill>
                    <a:latin typeface="Arial" panose="020B0604020202020204" pitchFamily="34" charset="0"/>
                    <a:cs typeface="Arial" panose="020B0604020202020204" pitchFamily="34" charset="0"/>
                  </a:rPr>
                  <a:t>Lead by bringing new technology to market faster than the competition</a:t>
                </a:r>
              </a:p>
            </p:txBody>
          </p:sp>
          <p:grpSp>
            <p:nvGrpSpPr>
              <p:cNvPr id="40" name="Group 39">
                <a:extLst>
                  <a:ext uri="{FF2B5EF4-FFF2-40B4-BE49-F238E27FC236}">
                    <a16:creationId xmlns:a16="http://schemas.microsoft.com/office/drawing/2014/main" id="{FB9D9D6A-AF60-46B2-B30E-9E930753957F}"/>
                  </a:ext>
                </a:extLst>
              </p:cNvPr>
              <p:cNvGrpSpPr/>
              <p:nvPr/>
            </p:nvGrpSpPr>
            <p:grpSpPr>
              <a:xfrm>
                <a:off x="9908520" y="3285638"/>
                <a:ext cx="1920242" cy="1394265"/>
                <a:chOff x="9908520" y="3285638"/>
                <a:chExt cx="1920242" cy="1394265"/>
              </a:xfrm>
            </p:grpSpPr>
            <p:sp>
              <p:nvSpPr>
                <p:cNvPr id="7" name="Rectangle 6">
                  <a:extLst>
                    <a:ext uri="{FF2B5EF4-FFF2-40B4-BE49-F238E27FC236}">
                      <a16:creationId xmlns:a16="http://schemas.microsoft.com/office/drawing/2014/main" id="{3F92A300-D7A3-457B-8927-AEF75507594B}"/>
                    </a:ext>
                  </a:extLst>
                </p:cNvPr>
                <p:cNvSpPr/>
                <p:nvPr/>
              </p:nvSpPr>
              <p:spPr>
                <a:xfrm>
                  <a:off x="9908522" y="3285638"/>
                  <a:ext cx="1920240" cy="1394265"/>
                </a:xfrm>
                <a:prstGeom prst="rect">
                  <a:avLst/>
                </a:prstGeom>
                <a:solidFill>
                  <a:schemeClr val="tx2">
                    <a:lumMod val="40000"/>
                    <a:lumOff val="6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4" name="Group 85">
                  <a:extLst>
                    <a:ext uri="{FF2B5EF4-FFF2-40B4-BE49-F238E27FC236}">
                      <a16:creationId xmlns:a16="http://schemas.microsoft.com/office/drawing/2014/main" id="{F1A752B9-B9D3-43F9-A30C-5276B3436F32}"/>
                    </a:ext>
                  </a:extLst>
                </p:cNvPr>
                <p:cNvGrpSpPr/>
                <p:nvPr/>
              </p:nvGrpSpPr>
              <p:grpSpPr>
                <a:xfrm>
                  <a:off x="11247498" y="3338939"/>
                  <a:ext cx="411900" cy="411900"/>
                  <a:chOff x="1975523" y="3586341"/>
                  <a:chExt cx="425128" cy="425128"/>
                </a:xfrm>
              </p:grpSpPr>
              <p:sp>
                <p:nvSpPr>
                  <p:cNvPr id="25" name="Freeform: Shape 58">
                    <a:extLst>
                      <a:ext uri="{FF2B5EF4-FFF2-40B4-BE49-F238E27FC236}">
                        <a16:creationId xmlns:a16="http://schemas.microsoft.com/office/drawing/2014/main" id="{2BE8B7DD-E0EF-4252-92B3-AD423EC35F9C}"/>
                      </a:ext>
                    </a:extLst>
                  </p:cNvPr>
                  <p:cNvSpPr/>
                  <p:nvPr/>
                </p:nvSpPr>
                <p:spPr bwMode="auto">
                  <a:xfrm>
                    <a:off x="2004073" y="3614891"/>
                    <a:ext cx="368029" cy="368029"/>
                  </a:xfrm>
                  <a:custGeom>
                    <a:avLst/>
                    <a:gdLst>
                      <a:gd name="connsiteX0" fmla="*/ 184015 w 368029"/>
                      <a:gd name="connsiteY0" fmla="*/ 41468 h 368029"/>
                      <a:gd name="connsiteX1" fmla="*/ 41468 w 368029"/>
                      <a:gd name="connsiteY1" fmla="*/ 184015 h 368029"/>
                      <a:gd name="connsiteX2" fmla="*/ 184015 w 368029"/>
                      <a:gd name="connsiteY2" fmla="*/ 326562 h 368029"/>
                      <a:gd name="connsiteX3" fmla="*/ 326562 w 368029"/>
                      <a:gd name="connsiteY3" fmla="*/ 184015 h 368029"/>
                      <a:gd name="connsiteX4" fmla="*/ 184015 w 368029"/>
                      <a:gd name="connsiteY4" fmla="*/ 41468 h 368029"/>
                      <a:gd name="connsiteX5" fmla="*/ 184015 w 368029"/>
                      <a:gd name="connsiteY5" fmla="*/ 0 h 368029"/>
                      <a:gd name="connsiteX6" fmla="*/ 205137 w 368029"/>
                      <a:gd name="connsiteY6" fmla="*/ 23577 h 368029"/>
                      <a:gd name="connsiteX7" fmla="*/ 231641 w 368029"/>
                      <a:gd name="connsiteY7" fmla="*/ 6270 h 368029"/>
                      <a:gd name="connsiteX8" fmla="*/ 245941 w 368029"/>
                      <a:gd name="connsiteY8" fmla="*/ 34510 h 368029"/>
                      <a:gd name="connsiteX9" fmla="*/ 276022 w 368029"/>
                      <a:gd name="connsiteY9" fmla="*/ 24653 h 368029"/>
                      <a:gd name="connsiteX10" fmla="*/ 282525 w 368029"/>
                      <a:gd name="connsiteY10" fmla="*/ 55633 h 368029"/>
                      <a:gd name="connsiteX11" fmla="*/ 314132 w 368029"/>
                      <a:gd name="connsiteY11" fmla="*/ 53897 h 368029"/>
                      <a:gd name="connsiteX12" fmla="*/ 312396 w 368029"/>
                      <a:gd name="connsiteY12" fmla="*/ 85504 h 368029"/>
                      <a:gd name="connsiteX13" fmla="*/ 343376 w 368029"/>
                      <a:gd name="connsiteY13" fmla="*/ 92007 h 368029"/>
                      <a:gd name="connsiteX14" fmla="*/ 333519 w 368029"/>
                      <a:gd name="connsiteY14" fmla="*/ 122088 h 368029"/>
                      <a:gd name="connsiteX15" fmla="*/ 361759 w 368029"/>
                      <a:gd name="connsiteY15" fmla="*/ 136388 h 368029"/>
                      <a:gd name="connsiteX16" fmla="*/ 344452 w 368029"/>
                      <a:gd name="connsiteY16" fmla="*/ 162892 h 368029"/>
                      <a:gd name="connsiteX17" fmla="*/ 368029 w 368029"/>
                      <a:gd name="connsiteY17" fmla="*/ 184015 h 368029"/>
                      <a:gd name="connsiteX18" fmla="*/ 344452 w 368029"/>
                      <a:gd name="connsiteY18" fmla="*/ 205137 h 368029"/>
                      <a:gd name="connsiteX19" fmla="*/ 361759 w 368029"/>
                      <a:gd name="connsiteY19" fmla="*/ 231641 h 368029"/>
                      <a:gd name="connsiteX20" fmla="*/ 333519 w 368029"/>
                      <a:gd name="connsiteY20" fmla="*/ 245941 h 368029"/>
                      <a:gd name="connsiteX21" fmla="*/ 343376 w 368029"/>
                      <a:gd name="connsiteY21" fmla="*/ 276022 h 368029"/>
                      <a:gd name="connsiteX22" fmla="*/ 312396 w 368029"/>
                      <a:gd name="connsiteY22" fmla="*/ 282525 h 368029"/>
                      <a:gd name="connsiteX23" fmla="*/ 314132 w 368029"/>
                      <a:gd name="connsiteY23" fmla="*/ 314132 h 368029"/>
                      <a:gd name="connsiteX24" fmla="*/ 282525 w 368029"/>
                      <a:gd name="connsiteY24" fmla="*/ 312396 h 368029"/>
                      <a:gd name="connsiteX25" fmla="*/ 276022 w 368029"/>
                      <a:gd name="connsiteY25" fmla="*/ 343376 h 368029"/>
                      <a:gd name="connsiteX26" fmla="*/ 245941 w 368029"/>
                      <a:gd name="connsiteY26" fmla="*/ 333519 h 368029"/>
                      <a:gd name="connsiteX27" fmla="*/ 231641 w 368029"/>
                      <a:gd name="connsiteY27" fmla="*/ 361759 h 368029"/>
                      <a:gd name="connsiteX28" fmla="*/ 205137 w 368029"/>
                      <a:gd name="connsiteY28" fmla="*/ 344452 h 368029"/>
                      <a:gd name="connsiteX29" fmla="*/ 184015 w 368029"/>
                      <a:gd name="connsiteY29" fmla="*/ 368029 h 368029"/>
                      <a:gd name="connsiteX30" fmla="*/ 162892 w 368029"/>
                      <a:gd name="connsiteY30" fmla="*/ 344452 h 368029"/>
                      <a:gd name="connsiteX31" fmla="*/ 136388 w 368029"/>
                      <a:gd name="connsiteY31" fmla="*/ 361759 h 368029"/>
                      <a:gd name="connsiteX32" fmla="*/ 122088 w 368029"/>
                      <a:gd name="connsiteY32" fmla="*/ 333519 h 368029"/>
                      <a:gd name="connsiteX33" fmla="*/ 92007 w 368029"/>
                      <a:gd name="connsiteY33" fmla="*/ 343376 h 368029"/>
                      <a:gd name="connsiteX34" fmla="*/ 85504 w 368029"/>
                      <a:gd name="connsiteY34" fmla="*/ 312396 h 368029"/>
                      <a:gd name="connsiteX35" fmla="*/ 53897 w 368029"/>
                      <a:gd name="connsiteY35" fmla="*/ 314132 h 368029"/>
                      <a:gd name="connsiteX36" fmla="*/ 55633 w 368029"/>
                      <a:gd name="connsiteY36" fmla="*/ 282525 h 368029"/>
                      <a:gd name="connsiteX37" fmla="*/ 24653 w 368029"/>
                      <a:gd name="connsiteY37" fmla="*/ 276022 h 368029"/>
                      <a:gd name="connsiteX38" fmla="*/ 34510 w 368029"/>
                      <a:gd name="connsiteY38" fmla="*/ 245941 h 368029"/>
                      <a:gd name="connsiteX39" fmla="*/ 6270 w 368029"/>
                      <a:gd name="connsiteY39" fmla="*/ 231641 h 368029"/>
                      <a:gd name="connsiteX40" fmla="*/ 23577 w 368029"/>
                      <a:gd name="connsiteY40" fmla="*/ 205137 h 368029"/>
                      <a:gd name="connsiteX41" fmla="*/ 0 w 368029"/>
                      <a:gd name="connsiteY41" fmla="*/ 184015 h 368029"/>
                      <a:gd name="connsiteX42" fmla="*/ 23577 w 368029"/>
                      <a:gd name="connsiteY42" fmla="*/ 162892 h 368029"/>
                      <a:gd name="connsiteX43" fmla="*/ 6270 w 368029"/>
                      <a:gd name="connsiteY43" fmla="*/ 136388 h 368029"/>
                      <a:gd name="connsiteX44" fmla="*/ 34510 w 368029"/>
                      <a:gd name="connsiteY44" fmla="*/ 122088 h 368029"/>
                      <a:gd name="connsiteX45" fmla="*/ 24653 w 368029"/>
                      <a:gd name="connsiteY45" fmla="*/ 92007 h 368029"/>
                      <a:gd name="connsiteX46" fmla="*/ 55633 w 368029"/>
                      <a:gd name="connsiteY46" fmla="*/ 85504 h 368029"/>
                      <a:gd name="connsiteX47" fmla="*/ 53897 w 368029"/>
                      <a:gd name="connsiteY47" fmla="*/ 53897 h 368029"/>
                      <a:gd name="connsiteX48" fmla="*/ 85504 w 368029"/>
                      <a:gd name="connsiteY48" fmla="*/ 55633 h 368029"/>
                      <a:gd name="connsiteX49" fmla="*/ 92007 w 368029"/>
                      <a:gd name="connsiteY49" fmla="*/ 24653 h 368029"/>
                      <a:gd name="connsiteX50" fmla="*/ 122088 w 368029"/>
                      <a:gd name="connsiteY50" fmla="*/ 34510 h 368029"/>
                      <a:gd name="connsiteX51" fmla="*/ 136388 w 368029"/>
                      <a:gd name="connsiteY51" fmla="*/ 6270 h 368029"/>
                      <a:gd name="connsiteX52" fmla="*/ 162892 w 368029"/>
                      <a:gd name="connsiteY52" fmla="*/ 23577 h 368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68029" h="368029">
                        <a:moveTo>
                          <a:pt x="184015" y="41468"/>
                        </a:moveTo>
                        <a:cubicBezTo>
                          <a:pt x="105288" y="41468"/>
                          <a:pt x="41468" y="105288"/>
                          <a:pt x="41468" y="184015"/>
                        </a:cubicBezTo>
                        <a:cubicBezTo>
                          <a:pt x="41468" y="262742"/>
                          <a:pt x="105288" y="326562"/>
                          <a:pt x="184015" y="326562"/>
                        </a:cubicBezTo>
                        <a:cubicBezTo>
                          <a:pt x="262742" y="326562"/>
                          <a:pt x="326562" y="262742"/>
                          <a:pt x="326562" y="184015"/>
                        </a:cubicBezTo>
                        <a:cubicBezTo>
                          <a:pt x="326562" y="105288"/>
                          <a:pt x="262742" y="41468"/>
                          <a:pt x="184015" y="41468"/>
                        </a:cubicBezTo>
                        <a:close/>
                        <a:moveTo>
                          <a:pt x="184015" y="0"/>
                        </a:moveTo>
                        <a:lnTo>
                          <a:pt x="205137" y="23577"/>
                        </a:lnTo>
                        <a:lnTo>
                          <a:pt x="231641" y="6270"/>
                        </a:lnTo>
                        <a:lnTo>
                          <a:pt x="245941" y="34510"/>
                        </a:lnTo>
                        <a:lnTo>
                          <a:pt x="276022" y="24653"/>
                        </a:lnTo>
                        <a:lnTo>
                          <a:pt x="282525" y="55633"/>
                        </a:lnTo>
                        <a:lnTo>
                          <a:pt x="314132" y="53897"/>
                        </a:lnTo>
                        <a:lnTo>
                          <a:pt x="312396" y="85504"/>
                        </a:lnTo>
                        <a:lnTo>
                          <a:pt x="343376" y="92007"/>
                        </a:lnTo>
                        <a:lnTo>
                          <a:pt x="333519" y="122088"/>
                        </a:lnTo>
                        <a:lnTo>
                          <a:pt x="361759" y="136388"/>
                        </a:lnTo>
                        <a:lnTo>
                          <a:pt x="344452" y="162892"/>
                        </a:lnTo>
                        <a:lnTo>
                          <a:pt x="368029" y="184015"/>
                        </a:lnTo>
                        <a:lnTo>
                          <a:pt x="344452" y="205137"/>
                        </a:lnTo>
                        <a:lnTo>
                          <a:pt x="361759" y="231641"/>
                        </a:lnTo>
                        <a:lnTo>
                          <a:pt x="333519" y="245941"/>
                        </a:lnTo>
                        <a:lnTo>
                          <a:pt x="343376" y="276022"/>
                        </a:lnTo>
                        <a:lnTo>
                          <a:pt x="312396" y="282525"/>
                        </a:lnTo>
                        <a:lnTo>
                          <a:pt x="314132" y="314132"/>
                        </a:lnTo>
                        <a:lnTo>
                          <a:pt x="282525" y="312396"/>
                        </a:lnTo>
                        <a:lnTo>
                          <a:pt x="276022" y="343376"/>
                        </a:lnTo>
                        <a:lnTo>
                          <a:pt x="245941" y="333519"/>
                        </a:lnTo>
                        <a:lnTo>
                          <a:pt x="231641" y="361759"/>
                        </a:lnTo>
                        <a:lnTo>
                          <a:pt x="205137" y="344452"/>
                        </a:lnTo>
                        <a:lnTo>
                          <a:pt x="184015" y="368029"/>
                        </a:lnTo>
                        <a:lnTo>
                          <a:pt x="162892" y="344452"/>
                        </a:lnTo>
                        <a:lnTo>
                          <a:pt x="136388" y="361759"/>
                        </a:lnTo>
                        <a:lnTo>
                          <a:pt x="122088" y="333519"/>
                        </a:lnTo>
                        <a:lnTo>
                          <a:pt x="92007" y="343376"/>
                        </a:lnTo>
                        <a:lnTo>
                          <a:pt x="85504" y="312396"/>
                        </a:lnTo>
                        <a:lnTo>
                          <a:pt x="53897" y="314132"/>
                        </a:lnTo>
                        <a:lnTo>
                          <a:pt x="55633" y="282525"/>
                        </a:lnTo>
                        <a:lnTo>
                          <a:pt x="24653" y="276022"/>
                        </a:lnTo>
                        <a:lnTo>
                          <a:pt x="34510" y="245941"/>
                        </a:lnTo>
                        <a:lnTo>
                          <a:pt x="6270" y="231641"/>
                        </a:lnTo>
                        <a:lnTo>
                          <a:pt x="23577" y="205137"/>
                        </a:lnTo>
                        <a:lnTo>
                          <a:pt x="0" y="184015"/>
                        </a:lnTo>
                        <a:lnTo>
                          <a:pt x="23577" y="162892"/>
                        </a:lnTo>
                        <a:lnTo>
                          <a:pt x="6270" y="136388"/>
                        </a:lnTo>
                        <a:lnTo>
                          <a:pt x="34510" y="122088"/>
                        </a:lnTo>
                        <a:lnTo>
                          <a:pt x="24653" y="92007"/>
                        </a:lnTo>
                        <a:lnTo>
                          <a:pt x="55633" y="85504"/>
                        </a:lnTo>
                        <a:lnTo>
                          <a:pt x="53897" y="53897"/>
                        </a:lnTo>
                        <a:lnTo>
                          <a:pt x="85504" y="55633"/>
                        </a:lnTo>
                        <a:lnTo>
                          <a:pt x="92007" y="24653"/>
                        </a:lnTo>
                        <a:lnTo>
                          <a:pt x="122088" y="34510"/>
                        </a:lnTo>
                        <a:lnTo>
                          <a:pt x="136388" y="6270"/>
                        </a:lnTo>
                        <a:lnTo>
                          <a:pt x="162892" y="23577"/>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55">
                      <a:defRPr/>
                    </a:pPr>
                    <a:endParaRPr lang="en-US" sz="900">
                      <a:solidFill>
                        <a:srgbClr val="000000"/>
                      </a:solidFill>
                      <a:latin typeface="Arial" panose="020B0604020202020204" pitchFamily="34" charset="0"/>
                      <a:ea typeface="Arial Unicode MS" panose="020B0604020202020204" pitchFamily="34" charset="-128"/>
                    </a:endParaRPr>
                  </a:p>
                </p:txBody>
              </p:sp>
              <p:sp>
                <p:nvSpPr>
                  <p:cNvPr id="26" name="Star: 24 Points 52">
                    <a:extLst>
                      <a:ext uri="{FF2B5EF4-FFF2-40B4-BE49-F238E27FC236}">
                        <a16:creationId xmlns:a16="http://schemas.microsoft.com/office/drawing/2014/main" id="{F47E0551-9203-4C3D-A66F-0B6DA2E9D5DB}"/>
                      </a:ext>
                    </a:extLst>
                  </p:cNvPr>
                  <p:cNvSpPr/>
                  <p:nvPr/>
                </p:nvSpPr>
                <p:spPr bwMode="auto">
                  <a:xfrm>
                    <a:off x="1975523" y="3586341"/>
                    <a:ext cx="425128" cy="425128"/>
                  </a:xfrm>
                  <a:prstGeom prst="star24">
                    <a:avLst>
                      <a:gd name="adj" fmla="val 43970"/>
                    </a:avLst>
                  </a:prstGeom>
                  <a:no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55">
                      <a:defRPr/>
                    </a:pPr>
                    <a:endParaRPr lang="en-US" sz="900">
                      <a:solidFill>
                        <a:srgbClr val="000000"/>
                      </a:solidFill>
                      <a:latin typeface="Arial" panose="020B0604020202020204" pitchFamily="34" charset="0"/>
                      <a:ea typeface="Arial Unicode MS" panose="020B0604020202020204" pitchFamily="34" charset="-128"/>
                    </a:endParaRPr>
                  </a:p>
                </p:txBody>
              </p:sp>
              <p:sp>
                <p:nvSpPr>
                  <p:cNvPr id="27" name="Freeform: Shape 28">
                    <a:extLst>
                      <a:ext uri="{FF2B5EF4-FFF2-40B4-BE49-F238E27FC236}">
                        <a16:creationId xmlns:a16="http://schemas.microsoft.com/office/drawing/2014/main" id="{CA75D3C3-5B82-453B-ABD7-4CB2E414B0F2}"/>
                      </a:ext>
                    </a:extLst>
                  </p:cNvPr>
                  <p:cNvSpPr/>
                  <p:nvPr/>
                </p:nvSpPr>
                <p:spPr>
                  <a:xfrm>
                    <a:off x="2131983" y="3699398"/>
                    <a:ext cx="99508" cy="199015"/>
                  </a:xfrm>
                  <a:custGeom>
                    <a:avLst/>
                    <a:gdLst/>
                    <a:ahLst/>
                    <a:cxnLst/>
                    <a:rect l="0" t="0" r="0" b="0"/>
                    <a:pathLst>
                      <a:path w="99508" h="199015">
                        <a:moveTo>
                          <a:pt x="0" y="18906"/>
                        </a:moveTo>
                        <a:cubicBezTo>
                          <a:pt x="13011" y="18309"/>
                          <a:pt x="25946" y="16394"/>
                          <a:pt x="38559" y="13185"/>
                        </a:cubicBezTo>
                        <a:cubicBezTo>
                          <a:pt x="49629" y="9975"/>
                          <a:pt x="60301" y="5547"/>
                          <a:pt x="70401" y="0"/>
                        </a:cubicBezTo>
                        <a:lnTo>
                          <a:pt x="81099" y="0"/>
                        </a:lnTo>
                        <a:lnTo>
                          <a:pt x="81099" y="178367"/>
                        </a:lnTo>
                        <a:cubicBezTo>
                          <a:pt x="80875" y="181402"/>
                          <a:pt x="81969" y="184387"/>
                          <a:pt x="84084" y="186577"/>
                        </a:cubicBezTo>
                        <a:cubicBezTo>
                          <a:pt x="86272" y="188516"/>
                          <a:pt x="89134" y="189487"/>
                          <a:pt x="92044" y="189313"/>
                        </a:cubicBezTo>
                        <a:lnTo>
                          <a:pt x="119160" y="189313"/>
                        </a:lnTo>
                        <a:lnTo>
                          <a:pt x="119160" y="202746"/>
                        </a:lnTo>
                        <a:lnTo>
                          <a:pt x="5970" y="202746"/>
                        </a:lnTo>
                        <a:lnTo>
                          <a:pt x="5970" y="189313"/>
                        </a:lnTo>
                        <a:lnTo>
                          <a:pt x="27364" y="189313"/>
                        </a:lnTo>
                        <a:cubicBezTo>
                          <a:pt x="31568" y="189786"/>
                          <a:pt x="35797" y="188516"/>
                          <a:pt x="39057" y="185830"/>
                        </a:cubicBezTo>
                        <a:cubicBezTo>
                          <a:pt x="41643" y="182521"/>
                          <a:pt x="42888" y="178342"/>
                          <a:pt x="42539" y="174138"/>
                        </a:cubicBezTo>
                        <a:lnTo>
                          <a:pt x="42539" y="41793"/>
                        </a:lnTo>
                        <a:cubicBezTo>
                          <a:pt x="42763" y="39106"/>
                          <a:pt x="41767" y="36445"/>
                          <a:pt x="39803" y="34578"/>
                        </a:cubicBezTo>
                        <a:cubicBezTo>
                          <a:pt x="37364" y="32762"/>
                          <a:pt x="34379" y="31892"/>
                          <a:pt x="31345" y="32091"/>
                        </a:cubicBezTo>
                        <a:lnTo>
                          <a:pt x="497" y="32091"/>
                        </a:lnTo>
                        <a:close/>
                      </a:path>
                    </a:pathLst>
                  </a:custGeom>
                  <a:solidFill>
                    <a:schemeClr val="accent3"/>
                  </a:solidFill>
                  <a:ln w="24765" cap="flat">
                    <a:noFill/>
                    <a:prstDash val="solid"/>
                    <a:miter/>
                  </a:ln>
                </p:spPr>
                <p:txBody>
                  <a:bodyPr/>
                  <a:lstStyle/>
                  <a:p>
                    <a:pPr defTabSz="914355">
                      <a:defRPr/>
                    </a:pPr>
                    <a:endParaRPr lang="en-US" sz="900">
                      <a:solidFill>
                        <a:srgbClr val="000000"/>
                      </a:solidFill>
                      <a:latin typeface="Arial" panose="020B0604020202020204" pitchFamily="34" charset="0"/>
                      <a:ea typeface="Arial Unicode MS" panose="020B0604020202020204" pitchFamily="34" charset="-128"/>
                    </a:endParaRPr>
                  </a:p>
                </p:txBody>
              </p:sp>
            </p:grpSp>
            <p:sp>
              <p:nvSpPr>
                <p:cNvPr id="34" name="Rectangle 33">
                  <a:extLst>
                    <a:ext uri="{FF2B5EF4-FFF2-40B4-BE49-F238E27FC236}">
                      <a16:creationId xmlns:a16="http://schemas.microsoft.com/office/drawing/2014/main" id="{D68D3ECE-50D4-47B1-8C54-64F2B7782E5D}"/>
                    </a:ext>
                  </a:extLst>
                </p:cNvPr>
                <p:cNvSpPr/>
                <p:nvPr/>
              </p:nvSpPr>
              <p:spPr>
                <a:xfrm>
                  <a:off x="9956763" y="3360223"/>
                  <a:ext cx="1343941" cy="369332"/>
                </a:xfrm>
                <a:prstGeom prst="rect">
                  <a:avLst/>
                </a:prstGeom>
              </p:spPr>
              <p:txBody>
                <a:bodyPr wrap="square" anchor="b">
                  <a:noAutofit/>
                </a:bodyPr>
                <a:lstStyle/>
                <a:p>
                  <a:pPr defTabSz="685784">
                    <a:spcBef>
                      <a:spcPts val="900"/>
                    </a:spcBef>
                    <a:spcAft>
                      <a:spcPts val="900"/>
                    </a:spcAft>
                    <a:defRPr/>
                  </a:pPr>
                  <a:r>
                    <a:rPr lang="en-US" sz="1200" b="1">
                      <a:solidFill>
                        <a:srgbClr val="0077BB"/>
                      </a:solidFill>
                      <a:cs typeface="Arial"/>
                    </a:rPr>
                    <a:t>Customer</a:t>
                  </a:r>
                </a:p>
              </p:txBody>
            </p:sp>
            <p:sp>
              <p:nvSpPr>
                <p:cNvPr id="35" name="Rectangle 34">
                  <a:extLst>
                    <a:ext uri="{FF2B5EF4-FFF2-40B4-BE49-F238E27FC236}">
                      <a16:creationId xmlns:a16="http://schemas.microsoft.com/office/drawing/2014/main" id="{9F387CD7-EF7E-4578-81BD-6AD95C3BA510}"/>
                    </a:ext>
                  </a:extLst>
                </p:cNvPr>
                <p:cNvSpPr/>
                <p:nvPr/>
              </p:nvSpPr>
              <p:spPr>
                <a:xfrm>
                  <a:off x="9908520" y="3862582"/>
                  <a:ext cx="1920240" cy="658089"/>
                </a:xfrm>
                <a:prstGeom prst="rect">
                  <a:avLst/>
                </a:prstGeom>
              </p:spPr>
              <p:txBody>
                <a:bodyPr wrap="square" anchor="ctr">
                  <a:noAutofit/>
                </a:bodyPr>
                <a:lstStyle/>
                <a:p>
                  <a:pPr algn="ctr"/>
                  <a:r>
                    <a:rPr lang="en-US" sz="1050">
                      <a:solidFill>
                        <a:schemeClr val="accent1">
                          <a:lumMod val="50000"/>
                        </a:schemeClr>
                      </a:solidFill>
                      <a:latin typeface="Arial" panose="020B0604020202020204" pitchFamily="34" charset="0"/>
                      <a:cs typeface="Arial" panose="020B0604020202020204" pitchFamily="34" charset="0"/>
                    </a:rPr>
                    <a:t>Anticipate customer needs and respond </a:t>
                  </a:r>
                  <a:br>
                    <a:rPr lang="en-US" sz="1050">
                      <a:solidFill>
                        <a:schemeClr val="accent1">
                          <a:lumMod val="50000"/>
                        </a:schemeClr>
                      </a:solidFill>
                      <a:latin typeface="Arial" panose="020B0604020202020204" pitchFamily="34" charset="0"/>
                      <a:cs typeface="Arial" panose="020B0604020202020204" pitchFamily="34" charset="0"/>
                    </a:rPr>
                  </a:br>
                  <a:r>
                    <a:rPr lang="en-US" sz="1050">
                      <a:solidFill>
                        <a:schemeClr val="accent1">
                          <a:lumMod val="50000"/>
                        </a:schemeClr>
                      </a:solidFill>
                      <a:latin typeface="Arial" panose="020B0604020202020204" pitchFamily="34" charset="0"/>
                      <a:cs typeface="Arial" panose="020B0604020202020204" pitchFamily="34" charset="0"/>
                    </a:rPr>
                    <a:t>with speed</a:t>
                  </a:r>
                </a:p>
              </p:txBody>
            </p:sp>
          </p:grpSp>
        </p:grpSp>
      </p:grpSp>
      <p:grpSp>
        <p:nvGrpSpPr>
          <p:cNvPr id="2" name="Group 1">
            <a:extLst>
              <a:ext uri="{FF2B5EF4-FFF2-40B4-BE49-F238E27FC236}">
                <a16:creationId xmlns:a16="http://schemas.microsoft.com/office/drawing/2014/main" id="{D1781006-5A2B-4354-8F61-0437623238A7}"/>
              </a:ext>
            </a:extLst>
          </p:cNvPr>
          <p:cNvGrpSpPr/>
          <p:nvPr/>
        </p:nvGrpSpPr>
        <p:grpSpPr>
          <a:xfrm>
            <a:off x="131765" y="756835"/>
            <a:ext cx="2137724" cy="3305942"/>
            <a:chOff x="175686" y="1009113"/>
            <a:chExt cx="2850299" cy="4407924"/>
          </a:xfrm>
        </p:grpSpPr>
        <p:sp>
          <p:nvSpPr>
            <p:cNvPr id="12" name="Rectangle 11">
              <a:extLst>
                <a:ext uri="{FF2B5EF4-FFF2-40B4-BE49-F238E27FC236}">
                  <a16:creationId xmlns:a16="http://schemas.microsoft.com/office/drawing/2014/main" id="{AAD5E4BD-7140-490B-89C7-125E91649882}"/>
                </a:ext>
              </a:extLst>
            </p:cNvPr>
            <p:cNvSpPr/>
            <p:nvPr/>
          </p:nvSpPr>
          <p:spPr>
            <a:xfrm>
              <a:off x="242090" y="1332446"/>
              <a:ext cx="2660425" cy="3947765"/>
            </a:xfrm>
            <a:prstGeom prst="rect">
              <a:avLst/>
            </a:prstGeom>
            <a:gradFill flip="none" rotWithShape="1">
              <a:gsLst>
                <a:gs pos="0">
                  <a:schemeClr val="bg1">
                    <a:lumMod val="95000"/>
                  </a:schemeClr>
                </a:gs>
                <a:gs pos="76000">
                  <a:schemeClr val="bg1">
                    <a:alpha val="0"/>
                  </a:schemeClr>
                </a:gs>
              </a:gsLst>
              <a:lin ang="5400000" scaled="1"/>
              <a:tileRect/>
            </a:gradFill>
            <a:ln w="12700">
              <a:gradFill flip="none" rotWithShape="1">
                <a:gsLst>
                  <a:gs pos="6000">
                    <a:schemeClr val="tx1">
                      <a:lumMod val="65000"/>
                      <a:lumOff val="35000"/>
                    </a:schemeClr>
                  </a:gs>
                  <a:gs pos="52000">
                    <a:schemeClr val="bg2">
                      <a:lumMod val="20000"/>
                      <a:lumOff val="80000"/>
                      <a:alpha val="0"/>
                    </a:schemeClr>
                  </a:gs>
                </a:gsLst>
                <a:lin ang="2700000" scaled="1"/>
                <a:tileRect/>
              </a:gradFill>
            </a:ln>
          </p:spPr>
          <p:txBody>
            <a:bodyPr wrap="square" lIns="68580" tIns="68580" rIns="68580" bIns="0" anchor="t">
              <a:noAutofit/>
            </a:bodyPr>
            <a:lstStyle/>
            <a:p>
              <a:pPr>
                <a:lnSpc>
                  <a:spcPct val="90000"/>
                </a:lnSpc>
                <a:spcBef>
                  <a:spcPts val="900"/>
                </a:spcBef>
                <a:spcAft>
                  <a:spcPts val="900"/>
                </a:spcAft>
              </a:pPr>
              <a:r>
                <a:rPr lang="en-US" sz="1200" b="1">
                  <a:latin typeface="Arial" panose="020B0604020202020204" pitchFamily="34" charset="0"/>
                  <a:cs typeface="Arial" panose="020B0604020202020204" pitchFamily="34" charset="0"/>
                </a:rPr>
                <a:t>Why</a:t>
              </a:r>
              <a:r>
                <a:rPr lang="en-US" sz="1200">
                  <a:latin typeface="Arial" panose="020B0604020202020204" pitchFamily="34" charset="0"/>
                  <a:cs typeface="Arial" panose="020B0604020202020204" pitchFamily="34" charset="0"/>
                </a:rPr>
                <a:t> </a:t>
              </a:r>
              <a:r>
                <a:rPr lang="en-US" sz="1200">
                  <a:solidFill>
                    <a:schemeClr val="tx1">
                      <a:lumMod val="75000"/>
                      <a:lumOff val="25000"/>
                    </a:schemeClr>
                  </a:solidFill>
                  <a:latin typeface="Arial" panose="020B0604020202020204" pitchFamily="34" charset="0"/>
                  <a:cs typeface="Arial" panose="020B0604020202020204" pitchFamily="34" charset="0"/>
                </a:rPr>
                <a:t>we do business</a:t>
              </a:r>
              <a:endParaRPr lang="en-US" sz="105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E8D4D98-163B-45BC-8530-E3206B099BA8}"/>
                </a:ext>
              </a:extLst>
            </p:cNvPr>
            <p:cNvSpPr/>
            <p:nvPr/>
          </p:nvSpPr>
          <p:spPr>
            <a:xfrm>
              <a:off x="265499" y="1675509"/>
              <a:ext cx="2637016" cy="1563505"/>
            </a:xfrm>
            <a:prstGeom prst="rect">
              <a:avLst/>
            </a:prstGeom>
          </p:spPr>
          <p:txBody>
            <a:bodyPr wrap="square">
              <a:spAutoFit/>
            </a:bodyPr>
            <a:lstStyle/>
            <a:p>
              <a:pPr>
                <a:lnSpc>
                  <a:spcPct val="90000"/>
                </a:lnSpc>
                <a:spcBef>
                  <a:spcPts val="900"/>
                </a:spcBef>
                <a:spcAft>
                  <a:spcPts val="900"/>
                </a:spcAft>
                <a:defRPr/>
              </a:pPr>
              <a:r>
                <a:rPr lang="en-US" sz="975" b="1" i="1">
                  <a:solidFill>
                    <a:schemeClr val="tx1">
                      <a:lumMod val="50000"/>
                      <a:lumOff val="50000"/>
                    </a:schemeClr>
                  </a:solidFill>
                  <a:latin typeface="Arial" panose="020B0604020202020204" pitchFamily="34" charset="0"/>
                  <a:cs typeface="Arial" panose="020B0604020202020204" pitchFamily="34" charset="0"/>
                </a:rPr>
                <a:t>To deliver benefit </a:t>
              </a:r>
              <a:r>
                <a:rPr lang="en-US" sz="975">
                  <a:solidFill>
                    <a:schemeClr val="tx1">
                      <a:lumMod val="50000"/>
                      <a:lumOff val="50000"/>
                    </a:schemeClr>
                  </a:solidFill>
                  <a:latin typeface="Arial" panose="020B0604020202020204" pitchFamily="34" charset="0"/>
                  <a:cs typeface="Arial" panose="020B0604020202020204" pitchFamily="34" charset="0"/>
                </a:rPr>
                <a:t>to customers, employees, shareholders, and society through advanced science and analytical measurement technology </a:t>
              </a:r>
              <a:br>
                <a:rPr lang="en-US" sz="975">
                  <a:solidFill>
                    <a:schemeClr val="tx1">
                      <a:lumMod val="50000"/>
                      <a:lumOff val="50000"/>
                    </a:schemeClr>
                  </a:solidFill>
                  <a:latin typeface="Arial" panose="020B0604020202020204" pitchFamily="34" charset="0"/>
                  <a:cs typeface="Arial" panose="020B0604020202020204" pitchFamily="34" charset="0"/>
                </a:rPr>
              </a:br>
              <a:r>
                <a:rPr lang="en-US" sz="975">
                  <a:solidFill>
                    <a:schemeClr val="tx1">
                      <a:lumMod val="50000"/>
                      <a:lumOff val="50000"/>
                    </a:schemeClr>
                  </a:solidFill>
                  <a:latin typeface="Arial" panose="020B0604020202020204" pitchFamily="34" charset="0"/>
                  <a:cs typeface="Arial" panose="020B0604020202020204" pitchFamily="34" charset="0"/>
                </a:rPr>
                <a:t>that enhances human health </a:t>
              </a:r>
              <a:br>
                <a:rPr lang="en-US" sz="975">
                  <a:solidFill>
                    <a:schemeClr val="tx1">
                      <a:lumMod val="50000"/>
                      <a:lumOff val="50000"/>
                    </a:schemeClr>
                  </a:solidFill>
                  <a:latin typeface="Arial" panose="020B0604020202020204" pitchFamily="34" charset="0"/>
                  <a:cs typeface="Arial" panose="020B0604020202020204" pitchFamily="34" charset="0"/>
                </a:rPr>
              </a:br>
              <a:r>
                <a:rPr lang="en-US" sz="975">
                  <a:solidFill>
                    <a:schemeClr val="tx1">
                      <a:lumMod val="50000"/>
                      <a:lumOff val="50000"/>
                    </a:schemeClr>
                  </a:solidFill>
                  <a:latin typeface="Arial" panose="020B0604020202020204" pitchFamily="34" charset="0"/>
                  <a:cs typeface="Arial" panose="020B0604020202020204" pitchFamily="34" charset="0"/>
                </a:rPr>
                <a:t>and well-being.</a:t>
              </a:r>
            </a:p>
          </p:txBody>
        </p:sp>
        <p:sp>
          <p:nvSpPr>
            <p:cNvPr id="18" name="Rectangle 17">
              <a:extLst>
                <a:ext uri="{FF2B5EF4-FFF2-40B4-BE49-F238E27FC236}">
                  <a16:creationId xmlns:a16="http://schemas.microsoft.com/office/drawing/2014/main" id="{EE978115-5F94-40FA-B83B-A9B60BF9D6FB}"/>
                </a:ext>
              </a:extLst>
            </p:cNvPr>
            <p:cNvSpPr/>
            <p:nvPr/>
          </p:nvSpPr>
          <p:spPr>
            <a:xfrm>
              <a:off x="175686" y="1009113"/>
              <a:ext cx="2850299" cy="341632"/>
            </a:xfrm>
            <a:prstGeom prst="rect">
              <a:avLst/>
            </a:prstGeom>
            <a:noFill/>
          </p:spPr>
          <p:txBody>
            <a:bodyPr wrap="square">
              <a:noAutofit/>
            </a:bodyPr>
            <a:lstStyle/>
            <a:p>
              <a:pPr>
                <a:lnSpc>
                  <a:spcPct val="90000"/>
                </a:lnSpc>
              </a:pPr>
              <a:r>
                <a:rPr lang="en-US" sz="1200" i="1">
                  <a:solidFill>
                    <a:schemeClr val="accent1"/>
                  </a:solidFill>
                  <a:latin typeface="Arial" panose="020B0604020202020204" pitchFamily="34" charset="0"/>
                  <a:cs typeface="Arial" panose="020B0604020202020204" pitchFamily="34" charset="0"/>
                </a:rPr>
                <a:t>Our Purpose and Values</a:t>
              </a:r>
            </a:p>
          </p:txBody>
        </p:sp>
        <p:pic>
          <p:nvPicPr>
            <p:cNvPr id="39" name="Picture 38" descr="A picture containing clock&#10;&#10;Description automatically generated">
              <a:extLst>
                <a:ext uri="{FF2B5EF4-FFF2-40B4-BE49-F238E27FC236}">
                  <a16:creationId xmlns:a16="http://schemas.microsoft.com/office/drawing/2014/main" id="{07196994-F39D-4B1A-A467-F5EF867C72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938" y="3223799"/>
              <a:ext cx="2285811" cy="2193238"/>
            </a:xfrm>
            <a:prstGeom prst="rect">
              <a:avLst/>
            </a:prstGeom>
          </p:spPr>
        </p:pic>
      </p:grpSp>
      <p:grpSp>
        <p:nvGrpSpPr>
          <p:cNvPr id="50" name="Group 49">
            <a:extLst>
              <a:ext uri="{FF2B5EF4-FFF2-40B4-BE49-F238E27FC236}">
                <a16:creationId xmlns:a16="http://schemas.microsoft.com/office/drawing/2014/main" id="{37AA272A-D5C6-4394-9485-44066CA6B9B1}"/>
              </a:ext>
            </a:extLst>
          </p:cNvPr>
          <p:cNvGrpSpPr/>
          <p:nvPr/>
        </p:nvGrpSpPr>
        <p:grpSpPr>
          <a:xfrm>
            <a:off x="181568" y="4311652"/>
            <a:ext cx="8780865" cy="575588"/>
            <a:chOff x="242090" y="5748868"/>
            <a:chExt cx="11707820" cy="767451"/>
          </a:xfrm>
        </p:grpSpPr>
        <p:sp>
          <p:nvSpPr>
            <p:cNvPr id="43" name="Rectangle 42">
              <a:extLst>
                <a:ext uri="{FF2B5EF4-FFF2-40B4-BE49-F238E27FC236}">
                  <a16:creationId xmlns:a16="http://schemas.microsoft.com/office/drawing/2014/main" id="{44FE8FE5-036C-493D-9C3F-2DD9D77F5883}"/>
                </a:ext>
              </a:extLst>
            </p:cNvPr>
            <p:cNvSpPr/>
            <p:nvPr/>
          </p:nvSpPr>
          <p:spPr>
            <a:xfrm>
              <a:off x="242092" y="5761611"/>
              <a:ext cx="11707818" cy="754708"/>
            </a:xfrm>
            <a:prstGeom prst="rect">
              <a:avLst/>
            </a:prstGeom>
            <a:solidFill>
              <a:srgbClr val="F5F5F5"/>
            </a:solidFill>
            <a:ln w="12700">
              <a:noFill/>
            </a:ln>
          </p:spPr>
          <p:txBody>
            <a:bodyPr wrap="square" rtlCol="0" anchor="ctr">
              <a:noAutofit/>
            </a:bodyPr>
            <a:lstStyle/>
            <a:p>
              <a:pPr algn="ctr">
                <a:buClr>
                  <a:schemeClr val="accent1"/>
                </a:buClr>
              </a:pPr>
              <a:endParaRPr lang="en-US" sz="1200" err="1">
                <a:solidFill>
                  <a:srgbClr val="000000"/>
                </a:solidFill>
              </a:endParaRPr>
            </a:p>
          </p:txBody>
        </p:sp>
        <p:sp>
          <p:nvSpPr>
            <p:cNvPr id="44" name="Rectangle 43">
              <a:extLst>
                <a:ext uri="{FF2B5EF4-FFF2-40B4-BE49-F238E27FC236}">
                  <a16:creationId xmlns:a16="http://schemas.microsoft.com/office/drawing/2014/main" id="{CFC4D660-7E3C-46E6-8428-AA004A453A55}"/>
                </a:ext>
              </a:extLst>
            </p:cNvPr>
            <p:cNvSpPr/>
            <p:nvPr/>
          </p:nvSpPr>
          <p:spPr>
            <a:xfrm>
              <a:off x="242091" y="5843500"/>
              <a:ext cx="1775912" cy="566310"/>
            </a:xfrm>
            <a:prstGeom prst="rect">
              <a:avLst/>
            </a:prstGeom>
          </p:spPr>
          <p:txBody>
            <a:bodyPr wrap="square">
              <a:spAutoFit/>
            </a:bodyPr>
            <a:lstStyle/>
            <a:p>
              <a:pPr algn="r">
                <a:lnSpc>
                  <a:spcPct val="90000"/>
                </a:lnSpc>
                <a:spcBef>
                  <a:spcPts val="900"/>
                </a:spcBef>
                <a:spcAft>
                  <a:spcPts val="900"/>
                </a:spcAft>
              </a:pPr>
              <a:r>
                <a:rPr lang="en-US" sz="1200" b="1">
                  <a:solidFill>
                    <a:schemeClr val="accent1"/>
                  </a:solidFill>
                  <a:latin typeface="Arial" panose="020B0604020202020204" pitchFamily="34" charset="0"/>
                  <a:cs typeface="Arial" panose="020B0604020202020204" pitchFamily="34" charset="0"/>
                </a:rPr>
                <a:t>Who </a:t>
              </a:r>
              <a:r>
                <a:rPr lang="en-US" sz="1200">
                  <a:latin typeface="Arial" panose="020B0604020202020204" pitchFamily="34" charset="0"/>
                  <a:cs typeface="Arial" panose="020B0604020202020204" pitchFamily="34" charset="0"/>
                </a:rPr>
                <a:t>we are in </a:t>
              </a:r>
              <a:br>
                <a:rPr lang="en-US" sz="1200">
                  <a:latin typeface="Arial" panose="020B0604020202020204" pitchFamily="34" charset="0"/>
                  <a:cs typeface="Arial" panose="020B0604020202020204" pitchFamily="34" charset="0"/>
                </a:rPr>
              </a:br>
              <a:r>
                <a:rPr lang="en-US" sz="1200">
                  <a:latin typeface="Arial" panose="020B0604020202020204" pitchFamily="34" charset="0"/>
                  <a:cs typeface="Arial" panose="020B0604020202020204" pitchFamily="34" charset="0"/>
                </a:rPr>
                <a:t>all we do</a:t>
              </a:r>
            </a:p>
          </p:txBody>
        </p:sp>
        <p:sp>
          <p:nvSpPr>
            <p:cNvPr id="45" name="Rectangle 44">
              <a:extLst>
                <a:ext uri="{FF2B5EF4-FFF2-40B4-BE49-F238E27FC236}">
                  <a16:creationId xmlns:a16="http://schemas.microsoft.com/office/drawing/2014/main" id="{75038ABF-C0F2-4FFE-B442-5EAC92CF6EDD}"/>
                </a:ext>
              </a:extLst>
            </p:cNvPr>
            <p:cNvSpPr/>
            <p:nvPr/>
          </p:nvSpPr>
          <p:spPr>
            <a:xfrm>
              <a:off x="2361281" y="5977383"/>
              <a:ext cx="9561167" cy="353943"/>
            </a:xfrm>
            <a:prstGeom prst="rect">
              <a:avLst/>
            </a:prstGeom>
          </p:spPr>
          <p:txBody>
            <a:bodyPr wrap="square">
              <a:spAutoFit/>
            </a:bodyPr>
            <a:lstStyle/>
            <a:p>
              <a:pPr defTabSz="685784">
                <a:spcBef>
                  <a:spcPts val="900"/>
                </a:spcBef>
                <a:spcAft>
                  <a:spcPts val="900"/>
                </a:spcAft>
              </a:pPr>
              <a:r>
                <a:rPr lang="en-US" sz="1125">
                  <a:latin typeface="Arial" panose="020B0604020202020204" pitchFamily="34" charset="0"/>
                  <a:ea typeface="Arial Unicode MS"/>
                  <a:cs typeface="Arial" panose="020B0604020202020204" pitchFamily="34" charset="0"/>
                </a:rPr>
                <a:t>AUTHENTIC    </a:t>
              </a:r>
              <a:r>
                <a:rPr lang="en-US" sz="1125">
                  <a:solidFill>
                    <a:schemeClr val="accent1"/>
                  </a:solidFill>
                  <a:latin typeface="Arial" panose="020B0604020202020204" pitchFamily="34" charset="0"/>
                  <a:ea typeface="Arial Unicode MS"/>
                  <a:cs typeface="Arial" panose="020B0604020202020204" pitchFamily="34" charset="0"/>
                </a:rPr>
                <a:t>| </a:t>
              </a:r>
              <a:r>
                <a:rPr lang="en-US" sz="1125">
                  <a:latin typeface="Arial" panose="020B0604020202020204" pitchFamily="34" charset="0"/>
                  <a:ea typeface="Arial Unicode MS"/>
                  <a:cs typeface="Arial" panose="020B0604020202020204" pitchFamily="34" charset="0"/>
                </a:rPr>
                <a:t>   ENTERPRISE MINDED</a:t>
              </a:r>
              <a:r>
                <a:rPr lang="en-US" sz="1125">
                  <a:solidFill>
                    <a:schemeClr val="accent1"/>
                  </a:solidFill>
                  <a:latin typeface="Arial" panose="020B0604020202020204" pitchFamily="34" charset="0"/>
                  <a:ea typeface="Arial Unicode MS"/>
                  <a:cs typeface="Arial" panose="020B0604020202020204" pitchFamily="34" charset="0"/>
                </a:rPr>
                <a:t>    |    </a:t>
              </a:r>
              <a:r>
                <a:rPr lang="en-US" sz="1125">
                  <a:latin typeface="Arial" panose="020B0604020202020204" pitchFamily="34" charset="0"/>
                  <a:ea typeface="Arial Unicode MS"/>
                  <a:cs typeface="Arial" panose="020B0604020202020204" pitchFamily="34" charset="0"/>
                </a:rPr>
                <a:t>OUTSIDE-IN THINKER </a:t>
              </a:r>
              <a:r>
                <a:rPr lang="en-US" sz="1125">
                  <a:solidFill>
                    <a:schemeClr val="accent1"/>
                  </a:solidFill>
                  <a:latin typeface="Arial" panose="020B0604020202020204" pitchFamily="34" charset="0"/>
                  <a:ea typeface="Arial Unicode MS"/>
                  <a:cs typeface="Arial" panose="020B0604020202020204" pitchFamily="34" charset="0"/>
                </a:rPr>
                <a:t>   |    </a:t>
              </a:r>
              <a:r>
                <a:rPr lang="en-US" sz="1125">
                  <a:latin typeface="Arial" panose="020B0604020202020204" pitchFamily="34" charset="0"/>
                  <a:ea typeface="Arial Unicode MS"/>
                  <a:cs typeface="Arial" panose="020B0604020202020204" pitchFamily="34" charset="0"/>
                </a:rPr>
                <a:t>AGILE    </a:t>
              </a:r>
              <a:r>
                <a:rPr lang="en-US" sz="1125">
                  <a:solidFill>
                    <a:schemeClr val="accent1"/>
                  </a:solidFill>
                  <a:latin typeface="Arial" panose="020B0604020202020204" pitchFamily="34" charset="0"/>
                  <a:ea typeface="Arial Unicode MS"/>
                  <a:cs typeface="Arial" panose="020B0604020202020204" pitchFamily="34" charset="0"/>
                </a:rPr>
                <a:t>| </a:t>
              </a:r>
              <a:r>
                <a:rPr lang="en-US" sz="1125">
                  <a:latin typeface="Arial" panose="020B0604020202020204" pitchFamily="34" charset="0"/>
                  <a:ea typeface="Arial Unicode MS"/>
                  <a:cs typeface="Arial" panose="020B0604020202020204" pitchFamily="34" charset="0"/>
                </a:rPr>
                <a:t>   PEOPLE FOCUSED</a:t>
              </a:r>
            </a:p>
          </p:txBody>
        </p:sp>
        <p:cxnSp>
          <p:nvCxnSpPr>
            <p:cNvPr id="46" name="Straight Connector 45">
              <a:extLst>
                <a:ext uri="{FF2B5EF4-FFF2-40B4-BE49-F238E27FC236}">
                  <a16:creationId xmlns:a16="http://schemas.microsoft.com/office/drawing/2014/main" id="{C79DA692-6070-4A1F-8F63-D555E1A9C32E}"/>
                </a:ext>
              </a:extLst>
            </p:cNvPr>
            <p:cNvCxnSpPr/>
            <p:nvPr/>
          </p:nvCxnSpPr>
          <p:spPr>
            <a:xfrm>
              <a:off x="242090" y="5748868"/>
              <a:ext cx="11694488" cy="0"/>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F82D8E0E-457E-44FD-9BC8-8999726DE060}"/>
              </a:ext>
            </a:extLst>
          </p:cNvPr>
          <p:cNvGrpSpPr/>
          <p:nvPr/>
        </p:nvGrpSpPr>
        <p:grpSpPr>
          <a:xfrm>
            <a:off x="4353569" y="3548631"/>
            <a:ext cx="4518002" cy="621616"/>
            <a:chOff x="5804759" y="4731507"/>
            <a:chExt cx="6024002" cy="828821"/>
          </a:xfrm>
        </p:grpSpPr>
        <p:grpSp>
          <p:nvGrpSpPr>
            <p:cNvPr id="11" name="Group 10">
              <a:extLst>
                <a:ext uri="{FF2B5EF4-FFF2-40B4-BE49-F238E27FC236}">
                  <a16:creationId xmlns:a16="http://schemas.microsoft.com/office/drawing/2014/main" id="{262BEFA3-B7E6-4B69-887B-342B01CC2E9A}"/>
                </a:ext>
              </a:extLst>
            </p:cNvPr>
            <p:cNvGrpSpPr/>
            <p:nvPr/>
          </p:nvGrpSpPr>
          <p:grpSpPr>
            <a:xfrm>
              <a:off x="5804759" y="4731507"/>
              <a:ext cx="6024002" cy="828821"/>
              <a:chOff x="5804759" y="4731507"/>
              <a:chExt cx="6024002" cy="828821"/>
            </a:xfrm>
          </p:grpSpPr>
          <p:sp>
            <p:nvSpPr>
              <p:cNvPr id="42" name="Rectangle 41">
                <a:extLst>
                  <a:ext uri="{FF2B5EF4-FFF2-40B4-BE49-F238E27FC236}">
                    <a16:creationId xmlns:a16="http://schemas.microsoft.com/office/drawing/2014/main" id="{1C97B53D-2C49-43C9-B6D9-16C77B5E1028}"/>
                  </a:ext>
                </a:extLst>
              </p:cNvPr>
              <p:cNvSpPr/>
              <p:nvPr/>
            </p:nvSpPr>
            <p:spPr>
              <a:xfrm>
                <a:off x="5804759" y="4731507"/>
                <a:ext cx="6024002" cy="828821"/>
              </a:xfrm>
              <a:prstGeom prst="rect">
                <a:avLst/>
              </a:prstGeom>
              <a:solidFill>
                <a:schemeClr val="tx2">
                  <a:lumMod val="40000"/>
                  <a:lumOff val="6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Rectangle 36">
                <a:extLst>
                  <a:ext uri="{FF2B5EF4-FFF2-40B4-BE49-F238E27FC236}">
                    <a16:creationId xmlns:a16="http://schemas.microsoft.com/office/drawing/2014/main" id="{0CEAA65D-B99A-4B72-8CDB-DBBB2A9EE5CC}"/>
                  </a:ext>
                </a:extLst>
              </p:cNvPr>
              <p:cNvSpPr/>
              <p:nvPr/>
            </p:nvSpPr>
            <p:spPr>
              <a:xfrm>
                <a:off x="6167009" y="5034939"/>
                <a:ext cx="1195739" cy="331979"/>
              </a:xfrm>
              <a:prstGeom prst="rect">
                <a:avLst/>
              </a:prstGeom>
            </p:spPr>
            <p:txBody>
              <a:bodyPr wrap="square" anchor="b">
                <a:noAutofit/>
              </a:bodyPr>
              <a:lstStyle/>
              <a:p>
                <a:pPr algn="ctr" defTabSz="685784">
                  <a:spcBef>
                    <a:spcPts val="900"/>
                  </a:spcBef>
                  <a:spcAft>
                    <a:spcPts val="900"/>
                  </a:spcAft>
                  <a:defRPr/>
                </a:pPr>
                <a:r>
                  <a:rPr lang="en-US" sz="1200" b="1">
                    <a:solidFill>
                      <a:srgbClr val="0077BB"/>
                    </a:solidFill>
                    <a:cs typeface="Arial"/>
                  </a:rPr>
                  <a:t>People</a:t>
                </a:r>
              </a:p>
            </p:txBody>
          </p:sp>
          <p:sp>
            <p:nvSpPr>
              <p:cNvPr id="38" name="Rectangle 37">
                <a:extLst>
                  <a:ext uri="{FF2B5EF4-FFF2-40B4-BE49-F238E27FC236}">
                    <a16:creationId xmlns:a16="http://schemas.microsoft.com/office/drawing/2014/main" id="{19BEA495-A9B7-4308-AECA-AFFDC8932947}"/>
                  </a:ext>
                </a:extLst>
              </p:cNvPr>
              <p:cNvSpPr/>
              <p:nvPr/>
            </p:nvSpPr>
            <p:spPr>
              <a:xfrm>
                <a:off x="8352199" y="4951118"/>
                <a:ext cx="2849360" cy="369333"/>
              </a:xfrm>
              <a:prstGeom prst="rect">
                <a:avLst/>
              </a:prstGeom>
            </p:spPr>
            <p:txBody>
              <a:bodyPr wrap="square" anchor="ctr">
                <a:noAutofit/>
              </a:bodyPr>
              <a:lstStyle/>
              <a:p>
                <a:pPr algn="ctr"/>
                <a:r>
                  <a:rPr lang="en-US" sz="1050">
                    <a:solidFill>
                      <a:schemeClr val="accent1">
                        <a:lumMod val="50000"/>
                      </a:schemeClr>
                    </a:solidFill>
                    <a:latin typeface="Arial" panose="020B0604020202020204" pitchFamily="34" charset="0"/>
                    <a:cs typeface="Arial" panose="020B0604020202020204" pitchFamily="34" charset="0"/>
                  </a:rPr>
                  <a:t>Invest in the people and capabilities we need to succeed</a:t>
                </a:r>
              </a:p>
            </p:txBody>
          </p:sp>
        </p:grpSp>
        <p:pic>
          <p:nvPicPr>
            <p:cNvPr id="52" name="Picture 51" descr="A picture containing brick, drawing&#10;&#10;Description automatically generated">
              <a:extLst>
                <a:ext uri="{FF2B5EF4-FFF2-40B4-BE49-F238E27FC236}">
                  <a16:creationId xmlns:a16="http://schemas.microsoft.com/office/drawing/2014/main" id="{2C56041C-82A8-4826-B2CA-DFE878F958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74606" y="4919282"/>
              <a:ext cx="552959" cy="453271"/>
            </a:xfrm>
            <a:prstGeom prst="rect">
              <a:avLst/>
            </a:prstGeom>
          </p:spPr>
        </p:pic>
      </p:grpSp>
    </p:spTree>
    <p:extLst>
      <p:ext uri="{BB962C8B-B14F-4D97-AF65-F5344CB8AC3E}">
        <p14:creationId xmlns:p14="http://schemas.microsoft.com/office/powerpoint/2010/main" val="211703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CF9C0643-0D0D-4727-AFC1-5988F4C54828}"/>
              </a:ext>
            </a:extLst>
          </p:cNvPr>
          <p:cNvSpPr/>
          <p:nvPr/>
        </p:nvSpPr>
        <p:spPr>
          <a:xfrm>
            <a:off x="283684" y="4101125"/>
            <a:ext cx="8683739" cy="821454"/>
          </a:xfrm>
          <a:prstGeom prst="rect">
            <a:avLst/>
          </a:prstGeom>
          <a:solidFill>
            <a:srgbClr val="F5F5F5"/>
          </a:solidFill>
          <a:ln w="12700">
            <a:noFill/>
          </a:ln>
        </p:spPr>
        <p:txBody>
          <a:bodyPr wrap="square" lIns="102870" tIns="102870" rIns="68580" bIns="0" anchor="t">
            <a:noAutofit/>
          </a:bodyPr>
          <a:lstStyle/>
          <a:p>
            <a:pPr>
              <a:lnSpc>
                <a:spcPct val="90000"/>
              </a:lnSpc>
              <a:spcBef>
                <a:spcPts val="900"/>
              </a:spcBef>
              <a:spcAft>
                <a:spcPts val="900"/>
              </a:spcAft>
            </a:pPr>
            <a:endParaRPr lang="en-US" sz="1200" b="1">
              <a:solidFill>
                <a:schemeClr val="accent1"/>
              </a:solidFill>
              <a:latin typeface="Arial" panose="020B0604020202020204" pitchFamily="34" charset="0"/>
              <a:cs typeface="Arial" panose="020B0604020202020204" pitchFamily="34" charset="0"/>
            </a:endParaRPr>
          </a:p>
        </p:txBody>
      </p:sp>
      <p:cxnSp>
        <p:nvCxnSpPr>
          <p:cNvPr id="69" name="Straight Connector 68">
            <a:extLst>
              <a:ext uri="{FF2B5EF4-FFF2-40B4-BE49-F238E27FC236}">
                <a16:creationId xmlns:a16="http://schemas.microsoft.com/office/drawing/2014/main" id="{3C31D869-9C95-454C-8F42-0E4ACBCA3DC3}"/>
              </a:ext>
            </a:extLst>
          </p:cNvPr>
          <p:cNvCxnSpPr/>
          <p:nvPr/>
        </p:nvCxnSpPr>
        <p:spPr>
          <a:xfrm>
            <a:off x="2893896" y="4168952"/>
            <a:ext cx="0" cy="68580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A973A5D-7540-47CF-A5E6-BB81F4B9CEC7}"/>
              </a:ext>
            </a:extLst>
          </p:cNvPr>
          <p:cNvCxnSpPr/>
          <p:nvPr/>
        </p:nvCxnSpPr>
        <p:spPr>
          <a:xfrm>
            <a:off x="4416805" y="4168952"/>
            <a:ext cx="0" cy="68580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1DD2F1-A633-4608-9C05-0FAC50D76386}"/>
              </a:ext>
            </a:extLst>
          </p:cNvPr>
          <p:cNvCxnSpPr/>
          <p:nvPr/>
        </p:nvCxnSpPr>
        <p:spPr>
          <a:xfrm>
            <a:off x="5939714" y="4168952"/>
            <a:ext cx="0" cy="68580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9BD498F-D3EF-4252-AA98-C02BF3DEBA09}"/>
              </a:ext>
            </a:extLst>
          </p:cNvPr>
          <p:cNvCxnSpPr/>
          <p:nvPr/>
        </p:nvCxnSpPr>
        <p:spPr>
          <a:xfrm>
            <a:off x="7462623" y="4168952"/>
            <a:ext cx="0" cy="68580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8734DD40-0B42-43F1-8C2D-470925E812E4}"/>
              </a:ext>
            </a:extLst>
          </p:cNvPr>
          <p:cNvSpPr/>
          <p:nvPr/>
        </p:nvSpPr>
        <p:spPr>
          <a:xfrm>
            <a:off x="275060" y="3235517"/>
            <a:ext cx="8683739" cy="830731"/>
          </a:xfrm>
          <a:prstGeom prst="rect">
            <a:avLst/>
          </a:prstGeom>
          <a:solidFill>
            <a:srgbClr val="F5F5F5"/>
          </a:solidFill>
          <a:ln w="12700">
            <a:noFill/>
          </a:ln>
        </p:spPr>
        <p:txBody>
          <a:bodyPr wrap="square" lIns="102870" tIns="102870" rIns="68580" bIns="0" anchor="t">
            <a:noAutofit/>
          </a:bodyPr>
          <a:lstStyle/>
          <a:p>
            <a:pPr>
              <a:lnSpc>
                <a:spcPct val="90000"/>
              </a:lnSpc>
              <a:spcBef>
                <a:spcPts val="900"/>
              </a:spcBef>
              <a:spcAft>
                <a:spcPts val="900"/>
              </a:spcAft>
            </a:pPr>
            <a:endParaRPr lang="en-US" sz="1200" b="1">
              <a:solidFill>
                <a:schemeClr val="accent1"/>
              </a:solidFill>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8BE1B14D-1911-4B4C-AE76-9DB733D4568C}"/>
              </a:ext>
            </a:extLst>
          </p:cNvPr>
          <p:cNvSpPr/>
          <p:nvPr/>
        </p:nvSpPr>
        <p:spPr>
          <a:xfrm rot="5400000">
            <a:off x="229311" y="3949140"/>
            <a:ext cx="965051" cy="1237936"/>
          </a:xfrm>
          <a:prstGeom prst="rect">
            <a:avLst/>
          </a:prstGeom>
          <a:gradFill flip="none" rotWithShape="1">
            <a:gsLst>
              <a:gs pos="75000">
                <a:schemeClr val="bg1"/>
              </a:gs>
              <a:gs pos="95000">
                <a:schemeClr val="bg1">
                  <a:alpha val="0"/>
                </a:schemeClr>
              </a:gs>
            </a:gsLst>
            <a:lin ang="0" scaled="1"/>
            <a:tileRect/>
          </a:gradFill>
          <a:ln w="12700">
            <a:gradFill flip="none" rotWithShape="1">
              <a:gsLst>
                <a:gs pos="23000">
                  <a:schemeClr val="accent1"/>
                </a:gs>
                <a:gs pos="51000">
                  <a:schemeClr val="accent1">
                    <a:lumMod val="30000"/>
                    <a:lumOff val="70000"/>
                    <a:alpha val="0"/>
                  </a:schemeClr>
                </a:gs>
              </a:gsLst>
              <a:lin ang="1800000" scaled="0"/>
              <a:tileRect/>
            </a:gradFill>
          </a:ln>
        </p:spPr>
        <p:txBody>
          <a:bodyPr rot="0" spcFirstLastPara="0" vertOverflow="overflow" horzOverflow="overflow" vert="vert270" wrap="square" lIns="0" tIns="0" rIns="0" bIns="0" numCol="1" spcCol="0" rtlCol="0" fromWordArt="0" anchor="ctr" anchorCtr="1" forceAA="0" compatLnSpc="1">
            <a:prstTxWarp prst="textNoShape">
              <a:avLst/>
            </a:prstTxWarp>
            <a:noAutofit/>
          </a:bodyPr>
          <a:lstStyle/>
          <a:p>
            <a:pPr>
              <a:lnSpc>
                <a:spcPct val="90000"/>
              </a:lnSpc>
              <a:spcBef>
                <a:spcPts val="900"/>
              </a:spcBef>
              <a:spcAft>
                <a:spcPts val="900"/>
              </a:spcAft>
            </a:pPr>
            <a:endParaRPr lang="en-US" sz="1200" err="1">
              <a:latin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EEDE9B56-1697-4462-8C4C-52F981D81637}"/>
              </a:ext>
            </a:extLst>
          </p:cNvPr>
          <p:cNvSpPr/>
          <p:nvPr/>
        </p:nvSpPr>
        <p:spPr>
          <a:xfrm>
            <a:off x="1385710" y="2305363"/>
            <a:ext cx="7581716" cy="651510"/>
          </a:xfrm>
          <a:prstGeom prst="rect">
            <a:avLst/>
          </a:prstGeom>
          <a:solidFill>
            <a:srgbClr val="F5F5F5"/>
          </a:solidFill>
          <a:ln w="12700">
            <a:noFill/>
          </a:ln>
        </p:spPr>
        <p:txBody>
          <a:bodyPr wrap="square" lIns="102870" tIns="102870" rIns="68580" bIns="0" anchor="t">
            <a:noAutofit/>
          </a:bodyPr>
          <a:lstStyle/>
          <a:p>
            <a:pPr>
              <a:lnSpc>
                <a:spcPct val="90000"/>
              </a:lnSpc>
              <a:spcBef>
                <a:spcPts val="900"/>
              </a:spcBef>
              <a:spcAft>
                <a:spcPts val="900"/>
              </a:spcAft>
            </a:pPr>
            <a:endParaRPr lang="en-US" sz="1200" b="1">
              <a:solidFill>
                <a:schemeClr val="accent1"/>
              </a:solidFill>
              <a:latin typeface="Arial" panose="020B0604020202020204" pitchFamily="34" charset="0"/>
              <a:cs typeface="Arial" panose="020B0604020202020204" pitchFamily="34" charset="0"/>
            </a:endParaRPr>
          </a:p>
        </p:txBody>
      </p:sp>
      <p:sp>
        <p:nvSpPr>
          <p:cNvPr id="76" name="Rectangle 75">
            <a:extLst>
              <a:ext uri="{FF2B5EF4-FFF2-40B4-BE49-F238E27FC236}">
                <a16:creationId xmlns:a16="http://schemas.microsoft.com/office/drawing/2014/main" id="{24A6D30D-272F-4742-8A3C-8EB0F1D3F2AE}"/>
              </a:ext>
            </a:extLst>
          </p:cNvPr>
          <p:cNvSpPr/>
          <p:nvPr/>
        </p:nvSpPr>
        <p:spPr>
          <a:xfrm rot="5400000">
            <a:off x="216062" y="3057645"/>
            <a:ext cx="991548" cy="1237936"/>
          </a:xfrm>
          <a:prstGeom prst="rect">
            <a:avLst/>
          </a:prstGeom>
          <a:gradFill flip="none" rotWithShape="1">
            <a:gsLst>
              <a:gs pos="75000">
                <a:schemeClr val="bg1"/>
              </a:gs>
              <a:gs pos="95000">
                <a:schemeClr val="bg1">
                  <a:alpha val="0"/>
                </a:schemeClr>
              </a:gs>
            </a:gsLst>
            <a:lin ang="0" scaled="1"/>
            <a:tileRect/>
          </a:gradFill>
          <a:ln w="12700">
            <a:gradFill flip="none" rotWithShape="1">
              <a:gsLst>
                <a:gs pos="23000">
                  <a:schemeClr val="accent1"/>
                </a:gs>
                <a:gs pos="51000">
                  <a:schemeClr val="accent1">
                    <a:lumMod val="30000"/>
                    <a:lumOff val="70000"/>
                    <a:alpha val="0"/>
                  </a:schemeClr>
                </a:gs>
              </a:gsLst>
              <a:lin ang="1800000" scaled="0"/>
              <a:tileRect/>
            </a:gradFill>
          </a:ln>
        </p:spPr>
        <p:txBody>
          <a:bodyPr rot="0" spcFirstLastPara="0" vertOverflow="overflow" horzOverflow="overflow" vert="vert270" wrap="square" lIns="0" tIns="0" rIns="0" bIns="0" numCol="1" spcCol="0" rtlCol="0" fromWordArt="0" anchor="ctr" anchorCtr="1" forceAA="0" compatLnSpc="1">
            <a:prstTxWarp prst="textNoShape">
              <a:avLst/>
            </a:prstTxWarp>
            <a:noAutofit/>
          </a:bodyPr>
          <a:lstStyle/>
          <a:p>
            <a:pPr>
              <a:lnSpc>
                <a:spcPct val="90000"/>
              </a:lnSpc>
              <a:spcBef>
                <a:spcPts val="900"/>
              </a:spcBef>
              <a:spcAft>
                <a:spcPts val="900"/>
              </a:spcAft>
            </a:pPr>
            <a:endParaRPr lang="en-US" sz="1200" err="1">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C4B740F-43EE-4106-A1E4-93290841D7BE}"/>
              </a:ext>
            </a:extLst>
          </p:cNvPr>
          <p:cNvSpPr/>
          <p:nvPr/>
        </p:nvSpPr>
        <p:spPr>
          <a:xfrm>
            <a:off x="208369" y="1849702"/>
            <a:ext cx="8759550" cy="1292303"/>
          </a:xfrm>
          <a:prstGeom prst="rect">
            <a:avLst/>
          </a:prstGeom>
          <a:solidFill>
            <a:srgbClr val="F5F5F5"/>
          </a:solidFill>
          <a:ln w="12700">
            <a:noFill/>
          </a:ln>
        </p:spPr>
        <p:txBody>
          <a:bodyPr wrap="square" lIns="102870" tIns="102870" rIns="68580" bIns="0" anchor="t">
            <a:noAutofit/>
          </a:bodyPr>
          <a:lstStyle/>
          <a:p>
            <a:pPr>
              <a:lnSpc>
                <a:spcPct val="90000"/>
              </a:lnSpc>
              <a:spcBef>
                <a:spcPts val="900"/>
              </a:spcBef>
              <a:spcAft>
                <a:spcPts val="900"/>
              </a:spcAft>
            </a:pPr>
            <a:endParaRPr lang="en-US" sz="1200" b="1">
              <a:solidFill>
                <a:schemeClr val="accent1"/>
              </a:solidFill>
              <a:latin typeface="Arial" panose="020B0604020202020204" pitchFamily="34" charset="0"/>
              <a:cs typeface="Arial" panose="020B0604020202020204" pitchFamily="34" charset="0"/>
            </a:endParaRPr>
          </a:p>
        </p:txBody>
      </p:sp>
      <p:sp>
        <p:nvSpPr>
          <p:cNvPr id="3" name="Freeform: Shape 2">
            <a:extLst>
              <a:ext uri="{FF2B5EF4-FFF2-40B4-BE49-F238E27FC236}">
                <a16:creationId xmlns:a16="http://schemas.microsoft.com/office/drawing/2014/main" id="{2C436EA6-EB99-458C-A29F-6C22C1CA237A}"/>
              </a:ext>
            </a:extLst>
          </p:cNvPr>
          <p:cNvSpPr/>
          <p:nvPr/>
        </p:nvSpPr>
        <p:spPr>
          <a:xfrm>
            <a:off x="92869" y="1793361"/>
            <a:ext cx="1316228" cy="1457375"/>
          </a:xfrm>
          <a:custGeom>
            <a:avLst/>
            <a:gdLst>
              <a:gd name="connsiteX0" fmla="*/ 95250 w 1666875"/>
              <a:gd name="connsiteY0" fmla="*/ 0 h 2209800"/>
              <a:gd name="connsiteX1" fmla="*/ 1666875 w 1666875"/>
              <a:gd name="connsiteY1" fmla="*/ 809625 h 2209800"/>
              <a:gd name="connsiteX2" fmla="*/ 0 w 1666875"/>
              <a:gd name="connsiteY2" fmla="*/ 2209800 h 2209800"/>
            </a:gdLst>
            <a:ahLst/>
            <a:cxnLst>
              <a:cxn ang="0">
                <a:pos x="connsiteX0" y="connsiteY0"/>
              </a:cxn>
              <a:cxn ang="0">
                <a:pos x="connsiteX1" y="connsiteY1"/>
              </a:cxn>
              <a:cxn ang="0">
                <a:pos x="connsiteX2" y="connsiteY2"/>
              </a:cxn>
            </a:cxnLst>
            <a:rect l="l" t="t" r="r" b="b"/>
            <a:pathLst>
              <a:path w="1666875" h="2209800">
                <a:moveTo>
                  <a:pt x="95250" y="0"/>
                </a:moveTo>
                <a:lnTo>
                  <a:pt x="1666875" y="809625"/>
                </a:lnTo>
                <a:lnTo>
                  <a:pt x="0" y="2209800"/>
                </a:lnTo>
              </a:path>
            </a:pathLst>
          </a:custGeom>
          <a:solidFill>
            <a:schemeClr val="bg1"/>
          </a:solidFill>
          <a:ln w="12700">
            <a:gradFill flip="none" rotWithShape="1">
              <a:gsLst>
                <a:gs pos="50000">
                  <a:schemeClr val="accent1"/>
                </a:gs>
                <a:gs pos="75000">
                  <a:schemeClr val="accent1">
                    <a:lumMod val="30000"/>
                    <a:lumOff val="70000"/>
                    <a:alpha val="0"/>
                  </a:schemeClr>
                </a:gs>
              </a:gsLst>
              <a:lin ang="11400000" scaled="0"/>
              <a:tileRect/>
            </a:gradFill>
          </a:ln>
        </p:spPr>
        <p:txBody>
          <a:bodyPr rot="0" spcFirstLastPara="0" vertOverflow="overflow" horzOverflow="overflow" vert="vert270" wrap="square" lIns="0" tIns="0" rIns="0" bIns="0" numCol="1" spcCol="0" rtlCol="0" fromWordArt="0" anchor="ctr" anchorCtr="1" forceAA="0" compatLnSpc="1">
            <a:prstTxWarp prst="textNoShape">
              <a:avLst/>
            </a:prstTxWarp>
            <a:noAutofit/>
          </a:bodyPr>
          <a:lstStyle/>
          <a:p>
            <a:pPr>
              <a:lnSpc>
                <a:spcPct val="90000"/>
              </a:lnSpc>
              <a:spcBef>
                <a:spcPts val="900"/>
              </a:spcBef>
              <a:spcAft>
                <a:spcPts val="900"/>
              </a:spcAft>
            </a:pPr>
            <a:endParaRPr lang="en-US" sz="1200">
              <a:latin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B7A736BB-D6AB-454A-96F7-ADE538E26566}"/>
              </a:ext>
            </a:extLst>
          </p:cNvPr>
          <p:cNvSpPr/>
          <p:nvPr/>
        </p:nvSpPr>
        <p:spPr>
          <a:xfrm>
            <a:off x="208369" y="925693"/>
            <a:ext cx="2880360" cy="884177"/>
          </a:xfrm>
          <a:prstGeom prst="rect">
            <a:avLst/>
          </a:prstGeom>
          <a:solidFill>
            <a:srgbClr val="F5F5F5"/>
          </a:solidFill>
          <a:ln w="12700">
            <a:gradFill flip="none" rotWithShape="1">
              <a:gsLst>
                <a:gs pos="6000">
                  <a:schemeClr val="accent1"/>
                </a:gs>
                <a:gs pos="52000">
                  <a:schemeClr val="accent1">
                    <a:lumMod val="30000"/>
                    <a:lumOff val="70000"/>
                    <a:alpha val="0"/>
                  </a:schemeClr>
                </a:gs>
              </a:gsLst>
              <a:lin ang="2700000" scaled="1"/>
              <a:tileRect/>
            </a:gradFill>
          </a:ln>
        </p:spPr>
        <p:txBody>
          <a:bodyPr wrap="square" lIns="102870" tIns="102870" rIns="68580" bIns="0" anchor="t">
            <a:noAutofit/>
          </a:bodyPr>
          <a:lstStyle/>
          <a:p>
            <a:pPr>
              <a:lnSpc>
                <a:spcPct val="90000"/>
              </a:lnSpc>
              <a:spcBef>
                <a:spcPts val="900"/>
              </a:spcBef>
              <a:spcAft>
                <a:spcPts val="900"/>
              </a:spcAft>
            </a:pPr>
            <a:r>
              <a:rPr lang="en-US" sz="1200" b="1">
                <a:solidFill>
                  <a:schemeClr val="accent1"/>
                </a:solidFill>
                <a:latin typeface="Arial" panose="020B0604020202020204" pitchFamily="34" charset="0"/>
                <a:cs typeface="Arial" panose="020B0604020202020204" pitchFamily="34" charset="0"/>
              </a:rPr>
              <a:t>Why</a:t>
            </a:r>
            <a:r>
              <a:rPr lang="en-US" sz="1200">
                <a:latin typeface="Arial" panose="020B0604020202020204" pitchFamily="34" charset="0"/>
                <a:cs typeface="Arial" panose="020B0604020202020204" pitchFamily="34" charset="0"/>
              </a:rPr>
              <a:t> we do business</a:t>
            </a:r>
            <a:endParaRPr lang="en-US" sz="1050">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5FA63D57-66E8-4CB6-B704-E73EA74BE18E}"/>
              </a:ext>
            </a:extLst>
          </p:cNvPr>
          <p:cNvSpPr/>
          <p:nvPr/>
        </p:nvSpPr>
        <p:spPr>
          <a:xfrm>
            <a:off x="3140806" y="925693"/>
            <a:ext cx="2880360" cy="884177"/>
          </a:xfrm>
          <a:prstGeom prst="rect">
            <a:avLst/>
          </a:prstGeom>
          <a:solidFill>
            <a:srgbClr val="F5F5F5"/>
          </a:solidFill>
          <a:ln w="12700">
            <a:gradFill flip="none" rotWithShape="1">
              <a:gsLst>
                <a:gs pos="6000">
                  <a:schemeClr val="accent1"/>
                </a:gs>
                <a:gs pos="52000">
                  <a:schemeClr val="accent1">
                    <a:lumMod val="30000"/>
                    <a:lumOff val="70000"/>
                    <a:alpha val="0"/>
                  </a:schemeClr>
                </a:gs>
              </a:gsLst>
              <a:lin ang="2700000" scaled="1"/>
              <a:tileRect/>
            </a:gradFill>
          </a:ln>
        </p:spPr>
        <p:txBody>
          <a:bodyPr wrap="square" lIns="102870" tIns="102870" rIns="68580" bIns="0" anchor="t">
            <a:noAutofit/>
          </a:bodyPr>
          <a:lstStyle/>
          <a:p>
            <a:pPr>
              <a:lnSpc>
                <a:spcPct val="90000"/>
              </a:lnSpc>
              <a:spcBef>
                <a:spcPts val="900"/>
              </a:spcBef>
              <a:spcAft>
                <a:spcPts val="900"/>
              </a:spcAft>
            </a:pPr>
            <a:r>
              <a:rPr lang="en-US" sz="1200" b="1">
                <a:solidFill>
                  <a:schemeClr val="accent1"/>
                </a:solidFill>
                <a:latin typeface="Arial" panose="020B0604020202020204" pitchFamily="34" charset="0"/>
                <a:cs typeface="Arial" panose="020B0604020202020204" pitchFamily="34" charset="0"/>
              </a:rPr>
              <a:t>What </a:t>
            </a:r>
            <a:r>
              <a:rPr lang="en-US" sz="1200">
                <a:latin typeface="Arial" panose="020B0604020202020204" pitchFamily="34" charset="0"/>
                <a:cs typeface="Arial" panose="020B0604020202020204" pitchFamily="34" charset="0"/>
              </a:rPr>
              <a:t>we aim to achieve</a:t>
            </a:r>
            <a:endParaRPr lang="en-US" sz="1050">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157F30E1-8AA1-4CBB-BE80-CAD122D8EE76}"/>
              </a:ext>
            </a:extLst>
          </p:cNvPr>
          <p:cNvSpPr/>
          <p:nvPr/>
        </p:nvSpPr>
        <p:spPr>
          <a:xfrm>
            <a:off x="6073243" y="925693"/>
            <a:ext cx="2880360" cy="884177"/>
          </a:xfrm>
          <a:prstGeom prst="rect">
            <a:avLst/>
          </a:prstGeom>
          <a:solidFill>
            <a:srgbClr val="F5F5F5"/>
          </a:solidFill>
          <a:ln w="12700">
            <a:gradFill flip="none" rotWithShape="1">
              <a:gsLst>
                <a:gs pos="6000">
                  <a:schemeClr val="accent1"/>
                </a:gs>
                <a:gs pos="52000">
                  <a:schemeClr val="accent1">
                    <a:lumMod val="30000"/>
                    <a:lumOff val="70000"/>
                    <a:alpha val="0"/>
                  </a:schemeClr>
                </a:gs>
              </a:gsLst>
              <a:lin ang="2700000" scaled="1"/>
              <a:tileRect/>
            </a:gradFill>
          </a:ln>
        </p:spPr>
        <p:txBody>
          <a:bodyPr wrap="square" lIns="102870" tIns="102870" rIns="68580" bIns="0" anchor="t">
            <a:noAutofit/>
          </a:bodyPr>
          <a:lstStyle/>
          <a:p>
            <a:pPr>
              <a:lnSpc>
                <a:spcPct val="90000"/>
              </a:lnSpc>
              <a:spcBef>
                <a:spcPts val="900"/>
              </a:spcBef>
              <a:spcAft>
                <a:spcPts val="900"/>
              </a:spcAft>
            </a:pPr>
            <a:r>
              <a:rPr lang="en-US" sz="1200" b="1">
                <a:solidFill>
                  <a:schemeClr val="accent1"/>
                </a:solidFill>
                <a:latin typeface="Arial" panose="020B0604020202020204" pitchFamily="34" charset="0"/>
                <a:cs typeface="Arial" panose="020B0604020202020204" pitchFamily="34" charset="0"/>
              </a:rPr>
              <a:t>How </a:t>
            </a:r>
            <a:r>
              <a:rPr lang="en-US" sz="1200">
                <a:latin typeface="Arial" panose="020B0604020202020204" pitchFamily="34" charset="0"/>
                <a:cs typeface="Arial" panose="020B0604020202020204" pitchFamily="34" charset="0"/>
              </a:rPr>
              <a:t>we will succeed</a:t>
            </a:r>
            <a:endParaRPr lang="en-US" sz="1050">
              <a:latin typeface="Arial" panose="020B0604020202020204" pitchFamily="34" charset="0"/>
              <a:cs typeface="Arial" panose="020B0604020202020204" pitchFamily="34" charset="0"/>
            </a:endParaRPr>
          </a:p>
        </p:txBody>
      </p:sp>
      <p:sp>
        <p:nvSpPr>
          <p:cNvPr id="15" name="Title 18">
            <a:extLst>
              <a:ext uri="{FF2B5EF4-FFF2-40B4-BE49-F238E27FC236}">
                <a16:creationId xmlns:a16="http://schemas.microsoft.com/office/drawing/2014/main" id="{F81836E2-D955-5349-8D2C-46848782C507}"/>
              </a:ext>
            </a:extLst>
          </p:cNvPr>
          <p:cNvSpPr>
            <a:spLocks noGrp="1"/>
          </p:cNvSpPr>
          <p:nvPr>
            <p:ph type="title"/>
          </p:nvPr>
        </p:nvSpPr>
        <p:spPr>
          <a:xfrm>
            <a:off x="131763" y="133230"/>
            <a:ext cx="6629400" cy="438224"/>
          </a:xfrm>
        </p:spPr>
        <p:txBody>
          <a:bodyPr/>
          <a:lstStyle/>
          <a:p>
            <a:r>
              <a:rPr lang="en-US"/>
              <a:t>How Global Operations </a:t>
            </a:r>
            <a:r>
              <a:rPr lang="en-US" b="1" i="1"/>
              <a:t>Delivers Benefit</a:t>
            </a:r>
            <a:endParaRPr lang="en-US" b="1" i="1">
              <a:solidFill>
                <a:srgbClr val="FF0000"/>
              </a:solidFill>
            </a:endParaRPr>
          </a:p>
        </p:txBody>
      </p:sp>
      <p:sp>
        <p:nvSpPr>
          <p:cNvPr id="4" name="Rectangle 3">
            <a:extLst>
              <a:ext uri="{FF2B5EF4-FFF2-40B4-BE49-F238E27FC236}">
                <a16:creationId xmlns:a16="http://schemas.microsoft.com/office/drawing/2014/main" id="{B25FB66E-4AD4-4AFF-AB22-23D10407BAE3}"/>
              </a:ext>
            </a:extLst>
          </p:cNvPr>
          <p:cNvSpPr/>
          <p:nvPr/>
        </p:nvSpPr>
        <p:spPr>
          <a:xfrm>
            <a:off x="236929" y="1200472"/>
            <a:ext cx="2850801" cy="632481"/>
          </a:xfrm>
          <a:prstGeom prst="rect">
            <a:avLst/>
          </a:prstGeom>
        </p:spPr>
        <p:txBody>
          <a:bodyPr wrap="square">
            <a:spAutoFit/>
          </a:bodyPr>
          <a:lstStyle/>
          <a:p>
            <a:pPr>
              <a:lnSpc>
                <a:spcPct val="90000"/>
              </a:lnSpc>
              <a:spcBef>
                <a:spcPts val="900"/>
              </a:spcBef>
              <a:spcAft>
                <a:spcPts val="900"/>
              </a:spcAft>
              <a:defRPr/>
            </a:pPr>
            <a:r>
              <a:rPr lang="en-US" sz="975" b="1">
                <a:solidFill>
                  <a:schemeClr val="tx1">
                    <a:lumMod val="50000"/>
                    <a:lumOff val="50000"/>
                  </a:schemeClr>
                </a:solidFill>
                <a:latin typeface="Arial" panose="020B0604020202020204" pitchFamily="34" charset="0"/>
                <a:cs typeface="Arial" panose="020B0604020202020204" pitchFamily="34" charset="0"/>
              </a:rPr>
              <a:t>To deliver benefit </a:t>
            </a:r>
            <a:r>
              <a:rPr lang="en-US" sz="975">
                <a:solidFill>
                  <a:schemeClr val="tx1">
                    <a:lumMod val="50000"/>
                    <a:lumOff val="50000"/>
                  </a:schemeClr>
                </a:solidFill>
                <a:latin typeface="Arial" panose="020B0604020202020204" pitchFamily="34" charset="0"/>
                <a:cs typeface="Arial" panose="020B0604020202020204" pitchFamily="34" charset="0"/>
              </a:rPr>
              <a:t>to customers, employees, shareholders, and society through advanced science and analytical measurement technology that enhances human health and well-being.</a:t>
            </a:r>
          </a:p>
        </p:txBody>
      </p:sp>
      <p:sp>
        <p:nvSpPr>
          <p:cNvPr id="27" name="Rectangle 26">
            <a:extLst>
              <a:ext uri="{FF2B5EF4-FFF2-40B4-BE49-F238E27FC236}">
                <a16:creationId xmlns:a16="http://schemas.microsoft.com/office/drawing/2014/main" id="{1BD8AD6E-1513-4331-ABE3-592BF7E7B189}"/>
              </a:ext>
            </a:extLst>
          </p:cNvPr>
          <p:cNvSpPr/>
          <p:nvPr/>
        </p:nvSpPr>
        <p:spPr>
          <a:xfrm>
            <a:off x="3163256" y="1200472"/>
            <a:ext cx="2805195" cy="632481"/>
          </a:xfrm>
          <a:prstGeom prst="rect">
            <a:avLst/>
          </a:prstGeom>
        </p:spPr>
        <p:txBody>
          <a:bodyPr wrap="square">
            <a:spAutoFit/>
          </a:bodyPr>
          <a:lstStyle/>
          <a:p>
            <a:pPr>
              <a:lnSpc>
                <a:spcPct val="90000"/>
              </a:lnSpc>
              <a:spcBef>
                <a:spcPts val="900"/>
              </a:spcBef>
              <a:spcAft>
                <a:spcPts val="900"/>
              </a:spcAft>
              <a:defRPr/>
            </a:pPr>
            <a:r>
              <a:rPr lang="en-US" sz="975">
                <a:solidFill>
                  <a:schemeClr val="tx1">
                    <a:lumMod val="50000"/>
                    <a:lumOff val="50000"/>
                  </a:schemeClr>
                </a:solidFill>
                <a:latin typeface="Arial" panose="020B0604020202020204" pitchFamily="34" charset="0"/>
                <a:cs typeface="Arial" panose="020B0604020202020204" pitchFamily="34" charset="0"/>
              </a:rPr>
              <a:t>Perform and be recognized as the world’s leading specialty measurement company, enabling customer success in the life, materials, and food sciences.</a:t>
            </a:r>
          </a:p>
        </p:txBody>
      </p:sp>
      <p:sp>
        <p:nvSpPr>
          <p:cNvPr id="29" name="Rectangle 28">
            <a:extLst>
              <a:ext uri="{FF2B5EF4-FFF2-40B4-BE49-F238E27FC236}">
                <a16:creationId xmlns:a16="http://schemas.microsoft.com/office/drawing/2014/main" id="{33EA1168-FBD5-48D2-A765-F6D1C12E4FE8}"/>
              </a:ext>
            </a:extLst>
          </p:cNvPr>
          <p:cNvSpPr/>
          <p:nvPr/>
        </p:nvSpPr>
        <p:spPr>
          <a:xfrm>
            <a:off x="6147018" y="1200472"/>
            <a:ext cx="2811781" cy="632481"/>
          </a:xfrm>
          <a:prstGeom prst="rect">
            <a:avLst/>
          </a:prstGeom>
        </p:spPr>
        <p:txBody>
          <a:bodyPr wrap="square">
            <a:spAutoFit/>
          </a:bodyPr>
          <a:lstStyle/>
          <a:p>
            <a:pPr>
              <a:lnSpc>
                <a:spcPct val="90000"/>
              </a:lnSpc>
              <a:spcBef>
                <a:spcPts val="900"/>
              </a:spcBef>
              <a:spcAft>
                <a:spcPts val="900"/>
              </a:spcAft>
              <a:defRPr/>
            </a:pPr>
            <a:r>
              <a:rPr lang="en-US" sz="975">
                <a:solidFill>
                  <a:schemeClr val="tx1">
                    <a:lumMod val="50000"/>
                    <a:lumOff val="50000"/>
                  </a:schemeClr>
                </a:solidFill>
                <a:latin typeface="Arial" panose="020B0604020202020204" pitchFamily="34" charset="0"/>
                <a:cs typeface="Arial" panose="020B0604020202020204" pitchFamily="34" charset="0"/>
              </a:rPr>
              <a:t>Deliver industry-leading growth by advancing our core technology through innovation, ensuring customer experience excellence, and selectively expanding into adjacent categories.</a:t>
            </a:r>
          </a:p>
        </p:txBody>
      </p:sp>
      <p:sp>
        <p:nvSpPr>
          <p:cNvPr id="9" name="Rectangle 8">
            <a:extLst>
              <a:ext uri="{FF2B5EF4-FFF2-40B4-BE49-F238E27FC236}">
                <a16:creationId xmlns:a16="http://schemas.microsoft.com/office/drawing/2014/main" id="{BE060935-30D5-40DA-987A-892A5368F6CC}"/>
              </a:ext>
            </a:extLst>
          </p:cNvPr>
          <p:cNvSpPr/>
          <p:nvPr/>
        </p:nvSpPr>
        <p:spPr>
          <a:xfrm>
            <a:off x="158593" y="679604"/>
            <a:ext cx="2768981" cy="256224"/>
          </a:xfrm>
          <a:prstGeom prst="rect">
            <a:avLst/>
          </a:prstGeom>
          <a:noFill/>
        </p:spPr>
        <p:txBody>
          <a:bodyPr wrap="square">
            <a:noAutofit/>
          </a:bodyPr>
          <a:lstStyle/>
          <a:p>
            <a:pPr>
              <a:lnSpc>
                <a:spcPct val="90000"/>
              </a:lnSpc>
            </a:pPr>
            <a:r>
              <a:rPr lang="en-US" sz="1200" i="1">
                <a:solidFill>
                  <a:schemeClr val="accent1"/>
                </a:solidFill>
                <a:latin typeface="Arial" panose="020B0604020202020204" pitchFamily="34" charset="0"/>
                <a:cs typeface="Arial" panose="020B0604020202020204" pitchFamily="34" charset="0"/>
              </a:rPr>
              <a:t>Our Purpose and Values</a:t>
            </a:r>
            <a:endParaRPr lang="en-US" sz="1200" i="1">
              <a:solidFill>
                <a:schemeClr val="accent1"/>
              </a:solidFill>
            </a:endParaRPr>
          </a:p>
        </p:txBody>
      </p:sp>
      <p:sp>
        <p:nvSpPr>
          <p:cNvPr id="30" name="Rectangle 29">
            <a:extLst>
              <a:ext uri="{FF2B5EF4-FFF2-40B4-BE49-F238E27FC236}">
                <a16:creationId xmlns:a16="http://schemas.microsoft.com/office/drawing/2014/main" id="{1E8ECFFA-5203-4949-A796-9A90226703F3}"/>
              </a:ext>
            </a:extLst>
          </p:cNvPr>
          <p:cNvSpPr/>
          <p:nvPr/>
        </p:nvSpPr>
        <p:spPr>
          <a:xfrm>
            <a:off x="3132478" y="679604"/>
            <a:ext cx="2768981" cy="256224"/>
          </a:xfrm>
          <a:prstGeom prst="rect">
            <a:avLst/>
          </a:prstGeom>
          <a:noFill/>
        </p:spPr>
        <p:txBody>
          <a:bodyPr wrap="square">
            <a:noAutofit/>
          </a:bodyPr>
          <a:lstStyle/>
          <a:p>
            <a:pPr>
              <a:lnSpc>
                <a:spcPct val="90000"/>
              </a:lnSpc>
            </a:pPr>
            <a:r>
              <a:rPr lang="en-US" sz="1200" i="1">
                <a:solidFill>
                  <a:schemeClr val="accent1"/>
                </a:solidFill>
                <a:latin typeface="Arial" panose="020B0604020202020204" pitchFamily="34" charset="0"/>
                <a:cs typeface="Arial" panose="020B0604020202020204" pitchFamily="34" charset="0"/>
              </a:rPr>
              <a:t>Our Vision</a:t>
            </a:r>
            <a:endParaRPr lang="en-US" sz="1200" i="1">
              <a:solidFill>
                <a:schemeClr val="accent1"/>
              </a:solidFill>
            </a:endParaRPr>
          </a:p>
        </p:txBody>
      </p:sp>
      <p:sp>
        <p:nvSpPr>
          <p:cNvPr id="31" name="Rectangle 30">
            <a:extLst>
              <a:ext uri="{FF2B5EF4-FFF2-40B4-BE49-F238E27FC236}">
                <a16:creationId xmlns:a16="http://schemas.microsoft.com/office/drawing/2014/main" id="{BA315D69-8689-44D0-A589-372FEDBE67AF}"/>
              </a:ext>
            </a:extLst>
          </p:cNvPr>
          <p:cNvSpPr/>
          <p:nvPr/>
        </p:nvSpPr>
        <p:spPr>
          <a:xfrm>
            <a:off x="6076219" y="679604"/>
            <a:ext cx="2768981" cy="256224"/>
          </a:xfrm>
          <a:prstGeom prst="rect">
            <a:avLst/>
          </a:prstGeom>
          <a:noFill/>
        </p:spPr>
        <p:txBody>
          <a:bodyPr wrap="square">
            <a:noAutofit/>
          </a:bodyPr>
          <a:lstStyle/>
          <a:p>
            <a:pPr>
              <a:lnSpc>
                <a:spcPct val="90000"/>
              </a:lnSpc>
            </a:pPr>
            <a:r>
              <a:rPr lang="en-US" sz="1200" i="1">
                <a:solidFill>
                  <a:schemeClr val="accent1"/>
                </a:solidFill>
                <a:latin typeface="Arial" panose="020B0604020202020204" pitchFamily="34" charset="0"/>
                <a:cs typeface="Arial" panose="020B0604020202020204" pitchFamily="34" charset="0"/>
              </a:rPr>
              <a:t>Our Strategy</a:t>
            </a:r>
            <a:endParaRPr lang="en-US" sz="1200" i="1">
              <a:solidFill>
                <a:schemeClr val="accent1"/>
              </a:solidFill>
            </a:endParaRPr>
          </a:p>
        </p:txBody>
      </p:sp>
      <p:sp>
        <p:nvSpPr>
          <p:cNvPr id="5" name="Rectangle 4">
            <a:extLst>
              <a:ext uri="{FF2B5EF4-FFF2-40B4-BE49-F238E27FC236}">
                <a16:creationId xmlns:a16="http://schemas.microsoft.com/office/drawing/2014/main" id="{85397C62-CE35-4D26-BBBD-5ECD87A769EE}"/>
              </a:ext>
            </a:extLst>
          </p:cNvPr>
          <p:cNvSpPr/>
          <p:nvPr/>
        </p:nvSpPr>
        <p:spPr>
          <a:xfrm>
            <a:off x="1420835" y="1971608"/>
            <a:ext cx="1440180" cy="276999"/>
          </a:xfrm>
          <a:prstGeom prst="rect">
            <a:avLst/>
          </a:prstGeom>
        </p:spPr>
        <p:txBody>
          <a:bodyPr wrap="square" anchor="b">
            <a:noAutofit/>
          </a:bodyPr>
          <a:lstStyle/>
          <a:p>
            <a:pPr algn="ctr" defTabSz="685784">
              <a:spcBef>
                <a:spcPts val="900"/>
              </a:spcBef>
              <a:spcAft>
                <a:spcPts val="900"/>
              </a:spcAft>
              <a:defRPr/>
            </a:pPr>
            <a:r>
              <a:rPr lang="en-US" sz="950" b="1">
                <a:solidFill>
                  <a:schemeClr val="accent4"/>
                </a:solidFill>
                <a:cs typeface="Arial"/>
              </a:rPr>
              <a:t>Growth is </a:t>
            </a:r>
            <a:br>
              <a:rPr lang="en-US" sz="950" b="1">
                <a:solidFill>
                  <a:schemeClr val="accent4"/>
                </a:solidFill>
                <a:cs typeface="Arial"/>
              </a:rPr>
            </a:br>
            <a:r>
              <a:rPr lang="en-US" sz="950" b="1">
                <a:solidFill>
                  <a:schemeClr val="accent4"/>
                </a:solidFill>
                <a:cs typeface="Arial"/>
              </a:rPr>
              <a:t>Our Mandate </a:t>
            </a:r>
          </a:p>
        </p:txBody>
      </p:sp>
      <p:sp>
        <p:nvSpPr>
          <p:cNvPr id="35" name="Rectangle 34">
            <a:extLst>
              <a:ext uri="{FF2B5EF4-FFF2-40B4-BE49-F238E27FC236}">
                <a16:creationId xmlns:a16="http://schemas.microsoft.com/office/drawing/2014/main" id="{82D04D91-B292-4FF8-80CC-0DBBD555CB8A}"/>
              </a:ext>
            </a:extLst>
          </p:cNvPr>
          <p:cNvSpPr/>
          <p:nvPr/>
        </p:nvSpPr>
        <p:spPr>
          <a:xfrm>
            <a:off x="2937513" y="1971608"/>
            <a:ext cx="1440180" cy="276999"/>
          </a:xfrm>
          <a:prstGeom prst="rect">
            <a:avLst/>
          </a:prstGeom>
        </p:spPr>
        <p:txBody>
          <a:bodyPr wrap="square" anchor="b">
            <a:noAutofit/>
          </a:bodyPr>
          <a:lstStyle/>
          <a:p>
            <a:pPr algn="ctr" defTabSz="685784">
              <a:spcBef>
                <a:spcPts val="900"/>
              </a:spcBef>
              <a:spcAft>
                <a:spcPts val="900"/>
              </a:spcAft>
            </a:pPr>
            <a:r>
              <a:rPr lang="en-US" sz="950" b="1">
                <a:solidFill>
                  <a:schemeClr val="accent4"/>
                </a:solidFill>
                <a:cs typeface="Arial"/>
              </a:rPr>
              <a:t>Innovation to </a:t>
            </a:r>
            <a:br>
              <a:rPr lang="en-US" sz="950" b="1">
                <a:solidFill>
                  <a:schemeClr val="accent4"/>
                </a:solidFill>
                <a:cs typeface="Arial"/>
              </a:rPr>
            </a:br>
            <a:r>
              <a:rPr lang="en-US" sz="950" b="1">
                <a:solidFill>
                  <a:schemeClr val="accent4"/>
                </a:solidFill>
                <a:cs typeface="Arial"/>
              </a:rPr>
              <a:t>Change the World </a:t>
            </a:r>
          </a:p>
        </p:txBody>
      </p:sp>
      <p:sp>
        <p:nvSpPr>
          <p:cNvPr id="37" name="Rectangle 36">
            <a:extLst>
              <a:ext uri="{FF2B5EF4-FFF2-40B4-BE49-F238E27FC236}">
                <a16:creationId xmlns:a16="http://schemas.microsoft.com/office/drawing/2014/main" id="{4B401CBC-1116-4ECC-8978-23ADFD84C1F0}"/>
              </a:ext>
            </a:extLst>
          </p:cNvPr>
          <p:cNvSpPr/>
          <p:nvPr/>
        </p:nvSpPr>
        <p:spPr>
          <a:xfrm>
            <a:off x="4454191" y="1971608"/>
            <a:ext cx="1440180" cy="276999"/>
          </a:xfrm>
          <a:prstGeom prst="rect">
            <a:avLst/>
          </a:prstGeom>
        </p:spPr>
        <p:txBody>
          <a:bodyPr wrap="square" anchor="b">
            <a:noAutofit/>
          </a:bodyPr>
          <a:lstStyle/>
          <a:p>
            <a:pPr algn="ctr" defTabSz="685784">
              <a:spcBef>
                <a:spcPts val="900"/>
              </a:spcBef>
              <a:spcAft>
                <a:spcPts val="900"/>
              </a:spcAft>
            </a:pPr>
            <a:r>
              <a:rPr lang="en-US" sz="950" b="1">
                <a:solidFill>
                  <a:schemeClr val="accent4"/>
                </a:solidFill>
                <a:cs typeface="Arial"/>
              </a:rPr>
              <a:t>Quality is </a:t>
            </a:r>
            <a:br>
              <a:rPr lang="en-US" sz="950" b="1">
                <a:solidFill>
                  <a:schemeClr val="accent4"/>
                </a:solidFill>
                <a:cs typeface="Arial"/>
              </a:rPr>
            </a:br>
            <a:r>
              <a:rPr lang="en-US" sz="950" b="1">
                <a:solidFill>
                  <a:schemeClr val="accent4"/>
                </a:solidFill>
                <a:cs typeface="Arial"/>
              </a:rPr>
              <a:t>Everyone’s Job</a:t>
            </a:r>
          </a:p>
        </p:txBody>
      </p:sp>
      <p:sp>
        <p:nvSpPr>
          <p:cNvPr id="39" name="Rectangle 38">
            <a:extLst>
              <a:ext uri="{FF2B5EF4-FFF2-40B4-BE49-F238E27FC236}">
                <a16:creationId xmlns:a16="http://schemas.microsoft.com/office/drawing/2014/main" id="{70ADC797-E711-410F-B887-A23A1BDE2246}"/>
              </a:ext>
            </a:extLst>
          </p:cNvPr>
          <p:cNvSpPr/>
          <p:nvPr/>
        </p:nvSpPr>
        <p:spPr>
          <a:xfrm>
            <a:off x="5970869" y="1971608"/>
            <a:ext cx="1440180" cy="276999"/>
          </a:xfrm>
          <a:prstGeom prst="rect">
            <a:avLst/>
          </a:prstGeom>
        </p:spPr>
        <p:txBody>
          <a:bodyPr wrap="square" lIns="0" rIns="0" anchor="b">
            <a:noAutofit/>
          </a:bodyPr>
          <a:lstStyle/>
          <a:p>
            <a:pPr algn="ctr" defTabSz="685784">
              <a:spcBef>
                <a:spcPts val="900"/>
              </a:spcBef>
              <a:spcAft>
                <a:spcPts val="900"/>
              </a:spcAft>
            </a:pPr>
            <a:r>
              <a:rPr lang="en-US" sz="950" b="1">
                <a:solidFill>
                  <a:schemeClr val="accent4"/>
                </a:solidFill>
                <a:cs typeface="Arial"/>
              </a:rPr>
              <a:t>Customer Experience Excellence</a:t>
            </a:r>
          </a:p>
        </p:txBody>
      </p:sp>
      <p:sp>
        <p:nvSpPr>
          <p:cNvPr id="41" name="Rectangle 40">
            <a:extLst>
              <a:ext uri="{FF2B5EF4-FFF2-40B4-BE49-F238E27FC236}">
                <a16:creationId xmlns:a16="http://schemas.microsoft.com/office/drawing/2014/main" id="{D80527E2-4CC6-4D48-A16C-59D195D3E061}"/>
              </a:ext>
            </a:extLst>
          </p:cNvPr>
          <p:cNvSpPr/>
          <p:nvPr/>
        </p:nvSpPr>
        <p:spPr>
          <a:xfrm>
            <a:off x="7487546" y="1971608"/>
            <a:ext cx="1440180" cy="276999"/>
          </a:xfrm>
          <a:prstGeom prst="rect">
            <a:avLst/>
          </a:prstGeom>
        </p:spPr>
        <p:txBody>
          <a:bodyPr wrap="square" anchor="b">
            <a:noAutofit/>
          </a:bodyPr>
          <a:lstStyle/>
          <a:p>
            <a:pPr algn="ctr" defTabSz="914378">
              <a:defRPr/>
            </a:pPr>
            <a:r>
              <a:rPr lang="en-US" sz="950" b="1">
                <a:solidFill>
                  <a:schemeClr val="accent4"/>
                </a:solidFill>
                <a:cs typeface="Arial"/>
              </a:rPr>
              <a:t>People Create the Waters Difference </a:t>
            </a:r>
          </a:p>
        </p:txBody>
      </p:sp>
      <p:grpSp>
        <p:nvGrpSpPr>
          <p:cNvPr id="8" name="Group 7">
            <a:extLst>
              <a:ext uri="{FF2B5EF4-FFF2-40B4-BE49-F238E27FC236}">
                <a16:creationId xmlns:a16="http://schemas.microsoft.com/office/drawing/2014/main" id="{2B0B0E89-220C-4B97-A701-1E8BFF1F4CF5}"/>
              </a:ext>
            </a:extLst>
          </p:cNvPr>
          <p:cNvGrpSpPr/>
          <p:nvPr/>
        </p:nvGrpSpPr>
        <p:grpSpPr>
          <a:xfrm>
            <a:off x="1420836" y="2228767"/>
            <a:ext cx="7522543" cy="844124"/>
            <a:chOff x="1894447" y="2971689"/>
            <a:chExt cx="10030057" cy="1125499"/>
          </a:xfrm>
        </p:grpSpPr>
        <p:sp>
          <p:nvSpPr>
            <p:cNvPr id="10" name="Rectangle 9">
              <a:extLst>
                <a:ext uri="{FF2B5EF4-FFF2-40B4-BE49-F238E27FC236}">
                  <a16:creationId xmlns:a16="http://schemas.microsoft.com/office/drawing/2014/main" id="{25BEFFA4-0828-41AC-85B0-4575EF9B53CD}"/>
                </a:ext>
              </a:extLst>
            </p:cNvPr>
            <p:cNvSpPr/>
            <p:nvPr/>
          </p:nvSpPr>
          <p:spPr>
            <a:xfrm>
              <a:off x="1894447" y="2971689"/>
              <a:ext cx="1920240" cy="1125499"/>
            </a:xfrm>
            <a:prstGeom prst="rect">
              <a:avLst/>
            </a:prstGeom>
          </p:spPr>
          <p:txBody>
            <a:bodyPr wrap="square" lIns="0" tIns="0" rIns="0" bIns="0" anchor="ctr">
              <a:noAutofit/>
            </a:bodyPr>
            <a:lstStyle/>
            <a:p>
              <a:pPr algn="ctr"/>
              <a:r>
                <a:rPr lang="en-US" sz="950">
                  <a:latin typeface="Arial" panose="020B0604020202020204" pitchFamily="34" charset="0"/>
                  <a:cs typeface="Arial" panose="020B0604020202020204" pitchFamily="34" charset="0"/>
                </a:rPr>
                <a:t>Harmonize and modernize global operational processes to bring best products and services to  </a:t>
              </a:r>
              <a:br>
                <a:rPr lang="en-US" sz="950">
                  <a:latin typeface="Arial" panose="020B0604020202020204" pitchFamily="34" charset="0"/>
                  <a:cs typeface="Arial" panose="020B0604020202020204" pitchFamily="34" charset="0"/>
                </a:rPr>
              </a:br>
              <a:r>
                <a:rPr lang="en-US" sz="950">
                  <a:latin typeface="Arial" panose="020B0604020202020204" pitchFamily="34" charset="0"/>
                  <a:cs typeface="Arial" panose="020B0604020202020204" pitchFamily="34" charset="0"/>
                </a:rPr>
                <a:t>customers worldwide.</a:t>
              </a:r>
            </a:p>
          </p:txBody>
        </p:sp>
        <p:sp>
          <p:nvSpPr>
            <p:cNvPr id="36" name="Rectangle 35">
              <a:extLst>
                <a:ext uri="{FF2B5EF4-FFF2-40B4-BE49-F238E27FC236}">
                  <a16:creationId xmlns:a16="http://schemas.microsoft.com/office/drawing/2014/main" id="{5653FCAD-0455-417B-9F63-481655A9AA25}"/>
                </a:ext>
              </a:extLst>
            </p:cNvPr>
            <p:cNvSpPr/>
            <p:nvPr/>
          </p:nvSpPr>
          <p:spPr>
            <a:xfrm>
              <a:off x="3921901" y="2971690"/>
              <a:ext cx="1920240" cy="1005840"/>
            </a:xfrm>
            <a:prstGeom prst="rect">
              <a:avLst/>
            </a:prstGeom>
          </p:spPr>
          <p:txBody>
            <a:bodyPr wrap="square" lIns="0" tIns="0" rIns="0" bIns="0" anchor="ctr">
              <a:noAutofit/>
            </a:bodyPr>
            <a:lstStyle/>
            <a:p>
              <a:pPr algn="ctr"/>
              <a:r>
                <a:rPr lang="en-US" sz="950">
                  <a:latin typeface="Arial" panose="020B0604020202020204" pitchFamily="34" charset="0"/>
                  <a:cs typeface="Arial" panose="020B0604020202020204" pitchFamily="34" charset="0"/>
                </a:rPr>
                <a:t>Make data-driven decisions with speed and agility to deliver quality products on time and at the right cost. </a:t>
              </a:r>
            </a:p>
          </p:txBody>
        </p:sp>
        <p:sp>
          <p:nvSpPr>
            <p:cNvPr id="38" name="Rectangle 37">
              <a:extLst>
                <a:ext uri="{FF2B5EF4-FFF2-40B4-BE49-F238E27FC236}">
                  <a16:creationId xmlns:a16="http://schemas.microsoft.com/office/drawing/2014/main" id="{BE4F6AFF-01AE-4057-97D0-30A5E1E8B1C4}"/>
                </a:ext>
              </a:extLst>
            </p:cNvPr>
            <p:cNvSpPr/>
            <p:nvPr/>
          </p:nvSpPr>
          <p:spPr>
            <a:xfrm>
              <a:off x="5949355" y="2971690"/>
              <a:ext cx="1920240" cy="1005840"/>
            </a:xfrm>
            <a:prstGeom prst="rect">
              <a:avLst/>
            </a:prstGeom>
          </p:spPr>
          <p:txBody>
            <a:bodyPr wrap="square" lIns="0" tIns="0" rIns="0" bIns="0" anchor="ctr">
              <a:noAutofit/>
            </a:bodyPr>
            <a:lstStyle/>
            <a:p>
              <a:pPr algn="ctr"/>
              <a:r>
                <a:rPr lang="en-US" sz="950">
                  <a:latin typeface="Arial" panose="020B0604020202020204" pitchFamily="34" charset="0"/>
                  <a:cs typeface="Arial" panose="020B0604020202020204" pitchFamily="34" charset="0"/>
                </a:rPr>
                <a:t>Mindset of excellence through robust quality culture offering flexibility without sacrificing product quality or compliance.</a:t>
              </a:r>
            </a:p>
          </p:txBody>
        </p:sp>
        <p:sp>
          <p:nvSpPr>
            <p:cNvPr id="40" name="Rectangle 39">
              <a:extLst>
                <a:ext uri="{FF2B5EF4-FFF2-40B4-BE49-F238E27FC236}">
                  <a16:creationId xmlns:a16="http://schemas.microsoft.com/office/drawing/2014/main" id="{1CA364DB-316E-47FF-ADAA-DE833DB1D178}"/>
                </a:ext>
              </a:extLst>
            </p:cNvPr>
            <p:cNvSpPr/>
            <p:nvPr/>
          </p:nvSpPr>
          <p:spPr>
            <a:xfrm>
              <a:off x="7976809" y="2971690"/>
              <a:ext cx="1920240" cy="1005840"/>
            </a:xfrm>
            <a:prstGeom prst="rect">
              <a:avLst/>
            </a:prstGeom>
          </p:spPr>
          <p:txBody>
            <a:bodyPr wrap="square" lIns="0" tIns="0" rIns="0" bIns="0" anchor="ctr">
              <a:noAutofit/>
            </a:bodyPr>
            <a:lstStyle/>
            <a:p>
              <a:pPr algn="ctr"/>
              <a:r>
                <a:rPr lang="en-US" sz="950">
                  <a:latin typeface="Arial" panose="020B0604020202020204" pitchFamily="34" charset="0"/>
                  <a:cs typeface="Arial" panose="020B0604020202020204" pitchFamily="34" charset="0"/>
                </a:rPr>
                <a:t>Anticipate needs of our customers and deliver the right products and expertise when and where needed.</a:t>
              </a:r>
            </a:p>
          </p:txBody>
        </p:sp>
        <p:sp>
          <p:nvSpPr>
            <p:cNvPr id="42" name="Rectangle 41">
              <a:extLst>
                <a:ext uri="{FF2B5EF4-FFF2-40B4-BE49-F238E27FC236}">
                  <a16:creationId xmlns:a16="http://schemas.microsoft.com/office/drawing/2014/main" id="{99D9613C-ED05-4FFF-87D4-F8FE3BC297D3}"/>
                </a:ext>
              </a:extLst>
            </p:cNvPr>
            <p:cNvSpPr/>
            <p:nvPr/>
          </p:nvSpPr>
          <p:spPr>
            <a:xfrm>
              <a:off x="10004264" y="2971690"/>
              <a:ext cx="1920240" cy="1005840"/>
            </a:xfrm>
            <a:prstGeom prst="rect">
              <a:avLst/>
            </a:prstGeom>
          </p:spPr>
          <p:txBody>
            <a:bodyPr wrap="square" lIns="0" tIns="0" rIns="0" bIns="0" anchor="ctr">
              <a:noAutofit/>
            </a:bodyPr>
            <a:lstStyle/>
            <a:p>
              <a:pPr algn="ctr"/>
              <a:r>
                <a:rPr lang="en-US" sz="950">
                  <a:latin typeface="Arial" panose="020B0604020202020204" pitchFamily="34" charset="0"/>
                  <a:cs typeface="Arial" panose="020B0604020202020204" pitchFamily="34" charset="0"/>
                </a:rPr>
                <a:t>Invest in employees by giving them the resources needed to develop skills that will advance their careers. </a:t>
              </a:r>
            </a:p>
          </p:txBody>
        </p:sp>
      </p:grpSp>
      <p:cxnSp>
        <p:nvCxnSpPr>
          <p:cNvPr id="14" name="Straight Connector 13">
            <a:extLst>
              <a:ext uri="{FF2B5EF4-FFF2-40B4-BE49-F238E27FC236}">
                <a16:creationId xmlns:a16="http://schemas.microsoft.com/office/drawing/2014/main" id="{44267552-1F0E-400C-A3BF-AD89020A1249}"/>
              </a:ext>
            </a:extLst>
          </p:cNvPr>
          <p:cNvCxnSpPr>
            <a:cxnSpLocks/>
          </p:cNvCxnSpPr>
          <p:nvPr/>
        </p:nvCxnSpPr>
        <p:spPr>
          <a:xfrm>
            <a:off x="2893896" y="1916087"/>
            <a:ext cx="0" cy="1159535"/>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9914341-7E91-48A3-BB0A-17DDCA95EB17}"/>
              </a:ext>
            </a:extLst>
          </p:cNvPr>
          <p:cNvCxnSpPr>
            <a:cxnSpLocks/>
          </p:cNvCxnSpPr>
          <p:nvPr/>
        </p:nvCxnSpPr>
        <p:spPr>
          <a:xfrm>
            <a:off x="4416805" y="1916087"/>
            <a:ext cx="0" cy="1159535"/>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C248EC1-4806-4627-9B72-A1EB9B5E6B58}"/>
              </a:ext>
            </a:extLst>
          </p:cNvPr>
          <p:cNvCxnSpPr>
            <a:cxnSpLocks/>
          </p:cNvCxnSpPr>
          <p:nvPr/>
        </p:nvCxnSpPr>
        <p:spPr>
          <a:xfrm>
            <a:off x="5939714" y="1916087"/>
            <a:ext cx="0" cy="1159535"/>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0AF0184-0F89-45CF-B1E0-256C113E6FA9}"/>
              </a:ext>
            </a:extLst>
          </p:cNvPr>
          <p:cNvCxnSpPr>
            <a:cxnSpLocks/>
          </p:cNvCxnSpPr>
          <p:nvPr/>
        </p:nvCxnSpPr>
        <p:spPr>
          <a:xfrm>
            <a:off x="7462623" y="1916087"/>
            <a:ext cx="0" cy="1159535"/>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21ECD611-E19A-4CCC-86A8-BDCE1C3EE48C}"/>
              </a:ext>
            </a:extLst>
          </p:cNvPr>
          <p:cNvSpPr/>
          <p:nvPr/>
        </p:nvSpPr>
        <p:spPr>
          <a:xfrm>
            <a:off x="151219" y="2055600"/>
            <a:ext cx="1201971" cy="777905"/>
          </a:xfrm>
          <a:prstGeom prst="rect">
            <a:avLst/>
          </a:prstGeom>
        </p:spPr>
        <p:txBody>
          <a:bodyPr wrap="square">
            <a:spAutoFit/>
          </a:bodyPr>
          <a:lstStyle/>
          <a:p>
            <a:pPr>
              <a:lnSpc>
                <a:spcPct val="90000"/>
              </a:lnSpc>
              <a:spcBef>
                <a:spcPts val="900"/>
              </a:spcBef>
              <a:spcAft>
                <a:spcPts val="900"/>
              </a:spcAft>
            </a:pPr>
            <a:r>
              <a:rPr lang="en-US" sz="1200">
                <a:latin typeface="Arial" panose="020B0604020202020204" pitchFamily="34" charset="0"/>
                <a:cs typeface="Arial" panose="020B0604020202020204" pitchFamily="34" charset="0"/>
              </a:rPr>
              <a:t>Therefore, </a:t>
            </a:r>
            <a:br>
              <a:rPr lang="en-US" sz="1200">
                <a:latin typeface="Arial" panose="020B0604020202020204" pitchFamily="34" charset="0"/>
                <a:cs typeface="Arial" panose="020B0604020202020204" pitchFamily="34" charset="0"/>
              </a:rPr>
            </a:br>
            <a:r>
              <a:rPr lang="en-US" sz="1275" b="1">
                <a:solidFill>
                  <a:schemeClr val="accent1"/>
                </a:solidFill>
                <a:latin typeface="Arial" panose="020B0604020202020204" pitchFamily="34" charset="0"/>
                <a:cs typeface="Arial" panose="020B0604020202020204" pitchFamily="34" charset="0"/>
              </a:rPr>
              <a:t>Our Priorities </a:t>
            </a:r>
            <a:r>
              <a:rPr lang="en-US" sz="1200">
                <a:latin typeface="Arial" panose="020B0604020202020204" pitchFamily="34" charset="0"/>
                <a:cs typeface="Arial" panose="020B0604020202020204" pitchFamily="34" charset="0"/>
              </a:rPr>
              <a:t>remain</a:t>
            </a:r>
          </a:p>
        </p:txBody>
      </p:sp>
      <p:cxnSp>
        <p:nvCxnSpPr>
          <p:cNvPr id="54" name="Straight Connector 53">
            <a:extLst>
              <a:ext uri="{FF2B5EF4-FFF2-40B4-BE49-F238E27FC236}">
                <a16:creationId xmlns:a16="http://schemas.microsoft.com/office/drawing/2014/main" id="{1A555A0A-B0D5-41F3-AACF-009ABF80F290}"/>
              </a:ext>
            </a:extLst>
          </p:cNvPr>
          <p:cNvCxnSpPr>
            <a:cxnSpLocks/>
          </p:cNvCxnSpPr>
          <p:nvPr/>
        </p:nvCxnSpPr>
        <p:spPr>
          <a:xfrm>
            <a:off x="2893896" y="3253233"/>
            <a:ext cx="0" cy="75438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0D29E10-1147-42F0-84D4-FE4F49825BE8}"/>
              </a:ext>
            </a:extLst>
          </p:cNvPr>
          <p:cNvCxnSpPr>
            <a:cxnSpLocks/>
          </p:cNvCxnSpPr>
          <p:nvPr/>
        </p:nvCxnSpPr>
        <p:spPr>
          <a:xfrm>
            <a:off x="4416805" y="3253233"/>
            <a:ext cx="0" cy="75438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7B4F32B-6EAE-437C-A022-1C33F42276A2}"/>
              </a:ext>
            </a:extLst>
          </p:cNvPr>
          <p:cNvCxnSpPr>
            <a:cxnSpLocks/>
          </p:cNvCxnSpPr>
          <p:nvPr/>
        </p:nvCxnSpPr>
        <p:spPr>
          <a:xfrm>
            <a:off x="5939714" y="3253233"/>
            <a:ext cx="0" cy="75438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1387D31-BE52-4709-AF13-5D39F72D8400}"/>
              </a:ext>
            </a:extLst>
          </p:cNvPr>
          <p:cNvCxnSpPr>
            <a:cxnSpLocks/>
          </p:cNvCxnSpPr>
          <p:nvPr/>
        </p:nvCxnSpPr>
        <p:spPr>
          <a:xfrm>
            <a:off x="7462623" y="3253233"/>
            <a:ext cx="0" cy="754380"/>
          </a:xfrm>
          <a:prstGeom prst="line">
            <a:avLst/>
          </a:prstGeom>
          <a:ln w="15875"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pic>
        <p:nvPicPr>
          <p:cNvPr id="73" name="Picture 72" descr="A picture containing clock&#10;&#10;Description automatically generated">
            <a:extLst>
              <a:ext uri="{FF2B5EF4-FFF2-40B4-BE49-F238E27FC236}">
                <a16:creationId xmlns:a16="http://schemas.microsoft.com/office/drawing/2014/main" id="{B67C4737-F0B1-45C3-B869-6A22A89BE8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4139" y="253440"/>
            <a:ext cx="641861" cy="615866"/>
          </a:xfrm>
          <a:prstGeom prst="rect">
            <a:avLst/>
          </a:prstGeom>
        </p:spPr>
      </p:pic>
      <p:sp>
        <p:nvSpPr>
          <p:cNvPr id="74" name="Rectangle 73">
            <a:extLst>
              <a:ext uri="{FF2B5EF4-FFF2-40B4-BE49-F238E27FC236}">
                <a16:creationId xmlns:a16="http://schemas.microsoft.com/office/drawing/2014/main" id="{1F56A73C-3B70-43A6-8025-72C55EED6869}"/>
              </a:ext>
            </a:extLst>
          </p:cNvPr>
          <p:cNvSpPr/>
          <p:nvPr/>
        </p:nvSpPr>
        <p:spPr>
          <a:xfrm>
            <a:off x="315340" y="3410398"/>
            <a:ext cx="928011" cy="425758"/>
          </a:xfrm>
          <a:prstGeom prst="rect">
            <a:avLst/>
          </a:prstGeom>
        </p:spPr>
        <p:txBody>
          <a:bodyPr wrap="square">
            <a:spAutoFit/>
          </a:bodyPr>
          <a:lstStyle/>
          <a:p>
            <a:pPr algn="ctr" defTabSz="914378">
              <a:lnSpc>
                <a:spcPts val="1275"/>
              </a:lnSpc>
              <a:defRPr/>
            </a:pPr>
            <a:r>
              <a:rPr lang="en-US" sz="1200">
                <a:solidFill>
                  <a:schemeClr val="accent1"/>
                </a:solidFill>
                <a:latin typeface="Arial" panose="020B0604020202020204" pitchFamily="34" charset="0"/>
                <a:cs typeface="Arial" panose="020B0604020202020204" pitchFamily="34" charset="0"/>
              </a:rPr>
              <a:t>Our</a:t>
            </a:r>
            <a:br>
              <a:rPr lang="en-US" sz="1200">
                <a:solidFill>
                  <a:schemeClr val="accent1"/>
                </a:solidFill>
                <a:latin typeface="Arial" panose="020B0604020202020204" pitchFamily="34" charset="0"/>
                <a:cs typeface="Arial" panose="020B0604020202020204" pitchFamily="34" charset="0"/>
              </a:rPr>
            </a:br>
            <a:r>
              <a:rPr lang="en-US" sz="1200" b="1">
                <a:solidFill>
                  <a:schemeClr val="accent1"/>
                </a:solidFill>
                <a:latin typeface="Arial" panose="020B0604020202020204" pitchFamily="34" charset="0"/>
                <a:cs typeface="Arial" panose="020B0604020202020204" pitchFamily="34" charset="0"/>
              </a:rPr>
              <a:t>Initiatives</a:t>
            </a:r>
          </a:p>
        </p:txBody>
      </p:sp>
      <p:sp>
        <p:nvSpPr>
          <p:cNvPr id="75" name="Rectangle 74">
            <a:extLst>
              <a:ext uri="{FF2B5EF4-FFF2-40B4-BE49-F238E27FC236}">
                <a16:creationId xmlns:a16="http://schemas.microsoft.com/office/drawing/2014/main" id="{F5D158D5-80CB-436E-A3B1-2FB04587C656}"/>
              </a:ext>
            </a:extLst>
          </p:cNvPr>
          <p:cNvSpPr/>
          <p:nvPr/>
        </p:nvSpPr>
        <p:spPr>
          <a:xfrm>
            <a:off x="315340" y="4221959"/>
            <a:ext cx="928011" cy="592470"/>
          </a:xfrm>
          <a:prstGeom prst="rect">
            <a:avLst/>
          </a:prstGeom>
        </p:spPr>
        <p:txBody>
          <a:bodyPr wrap="square">
            <a:spAutoFit/>
          </a:bodyPr>
          <a:lstStyle/>
          <a:p>
            <a:pPr algn="ctr" defTabSz="914378">
              <a:lnSpc>
                <a:spcPts val="1275"/>
              </a:lnSpc>
              <a:defRPr/>
            </a:pPr>
            <a:r>
              <a:rPr lang="en-US" sz="1200">
                <a:solidFill>
                  <a:schemeClr val="accent1"/>
                </a:solidFill>
                <a:latin typeface="Arial" panose="020B0604020202020204" pitchFamily="34" charset="0"/>
                <a:cs typeface="Arial" panose="020B0604020202020204" pitchFamily="34" charset="0"/>
              </a:rPr>
              <a:t>Our</a:t>
            </a:r>
            <a:br>
              <a:rPr lang="en-US" sz="1200" b="1">
                <a:solidFill>
                  <a:schemeClr val="accent1"/>
                </a:solidFill>
                <a:latin typeface="Arial" panose="020B0604020202020204" pitchFamily="34" charset="0"/>
                <a:cs typeface="Arial" panose="020B0604020202020204" pitchFamily="34" charset="0"/>
              </a:rPr>
            </a:br>
            <a:r>
              <a:rPr lang="en-US" sz="1200" b="1">
                <a:solidFill>
                  <a:schemeClr val="accent1"/>
                </a:solidFill>
                <a:latin typeface="Arial" panose="020B0604020202020204" pitchFamily="34" charset="0"/>
                <a:cs typeface="Arial" panose="020B0604020202020204" pitchFamily="34" charset="0"/>
              </a:rPr>
              <a:t>Success Measures</a:t>
            </a:r>
          </a:p>
        </p:txBody>
      </p:sp>
      <p:grpSp>
        <p:nvGrpSpPr>
          <p:cNvPr id="82" name="Group 81">
            <a:extLst>
              <a:ext uri="{FF2B5EF4-FFF2-40B4-BE49-F238E27FC236}">
                <a16:creationId xmlns:a16="http://schemas.microsoft.com/office/drawing/2014/main" id="{5DDA846F-A5D0-45E9-ABAC-30AAFA3E18C6}"/>
              </a:ext>
            </a:extLst>
          </p:cNvPr>
          <p:cNvGrpSpPr/>
          <p:nvPr/>
        </p:nvGrpSpPr>
        <p:grpSpPr>
          <a:xfrm>
            <a:off x="1420836" y="3200947"/>
            <a:ext cx="7522543" cy="821454"/>
            <a:chOff x="1894447" y="2971690"/>
            <a:chExt cx="10030057" cy="961931"/>
          </a:xfrm>
        </p:grpSpPr>
        <p:sp>
          <p:nvSpPr>
            <p:cNvPr id="83" name="Rectangle 82">
              <a:extLst>
                <a:ext uri="{FF2B5EF4-FFF2-40B4-BE49-F238E27FC236}">
                  <a16:creationId xmlns:a16="http://schemas.microsoft.com/office/drawing/2014/main" id="{FB626160-9765-406B-8A06-58BED2C51075}"/>
                </a:ext>
              </a:extLst>
            </p:cNvPr>
            <p:cNvSpPr/>
            <p:nvPr/>
          </p:nvSpPr>
          <p:spPr>
            <a:xfrm>
              <a:off x="1894447" y="2971690"/>
              <a:ext cx="1920240" cy="961931"/>
            </a:xfrm>
            <a:prstGeom prst="rect">
              <a:avLst/>
            </a:prstGeom>
          </p:spPr>
          <p:txBody>
            <a:bodyPr wrap="square" lIns="0" tIns="0" rIns="0" bIns="0" anchor="ctr">
              <a:noAutofit/>
            </a:bodyPr>
            <a:lstStyle/>
            <a:p>
              <a:pPr marL="214313" indent="-214313">
                <a:buFont typeface="Wingdings" panose="05000000000000000000" pitchFamily="2" charset="2"/>
                <a:buChar char="§"/>
              </a:pPr>
              <a:r>
                <a:rPr lang="en-US" sz="825">
                  <a:latin typeface="Arial" panose="020B0604020202020204" pitchFamily="34" charset="0"/>
                  <a:cs typeface="Arial" panose="020B0604020202020204" pitchFamily="34" charset="0"/>
                </a:rPr>
                <a:t>New Product Release </a:t>
              </a:r>
            </a:p>
            <a:p>
              <a:pPr marL="214313" indent="-214313">
                <a:buFont typeface="Wingdings" panose="05000000000000000000" pitchFamily="2" charset="2"/>
                <a:buChar char="§"/>
              </a:pPr>
              <a:r>
                <a:rPr lang="en-US" sz="825">
                  <a:latin typeface="Arial" panose="020B0604020202020204" pitchFamily="34" charset="0"/>
                  <a:cs typeface="Arial" panose="020B0604020202020204" pitchFamily="34" charset="0"/>
                </a:rPr>
                <a:t>Global Supply Chain Optimization</a:t>
              </a:r>
            </a:p>
            <a:p>
              <a:pPr marL="214313" indent="-214313">
                <a:buFont typeface="Wingdings" panose="05000000000000000000" pitchFamily="2" charset="2"/>
                <a:buChar char="§"/>
              </a:pPr>
              <a:r>
                <a:rPr lang="en-US" sz="825">
                  <a:latin typeface="Arial" panose="020B0604020202020204" pitchFamily="34" charset="0"/>
                  <a:cs typeface="Arial" panose="020B0604020202020204" pitchFamily="34" charset="0"/>
                </a:rPr>
                <a:t>Manufacturing Footprint</a:t>
              </a:r>
            </a:p>
            <a:p>
              <a:pPr marL="214313" indent="-214313">
                <a:buFont typeface="Wingdings" panose="05000000000000000000" pitchFamily="2" charset="2"/>
                <a:buChar char="§"/>
              </a:pPr>
              <a:r>
                <a:rPr lang="en-US" sz="825">
                  <a:latin typeface="Arial" panose="020B0604020202020204" pitchFamily="34" charset="0"/>
                  <a:cs typeface="Arial" panose="020B0604020202020204" pitchFamily="34" charset="0"/>
                </a:rPr>
                <a:t>Sustainability 2025</a:t>
              </a:r>
            </a:p>
            <a:p>
              <a:pPr marL="214313" indent="-214313">
                <a:buFont typeface="Wingdings" panose="05000000000000000000" pitchFamily="2" charset="2"/>
                <a:buChar char="§"/>
              </a:pPr>
              <a:r>
                <a:rPr lang="en-US" sz="825">
                  <a:latin typeface="Arial" panose="020B0604020202020204" pitchFamily="34" charset="0"/>
                  <a:cs typeface="Arial" panose="020B0604020202020204" pitchFamily="34" charset="0"/>
                </a:rPr>
                <a:t>M&amp;A</a:t>
              </a:r>
            </a:p>
            <a:p>
              <a:pPr marL="214313" indent="-214313">
                <a:buFont typeface="Wingdings" panose="05000000000000000000" pitchFamily="2" charset="2"/>
                <a:buChar char="§"/>
              </a:pPr>
              <a:r>
                <a:rPr lang="en-US" sz="825">
                  <a:latin typeface="Arial" panose="020B0604020202020204" pitchFamily="34" charset="0"/>
                  <a:cs typeface="Arial" panose="020B0604020202020204" pitchFamily="34" charset="0"/>
                </a:rPr>
                <a:t>Real Estate</a:t>
              </a:r>
            </a:p>
          </p:txBody>
        </p:sp>
        <p:sp>
          <p:nvSpPr>
            <p:cNvPr id="84" name="Rectangle 83">
              <a:extLst>
                <a:ext uri="{FF2B5EF4-FFF2-40B4-BE49-F238E27FC236}">
                  <a16:creationId xmlns:a16="http://schemas.microsoft.com/office/drawing/2014/main" id="{5032D4A8-14BB-4F78-9A6D-BB05F5BAB1B7}"/>
                </a:ext>
              </a:extLst>
            </p:cNvPr>
            <p:cNvSpPr/>
            <p:nvPr/>
          </p:nvSpPr>
          <p:spPr>
            <a:xfrm>
              <a:off x="3921901" y="2971690"/>
              <a:ext cx="1920240" cy="961931"/>
            </a:xfrm>
            <a:prstGeom prst="rect">
              <a:avLst/>
            </a:prstGeom>
          </p:spPr>
          <p:txBody>
            <a:bodyPr wrap="square" lIns="0" tIns="0" rIns="0" bIns="0" anchor="ctr">
              <a:noAutofit/>
            </a:bodyPr>
            <a:lstStyle/>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Cost Savings – PPV, MUV</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Business Process Simplification</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QMS Harmonization</a:t>
              </a:r>
            </a:p>
            <a:p>
              <a:pPr algn="ctr"/>
              <a:endParaRPr lang="en-US" sz="975">
                <a:solidFill>
                  <a:schemeClr val="tx1">
                    <a:lumMod val="50000"/>
                    <a:lumOff val="50000"/>
                  </a:schemeClr>
                </a:solidFill>
                <a:latin typeface="Arial" panose="020B0604020202020204" pitchFamily="34" charset="0"/>
                <a:cs typeface="Arial" panose="020B0604020202020204" pitchFamily="34" charset="0"/>
              </a:endParaRPr>
            </a:p>
          </p:txBody>
        </p:sp>
        <p:sp>
          <p:nvSpPr>
            <p:cNvPr id="85" name="Rectangle 84">
              <a:extLst>
                <a:ext uri="{FF2B5EF4-FFF2-40B4-BE49-F238E27FC236}">
                  <a16:creationId xmlns:a16="http://schemas.microsoft.com/office/drawing/2014/main" id="{045712C9-62D6-440E-AD6B-46AE16495144}"/>
                </a:ext>
              </a:extLst>
            </p:cNvPr>
            <p:cNvSpPr/>
            <p:nvPr/>
          </p:nvSpPr>
          <p:spPr>
            <a:xfrm>
              <a:off x="5949355" y="2971690"/>
              <a:ext cx="1920240" cy="961931"/>
            </a:xfrm>
            <a:prstGeom prst="rect">
              <a:avLst/>
            </a:prstGeom>
          </p:spPr>
          <p:txBody>
            <a:bodyPr wrap="square" lIns="0" tIns="0" rIns="0" bIns="0" anchor="ctr">
              <a:noAutofit/>
            </a:bodyPr>
            <a:lstStyle/>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New Taunton Precision Chemistry Facility</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Supplier Quality Mgmt.</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IVDR and ISO transition</a:t>
              </a:r>
            </a:p>
          </p:txBody>
        </p:sp>
        <p:sp>
          <p:nvSpPr>
            <p:cNvPr id="86" name="Rectangle 85">
              <a:extLst>
                <a:ext uri="{FF2B5EF4-FFF2-40B4-BE49-F238E27FC236}">
                  <a16:creationId xmlns:a16="http://schemas.microsoft.com/office/drawing/2014/main" id="{9CF6FF5C-C375-4493-A90D-7BD63512C5D1}"/>
                </a:ext>
              </a:extLst>
            </p:cNvPr>
            <p:cNvSpPr/>
            <p:nvPr/>
          </p:nvSpPr>
          <p:spPr>
            <a:xfrm>
              <a:off x="7976809" y="2971690"/>
              <a:ext cx="1920240" cy="961931"/>
            </a:xfrm>
            <a:prstGeom prst="rect">
              <a:avLst/>
            </a:prstGeom>
          </p:spPr>
          <p:txBody>
            <a:bodyPr wrap="square" lIns="0" tIns="0" rIns="0" bIns="0" anchor="ctr">
              <a:noAutofit/>
            </a:bodyPr>
            <a:lstStyle/>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Supply Chain, Distribution and Logistics Network </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Corporate Real Estate </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Trade Management </a:t>
              </a:r>
            </a:p>
          </p:txBody>
        </p:sp>
        <p:sp>
          <p:nvSpPr>
            <p:cNvPr id="87" name="Rectangle 86">
              <a:extLst>
                <a:ext uri="{FF2B5EF4-FFF2-40B4-BE49-F238E27FC236}">
                  <a16:creationId xmlns:a16="http://schemas.microsoft.com/office/drawing/2014/main" id="{C33D5ECB-EAF4-423F-B4FE-BC52ACE8A9DE}"/>
                </a:ext>
              </a:extLst>
            </p:cNvPr>
            <p:cNvSpPr/>
            <p:nvPr/>
          </p:nvSpPr>
          <p:spPr>
            <a:xfrm>
              <a:off x="10004264" y="2971690"/>
              <a:ext cx="1920240" cy="961931"/>
            </a:xfrm>
            <a:prstGeom prst="rect">
              <a:avLst/>
            </a:prstGeom>
          </p:spPr>
          <p:txBody>
            <a:bodyPr wrap="square" lIns="0" tIns="0" rIns="0" bIns="0" anchor="ctr">
              <a:noAutofit/>
            </a:bodyPr>
            <a:lstStyle/>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SWFP</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Voices Action</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My Success Plan (MSP)</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Diversity and Inclusion</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Employee Safety</a:t>
              </a:r>
            </a:p>
          </p:txBody>
        </p:sp>
      </p:grpSp>
      <p:grpSp>
        <p:nvGrpSpPr>
          <p:cNvPr id="59" name="Group 58">
            <a:extLst>
              <a:ext uri="{FF2B5EF4-FFF2-40B4-BE49-F238E27FC236}">
                <a16:creationId xmlns:a16="http://schemas.microsoft.com/office/drawing/2014/main" id="{3B43AD33-DA1C-4900-8681-D236967045A7}"/>
              </a:ext>
            </a:extLst>
          </p:cNvPr>
          <p:cNvGrpSpPr/>
          <p:nvPr/>
        </p:nvGrpSpPr>
        <p:grpSpPr>
          <a:xfrm>
            <a:off x="1417584" y="4152882"/>
            <a:ext cx="7528132" cy="804305"/>
            <a:chOff x="1827772" y="2958969"/>
            <a:chExt cx="10037509" cy="1108171"/>
          </a:xfrm>
        </p:grpSpPr>
        <p:sp>
          <p:nvSpPr>
            <p:cNvPr id="60" name="Rectangle 59">
              <a:extLst>
                <a:ext uri="{FF2B5EF4-FFF2-40B4-BE49-F238E27FC236}">
                  <a16:creationId xmlns:a16="http://schemas.microsoft.com/office/drawing/2014/main" id="{AB116CDD-2ACC-4B4C-948A-4FE0A13EDD75}"/>
                </a:ext>
              </a:extLst>
            </p:cNvPr>
            <p:cNvSpPr/>
            <p:nvPr/>
          </p:nvSpPr>
          <p:spPr>
            <a:xfrm>
              <a:off x="1827772" y="2958969"/>
              <a:ext cx="1920240" cy="1005840"/>
            </a:xfrm>
            <a:prstGeom prst="rect">
              <a:avLst/>
            </a:prstGeom>
          </p:spPr>
          <p:txBody>
            <a:bodyPr wrap="square" lIns="0" tIns="0" rIns="0" bIns="0" anchor="ctr">
              <a:noAutofit/>
            </a:bodyPr>
            <a:lstStyle/>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Product Availability</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Inventory Mgmt.</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Sustaining Engineering</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ROIC metrics for Operations</a:t>
              </a:r>
            </a:p>
          </p:txBody>
        </p:sp>
        <p:sp>
          <p:nvSpPr>
            <p:cNvPr id="63" name="Rectangle 62">
              <a:extLst>
                <a:ext uri="{FF2B5EF4-FFF2-40B4-BE49-F238E27FC236}">
                  <a16:creationId xmlns:a16="http://schemas.microsoft.com/office/drawing/2014/main" id="{FDBA8CC5-B3DE-4BFF-9186-369E968C3C40}"/>
                </a:ext>
              </a:extLst>
            </p:cNvPr>
            <p:cNvSpPr/>
            <p:nvPr/>
          </p:nvSpPr>
          <p:spPr>
            <a:xfrm>
              <a:off x="3857089" y="2958969"/>
              <a:ext cx="1920240" cy="1005840"/>
            </a:xfrm>
            <a:prstGeom prst="rect">
              <a:avLst/>
            </a:prstGeom>
          </p:spPr>
          <p:txBody>
            <a:bodyPr wrap="square" lIns="0" tIns="0" rIns="0" bIns="0" anchor="ctr">
              <a:noAutofit/>
            </a:bodyPr>
            <a:lstStyle/>
            <a:p>
              <a:pPr marL="214313" indent="-214313">
                <a:buFont typeface="Arial" panose="020B0604020202020204" pitchFamily="34" charset="0"/>
                <a:buChar char="•"/>
              </a:pPr>
              <a:r>
                <a:rPr lang="en-US" sz="825" err="1">
                  <a:latin typeface="Arial" panose="020B0604020202020204" pitchFamily="34" charset="0"/>
                  <a:cs typeface="Arial" panose="020B0604020202020204" pitchFamily="34" charset="0"/>
                </a:rPr>
                <a:t>DFx</a:t>
              </a:r>
              <a:r>
                <a:rPr lang="en-US" sz="825">
                  <a:latin typeface="Arial" panose="020B0604020202020204" pitchFamily="34" charset="0"/>
                  <a:cs typeface="Arial" panose="020B0604020202020204" pitchFamily="34" charset="0"/>
                </a:rPr>
                <a:t>, Lean &amp; Automation</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Productivity Improvement (PPV, MUV, Ind. Spend)</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Reduction in #of QMS</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Product Release Cadence</a:t>
              </a:r>
            </a:p>
            <a:p>
              <a:pPr marL="214313" indent="-214313">
                <a:buFont typeface="Arial" panose="020B0604020202020204" pitchFamily="34" charset="0"/>
                <a:buChar char="•"/>
              </a:pPr>
              <a:endParaRPr lang="en-US" sz="825">
                <a:latin typeface="Arial" panose="020B0604020202020204" pitchFamily="34" charset="0"/>
                <a:cs typeface="Arial" panose="020B0604020202020204" pitchFamily="34" charset="0"/>
              </a:endParaRPr>
            </a:p>
          </p:txBody>
        </p:sp>
        <p:sp>
          <p:nvSpPr>
            <p:cNvPr id="67" name="Rectangle 66">
              <a:extLst>
                <a:ext uri="{FF2B5EF4-FFF2-40B4-BE49-F238E27FC236}">
                  <a16:creationId xmlns:a16="http://schemas.microsoft.com/office/drawing/2014/main" id="{FD34EC21-6C6B-49EB-96EB-18321C179520}"/>
                </a:ext>
              </a:extLst>
            </p:cNvPr>
            <p:cNvSpPr/>
            <p:nvPr/>
          </p:nvSpPr>
          <p:spPr>
            <a:xfrm>
              <a:off x="5886407" y="2985239"/>
              <a:ext cx="1920240" cy="1081901"/>
            </a:xfrm>
            <a:prstGeom prst="rect">
              <a:avLst/>
            </a:prstGeom>
          </p:spPr>
          <p:txBody>
            <a:bodyPr wrap="square" lIns="0" tIns="0" rIns="0" bIns="0" anchor="ctr">
              <a:noAutofit/>
            </a:bodyPr>
            <a:lstStyle/>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COPQ</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Audit Management</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Maintain Statutory and Regulatory Certifications</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Global Product Registration</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Source-to-Pay</a:t>
              </a:r>
            </a:p>
            <a:p>
              <a:r>
                <a:rPr lang="en-US" sz="975">
                  <a:solidFill>
                    <a:schemeClr val="tx1">
                      <a:lumMod val="50000"/>
                      <a:lumOff val="50000"/>
                    </a:schemeClr>
                  </a:solidFill>
                  <a:latin typeface="Arial" panose="020B0604020202020204" pitchFamily="34" charset="0"/>
                  <a:cs typeface="Arial" panose="020B0604020202020204" pitchFamily="34" charset="0"/>
                </a:rPr>
                <a:t> </a:t>
              </a:r>
            </a:p>
          </p:txBody>
        </p:sp>
        <p:sp>
          <p:nvSpPr>
            <p:cNvPr id="77" name="Rectangle 76">
              <a:extLst>
                <a:ext uri="{FF2B5EF4-FFF2-40B4-BE49-F238E27FC236}">
                  <a16:creationId xmlns:a16="http://schemas.microsoft.com/office/drawing/2014/main" id="{0BEE0D46-C69D-4D76-B48B-B6F45435C07E}"/>
                </a:ext>
              </a:extLst>
            </p:cNvPr>
            <p:cNvSpPr/>
            <p:nvPr/>
          </p:nvSpPr>
          <p:spPr>
            <a:xfrm>
              <a:off x="7915723" y="2958969"/>
              <a:ext cx="1920240" cy="1005840"/>
            </a:xfrm>
            <a:prstGeom prst="rect">
              <a:avLst/>
            </a:prstGeom>
          </p:spPr>
          <p:txBody>
            <a:bodyPr wrap="square" lIns="0" tIns="0" rIns="0" bIns="0" anchor="ctr">
              <a:noAutofit/>
            </a:bodyPr>
            <a:lstStyle/>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Forecast Accuracy</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Product Availability</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Installation Performance</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Customer Escalation</a:t>
              </a:r>
            </a:p>
            <a:p>
              <a:pPr marL="214313" indent="-214313">
                <a:buFont typeface="Arial" panose="020B0604020202020204" pitchFamily="34" charset="0"/>
                <a:buChar char="•"/>
              </a:pPr>
              <a:r>
                <a:rPr lang="en-US" sz="825">
                  <a:latin typeface="Arial" panose="020B0604020202020204" pitchFamily="34" charset="0"/>
                  <a:cs typeface="Arial" panose="020B0604020202020204" pitchFamily="34" charset="0"/>
                </a:rPr>
                <a:t>Freight/Duty Cost</a:t>
              </a:r>
            </a:p>
          </p:txBody>
        </p:sp>
        <p:sp>
          <p:nvSpPr>
            <p:cNvPr id="78" name="Rectangle 77">
              <a:extLst>
                <a:ext uri="{FF2B5EF4-FFF2-40B4-BE49-F238E27FC236}">
                  <a16:creationId xmlns:a16="http://schemas.microsoft.com/office/drawing/2014/main" id="{CE4C8F25-E86E-46FB-A253-D2DE12075B61}"/>
                </a:ext>
              </a:extLst>
            </p:cNvPr>
            <p:cNvSpPr/>
            <p:nvPr/>
          </p:nvSpPr>
          <p:spPr>
            <a:xfrm>
              <a:off x="9945041" y="2958969"/>
              <a:ext cx="1920240" cy="1005840"/>
            </a:xfrm>
            <a:prstGeom prst="rect">
              <a:avLst/>
            </a:prstGeom>
          </p:spPr>
          <p:txBody>
            <a:bodyPr wrap="square" lIns="0" tIns="0" rIns="0" bIns="0" anchor="ctr">
              <a:noAutofit/>
            </a:bodyPr>
            <a:lstStyle/>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Progress on SWFP</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Progress on Voices Actions</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Employee Communication</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Diversity Metric</a:t>
              </a:r>
            </a:p>
            <a:p>
              <a:pPr marL="128588" indent="-128588">
                <a:buFont typeface="Arial" panose="020B0604020202020204" pitchFamily="34" charset="0"/>
                <a:buChar char="•"/>
              </a:pPr>
              <a:r>
                <a:rPr lang="en-US" sz="825">
                  <a:latin typeface="Arial" panose="020B0604020202020204" pitchFamily="34" charset="0"/>
                  <a:cs typeface="Arial" panose="020B0604020202020204" pitchFamily="34" charset="0"/>
                </a:rPr>
                <a:t>Succession Plan</a:t>
              </a:r>
            </a:p>
          </p:txBody>
        </p:sp>
      </p:grpSp>
      <p:sp>
        <p:nvSpPr>
          <p:cNvPr id="6" name="Rectangle 5">
            <a:extLst>
              <a:ext uri="{FF2B5EF4-FFF2-40B4-BE49-F238E27FC236}">
                <a16:creationId xmlns:a16="http://schemas.microsoft.com/office/drawing/2014/main" id="{3B5465D6-5D74-485C-916C-074D627EB943}"/>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
        <p:nvSpPr>
          <p:cNvPr id="7" name="Rectangle 6">
            <a:extLst>
              <a:ext uri="{FF2B5EF4-FFF2-40B4-BE49-F238E27FC236}">
                <a16:creationId xmlns:a16="http://schemas.microsoft.com/office/drawing/2014/main" id="{0BC79E08-F74E-40FB-9431-6159396E1A31}"/>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
        <p:nvSpPr>
          <p:cNvPr id="12" name="Rectangle 11">
            <a:extLst>
              <a:ext uri="{FF2B5EF4-FFF2-40B4-BE49-F238E27FC236}">
                <a16:creationId xmlns:a16="http://schemas.microsoft.com/office/drawing/2014/main" id="{F053F0C6-73BE-47AE-BEFF-28EF20D1DB68}"/>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
        <p:nvSpPr>
          <p:cNvPr id="13" name="Rectangle 12">
            <a:extLst>
              <a:ext uri="{FF2B5EF4-FFF2-40B4-BE49-F238E27FC236}">
                <a16:creationId xmlns:a16="http://schemas.microsoft.com/office/drawing/2014/main" id="{FB044A07-9AEE-4975-A954-CE9BB0EB4406}"/>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
        <p:nvSpPr>
          <p:cNvPr id="16" name="Rectangle 15">
            <a:extLst>
              <a:ext uri="{FF2B5EF4-FFF2-40B4-BE49-F238E27FC236}">
                <a16:creationId xmlns:a16="http://schemas.microsoft.com/office/drawing/2014/main" id="{183ABFA7-6316-4CF2-A7BA-87DF27A50827}"/>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
        <p:nvSpPr>
          <p:cNvPr id="17" name="Rectangle 16">
            <a:extLst>
              <a:ext uri="{FF2B5EF4-FFF2-40B4-BE49-F238E27FC236}">
                <a16:creationId xmlns:a16="http://schemas.microsoft.com/office/drawing/2014/main" id="{B4E55919-A1EF-4C3C-AF27-687F09AE5C32}"/>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Tree>
    <p:extLst>
      <p:ext uri="{BB962C8B-B14F-4D97-AF65-F5344CB8AC3E}">
        <p14:creationId xmlns:p14="http://schemas.microsoft.com/office/powerpoint/2010/main" val="245414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0361ACCC-AB98-4045-BA28-5D0E77E1BC15}"/>
              </a:ext>
            </a:extLst>
          </p:cNvPr>
          <p:cNvSpPr txBox="1"/>
          <p:nvPr/>
        </p:nvSpPr>
        <p:spPr>
          <a:xfrm>
            <a:off x="223955" y="474174"/>
            <a:ext cx="5472607" cy="393954"/>
          </a:xfrm>
          <a:prstGeom prst="rect">
            <a:avLst/>
          </a:prstGeom>
          <a:noFill/>
        </p:spPr>
        <p:txBody>
          <a:bodyPr vert="horz" wrap="square" lIns="0" tIns="0" rIns="0" bIns="0" rtlCol="0" anchor="ctr">
            <a:spAutoFit/>
          </a:bodyPr>
          <a:ls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a:lstStyle>
          <a:p>
            <a:pPr>
              <a:lnSpc>
                <a:spcPct val="80000"/>
              </a:lnSpc>
              <a:spcBef>
                <a:spcPts val="969"/>
              </a:spcBef>
            </a:pPr>
            <a:r>
              <a:rPr sz="3200" b="1" spc="-5">
                <a:solidFill>
                  <a:srgbClr val="0077BB"/>
                </a:solidFill>
                <a:latin typeface="Arial" panose="020B0604020202020204" pitchFamily="34" charset="0"/>
                <a:ea typeface="Arial Unicode MS" panose="020B0604020202020204" pitchFamily="34" charset="-128"/>
                <a:cs typeface="Arial"/>
              </a:rPr>
              <a:t>GROWTH </a:t>
            </a:r>
            <a:r>
              <a:rPr sz="3200" spc="-5">
                <a:solidFill>
                  <a:srgbClr val="0077BB"/>
                </a:solidFill>
                <a:latin typeface="Arial" panose="020B0604020202020204" pitchFamily="34" charset="0"/>
                <a:ea typeface="Arial Unicode MS" panose="020B0604020202020204" pitchFamily="34" charset="-128"/>
                <a:cs typeface="Arial"/>
              </a:rPr>
              <a:t>is our</a:t>
            </a:r>
            <a:r>
              <a:rPr sz="3200" spc="-20">
                <a:solidFill>
                  <a:srgbClr val="0077BB"/>
                </a:solidFill>
                <a:latin typeface="Arial" panose="020B0604020202020204" pitchFamily="34" charset="0"/>
                <a:ea typeface="Arial Unicode MS" panose="020B0604020202020204" pitchFamily="34" charset="-128"/>
                <a:cs typeface="Arial"/>
              </a:rPr>
              <a:t> </a:t>
            </a:r>
            <a:r>
              <a:rPr sz="3200" spc="-5">
                <a:solidFill>
                  <a:srgbClr val="0077BB"/>
                </a:solidFill>
                <a:latin typeface="Arial" panose="020B0604020202020204" pitchFamily="34" charset="0"/>
                <a:ea typeface="Arial Unicode MS" panose="020B0604020202020204" pitchFamily="34" charset="-128"/>
                <a:cs typeface="Arial"/>
              </a:rPr>
              <a:t>mandate</a:t>
            </a:r>
            <a:endParaRPr sz="3200">
              <a:solidFill>
                <a:srgbClr val="0077BB"/>
              </a:solidFill>
              <a:latin typeface="Arial" panose="020B0604020202020204" pitchFamily="34" charset="0"/>
              <a:ea typeface="Arial Unicode MS" panose="020B0604020202020204" pitchFamily="34" charset="-128"/>
              <a:cs typeface="Arial"/>
            </a:endParaRPr>
          </a:p>
        </p:txBody>
      </p:sp>
      <p:graphicFrame>
        <p:nvGraphicFramePr>
          <p:cNvPr id="2" name="Table 1">
            <a:extLst>
              <a:ext uri="{FF2B5EF4-FFF2-40B4-BE49-F238E27FC236}">
                <a16:creationId xmlns:a16="http://schemas.microsoft.com/office/drawing/2014/main" id="{DAC6493F-A5C9-4E9A-82C0-AF48715D44E4}"/>
              </a:ext>
            </a:extLst>
          </p:cNvPr>
          <p:cNvGraphicFramePr>
            <a:graphicFrameLocks noGrp="1"/>
          </p:cNvGraphicFramePr>
          <p:nvPr>
            <p:extLst>
              <p:ext uri="{D42A27DB-BD31-4B8C-83A1-F6EECF244321}">
                <p14:modId xmlns:p14="http://schemas.microsoft.com/office/powerpoint/2010/main" val="3093365189"/>
              </p:ext>
            </p:extLst>
          </p:nvPr>
        </p:nvGraphicFramePr>
        <p:xfrm>
          <a:off x="245521" y="965175"/>
          <a:ext cx="8668523" cy="3404692"/>
        </p:xfrm>
        <a:graphic>
          <a:graphicData uri="http://schemas.openxmlformats.org/drawingml/2006/table">
            <a:tbl>
              <a:tblPr firstRow="1" bandRow="1">
                <a:tableStyleId>{5C22544A-7EE6-4342-B048-85BDC9FD1C3A}</a:tableStyleId>
              </a:tblPr>
              <a:tblGrid>
                <a:gridCol w="1971780">
                  <a:extLst>
                    <a:ext uri="{9D8B030D-6E8A-4147-A177-3AD203B41FA5}">
                      <a16:colId xmlns:a16="http://schemas.microsoft.com/office/drawing/2014/main" val="544662113"/>
                    </a:ext>
                  </a:extLst>
                </a:gridCol>
                <a:gridCol w="5265095">
                  <a:extLst>
                    <a:ext uri="{9D8B030D-6E8A-4147-A177-3AD203B41FA5}">
                      <a16:colId xmlns:a16="http://schemas.microsoft.com/office/drawing/2014/main" val="1252522297"/>
                    </a:ext>
                  </a:extLst>
                </a:gridCol>
                <a:gridCol w="1431648">
                  <a:extLst>
                    <a:ext uri="{9D8B030D-6E8A-4147-A177-3AD203B41FA5}">
                      <a16:colId xmlns:a16="http://schemas.microsoft.com/office/drawing/2014/main" val="4266385126"/>
                    </a:ext>
                  </a:extLst>
                </a:gridCol>
              </a:tblGrid>
              <a:tr h="164064">
                <a:tc>
                  <a:txBody>
                    <a:bodyPr/>
                    <a:lstStyle/>
                    <a:p>
                      <a:pPr algn="l" fontAlgn="ctr"/>
                      <a:r>
                        <a:rPr lang="en-SG" sz="1400" b="1" u="none" strike="noStrike">
                          <a:effectLst/>
                          <a:latin typeface="Arial"/>
                          <a:cs typeface="Arial"/>
                        </a:rPr>
                        <a:t>Initiatives</a:t>
                      </a:r>
                      <a:endParaRPr lang="en-SG" sz="1400" b="1" i="0" u="none" strike="noStrike">
                        <a:solidFill>
                          <a:srgbClr val="000000"/>
                        </a:solidFill>
                        <a:effectLst/>
                        <a:latin typeface="Arial"/>
                        <a:cs typeface="Arial"/>
                      </a:endParaRPr>
                    </a:p>
                  </a:txBody>
                  <a:tcPr marL="45720" marR="45720" anchor="ctr"/>
                </a:tc>
                <a:tc>
                  <a:txBody>
                    <a:bodyPr/>
                    <a:lstStyle/>
                    <a:p>
                      <a:pPr algn="l" fontAlgn="ctr"/>
                      <a:r>
                        <a:rPr lang="en-SG" sz="1400" b="1" u="none" strike="noStrike">
                          <a:effectLst/>
                          <a:latin typeface="Arial"/>
                          <a:cs typeface="Arial"/>
                        </a:rPr>
                        <a:t>Success Measures</a:t>
                      </a:r>
                      <a:endParaRPr lang="en-SG" sz="1400" b="1" i="0" u="none" strike="noStrike">
                        <a:solidFill>
                          <a:srgbClr val="000000"/>
                        </a:solidFill>
                        <a:effectLst/>
                        <a:latin typeface="Arial"/>
                        <a:cs typeface="Arial"/>
                      </a:endParaRPr>
                    </a:p>
                  </a:txBody>
                  <a:tcPr marL="45720" marR="45720" anchor="ctr"/>
                </a:tc>
                <a:tc>
                  <a:txBody>
                    <a:bodyPr/>
                    <a:lstStyle/>
                    <a:p>
                      <a:pPr algn="l" fontAlgn="ctr"/>
                      <a:r>
                        <a:rPr lang="en-SG" sz="1400" b="1" u="none" strike="noStrike">
                          <a:effectLst/>
                          <a:latin typeface="Arial"/>
                          <a:cs typeface="Arial"/>
                        </a:rPr>
                        <a:t>Functions</a:t>
                      </a:r>
                      <a:endParaRPr lang="en-SG" sz="1400" b="1" i="0" u="none" strike="noStrike">
                        <a:solidFill>
                          <a:srgbClr val="000000"/>
                        </a:solidFill>
                        <a:effectLst/>
                        <a:latin typeface="Arial"/>
                        <a:cs typeface="Arial"/>
                      </a:endParaRPr>
                    </a:p>
                  </a:txBody>
                  <a:tcPr marL="45720" marR="45720" anchor="ctr"/>
                </a:tc>
                <a:extLst>
                  <a:ext uri="{0D108BD9-81ED-4DB2-BD59-A6C34878D82A}">
                    <a16:rowId xmlns:a16="http://schemas.microsoft.com/office/drawing/2014/main" val="4291747965"/>
                  </a:ext>
                </a:extLst>
              </a:tr>
              <a:tr h="164064">
                <a:tc>
                  <a:txBody>
                    <a:bodyPr/>
                    <a:lstStyle/>
                    <a:p>
                      <a:pPr algn="l" fontAlgn="t"/>
                      <a:r>
                        <a:rPr lang="en-SG" sz="1050" u="none" strike="noStrike">
                          <a:effectLst/>
                          <a:latin typeface="Arial"/>
                          <a:cs typeface="Arial"/>
                        </a:rPr>
                        <a:t>Financial</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Exceed AOP by 5%</a:t>
                      </a:r>
                      <a:endParaRPr lang="en-SG" sz="1050" b="0"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All</a:t>
                      </a:r>
                      <a:endParaRPr lang="en-SG" sz="1050" b="0" i="0" u="none" strike="noStrike">
                        <a:solidFill>
                          <a:srgbClr val="000000"/>
                        </a:solidFill>
                        <a:effectLst/>
                        <a:latin typeface="Arial"/>
                        <a:cs typeface="Arial"/>
                      </a:endParaRPr>
                    </a:p>
                  </a:txBody>
                  <a:tcPr marL="45720" marR="45720"/>
                </a:tc>
                <a:extLst>
                  <a:ext uri="{0D108BD9-81ED-4DB2-BD59-A6C34878D82A}">
                    <a16:rowId xmlns:a16="http://schemas.microsoft.com/office/drawing/2014/main" val="3329922674"/>
                  </a:ext>
                </a:extLst>
              </a:tr>
              <a:tr h="243191">
                <a:tc>
                  <a:txBody>
                    <a:bodyPr/>
                    <a:lstStyle/>
                    <a:p>
                      <a:pPr algn="l" fontAlgn="t"/>
                      <a:r>
                        <a:rPr lang="en-SG" sz="1050" u="none" strike="noStrike">
                          <a:effectLst/>
                          <a:latin typeface="Arial"/>
                          <a:cs typeface="Arial"/>
                        </a:rPr>
                        <a:t>New Product Release</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Meet project timeline - Mantis, Pathfinder.</a:t>
                      </a:r>
                      <a:endParaRPr lang="en-SG" sz="1050" b="0"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Supply Chain, Quality, Operations, Planning</a:t>
                      </a:r>
                    </a:p>
                  </a:txBody>
                  <a:tcPr marL="45720" marR="45720"/>
                </a:tc>
                <a:extLst>
                  <a:ext uri="{0D108BD9-81ED-4DB2-BD59-A6C34878D82A}">
                    <a16:rowId xmlns:a16="http://schemas.microsoft.com/office/drawing/2014/main" val="3601509016"/>
                  </a:ext>
                </a:extLst>
              </a:tr>
              <a:tr h="685206">
                <a:tc>
                  <a:txBody>
                    <a:bodyPr/>
                    <a:lstStyle/>
                    <a:p>
                      <a:pPr algn="l" fontAlgn="t"/>
                      <a:r>
                        <a:rPr lang="en-SG" sz="1050" u="none" strike="noStrike">
                          <a:effectLst/>
                          <a:latin typeface="Arial"/>
                          <a:cs typeface="Arial"/>
                        </a:rPr>
                        <a:t>Manufacturing Footprint</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Product transfers - meet project timeline.</a:t>
                      </a:r>
                      <a:br>
                        <a:rPr lang="en-SG" sz="1050" u="none" strike="noStrike">
                          <a:effectLst/>
                          <a:latin typeface="Arial"/>
                          <a:cs typeface="Arial"/>
                        </a:rPr>
                      </a:br>
                      <a:r>
                        <a:rPr lang="en-SG" sz="1050" u="none" strike="noStrike">
                          <a:effectLst/>
                          <a:latin typeface="Arial"/>
                          <a:cs typeface="Arial"/>
                        </a:rPr>
                        <a:t>- SIT (Phase 2), MSV, Arc FTN</a:t>
                      </a:r>
                    </a:p>
                    <a:p>
                      <a:pPr algn="l" fontAlgn="t"/>
                      <a:r>
                        <a:rPr lang="en-SG" sz="1050" u="none" strike="noStrike">
                          <a:effectLst/>
                          <a:latin typeface="Arial"/>
                          <a:cs typeface="Arial"/>
                        </a:rPr>
                        <a:t>- Drive Housing Assembly (pending financial analysis)</a:t>
                      </a:r>
                      <a:br>
                        <a:rPr lang="en-SG" sz="1050" u="none" strike="noStrike">
                          <a:effectLst/>
                          <a:latin typeface="Arial"/>
                          <a:cs typeface="Arial"/>
                        </a:rPr>
                      </a:br>
                      <a:r>
                        <a:rPr lang="en-SG" sz="1050" u="none" strike="noStrike">
                          <a:effectLst/>
                          <a:latin typeface="Arial"/>
                          <a:cs typeface="Arial"/>
                        </a:rPr>
                        <a:t>- IVD Instruments</a:t>
                      </a:r>
                      <a:endParaRPr lang="en-SG" sz="1050" b="0" i="0" u="none" strike="noStrike">
                        <a:solidFill>
                          <a:srgbClr val="000000"/>
                        </a:solidFill>
                        <a:effectLst/>
                        <a:latin typeface="Arial"/>
                        <a:cs typeface="Arial"/>
                      </a:endParaRPr>
                    </a:p>
                  </a:txBody>
                  <a:tcPr marL="45720" marR="45720"/>
                </a:tc>
                <a:tc>
                  <a:txBody>
                    <a:bodyPr/>
                    <a:lstStyle/>
                    <a:p>
                      <a:pPr lvl="0" algn="l">
                        <a:buNone/>
                      </a:pPr>
                      <a:r>
                        <a:rPr lang="en-SG" sz="1050" u="none" strike="noStrike">
                          <a:effectLst/>
                          <a:latin typeface="Arial"/>
                          <a:cs typeface="Arial"/>
                        </a:rPr>
                        <a:t>Supply Chain, Quality, Operations, Planning</a:t>
                      </a:r>
                      <a:endParaRPr lang="en-US" sz="1050">
                        <a:latin typeface="Arial"/>
                        <a:cs typeface="Arial"/>
                      </a:endParaRPr>
                    </a:p>
                  </a:txBody>
                  <a:tcPr marL="45720" marR="45720"/>
                </a:tc>
                <a:extLst>
                  <a:ext uri="{0D108BD9-81ED-4DB2-BD59-A6C34878D82A}">
                    <a16:rowId xmlns:a16="http://schemas.microsoft.com/office/drawing/2014/main" val="780145120"/>
                  </a:ext>
                </a:extLst>
              </a:tr>
              <a:tr h="323488">
                <a:tc>
                  <a:txBody>
                    <a:bodyPr/>
                    <a:lstStyle/>
                    <a:p>
                      <a:pPr algn="l" fontAlgn="t"/>
                      <a:r>
                        <a:rPr lang="en-SG" sz="1050" u="none" strike="noStrike">
                          <a:effectLst/>
                          <a:latin typeface="Arial"/>
                          <a:cs typeface="Arial"/>
                        </a:rPr>
                        <a:t>Capacity Review</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Quarterly capacity review to meet our production.</a:t>
                      </a:r>
                      <a:endParaRPr lang="en-SG" sz="1050" b="0" i="0" u="none" strike="noStrike">
                        <a:solidFill>
                          <a:srgbClr val="000000"/>
                        </a:solidFill>
                        <a:effectLst/>
                        <a:latin typeface="Arial"/>
                        <a:cs typeface="Arial"/>
                      </a:endParaRPr>
                    </a:p>
                  </a:txBody>
                  <a:tcPr marL="45720" marR="45720"/>
                </a:tc>
                <a:tc>
                  <a:txBody>
                    <a:bodyPr/>
                    <a:lstStyle/>
                    <a:p>
                      <a:pPr lvl="0" algn="l">
                        <a:buNone/>
                      </a:pPr>
                      <a:r>
                        <a:rPr lang="en-SG" sz="1050" u="none" strike="noStrike">
                          <a:effectLst/>
                          <a:latin typeface="Arial"/>
                          <a:cs typeface="Arial"/>
                        </a:rPr>
                        <a:t>Planning, Operations</a:t>
                      </a:r>
                      <a:endParaRPr lang="en-US" sz="1050">
                        <a:latin typeface="Arial"/>
                        <a:cs typeface="Arial"/>
                      </a:endParaRPr>
                    </a:p>
                  </a:txBody>
                  <a:tcPr marL="45720" marR="45720"/>
                </a:tc>
                <a:extLst>
                  <a:ext uri="{0D108BD9-81ED-4DB2-BD59-A6C34878D82A}">
                    <a16:rowId xmlns:a16="http://schemas.microsoft.com/office/drawing/2014/main" val="1071107159"/>
                  </a:ext>
                </a:extLst>
              </a:tr>
              <a:tr h="323488">
                <a:tc>
                  <a:txBody>
                    <a:bodyPr/>
                    <a:lstStyle/>
                    <a:p>
                      <a:pPr algn="l" fontAlgn="t"/>
                      <a:r>
                        <a:rPr lang="en-SG" sz="1050" u="none" strike="noStrike">
                          <a:effectLst/>
                          <a:latin typeface="Arial"/>
                          <a:cs typeface="Arial"/>
                        </a:rPr>
                        <a:t>ADC 'go live' for IVD product</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Support IVD shipment per schedule.</a:t>
                      </a:r>
                      <a:endParaRPr lang="en-SG" sz="1050" b="0" i="0" u="none" strike="noStrike">
                        <a:solidFill>
                          <a:srgbClr val="000000"/>
                        </a:solidFill>
                        <a:effectLst/>
                        <a:latin typeface="Arial"/>
                        <a:cs typeface="Arial"/>
                      </a:endParaRPr>
                    </a:p>
                  </a:txBody>
                  <a:tcPr marL="45720" marR="45720"/>
                </a:tc>
                <a:tc>
                  <a:txBody>
                    <a:bodyPr/>
                    <a:lstStyle/>
                    <a:p>
                      <a:pPr lvl="0" algn="l">
                        <a:buNone/>
                      </a:pPr>
                      <a:r>
                        <a:rPr lang="en-SG" sz="1050" u="none" strike="noStrike">
                          <a:effectLst/>
                          <a:latin typeface="Arial"/>
                          <a:cs typeface="Arial"/>
                        </a:rPr>
                        <a:t>Distribution, Quality</a:t>
                      </a:r>
                      <a:endParaRPr lang="en-US" sz="1050">
                        <a:latin typeface="Arial"/>
                        <a:cs typeface="Arial"/>
                      </a:endParaRPr>
                    </a:p>
                  </a:txBody>
                  <a:tcPr marL="45720" marR="45720"/>
                </a:tc>
                <a:extLst>
                  <a:ext uri="{0D108BD9-81ED-4DB2-BD59-A6C34878D82A}">
                    <a16:rowId xmlns:a16="http://schemas.microsoft.com/office/drawing/2014/main" val="2206849083"/>
                  </a:ext>
                </a:extLst>
              </a:tr>
              <a:tr h="323488">
                <a:tc>
                  <a:txBody>
                    <a:bodyPr/>
                    <a:lstStyle/>
                    <a:p>
                      <a:pPr algn="l" fontAlgn="t"/>
                      <a:r>
                        <a:rPr lang="en-SG" sz="1050" u="none" strike="noStrike">
                          <a:effectLst/>
                          <a:latin typeface="Arial"/>
                          <a:cs typeface="Arial"/>
                        </a:rPr>
                        <a:t>Warehouse Expansion</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DGP Expansion - expand storage capacity to support business for next 3 years.</a:t>
                      </a:r>
                      <a:endParaRPr lang="en-SG" sz="1050" b="0" i="0" u="none" strike="noStrike">
                        <a:solidFill>
                          <a:srgbClr val="000000"/>
                        </a:solidFill>
                        <a:effectLst/>
                        <a:latin typeface="Arial"/>
                        <a:cs typeface="Arial"/>
                      </a:endParaRPr>
                    </a:p>
                  </a:txBody>
                  <a:tcPr marL="45720" marR="45720"/>
                </a:tc>
                <a:tc>
                  <a:txBody>
                    <a:bodyPr/>
                    <a:lstStyle/>
                    <a:p>
                      <a:pPr lvl="0" algn="l">
                        <a:buNone/>
                      </a:pPr>
                      <a:r>
                        <a:rPr lang="en-SG" sz="1050" u="none" strike="noStrike">
                          <a:effectLst/>
                          <a:latin typeface="Arial"/>
                          <a:cs typeface="Arial"/>
                        </a:rPr>
                        <a:t>Distribution</a:t>
                      </a:r>
                      <a:endParaRPr lang="en-US" sz="1050">
                        <a:latin typeface="Arial"/>
                        <a:cs typeface="Arial"/>
                      </a:endParaRPr>
                    </a:p>
                  </a:txBody>
                  <a:tcPr marL="45720" marR="45720"/>
                </a:tc>
                <a:extLst>
                  <a:ext uri="{0D108BD9-81ED-4DB2-BD59-A6C34878D82A}">
                    <a16:rowId xmlns:a16="http://schemas.microsoft.com/office/drawing/2014/main" val="2968589456"/>
                  </a:ext>
                </a:extLst>
              </a:tr>
              <a:tr h="323488">
                <a:tc>
                  <a:txBody>
                    <a:bodyPr/>
                    <a:lstStyle/>
                    <a:p>
                      <a:pPr algn="l" fontAlgn="t"/>
                      <a:r>
                        <a:rPr lang="en-SG" sz="1050" u="none" strike="noStrike">
                          <a:effectLst/>
                          <a:latin typeface="Arial"/>
                          <a:cs typeface="Arial"/>
                        </a:rPr>
                        <a:t>China and APAC </a:t>
                      </a:r>
                    </a:p>
                    <a:p>
                      <a:pPr algn="l" fontAlgn="t"/>
                      <a:r>
                        <a:rPr lang="en-SG" sz="1050" u="none" strike="noStrike">
                          <a:effectLst/>
                          <a:latin typeface="Arial"/>
                          <a:cs typeface="Arial"/>
                        </a:rPr>
                        <a:t>Repair &amp; Refurbishment</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Support China and APAC Repair &amp; Refurbishment – to expand Singapore Global Operations capabilities.</a:t>
                      </a:r>
                    </a:p>
                  </a:txBody>
                  <a:tcPr marL="45720" marR="45720"/>
                </a:tc>
                <a:tc>
                  <a:txBody>
                    <a:bodyPr/>
                    <a:lstStyle/>
                    <a:p>
                      <a:pPr lvl="0" algn="l">
                        <a:buNone/>
                      </a:pPr>
                      <a:r>
                        <a:rPr lang="en-SG" sz="1050" u="none" strike="noStrike">
                          <a:effectLst/>
                          <a:latin typeface="Arial"/>
                          <a:cs typeface="Arial"/>
                        </a:rPr>
                        <a:t>Operations</a:t>
                      </a:r>
                      <a:endParaRPr lang="en-US" sz="1050">
                        <a:latin typeface="Arial"/>
                        <a:cs typeface="Arial"/>
                      </a:endParaRPr>
                    </a:p>
                  </a:txBody>
                  <a:tcPr marL="45720" marR="45720"/>
                </a:tc>
                <a:extLst>
                  <a:ext uri="{0D108BD9-81ED-4DB2-BD59-A6C34878D82A}">
                    <a16:rowId xmlns:a16="http://schemas.microsoft.com/office/drawing/2014/main" val="1794520368"/>
                  </a:ext>
                </a:extLst>
              </a:tr>
              <a:tr h="323488">
                <a:tc>
                  <a:txBody>
                    <a:bodyPr/>
                    <a:lstStyle/>
                    <a:p>
                      <a:pPr algn="l" fontAlgn="t"/>
                      <a:r>
                        <a:rPr lang="en-SG" sz="1050" u="none" strike="noStrike">
                          <a:effectLst/>
                          <a:latin typeface="Arial"/>
                          <a:cs typeface="Arial"/>
                        </a:rPr>
                        <a:t>Manufacturing in China</a:t>
                      </a:r>
                      <a:endParaRPr lang="en-SG" sz="1050" b="1" i="0" u="none" strike="noStrike">
                        <a:solidFill>
                          <a:srgbClr val="000000"/>
                        </a:solidFill>
                        <a:effectLst/>
                        <a:latin typeface="Arial"/>
                        <a:cs typeface="Arial"/>
                      </a:endParaRPr>
                    </a:p>
                  </a:txBody>
                  <a:tcPr marL="45720" marR="45720"/>
                </a:tc>
                <a:tc>
                  <a:txBody>
                    <a:bodyPr/>
                    <a:lstStyle/>
                    <a:p>
                      <a:pPr algn="l" fontAlgn="t"/>
                      <a:r>
                        <a:rPr lang="en-SG" sz="1050" u="none" strike="noStrike">
                          <a:effectLst/>
                          <a:latin typeface="Arial"/>
                          <a:cs typeface="Arial"/>
                        </a:rPr>
                        <a:t>Successful transfer of product to China manufacturing site - targeting Alliance products</a:t>
                      </a:r>
                      <a:endParaRPr lang="en-SG" sz="1050" b="0" i="0" u="none" strike="noStrike">
                        <a:solidFill>
                          <a:srgbClr val="000000"/>
                        </a:solidFill>
                        <a:effectLst/>
                        <a:latin typeface="Arial"/>
                        <a:cs typeface="Arial"/>
                      </a:endParaRPr>
                    </a:p>
                  </a:txBody>
                  <a:tcPr marL="45720" marR="45720"/>
                </a:tc>
                <a:tc>
                  <a:txBody>
                    <a:bodyPr/>
                    <a:lstStyle/>
                    <a:p>
                      <a:pPr lvl="0" algn="l">
                        <a:buNone/>
                      </a:pPr>
                      <a:r>
                        <a:rPr lang="en-SG" sz="1050" u="none" strike="noStrike">
                          <a:effectLst/>
                          <a:latin typeface="Arial"/>
                          <a:cs typeface="Arial"/>
                        </a:rPr>
                        <a:t>Operations, Planning</a:t>
                      </a:r>
                      <a:endParaRPr lang="en-US" sz="1050">
                        <a:latin typeface="Arial"/>
                        <a:cs typeface="Arial"/>
                      </a:endParaRPr>
                    </a:p>
                  </a:txBody>
                  <a:tcPr marL="45720" marR="45720"/>
                </a:tc>
                <a:extLst>
                  <a:ext uri="{0D108BD9-81ED-4DB2-BD59-A6C34878D82A}">
                    <a16:rowId xmlns:a16="http://schemas.microsoft.com/office/drawing/2014/main" val="1241645748"/>
                  </a:ext>
                </a:extLst>
              </a:tr>
            </a:tbl>
          </a:graphicData>
        </a:graphic>
      </p:graphicFrame>
      <p:sp>
        <p:nvSpPr>
          <p:cNvPr id="3" name="Rectangle 2">
            <a:extLst>
              <a:ext uri="{FF2B5EF4-FFF2-40B4-BE49-F238E27FC236}">
                <a16:creationId xmlns:a16="http://schemas.microsoft.com/office/drawing/2014/main" id="{280FE76A-5933-4AE8-8D2C-5B785268EDE8}"/>
              </a:ext>
            </a:extLst>
          </p:cNvPr>
          <p:cNvSpPr/>
          <p:nvPr/>
        </p:nvSpPr>
        <p:spPr>
          <a:xfrm>
            <a:off x="4454019" y="2402473"/>
            <a:ext cx="235962" cy="338554"/>
          </a:xfrm>
          <a:prstGeom prst="rect">
            <a:avLst/>
          </a:prstGeom>
        </p:spPr>
        <p:txBody>
          <a:bodyPr wrap="none">
            <a:spAutoFit/>
          </a:bodyPr>
          <a:lstStyle/>
          <a:p>
            <a:r>
              <a:rPr lang="en-SG">
                <a:solidFill>
                  <a:srgbClr val="000000"/>
                </a:solidFill>
                <a:latin typeface="Times New Roman" panose="02020603050405020304" pitchFamily="18" charset="0"/>
              </a:rPr>
              <a:t> </a:t>
            </a:r>
            <a:endParaRPr lang="en-SG"/>
          </a:p>
        </p:txBody>
      </p:sp>
    </p:spTree>
    <p:extLst>
      <p:ext uri="{BB962C8B-B14F-4D97-AF65-F5344CB8AC3E}">
        <p14:creationId xmlns:p14="http://schemas.microsoft.com/office/powerpoint/2010/main" val="131020666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a:extLst>
              <a:ext uri="{FF2B5EF4-FFF2-40B4-BE49-F238E27FC236}">
                <a16:creationId xmlns:a16="http://schemas.microsoft.com/office/drawing/2014/main" id="{95D4CE90-38F1-4313-9EE8-8106F09288B3}"/>
              </a:ext>
            </a:extLst>
          </p:cNvPr>
          <p:cNvSpPr txBox="1">
            <a:spLocks noGrp="1"/>
          </p:cNvSpPr>
          <p:nvPr>
            <p:ph type="title"/>
          </p:nvPr>
        </p:nvSpPr>
        <p:spPr>
          <a:xfrm>
            <a:off x="139336" y="483518"/>
            <a:ext cx="6629400" cy="393954"/>
          </a:xfrm>
          <a:prstGeom prst="rect">
            <a:avLst/>
          </a:prstGeom>
          <a:noFill/>
        </p:spPr>
        <p:txBody>
          <a:bodyPr vert="horz" wrap="square" lIns="0" tIns="0" rIns="0" bIns="0" rtlCol="0" anchor="ctr">
            <a:spAutoFit/>
          </a:bodyPr>
          <a:ls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a:lstStyle>
          <a:p>
            <a:pPr>
              <a:lnSpc>
                <a:spcPct val="80000"/>
              </a:lnSpc>
              <a:spcBef>
                <a:spcPts val="890"/>
              </a:spcBef>
            </a:pPr>
            <a:r>
              <a:rPr sz="3200" b="1" spc="-25">
                <a:solidFill>
                  <a:srgbClr val="EE7700"/>
                </a:solidFill>
                <a:latin typeface="Arial" panose="020B0604020202020204" pitchFamily="34" charset="0"/>
                <a:ea typeface="Arial Unicode MS" panose="020B0604020202020204" pitchFamily="34" charset="-128"/>
                <a:cs typeface="Arial"/>
              </a:rPr>
              <a:t>INNOVATION </a:t>
            </a:r>
            <a:r>
              <a:rPr sz="3200" spc="-5">
                <a:solidFill>
                  <a:srgbClr val="EE7700"/>
                </a:solidFill>
                <a:latin typeface="Arial" panose="020B0604020202020204" pitchFamily="34" charset="0"/>
                <a:ea typeface="Arial Unicode MS" panose="020B0604020202020204" pitchFamily="34" charset="-128"/>
                <a:cs typeface="Arial"/>
              </a:rPr>
              <a:t>to change the</a:t>
            </a:r>
            <a:r>
              <a:rPr sz="3200" spc="35">
                <a:solidFill>
                  <a:srgbClr val="EE7700"/>
                </a:solidFill>
                <a:latin typeface="Arial" panose="020B0604020202020204" pitchFamily="34" charset="0"/>
                <a:ea typeface="Arial Unicode MS" panose="020B0604020202020204" pitchFamily="34" charset="-128"/>
                <a:cs typeface="Arial"/>
              </a:rPr>
              <a:t> </a:t>
            </a:r>
            <a:r>
              <a:rPr sz="3200" spc="-10">
                <a:solidFill>
                  <a:srgbClr val="EE7700"/>
                </a:solidFill>
                <a:latin typeface="Arial" panose="020B0604020202020204" pitchFamily="34" charset="0"/>
                <a:ea typeface="Arial Unicode MS" panose="020B0604020202020204" pitchFamily="34" charset="-128"/>
                <a:cs typeface="Arial"/>
              </a:rPr>
              <a:t>world</a:t>
            </a:r>
            <a:endParaRPr sz="3200">
              <a:solidFill>
                <a:srgbClr val="EE7700"/>
              </a:solidFill>
              <a:latin typeface="Arial" panose="020B0604020202020204" pitchFamily="34" charset="0"/>
              <a:ea typeface="Arial Unicode MS" panose="020B0604020202020204" pitchFamily="34" charset="-128"/>
              <a:cs typeface="Arial"/>
            </a:endParaRPr>
          </a:p>
        </p:txBody>
      </p:sp>
      <p:graphicFrame>
        <p:nvGraphicFramePr>
          <p:cNvPr id="2" name="Table 1">
            <a:extLst>
              <a:ext uri="{FF2B5EF4-FFF2-40B4-BE49-F238E27FC236}">
                <a16:creationId xmlns:a16="http://schemas.microsoft.com/office/drawing/2014/main" id="{5364FA4B-24BF-48D5-B7D7-FFA8FAFCFBB8}"/>
              </a:ext>
            </a:extLst>
          </p:cNvPr>
          <p:cNvGraphicFramePr>
            <a:graphicFrameLocks noGrp="1"/>
          </p:cNvGraphicFramePr>
          <p:nvPr>
            <p:extLst>
              <p:ext uri="{D42A27DB-BD31-4B8C-83A1-F6EECF244321}">
                <p14:modId xmlns:p14="http://schemas.microsoft.com/office/powerpoint/2010/main" val="877125215"/>
              </p:ext>
            </p:extLst>
          </p:nvPr>
        </p:nvGraphicFramePr>
        <p:xfrm>
          <a:off x="139336" y="828675"/>
          <a:ext cx="8805337" cy="4107104"/>
        </p:xfrm>
        <a:graphic>
          <a:graphicData uri="http://schemas.openxmlformats.org/drawingml/2006/table">
            <a:tbl>
              <a:tblPr firstRow="1" bandRow="1">
                <a:tableStyleId>{21E4AEA4-8DFA-4A89-87EB-49C32662AFE0}</a:tableStyleId>
              </a:tblPr>
              <a:tblGrid>
                <a:gridCol w="2188228">
                  <a:extLst>
                    <a:ext uri="{9D8B030D-6E8A-4147-A177-3AD203B41FA5}">
                      <a16:colId xmlns:a16="http://schemas.microsoft.com/office/drawing/2014/main" val="544662113"/>
                    </a:ext>
                  </a:extLst>
                </a:gridCol>
                <a:gridCol w="5394340">
                  <a:extLst>
                    <a:ext uri="{9D8B030D-6E8A-4147-A177-3AD203B41FA5}">
                      <a16:colId xmlns:a16="http://schemas.microsoft.com/office/drawing/2014/main" val="1252522297"/>
                    </a:ext>
                  </a:extLst>
                </a:gridCol>
                <a:gridCol w="1222769">
                  <a:extLst>
                    <a:ext uri="{9D8B030D-6E8A-4147-A177-3AD203B41FA5}">
                      <a16:colId xmlns:a16="http://schemas.microsoft.com/office/drawing/2014/main" val="4266385126"/>
                    </a:ext>
                  </a:extLst>
                </a:gridCol>
              </a:tblGrid>
              <a:tr h="291353">
                <a:tc>
                  <a:txBody>
                    <a:bodyPr/>
                    <a:lstStyle/>
                    <a:p>
                      <a:pPr algn="l" fontAlgn="ctr"/>
                      <a:r>
                        <a:rPr lang="en-SG" sz="1200" u="none" strike="noStrike">
                          <a:effectLst/>
                        </a:rPr>
                        <a:t>Initiatives</a:t>
                      </a:r>
                    </a:p>
                  </a:txBody>
                  <a:tcPr marL="45720" marR="45720" anchor="ctr"/>
                </a:tc>
                <a:tc>
                  <a:txBody>
                    <a:bodyPr/>
                    <a:lstStyle/>
                    <a:p>
                      <a:pPr algn="l" fontAlgn="ctr"/>
                      <a:r>
                        <a:rPr lang="en-SG" sz="1200" u="none" strike="noStrike">
                          <a:effectLst/>
                        </a:rPr>
                        <a:t>Success Measures</a:t>
                      </a:r>
                    </a:p>
                  </a:txBody>
                  <a:tcPr marL="45720" marR="45720" anchor="ctr"/>
                </a:tc>
                <a:tc>
                  <a:txBody>
                    <a:bodyPr/>
                    <a:lstStyle/>
                    <a:p>
                      <a:pPr algn="l" fontAlgn="ctr"/>
                      <a:r>
                        <a:rPr lang="en-SG" sz="1200" u="none" strike="noStrike">
                          <a:effectLst/>
                        </a:rPr>
                        <a:t>Functions</a:t>
                      </a:r>
                    </a:p>
                  </a:txBody>
                  <a:tcPr marL="45720" marR="45720" anchor="ctr"/>
                </a:tc>
                <a:extLst>
                  <a:ext uri="{0D108BD9-81ED-4DB2-BD59-A6C34878D82A}">
                    <a16:rowId xmlns:a16="http://schemas.microsoft.com/office/drawing/2014/main" val="4291747965"/>
                  </a:ext>
                </a:extLst>
              </a:tr>
              <a:tr h="364191">
                <a:tc>
                  <a:txBody>
                    <a:bodyPr/>
                    <a:lstStyle/>
                    <a:p>
                      <a:pPr lvl="0" algn="l">
                        <a:buNone/>
                      </a:pPr>
                      <a:r>
                        <a:rPr lang="en-SG" sz="900" b="0" i="0" u="none" strike="noStrike" noProof="0">
                          <a:effectLst/>
                          <a:latin typeface="+mj-lt"/>
                        </a:rPr>
                        <a:t>Cost savings / avoidance projects</a:t>
                      </a:r>
                      <a:endParaRPr lang="en-SG" sz="900" u="none" strike="noStrike">
                        <a:effectLst/>
                        <a:latin typeface="+mj-lt"/>
                      </a:endParaRP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900" b="0" i="0" u="none" strike="noStrike" kern="1200" noProof="0">
                          <a:solidFill>
                            <a:schemeClr val="dk1"/>
                          </a:solidFill>
                          <a:effectLst/>
                          <a:latin typeface="+mn-lt"/>
                          <a:ea typeface="+mn-ea"/>
                          <a:cs typeface="+mn-cs"/>
                        </a:rPr>
                        <a:t>Drive cost reduction with local CMs and suppliers to meet or exceed $300K additional challenge</a:t>
                      </a:r>
                    </a:p>
                    <a:p>
                      <a:pPr lvl="0" algn="l">
                        <a:buNone/>
                      </a:pPr>
                      <a:r>
                        <a:rPr lang="en-SG" sz="900" b="0" i="0" u="none" strike="noStrike" noProof="0">
                          <a:effectLst/>
                          <a:latin typeface="+mj-lt"/>
                        </a:rPr>
                        <a:t>Achieve ocean vs air split of 72% by EOY (target cost avoidance: USD1,040K)</a:t>
                      </a:r>
                    </a:p>
                  </a:txBody>
                  <a:tcPr marL="45720" marR="45720"/>
                </a:tc>
                <a:tc>
                  <a:txBody>
                    <a:bodyPr/>
                    <a:lstStyle/>
                    <a:p>
                      <a:pPr lvl="0" algn="l">
                        <a:buNone/>
                      </a:pPr>
                      <a:r>
                        <a:rPr lang="en-SG" sz="900" b="0" i="0" u="none" strike="noStrike" noProof="0">
                          <a:effectLst/>
                          <a:latin typeface="+mj-lt"/>
                        </a:rPr>
                        <a:t>Supply Chain, </a:t>
                      </a:r>
                      <a:r>
                        <a:rPr lang="en-SG" sz="900" b="0" i="0" u="none" strike="noStrike" kern="1200" noProof="0">
                          <a:solidFill>
                            <a:schemeClr val="dk1"/>
                          </a:solidFill>
                          <a:effectLst/>
                          <a:latin typeface="+mn-lt"/>
                          <a:ea typeface="+mn-ea"/>
                          <a:cs typeface="+mn-cs"/>
                        </a:rPr>
                        <a:t>Planning</a:t>
                      </a:r>
                      <a:endParaRPr lang="en-SG" sz="900" u="none" strike="noStrike">
                        <a:effectLst/>
                        <a:latin typeface="+mj-lt"/>
                      </a:endParaRPr>
                    </a:p>
                  </a:txBody>
                  <a:tcPr marL="45720" marR="45720"/>
                </a:tc>
                <a:extLst>
                  <a:ext uri="{0D108BD9-81ED-4DB2-BD59-A6C34878D82A}">
                    <a16:rowId xmlns:a16="http://schemas.microsoft.com/office/drawing/2014/main" val="3329922674"/>
                  </a:ext>
                </a:extLst>
              </a:tr>
              <a:tr h="364191">
                <a:tc>
                  <a:txBody>
                    <a:bodyPr/>
                    <a:lstStyle/>
                    <a:p>
                      <a:pPr lvl="0" algn="l">
                        <a:buNone/>
                      </a:pPr>
                      <a:r>
                        <a:rPr lang="en-SG" sz="900" b="0" i="0" u="none" strike="noStrike" noProof="0">
                          <a:effectLst/>
                          <a:latin typeface="+mj-lt"/>
                        </a:rPr>
                        <a:t>Planning Projects</a:t>
                      </a:r>
                      <a:endParaRPr lang="en-SG" sz="900" u="none" strike="noStrike">
                        <a:effectLst/>
                        <a:latin typeface="+mj-lt"/>
                      </a:endParaRPr>
                    </a:p>
                  </a:txBody>
                  <a:tcPr marL="45720" marR="45720"/>
                </a:tc>
                <a:tc>
                  <a:txBody>
                    <a:bodyPr/>
                    <a:lstStyle/>
                    <a:p>
                      <a:pPr lvl="0" algn="l">
                        <a:buNone/>
                      </a:pPr>
                      <a:r>
                        <a:rPr lang="en-SG" sz="900" b="0" i="0" u="none" strike="noStrike" noProof="0">
                          <a:effectLst/>
                          <a:latin typeface="+mj-lt"/>
                        </a:rPr>
                        <a:t>Ocean Deployment via APO</a:t>
                      </a:r>
                    </a:p>
                    <a:p>
                      <a:pPr lvl="0" algn="l">
                        <a:buNone/>
                      </a:pPr>
                      <a:r>
                        <a:rPr lang="en-SG" sz="900" b="0" i="0" u="none" strike="noStrike" noProof="0" err="1">
                          <a:effectLst/>
                          <a:latin typeface="+mj-lt"/>
                        </a:rPr>
                        <a:t>Maxload</a:t>
                      </a:r>
                      <a:r>
                        <a:rPr lang="en-SG" sz="900" b="0" i="0" u="none" strike="noStrike" noProof="0">
                          <a:effectLst/>
                          <a:latin typeface="+mj-lt"/>
                        </a:rPr>
                        <a:t> Master data maintenance</a:t>
                      </a:r>
                      <a:endParaRPr lang="en-SG" sz="900">
                        <a:latin typeface="+mj-lt"/>
                      </a:endParaRPr>
                    </a:p>
                  </a:txBody>
                  <a:tcPr marL="45720" marR="45720"/>
                </a:tc>
                <a:tc>
                  <a:txBody>
                    <a:bodyPr/>
                    <a:lstStyle/>
                    <a:p>
                      <a:pPr lvl="0" algn="l">
                        <a:buNone/>
                      </a:pPr>
                      <a:r>
                        <a:rPr lang="en-SG" sz="900" u="none" strike="noStrike">
                          <a:effectLst/>
                          <a:latin typeface="+mj-lt"/>
                        </a:rPr>
                        <a:t>Planning</a:t>
                      </a:r>
                      <a:endParaRPr lang="en-SG" sz="900" b="0" i="0" u="none" strike="noStrike" noProof="0">
                        <a:effectLst/>
                        <a:latin typeface="+mj-lt"/>
                      </a:endParaRPr>
                    </a:p>
                  </a:txBody>
                  <a:tcPr marL="45720" marR="45720"/>
                </a:tc>
                <a:extLst>
                  <a:ext uri="{0D108BD9-81ED-4DB2-BD59-A6C34878D82A}">
                    <a16:rowId xmlns:a16="http://schemas.microsoft.com/office/drawing/2014/main" val="1353467198"/>
                  </a:ext>
                </a:extLst>
              </a:tr>
              <a:tr h="225799">
                <a:tc>
                  <a:txBody>
                    <a:bodyPr/>
                    <a:lstStyle/>
                    <a:p>
                      <a:pPr lvl="0" algn="l">
                        <a:buNone/>
                      </a:pPr>
                      <a:r>
                        <a:rPr lang="en-SG" sz="900" b="0" i="0" u="none" strike="noStrike" noProof="0">
                          <a:effectLst/>
                          <a:latin typeface="+mj-lt"/>
                        </a:rPr>
                        <a:t>Packaging optimization</a:t>
                      </a:r>
                      <a:endParaRPr lang="en-SG" sz="900" u="none" strike="noStrike">
                        <a:effectLst/>
                        <a:latin typeface="+mj-lt"/>
                      </a:endParaRPr>
                    </a:p>
                  </a:txBody>
                  <a:tcPr marL="45720" marR="45720"/>
                </a:tc>
                <a:tc>
                  <a:txBody>
                    <a:bodyPr/>
                    <a:lstStyle/>
                    <a:p>
                      <a:pPr lvl="0" algn="l">
                        <a:lnSpc>
                          <a:spcPct val="100000"/>
                        </a:lnSpc>
                        <a:spcBef>
                          <a:spcPts val="0"/>
                        </a:spcBef>
                        <a:spcAft>
                          <a:spcPts val="0"/>
                        </a:spcAft>
                        <a:buNone/>
                      </a:pPr>
                      <a:r>
                        <a:rPr lang="en-SG" sz="900" b="0" i="0" u="none" strike="noStrike" noProof="0">
                          <a:effectLst/>
                          <a:latin typeface="+mj-lt"/>
                        </a:rPr>
                        <a:t>Develop roadmap for packaging optimization for Singapore make products</a:t>
                      </a:r>
                      <a:endParaRPr lang="en-US" sz="900">
                        <a:latin typeface="+mj-lt"/>
                      </a:endParaRPr>
                    </a:p>
                  </a:txBody>
                  <a:tcPr marL="45720" marR="45720"/>
                </a:tc>
                <a:tc>
                  <a:txBody>
                    <a:bodyPr/>
                    <a:lstStyle/>
                    <a:p>
                      <a:pPr lvl="0" algn="l">
                        <a:lnSpc>
                          <a:spcPct val="100000"/>
                        </a:lnSpc>
                        <a:spcBef>
                          <a:spcPts val="0"/>
                        </a:spcBef>
                        <a:spcAft>
                          <a:spcPts val="0"/>
                        </a:spcAft>
                        <a:buNone/>
                      </a:pPr>
                      <a:r>
                        <a:rPr lang="en-SG" sz="900" b="0" i="0" u="none" strike="noStrike" noProof="0">
                          <a:effectLst/>
                          <a:latin typeface="+mj-lt"/>
                        </a:rPr>
                        <a:t>Operations</a:t>
                      </a:r>
                    </a:p>
                  </a:txBody>
                  <a:tcPr marL="45720" marR="45720"/>
                </a:tc>
                <a:extLst>
                  <a:ext uri="{0D108BD9-81ED-4DB2-BD59-A6C34878D82A}">
                    <a16:rowId xmlns:a16="http://schemas.microsoft.com/office/drawing/2014/main" val="3601509016"/>
                  </a:ext>
                </a:extLst>
              </a:tr>
              <a:tr h="225799">
                <a:tc>
                  <a:txBody>
                    <a:bodyPr/>
                    <a:lstStyle/>
                    <a:p>
                      <a:pPr lvl="0" algn="l">
                        <a:buNone/>
                      </a:pPr>
                      <a:r>
                        <a:rPr lang="en-SG" sz="900" b="0" i="0" u="none" strike="noStrike" noProof="0">
                          <a:effectLst/>
                          <a:latin typeface="+mj-lt"/>
                        </a:rPr>
                        <a:t>Sustaining Engineering Activities</a:t>
                      </a:r>
                      <a:endParaRPr lang="en-SG" sz="900" u="none" strike="noStrike">
                        <a:effectLst/>
                        <a:latin typeface="+mj-lt"/>
                      </a:endParaRPr>
                    </a:p>
                  </a:txBody>
                  <a:tcPr marL="45720" marR="45720"/>
                </a:tc>
                <a:tc>
                  <a:txBody>
                    <a:bodyPr/>
                    <a:lstStyle/>
                    <a:p>
                      <a:pPr lvl="0" algn="l">
                        <a:lnSpc>
                          <a:spcPct val="100000"/>
                        </a:lnSpc>
                        <a:spcBef>
                          <a:spcPts val="0"/>
                        </a:spcBef>
                        <a:spcAft>
                          <a:spcPts val="0"/>
                        </a:spcAft>
                        <a:buNone/>
                      </a:pPr>
                      <a:r>
                        <a:rPr lang="en-SG" sz="900" b="0" i="0" u="none" strike="noStrike" noProof="0">
                          <a:effectLst/>
                          <a:latin typeface="+mj-lt"/>
                        </a:rPr>
                        <a:t>Meet project timeline - qualification and implementation</a:t>
                      </a:r>
                      <a:endParaRPr lang="en-US" sz="900">
                        <a:latin typeface="+mj-lt"/>
                      </a:endParaRPr>
                    </a:p>
                    <a:p>
                      <a:pPr lvl="0" algn="l">
                        <a:lnSpc>
                          <a:spcPct val="100000"/>
                        </a:lnSpc>
                        <a:spcBef>
                          <a:spcPts val="0"/>
                        </a:spcBef>
                        <a:spcAft>
                          <a:spcPts val="0"/>
                        </a:spcAft>
                        <a:buNone/>
                      </a:pPr>
                      <a:r>
                        <a:rPr lang="en-SG" sz="900" b="0" i="0" u="none" strike="noStrike" noProof="0">
                          <a:effectLst/>
                          <a:latin typeface="+mj-lt"/>
                        </a:rPr>
                        <a:t>- Sheet metal chassis hardware / fasteners</a:t>
                      </a:r>
                      <a:endParaRPr lang="en-SG" sz="900" b="0" i="0" noProof="0">
                        <a:latin typeface="+mj-lt"/>
                      </a:endParaRPr>
                    </a:p>
                    <a:p>
                      <a:pPr lvl="0" algn="l">
                        <a:buNone/>
                      </a:pPr>
                      <a:r>
                        <a:rPr lang="en-SG" sz="900" b="0" i="0" u="none" strike="noStrike" noProof="0">
                          <a:effectLst/>
                          <a:latin typeface="+mj-lt"/>
                        </a:rPr>
                        <a:t>- Heater cooler alternate process – cost increase mitigation</a:t>
                      </a:r>
                    </a:p>
                    <a:p>
                      <a:pPr lvl="0" algn="l">
                        <a:buNone/>
                      </a:pPr>
                      <a:r>
                        <a:rPr lang="en-SG" sz="900" b="0" i="0" u="none" strike="noStrike" noProof="0">
                          <a:effectLst/>
                          <a:latin typeface="+mj-lt"/>
                        </a:rPr>
                        <a:t>- PACT Closure of 6th PACT project (Heater Transfer Line Assembly) by 31-Mar-2020</a:t>
                      </a:r>
                      <a:endParaRPr lang="en-SG" sz="900">
                        <a:latin typeface="+mj-lt"/>
                      </a:endParaRPr>
                    </a:p>
                  </a:txBody>
                  <a:tcPr marL="45720" marR="45720"/>
                </a:tc>
                <a:tc>
                  <a:txBody>
                    <a:bodyPr/>
                    <a:lstStyle/>
                    <a:p>
                      <a:pPr lvl="0" algn="l">
                        <a:buNone/>
                      </a:pPr>
                      <a:r>
                        <a:rPr lang="en-SG" sz="900" b="0" i="0" u="none" strike="noStrike" noProof="0">
                          <a:effectLst/>
                          <a:latin typeface="+mj-lt"/>
                        </a:rPr>
                        <a:t>Supply Chain, Operations</a:t>
                      </a:r>
                      <a:endParaRPr lang="en-US" sz="900">
                        <a:latin typeface="+mj-lt"/>
                      </a:endParaRPr>
                    </a:p>
                  </a:txBody>
                  <a:tcPr marL="45720" marR="45720"/>
                </a:tc>
                <a:extLst>
                  <a:ext uri="{0D108BD9-81ED-4DB2-BD59-A6C34878D82A}">
                    <a16:rowId xmlns:a16="http://schemas.microsoft.com/office/drawing/2014/main" val="4231214502"/>
                  </a:ext>
                </a:extLst>
              </a:tr>
              <a:tr h="225799">
                <a:tc>
                  <a:txBody>
                    <a:bodyPr/>
                    <a:lstStyle/>
                    <a:p>
                      <a:pPr lvl="0" algn="l">
                        <a:buNone/>
                      </a:pPr>
                      <a:r>
                        <a:rPr lang="en-SG" sz="900" b="0" i="0" u="none" strike="noStrike" noProof="0">
                          <a:effectLst/>
                          <a:latin typeface="+mj-lt"/>
                        </a:rPr>
                        <a:t>Freight Projects</a:t>
                      </a:r>
                      <a:endParaRPr lang="en-SG" sz="900" u="none" strike="noStrike">
                        <a:effectLst/>
                        <a:latin typeface="+mj-lt"/>
                      </a:endParaRPr>
                    </a:p>
                  </a:txBody>
                  <a:tcPr marL="45720" marR="45720"/>
                </a:tc>
                <a:tc>
                  <a:txBody>
                    <a:bodyPr/>
                    <a:lstStyle/>
                    <a:p>
                      <a:pPr marL="0" marR="0" lvl="0" indent="0" algn="l">
                        <a:lnSpc>
                          <a:spcPct val="100000"/>
                        </a:lnSpc>
                        <a:spcBef>
                          <a:spcPts val="0"/>
                        </a:spcBef>
                        <a:spcAft>
                          <a:spcPts val="0"/>
                        </a:spcAft>
                        <a:buNone/>
                      </a:pPr>
                      <a:r>
                        <a:rPr lang="en-SG" sz="900" b="0" i="0" u="none" strike="noStrike" noProof="0">
                          <a:effectLst/>
                          <a:latin typeface="+mj-lt"/>
                        </a:rPr>
                        <a:t>Forwarder's reporting &amp; KPI standardization</a:t>
                      </a:r>
                    </a:p>
                    <a:p>
                      <a:pPr marL="0" marR="0" lvl="0" indent="0" algn="l">
                        <a:lnSpc>
                          <a:spcPct val="100000"/>
                        </a:lnSpc>
                        <a:spcBef>
                          <a:spcPts val="0"/>
                        </a:spcBef>
                        <a:spcAft>
                          <a:spcPts val="0"/>
                        </a:spcAft>
                        <a:buNone/>
                      </a:pPr>
                      <a:r>
                        <a:rPr lang="en-SG" sz="900" b="0" i="0" u="none" strike="noStrike" noProof="0">
                          <a:effectLst/>
                          <a:latin typeface="+mj-lt"/>
                        </a:rPr>
                        <a:t>Freight RFQ</a:t>
                      </a:r>
                    </a:p>
                    <a:p>
                      <a:pPr marL="0" marR="0" lvl="0" indent="0" algn="l">
                        <a:lnSpc>
                          <a:spcPct val="100000"/>
                        </a:lnSpc>
                        <a:spcBef>
                          <a:spcPts val="0"/>
                        </a:spcBef>
                        <a:spcAft>
                          <a:spcPts val="0"/>
                        </a:spcAft>
                        <a:buNone/>
                      </a:pPr>
                      <a:r>
                        <a:rPr lang="en-SG" sz="900" b="0" i="0" u="none" strike="noStrike" noProof="0">
                          <a:effectLst/>
                          <a:latin typeface="+mj-lt"/>
                        </a:rPr>
                        <a:t>Freight Invoicing Project</a:t>
                      </a:r>
                      <a:endParaRPr lang="en-SG" sz="900">
                        <a:latin typeface="+mj-lt"/>
                      </a:endParaRPr>
                    </a:p>
                  </a:txBody>
                  <a:tcPr marL="45720" marR="45720"/>
                </a:tc>
                <a:tc>
                  <a:txBody>
                    <a:bodyPr/>
                    <a:lstStyle/>
                    <a:p>
                      <a:pPr lvl="0" algn="l">
                        <a:buNone/>
                      </a:pPr>
                      <a:r>
                        <a:rPr lang="en-SG" sz="900" u="none" strike="noStrike">
                          <a:effectLst/>
                          <a:latin typeface="+mj-lt"/>
                        </a:rPr>
                        <a:t>Distribution</a:t>
                      </a:r>
                      <a:endParaRPr lang="en-US" sz="900">
                        <a:latin typeface="+mj-lt"/>
                      </a:endParaRPr>
                    </a:p>
                  </a:txBody>
                  <a:tcPr marL="45720" marR="45720"/>
                </a:tc>
                <a:extLst>
                  <a:ext uri="{0D108BD9-81ED-4DB2-BD59-A6C34878D82A}">
                    <a16:rowId xmlns:a16="http://schemas.microsoft.com/office/drawing/2014/main" val="2650312352"/>
                  </a:ext>
                </a:extLst>
              </a:tr>
              <a:tr h="248695">
                <a:tc>
                  <a:txBody>
                    <a:bodyPr/>
                    <a:lstStyle/>
                    <a:p>
                      <a:pPr lvl="0" algn="l">
                        <a:buNone/>
                      </a:pPr>
                      <a:r>
                        <a:rPr lang="en-SG" sz="900" b="0" i="0" u="none" strike="noStrike" noProof="0">
                          <a:effectLst/>
                          <a:latin typeface="+mj-lt"/>
                        </a:rPr>
                        <a:t>Lean / Productivity Improvement</a:t>
                      </a:r>
                      <a:endParaRPr lang="en-SG" sz="900" u="none" strike="noStrike">
                        <a:effectLst/>
                        <a:latin typeface="+mj-lt"/>
                      </a:endParaRPr>
                    </a:p>
                  </a:txBody>
                  <a:tcPr marL="45720" marR="45720"/>
                </a:tc>
                <a:tc>
                  <a:txBody>
                    <a:bodyPr/>
                    <a:lstStyle/>
                    <a:p>
                      <a:pPr lvl="0" algn="l">
                        <a:buNone/>
                      </a:pPr>
                      <a:r>
                        <a:rPr lang="en-SG" sz="900" b="0" i="0" u="none" strike="noStrike" noProof="0">
                          <a:effectLst/>
                          <a:latin typeface="+mj-lt"/>
                        </a:rPr>
                        <a:t>Participate and complete at least one lean / productivity improvement by end of 2020</a:t>
                      </a:r>
                    </a:p>
                  </a:txBody>
                  <a:tcPr marL="45720" marR="45720"/>
                </a:tc>
                <a:tc>
                  <a:txBody>
                    <a:bodyPr/>
                    <a:lstStyle/>
                    <a:p>
                      <a:pPr lvl="0" algn="l">
                        <a:buNone/>
                      </a:pPr>
                      <a:r>
                        <a:rPr lang="en-SG" sz="900" u="none" strike="noStrike">
                          <a:effectLst/>
                          <a:latin typeface="+mj-lt"/>
                        </a:rPr>
                        <a:t>ALL</a:t>
                      </a:r>
                    </a:p>
                  </a:txBody>
                  <a:tcPr marL="45720" marR="45720"/>
                </a:tc>
                <a:extLst>
                  <a:ext uri="{0D108BD9-81ED-4DB2-BD59-A6C34878D82A}">
                    <a16:rowId xmlns:a16="http://schemas.microsoft.com/office/drawing/2014/main" val="780145120"/>
                  </a:ext>
                </a:extLst>
              </a:tr>
              <a:tr h="640976">
                <a:tc>
                  <a:txBody>
                    <a:bodyPr/>
                    <a:lstStyle/>
                    <a:p>
                      <a:pPr lvl="0" algn="l">
                        <a:buNone/>
                      </a:pPr>
                      <a:r>
                        <a:rPr lang="en-SG" sz="900" b="0" i="0" u="none" strike="noStrike" noProof="0">
                          <a:effectLst/>
                          <a:latin typeface="+mj-lt"/>
                        </a:rPr>
                        <a:t>Business Process Simplification</a:t>
                      </a:r>
                      <a:endParaRPr lang="en-SG" sz="900" u="none" strike="noStrike">
                        <a:effectLst/>
                        <a:latin typeface="+mj-lt"/>
                      </a:endParaRPr>
                    </a:p>
                  </a:txBody>
                  <a:tcPr marL="45720" marR="45720"/>
                </a:tc>
                <a:tc>
                  <a:txBody>
                    <a:bodyPr/>
                    <a:lstStyle/>
                    <a:p>
                      <a:pPr lvl="0" algn="l">
                        <a:buNone/>
                      </a:pPr>
                      <a:r>
                        <a:rPr lang="en-SG" sz="900" b="0" i="0" u="none" strike="noStrike" noProof="0">
                          <a:effectLst/>
                          <a:latin typeface="+mj-lt"/>
                        </a:rPr>
                        <a:t>Warranty Claim Process Simplification</a:t>
                      </a:r>
                    </a:p>
                    <a:p>
                      <a:pPr lvl="0" algn="l">
                        <a:buNone/>
                      </a:pPr>
                      <a:r>
                        <a:rPr lang="en-SG" sz="900" b="0" i="0" u="none" strike="noStrike" noProof="0">
                          <a:effectLst/>
                          <a:latin typeface="+mj-lt"/>
                        </a:rPr>
                        <a:t>ECO Process Simplification</a:t>
                      </a:r>
                      <a:endParaRPr lang="en-SG" sz="900">
                        <a:latin typeface="+mj-lt"/>
                      </a:endParaRPr>
                    </a:p>
                    <a:p>
                      <a:pPr lvl="0" algn="l">
                        <a:buNone/>
                      </a:pPr>
                      <a:r>
                        <a:rPr lang="en-SG" sz="900" b="0" i="0" u="none" strike="noStrike" noProof="0">
                          <a:effectLst/>
                          <a:latin typeface="+mj-lt"/>
                        </a:rPr>
                        <a:t>Product Quality Analytics</a:t>
                      </a:r>
                    </a:p>
                    <a:p>
                      <a:pPr lvl="0" algn="l">
                        <a:buNone/>
                      </a:pPr>
                      <a:r>
                        <a:rPr lang="en-SG" sz="900" b="0" i="0" u="none" strike="noStrike" noProof="0">
                          <a:effectLst/>
                          <a:latin typeface="+mj-lt"/>
                        </a:rPr>
                        <a:t>Design Process Optimization</a:t>
                      </a:r>
                      <a:endParaRPr lang="en-SG" sz="900">
                        <a:latin typeface="+mj-lt"/>
                      </a:endParaRPr>
                    </a:p>
                  </a:txBody>
                  <a:tcPr marL="45720" marR="45720"/>
                </a:tc>
                <a:tc>
                  <a:txBody>
                    <a:bodyPr/>
                    <a:lstStyle/>
                    <a:p>
                      <a:pPr lvl="0" algn="l">
                        <a:buNone/>
                      </a:pPr>
                      <a:r>
                        <a:rPr lang="en-SG" sz="900" u="none" strike="noStrike">
                          <a:effectLst/>
                          <a:latin typeface="+mj-lt"/>
                        </a:rPr>
                        <a:t>Planning, Operations, Quality</a:t>
                      </a:r>
                      <a:endParaRPr lang="en-US" sz="900">
                        <a:latin typeface="+mj-lt"/>
                      </a:endParaRPr>
                    </a:p>
                  </a:txBody>
                  <a:tcPr marL="45720" marR="45720"/>
                </a:tc>
                <a:extLst>
                  <a:ext uri="{0D108BD9-81ED-4DB2-BD59-A6C34878D82A}">
                    <a16:rowId xmlns:a16="http://schemas.microsoft.com/office/drawing/2014/main" val="1071107159"/>
                  </a:ext>
                </a:extLst>
              </a:tr>
              <a:tr h="364191">
                <a:tc>
                  <a:txBody>
                    <a:bodyPr/>
                    <a:lstStyle/>
                    <a:p>
                      <a:pPr lvl="0" algn="l">
                        <a:buNone/>
                      </a:pPr>
                      <a:r>
                        <a:rPr lang="en-SG" sz="900" u="none" strike="noStrike">
                          <a:effectLst/>
                          <a:latin typeface="Arial"/>
                          <a:cs typeface="Arial"/>
                        </a:rPr>
                        <a:t>Sourcing Globalization / Category Management</a:t>
                      </a:r>
                      <a:endParaRPr lang="en-SG" sz="900" b="1" i="0" u="none" strike="noStrike">
                        <a:solidFill>
                          <a:srgbClr val="000000"/>
                        </a:solidFill>
                        <a:effectLst/>
                        <a:latin typeface="Arial"/>
                        <a:cs typeface="Arial"/>
                      </a:endParaRPr>
                    </a:p>
                  </a:txBody>
                  <a:tcPr marL="45720" marR="45720"/>
                </a:tc>
                <a:tc>
                  <a:txBody>
                    <a:bodyPr/>
                    <a:lstStyle/>
                    <a:p>
                      <a:pPr lvl="0" algn="l">
                        <a:buNone/>
                      </a:pPr>
                      <a:r>
                        <a:rPr lang="en-SG" sz="900" u="none" strike="noStrike">
                          <a:effectLst/>
                          <a:latin typeface="Arial"/>
                          <a:cs typeface="Arial"/>
                        </a:rPr>
                        <a:t>Execute Global Category Management Strategy</a:t>
                      </a:r>
                    </a:p>
                    <a:p>
                      <a:pPr lvl="0" algn="l">
                        <a:buNone/>
                      </a:pPr>
                      <a:r>
                        <a:rPr lang="en-SG" sz="900" u="none" strike="noStrike">
                          <a:effectLst/>
                          <a:latin typeface="Arial"/>
                          <a:cs typeface="Arial"/>
                        </a:rPr>
                        <a:t>- Harmonized business process and execute strategy for value creation and cost savings</a:t>
                      </a:r>
                    </a:p>
                  </a:txBody>
                  <a:tcPr marL="45720" marR="45720"/>
                </a:tc>
                <a:tc>
                  <a:txBody>
                    <a:bodyPr/>
                    <a:lstStyle/>
                    <a:p>
                      <a:pPr lvl="0" algn="l">
                        <a:buNone/>
                      </a:pPr>
                      <a:r>
                        <a:rPr lang="en-SG" sz="900" u="none" strike="noStrike">
                          <a:effectLst/>
                          <a:latin typeface="Arial"/>
                          <a:cs typeface="Arial"/>
                        </a:rPr>
                        <a:t>Supply Chain</a:t>
                      </a:r>
                      <a:endParaRPr lang="en-US" sz="900"/>
                    </a:p>
                  </a:txBody>
                  <a:tcPr marL="45720" marR="45720"/>
                </a:tc>
                <a:extLst>
                  <a:ext uri="{0D108BD9-81ED-4DB2-BD59-A6C34878D82A}">
                    <a16:rowId xmlns:a16="http://schemas.microsoft.com/office/drawing/2014/main" val="548191755"/>
                  </a:ext>
                </a:extLst>
              </a:tr>
              <a:tr h="225799">
                <a:tc>
                  <a:txBody>
                    <a:bodyPr/>
                    <a:lstStyle/>
                    <a:p>
                      <a:pPr lvl="0" algn="l">
                        <a:buNone/>
                      </a:pPr>
                      <a:r>
                        <a:rPr lang="en-SG" sz="900" b="0" i="0" u="none" strike="noStrike" noProof="0">
                          <a:effectLst/>
                          <a:latin typeface="+mj-lt"/>
                        </a:rPr>
                        <a:t>Tooling Renewal</a:t>
                      </a:r>
                      <a:endParaRPr lang="en-SG" sz="900" u="none" strike="noStrike">
                        <a:effectLst/>
                        <a:latin typeface="+mj-lt"/>
                      </a:endParaRPr>
                    </a:p>
                  </a:txBody>
                  <a:tcPr marL="45720" marR="45720"/>
                </a:tc>
                <a:tc>
                  <a:txBody>
                    <a:bodyPr/>
                    <a:lstStyle/>
                    <a:p>
                      <a:pPr marL="0" marR="0" lvl="0" indent="0" algn="l">
                        <a:lnSpc>
                          <a:spcPct val="100000"/>
                        </a:lnSpc>
                        <a:spcBef>
                          <a:spcPts val="0"/>
                        </a:spcBef>
                        <a:spcAft>
                          <a:spcPts val="0"/>
                        </a:spcAft>
                        <a:buNone/>
                      </a:pPr>
                      <a:r>
                        <a:rPr lang="en-SG" sz="900" b="0" i="0" u="none" strike="noStrike" noProof="0">
                          <a:effectLst/>
                          <a:latin typeface="+mj-lt"/>
                        </a:rPr>
                        <a:t>Extend tool dwg update capabilities to SG Mfg and be self-sufficient for sustaining tools improvement</a:t>
                      </a:r>
                    </a:p>
                  </a:txBody>
                  <a:tcPr marL="45720" marR="45720"/>
                </a:tc>
                <a:tc>
                  <a:txBody>
                    <a:bodyPr/>
                    <a:lstStyle/>
                    <a:p>
                      <a:pPr lvl="0" algn="l">
                        <a:buNone/>
                      </a:pPr>
                      <a:r>
                        <a:rPr lang="en-SG" sz="900" u="none" strike="noStrike">
                          <a:effectLst/>
                          <a:latin typeface="+mj-lt"/>
                        </a:rPr>
                        <a:t>Operations</a:t>
                      </a:r>
                      <a:endParaRPr lang="en-US" sz="900">
                        <a:latin typeface="+mj-lt"/>
                      </a:endParaRPr>
                    </a:p>
                  </a:txBody>
                  <a:tcPr marL="45720" marR="45720"/>
                </a:tc>
                <a:extLst>
                  <a:ext uri="{0D108BD9-81ED-4DB2-BD59-A6C34878D82A}">
                    <a16:rowId xmlns:a16="http://schemas.microsoft.com/office/drawing/2014/main" val="1794520368"/>
                  </a:ext>
                </a:extLst>
              </a:tr>
              <a:tr h="225799">
                <a:tc>
                  <a:txBody>
                    <a:bodyPr/>
                    <a:lstStyle/>
                    <a:p>
                      <a:pPr lvl="0" algn="l">
                        <a:buNone/>
                      </a:pPr>
                      <a:r>
                        <a:rPr lang="en-SG" sz="900" b="0" i="0" u="none" strike="noStrike" noProof="0">
                          <a:effectLst/>
                          <a:latin typeface="+mj-lt"/>
                        </a:rPr>
                        <a:t>Industrial 4.0</a:t>
                      </a:r>
                      <a:endParaRPr lang="en-US" sz="900">
                        <a:latin typeface="+mj-lt"/>
                      </a:endParaRPr>
                    </a:p>
                  </a:txBody>
                  <a:tcPr marL="45720" marR="45720"/>
                </a:tc>
                <a:tc>
                  <a:txBody>
                    <a:bodyPr/>
                    <a:lstStyle/>
                    <a:p>
                      <a:pPr lvl="0" algn="l">
                        <a:buNone/>
                      </a:pPr>
                      <a:r>
                        <a:rPr lang="en-SG" sz="900" b="0" i="0" u="none" strike="noStrike" noProof="0">
                          <a:effectLst/>
                          <a:latin typeface="+mj-lt"/>
                        </a:rPr>
                        <a:t>Develop roadmap for Industrial 4.0</a:t>
                      </a:r>
                      <a:endParaRPr lang="en-US" sz="900">
                        <a:latin typeface="+mj-lt"/>
                      </a:endParaRPr>
                    </a:p>
                  </a:txBody>
                  <a:tcPr marL="45720" marR="45720"/>
                </a:tc>
                <a:tc>
                  <a:txBody>
                    <a:bodyPr/>
                    <a:lstStyle/>
                    <a:p>
                      <a:pPr lvl="0" algn="l">
                        <a:buNone/>
                      </a:pPr>
                      <a:r>
                        <a:rPr lang="en-SG" sz="900" b="0" i="0" u="none" strike="noStrike" noProof="0">
                          <a:effectLst/>
                          <a:latin typeface="+mj-lt"/>
                        </a:rPr>
                        <a:t>Operations, Quality</a:t>
                      </a:r>
                      <a:endParaRPr lang="en-US" sz="900">
                        <a:latin typeface="+mj-lt"/>
                      </a:endParaRPr>
                    </a:p>
                  </a:txBody>
                  <a:tcPr marL="45720" marR="45720"/>
                </a:tc>
                <a:extLst>
                  <a:ext uri="{0D108BD9-81ED-4DB2-BD59-A6C34878D82A}">
                    <a16:rowId xmlns:a16="http://schemas.microsoft.com/office/drawing/2014/main" val="2287250367"/>
                  </a:ext>
                </a:extLst>
              </a:tr>
            </a:tbl>
          </a:graphicData>
        </a:graphic>
      </p:graphicFrame>
    </p:spTree>
    <p:extLst>
      <p:ext uri="{BB962C8B-B14F-4D97-AF65-F5344CB8AC3E}">
        <p14:creationId xmlns:p14="http://schemas.microsoft.com/office/powerpoint/2010/main" val="4055935461"/>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5">
            <a:extLst>
              <a:ext uri="{FF2B5EF4-FFF2-40B4-BE49-F238E27FC236}">
                <a16:creationId xmlns:a16="http://schemas.microsoft.com/office/drawing/2014/main" id="{220C0A1D-06D3-4F8D-9D22-32923E491712}"/>
              </a:ext>
            </a:extLst>
          </p:cNvPr>
          <p:cNvSpPr txBox="1"/>
          <p:nvPr/>
        </p:nvSpPr>
        <p:spPr>
          <a:xfrm>
            <a:off x="245435" y="464471"/>
            <a:ext cx="7350901" cy="393954"/>
          </a:xfrm>
          <a:prstGeom prst="rect">
            <a:avLst/>
          </a:prstGeom>
          <a:noFill/>
        </p:spPr>
        <p:txBody>
          <a:bodyPr vert="horz" wrap="square" lIns="0" tIns="0" rIns="0" bIns="0" rtlCol="0" anchor="ctr">
            <a:spAutoFit/>
          </a:bodyPr>
          <a:ls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a:lstStyle>
          <a:p>
            <a:pPr>
              <a:lnSpc>
                <a:spcPct val="80000"/>
              </a:lnSpc>
              <a:spcBef>
                <a:spcPts val="925"/>
              </a:spcBef>
            </a:pPr>
            <a:r>
              <a:rPr sz="3200" b="1" spc="-10">
                <a:solidFill>
                  <a:srgbClr val="119988"/>
                </a:solidFill>
                <a:latin typeface="Arial" panose="020B0604020202020204" pitchFamily="34" charset="0"/>
                <a:ea typeface="Arial Unicode MS" panose="020B0604020202020204" pitchFamily="34" charset="-128"/>
                <a:cs typeface="Arial"/>
              </a:rPr>
              <a:t>QUALITY</a:t>
            </a:r>
            <a:r>
              <a:rPr lang="en-US" sz="3200" b="1" spc="-10">
                <a:solidFill>
                  <a:srgbClr val="119988"/>
                </a:solidFill>
                <a:latin typeface="Arial" panose="020B0604020202020204" pitchFamily="34" charset="0"/>
                <a:ea typeface="Arial Unicode MS" panose="020B0604020202020204" pitchFamily="34" charset="-128"/>
                <a:cs typeface="Arial"/>
              </a:rPr>
              <a:t> </a:t>
            </a:r>
            <a:r>
              <a:rPr sz="3200" spc="-5">
                <a:solidFill>
                  <a:srgbClr val="119988"/>
                </a:solidFill>
                <a:latin typeface="Arial" panose="020B0604020202020204" pitchFamily="34" charset="0"/>
                <a:ea typeface="Arial Unicode MS" panose="020B0604020202020204" pitchFamily="34" charset="-128"/>
                <a:cs typeface="Arial"/>
              </a:rPr>
              <a:t>is </a:t>
            </a:r>
            <a:r>
              <a:rPr sz="3200" spc="-10">
                <a:solidFill>
                  <a:srgbClr val="119988"/>
                </a:solidFill>
                <a:latin typeface="Arial" panose="020B0604020202020204" pitchFamily="34" charset="0"/>
                <a:ea typeface="Arial Unicode MS" panose="020B0604020202020204" pitchFamily="34" charset="-128"/>
                <a:cs typeface="Arial"/>
              </a:rPr>
              <a:t>everyone’s</a:t>
            </a:r>
            <a:r>
              <a:rPr sz="3200">
                <a:solidFill>
                  <a:srgbClr val="119988"/>
                </a:solidFill>
                <a:latin typeface="Arial" panose="020B0604020202020204" pitchFamily="34" charset="0"/>
                <a:ea typeface="Arial Unicode MS" panose="020B0604020202020204" pitchFamily="34" charset="-128"/>
                <a:cs typeface="Arial"/>
              </a:rPr>
              <a:t> </a:t>
            </a:r>
            <a:r>
              <a:rPr sz="3200" spc="-5">
                <a:solidFill>
                  <a:srgbClr val="119988"/>
                </a:solidFill>
                <a:latin typeface="Arial" panose="020B0604020202020204" pitchFamily="34" charset="0"/>
                <a:ea typeface="Arial Unicode MS" panose="020B0604020202020204" pitchFamily="34" charset="-128"/>
                <a:cs typeface="Arial"/>
              </a:rPr>
              <a:t>job</a:t>
            </a:r>
            <a:endParaRPr sz="3200">
              <a:solidFill>
                <a:srgbClr val="119988"/>
              </a:solidFill>
              <a:latin typeface="Arial" panose="020B0604020202020204" pitchFamily="34" charset="0"/>
              <a:ea typeface="Arial Unicode MS" panose="020B0604020202020204" pitchFamily="34" charset="-128"/>
              <a:cs typeface="Arial"/>
            </a:endParaRPr>
          </a:p>
        </p:txBody>
      </p:sp>
      <p:graphicFrame>
        <p:nvGraphicFramePr>
          <p:cNvPr id="11" name="Table 10"/>
          <p:cNvGraphicFramePr>
            <a:graphicFrameLocks noGrp="1"/>
          </p:cNvGraphicFramePr>
          <p:nvPr>
            <p:extLst>
              <p:ext uri="{D42A27DB-BD31-4B8C-83A1-F6EECF244321}">
                <p14:modId xmlns:p14="http://schemas.microsoft.com/office/powerpoint/2010/main" val="2073180401"/>
              </p:ext>
            </p:extLst>
          </p:nvPr>
        </p:nvGraphicFramePr>
        <p:xfrm>
          <a:off x="234738" y="908620"/>
          <a:ext cx="8784973" cy="3912660"/>
        </p:xfrm>
        <a:graphic>
          <a:graphicData uri="http://schemas.openxmlformats.org/drawingml/2006/table">
            <a:tbl>
              <a:tblPr firstRow="1" bandRow="1">
                <a:tableStyleId>{00A15C55-8517-42AA-B614-E9B94910E393}</a:tableStyleId>
              </a:tblPr>
              <a:tblGrid>
                <a:gridCol w="1656182">
                  <a:extLst>
                    <a:ext uri="{9D8B030D-6E8A-4147-A177-3AD203B41FA5}">
                      <a16:colId xmlns:a16="http://schemas.microsoft.com/office/drawing/2014/main" val="20000"/>
                    </a:ext>
                  </a:extLst>
                </a:gridCol>
                <a:gridCol w="5371796">
                  <a:extLst>
                    <a:ext uri="{9D8B030D-6E8A-4147-A177-3AD203B41FA5}">
                      <a16:colId xmlns:a16="http://schemas.microsoft.com/office/drawing/2014/main" val="20001"/>
                    </a:ext>
                  </a:extLst>
                </a:gridCol>
                <a:gridCol w="1756995">
                  <a:extLst>
                    <a:ext uri="{9D8B030D-6E8A-4147-A177-3AD203B41FA5}">
                      <a16:colId xmlns:a16="http://schemas.microsoft.com/office/drawing/2014/main" val="20004"/>
                    </a:ext>
                  </a:extLst>
                </a:gridCol>
              </a:tblGrid>
              <a:tr h="318010">
                <a:tc>
                  <a:txBody>
                    <a:bodyPr/>
                    <a:lstStyle/>
                    <a:p>
                      <a:r>
                        <a:rPr lang="en-US" sz="1400"/>
                        <a:t>Initiative</a:t>
                      </a:r>
                      <a:endParaRPr lang="en-SG" sz="1400"/>
                    </a:p>
                  </a:txBody>
                  <a:tcPr/>
                </a:tc>
                <a:tc>
                  <a:txBody>
                    <a:bodyPr/>
                    <a:lstStyle/>
                    <a:p>
                      <a:pPr lvl="0">
                        <a:buNone/>
                      </a:pPr>
                      <a:r>
                        <a:rPr lang="en-SG" sz="1400" b="1" i="0" u="none" strike="noStrike" noProof="0">
                          <a:latin typeface="Arial"/>
                        </a:rPr>
                        <a:t>Success Measures</a:t>
                      </a:r>
                      <a:endParaRPr lang="en-US" sz="1400"/>
                    </a:p>
                  </a:txBody>
                  <a:tcPr/>
                </a:tc>
                <a:tc>
                  <a:txBody>
                    <a:bodyPr/>
                    <a:lstStyle/>
                    <a:p>
                      <a:pPr lvl="0">
                        <a:buNone/>
                      </a:pPr>
                      <a:r>
                        <a:rPr lang="en-SG" sz="1400" b="1" i="0" u="none" strike="noStrike" noProof="0">
                          <a:latin typeface="Arial"/>
                        </a:rPr>
                        <a:t>Functions</a:t>
                      </a:r>
                      <a:endParaRPr lang="en-US" sz="1400"/>
                    </a:p>
                  </a:txBody>
                  <a:tcPr/>
                </a:tc>
                <a:extLst>
                  <a:ext uri="{0D108BD9-81ED-4DB2-BD59-A6C34878D82A}">
                    <a16:rowId xmlns:a16="http://schemas.microsoft.com/office/drawing/2014/main" val="10000"/>
                  </a:ext>
                </a:extLst>
              </a:tr>
              <a:tr h="716972">
                <a:tc>
                  <a:txBody>
                    <a:bodyPr/>
                    <a:lstStyle/>
                    <a:p>
                      <a:r>
                        <a:rPr lang="en-US" sz="1050"/>
                        <a:t>ISO certification</a:t>
                      </a:r>
                      <a:endParaRPr lang="en-SG" sz="1050"/>
                    </a:p>
                  </a:txBody>
                  <a:tcPr/>
                </a:tc>
                <a:tc>
                  <a:txBody>
                    <a:bodyPr/>
                    <a:lstStyle/>
                    <a:p>
                      <a:pPr lvl="0" algn="l">
                        <a:lnSpc>
                          <a:spcPct val="100000"/>
                        </a:lnSpc>
                        <a:spcBef>
                          <a:spcPts val="0"/>
                        </a:spcBef>
                        <a:spcAft>
                          <a:spcPts val="0"/>
                        </a:spcAft>
                      </a:pPr>
                      <a:r>
                        <a:rPr lang="en-SG" sz="1050" b="0" i="0" u="none" strike="noStrike" noProof="0">
                          <a:latin typeface="Arial"/>
                        </a:rPr>
                        <a:t>QMS Certification</a:t>
                      </a:r>
                      <a:endParaRPr lang="en-US" sz="1050"/>
                    </a:p>
                    <a:p>
                      <a:pPr lvl="0" algn="l">
                        <a:lnSpc>
                          <a:spcPct val="100000"/>
                        </a:lnSpc>
                        <a:spcBef>
                          <a:spcPts val="0"/>
                        </a:spcBef>
                        <a:spcAft>
                          <a:spcPts val="0"/>
                        </a:spcAft>
                        <a:buNone/>
                      </a:pPr>
                      <a:r>
                        <a:rPr lang="en-SG" sz="1050" b="0" i="0" u="none" strike="noStrike" noProof="0">
                          <a:latin typeface="Arial"/>
                        </a:rPr>
                        <a:t>- Maintain ISO9001 and ISO13485 certification without major NC</a:t>
                      </a:r>
                    </a:p>
                    <a:p>
                      <a:pPr lvl="0" algn="l">
                        <a:lnSpc>
                          <a:spcPct val="100000"/>
                        </a:lnSpc>
                        <a:spcBef>
                          <a:spcPts val="0"/>
                        </a:spcBef>
                        <a:spcAft>
                          <a:spcPts val="0"/>
                        </a:spcAft>
                        <a:buNone/>
                      </a:pPr>
                      <a:r>
                        <a:rPr lang="en-SG" sz="1050" b="0" i="0" u="none" strike="noStrike" noProof="0">
                          <a:latin typeface="Arial"/>
                        </a:rPr>
                        <a:t>Global Markets ISO9001 </a:t>
                      </a:r>
                      <a:endParaRPr lang="en-SG" sz="1050"/>
                    </a:p>
                    <a:p>
                      <a:pPr lvl="0" algn="l">
                        <a:lnSpc>
                          <a:spcPct val="100000"/>
                        </a:lnSpc>
                        <a:spcBef>
                          <a:spcPts val="0"/>
                        </a:spcBef>
                        <a:spcAft>
                          <a:spcPts val="0"/>
                        </a:spcAft>
                        <a:buNone/>
                      </a:pPr>
                      <a:r>
                        <a:rPr lang="en-SG" sz="1050" b="0" i="0" u="none" strike="noStrike" noProof="0">
                          <a:latin typeface="Arial"/>
                        </a:rPr>
                        <a:t>- Waters SG ISO9001 scope expansion - installation &amp; service</a:t>
                      </a:r>
                      <a:endParaRPr lang="en-SG" sz="1050"/>
                    </a:p>
                  </a:txBody>
                  <a:tcPr/>
                </a:tc>
                <a:tc>
                  <a:txBody>
                    <a:bodyPr/>
                    <a:lstStyle/>
                    <a:p>
                      <a:r>
                        <a:rPr lang="en-SG" sz="1050"/>
                        <a:t>ALL</a:t>
                      </a:r>
                    </a:p>
                  </a:txBody>
                  <a:tcPr/>
                </a:tc>
                <a:extLst>
                  <a:ext uri="{0D108BD9-81ED-4DB2-BD59-A6C34878D82A}">
                    <a16:rowId xmlns:a16="http://schemas.microsoft.com/office/drawing/2014/main" val="10001"/>
                  </a:ext>
                </a:extLst>
              </a:tr>
              <a:tr h="401594">
                <a:tc>
                  <a:txBody>
                    <a:bodyPr/>
                    <a:lstStyle/>
                    <a:p>
                      <a:pPr lvl="0">
                        <a:buNone/>
                      </a:pPr>
                      <a:r>
                        <a:rPr lang="en-SG" sz="1050" b="0" i="0" u="none" strike="noStrike" noProof="0">
                          <a:latin typeface="Arial"/>
                        </a:rPr>
                        <a:t>QMS Harmonization</a:t>
                      </a:r>
                      <a:endParaRPr lang="en-US" sz="1050"/>
                    </a:p>
                  </a:txBody>
                  <a:tcPr/>
                </a:tc>
                <a:tc>
                  <a:txBody>
                    <a:bodyPr/>
                    <a:lstStyle/>
                    <a:p>
                      <a:pPr lvl="0" algn="l">
                        <a:lnSpc>
                          <a:spcPct val="100000"/>
                        </a:lnSpc>
                        <a:spcBef>
                          <a:spcPts val="0"/>
                        </a:spcBef>
                        <a:spcAft>
                          <a:spcPts val="0"/>
                        </a:spcAft>
                        <a:buNone/>
                      </a:pPr>
                      <a:r>
                        <a:rPr lang="en-SG" sz="1050" b="0" i="0" u="none" strike="noStrike" noProof="0">
                          <a:latin typeface="Arial"/>
                        </a:rPr>
                        <a:t>- Harmonized QP, TP (</a:t>
                      </a:r>
                      <a:r>
                        <a:rPr lang="en-SG" sz="1050" b="0" i="0" u="none" strike="noStrike" noProof="0" err="1">
                          <a:latin typeface="Arial"/>
                        </a:rPr>
                        <a:t>incl</a:t>
                      </a:r>
                      <a:r>
                        <a:rPr lang="en-SG" sz="1050" b="0" i="0" u="none" strike="noStrike" noProof="0">
                          <a:latin typeface="Arial"/>
                        </a:rPr>
                        <a:t> MRA &amp; DTS) &amp; Deviation (TMD &amp; Deviation)</a:t>
                      </a:r>
                    </a:p>
                    <a:p>
                      <a:pPr lvl="0" algn="l">
                        <a:lnSpc>
                          <a:spcPct val="100000"/>
                        </a:lnSpc>
                        <a:spcBef>
                          <a:spcPts val="0"/>
                        </a:spcBef>
                        <a:spcAft>
                          <a:spcPts val="0"/>
                        </a:spcAft>
                        <a:buNone/>
                      </a:pPr>
                      <a:r>
                        <a:rPr lang="en-SG" sz="1050" b="0" i="0" u="none" strike="noStrike" noProof="0">
                          <a:latin typeface="Arial"/>
                        </a:rPr>
                        <a:t>- </a:t>
                      </a:r>
                      <a:r>
                        <a:rPr lang="en-SG" sz="1050" b="0" i="0" u="none" strike="noStrike" noProof="0" err="1">
                          <a:latin typeface="Arial"/>
                        </a:rPr>
                        <a:t>Trackwise</a:t>
                      </a:r>
                      <a:r>
                        <a:rPr lang="en-SG" sz="1050" b="0" i="0" u="none" strike="noStrike" noProof="0">
                          <a:latin typeface="Arial"/>
                        </a:rPr>
                        <a:t> enhancement</a:t>
                      </a:r>
                    </a:p>
                    <a:p>
                      <a:pPr lvl="0" algn="l">
                        <a:lnSpc>
                          <a:spcPct val="100000"/>
                        </a:lnSpc>
                        <a:spcBef>
                          <a:spcPts val="0"/>
                        </a:spcBef>
                        <a:spcAft>
                          <a:spcPts val="0"/>
                        </a:spcAft>
                        <a:buNone/>
                      </a:pPr>
                      <a:r>
                        <a:rPr lang="en-SG" sz="1050" b="0" i="0" u="none" strike="noStrike" noProof="0">
                          <a:latin typeface="Arial"/>
                        </a:rPr>
                        <a:t>- Singapore RDE ISO9001</a:t>
                      </a:r>
                    </a:p>
                  </a:txBody>
                  <a:tcPr/>
                </a:tc>
                <a:tc>
                  <a:txBody>
                    <a:bodyPr/>
                    <a:lstStyle/>
                    <a:p>
                      <a:pPr lvl="0">
                        <a:buNone/>
                      </a:pPr>
                      <a:r>
                        <a:rPr lang="en-SG" sz="1050"/>
                        <a:t>Quality</a:t>
                      </a:r>
                    </a:p>
                    <a:p>
                      <a:pPr lvl="0">
                        <a:buNone/>
                      </a:pPr>
                      <a:r>
                        <a:rPr lang="en-SG" sz="1050"/>
                        <a:t>RDE</a:t>
                      </a:r>
                    </a:p>
                  </a:txBody>
                  <a:tcPr/>
                </a:tc>
                <a:extLst>
                  <a:ext uri="{0D108BD9-81ED-4DB2-BD59-A6C34878D82A}">
                    <a16:rowId xmlns:a16="http://schemas.microsoft.com/office/drawing/2014/main" val="78462159"/>
                  </a:ext>
                </a:extLst>
              </a:tr>
              <a:tr h="262581">
                <a:tc>
                  <a:txBody>
                    <a:bodyPr/>
                    <a:lstStyle/>
                    <a:p>
                      <a:r>
                        <a:rPr lang="en-US" sz="1050"/>
                        <a:t>COPQ</a:t>
                      </a:r>
                    </a:p>
                  </a:txBody>
                  <a:tcPr/>
                </a:tc>
                <a:tc>
                  <a:txBody>
                    <a:bodyPr/>
                    <a:lstStyle/>
                    <a:p>
                      <a:pPr lvl="0" algn="l">
                        <a:lnSpc>
                          <a:spcPct val="100000"/>
                        </a:lnSpc>
                        <a:spcBef>
                          <a:spcPts val="0"/>
                        </a:spcBef>
                        <a:spcAft>
                          <a:spcPts val="0"/>
                        </a:spcAft>
                        <a:buNone/>
                      </a:pPr>
                      <a:r>
                        <a:rPr lang="en-SG" sz="1050" b="0" i="0" u="none" strike="noStrike" noProof="0"/>
                        <a:t>- </a:t>
                      </a:r>
                      <a:r>
                        <a:rPr lang="en-SG" sz="1050" b="0" i="0" u="none" strike="noStrike" noProof="0" err="1"/>
                        <a:t>CoPQ</a:t>
                      </a:r>
                      <a:r>
                        <a:rPr lang="en-SG" sz="1050" b="0" i="0" u="none" strike="noStrike" noProof="0"/>
                        <a:t> Dashboard &amp; Tracker</a:t>
                      </a:r>
                    </a:p>
                  </a:txBody>
                  <a:tcPr/>
                </a:tc>
                <a:tc>
                  <a:txBody>
                    <a:bodyPr/>
                    <a:lstStyle/>
                    <a:p>
                      <a:pPr lvl="0" algn="l">
                        <a:lnSpc>
                          <a:spcPct val="100000"/>
                        </a:lnSpc>
                        <a:spcBef>
                          <a:spcPts val="0"/>
                        </a:spcBef>
                        <a:spcAft>
                          <a:spcPts val="0"/>
                        </a:spcAft>
                        <a:buNone/>
                      </a:pPr>
                      <a:r>
                        <a:rPr lang="en-SG" sz="1050" b="0" i="0" u="none" strike="noStrike" noProof="0">
                          <a:latin typeface="Arial"/>
                        </a:rPr>
                        <a:t>Operations / Quality</a:t>
                      </a:r>
                      <a:endParaRPr lang="en-SG" sz="1050"/>
                    </a:p>
                    <a:p>
                      <a:pPr lvl="0">
                        <a:buNone/>
                      </a:pPr>
                      <a:r>
                        <a:rPr lang="en-SG" sz="1050" b="0" i="0" u="none" strike="noStrike" noProof="0">
                          <a:latin typeface="Arial"/>
                        </a:rPr>
                        <a:t>Planning</a:t>
                      </a:r>
                      <a:endParaRPr lang="en-SG" sz="1050"/>
                    </a:p>
                  </a:txBody>
                  <a:tcPr/>
                </a:tc>
                <a:extLst>
                  <a:ext uri="{0D108BD9-81ED-4DB2-BD59-A6C34878D82A}">
                    <a16:rowId xmlns:a16="http://schemas.microsoft.com/office/drawing/2014/main" val="10002"/>
                  </a:ext>
                </a:extLst>
              </a:tr>
              <a:tr h="710513">
                <a:tc>
                  <a:txBody>
                    <a:bodyPr/>
                    <a:lstStyle/>
                    <a:p>
                      <a:pPr lvl="0">
                        <a:buNone/>
                      </a:pPr>
                      <a:r>
                        <a:rPr lang="en-US" sz="1050" b="0" i="0" u="none" strike="noStrike" noProof="0">
                          <a:latin typeface="Arial"/>
                        </a:rPr>
                        <a:t>Supplier Quality Management</a:t>
                      </a:r>
                      <a:endParaRPr lang="en-US" sz="1050"/>
                    </a:p>
                  </a:txBody>
                  <a:tcPr/>
                </a:tc>
                <a:tc>
                  <a:txBody>
                    <a:bodyPr/>
                    <a:lstStyle/>
                    <a:p>
                      <a:pPr lvl="0" algn="l">
                        <a:lnSpc>
                          <a:spcPct val="100000"/>
                        </a:lnSpc>
                        <a:spcBef>
                          <a:spcPts val="0"/>
                        </a:spcBef>
                        <a:spcAft>
                          <a:spcPts val="0"/>
                        </a:spcAft>
                        <a:buNone/>
                      </a:pPr>
                      <a:r>
                        <a:rPr lang="en-SG" sz="1050" b="0" i="0" u="none" strike="noStrike" noProof="0"/>
                        <a:t>Supplier audit localization / </a:t>
                      </a:r>
                      <a:r>
                        <a:rPr lang="en-SG" sz="1050" b="0" i="0" u="none" strike="noStrike" noProof="0">
                          <a:latin typeface="Arial"/>
                        </a:rPr>
                        <a:t>Global Supplier Audit process</a:t>
                      </a:r>
                      <a:endParaRPr lang="en-SG" sz="1050"/>
                    </a:p>
                    <a:p>
                      <a:pPr lvl="0" algn="l">
                        <a:lnSpc>
                          <a:spcPct val="100000"/>
                        </a:lnSpc>
                        <a:spcBef>
                          <a:spcPts val="0"/>
                        </a:spcBef>
                        <a:spcAft>
                          <a:spcPts val="0"/>
                        </a:spcAft>
                        <a:buNone/>
                      </a:pPr>
                      <a:r>
                        <a:rPr lang="en-SG" sz="1050" b="0" i="0" u="none" strike="noStrike" noProof="0">
                          <a:latin typeface="Arial"/>
                        </a:rPr>
                        <a:t>Global QSL process</a:t>
                      </a:r>
                      <a:endParaRPr lang="en-SG" sz="1050"/>
                    </a:p>
                    <a:p>
                      <a:pPr lvl="0" algn="l">
                        <a:lnSpc>
                          <a:spcPct val="100000"/>
                        </a:lnSpc>
                        <a:spcBef>
                          <a:spcPts val="0"/>
                        </a:spcBef>
                        <a:spcAft>
                          <a:spcPts val="0"/>
                        </a:spcAft>
                        <a:buNone/>
                      </a:pPr>
                      <a:r>
                        <a:rPr lang="en-SG" sz="1050" b="0" i="0" u="none" strike="noStrike" noProof="0"/>
                        <a:t>PCN process</a:t>
                      </a:r>
                      <a:endParaRPr lang="en-SG" sz="1050"/>
                    </a:p>
                    <a:p>
                      <a:pPr lvl="0" algn="l">
                        <a:lnSpc>
                          <a:spcPct val="100000"/>
                        </a:lnSpc>
                        <a:spcBef>
                          <a:spcPts val="0"/>
                        </a:spcBef>
                        <a:spcAft>
                          <a:spcPts val="0"/>
                        </a:spcAft>
                        <a:buNone/>
                      </a:pPr>
                      <a:r>
                        <a:rPr lang="en-SG" sz="1050" b="0" i="0" u="none" strike="noStrike" noProof="0"/>
                        <a:t>Global Supplier Forum Day</a:t>
                      </a:r>
                      <a:endParaRPr lang="en-SG" sz="1050"/>
                    </a:p>
                  </a:txBody>
                  <a:tcPr/>
                </a:tc>
                <a:tc>
                  <a:txBody>
                    <a:bodyPr/>
                    <a:lstStyle/>
                    <a:p>
                      <a:pPr lvl="0">
                        <a:buNone/>
                      </a:pPr>
                      <a:r>
                        <a:rPr lang="en-SG" sz="1050" b="0" i="0" u="none" strike="noStrike" noProof="0">
                          <a:latin typeface="Arial"/>
                        </a:rPr>
                        <a:t>Quality</a:t>
                      </a:r>
                    </a:p>
                    <a:p>
                      <a:pPr lvl="0">
                        <a:buNone/>
                      </a:pPr>
                      <a:r>
                        <a:rPr lang="en-SG" sz="1050" b="0" i="0" u="none" strike="noStrike" noProof="0">
                          <a:latin typeface="Arial"/>
                        </a:rPr>
                        <a:t>Supply Chain</a:t>
                      </a:r>
                      <a:endParaRPr lang="en-SG" sz="1050"/>
                    </a:p>
                  </a:txBody>
                  <a:tcPr/>
                </a:tc>
                <a:extLst>
                  <a:ext uri="{0D108BD9-81ED-4DB2-BD59-A6C34878D82A}">
                    <a16:rowId xmlns:a16="http://schemas.microsoft.com/office/drawing/2014/main" val="10003"/>
                  </a:ext>
                </a:extLst>
              </a:tr>
              <a:tr h="405245">
                <a:tc>
                  <a:txBody>
                    <a:bodyPr/>
                    <a:lstStyle/>
                    <a:p>
                      <a:pPr lvl="0">
                        <a:buNone/>
                      </a:pPr>
                      <a:r>
                        <a:rPr lang="en-US" sz="1050" b="0" i="0" u="none" strike="noStrike" noProof="0">
                          <a:latin typeface="Arial"/>
                        </a:rPr>
                        <a:t>Supplier Quality Improvement</a:t>
                      </a:r>
                    </a:p>
                  </a:txBody>
                  <a:tcPr/>
                </a:tc>
                <a:tc>
                  <a:txBody>
                    <a:bodyPr/>
                    <a:lstStyle/>
                    <a:p>
                      <a:pPr lvl="0" algn="l">
                        <a:lnSpc>
                          <a:spcPct val="100000"/>
                        </a:lnSpc>
                        <a:spcBef>
                          <a:spcPts val="0"/>
                        </a:spcBef>
                        <a:spcAft>
                          <a:spcPts val="0"/>
                        </a:spcAft>
                        <a:buNone/>
                      </a:pPr>
                      <a:r>
                        <a:rPr lang="en-SG" sz="1050" b="0" i="0" u="none" strike="noStrike" noProof="0">
                          <a:latin typeface="Arial"/>
                        </a:rPr>
                        <a:t>SPQP </a:t>
                      </a:r>
                      <a:endParaRPr lang="en-SG" sz="1050"/>
                    </a:p>
                    <a:p>
                      <a:pPr lvl="0" algn="l">
                        <a:lnSpc>
                          <a:spcPct val="100000"/>
                        </a:lnSpc>
                        <a:spcBef>
                          <a:spcPts val="0"/>
                        </a:spcBef>
                        <a:spcAft>
                          <a:spcPts val="0"/>
                        </a:spcAft>
                        <a:buNone/>
                      </a:pPr>
                      <a:r>
                        <a:rPr lang="en-SG" sz="1050" b="0" i="0" u="none" strike="noStrike" noProof="0">
                          <a:latin typeface="Arial"/>
                        </a:rPr>
                        <a:t>FMEA</a:t>
                      </a:r>
                    </a:p>
                    <a:p>
                      <a:pPr lvl="0" algn="l">
                        <a:lnSpc>
                          <a:spcPct val="100000"/>
                        </a:lnSpc>
                        <a:spcBef>
                          <a:spcPts val="0"/>
                        </a:spcBef>
                        <a:spcAft>
                          <a:spcPts val="0"/>
                        </a:spcAft>
                        <a:buNone/>
                      </a:pPr>
                      <a:r>
                        <a:rPr lang="en-SG" sz="1050" b="0" i="0" u="none" strike="noStrike" noProof="0">
                          <a:latin typeface="Arial"/>
                        </a:rPr>
                        <a:t>Supplier Quality Agreement</a:t>
                      </a:r>
                      <a:endParaRPr lang="en-SG" sz="1050"/>
                    </a:p>
                  </a:txBody>
                  <a:tcPr/>
                </a:tc>
                <a:tc>
                  <a:txBody>
                    <a:bodyPr/>
                    <a:lstStyle/>
                    <a:p>
                      <a:pPr lvl="0">
                        <a:buNone/>
                      </a:pPr>
                      <a:r>
                        <a:rPr lang="en-SG" sz="1050" b="0" i="0" u="none" strike="noStrike" noProof="0">
                          <a:latin typeface="Arial"/>
                        </a:rPr>
                        <a:t>Quality</a:t>
                      </a:r>
                    </a:p>
                    <a:p>
                      <a:pPr lvl="0">
                        <a:buNone/>
                      </a:pPr>
                      <a:r>
                        <a:rPr lang="en-SG" sz="1050" b="0" i="0" u="none" strike="noStrike" noProof="0">
                          <a:latin typeface="Arial"/>
                        </a:rPr>
                        <a:t>Supply Chain</a:t>
                      </a:r>
                      <a:endParaRPr lang="en-SG" sz="1050"/>
                    </a:p>
                  </a:txBody>
                  <a:tcPr/>
                </a:tc>
                <a:extLst>
                  <a:ext uri="{0D108BD9-81ED-4DB2-BD59-A6C34878D82A}">
                    <a16:rowId xmlns:a16="http://schemas.microsoft.com/office/drawing/2014/main" val="3344727692"/>
                  </a:ext>
                </a:extLst>
              </a:tr>
              <a:tr h="577130">
                <a:tc>
                  <a:txBody>
                    <a:bodyPr/>
                    <a:lstStyle/>
                    <a:p>
                      <a:pPr lvl="0">
                        <a:buNone/>
                      </a:pPr>
                      <a:r>
                        <a:rPr lang="en-US" sz="1050" b="0" i="0" u="none" strike="noStrike" kern="1200" noProof="0">
                          <a:solidFill>
                            <a:schemeClr val="dk1"/>
                          </a:solidFill>
                          <a:latin typeface="Arial"/>
                          <a:ea typeface="+mn-ea"/>
                          <a:cs typeface="+mn-cs"/>
                        </a:rPr>
                        <a:t>Calibration consolidation</a:t>
                      </a:r>
                      <a:endParaRPr lang="en-US" sz="1050" b="0" i="0" u="none" strike="noStrike" kern="1200">
                        <a:solidFill>
                          <a:schemeClr val="dk1"/>
                        </a:solidFill>
                        <a:latin typeface="Arial"/>
                        <a:ea typeface="+mn-ea"/>
                        <a:cs typeface="+mn-cs"/>
                      </a:endParaRPr>
                    </a:p>
                  </a:txBody>
                  <a:tcPr/>
                </a:tc>
                <a:tc>
                  <a:txBody>
                    <a:bodyPr/>
                    <a:lstStyle/>
                    <a:p>
                      <a:pPr lvl="0" algn="l">
                        <a:lnSpc>
                          <a:spcPct val="100000"/>
                        </a:lnSpc>
                        <a:spcBef>
                          <a:spcPts val="0"/>
                        </a:spcBef>
                        <a:spcAft>
                          <a:spcPts val="0"/>
                        </a:spcAft>
                        <a:buNone/>
                      </a:pPr>
                      <a:r>
                        <a:rPr lang="en-SG" sz="1050" b="0" i="0" u="none" strike="noStrike" kern="1200" noProof="0">
                          <a:solidFill>
                            <a:schemeClr val="dk1"/>
                          </a:solidFill>
                          <a:latin typeface="Arial"/>
                          <a:ea typeface="+mn-ea"/>
                          <a:cs typeface="+mn-cs"/>
                        </a:rPr>
                        <a:t>To identify and qualify suitable vendor to consolidate CM calibration</a:t>
                      </a:r>
                    </a:p>
                  </a:txBody>
                  <a:tcPr/>
                </a:tc>
                <a:tc>
                  <a:txBody>
                    <a:bodyPr/>
                    <a:lstStyle/>
                    <a:p>
                      <a:pPr lvl="0" algn="l">
                        <a:lnSpc>
                          <a:spcPct val="100000"/>
                        </a:lnSpc>
                        <a:spcBef>
                          <a:spcPts val="0"/>
                        </a:spcBef>
                        <a:spcAft>
                          <a:spcPts val="0"/>
                        </a:spcAft>
                        <a:buNone/>
                      </a:pPr>
                      <a:r>
                        <a:rPr lang="en-SG" sz="1050" b="0" i="0" u="none" strike="noStrike" kern="1200" noProof="0">
                          <a:solidFill>
                            <a:schemeClr val="dk1"/>
                          </a:solidFill>
                          <a:latin typeface="Arial"/>
                          <a:ea typeface="+mn-ea"/>
                          <a:cs typeface="+mn-cs"/>
                        </a:rPr>
                        <a:t>Operation</a:t>
                      </a:r>
                      <a:endParaRPr lang="en-US" sz="1050" b="0" i="0" u="none" strike="noStrike" kern="1200">
                        <a:solidFill>
                          <a:schemeClr val="dk1"/>
                        </a:solidFill>
                        <a:latin typeface="Arial"/>
                        <a:ea typeface="+mn-ea"/>
                        <a:cs typeface="+mn-cs"/>
                      </a:endParaRPr>
                    </a:p>
                    <a:p>
                      <a:pPr lvl="0">
                        <a:buNone/>
                      </a:pPr>
                      <a:r>
                        <a:rPr lang="en-SG" sz="1050" b="0" i="0" u="none" strike="noStrike" kern="1200" noProof="0">
                          <a:solidFill>
                            <a:schemeClr val="dk1"/>
                          </a:solidFill>
                          <a:latin typeface="Arial"/>
                          <a:ea typeface="+mn-ea"/>
                          <a:cs typeface="+mn-cs"/>
                        </a:rPr>
                        <a:t>Quality</a:t>
                      </a:r>
                      <a:endParaRPr lang="en-SG" sz="1050" b="0" i="0" u="none" strike="noStrike" kern="1200">
                        <a:solidFill>
                          <a:schemeClr val="dk1"/>
                        </a:solidFill>
                        <a:latin typeface="Arial"/>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58961639"/>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6">
            <a:extLst>
              <a:ext uri="{FF2B5EF4-FFF2-40B4-BE49-F238E27FC236}">
                <a16:creationId xmlns:a16="http://schemas.microsoft.com/office/drawing/2014/main" id="{A265A139-3CB1-403C-9935-EAA72148479C}"/>
              </a:ext>
            </a:extLst>
          </p:cNvPr>
          <p:cNvSpPr txBox="1">
            <a:spLocks noGrp="1"/>
          </p:cNvSpPr>
          <p:nvPr>
            <p:ph type="title"/>
          </p:nvPr>
        </p:nvSpPr>
        <p:spPr>
          <a:xfrm>
            <a:off x="129335" y="411510"/>
            <a:ext cx="6629400" cy="393954"/>
          </a:xfrm>
          <a:prstGeom prst="rect">
            <a:avLst/>
          </a:prstGeom>
          <a:noFill/>
        </p:spPr>
        <p:txBody>
          <a:bodyPr vert="horz" wrap="square" lIns="0" tIns="0" rIns="0" bIns="0" rtlCol="0" anchor="ctr">
            <a:spAutoFit/>
          </a:bodyPr>
          <a:ls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a:lstStyle>
          <a:p>
            <a:pPr>
              <a:lnSpc>
                <a:spcPct val="80000"/>
              </a:lnSpc>
              <a:spcBef>
                <a:spcPts val="865"/>
              </a:spcBef>
            </a:pPr>
            <a:r>
              <a:rPr sz="3200" b="1" spc="-5">
                <a:solidFill>
                  <a:srgbClr val="AAAA00"/>
                </a:solidFill>
                <a:latin typeface="Arial" panose="020B0604020202020204" pitchFamily="34" charset="0"/>
                <a:ea typeface="Arial Unicode MS" panose="020B0604020202020204" pitchFamily="34" charset="-128"/>
                <a:cs typeface="Arial"/>
              </a:rPr>
              <a:t>CUSTOMER </a:t>
            </a:r>
            <a:r>
              <a:rPr sz="3200" spc="-5">
                <a:solidFill>
                  <a:srgbClr val="AAAA00"/>
                </a:solidFill>
                <a:latin typeface="Arial" panose="020B0604020202020204" pitchFamily="34" charset="0"/>
                <a:ea typeface="Arial Unicode MS" panose="020B0604020202020204" pitchFamily="34" charset="-128"/>
                <a:cs typeface="Arial"/>
              </a:rPr>
              <a:t>experience</a:t>
            </a:r>
            <a:r>
              <a:rPr sz="3200" spc="-65">
                <a:solidFill>
                  <a:srgbClr val="AAAA00"/>
                </a:solidFill>
                <a:latin typeface="Arial" panose="020B0604020202020204" pitchFamily="34" charset="0"/>
                <a:ea typeface="Arial Unicode MS" panose="020B0604020202020204" pitchFamily="34" charset="-128"/>
                <a:cs typeface="Arial"/>
              </a:rPr>
              <a:t> </a:t>
            </a:r>
            <a:r>
              <a:rPr sz="3200" spc="-5">
                <a:solidFill>
                  <a:srgbClr val="AAAA00"/>
                </a:solidFill>
                <a:latin typeface="Arial" panose="020B0604020202020204" pitchFamily="34" charset="0"/>
                <a:ea typeface="Arial Unicode MS" panose="020B0604020202020204" pitchFamily="34" charset="-128"/>
                <a:cs typeface="Arial"/>
              </a:rPr>
              <a:t>excellence</a:t>
            </a:r>
            <a:endParaRPr sz="3200">
              <a:solidFill>
                <a:srgbClr val="AAAA00"/>
              </a:solidFill>
              <a:latin typeface="Arial" panose="020B0604020202020204" pitchFamily="34" charset="0"/>
              <a:ea typeface="Arial Unicode MS" panose="020B0604020202020204" pitchFamily="34" charset="-128"/>
              <a:cs typeface="Arial"/>
            </a:endParaRPr>
          </a:p>
        </p:txBody>
      </p:sp>
      <p:graphicFrame>
        <p:nvGraphicFramePr>
          <p:cNvPr id="11" name="Table 10"/>
          <p:cNvGraphicFramePr>
            <a:graphicFrameLocks noGrp="1"/>
          </p:cNvGraphicFramePr>
          <p:nvPr>
            <p:extLst>
              <p:ext uri="{D42A27DB-BD31-4B8C-83A1-F6EECF244321}">
                <p14:modId xmlns:p14="http://schemas.microsoft.com/office/powerpoint/2010/main" val="2650632765"/>
              </p:ext>
            </p:extLst>
          </p:nvPr>
        </p:nvGraphicFramePr>
        <p:xfrm>
          <a:off x="213172" y="811573"/>
          <a:ext cx="8719073" cy="3628004"/>
        </p:xfrm>
        <a:graphic>
          <a:graphicData uri="http://schemas.openxmlformats.org/drawingml/2006/table">
            <a:tbl>
              <a:tblPr firstRow="1" bandRow="1">
                <a:tableStyleId>{F5AB1C69-6EDB-4FF4-983F-18BD219EF322}</a:tableStyleId>
              </a:tblPr>
              <a:tblGrid>
                <a:gridCol w="2237361">
                  <a:extLst>
                    <a:ext uri="{9D8B030D-6E8A-4147-A177-3AD203B41FA5}">
                      <a16:colId xmlns:a16="http://schemas.microsoft.com/office/drawing/2014/main" val="20000"/>
                    </a:ext>
                  </a:extLst>
                </a:gridCol>
                <a:gridCol w="4973264">
                  <a:extLst>
                    <a:ext uri="{9D8B030D-6E8A-4147-A177-3AD203B41FA5}">
                      <a16:colId xmlns:a16="http://schemas.microsoft.com/office/drawing/2014/main" val="20001"/>
                    </a:ext>
                  </a:extLst>
                </a:gridCol>
                <a:gridCol w="1508448">
                  <a:extLst>
                    <a:ext uri="{9D8B030D-6E8A-4147-A177-3AD203B41FA5}">
                      <a16:colId xmlns:a16="http://schemas.microsoft.com/office/drawing/2014/main" val="20002"/>
                    </a:ext>
                  </a:extLst>
                </a:gridCol>
              </a:tblGrid>
              <a:tr h="314121">
                <a:tc>
                  <a:txBody>
                    <a:bodyPr/>
                    <a:lstStyle/>
                    <a:p>
                      <a:r>
                        <a:rPr lang="en-US" sz="1400">
                          <a:latin typeface="Arial"/>
                          <a:cs typeface="Arial"/>
                        </a:rPr>
                        <a:t>Initiatives</a:t>
                      </a:r>
                      <a:endParaRPr lang="en-SG" sz="1400">
                        <a:latin typeface="Arial"/>
                        <a:cs typeface="Arial"/>
                      </a:endParaRPr>
                    </a:p>
                  </a:txBody>
                  <a:tcPr/>
                </a:tc>
                <a:tc>
                  <a:txBody>
                    <a:bodyPr/>
                    <a:lstStyle/>
                    <a:p>
                      <a:r>
                        <a:rPr lang="en-SG" sz="1400">
                          <a:latin typeface="Arial"/>
                          <a:cs typeface="Arial"/>
                        </a:rPr>
                        <a:t>Success Measures</a:t>
                      </a:r>
                    </a:p>
                  </a:txBody>
                  <a:tcPr/>
                </a:tc>
                <a:tc>
                  <a:txBody>
                    <a:bodyPr/>
                    <a:lstStyle/>
                    <a:p>
                      <a:r>
                        <a:rPr lang="en-SG" sz="1400">
                          <a:latin typeface="Arial"/>
                          <a:cs typeface="Arial"/>
                        </a:rPr>
                        <a:t>Functions</a:t>
                      </a:r>
                    </a:p>
                  </a:txBody>
                  <a:tcPr/>
                </a:tc>
                <a:extLst>
                  <a:ext uri="{0D108BD9-81ED-4DB2-BD59-A6C34878D82A}">
                    <a16:rowId xmlns:a16="http://schemas.microsoft.com/office/drawing/2014/main" val="10000"/>
                  </a:ext>
                </a:extLst>
              </a:tr>
              <a:tr h="314121">
                <a:tc>
                  <a:txBody>
                    <a:bodyPr/>
                    <a:lstStyle/>
                    <a:p>
                      <a:r>
                        <a:rPr lang="en-US" sz="1050">
                          <a:latin typeface="Arial"/>
                          <a:cs typeface="Arial"/>
                        </a:rPr>
                        <a:t>CM On Time Delivery</a:t>
                      </a:r>
                    </a:p>
                  </a:txBody>
                  <a:tcPr/>
                </a:tc>
                <a:tc>
                  <a:txBody>
                    <a:bodyPr/>
                    <a:lstStyle/>
                    <a:p>
                      <a:pPr lvl="0">
                        <a:buNone/>
                      </a:pPr>
                      <a:r>
                        <a:rPr lang="en-SG" sz="1050" b="0" i="0" u="none" strike="noStrike" noProof="0">
                          <a:latin typeface="Arial"/>
                          <a:cs typeface="Arial"/>
                        </a:rPr>
                        <a:t>Drive monthly CM OTD 98.5%</a:t>
                      </a:r>
                      <a:endParaRPr lang="en-US" sz="1050">
                        <a:latin typeface="Arial"/>
                        <a:cs typeface="Arial"/>
                      </a:endParaRPr>
                    </a:p>
                  </a:txBody>
                  <a:tcPr/>
                </a:tc>
                <a:tc>
                  <a:txBody>
                    <a:bodyPr/>
                    <a:lstStyle/>
                    <a:p>
                      <a:r>
                        <a:rPr lang="en-SG" sz="1050">
                          <a:latin typeface="Arial"/>
                          <a:cs typeface="Arial"/>
                        </a:rPr>
                        <a:t>Planning</a:t>
                      </a:r>
                    </a:p>
                  </a:txBody>
                  <a:tcPr/>
                </a:tc>
                <a:extLst>
                  <a:ext uri="{0D108BD9-81ED-4DB2-BD59-A6C34878D82A}">
                    <a16:rowId xmlns:a16="http://schemas.microsoft.com/office/drawing/2014/main" val="10001"/>
                  </a:ext>
                </a:extLst>
              </a:tr>
              <a:tr h="314121">
                <a:tc>
                  <a:txBody>
                    <a:bodyPr/>
                    <a:lstStyle/>
                    <a:p>
                      <a:pPr lvl="0">
                        <a:buNone/>
                      </a:pPr>
                      <a:r>
                        <a:rPr lang="en-US" sz="1050" b="0" i="0" u="none" strike="noStrike" noProof="0">
                          <a:latin typeface="Arial"/>
                          <a:cs typeface="Arial"/>
                        </a:rPr>
                        <a:t>Product Availability</a:t>
                      </a:r>
                      <a:endParaRPr lang="en-US" sz="1050">
                        <a:latin typeface="Arial"/>
                        <a:cs typeface="Arial"/>
                      </a:endParaRPr>
                    </a:p>
                  </a:txBody>
                  <a:tcPr/>
                </a:tc>
                <a:tc>
                  <a:txBody>
                    <a:bodyPr/>
                    <a:lstStyle/>
                    <a:p>
                      <a:pPr lvl="0" algn="l">
                        <a:lnSpc>
                          <a:spcPct val="100000"/>
                        </a:lnSpc>
                        <a:spcBef>
                          <a:spcPts val="0"/>
                        </a:spcBef>
                        <a:spcAft>
                          <a:spcPts val="0"/>
                        </a:spcAft>
                        <a:buNone/>
                      </a:pPr>
                      <a:r>
                        <a:rPr lang="en-SG" sz="1050" b="0" i="0" u="none" strike="noStrike" noProof="0">
                          <a:latin typeface="Arial"/>
                          <a:cs typeface="Arial"/>
                        </a:rPr>
                        <a:t>PA 96.5%, CTB 100%</a:t>
                      </a:r>
                      <a:endParaRPr lang="en-SG" sz="1050">
                        <a:latin typeface="Arial"/>
                        <a:cs typeface="Arial"/>
                      </a:endParaRPr>
                    </a:p>
                  </a:txBody>
                  <a:tcPr/>
                </a:tc>
                <a:tc>
                  <a:txBody>
                    <a:bodyPr/>
                    <a:lstStyle/>
                    <a:p>
                      <a:pPr lvl="0">
                        <a:buNone/>
                      </a:pPr>
                      <a:r>
                        <a:rPr lang="en-SG" sz="1050">
                          <a:latin typeface="Arial"/>
                          <a:cs typeface="Arial"/>
                        </a:rPr>
                        <a:t>Planning, Supply Chain</a:t>
                      </a:r>
                    </a:p>
                  </a:txBody>
                  <a:tcPr/>
                </a:tc>
                <a:extLst>
                  <a:ext uri="{0D108BD9-81ED-4DB2-BD59-A6C34878D82A}">
                    <a16:rowId xmlns:a16="http://schemas.microsoft.com/office/drawing/2014/main" val="3080803951"/>
                  </a:ext>
                </a:extLst>
              </a:tr>
              <a:tr h="314121">
                <a:tc>
                  <a:txBody>
                    <a:bodyPr/>
                    <a:lstStyle/>
                    <a:p>
                      <a:pPr lvl="0">
                        <a:buNone/>
                      </a:pPr>
                      <a:r>
                        <a:rPr lang="en-US" sz="1050">
                          <a:latin typeface="Arial"/>
                          <a:cs typeface="Arial"/>
                        </a:rPr>
                        <a:t>SIT Phase 2</a:t>
                      </a:r>
                    </a:p>
                  </a:txBody>
                  <a:tcPr/>
                </a:tc>
                <a:tc>
                  <a:txBody>
                    <a:bodyPr/>
                    <a:lstStyle/>
                    <a:p>
                      <a:pPr lvl="0">
                        <a:buNone/>
                      </a:pPr>
                      <a:r>
                        <a:rPr lang="en-SG" sz="1050" b="0" i="0" u="none" strike="noStrike" noProof="0" err="1">
                          <a:latin typeface="Arial"/>
                          <a:cs typeface="Arial"/>
                        </a:rPr>
                        <a:t>BioAccord</a:t>
                      </a:r>
                      <a:r>
                        <a:rPr lang="en-SG" sz="1050" b="0" i="0" u="none" strike="noStrike" noProof="0">
                          <a:latin typeface="Arial"/>
                          <a:cs typeface="Arial"/>
                        </a:rPr>
                        <a:t> LC Stack transfer to Venture</a:t>
                      </a:r>
                      <a:endParaRPr lang="en-US" sz="1050">
                        <a:latin typeface="Arial"/>
                        <a:cs typeface="Arial"/>
                      </a:endParaRPr>
                    </a:p>
                  </a:txBody>
                  <a:tcPr/>
                </a:tc>
                <a:tc>
                  <a:txBody>
                    <a:bodyPr/>
                    <a:lstStyle/>
                    <a:p>
                      <a:pPr lvl="0">
                        <a:buNone/>
                      </a:pPr>
                      <a:r>
                        <a:rPr lang="en-SG" sz="1050">
                          <a:latin typeface="Arial"/>
                          <a:cs typeface="Arial"/>
                        </a:rPr>
                        <a:t>Planning, Operations, Quality, Supply Chain</a:t>
                      </a:r>
                    </a:p>
                  </a:txBody>
                  <a:tcPr/>
                </a:tc>
                <a:extLst>
                  <a:ext uri="{0D108BD9-81ED-4DB2-BD59-A6C34878D82A}">
                    <a16:rowId xmlns:a16="http://schemas.microsoft.com/office/drawing/2014/main" val="252395694"/>
                  </a:ext>
                </a:extLst>
              </a:tr>
              <a:tr h="314120">
                <a:tc>
                  <a:txBody>
                    <a:bodyPr/>
                    <a:lstStyle/>
                    <a:p>
                      <a:pPr lvl="0">
                        <a:buNone/>
                      </a:pPr>
                      <a:r>
                        <a:rPr lang="en-US" sz="1050">
                          <a:latin typeface="Arial"/>
                          <a:cs typeface="Arial"/>
                        </a:rPr>
                        <a:t>eReturns Phase 2</a:t>
                      </a:r>
                      <a:endParaRPr lang="en-US"/>
                    </a:p>
                  </a:txBody>
                  <a:tcPr/>
                </a:tc>
                <a:tc>
                  <a:txBody>
                    <a:bodyPr/>
                    <a:lstStyle/>
                    <a:p>
                      <a:pPr lvl="0">
                        <a:buNone/>
                      </a:pPr>
                      <a:r>
                        <a:rPr lang="en-SG" sz="1050" b="0" i="0" u="none" strike="noStrike" noProof="0" err="1">
                          <a:latin typeface="Arial"/>
                          <a:cs typeface="Arial"/>
                        </a:rPr>
                        <a:t>eReturns</a:t>
                      </a:r>
                      <a:r>
                        <a:rPr lang="en-SG" sz="1050" b="0" i="0" u="none" strike="noStrike" noProof="0">
                          <a:latin typeface="Arial"/>
                          <a:cs typeface="Arial"/>
                        </a:rPr>
                        <a:t> for instruments go live by Q3 2020</a:t>
                      </a:r>
                      <a:endParaRPr lang="en-US" sz="1050">
                        <a:latin typeface="Arial"/>
                        <a:cs typeface="Arial"/>
                      </a:endParaRPr>
                    </a:p>
                  </a:txBody>
                  <a:tcPr/>
                </a:tc>
                <a:tc>
                  <a:txBody>
                    <a:bodyPr/>
                    <a:lstStyle/>
                    <a:p>
                      <a:pPr lvl="0">
                        <a:buNone/>
                      </a:pPr>
                      <a:r>
                        <a:rPr lang="en-SG" sz="1050">
                          <a:latin typeface="Arial"/>
                          <a:cs typeface="Arial"/>
                        </a:rPr>
                        <a:t>Operations</a:t>
                      </a:r>
                      <a:endParaRPr lang="en-US"/>
                    </a:p>
                  </a:txBody>
                  <a:tcPr/>
                </a:tc>
                <a:extLst>
                  <a:ext uri="{0D108BD9-81ED-4DB2-BD59-A6C34878D82A}">
                    <a16:rowId xmlns:a16="http://schemas.microsoft.com/office/drawing/2014/main" val="1894636743"/>
                  </a:ext>
                </a:extLst>
              </a:tr>
              <a:tr h="314121">
                <a:tc>
                  <a:txBody>
                    <a:bodyPr/>
                    <a:lstStyle/>
                    <a:p>
                      <a:pPr lvl="0">
                        <a:buNone/>
                      </a:pPr>
                      <a:r>
                        <a:rPr lang="en-US" sz="1050">
                          <a:latin typeface="Arial"/>
                          <a:cs typeface="Arial"/>
                        </a:rPr>
                        <a:t>Supplier Sustainability</a:t>
                      </a:r>
                      <a:endParaRPr lang="en-US" sz="1050">
                        <a:latin typeface="Arial" panose="020B0604020202020204" pitchFamily="34" charset="0"/>
                        <a:cs typeface="Arial" panose="020B0604020202020204" pitchFamily="34" charset="0"/>
                      </a:endParaRPr>
                    </a:p>
                  </a:txBody>
                  <a:tcPr/>
                </a:tc>
                <a:tc>
                  <a:txBody>
                    <a:bodyPr/>
                    <a:lstStyle/>
                    <a:p>
                      <a:pPr lvl="0" algn="l">
                        <a:lnSpc>
                          <a:spcPct val="100000"/>
                        </a:lnSpc>
                        <a:spcBef>
                          <a:spcPts val="0"/>
                        </a:spcBef>
                        <a:spcAft>
                          <a:spcPts val="0"/>
                        </a:spcAft>
                        <a:buNone/>
                      </a:pPr>
                      <a:r>
                        <a:rPr lang="en-SG" sz="1050" b="0" i="0" u="none" strike="noStrike" noProof="0">
                          <a:latin typeface="Arial"/>
                          <a:cs typeface="Arial"/>
                        </a:rPr>
                        <a:t>- To expand scope on 2nd tier suppliers to monitor sustainability data</a:t>
                      </a:r>
                      <a:br>
                        <a:rPr lang="en-SG" sz="1050" b="0" i="0" u="none" strike="noStrike" noProof="0">
                          <a:latin typeface="Arial"/>
                          <a:cs typeface="Arial"/>
                        </a:rPr>
                      </a:br>
                      <a:r>
                        <a:rPr lang="en-SG" sz="1050" b="0" i="0" u="none" strike="noStrike" noProof="0">
                          <a:latin typeface="Arial"/>
                          <a:cs typeface="Arial"/>
                        </a:rPr>
                        <a:t>- Establish key suppliers' performance review (scorecard)</a:t>
                      </a:r>
                      <a:endParaRPr lang="en-SG" sz="1050">
                        <a:latin typeface="Arial"/>
                        <a:cs typeface="Arial"/>
                      </a:endParaRPr>
                    </a:p>
                  </a:txBody>
                  <a:tcPr/>
                </a:tc>
                <a:tc>
                  <a:txBody>
                    <a:bodyPr/>
                    <a:lstStyle/>
                    <a:p>
                      <a:pPr lvl="0">
                        <a:buNone/>
                      </a:pPr>
                      <a:r>
                        <a:rPr lang="en-SG" sz="1050">
                          <a:latin typeface="Arial"/>
                          <a:cs typeface="Arial"/>
                        </a:rPr>
                        <a:t>Supply Chain</a:t>
                      </a:r>
                    </a:p>
                  </a:txBody>
                  <a:tcPr/>
                </a:tc>
                <a:extLst>
                  <a:ext uri="{0D108BD9-81ED-4DB2-BD59-A6C34878D82A}">
                    <a16:rowId xmlns:a16="http://schemas.microsoft.com/office/drawing/2014/main" val="2233285204"/>
                  </a:ext>
                </a:extLst>
              </a:tr>
              <a:tr h="314121">
                <a:tc>
                  <a:txBody>
                    <a:bodyPr/>
                    <a:lstStyle/>
                    <a:p>
                      <a:pPr lvl="0">
                        <a:buNone/>
                      </a:pPr>
                      <a:r>
                        <a:rPr lang="en-US" sz="1050">
                          <a:latin typeface="Arial"/>
                          <a:cs typeface="Arial"/>
                        </a:rPr>
                        <a:t>Tester Renewal</a:t>
                      </a:r>
                    </a:p>
                  </a:txBody>
                  <a:tcPr/>
                </a:tc>
                <a:tc>
                  <a:txBody>
                    <a:bodyPr/>
                    <a:lstStyle/>
                    <a:p>
                      <a:pPr lvl="0">
                        <a:buNone/>
                      </a:pPr>
                      <a:r>
                        <a:rPr lang="en-SG" sz="1050" b="0" i="0" u="none" strike="noStrike" noProof="0">
                          <a:latin typeface="Arial"/>
                          <a:cs typeface="Arial"/>
                        </a:rPr>
                        <a:t>- Extend current tester lifecycle to minimize tester downtime</a:t>
                      </a:r>
                      <a:endParaRPr lang="en-US" sz="1050">
                        <a:latin typeface="Arial"/>
                        <a:cs typeface="Arial"/>
                      </a:endParaRPr>
                    </a:p>
                    <a:p>
                      <a:pPr lvl="0">
                        <a:buNone/>
                      </a:pPr>
                      <a:r>
                        <a:rPr lang="en-SG" sz="1050" b="0" i="0" u="none" strike="noStrike" noProof="0">
                          <a:latin typeface="Arial"/>
                          <a:cs typeface="Arial"/>
                        </a:rPr>
                        <a:t>- Improvement on analytical capabilities</a:t>
                      </a:r>
                      <a:endParaRPr lang="en-US" sz="1050">
                        <a:latin typeface="Arial"/>
                        <a:cs typeface="Arial"/>
                      </a:endParaRPr>
                    </a:p>
                  </a:txBody>
                  <a:tcPr/>
                </a:tc>
                <a:tc>
                  <a:txBody>
                    <a:bodyPr/>
                    <a:lstStyle/>
                    <a:p>
                      <a:pPr lvl="0">
                        <a:buNone/>
                      </a:pPr>
                      <a:r>
                        <a:rPr lang="en-SG" sz="1050">
                          <a:latin typeface="Arial"/>
                          <a:cs typeface="Arial"/>
                        </a:rPr>
                        <a:t>Operations</a:t>
                      </a:r>
                    </a:p>
                  </a:txBody>
                  <a:tcPr/>
                </a:tc>
                <a:extLst>
                  <a:ext uri="{0D108BD9-81ED-4DB2-BD59-A6C34878D82A}">
                    <a16:rowId xmlns:a16="http://schemas.microsoft.com/office/drawing/2014/main" val="2635290356"/>
                  </a:ext>
                </a:extLst>
              </a:tr>
              <a:tr h="314121">
                <a:tc>
                  <a:txBody>
                    <a:bodyPr/>
                    <a:lstStyle/>
                    <a:p>
                      <a:pPr lvl="0">
                        <a:buNone/>
                      </a:pPr>
                      <a:r>
                        <a:rPr lang="en-US" sz="1050" b="0" i="0" u="none" strike="noStrike" noProof="0">
                          <a:latin typeface="Arial"/>
                          <a:cs typeface="Arial"/>
                        </a:rPr>
                        <a:t>VOC Meeting</a:t>
                      </a:r>
                      <a:endParaRPr lang="en-US" sz="1050">
                        <a:latin typeface="Arial"/>
                        <a:cs typeface="Arial"/>
                      </a:endParaRPr>
                    </a:p>
                  </a:txBody>
                  <a:tcPr/>
                </a:tc>
                <a:tc>
                  <a:txBody>
                    <a:bodyPr/>
                    <a:lstStyle/>
                    <a:p>
                      <a:pPr lvl="0">
                        <a:buNone/>
                      </a:pPr>
                      <a:r>
                        <a:rPr lang="en-SG" sz="1050" b="0" i="0" u="none" strike="noStrike" noProof="0">
                          <a:latin typeface="Arial"/>
                          <a:cs typeface="Arial"/>
                        </a:rPr>
                        <a:t>Build rapport with Subs to collaborate and improve business processes</a:t>
                      </a:r>
                      <a:endParaRPr lang="en-US" sz="1050">
                        <a:latin typeface="Arial"/>
                        <a:cs typeface="Arial"/>
                      </a:endParaRPr>
                    </a:p>
                  </a:txBody>
                  <a:tcPr/>
                </a:tc>
                <a:tc>
                  <a:txBody>
                    <a:bodyPr/>
                    <a:lstStyle/>
                    <a:p>
                      <a:pPr lvl="0">
                        <a:buNone/>
                      </a:pPr>
                      <a:r>
                        <a:rPr lang="en-SG" sz="1050">
                          <a:latin typeface="Arial"/>
                          <a:cs typeface="Arial"/>
                        </a:rPr>
                        <a:t>Distribution</a:t>
                      </a:r>
                    </a:p>
                  </a:txBody>
                  <a:tcPr/>
                </a:tc>
                <a:extLst>
                  <a:ext uri="{0D108BD9-81ED-4DB2-BD59-A6C34878D82A}">
                    <a16:rowId xmlns:a16="http://schemas.microsoft.com/office/drawing/2014/main" val="3068121760"/>
                  </a:ext>
                </a:extLst>
              </a:tr>
              <a:tr h="314121">
                <a:tc>
                  <a:txBody>
                    <a:bodyPr/>
                    <a:lstStyle/>
                    <a:p>
                      <a:pPr lvl="0">
                        <a:buNone/>
                      </a:pPr>
                      <a:r>
                        <a:rPr lang="en-US" sz="1050" b="0" i="0" u="none" strike="noStrike" noProof="0">
                          <a:latin typeface="Arial"/>
                          <a:cs typeface="Arial"/>
                        </a:rPr>
                        <a:t>Material Master Gross Weight Maintenance</a:t>
                      </a:r>
                      <a:endParaRPr lang="en-US" sz="1050">
                        <a:latin typeface="Arial"/>
                        <a:cs typeface="Arial"/>
                      </a:endParaRPr>
                    </a:p>
                  </a:txBody>
                  <a:tcPr/>
                </a:tc>
                <a:tc>
                  <a:txBody>
                    <a:bodyPr/>
                    <a:lstStyle/>
                    <a:p>
                      <a:pPr lvl="0">
                        <a:buNone/>
                      </a:pPr>
                      <a:r>
                        <a:rPr lang="en-SG" sz="1050">
                          <a:latin typeface="Arial"/>
                          <a:cs typeface="Arial"/>
                        </a:rPr>
                        <a:t>To meet destination countries' customs requirements</a:t>
                      </a:r>
                    </a:p>
                  </a:txBody>
                  <a:tcPr/>
                </a:tc>
                <a:tc>
                  <a:txBody>
                    <a:bodyPr/>
                    <a:lstStyle/>
                    <a:p>
                      <a:pPr lvl="0">
                        <a:buNone/>
                      </a:pPr>
                      <a:r>
                        <a:rPr lang="en-SG" sz="1050">
                          <a:latin typeface="Arial"/>
                          <a:cs typeface="Arial"/>
                        </a:rPr>
                        <a:t>Distribution</a:t>
                      </a:r>
                    </a:p>
                  </a:txBody>
                  <a:tcPr/>
                </a:tc>
                <a:extLst>
                  <a:ext uri="{0D108BD9-81ED-4DB2-BD59-A6C34878D82A}">
                    <a16:rowId xmlns:a16="http://schemas.microsoft.com/office/drawing/2014/main" val="2571869192"/>
                  </a:ext>
                </a:extLst>
              </a:tr>
              <a:tr h="314121">
                <a:tc>
                  <a:txBody>
                    <a:bodyPr/>
                    <a:lstStyle/>
                    <a:p>
                      <a:pPr lvl="0">
                        <a:buNone/>
                      </a:pPr>
                      <a:r>
                        <a:rPr lang="en-US" sz="1050" b="0" i="0" u="none" strike="noStrike" noProof="0">
                          <a:latin typeface="Arial"/>
                          <a:cs typeface="Arial"/>
                        </a:rPr>
                        <a:t>India Realignment to APAC</a:t>
                      </a:r>
                      <a:endParaRPr lang="en-US" sz="1050">
                        <a:latin typeface="Arial"/>
                        <a:cs typeface="Arial"/>
                      </a:endParaRPr>
                    </a:p>
                  </a:txBody>
                  <a:tcPr/>
                </a:tc>
                <a:tc>
                  <a:txBody>
                    <a:bodyPr/>
                    <a:lstStyle/>
                    <a:p>
                      <a:r>
                        <a:rPr lang="en-SG" sz="1050">
                          <a:latin typeface="Arial"/>
                          <a:cs typeface="Arial"/>
                        </a:rPr>
                        <a:t>TBD. Switch from Austria to Singapore?</a:t>
                      </a:r>
                    </a:p>
                  </a:txBody>
                  <a:tcPr/>
                </a:tc>
                <a:tc>
                  <a:txBody>
                    <a:bodyPr/>
                    <a:lstStyle/>
                    <a:p>
                      <a:r>
                        <a:rPr lang="en-SG" sz="1050">
                          <a:latin typeface="Arial"/>
                          <a:cs typeface="Arial"/>
                        </a:rPr>
                        <a:t>Distribution</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75641821"/>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7">
            <a:extLst>
              <a:ext uri="{FF2B5EF4-FFF2-40B4-BE49-F238E27FC236}">
                <a16:creationId xmlns:a16="http://schemas.microsoft.com/office/drawing/2014/main" id="{58AB2DA0-2F24-4A09-9CB8-88960EEBBA93}"/>
              </a:ext>
            </a:extLst>
          </p:cNvPr>
          <p:cNvSpPr txBox="1"/>
          <p:nvPr/>
        </p:nvSpPr>
        <p:spPr>
          <a:xfrm>
            <a:off x="130020" y="476782"/>
            <a:ext cx="9013979" cy="418576"/>
          </a:xfrm>
          <a:prstGeom prst="rect">
            <a:avLst/>
          </a:prstGeom>
          <a:noFill/>
        </p:spPr>
        <p:txBody>
          <a:bodyPr vert="horz" wrap="square" lIns="0" tIns="0" rIns="0" bIns="0" rtlCol="0" anchor="ctr">
            <a:spAutoFit/>
          </a:bodyPr>
          <a:ls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a:lstStyle>
          <a:p>
            <a:pPr>
              <a:lnSpc>
                <a:spcPct val="85000"/>
              </a:lnSpc>
            </a:pPr>
            <a:r>
              <a:rPr sz="3200" b="1">
                <a:solidFill>
                  <a:srgbClr val="993355"/>
                </a:solidFill>
                <a:latin typeface="Arial" panose="020B0604020202020204" pitchFamily="34" charset="0"/>
                <a:ea typeface="Arial Unicode MS" panose="020B0604020202020204" pitchFamily="34" charset="-128"/>
                <a:cs typeface="Arial"/>
              </a:rPr>
              <a:t>PEOPLE</a:t>
            </a:r>
            <a:r>
              <a:rPr lang="en-US" sz="3200" b="1">
                <a:solidFill>
                  <a:srgbClr val="993355"/>
                </a:solidFill>
                <a:latin typeface="Arial" panose="020B0604020202020204" pitchFamily="34" charset="0"/>
                <a:ea typeface="Arial Unicode MS" panose="020B0604020202020204" pitchFamily="34" charset="-128"/>
                <a:cs typeface="Arial"/>
              </a:rPr>
              <a:t> </a:t>
            </a:r>
            <a:r>
              <a:rPr lang="en-US" sz="3200" spc="-5">
                <a:solidFill>
                  <a:srgbClr val="993355"/>
                </a:solidFill>
                <a:latin typeface="Arial" panose="020B0604020202020204" pitchFamily="34" charset="0"/>
                <a:ea typeface="Arial Unicode MS" panose="020B0604020202020204" pitchFamily="34" charset="-128"/>
                <a:cs typeface="Arial"/>
              </a:rPr>
              <a:t>create the Waters difference</a:t>
            </a:r>
          </a:p>
        </p:txBody>
      </p:sp>
      <p:graphicFrame>
        <p:nvGraphicFramePr>
          <p:cNvPr id="3" name="Table 2">
            <a:extLst>
              <a:ext uri="{FF2B5EF4-FFF2-40B4-BE49-F238E27FC236}">
                <a16:creationId xmlns:a16="http://schemas.microsoft.com/office/drawing/2014/main" id="{F42C2BCE-379D-462C-8914-1B1AE6898E23}"/>
              </a:ext>
            </a:extLst>
          </p:cNvPr>
          <p:cNvGraphicFramePr>
            <a:graphicFrameLocks noGrp="1"/>
          </p:cNvGraphicFramePr>
          <p:nvPr>
            <p:extLst>
              <p:ext uri="{D42A27DB-BD31-4B8C-83A1-F6EECF244321}">
                <p14:modId xmlns:p14="http://schemas.microsoft.com/office/powerpoint/2010/main" val="903468241"/>
              </p:ext>
            </p:extLst>
          </p:nvPr>
        </p:nvGraphicFramePr>
        <p:xfrm>
          <a:off x="153565" y="1045954"/>
          <a:ext cx="8859316" cy="1106357"/>
        </p:xfrm>
        <a:graphic>
          <a:graphicData uri="http://schemas.openxmlformats.org/drawingml/2006/table">
            <a:tbl>
              <a:tblPr firstRow="1" bandRow="1">
                <a:tableStyleId>{7DF18680-E054-41AD-8BC1-D1AEF772440D}</a:tableStyleId>
              </a:tblPr>
              <a:tblGrid>
                <a:gridCol w="2015175">
                  <a:extLst>
                    <a:ext uri="{9D8B030D-6E8A-4147-A177-3AD203B41FA5}">
                      <a16:colId xmlns:a16="http://schemas.microsoft.com/office/drawing/2014/main" val="2195551797"/>
                    </a:ext>
                  </a:extLst>
                </a:gridCol>
                <a:gridCol w="5380986">
                  <a:extLst>
                    <a:ext uri="{9D8B030D-6E8A-4147-A177-3AD203B41FA5}">
                      <a16:colId xmlns:a16="http://schemas.microsoft.com/office/drawing/2014/main" val="1778392441"/>
                    </a:ext>
                  </a:extLst>
                </a:gridCol>
                <a:gridCol w="1463155">
                  <a:extLst>
                    <a:ext uri="{9D8B030D-6E8A-4147-A177-3AD203B41FA5}">
                      <a16:colId xmlns:a16="http://schemas.microsoft.com/office/drawing/2014/main" val="1046440017"/>
                    </a:ext>
                  </a:extLst>
                </a:gridCol>
              </a:tblGrid>
              <a:tr h="170621">
                <a:tc>
                  <a:txBody>
                    <a:bodyPr/>
                    <a:lstStyle/>
                    <a:p>
                      <a:pPr algn="l" rtl="0" fontAlgn="base"/>
                      <a:r>
                        <a:rPr lang="en-SG" sz="1400">
                          <a:effectLst/>
                          <a:latin typeface="Arial" panose="020B0604020202020204" pitchFamily="34" charset="0"/>
                          <a:cs typeface="Arial" panose="020B0604020202020204" pitchFamily="34" charset="0"/>
                        </a:rPr>
                        <a:t>Initiatives​</a:t>
                      </a:r>
                    </a:p>
                  </a:txBody>
                  <a:tcPr anchor="ctr"/>
                </a:tc>
                <a:tc>
                  <a:txBody>
                    <a:bodyPr/>
                    <a:lstStyle/>
                    <a:p>
                      <a:pPr algn="l" rtl="0" fontAlgn="base"/>
                      <a:r>
                        <a:rPr lang="en-SG" sz="1400">
                          <a:effectLst/>
                          <a:latin typeface="Arial" panose="020B0604020202020204" pitchFamily="34" charset="0"/>
                          <a:cs typeface="Arial" panose="020B0604020202020204" pitchFamily="34" charset="0"/>
                        </a:rPr>
                        <a:t>Success Measures​</a:t>
                      </a:r>
                    </a:p>
                  </a:txBody>
                  <a:tcPr anchor="ctr"/>
                </a:tc>
                <a:tc>
                  <a:txBody>
                    <a:bodyPr/>
                    <a:lstStyle/>
                    <a:p>
                      <a:pPr algn="l" rtl="0" fontAlgn="base"/>
                      <a:r>
                        <a:rPr lang="en-SG" sz="1400">
                          <a:effectLst/>
                          <a:latin typeface="Arial" panose="020B0604020202020204" pitchFamily="34" charset="0"/>
                          <a:cs typeface="Arial" panose="020B0604020202020204" pitchFamily="34" charset="0"/>
                        </a:rPr>
                        <a:t>Functions​</a:t>
                      </a:r>
                    </a:p>
                  </a:txBody>
                  <a:tcPr anchor="ctr"/>
                </a:tc>
                <a:extLst>
                  <a:ext uri="{0D108BD9-81ED-4DB2-BD59-A6C34878D82A}">
                    <a16:rowId xmlns:a16="http://schemas.microsoft.com/office/drawing/2014/main" val="165478129"/>
                  </a:ext>
                </a:extLst>
              </a:tr>
              <a:tr h="170621">
                <a:tc>
                  <a:txBody>
                    <a:bodyPr/>
                    <a:lstStyle/>
                    <a:p>
                      <a:pPr algn="l" rtl="0" fontAlgn="base"/>
                      <a:r>
                        <a:rPr lang="en-SG" sz="1000">
                          <a:effectLst/>
                          <a:latin typeface="Arial" panose="020B0604020202020204" pitchFamily="34" charset="0"/>
                          <a:cs typeface="Arial" panose="020B0604020202020204" pitchFamily="34" charset="0"/>
                        </a:rPr>
                        <a:t>People Development</a:t>
                      </a:r>
                    </a:p>
                  </a:txBody>
                  <a:tcPr/>
                </a:tc>
                <a:tc>
                  <a:txBody>
                    <a:bodyPr/>
                    <a:lstStyle/>
                    <a:p>
                      <a:pPr lvl="0" algn="l">
                        <a:buNone/>
                      </a:pPr>
                      <a:r>
                        <a:rPr lang="en-SG" sz="1000">
                          <a:effectLst/>
                          <a:latin typeface="Arial" panose="020B0604020202020204" pitchFamily="34" charset="0"/>
                          <a:cs typeface="Arial" panose="020B0604020202020204" pitchFamily="34" charset="0"/>
                        </a:rPr>
                        <a:t>Develop and execute My Success Plan with all employees.</a:t>
                      </a:r>
                    </a:p>
                    <a:p>
                      <a:pPr lvl="0" algn="l">
                        <a:buNone/>
                      </a:pPr>
                      <a:r>
                        <a:rPr lang="en-SG" sz="1000">
                          <a:effectLst/>
                          <a:latin typeface="Arial" panose="020B0604020202020204" pitchFamily="34" charset="0"/>
                          <a:cs typeface="Arial" panose="020B0604020202020204" pitchFamily="34" charset="0"/>
                        </a:rPr>
                        <a:t>Review and refresh Job Description for all employees.</a:t>
                      </a:r>
                    </a:p>
                    <a:p>
                      <a:pPr lvl="0" algn="l">
                        <a:buNone/>
                      </a:pPr>
                      <a:r>
                        <a:rPr lang="en-SG" sz="1000">
                          <a:effectLst/>
                          <a:latin typeface="Arial" panose="020B0604020202020204" pitchFamily="34" charset="0"/>
                          <a:cs typeface="Arial" panose="020B0604020202020204" pitchFamily="34" charset="0"/>
                        </a:rPr>
                        <a:t>Training of analytical tool (Power BI).</a:t>
                      </a:r>
                    </a:p>
                  </a:txBody>
                  <a:tcPr/>
                </a:tc>
                <a:tc>
                  <a:txBody>
                    <a:bodyPr/>
                    <a:lstStyle/>
                    <a:p>
                      <a:pPr algn="l" rtl="0" fontAlgn="base"/>
                      <a:r>
                        <a:rPr lang="en-SG" sz="1000">
                          <a:effectLst/>
                          <a:latin typeface="Arial" panose="020B0604020202020204" pitchFamily="34" charset="0"/>
                          <a:cs typeface="Arial" panose="020B0604020202020204" pitchFamily="34" charset="0"/>
                        </a:rPr>
                        <a:t>All​</a:t>
                      </a:r>
                    </a:p>
                  </a:txBody>
                  <a:tcPr/>
                </a:tc>
                <a:extLst>
                  <a:ext uri="{0D108BD9-81ED-4DB2-BD59-A6C34878D82A}">
                    <a16:rowId xmlns:a16="http://schemas.microsoft.com/office/drawing/2014/main" val="1161914218"/>
                  </a:ext>
                </a:extLst>
              </a:tr>
              <a:tr h="252917">
                <a:tc>
                  <a:txBody>
                    <a:bodyPr/>
                    <a:lstStyle/>
                    <a:p>
                      <a:pPr lvl="0" algn="l">
                        <a:buNone/>
                      </a:pPr>
                      <a:r>
                        <a:rPr lang="en-SG" sz="1000">
                          <a:effectLst/>
                          <a:latin typeface="Arial" panose="020B0604020202020204" pitchFamily="34" charset="0"/>
                          <a:cs typeface="Arial" panose="020B0604020202020204" pitchFamily="34" charset="0"/>
                        </a:rPr>
                        <a:t>Diversity and Inclusion</a:t>
                      </a:r>
                      <a:endParaRPr lang="en-US" sz="1000">
                        <a:latin typeface="Arial" panose="020B0604020202020204" pitchFamily="34" charset="0"/>
                        <a:cs typeface="Arial" panose="020B0604020202020204" pitchFamily="34" charset="0"/>
                      </a:endParaRPr>
                    </a:p>
                  </a:txBody>
                  <a:tcPr/>
                </a:tc>
                <a:tc>
                  <a:txBody>
                    <a:bodyPr/>
                    <a:lstStyle/>
                    <a:p>
                      <a:pPr lvl="0" algn="l">
                        <a:buNone/>
                      </a:pPr>
                      <a:r>
                        <a:rPr lang="en-SG" sz="1000">
                          <a:effectLst/>
                          <a:latin typeface="Arial" panose="020B0604020202020204" pitchFamily="34" charset="0"/>
                          <a:cs typeface="Arial" panose="020B0604020202020204" pitchFamily="34" charset="0"/>
                        </a:rPr>
                        <a:t>Lead and / or participate in site activities to promote workforce inclusiveness.</a:t>
                      </a:r>
                    </a:p>
                  </a:txBody>
                  <a:tcPr/>
                </a:tc>
                <a:tc>
                  <a:txBody>
                    <a:bodyPr/>
                    <a:lstStyle/>
                    <a:p>
                      <a:pPr lvl="0" algn="l">
                        <a:buNone/>
                      </a:pPr>
                      <a:r>
                        <a:rPr lang="en-SG" sz="1000">
                          <a:effectLst/>
                          <a:latin typeface="Arial" panose="020B0604020202020204" pitchFamily="34" charset="0"/>
                          <a:cs typeface="Arial" panose="020B0604020202020204" pitchFamily="34" charset="0"/>
                        </a:rPr>
                        <a:t>All</a:t>
                      </a:r>
                    </a:p>
                  </a:txBody>
                  <a:tcPr/>
                </a:tc>
                <a:extLst>
                  <a:ext uri="{0D108BD9-81ED-4DB2-BD59-A6C34878D82A}">
                    <a16:rowId xmlns:a16="http://schemas.microsoft.com/office/drawing/2014/main" val="2836333402"/>
                  </a:ext>
                </a:extLst>
              </a:tr>
            </a:tbl>
          </a:graphicData>
        </a:graphic>
      </p:graphicFrame>
    </p:spTree>
    <p:extLst>
      <p:ext uri="{BB962C8B-B14F-4D97-AF65-F5344CB8AC3E}">
        <p14:creationId xmlns:p14="http://schemas.microsoft.com/office/powerpoint/2010/main" val="2276369910"/>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F0BBAF-4D17-4A71-AAE5-E9BD932B9156}"/>
              </a:ext>
            </a:extLst>
          </p:cNvPr>
          <p:cNvGrpSpPr/>
          <p:nvPr/>
        </p:nvGrpSpPr>
        <p:grpSpPr>
          <a:xfrm>
            <a:off x="2" y="1708065"/>
            <a:ext cx="9051321" cy="2643758"/>
            <a:chOff x="0" y="2249988"/>
            <a:chExt cx="9051321" cy="1459406"/>
          </a:xfrm>
          <a:solidFill>
            <a:srgbClr val="F2F2F2"/>
          </a:solidFill>
        </p:grpSpPr>
        <p:sp>
          <p:nvSpPr>
            <p:cNvPr id="66" name="Rectangle 65">
              <a:extLst>
                <a:ext uri="{FF2B5EF4-FFF2-40B4-BE49-F238E27FC236}">
                  <a16:creationId xmlns:a16="http://schemas.microsoft.com/office/drawing/2014/main" id="{2D5E0CE4-C77E-4FD7-9655-F26A42EFADB6}"/>
                </a:ext>
              </a:extLst>
            </p:cNvPr>
            <p:cNvSpPr/>
            <p:nvPr/>
          </p:nvSpPr>
          <p:spPr bwMode="auto">
            <a:xfrm>
              <a:off x="0" y="2884602"/>
              <a:ext cx="9051321" cy="824792"/>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Verdana" pitchFamily="34" charset="0"/>
                <a:ea typeface="MS PGothic" pitchFamily="34" charset="-128"/>
                <a:cs typeface="+mn-cs"/>
              </a:endParaRPr>
            </a:p>
          </p:txBody>
        </p:sp>
        <p:sp>
          <p:nvSpPr>
            <p:cNvPr id="65" name="Rectangle 64">
              <a:extLst>
                <a:ext uri="{FF2B5EF4-FFF2-40B4-BE49-F238E27FC236}">
                  <a16:creationId xmlns:a16="http://schemas.microsoft.com/office/drawing/2014/main" id="{4185EF64-F427-4A48-8A19-E3EB810D0294}"/>
                </a:ext>
              </a:extLst>
            </p:cNvPr>
            <p:cNvSpPr/>
            <p:nvPr/>
          </p:nvSpPr>
          <p:spPr bwMode="auto">
            <a:xfrm>
              <a:off x="0" y="2249988"/>
              <a:ext cx="9051321" cy="572205"/>
            </a:xfrm>
            <a:prstGeom prst="rect">
              <a:avLst/>
            </a:prstGeom>
            <a:grp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Verdana" pitchFamily="34" charset="0"/>
                <a:ea typeface="MS PGothic" pitchFamily="34" charset="-128"/>
                <a:cs typeface="+mn-cs"/>
              </a:endParaRPr>
            </a:p>
          </p:txBody>
        </p:sp>
      </p:grpSp>
      <p:sp>
        <p:nvSpPr>
          <p:cNvPr id="11" name="Rectangle 10">
            <a:extLst>
              <a:ext uri="{FF2B5EF4-FFF2-40B4-BE49-F238E27FC236}">
                <a16:creationId xmlns:a16="http://schemas.microsoft.com/office/drawing/2014/main" id="{E7009EA8-D911-4C5A-AE91-B570E07722C6}"/>
              </a:ext>
            </a:extLst>
          </p:cNvPr>
          <p:cNvSpPr/>
          <p:nvPr/>
        </p:nvSpPr>
        <p:spPr bwMode="auto">
          <a:xfrm>
            <a:off x="2624002" y="1035531"/>
            <a:ext cx="1547342" cy="3316292"/>
          </a:xfrm>
          <a:prstGeom prst="rect">
            <a:avLst/>
          </a:prstGeom>
          <a:solidFill>
            <a:schemeClr val="bg1">
              <a:alpha val="56000"/>
            </a:schemeClr>
          </a:solidFill>
          <a:ln w="9525" cap="flat" cmpd="sng" algn="ctr">
            <a:solidFill>
              <a:schemeClr val="tx2">
                <a:lumMod val="75000"/>
              </a:schemeClr>
            </a:solidFill>
            <a:prstDash val="solid"/>
            <a:round/>
            <a:headEnd type="none" w="med" len="med"/>
            <a:tailEnd type="none" w="med" len="med"/>
          </a:ln>
          <a:effectLst/>
        </p:spPr>
        <p:txBody>
          <a:bodyPr vert="horz" wrap="square" lIns="91440" tIns="27432" rIns="91440" bIns="45720" numCol="1" rtlCol="0" anchor="t" anchorCtr="0" compatLnSpc="1">
            <a:prstTxWarp prst="textNoShape">
              <a:avLst/>
            </a:prstTxWarp>
          </a:bodyPr>
          <a:lstStyle/>
          <a:p>
            <a:pPr marL="457189" marR="0" lvl="1" indent="0" algn="l" defTabSz="914378"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I</a:t>
            </a:r>
            <a:r>
              <a:rPr kumimoji="0" lang="en-US" sz="1100" b="0" i="0" u="none" strike="noStrike" kern="1200" cap="none" spc="0" normalizeH="0" baseline="0" noProof="0">
                <a:ln>
                  <a:noFill/>
                </a:ln>
                <a:solidFill>
                  <a:srgbClr val="0069A4"/>
                </a:solidFill>
                <a:effectLst/>
                <a:uLnTx/>
                <a:uFillTx/>
                <a:latin typeface="Arial"/>
                <a:ea typeface="MS PGothic" pitchFamily="34" charset="-128"/>
                <a:cs typeface="Arial"/>
              </a:rPr>
              <a:t>n</a:t>
            </a: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novation to </a:t>
            </a:r>
            <a:b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b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Change the World </a:t>
            </a:r>
          </a:p>
        </p:txBody>
      </p:sp>
      <p:sp>
        <p:nvSpPr>
          <p:cNvPr id="23" name="Rectangle 22">
            <a:extLst>
              <a:ext uri="{FF2B5EF4-FFF2-40B4-BE49-F238E27FC236}">
                <a16:creationId xmlns:a16="http://schemas.microsoft.com/office/drawing/2014/main" id="{C07AB63C-123F-4AF6-AAD1-46E7EEDC2646}"/>
              </a:ext>
            </a:extLst>
          </p:cNvPr>
          <p:cNvSpPr/>
          <p:nvPr/>
        </p:nvSpPr>
        <p:spPr bwMode="auto">
          <a:xfrm>
            <a:off x="1005358" y="1045470"/>
            <a:ext cx="1547342" cy="3306353"/>
          </a:xfrm>
          <a:prstGeom prst="rect">
            <a:avLst/>
          </a:prstGeom>
          <a:solidFill>
            <a:schemeClr val="bg1">
              <a:alpha val="56000"/>
            </a:schemeClr>
          </a:solidFill>
          <a:ln w="9525" cap="flat" cmpd="sng" algn="ctr">
            <a:solidFill>
              <a:schemeClr val="tx2">
                <a:lumMod val="75000"/>
              </a:schemeClr>
            </a:solidFill>
            <a:prstDash val="solid"/>
            <a:round/>
            <a:headEnd type="none" w="med" len="med"/>
            <a:tailEnd type="none" w="med" len="med"/>
          </a:ln>
          <a:effectLst/>
        </p:spPr>
        <p:txBody>
          <a:bodyPr vert="horz" wrap="square" lIns="91440" tIns="27432" rIns="91440" bIns="45720" numCol="1" rtlCol="0" anchor="t" anchorCtr="0" compatLnSpc="1">
            <a:prstTxWarp prst="textNoShape">
              <a:avLst/>
            </a:prstTxWarp>
          </a:bodyPr>
          <a:lstStyle/>
          <a:p>
            <a:pPr marL="457189" marR="0" lvl="1" indent="0" algn="l" defTabSz="914378"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Growth is </a:t>
            </a:r>
            <a:b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b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Our Mandate </a:t>
            </a:r>
          </a:p>
        </p:txBody>
      </p:sp>
      <p:sp>
        <p:nvSpPr>
          <p:cNvPr id="24" name="Rectangle 23">
            <a:extLst>
              <a:ext uri="{FF2B5EF4-FFF2-40B4-BE49-F238E27FC236}">
                <a16:creationId xmlns:a16="http://schemas.microsoft.com/office/drawing/2014/main" id="{D86FE506-C396-40DC-A884-C5741E865C96}"/>
              </a:ext>
            </a:extLst>
          </p:cNvPr>
          <p:cNvSpPr/>
          <p:nvPr/>
        </p:nvSpPr>
        <p:spPr bwMode="auto">
          <a:xfrm>
            <a:off x="4242646" y="1035531"/>
            <a:ext cx="1547342" cy="3316292"/>
          </a:xfrm>
          <a:prstGeom prst="rect">
            <a:avLst/>
          </a:prstGeom>
          <a:solidFill>
            <a:schemeClr val="bg1">
              <a:alpha val="56000"/>
            </a:schemeClr>
          </a:solidFill>
          <a:ln w="9525" cap="flat" cmpd="sng" algn="ctr">
            <a:solidFill>
              <a:schemeClr val="tx2">
                <a:lumMod val="75000"/>
              </a:schemeClr>
            </a:solidFill>
            <a:prstDash val="solid"/>
            <a:round/>
            <a:headEnd type="none" w="med" len="med"/>
            <a:tailEnd type="none" w="med" len="med"/>
          </a:ln>
          <a:effectLst/>
        </p:spPr>
        <p:txBody>
          <a:bodyPr vert="horz" wrap="square" lIns="91440" tIns="27432" rIns="91440" bIns="45720" numCol="1" rtlCol="0" anchor="t" anchorCtr="0" compatLnSpc="1">
            <a:prstTxWarp prst="textNoShape">
              <a:avLst/>
            </a:prstTxWarp>
          </a:bodyPr>
          <a:lstStyle/>
          <a:p>
            <a:pPr marL="457189" marR="0" lvl="1" indent="0" algn="l" defTabSz="914378"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Quality is </a:t>
            </a:r>
            <a:b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b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Everyone’s Job</a:t>
            </a:r>
          </a:p>
        </p:txBody>
      </p:sp>
      <p:sp>
        <p:nvSpPr>
          <p:cNvPr id="25" name="Rectangle 24">
            <a:extLst>
              <a:ext uri="{FF2B5EF4-FFF2-40B4-BE49-F238E27FC236}">
                <a16:creationId xmlns:a16="http://schemas.microsoft.com/office/drawing/2014/main" id="{68DC200D-E33E-4476-A9D1-C4C88228043D}"/>
              </a:ext>
            </a:extLst>
          </p:cNvPr>
          <p:cNvSpPr/>
          <p:nvPr/>
        </p:nvSpPr>
        <p:spPr bwMode="auto">
          <a:xfrm>
            <a:off x="5861290" y="1035531"/>
            <a:ext cx="1547342" cy="3308501"/>
          </a:xfrm>
          <a:prstGeom prst="rect">
            <a:avLst/>
          </a:prstGeom>
          <a:solidFill>
            <a:schemeClr val="bg1">
              <a:alpha val="56000"/>
            </a:schemeClr>
          </a:solidFill>
          <a:ln w="9525" cap="flat" cmpd="sng" algn="ctr">
            <a:solidFill>
              <a:schemeClr val="tx2">
                <a:lumMod val="75000"/>
              </a:schemeClr>
            </a:solidFill>
            <a:prstDash val="solid"/>
            <a:round/>
            <a:headEnd type="none" w="med" len="med"/>
            <a:tailEnd type="none" w="med" len="med"/>
          </a:ln>
          <a:effectLst/>
        </p:spPr>
        <p:txBody>
          <a:bodyPr vert="horz" wrap="square" lIns="0" tIns="27432" rIns="0" bIns="45720" numCol="1" rtlCol="0" anchor="t" anchorCtr="0" compatLnSpc="1">
            <a:prstTxWarp prst="textNoShape">
              <a:avLst/>
            </a:prstTxWarp>
          </a:bodyPr>
          <a:lstStyle/>
          <a:p>
            <a:pPr marL="457189" marR="0" lvl="1" indent="0" algn="l" defTabSz="914378"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Customer Experience Excellence</a:t>
            </a:r>
          </a:p>
        </p:txBody>
      </p:sp>
      <p:sp>
        <p:nvSpPr>
          <p:cNvPr id="26" name="Rectangle 25">
            <a:extLst>
              <a:ext uri="{FF2B5EF4-FFF2-40B4-BE49-F238E27FC236}">
                <a16:creationId xmlns:a16="http://schemas.microsoft.com/office/drawing/2014/main" id="{BE5010E6-C3AA-4CFE-B612-5939682FD821}"/>
              </a:ext>
            </a:extLst>
          </p:cNvPr>
          <p:cNvSpPr/>
          <p:nvPr/>
        </p:nvSpPr>
        <p:spPr bwMode="auto">
          <a:xfrm>
            <a:off x="7479936" y="1035531"/>
            <a:ext cx="1547342" cy="3308501"/>
          </a:xfrm>
          <a:prstGeom prst="rect">
            <a:avLst/>
          </a:prstGeom>
          <a:solidFill>
            <a:schemeClr val="bg1">
              <a:alpha val="56000"/>
            </a:schemeClr>
          </a:solidFill>
          <a:ln w="9525" cap="flat" cmpd="sng" algn="ctr">
            <a:solidFill>
              <a:schemeClr val="tx2">
                <a:lumMod val="75000"/>
              </a:schemeClr>
            </a:solidFill>
            <a:prstDash val="solid"/>
            <a:round/>
            <a:headEnd type="none" w="med" len="med"/>
            <a:tailEnd type="none" w="med" len="med"/>
          </a:ln>
          <a:effectLst/>
        </p:spPr>
        <p:txBody>
          <a:bodyPr vert="horz" wrap="square" lIns="91440" tIns="27432" rIns="91440" bIns="45720" numCol="1" rtlCol="0" anchor="t" anchorCtr="0" compatLnSpc="1">
            <a:prstTxWarp prst="textNoShape">
              <a:avLst/>
            </a:prstTxWarp>
          </a:bodyPr>
          <a:lstStyle/>
          <a:p>
            <a:pPr marL="457189" marR="0" lvl="1" indent="0" algn="l" defTabSz="914378"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0069A4"/>
                </a:solidFill>
                <a:effectLst/>
                <a:uLnTx/>
                <a:uFillTx/>
                <a:latin typeface="Arial"/>
                <a:ea typeface="MS PGothic" pitchFamily="34" charset="-128"/>
                <a:cs typeface="Arial"/>
              </a:rPr>
              <a:t>People Create the Waters Difference </a:t>
            </a:r>
          </a:p>
        </p:txBody>
      </p:sp>
      <p:sp>
        <p:nvSpPr>
          <p:cNvPr id="6" name="Title 1">
            <a:extLst>
              <a:ext uri="{FF2B5EF4-FFF2-40B4-BE49-F238E27FC236}">
                <a16:creationId xmlns:a16="http://schemas.microsoft.com/office/drawing/2014/main" id="{6252D362-CE9D-A34A-9CCF-F418FB40D5AB}"/>
              </a:ext>
            </a:extLst>
          </p:cNvPr>
          <p:cNvSpPr>
            <a:spLocks noGrp="1"/>
          </p:cNvSpPr>
          <p:nvPr>
            <p:ph type="title"/>
          </p:nvPr>
        </p:nvSpPr>
        <p:spPr>
          <a:xfrm>
            <a:off x="-2797" y="194745"/>
            <a:ext cx="9012894" cy="580768"/>
          </a:xfrm>
          <a:noFill/>
        </p:spPr>
        <p:txBody>
          <a:bodyPr/>
          <a:lstStyle/>
          <a:p>
            <a:r>
              <a:rPr lang="en-US">
                <a:solidFill>
                  <a:srgbClr val="0069A4"/>
                </a:solidFill>
              </a:rPr>
              <a:t>Dashboard – Singapore QMS Quality Objectives 2020</a:t>
            </a:r>
            <a:br>
              <a:rPr lang="en-US">
                <a:solidFill>
                  <a:srgbClr val="0069A4"/>
                </a:solidFill>
              </a:rPr>
            </a:br>
            <a:r>
              <a:rPr lang="en-US" sz="1600">
                <a:solidFill>
                  <a:srgbClr val="0069A4"/>
                </a:solidFill>
              </a:rPr>
              <a:t>Data shown: 08.Jan.2020</a:t>
            </a:r>
            <a:endParaRPr lang="en-US">
              <a:solidFill>
                <a:srgbClr val="0069A4"/>
              </a:solidFill>
            </a:endParaRPr>
          </a:p>
        </p:txBody>
      </p:sp>
      <p:sp>
        <p:nvSpPr>
          <p:cNvPr id="5" name="Rectangle 4">
            <a:extLst>
              <a:ext uri="{FF2B5EF4-FFF2-40B4-BE49-F238E27FC236}">
                <a16:creationId xmlns:a16="http://schemas.microsoft.com/office/drawing/2014/main" id="{5CA22D6D-1D2A-4E1D-BBBB-4FF7D48C627D}"/>
              </a:ext>
            </a:extLst>
          </p:cNvPr>
          <p:cNvSpPr/>
          <p:nvPr/>
        </p:nvSpPr>
        <p:spPr>
          <a:xfrm>
            <a:off x="38429" y="1750045"/>
            <a:ext cx="928011" cy="461665"/>
          </a:xfrm>
          <a:prstGeom prst="rect">
            <a:avLst/>
          </a:prstGeom>
        </p:spPr>
        <p:txBody>
          <a:bodyPr wrap="square">
            <a:spAutoFit/>
          </a:bodyPr>
          <a:lstStyle/>
          <a:p>
            <a:pPr marL="0" marR="0" lvl="0" indent="0" algn="r" defTabSz="914378"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77BB"/>
                </a:solidFill>
                <a:effectLst/>
                <a:uLnTx/>
                <a:uFillTx/>
                <a:latin typeface="Arial" panose="020B0604020202020204" pitchFamily="34" charset="0"/>
                <a:ea typeface="MS PGothic" pitchFamily="34" charset="-128"/>
                <a:cs typeface="Arial" panose="020B0604020202020204" pitchFamily="34" charset="0"/>
              </a:rPr>
              <a:t>Our</a:t>
            </a:r>
            <a:br>
              <a:rPr kumimoji="0" lang="en-US" sz="1200" b="0" i="0" u="none" strike="noStrike" kern="1200" cap="none" spc="0" normalizeH="0" baseline="0" noProof="0">
                <a:ln>
                  <a:noFill/>
                </a:ln>
                <a:solidFill>
                  <a:srgbClr val="0077BB"/>
                </a:solidFill>
                <a:effectLst/>
                <a:uLnTx/>
                <a:uFillTx/>
                <a:latin typeface="Arial" panose="020B0604020202020204" pitchFamily="34" charset="0"/>
                <a:ea typeface="MS PGothic" pitchFamily="34" charset="-128"/>
                <a:cs typeface="Arial" panose="020B0604020202020204" pitchFamily="34" charset="0"/>
              </a:rPr>
            </a:br>
            <a:r>
              <a:rPr kumimoji="0" lang="en-US" sz="1200" b="1" i="0" u="none" strike="noStrike" kern="1200" cap="none" spc="0" normalizeH="0" baseline="0" noProof="0">
                <a:ln>
                  <a:noFill/>
                </a:ln>
                <a:solidFill>
                  <a:srgbClr val="0077BB"/>
                </a:solidFill>
                <a:effectLst/>
                <a:uLnTx/>
                <a:uFillTx/>
                <a:latin typeface="Arial" panose="020B0604020202020204" pitchFamily="34" charset="0"/>
                <a:ea typeface="MS PGothic" pitchFamily="34" charset="-128"/>
                <a:cs typeface="Arial" panose="020B0604020202020204" pitchFamily="34" charset="0"/>
              </a:rPr>
              <a:t>Initiatives</a:t>
            </a:r>
          </a:p>
        </p:txBody>
      </p:sp>
      <p:sp>
        <p:nvSpPr>
          <p:cNvPr id="59" name="Rectangle 58">
            <a:extLst>
              <a:ext uri="{FF2B5EF4-FFF2-40B4-BE49-F238E27FC236}">
                <a16:creationId xmlns:a16="http://schemas.microsoft.com/office/drawing/2014/main" id="{1C549080-CAF9-4C44-9484-91AE24877DDC}"/>
              </a:ext>
            </a:extLst>
          </p:cNvPr>
          <p:cNvSpPr/>
          <p:nvPr/>
        </p:nvSpPr>
        <p:spPr>
          <a:xfrm>
            <a:off x="3" y="2857688"/>
            <a:ext cx="958427" cy="646331"/>
          </a:xfrm>
          <a:prstGeom prst="rect">
            <a:avLst/>
          </a:prstGeom>
        </p:spPr>
        <p:txBody>
          <a:bodyPr wrap="square">
            <a:spAutoFit/>
          </a:bodyPr>
          <a:lstStyle/>
          <a:p>
            <a:pPr marL="0" marR="0" lvl="0" indent="0" algn="r" defTabSz="914378"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77BB"/>
                </a:solidFill>
                <a:effectLst/>
                <a:uLnTx/>
                <a:uFillTx/>
                <a:latin typeface="Arial" panose="020B0604020202020204" pitchFamily="34" charset="0"/>
                <a:ea typeface="MS PGothic" pitchFamily="34" charset="-128"/>
                <a:cs typeface="Arial" panose="020B0604020202020204" pitchFamily="34" charset="0"/>
              </a:rPr>
              <a:t>Our</a:t>
            </a:r>
            <a:br>
              <a:rPr kumimoji="0" lang="en-US" sz="1200" b="1" i="0" u="none" strike="noStrike" kern="1200" cap="none" spc="0" normalizeH="0" baseline="0" noProof="0">
                <a:ln>
                  <a:noFill/>
                </a:ln>
                <a:solidFill>
                  <a:srgbClr val="0077BB"/>
                </a:solidFill>
                <a:effectLst/>
                <a:uLnTx/>
                <a:uFillTx/>
                <a:latin typeface="Arial" panose="020B0604020202020204" pitchFamily="34" charset="0"/>
                <a:ea typeface="MS PGothic" pitchFamily="34" charset="-128"/>
                <a:cs typeface="Arial" panose="020B0604020202020204" pitchFamily="34" charset="0"/>
              </a:rPr>
            </a:br>
            <a:r>
              <a:rPr kumimoji="0" lang="en-US" sz="1200" b="1" i="0" u="none" strike="noStrike" kern="1200" cap="none" spc="0" normalizeH="0" baseline="0" noProof="0">
                <a:ln>
                  <a:noFill/>
                </a:ln>
                <a:solidFill>
                  <a:srgbClr val="0077BB"/>
                </a:solidFill>
                <a:effectLst/>
                <a:uLnTx/>
                <a:uFillTx/>
                <a:latin typeface="Arial" panose="020B0604020202020204" pitchFamily="34" charset="0"/>
                <a:ea typeface="MS PGothic" pitchFamily="34" charset="-128"/>
                <a:cs typeface="Arial" panose="020B0604020202020204" pitchFamily="34" charset="0"/>
              </a:rPr>
              <a:t>Success Measures</a:t>
            </a:r>
          </a:p>
        </p:txBody>
      </p:sp>
      <p:graphicFrame>
        <p:nvGraphicFramePr>
          <p:cNvPr id="32" name="Table 31">
            <a:extLst>
              <a:ext uri="{FF2B5EF4-FFF2-40B4-BE49-F238E27FC236}">
                <a16:creationId xmlns:a16="http://schemas.microsoft.com/office/drawing/2014/main" id="{10A9B22D-2177-49A1-8C23-E35573662B9A}"/>
              </a:ext>
            </a:extLst>
          </p:cNvPr>
          <p:cNvGraphicFramePr>
            <a:graphicFrameLocks noGrp="1"/>
          </p:cNvGraphicFramePr>
          <p:nvPr/>
        </p:nvGraphicFramePr>
        <p:xfrm>
          <a:off x="958430" y="1246076"/>
          <a:ext cx="8046390" cy="3629930"/>
        </p:xfrm>
        <a:graphic>
          <a:graphicData uri="http://schemas.openxmlformats.org/drawingml/2006/table">
            <a:tbl>
              <a:tblPr>
                <a:tableStyleId>{2D5ABB26-0587-4C30-8999-92F81FD0307C}</a:tableStyleId>
              </a:tblPr>
              <a:tblGrid>
                <a:gridCol w="1619450">
                  <a:extLst>
                    <a:ext uri="{9D8B030D-6E8A-4147-A177-3AD203B41FA5}">
                      <a16:colId xmlns:a16="http://schemas.microsoft.com/office/drawing/2014/main" val="3618628811"/>
                    </a:ext>
                  </a:extLst>
                </a:gridCol>
                <a:gridCol w="1611623">
                  <a:extLst>
                    <a:ext uri="{9D8B030D-6E8A-4147-A177-3AD203B41FA5}">
                      <a16:colId xmlns:a16="http://schemas.microsoft.com/office/drawing/2014/main" val="3111385251"/>
                    </a:ext>
                  </a:extLst>
                </a:gridCol>
                <a:gridCol w="1610549">
                  <a:extLst>
                    <a:ext uri="{9D8B030D-6E8A-4147-A177-3AD203B41FA5}">
                      <a16:colId xmlns:a16="http://schemas.microsoft.com/office/drawing/2014/main" val="2190306241"/>
                    </a:ext>
                  </a:extLst>
                </a:gridCol>
                <a:gridCol w="1637211">
                  <a:extLst>
                    <a:ext uri="{9D8B030D-6E8A-4147-A177-3AD203B41FA5}">
                      <a16:colId xmlns:a16="http://schemas.microsoft.com/office/drawing/2014/main" val="2991550548"/>
                    </a:ext>
                  </a:extLst>
                </a:gridCol>
                <a:gridCol w="1567557">
                  <a:extLst>
                    <a:ext uri="{9D8B030D-6E8A-4147-A177-3AD203B41FA5}">
                      <a16:colId xmlns:a16="http://schemas.microsoft.com/office/drawing/2014/main" val="2510359216"/>
                    </a:ext>
                  </a:extLst>
                </a:gridCol>
              </a:tblGrid>
              <a:tr h="2466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kern="1200">
                        <a:solidFill>
                          <a:schemeClr val="tx1"/>
                        </a:solidFill>
                        <a:latin typeface="Arial"/>
                        <a:ea typeface="+mn-ea"/>
                        <a:cs typeface="Arial"/>
                      </a:endParaRPr>
                    </a:p>
                  </a:txBody>
                  <a:tcPr marT="91440" marB="0" anchor="ctr">
                    <a:lnL w="5715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kern="1200">
                        <a:solidFill>
                          <a:schemeClr val="tx1"/>
                        </a:solidFill>
                        <a:latin typeface="Arial"/>
                        <a:ea typeface="+mn-ea"/>
                        <a:cs typeface="Arial"/>
                      </a:endParaRPr>
                    </a:p>
                  </a:txBody>
                  <a:tcPr marT="9144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kern="1200">
                        <a:solidFill>
                          <a:schemeClr val="tx1"/>
                        </a:solidFill>
                        <a:latin typeface="Arial"/>
                        <a:ea typeface="+mn-ea"/>
                        <a:cs typeface="Arial"/>
                      </a:endParaRPr>
                    </a:p>
                  </a:txBody>
                  <a:tcPr marT="9144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kern="1200">
                        <a:solidFill>
                          <a:schemeClr val="tx1"/>
                        </a:solidFill>
                        <a:latin typeface="Arial"/>
                        <a:ea typeface="+mn-ea"/>
                        <a:cs typeface="Arial"/>
                      </a:endParaRPr>
                    </a:p>
                  </a:txBody>
                  <a:tcPr marT="9144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kern="1200">
                        <a:solidFill>
                          <a:schemeClr val="tx1"/>
                        </a:solidFill>
                        <a:latin typeface="Arial"/>
                        <a:ea typeface="+mn-ea"/>
                        <a:cs typeface="Arial"/>
                      </a:endParaRPr>
                    </a:p>
                  </a:txBody>
                  <a:tcPr marT="9144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8346313"/>
                  </a:ext>
                </a:extLst>
              </a:tr>
              <a:tr h="120115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Manufacturing footprint</a:t>
                      </a:r>
                    </a:p>
                  </a:txBody>
                  <a:tcPr marT="91440" marB="0">
                    <a:lnL w="571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128588" indent="-128588">
                        <a:buFont typeface="Arial" panose="020B0604020202020204" pitchFamily="34" charset="0"/>
                        <a:buChar char="•"/>
                      </a:pPr>
                      <a:r>
                        <a:rPr lang="en-US" sz="1000">
                          <a:latin typeface="Arial" panose="020B0604020202020204" pitchFamily="34" charset="0"/>
                          <a:cs typeface="Arial" panose="020B0604020202020204" pitchFamily="34" charset="0"/>
                        </a:rPr>
                        <a:t>Cost Savings</a:t>
                      </a:r>
                    </a:p>
                    <a:p>
                      <a:pPr marL="128588" indent="-128588">
                        <a:buFont typeface="Arial" panose="020B0604020202020204" pitchFamily="34" charset="0"/>
                        <a:buChar char="•"/>
                      </a:pPr>
                      <a:r>
                        <a:rPr lang="en-US" sz="1000">
                          <a:latin typeface="Arial" panose="020B0604020202020204" pitchFamily="34" charset="0"/>
                          <a:cs typeface="Arial" panose="020B0604020202020204" pitchFamily="34" charset="0"/>
                        </a:rPr>
                        <a:t>Business Process Simplification</a:t>
                      </a:r>
                    </a:p>
                    <a:p>
                      <a:pPr marL="128588" indent="-128588">
                        <a:buFont typeface="Arial" panose="020B0604020202020204" pitchFamily="34" charset="0"/>
                        <a:buChar char="•"/>
                      </a:pPr>
                      <a:r>
                        <a:rPr lang="en-US" sz="1000">
                          <a:latin typeface="Arial" panose="020B0604020202020204" pitchFamily="34" charset="0"/>
                          <a:cs typeface="Arial" panose="020B0604020202020204" pitchFamily="34" charset="0"/>
                        </a:rPr>
                        <a:t>Industrial 4.0</a:t>
                      </a: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Maintain ISO Certification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Expand ISO Scope (installation/service)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Supplier Quality Mgmt.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Part Availability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Customer Escalation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My Success Plans</a:t>
                      </a:r>
                      <a:endParaRPr lang="en-US" sz="500" kern="1200" noProof="0">
                        <a:solidFill>
                          <a:schemeClr val="tx1"/>
                        </a:solidFill>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Diversity and Inclusion</a:t>
                      </a: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8333837"/>
                  </a:ext>
                </a:extLst>
              </a:tr>
              <a:tr h="1626962">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000" kern="1200" noProof="0">
                          <a:solidFill>
                            <a:schemeClr val="tx1"/>
                          </a:solidFill>
                          <a:latin typeface="Arial"/>
                          <a:ea typeface="+mn-ea"/>
                          <a:cs typeface="Arial"/>
                        </a:rPr>
                        <a:t>Product transfer per plan</a:t>
                      </a:r>
                    </a:p>
                  </a:txBody>
                  <a:tcPr marT="91440" marB="0">
                    <a:lnL w="571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Lean/productivity improvement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Cost savings per project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Sustaining engineering project per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Develop Industrial 4.0 roadmap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a:solidFill>
                          <a:schemeClr val="tx1"/>
                        </a:solidFill>
                        <a:latin typeface="Arial" panose="020B0604020202020204" pitchFamily="34" charset="0"/>
                        <a:cs typeface="Arial" panose="020B0604020202020204" pitchFamily="34" charset="0"/>
                      </a:endParaRP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Zero major NC from audit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Successful scope expansion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Establish COPQ monitoring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chemeClr val="tx1"/>
                          </a:solidFill>
                          <a:latin typeface="Arial" panose="020B0604020202020204" pitchFamily="34" charset="0"/>
                          <a:cs typeface="Arial" panose="020B0604020202020204" pitchFamily="34" charset="0"/>
                        </a:rPr>
                        <a:t>FPY: GES 89.7%, Flex 84.8%, CEI 71.0%</a:t>
                      </a:r>
                      <a:endParaRPr lang="en-US" sz="1000" kern="1200" noProof="0">
                        <a:solidFill>
                          <a:schemeClr val="tx1"/>
                        </a:solidFill>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noProof="0">
                        <a:solidFill>
                          <a:schemeClr val="tx1"/>
                        </a:solidFill>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OTD performance: 98.5%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Product availability : 96.5%</a:t>
                      </a: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Develop and maintain MSP for all confirmed employees per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noProof="0">
                          <a:solidFill>
                            <a:schemeClr val="tx1"/>
                          </a:solidFill>
                          <a:latin typeface="Arial"/>
                          <a:ea typeface="+mn-ea"/>
                          <a:cs typeface="Arial"/>
                        </a:rPr>
                        <a:t>Organize one group event to promote workplace inclusiveness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kern="1200" noProof="0">
                        <a:solidFill>
                          <a:schemeClr val="tx1"/>
                        </a:solidFill>
                        <a:latin typeface="Arial"/>
                        <a:ea typeface="+mn-ea"/>
                        <a:cs typeface="Arial"/>
                      </a:endParaRPr>
                    </a:p>
                  </a:txBody>
                  <a:tcPr marT="9144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6627152"/>
                  </a:ext>
                </a:extLst>
              </a:tr>
            </a:tbl>
          </a:graphicData>
        </a:graphic>
      </p:graphicFrame>
      <p:cxnSp>
        <p:nvCxnSpPr>
          <p:cNvPr id="30" name="Straight Connector 29">
            <a:extLst>
              <a:ext uri="{FF2B5EF4-FFF2-40B4-BE49-F238E27FC236}">
                <a16:creationId xmlns:a16="http://schemas.microsoft.com/office/drawing/2014/main" id="{BFC6C510-C174-4C20-9310-73C70481218D}"/>
              </a:ext>
            </a:extLst>
          </p:cNvPr>
          <p:cNvCxnSpPr>
            <a:cxnSpLocks/>
          </p:cNvCxnSpPr>
          <p:nvPr/>
        </p:nvCxnSpPr>
        <p:spPr bwMode="auto">
          <a:xfrm>
            <a:off x="0" y="4443958"/>
            <a:ext cx="9144000" cy="0"/>
          </a:xfrm>
          <a:prstGeom prst="line">
            <a:avLst/>
          </a:prstGeom>
          <a:solidFill>
            <a:srgbClr val="3374D4"/>
          </a:solidFill>
          <a:ln w="9525" cap="flat" cmpd="sng" algn="ctr">
            <a:solidFill>
              <a:schemeClr val="accent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A4187447-2FFD-41F2-AA3D-97D1B21759D9}"/>
              </a:ext>
            </a:extLst>
          </p:cNvPr>
          <p:cNvSpPr txBox="1"/>
          <p:nvPr/>
        </p:nvSpPr>
        <p:spPr>
          <a:xfrm>
            <a:off x="6196502" y="4443959"/>
            <a:ext cx="2871299" cy="369332"/>
          </a:xfrm>
          <a:prstGeom prst="rect">
            <a:avLst/>
          </a:prstGeom>
          <a:noFill/>
        </p:spPr>
        <p:txBody>
          <a:bodyPr wrap="none" rtlCol="0">
            <a:spAutoFit/>
          </a:bodyPr>
          <a:lstStyle/>
          <a:p>
            <a:pPr marL="0" marR="0" lvl="0" indent="0" algn="l" defTabSz="914378" rtl="0" eaLnBrk="1" fontAlgn="base" latinLnBrk="0" hangingPunct="1">
              <a:lnSpc>
                <a:spcPct val="100000"/>
              </a:lnSpc>
              <a:spcBef>
                <a:spcPct val="0"/>
              </a:spcBef>
              <a:spcAft>
                <a:spcPct val="0"/>
              </a:spcAft>
              <a:buClrTx/>
              <a:buSzTx/>
              <a:buFontTx/>
              <a:buNone/>
              <a:tabLst/>
              <a:defRPr/>
            </a:pPr>
            <a:r>
              <a:rPr kumimoji="0" lang="en-SG" sz="1800" b="0" i="0" u="none" strike="noStrike" kern="1200" cap="none" spc="0" normalizeH="0" baseline="0" noProof="0">
                <a:ln>
                  <a:noFill/>
                </a:ln>
                <a:solidFill>
                  <a:srgbClr val="0D796C"/>
                </a:solidFill>
                <a:effectLst/>
                <a:uLnTx/>
                <a:uFillTx/>
                <a:latin typeface="Arial"/>
                <a:ea typeface="MS PGothic" pitchFamily="34" charset="-128"/>
                <a:cs typeface="Arial"/>
                <a:sym typeface="Wingdings" panose="05000000000000000000" pitchFamily="2" charset="2"/>
              </a:rPr>
              <a:t> </a:t>
            </a:r>
            <a:r>
              <a:rPr kumimoji="0" lang="en-SG" sz="1200" b="0" i="0" u="none" strike="noStrike" kern="1200" cap="none" spc="0" normalizeH="0" baseline="0" noProof="0">
                <a:ln>
                  <a:noFill/>
                </a:ln>
                <a:solidFill>
                  <a:srgbClr val="000000"/>
                </a:solidFill>
                <a:effectLst/>
                <a:uLnTx/>
                <a:uFillTx/>
                <a:latin typeface="Arial"/>
                <a:ea typeface="MS PGothic" pitchFamily="34" charset="-128"/>
                <a:cs typeface="Arial"/>
                <a:sym typeface="Wingdings" panose="05000000000000000000" pitchFamily="2" charset="2"/>
              </a:rPr>
              <a:t>On Plan</a:t>
            </a:r>
            <a:r>
              <a:rPr kumimoji="0" lang="en-SG" sz="1800" b="0" i="0" u="none" strike="noStrike" kern="1200" cap="none" spc="0" normalizeH="0" baseline="0" noProof="0">
                <a:ln>
                  <a:noFill/>
                </a:ln>
                <a:solidFill>
                  <a:srgbClr val="0D796C"/>
                </a:solidFill>
                <a:effectLst/>
                <a:uLnTx/>
                <a:uFillTx/>
                <a:latin typeface="Arial"/>
                <a:ea typeface="MS PGothic" pitchFamily="34" charset="-128"/>
                <a:cs typeface="Arial"/>
                <a:sym typeface="Wingdings" panose="05000000000000000000" pitchFamily="2" charset="2"/>
              </a:rPr>
              <a:t> </a:t>
            </a:r>
            <a:r>
              <a:rPr kumimoji="0" lang="en-SG" sz="1800" b="0" i="0" u="none" strike="noStrike" kern="1200" cap="none" spc="0" normalizeH="0" baseline="0" noProof="0">
                <a:ln>
                  <a:noFill/>
                </a:ln>
                <a:solidFill>
                  <a:srgbClr val="FFC000"/>
                </a:solidFill>
                <a:effectLst/>
                <a:uLnTx/>
                <a:uFillTx/>
                <a:latin typeface="Arial"/>
                <a:ea typeface="MS PGothic" pitchFamily="34" charset="-128"/>
                <a:cs typeface="Arial"/>
                <a:sym typeface="Wingdings" panose="05000000000000000000" pitchFamily="2" charset="2"/>
              </a:rPr>
              <a:t></a:t>
            </a:r>
            <a:r>
              <a:rPr kumimoji="0" lang="en-SG" sz="1800" b="0" i="0" u="none" strike="noStrike" kern="1200" cap="none" spc="0" normalizeH="0" baseline="0" noProof="0">
                <a:ln>
                  <a:noFill/>
                </a:ln>
                <a:solidFill>
                  <a:srgbClr val="0D796C"/>
                </a:solidFill>
                <a:effectLst/>
                <a:uLnTx/>
                <a:uFillTx/>
                <a:latin typeface="Arial"/>
                <a:ea typeface="MS PGothic" pitchFamily="34" charset="-128"/>
                <a:cs typeface="Arial"/>
                <a:sym typeface="Wingdings" panose="05000000000000000000" pitchFamily="2" charset="2"/>
              </a:rPr>
              <a:t> </a:t>
            </a:r>
            <a:r>
              <a:rPr kumimoji="0" lang="en-SG" sz="1200" b="0" i="0" u="none" strike="noStrike" kern="1200" cap="none" spc="0" normalizeH="0" baseline="0" noProof="0">
                <a:ln>
                  <a:noFill/>
                </a:ln>
                <a:solidFill>
                  <a:srgbClr val="000000"/>
                </a:solidFill>
                <a:effectLst/>
                <a:uLnTx/>
                <a:uFillTx/>
                <a:latin typeface="Arial"/>
                <a:ea typeface="MS PGothic" pitchFamily="34" charset="-128"/>
                <a:cs typeface="Arial"/>
                <a:sym typeface="Wingdings" panose="05000000000000000000" pitchFamily="2" charset="2"/>
              </a:rPr>
              <a:t>At Risk </a:t>
            </a:r>
            <a:r>
              <a:rPr kumimoji="0" lang="en-SG" sz="1800" b="0" i="0" u="none" strike="noStrike" kern="1200" cap="none" spc="0" normalizeH="0" baseline="0" noProof="0">
                <a:ln>
                  <a:noFill/>
                </a:ln>
                <a:solidFill>
                  <a:srgbClr val="FF0000"/>
                </a:solidFill>
                <a:effectLst/>
                <a:uLnTx/>
                <a:uFillTx/>
                <a:latin typeface="Arial"/>
                <a:ea typeface="MS PGothic" pitchFamily="34" charset="-128"/>
                <a:cs typeface="Arial"/>
                <a:sym typeface="Wingdings" panose="05000000000000000000" pitchFamily="2" charset="2"/>
              </a:rPr>
              <a:t></a:t>
            </a:r>
            <a:r>
              <a:rPr kumimoji="0" lang="en-SG" sz="1800" b="0" i="0" u="none" strike="noStrike" kern="1200" cap="none" spc="0" normalizeH="0" baseline="0" noProof="0">
                <a:ln>
                  <a:noFill/>
                </a:ln>
                <a:solidFill>
                  <a:srgbClr val="0D796C"/>
                </a:solidFill>
                <a:effectLst/>
                <a:uLnTx/>
                <a:uFillTx/>
                <a:latin typeface="Arial"/>
                <a:ea typeface="MS PGothic" pitchFamily="34" charset="-128"/>
                <a:cs typeface="Arial"/>
                <a:sym typeface="Wingdings" panose="05000000000000000000" pitchFamily="2" charset="2"/>
              </a:rPr>
              <a:t> </a:t>
            </a:r>
            <a:r>
              <a:rPr kumimoji="0" lang="en-SG" sz="1200" b="0" i="0" u="none" strike="noStrike" kern="1200" cap="none" spc="0" normalizeH="0" baseline="0" noProof="0">
                <a:ln>
                  <a:noFill/>
                </a:ln>
                <a:solidFill>
                  <a:srgbClr val="000000"/>
                </a:solidFill>
                <a:effectLst/>
                <a:uLnTx/>
                <a:uFillTx/>
                <a:latin typeface="Arial"/>
                <a:ea typeface="MS PGothic" pitchFamily="34" charset="-128"/>
                <a:cs typeface="Arial"/>
                <a:sym typeface="Wingdings" panose="05000000000000000000" pitchFamily="2" charset="2"/>
              </a:rPr>
              <a:t>Behind Plan</a:t>
            </a:r>
            <a:endParaRPr kumimoji="0" lang="en-SG" sz="1200" b="0" i="0" u="none" strike="noStrike" kern="1200" cap="none" spc="0" normalizeH="0" baseline="0" noProof="0">
              <a:ln>
                <a:noFill/>
              </a:ln>
              <a:solidFill>
                <a:srgbClr val="000000"/>
              </a:solidFill>
              <a:effectLst/>
              <a:uLnTx/>
              <a:uFillTx/>
              <a:latin typeface="Arial"/>
              <a:ea typeface="MS PGothic" pitchFamily="34" charset="-128"/>
              <a:cs typeface="Arial"/>
            </a:endParaRPr>
          </a:p>
        </p:txBody>
      </p:sp>
      <p:pic>
        <p:nvPicPr>
          <p:cNvPr id="16" name="Picture 15" descr="Growth.png">
            <a:extLst>
              <a:ext uri="{FF2B5EF4-FFF2-40B4-BE49-F238E27FC236}">
                <a16:creationId xmlns:a16="http://schemas.microsoft.com/office/drawing/2014/main" id="{90560389-E10E-4E4D-AF01-8301476893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1" y="1094377"/>
            <a:ext cx="408215" cy="398354"/>
          </a:xfrm>
          <a:prstGeom prst="rect">
            <a:avLst/>
          </a:prstGeom>
        </p:spPr>
      </p:pic>
      <p:pic>
        <p:nvPicPr>
          <p:cNvPr id="17" name="Picture 16" descr="Starts.png">
            <a:extLst>
              <a:ext uri="{FF2B5EF4-FFF2-40B4-BE49-F238E27FC236}">
                <a16:creationId xmlns:a16="http://schemas.microsoft.com/office/drawing/2014/main" id="{BB386BE2-075C-422C-8D20-16A844E3A4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9806" y="1152185"/>
            <a:ext cx="470916" cy="292608"/>
          </a:xfrm>
          <a:prstGeom prst="rect">
            <a:avLst/>
          </a:prstGeom>
        </p:spPr>
      </p:pic>
      <p:pic>
        <p:nvPicPr>
          <p:cNvPr id="18" name="Picture 17" descr="People.png">
            <a:extLst>
              <a:ext uri="{FF2B5EF4-FFF2-40B4-BE49-F238E27FC236}">
                <a16:creationId xmlns:a16="http://schemas.microsoft.com/office/drawing/2014/main" id="{779C3B75-52D1-4E03-94A9-8EB6548700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43800" y="1132339"/>
            <a:ext cx="438912" cy="372618"/>
          </a:xfrm>
          <a:prstGeom prst="rect">
            <a:avLst/>
          </a:prstGeom>
        </p:spPr>
      </p:pic>
      <p:grpSp>
        <p:nvGrpSpPr>
          <p:cNvPr id="19" name="Group 85">
            <a:extLst>
              <a:ext uri="{FF2B5EF4-FFF2-40B4-BE49-F238E27FC236}">
                <a16:creationId xmlns:a16="http://schemas.microsoft.com/office/drawing/2014/main" id="{3399CE75-0312-45F7-A03B-2F688222CF79}"/>
              </a:ext>
            </a:extLst>
          </p:cNvPr>
          <p:cNvGrpSpPr/>
          <p:nvPr/>
        </p:nvGrpSpPr>
        <p:grpSpPr>
          <a:xfrm>
            <a:off x="5884494" y="1079829"/>
            <a:ext cx="425128" cy="425128"/>
            <a:chOff x="1975523" y="3586341"/>
            <a:chExt cx="425128" cy="425128"/>
          </a:xfrm>
        </p:grpSpPr>
        <p:sp>
          <p:nvSpPr>
            <p:cNvPr id="20" name="Freeform: Shape 58">
              <a:extLst>
                <a:ext uri="{FF2B5EF4-FFF2-40B4-BE49-F238E27FC236}">
                  <a16:creationId xmlns:a16="http://schemas.microsoft.com/office/drawing/2014/main" id="{3FE8E1D3-236D-4500-9610-93998C2F1F48}"/>
                </a:ext>
              </a:extLst>
            </p:cNvPr>
            <p:cNvSpPr/>
            <p:nvPr/>
          </p:nvSpPr>
          <p:spPr bwMode="auto">
            <a:xfrm>
              <a:off x="2004073" y="3614891"/>
              <a:ext cx="368029" cy="368029"/>
            </a:xfrm>
            <a:custGeom>
              <a:avLst/>
              <a:gdLst>
                <a:gd name="connsiteX0" fmla="*/ 184015 w 368029"/>
                <a:gd name="connsiteY0" fmla="*/ 41468 h 368029"/>
                <a:gd name="connsiteX1" fmla="*/ 41468 w 368029"/>
                <a:gd name="connsiteY1" fmla="*/ 184015 h 368029"/>
                <a:gd name="connsiteX2" fmla="*/ 184015 w 368029"/>
                <a:gd name="connsiteY2" fmla="*/ 326562 h 368029"/>
                <a:gd name="connsiteX3" fmla="*/ 326562 w 368029"/>
                <a:gd name="connsiteY3" fmla="*/ 184015 h 368029"/>
                <a:gd name="connsiteX4" fmla="*/ 184015 w 368029"/>
                <a:gd name="connsiteY4" fmla="*/ 41468 h 368029"/>
                <a:gd name="connsiteX5" fmla="*/ 184015 w 368029"/>
                <a:gd name="connsiteY5" fmla="*/ 0 h 368029"/>
                <a:gd name="connsiteX6" fmla="*/ 205137 w 368029"/>
                <a:gd name="connsiteY6" fmla="*/ 23577 h 368029"/>
                <a:gd name="connsiteX7" fmla="*/ 231641 w 368029"/>
                <a:gd name="connsiteY7" fmla="*/ 6270 h 368029"/>
                <a:gd name="connsiteX8" fmla="*/ 245941 w 368029"/>
                <a:gd name="connsiteY8" fmla="*/ 34510 h 368029"/>
                <a:gd name="connsiteX9" fmla="*/ 276022 w 368029"/>
                <a:gd name="connsiteY9" fmla="*/ 24653 h 368029"/>
                <a:gd name="connsiteX10" fmla="*/ 282525 w 368029"/>
                <a:gd name="connsiteY10" fmla="*/ 55633 h 368029"/>
                <a:gd name="connsiteX11" fmla="*/ 314132 w 368029"/>
                <a:gd name="connsiteY11" fmla="*/ 53897 h 368029"/>
                <a:gd name="connsiteX12" fmla="*/ 312396 w 368029"/>
                <a:gd name="connsiteY12" fmla="*/ 85504 h 368029"/>
                <a:gd name="connsiteX13" fmla="*/ 343376 w 368029"/>
                <a:gd name="connsiteY13" fmla="*/ 92007 h 368029"/>
                <a:gd name="connsiteX14" fmla="*/ 333519 w 368029"/>
                <a:gd name="connsiteY14" fmla="*/ 122088 h 368029"/>
                <a:gd name="connsiteX15" fmla="*/ 361759 w 368029"/>
                <a:gd name="connsiteY15" fmla="*/ 136388 h 368029"/>
                <a:gd name="connsiteX16" fmla="*/ 344452 w 368029"/>
                <a:gd name="connsiteY16" fmla="*/ 162892 h 368029"/>
                <a:gd name="connsiteX17" fmla="*/ 368029 w 368029"/>
                <a:gd name="connsiteY17" fmla="*/ 184015 h 368029"/>
                <a:gd name="connsiteX18" fmla="*/ 344452 w 368029"/>
                <a:gd name="connsiteY18" fmla="*/ 205137 h 368029"/>
                <a:gd name="connsiteX19" fmla="*/ 361759 w 368029"/>
                <a:gd name="connsiteY19" fmla="*/ 231641 h 368029"/>
                <a:gd name="connsiteX20" fmla="*/ 333519 w 368029"/>
                <a:gd name="connsiteY20" fmla="*/ 245941 h 368029"/>
                <a:gd name="connsiteX21" fmla="*/ 343376 w 368029"/>
                <a:gd name="connsiteY21" fmla="*/ 276022 h 368029"/>
                <a:gd name="connsiteX22" fmla="*/ 312396 w 368029"/>
                <a:gd name="connsiteY22" fmla="*/ 282525 h 368029"/>
                <a:gd name="connsiteX23" fmla="*/ 314132 w 368029"/>
                <a:gd name="connsiteY23" fmla="*/ 314132 h 368029"/>
                <a:gd name="connsiteX24" fmla="*/ 282525 w 368029"/>
                <a:gd name="connsiteY24" fmla="*/ 312396 h 368029"/>
                <a:gd name="connsiteX25" fmla="*/ 276022 w 368029"/>
                <a:gd name="connsiteY25" fmla="*/ 343376 h 368029"/>
                <a:gd name="connsiteX26" fmla="*/ 245941 w 368029"/>
                <a:gd name="connsiteY26" fmla="*/ 333519 h 368029"/>
                <a:gd name="connsiteX27" fmla="*/ 231641 w 368029"/>
                <a:gd name="connsiteY27" fmla="*/ 361759 h 368029"/>
                <a:gd name="connsiteX28" fmla="*/ 205137 w 368029"/>
                <a:gd name="connsiteY28" fmla="*/ 344452 h 368029"/>
                <a:gd name="connsiteX29" fmla="*/ 184015 w 368029"/>
                <a:gd name="connsiteY29" fmla="*/ 368029 h 368029"/>
                <a:gd name="connsiteX30" fmla="*/ 162892 w 368029"/>
                <a:gd name="connsiteY30" fmla="*/ 344452 h 368029"/>
                <a:gd name="connsiteX31" fmla="*/ 136388 w 368029"/>
                <a:gd name="connsiteY31" fmla="*/ 361759 h 368029"/>
                <a:gd name="connsiteX32" fmla="*/ 122088 w 368029"/>
                <a:gd name="connsiteY32" fmla="*/ 333519 h 368029"/>
                <a:gd name="connsiteX33" fmla="*/ 92007 w 368029"/>
                <a:gd name="connsiteY33" fmla="*/ 343376 h 368029"/>
                <a:gd name="connsiteX34" fmla="*/ 85504 w 368029"/>
                <a:gd name="connsiteY34" fmla="*/ 312396 h 368029"/>
                <a:gd name="connsiteX35" fmla="*/ 53897 w 368029"/>
                <a:gd name="connsiteY35" fmla="*/ 314132 h 368029"/>
                <a:gd name="connsiteX36" fmla="*/ 55633 w 368029"/>
                <a:gd name="connsiteY36" fmla="*/ 282525 h 368029"/>
                <a:gd name="connsiteX37" fmla="*/ 24653 w 368029"/>
                <a:gd name="connsiteY37" fmla="*/ 276022 h 368029"/>
                <a:gd name="connsiteX38" fmla="*/ 34510 w 368029"/>
                <a:gd name="connsiteY38" fmla="*/ 245941 h 368029"/>
                <a:gd name="connsiteX39" fmla="*/ 6270 w 368029"/>
                <a:gd name="connsiteY39" fmla="*/ 231641 h 368029"/>
                <a:gd name="connsiteX40" fmla="*/ 23577 w 368029"/>
                <a:gd name="connsiteY40" fmla="*/ 205137 h 368029"/>
                <a:gd name="connsiteX41" fmla="*/ 0 w 368029"/>
                <a:gd name="connsiteY41" fmla="*/ 184015 h 368029"/>
                <a:gd name="connsiteX42" fmla="*/ 23577 w 368029"/>
                <a:gd name="connsiteY42" fmla="*/ 162892 h 368029"/>
                <a:gd name="connsiteX43" fmla="*/ 6270 w 368029"/>
                <a:gd name="connsiteY43" fmla="*/ 136388 h 368029"/>
                <a:gd name="connsiteX44" fmla="*/ 34510 w 368029"/>
                <a:gd name="connsiteY44" fmla="*/ 122088 h 368029"/>
                <a:gd name="connsiteX45" fmla="*/ 24653 w 368029"/>
                <a:gd name="connsiteY45" fmla="*/ 92007 h 368029"/>
                <a:gd name="connsiteX46" fmla="*/ 55633 w 368029"/>
                <a:gd name="connsiteY46" fmla="*/ 85504 h 368029"/>
                <a:gd name="connsiteX47" fmla="*/ 53897 w 368029"/>
                <a:gd name="connsiteY47" fmla="*/ 53897 h 368029"/>
                <a:gd name="connsiteX48" fmla="*/ 85504 w 368029"/>
                <a:gd name="connsiteY48" fmla="*/ 55633 h 368029"/>
                <a:gd name="connsiteX49" fmla="*/ 92007 w 368029"/>
                <a:gd name="connsiteY49" fmla="*/ 24653 h 368029"/>
                <a:gd name="connsiteX50" fmla="*/ 122088 w 368029"/>
                <a:gd name="connsiteY50" fmla="*/ 34510 h 368029"/>
                <a:gd name="connsiteX51" fmla="*/ 136388 w 368029"/>
                <a:gd name="connsiteY51" fmla="*/ 6270 h 368029"/>
                <a:gd name="connsiteX52" fmla="*/ 162892 w 368029"/>
                <a:gd name="connsiteY52" fmla="*/ 23577 h 368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68029" h="368029">
                  <a:moveTo>
                    <a:pt x="184015" y="41468"/>
                  </a:moveTo>
                  <a:cubicBezTo>
                    <a:pt x="105288" y="41468"/>
                    <a:pt x="41468" y="105288"/>
                    <a:pt x="41468" y="184015"/>
                  </a:cubicBezTo>
                  <a:cubicBezTo>
                    <a:pt x="41468" y="262742"/>
                    <a:pt x="105288" y="326562"/>
                    <a:pt x="184015" y="326562"/>
                  </a:cubicBezTo>
                  <a:cubicBezTo>
                    <a:pt x="262742" y="326562"/>
                    <a:pt x="326562" y="262742"/>
                    <a:pt x="326562" y="184015"/>
                  </a:cubicBezTo>
                  <a:cubicBezTo>
                    <a:pt x="326562" y="105288"/>
                    <a:pt x="262742" y="41468"/>
                    <a:pt x="184015" y="41468"/>
                  </a:cubicBezTo>
                  <a:close/>
                  <a:moveTo>
                    <a:pt x="184015" y="0"/>
                  </a:moveTo>
                  <a:lnTo>
                    <a:pt x="205137" y="23577"/>
                  </a:lnTo>
                  <a:lnTo>
                    <a:pt x="231641" y="6270"/>
                  </a:lnTo>
                  <a:lnTo>
                    <a:pt x="245941" y="34510"/>
                  </a:lnTo>
                  <a:lnTo>
                    <a:pt x="276022" y="24653"/>
                  </a:lnTo>
                  <a:lnTo>
                    <a:pt x="282525" y="55633"/>
                  </a:lnTo>
                  <a:lnTo>
                    <a:pt x="314132" y="53897"/>
                  </a:lnTo>
                  <a:lnTo>
                    <a:pt x="312396" y="85504"/>
                  </a:lnTo>
                  <a:lnTo>
                    <a:pt x="343376" y="92007"/>
                  </a:lnTo>
                  <a:lnTo>
                    <a:pt x="333519" y="122088"/>
                  </a:lnTo>
                  <a:lnTo>
                    <a:pt x="361759" y="136388"/>
                  </a:lnTo>
                  <a:lnTo>
                    <a:pt x="344452" y="162892"/>
                  </a:lnTo>
                  <a:lnTo>
                    <a:pt x="368029" y="184015"/>
                  </a:lnTo>
                  <a:lnTo>
                    <a:pt x="344452" y="205137"/>
                  </a:lnTo>
                  <a:lnTo>
                    <a:pt x="361759" y="231641"/>
                  </a:lnTo>
                  <a:lnTo>
                    <a:pt x="333519" y="245941"/>
                  </a:lnTo>
                  <a:lnTo>
                    <a:pt x="343376" y="276022"/>
                  </a:lnTo>
                  <a:lnTo>
                    <a:pt x="312396" y="282525"/>
                  </a:lnTo>
                  <a:lnTo>
                    <a:pt x="314132" y="314132"/>
                  </a:lnTo>
                  <a:lnTo>
                    <a:pt x="282525" y="312396"/>
                  </a:lnTo>
                  <a:lnTo>
                    <a:pt x="276022" y="343376"/>
                  </a:lnTo>
                  <a:lnTo>
                    <a:pt x="245941" y="333519"/>
                  </a:lnTo>
                  <a:lnTo>
                    <a:pt x="231641" y="361759"/>
                  </a:lnTo>
                  <a:lnTo>
                    <a:pt x="205137" y="344452"/>
                  </a:lnTo>
                  <a:lnTo>
                    <a:pt x="184015" y="368029"/>
                  </a:lnTo>
                  <a:lnTo>
                    <a:pt x="162892" y="344452"/>
                  </a:lnTo>
                  <a:lnTo>
                    <a:pt x="136388" y="361759"/>
                  </a:lnTo>
                  <a:lnTo>
                    <a:pt x="122088" y="333519"/>
                  </a:lnTo>
                  <a:lnTo>
                    <a:pt x="92007" y="343376"/>
                  </a:lnTo>
                  <a:lnTo>
                    <a:pt x="85504" y="312396"/>
                  </a:lnTo>
                  <a:lnTo>
                    <a:pt x="53897" y="314132"/>
                  </a:lnTo>
                  <a:lnTo>
                    <a:pt x="55633" y="282525"/>
                  </a:lnTo>
                  <a:lnTo>
                    <a:pt x="24653" y="276022"/>
                  </a:lnTo>
                  <a:lnTo>
                    <a:pt x="34510" y="245941"/>
                  </a:lnTo>
                  <a:lnTo>
                    <a:pt x="6270" y="231641"/>
                  </a:lnTo>
                  <a:lnTo>
                    <a:pt x="23577" y="205137"/>
                  </a:lnTo>
                  <a:lnTo>
                    <a:pt x="0" y="184015"/>
                  </a:lnTo>
                  <a:lnTo>
                    <a:pt x="23577" y="162892"/>
                  </a:lnTo>
                  <a:lnTo>
                    <a:pt x="6270" y="136388"/>
                  </a:lnTo>
                  <a:lnTo>
                    <a:pt x="34510" y="122088"/>
                  </a:lnTo>
                  <a:lnTo>
                    <a:pt x="24653" y="92007"/>
                  </a:lnTo>
                  <a:lnTo>
                    <a:pt x="55633" y="85504"/>
                  </a:lnTo>
                  <a:lnTo>
                    <a:pt x="53897" y="53897"/>
                  </a:lnTo>
                  <a:lnTo>
                    <a:pt x="85504" y="55633"/>
                  </a:lnTo>
                  <a:lnTo>
                    <a:pt x="92007" y="24653"/>
                  </a:lnTo>
                  <a:lnTo>
                    <a:pt x="122088" y="34510"/>
                  </a:lnTo>
                  <a:lnTo>
                    <a:pt x="136388" y="6270"/>
                  </a:lnTo>
                  <a:lnTo>
                    <a:pt x="162892" y="23577"/>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mn-cs"/>
              </a:endParaRPr>
            </a:p>
          </p:txBody>
        </p:sp>
        <p:sp>
          <p:nvSpPr>
            <p:cNvPr id="21" name="Star: 24 Points 52">
              <a:extLst>
                <a:ext uri="{FF2B5EF4-FFF2-40B4-BE49-F238E27FC236}">
                  <a16:creationId xmlns:a16="http://schemas.microsoft.com/office/drawing/2014/main" id="{78E6FE57-D58A-42D4-8C49-773BB370C9A8}"/>
                </a:ext>
              </a:extLst>
            </p:cNvPr>
            <p:cNvSpPr/>
            <p:nvPr/>
          </p:nvSpPr>
          <p:spPr bwMode="auto">
            <a:xfrm>
              <a:off x="1975523" y="3586341"/>
              <a:ext cx="425128" cy="425128"/>
            </a:xfrm>
            <a:prstGeom prst="star24">
              <a:avLst>
                <a:gd name="adj" fmla="val 43970"/>
              </a:avLst>
            </a:prstGeom>
            <a:no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mn-cs"/>
              </a:endParaRPr>
            </a:p>
          </p:txBody>
        </p:sp>
        <p:sp>
          <p:nvSpPr>
            <p:cNvPr id="22" name="Freeform: Shape 28">
              <a:extLst>
                <a:ext uri="{FF2B5EF4-FFF2-40B4-BE49-F238E27FC236}">
                  <a16:creationId xmlns:a16="http://schemas.microsoft.com/office/drawing/2014/main" id="{4C90AA83-AEB7-4873-82BE-F59AB8598106}"/>
                </a:ext>
              </a:extLst>
            </p:cNvPr>
            <p:cNvSpPr/>
            <p:nvPr/>
          </p:nvSpPr>
          <p:spPr>
            <a:xfrm>
              <a:off x="2131983" y="3699398"/>
              <a:ext cx="99508" cy="199015"/>
            </a:xfrm>
            <a:custGeom>
              <a:avLst/>
              <a:gdLst/>
              <a:ahLst/>
              <a:cxnLst/>
              <a:rect l="0" t="0" r="0" b="0"/>
              <a:pathLst>
                <a:path w="99508" h="199015">
                  <a:moveTo>
                    <a:pt x="0" y="18906"/>
                  </a:moveTo>
                  <a:cubicBezTo>
                    <a:pt x="13011" y="18309"/>
                    <a:pt x="25946" y="16394"/>
                    <a:pt x="38559" y="13185"/>
                  </a:cubicBezTo>
                  <a:cubicBezTo>
                    <a:pt x="49629" y="9975"/>
                    <a:pt x="60301" y="5547"/>
                    <a:pt x="70401" y="0"/>
                  </a:cubicBezTo>
                  <a:lnTo>
                    <a:pt x="81099" y="0"/>
                  </a:lnTo>
                  <a:lnTo>
                    <a:pt x="81099" y="178367"/>
                  </a:lnTo>
                  <a:cubicBezTo>
                    <a:pt x="80875" y="181402"/>
                    <a:pt x="81969" y="184387"/>
                    <a:pt x="84084" y="186577"/>
                  </a:cubicBezTo>
                  <a:cubicBezTo>
                    <a:pt x="86272" y="188516"/>
                    <a:pt x="89134" y="189487"/>
                    <a:pt x="92044" y="189313"/>
                  </a:cubicBezTo>
                  <a:lnTo>
                    <a:pt x="119160" y="189313"/>
                  </a:lnTo>
                  <a:lnTo>
                    <a:pt x="119160" y="202746"/>
                  </a:lnTo>
                  <a:lnTo>
                    <a:pt x="5970" y="202746"/>
                  </a:lnTo>
                  <a:lnTo>
                    <a:pt x="5970" y="189313"/>
                  </a:lnTo>
                  <a:lnTo>
                    <a:pt x="27364" y="189313"/>
                  </a:lnTo>
                  <a:cubicBezTo>
                    <a:pt x="31568" y="189786"/>
                    <a:pt x="35797" y="188516"/>
                    <a:pt x="39057" y="185830"/>
                  </a:cubicBezTo>
                  <a:cubicBezTo>
                    <a:pt x="41643" y="182521"/>
                    <a:pt x="42888" y="178342"/>
                    <a:pt x="42539" y="174138"/>
                  </a:cubicBezTo>
                  <a:lnTo>
                    <a:pt x="42539" y="41793"/>
                  </a:lnTo>
                  <a:cubicBezTo>
                    <a:pt x="42763" y="39106"/>
                    <a:pt x="41767" y="36445"/>
                    <a:pt x="39803" y="34578"/>
                  </a:cubicBezTo>
                  <a:cubicBezTo>
                    <a:pt x="37364" y="32762"/>
                    <a:pt x="34379" y="31892"/>
                    <a:pt x="31345" y="32091"/>
                  </a:cubicBezTo>
                  <a:lnTo>
                    <a:pt x="497" y="32091"/>
                  </a:lnTo>
                  <a:close/>
                </a:path>
              </a:pathLst>
            </a:custGeom>
            <a:solidFill>
              <a:schemeClr val="accent3"/>
            </a:solidFill>
            <a:ln w="24765" cap="flat">
              <a:noFill/>
              <a:prstDash val="solid"/>
              <a:miter/>
            </a:ln>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mn-cs"/>
              </a:endParaRPr>
            </a:p>
          </p:txBody>
        </p:sp>
      </p:grpSp>
      <p:pic>
        <p:nvPicPr>
          <p:cNvPr id="27" name="Picture 26" descr="Lightbulb.png">
            <a:extLst>
              <a:ext uri="{FF2B5EF4-FFF2-40B4-BE49-F238E27FC236}">
                <a16:creationId xmlns:a16="http://schemas.microsoft.com/office/drawing/2014/main" id="{B58D4807-71DC-4099-848B-9C2585F719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7774" y="1072038"/>
            <a:ext cx="342552" cy="523822"/>
          </a:xfrm>
          <a:prstGeom prst="rect">
            <a:avLst/>
          </a:prstGeom>
        </p:spPr>
      </p:pic>
    </p:spTree>
    <p:extLst>
      <p:ext uri="{BB962C8B-B14F-4D97-AF65-F5344CB8AC3E}">
        <p14:creationId xmlns:p14="http://schemas.microsoft.com/office/powerpoint/2010/main" val="255928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16-9">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0 Waters standard 16-9" id="{185FE25F-AF64-FE40-B62C-D4088067860E}" vid="{1B40E26F-8362-D441-B479-D3522FE85C35}"/>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0 Waters standard 16-9" id="{185FE25F-AF64-FE40-B62C-D4088067860E}" vid="{8E4F21B8-3FBB-BA4F-A39C-270CE3992A77}"/>
    </a:ext>
  </a:extLst>
</a:theme>
</file>

<file path=ppt/theme/theme3.xml><?xml version="1.0" encoding="utf-8"?>
<a:theme xmlns:a="http://schemas.openxmlformats.org/drawingml/2006/main" name="2_2019 Waters standard 16-9">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9 Waters standard 16-9  -  Read-Only" id="{842D0A60-0A4E-4FAE-8D0E-422824FE1DF1}" vid="{B8AB949C-6698-4718-9FDA-FEA95206AEC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16583EFA425444C8128979FF5382C24" ma:contentTypeVersion="2" ma:contentTypeDescription="Create a new document." ma:contentTypeScope="" ma:versionID="fb9bb65676d98907573e60976fa24161">
  <xsd:schema xmlns:xsd="http://www.w3.org/2001/XMLSchema" xmlns:xs="http://www.w3.org/2001/XMLSchema" xmlns:p="http://schemas.microsoft.com/office/2006/metadata/properties" xmlns:ns2="cca942b4-fddb-444d-8401-1ba3da66a69e" targetNamespace="http://schemas.microsoft.com/office/2006/metadata/properties" ma:root="true" ma:fieldsID="87aca621d290b34128606fe4c03d3763" ns2:_="">
    <xsd:import namespace="cca942b4-fddb-444d-8401-1ba3da66a69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a942b4-fddb-444d-8401-1ba3da66a6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80AA55-35D1-4DCE-A4FA-6CD19FC96F41}">
  <ds:schemaRefs>
    <ds:schemaRef ds:uri="http://purl.org/dc/dcmitype/"/>
    <ds:schemaRef ds:uri="http://schemas.microsoft.com/office/infopath/2007/PartnerControls"/>
    <ds:schemaRef ds:uri="http://purl.org/dc/elements/1.1/"/>
    <ds:schemaRef ds:uri="http://schemas.microsoft.com/office/2006/metadata/properties"/>
    <ds:schemaRef ds:uri="cca942b4-fddb-444d-8401-1ba3da66a69e"/>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DDE2608-5956-4D92-BA90-D59D23E9B867}">
  <ds:schemaRefs>
    <ds:schemaRef ds:uri="http://schemas.microsoft.com/sharepoint/v3/contenttype/forms"/>
  </ds:schemaRefs>
</ds:datastoreItem>
</file>

<file path=customXml/itemProps3.xml><?xml version="1.0" encoding="utf-8"?>
<ds:datastoreItem xmlns:ds="http://schemas.openxmlformats.org/officeDocument/2006/customXml" ds:itemID="{39573994-0CCB-46B9-8B0C-78BFA6175AE6}">
  <ds:schemaRefs>
    <ds:schemaRef ds:uri="cca942b4-fddb-444d-8401-1ba3da66a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2020 Waters standard 16-9</Template>
  <TotalTime>0</TotalTime>
  <Words>1677</Words>
  <Application>Microsoft Office PowerPoint</Application>
  <PresentationFormat>On-screen Show (16:9)</PresentationFormat>
  <Paragraphs>411</Paragraphs>
  <Slides>10</Slides>
  <Notes>10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10</vt:i4>
      </vt:variant>
    </vt:vector>
  </HeadingPairs>
  <TitlesOfParts>
    <vt:vector size="21" baseType="lpstr">
      <vt:lpstr>Arial Unicode MS</vt:lpstr>
      <vt:lpstr>Arial</vt:lpstr>
      <vt:lpstr>Calibri</vt:lpstr>
      <vt:lpstr>Courier New</vt:lpstr>
      <vt:lpstr>Times New Roman</vt:lpstr>
      <vt:lpstr>Verdana</vt:lpstr>
      <vt:lpstr>Wingdings</vt:lpstr>
      <vt:lpstr>Wingdings 2</vt:lpstr>
      <vt:lpstr>2019 Waters standard 16-9</vt:lpstr>
      <vt:lpstr>2017 Waters Brand</vt:lpstr>
      <vt:lpstr>2_2019 Waters standard 16-9</vt:lpstr>
      <vt:lpstr>PowerPoint Presentation</vt:lpstr>
      <vt:lpstr>Singapore Manufacturing Spend (2015 – 2020)</vt:lpstr>
      <vt:lpstr>How Waters Delivers Benefit Global Operations </vt:lpstr>
      <vt:lpstr>How Global Operations Delivers Benefit</vt:lpstr>
      <vt:lpstr>PowerPoint Presentation</vt:lpstr>
      <vt:lpstr>INNOVATION to change the world</vt:lpstr>
      <vt:lpstr>PowerPoint Presentation</vt:lpstr>
      <vt:lpstr>CUSTOMER experience excellence</vt:lpstr>
      <vt:lpstr>PowerPoint Presentation</vt:lpstr>
      <vt:lpstr>Dashboard – Singapore QMS Quality Objectives 2020 Data shown: 08.Jan.2020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WPPL 2020 Objectives and Projects</dc:title>
  <dc:creator>Yin Ying Soo</dc:creator>
  <cp:lastModifiedBy>Edwin Koh</cp:lastModifiedBy>
  <cp:revision>2</cp:revision>
  <dcterms:created xsi:type="dcterms:W3CDTF">2020-01-07T03:06:25Z</dcterms:created>
  <dcterms:modified xsi:type="dcterms:W3CDTF">2020-01-17T00:58:04Z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0x010100916583EFA425444C8128979FF5382C24</vt:lpwstr>
  </property>
</Properties>
</file>