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1" r:id="rId4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2CA4"/>
    <a:srgbClr val="F77439"/>
    <a:srgbClr val="FF9933"/>
    <a:srgbClr val="B719AC"/>
    <a:srgbClr val="902CA4"/>
    <a:srgbClr val="AD23AD"/>
    <a:srgbClr val="BE12C2"/>
    <a:srgbClr val="A40EC2"/>
    <a:srgbClr val="972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84702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06262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3683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9340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5754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4750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2849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4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16192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56175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74418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921C4-6F73-4D28-A359-F7F7CE1838E9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4E0AD-ADA9-48C6-A016-DDFD76F496E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1726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6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gif"/><Relationship Id="rId5" Type="http://schemas.openxmlformats.org/officeDocument/2006/relationships/image" Target="../media/image4.jpe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e"/><Relationship Id="rId1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24246" y="1195627"/>
            <a:ext cx="492918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oper Black" panose="0208090404030B020404" pitchFamily="18" charset="0"/>
              </a:rPr>
              <a:t>Living Things</a:t>
            </a:r>
            <a:endParaRPr lang="en-US" sz="4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oper Black" panose="0208090404030B0204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475" y="439874"/>
            <a:ext cx="2100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i="1" dirty="0" smtClean="0">
                <a:solidFill>
                  <a:srgbClr val="002060"/>
                </a:solidFill>
              </a:rPr>
              <a:t>M</a:t>
            </a:r>
            <a:r>
              <a:rPr lang="en-SG" sz="2400" b="1" i="1" dirty="0" smtClean="0">
                <a:solidFill>
                  <a:srgbClr val="0070C0"/>
                </a:solidFill>
              </a:rPr>
              <a:t>ove by itself</a:t>
            </a:r>
            <a:endParaRPr lang="en-SG" sz="2400" b="1" i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1047" y="449159"/>
            <a:ext cx="2795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i="1" dirty="0" smtClean="0">
                <a:solidFill>
                  <a:srgbClr val="002060"/>
                </a:solidFill>
              </a:rPr>
              <a:t>R</a:t>
            </a:r>
            <a:r>
              <a:rPr lang="en-SG" sz="2400" b="1" i="1" dirty="0" smtClean="0">
                <a:solidFill>
                  <a:srgbClr val="0070C0"/>
                </a:solidFill>
              </a:rPr>
              <a:t>espond to changes</a:t>
            </a:r>
            <a:endParaRPr lang="en-SG" sz="2400" b="1" i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28054" y="1059904"/>
            <a:ext cx="5714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i="1" dirty="0" smtClean="0">
                <a:solidFill>
                  <a:srgbClr val="002060"/>
                </a:solidFill>
              </a:rPr>
              <a:t>Characteristics of living things (MRGRAD)</a:t>
            </a:r>
            <a:endParaRPr lang="en-SG" sz="2400" b="1" i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61697" y="422301"/>
            <a:ext cx="728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i="1" dirty="0" smtClean="0">
                <a:solidFill>
                  <a:srgbClr val="002060"/>
                </a:solidFill>
              </a:rPr>
              <a:t>D</a:t>
            </a:r>
            <a:r>
              <a:rPr lang="en-SG" sz="2400" b="1" i="1" dirty="0" smtClean="0">
                <a:solidFill>
                  <a:srgbClr val="0070C0"/>
                </a:solidFill>
              </a:rPr>
              <a:t>ie</a:t>
            </a:r>
            <a:endParaRPr lang="en-SG" sz="2400" b="1" i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1230" y="451500"/>
            <a:ext cx="1728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i="1" dirty="0" smtClean="0">
                <a:solidFill>
                  <a:srgbClr val="002060"/>
                </a:solidFill>
              </a:rPr>
              <a:t>R</a:t>
            </a:r>
            <a:r>
              <a:rPr lang="en-SG" sz="2400" b="1" i="1" dirty="0" smtClean="0">
                <a:solidFill>
                  <a:srgbClr val="0070C0"/>
                </a:solidFill>
              </a:rPr>
              <a:t>eproduce</a:t>
            </a:r>
            <a:endParaRPr lang="en-SG" sz="2400" b="1" i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27860" y="431911"/>
            <a:ext cx="4162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i="1" dirty="0" smtClean="0">
                <a:solidFill>
                  <a:srgbClr val="002060"/>
                </a:solidFill>
              </a:rPr>
              <a:t>A</a:t>
            </a:r>
            <a:r>
              <a:rPr lang="en-SG" sz="2400" b="1" i="1" dirty="0" smtClean="0">
                <a:solidFill>
                  <a:srgbClr val="0070C0"/>
                </a:solidFill>
              </a:rPr>
              <a:t>ir, food and water for survival</a:t>
            </a:r>
            <a:endParaRPr lang="en-SG" sz="2400" b="1" i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69748" y="458838"/>
            <a:ext cx="985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i="1" dirty="0" smtClean="0">
                <a:solidFill>
                  <a:srgbClr val="002060"/>
                </a:solidFill>
              </a:rPr>
              <a:t>G</a:t>
            </a:r>
            <a:r>
              <a:rPr lang="en-SG" sz="2400" b="1" i="1" dirty="0" smtClean="0">
                <a:solidFill>
                  <a:srgbClr val="0070C0"/>
                </a:solidFill>
              </a:rPr>
              <a:t>row</a:t>
            </a:r>
            <a:endParaRPr lang="en-SG" sz="2400" b="1" i="1" dirty="0">
              <a:solidFill>
                <a:srgbClr val="0070C0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41515" y="1847511"/>
            <a:ext cx="11170733" cy="1404639"/>
            <a:chOff x="555295" y="1847511"/>
            <a:chExt cx="11170733" cy="1404639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1151510" y="2312678"/>
              <a:ext cx="0" cy="471487"/>
            </a:xfrm>
            <a:prstGeom prst="line">
              <a:avLst/>
            </a:prstGeom>
            <a:ln w="508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555295" y="1847511"/>
              <a:ext cx="11170733" cy="1404639"/>
              <a:chOff x="779624" y="2142185"/>
              <a:chExt cx="11170733" cy="1404639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6168721" y="2142185"/>
                <a:ext cx="0" cy="471487"/>
              </a:xfrm>
              <a:prstGeom prst="line">
                <a:avLst/>
              </a:prstGeom>
              <a:ln w="508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1221606" y="2605003"/>
                <a:ext cx="10140091" cy="17339"/>
              </a:xfrm>
              <a:prstGeom prst="line">
                <a:avLst/>
              </a:prstGeom>
              <a:ln w="508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8096717" y="2622342"/>
                <a:ext cx="0" cy="471487"/>
              </a:xfrm>
              <a:prstGeom prst="line">
                <a:avLst/>
              </a:prstGeom>
              <a:ln w="508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4591047" y="2600325"/>
                <a:ext cx="0" cy="471487"/>
              </a:xfrm>
              <a:prstGeom prst="line">
                <a:avLst/>
              </a:prstGeom>
              <a:ln w="508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221606" y="2613672"/>
                <a:ext cx="0" cy="471487"/>
              </a:xfrm>
              <a:prstGeom prst="line">
                <a:avLst/>
              </a:prstGeom>
              <a:ln w="508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779624" y="3085159"/>
                <a:ext cx="1177321" cy="461665"/>
              </a:xfrm>
              <a:prstGeom prst="rect">
                <a:avLst/>
              </a:prstGeom>
              <a:noFill/>
              <a:ln w="5080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SG" sz="2400" b="1" i="1" dirty="0" smtClean="0">
                    <a:solidFill>
                      <a:srgbClr val="002060"/>
                    </a:solidFill>
                  </a:rPr>
                  <a:t> Plants</a:t>
                </a:r>
                <a:endParaRPr lang="en-SG" sz="2400" b="1" i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508056" y="3085159"/>
                <a:ext cx="1177321" cy="461665"/>
              </a:xfrm>
              <a:prstGeom prst="rect">
                <a:avLst/>
              </a:prstGeom>
              <a:noFill/>
              <a:ln w="5080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SG" sz="2400" b="1" i="1" dirty="0" smtClean="0">
                    <a:solidFill>
                      <a:srgbClr val="002060"/>
                    </a:solidFill>
                  </a:rPr>
                  <a:t> Fungi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466163" y="3071812"/>
                <a:ext cx="2378845" cy="461665"/>
              </a:xfrm>
              <a:prstGeom prst="rect">
                <a:avLst/>
              </a:prstGeom>
              <a:noFill/>
              <a:ln w="5080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SG" sz="2400" b="1" i="1" dirty="0" smtClean="0">
                    <a:solidFill>
                      <a:srgbClr val="002060"/>
                    </a:solidFill>
                  </a:rPr>
                  <a:t> Microorganisms</a:t>
                </a:r>
                <a:endParaRPr lang="en-SG" sz="2400" b="1" i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0583056" y="3071812"/>
                <a:ext cx="1367301" cy="461665"/>
              </a:xfrm>
              <a:prstGeom prst="rect">
                <a:avLst/>
              </a:prstGeom>
              <a:noFill/>
              <a:ln w="5080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SG" sz="2400" b="1" i="1" dirty="0" smtClean="0">
                    <a:solidFill>
                      <a:srgbClr val="002060"/>
                    </a:solidFill>
                  </a:rPr>
                  <a:t> Animals</a:t>
                </a:r>
                <a:endParaRPr lang="en-SG" sz="2400" b="1" i="1" dirty="0">
                  <a:solidFill>
                    <a:srgbClr val="0070C0"/>
                  </a:solidFill>
                </a:endParaRPr>
              </a:p>
            </p:txBody>
          </p:sp>
        </p:grpSp>
      </p:grp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047000"/>
              </p:ext>
            </p:extLst>
          </p:nvPr>
        </p:nvGraphicFramePr>
        <p:xfrm>
          <a:off x="389824" y="3320473"/>
          <a:ext cx="11527436" cy="328122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81859">
                  <a:extLst>
                    <a:ext uri="{9D8B030D-6E8A-4147-A177-3AD203B41FA5}">
                      <a16:colId xmlns="" xmlns:a16="http://schemas.microsoft.com/office/drawing/2014/main" val="1124648424"/>
                    </a:ext>
                  </a:extLst>
                </a:gridCol>
                <a:gridCol w="2881859">
                  <a:extLst>
                    <a:ext uri="{9D8B030D-6E8A-4147-A177-3AD203B41FA5}">
                      <a16:colId xmlns="" xmlns:a16="http://schemas.microsoft.com/office/drawing/2014/main" val="1442692165"/>
                    </a:ext>
                  </a:extLst>
                </a:gridCol>
                <a:gridCol w="2881859">
                  <a:extLst>
                    <a:ext uri="{9D8B030D-6E8A-4147-A177-3AD203B41FA5}">
                      <a16:colId xmlns="" xmlns:a16="http://schemas.microsoft.com/office/drawing/2014/main" val="1671815767"/>
                    </a:ext>
                  </a:extLst>
                </a:gridCol>
                <a:gridCol w="2881859">
                  <a:extLst>
                    <a:ext uri="{9D8B030D-6E8A-4147-A177-3AD203B41FA5}">
                      <a16:colId xmlns="" xmlns:a16="http://schemas.microsoft.com/office/drawing/2014/main" val="3281185851"/>
                    </a:ext>
                  </a:extLst>
                </a:gridCol>
              </a:tblGrid>
              <a:tr h="226020">
                <a:tc>
                  <a:txBody>
                    <a:bodyPr/>
                    <a:lstStyle/>
                    <a:p>
                      <a:r>
                        <a:rPr lang="en-SG" sz="1600" b="0" dirty="0" smtClean="0"/>
                        <a:t>Cannot move from place to place</a:t>
                      </a:r>
                      <a:endParaRPr lang="en-SG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S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Can move from place to place</a:t>
                      </a:r>
                      <a:endParaRPr kumimoji="0" lang="en-SG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SG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Cannot move from place to place</a:t>
                      </a:r>
                      <a:endParaRPr kumimoji="0" lang="en-SG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S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Can move from place to place</a:t>
                      </a:r>
                      <a:endParaRPr kumimoji="0" lang="en-SG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0321861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Can make its own food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Cannot make</a:t>
                      </a:r>
                      <a:r>
                        <a:rPr lang="en-SG" sz="1600" baseline="0" dirty="0" smtClean="0"/>
                        <a:t> its own food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SG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Cannot make its own food</a:t>
                      </a:r>
                      <a:endParaRPr kumimoji="0" lang="en-SG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S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Cannot make its own food</a:t>
                      </a:r>
                      <a:endParaRPr kumimoji="0" lang="en-SG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2385554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Can be seen with our naked eyes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Can</a:t>
                      </a:r>
                      <a:r>
                        <a:rPr lang="en-SG" sz="1600" baseline="0" dirty="0" smtClean="0"/>
                        <a:t> be seen only under microscope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SG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Can be seen with our naked eyes</a:t>
                      </a:r>
                      <a:endParaRPr kumimoji="0" lang="en-SG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SG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Can be seen with our naked eyes</a:t>
                      </a:r>
                      <a:endParaRPr kumimoji="0" lang="en-SG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27675535"/>
                  </a:ext>
                </a:extLst>
              </a:tr>
              <a:tr h="360454"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Reproduce by seeds or spores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Binary fission</a:t>
                      </a:r>
                      <a:r>
                        <a:rPr lang="en-SG" sz="1600" baseline="0" dirty="0" smtClean="0"/>
                        <a:t> or budding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Reproduce by spores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Give birth or lay eggs</a:t>
                      </a:r>
                      <a:endParaRPr lang="en-SG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77478116"/>
                  </a:ext>
                </a:extLst>
              </a:tr>
              <a:tr h="239691"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Medicinal</a:t>
                      </a:r>
                      <a:r>
                        <a:rPr lang="en-SG" sz="1600" baseline="0" dirty="0" smtClean="0"/>
                        <a:t> uses, ornamental purposes, gives us food and oxygen, home to animals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Can be used to make</a:t>
                      </a:r>
                      <a:r>
                        <a:rPr lang="en-SG" sz="1600" baseline="0" dirty="0" smtClean="0"/>
                        <a:t> cheese and yoghurt. Can cause us to be sick 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Some are poisonous</a:t>
                      </a:r>
                      <a:r>
                        <a:rPr lang="en-SG" sz="1600" baseline="0" dirty="0" smtClean="0"/>
                        <a:t> and/or inedible. Some are edible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Some are</a:t>
                      </a:r>
                      <a:r>
                        <a:rPr lang="en-SG" sz="1600" baseline="0" dirty="0" smtClean="0"/>
                        <a:t> edible. Use as material such as wool jacket and leather bags</a:t>
                      </a:r>
                      <a:endParaRPr lang="en-SG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9836084"/>
                  </a:ext>
                </a:extLst>
              </a:tr>
              <a:tr h="239691"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Flowering plants</a:t>
                      </a:r>
                      <a:r>
                        <a:rPr lang="en-SG" sz="1600" baseline="0" dirty="0" smtClean="0"/>
                        <a:t>, non-flowering plants like ferns and moss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Yeast, bacteria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Yeast,</a:t>
                      </a:r>
                      <a:r>
                        <a:rPr lang="en-SG" sz="1600" baseline="0" dirty="0" smtClean="0"/>
                        <a:t> mushroom, toadstool, puffball, bracket fungus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 smtClean="0"/>
                        <a:t>mammal, reptile, fish, insect, bird, amphibian</a:t>
                      </a:r>
                      <a:endParaRPr lang="en-SG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32398718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73315" y="6565996"/>
            <a:ext cx="21765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 smtClean="0"/>
              <a:t>© Illuminate Learning Centre Pte Ltd </a:t>
            </a:r>
            <a:endParaRPr lang="en-SG" sz="1000" dirty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3227921" y="812676"/>
            <a:ext cx="528087" cy="3915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1"/>
          </p:cNvCxnSpPr>
          <p:nvPr/>
        </p:nvCxnSpPr>
        <p:spPr>
          <a:xfrm flipH="1" flipV="1">
            <a:off x="1799225" y="848988"/>
            <a:ext cx="1528829" cy="4417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5783701" y="732810"/>
            <a:ext cx="19561" cy="3915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4213757" y="827647"/>
            <a:ext cx="498434" cy="3314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8148918" y="760673"/>
            <a:ext cx="614795" cy="3636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8630651" y="812676"/>
            <a:ext cx="2859634" cy="5207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3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315" y="6565996"/>
            <a:ext cx="21765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 smtClean="0"/>
              <a:t>© Illuminate Learning Centre Pte Ltd </a:t>
            </a:r>
            <a:endParaRPr lang="en-SG" sz="1000" dirty="0"/>
          </a:p>
        </p:txBody>
      </p:sp>
      <p:sp>
        <p:nvSpPr>
          <p:cNvPr id="3" name="Rectangle 2"/>
          <p:cNvSpPr/>
          <p:nvPr/>
        </p:nvSpPr>
        <p:spPr>
          <a:xfrm>
            <a:off x="4573557" y="2724624"/>
            <a:ext cx="25317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oper Black" panose="0208090404030B020404" pitchFamily="18" charset="0"/>
              </a:rPr>
              <a:t>Plants</a:t>
            </a:r>
            <a:endParaRPr lang="en-US" sz="4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oper Black" panose="0208090404030B0204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65" y="324315"/>
            <a:ext cx="1303558" cy="13923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93" y="316741"/>
            <a:ext cx="2219793" cy="2219793"/>
          </a:xfrm>
          <a:prstGeom prst="rect">
            <a:avLst/>
          </a:prstGeom>
        </p:spPr>
      </p:pic>
      <p:pic>
        <p:nvPicPr>
          <p:cNvPr id="1026" name="Picture 2" descr="Image result for weak stem plant draw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950" y="391743"/>
            <a:ext cx="2238092" cy="204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 descr="Image result for aloe vera drawing"/>
          <p:cNvSpPr>
            <a:spLocks noChangeAspect="1" noChangeArrowheads="1"/>
          </p:cNvSpPr>
          <p:nvPr/>
        </p:nvSpPr>
        <p:spPr bwMode="auto">
          <a:xfrm>
            <a:off x="155574" y="-144463"/>
            <a:ext cx="2775783" cy="277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11" name="Pictur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675" y="5020779"/>
            <a:ext cx="1606695" cy="1168421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756" y="5020779"/>
            <a:ext cx="1021778" cy="1168421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378" y="2318349"/>
            <a:ext cx="1292099" cy="1639356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32" y="2283135"/>
            <a:ext cx="2771775" cy="1910933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617" y="2897624"/>
            <a:ext cx="1733167" cy="1586142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370" y="3004123"/>
            <a:ext cx="1688672" cy="1479643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912" y="306294"/>
            <a:ext cx="1608419" cy="1571673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863" y="4694830"/>
            <a:ext cx="2291022" cy="1267449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37" y="4821914"/>
            <a:ext cx="1548654" cy="11954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08331" y="253362"/>
            <a:ext cx="4106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dirty="0" smtClean="0">
                <a:latin typeface="Agency FB" panose="020B0503020202020204" pitchFamily="34" charset="0"/>
              </a:rPr>
              <a:t>Amelia saw a plant in her garden. It has no flowers so she said that it was a non-flowering plant. Her mother told her it was actually a flowering plant. Why is that so?</a:t>
            </a:r>
            <a:endParaRPr lang="en-SG" sz="2000" dirty="0">
              <a:latin typeface="Agency FB" panose="020B05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94458" y="1885611"/>
            <a:ext cx="2906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i="1" dirty="0" smtClean="0">
                <a:latin typeface="Agency FB" panose="020B0503020202020204" pitchFamily="34" charset="0"/>
              </a:rPr>
              <a:t>Its flowers have not bloomed yet or the plant has not matured yet. </a:t>
            </a:r>
            <a:endParaRPr lang="en-SG" sz="1400" i="1" dirty="0">
              <a:latin typeface="Agency FB" panose="020B05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25512" y="4464086"/>
            <a:ext cx="3430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Plants that reproduce by spores vs Plants that reproduce by seeds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69191" y="4058453"/>
            <a:ext cx="3430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 plant vs Land plant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40617" y="2393242"/>
            <a:ext cx="4199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Plants with strong stem vs Plant with weak stem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84289" y="6353264"/>
            <a:ext cx="4407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Edible plants, ornamental plants, medicinal plants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73557" y="6347642"/>
            <a:ext cx="1836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Poisonous plants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7465" y="1855881"/>
            <a:ext cx="3430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Flowering plant vs Non-flowering plant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27922" y="6108361"/>
            <a:ext cx="3430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Aloe </a:t>
            </a:r>
            <a:r>
              <a:rPr lang="en-SG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vera</a:t>
            </a:r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Cabbage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76966" y="5985683"/>
            <a:ext cx="3430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Latana</a:t>
            </a:r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Desert rose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19" y="4643839"/>
            <a:ext cx="1092200" cy="1152525"/>
          </a:xfrm>
          <a:prstGeom prst="rect">
            <a:avLst/>
          </a:prstGeom>
        </p:spPr>
      </p:pic>
      <p:pic>
        <p:nvPicPr>
          <p:cNvPr id="31" name="Picture 30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081" y="4616035"/>
            <a:ext cx="1000125" cy="115062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73790" y="5962279"/>
            <a:ext cx="274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Plants with single flower and Plants with cluster flowers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39801" y="4277481"/>
            <a:ext cx="2862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Flowering plants bear fruits</a:t>
            </a:r>
            <a:endParaRPr lang="en-SG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Image result for plants that bear fruit drawi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419" y="3434211"/>
            <a:ext cx="1464832" cy="85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849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05779" y="2300753"/>
            <a:ext cx="273108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4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ndara" panose="020E0502030303020204" pitchFamily="34" charset="0"/>
              </a:rPr>
              <a:t>*</a:t>
            </a:r>
            <a:r>
              <a:rPr lang="en-US" sz="140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ndara" panose="020E0502030303020204" pitchFamily="34" charset="0"/>
                <a:ea typeface="Cambria" panose="02040503050406030204" pitchFamily="18" charset="0"/>
              </a:rPr>
              <a:t>Mould</a:t>
            </a:r>
            <a:r>
              <a:rPr lang="en-US" sz="14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ndara" panose="020E0502030303020204" pitchFamily="34" charset="0"/>
                <a:ea typeface="Cambria" panose="02040503050406030204" pitchFamily="18" charset="0"/>
              </a:rPr>
              <a:t> needs </a:t>
            </a:r>
            <a:r>
              <a:rPr lang="en-US" sz="14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latin typeface="Candara" panose="020E0502030303020204" pitchFamily="34" charset="0"/>
                <a:ea typeface="Cambria" panose="02040503050406030204" pitchFamily="18" charset="0"/>
              </a:rPr>
              <a:t>water, warmth</a:t>
            </a:r>
            <a:r>
              <a:rPr lang="en-US" sz="14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ndara" panose="020E0502030303020204" pitchFamily="34" charset="0"/>
                <a:ea typeface="Cambria" panose="02040503050406030204" pitchFamily="18" charset="0"/>
              </a:rPr>
              <a:t>, food and air to grow.</a:t>
            </a:r>
            <a:endParaRPr lang="en-US" sz="14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Candara" panose="020E0502030303020204" pitchFamily="34" charset="0"/>
              <a:ea typeface="Cambria" panose="020405030504060302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95708" y="2029119"/>
            <a:ext cx="4731547" cy="1657056"/>
            <a:chOff x="0" y="0"/>
            <a:chExt cx="3333750" cy="12573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333750" cy="125730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638355" y="724619"/>
              <a:ext cx="114300" cy="17145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SG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507203" y="617419"/>
            <a:ext cx="11308559" cy="1280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en-SG" sz="2000" dirty="0" smtClean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Anabelle </a:t>
            </a:r>
            <a:r>
              <a:rPr lang="en-SG" sz="2000" dirty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had two pieces of bread. She toasted one of them and added water to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en-SG" sz="2000" dirty="0" smtClean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the </a:t>
            </a:r>
            <a:r>
              <a:rPr lang="en-SG" sz="2000" dirty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other. She kept both of them in air-tight </a:t>
            </a:r>
            <a:r>
              <a:rPr lang="en-SG" sz="2000" dirty="0" smtClean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bags. </a:t>
            </a:r>
            <a:r>
              <a:rPr lang="en-SG" sz="2000" dirty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After a few days, she found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en-SG" sz="2000" dirty="0" smtClean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mould </a:t>
            </a:r>
            <a:r>
              <a:rPr lang="en-SG" sz="2000" dirty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growing on Bread A but not in Bread B. </a:t>
            </a:r>
            <a:r>
              <a:rPr lang="en-SG" sz="2000" dirty="0" smtClean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Why is that so? Explain your answer.</a:t>
            </a:r>
            <a:endParaRPr lang="en-SG" sz="2000" dirty="0">
              <a:effectLst/>
              <a:latin typeface="Anjal Arumbu" panose="02000400000000000000" pitchFamily="2" charset="0"/>
              <a:ea typeface="Calibri" panose="020F0502020204030204" pitchFamily="34" charset="0"/>
              <a:cs typeface="Anjal Arumbu" panose="020004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5579" y="5503215"/>
            <a:ext cx="3404127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en-SG" sz="2000" b="1" i="1" dirty="0" smtClean="0">
                <a:latin typeface="Century Schoolbook" panose="02040604050505020304" pitchFamily="18" charset="0"/>
                <a:ea typeface="Calibri" panose="020F0502020204030204" pitchFamily="34" charset="0"/>
                <a:cs typeface="Anjal Arumbu" panose="02000400000000000000" pitchFamily="2" charset="0"/>
              </a:rPr>
              <a:t>A tick is not an insect. Insect has six legs but a tick has eight legs. </a:t>
            </a:r>
            <a:endParaRPr lang="en-SG" sz="2000" b="1" i="1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Anjal Arumbu" panose="020004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91645" y="3469176"/>
            <a:ext cx="4872042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en-SG" sz="2000" dirty="0" smtClean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Bread A                     </a:t>
            </a:r>
            <a:r>
              <a:rPr lang="en-SG" sz="2000" dirty="0" smtClean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                    </a:t>
            </a:r>
            <a:r>
              <a:rPr lang="en-SG" sz="2000" dirty="0" smtClean="0">
                <a:latin typeface="Anjal Arumbu" panose="02000400000000000000" pitchFamily="2" charset="0"/>
                <a:ea typeface="Calibri" panose="020F0502020204030204" pitchFamily="34" charset="0"/>
                <a:cs typeface="Anjal Arumbu" panose="02000400000000000000" pitchFamily="2" charset="0"/>
              </a:rPr>
              <a:t>Bread B</a:t>
            </a:r>
            <a:endParaRPr lang="en-SG" sz="2000" dirty="0">
              <a:effectLst/>
              <a:latin typeface="Anjal Arumbu" panose="02000400000000000000" pitchFamily="2" charset="0"/>
              <a:ea typeface="Calibri" panose="020F0502020204030204" pitchFamily="34" charset="0"/>
              <a:cs typeface="Anjal Arumbu" panose="02000400000000000000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620605" y="2579331"/>
            <a:ext cx="243336" cy="2731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SG"/>
          </a:p>
        </p:txBody>
      </p:sp>
      <p:sp>
        <p:nvSpPr>
          <p:cNvPr id="16" name="Oval 15"/>
          <p:cNvSpPr/>
          <p:nvPr/>
        </p:nvSpPr>
        <p:spPr>
          <a:xfrm>
            <a:off x="4255231" y="2744665"/>
            <a:ext cx="272955" cy="239463"/>
          </a:xfrm>
          <a:prstGeom prst="ellipse">
            <a:avLst/>
          </a:prstGeom>
          <a:solidFill>
            <a:schemeClr val="tx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SG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168" y="3093359"/>
            <a:ext cx="600632" cy="771332"/>
          </a:xfrm>
          <a:prstGeom prst="rect">
            <a:avLst/>
          </a:prstGeom>
        </p:spPr>
      </p:pic>
      <p:sp>
        <p:nvSpPr>
          <p:cNvPr id="17" name="Oval Callout 16"/>
          <p:cNvSpPr/>
          <p:nvPr/>
        </p:nvSpPr>
        <p:spPr>
          <a:xfrm>
            <a:off x="8898788" y="2059281"/>
            <a:ext cx="2938072" cy="905176"/>
          </a:xfrm>
          <a:prstGeom prst="wedgeEllipseCallout">
            <a:avLst>
              <a:gd name="adj1" fmla="val 42942"/>
              <a:gd name="adj2" fmla="val 6883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16" y="4336213"/>
            <a:ext cx="2745933" cy="116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bat colouring pag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089" y="4251230"/>
            <a:ext cx="2485079" cy="128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726692" y="3902834"/>
            <a:ext cx="11308559" cy="395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en-SG" sz="2000" b="1" i="1" dirty="0" smtClean="0">
                <a:latin typeface="Century Schoolbook" panose="02040604050505020304" pitchFamily="18" charset="0"/>
                <a:ea typeface="Calibri" panose="020F0502020204030204" pitchFamily="34" charset="0"/>
                <a:cs typeface="Anjal Arumbu" panose="02000400000000000000" pitchFamily="2" charset="0"/>
              </a:rPr>
              <a:t>Mould needs water to grow. Bread A has water for mould to grow but not Bread B. </a:t>
            </a:r>
            <a:endParaRPr lang="en-SG" sz="2000" b="1" i="1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Anjal Arumbu" panose="020004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3315" y="6565996"/>
            <a:ext cx="21765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 smtClean="0"/>
              <a:t>© Illuminate Learning Centre Pte Ltd </a:t>
            </a:r>
            <a:endParaRPr lang="en-SG" sz="1000" dirty="0"/>
          </a:p>
        </p:txBody>
      </p:sp>
      <p:sp>
        <p:nvSpPr>
          <p:cNvPr id="23" name="Rectangle 22"/>
          <p:cNvSpPr/>
          <p:nvPr/>
        </p:nvSpPr>
        <p:spPr>
          <a:xfrm>
            <a:off x="8527255" y="5608810"/>
            <a:ext cx="3077422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en-SG" sz="2000" b="1" i="1" dirty="0" smtClean="0">
                <a:latin typeface="Century Schoolbook" panose="02040604050505020304" pitchFamily="18" charset="0"/>
                <a:ea typeface="Calibri" panose="020F0502020204030204" pitchFamily="34" charset="0"/>
                <a:cs typeface="Anjal Arumbu" panose="02000400000000000000" pitchFamily="2" charset="0"/>
              </a:rPr>
              <a:t>A bat is not a bird. A bird has feathers but a bat has hair. </a:t>
            </a:r>
            <a:endParaRPr lang="en-SG" sz="2000" b="1" i="1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Anjal Arumbu" panose="02000400000000000000" pitchFamily="2" charset="0"/>
            </a:endParaRP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5320991" y="4336213"/>
            <a:ext cx="2413351" cy="1302385"/>
            <a:chOff x="3240" y="5760"/>
            <a:chExt cx="2520" cy="2051"/>
          </a:xfrm>
        </p:grpSpPr>
        <p:pic>
          <p:nvPicPr>
            <p:cNvPr id="29" name="Picture 28" descr="Mushroom_(PSF)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0" y="5760"/>
              <a:ext cx="2040" cy="1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 Box 5"/>
            <p:cNvSpPr txBox="1">
              <a:spLocks noChangeArrowheads="1"/>
            </p:cNvSpPr>
            <p:nvPr/>
          </p:nvSpPr>
          <p:spPr bwMode="auto">
            <a:xfrm>
              <a:off x="3240" y="7380"/>
              <a:ext cx="2520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SG" sz="11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Latha" panose="020B0604020202020204" pitchFamily="34" charset="0"/>
                </a:rPr>
                <a:t>Mushroom</a:t>
              </a:r>
              <a:endParaRPr lang="en-SG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4875000" y="5501755"/>
            <a:ext cx="2826961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619125" algn="l"/>
              </a:tabLst>
            </a:pPr>
            <a:r>
              <a:rPr lang="en-SG" sz="2000" b="1" i="1" dirty="0" smtClean="0">
                <a:latin typeface="Century Schoolbook" panose="02040604050505020304" pitchFamily="18" charset="0"/>
                <a:ea typeface="Calibri" panose="020F0502020204030204" pitchFamily="34" charset="0"/>
                <a:cs typeface="Anjal Arumbu" panose="02000400000000000000" pitchFamily="2" charset="0"/>
              </a:rPr>
              <a:t>A mushroom is not a plant as it cannot make its own food but a plant can. </a:t>
            </a:r>
            <a:endParaRPr lang="en-SG" sz="2000" b="1" i="1" dirty="0">
              <a:effectLst/>
              <a:latin typeface="Century Schoolbook" panose="02040604050505020304" pitchFamily="18" charset="0"/>
              <a:ea typeface="Calibri" panose="020F0502020204030204" pitchFamily="34" charset="0"/>
              <a:cs typeface="Anjal Arumbu" panose="02000400000000000000" pitchFamily="2" charset="0"/>
            </a:endParaRPr>
          </a:p>
        </p:txBody>
      </p:sp>
      <p:sp>
        <p:nvSpPr>
          <p:cNvPr id="24" name="Oval Callout 23"/>
          <p:cNvSpPr/>
          <p:nvPr/>
        </p:nvSpPr>
        <p:spPr>
          <a:xfrm>
            <a:off x="591917" y="2029119"/>
            <a:ext cx="2938072" cy="905176"/>
          </a:xfrm>
          <a:prstGeom prst="wedgeEllipseCallout">
            <a:avLst>
              <a:gd name="adj1" fmla="val 66174"/>
              <a:gd name="adj2" fmla="val 3753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6" name="Rectangle 25"/>
          <p:cNvSpPr/>
          <p:nvPr/>
        </p:nvSpPr>
        <p:spPr>
          <a:xfrm>
            <a:off x="798908" y="2183551"/>
            <a:ext cx="2731081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ndara" panose="020E0502030303020204" pitchFamily="34" charset="0"/>
              </a:rPr>
              <a:t>What is the difference between </a:t>
            </a:r>
            <a:r>
              <a:rPr lang="en-US" sz="1400" i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latin typeface="Candara" panose="020E0502030303020204" pitchFamily="34" charset="0"/>
              </a:rPr>
              <a:t>amount</a:t>
            </a:r>
            <a:r>
              <a:rPr lang="en-US" sz="1400" i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n-US" sz="14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ndara" panose="020E0502030303020204" pitchFamily="34" charset="0"/>
              </a:rPr>
              <a:t>of water and </a:t>
            </a:r>
            <a:r>
              <a:rPr lang="en-US" sz="1400" i="1" u="sng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latin typeface="Candara" panose="020E0502030303020204" pitchFamily="34" charset="0"/>
              </a:rPr>
              <a:t>presence</a:t>
            </a:r>
            <a:r>
              <a:rPr lang="en-US" sz="14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ndara" panose="020E0502030303020204" pitchFamily="34" charset="0"/>
              </a:rPr>
              <a:t> of water?</a:t>
            </a:r>
            <a:endParaRPr lang="en-US" sz="14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Candara" panose="020E0502030303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323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495</Words>
  <Application>Microsoft Office PowerPoint</Application>
  <PresentationFormat>Widescreen</PresentationFormat>
  <Paragraphs>63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5" baseType="lpstr">
      <vt:lpstr>Agency FB</vt:lpstr>
      <vt:lpstr>Anjal Arumbu</vt:lpstr>
      <vt:lpstr>Arial</vt:lpstr>
      <vt:lpstr>Calibri</vt:lpstr>
      <vt:lpstr>Calibri Light</vt:lpstr>
      <vt:lpstr>Cambria</vt:lpstr>
      <vt:lpstr>Candara</vt:lpstr>
      <vt:lpstr>Century Schoolbook</vt:lpstr>
      <vt:lpstr>Cooper Black</vt:lpstr>
      <vt:lpstr>Latha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111</cp:revision>
  <cp:lastPrinted>2018-07-11T23:53:41Z</cp:lastPrinted>
  <dcterms:created xsi:type="dcterms:W3CDTF">2018-06-21T13:12:38Z</dcterms:created>
  <dcterms:modified xsi:type="dcterms:W3CDTF">2019-12-20T11:09:04Z</dcterms:modified>
</cp:coreProperties>
</file>