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627" r:id="rId2"/>
    <p:sldId id="690" r:id="rId3"/>
    <p:sldId id="700" r:id="rId4"/>
    <p:sldId id="678" r:id="rId5"/>
    <p:sldId id="680" r:id="rId6"/>
    <p:sldId id="682" r:id="rId7"/>
    <p:sldId id="692" r:id="rId8"/>
    <p:sldId id="675" r:id="rId9"/>
    <p:sldId id="701" r:id="rId10"/>
    <p:sldId id="702" r:id="rId11"/>
    <p:sldId id="687" r:id="rId12"/>
    <p:sldId id="686" r:id="rId13"/>
    <p:sldId id="688" r:id="rId14"/>
    <p:sldId id="689" r:id="rId15"/>
    <p:sldId id="706" r:id="rId16"/>
    <p:sldId id="707" r:id="rId17"/>
    <p:sldId id="694" r:id="rId18"/>
    <p:sldId id="683" r:id="rId19"/>
    <p:sldId id="668" r:id="rId20"/>
    <p:sldId id="666" r:id="rId21"/>
    <p:sldId id="677" r:id="rId22"/>
    <p:sldId id="695" r:id="rId23"/>
    <p:sldId id="674" r:id="rId24"/>
    <p:sldId id="697" r:id="rId25"/>
    <p:sldId id="672" r:id="rId26"/>
    <p:sldId id="698" r:id="rId27"/>
    <p:sldId id="703" r:id="rId28"/>
    <p:sldId id="704" r:id="rId29"/>
    <p:sldId id="691" r:id="rId30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333FF"/>
    <a:srgbClr val="008000"/>
    <a:srgbClr val="FFFF99"/>
    <a:srgbClr val="1F527D"/>
    <a:srgbClr val="006600"/>
    <a:srgbClr val="0070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1941" autoAdjust="0"/>
  </p:normalViewPr>
  <p:slideViewPr>
    <p:cSldViewPr>
      <p:cViewPr varScale="1">
        <p:scale>
          <a:sx n="55" d="100"/>
          <a:sy n="55" d="100"/>
        </p:scale>
        <p:origin x="-78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81C2AE78-2C42-465B-ABE7-CFFE16DCBD76}" type="datetimeFigureOut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 smtClean="0"/>
            </a:lvl1pPr>
          </a:lstStyle>
          <a:p>
            <a:pPr>
              <a:defRPr/>
            </a:pPr>
            <a:fld id="{F03BF67C-7713-4AC5-A15E-C186A94C3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7255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SG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FD4566F-1BBB-4551-8CD2-07380D346FC7}" type="slidenum">
              <a:rPr lang="en-US" altLang="en-US" sz="1300"/>
              <a:pPr/>
              <a:t>1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247157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3BF67C-7713-4AC5-A15E-C186A94C382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3BF67C-7713-4AC5-A15E-C186A94C382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pPr>
              <a:defRPr/>
            </a:pPr>
            <a:endParaRPr lang="en-US" dirty="0">
              <a:solidFill>
                <a:schemeClr val="bg1"/>
              </a:solidFill>
              <a:latin typeface="HelveticaNeueLT Std Med"/>
            </a:endParaRPr>
          </a:p>
        </p:txBody>
      </p:sp>
      <p:sp>
        <p:nvSpPr>
          <p:cNvPr id="6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7" name="Picture 4" descr="master.pn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9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logo.pn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12A105-08E7-40D1-816B-6A54ECEB6F3E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0DF683-E9DF-4347-8680-0215D73C7D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1409-1A80-4FCB-9F57-30E9984FBFE2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5D745-1956-4E83-994E-BE3941ECE7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E6E90-3507-471C-B063-D5AE759D9714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F6154-C1CF-4C5B-B105-F5E49DCC13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268A1-3497-4DB8-B16D-4E68653FBF01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B290-9442-41F8-A843-94DD74DAB6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76EB4-CAC5-4DF9-8BEF-474A792A2A58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C41F5-7D90-4A1C-96B0-3C8CFABFBD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BAFEB-8977-49C3-BA38-04502A737027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F1D83-BEAA-4CB6-89AD-F80AF00E5B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6391E2-16AE-40C6-BE47-B56A6EB16786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457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E59E06-8551-4B24-8740-8B9B5FC31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9A0F7-6945-49F5-8BBA-4C2D12570387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3E853-8DC7-45C7-A638-5FD02DFD54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63FD9-CD43-4316-A52E-7B8DDF8187D4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4525E-A69E-4079-9C2D-2564BFD1F8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60699-B099-4378-90BA-0A0E47187CA7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BE930-2B1E-46D7-8FA2-077214F00A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73C08-E228-4E08-A685-330158684401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021C9-E3F5-4EBE-A7B1-BBA09261DF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4400"/>
          </a:p>
        </p:txBody>
      </p:sp>
      <p:sp>
        <p:nvSpPr>
          <p:cNvPr id="3" name="Rectangle 3"/>
          <p:cNvSpPr>
            <a:spLocks noGrp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/>
          </a:p>
        </p:txBody>
      </p:sp>
    </p:spTree>
    <p:extLst>
      <p:ext uri="{BB962C8B-B14F-4D97-AF65-F5344CB8AC3E}">
        <p14:creationId xmlns="" xmlns:p14="http://schemas.microsoft.com/office/powerpoint/2010/main" val="3206045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C3E91-17BC-443A-B1D7-E13582034509}" type="datetime1">
              <a:rPr lang="en-US" altLang="en-US"/>
              <a:pPr>
                <a:defRPr/>
              </a:pPr>
              <a:t>6/19/2018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A40E-3E2B-499E-9B19-5D932D5CF2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1379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2C49673-0C4D-4E6C-9498-4B750E9B9CF3}" type="datetime1">
              <a:rPr lang="en-US"/>
              <a:pPr>
                <a:defRPr/>
              </a:pPr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139377-FF33-470C-A500-8561E8F8FA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2" name="Picture 6" descr="logo.png"/>
          <p:cNvPicPr>
            <a:picLocks noChangeAspect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pPr>
              <a:defRPr/>
            </a:pPr>
            <a:endParaRPr lang="en-US" dirty="0">
              <a:solidFill>
                <a:schemeClr val="bg1"/>
              </a:solidFill>
              <a:latin typeface="HelveticaNeueLT Std Med"/>
            </a:endParaRPr>
          </a:p>
        </p:txBody>
      </p:sp>
      <p:pic>
        <p:nvPicPr>
          <p:cNvPr id="11274" name="Picture 4" descr="master.png"/>
          <p:cNvPicPr>
            <a:picLocks noChangeAspect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8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8" r:id="rId7"/>
    <p:sldLayoutId id="2147484883" r:id="rId8"/>
    <p:sldLayoutId id="2147484884" r:id="rId9"/>
    <p:sldLayoutId id="2147484885" r:id="rId10"/>
    <p:sldLayoutId id="2147484886" r:id="rId11"/>
    <p:sldLayoutId id="2147484893" r:id="rId12"/>
    <p:sldLayoutId id="2147484895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80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5249863"/>
              <a:ext cx="9144000" cy="914400"/>
            </a:xfrm>
            <a:prstGeom prst="rect">
              <a:avLst/>
            </a:prstGeom>
            <a:solidFill>
              <a:srgbClr val="E71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dirty="0" smtClean="0"/>
                <a:t>Brainstorming for 0.3ml flow rate high failure</a:t>
              </a:r>
              <a:endParaRPr lang="en-US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25" name="Picture 6" descr="logo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6324600"/>
              <a:ext cx="1490663" cy="347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 descr="for cover banner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52588"/>
              <a:ext cx="5943600" cy="33353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127" name="Picture 10" descr="tagline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1950" y="3276600"/>
              <a:ext cx="3406775" cy="170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16372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85800"/>
            <a:ext cx="3581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Prepared By:</a:t>
            </a:r>
          </a:p>
          <a:p>
            <a:endParaRPr lang="en-US" dirty="0" smtClean="0"/>
          </a:p>
          <a:p>
            <a:pPr marL="457200" indent="-457200">
              <a:buAutoNum type="arabicParenR"/>
            </a:pPr>
            <a:r>
              <a:rPr lang="en-US" dirty="0" smtClean="0"/>
              <a:t>Loo Kok Leong</a:t>
            </a:r>
          </a:p>
          <a:p>
            <a:pPr marL="457200" indent="-457200">
              <a:buAutoNum type="arabicParenR"/>
            </a:pPr>
            <a:r>
              <a:rPr lang="en-US" dirty="0" err="1" smtClean="0"/>
              <a:t>Khalip</a:t>
            </a:r>
            <a:endParaRPr lang="en-US" dirty="0" smtClean="0"/>
          </a:p>
          <a:p>
            <a:pPr marL="457200" indent="-457200">
              <a:buAutoNum type="arabicParenR"/>
            </a:pPr>
            <a:r>
              <a:rPr lang="en-US" dirty="0" smtClean="0"/>
              <a:t>Tan Hong Cheng</a:t>
            </a:r>
          </a:p>
          <a:p>
            <a:pPr marL="457200" indent="-457200">
              <a:buAutoNum type="arabicParenR"/>
            </a:pPr>
            <a:r>
              <a:rPr lang="en-US" dirty="0" smtClean="0"/>
              <a:t>Chua Chong Keong</a:t>
            </a:r>
          </a:p>
          <a:p>
            <a:pPr marL="457200" indent="-457200">
              <a:buAutoNum type="arabicParenR"/>
            </a:pPr>
            <a:r>
              <a:rPr lang="en-US" dirty="0" smtClean="0"/>
              <a:t>Martin</a:t>
            </a:r>
          </a:p>
          <a:p>
            <a:pPr marL="457200" indent="-457200">
              <a:buAutoNum type="arabicParenR"/>
            </a:pPr>
            <a:r>
              <a:rPr lang="en-US" smtClean="0"/>
              <a:t>Chan Myae Soe</a:t>
            </a:r>
            <a:endParaRPr lang="en-S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Problem Statement</a:t>
            </a:r>
            <a:endParaRPr lang="en-US" altLang="en-US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04800" y="11430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 smtClean="0"/>
              <a:t>Production is seeing a spike of 0.3ml/min flow rate accuracy failures (lower spec limit – 0.297ml/min) on QSM (186017000) in Apr</a:t>
            </a:r>
            <a:endParaRPr lang="en-SG" dirty="0"/>
          </a:p>
        </p:txBody>
      </p:sp>
      <p:sp>
        <p:nvSpPr>
          <p:cNvPr id="9" name="Text Box 52"/>
          <p:cNvSpPr txBox="1">
            <a:spLocks noChangeArrowheads="1"/>
          </p:cNvSpPr>
          <p:nvPr/>
        </p:nvSpPr>
        <p:spPr bwMode="auto">
          <a:xfrm>
            <a:off x="304800" y="28956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Possible Root Causes</a:t>
            </a:r>
            <a:endParaRPr lang="en-US" altLang="en-US" sz="2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81000" y="3505200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SG" dirty="0" smtClean="0"/>
              <a:t>Measurement data collection and Investigation (Methanol density)</a:t>
            </a:r>
          </a:p>
          <a:p>
            <a:pPr>
              <a:buFont typeface="Wingdings" pitchFamily="2" charset="2"/>
              <a:buChar char="Ø"/>
            </a:pPr>
            <a:r>
              <a:rPr lang="en-SG" dirty="0" smtClean="0"/>
              <a:t>Measurement data collection and Investigation (Calibration data of balances in Testers)</a:t>
            </a:r>
          </a:p>
          <a:p>
            <a:pPr>
              <a:buFont typeface="Wingdings" pitchFamily="2" charset="2"/>
              <a:buChar char="Ø"/>
            </a:pPr>
            <a:r>
              <a:rPr lang="en-SG" dirty="0" smtClean="0"/>
              <a:t>Measurement data collection and Investigation (Temperature and Humidity)</a:t>
            </a:r>
          </a:p>
          <a:p>
            <a:pPr>
              <a:buFont typeface="Wingdings" pitchFamily="2" charset="2"/>
              <a:buChar char="Ø"/>
            </a:pPr>
            <a:r>
              <a:rPr lang="en-SG" dirty="0" smtClean="0"/>
              <a:t>Measurement data collection and Investigation (Testers variations data analysis )</a:t>
            </a:r>
            <a:endParaRPr lang="en-S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83058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SG" sz="2800" dirty="0" smtClean="0"/>
              <a:t>Measurement data collection and Investigation (Methanol density)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COA of the Methanol</a:t>
            </a:r>
            <a:endParaRPr lang="en-US" altLang="en-US" sz="24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426240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302" y="914400"/>
            <a:ext cx="3790498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COA of the Methanol (Continued)</a:t>
            </a:r>
            <a:endParaRPr lang="en-US" altLang="en-US" sz="24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0600"/>
            <a:ext cx="3788325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3724" y="990600"/>
            <a:ext cx="3781401" cy="495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mid of Jan to mid of May, same batch of Methanol was used across all testers</a:t>
            </a:r>
          </a:p>
          <a:p>
            <a:r>
              <a:rPr lang="en-US" dirty="0" smtClean="0"/>
              <a:t>The high failure is happened on April and May</a:t>
            </a:r>
          </a:p>
          <a:p>
            <a:r>
              <a:rPr lang="en-US" dirty="0" smtClean="0"/>
              <a:t>So, Methanol is not the cause of 0.3ml/min flow rate failure</a:t>
            </a:r>
            <a:endParaRPr lang="en-S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4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COA of the Methanol (Conclusion)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1600200"/>
            <a:ext cx="84582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SG" sz="2800" dirty="0" smtClean="0"/>
              <a:t>Measurement data collection and Investigation (Calibration data of balances in Testers)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Calibration</a:t>
            </a:r>
            <a:endParaRPr lang="en-US" altLang="en-US" sz="2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8487" y="982663"/>
            <a:ext cx="7418426" cy="22939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3393152"/>
            <a:ext cx="7924800" cy="2686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abnormalities found in weighting scale calibration report</a:t>
            </a:r>
          </a:p>
          <a:p>
            <a:r>
              <a:rPr lang="en-US" dirty="0" smtClean="0"/>
              <a:t>Weighting scale is not the root cause for this failure</a:t>
            </a:r>
            <a:endParaRPr lang="en-S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381000" y="5334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Calibration: Conclusion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1600200"/>
            <a:ext cx="81534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SG" sz="2800" dirty="0" smtClean="0"/>
              <a:t>Measurement data collection and Investigation (Temperature and Humidity)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276600"/>
            <a:ext cx="71723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5800"/>
            <a:ext cx="8305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276600"/>
            <a:ext cx="8305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2"/>
          <p:cNvSpPr txBox="1">
            <a:spLocks noChangeArrowheads="1"/>
          </p:cNvSpPr>
          <p:nvPr/>
        </p:nvSpPr>
        <p:spPr bwMode="auto">
          <a:xfrm>
            <a:off x="304800" y="2286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Temp &amp; Humidity : Sept, Oct, Nov, Dec 2017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90601"/>
            <a:ext cx="8534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505200"/>
            <a:ext cx="85344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2"/>
          <p:cNvSpPr txBox="1">
            <a:spLocks noChangeArrowheads="1"/>
          </p:cNvSpPr>
          <p:nvPr/>
        </p:nvSpPr>
        <p:spPr bwMode="auto">
          <a:xfrm>
            <a:off x="3810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Temp &amp; Humidity : Jan, Feb, Mar, Apr 2018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676400"/>
            <a:ext cx="8477654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381000" y="6858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Temp &amp; Humidity : May 2018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381000" y="3048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Temp &amp; Humidity : </a:t>
            </a:r>
            <a:r>
              <a:rPr lang="en-SG" sz="2400" dirty="0" smtClean="0">
                <a:latin typeface="Arial" pitchFamily="34" charset="0"/>
              </a:rPr>
              <a:t>In Graph</a:t>
            </a:r>
            <a:endParaRPr lang="en-US" altLang="en-US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14400"/>
            <a:ext cx="3233854" cy="220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990600"/>
            <a:ext cx="290430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914400"/>
            <a:ext cx="2895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3505201"/>
            <a:ext cx="3124199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399" y="3505200"/>
            <a:ext cx="293107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72200" y="3505200"/>
            <a:ext cx="3038106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381000" y="3048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Temp &amp; Humidity : </a:t>
            </a:r>
            <a:r>
              <a:rPr lang="en-SG" sz="2400" dirty="0" smtClean="0">
                <a:latin typeface="Arial" pitchFamily="34" charset="0"/>
              </a:rPr>
              <a:t>In Graph</a:t>
            </a:r>
            <a:endParaRPr lang="en-US" altLang="en-US" sz="24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14400"/>
            <a:ext cx="312419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914400"/>
            <a:ext cx="355294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3276600"/>
            <a:ext cx="37052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temperature and humidity are within the control limit according to the data</a:t>
            </a:r>
          </a:p>
          <a:p>
            <a:r>
              <a:rPr lang="en-US" dirty="0" smtClean="0"/>
              <a:t>So, Environment is not related to the 0.3ml/min flow rate failure</a:t>
            </a:r>
            <a:endParaRPr lang="en-S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381000" y="5334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Temp &amp; Humidity : Conclusion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1600200"/>
            <a:ext cx="8458200" cy="18158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SG" sz="2800" dirty="0" smtClean="0"/>
              <a:t>Measurement data collection and Investigation (Testers variations data analysis )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Exception: 28 Nov 2017 to 31 May 2018 for Tester 1 </a:t>
            </a:r>
            <a:endParaRPr lang="en-SG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3048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 smtClean="0"/>
              <a:t>Run Chart – 0.3ml/min flow rate data by all testers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992" y="990600"/>
            <a:ext cx="8200408" cy="471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11" name="Text Box 52"/>
          <p:cNvSpPr txBox="1">
            <a:spLocks noChangeArrowheads="1"/>
          </p:cNvSpPr>
          <p:nvPr/>
        </p:nvSpPr>
        <p:spPr bwMode="auto">
          <a:xfrm>
            <a:off x="304800" y="3048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 smtClean="0"/>
              <a:t>Run Chart – 0.3ml/min </a:t>
            </a:r>
            <a:r>
              <a:rPr lang="en-US" altLang="en-US" sz="2400" dirty="0" err="1" smtClean="0"/>
              <a:t>flowrate</a:t>
            </a:r>
            <a:r>
              <a:rPr lang="en-US" altLang="en-US" sz="2400" dirty="0" smtClean="0"/>
              <a:t> data in each tester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2832956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838200"/>
            <a:ext cx="2880000" cy="2362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838200"/>
            <a:ext cx="288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352800"/>
            <a:ext cx="2766279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3352800"/>
            <a:ext cx="2956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3352800"/>
            <a:ext cx="2803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52"/>
          <p:cNvSpPr txBox="1">
            <a:spLocks noChangeArrowheads="1"/>
          </p:cNvSpPr>
          <p:nvPr/>
        </p:nvSpPr>
        <p:spPr bwMode="auto">
          <a:xfrm>
            <a:off x="304800" y="2286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 smtClean="0"/>
              <a:t>Gap Measurement in between bottom of beaker to end of tube</a:t>
            </a:r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6934200" y="617778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5EA40E-3E2B-499E-9B19-5D932D5CF2F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685800"/>
            <a:ext cx="4953000" cy="529315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762000" y="1345434"/>
            <a:ext cx="228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TSP, specification for tube is defined. Those specifications are critical to  maintain the flow</a:t>
            </a:r>
            <a:endParaRPr lang="en-SG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174234"/>
            <a:ext cx="2808261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Arrow Connector 15"/>
          <p:cNvCxnSpPr/>
          <p:nvPr/>
        </p:nvCxnSpPr>
        <p:spPr>
          <a:xfrm>
            <a:off x="2819400" y="4545834"/>
            <a:ext cx="16764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200" y="4876800"/>
            <a:ext cx="327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R1:</a:t>
            </a:r>
          </a:p>
          <a:p>
            <a:r>
              <a:rPr lang="en-US" dirty="0" smtClean="0"/>
              <a:t> In spec: tester #19</a:t>
            </a:r>
          </a:p>
          <a:p>
            <a:r>
              <a:rPr lang="en-US" dirty="0" smtClean="0"/>
              <a:t>Shorter:  tester #20 and #22</a:t>
            </a:r>
          </a:p>
          <a:p>
            <a:r>
              <a:rPr lang="en-US" dirty="0" smtClean="0"/>
              <a:t>Longer:    tester #1, #21,#24</a:t>
            </a: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 smtClean="0"/>
              <a:t>Failure rate increase across all the testers starting from April.</a:t>
            </a:r>
          </a:p>
          <a:p>
            <a:r>
              <a:rPr lang="en-US" dirty="0" smtClean="0"/>
              <a:t>As per tube measurement data, tester #19 is in spec but it is one of the high failure tester</a:t>
            </a:r>
          </a:p>
          <a:p>
            <a:r>
              <a:rPr lang="en-US" dirty="0" smtClean="0"/>
              <a:t>Tube spec should be maintained as per recommended in TSP to maintain the correct measurement flow</a:t>
            </a:r>
          </a:p>
          <a:p>
            <a:r>
              <a:rPr lang="en-US" dirty="0" smtClean="0"/>
              <a:t>However, Sudden increment of 0.3ml/min flow rate failure is less chance of root cause </a:t>
            </a:r>
            <a:endParaRPr lang="en-S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4" name="Text Box 52"/>
          <p:cNvSpPr txBox="1">
            <a:spLocks noChangeArrowheads="1"/>
          </p:cNvSpPr>
          <p:nvPr/>
        </p:nvSpPr>
        <p:spPr bwMode="auto">
          <a:xfrm>
            <a:off x="381000" y="6858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Tester Variation: Conclusion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4" name="Text Box 52"/>
          <p:cNvSpPr txBox="1">
            <a:spLocks noChangeArrowheads="1"/>
          </p:cNvSpPr>
          <p:nvPr/>
        </p:nvSpPr>
        <p:spPr bwMode="auto">
          <a:xfrm>
            <a:off x="3048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 smtClean="0"/>
              <a:t>Troubleshooting done for 0.3ml flow rate failure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6629400" cy="585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r>
              <a:rPr lang="en-US" dirty="0" smtClean="0"/>
              <a:t>As per data collected, the most troubleshooting step is “retest” followed by “retightened tube connected to vent valve”</a:t>
            </a:r>
          </a:p>
          <a:p>
            <a:r>
              <a:rPr lang="en-US" dirty="0" smtClean="0"/>
              <a:t>So, it shows that instability of measurement </a:t>
            </a:r>
            <a:endParaRPr lang="en-S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4" name="Text Box 52"/>
          <p:cNvSpPr txBox="1">
            <a:spLocks noChangeArrowheads="1"/>
          </p:cNvSpPr>
          <p:nvPr/>
        </p:nvSpPr>
        <p:spPr bwMode="auto">
          <a:xfrm>
            <a:off x="381000" y="6858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Troubleshooting: Conclusion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9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Software / Firmware Change History</a:t>
            </a:r>
            <a:endParaRPr lang="en-US" altLang="en-US" sz="24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377" y="1143000"/>
            <a:ext cx="873162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228600" y="31242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Conclusion</a:t>
            </a:r>
            <a:endParaRPr lang="en-US" altLang="en-US" sz="2400" dirty="0" smtClean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286000"/>
          </a:xfrm>
        </p:spPr>
        <p:txBody>
          <a:bodyPr/>
          <a:lstStyle/>
          <a:p>
            <a:r>
              <a:rPr lang="en-US" dirty="0" smtClean="0"/>
              <a:t>Firmware was upgraded on 6</a:t>
            </a:r>
            <a:r>
              <a:rPr lang="en-US" baseline="30000" dirty="0" smtClean="0"/>
              <a:t>th</a:t>
            </a:r>
            <a:r>
              <a:rPr lang="en-US" dirty="0" smtClean="0"/>
              <a:t> Dec onward</a:t>
            </a:r>
          </a:p>
          <a:p>
            <a:r>
              <a:rPr lang="en-US" dirty="0" smtClean="0"/>
              <a:t>We may need to study the repeatability and reproducibility to understand the consistency of firmware/software</a:t>
            </a: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5943600" cy="4724400"/>
          </a:xfrm>
        </p:spPr>
        <p:txBody>
          <a:bodyPr/>
          <a:lstStyle/>
          <a:p>
            <a:r>
              <a:rPr lang="en-US" sz="1600" dirty="0" smtClean="0"/>
              <a:t>Unit S/N: E18VQS048G (known passed unit at 24 with value 0.303)</a:t>
            </a:r>
          </a:p>
          <a:p>
            <a:r>
              <a:rPr lang="en-US" sz="1600" dirty="0" smtClean="0"/>
              <a:t>Tester: #1</a:t>
            </a:r>
          </a:p>
          <a:p>
            <a:r>
              <a:rPr lang="en-US" sz="1600" dirty="0" smtClean="0"/>
              <a:t>Step1: Under diagnosis mode</a:t>
            </a:r>
          </a:p>
          <a:p>
            <a:pPr lvl="1"/>
            <a:r>
              <a:rPr lang="en-US" sz="1600" dirty="0" smtClean="0"/>
              <a:t>run seal wash and flow rate</a:t>
            </a:r>
          </a:p>
          <a:p>
            <a:pPr lvl="1"/>
            <a:r>
              <a:rPr lang="en-US" sz="1600" dirty="0" smtClean="0"/>
              <a:t>Prime D, C, B, A</a:t>
            </a:r>
          </a:p>
          <a:p>
            <a:pPr lvl="1"/>
            <a:r>
              <a:rPr lang="en-US" sz="1600" dirty="0" smtClean="0"/>
              <a:t>Run 0.3ml flow rate</a:t>
            </a:r>
          </a:p>
          <a:p>
            <a:pPr lvl="1"/>
            <a:r>
              <a:rPr lang="en-US" sz="1600" dirty="0" smtClean="0"/>
              <a:t>Collect data</a:t>
            </a:r>
          </a:p>
          <a:p>
            <a:r>
              <a:rPr lang="en-US" sz="1600" dirty="0" smtClean="0"/>
              <a:t>Step2: Under diagnosis mode: run 0.3ml flow rate and collect data</a:t>
            </a:r>
          </a:p>
          <a:p>
            <a:r>
              <a:rPr lang="en-US" sz="1600" dirty="0" smtClean="0"/>
              <a:t>Step 3 onward: repeated step 2</a:t>
            </a:r>
          </a:p>
          <a:p>
            <a:r>
              <a:rPr lang="en-US" sz="1600" dirty="0" smtClean="0"/>
              <a:t>Based on the data collection, variation is pretty high in each run</a:t>
            </a:r>
          </a:p>
          <a:p>
            <a:r>
              <a:rPr lang="en-US" sz="1600" dirty="0" err="1" smtClean="0"/>
              <a:t>Cpk</a:t>
            </a:r>
            <a:r>
              <a:rPr lang="en-US" sz="1600" dirty="0" smtClean="0"/>
              <a:t> for 0.3ml/min flow rate is too low based on the 10 times test on the same unit at same tester</a:t>
            </a:r>
          </a:p>
          <a:p>
            <a:endParaRPr lang="en-SG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4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Study: In Progress</a:t>
            </a:r>
            <a:endParaRPr lang="en-US" altLang="en-US" sz="2400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209800"/>
            <a:ext cx="219075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4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Study: In Progress</a:t>
            </a:r>
            <a:endParaRPr lang="en-US" altLang="en-US" sz="2400" dirty="0" smtClean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3886200" cy="5029200"/>
          </a:xfrm>
        </p:spPr>
        <p:txBody>
          <a:bodyPr/>
          <a:lstStyle/>
          <a:p>
            <a:r>
              <a:rPr lang="en-US" sz="1600" dirty="0" smtClean="0"/>
              <a:t>Unit S/N: E18VQS060G (known passed unit at tester#24 with value 0.298ml/min)</a:t>
            </a:r>
          </a:p>
          <a:p>
            <a:r>
              <a:rPr lang="en-US" sz="1600" dirty="0" smtClean="0"/>
              <a:t>Tester: #1</a:t>
            </a:r>
          </a:p>
          <a:p>
            <a:r>
              <a:rPr lang="en-US" sz="1600" dirty="0" smtClean="0"/>
              <a:t>Step1: Under diagnosis mode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run seal wash and flow rate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Prime D, C, B, A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Empty Beaker and Zero scale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Run 0.3ml flow rate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Collect data</a:t>
            </a:r>
          </a:p>
          <a:p>
            <a:r>
              <a:rPr lang="en-US" sz="1600" dirty="0" smtClean="0"/>
              <a:t>Step2: Under diagnosis mode: repeat c, d, e in step 1</a:t>
            </a:r>
          </a:p>
          <a:p>
            <a:r>
              <a:rPr lang="en-US" sz="1600" dirty="0" smtClean="0"/>
              <a:t>Step 3 onward: repeated step 2</a:t>
            </a:r>
          </a:p>
          <a:p>
            <a:r>
              <a:rPr lang="en-US" sz="1600" dirty="0" smtClean="0"/>
              <a:t>Based on the data collection, test value is very stable after second attempt.</a:t>
            </a:r>
          </a:p>
          <a:p>
            <a:endParaRPr lang="en-SG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219200"/>
            <a:ext cx="460057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4" name="Text Box 52"/>
          <p:cNvSpPr txBox="1">
            <a:spLocks noChangeArrowheads="1"/>
          </p:cNvSpPr>
          <p:nvPr/>
        </p:nvSpPr>
        <p:spPr bwMode="auto">
          <a:xfrm>
            <a:off x="228600" y="381000"/>
            <a:ext cx="8458200" cy="461665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sz="2400" dirty="0" smtClean="0">
                <a:latin typeface="Arial" pitchFamily="34" charset="0"/>
              </a:rPr>
              <a:t>Study: In Progress</a:t>
            </a:r>
            <a:endParaRPr lang="en-US" altLang="en-US" sz="2400" dirty="0" smtClean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3886200" cy="5029200"/>
          </a:xfrm>
        </p:spPr>
        <p:txBody>
          <a:bodyPr/>
          <a:lstStyle/>
          <a:p>
            <a:r>
              <a:rPr lang="en-US" sz="1600" dirty="0" smtClean="0"/>
              <a:t>Unit S/N: E18VQS060G (known passed unit at tester#24 with value 0.298ml/min)</a:t>
            </a:r>
          </a:p>
          <a:p>
            <a:r>
              <a:rPr lang="en-US" sz="1600" dirty="0" smtClean="0"/>
              <a:t>Tester: </a:t>
            </a:r>
            <a:r>
              <a:rPr lang="en-US" sz="1600" dirty="0" smtClean="0"/>
              <a:t>#24</a:t>
            </a:r>
            <a:endParaRPr lang="en-US" sz="1600" dirty="0" smtClean="0"/>
          </a:p>
          <a:p>
            <a:r>
              <a:rPr lang="en-US" sz="1600" dirty="0" smtClean="0"/>
              <a:t>Step1: Under diagnosis mode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run seal wash and flow rate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Prime D, C, B, A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Empty Beaker and Zero scale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Run 0.3ml flow rate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600" dirty="0" smtClean="0"/>
              <a:t>Collect data</a:t>
            </a:r>
          </a:p>
          <a:p>
            <a:r>
              <a:rPr lang="en-US" sz="1600" dirty="0" smtClean="0"/>
              <a:t>Step2: Under diagnosis mode: repeat c, d, e in step 1</a:t>
            </a:r>
          </a:p>
          <a:p>
            <a:r>
              <a:rPr lang="en-US" sz="1600" dirty="0" smtClean="0"/>
              <a:t>Step 3 onward: repeated step 2</a:t>
            </a:r>
          </a:p>
          <a:p>
            <a:r>
              <a:rPr lang="en-US" sz="1600" dirty="0" smtClean="0"/>
              <a:t>Based on the data collection, test value is very stable after second attempt.</a:t>
            </a:r>
          </a:p>
          <a:p>
            <a:endParaRPr lang="en-SG" sz="16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0075" y="990600"/>
            <a:ext cx="4733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A40E-3E2B-499E-9B19-5D932D5CF2F1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1295400"/>
            <a:ext cx="4495800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End </a:t>
            </a:r>
            <a:endParaRPr lang="en-SG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70265</TotalTime>
  <Words>824</Words>
  <Application>Microsoft Office PowerPoint</Application>
  <PresentationFormat>On-screen Show (4:3)</PresentationFormat>
  <Paragraphs>128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IQC &amp; SQE Monthly Update - Illumina</dc:title>
  <dc:creator>Lawrence Teo (GES)</dc:creator>
  <cp:lastModifiedBy>mschan</cp:lastModifiedBy>
  <cp:revision>3811</cp:revision>
  <dcterms:created xsi:type="dcterms:W3CDTF">2011-04-19T03:08:02Z</dcterms:created>
  <dcterms:modified xsi:type="dcterms:W3CDTF">2018-06-19T07:25:22Z</dcterms:modified>
</cp:coreProperties>
</file>