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780" r:id="rId2"/>
    <p:sldId id="782" r:id="rId3"/>
    <p:sldId id="824" r:id="rId4"/>
    <p:sldId id="785" r:id="rId5"/>
    <p:sldId id="783" r:id="rId6"/>
    <p:sldId id="802" r:id="rId7"/>
    <p:sldId id="825" r:id="rId8"/>
    <p:sldId id="801" r:id="rId9"/>
    <p:sldId id="817" r:id="rId10"/>
    <p:sldId id="827" r:id="rId11"/>
    <p:sldId id="786" r:id="rId12"/>
    <p:sldId id="787" r:id="rId13"/>
    <p:sldId id="826" r:id="rId14"/>
    <p:sldId id="788" r:id="rId15"/>
    <p:sldId id="789" r:id="rId16"/>
    <p:sldId id="790" r:id="rId17"/>
    <p:sldId id="791" r:id="rId18"/>
    <p:sldId id="792" r:id="rId19"/>
    <p:sldId id="793" r:id="rId2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006DAC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8" autoAdjust="0"/>
    <p:restoredTop sz="94638" autoAdjust="0"/>
  </p:normalViewPr>
  <p:slideViewPr>
    <p:cSldViewPr>
      <p:cViewPr varScale="1">
        <p:scale>
          <a:sx n="65" d="100"/>
          <a:sy n="65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91DC0-317E-4B60-8040-9614DAC0607B}" type="datetimeFigureOut">
              <a:rPr lang="en-SG" smtClean="0"/>
              <a:pPr/>
              <a:t>30/1/2019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CABAE-89F1-4E61-BDE5-0FEDF57E3E77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65442-B309-4EC0-B15E-21D2F8437FBB}" type="datetimeFigureOut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C1C1-FB8A-4EA8-B832-1166774A0F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SG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F2B0-9F10-4E3F-892C-83A5D4A2694B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SEQUENTIAL IMPROVEMENT IN 2010</a:t>
            </a: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/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>
              <a:defRPr/>
            </a:pPr>
            <a:r>
              <a:rPr lang="en-US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2010 Results Presentation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logo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6D91-C001-4F31-BD11-68EFD78C757A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DD8F6-5076-4E84-B372-42255A0E617E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FFD1-6A2F-49B0-966E-878DF1205361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8893-0E22-4823-BC8A-A64FBA1032C2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3491-6DCC-454B-A3D3-184CC8948F3E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71EF-F6D8-47A4-8315-3E0362318F30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752-B146-4EC0-B8DF-E63D0B236633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293-C510-4AD8-8AF6-1F81A07BB5B6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345E-01C8-442F-8A2B-93DCF1B64BC7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C8EC-A9A6-4184-95E6-F2840886A3FA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6" descr="logo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20" anchor="ctr">
            <a:spAutoFit/>
          </a:bodyPr>
          <a:lstStyle/>
          <a:p>
            <a:pPr eaLnBrk="1" hangingPunct="1"/>
            <a:endParaRPr lang="en-US" altLang="en-US" dirty="0">
              <a:solidFill>
                <a:schemeClr val="bg1"/>
              </a:solidFill>
              <a:latin typeface="HelveticaNeueLT Std Med"/>
            </a:endParaRPr>
          </a:p>
        </p:txBody>
      </p:sp>
      <p:pic>
        <p:nvPicPr>
          <p:cNvPr id="7" name="Picture 4" descr="maste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680" marR="0" indent="-23368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anose="05020102010507070707" pitchFamily="18" charset="2"/>
              <a:buChar char="¡"/>
              <a:defRPr/>
            </a:lvl1pPr>
            <a:lvl2pPr marL="457200" marR="0" indent="-224155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anose="020B0604030504040204" pitchFamily="34" charset="0"/>
              <a:buChar char="–"/>
              <a:defRPr/>
            </a:lvl2pPr>
            <a:lvl3pPr marL="69405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anose="020B0604020202020204" pitchFamily="34" charset="0"/>
              <a:buChar char="•"/>
              <a:defRPr baseline="0"/>
            </a:lvl4pPr>
            <a:lvl5pPr marL="115125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anose="020B0604020202020204" pitchFamily="34" charset="0"/>
              <a:buChar char="•"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0951E-38F4-43E0-8F00-9A97ECD73CCF}" type="datetime1">
              <a:rPr lang="en-US" smtClean="0"/>
              <a:pPr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ogo.png"/>
          <p:cNvPicPr>
            <a:picLocks noChangeAspect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pic>
        <p:nvPicPr>
          <p:cNvPr id="16" name="Picture 4" descr="master.png"/>
          <p:cNvPicPr>
            <a:picLocks noChangeAspect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7060" y="2951946"/>
            <a:ext cx="365760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WPPL-GES Weekly Meeting</a:t>
            </a:r>
            <a:endParaRPr lang="en-US" sz="28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Agenda:</a:t>
            </a:r>
            <a:endParaRPr lang="en-SG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48355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/>
                <a:cs typeface="Arial" panose="020B0604020202020204"/>
              </a:rPr>
              <a:t>1. Scope of weekly review and failure </a:t>
            </a:r>
            <a:r>
              <a:rPr lang="en-US" sz="2800" dirty="0">
                <a:latin typeface="Arial" panose="020B0604020202020204"/>
                <a:cs typeface="Arial" panose="020B0604020202020204"/>
              </a:rPr>
              <a:t>a</a:t>
            </a:r>
            <a:r>
              <a:rPr lang="en-US" sz="2800" dirty="0" smtClean="0">
                <a:latin typeface="Arial" panose="020B0604020202020204"/>
                <a:cs typeface="Arial" panose="020B0604020202020204"/>
              </a:rPr>
              <a:t>lert </a:t>
            </a:r>
            <a:r>
              <a:rPr lang="en-US" sz="2800" dirty="0">
                <a:latin typeface="Arial" panose="020B0604020202020204"/>
                <a:cs typeface="Arial" panose="020B0604020202020204"/>
              </a:rPr>
              <a:t>l</a:t>
            </a:r>
            <a:r>
              <a:rPr lang="en-US" sz="2800" dirty="0" smtClean="0">
                <a:latin typeface="Arial" panose="020B0604020202020204"/>
                <a:cs typeface="Arial" panose="020B0604020202020204"/>
              </a:rPr>
              <a:t>evel.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 smtClean="0">
              <a:latin typeface="Arial" panose="020B0604020202020204"/>
              <a:cs typeface="Arial" panose="020B0604020202020204"/>
            </a:endParaRPr>
          </a:p>
          <a:p>
            <a:r>
              <a:rPr lang="en-US" sz="2800" dirty="0" smtClean="0">
                <a:latin typeface="Arial" panose="020B0604020202020204"/>
                <a:cs typeface="Arial" panose="020B0604020202020204"/>
              </a:rPr>
              <a:t>2. First Pass Yield (Hard Failures Review &amp; FPY Trending) based on per family: </a:t>
            </a:r>
            <a:endParaRPr lang="en-US" sz="2800" dirty="0">
              <a:latin typeface="Arial" panose="020B0604020202020204"/>
              <a:cs typeface="Arial" panose="020B0604020202020204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/>
                <a:cs typeface="Arial" panose="020B0604020202020204"/>
              </a:rPr>
              <a:t>FTN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Arial" panose="020B0604020202020204"/>
                <a:cs typeface="Arial" panose="020B0604020202020204"/>
              </a:rPr>
              <a:t>iBSM</a:t>
            </a:r>
            <a:r>
              <a:rPr lang="en-US" sz="2800" dirty="0">
                <a:latin typeface="Arial" panose="020B0604020202020204"/>
                <a:cs typeface="Arial" panose="020B0604020202020204"/>
              </a:rPr>
              <a:t>/QSM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/>
                <a:cs typeface="Arial" panose="020B0604020202020204"/>
              </a:rPr>
              <a:t>Column </a:t>
            </a:r>
            <a:r>
              <a:rPr lang="en-US" sz="2800" dirty="0" err="1">
                <a:latin typeface="Arial" panose="020B0604020202020204"/>
                <a:cs typeface="Arial" panose="020B0604020202020204"/>
              </a:rPr>
              <a:t>Mgr</a:t>
            </a:r>
            <a:r>
              <a:rPr lang="en-US" sz="2800" dirty="0">
                <a:latin typeface="Arial" panose="020B0604020202020204"/>
                <a:cs typeface="Arial" panose="020B0604020202020204"/>
              </a:rPr>
              <a:t> and </a:t>
            </a:r>
            <a:r>
              <a:rPr lang="en-US" sz="2800" dirty="0" err="1">
                <a:latin typeface="Arial" panose="020B0604020202020204"/>
                <a:cs typeface="Arial" panose="020B0604020202020204"/>
              </a:rPr>
              <a:t>Htr</a:t>
            </a:r>
            <a:endParaRPr lang="en-US" sz="2800" dirty="0">
              <a:latin typeface="Arial" panose="020B0604020202020204"/>
              <a:cs typeface="Arial" panose="020B0604020202020204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/>
                <a:cs typeface="Arial" panose="020B0604020202020204"/>
              </a:rPr>
              <a:t>Alliance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/>
                <a:cs typeface="Arial" panose="020B0604020202020204"/>
              </a:rPr>
              <a:t>Detector</a:t>
            </a:r>
          </a:p>
          <a:p>
            <a:pPr lvl="1"/>
            <a:endParaRPr lang="en-US" sz="2800" dirty="0">
              <a:latin typeface="Arial" panose="020B0604020202020204"/>
              <a:cs typeface="Arial" panose="020B0604020202020204"/>
            </a:endParaRPr>
          </a:p>
          <a:p>
            <a:r>
              <a:rPr lang="en-US" sz="2800" dirty="0" smtClean="0">
                <a:latin typeface="Arial" panose="020B0604020202020204"/>
                <a:cs typeface="Arial" panose="020B0604020202020204"/>
              </a:rPr>
              <a:t>3. Others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/>
                <a:cs typeface="Arial" panose="020B0604020202020204"/>
              </a:rPr>
              <a:t>AOB</a:t>
            </a:r>
            <a:endParaRPr lang="en-US" sz="2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-12700"/>
            <a:ext cx="9144000" cy="581025"/>
          </a:xfrm>
        </p:spPr>
        <p:txBody>
          <a:bodyPr/>
          <a:lstStyle/>
          <a:p>
            <a:pPr algn="l"/>
            <a:r>
              <a:rPr lang="en-SG" alt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Review Of Last </a:t>
            </a:r>
            <a:r>
              <a:rPr lang="en-SG" alt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QME Joint Meeting </a:t>
            </a:r>
            <a:r>
              <a:rPr lang="en-SG" alt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Minutes</a:t>
            </a:r>
            <a:endParaRPr lang="en-US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" y="544477"/>
          <a:ext cx="8991601" cy="5024704"/>
        </p:xfrm>
        <a:graphic>
          <a:graphicData uri="http://schemas.openxmlformats.org/drawingml/2006/table">
            <a:tbl>
              <a:tblPr/>
              <a:tblGrid>
                <a:gridCol w="6096000"/>
                <a:gridCol w="1143000"/>
                <a:gridCol w="838200"/>
                <a:gridCol w="914401"/>
              </a:tblGrid>
              <a:tr h="25717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Action Items from Previous Meeting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1955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Description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Responsible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Due Date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Status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5620">
                <a:tc>
                  <a:txBody>
                    <a:bodyPr/>
                    <a:lstStyle/>
                    <a:p>
                      <a:r>
                        <a:rPr lang="en-US" sz="1200" b="1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iBSM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Material Issue:</a:t>
                      </a:r>
                    </a:p>
                    <a:p>
                      <a:r>
                        <a:rPr lang="en-SG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Defect:</a:t>
                      </a:r>
                      <a:r>
                        <a:rPr lang="en-SG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Gasket easily torn after adjustment</a:t>
                      </a:r>
                    </a:p>
                    <a:p>
                      <a:r>
                        <a:rPr lang="en-SG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Part Number/Description: </a:t>
                      </a:r>
                      <a:r>
                        <a:rPr lang="en-SG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425000430</a:t>
                      </a:r>
                      <a:r>
                        <a:rPr lang="en-SG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SG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GASKET DEGASSER CHAMBER</a:t>
                      </a:r>
                      <a:r>
                        <a:rPr lang="en-SG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en-SG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SG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Supplier/Vendor:</a:t>
                      </a:r>
                      <a:r>
                        <a:rPr lang="en-SG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FOAMTEC (S) PTE LTD</a:t>
                      </a:r>
                      <a:r>
                        <a:rPr lang="en-SG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/>
                      </a:r>
                      <a:br>
                        <a:rPr lang="en-SG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SG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Qty Affected:</a:t>
                      </a:r>
                      <a:r>
                        <a:rPr lang="en-SG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 124 </a:t>
                      </a:r>
                      <a:r>
                        <a:rPr lang="en-SG" sz="12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pcs</a:t>
                      </a:r>
                      <a:endParaRPr lang="en-SG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SG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Instruments Affected: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186015000 (ACQUITY UPLC I-CLASS BSM)</a:t>
                      </a:r>
                      <a:endParaRPr lang="en-SG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SG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 No.</a:t>
                      </a:r>
                      <a:r>
                        <a:rPr lang="en-SG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3510011082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200" b="0" i="1" u="none" strike="noStrike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i="0" u="sng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 Summary: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ECR No. 9227048 for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foamtec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already received, ongoing request for sample from Supplier to conduct FA.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115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pcs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quarantined, awaiting for disposition and approval for the Rev C.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en-US" sz="1200" b="0" i="0" u="none" strike="noStrike" kern="1200" baseline="0" dirty="0" err="1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Foamtec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already collected the affected part, propose to Close this case</a:t>
                      </a:r>
                      <a:endParaRPr lang="en-US" sz="1200" b="0" i="0" u="none" strike="noStrike" kern="1200" baseline="0" dirty="0" smtClean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SQE-</a:t>
                      </a:r>
                      <a:r>
                        <a:rPr lang="en-US" sz="1200" b="1" i="0" u="none" strike="noStrike" kern="1200" baseline="0" dirty="0" err="1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SuZhen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</a:t>
                      </a: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Sunny</a:t>
                      </a: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QA-</a:t>
                      </a:r>
                      <a:r>
                        <a:rPr lang="en-US" sz="1200" b="1" i="0" u="none" strike="noStrike" kern="1200" baseline="0" dirty="0" err="1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Dette</a:t>
                      </a:r>
                      <a:endParaRPr lang="en-US" sz="1200" b="1" i="0" u="none" strike="noStrike" kern="1200" baseline="0" dirty="0" smtClean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Q4 2018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For closure</a:t>
                      </a:r>
                      <a:endParaRPr kumimoji="0" lang="en-US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562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Material</a:t>
                      </a:r>
                      <a:r>
                        <a:rPr lang="en-US" sz="1200" b="1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Issue:</a:t>
                      </a:r>
                      <a:endParaRPr lang="en-SG" sz="1200" b="0" i="0" u="none" strike="noStrike" kern="1200" baseline="0" dirty="0" smtClean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SG" sz="1200" b="0" i="0" u="none" strike="noStrike" kern="1200" baseline="0" dirty="0" smtClean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SG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Defect: MAGNETIC TARGET used wrong M3 Set Screw/MAGNETIC TARGET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SG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Supplier/Vendor: TIMKEN COMPANY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SG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Quantity Received: 700 </a:t>
                      </a:r>
                      <a:r>
                        <a:rPr lang="en-SG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pcs</a:t>
                      </a:r>
                      <a:endParaRPr lang="en-SG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SG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Supplier PO No.: 4590432425 (500pcs) &amp;  4590423192 (200pcs)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SG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Affected Models: FTN </a:t>
                      </a:r>
                      <a:endParaRPr lang="en-US" sz="1200" b="0" i="0" u="none" strike="noStrike" kern="1200" baseline="0" dirty="0" smtClean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200" b="0" i="0" u="none" strike="noStrike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 Summary: </a:t>
                      </a:r>
                      <a:endParaRPr lang="en-SG" sz="1200" b="0" i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Venture submitted 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issued NCR 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SG181201 for approval</a:t>
                      </a:r>
                      <a:endParaRPr lang="en-US" sz="1200" b="0" i="0" u="none" strike="noStrike" kern="1200" baseline="0" dirty="0" smtClean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Venture 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provide the first draft of the CAR#18-026 for review to WPPL.</a:t>
                      </a:r>
                      <a:endParaRPr lang="en-US" sz="1200" b="0" i="0" u="none" strike="noStrike" kern="1200" baseline="0" dirty="0" smtClean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SCAR received from Timken, </a:t>
                      </a:r>
                      <a:r>
                        <a:rPr lang="en-US" sz="1200" b="0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review.</a:t>
                      </a:r>
                      <a:endParaRPr lang="en-US" sz="1200" b="0" i="0" u="none" strike="noStrike" kern="1200" baseline="0" dirty="0" smtClean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SQE-Sunny</a:t>
                      </a: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QA-</a:t>
                      </a:r>
                      <a:r>
                        <a:rPr lang="en-US" sz="1200" b="1" i="0" u="none" strike="noStrike" kern="1200" baseline="0" dirty="0" err="1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Dette</a:t>
                      </a:r>
                      <a:endParaRPr lang="en-US" sz="1200" b="1" i="0" u="none" strike="noStrike" kern="1200" baseline="0" dirty="0" smtClean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u="none" strike="noStrike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Eng-KL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kern="1200" baseline="0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Q1 2019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" y="609600"/>
            <a:ext cx="896112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Instruments based on Family Name:</a:t>
            </a:r>
            <a:endParaRPr lang="en-SG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914400"/>
            <a:ext cx="896112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4800601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iBSM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85800"/>
            <a:ext cx="896112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BSM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5626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186015082: Test Pump A Dynamic Leak - Primary Leak Rate (Part Number - 425001037 X2) for WK04.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 of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Hard Failures Verification </a:t>
            </a:r>
            <a:endParaRPr lang="en-SG" sz="28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" y="990600"/>
          <a:ext cx="8961120" cy="1993830"/>
        </p:xfrm>
        <a:graphic>
          <a:graphicData uri="http://schemas.openxmlformats.org/drawingml/2006/table">
            <a:tbl>
              <a:tblPr/>
              <a:tblGrid>
                <a:gridCol w="206192"/>
                <a:gridCol w="708208"/>
                <a:gridCol w="924835"/>
                <a:gridCol w="903965"/>
                <a:gridCol w="970324"/>
                <a:gridCol w="2153876"/>
                <a:gridCol w="914400"/>
                <a:gridCol w="838200"/>
                <a:gridCol w="1341120"/>
              </a:tblGrid>
              <a:tr h="168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 Number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1st UUT Serial Number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Failure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2nd UUT Serial Number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Failure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 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</a:tr>
              <a:tr h="505193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186015082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425001037 (Seal)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A19BSP007G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Pump A Dynamic Leak - Primary Leak Rate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Pump A Dynamic Leak - Primary leak rate is above the limit.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tubing connection - Okay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Retightened check valve - Fail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Replaced I2V check valve - Fail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Replaced seal - Pass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A19BSP035G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Pump A Dynamic Leak - Primary Leak Rate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 failure could be duplicated.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Failure followed to Seal.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Verified and rejected.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94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186015082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425001037 (Seal)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A19BSP026G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Pump A Dynamic Leak - Primary Leak Rate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Pump A Dynamic Leak - Primary Leak Rate Fail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tubing connection - OK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Changed check valve - Fail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Changed seal - Pass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A19BSP055G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Pump A Dynamic Leak - Primary Leak Rate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 failure could be duplicated.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Failure followed to Seal.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Verified and rejected.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914400"/>
            <a:ext cx="896112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QSM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85800"/>
            <a:ext cx="896112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QSM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334000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186017000: Test Loader Downloaded Fail (Part Number - 210000520) for WK04.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186017000: Test Degasser Pressure Fail (Part Number - 279001056) for WK04.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" y="990600"/>
          <a:ext cx="8961120" cy="2298630"/>
        </p:xfrm>
        <a:graphic>
          <a:graphicData uri="http://schemas.openxmlformats.org/drawingml/2006/table">
            <a:tbl>
              <a:tblPr/>
              <a:tblGrid>
                <a:gridCol w="206192"/>
                <a:gridCol w="708208"/>
                <a:gridCol w="924835"/>
                <a:gridCol w="903965"/>
                <a:gridCol w="970324"/>
                <a:gridCol w="2153876"/>
                <a:gridCol w="914400"/>
                <a:gridCol w="838200"/>
                <a:gridCol w="1341120"/>
              </a:tblGrid>
              <a:tr h="168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 Number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1st UUT Serial Number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Failure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2nd UUT Serial Number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Failure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 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</a:tr>
              <a:tr h="336796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186017000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210000520 (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Assy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PCB 3V CCPU)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A19VQS780G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Loader Downloaded Fail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Loader Downloaded Failed (Serial Port error)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 download firmware - Fail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Replaced CPU - Pass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A19VQS805G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Loader Downloaded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 failure could be duplicated.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Failure followed to CPU PCB.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Verified and rejected.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59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186017000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279001056 (Pump Vac Degasser)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A19VQS810G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Degasser Pressure Fail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Degasser Pressure Fail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Verification: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Observed that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degasser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 noisy 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During priming, degasser motor is turning very fast and not smooth.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Changed degasser - Pass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Observed that degasser's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shaft is misaligned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 of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Hard Failures Verification </a:t>
            </a:r>
            <a:endParaRPr lang="en-SG" sz="28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914400"/>
            <a:ext cx="896112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199" y="4800598"/>
            <a:ext cx="8961120" cy="129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FTN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85800"/>
            <a:ext cx="896112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FTN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5626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RTZ sub-assembly : Test Belt Tension Fail (Part Number - 441001042) for WK04.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 of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Hard Failures Verification </a:t>
            </a:r>
            <a:endParaRPr lang="en-SG" sz="2800" b="1" dirty="0" smtClean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" y="990600"/>
          <a:ext cx="8961120" cy="1837220"/>
        </p:xfrm>
        <a:graphic>
          <a:graphicData uri="http://schemas.openxmlformats.org/drawingml/2006/table">
            <a:tbl>
              <a:tblPr/>
              <a:tblGrid>
                <a:gridCol w="206192"/>
                <a:gridCol w="708208"/>
                <a:gridCol w="924835"/>
                <a:gridCol w="903965"/>
                <a:gridCol w="970324"/>
                <a:gridCol w="2153876"/>
                <a:gridCol w="914400"/>
                <a:gridCol w="838200"/>
                <a:gridCol w="1341120"/>
              </a:tblGrid>
              <a:tr h="168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 Number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1st UUT Serial Number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Failure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2nd UUT Serial Number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Failure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 </a:t>
                      </a:r>
                    </a:p>
                  </a:txBody>
                  <a:tcPr marL="4210" marR="4210" marT="4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5A11"/>
                    </a:solidFill>
                  </a:tcPr>
                </a:tc>
              </a:tr>
              <a:tr h="627282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RTZ Sub-assembly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441001042 (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Assy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PCB w/Cable Theta Encoder)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Belt Tension Fail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Failed at test theta belt function with degree per iteration is more than 60 while spec called for LSL:1 and USL:1.75.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Belt Tension Fail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 failure could be duplicated.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Failure followed to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Assy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PCB w/Cable Theta Encoder with 50 degree per iteration. Both failures resolved after changing theta encoder cable.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Verified and rejected.</a:t>
                      </a:r>
                    </a:p>
                  </a:txBody>
                  <a:tcPr marL="4210" marR="4210" marT="421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14400"/>
            <a:ext cx="896112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Column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Mgr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Htr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85800"/>
            <a:ext cx="896112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Column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Mgr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Htr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4864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parts were on the failure alert level for WK04.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14400"/>
            <a:ext cx="896112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85800"/>
            <a:ext cx="896112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4864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parts were on the failure alert level for WK04.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14400"/>
            <a:ext cx="896112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48006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93786"/>
            <a:ext cx="8961120" cy="128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4864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parts were on the failure alert level for WK04.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516</Words>
  <Application>Microsoft Office PowerPoint</Application>
  <PresentationFormat>On-screen Show (4:3)</PresentationFormat>
  <Paragraphs>153</Paragraphs>
  <Slides>19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Review Of Last QME Joint Meeting Minutes</vt:lpstr>
      <vt:lpstr>Slide 4</vt:lpstr>
      <vt:lpstr>Slide 5</vt:lpstr>
      <vt:lpstr>Slide 6</vt:lpstr>
      <vt:lpstr>Summary of Hard Failures Verification </vt:lpstr>
      <vt:lpstr>Slide 8</vt:lpstr>
      <vt:lpstr>Slide 9</vt:lpstr>
      <vt:lpstr>Summary of Hard Failures Verification </vt:lpstr>
      <vt:lpstr>Slide 11</vt:lpstr>
      <vt:lpstr>Slide 12</vt:lpstr>
      <vt:lpstr>Summary of Hard Failures Verification 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2010 Results Presentation</dc:title>
  <dc:creator>Lenovo User</dc:creator>
  <cp:lastModifiedBy>Bernadette.Balan</cp:lastModifiedBy>
  <cp:revision>3008</cp:revision>
  <dcterms:created xsi:type="dcterms:W3CDTF">2011-04-19T03:08:00Z</dcterms:created>
  <dcterms:modified xsi:type="dcterms:W3CDTF">2019-01-30T09:15:36Z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1033-10.2.0.7635</vt:lpwstr>
  </property>
</Properties>
</file>