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handoutMasterIdLst>
    <p:handoutMasterId r:id="rId29"/>
  </p:handoutMasterIdLst>
  <p:sldIdLst>
    <p:sldId id="938" r:id="rId2"/>
    <p:sldId id="967" r:id="rId3"/>
    <p:sldId id="968" r:id="rId4"/>
    <p:sldId id="969" r:id="rId5"/>
    <p:sldId id="970" r:id="rId6"/>
    <p:sldId id="963" r:id="rId7"/>
    <p:sldId id="859" r:id="rId8"/>
    <p:sldId id="944" r:id="rId9"/>
    <p:sldId id="964" r:id="rId10"/>
    <p:sldId id="862" r:id="rId11"/>
    <p:sldId id="863" r:id="rId12"/>
    <p:sldId id="965" r:id="rId13"/>
    <p:sldId id="865" r:id="rId14"/>
    <p:sldId id="866" r:id="rId15"/>
    <p:sldId id="867" r:id="rId16"/>
    <p:sldId id="868" r:id="rId17"/>
    <p:sldId id="966" r:id="rId18"/>
    <p:sldId id="870" r:id="rId19"/>
    <p:sldId id="871" r:id="rId20"/>
    <p:sldId id="853" r:id="rId21"/>
    <p:sldId id="854" r:id="rId22"/>
    <p:sldId id="879" r:id="rId23"/>
    <p:sldId id="880" r:id="rId24"/>
    <p:sldId id="881" r:id="rId25"/>
    <p:sldId id="936" r:id="rId26"/>
    <p:sldId id="945" r:id="rId27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DAC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2965" autoAdjust="0"/>
    <p:restoredTop sz="94638" autoAdjust="0"/>
  </p:normalViewPr>
  <p:slideViewPr>
    <p:cSldViewPr>
      <p:cViewPr varScale="1">
        <p:scale>
          <a:sx n="68" d="100"/>
          <a:sy n="68" d="100"/>
        </p:scale>
        <p:origin x="7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91DC0-317E-4B60-8040-9614DAC0607B}" type="datetimeFigureOut">
              <a:rPr lang="en-SG" smtClean="0"/>
              <a:pPr/>
              <a:t>16.01.2020</a:t>
            </a:fld>
            <a:endParaRPr lang="en-S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CCABAE-89F1-4E61-BDE5-0FEDF57E3E77}" type="slidenum">
              <a:rPr lang="en-SG" smtClean="0"/>
              <a:pPr/>
              <a:t>‹#›</a:t>
            </a:fld>
            <a:endParaRPr lang="en-SG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65442-B309-4EC0-B15E-21D2F8437FBB}" type="datetimeFigureOut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17C1C1-FB8A-4EA8-B832-1166774A0F3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SG" altLang="en-US" dirty="0"/>
          </a:p>
        </p:txBody>
      </p:sp>
    </p:spTree>
    <p:extLst>
      <p:ext uri="{BB962C8B-B14F-4D97-AF65-F5344CB8AC3E}">
        <p14:creationId xmlns:p14="http://schemas.microsoft.com/office/powerpoint/2010/main" val="3592985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SG" altLang="en-US" dirty="0"/>
          </a:p>
        </p:txBody>
      </p:sp>
    </p:spTree>
    <p:extLst>
      <p:ext uri="{BB962C8B-B14F-4D97-AF65-F5344CB8AC3E}">
        <p14:creationId xmlns:p14="http://schemas.microsoft.com/office/powerpoint/2010/main" val="3456491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</p:spPr>
      </p:sp>
      <p:sp>
        <p:nvSpPr>
          <p:cNvPr id="153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/>
          <a:lstStyle/>
          <a:p>
            <a:endParaRPr lang="en-SG" altLang="en-US" dirty="0"/>
          </a:p>
        </p:txBody>
      </p:sp>
    </p:spTree>
    <p:extLst>
      <p:ext uri="{BB962C8B-B14F-4D97-AF65-F5344CB8AC3E}">
        <p14:creationId xmlns:p14="http://schemas.microsoft.com/office/powerpoint/2010/main" val="3480342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SG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CDF2B0-9F10-4E3F-892C-83A5D4A2694B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11" descr="C:\Documents and Settings\bryan.sim-sz\Desktop\Picture4.png"/>
          <p:cNvPicPr>
            <a:picLocks noChangeAspect="1" noChangeArrowheads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304800"/>
            <a:ext cx="746760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5"/>
          <p:cNvSpPr txBox="1">
            <a:spLocks noChangeArrowheads="1"/>
          </p:cNvSpPr>
          <p:nvPr userDrawn="1"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sp>
        <p:nvSpPr>
          <p:cNvPr id="9" name="Text Box 52"/>
          <p:cNvSpPr txBox="1">
            <a:spLocks noChangeArrowheads="1"/>
          </p:cNvSpPr>
          <p:nvPr userDrawn="1"/>
        </p:nvSpPr>
        <p:spPr bwMode="auto">
          <a:xfrm>
            <a:off x="0" y="300038"/>
            <a:ext cx="5700713" cy="46196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SEQUENTIAL IMPROVEMENT IN 2010</a:t>
            </a:r>
          </a:p>
        </p:txBody>
      </p:sp>
      <p:pic>
        <p:nvPicPr>
          <p:cNvPr id="10" name="Picture 4" descr="master.png"/>
          <p:cNvPicPr>
            <a:picLocks noChangeAspect="1"/>
          </p:cNvPicPr>
          <p:nvPr userDrawn="1"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itle 1"/>
          <p:cNvSpPr txBox="1"/>
          <p:nvPr userDrawn="1"/>
        </p:nvSpPr>
        <p:spPr>
          <a:xfrm>
            <a:off x="-152400" y="6248400"/>
            <a:ext cx="7848600" cy="533400"/>
          </a:xfrm>
          <a:prstGeom prst="rect">
            <a:avLst/>
          </a:prstGeom>
        </p:spPr>
        <p:txBody>
          <a:bodyPr lIns="365760"/>
          <a:lstStyle/>
          <a:p>
            <a:pPr>
              <a:defRPr/>
            </a:pPr>
            <a:r>
              <a:rPr lang="en-US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FY 2010 Results Presentation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6" descr="logo.png"/>
          <p:cNvPicPr>
            <a:picLocks noChangeAspect="1"/>
          </p:cNvPicPr>
          <p:nvPr userDrawn="1"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96D91-C001-4F31-BD11-68EFD78C757A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CDD8F6-5076-4E84-B372-42255A0E617E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7FFD1-6A2F-49B0-966E-878DF1205361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68893-0E22-4823-BC8A-A64FBA1032C2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083491-6DCC-454B-A3D3-184CC8948F3E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EA71EF-F6D8-47A4-8315-3E0362318F30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D4C752-B146-4EC0-B8DF-E63D0B236633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C75293-C510-4AD8-8AF6-1F81A07BB5B6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5345E-01C8-442F-8A2B-93DCF1B64BC7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9DC8EC-A9A6-4184-95E6-F2840886A3FA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17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629400" cy="100584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/>
          <a:lstStyle>
            <a:lvl1pPr>
              <a:defRPr>
                <a:solidFill>
                  <a:srgbClr val="006DAC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6" descr="logo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74320" anchor="ctr">
            <a:spAutoFit/>
          </a:bodyPr>
          <a:lstStyle/>
          <a:p>
            <a:pPr eaLnBrk="1" hangingPunct="1"/>
            <a:endParaRPr lang="en-US" altLang="en-US" dirty="0">
              <a:solidFill>
                <a:schemeClr val="bg1"/>
              </a:solidFill>
              <a:latin typeface="HelveticaNeueLT Std Med"/>
            </a:endParaRPr>
          </a:p>
        </p:txBody>
      </p:sp>
      <p:pic>
        <p:nvPicPr>
          <p:cNvPr id="7" name="Picture 4" descr="master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680" marR="0" indent="-23368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anose="05020102010507070707" pitchFamily="18" charset="2"/>
              <a:buChar char="¡"/>
              <a:defRPr/>
            </a:lvl1pPr>
            <a:lvl2pPr marL="457200" marR="0" indent="-224155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anose="020B0604030504040204" pitchFamily="34" charset="0"/>
              <a:buChar char="–"/>
              <a:defRPr/>
            </a:lvl2pPr>
            <a:lvl3pPr marL="69405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anose="02070309020205020404" pitchFamily="49" charset="0"/>
              <a:buChar char="o"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anose="020B0604020202020204" pitchFamily="34" charset="0"/>
              <a:buChar char="•"/>
              <a:defRPr baseline="0"/>
            </a:lvl4pPr>
            <a:lvl5pPr marL="115125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anose="020B0604020202020204" pitchFamily="34" charset="0"/>
              <a:buChar char="•"/>
              <a:defRPr baseline="0"/>
            </a:lvl5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US" noProof="0" dirty="0"/>
          </a:p>
        </p:txBody>
      </p:sp>
    </p:spTree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90951E-38F4-43E0-8F00-9A97ECD73CCF}" type="datetime1">
              <a:rPr lang="en-US" smtClean="0"/>
              <a:pPr/>
              <a:t>1/16/2020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C871F-C3D0-4D99-AFDF-C09F61974B19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6" descr="logo.png"/>
          <p:cNvPicPr>
            <a:picLocks noChangeAspect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7467600" y="6357938"/>
            <a:ext cx="1490663" cy="34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76200" y="395288"/>
            <a:ext cx="4953000" cy="4000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274320" anchor="ctr">
            <a:spAutoFit/>
          </a:bodyPr>
          <a:lstStyle/>
          <a:p>
            <a:endParaRPr lang="en-US" sz="2000" dirty="0">
              <a:solidFill>
                <a:schemeClr val="bg1"/>
              </a:solidFill>
              <a:latin typeface="HelveticaNeueLT Std Med" pitchFamily="34" charset="0"/>
            </a:endParaRPr>
          </a:p>
        </p:txBody>
      </p:sp>
      <p:pic>
        <p:nvPicPr>
          <p:cNvPr id="16" name="Picture 4" descr="master.png"/>
          <p:cNvPicPr>
            <a:picLocks noChangeAspect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6508750" y="0"/>
            <a:ext cx="2635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:\Documents and Settings\bryan.sim-sz\Desktop\PPT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cxnSp>
        <p:nvCxnSpPr>
          <p:cNvPr id="6" name="Straight Connector 5"/>
          <p:cNvCxnSpPr/>
          <p:nvPr/>
        </p:nvCxnSpPr>
        <p:spPr>
          <a:xfrm>
            <a:off x="0" y="6172200"/>
            <a:ext cx="9144000" cy="0"/>
          </a:xfrm>
          <a:prstGeom prst="line">
            <a:avLst/>
          </a:prstGeom>
          <a:ln w="381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logo.pn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67600" y="6324600"/>
            <a:ext cx="1490663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7060" y="2951946"/>
            <a:ext cx="3657600" cy="95410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WPPL-GES Weekly Meeting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C871F-C3D0-4D99-AFDF-C09F61974B19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latin typeface="Arial" panose="020B0604020202020204" pitchFamily="34" charset="0"/>
                <a:cs typeface="Arial" panose="020B0604020202020204" pitchFamily="34" charset="0"/>
              </a:rPr>
              <a:t>Agenda: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97443"/>
            <a:ext cx="9144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Arial" panose="020B0604020202020204"/>
                <a:cs typeface="Arial" panose="020B0604020202020204"/>
              </a:rPr>
              <a:t>1. Scope of weekly review and failure alert level.</a:t>
            </a:r>
          </a:p>
          <a:p>
            <a:pPr marL="342900" indent="-342900">
              <a:buFont typeface="+mj-lt"/>
              <a:buAutoNum type="arabicPeriod"/>
            </a:pPr>
            <a:endParaRPr lang="en-US" sz="2600" dirty="0">
              <a:latin typeface="Arial" panose="020B0604020202020204"/>
              <a:cs typeface="Arial" panose="020B0604020202020204"/>
            </a:endParaRPr>
          </a:p>
          <a:p>
            <a:r>
              <a:rPr lang="en-US" sz="2600" dirty="0">
                <a:latin typeface="Arial" panose="020B0604020202020204"/>
                <a:cs typeface="Arial" panose="020B0604020202020204"/>
              </a:rPr>
              <a:t>2. First Pass Yield (Hard Failures Review &amp; FPY Trending) based on per family: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/>
                <a:cs typeface="Arial" panose="020B0604020202020204"/>
              </a:rPr>
              <a:t>FTN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 err="1">
                <a:latin typeface="Arial" panose="020B0604020202020204"/>
                <a:cs typeface="Arial" panose="020B0604020202020204"/>
              </a:rPr>
              <a:t>iBSM</a:t>
            </a:r>
            <a:r>
              <a:rPr lang="en-US" sz="2600" dirty="0">
                <a:latin typeface="Arial" panose="020B0604020202020204"/>
                <a:cs typeface="Arial" panose="020B0604020202020204"/>
              </a:rPr>
              <a:t>/QSM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/>
                <a:cs typeface="Arial" panose="020B0604020202020204"/>
              </a:rPr>
              <a:t>Column </a:t>
            </a:r>
            <a:r>
              <a:rPr lang="en-US" sz="2600" dirty="0" err="1">
                <a:latin typeface="Arial" panose="020B0604020202020204"/>
                <a:cs typeface="Arial" panose="020B0604020202020204"/>
              </a:rPr>
              <a:t>Mgr</a:t>
            </a:r>
            <a:r>
              <a:rPr lang="en-US" sz="2600" dirty="0">
                <a:latin typeface="Arial" panose="020B0604020202020204"/>
                <a:cs typeface="Arial" panose="020B0604020202020204"/>
              </a:rPr>
              <a:t> and </a:t>
            </a:r>
            <a:r>
              <a:rPr lang="en-US" sz="2600" dirty="0" err="1">
                <a:latin typeface="Arial" panose="020B0604020202020204"/>
                <a:cs typeface="Arial" panose="020B0604020202020204"/>
              </a:rPr>
              <a:t>Htr</a:t>
            </a:r>
            <a:endParaRPr lang="en-US" sz="2600" dirty="0">
              <a:latin typeface="Arial" panose="020B0604020202020204"/>
              <a:cs typeface="Arial" panose="020B0604020202020204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/>
                <a:cs typeface="Arial" panose="020B0604020202020204"/>
              </a:rPr>
              <a:t>Alliance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/>
                <a:cs typeface="Arial" panose="020B0604020202020204"/>
              </a:rPr>
              <a:t>Detector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/>
                <a:cs typeface="Arial" panose="020B0604020202020204"/>
              </a:rPr>
              <a:t>QDA &amp; Beacon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600" dirty="0">
              <a:latin typeface="Arial" panose="020B0604020202020204"/>
              <a:cs typeface="Arial" panose="020B0604020202020204"/>
            </a:endParaRPr>
          </a:p>
          <a:p>
            <a:r>
              <a:rPr lang="en-US" sz="2600" dirty="0">
                <a:latin typeface="Arial" panose="020B0604020202020204"/>
                <a:cs typeface="Arial" panose="020B0604020202020204"/>
              </a:rPr>
              <a:t>3. Others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/>
                <a:cs typeface="Arial" panose="020B0604020202020204"/>
              </a:rPr>
              <a:t>AOB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600" dirty="0">
                <a:latin typeface="Arial" panose="020B0604020202020204"/>
                <a:cs typeface="Arial" panose="020B0604020202020204"/>
              </a:rPr>
              <a:t>Review of Summary Reports (if any)</a:t>
            </a:r>
          </a:p>
        </p:txBody>
      </p:sp>
    </p:spTree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-12700"/>
            <a:ext cx="9144000" cy="557177"/>
          </a:xfrm>
        </p:spPr>
        <p:txBody>
          <a:bodyPr/>
          <a:lstStyle/>
          <a:p>
            <a:pPr algn="l"/>
            <a:r>
              <a:rPr lang="en-SG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Review Of Last QME Joint Meeting Minutes</a:t>
            </a:r>
            <a:endParaRPr lang="en-US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3893121"/>
              </p:ext>
            </p:extLst>
          </p:nvPr>
        </p:nvGraphicFramePr>
        <p:xfrm>
          <a:off x="76200" y="609600"/>
          <a:ext cx="8991601" cy="5344282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717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Action Items from Previous Meeting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53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Description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Responsible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Due Date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Status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19400"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Spare Return: Beacon HTL PN 2890111842 (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RMA No.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RMA#WAT035/19)</a:t>
                      </a:r>
                      <a:endParaRPr lang="en-US" sz="1200" b="1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 x 289011842 S/N 3/023 &amp; 3/024 ;</a:t>
                      </a:r>
                      <a:r>
                        <a:rPr lang="en-SG" sz="120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Ref QR#2206075 &amp; QR#2207800 failed</a:t>
                      </a:r>
                      <a:r>
                        <a:rPr lang="en-SG" sz="120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Duty Cycle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Part received on 16Aug2019 under NCR-SG190801.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kern="1200" dirty="0">
                        <a:solidFill>
                          <a:schemeClr val="tx1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Updated Summary: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Both Heater Coils returned Wk40 to supplier </a:t>
                      </a:r>
                      <a:r>
                        <a:rPr lang="en-US" sz="1200" b="0" i="0" u="none" strike="noStrike" kern="12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Thermocoax</a:t>
                      </a: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for FA, retested Insulation Test and No Fault Found and received on 26Nov2019.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SG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Performed </a:t>
                      </a:r>
                      <a:r>
                        <a:rPr lang="en-SG" sz="1200" b="0" i="0" u="none" strike="noStrike" kern="12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US" sz="1200" b="0" i="0" u="none" strike="noStrike" kern="1200" baseline="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nsulation</a:t>
                      </a: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test on the 2 Heater Coils PN </a:t>
                      </a:r>
                      <a:r>
                        <a:rPr lang="en-SG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279003868 (</a:t>
                      </a: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Serial No. U6BH/06 &amp; U6BH/09) installed with the RTD both measured 10G</a:t>
                      </a: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Symbol" panose="05050102010706020507" pitchFamily="18" charset="2"/>
                        </a:rPr>
                        <a:t></a:t>
                      </a:r>
                      <a:r>
                        <a:rPr lang="en-GB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under 500VCC and shared last 28Nov19.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GB" sz="1200" b="0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Approval received on 07Jan2020 to rework the 2 RMA HTL and replace the </a:t>
                      </a:r>
                      <a:r>
                        <a:rPr lang="en-US" sz="1200" b="0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Heater Coils while the baking test will be done at WPPL since the test rig will be moved.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For the 2 Heater Coils that was tested as NDF by </a:t>
                      </a:r>
                      <a:r>
                        <a:rPr lang="en-US" sz="1200" b="0" i="0" u="none" strike="noStrike" kern="1200" baseline="0" dirty="0" err="1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Thermocoax</a:t>
                      </a:r>
                      <a:r>
                        <a:rPr lang="en-US" sz="1200" b="0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Venture to provide quotation to issue PO.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NCR-SG190801 for Disposition Approval shared last 13Jan2020, pending approval.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ENG-Alan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Test-</a:t>
                      </a:r>
                      <a:r>
                        <a:rPr lang="en-US" sz="1200" b="1" i="0" u="none" strike="noStrike" kern="1200" baseline="0" dirty="0" err="1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MiMi</a:t>
                      </a:r>
                      <a:endParaRPr lang="en-US" sz="1200" b="1" i="0" u="none" strike="noStrike" kern="1200" baseline="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QA-Martin</a:t>
                      </a:r>
                    </a:p>
                    <a:p>
                      <a:pPr marL="228600" marR="0" lvl="0" indent="-2286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WPPL-</a:t>
                      </a:r>
                      <a:r>
                        <a:rPr lang="en-US" sz="1200" b="1" i="0" u="none" strike="noStrike" kern="1200" baseline="0" dirty="0" err="1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Sidd</a:t>
                      </a:r>
                      <a:endParaRPr lang="en-US" sz="1200" b="1" i="0" u="none" strike="noStrike" kern="1200" baseline="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rgbClr val="0000CC"/>
                          </a:solidFill>
                          <a:latin typeface="Arial"/>
                          <a:ea typeface="+mn-ea"/>
                          <a:cs typeface="+mn-cs"/>
                        </a:rPr>
                        <a:t>10Feb’20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2953349"/>
                  </a:ext>
                </a:extLst>
              </a:tr>
              <a:tr h="2057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Shipped</a:t>
                      </a: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40U built of material (PN 410002253 - HINGE) from </a:t>
                      </a:r>
                      <a:r>
                        <a:rPr lang="en-US" sz="12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Baiteng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, on 07Oct</a:t>
                      </a:r>
                      <a:r>
                        <a:rPr lang="en-US" sz="1200" b="1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</a:t>
                      </a: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019 under PO No. 4502413360</a:t>
                      </a:r>
                      <a:r>
                        <a:rPr lang="en-SG" sz="1200" b="1" kern="1200" baseline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and reflected under SCAR-SG191101:</a:t>
                      </a:r>
                      <a:endParaRPr lang="en-SG" sz="12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endParaRPr lang="en-SG" sz="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Updated Summary: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SG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NCR-SG191001</a:t>
                      </a: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received 18Oct2019 and awaiting for instruments to return under RMA# WAT046/19.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SG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NCR-SG191001 sent on 12Nov2019 for final approval prior shipment.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Investigation Report W1INV-19-22 package </a:t>
                      </a:r>
                      <a:r>
                        <a:rPr lang="en-SG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shared last 07Nov2019.</a:t>
                      </a:r>
                      <a:endParaRPr lang="en-US" sz="1200" b="0" i="0" u="none" strike="noStrike" kern="1200" baseline="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Signed SCAR-SG191101 sent on 06Jan2020 for RCA approval, pending for signed copy.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rgbClr val="0000CC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All Corrective Actions completed and to share final copy prior approval.</a:t>
                      </a:r>
                      <a:endParaRPr lang="en-SG" sz="1200" b="0" i="0" u="none" strike="noStrike" kern="1200" baseline="0" dirty="0">
                        <a:solidFill>
                          <a:srgbClr val="0000CC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QA-Martin/</a:t>
                      </a:r>
                      <a:r>
                        <a:rPr kumimoji="0" 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Dette</a:t>
                      </a: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Program-KL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ENG-YT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30Jan’20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0195742"/>
      </p:ext>
    </p:extLst>
  </p:cSld>
  <p:clrMapOvr>
    <a:masterClrMapping/>
  </p:clrMapOvr>
  <p:transition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-12700"/>
            <a:ext cx="9144000" cy="581025"/>
          </a:xfrm>
        </p:spPr>
        <p:txBody>
          <a:bodyPr/>
          <a:lstStyle/>
          <a:p>
            <a:pPr algn="l"/>
            <a:r>
              <a:rPr lang="en-SG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Review Of Last QME Joint Meeting Minutes</a:t>
            </a:r>
            <a:endParaRPr lang="en-US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5763015"/>
              </p:ext>
            </p:extLst>
          </p:nvPr>
        </p:nvGraphicFramePr>
        <p:xfrm>
          <a:off x="76200" y="609600"/>
          <a:ext cx="8991601" cy="566928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3476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Action Items from Previous Meeting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8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Description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Responsible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Due Date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Status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611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SG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NCR-SG191105_5225 Needle Carriage (Return to Venture on 02 Dec 2019) 38pcs:</a:t>
                      </a:r>
                    </a:p>
                    <a:p>
                      <a:pPr algn="l"/>
                      <a:endParaRPr lang="en-SG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Updated Summary: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Initial assessment provided last 06Dec2019 and to provide the NCR for disposition approval 11Dec2019. Also, quotation already provided 03Dec2019.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NCR final approval received on 23Dec19 and shipped on 27Dec2019.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Flex Cables supplied by PICA checked for conformal coating in 2pcs 5225 and fresh part </a:t>
                      </a:r>
                      <a:r>
                        <a:rPr lang="en-SG" sz="12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210000524</a:t>
                      </a:r>
                      <a:r>
                        <a:rPr lang="en-US" sz="1200" b="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results provided last 09Jan2020.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other 2pcs is still awaiting for further instructions and to issue a new NCR. Received NCR#SG200102 on </a:t>
                      </a:r>
                      <a:r>
                        <a:rPr lang="en-US" sz="1200" kern="1200" baseline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15 Jan 2020.</a:t>
                      </a:r>
                      <a:endParaRPr lang="en-US" sz="1200" kern="1200" baseline="0" dirty="0">
                        <a:solidFill>
                          <a:srgbClr val="0000CC"/>
                        </a:solidFill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QA-Martin/Sheena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ENG-HC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Test-</a:t>
                      </a:r>
                      <a:r>
                        <a:rPr kumimoji="0" 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Lwin</a:t>
                      </a: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27Feb’20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98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FTN Conversion:</a:t>
                      </a:r>
                    </a:p>
                    <a:p>
                      <a:r>
                        <a:rPr lang="en-SG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Affected FTN Instruments using the below RMA#. </a:t>
                      </a:r>
                    </a:p>
                    <a:p>
                      <a:pPr lvl="0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186015046 X 12 (</a:t>
                      </a:r>
                      <a:r>
                        <a:rPr lang="en-SG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RMA#WAT053/19) </a:t>
                      </a:r>
                    </a:p>
                    <a:p>
                      <a:pPr lvl="0"/>
                      <a:r>
                        <a:rPr lang="en-US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186015017 X 26 (</a:t>
                      </a:r>
                      <a:r>
                        <a:rPr lang="en-SG" sz="1200" kern="120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RMA#WAT054/19)</a:t>
                      </a:r>
                    </a:p>
                    <a:p>
                      <a:pPr algn="l"/>
                      <a:endParaRPr lang="en-SG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Updated Summary: 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Total 38units to be shipped back 27Nov2019 and assessed for any damages/issues.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List of FTN ECO since year 2016-present provided last 29Nov2019.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>
                          <a:solidFill>
                            <a:schemeClr val="tx1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TMPCN shared last 14Nov19 and TMD received on 09Dec2019 to start the conversion. 38units were shipped on 23Dec2019</a:t>
                      </a:r>
                      <a:r>
                        <a:rPr lang="en-US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Additional 1U 186015017 (built year 2016) received on 14Jan2020 and will commence conversion on WWK3, estimate to ship on WWK4.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QA-Martin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ENG-HC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Test-</a:t>
                      </a:r>
                      <a:r>
                        <a:rPr kumimoji="0" 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Lwin</a:t>
                      </a: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rgbClr val="0000CC"/>
                          </a:solidFill>
                          <a:latin typeface="Arial"/>
                          <a:ea typeface="+mn-ea"/>
                          <a:cs typeface="+mn-cs"/>
                        </a:rPr>
                        <a:t>31Jan’20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65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en-SG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Loan 2475 Serial# 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C19475751G </a:t>
                      </a:r>
                      <a:r>
                        <a:rPr lang="en-SG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from ADC for Tester Validation: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defRPr/>
                      </a:pPr>
                      <a:r>
                        <a:rPr lang="en-SG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NCR-SG200101</a:t>
                      </a: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received 03Jan2020 under RMA#WAT001/20 and receive the unit on 07Jan2020. </a:t>
                      </a:r>
                      <a:endParaRPr lang="en-SG" sz="1200" b="0" i="0" u="none" strike="noStrike" kern="1200" baseline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algn="l"/>
                      <a:endParaRPr lang="en-SG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Updated Summary: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TMD010681 v01 to cover the test validation and new test report template while NCR disposition approved on 14Jan2020, ongoing testing.</a:t>
                      </a:r>
                      <a:endParaRPr lang="en-SG" sz="1200" b="1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QA-Martin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ENG-HC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Test-</a:t>
                      </a:r>
                      <a:r>
                        <a:rPr kumimoji="0" 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MiMi</a:t>
                      </a: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02Apr’20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445333"/>
              </p:ext>
            </p:extLst>
          </p:nvPr>
        </p:nvGraphicFramePr>
        <p:xfrm>
          <a:off x="76200" y="609600"/>
          <a:ext cx="8991601" cy="5105400"/>
        </p:xfrm>
        <a:graphic>
          <a:graphicData uri="http://schemas.openxmlformats.org/drawingml/2006/table">
            <a:tbl>
              <a:tblPr/>
              <a:tblGrid>
                <a:gridCol w="609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4989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Action Items from Previous Meeting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261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Description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Responsible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Due Date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Status</a:t>
                      </a:r>
                      <a:endParaRPr kumimoji="0" lang="en-SG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32697" marR="32697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2259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KBD </a:t>
                      </a:r>
                      <a:r>
                        <a:rPr lang="en-US" sz="12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QDa</a:t>
                      </a:r>
                      <a:r>
                        <a:rPr lang="en-US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RCA returns:</a:t>
                      </a:r>
                    </a:p>
                    <a:p>
                      <a:pPr algn="l"/>
                      <a:endParaRPr lang="en-SG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Updated Summary: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defRPr/>
                      </a:pPr>
                      <a:r>
                        <a:rPr lang="en-US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The affected Venture built </a:t>
                      </a:r>
                      <a:r>
                        <a:rPr lang="en-US" sz="1200" kern="1200" baseline="0" dirty="0" err="1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QDa</a:t>
                      </a:r>
                      <a:r>
                        <a:rPr lang="en-US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ongoing return for RCA in </a:t>
                      </a:r>
                      <a:r>
                        <a:rPr lang="en-US" sz="1200" kern="1200" baseline="0" dirty="0" err="1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Wilmslow</a:t>
                      </a:r>
                      <a:r>
                        <a:rPr lang="en-US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GB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Doc 45603 is to be updated and the Pumping Block is to be modified to make this an easier process. Pending review in Wilmslow.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QA-Martin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ENG-Alan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Test-</a:t>
                      </a:r>
                      <a:r>
                        <a:rPr kumimoji="0" 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MiMi</a:t>
                      </a: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rgbClr val="0000CC"/>
                          </a:solidFill>
                          <a:latin typeface="Arial"/>
                          <a:ea typeface="+mn-ea"/>
                          <a:cs typeface="+mn-cs"/>
                        </a:rPr>
                        <a:t>Q1’20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en-SG" sz="1200" b="1" kern="12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Assy</a:t>
                      </a:r>
                      <a:r>
                        <a:rPr lang="en-SG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Cap and Cup, Part</a:t>
                      </a:r>
                      <a:r>
                        <a:rPr lang="en-SG" sz="1200" b="1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No. </a:t>
                      </a:r>
                      <a:r>
                        <a:rPr lang="en-SG" sz="12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W1289006036-R. Dimension Out issue (MRPC):</a:t>
                      </a:r>
                    </a:p>
                    <a:p>
                      <a:pPr algn="l"/>
                      <a:endParaRPr lang="en-SG" sz="800" b="0" kern="12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b="0" i="0" u="none" strike="noStrike" kern="12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Updated Summary: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10pcs of (selected) defective parts to MRPC from the 293 pcs currently in MRB.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293 pcs in MRB agreed by MRPC to provide CN for this lot.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83 pcs sorted with 59 pcs release as GOOD (24pcs Reject). The measured out of spec from the recent 425pcs will also claim back to MRPC once completed.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Internal Quality team will support to sort/measure the remaining 342 pcs (425pcs recent lot), to use micrometre to measure.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50pcs was requested by Waters Milford to measure using CMM. This activity already done, and currently tabulating and to be shared to WPPL. Result: ALL within SPEC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30pcs to 50pcs of </a:t>
                      </a:r>
                      <a:r>
                        <a:rPr lang="en-US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PN 405010169 (mating part) </a:t>
                      </a: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to send to MRPC waiting for the green light from Waters Milford before proceed.</a:t>
                      </a:r>
                    </a:p>
                    <a:p>
                      <a:pPr marL="228600" lvl="0" indent="-228600">
                        <a:buFont typeface="+mj-lt"/>
                        <a:buAutoNum type="arabicPeriod"/>
                      </a:pPr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Action in place in MRPC:</a:t>
                      </a:r>
                    </a:p>
                    <a:p>
                      <a:pPr lvl="1"/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Temporary Action: Process controls are used to bring the parts into tolerance starting with the last shipment in December.</a:t>
                      </a:r>
                    </a:p>
                    <a:p>
                      <a:pPr lvl="1"/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Permanent Action: The tool is going through a proper adjustment and requalification, the 1000pcs (ETA Feb’20) will be from the New Tool</a:t>
                      </a:r>
                    </a:p>
                    <a:p>
                      <a:pPr lvl="1"/>
                      <a:r>
                        <a:rPr lang="en-SG" sz="1200" kern="1200" baseline="0" dirty="0">
                          <a:solidFill>
                            <a:srgbClr val="0000CC"/>
                          </a:solidFill>
                          <a:latin typeface="Arial" pitchFamily="34" charset="0"/>
                          <a:ea typeface="+mn-ea"/>
                          <a:cs typeface="Arial" pitchFamily="34" charset="0"/>
                        </a:rPr>
                        <a:t>Qualification approval will be done by Waters Milford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QA-</a:t>
                      </a:r>
                      <a:r>
                        <a:rPr kumimoji="0" 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Dette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Suzhen</a:t>
                      </a:r>
                      <a:endParaRPr kumimoji="0" lang="en-US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ENG-HC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-KL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kern="1200" baseline="0" dirty="0">
                          <a:solidFill>
                            <a:srgbClr val="0000CC"/>
                          </a:solidFill>
                          <a:latin typeface="Arial"/>
                          <a:ea typeface="+mn-ea"/>
                          <a:cs typeface="+mn-cs"/>
                        </a:rPr>
                        <a:t>Q1’20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2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Open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0" y="-12700"/>
            <a:ext cx="9144000" cy="581025"/>
          </a:xfrm>
        </p:spPr>
        <p:txBody>
          <a:bodyPr/>
          <a:lstStyle/>
          <a:p>
            <a:pPr algn="l"/>
            <a:r>
              <a:rPr lang="en-SG" altLang="en-US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Review Of Last QME Joint Meeting Minutes</a:t>
            </a:r>
            <a:endParaRPr lang="en-US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37165"/>
      </p:ext>
    </p:extLst>
  </p:cSld>
  <p:clrMapOvr>
    <a:masterClrMapping/>
  </p:clrMapOvr>
  <p:transition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2800" b="1" dirty="0">
                <a:latin typeface="Arial" panose="020B0604020202020204" pitchFamily="34" charset="0"/>
                <a:cs typeface="Arial" panose="020B0604020202020204" pitchFamily="34" charset="0"/>
              </a:rPr>
              <a:t> Instruments based on Family Name:</a:t>
            </a: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609600"/>
            <a:ext cx="8458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iBSM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685800"/>
            <a:ext cx="78486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572000"/>
            <a:ext cx="86106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BSM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838200"/>
            <a:ext cx="8610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4752975"/>
            <a:ext cx="671512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 of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Hard Failures verification </a:t>
            </a:r>
            <a:endParaRPr lang="en-SG" sz="28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843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963" y="1119188"/>
            <a:ext cx="8982075" cy="3267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QSM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762000"/>
            <a:ext cx="77724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648200"/>
            <a:ext cx="8305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QSM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838200"/>
            <a:ext cx="8534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5486400"/>
            <a:ext cx="67151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 of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Hard Failures verification </a:t>
            </a:r>
            <a:endParaRPr lang="en-SG" sz="28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22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066800"/>
            <a:ext cx="8382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762000"/>
            <a:ext cx="8001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4800600"/>
            <a:ext cx="84582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FTN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14400"/>
            <a:ext cx="8458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304800" y="5635625"/>
            <a:ext cx="914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No production for WK02.   </a:t>
            </a:r>
            <a:endParaRPr lang="en-SG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762000"/>
            <a:ext cx="8153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572000"/>
            <a:ext cx="85344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Column </a:t>
            </a:r>
            <a:r>
              <a:rPr lang="en-SG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Mgr</a:t>
            </a:r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 &amp; </a:t>
            </a:r>
            <a:r>
              <a:rPr lang="en-SG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Htr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90600"/>
            <a:ext cx="88392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5705475"/>
            <a:ext cx="6715125" cy="390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629400" cy="1005840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Summary of 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Hard Failures verification </a:t>
            </a:r>
            <a:endParaRPr lang="en-SG" sz="2800" b="1" dirty="0"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42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295400"/>
            <a:ext cx="87534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762000"/>
            <a:ext cx="78486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1000" y="4800600"/>
            <a:ext cx="8382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Detector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04800" y="5410200"/>
            <a:ext cx="914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No part was on the failure alert level for WK02. </a:t>
            </a:r>
            <a:endParaRPr lang="en-SG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990600"/>
            <a:ext cx="86868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762000"/>
            <a:ext cx="7772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495800"/>
            <a:ext cx="8382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Alliance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5410200"/>
            <a:ext cx="914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No part was on the failure alert level for WK02. </a:t>
            </a:r>
            <a:endParaRPr lang="en-SG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762000"/>
            <a:ext cx="8686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MS-Beacon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762000"/>
            <a:ext cx="85344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4572000"/>
            <a:ext cx="868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MS-Beacon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4800" y="5635625"/>
            <a:ext cx="914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No production for WK02. </a:t>
            </a:r>
            <a:endParaRPr lang="en-SG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838200"/>
            <a:ext cx="899160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MS-</a:t>
            </a:r>
            <a:r>
              <a:rPr lang="en-SG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QDa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762000"/>
            <a:ext cx="8305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4800600"/>
            <a:ext cx="8686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0"/>
            <a:ext cx="4320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sz="3200" b="1" dirty="0">
                <a:latin typeface="Arial" panose="020B0604020202020204" pitchFamily="34" charset="0"/>
                <a:cs typeface="Arial" panose="020B0604020202020204" pitchFamily="34" charset="0"/>
              </a:rPr>
              <a:t>MS-</a:t>
            </a:r>
            <a:r>
              <a:rPr lang="en-SG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QDa</a:t>
            </a:r>
            <a:endParaRPr lang="en-SG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" y="5635625"/>
            <a:ext cx="914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Remarks: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No production for WK02. </a:t>
            </a:r>
            <a:endParaRPr lang="en-SG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914400"/>
            <a:ext cx="8839200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81000" y="2514600"/>
            <a:ext cx="85344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End of Joint Meeting Updates for Work Week 02</a:t>
            </a:r>
            <a:endParaRPr lang="en-US" sz="3200" dirty="0"/>
          </a:p>
          <a:p>
            <a:endParaRPr lang="en-US" sz="3200" dirty="0"/>
          </a:p>
          <a:p>
            <a:pPr algn="ctr"/>
            <a:r>
              <a:rPr lang="en-US" sz="3200" b="1" dirty="0"/>
              <a:t>Thank You.</a:t>
            </a:r>
            <a:endParaRPr lang="en-SG" sz="3200" dirty="0"/>
          </a:p>
        </p:txBody>
      </p:sp>
    </p:spTree>
  </p:cSld>
  <p:clrMapOvr>
    <a:masterClrMapping/>
  </p:clrMapOvr>
  <p:transition>
    <p:wipe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428</TotalTime>
  <Words>942</Words>
  <Application>Microsoft Office PowerPoint</Application>
  <PresentationFormat>On-screen Show (4:3)</PresentationFormat>
  <Paragraphs>161</Paragraphs>
  <Slides>26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HelveticaNeueLT Std Med</vt:lpstr>
      <vt:lpstr>Arial</vt:lpstr>
      <vt:lpstr>Calibri</vt:lpstr>
      <vt:lpstr>Courier New</vt:lpstr>
      <vt:lpstr>Verdana</vt:lpstr>
      <vt:lpstr>Wingdings 2</vt:lpstr>
      <vt:lpstr>Office Theme</vt:lpstr>
      <vt:lpstr>PowerPoint Presentation</vt:lpstr>
      <vt:lpstr>PowerPoint Presentation</vt:lpstr>
      <vt:lpstr>Review Of Last QME Joint Meeting Minutes</vt:lpstr>
      <vt:lpstr>Review Of Last QME Joint Meeting Minutes</vt:lpstr>
      <vt:lpstr>Review Of Last QME Joint Meeting Minutes</vt:lpstr>
      <vt:lpstr>PowerPoint Presentation</vt:lpstr>
      <vt:lpstr>PowerPoint Presentation</vt:lpstr>
      <vt:lpstr>PowerPoint Presentation</vt:lpstr>
      <vt:lpstr>Summary of Hard Failures verification </vt:lpstr>
      <vt:lpstr>PowerPoint Presentation</vt:lpstr>
      <vt:lpstr>PowerPoint Presentation</vt:lpstr>
      <vt:lpstr>Summary of Hard Failures verification </vt:lpstr>
      <vt:lpstr>PowerPoint Presentation</vt:lpstr>
      <vt:lpstr>PowerPoint Presentation</vt:lpstr>
      <vt:lpstr>PowerPoint Presentation</vt:lpstr>
      <vt:lpstr>PowerPoint Presentation</vt:lpstr>
      <vt:lpstr>Summary of Hard Failures verification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 2010 Results Presentation</dc:title>
  <dc:creator>Lenovo User</dc:creator>
  <cp:lastModifiedBy>HuaZhen Luo</cp:lastModifiedBy>
  <cp:revision>5290</cp:revision>
  <dcterms:created xsi:type="dcterms:W3CDTF">2011-04-19T03:08:00Z</dcterms:created>
  <dcterms:modified xsi:type="dcterms:W3CDTF">2020-01-16T01:22:06Z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1033-11.2.0.9107</vt:lpwstr>
  </property>
</Properties>
</file>