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780" r:id="rId2"/>
    <p:sldId id="781" r:id="rId3"/>
    <p:sldId id="795" r:id="rId4"/>
    <p:sldId id="794" r:id="rId5"/>
    <p:sldId id="782" r:id="rId6"/>
    <p:sldId id="800" r:id="rId7"/>
    <p:sldId id="801" r:id="rId8"/>
    <p:sldId id="802" r:id="rId9"/>
    <p:sldId id="804" r:id="rId10"/>
    <p:sldId id="805" r:id="rId11"/>
    <p:sldId id="809" r:id="rId12"/>
    <p:sldId id="806" r:id="rId13"/>
    <p:sldId id="808" r:id="rId14"/>
    <p:sldId id="803" r:id="rId15"/>
    <p:sldId id="784" r:id="rId16"/>
    <p:sldId id="798" r:id="rId17"/>
    <p:sldId id="796" r:id="rId18"/>
    <p:sldId id="783" r:id="rId19"/>
    <p:sldId id="786" r:id="rId20"/>
    <p:sldId id="785" r:id="rId21"/>
    <p:sldId id="787" r:id="rId22"/>
    <p:sldId id="789" r:id="rId23"/>
    <p:sldId id="790" r:id="rId24"/>
    <p:sldId id="791" r:id="rId25"/>
    <p:sldId id="792" r:id="rId26"/>
    <p:sldId id="793" r:id="rId27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425" autoAdjust="0"/>
    <p:restoredTop sz="94624" autoAdjust="0"/>
  </p:normalViewPr>
  <p:slideViewPr>
    <p:cSldViewPr>
      <p:cViewPr>
        <p:scale>
          <a:sx n="100" d="100"/>
          <a:sy n="100" d="100"/>
        </p:scale>
        <p:origin x="72" y="-7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esting\Evaluation\FTN\FTN%20seal%20change-11%20Mar\FTN%20parts%20changes%20history%20(18-Dec-17)%20-%20edite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esting\Evaluation\FTN\FTN%20seal%20change-11%20Mar\FTN%20parts%20changes%20history%20(18-Dec-17)%20-%20edited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Testing\Evaluation\FTN\FTN%20seal%20change\FTN%20parts%20changes%20history%20(18-Dec-17)%20-%20edite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SG" dirty="0"/>
              <a:t>Number of BSM</a:t>
            </a:r>
            <a:r>
              <a:rPr lang="en-SG" baseline="0" dirty="0"/>
              <a:t> Pump seal change in 2017 </a:t>
            </a:r>
            <a:r>
              <a:rPr lang="en-SG" sz="1100" baseline="0" dirty="0"/>
              <a:t>(excluding PM performance change)</a:t>
            </a:r>
            <a:endParaRPr lang="en-SG" sz="1100" dirty="0"/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Sheet1!$C$38</c:f>
              <c:strCache>
                <c:ptCount val="1"/>
                <c:pt idx="0">
                  <c:v>Total No. of Change 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Sheet1!$B$39:$B$42</c:f>
              <c:strCache>
                <c:ptCount val="4"/>
                <c:pt idx="0">
                  <c:v>Pump B -Accumulator</c:v>
                </c:pt>
                <c:pt idx="1">
                  <c:v>Pump B -Primary</c:v>
                </c:pt>
                <c:pt idx="2">
                  <c:v>Pump A -Accumulator</c:v>
                </c:pt>
                <c:pt idx="3">
                  <c:v>Pump A -Primary</c:v>
                </c:pt>
              </c:strCache>
            </c:strRef>
          </c:cat>
          <c:val>
            <c:numRef>
              <c:f>Sheet1!$C$39:$C$42</c:f>
              <c:numCache>
                <c:formatCode>General</c:formatCode>
                <c:ptCount val="4"/>
                <c:pt idx="0">
                  <c:v>13</c:v>
                </c:pt>
                <c:pt idx="1">
                  <c:v>11</c:v>
                </c:pt>
                <c:pt idx="2">
                  <c:v>4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8-4301-9317-FC5558BE52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60139392"/>
        <c:axId val="60140928"/>
      </c:barChart>
      <c:lineChart>
        <c:grouping val="standard"/>
        <c:varyColors val="0"/>
        <c:ser>
          <c:idx val="1"/>
          <c:order val="1"/>
          <c:tx>
            <c:strRef>
              <c:f>Sheet1!$E$38</c:f>
              <c:strCache>
                <c:ptCount val="1"/>
                <c:pt idx="0">
                  <c:v>% of Total Change</c:v>
                </c:pt>
              </c:strCache>
            </c:strRef>
          </c:tx>
          <c:marker>
            <c:symbol val="none"/>
          </c:marker>
          <c:val>
            <c:numRef>
              <c:f>Sheet1!$E$39:$E$42</c:f>
              <c:numCache>
                <c:formatCode>0%</c:formatCode>
                <c:ptCount val="4"/>
                <c:pt idx="0">
                  <c:v>0.31707317073170732</c:v>
                </c:pt>
                <c:pt idx="1">
                  <c:v>0.63414634146341464</c:v>
                </c:pt>
                <c:pt idx="2">
                  <c:v>0.90243902439024359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438-4301-9317-FC5558BE52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152448"/>
        <c:axId val="60150912"/>
      </c:lineChart>
      <c:catAx>
        <c:axId val="601393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60140928"/>
        <c:crosses val="autoZero"/>
        <c:auto val="1"/>
        <c:lblAlgn val="ctr"/>
        <c:lblOffset val="100"/>
        <c:noMultiLvlLbl val="0"/>
      </c:catAx>
      <c:valAx>
        <c:axId val="601409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spPr>
          <a:ln w="9525">
            <a:noFill/>
          </a:ln>
        </c:spPr>
        <c:crossAx val="60139392"/>
        <c:crosses val="autoZero"/>
        <c:crossBetween val="between"/>
      </c:valAx>
      <c:valAx>
        <c:axId val="60150912"/>
        <c:scaling>
          <c:orientation val="minMax"/>
        </c:scaling>
        <c:delete val="0"/>
        <c:axPos val="r"/>
        <c:numFmt formatCode="0%" sourceLinked="1"/>
        <c:majorTickMark val="out"/>
        <c:minorTickMark val="none"/>
        <c:tickLblPos val="nextTo"/>
        <c:crossAx val="60152448"/>
        <c:crosses val="max"/>
        <c:crossBetween val="between"/>
      </c:valAx>
      <c:catAx>
        <c:axId val="60152448"/>
        <c:scaling>
          <c:orientation val="minMax"/>
        </c:scaling>
        <c:delete val="1"/>
        <c:axPos val="b"/>
        <c:majorTickMark val="out"/>
        <c:minorTickMark val="none"/>
        <c:tickLblPos val="none"/>
        <c:crossAx val="60150912"/>
        <c:crosses val="autoZero"/>
        <c:auto val="1"/>
        <c:lblAlgn val="ctr"/>
        <c:lblOffset val="100"/>
        <c:noMultiLvlLbl val="0"/>
      </c:catAx>
    </c:plotArea>
    <c:legend>
      <c:legendPos val="b"/>
      <c:overlay val="0"/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SG" sz="1600" dirty="0"/>
              <a:t>Individual</a:t>
            </a:r>
            <a:r>
              <a:rPr lang="en-SG" sz="1600" baseline="0" dirty="0"/>
              <a:t> Tester Pump Seal Change in 2017 </a:t>
            </a:r>
            <a:r>
              <a:rPr lang="en-SG" sz="1100" baseline="0" dirty="0"/>
              <a:t>(including PM performance change)</a:t>
            </a:r>
            <a:endParaRPr lang="en-SG" sz="1100" dirty="0"/>
          </a:p>
        </c:rich>
      </c:tx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Sheet1!$B$65</c:f>
              <c:strCache>
                <c:ptCount val="1"/>
                <c:pt idx="0">
                  <c:v>Pump B -Accumulator</c:v>
                </c:pt>
              </c:strCache>
            </c:strRef>
          </c:tx>
          <c:invertIfNegative val="0"/>
          <c:cat>
            <c:strRef>
              <c:f>Sheet1!$C$64:$J$64</c:f>
              <c:strCache>
                <c:ptCount val="8"/>
                <c:pt idx="0">
                  <c:v>TE10</c:v>
                </c:pt>
                <c:pt idx="1">
                  <c:v>TE11</c:v>
                </c:pt>
                <c:pt idx="2">
                  <c:v>TE12</c:v>
                </c:pt>
                <c:pt idx="3">
                  <c:v>TE13</c:v>
                </c:pt>
                <c:pt idx="4">
                  <c:v>TE14</c:v>
                </c:pt>
                <c:pt idx="5">
                  <c:v>TE15</c:v>
                </c:pt>
                <c:pt idx="6">
                  <c:v>TE16</c:v>
                </c:pt>
                <c:pt idx="7">
                  <c:v>TE17</c:v>
                </c:pt>
              </c:strCache>
            </c:strRef>
          </c:cat>
          <c:val>
            <c:numRef>
              <c:f>Sheet1!$C$65:$J$65</c:f>
              <c:numCache>
                <c:formatCode>General</c:formatCode>
                <c:ptCount val="8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BC-41DA-9C40-8865E917B741}"/>
            </c:ext>
          </c:extLst>
        </c:ser>
        <c:ser>
          <c:idx val="1"/>
          <c:order val="1"/>
          <c:tx>
            <c:strRef>
              <c:f>Sheet1!$B$66</c:f>
              <c:strCache>
                <c:ptCount val="1"/>
                <c:pt idx="0">
                  <c:v>Pump B -Primary</c:v>
                </c:pt>
              </c:strCache>
            </c:strRef>
          </c:tx>
          <c:invertIfNegative val="0"/>
          <c:cat>
            <c:strRef>
              <c:f>Sheet1!$C$64:$J$64</c:f>
              <c:strCache>
                <c:ptCount val="8"/>
                <c:pt idx="0">
                  <c:v>TE10</c:v>
                </c:pt>
                <c:pt idx="1">
                  <c:v>TE11</c:v>
                </c:pt>
                <c:pt idx="2">
                  <c:v>TE12</c:v>
                </c:pt>
                <c:pt idx="3">
                  <c:v>TE13</c:v>
                </c:pt>
                <c:pt idx="4">
                  <c:v>TE14</c:v>
                </c:pt>
                <c:pt idx="5">
                  <c:v>TE15</c:v>
                </c:pt>
                <c:pt idx="6">
                  <c:v>TE16</c:v>
                </c:pt>
                <c:pt idx="7">
                  <c:v>TE17</c:v>
                </c:pt>
              </c:strCache>
            </c:strRef>
          </c:cat>
          <c:val>
            <c:numRef>
              <c:f>Sheet1!$C$66:$J$66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BC-41DA-9C40-8865E917B741}"/>
            </c:ext>
          </c:extLst>
        </c:ser>
        <c:ser>
          <c:idx val="2"/>
          <c:order val="2"/>
          <c:tx>
            <c:strRef>
              <c:f>Sheet1!$B$67</c:f>
              <c:strCache>
                <c:ptCount val="1"/>
                <c:pt idx="0">
                  <c:v>Pump A -Accumulator</c:v>
                </c:pt>
              </c:strCache>
            </c:strRef>
          </c:tx>
          <c:invertIfNegative val="0"/>
          <c:cat>
            <c:strRef>
              <c:f>Sheet1!$C$64:$J$64</c:f>
              <c:strCache>
                <c:ptCount val="8"/>
                <c:pt idx="0">
                  <c:v>TE10</c:v>
                </c:pt>
                <c:pt idx="1">
                  <c:v>TE11</c:v>
                </c:pt>
                <c:pt idx="2">
                  <c:v>TE12</c:v>
                </c:pt>
                <c:pt idx="3">
                  <c:v>TE13</c:v>
                </c:pt>
                <c:pt idx="4">
                  <c:v>TE14</c:v>
                </c:pt>
                <c:pt idx="5">
                  <c:v>TE15</c:v>
                </c:pt>
                <c:pt idx="6">
                  <c:v>TE16</c:v>
                </c:pt>
                <c:pt idx="7">
                  <c:v>TE17</c:v>
                </c:pt>
              </c:strCache>
            </c:strRef>
          </c:cat>
          <c:val>
            <c:numRef>
              <c:f>Sheet1!$C$67:$J$67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ABC-41DA-9C40-8865E917B741}"/>
            </c:ext>
          </c:extLst>
        </c:ser>
        <c:ser>
          <c:idx val="3"/>
          <c:order val="3"/>
          <c:tx>
            <c:strRef>
              <c:f>Sheet1!$B$68</c:f>
              <c:strCache>
                <c:ptCount val="1"/>
                <c:pt idx="0">
                  <c:v>Pump A -Primary</c:v>
                </c:pt>
              </c:strCache>
            </c:strRef>
          </c:tx>
          <c:invertIfNegative val="0"/>
          <c:cat>
            <c:strRef>
              <c:f>Sheet1!$C$64:$J$64</c:f>
              <c:strCache>
                <c:ptCount val="8"/>
                <c:pt idx="0">
                  <c:v>TE10</c:v>
                </c:pt>
                <c:pt idx="1">
                  <c:v>TE11</c:v>
                </c:pt>
                <c:pt idx="2">
                  <c:v>TE12</c:v>
                </c:pt>
                <c:pt idx="3">
                  <c:v>TE13</c:v>
                </c:pt>
                <c:pt idx="4">
                  <c:v>TE14</c:v>
                </c:pt>
                <c:pt idx="5">
                  <c:v>TE15</c:v>
                </c:pt>
                <c:pt idx="6">
                  <c:v>TE16</c:v>
                </c:pt>
                <c:pt idx="7">
                  <c:v>TE17</c:v>
                </c:pt>
              </c:strCache>
            </c:strRef>
          </c:cat>
          <c:val>
            <c:numRef>
              <c:f>Sheet1!$C$68:$J$68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BC-41DA-9C40-8865E917B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60515072"/>
        <c:axId val="60516608"/>
      </c:barChart>
      <c:catAx>
        <c:axId val="605150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60516608"/>
        <c:crosses val="autoZero"/>
        <c:auto val="1"/>
        <c:lblAlgn val="ctr"/>
        <c:lblOffset val="100"/>
        <c:noMultiLvlLbl val="0"/>
      </c:catAx>
      <c:valAx>
        <c:axId val="6051660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60515072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ln>
      <a:solidFill>
        <a:prstClr val="black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SG" sz="1600" baseline="0">
                <a:solidFill>
                  <a:schemeClr val="accent5">
                    <a:lumMod val="75000"/>
                  </a:schemeClr>
                </a:solidFill>
              </a:rPr>
              <a:t>Test Units contribution among FTN Testers</a:t>
            </a:r>
            <a:endParaRPr lang="en-SG" sz="1600">
              <a:solidFill>
                <a:schemeClr val="accent5">
                  <a:lumMod val="75000"/>
                </a:schemeClr>
              </a:solidFill>
            </a:endParaRP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Sheet9!$F$40:$M$40</c:f>
              <c:strCache>
                <c:ptCount val="8"/>
                <c:pt idx="0">
                  <c:v>TE10</c:v>
                </c:pt>
                <c:pt idx="1">
                  <c:v>TE11</c:v>
                </c:pt>
                <c:pt idx="2">
                  <c:v>TE12</c:v>
                </c:pt>
                <c:pt idx="3">
                  <c:v>TE13</c:v>
                </c:pt>
                <c:pt idx="4">
                  <c:v>TE14</c:v>
                </c:pt>
                <c:pt idx="5">
                  <c:v>TE15</c:v>
                </c:pt>
                <c:pt idx="6">
                  <c:v>TE16</c:v>
                </c:pt>
                <c:pt idx="7">
                  <c:v>TE17</c:v>
                </c:pt>
              </c:strCache>
            </c:strRef>
          </c:cat>
          <c:val>
            <c:numRef>
              <c:f>Sheet9!$F$41:$M$41</c:f>
              <c:numCache>
                <c:formatCode>###0</c:formatCode>
                <c:ptCount val="8"/>
                <c:pt idx="0">
                  <c:v>339</c:v>
                </c:pt>
                <c:pt idx="1">
                  <c:v>352</c:v>
                </c:pt>
                <c:pt idx="2">
                  <c:v>298</c:v>
                </c:pt>
                <c:pt idx="3">
                  <c:v>351</c:v>
                </c:pt>
                <c:pt idx="4">
                  <c:v>328</c:v>
                </c:pt>
                <c:pt idx="5">
                  <c:v>268</c:v>
                </c:pt>
                <c:pt idx="6">
                  <c:v>361</c:v>
                </c:pt>
                <c:pt idx="7">
                  <c:v>269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8E-4A79-A5DB-856529A4D5E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59991DC0-317E-4B60-8040-9614DAC0607B}" type="datetimeFigureOut">
              <a:rPr lang="en-SG" smtClean="0"/>
              <a:pPr/>
              <a:t>08.12.2019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4ECCABAE-89F1-4E61-BDE5-0FEDF57E3E77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/>
          <a:lstStyle>
            <a:lvl1pPr algn="r">
              <a:defRPr sz="1200"/>
            </a:lvl1pPr>
          </a:lstStyle>
          <a:p>
            <a:fld id="{5A765442-B309-4EC0-B15E-21D2F8437FBB}" type="datetimeFigureOut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68" tIns="47384" rIns="94768" bIns="4738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1" y="4861442"/>
            <a:ext cx="5679440" cy="4605576"/>
          </a:xfrm>
          <a:prstGeom prst="rect">
            <a:avLst/>
          </a:prstGeom>
        </p:spPr>
        <p:txBody>
          <a:bodyPr vert="horz" lIns="94768" tIns="47384" rIns="94768" bIns="4738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68" tIns="47384" rIns="94768" bIns="47384" rtlCol="0" anchor="b"/>
          <a:lstStyle>
            <a:lvl1pPr algn="r">
              <a:defRPr sz="1200"/>
            </a:lvl1pPr>
          </a:lstStyle>
          <a:p>
            <a:fld id="{DC17C1C1-FB8A-4EA8-B832-1166774A0F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DF2B0-9F10-4E3F-892C-83A5D4A2694B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1" descr="C:\Documents and Settings\bryan.sim-sz\Desktop\Picture4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04800"/>
            <a:ext cx="7467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sp>
        <p:nvSpPr>
          <p:cNvPr id="9" name="Text Box 52"/>
          <p:cNvSpPr txBox="1">
            <a:spLocks noChangeArrowheads="1"/>
          </p:cNvSpPr>
          <p:nvPr userDrawn="1"/>
        </p:nvSpPr>
        <p:spPr bwMode="auto">
          <a:xfrm>
            <a:off x="0" y="300038"/>
            <a:ext cx="5700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SEQUENTIAL IMPROVEMENT IN 2010</a:t>
            </a:r>
          </a:p>
        </p:txBody>
      </p:sp>
      <p:pic>
        <p:nvPicPr>
          <p:cNvPr id="10" name="Picture 4" descr="master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>
            <a:spLocks/>
          </p:cNvSpPr>
          <p:nvPr userDrawn="1"/>
        </p:nvSpPr>
        <p:spPr>
          <a:xfrm>
            <a:off x="-152400" y="6248400"/>
            <a:ext cx="7848600" cy="533400"/>
          </a:xfrm>
          <a:prstGeom prst="rect">
            <a:avLst/>
          </a:prstGeom>
        </p:spPr>
        <p:txBody>
          <a:bodyPr lIns="365760"/>
          <a:lstStyle/>
          <a:p>
            <a:pPr>
              <a:defRPr/>
            </a:pPr>
            <a:r>
              <a:rPr lang="en-US" sz="2800" b="1" dirty="0">
                <a:latin typeface="Arial" pitchFamily="34" charset="0"/>
                <a:ea typeface="+mj-ea"/>
                <a:cs typeface="Arial" pitchFamily="34" charset="0"/>
              </a:rPr>
              <a:t>FY 2010 Results Presentation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 descr="logo.png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6D91-C001-4F31-BD11-68EFD78C757A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DD8F6-5076-4E84-B372-42255A0E617E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FFD1-6A2F-49B0-966E-878DF1205361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8893-0E22-4823-BC8A-A64FBA1032C2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3491-6DCC-454B-A3D3-184CC8948F3E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71EF-F6D8-47A4-8315-3E0362318F30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752-B146-4EC0-B8DF-E63D0B236633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293-C510-4AD8-8AF6-1F81A07BB5B6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345E-01C8-442F-8A2B-93DCF1B64BC7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C8EC-A9A6-4184-95E6-F2840886A3FA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0951E-38F4-43E0-8F00-9A97ECD73CCF}" type="datetime1">
              <a:rPr lang="en-US" smtClean="0"/>
              <a:pPr/>
              <a:t>12/8/2019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logo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pic>
        <p:nvPicPr>
          <p:cNvPr id="16" name="Picture 4" descr="master.png"/>
          <p:cNvPicPr>
            <a:picLocks noChangeAspect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438400"/>
            <a:ext cx="36576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BSM Pump Seal Change Data for FTN Testers- 2017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BSM pump seal change records for FTN testers- 2017</a:t>
            </a:r>
            <a:endParaRPr lang="en-SG" sz="2400" b="1" dirty="0">
              <a:solidFill>
                <a:schemeClr val="tx2"/>
              </a:solidFill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28600" y="1143000"/>
          <a:ext cx="6705600" cy="762000"/>
        </p:xfrm>
        <a:graphic>
          <a:graphicData uri="http://schemas.openxmlformats.org/drawingml/2006/table">
            <a:tbl>
              <a:tblPr/>
              <a:tblGrid>
                <a:gridCol w="670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Part numbers required to be changed for Pump seal leakage are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nl-NL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1) WAT076152 (CRC O-ring 2.016)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2) W1425000930-R (Seal Wash .0787 ID)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t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3) W1425001037-R (Seal Wash Press Dual Supply)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3" name="Chart 12"/>
          <p:cNvGraphicFramePr/>
          <p:nvPr/>
        </p:nvGraphicFramePr>
        <p:xfrm>
          <a:off x="4572000" y="762000"/>
          <a:ext cx="4419600" cy="289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/>
          <p:nvPr/>
        </p:nvGraphicFramePr>
        <p:xfrm>
          <a:off x="0" y="34290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tx2"/>
                </a:solidFill>
              </a:rPr>
              <a:t>BSM pump seal change </a:t>
            </a:r>
            <a:r>
              <a:rPr lang="en-US" sz="2200" b="1" dirty="0" err="1">
                <a:solidFill>
                  <a:schemeClr val="tx2"/>
                </a:solidFill>
              </a:rPr>
              <a:t>vs</a:t>
            </a:r>
            <a:r>
              <a:rPr lang="en-US" sz="2200" b="1" dirty="0">
                <a:solidFill>
                  <a:schemeClr val="tx2"/>
                </a:solidFill>
              </a:rPr>
              <a:t> Qty tested for individual tester -2017</a:t>
            </a:r>
            <a:endParaRPr lang="en-SG" sz="2200" b="1" dirty="0">
              <a:solidFill>
                <a:schemeClr val="tx2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81000" y="609600"/>
          <a:ext cx="7696196" cy="4343401"/>
        </p:xfrm>
        <a:graphic>
          <a:graphicData uri="http://schemas.openxmlformats.org/drawingml/2006/table">
            <a:tbl>
              <a:tblPr/>
              <a:tblGrid>
                <a:gridCol w="40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0725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78027">
                <a:tc>
                  <a:txBody>
                    <a:bodyPr/>
                    <a:lstStyle/>
                    <a:p>
                      <a:pPr algn="l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9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110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293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93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243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267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54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141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180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564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0957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94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92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0957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272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TE15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117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</a:t>
                      </a:r>
                    </a:p>
                  </a:txBody>
                  <a:tcPr marL="5080" marR="5080" marT="50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236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6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5080" marR="5080" marT="5080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174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564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5080" marR="5080" marT="508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141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207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269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88324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52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70C0"/>
                          </a:solidFill>
                          <a:latin typeface="Calibri"/>
                        </a:rPr>
                        <a:t>228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9C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5080" marR="5080" marT="508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5105400"/>
          <a:ext cx="6019799" cy="762000"/>
        </p:xfrm>
        <a:graphic>
          <a:graphicData uri="http://schemas.openxmlformats.org/drawingml/2006/table">
            <a:tbl>
              <a:tblPr/>
              <a:tblGrid>
                <a:gridCol w="1332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3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8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718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9C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A seal change regardless of primary or accumular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B seal change regardless of primary or accumular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Annual Seal Change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>
                          <a:solidFill>
                            <a:srgbClr val="00B0F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B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Tested Qty different between previous change and current change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BSM pump seal change records for FTN testers- 2017</a:t>
            </a:r>
            <a:endParaRPr lang="en-SG" sz="2400" b="1" dirty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" y="5410200"/>
            <a:ext cx="723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b="1" dirty="0">
              <a:solidFill>
                <a:srgbClr val="0070C0"/>
              </a:solidFill>
            </a:endParaRPr>
          </a:p>
          <a:p>
            <a:r>
              <a:rPr lang="en-US" sz="1200" b="1" dirty="0">
                <a:solidFill>
                  <a:srgbClr val="0070C0"/>
                </a:solidFill>
              </a:rPr>
              <a:t>- </a:t>
            </a:r>
            <a:r>
              <a:rPr lang="en-US" sz="1000" b="1" dirty="0">
                <a:solidFill>
                  <a:srgbClr val="0070C0"/>
                </a:solidFill>
              </a:rPr>
              <a:t>Performed PM for TE16 &amp; 17 in end of Dec 2016 (but record as Jan 2017 for presentation purpose). TE14 &amp; TE15 are performed PM in Jan-2017.</a:t>
            </a:r>
          </a:p>
          <a:p>
            <a:r>
              <a:rPr lang="en-US" sz="1000" b="1" dirty="0">
                <a:solidFill>
                  <a:srgbClr val="0070C0"/>
                </a:solidFill>
              </a:rPr>
              <a:t>- Performed PM for TE10,11,12 &amp; 13 in Oct-2017.    - Annual  PM presents as </a:t>
            </a:r>
            <a:endParaRPr lang="en-SG" sz="1000" b="1" dirty="0">
              <a:solidFill>
                <a:srgbClr val="0070C0"/>
              </a:solidFill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04800" y="3886200"/>
          <a:ext cx="8077199" cy="1600200"/>
        </p:xfrm>
        <a:graphic>
          <a:graphicData uri="http://schemas.openxmlformats.org/drawingml/2006/table">
            <a:tbl>
              <a:tblPr/>
              <a:tblGrid>
                <a:gridCol w="12669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0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3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670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67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670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947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567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6702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851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7252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521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22831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Aug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Pump A -Accumulator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TE14,TE15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TE10,11,12,13,14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TE16,TE17</a:t>
                      </a:r>
                    </a:p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00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Pump A -Primary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TE14,TE15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TE10,11,12,13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TE16,TE17</a:t>
                      </a:r>
                    </a:p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Pump B -Accumulator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TE14,TE15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TE10,11,12,16,17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TE10,11,14,15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TE16,17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TE10,11,12,13,14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TE16,TE17</a:t>
                      </a:r>
                    </a:p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29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Pump B -Primary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TE14,TE15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TE10,11,12,17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TE11,15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TE10,11,12,13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TE16,TE17</a:t>
                      </a:r>
                    </a:p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4419600" y="5943600"/>
            <a:ext cx="381000" cy="152400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04796" y="762000"/>
          <a:ext cx="8077205" cy="3056759"/>
        </p:xfrm>
        <a:graphic>
          <a:graphicData uri="http://schemas.openxmlformats.org/drawingml/2006/table">
            <a:tbl>
              <a:tblPr/>
              <a:tblGrid>
                <a:gridCol w="13071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46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479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Month -2017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5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6307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233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8293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35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35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3525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35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8293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8293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705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frequency of change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Tested units contribution among FTN testers- 2017</a:t>
            </a:r>
            <a:endParaRPr lang="en-SG" sz="2400" b="1" dirty="0">
              <a:solidFill>
                <a:schemeClr val="tx2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143000" y="685800"/>
          <a:ext cx="6095999" cy="2590800"/>
        </p:xfrm>
        <a:graphic>
          <a:graphicData uri="http://schemas.openxmlformats.org/drawingml/2006/table">
            <a:tbl>
              <a:tblPr/>
              <a:tblGrid>
                <a:gridCol w="9849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88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Month -2017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272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544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Unit tested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1143000" y="3352800"/>
          <a:ext cx="6096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438400"/>
            <a:ext cx="36576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BSM Pump Seal record for FTN testers- 2018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BSM pump seal change records for FTN testers- 2018</a:t>
            </a:r>
            <a:endParaRPr lang="en-SG" sz="2400" b="1" dirty="0">
              <a:solidFill>
                <a:schemeClr val="tx2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" y="4191000"/>
            <a:ext cx="1295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70C0"/>
                </a:solidFill>
              </a:rPr>
              <a:t>Presents annual PM. </a:t>
            </a:r>
            <a:endParaRPr lang="en-SG" sz="1000" b="1" dirty="0">
              <a:solidFill>
                <a:srgbClr val="0070C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4267200"/>
            <a:ext cx="381000" cy="152400"/>
          </a:xfrm>
          <a:prstGeom prst="rect">
            <a:avLst/>
          </a:prstGeom>
          <a:solidFill>
            <a:srgbClr val="92D05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04801" y="4724400"/>
          <a:ext cx="6629399" cy="1203960"/>
        </p:xfrm>
        <a:graphic>
          <a:graphicData uri="http://schemas.openxmlformats.org/drawingml/2006/table">
            <a:tbl>
              <a:tblPr/>
              <a:tblGrid>
                <a:gridCol w="9266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027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SG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A -Accumulator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TE10,11,12,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A -Primary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TE10,11,12,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13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SG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B -Accumulator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TE10,11,12,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13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SG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B -Primary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TE10,11,12,</a:t>
                      </a:r>
                    </a:p>
                    <a:p>
                      <a:pPr algn="ctr" rtl="0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13,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  <a:endParaRPr lang="en-SG" sz="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304800" y="762000"/>
          <a:ext cx="6629401" cy="3253181"/>
        </p:xfrm>
        <a:graphic>
          <a:graphicData uri="http://schemas.openxmlformats.org/drawingml/2006/table">
            <a:tbl>
              <a:tblPr/>
              <a:tblGrid>
                <a:gridCol w="11192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87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006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Month -2018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6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n-SG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Jun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105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Jul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BE9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1055">
                <a:tc v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399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Aug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  <a:sym typeface="Wingdings"/>
                        </a:rPr>
                        <a:t>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Wingdings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Sep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Oct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 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10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00608"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Dec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Wingdings"/>
                        </a:rPr>
                        <a:t>ü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731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frequency of change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Tested units contribution among FTN testers- 2018</a:t>
            </a:r>
            <a:endParaRPr lang="en-SG" sz="2400" b="1" dirty="0">
              <a:solidFill>
                <a:schemeClr val="tx2"/>
              </a:solidFill>
            </a:endParaRPr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609601"/>
            <a:ext cx="6096000" cy="266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352800"/>
            <a:ext cx="6096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</p:pic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</a:rPr>
              <a:t>BSM seal change incidents &amp; related failures </a:t>
            </a:r>
            <a:endParaRPr lang="en-SG" sz="1600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381000" y="1295400"/>
          <a:ext cx="7391401" cy="1837268"/>
        </p:xfrm>
        <a:graphic>
          <a:graphicData uri="http://schemas.openxmlformats.org/drawingml/2006/table">
            <a:tbl>
              <a:tblPr/>
              <a:tblGrid>
                <a:gridCol w="131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8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740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 (included PM)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units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Oct-17 to Mar-18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6.6%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Apr-18 to Oct-18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81000" y="914400"/>
            <a:ext cx="31414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u="sng" dirty="0"/>
              <a:t>TE10, TE11, TE12 and TE13 (6 months interval)</a:t>
            </a:r>
            <a:endParaRPr lang="en-SG" sz="1200" u="sn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3657600"/>
          <a:ext cx="7543801" cy="1312334"/>
        </p:xfrm>
        <a:graphic>
          <a:graphicData uri="http://schemas.openxmlformats.org/drawingml/2006/table">
            <a:tbl>
              <a:tblPr/>
              <a:tblGrid>
                <a:gridCol w="1340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3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9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8740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 (included PM)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units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Oct-17 to Mar-18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12.6%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Apr-18 to Oct-18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1102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04800" y="3276600"/>
            <a:ext cx="340548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u="sng" dirty="0"/>
              <a:t>TE14, TE15, TE16 and TE17 ( 6 months &amp; monthly)</a:t>
            </a:r>
            <a:endParaRPr lang="en-SG" sz="1200" u="sng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304800" y="5181600"/>
          <a:ext cx="7543801" cy="262467"/>
        </p:xfrm>
        <a:graphic>
          <a:graphicData uri="http://schemas.openxmlformats.org/drawingml/2006/table">
            <a:tbl>
              <a:tblPr/>
              <a:tblGrid>
                <a:gridCol w="1340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3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9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Nov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04800" y="5562600"/>
          <a:ext cx="7543801" cy="262467"/>
        </p:xfrm>
        <a:graphic>
          <a:graphicData uri="http://schemas.openxmlformats.org/drawingml/2006/table">
            <a:tbl>
              <a:tblPr/>
              <a:tblGrid>
                <a:gridCol w="1340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84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3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99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1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Dec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10.9%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b="1" dirty="0">
                <a:solidFill>
                  <a:srgbClr val="1F497D"/>
                </a:solidFill>
              </a:rPr>
              <a:t>BSM seal change incidents &amp; related failures – monthly</a:t>
            </a:r>
            <a:endParaRPr lang="en-SG" sz="1600" b="1" dirty="0">
              <a:solidFill>
                <a:srgbClr val="1F497D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914400"/>
          <a:ext cx="7391401" cy="2349714"/>
        </p:xfrm>
        <a:graphic>
          <a:graphicData uri="http://schemas.openxmlformats.org/drawingml/2006/table">
            <a:tbl>
              <a:tblPr/>
              <a:tblGrid>
                <a:gridCol w="131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8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</a:t>
                      </a:r>
                    </a:p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(After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PM, ad-hoc)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 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Nov 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159 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3.7%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Dec 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4 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2.3%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Jan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</a:t>
                      </a:r>
                      <a:r>
                        <a:rPr lang="en-SG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/>
                        </a:rPr>
                        <a:t>*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3.3%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0.7%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3.8 %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Apr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1.6%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609600"/>
            <a:ext cx="18854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u="sng" dirty="0"/>
              <a:t>TE10, TE11, TE12 and TE13</a:t>
            </a:r>
            <a:endParaRPr lang="en-SG" sz="1200" u="sng" dirty="0"/>
          </a:p>
        </p:txBody>
      </p:sp>
      <p:sp>
        <p:nvSpPr>
          <p:cNvPr id="10" name="TextBox 9"/>
          <p:cNvSpPr txBox="1"/>
          <p:nvPr/>
        </p:nvSpPr>
        <p:spPr>
          <a:xfrm>
            <a:off x="533400" y="5741313"/>
            <a:ext cx="7391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*</a:t>
            </a:r>
            <a:r>
              <a:rPr lang="en-US" sz="1100" dirty="0"/>
              <a:t> Incident on TE10, actual leakage root cause was BSM vent valve (which is not part of PM). BSM seals were changed due to troubleshooting process.</a:t>
            </a:r>
            <a:endParaRPr lang="en-SG" sz="11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57200" y="3276600"/>
          <a:ext cx="7391401" cy="1574802"/>
        </p:xfrm>
        <a:graphic>
          <a:graphicData uri="http://schemas.openxmlformats.org/drawingml/2006/table">
            <a:tbl>
              <a:tblPr/>
              <a:tblGrid>
                <a:gridCol w="131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8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147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2.0%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July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Sep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b="1" dirty="0">
                <a:solidFill>
                  <a:srgbClr val="1F497D"/>
                </a:solidFill>
              </a:rPr>
              <a:t>BSM seal change incidents &amp; related failures – monthly</a:t>
            </a:r>
            <a:endParaRPr lang="en-SG" sz="1600" b="1" dirty="0">
              <a:solidFill>
                <a:srgbClr val="1F497D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066800"/>
          <a:ext cx="7391401" cy="2087247"/>
        </p:xfrm>
        <a:graphic>
          <a:graphicData uri="http://schemas.openxmlformats.org/drawingml/2006/table">
            <a:tbl>
              <a:tblPr/>
              <a:tblGrid>
                <a:gridCol w="131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8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</a:t>
                      </a:r>
                    </a:p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(After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PM, ad-hoc)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101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3.9%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Feb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1.4%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Mar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2 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2.5%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Apr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2.4%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May19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(TE17)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144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1.38%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81000" y="685800"/>
            <a:ext cx="188545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u="sng" dirty="0"/>
              <a:t>TE14, TE15, TE16 and TE17</a:t>
            </a:r>
            <a:endParaRPr lang="en-SG" sz="1200" u="sng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57200" y="3149598"/>
          <a:ext cx="7391401" cy="1574802"/>
        </p:xfrm>
        <a:graphic>
          <a:graphicData uri="http://schemas.openxmlformats.org/drawingml/2006/table">
            <a:tbl>
              <a:tblPr/>
              <a:tblGrid>
                <a:gridCol w="1313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877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53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60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8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July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Aug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Sep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Nov 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2467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Dec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33400" y="5741313"/>
            <a:ext cx="7391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6">
                    <a:lumMod val="75000"/>
                  </a:schemeClr>
                </a:solidFill>
              </a:rPr>
              <a:t>*</a:t>
            </a:r>
            <a:r>
              <a:rPr lang="en-US" sz="1100" dirty="0"/>
              <a:t> Incident on TE17, required to change pump  </a:t>
            </a:r>
            <a:r>
              <a:rPr lang="en-US" sz="1100"/>
              <a:t>A Acc </a:t>
            </a:r>
            <a:r>
              <a:rPr lang="en-US" sz="1100" dirty="0"/>
              <a:t>&amp; </a:t>
            </a:r>
            <a:r>
              <a:rPr lang="en-US" sz="1100"/>
              <a:t>pump B Acc </a:t>
            </a:r>
            <a:r>
              <a:rPr lang="en-US" sz="1100" dirty="0"/>
              <a:t>at the end of May 19.</a:t>
            </a:r>
            <a:endParaRPr lang="en-SG" sz="1100" dirty="0"/>
          </a:p>
        </p:txBody>
      </p:sp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600" b="1" dirty="0">
                <a:solidFill>
                  <a:srgbClr val="1F497D"/>
                </a:solidFill>
              </a:rPr>
              <a:t>BSM seal change plan – TE 10 to TE 17</a:t>
            </a:r>
            <a:endParaRPr lang="en-SG" sz="1600" b="1" dirty="0">
              <a:solidFill>
                <a:srgbClr val="1F497D"/>
              </a:solidFill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04800" y="838201"/>
          <a:ext cx="8305800" cy="2362200"/>
        </p:xfrm>
        <a:graphic>
          <a:graphicData uri="http://schemas.openxmlformats.org/drawingml/2006/table">
            <a:tbl>
              <a:tblPr/>
              <a:tblGrid>
                <a:gridCol w="2729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1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608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Tester 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Plan Date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Remark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25-Apr-19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Change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completed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25-Apr-19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Change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completed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26-Apr-19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Change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completed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26-Apr-19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Change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completed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304800" y="3352800"/>
          <a:ext cx="8305800" cy="2362200"/>
        </p:xfrm>
        <a:graphic>
          <a:graphicData uri="http://schemas.openxmlformats.org/drawingml/2006/table">
            <a:tbl>
              <a:tblPr/>
              <a:tblGrid>
                <a:gridCol w="27291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48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18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5608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Tester ID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Plan Date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Remark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June-19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Change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completed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June-19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Changing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in progress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June-19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Change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completed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9148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June-19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Change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completed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tx2"/>
                </a:solidFill>
              </a:rPr>
              <a:t>BSM Seal Change Incidents Comparison</a:t>
            </a:r>
            <a:endParaRPr lang="en-SG" sz="1600" b="1" dirty="0">
              <a:solidFill>
                <a:schemeClr val="tx2"/>
              </a:solidFill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371600"/>
          <a:ext cx="7696199" cy="1447799"/>
        </p:xfrm>
        <a:graphic>
          <a:graphicData uri="http://schemas.openxmlformats.org/drawingml/2006/table">
            <a:tbl>
              <a:tblPr/>
              <a:tblGrid>
                <a:gridCol w="1367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08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3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4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937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 (included PM)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units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31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Oct-17 to Oct-18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6.60%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431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Nov-18 to May-19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1079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2.78%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81000" y="914400"/>
            <a:ext cx="71729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u="sng" dirty="0"/>
              <a:t>TE10, TE11, TE12 and TE13 (</a:t>
            </a:r>
            <a:r>
              <a:rPr lang="en-US" sz="1200" b="1" u="sng" dirty="0">
                <a:solidFill>
                  <a:schemeClr val="tx2"/>
                </a:solidFill>
              </a:rPr>
              <a:t>before and after “6 months interval change evaluation” implemented on Nov-18 </a:t>
            </a:r>
            <a:r>
              <a:rPr lang="en-US" sz="1200" b="1" u="sng" dirty="0"/>
              <a:t>)</a:t>
            </a:r>
            <a:endParaRPr lang="en-SG" sz="1200" u="sn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3657600"/>
          <a:ext cx="7696201" cy="1447800"/>
        </p:xfrm>
        <a:graphic>
          <a:graphicData uri="http://schemas.openxmlformats.org/drawingml/2006/table">
            <a:tbl>
              <a:tblPr/>
              <a:tblGrid>
                <a:gridCol w="1367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1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08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3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644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68680"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Time Interval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BSM seal change (included PM)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Total FTN units tested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of failures related to BSM seal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Jan-18</a:t>
                      </a:r>
                      <a:r>
                        <a:rPr lang="en-SG" sz="11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to Dec-18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1477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7.71%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Jan-19 to May-19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592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57200" y="3276600"/>
            <a:ext cx="717292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u="sng" dirty="0"/>
              <a:t>TE14, TE15, TE16 and TE17 (</a:t>
            </a:r>
            <a:r>
              <a:rPr lang="en-US" sz="1200" b="1" u="sng" dirty="0">
                <a:solidFill>
                  <a:schemeClr val="tx2"/>
                </a:solidFill>
              </a:rPr>
              <a:t>before and after “6 months interval change evaluation” implemented on Nov-18 </a:t>
            </a:r>
            <a:r>
              <a:rPr lang="en-US" sz="1200" b="1" u="sng" dirty="0"/>
              <a:t>)</a:t>
            </a:r>
            <a:endParaRPr lang="en-SG" sz="1200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381000" y="5486400"/>
            <a:ext cx="7924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sz="1400" dirty="0"/>
              <a:t>Based on above data comparison, it could be concluded that “regular BSM seal activity” helps to reduce Dynamic Leak Test failure (due to BSM seal) about 4%~5%.</a:t>
            </a:r>
            <a:endParaRPr lang="en-SG" sz="1400" dirty="0"/>
          </a:p>
        </p:txBody>
      </p:sp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Improvement &amp; Regular Tester care on FTN testers in 2018</a:t>
            </a:r>
            <a:endParaRPr lang="en-SG" sz="2400" b="1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838201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Reduced numbers of system over pressure</a:t>
            </a:r>
          </a:p>
          <a:p>
            <a:endParaRPr lang="en-US" b="1" u="sng" dirty="0"/>
          </a:p>
          <a:p>
            <a:pPr>
              <a:buFont typeface="Wingdings" pitchFamily="2" charset="2"/>
              <a:buChar char="§"/>
            </a:pPr>
            <a:r>
              <a:rPr lang="en-US" sz="1200" b="1" dirty="0"/>
              <a:t> </a:t>
            </a:r>
            <a:r>
              <a:rPr lang="en-US" sz="1200" dirty="0"/>
              <a:t>In end of Sep 2017, Waters released new software version 1.41. One of the known changes was that the priming flow path of Dynamic Leak test was changed to “bypass &amp; waste” routes of Column Manager accordingly instead of routing through column 2 &amp; 4 of Column Manager.</a:t>
            </a:r>
          </a:p>
          <a:p>
            <a:pPr>
              <a:buFont typeface="Wingdings" pitchFamily="2" charset="2"/>
              <a:buChar char="§"/>
            </a:pPr>
            <a:r>
              <a:rPr lang="en-US" sz="1200" dirty="0"/>
              <a:t> In 2018, we are seeing reduced numbers of system over pressure due to column 4 blockage. Therefore, it is one of the factors that helps to reduce BSM seal wear &amp; tear.</a:t>
            </a:r>
            <a:endParaRPr lang="en-US" sz="1400" b="1" u="sn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200400" y="2286000"/>
          <a:ext cx="4089400" cy="1952625"/>
        </p:xfrm>
        <a:graphic>
          <a:graphicData uri="http://schemas.openxmlformats.org/drawingml/2006/table">
            <a:tbl>
              <a:tblPr/>
              <a:tblGrid>
                <a:gridCol w="608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5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642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812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SG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No. of Column 4 changes including PM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Tester 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Remark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Column Evaluation in 2017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Column Evaluation in 2017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Column Evaluation in 2017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33400" y="4419600"/>
            <a:ext cx="7772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Regular System Priming</a:t>
            </a:r>
          </a:p>
          <a:p>
            <a:endParaRPr lang="en-SG" dirty="0"/>
          </a:p>
          <a:p>
            <a:r>
              <a:rPr lang="en-US" sz="1200" dirty="0"/>
              <a:t>Weekly system, work order based BSM priming with solvent lines A1 &amp; B1 for 3 </a:t>
            </a:r>
            <a:r>
              <a:rPr lang="en-US" sz="1200" dirty="0" err="1"/>
              <a:t>mins</a:t>
            </a:r>
            <a:r>
              <a:rPr lang="en-US" sz="1200" dirty="0"/>
              <a:t> plus seal wash priming.</a:t>
            </a:r>
          </a:p>
          <a:p>
            <a:pPr lvl="0"/>
            <a:r>
              <a:rPr lang="en-US" sz="1200" dirty="0"/>
              <a:t>Daily system priming through Column 4, Column 2, Bypass and Waste.</a:t>
            </a:r>
            <a:endParaRPr lang="en-SG" sz="1200" dirty="0"/>
          </a:p>
          <a:p>
            <a:r>
              <a:rPr lang="en-US" sz="1200" dirty="0"/>
              <a:t>It could be conclude that above items are also helping to reduce BSM seal ware and tear of FTN testers.</a:t>
            </a:r>
            <a:endParaRPr lang="en-SG" sz="1200" dirty="0"/>
          </a:p>
          <a:p>
            <a:endParaRPr lang="en-SG" dirty="0"/>
          </a:p>
        </p:txBody>
      </p:sp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438400"/>
            <a:ext cx="36576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Seal change frequency setting plan – 2019 proposal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4572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Review BSM seal change plan - 2019</a:t>
            </a:r>
            <a:endParaRPr lang="en-SG" sz="2400" b="1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600" y="838200"/>
            <a:ext cx="8915400" cy="1969770"/>
          </a:xfrm>
          <a:prstGeom prst="rect">
            <a:avLst/>
          </a:prstGeom>
          <a:noFill/>
          <a:ln>
            <a:noFill/>
            <a:prstDash val="dash"/>
          </a:ln>
        </p:spPr>
        <p:txBody>
          <a:bodyPr wrap="square" rtlCol="0">
            <a:spAutoFit/>
          </a:bodyPr>
          <a:lstStyle/>
          <a:p>
            <a:endParaRPr lang="en-US" sz="1400" b="1" dirty="0"/>
          </a:p>
          <a:p>
            <a:endParaRPr lang="en-SG" sz="1200" b="1" dirty="0">
              <a:solidFill>
                <a:srgbClr val="00B0F0"/>
              </a:solidFill>
            </a:endParaRPr>
          </a:p>
          <a:p>
            <a:endParaRPr lang="en-US" sz="1200" b="1" dirty="0">
              <a:solidFill>
                <a:srgbClr val="00B0F0"/>
              </a:solidFill>
            </a:endParaRPr>
          </a:p>
          <a:p>
            <a:endParaRPr lang="en-SG" sz="1200" b="1" dirty="0">
              <a:solidFill>
                <a:srgbClr val="00B0F0"/>
              </a:solidFill>
            </a:endParaRPr>
          </a:p>
          <a:p>
            <a:endParaRPr lang="en-US" sz="1200" b="1" dirty="0"/>
          </a:p>
          <a:p>
            <a:endParaRPr lang="en-US" sz="1200" b="1" dirty="0"/>
          </a:p>
          <a:p>
            <a:endParaRPr lang="en-US" sz="1200" b="1" dirty="0"/>
          </a:p>
          <a:p>
            <a:endParaRPr lang="en-US" dirty="0"/>
          </a:p>
          <a:p>
            <a:endParaRPr lang="en-SG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" y="1143000"/>
          <a:ext cx="5651500" cy="1297305"/>
        </p:xfrm>
        <a:graphic>
          <a:graphicData uri="http://schemas.openxmlformats.org/drawingml/2006/table">
            <a:tbl>
              <a:tblPr/>
              <a:tblGrid>
                <a:gridCol w="725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7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3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13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39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905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Numbers of seal change from PM 2017 to PM 2018, included PM change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S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Tester ID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A, Primary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A, Accumulator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Pump B, Primary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SG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Pump B, Accumulator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SG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endParaRPr lang="en-SG" sz="11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52400" y="2514600"/>
            <a:ext cx="373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TE 10</a:t>
            </a:r>
          </a:p>
          <a:p>
            <a:r>
              <a:rPr lang="en-US" sz="1400" dirty="0"/>
              <a:t>Total 3x seal changed from 2107 PM to 2018 PM</a:t>
            </a:r>
          </a:p>
          <a:p>
            <a:r>
              <a:rPr lang="en-US" sz="1400" dirty="0"/>
              <a:t>	- 1x all changed in PM 2017</a:t>
            </a:r>
          </a:p>
          <a:p>
            <a:r>
              <a:rPr lang="en-US" sz="1400" dirty="0"/>
              <a:t>	- 1x pump B primary in Mar 2018 </a:t>
            </a:r>
          </a:p>
          <a:p>
            <a:r>
              <a:rPr lang="en-US" sz="1400" dirty="0"/>
              <a:t>	- 1x all changed in PM 2018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Required to change after 6 months of  2017 PM</a:t>
            </a:r>
            <a:endParaRPr lang="en-SG" sz="14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67200" y="2514600"/>
            <a:ext cx="3810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TE 11</a:t>
            </a:r>
          </a:p>
          <a:p>
            <a:r>
              <a:rPr lang="en-US" sz="1400" dirty="0"/>
              <a:t>Total 3x seal changed from 2107 PM to 2018 PM</a:t>
            </a:r>
          </a:p>
          <a:p>
            <a:r>
              <a:rPr lang="en-US" sz="1400" dirty="0"/>
              <a:t>	- 1x all changed in PM 2017</a:t>
            </a:r>
          </a:p>
          <a:p>
            <a:r>
              <a:rPr lang="en-US" sz="1400" dirty="0"/>
              <a:t>	- 1x pump B primary in Aug 2018 </a:t>
            </a:r>
          </a:p>
          <a:p>
            <a:r>
              <a:rPr lang="en-US" sz="1400" dirty="0"/>
              <a:t>	- 1x all changed in PM 2018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Required to change after 10 months of  2017 PM</a:t>
            </a:r>
            <a:endParaRPr lang="en-SG" sz="1400" b="1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800" y="4268450"/>
            <a:ext cx="373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TE 12</a:t>
            </a:r>
          </a:p>
          <a:p>
            <a:r>
              <a:rPr lang="en-US" sz="1400" dirty="0"/>
              <a:t>Total 2x seal changed from 2107 PM to 2018 PM</a:t>
            </a:r>
          </a:p>
          <a:p>
            <a:r>
              <a:rPr lang="en-US" sz="1400" dirty="0"/>
              <a:t>	- 1x all changed in PM 2017</a:t>
            </a:r>
          </a:p>
          <a:p>
            <a:r>
              <a:rPr lang="en-US" sz="1400" dirty="0"/>
              <a:t>	- 1x all changed in PM 2018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Required to change at next PM, 2018 </a:t>
            </a:r>
            <a:endParaRPr lang="en-SG" sz="1400" b="1" dirty="0">
              <a:solidFill>
                <a:srgbClr val="0070C0"/>
              </a:solidFill>
            </a:endParaRPr>
          </a:p>
          <a:p>
            <a:endParaRPr lang="en-SG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4343400" y="4192250"/>
            <a:ext cx="51816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TE 13</a:t>
            </a:r>
          </a:p>
          <a:p>
            <a:r>
              <a:rPr lang="en-US" sz="1400" dirty="0"/>
              <a:t>Total 3x seal changed from 2107 PM to 2018 PM</a:t>
            </a:r>
          </a:p>
          <a:p>
            <a:r>
              <a:rPr lang="en-US" sz="1400" dirty="0"/>
              <a:t>	- 1x all changed in PM 2017</a:t>
            </a:r>
          </a:p>
          <a:p>
            <a:r>
              <a:rPr lang="en-US" sz="1400" dirty="0"/>
              <a:t>	- 1x pump B &amp; pump A accumulator primary </a:t>
            </a:r>
          </a:p>
          <a:p>
            <a:r>
              <a:rPr lang="en-US" sz="1400" dirty="0"/>
              <a:t>	in July 2018 </a:t>
            </a:r>
          </a:p>
          <a:p>
            <a:r>
              <a:rPr lang="en-US" sz="1400" dirty="0"/>
              <a:t>	- 1x all changed in PM 2018</a:t>
            </a:r>
          </a:p>
          <a:p>
            <a:r>
              <a:rPr lang="en-US" sz="1400" b="1" dirty="0">
                <a:solidFill>
                  <a:srgbClr val="0070C0"/>
                </a:solidFill>
              </a:rPr>
              <a:t>Required to change after 9 months of 2017 PM</a:t>
            </a:r>
            <a:endParaRPr lang="en-SG" sz="1400" dirty="0"/>
          </a:p>
        </p:txBody>
      </p:sp>
    </p:spTree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0" y="2438400"/>
            <a:ext cx="3657600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BSM Pump Seal Change Data for FTN Testers- 2017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Failure vs. Tester pump seal change analysis for individual Tester- 2017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4800" y="1295400"/>
            <a:ext cx="7467600" cy="4970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  <a:p>
            <a:r>
              <a:rPr lang="en-US" dirty="0"/>
              <a:t>Failure types generally considered for FTN tester’s pump seal change analysis are ..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</a:t>
            </a:r>
            <a:r>
              <a:rPr lang="en-US" sz="1400" dirty="0"/>
              <a:t>Dynamic Leak Test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 </a:t>
            </a:r>
            <a:r>
              <a:rPr lang="en-US" sz="1400" dirty="0" err="1"/>
              <a:t>Preblank</a:t>
            </a:r>
            <a:r>
              <a:rPr lang="en-US" sz="1400" dirty="0"/>
              <a:t> Injections Test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 Carryover Test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 Chemistry Precision Area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 Chemistry Precision Height 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 Chemistry X-Intercept </a:t>
            </a:r>
          </a:p>
          <a:p>
            <a:pPr>
              <a:buFont typeface="Arial" pitchFamily="34" charset="0"/>
              <a:buChar char="•"/>
            </a:pPr>
            <a:r>
              <a:rPr lang="en-US" sz="1400" dirty="0"/>
              <a:t> Chemistry Linearity</a:t>
            </a:r>
          </a:p>
          <a:p>
            <a:endParaRPr lang="en-US" sz="1400" dirty="0"/>
          </a:p>
          <a:p>
            <a:endParaRPr lang="en-US" sz="1400" dirty="0"/>
          </a:p>
          <a:p>
            <a:pPr>
              <a:buFont typeface="Arial" pitchFamily="34" charset="0"/>
              <a:buChar char="•"/>
            </a:pPr>
            <a:endParaRPr lang="en-US" sz="1100" b="1" dirty="0"/>
          </a:p>
          <a:p>
            <a:r>
              <a:rPr lang="en-US" sz="1400" b="1" dirty="0"/>
              <a:t>Note:  </a:t>
            </a:r>
            <a:r>
              <a:rPr lang="en-US" sz="1200" b="1" dirty="0"/>
              <a:t>Failures due to </a:t>
            </a:r>
          </a:p>
          <a:p>
            <a:pPr>
              <a:buFontTx/>
              <a:buChar char="-"/>
            </a:pPr>
            <a:r>
              <a:rPr lang="en-US" sz="1200" dirty="0">
                <a:sym typeface="Wingdings" pitchFamily="2" charset="2"/>
              </a:rPr>
              <a:t> Loose/Leak fittings</a:t>
            </a:r>
          </a:p>
          <a:p>
            <a:pPr>
              <a:buFontTx/>
              <a:buChar char="-"/>
            </a:pPr>
            <a:r>
              <a:rPr lang="en-US" sz="1200" dirty="0">
                <a:sym typeface="Wingdings" pitchFamily="2" charset="2"/>
              </a:rPr>
              <a:t> Communication failure</a:t>
            </a:r>
          </a:p>
          <a:p>
            <a:pPr>
              <a:buFontTx/>
              <a:buChar char="-"/>
            </a:pPr>
            <a:r>
              <a:rPr lang="en-US" sz="1200" dirty="0">
                <a:sym typeface="Wingdings" pitchFamily="2" charset="2"/>
              </a:rPr>
              <a:t> Column Error</a:t>
            </a:r>
          </a:p>
          <a:p>
            <a:pPr>
              <a:buFontTx/>
              <a:buChar char="-"/>
            </a:pPr>
            <a:r>
              <a:rPr lang="en-US" sz="1200" dirty="0">
                <a:sym typeface="Wingdings" pitchFamily="2" charset="2"/>
              </a:rPr>
              <a:t> Empower error are not included in the consideration.</a:t>
            </a:r>
          </a:p>
          <a:p>
            <a:pPr>
              <a:buFontTx/>
              <a:buChar char="-"/>
            </a:pPr>
            <a:endParaRPr lang="en-US" sz="1200" dirty="0"/>
          </a:p>
          <a:p>
            <a:pPr>
              <a:buFont typeface="Arial" pitchFamily="34" charset="0"/>
              <a:buChar char="•"/>
            </a:pPr>
            <a:endParaRPr lang="en-US" sz="1400" dirty="0"/>
          </a:p>
          <a:p>
            <a:endParaRPr lang="en-SG" dirty="0"/>
          </a:p>
        </p:txBody>
      </p:sp>
    </p:spTree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TE10</a:t>
            </a:r>
            <a:endParaRPr lang="en-US" sz="1600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990600"/>
            <a:ext cx="2667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  <a:r>
              <a:rPr lang="en-US" sz="1200" b="1" dirty="0"/>
              <a:t>30-Mar-17 (Wk 13)</a:t>
            </a:r>
            <a:r>
              <a:rPr lang="en-US" sz="1200" dirty="0"/>
              <a:t>, Changed </a:t>
            </a:r>
          </a:p>
          <a:p>
            <a:r>
              <a:rPr lang="en-US" sz="1200" dirty="0"/>
              <a:t>Pump B –Accumulator &amp; Primary seals.</a:t>
            </a:r>
          </a:p>
          <a:p>
            <a:endParaRPr lang="en-US" sz="1200" dirty="0"/>
          </a:p>
          <a:p>
            <a:r>
              <a:rPr lang="en-US" sz="1200" dirty="0"/>
              <a:t>      </a:t>
            </a:r>
            <a:r>
              <a:rPr lang="en-US" sz="1200" b="1" dirty="0"/>
              <a:t>10-July-17 (Wk 28)</a:t>
            </a:r>
            <a:r>
              <a:rPr lang="en-US" sz="1200" dirty="0"/>
              <a:t>, Changed </a:t>
            </a:r>
          </a:p>
          <a:p>
            <a:r>
              <a:rPr lang="en-US" sz="1200" dirty="0"/>
              <a:t>Pump B –Accumulator seal.</a:t>
            </a:r>
          </a:p>
          <a:p>
            <a:endParaRPr lang="en-US" sz="1200" dirty="0"/>
          </a:p>
          <a:p>
            <a:r>
              <a:rPr lang="en-US" sz="1200" b="1" dirty="0"/>
              <a:t>       04-Oct-17 (Wk 40)</a:t>
            </a:r>
            <a:r>
              <a:rPr lang="en-US" sz="1200" dirty="0"/>
              <a:t>, Performed PM.</a:t>
            </a:r>
          </a:p>
          <a:p>
            <a:endParaRPr lang="en-US" sz="1200" dirty="0"/>
          </a:p>
          <a:p>
            <a:pPr>
              <a:buFontTx/>
              <a:buChar char="-"/>
            </a:pPr>
            <a:r>
              <a:rPr lang="en-US" sz="1200" dirty="0"/>
              <a:t>  Observed that the failures reduced  comparison between the weeks after changing the seals and the weeks before change &amp; the week that changed. 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14" name="Right Arrow 13"/>
          <p:cNvSpPr/>
          <p:nvPr/>
        </p:nvSpPr>
        <p:spPr>
          <a:xfrm>
            <a:off x="6248400" y="1143000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Right Arrow 14"/>
          <p:cNvSpPr/>
          <p:nvPr/>
        </p:nvSpPr>
        <p:spPr>
          <a:xfrm>
            <a:off x="6248400" y="1752600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Right Arrow 15"/>
          <p:cNvSpPr/>
          <p:nvPr/>
        </p:nvSpPr>
        <p:spPr>
          <a:xfrm>
            <a:off x="6248400" y="2286000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8" name="Rectangle 17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62484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TE11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19800" y="838200"/>
            <a:ext cx="32004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  <a:r>
              <a:rPr lang="en-US" sz="1200" b="1" dirty="0"/>
              <a:t>17-Feb-17 (Wk 07)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B –Accumulator seal.</a:t>
            </a:r>
          </a:p>
          <a:p>
            <a:endParaRPr lang="en-US" sz="1200" dirty="0"/>
          </a:p>
          <a:p>
            <a:r>
              <a:rPr lang="en-US" sz="1200" dirty="0"/>
              <a:t>      </a:t>
            </a:r>
            <a:r>
              <a:rPr lang="en-US" sz="1200" b="1" dirty="0"/>
              <a:t>20-Feb-17 (Wk 08)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B –Primary seal.</a:t>
            </a:r>
          </a:p>
          <a:p>
            <a:endParaRPr lang="en-US" sz="1200" dirty="0"/>
          </a:p>
          <a:p>
            <a:r>
              <a:rPr lang="en-US" sz="1200" b="1" dirty="0"/>
              <a:t>       30-Mar-17 (Wk 13)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B –Accumulator &amp; Primary seals.</a:t>
            </a:r>
          </a:p>
          <a:p>
            <a:endParaRPr lang="en-US" sz="1200" dirty="0"/>
          </a:p>
          <a:p>
            <a:r>
              <a:rPr lang="en-US" sz="1200" b="1" dirty="0"/>
              <a:t>       07-June-17 (Wk 23)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B –Primary seal.</a:t>
            </a:r>
          </a:p>
          <a:p>
            <a:endParaRPr lang="en-US" sz="1200" dirty="0"/>
          </a:p>
          <a:p>
            <a:r>
              <a:rPr lang="en-US" sz="1200" b="1" dirty="0"/>
              <a:t>       10-July-17 (Wk 28)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B –Accumulator seal.</a:t>
            </a:r>
          </a:p>
          <a:p>
            <a:endParaRPr lang="en-US" sz="1200" dirty="0"/>
          </a:p>
          <a:p>
            <a:r>
              <a:rPr lang="en-US" sz="1200" b="1" dirty="0"/>
              <a:t>       03-Oct-17 (Wk 28)</a:t>
            </a:r>
            <a:r>
              <a:rPr lang="en-US" sz="1200" dirty="0"/>
              <a:t> – Performed PM.</a:t>
            </a:r>
          </a:p>
          <a:p>
            <a:endParaRPr lang="en-US" sz="1200" dirty="0"/>
          </a:p>
          <a:p>
            <a:r>
              <a:rPr lang="en-US" sz="1200" dirty="0"/>
              <a:t>- Observed that the failures reduced comparison between the weeks after changing the seals and the weeks before change &amp; the week that changed.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7" name="Right Arrow 6"/>
          <p:cNvSpPr/>
          <p:nvPr/>
        </p:nvSpPr>
        <p:spPr>
          <a:xfrm>
            <a:off x="5995017" y="990600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Right Arrow 7"/>
          <p:cNvSpPr/>
          <p:nvPr/>
        </p:nvSpPr>
        <p:spPr>
          <a:xfrm>
            <a:off x="5995017" y="1600200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019800" y="2133600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ight Arrow 9"/>
          <p:cNvSpPr/>
          <p:nvPr/>
        </p:nvSpPr>
        <p:spPr>
          <a:xfrm>
            <a:off x="5995017" y="2634020"/>
            <a:ext cx="228600" cy="762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Right Arrow 10"/>
          <p:cNvSpPr/>
          <p:nvPr/>
        </p:nvSpPr>
        <p:spPr>
          <a:xfrm>
            <a:off x="5995017" y="3183910"/>
            <a:ext cx="228600" cy="76200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Right Arrow 12"/>
          <p:cNvSpPr/>
          <p:nvPr/>
        </p:nvSpPr>
        <p:spPr>
          <a:xfrm>
            <a:off x="5995017" y="3760530"/>
            <a:ext cx="228600" cy="76200"/>
          </a:xfrm>
          <a:prstGeom prst="right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Rectangle 13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5943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TE12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57900" y="838200"/>
            <a:ext cx="3200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200" b="1" dirty="0"/>
              <a:t>        9-Mar-17 (Wk 10)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B –Accumulator &amp; Primary seals.</a:t>
            </a:r>
          </a:p>
          <a:p>
            <a:endParaRPr lang="en-US" sz="1200" dirty="0"/>
          </a:p>
          <a:p>
            <a:r>
              <a:rPr lang="en-US" sz="1200" b="1" dirty="0"/>
              <a:t>       10-Oct-17 (Wk 41)</a:t>
            </a:r>
            <a:r>
              <a:rPr lang="en-US" sz="1200" dirty="0"/>
              <a:t> – Performed PM.</a:t>
            </a:r>
          </a:p>
          <a:p>
            <a:endParaRPr lang="en-US" sz="1200" dirty="0"/>
          </a:p>
          <a:p>
            <a:endParaRPr lang="en-US" sz="1200" dirty="0"/>
          </a:p>
          <a:p>
            <a:pPr>
              <a:buFontTx/>
              <a:buChar char="-"/>
            </a:pPr>
            <a:r>
              <a:rPr lang="en-US" sz="1200" dirty="0"/>
              <a:t>Observed that the failures reduced comparison between the weeks after changing the seals and the weeks before change &amp; the week that changed.</a:t>
            </a:r>
          </a:p>
          <a:p>
            <a:pPr>
              <a:buFontTx/>
              <a:buChar char="-"/>
            </a:pPr>
            <a:endParaRPr lang="en-US" sz="1200" dirty="0"/>
          </a:p>
          <a:p>
            <a:pPr>
              <a:buFontTx/>
              <a:buChar char="-"/>
            </a:pPr>
            <a:r>
              <a:rPr lang="en-US" sz="1200" dirty="0"/>
              <a:t>TE 12 completed PM &amp; resumed testing on WK48 due to Detector unit.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8" name="Right Arrow 7"/>
          <p:cNvSpPr/>
          <p:nvPr/>
        </p:nvSpPr>
        <p:spPr>
          <a:xfrm>
            <a:off x="6140018" y="1143000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111165" y="1677112"/>
            <a:ext cx="228600" cy="76201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6096000" cy="5614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TE13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26828" y="956354"/>
            <a:ext cx="32004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200" b="1" dirty="0"/>
              <a:t>        22-Feb-17 (Wk 8)</a:t>
            </a:r>
            <a:r>
              <a:rPr lang="en-US" sz="1200" dirty="0"/>
              <a:t> - Changed </a:t>
            </a:r>
          </a:p>
          <a:p>
            <a:r>
              <a:rPr lang="en-US" sz="1200" dirty="0"/>
              <a:t>Pump A –Accumulator seal.</a:t>
            </a:r>
          </a:p>
          <a:p>
            <a:endParaRPr lang="en-US" sz="1200" dirty="0"/>
          </a:p>
          <a:p>
            <a:r>
              <a:rPr lang="en-US" sz="1200" b="1" dirty="0"/>
              <a:t>       08-May-17 (Wk 19)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–Primary seal.</a:t>
            </a:r>
          </a:p>
          <a:p>
            <a:endParaRPr lang="en-US" sz="1200" dirty="0"/>
          </a:p>
          <a:p>
            <a:r>
              <a:rPr lang="en-US" sz="1200" b="1" dirty="0"/>
              <a:t>       10-Aug-17 (Wk 32)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A –Accumulator seal.</a:t>
            </a:r>
          </a:p>
          <a:p>
            <a:endParaRPr lang="en-US" sz="1200" dirty="0"/>
          </a:p>
          <a:p>
            <a:r>
              <a:rPr lang="en-US" sz="1200" b="1" dirty="0"/>
              <a:t>        12-Oct-17 (Wk 41)</a:t>
            </a:r>
            <a:r>
              <a:rPr lang="en-US" sz="1200" dirty="0"/>
              <a:t> – Performed PM.</a:t>
            </a:r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- Observed that the failures reduced comparison between the weeks after changing the seals and the weeks before change &amp; the week that changed.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8" name="Right Arrow 7"/>
          <p:cNvSpPr/>
          <p:nvPr/>
        </p:nvSpPr>
        <p:spPr>
          <a:xfrm>
            <a:off x="6003894" y="1229655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009812" y="1774152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019800" y="2220576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Right Arrow 11"/>
          <p:cNvSpPr/>
          <p:nvPr/>
        </p:nvSpPr>
        <p:spPr>
          <a:xfrm>
            <a:off x="6019800" y="2913934"/>
            <a:ext cx="228600" cy="762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601521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TE14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26828" y="956354"/>
            <a:ext cx="3200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200" b="1" dirty="0"/>
              <a:t>        04-Jan-17 (Wk 1)</a:t>
            </a:r>
            <a:r>
              <a:rPr lang="en-US" sz="1200" dirty="0"/>
              <a:t> - Performed PM.</a:t>
            </a:r>
          </a:p>
          <a:p>
            <a:endParaRPr lang="en-US" sz="1200" dirty="0"/>
          </a:p>
          <a:p>
            <a:r>
              <a:rPr lang="en-US" sz="1200" b="1" dirty="0"/>
              <a:t>       03-Apr-17 (Wk 14)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–Primary seal.</a:t>
            </a:r>
          </a:p>
          <a:p>
            <a:endParaRPr lang="en-US" sz="1200" dirty="0"/>
          </a:p>
          <a:p>
            <a:r>
              <a:rPr lang="en-US" sz="1200" b="1" dirty="0"/>
              <a:t>        10-July-17 (Wk 28)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seal.</a:t>
            </a:r>
          </a:p>
          <a:p>
            <a:endParaRPr lang="en-US" sz="1200" dirty="0"/>
          </a:p>
          <a:p>
            <a:r>
              <a:rPr lang="en-US" sz="1200" b="1" dirty="0"/>
              <a:t>        12-Oct-17 (Wk 41)</a:t>
            </a:r>
            <a:r>
              <a:rPr lang="en-US" sz="1200" dirty="0"/>
              <a:t> – Changed Pump A - Accumulator seal.</a:t>
            </a:r>
          </a:p>
          <a:p>
            <a:endParaRPr lang="en-US" sz="1200" dirty="0"/>
          </a:p>
          <a:p>
            <a:r>
              <a:rPr lang="en-US" sz="1200" dirty="0"/>
              <a:t>- Observed that the failures reduced comparison between the weeks after changing the seals and the weeks before change &amp; the week that changed.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8" name="Right Arrow 7"/>
          <p:cNvSpPr/>
          <p:nvPr/>
        </p:nvSpPr>
        <p:spPr>
          <a:xfrm>
            <a:off x="6019800" y="1229655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019800" y="1600200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019800" y="2133600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Right Arrow 11"/>
          <p:cNvSpPr/>
          <p:nvPr/>
        </p:nvSpPr>
        <p:spPr>
          <a:xfrm>
            <a:off x="6019800" y="2667000"/>
            <a:ext cx="228600" cy="762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60198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TE15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26828" y="956354"/>
            <a:ext cx="3200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200" b="1" dirty="0"/>
              <a:t>        04-Jan-17 (Wk 1)</a:t>
            </a:r>
            <a:r>
              <a:rPr lang="en-US" sz="1200" dirty="0"/>
              <a:t> - Performed PM.</a:t>
            </a:r>
          </a:p>
          <a:p>
            <a:endParaRPr lang="en-US" sz="1200" dirty="0"/>
          </a:p>
          <a:p>
            <a:r>
              <a:rPr lang="en-US" sz="1200" b="1" dirty="0"/>
              <a:t>       19-Jun-17 (Wk 25)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–Primary seal.</a:t>
            </a:r>
          </a:p>
          <a:p>
            <a:endParaRPr lang="en-US" sz="1200" dirty="0"/>
          </a:p>
          <a:p>
            <a:r>
              <a:rPr lang="en-US" sz="1200" b="1" dirty="0"/>
              <a:t>        31-July-17 (Wk 31)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seal.</a:t>
            </a:r>
          </a:p>
          <a:p>
            <a:endParaRPr lang="en-US" sz="1200" dirty="0"/>
          </a:p>
          <a:p>
            <a:r>
              <a:rPr lang="en-US" sz="1200" b="1" dirty="0"/>
              <a:t>     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- Observed that the failures reduced comparison between the weeks after changing the seals and the weeks before change &amp; the week that changed.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8" name="Right Arrow 7"/>
          <p:cNvSpPr/>
          <p:nvPr/>
        </p:nvSpPr>
        <p:spPr>
          <a:xfrm>
            <a:off x="6019800" y="1229655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019800" y="1600200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019800" y="2133600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6019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TE16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26828" y="956354"/>
            <a:ext cx="3200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200" b="1" dirty="0"/>
              <a:t>        29-Dec-17 </a:t>
            </a:r>
            <a:r>
              <a:rPr lang="en-US" sz="1200" dirty="0"/>
              <a:t> - Performed PM.</a:t>
            </a:r>
          </a:p>
          <a:p>
            <a:endParaRPr lang="en-US" sz="1200" dirty="0"/>
          </a:p>
          <a:p>
            <a:r>
              <a:rPr lang="en-US" sz="1200" b="1" dirty="0"/>
              <a:t>       07-Feb-17 (Wk 6)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A –Primary seal.</a:t>
            </a:r>
          </a:p>
          <a:p>
            <a:endParaRPr lang="en-US" sz="1200" dirty="0"/>
          </a:p>
          <a:p>
            <a:r>
              <a:rPr lang="en-US" sz="1200" b="1" dirty="0"/>
              <a:t>        24-Mar-17 (Wk 12)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seal.</a:t>
            </a:r>
          </a:p>
          <a:p>
            <a:endParaRPr lang="en-US" sz="1200" b="1" dirty="0"/>
          </a:p>
          <a:p>
            <a:r>
              <a:rPr lang="en-US" sz="1200" b="1" dirty="0"/>
              <a:t>       21-Aug-17 (Wk 34)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seal.</a:t>
            </a:r>
          </a:p>
          <a:p>
            <a:endParaRPr lang="en-US" sz="1200" dirty="0"/>
          </a:p>
          <a:p>
            <a:r>
              <a:rPr lang="en-US" sz="1200" dirty="0"/>
              <a:t>      </a:t>
            </a:r>
            <a:r>
              <a:rPr lang="en-US" sz="1200" b="1" dirty="0"/>
              <a:t>28-Sep-17 (Wk 39)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</a:t>
            </a:r>
          </a:p>
          <a:p>
            <a:r>
              <a:rPr lang="en-US" sz="1200" b="1" dirty="0"/>
              <a:t>     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- Observed that the failures reduced comparison between the weeks after changing the seals and the weeks before change &amp; the week that changed.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8" name="Right Arrow 7"/>
          <p:cNvSpPr/>
          <p:nvPr/>
        </p:nvSpPr>
        <p:spPr>
          <a:xfrm>
            <a:off x="6019800" y="1229655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019800" y="1600200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019800" y="2133600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Right Arrow 11"/>
          <p:cNvSpPr/>
          <p:nvPr/>
        </p:nvSpPr>
        <p:spPr>
          <a:xfrm>
            <a:off x="6019800" y="2667000"/>
            <a:ext cx="228600" cy="762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Right Arrow 12"/>
          <p:cNvSpPr/>
          <p:nvPr/>
        </p:nvSpPr>
        <p:spPr>
          <a:xfrm>
            <a:off x="6019800" y="3276600"/>
            <a:ext cx="228600" cy="7620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1"/>
            <a:ext cx="5943600" cy="556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2400" y="1524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TE17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26828" y="956354"/>
            <a:ext cx="3200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/>
          </a:p>
          <a:p>
            <a:r>
              <a:rPr lang="en-US" sz="1200" b="1" dirty="0"/>
              <a:t>        30-Dec-17 </a:t>
            </a:r>
            <a:r>
              <a:rPr lang="en-US" sz="1200" dirty="0"/>
              <a:t> - Performed PM.</a:t>
            </a:r>
          </a:p>
          <a:p>
            <a:endParaRPr lang="en-US" sz="1200" dirty="0"/>
          </a:p>
          <a:p>
            <a:r>
              <a:rPr lang="en-US" sz="1200" b="1" dirty="0"/>
              <a:t>       07-Feb-17 (Wk 6)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A –Primary seal.</a:t>
            </a:r>
          </a:p>
          <a:p>
            <a:endParaRPr lang="en-US" sz="1200" dirty="0"/>
          </a:p>
          <a:p>
            <a:r>
              <a:rPr lang="en-US" sz="1200" b="1" dirty="0"/>
              <a:t>        24-Mar-17 (Wk 12)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seal.</a:t>
            </a:r>
          </a:p>
          <a:p>
            <a:endParaRPr lang="en-US" sz="1200" b="1" dirty="0"/>
          </a:p>
          <a:p>
            <a:r>
              <a:rPr lang="en-US" sz="1200" b="1" dirty="0"/>
              <a:t>       21-Aug-17 (Wk 34)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seal.</a:t>
            </a:r>
          </a:p>
          <a:p>
            <a:endParaRPr lang="en-US" sz="1200" dirty="0"/>
          </a:p>
          <a:p>
            <a:r>
              <a:rPr lang="en-US" sz="1200" dirty="0"/>
              <a:t>      </a:t>
            </a:r>
            <a:r>
              <a:rPr lang="en-US" sz="1200" b="1" dirty="0"/>
              <a:t>28-Sep-17 (Wk 39)</a:t>
            </a:r>
            <a:r>
              <a:rPr lang="en-US" sz="1200" dirty="0"/>
              <a:t> – Changed </a:t>
            </a:r>
          </a:p>
          <a:p>
            <a:r>
              <a:rPr lang="en-US" sz="1200" dirty="0"/>
              <a:t>Pump B - Accumulator seal</a:t>
            </a:r>
          </a:p>
          <a:p>
            <a:r>
              <a:rPr lang="en-US" sz="1200" b="1" dirty="0"/>
              <a:t>     </a:t>
            </a:r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- Observed that the failures reduced comparison between the weeks after changing the seals and the weeks before change &amp; the week that changed.</a:t>
            </a:r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SG" sz="1200" dirty="0"/>
          </a:p>
        </p:txBody>
      </p:sp>
      <p:sp>
        <p:nvSpPr>
          <p:cNvPr id="8" name="Right Arrow 7"/>
          <p:cNvSpPr/>
          <p:nvPr/>
        </p:nvSpPr>
        <p:spPr>
          <a:xfrm>
            <a:off x="6019800" y="1229655"/>
            <a:ext cx="228600" cy="76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Right Arrow 8"/>
          <p:cNvSpPr/>
          <p:nvPr/>
        </p:nvSpPr>
        <p:spPr>
          <a:xfrm>
            <a:off x="6019800" y="1600200"/>
            <a:ext cx="228600" cy="76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Rectangle 9"/>
          <p:cNvSpPr/>
          <p:nvPr/>
        </p:nvSpPr>
        <p:spPr>
          <a:xfrm>
            <a:off x="152400" y="6324600"/>
            <a:ext cx="6248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SG" sz="1200" b="1" dirty="0">
                <a:solidFill>
                  <a:srgbClr val="C00000"/>
                </a:solidFill>
                <a:sym typeface="Wingdings" pitchFamily="2" charset="2"/>
              </a:rPr>
              <a:t>Failures before &amp; after 2 week intervals of seal change are reviewed.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6019800" y="2133600"/>
            <a:ext cx="228600" cy="76200"/>
          </a:xfrm>
          <a:prstGeom prst="rightArrow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Right Arrow 11"/>
          <p:cNvSpPr/>
          <p:nvPr/>
        </p:nvSpPr>
        <p:spPr>
          <a:xfrm>
            <a:off x="6019800" y="2667000"/>
            <a:ext cx="228600" cy="7620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3" name="Right Arrow 12"/>
          <p:cNvSpPr/>
          <p:nvPr/>
        </p:nvSpPr>
        <p:spPr>
          <a:xfrm>
            <a:off x="6019800" y="3276600"/>
            <a:ext cx="228600" cy="76200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3400"/>
            <a:ext cx="5943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70263</TotalTime>
  <Words>2496</Words>
  <Application>Microsoft Office PowerPoint</Application>
  <PresentationFormat>On-screen Show (4:3)</PresentationFormat>
  <Paragraphs>1250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HelveticaNeueLT Std Med</vt:lpstr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2010 Results Presentation</dc:title>
  <dc:creator>Lenovo User</dc:creator>
  <cp:lastModifiedBy>HuaZhen Luo</cp:lastModifiedBy>
  <cp:revision>1927</cp:revision>
  <dcterms:created xsi:type="dcterms:W3CDTF">2011-04-19T03:08:02Z</dcterms:created>
  <dcterms:modified xsi:type="dcterms:W3CDTF">2019-12-08T14:56:05Z</dcterms:modified>
</cp:coreProperties>
</file>