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1"/>
    <p:sldMasterId id="2147484900" r:id="rId2"/>
  </p:sldMasterIdLst>
  <p:notesMasterIdLst>
    <p:notesMasterId r:id="rId19"/>
  </p:notesMasterIdLst>
  <p:handoutMasterIdLst>
    <p:handoutMasterId r:id="rId20"/>
  </p:handoutMasterIdLst>
  <p:sldIdLst>
    <p:sldId id="293" r:id="rId3"/>
    <p:sldId id="310" r:id="rId4"/>
    <p:sldId id="328" r:id="rId5"/>
    <p:sldId id="326" r:id="rId6"/>
    <p:sldId id="316" r:id="rId7"/>
    <p:sldId id="317" r:id="rId8"/>
    <p:sldId id="319" r:id="rId9"/>
    <p:sldId id="318" r:id="rId10"/>
    <p:sldId id="297" r:id="rId11"/>
    <p:sldId id="322" r:id="rId12"/>
    <p:sldId id="325" r:id="rId13"/>
    <p:sldId id="324" r:id="rId14"/>
    <p:sldId id="294" r:id="rId15"/>
    <p:sldId id="306" r:id="rId16"/>
    <p:sldId id="298" r:id="rId17"/>
    <p:sldId id="323" r:id="rId18"/>
  </p:sldIdLst>
  <p:sldSz cx="9144000" cy="6858000" type="screen4x3"/>
  <p:notesSz cx="6896100" cy="9236075"/>
  <p:custDataLst>
    <p:tags r:id="rId2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7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23" autoAdjust="0"/>
    <p:restoredTop sz="84229" autoAdjust="0"/>
  </p:normalViewPr>
  <p:slideViewPr>
    <p:cSldViewPr>
      <p:cViewPr varScale="1">
        <p:scale>
          <a:sx n="112" d="100"/>
          <a:sy n="112" d="100"/>
        </p:scale>
        <p:origin x="-132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2909"/>
        <p:guide pos="217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pPr/>
              <a:t>6/26/2018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pPr/>
              <a:t>6/26/2018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 anchor="b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95400"/>
          </a:xfrm>
        </p:spPr>
        <p:txBody>
          <a:bodyPr anchor="t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906713"/>
            <a:ext cx="9144000" cy="1500187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4025030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336764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2656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2139402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629400" cy="1005840"/>
          </a:xfrm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4038600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4038600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9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8675914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Wates Br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328738"/>
            <a:ext cx="8686800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12700" y="6681788"/>
            <a:ext cx="1401763" cy="19843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©2017 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4113" y="6656388"/>
            <a:ext cx="369887" cy="20002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266" y="470796"/>
            <a:ext cx="2022197" cy="466914"/>
          </a:xfrm>
          <a:prstGeom prst="rect">
            <a:avLst/>
          </a:prstGeom>
        </p:spPr>
      </p:pic>
      <p:pic>
        <p:nvPicPr>
          <p:cNvPr id="2" name="Picture 1" descr="WATERS_PPT_ARTBAR_10x.5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57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00254" y="6646928"/>
            <a:ext cx="18004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COMPANY CONFIDENTIAL</a:t>
            </a:r>
            <a:endParaRPr lang="en-US" sz="1000" dirty="0"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0">
          <a:solidFill>
            <a:schemeClr val="accent1"/>
          </a:solidFill>
          <a:effectLst/>
          <a:latin typeface="Arial"/>
          <a:ea typeface="MS PGothic" pitchFamily="34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charset="2"/>
        <a:buChar char="¡"/>
        <a:defRPr sz="20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895600"/>
            <a:ext cx="4620294" cy="1066800"/>
          </a:xfrm>
          <a:prstGeom prst="rect">
            <a:avLst/>
          </a:prstGeom>
        </p:spPr>
      </p:pic>
      <p:pic>
        <p:nvPicPr>
          <p:cNvPr id="5" name="Picture 4" descr="WATERS_PPT_ARTBAR_10x.5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 b="1" dirty="0" smtClean="0"/>
              <a:t>PIM Investigation Review Meeting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Bill Wildman</a:t>
            </a:r>
          </a:p>
          <a:p>
            <a:r>
              <a:rPr lang="en-US" dirty="0" smtClean="0"/>
              <a:t>27</a:t>
            </a:r>
            <a:r>
              <a:rPr lang="en-US" dirty="0" smtClean="0"/>
              <a:t> </a:t>
            </a:r>
            <a:r>
              <a:rPr lang="en-US" dirty="0" smtClean="0"/>
              <a:t>June 2018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Review current Major Investigations </a:t>
            </a:r>
          </a:p>
          <a:p>
            <a:pPr lvl="1"/>
            <a:r>
              <a:rPr lang="en-US" dirty="0" smtClean="0"/>
              <a:t>QSPI degasser boards</a:t>
            </a:r>
          </a:p>
          <a:p>
            <a:pPr lvl="1"/>
            <a:r>
              <a:rPr lang="en-US" dirty="0" smtClean="0"/>
              <a:t>Actuator</a:t>
            </a:r>
          </a:p>
          <a:p>
            <a:pPr lvl="2"/>
            <a:r>
              <a:rPr lang="en-US" dirty="0" smtClean="0"/>
              <a:t>Broken springs</a:t>
            </a:r>
          </a:p>
          <a:p>
            <a:pPr lvl="2"/>
            <a:r>
              <a:rPr lang="en-US" dirty="0" smtClean="0"/>
              <a:t>Rusty bearings</a:t>
            </a:r>
          </a:p>
          <a:p>
            <a:pPr lvl="1"/>
            <a:r>
              <a:rPr lang="en-US" dirty="0" smtClean="0"/>
              <a:t>SS Solvent filters &amp; rust spots</a:t>
            </a:r>
          </a:p>
          <a:p>
            <a:pPr marL="233362" lvl="1" indent="0">
              <a:buNone/>
            </a:pPr>
            <a:endParaRPr lang="en-US" dirty="0" smtClean="0"/>
          </a:p>
          <a:p>
            <a:r>
              <a:rPr lang="en-US" dirty="0" smtClean="0"/>
              <a:t>Review Action Items</a:t>
            </a:r>
          </a:p>
          <a:p>
            <a:pPr lvl="1"/>
            <a:endParaRPr lang="en-US" dirty="0"/>
          </a:p>
          <a:p>
            <a:pPr marL="347663" indent="-342900"/>
            <a:r>
              <a:rPr lang="en-US" dirty="0" smtClean="0"/>
              <a:t>Review current and new issues - updates and latest </a:t>
            </a:r>
          </a:p>
          <a:p>
            <a:pPr marL="571500" lvl="1" indent="-342900"/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9336" y="31468"/>
            <a:ext cx="6629400" cy="806732"/>
          </a:xfrm>
        </p:spPr>
        <p:txBody>
          <a:bodyPr/>
          <a:lstStyle/>
          <a:p>
            <a:r>
              <a:rPr lang="en-US" b="1" dirty="0" smtClean="0"/>
              <a:t>Meeting Agenda</a:t>
            </a:r>
            <a:endParaRPr lang="en-US" b="1" dirty="0"/>
          </a:p>
        </p:txBody>
      </p:sp>
      <p:pic>
        <p:nvPicPr>
          <p:cNvPr id="1026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016124"/>
            <a:ext cx="3124200" cy="867833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437629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QSPI Degas PCB Issue</a:t>
            </a:r>
            <a:endParaRPr lang="en-US" dirty="0"/>
          </a:p>
        </p:txBody>
      </p:sp>
      <p:pic>
        <p:nvPicPr>
          <p:cNvPr id="3" name="Picture 2" descr="C:\Users\usbwi\Documents\1 Products\Multi-Use\QSPI degasser board\May 2018 F3 fuse\QSPI F3 fuse locati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399784"/>
            <a:ext cx="2838450" cy="201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usbwi\Documents\1 Products\Multi-Use\QSPI degasser board\May 2018 F3 fuse\QSPI pcb component sid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733800"/>
            <a:ext cx="4356802" cy="269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06894"/>
            <a:ext cx="4251109" cy="5050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0479" y="1143000"/>
            <a:ext cx="8251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/>
                <a:cs typeface="Arial"/>
              </a:rPr>
              <a:t>Potentially affected products</a:t>
            </a:r>
            <a:endParaRPr lang="en-US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5382910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QSPI Degas PCB Issue</a:t>
            </a:r>
          </a:p>
        </p:txBody>
      </p:sp>
      <p:pic>
        <p:nvPicPr>
          <p:cNvPr id="1026" name="Picture 2" descr="C:\Users\usbwi\Documents\1 Products\Multi-Use\QSPI degasser board\May 2018 F3 fuse\QSPI F3 fuse locati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047" y="1219199"/>
            <a:ext cx="5001825" cy="3546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8600" y="1219199"/>
            <a:ext cx="3810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/>
                <a:cs typeface="Arial"/>
              </a:rPr>
              <a:t>Became aware of issue 22 May 2018 (10 work days ago)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/>
                <a:cs typeface="Arial"/>
              </a:rPr>
              <a:t>Multi-functional team formed.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/>
                <a:cs typeface="Arial"/>
              </a:rPr>
              <a:t>One Lot code (#5017) affected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/>
                <a:cs typeface="Arial"/>
              </a:rPr>
              <a:t>1,207 </a:t>
            </a:r>
            <a:r>
              <a:rPr lang="en-US" sz="1200" dirty="0" err="1" smtClean="0">
                <a:latin typeface="Arial"/>
                <a:cs typeface="Arial"/>
              </a:rPr>
              <a:t>pcb’s</a:t>
            </a:r>
            <a:endParaRPr lang="en-US" sz="1200" dirty="0" smtClean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/>
                <a:cs typeface="Arial"/>
              </a:rPr>
              <a:t>Potentially affects 22 products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/>
                <a:cs typeface="Arial"/>
              </a:rPr>
              <a:t>Classic, I-Class, UPC2, M-Class, Alliance and 1525u.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/>
                <a:cs typeface="Arial"/>
              </a:rPr>
              <a:t>3 separate IVD products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/>
                <a:cs typeface="Arial"/>
              </a:rPr>
              <a:t>Reported symptom – Failure of the degasser pump to start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/>
                <a:cs typeface="Arial"/>
              </a:rPr>
              <a:t>Intermittent failure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/>
                <a:cs typeface="Arial"/>
              </a:rPr>
              <a:t>Total of 23 instances in Flex </a:t>
            </a:r>
            <a:r>
              <a:rPr lang="en-US" sz="1200" dirty="0" err="1" smtClean="0">
                <a:latin typeface="Arial"/>
                <a:cs typeface="Arial"/>
              </a:rPr>
              <a:t>mfg</a:t>
            </a:r>
            <a:r>
              <a:rPr lang="en-US" sz="1200" dirty="0" smtClean="0">
                <a:latin typeface="Arial"/>
                <a:cs typeface="Arial"/>
              </a:rPr>
              <a:t> (none at Venture or Milford)</a:t>
            </a:r>
          </a:p>
          <a:p>
            <a:pPr lvl="1"/>
            <a:endParaRPr lang="en-US" sz="1200" dirty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/>
                <a:cs typeface="Arial"/>
              </a:rPr>
              <a:t>Failure symptom:  Degasser motor fails to turn.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/>
                <a:cs typeface="Arial"/>
              </a:rPr>
              <a:t>Actions:  Monitor SU and early warranty failures (none to date for this symptom)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/>
                <a:cs typeface="Arial"/>
              </a:rPr>
              <a:t>Create Service Alert.</a:t>
            </a:r>
            <a:endParaRPr lang="en-US" sz="1200" dirty="0" smtClean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1659700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1507400"/>
          </a:xfrm>
        </p:spPr>
        <p:txBody>
          <a:bodyPr/>
          <a:lstStyle/>
          <a:p>
            <a:r>
              <a:rPr lang="en-US" dirty="0" smtClean="0"/>
              <a:t>Review current Major Investigations </a:t>
            </a:r>
          </a:p>
          <a:p>
            <a:pPr lvl="1"/>
            <a:r>
              <a:rPr lang="en-US" dirty="0" smtClean="0"/>
              <a:t>Actuator</a:t>
            </a:r>
          </a:p>
          <a:p>
            <a:pPr lvl="2"/>
            <a:r>
              <a:rPr lang="en-US" dirty="0" smtClean="0"/>
              <a:t>Broken springs</a:t>
            </a:r>
          </a:p>
          <a:p>
            <a:pPr lvl="2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Rusty bearings</a:t>
            </a:r>
          </a:p>
          <a:p>
            <a:pPr marL="571500" lvl="1" indent="-342900"/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9336" y="31468"/>
            <a:ext cx="6629400" cy="806732"/>
          </a:xfrm>
        </p:spPr>
        <p:txBody>
          <a:bodyPr/>
          <a:lstStyle/>
          <a:p>
            <a:r>
              <a:rPr lang="en-US" b="1" dirty="0" smtClean="0"/>
              <a:t>Actuators – All product lines</a:t>
            </a:r>
            <a:endParaRPr lang="en-US" b="1" dirty="0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2948674"/>
            <a:ext cx="2806065" cy="3695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718733"/>
            <a:ext cx="2209800" cy="1213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965" y="1016263"/>
            <a:ext cx="1905000" cy="180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52400" y="3124200"/>
            <a:ext cx="415925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/>
                <a:cs typeface="Arial"/>
              </a:rPr>
              <a:t>First report was ~5 years ago.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/>
                <a:cs typeface="Arial"/>
              </a:rPr>
              <a:t>Multiple reports began in late 2017.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/>
                <a:cs typeface="Arial"/>
              </a:rPr>
              <a:t>Not widespread issue (only 2-3 returns) but unacceptable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/>
                <a:cs typeface="Arial"/>
              </a:rPr>
              <a:t>No apparent time-period-related failures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 smtClean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/>
                <a:cs typeface="Arial"/>
              </a:rPr>
              <a:t>Being examined by Sustaining Engineering along with rusty bearings to attempt to find root cause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/>
                <a:cs typeface="Arial"/>
              </a:rPr>
              <a:t>A total of 5 actuators have been examined with no apparent consistent failure mode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 smtClean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/>
                <a:cs typeface="Arial"/>
              </a:rPr>
              <a:t>Status unchanged from April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/>
                <a:cs typeface="Arial"/>
              </a:rPr>
              <a:t>“Monitor” for further </a:t>
            </a:r>
            <a:r>
              <a:rPr lang="en-US" sz="1200" dirty="0" smtClean="0">
                <a:latin typeface="Arial"/>
                <a:cs typeface="Arial"/>
              </a:rPr>
              <a:t>occurrences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/>
                <a:cs typeface="Arial"/>
              </a:rPr>
              <a:t>One more instance received in June</a:t>
            </a:r>
            <a:endParaRPr lang="en-US"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978801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1507400"/>
          </a:xfrm>
        </p:spPr>
        <p:txBody>
          <a:bodyPr/>
          <a:lstStyle/>
          <a:p>
            <a:r>
              <a:rPr lang="en-US" dirty="0" smtClean="0"/>
              <a:t>Review current Major Investigations </a:t>
            </a:r>
          </a:p>
          <a:p>
            <a:pPr lvl="1"/>
            <a:r>
              <a:rPr lang="en-US" dirty="0" smtClean="0"/>
              <a:t>Actuator</a:t>
            </a:r>
          </a:p>
          <a:p>
            <a:pPr lvl="2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Broken springs</a:t>
            </a:r>
          </a:p>
          <a:p>
            <a:pPr lvl="2"/>
            <a:r>
              <a:rPr lang="en-US" dirty="0" smtClean="0"/>
              <a:t>Rusty bearings</a:t>
            </a:r>
          </a:p>
          <a:p>
            <a:pPr marL="571500" lvl="1" indent="-342900"/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9336" y="31468"/>
            <a:ext cx="6629400" cy="806732"/>
          </a:xfrm>
        </p:spPr>
        <p:txBody>
          <a:bodyPr/>
          <a:lstStyle/>
          <a:p>
            <a:r>
              <a:rPr lang="en-US" b="1" dirty="0" smtClean="0"/>
              <a:t>Actuators – All product lines</a:t>
            </a:r>
            <a:endParaRPr lang="en-US" b="1" dirty="0"/>
          </a:p>
        </p:txBody>
      </p:sp>
      <p:pic>
        <p:nvPicPr>
          <p:cNvPr id="5" name="Picture 4" descr="C:\Users\ukcplkm\AppData\Local\Microsoft\Windows\Temporary Internet Files\Content.IE5\134T6K96\IMG_7907 (960x1280)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904999"/>
            <a:ext cx="1720850" cy="1524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ukcplkm\AppData\Local\Microsoft\Windows\Temporary Internet Files\Content.IE5\XJ275ZYD\IMG_7905 (1280x960)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1904999"/>
            <a:ext cx="2514600" cy="155456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5410200" y="1553272"/>
            <a:ext cx="198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Finland example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19600" y="3661066"/>
            <a:ext cx="4510617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/>
                <a:cs typeface="Arial"/>
              </a:rPr>
              <a:t>June Update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/>
                <a:cs typeface="Arial"/>
              </a:rPr>
              <a:t>No additional failures outside of Dec 2016 – Feb 2017 range</a:t>
            </a:r>
          </a:p>
          <a:p>
            <a:endParaRPr lang="en-US" sz="1200" dirty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/>
                <a:cs typeface="Arial"/>
              </a:rPr>
              <a:t>Failure analysis by vendor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/>
                <a:cs typeface="Arial"/>
              </a:rPr>
              <a:t>Inconclusive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/>
                <a:cs typeface="Arial"/>
              </a:rPr>
              <a:t>Returning 2 more examples to vendor for FA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200" dirty="0" smtClean="0">
              <a:latin typeface="Arial"/>
              <a:cs typeface="Arial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/>
                <a:cs typeface="Arial"/>
              </a:rPr>
              <a:t>Status unchanged from April</a:t>
            </a:r>
          </a:p>
          <a:p>
            <a:pPr marL="742950" lvl="2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/>
                <a:cs typeface="Arial"/>
              </a:rPr>
              <a:t>“</a:t>
            </a:r>
            <a:r>
              <a:rPr lang="en-US" sz="1200" dirty="0">
                <a:latin typeface="Arial"/>
                <a:cs typeface="Arial"/>
              </a:rPr>
              <a:t>Monitor” for further </a:t>
            </a:r>
            <a:r>
              <a:rPr lang="en-US" sz="1200" dirty="0" smtClean="0">
                <a:latin typeface="Arial"/>
                <a:cs typeface="Arial"/>
              </a:rPr>
              <a:t>occurrences</a:t>
            </a:r>
          </a:p>
          <a:p>
            <a:pPr marL="1200150" lvl="3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/>
                <a:cs typeface="Arial"/>
              </a:rPr>
              <a:t>2 more failures (again within failure range)</a:t>
            </a:r>
            <a:endParaRPr lang="en-US" sz="1200" dirty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2400" y="3768805"/>
            <a:ext cx="415925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/>
                <a:cs typeface="Arial"/>
              </a:rPr>
              <a:t>Originally requested investigation of “torpedoes” due to within-warranty failures of Alliance (June 2017)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/>
                <a:cs typeface="Arial"/>
              </a:rPr>
              <a:t>NEW failure mode seen 9 Jan 2018, rusty bearings, within warranty.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/>
                <a:cs typeface="Arial"/>
              </a:rPr>
              <a:t>Not widespread issue (14 occurrences) but unacceptable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/>
                <a:cs typeface="Arial"/>
              </a:rPr>
              <a:t>Seems to be isolated to instruments M16 – B17 (Dec 2016 – Feb 2017)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 smtClean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/>
                <a:cs typeface="Arial"/>
              </a:rPr>
              <a:t>Failed bearings currently being investigated by vendor (Milford Eng. Oversight)</a:t>
            </a:r>
            <a:endParaRPr lang="en-US"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54378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2345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Review current Major Investigations 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Actuator</a:t>
            </a:r>
          </a:p>
          <a:p>
            <a:pPr lvl="2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Broken springs</a:t>
            </a:r>
          </a:p>
          <a:p>
            <a:pPr lvl="2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Rusty bearings</a:t>
            </a:r>
          </a:p>
          <a:p>
            <a:pPr lvl="1"/>
            <a:r>
              <a:rPr lang="en-US" dirty="0" smtClean="0"/>
              <a:t>SS Solvent filters &amp; rust spots</a:t>
            </a:r>
          </a:p>
          <a:p>
            <a:pPr lvl="2"/>
            <a:r>
              <a:rPr lang="en-US" dirty="0" smtClean="0"/>
              <a:t>Very sporadic reports over the last many years.</a:t>
            </a:r>
          </a:p>
          <a:p>
            <a:pPr lvl="2"/>
            <a:r>
              <a:rPr lang="en-US" dirty="0" smtClean="0"/>
              <a:t>Reports </a:t>
            </a:r>
            <a:r>
              <a:rPr lang="en-US" dirty="0"/>
              <a:t>turned more frequent, late 2017 early 2018.</a:t>
            </a:r>
          </a:p>
          <a:p>
            <a:pPr lvl="2"/>
            <a:endParaRPr lang="en-US" dirty="0" smtClean="0"/>
          </a:p>
          <a:p>
            <a:pPr marL="571500" lvl="1" indent="-342900"/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9336" y="31468"/>
            <a:ext cx="6629400" cy="806732"/>
          </a:xfrm>
        </p:spPr>
        <p:txBody>
          <a:bodyPr/>
          <a:lstStyle/>
          <a:p>
            <a:r>
              <a:rPr lang="en-US" b="1" dirty="0" smtClean="0"/>
              <a:t>Solvent filters and rust spots</a:t>
            </a:r>
            <a:endParaRPr lang="en-US" b="1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 t="17778" b="25333"/>
          <a:stretch>
            <a:fillRect/>
          </a:stretch>
        </p:blipFill>
        <p:spPr bwMode="auto">
          <a:xfrm>
            <a:off x="914400" y="4343400"/>
            <a:ext cx="5633243" cy="2403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86472314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39576" y="1311999"/>
            <a:ext cx="8686800" cy="4936401"/>
          </a:xfrm>
        </p:spPr>
        <p:txBody>
          <a:bodyPr>
            <a:normAutofit/>
          </a:bodyPr>
          <a:lstStyle/>
          <a:p>
            <a:r>
              <a:rPr lang="en-US" dirty="0" smtClean="0"/>
              <a:t>Review current Major Investigations </a:t>
            </a:r>
          </a:p>
          <a:p>
            <a:pPr lvl="1"/>
            <a:r>
              <a:rPr lang="en-US" dirty="0" smtClean="0"/>
              <a:t>SS Solvent filters &amp; rust spots</a:t>
            </a:r>
          </a:p>
          <a:p>
            <a:pPr lvl="2"/>
            <a:r>
              <a:rPr lang="en-US" dirty="0"/>
              <a:t>“Filter Staining Team” formed 19 March 2018.</a:t>
            </a:r>
          </a:p>
          <a:p>
            <a:pPr lvl="2"/>
            <a:r>
              <a:rPr lang="en-US" dirty="0" smtClean="0"/>
              <a:t>Rusting due to free iron contained within the 316L SS</a:t>
            </a:r>
          </a:p>
          <a:p>
            <a:pPr lvl="3"/>
            <a:r>
              <a:rPr lang="en-US" dirty="0" smtClean="0"/>
              <a:t>2 filter vendors – both get raw material from same supplier</a:t>
            </a:r>
          </a:p>
          <a:p>
            <a:pPr lvl="4"/>
            <a:r>
              <a:rPr lang="en-US" sz="1600" dirty="0" smtClean="0"/>
              <a:t>Raw material supplied by one vendor showed free iron in the base material – ASTM copper sulfate test</a:t>
            </a:r>
          </a:p>
          <a:p>
            <a:pPr lvl="2"/>
            <a:r>
              <a:rPr lang="en-US" dirty="0" smtClean="0"/>
              <a:t>We directly contacted the base material </a:t>
            </a:r>
            <a:r>
              <a:rPr lang="en-US" dirty="0" smtClean="0"/>
              <a:t>vendor</a:t>
            </a:r>
          </a:p>
          <a:p>
            <a:pPr lvl="3"/>
            <a:r>
              <a:rPr lang="en-US" dirty="0" smtClean="0"/>
              <a:t>Unwilling to examine and/or change their process</a:t>
            </a:r>
          </a:p>
          <a:p>
            <a:pPr lvl="4"/>
            <a:r>
              <a:rPr lang="en-US" dirty="0" smtClean="0"/>
              <a:t>Prevents reaching root cause</a:t>
            </a:r>
            <a:endParaRPr lang="en-US" dirty="0" smtClean="0"/>
          </a:p>
          <a:p>
            <a:pPr lvl="2"/>
            <a:r>
              <a:rPr lang="en-US" dirty="0" smtClean="0"/>
              <a:t>Finding and verifying a new supplier that can maintain higher quality standards we require for our customers.</a:t>
            </a:r>
            <a:endParaRPr lang="en-US" dirty="0" smtClean="0"/>
          </a:p>
          <a:p>
            <a:pPr lvl="2"/>
            <a:endParaRPr lang="en-US" dirty="0" smtClean="0"/>
          </a:p>
          <a:p>
            <a:pPr marL="571500" lvl="1" indent="-342900"/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9336" y="31468"/>
            <a:ext cx="6629400" cy="806732"/>
          </a:xfrm>
        </p:spPr>
        <p:txBody>
          <a:bodyPr/>
          <a:lstStyle/>
          <a:p>
            <a:r>
              <a:rPr lang="en-US" b="1" dirty="0" smtClean="0"/>
              <a:t>Solvent filters and rust spots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7606790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4631600"/>
          </a:xfrm>
        </p:spPr>
        <p:txBody>
          <a:bodyPr>
            <a:normAutofit/>
          </a:bodyPr>
          <a:lstStyle/>
          <a:p>
            <a:r>
              <a:rPr lang="en-US" dirty="0" smtClean="0"/>
              <a:t>New Action items per </a:t>
            </a:r>
            <a:r>
              <a:rPr lang="en-US" dirty="0" smtClean="0"/>
              <a:t>1 June meeting</a:t>
            </a:r>
            <a:endParaRPr lang="en-US" dirty="0" smtClean="0"/>
          </a:p>
          <a:p>
            <a:endParaRPr lang="en-US" dirty="0"/>
          </a:p>
          <a:p>
            <a:pPr lvl="1"/>
            <a:r>
              <a:rPr lang="en-US" dirty="0" smtClean="0"/>
              <a:t>Look at possibility of making sure no faulty QSPI </a:t>
            </a:r>
            <a:r>
              <a:rPr lang="en-US" dirty="0" err="1" smtClean="0"/>
              <a:t>pcbs</a:t>
            </a:r>
            <a:r>
              <a:rPr lang="en-US" dirty="0" smtClean="0"/>
              <a:t> got into PLUS products.</a:t>
            </a:r>
          </a:p>
          <a:p>
            <a:pPr lvl="2"/>
            <a:r>
              <a:rPr lang="en-US" dirty="0" smtClean="0"/>
              <a:t>The pullback of units and rework would be extensive.</a:t>
            </a:r>
          </a:p>
          <a:p>
            <a:pPr lvl="3"/>
            <a:r>
              <a:rPr lang="en-US" dirty="0" smtClean="0"/>
              <a:t>Given the apparent failure rate of ~2% (23/1,207) and the fact no field SU or early warranty failures have been seen to date, the customer risk is low</a:t>
            </a:r>
          </a:p>
          <a:p>
            <a:pPr lvl="4"/>
            <a:r>
              <a:rPr lang="en-US" dirty="0" smtClean="0"/>
              <a:t>Action:  Continue field monitoring.</a:t>
            </a:r>
          </a:p>
          <a:p>
            <a:pPr lvl="4"/>
            <a:endParaRPr lang="en-US" dirty="0"/>
          </a:p>
          <a:p>
            <a:pPr lvl="1"/>
            <a:r>
              <a:rPr lang="en-US" dirty="0" smtClean="0"/>
              <a:t>For solvent filter spots</a:t>
            </a:r>
          </a:p>
          <a:p>
            <a:pPr lvl="2"/>
            <a:r>
              <a:rPr lang="en-US" dirty="0" smtClean="0"/>
              <a:t>Change course from trying to work with uncooperative vendor to seeking alternative source of raw SS powder.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ACTION Items-Updates 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947264" cy="1005840"/>
          </a:xfrm>
        </p:spPr>
        <p:txBody>
          <a:bodyPr/>
          <a:lstStyle/>
          <a:p>
            <a:r>
              <a:rPr lang="en-US" sz="1800" dirty="0" smtClean="0"/>
              <a:t>Minor Issues - Field and Manufacturing - YTD 2018 (1 of 4)</a:t>
            </a:r>
            <a:endParaRPr lang="en-US" sz="18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228600" y="1219200"/>
            <a:ext cx="8610600" cy="4953000"/>
          </a:xfrm>
        </p:spPr>
        <p:txBody>
          <a:bodyPr/>
          <a:lstStyle/>
          <a:p>
            <a:pPr lvl="2"/>
            <a:r>
              <a:rPr lang="en-US" sz="1600" b="1" dirty="0" smtClean="0"/>
              <a:t>Inconsistencies in brackets used in CM-30 CH and CHC</a:t>
            </a:r>
          </a:p>
          <a:p>
            <a:pPr lvl="3"/>
            <a:r>
              <a:rPr lang="en-US" sz="1200" dirty="0" smtClean="0"/>
              <a:t>Product improvement request from GSS</a:t>
            </a:r>
          </a:p>
          <a:p>
            <a:pPr lvl="4"/>
            <a:r>
              <a:rPr lang="en-US" sz="1200" dirty="0" smtClean="0">
                <a:solidFill>
                  <a:srgbClr val="FF0000"/>
                </a:solidFill>
              </a:rPr>
              <a:t>In queue</a:t>
            </a:r>
          </a:p>
          <a:p>
            <a:pPr lvl="3"/>
            <a:endParaRPr lang="en-US" sz="1600" b="1" dirty="0" smtClean="0"/>
          </a:p>
          <a:p>
            <a:pPr lvl="2"/>
            <a:r>
              <a:rPr lang="en-US" sz="1600" b="1" dirty="0" smtClean="0"/>
              <a:t>Alliance CPU – VRTX error</a:t>
            </a:r>
          </a:p>
          <a:p>
            <a:pPr lvl="3"/>
            <a:r>
              <a:rPr lang="en-US" sz="1200" dirty="0" smtClean="0"/>
              <a:t>Pending analysis when reworked in Repair Center</a:t>
            </a:r>
          </a:p>
          <a:p>
            <a:pPr lvl="4"/>
            <a:r>
              <a:rPr lang="en-US" sz="1200" dirty="0" smtClean="0">
                <a:solidFill>
                  <a:srgbClr val="FF0000"/>
                </a:solidFill>
              </a:rPr>
              <a:t>In process</a:t>
            </a:r>
          </a:p>
          <a:p>
            <a:pPr lvl="3"/>
            <a:endParaRPr lang="en-US" sz="1600" b="1" dirty="0" smtClean="0"/>
          </a:p>
          <a:p>
            <a:pPr lvl="2"/>
            <a:r>
              <a:rPr lang="en-US" sz="1600" b="1" dirty="0" smtClean="0"/>
              <a:t>New Path 1 &amp; 2 mixers – 5 um instead of 0.5 um frit</a:t>
            </a:r>
            <a:endParaRPr lang="en-US" sz="1600" b="1" dirty="0"/>
          </a:p>
          <a:p>
            <a:pPr lvl="3"/>
            <a:r>
              <a:rPr lang="en-US" sz="1200" dirty="0" smtClean="0"/>
              <a:t>Spares presently available </a:t>
            </a:r>
          </a:p>
          <a:p>
            <a:pPr lvl="4"/>
            <a:r>
              <a:rPr lang="pt-BR" sz="1200" dirty="0" smtClean="0"/>
              <a:t>ASSY</a:t>
            </a:r>
            <a:r>
              <a:rPr lang="pt-BR" sz="1200" dirty="0"/>
              <a:t>, MIXER, 4.6MM X 100MM, 200um PATH 1	289012516</a:t>
            </a:r>
          </a:p>
          <a:p>
            <a:pPr lvl="4"/>
            <a:r>
              <a:rPr lang="pt-BR" sz="1200" dirty="0"/>
              <a:t>ASSY, MIXER, 4.6MM X 30MM, 200um PATH 2	289012501</a:t>
            </a:r>
          </a:p>
          <a:p>
            <a:pPr lvl="3"/>
            <a:r>
              <a:rPr lang="en-US" sz="1200" dirty="0" smtClean="0"/>
              <a:t>New PM kit for QSM-R with new mixers – </a:t>
            </a:r>
            <a:r>
              <a:rPr lang="en-US" sz="1200" dirty="0" smtClean="0"/>
              <a:t>201000317 (in stock and shipping</a:t>
            </a:r>
            <a:endParaRPr lang="en-US" sz="1200" dirty="0" smtClean="0"/>
          </a:p>
          <a:p>
            <a:pPr lvl="4"/>
            <a:r>
              <a:rPr lang="en-US" sz="1200" dirty="0" smtClean="0"/>
              <a:t>Old PM kit production stopped</a:t>
            </a:r>
          </a:p>
          <a:p>
            <a:pPr lvl="3"/>
            <a:r>
              <a:rPr lang="en-US" sz="1200" dirty="0" smtClean="0"/>
              <a:t>Newly manufactured instruments began production </a:t>
            </a:r>
            <a:r>
              <a:rPr lang="en-US" sz="1200" dirty="0" smtClean="0"/>
              <a:t>week 1 of June 2018</a:t>
            </a:r>
            <a:endParaRPr lang="en-US" sz="1200" dirty="0" smtClean="0"/>
          </a:p>
          <a:p>
            <a:pPr lvl="3"/>
            <a:r>
              <a:rPr lang="en-US" sz="1200" dirty="0" smtClean="0"/>
              <a:t>Retrofit plan </a:t>
            </a:r>
            <a:r>
              <a:rPr lang="en-US" sz="1200" dirty="0" smtClean="0"/>
              <a:t>resume discussion mid-July, due to FDA inspection</a:t>
            </a:r>
            <a:endParaRPr lang="en-US" sz="1200" dirty="0"/>
          </a:p>
          <a:p>
            <a:pPr lvl="4"/>
            <a:r>
              <a:rPr lang="en-US" sz="1200" dirty="0">
                <a:solidFill>
                  <a:srgbClr val="FF0000"/>
                </a:solidFill>
              </a:rPr>
              <a:t>In process</a:t>
            </a:r>
          </a:p>
          <a:p>
            <a:pPr lvl="2"/>
            <a:endParaRPr lang="en-US" sz="1600" b="1" dirty="0" smtClean="0"/>
          </a:p>
        </p:txBody>
      </p:sp>
    </p:spTree>
    <p:extLst>
      <p:ext uri="{BB962C8B-B14F-4D97-AF65-F5344CB8AC3E}">
        <p14:creationId xmlns:p14="http://schemas.microsoft.com/office/powerpoint/2010/main" val="48484856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947264" cy="1005840"/>
          </a:xfrm>
        </p:spPr>
        <p:txBody>
          <a:bodyPr/>
          <a:lstStyle/>
          <a:p>
            <a:r>
              <a:rPr lang="en-US" sz="1800" dirty="0" smtClean="0"/>
              <a:t>Minor Issues - Field and Manufacturing - YTD 2018 (2 of 4)</a:t>
            </a:r>
            <a:endParaRPr lang="en-US" sz="18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228600" y="1219200"/>
            <a:ext cx="8610600" cy="3657600"/>
          </a:xfrm>
        </p:spPr>
        <p:txBody>
          <a:bodyPr/>
          <a:lstStyle/>
          <a:p>
            <a:pPr lvl="2"/>
            <a:r>
              <a:rPr lang="en-US" sz="1600" b="1" dirty="0" smtClean="0"/>
              <a:t>Defective </a:t>
            </a:r>
            <a:r>
              <a:rPr lang="en-US" sz="1600" b="1" dirty="0" err="1" smtClean="0"/>
              <a:t>Ti</a:t>
            </a:r>
            <a:r>
              <a:rPr lang="en-US" sz="1600" b="1" dirty="0" smtClean="0"/>
              <a:t> frit</a:t>
            </a:r>
          </a:p>
          <a:p>
            <a:pPr lvl="3"/>
            <a:r>
              <a:rPr lang="en-US" sz="1200" dirty="0" smtClean="0"/>
              <a:t>Product audit in </a:t>
            </a:r>
            <a:r>
              <a:rPr lang="en-US" sz="1200" dirty="0" smtClean="0"/>
              <a:t>process</a:t>
            </a:r>
          </a:p>
          <a:p>
            <a:pPr lvl="3"/>
            <a:r>
              <a:rPr lang="en-US" sz="1200" dirty="0" smtClean="0"/>
              <a:t>No defective material found.</a:t>
            </a:r>
          </a:p>
          <a:p>
            <a:pPr lvl="4"/>
            <a:r>
              <a:rPr lang="en-US" sz="1200" dirty="0" smtClean="0"/>
              <a:t>Appears to be an isolated case.</a:t>
            </a:r>
          </a:p>
          <a:p>
            <a:pPr lvl="3"/>
            <a:r>
              <a:rPr lang="en-US" sz="1200" dirty="0" smtClean="0">
                <a:solidFill>
                  <a:srgbClr val="FF0000"/>
                </a:solidFill>
              </a:rPr>
              <a:t>Closed</a:t>
            </a:r>
            <a:endParaRPr lang="en-US" sz="1200" dirty="0">
              <a:solidFill>
                <a:srgbClr val="FF0000"/>
              </a:solidFill>
            </a:endParaRPr>
          </a:p>
          <a:p>
            <a:pPr lvl="3"/>
            <a:endParaRPr lang="en-US" sz="1200" dirty="0" smtClean="0"/>
          </a:p>
          <a:p>
            <a:pPr marL="231775" lvl="2" indent="0">
              <a:buNone/>
            </a:pPr>
            <a:endParaRPr lang="en-US" sz="1600" b="1" dirty="0" smtClean="0"/>
          </a:p>
          <a:p>
            <a:pPr marL="231775" lvl="2" indent="0">
              <a:buNone/>
            </a:pPr>
            <a:endParaRPr lang="en-US" sz="16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066800"/>
            <a:ext cx="2905125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661037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947264" cy="1005840"/>
          </a:xfrm>
        </p:spPr>
        <p:txBody>
          <a:bodyPr/>
          <a:lstStyle/>
          <a:p>
            <a:r>
              <a:rPr lang="en-US" sz="1800" dirty="0" smtClean="0"/>
              <a:t>Minor Issues - Field and Manufacturing - YTD 2018 (3 of 4)</a:t>
            </a:r>
            <a:endParaRPr lang="en-US" sz="18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228600" y="1219200"/>
            <a:ext cx="8610600" cy="914400"/>
          </a:xfrm>
        </p:spPr>
        <p:txBody>
          <a:bodyPr/>
          <a:lstStyle/>
          <a:p>
            <a:pPr lvl="2"/>
            <a:r>
              <a:rPr lang="en-US" sz="1600" b="1" dirty="0" smtClean="0"/>
              <a:t>Alliance CV housing (700002332) usage in Mexico questioned</a:t>
            </a:r>
          </a:p>
          <a:p>
            <a:pPr lvl="3"/>
            <a:r>
              <a:rPr lang="en-US" sz="1200" dirty="0" smtClean="0"/>
              <a:t>GSS follow up requested</a:t>
            </a:r>
          </a:p>
        </p:txBody>
      </p:sp>
      <p:pic>
        <p:nvPicPr>
          <p:cNvPr id="307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81199"/>
            <a:ext cx="6781800" cy="4564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267550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947264" cy="1005840"/>
          </a:xfrm>
        </p:spPr>
        <p:txBody>
          <a:bodyPr/>
          <a:lstStyle/>
          <a:p>
            <a:r>
              <a:rPr lang="en-US" sz="1800" dirty="0" smtClean="0"/>
              <a:t>Minor Issues - Field and Manufacturing - since 4Q17 (4 of 4)</a:t>
            </a:r>
            <a:endParaRPr lang="en-US" sz="18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228600" y="1219200"/>
            <a:ext cx="3124200" cy="3352800"/>
          </a:xfrm>
        </p:spPr>
        <p:txBody>
          <a:bodyPr/>
          <a:lstStyle/>
          <a:p>
            <a:pPr lvl="1"/>
            <a:r>
              <a:rPr lang="en-US" sz="1600" b="1" dirty="0" smtClean="0"/>
              <a:t>10um He </a:t>
            </a:r>
            <a:r>
              <a:rPr lang="en-US" sz="1600" b="1" dirty="0" err="1" smtClean="0"/>
              <a:t>sparger</a:t>
            </a:r>
            <a:r>
              <a:rPr lang="en-US" sz="1600" b="1" dirty="0" smtClean="0"/>
              <a:t> inlet filter (410002552)</a:t>
            </a:r>
            <a:endParaRPr lang="en-US" sz="1600" b="1" dirty="0"/>
          </a:p>
          <a:p>
            <a:pPr lvl="2"/>
            <a:r>
              <a:rPr lang="en-US" dirty="0" smtClean="0"/>
              <a:t>Customer found LAS contamination.</a:t>
            </a:r>
          </a:p>
          <a:p>
            <a:pPr lvl="2"/>
            <a:r>
              <a:rPr lang="en-US" dirty="0" smtClean="0"/>
              <a:t>Found in 2</a:t>
            </a:r>
            <a:r>
              <a:rPr lang="en-US" baseline="30000" dirty="0" smtClean="0"/>
              <a:t>nd</a:t>
            </a:r>
            <a:r>
              <a:rPr lang="en-US" dirty="0" smtClean="0"/>
              <a:t> set of filters also.</a:t>
            </a:r>
          </a:p>
          <a:p>
            <a:pPr lvl="2"/>
            <a:r>
              <a:rPr lang="en-US" dirty="0" smtClean="0"/>
              <a:t>Returned filters to be examined by Quality Assurance Lab</a:t>
            </a:r>
          </a:p>
          <a:p>
            <a:pPr lvl="3"/>
            <a:r>
              <a:rPr lang="en-US" dirty="0" smtClean="0"/>
              <a:t>Filters from CC process also to be examined to confirm or refute LAS are coming from the process</a:t>
            </a:r>
          </a:p>
          <a:p>
            <a:pPr lvl="3"/>
            <a:r>
              <a:rPr lang="en-US" dirty="0">
                <a:solidFill>
                  <a:srgbClr val="FF0000"/>
                </a:solidFill>
              </a:rPr>
              <a:t>In process</a:t>
            </a:r>
          </a:p>
          <a:p>
            <a:pPr lvl="3"/>
            <a:endParaRPr lang="en-US" dirty="0" smtClean="0"/>
          </a:p>
          <a:p>
            <a:pPr marL="457200" lvl="3" indent="0">
              <a:buNone/>
            </a:pP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592" y="1981200"/>
            <a:ext cx="4562475" cy="440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443537" y="1447800"/>
            <a:ext cx="16002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latin typeface="Arial"/>
                <a:cs typeface="Arial"/>
              </a:rPr>
              <a:t>430002198 – PEEK Solvent inlet tube </a:t>
            </a:r>
            <a:r>
              <a:rPr lang="en-US" sz="1050" dirty="0" err="1" smtClean="0">
                <a:latin typeface="Arial"/>
                <a:cs typeface="Arial"/>
              </a:rPr>
              <a:t>ass’y</a:t>
            </a:r>
            <a:endParaRPr lang="en-US" sz="1050" dirty="0">
              <a:latin typeface="Arial"/>
              <a:cs typeface="Arial"/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59312"/>
            <a:ext cx="429577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524000"/>
            <a:ext cx="53340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947264" cy="1005840"/>
          </a:xfrm>
        </p:spPr>
        <p:txBody>
          <a:bodyPr/>
          <a:lstStyle/>
          <a:p>
            <a:r>
              <a:rPr lang="en-US" sz="1800" dirty="0" smtClean="0"/>
              <a:t>June </a:t>
            </a:r>
            <a:r>
              <a:rPr lang="en-US" sz="1800" dirty="0" smtClean="0"/>
              <a:t>2018 - New Issues Reported - Field and Manufacturing</a:t>
            </a:r>
            <a:endParaRPr lang="en-US" sz="18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228600" y="1219200"/>
            <a:ext cx="8539162" cy="5214256"/>
          </a:xfrm>
        </p:spPr>
        <p:txBody>
          <a:bodyPr/>
          <a:lstStyle/>
          <a:p>
            <a:pPr marL="231775" lvl="2" indent="0">
              <a:buNone/>
            </a:pPr>
            <a:endParaRPr lang="en-US" sz="1200" dirty="0" smtClean="0"/>
          </a:p>
          <a:p>
            <a:r>
              <a:rPr lang="en-GB" dirty="0" err="1"/>
              <a:t>GlycoWorks</a:t>
            </a:r>
            <a:r>
              <a:rPr lang="en-GB" dirty="0"/>
              <a:t> RFMS </a:t>
            </a:r>
            <a:r>
              <a:rPr lang="en-GB" dirty="0" err="1"/>
              <a:t>Deglyco</a:t>
            </a:r>
            <a:r>
              <a:rPr lang="en-GB" dirty="0"/>
              <a:t> Module 96-sample (186008840) </a:t>
            </a:r>
          </a:p>
          <a:p>
            <a:pPr lvl="1"/>
            <a:r>
              <a:rPr lang="en-GB" dirty="0" smtClean="0"/>
              <a:t>See next slide Stop Ships - 07 </a:t>
            </a:r>
            <a:r>
              <a:rPr lang="en-GB" dirty="0"/>
              <a:t>June 2018 </a:t>
            </a:r>
          </a:p>
          <a:p>
            <a:pPr lvl="1"/>
            <a:r>
              <a:rPr lang="en-US" dirty="0"/>
              <a:t>The lot# on the COA is correct, but the lot# on the product label is incorrect.</a:t>
            </a:r>
          </a:p>
          <a:p>
            <a:pPr lvl="1"/>
            <a:endParaRPr lang="en-US" dirty="0"/>
          </a:p>
          <a:p>
            <a:pPr lvl="1"/>
            <a:endParaRPr lang="en-GB" dirty="0"/>
          </a:p>
          <a:p>
            <a:r>
              <a:rPr lang="en-US" dirty="0"/>
              <a:t>Insulin HMWP column 7.8 x 300 (WAT201549), P-Pak I 125 Insulin Assay Bulk (WAT248063) </a:t>
            </a:r>
            <a:endParaRPr lang="en-US" dirty="0" smtClean="0"/>
          </a:p>
          <a:p>
            <a:pPr lvl="1"/>
            <a:r>
              <a:rPr lang="en-GB" dirty="0"/>
              <a:t>See next slide Stop </a:t>
            </a:r>
            <a:r>
              <a:rPr lang="en-GB" dirty="0" smtClean="0"/>
              <a:t>Ships </a:t>
            </a:r>
            <a:r>
              <a:rPr lang="en-US" dirty="0" smtClean="0"/>
              <a:t>– </a:t>
            </a:r>
            <a:r>
              <a:rPr lang="en-US" dirty="0"/>
              <a:t>06 June </a:t>
            </a:r>
            <a:r>
              <a:rPr lang="en-US" dirty="0" smtClean="0"/>
              <a:t>2018</a:t>
            </a:r>
          </a:p>
          <a:p>
            <a:pPr lvl="1"/>
            <a:r>
              <a:rPr lang="en-US" dirty="0"/>
              <a:t>Column is not performing as intended.  There is inadequate resolution between the dimer and monomer. It only affects material from lot #0046. 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Stop Ship and Retrofit Statuses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ln>
            <a:solidFill>
              <a:schemeClr val="accent4">
                <a:lumMod val="50000"/>
              </a:schemeClr>
            </a:solidFill>
          </a:ln>
        </p:spPr>
        <p:txBody>
          <a:bodyPr/>
          <a:lstStyle/>
          <a:p>
            <a:pPr>
              <a:buNone/>
            </a:pPr>
            <a:r>
              <a:rPr lang="en-US" b="1" dirty="0" smtClean="0"/>
              <a:t>Stop Ships-LC</a:t>
            </a:r>
          </a:p>
          <a:p>
            <a:r>
              <a:rPr lang="en-GB" sz="1200" dirty="0" err="1"/>
              <a:t>GlycoWorks</a:t>
            </a:r>
            <a:r>
              <a:rPr lang="en-GB" sz="1200" dirty="0"/>
              <a:t> RFMS </a:t>
            </a:r>
            <a:r>
              <a:rPr lang="en-GB" sz="1200" dirty="0" err="1"/>
              <a:t>Deglyco</a:t>
            </a:r>
            <a:r>
              <a:rPr lang="en-GB" sz="1200" dirty="0"/>
              <a:t> Module </a:t>
            </a:r>
            <a:r>
              <a:rPr lang="en-GB" sz="1200" dirty="0" smtClean="0"/>
              <a:t>96-sample (186008840) – </a:t>
            </a:r>
            <a:r>
              <a:rPr lang="en-GB" sz="1200" dirty="0"/>
              <a:t>07 June 2018 </a:t>
            </a:r>
            <a:r>
              <a:rPr lang="en-GB" sz="1200" dirty="0" smtClean="0"/>
              <a:t>– </a:t>
            </a:r>
          </a:p>
          <a:p>
            <a:pPr lvl="1"/>
            <a:r>
              <a:rPr lang="en-GB" sz="1000" dirty="0" smtClean="0"/>
              <a:t>Stop </a:t>
            </a:r>
            <a:r>
              <a:rPr lang="en-GB" sz="1000" dirty="0"/>
              <a:t>Ship ID: </a:t>
            </a:r>
            <a:r>
              <a:rPr lang="en-GB" sz="1000" dirty="0" smtClean="0"/>
              <a:t>BWIN-AZGSKZ</a:t>
            </a:r>
          </a:p>
          <a:p>
            <a:r>
              <a:rPr lang="en-US" sz="1200" dirty="0"/>
              <a:t>Insulin HMWP column 7.8 x 300 (WAT201549</a:t>
            </a:r>
            <a:r>
              <a:rPr lang="en-US" sz="1200" dirty="0" smtClean="0"/>
              <a:t>), P-Pak </a:t>
            </a:r>
            <a:r>
              <a:rPr lang="en-US" sz="1200" dirty="0"/>
              <a:t>I 125 Insulin Assay </a:t>
            </a:r>
            <a:r>
              <a:rPr lang="en-US" sz="1200" dirty="0" smtClean="0"/>
              <a:t>Bulk (WAT248063) – 06 June 2018</a:t>
            </a:r>
          </a:p>
          <a:p>
            <a:pPr lvl="1"/>
            <a:r>
              <a:rPr lang="en-US" sz="1000" dirty="0"/>
              <a:t>Stop Ship ID: BWIN-AZGNKX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699656"/>
          </a:xfrm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pPr>
              <a:buNone/>
            </a:pPr>
            <a:r>
              <a:rPr lang="en-US" b="1" dirty="0" smtClean="0"/>
              <a:t>Current LC Retrofits:</a:t>
            </a:r>
          </a:p>
          <a:p>
            <a:r>
              <a:rPr lang="en-US" sz="1400" dirty="0" smtClean="0"/>
              <a:t>Alliance </a:t>
            </a:r>
            <a:r>
              <a:rPr lang="en-US" sz="1400" dirty="0"/>
              <a:t>GPV Retrofit:  Approved</a:t>
            </a:r>
          </a:p>
          <a:p>
            <a:pPr marL="112713" lvl="1" indent="0">
              <a:buNone/>
            </a:pPr>
            <a:endParaRPr lang="en-US" sz="1200" dirty="0"/>
          </a:p>
          <a:p>
            <a:pPr>
              <a:buNone/>
            </a:pP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4191000" cy="2560320"/>
          </a:xfrm>
        </p:spPr>
        <p:txBody>
          <a:bodyPr/>
          <a:lstStyle/>
          <a:p>
            <a:r>
              <a:rPr lang="en-US" dirty="0" smtClean="0"/>
              <a:t>AOB?</a:t>
            </a:r>
          </a:p>
          <a:p>
            <a:r>
              <a:rPr lang="en-US" dirty="0" smtClean="0"/>
              <a:t>Next meeting for Alliance and Pumps </a:t>
            </a:r>
          </a:p>
          <a:p>
            <a:pPr lvl="1"/>
            <a:r>
              <a:rPr lang="en-US" dirty="0" smtClean="0"/>
              <a:t>25 July </a:t>
            </a:r>
            <a:r>
              <a:rPr lang="en-US" dirty="0" smtClean="0"/>
              <a:t>2018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200" y="2061390"/>
            <a:ext cx="660010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Questions?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405345257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Datum plate issue_data review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2017 template jam3 edit.potx" id="{6223A88A-F586-443B-9E39-43CD8FB04109}" vid="{298CF72F-0540-4552-927B-B8E872E8C4CA}"/>
    </a:ext>
  </a:extLst>
</a:theme>
</file>

<file path=ppt/theme/theme2.xml><?xml version="1.0" encoding="utf-8"?>
<a:theme xmlns:a="http://schemas.openxmlformats.org/drawingml/2006/main" name="2017 Waters Bra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2017 template jam3 edit.potx" id="{6223A88A-F586-443B-9E39-43CD8FB04109}" vid="{21F9D1CC-3A98-40B7-82BC-EF73CA55290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Datum plate issue_data review</Template>
  <TotalTime>10179</TotalTime>
  <Words>985</Words>
  <Application>Microsoft Office PowerPoint</Application>
  <PresentationFormat>On-screen Show (4:3)</PresentationFormat>
  <Paragraphs>173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Datum plate issue_data review</vt:lpstr>
      <vt:lpstr>2017 Waters Brand</vt:lpstr>
      <vt:lpstr>PIM Investigation Review Meeting</vt:lpstr>
      <vt:lpstr>Meeting Agenda</vt:lpstr>
      <vt:lpstr>QSPI Degas PCB Issue</vt:lpstr>
      <vt:lpstr>QSPI Degas PCB Issue</vt:lpstr>
      <vt:lpstr>Actuators – All product lines</vt:lpstr>
      <vt:lpstr>Actuators – All product lines</vt:lpstr>
      <vt:lpstr>Solvent filters and rust spots</vt:lpstr>
      <vt:lpstr>Solvent filters and rust spots</vt:lpstr>
      <vt:lpstr>ACTION Items-Updates </vt:lpstr>
      <vt:lpstr>Minor Issues - Field and Manufacturing - YTD 2018 (1 of 4)</vt:lpstr>
      <vt:lpstr>Minor Issues - Field and Manufacturing - YTD 2018 (2 of 4)</vt:lpstr>
      <vt:lpstr>Minor Issues - Field and Manufacturing - YTD 2018 (3 of 4)</vt:lpstr>
      <vt:lpstr>Minor Issues - Field and Manufacturing - since 4Q17 (4 of 4)</vt:lpstr>
      <vt:lpstr>June 2018 - New Issues Reported - Field and Manufacturing</vt:lpstr>
      <vt:lpstr>Current Stop Ship and Retrofit Statuses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PIM Investigation Review Meeting</dc:title>
  <dc:creator>Lisa McNamara</dc:creator>
  <cp:lastModifiedBy>Bill Wildman</cp:lastModifiedBy>
  <cp:revision>212</cp:revision>
  <dcterms:created xsi:type="dcterms:W3CDTF">2017-09-26T18:17:01Z</dcterms:created>
  <dcterms:modified xsi:type="dcterms:W3CDTF">2018-06-27T13:19:31Z</dcterms:modified>
</cp:coreProperties>
</file>