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15"/>
  </p:notesMasterIdLst>
  <p:handoutMasterIdLst>
    <p:handoutMasterId r:id="rId16"/>
  </p:handoutMasterIdLst>
  <p:sldIdLst>
    <p:sldId id="432" r:id="rId6"/>
    <p:sldId id="1362" r:id="rId7"/>
    <p:sldId id="1366" r:id="rId8"/>
    <p:sldId id="1343" r:id="rId9"/>
    <p:sldId id="1365" r:id="rId10"/>
    <p:sldId id="1363" r:id="rId11"/>
    <p:sldId id="1353" r:id="rId12"/>
    <p:sldId id="1352" r:id="rId13"/>
    <p:sldId id="1364" r:id="rId14"/>
  </p:sldIdLst>
  <p:sldSz cx="9144000" cy="6858000" type="screen4x3"/>
  <p:notesSz cx="7315200" cy="9601200"/>
  <p:custDataLst>
    <p:tags r:id="rId1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aZhen Luo" initials="" lastIdx="6" clrIdx="0"/>
  <p:cmAuthor id="2" name="Hong Min Kwan" initials="HMK" lastIdx="1" clrIdx="1">
    <p:extLst>
      <p:ext uri="{19B8F6BF-5375-455C-9EA6-DF929625EA0E}">
        <p15:presenceInfo xmlns:p15="http://schemas.microsoft.com/office/powerpoint/2012/main" userId="S::Hong_Min_Kwan@waters.com::cc40f92d-9703-4699-be13-de5e16ab3d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C2F6C2"/>
    <a:srgbClr val="98F498"/>
    <a:srgbClr val="C7F7C7"/>
    <a:srgbClr val="BEF397"/>
    <a:srgbClr val="33CC33"/>
    <a:srgbClr val="33CCFF"/>
    <a:srgbClr val="00FF00"/>
    <a:srgbClr val="00CC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SG"/>
              <a:t>OESR update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Slide!$B$13</c:f>
              <c:strCache>
                <c:ptCount val="1"/>
                <c:pt idx="0">
                  <c:v>Singapore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Slide!$C$12:$G$12</c:f>
              <c:strCache>
                <c:ptCount val="5"/>
                <c:pt idx="0">
                  <c:v>Total  OESR</c:v>
                </c:pt>
                <c:pt idx="1">
                  <c:v>No. of Closed </c:v>
                </c:pt>
                <c:pt idx="2">
                  <c:v>No. of Open
</c:v>
                </c:pt>
                <c:pt idx="3">
                  <c:v>Days Closed (Avg)
</c:v>
                </c:pt>
                <c:pt idx="4">
                  <c:v>Days Open (Avg)
</c:v>
                </c:pt>
              </c:strCache>
            </c:strRef>
          </c:cat>
          <c:val>
            <c:numRef>
              <c:f>Slide!$C$13:$G$13</c:f>
              <c:numCache>
                <c:formatCode>General</c:formatCode>
                <c:ptCount val="5"/>
                <c:pt idx="0">
                  <c:v>12</c:v>
                </c:pt>
                <c:pt idx="1">
                  <c:v>11</c:v>
                </c:pt>
                <c:pt idx="2">
                  <c:v>1</c:v>
                </c:pt>
                <c:pt idx="3" formatCode="0">
                  <c:v>3.4545454545454546</c:v>
                </c:pt>
                <c:pt idx="4" formatCode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E-43C7-8F5C-FBE2B4A37C16}"/>
            </c:ext>
          </c:extLst>
        </c:ser>
        <c:ser>
          <c:idx val="1"/>
          <c:order val="1"/>
          <c:tx>
            <c:strRef>
              <c:f>Slide!$B$14</c:f>
              <c:strCache>
                <c:ptCount val="1"/>
                <c:pt idx="0">
                  <c:v>Milford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Slide!$C$12:$G$12</c:f>
              <c:strCache>
                <c:ptCount val="5"/>
                <c:pt idx="0">
                  <c:v>Total  OESR</c:v>
                </c:pt>
                <c:pt idx="1">
                  <c:v>No. of Closed </c:v>
                </c:pt>
                <c:pt idx="2">
                  <c:v>No. of Open
</c:v>
                </c:pt>
                <c:pt idx="3">
                  <c:v>Days Closed (Avg)
</c:v>
                </c:pt>
                <c:pt idx="4">
                  <c:v>Days Open (Avg)
</c:v>
                </c:pt>
              </c:strCache>
            </c:strRef>
          </c:cat>
          <c:val>
            <c:numRef>
              <c:f>Slide!$C$14:$G$14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 formatCode="0">
                  <c:v>8.5</c:v>
                </c:pt>
                <c:pt idx="4" formatCode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2E-43C7-8F5C-FBE2B4A37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1322976"/>
        <c:axId val="541323304"/>
      </c:barChart>
      <c:scatterChart>
        <c:scatterStyle val="lineMarker"/>
        <c:varyColors val="0"/>
        <c:ser>
          <c:idx val="2"/>
          <c:order val="2"/>
          <c:tx>
            <c:strRef>
              <c:f>Slide!$H$12</c:f>
              <c:strCache>
                <c:ptCount val="1"/>
                <c:pt idx="0">
                  <c:v>Target closed days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C72E-43C7-8F5C-FBE2B4A37C16}"/>
              </c:ext>
            </c:extLst>
          </c:dPt>
          <c:errBars>
            <c:errDir val="y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plus"/>
            <c:errValType val="cust"/>
            <c:noEndCap val="1"/>
            <c:plus>
              <c:numLit>
                <c:formatCode>General</c:formatCode>
                <c:ptCount val="1"/>
                <c:pt idx="0">
                  <c:v>5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lgDash"/>
                <a:round/>
              </a:ln>
              <a:effectLst/>
            </c:spPr>
          </c:errBars>
          <c:yVal>
            <c:numRef>
              <c:f>Slide!$H$13</c:f>
              <c:numCache>
                <c:formatCode>0</c:formatCode>
                <c:ptCount val="1"/>
                <c:pt idx="0">
                  <c:v>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72E-43C7-8F5C-FBE2B4A37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322976"/>
        <c:axId val="541323304"/>
      </c:scatterChart>
      <c:catAx>
        <c:axId val="54132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323304"/>
        <c:crosses val="autoZero"/>
        <c:auto val="1"/>
        <c:lblAlgn val="ctr"/>
        <c:lblOffset val="100"/>
        <c:noMultiLvlLbl val="0"/>
      </c:catAx>
      <c:valAx>
        <c:axId val="54132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32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 w="12700">
          <a:solidFill>
            <a:schemeClr val="tx1">
              <a:lumMod val="65000"/>
              <a:lumOff val="35000"/>
              <a:alpha val="95000"/>
            </a:schemeClr>
          </a:solidFill>
          <a:prstDash val="dash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CFB505-F0ED-4AE0-A7BE-143BF377D4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CBDC5D-78BB-4C7C-92DF-6920A77139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fld id="{E30AE4EF-7EFC-433F-AD2D-E61979CD14F7}" type="datetimeFigureOut">
              <a:rPr lang="en-US" altLang="en-US"/>
              <a:pPr>
                <a:defRPr/>
              </a:pPr>
              <a:t>2/5/2021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C66FF4-6C7B-46BD-B4B1-0150DF5E65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697DB-4C30-4803-9A8B-09EBBEF65F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8FE9D033-31FB-4859-8634-FD4307A9BC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52C13E-005C-4F54-AF2B-3D0B294F3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4A041-F35C-4E93-B934-02C7391E62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fld id="{0C1CB490-16C8-44DE-B631-D4250769D0DB}" type="datetimeFigureOut">
              <a:rPr lang="en-US" altLang="en-US"/>
              <a:pPr>
                <a:defRPr/>
              </a:pPr>
              <a:t>2/5/2021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CF998F3-691C-4034-8333-B23304ACA5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84" tIns="47942" rIns="95884" bIns="4794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DBAB2D9-0D09-4F48-BF0B-25FF3C25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0250" y="4560888"/>
            <a:ext cx="5854700" cy="4321175"/>
          </a:xfrm>
          <a:prstGeom prst="rect">
            <a:avLst/>
          </a:prstGeom>
        </p:spPr>
        <p:txBody>
          <a:bodyPr vert="horz" lIns="95884" tIns="47942" rIns="95884" bIns="4794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3EB6C-F169-44BE-A593-AD1F650F06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018C0-5BEC-4CB2-9ACD-0727E0856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1522F070-94D7-49B5-B952-63C440399F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8681C808-94FF-4237-9874-B69A33EB12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9C06441B-FE4B-4557-A2CD-CD0971C386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Validation at Flex on-hold; Will resume when Memo is out for “e- fill form”</a:t>
            </a:r>
            <a:endParaRPr lang="en-SG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6593F6F3-ABA4-47B9-926C-DCF6E50C44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4EBD32C-6B5A-4A60-B634-62B2EBEA0318}" type="slidenum">
              <a:rPr lang="en-US" altLang="en-US" sz="1300" smtClean="0"/>
              <a:pPr/>
              <a:t>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5FC2E443-4BEB-490C-9A24-4F40A2CF79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D7E665-4785-441E-81A4-EE1131752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Points to share</a:t>
            </a:r>
          </a:p>
          <a:p>
            <a:pPr marL="171450" indent="-171450">
              <a:buFontTx/>
              <a:buChar char="-"/>
              <a:defRPr/>
            </a:pPr>
            <a:r>
              <a:rPr lang="en-US" dirty="0"/>
              <a:t>No# of OESRs (Received, Open, Close)</a:t>
            </a:r>
          </a:p>
          <a:p>
            <a:pPr marL="171450" indent="-171450">
              <a:buFontTx/>
              <a:buChar char="-"/>
              <a:defRPr/>
            </a:pPr>
            <a:r>
              <a:rPr lang="en-US" dirty="0"/>
              <a:t>Actions for closure</a:t>
            </a: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BA36AB75-D30A-4E1C-B36A-FEFAAF3CD8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D29017D-B0F6-45EF-BF0C-84120C04A26A}" type="slidenum">
              <a:rPr lang="en-US" altLang="en-US" sz="1300" smtClean="0">
                <a:solidFill>
                  <a:srgbClr val="000000"/>
                </a:solidFill>
              </a:rPr>
              <a:pPr/>
              <a:t>3</a:t>
            </a:fld>
            <a:endParaRPr lang="en-US" altLang="en-US" sz="13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727A961D-99BB-45C6-BAE1-C22007336D6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B47D3FF7-9C22-40D4-A36E-9C4A04014A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B725834D-6752-40A3-B724-7645816806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936D682-01F9-431A-96EE-0C920168E4F1}" type="slidenum">
              <a:rPr lang="en-US" altLang="en-US" sz="1300" smtClean="0">
                <a:solidFill>
                  <a:srgbClr val="000000"/>
                </a:solidFill>
              </a:rPr>
              <a:pPr/>
              <a:t>4</a:t>
            </a:fld>
            <a:endParaRPr lang="en-US" altLang="en-US" sz="13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B44A861A-623C-4031-BF63-0C662FB498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27B28EB6-64D0-454F-85A0-D7FB099B09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Balance 3 tooling from Flex, were sent to external calibration. </a:t>
            </a:r>
          </a:p>
          <a:p>
            <a:r>
              <a:rPr lang="en-US" altLang="en-US"/>
              <a:t>CPU PCB 210000520 </a:t>
            </a:r>
          </a:p>
          <a:p>
            <a:r>
              <a:rPr lang="en-US" altLang="en-US"/>
              <a:t>Personality PCB 210000404</a:t>
            </a: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1A0D2650-0F3D-4AAA-8273-D55E7E6818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34E825A-9CF7-4721-B8B8-57D7DA6A1334}" type="slidenum">
              <a:rPr lang="en-US" altLang="en-US" sz="1300" smtClean="0"/>
              <a:pPr/>
              <a:t>5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434448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756BBFF3-5649-4CD0-8209-B9EC495A07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69EFE1CA-7EFA-4E18-817F-67347028BA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B71C744E-52F8-4345-A308-4594DE3108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FA6C9-0E5B-4927-A55D-9F71D0543DFA}" type="slidenum">
              <a:rPr lang="en-US" altLang="en-US" sz="1300" smtClean="0"/>
              <a:pPr/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8993483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6284294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0722833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99361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33166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382603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9094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8728327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7451145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902909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6400549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22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>
            <a:extLst>
              <a:ext uri="{FF2B5EF4-FFF2-40B4-BE49-F238E27FC236}">
                <a16:creationId xmlns:a16="http://schemas.microsoft.com/office/drawing/2014/main" id="{56DA282B-2A8E-46B3-9032-1ADF38171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Text Box 4">
            <a:extLst>
              <a:ext uri="{FF2B5EF4-FFF2-40B4-BE49-F238E27FC236}">
                <a16:creationId xmlns:a16="http://schemas.microsoft.com/office/drawing/2014/main" id="{3732C787-5946-45D3-8D8C-D3880035F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>
              <a:buFont typeface="Verdana" pitchFamily="34" charset="0"/>
              <a:buNone/>
              <a:defRPr/>
            </a:pPr>
            <a:r>
              <a:rPr lang="en-US" altLang="en-US" sz="700">
                <a:solidFill>
                  <a:srgbClr val="000000"/>
                </a:solidFill>
                <a:cs typeface="Arial" charset="0"/>
              </a:rPr>
              <a:t>©2017 Waters Corporation</a:t>
            </a:r>
          </a:p>
        </p:txBody>
      </p:sp>
      <p:sp>
        <p:nvSpPr>
          <p:cNvPr id="1028" name="Rectangle 16">
            <a:extLst>
              <a:ext uri="{FF2B5EF4-FFF2-40B4-BE49-F238E27FC236}">
                <a16:creationId xmlns:a16="http://schemas.microsoft.com/office/drawing/2014/main" id="{4FCB2ABA-1AD5-45A2-B9AD-41E56F5AD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Box 4">
            <a:extLst>
              <a:ext uri="{FF2B5EF4-FFF2-40B4-BE49-F238E27FC236}">
                <a16:creationId xmlns:a16="http://schemas.microsoft.com/office/drawing/2014/main" id="{A1FFB953-F86A-45E6-9BF8-1C128E760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buFont typeface="Verdana" panose="020B0604030504040204" pitchFamily="34" charset="0"/>
              <a:buNone/>
              <a:defRPr/>
            </a:pPr>
            <a:r>
              <a:rPr lang="en-US" altLang="en-US" sz="700">
                <a:solidFill>
                  <a:srgbClr val="000000"/>
                </a:solidFill>
              </a:rPr>
              <a:t> </a:t>
            </a:r>
            <a:fld id="{799ED42B-654C-4B69-BC7F-277BD6E3AE8B}" type="slidenum">
              <a:rPr lang="en-US" altLang="en-US" sz="700">
                <a:solidFill>
                  <a:srgbClr val="000000"/>
                </a:solidFill>
              </a:rPr>
              <a:pPr algn="r">
                <a:buFont typeface="Verdana" panose="020B0604030504040204" pitchFamily="34" charset="0"/>
                <a:buNone/>
                <a:defRPr/>
              </a:pPr>
              <a:t>‹#›</a:t>
            </a:fld>
            <a:endParaRPr lang="en-US" altLang="en-US" sz="700">
              <a:solidFill>
                <a:srgbClr val="000000"/>
              </a:solidFill>
            </a:endParaRPr>
          </a:p>
        </p:txBody>
      </p:sp>
      <p:pic>
        <p:nvPicPr>
          <p:cNvPr id="1030" name="Picture 7">
            <a:extLst>
              <a:ext uri="{FF2B5EF4-FFF2-40B4-BE49-F238E27FC236}">
                <a16:creationId xmlns:a16="http://schemas.microsoft.com/office/drawing/2014/main" id="{4F138213-7BAD-49AD-8103-3C904B91E5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71488"/>
            <a:ext cx="2022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">
            <a:extLst>
              <a:ext uri="{FF2B5EF4-FFF2-40B4-BE49-F238E27FC236}">
                <a16:creationId xmlns:a16="http://schemas.microsoft.com/office/drawing/2014/main" id="{2CF1713C-9401-4C48-9137-0606937717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Box 8">
            <a:extLst>
              <a:ext uri="{FF2B5EF4-FFF2-40B4-BE49-F238E27FC236}">
                <a16:creationId xmlns:a16="http://schemas.microsoft.com/office/drawing/2014/main" id="{4D899E5B-8FEC-4E2B-9B45-2C28981F5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175" y="6646863"/>
            <a:ext cx="1800225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latin typeface="Arial" charset="0"/>
                <a:cs typeface="Arial" charset="0"/>
              </a:rPr>
              <a:t>COMPANY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</p:sldLayoutIdLst>
  <p:transition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/>
          <a:ea typeface="MS PGothic" pitchFamily="34" charset="-128"/>
          <a:cs typeface="Arial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>
            <a:extLst>
              <a:ext uri="{FF2B5EF4-FFF2-40B4-BE49-F238E27FC236}">
                <a16:creationId xmlns:a16="http://schemas.microsoft.com/office/drawing/2014/main" id="{CBF36B15-140E-4614-AC0D-E45F53F2B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95600"/>
            <a:ext cx="4619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">
            <a:extLst>
              <a:ext uri="{FF2B5EF4-FFF2-40B4-BE49-F238E27FC236}">
                <a16:creationId xmlns:a16="http://schemas.microsoft.com/office/drawing/2014/main" id="{7F768588-657C-40D2-8CF1-1FB3160F8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12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D98DFB7-D806-495F-AE1C-6600EC2C66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2743200"/>
            <a:ext cx="6858000" cy="1371600"/>
          </a:xfrm>
        </p:spPr>
        <p:txBody>
          <a:bodyPr/>
          <a:lstStyle/>
          <a:p>
            <a:pPr algn="ctr"/>
            <a:r>
              <a:rPr lang="en-US" altLang="en-US" sz="2800">
                <a:ea typeface="MS PGothic"/>
              </a:rPr>
              <a:t>Operations </a:t>
            </a:r>
            <a:b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2800">
                <a:ea typeface="MS PGothic"/>
              </a:rPr>
              <a:t>Production Updates</a:t>
            </a: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24E1652-C478-4C77-8886-83F7D1851B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288" y="-28575"/>
            <a:ext cx="6858000" cy="1066800"/>
          </a:xfrm>
        </p:spPr>
        <p:txBody>
          <a:bodyPr/>
          <a:lstStyle/>
          <a:p>
            <a:r>
              <a:rPr lang="en-US" altLang="en-US" sz="2800">
                <a:ea typeface="MS PGothic"/>
              </a:rPr>
              <a:t>Manufacturing: Overview</a:t>
            </a: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83FF986-5F40-40A2-86FD-849D680D1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083547"/>
              </p:ext>
            </p:extLst>
          </p:nvPr>
        </p:nvGraphicFramePr>
        <p:xfrm>
          <a:off x="376238" y="1219200"/>
          <a:ext cx="8310562" cy="3422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4762">
                  <a:extLst>
                    <a:ext uri="{9D8B030D-6E8A-4147-A177-3AD203B41FA5}">
                      <a16:colId xmlns:a16="http://schemas.microsoft.com/office/drawing/2014/main" val="2451786822"/>
                    </a:ext>
                  </a:extLst>
                </a:gridCol>
                <a:gridCol w="1623251">
                  <a:extLst>
                    <a:ext uri="{9D8B030D-6E8A-4147-A177-3AD203B41FA5}">
                      <a16:colId xmlns:a16="http://schemas.microsoft.com/office/drawing/2014/main" val="519449362"/>
                    </a:ext>
                  </a:extLst>
                </a:gridCol>
                <a:gridCol w="1509097">
                  <a:extLst>
                    <a:ext uri="{9D8B030D-6E8A-4147-A177-3AD203B41FA5}">
                      <a16:colId xmlns:a16="http://schemas.microsoft.com/office/drawing/2014/main" val="388555078"/>
                    </a:ext>
                  </a:extLst>
                </a:gridCol>
                <a:gridCol w="1363452">
                  <a:extLst>
                    <a:ext uri="{9D8B030D-6E8A-4147-A177-3AD203B41FA5}">
                      <a16:colId xmlns:a16="http://schemas.microsoft.com/office/drawing/2014/main" val="2524309804"/>
                    </a:ext>
                  </a:extLst>
                </a:gridCol>
              </a:tblGrid>
              <a:tr h="723409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/>
                        <a:t>Status (WW04’21)</a:t>
                      </a: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Flex</a:t>
                      </a: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Venture</a:t>
                      </a: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CEI</a:t>
                      </a: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308578"/>
                  </a:ext>
                </a:extLst>
              </a:tr>
              <a:tr h="84670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 i="0" u="none" strike="noStrike" noProof="0" dirty="0">
                          <a:latin typeface="Verdana"/>
                        </a:rPr>
                        <a:t>OESR</a:t>
                      </a:r>
                      <a:endParaRPr lang="en-US" sz="2000" dirty="0"/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329980"/>
                  </a:ext>
                </a:extLst>
              </a:tr>
              <a:tr h="846709">
                <a:tc>
                  <a:txBody>
                    <a:bodyPr/>
                    <a:lstStyle/>
                    <a:p>
                      <a:r>
                        <a:rPr lang="en-US" sz="2000" b="1" dirty="0"/>
                        <a:t>Tooling/Tester</a:t>
                      </a: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671941"/>
                  </a:ext>
                </a:extLst>
              </a:tr>
              <a:tr h="1005824">
                <a:tc>
                  <a:txBody>
                    <a:bodyPr/>
                    <a:lstStyle/>
                    <a:p>
                      <a:r>
                        <a:rPr lang="en-US" sz="2000" b="1" dirty="0"/>
                        <a:t>Engineering Activities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Evaluation</a:t>
                      </a:r>
                    </a:p>
                    <a:p>
                      <a:pPr marL="457200" indent="-457200">
                        <a:buAutoNum type="arabicPeriod"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Validation</a:t>
                      </a: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4" marR="91434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4809402"/>
                  </a:ext>
                </a:extLst>
              </a:tr>
            </a:tbl>
          </a:graphicData>
        </a:graphic>
      </p:graphicFrame>
      <p:grpSp>
        <p:nvGrpSpPr>
          <p:cNvPr id="6175" name="Group 6">
            <a:extLst>
              <a:ext uri="{FF2B5EF4-FFF2-40B4-BE49-F238E27FC236}">
                <a16:creationId xmlns:a16="http://schemas.microsoft.com/office/drawing/2014/main" id="{726F7832-709A-47E5-BE4A-621C2445A3A8}"/>
              </a:ext>
            </a:extLst>
          </p:cNvPr>
          <p:cNvGrpSpPr>
            <a:grpSpLocks/>
          </p:cNvGrpSpPr>
          <p:nvPr/>
        </p:nvGrpSpPr>
        <p:grpSpPr bwMode="auto">
          <a:xfrm>
            <a:off x="368300" y="4775200"/>
            <a:ext cx="4886325" cy="1363663"/>
            <a:chOff x="368355" y="4774899"/>
            <a:chExt cx="4886621" cy="1364341"/>
          </a:xfrm>
        </p:grpSpPr>
        <p:sp>
          <p:nvSpPr>
            <p:cNvPr id="6176" name="Rectangle 5">
              <a:extLst>
                <a:ext uri="{FF2B5EF4-FFF2-40B4-BE49-F238E27FC236}">
                  <a16:creationId xmlns:a16="http://schemas.microsoft.com/office/drawing/2014/main" id="{BC6E0E3A-4309-4BB3-A30B-4A43F963F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76" y="4774899"/>
              <a:ext cx="4419600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Font typeface="Wingdings 2" panose="05020102010507070707" pitchFamily="18" charset="2"/>
                <a:buChar char="¡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Font typeface="Verdana" panose="020B060403050404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Courier New" panose="02070309020205020404" pitchFamily="49" charset="0"/>
                <a:buChar char="o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Verdana" panose="020B0604030504040204" pitchFamily="34" charset="0"/>
                </a:rPr>
                <a:t>Stop production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600" b="1">
                <a:latin typeface="Verdan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Verdana" panose="020B0604030504040204" pitchFamily="34" charset="0"/>
                </a:rPr>
                <a:t>Potential impact / Under investigation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latin typeface="Verdana" panose="020B0604030504040204" pitchFamily="34" charset="0"/>
              </a:endParaRP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600">
                  <a:latin typeface="Verdana" panose="020B0604030504040204" pitchFamily="34" charset="0"/>
                </a:rPr>
                <a:t>No production impact</a:t>
              </a:r>
            </a:p>
          </p:txBody>
        </p:sp>
        <p:pic>
          <p:nvPicPr>
            <p:cNvPr id="6177" name="Picture 4">
              <a:extLst>
                <a:ext uri="{FF2B5EF4-FFF2-40B4-BE49-F238E27FC236}">
                  <a16:creationId xmlns:a16="http://schemas.microsoft.com/office/drawing/2014/main" id="{DD21E21B-A755-450D-867B-058D68DD9D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355" y="4774899"/>
              <a:ext cx="499045" cy="1364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515804B-43C3-407A-AD8A-B20379EA3043}"/>
              </a:ext>
            </a:extLst>
          </p:cNvPr>
          <p:cNvGrpSpPr/>
          <p:nvPr/>
        </p:nvGrpSpPr>
        <p:grpSpPr>
          <a:xfrm>
            <a:off x="4666208" y="2108771"/>
            <a:ext cx="3581400" cy="2352675"/>
            <a:chOff x="4724400" y="2057400"/>
            <a:chExt cx="3581400" cy="2352675"/>
          </a:xfrm>
        </p:grpSpPr>
        <p:grpSp>
          <p:nvGrpSpPr>
            <p:cNvPr id="6174" name="Group 7">
              <a:extLst>
                <a:ext uri="{FF2B5EF4-FFF2-40B4-BE49-F238E27FC236}">
                  <a16:creationId xmlns:a16="http://schemas.microsoft.com/office/drawing/2014/main" id="{9723D385-819D-46FD-A751-C845E1F672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24400" y="2057400"/>
              <a:ext cx="3581400" cy="2352675"/>
              <a:chOff x="4724400" y="2057400"/>
              <a:chExt cx="3581400" cy="2352676"/>
            </a:xfrm>
          </p:grpSpPr>
          <p:sp>
            <p:nvSpPr>
              <p:cNvPr id="6178" name="Oval 1">
                <a:extLst>
                  <a:ext uri="{FF2B5EF4-FFF2-40B4-BE49-F238E27FC236}">
                    <a16:creationId xmlns:a16="http://schemas.microsoft.com/office/drawing/2014/main" id="{EEC77F5E-3F7C-4CF2-AC52-A2343DF618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4400" y="2057400"/>
                <a:ext cx="533400" cy="533400"/>
              </a:xfrm>
              <a:prstGeom prst="ellipse">
                <a:avLst/>
              </a:pr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¡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Courier New" panose="02070309020205020404" pitchFamily="49" charset="0"/>
                  <a:buChar char="o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Verdana" panose="020B0604030504040204" pitchFamily="34" charset="0"/>
                </a:endParaRPr>
              </a:p>
            </p:txBody>
          </p:sp>
          <p:sp>
            <p:nvSpPr>
              <p:cNvPr id="6179" name="Oval 6">
                <a:extLst>
                  <a:ext uri="{FF2B5EF4-FFF2-40B4-BE49-F238E27FC236}">
                    <a16:creationId xmlns:a16="http://schemas.microsoft.com/office/drawing/2014/main" id="{F63A6235-4B6C-4303-91F6-84032BE315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8400" y="2057400"/>
                <a:ext cx="533400" cy="533400"/>
              </a:xfrm>
              <a:prstGeom prst="ellipse">
                <a:avLst/>
              </a:pr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¡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Courier New" panose="02070309020205020404" pitchFamily="49" charset="0"/>
                  <a:buChar char="o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Verdana" panose="020B0604030504040204" pitchFamily="34" charset="0"/>
                </a:endParaRPr>
              </a:p>
            </p:txBody>
          </p:sp>
          <p:sp>
            <p:nvSpPr>
              <p:cNvPr id="6180" name="Oval 7">
                <a:extLst>
                  <a:ext uri="{FF2B5EF4-FFF2-40B4-BE49-F238E27FC236}">
                    <a16:creationId xmlns:a16="http://schemas.microsoft.com/office/drawing/2014/main" id="{FB2F07CF-270C-4946-9494-B8C4D2BFF2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2400" y="2057400"/>
                <a:ext cx="533400" cy="533400"/>
              </a:xfrm>
              <a:prstGeom prst="ellipse">
                <a:avLst/>
              </a:pr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¡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Courier New" panose="02070309020205020404" pitchFamily="49" charset="0"/>
                  <a:buChar char="o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Verdana" panose="020B0604030504040204" pitchFamily="34" charset="0"/>
                </a:endParaRPr>
              </a:p>
            </p:txBody>
          </p:sp>
          <p:sp>
            <p:nvSpPr>
              <p:cNvPr id="6182" name="Oval 9">
                <a:extLst>
                  <a:ext uri="{FF2B5EF4-FFF2-40B4-BE49-F238E27FC236}">
                    <a16:creationId xmlns:a16="http://schemas.microsoft.com/office/drawing/2014/main" id="{E5F611A9-0BC8-4A69-ABE0-F3AA62AB3A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8400" y="2967038"/>
                <a:ext cx="533400" cy="533400"/>
              </a:xfrm>
              <a:prstGeom prst="ellipse">
                <a:avLst/>
              </a:pr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¡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Courier New" panose="02070309020205020404" pitchFamily="49" charset="0"/>
                  <a:buChar char="o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Verdana" panose="020B0604030504040204" pitchFamily="34" charset="0"/>
                </a:endParaRPr>
              </a:p>
            </p:txBody>
          </p:sp>
          <p:sp>
            <p:nvSpPr>
              <p:cNvPr id="6183" name="Oval 10">
                <a:extLst>
                  <a:ext uri="{FF2B5EF4-FFF2-40B4-BE49-F238E27FC236}">
                    <a16:creationId xmlns:a16="http://schemas.microsoft.com/office/drawing/2014/main" id="{72A22739-514C-4CBF-BC32-C07630EA8F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2400" y="2967038"/>
                <a:ext cx="533400" cy="533400"/>
              </a:xfrm>
              <a:prstGeom prst="ellipse">
                <a:avLst/>
              </a:pr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¡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Courier New" panose="02070309020205020404" pitchFamily="49" charset="0"/>
                  <a:buChar char="o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Verdana" panose="020B0604030504040204" pitchFamily="34" charset="0"/>
                </a:endParaRPr>
              </a:p>
            </p:txBody>
          </p:sp>
          <p:sp>
            <p:nvSpPr>
              <p:cNvPr id="6184" name="Oval 11">
                <a:extLst>
                  <a:ext uri="{FF2B5EF4-FFF2-40B4-BE49-F238E27FC236}">
                    <a16:creationId xmlns:a16="http://schemas.microsoft.com/office/drawing/2014/main" id="{F3B2E0D2-0834-4BA7-8C77-10BDD12DD1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4400" y="3876676"/>
                <a:ext cx="533400" cy="533400"/>
              </a:xfrm>
              <a:prstGeom prst="ellipse">
                <a:avLst/>
              </a:pr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¡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Courier New" panose="02070309020205020404" pitchFamily="49" charset="0"/>
                  <a:buChar char="o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Verdana" panose="020B0604030504040204" pitchFamily="34" charset="0"/>
                </a:endParaRPr>
              </a:p>
            </p:txBody>
          </p:sp>
          <p:sp>
            <p:nvSpPr>
              <p:cNvPr id="6185" name="Oval 12">
                <a:extLst>
                  <a:ext uri="{FF2B5EF4-FFF2-40B4-BE49-F238E27FC236}">
                    <a16:creationId xmlns:a16="http://schemas.microsoft.com/office/drawing/2014/main" id="{434CA6A1-0B92-421E-B0B6-5F81FCD325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8400" y="3876676"/>
                <a:ext cx="533400" cy="533400"/>
              </a:xfrm>
              <a:prstGeom prst="ellipse">
                <a:avLst/>
              </a:pr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¡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Courier New" panose="02070309020205020404" pitchFamily="49" charset="0"/>
                  <a:buChar char="o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Verdana" panose="020B0604030504040204" pitchFamily="34" charset="0"/>
                </a:endParaRPr>
              </a:p>
            </p:txBody>
          </p:sp>
          <p:sp>
            <p:nvSpPr>
              <p:cNvPr id="6186" name="Oval 13">
                <a:extLst>
                  <a:ext uri="{FF2B5EF4-FFF2-40B4-BE49-F238E27FC236}">
                    <a16:creationId xmlns:a16="http://schemas.microsoft.com/office/drawing/2014/main" id="{BFDC3D68-2888-467C-A894-5817F10A9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72400" y="3876676"/>
                <a:ext cx="533400" cy="533400"/>
              </a:xfrm>
              <a:prstGeom prst="ellipse">
                <a:avLst/>
              </a:prstGeom>
              <a:solidFill>
                <a:srgbClr val="00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Wingdings 2" panose="05020102010507070707" pitchFamily="18" charset="2"/>
                  <a:buChar char="¡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Verdana" panose="020B060403050404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Courier New" panose="02070309020205020404" pitchFamily="49" charset="0"/>
                  <a:buChar char="o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110000"/>
                  </a:lnSpc>
                  <a:spcBef>
                    <a:spcPct val="20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endParaRPr lang="en-US" altLang="en-US" sz="1600">
                  <a:latin typeface="Verdana" panose="020B0604030504040204" pitchFamily="34" charset="0"/>
                </a:endParaRPr>
              </a:p>
            </p:txBody>
          </p:sp>
        </p:grpSp>
        <p:sp>
          <p:nvSpPr>
            <p:cNvPr id="2" name="Oval 9">
              <a:extLst>
                <a:ext uri="{FF2B5EF4-FFF2-40B4-BE49-F238E27FC236}">
                  <a16:creationId xmlns:a16="http://schemas.microsoft.com/office/drawing/2014/main" id="{8850868F-29A3-429D-B193-A40828F26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7121" y="2964317"/>
              <a:ext cx="533400" cy="533400"/>
            </a:xfrm>
            <a:prstGeom prst="ellipse">
              <a:avLst/>
            </a:prstGeom>
            <a:solidFill>
              <a:srgbClr val="00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40" tIns="45720" rIns="91440" bIns="45720" anchor="t"/>
            <a:lstStyle>
              <a:lvl1pPr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Font typeface="Wingdings 2" panose="05020102010507070707" pitchFamily="18" charset="2"/>
                <a:buChar char="¡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Font typeface="Verdana" panose="020B060403050404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SzPct val="80000"/>
                <a:buFont typeface="Courier New" panose="02070309020205020404" pitchFamily="49" charset="0"/>
                <a:buChar char="o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lnSpc>
                  <a:spcPct val="110000"/>
                </a:lnSpc>
                <a:spcBef>
                  <a:spcPct val="200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en-US" altLang="en-US" sz="1600">
                <a:solidFill>
                  <a:srgbClr val="FFC000"/>
                </a:solidFill>
                <a:latin typeface="Verdana" panose="020B0604030504040204" pitchFamily="34" charset="0"/>
              </a:endParaRPr>
            </a:p>
          </p:txBody>
        </p:sp>
      </p:grp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400C1C-BD29-4397-81F7-B16203CD0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Manufacturing: OESR Update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5214D9-AB88-40D1-BF32-DAC8D72FB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038944"/>
            <a:ext cx="4403187" cy="962954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3F9B262-EC7D-4875-9441-A871184C92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598863"/>
              </p:ext>
            </p:extLst>
          </p:nvPr>
        </p:nvGraphicFramePr>
        <p:xfrm>
          <a:off x="4403189" y="1038944"/>
          <a:ext cx="4487594" cy="2425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E941BF8-D381-4134-9A57-0E86F0FDC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767" y="3429000"/>
            <a:ext cx="8833421" cy="298208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DD4CF81-63F8-4DFD-8297-6B354CCA05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707209"/>
              </p:ext>
            </p:extLst>
          </p:nvPr>
        </p:nvGraphicFramePr>
        <p:xfrm>
          <a:off x="281486" y="1057819"/>
          <a:ext cx="8659652" cy="3924299"/>
        </p:xfrm>
        <a:graphic>
          <a:graphicData uri="http://schemas.openxmlformats.org/drawingml/2006/table">
            <a:tbl>
              <a:tblPr/>
              <a:tblGrid>
                <a:gridCol w="1059982">
                  <a:extLst>
                    <a:ext uri="{9D8B030D-6E8A-4147-A177-3AD203B41FA5}">
                      <a16:colId xmlns:a16="http://schemas.microsoft.com/office/drawing/2014/main" val="674908473"/>
                    </a:ext>
                  </a:extLst>
                </a:gridCol>
                <a:gridCol w="1169280">
                  <a:extLst>
                    <a:ext uri="{9D8B030D-6E8A-4147-A177-3AD203B41FA5}">
                      <a16:colId xmlns:a16="http://schemas.microsoft.com/office/drawing/2014/main" val="2122446141"/>
                    </a:ext>
                  </a:extLst>
                </a:gridCol>
                <a:gridCol w="858851">
                  <a:extLst>
                    <a:ext uri="{9D8B030D-6E8A-4147-A177-3AD203B41FA5}">
                      <a16:colId xmlns:a16="http://schemas.microsoft.com/office/drawing/2014/main" val="102969692"/>
                    </a:ext>
                  </a:extLst>
                </a:gridCol>
                <a:gridCol w="1283103">
                  <a:extLst>
                    <a:ext uri="{9D8B030D-6E8A-4147-A177-3AD203B41FA5}">
                      <a16:colId xmlns:a16="http://schemas.microsoft.com/office/drawing/2014/main" val="396684586"/>
                    </a:ext>
                  </a:extLst>
                </a:gridCol>
                <a:gridCol w="1064612">
                  <a:extLst>
                    <a:ext uri="{9D8B030D-6E8A-4147-A177-3AD203B41FA5}">
                      <a16:colId xmlns:a16="http://schemas.microsoft.com/office/drawing/2014/main" val="1531873578"/>
                    </a:ext>
                  </a:extLst>
                </a:gridCol>
                <a:gridCol w="1421026">
                  <a:extLst>
                    <a:ext uri="{9D8B030D-6E8A-4147-A177-3AD203B41FA5}">
                      <a16:colId xmlns:a16="http://schemas.microsoft.com/office/drawing/2014/main" val="1655050222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3464464565"/>
                    </a:ext>
                  </a:extLst>
                </a:gridCol>
                <a:gridCol w="823084">
                  <a:extLst>
                    <a:ext uri="{9D8B030D-6E8A-4147-A177-3AD203B41FA5}">
                      <a16:colId xmlns:a16="http://schemas.microsoft.com/office/drawing/2014/main" val="2578699286"/>
                    </a:ext>
                  </a:extLst>
                </a:gridCol>
              </a:tblGrid>
              <a:tr h="588645"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Where Used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Criticality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Total Testers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kumimoji="0" lang="en-SG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Total Testers Down</a:t>
                      </a:r>
                      <a:r>
                        <a:rPr lang="en-SG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 </a:t>
                      </a:r>
                      <a:endParaRPr kumimoji="0" lang="en-SG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Impact to Production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Status of Repair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Downtime</a:t>
                      </a:r>
                      <a:endParaRPr kumimoji="0" lang="en-SG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Target Closure</a:t>
                      </a:r>
                      <a:endParaRPr kumimoji="0" lang="en-SG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79596"/>
                  </a:ext>
                </a:extLst>
              </a:tr>
              <a:tr h="470916">
                <a:tc rowSpan="3"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Instrument Level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kumimoji="0"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Critical Testers</a:t>
                      </a:r>
                      <a:r>
                        <a:rPr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 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4</a:t>
                      </a:r>
                      <a:r>
                        <a:rPr kumimoji="0"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8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0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No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NA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262430"/>
                  </a:ext>
                </a:extLst>
              </a:tr>
              <a:tr h="53959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kumimoji="0"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Sub-Critical Testers</a:t>
                      </a:r>
                      <a:r>
                        <a:rPr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 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56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0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No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NA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289213"/>
                  </a:ext>
                </a:extLst>
              </a:tr>
              <a:tr h="470916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kumimoji="0"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Standard Testers</a:t>
                      </a:r>
                      <a:r>
                        <a:rPr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 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48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0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  <a:tabLst/>
                      </a:pPr>
                      <a:r>
                        <a:rPr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No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NA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325291"/>
                  </a:ext>
                </a:extLst>
              </a:tr>
              <a:tr h="588645">
                <a:tc rowSpan="3"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kumimoji="0" lang="en-SG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PCBA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kumimoji="0"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Test System</a:t>
                      </a:r>
                      <a:r>
                        <a:rPr lang="en-SG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 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15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0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None/>
                        <a:tabLst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No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Verdana" panose="020B060403050404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Courier New" panose="02070309020205020404" pitchFamily="49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110000"/>
                        </a:lnSpc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NA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099644"/>
                  </a:ext>
                </a:extLst>
              </a:tr>
              <a:tr h="490537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FCT Fixtures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72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0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No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NA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092869"/>
                  </a:ext>
                </a:extLst>
              </a:tr>
              <a:tr h="775049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ICT Fixtures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71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0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No</a:t>
                      </a:r>
                      <a:endParaRPr kumimoji="0" lang="en-SG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/>
                          <a:ea typeface="MS PGothic"/>
                          <a:cs typeface="Arial"/>
                        </a:rPr>
                        <a:t>NA</a:t>
                      </a:r>
                      <a:endParaRPr kumimoji="0" lang="en-US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endParaRPr kumimoji="0" lang="en-SG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/>
                        <a:ea typeface="MS PGothic"/>
                        <a:cs typeface="Arial"/>
                      </a:endParaRP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101715"/>
                  </a:ext>
                </a:extLst>
              </a:tr>
            </a:tbl>
          </a:graphicData>
        </a:graphic>
      </p:graphicFrame>
      <p:sp>
        <p:nvSpPr>
          <p:cNvPr id="13385" name="Rectangle 2">
            <a:extLst>
              <a:ext uri="{FF2B5EF4-FFF2-40B4-BE49-F238E27FC236}">
                <a16:creationId xmlns:a16="http://schemas.microsoft.com/office/drawing/2014/main" id="{7C201533-E912-4668-BDD4-44C66E3B1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841" y="5062054"/>
            <a:ext cx="8678437" cy="68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Verdana" panose="020B060403050404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buNone/>
              <a:defRPr/>
            </a:pPr>
            <a:endParaRPr lang="en-US" sz="1200" dirty="0">
              <a:ea typeface="Verdana"/>
            </a:endParaRPr>
          </a:p>
          <a:p>
            <a:pPr>
              <a:buClrTx/>
              <a:buNone/>
              <a:defRPr/>
            </a:pPr>
            <a:endParaRPr lang="en-US" sz="1200">
              <a:ea typeface="Verdana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  <a:defRPr/>
            </a:pPr>
            <a:endParaRPr lang="en-SG" altLang="en-US" sz="1000">
              <a:solidFill>
                <a:srgbClr val="000000"/>
              </a:solidFill>
              <a:latin typeface="Verdana"/>
              <a:ea typeface="MS PGothic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18F2B2B-E351-41C1-B732-7F01EFD80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ea typeface="MS PGothic"/>
              </a:rPr>
              <a:t>Manufacturing: Tester Dashboard</a:t>
            </a:r>
          </a:p>
        </p:txBody>
      </p:sp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D684CC-FB56-4D67-B456-3927A3894DD7}"/>
              </a:ext>
            </a:extLst>
          </p:cNvPr>
          <p:cNvSpPr txBox="1">
            <a:spLocks/>
          </p:cNvSpPr>
          <p:nvPr/>
        </p:nvSpPr>
        <p:spPr bwMode="gray">
          <a:xfrm>
            <a:off x="141767" y="1230957"/>
            <a:ext cx="8876871" cy="741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2000">
                <a:solidFill>
                  <a:schemeClr val="tx1"/>
                </a:solidFill>
                <a:latin typeface="Arial"/>
                <a:ea typeface="MS PGothic" pitchFamily="34" charset="-128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>
                <a:solidFill>
                  <a:schemeClr val="tx1"/>
                </a:solidFill>
                <a:latin typeface="Arial"/>
                <a:ea typeface="MS PGothic" pitchFamily="34" charset="-128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>
                <a:solidFill>
                  <a:schemeClr val="tx1"/>
                </a:solidFill>
                <a:latin typeface="Arial"/>
                <a:ea typeface="MS PGothic" pitchFamily="34" charset="-128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solidFill>
                  <a:schemeClr val="tx1"/>
                </a:solidFill>
                <a:latin typeface="Arial"/>
                <a:ea typeface="MS PGothic" pitchFamily="34" charset="-128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>
                <a:solidFill>
                  <a:schemeClr val="tx1"/>
                </a:solidFill>
                <a:latin typeface="Arial"/>
                <a:ea typeface="MS PGothic" pitchFamily="34" charset="-128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74D4"/>
              </a:buClr>
              <a:buFont typeface="Arial" pitchFamily="34" charset="0"/>
              <a:buChar char="•"/>
              <a:defRPr sz="1800" baseline="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74D4"/>
              </a:buClr>
              <a:buFont typeface="Arial" pitchFamily="34" charset="0"/>
              <a:buChar char="•"/>
              <a:defRPr sz="1800" baseline="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baseline="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baseline="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0" hangingPunct="0">
              <a:lnSpc>
                <a:spcPct val="100000"/>
              </a:lnSpc>
              <a:spcBef>
                <a:spcPct val="0"/>
              </a:spcBef>
              <a:buClrTx/>
              <a:buFont typeface="Wingdings 2" pitchFamily="18" charset="2"/>
              <a:buNone/>
              <a:defRPr/>
            </a:pPr>
            <a:r>
              <a:rPr lang="en-US" altLang="en-US" sz="1500" b="1">
                <a:solidFill>
                  <a:srgbClr val="000000"/>
                </a:solidFill>
                <a:latin typeface="Verdana" panose="020B0604030504040204" pitchFamily="34" charset="0"/>
                <a:cs typeface="+mn-cs"/>
              </a:rPr>
              <a:t>Preventive Maintenance Plan for Consigned Tools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v"/>
              <a:defRPr/>
            </a:pPr>
            <a:r>
              <a:rPr lang="en-US" sz="1500">
                <a:solidFill>
                  <a:srgbClr val="000000"/>
                </a:solidFill>
                <a:latin typeface="Verdana" panose="020B0604030504040204" pitchFamily="34" charset="0"/>
                <a:cs typeface="+mn-cs"/>
              </a:rPr>
              <a:t>Monthly PM is applicable to </a:t>
            </a:r>
            <a:r>
              <a:rPr lang="en-US" sz="1500">
                <a:solidFill>
                  <a:srgbClr val="000000"/>
                </a:solidFill>
                <a:latin typeface="Verdana" panose="020B0604030504040204" pitchFamily="34" charset="0"/>
              </a:rPr>
              <a:t>all torque wrenches and tools with critical dimensions (CD). </a:t>
            </a:r>
            <a:endParaRPr lang="en-US" sz="1500">
              <a:solidFill>
                <a:srgbClr val="000000"/>
              </a:solidFill>
              <a:latin typeface="Verdana" panose="020B0604030504040204" pitchFamily="34" charset="0"/>
              <a:cs typeface="+mn-cs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v"/>
              <a:defRPr/>
            </a:pPr>
            <a:r>
              <a:rPr lang="en-US" sz="1500">
                <a:solidFill>
                  <a:srgbClr val="000000"/>
                </a:solidFill>
                <a:latin typeface="Verdana" panose="020B0604030504040204" pitchFamily="34" charset="0"/>
                <a:cs typeface="+mn-cs"/>
              </a:rPr>
              <a:t>Quarterly PM is applicable to the rest of the consigned tools.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38B89F4-C184-482C-A0AA-F9B388254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290515"/>
              </p:ext>
            </p:extLst>
          </p:nvPr>
        </p:nvGraphicFramePr>
        <p:xfrm>
          <a:off x="304801" y="2164422"/>
          <a:ext cx="8420092" cy="26670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5096">
                  <a:extLst>
                    <a:ext uri="{9D8B030D-6E8A-4147-A177-3AD203B41FA5}">
                      <a16:colId xmlns:a16="http://schemas.microsoft.com/office/drawing/2014/main" val="4289157838"/>
                    </a:ext>
                  </a:extLst>
                </a:gridCol>
                <a:gridCol w="1849348">
                  <a:extLst>
                    <a:ext uri="{9D8B030D-6E8A-4147-A177-3AD203B41FA5}">
                      <a16:colId xmlns:a16="http://schemas.microsoft.com/office/drawing/2014/main" val="442854893"/>
                    </a:ext>
                  </a:extLst>
                </a:gridCol>
                <a:gridCol w="1716205">
                  <a:extLst>
                    <a:ext uri="{9D8B030D-6E8A-4147-A177-3AD203B41FA5}">
                      <a16:colId xmlns:a16="http://schemas.microsoft.com/office/drawing/2014/main" val="863160037"/>
                    </a:ext>
                  </a:extLst>
                </a:gridCol>
                <a:gridCol w="1096481">
                  <a:extLst>
                    <a:ext uri="{9D8B030D-6E8A-4147-A177-3AD203B41FA5}">
                      <a16:colId xmlns:a16="http://schemas.microsoft.com/office/drawing/2014/main" val="3089027314"/>
                    </a:ext>
                  </a:extLst>
                </a:gridCol>
                <a:gridCol w="1096481">
                  <a:extLst>
                    <a:ext uri="{9D8B030D-6E8A-4147-A177-3AD203B41FA5}">
                      <a16:colId xmlns:a16="http://schemas.microsoft.com/office/drawing/2014/main" val="2659604453"/>
                    </a:ext>
                  </a:extLst>
                </a:gridCol>
                <a:gridCol w="1096481">
                  <a:extLst>
                    <a:ext uri="{9D8B030D-6E8A-4147-A177-3AD203B41FA5}">
                      <a16:colId xmlns:a16="http://schemas.microsoft.com/office/drawing/2014/main" val="2235950466"/>
                    </a:ext>
                  </a:extLst>
                </a:gridCol>
              </a:tblGrid>
              <a:tr h="260201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1" u="none" strike="noStrike" kern="12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CMO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1" u="none" strike="noStrike" kern="12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Total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en-US" sz="1500" b="1" u="none" strike="noStrike" kern="12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Physical Tools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1" u="none" strike="noStrike" kern="12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Tools Category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Q1 2021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977271"/>
                  </a:ext>
                </a:extLst>
              </a:tr>
              <a:tr h="3654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Jan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SG" sz="15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F</a:t>
                      </a:r>
                      <a:r>
                        <a:rPr lang="en-US" sz="15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eb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SG" sz="15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M</a:t>
                      </a:r>
                      <a:r>
                        <a:rPr lang="en-US" sz="1500" b="1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ar</a:t>
                      </a:r>
                      <a:endParaRPr lang="en-US" sz="1500" b="1" u="none" strike="noStrike" kern="12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347671"/>
                  </a:ext>
                </a:extLst>
              </a:tr>
              <a:tr h="34023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500" b="1" u="none" strike="noStrike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Venture</a:t>
                      </a:r>
                      <a:endParaRPr lang="en-US" sz="15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500" b="0" u="none" strike="noStrike">
                          <a:effectLst/>
                          <a:latin typeface="Verdana"/>
                          <a:ea typeface="Verdana"/>
                        </a:rPr>
                        <a:t>220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Tools with CD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CC00">
                            <a:tint val="66000"/>
                            <a:satMod val="160000"/>
                          </a:srgbClr>
                        </a:gs>
                        <a:gs pos="50000">
                          <a:srgbClr val="00CC00">
                            <a:tint val="44500"/>
                            <a:satMod val="160000"/>
                          </a:srgbClr>
                        </a:gs>
                        <a:gs pos="100000">
                          <a:srgbClr val="00CC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920369"/>
                  </a:ext>
                </a:extLst>
              </a:tr>
              <a:tr h="34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Other Tools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/>
                          <a:ea typeface="Verdana"/>
                          <a:cs typeface="+mn-cs"/>
                        </a:rPr>
                        <a:t>63</a:t>
                      </a:r>
                      <a:endParaRPr lang="en-US" b="1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CC00">
                            <a:tint val="66000"/>
                            <a:satMod val="160000"/>
                          </a:srgbClr>
                        </a:gs>
                        <a:gs pos="50000">
                          <a:srgbClr val="00CC00">
                            <a:tint val="44500"/>
                            <a:satMod val="160000"/>
                          </a:srgbClr>
                        </a:gs>
                        <a:gs pos="100000">
                          <a:srgbClr val="00CC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53</a:t>
                      </a:r>
                      <a:endParaRPr lang="en-US" b="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45</a:t>
                      </a:r>
                      <a:endParaRPr lang="en-US" b="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300136"/>
                  </a:ext>
                </a:extLst>
              </a:tr>
              <a:tr h="34023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500" b="1" u="none" strike="noStrike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Flex</a:t>
                      </a:r>
                      <a:endParaRPr lang="en-US" sz="15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500" b="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257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Tools with CD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CC00">
                            <a:tint val="66000"/>
                            <a:satMod val="160000"/>
                          </a:srgbClr>
                        </a:gs>
                        <a:gs pos="50000">
                          <a:srgbClr val="00CC00">
                            <a:tint val="44500"/>
                            <a:satMod val="160000"/>
                          </a:srgbClr>
                        </a:gs>
                        <a:gs pos="100000">
                          <a:srgbClr val="00CC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724986"/>
                  </a:ext>
                </a:extLst>
              </a:tr>
              <a:tr h="34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Other Tools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91</a:t>
                      </a:r>
                      <a:endParaRPr lang="en-US" b="1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CC00">
                            <a:tint val="66000"/>
                            <a:satMod val="160000"/>
                          </a:srgbClr>
                        </a:gs>
                        <a:gs pos="50000">
                          <a:srgbClr val="00CC00">
                            <a:tint val="44500"/>
                            <a:satMod val="160000"/>
                          </a:srgbClr>
                        </a:gs>
                        <a:gs pos="100000">
                          <a:srgbClr val="00CC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113</a:t>
                      </a:r>
                      <a:endParaRPr lang="en-US" b="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5</a:t>
                      </a:r>
                      <a:endParaRPr lang="en-US" b="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717076"/>
                  </a:ext>
                </a:extLst>
              </a:tr>
              <a:tr h="34023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500" b="1" u="none" strike="noStrike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CEI </a:t>
                      </a:r>
                      <a:endParaRPr lang="en-US" sz="15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500" b="0" u="none" strike="noStrike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114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Tools with CD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CC00">
                            <a:tint val="66000"/>
                            <a:satMod val="160000"/>
                          </a:srgbClr>
                        </a:gs>
                        <a:gs pos="50000">
                          <a:srgbClr val="00CC00">
                            <a:tint val="44500"/>
                            <a:satMod val="160000"/>
                          </a:srgbClr>
                        </a:gs>
                        <a:gs pos="100000">
                          <a:srgbClr val="00CC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0768225"/>
                  </a:ext>
                </a:extLst>
              </a:tr>
              <a:tr h="340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Other Tools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35</a:t>
                      </a:r>
                      <a:endParaRPr lang="en-US" b="1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CC00">
                            <a:tint val="66000"/>
                            <a:satMod val="160000"/>
                          </a:srgbClr>
                        </a:gs>
                        <a:gs pos="50000">
                          <a:srgbClr val="00CC00">
                            <a:tint val="44500"/>
                            <a:satMod val="160000"/>
                          </a:srgbClr>
                        </a:gs>
                        <a:gs pos="100000">
                          <a:srgbClr val="00CC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35</a:t>
                      </a:r>
                      <a:endParaRPr lang="en-US" b="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36</a:t>
                      </a:r>
                      <a:endParaRPr lang="en-US" b="0" dirty="0"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289963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B1A662E-3DE6-42E5-A1CD-0673913965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979494"/>
              </p:ext>
            </p:extLst>
          </p:nvPr>
        </p:nvGraphicFramePr>
        <p:xfrm>
          <a:off x="304797" y="4902633"/>
          <a:ext cx="8420091" cy="1249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7853">
                  <a:extLst>
                    <a:ext uri="{9D8B030D-6E8A-4147-A177-3AD203B41FA5}">
                      <a16:colId xmlns:a16="http://schemas.microsoft.com/office/drawing/2014/main" val="1830622392"/>
                    </a:ext>
                  </a:extLst>
                </a:gridCol>
                <a:gridCol w="2233901">
                  <a:extLst>
                    <a:ext uri="{9D8B030D-6E8A-4147-A177-3AD203B41FA5}">
                      <a16:colId xmlns:a16="http://schemas.microsoft.com/office/drawing/2014/main" val="1993754480"/>
                    </a:ext>
                  </a:extLst>
                </a:gridCol>
                <a:gridCol w="2203314">
                  <a:extLst>
                    <a:ext uri="{9D8B030D-6E8A-4147-A177-3AD203B41FA5}">
                      <a16:colId xmlns:a16="http://schemas.microsoft.com/office/drawing/2014/main" val="1479154722"/>
                    </a:ext>
                  </a:extLst>
                </a:gridCol>
                <a:gridCol w="2105023">
                  <a:extLst>
                    <a:ext uri="{9D8B030D-6E8A-4147-A177-3AD203B41FA5}">
                      <a16:colId xmlns:a16="http://schemas.microsoft.com/office/drawing/2014/main" val="4283355532"/>
                    </a:ext>
                  </a:extLst>
                </a:gridCol>
              </a:tblGrid>
              <a:tr h="356980">
                <a:tc rowSpan="2"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+mn-lt"/>
                        </a:rPr>
                        <a:t>Tooling </a:t>
                      </a:r>
                    </a:p>
                    <a:p>
                      <a:pPr algn="ctr"/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+mn-lt"/>
                        </a:rPr>
                        <a:t>PM Status</a:t>
                      </a:r>
                    </a:p>
                    <a:p>
                      <a:pPr algn="ctr"/>
                      <a:br>
                        <a:rPr lang="en-US" sz="1500" b="1" dirty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r>
                        <a:rPr lang="en-US" sz="1500" b="1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+mn-lt"/>
                        </a:rPr>
                        <a:t>(WW04’21)</a:t>
                      </a:r>
                    </a:p>
                  </a:txBody>
                  <a:tcPr marT="45651" marB="45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Venture</a:t>
                      </a:r>
                    </a:p>
                  </a:txBody>
                  <a:tcPr marT="45651" marB="45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Flex</a:t>
                      </a:r>
                    </a:p>
                  </a:txBody>
                  <a:tcPr marT="45651" marB="45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</a:rPr>
                        <a:t>CEI</a:t>
                      </a:r>
                    </a:p>
                  </a:txBody>
                  <a:tcPr marT="45651" marB="45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8984129"/>
                  </a:ext>
                </a:extLst>
              </a:tr>
              <a:tr h="892609">
                <a:tc vMerge="1">
                  <a:txBody>
                    <a:bodyPr/>
                    <a:lstStyle/>
                    <a:p>
                      <a:pPr algn="ctr"/>
                      <a:endParaRPr lang="en-US" sz="1500" b="1">
                        <a:highlight>
                          <a:srgbClr val="00FF00"/>
                        </a:highlight>
                        <a:latin typeface="+mn-lt"/>
                      </a:endParaRPr>
                    </a:p>
                  </a:txBody>
                  <a:tcPr marT="45651" marB="45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latin typeface="+mn-lt"/>
                        </a:rPr>
                        <a:t>CD:      </a:t>
                      </a:r>
                      <a:r>
                        <a:rPr lang="en-US" sz="1500" b="1" dirty="0">
                          <a:latin typeface="+mn-lt"/>
                        </a:rPr>
                        <a:t>    59 / 59</a:t>
                      </a:r>
                    </a:p>
                    <a:p>
                      <a:pPr algn="l"/>
                      <a:r>
                        <a:rPr lang="en-US" sz="1500" dirty="0">
                          <a:latin typeface="+mn-lt"/>
                        </a:rPr>
                        <a:t>Others: </a:t>
                      </a:r>
                      <a:r>
                        <a:rPr lang="en-US" sz="1500" b="1" dirty="0">
                          <a:latin typeface="+mn-lt"/>
                        </a:rPr>
                        <a:t>    63 / 63</a:t>
                      </a:r>
                    </a:p>
                  </a:txBody>
                  <a:tcPr marT="45651" marB="45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CC00">
                            <a:tint val="66000"/>
                            <a:satMod val="160000"/>
                          </a:srgbClr>
                        </a:gs>
                        <a:gs pos="50000">
                          <a:srgbClr val="00CC00">
                            <a:tint val="44500"/>
                            <a:satMod val="160000"/>
                          </a:srgbClr>
                        </a:gs>
                        <a:gs pos="100000">
                          <a:srgbClr val="00CC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latin typeface="+mn-lt"/>
                        </a:rPr>
                        <a:t>CD:      </a:t>
                      </a:r>
                      <a:r>
                        <a:rPr lang="en-US" sz="1500" b="1" dirty="0">
                          <a:latin typeface="+mn-lt"/>
                        </a:rPr>
                        <a:t>  47 / 47</a:t>
                      </a:r>
                    </a:p>
                    <a:p>
                      <a:pPr algn="l"/>
                      <a:r>
                        <a:rPr lang="en-US" sz="1500" dirty="0">
                          <a:latin typeface="+mn-lt"/>
                        </a:rPr>
                        <a:t>Others</a:t>
                      </a:r>
                      <a:r>
                        <a:rPr lang="en-US" sz="1500" b="0" dirty="0">
                          <a:latin typeface="+mn-lt"/>
                        </a:rPr>
                        <a:t>:</a:t>
                      </a:r>
                      <a:r>
                        <a:rPr lang="en-US" sz="1500" b="1" dirty="0">
                          <a:latin typeface="+mn-lt"/>
                        </a:rPr>
                        <a:t>    91 / 91</a:t>
                      </a:r>
                    </a:p>
                  </a:txBody>
                  <a:tcPr marT="45651" marB="45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CC00">
                            <a:tint val="66000"/>
                            <a:satMod val="160000"/>
                          </a:srgbClr>
                        </a:gs>
                        <a:gs pos="50000">
                          <a:srgbClr val="00CC00">
                            <a:tint val="44500"/>
                            <a:satMod val="160000"/>
                          </a:srgbClr>
                        </a:gs>
                        <a:gs pos="100000">
                          <a:srgbClr val="00CC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latin typeface="+mn-lt"/>
                        </a:rPr>
                        <a:t>CD:     </a:t>
                      </a:r>
                      <a:r>
                        <a:rPr lang="en-US" sz="1500" b="1" dirty="0">
                          <a:latin typeface="+mn-lt"/>
                        </a:rPr>
                        <a:t>   8 /  8</a:t>
                      </a:r>
                    </a:p>
                    <a:p>
                      <a:pPr algn="l"/>
                      <a:r>
                        <a:rPr lang="en-US" sz="1500" dirty="0">
                          <a:latin typeface="+mn-lt"/>
                        </a:rPr>
                        <a:t>Others:</a:t>
                      </a:r>
                      <a:r>
                        <a:rPr lang="en-US" sz="1500" b="1" dirty="0">
                          <a:latin typeface="+mn-lt"/>
                        </a:rPr>
                        <a:t> 35 / 35</a:t>
                      </a:r>
                    </a:p>
                  </a:txBody>
                  <a:tcPr marT="45651" marB="456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CC00">
                            <a:tint val="66000"/>
                            <a:satMod val="160000"/>
                          </a:srgbClr>
                        </a:gs>
                        <a:gs pos="50000">
                          <a:srgbClr val="00CC00">
                            <a:tint val="44500"/>
                            <a:satMod val="160000"/>
                          </a:srgbClr>
                        </a:gs>
                        <a:gs pos="100000">
                          <a:srgbClr val="00CC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6267587"/>
                  </a:ext>
                </a:extLst>
              </a:tr>
            </a:tbl>
          </a:graphicData>
        </a:graphic>
      </p:graphicFrame>
      <p:sp>
        <p:nvSpPr>
          <p:cNvPr id="13" name="Title 12">
            <a:extLst>
              <a:ext uri="{FF2B5EF4-FFF2-40B4-BE49-F238E27FC236}">
                <a16:creationId xmlns:a16="http://schemas.microsoft.com/office/drawing/2014/main" id="{9CBBBE8F-B22C-41BC-A194-C52B4A1F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ea typeface="MS PGothic"/>
              </a:rPr>
              <a:t>Manufacturing: Tooling PM Status</a:t>
            </a:r>
          </a:p>
        </p:txBody>
      </p:sp>
    </p:spTree>
    <p:extLst>
      <p:ext uri="{BB962C8B-B14F-4D97-AF65-F5344CB8AC3E}">
        <p14:creationId xmlns:p14="http://schemas.microsoft.com/office/powerpoint/2010/main" val="635240571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4639880C-F490-4841-A8E3-8E09408B98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288" y="-28575"/>
            <a:ext cx="6858000" cy="1066800"/>
          </a:xfrm>
        </p:spPr>
        <p:txBody>
          <a:bodyPr/>
          <a:lstStyle/>
          <a:p>
            <a:r>
              <a:rPr lang="en-US" altLang="en-US" sz="2800">
                <a:ea typeface="MS PGothic"/>
              </a:rPr>
              <a:t>Manufacturing: Evaluation at Flex 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0425ACB1-6E14-4593-82A4-F5CAE101FF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1288" y="1165225"/>
            <a:ext cx="8686800" cy="50292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Tracking TMDs with evaluation purpose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E6D8EC-48FE-457C-BAE3-93FC2BA79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325868"/>
              </p:ext>
            </p:extLst>
          </p:nvPr>
        </p:nvGraphicFramePr>
        <p:xfrm>
          <a:off x="141288" y="1524000"/>
          <a:ext cx="8861425" cy="2058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725">
                  <a:extLst>
                    <a:ext uri="{9D8B030D-6E8A-4147-A177-3AD203B41FA5}">
                      <a16:colId xmlns:a16="http://schemas.microsoft.com/office/drawing/2014/main" val="198464108"/>
                    </a:ext>
                  </a:extLst>
                </a:gridCol>
                <a:gridCol w="1133586">
                  <a:extLst>
                    <a:ext uri="{9D8B030D-6E8A-4147-A177-3AD203B41FA5}">
                      <a16:colId xmlns:a16="http://schemas.microsoft.com/office/drawing/2014/main" val="2041477441"/>
                    </a:ext>
                  </a:extLst>
                </a:gridCol>
                <a:gridCol w="2133601">
                  <a:extLst>
                    <a:ext uri="{9D8B030D-6E8A-4147-A177-3AD203B41FA5}">
                      <a16:colId xmlns:a16="http://schemas.microsoft.com/office/drawing/2014/main" val="3953711046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56165728"/>
                    </a:ext>
                  </a:extLst>
                </a:gridCol>
                <a:gridCol w="2754312">
                  <a:extLst>
                    <a:ext uri="{9D8B030D-6E8A-4147-A177-3AD203B41FA5}">
                      <a16:colId xmlns:a16="http://schemas.microsoft.com/office/drawing/2014/main" val="253749546"/>
                    </a:ext>
                  </a:extLst>
                </a:gridCol>
              </a:tblGrid>
              <a:tr h="605259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No</a:t>
                      </a:r>
                    </a:p>
                  </a:txBody>
                  <a:tcPr marL="91450" marR="91450" marT="45716" marB="45716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Deviation#</a:t>
                      </a:r>
                    </a:p>
                  </a:txBody>
                  <a:tcPr marL="91450" marR="91450" marT="45716" marB="45716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Description</a:t>
                      </a:r>
                    </a:p>
                  </a:txBody>
                  <a:tcPr marL="91450" marR="91450" marT="45716" marB="45716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Affected Assembly and Quantity</a:t>
                      </a:r>
                    </a:p>
                  </a:txBody>
                  <a:tcPr marL="91450" marR="91450" marT="45716" marB="45716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SBR Status &amp; Feedback</a:t>
                      </a:r>
                    </a:p>
                  </a:txBody>
                  <a:tcPr marL="91450" marR="91450" marT="45716" marB="45716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1964"/>
                  </a:ext>
                </a:extLst>
              </a:tr>
              <a:tr h="1453729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</a:t>
                      </a:r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TMD010715</a:t>
                      </a:r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210000414 ASSY, PCB, ACQTUV PERS ROHS is revised to Rev H.</a:t>
                      </a:r>
                    </a:p>
                    <a:p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210001232 ASSY, PCB, 3V CCPU to replace 210000520 ASSY, PCB, 3VCCPU AHCT</a:t>
                      </a:r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186015031 (8 assemblies)</a:t>
                      </a:r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/>
                        <a:t>ICT and FCT verification have passed.</a:t>
                      </a:r>
                      <a:endParaRPr lang="en-US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/>
                        <a:t>Closed.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/>
                        <a:t>First instrument Serial Number </a:t>
                      </a:r>
                      <a:r>
                        <a:rPr lang="en-US" sz="1200" b="1" i="0" u="sng" strike="noStrike" noProof="0"/>
                        <a:t>D20TUV545A.</a:t>
                      </a:r>
                      <a:endParaRPr lang="en-US"/>
                    </a:p>
                  </a:txBody>
                  <a:tcPr marL="91450" marR="91450" marT="45716" marB="45716" anchor="ctr"/>
                </a:tc>
                <a:extLst>
                  <a:ext uri="{0D108BD9-81ED-4DB2-BD59-A6C34878D82A}">
                    <a16:rowId xmlns:a16="http://schemas.microsoft.com/office/drawing/2014/main" val="418698515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A29C536-E0B6-4DFA-A322-0C693916C899}"/>
              </a:ext>
            </a:extLst>
          </p:cNvPr>
          <p:cNvSpPr txBox="1"/>
          <p:nvPr/>
        </p:nvSpPr>
        <p:spPr>
          <a:xfrm>
            <a:off x="313167" y="4261107"/>
            <a:ext cx="549751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>
                <a:highlight>
                  <a:srgbClr val="00FF00"/>
                </a:highlight>
                <a:latin typeface="Arial"/>
                <a:cs typeface="Arial"/>
              </a:rPr>
              <a:t>Complete buy-off</a:t>
            </a:r>
            <a:r>
              <a:rPr lang="en-US" sz="1200">
                <a:latin typeface="Arial"/>
                <a:cs typeface="Arial"/>
              </a:rPr>
              <a:t>    </a:t>
            </a:r>
            <a:r>
              <a:rPr lang="en-US" sz="1200">
                <a:highlight>
                  <a:srgbClr val="00FFFF"/>
                </a:highlight>
                <a:latin typeface="Arial"/>
                <a:cs typeface="Arial"/>
              </a:rPr>
              <a:t>Pending buy-off</a:t>
            </a:r>
            <a:r>
              <a:rPr lang="en-US" sz="1200">
                <a:latin typeface="Arial"/>
                <a:cs typeface="Arial"/>
              </a:rPr>
              <a:t>    </a:t>
            </a:r>
            <a:r>
              <a:rPr lang="en-US" sz="1200">
                <a:highlight>
                  <a:srgbClr val="FFFF00"/>
                </a:highlight>
                <a:latin typeface="Arial"/>
                <a:cs typeface="Arial"/>
              </a:rPr>
              <a:t>Building in-progress</a:t>
            </a:r>
            <a:r>
              <a:rPr lang="en-US" sz="1200">
                <a:latin typeface="Arial"/>
                <a:cs typeface="Arial"/>
              </a:rPr>
              <a:t>   </a:t>
            </a:r>
            <a:r>
              <a:rPr lang="en-US" sz="1200">
                <a:solidFill>
                  <a:schemeClr val="bg1"/>
                </a:solidFill>
                <a:highlight>
                  <a:srgbClr val="FF0000"/>
                </a:highlight>
                <a:latin typeface="Arial"/>
                <a:cs typeface="Arial"/>
              </a:rPr>
              <a:t>Failure analysis</a:t>
            </a:r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70EFCD7E-2281-46CD-915A-D349E9316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288" y="-28575"/>
            <a:ext cx="6858000" cy="1066800"/>
          </a:xfrm>
        </p:spPr>
        <p:txBody>
          <a:bodyPr/>
          <a:lstStyle/>
          <a:p>
            <a:r>
              <a:rPr lang="en-US" altLang="en-US" sz="2800">
                <a:ea typeface="MS PGothic"/>
              </a:rPr>
              <a:t>Manufacturing: Evaluation at Venture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3949C05F-D720-4209-B321-58B91D640E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1288" y="1165225"/>
            <a:ext cx="8686800" cy="3001963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Tracking TMDs with evaluation purpose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E6D8EC-48FE-457C-BAE3-93FC2BA79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157548"/>
              </p:ext>
            </p:extLst>
          </p:nvPr>
        </p:nvGraphicFramePr>
        <p:xfrm>
          <a:off x="141288" y="1522413"/>
          <a:ext cx="8686799" cy="2349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664">
                  <a:extLst>
                    <a:ext uri="{9D8B030D-6E8A-4147-A177-3AD203B41FA5}">
                      <a16:colId xmlns:a16="http://schemas.microsoft.com/office/drawing/2014/main" val="198464108"/>
                    </a:ext>
                  </a:extLst>
                </a:gridCol>
                <a:gridCol w="1228847">
                  <a:extLst>
                    <a:ext uri="{9D8B030D-6E8A-4147-A177-3AD203B41FA5}">
                      <a16:colId xmlns:a16="http://schemas.microsoft.com/office/drawing/2014/main" val="2041477441"/>
                    </a:ext>
                  </a:extLst>
                </a:gridCol>
                <a:gridCol w="1983532">
                  <a:extLst>
                    <a:ext uri="{9D8B030D-6E8A-4147-A177-3AD203B41FA5}">
                      <a16:colId xmlns:a16="http://schemas.microsoft.com/office/drawing/2014/main" val="3953711046"/>
                    </a:ext>
                  </a:extLst>
                </a:gridCol>
                <a:gridCol w="2359868">
                  <a:extLst>
                    <a:ext uri="{9D8B030D-6E8A-4147-A177-3AD203B41FA5}">
                      <a16:colId xmlns:a16="http://schemas.microsoft.com/office/drawing/2014/main" val="256165728"/>
                    </a:ext>
                  </a:extLst>
                </a:gridCol>
                <a:gridCol w="2655888">
                  <a:extLst>
                    <a:ext uri="{9D8B030D-6E8A-4147-A177-3AD203B41FA5}">
                      <a16:colId xmlns:a16="http://schemas.microsoft.com/office/drawing/2014/main" val="253749546"/>
                    </a:ext>
                  </a:extLst>
                </a:gridCol>
              </a:tblGrid>
              <a:tr h="567894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No</a:t>
                      </a:r>
                    </a:p>
                  </a:txBody>
                  <a:tcPr marL="91450" marR="91450" marT="45734" marB="45734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Deviation#</a:t>
                      </a:r>
                    </a:p>
                  </a:txBody>
                  <a:tcPr marL="91450" marR="91450" marT="45734" marB="45734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Description</a:t>
                      </a:r>
                    </a:p>
                  </a:txBody>
                  <a:tcPr marL="91450" marR="91450" marT="45734" marB="45734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Affected Assembly and Quantity</a:t>
                      </a:r>
                    </a:p>
                  </a:txBody>
                  <a:tcPr marL="91450" marR="91450" marT="45734" marB="45734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Status &amp; Feedback</a:t>
                      </a:r>
                    </a:p>
                  </a:txBody>
                  <a:tcPr marL="91450" marR="91450" marT="45734" marB="45734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1964"/>
                  </a:ext>
                </a:extLst>
              </a:tr>
              <a:tr h="958664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</a:t>
                      </a:r>
                    </a:p>
                  </a:txBody>
                  <a:tcPr marL="91450" marR="91450" marT="45734" marB="457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TMD010799</a:t>
                      </a:r>
                    </a:p>
                  </a:txBody>
                  <a:tcPr marL="91450" marR="91450" marT="45734" marB="45734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/>
                        <a:t>To allow the use of new pressure transducer 279011951 in BSM</a:t>
                      </a:r>
                    </a:p>
                  </a:txBody>
                  <a:tcPr marL="91450" marR="91450" marT="45734" marB="45734"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186015085 (50 assemblies)</a:t>
                      </a:r>
                    </a:p>
                  </a:txBody>
                  <a:tcPr marL="91450" marR="91450" marT="45734" marB="45734" anchor="ctr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200"/>
                        <a:t>On-hold. Potential part issue, pending clarification</a:t>
                      </a:r>
                    </a:p>
                  </a:txBody>
                  <a:tcPr marL="91450" marR="91450" marT="45734" marB="45734" anchor="ctr"/>
                </a:tc>
                <a:extLst>
                  <a:ext uri="{0D108BD9-81ED-4DB2-BD59-A6C34878D82A}">
                    <a16:rowId xmlns:a16="http://schemas.microsoft.com/office/drawing/2014/main" val="1859149092"/>
                  </a:ext>
                </a:extLst>
              </a:tr>
              <a:tr h="640378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</a:t>
                      </a:r>
                    </a:p>
                  </a:txBody>
                  <a:tcPr marL="91450" marR="91450" marT="45734" marB="4573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TMD010808</a:t>
                      </a:r>
                    </a:p>
                  </a:txBody>
                  <a:tcPr marL="91450" marR="91450" marT="45734" marB="45734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/>
                        <a:t>To allow the use of new pressure transducer 279012051 in FTN</a:t>
                      </a:r>
                    </a:p>
                  </a:txBody>
                  <a:tcPr marL="91450" marR="91450" marT="45734" marB="45734"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186015088 (100 assemblies)</a:t>
                      </a:r>
                    </a:p>
                  </a:txBody>
                  <a:tcPr marL="91450" marR="91450" marT="45734" marB="45734" anchor="ctr"/>
                </a:tc>
                <a:tc>
                  <a:txBody>
                    <a:bodyPr/>
                    <a:lstStyle/>
                    <a:p>
                      <a:pPr marL="0" lvl="0" indent="0" algn="l">
                        <a:buNone/>
                      </a:pPr>
                      <a:r>
                        <a:rPr lang="en-US" sz="1200" b="0" i="0" u="none" strike="noStrike" noProof="0">
                          <a:latin typeface="Verdana"/>
                        </a:rPr>
                        <a:t>To be load to production for Final Test</a:t>
                      </a:r>
                      <a:endParaRPr lang="en-US" sz="1200"/>
                    </a:p>
                  </a:txBody>
                  <a:tcPr marL="91450" marR="91450" marT="45734" marB="45734" anchor="ctr"/>
                </a:tc>
                <a:extLst>
                  <a:ext uri="{0D108BD9-81ED-4DB2-BD59-A6C34878D82A}">
                    <a16:rowId xmlns:a16="http://schemas.microsoft.com/office/drawing/2014/main" val="359266232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3A183537-503E-4A44-8BE5-366DF0920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1288" y="-28575"/>
            <a:ext cx="6858000" cy="1066800"/>
          </a:xfrm>
        </p:spPr>
        <p:txBody>
          <a:bodyPr/>
          <a:lstStyle/>
          <a:p>
            <a:r>
              <a:rPr lang="en-US" altLang="en-US" sz="2800">
                <a:ea typeface="MS PGothic"/>
              </a:rPr>
              <a:t>Manufacturing: Evaluation at CEI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A8C773F5-F94F-4D9D-96A1-0A04E03A05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1288" y="1165225"/>
            <a:ext cx="8686800" cy="3001963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Tracking TMDs with evaluation purpose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E6D8EC-48FE-457C-BAE3-93FC2BA79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435377"/>
              </p:ext>
            </p:extLst>
          </p:nvPr>
        </p:nvGraphicFramePr>
        <p:xfrm>
          <a:off x="141289" y="1522413"/>
          <a:ext cx="8861423" cy="2304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725">
                  <a:extLst>
                    <a:ext uri="{9D8B030D-6E8A-4147-A177-3AD203B41FA5}">
                      <a16:colId xmlns:a16="http://schemas.microsoft.com/office/drawing/2014/main" val="198464108"/>
                    </a:ext>
                  </a:extLst>
                </a:gridCol>
                <a:gridCol w="1165977">
                  <a:extLst>
                    <a:ext uri="{9D8B030D-6E8A-4147-A177-3AD203B41FA5}">
                      <a16:colId xmlns:a16="http://schemas.microsoft.com/office/drawing/2014/main" val="2041477441"/>
                    </a:ext>
                  </a:extLst>
                </a:gridCol>
                <a:gridCol w="2331954">
                  <a:extLst>
                    <a:ext uri="{9D8B030D-6E8A-4147-A177-3AD203B41FA5}">
                      <a16:colId xmlns:a16="http://schemas.microsoft.com/office/drawing/2014/main" val="3953711046"/>
                    </a:ext>
                  </a:extLst>
                </a:gridCol>
                <a:gridCol w="2409685">
                  <a:extLst>
                    <a:ext uri="{9D8B030D-6E8A-4147-A177-3AD203B41FA5}">
                      <a16:colId xmlns:a16="http://schemas.microsoft.com/office/drawing/2014/main" val="256165728"/>
                    </a:ext>
                  </a:extLst>
                </a:gridCol>
                <a:gridCol w="2476082">
                  <a:extLst>
                    <a:ext uri="{9D8B030D-6E8A-4147-A177-3AD203B41FA5}">
                      <a16:colId xmlns:a16="http://schemas.microsoft.com/office/drawing/2014/main" val="253749546"/>
                    </a:ext>
                  </a:extLst>
                </a:gridCol>
              </a:tblGrid>
              <a:tr h="56753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No</a:t>
                      </a:r>
                    </a:p>
                  </a:txBody>
                  <a:tcPr marL="91450" marR="91450" marT="45704" marB="45704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Deviation#</a:t>
                      </a:r>
                    </a:p>
                  </a:txBody>
                  <a:tcPr marL="91450" marR="91450" marT="45704" marB="45704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 marL="91450" marR="91450" marT="45704" marB="45704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Affected Assembly and Quantity</a:t>
                      </a:r>
                    </a:p>
                  </a:txBody>
                  <a:tcPr marL="91450" marR="91450" marT="45704" marB="45704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Status &amp; Feedback</a:t>
                      </a:r>
                    </a:p>
                  </a:txBody>
                  <a:tcPr marL="91450" marR="91450" marT="45704" marB="45704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1964"/>
                  </a:ext>
                </a:extLst>
              </a:tr>
              <a:tr h="958054"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</a:t>
                      </a:r>
                    </a:p>
                  </a:txBody>
                  <a:tcPr marL="91450" marR="91450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TMD010726</a:t>
                      </a:r>
                    </a:p>
                  </a:txBody>
                  <a:tcPr marL="91450" marR="91450" marT="45704" marB="45704"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Optical sensor 349000136 is obsoleted. To evaluate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279002338 ASSY, CABLE, AMPLIFIER, FIBER OPTIC along with the 410003852-ABRACKET, MOUNTING, FIBEROPTIC AMPLIFIER into 186015020 ACQUITY UPLC Sample Organizer</a:t>
                      </a:r>
                    </a:p>
                  </a:txBody>
                  <a:tcPr marL="91450" marR="91450" marT="45704" marB="45704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186015020 (15 assemblies)</a:t>
                      </a:r>
                    </a:p>
                  </a:txBody>
                  <a:tcPr marL="91450" marR="91450" marT="45704" marB="45704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chemeClr val="tx1"/>
                          </a:solidFill>
                          <a:latin typeface="Verdana"/>
                        </a:rPr>
                        <a:t>186015020 x </a:t>
                      </a:r>
                      <a:r>
                        <a:rPr lang="en-US" sz="1200" b="0" i="0" u="none" strike="noStrike" noProof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  <a:latin typeface="Verdana"/>
                        </a:rPr>
                        <a:t>14 units</a:t>
                      </a:r>
                      <a:r>
                        <a:rPr lang="en-US" sz="1200" b="0" i="0" u="none" strike="noStrike" noProof="0">
                          <a:solidFill>
                            <a:schemeClr val="tx1"/>
                          </a:solidFill>
                          <a:latin typeface="Verdana"/>
                        </a:rPr>
                        <a:t> + </a:t>
                      </a:r>
                      <a:endParaRPr lang="en-US" b="0" i="0" u="none" strike="noStrike" noProof="0">
                        <a:solidFill>
                          <a:schemeClr val="bg1"/>
                        </a:solidFill>
                        <a:highlight>
                          <a:srgbClr val="FF0000"/>
                        </a:highlight>
                        <a:latin typeface="Verdana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>
                          <a:solidFill>
                            <a:schemeClr val="bg1"/>
                          </a:solidFill>
                          <a:highlight>
                            <a:srgbClr val="FF0000"/>
                          </a:highlight>
                          <a:latin typeface="Verdana"/>
                        </a:rPr>
                        <a:t>1 unit</a:t>
                      </a:r>
                      <a:endParaRPr lang="en-US" b="0" i="0" u="none" strike="noStrike" noProof="0">
                        <a:solidFill>
                          <a:schemeClr val="bg1"/>
                        </a:solidFill>
                        <a:highlight>
                          <a:srgbClr val="FF0000"/>
                        </a:highlight>
                        <a:latin typeface="Verdana"/>
                      </a:endParaRPr>
                    </a:p>
                    <a:p>
                      <a:pPr marL="0" indent="0" algn="l" defTabSz="914400"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>
                        <a:solidFill>
                          <a:schemeClr val="tx1"/>
                        </a:solidFill>
                        <a:highlight>
                          <a:srgbClr val="00FF00"/>
                        </a:highlight>
                      </a:endParaRPr>
                    </a:p>
                  </a:txBody>
                  <a:tcPr marL="91450" marR="91450" marT="45704" marB="45704" anchor="ctr"/>
                </a:tc>
                <a:extLst>
                  <a:ext uri="{0D108BD9-81ED-4DB2-BD59-A6C34878D82A}">
                    <a16:rowId xmlns:a16="http://schemas.microsoft.com/office/drawing/2014/main" val="185914909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A4D7F0F-1959-420B-A339-A50B054FE4E0}"/>
              </a:ext>
            </a:extLst>
          </p:cNvPr>
          <p:cNvSpPr txBox="1"/>
          <p:nvPr/>
        </p:nvSpPr>
        <p:spPr>
          <a:xfrm>
            <a:off x="141287" y="3933838"/>
            <a:ext cx="5497513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>
                <a:highlight>
                  <a:srgbClr val="00FF00"/>
                </a:highlight>
                <a:latin typeface="Arial"/>
                <a:cs typeface="Arial"/>
              </a:rPr>
              <a:t>Complete buy-off</a:t>
            </a:r>
            <a:r>
              <a:rPr lang="en-US" sz="1200">
                <a:latin typeface="Arial"/>
                <a:cs typeface="Arial"/>
              </a:rPr>
              <a:t>    </a:t>
            </a:r>
            <a:r>
              <a:rPr lang="en-US" sz="1200">
                <a:highlight>
                  <a:srgbClr val="00FFFF"/>
                </a:highlight>
                <a:latin typeface="Arial"/>
                <a:cs typeface="Arial"/>
              </a:rPr>
              <a:t>Pending buy-off</a:t>
            </a:r>
            <a:r>
              <a:rPr lang="en-US" sz="1200">
                <a:latin typeface="Arial"/>
                <a:cs typeface="Arial"/>
              </a:rPr>
              <a:t>    </a:t>
            </a:r>
            <a:r>
              <a:rPr lang="en-US" sz="1200">
                <a:highlight>
                  <a:srgbClr val="FFFF00"/>
                </a:highlight>
                <a:latin typeface="Arial"/>
                <a:cs typeface="Arial"/>
              </a:rPr>
              <a:t>Building in-progress</a:t>
            </a:r>
            <a:r>
              <a:rPr lang="en-US" sz="1200">
                <a:latin typeface="Arial"/>
                <a:cs typeface="Arial"/>
              </a:rPr>
              <a:t>   </a:t>
            </a:r>
            <a:r>
              <a:rPr lang="en-US" sz="1200">
                <a:solidFill>
                  <a:schemeClr val="bg1"/>
                </a:solidFill>
                <a:highlight>
                  <a:srgbClr val="FF0000"/>
                </a:highlight>
                <a:latin typeface="Arial"/>
                <a:cs typeface="Arial"/>
              </a:rPr>
              <a:t>Failure analysis</a:t>
            </a:r>
          </a:p>
        </p:txBody>
      </p:sp>
      <p:pic>
        <p:nvPicPr>
          <p:cNvPr id="19462" name="Picture 1">
            <a:extLst>
              <a:ext uri="{FF2B5EF4-FFF2-40B4-BE49-F238E27FC236}">
                <a16:creationId xmlns:a16="http://schemas.microsoft.com/office/drawing/2014/main" id="{9A805038-D9F6-47EE-BA34-9776D64EF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4524375"/>
            <a:ext cx="76168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7E6139B8-0E25-49A4-B8F8-0C7F4CBF7B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9700" y="31750"/>
            <a:ext cx="6629400" cy="1004888"/>
          </a:xfrm>
          <a:ln/>
        </p:spPr>
        <p:txBody>
          <a:bodyPr/>
          <a:lstStyle/>
          <a:p>
            <a:r>
              <a:rPr lang="en-US" altLang="en-US" sz="2800">
                <a:solidFill>
                  <a:schemeClr val="accent1"/>
                </a:solidFill>
                <a:ea typeface="MS PGothic"/>
              </a:rPr>
              <a:t>Manufacturing: Tester Validation</a:t>
            </a:r>
            <a:endParaRPr lang="en-SG" altLang="en-US" sz="2800">
              <a:solidFill>
                <a:schemeClr val="accent1"/>
              </a:solidFill>
              <a:ea typeface="MS PGothic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EDD352C-D533-4096-AA3C-1677F279CF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224485"/>
              </p:ext>
            </p:extLst>
          </p:nvPr>
        </p:nvGraphicFramePr>
        <p:xfrm>
          <a:off x="288289" y="1733112"/>
          <a:ext cx="8609131" cy="3393695"/>
        </p:xfrm>
        <a:graphic>
          <a:graphicData uri="http://schemas.openxmlformats.org/drawingml/2006/table">
            <a:tbl>
              <a:tblPr firstRow="1" firstCol="1" bandRow="1"/>
              <a:tblGrid>
                <a:gridCol w="841868">
                  <a:extLst>
                    <a:ext uri="{9D8B030D-6E8A-4147-A177-3AD203B41FA5}">
                      <a16:colId xmlns:a16="http://schemas.microsoft.com/office/drawing/2014/main" val="3609159344"/>
                    </a:ext>
                  </a:extLst>
                </a:gridCol>
                <a:gridCol w="1410152">
                  <a:extLst>
                    <a:ext uri="{9D8B030D-6E8A-4147-A177-3AD203B41FA5}">
                      <a16:colId xmlns:a16="http://schemas.microsoft.com/office/drawing/2014/main" val="699204235"/>
                    </a:ext>
                  </a:extLst>
                </a:gridCol>
                <a:gridCol w="1004620">
                  <a:extLst>
                    <a:ext uri="{9D8B030D-6E8A-4147-A177-3AD203B41FA5}">
                      <a16:colId xmlns:a16="http://schemas.microsoft.com/office/drawing/2014/main" val="988402026"/>
                    </a:ext>
                  </a:extLst>
                </a:gridCol>
                <a:gridCol w="1183889">
                  <a:extLst>
                    <a:ext uri="{9D8B030D-6E8A-4147-A177-3AD203B41FA5}">
                      <a16:colId xmlns:a16="http://schemas.microsoft.com/office/drawing/2014/main" val="3747907189"/>
                    </a:ext>
                  </a:extLst>
                </a:gridCol>
                <a:gridCol w="1163762">
                  <a:extLst>
                    <a:ext uri="{9D8B030D-6E8A-4147-A177-3AD203B41FA5}">
                      <a16:colId xmlns:a16="http://schemas.microsoft.com/office/drawing/2014/main" val="3288842259"/>
                    </a:ext>
                  </a:extLst>
                </a:gridCol>
                <a:gridCol w="1184136">
                  <a:extLst>
                    <a:ext uri="{9D8B030D-6E8A-4147-A177-3AD203B41FA5}">
                      <a16:colId xmlns:a16="http://schemas.microsoft.com/office/drawing/2014/main" val="3708746588"/>
                    </a:ext>
                  </a:extLst>
                </a:gridCol>
                <a:gridCol w="1820704">
                  <a:extLst>
                    <a:ext uri="{9D8B030D-6E8A-4147-A177-3AD203B41FA5}">
                      <a16:colId xmlns:a16="http://schemas.microsoft.com/office/drawing/2014/main" val="2345211847"/>
                    </a:ext>
                  </a:extLst>
                </a:gridCol>
              </a:tblGrid>
              <a:tr h="295103"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solidFill>
                          <a:schemeClr val="bg1"/>
                        </a:solidFill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WW14</a:t>
                      </a:r>
                      <a:endParaRPr lang="en-SG" sz="1400">
                        <a:solidFill>
                          <a:schemeClr val="bg1"/>
                        </a:solidFill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WW17</a:t>
                      </a:r>
                      <a:endParaRPr lang="en-SG" sz="1400">
                        <a:solidFill>
                          <a:schemeClr val="bg1"/>
                        </a:solidFill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WW20</a:t>
                      </a:r>
                      <a:endParaRPr lang="en-SG" sz="1400">
                        <a:solidFill>
                          <a:schemeClr val="bg1"/>
                        </a:solidFill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WW21</a:t>
                      </a:r>
                      <a:endParaRPr lang="en-SG" sz="1400">
                        <a:solidFill>
                          <a:schemeClr val="bg1"/>
                        </a:solidFill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Remarks</a:t>
                      </a:r>
                      <a:endParaRPr lang="en-SG" sz="1400">
                        <a:solidFill>
                          <a:schemeClr val="bg1"/>
                        </a:solidFill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477762"/>
                  </a:ext>
                </a:extLst>
              </a:tr>
              <a:tr h="341214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 kern="1200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30.Mar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 kern="1200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20.Apr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SG" sz="1400" b="1" kern="1200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11.May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400" b="1" kern="1200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18.May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96493"/>
                  </a:ext>
                </a:extLst>
              </a:tr>
              <a:tr h="341214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Flex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TE-11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IQ</a:t>
                      </a: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C</a:t>
                      </a:r>
                      <a:r>
                        <a:rPr lang="en-SG" sz="1400" err="1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ompleted</a:t>
                      </a: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 </a:t>
                      </a:r>
                      <a:endParaRPr lang="en-SG" sz="1400">
                        <a:effectLst/>
                        <a:highlight>
                          <a:srgbClr val="BEF397"/>
                        </a:highlight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8668239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TE-12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IQ</a:t>
                      </a: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C</a:t>
                      </a:r>
                      <a:r>
                        <a:rPr lang="en-SG" sz="1400" err="1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ompleted</a:t>
                      </a: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 </a:t>
                      </a:r>
                      <a:endParaRPr lang="en-SG" sz="1400">
                        <a:effectLst/>
                        <a:highlight>
                          <a:srgbClr val="BEF397"/>
                        </a:highlight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367746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TE-13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SG" sz="140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IQ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>
                        <a:spcAft>
                          <a:spcPts val="0"/>
                        </a:spcAft>
                        <a:buNone/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C</a:t>
                      </a:r>
                      <a:r>
                        <a:rPr lang="en-SG" sz="1400" err="1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ompleted</a:t>
                      </a: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 </a:t>
                      </a:r>
                      <a:endParaRPr lang="en-SG" sz="1400">
                        <a:effectLst/>
                        <a:highlight>
                          <a:srgbClr val="BEF397"/>
                        </a:highlight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821501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TE-14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 IQ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C</a:t>
                      </a:r>
                      <a:r>
                        <a:rPr lang="en-SG" sz="1400" err="1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ompleted</a:t>
                      </a: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 </a:t>
                      </a:r>
                      <a:endParaRPr lang="en-SG" sz="1400">
                        <a:effectLst/>
                        <a:highlight>
                          <a:srgbClr val="BEF397"/>
                        </a:highlight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0609948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TE-15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 IQ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C</a:t>
                      </a:r>
                      <a:r>
                        <a:rPr lang="en-SG" sz="1400" err="1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ompleted</a:t>
                      </a: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 </a:t>
                      </a:r>
                      <a:endParaRPr lang="en-SG" sz="1400">
                        <a:effectLst/>
                        <a:highlight>
                          <a:srgbClr val="BEF397"/>
                        </a:highlight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177327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TE-16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SG" sz="140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IQ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>
                        <a:spcAft>
                          <a:spcPts val="0"/>
                        </a:spcAft>
                        <a:buNone/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C</a:t>
                      </a:r>
                      <a:r>
                        <a:rPr lang="en-SG" sz="1400" err="1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ompleted</a:t>
                      </a: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 </a:t>
                      </a:r>
                      <a:endParaRPr lang="en-SG" sz="1400">
                        <a:effectLst/>
                        <a:highlight>
                          <a:srgbClr val="BEF397"/>
                        </a:highlight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940875"/>
                  </a:ext>
                </a:extLst>
              </a:tr>
              <a:tr h="34121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TE-17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SG" sz="140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IQ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C</a:t>
                      </a:r>
                      <a:r>
                        <a:rPr lang="en-SG" sz="1400" err="1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ompleted</a:t>
                      </a: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 </a:t>
                      </a:r>
                      <a:endParaRPr lang="en-SG" sz="1400">
                        <a:effectLst/>
                        <a:highlight>
                          <a:srgbClr val="BEF397"/>
                        </a:highlight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7294058"/>
                  </a:ext>
                </a:extLst>
              </a:tr>
              <a:tr h="368880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400" b="1">
                          <a:solidFill>
                            <a:schemeClr val="bg1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TE-18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SG" sz="140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SG" sz="1400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SG" sz="140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DengXian"/>
                          <a:cs typeface="Arial"/>
                        </a:rPr>
                        <a:t>IQ</a:t>
                      </a:r>
                    </a:p>
                  </a:txBody>
                  <a:tcPr marL="68574" marR="6857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C</a:t>
                      </a:r>
                      <a:r>
                        <a:rPr lang="en-SG" sz="1400" err="1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ompleted</a:t>
                      </a:r>
                      <a:r>
                        <a:rPr lang="en-SG" sz="1400">
                          <a:solidFill>
                            <a:srgbClr val="000000"/>
                          </a:solidFill>
                          <a:effectLst/>
                          <a:highlight>
                            <a:srgbClr val="BEF397"/>
                          </a:highlight>
                          <a:latin typeface="Arial"/>
                          <a:ea typeface="DengXian"/>
                          <a:cs typeface="Arial"/>
                        </a:rPr>
                        <a:t> </a:t>
                      </a:r>
                      <a:endParaRPr lang="en-SG" sz="1400">
                        <a:effectLst/>
                        <a:highlight>
                          <a:srgbClr val="BEF397"/>
                        </a:highlight>
                        <a:latin typeface="Arial"/>
                        <a:ea typeface="DengXian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442235"/>
                  </a:ext>
                </a:extLst>
              </a:tr>
            </a:tbl>
          </a:graphicData>
        </a:graphic>
      </p:graphicFrame>
      <p:sp>
        <p:nvSpPr>
          <p:cNvPr id="21508" name="TextBox 4">
            <a:extLst>
              <a:ext uri="{FF2B5EF4-FFF2-40B4-BE49-F238E27FC236}">
                <a16:creationId xmlns:a16="http://schemas.microsoft.com/office/drawing/2014/main" id="{4D767D30-8CDE-4AA6-93EB-426ECFD2F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1273175"/>
            <a:ext cx="55453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>
            <a:spAutoFit/>
          </a:bodyPr>
          <a:lstStyle>
            <a:lvl1pPr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Verdana" panose="020B060403050404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</a:pPr>
            <a:r>
              <a:rPr lang="en-US" altLang="en-US" sz="1600" b="1">
                <a:latin typeface="Arial"/>
                <a:ea typeface="MS PGothic"/>
                <a:cs typeface="Arial"/>
              </a:rPr>
              <a:t>SDS Tester At Flex : Completed 8 Testers IQ Validation </a:t>
            </a:r>
            <a:endParaRPr lang="en-SG" altLang="en-US" sz="1600" b="1"/>
          </a:p>
        </p:txBody>
      </p:sp>
    </p:spTree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7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4530BA1B9B941BD08154C0B8FDC89" ma:contentTypeVersion="10" ma:contentTypeDescription="Create a new document." ma:contentTypeScope="" ma:versionID="90f6097b79cbb628b83401e9a11528f8">
  <xsd:schema xmlns:xsd="http://www.w3.org/2001/XMLSchema" xmlns:xs="http://www.w3.org/2001/XMLSchema" xmlns:p="http://schemas.microsoft.com/office/2006/metadata/properties" xmlns:ns2="17a822d6-8f60-42c4-9d59-fe760c974781" xmlns:ns3="d2178bf0-1f8b-41d3-ad6b-6c90f28d8eb6" targetNamespace="http://schemas.microsoft.com/office/2006/metadata/properties" ma:root="true" ma:fieldsID="22b73e2b16d62ee6bc45191f16a511e2" ns2:_="" ns3:_="">
    <xsd:import namespace="17a822d6-8f60-42c4-9d59-fe760c974781"/>
    <xsd:import namespace="d2178bf0-1f8b-41d3-ad6b-6c90f28d8e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822d6-8f60-42c4-9d59-fe760c9747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178bf0-1f8b-41d3-ad6b-6c90f28d8eb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B0278A-33FF-4E5F-B72B-D893643084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a822d6-8f60-42c4-9d59-fe760c974781"/>
    <ds:schemaRef ds:uri="d2178bf0-1f8b-41d3-ad6b-6c90f28d8e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2BF319-011C-4E75-AED9-B1214EE6298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d2178bf0-1f8b-41d3-ad6b-6c90f28d8eb6"/>
    <ds:schemaRef ds:uri="17a822d6-8f60-42c4-9d59-fe760c97478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4518351-D63C-4AB8-87A8-EA3C8F666C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2017 Waters standard 4-3</Template>
  <TotalTime>48</TotalTime>
  <Words>584</Words>
  <Application>Microsoft Office PowerPoint</Application>
  <PresentationFormat>On-screen Show (4:3)</PresentationFormat>
  <Paragraphs>210</Paragraphs>
  <Slides>9</Slides>
  <Notes>5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Courier New</vt:lpstr>
      <vt:lpstr>Verdana</vt:lpstr>
      <vt:lpstr>Wingdings</vt:lpstr>
      <vt:lpstr>Wingdings 2</vt:lpstr>
      <vt:lpstr>2017 Waters standard 4-3</vt:lpstr>
      <vt:lpstr>2017 Waters Brand</vt:lpstr>
      <vt:lpstr>Operations   Production Updates</vt:lpstr>
      <vt:lpstr>Manufacturing: Overview</vt:lpstr>
      <vt:lpstr>Manufacturing: OESR Update</vt:lpstr>
      <vt:lpstr>Manufacturing: Tester Dashboard</vt:lpstr>
      <vt:lpstr>Manufacturing: Tooling PM Status</vt:lpstr>
      <vt:lpstr>Manufacturing: Evaluation at Flex </vt:lpstr>
      <vt:lpstr>Manufacturing: Evaluation at Venture</vt:lpstr>
      <vt:lpstr>Manufacturing: Evaluation at CEI</vt:lpstr>
      <vt:lpstr>Manufacturing: Tester Validation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WPPL Global Operations</dc:title>
  <dc:creator>Yin Ying</dc:creator>
  <cp:lastModifiedBy>HuaZhen Luo</cp:lastModifiedBy>
  <cp:revision>139</cp:revision>
  <dcterms:created xsi:type="dcterms:W3CDTF">2016-12-27T07:14:58Z</dcterms:created>
  <dcterms:modified xsi:type="dcterms:W3CDTF">2021-02-05T07:52:50Z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0x0101004564530BA1B9B941BD08154C0B8FDC89</vt:lpwstr>
  </property>
</Properties>
</file>