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145707549" r:id="rId5"/>
    <p:sldId id="2145707668" r:id="rId6"/>
    <p:sldId id="258" r:id="rId7"/>
    <p:sldId id="2145707655" r:id="rId8"/>
    <p:sldId id="2145707653" r:id="rId9"/>
    <p:sldId id="2145707550" r:id="rId10"/>
    <p:sldId id="2145707656" r:id="rId11"/>
    <p:sldId id="7113" r:id="rId12"/>
    <p:sldId id="2145707657" r:id="rId13"/>
    <p:sldId id="2145707669" r:id="rId14"/>
    <p:sldId id="347" r:id="rId15"/>
    <p:sldId id="2145707671" r:id="rId16"/>
    <p:sldId id="257" r:id="rId17"/>
    <p:sldId id="214570765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unay Swaroop" initials="AS" lastIdx="5" clrIdx="0">
    <p:extLst>
      <p:ext uri="{19B8F6BF-5375-455C-9EA6-DF929625EA0E}">
        <p15:presenceInfo xmlns:p15="http://schemas.microsoft.com/office/powerpoint/2012/main" userId="S::Anunay_Swaroop@waters.com::081c76db-1ff1-4480-bbd4-6f987cdafc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94C9"/>
    <a:srgbClr val="15B7A4"/>
    <a:srgbClr val="14AC9A"/>
    <a:srgbClr val="60AAD5"/>
    <a:srgbClr val="1ADC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2623" autoAdjust="0"/>
    <p:restoredTop sz="96349" autoAdjust="0"/>
  </p:normalViewPr>
  <p:slideViewPr>
    <p:cSldViewPr snapToGrid="0">
      <p:cViewPr varScale="1">
        <p:scale>
          <a:sx n="111" d="100"/>
          <a:sy n="111" d="100"/>
        </p:scale>
        <p:origin x="150" y="11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24037;&#20316;&#30456;&#20851;\Indomitable%20project\AO%20Opps%20Report_%20win%20rate%20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24037;&#20316;&#30456;&#20851;\Indomitable%20project\2016-2020%20sales%20data%20_CI%20and%20R.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1" u="none" strike="noStrike" kern="1200" spc="0" baseline="0">
                <a:solidFill>
                  <a:schemeClr val="tx1">
                    <a:lumMod val="65000"/>
                    <a:lumOff val="35000"/>
                  </a:schemeClr>
                </a:solidFill>
                <a:latin typeface="+mn-lt"/>
                <a:ea typeface="+mn-ea"/>
                <a:cs typeface="+mn-cs"/>
              </a:defRPr>
            </a:pPr>
            <a:r>
              <a:rPr lang="en-US" altLang="zh-CN" sz="1000" b="1" i="1" dirty="0"/>
              <a:t>CI+R </a:t>
            </a:r>
            <a:r>
              <a:rPr lang="en-US" sz="1000" b="1" i="1" dirty="0"/>
              <a:t>Pipeline Conversion</a:t>
            </a:r>
            <a:endParaRPr lang="zh-CN" sz="1000" b="1" i="1" dirty="0"/>
          </a:p>
        </c:rich>
      </c:tx>
      <c:layout>
        <c:manualLayout>
          <c:xMode val="edge"/>
          <c:yMode val="edge"/>
          <c:x val="0.14197018456562285"/>
          <c:y val="9.3166572632139705E-2"/>
        </c:manualLayout>
      </c:layout>
      <c:overlay val="0"/>
      <c:spPr>
        <a:noFill/>
        <a:ln>
          <a:noFill/>
        </a:ln>
        <a:effectLst/>
      </c:spPr>
      <c:txPr>
        <a:bodyPr rot="0" spcFirstLastPara="1" vertOverflow="ellipsis" vert="horz" wrap="square" anchor="ctr" anchorCtr="1"/>
        <a:lstStyle/>
        <a:p>
          <a:pPr>
            <a:defRPr sz="1000" b="1"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Sheet2!$K$55</c:f>
              <c:strCache>
                <c:ptCount val="1"/>
                <c:pt idx="0">
                  <c:v>CLOS</c:v>
                </c:pt>
              </c:strCache>
            </c:strRef>
          </c:tx>
          <c:spPr>
            <a:solidFill>
              <a:schemeClr val="accent1"/>
            </a:solidFill>
            <a:ln>
              <a:noFill/>
            </a:ln>
            <a:effectLst/>
          </c:spPr>
          <c:invertIfNegative val="0"/>
          <c:cat>
            <c:multiLvlStrRef>
              <c:f>Sheet2!$L$53:$O$54</c:f>
              <c:multiLvlStrCache>
                <c:ptCount val="4"/>
                <c:lvl>
                  <c:pt idx="0">
                    <c:v>2019</c:v>
                  </c:pt>
                  <c:pt idx="1">
                    <c:v>2020</c:v>
                  </c:pt>
                  <c:pt idx="2">
                    <c:v>2019</c:v>
                  </c:pt>
                  <c:pt idx="3">
                    <c:v>2020</c:v>
                  </c:pt>
                </c:lvl>
                <c:lvl>
                  <c:pt idx="0">
                    <c:v>LC</c:v>
                  </c:pt>
                  <c:pt idx="2">
                    <c:v>MS</c:v>
                  </c:pt>
                </c:lvl>
              </c:multiLvlStrCache>
            </c:multiLvlStrRef>
          </c:cat>
          <c:val>
            <c:numRef>
              <c:f>Sheet2!$L$55:$O$55</c:f>
              <c:numCache>
                <c:formatCode>_ * #,##0_ ;_ * \-#,##0_ ;_ * "-"??_ ;_ @_ </c:formatCode>
                <c:ptCount val="4"/>
                <c:pt idx="0">
                  <c:v>13139172</c:v>
                </c:pt>
                <c:pt idx="1">
                  <c:v>13200801</c:v>
                </c:pt>
                <c:pt idx="2">
                  <c:v>27941780</c:v>
                </c:pt>
                <c:pt idx="3">
                  <c:v>30409701</c:v>
                </c:pt>
              </c:numCache>
            </c:numRef>
          </c:val>
          <c:extLst>
            <c:ext xmlns:c16="http://schemas.microsoft.com/office/drawing/2014/chart" uri="{C3380CC4-5D6E-409C-BE32-E72D297353CC}">
              <c16:uniqueId val="{00000000-CAE0-4FEB-8DA8-11348CA85A55}"/>
            </c:ext>
          </c:extLst>
        </c:ser>
        <c:ser>
          <c:idx val="1"/>
          <c:order val="1"/>
          <c:tx>
            <c:strRef>
              <c:f>Sheet2!$K$56</c:f>
              <c:strCache>
                <c:ptCount val="1"/>
                <c:pt idx="0">
                  <c:v>LOST</c:v>
                </c:pt>
              </c:strCache>
            </c:strRef>
          </c:tx>
          <c:spPr>
            <a:solidFill>
              <a:schemeClr val="accent1">
                <a:lumMod val="60000"/>
                <a:lumOff val="40000"/>
              </a:schemeClr>
            </a:solidFill>
            <a:ln>
              <a:noFill/>
            </a:ln>
            <a:effectLst/>
          </c:spPr>
          <c:invertIfNegative val="0"/>
          <c:cat>
            <c:multiLvlStrRef>
              <c:f>Sheet2!$L$53:$O$54</c:f>
              <c:multiLvlStrCache>
                <c:ptCount val="4"/>
                <c:lvl>
                  <c:pt idx="0">
                    <c:v>2019</c:v>
                  </c:pt>
                  <c:pt idx="1">
                    <c:v>2020</c:v>
                  </c:pt>
                  <c:pt idx="2">
                    <c:v>2019</c:v>
                  </c:pt>
                  <c:pt idx="3">
                    <c:v>2020</c:v>
                  </c:pt>
                </c:lvl>
                <c:lvl>
                  <c:pt idx="0">
                    <c:v>LC</c:v>
                  </c:pt>
                  <c:pt idx="2">
                    <c:v>MS</c:v>
                  </c:pt>
                </c:lvl>
              </c:multiLvlStrCache>
            </c:multiLvlStrRef>
          </c:cat>
          <c:val>
            <c:numRef>
              <c:f>Sheet2!$L$56:$O$56</c:f>
              <c:numCache>
                <c:formatCode>_ * #,##0_ ;_ * \-#,##0_ ;_ * "-"??_ ;_ @_ </c:formatCode>
                <c:ptCount val="4"/>
                <c:pt idx="0">
                  <c:v>14109257</c:v>
                </c:pt>
                <c:pt idx="1">
                  <c:v>11087280</c:v>
                </c:pt>
                <c:pt idx="2">
                  <c:v>41635481</c:v>
                </c:pt>
                <c:pt idx="3">
                  <c:v>43076346</c:v>
                </c:pt>
              </c:numCache>
            </c:numRef>
          </c:val>
          <c:extLst>
            <c:ext xmlns:c16="http://schemas.microsoft.com/office/drawing/2014/chart" uri="{C3380CC4-5D6E-409C-BE32-E72D297353CC}">
              <c16:uniqueId val="{00000001-CAE0-4FEB-8DA8-11348CA85A55}"/>
            </c:ext>
          </c:extLst>
        </c:ser>
        <c:ser>
          <c:idx val="2"/>
          <c:order val="2"/>
          <c:tx>
            <c:strRef>
              <c:f>Sheet2!$K$57</c:f>
              <c:strCache>
                <c:ptCount val="1"/>
                <c:pt idx="0">
                  <c:v>WINN</c:v>
                </c:pt>
              </c:strCache>
            </c:strRef>
          </c:tx>
          <c:spPr>
            <a:solidFill>
              <a:schemeClr val="accent1">
                <a:lumMod val="20000"/>
                <a:lumOff val="80000"/>
              </a:schemeClr>
            </a:solidFill>
            <a:ln>
              <a:noFill/>
            </a:ln>
            <a:effectLst/>
          </c:spPr>
          <c:invertIfNegative val="0"/>
          <c:cat>
            <c:multiLvlStrRef>
              <c:f>Sheet2!$L$53:$O$54</c:f>
              <c:multiLvlStrCache>
                <c:ptCount val="4"/>
                <c:lvl>
                  <c:pt idx="0">
                    <c:v>2019</c:v>
                  </c:pt>
                  <c:pt idx="1">
                    <c:v>2020</c:v>
                  </c:pt>
                  <c:pt idx="2">
                    <c:v>2019</c:v>
                  </c:pt>
                  <c:pt idx="3">
                    <c:v>2020</c:v>
                  </c:pt>
                </c:lvl>
                <c:lvl>
                  <c:pt idx="0">
                    <c:v>LC</c:v>
                  </c:pt>
                  <c:pt idx="2">
                    <c:v>MS</c:v>
                  </c:pt>
                </c:lvl>
              </c:multiLvlStrCache>
            </c:multiLvlStrRef>
          </c:cat>
          <c:val>
            <c:numRef>
              <c:f>Sheet2!$L$57:$O$57</c:f>
              <c:numCache>
                <c:formatCode>_ * #,##0_ ;_ * \-#,##0_ ;_ * "-"??_ ;_ @_ </c:formatCode>
                <c:ptCount val="4"/>
                <c:pt idx="0">
                  <c:v>14418783</c:v>
                </c:pt>
                <c:pt idx="1">
                  <c:v>10324356</c:v>
                </c:pt>
                <c:pt idx="2">
                  <c:v>15142108</c:v>
                </c:pt>
                <c:pt idx="3">
                  <c:v>11736872</c:v>
                </c:pt>
              </c:numCache>
            </c:numRef>
          </c:val>
          <c:extLst>
            <c:ext xmlns:c16="http://schemas.microsoft.com/office/drawing/2014/chart" uri="{C3380CC4-5D6E-409C-BE32-E72D297353CC}">
              <c16:uniqueId val="{00000002-CAE0-4FEB-8DA8-11348CA85A55}"/>
            </c:ext>
          </c:extLst>
        </c:ser>
        <c:dLbls>
          <c:showLegendKey val="0"/>
          <c:showVal val="0"/>
          <c:showCatName val="0"/>
          <c:showSerName val="0"/>
          <c:showPercent val="0"/>
          <c:showBubbleSize val="0"/>
        </c:dLbls>
        <c:gapWidth val="150"/>
        <c:overlap val="100"/>
        <c:axId val="657664520"/>
        <c:axId val="657666160"/>
      </c:barChart>
      <c:catAx>
        <c:axId val="65766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657666160"/>
        <c:crosses val="autoZero"/>
        <c:auto val="1"/>
        <c:lblAlgn val="ctr"/>
        <c:lblOffset val="100"/>
        <c:noMultiLvlLbl val="0"/>
      </c:catAx>
      <c:valAx>
        <c:axId val="657666160"/>
        <c:scaling>
          <c:orientation val="minMax"/>
        </c:scaling>
        <c:delete val="1"/>
        <c:axPos val="l"/>
        <c:numFmt formatCode="_ * #,##0_ ;_ * \-#,##0_ ;_ * &quot;-&quot;??_ ;_ @_ " sourceLinked="1"/>
        <c:majorTickMark val="none"/>
        <c:minorTickMark val="none"/>
        <c:tickLblPos val="nextTo"/>
        <c:crossAx val="65766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5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455911396162028E-2"/>
          <c:y val="6.7491411391796582E-2"/>
          <c:w val="0.94516970254537969"/>
          <c:h val="0.68406096353772872"/>
        </c:manualLayout>
      </c:layout>
      <c:barChart>
        <c:barDir val="col"/>
        <c:grouping val="stacked"/>
        <c:varyColors val="0"/>
        <c:ser>
          <c:idx val="0"/>
          <c:order val="0"/>
          <c:tx>
            <c:strRef>
              <c:f>Sheet1!$K$39</c:f>
              <c:strCache>
                <c:ptCount val="1"/>
                <c:pt idx="0">
                  <c:v>IDC</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Sheet1!$L$38:$Q$38</c:f>
              <c:strCache>
                <c:ptCount val="6"/>
                <c:pt idx="0">
                  <c:v>2016</c:v>
                </c:pt>
                <c:pt idx="1">
                  <c:v>2017</c:v>
                </c:pt>
                <c:pt idx="2">
                  <c:v>2018</c:v>
                </c:pt>
                <c:pt idx="3">
                  <c:v>2019</c:v>
                </c:pt>
                <c:pt idx="4">
                  <c:v>2020</c:v>
                </c:pt>
                <c:pt idx="5">
                  <c:v>2021Target</c:v>
                </c:pt>
              </c:strCache>
            </c:strRef>
          </c:cat>
          <c:val>
            <c:numRef>
              <c:f>Sheet1!$L$39:$Q$39</c:f>
              <c:numCache>
                <c:formatCode>0.0</c:formatCode>
                <c:ptCount val="6"/>
                <c:pt idx="0">
                  <c:v>12.317522380000014</c:v>
                </c:pt>
                <c:pt idx="1">
                  <c:v>11.340312260000012</c:v>
                </c:pt>
                <c:pt idx="2">
                  <c:v>11.138661900000002</c:v>
                </c:pt>
                <c:pt idx="3">
                  <c:v>13.483104849999949</c:v>
                </c:pt>
                <c:pt idx="4">
                  <c:v>8.4031313499999865</c:v>
                </c:pt>
                <c:pt idx="5">
                  <c:v>10.9</c:v>
                </c:pt>
              </c:numCache>
            </c:numRef>
          </c:val>
          <c:extLst>
            <c:ext xmlns:c16="http://schemas.microsoft.com/office/drawing/2014/chart" uri="{C3380CC4-5D6E-409C-BE32-E72D297353CC}">
              <c16:uniqueId val="{00000000-2226-4709-8C9F-8DF1288F232A}"/>
            </c:ext>
          </c:extLst>
        </c:ser>
        <c:ser>
          <c:idx val="1"/>
          <c:order val="1"/>
          <c:tx>
            <c:strRef>
              <c:f>Sheet1!$K$40</c:f>
              <c:strCache>
                <c:ptCount val="1"/>
                <c:pt idx="0">
                  <c:v>University</c:v>
                </c:pt>
              </c:strCache>
            </c:strRef>
          </c:tx>
          <c:spPr>
            <a:solidFill>
              <a:schemeClr val="accent1">
                <a:lumMod val="40000"/>
                <a:lumOff val="60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Sheet1!$L$38:$Q$38</c:f>
              <c:strCache>
                <c:ptCount val="6"/>
                <c:pt idx="0">
                  <c:v>2016</c:v>
                </c:pt>
                <c:pt idx="1">
                  <c:v>2017</c:v>
                </c:pt>
                <c:pt idx="2">
                  <c:v>2018</c:v>
                </c:pt>
                <c:pt idx="3">
                  <c:v>2019</c:v>
                </c:pt>
                <c:pt idx="4">
                  <c:v>2020</c:v>
                </c:pt>
                <c:pt idx="5">
                  <c:v>2021Target</c:v>
                </c:pt>
              </c:strCache>
            </c:strRef>
          </c:cat>
          <c:val>
            <c:numRef>
              <c:f>Sheet1!$L$40:$Q$40</c:f>
              <c:numCache>
                <c:formatCode>0.0</c:formatCode>
                <c:ptCount val="6"/>
                <c:pt idx="0">
                  <c:v>19.836853410000035</c:v>
                </c:pt>
                <c:pt idx="1">
                  <c:v>24.753497870000011</c:v>
                </c:pt>
                <c:pt idx="2">
                  <c:v>30.625118369999942</c:v>
                </c:pt>
                <c:pt idx="3">
                  <c:v>34.517020929999944</c:v>
                </c:pt>
                <c:pt idx="4">
                  <c:v>20.367145400000027</c:v>
                </c:pt>
                <c:pt idx="5">
                  <c:v>27.7</c:v>
                </c:pt>
              </c:numCache>
            </c:numRef>
          </c:val>
          <c:extLst>
            <c:ext xmlns:c16="http://schemas.microsoft.com/office/drawing/2014/chart" uri="{C3380CC4-5D6E-409C-BE32-E72D297353CC}">
              <c16:uniqueId val="{00000001-2226-4709-8C9F-8DF1288F232A}"/>
            </c:ext>
          </c:extLst>
        </c:ser>
        <c:ser>
          <c:idx val="2"/>
          <c:order val="2"/>
          <c:tx>
            <c:strRef>
              <c:f>Sheet1!$K$41</c:f>
              <c:strCache>
                <c:ptCount val="1"/>
                <c:pt idx="0">
                  <c:v>Indomitable</c:v>
                </c:pt>
              </c:strCache>
            </c:strRef>
          </c:tx>
          <c:spPr>
            <a:solidFill>
              <a:schemeClr val="tx2">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Sheet1!$L$38:$Q$38</c:f>
              <c:strCache>
                <c:ptCount val="6"/>
                <c:pt idx="0">
                  <c:v>2016</c:v>
                </c:pt>
                <c:pt idx="1">
                  <c:v>2017</c:v>
                </c:pt>
                <c:pt idx="2">
                  <c:v>2018</c:v>
                </c:pt>
                <c:pt idx="3">
                  <c:v>2019</c:v>
                </c:pt>
                <c:pt idx="4">
                  <c:v>2020</c:v>
                </c:pt>
                <c:pt idx="5">
                  <c:v>2021Target</c:v>
                </c:pt>
              </c:strCache>
            </c:strRef>
          </c:cat>
          <c:val>
            <c:numRef>
              <c:f>Sheet1!$L$41:$Q$41</c:f>
              <c:numCache>
                <c:formatCode>General</c:formatCode>
                <c:ptCount val="6"/>
                <c:pt idx="5">
                  <c:v>1.5</c:v>
                </c:pt>
              </c:numCache>
            </c:numRef>
          </c:val>
          <c:extLst>
            <c:ext xmlns:c16="http://schemas.microsoft.com/office/drawing/2014/chart" uri="{C3380CC4-5D6E-409C-BE32-E72D297353CC}">
              <c16:uniqueId val="{00000002-2226-4709-8C9F-8DF1288F232A}"/>
            </c:ext>
          </c:extLst>
        </c:ser>
        <c:dLbls>
          <c:showLegendKey val="0"/>
          <c:showVal val="1"/>
          <c:showCatName val="0"/>
          <c:showSerName val="0"/>
          <c:showPercent val="0"/>
          <c:showBubbleSize val="0"/>
        </c:dLbls>
        <c:gapWidth val="75"/>
        <c:overlap val="100"/>
        <c:axId val="1005461000"/>
        <c:axId val="1005465920"/>
      </c:barChart>
      <c:catAx>
        <c:axId val="100546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1005465920"/>
        <c:crosses val="autoZero"/>
        <c:auto val="1"/>
        <c:lblAlgn val="ctr"/>
        <c:lblOffset val="100"/>
        <c:noMultiLvlLbl val="0"/>
      </c:catAx>
      <c:valAx>
        <c:axId val="1005465920"/>
        <c:scaling>
          <c:orientation val="minMax"/>
        </c:scaling>
        <c:delete val="1"/>
        <c:axPos val="l"/>
        <c:numFmt formatCode="_(* #,##0_);_(* \(#,##0\);_(* &quot;-&quot;_);_(@_)" sourceLinked="0"/>
        <c:majorTickMark val="none"/>
        <c:minorTickMark val="none"/>
        <c:tickLblPos val="nextTo"/>
        <c:crossAx val="100546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4FD6EC-2D77-4378-A049-B74F6DF8FE3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B264F7B-8D3F-4255-B3E6-A63D46047F62}">
      <dgm:prSet phldrT="[文本]" custT="1"/>
      <dgm:spPr/>
      <dgm:t>
        <a:bodyPr/>
        <a:lstStyle/>
        <a:p>
          <a:r>
            <a:rPr lang="en-US" sz="1600" dirty="0"/>
            <a:t>Demand generation</a:t>
          </a:r>
        </a:p>
        <a:p>
          <a:r>
            <a:rPr lang="en-US" sz="1400" dirty="0"/>
            <a:t>(CEM &amp; MKT)</a:t>
          </a:r>
        </a:p>
      </dgm:t>
    </dgm:pt>
    <dgm:pt modelId="{899AC15D-ED12-4FAD-AD0D-ED1B5B941E69}" type="parTrans" cxnId="{77674707-11F1-4C80-9058-AE48C8A1BAB9}">
      <dgm:prSet/>
      <dgm:spPr/>
      <dgm:t>
        <a:bodyPr/>
        <a:lstStyle/>
        <a:p>
          <a:endParaRPr lang="en-US" sz="1600"/>
        </a:p>
      </dgm:t>
    </dgm:pt>
    <dgm:pt modelId="{5D8D4904-F92B-4EED-9624-CE9F9A545A80}" type="sibTrans" cxnId="{77674707-11F1-4C80-9058-AE48C8A1BAB9}">
      <dgm:prSet/>
      <dgm:spPr/>
      <dgm:t>
        <a:bodyPr/>
        <a:lstStyle/>
        <a:p>
          <a:endParaRPr lang="en-US" sz="1600"/>
        </a:p>
      </dgm:t>
    </dgm:pt>
    <dgm:pt modelId="{B6765C0F-E943-42D8-8508-81437603CBE8}">
      <dgm:prSet phldrT="[文本]" custT="1"/>
      <dgm:spPr/>
      <dgm:t>
        <a:bodyPr/>
        <a:lstStyle/>
        <a:p>
          <a:r>
            <a:rPr lang="en-US" sz="1600" kern="1200" dirty="0">
              <a:solidFill>
                <a:srgbClr val="FFFFFF"/>
              </a:solidFill>
              <a:latin typeface="Arial"/>
              <a:ea typeface="楷体"/>
              <a:cs typeface="+mn-cs"/>
            </a:rPr>
            <a:t>Target accounts visit</a:t>
          </a:r>
        </a:p>
        <a:p>
          <a:r>
            <a:rPr lang="en-US" sz="1400" kern="1200" dirty="0">
              <a:solidFill>
                <a:srgbClr val="FFFFFF"/>
              </a:solidFill>
              <a:latin typeface="Arial"/>
              <a:ea typeface="楷体"/>
              <a:cs typeface="+mn-cs"/>
            </a:rPr>
            <a:t>(Sales, SD)</a:t>
          </a:r>
        </a:p>
      </dgm:t>
    </dgm:pt>
    <dgm:pt modelId="{8077791D-B769-4F1F-A663-B72EC43DF70D}" type="parTrans" cxnId="{A0489548-6AF2-400A-A11F-19822C5FD8A8}">
      <dgm:prSet/>
      <dgm:spPr/>
      <dgm:t>
        <a:bodyPr/>
        <a:lstStyle/>
        <a:p>
          <a:endParaRPr lang="en-US" sz="1600"/>
        </a:p>
      </dgm:t>
    </dgm:pt>
    <dgm:pt modelId="{22C53F02-68C3-42BF-89F4-661330A6EC30}" type="sibTrans" cxnId="{A0489548-6AF2-400A-A11F-19822C5FD8A8}">
      <dgm:prSet/>
      <dgm:spPr/>
      <dgm:t>
        <a:bodyPr/>
        <a:lstStyle/>
        <a:p>
          <a:endParaRPr lang="en-US" sz="1600"/>
        </a:p>
      </dgm:t>
    </dgm:pt>
    <dgm:pt modelId="{7FCD2D43-12E6-4ECF-88E2-1FC04E325C5A}">
      <dgm:prSet phldrT="[文本]" custT="1"/>
      <dgm:spPr/>
      <dgm:t>
        <a:bodyPr/>
        <a:lstStyle/>
        <a:p>
          <a:pPr marL="0" lvl="0" indent="0" algn="ctr" defTabSz="800100">
            <a:lnSpc>
              <a:spcPct val="90000"/>
            </a:lnSpc>
            <a:spcBef>
              <a:spcPct val="0"/>
            </a:spcBef>
            <a:spcAft>
              <a:spcPct val="35000"/>
            </a:spcAft>
            <a:buNone/>
          </a:pPr>
          <a:r>
            <a:rPr lang="en-US" sz="1600" kern="1200" dirty="0">
              <a:solidFill>
                <a:srgbClr val="FFFFFF"/>
              </a:solidFill>
              <a:latin typeface="Arial"/>
              <a:ea typeface="楷体"/>
              <a:cs typeface="+mn-cs"/>
            </a:rPr>
            <a:t>Improve pipeline win-rate</a:t>
          </a:r>
        </a:p>
        <a:p>
          <a:pPr marL="0" lvl="0" indent="0" algn="ctr" defTabSz="800100">
            <a:lnSpc>
              <a:spcPct val="90000"/>
            </a:lnSpc>
            <a:spcBef>
              <a:spcPct val="0"/>
            </a:spcBef>
            <a:spcAft>
              <a:spcPct val="35000"/>
            </a:spcAft>
            <a:buNone/>
          </a:pPr>
          <a:r>
            <a:rPr lang="en-US" sz="1400" kern="1200" dirty="0">
              <a:solidFill>
                <a:srgbClr val="FFFFFF"/>
              </a:solidFill>
              <a:latin typeface="Arial"/>
              <a:ea typeface="楷体"/>
              <a:cs typeface="+mn-cs"/>
            </a:rPr>
            <a:t>(Sales, SD)</a:t>
          </a:r>
        </a:p>
      </dgm:t>
    </dgm:pt>
    <dgm:pt modelId="{A7B091BA-2BC6-4554-98FD-D1C9566E8949}" type="parTrans" cxnId="{A9475800-9302-4A97-B0C7-225359B60D9E}">
      <dgm:prSet/>
      <dgm:spPr/>
      <dgm:t>
        <a:bodyPr/>
        <a:lstStyle/>
        <a:p>
          <a:endParaRPr lang="en-US" sz="1600"/>
        </a:p>
      </dgm:t>
    </dgm:pt>
    <dgm:pt modelId="{562F53AA-8300-4839-A944-BE175A9426E7}" type="sibTrans" cxnId="{A9475800-9302-4A97-B0C7-225359B60D9E}">
      <dgm:prSet/>
      <dgm:spPr/>
      <dgm:t>
        <a:bodyPr/>
        <a:lstStyle/>
        <a:p>
          <a:endParaRPr lang="en-US" sz="1600"/>
        </a:p>
      </dgm:t>
    </dgm:pt>
    <dgm:pt modelId="{CF554BEF-99E3-4E2B-A670-92A236F57C43}" type="pres">
      <dgm:prSet presAssocID="{D54FD6EC-2D77-4378-A049-B74F6DF8FE3A}" presName="Name0" presStyleCnt="0">
        <dgm:presLayoutVars>
          <dgm:dir/>
          <dgm:animLvl val="lvl"/>
          <dgm:resizeHandles val="exact"/>
        </dgm:presLayoutVars>
      </dgm:prSet>
      <dgm:spPr/>
    </dgm:pt>
    <dgm:pt modelId="{80C119C0-433B-4037-A829-86B4051A145C}" type="pres">
      <dgm:prSet presAssocID="{7B264F7B-8D3F-4255-B3E6-A63D46047F62}" presName="linNode" presStyleCnt="0"/>
      <dgm:spPr/>
    </dgm:pt>
    <dgm:pt modelId="{B20C740C-E1F5-45A2-998A-A457B93CEC42}" type="pres">
      <dgm:prSet presAssocID="{7B264F7B-8D3F-4255-B3E6-A63D46047F62}" presName="parentText" presStyleLbl="node1" presStyleIdx="0" presStyleCnt="3" custLinFactNeighborX="-858" custLinFactNeighborY="-2915">
        <dgm:presLayoutVars>
          <dgm:chMax val="1"/>
          <dgm:bulletEnabled val="1"/>
        </dgm:presLayoutVars>
      </dgm:prSet>
      <dgm:spPr/>
    </dgm:pt>
    <dgm:pt modelId="{51505A5F-1A64-4E2E-8401-A7B35548C4FD}" type="pres">
      <dgm:prSet presAssocID="{5D8D4904-F92B-4EED-9624-CE9F9A545A80}" presName="sp" presStyleCnt="0"/>
      <dgm:spPr/>
    </dgm:pt>
    <dgm:pt modelId="{6756BBE4-2382-489F-90DA-6BE23815DFDD}" type="pres">
      <dgm:prSet presAssocID="{B6765C0F-E943-42D8-8508-81437603CBE8}" presName="linNode" presStyleCnt="0"/>
      <dgm:spPr/>
    </dgm:pt>
    <dgm:pt modelId="{89F56519-6243-4315-8D30-9319BE9563CD}" type="pres">
      <dgm:prSet presAssocID="{B6765C0F-E943-42D8-8508-81437603CBE8}" presName="parentText" presStyleLbl="node1" presStyleIdx="1" presStyleCnt="3" custLinFactY="3580" custLinFactNeighborX="-1253" custLinFactNeighborY="100000">
        <dgm:presLayoutVars>
          <dgm:chMax val="1"/>
          <dgm:bulletEnabled val="1"/>
        </dgm:presLayoutVars>
      </dgm:prSet>
      <dgm:spPr/>
    </dgm:pt>
    <dgm:pt modelId="{D4146CB9-C0E5-4F1B-86C6-64E39242B254}" type="pres">
      <dgm:prSet presAssocID="{22C53F02-68C3-42BF-89F4-661330A6EC30}" presName="sp" presStyleCnt="0"/>
      <dgm:spPr/>
    </dgm:pt>
    <dgm:pt modelId="{C1D7FD01-FEB5-4EF0-B6AE-21B0399CBB80}" type="pres">
      <dgm:prSet presAssocID="{7FCD2D43-12E6-4ECF-88E2-1FC04E325C5A}" presName="linNode" presStyleCnt="0"/>
      <dgm:spPr/>
    </dgm:pt>
    <dgm:pt modelId="{8826099A-AE4B-4C0C-B7DE-D4B444A76716}" type="pres">
      <dgm:prSet presAssocID="{7FCD2D43-12E6-4ECF-88E2-1FC04E325C5A}" presName="parentText" presStyleLbl="node1" presStyleIdx="2" presStyleCnt="3" custLinFactY="-5953" custLinFactNeighborX="-1253" custLinFactNeighborY="-100000">
        <dgm:presLayoutVars>
          <dgm:chMax val="1"/>
          <dgm:bulletEnabled val="1"/>
        </dgm:presLayoutVars>
      </dgm:prSet>
      <dgm:spPr/>
    </dgm:pt>
  </dgm:ptLst>
  <dgm:cxnLst>
    <dgm:cxn modelId="{A9475800-9302-4A97-B0C7-225359B60D9E}" srcId="{D54FD6EC-2D77-4378-A049-B74F6DF8FE3A}" destId="{7FCD2D43-12E6-4ECF-88E2-1FC04E325C5A}" srcOrd="2" destOrd="0" parTransId="{A7B091BA-2BC6-4554-98FD-D1C9566E8949}" sibTransId="{562F53AA-8300-4839-A944-BE175A9426E7}"/>
    <dgm:cxn modelId="{D4AFDD02-866B-4C43-AD67-60F6834F9792}" type="presOf" srcId="{7FCD2D43-12E6-4ECF-88E2-1FC04E325C5A}" destId="{8826099A-AE4B-4C0C-B7DE-D4B444A76716}" srcOrd="0" destOrd="0" presId="urn:microsoft.com/office/officeart/2005/8/layout/vList5"/>
    <dgm:cxn modelId="{77674707-11F1-4C80-9058-AE48C8A1BAB9}" srcId="{D54FD6EC-2D77-4378-A049-B74F6DF8FE3A}" destId="{7B264F7B-8D3F-4255-B3E6-A63D46047F62}" srcOrd="0" destOrd="0" parTransId="{899AC15D-ED12-4FAD-AD0D-ED1B5B941E69}" sibTransId="{5D8D4904-F92B-4EED-9624-CE9F9A545A80}"/>
    <dgm:cxn modelId="{A0489548-6AF2-400A-A11F-19822C5FD8A8}" srcId="{D54FD6EC-2D77-4378-A049-B74F6DF8FE3A}" destId="{B6765C0F-E943-42D8-8508-81437603CBE8}" srcOrd="1" destOrd="0" parTransId="{8077791D-B769-4F1F-A663-B72EC43DF70D}" sibTransId="{22C53F02-68C3-42BF-89F4-661330A6EC30}"/>
    <dgm:cxn modelId="{B0E3686A-9DF2-4D1C-B5B6-CF1EF70284B7}" type="presOf" srcId="{B6765C0F-E943-42D8-8508-81437603CBE8}" destId="{89F56519-6243-4315-8D30-9319BE9563CD}" srcOrd="0" destOrd="0" presId="urn:microsoft.com/office/officeart/2005/8/layout/vList5"/>
    <dgm:cxn modelId="{4B2694AE-35E6-40D8-B896-FA046804C7DB}" type="presOf" srcId="{7B264F7B-8D3F-4255-B3E6-A63D46047F62}" destId="{B20C740C-E1F5-45A2-998A-A457B93CEC42}" srcOrd="0" destOrd="0" presId="urn:microsoft.com/office/officeart/2005/8/layout/vList5"/>
    <dgm:cxn modelId="{D6F8BAF2-5D74-4B8A-8C8D-ADFF202E228E}" type="presOf" srcId="{D54FD6EC-2D77-4378-A049-B74F6DF8FE3A}" destId="{CF554BEF-99E3-4E2B-A670-92A236F57C43}" srcOrd="0" destOrd="0" presId="urn:microsoft.com/office/officeart/2005/8/layout/vList5"/>
    <dgm:cxn modelId="{3D664785-D078-4B0F-BB55-2BF724039C5C}" type="presParOf" srcId="{CF554BEF-99E3-4E2B-A670-92A236F57C43}" destId="{80C119C0-433B-4037-A829-86B4051A145C}" srcOrd="0" destOrd="0" presId="urn:microsoft.com/office/officeart/2005/8/layout/vList5"/>
    <dgm:cxn modelId="{44BFC540-E721-48A1-9B4B-F2D5E99F0B5D}" type="presParOf" srcId="{80C119C0-433B-4037-A829-86B4051A145C}" destId="{B20C740C-E1F5-45A2-998A-A457B93CEC42}" srcOrd="0" destOrd="0" presId="urn:microsoft.com/office/officeart/2005/8/layout/vList5"/>
    <dgm:cxn modelId="{EE8256DC-A3F5-465F-9505-E1DAA8E074F8}" type="presParOf" srcId="{CF554BEF-99E3-4E2B-A670-92A236F57C43}" destId="{51505A5F-1A64-4E2E-8401-A7B35548C4FD}" srcOrd="1" destOrd="0" presId="urn:microsoft.com/office/officeart/2005/8/layout/vList5"/>
    <dgm:cxn modelId="{606955E8-E96A-4A41-ABFA-CB057BC9D600}" type="presParOf" srcId="{CF554BEF-99E3-4E2B-A670-92A236F57C43}" destId="{6756BBE4-2382-489F-90DA-6BE23815DFDD}" srcOrd="2" destOrd="0" presId="urn:microsoft.com/office/officeart/2005/8/layout/vList5"/>
    <dgm:cxn modelId="{A0E553CA-B95F-4175-99E4-096A9D06EE01}" type="presParOf" srcId="{6756BBE4-2382-489F-90DA-6BE23815DFDD}" destId="{89F56519-6243-4315-8D30-9319BE9563CD}" srcOrd="0" destOrd="0" presId="urn:microsoft.com/office/officeart/2005/8/layout/vList5"/>
    <dgm:cxn modelId="{64F1D63A-EFEF-48EF-B1AE-9F278F0E4B02}" type="presParOf" srcId="{CF554BEF-99E3-4E2B-A670-92A236F57C43}" destId="{D4146CB9-C0E5-4F1B-86C6-64E39242B254}" srcOrd="3" destOrd="0" presId="urn:microsoft.com/office/officeart/2005/8/layout/vList5"/>
    <dgm:cxn modelId="{5E54A5FA-7036-4CE8-B282-DC1308B06E9D}" type="presParOf" srcId="{CF554BEF-99E3-4E2B-A670-92A236F57C43}" destId="{C1D7FD01-FEB5-4EF0-B6AE-21B0399CBB80}" srcOrd="4" destOrd="0" presId="urn:microsoft.com/office/officeart/2005/8/layout/vList5"/>
    <dgm:cxn modelId="{FA4BBDF5-14F4-4424-B230-6851E1FCC32C}" type="presParOf" srcId="{C1D7FD01-FEB5-4EF0-B6AE-21B0399CBB80}" destId="{8826099A-AE4B-4C0C-B7DE-D4B444A76716}"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92E46E-D4B8-4824-81A7-AD1424AB642E}" type="doc">
      <dgm:prSet loTypeId="urn:microsoft.com/office/officeart/2005/8/layout/pyramid1" loCatId="pyramid" qsTypeId="urn:microsoft.com/office/officeart/2005/8/quickstyle/simple1" qsCatId="simple" csTypeId="urn:microsoft.com/office/officeart/2005/8/colors/accent1_2" csCatId="accent1" phldr="1"/>
      <dgm:spPr/>
    </dgm:pt>
    <dgm:pt modelId="{E01FC18F-4C0C-4908-B6B2-C34B5599BCED}">
      <dgm:prSet phldrT="[文本]" custT="1"/>
      <dgm:spPr/>
      <dgm:t>
        <a:bodyPr/>
        <a:lstStyle/>
        <a:p>
          <a:endParaRPr lang="en-US" altLang="zh-CN" sz="1200" dirty="0">
            <a:solidFill>
              <a:schemeClr val="bg1"/>
            </a:solidFill>
          </a:endParaRPr>
        </a:p>
        <a:p>
          <a:endParaRPr lang="en-US" altLang="zh-CN" sz="1200" dirty="0">
            <a:solidFill>
              <a:schemeClr val="bg1"/>
            </a:solidFill>
          </a:endParaRPr>
        </a:p>
        <a:p>
          <a:endParaRPr lang="en-US" altLang="zh-CN" sz="1200" dirty="0">
            <a:solidFill>
              <a:schemeClr val="bg1"/>
            </a:solidFill>
          </a:endParaRPr>
        </a:p>
        <a:p>
          <a:r>
            <a:rPr lang="en-US" altLang="zh-CN" sz="1200" dirty="0">
              <a:solidFill>
                <a:schemeClr val="bg1"/>
              </a:solidFill>
            </a:rPr>
            <a:t>KOLs</a:t>
          </a:r>
        </a:p>
        <a:p>
          <a:r>
            <a:rPr lang="en-US" altLang="zh-CN" sz="1200" dirty="0">
              <a:solidFill>
                <a:schemeClr val="bg1"/>
              </a:solidFill>
            </a:rPr>
            <a:t>(3+2)</a:t>
          </a:r>
          <a:endParaRPr lang="zh-CN" altLang="en-US" sz="1200" dirty="0">
            <a:solidFill>
              <a:schemeClr val="bg1"/>
            </a:solidFill>
          </a:endParaRPr>
        </a:p>
      </dgm:t>
    </dgm:pt>
    <dgm:pt modelId="{843F25D2-7217-457D-8867-DD9C79D039B6}" type="parTrans" cxnId="{2B590854-E095-402B-899E-ACAD59E62F82}">
      <dgm:prSet/>
      <dgm:spPr/>
      <dgm:t>
        <a:bodyPr/>
        <a:lstStyle/>
        <a:p>
          <a:endParaRPr lang="zh-CN" altLang="en-US" sz="1200">
            <a:solidFill>
              <a:schemeClr val="bg1"/>
            </a:solidFill>
          </a:endParaRPr>
        </a:p>
      </dgm:t>
    </dgm:pt>
    <dgm:pt modelId="{4204ED2F-EF3A-4880-AC42-7679948D3263}" type="sibTrans" cxnId="{2B590854-E095-402B-899E-ACAD59E62F82}">
      <dgm:prSet/>
      <dgm:spPr/>
      <dgm:t>
        <a:bodyPr/>
        <a:lstStyle/>
        <a:p>
          <a:endParaRPr lang="zh-CN" altLang="en-US" sz="1200">
            <a:solidFill>
              <a:schemeClr val="bg1"/>
            </a:solidFill>
          </a:endParaRPr>
        </a:p>
      </dgm:t>
    </dgm:pt>
    <dgm:pt modelId="{22ADA163-39D9-416B-BFAB-DAE342FEE72C}">
      <dgm:prSet phldrT="[文本]" custT="1"/>
      <dgm:spPr/>
      <dgm:t>
        <a:bodyPr/>
        <a:lstStyle/>
        <a:p>
          <a:r>
            <a:rPr lang="en-US" altLang="zh-CN" sz="1200" dirty="0">
              <a:solidFill>
                <a:schemeClr val="bg1"/>
              </a:solidFill>
            </a:rPr>
            <a:t>1</a:t>
          </a:r>
          <a:r>
            <a:rPr lang="en-US" altLang="zh-CN" sz="1200" baseline="30000" dirty="0">
              <a:solidFill>
                <a:schemeClr val="bg1"/>
              </a:solidFill>
            </a:rPr>
            <a:t>st</a:t>
          </a:r>
          <a:r>
            <a:rPr lang="en-US" altLang="zh-CN" sz="1200" dirty="0">
              <a:solidFill>
                <a:schemeClr val="bg1"/>
              </a:solidFill>
            </a:rPr>
            <a:t> round: target Accounts</a:t>
          </a:r>
        </a:p>
        <a:p>
          <a:r>
            <a:rPr lang="en-US" altLang="zh-CN" sz="1200" dirty="0">
              <a:solidFill>
                <a:schemeClr val="bg1"/>
              </a:solidFill>
            </a:rPr>
            <a:t>(# 34 + 82)</a:t>
          </a:r>
          <a:endParaRPr lang="zh-CN" altLang="en-US" sz="1200" dirty="0">
            <a:solidFill>
              <a:schemeClr val="bg1"/>
            </a:solidFill>
          </a:endParaRPr>
        </a:p>
      </dgm:t>
    </dgm:pt>
    <dgm:pt modelId="{995F1A96-DC6E-4BD1-8EDD-3277BADCE3A5}" type="parTrans" cxnId="{AE9507C2-0B7E-40C7-8F36-A6B4A8B960BD}">
      <dgm:prSet/>
      <dgm:spPr/>
      <dgm:t>
        <a:bodyPr/>
        <a:lstStyle/>
        <a:p>
          <a:endParaRPr lang="zh-CN" altLang="en-US" sz="1200">
            <a:solidFill>
              <a:schemeClr val="bg1"/>
            </a:solidFill>
          </a:endParaRPr>
        </a:p>
      </dgm:t>
    </dgm:pt>
    <dgm:pt modelId="{DDE053A0-FECD-43DB-B9A2-8CA42C71F355}" type="sibTrans" cxnId="{AE9507C2-0B7E-40C7-8F36-A6B4A8B960BD}">
      <dgm:prSet/>
      <dgm:spPr/>
      <dgm:t>
        <a:bodyPr/>
        <a:lstStyle/>
        <a:p>
          <a:endParaRPr lang="zh-CN" altLang="en-US" sz="1200">
            <a:solidFill>
              <a:schemeClr val="bg1"/>
            </a:solidFill>
          </a:endParaRPr>
        </a:p>
      </dgm:t>
    </dgm:pt>
    <dgm:pt modelId="{D17069DA-4244-4B0E-B401-1D536A4168DF}">
      <dgm:prSet phldrT="[文本]" custT="1"/>
      <dgm:spPr/>
      <dgm:t>
        <a:bodyPr/>
        <a:lstStyle/>
        <a:p>
          <a:r>
            <a:rPr lang="en-US" altLang="zh-CN" sz="1200" dirty="0">
              <a:solidFill>
                <a:schemeClr val="bg1"/>
              </a:solidFill>
            </a:rPr>
            <a:t>Whole Market Customers</a:t>
          </a:r>
        </a:p>
        <a:p>
          <a:r>
            <a:rPr lang="en-US" altLang="zh-CN" sz="1100" dirty="0">
              <a:solidFill>
                <a:schemeClr val="bg1"/>
              </a:solidFill>
            </a:rPr>
            <a:t>(# </a:t>
          </a:r>
          <a:r>
            <a:rPr lang="zh-CN" altLang="en-US" sz="1100" dirty="0">
              <a:solidFill>
                <a:schemeClr val="bg1"/>
              </a:solidFill>
            </a:rPr>
            <a:t>药检所，中医药、药学 </a:t>
          </a:r>
          <a:r>
            <a:rPr lang="en-US" altLang="zh-CN" sz="1100" dirty="0">
              <a:solidFill>
                <a:schemeClr val="bg1"/>
              </a:solidFill>
            </a:rPr>
            <a:t>&amp; </a:t>
          </a:r>
          <a:r>
            <a:rPr lang="zh-CN" altLang="en-US" sz="1100" dirty="0">
              <a:solidFill>
                <a:schemeClr val="bg1"/>
              </a:solidFill>
            </a:rPr>
            <a:t>生命科学学科</a:t>
          </a:r>
          <a:r>
            <a:rPr lang="en-US" altLang="zh-CN" sz="1100" dirty="0">
              <a:solidFill>
                <a:schemeClr val="bg1"/>
              </a:solidFill>
            </a:rPr>
            <a:t>)</a:t>
          </a:r>
          <a:endParaRPr lang="zh-CN" altLang="en-US" sz="1100" dirty="0">
            <a:solidFill>
              <a:schemeClr val="bg1"/>
            </a:solidFill>
          </a:endParaRPr>
        </a:p>
      </dgm:t>
    </dgm:pt>
    <dgm:pt modelId="{E6E0B286-DB3A-42D9-A306-A622CDA8BAB5}" type="parTrans" cxnId="{1AF9C54C-6518-4BE9-BD26-319C0957304F}">
      <dgm:prSet/>
      <dgm:spPr/>
      <dgm:t>
        <a:bodyPr/>
        <a:lstStyle/>
        <a:p>
          <a:endParaRPr lang="zh-CN" altLang="en-US" sz="1200">
            <a:solidFill>
              <a:schemeClr val="bg1"/>
            </a:solidFill>
          </a:endParaRPr>
        </a:p>
      </dgm:t>
    </dgm:pt>
    <dgm:pt modelId="{16D705F8-FF2D-42BB-940C-9CCE84599736}" type="sibTrans" cxnId="{1AF9C54C-6518-4BE9-BD26-319C0957304F}">
      <dgm:prSet/>
      <dgm:spPr/>
      <dgm:t>
        <a:bodyPr/>
        <a:lstStyle/>
        <a:p>
          <a:endParaRPr lang="zh-CN" altLang="en-US" sz="1200">
            <a:solidFill>
              <a:schemeClr val="bg1"/>
            </a:solidFill>
          </a:endParaRPr>
        </a:p>
      </dgm:t>
    </dgm:pt>
    <dgm:pt modelId="{B81864D6-6CBA-4B07-9746-F997D31EFA0B}" type="pres">
      <dgm:prSet presAssocID="{0092E46E-D4B8-4824-81A7-AD1424AB642E}" presName="Name0" presStyleCnt="0">
        <dgm:presLayoutVars>
          <dgm:dir/>
          <dgm:animLvl val="lvl"/>
          <dgm:resizeHandles val="exact"/>
        </dgm:presLayoutVars>
      </dgm:prSet>
      <dgm:spPr/>
    </dgm:pt>
    <dgm:pt modelId="{C7F79A6B-FD6B-42E9-8DAC-86F1D59AC96D}" type="pres">
      <dgm:prSet presAssocID="{E01FC18F-4C0C-4908-B6B2-C34B5599BCED}" presName="Name8" presStyleCnt="0"/>
      <dgm:spPr/>
    </dgm:pt>
    <dgm:pt modelId="{1A238630-A15F-4ADA-8D21-AAA997F50A42}" type="pres">
      <dgm:prSet presAssocID="{E01FC18F-4C0C-4908-B6B2-C34B5599BCED}" presName="level" presStyleLbl="node1" presStyleIdx="0" presStyleCnt="3">
        <dgm:presLayoutVars>
          <dgm:chMax val="1"/>
          <dgm:bulletEnabled val="1"/>
        </dgm:presLayoutVars>
      </dgm:prSet>
      <dgm:spPr/>
    </dgm:pt>
    <dgm:pt modelId="{FF0977E2-D864-48F0-9AD0-BA5302CCA538}" type="pres">
      <dgm:prSet presAssocID="{E01FC18F-4C0C-4908-B6B2-C34B5599BCED}" presName="levelTx" presStyleLbl="revTx" presStyleIdx="0" presStyleCnt="0">
        <dgm:presLayoutVars>
          <dgm:chMax val="1"/>
          <dgm:bulletEnabled val="1"/>
        </dgm:presLayoutVars>
      </dgm:prSet>
      <dgm:spPr/>
    </dgm:pt>
    <dgm:pt modelId="{B819DC3E-8CD4-4AA5-B89E-82BC9600F483}" type="pres">
      <dgm:prSet presAssocID="{22ADA163-39D9-416B-BFAB-DAE342FEE72C}" presName="Name8" presStyleCnt="0"/>
      <dgm:spPr/>
    </dgm:pt>
    <dgm:pt modelId="{7AEF7052-9D33-4229-8BC0-DAC9430B3E94}" type="pres">
      <dgm:prSet presAssocID="{22ADA163-39D9-416B-BFAB-DAE342FEE72C}" presName="level" presStyleLbl="node1" presStyleIdx="1" presStyleCnt="3">
        <dgm:presLayoutVars>
          <dgm:chMax val="1"/>
          <dgm:bulletEnabled val="1"/>
        </dgm:presLayoutVars>
      </dgm:prSet>
      <dgm:spPr/>
    </dgm:pt>
    <dgm:pt modelId="{8160A24C-7EFF-4CC0-B675-AFEAB4E193FD}" type="pres">
      <dgm:prSet presAssocID="{22ADA163-39D9-416B-BFAB-DAE342FEE72C}" presName="levelTx" presStyleLbl="revTx" presStyleIdx="0" presStyleCnt="0">
        <dgm:presLayoutVars>
          <dgm:chMax val="1"/>
          <dgm:bulletEnabled val="1"/>
        </dgm:presLayoutVars>
      </dgm:prSet>
      <dgm:spPr/>
    </dgm:pt>
    <dgm:pt modelId="{D7FA0D4E-C180-423C-A19E-E9AC98E6DADB}" type="pres">
      <dgm:prSet presAssocID="{D17069DA-4244-4B0E-B401-1D536A4168DF}" presName="Name8" presStyleCnt="0"/>
      <dgm:spPr/>
    </dgm:pt>
    <dgm:pt modelId="{63C3C5EC-AE7F-41F6-AF93-8661D1951017}" type="pres">
      <dgm:prSet presAssocID="{D17069DA-4244-4B0E-B401-1D536A4168DF}" presName="level" presStyleLbl="node1" presStyleIdx="2" presStyleCnt="3">
        <dgm:presLayoutVars>
          <dgm:chMax val="1"/>
          <dgm:bulletEnabled val="1"/>
        </dgm:presLayoutVars>
      </dgm:prSet>
      <dgm:spPr/>
    </dgm:pt>
    <dgm:pt modelId="{A955C3DB-1B28-4661-8411-A196014814D9}" type="pres">
      <dgm:prSet presAssocID="{D17069DA-4244-4B0E-B401-1D536A4168DF}" presName="levelTx" presStyleLbl="revTx" presStyleIdx="0" presStyleCnt="0">
        <dgm:presLayoutVars>
          <dgm:chMax val="1"/>
          <dgm:bulletEnabled val="1"/>
        </dgm:presLayoutVars>
      </dgm:prSet>
      <dgm:spPr/>
    </dgm:pt>
  </dgm:ptLst>
  <dgm:cxnLst>
    <dgm:cxn modelId="{5CF79412-45A9-4F73-B121-932B2B0F380F}" type="presOf" srcId="{E01FC18F-4C0C-4908-B6B2-C34B5599BCED}" destId="{1A238630-A15F-4ADA-8D21-AAA997F50A42}" srcOrd="0" destOrd="0" presId="urn:microsoft.com/office/officeart/2005/8/layout/pyramid1"/>
    <dgm:cxn modelId="{21AA6717-AEF5-4554-BD12-7BAAA4D70442}" type="presOf" srcId="{D17069DA-4244-4B0E-B401-1D536A4168DF}" destId="{63C3C5EC-AE7F-41F6-AF93-8661D1951017}" srcOrd="0" destOrd="0" presId="urn:microsoft.com/office/officeart/2005/8/layout/pyramid1"/>
    <dgm:cxn modelId="{D5E36964-B80C-45E8-8721-9F236A02B7C8}" type="presOf" srcId="{D17069DA-4244-4B0E-B401-1D536A4168DF}" destId="{A955C3DB-1B28-4661-8411-A196014814D9}" srcOrd="1" destOrd="0" presId="urn:microsoft.com/office/officeart/2005/8/layout/pyramid1"/>
    <dgm:cxn modelId="{1AF9C54C-6518-4BE9-BD26-319C0957304F}" srcId="{0092E46E-D4B8-4824-81A7-AD1424AB642E}" destId="{D17069DA-4244-4B0E-B401-1D536A4168DF}" srcOrd="2" destOrd="0" parTransId="{E6E0B286-DB3A-42D9-A306-A622CDA8BAB5}" sibTransId="{16D705F8-FF2D-42BB-940C-9CCE84599736}"/>
    <dgm:cxn modelId="{2485DE72-E431-4ED0-930D-229E7A1C3719}" type="presOf" srcId="{E01FC18F-4C0C-4908-B6B2-C34B5599BCED}" destId="{FF0977E2-D864-48F0-9AD0-BA5302CCA538}" srcOrd="1" destOrd="0" presId="urn:microsoft.com/office/officeart/2005/8/layout/pyramid1"/>
    <dgm:cxn modelId="{2B590854-E095-402B-899E-ACAD59E62F82}" srcId="{0092E46E-D4B8-4824-81A7-AD1424AB642E}" destId="{E01FC18F-4C0C-4908-B6B2-C34B5599BCED}" srcOrd="0" destOrd="0" parTransId="{843F25D2-7217-457D-8867-DD9C79D039B6}" sibTransId="{4204ED2F-EF3A-4880-AC42-7679948D3263}"/>
    <dgm:cxn modelId="{6856767A-41C2-462C-8386-CA1E8359AF65}" type="presOf" srcId="{22ADA163-39D9-416B-BFAB-DAE342FEE72C}" destId="{8160A24C-7EFF-4CC0-B675-AFEAB4E193FD}" srcOrd="1" destOrd="0" presId="urn:microsoft.com/office/officeart/2005/8/layout/pyramid1"/>
    <dgm:cxn modelId="{AE9507C2-0B7E-40C7-8F36-A6B4A8B960BD}" srcId="{0092E46E-D4B8-4824-81A7-AD1424AB642E}" destId="{22ADA163-39D9-416B-BFAB-DAE342FEE72C}" srcOrd="1" destOrd="0" parTransId="{995F1A96-DC6E-4BD1-8EDD-3277BADCE3A5}" sibTransId="{DDE053A0-FECD-43DB-B9A2-8CA42C71F355}"/>
    <dgm:cxn modelId="{3C4431DC-9FD1-4ECE-AA57-F78BD7022012}" type="presOf" srcId="{22ADA163-39D9-416B-BFAB-DAE342FEE72C}" destId="{7AEF7052-9D33-4229-8BC0-DAC9430B3E94}" srcOrd="0" destOrd="0" presId="urn:microsoft.com/office/officeart/2005/8/layout/pyramid1"/>
    <dgm:cxn modelId="{A390D4E0-35A3-4990-B71F-5E70FB1BDE81}" type="presOf" srcId="{0092E46E-D4B8-4824-81A7-AD1424AB642E}" destId="{B81864D6-6CBA-4B07-9746-F997D31EFA0B}" srcOrd="0" destOrd="0" presId="urn:microsoft.com/office/officeart/2005/8/layout/pyramid1"/>
    <dgm:cxn modelId="{29D4C183-3543-4BF2-838F-1E57F68EDDBA}" type="presParOf" srcId="{B81864D6-6CBA-4B07-9746-F997D31EFA0B}" destId="{C7F79A6B-FD6B-42E9-8DAC-86F1D59AC96D}" srcOrd="0" destOrd="0" presId="urn:microsoft.com/office/officeart/2005/8/layout/pyramid1"/>
    <dgm:cxn modelId="{56C845BB-1419-4D26-BE45-1E167546C5CB}" type="presParOf" srcId="{C7F79A6B-FD6B-42E9-8DAC-86F1D59AC96D}" destId="{1A238630-A15F-4ADA-8D21-AAA997F50A42}" srcOrd="0" destOrd="0" presId="urn:microsoft.com/office/officeart/2005/8/layout/pyramid1"/>
    <dgm:cxn modelId="{1B84FC43-6489-4485-BF7F-4619546AA3D2}" type="presParOf" srcId="{C7F79A6B-FD6B-42E9-8DAC-86F1D59AC96D}" destId="{FF0977E2-D864-48F0-9AD0-BA5302CCA538}" srcOrd="1" destOrd="0" presId="urn:microsoft.com/office/officeart/2005/8/layout/pyramid1"/>
    <dgm:cxn modelId="{F9ECD047-8586-42A1-8A09-0888CDB7AA74}" type="presParOf" srcId="{B81864D6-6CBA-4B07-9746-F997D31EFA0B}" destId="{B819DC3E-8CD4-4AA5-B89E-82BC9600F483}" srcOrd="1" destOrd="0" presId="urn:microsoft.com/office/officeart/2005/8/layout/pyramid1"/>
    <dgm:cxn modelId="{9AD2E345-13D7-4E1F-94D1-39823EB12DAF}" type="presParOf" srcId="{B819DC3E-8CD4-4AA5-B89E-82BC9600F483}" destId="{7AEF7052-9D33-4229-8BC0-DAC9430B3E94}" srcOrd="0" destOrd="0" presId="urn:microsoft.com/office/officeart/2005/8/layout/pyramid1"/>
    <dgm:cxn modelId="{088CBA90-CDC6-44FA-979D-77B1CD5AD1E5}" type="presParOf" srcId="{B819DC3E-8CD4-4AA5-B89E-82BC9600F483}" destId="{8160A24C-7EFF-4CC0-B675-AFEAB4E193FD}" srcOrd="1" destOrd="0" presId="urn:microsoft.com/office/officeart/2005/8/layout/pyramid1"/>
    <dgm:cxn modelId="{D2556BCA-F9D9-4F82-8E95-44EC6DC4455A}" type="presParOf" srcId="{B81864D6-6CBA-4B07-9746-F997D31EFA0B}" destId="{D7FA0D4E-C180-423C-A19E-E9AC98E6DADB}" srcOrd="2" destOrd="0" presId="urn:microsoft.com/office/officeart/2005/8/layout/pyramid1"/>
    <dgm:cxn modelId="{FE3DA538-5269-47E8-AA0C-DAE0A325F32F}" type="presParOf" srcId="{D7FA0D4E-C180-423C-A19E-E9AC98E6DADB}" destId="{63C3C5EC-AE7F-41F6-AF93-8661D1951017}" srcOrd="0" destOrd="0" presId="urn:microsoft.com/office/officeart/2005/8/layout/pyramid1"/>
    <dgm:cxn modelId="{338C6014-7404-4895-AFE3-7A022C7686EF}" type="presParOf" srcId="{D7FA0D4E-C180-423C-A19E-E9AC98E6DADB}" destId="{A955C3DB-1B28-4661-8411-A196014814D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C740C-E1F5-45A2-998A-A457B93CEC42}">
      <dsp:nvSpPr>
        <dsp:cNvPr id="0" name=""/>
        <dsp:cNvSpPr/>
      </dsp:nvSpPr>
      <dsp:spPr>
        <a:xfrm>
          <a:off x="3331022" y="0"/>
          <a:ext cx="3783925" cy="1221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Demand generation</a:t>
          </a:r>
        </a:p>
        <a:p>
          <a:pPr marL="0" lvl="0" indent="0" algn="ctr" defTabSz="711200">
            <a:lnSpc>
              <a:spcPct val="90000"/>
            </a:lnSpc>
            <a:spcBef>
              <a:spcPct val="0"/>
            </a:spcBef>
            <a:spcAft>
              <a:spcPct val="35000"/>
            </a:spcAft>
            <a:buNone/>
          </a:pPr>
          <a:r>
            <a:rPr lang="en-US" sz="1400" kern="1200" dirty="0"/>
            <a:t>(CEM &amp; MKT)</a:t>
          </a:r>
        </a:p>
      </dsp:txBody>
      <dsp:txXfrm>
        <a:off x="3390639" y="59617"/>
        <a:ext cx="3664691" cy="1102029"/>
      </dsp:txXfrm>
    </dsp:sp>
    <dsp:sp modelId="{89F56519-6243-4315-8D30-9319BE9563CD}">
      <dsp:nvSpPr>
        <dsp:cNvPr id="0" name=""/>
        <dsp:cNvSpPr/>
      </dsp:nvSpPr>
      <dsp:spPr>
        <a:xfrm>
          <a:off x="3316076" y="2549162"/>
          <a:ext cx="3783925" cy="1221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FFFFFF"/>
              </a:solidFill>
              <a:latin typeface="Arial"/>
              <a:ea typeface="楷体"/>
              <a:cs typeface="+mn-cs"/>
            </a:rPr>
            <a:t>Target accounts visit</a:t>
          </a:r>
        </a:p>
        <a:p>
          <a:pPr marL="0" lvl="0" indent="0" algn="ctr" defTabSz="711200">
            <a:lnSpc>
              <a:spcPct val="90000"/>
            </a:lnSpc>
            <a:spcBef>
              <a:spcPct val="0"/>
            </a:spcBef>
            <a:spcAft>
              <a:spcPct val="35000"/>
            </a:spcAft>
            <a:buNone/>
          </a:pPr>
          <a:r>
            <a:rPr lang="en-US" sz="1400" kern="1200" dirty="0">
              <a:solidFill>
                <a:srgbClr val="FFFFFF"/>
              </a:solidFill>
              <a:latin typeface="Arial"/>
              <a:ea typeface="楷体"/>
              <a:cs typeface="+mn-cs"/>
            </a:rPr>
            <a:t>(Sales, SD)</a:t>
          </a:r>
        </a:p>
      </dsp:txBody>
      <dsp:txXfrm>
        <a:off x="3375693" y="2608779"/>
        <a:ext cx="3664691" cy="1102029"/>
      </dsp:txXfrm>
    </dsp:sp>
    <dsp:sp modelId="{8826099A-AE4B-4C0C-B7DE-D4B444A76716}">
      <dsp:nvSpPr>
        <dsp:cNvPr id="0" name=""/>
        <dsp:cNvSpPr/>
      </dsp:nvSpPr>
      <dsp:spPr>
        <a:xfrm>
          <a:off x="3316076" y="1272538"/>
          <a:ext cx="3783925" cy="12212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800100">
            <a:lnSpc>
              <a:spcPct val="90000"/>
            </a:lnSpc>
            <a:spcBef>
              <a:spcPct val="0"/>
            </a:spcBef>
            <a:spcAft>
              <a:spcPct val="35000"/>
            </a:spcAft>
            <a:buNone/>
          </a:pPr>
          <a:r>
            <a:rPr lang="en-US" sz="1600" kern="1200" dirty="0">
              <a:solidFill>
                <a:srgbClr val="FFFFFF"/>
              </a:solidFill>
              <a:latin typeface="Arial"/>
              <a:ea typeface="楷体"/>
              <a:cs typeface="+mn-cs"/>
            </a:rPr>
            <a:t>Improve pipeline win-rate</a:t>
          </a:r>
        </a:p>
        <a:p>
          <a:pPr marL="0" lvl="0" indent="0" algn="ctr" defTabSz="800100">
            <a:lnSpc>
              <a:spcPct val="90000"/>
            </a:lnSpc>
            <a:spcBef>
              <a:spcPct val="0"/>
            </a:spcBef>
            <a:spcAft>
              <a:spcPct val="35000"/>
            </a:spcAft>
            <a:buNone/>
          </a:pPr>
          <a:r>
            <a:rPr lang="en-US" sz="1400" kern="1200" dirty="0">
              <a:solidFill>
                <a:srgbClr val="FFFFFF"/>
              </a:solidFill>
              <a:latin typeface="Arial"/>
              <a:ea typeface="楷体"/>
              <a:cs typeface="+mn-cs"/>
            </a:rPr>
            <a:t>(Sales, SD)</a:t>
          </a:r>
        </a:p>
      </dsp:txBody>
      <dsp:txXfrm>
        <a:off x="3375693" y="1332155"/>
        <a:ext cx="3664691" cy="1102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38630-A15F-4ADA-8D21-AAA997F50A42}">
      <dsp:nvSpPr>
        <dsp:cNvPr id="0" name=""/>
        <dsp:cNvSpPr/>
      </dsp:nvSpPr>
      <dsp:spPr>
        <a:xfrm>
          <a:off x="1355550" y="0"/>
          <a:ext cx="1355550" cy="1489519"/>
        </a:xfrm>
        <a:prstGeom prst="trapezoid">
          <a:avLst>
            <a:gd name="adj"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altLang="zh-CN" sz="1200" kern="1200" dirty="0">
            <a:solidFill>
              <a:schemeClr val="bg1"/>
            </a:solidFill>
          </a:endParaRPr>
        </a:p>
        <a:p>
          <a:pPr marL="0" lvl="0" indent="0" algn="ctr" defTabSz="533400">
            <a:lnSpc>
              <a:spcPct val="90000"/>
            </a:lnSpc>
            <a:spcBef>
              <a:spcPct val="0"/>
            </a:spcBef>
            <a:spcAft>
              <a:spcPct val="35000"/>
            </a:spcAft>
            <a:buNone/>
          </a:pPr>
          <a:endParaRPr lang="en-US" altLang="zh-CN" sz="1200" kern="1200" dirty="0">
            <a:solidFill>
              <a:schemeClr val="bg1"/>
            </a:solidFill>
          </a:endParaRPr>
        </a:p>
        <a:p>
          <a:pPr marL="0" lvl="0" indent="0" algn="ctr" defTabSz="533400">
            <a:lnSpc>
              <a:spcPct val="90000"/>
            </a:lnSpc>
            <a:spcBef>
              <a:spcPct val="0"/>
            </a:spcBef>
            <a:spcAft>
              <a:spcPct val="35000"/>
            </a:spcAft>
            <a:buNone/>
          </a:pPr>
          <a:endParaRPr lang="en-US" altLang="zh-CN" sz="1200" kern="1200" dirty="0">
            <a:solidFill>
              <a:schemeClr val="bg1"/>
            </a:solidFill>
          </a:endParaRPr>
        </a:p>
        <a:p>
          <a:pPr marL="0" lvl="0" indent="0" algn="ctr" defTabSz="533400">
            <a:lnSpc>
              <a:spcPct val="90000"/>
            </a:lnSpc>
            <a:spcBef>
              <a:spcPct val="0"/>
            </a:spcBef>
            <a:spcAft>
              <a:spcPct val="35000"/>
            </a:spcAft>
            <a:buNone/>
          </a:pPr>
          <a:r>
            <a:rPr lang="en-US" altLang="zh-CN" sz="1200" kern="1200" dirty="0">
              <a:solidFill>
                <a:schemeClr val="bg1"/>
              </a:solidFill>
            </a:rPr>
            <a:t>KOLs</a:t>
          </a:r>
        </a:p>
        <a:p>
          <a:pPr marL="0" lvl="0" indent="0" algn="ctr" defTabSz="533400">
            <a:lnSpc>
              <a:spcPct val="90000"/>
            </a:lnSpc>
            <a:spcBef>
              <a:spcPct val="0"/>
            </a:spcBef>
            <a:spcAft>
              <a:spcPct val="35000"/>
            </a:spcAft>
            <a:buNone/>
          </a:pPr>
          <a:r>
            <a:rPr lang="en-US" altLang="zh-CN" sz="1200" kern="1200" dirty="0">
              <a:solidFill>
                <a:schemeClr val="bg1"/>
              </a:solidFill>
            </a:rPr>
            <a:t>(3+2)</a:t>
          </a:r>
          <a:endParaRPr lang="zh-CN" altLang="en-US" sz="1200" kern="1200" dirty="0">
            <a:solidFill>
              <a:schemeClr val="bg1"/>
            </a:solidFill>
          </a:endParaRPr>
        </a:p>
      </dsp:txBody>
      <dsp:txXfrm>
        <a:off x="1355550" y="0"/>
        <a:ext cx="1355550" cy="1489519"/>
      </dsp:txXfrm>
    </dsp:sp>
    <dsp:sp modelId="{7AEF7052-9D33-4229-8BC0-DAC9430B3E94}">
      <dsp:nvSpPr>
        <dsp:cNvPr id="0" name=""/>
        <dsp:cNvSpPr/>
      </dsp:nvSpPr>
      <dsp:spPr>
        <a:xfrm>
          <a:off x="677775" y="1489519"/>
          <a:ext cx="2711100" cy="1489519"/>
        </a:xfrm>
        <a:prstGeom prst="trapezoid">
          <a:avLst>
            <a:gd name="adj" fmla="val 4550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solidFill>
                <a:schemeClr val="bg1"/>
              </a:solidFill>
            </a:rPr>
            <a:t>1</a:t>
          </a:r>
          <a:r>
            <a:rPr lang="en-US" altLang="zh-CN" sz="1200" kern="1200" baseline="30000" dirty="0">
              <a:solidFill>
                <a:schemeClr val="bg1"/>
              </a:solidFill>
            </a:rPr>
            <a:t>st</a:t>
          </a:r>
          <a:r>
            <a:rPr lang="en-US" altLang="zh-CN" sz="1200" kern="1200" dirty="0">
              <a:solidFill>
                <a:schemeClr val="bg1"/>
              </a:solidFill>
            </a:rPr>
            <a:t> round: target Accounts</a:t>
          </a:r>
        </a:p>
        <a:p>
          <a:pPr marL="0" lvl="0" indent="0" algn="ctr" defTabSz="533400">
            <a:lnSpc>
              <a:spcPct val="90000"/>
            </a:lnSpc>
            <a:spcBef>
              <a:spcPct val="0"/>
            </a:spcBef>
            <a:spcAft>
              <a:spcPct val="35000"/>
            </a:spcAft>
            <a:buNone/>
          </a:pPr>
          <a:r>
            <a:rPr lang="en-US" altLang="zh-CN" sz="1200" kern="1200" dirty="0">
              <a:solidFill>
                <a:schemeClr val="bg1"/>
              </a:solidFill>
            </a:rPr>
            <a:t>(# 34 + 82)</a:t>
          </a:r>
          <a:endParaRPr lang="zh-CN" altLang="en-US" sz="1200" kern="1200" dirty="0">
            <a:solidFill>
              <a:schemeClr val="bg1"/>
            </a:solidFill>
          </a:endParaRPr>
        </a:p>
      </dsp:txBody>
      <dsp:txXfrm>
        <a:off x="1152217" y="1489519"/>
        <a:ext cx="1762215" cy="1489519"/>
      </dsp:txXfrm>
    </dsp:sp>
    <dsp:sp modelId="{63C3C5EC-AE7F-41F6-AF93-8661D1951017}">
      <dsp:nvSpPr>
        <dsp:cNvPr id="0" name=""/>
        <dsp:cNvSpPr/>
      </dsp:nvSpPr>
      <dsp:spPr>
        <a:xfrm>
          <a:off x="0" y="2979039"/>
          <a:ext cx="4066651" cy="1489519"/>
        </a:xfrm>
        <a:prstGeom prst="trapezoid">
          <a:avLst>
            <a:gd name="adj" fmla="val 4550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altLang="zh-CN" sz="1200" kern="1200" dirty="0">
              <a:solidFill>
                <a:schemeClr val="bg1"/>
              </a:solidFill>
            </a:rPr>
            <a:t>Whole Market Customers</a:t>
          </a:r>
        </a:p>
        <a:p>
          <a:pPr marL="0" lvl="0" indent="0" algn="ctr" defTabSz="533400">
            <a:lnSpc>
              <a:spcPct val="90000"/>
            </a:lnSpc>
            <a:spcBef>
              <a:spcPct val="0"/>
            </a:spcBef>
            <a:spcAft>
              <a:spcPct val="35000"/>
            </a:spcAft>
            <a:buNone/>
          </a:pPr>
          <a:r>
            <a:rPr lang="en-US" altLang="zh-CN" sz="1100" kern="1200" dirty="0">
              <a:solidFill>
                <a:schemeClr val="bg1"/>
              </a:solidFill>
            </a:rPr>
            <a:t>(# </a:t>
          </a:r>
          <a:r>
            <a:rPr lang="zh-CN" altLang="en-US" sz="1100" kern="1200" dirty="0">
              <a:solidFill>
                <a:schemeClr val="bg1"/>
              </a:solidFill>
            </a:rPr>
            <a:t>药检所，中医药、药学 </a:t>
          </a:r>
          <a:r>
            <a:rPr lang="en-US" altLang="zh-CN" sz="1100" kern="1200" dirty="0">
              <a:solidFill>
                <a:schemeClr val="bg1"/>
              </a:solidFill>
            </a:rPr>
            <a:t>&amp; </a:t>
          </a:r>
          <a:r>
            <a:rPr lang="zh-CN" altLang="en-US" sz="1100" kern="1200" dirty="0">
              <a:solidFill>
                <a:schemeClr val="bg1"/>
              </a:solidFill>
            </a:rPr>
            <a:t>生命科学学科</a:t>
          </a:r>
          <a:r>
            <a:rPr lang="en-US" altLang="zh-CN" sz="1100" kern="1200" dirty="0">
              <a:solidFill>
                <a:schemeClr val="bg1"/>
              </a:solidFill>
            </a:rPr>
            <a:t>)</a:t>
          </a:r>
          <a:endParaRPr lang="zh-CN" altLang="en-US" sz="1100" kern="1200" dirty="0">
            <a:solidFill>
              <a:schemeClr val="bg1"/>
            </a:solidFill>
          </a:endParaRPr>
        </a:p>
      </dsp:txBody>
      <dsp:txXfrm>
        <a:off x="711663" y="2979039"/>
        <a:ext cx="2643323" cy="148951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3169CF-3DEE-4660-BFA3-CFB54A2DA934}" type="datetimeFigureOut">
              <a:rPr lang="en-US" smtClean="0"/>
              <a:t>7/15/2021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5A2D5-5DA0-4344-9F7E-A584E3805F5A}" type="slidenum">
              <a:rPr lang="en-US" smtClean="0"/>
              <a:t>‹#›</a:t>
            </a:fld>
            <a:endParaRPr lang="en-US"/>
          </a:p>
        </p:txBody>
      </p:sp>
    </p:spTree>
    <p:extLst>
      <p:ext uri="{BB962C8B-B14F-4D97-AF65-F5344CB8AC3E}">
        <p14:creationId xmlns:p14="http://schemas.microsoft.com/office/powerpoint/2010/main" val="4112798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CI + R Business </a:t>
            </a:r>
            <a:r>
              <a:rPr lang="zh-CN" altLang="en-US" dirty="0"/>
              <a:t>占总体</a:t>
            </a:r>
            <a:r>
              <a:rPr lang="en-US" altLang="zh-CN" dirty="0"/>
              <a:t>Pharma/BMR </a:t>
            </a:r>
            <a:r>
              <a:rPr lang="zh-CN" altLang="en-US" dirty="0"/>
              <a:t>的比例</a:t>
            </a:r>
            <a:endParaRPr lang="en-US" dirty="0"/>
          </a:p>
          <a:p>
            <a:r>
              <a:rPr lang="en-US" dirty="0"/>
              <a:t>2017,2018 </a:t>
            </a:r>
            <a:r>
              <a:rPr lang="zh-CN" altLang="en-US" dirty="0"/>
              <a:t>占比 </a:t>
            </a:r>
            <a:r>
              <a:rPr lang="en-US" altLang="zh-CN" dirty="0"/>
              <a:t>18%</a:t>
            </a:r>
            <a:endParaRPr lang="en-US" dirty="0"/>
          </a:p>
          <a:p>
            <a:r>
              <a:rPr lang="en-US" dirty="0"/>
              <a:t>2019 </a:t>
            </a:r>
            <a:r>
              <a:rPr lang="zh-CN" altLang="en-US" dirty="0"/>
              <a:t>占比 </a:t>
            </a:r>
            <a:r>
              <a:rPr lang="en-US" altLang="zh-CN" dirty="0"/>
              <a:t>20%</a:t>
            </a:r>
            <a:endParaRPr lang="en-US" dirty="0"/>
          </a:p>
          <a:p>
            <a:r>
              <a:rPr lang="en-US" dirty="0"/>
              <a:t>2020 14%</a:t>
            </a:r>
          </a:p>
          <a:p>
            <a:r>
              <a:rPr lang="en-US" dirty="0"/>
              <a:t>2021 17%</a:t>
            </a:r>
          </a:p>
          <a:p>
            <a:endParaRPr lang="en-US" dirty="0"/>
          </a:p>
          <a:p>
            <a:r>
              <a:rPr lang="en-US" dirty="0"/>
              <a:t>2021</a:t>
            </a:r>
            <a:r>
              <a:rPr lang="zh-CN" altLang="en-US" dirty="0"/>
              <a:t>年 </a:t>
            </a:r>
            <a:r>
              <a:rPr lang="en-US" altLang="zh-CN" dirty="0"/>
              <a:t>OPEN</a:t>
            </a:r>
            <a:r>
              <a:rPr lang="zh-CN" altLang="en-US" dirty="0"/>
              <a:t>机会 </a:t>
            </a:r>
            <a:r>
              <a:rPr lang="en-US" altLang="zh-CN" dirty="0"/>
              <a:t>CI+R total 79M$, PC01 15M$, PC06 63M$</a:t>
            </a:r>
          </a:p>
          <a:p>
            <a:r>
              <a:rPr lang="en-US" altLang="zh-CN" dirty="0"/>
              <a:t>CI 9.6 M$</a:t>
            </a:r>
          </a:p>
          <a:p>
            <a:r>
              <a:rPr lang="en-US" dirty="0"/>
              <a:t>R 70M$</a:t>
            </a:r>
          </a:p>
          <a:p>
            <a:r>
              <a:rPr lang="en-US" dirty="0"/>
              <a:t>LC 15M</a:t>
            </a:r>
          </a:p>
          <a:p>
            <a:r>
              <a:rPr lang="en-US" dirty="0"/>
              <a:t>MS 63M$</a:t>
            </a:r>
          </a:p>
          <a:p>
            <a:endParaRPr lang="en-US" dirty="0"/>
          </a:p>
          <a:p>
            <a:r>
              <a:rPr lang="zh-CN" altLang="en-US" dirty="0"/>
              <a:t>历史转化率</a:t>
            </a:r>
            <a:r>
              <a:rPr lang="en-US" altLang="zh-CN" dirty="0"/>
              <a:t>(win/</a:t>
            </a:r>
            <a:r>
              <a:rPr lang="en-US" altLang="zh-CN" dirty="0" err="1"/>
              <a:t>win+lost+close</a:t>
            </a:r>
            <a:r>
              <a:rPr lang="en-US" altLang="zh-CN" dirty="0"/>
              <a:t>) </a:t>
            </a:r>
          </a:p>
          <a:p>
            <a:r>
              <a:rPr lang="en-US" altLang="zh-CN" dirty="0"/>
              <a:t>2019</a:t>
            </a:r>
            <a:r>
              <a:rPr lang="zh-CN" altLang="en-US" dirty="0"/>
              <a:t>年转化率 </a:t>
            </a:r>
            <a:r>
              <a:rPr lang="en-US" altLang="zh-CN" dirty="0"/>
              <a:t>25%</a:t>
            </a:r>
            <a:r>
              <a:rPr lang="zh-CN" altLang="en-US" dirty="0"/>
              <a:t>， </a:t>
            </a:r>
            <a:r>
              <a:rPr lang="en-US" altLang="zh-CN" dirty="0"/>
              <a:t>2020</a:t>
            </a:r>
            <a:r>
              <a:rPr lang="zh-CN" altLang="en-US" dirty="0"/>
              <a:t>年转化率 </a:t>
            </a:r>
            <a:r>
              <a:rPr lang="en-US" altLang="zh-CN" dirty="0"/>
              <a:t>20%</a:t>
            </a:r>
          </a:p>
          <a:p>
            <a:r>
              <a:rPr lang="en-US" dirty="0"/>
              <a:t>LC 2019 (35%) to 2020 (31%)</a:t>
            </a:r>
          </a:p>
          <a:p>
            <a:r>
              <a:rPr lang="en-US" dirty="0"/>
              <a:t>MS  2019 (18%) to 2020 (14%)</a:t>
            </a:r>
          </a:p>
          <a:p>
            <a:endParaRPr lang="en-US" dirty="0"/>
          </a:p>
          <a:p>
            <a:r>
              <a:rPr lang="zh-CN" altLang="en-US" dirty="0"/>
              <a:t>不包括 </a:t>
            </a:r>
            <a:r>
              <a:rPr lang="en-US" altLang="zh-CN" dirty="0"/>
              <a:t>close</a:t>
            </a:r>
          </a:p>
          <a:p>
            <a:r>
              <a:rPr lang="en-US" dirty="0"/>
              <a:t>LC 2019 </a:t>
            </a:r>
            <a:r>
              <a:rPr lang="zh-CN" altLang="en-US" dirty="0"/>
              <a:t>（</a:t>
            </a:r>
            <a:r>
              <a:rPr lang="en-US" altLang="zh-CN" dirty="0"/>
              <a:t>50%</a:t>
            </a:r>
            <a:r>
              <a:rPr lang="zh-CN" altLang="en-US" dirty="0"/>
              <a:t>） </a:t>
            </a:r>
            <a:r>
              <a:rPr lang="en-US" altLang="zh-CN" dirty="0"/>
              <a:t>to 2020 (49%)</a:t>
            </a:r>
            <a:endParaRPr lang="en-US" dirty="0"/>
          </a:p>
          <a:p>
            <a:r>
              <a:rPr lang="en-US" altLang="zh-CN" dirty="0"/>
              <a:t>MS 2019 (27%) to 2020 (21%)</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tx2">
                    <a:lumMod val="75000"/>
                  </a:schemeClr>
                </a:solidFill>
              </a:rPr>
              <a:t>Cycle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tx2">
                    <a:lumMod val="75000"/>
                  </a:schemeClr>
                </a:solidFill>
              </a:rPr>
              <a:t>2019</a:t>
            </a:r>
            <a:r>
              <a:rPr lang="zh-CN" altLang="en-US" sz="1200" dirty="0">
                <a:solidFill>
                  <a:schemeClr val="tx2">
                    <a:lumMod val="75000"/>
                  </a:schemeClr>
                </a:solidFill>
              </a:rPr>
              <a:t>年平均</a:t>
            </a:r>
            <a:r>
              <a:rPr lang="en-US" altLang="zh-CN" sz="1200" dirty="0">
                <a:solidFill>
                  <a:schemeClr val="tx2">
                    <a:lumMod val="75000"/>
                  </a:schemeClr>
                </a:solidFill>
              </a:rPr>
              <a:t>331</a:t>
            </a:r>
            <a:r>
              <a:rPr lang="zh-CN" altLang="en-US" sz="1200" dirty="0">
                <a:solidFill>
                  <a:schemeClr val="tx2">
                    <a:lumMod val="75000"/>
                  </a:schemeClr>
                </a:solidFill>
              </a:rPr>
              <a:t>天，</a:t>
            </a:r>
            <a:r>
              <a:rPr lang="en-US" altLang="zh-CN" sz="1200" dirty="0">
                <a:solidFill>
                  <a:schemeClr val="tx2">
                    <a:lumMod val="75000"/>
                  </a:schemeClr>
                </a:solidFill>
              </a:rPr>
              <a:t>2020</a:t>
            </a:r>
            <a:r>
              <a:rPr lang="zh-CN" altLang="en-US" sz="1200" dirty="0">
                <a:solidFill>
                  <a:schemeClr val="tx2">
                    <a:lumMod val="75000"/>
                  </a:schemeClr>
                </a:solidFill>
              </a:rPr>
              <a:t>年平均</a:t>
            </a:r>
            <a:r>
              <a:rPr lang="en-US" altLang="zh-CN" sz="1200" dirty="0">
                <a:solidFill>
                  <a:schemeClr val="tx2">
                    <a:lumMod val="75000"/>
                  </a:schemeClr>
                </a:solidFill>
              </a:rPr>
              <a:t>404</a:t>
            </a:r>
            <a:r>
              <a:rPr lang="zh-CN" altLang="en-US" sz="1200" dirty="0">
                <a:solidFill>
                  <a:schemeClr val="tx2">
                    <a:lumMod val="75000"/>
                  </a:schemeClr>
                </a:solidFill>
              </a:rPr>
              <a:t>天</a:t>
            </a:r>
            <a:endParaRPr lang="en-US" altLang="zh-CN" sz="1200" dirty="0">
              <a:solidFill>
                <a:schemeClr val="tx2">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chemeClr val="tx2">
                    <a:lumMod val="75000"/>
                  </a:schemeClr>
                </a:solidFill>
              </a:rPr>
              <a:t>最大</a:t>
            </a:r>
            <a:r>
              <a:rPr lang="en-US" altLang="zh-CN" sz="1200" dirty="0">
                <a:solidFill>
                  <a:schemeClr val="tx2">
                    <a:lumMod val="75000"/>
                  </a:schemeClr>
                </a:solidFill>
              </a:rPr>
              <a:t>cycle time</a:t>
            </a:r>
            <a:r>
              <a:rPr lang="zh-CN" altLang="en-US" sz="1200" dirty="0">
                <a:solidFill>
                  <a:schemeClr val="tx2">
                    <a:lumMod val="75000"/>
                  </a:schemeClr>
                </a:solidFill>
              </a:rPr>
              <a:t>，</a:t>
            </a:r>
            <a:r>
              <a:rPr lang="en-US" altLang="zh-CN" sz="1200" dirty="0">
                <a:solidFill>
                  <a:schemeClr val="tx2">
                    <a:lumMod val="75000"/>
                  </a:schemeClr>
                </a:solidFill>
              </a:rPr>
              <a:t>2019</a:t>
            </a:r>
            <a:r>
              <a:rPr lang="zh-CN" altLang="en-US" sz="1200" dirty="0">
                <a:solidFill>
                  <a:schemeClr val="tx2">
                    <a:lumMod val="75000"/>
                  </a:schemeClr>
                </a:solidFill>
              </a:rPr>
              <a:t>年 </a:t>
            </a:r>
            <a:r>
              <a:rPr lang="en-US" altLang="zh-CN" sz="1200" dirty="0">
                <a:solidFill>
                  <a:schemeClr val="tx2">
                    <a:lumMod val="75000"/>
                  </a:schemeClr>
                </a:solidFill>
              </a:rPr>
              <a:t>2278</a:t>
            </a:r>
            <a:r>
              <a:rPr lang="zh-CN" altLang="en-US" sz="1200" dirty="0">
                <a:solidFill>
                  <a:schemeClr val="tx2">
                    <a:lumMod val="75000"/>
                  </a:schemeClr>
                </a:solidFill>
              </a:rPr>
              <a:t>天，</a:t>
            </a:r>
            <a:r>
              <a:rPr lang="en-US" altLang="zh-CN" sz="1200" dirty="0">
                <a:solidFill>
                  <a:schemeClr val="tx2">
                    <a:lumMod val="75000"/>
                  </a:schemeClr>
                </a:solidFill>
              </a:rPr>
              <a:t>2020</a:t>
            </a:r>
            <a:r>
              <a:rPr lang="zh-CN" altLang="en-US" sz="1200" dirty="0">
                <a:solidFill>
                  <a:schemeClr val="tx2">
                    <a:lumMod val="75000"/>
                  </a:schemeClr>
                </a:solidFill>
              </a:rPr>
              <a:t>年 </a:t>
            </a:r>
            <a:r>
              <a:rPr lang="en-US" altLang="zh-CN" sz="1200" dirty="0">
                <a:solidFill>
                  <a:schemeClr val="tx2">
                    <a:lumMod val="75000"/>
                  </a:schemeClr>
                </a:solidFill>
              </a:rPr>
              <a:t>3159</a:t>
            </a:r>
            <a:r>
              <a:rPr lang="zh-CN" altLang="en-US" sz="1200" dirty="0">
                <a:solidFill>
                  <a:schemeClr val="tx2">
                    <a:lumMod val="75000"/>
                  </a:schemeClr>
                </a:solidFill>
              </a:rPr>
              <a:t>天</a:t>
            </a:r>
            <a:endParaRPr lang="en-US" altLang="zh-CN" sz="1200" dirty="0">
              <a:solidFill>
                <a:schemeClr val="tx2">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chemeClr val="tx2">
                  <a:lumMod val="7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tx2">
                    <a:lumMod val="75000"/>
                  </a:schemeClr>
                </a:solidFill>
              </a:rPr>
              <a:t>Oppo conversion rate decrease in 2020, LC 35% to 31%, MS 18% to 14%. Big LC pipeline gap.</a:t>
            </a:r>
          </a:p>
          <a:p>
            <a:endParaRPr lang="en-US" dirty="0"/>
          </a:p>
        </p:txBody>
      </p:sp>
      <p:sp>
        <p:nvSpPr>
          <p:cNvPr id="4" name="Date Placeholder 3"/>
          <p:cNvSpPr>
            <a:spLocks noGrp="1"/>
          </p:cNvSpPr>
          <p:nvPr>
            <p:ph type="dt" idx="1"/>
          </p:nvPr>
        </p:nvSpPr>
        <p:spPr/>
        <p:txBody>
          <a:bodyPr/>
          <a:lstStyle/>
          <a:p>
            <a:fld id="{1DF34805-1F01-4BDA-A8CA-FCEA2B4BC8D0}" type="datetime3">
              <a:rPr lang="en-US" smtClean="0"/>
              <a:pPr/>
              <a:t>15 July 2021</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5</a:t>
            </a:fld>
            <a:endParaRPr lang="en-US"/>
          </a:p>
        </p:txBody>
      </p:sp>
    </p:spTree>
    <p:extLst>
      <p:ext uri="{BB962C8B-B14F-4D97-AF65-F5344CB8AC3E}">
        <p14:creationId xmlns:p14="http://schemas.microsoft.com/office/powerpoint/2010/main" val="1335014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6A55A2D5-5DA0-4344-9F7E-A584E3805F5A}" type="slidenum">
              <a:rPr lang="en-US" smtClean="0"/>
              <a:t>8</a:t>
            </a:fld>
            <a:endParaRPr lang="en-US"/>
          </a:p>
        </p:txBody>
      </p:sp>
    </p:spTree>
    <p:extLst>
      <p:ext uri="{BB962C8B-B14F-4D97-AF65-F5344CB8AC3E}">
        <p14:creationId xmlns:p14="http://schemas.microsoft.com/office/powerpoint/2010/main" val="405924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销售做什么？ </a:t>
            </a:r>
            <a:r>
              <a:rPr lang="en-US" altLang="zh-CN" dirty="0"/>
              <a:t>Opportunity </a:t>
            </a:r>
            <a:r>
              <a:rPr lang="zh-CN" altLang="en-US" dirty="0"/>
              <a:t>填写到系统中。销售培训， 每个月讨论</a:t>
            </a:r>
            <a:endParaRPr lang="en-US" dirty="0"/>
          </a:p>
        </p:txBody>
      </p:sp>
      <p:sp>
        <p:nvSpPr>
          <p:cNvPr id="4" name="灯片编号占位符 3"/>
          <p:cNvSpPr>
            <a:spLocks noGrp="1"/>
          </p:cNvSpPr>
          <p:nvPr>
            <p:ph type="sldNum" sz="quarter" idx="5"/>
          </p:nvPr>
        </p:nvSpPr>
        <p:spPr/>
        <p:txBody>
          <a:bodyPr/>
          <a:lstStyle/>
          <a:p>
            <a:fld id="{1CD6DE97-74DD-42AC-89FF-80E0A8D5D8CA}" type="slidenum">
              <a:rPr lang="en-US" smtClean="0"/>
              <a:pPr/>
              <a:t>9</a:t>
            </a:fld>
            <a:endParaRPr lang="en-US" dirty="0"/>
          </a:p>
        </p:txBody>
      </p:sp>
    </p:spTree>
    <p:extLst>
      <p:ext uri="{BB962C8B-B14F-4D97-AF65-F5344CB8AC3E}">
        <p14:creationId xmlns:p14="http://schemas.microsoft.com/office/powerpoint/2010/main" val="2595515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Compass</a:t>
            </a:r>
            <a:r>
              <a:rPr lang="zh-CN" altLang="en-US" dirty="0"/>
              <a:t>中</a:t>
            </a:r>
            <a:r>
              <a:rPr lang="en-US" altLang="zh-CN" dirty="0"/>
              <a:t>CRM </a:t>
            </a:r>
            <a:r>
              <a:rPr lang="zh-CN" altLang="en-US" dirty="0"/>
              <a:t>更新</a:t>
            </a:r>
            <a:r>
              <a:rPr lang="en-US" altLang="zh-CN" dirty="0"/>
              <a:t>opportunity</a:t>
            </a:r>
            <a:r>
              <a:rPr lang="zh-CN" altLang="en-US" dirty="0"/>
              <a:t>。 有培训、</a:t>
            </a:r>
            <a:r>
              <a:rPr lang="en-US" altLang="zh-CN" dirty="0"/>
              <a:t>targeted list follow. Dashboard (opportunity</a:t>
            </a:r>
            <a:r>
              <a:rPr lang="zh-CN" altLang="en-US" dirty="0"/>
              <a:t>， </a:t>
            </a:r>
            <a:r>
              <a:rPr lang="en-US" altLang="zh-CN" dirty="0"/>
              <a:t>win-rate, task, instrument sold</a:t>
            </a:r>
            <a:endParaRPr lang="zh-CN" altLang="en-US" dirty="0"/>
          </a:p>
        </p:txBody>
      </p:sp>
      <p:sp>
        <p:nvSpPr>
          <p:cNvPr id="4" name="灯片编号占位符 3"/>
          <p:cNvSpPr>
            <a:spLocks noGrp="1"/>
          </p:cNvSpPr>
          <p:nvPr>
            <p:ph type="sldNum" sz="quarter" idx="5"/>
          </p:nvPr>
        </p:nvSpPr>
        <p:spPr/>
        <p:txBody>
          <a:bodyPr/>
          <a:lstStyle/>
          <a:p>
            <a:fld id="{6A55A2D5-5DA0-4344-9F7E-A584E3805F5A}" type="slidenum">
              <a:rPr lang="en-US" smtClean="0"/>
              <a:t>10</a:t>
            </a:fld>
            <a:endParaRPr lang="en-US"/>
          </a:p>
        </p:txBody>
      </p:sp>
    </p:spTree>
    <p:extLst>
      <p:ext uri="{BB962C8B-B14F-4D97-AF65-F5344CB8AC3E}">
        <p14:creationId xmlns:p14="http://schemas.microsoft.com/office/powerpoint/2010/main" val="4108231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Convert demo instrument to dollar value.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Measuring of influence of reference site.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Resource required (RR)</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No resources required (NR)</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Resource gate (RG)</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Background information of Milestone 2 &amp;3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IDCs and University customers are managed by non-pharma sales team. </a:t>
            </a:r>
            <a:r>
              <a:rPr lang="en-US" altLang="zh-CN" sz="900" dirty="0">
                <a:highlight>
                  <a:srgbClr val="FFFF00"/>
                </a:highlight>
              </a:rPr>
              <a:t>Sales are not familiar with pharma and Omics workflow and applications. Enabling sales to understand customers’ workflow and pains will help on value proposition and secure selling price.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At the same time, branding and virtual promotions of Waters solution, VOC on regulatory science, TCM research, pharmacy schools and life science omics are very important.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The role and responsibilities of the IDC marketing specialist is to develop sales tool, execute regular sales training and prepare materials for demand generation.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highlight>
                <a:srgbClr val="FFFF00"/>
              </a:highlight>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Background information for milestone 4: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highlight>
                  <a:srgbClr val="FFFF00"/>
                </a:highlight>
              </a:rPr>
              <a:t>IDC and academy are the source of standard methods, application of new technologies and nurture of future users for analytical instrument vendors. Take a tree as an example, IDC and university is the root while industry is the branch and leaf. We plan to leverage this program to strengthen Waters KOL network on regulatory science, TCM research, pharmacy schools and life science omics.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900"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D6DE97-74DD-42AC-89FF-80E0A8D5D8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973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slideMaster" Target="../slideMasters/slideMaster1.xml"/><Relationship Id="rId12" Type="http://schemas.openxmlformats.org/officeDocument/2006/relationships/image" Target="../media/image9.jpe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8.svg"/><Relationship Id="rId5" Type="http://schemas.openxmlformats.org/officeDocument/2006/relationships/tags" Target="../tags/tag4.xml"/><Relationship Id="rId10" Type="http://schemas.openxmlformats.org/officeDocument/2006/relationships/image" Target="../media/image7.png"/><Relationship Id="rId4" Type="http://schemas.openxmlformats.org/officeDocument/2006/relationships/tags" Target="../tags/tag3.xml"/><Relationship Id="rId9" Type="http://schemas.openxmlformats.org/officeDocument/2006/relationships/image" Target="../media/image6.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userDrawn="1"/>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err="1">
              <a:solidFill>
                <a:srgbClr val="000000"/>
              </a:solidFill>
            </a:endParaRPr>
          </a:p>
        </p:txBody>
      </p:sp>
      <p:sp>
        <p:nvSpPr>
          <p:cNvPr id="462" name="Rectangle 461">
            <a:extLst>
              <a:ext uri="{FF2B5EF4-FFF2-40B4-BE49-F238E27FC236}">
                <a16:creationId xmlns:a16="http://schemas.microsoft.com/office/drawing/2014/main" id="{5EF1060D-102D-475A-BEC7-7DB2BA4E07A4}"/>
              </a:ext>
            </a:extLst>
          </p:cNvPr>
          <p:cNvSpPr/>
          <p:nvPr userDrawn="1"/>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err="1">
              <a:solidFill>
                <a:srgbClr val="000000"/>
              </a:solidFill>
            </a:endParaRPr>
          </a:p>
        </p:txBody>
      </p:sp>
      <p:pic>
        <p:nvPicPr>
          <p:cNvPr id="231" name="Picture 230">
            <a:extLst>
              <a:ext uri="{FF2B5EF4-FFF2-40B4-BE49-F238E27FC236}">
                <a16:creationId xmlns:a16="http://schemas.microsoft.com/office/drawing/2014/main" id="{36F7889D-7C02-204A-B06E-723C83F97E8F}"/>
              </a:ext>
            </a:extLst>
          </p:cNvPr>
          <p:cNvPicPr>
            <a:picLocks noChangeAspect="1"/>
          </p:cNvPicPr>
          <p:nvPr userDrawn="1"/>
        </p:nvPicPr>
        <p:blipFill rotWithShape="1">
          <a:blip r:embed="rId3">
            <a:alphaModFix amt="60000"/>
            <a:extLst>
              <a:ext uri="{28A0092B-C50C-407E-A947-70E740481C1C}">
                <a14:useLocalDpi xmlns:a14="http://schemas.microsoft.com/office/drawing/2010/main" val="0"/>
              </a:ext>
            </a:extLst>
          </a:blip>
          <a:srcRect t="4963" r="59268"/>
          <a:stretch/>
        </p:blipFill>
        <p:spPr>
          <a:xfrm>
            <a:off x="0" y="1"/>
            <a:ext cx="12192000" cy="6108295"/>
          </a:xfrm>
          <a:prstGeom prst="rect">
            <a:avLst/>
          </a:prstGeom>
        </p:spPr>
      </p:pic>
      <p:pic>
        <p:nvPicPr>
          <p:cNvPr id="463" name="Picture 462">
            <a:extLst>
              <a:ext uri="{FF2B5EF4-FFF2-40B4-BE49-F238E27FC236}">
                <a16:creationId xmlns:a16="http://schemas.microsoft.com/office/drawing/2014/main" id="{1B5E3A70-E640-4083-95D1-B952ED53FCD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633557" y="476205"/>
            <a:ext cx="2079179" cy="522835"/>
          </a:xfrm>
          <a:prstGeom prst="rect">
            <a:avLst/>
          </a:prstGeom>
        </p:spPr>
      </p:pic>
      <p:sp>
        <p:nvSpPr>
          <p:cNvPr id="18" name="Title 2">
            <a:extLst>
              <a:ext uri="{FF2B5EF4-FFF2-40B4-BE49-F238E27FC236}">
                <a16:creationId xmlns:a16="http://schemas.microsoft.com/office/drawing/2014/main" id="{E9BD8DE4-ACAC-4F2B-B1A8-6C749DF8B497}"/>
              </a:ext>
            </a:extLst>
          </p:cNvPr>
          <p:cNvSpPr>
            <a:spLocks noGrp="1"/>
          </p:cNvSpPr>
          <p:nvPr>
            <p:ph type="title"/>
          </p:nvPr>
        </p:nvSpPr>
        <p:spPr>
          <a:xfrm>
            <a:off x="2203885" y="4127312"/>
            <a:ext cx="9890784" cy="545665"/>
          </a:xfrm>
          <a:prstGeom prst="rect">
            <a:avLst/>
          </a:prstGeom>
        </p:spPr>
        <p:txBody>
          <a:bodyPr anchor="t"/>
          <a:lstStyle>
            <a:lvl1pPr>
              <a:defRPr sz="2667" b="1">
                <a:solidFill>
                  <a:srgbClr val="0077BB"/>
                </a:solidFill>
                <a:effectLst/>
              </a:defRPr>
            </a:lvl1pPr>
          </a:lstStyle>
          <a:p>
            <a:r>
              <a:rPr lang="en-US"/>
              <a:t>Click to edit Master title style</a:t>
            </a:r>
          </a:p>
        </p:txBody>
      </p:sp>
      <p:sp>
        <p:nvSpPr>
          <p:cNvPr id="19" name="Text Placeholder 4">
            <a:extLst>
              <a:ext uri="{FF2B5EF4-FFF2-40B4-BE49-F238E27FC236}">
                <a16:creationId xmlns:a16="http://schemas.microsoft.com/office/drawing/2014/main" id="{B4BADC68-FA45-4FC5-B29D-40CBC0F4D6BF}"/>
              </a:ext>
            </a:extLst>
          </p:cNvPr>
          <p:cNvSpPr>
            <a:spLocks noGrp="1"/>
          </p:cNvSpPr>
          <p:nvPr>
            <p:ph type="body" sz="quarter" idx="10" hasCustomPrompt="1"/>
          </p:nvPr>
        </p:nvSpPr>
        <p:spPr>
          <a:xfrm>
            <a:off x="2203885" y="4534055"/>
            <a:ext cx="9890784" cy="543983"/>
          </a:xfrm>
        </p:spPr>
        <p:txBody>
          <a:bodyPr anchor="t"/>
          <a:lstStyle>
            <a:lvl1pPr marL="0" indent="0">
              <a:buNone/>
              <a:defRPr sz="2133" i="1">
                <a:solidFill>
                  <a:srgbClr val="0077BB"/>
                </a:solidFill>
                <a:effectLst/>
              </a:defRPr>
            </a:lvl1pPr>
            <a:lvl2pPr marL="311135" indent="0">
              <a:buNone/>
              <a:defRPr/>
            </a:lvl2pPr>
          </a:lstStyle>
          <a:p>
            <a:pPr lvl="0"/>
            <a:r>
              <a:rPr lang="en-US"/>
              <a:t>Edit Master text styles</a:t>
            </a:r>
          </a:p>
        </p:txBody>
      </p:sp>
      <p:sp>
        <p:nvSpPr>
          <p:cNvPr id="20" name="Text Placeholder 21">
            <a:extLst>
              <a:ext uri="{FF2B5EF4-FFF2-40B4-BE49-F238E27FC236}">
                <a16:creationId xmlns:a16="http://schemas.microsoft.com/office/drawing/2014/main" id="{9EF7E5A9-2D20-4F8B-A6D5-28BE9E881020}"/>
              </a:ext>
            </a:extLst>
          </p:cNvPr>
          <p:cNvSpPr>
            <a:spLocks noGrp="1"/>
          </p:cNvSpPr>
          <p:nvPr>
            <p:ph type="body" sz="quarter" idx="12"/>
          </p:nvPr>
        </p:nvSpPr>
        <p:spPr>
          <a:xfrm>
            <a:off x="2218450" y="2790503"/>
            <a:ext cx="8679657" cy="770595"/>
          </a:xfrm>
        </p:spPr>
        <p:txBody>
          <a:bodyPr anchor="ctr"/>
          <a:lstStyle>
            <a:lvl1pPr marL="0" indent="0" algn="l">
              <a:buNone/>
              <a:defRPr sz="3200" b="1">
                <a:solidFill>
                  <a:schemeClr val="bg1"/>
                </a:solidFill>
                <a:effectLst/>
              </a:defRPr>
            </a:lvl1pPr>
          </a:lstStyle>
          <a:p>
            <a:pPr lvl="0"/>
            <a:r>
              <a:rPr lang="en-US"/>
              <a:t>Click to edit Master text styles</a:t>
            </a:r>
          </a:p>
        </p:txBody>
      </p:sp>
    </p:spTree>
    <p:extLst>
      <p:ext uri="{BB962C8B-B14F-4D97-AF65-F5344CB8AC3E}">
        <p14:creationId xmlns:p14="http://schemas.microsoft.com/office/powerpoint/2010/main" val="3867274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75685" y="1139904"/>
            <a:ext cx="11840633" cy="54323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a:xfrm>
            <a:off x="175685" y="383917"/>
            <a:ext cx="9782824" cy="632640"/>
          </a:xfrm>
        </p:spPr>
        <p:txBody>
          <a:bodyPr/>
          <a:lstStyle/>
          <a:p>
            <a:r>
              <a:rPr lang="en-US"/>
              <a:t>Click to edit Master title style</a:t>
            </a:r>
          </a:p>
        </p:txBody>
      </p:sp>
    </p:spTree>
    <p:extLst>
      <p:ext uri="{BB962C8B-B14F-4D97-AF65-F5344CB8AC3E}">
        <p14:creationId xmlns:p14="http://schemas.microsoft.com/office/powerpoint/2010/main" val="1322876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ub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685" y="1427356"/>
            <a:ext cx="11840631" cy="51049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p>
            <a:r>
              <a:rPr lang="en-US"/>
              <a:t>Click to edit Master title style</a:t>
            </a:r>
          </a:p>
        </p:txBody>
      </p:sp>
      <p:sp>
        <p:nvSpPr>
          <p:cNvPr id="4" name="Subline">
            <a:extLst>
              <a:ext uri="{FF2B5EF4-FFF2-40B4-BE49-F238E27FC236}">
                <a16:creationId xmlns:a16="http://schemas.microsoft.com/office/drawing/2014/main" id="{E1C7F3DC-E045-438A-9BF9-DA1866291150}"/>
              </a:ext>
            </a:extLst>
          </p:cNvPr>
          <p:cNvSpPr>
            <a:spLocks noGrp="1"/>
          </p:cNvSpPr>
          <p:nvPr>
            <p:ph type="body" sz="quarter" idx="13" hasCustomPrompt="1"/>
          </p:nvPr>
        </p:nvSpPr>
        <p:spPr>
          <a:xfrm>
            <a:off x="175685" y="1016557"/>
            <a:ext cx="11840631" cy="329967"/>
          </a:xfrm>
        </p:spPr>
        <p:txBody>
          <a:bodyPr>
            <a:noAutofit/>
          </a:bodyPr>
          <a:lstStyle>
            <a:lvl1pPr marL="0" indent="0">
              <a:lnSpc>
                <a:spcPct val="90000"/>
              </a:lnSpc>
              <a:spcBef>
                <a:spcPts val="0"/>
              </a:spcBef>
              <a:buNone/>
              <a:defRPr sz="2133"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3519302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5685" y="1138355"/>
            <a:ext cx="5844116" cy="5345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138355"/>
            <a:ext cx="5844116" cy="5345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B83688F9-577C-452E-B807-7D885B4BE10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63439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sub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
        <p:nvSpPr>
          <p:cNvPr id="7" name="Subline">
            <a:extLst>
              <a:ext uri="{FF2B5EF4-FFF2-40B4-BE49-F238E27FC236}">
                <a16:creationId xmlns:a16="http://schemas.microsoft.com/office/drawing/2014/main" id="{E47F3159-55CD-4C22-A390-FF1F3DD8A2F3}"/>
              </a:ext>
            </a:extLst>
          </p:cNvPr>
          <p:cNvSpPr>
            <a:spLocks noGrp="1"/>
          </p:cNvSpPr>
          <p:nvPr>
            <p:ph type="body" sz="quarter" idx="13" hasCustomPrompt="1"/>
          </p:nvPr>
        </p:nvSpPr>
        <p:spPr>
          <a:xfrm>
            <a:off x="175685" y="1016558"/>
            <a:ext cx="11580281" cy="341357"/>
          </a:xfrm>
        </p:spPr>
        <p:txBody>
          <a:bodyPr>
            <a:noAutofit/>
          </a:bodyPr>
          <a:lstStyle>
            <a:lvl1pPr marL="0" indent="0">
              <a:lnSpc>
                <a:spcPct val="90000"/>
              </a:lnSpc>
              <a:spcBef>
                <a:spcPts val="0"/>
              </a:spcBef>
              <a:buNone/>
              <a:defRPr sz="2133" i="1" baseline="0">
                <a:solidFill>
                  <a:schemeClr val="bg2"/>
                </a:solidFill>
              </a:defRPr>
            </a:lvl1pPr>
          </a:lstStyle>
          <a:p>
            <a:pPr lvl="0"/>
            <a:r>
              <a:rPr lang="en-US"/>
              <a:t>Enter your subtitle here</a:t>
            </a:r>
          </a:p>
        </p:txBody>
      </p:sp>
    </p:spTree>
    <p:extLst>
      <p:ext uri="{BB962C8B-B14F-4D97-AF65-F5344CB8AC3E}">
        <p14:creationId xmlns:p14="http://schemas.microsoft.com/office/powerpoint/2010/main" val="108452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0904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hoto and Title">
    <p:spTree>
      <p:nvGrpSpPr>
        <p:cNvPr id="1" name=""/>
        <p:cNvGrpSpPr/>
        <p:nvPr/>
      </p:nvGrpSpPr>
      <p:grpSpPr>
        <a:xfrm>
          <a:off x="0" y="0"/>
          <a:ext cx="0" cy="0"/>
          <a:chOff x="0" y="0"/>
          <a:chExt cx="0" cy="0"/>
        </a:xfrm>
      </p:grpSpPr>
      <p:pic>
        <p:nvPicPr>
          <p:cNvPr id="239" name="Picture 238" descr="A close up of a logo&#10;&#10;Description automatically generated">
            <a:extLst>
              <a:ext uri="{FF2B5EF4-FFF2-40B4-BE49-F238E27FC236}">
                <a16:creationId xmlns:a16="http://schemas.microsoft.com/office/drawing/2014/main" id="{ED6B3542-6951-42D4-ACA9-E5662BC710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1" name="Rectangle 240">
            <a:extLst>
              <a:ext uri="{FF2B5EF4-FFF2-40B4-BE49-F238E27FC236}">
                <a16:creationId xmlns:a16="http://schemas.microsoft.com/office/drawing/2014/main" id="{09D368CC-4092-45B2-824D-4B94CAE4360D}"/>
              </a:ext>
            </a:extLst>
          </p:cNvPr>
          <p:cNvSpPr/>
          <p:nvPr userDrawn="1"/>
        </p:nvSpPr>
        <p:spPr>
          <a:xfrm>
            <a:off x="4094989" y="2447501"/>
            <a:ext cx="8097011" cy="1463040"/>
          </a:xfrm>
          <a:prstGeom prst="rect">
            <a:avLst/>
          </a:prstGeom>
          <a:solidFill>
            <a:schemeClr val="accent1"/>
          </a:solidFill>
        </p:spPr>
        <p:txBody>
          <a:bodyPr wrap="square" rtlCol="0" anchor="ctr">
            <a:noAutofit/>
          </a:bodyPr>
          <a:lstStyle/>
          <a:p>
            <a:pPr algn="ctr">
              <a:buClr>
                <a:schemeClr val="accent1"/>
              </a:buClr>
            </a:pPr>
            <a:endParaRPr lang="en-US" sz="2133" err="1">
              <a:solidFill>
                <a:srgbClr val="000000"/>
              </a:solidFill>
            </a:endParaRPr>
          </a:p>
        </p:txBody>
      </p:sp>
      <p:sp>
        <p:nvSpPr>
          <p:cNvPr id="462" name="Rectangle 461">
            <a:extLst>
              <a:ext uri="{FF2B5EF4-FFF2-40B4-BE49-F238E27FC236}">
                <a16:creationId xmlns:a16="http://schemas.microsoft.com/office/drawing/2014/main" id="{5EF1060D-102D-475A-BEC7-7DB2BA4E07A4}"/>
              </a:ext>
            </a:extLst>
          </p:cNvPr>
          <p:cNvSpPr/>
          <p:nvPr userDrawn="1"/>
        </p:nvSpPr>
        <p:spPr>
          <a:xfrm>
            <a:off x="0" y="2447501"/>
            <a:ext cx="4172488" cy="1463040"/>
          </a:xfrm>
          <a:prstGeom prst="rect">
            <a:avLst/>
          </a:prstGeom>
          <a:gradFill flip="none" rotWithShape="1">
            <a:gsLst>
              <a:gs pos="0">
                <a:schemeClr val="bg1">
                  <a:alpha val="0"/>
                </a:schemeClr>
              </a:gs>
              <a:gs pos="47805">
                <a:srgbClr val="7EBADD">
                  <a:alpha val="82000"/>
                </a:srgbClr>
              </a:gs>
              <a:gs pos="21000">
                <a:schemeClr val="bg1">
                  <a:alpha val="57000"/>
                </a:schemeClr>
              </a:gs>
              <a:gs pos="78000">
                <a:schemeClr val="accent1"/>
              </a:gs>
            </a:gsLst>
            <a:lin ang="0" scaled="1"/>
            <a:tileRect/>
          </a:gradFill>
        </p:spPr>
        <p:txBody>
          <a:bodyPr wrap="square" rtlCol="0" anchor="ctr">
            <a:noAutofit/>
          </a:bodyPr>
          <a:lstStyle/>
          <a:p>
            <a:pPr algn="ctr">
              <a:buClr>
                <a:schemeClr val="accent1"/>
              </a:buClr>
            </a:pPr>
            <a:endParaRPr lang="en-US" sz="2133" err="1">
              <a:solidFill>
                <a:srgbClr val="000000"/>
              </a:solidFill>
            </a:endParaRPr>
          </a:p>
        </p:txBody>
      </p:sp>
      <p:pic>
        <p:nvPicPr>
          <p:cNvPr id="7" name="Picture 6">
            <a:extLst>
              <a:ext uri="{FF2B5EF4-FFF2-40B4-BE49-F238E27FC236}">
                <a16:creationId xmlns:a16="http://schemas.microsoft.com/office/drawing/2014/main" id="{CA54538C-779B-9840-9DD6-407EB33A6E5F}"/>
              </a:ext>
            </a:extLst>
          </p:cNvPr>
          <p:cNvPicPr>
            <a:picLocks noChangeAspect="1"/>
          </p:cNvPicPr>
          <p:nvPr userDrawn="1"/>
        </p:nvPicPr>
        <p:blipFill rotWithShape="1">
          <a:blip r:embed="rId3">
            <a:alphaModFix amt="60000"/>
            <a:extLst>
              <a:ext uri="{28A0092B-C50C-407E-A947-70E740481C1C}">
                <a14:useLocalDpi xmlns:a14="http://schemas.microsoft.com/office/drawing/2010/main" val="0"/>
              </a:ext>
            </a:extLst>
          </a:blip>
          <a:srcRect t="4963" r="59268"/>
          <a:stretch/>
        </p:blipFill>
        <p:spPr>
          <a:xfrm>
            <a:off x="0" y="-1"/>
            <a:ext cx="12192000" cy="6108295"/>
          </a:xfrm>
          <a:prstGeom prst="rect">
            <a:avLst/>
          </a:prstGeom>
        </p:spPr>
      </p:pic>
      <p:pic>
        <p:nvPicPr>
          <p:cNvPr id="464" name="Picture 463">
            <a:extLst>
              <a:ext uri="{FF2B5EF4-FFF2-40B4-BE49-F238E27FC236}">
                <a16:creationId xmlns:a16="http://schemas.microsoft.com/office/drawing/2014/main" id="{17E3FD0F-6FC9-4FDD-8F20-15E050EA01A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37838" y="2752758"/>
            <a:ext cx="2890101" cy="726751"/>
          </a:xfrm>
          <a:prstGeom prst="rect">
            <a:avLst/>
          </a:prstGeom>
        </p:spPr>
      </p:pic>
    </p:spTree>
    <p:extLst>
      <p:ext uri="{BB962C8B-B14F-4D97-AF65-F5344CB8AC3E}">
        <p14:creationId xmlns:p14="http://schemas.microsoft.com/office/powerpoint/2010/main" val="167703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3972729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7"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600" b="1" i="0" baseline="0">
              <a:solidFill>
                <a:schemeClr val="bg1"/>
              </a:solidFill>
              <a:latin typeface="Century Gothic" panose="020B0502020202020204" pitchFamily="34" charset="0"/>
              <a:ea typeface="+mj-ea"/>
              <a:cs typeface="+mj-cs"/>
              <a:sym typeface="Century Gothic" panose="020B0502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4"/>
            </p:custDataLst>
          </p:nvPr>
        </p:nvSpPr>
        <p:spPr>
          <a:xfrm>
            <a:off x="550800" y="5970858"/>
            <a:ext cx="5544059" cy="1938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b="1" dirty="0">
                <a:latin typeface="Century Gothic" panose="020B0502020202020204" pitchFamily="34" charset="0"/>
              </a:defRPr>
            </a:lvl1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5"/>
            </p:custDataLst>
          </p:nvPr>
        </p:nvSpPr>
        <p:spPr>
          <a:xfrm>
            <a:off x="551941" y="4092559"/>
            <a:ext cx="5544059"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b="1" dirty="0">
                <a:latin typeface="Century Gothic" panose="020B0502020202020204" pitchFamily="34" charset="0"/>
              </a:defRPr>
            </a:lvl1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6"/>
            </p:custDataLst>
          </p:nvPr>
        </p:nvSpPr>
        <p:spPr>
          <a:xfrm>
            <a:off x="551941" y="2974317"/>
            <a:ext cx="5544059" cy="99719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3600" b="1" dirty="0">
                <a:latin typeface="Century Gothic" panose="020B0502020202020204" pitchFamily="34" charset="0"/>
              </a:defRPr>
            </a:lvl1pPr>
          </a:lstStyle>
          <a:p>
            <a:pPr lvl="0"/>
            <a:r>
              <a:rPr lang="en-US"/>
              <a:t>Click to edit Master title style</a:t>
            </a:r>
          </a:p>
        </p:txBody>
      </p:sp>
      <p:pic>
        <p:nvPicPr>
          <p:cNvPr id="19" name="Graphic 18">
            <a:extLst>
              <a:ext uri="{FF2B5EF4-FFF2-40B4-BE49-F238E27FC236}">
                <a16:creationId xmlns:a16="http://schemas.microsoft.com/office/drawing/2014/main" id="{56493EBC-84D8-4472-A1A2-D8FF8C6047E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51941" y="381899"/>
            <a:ext cx="1628775" cy="409575"/>
          </a:xfrm>
          <a:prstGeom prst="rect">
            <a:avLst/>
          </a:prstGeom>
        </p:spPr>
      </p:pic>
      <p:pic>
        <p:nvPicPr>
          <p:cNvPr id="5" name="Picture 4">
            <a:extLst>
              <a:ext uri="{FF2B5EF4-FFF2-40B4-BE49-F238E27FC236}">
                <a16:creationId xmlns:a16="http://schemas.microsoft.com/office/drawing/2014/main" id="{B7DBD45F-15C1-4DC8-B47F-06ECA057D106}"/>
              </a:ext>
            </a:extLst>
          </p:cNvPr>
          <p:cNvPicPr>
            <a:picLocks noChangeAspect="1"/>
          </p:cNvPicPr>
          <p:nvPr userDrawn="1"/>
        </p:nvPicPr>
        <p:blipFill>
          <a:blip r:embed="rId12"/>
          <a:stretch>
            <a:fillRect/>
          </a:stretch>
        </p:blipFill>
        <p:spPr>
          <a:xfrm>
            <a:off x="6697980" y="0"/>
            <a:ext cx="5494020" cy="6858000"/>
          </a:xfrm>
          <a:prstGeom prst="rect">
            <a:avLst/>
          </a:prstGeom>
        </p:spPr>
      </p:pic>
    </p:spTree>
    <p:extLst>
      <p:ext uri="{BB962C8B-B14F-4D97-AF65-F5344CB8AC3E}">
        <p14:creationId xmlns:p14="http://schemas.microsoft.com/office/powerpoint/2010/main" val="3998380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F40AF47-D254-4AB3-97D6-9CF50931AE86}"/>
              </a:ext>
            </a:extLst>
          </p:cNvPr>
          <p:cNvSpPr>
            <a:spLocks noGrp="1"/>
          </p:cNvSpPr>
          <p:nvPr>
            <p:ph sz="quarter" idx="10"/>
          </p:nvPr>
        </p:nvSpPr>
        <p:spPr>
          <a:xfrm>
            <a:off x="175685" y="1139904"/>
            <a:ext cx="11840633" cy="5432347"/>
          </a:xfrm>
        </p:spPr>
        <p:txBody>
          <a:bodyPr/>
          <a:lstStyle>
            <a:lvl1pPr>
              <a:defRPr baseline="0">
                <a:latin typeface="Arial" panose="020B0604020202020204" pitchFamily="34" charset="0"/>
                <a:ea typeface="楷体" panose="02010609060101010101" pitchFamily="49" charset="-122"/>
              </a:defRPr>
            </a:lvl1pPr>
            <a:lvl2pPr>
              <a:defRPr baseline="0">
                <a:latin typeface="Arial" panose="020B0604020202020204" pitchFamily="34" charset="0"/>
                <a:ea typeface="楷体" panose="02010609060101010101" pitchFamily="49" charset="-122"/>
              </a:defRPr>
            </a:lvl2pPr>
            <a:lvl3pPr>
              <a:defRPr baseline="0">
                <a:latin typeface="Arial" panose="020B0604020202020204" pitchFamily="34" charset="0"/>
                <a:ea typeface="楷体" panose="02010609060101010101" pitchFamily="49" charset="-122"/>
              </a:defRPr>
            </a:lvl3pPr>
            <a:lvl4pPr>
              <a:defRPr baseline="0">
                <a:latin typeface="Arial" panose="020B0604020202020204" pitchFamily="34" charset="0"/>
                <a:ea typeface="楷体" panose="02010609060101010101" pitchFamily="49" charset="-122"/>
              </a:defRPr>
            </a:lvl4pPr>
            <a:lvl5pPr>
              <a:defRPr baseline="0">
                <a:latin typeface="Arial" panose="020B0604020202020204" pitchFamily="34" charset="0"/>
                <a:ea typeface="楷体" panose="02010609060101010101" pitchFamily="49" charset="-122"/>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7" name="Title 6">
            <a:extLst>
              <a:ext uri="{FF2B5EF4-FFF2-40B4-BE49-F238E27FC236}">
                <a16:creationId xmlns:a16="http://schemas.microsoft.com/office/drawing/2014/main" id="{E3B9856D-0B0C-475A-B562-E8F3B52EC845}"/>
              </a:ext>
            </a:extLst>
          </p:cNvPr>
          <p:cNvSpPr>
            <a:spLocks noGrp="1"/>
          </p:cNvSpPr>
          <p:nvPr>
            <p:ph type="title"/>
          </p:nvPr>
        </p:nvSpPr>
        <p:spPr/>
        <p:txBody>
          <a:bodyPr/>
          <a:lstStyle>
            <a:lvl1pPr>
              <a:defRPr baseline="0">
                <a:latin typeface="Arial" panose="020B0604020202020204" pitchFamily="34" charset="0"/>
                <a:ea typeface="楷体" panose="02010609060101010101" pitchFamily="49" charset="-122"/>
              </a:defRPr>
            </a:lvl1pPr>
          </a:lstStyle>
          <a:p>
            <a:r>
              <a:rPr lang="zh-CN" altLang="en-US"/>
              <a:t>单击此处编辑母版标题样式</a:t>
            </a:r>
            <a:endParaRPr lang="en-US"/>
          </a:p>
        </p:txBody>
      </p:sp>
    </p:spTree>
    <p:extLst>
      <p:ext uri="{BB962C8B-B14F-4D97-AF65-F5344CB8AC3E}">
        <p14:creationId xmlns:p14="http://schemas.microsoft.com/office/powerpoint/2010/main" val="90652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lvl1pPr>
              <a:defRPr baseline="0">
                <a:latin typeface="Arial" panose="020B0604020202020204" pitchFamily="34" charset="0"/>
                <a:ea typeface="楷体" panose="02010609060101010101" pitchFamily="49" charset="-122"/>
              </a:defRPr>
            </a:lvl1pPr>
          </a:lstStyle>
          <a:p>
            <a:r>
              <a:rPr lang="zh-CN" altLang="en-US"/>
              <a:t>单击此处编辑母版标题样式</a:t>
            </a:r>
            <a:endParaRPr lang="en-US"/>
          </a:p>
        </p:txBody>
      </p:sp>
    </p:spTree>
    <p:extLst>
      <p:ext uri="{BB962C8B-B14F-4D97-AF65-F5344CB8AC3E}">
        <p14:creationId xmlns:p14="http://schemas.microsoft.com/office/powerpoint/2010/main" val="2942461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2130426"/>
            <a:ext cx="12192000" cy="1470025"/>
          </a:xfrm>
        </p:spPr>
        <p:txBody>
          <a:bodyPr lIns="0" tIns="0" rIns="0" bIns="0" anchor="b" anchorCtr="0"/>
          <a:lstStyle>
            <a:lvl1pPr algn="ctr">
              <a:lnSpc>
                <a:spcPct val="110000"/>
              </a:lnSpc>
              <a:defRPr smtClean="0">
                <a:solidFill>
                  <a:schemeClr val="tx1"/>
                </a:solidFill>
                <a:effectLst/>
              </a:defRPr>
            </a:lvl1pPr>
          </a:lstStyle>
          <a:p>
            <a:r>
              <a:rPr lang="en-US" altLang="zh-CN"/>
              <a:t>Click to edit Master title style</a:t>
            </a:r>
            <a:endParaRPr lang="en-US" dirty="0"/>
          </a:p>
        </p:txBody>
      </p:sp>
      <p:sp>
        <p:nvSpPr>
          <p:cNvPr id="7" name="Rectangle 14"/>
          <p:cNvSpPr>
            <a:spLocks noGrp="1" noChangeArrowheads="1"/>
          </p:cNvSpPr>
          <p:nvPr>
            <p:ph type="subTitle" idx="1"/>
          </p:nvPr>
        </p:nvSpPr>
        <p:spPr>
          <a:xfrm>
            <a:off x="0" y="3810000"/>
            <a:ext cx="121920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ltLang="zh-CN"/>
              <a:t>Click to edit Master subtitle style</a:t>
            </a:r>
            <a:endParaRPr lang="en-US" dirty="0"/>
          </a:p>
        </p:txBody>
      </p:sp>
    </p:spTree>
    <p:extLst>
      <p:ext uri="{BB962C8B-B14F-4D97-AF65-F5344CB8AC3E}">
        <p14:creationId xmlns:p14="http://schemas.microsoft.com/office/powerpoint/2010/main" val="2445818306"/>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Title only_w Footer">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94548B-E9E8-422C-8FEC-65C1A0298675}"/>
              </a:ext>
            </a:extLst>
          </p:cNvPr>
          <p:cNvSpPr>
            <a:spLocks noGrp="1"/>
          </p:cNvSpPr>
          <p:nvPr>
            <p:ph type="title"/>
          </p:nvPr>
        </p:nvSpPr>
        <p:spPr/>
        <p:txBody>
          <a:bodyPr/>
          <a:lstStyle>
            <a:lvl1pPr>
              <a:defRPr baseline="0"/>
            </a:lvl1pPr>
          </a:lstStyle>
          <a:p>
            <a:r>
              <a:rPr lang="en-US"/>
              <a:t>Click to edit Master title style</a:t>
            </a:r>
          </a:p>
        </p:txBody>
      </p:sp>
      <p:sp>
        <p:nvSpPr>
          <p:cNvPr id="3" name="Text Placeholder 4">
            <a:extLst>
              <a:ext uri="{FF2B5EF4-FFF2-40B4-BE49-F238E27FC236}">
                <a16:creationId xmlns:a16="http://schemas.microsoft.com/office/drawing/2014/main" id="{5DEEEE71-59BE-4262-A0F7-719D73182425}"/>
              </a:ext>
            </a:extLst>
          </p:cNvPr>
          <p:cNvSpPr>
            <a:spLocks noGrp="1"/>
          </p:cNvSpPr>
          <p:nvPr>
            <p:ph type="body" sz="quarter" idx="11" hasCustomPrompt="1"/>
          </p:nvPr>
        </p:nvSpPr>
        <p:spPr>
          <a:xfrm>
            <a:off x="175683" y="6363402"/>
            <a:ext cx="11704320" cy="201084"/>
          </a:xfrm>
        </p:spPr>
        <p:txBody>
          <a:bodyPr vert="horz" lIns="91440" tIns="0" rIns="91440" bIns="0" rtlCol="0" anchor="b">
            <a:noAutofit/>
          </a:bodyPr>
          <a:lstStyle>
            <a:lvl1pPr marL="0" indent="0">
              <a:buNone/>
              <a:defRPr lang="en-US" sz="933" dirty="0">
                <a:solidFill>
                  <a:schemeClr val="bg2"/>
                </a:solidFill>
              </a:defRPr>
            </a:lvl1pPr>
          </a:lstStyle>
          <a:p>
            <a:pPr marL="230712" lvl="0" indent="-230712">
              <a:lnSpc>
                <a:spcPct val="100000"/>
              </a:lnSpc>
              <a:spcBef>
                <a:spcPts val="267"/>
              </a:spcBef>
            </a:pPr>
            <a:r>
              <a:rPr lang="en-US"/>
              <a:t>Edit Master text styles</a:t>
            </a:r>
          </a:p>
        </p:txBody>
      </p:sp>
    </p:spTree>
    <p:extLst>
      <p:ext uri="{BB962C8B-B14F-4D97-AF65-F5344CB8AC3E}">
        <p14:creationId xmlns:p14="http://schemas.microsoft.com/office/powerpoint/2010/main" val="3491626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Picture 18" descr="A black and white logo&#10;&#10;Description automatically generated with low confidence">
            <a:extLst>
              <a:ext uri="{FF2B5EF4-FFF2-40B4-BE49-F238E27FC236}">
                <a16:creationId xmlns:a16="http://schemas.microsoft.com/office/drawing/2014/main" id="{14BCD14C-ED9E-4149-BB9E-6A041204FE3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585894" y="520645"/>
            <a:ext cx="1430421" cy="344847"/>
          </a:xfrm>
          <a:prstGeom prst="rect">
            <a:avLst/>
          </a:prstGeom>
        </p:spPr>
      </p:pic>
      <p:sp>
        <p:nvSpPr>
          <p:cNvPr id="11" name="Rectangle 10">
            <a:extLst>
              <a:ext uri="{FF2B5EF4-FFF2-40B4-BE49-F238E27FC236}">
                <a16:creationId xmlns:a16="http://schemas.microsoft.com/office/drawing/2014/main" id="{D1D982F7-07EF-4B7E-AAEB-0185463EC0C1}"/>
              </a:ext>
            </a:extLst>
          </p:cNvPr>
          <p:cNvSpPr/>
          <p:nvPr userDrawn="1"/>
        </p:nvSpPr>
        <p:spPr bwMode="auto">
          <a:xfrm>
            <a:off x="0" y="6580865"/>
            <a:ext cx="12192000" cy="279400"/>
          </a:xfrm>
          <a:prstGeom prst="rect">
            <a:avLst/>
          </a:prstGeom>
          <a:solidFill>
            <a:schemeClr val="accent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1" fontAlgn="base" latinLnBrk="0" hangingPunct="1">
              <a:lnSpc>
                <a:spcPct val="100000"/>
              </a:lnSpc>
              <a:spcBef>
                <a:spcPct val="0"/>
              </a:spcBef>
              <a:spcAft>
                <a:spcPct val="0"/>
              </a:spcAft>
              <a:buClrTx/>
              <a:buSzTx/>
              <a:buFontTx/>
              <a:buNone/>
              <a:tabLst/>
            </a:pPr>
            <a:endParaRPr kumimoji="0" lang="en-US" sz="2133" b="0" i="0" u="none" strike="noStrike" cap="none" normalizeH="0" baseline="0">
              <a:ln>
                <a:noFill/>
              </a:ln>
              <a:solidFill>
                <a:schemeClr val="tx1"/>
              </a:solidFill>
              <a:effectLst/>
              <a:latin typeface="+mj-lt"/>
            </a:endParaRPr>
          </a:p>
        </p:txBody>
      </p:sp>
      <p:sp>
        <p:nvSpPr>
          <p:cNvPr id="13" name="Text Box 4">
            <a:extLst>
              <a:ext uri="{FF2B5EF4-FFF2-40B4-BE49-F238E27FC236}">
                <a16:creationId xmlns:a16="http://schemas.microsoft.com/office/drawing/2014/main" id="{C8563FD2-A7BF-4F72-940D-E4B702B8DEFF}"/>
              </a:ext>
            </a:extLst>
          </p:cNvPr>
          <p:cNvSpPr txBox="1">
            <a:spLocks noChangeArrowheads="1"/>
          </p:cNvSpPr>
          <p:nvPr userDrawn="1"/>
        </p:nvSpPr>
        <p:spPr bwMode="auto">
          <a:xfrm>
            <a:off x="11746090" y="6587196"/>
            <a:ext cx="365805" cy="235898"/>
          </a:xfrm>
          <a:prstGeom prst="rect">
            <a:avLst/>
          </a:prstGeom>
          <a:noFill/>
          <a:ln>
            <a:noFill/>
          </a:ln>
        </p:spPr>
        <p:txBody>
          <a:bodyPr wrap="none">
            <a:spAutoFit/>
          </a:bodyPr>
          <a:lstStyle/>
          <a:p>
            <a:pPr algn="r" eaLnBrk="0" hangingPunct="0">
              <a:buFont typeface="Verdana" pitchFamily="34" charset="0"/>
              <a:buNone/>
            </a:pPr>
            <a:r>
              <a:rPr lang="en-US" sz="933">
                <a:solidFill>
                  <a:schemeClr val="tx2">
                    <a:lumMod val="40000"/>
                    <a:lumOff val="60000"/>
                  </a:schemeClr>
                </a:solidFill>
                <a:latin typeface="+mj-lt"/>
                <a:ea typeface="Arial Unicode MS" panose="020B0604020202020204" pitchFamily="34" charset="-128"/>
              </a:rPr>
              <a:t> </a:t>
            </a:r>
            <a:fld id="{1DC86048-271D-4142-A41A-6A8CAD4046AD}" type="slidenum">
              <a:rPr lang="en-US" sz="933">
                <a:solidFill>
                  <a:schemeClr val="tx2">
                    <a:lumMod val="40000"/>
                    <a:lumOff val="60000"/>
                  </a:schemeClr>
                </a:solidFill>
                <a:latin typeface="+mj-lt"/>
                <a:ea typeface="Arial Unicode MS" panose="020B0604020202020204" pitchFamily="34" charset="-128"/>
              </a:rPr>
              <a:pPr algn="r" eaLnBrk="0" hangingPunct="0">
                <a:buFont typeface="Verdana" pitchFamily="34" charset="0"/>
                <a:buNone/>
              </a:pPr>
              <a:t>‹#›</a:t>
            </a:fld>
            <a:endParaRPr lang="en-US" sz="933">
              <a:solidFill>
                <a:schemeClr val="tx2">
                  <a:lumMod val="40000"/>
                  <a:lumOff val="60000"/>
                </a:schemeClr>
              </a:solidFill>
              <a:latin typeface="+mj-lt"/>
              <a:ea typeface="Arial Unicode MS" panose="020B0604020202020204" pitchFamily="34" charset="-128"/>
            </a:endParaRPr>
          </a:p>
        </p:txBody>
      </p:sp>
      <p:sp>
        <p:nvSpPr>
          <p:cNvPr id="14" name="Text Box 4">
            <a:extLst>
              <a:ext uri="{FF2B5EF4-FFF2-40B4-BE49-F238E27FC236}">
                <a16:creationId xmlns:a16="http://schemas.microsoft.com/office/drawing/2014/main" id="{532EAF0E-5C80-47FE-AEAE-4FE2372D3BF3}"/>
              </a:ext>
            </a:extLst>
          </p:cNvPr>
          <p:cNvSpPr txBox="1">
            <a:spLocks noChangeArrowheads="1"/>
          </p:cNvSpPr>
          <p:nvPr userDrawn="1"/>
        </p:nvSpPr>
        <p:spPr bwMode="auto">
          <a:xfrm>
            <a:off x="167947" y="6587196"/>
            <a:ext cx="1620957" cy="235898"/>
          </a:xfrm>
          <a:prstGeom prst="rect">
            <a:avLst/>
          </a:prstGeom>
          <a:noFill/>
          <a:ln>
            <a:noFill/>
          </a:ln>
        </p:spPr>
        <p:txBody>
          <a:bodyPr wrap="none">
            <a:spAutoFit/>
          </a:bodyPr>
          <a:lstStyle/>
          <a:p>
            <a:pPr algn="l" eaLnBrk="0" hangingPunct="0">
              <a:buFont typeface="Verdana" pitchFamily="34" charset="0"/>
              <a:buNone/>
            </a:pPr>
            <a:r>
              <a:rPr lang="en-US" sz="933">
                <a:solidFill>
                  <a:schemeClr val="tx2">
                    <a:lumMod val="40000"/>
                    <a:lumOff val="60000"/>
                  </a:schemeClr>
                </a:solidFill>
                <a:latin typeface="+mj-lt"/>
                <a:ea typeface="Arial Unicode MS" panose="020B0604020202020204" pitchFamily="34" charset="-128"/>
              </a:rPr>
              <a:t>©2021 Waters Corporation</a:t>
            </a:r>
          </a:p>
        </p:txBody>
      </p:sp>
      <p:sp>
        <p:nvSpPr>
          <p:cNvPr id="2" name="Title Placeholder 1"/>
          <p:cNvSpPr>
            <a:spLocks noGrp="1"/>
          </p:cNvSpPr>
          <p:nvPr>
            <p:ph type="title"/>
          </p:nvPr>
        </p:nvSpPr>
        <p:spPr>
          <a:xfrm>
            <a:off x="175685" y="383917"/>
            <a:ext cx="11019596" cy="63264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75685" y="1140021"/>
            <a:ext cx="11840631" cy="54454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B231AF28-1FBE-2944-8CB4-9A22AE1925D9}"/>
              </a:ext>
            </a:extLst>
          </p:cNvPr>
          <p:cNvSpPr/>
          <p:nvPr userDrawn="1"/>
        </p:nvSpPr>
        <p:spPr>
          <a:xfrm>
            <a:off x="0" y="0"/>
            <a:ext cx="12192000" cy="304800"/>
          </a:xfrm>
          <a:prstGeom prst="rect">
            <a:avLst/>
          </a:prstGeom>
          <a:gradFill flip="none" rotWithShape="1">
            <a:gsLst>
              <a:gs pos="50000">
                <a:schemeClr val="accent1">
                  <a:lumMod val="0"/>
                  <a:lumOff val="100000"/>
                </a:schemeClr>
              </a:gs>
              <a:gs pos="100000">
                <a:srgbClr val="0077BB"/>
              </a:gs>
            </a:gsLst>
            <a:lin ang="0" scaled="1"/>
            <a:tileRect/>
          </a:gradFill>
        </p:spPr>
        <p:txBody>
          <a:bodyPr wrap="square" rtlCol="0" anchor="ctr">
            <a:noAutofit/>
          </a:bodyPr>
          <a:lstStyle/>
          <a:p>
            <a:pPr algn="ctr">
              <a:buClr>
                <a:schemeClr val="accent1"/>
              </a:buClr>
            </a:pPr>
            <a:endParaRPr lang="en-US" sz="2133" err="1">
              <a:solidFill>
                <a:schemeClr val="bg1"/>
              </a:solidFill>
            </a:endParaRPr>
          </a:p>
        </p:txBody>
      </p:sp>
      <p:pic>
        <p:nvPicPr>
          <p:cNvPr id="16" name="Picture 15" descr="corner plexus">
            <a:extLst>
              <a:ext uri="{FF2B5EF4-FFF2-40B4-BE49-F238E27FC236}">
                <a16:creationId xmlns:a16="http://schemas.microsoft.com/office/drawing/2014/main" id="{5C318232-6B64-4D4F-A226-F105638B5EEE}"/>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t="41925" r="13500" b="36626"/>
          <a:stretch/>
        </p:blipFill>
        <p:spPr>
          <a:xfrm>
            <a:off x="8756629" y="0"/>
            <a:ext cx="3435371" cy="304800"/>
          </a:xfrm>
          <a:prstGeom prst="rect">
            <a:avLst/>
          </a:prstGeom>
        </p:spPr>
      </p:pic>
      <p:sp>
        <p:nvSpPr>
          <p:cNvPr id="17" name="TextBox 16">
            <a:extLst>
              <a:ext uri="{FF2B5EF4-FFF2-40B4-BE49-F238E27FC236}">
                <a16:creationId xmlns:a16="http://schemas.microsoft.com/office/drawing/2014/main" id="{11A3B1CF-3F77-8C4A-853D-F1ED529117AC}"/>
              </a:ext>
            </a:extLst>
          </p:cNvPr>
          <p:cNvSpPr txBox="1"/>
          <p:nvPr userDrawn="1"/>
        </p:nvSpPr>
        <p:spPr>
          <a:xfrm>
            <a:off x="5166152" y="6576937"/>
            <a:ext cx="1920718" cy="256545"/>
          </a:xfrm>
          <a:prstGeom prst="rect">
            <a:avLst/>
          </a:prstGeom>
          <a:noFill/>
        </p:spPr>
        <p:txBody>
          <a:bodyPr wrap="none" rtlCol="0">
            <a:spAutoFit/>
          </a:bodyPr>
          <a:lstStyle/>
          <a:p>
            <a:pPr algn="r"/>
            <a:r>
              <a:rPr lang="en-US" sz="1067">
                <a:solidFill>
                  <a:schemeClr val="tx2">
                    <a:lumMod val="40000"/>
                    <a:lumOff val="60000"/>
                  </a:schemeClr>
                </a:solidFill>
                <a:latin typeface="+mj-lt"/>
                <a:ea typeface="Arial Unicode MS" panose="020B0604020202020204" pitchFamily="34" charset="-128"/>
                <a:cs typeface="Arial"/>
              </a:rPr>
              <a:t>COMPANY CONFIDENTIAL</a:t>
            </a:r>
          </a:p>
        </p:txBody>
      </p:sp>
    </p:spTree>
    <p:extLst>
      <p:ext uri="{BB962C8B-B14F-4D97-AF65-F5344CB8AC3E}">
        <p14:creationId xmlns:p14="http://schemas.microsoft.com/office/powerpoint/2010/main" val="1296561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1" r:id="rId8"/>
    <p:sldLayoutId id="2147483672" r:id="rId9"/>
    <p:sldLayoutId id="2147483673" r:id="rId10"/>
    <p:sldLayoutId id="2147483674" r:id="rId11"/>
    <p:sldLayoutId id="2147483675" r:id="rId12"/>
  </p:sldLayoutIdLst>
  <p:txStyles>
    <p:titleStyle>
      <a:lvl1pPr algn="l" defTabSz="914377" rtl="0" eaLnBrk="1" latinLnBrk="0" hangingPunct="1">
        <a:lnSpc>
          <a:spcPct val="90000"/>
        </a:lnSpc>
        <a:spcBef>
          <a:spcPct val="0"/>
        </a:spcBef>
        <a:buNone/>
        <a:defRPr sz="2667" kern="1200">
          <a:solidFill>
            <a:schemeClr val="accent1"/>
          </a:solidFill>
          <a:latin typeface="+mj-lt"/>
          <a:ea typeface="+mj-ea"/>
          <a:cs typeface="+mj-cs"/>
        </a:defRPr>
      </a:lvl1pPr>
    </p:titleStyle>
    <p:bodyStyle>
      <a:lvl1pPr marL="230712" indent="-230712" algn="l" defTabSz="914377" rtl="0" eaLnBrk="1" latinLnBrk="0" hangingPunct="1">
        <a:lnSpc>
          <a:spcPct val="90000"/>
        </a:lnSpc>
        <a:spcBef>
          <a:spcPts val="1000"/>
        </a:spcBef>
        <a:buClr>
          <a:schemeClr val="accent1"/>
        </a:buClr>
        <a:buFont typeface="Wingdings" panose="05000000000000000000" pitchFamily="2" charset="2"/>
        <a:buChar char="§"/>
        <a:defRPr sz="2400" kern="1200">
          <a:solidFill>
            <a:schemeClr val="tx1"/>
          </a:solidFill>
          <a:latin typeface="+mn-lt"/>
          <a:ea typeface="+mn-ea"/>
          <a:cs typeface="+mn-cs"/>
        </a:defRPr>
      </a:lvl1pPr>
      <a:lvl2pPr marL="452955" indent="-222245" algn="l" defTabSz="914377" rtl="0" eaLnBrk="1" latinLnBrk="0" hangingPunct="1">
        <a:lnSpc>
          <a:spcPct val="90000"/>
        </a:lnSpc>
        <a:spcBef>
          <a:spcPts val="500"/>
        </a:spcBef>
        <a:buClr>
          <a:schemeClr val="accent1"/>
        </a:buClr>
        <a:buFont typeface="Arial" panose="020B0604020202020204" pitchFamily="34" charset="0"/>
        <a:buChar char="−"/>
        <a:defRPr sz="2133" kern="1200">
          <a:solidFill>
            <a:schemeClr val="tx1"/>
          </a:solidFill>
          <a:latin typeface="+mn-lt"/>
          <a:ea typeface="+mn-ea"/>
          <a:cs typeface="+mn-cs"/>
        </a:defRPr>
      </a:lvl2pPr>
      <a:lvl3pPr marL="641335" indent="-188379" algn="l" defTabSz="914377" rtl="0" eaLnBrk="1" latinLnBrk="0" hangingPunct="1">
        <a:lnSpc>
          <a:spcPct val="90000"/>
        </a:lnSpc>
        <a:spcBef>
          <a:spcPts val="500"/>
        </a:spcBef>
        <a:buClr>
          <a:schemeClr val="accent1"/>
        </a:buClr>
        <a:buSzPct val="90000"/>
        <a:buFont typeface="Courier New" panose="02070309020205020404" pitchFamily="49" charset="0"/>
        <a:buChar char="o"/>
        <a:defRPr sz="1867" kern="1200">
          <a:solidFill>
            <a:schemeClr val="tx1"/>
          </a:solidFill>
          <a:latin typeface="+mn-lt"/>
          <a:ea typeface="+mn-ea"/>
          <a:cs typeface="+mn-cs"/>
        </a:defRPr>
      </a:lvl3pPr>
      <a:lvl4pPr marL="791614" indent="-150280"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988459" indent="-169329"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image" Target="../media/image6.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6.png"/><Relationship Id="rId3" Type="http://schemas.openxmlformats.org/officeDocument/2006/relationships/tags" Target="../tags/tag13.xml"/><Relationship Id="rId7" Type="http://schemas.openxmlformats.org/officeDocument/2006/relationships/oleObject" Target="../embeddings/oleObject3.bin"/><Relationship Id="rId12" Type="http://schemas.openxmlformats.org/officeDocument/2006/relationships/image" Target="../media/image15.svg"/><Relationship Id="rId2" Type="http://schemas.openxmlformats.org/officeDocument/2006/relationships/tags" Target="../tags/tag12.xml"/><Relationship Id="rId16" Type="http://schemas.openxmlformats.org/officeDocument/2006/relationships/chart" Target="../charts/chart2.xml"/><Relationship Id="rId1" Type="http://schemas.openxmlformats.org/officeDocument/2006/relationships/vmlDrawing" Target="../drawings/vmlDrawing3.vml"/><Relationship Id="rId6" Type="http://schemas.openxmlformats.org/officeDocument/2006/relationships/notesSlide" Target="../notesSlides/notesSlide1.xml"/><Relationship Id="rId11" Type="http://schemas.openxmlformats.org/officeDocument/2006/relationships/image" Target="../media/image14.png"/><Relationship Id="rId5" Type="http://schemas.openxmlformats.org/officeDocument/2006/relationships/slideLayout" Target="../slideLayouts/slideLayout6.xml"/><Relationship Id="rId15" Type="http://schemas.openxmlformats.org/officeDocument/2006/relationships/chart" Target="../charts/chart1.xml"/><Relationship Id="rId10" Type="http://schemas.openxmlformats.org/officeDocument/2006/relationships/image" Target="../media/image13.svg"/><Relationship Id="rId4" Type="http://schemas.openxmlformats.org/officeDocument/2006/relationships/tags" Target="../tags/tag14.xml"/><Relationship Id="rId9" Type="http://schemas.openxmlformats.org/officeDocument/2006/relationships/image" Target="../media/image12.png"/><Relationship Id="rId14" Type="http://schemas.openxmlformats.org/officeDocument/2006/relationships/image" Target="../media/image17.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nmpa.gov.cn/xxgk/fgwj/gzwj/gzwjyp/20190830170601912.html"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nmpa.gov.cn/xxgk/fgwj/gzwj/gzwjylqx/20190830170201343.html"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notesSlide" Target="../notesSlides/notesSlide5.xml"/><Relationship Id="rId18" Type="http://schemas.openxmlformats.org/officeDocument/2006/relationships/image" Target="../media/image23.png"/><Relationship Id="rId3" Type="http://schemas.openxmlformats.org/officeDocument/2006/relationships/tags" Target="../tags/tag16.xml"/><Relationship Id="rId21" Type="http://schemas.openxmlformats.org/officeDocument/2006/relationships/image" Target="../media/image26.svg"/><Relationship Id="rId7" Type="http://schemas.openxmlformats.org/officeDocument/2006/relationships/tags" Target="../tags/tag20.xml"/><Relationship Id="rId12" Type="http://schemas.openxmlformats.org/officeDocument/2006/relationships/slideLayout" Target="../slideLayouts/slideLayout6.xml"/><Relationship Id="rId17" Type="http://schemas.openxmlformats.org/officeDocument/2006/relationships/image" Target="../media/image22.svg"/><Relationship Id="rId2" Type="http://schemas.openxmlformats.org/officeDocument/2006/relationships/tags" Target="../tags/tag15.xml"/><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vmlDrawing" Target="../drawings/vmlDrawing4.v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image" Target="../media/image20.emf"/><Relationship Id="rId23" Type="http://schemas.openxmlformats.org/officeDocument/2006/relationships/image" Target="../media/image28.svg"/><Relationship Id="rId10" Type="http://schemas.openxmlformats.org/officeDocument/2006/relationships/tags" Target="../tags/tag23.xml"/><Relationship Id="rId19" Type="http://schemas.openxmlformats.org/officeDocument/2006/relationships/image" Target="../media/image24.svg"/><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oleObject" Target="../embeddings/oleObject4.bin"/><Relationship Id="rId22"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C55DD85-ED5D-4600-96AE-57F428A22DD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1" name="think-cell Slide" r:id="rId8" imgW="395" imgH="394" progId="TCLayout.ActiveDocument.1">
                  <p:embed/>
                </p:oleObj>
              </mc:Choice>
              <mc:Fallback>
                <p:oleObj name="think-cell Slide" r:id="rId8" imgW="395" imgH="394" progId="TCLayout.ActiveDocument.1">
                  <p:embed/>
                  <p:pic>
                    <p:nvPicPr>
                      <p:cNvPr id="6" name="Object 5" hidden="1">
                        <a:extLst>
                          <a:ext uri="{FF2B5EF4-FFF2-40B4-BE49-F238E27FC236}">
                            <a16:creationId xmlns:a16="http://schemas.microsoft.com/office/drawing/2014/main" id="{FC55DD85-ED5D-4600-96AE-57F428A22DD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FF96B4F-9399-48C9-9669-246D8BB5847A}"/>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3600" b="1" err="1">
              <a:solidFill>
                <a:schemeClr val="bg1"/>
              </a:solidFill>
              <a:latin typeface="Century Gothic" panose="020B0502020202020204" pitchFamily="34" charset="0"/>
              <a:ea typeface="+mj-ea"/>
              <a:cs typeface="+mj-cs"/>
              <a:sym typeface="Century Gothic" panose="020B0502020202020204" pitchFamily="34" charset="0"/>
            </a:endParaRPr>
          </a:p>
        </p:txBody>
      </p:sp>
      <p:sp>
        <p:nvSpPr>
          <p:cNvPr id="2" name="Documenttype">
            <a:extLst>
              <a:ext uri="{FF2B5EF4-FFF2-40B4-BE49-F238E27FC236}">
                <a16:creationId xmlns:a16="http://schemas.microsoft.com/office/drawing/2014/main" id="{4209D92A-02AF-414C-9BA2-64969D606773}"/>
              </a:ext>
            </a:extLst>
          </p:cNvPr>
          <p:cNvSpPr>
            <a:spLocks noGrp="1"/>
          </p:cNvSpPr>
          <p:nvPr>
            <p:ph type="body" sz="quarter" idx="13"/>
            <p:custDataLst>
              <p:tags r:id="rId4"/>
            </p:custDataLst>
          </p:nvPr>
        </p:nvSpPr>
        <p:spPr>
          <a:xfrm>
            <a:off x="551941" y="4490604"/>
            <a:ext cx="5544059" cy="193899"/>
          </a:xfrm>
        </p:spPr>
        <p:txBody>
          <a:bodyPr/>
          <a:lstStyle/>
          <a:p>
            <a:pPr marL="0" indent="0">
              <a:buNone/>
            </a:pPr>
            <a:r>
              <a:rPr lang="en-US" i="1" dirty="0"/>
              <a:t>Mar</a:t>
            </a:r>
            <a:r>
              <a:rPr lang="en-US" b="1" i="1" dirty="0">
                <a:latin typeface="Century Gothic" panose="020B0502020202020204" pitchFamily="34" charset="0"/>
              </a:rPr>
              <a:t> 2021</a:t>
            </a:r>
          </a:p>
        </p:txBody>
      </p:sp>
      <p:sp>
        <p:nvSpPr>
          <p:cNvPr id="3" name="Subtitle">
            <a:extLst>
              <a:ext uri="{FF2B5EF4-FFF2-40B4-BE49-F238E27FC236}">
                <a16:creationId xmlns:a16="http://schemas.microsoft.com/office/drawing/2014/main" id="{743C08E0-FECD-426F-AA66-B3E2EED0B196}"/>
              </a:ext>
            </a:extLst>
          </p:cNvPr>
          <p:cNvSpPr>
            <a:spLocks noGrp="1"/>
          </p:cNvSpPr>
          <p:nvPr>
            <p:ph type="subTitle" idx="1"/>
            <p:custDataLst>
              <p:tags r:id="rId5"/>
            </p:custDataLst>
          </p:nvPr>
        </p:nvSpPr>
        <p:spPr>
          <a:xfrm>
            <a:off x="551941" y="4092559"/>
            <a:ext cx="5544059" cy="276999"/>
          </a:xfrm>
        </p:spPr>
        <p:txBody>
          <a:bodyPr/>
          <a:lstStyle/>
          <a:p>
            <a:pPr marL="0" indent="0">
              <a:buNone/>
            </a:pPr>
            <a:r>
              <a:rPr lang="en-US" altLang="zh-CN"/>
              <a:t>Greater China PMO</a:t>
            </a:r>
            <a:endParaRPr lang="en-US" b="1">
              <a:latin typeface="Century Gothic" panose="020B0502020202020204" pitchFamily="34" charset="0"/>
            </a:endParaRPr>
          </a:p>
        </p:txBody>
      </p:sp>
      <p:sp>
        <p:nvSpPr>
          <p:cNvPr id="4" name="Title">
            <a:extLst>
              <a:ext uri="{FF2B5EF4-FFF2-40B4-BE49-F238E27FC236}">
                <a16:creationId xmlns:a16="http://schemas.microsoft.com/office/drawing/2014/main" id="{872B410F-6EC7-4FEE-8734-7D32F2EDC771}"/>
              </a:ext>
            </a:extLst>
          </p:cNvPr>
          <p:cNvSpPr>
            <a:spLocks noGrp="1"/>
          </p:cNvSpPr>
          <p:nvPr>
            <p:ph type="title"/>
            <p:custDataLst>
              <p:tags r:id="rId6"/>
            </p:custDataLst>
          </p:nvPr>
        </p:nvSpPr>
        <p:spPr>
          <a:xfrm>
            <a:off x="551941" y="2475719"/>
            <a:ext cx="5544059" cy="1495794"/>
          </a:xfrm>
        </p:spPr>
        <p:txBody>
          <a:bodyPr/>
          <a:lstStyle/>
          <a:p>
            <a:r>
              <a:rPr lang="en-US" altLang="zh-CN" dirty="0"/>
              <a:t>China</a:t>
            </a:r>
            <a:r>
              <a:rPr lang="en-US" altLang="zh-CN" b="1" dirty="0">
                <a:latin typeface="Century Gothic" panose="020B0502020202020204" pitchFamily="34" charset="0"/>
              </a:rPr>
              <a:t> Indomitable</a:t>
            </a:r>
            <a:br>
              <a:rPr lang="en-US" altLang="zh-CN" b="1" dirty="0">
                <a:latin typeface="Century Gothic" panose="020B0502020202020204" pitchFamily="34" charset="0"/>
              </a:rPr>
            </a:br>
            <a:r>
              <a:rPr lang="en-US" altLang="zh-CN" b="1" dirty="0">
                <a:latin typeface="Century Gothic" panose="020B0502020202020204" pitchFamily="34" charset="0"/>
              </a:rPr>
              <a:t>-</a:t>
            </a:r>
            <a:r>
              <a:rPr lang="en-US" altLang="zh-CN" sz="2400" b="1" dirty="0">
                <a:latin typeface="Century Gothic" panose="020B0502020202020204" pitchFamily="34" charset="0"/>
              </a:rPr>
              <a:t>IDC and Pharma Academy </a:t>
            </a:r>
            <a:br>
              <a:rPr lang="en-US" altLang="zh-CN" b="1" dirty="0">
                <a:latin typeface="Century Gothic" panose="020B0502020202020204" pitchFamily="34" charset="0"/>
              </a:rPr>
            </a:br>
            <a:endParaRPr lang="en-US" b="1" dirty="0">
              <a:latin typeface="Century Gothic" panose="020B0502020202020204" pitchFamily="34" charset="0"/>
            </a:endParaRPr>
          </a:p>
        </p:txBody>
      </p:sp>
    </p:spTree>
    <p:extLst>
      <p:ext uri="{BB962C8B-B14F-4D97-AF65-F5344CB8AC3E}">
        <p14:creationId xmlns:p14="http://schemas.microsoft.com/office/powerpoint/2010/main" val="3370373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1303E98-2C45-4176-A4E0-0E2B191EFF23}"/>
              </a:ext>
            </a:extLst>
          </p:cNvPr>
          <p:cNvSpPr/>
          <p:nvPr/>
        </p:nvSpPr>
        <p:spPr>
          <a:xfrm>
            <a:off x="0" y="2283495"/>
            <a:ext cx="12192000" cy="1994053"/>
          </a:xfrm>
          <a:prstGeom prst="rect">
            <a:avLst/>
          </a:prstGeom>
          <a:solidFill>
            <a:schemeClr val="accent1"/>
          </a:solidFill>
        </p:spPr>
        <p:txBody>
          <a:bodyPr wrap="square" rtlCol="0" anchor="ctr">
            <a:noAutofit/>
          </a:bodyPr>
          <a:lstStyle/>
          <a:p>
            <a:pPr algn="ctr">
              <a:buClr>
                <a:schemeClr val="accent1"/>
              </a:buClr>
            </a:pPr>
            <a:endParaRPr lang="zh-CN" altLang="en-US" sz="1600" dirty="0" err="1">
              <a:solidFill>
                <a:schemeClr val="bg1"/>
              </a:solidFill>
            </a:endParaRPr>
          </a:p>
        </p:txBody>
      </p:sp>
      <p:sp>
        <p:nvSpPr>
          <p:cNvPr id="6" name="文本占位符 5">
            <a:extLst>
              <a:ext uri="{FF2B5EF4-FFF2-40B4-BE49-F238E27FC236}">
                <a16:creationId xmlns:a16="http://schemas.microsoft.com/office/drawing/2014/main" id="{37136DF1-B7F5-45D3-859E-B071C13A8EFD}"/>
              </a:ext>
            </a:extLst>
          </p:cNvPr>
          <p:cNvSpPr>
            <a:spLocks noGrp="1"/>
          </p:cNvSpPr>
          <p:nvPr>
            <p:ph type="body" sz="quarter" idx="11"/>
          </p:nvPr>
        </p:nvSpPr>
        <p:spPr/>
        <p:txBody>
          <a:bodyPr/>
          <a:lstStyle/>
          <a:p>
            <a:endParaRPr lang="zh-CN" altLang="en-US"/>
          </a:p>
        </p:txBody>
      </p:sp>
      <p:sp>
        <p:nvSpPr>
          <p:cNvPr id="5" name="标题 4">
            <a:extLst>
              <a:ext uri="{FF2B5EF4-FFF2-40B4-BE49-F238E27FC236}">
                <a16:creationId xmlns:a16="http://schemas.microsoft.com/office/drawing/2014/main" id="{266DAF7F-6869-48C9-B2A3-25E6BC63BF5C}"/>
              </a:ext>
            </a:extLst>
          </p:cNvPr>
          <p:cNvSpPr>
            <a:spLocks noGrp="1"/>
          </p:cNvSpPr>
          <p:nvPr>
            <p:ph type="title"/>
          </p:nvPr>
        </p:nvSpPr>
        <p:spPr>
          <a:xfrm>
            <a:off x="586202" y="2964201"/>
            <a:ext cx="11019596" cy="632640"/>
          </a:xfrm>
        </p:spPr>
        <p:txBody>
          <a:bodyPr/>
          <a:lstStyle/>
          <a:p>
            <a:pPr algn="ctr"/>
            <a:r>
              <a:rPr lang="en-US" altLang="zh-CN" dirty="0">
                <a:solidFill>
                  <a:schemeClr val="bg1"/>
                </a:solidFill>
              </a:rPr>
              <a:t>Overview _ Indomitable Project (IDC and Pharma Academy)</a:t>
            </a:r>
            <a:endParaRPr lang="zh-CN" altLang="en-US" dirty="0">
              <a:solidFill>
                <a:schemeClr val="bg1"/>
              </a:solidFill>
            </a:endParaRPr>
          </a:p>
        </p:txBody>
      </p:sp>
    </p:spTree>
    <p:extLst>
      <p:ext uri="{BB962C8B-B14F-4D97-AF65-F5344CB8AC3E}">
        <p14:creationId xmlns:p14="http://schemas.microsoft.com/office/powerpoint/2010/main" val="3409027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2BBFB1-5B4A-4F96-B5DA-350BDB98A196}"/>
              </a:ext>
            </a:extLst>
          </p:cNvPr>
          <p:cNvSpPr>
            <a:spLocks noGrp="1"/>
          </p:cNvSpPr>
          <p:nvPr>
            <p:ph type="title"/>
          </p:nvPr>
        </p:nvSpPr>
        <p:spPr/>
        <p:txBody>
          <a:bodyPr/>
          <a:lstStyle/>
          <a:p>
            <a:endParaRPr lang="zh-CN" altLang="en-US"/>
          </a:p>
        </p:txBody>
      </p:sp>
      <p:pic>
        <p:nvPicPr>
          <p:cNvPr id="3" name="Picture 3">
            <a:extLst>
              <a:ext uri="{FF2B5EF4-FFF2-40B4-BE49-F238E27FC236}">
                <a16:creationId xmlns:a16="http://schemas.microsoft.com/office/drawing/2014/main" id="{31CFDD9D-C15B-4467-966A-4CBAAD10CA41}"/>
              </a:ext>
            </a:extLst>
          </p:cNvPr>
          <p:cNvPicPr>
            <a:picLocks noChangeAspect="1"/>
          </p:cNvPicPr>
          <p:nvPr/>
        </p:nvPicPr>
        <p:blipFill>
          <a:blip r:embed="rId2"/>
          <a:stretch>
            <a:fillRect/>
          </a:stretch>
        </p:blipFill>
        <p:spPr>
          <a:xfrm>
            <a:off x="0" y="17157"/>
            <a:ext cx="12192000" cy="6823685"/>
          </a:xfrm>
          <a:prstGeom prst="rect">
            <a:avLst/>
          </a:prstGeom>
        </p:spPr>
      </p:pic>
      <p:sp>
        <p:nvSpPr>
          <p:cNvPr id="4" name="矩形 3">
            <a:extLst>
              <a:ext uri="{FF2B5EF4-FFF2-40B4-BE49-F238E27FC236}">
                <a16:creationId xmlns:a16="http://schemas.microsoft.com/office/drawing/2014/main" id="{27065DB5-677A-42D1-8759-5903DF63D1EA}"/>
              </a:ext>
            </a:extLst>
          </p:cNvPr>
          <p:cNvSpPr/>
          <p:nvPr/>
        </p:nvSpPr>
        <p:spPr>
          <a:xfrm>
            <a:off x="7004116" y="3044858"/>
            <a:ext cx="405351" cy="678730"/>
          </a:xfrm>
          <a:prstGeom prst="rect">
            <a:avLst/>
          </a:prstGeom>
          <a:solidFill>
            <a:srgbClr val="006FBE"/>
          </a:solidFill>
        </p:spPr>
        <p:txBody>
          <a:bodyPr wrap="square" rtlCol="0" anchor="ctr">
            <a:noAutofit/>
          </a:bodyPr>
          <a:lstStyle/>
          <a:p>
            <a:pPr algn="ctr">
              <a:buClr>
                <a:schemeClr val="accent1"/>
              </a:buClr>
            </a:pPr>
            <a:endParaRPr lang="zh-CN" altLang="en-US" sz="1600" dirty="0" err="1">
              <a:solidFill>
                <a:schemeClr val="bg1"/>
              </a:solidFill>
            </a:endParaRPr>
          </a:p>
        </p:txBody>
      </p:sp>
      <p:sp>
        <p:nvSpPr>
          <p:cNvPr id="5" name="矩形 4">
            <a:extLst>
              <a:ext uri="{FF2B5EF4-FFF2-40B4-BE49-F238E27FC236}">
                <a16:creationId xmlns:a16="http://schemas.microsoft.com/office/drawing/2014/main" id="{8E48B416-32CE-4B19-A491-77EEDE8F34B5}"/>
              </a:ext>
            </a:extLst>
          </p:cNvPr>
          <p:cNvSpPr/>
          <p:nvPr/>
        </p:nvSpPr>
        <p:spPr>
          <a:xfrm>
            <a:off x="7409467" y="3092483"/>
            <a:ext cx="1271047" cy="678730"/>
          </a:xfrm>
          <a:prstGeom prst="rect">
            <a:avLst/>
          </a:prstGeom>
          <a:solidFill>
            <a:srgbClr val="E8E8E8"/>
          </a:solidFill>
        </p:spPr>
        <p:txBody>
          <a:bodyPr wrap="square" rtlCol="0" anchor="ctr">
            <a:noAutofit/>
          </a:bodyPr>
          <a:lstStyle/>
          <a:p>
            <a:pPr algn="ctr">
              <a:buClr>
                <a:schemeClr val="accent1"/>
              </a:buClr>
            </a:pPr>
            <a:endParaRPr lang="zh-CN" altLang="en-US" sz="1600" dirty="0" err="1">
              <a:solidFill>
                <a:schemeClr val="bg1"/>
              </a:solidFill>
            </a:endParaRPr>
          </a:p>
        </p:txBody>
      </p:sp>
    </p:spTree>
    <p:extLst>
      <p:ext uri="{BB962C8B-B14F-4D97-AF65-F5344CB8AC3E}">
        <p14:creationId xmlns:p14="http://schemas.microsoft.com/office/powerpoint/2010/main" val="576197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9A7255-3F7A-438B-A0CC-184DE90BB7A0}"/>
              </a:ext>
            </a:extLst>
          </p:cNvPr>
          <p:cNvSpPr>
            <a:spLocks noGrp="1"/>
          </p:cNvSpPr>
          <p:nvPr>
            <p:ph type="title"/>
          </p:nvPr>
        </p:nvSpPr>
        <p:spPr/>
        <p:txBody>
          <a:bodyPr/>
          <a:lstStyle/>
          <a:p>
            <a:r>
              <a:rPr lang="en-US" altLang="zh-CN" sz="2400" dirty="0">
                <a:solidFill>
                  <a:schemeClr val="tx2">
                    <a:lumMod val="50000"/>
                  </a:schemeClr>
                </a:solidFill>
              </a:rPr>
              <a:t>China Indomitable Project _ Management Team</a:t>
            </a:r>
            <a:endParaRPr lang="zh-CN" altLang="en-US" sz="2400" dirty="0">
              <a:solidFill>
                <a:schemeClr val="tx2">
                  <a:lumMod val="50000"/>
                </a:schemeClr>
              </a:solidFill>
            </a:endParaRPr>
          </a:p>
        </p:txBody>
      </p:sp>
      <p:cxnSp>
        <p:nvCxnSpPr>
          <p:cNvPr id="27" name="直接连接符 26">
            <a:extLst>
              <a:ext uri="{FF2B5EF4-FFF2-40B4-BE49-F238E27FC236}">
                <a16:creationId xmlns:a16="http://schemas.microsoft.com/office/drawing/2014/main" id="{7A9B6661-C7A4-4882-ABDB-38BC8413FD54}"/>
              </a:ext>
            </a:extLst>
          </p:cNvPr>
          <p:cNvCxnSpPr>
            <a:cxnSpLocks/>
          </p:cNvCxnSpPr>
          <p:nvPr/>
        </p:nvCxnSpPr>
        <p:spPr>
          <a:xfrm>
            <a:off x="1061504" y="3017603"/>
            <a:ext cx="10068993" cy="0"/>
          </a:xfrm>
          <a:prstGeom prst="line">
            <a:avLst/>
          </a:prstGeom>
          <a:gradFill>
            <a:gsLst>
              <a:gs pos="0">
                <a:schemeClr val="accent1">
                  <a:lumMod val="60000"/>
                  <a:lumOff val="40000"/>
                </a:schemeClr>
              </a:gs>
              <a:gs pos="60000">
                <a:schemeClr val="accent1"/>
              </a:gs>
            </a:gsLst>
            <a:lin ang="2700000" scaled="0"/>
          </a:gradFill>
          <a:ln w="101600" cap="rnd">
            <a:gradFill>
              <a:gsLst>
                <a:gs pos="0">
                  <a:schemeClr val="accent2">
                    <a:lumMod val="60000"/>
                    <a:lumOff val="40000"/>
                  </a:schemeClr>
                </a:gs>
                <a:gs pos="78000">
                  <a:schemeClr val="accent2"/>
                </a:gs>
              </a:gsLst>
              <a:lin ang="2700000" scaled="0"/>
            </a:gradFill>
            <a:prstDash val="solid"/>
            <a:round/>
          </a:ln>
          <a:effectLst>
            <a:outerShdw blurRad="76200" dist="50800" dir="5400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8" name="iconfont-1122-840663">
            <a:extLst>
              <a:ext uri="{FF2B5EF4-FFF2-40B4-BE49-F238E27FC236}">
                <a16:creationId xmlns:a16="http://schemas.microsoft.com/office/drawing/2014/main" id="{F2511E06-B575-4DBA-B6F8-BDC1FD3A8D2C}"/>
              </a:ext>
            </a:extLst>
          </p:cNvPr>
          <p:cNvSpPr/>
          <p:nvPr/>
        </p:nvSpPr>
        <p:spPr>
          <a:xfrm>
            <a:off x="1390564" y="5014363"/>
            <a:ext cx="288000" cy="288000"/>
          </a:xfrm>
          <a:custGeom>
            <a:avLst/>
            <a:gdLst>
              <a:gd name="T0" fmla="*/ 5676 w 11213"/>
              <a:gd name="T1" fmla="*/ 6876 h 10776"/>
              <a:gd name="T2" fmla="*/ 6270 w 11213"/>
              <a:gd name="T3" fmla="*/ 6269 h 10776"/>
              <a:gd name="T4" fmla="*/ 6607 w 11213"/>
              <a:gd name="T5" fmla="*/ 5538 h 10776"/>
              <a:gd name="T6" fmla="*/ 6757 w 11213"/>
              <a:gd name="T7" fmla="*/ 4744 h 10776"/>
              <a:gd name="T8" fmla="*/ 6788 w 11213"/>
              <a:gd name="T9" fmla="*/ 3950 h 10776"/>
              <a:gd name="T10" fmla="*/ 6732 w 11213"/>
              <a:gd name="T11" fmla="*/ 2732 h 10776"/>
              <a:gd name="T12" fmla="*/ 6269 w 11213"/>
              <a:gd name="T13" fmla="*/ 1682 h 10776"/>
              <a:gd name="T14" fmla="*/ 5400 w 11213"/>
              <a:gd name="T15" fmla="*/ 1013 h 10776"/>
              <a:gd name="T16" fmla="*/ 4150 w 11213"/>
              <a:gd name="T17" fmla="*/ 775 h 10776"/>
              <a:gd name="T18" fmla="*/ 2737 w 11213"/>
              <a:gd name="T19" fmla="*/ 1082 h 10776"/>
              <a:gd name="T20" fmla="*/ 1612 w 11213"/>
              <a:gd name="T21" fmla="*/ 3388 h 10776"/>
              <a:gd name="T22" fmla="*/ 1637 w 11213"/>
              <a:gd name="T23" fmla="*/ 4157 h 10776"/>
              <a:gd name="T24" fmla="*/ 1781 w 11213"/>
              <a:gd name="T25" fmla="*/ 5101 h 10776"/>
              <a:gd name="T26" fmla="*/ 2168 w 11213"/>
              <a:gd name="T27" fmla="*/ 6063 h 10776"/>
              <a:gd name="T28" fmla="*/ 2912 w 11213"/>
              <a:gd name="T29" fmla="*/ 6876 h 10776"/>
              <a:gd name="T30" fmla="*/ 1487 w 11213"/>
              <a:gd name="T31" fmla="*/ 7288 h 10776"/>
              <a:gd name="T32" fmla="*/ 0 w 11213"/>
              <a:gd name="T33" fmla="*/ 8751 h 10776"/>
              <a:gd name="T34" fmla="*/ 5918 w 11213"/>
              <a:gd name="T35" fmla="*/ 10651 h 10776"/>
              <a:gd name="T36" fmla="*/ 7912 w 11213"/>
              <a:gd name="T37" fmla="*/ 9863 h 10776"/>
              <a:gd name="T38" fmla="*/ 8400 w 11213"/>
              <a:gd name="T39" fmla="*/ 8757 h 10776"/>
              <a:gd name="T40" fmla="*/ 7737 w 11213"/>
              <a:gd name="T41" fmla="*/ 7725 h 10776"/>
              <a:gd name="T42" fmla="*/ 6343 w 11213"/>
              <a:gd name="T43" fmla="*/ 7119 h 10776"/>
              <a:gd name="T44" fmla="*/ 5676 w 11213"/>
              <a:gd name="T45" fmla="*/ 6963 h 10776"/>
              <a:gd name="T46" fmla="*/ 10532 w 11213"/>
              <a:gd name="T47" fmla="*/ 8269 h 10776"/>
              <a:gd name="T48" fmla="*/ 10044 w 11213"/>
              <a:gd name="T49" fmla="*/ 7569 h 10776"/>
              <a:gd name="T50" fmla="*/ 7938 w 11213"/>
              <a:gd name="T51" fmla="*/ 6738 h 10776"/>
              <a:gd name="T52" fmla="*/ 7588 w 11213"/>
              <a:gd name="T53" fmla="*/ 6350 h 10776"/>
              <a:gd name="T54" fmla="*/ 7600 w 11213"/>
              <a:gd name="T55" fmla="*/ 5432 h 10776"/>
              <a:gd name="T56" fmla="*/ 7675 w 11213"/>
              <a:gd name="T57" fmla="*/ 5269 h 10776"/>
              <a:gd name="T58" fmla="*/ 8588 w 11213"/>
              <a:gd name="T59" fmla="*/ 4019 h 10776"/>
              <a:gd name="T60" fmla="*/ 8775 w 11213"/>
              <a:gd name="T61" fmla="*/ 1631 h 10776"/>
              <a:gd name="T62" fmla="*/ 7813 w 11213"/>
              <a:gd name="T63" fmla="*/ 875 h 10776"/>
              <a:gd name="T64" fmla="*/ 6932 w 11213"/>
              <a:gd name="T65" fmla="*/ 688 h 10776"/>
              <a:gd name="T66" fmla="*/ 6932 w 11213"/>
              <a:gd name="T67" fmla="*/ 119 h 10776"/>
              <a:gd name="T68" fmla="*/ 8550 w 11213"/>
              <a:gd name="T69" fmla="*/ 300 h 10776"/>
              <a:gd name="T70" fmla="*/ 9726 w 11213"/>
              <a:gd name="T71" fmla="*/ 2463 h 10776"/>
              <a:gd name="T72" fmla="*/ 8388 w 11213"/>
              <a:gd name="T73" fmla="*/ 5700 h 10776"/>
              <a:gd name="T74" fmla="*/ 9626 w 11213"/>
              <a:gd name="T75" fmla="*/ 6413 h 10776"/>
              <a:gd name="T76" fmla="*/ 11213 w 11213"/>
              <a:gd name="T77" fmla="*/ 7988 h 10776"/>
              <a:gd name="T78" fmla="*/ 10813 w 11213"/>
              <a:gd name="T79" fmla="*/ 8388 h 10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13" h="10776">
                <a:moveTo>
                  <a:pt x="5676" y="6963"/>
                </a:moveTo>
                <a:lnTo>
                  <a:pt x="5676" y="6876"/>
                </a:lnTo>
                <a:cubicBezTo>
                  <a:pt x="5801" y="6792"/>
                  <a:pt x="5913" y="6696"/>
                  <a:pt x="6013" y="6588"/>
                </a:cubicBezTo>
                <a:cubicBezTo>
                  <a:pt x="6113" y="6480"/>
                  <a:pt x="6199" y="6373"/>
                  <a:pt x="6270" y="6269"/>
                </a:cubicBezTo>
                <a:cubicBezTo>
                  <a:pt x="6341" y="6165"/>
                  <a:pt x="6405" y="6044"/>
                  <a:pt x="6463" y="5907"/>
                </a:cubicBezTo>
                <a:cubicBezTo>
                  <a:pt x="6521" y="5769"/>
                  <a:pt x="6569" y="5647"/>
                  <a:pt x="6607" y="5538"/>
                </a:cubicBezTo>
                <a:cubicBezTo>
                  <a:pt x="6644" y="5429"/>
                  <a:pt x="6676" y="5296"/>
                  <a:pt x="6700" y="5138"/>
                </a:cubicBezTo>
                <a:cubicBezTo>
                  <a:pt x="6725" y="4980"/>
                  <a:pt x="6744" y="4849"/>
                  <a:pt x="6757" y="4744"/>
                </a:cubicBezTo>
                <a:cubicBezTo>
                  <a:pt x="6770" y="4640"/>
                  <a:pt x="6778" y="4505"/>
                  <a:pt x="6782" y="4338"/>
                </a:cubicBezTo>
                <a:cubicBezTo>
                  <a:pt x="6786" y="4171"/>
                  <a:pt x="6788" y="4042"/>
                  <a:pt x="6788" y="3950"/>
                </a:cubicBezTo>
                <a:lnTo>
                  <a:pt x="6788" y="3388"/>
                </a:lnTo>
                <a:cubicBezTo>
                  <a:pt x="6788" y="3155"/>
                  <a:pt x="6770" y="2936"/>
                  <a:pt x="6732" y="2732"/>
                </a:cubicBezTo>
                <a:cubicBezTo>
                  <a:pt x="6694" y="2527"/>
                  <a:pt x="6636" y="2338"/>
                  <a:pt x="6557" y="2163"/>
                </a:cubicBezTo>
                <a:cubicBezTo>
                  <a:pt x="6478" y="1988"/>
                  <a:pt x="6382" y="1827"/>
                  <a:pt x="6269" y="1682"/>
                </a:cubicBezTo>
                <a:cubicBezTo>
                  <a:pt x="6157" y="1536"/>
                  <a:pt x="6027" y="1407"/>
                  <a:pt x="5882" y="1294"/>
                </a:cubicBezTo>
                <a:cubicBezTo>
                  <a:pt x="5736" y="1181"/>
                  <a:pt x="5575" y="1088"/>
                  <a:pt x="5400" y="1013"/>
                </a:cubicBezTo>
                <a:cubicBezTo>
                  <a:pt x="5225" y="938"/>
                  <a:pt x="5034" y="879"/>
                  <a:pt x="4825" y="838"/>
                </a:cubicBezTo>
                <a:cubicBezTo>
                  <a:pt x="4617" y="796"/>
                  <a:pt x="4392" y="775"/>
                  <a:pt x="4150" y="775"/>
                </a:cubicBezTo>
                <a:lnTo>
                  <a:pt x="4075" y="775"/>
                </a:lnTo>
                <a:cubicBezTo>
                  <a:pt x="3550" y="775"/>
                  <a:pt x="3104" y="877"/>
                  <a:pt x="2737" y="1082"/>
                </a:cubicBezTo>
                <a:cubicBezTo>
                  <a:pt x="2371" y="1286"/>
                  <a:pt x="2091" y="1582"/>
                  <a:pt x="1900" y="1969"/>
                </a:cubicBezTo>
                <a:cubicBezTo>
                  <a:pt x="1708" y="2357"/>
                  <a:pt x="1612" y="2830"/>
                  <a:pt x="1612" y="3388"/>
                </a:cubicBezTo>
                <a:cubicBezTo>
                  <a:pt x="1612" y="3538"/>
                  <a:pt x="1614" y="3659"/>
                  <a:pt x="1618" y="3750"/>
                </a:cubicBezTo>
                <a:cubicBezTo>
                  <a:pt x="1623" y="3842"/>
                  <a:pt x="1629" y="3977"/>
                  <a:pt x="1637" y="4157"/>
                </a:cubicBezTo>
                <a:cubicBezTo>
                  <a:pt x="1645" y="4336"/>
                  <a:pt x="1662" y="4493"/>
                  <a:pt x="1687" y="4626"/>
                </a:cubicBezTo>
                <a:cubicBezTo>
                  <a:pt x="1712" y="4759"/>
                  <a:pt x="1743" y="4917"/>
                  <a:pt x="1781" y="5101"/>
                </a:cubicBezTo>
                <a:cubicBezTo>
                  <a:pt x="1818" y="5285"/>
                  <a:pt x="1870" y="5451"/>
                  <a:pt x="1937" y="5601"/>
                </a:cubicBezTo>
                <a:cubicBezTo>
                  <a:pt x="2004" y="5750"/>
                  <a:pt x="2081" y="5905"/>
                  <a:pt x="2168" y="6063"/>
                </a:cubicBezTo>
                <a:cubicBezTo>
                  <a:pt x="2256" y="6222"/>
                  <a:pt x="2362" y="6370"/>
                  <a:pt x="2487" y="6507"/>
                </a:cubicBezTo>
                <a:cubicBezTo>
                  <a:pt x="2613" y="6644"/>
                  <a:pt x="2754" y="6767"/>
                  <a:pt x="2912" y="6876"/>
                </a:cubicBezTo>
                <a:lnTo>
                  <a:pt x="2912" y="6951"/>
                </a:lnTo>
                <a:cubicBezTo>
                  <a:pt x="2387" y="7026"/>
                  <a:pt x="1912" y="7138"/>
                  <a:pt x="1487" y="7288"/>
                </a:cubicBezTo>
                <a:cubicBezTo>
                  <a:pt x="1062" y="7439"/>
                  <a:pt x="708" y="7643"/>
                  <a:pt x="425" y="7901"/>
                </a:cubicBezTo>
                <a:cubicBezTo>
                  <a:pt x="142" y="8159"/>
                  <a:pt x="0" y="8442"/>
                  <a:pt x="0" y="8751"/>
                </a:cubicBezTo>
                <a:cubicBezTo>
                  <a:pt x="0" y="10101"/>
                  <a:pt x="1370" y="10776"/>
                  <a:pt x="4112" y="10776"/>
                </a:cubicBezTo>
                <a:cubicBezTo>
                  <a:pt x="4795" y="10776"/>
                  <a:pt x="5398" y="10734"/>
                  <a:pt x="5918" y="10651"/>
                </a:cubicBezTo>
                <a:cubicBezTo>
                  <a:pt x="6439" y="10567"/>
                  <a:pt x="6854" y="10461"/>
                  <a:pt x="7162" y="10332"/>
                </a:cubicBezTo>
                <a:cubicBezTo>
                  <a:pt x="7470" y="10203"/>
                  <a:pt x="7720" y="10047"/>
                  <a:pt x="7912" y="9863"/>
                </a:cubicBezTo>
                <a:cubicBezTo>
                  <a:pt x="8104" y="9680"/>
                  <a:pt x="8233" y="9501"/>
                  <a:pt x="8300" y="9326"/>
                </a:cubicBezTo>
                <a:cubicBezTo>
                  <a:pt x="8366" y="9151"/>
                  <a:pt x="8400" y="8961"/>
                  <a:pt x="8400" y="8757"/>
                </a:cubicBezTo>
                <a:cubicBezTo>
                  <a:pt x="8400" y="8553"/>
                  <a:pt x="8337" y="8361"/>
                  <a:pt x="8212" y="8182"/>
                </a:cubicBezTo>
                <a:cubicBezTo>
                  <a:pt x="8087" y="8002"/>
                  <a:pt x="7929" y="7850"/>
                  <a:pt x="7737" y="7725"/>
                </a:cubicBezTo>
                <a:cubicBezTo>
                  <a:pt x="7545" y="7600"/>
                  <a:pt x="7320" y="7483"/>
                  <a:pt x="7062" y="7375"/>
                </a:cubicBezTo>
                <a:cubicBezTo>
                  <a:pt x="6803" y="7267"/>
                  <a:pt x="6564" y="7181"/>
                  <a:pt x="6343" y="7119"/>
                </a:cubicBezTo>
                <a:cubicBezTo>
                  <a:pt x="6122" y="7056"/>
                  <a:pt x="5899" y="7004"/>
                  <a:pt x="5674" y="6962"/>
                </a:cubicBezTo>
                <a:lnTo>
                  <a:pt x="5676" y="6963"/>
                </a:lnTo>
                <a:close/>
                <a:moveTo>
                  <a:pt x="10813" y="8388"/>
                </a:moveTo>
                <a:cubicBezTo>
                  <a:pt x="10705" y="8388"/>
                  <a:pt x="10611" y="8348"/>
                  <a:pt x="10532" y="8269"/>
                </a:cubicBezTo>
                <a:cubicBezTo>
                  <a:pt x="10453" y="8190"/>
                  <a:pt x="10413" y="8096"/>
                  <a:pt x="10413" y="7988"/>
                </a:cubicBezTo>
                <a:cubicBezTo>
                  <a:pt x="10405" y="7888"/>
                  <a:pt x="10282" y="7748"/>
                  <a:pt x="10044" y="7569"/>
                </a:cubicBezTo>
                <a:cubicBezTo>
                  <a:pt x="9807" y="7390"/>
                  <a:pt x="9490" y="7219"/>
                  <a:pt x="9094" y="7057"/>
                </a:cubicBezTo>
                <a:cubicBezTo>
                  <a:pt x="8699" y="6894"/>
                  <a:pt x="8313" y="6788"/>
                  <a:pt x="7938" y="6738"/>
                </a:cubicBezTo>
                <a:cubicBezTo>
                  <a:pt x="7838" y="6730"/>
                  <a:pt x="7755" y="6688"/>
                  <a:pt x="7688" y="6613"/>
                </a:cubicBezTo>
                <a:cubicBezTo>
                  <a:pt x="7621" y="6538"/>
                  <a:pt x="7588" y="6450"/>
                  <a:pt x="7588" y="6350"/>
                </a:cubicBezTo>
                <a:lnTo>
                  <a:pt x="7588" y="5513"/>
                </a:lnTo>
                <a:cubicBezTo>
                  <a:pt x="7588" y="5488"/>
                  <a:pt x="7592" y="5461"/>
                  <a:pt x="7600" y="5432"/>
                </a:cubicBezTo>
                <a:cubicBezTo>
                  <a:pt x="7609" y="5403"/>
                  <a:pt x="7619" y="5373"/>
                  <a:pt x="7632" y="5344"/>
                </a:cubicBezTo>
                <a:cubicBezTo>
                  <a:pt x="7644" y="5315"/>
                  <a:pt x="7659" y="5290"/>
                  <a:pt x="7675" y="5269"/>
                </a:cubicBezTo>
                <a:cubicBezTo>
                  <a:pt x="7692" y="5248"/>
                  <a:pt x="7713" y="5225"/>
                  <a:pt x="7738" y="5200"/>
                </a:cubicBezTo>
                <a:cubicBezTo>
                  <a:pt x="8079" y="4933"/>
                  <a:pt x="8363" y="4540"/>
                  <a:pt x="8588" y="4019"/>
                </a:cubicBezTo>
                <a:cubicBezTo>
                  <a:pt x="8813" y="3498"/>
                  <a:pt x="8925" y="2979"/>
                  <a:pt x="8925" y="2462"/>
                </a:cubicBezTo>
                <a:cubicBezTo>
                  <a:pt x="8925" y="2137"/>
                  <a:pt x="8875" y="1860"/>
                  <a:pt x="8775" y="1631"/>
                </a:cubicBezTo>
                <a:cubicBezTo>
                  <a:pt x="8675" y="1402"/>
                  <a:pt x="8536" y="1231"/>
                  <a:pt x="8356" y="1119"/>
                </a:cubicBezTo>
                <a:cubicBezTo>
                  <a:pt x="8177" y="1006"/>
                  <a:pt x="7996" y="925"/>
                  <a:pt x="7813" y="875"/>
                </a:cubicBezTo>
                <a:cubicBezTo>
                  <a:pt x="7630" y="825"/>
                  <a:pt x="7430" y="800"/>
                  <a:pt x="7213" y="800"/>
                </a:cubicBezTo>
                <a:cubicBezTo>
                  <a:pt x="7105" y="800"/>
                  <a:pt x="7011" y="763"/>
                  <a:pt x="6932" y="688"/>
                </a:cubicBezTo>
                <a:cubicBezTo>
                  <a:pt x="6852" y="613"/>
                  <a:pt x="6813" y="519"/>
                  <a:pt x="6813" y="406"/>
                </a:cubicBezTo>
                <a:cubicBezTo>
                  <a:pt x="6813" y="294"/>
                  <a:pt x="6852" y="198"/>
                  <a:pt x="6932" y="119"/>
                </a:cubicBezTo>
                <a:cubicBezTo>
                  <a:pt x="7011" y="40"/>
                  <a:pt x="7105" y="0"/>
                  <a:pt x="7213" y="0"/>
                </a:cubicBezTo>
                <a:cubicBezTo>
                  <a:pt x="7730" y="0"/>
                  <a:pt x="8175" y="100"/>
                  <a:pt x="8550" y="300"/>
                </a:cubicBezTo>
                <a:cubicBezTo>
                  <a:pt x="8925" y="500"/>
                  <a:pt x="9215" y="785"/>
                  <a:pt x="9419" y="1156"/>
                </a:cubicBezTo>
                <a:cubicBezTo>
                  <a:pt x="9623" y="1527"/>
                  <a:pt x="9726" y="1963"/>
                  <a:pt x="9726" y="2463"/>
                </a:cubicBezTo>
                <a:cubicBezTo>
                  <a:pt x="9726" y="3055"/>
                  <a:pt x="9601" y="3650"/>
                  <a:pt x="9350" y="4250"/>
                </a:cubicBezTo>
                <a:cubicBezTo>
                  <a:pt x="9100" y="4850"/>
                  <a:pt x="8779" y="5334"/>
                  <a:pt x="8388" y="5700"/>
                </a:cubicBezTo>
                <a:lnTo>
                  <a:pt x="8388" y="6013"/>
                </a:lnTo>
                <a:cubicBezTo>
                  <a:pt x="8796" y="6096"/>
                  <a:pt x="9209" y="6230"/>
                  <a:pt x="9626" y="6413"/>
                </a:cubicBezTo>
                <a:cubicBezTo>
                  <a:pt x="10042" y="6596"/>
                  <a:pt x="10411" y="6831"/>
                  <a:pt x="10732" y="7119"/>
                </a:cubicBezTo>
                <a:cubicBezTo>
                  <a:pt x="11053" y="7407"/>
                  <a:pt x="11213" y="7697"/>
                  <a:pt x="11213" y="7988"/>
                </a:cubicBezTo>
                <a:cubicBezTo>
                  <a:pt x="11213" y="8096"/>
                  <a:pt x="11174" y="8190"/>
                  <a:pt x="11094" y="8269"/>
                </a:cubicBezTo>
                <a:cubicBezTo>
                  <a:pt x="11015" y="8348"/>
                  <a:pt x="10921" y="8388"/>
                  <a:pt x="10813" y="83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40" name="直接连接符 39">
            <a:extLst>
              <a:ext uri="{FF2B5EF4-FFF2-40B4-BE49-F238E27FC236}">
                <a16:creationId xmlns:a16="http://schemas.microsoft.com/office/drawing/2014/main" id="{FC5DA031-7DE5-4591-8F8C-7A52D0DF54D3}"/>
              </a:ext>
            </a:extLst>
          </p:cNvPr>
          <p:cNvCxnSpPr/>
          <p:nvPr/>
        </p:nvCxnSpPr>
        <p:spPr bwMode="auto">
          <a:xfrm>
            <a:off x="1422400" y="4824018"/>
            <a:ext cx="2235200" cy="0"/>
          </a:xfrm>
          <a:prstGeom prst="line">
            <a:avLst/>
          </a:prstGeom>
          <a:solidFill>
            <a:srgbClr val="3374D4"/>
          </a:solidFill>
          <a:ln w="9525" cap="flat" cmpd="sng" algn="ctr">
            <a:solidFill>
              <a:schemeClr val="bg1"/>
            </a:solidFill>
            <a:prstDash val="solid"/>
            <a:round/>
            <a:headEnd type="none" w="med" len="med"/>
            <a:tailEnd type="none" w="med" len="med"/>
          </a:ln>
          <a:effectLst/>
        </p:spPr>
      </p:cxnSp>
      <p:sp>
        <p:nvSpPr>
          <p:cNvPr id="48" name="iconfont-1122-840663">
            <a:extLst>
              <a:ext uri="{FF2B5EF4-FFF2-40B4-BE49-F238E27FC236}">
                <a16:creationId xmlns:a16="http://schemas.microsoft.com/office/drawing/2014/main" id="{EF7EAC2E-04E8-4737-AEA9-005D4FD0778C}"/>
              </a:ext>
            </a:extLst>
          </p:cNvPr>
          <p:cNvSpPr/>
          <p:nvPr/>
        </p:nvSpPr>
        <p:spPr>
          <a:xfrm>
            <a:off x="8533260" y="5014363"/>
            <a:ext cx="288000" cy="288000"/>
          </a:xfrm>
          <a:custGeom>
            <a:avLst/>
            <a:gdLst>
              <a:gd name="T0" fmla="*/ 5676 w 11213"/>
              <a:gd name="T1" fmla="*/ 6876 h 10776"/>
              <a:gd name="T2" fmla="*/ 6270 w 11213"/>
              <a:gd name="T3" fmla="*/ 6269 h 10776"/>
              <a:gd name="T4" fmla="*/ 6607 w 11213"/>
              <a:gd name="T5" fmla="*/ 5538 h 10776"/>
              <a:gd name="T6" fmla="*/ 6757 w 11213"/>
              <a:gd name="T7" fmla="*/ 4744 h 10776"/>
              <a:gd name="T8" fmla="*/ 6788 w 11213"/>
              <a:gd name="T9" fmla="*/ 3950 h 10776"/>
              <a:gd name="T10" fmla="*/ 6732 w 11213"/>
              <a:gd name="T11" fmla="*/ 2732 h 10776"/>
              <a:gd name="T12" fmla="*/ 6269 w 11213"/>
              <a:gd name="T13" fmla="*/ 1682 h 10776"/>
              <a:gd name="T14" fmla="*/ 5400 w 11213"/>
              <a:gd name="T15" fmla="*/ 1013 h 10776"/>
              <a:gd name="T16" fmla="*/ 4150 w 11213"/>
              <a:gd name="T17" fmla="*/ 775 h 10776"/>
              <a:gd name="T18" fmla="*/ 2737 w 11213"/>
              <a:gd name="T19" fmla="*/ 1082 h 10776"/>
              <a:gd name="T20" fmla="*/ 1612 w 11213"/>
              <a:gd name="T21" fmla="*/ 3388 h 10776"/>
              <a:gd name="T22" fmla="*/ 1637 w 11213"/>
              <a:gd name="T23" fmla="*/ 4157 h 10776"/>
              <a:gd name="T24" fmla="*/ 1781 w 11213"/>
              <a:gd name="T25" fmla="*/ 5101 h 10776"/>
              <a:gd name="T26" fmla="*/ 2168 w 11213"/>
              <a:gd name="T27" fmla="*/ 6063 h 10776"/>
              <a:gd name="T28" fmla="*/ 2912 w 11213"/>
              <a:gd name="T29" fmla="*/ 6876 h 10776"/>
              <a:gd name="T30" fmla="*/ 1487 w 11213"/>
              <a:gd name="T31" fmla="*/ 7288 h 10776"/>
              <a:gd name="T32" fmla="*/ 0 w 11213"/>
              <a:gd name="T33" fmla="*/ 8751 h 10776"/>
              <a:gd name="T34" fmla="*/ 5918 w 11213"/>
              <a:gd name="T35" fmla="*/ 10651 h 10776"/>
              <a:gd name="T36" fmla="*/ 7912 w 11213"/>
              <a:gd name="T37" fmla="*/ 9863 h 10776"/>
              <a:gd name="T38" fmla="*/ 8400 w 11213"/>
              <a:gd name="T39" fmla="*/ 8757 h 10776"/>
              <a:gd name="T40" fmla="*/ 7737 w 11213"/>
              <a:gd name="T41" fmla="*/ 7725 h 10776"/>
              <a:gd name="T42" fmla="*/ 6343 w 11213"/>
              <a:gd name="T43" fmla="*/ 7119 h 10776"/>
              <a:gd name="T44" fmla="*/ 5676 w 11213"/>
              <a:gd name="T45" fmla="*/ 6963 h 10776"/>
              <a:gd name="T46" fmla="*/ 10532 w 11213"/>
              <a:gd name="T47" fmla="*/ 8269 h 10776"/>
              <a:gd name="T48" fmla="*/ 10044 w 11213"/>
              <a:gd name="T49" fmla="*/ 7569 h 10776"/>
              <a:gd name="T50" fmla="*/ 7938 w 11213"/>
              <a:gd name="T51" fmla="*/ 6738 h 10776"/>
              <a:gd name="T52" fmla="*/ 7588 w 11213"/>
              <a:gd name="T53" fmla="*/ 6350 h 10776"/>
              <a:gd name="T54" fmla="*/ 7600 w 11213"/>
              <a:gd name="T55" fmla="*/ 5432 h 10776"/>
              <a:gd name="T56" fmla="*/ 7675 w 11213"/>
              <a:gd name="T57" fmla="*/ 5269 h 10776"/>
              <a:gd name="T58" fmla="*/ 8588 w 11213"/>
              <a:gd name="T59" fmla="*/ 4019 h 10776"/>
              <a:gd name="T60" fmla="*/ 8775 w 11213"/>
              <a:gd name="T61" fmla="*/ 1631 h 10776"/>
              <a:gd name="T62" fmla="*/ 7813 w 11213"/>
              <a:gd name="T63" fmla="*/ 875 h 10776"/>
              <a:gd name="T64" fmla="*/ 6932 w 11213"/>
              <a:gd name="T65" fmla="*/ 688 h 10776"/>
              <a:gd name="T66" fmla="*/ 6932 w 11213"/>
              <a:gd name="T67" fmla="*/ 119 h 10776"/>
              <a:gd name="T68" fmla="*/ 8550 w 11213"/>
              <a:gd name="T69" fmla="*/ 300 h 10776"/>
              <a:gd name="T70" fmla="*/ 9726 w 11213"/>
              <a:gd name="T71" fmla="*/ 2463 h 10776"/>
              <a:gd name="T72" fmla="*/ 8388 w 11213"/>
              <a:gd name="T73" fmla="*/ 5700 h 10776"/>
              <a:gd name="T74" fmla="*/ 9626 w 11213"/>
              <a:gd name="T75" fmla="*/ 6413 h 10776"/>
              <a:gd name="T76" fmla="*/ 11213 w 11213"/>
              <a:gd name="T77" fmla="*/ 7988 h 10776"/>
              <a:gd name="T78" fmla="*/ 10813 w 11213"/>
              <a:gd name="T79" fmla="*/ 8388 h 10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13" h="10776">
                <a:moveTo>
                  <a:pt x="5676" y="6963"/>
                </a:moveTo>
                <a:lnTo>
                  <a:pt x="5676" y="6876"/>
                </a:lnTo>
                <a:cubicBezTo>
                  <a:pt x="5801" y="6792"/>
                  <a:pt x="5913" y="6696"/>
                  <a:pt x="6013" y="6588"/>
                </a:cubicBezTo>
                <a:cubicBezTo>
                  <a:pt x="6113" y="6480"/>
                  <a:pt x="6199" y="6373"/>
                  <a:pt x="6270" y="6269"/>
                </a:cubicBezTo>
                <a:cubicBezTo>
                  <a:pt x="6341" y="6165"/>
                  <a:pt x="6405" y="6044"/>
                  <a:pt x="6463" y="5907"/>
                </a:cubicBezTo>
                <a:cubicBezTo>
                  <a:pt x="6521" y="5769"/>
                  <a:pt x="6569" y="5647"/>
                  <a:pt x="6607" y="5538"/>
                </a:cubicBezTo>
                <a:cubicBezTo>
                  <a:pt x="6644" y="5429"/>
                  <a:pt x="6676" y="5296"/>
                  <a:pt x="6700" y="5138"/>
                </a:cubicBezTo>
                <a:cubicBezTo>
                  <a:pt x="6725" y="4980"/>
                  <a:pt x="6744" y="4849"/>
                  <a:pt x="6757" y="4744"/>
                </a:cubicBezTo>
                <a:cubicBezTo>
                  <a:pt x="6770" y="4640"/>
                  <a:pt x="6778" y="4505"/>
                  <a:pt x="6782" y="4338"/>
                </a:cubicBezTo>
                <a:cubicBezTo>
                  <a:pt x="6786" y="4171"/>
                  <a:pt x="6788" y="4042"/>
                  <a:pt x="6788" y="3950"/>
                </a:cubicBezTo>
                <a:lnTo>
                  <a:pt x="6788" y="3388"/>
                </a:lnTo>
                <a:cubicBezTo>
                  <a:pt x="6788" y="3155"/>
                  <a:pt x="6770" y="2936"/>
                  <a:pt x="6732" y="2732"/>
                </a:cubicBezTo>
                <a:cubicBezTo>
                  <a:pt x="6694" y="2527"/>
                  <a:pt x="6636" y="2338"/>
                  <a:pt x="6557" y="2163"/>
                </a:cubicBezTo>
                <a:cubicBezTo>
                  <a:pt x="6478" y="1988"/>
                  <a:pt x="6382" y="1827"/>
                  <a:pt x="6269" y="1682"/>
                </a:cubicBezTo>
                <a:cubicBezTo>
                  <a:pt x="6157" y="1536"/>
                  <a:pt x="6027" y="1407"/>
                  <a:pt x="5882" y="1294"/>
                </a:cubicBezTo>
                <a:cubicBezTo>
                  <a:pt x="5736" y="1181"/>
                  <a:pt x="5575" y="1088"/>
                  <a:pt x="5400" y="1013"/>
                </a:cubicBezTo>
                <a:cubicBezTo>
                  <a:pt x="5225" y="938"/>
                  <a:pt x="5034" y="879"/>
                  <a:pt x="4825" y="838"/>
                </a:cubicBezTo>
                <a:cubicBezTo>
                  <a:pt x="4617" y="796"/>
                  <a:pt x="4392" y="775"/>
                  <a:pt x="4150" y="775"/>
                </a:cubicBezTo>
                <a:lnTo>
                  <a:pt x="4075" y="775"/>
                </a:lnTo>
                <a:cubicBezTo>
                  <a:pt x="3550" y="775"/>
                  <a:pt x="3104" y="877"/>
                  <a:pt x="2737" y="1082"/>
                </a:cubicBezTo>
                <a:cubicBezTo>
                  <a:pt x="2371" y="1286"/>
                  <a:pt x="2091" y="1582"/>
                  <a:pt x="1900" y="1969"/>
                </a:cubicBezTo>
                <a:cubicBezTo>
                  <a:pt x="1708" y="2357"/>
                  <a:pt x="1612" y="2830"/>
                  <a:pt x="1612" y="3388"/>
                </a:cubicBezTo>
                <a:cubicBezTo>
                  <a:pt x="1612" y="3538"/>
                  <a:pt x="1614" y="3659"/>
                  <a:pt x="1618" y="3750"/>
                </a:cubicBezTo>
                <a:cubicBezTo>
                  <a:pt x="1623" y="3842"/>
                  <a:pt x="1629" y="3977"/>
                  <a:pt x="1637" y="4157"/>
                </a:cubicBezTo>
                <a:cubicBezTo>
                  <a:pt x="1645" y="4336"/>
                  <a:pt x="1662" y="4493"/>
                  <a:pt x="1687" y="4626"/>
                </a:cubicBezTo>
                <a:cubicBezTo>
                  <a:pt x="1712" y="4759"/>
                  <a:pt x="1743" y="4917"/>
                  <a:pt x="1781" y="5101"/>
                </a:cubicBezTo>
                <a:cubicBezTo>
                  <a:pt x="1818" y="5285"/>
                  <a:pt x="1870" y="5451"/>
                  <a:pt x="1937" y="5601"/>
                </a:cubicBezTo>
                <a:cubicBezTo>
                  <a:pt x="2004" y="5750"/>
                  <a:pt x="2081" y="5905"/>
                  <a:pt x="2168" y="6063"/>
                </a:cubicBezTo>
                <a:cubicBezTo>
                  <a:pt x="2256" y="6222"/>
                  <a:pt x="2362" y="6370"/>
                  <a:pt x="2487" y="6507"/>
                </a:cubicBezTo>
                <a:cubicBezTo>
                  <a:pt x="2613" y="6644"/>
                  <a:pt x="2754" y="6767"/>
                  <a:pt x="2912" y="6876"/>
                </a:cubicBezTo>
                <a:lnTo>
                  <a:pt x="2912" y="6951"/>
                </a:lnTo>
                <a:cubicBezTo>
                  <a:pt x="2387" y="7026"/>
                  <a:pt x="1912" y="7138"/>
                  <a:pt x="1487" y="7288"/>
                </a:cubicBezTo>
                <a:cubicBezTo>
                  <a:pt x="1062" y="7439"/>
                  <a:pt x="708" y="7643"/>
                  <a:pt x="425" y="7901"/>
                </a:cubicBezTo>
                <a:cubicBezTo>
                  <a:pt x="142" y="8159"/>
                  <a:pt x="0" y="8442"/>
                  <a:pt x="0" y="8751"/>
                </a:cubicBezTo>
                <a:cubicBezTo>
                  <a:pt x="0" y="10101"/>
                  <a:pt x="1370" y="10776"/>
                  <a:pt x="4112" y="10776"/>
                </a:cubicBezTo>
                <a:cubicBezTo>
                  <a:pt x="4795" y="10776"/>
                  <a:pt x="5398" y="10734"/>
                  <a:pt x="5918" y="10651"/>
                </a:cubicBezTo>
                <a:cubicBezTo>
                  <a:pt x="6439" y="10567"/>
                  <a:pt x="6854" y="10461"/>
                  <a:pt x="7162" y="10332"/>
                </a:cubicBezTo>
                <a:cubicBezTo>
                  <a:pt x="7470" y="10203"/>
                  <a:pt x="7720" y="10047"/>
                  <a:pt x="7912" y="9863"/>
                </a:cubicBezTo>
                <a:cubicBezTo>
                  <a:pt x="8104" y="9680"/>
                  <a:pt x="8233" y="9501"/>
                  <a:pt x="8300" y="9326"/>
                </a:cubicBezTo>
                <a:cubicBezTo>
                  <a:pt x="8366" y="9151"/>
                  <a:pt x="8400" y="8961"/>
                  <a:pt x="8400" y="8757"/>
                </a:cubicBezTo>
                <a:cubicBezTo>
                  <a:pt x="8400" y="8553"/>
                  <a:pt x="8337" y="8361"/>
                  <a:pt x="8212" y="8182"/>
                </a:cubicBezTo>
                <a:cubicBezTo>
                  <a:pt x="8087" y="8002"/>
                  <a:pt x="7929" y="7850"/>
                  <a:pt x="7737" y="7725"/>
                </a:cubicBezTo>
                <a:cubicBezTo>
                  <a:pt x="7545" y="7600"/>
                  <a:pt x="7320" y="7483"/>
                  <a:pt x="7062" y="7375"/>
                </a:cubicBezTo>
                <a:cubicBezTo>
                  <a:pt x="6803" y="7267"/>
                  <a:pt x="6564" y="7181"/>
                  <a:pt x="6343" y="7119"/>
                </a:cubicBezTo>
                <a:cubicBezTo>
                  <a:pt x="6122" y="7056"/>
                  <a:pt x="5899" y="7004"/>
                  <a:pt x="5674" y="6962"/>
                </a:cubicBezTo>
                <a:lnTo>
                  <a:pt x="5676" y="6963"/>
                </a:lnTo>
                <a:close/>
                <a:moveTo>
                  <a:pt x="10813" y="8388"/>
                </a:moveTo>
                <a:cubicBezTo>
                  <a:pt x="10705" y="8388"/>
                  <a:pt x="10611" y="8348"/>
                  <a:pt x="10532" y="8269"/>
                </a:cubicBezTo>
                <a:cubicBezTo>
                  <a:pt x="10453" y="8190"/>
                  <a:pt x="10413" y="8096"/>
                  <a:pt x="10413" y="7988"/>
                </a:cubicBezTo>
                <a:cubicBezTo>
                  <a:pt x="10405" y="7888"/>
                  <a:pt x="10282" y="7748"/>
                  <a:pt x="10044" y="7569"/>
                </a:cubicBezTo>
                <a:cubicBezTo>
                  <a:pt x="9807" y="7390"/>
                  <a:pt x="9490" y="7219"/>
                  <a:pt x="9094" y="7057"/>
                </a:cubicBezTo>
                <a:cubicBezTo>
                  <a:pt x="8699" y="6894"/>
                  <a:pt x="8313" y="6788"/>
                  <a:pt x="7938" y="6738"/>
                </a:cubicBezTo>
                <a:cubicBezTo>
                  <a:pt x="7838" y="6730"/>
                  <a:pt x="7755" y="6688"/>
                  <a:pt x="7688" y="6613"/>
                </a:cubicBezTo>
                <a:cubicBezTo>
                  <a:pt x="7621" y="6538"/>
                  <a:pt x="7588" y="6450"/>
                  <a:pt x="7588" y="6350"/>
                </a:cubicBezTo>
                <a:lnTo>
                  <a:pt x="7588" y="5513"/>
                </a:lnTo>
                <a:cubicBezTo>
                  <a:pt x="7588" y="5488"/>
                  <a:pt x="7592" y="5461"/>
                  <a:pt x="7600" y="5432"/>
                </a:cubicBezTo>
                <a:cubicBezTo>
                  <a:pt x="7609" y="5403"/>
                  <a:pt x="7619" y="5373"/>
                  <a:pt x="7632" y="5344"/>
                </a:cubicBezTo>
                <a:cubicBezTo>
                  <a:pt x="7644" y="5315"/>
                  <a:pt x="7659" y="5290"/>
                  <a:pt x="7675" y="5269"/>
                </a:cubicBezTo>
                <a:cubicBezTo>
                  <a:pt x="7692" y="5248"/>
                  <a:pt x="7713" y="5225"/>
                  <a:pt x="7738" y="5200"/>
                </a:cubicBezTo>
                <a:cubicBezTo>
                  <a:pt x="8079" y="4933"/>
                  <a:pt x="8363" y="4540"/>
                  <a:pt x="8588" y="4019"/>
                </a:cubicBezTo>
                <a:cubicBezTo>
                  <a:pt x="8813" y="3498"/>
                  <a:pt x="8925" y="2979"/>
                  <a:pt x="8925" y="2462"/>
                </a:cubicBezTo>
                <a:cubicBezTo>
                  <a:pt x="8925" y="2137"/>
                  <a:pt x="8875" y="1860"/>
                  <a:pt x="8775" y="1631"/>
                </a:cubicBezTo>
                <a:cubicBezTo>
                  <a:pt x="8675" y="1402"/>
                  <a:pt x="8536" y="1231"/>
                  <a:pt x="8356" y="1119"/>
                </a:cubicBezTo>
                <a:cubicBezTo>
                  <a:pt x="8177" y="1006"/>
                  <a:pt x="7996" y="925"/>
                  <a:pt x="7813" y="875"/>
                </a:cubicBezTo>
                <a:cubicBezTo>
                  <a:pt x="7630" y="825"/>
                  <a:pt x="7430" y="800"/>
                  <a:pt x="7213" y="800"/>
                </a:cubicBezTo>
                <a:cubicBezTo>
                  <a:pt x="7105" y="800"/>
                  <a:pt x="7011" y="763"/>
                  <a:pt x="6932" y="688"/>
                </a:cubicBezTo>
                <a:cubicBezTo>
                  <a:pt x="6852" y="613"/>
                  <a:pt x="6813" y="519"/>
                  <a:pt x="6813" y="406"/>
                </a:cubicBezTo>
                <a:cubicBezTo>
                  <a:pt x="6813" y="294"/>
                  <a:pt x="6852" y="198"/>
                  <a:pt x="6932" y="119"/>
                </a:cubicBezTo>
                <a:cubicBezTo>
                  <a:pt x="7011" y="40"/>
                  <a:pt x="7105" y="0"/>
                  <a:pt x="7213" y="0"/>
                </a:cubicBezTo>
                <a:cubicBezTo>
                  <a:pt x="7730" y="0"/>
                  <a:pt x="8175" y="100"/>
                  <a:pt x="8550" y="300"/>
                </a:cubicBezTo>
                <a:cubicBezTo>
                  <a:pt x="8925" y="500"/>
                  <a:pt x="9215" y="785"/>
                  <a:pt x="9419" y="1156"/>
                </a:cubicBezTo>
                <a:cubicBezTo>
                  <a:pt x="9623" y="1527"/>
                  <a:pt x="9726" y="1963"/>
                  <a:pt x="9726" y="2463"/>
                </a:cubicBezTo>
                <a:cubicBezTo>
                  <a:pt x="9726" y="3055"/>
                  <a:pt x="9601" y="3650"/>
                  <a:pt x="9350" y="4250"/>
                </a:cubicBezTo>
                <a:cubicBezTo>
                  <a:pt x="9100" y="4850"/>
                  <a:pt x="8779" y="5334"/>
                  <a:pt x="8388" y="5700"/>
                </a:cubicBezTo>
                <a:lnTo>
                  <a:pt x="8388" y="6013"/>
                </a:lnTo>
                <a:cubicBezTo>
                  <a:pt x="8796" y="6096"/>
                  <a:pt x="9209" y="6230"/>
                  <a:pt x="9626" y="6413"/>
                </a:cubicBezTo>
                <a:cubicBezTo>
                  <a:pt x="10042" y="6596"/>
                  <a:pt x="10411" y="6831"/>
                  <a:pt x="10732" y="7119"/>
                </a:cubicBezTo>
                <a:cubicBezTo>
                  <a:pt x="11053" y="7407"/>
                  <a:pt x="11213" y="7697"/>
                  <a:pt x="11213" y="7988"/>
                </a:cubicBezTo>
                <a:cubicBezTo>
                  <a:pt x="11213" y="8096"/>
                  <a:pt x="11174" y="8190"/>
                  <a:pt x="11094" y="8269"/>
                </a:cubicBezTo>
                <a:cubicBezTo>
                  <a:pt x="11015" y="8348"/>
                  <a:pt x="10921" y="8388"/>
                  <a:pt x="10813" y="83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49" name="直接连接符 48">
            <a:extLst>
              <a:ext uri="{FF2B5EF4-FFF2-40B4-BE49-F238E27FC236}">
                <a16:creationId xmlns:a16="http://schemas.microsoft.com/office/drawing/2014/main" id="{1D5EFF96-B905-4AF2-A099-38D75F9AC673}"/>
              </a:ext>
            </a:extLst>
          </p:cNvPr>
          <p:cNvCxnSpPr/>
          <p:nvPr/>
        </p:nvCxnSpPr>
        <p:spPr bwMode="auto">
          <a:xfrm>
            <a:off x="8565096" y="4824018"/>
            <a:ext cx="2235200" cy="0"/>
          </a:xfrm>
          <a:prstGeom prst="line">
            <a:avLst/>
          </a:prstGeom>
          <a:solidFill>
            <a:srgbClr val="3374D4"/>
          </a:solidFill>
          <a:ln w="9525" cap="flat" cmpd="sng" algn="ctr">
            <a:solidFill>
              <a:schemeClr val="bg1"/>
            </a:solidFill>
            <a:prstDash val="solid"/>
            <a:round/>
            <a:headEnd type="none" w="med" len="med"/>
            <a:tailEnd type="none" w="med" len="med"/>
          </a:ln>
          <a:effectLst/>
        </p:spPr>
      </p:cxnSp>
      <p:grpSp>
        <p:nvGrpSpPr>
          <p:cNvPr id="3" name="组合 2">
            <a:extLst>
              <a:ext uri="{FF2B5EF4-FFF2-40B4-BE49-F238E27FC236}">
                <a16:creationId xmlns:a16="http://schemas.microsoft.com/office/drawing/2014/main" id="{31B6E081-D22A-48D0-847E-27B1F7F26F69}"/>
              </a:ext>
            </a:extLst>
          </p:cNvPr>
          <p:cNvGrpSpPr/>
          <p:nvPr/>
        </p:nvGrpSpPr>
        <p:grpSpPr>
          <a:xfrm>
            <a:off x="1146978" y="1350033"/>
            <a:ext cx="3556001" cy="4696911"/>
            <a:chOff x="4165600" y="1471218"/>
            <a:chExt cx="3556001" cy="4696911"/>
          </a:xfrm>
        </p:grpSpPr>
        <p:cxnSp>
          <p:nvCxnSpPr>
            <p:cNvPr id="52" name="直接连接符 51">
              <a:extLst>
                <a:ext uri="{FF2B5EF4-FFF2-40B4-BE49-F238E27FC236}">
                  <a16:creationId xmlns:a16="http://schemas.microsoft.com/office/drawing/2014/main" id="{AAFC8C8C-FFA9-4969-B0E4-89054570F91C}"/>
                </a:ext>
              </a:extLst>
            </p:cNvPr>
            <p:cNvCxnSpPr>
              <a:cxnSpLocks/>
            </p:cNvCxnSpPr>
            <p:nvPr/>
          </p:nvCxnSpPr>
          <p:spPr>
            <a:xfrm flipH="1">
              <a:off x="6095999" y="1956281"/>
              <a:ext cx="0" cy="1056000"/>
            </a:xfrm>
            <a:prstGeom prst="line">
              <a:avLst/>
            </a:prstGeom>
            <a:ln w="76200" cap="rnd">
              <a:solidFill>
                <a:schemeClr val="bg2">
                  <a:lumMod val="60000"/>
                  <a:lumOff val="40000"/>
                </a:schemeClr>
              </a:solidFill>
              <a:round/>
            </a:ln>
          </p:spPr>
          <p:style>
            <a:lnRef idx="1">
              <a:schemeClr val="accent1"/>
            </a:lnRef>
            <a:fillRef idx="0">
              <a:schemeClr val="accent1"/>
            </a:fillRef>
            <a:effectRef idx="0">
              <a:schemeClr val="accent1"/>
            </a:effectRef>
            <a:fontRef idx="minor">
              <a:schemeClr val="tx1"/>
            </a:fontRef>
          </p:style>
        </p:cxnSp>
        <p:sp>
          <p:nvSpPr>
            <p:cNvPr id="16" name="圆角矩形 27">
              <a:extLst>
                <a:ext uri="{FF2B5EF4-FFF2-40B4-BE49-F238E27FC236}">
                  <a16:creationId xmlns:a16="http://schemas.microsoft.com/office/drawing/2014/main" id="{82B02F3D-408B-4D31-AB04-E637D99045D6}"/>
                </a:ext>
              </a:extLst>
            </p:cNvPr>
            <p:cNvSpPr/>
            <p:nvPr/>
          </p:nvSpPr>
          <p:spPr>
            <a:xfrm>
              <a:off x="4531138" y="3414782"/>
              <a:ext cx="3149600" cy="2753347"/>
            </a:xfrm>
            <a:prstGeom prst="roundRect">
              <a:avLst>
                <a:gd name="adj" fmla="val 4833"/>
              </a:avLst>
            </a:prstGeom>
            <a:solidFill>
              <a:schemeClr val="accent1">
                <a:lumMod val="50000"/>
              </a:schemeClr>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rmAutofit/>
            </a:bodyPr>
            <a:lstStyle/>
            <a:p>
              <a:pPr algn="ctr" defTabSz="1219108"/>
              <a:endParaRPr lang="zh-CN" altLang="en-US" sz="2667" b="1" dirty="0">
                <a:solidFill>
                  <a:schemeClr val="bg1"/>
                </a:solidFill>
              </a:endParaRPr>
            </a:p>
          </p:txBody>
        </p:sp>
        <p:sp>
          <p:nvSpPr>
            <p:cNvPr id="41" name="文本框 40">
              <a:extLst>
                <a:ext uri="{FF2B5EF4-FFF2-40B4-BE49-F238E27FC236}">
                  <a16:creationId xmlns:a16="http://schemas.microsoft.com/office/drawing/2014/main" id="{37188C3B-C86F-4F22-9231-9B5684434E30}"/>
                </a:ext>
              </a:extLst>
            </p:cNvPr>
            <p:cNvSpPr txBox="1"/>
            <p:nvPr/>
          </p:nvSpPr>
          <p:spPr>
            <a:xfrm>
              <a:off x="5009097" y="4791456"/>
              <a:ext cx="2712504" cy="1251762"/>
            </a:xfrm>
            <a:prstGeom prst="rect">
              <a:avLst/>
            </a:prstGeom>
            <a:noFill/>
          </p:spPr>
          <p:txBody>
            <a:bodyPr wrap="square" lIns="121920" tIns="60960" rIns="121920" bIns="60960" rtlCol="0">
              <a:normAutofit fontScale="8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lnSpc>
                  <a:spcPct val="150000"/>
                </a:lnSpc>
                <a:spcBef>
                  <a:spcPct val="0"/>
                </a:spcBef>
                <a:defRPr/>
              </a:pPr>
              <a:r>
                <a:rPr lang="en-US" altLang="zh-CN" sz="1333" b="1" dirty="0">
                  <a:solidFill>
                    <a:schemeClr val="bg1"/>
                  </a:solidFill>
                  <a:latin typeface="Cambria" panose="02040503050406030204" pitchFamily="18" charset="0"/>
                </a:rPr>
                <a:t>Leader: Laura Song</a:t>
              </a:r>
            </a:p>
            <a:p>
              <a:pPr>
                <a:lnSpc>
                  <a:spcPct val="150000"/>
                </a:lnSpc>
                <a:defRPr/>
              </a:pPr>
              <a:r>
                <a:rPr lang="en-US" altLang="zh-CN" sz="1333" dirty="0">
                  <a:solidFill>
                    <a:schemeClr val="bg1"/>
                  </a:solidFill>
                  <a:latin typeface="Cambria" panose="02040503050406030204" pitchFamily="18" charset="0"/>
                </a:rPr>
                <a:t>Team: Meihui Shi, Chen Li, </a:t>
              </a:r>
              <a:r>
                <a:rPr lang="en-US" altLang="zh-CN" sz="1333" dirty="0" err="1">
                  <a:solidFill>
                    <a:schemeClr val="bg1"/>
                  </a:solidFill>
                  <a:latin typeface="Cambria" panose="02040503050406030204" pitchFamily="18" charset="0"/>
                </a:rPr>
                <a:t>Zhenzhong</a:t>
              </a:r>
              <a:r>
                <a:rPr lang="en-US" altLang="zh-CN" sz="1333" dirty="0">
                  <a:solidFill>
                    <a:schemeClr val="bg1"/>
                  </a:solidFill>
                  <a:latin typeface="Cambria" panose="02040503050406030204" pitchFamily="18" charset="0"/>
                </a:rPr>
                <a:t> Shen, </a:t>
              </a:r>
              <a:r>
                <a:rPr lang="en-US" altLang="zh-CN" sz="1333" dirty="0" err="1">
                  <a:solidFill>
                    <a:schemeClr val="bg1"/>
                  </a:solidFill>
                  <a:latin typeface="Cambria" panose="02040503050406030204" pitchFamily="18" charset="0"/>
                </a:rPr>
                <a:t>Jinjin</a:t>
              </a:r>
              <a:r>
                <a:rPr lang="en-US" altLang="zh-CN" sz="1333" dirty="0">
                  <a:solidFill>
                    <a:schemeClr val="bg1"/>
                  </a:solidFill>
                  <a:latin typeface="Cambria" panose="02040503050406030204" pitchFamily="18" charset="0"/>
                </a:rPr>
                <a:t> Lu, </a:t>
              </a:r>
              <a:r>
                <a:rPr lang="en-US" altLang="zh-CN" sz="1333" dirty="0" err="1">
                  <a:solidFill>
                    <a:schemeClr val="bg1"/>
                  </a:solidFill>
                  <a:latin typeface="Cambria" panose="02040503050406030204" pitchFamily="18" charset="0"/>
                </a:rPr>
                <a:t>Chunming</a:t>
              </a:r>
              <a:r>
                <a:rPr lang="en-US" altLang="zh-CN" sz="1333" dirty="0">
                  <a:solidFill>
                    <a:schemeClr val="bg1"/>
                  </a:solidFill>
                  <a:latin typeface="Cambria" panose="02040503050406030204" pitchFamily="18" charset="0"/>
                </a:rPr>
                <a:t> Song, </a:t>
              </a:r>
              <a:r>
                <a:rPr lang="en-US" altLang="zh-CN" sz="1333" dirty="0" err="1">
                  <a:solidFill>
                    <a:schemeClr val="bg1"/>
                  </a:solidFill>
                  <a:latin typeface="Cambria" panose="02040503050406030204" pitchFamily="18" charset="0"/>
                </a:rPr>
                <a:t>Zehan</a:t>
              </a:r>
              <a:r>
                <a:rPr lang="en-US" altLang="zh-CN" sz="1333" dirty="0">
                  <a:solidFill>
                    <a:schemeClr val="bg1"/>
                  </a:solidFill>
                  <a:latin typeface="Cambria" panose="02040503050406030204" pitchFamily="18" charset="0"/>
                </a:rPr>
                <a:t> Wang, Yu Liang, Bingham Liang, Dicky Ma</a:t>
              </a:r>
            </a:p>
          </p:txBody>
        </p:sp>
        <p:sp>
          <p:nvSpPr>
            <p:cNvPr id="42" name="文本框 41">
              <a:extLst>
                <a:ext uri="{FF2B5EF4-FFF2-40B4-BE49-F238E27FC236}">
                  <a16:creationId xmlns:a16="http://schemas.microsoft.com/office/drawing/2014/main" id="{D8629B6A-B914-45D7-BA04-4FE90CDDEC39}"/>
                </a:ext>
              </a:extLst>
            </p:cNvPr>
            <p:cNvSpPr txBox="1"/>
            <p:nvPr/>
          </p:nvSpPr>
          <p:spPr>
            <a:xfrm>
              <a:off x="4770265" y="4152018"/>
              <a:ext cx="2671347" cy="672000"/>
            </a:xfrm>
            <a:prstGeom prst="rect">
              <a:avLst/>
            </a:prstGeom>
            <a:noFill/>
          </p:spPr>
          <p:txBody>
            <a:bodyPr wrap="square" lIns="121920" tIns="60960" rIns="121920" bIns="6096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ts val="400"/>
                </a:spcBef>
                <a:spcAft>
                  <a:spcPts val="400"/>
                </a:spcAft>
                <a:buClr>
                  <a:srgbClr val="000000"/>
                </a:buClr>
                <a:buSzPct val="100000"/>
                <a:buFont typeface="Segoe UI" panose="020B0502040204020203" pitchFamily="34" charset="0"/>
                <a:buChar char="​"/>
                <a:defRPr/>
              </a:pPr>
              <a:r>
                <a:rPr lang="en-US" altLang="zh-CN" sz="1600" b="1" dirty="0">
                  <a:solidFill>
                    <a:schemeClr val="bg1"/>
                  </a:solidFill>
                  <a:latin typeface="Cambria" panose="02040503050406030204" pitchFamily="18" charset="0"/>
                  <a:cs typeface="Arial" panose="020B0604020202020204" pitchFamily="34" charset="0"/>
                </a:rPr>
                <a:t>Penetrate IDC and pharma academy</a:t>
              </a:r>
            </a:p>
          </p:txBody>
        </p:sp>
        <p:sp>
          <p:nvSpPr>
            <p:cNvPr id="44" name="iconfont-1122-840663">
              <a:extLst>
                <a:ext uri="{FF2B5EF4-FFF2-40B4-BE49-F238E27FC236}">
                  <a16:creationId xmlns:a16="http://schemas.microsoft.com/office/drawing/2014/main" id="{DA726D32-4E97-4BA4-AFCF-6723EDCFD7DD}"/>
                </a:ext>
              </a:extLst>
            </p:cNvPr>
            <p:cNvSpPr/>
            <p:nvPr/>
          </p:nvSpPr>
          <p:spPr>
            <a:xfrm>
              <a:off x="4709141" y="4945202"/>
              <a:ext cx="288000" cy="288000"/>
            </a:xfrm>
            <a:custGeom>
              <a:avLst/>
              <a:gdLst>
                <a:gd name="T0" fmla="*/ 5676 w 11213"/>
                <a:gd name="T1" fmla="*/ 6876 h 10776"/>
                <a:gd name="T2" fmla="*/ 6270 w 11213"/>
                <a:gd name="T3" fmla="*/ 6269 h 10776"/>
                <a:gd name="T4" fmla="*/ 6607 w 11213"/>
                <a:gd name="T5" fmla="*/ 5538 h 10776"/>
                <a:gd name="T6" fmla="*/ 6757 w 11213"/>
                <a:gd name="T7" fmla="*/ 4744 h 10776"/>
                <a:gd name="T8" fmla="*/ 6788 w 11213"/>
                <a:gd name="T9" fmla="*/ 3950 h 10776"/>
                <a:gd name="T10" fmla="*/ 6732 w 11213"/>
                <a:gd name="T11" fmla="*/ 2732 h 10776"/>
                <a:gd name="T12" fmla="*/ 6269 w 11213"/>
                <a:gd name="T13" fmla="*/ 1682 h 10776"/>
                <a:gd name="T14" fmla="*/ 5400 w 11213"/>
                <a:gd name="T15" fmla="*/ 1013 h 10776"/>
                <a:gd name="T16" fmla="*/ 4150 w 11213"/>
                <a:gd name="T17" fmla="*/ 775 h 10776"/>
                <a:gd name="T18" fmla="*/ 2737 w 11213"/>
                <a:gd name="T19" fmla="*/ 1082 h 10776"/>
                <a:gd name="T20" fmla="*/ 1612 w 11213"/>
                <a:gd name="T21" fmla="*/ 3388 h 10776"/>
                <a:gd name="T22" fmla="*/ 1637 w 11213"/>
                <a:gd name="T23" fmla="*/ 4157 h 10776"/>
                <a:gd name="T24" fmla="*/ 1781 w 11213"/>
                <a:gd name="T25" fmla="*/ 5101 h 10776"/>
                <a:gd name="T26" fmla="*/ 2168 w 11213"/>
                <a:gd name="T27" fmla="*/ 6063 h 10776"/>
                <a:gd name="T28" fmla="*/ 2912 w 11213"/>
                <a:gd name="T29" fmla="*/ 6876 h 10776"/>
                <a:gd name="T30" fmla="*/ 1487 w 11213"/>
                <a:gd name="T31" fmla="*/ 7288 h 10776"/>
                <a:gd name="T32" fmla="*/ 0 w 11213"/>
                <a:gd name="T33" fmla="*/ 8751 h 10776"/>
                <a:gd name="T34" fmla="*/ 5918 w 11213"/>
                <a:gd name="T35" fmla="*/ 10651 h 10776"/>
                <a:gd name="T36" fmla="*/ 7912 w 11213"/>
                <a:gd name="T37" fmla="*/ 9863 h 10776"/>
                <a:gd name="T38" fmla="*/ 8400 w 11213"/>
                <a:gd name="T39" fmla="*/ 8757 h 10776"/>
                <a:gd name="T40" fmla="*/ 7737 w 11213"/>
                <a:gd name="T41" fmla="*/ 7725 h 10776"/>
                <a:gd name="T42" fmla="*/ 6343 w 11213"/>
                <a:gd name="T43" fmla="*/ 7119 h 10776"/>
                <a:gd name="T44" fmla="*/ 5676 w 11213"/>
                <a:gd name="T45" fmla="*/ 6963 h 10776"/>
                <a:gd name="T46" fmla="*/ 10532 w 11213"/>
                <a:gd name="T47" fmla="*/ 8269 h 10776"/>
                <a:gd name="T48" fmla="*/ 10044 w 11213"/>
                <a:gd name="T49" fmla="*/ 7569 h 10776"/>
                <a:gd name="T50" fmla="*/ 7938 w 11213"/>
                <a:gd name="T51" fmla="*/ 6738 h 10776"/>
                <a:gd name="T52" fmla="*/ 7588 w 11213"/>
                <a:gd name="T53" fmla="*/ 6350 h 10776"/>
                <a:gd name="T54" fmla="*/ 7600 w 11213"/>
                <a:gd name="T55" fmla="*/ 5432 h 10776"/>
                <a:gd name="T56" fmla="*/ 7675 w 11213"/>
                <a:gd name="T57" fmla="*/ 5269 h 10776"/>
                <a:gd name="T58" fmla="*/ 8588 w 11213"/>
                <a:gd name="T59" fmla="*/ 4019 h 10776"/>
                <a:gd name="T60" fmla="*/ 8775 w 11213"/>
                <a:gd name="T61" fmla="*/ 1631 h 10776"/>
                <a:gd name="T62" fmla="*/ 7813 w 11213"/>
                <a:gd name="T63" fmla="*/ 875 h 10776"/>
                <a:gd name="T64" fmla="*/ 6932 w 11213"/>
                <a:gd name="T65" fmla="*/ 688 h 10776"/>
                <a:gd name="T66" fmla="*/ 6932 w 11213"/>
                <a:gd name="T67" fmla="*/ 119 h 10776"/>
                <a:gd name="T68" fmla="*/ 8550 w 11213"/>
                <a:gd name="T69" fmla="*/ 300 h 10776"/>
                <a:gd name="T70" fmla="*/ 9726 w 11213"/>
                <a:gd name="T71" fmla="*/ 2463 h 10776"/>
                <a:gd name="T72" fmla="*/ 8388 w 11213"/>
                <a:gd name="T73" fmla="*/ 5700 h 10776"/>
                <a:gd name="T74" fmla="*/ 9626 w 11213"/>
                <a:gd name="T75" fmla="*/ 6413 h 10776"/>
                <a:gd name="T76" fmla="*/ 11213 w 11213"/>
                <a:gd name="T77" fmla="*/ 7988 h 10776"/>
                <a:gd name="T78" fmla="*/ 10813 w 11213"/>
                <a:gd name="T79" fmla="*/ 8388 h 10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13" h="10776">
                  <a:moveTo>
                    <a:pt x="5676" y="6963"/>
                  </a:moveTo>
                  <a:lnTo>
                    <a:pt x="5676" y="6876"/>
                  </a:lnTo>
                  <a:cubicBezTo>
                    <a:pt x="5801" y="6792"/>
                    <a:pt x="5913" y="6696"/>
                    <a:pt x="6013" y="6588"/>
                  </a:cubicBezTo>
                  <a:cubicBezTo>
                    <a:pt x="6113" y="6480"/>
                    <a:pt x="6199" y="6373"/>
                    <a:pt x="6270" y="6269"/>
                  </a:cubicBezTo>
                  <a:cubicBezTo>
                    <a:pt x="6341" y="6165"/>
                    <a:pt x="6405" y="6044"/>
                    <a:pt x="6463" y="5907"/>
                  </a:cubicBezTo>
                  <a:cubicBezTo>
                    <a:pt x="6521" y="5769"/>
                    <a:pt x="6569" y="5647"/>
                    <a:pt x="6607" y="5538"/>
                  </a:cubicBezTo>
                  <a:cubicBezTo>
                    <a:pt x="6644" y="5429"/>
                    <a:pt x="6676" y="5296"/>
                    <a:pt x="6700" y="5138"/>
                  </a:cubicBezTo>
                  <a:cubicBezTo>
                    <a:pt x="6725" y="4980"/>
                    <a:pt x="6744" y="4849"/>
                    <a:pt x="6757" y="4744"/>
                  </a:cubicBezTo>
                  <a:cubicBezTo>
                    <a:pt x="6770" y="4640"/>
                    <a:pt x="6778" y="4505"/>
                    <a:pt x="6782" y="4338"/>
                  </a:cubicBezTo>
                  <a:cubicBezTo>
                    <a:pt x="6786" y="4171"/>
                    <a:pt x="6788" y="4042"/>
                    <a:pt x="6788" y="3950"/>
                  </a:cubicBezTo>
                  <a:lnTo>
                    <a:pt x="6788" y="3388"/>
                  </a:lnTo>
                  <a:cubicBezTo>
                    <a:pt x="6788" y="3155"/>
                    <a:pt x="6770" y="2936"/>
                    <a:pt x="6732" y="2732"/>
                  </a:cubicBezTo>
                  <a:cubicBezTo>
                    <a:pt x="6694" y="2527"/>
                    <a:pt x="6636" y="2338"/>
                    <a:pt x="6557" y="2163"/>
                  </a:cubicBezTo>
                  <a:cubicBezTo>
                    <a:pt x="6478" y="1988"/>
                    <a:pt x="6382" y="1827"/>
                    <a:pt x="6269" y="1682"/>
                  </a:cubicBezTo>
                  <a:cubicBezTo>
                    <a:pt x="6157" y="1536"/>
                    <a:pt x="6027" y="1407"/>
                    <a:pt x="5882" y="1294"/>
                  </a:cubicBezTo>
                  <a:cubicBezTo>
                    <a:pt x="5736" y="1181"/>
                    <a:pt x="5575" y="1088"/>
                    <a:pt x="5400" y="1013"/>
                  </a:cubicBezTo>
                  <a:cubicBezTo>
                    <a:pt x="5225" y="938"/>
                    <a:pt x="5034" y="879"/>
                    <a:pt x="4825" y="838"/>
                  </a:cubicBezTo>
                  <a:cubicBezTo>
                    <a:pt x="4617" y="796"/>
                    <a:pt x="4392" y="775"/>
                    <a:pt x="4150" y="775"/>
                  </a:cubicBezTo>
                  <a:lnTo>
                    <a:pt x="4075" y="775"/>
                  </a:lnTo>
                  <a:cubicBezTo>
                    <a:pt x="3550" y="775"/>
                    <a:pt x="3104" y="877"/>
                    <a:pt x="2737" y="1082"/>
                  </a:cubicBezTo>
                  <a:cubicBezTo>
                    <a:pt x="2371" y="1286"/>
                    <a:pt x="2091" y="1582"/>
                    <a:pt x="1900" y="1969"/>
                  </a:cubicBezTo>
                  <a:cubicBezTo>
                    <a:pt x="1708" y="2357"/>
                    <a:pt x="1612" y="2830"/>
                    <a:pt x="1612" y="3388"/>
                  </a:cubicBezTo>
                  <a:cubicBezTo>
                    <a:pt x="1612" y="3538"/>
                    <a:pt x="1614" y="3659"/>
                    <a:pt x="1618" y="3750"/>
                  </a:cubicBezTo>
                  <a:cubicBezTo>
                    <a:pt x="1623" y="3842"/>
                    <a:pt x="1629" y="3977"/>
                    <a:pt x="1637" y="4157"/>
                  </a:cubicBezTo>
                  <a:cubicBezTo>
                    <a:pt x="1645" y="4336"/>
                    <a:pt x="1662" y="4493"/>
                    <a:pt x="1687" y="4626"/>
                  </a:cubicBezTo>
                  <a:cubicBezTo>
                    <a:pt x="1712" y="4759"/>
                    <a:pt x="1743" y="4917"/>
                    <a:pt x="1781" y="5101"/>
                  </a:cubicBezTo>
                  <a:cubicBezTo>
                    <a:pt x="1818" y="5285"/>
                    <a:pt x="1870" y="5451"/>
                    <a:pt x="1937" y="5601"/>
                  </a:cubicBezTo>
                  <a:cubicBezTo>
                    <a:pt x="2004" y="5750"/>
                    <a:pt x="2081" y="5905"/>
                    <a:pt x="2168" y="6063"/>
                  </a:cubicBezTo>
                  <a:cubicBezTo>
                    <a:pt x="2256" y="6222"/>
                    <a:pt x="2362" y="6370"/>
                    <a:pt x="2487" y="6507"/>
                  </a:cubicBezTo>
                  <a:cubicBezTo>
                    <a:pt x="2613" y="6644"/>
                    <a:pt x="2754" y="6767"/>
                    <a:pt x="2912" y="6876"/>
                  </a:cubicBezTo>
                  <a:lnTo>
                    <a:pt x="2912" y="6951"/>
                  </a:lnTo>
                  <a:cubicBezTo>
                    <a:pt x="2387" y="7026"/>
                    <a:pt x="1912" y="7138"/>
                    <a:pt x="1487" y="7288"/>
                  </a:cubicBezTo>
                  <a:cubicBezTo>
                    <a:pt x="1062" y="7439"/>
                    <a:pt x="708" y="7643"/>
                    <a:pt x="425" y="7901"/>
                  </a:cubicBezTo>
                  <a:cubicBezTo>
                    <a:pt x="142" y="8159"/>
                    <a:pt x="0" y="8442"/>
                    <a:pt x="0" y="8751"/>
                  </a:cubicBezTo>
                  <a:cubicBezTo>
                    <a:pt x="0" y="10101"/>
                    <a:pt x="1370" y="10776"/>
                    <a:pt x="4112" y="10776"/>
                  </a:cubicBezTo>
                  <a:cubicBezTo>
                    <a:pt x="4795" y="10776"/>
                    <a:pt x="5398" y="10734"/>
                    <a:pt x="5918" y="10651"/>
                  </a:cubicBezTo>
                  <a:cubicBezTo>
                    <a:pt x="6439" y="10567"/>
                    <a:pt x="6854" y="10461"/>
                    <a:pt x="7162" y="10332"/>
                  </a:cubicBezTo>
                  <a:cubicBezTo>
                    <a:pt x="7470" y="10203"/>
                    <a:pt x="7720" y="10047"/>
                    <a:pt x="7912" y="9863"/>
                  </a:cubicBezTo>
                  <a:cubicBezTo>
                    <a:pt x="8104" y="9680"/>
                    <a:pt x="8233" y="9501"/>
                    <a:pt x="8300" y="9326"/>
                  </a:cubicBezTo>
                  <a:cubicBezTo>
                    <a:pt x="8366" y="9151"/>
                    <a:pt x="8400" y="8961"/>
                    <a:pt x="8400" y="8757"/>
                  </a:cubicBezTo>
                  <a:cubicBezTo>
                    <a:pt x="8400" y="8553"/>
                    <a:pt x="8337" y="8361"/>
                    <a:pt x="8212" y="8182"/>
                  </a:cubicBezTo>
                  <a:cubicBezTo>
                    <a:pt x="8087" y="8002"/>
                    <a:pt x="7929" y="7850"/>
                    <a:pt x="7737" y="7725"/>
                  </a:cubicBezTo>
                  <a:cubicBezTo>
                    <a:pt x="7545" y="7600"/>
                    <a:pt x="7320" y="7483"/>
                    <a:pt x="7062" y="7375"/>
                  </a:cubicBezTo>
                  <a:cubicBezTo>
                    <a:pt x="6803" y="7267"/>
                    <a:pt x="6564" y="7181"/>
                    <a:pt x="6343" y="7119"/>
                  </a:cubicBezTo>
                  <a:cubicBezTo>
                    <a:pt x="6122" y="7056"/>
                    <a:pt x="5899" y="7004"/>
                    <a:pt x="5674" y="6962"/>
                  </a:cubicBezTo>
                  <a:lnTo>
                    <a:pt x="5676" y="6963"/>
                  </a:lnTo>
                  <a:close/>
                  <a:moveTo>
                    <a:pt x="10813" y="8388"/>
                  </a:moveTo>
                  <a:cubicBezTo>
                    <a:pt x="10705" y="8388"/>
                    <a:pt x="10611" y="8348"/>
                    <a:pt x="10532" y="8269"/>
                  </a:cubicBezTo>
                  <a:cubicBezTo>
                    <a:pt x="10453" y="8190"/>
                    <a:pt x="10413" y="8096"/>
                    <a:pt x="10413" y="7988"/>
                  </a:cubicBezTo>
                  <a:cubicBezTo>
                    <a:pt x="10405" y="7888"/>
                    <a:pt x="10282" y="7748"/>
                    <a:pt x="10044" y="7569"/>
                  </a:cubicBezTo>
                  <a:cubicBezTo>
                    <a:pt x="9807" y="7390"/>
                    <a:pt x="9490" y="7219"/>
                    <a:pt x="9094" y="7057"/>
                  </a:cubicBezTo>
                  <a:cubicBezTo>
                    <a:pt x="8699" y="6894"/>
                    <a:pt x="8313" y="6788"/>
                    <a:pt x="7938" y="6738"/>
                  </a:cubicBezTo>
                  <a:cubicBezTo>
                    <a:pt x="7838" y="6730"/>
                    <a:pt x="7755" y="6688"/>
                    <a:pt x="7688" y="6613"/>
                  </a:cubicBezTo>
                  <a:cubicBezTo>
                    <a:pt x="7621" y="6538"/>
                    <a:pt x="7588" y="6450"/>
                    <a:pt x="7588" y="6350"/>
                  </a:cubicBezTo>
                  <a:lnTo>
                    <a:pt x="7588" y="5513"/>
                  </a:lnTo>
                  <a:cubicBezTo>
                    <a:pt x="7588" y="5488"/>
                    <a:pt x="7592" y="5461"/>
                    <a:pt x="7600" y="5432"/>
                  </a:cubicBezTo>
                  <a:cubicBezTo>
                    <a:pt x="7609" y="5403"/>
                    <a:pt x="7619" y="5373"/>
                    <a:pt x="7632" y="5344"/>
                  </a:cubicBezTo>
                  <a:cubicBezTo>
                    <a:pt x="7644" y="5315"/>
                    <a:pt x="7659" y="5290"/>
                    <a:pt x="7675" y="5269"/>
                  </a:cubicBezTo>
                  <a:cubicBezTo>
                    <a:pt x="7692" y="5248"/>
                    <a:pt x="7713" y="5225"/>
                    <a:pt x="7738" y="5200"/>
                  </a:cubicBezTo>
                  <a:cubicBezTo>
                    <a:pt x="8079" y="4933"/>
                    <a:pt x="8363" y="4540"/>
                    <a:pt x="8588" y="4019"/>
                  </a:cubicBezTo>
                  <a:cubicBezTo>
                    <a:pt x="8813" y="3498"/>
                    <a:pt x="8925" y="2979"/>
                    <a:pt x="8925" y="2462"/>
                  </a:cubicBezTo>
                  <a:cubicBezTo>
                    <a:pt x="8925" y="2137"/>
                    <a:pt x="8875" y="1860"/>
                    <a:pt x="8775" y="1631"/>
                  </a:cubicBezTo>
                  <a:cubicBezTo>
                    <a:pt x="8675" y="1402"/>
                    <a:pt x="8536" y="1231"/>
                    <a:pt x="8356" y="1119"/>
                  </a:cubicBezTo>
                  <a:cubicBezTo>
                    <a:pt x="8177" y="1006"/>
                    <a:pt x="7996" y="925"/>
                    <a:pt x="7813" y="875"/>
                  </a:cubicBezTo>
                  <a:cubicBezTo>
                    <a:pt x="7630" y="825"/>
                    <a:pt x="7430" y="800"/>
                    <a:pt x="7213" y="800"/>
                  </a:cubicBezTo>
                  <a:cubicBezTo>
                    <a:pt x="7105" y="800"/>
                    <a:pt x="7011" y="763"/>
                    <a:pt x="6932" y="688"/>
                  </a:cubicBezTo>
                  <a:cubicBezTo>
                    <a:pt x="6852" y="613"/>
                    <a:pt x="6813" y="519"/>
                    <a:pt x="6813" y="406"/>
                  </a:cubicBezTo>
                  <a:cubicBezTo>
                    <a:pt x="6813" y="294"/>
                    <a:pt x="6852" y="198"/>
                    <a:pt x="6932" y="119"/>
                  </a:cubicBezTo>
                  <a:cubicBezTo>
                    <a:pt x="7011" y="40"/>
                    <a:pt x="7105" y="0"/>
                    <a:pt x="7213" y="0"/>
                  </a:cubicBezTo>
                  <a:cubicBezTo>
                    <a:pt x="7730" y="0"/>
                    <a:pt x="8175" y="100"/>
                    <a:pt x="8550" y="300"/>
                  </a:cubicBezTo>
                  <a:cubicBezTo>
                    <a:pt x="8925" y="500"/>
                    <a:pt x="9215" y="785"/>
                    <a:pt x="9419" y="1156"/>
                  </a:cubicBezTo>
                  <a:cubicBezTo>
                    <a:pt x="9623" y="1527"/>
                    <a:pt x="9726" y="1963"/>
                    <a:pt x="9726" y="2463"/>
                  </a:cubicBezTo>
                  <a:cubicBezTo>
                    <a:pt x="9726" y="3055"/>
                    <a:pt x="9601" y="3650"/>
                    <a:pt x="9350" y="4250"/>
                  </a:cubicBezTo>
                  <a:cubicBezTo>
                    <a:pt x="9100" y="4850"/>
                    <a:pt x="8779" y="5334"/>
                    <a:pt x="8388" y="5700"/>
                  </a:cubicBezTo>
                  <a:lnTo>
                    <a:pt x="8388" y="6013"/>
                  </a:lnTo>
                  <a:cubicBezTo>
                    <a:pt x="8796" y="6096"/>
                    <a:pt x="9209" y="6230"/>
                    <a:pt x="9626" y="6413"/>
                  </a:cubicBezTo>
                  <a:cubicBezTo>
                    <a:pt x="10042" y="6596"/>
                    <a:pt x="10411" y="6831"/>
                    <a:pt x="10732" y="7119"/>
                  </a:cubicBezTo>
                  <a:cubicBezTo>
                    <a:pt x="11053" y="7407"/>
                    <a:pt x="11213" y="7697"/>
                    <a:pt x="11213" y="7988"/>
                  </a:cubicBezTo>
                  <a:cubicBezTo>
                    <a:pt x="11213" y="8096"/>
                    <a:pt x="11174" y="8190"/>
                    <a:pt x="11094" y="8269"/>
                  </a:cubicBezTo>
                  <a:cubicBezTo>
                    <a:pt x="11015" y="8348"/>
                    <a:pt x="10921" y="8388"/>
                    <a:pt x="10813" y="838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45" name="直接连接符 44">
              <a:extLst>
                <a:ext uri="{FF2B5EF4-FFF2-40B4-BE49-F238E27FC236}">
                  <a16:creationId xmlns:a16="http://schemas.microsoft.com/office/drawing/2014/main" id="{564B19EE-655C-4CE2-B45E-C98FB7B0A70D}"/>
                </a:ext>
              </a:extLst>
            </p:cNvPr>
            <p:cNvCxnSpPr/>
            <p:nvPr/>
          </p:nvCxnSpPr>
          <p:spPr bwMode="auto">
            <a:xfrm>
              <a:off x="5009096" y="4824018"/>
              <a:ext cx="2235200" cy="0"/>
            </a:xfrm>
            <a:prstGeom prst="line">
              <a:avLst/>
            </a:prstGeom>
            <a:solidFill>
              <a:srgbClr val="3374D4"/>
            </a:solidFill>
            <a:ln w="9525" cap="flat" cmpd="sng" algn="ctr">
              <a:solidFill>
                <a:schemeClr val="bg1"/>
              </a:solidFill>
              <a:prstDash val="solid"/>
              <a:round/>
              <a:headEnd type="none" w="med" len="med"/>
              <a:tailEnd type="none" w="med" len="med"/>
            </a:ln>
            <a:effectLst/>
          </p:spPr>
        </p:cxnSp>
        <p:sp>
          <p:nvSpPr>
            <p:cNvPr id="53" name="iṥļidè">
              <a:extLst>
                <a:ext uri="{FF2B5EF4-FFF2-40B4-BE49-F238E27FC236}">
                  <a16:creationId xmlns:a16="http://schemas.microsoft.com/office/drawing/2014/main" id="{6EDEAB6B-AA2E-4064-986F-5CF8EAC13E84}"/>
                </a:ext>
              </a:extLst>
            </p:cNvPr>
            <p:cNvSpPr/>
            <p:nvPr/>
          </p:nvSpPr>
          <p:spPr>
            <a:xfrm>
              <a:off x="4775201" y="1471218"/>
              <a:ext cx="2641600" cy="646205"/>
            </a:xfrm>
            <a:prstGeom prst="roundRect">
              <a:avLst/>
            </a:prstGeom>
            <a:solidFill>
              <a:schemeClr val="tx2">
                <a:lumMod val="50000"/>
              </a:schemeClr>
            </a:soli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fontScale="92500" lnSpcReduction="10000"/>
            </a:bodyPr>
            <a:lstStyle/>
            <a:p>
              <a:pPr algn="ctr" defTabSz="1218323"/>
              <a:r>
                <a:rPr lang="en-US" altLang="zh-CN" sz="1867" b="1" dirty="0">
                  <a:solidFill>
                    <a:srgbClr val="FFC000"/>
                  </a:solidFill>
                  <a:latin typeface="Cambria" panose="02040503050406030204" pitchFamily="18" charset="0"/>
                </a:rPr>
                <a:t>Leader</a:t>
              </a:r>
            </a:p>
            <a:p>
              <a:pPr algn="ctr" defTabSz="1218323"/>
              <a:r>
                <a:rPr lang="en-US" altLang="zh-CN" sz="1733" dirty="0">
                  <a:solidFill>
                    <a:schemeClr val="bg1"/>
                  </a:solidFill>
                  <a:latin typeface="Cambria" panose="02040503050406030204" pitchFamily="18" charset="0"/>
                </a:rPr>
                <a:t>Rebecca Liu</a:t>
              </a:r>
              <a:endParaRPr lang="zh-CN" altLang="en-US" sz="1733" dirty="0">
                <a:solidFill>
                  <a:srgbClr val="FFFFFF"/>
                </a:solidFill>
                <a:latin typeface="Cambria" panose="02040503050406030204" pitchFamily="18" charset="0"/>
              </a:endParaRPr>
            </a:p>
          </p:txBody>
        </p:sp>
        <p:sp>
          <p:nvSpPr>
            <p:cNvPr id="55" name="Rectangle 80">
              <a:extLst>
                <a:ext uri="{FF2B5EF4-FFF2-40B4-BE49-F238E27FC236}">
                  <a16:creationId xmlns:a16="http://schemas.microsoft.com/office/drawing/2014/main" id="{A6BD4A72-7054-41AF-8FF4-8D0499A32571}"/>
                </a:ext>
              </a:extLst>
            </p:cNvPr>
            <p:cNvSpPr/>
            <p:nvPr/>
          </p:nvSpPr>
          <p:spPr>
            <a:xfrm>
              <a:off x="4165600" y="1572281"/>
              <a:ext cx="528000" cy="384000"/>
            </a:xfrm>
            <a:custGeom>
              <a:avLst/>
              <a:gdLst>
                <a:gd name="T0" fmla="*/ 1134 w 10667"/>
                <a:gd name="T1" fmla="*/ 3394 h 7200"/>
                <a:gd name="T2" fmla="*/ 1134 w 10667"/>
                <a:gd name="T3" fmla="*/ 5342 h 7200"/>
                <a:gd name="T4" fmla="*/ 4303 w 10667"/>
                <a:gd name="T5" fmla="*/ 5342 h 7200"/>
                <a:gd name="T6" fmla="*/ 4303 w 10667"/>
                <a:gd name="T7" fmla="*/ 3394 h 7200"/>
                <a:gd name="T8" fmla="*/ 1134 w 10667"/>
                <a:gd name="T9" fmla="*/ 3394 h 7200"/>
                <a:gd name="T10" fmla="*/ 2764 w 10667"/>
                <a:gd name="T11" fmla="*/ 4767 h 7200"/>
                <a:gd name="T12" fmla="*/ 2377 w 10667"/>
                <a:gd name="T13" fmla="*/ 4379 h 7200"/>
                <a:gd name="T14" fmla="*/ 2764 w 10667"/>
                <a:gd name="T15" fmla="*/ 3991 h 7200"/>
                <a:gd name="T16" fmla="*/ 3150 w 10667"/>
                <a:gd name="T17" fmla="*/ 4379 h 7200"/>
                <a:gd name="T18" fmla="*/ 2764 w 10667"/>
                <a:gd name="T19" fmla="*/ 4767 h 7200"/>
                <a:gd name="T20" fmla="*/ 10667 w 10667"/>
                <a:gd name="T21" fmla="*/ 7200 h 7200"/>
                <a:gd name="T22" fmla="*/ 0 w 10667"/>
                <a:gd name="T23" fmla="*/ 7200 h 7200"/>
                <a:gd name="T24" fmla="*/ 0 w 10667"/>
                <a:gd name="T25" fmla="*/ 5678 h 7200"/>
                <a:gd name="T26" fmla="*/ 10667 w 10667"/>
                <a:gd name="T27" fmla="*/ 5678 h 7200"/>
                <a:gd name="T28" fmla="*/ 10667 w 10667"/>
                <a:gd name="T29" fmla="*/ 7200 h 7200"/>
                <a:gd name="T30" fmla="*/ 6217 w 10667"/>
                <a:gd name="T31" fmla="*/ 1132 h 7200"/>
                <a:gd name="T32" fmla="*/ 7334 w 10667"/>
                <a:gd name="T33" fmla="*/ 0 h 7200"/>
                <a:gd name="T34" fmla="*/ 8452 w 10667"/>
                <a:gd name="T35" fmla="*/ 1132 h 7200"/>
                <a:gd name="T36" fmla="*/ 7334 w 10667"/>
                <a:gd name="T37" fmla="*/ 2264 h 7200"/>
                <a:gd name="T38" fmla="*/ 6217 w 10667"/>
                <a:gd name="T39" fmla="*/ 1132 h 7200"/>
                <a:gd name="T40" fmla="*/ 5111 w 10667"/>
                <a:gd name="T41" fmla="*/ 5342 h 7200"/>
                <a:gd name="T42" fmla="*/ 6020 w 10667"/>
                <a:gd name="T43" fmla="*/ 2867 h 7200"/>
                <a:gd name="T44" fmla="*/ 6381 w 10667"/>
                <a:gd name="T45" fmla="*/ 2596 h 7200"/>
                <a:gd name="T46" fmla="*/ 6615 w 10667"/>
                <a:gd name="T47" fmla="*/ 2488 h 7200"/>
                <a:gd name="T48" fmla="*/ 7230 w 10667"/>
                <a:gd name="T49" fmla="*/ 2375 h 7200"/>
                <a:gd name="T50" fmla="*/ 6881 w 10667"/>
                <a:gd name="T51" fmla="*/ 5342 h 7200"/>
                <a:gd name="T52" fmla="*/ 6300 w 10667"/>
                <a:gd name="T53" fmla="*/ 5342 h 7200"/>
                <a:gd name="T54" fmla="*/ 6379 w 10667"/>
                <a:gd name="T55" fmla="*/ 3654 h 7200"/>
                <a:gd name="T56" fmla="*/ 5900 w 10667"/>
                <a:gd name="T57" fmla="*/ 5342 h 7200"/>
                <a:gd name="T58" fmla="*/ 5111 w 10667"/>
                <a:gd name="T59" fmla="*/ 5342 h 7200"/>
                <a:gd name="T60" fmla="*/ 5111 w 10667"/>
                <a:gd name="T61" fmla="*/ 5342 h 7200"/>
                <a:gd name="T62" fmla="*/ 7751 w 10667"/>
                <a:gd name="T63" fmla="*/ 5342 h 7200"/>
                <a:gd name="T64" fmla="*/ 7473 w 10667"/>
                <a:gd name="T65" fmla="*/ 2380 h 7200"/>
                <a:gd name="T66" fmla="*/ 8036 w 10667"/>
                <a:gd name="T67" fmla="*/ 2492 h 7200"/>
                <a:gd name="T68" fmla="*/ 8563 w 10667"/>
                <a:gd name="T69" fmla="*/ 2798 h 7200"/>
                <a:gd name="T70" fmla="*/ 9532 w 10667"/>
                <a:gd name="T71" fmla="*/ 5342 h 7200"/>
                <a:gd name="T72" fmla="*/ 8745 w 10667"/>
                <a:gd name="T73" fmla="*/ 5342 h 7200"/>
                <a:gd name="T74" fmla="*/ 8289 w 10667"/>
                <a:gd name="T75" fmla="*/ 3654 h 7200"/>
                <a:gd name="T76" fmla="*/ 8407 w 10667"/>
                <a:gd name="T77" fmla="*/ 5342 h 7200"/>
                <a:gd name="T78" fmla="*/ 7751 w 10667"/>
                <a:gd name="T79" fmla="*/ 5342 h 7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67" h="7200">
                  <a:moveTo>
                    <a:pt x="1134" y="3394"/>
                  </a:moveTo>
                  <a:lnTo>
                    <a:pt x="1134" y="5342"/>
                  </a:lnTo>
                  <a:lnTo>
                    <a:pt x="4303" y="5342"/>
                  </a:lnTo>
                  <a:lnTo>
                    <a:pt x="4303" y="3394"/>
                  </a:lnTo>
                  <a:lnTo>
                    <a:pt x="1134" y="3394"/>
                  </a:lnTo>
                  <a:close/>
                  <a:moveTo>
                    <a:pt x="2764" y="4767"/>
                  </a:moveTo>
                  <a:cubicBezTo>
                    <a:pt x="2550" y="4767"/>
                    <a:pt x="2377" y="4593"/>
                    <a:pt x="2377" y="4379"/>
                  </a:cubicBezTo>
                  <a:cubicBezTo>
                    <a:pt x="2377" y="4165"/>
                    <a:pt x="2550" y="3991"/>
                    <a:pt x="2764" y="3991"/>
                  </a:cubicBezTo>
                  <a:cubicBezTo>
                    <a:pt x="2977" y="3991"/>
                    <a:pt x="3150" y="4165"/>
                    <a:pt x="3150" y="4379"/>
                  </a:cubicBezTo>
                  <a:cubicBezTo>
                    <a:pt x="3150" y="4593"/>
                    <a:pt x="2977" y="4767"/>
                    <a:pt x="2764" y="4767"/>
                  </a:cubicBezTo>
                  <a:close/>
                  <a:moveTo>
                    <a:pt x="10667" y="7200"/>
                  </a:moveTo>
                  <a:lnTo>
                    <a:pt x="0" y="7200"/>
                  </a:lnTo>
                  <a:lnTo>
                    <a:pt x="0" y="5678"/>
                  </a:lnTo>
                  <a:lnTo>
                    <a:pt x="10667" y="5678"/>
                  </a:lnTo>
                  <a:lnTo>
                    <a:pt x="10667" y="7200"/>
                  </a:lnTo>
                  <a:close/>
                  <a:moveTo>
                    <a:pt x="6217" y="1132"/>
                  </a:moveTo>
                  <a:cubicBezTo>
                    <a:pt x="6217" y="507"/>
                    <a:pt x="6717" y="0"/>
                    <a:pt x="7334" y="0"/>
                  </a:cubicBezTo>
                  <a:cubicBezTo>
                    <a:pt x="7951" y="0"/>
                    <a:pt x="8452" y="507"/>
                    <a:pt x="8452" y="1132"/>
                  </a:cubicBezTo>
                  <a:cubicBezTo>
                    <a:pt x="8452" y="1758"/>
                    <a:pt x="7951" y="2264"/>
                    <a:pt x="7334" y="2264"/>
                  </a:cubicBezTo>
                  <a:cubicBezTo>
                    <a:pt x="6717" y="2264"/>
                    <a:pt x="6217" y="1758"/>
                    <a:pt x="6217" y="1132"/>
                  </a:cubicBezTo>
                  <a:close/>
                  <a:moveTo>
                    <a:pt x="5111" y="5342"/>
                  </a:moveTo>
                  <a:cubicBezTo>
                    <a:pt x="5194" y="4157"/>
                    <a:pt x="5490" y="3343"/>
                    <a:pt x="6020" y="2867"/>
                  </a:cubicBezTo>
                  <a:cubicBezTo>
                    <a:pt x="6133" y="2765"/>
                    <a:pt x="6252" y="2673"/>
                    <a:pt x="6381" y="2596"/>
                  </a:cubicBezTo>
                  <a:cubicBezTo>
                    <a:pt x="6455" y="2552"/>
                    <a:pt x="6534" y="2517"/>
                    <a:pt x="6615" y="2488"/>
                  </a:cubicBezTo>
                  <a:cubicBezTo>
                    <a:pt x="6811" y="2416"/>
                    <a:pt x="7021" y="2383"/>
                    <a:pt x="7230" y="2375"/>
                  </a:cubicBezTo>
                  <a:lnTo>
                    <a:pt x="6881" y="5342"/>
                  </a:lnTo>
                  <a:lnTo>
                    <a:pt x="6300" y="5342"/>
                  </a:lnTo>
                  <a:cubicBezTo>
                    <a:pt x="6329" y="4664"/>
                    <a:pt x="6361" y="4022"/>
                    <a:pt x="6379" y="3654"/>
                  </a:cubicBezTo>
                  <a:cubicBezTo>
                    <a:pt x="6123" y="4007"/>
                    <a:pt x="5960" y="4582"/>
                    <a:pt x="5900" y="5342"/>
                  </a:cubicBezTo>
                  <a:lnTo>
                    <a:pt x="5111" y="5342"/>
                  </a:lnTo>
                  <a:lnTo>
                    <a:pt x="5111" y="5342"/>
                  </a:lnTo>
                  <a:close/>
                  <a:moveTo>
                    <a:pt x="7751" y="5342"/>
                  </a:moveTo>
                  <a:lnTo>
                    <a:pt x="7473" y="2380"/>
                  </a:lnTo>
                  <a:cubicBezTo>
                    <a:pt x="7664" y="2393"/>
                    <a:pt x="7855" y="2429"/>
                    <a:pt x="8036" y="2492"/>
                  </a:cubicBezTo>
                  <a:cubicBezTo>
                    <a:pt x="8232" y="2561"/>
                    <a:pt x="8401" y="2670"/>
                    <a:pt x="8563" y="2798"/>
                  </a:cubicBezTo>
                  <a:cubicBezTo>
                    <a:pt x="9155" y="3262"/>
                    <a:pt x="9478" y="4120"/>
                    <a:pt x="9532" y="5342"/>
                  </a:cubicBezTo>
                  <a:lnTo>
                    <a:pt x="8745" y="5342"/>
                  </a:lnTo>
                  <a:cubicBezTo>
                    <a:pt x="8707" y="4582"/>
                    <a:pt x="8552" y="4009"/>
                    <a:pt x="8289" y="3654"/>
                  </a:cubicBezTo>
                  <a:cubicBezTo>
                    <a:pt x="8323" y="4067"/>
                    <a:pt x="8375" y="4751"/>
                    <a:pt x="8407" y="5342"/>
                  </a:cubicBezTo>
                  <a:lnTo>
                    <a:pt x="7751" y="5342"/>
                  </a:lnTo>
                  <a:close/>
                </a:path>
              </a:pathLst>
            </a:custGeom>
            <a:solidFill>
              <a:schemeClr val="bg1"/>
            </a:solidFill>
            <a:ln w="12700" cmpd="sng">
              <a:solidFill>
                <a:schemeClr val="bg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57200" algn="l" rtl="0" fontAlgn="base">
                <a:spcBef>
                  <a:spcPct val="0"/>
                </a:spcBef>
                <a:spcAft>
                  <a:spcPct val="0"/>
                </a:spcAft>
                <a:defRPr sz="1600" kern="1200">
                  <a:solidFill>
                    <a:schemeClr val="lt1"/>
                  </a:solidFill>
                  <a:latin typeface="+mn-lt"/>
                  <a:ea typeface="+mn-ea"/>
                  <a:cs typeface="+mn-cs"/>
                </a:defRPr>
              </a:lvl2pPr>
              <a:lvl3pPr marL="914400" algn="l" rtl="0" fontAlgn="base">
                <a:spcBef>
                  <a:spcPct val="0"/>
                </a:spcBef>
                <a:spcAft>
                  <a:spcPct val="0"/>
                </a:spcAft>
                <a:defRPr sz="1600" kern="1200">
                  <a:solidFill>
                    <a:schemeClr val="lt1"/>
                  </a:solidFill>
                  <a:latin typeface="+mn-lt"/>
                  <a:ea typeface="+mn-ea"/>
                  <a:cs typeface="+mn-cs"/>
                </a:defRPr>
              </a:lvl3pPr>
              <a:lvl4pPr marL="1371600" algn="l" rtl="0" fontAlgn="base">
                <a:spcBef>
                  <a:spcPct val="0"/>
                </a:spcBef>
                <a:spcAft>
                  <a:spcPct val="0"/>
                </a:spcAft>
                <a:defRPr sz="1600" kern="1200">
                  <a:solidFill>
                    <a:schemeClr val="lt1"/>
                  </a:solidFill>
                  <a:latin typeface="+mn-lt"/>
                  <a:ea typeface="+mn-ea"/>
                  <a:cs typeface="+mn-cs"/>
                </a:defRPr>
              </a:lvl4pPr>
              <a:lvl5pPr marL="1828800" algn="l" rtl="0" fontAlgn="base">
                <a:spcBef>
                  <a:spcPct val="0"/>
                </a:spcBef>
                <a:spcAft>
                  <a:spcPct val="0"/>
                </a:spcAft>
                <a:defRPr sz="1600" kern="1200">
                  <a:solidFill>
                    <a:schemeClr val="lt1"/>
                  </a:solidFill>
                  <a:latin typeface="+mn-lt"/>
                  <a:ea typeface="+mn-ea"/>
                  <a:cs typeface="+mn-cs"/>
                </a:defRPr>
              </a:lvl5pPr>
              <a:lvl6pPr marL="2286000" algn="l" defTabSz="914400" rtl="0" eaLnBrk="1" latinLnBrk="0" hangingPunct="1">
                <a:defRPr sz="1600" kern="1200">
                  <a:solidFill>
                    <a:schemeClr val="lt1"/>
                  </a:solidFill>
                  <a:latin typeface="+mn-lt"/>
                  <a:ea typeface="+mn-ea"/>
                  <a:cs typeface="+mn-cs"/>
                </a:defRPr>
              </a:lvl6pPr>
              <a:lvl7pPr marL="2743200" algn="l" defTabSz="914400" rtl="0" eaLnBrk="1" latinLnBrk="0" hangingPunct="1">
                <a:defRPr sz="1600" kern="1200">
                  <a:solidFill>
                    <a:schemeClr val="lt1"/>
                  </a:solidFill>
                  <a:latin typeface="+mn-lt"/>
                  <a:ea typeface="+mn-ea"/>
                  <a:cs typeface="+mn-cs"/>
                </a:defRPr>
              </a:lvl7pPr>
              <a:lvl8pPr marL="3200400" algn="l" defTabSz="914400" rtl="0" eaLnBrk="1" latinLnBrk="0" hangingPunct="1">
                <a:defRPr sz="1600" kern="1200">
                  <a:solidFill>
                    <a:schemeClr val="lt1"/>
                  </a:solidFill>
                  <a:latin typeface="+mn-lt"/>
                  <a:ea typeface="+mn-ea"/>
                  <a:cs typeface="+mn-cs"/>
                </a:defRPr>
              </a:lvl8pPr>
              <a:lvl9pPr marL="3657600" algn="l" defTabSz="914400" rtl="0" eaLnBrk="1" latinLnBrk="0" hangingPunct="1">
                <a:defRPr sz="1600" kern="1200">
                  <a:solidFill>
                    <a:schemeClr val="lt1"/>
                  </a:solidFill>
                  <a:latin typeface="+mn-lt"/>
                  <a:ea typeface="+mn-ea"/>
                  <a:cs typeface="+mn-cs"/>
                </a:defRPr>
              </a:lvl9pPr>
            </a:lstStyle>
            <a:p>
              <a:pPr algn="ctr"/>
              <a:endParaRPr lang="en-US">
                <a:solidFill>
                  <a:schemeClr val="tx1"/>
                </a:solidFill>
                <a:latin typeface="Cambria" panose="02040503050406030204" pitchFamily="18" charset="0"/>
              </a:endParaRPr>
            </a:p>
          </p:txBody>
        </p:sp>
        <p:sp>
          <p:nvSpPr>
            <p:cNvPr id="57" name="task_102005">
              <a:extLst>
                <a:ext uri="{FF2B5EF4-FFF2-40B4-BE49-F238E27FC236}">
                  <a16:creationId xmlns:a16="http://schemas.microsoft.com/office/drawing/2014/main" id="{EB34B6AB-D730-467B-B0BD-F4025F246144}"/>
                </a:ext>
              </a:extLst>
            </p:cNvPr>
            <p:cNvSpPr/>
            <p:nvPr/>
          </p:nvSpPr>
          <p:spPr>
            <a:xfrm>
              <a:off x="4195133" y="2329815"/>
              <a:ext cx="478467" cy="360604"/>
            </a:xfrm>
            <a:custGeom>
              <a:avLst/>
              <a:gdLst>
                <a:gd name="connsiteX0" fmla="*/ 602275 w 602487"/>
                <a:gd name="connsiteY0" fmla="*/ 602275 w 602487"/>
                <a:gd name="connsiteX1" fmla="*/ 602275 w 602487"/>
                <a:gd name="connsiteY1" fmla="*/ 602275 w 602487"/>
                <a:gd name="connsiteX2" fmla="*/ 602275 w 602487"/>
                <a:gd name="connsiteY2" fmla="*/ 602275 w 602487"/>
                <a:gd name="connsiteX3" fmla="*/ 602275 w 602487"/>
                <a:gd name="connsiteY3" fmla="*/ 602275 w 602487"/>
                <a:gd name="connsiteX4" fmla="*/ 602275 w 602487"/>
                <a:gd name="connsiteY4" fmla="*/ 602275 w 602487"/>
                <a:gd name="connsiteX5" fmla="*/ 602275 w 602487"/>
                <a:gd name="connsiteY5" fmla="*/ 602275 w 602487"/>
                <a:gd name="connsiteX6" fmla="*/ 602275 w 602487"/>
                <a:gd name="connsiteY6" fmla="*/ 602275 w 602487"/>
                <a:gd name="connsiteX7" fmla="*/ 602275 w 602487"/>
                <a:gd name="connsiteY7" fmla="*/ 602275 w 602487"/>
                <a:gd name="connsiteX8" fmla="*/ 602275 w 602487"/>
                <a:gd name="connsiteY8" fmla="*/ 602275 w 602487"/>
                <a:gd name="connsiteX9" fmla="*/ 602275 w 602487"/>
                <a:gd name="connsiteY9" fmla="*/ 602275 w 602487"/>
                <a:gd name="connsiteX10" fmla="*/ 602275 w 602487"/>
                <a:gd name="connsiteY10" fmla="*/ 602275 w 602487"/>
                <a:gd name="connsiteX11" fmla="*/ 602275 w 602487"/>
                <a:gd name="connsiteY11" fmla="*/ 602275 w 602487"/>
                <a:gd name="connsiteX12" fmla="*/ 602275 w 602487"/>
                <a:gd name="connsiteY12" fmla="*/ 602275 w 602487"/>
                <a:gd name="connsiteX13" fmla="*/ 602275 w 602487"/>
                <a:gd name="connsiteY13" fmla="*/ 602275 w 602487"/>
                <a:gd name="connsiteX14" fmla="*/ 602275 w 602487"/>
                <a:gd name="connsiteY14" fmla="*/ 602275 w 602487"/>
                <a:gd name="connsiteX15" fmla="*/ 602275 w 602487"/>
                <a:gd name="connsiteY15" fmla="*/ 602275 w 602487"/>
                <a:gd name="connsiteX16" fmla="*/ 602275 w 602487"/>
                <a:gd name="connsiteY16" fmla="*/ 602275 w 602487"/>
                <a:gd name="connsiteX17" fmla="*/ 602275 w 602487"/>
                <a:gd name="connsiteY17" fmla="*/ 602275 w 602487"/>
                <a:gd name="connsiteX18" fmla="*/ 602275 w 602487"/>
                <a:gd name="connsiteY18" fmla="*/ 602275 w 602487"/>
                <a:gd name="connsiteX19" fmla="*/ 602275 w 602487"/>
                <a:gd name="connsiteY19" fmla="*/ 602275 w 602487"/>
                <a:gd name="connsiteX20" fmla="*/ 602275 w 602487"/>
                <a:gd name="connsiteY20" fmla="*/ 602275 w 602487"/>
                <a:gd name="connsiteX21" fmla="*/ 602275 w 602487"/>
                <a:gd name="connsiteY21" fmla="*/ 602275 w 602487"/>
                <a:gd name="connsiteX22" fmla="*/ 602275 w 602487"/>
                <a:gd name="connsiteY22" fmla="*/ 602275 w 602487"/>
                <a:gd name="connsiteX23" fmla="*/ 602275 w 602487"/>
                <a:gd name="connsiteY23" fmla="*/ 602275 w 602487"/>
                <a:gd name="connsiteX24" fmla="*/ 602275 w 602487"/>
                <a:gd name="connsiteY24" fmla="*/ 602275 w 602487"/>
                <a:gd name="connsiteX25" fmla="*/ 602275 w 602487"/>
                <a:gd name="connsiteY25" fmla="*/ 602275 w 602487"/>
                <a:gd name="connsiteX26" fmla="*/ 602275 w 602487"/>
                <a:gd name="connsiteY26" fmla="*/ 602275 w 602487"/>
                <a:gd name="connsiteX27" fmla="*/ 602275 w 602487"/>
                <a:gd name="connsiteY27" fmla="*/ 602275 w 602487"/>
                <a:gd name="connsiteX28" fmla="*/ 602275 w 602487"/>
                <a:gd name="connsiteY28" fmla="*/ 602275 w 602487"/>
                <a:gd name="connsiteX29" fmla="*/ 602275 w 602487"/>
                <a:gd name="connsiteY29" fmla="*/ 602275 w 602487"/>
                <a:gd name="connsiteX30" fmla="*/ 602275 w 602487"/>
                <a:gd name="connsiteY30" fmla="*/ 602275 w 602487"/>
                <a:gd name="connsiteX31" fmla="*/ 602275 w 602487"/>
                <a:gd name="connsiteY31" fmla="*/ 602275 w 602487"/>
                <a:gd name="connsiteX32" fmla="*/ 602275 w 602487"/>
                <a:gd name="connsiteY32" fmla="*/ 602275 w 602487"/>
                <a:gd name="connsiteX33" fmla="*/ 602275 w 602487"/>
                <a:gd name="connsiteY33" fmla="*/ 602275 w 602487"/>
                <a:gd name="connsiteX34" fmla="*/ 602275 w 602487"/>
                <a:gd name="connsiteY34" fmla="*/ 602275 w 602487"/>
                <a:gd name="connsiteX35" fmla="*/ 602275 w 602487"/>
                <a:gd name="connsiteY35" fmla="*/ 602275 w 602487"/>
                <a:gd name="connsiteX36" fmla="*/ 602275 w 602487"/>
                <a:gd name="connsiteY36" fmla="*/ 602275 w 602487"/>
                <a:gd name="connsiteX37" fmla="*/ 602275 w 602487"/>
                <a:gd name="connsiteY37" fmla="*/ 602275 w 602487"/>
                <a:gd name="connsiteX38" fmla="*/ 602275 w 602487"/>
                <a:gd name="connsiteY38" fmla="*/ 602275 w 602487"/>
                <a:gd name="connsiteX39" fmla="*/ 602275 w 602487"/>
                <a:gd name="connsiteY39" fmla="*/ 602275 w 602487"/>
                <a:gd name="connsiteX40" fmla="*/ 602275 w 602487"/>
                <a:gd name="connsiteY40" fmla="*/ 602275 w 602487"/>
                <a:gd name="connsiteX41" fmla="*/ 602275 w 602487"/>
                <a:gd name="connsiteY41" fmla="*/ 602275 w 602487"/>
                <a:gd name="connsiteX42" fmla="*/ 602275 w 602487"/>
                <a:gd name="connsiteY42" fmla="*/ 602275 w 602487"/>
                <a:gd name="connsiteX43" fmla="*/ 602275 w 602487"/>
                <a:gd name="connsiteY43" fmla="*/ 602275 w 602487"/>
                <a:gd name="connsiteX44" fmla="*/ 602275 w 602487"/>
                <a:gd name="connsiteY44" fmla="*/ 602275 w 602487"/>
                <a:gd name="connsiteX45" fmla="*/ 602275 w 602487"/>
                <a:gd name="connsiteY45" fmla="*/ 602275 w 602487"/>
                <a:gd name="connsiteX46" fmla="*/ 602275 w 602487"/>
                <a:gd name="connsiteY46" fmla="*/ 602275 w 602487"/>
                <a:gd name="connsiteX47" fmla="*/ 602275 w 602487"/>
                <a:gd name="connsiteY47" fmla="*/ 602275 w 602487"/>
                <a:gd name="connsiteX48" fmla="*/ 602275 w 602487"/>
                <a:gd name="connsiteY48" fmla="*/ 602275 w 602487"/>
                <a:gd name="connsiteX49" fmla="*/ 602275 w 602487"/>
                <a:gd name="connsiteY49" fmla="*/ 602275 w 602487"/>
                <a:gd name="connsiteX50" fmla="*/ 602275 w 602487"/>
                <a:gd name="connsiteY50" fmla="*/ 602275 w 602487"/>
                <a:gd name="connsiteX51" fmla="*/ 602275 w 602487"/>
                <a:gd name="connsiteY51" fmla="*/ 602275 w 602487"/>
                <a:gd name="connsiteX52" fmla="*/ 602275 w 602487"/>
                <a:gd name="connsiteY52" fmla="*/ 602275 w 602487"/>
                <a:gd name="connsiteX53" fmla="*/ 602275 w 602487"/>
                <a:gd name="connsiteY53" fmla="*/ 602275 w 602487"/>
                <a:gd name="connsiteX54" fmla="*/ 602275 w 602487"/>
                <a:gd name="connsiteY54" fmla="*/ 602275 w 602487"/>
                <a:gd name="connsiteX55" fmla="*/ 602275 w 602487"/>
                <a:gd name="connsiteY55" fmla="*/ 602275 w 602487"/>
                <a:gd name="connsiteX56" fmla="*/ 602275 w 602487"/>
                <a:gd name="connsiteY56" fmla="*/ 602275 w 602487"/>
                <a:gd name="connsiteX57" fmla="*/ 602275 w 602487"/>
                <a:gd name="connsiteY57" fmla="*/ 602275 w 602487"/>
                <a:gd name="connsiteX58" fmla="*/ 602275 w 602487"/>
                <a:gd name="connsiteY58" fmla="*/ 602275 w 602487"/>
                <a:gd name="connsiteX59" fmla="*/ 602275 w 602487"/>
                <a:gd name="connsiteY59" fmla="*/ 602275 w 602487"/>
                <a:gd name="connsiteX60" fmla="*/ 602275 w 602487"/>
                <a:gd name="connsiteY60" fmla="*/ 602275 w 602487"/>
                <a:gd name="connsiteX61" fmla="*/ 602275 w 602487"/>
                <a:gd name="connsiteY61" fmla="*/ 602275 w 602487"/>
                <a:gd name="connsiteX62" fmla="*/ 602275 w 602487"/>
                <a:gd name="connsiteY62" fmla="*/ 602275 w 602487"/>
                <a:gd name="connsiteX63" fmla="*/ 602275 w 602487"/>
                <a:gd name="connsiteY63" fmla="*/ 602275 w 602487"/>
                <a:gd name="connsiteX64" fmla="*/ 602275 w 602487"/>
                <a:gd name="connsiteY64" fmla="*/ 602275 w 602487"/>
                <a:gd name="connsiteX65" fmla="*/ 602275 w 602487"/>
                <a:gd name="connsiteY65" fmla="*/ 602275 w 602487"/>
                <a:gd name="connsiteX66" fmla="*/ 602275 w 602487"/>
                <a:gd name="connsiteY66" fmla="*/ 602275 w 602487"/>
                <a:gd name="connsiteX67" fmla="*/ 602275 w 602487"/>
                <a:gd name="connsiteY67" fmla="*/ 602275 w 602487"/>
                <a:gd name="connsiteX68" fmla="*/ 602275 w 602487"/>
                <a:gd name="connsiteY68" fmla="*/ 602275 w 602487"/>
                <a:gd name="connsiteX69" fmla="*/ 602275 w 602487"/>
                <a:gd name="connsiteY69" fmla="*/ 602275 w 602487"/>
                <a:gd name="connsiteX70" fmla="*/ 602275 w 602487"/>
                <a:gd name="connsiteY70" fmla="*/ 602275 w 602487"/>
                <a:gd name="connsiteX71" fmla="*/ 602275 w 602487"/>
                <a:gd name="connsiteY71" fmla="*/ 602275 w 602487"/>
                <a:gd name="connsiteX72" fmla="*/ 602275 w 602487"/>
                <a:gd name="connsiteY72" fmla="*/ 602275 w 602487"/>
                <a:gd name="connsiteX73" fmla="*/ 602275 w 602487"/>
                <a:gd name="connsiteY73" fmla="*/ 602275 w 602487"/>
                <a:gd name="connsiteX74" fmla="*/ 602275 w 602487"/>
                <a:gd name="connsiteY74" fmla="*/ 602275 w 602487"/>
                <a:gd name="connsiteX75" fmla="*/ 602275 w 602487"/>
                <a:gd name="connsiteY75" fmla="*/ 602275 w 602487"/>
                <a:gd name="connsiteX76" fmla="*/ 602275 w 602487"/>
                <a:gd name="connsiteY76" fmla="*/ 602275 w 602487"/>
                <a:gd name="connsiteX77" fmla="*/ 602275 w 602487"/>
                <a:gd name="connsiteY77" fmla="*/ 602275 w 602487"/>
                <a:gd name="connsiteX78" fmla="*/ 602275 w 602487"/>
                <a:gd name="connsiteY78" fmla="*/ 602275 w 602487"/>
                <a:gd name="connsiteX79" fmla="*/ 602275 w 602487"/>
                <a:gd name="connsiteY79" fmla="*/ 602275 w 602487"/>
                <a:gd name="connsiteX80" fmla="*/ 602275 w 602487"/>
                <a:gd name="connsiteY80" fmla="*/ 602275 w 602487"/>
                <a:gd name="connsiteX81" fmla="*/ 602275 w 602487"/>
                <a:gd name="connsiteY81" fmla="*/ 602275 w 602487"/>
                <a:gd name="connsiteX82" fmla="*/ 602275 w 602487"/>
                <a:gd name="connsiteY82" fmla="*/ 602275 w 602487"/>
                <a:gd name="connsiteX83" fmla="*/ 602275 w 602487"/>
                <a:gd name="connsiteY83" fmla="*/ 602275 w 602487"/>
                <a:gd name="connsiteX84" fmla="*/ 602275 w 602487"/>
                <a:gd name="connsiteY84" fmla="*/ 602275 w 602487"/>
                <a:gd name="connsiteX85" fmla="*/ 602275 w 602487"/>
                <a:gd name="connsiteY85" fmla="*/ 602275 w 602487"/>
                <a:gd name="connsiteX86" fmla="*/ 602275 w 602487"/>
                <a:gd name="connsiteY86" fmla="*/ 602275 w 602487"/>
                <a:gd name="connsiteX87" fmla="*/ 602275 w 602487"/>
                <a:gd name="connsiteY87" fmla="*/ 602275 w 602487"/>
                <a:gd name="connsiteX88" fmla="*/ 602275 w 602487"/>
                <a:gd name="connsiteY88" fmla="*/ 602275 w 602487"/>
                <a:gd name="connsiteX89" fmla="*/ 602275 w 602487"/>
                <a:gd name="connsiteY89" fmla="*/ 602275 w 602487"/>
                <a:gd name="connsiteX90" fmla="*/ 602275 w 602487"/>
                <a:gd name="connsiteY90" fmla="*/ 602275 w 602487"/>
                <a:gd name="connsiteX91" fmla="*/ 602275 w 602487"/>
                <a:gd name="connsiteY91" fmla="*/ 602275 w 602487"/>
                <a:gd name="connsiteX92" fmla="*/ 602275 w 602487"/>
                <a:gd name="connsiteY92" fmla="*/ 602275 w 602487"/>
                <a:gd name="connsiteX93" fmla="*/ 602275 w 602487"/>
                <a:gd name="connsiteY93" fmla="*/ 602275 w 602487"/>
                <a:gd name="connsiteX94" fmla="*/ 602275 w 602487"/>
                <a:gd name="connsiteY94" fmla="*/ 602275 w 602487"/>
                <a:gd name="connsiteX95" fmla="*/ 602275 w 602487"/>
                <a:gd name="connsiteY95" fmla="*/ 602275 w 602487"/>
                <a:gd name="connsiteX96" fmla="*/ 602275 w 602487"/>
                <a:gd name="connsiteY96" fmla="*/ 602275 w 602487"/>
                <a:gd name="connsiteX97" fmla="*/ 602275 w 602487"/>
                <a:gd name="connsiteY97" fmla="*/ 602275 w 602487"/>
                <a:gd name="connsiteX98" fmla="*/ 602275 w 602487"/>
                <a:gd name="connsiteY98" fmla="*/ 602275 w 602487"/>
                <a:gd name="connsiteX99" fmla="*/ 602275 w 602487"/>
                <a:gd name="connsiteY99" fmla="*/ 602275 w 602487"/>
                <a:gd name="connsiteX100" fmla="*/ 602275 w 602487"/>
                <a:gd name="connsiteY100" fmla="*/ 602275 w 602487"/>
                <a:gd name="connsiteX101" fmla="*/ 602275 w 602487"/>
                <a:gd name="connsiteY101" fmla="*/ 602275 w 602487"/>
                <a:gd name="connsiteX102" fmla="*/ 602275 w 602487"/>
                <a:gd name="connsiteY102" fmla="*/ 602275 w 602487"/>
                <a:gd name="connsiteX103" fmla="*/ 602275 w 602487"/>
                <a:gd name="connsiteY103" fmla="*/ 602275 w 602487"/>
                <a:gd name="connsiteX104" fmla="*/ 602275 w 602487"/>
                <a:gd name="connsiteY104" fmla="*/ 602275 w 602487"/>
                <a:gd name="connsiteX105" fmla="*/ 602275 w 602487"/>
                <a:gd name="connsiteY105" fmla="*/ 602275 w 602487"/>
                <a:gd name="connsiteX106" fmla="*/ 602275 w 602487"/>
                <a:gd name="connsiteY106" fmla="*/ 602275 w 602487"/>
                <a:gd name="connsiteX107" fmla="*/ 602275 w 602487"/>
                <a:gd name="connsiteY107" fmla="*/ 602275 w 602487"/>
                <a:gd name="connsiteX108" fmla="*/ 602275 w 602487"/>
                <a:gd name="connsiteY108" fmla="*/ 602275 w 602487"/>
                <a:gd name="connsiteX109" fmla="*/ 602275 w 602487"/>
                <a:gd name="connsiteY109" fmla="*/ 602275 w 602487"/>
                <a:gd name="connsiteX110" fmla="*/ 602275 w 602487"/>
                <a:gd name="connsiteY110" fmla="*/ 602275 w 602487"/>
                <a:gd name="connsiteX111" fmla="*/ 602275 w 602487"/>
                <a:gd name="connsiteY111" fmla="*/ 602275 w 602487"/>
                <a:gd name="connsiteX112" fmla="*/ 602275 w 602487"/>
                <a:gd name="connsiteY112" fmla="*/ 602275 w 602487"/>
                <a:gd name="connsiteX113" fmla="*/ 602275 w 602487"/>
                <a:gd name="connsiteY113" fmla="*/ 602275 w 6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9685" h="608768">
                  <a:moveTo>
                    <a:pt x="511176" y="452904"/>
                  </a:moveTo>
                  <a:cubicBezTo>
                    <a:pt x="484888" y="452904"/>
                    <a:pt x="463534" y="474318"/>
                    <a:pt x="463534" y="500469"/>
                  </a:cubicBezTo>
                  <a:cubicBezTo>
                    <a:pt x="463534" y="526715"/>
                    <a:pt x="484888" y="548128"/>
                    <a:pt x="511176" y="548128"/>
                  </a:cubicBezTo>
                  <a:cubicBezTo>
                    <a:pt x="537464" y="548128"/>
                    <a:pt x="558817" y="526715"/>
                    <a:pt x="558817" y="500469"/>
                  </a:cubicBezTo>
                  <a:cubicBezTo>
                    <a:pt x="558817" y="474318"/>
                    <a:pt x="537464" y="452904"/>
                    <a:pt x="511176" y="452904"/>
                  </a:cubicBezTo>
                  <a:close/>
                  <a:moveTo>
                    <a:pt x="304807" y="452904"/>
                  </a:moveTo>
                  <a:cubicBezTo>
                    <a:pt x="278528" y="452904"/>
                    <a:pt x="257183" y="474318"/>
                    <a:pt x="257183" y="500469"/>
                  </a:cubicBezTo>
                  <a:cubicBezTo>
                    <a:pt x="257183" y="526715"/>
                    <a:pt x="278528" y="548128"/>
                    <a:pt x="304807" y="548128"/>
                  </a:cubicBezTo>
                  <a:cubicBezTo>
                    <a:pt x="331085" y="548128"/>
                    <a:pt x="352526" y="526715"/>
                    <a:pt x="352526" y="500469"/>
                  </a:cubicBezTo>
                  <a:cubicBezTo>
                    <a:pt x="352526" y="474318"/>
                    <a:pt x="331085" y="452904"/>
                    <a:pt x="304807" y="452904"/>
                  </a:cubicBezTo>
                  <a:close/>
                  <a:moveTo>
                    <a:pt x="98486" y="452904"/>
                  </a:moveTo>
                  <a:cubicBezTo>
                    <a:pt x="72204" y="452904"/>
                    <a:pt x="50761" y="474318"/>
                    <a:pt x="50761" y="500469"/>
                  </a:cubicBezTo>
                  <a:cubicBezTo>
                    <a:pt x="50761" y="526715"/>
                    <a:pt x="72204" y="548128"/>
                    <a:pt x="98486" y="548128"/>
                  </a:cubicBezTo>
                  <a:cubicBezTo>
                    <a:pt x="124768" y="548128"/>
                    <a:pt x="146116" y="526715"/>
                    <a:pt x="146116" y="500469"/>
                  </a:cubicBezTo>
                  <a:cubicBezTo>
                    <a:pt x="146116" y="474318"/>
                    <a:pt x="124768" y="452904"/>
                    <a:pt x="98486" y="452904"/>
                  </a:cubicBezTo>
                  <a:close/>
                  <a:moveTo>
                    <a:pt x="473070" y="207321"/>
                  </a:moveTo>
                  <a:lnTo>
                    <a:pt x="549351" y="207321"/>
                  </a:lnTo>
                  <a:lnTo>
                    <a:pt x="549351" y="226374"/>
                  </a:lnTo>
                  <a:lnTo>
                    <a:pt x="473070" y="226374"/>
                  </a:lnTo>
                  <a:close/>
                  <a:moveTo>
                    <a:pt x="266667" y="207321"/>
                  </a:moveTo>
                  <a:lnTo>
                    <a:pt x="342948" y="207321"/>
                  </a:lnTo>
                  <a:lnTo>
                    <a:pt x="342948" y="226374"/>
                  </a:lnTo>
                  <a:lnTo>
                    <a:pt x="266667" y="226374"/>
                  </a:lnTo>
                  <a:close/>
                  <a:moveTo>
                    <a:pt x="60333" y="207321"/>
                  </a:moveTo>
                  <a:lnTo>
                    <a:pt x="136614" y="207321"/>
                  </a:lnTo>
                  <a:lnTo>
                    <a:pt x="136614" y="226374"/>
                  </a:lnTo>
                  <a:lnTo>
                    <a:pt x="60333" y="226374"/>
                  </a:lnTo>
                  <a:close/>
                  <a:moveTo>
                    <a:pt x="473070" y="162512"/>
                  </a:moveTo>
                  <a:lnTo>
                    <a:pt x="549351" y="162512"/>
                  </a:lnTo>
                  <a:lnTo>
                    <a:pt x="549351" y="181424"/>
                  </a:lnTo>
                  <a:lnTo>
                    <a:pt x="473070" y="181424"/>
                  </a:lnTo>
                  <a:close/>
                  <a:moveTo>
                    <a:pt x="266667" y="162512"/>
                  </a:moveTo>
                  <a:lnTo>
                    <a:pt x="342948" y="162512"/>
                  </a:lnTo>
                  <a:lnTo>
                    <a:pt x="342948" y="181424"/>
                  </a:lnTo>
                  <a:lnTo>
                    <a:pt x="266667" y="181424"/>
                  </a:lnTo>
                  <a:close/>
                  <a:moveTo>
                    <a:pt x="60333" y="162512"/>
                  </a:moveTo>
                  <a:lnTo>
                    <a:pt x="136614" y="162512"/>
                  </a:lnTo>
                  <a:lnTo>
                    <a:pt x="136614" y="181424"/>
                  </a:lnTo>
                  <a:lnTo>
                    <a:pt x="60333" y="181424"/>
                  </a:lnTo>
                  <a:close/>
                  <a:moveTo>
                    <a:pt x="473070" y="117703"/>
                  </a:moveTo>
                  <a:lnTo>
                    <a:pt x="549351" y="117703"/>
                  </a:lnTo>
                  <a:lnTo>
                    <a:pt x="549351" y="136615"/>
                  </a:lnTo>
                  <a:lnTo>
                    <a:pt x="473070" y="136615"/>
                  </a:lnTo>
                  <a:close/>
                  <a:moveTo>
                    <a:pt x="266667" y="117703"/>
                  </a:moveTo>
                  <a:lnTo>
                    <a:pt x="342948" y="117703"/>
                  </a:lnTo>
                  <a:lnTo>
                    <a:pt x="342948" y="136615"/>
                  </a:lnTo>
                  <a:lnTo>
                    <a:pt x="266667" y="136615"/>
                  </a:lnTo>
                  <a:close/>
                  <a:moveTo>
                    <a:pt x="60333" y="117703"/>
                  </a:moveTo>
                  <a:lnTo>
                    <a:pt x="136614" y="117703"/>
                  </a:lnTo>
                  <a:lnTo>
                    <a:pt x="136614" y="136615"/>
                  </a:lnTo>
                  <a:lnTo>
                    <a:pt x="60333" y="136615"/>
                  </a:lnTo>
                  <a:close/>
                  <a:moveTo>
                    <a:pt x="473070" y="72753"/>
                  </a:moveTo>
                  <a:lnTo>
                    <a:pt x="549351" y="72753"/>
                  </a:lnTo>
                  <a:lnTo>
                    <a:pt x="549351" y="91806"/>
                  </a:lnTo>
                  <a:lnTo>
                    <a:pt x="473070" y="91806"/>
                  </a:lnTo>
                  <a:close/>
                  <a:moveTo>
                    <a:pt x="266667" y="72753"/>
                  </a:moveTo>
                  <a:lnTo>
                    <a:pt x="342948" y="72753"/>
                  </a:lnTo>
                  <a:lnTo>
                    <a:pt x="342948" y="91806"/>
                  </a:lnTo>
                  <a:lnTo>
                    <a:pt x="266667" y="91806"/>
                  </a:lnTo>
                  <a:close/>
                  <a:moveTo>
                    <a:pt x="60333" y="72753"/>
                  </a:moveTo>
                  <a:lnTo>
                    <a:pt x="136614" y="72753"/>
                  </a:lnTo>
                  <a:lnTo>
                    <a:pt x="136614" y="91806"/>
                  </a:lnTo>
                  <a:lnTo>
                    <a:pt x="60333" y="91806"/>
                  </a:lnTo>
                  <a:close/>
                  <a:moveTo>
                    <a:pt x="41747" y="32215"/>
                  </a:moveTo>
                  <a:cubicBezTo>
                    <a:pt x="36434" y="32215"/>
                    <a:pt x="32164" y="36479"/>
                    <a:pt x="32164" y="41690"/>
                  </a:cubicBezTo>
                  <a:lnTo>
                    <a:pt x="32164" y="257435"/>
                  </a:lnTo>
                  <a:cubicBezTo>
                    <a:pt x="32164" y="262741"/>
                    <a:pt x="36434" y="267005"/>
                    <a:pt x="41747" y="267005"/>
                  </a:cubicBezTo>
                  <a:lnTo>
                    <a:pt x="155129" y="267005"/>
                  </a:lnTo>
                  <a:cubicBezTo>
                    <a:pt x="160443" y="267005"/>
                    <a:pt x="164712" y="262741"/>
                    <a:pt x="164712" y="257435"/>
                  </a:cubicBezTo>
                  <a:lnTo>
                    <a:pt x="164712" y="41690"/>
                  </a:lnTo>
                  <a:cubicBezTo>
                    <a:pt x="164712" y="36479"/>
                    <a:pt x="160443" y="32215"/>
                    <a:pt x="155129" y="32215"/>
                  </a:cubicBezTo>
                  <a:close/>
                  <a:moveTo>
                    <a:pt x="248075" y="32215"/>
                  </a:moveTo>
                  <a:cubicBezTo>
                    <a:pt x="242857" y="32215"/>
                    <a:pt x="238588" y="36479"/>
                    <a:pt x="238588" y="41690"/>
                  </a:cubicBezTo>
                  <a:lnTo>
                    <a:pt x="238588" y="257435"/>
                  </a:lnTo>
                  <a:cubicBezTo>
                    <a:pt x="238588" y="262741"/>
                    <a:pt x="242857" y="267005"/>
                    <a:pt x="248075" y="267005"/>
                  </a:cubicBezTo>
                  <a:lnTo>
                    <a:pt x="361538" y="267005"/>
                  </a:lnTo>
                  <a:cubicBezTo>
                    <a:pt x="366851" y="267005"/>
                    <a:pt x="371025" y="262741"/>
                    <a:pt x="371025" y="257435"/>
                  </a:cubicBezTo>
                  <a:lnTo>
                    <a:pt x="371025" y="41690"/>
                  </a:lnTo>
                  <a:cubicBezTo>
                    <a:pt x="371025" y="36479"/>
                    <a:pt x="366851" y="32215"/>
                    <a:pt x="361538" y="32215"/>
                  </a:cubicBezTo>
                  <a:close/>
                  <a:moveTo>
                    <a:pt x="454423" y="32215"/>
                  </a:moveTo>
                  <a:cubicBezTo>
                    <a:pt x="449203" y="32215"/>
                    <a:pt x="444933" y="36479"/>
                    <a:pt x="444933" y="41690"/>
                  </a:cubicBezTo>
                  <a:lnTo>
                    <a:pt x="444933" y="257435"/>
                  </a:lnTo>
                  <a:cubicBezTo>
                    <a:pt x="444933" y="262741"/>
                    <a:pt x="449203" y="267005"/>
                    <a:pt x="454423" y="267005"/>
                  </a:cubicBezTo>
                  <a:lnTo>
                    <a:pt x="567928" y="267005"/>
                  </a:lnTo>
                  <a:cubicBezTo>
                    <a:pt x="573148" y="267005"/>
                    <a:pt x="577418" y="262741"/>
                    <a:pt x="577418" y="257435"/>
                  </a:cubicBezTo>
                  <a:lnTo>
                    <a:pt x="577418" y="41690"/>
                  </a:lnTo>
                  <a:cubicBezTo>
                    <a:pt x="577418" y="36479"/>
                    <a:pt x="573148" y="32215"/>
                    <a:pt x="567928" y="32215"/>
                  </a:cubicBezTo>
                  <a:close/>
                  <a:moveTo>
                    <a:pt x="17268" y="0"/>
                  </a:moveTo>
                  <a:lnTo>
                    <a:pt x="179609" y="0"/>
                  </a:lnTo>
                  <a:cubicBezTo>
                    <a:pt x="189191" y="0"/>
                    <a:pt x="196877" y="7675"/>
                    <a:pt x="196877" y="17245"/>
                  </a:cubicBezTo>
                  <a:lnTo>
                    <a:pt x="196877" y="591618"/>
                  </a:lnTo>
                  <a:cubicBezTo>
                    <a:pt x="196877" y="601093"/>
                    <a:pt x="189191" y="608768"/>
                    <a:pt x="179609" y="608768"/>
                  </a:cubicBezTo>
                  <a:lnTo>
                    <a:pt x="17268" y="608768"/>
                  </a:lnTo>
                  <a:cubicBezTo>
                    <a:pt x="7685" y="608768"/>
                    <a:pt x="0" y="601093"/>
                    <a:pt x="0" y="591618"/>
                  </a:cubicBezTo>
                  <a:lnTo>
                    <a:pt x="0" y="17245"/>
                  </a:lnTo>
                  <a:cubicBezTo>
                    <a:pt x="0" y="7675"/>
                    <a:pt x="7685" y="0"/>
                    <a:pt x="17268" y="0"/>
                  </a:cubicBezTo>
                  <a:close/>
                  <a:moveTo>
                    <a:pt x="223599" y="0"/>
                  </a:moveTo>
                  <a:lnTo>
                    <a:pt x="386015" y="0"/>
                  </a:lnTo>
                  <a:cubicBezTo>
                    <a:pt x="395502" y="0"/>
                    <a:pt x="403281" y="7675"/>
                    <a:pt x="403281" y="17244"/>
                  </a:cubicBezTo>
                  <a:lnTo>
                    <a:pt x="403281" y="591618"/>
                  </a:lnTo>
                  <a:cubicBezTo>
                    <a:pt x="403281" y="601093"/>
                    <a:pt x="395502" y="608768"/>
                    <a:pt x="386015" y="608768"/>
                  </a:cubicBezTo>
                  <a:lnTo>
                    <a:pt x="223599" y="608768"/>
                  </a:lnTo>
                  <a:cubicBezTo>
                    <a:pt x="214112" y="608768"/>
                    <a:pt x="206333" y="601093"/>
                    <a:pt x="206333" y="591618"/>
                  </a:cubicBezTo>
                  <a:lnTo>
                    <a:pt x="206333" y="17244"/>
                  </a:lnTo>
                  <a:cubicBezTo>
                    <a:pt x="206333" y="7675"/>
                    <a:pt x="214112" y="0"/>
                    <a:pt x="223599" y="0"/>
                  </a:cubicBezTo>
                  <a:close/>
                  <a:moveTo>
                    <a:pt x="429938" y="0"/>
                  </a:moveTo>
                  <a:lnTo>
                    <a:pt x="592318" y="0"/>
                  </a:lnTo>
                  <a:cubicBezTo>
                    <a:pt x="601903" y="0"/>
                    <a:pt x="609685" y="7675"/>
                    <a:pt x="609685" y="17244"/>
                  </a:cubicBezTo>
                  <a:lnTo>
                    <a:pt x="609685" y="591618"/>
                  </a:lnTo>
                  <a:cubicBezTo>
                    <a:pt x="609685" y="601093"/>
                    <a:pt x="601903" y="608768"/>
                    <a:pt x="592318" y="608768"/>
                  </a:cubicBezTo>
                  <a:lnTo>
                    <a:pt x="429938" y="608768"/>
                  </a:lnTo>
                  <a:cubicBezTo>
                    <a:pt x="420353" y="608768"/>
                    <a:pt x="412666" y="601093"/>
                    <a:pt x="412666" y="591618"/>
                  </a:cubicBezTo>
                  <a:lnTo>
                    <a:pt x="412666" y="17244"/>
                  </a:lnTo>
                  <a:cubicBezTo>
                    <a:pt x="412666" y="7675"/>
                    <a:pt x="420353" y="0"/>
                    <a:pt x="429938"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sz="1600" kern="1200">
                  <a:solidFill>
                    <a:schemeClr val="lt1"/>
                  </a:solidFill>
                  <a:latin typeface="+mn-lt"/>
                  <a:ea typeface="+mn-ea"/>
                  <a:cs typeface="+mn-cs"/>
                </a:defRPr>
              </a:lvl1pPr>
              <a:lvl2pPr marL="457200" algn="l" rtl="0" fontAlgn="base">
                <a:spcBef>
                  <a:spcPct val="0"/>
                </a:spcBef>
                <a:spcAft>
                  <a:spcPct val="0"/>
                </a:spcAft>
                <a:defRPr sz="1600" kern="1200">
                  <a:solidFill>
                    <a:schemeClr val="lt1"/>
                  </a:solidFill>
                  <a:latin typeface="+mn-lt"/>
                  <a:ea typeface="+mn-ea"/>
                  <a:cs typeface="+mn-cs"/>
                </a:defRPr>
              </a:lvl2pPr>
              <a:lvl3pPr marL="914400" algn="l" rtl="0" fontAlgn="base">
                <a:spcBef>
                  <a:spcPct val="0"/>
                </a:spcBef>
                <a:spcAft>
                  <a:spcPct val="0"/>
                </a:spcAft>
                <a:defRPr sz="1600" kern="1200">
                  <a:solidFill>
                    <a:schemeClr val="lt1"/>
                  </a:solidFill>
                  <a:latin typeface="+mn-lt"/>
                  <a:ea typeface="+mn-ea"/>
                  <a:cs typeface="+mn-cs"/>
                </a:defRPr>
              </a:lvl3pPr>
              <a:lvl4pPr marL="1371600" algn="l" rtl="0" fontAlgn="base">
                <a:spcBef>
                  <a:spcPct val="0"/>
                </a:spcBef>
                <a:spcAft>
                  <a:spcPct val="0"/>
                </a:spcAft>
                <a:defRPr sz="1600" kern="1200">
                  <a:solidFill>
                    <a:schemeClr val="lt1"/>
                  </a:solidFill>
                  <a:latin typeface="+mn-lt"/>
                  <a:ea typeface="+mn-ea"/>
                  <a:cs typeface="+mn-cs"/>
                </a:defRPr>
              </a:lvl4pPr>
              <a:lvl5pPr marL="1828800" algn="l" rtl="0" fontAlgn="base">
                <a:spcBef>
                  <a:spcPct val="0"/>
                </a:spcBef>
                <a:spcAft>
                  <a:spcPct val="0"/>
                </a:spcAft>
                <a:defRPr sz="1600" kern="1200">
                  <a:solidFill>
                    <a:schemeClr val="lt1"/>
                  </a:solidFill>
                  <a:latin typeface="+mn-lt"/>
                  <a:ea typeface="+mn-ea"/>
                  <a:cs typeface="+mn-cs"/>
                </a:defRPr>
              </a:lvl5pPr>
              <a:lvl6pPr marL="2286000" algn="l" defTabSz="914400" rtl="0" eaLnBrk="1" latinLnBrk="0" hangingPunct="1">
                <a:defRPr sz="1600" kern="1200">
                  <a:solidFill>
                    <a:schemeClr val="lt1"/>
                  </a:solidFill>
                  <a:latin typeface="+mn-lt"/>
                  <a:ea typeface="+mn-ea"/>
                  <a:cs typeface="+mn-cs"/>
                </a:defRPr>
              </a:lvl6pPr>
              <a:lvl7pPr marL="2743200" algn="l" defTabSz="914400" rtl="0" eaLnBrk="1" latinLnBrk="0" hangingPunct="1">
                <a:defRPr sz="1600" kern="1200">
                  <a:solidFill>
                    <a:schemeClr val="lt1"/>
                  </a:solidFill>
                  <a:latin typeface="+mn-lt"/>
                  <a:ea typeface="+mn-ea"/>
                  <a:cs typeface="+mn-cs"/>
                </a:defRPr>
              </a:lvl7pPr>
              <a:lvl8pPr marL="3200400" algn="l" defTabSz="914400" rtl="0" eaLnBrk="1" latinLnBrk="0" hangingPunct="1">
                <a:defRPr sz="1600" kern="1200">
                  <a:solidFill>
                    <a:schemeClr val="lt1"/>
                  </a:solidFill>
                  <a:latin typeface="+mn-lt"/>
                  <a:ea typeface="+mn-ea"/>
                  <a:cs typeface="+mn-cs"/>
                </a:defRPr>
              </a:lvl8pPr>
              <a:lvl9pPr marL="3657600" algn="l" defTabSz="914400" rtl="0" eaLnBrk="1" latinLnBrk="0" hangingPunct="1">
                <a:defRPr sz="1600" kern="1200">
                  <a:solidFill>
                    <a:schemeClr val="lt1"/>
                  </a:solidFill>
                  <a:latin typeface="+mn-lt"/>
                  <a:ea typeface="+mn-ea"/>
                  <a:cs typeface="+mn-cs"/>
                </a:defRPr>
              </a:lvl9pPr>
            </a:lstStyle>
            <a:p>
              <a:pPr algn="ctr"/>
              <a:endParaRPr lang="en-US" sz="2133"/>
            </a:p>
          </p:txBody>
        </p:sp>
        <p:sp>
          <p:nvSpPr>
            <p:cNvPr id="58" name="iṥļidè">
              <a:extLst>
                <a:ext uri="{FF2B5EF4-FFF2-40B4-BE49-F238E27FC236}">
                  <a16:creationId xmlns:a16="http://schemas.microsoft.com/office/drawing/2014/main" id="{2161702C-E5CF-4760-8773-00974633FFE0}"/>
                </a:ext>
              </a:extLst>
            </p:cNvPr>
            <p:cNvSpPr/>
            <p:nvPr/>
          </p:nvSpPr>
          <p:spPr>
            <a:xfrm>
              <a:off x="4978399" y="2256213"/>
              <a:ext cx="2235200" cy="486011"/>
            </a:xfrm>
            <a:prstGeom prst="roundRect">
              <a:avLst/>
            </a:prstGeom>
            <a:solidFill>
              <a:schemeClr val="tx2">
                <a:lumMod val="50000"/>
              </a:schemeClr>
            </a:solidFill>
            <a:ln w="57150" cap="rnd">
              <a:noFill/>
              <a:prstDash val="solid"/>
              <a:round/>
            </a:ln>
            <a:effectLst>
              <a:outerShdw blurRad="508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rmAutofit/>
            </a:bodyPr>
            <a:lstStyle/>
            <a:p>
              <a:pPr algn="ctr" defTabSz="1218323"/>
              <a:r>
                <a:rPr lang="en-US" altLang="zh-CN" sz="1600" b="1" dirty="0">
                  <a:solidFill>
                    <a:schemeClr val="bg1"/>
                  </a:solidFill>
                  <a:latin typeface="Cambria" panose="02040503050406030204" pitchFamily="18" charset="0"/>
                </a:rPr>
                <a:t>PMO to be hired</a:t>
              </a:r>
            </a:p>
          </p:txBody>
        </p:sp>
      </p:grpSp>
      <p:sp>
        <p:nvSpPr>
          <p:cNvPr id="5" name="文本框 4">
            <a:extLst>
              <a:ext uri="{FF2B5EF4-FFF2-40B4-BE49-F238E27FC236}">
                <a16:creationId xmlns:a16="http://schemas.microsoft.com/office/drawing/2014/main" id="{657426F2-25B4-40E8-8C7B-846CA6035A99}"/>
              </a:ext>
            </a:extLst>
          </p:cNvPr>
          <p:cNvSpPr txBox="1"/>
          <p:nvPr/>
        </p:nvSpPr>
        <p:spPr>
          <a:xfrm>
            <a:off x="7399346" y="3222742"/>
            <a:ext cx="1277914" cy="338554"/>
          </a:xfrm>
          <a:prstGeom prst="rect">
            <a:avLst/>
          </a:prstGeom>
        </p:spPr>
        <p:txBody>
          <a:bodyPr wrap="none" rtlCol="0">
            <a:spAutoFit/>
          </a:bodyPr>
          <a:lstStyle/>
          <a:p>
            <a:pPr algn="l">
              <a:spcBef>
                <a:spcPts val="600"/>
              </a:spcBef>
              <a:buClr>
                <a:schemeClr val="accent1"/>
              </a:buClr>
            </a:pPr>
            <a:r>
              <a:rPr lang="en-US" altLang="zh-CN" sz="1600" dirty="0"/>
              <a:t>Sales Force</a:t>
            </a:r>
            <a:endParaRPr lang="zh-CN" altLang="en-US" sz="1600" dirty="0"/>
          </a:p>
        </p:txBody>
      </p:sp>
      <p:cxnSp>
        <p:nvCxnSpPr>
          <p:cNvPr id="8" name="直接连接符 7">
            <a:extLst>
              <a:ext uri="{FF2B5EF4-FFF2-40B4-BE49-F238E27FC236}">
                <a16:creationId xmlns:a16="http://schemas.microsoft.com/office/drawing/2014/main" id="{E23F242A-F849-43F1-932E-A2718EE8F536}"/>
              </a:ext>
            </a:extLst>
          </p:cNvPr>
          <p:cNvCxnSpPr/>
          <p:nvPr/>
        </p:nvCxnSpPr>
        <p:spPr>
          <a:xfrm>
            <a:off x="4792337" y="4670270"/>
            <a:ext cx="561861" cy="0"/>
          </a:xfrm>
          <a:prstGeom prst="line">
            <a:avLst/>
          </a:prstGeom>
          <a:ln w="571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6" name="表格 5">
            <a:extLst>
              <a:ext uri="{FF2B5EF4-FFF2-40B4-BE49-F238E27FC236}">
                <a16:creationId xmlns:a16="http://schemas.microsoft.com/office/drawing/2014/main" id="{145E416E-F2F5-4551-9DF3-CD9BE07C9E21}"/>
              </a:ext>
            </a:extLst>
          </p:cNvPr>
          <p:cNvGraphicFramePr>
            <a:graphicFrameLocks noGrp="1"/>
          </p:cNvGraphicFramePr>
          <p:nvPr>
            <p:extLst>
              <p:ext uri="{D42A27DB-BD31-4B8C-83A1-F6EECF244321}">
                <p14:modId xmlns:p14="http://schemas.microsoft.com/office/powerpoint/2010/main" val="2459719320"/>
              </p:ext>
            </p:extLst>
          </p:nvPr>
        </p:nvGraphicFramePr>
        <p:xfrm>
          <a:off x="5526453" y="3724928"/>
          <a:ext cx="5722669" cy="2398460"/>
        </p:xfrm>
        <a:graphic>
          <a:graphicData uri="http://schemas.openxmlformats.org/drawingml/2006/table">
            <a:tbl>
              <a:tblPr firstRow="1" bandRow="1">
                <a:tableStyleId>{5C22544A-7EE6-4342-B048-85BDC9FD1C3A}</a:tableStyleId>
              </a:tblPr>
              <a:tblGrid>
                <a:gridCol w="1644611">
                  <a:extLst>
                    <a:ext uri="{9D8B030D-6E8A-4147-A177-3AD203B41FA5}">
                      <a16:colId xmlns:a16="http://schemas.microsoft.com/office/drawing/2014/main" val="2806426862"/>
                    </a:ext>
                  </a:extLst>
                </a:gridCol>
                <a:gridCol w="1491622">
                  <a:extLst>
                    <a:ext uri="{9D8B030D-6E8A-4147-A177-3AD203B41FA5}">
                      <a16:colId xmlns:a16="http://schemas.microsoft.com/office/drawing/2014/main" val="2545245939"/>
                    </a:ext>
                  </a:extLst>
                </a:gridCol>
                <a:gridCol w="1190431">
                  <a:extLst>
                    <a:ext uri="{9D8B030D-6E8A-4147-A177-3AD203B41FA5}">
                      <a16:colId xmlns:a16="http://schemas.microsoft.com/office/drawing/2014/main" val="1315889844"/>
                    </a:ext>
                  </a:extLst>
                </a:gridCol>
                <a:gridCol w="1396005">
                  <a:extLst>
                    <a:ext uri="{9D8B030D-6E8A-4147-A177-3AD203B41FA5}">
                      <a16:colId xmlns:a16="http://schemas.microsoft.com/office/drawing/2014/main" val="654328208"/>
                    </a:ext>
                  </a:extLst>
                </a:gridCol>
              </a:tblGrid>
              <a:tr h="239846">
                <a:tc>
                  <a:txBody>
                    <a:bodyPr/>
                    <a:lstStyle/>
                    <a:p>
                      <a:pPr algn="l" fontAlgn="b"/>
                      <a:r>
                        <a:rPr lang="en-US" sz="1100" u="none" strike="noStrike" dirty="0">
                          <a:effectLst/>
                        </a:rPr>
                        <a:t>East + Central</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South</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North</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HK&amp;TW</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1854382513"/>
                  </a:ext>
                </a:extLst>
              </a:tr>
              <a:tr h="239846">
                <a:tc>
                  <a:txBody>
                    <a:bodyPr/>
                    <a:lstStyle/>
                    <a:p>
                      <a:pPr algn="l" fontAlgn="b"/>
                      <a:r>
                        <a:rPr lang="en-US" sz="1100" u="none" strike="noStrike" dirty="0">
                          <a:effectLst/>
                        </a:rPr>
                        <a:t>XiangWei Li</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Liang Yu* </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ze han wang *</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Dicky Ma*</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1817845802"/>
                  </a:ext>
                </a:extLst>
              </a:tr>
              <a:tr h="239846">
                <a:tc>
                  <a:txBody>
                    <a:bodyPr/>
                    <a:lstStyle/>
                    <a:p>
                      <a:pPr algn="l" fontAlgn="b"/>
                      <a:r>
                        <a:rPr lang="en-US" sz="1100" u="none" strike="noStrike">
                          <a:effectLst/>
                        </a:rPr>
                        <a:t>XuBin Xu</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Lu Zeng Hung</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wei xu</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Henry Chen*</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3217739460"/>
                  </a:ext>
                </a:extLst>
              </a:tr>
              <a:tr h="239846">
                <a:tc>
                  <a:txBody>
                    <a:bodyPr/>
                    <a:lstStyle/>
                    <a:p>
                      <a:pPr algn="l" fontAlgn="b"/>
                      <a:r>
                        <a:rPr lang="en-US" sz="1100" u="none" strike="noStrike">
                          <a:effectLst/>
                        </a:rPr>
                        <a:t>Cao Lei</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Lin Hai</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weiwei dong</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Teresa Shih</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4043111465"/>
                  </a:ext>
                </a:extLst>
              </a:tr>
              <a:tr h="239846">
                <a:tc>
                  <a:txBody>
                    <a:bodyPr/>
                    <a:lstStyle/>
                    <a:p>
                      <a:pPr algn="l" fontAlgn="b"/>
                      <a:r>
                        <a:rPr lang="en-US" sz="1100" u="none" strike="noStrike">
                          <a:effectLst/>
                        </a:rPr>
                        <a:t>Qi Zhen Wei</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Xiao Yong</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miao chen</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Amanda Wang</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1579666219"/>
                  </a:ext>
                </a:extLst>
              </a:tr>
              <a:tr h="239846">
                <a:tc>
                  <a:txBody>
                    <a:bodyPr/>
                    <a:lstStyle/>
                    <a:p>
                      <a:pPr algn="l" fontAlgn="b"/>
                      <a:r>
                        <a:rPr lang="en-US" sz="1100" u="none" strike="noStrike">
                          <a:effectLst/>
                        </a:rPr>
                        <a:t>Zhu Liang</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Zhou Chi</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yuan </a:t>
                      </a:r>
                      <a:r>
                        <a:rPr lang="en-US" sz="1100" u="none" strike="noStrike" dirty="0" err="1">
                          <a:effectLst/>
                        </a:rPr>
                        <a:t>yuan</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Vicky Wan</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3752650854"/>
                  </a:ext>
                </a:extLst>
              </a:tr>
              <a:tr h="239846">
                <a:tc>
                  <a:txBody>
                    <a:bodyPr/>
                    <a:lstStyle/>
                    <a:p>
                      <a:pPr algn="l" fontAlgn="b"/>
                      <a:r>
                        <a:rPr lang="en-US" sz="1100" u="none" strike="noStrike">
                          <a:effectLst/>
                        </a:rPr>
                        <a:t>Chun Ming Song*</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Bu AnBo</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chao ma</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Ray Lee</a:t>
                      </a:r>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3639917165"/>
                  </a:ext>
                </a:extLst>
              </a:tr>
              <a:tr h="239846">
                <a:tc>
                  <a:txBody>
                    <a:bodyPr/>
                    <a:lstStyle/>
                    <a:p>
                      <a:pPr algn="l" fontAlgn="b"/>
                      <a:r>
                        <a:rPr lang="en-US" sz="1100" u="none" strike="noStrike">
                          <a:effectLst/>
                        </a:rPr>
                        <a:t>Chen Xiao Jie</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Chen Yi Jun</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lei wang</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endParaRPr lang="en-US" sz="1100" b="0" i="0" u="none" strike="noStrike">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1453545464"/>
                  </a:ext>
                </a:extLst>
              </a:tr>
              <a:tr h="239846">
                <a:tc>
                  <a:txBody>
                    <a:bodyPr/>
                    <a:lstStyle/>
                    <a:p>
                      <a:pPr algn="l" fontAlgn="b"/>
                      <a:r>
                        <a:rPr lang="en-US" sz="1100" u="none" strike="noStrike">
                          <a:effectLst/>
                        </a:rPr>
                        <a:t>HongYi Zhao</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a:effectLst/>
                        </a:rPr>
                        <a:t>Zhou Huan Huan</a:t>
                      </a:r>
                      <a:endParaRPr lang="en-US" sz="1100" b="0" i="0" u="none" strike="noStrike">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meng </a:t>
                      </a:r>
                      <a:r>
                        <a:rPr lang="en-US" sz="1100" u="none" strike="noStrike" dirty="0" err="1">
                          <a:effectLst/>
                        </a:rPr>
                        <a:t>zhao</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108000" marR="72000" marT="9525" marB="0" anchor="ctr"/>
                </a:tc>
                <a:extLst>
                  <a:ext uri="{0D108BD9-81ED-4DB2-BD59-A6C34878D82A}">
                    <a16:rowId xmlns:a16="http://schemas.microsoft.com/office/drawing/2014/main" val="3048645881"/>
                  </a:ext>
                </a:extLst>
              </a:tr>
              <a:tr h="239846">
                <a:tc>
                  <a:txBody>
                    <a:bodyPr/>
                    <a:lstStyle/>
                    <a:p>
                      <a:pPr algn="l" fontAlgn="b"/>
                      <a:r>
                        <a:rPr lang="en-US" sz="1100" u="none" strike="noStrike" dirty="0">
                          <a:effectLst/>
                        </a:rPr>
                        <a:t>Wu </a:t>
                      </a:r>
                      <a:r>
                        <a:rPr lang="en-US" sz="1100" u="none" strike="noStrike" dirty="0" err="1">
                          <a:effectLst/>
                        </a:rPr>
                        <a:t>Jie</a:t>
                      </a:r>
                      <a:endParaRPr lang="en-US" sz="1100" b="0" i="0" u="none" strike="noStrike" dirty="0">
                        <a:solidFill>
                          <a:srgbClr val="000000"/>
                        </a:solidFill>
                        <a:effectLst/>
                        <a:latin typeface="Calibri" panose="020F0502020204030204" pitchFamily="34" charset="0"/>
                      </a:endParaRPr>
                    </a:p>
                  </a:txBody>
                  <a:tcPr marL="108000" marR="72000" marT="9525" marB="0" anchor="ctr"/>
                </a:tc>
                <a:tc>
                  <a:txBody>
                    <a:bodyPr/>
                    <a:lstStyle/>
                    <a:p>
                      <a:pPr algn="l" fontAlgn="b"/>
                      <a:r>
                        <a:rPr lang="en-US" sz="1100" u="none" strike="noStrike" dirty="0">
                          <a:effectLst/>
                        </a:rPr>
                        <a:t>Bingham Liang*</a:t>
                      </a:r>
                      <a:endParaRPr lang="en-US" sz="1100" b="0" i="0" u="none" strike="noStrike" dirty="0">
                        <a:solidFill>
                          <a:srgbClr val="000000"/>
                        </a:solidFill>
                        <a:effectLst/>
                        <a:latin typeface="Calibri" panose="020F0502020204030204" pitchFamily="34" charset="0"/>
                      </a:endParaRPr>
                    </a:p>
                  </a:txBody>
                  <a:tcPr marL="108000" marR="72000" marT="9525" marB="0" anchor="ctr"/>
                </a:tc>
                <a:tc gridSpan="2">
                  <a:txBody>
                    <a:bodyPr/>
                    <a:lstStyle/>
                    <a:p>
                      <a:pPr algn="l" fontAlgn="b"/>
                      <a:r>
                        <a:rPr lang="en-US" sz="1100" u="none" strike="noStrike" dirty="0" err="1">
                          <a:effectLst/>
                        </a:rPr>
                        <a:t>cheng</a:t>
                      </a:r>
                      <a:r>
                        <a:rPr lang="en-US" sz="1100" u="none" strike="noStrike" dirty="0">
                          <a:effectLst/>
                        </a:rPr>
                        <a:t> gang ye</a:t>
                      </a:r>
                      <a:endParaRPr lang="en-US" sz="1100" b="0" i="0" u="none" strike="noStrike" dirty="0">
                        <a:solidFill>
                          <a:srgbClr val="000000"/>
                        </a:solidFill>
                        <a:effectLst/>
                        <a:latin typeface="Calibri" panose="020F0502020204030204" pitchFamily="34" charset="0"/>
                      </a:endParaRPr>
                    </a:p>
                  </a:txBody>
                  <a:tcPr marL="108000" marR="72000" marT="9525" marB="0" anchor="ctr"/>
                </a:tc>
                <a:tc hMerge="1">
                  <a:txBody>
                    <a:bodyPr/>
                    <a:lstStyle/>
                    <a:p>
                      <a:endParaRPr lang="en-US"/>
                    </a:p>
                  </a:txBody>
                  <a:tcPr/>
                </a:tc>
                <a:extLst>
                  <a:ext uri="{0D108BD9-81ED-4DB2-BD59-A6C34878D82A}">
                    <a16:rowId xmlns:a16="http://schemas.microsoft.com/office/drawing/2014/main" val="196200411"/>
                  </a:ext>
                </a:extLst>
              </a:tr>
            </a:tbl>
          </a:graphicData>
        </a:graphic>
      </p:graphicFrame>
      <p:sp>
        <p:nvSpPr>
          <p:cNvPr id="7" name="矩形 6">
            <a:extLst>
              <a:ext uri="{FF2B5EF4-FFF2-40B4-BE49-F238E27FC236}">
                <a16:creationId xmlns:a16="http://schemas.microsoft.com/office/drawing/2014/main" id="{4A233910-5A25-49C3-8562-AE2EA9252145}"/>
              </a:ext>
            </a:extLst>
          </p:cNvPr>
          <p:cNvSpPr/>
          <p:nvPr/>
        </p:nvSpPr>
        <p:spPr>
          <a:xfrm>
            <a:off x="10434998" y="6212473"/>
            <a:ext cx="1173719" cy="261610"/>
          </a:xfrm>
          <a:prstGeom prst="rect">
            <a:avLst/>
          </a:prstGeom>
        </p:spPr>
        <p:txBody>
          <a:bodyPr wrap="none">
            <a:spAutoFit/>
          </a:bodyPr>
          <a:lstStyle/>
          <a:p>
            <a:r>
              <a:rPr lang="en-US" altLang="zh-CN" sz="1100" dirty="0"/>
              <a:t>*regional leader</a:t>
            </a:r>
            <a:endParaRPr lang="en-US" sz="1100" dirty="0"/>
          </a:p>
        </p:txBody>
      </p:sp>
      <p:sp>
        <p:nvSpPr>
          <p:cNvPr id="25" name="椭圆 24">
            <a:extLst>
              <a:ext uri="{FF2B5EF4-FFF2-40B4-BE49-F238E27FC236}">
                <a16:creationId xmlns:a16="http://schemas.microsoft.com/office/drawing/2014/main" id="{72237678-FCD3-469D-BA25-1247BBD7CD59}"/>
              </a:ext>
            </a:extLst>
          </p:cNvPr>
          <p:cNvSpPr/>
          <p:nvPr/>
        </p:nvSpPr>
        <p:spPr bwMode="auto">
          <a:xfrm>
            <a:off x="2674727" y="3414168"/>
            <a:ext cx="672000" cy="672000"/>
          </a:xfrm>
          <a:prstGeom prst="ellipse">
            <a:avLst/>
          </a:prstGeom>
          <a:blipFill>
            <a:blip r:embed="rId3"/>
            <a:stretch>
              <a:fillRect l="-34118" r="-32549"/>
            </a:stretch>
          </a:bli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133">
              <a:latin typeface="Verdana" pitchFamily="34" charset="0"/>
            </a:endParaRPr>
          </a:p>
        </p:txBody>
      </p:sp>
    </p:spTree>
    <p:custDataLst>
      <p:tags r:id="rId1"/>
    </p:custDataLst>
    <p:extLst>
      <p:ext uri="{BB962C8B-B14F-4D97-AF65-F5344CB8AC3E}">
        <p14:creationId xmlns:p14="http://schemas.microsoft.com/office/powerpoint/2010/main" val="54483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圆角 43">
            <a:extLst>
              <a:ext uri="{FF2B5EF4-FFF2-40B4-BE49-F238E27FC236}">
                <a16:creationId xmlns:a16="http://schemas.microsoft.com/office/drawing/2014/main" id="{0B0F40C1-EEE6-48F3-A4FD-C33E1530F3D6}"/>
              </a:ext>
            </a:extLst>
          </p:cNvPr>
          <p:cNvSpPr/>
          <p:nvPr/>
        </p:nvSpPr>
        <p:spPr>
          <a:xfrm>
            <a:off x="681825" y="3539594"/>
            <a:ext cx="6127335" cy="2899399"/>
          </a:xfrm>
          <a:prstGeom prst="roundRect">
            <a:avLst>
              <a:gd name="adj" fmla="val 8813"/>
            </a:avLst>
          </a:prstGeom>
          <a:solidFill>
            <a:schemeClr val="bg1">
              <a:lumMod val="95000"/>
            </a:schemeClr>
          </a:solidFill>
        </p:spPr>
        <p:txBody>
          <a:bodyPr wrap="square" rtlCol="0" anchor="ctr">
            <a:noAutofit/>
          </a:bodyPr>
          <a:lstStyle/>
          <a:p>
            <a:pPr algn="ctr">
              <a:buClr>
                <a:schemeClr val="accent1"/>
              </a:buClr>
            </a:pPr>
            <a:endParaRPr lang="zh-CN" altLang="en-US" sz="1400" err="1">
              <a:solidFill>
                <a:schemeClr val="bg2">
                  <a:lumMod val="50000"/>
                </a:schemeClr>
              </a:solidFill>
            </a:endParaRPr>
          </a:p>
        </p:txBody>
      </p:sp>
      <p:sp>
        <p:nvSpPr>
          <p:cNvPr id="15" name="矩形 14">
            <a:extLst>
              <a:ext uri="{FF2B5EF4-FFF2-40B4-BE49-F238E27FC236}">
                <a16:creationId xmlns:a16="http://schemas.microsoft.com/office/drawing/2014/main" id="{57888C22-FAF2-4DA1-9172-48B91CB0BFFC}"/>
              </a:ext>
            </a:extLst>
          </p:cNvPr>
          <p:cNvSpPr/>
          <p:nvPr/>
        </p:nvSpPr>
        <p:spPr>
          <a:xfrm>
            <a:off x="949119" y="3666653"/>
            <a:ext cx="2169237" cy="1577288"/>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buClr>
                <a:schemeClr val="accent1"/>
              </a:buClr>
            </a:pPr>
            <a:endParaRPr lang="en-US" sz="1600" dirty="0" err="1">
              <a:solidFill>
                <a:schemeClr val="bg1"/>
              </a:solidFill>
            </a:endParaRPr>
          </a:p>
        </p:txBody>
      </p:sp>
      <p:graphicFrame>
        <p:nvGraphicFramePr>
          <p:cNvPr id="5" name="Object 6" hidden="1">
            <a:extLst>
              <a:ext uri="{FF2B5EF4-FFF2-40B4-BE49-F238E27FC236}">
                <a16:creationId xmlns:a16="http://schemas.microsoft.com/office/drawing/2014/main" id="{CF68B3D7-DBDB-4D4E-8D1C-D128CC385D8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7" name="think-cell Slide" r:id="rId7" imgW="395" imgH="394" progId="TCLayout.ActiveDocument.1">
                  <p:embed/>
                </p:oleObj>
              </mc:Choice>
              <mc:Fallback>
                <p:oleObj name="think-cell Slide" r:id="rId7" imgW="395" imgH="394" progId="TCLayout.ActiveDocument.1">
                  <p:embed/>
                  <p:pic>
                    <p:nvPicPr>
                      <p:cNvPr id="5" name="Object 6" hidden="1">
                        <a:extLst>
                          <a:ext uri="{FF2B5EF4-FFF2-40B4-BE49-F238E27FC236}">
                            <a16:creationId xmlns:a16="http://schemas.microsoft.com/office/drawing/2014/main" id="{CF68B3D7-DBDB-4D4E-8D1C-D128CC385D8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6" name="Rectangle 1" hidden="1">
            <a:extLst>
              <a:ext uri="{FF2B5EF4-FFF2-40B4-BE49-F238E27FC236}">
                <a16:creationId xmlns:a16="http://schemas.microsoft.com/office/drawing/2014/main" id="{CE208501-9612-4A8D-8E97-DE1F117FCCD6}"/>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kumimoji="0" lang="en-US" sz="2500" b="1" u="none" strike="noStrike" kern="1200" cap="none" spc="0" normalizeH="0" noProof="0" err="1">
              <a:ln>
                <a:noFill/>
              </a:ln>
              <a:solidFill>
                <a:srgbClr val="FFFFFF"/>
              </a:solidFill>
              <a:effectLst/>
              <a:uLnTx/>
              <a:uFillTx/>
              <a:latin typeface="Century Gothic" panose="020B0502020202020204" pitchFamily="34" charset="0"/>
              <a:ea typeface="+mj-ea"/>
              <a:cs typeface="+mj-cs"/>
              <a:sym typeface="Century Gothic" panose="020B0502020202020204" pitchFamily="34" charset="0"/>
            </a:endParaRPr>
          </a:p>
        </p:txBody>
      </p:sp>
      <p:sp>
        <p:nvSpPr>
          <p:cNvPr id="2" name="2. Slide Title">
            <a:extLst>
              <a:ext uri="{FF2B5EF4-FFF2-40B4-BE49-F238E27FC236}">
                <a16:creationId xmlns:a16="http://schemas.microsoft.com/office/drawing/2014/main" id="{A25AE35D-B264-4606-91BA-C1EC0D3953F1}"/>
              </a:ext>
            </a:extLst>
          </p:cNvPr>
          <p:cNvSpPr>
            <a:spLocks noGrp="1"/>
          </p:cNvSpPr>
          <p:nvPr>
            <p:ph type="title"/>
            <p:custDataLst>
              <p:tags r:id="rId4"/>
            </p:custDataLst>
          </p:nvPr>
        </p:nvSpPr>
        <p:spPr/>
        <p:txBody>
          <a:bodyPr/>
          <a:lstStyle/>
          <a:p>
            <a:r>
              <a:rPr lang="en-US" dirty="0"/>
              <a:t>Market </a:t>
            </a:r>
            <a:r>
              <a:rPr lang="en-US" altLang="zh-CN" dirty="0"/>
              <a:t>Situation </a:t>
            </a:r>
            <a:r>
              <a:rPr lang="en-US" dirty="0"/>
              <a:t>and Strategy</a:t>
            </a:r>
          </a:p>
        </p:txBody>
      </p:sp>
      <p:sp>
        <p:nvSpPr>
          <p:cNvPr id="27" name="矩形: 圆角 26">
            <a:extLst>
              <a:ext uri="{FF2B5EF4-FFF2-40B4-BE49-F238E27FC236}">
                <a16:creationId xmlns:a16="http://schemas.microsoft.com/office/drawing/2014/main" id="{B4370B3F-3959-4C78-B9EA-F934978F5995}"/>
              </a:ext>
            </a:extLst>
          </p:cNvPr>
          <p:cNvSpPr/>
          <p:nvPr/>
        </p:nvSpPr>
        <p:spPr>
          <a:xfrm>
            <a:off x="7970552" y="3565033"/>
            <a:ext cx="3640918" cy="2899399"/>
          </a:xfrm>
          <a:prstGeom prst="roundRect">
            <a:avLst>
              <a:gd name="adj" fmla="val 8813"/>
            </a:avLst>
          </a:prstGeom>
          <a:solidFill>
            <a:schemeClr val="bg1">
              <a:lumMod val="95000"/>
            </a:schemeClr>
          </a:solidFill>
        </p:spPr>
        <p:txBody>
          <a:bodyPr wrap="square" rtlCol="0" anchor="ctr">
            <a:noAutofit/>
          </a:bodyPr>
          <a:lstStyle/>
          <a:p>
            <a:pPr algn="ctr">
              <a:buClr>
                <a:schemeClr val="accent1"/>
              </a:buClr>
            </a:pPr>
            <a:endParaRPr lang="zh-CN" altLang="en-US" sz="1400" err="1">
              <a:solidFill>
                <a:schemeClr val="bg2">
                  <a:lumMod val="50000"/>
                </a:schemeClr>
              </a:solidFill>
            </a:endParaRPr>
          </a:p>
        </p:txBody>
      </p:sp>
      <p:grpSp>
        <p:nvGrpSpPr>
          <p:cNvPr id="13" name="组合 12">
            <a:extLst>
              <a:ext uri="{FF2B5EF4-FFF2-40B4-BE49-F238E27FC236}">
                <a16:creationId xmlns:a16="http://schemas.microsoft.com/office/drawing/2014/main" id="{4991DB1A-2D10-46B7-A6D4-6A91EEF78A48}"/>
              </a:ext>
            </a:extLst>
          </p:cNvPr>
          <p:cNvGrpSpPr/>
          <p:nvPr/>
        </p:nvGrpSpPr>
        <p:grpSpPr>
          <a:xfrm>
            <a:off x="766040" y="1530301"/>
            <a:ext cx="6127335" cy="1651934"/>
            <a:chOff x="1067809" y="1872924"/>
            <a:chExt cx="4416422" cy="1651934"/>
          </a:xfrm>
        </p:grpSpPr>
        <p:sp>
          <p:nvSpPr>
            <p:cNvPr id="36" name="矩形: 圆角 35">
              <a:extLst>
                <a:ext uri="{FF2B5EF4-FFF2-40B4-BE49-F238E27FC236}">
                  <a16:creationId xmlns:a16="http://schemas.microsoft.com/office/drawing/2014/main" id="{3D9E34A6-2E8B-4563-8B92-0F0A66A9887F}"/>
                </a:ext>
              </a:extLst>
            </p:cNvPr>
            <p:cNvSpPr/>
            <p:nvPr/>
          </p:nvSpPr>
          <p:spPr>
            <a:xfrm>
              <a:off x="1067809" y="1872924"/>
              <a:ext cx="4416422" cy="1651934"/>
            </a:xfrm>
            <a:prstGeom prst="roundRect">
              <a:avLst>
                <a:gd name="adj" fmla="val 8813"/>
              </a:avLst>
            </a:prstGeom>
            <a:solidFill>
              <a:schemeClr val="bg1">
                <a:lumMod val="95000"/>
              </a:schemeClr>
            </a:solidFill>
          </p:spPr>
          <p:txBody>
            <a:bodyPr wrap="square" rtlCol="0" anchor="ctr">
              <a:noAutofit/>
            </a:bodyPr>
            <a:lstStyle/>
            <a:p>
              <a:pPr algn="ctr">
                <a:buClr>
                  <a:schemeClr val="accent1"/>
                </a:buClr>
              </a:pPr>
              <a:endParaRPr lang="zh-CN" altLang="en-US" sz="1400" err="1">
                <a:solidFill>
                  <a:schemeClr val="bg2">
                    <a:lumMod val="50000"/>
                  </a:schemeClr>
                </a:solidFill>
              </a:endParaRPr>
            </a:p>
          </p:txBody>
        </p:sp>
        <p:sp>
          <p:nvSpPr>
            <p:cNvPr id="38" name="矩形 37">
              <a:extLst>
                <a:ext uri="{FF2B5EF4-FFF2-40B4-BE49-F238E27FC236}">
                  <a16:creationId xmlns:a16="http://schemas.microsoft.com/office/drawing/2014/main" id="{10B4A2C3-3AE1-490A-B429-E82E423B87CD}"/>
                </a:ext>
              </a:extLst>
            </p:cNvPr>
            <p:cNvSpPr/>
            <p:nvPr/>
          </p:nvSpPr>
          <p:spPr>
            <a:xfrm>
              <a:off x="1285503" y="1956682"/>
              <a:ext cx="4054052" cy="1423210"/>
            </a:xfrm>
            <a:prstGeom prst="rect">
              <a:avLst/>
            </a:prstGeom>
          </p:spPr>
          <p:txBody>
            <a:bodyPr wrap="square" lIns="91440" tIns="45720" rIns="91440" bIns="45720" anchor="t">
              <a:spAutoFit/>
            </a:bodyPr>
            <a:lstStyle/>
            <a:p>
              <a:pPr marL="236855" indent="-236855">
                <a:lnSpc>
                  <a:spcPct val="95000"/>
                </a:lnSpc>
                <a:spcAft>
                  <a:spcPts val="800"/>
                </a:spcAft>
                <a:buClr>
                  <a:srgbClr val="969696"/>
                </a:buClr>
                <a:buFont typeface="Wingdings" pitchFamily="2" charset="2"/>
                <a:buChar char="§"/>
              </a:pPr>
              <a:r>
                <a:rPr lang="en-US" altLang="zh-CN" sz="1100" dirty="0">
                  <a:solidFill>
                    <a:schemeClr val="bg2">
                      <a:lumMod val="50000"/>
                    </a:schemeClr>
                  </a:solidFill>
                </a:rPr>
                <a:t>Government</a:t>
              </a:r>
              <a:r>
                <a:rPr lang="zh-CN" altLang="en-US" sz="1100" dirty="0">
                  <a:solidFill>
                    <a:schemeClr val="bg2">
                      <a:lumMod val="50000"/>
                    </a:schemeClr>
                  </a:solidFill>
                </a:rPr>
                <a:t> </a:t>
              </a:r>
              <a:r>
                <a:rPr lang="en-US" altLang="zh-CN" sz="1100" dirty="0">
                  <a:solidFill>
                    <a:schemeClr val="bg2">
                      <a:lumMod val="50000"/>
                    </a:schemeClr>
                  </a:solidFill>
                </a:rPr>
                <a:t>strengthen</a:t>
              </a:r>
              <a:r>
                <a:rPr lang="zh-CN" altLang="en-US" sz="1100" dirty="0">
                  <a:solidFill>
                    <a:schemeClr val="bg2">
                      <a:lumMod val="50000"/>
                    </a:schemeClr>
                  </a:solidFill>
                </a:rPr>
                <a:t> </a:t>
              </a:r>
              <a:r>
                <a:rPr lang="en-US" altLang="zh-CN" sz="1100" dirty="0">
                  <a:solidFill>
                    <a:schemeClr val="bg2">
                      <a:lumMod val="50000"/>
                    </a:schemeClr>
                  </a:solidFill>
                </a:rPr>
                <a:t>system on regulatory</a:t>
              </a:r>
              <a:r>
                <a:rPr lang="zh-CN" altLang="en-US" sz="1100" dirty="0">
                  <a:solidFill>
                    <a:schemeClr val="bg2">
                      <a:lumMod val="50000"/>
                    </a:schemeClr>
                  </a:solidFill>
                </a:rPr>
                <a:t> </a:t>
              </a:r>
              <a:r>
                <a:rPr lang="en-US" altLang="zh-CN" sz="1100" dirty="0">
                  <a:solidFill>
                    <a:schemeClr val="bg2">
                      <a:lumMod val="50000"/>
                    </a:schemeClr>
                  </a:solidFill>
                </a:rPr>
                <a:t>science,</a:t>
              </a:r>
              <a:r>
                <a:rPr lang="zh-CN" altLang="en-US" sz="1100" dirty="0">
                  <a:solidFill>
                    <a:schemeClr val="bg2">
                      <a:lumMod val="50000"/>
                    </a:schemeClr>
                  </a:solidFill>
                </a:rPr>
                <a:t> </a:t>
              </a:r>
              <a:r>
                <a:rPr lang="en-US" altLang="zh-CN" sz="1100" dirty="0">
                  <a:solidFill>
                    <a:schemeClr val="bg2">
                      <a:lumMod val="50000"/>
                    </a:schemeClr>
                  </a:solidFill>
                </a:rPr>
                <a:t>with</a:t>
              </a:r>
              <a:r>
                <a:rPr lang="zh-CN" altLang="en-US" sz="1100" dirty="0">
                  <a:solidFill>
                    <a:schemeClr val="bg2">
                      <a:lumMod val="50000"/>
                    </a:schemeClr>
                  </a:solidFill>
                </a:rPr>
                <a:t> </a:t>
              </a:r>
              <a:r>
                <a:rPr lang="en-US" altLang="zh-CN" sz="1100" dirty="0">
                  <a:solidFill>
                    <a:schemeClr val="bg2">
                      <a:lumMod val="50000"/>
                    </a:schemeClr>
                  </a:solidFill>
                </a:rPr>
                <a:t>over</a:t>
              </a:r>
              <a:r>
                <a:rPr lang="zh-CN" altLang="en-US" sz="1100" dirty="0">
                  <a:solidFill>
                    <a:schemeClr val="bg2">
                      <a:lumMod val="50000"/>
                    </a:schemeClr>
                  </a:solidFill>
                </a:rPr>
                <a:t> </a:t>
              </a:r>
              <a:r>
                <a:rPr lang="en-US" altLang="zh-CN" sz="1100" dirty="0">
                  <a:solidFill>
                    <a:schemeClr val="bg2">
                      <a:lumMod val="50000"/>
                    </a:schemeClr>
                  </a:solidFill>
                </a:rPr>
                <a:t>100</a:t>
              </a:r>
              <a:r>
                <a:rPr lang="zh-CN" altLang="en-US" sz="1100" dirty="0">
                  <a:solidFill>
                    <a:schemeClr val="bg2">
                      <a:lumMod val="50000"/>
                    </a:schemeClr>
                  </a:solidFill>
                </a:rPr>
                <a:t> </a:t>
              </a:r>
              <a:r>
                <a:rPr lang="en-US" altLang="zh-CN" sz="1100" dirty="0">
                  <a:solidFill>
                    <a:schemeClr val="bg2">
                      <a:lumMod val="50000"/>
                    </a:schemeClr>
                  </a:solidFill>
                </a:rPr>
                <a:t>NMPA</a:t>
              </a:r>
              <a:r>
                <a:rPr lang="zh-CN" altLang="en-US" sz="1100" dirty="0">
                  <a:solidFill>
                    <a:schemeClr val="bg2">
                      <a:lumMod val="50000"/>
                    </a:schemeClr>
                  </a:solidFill>
                </a:rPr>
                <a:t> </a:t>
              </a:r>
              <a:r>
                <a:rPr lang="en-US" altLang="zh-CN" sz="1100" dirty="0">
                  <a:solidFill>
                    <a:schemeClr val="bg2">
                      <a:lumMod val="50000"/>
                    </a:schemeClr>
                  </a:solidFill>
                </a:rPr>
                <a:t>key</a:t>
              </a:r>
              <a:r>
                <a:rPr lang="zh-CN" altLang="en-US" sz="1100" dirty="0">
                  <a:solidFill>
                    <a:schemeClr val="bg2">
                      <a:lumMod val="50000"/>
                    </a:schemeClr>
                  </a:solidFill>
                </a:rPr>
                <a:t> </a:t>
              </a:r>
              <a:r>
                <a:rPr lang="en-US" altLang="zh-CN" sz="1100" dirty="0">
                  <a:solidFill>
                    <a:schemeClr val="bg2">
                      <a:lumMod val="50000"/>
                    </a:schemeClr>
                  </a:solidFill>
                </a:rPr>
                <a:t>labs in IDC and universities approved from 2019. More standard methods to be developed from these labs. </a:t>
              </a:r>
              <a:endParaRPr lang="en-US" dirty="0"/>
            </a:p>
            <a:p>
              <a:pPr marL="236855" indent="-236855">
                <a:lnSpc>
                  <a:spcPct val="95000"/>
                </a:lnSpc>
                <a:spcAft>
                  <a:spcPts val="800"/>
                </a:spcAft>
                <a:buClr>
                  <a:srgbClr val="969696"/>
                </a:buClr>
                <a:buFont typeface="Wingdings" pitchFamily="2" charset="2"/>
                <a:buChar char="§"/>
              </a:pPr>
              <a:r>
                <a:rPr lang="en-US" altLang="zh-CN" sz="1100" dirty="0">
                  <a:solidFill>
                    <a:schemeClr val="bg2">
                      <a:lumMod val="50000"/>
                    </a:schemeClr>
                  </a:solidFill>
                </a:rPr>
                <a:t>The 14th five-year plan fortifies drug innovation, public health, research, biotech., TCM and national (key) labs, targeting strategic regions.</a:t>
              </a:r>
              <a:endParaRPr lang="en-US" altLang="zh-CN" sz="1100" dirty="0">
                <a:solidFill>
                  <a:schemeClr val="bg2">
                    <a:lumMod val="50000"/>
                  </a:schemeClr>
                </a:solidFill>
                <a:cs typeface="Arial" panose="020B0604020202020204"/>
              </a:endParaRPr>
            </a:p>
            <a:p>
              <a:pPr marL="236855" indent="-236855">
                <a:lnSpc>
                  <a:spcPct val="95000"/>
                </a:lnSpc>
                <a:spcAft>
                  <a:spcPts val="800"/>
                </a:spcAft>
                <a:buClr>
                  <a:srgbClr val="969696"/>
                </a:buClr>
                <a:buFont typeface="Wingdings" pitchFamily="2" charset="2"/>
                <a:buChar char="§"/>
              </a:pPr>
              <a:r>
                <a:rPr lang="en-US" altLang="zh-CN" sz="1100" dirty="0">
                  <a:solidFill>
                    <a:schemeClr val="bg2">
                      <a:lumMod val="50000"/>
                    </a:schemeClr>
                  </a:solidFill>
                  <a:ea typeface="黑体"/>
                </a:rPr>
                <a:t>More synergies among</a:t>
              </a:r>
              <a:r>
                <a:rPr lang="zh-CN" altLang="en-US" sz="1100" dirty="0">
                  <a:solidFill>
                    <a:schemeClr val="bg2">
                      <a:lumMod val="50000"/>
                    </a:schemeClr>
                  </a:solidFill>
                  <a:ea typeface="黑体"/>
                </a:rPr>
                <a:t> </a:t>
              </a:r>
              <a:r>
                <a:rPr lang="en-US" altLang="zh-CN" sz="1100" dirty="0">
                  <a:solidFill>
                    <a:schemeClr val="bg2">
                      <a:lumMod val="50000"/>
                    </a:schemeClr>
                  </a:solidFill>
                  <a:ea typeface="黑体"/>
                </a:rPr>
                <a:t>Government-Application-Industry-University Education-Academy Research (</a:t>
              </a:r>
              <a:r>
                <a:rPr lang="zh-CN" altLang="en-US" sz="1100" dirty="0">
                  <a:solidFill>
                    <a:schemeClr val="bg2">
                      <a:lumMod val="50000"/>
                    </a:schemeClr>
                  </a:solidFill>
                  <a:ea typeface="黑体"/>
                </a:rPr>
                <a:t>政用产学研</a:t>
              </a:r>
              <a:r>
                <a:rPr lang="en-US" altLang="zh-CN" sz="1100" dirty="0">
                  <a:solidFill>
                    <a:schemeClr val="bg2">
                      <a:lumMod val="50000"/>
                    </a:schemeClr>
                  </a:solidFill>
                  <a:ea typeface="黑体"/>
                </a:rPr>
                <a:t>) </a:t>
              </a:r>
              <a:endParaRPr lang="en-US" altLang="zh-CN" sz="1100" dirty="0">
                <a:solidFill>
                  <a:schemeClr val="bg2">
                    <a:lumMod val="50000"/>
                  </a:schemeClr>
                </a:solidFill>
                <a:ea typeface="黑体"/>
                <a:cs typeface="Arial"/>
              </a:endParaRPr>
            </a:p>
          </p:txBody>
        </p:sp>
      </p:grpSp>
      <p:grpSp>
        <p:nvGrpSpPr>
          <p:cNvPr id="12" name="组合 11">
            <a:extLst>
              <a:ext uri="{FF2B5EF4-FFF2-40B4-BE49-F238E27FC236}">
                <a16:creationId xmlns:a16="http://schemas.microsoft.com/office/drawing/2014/main" id="{29EB5E35-B467-4046-B34C-49A13BCBDE91}"/>
              </a:ext>
            </a:extLst>
          </p:cNvPr>
          <p:cNvGrpSpPr/>
          <p:nvPr/>
        </p:nvGrpSpPr>
        <p:grpSpPr>
          <a:xfrm>
            <a:off x="335919" y="1063635"/>
            <a:ext cx="1730547" cy="714412"/>
            <a:chOff x="352508" y="1173356"/>
            <a:chExt cx="2395126" cy="1082275"/>
          </a:xfrm>
        </p:grpSpPr>
        <p:sp>
          <p:nvSpPr>
            <p:cNvPr id="37" name="六边形 36">
              <a:extLst>
                <a:ext uri="{FF2B5EF4-FFF2-40B4-BE49-F238E27FC236}">
                  <a16:creationId xmlns:a16="http://schemas.microsoft.com/office/drawing/2014/main" id="{242A9C36-2F77-4972-9553-DB3BBE2761E3}"/>
                </a:ext>
              </a:extLst>
            </p:cNvPr>
            <p:cNvSpPr/>
            <p:nvPr/>
          </p:nvSpPr>
          <p:spPr bwMode="auto">
            <a:xfrm rot="5400000">
              <a:off x="277868" y="1247996"/>
              <a:ext cx="1082275" cy="932996"/>
            </a:xfrm>
            <a:prstGeom prst="hexagon">
              <a:avLst/>
            </a:prstGeom>
            <a:solidFill>
              <a:srgbClr val="0070C0"/>
            </a:solidFill>
            <a:ln w="57150" cap="flat" algn="ctr">
              <a:solidFill>
                <a:schemeClr val="bg1"/>
              </a:solidFill>
              <a:round/>
              <a:headEnd type="none" w="med" len="med"/>
              <a:tailEnd type="none" w="med" len="med"/>
            </a:ln>
            <a:effectLst/>
          </p:spPr>
          <p:txBody>
            <a:bodyPr vert="horz" wrap="square" lIns="91430" tIns="45716" rIns="91430" bIns="45716" numCol="1" rtlCol="0" anchor="t" anchorCtr="0" compatLnSpc="1">
              <a:prstTxWarp prst="textNoShape">
                <a:avLst/>
              </a:prstTxWarp>
            </a:bodyPr>
            <a:lstStyle/>
            <a:p>
              <a:pPr marL="157428" indent="-157428" algn="ctr" defTabSz="171450">
                <a:lnSpc>
                  <a:spcPct val="85000"/>
                </a:lnSpc>
                <a:spcAft>
                  <a:spcPts val="600"/>
                </a:spcAft>
                <a:buClr>
                  <a:srgbClr val="EE3134"/>
                </a:buClr>
                <a:buSzPts val="2000"/>
                <a:buFont typeface=""/>
                <a:buChar char="•"/>
              </a:pPr>
              <a:endParaRPr lang="zh-CN" altLang="en-US" sz="1600">
                <a:ln w="57150">
                  <a:solidFill>
                    <a:schemeClr val="bg1"/>
                  </a:solidFill>
                </a:ln>
                <a:solidFill>
                  <a:schemeClr val="bg2">
                    <a:lumMod val="50000"/>
                  </a:schemeClr>
                </a:solidFill>
              </a:endParaRPr>
            </a:p>
          </p:txBody>
        </p:sp>
        <p:pic>
          <p:nvPicPr>
            <p:cNvPr id="39" name="图形 38" descr="上升趋势">
              <a:extLst>
                <a:ext uri="{FF2B5EF4-FFF2-40B4-BE49-F238E27FC236}">
                  <a16:creationId xmlns:a16="http://schemas.microsoft.com/office/drawing/2014/main" id="{7947FC9A-DF64-4918-8730-21B032FBD70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1939" y="1319867"/>
              <a:ext cx="789254" cy="789254"/>
            </a:xfrm>
            <a:prstGeom prst="rect">
              <a:avLst/>
            </a:prstGeom>
          </p:spPr>
        </p:pic>
        <p:sp>
          <p:nvSpPr>
            <p:cNvPr id="40" name="文本框 39">
              <a:extLst>
                <a:ext uri="{FF2B5EF4-FFF2-40B4-BE49-F238E27FC236}">
                  <a16:creationId xmlns:a16="http://schemas.microsoft.com/office/drawing/2014/main" id="{32027B2A-8B7A-4DAE-8BCA-61F3BA88CEB1}"/>
                </a:ext>
              </a:extLst>
            </p:cNvPr>
            <p:cNvSpPr txBox="1"/>
            <p:nvPr/>
          </p:nvSpPr>
          <p:spPr>
            <a:xfrm>
              <a:off x="1285502" y="1496590"/>
              <a:ext cx="1462132" cy="630942"/>
            </a:xfrm>
            <a:prstGeom prst="rect">
              <a:avLst/>
            </a:prstGeom>
          </p:spPr>
          <p:txBody>
            <a:bodyPr wrap="none" rtlCol="0">
              <a:spAutoFit/>
            </a:bodyPr>
            <a:lstStyle/>
            <a:p>
              <a:pPr>
                <a:spcBef>
                  <a:spcPts val="600"/>
                </a:spcBef>
                <a:buClr>
                  <a:schemeClr val="accent1"/>
                </a:buClr>
              </a:pPr>
              <a:r>
                <a:rPr lang="en-US" altLang="zh-CN" sz="1600" b="1" dirty="0">
                  <a:solidFill>
                    <a:srgbClr val="0070C0"/>
                  </a:solidFill>
                  <a:cs typeface="Arial" charset="0"/>
                </a:rPr>
                <a:t>Market Trend</a:t>
              </a:r>
            </a:p>
            <a:p>
              <a:pPr algn="l">
                <a:spcBef>
                  <a:spcPts val="600"/>
                </a:spcBef>
                <a:buClr>
                  <a:schemeClr val="accent1"/>
                </a:buClr>
              </a:pPr>
              <a:r>
                <a:rPr lang="en-US" altLang="zh-CN" sz="1400" dirty="0">
                  <a:solidFill>
                    <a:srgbClr val="0070C0"/>
                  </a:solidFill>
                </a:rPr>
                <a:t> </a:t>
              </a:r>
              <a:endParaRPr lang="zh-CN" altLang="en-US" sz="1400" dirty="0">
                <a:solidFill>
                  <a:srgbClr val="0070C0"/>
                </a:solidFill>
              </a:endParaRPr>
            </a:p>
          </p:txBody>
        </p:sp>
      </p:grpSp>
      <p:sp>
        <p:nvSpPr>
          <p:cNvPr id="47" name="矩形: 圆角 46">
            <a:extLst>
              <a:ext uri="{FF2B5EF4-FFF2-40B4-BE49-F238E27FC236}">
                <a16:creationId xmlns:a16="http://schemas.microsoft.com/office/drawing/2014/main" id="{CDD6EABE-21DD-4243-A6FF-F66A4E863588}"/>
              </a:ext>
            </a:extLst>
          </p:cNvPr>
          <p:cNvSpPr/>
          <p:nvPr/>
        </p:nvSpPr>
        <p:spPr>
          <a:xfrm>
            <a:off x="7968503" y="1886363"/>
            <a:ext cx="3457457" cy="1769104"/>
          </a:xfrm>
          <a:prstGeom prst="roundRect">
            <a:avLst>
              <a:gd name="adj" fmla="val 8813"/>
            </a:avLst>
          </a:prstGeom>
          <a:solidFill>
            <a:schemeClr val="bg1">
              <a:lumMod val="95000"/>
            </a:schemeClr>
          </a:solidFill>
        </p:spPr>
        <p:txBody>
          <a:bodyPr wrap="square" rtlCol="0" anchor="ctr">
            <a:noAutofit/>
          </a:bodyPr>
          <a:lstStyle/>
          <a:p>
            <a:pPr algn="ctr">
              <a:buClr>
                <a:schemeClr val="accent1"/>
              </a:buClr>
            </a:pPr>
            <a:endParaRPr lang="zh-CN" altLang="en-US" sz="1400" err="1">
              <a:solidFill>
                <a:schemeClr val="bg2">
                  <a:lumMod val="50000"/>
                </a:schemeClr>
              </a:solidFill>
            </a:endParaRPr>
          </a:p>
        </p:txBody>
      </p:sp>
      <p:grpSp>
        <p:nvGrpSpPr>
          <p:cNvPr id="14" name="组合 13">
            <a:extLst>
              <a:ext uri="{FF2B5EF4-FFF2-40B4-BE49-F238E27FC236}">
                <a16:creationId xmlns:a16="http://schemas.microsoft.com/office/drawing/2014/main" id="{60E4D396-DFA1-4700-8347-E19B128FAE42}"/>
              </a:ext>
            </a:extLst>
          </p:cNvPr>
          <p:cNvGrpSpPr/>
          <p:nvPr/>
        </p:nvGrpSpPr>
        <p:grpSpPr>
          <a:xfrm>
            <a:off x="7342325" y="865609"/>
            <a:ext cx="3251045" cy="714412"/>
            <a:chOff x="6444507" y="1183698"/>
            <a:chExt cx="4158695" cy="1082275"/>
          </a:xfrm>
        </p:grpSpPr>
        <p:sp>
          <p:nvSpPr>
            <p:cNvPr id="48" name="六边形 47">
              <a:extLst>
                <a:ext uri="{FF2B5EF4-FFF2-40B4-BE49-F238E27FC236}">
                  <a16:creationId xmlns:a16="http://schemas.microsoft.com/office/drawing/2014/main" id="{FFBC021B-C7C3-4844-A89F-C3523D1BA7BF}"/>
                </a:ext>
              </a:extLst>
            </p:cNvPr>
            <p:cNvSpPr/>
            <p:nvPr/>
          </p:nvSpPr>
          <p:spPr bwMode="auto">
            <a:xfrm rot="5400000">
              <a:off x="6369867" y="1258338"/>
              <a:ext cx="1082275" cy="932996"/>
            </a:xfrm>
            <a:prstGeom prst="hexagon">
              <a:avLst/>
            </a:prstGeom>
            <a:solidFill>
              <a:srgbClr val="0070C0"/>
            </a:solidFill>
            <a:ln w="57150" cap="flat" algn="ctr">
              <a:solidFill>
                <a:schemeClr val="bg1"/>
              </a:solidFill>
              <a:round/>
              <a:headEnd type="none" w="med" len="med"/>
              <a:tailEnd type="none" w="med" len="med"/>
            </a:ln>
            <a:effectLst/>
          </p:spPr>
          <p:txBody>
            <a:bodyPr vert="horz" wrap="square" lIns="91430" tIns="45716" rIns="91430" bIns="45716" numCol="1" rtlCol="0" anchor="t" anchorCtr="0" compatLnSpc="1">
              <a:prstTxWarp prst="textNoShape">
                <a:avLst/>
              </a:prstTxWarp>
            </a:bodyPr>
            <a:lstStyle/>
            <a:p>
              <a:pPr marL="157428" indent="-157428" algn="ctr" defTabSz="171450">
                <a:lnSpc>
                  <a:spcPct val="85000"/>
                </a:lnSpc>
                <a:spcAft>
                  <a:spcPts val="600"/>
                </a:spcAft>
                <a:buClr>
                  <a:srgbClr val="EE3134"/>
                </a:buClr>
                <a:buSzPts val="2000"/>
                <a:buFont typeface=""/>
                <a:buChar char="•"/>
              </a:pPr>
              <a:endParaRPr lang="zh-CN" altLang="en-US" sz="1600">
                <a:ln w="57150">
                  <a:solidFill>
                    <a:schemeClr val="bg1"/>
                  </a:solidFill>
                </a:ln>
                <a:solidFill>
                  <a:schemeClr val="bg2">
                    <a:lumMod val="50000"/>
                  </a:schemeClr>
                </a:solidFill>
              </a:endParaRPr>
            </a:p>
          </p:txBody>
        </p:sp>
        <p:sp>
          <p:nvSpPr>
            <p:cNvPr id="49" name="文本框 48">
              <a:extLst>
                <a:ext uri="{FF2B5EF4-FFF2-40B4-BE49-F238E27FC236}">
                  <a16:creationId xmlns:a16="http://schemas.microsoft.com/office/drawing/2014/main" id="{56BF8454-A874-4AB3-B624-D166FF9BB66A}"/>
                </a:ext>
              </a:extLst>
            </p:cNvPr>
            <p:cNvSpPr txBox="1"/>
            <p:nvPr/>
          </p:nvSpPr>
          <p:spPr>
            <a:xfrm>
              <a:off x="7342372" y="1449352"/>
              <a:ext cx="3260830" cy="338554"/>
            </a:xfrm>
            <a:prstGeom prst="rect">
              <a:avLst/>
            </a:prstGeom>
          </p:spPr>
          <p:txBody>
            <a:bodyPr wrap="none" rtlCol="0">
              <a:spAutoFit/>
            </a:bodyPr>
            <a:lstStyle/>
            <a:p>
              <a:pPr>
                <a:spcBef>
                  <a:spcPts val="600"/>
                </a:spcBef>
                <a:buClr>
                  <a:schemeClr val="accent1"/>
                </a:buClr>
              </a:pPr>
              <a:r>
                <a:rPr lang="en-US" altLang="en-US" sz="1600" b="1" dirty="0">
                  <a:solidFill>
                    <a:srgbClr val="0070C0"/>
                  </a:solidFill>
                  <a:cs typeface="Arial" charset="0"/>
                </a:rPr>
                <a:t>2017-2021F Revenue Projection</a:t>
              </a:r>
              <a:endParaRPr lang="zh-CN" altLang="en-US" sz="1400" dirty="0">
                <a:solidFill>
                  <a:srgbClr val="0070C0"/>
                </a:solidFill>
              </a:endParaRPr>
            </a:p>
          </p:txBody>
        </p:sp>
        <p:pic>
          <p:nvPicPr>
            <p:cNvPr id="52" name="图形 51" descr="目标">
              <a:extLst>
                <a:ext uri="{FF2B5EF4-FFF2-40B4-BE49-F238E27FC236}">
                  <a16:creationId xmlns:a16="http://schemas.microsoft.com/office/drawing/2014/main" id="{A1021D2C-B0EF-4A07-825A-C46AE1A62F7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53804" y="1286901"/>
              <a:ext cx="914400" cy="914400"/>
            </a:xfrm>
            <a:prstGeom prst="rect">
              <a:avLst/>
            </a:prstGeom>
          </p:spPr>
        </p:pic>
      </p:grpSp>
      <p:sp>
        <p:nvSpPr>
          <p:cNvPr id="53" name="矩形 52">
            <a:extLst>
              <a:ext uri="{FF2B5EF4-FFF2-40B4-BE49-F238E27FC236}">
                <a16:creationId xmlns:a16="http://schemas.microsoft.com/office/drawing/2014/main" id="{40AD0BB6-668C-4CCF-B0CA-E4F1A6D161B5}"/>
              </a:ext>
            </a:extLst>
          </p:cNvPr>
          <p:cNvSpPr/>
          <p:nvPr/>
        </p:nvSpPr>
        <p:spPr>
          <a:xfrm>
            <a:off x="8044000" y="4717374"/>
            <a:ext cx="3640917" cy="1423210"/>
          </a:xfrm>
          <a:prstGeom prst="rect">
            <a:avLst/>
          </a:prstGeom>
        </p:spPr>
        <p:txBody>
          <a:bodyPr wrap="square" lIns="91440" tIns="45720" rIns="91440" bIns="45720" anchor="t">
            <a:spAutoFit/>
          </a:bodyPr>
          <a:lstStyle/>
          <a:p>
            <a:pPr marL="236855" indent="-236855">
              <a:lnSpc>
                <a:spcPct val="95000"/>
              </a:lnSpc>
              <a:spcAft>
                <a:spcPts val="800"/>
              </a:spcAft>
              <a:buClr>
                <a:srgbClr val="969696"/>
              </a:buClr>
              <a:buFont typeface="Wingdings" pitchFamily="2" charset="2"/>
              <a:buChar char="§"/>
            </a:pPr>
            <a:r>
              <a:rPr lang="en-US" altLang="zh-CN" sz="1100" dirty="0">
                <a:solidFill>
                  <a:schemeClr val="bg2">
                    <a:lumMod val="50000"/>
                  </a:schemeClr>
                </a:solidFill>
                <a:ea typeface="黑体"/>
              </a:rPr>
              <a:t>A</a:t>
            </a:r>
            <a:r>
              <a:rPr lang="en-US" altLang="zh-CN" sz="1100" dirty="0">
                <a:solidFill>
                  <a:schemeClr val="bg2">
                    <a:lumMod val="50000"/>
                  </a:schemeClr>
                </a:solidFill>
              </a:rPr>
              <a:t>lign sales support and sales enablement with sales team, redesigning value propositions from pharma/BMR application &amp; workflow. </a:t>
            </a:r>
            <a:endParaRPr lang="en-US" dirty="0"/>
          </a:p>
          <a:p>
            <a:pPr marL="236855" indent="-236855">
              <a:lnSpc>
                <a:spcPct val="95000"/>
              </a:lnSpc>
              <a:spcAft>
                <a:spcPts val="800"/>
              </a:spcAft>
              <a:buClr>
                <a:srgbClr val="969696"/>
              </a:buClr>
              <a:buFont typeface="Wingdings" pitchFamily="2" charset="2"/>
              <a:buChar char="§"/>
            </a:pPr>
            <a:r>
              <a:rPr lang="en-US" altLang="zh-CN" sz="1100" dirty="0">
                <a:solidFill>
                  <a:schemeClr val="bg2">
                    <a:lumMod val="50000"/>
                  </a:schemeClr>
                </a:solidFill>
                <a:ea typeface="黑体"/>
              </a:rPr>
              <a:t>Special LC package promotion and seeding for sales program (Premier,</a:t>
            </a:r>
            <a:r>
              <a:rPr lang="zh-CN" altLang="en-US" sz="1100" dirty="0">
                <a:solidFill>
                  <a:schemeClr val="bg2">
                    <a:lumMod val="50000"/>
                  </a:schemeClr>
                </a:solidFill>
                <a:ea typeface="黑体"/>
              </a:rPr>
              <a:t> </a:t>
            </a:r>
            <a:r>
              <a:rPr lang="en-US" altLang="zh-CN" sz="1100" dirty="0">
                <a:solidFill>
                  <a:schemeClr val="bg2">
                    <a:lumMod val="50000"/>
                  </a:schemeClr>
                </a:solidFill>
                <a:ea typeface="黑体"/>
              </a:rPr>
              <a:t>Radian</a:t>
            </a:r>
            <a:r>
              <a:rPr lang="zh-CN" altLang="en-US" sz="1100" dirty="0">
                <a:solidFill>
                  <a:schemeClr val="bg2">
                    <a:lumMod val="50000"/>
                  </a:schemeClr>
                </a:solidFill>
                <a:ea typeface="黑体"/>
              </a:rPr>
              <a:t> </a:t>
            </a:r>
            <a:r>
              <a:rPr lang="en-US" altLang="zh-CN" sz="1100" dirty="0">
                <a:solidFill>
                  <a:schemeClr val="bg2">
                    <a:lumMod val="50000"/>
                  </a:schemeClr>
                </a:solidFill>
                <a:ea typeface="黑体"/>
              </a:rPr>
              <a:t>and</a:t>
            </a:r>
            <a:r>
              <a:rPr lang="zh-CN" altLang="en-US" sz="1100" dirty="0">
                <a:solidFill>
                  <a:schemeClr val="bg2">
                    <a:lumMod val="50000"/>
                  </a:schemeClr>
                </a:solidFill>
                <a:ea typeface="黑体"/>
              </a:rPr>
              <a:t> </a:t>
            </a:r>
            <a:r>
              <a:rPr lang="en-US" altLang="zh-CN" sz="1100" dirty="0" err="1">
                <a:solidFill>
                  <a:schemeClr val="bg2">
                    <a:lumMod val="50000"/>
                  </a:schemeClr>
                </a:solidFill>
                <a:ea typeface="黑体"/>
              </a:rPr>
              <a:t>RDa</a:t>
            </a:r>
            <a:r>
              <a:rPr lang="en-US" altLang="zh-CN" sz="1100" dirty="0">
                <a:solidFill>
                  <a:schemeClr val="bg2">
                    <a:lumMod val="50000"/>
                  </a:schemeClr>
                </a:solidFill>
                <a:ea typeface="黑体"/>
              </a:rPr>
              <a:t>). </a:t>
            </a:r>
          </a:p>
          <a:p>
            <a:pPr marL="236855" indent="-236855">
              <a:lnSpc>
                <a:spcPct val="95000"/>
              </a:lnSpc>
              <a:spcAft>
                <a:spcPts val="800"/>
              </a:spcAft>
              <a:buClr>
                <a:srgbClr val="969696"/>
              </a:buClr>
              <a:buFont typeface="Wingdings" pitchFamily="2" charset="2"/>
              <a:buChar char="§"/>
            </a:pPr>
            <a:r>
              <a:rPr lang="en-US" altLang="zh-CN" sz="1100" dirty="0">
                <a:solidFill>
                  <a:schemeClr val="bg2">
                    <a:lumMod val="50000"/>
                  </a:schemeClr>
                </a:solidFill>
              </a:rPr>
              <a:t>Strengthen KOL network and impact through collaborations.</a:t>
            </a:r>
          </a:p>
        </p:txBody>
      </p:sp>
      <p:sp>
        <p:nvSpPr>
          <p:cNvPr id="54" name="矩形 53">
            <a:extLst>
              <a:ext uri="{FF2B5EF4-FFF2-40B4-BE49-F238E27FC236}">
                <a16:creationId xmlns:a16="http://schemas.microsoft.com/office/drawing/2014/main" id="{F117B910-8C66-4B40-AB7C-245AC768AB3D}"/>
              </a:ext>
            </a:extLst>
          </p:cNvPr>
          <p:cNvSpPr/>
          <p:nvPr/>
        </p:nvSpPr>
        <p:spPr>
          <a:xfrm>
            <a:off x="844640" y="5412399"/>
            <a:ext cx="5800604" cy="736099"/>
          </a:xfrm>
          <a:prstGeom prst="rect">
            <a:avLst/>
          </a:prstGeom>
        </p:spPr>
        <p:txBody>
          <a:bodyPr wrap="square" lIns="91440" tIns="45720" rIns="91440" bIns="45720" anchor="t">
            <a:spAutoFit/>
          </a:bodyPr>
          <a:lstStyle/>
          <a:p>
            <a:pPr marL="236855" indent="-236855">
              <a:lnSpc>
                <a:spcPct val="95000"/>
              </a:lnSpc>
              <a:spcAft>
                <a:spcPts val="800"/>
              </a:spcAft>
              <a:buClr>
                <a:srgbClr val="969696"/>
              </a:buClr>
              <a:buFont typeface="Wingdings" pitchFamily="2" charset="2"/>
              <a:buChar char="§"/>
            </a:pPr>
            <a:r>
              <a:rPr lang="en-US" altLang="zh-CN" sz="1000" dirty="0">
                <a:solidFill>
                  <a:schemeClr val="bg2">
                    <a:lumMod val="50000"/>
                  </a:schemeClr>
                </a:solidFill>
                <a:ea typeface="黑体"/>
              </a:rPr>
              <a:t>Non-pharma sales team not familiar with pharma/BMR applications and workflows.</a:t>
            </a:r>
            <a:endParaRPr lang="en-US" sz="1400" dirty="0">
              <a:solidFill>
                <a:schemeClr val="bg2">
                  <a:lumMod val="50000"/>
                </a:schemeClr>
              </a:solidFill>
            </a:endParaRPr>
          </a:p>
          <a:p>
            <a:pPr marL="236855" indent="-236855">
              <a:lnSpc>
                <a:spcPct val="95000"/>
              </a:lnSpc>
              <a:spcAft>
                <a:spcPts val="800"/>
              </a:spcAft>
              <a:buClr>
                <a:srgbClr val="969696"/>
              </a:buClr>
              <a:buFont typeface="Wingdings" pitchFamily="2" charset="2"/>
              <a:buChar char="§"/>
            </a:pPr>
            <a:r>
              <a:rPr lang="en-US" altLang="zh-CN" sz="1000" dirty="0">
                <a:solidFill>
                  <a:schemeClr val="bg2">
                    <a:lumMod val="50000"/>
                  </a:schemeClr>
                </a:solidFill>
                <a:ea typeface="黑体"/>
              </a:rPr>
              <a:t>Non-industry customers did not see more benefit (comparing with competitors). </a:t>
            </a:r>
          </a:p>
          <a:p>
            <a:pPr marL="236855" indent="-236855">
              <a:lnSpc>
                <a:spcPct val="95000"/>
              </a:lnSpc>
              <a:spcAft>
                <a:spcPts val="800"/>
              </a:spcAft>
              <a:buClr>
                <a:srgbClr val="969696"/>
              </a:buClr>
              <a:buFont typeface="Wingdings" pitchFamily="2" charset="2"/>
              <a:buChar char="§"/>
            </a:pPr>
            <a:r>
              <a:rPr lang="en-US" altLang="zh-CN" sz="1000" dirty="0">
                <a:solidFill>
                  <a:schemeClr val="bg2">
                    <a:lumMod val="50000"/>
                  </a:schemeClr>
                </a:solidFill>
                <a:ea typeface="黑体"/>
              </a:rPr>
              <a:t>KOL network (lack of MS experts).</a:t>
            </a:r>
          </a:p>
        </p:txBody>
      </p:sp>
      <p:grpSp>
        <p:nvGrpSpPr>
          <p:cNvPr id="11" name="组合 10">
            <a:extLst>
              <a:ext uri="{FF2B5EF4-FFF2-40B4-BE49-F238E27FC236}">
                <a16:creationId xmlns:a16="http://schemas.microsoft.com/office/drawing/2014/main" id="{55C84230-7D7B-4F05-95F6-75814C1BCD42}"/>
              </a:ext>
            </a:extLst>
          </p:cNvPr>
          <p:cNvGrpSpPr/>
          <p:nvPr/>
        </p:nvGrpSpPr>
        <p:grpSpPr>
          <a:xfrm>
            <a:off x="313213" y="2959229"/>
            <a:ext cx="1465724" cy="815848"/>
            <a:chOff x="352507" y="3444288"/>
            <a:chExt cx="1854946" cy="1097644"/>
          </a:xfrm>
        </p:grpSpPr>
        <p:sp>
          <p:nvSpPr>
            <p:cNvPr id="45" name="文本框 44">
              <a:extLst>
                <a:ext uri="{FF2B5EF4-FFF2-40B4-BE49-F238E27FC236}">
                  <a16:creationId xmlns:a16="http://schemas.microsoft.com/office/drawing/2014/main" id="{83C99E92-DD61-4532-B0BE-031B4C1783F5}"/>
                </a:ext>
              </a:extLst>
            </p:cNvPr>
            <p:cNvSpPr txBox="1"/>
            <p:nvPr/>
          </p:nvSpPr>
          <p:spPr>
            <a:xfrm>
              <a:off x="1324571" y="3693061"/>
              <a:ext cx="882882" cy="848871"/>
            </a:xfrm>
            <a:prstGeom prst="rect">
              <a:avLst/>
            </a:prstGeom>
          </p:spPr>
          <p:txBody>
            <a:bodyPr wrap="none" rtlCol="0">
              <a:spAutoFit/>
            </a:bodyPr>
            <a:lstStyle/>
            <a:p>
              <a:pPr>
                <a:spcBef>
                  <a:spcPts val="600"/>
                </a:spcBef>
                <a:buClr>
                  <a:schemeClr val="accent1"/>
                </a:buClr>
              </a:pPr>
              <a:r>
                <a:rPr lang="en-US" altLang="zh-CN" sz="1600" b="1" dirty="0">
                  <a:solidFill>
                    <a:srgbClr val="0070C0"/>
                  </a:solidFill>
                  <a:cs typeface="Arial" charset="0"/>
                </a:rPr>
                <a:t>Gaps</a:t>
              </a:r>
            </a:p>
            <a:p>
              <a:pPr algn="l">
                <a:spcBef>
                  <a:spcPts val="600"/>
                </a:spcBef>
                <a:buClr>
                  <a:schemeClr val="accent1"/>
                </a:buClr>
              </a:pPr>
              <a:r>
                <a:rPr lang="en-US" altLang="zh-CN" sz="1400" dirty="0">
                  <a:solidFill>
                    <a:srgbClr val="0070C0"/>
                  </a:solidFill>
                </a:rPr>
                <a:t> </a:t>
              </a:r>
              <a:endParaRPr lang="zh-CN" altLang="en-US" sz="1400" dirty="0">
                <a:solidFill>
                  <a:srgbClr val="0070C0"/>
                </a:solidFill>
              </a:endParaRPr>
            </a:p>
          </p:txBody>
        </p:sp>
        <p:grpSp>
          <p:nvGrpSpPr>
            <p:cNvPr id="26" name="组合 25">
              <a:extLst>
                <a:ext uri="{FF2B5EF4-FFF2-40B4-BE49-F238E27FC236}">
                  <a16:creationId xmlns:a16="http://schemas.microsoft.com/office/drawing/2014/main" id="{0DE6932C-9CE9-4622-807E-524F306BB159}"/>
                </a:ext>
              </a:extLst>
            </p:cNvPr>
            <p:cNvGrpSpPr/>
            <p:nvPr/>
          </p:nvGrpSpPr>
          <p:grpSpPr>
            <a:xfrm>
              <a:off x="352507" y="3444288"/>
              <a:ext cx="932996" cy="1082275"/>
              <a:chOff x="304799" y="3309115"/>
              <a:chExt cx="932996" cy="1082275"/>
            </a:xfrm>
          </p:grpSpPr>
          <p:sp>
            <p:nvSpPr>
              <p:cNvPr id="42" name="六边形 41">
                <a:extLst>
                  <a:ext uri="{FF2B5EF4-FFF2-40B4-BE49-F238E27FC236}">
                    <a16:creationId xmlns:a16="http://schemas.microsoft.com/office/drawing/2014/main" id="{9F1C3FEC-35FA-4DB2-86B6-B1EBE9417ABD}"/>
                  </a:ext>
                </a:extLst>
              </p:cNvPr>
              <p:cNvSpPr/>
              <p:nvPr/>
            </p:nvSpPr>
            <p:spPr bwMode="auto">
              <a:xfrm rot="5400000">
                <a:off x="230159" y="3383755"/>
                <a:ext cx="1082275" cy="932996"/>
              </a:xfrm>
              <a:prstGeom prst="hexagon">
                <a:avLst/>
              </a:prstGeom>
              <a:solidFill>
                <a:srgbClr val="0070C0"/>
              </a:solidFill>
              <a:ln w="57150" cap="flat" algn="ctr">
                <a:solidFill>
                  <a:schemeClr val="bg1"/>
                </a:solidFill>
                <a:round/>
                <a:headEnd type="none" w="med" len="med"/>
                <a:tailEnd type="none" w="med" len="med"/>
              </a:ln>
              <a:effectLst/>
            </p:spPr>
            <p:txBody>
              <a:bodyPr vert="horz" wrap="square" lIns="91430" tIns="45716" rIns="91430" bIns="45716" numCol="1" rtlCol="0" anchor="t" anchorCtr="0" compatLnSpc="1">
                <a:prstTxWarp prst="textNoShape">
                  <a:avLst/>
                </a:prstTxWarp>
              </a:bodyPr>
              <a:lstStyle/>
              <a:p>
                <a:pPr marL="157428" indent="-157428" algn="ctr" defTabSz="171450">
                  <a:lnSpc>
                    <a:spcPct val="85000"/>
                  </a:lnSpc>
                  <a:spcAft>
                    <a:spcPts val="600"/>
                  </a:spcAft>
                  <a:buClr>
                    <a:srgbClr val="EE3134"/>
                  </a:buClr>
                  <a:buSzPts val="2000"/>
                  <a:buFont typeface=""/>
                  <a:buChar char="•"/>
                </a:pPr>
                <a:endParaRPr lang="zh-CN" altLang="en-US" sz="1600">
                  <a:ln w="57150">
                    <a:solidFill>
                      <a:schemeClr val="bg1"/>
                    </a:solidFill>
                  </a:ln>
                  <a:solidFill>
                    <a:schemeClr val="bg2">
                      <a:lumMod val="50000"/>
                    </a:schemeClr>
                  </a:solidFill>
                </a:endParaRPr>
              </a:p>
            </p:txBody>
          </p:sp>
          <p:sp>
            <p:nvSpPr>
              <p:cNvPr id="24" name="不完整圆 23">
                <a:extLst>
                  <a:ext uri="{FF2B5EF4-FFF2-40B4-BE49-F238E27FC236}">
                    <a16:creationId xmlns:a16="http://schemas.microsoft.com/office/drawing/2014/main" id="{F2E51CA5-CCC7-4C44-9170-396C519A8E87}"/>
                  </a:ext>
                </a:extLst>
              </p:cNvPr>
              <p:cNvSpPr/>
              <p:nvPr/>
            </p:nvSpPr>
            <p:spPr>
              <a:xfrm>
                <a:off x="480704" y="3608215"/>
                <a:ext cx="515566" cy="515566"/>
              </a:xfrm>
              <a:prstGeom prst="pie">
                <a:avLst/>
              </a:prstGeom>
              <a:solidFill>
                <a:schemeClr val="bg1"/>
              </a:solidFill>
            </p:spPr>
            <p:txBody>
              <a:bodyPr wrap="square" rtlCol="0" anchor="ctr">
                <a:noAutofit/>
              </a:bodyPr>
              <a:lstStyle/>
              <a:p>
                <a:pPr algn="ctr">
                  <a:buClr>
                    <a:schemeClr val="accent1"/>
                  </a:buClr>
                </a:pPr>
                <a:endParaRPr lang="zh-CN" altLang="en-US" sz="1400" err="1">
                  <a:solidFill>
                    <a:schemeClr val="bg2">
                      <a:lumMod val="50000"/>
                    </a:schemeClr>
                  </a:solidFill>
                </a:endParaRPr>
              </a:p>
            </p:txBody>
          </p:sp>
        </p:grpSp>
      </p:grpSp>
      <p:grpSp>
        <p:nvGrpSpPr>
          <p:cNvPr id="10" name="组合 9">
            <a:extLst>
              <a:ext uri="{FF2B5EF4-FFF2-40B4-BE49-F238E27FC236}">
                <a16:creationId xmlns:a16="http://schemas.microsoft.com/office/drawing/2014/main" id="{7C8B0894-FBC7-44A8-8CFD-FCD4EC8F8BD0}"/>
              </a:ext>
            </a:extLst>
          </p:cNvPr>
          <p:cNvGrpSpPr/>
          <p:nvPr/>
        </p:nvGrpSpPr>
        <p:grpSpPr>
          <a:xfrm>
            <a:off x="7267683" y="3579714"/>
            <a:ext cx="3119380" cy="914400"/>
            <a:chOff x="6627478" y="3839195"/>
            <a:chExt cx="3119380" cy="914400"/>
          </a:xfrm>
        </p:grpSpPr>
        <p:sp>
          <p:nvSpPr>
            <p:cNvPr id="23" name="文本框 22">
              <a:extLst>
                <a:ext uri="{FF2B5EF4-FFF2-40B4-BE49-F238E27FC236}">
                  <a16:creationId xmlns:a16="http://schemas.microsoft.com/office/drawing/2014/main" id="{CF04F58E-8564-434F-9002-97C4E357583F}"/>
                </a:ext>
              </a:extLst>
            </p:cNvPr>
            <p:cNvSpPr txBox="1"/>
            <p:nvPr/>
          </p:nvSpPr>
          <p:spPr>
            <a:xfrm>
              <a:off x="7531187" y="4203555"/>
              <a:ext cx="2215671" cy="338554"/>
            </a:xfrm>
            <a:prstGeom prst="rect">
              <a:avLst/>
            </a:prstGeom>
          </p:spPr>
          <p:txBody>
            <a:bodyPr wrap="none" rtlCol="0">
              <a:spAutoFit/>
            </a:bodyPr>
            <a:lstStyle/>
            <a:p>
              <a:pPr>
                <a:spcBef>
                  <a:spcPts val="600"/>
                </a:spcBef>
                <a:buClr>
                  <a:schemeClr val="accent1"/>
                </a:buClr>
              </a:pPr>
              <a:r>
                <a:rPr lang="en-US" altLang="en-US" sz="1600" b="1" dirty="0">
                  <a:solidFill>
                    <a:srgbClr val="0070C0"/>
                  </a:solidFill>
                  <a:cs typeface="Arial" charset="0"/>
                </a:rPr>
                <a:t>Indomitable Strategy</a:t>
              </a:r>
              <a:endParaRPr lang="zh-CN" altLang="en-US" sz="1400" dirty="0">
                <a:solidFill>
                  <a:srgbClr val="0070C0"/>
                </a:solidFill>
              </a:endParaRPr>
            </a:p>
          </p:txBody>
        </p:sp>
        <p:pic>
          <p:nvPicPr>
            <p:cNvPr id="4" name="图形 3" descr="靶心">
              <a:extLst>
                <a:ext uri="{FF2B5EF4-FFF2-40B4-BE49-F238E27FC236}">
                  <a16:creationId xmlns:a16="http://schemas.microsoft.com/office/drawing/2014/main" id="{C19F5976-231B-47BE-BBF9-1E6277DDAA4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627478" y="3839195"/>
              <a:ext cx="914400" cy="914400"/>
            </a:xfrm>
            <a:prstGeom prst="rect">
              <a:avLst/>
            </a:prstGeom>
          </p:spPr>
        </p:pic>
      </p:grpSp>
      <p:grpSp>
        <p:nvGrpSpPr>
          <p:cNvPr id="8" name="组合 7">
            <a:extLst>
              <a:ext uri="{FF2B5EF4-FFF2-40B4-BE49-F238E27FC236}">
                <a16:creationId xmlns:a16="http://schemas.microsoft.com/office/drawing/2014/main" id="{6C110E20-4ECC-43D3-A8CA-437B33EF1C8B}"/>
              </a:ext>
            </a:extLst>
          </p:cNvPr>
          <p:cNvGrpSpPr/>
          <p:nvPr/>
        </p:nvGrpSpPr>
        <p:grpSpPr>
          <a:xfrm>
            <a:off x="859593" y="3518080"/>
            <a:ext cx="2258763" cy="1809619"/>
            <a:chOff x="3321929" y="4308906"/>
            <a:chExt cx="2258763" cy="2044727"/>
          </a:xfrm>
        </p:grpSpPr>
        <p:graphicFrame>
          <p:nvGraphicFramePr>
            <p:cNvPr id="28" name="图表 27">
              <a:extLst>
                <a:ext uri="{FF2B5EF4-FFF2-40B4-BE49-F238E27FC236}">
                  <a16:creationId xmlns:a16="http://schemas.microsoft.com/office/drawing/2014/main" id="{FE9D4B18-BB3E-489C-9267-95E177CBD2DD}"/>
                </a:ext>
              </a:extLst>
            </p:cNvPr>
            <p:cNvGraphicFramePr>
              <a:graphicFrameLocks/>
            </p:cNvGraphicFramePr>
            <p:nvPr/>
          </p:nvGraphicFramePr>
          <p:xfrm>
            <a:off x="3321929" y="4308906"/>
            <a:ext cx="2258763" cy="2044727"/>
          </p:xfrm>
          <a:graphic>
            <a:graphicData uri="http://schemas.openxmlformats.org/drawingml/2006/chart">
              <c:chart xmlns:c="http://schemas.openxmlformats.org/drawingml/2006/chart" xmlns:r="http://schemas.openxmlformats.org/officeDocument/2006/relationships" r:id="rId15"/>
            </a:graphicData>
          </a:graphic>
        </p:graphicFrame>
        <p:sp>
          <p:nvSpPr>
            <p:cNvPr id="3" name="文本框 2">
              <a:extLst>
                <a:ext uri="{FF2B5EF4-FFF2-40B4-BE49-F238E27FC236}">
                  <a16:creationId xmlns:a16="http://schemas.microsoft.com/office/drawing/2014/main" id="{C0FCDE22-E61F-4312-AA61-4203A383D2F7}"/>
                </a:ext>
              </a:extLst>
            </p:cNvPr>
            <p:cNvSpPr txBox="1"/>
            <p:nvPr/>
          </p:nvSpPr>
          <p:spPr>
            <a:xfrm>
              <a:off x="3544147" y="5169350"/>
              <a:ext cx="340158" cy="208658"/>
            </a:xfrm>
            <a:prstGeom prst="rect">
              <a:avLst/>
            </a:prstGeom>
          </p:spPr>
          <p:txBody>
            <a:bodyPr wrap="none" rtlCol="0">
              <a:spAutoFit/>
            </a:bodyPr>
            <a:lstStyle/>
            <a:p>
              <a:pPr algn="l">
                <a:spcBef>
                  <a:spcPts val="600"/>
                </a:spcBef>
                <a:buClr>
                  <a:schemeClr val="accent1"/>
                </a:buClr>
              </a:pPr>
              <a:r>
                <a:rPr lang="en-US" sz="600" b="1" dirty="0"/>
                <a:t>35%</a:t>
              </a:r>
            </a:p>
          </p:txBody>
        </p:sp>
        <p:sp>
          <p:nvSpPr>
            <p:cNvPr id="29" name="文本框 28">
              <a:extLst>
                <a:ext uri="{FF2B5EF4-FFF2-40B4-BE49-F238E27FC236}">
                  <a16:creationId xmlns:a16="http://schemas.microsoft.com/office/drawing/2014/main" id="{AD743B21-8281-438F-B883-34693855FEC8}"/>
                </a:ext>
              </a:extLst>
            </p:cNvPr>
            <p:cNvSpPr txBox="1"/>
            <p:nvPr/>
          </p:nvSpPr>
          <p:spPr>
            <a:xfrm>
              <a:off x="4031608" y="5203090"/>
              <a:ext cx="340158" cy="208658"/>
            </a:xfrm>
            <a:prstGeom prst="rect">
              <a:avLst/>
            </a:prstGeom>
          </p:spPr>
          <p:txBody>
            <a:bodyPr wrap="none" rtlCol="0">
              <a:spAutoFit/>
            </a:bodyPr>
            <a:lstStyle/>
            <a:p>
              <a:pPr algn="l">
                <a:spcBef>
                  <a:spcPts val="600"/>
                </a:spcBef>
                <a:buClr>
                  <a:schemeClr val="accent1"/>
                </a:buClr>
              </a:pPr>
              <a:r>
                <a:rPr lang="en-US" sz="600" b="1" dirty="0"/>
                <a:t>30%</a:t>
              </a:r>
            </a:p>
          </p:txBody>
        </p:sp>
        <p:sp>
          <p:nvSpPr>
            <p:cNvPr id="30" name="文本框 29">
              <a:extLst>
                <a:ext uri="{FF2B5EF4-FFF2-40B4-BE49-F238E27FC236}">
                  <a16:creationId xmlns:a16="http://schemas.microsoft.com/office/drawing/2014/main" id="{8A58B742-65D3-4268-A1E6-0E51CB8F2EBE}"/>
                </a:ext>
              </a:extLst>
            </p:cNvPr>
            <p:cNvSpPr txBox="1"/>
            <p:nvPr/>
          </p:nvSpPr>
          <p:spPr>
            <a:xfrm>
              <a:off x="4528233" y="4765887"/>
              <a:ext cx="340158" cy="208658"/>
            </a:xfrm>
            <a:prstGeom prst="rect">
              <a:avLst/>
            </a:prstGeom>
          </p:spPr>
          <p:txBody>
            <a:bodyPr wrap="none" rtlCol="0">
              <a:spAutoFit/>
            </a:bodyPr>
            <a:lstStyle/>
            <a:p>
              <a:pPr algn="l">
                <a:spcBef>
                  <a:spcPts val="600"/>
                </a:spcBef>
                <a:buClr>
                  <a:schemeClr val="accent1"/>
                </a:buClr>
              </a:pPr>
              <a:r>
                <a:rPr lang="en-US" sz="600" b="1" dirty="0"/>
                <a:t>18%</a:t>
              </a:r>
            </a:p>
          </p:txBody>
        </p:sp>
        <p:sp>
          <p:nvSpPr>
            <p:cNvPr id="31" name="文本框 30">
              <a:extLst>
                <a:ext uri="{FF2B5EF4-FFF2-40B4-BE49-F238E27FC236}">
                  <a16:creationId xmlns:a16="http://schemas.microsoft.com/office/drawing/2014/main" id="{2AE7E17C-CEB7-4B3F-AED3-950A17EC815E}"/>
                </a:ext>
              </a:extLst>
            </p:cNvPr>
            <p:cNvSpPr txBox="1"/>
            <p:nvPr/>
          </p:nvSpPr>
          <p:spPr>
            <a:xfrm>
              <a:off x="5029947" y="4766190"/>
              <a:ext cx="340158" cy="208658"/>
            </a:xfrm>
            <a:prstGeom prst="rect">
              <a:avLst/>
            </a:prstGeom>
          </p:spPr>
          <p:txBody>
            <a:bodyPr wrap="none" rtlCol="0">
              <a:spAutoFit/>
            </a:bodyPr>
            <a:lstStyle/>
            <a:p>
              <a:pPr algn="l">
                <a:spcBef>
                  <a:spcPts val="600"/>
                </a:spcBef>
                <a:buClr>
                  <a:schemeClr val="accent1"/>
                </a:buClr>
              </a:pPr>
              <a:r>
                <a:rPr lang="en-US" sz="600" b="1" dirty="0"/>
                <a:t>14%</a:t>
              </a:r>
            </a:p>
          </p:txBody>
        </p:sp>
      </p:grpSp>
      <p:graphicFrame>
        <p:nvGraphicFramePr>
          <p:cNvPr id="9" name="表格 8">
            <a:extLst>
              <a:ext uri="{FF2B5EF4-FFF2-40B4-BE49-F238E27FC236}">
                <a16:creationId xmlns:a16="http://schemas.microsoft.com/office/drawing/2014/main" id="{648A5B9F-863F-431B-8F8C-165EA16541BD}"/>
              </a:ext>
            </a:extLst>
          </p:cNvPr>
          <p:cNvGraphicFramePr>
            <a:graphicFrameLocks noGrp="1"/>
          </p:cNvGraphicFramePr>
          <p:nvPr/>
        </p:nvGraphicFramePr>
        <p:xfrm>
          <a:off x="3432935" y="3854865"/>
          <a:ext cx="3076507" cy="1295072"/>
        </p:xfrm>
        <a:graphic>
          <a:graphicData uri="http://schemas.openxmlformats.org/drawingml/2006/table">
            <a:tbl>
              <a:tblPr firstRow="1" firstCol="1">
                <a:tableStyleId>{5C22544A-7EE6-4342-B048-85BDC9FD1C3A}</a:tableStyleId>
              </a:tblPr>
              <a:tblGrid>
                <a:gridCol w="916082">
                  <a:extLst>
                    <a:ext uri="{9D8B030D-6E8A-4147-A177-3AD203B41FA5}">
                      <a16:colId xmlns:a16="http://schemas.microsoft.com/office/drawing/2014/main" val="2452027559"/>
                    </a:ext>
                  </a:extLst>
                </a:gridCol>
                <a:gridCol w="869132">
                  <a:extLst>
                    <a:ext uri="{9D8B030D-6E8A-4147-A177-3AD203B41FA5}">
                      <a16:colId xmlns:a16="http://schemas.microsoft.com/office/drawing/2014/main" val="1667816256"/>
                    </a:ext>
                  </a:extLst>
                </a:gridCol>
                <a:gridCol w="706170">
                  <a:extLst>
                    <a:ext uri="{9D8B030D-6E8A-4147-A177-3AD203B41FA5}">
                      <a16:colId xmlns:a16="http://schemas.microsoft.com/office/drawing/2014/main" val="2775312600"/>
                    </a:ext>
                  </a:extLst>
                </a:gridCol>
                <a:gridCol w="585123">
                  <a:extLst>
                    <a:ext uri="{9D8B030D-6E8A-4147-A177-3AD203B41FA5}">
                      <a16:colId xmlns:a16="http://schemas.microsoft.com/office/drawing/2014/main" val="2872015037"/>
                    </a:ext>
                  </a:extLst>
                </a:gridCol>
              </a:tblGrid>
              <a:tr h="454332">
                <a:tc>
                  <a:txBody>
                    <a:bodyPr/>
                    <a:lstStyle/>
                    <a:p>
                      <a:pPr algn="ctr" fontAlgn="b">
                        <a:lnSpc>
                          <a:spcPct val="150000"/>
                        </a:lnSpc>
                      </a:pPr>
                      <a:r>
                        <a:rPr lang="en-US" altLang="zh-CN" sz="800" u="none" strike="noStrike" dirty="0">
                          <a:effectLst/>
                        </a:rPr>
                        <a:t>LC Selling Price Range ($)</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solidFill>
                      <a:schemeClr val="tx1">
                        <a:lumMod val="65000"/>
                        <a:lumOff val="35000"/>
                      </a:schemeClr>
                    </a:solidFill>
                  </a:tcPr>
                </a:tc>
                <a:tc>
                  <a:txBody>
                    <a:bodyPr/>
                    <a:lstStyle/>
                    <a:p>
                      <a:pPr algn="ctr" fontAlgn="b">
                        <a:lnSpc>
                          <a:spcPct val="150000"/>
                        </a:lnSpc>
                      </a:pPr>
                      <a:r>
                        <a:rPr lang="en-US" sz="800" u="none" strike="noStrike" dirty="0">
                          <a:effectLst/>
                        </a:rPr>
                        <a:t>China Market Size (Unit)</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Waters Sales (Unit)</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Waters share %</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extLst>
                  <a:ext uri="{0D108BD9-81ED-4DB2-BD59-A6C34878D82A}">
                    <a16:rowId xmlns:a16="http://schemas.microsoft.com/office/drawing/2014/main" val="2962122529"/>
                  </a:ext>
                </a:extLst>
              </a:tr>
              <a:tr h="209443">
                <a:tc>
                  <a:txBody>
                    <a:bodyPr/>
                    <a:lstStyle/>
                    <a:p>
                      <a:pPr algn="ctr" fontAlgn="ctr">
                        <a:lnSpc>
                          <a:spcPct val="150000"/>
                        </a:lnSpc>
                      </a:pPr>
                      <a:r>
                        <a:rPr lang="en-US" sz="800" u="none" strike="noStrike" dirty="0">
                          <a:effectLst/>
                        </a:rPr>
                        <a:t>&lt;$30k</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2388 </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44</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a:effectLst/>
                        </a:rPr>
                        <a:t>2%</a:t>
                      </a:r>
                      <a:endParaRPr lang="en-US" sz="800" b="0" i="0" u="none" strike="noStrike">
                        <a:solidFill>
                          <a:srgbClr val="000000"/>
                        </a:solidFill>
                        <a:effectLst/>
                        <a:latin typeface="Cambria" panose="02040503050406030204" pitchFamily="18" charset="0"/>
                        <a:ea typeface="Cambria" panose="02040503050406030204" pitchFamily="18" charset="0"/>
                      </a:endParaRPr>
                    </a:p>
                  </a:txBody>
                  <a:tcPr marL="0" marR="0" marT="0" marB="0" anchor="ctr"/>
                </a:tc>
                <a:extLst>
                  <a:ext uri="{0D108BD9-81ED-4DB2-BD59-A6C34878D82A}">
                    <a16:rowId xmlns:a16="http://schemas.microsoft.com/office/drawing/2014/main" val="2887131482"/>
                  </a:ext>
                </a:extLst>
              </a:tr>
              <a:tr h="247993">
                <a:tc>
                  <a:txBody>
                    <a:bodyPr/>
                    <a:lstStyle/>
                    <a:p>
                      <a:pPr algn="ctr" fontAlgn="ctr">
                        <a:lnSpc>
                          <a:spcPct val="150000"/>
                        </a:lnSpc>
                      </a:pPr>
                      <a:r>
                        <a:rPr lang="en-US" sz="800" u="none" strike="noStrike">
                          <a:effectLst/>
                        </a:rPr>
                        <a:t>$30k - $45k</a:t>
                      </a:r>
                      <a:endParaRPr lang="en-US" sz="800" b="0" i="0" u="none" strike="noStrike">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3123 </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431</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14%</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extLst>
                  <a:ext uri="{0D108BD9-81ED-4DB2-BD59-A6C34878D82A}">
                    <a16:rowId xmlns:a16="http://schemas.microsoft.com/office/drawing/2014/main" val="3672171718"/>
                  </a:ext>
                </a:extLst>
              </a:tr>
              <a:tr h="191652">
                <a:tc>
                  <a:txBody>
                    <a:bodyPr/>
                    <a:lstStyle/>
                    <a:p>
                      <a:pPr algn="ctr" fontAlgn="ctr">
                        <a:lnSpc>
                          <a:spcPct val="150000"/>
                        </a:lnSpc>
                      </a:pPr>
                      <a:r>
                        <a:rPr lang="en-US" sz="800" u="none" strike="noStrike">
                          <a:effectLst/>
                        </a:rPr>
                        <a:t> $45k - $65k</a:t>
                      </a:r>
                      <a:endParaRPr lang="en-US" sz="800" b="0" i="0" u="none" strike="noStrike">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 2130 </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714</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34%</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extLst>
                  <a:ext uri="{0D108BD9-81ED-4DB2-BD59-A6C34878D82A}">
                    <a16:rowId xmlns:a16="http://schemas.microsoft.com/office/drawing/2014/main" val="1751654651"/>
                  </a:ext>
                </a:extLst>
              </a:tr>
              <a:tr h="191652">
                <a:tc>
                  <a:txBody>
                    <a:bodyPr/>
                    <a:lstStyle/>
                    <a:p>
                      <a:pPr algn="ctr" fontAlgn="ctr">
                        <a:lnSpc>
                          <a:spcPct val="150000"/>
                        </a:lnSpc>
                      </a:pPr>
                      <a:r>
                        <a:rPr lang="en-US" sz="800" u="none" strike="noStrike" dirty="0">
                          <a:effectLst/>
                        </a:rPr>
                        <a:t>&gt; $65k</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908 </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370</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tc>
                  <a:txBody>
                    <a:bodyPr/>
                    <a:lstStyle/>
                    <a:p>
                      <a:pPr algn="ctr" fontAlgn="b">
                        <a:lnSpc>
                          <a:spcPct val="150000"/>
                        </a:lnSpc>
                      </a:pPr>
                      <a:r>
                        <a:rPr lang="en-US" sz="800" u="none" strike="noStrike" dirty="0">
                          <a:effectLst/>
                        </a:rPr>
                        <a:t>41%</a:t>
                      </a:r>
                      <a:endParaRPr lang="en-US" sz="800" b="0" i="0" u="none" strike="noStrike" dirty="0">
                        <a:solidFill>
                          <a:srgbClr val="000000"/>
                        </a:solidFill>
                        <a:effectLst/>
                        <a:latin typeface="Cambria" panose="02040503050406030204" pitchFamily="18" charset="0"/>
                        <a:ea typeface="Cambria" panose="02040503050406030204" pitchFamily="18" charset="0"/>
                      </a:endParaRPr>
                    </a:p>
                  </a:txBody>
                  <a:tcPr marL="0" marR="0" marT="0" marB="0" anchor="ctr"/>
                </a:tc>
                <a:extLst>
                  <a:ext uri="{0D108BD9-81ED-4DB2-BD59-A6C34878D82A}">
                    <a16:rowId xmlns:a16="http://schemas.microsoft.com/office/drawing/2014/main" val="1025720558"/>
                  </a:ext>
                </a:extLst>
              </a:tr>
            </a:tbl>
          </a:graphicData>
        </a:graphic>
      </p:graphicFrame>
      <p:graphicFrame>
        <p:nvGraphicFramePr>
          <p:cNvPr id="43" name="图表 42">
            <a:extLst>
              <a:ext uri="{FF2B5EF4-FFF2-40B4-BE49-F238E27FC236}">
                <a16:creationId xmlns:a16="http://schemas.microsoft.com/office/drawing/2014/main" id="{5759464C-E641-4F78-8356-A3A38F34C4FE}"/>
              </a:ext>
            </a:extLst>
          </p:cNvPr>
          <p:cNvGraphicFramePr>
            <a:graphicFrameLocks/>
          </p:cNvGraphicFramePr>
          <p:nvPr>
            <p:extLst>
              <p:ext uri="{D42A27DB-BD31-4B8C-83A1-F6EECF244321}">
                <p14:modId xmlns:p14="http://schemas.microsoft.com/office/powerpoint/2010/main" val="1845711915"/>
              </p:ext>
            </p:extLst>
          </p:nvPr>
        </p:nvGraphicFramePr>
        <p:xfrm>
          <a:off x="7977416" y="1648146"/>
          <a:ext cx="3312001" cy="2069893"/>
        </p:xfrm>
        <a:graphic>
          <a:graphicData uri="http://schemas.openxmlformats.org/drawingml/2006/chart">
            <c:chart xmlns:c="http://schemas.openxmlformats.org/drawingml/2006/chart" xmlns:r="http://schemas.openxmlformats.org/officeDocument/2006/relationships" r:id="rId16"/>
          </a:graphicData>
        </a:graphic>
      </p:graphicFrame>
      <p:sp>
        <p:nvSpPr>
          <p:cNvPr id="16" name="文本框 15">
            <a:extLst>
              <a:ext uri="{FF2B5EF4-FFF2-40B4-BE49-F238E27FC236}">
                <a16:creationId xmlns:a16="http://schemas.microsoft.com/office/drawing/2014/main" id="{AA779F89-B012-4660-8032-C25F9D96BDEE}"/>
              </a:ext>
            </a:extLst>
          </p:cNvPr>
          <p:cNvSpPr txBox="1"/>
          <p:nvPr/>
        </p:nvSpPr>
        <p:spPr>
          <a:xfrm>
            <a:off x="4220021" y="3600524"/>
            <a:ext cx="1502334" cy="246221"/>
          </a:xfrm>
          <a:prstGeom prst="rect">
            <a:avLst/>
          </a:prstGeom>
        </p:spPr>
        <p:txBody>
          <a:bodyPr wrap="none" rtlCol="0">
            <a:spAutoFit/>
          </a:bodyPr>
          <a:lstStyle/>
          <a:p>
            <a:pPr algn="l">
              <a:spcBef>
                <a:spcPts val="600"/>
              </a:spcBef>
              <a:buClr>
                <a:schemeClr val="accent1"/>
              </a:buClr>
            </a:pPr>
            <a:r>
              <a:rPr lang="en-US" sz="1000" b="1" i="1" dirty="0"/>
              <a:t>2019 LC market share</a:t>
            </a:r>
          </a:p>
        </p:txBody>
      </p:sp>
      <p:sp>
        <p:nvSpPr>
          <p:cNvPr id="7" name="文本框 6">
            <a:extLst>
              <a:ext uri="{FF2B5EF4-FFF2-40B4-BE49-F238E27FC236}">
                <a16:creationId xmlns:a16="http://schemas.microsoft.com/office/drawing/2014/main" id="{D2696603-660B-4D1C-BFD7-85E4EB68AC54}"/>
              </a:ext>
            </a:extLst>
          </p:cNvPr>
          <p:cNvSpPr txBox="1"/>
          <p:nvPr/>
        </p:nvSpPr>
        <p:spPr>
          <a:xfrm>
            <a:off x="9633417" y="1847299"/>
            <a:ext cx="559769" cy="261610"/>
          </a:xfrm>
          <a:prstGeom prst="rect">
            <a:avLst/>
          </a:prstGeom>
        </p:spPr>
        <p:txBody>
          <a:bodyPr wrap="none" rtlCol="0">
            <a:spAutoFit/>
          </a:bodyPr>
          <a:lstStyle/>
          <a:p>
            <a:pPr algn="l">
              <a:spcBef>
                <a:spcPts val="600"/>
              </a:spcBef>
              <a:buClr>
                <a:schemeClr val="accent1"/>
              </a:buClr>
            </a:pPr>
            <a:r>
              <a:rPr lang="en-US" sz="1100" dirty="0"/>
              <a:t>*20% </a:t>
            </a:r>
          </a:p>
        </p:txBody>
      </p:sp>
      <p:sp>
        <p:nvSpPr>
          <p:cNvPr id="41" name="文本框 40">
            <a:extLst>
              <a:ext uri="{FF2B5EF4-FFF2-40B4-BE49-F238E27FC236}">
                <a16:creationId xmlns:a16="http://schemas.microsoft.com/office/drawing/2014/main" id="{91781655-0306-41E5-9087-35AB737F296C}"/>
              </a:ext>
            </a:extLst>
          </p:cNvPr>
          <p:cNvSpPr txBox="1"/>
          <p:nvPr/>
        </p:nvSpPr>
        <p:spPr>
          <a:xfrm>
            <a:off x="10138684" y="2310762"/>
            <a:ext cx="559769" cy="261610"/>
          </a:xfrm>
          <a:prstGeom prst="rect">
            <a:avLst/>
          </a:prstGeom>
        </p:spPr>
        <p:txBody>
          <a:bodyPr wrap="none" rtlCol="0">
            <a:spAutoFit/>
          </a:bodyPr>
          <a:lstStyle/>
          <a:p>
            <a:pPr algn="l">
              <a:spcBef>
                <a:spcPts val="600"/>
              </a:spcBef>
              <a:buClr>
                <a:schemeClr val="accent1"/>
              </a:buClr>
            </a:pPr>
            <a:r>
              <a:rPr lang="en-US" sz="1100" dirty="0"/>
              <a:t>*14% </a:t>
            </a:r>
          </a:p>
        </p:txBody>
      </p:sp>
      <p:sp>
        <p:nvSpPr>
          <p:cNvPr id="46" name="文本框 45">
            <a:extLst>
              <a:ext uri="{FF2B5EF4-FFF2-40B4-BE49-F238E27FC236}">
                <a16:creationId xmlns:a16="http://schemas.microsoft.com/office/drawing/2014/main" id="{4DFB01DE-8AE2-4A9C-991C-2B16F77D2F7C}"/>
              </a:ext>
            </a:extLst>
          </p:cNvPr>
          <p:cNvSpPr txBox="1"/>
          <p:nvPr/>
        </p:nvSpPr>
        <p:spPr>
          <a:xfrm>
            <a:off x="10682104" y="2033230"/>
            <a:ext cx="559769" cy="261610"/>
          </a:xfrm>
          <a:prstGeom prst="rect">
            <a:avLst/>
          </a:prstGeom>
        </p:spPr>
        <p:txBody>
          <a:bodyPr wrap="none" rtlCol="0">
            <a:spAutoFit/>
          </a:bodyPr>
          <a:lstStyle/>
          <a:p>
            <a:pPr algn="l">
              <a:spcBef>
                <a:spcPts val="600"/>
              </a:spcBef>
              <a:buClr>
                <a:schemeClr val="accent1"/>
              </a:buClr>
            </a:pPr>
            <a:r>
              <a:rPr lang="en-US" sz="1100" dirty="0"/>
              <a:t>*15% </a:t>
            </a:r>
          </a:p>
        </p:txBody>
      </p:sp>
      <p:sp>
        <p:nvSpPr>
          <p:cNvPr id="50" name="文本框 49">
            <a:extLst>
              <a:ext uri="{FF2B5EF4-FFF2-40B4-BE49-F238E27FC236}">
                <a16:creationId xmlns:a16="http://schemas.microsoft.com/office/drawing/2014/main" id="{780FC74D-3CCA-4610-90E2-AF27F9FB5428}"/>
              </a:ext>
            </a:extLst>
          </p:cNvPr>
          <p:cNvSpPr txBox="1"/>
          <p:nvPr/>
        </p:nvSpPr>
        <p:spPr>
          <a:xfrm>
            <a:off x="8044000" y="1317692"/>
            <a:ext cx="1858201" cy="230832"/>
          </a:xfrm>
          <a:prstGeom prst="rect">
            <a:avLst/>
          </a:prstGeom>
        </p:spPr>
        <p:txBody>
          <a:bodyPr wrap="none" rtlCol="0">
            <a:spAutoFit/>
          </a:bodyPr>
          <a:lstStyle/>
          <a:p>
            <a:pPr algn="l">
              <a:spcBef>
                <a:spcPts val="600"/>
              </a:spcBef>
              <a:buClr>
                <a:schemeClr val="accent1"/>
              </a:buClr>
            </a:pPr>
            <a:r>
              <a:rPr lang="en-US" sz="900" dirty="0"/>
              <a:t>* </a:t>
            </a:r>
            <a:r>
              <a:rPr lang="en-US" altLang="zh-CN" sz="900" dirty="0"/>
              <a:t>Ratio of pharma/BMR business</a:t>
            </a:r>
            <a:endParaRPr lang="en-US" sz="900" dirty="0"/>
          </a:p>
        </p:txBody>
      </p:sp>
    </p:spTree>
    <p:extLst>
      <p:ext uri="{BB962C8B-B14F-4D97-AF65-F5344CB8AC3E}">
        <p14:creationId xmlns:p14="http://schemas.microsoft.com/office/powerpoint/2010/main" val="437651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3699743F-4D11-4F54-880E-CE9642B9DEEA}"/>
              </a:ext>
            </a:extLst>
          </p:cNvPr>
          <p:cNvSpPr>
            <a:spLocks noGrp="1"/>
          </p:cNvSpPr>
          <p:nvPr>
            <p:ph type="title"/>
          </p:nvPr>
        </p:nvSpPr>
        <p:spPr/>
        <p:txBody>
          <a:bodyPr/>
          <a:lstStyle/>
          <a:p>
            <a:r>
              <a:rPr lang="en-US" altLang="zh-CN" dirty="0"/>
              <a:t>2021 Financial Target (breakdown to region, quarter)</a:t>
            </a:r>
            <a:endParaRPr lang="zh-CN" altLang="en-US" dirty="0"/>
          </a:p>
        </p:txBody>
      </p:sp>
      <p:sp>
        <p:nvSpPr>
          <p:cNvPr id="6" name="文本框 5">
            <a:extLst>
              <a:ext uri="{FF2B5EF4-FFF2-40B4-BE49-F238E27FC236}">
                <a16:creationId xmlns:a16="http://schemas.microsoft.com/office/drawing/2014/main" id="{AF9B73E2-FDCE-4CBE-BF34-6E182D09B191}"/>
              </a:ext>
            </a:extLst>
          </p:cNvPr>
          <p:cNvSpPr txBox="1"/>
          <p:nvPr/>
        </p:nvSpPr>
        <p:spPr>
          <a:xfrm>
            <a:off x="7406947" y="5304736"/>
            <a:ext cx="4681728" cy="661720"/>
          </a:xfrm>
          <a:prstGeom prst="rect">
            <a:avLst/>
          </a:prstGeom>
          <a:solidFill>
            <a:schemeClr val="accent2">
              <a:lumMod val="20000"/>
              <a:lumOff val="80000"/>
            </a:schemeClr>
          </a:solidFill>
        </p:spPr>
        <p:txBody>
          <a:bodyPr wrap="square" rtlCol="0">
            <a:spAutoFit/>
          </a:bodyPr>
          <a:lstStyle/>
          <a:p>
            <a:pPr algn="l">
              <a:spcBef>
                <a:spcPts val="600"/>
              </a:spcBef>
              <a:buClr>
                <a:schemeClr val="accent1"/>
              </a:buClr>
            </a:pPr>
            <a:r>
              <a:rPr lang="en-US" altLang="zh-CN" sz="1600" b="1" dirty="0"/>
              <a:t>Next Actions:</a:t>
            </a:r>
          </a:p>
          <a:p>
            <a:pPr algn="l">
              <a:spcBef>
                <a:spcPts val="600"/>
              </a:spcBef>
              <a:buClr>
                <a:schemeClr val="accent1"/>
              </a:buClr>
            </a:pPr>
            <a:r>
              <a:rPr lang="en-US" altLang="zh-CN" sz="1600" dirty="0"/>
              <a:t>1. Regional target breakdown – regional owner</a:t>
            </a:r>
            <a:endParaRPr lang="zh-CN" altLang="en-US" sz="1600" dirty="0"/>
          </a:p>
        </p:txBody>
      </p:sp>
      <p:graphicFrame>
        <p:nvGraphicFramePr>
          <p:cNvPr id="4" name="表格 3">
            <a:extLst>
              <a:ext uri="{FF2B5EF4-FFF2-40B4-BE49-F238E27FC236}">
                <a16:creationId xmlns:a16="http://schemas.microsoft.com/office/drawing/2014/main" id="{FBF7B7B6-374E-4004-9074-891438433C30}"/>
              </a:ext>
            </a:extLst>
          </p:cNvPr>
          <p:cNvGraphicFramePr>
            <a:graphicFrameLocks noGrp="1"/>
          </p:cNvGraphicFramePr>
          <p:nvPr>
            <p:extLst>
              <p:ext uri="{D42A27DB-BD31-4B8C-83A1-F6EECF244321}">
                <p14:modId xmlns:p14="http://schemas.microsoft.com/office/powerpoint/2010/main" val="1227246691"/>
              </p:ext>
            </p:extLst>
          </p:nvPr>
        </p:nvGraphicFramePr>
        <p:xfrm>
          <a:off x="6532771" y="1316469"/>
          <a:ext cx="5128148" cy="3337690"/>
        </p:xfrm>
        <a:graphic>
          <a:graphicData uri="http://schemas.openxmlformats.org/drawingml/2006/table">
            <a:tbl>
              <a:tblPr firstRow="1" firstCol="1" lastCol="1">
                <a:tableStyleId>{5C22544A-7EE6-4342-B048-85BDC9FD1C3A}</a:tableStyleId>
              </a:tblPr>
              <a:tblGrid>
                <a:gridCol w="1472274">
                  <a:extLst>
                    <a:ext uri="{9D8B030D-6E8A-4147-A177-3AD203B41FA5}">
                      <a16:colId xmlns:a16="http://schemas.microsoft.com/office/drawing/2014/main" val="3328962369"/>
                    </a:ext>
                  </a:extLst>
                </a:gridCol>
                <a:gridCol w="942918">
                  <a:extLst>
                    <a:ext uri="{9D8B030D-6E8A-4147-A177-3AD203B41FA5}">
                      <a16:colId xmlns:a16="http://schemas.microsoft.com/office/drawing/2014/main" val="968624391"/>
                    </a:ext>
                  </a:extLst>
                </a:gridCol>
                <a:gridCol w="1345329">
                  <a:extLst>
                    <a:ext uri="{9D8B030D-6E8A-4147-A177-3AD203B41FA5}">
                      <a16:colId xmlns:a16="http://schemas.microsoft.com/office/drawing/2014/main" val="3027567719"/>
                    </a:ext>
                  </a:extLst>
                </a:gridCol>
                <a:gridCol w="391625">
                  <a:extLst>
                    <a:ext uri="{9D8B030D-6E8A-4147-A177-3AD203B41FA5}">
                      <a16:colId xmlns:a16="http://schemas.microsoft.com/office/drawing/2014/main" val="3052614944"/>
                    </a:ext>
                  </a:extLst>
                </a:gridCol>
                <a:gridCol w="976002">
                  <a:extLst>
                    <a:ext uri="{9D8B030D-6E8A-4147-A177-3AD203B41FA5}">
                      <a16:colId xmlns:a16="http://schemas.microsoft.com/office/drawing/2014/main" val="4173547209"/>
                    </a:ext>
                  </a:extLst>
                </a:gridCol>
              </a:tblGrid>
              <a:tr h="314502">
                <a:tc>
                  <a:txBody>
                    <a:bodyPr/>
                    <a:lstStyle/>
                    <a:p>
                      <a:pPr algn="ctr" fontAlgn="b"/>
                      <a:r>
                        <a:rPr lang="en-US" sz="2400" b="1" i="1" u="none" strike="noStrike" dirty="0">
                          <a:solidFill>
                            <a:schemeClr val="bg1"/>
                          </a:solidFill>
                          <a:effectLst/>
                          <a:latin typeface="Calibri" panose="020F0502020204030204" pitchFamily="34" charset="0"/>
                        </a:rPr>
                        <a:t>K$</a:t>
                      </a:r>
                    </a:p>
                  </a:txBody>
                  <a:tcPr marL="108000" marR="36000" marT="9525" marB="0" anchor="ctr"/>
                </a:tc>
                <a:tc>
                  <a:txBody>
                    <a:bodyPr/>
                    <a:lstStyle/>
                    <a:p>
                      <a:pPr algn="l" fontAlgn="ctr"/>
                      <a:r>
                        <a:rPr lang="en-US" sz="1400" u="none" strike="noStrike" dirty="0">
                          <a:effectLst/>
                        </a:rPr>
                        <a:t> IDC </a:t>
                      </a:r>
                      <a:endParaRPr lang="en-US" sz="1400" b="1" i="0" u="none" strike="noStrike" dirty="0">
                        <a:solidFill>
                          <a:srgbClr val="C00000"/>
                        </a:solidFill>
                        <a:effectLst/>
                        <a:latin typeface="Calibri" panose="020F0502020204030204" pitchFamily="34" charset="0"/>
                      </a:endParaRPr>
                    </a:p>
                  </a:txBody>
                  <a:tcPr marL="108000" marR="36000" marT="9525" marB="0" anchor="ctr"/>
                </a:tc>
                <a:tc>
                  <a:txBody>
                    <a:bodyPr/>
                    <a:lstStyle/>
                    <a:p>
                      <a:pPr algn="l" fontAlgn="ctr"/>
                      <a:r>
                        <a:rPr lang="en-US" sz="1400" u="none" strike="noStrike" dirty="0">
                          <a:effectLst/>
                        </a:rPr>
                        <a:t> </a:t>
                      </a:r>
                      <a:r>
                        <a:rPr lang="en-US" altLang="zh-CN" sz="1400" u="none" strike="noStrike" dirty="0">
                          <a:effectLst/>
                        </a:rPr>
                        <a:t>University</a:t>
                      </a:r>
                      <a:endParaRPr lang="en-US" sz="1400" b="1" i="0" u="none" strike="noStrike" dirty="0">
                        <a:solidFill>
                          <a:srgbClr val="C00000"/>
                        </a:solidFill>
                        <a:effectLst/>
                        <a:latin typeface="Calibri" panose="020F0502020204030204" pitchFamily="34" charset="0"/>
                      </a:endParaRPr>
                    </a:p>
                  </a:txBody>
                  <a:tcPr marL="108000" marR="36000" marT="9525" marB="0" anchor="ctr"/>
                </a:tc>
                <a:tc>
                  <a:txBody>
                    <a:bodyPr/>
                    <a:lstStyle/>
                    <a:p>
                      <a:pPr algn="l" fontAlgn="ctr"/>
                      <a:endParaRPr lang="en-US" sz="1400" b="1" i="0" u="none" strike="noStrike" dirty="0">
                        <a:solidFill>
                          <a:srgbClr val="C00000"/>
                        </a:solidFill>
                        <a:effectLst/>
                        <a:latin typeface="Calibri" panose="020F0502020204030204" pitchFamily="34" charset="0"/>
                      </a:endParaRPr>
                    </a:p>
                  </a:txBody>
                  <a:tcPr marL="108000" marR="36000" marT="9525" marB="0" anchor="ctr"/>
                </a:tc>
                <a:tc>
                  <a:txBody>
                    <a:bodyPr/>
                    <a:lstStyle/>
                    <a:p>
                      <a:pPr algn="l" fontAlgn="ctr"/>
                      <a:r>
                        <a:rPr lang="en-US" sz="1400" u="none" strike="noStrike" dirty="0">
                          <a:effectLst/>
                        </a:rPr>
                        <a:t> Total </a:t>
                      </a:r>
                      <a:endParaRPr lang="en-US" sz="1400" b="1" i="0" u="none" strike="noStrike" dirty="0">
                        <a:solidFill>
                          <a:srgbClr val="C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1883606639"/>
                  </a:ext>
                </a:extLst>
              </a:tr>
              <a:tr h="367257">
                <a:tc>
                  <a:txBody>
                    <a:bodyPr/>
                    <a:lstStyle/>
                    <a:p>
                      <a:pPr algn="l" fontAlgn="b"/>
                      <a:r>
                        <a:rPr lang="en-US" sz="1100" u="none" strike="noStrike">
                          <a:effectLst/>
                        </a:rPr>
                        <a:t>2021 Sales Target</a:t>
                      </a:r>
                      <a:endParaRPr lang="en-US" sz="1100" b="1" i="0" u="none" strike="noStrike">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10,924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27,704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38,628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3988763160"/>
                  </a:ext>
                </a:extLst>
              </a:tr>
              <a:tr h="188701">
                <a:tc>
                  <a:txBody>
                    <a:bodyPr/>
                    <a:lstStyle/>
                    <a:p>
                      <a:pPr algn="l" fontAlgn="b"/>
                      <a:endParaRPr lang="en-US" sz="1100" b="0" i="0" u="none" strike="noStrike" dirty="0">
                        <a:solidFill>
                          <a:srgbClr val="000000"/>
                        </a:solidFill>
                        <a:effectLst/>
                        <a:latin typeface="Calibri" panose="020F0502020204030204" pitchFamily="34" charset="0"/>
                      </a:endParaRPr>
                    </a:p>
                  </a:txBody>
                  <a:tcPr marL="108000" marR="36000" marT="9525" marB="0" anchor="ctr">
                    <a:solidFill>
                      <a:schemeClr val="bg1">
                        <a:lumMod val="95000"/>
                      </a:schemeClr>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108000" marR="36000" marT="9525" marB="0" anchor="ctr">
                    <a:solidFill>
                      <a:schemeClr val="bg1">
                        <a:lumMod val="95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108000" marR="36000" marT="9525" marB="0" anchor="ctr">
                    <a:solidFill>
                      <a:schemeClr val="bg1">
                        <a:lumMod val="95000"/>
                      </a:schemeClr>
                    </a:solidFill>
                  </a:tcPr>
                </a:tc>
                <a:tc>
                  <a:txBody>
                    <a:bodyPr/>
                    <a:lstStyle/>
                    <a:p>
                      <a:pPr algn="ctr" fontAlgn="ctr"/>
                      <a:endParaRPr lang="en-US" sz="1100" b="0" i="0" u="none" strike="noStrike">
                        <a:solidFill>
                          <a:srgbClr val="000000"/>
                        </a:solidFill>
                        <a:effectLst/>
                        <a:latin typeface="Calibri" panose="020F0502020204030204" pitchFamily="34" charset="0"/>
                      </a:endParaRPr>
                    </a:p>
                  </a:txBody>
                  <a:tcPr marL="108000" marR="36000" marT="9525" marB="0" anchor="ctr">
                    <a:solidFill>
                      <a:schemeClr val="bg1">
                        <a:lumMod val="95000"/>
                      </a:schemeClr>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108000" marR="36000" marT="9525" marB="0" anchor="ctr">
                    <a:solidFill>
                      <a:schemeClr val="bg1">
                        <a:lumMod val="95000"/>
                      </a:schemeClr>
                    </a:solidFill>
                  </a:tcPr>
                </a:tc>
                <a:extLst>
                  <a:ext uri="{0D108BD9-81ED-4DB2-BD59-A6C34878D82A}">
                    <a16:rowId xmlns:a16="http://schemas.microsoft.com/office/drawing/2014/main" val="2327952732"/>
                  </a:ext>
                </a:extLst>
              </a:tr>
              <a:tr h="202905">
                <a:tc gridSpan="2">
                  <a:txBody>
                    <a:bodyPr/>
                    <a:lstStyle/>
                    <a:p>
                      <a:pPr algn="ctr" fontAlgn="b"/>
                      <a:r>
                        <a:rPr lang="en-US" sz="1100" u="none" strike="noStrike" dirty="0">
                          <a:effectLst/>
                        </a:rPr>
                        <a:t>Regional allocation</a:t>
                      </a:r>
                      <a:endParaRPr lang="en-US" sz="1100" b="1" i="0" u="none" strike="noStrike" dirty="0">
                        <a:solidFill>
                          <a:srgbClr val="000000"/>
                        </a:solidFill>
                        <a:effectLst/>
                        <a:latin typeface="Calibri" panose="020F0502020204030204" pitchFamily="34" charset="0"/>
                      </a:endParaRPr>
                    </a:p>
                  </a:txBody>
                  <a:tcPr marL="108000" marR="36000" marT="9525" marB="0" anchor="ctr">
                    <a:solidFill>
                      <a:schemeClr val="bg1">
                        <a:lumMod val="50000"/>
                      </a:schemeClr>
                    </a:solidFill>
                  </a:tcPr>
                </a:tc>
                <a:tc hMerge="1">
                  <a:txBody>
                    <a:bodyPr/>
                    <a:lstStyle/>
                    <a:p>
                      <a:endParaRPr lang="en-US"/>
                    </a:p>
                  </a:txBody>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108000" marR="36000" marT="9525" marB="0" anchor="ctr">
                    <a:solidFill>
                      <a:schemeClr val="bg1">
                        <a:lumMod val="50000"/>
                      </a:schemeClr>
                    </a:solid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108000" marR="36000" marT="9525" marB="0" anchor="ctr">
                    <a:solidFill>
                      <a:schemeClr val="bg1">
                        <a:lumMod val="50000"/>
                      </a:schemeClr>
                    </a:solidFill>
                  </a:tcPr>
                </a:tc>
                <a:tc>
                  <a:txBody>
                    <a:bodyPr/>
                    <a:lstStyle/>
                    <a:p>
                      <a:pPr algn="ctr" fontAlgn="ctr"/>
                      <a:endParaRPr lang="en-US" sz="1100" b="1" i="0" u="none" strike="noStrike" dirty="0">
                        <a:solidFill>
                          <a:srgbClr val="000000"/>
                        </a:solidFill>
                        <a:effectLst/>
                        <a:latin typeface="Calibri" panose="020F0502020204030204" pitchFamily="34" charset="0"/>
                      </a:endParaRPr>
                    </a:p>
                  </a:txBody>
                  <a:tcPr marL="108000" marR="36000" marT="9525" marB="0" anchor="ctr">
                    <a:solidFill>
                      <a:schemeClr val="bg1">
                        <a:lumMod val="50000"/>
                      </a:schemeClr>
                    </a:solidFill>
                  </a:tcPr>
                </a:tc>
                <a:extLst>
                  <a:ext uri="{0D108BD9-81ED-4DB2-BD59-A6C34878D82A}">
                    <a16:rowId xmlns:a16="http://schemas.microsoft.com/office/drawing/2014/main" val="2323296206"/>
                  </a:ext>
                </a:extLst>
              </a:tr>
              <a:tr h="367257">
                <a:tc>
                  <a:txBody>
                    <a:bodyPr/>
                    <a:lstStyle/>
                    <a:p>
                      <a:pPr algn="l" fontAlgn="b"/>
                      <a:r>
                        <a:rPr lang="en-US" sz="1100" u="none" strike="noStrike">
                          <a:effectLst/>
                        </a:rPr>
                        <a:t>East</a:t>
                      </a:r>
                      <a:endParaRPr lang="en-US" sz="1100" b="1" i="0" u="none" strike="noStrike">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1,376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7,458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8,834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1394087418"/>
                  </a:ext>
                </a:extLst>
              </a:tr>
              <a:tr h="367257">
                <a:tc>
                  <a:txBody>
                    <a:bodyPr/>
                    <a:lstStyle/>
                    <a:p>
                      <a:pPr algn="l" fontAlgn="b"/>
                      <a:r>
                        <a:rPr lang="en-US" sz="1100" u="none" strike="noStrike" dirty="0">
                          <a:effectLst/>
                        </a:rPr>
                        <a:t>North</a:t>
                      </a:r>
                      <a:endParaRPr lang="en-US" sz="1100" b="1"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3,998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9,230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13,228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143752003"/>
                  </a:ext>
                </a:extLst>
              </a:tr>
              <a:tr h="367257">
                <a:tc>
                  <a:txBody>
                    <a:bodyPr/>
                    <a:lstStyle/>
                    <a:p>
                      <a:pPr algn="l" fontAlgn="b"/>
                      <a:r>
                        <a:rPr lang="en-US" sz="1100" u="none" strike="noStrike">
                          <a:effectLst/>
                        </a:rPr>
                        <a:t>Central</a:t>
                      </a:r>
                      <a:endParaRPr lang="en-US" sz="1100" b="1" i="0" u="none" strike="noStrike">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1,853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4,060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5,913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796167131"/>
                  </a:ext>
                </a:extLst>
              </a:tr>
              <a:tr h="367257">
                <a:tc>
                  <a:txBody>
                    <a:bodyPr/>
                    <a:lstStyle/>
                    <a:p>
                      <a:pPr algn="l" fontAlgn="b"/>
                      <a:r>
                        <a:rPr lang="en-US" sz="1100" u="none" strike="noStrike">
                          <a:effectLst/>
                        </a:rPr>
                        <a:t>South</a:t>
                      </a:r>
                      <a:endParaRPr lang="en-US" sz="1100" b="1" i="0" u="none" strike="noStrike">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3,696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5,761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9,457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2696356464"/>
                  </a:ext>
                </a:extLst>
              </a:tr>
              <a:tr h="367257">
                <a:tc>
                  <a:txBody>
                    <a:bodyPr/>
                    <a:lstStyle/>
                    <a:p>
                      <a:pPr algn="l" fontAlgn="b"/>
                      <a:r>
                        <a:rPr lang="en-US" sz="1100" u="none" strike="noStrike" dirty="0">
                          <a:effectLst/>
                        </a:rPr>
                        <a:t>Hong Kong</a:t>
                      </a:r>
                      <a:endParaRPr lang="en-US" sz="1100" b="1"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706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706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2377188943"/>
                  </a:ext>
                </a:extLst>
              </a:tr>
              <a:tr h="367257">
                <a:tc>
                  <a:txBody>
                    <a:bodyPr/>
                    <a:lstStyle/>
                    <a:p>
                      <a:pPr algn="l" fontAlgn="b"/>
                      <a:r>
                        <a:rPr lang="en-US" sz="1100" u="none" strike="noStrike" dirty="0" err="1">
                          <a:effectLst/>
                        </a:rPr>
                        <a:t>TaiWan</a:t>
                      </a:r>
                      <a:endParaRPr lang="en-US" sz="1100" b="1"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489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108000" marR="36000" marT="9525" marB="0" anchor="ctr"/>
                </a:tc>
                <a:tc>
                  <a:txBody>
                    <a:bodyPr/>
                    <a:lstStyle/>
                    <a:p>
                      <a:pPr algn="ctr" fontAlgn="ctr"/>
                      <a:r>
                        <a:rPr lang="en-US" sz="1100" u="none" strike="noStrike" dirty="0">
                          <a:effectLst/>
                        </a:rPr>
                        <a:t>489 </a:t>
                      </a:r>
                      <a:endParaRPr lang="en-US" sz="1100" b="1" i="0" u="none" strike="noStrike" dirty="0">
                        <a:solidFill>
                          <a:srgbClr val="000000"/>
                        </a:solidFill>
                        <a:effectLst/>
                        <a:latin typeface="Calibri" panose="020F0502020204030204" pitchFamily="34" charset="0"/>
                      </a:endParaRPr>
                    </a:p>
                  </a:txBody>
                  <a:tcPr marL="108000" marR="36000" marT="9525" marB="0" anchor="ctr"/>
                </a:tc>
                <a:extLst>
                  <a:ext uri="{0D108BD9-81ED-4DB2-BD59-A6C34878D82A}">
                    <a16:rowId xmlns:a16="http://schemas.microsoft.com/office/drawing/2014/main" val="3791282968"/>
                  </a:ext>
                </a:extLst>
              </a:tr>
            </a:tbl>
          </a:graphicData>
        </a:graphic>
      </p:graphicFrame>
      <p:graphicFrame>
        <p:nvGraphicFramePr>
          <p:cNvPr id="9" name="Table 4">
            <a:extLst>
              <a:ext uri="{FF2B5EF4-FFF2-40B4-BE49-F238E27FC236}">
                <a16:creationId xmlns:a16="http://schemas.microsoft.com/office/drawing/2014/main" id="{74F62CE6-2223-4029-9CAB-B7B9B7D60F8C}"/>
              </a:ext>
            </a:extLst>
          </p:cNvPr>
          <p:cNvGraphicFramePr>
            <a:graphicFrameLocks noGrp="1"/>
          </p:cNvGraphicFramePr>
          <p:nvPr>
            <p:extLst>
              <p:ext uri="{D42A27DB-BD31-4B8C-83A1-F6EECF244321}">
                <p14:modId xmlns:p14="http://schemas.microsoft.com/office/powerpoint/2010/main" val="1248395366"/>
              </p:ext>
            </p:extLst>
          </p:nvPr>
        </p:nvGraphicFramePr>
        <p:xfrm>
          <a:off x="902922" y="3558720"/>
          <a:ext cx="4373232" cy="728423"/>
        </p:xfrm>
        <a:graphic>
          <a:graphicData uri="http://schemas.openxmlformats.org/drawingml/2006/table">
            <a:tbl>
              <a:tblPr firstRow="1">
                <a:tableStyleId>{69012ECD-51FC-41F1-AA8D-1B2483CD663E}</a:tableStyleId>
              </a:tblPr>
              <a:tblGrid>
                <a:gridCol w="1223772">
                  <a:extLst>
                    <a:ext uri="{9D8B030D-6E8A-4147-A177-3AD203B41FA5}">
                      <a16:colId xmlns:a16="http://schemas.microsoft.com/office/drawing/2014/main" val="2118239918"/>
                    </a:ext>
                  </a:extLst>
                </a:gridCol>
                <a:gridCol w="787365">
                  <a:extLst>
                    <a:ext uri="{9D8B030D-6E8A-4147-A177-3AD203B41FA5}">
                      <a16:colId xmlns:a16="http://schemas.microsoft.com/office/drawing/2014/main" val="2076590305"/>
                    </a:ext>
                  </a:extLst>
                </a:gridCol>
                <a:gridCol w="787365">
                  <a:extLst>
                    <a:ext uri="{9D8B030D-6E8A-4147-A177-3AD203B41FA5}">
                      <a16:colId xmlns:a16="http://schemas.microsoft.com/office/drawing/2014/main" val="394765293"/>
                    </a:ext>
                  </a:extLst>
                </a:gridCol>
                <a:gridCol w="890718">
                  <a:extLst>
                    <a:ext uri="{9D8B030D-6E8A-4147-A177-3AD203B41FA5}">
                      <a16:colId xmlns:a16="http://schemas.microsoft.com/office/drawing/2014/main" val="1957932170"/>
                    </a:ext>
                  </a:extLst>
                </a:gridCol>
                <a:gridCol w="684012">
                  <a:extLst>
                    <a:ext uri="{9D8B030D-6E8A-4147-A177-3AD203B41FA5}">
                      <a16:colId xmlns:a16="http://schemas.microsoft.com/office/drawing/2014/main" val="2832066554"/>
                    </a:ext>
                  </a:extLst>
                </a:gridCol>
              </a:tblGrid>
              <a:tr h="409246">
                <a:tc>
                  <a:txBody>
                    <a:bodyPr/>
                    <a:lstStyle/>
                    <a:p>
                      <a:r>
                        <a:rPr lang="en-US" sz="1000" dirty="0"/>
                        <a:t>Quarterly Target $K</a:t>
                      </a:r>
                      <a:endParaRPr lang="en-US" sz="1000" b="1" dirty="0">
                        <a:solidFill>
                          <a:schemeClr val="accent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400" dirty="0"/>
                        <a:t>Q1</a:t>
                      </a:r>
                      <a:endParaRPr lang="en-US" sz="1400" b="1" dirty="0">
                        <a:solidFill>
                          <a:schemeClr val="accent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Q2</a:t>
                      </a:r>
                      <a:endParaRPr lang="en-US" sz="1400" b="1" dirty="0">
                        <a:solidFill>
                          <a:schemeClr val="accent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a:t>Q3</a:t>
                      </a:r>
                      <a:endParaRPr lang="en-US" sz="1400" b="1">
                        <a:solidFill>
                          <a:schemeClr val="accent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Q4</a:t>
                      </a:r>
                      <a:endParaRPr lang="en-US" sz="1400" b="1" dirty="0">
                        <a:solidFill>
                          <a:schemeClr val="accent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2725166"/>
                  </a:ext>
                </a:extLst>
              </a:tr>
              <a:tr h="319177">
                <a:tc>
                  <a:txBody>
                    <a:bodyPr/>
                    <a:lstStyle/>
                    <a:p>
                      <a:pPr algn="l"/>
                      <a:r>
                        <a:rPr lang="en-US" sz="1400"/>
                        <a:t>Total</a:t>
                      </a:r>
                      <a:endParaRPr lang="en-US" sz="14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5,750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7,607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10,278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14,994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6611064"/>
                  </a:ext>
                </a:extLst>
              </a:tr>
            </a:tbl>
          </a:graphicData>
        </a:graphic>
      </p:graphicFrame>
      <p:sp>
        <p:nvSpPr>
          <p:cNvPr id="10" name="文本框 9">
            <a:extLst>
              <a:ext uri="{FF2B5EF4-FFF2-40B4-BE49-F238E27FC236}">
                <a16:creationId xmlns:a16="http://schemas.microsoft.com/office/drawing/2014/main" id="{48D4E741-62C4-4D0B-B610-2C4FF46F1745}"/>
              </a:ext>
            </a:extLst>
          </p:cNvPr>
          <p:cNvSpPr txBox="1"/>
          <p:nvPr/>
        </p:nvSpPr>
        <p:spPr>
          <a:xfrm>
            <a:off x="351333" y="1437884"/>
            <a:ext cx="4924821" cy="1862048"/>
          </a:xfrm>
          <a:prstGeom prst="rect">
            <a:avLst/>
          </a:prstGeom>
        </p:spPr>
        <p:txBody>
          <a:bodyPr wrap="square" rtlCol="0">
            <a:spAutoFit/>
          </a:bodyPr>
          <a:lstStyle/>
          <a:p>
            <a:pPr algn="l">
              <a:spcBef>
                <a:spcPts val="600"/>
              </a:spcBef>
              <a:buClr>
                <a:schemeClr val="accent1"/>
              </a:buClr>
            </a:pPr>
            <a:r>
              <a:rPr lang="en-US" sz="1600" b="1" dirty="0"/>
              <a:t>KPI Criteria:</a:t>
            </a:r>
          </a:p>
          <a:p>
            <a:pPr marL="285750" indent="-285750" algn="l">
              <a:spcBef>
                <a:spcPts val="600"/>
              </a:spcBef>
              <a:buClr>
                <a:schemeClr val="accent1"/>
              </a:buClr>
              <a:buSzPct val="149000"/>
              <a:buFont typeface="Wingdings" panose="05000000000000000000" pitchFamily="2" charset="2"/>
              <a:buChar char="§"/>
            </a:pPr>
            <a:r>
              <a:rPr lang="en-US" altLang="zh-CN" sz="1600" dirty="0"/>
              <a:t>Trade class/sub-Trade</a:t>
            </a:r>
            <a:r>
              <a:rPr lang="zh-CN" altLang="en-US" sz="1600" dirty="0"/>
              <a:t> </a:t>
            </a:r>
            <a:r>
              <a:rPr lang="en-US" altLang="zh-CN" sz="1600" dirty="0"/>
              <a:t>class: </a:t>
            </a:r>
            <a:r>
              <a:rPr lang="en-US" altLang="zh-CN" sz="1200" dirty="0"/>
              <a:t>R &amp; CI</a:t>
            </a:r>
            <a:endParaRPr lang="en-US" altLang="zh-CN" sz="1600" dirty="0"/>
          </a:p>
          <a:p>
            <a:pPr marL="285750" indent="-285750" algn="l">
              <a:spcBef>
                <a:spcPts val="600"/>
              </a:spcBef>
              <a:buClr>
                <a:schemeClr val="accent1"/>
              </a:buClr>
              <a:buSzPct val="149000"/>
              <a:buFont typeface="Wingdings" panose="05000000000000000000" pitchFamily="2" charset="2"/>
              <a:buChar char="§"/>
            </a:pPr>
            <a:r>
              <a:rPr lang="en-US" sz="1600" dirty="0"/>
              <a:t>Vertical Market L2: </a:t>
            </a:r>
          </a:p>
          <a:p>
            <a:pPr marL="742950" lvl="1" indent="-285750">
              <a:spcBef>
                <a:spcPts val="600"/>
              </a:spcBef>
              <a:buClr>
                <a:schemeClr val="accent1"/>
              </a:buClr>
              <a:buFont typeface="Courier New" panose="02070309020205020404" pitchFamily="49" charset="0"/>
              <a:buChar char="o"/>
            </a:pPr>
            <a:r>
              <a:rPr lang="en-US" sz="1400" dirty="0"/>
              <a:t>Pharmaceutical &amp; </a:t>
            </a:r>
          </a:p>
          <a:p>
            <a:pPr marL="742950" lvl="1" indent="-285750">
              <a:spcBef>
                <a:spcPts val="600"/>
              </a:spcBef>
              <a:buClr>
                <a:schemeClr val="accent1"/>
              </a:buClr>
              <a:buFont typeface="Courier New" panose="02070309020205020404" pitchFamily="49" charset="0"/>
              <a:buChar char="o"/>
            </a:pPr>
            <a:r>
              <a:rPr lang="en-US" sz="1400" dirty="0"/>
              <a:t>Biopharmaceutical &amp; </a:t>
            </a:r>
          </a:p>
          <a:p>
            <a:pPr marL="742950" lvl="1" indent="-285750">
              <a:spcBef>
                <a:spcPts val="600"/>
              </a:spcBef>
              <a:buClr>
                <a:schemeClr val="accent1"/>
              </a:buClr>
              <a:buFont typeface="Courier New" panose="02070309020205020404" pitchFamily="49" charset="0"/>
              <a:buChar char="o"/>
            </a:pPr>
            <a:r>
              <a:rPr lang="en-US" sz="1400" dirty="0"/>
              <a:t>Biomedical Research</a:t>
            </a:r>
          </a:p>
        </p:txBody>
      </p:sp>
      <p:sp>
        <p:nvSpPr>
          <p:cNvPr id="7" name="矩形 6">
            <a:extLst>
              <a:ext uri="{FF2B5EF4-FFF2-40B4-BE49-F238E27FC236}">
                <a16:creationId xmlns:a16="http://schemas.microsoft.com/office/drawing/2014/main" id="{5295A5D4-0F20-44D8-B3F2-62B71F432F35}"/>
              </a:ext>
            </a:extLst>
          </p:cNvPr>
          <p:cNvSpPr/>
          <p:nvPr/>
        </p:nvSpPr>
        <p:spPr>
          <a:xfrm>
            <a:off x="1157521" y="5189283"/>
            <a:ext cx="2329292" cy="461665"/>
          </a:xfrm>
          <a:prstGeom prst="rect">
            <a:avLst/>
          </a:prstGeom>
        </p:spPr>
        <p:txBody>
          <a:bodyPr wrap="none">
            <a:spAutoFit/>
          </a:bodyPr>
          <a:lstStyle/>
          <a:p>
            <a:pPr>
              <a:spcBef>
                <a:spcPts val="300"/>
              </a:spcBef>
              <a:defRPr/>
            </a:pPr>
            <a:r>
              <a:rPr lang="en-US" altLang="zh-CN" sz="2400" b="1" i="1" dirty="0">
                <a:ln w="22225">
                  <a:solidFill>
                    <a:schemeClr val="accent2"/>
                  </a:solidFill>
                  <a:prstDash val="solid"/>
                </a:ln>
                <a:solidFill>
                  <a:schemeClr val="accent2">
                    <a:lumMod val="40000"/>
                    <a:lumOff val="60000"/>
                  </a:schemeClr>
                </a:solidFill>
              </a:rPr>
              <a:t>Target: $38.6M</a:t>
            </a:r>
          </a:p>
        </p:txBody>
      </p:sp>
      <p:sp>
        <p:nvSpPr>
          <p:cNvPr id="8" name="波形 7">
            <a:extLst>
              <a:ext uri="{FF2B5EF4-FFF2-40B4-BE49-F238E27FC236}">
                <a16:creationId xmlns:a16="http://schemas.microsoft.com/office/drawing/2014/main" id="{588B3E36-9387-49B2-8771-076CDDBF6794}"/>
              </a:ext>
            </a:extLst>
          </p:cNvPr>
          <p:cNvSpPr/>
          <p:nvPr/>
        </p:nvSpPr>
        <p:spPr>
          <a:xfrm>
            <a:off x="3819854" y="5033491"/>
            <a:ext cx="965200" cy="773249"/>
          </a:xfrm>
          <a:prstGeom prst="wave">
            <a:avLst/>
          </a:prstGeom>
          <a:solidFill>
            <a:srgbClr val="C00000"/>
          </a:solidFill>
          <a:ln>
            <a:solidFill>
              <a:srgbClr val="C00000"/>
            </a:solidFill>
          </a:ln>
        </p:spPr>
        <p:txBody>
          <a:bodyPr wrap="square" rtlCol="0" anchor="ctr">
            <a:noAutofit/>
          </a:bodyPr>
          <a:lstStyle/>
          <a:p>
            <a:pPr algn="ctr">
              <a:buClr>
                <a:schemeClr val="accent1"/>
              </a:buClr>
            </a:pPr>
            <a:endParaRPr lang="zh-CN" altLang="en-US" sz="1600" dirty="0" err="1">
              <a:solidFill>
                <a:schemeClr val="bg1"/>
              </a:solidFill>
            </a:endParaRPr>
          </a:p>
        </p:txBody>
      </p:sp>
    </p:spTree>
    <p:extLst>
      <p:ext uri="{BB962C8B-B14F-4D97-AF65-F5344CB8AC3E}">
        <p14:creationId xmlns:p14="http://schemas.microsoft.com/office/powerpoint/2010/main" val="3912581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A7E264-54FF-4094-86C5-79433F66EF77}"/>
              </a:ext>
            </a:extLst>
          </p:cNvPr>
          <p:cNvSpPr>
            <a:spLocks noGrp="1"/>
          </p:cNvSpPr>
          <p:nvPr>
            <p:ph type="title"/>
          </p:nvPr>
        </p:nvSpPr>
        <p:spPr/>
        <p:txBody>
          <a:bodyPr/>
          <a:lstStyle/>
          <a:p>
            <a:r>
              <a:rPr lang="en-US" dirty="0"/>
              <a:t>Target Customers and Value Proposition</a:t>
            </a:r>
          </a:p>
        </p:txBody>
      </p:sp>
      <p:sp>
        <p:nvSpPr>
          <p:cNvPr id="3" name="矩形 2">
            <a:extLst>
              <a:ext uri="{FF2B5EF4-FFF2-40B4-BE49-F238E27FC236}">
                <a16:creationId xmlns:a16="http://schemas.microsoft.com/office/drawing/2014/main" id="{A44B4CBF-30A4-4315-ACB0-C6CD9DBB1B32}"/>
              </a:ext>
            </a:extLst>
          </p:cNvPr>
          <p:cNvSpPr/>
          <p:nvPr/>
        </p:nvSpPr>
        <p:spPr>
          <a:xfrm>
            <a:off x="5950722" y="3633725"/>
            <a:ext cx="5854249" cy="2533001"/>
          </a:xfrm>
          <a:prstGeom prst="rect">
            <a:avLst/>
          </a:prstGeom>
        </p:spPr>
        <p:txBody>
          <a:bodyPr wrap="square">
            <a:spAutoFit/>
          </a:bodyPr>
          <a:lstStyle/>
          <a:p>
            <a:pPr lvl="0" defTabSz="914377">
              <a:lnSpc>
                <a:spcPct val="90000"/>
              </a:lnSpc>
              <a:spcBef>
                <a:spcPts val="300"/>
              </a:spcBef>
              <a:buClr>
                <a:srgbClr val="0077BB"/>
              </a:buClr>
              <a:defRPr/>
            </a:pPr>
            <a:r>
              <a:rPr lang="en-US" sz="2000" b="1" dirty="0">
                <a:solidFill>
                  <a:srgbClr val="0077BB"/>
                </a:solidFill>
              </a:rPr>
              <a:t>Customer Value Proposition</a:t>
            </a:r>
          </a:p>
          <a:p>
            <a:pPr marL="285750" indent="-285750">
              <a:spcBef>
                <a:spcPts val="1000"/>
              </a:spcBef>
              <a:buClr>
                <a:srgbClr val="3377DD">
                  <a:lumMod val="60000"/>
                  <a:lumOff val="40000"/>
                </a:srgbClr>
              </a:buClr>
              <a:buFont typeface="Arial" panose="020B0604020202020204" pitchFamily="34" charset="0"/>
              <a:buChar char="•"/>
              <a:defRPr/>
            </a:pPr>
            <a:r>
              <a:rPr lang="en-US" altLang="zh-CN" sz="1400" b="1" dirty="0"/>
              <a:t>Leading with Science: </a:t>
            </a:r>
            <a:r>
              <a:rPr lang="en-US" sz="1400" dirty="0"/>
              <a:t>To leverage Premier and</a:t>
            </a:r>
            <a:r>
              <a:rPr lang="en-US" altLang="zh-CN" sz="1400" dirty="0"/>
              <a:t> Waters’ workflow based total solutions in method, </a:t>
            </a:r>
            <a:r>
              <a:rPr lang="en-US" sz="1400" dirty="0"/>
              <a:t>impurity, biopharma, TMR, E&amp;L, and Omics to promote MS.</a:t>
            </a:r>
          </a:p>
          <a:p>
            <a:pPr marL="285750" indent="-285750">
              <a:spcBef>
                <a:spcPts val="1000"/>
              </a:spcBef>
              <a:buClr>
                <a:srgbClr val="3377DD">
                  <a:lumMod val="60000"/>
                  <a:lumOff val="40000"/>
                </a:srgbClr>
              </a:buClr>
              <a:buFont typeface="Arial" panose="020B0604020202020204" pitchFamily="34" charset="0"/>
              <a:buChar char="•"/>
              <a:defRPr/>
            </a:pPr>
            <a:r>
              <a:rPr lang="en-US" sz="1400" b="1" dirty="0"/>
              <a:t>Enable with data and compliance: </a:t>
            </a:r>
            <a:r>
              <a:rPr lang="en-US" sz="1400" dirty="0"/>
              <a:t>To leverage Waters strong pharma compliance solution and data management to take LC share.</a:t>
            </a:r>
          </a:p>
          <a:p>
            <a:pPr marL="285750" indent="-285750">
              <a:spcBef>
                <a:spcPts val="1000"/>
              </a:spcBef>
              <a:buClr>
                <a:srgbClr val="3377DD">
                  <a:lumMod val="60000"/>
                  <a:lumOff val="40000"/>
                </a:srgbClr>
              </a:buClr>
              <a:buFont typeface="Arial" panose="020B0604020202020204" pitchFamily="34" charset="0"/>
              <a:buChar char="•"/>
              <a:defRPr/>
            </a:pPr>
            <a:r>
              <a:rPr lang="en-US" sz="1400" b="1" dirty="0"/>
              <a:t>Cost effectiveness for routine LC analysis </a:t>
            </a:r>
            <a:r>
              <a:rPr lang="en-US" sz="1400" dirty="0"/>
              <a:t>with Alliance/ column set / Empower QS / 3 year warranty special promotion package.</a:t>
            </a:r>
            <a:endParaRPr lang="en-US" sz="2400" dirty="0"/>
          </a:p>
        </p:txBody>
      </p:sp>
      <p:grpSp>
        <p:nvGrpSpPr>
          <p:cNvPr id="11" name="组合 10">
            <a:extLst>
              <a:ext uri="{FF2B5EF4-FFF2-40B4-BE49-F238E27FC236}">
                <a16:creationId xmlns:a16="http://schemas.microsoft.com/office/drawing/2014/main" id="{672BA42B-6808-4AF9-B3C7-E1061EEBD9E3}"/>
              </a:ext>
            </a:extLst>
          </p:cNvPr>
          <p:cNvGrpSpPr/>
          <p:nvPr/>
        </p:nvGrpSpPr>
        <p:grpSpPr>
          <a:xfrm>
            <a:off x="3248362" y="1301319"/>
            <a:ext cx="7113877" cy="2057639"/>
            <a:chOff x="175685" y="1325285"/>
            <a:chExt cx="7113877" cy="2057639"/>
          </a:xfrm>
        </p:grpSpPr>
        <p:grpSp>
          <p:nvGrpSpPr>
            <p:cNvPr id="4" name="组合 3">
              <a:extLst>
                <a:ext uri="{FF2B5EF4-FFF2-40B4-BE49-F238E27FC236}">
                  <a16:creationId xmlns:a16="http://schemas.microsoft.com/office/drawing/2014/main" id="{DC3F768F-0603-419C-A047-90E5FDBF3006}"/>
                </a:ext>
              </a:extLst>
            </p:cNvPr>
            <p:cNvGrpSpPr/>
            <p:nvPr/>
          </p:nvGrpSpPr>
          <p:grpSpPr>
            <a:xfrm>
              <a:off x="1435313" y="1325285"/>
              <a:ext cx="4773243" cy="698499"/>
              <a:chOff x="452522" y="1557047"/>
              <a:chExt cx="4182672" cy="698499"/>
            </a:xfrm>
          </p:grpSpPr>
          <p:sp>
            <p:nvSpPr>
              <p:cNvPr id="5" name="矩形 4">
                <a:extLst>
                  <a:ext uri="{FF2B5EF4-FFF2-40B4-BE49-F238E27FC236}">
                    <a16:creationId xmlns:a16="http://schemas.microsoft.com/office/drawing/2014/main" id="{DC92C0C0-A490-453E-9A24-6B0E54782087}"/>
                  </a:ext>
                </a:extLst>
              </p:cNvPr>
              <p:cNvSpPr/>
              <p:nvPr/>
            </p:nvSpPr>
            <p:spPr>
              <a:xfrm>
                <a:off x="452522" y="1557047"/>
                <a:ext cx="4182672" cy="338554"/>
              </a:xfrm>
              <a:prstGeom prst="rect">
                <a:avLst/>
              </a:prstGeom>
            </p:spPr>
            <p:txBody>
              <a:bodyPr wrap="square" anchor="ctr">
                <a:spAutoFit/>
              </a:bodyPr>
              <a:lstStyle/>
              <a:p>
                <a:r>
                  <a:rPr lang="zh-CN" altLang="en-US" sz="1600" b="1" dirty="0"/>
                  <a:t>中检院 </a:t>
                </a:r>
                <a:r>
                  <a:rPr lang="en-US" altLang="zh-CN" sz="1600" b="1" dirty="0"/>
                  <a:t>/ </a:t>
                </a:r>
                <a:r>
                  <a:rPr lang="zh-CN" altLang="en-US" sz="1600" b="1" dirty="0"/>
                  <a:t>药检所 </a:t>
                </a:r>
                <a:r>
                  <a:rPr lang="en-US" altLang="zh-CN" sz="1600" b="1" dirty="0"/>
                  <a:t>/ </a:t>
                </a:r>
                <a:r>
                  <a:rPr lang="zh-CN" altLang="en-US" sz="1600" b="1" dirty="0"/>
                  <a:t>医疗器械检验所（</a:t>
                </a:r>
                <a:r>
                  <a:rPr lang="en-US" altLang="zh-CN" sz="1600" b="1" dirty="0"/>
                  <a:t>CI</a:t>
                </a:r>
                <a:r>
                  <a:rPr lang="zh-CN" altLang="en-US" sz="1600" b="1" dirty="0"/>
                  <a:t>）</a:t>
                </a:r>
                <a:r>
                  <a:rPr lang="en-US" altLang="zh-CN" sz="1600" b="1" dirty="0"/>
                  <a:t> </a:t>
                </a:r>
              </a:p>
            </p:txBody>
          </p:sp>
          <p:sp>
            <p:nvSpPr>
              <p:cNvPr id="6" name="矩形 5">
                <a:extLst>
                  <a:ext uri="{FF2B5EF4-FFF2-40B4-BE49-F238E27FC236}">
                    <a16:creationId xmlns:a16="http://schemas.microsoft.com/office/drawing/2014/main" id="{11102C15-94FB-4252-B0E7-4E88B7A343B9}"/>
                  </a:ext>
                </a:extLst>
              </p:cNvPr>
              <p:cNvSpPr/>
              <p:nvPr/>
            </p:nvSpPr>
            <p:spPr>
              <a:xfrm>
                <a:off x="452522" y="1916992"/>
                <a:ext cx="4182672" cy="338554"/>
              </a:xfrm>
              <a:prstGeom prst="rect">
                <a:avLst/>
              </a:prstGeom>
            </p:spPr>
            <p:txBody>
              <a:bodyPr wrap="square" anchor="ctr">
                <a:spAutoFit/>
              </a:bodyPr>
              <a:lstStyle/>
              <a:p>
                <a:r>
                  <a:rPr lang="zh-CN" altLang="en-US" sz="1600" b="1" dirty="0"/>
                  <a:t>大学与科研院所（</a:t>
                </a:r>
                <a:r>
                  <a:rPr lang="en-US" altLang="zh-CN" sz="1600" b="1" dirty="0"/>
                  <a:t>R</a:t>
                </a:r>
                <a:r>
                  <a:rPr lang="zh-CN" altLang="en-US" sz="1600" b="1" dirty="0"/>
                  <a:t>）</a:t>
                </a:r>
                <a:r>
                  <a:rPr lang="en-US" altLang="zh-CN" sz="1600" b="1" dirty="0"/>
                  <a:t> </a:t>
                </a:r>
              </a:p>
            </p:txBody>
          </p:sp>
        </p:grpSp>
        <p:sp>
          <p:nvSpPr>
            <p:cNvPr id="7" name="文本框 6">
              <a:extLst>
                <a:ext uri="{FF2B5EF4-FFF2-40B4-BE49-F238E27FC236}">
                  <a16:creationId xmlns:a16="http://schemas.microsoft.com/office/drawing/2014/main" id="{04DD233F-652B-4963-9F63-CF10CB4770CE}"/>
                </a:ext>
              </a:extLst>
            </p:cNvPr>
            <p:cNvSpPr txBox="1"/>
            <p:nvPr/>
          </p:nvSpPr>
          <p:spPr>
            <a:xfrm>
              <a:off x="1435313" y="2197984"/>
              <a:ext cx="5854249" cy="1184940"/>
            </a:xfrm>
            <a:prstGeom prst="rect">
              <a:avLst/>
            </a:prstGeom>
          </p:spPr>
          <p:txBody>
            <a:bodyPr wrap="square" rtlCol="0">
              <a:spAutoFit/>
            </a:bodyPr>
            <a:lstStyle/>
            <a:p>
              <a:pPr marL="285750" indent="-285750" algn="l">
                <a:spcBef>
                  <a:spcPts val="600"/>
                </a:spcBef>
                <a:buClr>
                  <a:schemeClr val="accent1"/>
                </a:buClr>
                <a:buFont typeface="Arial" panose="020B0604020202020204" pitchFamily="34" charset="0"/>
                <a:buChar char="•"/>
              </a:pPr>
              <a:r>
                <a:rPr lang="zh-CN" altLang="en-US" sz="1400" dirty="0"/>
                <a:t>监管科学（</a:t>
              </a:r>
              <a:r>
                <a:rPr lang="en-US" altLang="zh-CN" sz="1400" dirty="0"/>
                <a:t>89</a:t>
              </a:r>
              <a:r>
                <a:rPr lang="zh-CN" altLang="en-US" sz="1400" dirty="0"/>
                <a:t>家药监局重点实验室 及 省级</a:t>
              </a:r>
              <a:r>
                <a:rPr lang="en-US" altLang="zh-CN" sz="1400" dirty="0"/>
                <a:t>/</a:t>
              </a:r>
              <a:r>
                <a:rPr lang="zh-CN" altLang="en-US" sz="1400" dirty="0"/>
                <a:t>地市级药检所）</a:t>
              </a:r>
              <a:endParaRPr lang="en-US" altLang="zh-CN" sz="1400" dirty="0"/>
            </a:p>
            <a:p>
              <a:pPr marL="285750" indent="-285750">
                <a:spcBef>
                  <a:spcPts val="600"/>
                </a:spcBef>
                <a:buClr>
                  <a:schemeClr val="accent1"/>
                </a:buClr>
                <a:buFont typeface="Arial" panose="020B0604020202020204" pitchFamily="34" charset="0"/>
                <a:buChar char="•"/>
              </a:pPr>
              <a:r>
                <a:rPr lang="zh-CN" altLang="en-US" sz="1400" dirty="0"/>
                <a:t>中医药大学，中医中药研究院</a:t>
              </a:r>
              <a:endParaRPr lang="en-US" altLang="zh-CN" sz="1400" dirty="0"/>
            </a:p>
            <a:p>
              <a:pPr marL="285750" indent="-285750" algn="l">
                <a:spcBef>
                  <a:spcPts val="600"/>
                </a:spcBef>
                <a:buClr>
                  <a:schemeClr val="accent1"/>
                </a:buClr>
                <a:buFont typeface="Arial" panose="020B0604020202020204" pitchFamily="34" charset="0"/>
                <a:buChar char="•"/>
              </a:pPr>
              <a:r>
                <a:rPr lang="zh-CN" altLang="en-US" sz="1400" dirty="0"/>
                <a:t>大学药学院，中药学院，生物制药学院</a:t>
              </a:r>
              <a:endParaRPr lang="en-US" altLang="zh-CN" sz="1400" dirty="0"/>
            </a:p>
            <a:p>
              <a:pPr marL="285750" indent="-285750" algn="l">
                <a:spcBef>
                  <a:spcPts val="600"/>
                </a:spcBef>
                <a:buClr>
                  <a:schemeClr val="accent1"/>
                </a:buClr>
                <a:buFont typeface="Arial" panose="020B0604020202020204" pitchFamily="34" charset="0"/>
                <a:buChar char="•"/>
              </a:pPr>
              <a:r>
                <a:rPr lang="zh-CN" altLang="en-US" sz="1400" dirty="0"/>
                <a:t>药物化学，天然产物化学</a:t>
              </a:r>
              <a:endParaRPr lang="en-US" altLang="zh-CN" sz="1400" dirty="0"/>
            </a:p>
          </p:txBody>
        </p:sp>
        <p:sp>
          <p:nvSpPr>
            <p:cNvPr id="8" name="文本框 7">
              <a:extLst>
                <a:ext uri="{FF2B5EF4-FFF2-40B4-BE49-F238E27FC236}">
                  <a16:creationId xmlns:a16="http://schemas.microsoft.com/office/drawing/2014/main" id="{4A78F5B6-7402-4B25-8D5E-B2F966230AFA}"/>
                </a:ext>
              </a:extLst>
            </p:cNvPr>
            <p:cNvSpPr txBox="1"/>
            <p:nvPr/>
          </p:nvSpPr>
          <p:spPr>
            <a:xfrm>
              <a:off x="175685" y="1419358"/>
              <a:ext cx="1095950" cy="338554"/>
            </a:xfrm>
            <a:prstGeom prst="rect">
              <a:avLst/>
            </a:prstGeom>
            <a:solidFill>
              <a:schemeClr val="accent1">
                <a:lumMod val="20000"/>
                <a:lumOff val="80000"/>
              </a:schemeClr>
            </a:solidFill>
          </p:spPr>
          <p:txBody>
            <a:bodyPr wrap="square" rtlCol="0">
              <a:spAutoFit/>
            </a:bodyPr>
            <a:lstStyle/>
            <a:p>
              <a:pPr algn="ctr">
                <a:spcBef>
                  <a:spcPts val="600"/>
                </a:spcBef>
                <a:buClr>
                  <a:schemeClr val="accent1"/>
                </a:buClr>
              </a:pPr>
              <a:r>
                <a:rPr lang="zh-CN" altLang="en-US" sz="1600" b="1" dirty="0">
                  <a:latin typeface="楷体" panose="02010609060101010101" pitchFamily="49" charset="-122"/>
                  <a:ea typeface="楷体" panose="02010609060101010101" pitchFamily="49" charset="-122"/>
                </a:rPr>
                <a:t>目标客户</a:t>
              </a:r>
              <a:endParaRPr lang="en-US" sz="1600" b="1" dirty="0">
                <a:latin typeface="楷体" panose="02010609060101010101" pitchFamily="49" charset="-122"/>
                <a:ea typeface="楷体" panose="02010609060101010101" pitchFamily="49" charset="-122"/>
              </a:endParaRPr>
            </a:p>
          </p:txBody>
        </p:sp>
        <p:sp>
          <p:nvSpPr>
            <p:cNvPr id="9" name="文本框 8">
              <a:extLst>
                <a:ext uri="{FF2B5EF4-FFF2-40B4-BE49-F238E27FC236}">
                  <a16:creationId xmlns:a16="http://schemas.microsoft.com/office/drawing/2014/main" id="{68D171D1-50E0-477C-A6B0-CDAAB56535B0}"/>
                </a:ext>
              </a:extLst>
            </p:cNvPr>
            <p:cNvSpPr txBox="1"/>
            <p:nvPr/>
          </p:nvSpPr>
          <p:spPr>
            <a:xfrm>
              <a:off x="175685" y="2489886"/>
              <a:ext cx="1095950" cy="338554"/>
            </a:xfrm>
            <a:prstGeom prst="rect">
              <a:avLst/>
            </a:prstGeom>
            <a:solidFill>
              <a:schemeClr val="tx2">
                <a:lumMod val="40000"/>
                <a:lumOff val="60000"/>
              </a:schemeClr>
            </a:solidFill>
          </p:spPr>
          <p:txBody>
            <a:bodyPr wrap="square" rtlCol="0">
              <a:spAutoFit/>
            </a:bodyPr>
            <a:lstStyle/>
            <a:p>
              <a:pPr algn="ctr">
                <a:spcBef>
                  <a:spcPts val="600"/>
                </a:spcBef>
                <a:buClr>
                  <a:schemeClr val="accent1"/>
                </a:buClr>
              </a:pPr>
              <a:r>
                <a:rPr lang="zh-CN" altLang="en-US" sz="1600" b="1" dirty="0">
                  <a:latin typeface="楷体" panose="02010609060101010101" pitchFamily="49" charset="-122"/>
                  <a:ea typeface="楷体" panose="02010609060101010101" pitchFamily="49" charset="-122"/>
                </a:rPr>
                <a:t>方向</a:t>
              </a:r>
              <a:endParaRPr lang="en-US" sz="1600" b="1" dirty="0">
                <a:latin typeface="楷体" panose="02010609060101010101" pitchFamily="49" charset="-122"/>
                <a:ea typeface="楷体" panose="02010609060101010101" pitchFamily="49" charset="-122"/>
              </a:endParaRPr>
            </a:p>
          </p:txBody>
        </p:sp>
      </p:grpSp>
      <p:pic>
        <p:nvPicPr>
          <p:cNvPr id="10" name="图片 9">
            <a:extLst>
              <a:ext uri="{FF2B5EF4-FFF2-40B4-BE49-F238E27FC236}">
                <a16:creationId xmlns:a16="http://schemas.microsoft.com/office/drawing/2014/main" id="{8FD80744-3A68-4B3F-B782-8F5E6C0350D8}"/>
              </a:ext>
            </a:extLst>
          </p:cNvPr>
          <p:cNvPicPr>
            <a:picLocks noChangeAspect="1"/>
          </p:cNvPicPr>
          <p:nvPr/>
        </p:nvPicPr>
        <p:blipFill>
          <a:blip r:embed="rId2"/>
          <a:stretch>
            <a:fillRect/>
          </a:stretch>
        </p:blipFill>
        <p:spPr>
          <a:xfrm>
            <a:off x="283733" y="3740294"/>
            <a:ext cx="5401750" cy="2388980"/>
          </a:xfrm>
          <a:prstGeom prst="rect">
            <a:avLst/>
          </a:prstGeom>
        </p:spPr>
      </p:pic>
    </p:spTree>
    <p:extLst>
      <p:ext uri="{BB962C8B-B14F-4D97-AF65-F5344CB8AC3E}">
        <p14:creationId xmlns:p14="http://schemas.microsoft.com/office/powerpoint/2010/main" val="393394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BBED6F-549A-4DB7-A642-A3C46BA4CBEB}"/>
              </a:ext>
            </a:extLst>
          </p:cNvPr>
          <p:cNvSpPr>
            <a:spLocks noGrp="1"/>
          </p:cNvSpPr>
          <p:nvPr>
            <p:ph type="title"/>
          </p:nvPr>
        </p:nvSpPr>
        <p:spPr/>
        <p:txBody>
          <a:bodyPr/>
          <a:lstStyle/>
          <a:p>
            <a:r>
              <a:rPr lang="en-US" altLang="zh-CN" dirty="0"/>
              <a:t>Execution</a:t>
            </a:r>
            <a:endParaRPr lang="zh-CN" altLang="en-US" dirty="0"/>
          </a:p>
        </p:txBody>
      </p:sp>
      <p:sp>
        <p:nvSpPr>
          <p:cNvPr id="5" name="Rectangle 5">
            <a:extLst>
              <a:ext uri="{FF2B5EF4-FFF2-40B4-BE49-F238E27FC236}">
                <a16:creationId xmlns:a16="http://schemas.microsoft.com/office/drawing/2014/main" id="{F3A5B95D-0084-46CE-8C07-07786E2DDF94}"/>
              </a:ext>
            </a:extLst>
          </p:cNvPr>
          <p:cNvSpPr/>
          <p:nvPr/>
        </p:nvSpPr>
        <p:spPr bwMode="auto">
          <a:xfrm>
            <a:off x="6391260" y="3113082"/>
            <a:ext cx="5325037" cy="101921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228594" indent="-228594" defTabSz="1219170" fontAlgn="base">
              <a:spcBef>
                <a:spcPct val="0"/>
              </a:spcBef>
              <a:spcAft>
                <a:spcPct val="0"/>
              </a:spcAft>
              <a:buFont typeface="Arial" panose="020B0604020202020204" pitchFamily="34" charset="0"/>
              <a:buChar char="•"/>
            </a:pPr>
            <a:r>
              <a:rPr lang="en-US" altLang="zh-CN" sz="1100" b="1" dirty="0"/>
              <a:t>Leading with Science: </a:t>
            </a:r>
            <a:r>
              <a:rPr lang="en-US" sz="1100" dirty="0"/>
              <a:t>To leverage Waters new products and</a:t>
            </a:r>
            <a:r>
              <a:rPr lang="en-US" altLang="zh-CN" sz="1100" dirty="0"/>
              <a:t> workflow based total solutions in methods, medicinal chemistry</a:t>
            </a:r>
            <a:r>
              <a:rPr lang="en-US" sz="1100" dirty="0"/>
              <a:t>, protein &amp; biopharma, TMR &amp; natural product research and multi-Omics for routine and advanced research.</a:t>
            </a:r>
          </a:p>
          <a:p>
            <a:pPr marL="228594" indent="-228594" defTabSz="1219170" fontAlgn="base">
              <a:spcBef>
                <a:spcPct val="0"/>
              </a:spcBef>
              <a:spcAft>
                <a:spcPct val="0"/>
              </a:spcAft>
              <a:buFont typeface="Arial" panose="020B0604020202020204" pitchFamily="34" charset="0"/>
              <a:buChar char="•"/>
            </a:pPr>
            <a:r>
              <a:rPr lang="en-US" sz="1100" b="1" dirty="0"/>
              <a:t>Cost effectiveness for routine LC analysis </a:t>
            </a:r>
            <a:r>
              <a:rPr lang="en-US" sz="1100" dirty="0"/>
              <a:t>with Alliance/ column set / Empower QS / 3 year warranty special promotion package</a:t>
            </a:r>
            <a:endParaRPr lang="en-US" sz="1067" dirty="0"/>
          </a:p>
        </p:txBody>
      </p:sp>
      <p:sp>
        <p:nvSpPr>
          <p:cNvPr id="6" name="Rectangle 5">
            <a:extLst>
              <a:ext uri="{FF2B5EF4-FFF2-40B4-BE49-F238E27FC236}">
                <a16:creationId xmlns:a16="http://schemas.microsoft.com/office/drawing/2014/main" id="{4DD3F560-31BD-4BD5-B4A5-170841E9A7ED}"/>
              </a:ext>
            </a:extLst>
          </p:cNvPr>
          <p:cNvSpPr/>
          <p:nvPr/>
        </p:nvSpPr>
        <p:spPr bwMode="auto">
          <a:xfrm>
            <a:off x="1501571" y="3316553"/>
            <a:ext cx="4702005" cy="730876"/>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228594" indent="-228594" defTabSz="1219170" fontAlgn="base">
              <a:spcBef>
                <a:spcPct val="0"/>
              </a:spcBef>
              <a:spcAft>
                <a:spcPct val="0"/>
              </a:spcAft>
              <a:buFont typeface="Arial" panose="020B0604020202020204" pitchFamily="34" charset="0"/>
              <a:buChar char="•"/>
            </a:pPr>
            <a:r>
              <a:rPr lang="zh-CN" altLang="en-US" sz="1067" dirty="0"/>
              <a:t>可靠的合规数据助力有效监管</a:t>
            </a:r>
            <a:endParaRPr lang="en-US" altLang="zh-CN" sz="1067" dirty="0"/>
          </a:p>
          <a:p>
            <a:pPr marL="228594" indent="-228594" defTabSz="1219170" fontAlgn="base">
              <a:spcBef>
                <a:spcPct val="0"/>
              </a:spcBef>
              <a:spcAft>
                <a:spcPct val="0"/>
              </a:spcAft>
              <a:buFont typeface="Arial" panose="020B0604020202020204" pitchFamily="34" charset="0"/>
              <a:buChar char="•"/>
            </a:pPr>
            <a:r>
              <a:rPr lang="zh-CN" altLang="en-US" sz="1067" dirty="0"/>
              <a:t>新型分析技术、方法以及广泛的技术合作帮助加强在药品质量研究和监管科学上的影响力</a:t>
            </a:r>
            <a:endParaRPr lang="en-US" sz="1067" dirty="0"/>
          </a:p>
        </p:txBody>
      </p:sp>
      <p:sp>
        <p:nvSpPr>
          <p:cNvPr id="8" name="矩形 7">
            <a:extLst>
              <a:ext uri="{FF2B5EF4-FFF2-40B4-BE49-F238E27FC236}">
                <a16:creationId xmlns:a16="http://schemas.microsoft.com/office/drawing/2014/main" id="{21643C36-C541-44FE-B4FD-C41F700CDCD3}"/>
              </a:ext>
            </a:extLst>
          </p:cNvPr>
          <p:cNvSpPr/>
          <p:nvPr/>
        </p:nvSpPr>
        <p:spPr bwMode="auto">
          <a:xfrm>
            <a:off x="105330" y="3396239"/>
            <a:ext cx="1304889" cy="531688"/>
          </a:xfrm>
          <a:prstGeom prst="rect">
            <a:avLst/>
          </a:prstGeom>
          <a:solidFill>
            <a:schemeClr val="bg1">
              <a:lumMod val="75000"/>
            </a:schemeClr>
          </a:solidFill>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algn="ctr" defTabSz="914377" fontAlgn="base">
              <a:spcBef>
                <a:spcPct val="0"/>
              </a:spcBef>
              <a:spcAft>
                <a:spcPct val="0"/>
              </a:spcAft>
            </a:pPr>
            <a:r>
              <a:rPr lang="en-US" sz="1067" b="1" dirty="0">
                <a:solidFill>
                  <a:schemeClr val="tx1"/>
                </a:solidFill>
              </a:rPr>
              <a:t>Customer Opportunities</a:t>
            </a:r>
          </a:p>
        </p:txBody>
      </p:sp>
      <p:sp>
        <p:nvSpPr>
          <p:cNvPr id="9" name="矩形 8">
            <a:extLst>
              <a:ext uri="{FF2B5EF4-FFF2-40B4-BE49-F238E27FC236}">
                <a16:creationId xmlns:a16="http://schemas.microsoft.com/office/drawing/2014/main" id="{1B2D4DA5-373D-43AC-A158-FECBA21496E6}"/>
              </a:ext>
            </a:extLst>
          </p:cNvPr>
          <p:cNvSpPr/>
          <p:nvPr/>
        </p:nvSpPr>
        <p:spPr bwMode="auto">
          <a:xfrm>
            <a:off x="100605" y="4379511"/>
            <a:ext cx="1300979" cy="461665"/>
          </a:xfrm>
          <a:prstGeom prst="rect">
            <a:avLst/>
          </a:prstGeom>
          <a:solidFill>
            <a:schemeClr val="bg1">
              <a:lumMod val="75000"/>
            </a:schemeClr>
          </a:solidFill>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algn="ctr" defTabSz="914377" fontAlgn="base">
              <a:spcBef>
                <a:spcPct val="0"/>
              </a:spcBef>
              <a:spcAft>
                <a:spcPct val="0"/>
              </a:spcAft>
            </a:pPr>
            <a:r>
              <a:rPr lang="en-US" altLang="zh-CN" sz="1100" b="1" dirty="0">
                <a:solidFill>
                  <a:schemeClr val="tx1"/>
                </a:solidFill>
              </a:rPr>
              <a:t>Strategy</a:t>
            </a:r>
            <a:endParaRPr lang="en-US" sz="1100" b="1" dirty="0">
              <a:solidFill>
                <a:schemeClr val="tx1"/>
              </a:solidFill>
            </a:endParaRPr>
          </a:p>
        </p:txBody>
      </p:sp>
      <p:sp>
        <p:nvSpPr>
          <p:cNvPr id="10" name="矩形 9">
            <a:extLst>
              <a:ext uri="{FF2B5EF4-FFF2-40B4-BE49-F238E27FC236}">
                <a16:creationId xmlns:a16="http://schemas.microsoft.com/office/drawing/2014/main" id="{11CAC820-2B4A-4E18-975C-847BBD2358CC}"/>
              </a:ext>
            </a:extLst>
          </p:cNvPr>
          <p:cNvSpPr/>
          <p:nvPr/>
        </p:nvSpPr>
        <p:spPr bwMode="auto">
          <a:xfrm>
            <a:off x="141276" y="5740329"/>
            <a:ext cx="1288885" cy="419612"/>
          </a:xfrm>
          <a:prstGeom prst="rect">
            <a:avLst/>
          </a:prstGeom>
          <a:solidFill>
            <a:schemeClr val="bg1">
              <a:lumMod val="75000"/>
            </a:schemeClr>
          </a:solidFill>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algn="ctr" defTabSz="914377" fontAlgn="base">
              <a:spcBef>
                <a:spcPct val="0"/>
              </a:spcBef>
              <a:spcAft>
                <a:spcPct val="0"/>
              </a:spcAft>
            </a:pPr>
            <a:r>
              <a:rPr lang="en-US" sz="1100" b="1" dirty="0">
                <a:solidFill>
                  <a:schemeClr val="tx1"/>
                </a:solidFill>
              </a:rPr>
              <a:t>2021 YTD Pipeline</a:t>
            </a:r>
          </a:p>
        </p:txBody>
      </p:sp>
      <p:sp>
        <p:nvSpPr>
          <p:cNvPr id="11" name="矩形 10">
            <a:extLst>
              <a:ext uri="{FF2B5EF4-FFF2-40B4-BE49-F238E27FC236}">
                <a16:creationId xmlns:a16="http://schemas.microsoft.com/office/drawing/2014/main" id="{65D65C74-A294-4C0D-9FEF-8A670F962F4A}"/>
              </a:ext>
            </a:extLst>
          </p:cNvPr>
          <p:cNvSpPr/>
          <p:nvPr/>
        </p:nvSpPr>
        <p:spPr bwMode="auto">
          <a:xfrm>
            <a:off x="1548842" y="5734771"/>
            <a:ext cx="4696946" cy="355144"/>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defTabSz="1219170" fontAlgn="base">
              <a:spcBef>
                <a:spcPct val="0"/>
              </a:spcBef>
              <a:spcAft>
                <a:spcPct val="0"/>
              </a:spcAft>
            </a:pPr>
            <a:endParaRPr lang="en-US" altLang="zh-CN" sz="1067" dirty="0">
              <a:solidFill>
                <a:schemeClr val="tx2">
                  <a:lumMod val="75000"/>
                </a:schemeClr>
              </a:solidFill>
            </a:endParaRPr>
          </a:p>
          <a:p>
            <a:pPr defTabSz="1219170" fontAlgn="base">
              <a:spcBef>
                <a:spcPct val="0"/>
              </a:spcBef>
              <a:spcAft>
                <a:spcPct val="0"/>
              </a:spcAft>
            </a:pPr>
            <a:r>
              <a:rPr lang="en-US" altLang="zh-CN" sz="1067" dirty="0">
                <a:solidFill>
                  <a:schemeClr val="tx2">
                    <a:lumMod val="75000"/>
                  </a:schemeClr>
                </a:solidFill>
              </a:rPr>
              <a:t>                     </a:t>
            </a:r>
            <a:endParaRPr lang="zh-CN" altLang="en-US" sz="1067" dirty="0">
              <a:solidFill>
                <a:schemeClr val="tx2">
                  <a:lumMod val="75000"/>
                </a:schemeClr>
              </a:solidFill>
            </a:endParaRPr>
          </a:p>
        </p:txBody>
      </p:sp>
      <p:sp>
        <p:nvSpPr>
          <p:cNvPr id="12" name="矩形 11">
            <a:extLst>
              <a:ext uri="{FF2B5EF4-FFF2-40B4-BE49-F238E27FC236}">
                <a16:creationId xmlns:a16="http://schemas.microsoft.com/office/drawing/2014/main" id="{CF757282-7C49-4F2F-AF0E-AE087F688416}"/>
              </a:ext>
            </a:extLst>
          </p:cNvPr>
          <p:cNvSpPr/>
          <p:nvPr/>
        </p:nvSpPr>
        <p:spPr bwMode="auto">
          <a:xfrm>
            <a:off x="6447303" y="5734771"/>
            <a:ext cx="5297571" cy="374751"/>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defTabSz="1219170" fontAlgn="base">
              <a:spcBef>
                <a:spcPct val="0"/>
              </a:spcBef>
              <a:spcAft>
                <a:spcPct val="0"/>
              </a:spcAft>
            </a:pPr>
            <a:endParaRPr lang="zh-CN" altLang="en-US" sz="1067" dirty="0"/>
          </a:p>
        </p:txBody>
      </p:sp>
      <p:sp>
        <p:nvSpPr>
          <p:cNvPr id="13" name="文本框 12">
            <a:extLst>
              <a:ext uri="{FF2B5EF4-FFF2-40B4-BE49-F238E27FC236}">
                <a16:creationId xmlns:a16="http://schemas.microsoft.com/office/drawing/2014/main" id="{66292D66-9F44-43BA-B894-0065023197F1}"/>
              </a:ext>
            </a:extLst>
          </p:cNvPr>
          <p:cNvSpPr txBox="1"/>
          <p:nvPr/>
        </p:nvSpPr>
        <p:spPr>
          <a:xfrm>
            <a:off x="8747040" y="5799729"/>
            <a:ext cx="1902276" cy="256545"/>
          </a:xfrm>
          <a:prstGeom prst="rect">
            <a:avLst/>
          </a:prstGeom>
        </p:spPr>
        <p:txBody>
          <a:bodyPr wrap="square" rtlCol="0" anchor="ctr">
            <a:spAutoFit/>
          </a:bodyPr>
          <a:lstStyle/>
          <a:p>
            <a:pPr>
              <a:spcBef>
                <a:spcPts val="800"/>
              </a:spcBef>
              <a:buClr>
                <a:schemeClr val="accent1"/>
              </a:buClr>
            </a:pPr>
            <a:r>
              <a:rPr lang="en-US" sz="1067" b="1" dirty="0"/>
              <a:t>11.2 M</a:t>
            </a:r>
          </a:p>
        </p:txBody>
      </p:sp>
      <p:sp>
        <p:nvSpPr>
          <p:cNvPr id="14" name="文本框 13">
            <a:extLst>
              <a:ext uri="{FF2B5EF4-FFF2-40B4-BE49-F238E27FC236}">
                <a16:creationId xmlns:a16="http://schemas.microsoft.com/office/drawing/2014/main" id="{747D0A62-6771-4ACA-A835-D73A5976B089}"/>
              </a:ext>
            </a:extLst>
          </p:cNvPr>
          <p:cNvSpPr txBox="1"/>
          <p:nvPr/>
        </p:nvSpPr>
        <p:spPr>
          <a:xfrm>
            <a:off x="7675909" y="5044878"/>
            <a:ext cx="1902276" cy="256545"/>
          </a:xfrm>
          <a:prstGeom prst="rect">
            <a:avLst/>
          </a:prstGeom>
        </p:spPr>
        <p:txBody>
          <a:bodyPr wrap="square" rtlCol="0" anchor="ctr">
            <a:spAutoFit/>
          </a:bodyPr>
          <a:lstStyle/>
          <a:p>
            <a:pPr>
              <a:spcBef>
                <a:spcPts val="800"/>
              </a:spcBef>
              <a:buClr>
                <a:schemeClr val="accent1"/>
              </a:buClr>
            </a:pPr>
            <a:r>
              <a:rPr lang="en-US" sz="1067" dirty="0"/>
              <a:t> </a:t>
            </a:r>
          </a:p>
        </p:txBody>
      </p:sp>
      <p:sp>
        <p:nvSpPr>
          <p:cNvPr id="15" name="矩形 14">
            <a:extLst>
              <a:ext uri="{FF2B5EF4-FFF2-40B4-BE49-F238E27FC236}">
                <a16:creationId xmlns:a16="http://schemas.microsoft.com/office/drawing/2014/main" id="{7169B4C1-F70B-4B66-85E2-239AC2286428}"/>
              </a:ext>
            </a:extLst>
          </p:cNvPr>
          <p:cNvSpPr/>
          <p:nvPr/>
        </p:nvSpPr>
        <p:spPr bwMode="auto">
          <a:xfrm>
            <a:off x="1501571" y="1601251"/>
            <a:ext cx="4702005" cy="1600721"/>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171450" indent="-171450" defTabSz="1219170" fontAlgn="base">
              <a:spcBef>
                <a:spcPct val="0"/>
              </a:spcBef>
              <a:spcAft>
                <a:spcPct val="0"/>
              </a:spcAft>
              <a:buFont typeface="Arial" panose="020B0604020202020204" pitchFamily="34" charset="0"/>
              <a:buChar char="•"/>
            </a:pPr>
            <a:r>
              <a:rPr lang="zh-CN" altLang="en-US" sz="1000" dirty="0"/>
              <a:t>完成所管理区域企业的监管、检验任务、标准升级项目；</a:t>
            </a:r>
            <a:endParaRPr lang="en-US" altLang="zh-CN" sz="1000" dirty="0"/>
          </a:p>
          <a:p>
            <a:pPr marL="171450" indent="-171450" defTabSz="1219170" fontAlgn="base">
              <a:spcBef>
                <a:spcPct val="0"/>
              </a:spcBef>
              <a:spcAft>
                <a:spcPct val="0"/>
              </a:spcAft>
              <a:buFont typeface="Arial" panose="020B0604020202020204" pitchFamily="34" charset="0"/>
              <a:buChar char="•"/>
            </a:pPr>
            <a:r>
              <a:rPr lang="en-US" altLang="zh-CN" sz="1000" dirty="0"/>
              <a:t>NMPA</a:t>
            </a:r>
            <a:r>
              <a:rPr lang="zh-CN" altLang="en-US" sz="1000" dirty="0"/>
              <a:t>药品检验检测机构能力建设指导原则（</a:t>
            </a:r>
            <a:r>
              <a:rPr lang="en-US" altLang="zh-CN" sz="1000" dirty="0"/>
              <a:t>2019-8</a:t>
            </a:r>
            <a:r>
              <a:rPr lang="zh-CN" altLang="en-US" sz="1000" dirty="0"/>
              <a:t>） </a:t>
            </a:r>
            <a:r>
              <a:rPr lang="en-US" altLang="zh-CN" sz="1000" dirty="0">
                <a:hlinkClick r:id="rId3"/>
              </a:rPr>
              <a:t>https://www.nmpa.gov.cn/xxgk/fgwj/gzwj/gzwjyp/20190830170601912.html</a:t>
            </a:r>
            <a:endParaRPr lang="en-US" altLang="zh-CN" sz="1000" dirty="0"/>
          </a:p>
          <a:p>
            <a:pPr marL="171450" indent="-171450" defTabSz="1219170" fontAlgn="base">
              <a:spcBef>
                <a:spcPct val="0"/>
              </a:spcBef>
              <a:spcAft>
                <a:spcPct val="0"/>
              </a:spcAft>
              <a:buFont typeface="Arial" panose="020B0604020202020204" pitchFamily="34" charset="0"/>
              <a:buChar char="•"/>
            </a:pPr>
            <a:r>
              <a:rPr lang="en-US" altLang="zh-CN" sz="1000" dirty="0"/>
              <a:t>NMPA</a:t>
            </a:r>
            <a:r>
              <a:rPr lang="zh-CN" altLang="en-US" sz="1000" dirty="0"/>
              <a:t>医疗器械检验检测机构能力建设指导原则（</a:t>
            </a:r>
            <a:r>
              <a:rPr lang="en-US" altLang="zh-CN" sz="1000" dirty="0"/>
              <a:t>2019-8</a:t>
            </a:r>
            <a:r>
              <a:rPr lang="zh-CN" altLang="en-US" sz="1000" dirty="0"/>
              <a:t>） </a:t>
            </a:r>
            <a:r>
              <a:rPr lang="en-US" altLang="zh-CN" sz="1000" dirty="0">
                <a:hlinkClick r:id="rId4"/>
              </a:rPr>
              <a:t>https://www.nmpa.gov.cn/xxgk/fgwj/gzwj/gzwjylqx/20190830170201343.html</a:t>
            </a:r>
            <a:endParaRPr lang="en-US" altLang="zh-CN" sz="1000" dirty="0"/>
          </a:p>
          <a:p>
            <a:pPr marL="171450" indent="-171450" defTabSz="1219170" fontAlgn="base">
              <a:spcBef>
                <a:spcPct val="0"/>
              </a:spcBef>
              <a:spcAft>
                <a:spcPct val="0"/>
              </a:spcAft>
              <a:buFont typeface="Arial" panose="020B0604020202020204" pitchFamily="34" charset="0"/>
              <a:buChar char="•"/>
            </a:pPr>
            <a:r>
              <a:rPr lang="en-US" altLang="zh-CN" sz="1000" dirty="0"/>
              <a:t>2020</a:t>
            </a:r>
            <a:r>
              <a:rPr lang="zh-CN" altLang="en-US" sz="1000" dirty="0"/>
              <a:t>药典新增的检测项目和相应的检测能力（中药农残、</a:t>
            </a:r>
            <a:r>
              <a:rPr lang="en-US" altLang="zh-CN" sz="1000" dirty="0"/>
              <a:t>GTI</a:t>
            </a:r>
            <a:r>
              <a:rPr lang="zh-CN" altLang="en-US" sz="1000" dirty="0"/>
              <a:t>）</a:t>
            </a:r>
            <a:endParaRPr lang="en-US" altLang="zh-CN" sz="1000" dirty="0"/>
          </a:p>
          <a:p>
            <a:pPr marL="171450" indent="-171450" defTabSz="1219170" fontAlgn="base">
              <a:spcBef>
                <a:spcPct val="0"/>
              </a:spcBef>
              <a:spcAft>
                <a:spcPct val="0"/>
              </a:spcAft>
              <a:buFont typeface="Arial" panose="020B0604020202020204" pitchFamily="34" charset="0"/>
              <a:buChar char="•"/>
            </a:pPr>
            <a:r>
              <a:rPr lang="en-US" altLang="zh-CN" sz="1000" dirty="0"/>
              <a:t>《</a:t>
            </a:r>
            <a:r>
              <a:rPr lang="zh-CN" altLang="en-US" sz="1000" dirty="0"/>
              <a:t>化妆品注册备案资料管理规定</a:t>
            </a:r>
            <a:r>
              <a:rPr lang="en-US" altLang="zh-CN" sz="1000" dirty="0"/>
              <a:t>》</a:t>
            </a:r>
            <a:r>
              <a:rPr lang="zh-CN" altLang="en-US" sz="1000" dirty="0"/>
              <a:t>（</a:t>
            </a:r>
            <a:r>
              <a:rPr lang="en-US" altLang="zh-CN" sz="1000" dirty="0"/>
              <a:t>2021-3</a:t>
            </a:r>
            <a:r>
              <a:rPr lang="zh-CN" altLang="en-US" sz="1000" dirty="0"/>
              <a:t>）</a:t>
            </a:r>
            <a:endParaRPr lang="en-US" altLang="zh-CN" sz="1000" dirty="0"/>
          </a:p>
          <a:p>
            <a:pPr marL="171450" indent="-171450" defTabSz="1219170" fontAlgn="base">
              <a:spcBef>
                <a:spcPct val="0"/>
              </a:spcBef>
              <a:spcAft>
                <a:spcPct val="0"/>
              </a:spcAft>
              <a:buFont typeface="Arial" panose="020B0604020202020204" pitchFamily="34" charset="0"/>
              <a:buChar char="•"/>
            </a:pPr>
            <a:r>
              <a:rPr lang="zh-CN" altLang="en-US" sz="1000" dirty="0"/>
              <a:t>疫苗、诊断试剂相关</a:t>
            </a:r>
            <a:endParaRPr lang="en-US" altLang="zh-CN" sz="1000" dirty="0"/>
          </a:p>
          <a:p>
            <a:pPr marL="171450" indent="-171450" defTabSz="1219170" fontAlgn="base">
              <a:spcBef>
                <a:spcPct val="0"/>
              </a:spcBef>
              <a:spcAft>
                <a:spcPct val="0"/>
              </a:spcAft>
              <a:buFont typeface="Arial" panose="020B0604020202020204" pitchFamily="34" charset="0"/>
              <a:buChar char="•"/>
            </a:pPr>
            <a:r>
              <a:rPr lang="en-US" altLang="zh-CN" sz="1000" dirty="0"/>
              <a:t>NMPA</a:t>
            </a:r>
            <a:r>
              <a:rPr lang="zh-CN" altLang="en-US" sz="1000" dirty="0"/>
              <a:t>重点实验室（第一批，第二批）</a:t>
            </a:r>
          </a:p>
        </p:txBody>
      </p:sp>
      <p:sp>
        <p:nvSpPr>
          <p:cNvPr id="16" name="矩形 15">
            <a:extLst>
              <a:ext uri="{FF2B5EF4-FFF2-40B4-BE49-F238E27FC236}">
                <a16:creationId xmlns:a16="http://schemas.microsoft.com/office/drawing/2014/main" id="{CB1C2B66-C3E6-4D8C-BB08-C5DBAE549AE5}"/>
              </a:ext>
            </a:extLst>
          </p:cNvPr>
          <p:cNvSpPr/>
          <p:nvPr/>
        </p:nvSpPr>
        <p:spPr bwMode="auto">
          <a:xfrm>
            <a:off x="6418726" y="1731836"/>
            <a:ext cx="4271703" cy="1118728"/>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171450" indent="-171450" defTabSz="1219170" fontAlgn="base">
              <a:spcBef>
                <a:spcPct val="0"/>
              </a:spcBef>
              <a:spcAft>
                <a:spcPct val="0"/>
              </a:spcAft>
              <a:buFont typeface="Arial" panose="020B0604020202020204" pitchFamily="34" charset="0"/>
              <a:buChar char="•"/>
            </a:pPr>
            <a:r>
              <a:rPr lang="zh-CN" altLang="en-US" sz="1100" dirty="0"/>
              <a:t>应用研究、基础研究、教学、企业横向合作与服务（</a:t>
            </a:r>
            <a:r>
              <a:rPr lang="en-US" altLang="zh-CN" sz="1100" dirty="0"/>
              <a:t>CRO</a:t>
            </a:r>
            <a:r>
              <a:rPr lang="zh-CN" altLang="en-US" sz="1100" dirty="0"/>
              <a:t>）、分析测试中心</a:t>
            </a:r>
            <a:r>
              <a:rPr lang="en-US" altLang="zh-CN" sz="1100" dirty="0"/>
              <a:t>/</a:t>
            </a:r>
            <a:r>
              <a:rPr lang="zh-CN" altLang="en-US" sz="1100" dirty="0"/>
              <a:t>服务平台</a:t>
            </a:r>
            <a:endParaRPr lang="en-US" altLang="zh-CN" sz="1100" dirty="0"/>
          </a:p>
          <a:p>
            <a:pPr marL="171450" indent="-171450" defTabSz="1219170" fontAlgn="base">
              <a:spcBef>
                <a:spcPct val="0"/>
              </a:spcBef>
              <a:spcAft>
                <a:spcPct val="0"/>
              </a:spcAft>
              <a:buFont typeface="Arial" panose="020B0604020202020204" pitchFamily="34" charset="0"/>
              <a:buChar char="•"/>
            </a:pPr>
            <a:r>
              <a:rPr lang="zh-CN" altLang="en-US" sz="1100" dirty="0"/>
              <a:t>国家（重点）实验室、</a:t>
            </a:r>
            <a:r>
              <a:rPr lang="en-US" altLang="zh-CN" sz="1100" dirty="0"/>
              <a:t>NMPA</a:t>
            </a:r>
            <a:r>
              <a:rPr lang="zh-CN" altLang="en-US" sz="1100" dirty="0"/>
              <a:t>重点实验室（第二批）</a:t>
            </a:r>
            <a:endParaRPr lang="en-US" altLang="zh-CN" sz="1100" dirty="0"/>
          </a:p>
          <a:p>
            <a:pPr marL="171450" indent="-171450" defTabSz="1219170" fontAlgn="base">
              <a:spcBef>
                <a:spcPct val="0"/>
              </a:spcBef>
              <a:spcAft>
                <a:spcPct val="0"/>
              </a:spcAft>
              <a:buFont typeface="Arial" panose="020B0604020202020204" pitchFamily="34" charset="0"/>
              <a:buChar char="•"/>
            </a:pPr>
            <a:r>
              <a:rPr lang="zh-CN" altLang="en-US" sz="1100" dirty="0"/>
              <a:t>中医药大学，中医中药研究院</a:t>
            </a:r>
            <a:endParaRPr lang="en-US" altLang="zh-CN" sz="1100" dirty="0"/>
          </a:p>
          <a:p>
            <a:pPr marL="171450" indent="-171450" defTabSz="1219170" fontAlgn="base">
              <a:spcBef>
                <a:spcPct val="0"/>
              </a:spcBef>
              <a:spcAft>
                <a:spcPct val="0"/>
              </a:spcAft>
              <a:buFont typeface="Arial" panose="020B0604020202020204" pitchFamily="34" charset="0"/>
              <a:buChar char="•"/>
            </a:pPr>
            <a:r>
              <a:rPr lang="zh-CN" altLang="en-US" sz="1100" dirty="0"/>
              <a:t>大学药学院，中药学院，生物制药学院</a:t>
            </a:r>
            <a:endParaRPr lang="en-US" altLang="zh-CN" sz="1100" dirty="0"/>
          </a:p>
          <a:p>
            <a:pPr marL="171450" indent="-171450" defTabSz="1219170" fontAlgn="base">
              <a:spcBef>
                <a:spcPct val="0"/>
              </a:spcBef>
              <a:spcAft>
                <a:spcPct val="0"/>
              </a:spcAft>
              <a:buFont typeface="Arial" panose="020B0604020202020204" pitchFamily="34" charset="0"/>
              <a:buChar char="•"/>
            </a:pPr>
            <a:r>
              <a:rPr lang="zh-CN" altLang="en-US" sz="1100" dirty="0"/>
              <a:t>药物化学，天然产物化学</a:t>
            </a:r>
            <a:endParaRPr lang="zh-CN" altLang="en-US" sz="1067" b="1" dirty="0">
              <a:solidFill>
                <a:schemeClr val="tx2">
                  <a:lumMod val="75000"/>
                </a:schemeClr>
              </a:solidFill>
            </a:endParaRPr>
          </a:p>
        </p:txBody>
      </p:sp>
      <p:sp>
        <p:nvSpPr>
          <p:cNvPr id="18" name="文本框 17">
            <a:extLst>
              <a:ext uri="{FF2B5EF4-FFF2-40B4-BE49-F238E27FC236}">
                <a16:creationId xmlns:a16="http://schemas.microsoft.com/office/drawing/2014/main" id="{7E24D9CA-4EE5-4BF3-836D-A8BFB875F3A8}"/>
              </a:ext>
            </a:extLst>
          </p:cNvPr>
          <p:cNvSpPr txBox="1"/>
          <p:nvPr/>
        </p:nvSpPr>
        <p:spPr>
          <a:xfrm>
            <a:off x="112699" y="2178867"/>
            <a:ext cx="1287275" cy="420756"/>
          </a:xfrm>
          <a:prstGeom prst="rect">
            <a:avLst/>
          </a:prstGeom>
          <a:solidFill>
            <a:schemeClr val="bg2">
              <a:lumMod val="60000"/>
              <a:lumOff val="40000"/>
            </a:schemeClr>
          </a:solidFill>
          <a:ln w="3175">
            <a:solidFill>
              <a:schemeClr val="tx1"/>
            </a:solidFill>
          </a:ln>
        </p:spPr>
        <p:txBody>
          <a:bodyPr wrap="square" rtlCol="0" anchor="ctr">
            <a:spAutoFit/>
          </a:bodyPr>
          <a:lstStyle/>
          <a:p>
            <a:pPr algn="ctr" defTabSz="914377" fontAlgn="base">
              <a:spcBef>
                <a:spcPct val="0"/>
              </a:spcBef>
              <a:spcAft>
                <a:spcPct val="0"/>
              </a:spcAft>
              <a:buClr>
                <a:schemeClr val="accent1"/>
              </a:buClr>
            </a:pPr>
            <a:r>
              <a:rPr lang="en-US" sz="1067" b="1" dirty="0"/>
              <a:t>Customer </a:t>
            </a:r>
            <a:r>
              <a:rPr lang="en-US" altLang="zh-CN" sz="1067" b="1" dirty="0"/>
              <a:t>Initiative</a:t>
            </a:r>
            <a:r>
              <a:rPr lang="en-US" sz="1067" b="1" dirty="0"/>
              <a:t> </a:t>
            </a:r>
          </a:p>
        </p:txBody>
      </p:sp>
      <p:sp>
        <p:nvSpPr>
          <p:cNvPr id="20" name="矩形 19">
            <a:extLst>
              <a:ext uri="{FF2B5EF4-FFF2-40B4-BE49-F238E27FC236}">
                <a16:creationId xmlns:a16="http://schemas.microsoft.com/office/drawing/2014/main" id="{A5C98848-D30A-46EB-BD7F-87A167A3D9C6}"/>
              </a:ext>
            </a:extLst>
          </p:cNvPr>
          <p:cNvSpPr/>
          <p:nvPr/>
        </p:nvSpPr>
        <p:spPr bwMode="auto">
          <a:xfrm>
            <a:off x="127283" y="5262684"/>
            <a:ext cx="1309613" cy="369657"/>
          </a:xfrm>
          <a:prstGeom prst="rect">
            <a:avLst/>
          </a:prstGeom>
          <a:solidFill>
            <a:schemeClr val="bg1">
              <a:lumMod val="75000"/>
            </a:schemeClr>
          </a:solidFill>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algn="ctr" defTabSz="914377" fontAlgn="base">
              <a:spcBef>
                <a:spcPct val="0"/>
              </a:spcBef>
              <a:spcAft>
                <a:spcPct val="0"/>
              </a:spcAft>
            </a:pPr>
            <a:r>
              <a:rPr lang="en-US" sz="1100" b="1" dirty="0">
                <a:solidFill>
                  <a:schemeClr val="tx1"/>
                </a:solidFill>
              </a:rPr>
              <a:t>Target Goal</a:t>
            </a:r>
          </a:p>
        </p:txBody>
      </p:sp>
      <p:sp>
        <p:nvSpPr>
          <p:cNvPr id="21" name="矩形 20">
            <a:extLst>
              <a:ext uri="{FF2B5EF4-FFF2-40B4-BE49-F238E27FC236}">
                <a16:creationId xmlns:a16="http://schemas.microsoft.com/office/drawing/2014/main" id="{1DC1E003-33D5-4247-88CC-70E0AEAF0314}"/>
              </a:ext>
            </a:extLst>
          </p:cNvPr>
          <p:cNvSpPr/>
          <p:nvPr/>
        </p:nvSpPr>
        <p:spPr bwMode="auto">
          <a:xfrm>
            <a:off x="1489619" y="5099097"/>
            <a:ext cx="4713958" cy="533244"/>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defTabSz="1219170" fontAlgn="base">
              <a:spcBef>
                <a:spcPct val="0"/>
              </a:spcBef>
              <a:spcAft>
                <a:spcPct val="0"/>
              </a:spcAft>
            </a:pPr>
            <a:r>
              <a:rPr lang="en-US" altLang="zh-CN" sz="1067" b="1" dirty="0"/>
              <a:t>10.9 M$</a:t>
            </a:r>
            <a:endParaRPr lang="zh-CN" altLang="en-US" sz="1067" b="1" dirty="0"/>
          </a:p>
        </p:txBody>
      </p:sp>
      <p:sp>
        <p:nvSpPr>
          <p:cNvPr id="23" name="矩形 22">
            <a:extLst>
              <a:ext uri="{FF2B5EF4-FFF2-40B4-BE49-F238E27FC236}">
                <a16:creationId xmlns:a16="http://schemas.microsoft.com/office/drawing/2014/main" id="{FFEFB4DC-1683-494E-B7B1-EFB8B630E67A}"/>
              </a:ext>
            </a:extLst>
          </p:cNvPr>
          <p:cNvSpPr/>
          <p:nvPr/>
        </p:nvSpPr>
        <p:spPr>
          <a:xfrm>
            <a:off x="1159037" y="1139627"/>
            <a:ext cx="4182672" cy="338554"/>
          </a:xfrm>
          <a:prstGeom prst="rect">
            <a:avLst/>
          </a:prstGeom>
        </p:spPr>
        <p:txBody>
          <a:bodyPr wrap="square" anchor="ctr">
            <a:spAutoFit/>
          </a:bodyPr>
          <a:lstStyle/>
          <a:p>
            <a:pPr algn="ctr"/>
            <a:r>
              <a:rPr lang="zh-CN" altLang="en-US" sz="1600" b="1" dirty="0"/>
              <a:t>药检所、医疗器械检验所（</a:t>
            </a:r>
            <a:r>
              <a:rPr lang="en-US" altLang="zh-CN" sz="1600" b="1" dirty="0"/>
              <a:t>CI</a:t>
            </a:r>
            <a:r>
              <a:rPr lang="zh-CN" altLang="en-US" sz="1600" b="1" dirty="0"/>
              <a:t>）</a:t>
            </a:r>
            <a:r>
              <a:rPr lang="en-US" altLang="zh-CN" sz="1600" b="1" dirty="0"/>
              <a:t> </a:t>
            </a:r>
          </a:p>
        </p:txBody>
      </p:sp>
      <p:sp>
        <p:nvSpPr>
          <p:cNvPr id="27" name="矩形 26">
            <a:extLst>
              <a:ext uri="{FF2B5EF4-FFF2-40B4-BE49-F238E27FC236}">
                <a16:creationId xmlns:a16="http://schemas.microsoft.com/office/drawing/2014/main" id="{00B32D66-396E-4D4E-BD98-88DA5CC195E8}"/>
              </a:ext>
            </a:extLst>
          </p:cNvPr>
          <p:cNvSpPr/>
          <p:nvPr/>
        </p:nvSpPr>
        <p:spPr>
          <a:xfrm>
            <a:off x="4820480" y="1177032"/>
            <a:ext cx="8147301" cy="338554"/>
          </a:xfrm>
          <a:prstGeom prst="rect">
            <a:avLst/>
          </a:prstGeom>
        </p:spPr>
        <p:txBody>
          <a:bodyPr wrap="square" anchor="ctr">
            <a:spAutoFit/>
          </a:bodyPr>
          <a:lstStyle/>
          <a:p>
            <a:pPr algn="ctr"/>
            <a:r>
              <a:rPr lang="zh-CN" altLang="en-US" sz="1600" b="1" dirty="0"/>
              <a:t>大学和科研院所</a:t>
            </a:r>
            <a:endParaRPr lang="en-US" sz="1067" b="1" dirty="0"/>
          </a:p>
        </p:txBody>
      </p:sp>
      <p:sp>
        <p:nvSpPr>
          <p:cNvPr id="33" name="Rectangle 5">
            <a:extLst>
              <a:ext uri="{FF2B5EF4-FFF2-40B4-BE49-F238E27FC236}">
                <a16:creationId xmlns:a16="http://schemas.microsoft.com/office/drawing/2014/main" id="{33DF1C62-44F2-44B5-B8C3-57C049E0E67A}"/>
              </a:ext>
            </a:extLst>
          </p:cNvPr>
          <p:cNvSpPr/>
          <p:nvPr/>
        </p:nvSpPr>
        <p:spPr bwMode="auto">
          <a:xfrm>
            <a:off x="1489619" y="4226431"/>
            <a:ext cx="4713957" cy="80827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228594" indent="-228594" defTabSz="1219170" fontAlgn="base">
              <a:spcBef>
                <a:spcPct val="0"/>
              </a:spcBef>
              <a:spcAft>
                <a:spcPct val="0"/>
              </a:spcAft>
              <a:buFont typeface="Arial" panose="020B0604020202020204" pitchFamily="34" charset="0"/>
              <a:buChar char="•"/>
            </a:pPr>
            <a:r>
              <a:rPr lang="en-US" altLang="zh-CN" sz="1067" dirty="0"/>
              <a:t>Package solution for routine</a:t>
            </a:r>
            <a:r>
              <a:rPr lang="zh-CN" altLang="en-US" sz="1067" dirty="0"/>
              <a:t> </a:t>
            </a:r>
            <a:r>
              <a:rPr lang="en-US" altLang="zh-CN" sz="1067" dirty="0"/>
              <a:t>analysis (</a:t>
            </a:r>
            <a:r>
              <a:rPr lang="zh-CN" altLang="en-US" sz="1067" dirty="0"/>
              <a:t>常规检验</a:t>
            </a:r>
            <a:r>
              <a:rPr lang="en-US" altLang="zh-CN" sz="1067" dirty="0"/>
              <a:t>)</a:t>
            </a:r>
            <a:r>
              <a:rPr lang="zh-CN" altLang="en-US" sz="1067" dirty="0"/>
              <a:t> </a:t>
            </a:r>
            <a:r>
              <a:rPr lang="en-US" altLang="zh-CN" sz="1067" dirty="0"/>
              <a:t>on TCM pesticide, </a:t>
            </a:r>
            <a:r>
              <a:rPr lang="zh-CN" altLang="en-US" sz="1067" dirty="0"/>
              <a:t>配方颗粒，</a:t>
            </a:r>
            <a:r>
              <a:rPr lang="en-US" altLang="zh-CN" sz="1067" dirty="0"/>
              <a:t>GTI </a:t>
            </a:r>
          </a:p>
          <a:p>
            <a:pPr marL="228594" indent="-228594" defTabSz="1219170" fontAlgn="base">
              <a:spcBef>
                <a:spcPct val="0"/>
              </a:spcBef>
              <a:spcAft>
                <a:spcPct val="0"/>
              </a:spcAft>
              <a:buFont typeface="Arial" panose="020B0604020202020204" pitchFamily="34" charset="0"/>
              <a:buChar char="•"/>
            </a:pPr>
            <a:r>
              <a:rPr lang="en-US" altLang="zh-CN" sz="1067" dirty="0"/>
              <a:t>Application and workflow-based strategy for NMPA key labs (</a:t>
            </a:r>
            <a:r>
              <a:rPr lang="zh-CN" altLang="en-US" sz="1067" dirty="0"/>
              <a:t>中药、仿制药、安全性、制剂、辅料、杂质研究，</a:t>
            </a:r>
            <a:r>
              <a:rPr lang="en-US" altLang="zh-CN" sz="1067" dirty="0"/>
              <a:t>E&amp;L</a:t>
            </a:r>
            <a:r>
              <a:rPr lang="zh-CN" altLang="en-US" sz="1067" dirty="0"/>
              <a:t>等）</a:t>
            </a:r>
            <a:r>
              <a:rPr lang="en-US" altLang="zh-CN" sz="1067" dirty="0"/>
              <a:t> </a:t>
            </a:r>
            <a:endParaRPr lang="en-US" sz="1067" dirty="0"/>
          </a:p>
        </p:txBody>
      </p:sp>
      <p:sp>
        <p:nvSpPr>
          <p:cNvPr id="34" name="Rectangle 5">
            <a:extLst>
              <a:ext uri="{FF2B5EF4-FFF2-40B4-BE49-F238E27FC236}">
                <a16:creationId xmlns:a16="http://schemas.microsoft.com/office/drawing/2014/main" id="{0CA754D8-9D09-43A0-A944-3ABBE28E18EA}"/>
              </a:ext>
            </a:extLst>
          </p:cNvPr>
          <p:cNvSpPr/>
          <p:nvPr/>
        </p:nvSpPr>
        <p:spPr bwMode="auto">
          <a:xfrm>
            <a:off x="6418727" y="4266448"/>
            <a:ext cx="5297570" cy="72315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marL="228594" indent="-228594" defTabSz="1219170" fontAlgn="base">
              <a:spcBef>
                <a:spcPct val="0"/>
              </a:spcBef>
              <a:spcAft>
                <a:spcPct val="0"/>
              </a:spcAft>
              <a:buFont typeface="Arial" panose="020B0604020202020204" pitchFamily="34" charset="0"/>
              <a:buChar char="•"/>
            </a:pPr>
            <a:r>
              <a:rPr lang="en-US" sz="1067" dirty="0"/>
              <a:t>Segment customers based on four applications (medicinal chemistry, protein &amp; biopharma, TCM &amp; natural products, regulatory science)</a:t>
            </a:r>
          </a:p>
          <a:p>
            <a:pPr marL="228594" indent="-228594" defTabSz="1219170" fontAlgn="base">
              <a:spcBef>
                <a:spcPct val="0"/>
              </a:spcBef>
              <a:spcAft>
                <a:spcPct val="0"/>
              </a:spcAft>
              <a:buFont typeface="Arial" panose="020B0604020202020204" pitchFamily="34" charset="0"/>
              <a:buChar char="•"/>
            </a:pPr>
            <a:r>
              <a:rPr lang="en-US" sz="1067" dirty="0"/>
              <a:t>Penetrate non-Waters LC base via Alliance promotion package (young</a:t>
            </a:r>
            <a:r>
              <a:rPr lang="zh-CN" altLang="en-US" sz="1067" dirty="0"/>
              <a:t> </a:t>
            </a:r>
            <a:r>
              <a:rPr lang="en-US" altLang="zh-CN" sz="1067" dirty="0"/>
              <a:t>P.I.s, routine LC and education)</a:t>
            </a:r>
            <a:endParaRPr lang="en-US" sz="1067" dirty="0"/>
          </a:p>
        </p:txBody>
      </p:sp>
      <p:sp>
        <p:nvSpPr>
          <p:cNvPr id="35" name="矩形 34">
            <a:extLst>
              <a:ext uri="{FF2B5EF4-FFF2-40B4-BE49-F238E27FC236}">
                <a16:creationId xmlns:a16="http://schemas.microsoft.com/office/drawing/2014/main" id="{6E2C4B8B-BA22-4119-A49B-D9E9BAFC2E12}"/>
              </a:ext>
            </a:extLst>
          </p:cNvPr>
          <p:cNvSpPr/>
          <p:nvPr/>
        </p:nvSpPr>
        <p:spPr bwMode="auto">
          <a:xfrm>
            <a:off x="6445403" y="5097612"/>
            <a:ext cx="5297572" cy="534729"/>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prstTxWarp prst="textNoShape">
              <a:avLst/>
            </a:prstTxWarp>
          </a:bodyPr>
          <a:lstStyle/>
          <a:p>
            <a:pPr algn="ctr" defTabSz="1219170" fontAlgn="base">
              <a:spcBef>
                <a:spcPct val="0"/>
              </a:spcBef>
              <a:spcAft>
                <a:spcPct val="0"/>
              </a:spcAft>
            </a:pPr>
            <a:r>
              <a:rPr lang="en-US" altLang="zh-CN" sz="1067" b="1" dirty="0"/>
              <a:t>27.7 M$</a:t>
            </a:r>
          </a:p>
        </p:txBody>
      </p:sp>
      <p:sp>
        <p:nvSpPr>
          <p:cNvPr id="36" name="文本框 35">
            <a:extLst>
              <a:ext uri="{FF2B5EF4-FFF2-40B4-BE49-F238E27FC236}">
                <a16:creationId xmlns:a16="http://schemas.microsoft.com/office/drawing/2014/main" id="{D616857F-4BBA-41A1-AF5D-D6B73D3D9B24}"/>
              </a:ext>
            </a:extLst>
          </p:cNvPr>
          <p:cNvSpPr txBox="1"/>
          <p:nvPr/>
        </p:nvSpPr>
        <p:spPr>
          <a:xfrm>
            <a:off x="2895459" y="5799729"/>
            <a:ext cx="1902276" cy="256545"/>
          </a:xfrm>
          <a:prstGeom prst="rect">
            <a:avLst/>
          </a:prstGeom>
        </p:spPr>
        <p:txBody>
          <a:bodyPr wrap="square" rtlCol="0" anchor="ctr">
            <a:spAutoFit/>
          </a:bodyPr>
          <a:lstStyle/>
          <a:p>
            <a:pPr algn="ctr">
              <a:spcBef>
                <a:spcPts val="800"/>
              </a:spcBef>
              <a:buClr>
                <a:schemeClr val="accent1"/>
              </a:buClr>
            </a:pPr>
            <a:r>
              <a:rPr lang="en-US" sz="1067" b="1" dirty="0"/>
              <a:t>1.8 M$</a:t>
            </a:r>
          </a:p>
        </p:txBody>
      </p:sp>
    </p:spTree>
    <p:extLst>
      <p:ext uri="{BB962C8B-B14F-4D97-AF65-F5344CB8AC3E}">
        <p14:creationId xmlns:p14="http://schemas.microsoft.com/office/powerpoint/2010/main" val="908675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450EA2-4F55-1E42-968B-0C10AE702BC3}"/>
              </a:ext>
            </a:extLst>
          </p:cNvPr>
          <p:cNvSpPr>
            <a:spLocks noGrp="1"/>
          </p:cNvSpPr>
          <p:nvPr>
            <p:ph type="title"/>
          </p:nvPr>
        </p:nvSpPr>
        <p:spPr/>
        <p:txBody>
          <a:bodyPr/>
          <a:lstStyle/>
          <a:p>
            <a:r>
              <a:rPr lang="en-US" altLang="zh-CN" sz="2400" dirty="0">
                <a:solidFill>
                  <a:schemeClr val="tx2">
                    <a:lumMod val="50000"/>
                  </a:schemeClr>
                </a:solidFill>
              </a:rPr>
              <a:t>2021 </a:t>
            </a:r>
            <a:r>
              <a:rPr lang="en-US" sz="2400" dirty="0">
                <a:solidFill>
                  <a:schemeClr val="tx2">
                    <a:lumMod val="50000"/>
                  </a:schemeClr>
                </a:solidFill>
              </a:rPr>
              <a:t>Key Focus</a:t>
            </a:r>
          </a:p>
        </p:txBody>
      </p:sp>
      <p:graphicFrame>
        <p:nvGraphicFramePr>
          <p:cNvPr id="10" name="图示 9">
            <a:extLst>
              <a:ext uri="{FF2B5EF4-FFF2-40B4-BE49-F238E27FC236}">
                <a16:creationId xmlns:a16="http://schemas.microsoft.com/office/drawing/2014/main" id="{DC59D8E1-90A1-4BB1-9102-9429F60AC2A2}"/>
              </a:ext>
            </a:extLst>
          </p:cNvPr>
          <p:cNvGraphicFramePr/>
          <p:nvPr>
            <p:extLst>
              <p:ext uri="{D42A27DB-BD31-4B8C-83A1-F6EECF244321}">
                <p14:modId xmlns:p14="http://schemas.microsoft.com/office/powerpoint/2010/main" val="3901299838"/>
              </p:ext>
            </p:extLst>
          </p:nvPr>
        </p:nvGraphicFramePr>
        <p:xfrm>
          <a:off x="-3075280" y="1322737"/>
          <a:ext cx="10510903" cy="378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组合 5">
            <a:extLst>
              <a:ext uri="{FF2B5EF4-FFF2-40B4-BE49-F238E27FC236}">
                <a16:creationId xmlns:a16="http://schemas.microsoft.com/office/drawing/2014/main" id="{4288A56A-170E-4A0A-91F6-AFF0190EAD28}"/>
              </a:ext>
            </a:extLst>
          </p:cNvPr>
          <p:cNvGrpSpPr/>
          <p:nvPr/>
        </p:nvGrpSpPr>
        <p:grpSpPr>
          <a:xfrm>
            <a:off x="4265430" y="2627628"/>
            <a:ext cx="7539710" cy="1190374"/>
            <a:chOff x="3542339" y="1075763"/>
            <a:chExt cx="5390065" cy="1049541"/>
          </a:xfrm>
        </p:grpSpPr>
        <p:sp>
          <p:nvSpPr>
            <p:cNvPr id="2" name="矩形 1">
              <a:extLst>
                <a:ext uri="{FF2B5EF4-FFF2-40B4-BE49-F238E27FC236}">
                  <a16:creationId xmlns:a16="http://schemas.microsoft.com/office/drawing/2014/main" id="{1FD79827-482A-418F-87D4-C834715394D6}"/>
                </a:ext>
              </a:extLst>
            </p:cNvPr>
            <p:cNvSpPr/>
            <p:nvPr/>
          </p:nvSpPr>
          <p:spPr>
            <a:xfrm>
              <a:off x="3542339" y="1075763"/>
              <a:ext cx="5301984" cy="1049541"/>
            </a:xfrm>
            <a:prstGeom prst="rect">
              <a:avLst/>
            </a:prstGeom>
            <a:solidFill>
              <a:srgbClr val="D0DAE9"/>
            </a:solidFill>
          </p:spPr>
          <p:txBody>
            <a:bodyPr wrap="square" rtlCol="0" anchor="ctr">
              <a:noAutofit/>
            </a:bodyPr>
            <a:lstStyle/>
            <a:p>
              <a:pPr lvl="1">
                <a:buClr>
                  <a:schemeClr val="accent1"/>
                </a:buClr>
              </a:pPr>
              <a:endParaRPr lang="en-US" dirty="0">
                <a:solidFill>
                  <a:schemeClr val="bg1"/>
                </a:solidFill>
              </a:endParaRPr>
            </a:p>
          </p:txBody>
        </p:sp>
        <p:sp>
          <p:nvSpPr>
            <p:cNvPr id="4" name="文本框 3">
              <a:extLst>
                <a:ext uri="{FF2B5EF4-FFF2-40B4-BE49-F238E27FC236}">
                  <a16:creationId xmlns:a16="http://schemas.microsoft.com/office/drawing/2014/main" id="{E2E79F84-C834-4E3C-A9F8-BA5E7CA22C9A}"/>
                </a:ext>
              </a:extLst>
            </p:cNvPr>
            <p:cNvSpPr txBox="1"/>
            <p:nvPr/>
          </p:nvSpPr>
          <p:spPr>
            <a:xfrm>
              <a:off x="3653472" y="1226841"/>
              <a:ext cx="5278932" cy="685193"/>
            </a:xfrm>
            <a:prstGeom prst="rect">
              <a:avLst/>
            </a:prstGeom>
          </p:spPr>
          <p:txBody>
            <a:bodyPr wrap="square" rtlCol="0">
              <a:spAutoFit/>
            </a:bodyPr>
            <a:lstStyle/>
            <a:p>
              <a:pPr marL="380990" indent="-380990">
                <a:spcBef>
                  <a:spcPts val="600"/>
                </a:spcBef>
                <a:buClr>
                  <a:schemeClr val="tx1">
                    <a:lumMod val="95000"/>
                    <a:lumOff val="5000"/>
                  </a:schemeClr>
                </a:buClr>
                <a:buSzPct val="130000"/>
                <a:buFont typeface="Arial" panose="020B0604020202020204" pitchFamily="34" charset="0"/>
                <a:buChar char="•"/>
              </a:pPr>
              <a:r>
                <a:rPr lang="en-US" sz="1200" b="1" dirty="0"/>
                <a:t>Big Case Review  - </a:t>
              </a:r>
              <a:r>
                <a:rPr lang="en-US" altLang="zh-CN" sz="1050" i="1" dirty="0"/>
                <a:t>COIN in Compass</a:t>
              </a:r>
            </a:p>
            <a:p>
              <a:pPr marL="380990" indent="-380990">
                <a:spcBef>
                  <a:spcPts val="600"/>
                </a:spcBef>
                <a:buClr>
                  <a:schemeClr val="tx1">
                    <a:lumMod val="95000"/>
                    <a:lumOff val="5000"/>
                  </a:schemeClr>
                </a:buClr>
                <a:buSzPct val="130000"/>
                <a:buFont typeface="Arial" panose="020B0604020202020204" pitchFamily="34" charset="0"/>
                <a:buChar char="•"/>
              </a:pPr>
              <a:r>
                <a:rPr lang="en-US" sz="1200" b="1" dirty="0"/>
                <a:t>Sales </a:t>
              </a:r>
              <a:r>
                <a:rPr lang="en-US" sz="1200" b="1" dirty="0">
                  <a:highlight>
                    <a:srgbClr val="FFFF00"/>
                  </a:highlight>
                </a:rPr>
                <a:t>Get Familiar with Customers’ Workflow &amp; Application</a:t>
              </a:r>
            </a:p>
            <a:p>
              <a:pPr marL="990575" lvl="1" indent="-380990">
                <a:spcBef>
                  <a:spcPts val="600"/>
                </a:spcBef>
                <a:buClr>
                  <a:schemeClr val="tx1">
                    <a:lumMod val="95000"/>
                    <a:lumOff val="5000"/>
                  </a:schemeClr>
                </a:buClr>
                <a:buSzPct val="90000"/>
                <a:buFont typeface="Arial" panose="020B0604020202020204" pitchFamily="34" charset="0"/>
                <a:buChar char="‒"/>
              </a:pPr>
              <a:r>
                <a:rPr lang="en-US" altLang="zh-CN" sz="1050" dirty="0"/>
                <a:t>Medicinal chemistry / </a:t>
              </a:r>
              <a:r>
                <a:rPr lang="en-US" sz="1050" dirty="0"/>
                <a:t>Protein &amp; biopharma / TMR &amp; natural product research / Regulatory Science</a:t>
              </a:r>
              <a:endParaRPr lang="en-US" sz="1200" b="1" dirty="0"/>
            </a:p>
          </p:txBody>
        </p:sp>
      </p:grpSp>
      <p:grpSp>
        <p:nvGrpSpPr>
          <p:cNvPr id="8" name="组合 7">
            <a:extLst>
              <a:ext uri="{FF2B5EF4-FFF2-40B4-BE49-F238E27FC236}">
                <a16:creationId xmlns:a16="http://schemas.microsoft.com/office/drawing/2014/main" id="{F1F740F3-B15B-48DE-BD50-D0CE4B3B7729}"/>
              </a:ext>
            </a:extLst>
          </p:cNvPr>
          <p:cNvGrpSpPr/>
          <p:nvPr/>
        </p:nvGrpSpPr>
        <p:grpSpPr>
          <a:xfrm>
            <a:off x="4265429" y="1372881"/>
            <a:ext cx="7416501" cy="1190374"/>
            <a:chOff x="3542339" y="1115553"/>
            <a:chExt cx="5301984" cy="1165915"/>
          </a:xfrm>
        </p:grpSpPr>
        <p:sp>
          <p:nvSpPr>
            <p:cNvPr id="9" name="矩形 8">
              <a:extLst>
                <a:ext uri="{FF2B5EF4-FFF2-40B4-BE49-F238E27FC236}">
                  <a16:creationId xmlns:a16="http://schemas.microsoft.com/office/drawing/2014/main" id="{7D2601D7-36BF-45E2-B459-4BF291920459}"/>
                </a:ext>
              </a:extLst>
            </p:cNvPr>
            <p:cNvSpPr/>
            <p:nvPr/>
          </p:nvSpPr>
          <p:spPr>
            <a:xfrm>
              <a:off x="3542339" y="1115553"/>
              <a:ext cx="5301984" cy="1165915"/>
            </a:xfrm>
            <a:prstGeom prst="rect">
              <a:avLst/>
            </a:prstGeom>
            <a:solidFill>
              <a:srgbClr val="D0DAE9"/>
            </a:solidFill>
          </p:spPr>
          <p:txBody>
            <a:bodyPr wrap="square" rtlCol="0" anchor="ctr">
              <a:noAutofit/>
            </a:bodyPr>
            <a:lstStyle/>
            <a:p>
              <a:pPr lvl="1">
                <a:buClr>
                  <a:schemeClr val="accent1"/>
                </a:buClr>
              </a:pPr>
              <a:endParaRPr lang="en-US" dirty="0">
                <a:solidFill>
                  <a:schemeClr val="bg1"/>
                </a:solidFill>
              </a:endParaRPr>
            </a:p>
          </p:txBody>
        </p:sp>
        <p:sp>
          <p:nvSpPr>
            <p:cNvPr id="11" name="文本框 10">
              <a:extLst>
                <a:ext uri="{FF2B5EF4-FFF2-40B4-BE49-F238E27FC236}">
                  <a16:creationId xmlns:a16="http://schemas.microsoft.com/office/drawing/2014/main" id="{F38F638C-6196-40D3-BC3E-DED73DCFC63E}"/>
                </a:ext>
              </a:extLst>
            </p:cNvPr>
            <p:cNvSpPr txBox="1"/>
            <p:nvPr/>
          </p:nvSpPr>
          <p:spPr>
            <a:xfrm>
              <a:off x="3645280" y="1220846"/>
              <a:ext cx="4890887" cy="906017"/>
            </a:xfrm>
            <a:prstGeom prst="rect">
              <a:avLst/>
            </a:prstGeom>
          </p:spPr>
          <p:txBody>
            <a:bodyPr wrap="square" rtlCol="0">
              <a:spAutoFit/>
            </a:bodyPr>
            <a:lstStyle/>
            <a:p>
              <a:pPr marL="380990" indent="-360000">
                <a:spcBef>
                  <a:spcPts val="600"/>
                </a:spcBef>
                <a:buClr>
                  <a:schemeClr val="tx1">
                    <a:lumMod val="95000"/>
                    <a:lumOff val="5000"/>
                  </a:schemeClr>
                </a:buClr>
                <a:buSzPct val="130000"/>
                <a:buFont typeface="Arial" panose="020B0604020202020204" pitchFamily="34" charset="0"/>
                <a:buChar char="•"/>
              </a:pPr>
              <a:r>
                <a:rPr lang="en-US" sz="1200" b="1" dirty="0"/>
                <a:t>New Technology &amp; Applications </a:t>
              </a:r>
            </a:p>
            <a:p>
              <a:pPr marL="990575" lvl="1" indent="-360000">
                <a:spcBef>
                  <a:spcPts val="600"/>
                </a:spcBef>
                <a:buClr>
                  <a:schemeClr val="tx1">
                    <a:lumMod val="95000"/>
                    <a:lumOff val="5000"/>
                  </a:schemeClr>
                </a:buClr>
                <a:buSzPct val="90000"/>
                <a:buFont typeface="Arial" panose="020B0604020202020204" pitchFamily="34" charset="0"/>
                <a:buChar char="‒"/>
              </a:pPr>
              <a:r>
                <a:rPr lang="en-US" sz="1050" dirty="0"/>
                <a:t>VOC from KOLs (</a:t>
              </a:r>
              <a:r>
                <a:rPr lang="zh-CN" altLang="en-US" sz="1050" dirty="0"/>
                <a:t>柯昌强</a:t>
              </a:r>
              <a:r>
                <a:rPr lang="en-US" altLang="zh-CN" sz="1050" dirty="0"/>
                <a:t>, </a:t>
              </a:r>
              <a:r>
                <a:rPr lang="zh-CN" altLang="en-US" sz="1050" dirty="0"/>
                <a:t>魏黎明</a:t>
              </a:r>
              <a:r>
                <a:rPr lang="en-US" altLang="zh-CN" sz="1050" dirty="0"/>
                <a:t>, </a:t>
              </a:r>
              <a:r>
                <a:rPr lang="zh-CN" altLang="en-US" sz="1050" dirty="0"/>
                <a:t>果德安</a:t>
              </a:r>
              <a:r>
                <a:rPr lang="en-US" altLang="zh-CN" sz="1050" dirty="0"/>
                <a:t>, </a:t>
              </a:r>
              <a:r>
                <a:rPr lang="zh-CN" altLang="en-US" sz="1050" dirty="0"/>
                <a:t>王喜军</a:t>
              </a:r>
              <a:r>
                <a:rPr lang="en-US" altLang="zh-CN" sz="1050" dirty="0"/>
                <a:t>, </a:t>
              </a:r>
              <a:r>
                <a:rPr lang="zh-CN" altLang="en-US" sz="1050" dirty="0"/>
                <a:t>李惠琳</a:t>
              </a:r>
              <a:r>
                <a:rPr lang="en-US" altLang="zh-CN" sz="1050" dirty="0"/>
                <a:t>, </a:t>
              </a:r>
              <a:r>
                <a:rPr lang="zh-CN" altLang="en-US" sz="1050" dirty="0"/>
                <a:t>胡泽平</a:t>
              </a:r>
              <a:r>
                <a:rPr lang="en-US" altLang="zh-CN" sz="1050" dirty="0"/>
                <a:t>, </a:t>
              </a:r>
              <a:r>
                <a:rPr lang="zh-CN" altLang="en-US" sz="1050" dirty="0"/>
                <a:t>叶丹</a:t>
              </a:r>
              <a:r>
                <a:rPr lang="en-US" altLang="zh-CN" sz="1050" dirty="0"/>
                <a:t>, etc.) </a:t>
              </a:r>
              <a:r>
                <a:rPr lang="en-US" sz="1050" dirty="0"/>
                <a:t> </a:t>
              </a:r>
            </a:p>
            <a:p>
              <a:pPr marL="990575" lvl="1" indent="-360000">
                <a:spcBef>
                  <a:spcPts val="600"/>
                </a:spcBef>
                <a:buClr>
                  <a:schemeClr val="tx1">
                    <a:lumMod val="95000"/>
                    <a:lumOff val="5000"/>
                  </a:schemeClr>
                </a:buClr>
                <a:buSzPct val="90000"/>
                <a:buFont typeface="Arial" panose="020B0604020202020204" pitchFamily="34" charset="0"/>
                <a:buChar char="‒"/>
              </a:pPr>
              <a:r>
                <a:rPr lang="en-US" altLang="zh-CN" sz="1050" dirty="0"/>
                <a:t>Radian, Premier, BioAccord, </a:t>
              </a:r>
              <a:r>
                <a:rPr lang="en-US" altLang="zh-CN" sz="1050" dirty="0" err="1"/>
                <a:t>RDa</a:t>
              </a:r>
              <a:r>
                <a:rPr lang="en-US" altLang="zh-CN" sz="1050" dirty="0"/>
                <a:t>, IMS</a:t>
              </a:r>
            </a:p>
            <a:p>
              <a:pPr marL="380990" indent="-360000">
                <a:spcBef>
                  <a:spcPts val="600"/>
                </a:spcBef>
                <a:buClr>
                  <a:schemeClr val="tx1">
                    <a:lumMod val="95000"/>
                    <a:lumOff val="5000"/>
                  </a:schemeClr>
                </a:buClr>
                <a:buSzPct val="130000"/>
                <a:buFont typeface="Arial" panose="020B0604020202020204" pitchFamily="34" charset="0"/>
                <a:buChar char="•"/>
              </a:pPr>
              <a:r>
                <a:rPr lang="en-US" sz="1200" b="1" dirty="0"/>
                <a:t>Education series (Method, </a:t>
              </a:r>
              <a:r>
                <a:rPr lang="en-US" sz="1200" b="1" dirty="0" err="1"/>
                <a:t>QDa</a:t>
              </a:r>
              <a:r>
                <a:rPr lang="en-US" sz="1200" b="1" dirty="0"/>
                <a:t>, </a:t>
              </a:r>
              <a:r>
                <a:rPr lang="en-US" sz="1200" b="1" dirty="0" err="1"/>
                <a:t>RDa</a:t>
              </a:r>
              <a:r>
                <a:rPr lang="en-US" sz="1200" b="1" dirty="0"/>
                <a:t>)</a:t>
              </a:r>
            </a:p>
          </p:txBody>
        </p:sp>
      </p:grpSp>
      <p:grpSp>
        <p:nvGrpSpPr>
          <p:cNvPr id="12" name="组合 11">
            <a:extLst>
              <a:ext uri="{FF2B5EF4-FFF2-40B4-BE49-F238E27FC236}">
                <a16:creationId xmlns:a16="http://schemas.microsoft.com/office/drawing/2014/main" id="{B1725FCE-B896-483A-B6F0-A819DD55C1AC}"/>
              </a:ext>
            </a:extLst>
          </p:cNvPr>
          <p:cNvGrpSpPr/>
          <p:nvPr/>
        </p:nvGrpSpPr>
        <p:grpSpPr>
          <a:xfrm>
            <a:off x="4265429" y="3909047"/>
            <a:ext cx="7539711" cy="1235257"/>
            <a:chOff x="3513039" y="1048726"/>
            <a:chExt cx="6630806" cy="1092406"/>
          </a:xfrm>
        </p:grpSpPr>
        <p:sp>
          <p:nvSpPr>
            <p:cNvPr id="13" name="矩形 12">
              <a:extLst>
                <a:ext uri="{FF2B5EF4-FFF2-40B4-BE49-F238E27FC236}">
                  <a16:creationId xmlns:a16="http://schemas.microsoft.com/office/drawing/2014/main" id="{2472253D-5453-4F9F-93D7-19BC97C5573A}"/>
                </a:ext>
              </a:extLst>
            </p:cNvPr>
            <p:cNvSpPr/>
            <p:nvPr/>
          </p:nvSpPr>
          <p:spPr>
            <a:xfrm>
              <a:off x="3513039" y="1048726"/>
              <a:ext cx="6522449" cy="1052713"/>
            </a:xfrm>
            <a:prstGeom prst="rect">
              <a:avLst/>
            </a:prstGeom>
            <a:solidFill>
              <a:srgbClr val="D0DAE9"/>
            </a:solidFill>
          </p:spPr>
          <p:txBody>
            <a:bodyPr wrap="square" rtlCol="0" anchor="ctr">
              <a:noAutofit/>
            </a:bodyPr>
            <a:lstStyle/>
            <a:p>
              <a:pPr lvl="1">
                <a:buClr>
                  <a:schemeClr val="accent1"/>
                </a:buClr>
              </a:pPr>
              <a:endParaRPr lang="en-US" dirty="0">
                <a:solidFill>
                  <a:schemeClr val="bg1"/>
                </a:solidFill>
              </a:endParaRPr>
            </a:p>
          </p:txBody>
        </p:sp>
        <p:sp>
          <p:nvSpPr>
            <p:cNvPr id="14" name="文本框 13">
              <a:extLst>
                <a:ext uri="{FF2B5EF4-FFF2-40B4-BE49-F238E27FC236}">
                  <a16:creationId xmlns:a16="http://schemas.microsoft.com/office/drawing/2014/main" id="{4987E30C-80FC-40AB-B54F-1D39D4AF907A}"/>
                </a:ext>
              </a:extLst>
            </p:cNvPr>
            <p:cNvSpPr txBox="1"/>
            <p:nvPr/>
          </p:nvSpPr>
          <p:spPr>
            <a:xfrm>
              <a:off x="3621396" y="1059202"/>
              <a:ext cx="6522449" cy="1081930"/>
            </a:xfrm>
            <a:prstGeom prst="rect">
              <a:avLst/>
            </a:prstGeom>
          </p:spPr>
          <p:txBody>
            <a:bodyPr wrap="square" rtlCol="0">
              <a:spAutoFit/>
            </a:bodyPr>
            <a:lstStyle/>
            <a:p>
              <a:pPr marL="380990" indent="-380990">
                <a:spcBef>
                  <a:spcPts val="600"/>
                </a:spcBef>
                <a:buClr>
                  <a:schemeClr val="tx1">
                    <a:lumMod val="95000"/>
                    <a:lumOff val="5000"/>
                  </a:schemeClr>
                </a:buClr>
                <a:buSzPct val="130000"/>
                <a:buFont typeface="Arial" panose="020B0604020202020204" pitchFamily="34" charset="0"/>
                <a:buChar char="•"/>
              </a:pPr>
              <a:r>
                <a:rPr lang="en-US" altLang="zh-CN" sz="1200" b="1" dirty="0"/>
                <a:t>New MS Seeding for Sales (3 Month) Campaign (Radian, </a:t>
              </a:r>
              <a:r>
                <a:rPr lang="en-US" altLang="zh-CN" sz="1200" b="1" dirty="0" err="1"/>
                <a:t>RDa</a:t>
              </a:r>
              <a:r>
                <a:rPr lang="en-US" altLang="zh-CN" sz="1200" b="1" dirty="0"/>
                <a:t>) </a:t>
              </a:r>
              <a:endParaRPr lang="en-US" sz="1200" b="1" dirty="0"/>
            </a:p>
            <a:p>
              <a:pPr marL="380990" indent="-380990">
                <a:spcBef>
                  <a:spcPts val="600"/>
                </a:spcBef>
                <a:buClr>
                  <a:schemeClr val="tx1">
                    <a:lumMod val="95000"/>
                    <a:lumOff val="5000"/>
                  </a:schemeClr>
                </a:buClr>
                <a:buSzPct val="130000"/>
                <a:buFont typeface="Arial" panose="020B0604020202020204" pitchFamily="34" charset="0"/>
                <a:buChar char="•"/>
              </a:pPr>
              <a:r>
                <a:rPr lang="en-US" sz="1200" b="1" dirty="0"/>
                <a:t>IDCs – </a:t>
              </a:r>
              <a:r>
                <a:rPr lang="en-US" altLang="zh-CN" sz="1050" dirty="0"/>
                <a:t>routine</a:t>
              </a:r>
              <a:r>
                <a:rPr lang="zh-CN" altLang="en-US" sz="1050" dirty="0"/>
                <a:t> </a:t>
              </a:r>
              <a:r>
                <a:rPr lang="en-US" altLang="zh-CN" sz="1050" dirty="0"/>
                <a:t>analysis on TCM pesticide, </a:t>
              </a:r>
              <a:r>
                <a:rPr lang="zh-CN" altLang="en-US" sz="1050" dirty="0"/>
                <a:t>配方颗粒 </a:t>
              </a:r>
              <a:r>
                <a:rPr lang="en-US" altLang="zh-CN" sz="1050" dirty="0"/>
                <a:t>and GTI</a:t>
              </a:r>
            </a:p>
            <a:p>
              <a:pPr marL="380990" indent="-380990">
                <a:spcBef>
                  <a:spcPts val="600"/>
                </a:spcBef>
                <a:buClr>
                  <a:schemeClr val="tx1">
                    <a:lumMod val="95000"/>
                    <a:lumOff val="5000"/>
                  </a:schemeClr>
                </a:buClr>
                <a:buSzPct val="130000"/>
                <a:buFont typeface="Arial" panose="020B0604020202020204" pitchFamily="34" charset="0"/>
                <a:buChar char="•"/>
              </a:pPr>
              <a:r>
                <a:rPr lang="en-US" altLang="zh-CN" sz="1200" b="1" dirty="0"/>
                <a:t>NMPA key labs </a:t>
              </a:r>
              <a:r>
                <a:rPr lang="en-US" altLang="zh-CN" sz="1050" dirty="0"/>
                <a:t>-  Application and workflow promotion with on-site seminars and collaborations </a:t>
              </a:r>
              <a:endParaRPr lang="en-US" sz="1050" dirty="0"/>
            </a:p>
            <a:p>
              <a:pPr marL="380990" indent="-380990">
                <a:spcBef>
                  <a:spcPts val="600"/>
                </a:spcBef>
                <a:buClr>
                  <a:schemeClr val="tx1">
                    <a:lumMod val="95000"/>
                    <a:lumOff val="5000"/>
                  </a:schemeClr>
                </a:buClr>
                <a:buSzPct val="130000"/>
                <a:buFont typeface="Arial" panose="020B0604020202020204" pitchFamily="34" charset="0"/>
                <a:buChar char="•"/>
              </a:pPr>
              <a:r>
                <a:rPr lang="en-US" sz="1200" b="1" dirty="0"/>
                <a:t>University &amp; Academia </a:t>
              </a:r>
              <a:r>
                <a:rPr lang="en-US" sz="1200" dirty="0"/>
                <a:t>- </a:t>
              </a:r>
              <a:r>
                <a:rPr lang="en-US" sz="1050" dirty="0"/>
                <a:t>Penetrate non-Waters LC base using Alliance promotion (young</a:t>
              </a:r>
              <a:r>
                <a:rPr lang="zh-CN" altLang="en-US" sz="1050" dirty="0"/>
                <a:t> </a:t>
              </a:r>
              <a:r>
                <a:rPr lang="en-US" altLang="zh-CN" sz="1050" dirty="0"/>
                <a:t>P.I.s, routine LC and education)</a:t>
              </a:r>
              <a:endParaRPr lang="en-US" sz="1050" dirty="0"/>
            </a:p>
          </p:txBody>
        </p:sp>
      </p:grpSp>
      <p:sp>
        <p:nvSpPr>
          <p:cNvPr id="5" name="矩形 4">
            <a:extLst>
              <a:ext uri="{FF2B5EF4-FFF2-40B4-BE49-F238E27FC236}">
                <a16:creationId xmlns:a16="http://schemas.microsoft.com/office/drawing/2014/main" id="{322050FD-82A6-4858-AB99-476237926FA2}"/>
              </a:ext>
            </a:extLst>
          </p:cNvPr>
          <p:cNvSpPr/>
          <p:nvPr/>
        </p:nvSpPr>
        <p:spPr>
          <a:xfrm>
            <a:off x="6522457" y="434476"/>
            <a:ext cx="3227079" cy="769441"/>
          </a:xfrm>
          <a:prstGeom prst="rect">
            <a:avLst/>
          </a:prstGeom>
        </p:spPr>
        <p:txBody>
          <a:bodyPr wrap="square">
            <a:spAutoFit/>
          </a:bodyPr>
          <a:lstStyle/>
          <a:p>
            <a:pPr marL="285750" indent="-285750">
              <a:buFont typeface="Arial" panose="020B0604020202020204" pitchFamily="34" charset="0"/>
              <a:buChar char="•"/>
            </a:pPr>
            <a:r>
              <a:rPr lang="en-US" altLang="zh-CN" sz="1100" i="1" dirty="0"/>
              <a:t>Medicinal chemistry</a:t>
            </a:r>
          </a:p>
          <a:p>
            <a:pPr marL="285750" indent="-285750">
              <a:buFont typeface="Arial" panose="020B0604020202020204" pitchFamily="34" charset="0"/>
              <a:buChar char="•"/>
            </a:pPr>
            <a:r>
              <a:rPr lang="en-US" sz="1100" i="1" dirty="0"/>
              <a:t>Protein &amp; biopharma</a:t>
            </a:r>
          </a:p>
          <a:p>
            <a:pPr marL="285750" indent="-285750">
              <a:buFont typeface="Arial" panose="020B0604020202020204" pitchFamily="34" charset="0"/>
              <a:buChar char="•"/>
            </a:pPr>
            <a:r>
              <a:rPr lang="en-US" sz="1100" i="1" dirty="0"/>
              <a:t>TMR &amp; natural product research</a:t>
            </a:r>
          </a:p>
          <a:p>
            <a:pPr marL="285750" indent="-285750">
              <a:buFont typeface="Arial" panose="020B0604020202020204" pitchFamily="34" charset="0"/>
              <a:buChar char="•"/>
            </a:pPr>
            <a:r>
              <a:rPr lang="en-US" sz="1100" i="1" dirty="0"/>
              <a:t>Regulatory Science</a:t>
            </a:r>
          </a:p>
        </p:txBody>
      </p:sp>
      <p:grpSp>
        <p:nvGrpSpPr>
          <p:cNvPr id="18" name="组合 17">
            <a:extLst>
              <a:ext uri="{FF2B5EF4-FFF2-40B4-BE49-F238E27FC236}">
                <a16:creationId xmlns:a16="http://schemas.microsoft.com/office/drawing/2014/main" id="{514BACEE-2C78-4EFF-8FD0-25C560AD8284}"/>
              </a:ext>
            </a:extLst>
          </p:cNvPr>
          <p:cNvGrpSpPr/>
          <p:nvPr/>
        </p:nvGrpSpPr>
        <p:grpSpPr>
          <a:xfrm>
            <a:off x="222577" y="5144304"/>
            <a:ext cx="3783925" cy="1142963"/>
            <a:chOff x="3316076" y="2549162"/>
            <a:chExt cx="3783925" cy="1221263"/>
          </a:xfrm>
        </p:grpSpPr>
        <p:sp>
          <p:nvSpPr>
            <p:cNvPr id="19" name="矩形: 圆角 18">
              <a:extLst>
                <a:ext uri="{FF2B5EF4-FFF2-40B4-BE49-F238E27FC236}">
                  <a16:creationId xmlns:a16="http://schemas.microsoft.com/office/drawing/2014/main" id="{C8B7466C-CE15-478C-A4C8-3EEF61299F52}"/>
                </a:ext>
              </a:extLst>
            </p:cNvPr>
            <p:cNvSpPr/>
            <p:nvPr/>
          </p:nvSpPr>
          <p:spPr>
            <a:xfrm>
              <a:off x="3316076" y="2549162"/>
              <a:ext cx="3783925" cy="1221263"/>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矩形: 圆角 4">
              <a:extLst>
                <a:ext uri="{FF2B5EF4-FFF2-40B4-BE49-F238E27FC236}">
                  <a16:creationId xmlns:a16="http://schemas.microsoft.com/office/drawing/2014/main" id="{6DE43D9F-CF52-4DC4-8082-76C599D0D022}"/>
                </a:ext>
              </a:extLst>
            </p:cNvPr>
            <p:cNvSpPr txBox="1"/>
            <p:nvPr/>
          </p:nvSpPr>
          <p:spPr>
            <a:xfrm>
              <a:off x="3375693" y="2608779"/>
              <a:ext cx="3664691" cy="11020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22860" rIns="45720" bIns="22860" numCol="1" spcCol="1270" anchor="ctr" anchorCtr="0">
              <a:noAutofit/>
            </a:bodyPr>
            <a:lstStyle/>
            <a:p>
              <a:pPr lvl="0" algn="ctr" defTabSz="800100">
                <a:lnSpc>
                  <a:spcPct val="90000"/>
                </a:lnSpc>
                <a:spcBef>
                  <a:spcPct val="0"/>
                </a:spcBef>
                <a:spcAft>
                  <a:spcPct val="35000"/>
                </a:spcAft>
              </a:pPr>
              <a:r>
                <a:rPr lang="en-US" sz="1600" dirty="0">
                  <a:solidFill>
                    <a:srgbClr val="FFFFFF"/>
                  </a:solidFill>
                  <a:ea typeface="楷体"/>
                </a:rPr>
                <a:t>KOL &amp; Collaboration</a:t>
              </a:r>
            </a:p>
            <a:p>
              <a:pPr lvl="0" algn="ctr" defTabSz="800100">
                <a:lnSpc>
                  <a:spcPct val="90000"/>
                </a:lnSpc>
                <a:spcBef>
                  <a:spcPct val="0"/>
                </a:spcBef>
                <a:spcAft>
                  <a:spcPct val="35000"/>
                </a:spcAft>
              </a:pPr>
              <a:r>
                <a:rPr lang="en-US" sz="1400" dirty="0">
                  <a:solidFill>
                    <a:srgbClr val="FFFFFF"/>
                  </a:solidFill>
                  <a:ea typeface="楷体"/>
                </a:rPr>
                <a:t>(MKT, SD, Sales, Service &amp; Application)</a:t>
              </a:r>
            </a:p>
          </p:txBody>
        </p:sp>
      </p:grpSp>
      <p:grpSp>
        <p:nvGrpSpPr>
          <p:cNvPr id="21" name="组合 20">
            <a:extLst>
              <a:ext uri="{FF2B5EF4-FFF2-40B4-BE49-F238E27FC236}">
                <a16:creationId xmlns:a16="http://schemas.microsoft.com/office/drawing/2014/main" id="{EF45BEB4-610F-46C3-AF46-86C4BE1CF299}"/>
              </a:ext>
            </a:extLst>
          </p:cNvPr>
          <p:cNvGrpSpPr/>
          <p:nvPr/>
        </p:nvGrpSpPr>
        <p:grpSpPr>
          <a:xfrm>
            <a:off x="4264897" y="5205282"/>
            <a:ext cx="7416501" cy="1053557"/>
            <a:chOff x="3542339" y="1075764"/>
            <a:chExt cx="5301984" cy="1052713"/>
          </a:xfrm>
        </p:grpSpPr>
        <p:sp>
          <p:nvSpPr>
            <p:cNvPr id="22" name="矩形 21">
              <a:extLst>
                <a:ext uri="{FF2B5EF4-FFF2-40B4-BE49-F238E27FC236}">
                  <a16:creationId xmlns:a16="http://schemas.microsoft.com/office/drawing/2014/main" id="{C6382727-6605-47D7-8509-3A54FD69ECD7}"/>
                </a:ext>
              </a:extLst>
            </p:cNvPr>
            <p:cNvSpPr/>
            <p:nvPr/>
          </p:nvSpPr>
          <p:spPr>
            <a:xfrm>
              <a:off x="3542339" y="1075764"/>
              <a:ext cx="5301984" cy="1052713"/>
            </a:xfrm>
            <a:prstGeom prst="rect">
              <a:avLst/>
            </a:prstGeom>
            <a:solidFill>
              <a:srgbClr val="D0DAE9"/>
            </a:solidFill>
          </p:spPr>
          <p:txBody>
            <a:bodyPr wrap="square" rtlCol="0" anchor="ctr">
              <a:noAutofit/>
            </a:bodyPr>
            <a:lstStyle/>
            <a:p>
              <a:pPr lvl="1">
                <a:buClr>
                  <a:schemeClr val="accent1"/>
                </a:buClr>
              </a:pPr>
              <a:endParaRPr lang="en-US" sz="2133" dirty="0">
                <a:solidFill>
                  <a:schemeClr val="bg1"/>
                </a:solidFill>
              </a:endParaRPr>
            </a:p>
          </p:txBody>
        </p:sp>
        <p:sp>
          <p:nvSpPr>
            <p:cNvPr id="23" name="文本框 22">
              <a:extLst>
                <a:ext uri="{FF2B5EF4-FFF2-40B4-BE49-F238E27FC236}">
                  <a16:creationId xmlns:a16="http://schemas.microsoft.com/office/drawing/2014/main" id="{FD804DA3-7107-47CE-B450-1C08CFEA8799}"/>
                </a:ext>
              </a:extLst>
            </p:cNvPr>
            <p:cNvSpPr txBox="1"/>
            <p:nvPr/>
          </p:nvSpPr>
          <p:spPr>
            <a:xfrm>
              <a:off x="3565391" y="1149203"/>
              <a:ext cx="5278932" cy="315423"/>
            </a:xfrm>
            <a:prstGeom prst="rect">
              <a:avLst/>
            </a:prstGeom>
          </p:spPr>
          <p:txBody>
            <a:bodyPr wrap="square" rtlCol="0">
              <a:spAutoFit/>
            </a:bodyPr>
            <a:lstStyle/>
            <a:p>
              <a:pPr>
                <a:spcBef>
                  <a:spcPts val="800"/>
                </a:spcBef>
                <a:buClr>
                  <a:schemeClr val="tx1">
                    <a:lumMod val="95000"/>
                    <a:lumOff val="5000"/>
                  </a:schemeClr>
                </a:buClr>
                <a:buSzPct val="130000"/>
              </a:pPr>
              <a:endParaRPr lang="en-US" sz="2133" dirty="0"/>
            </a:p>
          </p:txBody>
        </p:sp>
      </p:grpSp>
      <p:sp>
        <p:nvSpPr>
          <p:cNvPr id="7" name="矩形 6">
            <a:extLst>
              <a:ext uri="{FF2B5EF4-FFF2-40B4-BE49-F238E27FC236}">
                <a16:creationId xmlns:a16="http://schemas.microsoft.com/office/drawing/2014/main" id="{1121A1C6-FAF8-4EBB-8031-F67E2948D551}"/>
              </a:ext>
            </a:extLst>
          </p:cNvPr>
          <p:cNvSpPr/>
          <p:nvPr/>
        </p:nvSpPr>
        <p:spPr>
          <a:xfrm>
            <a:off x="4384422" y="5371705"/>
            <a:ext cx="5890494" cy="720710"/>
          </a:xfrm>
          <a:prstGeom prst="rect">
            <a:avLst/>
          </a:prstGeom>
        </p:spPr>
        <p:txBody>
          <a:bodyPr wrap="square">
            <a:spAutoFit/>
          </a:bodyPr>
          <a:lstStyle/>
          <a:p>
            <a:pPr marL="380990" indent="-380990">
              <a:lnSpc>
                <a:spcPts val="1100"/>
              </a:lnSpc>
              <a:spcBef>
                <a:spcPts val="800"/>
              </a:spcBef>
              <a:buClr>
                <a:schemeClr val="tx1">
                  <a:lumMod val="95000"/>
                  <a:lumOff val="5000"/>
                </a:schemeClr>
              </a:buClr>
              <a:buSzPct val="130000"/>
              <a:buFont typeface="Arial" panose="020B0604020202020204" pitchFamily="34" charset="0"/>
              <a:buChar char="•"/>
            </a:pPr>
            <a:r>
              <a:rPr lang="en-US" sz="1200" b="1" dirty="0"/>
              <a:t>NIFDC, CPU, COI, Suzhou IDC, Synthetic biology (South?)</a:t>
            </a:r>
          </a:p>
          <a:p>
            <a:pPr marL="380990" indent="-380990">
              <a:lnSpc>
                <a:spcPts val="1100"/>
              </a:lnSpc>
              <a:spcBef>
                <a:spcPts val="800"/>
              </a:spcBef>
              <a:buClr>
                <a:schemeClr val="tx1">
                  <a:lumMod val="95000"/>
                  <a:lumOff val="5000"/>
                </a:schemeClr>
              </a:buClr>
              <a:buSzPct val="130000"/>
              <a:buFont typeface="Arial" panose="020B0604020202020204" pitchFamily="34" charset="0"/>
              <a:buChar char="•"/>
            </a:pPr>
            <a:r>
              <a:rPr lang="en-US" sz="1200" b="1" dirty="0"/>
              <a:t>Regional reference sites </a:t>
            </a:r>
          </a:p>
          <a:p>
            <a:pPr marL="380990" indent="-380990">
              <a:lnSpc>
                <a:spcPts val="1100"/>
              </a:lnSpc>
              <a:spcBef>
                <a:spcPts val="800"/>
              </a:spcBef>
              <a:buClr>
                <a:schemeClr val="tx1">
                  <a:lumMod val="95000"/>
                  <a:lumOff val="5000"/>
                </a:schemeClr>
              </a:buClr>
              <a:buSzPct val="130000"/>
              <a:buFont typeface="Arial" panose="020B0604020202020204" pitchFamily="34" charset="0"/>
              <a:buChar char="•"/>
            </a:pPr>
            <a:r>
              <a:rPr lang="en-US" sz="1200" b="1" dirty="0">
                <a:solidFill>
                  <a:srgbClr val="FF0000"/>
                </a:solidFill>
              </a:rPr>
              <a:t>Strategic big project ? </a:t>
            </a:r>
          </a:p>
        </p:txBody>
      </p:sp>
    </p:spTree>
    <p:extLst>
      <p:ext uri="{BB962C8B-B14F-4D97-AF65-F5344CB8AC3E}">
        <p14:creationId xmlns:p14="http://schemas.microsoft.com/office/powerpoint/2010/main" val="576398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6307BB-F052-4E5C-B394-8EDAB9C59F5F}"/>
              </a:ext>
            </a:extLst>
          </p:cNvPr>
          <p:cNvSpPr>
            <a:spLocks noGrp="1"/>
          </p:cNvSpPr>
          <p:nvPr>
            <p:ph type="title"/>
          </p:nvPr>
        </p:nvSpPr>
        <p:spPr/>
        <p:txBody>
          <a:bodyPr/>
          <a:lstStyle/>
          <a:p>
            <a:r>
              <a:rPr lang="en-US" altLang="zh-CN" sz="2400" dirty="0">
                <a:solidFill>
                  <a:schemeClr val="tx2">
                    <a:lumMod val="50000"/>
                  </a:schemeClr>
                </a:solidFill>
              </a:rPr>
              <a:t>Execution _ Sales Enablement (Win-Rate, Reconnection)</a:t>
            </a:r>
            <a:endParaRPr lang="zh-CN" altLang="en-US" sz="2400" dirty="0">
              <a:solidFill>
                <a:schemeClr val="tx2">
                  <a:lumMod val="50000"/>
                </a:schemeClr>
              </a:solidFill>
            </a:endParaRPr>
          </a:p>
        </p:txBody>
      </p:sp>
      <p:sp>
        <p:nvSpPr>
          <p:cNvPr id="4" name="文本框 3">
            <a:extLst>
              <a:ext uri="{FF2B5EF4-FFF2-40B4-BE49-F238E27FC236}">
                <a16:creationId xmlns:a16="http://schemas.microsoft.com/office/drawing/2014/main" id="{ECA4B022-C619-41D5-AA25-A545E3A244DE}"/>
              </a:ext>
            </a:extLst>
          </p:cNvPr>
          <p:cNvSpPr txBox="1"/>
          <p:nvPr/>
        </p:nvSpPr>
        <p:spPr>
          <a:xfrm>
            <a:off x="9560917" y="1217650"/>
            <a:ext cx="2515432" cy="661720"/>
          </a:xfrm>
          <a:prstGeom prst="rect">
            <a:avLst/>
          </a:prstGeom>
          <a:solidFill>
            <a:schemeClr val="accent4">
              <a:lumMod val="50000"/>
            </a:schemeClr>
          </a:solidFill>
        </p:spPr>
        <p:txBody>
          <a:bodyPr wrap="none" rtlCol="0">
            <a:spAutoFit/>
          </a:bodyPr>
          <a:lstStyle/>
          <a:p>
            <a:pPr marL="174625" indent="-174625" algn="l">
              <a:spcBef>
                <a:spcPts val="600"/>
              </a:spcBef>
              <a:buClr>
                <a:schemeClr val="bg1"/>
              </a:buClr>
              <a:buFont typeface="Wingdings" panose="05000000000000000000" pitchFamily="2" charset="2"/>
              <a:buChar char="§"/>
            </a:pPr>
            <a:r>
              <a:rPr lang="en-US" altLang="zh-CN" sz="1600" dirty="0">
                <a:solidFill>
                  <a:schemeClr val="bg1"/>
                </a:solidFill>
              </a:rPr>
              <a:t>Compass Tracking</a:t>
            </a:r>
          </a:p>
          <a:p>
            <a:pPr marL="174625" indent="-174625" algn="l">
              <a:spcBef>
                <a:spcPts val="600"/>
              </a:spcBef>
              <a:buClr>
                <a:schemeClr val="bg1"/>
              </a:buClr>
              <a:buFont typeface="Wingdings" panose="05000000000000000000" pitchFamily="2" charset="2"/>
              <a:buChar char="§"/>
            </a:pPr>
            <a:r>
              <a:rPr lang="en-US" altLang="zh-CN" sz="1600" dirty="0">
                <a:solidFill>
                  <a:schemeClr val="bg1"/>
                </a:solidFill>
              </a:rPr>
              <a:t>Monthly meeting review</a:t>
            </a:r>
            <a:endParaRPr lang="zh-CN" altLang="en-US" sz="1600" dirty="0">
              <a:solidFill>
                <a:schemeClr val="bg1"/>
              </a:solidFill>
            </a:endParaRPr>
          </a:p>
        </p:txBody>
      </p:sp>
      <p:graphicFrame>
        <p:nvGraphicFramePr>
          <p:cNvPr id="8" name="图示 7">
            <a:extLst>
              <a:ext uri="{FF2B5EF4-FFF2-40B4-BE49-F238E27FC236}">
                <a16:creationId xmlns:a16="http://schemas.microsoft.com/office/drawing/2014/main" id="{2314C248-F8BD-4E07-9711-B852CA07C28E}"/>
              </a:ext>
            </a:extLst>
          </p:cNvPr>
          <p:cNvGraphicFramePr/>
          <p:nvPr>
            <p:extLst>
              <p:ext uri="{D42A27DB-BD31-4B8C-83A1-F6EECF244321}">
                <p14:modId xmlns:p14="http://schemas.microsoft.com/office/powerpoint/2010/main" val="1458158907"/>
              </p:ext>
            </p:extLst>
          </p:nvPr>
        </p:nvGraphicFramePr>
        <p:xfrm>
          <a:off x="306567" y="1574359"/>
          <a:ext cx="4066651" cy="4468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表格 9">
            <a:extLst>
              <a:ext uri="{FF2B5EF4-FFF2-40B4-BE49-F238E27FC236}">
                <a16:creationId xmlns:a16="http://schemas.microsoft.com/office/drawing/2014/main" id="{D215357A-1378-481C-8E68-284E1807D971}"/>
              </a:ext>
            </a:extLst>
          </p:cNvPr>
          <p:cNvGraphicFramePr>
            <a:graphicFrameLocks noGrp="1"/>
          </p:cNvGraphicFramePr>
          <p:nvPr>
            <p:extLst>
              <p:ext uri="{D42A27DB-BD31-4B8C-83A1-F6EECF244321}">
                <p14:modId xmlns:p14="http://schemas.microsoft.com/office/powerpoint/2010/main" val="3296692352"/>
              </p:ext>
            </p:extLst>
          </p:nvPr>
        </p:nvGraphicFramePr>
        <p:xfrm>
          <a:off x="3636413" y="1574359"/>
          <a:ext cx="5281556" cy="1127743"/>
        </p:xfrm>
        <a:graphic>
          <a:graphicData uri="http://schemas.openxmlformats.org/drawingml/2006/table">
            <a:tbl>
              <a:tblPr firstRow="1" bandRow="1">
                <a:tableStyleId>{5C22544A-7EE6-4342-B048-85BDC9FD1C3A}</a:tableStyleId>
              </a:tblPr>
              <a:tblGrid>
                <a:gridCol w="3095943">
                  <a:extLst>
                    <a:ext uri="{9D8B030D-6E8A-4147-A177-3AD203B41FA5}">
                      <a16:colId xmlns:a16="http://schemas.microsoft.com/office/drawing/2014/main" val="1627012481"/>
                    </a:ext>
                  </a:extLst>
                </a:gridCol>
                <a:gridCol w="826638">
                  <a:extLst>
                    <a:ext uri="{9D8B030D-6E8A-4147-A177-3AD203B41FA5}">
                      <a16:colId xmlns:a16="http://schemas.microsoft.com/office/drawing/2014/main" val="3889467091"/>
                    </a:ext>
                  </a:extLst>
                </a:gridCol>
                <a:gridCol w="1358975">
                  <a:extLst>
                    <a:ext uri="{9D8B030D-6E8A-4147-A177-3AD203B41FA5}">
                      <a16:colId xmlns:a16="http://schemas.microsoft.com/office/drawing/2014/main" val="1845956876"/>
                    </a:ext>
                  </a:extLst>
                </a:gridCol>
              </a:tblGrid>
              <a:tr h="261961">
                <a:tc>
                  <a:txBody>
                    <a:bodyPr/>
                    <a:lstStyle/>
                    <a:p>
                      <a:r>
                        <a:rPr lang="en-US" sz="1100" dirty="0"/>
                        <a:t>Actions</a:t>
                      </a:r>
                    </a:p>
                  </a:txBody>
                  <a:tcPr anchor="ctr"/>
                </a:tc>
                <a:tc>
                  <a:txBody>
                    <a:bodyPr/>
                    <a:lstStyle/>
                    <a:p>
                      <a:pPr algn="ctr"/>
                      <a:r>
                        <a:rPr lang="en-US" sz="1100" dirty="0"/>
                        <a:t>Owner</a:t>
                      </a:r>
                    </a:p>
                  </a:txBody>
                  <a:tcPr anchor="ctr"/>
                </a:tc>
                <a:tc>
                  <a:txBody>
                    <a:bodyPr/>
                    <a:lstStyle/>
                    <a:p>
                      <a:r>
                        <a:rPr lang="en-US" sz="1100" dirty="0"/>
                        <a:t>Timeline</a:t>
                      </a:r>
                    </a:p>
                  </a:txBody>
                  <a:tcPr anchor="ctr"/>
                </a:tc>
                <a:extLst>
                  <a:ext uri="{0D108BD9-81ED-4DB2-BD59-A6C34878D82A}">
                    <a16:rowId xmlns:a16="http://schemas.microsoft.com/office/drawing/2014/main" val="2857201825"/>
                  </a:ext>
                </a:extLst>
              </a:tr>
              <a:tr h="261961">
                <a:tc>
                  <a:txBody>
                    <a:bodyPr/>
                    <a:lstStyle/>
                    <a:p>
                      <a:r>
                        <a:rPr lang="en-US" sz="1100" dirty="0"/>
                        <a:t>Visit and maintain relationship </a:t>
                      </a:r>
                    </a:p>
                  </a:txBody>
                  <a:tcPr anchor="ctr"/>
                </a:tc>
                <a:tc>
                  <a:txBody>
                    <a:bodyPr/>
                    <a:lstStyle/>
                    <a:p>
                      <a:pPr algn="ctr"/>
                      <a:r>
                        <a:rPr lang="en-US" sz="1100" dirty="0"/>
                        <a:t>sales</a:t>
                      </a:r>
                    </a:p>
                  </a:txBody>
                  <a:tcPr anchor="ctr"/>
                </a:tc>
                <a:tc>
                  <a:txBody>
                    <a:bodyPr/>
                    <a:lstStyle/>
                    <a:p>
                      <a:r>
                        <a:rPr lang="en-US" sz="1100" dirty="0"/>
                        <a:t>Full year</a:t>
                      </a:r>
                    </a:p>
                  </a:txBody>
                  <a:tcPr anchor="ctr"/>
                </a:tc>
                <a:extLst>
                  <a:ext uri="{0D108BD9-81ED-4DB2-BD59-A6C34878D82A}">
                    <a16:rowId xmlns:a16="http://schemas.microsoft.com/office/drawing/2014/main" val="397757105"/>
                  </a:ext>
                </a:extLst>
              </a:tr>
              <a:tr h="341860">
                <a:tc>
                  <a:txBody>
                    <a:bodyPr/>
                    <a:lstStyle/>
                    <a:p>
                      <a:r>
                        <a:rPr lang="en-US" sz="1100" dirty="0"/>
                        <a:t>On-site seminar &amp; collaboration discussion</a:t>
                      </a:r>
                    </a:p>
                  </a:txBody>
                  <a:tcPr anchor="ctr"/>
                </a:tc>
                <a:tc>
                  <a:txBody>
                    <a:bodyPr/>
                    <a:lstStyle/>
                    <a:p>
                      <a:pPr algn="ctr"/>
                      <a:r>
                        <a:rPr lang="en-US" sz="1100" dirty="0"/>
                        <a:t>SD</a:t>
                      </a:r>
                    </a:p>
                  </a:txBody>
                  <a:tcPr anchor="ctr"/>
                </a:tc>
                <a:tc>
                  <a:txBody>
                    <a:bodyPr/>
                    <a:lstStyle/>
                    <a:p>
                      <a:r>
                        <a:rPr lang="en-US" sz="1100" dirty="0"/>
                        <a:t>Plan before May 1; </a:t>
                      </a:r>
                    </a:p>
                  </a:txBody>
                  <a:tcPr anchor="ctr"/>
                </a:tc>
                <a:extLst>
                  <a:ext uri="{0D108BD9-81ED-4DB2-BD59-A6C34878D82A}">
                    <a16:rowId xmlns:a16="http://schemas.microsoft.com/office/drawing/2014/main" val="2298234876"/>
                  </a:ext>
                </a:extLst>
              </a:tr>
              <a:tr h="261961">
                <a:tc>
                  <a:txBody>
                    <a:bodyPr/>
                    <a:lstStyle/>
                    <a:p>
                      <a:r>
                        <a:rPr lang="en-US" sz="1100" dirty="0"/>
                        <a:t>VOC and marketing promotion</a:t>
                      </a:r>
                    </a:p>
                  </a:txBody>
                  <a:tcPr anchor="ctr"/>
                </a:tc>
                <a:tc>
                  <a:txBody>
                    <a:bodyPr/>
                    <a:lstStyle/>
                    <a:p>
                      <a:pPr algn="ctr"/>
                      <a:r>
                        <a:rPr lang="en-US" sz="1100" dirty="0"/>
                        <a:t>MKT </a:t>
                      </a:r>
                    </a:p>
                  </a:txBody>
                  <a:tcPr anchor="ctr"/>
                </a:tc>
                <a:tc>
                  <a:txBody>
                    <a:bodyPr/>
                    <a:lstStyle/>
                    <a:p>
                      <a:r>
                        <a:rPr lang="en-US" sz="1100" dirty="0"/>
                        <a:t>Jun 30</a:t>
                      </a:r>
                    </a:p>
                  </a:txBody>
                  <a:tcPr anchor="ctr"/>
                </a:tc>
                <a:extLst>
                  <a:ext uri="{0D108BD9-81ED-4DB2-BD59-A6C34878D82A}">
                    <a16:rowId xmlns:a16="http://schemas.microsoft.com/office/drawing/2014/main" val="2119572184"/>
                  </a:ext>
                </a:extLst>
              </a:tr>
            </a:tbl>
          </a:graphicData>
        </a:graphic>
      </p:graphicFrame>
      <p:graphicFrame>
        <p:nvGraphicFramePr>
          <p:cNvPr id="10" name="表格 9">
            <a:extLst>
              <a:ext uri="{FF2B5EF4-FFF2-40B4-BE49-F238E27FC236}">
                <a16:creationId xmlns:a16="http://schemas.microsoft.com/office/drawing/2014/main" id="{10B28746-3894-403D-A3A6-067D68DE030C}"/>
              </a:ext>
            </a:extLst>
          </p:cNvPr>
          <p:cNvGraphicFramePr>
            <a:graphicFrameLocks noGrp="1"/>
          </p:cNvGraphicFramePr>
          <p:nvPr>
            <p:extLst>
              <p:ext uri="{D42A27DB-BD31-4B8C-83A1-F6EECF244321}">
                <p14:modId xmlns:p14="http://schemas.microsoft.com/office/powerpoint/2010/main" val="901279996"/>
              </p:ext>
            </p:extLst>
          </p:nvPr>
        </p:nvGraphicFramePr>
        <p:xfrm>
          <a:off x="4892073" y="2937370"/>
          <a:ext cx="5853421" cy="1741634"/>
        </p:xfrm>
        <a:graphic>
          <a:graphicData uri="http://schemas.openxmlformats.org/drawingml/2006/table">
            <a:tbl>
              <a:tblPr firstRow="1" bandRow="1">
                <a:tableStyleId>{5C22544A-7EE6-4342-B048-85BDC9FD1C3A}</a:tableStyleId>
              </a:tblPr>
              <a:tblGrid>
                <a:gridCol w="4031779">
                  <a:extLst>
                    <a:ext uri="{9D8B030D-6E8A-4147-A177-3AD203B41FA5}">
                      <a16:colId xmlns:a16="http://schemas.microsoft.com/office/drawing/2014/main" val="1627012481"/>
                    </a:ext>
                  </a:extLst>
                </a:gridCol>
                <a:gridCol w="739740">
                  <a:extLst>
                    <a:ext uri="{9D8B030D-6E8A-4147-A177-3AD203B41FA5}">
                      <a16:colId xmlns:a16="http://schemas.microsoft.com/office/drawing/2014/main" val="3889467091"/>
                    </a:ext>
                  </a:extLst>
                </a:gridCol>
                <a:gridCol w="1081902">
                  <a:extLst>
                    <a:ext uri="{9D8B030D-6E8A-4147-A177-3AD203B41FA5}">
                      <a16:colId xmlns:a16="http://schemas.microsoft.com/office/drawing/2014/main" val="1845956876"/>
                    </a:ext>
                  </a:extLst>
                </a:gridCol>
              </a:tblGrid>
              <a:tr h="276457">
                <a:tc>
                  <a:txBody>
                    <a:bodyPr/>
                    <a:lstStyle/>
                    <a:p>
                      <a:r>
                        <a:rPr lang="en-US" sz="1100" dirty="0"/>
                        <a:t>Actions</a:t>
                      </a:r>
                    </a:p>
                  </a:txBody>
                  <a:tcPr anchor="ctr"/>
                </a:tc>
                <a:tc>
                  <a:txBody>
                    <a:bodyPr/>
                    <a:lstStyle/>
                    <a:p>
                      <a:pPr algn="ctr"/>
                      <a:r>
                        <a:rPr lang="en-US" sz="1100" dirty="0"/>
                        <a:t>Owner</a:t>
                      </a:r>
                    </a:p>
                  </a:txBody>
                  <a:tcPr anchor="ctr"/>
                </a:tc>
                <a:tc>
                  <a:txBody>
                    <a:bodyPr/>
                    <a:lstStyle/>
                    <a:p>
                      <a:r>
                        <a:rPr lang="en-US" sz="1100" dirty="0"/>
                        <a:t>Timeline</a:t>
                      </a:r>
                    </a:p>
                  </a:txBody>
                  <a:tcPr anchor="ctr"/>
                </a:tc>
                <a:extLst>
                  <a:ext uri="{0D108BD9-81ED-4DB2-BD59-A6C34878D82A}">
                    <a16:rowId xmlns:a16="http://schemas.microsoft.com/office/drawing/2014/main" val="2857201825"/>
                  </a:ext>
                </a:extLst>
              </a:tr>
              <a:tr h="502511">
                <a:tc>
                  <a:txBody>
                    <a:bodyPr/>
                    <a:lstStyle/>
                    <a:p>
                      <a:pPr marL="228600" indent="-228600">
                        <a:buFont typeface="+mj-lt"/>
                        <a:buAutoNum type="arabicPeriod"/>
                      </a:pPr>
                      <a:r>
                        <a:rPr lang="en-US" sz="1100" dirty="0"/>
                        <a:t>Visit, define COIN of opportunities and work out winning tactics (34 accounts)</a:t>
                      </a:r>
                    </a:p>
                    <a:p>
                      <a:pPr marL="228600" indent="-228600">
                        <a:buFont typeface="+mj-lt"/>
                        <a:buAutoNum type="arabicPeriod"/>
                      </a:pPr>
                      <a:r>
                        <a:rPr lang="en-US" sz="1100" dirty="0"/>
                        <a:t>Visit, define customers’ applications and needs (82 accounts)</a:t>
                      </a:r>
                    </a:p>
                  </a:txBody>
                  <a:tcPr anchor="ctr"/>
                </a:tc>
                <a:tc>
                  <a:txBody>
                    <a:bodyPr/>
                    <a:lstStyle/>
                    <a:p>
                      <a:pPr algn="ctr"/>
                      <a:r>
                        <a:rPr lang="en-US" sz="1100" dirty="0"/>
                        <a:t>sales</a:t>
                      </a:r>
                    </a:p>
                  </a:txBody>
                  <a:tcPr anchor="ctr"/>
                </a:tc>
                <a:tc>
                  <a:txBody>
                    <a:bodyPr/>
                    <a:lstStyle/>
                    <a:p>
                      <a:r>
                        <a:rPr lang="en-US" sz="1100" dirty="0"/>
                        <a:t>Jun 30</a:t>
                      </a:r>
                    </a:p>
                  </a:txBody>
                  <a:tcPr anchor="ctr"/>
                </a:tc>
                <a:extLst>
                  <a:ext uri="{0D108BD9-81ED-4DB2-BD59-A6C34878D82A}">
                    <a16:rowId xmlns:a16="http://schemas.microsoft.com/office/drawing/2014/main" val="397757105"/>
                  </a:ext>
                </a:extLst>
              </a:tr>
              <a:tr h="340839">
                <a:tc>
                  <a:txBody>
                    <a:bodyPr/>
                    <a:lstStyle/>
                    <a:p>
                      <a:pPr marL="228600" indent="-228600">
                        <a:buFont typeface="+mj-lt"/>
                        <a:buAutoNum type="arabicPeriod"/>
                      </a:pPr>
                      <a:r>
                        <a:rPr lang="en-US" sz="1100" dirty="0"/>
                        <a:t>On-site seminar, nurture activities (82 accounts)</a:t>
                      </a:r>
                    </a:p>
                    <a:p>
                      <a:pPr marL="228600" indent="-228600">
                        <a:buFont typeface="+mj-lt"/>
                        <a:buAutoNum type="arabicPeriod"/>
                      </a:pPr>
                      <a:r>
                        <a:rPr lang="en-US" sz="1100" dirty="0"/>
                        <a:t>IDC seminars tour marketing tracker submitted</a:t>
                      </a:r>
                    </a:p>
                  </a:txBody>
                  <a:tcPr anchor="ctr"/>
                </a:tc>
                <a:tc>
                  <a:txBody>
                    <a:bodyPr/>
                    <a:lstStyle/>
                    <a:p>
                      <a:pPr algn="ctr"/>
                      <a:r>
                        <a:rPr lang="en-US" sz="1100" dirty="0"/>
                        <a:t>SD</a:t>
                      </a:r>
                    </a:p>
                  </a:txBody>
                  <a:tcPr anchor="ctr"/>
                </a:tc>
                <a:tc>
                  <a:txBody>
                    <a:bodyPr/>
                    <a:lstStyle/>
                    <a:p>
                      <a:r>
                        <a:rPr lang="en-US" sz="1100" dirty="0"/>
                        <a:t>Full year</a:t>
                      </a:r>
                    </a:p>
                    <a:p>
                      <a:r>
                        <a:rPr lang="en-US" altLang="zh-CN" sz="1100" dirty="0"/>
                        <a:t>Before May 1</a:t>
                      </a:r>
                      <a:endParaRPr lang="en-US" sz="1100" dirty="0"/>
                    </a:p>
                  </a:txBody>
                  <a:tcPr anchor="ctr"/>
                </a:tc>
                <a:extLst>
                  <a:ext uri="{0D108BD9-81ED-4DB2-BD59-A6C34878D82A}">
                    <a16:rowId xmlns:a16="http://schemas.microsoft.com/office/drawing/2014/main" val="2298234876"/>
                  </a:ext>
                </a:extLst>
              </a:tr>
              <a:tr h="276457">
                <a:tc>
                  <a:txBody>
                    <a:bodyPr/>
                    <a:lstStyle/>
                    <a:p>
                      <a:r>
                        <a:rPr lang="en-US" sz="1100" dirty="0"/>
                        <a:t>Sales training </a:t>
                      </a:r>
                    </a:p>
                  </a:txBody>
                  <a:tcPr anchor="ctr"/>
                </a:tc>
                <a:tc>
                  <a:txBody>
                    <a:bodyPr/>
                    <a:lstStyle/>
                    <a:p>
                      <a:pPr algn="ctr"/>
                      <a:r>
                        <a:rPr lang="en-US" sz="1100" dirty="0"/>
                        <a:t>MKT</a:t>
                      </a:r>
                    </a:p>
                  </a:txBody>
                  <a:tcPr anchor="ctr"/>
                </a:tc>
                <a:tc>
                  <a:txBody>
                    <a:bodyPr/>
                    <a:lstStyle/>
                    <a:p>
                      <a:r>
                        <a:rPr lang="en-US" sz="1100" dirty="0"/>
                        <a:t>Jun 1</a:t>
                      </a:r>
                    </a:p>
                  </a:txBody>
                  <a:tcPr anchor="ctr"/>
                </a:tc>
                <a:extLst>
                  <a:ext uri="{0D108BD9-81ED-4DB2-BD59-A6C34878D82A}">
                    <a16:rowId xmlns:a16="http://schemas.microsoft.com/office/drawing/2014/main" val="2119572184"/>
                  </a:ext>
                </a:extLst>
              </a:tr>
            </a:tbl>
          </a:graphicData>
        </a:graphic>
      </p:graphicFrame>
      <p:graphicFrame>
        <p:nvGraphicFramePr>
          <p:cNvPr id="11" name="表格 10">
            <a:extLst>
              <a:ext uri="{FF2B5EF4-FFF2-40B4-BE49-F238E27FC236}">
                <a16:creationId xmlns:a16="http://schemas.microsoft.com/office/drawing/2014/main" id="{26F455BE-A138-4AB9-88A5-64C4DF59C06D}"/>
              </a:ext>
            </a:extLst>
          </p:cNvPr>
          <p:cNvGraphicFramePr>
            <a:graphicFrameLocks noGrp="1"/>
          </p:cNvGraphicFramePr>
          <p:nvPr>
            <p:extLst>
              <p:ext uri="{D42A27DB-BD31-4B8C-83A1-F6EECF244321}">
                <p14:modId xmlns:p14="http://schemas.microsoft.com/office/powerpoint/2010/main" val="4152437274"/>
              </p:ext>
            </p:extLst>
          </p:nvPr>
        </p:nvGraphicFramePr>
        <p:xfrm>
          <a:off x="5435493" y="4914273"/>
          <a:ext cx="5918861" cy="1024129"/>
        </p:xfrm>
        <a:graphic>
          <a:graphicData uri="http://schemas.openxmlformats.org/drawingml/2006/table">
            <a:tbl>
              <a:tblPr firstRow="1" bandRow="1">
                <a:tableStyleId>{5C22544A-7EE6-4342-B048-85BDC9FD1C3A}</a:tableStyleId>
              </a:tblPr>
              <a:tblGrid>
                <a:gridCol w="4031779">
                  <a:extLst>
                    <a:ext uri="{9D8B030D-6E8A-4147-A177-3AD203B41FA5}">
                      <a16:colId xmlns:a16="http://schemas.microsoft.com/office/drawing/2014/main" val="1627012481"/>
                    </a:ext>
                  </a:extLst>
                </a:gridCol>
                <a:gridCol w="805180">
                  <a:extLst>
                    <a:ext uri="{9D8B030D-6E8A-4147-A177-3AD203B41FA5}">
                      <a16:colId xmlns:a16="http://schemas.microsoft.com/office/drawing/2014/main" val="3889467091"/>
                    </a:ext>
                  </a:extLst>
                </a:gridCol>
                <a:gridCol w="1081902">
                  <a:extLst>
                    <a:ext uri="{9D8B030D-6E8A-4147-A177-3AD203B41FA5}">
                      <a16:colId xmlns:a16="http://schemas.microsoft.com/office/drawing/2014/main" val="1845956876"/>
                    </a:ext>
                  </a:extLst>
                </a:gridCol>
              </a:tblGrid>
              <a:tr h="276355">
                <a:tc>
                  <a:txBody>
                    <a:bodyPr/>
                    <a:lstStyle/>
                    <a:p>
                      <a:r>
                        <a:rPr lang="en-US" sz="1100" dirty="0"/>
                        <a:t>Actions</a:t>
                      </a:r>
                    </a:p>
                  </a:txBody>
                  <a:tcPr anchor="ctr"/>
                </a:tc>
                <a:tc>
                  <a:txBody>
                    <a:bodyPr/>
                    <a:lstStyle/>
                    <a:p>
                      <a:pPr algn="ctr"/>
                      <a:r>
                        <a:rPr lang="en-US" sz="1100" dirty="0"/>
                        <a:t>Owner</a:t>
                      </a:r>
                    </a:p>
                  </a:txBody>
                  <a:tcPr anchor="ctr"/>
                </a:tc>
                <a:tc>
                  <a:txBody>
                    <a:bodyPr/>
                    <a:lstStyle/>
                    <a:p>
                      <a:r>
                        <a:rPr lang="en-US" sz="1100" dirty="0"/>
                        <a:t>Timeline</a:t>
                      </a:r>
                    </a:p>
                  </a:txBody>
                  <a:tcPr anchor="ctr"/>
                </a:tc>
                <a:extLst>
                  <a:ext uri="{0D108BD9-81ED-4DB2-BD59-A6C34878D82A}">
                    <a16:rowId xmlns:a16="http://schemas.microsoft.com/office/drawing/2014/main" val="2857201825"/>
                  </a:ext>
                </a:extLst>
              </a:tr>
              <a:tr h="321054">
                <a:tc>
                  <a:txBody>
                    <a:bodyPr/>
                    <a:lstStyle/>
                    <a:p>
                      <a:pPr marL="0" indent="0">
                        <a:buFont typeface="+mj-lt"/>
                        <a:buNone/>
                      </a:pPr>
                      <a:r>
                        <a:rPr lang="en-US" sz="1100" dirty="0"/>
                        <a:t>Demand generation with virtual activities</a:t>
                      </a:r>
                    </a:p>
                  </a:txBody>
                  <a:tcPr anchor="ctr"/>
                </a:tc>
                <a:tc>
                  <a:txBody>
                    <a:bodyPr/>
                    <a:lstStyle/>
                    <a:p>
                      <a:pPr algn="ctr"/>
                      <a:r>
                        <a:rPr lang="en-US" sz="1100" dirty="0"/>
                        <a:t>MKT</a:t>
                      </a:r>
                    </a:p>
                  </a:txBody>
                  <a:tcPr anchor="ctr"/>
                </a:tc>
                <a:tc>
                  <a:txBody>
                    <a:bodyPr/>
                    <a:lstStyle/>
                    <a:p>
                      <a:r>
                        <a:rPr lang="en-US" sz="1100" dirty="0"/>
                        <a:t>Full year</a:t>
                      </a:r>
                    </a:p>
                  </a:txBody>
                  <a:tcPr anchor="ctr"/>
                </a:tc>
                <a:extLst>
                  <a:ext uri="{0D108BD9-81ED-4DB2-BD59-A6C34878D82A}">
                    <a16:rowId xmlns:a16="http://schemas.microsoft.com/office/drawing/2014/main" val="397757105"/>
                  </a:ext>
                </a:extLst>
              </a:tr>
              <a:tr h="376370">
                <a:tc>
                  <a:txBody>
                    <a:bodyPr/>
                    <a:lstStyle/>
                    <a:p>
                      <a:pPr marL="228600" indent="-228600">
                        <a:buFont typeface="+mj-lt"/>
                        <a:buAutoNum type="arabicPeriod"/>
                      </a:pPr>
                      <a:r>
                        <a:rPr lang="en-US" sz="1100" dirty="0"/>
                        <a:t>Invite speakers from KOLs, promote webinar invitations</a:t>
                      </a:r>
                    </a:p>
                    <a:p>
                      <a:pPr marL="228600" indent="-228600">
                        <a:buFont typeface="+mj-lt"/>
                        <a:buAutoNum type="arabicPeriod"/>
                      </a:pPr>
                      <a:r>
                        <a:rPr lang="en-US" sz="1100" dirty="0"/>
                        <a:t>IDC seminar tour </a:t>
                      </a:r>
                    </a:p>
                  </a:txBody>
                  <a:tcPr anchor="ctr"/>
                </a:tc>
                <a:tc>
                  <a:txBody>
                    <a:bodyPr/>
                    <a:lstStyle/>
                    <a:p>
                      <a:pPr algn="ctr"/>
                      <a:r>
                        <a:rPr lang="en-US" sz="1100" dirty="0"/>
                        <a:t>Sales/SD</a:t>
                      </a:r>
                    </a:p>
                  </a:txBody>
                  <a:tcPr anchor="ctr"/>
                </a:tc>
                <a:tc>
                  <a:txBody>
                    <a:bodyPr/>
                    <a:lstStyle/>
                    <a:p>
                      <a:r>
                        <a:rPr lang="en-US" sz="1100" dirty="0"/>
                        <a:t>Full year</a:t>
                      </a:r>
                    </a:p>
                  </a:txBody>
                  <a:tcPr anchor="ctr"/>
                </a:tc>
                <a:extLst>
                  <a:ext uri="{0D108BD9-81ED-4DB2-BD59-A6C34878D82A}">
                    <a16:rowId xmlns:a16="http://schemas.microsoft.com/office/drawing/2014/main" val="2119572184"/>
                  </a:ext>
                </a:extLst>
              </a:tr>
            </a:tbl>
          </a:graphicData>
        </a:graphic>
      </p:graphicFrame>
    </p:spTree>
    <p:extLst>
      <p:ext uri="{BB962C8B-B14F-4D97-AF65-F5344CB8AC3E}">
        <p14:creationId xmlns:p14="http://schemas.microsoft.com/office/powerpoint/2010/main" val="108717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a:off x="0" y="1295400"/>
            <a:ext cx="12192000" cy="5562600"/>
            <a:chOff x="0" y="971550"/>
            <a:chExt cx="9144000" cy="4171950"/>
          </a:xfrm>
        </p:grpSpPr>
        <p:pic>
          <p:nvPicPr>
            <p:cNvPr id="6" name="图片 5" descr="图片1.jpg"/>
            <p:cNvPicPr>
              <a:picLocks noChangeAspect="1"/>
            </p:cNvPicPr>
            <p:nvPr/>
          </p:nvPicPr>
          <p:blipFill>
            <a:blip r:embed="rId2" cstate="print">
              <a:duotone>
                <a:schemeClr val="accent1">
                  <a:shade val="45000"/>
                  <a:satMod val="135000"/>
                </a:schemeClr>
                <a:prstClr val="white"/>
              </a:duotone>
            </a:blip>
            <a:srcRect r="31667" b="50803"/>
            <a:stretch>
              <a:fillRect/>
            </a:stretch>
          </p:blipFill>
          <p:spPr>
            <a:xfrm flipH="1">
              <a:off x="0" y="971550"/>
              <a:ext cx="9144000" cy="4171950"/>
            </a:xfrm>
            <a:prstGeom prst="rect">
              <a:avLst/>
            </a:prstGeom>
          </p:spPr>
        </p:pic>
        <p:sp>
          <p:nvSpPr>
            <p:cNvPr id="8" name="矩形 7"/>
            <p:cNvSpPr/>
            <p:nvPr/>
          </p:nvSpPr>
          <p:spPr bwMode="auto">
            <a:xfrm>
              <a:off x="0" y="971550"/>
              <a:ext cx="9144000" cy="4171950"/>
            </a:xfrm>
            <a:prstGeom prst="rect">
              <a:avLst/>
            </a:prstGeom>
            <a:solidFill>
              <a:schemeClr val="bg1">
                <a:alpha val="43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grpSp>
      <p:sp>
        <p:nvSpPr>
          <p:cNvPr id="10" name="矩形 9"/>
          <p:cNvSpPr/>
          <p:nvPr/>
        </p:nvSpPr>
        <p:spPr bwMode="auto">
          <a:xfrm>
            <a:off x="-203200" y="1295400"/>
            <a:ext cx="12700000" cy="5562600"/>
          </a:xfrm>
          <a:prstGeom prst="rect">
            <a:avLst/>
          </a:prstGeom>
          <a:solidFill>
            <a:schemeClr val="bg1">
              <a:alpha val="88000"/>
            </a:schemeClr>
          </a:solidFill>
          <a:ln w="9525" cap="flat" cmpd="sng" algn="ctr">
            <a:noFill/>
            <a:prstDash val="solid"/>
            <a:round/>
            <a:headEnd type="none" w="med" len="med"/>
            <a:tailEnd type="none" w="med" len="med"/>
          </a:ln>
          <a:effectLst>
            <a:softEdge rad="317500"/>
          </a:effectLst>
        </p:spPr>
        <p:txBody>
          <a:bodyPr vert="horz" wrap="square" lIns="121920" tIns="60960" rIns="121920" bIns="60960" numCol="1" rtlCol="0" anchor="t" anchorCtr="0" compatLnSpc="1">
            <a:prstTxWarp prst="textNoShape">
              <a:avLst/>
            </a:prstTxWarp>
          </a:bodyPr>
          <a:lstStyle/>
          <a:p>
            <a:pPr defTabSz="1219170"/>
            <a:endParaRPr lang="zh-CN" altLang="en-US" sz="2133" dirty="0"/>
          </a:p>
        </p:txBody>
      </p:sp>
      <p:sp>
        <p:nvSpPr>
          <p:cNvPr id="3" name="矩形: 圆角 2">
            <a:extLst>
              <a:ext uri="{FF2B5EF4-FFF2-40B4-BE49-F238E27FC236}">
                <a16:creationId xmlns:a16="http://schemas.microsoft.com/office/drawing/2014/main" id="{3D3166B8-5085-4EAE-8BB1-081D8AE79CCF}"/>
              </a:ext>
            </a:extLst>
          </p:cNvPr>
          <p:cNvSpPr/>
          <p:nvPr/>
        </p:nvSpPr>
        <p:spPr bwMode="auto">
          <a:xfrm>
            <a:off x="3248626" y="1514797"/>
            <a:ext cx="2876236" cy="711200"/>
          </a:xfrm>
          <a:prstGeom prst="round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4" name="矩形: 圆角 23">
            <a:extLst>
              <a:ext uri="{FF2B5EF4-FFF2-40B4-BE49-F238E27FC236}">
                <a16:creationId xmlns:a16="http://schemas.microsoft.com/office/drawing/2014/main" id="{D5272FAA-37A7-4896-9597-93C35A1064C7}"/>
              </a:ext>
            </a:extLst>
          </p:cNvPr>
          <p:cNvSpPr/>
          <p:nvPr/>
        </p:nvSpPr>
        <p:spPr bwMode="auto">
          <a:xfrm>
            <a:off x="6164232" y="1507092"/>
            <a:ext cx="2876236" cy="711200"/>
          </a:xfrm>
          <a:prstGeom prst="round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5" name="矩形: 圆角 24">
            <a:extLst>
              <a:ext uri="{FF2B5EF4-FFF2-40B4-BE49-F238E27FC236}">
                <a16:creationId xmlns:a16="http://schemas.microsoft.com/office/drawing/2014/main" id="{E5153B6D-D2AC-4AD0-93C8-5B6F5F16DB52}"/>
              </a:ext>
            </a:extLst>
          </p:cNvPr>
          <p:cNvSpPr/>
          <p:nvPr/>
        </p:nvSpPr>
        <p:spPr bwMode="auto">
          <a:xfrm>
            <a:off x="9076197" y="1489402"/>
            <a:ext cx="2876236" cy="711200"/>
          </a:xfrm>
          <a:prstGeom prst="roundRect">
            <a:avLst/>
          </a:prstGeom>
          <a:solidFill>
            <a:schemeClr val="accent1">
              <a:lumMod val="75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4" name="文本框 3">
            <a:extLst>
              <a:ext uri="{FF2B5EF4-FFF2-40B4-BE49-F238E27FC236}">
                <a16:creationId xmlns:a16="http://schemas.microsoft.com/office/drawing/2014/main" id="{EAAE28B7-3484-4FB6-8AF4-471CFE67F0B6}"/>
              </a:ext>
            </a:extLst>
          </p:cNvPr>
          <p:cNvSpPr txBox="1"/>
          <p:nvPr/>
        </p:nvSpPr>
        <p:spPr>
          <a:xfrm>
            <a:off x="4281236" y="1634720"/>
            <a:ext cx="550151" cy="420564"/>
          </a:xfrm>
          <a:prstGeom prst="rect">
            <a:avLst/>
          </a:prstGeom>
          <a:noFill/>
        </p:spPr>
        <p:txBody>
          <a:bodyPr wrap="none" rtlCol="0">
            <a:spAutoFit/>
          </a:bodyPr>
          <a:lstStyle/>
          <a:p>
            <a:r>
              <a:rPr lang="en-US" altLang="zh-CN" sz="2133" b="1" dirty="0">
                <a:solidFill>
                  <a:schemeClr val="bg1">
                    <a:lumMod val="95000"/>
                  </a:schemeClr>
                </a:solidFill>
                <a:latin typeface="+mj-lt"/>
                <a:cs typeface="Arial"/>
              </a:rPr>
              <a:t>Q2</a:t>
            </a:r>
            <a:endParaRPr lang="zh-CN" altLang="en-US" sz="2133" b="1" dirty="0">
              <a:solidFill>
                <a:schemeClr val="bg1">
                  <a:lumMod val="95000"/>
                </a:schemeClr>
              </a:solidFill>
              <a:latin typeface="+mj-lt"/>
              <a:cs typeface="Arial"/>
            </a:endParaRPr>
          </a:p>
        </p:txBody>
      </p:sp>
      <p:sp>
        <p:nvSpPr>
          <p:cNvPr id="27" name="文本框 26">
            <a:extLst>
              <a:ext uri="{FF2B5EF4-FFF2-40B4-BE49-F238E27FC236}">
                <a16:creationId xmlns:a16="http://schemas.microsoft.com/office/drawing/2014/main" id="{7F50C99A-7327-4993-AB8E-998293DB14ED}"/>
              </a:ext>
            </a:extLst>
          </p:cNvPr>
          <p:cNvSpPr txBox="1"/>
          <p:nvPr/>
        </p:nvSpPr>
        <p:spPr>
          <a:xfrm>
            <a:off x="7287664" y="1627711"/>
            <a:ext cx="550151" cy="420564"/>
          </a:xfrm>
          <a:prstGeom prst="rect">
            <a:avLst/>
          </a:prstGeom>
          <a:noFill/>
        </p:spPr>
        <p:txBody>
          <a:bodyPr wrap="none" rtlCol="0">
            <a:spAutoFit/>
          </a:bodyPr>
          <a:lstStyle/>
          <a:p>
            <a:r>
              <a:rPr lang="en-US" altLang="zh-CN" sz="2133" b="1" dirty="0">
                <a:solidFill>
                  <a:schemeClr val="bg1">
                    <a:lumMod val="95000"/>
                  </a:schemeClr>
                </a:solidFill>
                <a:latin typeface="+mj-lt"/>
                <a:cs typeface="Arial"/>
              </a:rPr>
              <a:t>Q3</a:t>
            </a:r>
            <a:endParaRPr lang="zh-CN" altLang="en-US" sz="2133" b="1" dirty="0">
              <a:solidFill>
                <a:schemeClr val="bg1">
                  <a:lumMod val="95000"/>
                </a:schemeClr>
              </a:solidFill>
              <a:latin typeface="+mj-lt"/>
              <a:cs typeface="Arial"/>
            </a:endParaRPr>
          </a:p>
        </p:txBody>
      </p:sp>
      <p:sp>
        <p:nvSpPr>
          <p:cNvPr id="28" name="文本框 27">
            <a:extLst>
              <a:ext uri="{FF2B5EF4-FFF2-40B4-BE49-F238E27FC236}">
                <a16:creationId xmlns:a16="http://schemas.microsoft.com/office/drawing/2014/main" id="{D14F4EEC-EFFB-401B-850C-A6035D798E30}"/>
              </a:ext>
            </a:extLst>
          </p:cNvPr>
          <p:cNvSpPr txBox="1"/>
          <p:nvPr/>
        </p:nvSpPr>
        <p:spPr>
          <a:xfrm>
            <a:off x="10257630" y="1627711"/>
            <a:ext cx="550151" cy="420564"/>
          </a:xfrm>
          <a:prstGeom prst="rect">
            <a:avLst/>
          </a:prstGeom>
          <a:noFill/>
        </p:spPr>
        <p:txBody>
          <a:bodyPr wrap="none" rtlCol="0">
            <a:spAutoFit/>
          </a:bodyPr>
          <a:lstStyle/>
          <a:p>
            <a:r>
              <a:rPr lang="en-US" altLang="zh-CN" sz="2133" b="1" dirty="0">
                <a:solidFill>
                  <a:schemeClr val="bg1">
                    <a:lumMod val="95000"/>
                  </a:schemeClr>
                </a:solidFill>
                <a:latin typeface="+mj-lt"/>
                <a:cs typeface="Arial"/>
              </a:rPr>
              <a:t>Q4</a:t>
            </a:r>
            <a:endParaRPr lang="zh-CN" altLang="en-US" sz="2133" b="1" dirty="0">
              <a:solidFill>
                <a:schemeClr val="bg1">
                  <a:lumMod val="95000"/>
                </a:schemeClr>
              </a:solidFill>
              <a:latin typeface="+mj-lt"/>
              <a:cs typeface="Arial"/>
            </a:endParaRPr>
          </a:p>
        </p:txBody>
      </p:sp>
      <p:grpSp>
        <p:nvGrpSpPr>
          <p:cNvPr id="50" name="Group 74">
            <a:extLst>
              <a:ext uri="{FF2B5EF4-FFF2-40B4-BE49-F238E27FC236}">
                <a16:creationId xmlns:a16="http://schemas.microsoft.com/office/drawing/2014/main" id="{C2171FB3-7D0F-4793-8340-E71916E390D1}"/>
              </a:ext>
            </a:extLst>
          </p:cNvPr>
          <p:cNvGrpSpPr/>
          <p:nvPr/>
        </p:nvGrpSpPr>
        <p:grpSpPr>
          <a:xfrm>
            <a:off x="704684" y="2282068"/>
            <a:ext cx="2359242" cy="1351486"/>
            <a:chOff x="1500166" y="1142984"/>
            <a:chExt cx="1724252" cy="633826"/>
          </a:xfrm>
          <a:solidFill>
            <a:srgbClr val="F5F6D8"/>
          </a:solidFill>
        </p:grpSpPr>
        <p:sp>
          <p:nvSpPr>
            <p:cNvPr id="56" name="AutoShape 62">
              <a:extLst>
                <a:ext uri="{FF2B5EF4-FFF2-40B4-BE49-F238E27FC236}">
                  <a16:creationId xmlns:a16="http://schemas.microsoft.com/office/drawing/2014/main" id="{2492EFB1-C01B-4626-90A7-6468682FFFCB}"/>
                </a:ext>
              </a:extLst>
            </p:cNvPr>
            <p:cNvSpPr>
              <a:spLocks noChangeArrowheads="1"/>
            </p:cNvSpPr>
            <p:nvPr/>
          </p:nvSpPr>
          <p:spPr bwMode="gray">
            <a:xfrm rot="10800000" flipV="1">
              <a:off x="1500166" y="1142984"/>
              <a:ext cx="1724252" cy="633826"/>
            </a:xfrm>
            <a:prstGeom prst="roundRect">
              <a:avLst>
                <a:gd name="adj" fmla="val 16667"/>
              </a:avLst>
            </a:prstGeom>
            <a:solidFill>
              <a:schemeClr val="accent1">
                <a:lumMod val="20000"/>
                <a:lumOff val="80000"/>
              </a:schemeClr>
            </a:solidFill>
            <a:ln w="12700" algn="ctr">
              <a:solidFill>
                <a:schemeClr val="bg1"/>
              </a:solidFill>
              <a:round/>
              <a:headEnd/>
              <a:tailEnd/>
            </a:ln>
            <a:effectLst>
              <a:outerShdw dist="99190" dir="2388334" algn="ctr" rotWithShape="0">
                <a:srgbClr val="333333">
                  <a:alpha val="50000"/>
                </a:srgbClr>
              </a:outerShdw>
            </a:effectLst>
          </p:spPr>
          <p:txBody>
            <a:bodyPr wrap="none" anchor="ctr"/>
            <a:lstStyle/>
            <a:p>
              <a:pPr algn="ctr" fontAlgn="auto">
                <a:spcBef>
                  <a:spcPts val="0"/>
                </a:spcBef>
                <a:spcAft>
                  <a:spcPts val="0"/>
                </a:spcAft>
                <a:defRPr/>
              </a:pPr>
              <a:endParaRPr lang="zh-CN" altLang="en-US" b="1">
                <a:latin typeface="+mn-lt"/>
                <a:ea typeface="+mn-ea"/>
              </a:endParaRPr>
            </a:p>
          </p:txBody>
        </p:sp>
        <p:sp>
          <p:nvSpPr>
            <p:cNvPr id="69" name="TextBox 62">
              <a:extLst>
                <a:ext uri="{FF2B5EF4-FFF2-40B4-BE49-F238E27FC236}">
                  <a16:creationId xmlns:a16="http://schemas.microsoft.com/office/drawing/2014/main" id="{E81C9A72-47C1-49E0-9A19-C74DE2937639}"/>
                </a:ext>
              </a:extLst>
            </p:cNvPr>
            <p:cNvSpPr txBox="1"/>
            <p:nvPr/>
          </p:nvSpPr>
          <p:spPr>
            <a:xfrm>
              <a:off x="1517929" y="1308275"/>
              <a:ext cx="1668498" cy="331988"/>
            </a:xfrm>
            <a:prstGeom prst="rect">
              <a:avLst/>
            </a:prstGeom>
            <a:noFill/>
          </p:spPr>
          <p:txBody>
            <a:bodyPr wrap="square" rtlCol="0">
              <a:spAutoFit/>
            </a:bodyPr>
            <a:lstStyle/>
            <a:p>
              <a:pPr algn="ctr"/>
              <a:r>
                <a:rPr lang="en-US" altLang="zh-CN" b="1" dirty="0">
                  <a:latin typeface="微软雅黑" pitchFamily="34" charset="-122"/>
                  <a:ea typeface="微软雅黑" pitchFamily="34" charset="-122"/>
                </a:rPr>
                <a:t>In-person Activity</a:t>
              </a:r>
            </a:p>
            <a:p>
              <a:pPr algn="ctr"/>
              <a:r>
                <a:rPr lang="en-US" altLang="en-US" sz="1200" dirty="0">
                  <a:latin typeface="微软雅黑" pitchFamily="34" charset="-122"/>
                  <a:ea typeface="微软雅黑" pitchFamily="34" charset="-122"/>
                </a:rPr>
                <a:t>(Sponsored Conf./Seminar/Workshop)</a:t>
              </a:r>
            </a:p>
          </p:txBody>
        </p:sp>
      </p:grpSp>
      <p:grpSp>
        <p:nvGrpSpPr>
          <p:cNvPr id="76" name="Group 74">
            <a:extLst>
              <a:ext uri="{FF2B5EF4-FFF2-40B4-BE49-F238E27FC236}">
                <a16:creationId xmlns:a16="http://schemas.microsoft.com/office/drawing/2014/main" id="{1FCBFAED-1928-4D2E-A4E7-CFF7D2B1C537}"/>
              </a:ext>
            </a:extLst>
          </p:cNvPr>
          <p:cNvGrpSpPr/>
          <p:nvPr/>
        </p:nvGrpSpPr>
        <p:grpSpPr>
          <a:xfrm>
            <a:off x="712432" y="3795313"/>
            <a:ext cx="2359242" cy="1179974"/>
            <a:chOff x="1500166" y="1142984"/>
            <a:chExt cx="1724252" cy="633826"/>
          </a:xfrm>
          <a:solidFill>
            <a:srgbClr val="F5F6D8"/>
          </a:solidFill>
        </p:grpSpPr>
        <p:sp>
          <p:nvSpPr>
            <p:cNvPr id="77" name="AutoShape 62">
              <a:extLst>
                <a:ext uri="{FF2B5EF4-FFF2-40B4-BE49-F238E27FC236}">
                  <a16:creationId xmlns:a16="http://schemas.microsoft.com/office/drawing/2014/main" id="{C314659F-9801-463C-B90B-C73D66309E6E}"/>
                </a:ext>
              </a:extLst>
            </p:cNvPr>
            <p:cNvSpPr>
              <a:spLocks noChangeArrowheads="1"/>
            </p:cNvSpPr>
            <p:nvPr/>
          </p:nvSpPr>
          <p:spPr bwMode="gray">
            <a:xfrm rot="10800000" flipV="1">
              <a:off x="1500166" y="1142984"/>
              <a:ext cx="1724252" cy="633826"/>
            </a:xfrm>
            <a:prstGeom prst="roundRect">
              <a:avLst>
                <a:gd name="adj" fmla="val 16667"/>
              </a:avLst>
            </a:prstGeom>
            <a:solidFill>
              <a:schemeClr val="accent1">
                <a:lumMod val="20000"/>
                <a:lumOff val="80000"/>
              </a:schemeClr>
            </a:solidFill>
            <a:ln w="12700" algn="ctr">
              <a:solidFill>
                <a:schemeClr val="bg1"/>
              </a:solidFill>
              <a:round/>
              <a:headEnd/>
              <a:tailEnd/>
            </a:ln>
            <a:effectLst>
              <a:outerShdw dist="99190" dir="2388334" algn="ctr" rotWithShape="0">
                <a:srgbClr val="333333">
                  <a:alpha val="50000"/>
                </a:srgbClr>
              </a:outerShdw>
            </a:effectLst>
          </p:spPr>
          <p:txBody>
            <a:bodyPr wrap="none" anchor="ctr"/>
            <a:lstStyle/>
            <a:p>
              <a:pPr algn="ctr" fontAlgn="auto">
                <a:spcBef>
                  <a:spcPts val="0"/>
                </a:spcBef>
                <a:spcAft>
                  <a:spcPts val="0"/>
                </a:spcAft>
                <a:defRPr/>
              </a:pPr>
              <a:endParaRPr lang="zh-CN" altLang="en-US" b="1">
                <a:latin typeface="+mn-lt"/>
                <a:ea typeface="+mn-ea"/>
              </a:endParaRPr>
            </a:p>
          </p:txBody>
        </p:sp>
        <p:sp>
          <p:nvSpPr>
            <p:cNvPr id="78" name="TextBox 62">
              <a:extLst>
                <a:ext uri="{FF2B5EF4-FFF2-40B4-BE49-F238E27FC236}">
                  <a16:creationId xmlns:a16="http://schemas.microsoft.com/office/drawing/2014/main" id="{C65A4A3E-36C6-40A7-8028-7FC916B1A2F6}"/>
                </a:ext>
              </a:extLst>
            </p:cNvPr>
            <p:cNvSpPr txBox="1"/>
            <p:nvPr/>
          </p:nvSpPr>
          <p:spPr>
            <a:xfrm>
              <a:off x="1523408" y="1372216"/>
              <a:ext cx="1668498" cy="181855"/>
            </a:xfrm>
            <a:prstGeom prst="rect">
              <a:avLst/>
            </a:prstGeom>
            <a:noFill/>
          </p:spPr>
          <p:txBody>
            <a:bodyPr wrap="square" rtlCol="0">
              <a:spAutoFit/>
            </a:bodyPr>
            <a:lstStyle/>
            <a:p>
              <a:pPr algn="ctr"/>
              <a:r>
                <a:rPr lang="en-US" altLang="zh-CN" b="1" dirty="0">
                  <a:latin typeface="微软雅黑" pitchFamily="34" charset="-122"/>
                  <a:ea typeface="微软雅黑" pitchFamily="34" charset="-122"/>
                </a:rPr>
                <a:t>Virtual Activity</a:t>
              </a:r>
              <a:endParaRPr lang="en-US" altLang="en-US" b="1" dirty="0">
                <a:latin typeface="微软雅黑" pitchFamily="34" charset="-122"/>
                <a:ea typeface="微软雅黑" pitchFamily="34" charset="-122"/>
              </a:endParaRPr>
            </a:p>
          </p:txBody>
        </p:sp>
      </p:grpSp>
      <p:grpSp>
        <p:nvGrpSpPr>
          <p:cNvPr id="79" name="Group 74">
            <a:extLst>
              <a:ext uri="{FF2B5EF4-FFF2-40B4-BE49-F238E27FC236}">
                <a16:creationId xmlns:a16="http://schemas.microsoft.com/office/drawing/2014/main" id="{C8A8449F-73C4-48FB-AF50-0370F2916183}"/>
              </a:ext>
            </a:extLst>
          </p:cNvPr>
          <p:cNvGrpSpPr/>
          <p:nvPr/>
        </p:nvGrpSpPr>
        <p:grpSpPr>
          <a:xfrm>
            <a:off x="608984" y="5259453"/>
            <a:ext cx="2470564" cy="1342763"/>
            <a:chOff x="1473773" y="1142984"/>
            <a:chExt cx="1750645" cy="633826"/>
          </a:xfrm>
          <a:solidFill>
            <a:srgbClr val="F5F6D8"/>
          </a:solidFill>
        </p:grpSpPr>
        <p:sp>
          <p:nvSpPr>
            <p:cNvPr id="80" name="AutoShape 62">
              <a:extLst>
                <a:ext uri="{FF2B5EF4-FFF2-40B4-BE49-F238E27FC236}">
                  <a16:creationId xmlns:a16="http://schemas.microsoft.com/office/drawing/2014/main" id="{4574C2AC-0F35-4040-9EDB-E47AFCBC9F9F}"/>
                </a:ext>
              </a:extLst>
            </p:cNvPr>
            <p:cNvSpPr>
              <a:spLocks noChangeArrowheads="1"/>
            </p:cNvSpPr>
            <p:nvPr/>
          </p:nvSpPr>
          <p:spPr bwMode="gray">
            <a:xfrm rot="10800000" flipV="1">
              <a:off x="1500166" y="1142984"/>
              <a:ext cx="1724252" cy="633826"/>
            </a:xfrm>
            <a:prstGeom prst="roundRect">
              <a:avLst>
                <a:gd name="adj" fmla="val 16667"/>
              </a:avLst>
            </a:prstGeom>
            <a:solidFill>
              <a:schemeClr val="accent1">
                <a:lumMod val="20000"/>
                <a:lumOff val="80000"/>
              </a:schemeClr>
            </a:solidFill>
            <a:ln w="12700" algn="ctr">
              <a:solidFill>
                <a:schemeClr val="bg1"/>
              </a:solidFill>
              <a:round/>
              <a:headEnd/>
              <a:tailEnd/>
            </a:ln>
            <a:effectLst>
              <a:outerShdw dist="99190" dir="2388334" algn="ctr" rotWithShape="0">
                <a:srgbClr val="333333">
                  <a:alpha val="50000"/>
                </a:srgbClr>
              </a:outerShdw>
            </a:effectLst>
          </p:spPr>
          <p:txBody>
            <a:bodyPr wrap="none" anchor="ctr"/>
            <a:lstStyle/>
            <a:p>
              <a:pPr algn="ctr" fontAlgn="auto">
                <a:spcBef>
                  <a:spcPts val="0"/>
                </a:spcBef>
                <a:spcAft>
                  <a:spcPts val="0"/>
                </a:spcAft>
                <a:defRPr/>
              </a:pPr>
              <a:endParaRPr lang="zh-CN" altLang="en-US" b="1">
                <a:latin typeface="+mn-lt"/>
                <a:ea typeface="+mn-ea"/>
              </a:endParaRPr>
            </a:p>
          </p:txBody>
        </p:sp>
        <p:sp>
          <p:nvSpPr>
            <p:cNvPr id="81" name="TextBox 62">
              <a:extLst>
                <a:ext uri="{FF2B5EF4-FFF2-40B4-BE49-F238E27FC236}">
                  <a16:creationId xmlns:a16="http://schemas.microsoft.com/office/drawing/2014/main" id="{F36FCB21-7526-4858-97D5-0232771D34E0}"/>
                </a:ext>
              </a:extLst>
            </p:cNvPr>
            <p:cNvSpPr txBox="1"/>
            <p:nvPr/>
          </p:nvSpPr>
          <p:spPr>
            <a:xfrm>
              <a:off x="1473773" y="1354579"/>
              <a:ext cx="1668498" cy="376501"/>
            </a:xfrm>
            <a:prstGeom prst="rect">
              <a:avLst/>
            </a:prstGeom>
            <a:noFill/>
          </p:spPr>
          <p:txBody>
            <a:bodyPr wrap="square" rtlCol="0">
              <a:spAutoFit/>
            </a:bodyPr>
            <a:lstStyle/>
            <a:p>
              <a:pPr algn="ctr"/>
              <a:r>
                <a:rPr lang="en-US" altLang="en-US" b="1" dirty="0">
                  <a:latin typeface="微软雅黑" pitchFamily="34" charset="-122"/>
                  <a:ea typeface="微软雅黑" pitchFamily="34" charset="-122"/>
                </a:rPr>
                <a:t>Digital/PR</a:t>
              </a:r>
            </a:p>
          </p:txBody>
        </p:sp>
      </p:grpSp>
      <p:sp>
        <p:nvSpPr>
          <p:cNvPr id="101" name="Title 13">
            <a:extLst>
              <a:ext uri="{FF2B5EF4-FFF2-40B4-BE49-F238E27FC236}">
                <a16:creationId xmlns:a16="http://schemas.microsoft.com/office/drawing/2014/main" id="{70AE3E53-456B-4C10-9D7D-B353E7B030EC}"/>
              </a:ext>
            </a:extLst>
          </p:cNvPr>
          <p:cNvSpPr txBox="1">
            <a:spLocks/>
          </p:cNvSpPr>
          <p:nvPr/>
        </p:nvSpPr>
        <p:spPr bwMode="gray">
          <a:xfrm>
            <a:off x="101601" y="161759"/>
            <a:ext cx="9969623" cy="1005840"/>
          </a:xfrm>
          <a:prstGeom prst="rect">
            <a:avLst/>
          </a:prstGeom>
          <a:noFill/>
          <a:ln>
            <a:noFill/>
          </a:ln>
        </p:spPr>
        <p:txBody>
          <a:bodyPr vert="horz" wrap="square" lIns="0" tIns="0" rIns="0" bIns="0" numCol="1" anchor="b" anchorCtr="0" compatLnSpc="1">
            <a:prstTxWarp prst="textNoShape">
              <a:avLst/>
            </a:prstTxWarp>
          </a:bodyPr>
          <a:lstStyle>
            <a:lvl1pPr algn="ctr" rtl="0" eaLnBrk="1" fontAlgn="base" hangingPunct="1">
              <a:lnSpc>
                <a:spcPct val="110000"/>
              </a:lnSpc>
              <a:spcBef>
                <a:spcPct val="0"/>
              </a:spcBef>
              <a:spcAft>
                <a:spcPct val="0"/>
              </a:spcAft>
              <a:defRPr sz="2000" b="0" smtClean="0">
                <a:solidFill>
                  <a:schemeClr val="tx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algn="l" fontAlgn="auto">
              <a:spcBef>
                <a:spcPts val="0"/>
              </a:spcBef>
              <a:spcAft>
                <a:spcPts val="0"/>
              </a:spcAft>
              <a:defRPr/>
            </a:pPr>
            <a:r>
              <a:rPr lang="en-US" altLang="zh-CN" sz="2667" b="1" dirty="0">
                <a:solidFill>
                  <a:schemeClr val="tx2">
                    <a:lumMod val="75000"/>
                  </a:schemeClr>
                </a:solidFill>
                <a:latin typeface="+mj-lt"/>
                <a:ea typeface="楷体" panose="02010609060101010101" pitchFamily="49" charset="-122"/>
              </a:rPr>
              <a:t>Pharma Indomitable Project </a:t>
            </a:r>
          </a:p>
          <a:p>
            <a:pPr algn="l" fontAlgn="auto">
              <a:spcBef>
                <a:spcPts val="0"/>
              </a:spcBef>
              <a:spcAft>
                <a:spcPts val="0"/>
              </a:spcAft>
              <a:defRPr/>
            </a:pPr>
            <a:r>
              <a:rPr lang="en-US" altLang="zh-CN" sz="2667" b="1" dirty="0">
                <a:solidFill>
                  <a:schemeClr val="tx2">
                    <a:lumMod val="75000"/>
                  </a:schemeClr>
                </a:solidFill>
                <a:latin typeface="+mj-lt"/>
                <a:ea typeface="楷体" panose="02010609060101010101" pitchFamily="49" charset="-122"/>
              </a:rPr>
              <a:t>Demand Generation Plan</a:t>
            </a:r>
            <a:endParaRPr lang="en-US" sz="2667" b="1" dirty="0">
              <a:solidFill>
                <a:schemeClr val="tx2">
                  <a:lumMod val="75000"/>
                </a:schemeClr>
              </a:solidFill>
              <a:latin typeface="+mj-lt"/>
              <a:ea typeface="楷体" panose="02010609060101010101" pitchFamily="49" charset="-122"/>
            </a:endParaRPr>
          </a:p>
        </p:txBody>
      </p:sp>
      <p:grpSp>
        <p:nvGrpSpPr>
          <p:cNvPr id="120" name="组合 119">
            <a:extLst>
              <a:ext uri="{FF2B5EF4-FFF2-40B4-BE49-F238E27FC236}">
                <a16:creationId xmlns:a16="http://schemas.microsoft.com/office/drawing/2014/main" id="{351006E5-A4D1-4F25-B82C-A773E2D5A76C}"/>
              </a:ext>
            </a:extLst>
          </p:cNvPr>
          <p:cNvGrpSpPr/>
          <p:nvPr/>
        </p:nvGrpSpPr>
        <p:grpSpPr>
          <a:xfrm>
            <a:off x="3325499" y="2290365"/>
            <a:ext cx="2770501" cy="239237"/>
            <a:chOff x="3644029" y="1738147"/>
            <a:chExt cx="1595919" cy="253982"/>
          </a:xfrm>
        </p:grpSpPr>
        <p:sp>
          <p:nvSpPr>
            <p:cNvPr id="121" name="矩形: 圆角 120">
              <a:extLst>
                <a:ext uri="{FF2B5EF4-FFF2-40B4-BE49-F238E27FC236}">
                  <a16:creationId xmlns:a16="http://schemas.microsoft.com/office/drawing/2014/main" id="{9AEFE8F9-177E-4587-A4C2-01AFCFA7E395}"/>
                </a:ext>
              </a:extLst>
            </p:cNvPr>
            <p:cNvSpPr/>
            <p:nvPr/>
          </p:nvSpPr>
          <p:spPr bwMode="auto">
            <a:xfrm>
              <a:off x="3644029" y="1739920"/>
              <a:ext cx="1595919" cy="25220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22" name="文本框 121">
              <a:extLst>
                <a:ext uri="{FF2B5EF4-FFF2-40B4-BE49-F238E27FC236}">
                  <a16:creationId xmlns:a16="http://schemas.microsoft.com/office/drawing/2014/main" id="{6FB09E65-1F44-41F5-9CE7-848302B918F2}"/>
                </a:ext>
              </a:extLst>
            </p:cNvPr>
            <p:cNvSpPr txBox="1"/>
            <p:nvPr/>
          </p:nvSpPr>
          <p:spPr>
            <a:xfrm>
              <a:off x="4015773" y="1738147"/>
              <a:ext cx="824775" cy="250437"/>
            </a:xfrm>
            <a:prstGeom prst="rect">
              <a:avLst/>
            </a:prstGeom>
            <a:noFill/>
          </p:spPr>
          <p:txBody>
            <a:bodyPr wrap="none" rtlCol="0">
              <a:spAutoFit/>
            </a:bodyPr>
            <a:lstStyle/>
            <a:p>
              <a:r>
                <a:rPr lang="en-US" altLang="zh-CN" sz="933" dirty="0">
                  <a:latin typeface="Arial"/>
                  <a:cs typeface="Arial"/>
                </a:rPr>
                <a:t>Regulatory Science: 16</a:t>
              </a:r>
              <a:endParaRPr lang="zh-CN" altLang="en-US" sz="933" dirty="0">
                <a:latin typeface="Arial"/>
                <a:cs typeface="Arial"/>
              </a:endParaRPr>
            </a:p>
          </p:txBody>
        </p:sp>
      </p:grpSp>
      <p:grpSp>
        <p:nvGrpSpPr>
          <p:cNvPr id="123" name="组合 122">
            <a:extLst>
              <a:ext uri="{FF2B5EF4-FFF2-40B4-BE49-F238E27FC236}">
                <a16:creationId xmlns:a16="http://schemas.microsoft.com/office/drawing/2014/main" id="{5394A763-0E9A-4EDC-A22A-C5B8F3FE03CC}"/>
              </a:ext>
            </a:extLst>
          </p:cNvPr>
          <p:cNvGrpSpPr/>
          <p:nvPr/>
        </p:nvGrpSpPr>
        <p:grpSpPr>
          <a:xfrm>
            <a:off x="3325499" y="2585501"/>
            <a:ext cx="2770501" cy="237567"/>
            <a:chOff x="3644029" y="1739920"/>
            <a:chExt cx="1595919" cy="252209"/>
          </a:xfrm>
          <a:solidFill>
            <a:schemeClr val="accent2">
              <a:lumMod val="60000"/>
              <a:lumOff val="40000"/>
            </a:schemeClr>
          </a:solidFill>
        </p:grpSpPr>
        <p:sp>
          <p:nvSpPr>
            <p:cNvPr id="124" name="矩形: 圆角 123">
              <a:extLst>
                <a:ext uri="{FF2B5EF4-FFF2-40B4-BE49-F238E27FC236}">
                  <a16:creationId xmlns:a16="http://schemas.microsoft.com/office/drawing/2014/main" id="{DE7F18D6-07B7-4637-98A5-F11CD0362BD1}"/>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25" name="文本框 124">
              <a:extLst>
                <a:ext uri="{FF2B5EF4-FFF2-40B4-BE49-F238E27FC236}">
                  <a16:creationId xmlns:a16="http://schemas.microsoft.com/office/drawing/2014/main" id="{BE45F9E5-3894-421F-B1C4-DFF870B1445E}"/>
                </a:ext>
              </a:extLst>
            </p:cNvPr>
            <p:cNvSpPr txBox="1"/>
            <p:nvPr/>
          </p:nvSpPr>
          <p:spPr>
            <a:xfrm>
              <a:off x="4024291" y="1740805"/>
              <a:ext cx="734283" cy="250437"/>
            </a:xfrm>
            <a:prstGeom prst="rect">
              <a:avLst/>
            </a:prstGeom>
            <a:noFill/>
          </p:spPr>
          <p:txBody>
            <a:bodyPr wrap="none" rtlCol="0">
              <a:spAutoFit/>
            </a:bodyPr>
            <a:lstStyle/>
            <a:p>
              <a:r>
                <a:rPr lang="en-US" altLang="zh-CN" sz="933" dirty="0">
                  <a:latin typeface="Arial"/>
                  <a:cs typeface="Arial"/>
                </a:rPr>
                <a:t>Pharma Academy: 9</a:t>
              </a:r>
              <a:endParaRPr lang="zh-CN" altLang="en-US" sz="933" dirty="0">
                <a:latin typeface="Arial"/>
                <a:cs typeface="Arial"/>
              </a:endParaRPr>
            </a:p>
          </p:txBody>
        </p:sp>
      </p:grpSp>
      <p:grpSp>
        <p:nvGrpSpPr>
          <p:cNvPr id="126" name="组合 125">
            <a:extLst>
              <a:ext uri="{FF2B5EF4-FFF2-40B4-BE49-F238E27FC236}">
                <a16:creationId xmlns:a16="http://schemas.microsoft.com/office/drawing/2014/main" id="{74F4B0F1-D306-45BF-BE25-0A70DBE04DB0}"/>
              </a:ext>
            </a:extLst>
          </p:cNvPr>
          <p:cNvGrpSpPr/>
          <p:nvPr/>
        </p:nvGrpSpPr>
        <p:grpSpPr>
          <a:xfrm>
            <a:off x="3310054" y="2859363"/>
            <a:ext cx="2814808" cy="235898"/>
            <a:chOff x="3644029" y="1739920"/>
            <a:chExt cx="1595919" cy="257534"/>
          </a:xfrm>
          <a:solidFill>
            <a:schemeClr val="accent4">
              <a:lumMod val="60000"/>
              <a:lumOff val="40000"/>
            </a:schemeClr>
          </a:solidFill>
        </p:grpSpPr>
        <p:sp>
          <p:nvSpPr>
            <p:cNvPr id="127" name="矩形: 圆角 126">
              <a:extLst>
                <a:ext uri="{FF2B5EF4-FFF2-40B4-BE49-F238E27FC236}">
                  <a16:creationId xmlns:a16="http://schemas.microsoft.com/office/drawing/2014/main" id="{80912F5D-B389-4D56-975B-54E296F1EA4B}"/>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28" name="文本框 127">
              <a:extLst>
                <a:ext uri="{FF2B5EF4-FFF2-40B4-BE49-F238E27FC236}">
                  <a16:creationId xmlns:a16="http://schemas.microsoft.com/office/drawing/2014/main" id="{E7CDDEF0-A099-4651-953D-30FAC672F5A1}"/>
                </a:ext>
              </a:extLst>
            </p:cNvPr>
            <p:cNvSpPr txBox="1"/>
            <p:nvPr/>
          </p:nvSpPr>
          <p:spPr>
            <a:xfrm>
              <a:off x="4118315" y="1739920"/>
              <a:ext cx="328280" cy="257534"/>
            </a:xfrm>
            <a:prstGeom prst="rect">
              <a:avLst/>
            </a:prstGeom>
            <a:grpFill/>
          </p:spPr>
          <p:txBody>
            <a:bodyPr wrap="none" rtlCol="0">
              <a:spAutoFit/>
            </a:bodyPr>
            <a:lstStyle/>
            <a:p>
              <a:r>
                <a:rPr lang="en-US" altLang="zh-CN" sz="933" dirty="0">
                  <a:latin typeface="Arial"/>
                  <a:cs typeface="Arial"/>
                </a:rPr>
                <a:t>TCM: 2</a:t>
              </a:r>
              <a:endParaRPr lang="zh-CN" altLang="en-US" sz="933" dirty="0">
                <a:latin typeface="Arial"/>
                <a:cs typeface="Arial"/>
              </a:endParaRPr>
            </a:p>
          </p:txBody>
        </p:sp>
      </p:grpSp>
      <p:grpSp>
        <p:nvGrpSpPr>
          <p:cNvPr id="135" name="组合 134">
            <a:extLst>
              <a:ext uri="{FF2B5EF4-FFF2-40B4-BE49-F238E27FC236}">
                <a16:creationId xmlns:a16="http://schemas.microsoft.com/office/drawing/2014/main" id="{C3928178-3EB3-421F-BF6D-C305F90E6A95}"/>
              </a:ext>
            </a:extLst>
          </p:cNvPr>
          <p:cNvGrpSpPr/>
          <p:nvPr/>
        </p:nvGrpSpPr>
        <p:grpSpPr>
          <a:xfrm>
            <a:off x="3325499" y="3819775"/>
            <a:ext cx="2770501" cy="239237"/>
            <a:chOff x="3644029" y="1738147"/>
            <a:chExt cx="1595919" cy="253982"/>
          </a:xfrm>
        </p:grpSpPr>
        <p:sp>
          <p:nvSpPr>
            <p:cNvPr id="136" name="矩形: 圆角 135">
              <a:extLst>
                <a:ext uri="{FF2B5EF4-FFF2-40B4-BE49-F238E27FC236}">
                  <a16:creationId xmlns:a16="http://schemas.microsoft.com/office/drawing/2014/main" id="{8F40B1D2-12A1-4393-8982-BF23833E12E8}"/>
                </a:ext>
              </a:extLst>
            </p:cNvPr>
            <p:cNvSpPr/>
            <p:nvPr/>
          </p:nvSpPr>
          <p:spPr bwMode="auto">
            <a:xfrm>
              <a:off x="3644029" y="1739920"/>
              <a:ext cx="1595919" cy="25220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37" name="文本框 136">
              <a:extLst>
                <a:ext uri="{FF2B5EF4-FFF2-40B4-BE49-F238E27FC236}">
                  <a16:creationId xmlns:a16="http://schemas.microsoft.com/office/drawing/2014/main" id="{1578ACF2-270B-4C49-930B-BAA7C10BA8B2}"/>
                </a:ext>
              </a:extLst>
            </p:cNvPr>
            <p:cNvSpPr txBox="1"/>
            <p:nvPr/>
          </p:nvSpPr>
          <p:spPr>
            <a:xfrm>
              <a:off x="4015773" y="1738147"/>
              <a:ext cx="785993" cy="250437"/>
            </a:xfrm>
            <a:prstGeom prst="rect">
              <a:avLst/>
            </a:prstGeom>
            <a:noFill/>
          </p:spPr>
          <p:txBody>
            <a:bodyPr wrap="none" rtlCol="0">
              <a:spAutoFit/>
            </a:bodyPr>
            <a:lstStyle/>
            <a:p>
              <a:r>
                <a:rPr lang="en-US" altLang="zh-CN" sz="933" dirty="0">
                  <a:latin typeface="Arial"/>
                  <a:cs typeface="Arial"/>
                </a:rPr>
                <a:t>Regulatory Science: 4</a:t>
              </a:r>
              <a:endParaRPr lang="zh-CN" altLang="en-US" sz="933" dirty="0">
                <a:latin typeface="Arial"/>
                <a:cs typeface="Arial"/>
              </a:endParaRPr>
            </a:p>
          </p:txBody>
        </p:sp>
      </p:grpSp>
      <p:grpSp>
        <p:nvGrpSpPr>
          <p:cNvPr id="138" name="组合 137">
            <a:extLst>
              <a:ext uri="{FF2B5EF4-FFF2-40B4-BE49-F238E27FC236}">
                <a16:creationId xmlns:a16="http://schemas.microsoft.com/office/drawing/2014/main" id="{CE9FDE8F-4F67-4BC8-9910-16F64D238167}"/>
              </a:ext>
            </a:extLst>
          </p:cNvPr>
          <p:cNvGrpSpPr/>
          <p:nvPr/>
        </p:nvGrpSpPr>
        <p:grpSpPr>
          <a:xfrm>
            <a:off x="3325499" y="4114911"/>
            <a:ext cx="2770501" cy="237567"/>
            <a:chOff x="3644029" y="1739920"/>
            <a:chExt cx="1595919" cy="252209"/>
          </a:xfrm>
          <a:solidFill>
            <a:schemeClr val="accent2">
              <a:lumMod val="60000"/>
              <a:lumOff val="40000"/>
            </a:schemeClr>
          </a:solidFill>
        </p:grpSpPr>
        <p:sp>
          <p:nvSpPr>
            <p:cNvPr id="139" name="矩形: 圆角 138">
              <a:extLst>
                <a:ext uri="{FF2B5EF4-FFF2-40B4-BE49-F238E27FC236}">
                  <a16:creationId xmlns:a16="http://schemas.microsoft.com/office/drawing/2014/main" id="{874E1C56-06AF-4FA6-A4A5-E5028E745622}"/>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40" name="文本框 139">
              <a:extLst>
                <a:ext uri="{FF2B5EF4-FFF2-40B4-BE49-F238E27FC236}">
                  <a16:creationId xmlns:a16="http://schemas.microsoft.com/office/drawing/2014/main" id="{EF343EAD-C0AF-4C3E-8BFE-08A64B6E8425}"/>
                </a:ext>
              </a:extLst>
            </p:cNvPr>
            <p:cNvSpPr txBox="1"/>
            <p:nvPr/>
          </p:nvSpPr>
          <p:spPr>
            <a:xfrm>
              <a:off x="4024291" y="1740805"/>
              <a:ext cx="734283" cy="250437"/>
            </a:xfrm>
            <a:prstGeom prst="rect">
              <a:avLst/>
            </a:prstGeom>
            <a:noFill/>
          </p:spPr>
          <p:txBody>
            <a:bodyPr wrap="none" rtlCol="0">
              <a:spAutoFit/>
            </a:bodyPr>
            <a:lstStyle/>
            <a:p>
              <a:r>
                <a:rPr lang="en-US" altLang="zh-CN" sz="933" dirty="0">
                  <a:latin typeface="Arial"/>
                  <a:cs typeface="Arial"/>
                </a:rPr>
                <a:t>Pharma Academy:7</a:t>
              </a:r>
              <a:endParaRPr lang="zh-CN" altLang="en-US" sz="933" dirty="0">
                <a:latin typeface="Arial"/>
                <a:cs typeface="Arial"/>
              </a:endParaRPr>
            </a:p>
          </p:txBody>
        </p:sp>
      </p:grpSp>
      <p:grpSp>
        <p:nvGrpSpPr>
          <p:cNvPr id="141" name="组合 140">
            <a:extLst>
              <a:ext uri="{FF2B5EF4-FFF2-40B4-BE49-F238E27FC236}">
                <a16:creationId xmlns:a16="http://schemas.microsoft.com/office/drawing/2014/main" id="{23E8016C-10A6-41BD-9B0C-E5CF28D78FD1}"/>
              </a:ext>
            </a:extLst>
          </p:cNvPr>
          <p:cNvGrpSpPr/>
          <p:nvPr/>
        </p:nvGrpSpPr>
        <p:grpSpPr>
          <a:xfrm>
            <a:off x="3310054" y="4388773"/>
            <a:ext cx="2814808" cy="235898"/>
            <a:chOff x="3644029" y="1739920"/>
            <a:chExt cx="1595919" cy="257534"/>
          </a:xfrm>
          <a:solidFill>
            <a:schemeClr val="accent4">
              <a:lumMod val="60000"/>
              <a:lumOff val="40000"/>
            </a:schemeClr>
          </a:solidFill>
        </p:grpSpPr>
        <p:sp>
          <p:nvSpPr>
            <p:cNvPr id="142" name="矩形: 圆角 141">
              <a:extLst>
                <a:ext uri="{FF2B5EF4-FFF2-40B4-BE49-F238E27FC236}">
                  <a16:creationId xmlns:a16="http://schemas.microsoft.com/office/drawing/2014/main" id="{9CF98ED5-E7E0-4F84-965F-BF22A0265F75}"/>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43" name="文本框 142">
              <a:extLst>
                <a:ext uri="{FF2B5EF4-FFF2-40B4-BE49-F238E27FC236}">
                  <a16:creationId xmlns:a16="http://schemas.microsoft.com/office/drawing/2014/main" id="{91322895-C4F3-4B27-8AFF-02AC524E6E42}"/>
                </a:ext>
              </a:extLst>
            </p:cNvPr>
            <p:cNvSpPr txBox="1"/>
            <p:nvPr/>
          </p:nvSpPr>
          <p:spPr>
            <a:xfrm>
              <a:off x="4118315" y="1739920"/>
              <a:ext cx="328280" cy="257534"/>
            </a:xfrm>
            <a:prstGeom prst="rect">
              <a:avLst/>
            </a:prstGeom>
            <a:grpFill/>
          </p:spPr>
          <p:txBody>
            <a:bodyPr wrap="none" rtlCol="0">
              <a:spAutoFit/>
            </a:bodyPr>
            <a:lstStyle/>
            <a:p>
              <a:r>
                <a:rPr lang="en-US" altLang="zh-CN" sz="933" dirty="0">
                  <a:latin typeface="Arial"/>
                  <a:cs typeface="Arial"/>
                </a:rPr>
                <a:t>TCM: 3</a:t>
              </a:r>
              <a:endParaRPr lang="zh-CN" altLang="en-US" sz="933" dirty="0">
                <a:latin typeface="Arial"/>
                <a:cs typeface="Arial"/>
              </a:endParaRPr>
            </a:p>
          </p:txBody>
        </p:sp>
      </p:grpSp>
      <p:grpSp>
        <p:nvGrpSpPr>
          <p:cNvPr id="147" name="组合 146">
            <a:extLst>
              <a:ext uri="{FF2B5EF4-FFF2-40B4-BE49-F238E27FC236}">
                <a16:creationId xmlns:a16="http://schemas.microsoft.com/office/drawing/2014/main" id="{AE9AB7D6-8F43-47DD-87F0-6380569CAB99}"/>
              </a:ext>
            </a:extLst>
          </p:cNvPr>
          <p:cNvGrpSpPr/>
          <p:nvPr/>
        </p:nvGrpSpPr>
        <p:grpSpPr>
          <a:xfrm>
            <a:off x="6221355" y="3134431"/>
            <a:ext cx="2814808" cy="235898"/>
            <a:chOff x="3644029" y="1739920"/>
            <a:chExt cx="1595919" cy="258778"/>
          </a:xfrm>
          <a:solidFill>
            <a:schemeClr val="accent5">
              <a:lumMod val="40000"/>
              <a:lumOff val="60000"/>
            </a:schemeClr>
          </a:solidFill>
        </p:grpSpPr>
        <p:sp>
          <p:nvSpPr>
            <p:cNvPr id="148" name="矩形: 圆角 147">
              <a:extLst>
                <a:ext uri="{FF2B5EF4-FFF2-40B4-BE49-F238E27FC236}">
                  <a16:creationId xmlns:a16="http://schemas.microsoft.com/office/drawing/2014/main" id="{67E79A8D-50C7-4EF6-986A-4A210A5773D0}"/>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49" name="文本框 148">
              <a:extLst>
                <a:ext uri="{FF2B5EF4-FFF2-40B4-BE49-F238E27FC236}">
                  <a16:creationId xmlns:a16="http://schemas.microsoft.com/office/drawing/2014/main" id="{85304D54-2D1A-4736-98CC-D055BDC7AA37}"/>
                </a:ext>
              </a:extLst>
            </p:cNvPr>
            <p:cNvSpPr txBox="1"/>
            <p:nvPr/>
          </p:nvSpPr>
          <p:spPr>
            <a:xfrm>
              <a:off x="4118315" y="1739920"/>
              <a:ext cx="263751" cy="258778"/>
            </a:xfrm>
            <a:prstGeom prst="rect">
              <a:avLst/>
            </a:prstGeom>
            <a:noFill/>
          </p:spPr>
          <p:txBody>
            <a:bodyPr wrap="none" rtlCol="0">
              <a:spAutoFit/>
            </a:bodyPr>
            <a:lstStyle/>
            <a:p>
              <a:r>
                <a:rPr lang="en-US" altLang="zh-CN" sz="933" dirty="0">
                  <a:latin typeface="Arial"/>
                  <a:cs typeface="Arial"/>
                </a:rPr>
                <a:t>MS:3</a:t>
              </a:r>
              <a:endParaRPr lang="zh-CN" altLang="en-US" sz="933" dirty="0">
                <a:latin typeface="Arial"/>
                <a:cs typeface="Arial"/>
              </a:endParaRPr>
            </a:p>
          </p:txBody>
        </p:sp>
      </p:grpSp>
      <p:grpSp>
        <p:nvGrpSpPr>
          <p:cNvPr id="150" name="组合 149">
            <a:extLst>
              <a:ext uri="{FF2B5EF4-FFF2-40B4-BE49-F238E27FC236}">
                <a16:creationId xmlns:a16="http://schemas.microsoft.com/office/drawing/2014/main" id="{CC2A5482-2FA0-4DB9-B440-C02EE9979E55}"/>
              </a:ext>
            </a:extLst>
          </p:cNvPr>
          <p:cNvGrpSpPr/>
          <p:nvPr/>
        </p:nvGrpSpPr>
        <p:grpSpPr>
          <a:xfrm>
            <a:off x="6232155" y="2284107"/>
            <a:ext cx="2770501" cy="239237"/>
            <a:chOff x="3644029" y="1738147"/>
            <a:chExt cx="1595919" cy="253982"/>
          </a:xfrm>
        </p:grpSpPr>
        <p:sp>
          <p:nvSpPr>
            <p:cNvPr id="151" name="矩形: 圆角 150">
              <a:extLst>
                <a:ext uri="{FF2B5EF4-FFF2-40B4-BE49-F238E27FC236}">
                  <a16:creationId xmlns:a16="http://schemas.microsoft.com/office/drawing/2014/main" id="{7A791835-7EF7-4CC2-84A0-2BFFB8C0F8E5}"/>
                </a:ext>
              </a:extLst>
            </p:cNvPr>
            <p:cNvSpPr/>
            <p:nvPr/>
          </p:nvSpPr>
          <p:spPr bwMode="auto">
            <a:xfrm>
              <a:off x="3644029" y="1739920"/>
              <a:ext cx="1595919" cy="25220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52" name="文本框 151">
              <a:extLst>
                <a:ext uri="{FF2B5EF4-FFF2-40B4-BE49-F238E27FC236}">
                  <a16:creationId xmlns:a16="http://schemas.microsoft.com/office/drawing/2014/main" id="{8F190264-9490-4505-A379-3063097E07F4}"/>
                </a:ext>
              </a:extLst>
            </p:cNvPr>
            <p:cNvSpPr txBox="1"/>
            <p:nvPr/>
          </p:nvSpPr>
          <p:spPr>
            <a:xfrm>
              <a:off x="4015773" y="1738147"/>
              <a:ext cx="785993" cy="250437"/>
            </a:xfrm>
            <a:prstGeom prst="rect">
              <a:avLst/>
            </a:prstGeom>
            <a:noFill/>
          </p:spPr>
          <p:txBody>
            <a:bodyPr wrap="none" rtlCol="0">
              <a:spAutoFit/>
            </a:bodyPr>
            <a:lstStyle/>
            <a:p>
              <a:r>
                <a:rPr lang="en-US" altLang="zh-CN" sz="933" dirty="0">
                  <a:latin typeface="Arial"/>
                  <a:cs typeface="Arial"/>
                </a:rPr>
                <a:t>Regulatory Science: 8</a:t>
              </a:r>
              <a:endParaRPr lang="zh-CN" altLang="en-US" sz="933" dirty="0">
                <a:latin typeface="Arial"/>
                <a:cs typeface="Arial"/>
              </a:endParaRPr>
            </a:p>
          </p:txBody>
        </p:sp>
      </p:grpSp>
      <p:grpSp>
        <p:nvGrpSpPr>
          <p:cNvPr id="153" name="组合 152">
            <a:extLst>
              <a:ext uri="{FF2B5EF4-FFF2-40B4-BE49-F238E27FC236}">
                <a16:creationId xmlns:a16="http://schemas.microsoft.com/office/drawing/2014/main" id="{3F5B3D95-16D0-469C-BB60-21D159439482}"/>
              </a:ext>
            </a:extLst>
          </p:cNvPr>
          <p:cNvGrpSpPr/>
          <p:nvPr/>
        </p:nvGrpSpPr>
        <p:grpSpPr>
          <a:xfrm>
            <a:off x="6232155" y="2579243"/>
            <a:ext cx="2770501" cy="237567"/>
            <a:chOff x="3644029" y="1739920"/>
            <a:chExt cx="1595919" cy="252209"/>
          </a:xfrm>
          <a:solidFill>
            <a:schemeClr val="accent2">
              <a:lumMod val="60000"/>
              <a:lumOff val="40000"/>
            </a:schemeClr>
          </a:solidFill>
        </p:grpSpPr>
        <p:sp>
          <p:nvSpPr>
            <p:cNvPr id="154" name="矩形: 圆角 153">
              <a:extLst>
                <a:ext uri="{FF2B5EF4-FFF2-40B4-BE49-F238E27FC236}">
                  <a16:creationId xmlns:a16="http://schemas.microsoft.com/office/drawing/2014/main" id="{83EFD59C-ACAC-4C69-A037-B838798894C2}"/>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55" name="文本框 154">
              <a:extLst>
                <a:ext uri="{FF2B5EF4-FFF2-40B4-BE49-F238E27FC236}">
                  <a16:creationId xmlns:a16="http://schemas.microsoft.com/office/drawing/2014/main" id="{025CE742-F913-47A7-BA64-712A0F935708}"/>
                </a:ext>
              </a:extLst>
            </p:cNvPr>
            <p:cNvSpPr txBox="1"/>
            <p:nvPr/>
          </p:nvSpPr>
          <p:spPr>
            <a:xfrm>
              <a:off x="4024291" y="1740805"/>
              <a:ext cx="734283" cy="250437"/>
            </a:xfrm>
            <a:prstGeom prst="rect">
              <a:avLst/>
            </a:prstGeom>
            <a:noFill/>
          </p:spPr>
          <p:txBody>
            <a:bodyPr wrap="none" rtlCol="0">
              <a:spAutoFit/>
            </a:bodyPr>
            <a:lstStyle/>
            <a:p>
              <a:r>
                <a:rPr lang="en-US" altLang="zh-CN" sz="933" dirty="0">
                  <a:latin typeface="Arial"/>
                  <a:cs typeface="Arial"/>
                </a:rPr>
                <a:t>Pharma Academy: 6</a:t>
              </a:r>
              <a:endParaRPr lang="zh-CN" altLang="en-US" sz="933" dirty="0">
                <a:latin typeface="Arial"/>
                <a:cs typeface="Arial"/>
              </a:endParaRPr>
            </a:p>
          </p:txBody>
        </p:sp>
      </p:grpSp>
      <p:grpSp>
        <p:nvGrpSpPr>
          <p:cNvPr id="156" name="组合 155">
            <a:extLst>
              <a:ext uri="{FF2B5EF4-FFF2-40B4-BE49-F238E27FC236}">
                <a16:creationId xmlns:a16="http://schemas.microsoft.com/office/drawing/2014/main" id="{BAA31359-789E-4358-A9A5-D750CC39AA0A}"/>
              </a:ext>
            </a:extLst>
          </p:cNvPr>
          <p:cNvGrpSpPr/>
          <p:nvPr/>
        </p:nvGrpSpPr>
        <p:grpSpPr>
          <a:xfrm>
            <a:off x="6216710" y="2853105"/>
            <a:ext cx="2814808" cy="235898"/>
            <a:chOff x="3644029" y="1739920"/>
            <a:chExt cx="1595919" cy="257534"/>
          </a:xfrm>
          <a:solidFill>
            <a:schemeClr val="accent4">
              <a:lumMod val="60000"/>
              <a:lumOff val="40000"/>
            </a:schemeClr>
          </a:solidFill>
        </p:grpSpPr>
        <p:sp>
          <p:nvSpPr>
            <p:cNvPr id="157" name="矩形: 圆角 156">
              <a:extLst>
                <a:ext uri="{FF2B5EF4-FFF2-40B4-BE49-F238E27FC236}">
                  <a16:creationId xmlns:a16="http://schemas.microsoft.com/office/drawing/2014/main" id="{1EDE0EB2-C283-4A3A-929D-AEFF98E74E47}"/>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58" name="文本框 157">
              <a:extLst>
                <a:ext uri="{FF2B5EF4-FFF2-40B4-BE49-F238E27FC236}">
                  <a16:creationId xmlns:a16="http://schemas.microsoft.com/office/drawing/2014/main" id="{1E3FB2A1-E7E5-4432-8270-1443224D6AD8}"/>
                </a:ext>
              </a:extLst>
            </p:cNvPr>
            <p:cNvSpPr txBox="1"/>
            <p:nvPr/>
          </p:nvSpPr>
          <p:spPr>
            <a:xfrm>
              <a:off x="4118315" y="1739920"/>
              <a:ext cx="328280" cy="257534"/>
            </a:xfrm>
            <a:prstGeom prst="rect">
              <a:avLst/>
            </a:prstGeom>
            <a:grpFill/>
          </p:spPr>
          <p:txBody>
            <a:bodyPr wrap="none" rtlCol="0">
              <a:spAutoFit/>
            </a:bodyPr>
            <a:lstStyle/>
            <a:p>
              <a:r>
                <a:rPr lang="en-US" altLang="zh-CN" sz="933" dirty="0">
                  <a:latin typeface="Arial"/>
                  <a:cs typeface="Arial"/>
                </a:rPr>
                <a:t>TCM: 1</a:t>
              </a:r>
              <a:endParaRPr lang="zh-CN" altLang="en-US" sz="933" dirty="0">
                <a:latin typeface="Arial"/>
                <a:cs typeface="Arial"/>
              </a:endParaRPr>
            </a:p>
          </p:txBody>
        </p:sp>
      </p:grpSp>
      <p:grpSp>
        <p:nvGrpSpPr>
          <p:cNvPr id="159" name="组合 158">
            <a:extLst>
              <a:ext uri="{FF2B5EF4-FFF2-40B4-BE49-F238E27FC236}">
                <a16:creationId xmlns:a16="http://schemas.microsoft.com/office/drawing/2014/main" id="{4D00FDF8-DF7C-469A-8CE0-38E8ED3FA5EB}"/>
              </a:ext>
            </a:extLst>
          </p:cNvPr>
          <p:cNvGrpSpPr/>
          <p:nvPr/>
        </p:nvGrpSpPr>
        <p:grpSpPr>
          <a:xfrm>
            <a:off x="6228949" y="4410592"/>
            <a:ext cx="2814808" cy="235898"/>
            <a:chOff x="3644029" y="1739920"/>
            <a:chExt cx="1595919" cy="258778"/>
          </a:xfrm>
          <a:solidFill>
            <a:schemeClr val="accent5">
              <a:lumMod val="20000"/>
              <a:lumOff val="80000"/>
            </a:schemeClr>
          </a:solidFill>
        </p:grpSpPr>
        <p:sp>
          <p:nvSpPr>
            <p:cNvPr id="160" name="矩形: 圆角 159">
              <a:extLst>
                <a:ext uri="{FF2B5EF4-FFF2-40B4-BE49-F238E27FC236}">
                  <a16:creationId xmlns:a16="http://schemas.microsoft.com/office/drawing/2014/main" id="{02E92944-F983-4F44-AC42-C260CAB6B27F}"/>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61" name="文本框 160">
              <a:extLst>
                <a:ext uri="{FF2B5EF4-FFF2-40B4-BE49-F238E27FC236}">
                  <a16:creationId xmlns:a16="http://schemas.microsoft.com/office/drawing/2014/main" id="{B35B2264-E0A5-4E38-803E-A035797D2C9A}"/>
                </a:ext>
              </a:extLst>
            </p:cNvPr>
            <p:cNvSpPr txBox="1"/>
            <p:nvPr/>
          </p:nvSpPr>
          <p:spPr>
            <a:xfrm>
              <a:off x="4118315" y="1739920"/>
              <a:ext cx="249209" cy="258778"/>
            </a:xfrm>
            <a:prstGeom prst="rect">
              <a:avLst/>
            </a:prstGeom>
            <a:grpFill/>
          </p:spPr>
          <p:txBody>
            <a:bodyPr wrap="none" rtlCol="0">
              <a:spAutoFit/>
            </a:bodyPr>
            <a:lstStyle/>
            <a:p>
              <a:r>
                <a:rPr lang="en-US" altLang="zh-CN" sz="933" dirty="0">
                  <a:latin typeface="Arial"/>
                  <a:cs typeface="Arial"/>
                </a:rPr>
                <a:t>LC:2</a:t>
              </a:r>
              <a:endParaRPr lang="zh-CN" altLang="en-US" sz="933" dirty="0">
                <a:latin typeface="Arial"/>
                <a:cs typeface="Arial"/>
              </a:endParaRPr>
            </a:p>
          </p:txBody>
        </p:sp>
      </p:grpSp>
      <p:grpSp>
        <p:nvGrpSpPr>
          <p:cNvPr id="165" name="组合 164">
            <a:extLst>
              <a:ext uri="{FF2B5EF4-FFF2-40B4-BE49-F238E27FC236}">
                <a16:creationId xmlns:a16="http://schemas.microsoft.com/office/drawing/2014/main" id="{03B21A41-220A-4904-A8A4-D563B7CA424F}"/>
              </a:ext>
            </a:extLst>
          </p:cNvPr>
          <p:cNvGrpSpPr/>
          <p:nvPr/>
        </p:nvGrpSpPr>
        <p:grpSpPr>
          <a:xfrm>
            <a:off x="6232155" y="3813517"/>
            <a:ext cx="2770501" cy="239237"/>
            <a:chOff x="3644029" y="1738147"/>
            <a:chExt cx="1595919" cy="253982"/>
          </a:xfrm>
        </p:grpSpPr>
        <p:sp>
          <p:nvSpPr>
            <p:cNvPr id="166" name="矩形: 圆角 165">
              <a:extLst>
                <a:ext uri="{FF2B5EF4-FFF2-40B4-BE49-F238E27FC236}">
                  <a16:creationId xmlns:a16="http://schemas.microsoft.com/office/drawing/2014/main" id="{6CDB3873-235F-4282-94E0-A595870656D1}"/>
                </a:ext>
              </a:extLst>
            </p:cNvPr>
            <p:cNvSpPr/>
            <p:nvPr/>
          </p:nvSpPr>
          <p:spPr bwMode="auto">
            <a:xfrm>
              <a:off x="3644029" y="1739920"/>
              <a:ext cx="1595919" cy="25220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67" name="文本框 166">
              <a:extLst>
                <a:ext uri="{FF2B5EF4-FFF2-40B4-BE49-F238E27FC236}">
                  <a16:creationId xmlns:a16="http://schemas.microsoft.com/office/drawing/2014/main" id="{56413910-C524-4706-B69A-9B455FCA9558}"/>
                </a:ext>
              </a:extLst>
            </p:cNvPr>
            <p:cNvSpPr txBox="1"/>
            <p:nvPr/>
          </p:nvSpPr>
          <p:spPr>
            <a:xfrm>
              <a:off x="4015773" y="1738147"/>
              <a:ext cx="785993" cy="250437"/>
            </a:xfrm>
            <a:prstGeom prst="rect">
              <a:avLst/>
            </a:prstGeom>
            <a:noFill/>
          </p:spPr>
          <p:txBody>
            <a:bodyPr wrap="none" rtlCol="0">
              <a:spAutoFit/>
            </a:bodyPr>
            <a:lstStyle/>
            <a:p>
              <a:r>
                <a:rPr lang="en-US" altLang="zh-CN" sz="933" dirty="0">
                  <a:latin typeface="Arial"/>
                  <a:cs typeface="Arial"/>
                </a:rPr>
                <a:t>Regulatory Science: 2</a:t>
              </a:r>
              <a:endParaRPr lang="zh-CN" altLang="en-US" sz="933" dirty="0">
                <a:latin typeface="Arial"/>
                <a:cs typeface="Arial"/>
              </a:endParaRPr>
            </a:p>
          </p:txBody>
        </p:sp>
      </p:grpSp>
      <p:grpSp>
        <p:nvGrpSpPr>
          <p:cNvPr id="168" name="组合 167">
            <a:extLst>
              <a:ext uri="{FF2B5EF4-FFF2-40B4-BE49-F238E27FC236}">
                <a16:creationId xmlns:a16="http://schemas.microsoft.com/office/drawing/2014/main" id="{06CE2B58-F4D9-4F42-90AF-898441DF52A2}"/>
              </a:ext>
            </a:extLst>
          </p:cNvPr>
          <p:cNvGrpSpPr/>
          <p:nvPr/>
        </p:nvGrpSpPr>
        <p:grpSpPr>
          <a:xfrm>
            <a:off x="6232155" y="4108653"/>
            <a:ext cx="2770501" cy="237567"/>
            <a:chOff x="3644029" y="1739920"/>
            <a:chExt cx="1595919" cy="252209"/>
          </a:xfrm>
          <a:solidFill>
            <a:schemeClr val="accent2">
              <a:lumMod val="60000"/>
              <a:lumOff val="40000"/>
            </a:schemeClr>
          </a:solidFill>
        </p:grpSpPr>
        <p:sp>
          <p:nvSpPr>
            <p:cNvPr id="169" name="矩形: 圆角 168">
              <a:extLst>
                <a:ext uri="{FF2B5EF4-FFF2-40B4-BE49-F238E27FC236}">
                  <a16:creationId xmlns:a16="http://schemas.microsoft.com/office/drawing/2014/main" id="{B04615E3-9C7C-4B72-B874-4D200F7A1C8C}"/>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70" name="文本框 169">
              <a:extLst>
                <a:ext uri="{FF2B5EF4-FFF2-40B4-BE49-F238E27FC236}">
                  <a16:creationId xmlns:a16="http://schemas.microsoft.com/office/drawing/2014/main" id="{D7DE940D-1063-4FE3-8AF3-9BEB0016927E}"/>
                </a:ext>
              </a:extLst>
            </p:cNvPr>
            <p:cNvSpPr txBox="1"/>
            <p:nvPr/>
          </p:nvSpPr>
          <p:spPr>
            <a:xfrm>
              <a:off x="4024291" y="1740805"/>
              <a:ext cx="773065" cy="250437"/>
            </a:xfrm>
            <a:prstGeom prst="rect">
              <a:avLst/>
            </a:prstGeom>
            <a:noFill/>
          </p:spPr>
          <p:txBody>
            <a:bodyPr wrap="none" rtlCol="0">
              <a:spAutoFit/>
            </a:bodyPr>
            <a:lstStyle/>
            <a:p>
              <a:r>
                <a:rPr lang="en-US" altLang="zh-CN" sz="933" dirty="0">
                  <a:latin typeface="Arial"/>
                  <a:cs typeface="Arial"/>
                </a:rPr>
                <a:t>Pharma Academy: 11</a:t>
              </a:r>
              <a:endParaRPr lang="zh-CN" altLang="en-US" sz="933" dirty="0">
                <a:latin typeface="Arial"/>
                <a:cs typeface="Arial"/>
              </a:endParaRPr>
            </a:p>
          </p:txBody>
        </p:sp>
      </p:grpSp>
      <p:grpSp>
        <p:nvGrpSpPr>
          <p:cNvPr id="174" name="组合 173">
            <a:extLst>
              <a:ext uri="{FF2B5EF4-FFF2-40B4-BE49-F238E27FC236}">
                <a16:creationId xmlns:a16="http://schemas.microsoft.com/office/drawing/2014/main" id="{E64315B1-99C8-490B-9C75-F086582234DC}"/>
              </a:ext>
            </a:extLst>
          </p:cNvPr>
          <p:cNvGrpSpPr/>
          <p:nvPr/>
        </p:nvGrpSpPr>
        <p:grpSpPr>
          <a:xfrm>
            <a:off x="9084082" y="3128987"/>
            <a:ext cx="2814808" cy="235898"/>
            <a:chOff x="3644029" y="1739920"/>
            <a:chExt cx="1595919" cy="258778"/>
          </a:xfrm>
          <a:solidFill>
            <a:schemeClr val="accent5">
              <a:lumMod val="20000"/>
              <a:lumOff val="80000"/>
            </a:schemeClr>
          </a:solidFill>
        </p:grpSpPr>
        <p:sp>
          <p:nvSpPr>
            <p:cNvPr id="175" name="矩形: 圆角 174">
              <a:extLst>
                <a:ext uri="{FF2B5EF4-FFF2-40B4-BE49-F238E27FC236}">
                  <a16:creationId xmlns:a16="http://schemas.microsoft.com/office/drawing/2014/main" id="{582DB7BC-4C37-40CA-B767-5CA2703F315B}"/>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76" name="文本框 175">
              <a:extLst>
                <a:ext uri="{FF2B5EF4-FFF2-40B4-BE49-F238E27FC236}">
                  <a16:creationId xmlns:a16="http://schemas.microsoft.com/office/drawing/2014/main" id="{82FC22C6-6FFD-4F81-AF4C-D79DBD81EA0A}"/>
                </a:ext>
              </a:extLst>
            </p:cNvPr>
            <p:cNvSpPr txBox="1"/>
            <p:nvPr/>
          </p:nvSpPr>
          <p:spPr>
            <a:xfrm>
              <a:off x="4118315" y="1739920"/>
              <a:ext cx="268295" cy="258778"/>
            </a:xfrm>
            <a:prstGeom prst="rect">
              <a:avLst/>
            </a:prstGeom>
            <a:grpFill/>
          </p:spPr>
          <p:txBody>
            <a:bodyPr wrap="none" rtlCol="0">
              <a:spAutoFit/>
            </a:bodyPr>
            <a:lstStyle/>
            <a:p>
              <a:r>
                <a:rPr lang="en-US" altLang="zh-CN" sz="933" dirty="0">
                  <a:latin typeface="Arial"/>
                  <a:cs typeface="Arial"/>
                </a:rPr>
                <a:t>LC: 2</a:t>
              </a:r>
              <a:endParaRPr lang="zh-CN" altLang="en-US" sz="933" dirty="0">
                <a:latin typeface="Arial"/>
                <a:cs typeface="Arial"/>
              </a:endParaRPr>
            </a:p>
          </p:txBody>
        </p:sp>
      </p:grpSp>
      <p:grpSp>
        <p:nvGrpSpPr>
          <p:cNvPr id="180" name="组合 179">
            <a:extLst>
              <a:ext uri="{FF2B5EF4-FFF2-40B4-BE49-F238E27FC236}">
                <a16:creationId xmlns:a16="http://schemas.microsoft.com/office/drawing/2014/main" id="{D0A37BD4-BE26-444E-8E7B-410E9088F984}"/>
              </a:ext>
            </a:extLst>
          </p:cNvPr>
          <p:cNvGrpSpPr/>
          <p:nvPr/>
        </p:nvGrpSpPr>
        <p:grpSpPr>
          <a:xfrm>
            <a:off x="9099527" y="2284107"/>
            <a:ext cx="2770501" cy="239237"/>
            <a:chOff x="3644029" y="1738147"/>
            <a:chExt cx="1595919" cy="253982"/>
          </a:xfrm>
        </p:grpSpPr>
        <p:sp>
          <p:nvSpPr>
            <p:cNvPr id="181" name="矩形: 圆角 180">
              <a:extLst>
                <a:ext uri="{FF2B5EF4-FFF2-40B4-BE49-F238E27FC236}">
                  <a16:creationId xmlns:a16="http://schemas.microsoft.com/office/drawing/2014/main" id="{77EC5BCF-417C-47C1-8B4E-2C316A85DC81}"/>
                </a:ext>
              </a:extLst>
            </p:cNvPr>
            <p:cNvSpPr/>
            <p:nvPr/>
          </p:nvSpPr>
          <p:spPr bwMode="auto">
            <a:xfrm>
              <a:off x="3644029" y="1739920"/>
              <a:ext cx="1595919" cy="25220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82" name="文本框 181">
              <a:extLst>
                <a:ext uri="{FF2B5EF4-FFF2-40B4-BE49-F238E27FC236}">
                  <a16:creationId xmlns:a16="http://schemas.microsoft.com/office/drawing/2014/main" id="{C0AC0FCD-F507-4B2D-A367-7D03C583B667}"/>
                </a:ext>
              </a:extLst>
            </p:cNvPr>
            <p:cNvSpPr txBox="1"/>
            <p:nvPr/>
          </p:nvSpPr>
          <p:spPr>
            <a:xfrm>
              <a:off x="4015773" y="1738147"/>
              <a:ext cx="785993" cy="250437"/>
            </a:xfrm>
            <a:prstGeom prst="rect">
              <a:avLst/>
            </a:prstGeom>
            <a:noFill/>
          </p:spPr>
          <p:txBody>
            <a:bodyPr wrap="none" rtlCol="0">
              <a:spAutoFit/>
            </a:bodyPr>
            <a:lstStyle/>
            <a:p>
              <a:r>
                <a:rPr lang="en-US" altLang="zh-CN" sz="933" dirty="0">
                  <a:latin typeface="Arial"/>
                  <a:cs typeface="Arial"/>
                </a:rPr>
                <a:t>Regulatory Science: 7</a:t>
              </a:r>
              <a:endParaRPr lang="zh-CN" altLang="en-US" sz="933" dirty="0">
                <a:latin typeface="Arial"/>
                <a:cs typeface="Arial"/>
              </a:endParaRPr>
            </a:p>
          </p:txBody>
        </p:sp>
      </p:grpSp>
      <p:grpSp>
        <p:nvGrpSpPr>
          <p:cNvPr id="183" name="组合 182">
            <a:extLst>
              <a:ext uri="{FF2B5EF4-FFF2-40B4-BE49-F238E27FC236}">
                <a16:creationId xmlns:a16="http://schemas.microsoft.com/office/drawing/2014/main" id="{F5B9CE37-0EFC-429F-B0CA-CD09D7D1ED99}"/>
              </a:ext>
            </a:extLst>
          </p:cNvPr>
          <p:cNvGrpSpPr/>
          <p:nvPr/>
        </p:nvGrpSpPr>
        <p:grpSpPr>
          <a:xfrm>
            <a:off x="9099527" y="2579243"/>
            <a:ext cx="2770501" cy="237567"/>
            <a:chOff x="3644029" y="1739920"/>
            <a:chExt cx="1595919" cy="252209"/>
          </a:xfrm>
          <a:solidFill>
            <a:schemeClr val="accent2">
              <a:lumMod val="60000"/>
              <a:lumOff val="40000"/>
            </a:schemeClr>
          </a:solidFill>
        </p:grpSpPr>
        <p:sp>
          <p:nvSpPr>
            <p:cNvPr id="184" name="矩形: 圆角 183">
              <a:extLst>
                <a:ext uri="{FF2B5EF4-FFF2-40B4-BE49-F238E27FC236}">
                  <a16:creationId xmlns:a16="http://schemas.microsoft.com/office/drawing/2014/main" id="{A2BEFF06-12A7-4389-BD0D-1DEEC31945F5}"/>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85" name="文本框 184">
              <a:extLst>
                <a:ext uri="{FF2B5EF4-FFF2-40B4-BE49-F238E27FC236}">
                  <a16:creationId xmlns:a16="http://schemas.microsoft.com/office/drawing/2014/main" id="{8A205CDB-CE8E-4334-AAF0-00AB45184C2B}"/>
                </a:ext>
              </a:extLst>
            </p:cNvPr>
            <p:cNvSpPr txBox="1"/>
            <p:nvPr/>
          </p:nvSpPr>
          <p:spPr>
            <a:xfrm>
              <a:off x="4024291" y="1740805"/>
              <a:ext cx="734283" cy="250437"/>
            </a:xfrm>
            <a:prstGeom prst="rect">
              <a:avLst/>
            </a:prstGeom>
            <a:noFill/>
          </p:spPr>
          <p:txBody>
            <a:bodyPr wrap="none" rtlCol="0">
              <a:spAutoFit/>
            </a:bodyPr>
            <a:lstStyle/>
            <a:p>
              <a:r>
                <a:rPr lang="en-US" altLang="zh-CN" sz="933" dirty="0">
                  <a:latin typeface="Arial"/>
                  <a:cs typeface="Arial"/>
                </a:rPr>
                <a:t>Pharma Academy: 3</a:t>
              </a:r>
              <a:endParaRPr lang="zh-CN" altLang="en-US" sz="933" dirty="0">
                <a:latin typeface="Arial"/>
                <a:cs typeface="Arial"/>
              </a:endParaRPr>
            </a:p>
          </p:txBody>
        </p:sp>
      </p:grpSp>
      <p:grpSp>
        <p:nvGrpSpPr>
          <p:cNvPr id="186" name="组合 185">
            <a:extLst>
              <a:ext uri="{FF2B5EF4-FFF2-40B4-BE49-F238E27FC236}">
                <a16:creationId xmlns:a16="http://schemas.microsoft.com/office/drawing/2014/main" id="{A68B7D0D-76C3-4BC7-BDED-2EEF32066480}"/>
              </a:ext>
            </a:extLst>
          </p:cNvPr>
          <p:cNvGrpSpPr/>
          <p:nvPr/>
        </p:nvGrpSpPr>
        <p:grpSpPr>
          <a:xfrm>
            <a:off x="9084082" y="2853105"/>
            <a:ext cx="2814808" cy="235898"/>
            <a:chOff x="3644029" y="1739920"/>
            <a:chExt cx="1595919" cy="257534"/>
          </a:xfrm>
          <a:solidFill>
            <a:schemeClr val="accent4">
              <a:lumMod val="60000"/>
              <a:lumOff val="40000"/>
            </a:schemeClr>
          </a:solidFill>
        </p:grpSpPr>
        <p:sp>
          <p:nvSpPr>
            <p:cNvPr id="187" name="矩形: 圆角 186">
              <a:extLst>
                <a:ext uri="{FF2B5EF4-FFF2-40B4-BE49-F238E27FC236}">
                  <a16:creationId xmlns:a16="http://schemas.microsoft.com/office/drawing/2014/main" id="{CD276CA0-250A-4C90-94C9-56774BC4DBB2}"/>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88" name="文本框 187">
              <a:extLst>
                <a:ext uri="{FF2B5EF4-FFF2-40B4-BE49-F238E27FC236}">
                  <a16:creationId xmlns:a16="http://schemas.microsoft.com/office/drawing/2014/main" id="{FCD358BC-DD16-48E3-8398-0272426025EB}"/>
                </a:ext>
              </a:extLst>
            </p:cNvPr>
            <p:cNvSpPr txBox="1"/>
            <p:nvPr/>
          </p:nvSpPr>
          <p:spPr>
            <a:xfrm>
              <a:off x="4118315" y="1739920"/>
              <a:ext cx="328280" cy="257534"/>
            </a:xfrm>
            <a:prstGeom prst="rect">
              <a:avLst/>
            </a:prstGeom>
            <a:grpFill/>
          </p:spPr>
          <p:txBody>
            <a:bodyPr wrap="none" rtlCol="0">
              <a:spAutoFit/>
            </a:bodyPr>
            <a:lstStyle/>
            <a:p>
              <a:r>
                <a:rPr lang="en-US" altLang="zh-CN" sz="933" dirty="0">
                  <a:latin typeface="Arial"/>
                  <a:cs typeface="Arial"/>
                </a:rPr>
                <a:t>TCM: 1</a:t>
              </a:r>
              <a:endParaRPr lang="zh-CN" altLang="en-US" sz="933" dirty="0">
                <a:latin typeface="Arial"/>
                <a:cs typeface="Arial"/>
              </a:endParaRPr>
            </a:p>
          </p:txBody>
        </p:sp>
      </p:grpSp>
      <p:grpSp>
        <p:nvGrpSpPr>
          <p:cNvPr id="192" name="组合 191">
            <a:extLst>
              <a:ext uri="{FF2B5EF4-FFF2-40B4-BE49-F238E27FC236}">
                <a16:creationId xmlns:a16="http://schemas.microsoft.com/office/drawing/2014/main" id="{430CA663-BE9D-4274-9206-1B7AE38319E8}"/>
              </a:ext>
            </a:extLst>
          </p:cNvPr>
          <p:cNvGrpSpPr/>
          <p:nvPr/>
        </p:nvGrpSpPr>
        <p:grpSpPr>
          <a:xfrm>
            <a:off x="9076197" y="4109487"/>
            <a:ext cx="2814808" cy="235898"/>
            <a:chOff x="3644029" y="1739920"/>
            <a:chExt cx="1595919" cy="258778"/>
          </a:xfrm>
          <a:solidFill>
            <a:schemeClr val="accent5">
              <a:lumMod val="40000"/>
              <a:lumOff val="60000"/>
            </a:schemeClr>
          </a:solidFill>
        </p:grpSpPr>
        <p:sp>
          <p:nvSpPr>
            <p:cNvPr id="193" name="矩形: 圆角 192">
              <a:extLst>
                <a:ext uri="{FF2B5EF4-FFF2-40B4-BE49-F238E27FC236}">
                  <a16:creationId xmlns:a16="http://schemas.microsoft.com/office/drawing/2014/main" id="{4FDA15BB-3E6A-4696-9AA3-F31EFD4052A0}"/>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194" name="文本框 193">
              <a:extLst>
                <a:ext uri="{FF2B5EF4-FFF2-40B4-BE49-F238E27FC236}">
                  <a16:creationId xmlns:a16="http://schemas.microsoft.com/office/drawing/2014/main" id="{8803C1EA-8D4A-43BB-828C-824228F5ABD0}"/>
                </a:ext>
              </a:extLst>
            </p:cNvPr>
            <p:cNvSpPr txBox="1"/>
            <p:nvPr/>
          </p:nvSpPr>
          <p:spPr>
            <a:xfrm>
              <a:off x="4118315" y="1739920"/>
              <a:ext cx="263751" cy="258778"/>
            </a:xfrm>
            <a:prstGeom prst="rect">
              <a:avLst/>
            </a:prstGeom>
            <a:noFill/>
          </p:spPr>
          <p:txBody>
            <a:bodyPr wrap="none" rtlCol="0">
              <a:spAutoFit/>
            </a:bodyPr>
            <a:lstStyle/>
            <a:p>
              <a:r>
                <a:rPr lang="en-US" altLang="zh-CN" sz="933" dirty="0">
                  <a:latin typeface="Arial"/>
                  <a:cs typeface="Arial"/>
                </a:rPr>
                <a:t>MS:2</a:t>
              </a:r>
              <a:endParaRPr lang="zh-CN" altLang="en-US" sz="933" dirty="0">
                <a:latin typeface="Arial"/>
                <a:cs typeface="Arial"/>
              </a:endParaRPr>
            </a:p>
          </p:txBody>
        </p:sp>
      </p:grpSp>
      <p:grpSp>
        <p:nvGrpSpPr>
          <p:cNvPr id="198" name="组合 197">
            <a:extLst>
              <a:ext uri="{FF2B5EF4-FFF2-40B4-BE49-F238E27FC236}">
                <a16:creationId xmlns:a16="http://schemas.microsoft.com/office/drawing/2014/main" id="{306B06DC-C263-4094-B24E-47D4520A9386}"/>
              </a:ext>
            </a:extLst>
          </p:cNvPr>
          <p:cNvGrpSpPr/>
          <p:nvPr/>
        </p:nvGrpSpPr>
        <p:grpSpPr>
          <a:xfrm>
            <a:off x="9076197" y="3821445"/>
            <a:ext cx="2770501" cy="237567"/>
            <a:chOff x="3644029" y="1739920"/>
            <a:chExt cx="1595919" cy="252209"/>
          </a:xfrm>
          <a:solidFill>
            <a:schemeClr val="accent2">
              <a:lumMod val="60000"/>
              <a:lumOff val="40000"/>
            </a:schemeClr>
          </a:solidFill>
        </p:grpSpPr>
        <p:sp>
          <p:nvSpPr>
            <p:cNvPr id="199" name="矩形: 圆角 198">
              <a:extLst>
                <a:ext uri="{FF2B5EF4-FFF2-40B4-BE49-F238E27FC236}">
                  <a16:creationId xmlns:a16="http://schemas.microsoft.com/office/drawing/2014/main" id="{CFC2E7DD-AC78-46F4-8910-0B81F6E36540}"/>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00" name="文本框 199">
              <a:extLst>
                <a:ext uri="{FF2B5EF4-FFF2-40B4-BE49-F238E27FC236}">
                  <a16:creationId xmlns:a16="http://schemas.microsoft.com/office/drawing/2014/main" id="{00BE9883-7ED7-4A14-9B68-1246AC4B7EDF}"/>
                </a:ext>
              </a:extLst>
            </p:cNvPr>
            <p:cNvSpPr txBox="1"/>
            <p:nvPr/>
          </p:nvSpPr>
          <p:spPr>
            <a:xfrm>
              <a:off x="4024291" y="1740805"/>
              <a:ext cx="734283" cy="250437"/>
            </a:xfrm>
            <a:prstGeom prst="rect">
              <a:avLst/>
            </a:prstGeom>
            <a:noFill/>
          </p:spPr>
          <p:txBody>
            <a:bodyPr wrap="none" rtlCol="0">
              <a:spAutoFit/>
            </a:bodyPr>
            <a:lstStyle/>
            <a:p>
              <a:r>
                <a:rPr lang="en-US" altLang="zh-CN" sz="933" dirty="0">
                  <a:latin typeface="Arial"/>
                  <a:cs typeface="Arial"/>
                </a:rPr>
                <a:t>Pharma Academy: 6</a:t>
              </a:r>
              <a:endParaRPr lang="zh-CN" altLang="en-US" sz="933" dirty="0">
                <a:latin typeface="Arial"/>
                <a:cs typeface="Arial"/>
              </a:endParaRPr>
            </a:p>
          </p:txBody>
        </p:sp>
      </p:grpSp>
      <p:grpSp>
        <p:nvGrpSpPr>
          <p:cNvPr id="207" name="组合 206">
            <a:extLst>
              <a:ext uri="{FF2B5EF4-FFF2-40B4-BE49-F238E27FC236}">
                <a16:creationId xmlns:a16="http://schemas.microsoft.com/office/drawing/2014/main" id="{82F7E531-16FA-45D9-A4DF-052972D9564F}"/>
              </a:ext>
            </a:extLst>
          </p:cNvPr>
          <p:cNvGrpSpPr/>
          <p:nvPr/>
        </p:nvGrpSpPr>
        <p:grpSpPr>
          <a:xfrm>
            <a:off x="3303345" y="3430011"/>
            <a:ext cx="2814808" cy="235898"/>
            <a:chOff x="3644029" y="1739920"/>
            <a:chExt cx="1595919" cy="258778"/>
          </a:xfrm>
          <a:solidFill>
            <a:schemeClr val="accent5">
              <a:lumMod val="40000"/>
              <a:lumOff val="60000"/>
            </a:schemeClr>
          </a:solidFill>
        </p:grpSpPr>
        <p:sp>
          <p:nvSpPr>
            <p:cNvPr id="208" name="矩形: 圆角 207">
              <a:extLst>
                <a:ext uri="{FF2B5EF4-FFF2-40B4-BE49-F238E27FC236}">
                  <a16:creationId xmlns:a16="http://schemas.microsoft.com/office/drawing/2014/main" id="{62CF0E2C-83FD-48B6-9D0A-2D9BDC34B432}"/>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09" name="文本框 208">
              <a:extLst>
                <a:ext uri="{FF2B5EF4-FFF2-40B4-BE49-F238E27FC236}">
                  <a16:creationId xmlns:a16="http://schemas.microsoft.com/office/drawing/2014/main" id="{3BD48501-8329-442C-AB42-AA92CD59777A}"/>
                </a:ext>
              </a:extLst>
            </p:cNvPr>
            <p:cNvSpPr txBox="1"/>
            <p:nvPr/>
          </p:nvSpPr>
          <p:spPr>
            <a:xfrm>
              <a:off x="4118315" y="1739920"/>
              <a:ext cx="263751" cy="258778"/>
            </a:xfrm>
            <a:prstGeom prst="rect">
              <a:avLst/>
            </a:prstGeom>
            <a:noFill/>
          </p:spPr>
          <p:txBody>
            <a:bodyPr wrap="none" rtlCol="0">
              <a:spAutoFit/>
            </a:bodyPr>
            <a:lstStyle/>
            <a:p>
              <a:r>
                <a:rPr lang="en-US" altLang="zh-CN" sz="933" dirty="0">
                  <a:latin typeface="Arial"/>
                  <a:cs typeface="Arial"/>
                </a:rPr>
                <a:t>MS:9</a:t>
              </a:r>
              <a:endParaRPr lang="zh-CN" altLang="en-US" sz="933" dirty="0">
                <a:latin typeface="Arial"/>
                <a:cs typeface="Arial"/>
              </a:endParaRPr>
            </a:p>
          </p:txBody>
        </p:sp>
      </p:grpSp>
      <p:grpSp>
        <p:nvGrpSpPr>
          <p:cNvPr id="210" name="组合 209">
            <a:extLst>
              <a:ext uri="{FF2B5EF4-FFF2-40B4-BE49-F238E27FC236}">
                <a16:creationId xmlns:a16="http://schemas.microsoft.com/office/drawing/2014/main" id="{1AB30E77-CB0C-4B53-AE5A-FC796AF625EF}"/>
              </a:ext>
            </a:extLst>
          </p:cNvPr>
          <p:cNvGrpSpPr/>
          <p:nvPr/>
        </p:nvGrpSpPr>
        <p:grpSpPr>
          <a:xfrm>
            <a:off x="3308842" y="4932679"/>
            <a:ext cx="2814808" cy="235898"/>
            <a:chOff x="3644029" y="1739920"/>
            <a:chExt cx="1595919" cy="258778"/>
          </a:xfrm>
          <a:solidFill>
            <a:schemeClr val="accent5">
              <a:lumMod val="40000"/>
              <a:lumOff val="60000"/>
            </a:schemeClr>
          </a:solidFill>
        </p:grpSpPr>
        <p:sp>
          <p:nvSpPr>
            <p:cNvPr id="211" name="矩形: 圆角 210">
              <a:extLst>
                <a:ext uri="{FF2B5EF4-FFF2-40B4-BE49-F238E27FC236}">
                  <a16:creationId xmlns:a16="http://schemas.microsoft.com/office/drawing/2014/main" id="{7EF7B0C9-F36C-4BA9-B5AC-AD2B599FC3DC}"/>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12" name="文本框 211">
              <a:extLst>
                <a:ext uri="{FF2B5EF4-FFF2-40B4-BE49-F238E27FC236}">
                  <a16:creationId xmlns:a16="http://schemas.microsoft.com/office/drawing/2014/main" id="{565D93CF-46D7-471C-8FEF-1C2797819446}"/>
                </a:ext>
              </a:extLst>
            </p:cNvPr>
            <p:cNvSpPr txBox="1"/>
            <p:nvPr/>
          </p:nvSpPr>
          <p:spPr>
            <a:xfrm>
              <a:off x="4118315" y="1739920"/>
              <a:ext cx="263751" cy="258778"/>
            </a:xfrm>
            <a:prstGeom prst="rect">
              <a:avLst/>
            </a:prstGeom>
            <a:noFill/>
          </p:spPr>
          <p:txBody>
            <a:bodyPr wrap="none" rtlCol="0">
              <a:spAutoFit/>
            </a:bodyPr>
            <a:lstStyle/>
            <a:p>
              <a:r>
                <a:rPr lang="en-US" altLang="zh-CN" sz="933" dirty="0">
                  <a:latin typeface="Arial"/>
                  <a:cs typeface="Arial"/>
                </a:rPr>
                <a:t>MS:3</a:t>
              </a:r>
              <a:endParaRPr lang="zh-CN" altLang="en-US" sz="933" dirty="0">
                <a:latin typeface="Arial"/>
                <a:cs typeface="Arial"/>
              </a:endParaRPr>
            </a:p>
          </p:txBody>
        </p:sp>
      </p:grpSp>
      <p:grpSp>
        <p:nvGrpSpPr>
          <p:cNvPr id="213" name="组合 212">
            <a:extLst>
              <a:ext uri="{FF2B5EF4-FFF2-40B4-BE49-F238E27FC236}">
                <a16:creationId xmlns:a16="http://schemas.microsoft.com/office/drawing/2014/main" id="{85AB517F-99E1-4049-938D-9C21BABE563D}"/>
              </a:ext>
            </a:extLst>
          </p:cNvPr>
          <p:cNvGrpSpPr/>
          <p:nvPr/>
        </p:nvGrpSpPr>
        <p:grpSpPr>
          <a:xfrm>
            <a:off x="3310054" y="3140715"/>
            <a:ext cx="2814808" cy="235898"/>
            <a:chOff x="3644029" y="1739920"/>
            <a:chExt cx="1595919" cy="258778"/>
          </a:xfrm>
          <a:solidFill>
            <a:schemeClr val="accent5">
              <a:lumMod val="20000"/>
              <a:lumOff val="80000"/>
            </a:schemeClr>
          </a:solidFill>
        </p:grpSpPr>
        <p:sp>
          <p:nvSpPr>
            <p:cNvPr id="214" name="矩形: 圆角 213">
              <a:extLst>
                <a:ext uri="{FF2B5EF4-FFF2-40B4-BE49-F238E27FC236}">
                  <a16:creationId xmlns:a16="http://schemas.microsoft.com/office/drawing/2014/main" id="{A379B914-80AD-4D88-99D7-9C030DE522C1}"/>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15" name="文本框 214">
              <a:extLst>
                <a:ext uri="{FF2B5EF4-FFF2-40B4-BE49-F238E27FC236}">
                  <a16:creationId xmlns:a16="http://schemas.microsoft.com/office/drawing/2014/main" id="{19A4669A-FC5D-41CC-86BF-1C28C14236FA}"/>
                </a:ext>
              </a:extLst>
            </p:cNvPr>
            <p:cNvSpPr txBox="1"/>
            <p:nvPr/>
          </p:nvSpPr>
          <p:spPr>
            <a:xfrm>
              <a:off x="4118315" y="1739920"/>
              <a:ext cx="268295" cy="258778"/>
            </a:xfrm>
            <a:prstGeom prst="rect">
              <a:avLst/>
            </a:prstGeom>
            <a:noFill/>
          </p:spPr>
          <p:txBody>
            <a:bodyPr wrap="none" rtlCol="0">
              <a:spAutoFit/>
            </a:bodyPr>
            <a:lstStyle/>
            <a:p>
              <a:r>
                <a:rPr lang="en-US" altLang="zh-CN" sz="933" dirty="0">
                  <a:latin typeface="Arial"/>
                  <a:cs typeface="Arial"/>
                </a:rPr>
                <a:t>LC: 1</a:t>
              </a:r>
              <a:endParaRPr lang="zh-CN" altLang="en-US" sz="933" dirty="0">
                <a:latin typeface="Arial"/>
                <a:cs typeface="Arial"/>
              </a:endParaRPr>
            </a:p>
          </p:txBody>
        </p:sp>
      </p:grpSp>
      <p:grpSp>
        <p:nvGrpSpPr>
          <p:cNvPr id="216" name="组合 215">
            <a:extLst>
              <a:ext uri="{FF2B5EF4-FFF2-40B4-BE49-F238E27FC236}">
                <a16:creationId xmlns:a16="http://schemas.microsoft.com/office/drawing/2014/main" id="{2027DAC3-A596-4D08-BDFA-24D3BEDF6F08}"/>
              </a:ext>
            </a:extLst>
          </p:cNvPr>
          <p:cNvGrpSpPr/>
          <p:nvPr/>
        </p:nvGrpSpPr>
        <p:grpSpPr>
          <a:xfrm>
            <a:off x="3310054" y="4656088"/>
            <a:ext cx="2814808" cy="235898"/>
            <a:chOff x="3644029" y="1739920"/>
            <a:chExt cx="1595919" cy="258778"/>
          </a:xfrm>
          <a:solidFill>
            <a:schemeClr val="accent5">
              <a:lumMod val="20000"/>
              <a:lumOff val="80000"/>
            </a:schemeClr>
          </a:solidFill>
        </p:grpSpPr>
        <p:sp>
          <p:nvSpPr>
            <p:cNvPr id="217" name="矩形: 圆角 216">
              <a:extLst>
                <a:ext uri="{FF2B5EF4-FFF2-40B4-BE49-F238E27FC236}">
                  <a16:creationId xmlns:a16="http://schemas.microsoft.com/office/drawing/2014/main" id="{C7BC7462-0E15-454C-8E20-04103AB97030}"/>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18" name="文本框 217">
              <a:extLst>
                <a:ext uri="{FF2B5EF4-FFF2-40B4-BE49-F238E27FC236}">
                  <a16:creationId xmlns:a16="http://schemas.microsoft.com/office/drawing/2014/main" id="{AF99F896-F8D0-445D-95AB-46929B1CA5A5}"/>
                </a:ext>
              </a:extLst>
            </p:cNvPr>
            <p:cNvSpPr txBox="1"/>
            <p:nvPr/>
          </p:nvSpPr>
          <p:spPr>
            <a:xfrm>
              <a:off x="4118315" y="1739920"/>
              <a:ext cx="268295" cy="258778"/>
            </a:xfrm>
            <a:prstGeom prst="rect">
              <a:avLst/>
            </a:prstGeom>
            <a:noFill/>
          </p:spPr>
          <p:txBody>
            <a:bodyPr wrap="none" rtlCol="0">
              <a:spAutoFit/>
            </a:bodyPr>
            <a:lstStyle/>
            <a:p>
              <a:r>
                <a:rPr lang="en-US" altLang="zh-CN" sz="933" dirty="0">
                  <a:latin typeface="Arial"/>
                  <a:cs typeface="Arial"/>
                </a:rPr>
                <a:t>LC: 1</a:t>
              </a:r>
              <a:endParaRPr lang="zh-CN" altLang="en-US" sz="933" dirty="0">
                <a:latin typeface="Arial"/>
                <a:cs typeface="Arial"/>
              </a:endParaRPr>
            </a:p>
          </p:txBody>
        </p:sp>
      </p:grpSp>
      <p:grpSp>
        <p:nvGrpSpPr>
          <p:cNvPr id="228" name="组合 227">
            <a:extLst>
              <a:ext uri="{FF2B5EF4-FFF2-40B4-BE49-F238E27FC236}">
                <a16:creationId xmlns:a16="http://schemas.microsoft.com/office/drawing/2014/main" id="{A83E2400-9FAD-409E-8208-26C9960B7839}"/>
              </a:ext>
            </a:extLst>
          </p:cNvPr>
          <p:cNvGrpSpPr/>
          <p:nvPr/>
        </p:nvGrpSpPr>
        <p:grpSpPr>
          <a:xfrm>
            <a:off x="3347652" y="5276425"/>
            <a:ext cx="8499046" cy="235898"/>
            <a:chOff x="3644029" y="1738147"/>
            <a:chExt cx="1595919" cy="269558"/>
          </a:xfrm>
        </p:grpSpPr>
        <p:sp>
          <p:nvSpPr>
            <p:cNvPr id="229" name="矩形: 圆角 228">
              <a:extLst>
                <a:ext uri="{FF2B5EF4-FFF2-40B4-BE49-F238E27FC236}">
                  <a16:creationId xmlns:a16="http://schemas.microsoft.com/office/drawing/2014/main" id="{94EC8168-760F-42B8-BDF1-CEB7EB6312BB}"/>
                </a:ext>
              </a:extLst>
            </p:cNvPr>
            <p:cNvSpPr/>
            <p:nvPr/>
          </p:nvSpPr>
          <p:spPr bwMode="auto">
            <a:xfrm>
              <a:off x="3644029" y="1739920"/>
              <a:ext cx="1595919" cy="252209"/>
            </a:xfrm>
            <a:prstGeom prst="round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30" name="文本框 229">
              <a:extLst>
                <a:ext uri="{FF2B5EF4-FFF2-40B4-BE49-F238E27FC236}">
                  <a16:creationId xmlns:a16="http://schemas.microsoft.com/office/drawing/2014/main" id="{E4E17A8E-2649-4D2B-A424-80E45C24D659}"/>
                </a:ext>
              </a:extLst>
            </p:cNvPr>
            <p:cNvSpPr txBox="1"/>
            <p:nvPr/>
          </p:nvSpPr>
          <p:spPr>
            <a:xfrm>
              <a:off x="4015773" y="1738147"/>
              <a:ext cx="854014" cy="269558"/>
            </a:xfrm>
            <a:prstGeom prst="rect">
              <a:avLst/>
            </a:prstGeom>
            <a:noFill/>
          </p:spPr>
          <p:txBody>
            <a:bodyPr wrap="none" rtlCol="0">
              <a:spAutoFit/>
            </a:bodyPr>
            <a:lstStyle/>
            <a:p>
              <a:r>
                <a:rPr lang="en-US" altLang="zh-CN" sz="933" dirty="0">
                  <a:latin typeface="Arial"/>
                  <a:cs typeface="Arial"/>
                </a:rPr>
                <a:t>Regulatory Science: WeChat &amp; News released with in-person and virtual activities</a:t>
              </a:r>
              <a:endParaRPr lang="zh-CN" altLang="en-US" sz="933" dirty="0">
                <a:latin typeface="Arial"/>
                <a:cs typeface="Arial"/>
              </a:endParaRPr>
            </a:p>
          </p:txBody>
        </p:sp>
      </p:grpSp>
      <p:grpSp>
        <p:nvGrpSpPr>
          <p:cNvPr id="231" name="组合 230">
            <a:extLst>
              <a:ext uri="{FF2B5EF4-FFF2-40B4-BE49-F238E27FC236}">
                <a16:creationId xmlns:a16="http://schemas.microsoft.com/office/drawing/2014/main" id="{6A7190FE-940F-46DA-B530-7AFB2592C4C4}"/>
              </a:ext>
            </a:extLst>
          </p:cNvPr>
          <p:cNvGrpSpPr/>
          <p:nvPr/>
        </p:nvGrpSpPr>
        <p:grpSpPr>
          <a:xfrm>
            <a:off x="3347652" y="5571443"/>
            <a:ext cx="8499046" cy="236672"/>
            <a:chOff x="3644029" y="1739920"/>
            <a:chExt cx="1595919" cy="270443"/>
          </a:xfrm>
          <a:solidFill>
            <a:schemeClr val="accent2">
              <a:lumMod val="60000"/>
              <a:lumOff val="40000"/>
            </a:schemeClr>
          </a:solidFill>
        </p:grpSpPr>
        <p:sp>
          <p:nvSpPr>
            <p:cNvPr id="232" name="矩形: 圆角 231">
              <a:extLst>
                <a:ext uri="{FF2B5EF4-FFF2-40B4-BE49-F238E27FC236}">
                  <a16:creationId xmlns:a16="http://schemas.microsoft.com/office/drawing/2014/main" id="{5125DC0E-5B7B-466D-AFD5-A87F9B2CB3D1}"/>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33" name="文本框 232">
              <a:extLst>
                <a:ext uri="{FF2B5EF4-FFF2-40B4-BE49-F238E27FC236}">
                  <a16:creationId xmlns:a16="http://schemas.microsoft.com/office/drawing/2014/main" id="{45CD3DE0-D848-4554-B9BE-6B84EC47B2C2}"/>
                </a:ext>
              </a:extLst>
            </p:cNvPr>
            <p:cNvSpPr txBox="1"/>
            <p:nvPr/>
          </p:nvSpPr>
          <p:spPr>
            <a:xfrm>
              <a:off x="4024291" y="1740804"/>
              <a:ext cx="837158" cy="269559"/>
            </a:xfrm>
            <a:prstGeom prst="rect">
              <a:avLst/>
            </a:prstGeom>
            <a:noFill/>
          </p:spPr>
          <p:txBody>
            <a:bodyPr wrap="none" rtlCol="0">
              <a:spAutoFit/>
            </a:bodyPr>
            <a:lstStyle/>
            <a:p>
              <a:r>
                <a:rPr lang="en-US" altLang="zh-CN" sz="933" dirty="0">
                  <a:latin typeface="Arial"/>
                  <a:cs typeface="Arial"/>
                </a:rPr>
                <a:t>Pharma Academy: WeChat &amp; News released with in-person and virtual activities</a:t>
              </a:r>
              <a:endParaRPr lang="zh-CN" altLang="en-US" sz="933" dirty="0">
                <a:latin typeface="Arial"/>
                <a:cs typeface="Arial"/>
              </a:endParaRPr>
            </a:p>
          </p:txBody>
        </p:sp>
      </p:grpSp>
      <p:grpSp>
        <p:nvGrpSpPr>
          <p:cNvPr id="234" name="组合 233">
            <a:extLst>
              <a:ext uri="{FF2B5EF4-FFF2-40B4-BE49-F238E27FC236}">
                <a16:creationId xmlns:a16="http://schemas.microsoft.com/office/drawing/2014/main" id="{876868A7-646B-4385-BE16-2DF1F4E32DF0}"/>
              </a:ext>
            </a:extLst>
          </p:cNvPr>
          <p:cNvGrpSpPr/>
          <p:nvPr/>
        </p:nvGrpSpPr>
        <p:grpSpPr>
          <a:xfrm>
            <a:off x="3332207" y="5822065"/>
            <a:ext cx="8514491" cy="237274"/>
            <a:chOff x="3644029" y="1739920"/>
            <a:chExt cx="1595919" cy="252209"/>
          </a:xfrm>
          <a:solidFill>
            <a:schemeClr val="accent4">
              <a:lumMod val="60000"/>
              <a:lumOff val="40000"/>
            </a:schemeClr>
          </a:solidFill>
        </p:grpSpPr>
        <p:sp>
          <p:nvSpPr>
            <p:cNvPr id="235" name="矩形: 圆角 234">
              <a:extLst>
                <a:ext uri="{FF2B5EF4-FFF2-40B4-BE49-F238E27FC236}">
                  <a16:creationId xmlns:a16="http://schemas.microsoft.com/office/drawing/2014/main" id="{7CEC77EB-A55A-49D8-9293-F8EF3449E616}"/>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36" name="文本框 235">
              <a:extLst>
                <a:ext uri="{FF2B5EF4-FFF2-40B4-BE49-F238E27FC236}">
                  <a16:creationId xmlns:a16="http://schemas.microsoft.com/office/drawing/2014/main" id="{0FB51404-96D7-424C-AAD2-5F7C5AC67161}"/>
                </a:ext>
              </a:extLst>
            </p:cNvPr>
            <p:cNvSpPr txBox="1"/>
            <p:nvPr/>
          </p:nvSpPr>
          <p:spPr>
            <a:xfrm>
              <a:off x="4118315" y="1739920"/>
              <a:ext cx="705239" cy="250746"/>
            </a:xfrm>
            <a:prstGeom prst="rect">
              <a:avLst/>
            </a:prstGeom>
            <a:grpFill/>
          </p:spPr>
          <p:txBody>
            <a:bodyPr wrap="none" rtlCol="0">
              <a:spAutoFit/>
            </a:bodyPr>
            <a:lstStyle/>
            <a:p>
              <a:r>
                <a:rPr lang="en-US" altLang="zh-CN" sz="933" dirty="0">
                  <a:latin typeface="Arial"/>
                  <a:cs typeface="Arial"/>
                </a:rPr>
                <a:t>TCM: WeChat &amp; News released with in-person and virtual activities</a:t>
              </a:r>
              <a:endParaRPr lang="zh-CN" altLang="en-US" sz="933" dirty="0">
                <a:latin typeface="Arial"/>
                <a:cs typeface="Arial"/>
              </a:endParaRPr>
            </a:p>
          </p:txBody>
        </p:sp>
      </p:grpSp>
      <p:grpSp>
        <p:nvGrpSpPr>
          <p:cNvPr id="237" name="组合 236">
            <a:extLst>
              <a:ext uri="{FF2B5EF4-FFF2-40B4-BE49-F238E27FC236}">
                <a16:creationId xmlns:a16="http://schemas.microsoft.com/office/drawing/2014/main" id="{A0699478-8DD9-4687-9710-053186A9EB37}"/>
              </a:ext>
            </a:extLst>
          </p:cNvPr>
          <p:cNvGrpSpPr/>
          <p:nvPr/>
        </p:nvGrpSpPr>
        <p:grpSpPr>
          <a:xfrm>
            <a:off x="3330995" y="6370359"/>
            <a:ext cx="8567895" cy="235898"/>
            <a:chOff x="3644029" y="1739920"/>
            <a:chExt cx="1595919" cy="256605"/>
          </a:xfrm>
          <a:solidFill>
            <a:schemeClr val="accent5">
              <a:lumMod val="40000"/>
              <a:lumOff val="60000"/>
            </a:schemeClr>
          </a:solidFill>
        </p:grpSpPr>
        <p:sp>
          <p:nvSpPr>
            <p:cNvPr id="238" name="矩形: 圆角 237">
              <a:extLst>
                <a:ext uri="{FF2B5EF4-FFF2-40B4-BE49-F238E27FC236}">
                  <a16:creationId xmlns:a16="http://schemas.microsoft.com/office/drawing/2014/main" id="{A8E90A7D-78E8-47A3-8007-71E5B2FAD0E1}"/>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39" name="文本框 238">
              <a:extLst>
                <a:ext uri="{FF2B5EF4-FFF2-40B4-BE49-F238E27FC236}">
                  <a16:creationId xmlns:a16="http://schemas.microsoft.com/office/drawing/2014/main" id="{ADF09729-6113-4D1E-8A70-1FAEB9E4C2BC}"/>
                </a:ext>
              </a:extLst>
            </p:cNvPr>
            <p:cNvSpPr txBox="1"/>
            <p:nvPr/>
          </p:nvSpPr>
          <p:spPr>
            <a:xfrm>
              <a:off x="4118315" y="1739920"/>
              <a:ext cx="685914" cy="256605"/>
            </a:xfrm>
            <a:prstGeom prst="rect">
              <a:avLst/>
            </a:prstGeom>
            <a:noFill/>
          </p:spPr>
          <p:txBody>
            <a:bodyPr wrap="none" rtlCol="0">
              <a:spAutoFit/>
            </a:bodyPr>
            <a:lstStyle/>
            <a:p>
              <a:r>
                <a:rPr lang="en-US" altLang="zh-CN" sz="933" dirty="0">
                  <a:latin typeface="Arial"/>
                  <a:cs typeface="Arial"/>
                </a:rPr>
                <a:t>MS: WeChat &amp; News released with in-person and virtual activities</a:t>
              </a:r>
              <a:endParaRPr lang="zh-CN" altLang="en-US" sz="933" dirty="0">
                <a:latin typeface="Arial"/>
                <a:cs typeface="Arial"/>
              </a:endParaRPr>
            </a:p>
          </p:txBody>
        </p:sp>
      </p:grpSp>
      <p:grpSp>
        <p:nvGrpSpPr>
          <p:cNvPr id="240" name="组合 239">
            <a:extLst>
              <a:ext uri="{FF2B5EF4-FFF2-40B4-BE49-F238E27FC236}">
                <a16:creationId xmlns:a16="http://schemas.microsoft.com/office/drawing/2014/main" id="{3307E75F-763A-48C8-A324-A203A8EDCA6F}"/>
              </a:ext>
            </a:extLst>
          </p:cNvPr>
          <p:cNvGrpSpPr/>
          <p:nvPr/>
        </p:nvGrpSpPr>
        <p:grpSpPr>
          <a:xfrm>
            <a:off x="3332207" y="6108704"/>
            <a:ext cx="8537821" cy="235898"/>
            <a:chOff x="3644029" y="1739920"/>
            <a:chExt cx="1595919" cy="273796"/>
          </a:xfrm>
          <a:solidFill>
            <a:schemeClr val="accent5">
              <a:lumMod val="20000"/>
              <a:lumOff val="80000"/>
            </a:schemeClr>
          </a:solidFill>
        </p:grpSpPr>
        <p:sp>
          <p:nvSpPr>
            <p:cNvPr id="241" name="矩形: 圆角 240">
              <a:extLst>
                <a:ext uri="{FF2B5EF4-FFF2-40B4-BE49-F238E27FC236}">
                  <a16:creationId xmlns:a16="http://schemas.microsoft.com/office/drawing/2014/main" id="{5B859F21-3527-4EF7-87BA-DF45B1654E36}"/>
                </a:ext>
              </a:extLst>
            </p:cNvPr>
            <p:cNvSpPr/>
            <p:nvPr/>
          </p:nvSpPr>
          <p:spPr bwMode="auto">
            <a:xfrm>
              <a:off x="3644029" y="1739920"/>
              <a:ext cx="1595919" cy="252209"/>
            </a:xfrm>
            <a:prstGeom prst="roundRect">
              <a:avLst/>
            </a:prstGeom>
            <a:grp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a:endParaRPr lang="zh-CN" altLang="en-US" sz="2133"/>
            </a:p>
          </p:txBody>
        </p:sp>
        <p:sp>
          <p:nvSpPr>
            <p:cNvPr id="242" name="文本框 241">
              <a:extLst>
                <a:ext uri="{FF2B5EF4-FFF2-40B4-BE49-F238E27FC236}">
                  <a16:creationId xmlns:a16="http://schemas.microsoft.com/office/drawing/2014/main" id="{EAD36F71-3D68-4849-B2EB-55FCC2CC28EF}"/>
                </a:ext>
              </a:extLst>
            </p:cNvPr>
            <p:cNvSpPr txBox="1"/>
            <p:nvPr/>
          </p:nvSpPr>
          <p:spPr>
            <a:xfrm>
              <a:off x="4118315" y="1739920"/>
              <a:ext cx="683536" cy="273796"/>
            </a:xfrm>
            <a:prstGeom prst="rect">
              <a:avLst/>
            </a:prstGeom>
            <a:noFill/>
          </p:spPr>
          <p:txBody>
            <a:bodyPr wrap="none" rtlCol="0">
              <a:spAutoFit/>
            </a:bodyPr>
            <a:lstStyle/>
            <a:p>
              <a:r>
                <a:rPr lang="en-US" altLang="zh-CN" sz="933" dirty="0">
                  <a:latin typeface="Arial"/>
                  <a:cs typeface="Arial"/>
                </a:rPr>
                <a:t>LC: WeChat &amp; News released with in-person and virtual activities</a:t>
              </a:r>
              <a:endParaRPr lang="zh-CN" altLang="en-US" sz="933" dirty="0">
                <a:latin typeface="Arial"/>
                <a:cs typeface="Arial"/>
              </a:endParaRPr>
            </a:p>
          </p:txBody>
        </p:sp>
      </p:grpSp>
    </p:spTree>
    <p:extLst>
      <p:ext uri="{BB962C8B-B14F-4D97-AF65-F5344CB8AC3E}">
        <p14:creationId xmlns:p14="http://schemas.microsoft.com/office/powerpoint/2010/main" val="3375595940"/>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1303E98-2C45-4176-A4E0-0E2B191EFF23}"/>
              </a:ext>
            </a:extLst>
          </p:cNvPr>
          <p:cNvSpPr/>
          <p:nvPr/>
        </p:nvSpPr>
        <p:spPr>
          <a:xfrm>
            <a:off x="0" y="2283495"/>
            <a:ext cx="12192000" cy="1994053"/>
          </a:xfrm>
          <a:prstGeom prst="rect">
            <a:avLst/>
          </a:prstGeom>
          <a:solidFill>
            <a:schemeClr val="accent1"/>
          </a:solidFill>
        </p:spPr>
        <p:txBody>
          <a:bodyPr wrap="square" rtlCol="0" anchor="ctr">
            <a:noAutofit/>
          </a:bodyPr>
          <a:lstStyle/>
          <a:p>
            <a:pPr algn="ctr">
              <a:buClr>
                <a:schemeClr val="accent1"/>
              </a:buClr>
            </a:pPr>
            <a:endParaRPr lang="zh-CN" altLang="en-US" sz="1600" dirty="0" err="1">
              <a:solidFill>
                <a:schemeClr val="bg1"/>
              </a:solidFill>
            </a:endParaRPr>
          </a:p>
        </p:txBody>
      </p:sp>
      <p:sp>
        <p:nvSpPr>
          <p:cNvPr id="6" name="文本占位符 5">
            <a:extLst>
              <a:ext uri="{FF2B5EF4-FFF2-40B4-BE49-F238E27FC236}">
                <a16:creationId xmlns:a16="http://schemas.microsoft.com/office/drawing/2014/main" id="{37136DF1-B7F5-45D3-859E-B071C13A8EFD}"/>
              </a:ext>
            </a:extLst>
          </p:cNvPr>
          <p:cNvSpPr>
            <a:spLocks noGrp="1"/>
          </p:cNvSpPr>
          <p:nvPr>
            <p:ph type="body" sz="quarter" idx="11"/>
          </p:nvPr>
        </p:nvSpPr>
        <p:spPr/>
        <p:txBody>
          <a:bodyPr/>
          <a:lstStyle/>
          <a:p>
            <a:endParaRPr lang="zh-CN" altLang="en-US"/>
          </a:p>
        </p:txBody>
      </p:sp>
      <p:sp>
        <p:nvSpPr>
          <p:cNvPr id="5" name="标题 4">
            <a:extLst>
              <a:ext uri="{FF2B5EF4-FFF2-40B4-BE49-F238E27FC236}">
                <a16:creationId xmlns:a16="http://schemas.microsoft.com/office/drawing/2014/main" id="{266DAF7F-6869-48C9-B2A3-25E6BC63BF5C}"/>
              </a:ext>
            </a:extLst>
          </p:cNvPr>
          <p:cNvSpPr>
            <a:spLocks noGrp="1"/>
          </p:cNvSpPr>
          <p:nvPr>
            <p:ph type="title"/>
          </p:nvPr>
        </p:nvSpPr>
        <p:spPr>
          <a:xfrm>
            <a:off x="586202" y="2964201"/>
            <a:ext cx="11019596" cy="632640"/>
          </a:xfrm>
        </p:spPr>
        <p:txBody>
          <a:bodyPr/>
          <a:lstStyle/>
          <a:p>
            <a:pPr algn="ctr"/>
            <a:r>
              <a:rPr lang="en-US" altLang="zh-CN" sz="2800" dirty="0">
                <a:solidFill>
                  <a:schemeClr val="bg1"/>
                </a:solidFill>
              </a:rPr>
              <a:t>Responsibility </a:t>
            </a:r>
            <a:r>
              <a:rPr lang="en-US" altLang="zh-CN" dirty="0">
                <a:solidFill>
                  <a:schemeClr val="bg1"/>
                </a:solidFill>
              </a:rPr>
              <a:t>_ Indomitable Project (IDC and Pharma Academy)</a:t>
            </a:r>
            <a:endParaRPr lang="zh-CN" altLang="en-US" dirty="0">
              <a:solidFill>
                <a:schemeClr val="bg1"/>
              </a:solidFill>
            </a:endParaRPr>
          </a:p>
        </p:txBody>
      </p:sp>
    </p:spTree>
    <p:extLst>
      <p:ext uri="{BB962C8B-B14F-4D97-AF65-F5344CB8AC3E}">
        <p14:creationId xmlns:p14="http://schemas.microsoft.com/office/powerpoint/2010/main" val="99396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BD102C68-3EFD-4686-A0E4-B9B6B2315346}"/>
              </a:ext>
            </a:extLst>
          </p:cNvPr>
          <p:cNvSpPr>
            <a:spLocks noGrp="1"/>
          </p:cNvSpPr>
          <p:nvPr>
            <p:ph type="title"/>
          </p:nvPr>
        </p:nvSpPr>
        <p:spPr/>
        <p:txBody>
          <a:bodyPr/>
          <a:lstStyle/>
          <a:p>
            <a:r>
              <a:rPr lang="en-US" altLang="zh-CN" sz="2400" dirty="0">
                <a:solidFill>
                  <a:schemeClr val="tx2">
                    <a:lumMod val="50000"/>
                  </a:schemeClr>
                </a:solidFill>
              </a:rPr>
              <a:t>Indomitable _ Responsibility</a:t>
            </a:r>
            <a:endParaRPr lang="zh-CN" altLang="en-US" sz="2400" dirty="0">
              <a:solidFill>
                <a:schemeClr val="tx2">
                  <a:lumMod val="50000"/>
                </a:schemeClr>
              </a:solidFill>
            </a:endParaRPr>
          </a:p>
        </p:txBody>
      </p:sp>
      <p:graphicFrame>
        <p:nvGraphicFramePr>
          <p:cNvPr id="2" name="表格 2">
            <a:extLst>
              <a:ext uri="{FF2B5EF4-FFF2-40B4-BE49-F238E27FC236}">
                <a16:creationId xmlns:a16="http://schemas.microsoft.com/office/drawing/2014/main" id="{DEC9AAFD-E10E-448D-A5EE-87F27A253FF1}"/>
              </a:ext>
            </a:extLst>
          </p:cNvPr>
          <p:cNvGraphicFramePr>
            <a:graphicFrameLocks noGrp="1"/>
          </p:cNvGraphicFramePr>
          <p:nvPr>
            <p:extLst>
              <p:ext uri="{D42A27DB-BD31-4B8C-83A1-F6EECF244321}">
                <p14:modId xmlns:p14="http://schemas.microsoft.com/office/powerpoint/2010/main" val="2655603303"/>
              </p:ext>
            </p:extLst>
          </p:nvPr>
        </p:nvGraphicFramePr>
        <p:xfrm>
          <a:off x="280416" y="1016557"/>
          <a:ext cx="11631168" cy="4709160"/>
        </p:xfrm>
        <a:graphic>
          <a:graphicData uri="http://schemas.openxmlformats.org/drawingml/2006/table">
            <a:tbl>
              <a:tblPr firstRow="1" bandRow="1">
                <a:tableStyleId>{5C22544A-7EE6-4342-B048-85BDC9FD1C3A}</a:tableStyleId>
              </a:tblPr>
              <a:tblGrid>
                <a:gridCol w="1748704">
                  <a:extLst>
                    <a:ext uri="{9D8B030D-6E8A-4147-A177-3AD203B41FA5}">
                      <a16:colId xmlns:a16="http://schemas.microsoft.com/office/drawing/2014/main" val="3008960671"/>
                    </a:ext>
                  </a:extLst>
                </a:gridCol>
                <a:gridCol w="3602559">
                  <a:extLst>
                    <a:ext uri="{9D8B030D-6E8A-4147-A177-3AD203B41FA5}">
                      <a16:colId xmlns:a16="http://schemas.microsoft.com/office/drawing/2014/main" val="1282112442"/>
                    </a:ext>
                  </a:extLst>
                </a:gridCol>
                <a:gridCol w="2461188">
                  <a:extLst>
                    <a:ext uri="{9D8B030D-6E8A-4147-A177-3AD203B41FA5}">
                      <a16:colId xmlns:a16="http://schemas.microsoft.com/office/drawing/2014/main" val="203744297"/>
                    </a:ext>
                  </a:extLst>
                </a:gridCol>
                <a:gridCol w="2170632">
                  <a:extLst>
                    <a:ext uri="{9D8B030D-6E8A-4147-A177-3AD203B41FA5}">
                      <a16:colId xmlns:a16="http://schemas.microsoft.com/office/drawing/2014/main" val="2890222626"/>
                    </a:ext>
                  </a:extLst>
                </a:gridCol>
                <a:gridCol w="1648085">
                  <a:extLst>
                    <a:ext uri="{9D8B030D-6E8A-4147-A177-3AD203B41FA5}">
                      <a16:colId xmlns:a16="http://schemas.microsoft.com/office/drawing/2014/main" val="2338971697"/>
                    </a:ext>
                  </a:extLst>
                </a:gridCol>
              </a:tblGrid>
              <a:tr h="936414">
                <a:tc>
                  <a:txBody>
                    <a:bodyPr/>
                    <a:lstStyle/>
                    <a:p>
                      <a:pPr algn="ctr"/>
                      <a:r>
                        <a:rPr lang="en-US" altLang="zh-CN" sz="1600" dirty="0"/>
                        <a:t>Item</a:t>
                      </a:r>
                      <a:endParaRPr lang="zh-CN" altLang="en-US" sz="1600" dirty="0"/>
                    </a:p>
                  </a:txBody>
                  <a:tcPr anchor="ctr"/>
                </a:tc>
                <a:tc>
                  <a:txBody>
                    <a:bodyPr/>
                    <a:lstStyle/>
                    <a:p>
                      <a:pPr algn="ctr"/>
                      <a:r>
                        <a:rPr lang="en-US" altLang="zh-CN" sz="1600" dirty="0"/>
                        <a:t>MKT Activity</a:t>
                      </a:r>
                      <a:endParaRPr lang="zh-CN" altLang="en-US" sz="1600" dirty="0"/>
                    </a:p>
                  </a:txBody>
                  <a:tcPr anchor="ctr"/>
                </a:tc>
                <a:tc>
                  <a:txBody>
                    <a:bodyPr/>
                    <a:lstStyle/>
                    <a:p>
                      <a:pPr algn="ctr"/>
                      <a:r>
                        <a:rPr lang="en-US" altLang="zh-CN" sz="1600" dirty="0"/>
                        <a:t>Sales Activity</a:t>
                      </a:r>
                      <a:endParaRPr lang="zh-CN" altLang="en-US" sz="1600" dirty="0"/>
                    </a:p>
                  </a:txBody>
                  <a:tcPr anchor="ctr"/>
                </a:tc>
                <a:tc>
                  <a:txBody>
                    <a:bodyPr/>
                    <a:lstStyle/>
                    <a:p>
                      <a:pPr algn="ctr"/>
                      <a:r>
                        <a:rPr lang="en-US" altLang="zh-CN" sz="1600" dirty="0"/>
                        <a:t>KPI</a:t>
                      </a:r>
                      <a:endParaRPr lang="zh-CN" altLang="en-US" sz="1600" dirty="0"/>
                    </a:p>
                  </a:txBody>
                  <a:tcPr anchor="ctr"/>
                </a:tc>
                <a:tc>
                  <a:txBody>
                    <a:bodyPr/>
                    <a:lstStyle/>
                    <a:p>
                      <a:pPr algn="ctr"/>
                      <a:r>
                        <a:rPr lang="en-US" altLang="zh-CN" sz="1600" dirty="0"/>
                        <a:t>How to Track</a:t>
                      </a:r>
                      <a:endParaRPr lang="zh-CN" altLang="en-US" sz="1600" dirty="0"/>
                    </a:p>
                  </a:txBody>
                  <a:tcPr anchor="ctr"/>
                </a:tc>
                <a:extLst>
                  <a:ext uri="{0D108BD9-81ED-4DB2-BD59-A6C34878D82A}">
                    <a16:rowId xmlns:a16="http://schemas.microsoft.com/office/drawing/2014/main" val="4054436499"/>
                  </a:ext>
                </a:extLst>
              </a:tr>
              <a:tr h="936414">
                <a:tc>
                  <a:txBody>
                    <a:bodyPr/>
                    <a:lstStyle/>
                    <a:p>
                      <a:pPr algn="ctr"/>
                      <a:r>
                        <a:rPr lang="en-US" altLang="zh-CN" sz="1400" dirty="0"/>
                        <a:t>Demand generation</a:t>
                      </a:r>
                      <a:endParaRPr lang="zh-CN" altLang="en-US" sz="1400" dirty="0"/>
                    </a:p>
                  </a:txBody>
                  <a:tcPr anchor="ctr"/>
                </a:tc>
                <a:tc>
                  <a:txBody>
                    <a:bodyPr/>
                    <a:lstStyle/>
                    <a:p>
                      <a:pPr marL="171450" indent="-171450" algn="l">
                        <a:buFont typeface="Arial" panose="020B0604020202020204" pitchFamily="34" charset="0"/>
                        <a:buChar char="•"/>
                      </a:pPr>
                      <a:r>
                        <a:rPr lang="en-US" altLang="zh-CN" sz="1400" dirty="0"/>
                        <a:t>Market campaigns to create MQL </a:t>
                      </a:r>
                      <a:endParaRPr lang="zh-CN" altLang="en-US" sz="1400" dirty="0"/>
                    </a:p>
                  </a:txBody>
                  <a:tcPr anchor="ctr"/>
                </a:tc>
                <a:tc>
                  <a:txBody>
                    <a:bodyPr/>
                    <a:lstStyle/>
                    <a:p>
                      <a:pPr marL="171450" indent="-171450" algn="l">
                        <a:buFont typeface="Arial" panose="020B0604020202020204" pitchFamily="34" charset="0"/>
                        <a:buChar char="•"/>
                      </a:pPr>
                      <a:r>
                        <a:rPr lang="en-US" altLang="zh-CN" sz="1400" dirty="0"/>
                        <a:t>Transfer MQL to opportunities</a:t>
                      </a:r>
                      <a:endParaRPr lang="zh-CN" altLang="en-US" sz="1400" dirty="0"/>
                    </a:p>
                  </a:txBody>
                  <a:tcPr anchor="ctr"/>
                </a:tc>
                <a:tc>
                  <a:txBody>
                    <a:bodyPr/>
                    <a:lstStyle/>
                    <a:p>
                      <a:pPr marL="171450" indent="-171450" algn="l">
                        <a:buFont typeface="Arial" panose="020B0604020202020204" pitchFamily="34" charset="0"/>
                        <a:buChar char="•"/>
                      </a:pPr>
                      <a:r>
                        <a:rPr lang="en-US" altLang="zh-CN" sz="1400" dirty="0"/>
                        <a:t>Improve conversion rate </a:t>
                      </a:r>
                      <a:endParaRPr lang="zh-CN" altLang="en-US" sz="1400" dirty="0"/>
                    </a:p>
                  </a:txBody>
                  <a:tcPr anchor="ctr"/>
                </a:tc>
                <a:tc row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400" dirty="0"/>
                        <a:t>Monthly compass dashboard review</a:t>
                      </a:r>
                      <a:endParaRPr lang="zh-CN" altLang="en-US" sz="1400" dirty="0"/>
                    </a:p>
                  </a:txBody>
                  <a:tcPr anchor="ctr"/>
                </a:tc>
                <a:extLst>
                  <a:ext uri="{0D108BD9-81ED-4DB2-BD59-A6C34878D82A}">
                    <a16:rowId xmlns:a16="http://schemas.microsoft.com/office/drawing/2014/main" val="124320443"/>
                  </a:ext>
                </a:extLst>
              </a:tr>
              <a:tr h="1478820">
                <a:tc>
                  <a:txBody>
                    <a:bodyPr/>
                    <a:lstStyle/>
                    <a:p>
                      <a:pPr algn="ctr"/>
                      <a:r>
                        <a:rPr lang="en-US" altLang="zh-CN" sz="1400" dirty="0"/>
                        <a:t>Scale Coverage</a:t>
                      </a:r>
                      <a:endParaRPr lang="zh-CN" altLang="en-US" sz="1400" dirty="0"/>
                    </a:p>
                  </a:txBody>
                  <a:tcPr anchor="ctr"/>
                </a:tc>
                <a:tc>
                  <a:txBody>
                    <a:bodyPr/>
                    <a:lstStyle/>
                    <a:p>
                      <a:pPr marL="171450" indent="-171450" algn="l">
                        <a:buFont typeface="Arial" panose="020B0604020202020204" pitchFamily="34" charset="0"/>
                        <a:buChar char="•"/>
                      </a:pPr>
                      <a:r>
                        <a:rPr lang="en-US" altLang="zh-CN" sz="1400" dirty="0"/>
                        <a:t>Deliver the 1</a:t>
                      </a:r>
                      <a:r>
                        <a:rPr lang="en-US" altLang="zh-CN" sz="1400" baseline="30000" dirty="0"/>
                        <a:t>st</a:t>
                      </a:r>
                      <a:r>
                        <a:rPr lang="en-US" altLang="zh-CN" sz="1400" dirty="0"/>
                        <a:t> round target account list (89 NMPA key labs) and assign tasks to sales in Compass (Apr. 15</a:t>
                      </a:r>
                      <a:r>
                        <a:rPr lang="en-US" altLang="zh-CN" sz="1400" baseline="30000" dirty="0"/>
                        <a:t>th</a:t>
                      </a:r>
                      <a:r>
                        <a:rPr lang="en-US" altLang="zh-CN" sz="1400" dirty="0"/>
                        <a:t> )</a:t>
                      </a:r>
                    </a:p>
                    <a:p>
                      <a:pPr marL="171450" indent="-171450" algn="l">
                        <a:buFont typeface="Arial" panose="020B0604020202020204" pitchFamily="34" charset="0"/>
                        <a:buChar char="•"/>
                      </a:pPr>
                      <a:r>
                        <a:rPr lang="en-US" altLang="zh-CN" sz="1400" dirty="0"/>
                        <a:t>Deliver 2</a:t>
                      </a:r>
                      <a:r>
                        <a:rPr lang="en-US" altLang="zh-CN" sz="1400" baseline="30000" dirty="0"/>
                        <a:t>nd</a:t>
                      </a:r>
                      <a:r>
                        <a:rPr lang="en-US" altLang="zh-CN" sz="1400" dirty="0"/>
                        <a:t> round target account list (university) (July 15)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400" dirty="0"/>
                        <a:t>IDC visit guidance for target accounts</a:t>
                      </a:r>
                    </a:p>
                  </a:txBody>
                  <a:tcPr anchor="ctr"/>
                </a:tc>
                <a:tc>
                  <a:txBody>
                    <a:bodyPr/>
                    <a:lstStyle/>
                    <a:p>
                      <a:pPr marL="171450" indent="-171450" algn="l">
                        <a:buFont typeface="Arial" panose="020B0604020202020204" pitchFamily="34" charset="0"/>
                        <a:buChar char="•"/>
                      </a:pPr>
                      <a:r>
                        <a:rPr lang="en-US" altLang="zh-CN" sz="1400" dirty="0">
                          <a:solidFill>
                            <a:schemeClr val="tx1"/>
                          </a:solidFill>
                        </a:rPr>
                        <a:t>Need to complete the tasks and try to create sales opportunity</a:t>
                      </a:r>
                      <a:endParaRPr lang="zh-CN" altLang="en-US" sz="1400" dirty="0">
                        <a:solidFill>
                          <a:schemeClr val="tx1"/>
                        </a:solidFill>
                      </a:endParaRPr>
                    </a:p>
                  </a:txBody>
                  <a:tcPr anchor="ctr"/>
                </a:tc>
                <a:tc>
                  <a:txBody>
                    <a:bodyPr/>
                    <a:lstStyle/>
                    <a:p>
                      <a:pPr marL="171450" indent="-171450" algn="l">
                        <a:buFont typeface="Arial" panose="020B0604020202020204" pitchFamily="34" charset="0"/>
                        <a:buChar char="•"/>
                      </a:pPr>
                      <a:r>
                        <a:rPr lang="en-US" altLang="zh-CN" sz="1400" dirty="0"/>
                        <a:t>Achieve targeted pipeline number</a:t>
                      </a:r>
                      <a:endParaRPr lang="zh-CN" altLang="en-US" sz="1400" dirty="0"/>
                    </a:p>
                  </a:txBody>
                  <a:tcPr anchor="ct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zh-CN" altLang="en-US" sz="1200" dirty="0"/>
                    </a:p>
                  </a:txBody>
                  <a:tcPr anchor="ctr"/>
                </a:tc>
                <a:extLst>
                  <a:ext uri="{0D108BD9-81ED-4DB2-BD59-A6C34878D82A}">
                    <a16:rowId xmlns:a16="http://schemas.microsoft.com/office/drawing/2014/main" val="3902822741"/>
                  </a:ext>
                </a:extLst>
              </a:tr>
              <a:tr h="1357512">
                <a:tc>
                  <a:txBody>
                    <a:bodyPr/>
                    <a:lstStyle/>
                    <a:p>
                      <a:pPr algn="ctr"/>
                      <a:r>
                        <a:rPr lang="en-US" altLang="zh-CN" sz="1400" dirty="0"/>
                        <a:t>Current pipeline win-rate</a:t>
                      </a:r>
                      <a:endParaRPr lang="zh-CN" altLang="en-US" sz="1400" dirty="0"/>
                    </a:p>
                  </a:txBody>
                  <a:tcPr anchor="ctr"/>
                </a:tc>
                <a:tc>
                  <a:txBody>
                    <a:bodyPr/>
                    <a:lstStyle/>
                    <a:p>
                      <a:pPr marL="171450" indent="-171450" algn="l">
                        <a:buFont typeface="Arial" panose="020B0604020202020204" pitchFamily="34" charset="0"/>
                        <a:buChar char="•"/>
                      </a:pPr>
                      <a:r>
                        <a:rPr lang="en-US" altLang="zh-CN" sz="1400" dirty="0"/>
                        <a:t>Sales tools (MKT)</a:t>
                      </a:r>
                    </a:p>
                    <a:p>
                      <a:pPr marL="171450" indent="-171450" algn="l">
                        <a:buFont typeface="Arial" panose="020B0604020202020204" pitchFamily="34" charset="0"/>
                        <a:buChar char="•"/>
                      </a:pPr>
                      <a:r>
                        <a:rPr lang="en-US" altLang="zh-CN" sz="1400" dirty="0"/>
                        <a:t>Precision Internal sales training (MKT &amp; SC &amp; SD &amp; Product)</a:t>
                      </a:r>
                    </a:p>
                    <a:p>
                      <a:pPr marL="171450" indent="-171450" algn="l">
                        <a:buFont typeface="Arial" panose="020B0604020202020204" pitchFamily="34" charset="0"/>
                        <a:buChar char="•"/>
                      </a:pPr>
                      <a:r>
                        <a:rPr lang="en-US" altLang="zh-CN" sz="1400" dirty="0"/>
                        <a:t>KOL or</a:t>
                      </a:r>
                      <a:r>
                        <a:rPr lang="zh-CN" altLang="en-US" sz="1400" dirty="0"/>
                        <a:t> </a:t>
                      </a:r>
                      <a:r>
                        <a:rPr lang="en-US" altLang="zh-CN" sz="1400" dirty="0"/>
                        <a:t>reference</a:t>
                      </a:r>
                      <a:r>
                        <a:rPr lang="zh-CN" altLang="en-US" sz="1400" dirty="0"/>
                        <a:t> </a:t>
                      </a:r>
                      <a:r>
                        <a:rPr lang="en-US" altLang="zh-CN" sz="1400" dirty="0"/>
                        <a:t>site enforce</a:t>
                      </a:r>
                      <a:endParaRPr lang="zh-CN" altLang="en-US" sz="1400" dirty="0"/>
                    </a:p>
                  </a:txBody>
                  <a:tcPr anchor="ctr"/>
                </a:tc>
                <a:tc>
                  <a:txBody>
                    <a:bodyPr/>
                    <a:lstStyle/>
                    <a:p>
                      <a:pPr marL="171450" indent="-171450" algn="l">
                        <a:buFont typeface="Arial" panose="020B0604020202020204" pitchFamily="34" charset="0"/>
                        <a:buChar char="•"/>
                      </a:pPr>
                      <a:r>
                        <a:rPr lang="en-US" altLang="zh-CN" sz="1400" dirty="0">
                          <a:solidFill>
                            <a:schemeClr val="tx1"/>
                          </a:solidFill>
                        </a:rPr>
                        <a:t>Big project biweekly review with RGM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400" dirty="0">
                          <a:solidFill>
                            <a:schemeClr val="tx1"/>
                          </a:solidFill>
                        </a:rPr>
                        <a:t>Sales manager deliver sales play training</a:t>
                      </a:r>
                    </a:p>
                  </a:txBody>
                  <a:tcPr anchor="ctr"/>
                </a:tc>
                <a:tc>
                  <a:txBody>
                    <a:bodyPr/>
                    <a:lstStyle/>
                    <a:p>
                      <a:pPr marL="171450" indent="-171450" algn="l">
                        <a:buFont typeface="Arial" panose="020B0604020202020204" pitchFamily="34" charset="0"/>
                        <a:buChar char="•"/>
                      </a:pPr>
                      <a:r>
                        <a:rPr lang="en-US" altLang="zh-CN" sz="1400" dirty="0"/>
                        <a:t>Revenue: 38.6M$ (breakdown to person)</a:t>
                      </a:r>
                      <a:endParaRPr lang="zh-CN" altLang="en-US" sz="1400" dirty="0"/>
                    </a:p>
                  </a:txBody>
                  <a:tcPr anchor="ctr"/>
                </a:tc>
                <a:tc v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zh-CN" altLang="en-US" sz="1200" dirty="0"/>
                    </a:p>
                  </a:txBody>
                  <a:tcPr anchor="ctr"/>
                </a:tc>
                <a:extLst>
                  <a:ext uri="{0D108BD9-81ED-4DB2-BD59-A6C34878D82A}">
                    <a16:rowId xmlns:a16="http://schemas.microsoft.com/office/drawing/2014/main" val="159715957"/>
                  </a:ext>
                </a:extLst>
              </a:tr>
            </a:tbl>
          </a:graphicData>
        </a:graphic>
      </p:graphicFrame>
    </p:spTree>
    <p:extLst>
      <p:ext uri="{BB962C8B-B14F-4D97-AF65-F5344CB8AC3E}">
        <p14:creationId xmlns:p14="http://schemas.microsoft.com/office/powerpoint/2010/main" val="1883785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1" name="Object 40" hidden="1">
            <a:extLst>
              <a:ext uri="{FF2B5EF4-FFF2-40B4-BE49-F238E27FC236}">
                <a16:creationId xmlns:a16="http://schemas.microsoft.com/office/drawing/2014/main" id="{0146040A-D7D8-4A7D-A130-534B77EE1AE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69" name="think-cell Slide" r:id="rId14" imgW="347" imgH="348" progId="TCLayout.ActiveDocument.1">
                  <p:embed/>
                </p:oleObj>
              </mc:Choice>
              <mc:Fallback>
                <p:oleObj name="think-cell Slide" r:id="rId14" imgW="347" imgH="348" progId="TCLayout.ActiveDocument.1">
                  <p:embed/>
                  <p:pic>
                    <p:nvPicPr>
                      <p:cNvPr id="41" name="Object 40" hidden="1">
                        <a:extLst>
                          <a:ext uri="{FF2B5EF4-FFF2-40B4-BE49-F238E27FC236}">
                            <a16:creationId xmlns:a16="http://schemas.microsoft.com/office/drawing/2014/main" id="{0146040A-D7D8-4A7D-A130-534B77EE1AE0}"/>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40" name="Rectangle 39" hidden="1">
            <a:extLst>
              <a:ext uri="{FF2B5EF4-FFF2-40B4-BE49-F238E27FC236}">
                <a16:creationId xmlns:a16="http://schemas.microsoft.com/office/drawing/2014/main" id="{84291F14-259E-4D4B-A725-CF69FADA2892}"/>
              </a:ext>
            </a:extLst>
          </p:cNvPr>
          <p:cNvSpPr/>
          <p:nvPr>
            <p:custDataLst>
              <p:tags r:id="rId3"/>
            </p:custDataLst>
          </p:nvPr>
        </p:nvSpPr>
        <p:spPr>
          <a:xfrm>
            <a:off x="0" y="0"/>
            <a:ext cx="158750" cy="158750"/>
          </a:xfrm>
          <a:prstGeom prst="rect">
            <a:avLst/>
          </a:prstGeom>
          <a:solidFill>
            <a:schemeClr val="accent1"/>
          </a:solidFill>
        </p:spPr>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
                <a:srgbClr val="0077BB"/>
              </a:buClr>
              <a:buSzTx/>
              <a:buFontTx/>
              <a:buNone/>
              <a:tabLst/>
              <a:defRPr/>
            </a:pPr>
            <a:endParaRPr kumimoji="0" lang="en-US" sz="2667" b="0" i="0" u="none" strike="noStrike" kern="1200" cap="none" spc="0" normalizeH="0" baseline="0" noProof="0" err="1">
              <a:ln>
                <a:noFill/>
              </a:ln>
              <a:solidFill>
                <a:srgbClr val="FFFFFF"/>
              </a:solidFill>
              <a:effectLst/>
              <a:uLnTx/>
              <a:uFillTx/>
              <a:latin typeface="Arial" panose="020B0604020202020204" pitchFamily="34" charset="0"/>
              <a:ea typeface="+mn-ea"/>
              <a:cs typeface="+mn-cs"/>
              <a:sym typeface="Arial" panose="020B0604020202020204" pitchFamily="34" charset="0"/>
            </a:endParaRPr>
          </a:p>
        </p:txBody>
      </p:sp>
      <p:sp>
        <p:nvSpPr>
          <p:cNvPr id="39" name="Rectangle 38">
            <a:extLst>
              <a:ext uri="{FF2B5EF4-FFF2-40B4-BE49-F238E27FC236}">
                <a16:creationId xmlns:a16="http://schemas.microsoft.com/office/drawing/2014/main" id="{7C4F9B63-287E-4412-A1E9-518FD14C2942}"/>
              </a:ext>
            </a:extLst>
          </p:cNvPr>
          <p:cNvSpPr>
            <a:spLocks/>
          </p:cNvSpPr>
          <p:nvPr/>
        </p:nvSpPr>
        <p:spPr>
          <a:xfrm>
            <a:off x="134969" y="1058459"/>
            <a:ext cx="11950547" cy="5388785"/>
          </a:xfrm>
          <a:prstGeom prst="rect">
            <a:avLst/>
          </a:prstGeom>
          <a:solidFill>
            <a:schemeClr val="bg1"/>
          </a:solidFill>
          <a:effectLst>
            <a:outerShdw blurRad="127000" dist="50800" dir="2700000" algn="tl" rotWithShape="0">
              <a:prstClr val="black">
                <a:alpha val="10000"/>
              </a:prstClr>
            </a:outerShdw>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77BB"/>
              </a:buClr>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9D1C109A-09C3-4978-AE64-E4F5E2EF04A0}"/>
              </a:ext>
            </a:extLst>
          </p:cNvPr>
          <p:cNvSpPr>
            <a:spLocks noGrp="1"/>
          </p:cNvSpPr>
          <p:nvPr>
            <p:ph type="title"/>
          </p:nvPr>
        </p:nvSpPr>
        <p:spPr>
          <a:xfrm>
            <a:off x="175685" y="383917"/>
            <a:ext cx="11019596" cy="632640"/>
          </a:xfrm>
        </p:spPr>
        <p:txBody>
          <a:bodyPr>
            <a:noAutofit/>
          </a:bodyPr>
          <a:lstStyle/>
          <a:p>
            <a:r>
              <a:rPr lang="en-US" altLang="zh-CN" dirty="0"/>
              <a:t>China Indomitable </a:t>
            </a:r>
            <a:r>
              <a:rPr lang="en-US" dirty="0"/>
              <a:t>– </a:t>
            </a:r>
            <a:r>
              <a:rPr lang="en-US" b="1" dirty="0"/>
              <a:t>Penetrate IDCs &amp; Pharma Academy</a:t>
            </a:r>
          </a:p>
        </p:txBody>
      </p:sp>
      <p:graphicFrame>
        <p:nvGraphicFramePr>
          <p:cNvPr id="6" name="Table 6" hidden="1">
            <a:extLst>
              <a:ext uri="{FF2B5EF4-FFF2-40B4-BE49-F238E27FC236}">
                <a16:creationId xmlns:a16="http://schemas.microsoft.com/office/drawing/2014/main" id="{CF88A692-CD9A-4C18-B96C-20017DB264D7}"/>
              </a:ext>
            </a:extLst>
          </p:cNvPr>
          <p:cNvGraphicFramePr>
            <a:graphicFrameLocks noGrp="1"/>
          </p:cNvGraphicFramePr>
          <p:nvPr/>
        </p:nvGraphicFramePr>
        <p:xfrm>
          <a:off x="121920" y="908715"/>
          <a:ext cx="11948159" cy="550341"/>
        </p:xfrm>
        <a:graphic>
          <a:graphicData uri="http://schemas.openxmlformats.org/drawingml/2006/table">
            <a:tbl>
              <a:tblPr firstRow="1" bandRow="1">
                <a:effectLst>
                  <a:outerShdw blurRad="50800" dist="38100" dir="2700000" algn="tl" rotWithShape="0">
                    <a:schemeClr val="bg2">
                      <a:alpha val="25000"/>
                    </a:schemeClr>
                  </a:outerShdw>
                </a:effectLst>
                <a:tableStyleId>{5C22544A-7EE6-4342-B048-85BDC9FD1C3A}</a:tableStyleId>
              </a:tblPr>
              <a:tblGrid>
                <a:gridCol w="1106453">
                  <a:extLst>
                    <a:ext uri="{9D8B030D-6E8A-4147-A177-3AD203B41FA5}">
                      <a16:colId xmlns:a16="http://schemas.microsoft.com/office/drawing/2014/main" val="1270825699"/>
                    </a:ext>
                  </a:extLst>
                </a:gridCol>
                <a:gridCol w="1812569">
                  <a:extLst>
                    <a:ext uri="{9D8B030D-6E8A-4147-A177-3AD203B41FA5}">
                      <a16:colId xmlns:a16="http://schemas.microsoft.com/office/drawing/2014/main" val="1829665259"/>
                    </a:ext>
                  </a:extLst>
                </a:gridCol>
                <a:gridCol w="614696">
                  <a:extLst>
                    <a:ext uri="{9D8B030D-6E8A-4147-A177-3AD203B41FA5}">
                      <a16:colId xmlns:a16="http://schemas.microsoft.com/office/drawing/2014/main" val="1232925076"/>
                    </a:ext>
                  </a:extLst>
                </a:gridCol>
                <a:gridCol w="860575">
                  <a:extLst>
                    <a:ext uri="{9D8B030D-6E8A-4147-A177-3AD203B41FA5}">
                      <a16:colId xmlns:a16="http://schemas.microsoft.com/office/drawing/2014/main" val="276717329"/>
                    </a:ext>
                  </a:extLst>
                </a:gridCol>
                <a:gridCol w="1352333">
                  <a:extLst>
                    <a:ext uri="{9D8B030D-6E8A-4147-A177-3AD203B41FA5}">
                      <a16:colId xmlns:a16="http://schemas.microsoft.com/office/drawing/2014/main" val="2572618032"/>
                    </a:ext>
                  </a:extLst>
                </a:gridCol>
                <a:gridCol w="658984">
                  <a:extLst>
                    <a:ext uri="{9D8B030D-6E8A-4147-A177-3AD203B41FA5}">
                      <a16:colId xmlns:a16="http://schemas.microsoft.com/office/drawing/2014/main" val="4104018835"/>
                    </a:ext>
                  </a:extLst>
                </a:gridCol>
                <a:gridCol w="790019">
                  <a:extLst>
                    <a:ext uri="{9D8B030D-6E8A-4147-A177-3AD203B41FA5}">
                      <a16:colId xmlns:a16="http://schemas.microsoft.com/office/drawing/2014/main" val="2089710104"/>
                    </a:ext>
                  </a:extLst>
                </a:gridCol>
                <a:gridCol w="941412">
                  <a:extLst>
                    <a:ext uri="{9D8B030D-6E8A-4147-A177-3AD203B41FA5}">
                      <a16:colId xmlns:a16="http://schemas.microsoft.com/office/drawing/2014/main" val="3129043857"/>
                    </a:ext>
                  </a:extLst>
                </a:gridCol>
                <a:gridCol w="1106453">
                  <a:extLst>
                    <a:ext uri="{9D8B030D-6E8A-4147-A177-3AD203B41FA5}">
                      <a16:colId xmlns:a16="http://schemas.microsoft.com/office/drawing/2014/main" val="2398535735"/>
                    </a:ext>
                  </a:extLst>
                </a:gridCol>
                <a:gridCol w="2704665">
                  <a:extLst>
                    <a:ext uri="{9D8B030D-6E8A-4147-A177-3AD203B41FA5}">
                      <a16:colId xmlns:a16="http://schemas.microsoft.com/office/drawing/2014/main" val="3501570287"/>
                    </a:ext>
                  </a:extLst>
                </a:gridCol>
              </a:tblGrid>
              <a:tr h="550341">
                <a:tc>
                  <a:txBody>
                    <a:bodyPr/>
                    <a:lstStyle/>
                    <a:p>
                      <a:pPr algn="ctr">
                        <a:spcBef>
                          <a:spcPts val="0"/>
                        </a:spcBef>
                      </a:pPr>
                      <a:r>
                        <a:rPr lang="en-US" sz="1300">
                          <a:solidFill>
                            <a:schemeClr val="bg1"/>
                          </a:solidFill>
                        </a:rPr>
                        <a:t>Workstream</a:t>
                      </a:r>
                    </a:p>
                  </a:txBody>
                  <a:tcPr marL="0" marR="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accent1"/>
                    </a:solidFill>
                  </a:tcPr>
                </a:tc>
                <a:tc>
                  <a:txBody>
                    <a:bodyPr/>
                    <a:lstStyle/>
                    <a:p>
                      <a:pPr>
                        <a:spcBef>
                          <a:spcPts val="0"/>
                        </a:spcBef>
                      </a:pPr>
                      <a:r>
                        <a:rPr lang="en-US" sz="1300" b="0">
                          <a:solidFill>
                            <a:schemeClr val="bg2"/>
                          </a:solidFill>
                        </a:rPr>
                        <a:t>Name</a:t>
                      </a:r>
                    </a:p>
                  </a:txBody>
                  <a:tcPr marL="121920" marR="12192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00">
                          <a:solidFill>
                            <a:schemeClr val="bg1"/>
                          </a:solidFill>
                        </a:rPr>
                        <a:t>Go Live</a:t>
                      </a:r>
                    </a:p>
                  </a:txBody>
                  <a:tcPr marL="0" marR="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accent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00" b="0" kern="1200">
                          <a:solidFill>
                            <a:schemeClr val="bg2"/>
                          </a:solidFill>
                          <a:latin typeface="+mn-lt"/>
                          <a:ea typeface="+mn-ea"/>
                          <a:cs typeface="+mn-cs"/>
                        </a:rPr>
                        <a:t>1/22/21</a:t>
                      </a:r>
                    </a:p>
                  </a:txBody>
                  <a:tcPr marL="0" marR="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00">
                          <a:solidFill>
                            <a:schemeClr val="bg1"/>
                          </a:solidFill>
                        </a:rPr>
                        <a:t>Overall Status [G/Y/R]</a:t>
                      </a:r>
                    </a:p>
                  </a:txBody>
                  <a:tcPr marL="0" marR="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accent1"/>
                    </a:solidFill>
                  </a:tcPr>
                </a:tc>
                <a:tc>
                  <a:txBody>
                    <a:bodyPr/>
                    <a:lstStyle/>
                    <a:p>
                      <a:pPr algn="ctr">
                        <a:spcBef>
                          <a:spcPts val="0"/>
                        </a:spcBef>
                      </a:pPr>
                      <a:r>
                        <a:rPr lang="en-US" sz="1300" b="0">
                          <a:solidFill>
                            <a:schemeClr val="bg2"/>
                          </a:solidFill>
                        </a:rPr>
                        <a:t>G/Y/R</a:t>
                      </a:r>
                    </a:p>
                  </a:txBody>
                  <a:tcPr marL="121920" marR="12192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1"/>
                    </a:solidFill>
                  </a:tcPr>
                </a:tc>
                <a:tc>
                  <a:txBody>
                    <a:bodyPr/>
                    <a:lstStyle/>
                    <a:p>
                      <a:pPr algn="ctr">
                        <a:spcBef>
                          <a:spcPts val="0"/>
                        </a:spcBef>
                        <a:buClr>
                          <a:schemeClr val="accent1"/>
                        </a:buClr>
                      </a:pPr>
                      <a:r>
                        <a:rPr lang="en-US" sz="1300">
                          <a:solidFill>
                            <a:schemeClr val="bg1"/>
                          </a:solidFill>
                        </a:rPr>
                        <a:t>Stage </a:t>
                      </a:r>
                      <a:br>
                        <a:rPr lang="en-US" sz="1300">
                          <a:solidFill>
                            <a:schemeClr val="bg1"/>
                          </a:solidFill>
                        </a:rPr>
                      </a:br>
                      <a:r>
                        <a:rPr lang="en-US" sz="1300">
                          <a:solidFill>
                            <a:schemeClr val="bg1"/>
                          </a:solidFill>
                        </a:rPr>
                        <a:t>[L Gate] </a:t>
                      </a:r>
                    </a:p>
                  </a:txBody>
                  <a:tcPr marL="0" marR="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accent1"/>
                    </a:solidFill>
                  </a:tcPr>
                </a:tc>
                <a:tc>
                  <a:txBody>
                    <a:bodyPr/>
                    <a:lstStyle/>
                    <a:p>
                      <a:pPr>
                        <a:spcBef>
                          <a:spcPts val="0"/>
                        </a:spcBef>
                      </a:pPr>
                      <a:r>
                        <a:rPr lang="en-US" sz="1300" b="0">
                          <a:solidFill>
                            <a:schemeClr val="bg2"/>
                          </a:solidFill>
                        </a:rPr>
                        <a:t>xxx</a:t>
                      </a:r>
                    </a:p>
                  </a:txBody>
                  <a:tcPr marL="121920" marR="12192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1"/>
                    </a:solidFill>
                  </a:tcPr>
                </a:tc>
                <a:tc>
                  <a:txBody>
                    <a:bodyPr/>
                    <a:lstStyle/>
                    <a:p>
                      <a:pPr algn="ctr">
                        <a:spcBef>
                          <a:spcPts val="0"/>
                        </a:spcBef>
                        <a:buClr>
                          <a:schemeClr val="accent1"/>
                        </a:buClr>
                      </a:pPr>
                      <a:r>
                        <a:rPr lang="en-US" sz="1300">
                          <a:solidFill>
                            <a:schemeClr val="bg1"/>
                          </a:solidFill>
                        </a:rPr>
                        <a:t>Accountable</a:t>
                      </a:r>
                    </a:p>
                    <a:p>
                      <a:pPr algn="ctr">
                        <a:spcBef>
                          <a:spcPts val="0"/>
                        </a:spcBef>
                        <a:buClr>
                          <a:schemeClr val="accent1"/>
                        </a:buClr>
                      </a:pPr>
                      <a:r>
                        <a:rPr lang="en-US" sz="1300">
                          <a:solidFill>
                            <a:schemeClr val="bg1"/>
                          </a:solidFill>
                        </a:rPr>
                        <a:t>Leader</a:t>
                      </a:r>
                    </a:p>
                  </a:txBody>
                  <a:tcPr marL="0" marR="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accent1"/>
                    </a:solidFill>
                  </a:tcPr>
                </a:tc>
                <a:tc>
                  <a:txBody>
                    <a:bodyPr/>
                    <a:lstStyle/>
                    <a:p>
                      <a:pPr>
                        <a:spcBef>
                          <a:spcPts val="0"/>
                        </a:spcBef>
                      </a:pPr>
                      <a:r>
                        <a:rPr lang="en-US" sz="1300" b="0">
                          <a:solidFill>
                            <a:schemeClr val="bg2"/>
                          </a:solidFill>
                        </a:rPr>
                        <a:t>Name</a:t>
                      </a:r>
                    </a:p>
                  </a:txBody>
                  <a:tcPr marL="121920" marR="121920" marT="60960" marB="60960" anchor="ctr">
                    <a:lnL w="12700" cap="flat" cmpd="sng" algn="ctr">
                      <a:solidFill>
                        <a:schemeClr val="bg2">
                          <a:lumMod val="20000"/>
                          <a:lumOff val="80000"/>
                        </a:schemeClr>
                      </a:solidFill>
                      <a:prstDash val="solid"/>
                      <a:round/>
                      <a:headEnd type="none" w="med" len="med"/>
                      <a:tailEnd type="none" w="med" len="med"/>
                    </a:lnL>
                    <a:lnR w="12700" cap="flat" cmpd="sng" algn="ctr">
                      <a:solidFill>
                        <a:schemeClr val="bg2">
                          <a:lumMod val="20000"/>
                          <a:lumOff val="80000"/>
                        </a:schemeClr>
                      </a:solidFill>
                      <a:prstDash val="solid"/>
                      <a:round/>
                      <a:headEnd type="none" w="med" len="med"/>
                      <a:tailEnd type="none" w="med" len="med"/>
                    </a:lnR>
                    <a:lnT w="12700" cap="flat" cmpd="sng" algn="ctr">
                      <a:solidFill>
                        <a:schemeClr val="bg2">
                          <a:lumMod val="20000"/>
                          <a:lumOff val="80000"/>
                        </a:schemeClr>
                      </a:solidFill>
                      <a:prstDash val="solid"/>
                      <a:round/>
                      <a:headEnd type="none" w="med" len="med"/>
                      <a:tailEnd type="none" w="med" len="med"/>
                    </a:lnT>
                    <a:lnB w="12700" cap="flat" cmpd="sng" algn="ctr">
                      <a:solidFill>
                        <a:schemeClr val="bg2">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12344311"/>
                  </a:ext>
                </a:extLst>
              </a:tr>
            </a:tbl>
          </a:graphicData>
        </a:graphic>
      </p:graphicFrame>
      <p:sp>
        <p:nvSpPr>
          <p:cNvPr id="31" name="TextBox 30">
            <a:extLst>
              <a:ext uri="{FF2B5EF4-FFF2-40B4-BE49-F238E27FC236}">
                <a16:creationId xmlns:a16="http://schemas.microsoft.com/office/drawing/2014/main" id="{84DA36F1-936E-4471-92B3-80683FE93D9B}"/>
              </a:ext>
            </a:extLst>
          </p:cNvPr>
          <p:cNvSpPr txBox="1">
            <a:spLocks/>
          </p:cNvSpPr>
          <p:nvPr>
            <p:custDataLst>
              <p:tags r:id="rId4"/>
            </p:custDataLst>
          </p:nvPr>
        </p:nvSpPr>
        <p:spPr>
          <a:xfrm>
            <a:off x="250928" y="2224366"/>
            <a:ext cx="3058357" cy="2704136"/>
          </a:xfrm>
          <a:prstGeom prst="rect">
            <a:avLst/>
          </a:prstGeom>
        </p:spPr>
        <p:txBody>
          <a:bodyPr vert="horz" wrap="square" lIns="0" tIns="0" rIns="0" bIns="0" rtlCol="0">
            <a:no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300"/>
              </a:spcBef>
              <a:spcAft>
                <a:spcPts val="0"/>
              </a:spcAft>
              <a:buClr>
                <a:srgbClr val="0077BB"/>
              </a:buClr>
              <a:buSzTx/>
              <a:buFont typeface="Wingdings" panose="05000000000000000000" pitchFamily="2" charset="2"/>
              <a:buNone/>
              <a:tabLst/>
              <a:defRPr/>
            </a:pPr>
            <a:r>
              <a:rPr kumimoji="0" lang="en-US" sz="1200" b="1" i="0" u="none" strike="noStrike" kern="1200" cap="none" spc="0" normalizeH="0" baseline="0" noProof="0" dirty="0">
                <a:ln>
                  <a:noFill/>
                </a:ln>
                <a:solidFill>
                  <a:srgbClr val="0077BB"/>
                </a:solidFill>
                <a:effectLst/>
                <a:uLnTx/>
                <a:uFillTx/>
                <a:latin typeface="Arial" panose="020B0604020202020204"/>
                <a:ea typeface="+mn-ea"/>
                <a:cs typeface="+mn-cs"/>
              </a:rPr>
              <a:t>Description</a:t>
            </a:r>
          </a:p>
          <a:p>
            <a:pPr marL="0" indent="0">
              <a:lnSpc>
                <a:spcPct val="100000"/>
              </a:lnSpc>
              <a:spcBef>
                <a:spcPts val="300"/>
              </a:spcBef>
              <a:buClrTx/>
              <a:buNone/>
              <a:defRPr/>
            </a:pPr>
            <a:r>
              <a:rPr lang="en-US" sz="900" dirty="0">
                <a:solidFill>
                  <a:srgbClr val="000000"/>
                </a:solidFill>
              </a:rPr>
              <a:t>Drive $</a:t>
            </a:r>
            <a:r>
              <a:rPr lang="en-US" sz="900" dirty="0"/>
              <a:t>19M incremental revenue ($1.5M indomitable) in IDC</a:t>
            </a:r>
            <a:r>
              <a:rPr lang="zh-CN" altLang="en-US" sz="900" dirty="0"/>
              <a:t> </a:t>
            </a:r>
            <a:r>
              <a:rPr lang="en-US" altLang="zh-CN" sz="900" dirty="0"/>
              <a:t>and</a:t>
            </a:r>
            <a:r>
              <a:rPr lang="zh-CN" altLang="en-US" sz="900" dirty="0"/>
              <a:t> </a:t>
            </a:r>
            <a:r>
              <a:rPr lang="en-US" sz="900" dirty="0"/>
              <a:t>academy via focused sales coverage and strengthening KOLs network on regulatory science, TCM research, pharmacy schools and new mass spectrometry methods, with </a:t>
            </a:r>
            <a:r>
              <a:rPr lang="en-US" altLang="zh-CN" sz="900" dirty="0"/>
              <a:t>N</a:t>
            </a:r>
            <a:r>
              <a:rPr lang="en-US" sz="900" dirty="0"/>
              <a:t>MPA key labs as prioritized targets. </a:t>
            </a:r>
          </a:p>
          <a:p>
            <a:pPr marL="0" indent="0">
              <a:lnSpc>
                <a:spcPct val="100000"/>
              </a:lnSpc>
              <a:spcBef>
                <a:spcPts val="300"/>
              </a:spcBef>
              <a:buClrTx/>
              <a:buNone/>
              <a:defRPr/>
            </a:pPr>
            <a:endParaRPr lang="en-US" sz="400" dirty="0"/>
          </a:p>
          <a:p>
            <a:pPr marL="0" indent="0">
              <a:lnSpc>
                <a:spcPct val="100000"/>
              </a:lnSpc>
              <a:spcBef>
                <a:spcPts val="300"/>
              </a:spcBef>
              <a:buClrTx/>
              <a:buNone/>
              <a:defRPr/>
            </a:pPr>
            <a:r>
              <a:rPr lang="en-US" altLang="zh-CN" sz="900" dirty="0"/>
              <a:t>Will contribute to net $46M full potential</a:t>
            </a:r>
            <a:endParaRPr lang="en-US" sz="900" dirty="0"/>
          </a:p>
          <a:p>
            <a:pPr marL="0" marR="0" lvl="0" indent="0" algn="l" defTabSz="914377" rtl="0" eaLnBrk="1" fontAlgn="auto" latinLnBrk="0" hangingPunct="1">
              <a:lnSpc>
                <a:spcPct val="90000"/>
              </a:lnSpc>
              <a:spcBef>
                <a:spcPts val="300"/>
              </a:spcBef>
              <a:spcAft>
                <a:spcPts val="0"/>
              </a:spcAft>
              <a:buClr>
                <a:srgbClr val="0077BB"/>
              </a:buClr>
              <a:buSzTx/>
              <a:buFont typeface="Wingdings" panose="05000000000000000000" pitchFamily="2" charset="2"/>
              <a:buNone/>
              <a:tabLst/>
              <a:defRPr/>
            </a:pPr>
            <a:endParaRPr kumimoji="0" lang="en-US" sz="400" b="1" i="0" u="none" strike="noStrike" kern="1200" cap="none" spc="0" normalizeH="0" baseline="0" noProof="0" dirty="0">
              <a:ln>
                <a:noFill/>
              </a:ln>
              <a:solidFill>
                <a:srgbClr val="0077BB"/>
              </a:solidFill>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300"/>
              </a:spcBef>
              <a:spcAft>
                <a:spcPts val="0"/>
              </a:spcAft>
              <a:buClr>
                <a:srgbClr val="0077BB"/>
              </a:buClr>
              <a:buSzTx/>
              <a:buFont typeface="Wingdings" panose="05000000000000000000" pitchFamily="2" charset="2"/>
              <a:buNone/>
              <a:tabLst/>
              <a:defRPr/>
            </a:pPr>
            <a:r>
              <a:rPr kumimoji="0" lang="en-US" sz="1200" b="1" i="0" u="none" strike="noStrike" kern="1200" cap="none" spc="0" normalizeH="0" baseline="0" noProof="0" dirty="0">
                <a:ln>
                  <a:noFill/>
                </a:ln>
                <a:solidFill>
                  <a:srgbClr val="0077BB"/>
                </a:solidFill>
                <a:effectLst/>
                <a:uLnTx/>
                <a:uFillTx/>
                <a:latin typeface="Arial" panose="020B0604020202020204"/>
                <a:ea typeface="+mn-ea"/>
                <a:cs typeface="+mn-cs"/>
              </a:rPr>
              <a:t>Customer Value Proposition</a:t>
            </a:r>
          </a:p>
          <a:p>
            <a:pPr marL="0" indent="0">
              <a:spcBef>
                <a:spcPts val="300"/>
              </a:spcBef>
              <a:buClr>
                <a:srgbClr val="3377DD">
                  <a:lumMod val="60000"/>
                  <a:lumOff val="40000"/>
                </a:srgbClr>
              </a:buClr>
              <a:buNone/>
              <a:defRPr/>
            </a:pPr>
            <a:r>
              <a:rPr lang="en-US" altLang="zh-CN" sz="900" b="1" dirty="0"/>
              <a:t>Leading with Science: </a:t>
            </a:r>
            <a:r>
              <a:rPr lang="en-US" sz="900" dirty="0"/>
              <a:t>To leverage Premier and</a:t>
            </a:r>
            <a:r>
              <a:rPr lang="en-US" altLang="zh-CN" sz="900" dirty="0"/>
              <a:t> Waters’ workflow based total solutions in </a:t>
            </a:r>
            <a:r>
              <a:rPr lang="en-US" sz="900" dirty="0"/>
              <a:t>impurity, biopharma, TMR, E&amp;L, and Omics to promote MS.</a:t>
            </a:r>
          </a:p>
          <a:p>
            <a:pPr marL="0" indent="0">
              <a:spcBef>
                <a:spcPts val="300"/>
              </a:spcBef>
              <a:buClr>
                <a:srgbClr val="3377DD">
                  <a:lumMod val="60000"/>
                  <a:lumOff val="40000"/>
                </a:srgbClr>
              </a:buClr>
              <a:buNone/>
              <a:defRPr/>
            </a:pPr>
            <a:r>
              <a:rPr lang="en-US" sz="900" b="1" dirty="0"/>
              <a:t>Enable with data and compliance: </a:t>
            </a:r>
            <a:r>
              <a:rPr lang="en-US" sz="900" dirty="0"/>
              <a:t>To leverage Waters strong pharma compliance solution and data management to take LC share.</a:t>
            </a:r>
          </a:p>
          <a:p>
            <a:pPr marL="0" indent="0">
              <a:spcBef>
                <a:spcPts val="300"/>
              </a:spcBef>
              <a:buClr>
                <a:srgbClr val="3377DD">
                  <a:lumMod val="60000"/>
                  <a:lumOff val="40000"/>
                </a:srgbClr>
              </a:buClr>
              <a:buNone/>
              <a:defRPr/>
            </a:pPr>
            <a:r>
              <a:rPr kumimoji="0" lang="en-US" sz="900" b="1" i="0" u="none" strike="noStrike" kern="1200" cap="none" spc="0" normalizeH="0" baseline="0" noProof="0" dirty="0">
                <a:ln>
                  <a:noFill/>
                </a:ln>
                <a:effectLst/>
                <a:uLnTx/>
                <a:uFillTx/>
                <a:latin typeface="Arial" panose="020B0604020202020204"/>
                <a:ea typeface="+mn-ea"/>
                <a:cs typeface="+mn-cs"/>
              </a:rPr>
              <a:t>Cost effectiveness for routine LC analysis </a:t>
            </a:r>
            <a:r>
              <a:rPr kumimoji="0" lang="en-US" sz="900" i="0" u="none" strike="noStrike" kern="1200" cap="none" spc="0" normalizeH="0" baseline="0" noProof="0" dirty="0">
                <a:ln>
                  <a:noFill/>
                </a:ln>
                <a:effectLst/>
                <a:uLnTx/>
                <a:uFillTx/>
                <a:latin typeface="Arial" panose="020B0604020202020204"/>
                <a:ea typeface="+mn-ea"/>
                <a:cs typeface="+mn-cs"/>
              </a:rPr>
              <a:t>with Alliance/ column set/ </a:t>
            </a:r>
            <a:r>
              <a:rPr kumimoji="0" lang="en-US" sz="900" i="0" u="none" strike="noStrike" kern="1200" cap="none" spc="0" normalizeH="0" baseline="0" noProof="0" dirty="0" err="1">
                <a:ln>
                  <a:noFill/>
                </a:ln>
                <a:effectLst/>
                <a:uLnTx/>
                <a:uFillTx/>
                <a:latin typeface="Arial" panose="020B0604020202020204"/>
                <a:ea typeface="+mn-ea"/>
                <a:cs typeface="+mn-cs"/>
              </a:rPr>
              <a:t>QDa</a:t>
            </a:r>
            <a:r>
              <a:rPr kumimoji="0" lang="en-US" sz="900" i="0" u="none" strike="noStrike" kern="1200" cap="none" spc="0" normalizeH="0" baseline="0" noProof="0" dirty="0">
                <a:ln>
                  <a:noFill/>
                </a:ln>
                <a:effectLst/>
                <a:uLnTx/>
                <a:uFillTx/>
                <a:latin typeface="Arial" panose="020B0604020202020204"/>
                <a:ea typeface="+mn-ea"/>
                <a:cs typeface="+mn-cs"/>
              </a:rPr>
              <a:t>/ Empower QS special promotion package.</a:t>
            </a:r>
            <a:endParaRPr kumimoji="0" lang="en-US" sz="1200" i="0" u="none" strike="noStrike" kern="1200" cap="none" spc="0" normalizeH="0" baseline="0" noProof="0" dirty="0">
              <a:ln>
                <a:noFill/>
              </a:ln>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900"/>
              </a:spcBef>
              <a:spcAft>
                <a:spcPts val="0"/>
              </a:spcAft>
              <a:buClr>
                <a:srgbClr val="3377DD">
                  <a:lumMod val="60000"/>
                  <a:lumOff val="40000"/>
                </a:srgbClr>
              </a:buClr>
              <a:buSzTx/>
              <a:buFont typeface="Wingdings" panose="05000000000000000000" pitchFamily="2" charset="2"/>
              <a:buNone/>
              <a:tabLst/>
              <a:defRPr/>
            </a:pPr>
            <a:endPar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B0D61CCB-0E60-418A-87C6-2860BF6A829C}"/>
              </a:ext>
            </a:extLst>
          </p:cNvPr>
          <p:cNvSpPr txBox="1"/>
          <p:nvPr>
            <p:custDataLst>
              <p:tags r:id="rId5"/>
            </p:custDataLst>
          </p:nvPr>
        </p:nvSpPr>
        <p:spPr>
          <a:xfrm>
            <a:off x="3416389" y="2218968"/>
            <a:ext cx="2588499" cy="180049"/>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r>
              <a:rPr kumimoji="0" lang="en-US" sz="1300" b="1" i="0" u="none" strike="noStrike" kern="1200" cap="none" spc="0" normalizeH="0" baseline="0" noProof="0">
                <a:ln>
                  <a:noFill/>
                </a:ln>
                <a:solidFill>
                  <a:srgbClr val="0077BB"/>
                </a:solidFill>
                <a:effectLst/>
                <a:uLnTx/>
                <a:uFillTx/>
                <a:latin typeface="Arial" panose="020B0604020202020204"/>
                <a:ea typeface="+mn-ea"/>
                <a:cs typeface="+mn-cs"/>
              </a:rPr>
              <a:t>Critical milestones</a:t>
            </a:r>
          </a:p>
        </p:txBody>
      </p:sp>
      <p:sp>
        <p:nvSpPr>
          <p:cNvPr id="33" name="TextBox 32">
            <a:extLst>
              <a:ext uri="{FF2B5EF4-FFF2-40B4-BE49-F238E27FC236}">
                <a16:creationId xmlns:a16="http://schemas.microsoft.com/office/drawing/2014/main" id="{53F7AD34-848C-4816-AC5C-9517002E69EC}"/>
              </a:ext>
            </a:extLst>
          </p:cNvPr>
          <p:cNvSpPr txBox="1"/>
          <p:nvPr>
            <p:custDataLst>
              <p:tags r:id="rId6"/>
            </p:custDataLst>
          </p:nvPr>
        </p:nvSpPr>
        <p:spPr>
          <a:xfrm>
            <a:off x="6201021" y="2345937"/>
            <a:ext cx="2170403" cy="447815"/>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685800"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r>
              <a:rPr kumimoji="0" lang="en-US" sz="1300" b="1" i="0" u="none" strike="noStrike" kern="1200" cap="none" spc="0" normalizeH="0" baseline="0" noProof="0">
                <a:ln>
                  <a:noFill/>
                </a:ln>
                <a:solidFill>
                  <a:srgbClr val="0077BB"/>
                </a:solidFill>
                <a:effectLst/>
                <a:uLnTx/>
                <a:uFillTx/>
                <a:latin typeface="Arial" panose="020B0604020202020204"/>
                <a:ea typeface="+mn-ea"/>
                <a:cs typeface="+mn-cs"/>
              </a:rPr>
              <a:t>Associated investments</a:t>
            </a:r>
          </a:p>
          <a:p>
            <a:pPr marL="0" marR="0" lvl="0" indent="0" algn="ctr" defTabSz="685800"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r>
              <a:rPr lang="en-US" sz="1100" b="1">
                <a:solidFill>
                  <a:srgbClr val="0077BB"/>
                </a:solidFill>
                <a:latin typeface="Arial" panose="020B0604020202020204"/>
              </a:rPr>
              <a:t>(HC/Demo/support etc.)</a:t>
            </a:r>
            <a:endParaRPr kumimoji="0" lang="en-US" sz="1100" b="1" i="0" u="none" strike="noStrike" kern="1200" cap="none" spc="0" normalizeH="0" baseline="0" noProof="0">
              <a:ln>
                <a:noFill/>
              </a:ln>
              <a:solidFill>
                <a:srgbClr val="0077BB"/>
              </a:solidFill>
              <a:effectLst/>
              <a:uLnTx/>
              <a:uFillTx/>
              <a:latin typeface="Arial" panose="020B0604020202020204"/>
              <a:ea typeface="+mn-ea"/>
              <a:cs typeface="+mn-cs"/>
            </a:endParaRPr>
          </a:p>
        </p:txBody>
      </p:sp>
      <p:sp>
        <p:nvSpPr>
          <p:cNvPr id="52" name="TextBox 51">
            <a:extLst>
              <a:ext uri="{FF2B5EF4-FFF2-40B4-BE49-F238E27FC236}">
                <a16:creationId xmlns:a16="http://schemas.microsoft.com/office/drawing/2014/main" id="{064A90D5-DAED-4253-B641-D390D70CE3B0}"/>
              </a:ext>
            </a:extLst>
          </p:cNvPr>
          <p:cNvSpPr txBox="1">
            <a:spLocks/>
          </p:cNvSpPr>
          <p:nvPr/>
        </p:nvSpPr>
        <p:spPr>
          <a:xfrm>
            <a:off x="269096" y="1880868"/>
            <a:ext cx="2498056" cy="207749"/>
          </a:xfrm>
          <a:prstGeom prst="rect">
            <a:avLst/>
          </a:prstGeom>
        </p:spPr>
        <p:txBody>
          <a:bodyPr vert="horz" wrap="none" lIns="0" tIns="0" rIns="0" bIns="0" rtlCol="0" anchor="t"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1000"/>
              </a:spcBef>
              <a:spcAft>
                <a:spcPts val="0"/>
              </a:spcAft>
              <a:buClr>
                <a:srgbClr val="0077BB"/>
              </a:buClr>
              <a:buSzTx/>
              <a:buFont typeface="Wingdings" panose="05000000000000000000" pitchFamily="2" charset="2"/>
              <a:buNone/>
              <a:tabLst/>
              <a:defRPr/>
            </a:pPr>
            <a:r>
              <a:rPr kumimoji="0" lang="en-US" sz="1500" b="1" i="0" u="none" strike="noStrike" kern="1200" cap="none" spc="0" normalizeH="0" baseline="0" noProof="0">
                <a:ln>
                  <a:noFill/>
                </a:ln>
                <a:solidFill>
                  <a:srgbClr val="0077BB"/>
                </a:solidFill>
                <a:effectLst/>
                <a:uLnTx/>
                <a:uFillTx/>
                <a:latin typeface="Arial" panose="020B0604020202020204"/>
                <a:ea typeface="+mn-ea"/>
                <a:cs typeface="+mn-cs"/>
              </a:rPr>
              <a:t>Description and Value Prop</a:t>
            </a:r>
          </a:p>
        </p:txBody>
      </p:sp>
      <p:sp>
        <p:nvSpPr>
          <p:cNvPr id="54" name="TextBox 53">
            <a:extLst>
              <a:ext uri="{FF2B5EF4-FFF2-40B4-BE49-F238E27FC236}">
                <a16:creationId xmlns:a16="http://schemas.microsoft.com/office/drawing/2014/main" id="{CB146ADB-3161-4F65-8F23-08B5DF0B7A0D}"/>
              </a:ext>
            </a:extLst>
          </p:cNvPr>
          <p:cNvSpPr txBox="1">
            <a:spLocks/>
          </p:cNvSpPr>
          <p:nvPr/>
        </p:nvSpPr>
        <p:spPr>
          <a:xfrm>
            <a:off x="3481987" y="1879211"/>
            <a:ext cx="918521" cy="207749"/>
          </a:xfrm>
          <a:prstGeom prst="rect">
            <a:avLst/>
          </a:prstGeom>
        </p:spPr>
        <p:txBody>
          <a:bodyPr vert="horz" wrap="none" lIns="0" tIns="0" rIns="0" bIns="0" rtlCol="0" anchor="t"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1000"/>
              </a:spcBef>
              <a:spcAft>
                <a:spcPts val="0"/>
              </a:spcAft>
              <a:buClr>
                <a:srgbClr val="0077BB"/>
              </a:buClr>
              <a:buSzTx/>
              <a:buFont typeface="Wingdings" panose="05000000000000000000" pitchFamily="2" charset="2"/>
              <a:buNone/>
              <a:tabLst/>
              <a:defRPr/>
            </a:pPr>
            <a:r>
              <a:rPr kumimoji="0" lang="en-US" sz="1500" b="1" i="0" u="none" strike="noStrike" kern="1200" cap="none" spc="0" normalizeH="0" baseline="0" noProof="0">
                <a:ln>
                  <a:noFill/>
                </a:ln>
                <a:solidFill>
                  <a:srgbClr val="0077BB"/>
                </a:solidFill>
                <a:effectLst/>
                <a:uLnTx/>
                <a:uFillTx/>
                <a:latin typeface="Arial" panose="020B0604020202020204"/>
                <a:ea typeface="+mn-ea"/>
                <a:cs typeface="+mn-cs"/>
              </a:rPr>
              <a:t>Execution</a:t>
            </a:r>
          </a:p>
        </p:txBody>
      </p:sp>
      <p:sp>
        <p:nvSpPr>
          <p:cNvPr id="36" name="TextBox 35">
            <a:extLst>
              <a:ext uri="{FF2B5EF4-FFF2-40B4-BE49-F238E27FC236}">
                <a16:creationId xmlns:a16="http://schemas.microsoft.com/office/drawing/2014/main" id="{40FDF6D6-20CD-42BA-9851-7DE0BF8CBF00}"/>
              </a:ext>
            </a:extLst>
          </p:cNvPr>
          <p:cNvSpPr txBox="1"/>
          <p:nvPr/>
        </p:nvSpPr>
        <p:spPr>
          <a:xfrm>
            <a:off x="3389570" y="5345065"/>
            <a:ext cx="4621055" cy="795602"/>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685800" rtl="0" eaLnBrk="1" fontAlgn="auto" latinLnBrk="0" hangingPunct="1">
              <a:lnSpc>
                <a:spcPct val="90000"/>
              </a:lnSpc>
              <a:spcBef>
                <a:spcPts val="1200"/>
              </a:spcBef>
              <a:spcAft>
                <a:spcPts val="0"/>
              </a:spcAft>
              <a:buClr>
                <a:srgbClr val="0077BB"/>
              </a:buClr>
              <a:buSzTx/>
              <a:buFont typeface="Wingdings" panose="05000000000000000000" pitchFamily="2" charset="2"/>
              <a:buNone/>
              <a:tabLst/>
              <a:defRPr/>
            </a:pPr>
            <a:r>
              <a:rPr kumimoji="0" lang="en-US" sz="1300" b="1" i="0" u="none" strike="noStrike" kern="1200" cap="none" spc="0" normalizeH="0" baseline="0" noProof="0" dirty="0">
                <a:ln>
                  <a:noFill/>
                </a:ln>
                <a:solidFill>
                  <a:srgbClr val="FF0000"/>
                </a:solidFill>
                <a:effectLst/>
                <a:uLnTx/>
                <a:uFillTx/>
                <a:latin typeface="Arial" panose="020B0604020202020204"/>
                <a:ea typeface="+mn-ea"/>
                <a:cs typeface="+mn-cs"/>
              </a:rPr>
              <a:t>Critical Dependencies</a:t>
            </a:r>
          </a:p>
          <a:p>
            <a:pPr>
              <a:lnSpc>
                <a:spcPct val="100000"/>
              </a:lnSpc>
              <a:spcBef>
                <a:spcPts val="0"/>
              </a:spcBef>
              <a:buClr>
                <a:srgbClr val="0070C0"/>
              </a:buClr>
              <a:defRPr/>
            </a:pPr>
            <a:r>
              <a:rPr lang="en-US" sz="1000" dirty="0">
                <a:solidFill>
                  <a:srgbClr val="000000"/>
                </a:solidFill>
              </a:rPr>
              <a:t>Non-pharma sales enablement collateral / deployment.</a:t>
            </a:r>
          </a:p>
          <a:p>
            <a:pPr>
              <a:lnSpc>
                <a:spcPct val="100000"/>
              </a:lnSpc>
              <a:spcBef>
                <a:spcPts val="0"/>
              </a:spcBef>
              <a:buClr>
                <a:srgbClr val="0070C0"/>
              </a:buClr>
              <a:defRPr/>
            </a:pPr>
            <a:r>
              <a:rPr lang="en-US" sz="1000" dirty="0">
                <a:solidFill>
                  <a:srgbClr val="000000"/>
                </a:solidFill>
              </a:rPr>
              <a:t>Improve after-sales support for better customer experiences, to secure repeated business and reference sites. </a:t>
            </a:r>
          </a:p>
          <a:p>
            <a:pPr>
              <a:lnSpc>
                <a:spcPct val="100000"/>
              </a:lnSpc>
              <a:spcBef>
                <a:spcPts val="0"/>
              </a:spcBef>
              <a:buClrTx/>
              <a:defRPr/>
            </a:pPr>
            <a:endParaRPr lang="en-US" sz="1000" dirty="0">
              <a:solidFill>
                <a:srgbClr val="000000"/>
              </a:solidFill>
            </a:endParaRPr>
          </a:p>
        </p:txBody>
      </p:sp>
      <p:sp>
        <p:nvSpPr>
          <p:cNvPr id="37" name="TextBox 36">
            <a:extLst>
              <a:ext uri="{FF2B5EF4-FFF2-40B4-BE49-F238E27FC236}">
                <a16:creationId xmlns:a16="http://schemas.microsoft.com/office/drawing/2014/main" id="{D4CA66A1-206B-4996-999F-A038FE771918}"/>
              </a:ext>
            </a:extLst>
          </p:cNvPr>
          <p:cNvSpPr txBox="1"/>
          <p:nvPr/>
        </p:nvSpPr>
        <p:spPr>
          <a:xfrm>
            <a:off x="8493454" y="5325496"/>
            <a:ext cx="3208225" cy="734047"/>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685800" rtl="0" eaLnBrk="1" fontAlgn="auto" latinLnBrk="0" hangingPunct="1">
              <a:lnSpc>
                <a:spcPct val="90000"/>
              </a:lnSpc>
              <a:spcBef>
                <a:spcPts val="1200"/>
              </a:spcBef>
              <a:spcAft>
                <a:spcPts val="0"/>
              </a:spcAft>
              <a:buClr>
                <a:srgbClr val="0077BB"/>
              </a:buClr>
              <a:buSzTx/>
              <a:buFont typeface="Wingdings" panose="05000000000000000000" pitchFamily="2" charset="2"/>
              <a:buNone/>
              <a:tabLst/>
              <a:defRPr/>
            </a:pPr>
            <a:r>
              <a:rPr kumimoji="0" lang="en-US" sz="1300" b="1" i="0" u="none" strike="noStrike" kern="1200" cap="none" spc="0" normalizeH="0" baseline="0" noProof="0" dirty="0">
                <a:ln>
                  <a:noFill/>
                </a:ln>
                <a:solidFill>
                  <a:srgbClr val="FF0000"/>
                </a:solidFill>
                <a:effectLst/>
                <a:uLnTx/>
                <a:uFillTx/>
                <a:latin typeface="Arial" panose="020B0604020202020204"/>
                <a:ea typeface="+mn-ea"/>
                <a:cs typeface="+mn-cs"/>
              </a:rPr>
              <a:t>Roadblocks/Risks</a:t>
            </a:r>
          </a:p>
          <a:p>
            <a:pPr>
              <a:spcBef>
                <a:spcPts val="0"/>
              </a:spcBef>
              <a:buClr>
                <a:srgbClr val="0070C0"/>
              </a:buClr>
              <a:defRPr/>
            </a:pPr>
            <a:r>
              <a:rPr lang="en-US" sz="1000" dirty="0">
                <a:solidFill>
                  <a:srgbClr val="000000"/>
                </a:solidFill>
              </a:rPr>
              <a:t>Customer acceptance of Waters new products -Radian/Premier</a:t>
            </a:r>
          </a:p>
          <a:p>
            <a:pPr marL="0" lvl="0" indent="0">
              <a:spcBef>
                <a:spcPts val="0"/>
              </a:spcBef>
              <a:buClr>
                <a:srgbClr val="3377DD">
                  <a:lumMod val="60000"/>
                  <a:lumOff val="40000"/>
                </a:srgbClr>
              </a:buClr>
              <a:buNone/>
              <a:defRPr/>
            </a:pPr>
            <a:endParaRPr lang="en-US" sz="1000" dirty="0">
              <a:solidFill>
                <a:srgbClr val="000000"/>
              </a:solidFill>
            </a:endParaRPr>
          </a:p>
          <a:p>
            <a:pPr marL="0" lvl="0" indent="0">
              <a:spcBef>
                <a:spcPts val="0"/>
              </a:spcBef>
              <a:buClr>
                <a:srgbClr val="3377DD">
                  <a:lumMod val="60000"/>
                  <a:lumOff val="40000"/>
                </a:srgbClr>
              </a:buClr>
              <a:buNone/>
              <a:defRPr/>
            </a:pPr>
            <a:endParaRPr lang="en-US" sz="1000" dirty="0">
              <a:solidFill>
                <a:srgbClr val="000000"/>
              </a:solidFill>
            </a:endParaRPr>
          </a:p>
        </p:txBody>
      </p:sp>
      <p:sp>
        <p:nvSpPr>
          <p:cNvPr id="64" name="TextBox 63">
            <a:extLst>
              <a:ext uri="{FF2B5EF4-FFF2-40B4-BE49-F238E27FC236}">
                <a16:creationId xmlns:a16="http://schemas.microsoft.com/office/drawing/2014/main" id="{86390473-1FA2-405E-A377-DF81BFF35BD2}"/>
              </a:ext>
            </a:extLst>
          </p:cNvPr>
          <p:cNvSpPr txBox="1">
            <a:spLocks/>
          </p:cNvSpPr>
          <p:nvPr/>
        </p:nvSpPr>
        <p:spPr>
          <a:xfrm>
            <a:off x="258121" y="5325496"/>
            <a:ext cx="2977541" cy="1087990"/>
          </a:xfrm>
          <a:prstGeom prst="rect">
            <a:avLst/>
          </a:prstGeom>
        </p:spPr>
        <p:txBody>
          <a:bodyPr vert="horz" wrap="square" lIns="0" tIns="0" rIns="0" bIns="0" rtlCol="0" anchor="t">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685800" rtl="0" eaLnBrk="1" fontAlgn="auto" latinLnBrk="0" hangingPunct="1">
              <a:lnSpc>
                <a:spcPct val="90000"/>
              </a:lnSpc>
              <a:spcBef>
                <a:spcPts val="1200"/>
              </a:spcBef>
              <a:spcAft>
                <a:spcPts val="0"/>
              </a:spcAft>
              <a:buClr>
                <a:srgbClr val="0077BB"/>
              </a:buClr>
              <a:buSzTx/>
              <a:buFont typeface="Wingdings" panose="05000000000000000000" pitchFamily="2" charset="2"/>
              <a:buNone/>
              <a:tabLst/>
              <a:defRPr/>
            </a:pPr>
            <a:r>
              <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rPr>
              <a:t>Decisions needed</a:t>
            </a:r>
          </a:p>
          <a:p>
            <a:pPr marL="230505" indent="-230505">
              <a:lnSpc>
                <a:spcPct val="100000"/>
              </a:lnSpc>
              <a:spcBef>
                <a:spcPts val="0"/>
              </a:spcBef>
              <a:buClr>
                <a:srgbClr val="0070C0"/>
              </a:buClr>
              <a:defRPr/>
            </a:pPr>
            <a:r>
              <a:rPr lang="en-US" sz="1000" dirty="0">
                <a:solidFill>
                  <a:srgbClr val="000000"/>
                </a:solidFill>
              </a:rPr>
              <a:t>MKT manager hire go/no go</a:t>
            </a:r>
            <a:endParaRPr lang="en-US" sz="1000" dirty="0">
              <a:solidFill>
                <a:srgbClr val="000000"/>
              </a:solidFill>
              <a:cs typeface="Arial" panose="020B0604020202020204"/>
            </a:endParaRPr>
          </a:p>
          <a:p>
            <a:pPr marL="230505" indent="-230505" defTabSz="685800">
              <a:lnSpc>
                <a:spcPct val="100000"/>
              </a:lnSpc>
              <a:spcBef>
                <a:spcPts val="0"/>
              </a:spcBef>
              <a:buClr>
                <a:srgbClr val="0070C0"/>
              </a:buClr>
              <a:defRPr/>
            </a:pPr>
            <a:r>
              <a:rPr lang="en-US" sz="1000" dirty="0">
                <a:solidFill>
                  <a:srgbClr val="000000"/>
                </a:solidFill>
                <a:latin typeface="Arial" panose="020B0604020202020204"/>
              </a:rPr>
              <a:t>Special promotion for academy (</a:t>
            </a:r>
            <a:r>
              <a:rPr lang="en-US" sz="1000" dirty="0">
                <a:latin typeface="Arial" panose="020B0604020202020204"/>
              </a:rPr>
              <a:t>Alliance/ column set/ </a:t>
            </a:r>
            <a:r>
              <a:rPr lang="en-US" sz="1000" dirty="0" err="1">
                <a:latin typeface="Arial" panose="020B0604020202020204"/>
              </a:rPr>
              <a:t>QDa</a:t>
            </a:r>
            <a:r>
              <a:rPr lang="en-US" sz="1000" dirty="0">
                <a:latin typeface="Arial" panose="020B0604020202020204"/>
              </a:rPr>
              <a:t>/ Empower QS +</a:t>
            </a:r>
            <a:r>
              <a:rPr lang="en-US" sz="1000" dirty="0">
                <a:solidFill>
                  <a:srgbClr val="000000"/>
                </a:solidFill>
                <a:latin typeface="Arial" panose="020B0604020202020204"/>
              </a:rPr>
              <a:t> 3y warranty + consumables).</a:t>
            </a:r>
            <a:endParaRPr lang="en-US" sz="1000" dirty="0">
              <a:solidFill>
                <a:srgbClr val="000000"/>
              </a:solidFill>
              <a:latin typeface="Arial" panose="020B0604020202020204"/>
              <a:cs typeface="Arial"/>
            </a:endParaRPr>
          </a:p>
          <a:p>
            <a:pPr marL="0" marR="0" lvl="0" indent="0" algn="l" defTabSz="685800" rtl="0" eaLnBrk="1" fontAlgn="auto" latinLnBrk="0" hangingPunct="1">
              <a:lnSpc>
                <a:spcPct val="90000"/>
              </a:lnSpc>
              <a:spcBef>
                <a:spcPts val="1200"/>
              </a:spcBef>
              <a:spcAft>
                <a:spcPts val="0"/>
              </a:spcAft>
              <a:buClr>
                <a:srgbClr val="0077BB"/>
              </a:buClr>
              <a:buSzTx/>
              <a:buFont typeface="Wingdings" panose="05000000000000000000" pitchFamily="2" charset="2"/>
              <a:buNone/>
              <a:tabLst/>
              <a:defRPr/>
            </a:pPr>
            <a:endParaRPr lang="en-US" sz="1000" dirty="0">
              <a:solidFill>
                <a:srgbClr val="000000"/>
              </a:solidFill>
              <a:latin typeface="Arial" panose="020B0604020202020204"/>
            </a:endParaRPr>
          </a:p>
        </p:txBody>
      </p:sp>
      <p:pic>
        <p:nvPicPr>
          <p:cNvPr id="69" name="CustomIcon">
            <a:extLst>
              <a:ext uri="{FF2B5EF4-FFF2-40B4-BE49-F238E27FC236}">
                <a16:creationId xmlns:a16="http://schemas.microsoft.com/office/drawing/2014/main" id="{3B4ACF16-7311-40AF-9E53-593FE524759D}"/>
              </a:ext>
            </a:extLst>
          </p:cNvPr>
          <p:cNvPicPr>
            <a:picLocks/>
          </p:cNvPicPr>
          <p:nvPr>
            <p:custDataLst>
              <p:tags r:id="rId7"/>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936895" y="1778048"/>
            <a:ext cx="314824" cy="314824"/>
          </a:xfrm>
          <a:prstGeom prst="rect">
            <a:avLst/>
          </a:prstGeom>
        </p:spPr>
      </p:pic>
      <p:pic>
        <p:nvPicPr>
          <p:cNvPr id="71" name="CustomIcon">
            <a:extLst>
              <a:ext uri="{FF2B5EF4-FFF2-40B4-BE49-F238E27FC236}">
                <a16:creationId xmlns:a16="http://schemas.microsoft.com/office/drawing/2014/main" id="{47085395-05A8-48B7-AD22-589C73C0CAA7}"/>
              </a:ext>
            </a:extLst>
          </p:cNvPr>
          <p:cNvPicPr>
            <a:picLocks/>
          </p:cNvPicPr>
          <p:nvPr>
            <p:custDataLst>
              <p:tags r:id="rId8"/>
            </p:custDataLst>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955018" y="1778048"/>
            <a:ext cx="314824" cy="314824"/>
          </a:xfrm>
          <a:prstGeom prst="rect">
            <a:avLst/>
          </a:prstGeom>
        </p:spPr>
      </p:pic>
      <p:pic>
        <p:nvPicPr>
          <p:cNvPr id="73" name="CustomIcon">
            <a:extLst>
              <a:ext uri="{FF2B5EF4-FFF2-40B4-BE49-F238E27FC236}">
                <a16:creationId xmlns:a16="http://schemas.microsoft.com/office/drawing/2014/main" id="{3D77F382-1190-4A2B-AEB7-DA3A3946C1B6}"/>
              </a:ext>
            </a:extLst>
          </p:cNvPr>
          <p:cNvPicPr>
            <a:picLocks/>
          </p:cNvPicPr>
          <p:nvPr>
            <p:custDataLst>
              <p:tags r:id="rId9"/>
            </p:custDataLst>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1386866" y="1778048"/>
            <a:ext cx="314824" cy="314824"/>
          </a:xfrm>
          <a:prstGeom prst="rect">
            <a:avLst/>
          </a:prstGeom>
        </p:spPr>
      </p:pic>
      <p:pic>
        <p:nvPicPr>
          <p:cNvPr id="75" name="CustomIcon">
            <a:extLst>
              <a:ext uri="{FF2B5EF4-FFF2-40B4-BE49-F238E27FC236}">
                <a16:creationId xmlns:a16="http://schemas.microsoft.com/office/drawing/2014/main" id="{9778B693-3E92-4216-AE82-6B7D86C25673}"/>
              </a:ext>
            </a:extLst>
          </p:cNvPr>
          <p:cNvPicPr>
            <a:picLocks/>
          </p:cNvPicPr>
          <p:nvPr>
            <p:custDataLst>
              <p:tags r:id="rId10"/>
            </p:custDataLst>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2233405" y="4864327"/>
            <a:ext cx="314824" cy="314824"/>
          </a:xfrm>
          <a:prstGeom prst="rect">
            <a:avLst/>
          </a:prstGeom>
        </p:spPr>
      </p:pic>
      <p:cxnSp>
        <p:nvCxnSpPr>
          <p:cNvPr id="78" name="Straight Connector 77">
            <a:extLst>
              <a:ext uri="{FF2B5EF4-FFF2-40B4-BE49-F238E27FC236}">
                <a16:creationId xmlns:a16="http://schemas.microsoft.com/office/drawing/2014/main" id="{0784B122-A1B8-4A10-8620-563FEBBD0149}"/>
              </a:ext>
            </a:extLst>
          </p:cNvPr>
          <p:cNvCxnSpPr>
            <a:cxnSpLocks/>
          </p:cNvCxnSpPr>
          <p:nvPr/>
        </p:nvCxnSpPr>
        <p:spPr>
          <a:xfrm flipH="1">
            <a:off x="3294171" y="1778297"/>
            <a:ext cx="8030" cy="3307546"/>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E8EB19C-8A8A-4EB2-B49D-6EEB4FCAD797}"/>
              </a:ext>
            </a:extLst>
          </p:cNvPr>
          <p:cNvCxnSpPr>
            <a:cxnSpLocks/>
          </p:cNvCxnSpPr>
          <p:nvPr/>
        </p:nvCxnSpPr>
        <p:spPr>
          <a:xfrm>
            <a:off x="8384975" y="1778298"/>
            <a:ext cx="0" cy="3330844"/>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75830C5-053F-4356-88DC-D95BA08D3FE6}"/>
              </a:ext>
            </a:extLst>
          </p:cNvPr>
          <p:cNvCxnSpPr>
            <a:cxnSpLocks/>
          </p:cNvCxnSpPr>
          <p:nvPr/>
        </p:nvCxnSpPr>
        <p:spPr>
          <a:xfrm flipH="1">
            <a:off x="3481985" y="2135487"/>
            <a:ext cx="4787857"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AE55A58-0266-4467-B162-DB98F17BEF30}"/>
              </a:ext>
            </a:extLst>
          </p:cNvPr>
          <p:cNvSpPr txBox="1"/>
          <p:nvPr>
            <p:custDataLst>
              <p:tags r:id="rId11"/>
            </p:custDataLst>
          </p:nvPr>
        </p:nvSpPr>
        <p:spPr>
          <a:xfrm>
            <a:off x="8493455" y="2249753"/>
            <a:ext cx="3447616" cy="2753061"/>
          </a:xfrm>
          <a:prstGeom prst="rect">
            <a:avLst/>
          </a:prstGeom>
        </p:spPr>
        <p:txBody>
          <a:bodyPr vert="horz" wrap="square" lIns="0" tIns="0" rIns="0" bIns="0" rtlCol="0" anchor="t">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endPar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endParaRPr lang="en-US" sz="1300" b="1" dirty="0">
              <a:solidFill>
                <a:srgbClr val="0077BB"/>
              </a:solidFill>
              <a:latin typeface="Arial" panose="020B0604020202020204"/>
            </a:endParaRPr>
          </a:p>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endPar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endPar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endPar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endPar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endParaRPr>
          </a:p>
          <a:p>
            <a:pPr marL="0" marR="0" lvl="0" indent="0" algn="l" defTabSz="914377" rtl="0" eaLnBrk="1" fontAlgn="auto" latinLnBrk="0" hangingPunct="1">
              <a:lnSpc>
                <a:spcPct val="90000"/>
              </a:lnSpc>
              <a:spcBef>
                <a:spcPts val="900"/>
              </a:spcBef>
              <a:spcAft>
                <a:spcPts val="0"/>
              </a:spcAft>
              <a:buClr>
                <a:srgbClr val="0077BB"/>
              </a:buClr>
              <a:buSzTx/>
              <a:buFont typeface="Wingdings" panose="05000000000000000000" pitchFamily="2" charset="2"/>
              <a:buNone/>
              <a:tabLst/>
              <a:defRPr/>
            </a:pPr>
            <a:r>
              <a:rPr kumimoji="0" lang="en-US" sz="1300" b="1" i="0" u="none" strike="noStrike" kern="1200" cap="none" spc="0" normalizeH="0" baseline="0" noProof="0" dirty="0">
                <a:ln>
                  <a:noFill/>
                </a:ln>
                <a:solidFill>
                  <a:srgbClr val="0077BB"/>
                </a:solidFill>
                <a:effectLst/>
                <a:uLnTx/>
                <a:uFillTx/>
                <a:latin typeface="Arial" panose="020B0604020202020204"/>
                <a:ea typeface="+mn-ea"/>
                <a:cs typeface="+mn-cs"/>
              </a:rPr>
              <a:t>Select KPIs</a:t>
            </a:r>
          </a:p>
          <a:p>
            <a:pPr marL="146050" indent="-146050">
              <a:buClr>
                <a:srgbClr val="3377DD">
                  <a:lumMod val="60000"/>
                  <a:lumOff val="40000"/>
                </a:srgbClr>
              </a:buClr>
              <a:buFont typeface="+mj-lt"/>
              <a:buAutoNum type="arabicPeriod"/>
              <a:defRPr/>
            </a:pPr>
            <a:r>
              <a:rPr lang="en-US" sz="1000" dirty="0"/>
              <a:t>Opportunities Created (net new – leading): </a:t>
            </a:r>
            <a:r>
              <a:rPr lang="en-US" altLang="zh-CN" sz="1000" dirty="0">
                <a:ea typeface="黑体"/>
              </a:rPr>
              <a:t>105 </a:t>
            </a:r>
            <a:r>
              <a:rPr lang="en-US" sz="1000" dirty="0"/>
              <a:t>M</a:t>
            </a:r>
          </a:p>
          <a:p>
            <a:pPr marL="146050" indent="-146050">
              <a:buClr>
                <a:srgbClr val="3377DD">
                  <a:lumMod val="60000"/>
                  <a:lumOff val="40000"/>
                </a:srgbClr>
              </a:buClr>
              <a:buFont typeface="+mj-lt"/>
              <a:buAutoNum type="arabicPeriod"/>
              <a:defRPr/>
            </a:pPr>
            <a:r>
              <a:rPr lang="en-US" sz="1000" dirty="0">
                <a:solidFill>
                  <a:srgbClr val="000000"/>
                </a:solidFill>
              </a:rPr>
              <a:t>Pipeline (</a:t>
            </a:r>
            <a:r>
              <a:rPr lang="en-US" altLang="zh-CN" sz="1000" dirty="0">
                <a:solidFill>
                  <a:srgbClr val="000000"/>
                </a:solidFill>
              </a:rPr>
              <a:t>4</a:t>
            </a:r>
            <a:r>
              <a:rPr lang="en-US" sz="1000" dirty="0">
                <a:solidFill>
                  <a:srgbClr val="000000"/>
                </a:solidFill>
              </a:rPr>
              <a:t>X revenue, 180 days ahead - leading): 1</a:t>
            </a:r>
            <a:r>
              <a:rPr lang="en-US" altLang="zh-CN" sz="1000" dirty="0">
                <a:solidFill>
                  <a:srgbClr val="000000"/>
                </a:solidFill>
              </a:rPr>
              <a:t>54</a:t>
            </a:r>
            <a:r>
              <a:rPr lang="en-US" sz="1000" dirty="0">
                <a:solidFill>
                  <a:srgbClr val="000000"/>
                </a:solidFill>
              </a:rPr>
              <a:t> M</a:t>
            </a:r>
          </a:p>
          <a:p>
            <a:pPr marL="146050" indent="-146050">
              <a:buClr>
                <a:srgbClr val="3377DD">
                  <a:lumMod val="60000"/>
                  <a:lumOff val="40000"/>
                </a:srgbClr>
              </a:buClr>
              <a:buFont typeface="+mj-lt"/>
              <a:buAutoNum type="arabicPeriod"/>
              <a:defRPr/>
            </a:pPr>
            <a:r>
              <a:rPr lang="en-US" altLang="zh-CN" sz="1000" dirty="0">
                <a:solidFill>
                  <a:srgbClr val="FF0000"/>
                </a:solidFill>
                <a:cs typeface="Arial"/>
              </a:rPr>
              <a:t>MQL, new accounts and new contacts?</a:t>
            </a:r>
            <a:endParaRPr lang="en-US" sz="1000" dirty="0">
              <a:solidFill>
                <a:srgbClr val="FF0000"/>
              </a:solidFill>
              <a:cs typeface="Arial"/>
            </a:endParaRPr>
          </a:p>
        </p:txBody>
      </p:sp>
      <p:sp>
        <p:nvSpPr>
          <p:cNvPr id="56" name="TextBox 55">
            <a:extLst>
              <a:ext uri="{FF2B5EF4-FFF2-40B4-BE49-F238E27FC236}">
                <a16:creationId xmlns:a16="http://schemas.microsoft.com/office/drawing/2014/main" id="{98EDC02A-EF9C-4DF3-834B-B9EEBA82F2DE}"/>
              </a:ext>
            </a:extLst>
          </p:cNvPr>
          <p:cNvSpPr txBox="1">
            <a:spLocks/>
          </p:cNvSpPr>
          <p:nvPr/>
        </p:nvSpPr>
        <p:spPr>
          <a:xfrm>
            <a:off x="8493455" y="1879211"/>
            <a:ext cx="940963" cy="207749"/>
          </a:xfrm>
          <a:prstGeom prst="rect">
            <a:avLst/>
          </a:prstGeom>
        </p:spPr>
        <p:txBody>
          <a:bodyPr vert="horz" wrap="none" lIns="0" tIns="0" rIns="0" bIns="0" rtlCol="0" anchor="t"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1000"/>
              </a:spcBef>
              <a:spcAft>
                <a:spcPts val="0"/>
              </a:spcAft>
              <a:buClr>
                <a:srgbClr val="0077BB"/>
              </a:buClr>
              <a:buSzTx/>
              <a:buFont typeface="Wingdings" panose="05000000000000000000" pitchFamily="2" charset="2"/>
              <a:buNone/>
              <a:tabLst/>
              <a:defRPr/>
            </a:pPr>
            <a:r>
              <a:rPr kumimoji="0" lang="en-US" sz="1500" b="1" i="0" u="none" strike="noStrike" kern="1200" cap="none" spc="0" normalizeH="0" baseline="0" noProof="0">
                <a:ln>
                  <a:noFill/>
                </a:ln>
                <a:solidFill>
                  <a:srgbClr val="0077BB"/>
                </a:solidFill>
                <a:effectLst/>
                <a:uLnTx/>
                <a:uFillTx/>
                <a:latin typeface="Arial" panose="020B0604020202020204"/>
                <a:ea typeface="+mn-ea"/>
                <a:cs typeface="+mn-cs"/>
              </a:rPr>
              <a:t>Outcomes</a:t>
            </a:r>
          </a:p>
        </p:txBody>
      </p:sp>
      <p:cxnSp>
        <p:nvCxnSpPr>
          <p:cNvPr id="81" name="Straight Connector 80">
            <a:extLst>
              <a:ext uri="{FF2B5EF4-FFF2-40B4-BE49-F238E27FC236}">
                <a16:creationId xmlns:a16="http://schemas.microsoft.com/office/drawing/2014/main" id="{781B7705-17C1-41E4-BFD8-B201772E0538}"/>
              </a:ext>
            </a:extLst>
          </p:cNvPr>
          <p:cNvCxnSpPr>
            <a:cxnSpLocks/>
          </p:cNvCxnSpPr>
          <p:nvPr/>
        </p:nvCxnSpPr>
        <p:spPr>
          <a:xfrm rot="10800000">
            <a:off x="8493455" y="2135487"/>
            <a:ext cx="32082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1E827F7F-95FD-47A1-ABFE-EE60B55F8AA6}"/>
              </a:ext>
            </a:extLst>
          </p:cNvPr>
          <p:cNvCxnSpPr>
            <a:cxnSpLocks/>
          </p:cNvCxnSpPr>
          <p:nvPr/>
        </p:nvCxnSpPr>
        <p:spPr>
          <a:xfrm flipH="1">
            <a:off x="308496" y="2135487"/>
            <a:ext cx="2943223" cy="0"/>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B2C24615-8C6A-4335-AAE0-D712181EE3EC}"/>
              </a:ext>
            </a:extLst>
          </p:cNvPr>
          <p:cNvSpPr txBox="1">
            <a:spLocks/>
          </p:cNvSpPr>
          <p:nvPr/>
        </p:nvSpPr>
        <p:spPr>
          <a:xfrm>
            <a:off x="300465" y="4975716"/>
            <a:ext cx="1774525" cy="207749"/>
          </a:xfrm>
          <a:prstGeom prst="rect">
            <a:avLst/>
          </a:prstGeom>
        </p:spPr>
        <p:txBody>
          <a:bodyPr vert="horz" wrap="none" lIns="0" tIns="0" rIns="0" bIns="0" rtlCol="0" anchor="t"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ct val="90000"/>
              </a:lnSpc>
              <a:spcBef>
                <a:spcPts val="1000"/>
              </a:spcBef>
              <a:spcAft>
                <a:spcPts val="0"/>
              </a:spcAft>
              <a:buClr>
                <a:srgbClr val="0077BB"/>
              </a:buClr>
              <a:buSzTx/>
              <a:buFont typeface="Wingdings" panose="05000000000000000000" pitchFamily="2" charset="2"/>
              <a:buNone/>
              <a:tabLst/>
              <a:defRPr/>
            </a:pPr>
            <a:r>
              <a:rPr kumimoji="0" lang="en-US" sz="1500" b="1" i="0" u="none" strike="noStrike" kern="1200" cap="none" spc="0" normalizeH="0" baseline="0" noProof="0">
                <a:ln>
                  <a:noFill/>
                </a:ln>
                <a:solidFill>
                  <a:srgbClr val="0077BB"/>
                </a:solidFill>
                <a:effectLst/>
                <a:uLnTx/>
                <a:uFillTx/>
                <a:latin typeface="Arial" panose="020B0604020202020204"/>
                <a:ea typeface="+mn-ea"/>
                <a:cs typeface="+mn-cs"/>
              </a:rPr>
              <a:t>Leadership Needed</a:t>
            </a:r>
          </a:p>
        </p:txBody>
      </p:sp>
      <p:cxnSp>
        <p:nvCxnSpPr>
          <p:cNvPr id="92" name="Straight Connector 91">
            <a:extLst>
              <a:ext uri="{FF2B5EF4-FFF2-40B4-BE49-F238E27FC236}">
                <a16:creationId xmlns:a16="http://schemas.microsoft.com/office/drawing/2014/main" id="{98E4069D-0A69-4440-9648-E6FF242AF0F8}"/>
              </a:ext>
            </a:extLst>
          </p:cNvPr>
          <p:cNvCxnSpPr>
            <a:cxnSpLocks/>
          </p:cNvCxnSpPr>
          <p:nvPr/>
        </p:nvCxnSpPr>
        <p:spPr>
          <a:xfrm flipH="1">
            <a:off x="308496" y="5219550"/>
            <a:ext cx="114012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102EA3D-6C82-4B47-ABBC-1303B474E821}"/>
              </a:ext>
            </a:extLst>
          </p:cNvPr>
          <p:cNvCxnSpPr>
            <a:cxnSpLocks/>
          </p:cNvCxnSpPr>
          <p:nvPr/>
        </p:nvCxnSpPr>
        <p:spPr>
          <a:xfrm rot="5400000">
            <a:off x="2811572" y="5744136"/>
            <a:ext cx="9651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06787C1-5CED-43E3-B521-5D79F3896962}"/>
              </a:ext>
            </a:extLst>
          </p:cNvPr>
          <p:cNvCxnSpPr>
            <a:cxnSpLocks/>
          </p:cNvCxnSpPr>
          <p:nvPr/>
        </p:nvCxnSpPr>
        <p:spPr>
          <a:xfrm rot="5400000">
            <a:off x="7902375" y="5744137"/>
            <a:ext cx="965199" cy="0"/>
          </a:xfrm>
          <a:prstGeom prst="line">
            <a:avLst/>
          </a:prstGeom>
        </p:spPr>
        <p:style>
          <a:lnRef idx="1">
            <a:schemeClr val="accent1"/>
          </a:lnRef>
          <a:fillRef idx="0">
            <a:schemeClr val="accent1"/>
          </a:fillRef>
          <a:effectRef idx="0">
            <a:schemeClr val="accent1"/>
          </a:effectRef>
          <a:fontRef idx="minor">
            <a:schemeClr val="tx1"/>
          </a:fontRef>
        </p:style>
      </p:cxnSp>
      <p:sp>
        <p:nvSpPr>
          <p:cNvPr id="57" name="TextBox 36">
            <a:extLst>
              <a:ext uri="{FF2B5EF4-FFF2-40B4-BE49-F238E27FC236}">
                <a16:creationId xmlns:a16="http://schemas.microsoft.com/office/drawing/2014/main" id="{91DADB00-1786-4C12-8532-2B424FCDCD85}"/>
              </a:ext>
            </a:extLst>
          </p:cNvPr>
          <p:cNvSpPr txBox="1"/>
          <p:nvPr/>
        </p:nvSpPr>
        <p:spPr>
          <a:xfrm>
            <a:off x="3344653" y="2522287"/>
            <a:ext cx="2509215" cy="2400657"/>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342900" indent="-342900">
              <a:lnSpc>
                <a:spcPct val="100000"/>
              </a:lnSpc>
              <a:spcBef>
                <a:spcPts val="0"/>
              </a:spcBef>
              <a:buClr>
                <a:srgbClr val="000000"/>
              </a:buClr>
              <a:buFont typeface="+mj-lt"/>
              <a:buAutoNum type="arabicPeriod"/>
              <a:defRPr/>
            </a:pPr>
            <a:r>
              <a:rPr lang="en-US" altLang="zh-CN" sz="900" dirty="0">
                <a:cs typeface="Arial"/>
              </a:rPr>
              <a:t>Prioritize target accounts and conduct pipeline review (Feb, NR)</a:t>
            </a:r>
          </a:p>
          <a:p>
            <a:pPr marL="342900" indent="-342900">
              <a:lnSpc>
                <a:spcPct val="100000"/>
              </a:lnSpc>
              <a:spcBef>
                <a:spcPts val="0"/>
              </a:spcBef>
              <a:buClr>
                <a:srgbClr val="000000"/>
              </a:buClr>
              <a:buFont typeface="+mj-lt"/>
              <a:buAutoNum type="arabicPeriod"/>
              <a:defRPr/>
            </a:pPr>
            <a:endParaRPr lang="en-US" altLang="zh-CN" sz="500" dirty="0">
              <a:cs typeface="Arial"/>
            </a:endParaRPr>
          </a:p>
          <a:p>
            <a:pPr marL="342900" indent="-342900">
              <a:lnSpc>
                <a:spcPct val="100000"/>
              </a:lnSpc>
              <a:spcBef>
                <a:spcPts val="0"/>
              </a:spcBef>
              <a:buClr>
                <a:srgbClr val="000000"/>
              </a:buClr>
              <a:buFont typeface="+mj-lt"/>
              <a:buAutoNum type="arabicPeriod"/>
              <a:defRPr/>
            </a:pPr>
            <a:r>
              <a:rPr lang="en-US" altLang="zh-CN" sz="900" dirty="0">
                <a:cs typeface="Arial"/>
              </a:rPr>
              <a:t>Finalize collaboration plan,</a:t>
            </a:r>
            <a:r>
              <a:rPr lang="zh-CN" altLang="en-US" sz="900" dirty="0">
                <a:cs typeface="Arial"/>
              </a:rPr>
              <a:t> </a:t>
            </a:r>
            <a:r>
              <a:rPr lang="en-US" altLang="zh-CN" sz="900" dirty="0">
                <a:cs typeface="Arial"/>
              </a:rPr>
              <a:t>demand</a:t>
            </a:r>
            <a:r>
              <a:rPr lang="zh-CN" altLang="en-US" sz="900" dirty="0">
                <a:cs typeface="Arial"/>
              </a:rPr>
              <a:t> </a:t>
            </a:r>
            <a:r>
              <a:rPr lang="en-US" altLang="zh-CN" sz="900" dirty="0">
                <a:cs typeface="Arial"/>
              </a:rPr>
              <a:t>generation</a:t>
            </a:r>
            <a:r>
              <a:rPr lang="zh-CN" altLang="en-US" sz="900" dirty="0">
                <a:cs typeface="Arial"/>
              </a:rPr>
              <a:t> </a:t>
            </a:r>
            <a:r>
              <a:rPr lang="en-US" altLang="zh-CN" sz="900" dirty="0">
                <a:cs typeface="Arial"/>
              </a:rPr>
              <a:t>plan (Mar, NR)</a:t>
            </a:r>
          </a:p>
          <a:p>
            <a:pPr marL="342900" indent="-342900">
              <a:lnSpc>
                <a:spcPct val="100000"/>
              </a:lnSpc>
              <a:spcBef>
                <a:spcPts val="0"/>
              </a:spcBef>
              <a:buClr>
                <a:srgbClr val="000000"/>
              </a:buClr>
              <a:buFont typeface="+mj-lt"/>
              <a:buAutoNum type="arabicPeriod"/>
              <a:defRPr/>
            </a:pPr>
            <a:endParaRPr lang="en-US" altLang="zh-CN" sz="500" dirty="0">
              <a:cs typeface="Arial"/>
            </a:endParaRPr>
          </a:p>
          <a:p>
            <a:pPr marL="342900" indent="-342900">
              <a:lnSpc>
                <a:spcPct val="100000"/>
              </a:lnSpc>
              <a:spcBef>
                <a:spcPts val="0"/>
              </a:spcBef>
              <a:buClr>
                <a:srgbClr val="000000"/>
              </a:buClr>
              <a:buFont typeface="+mj-lt"/>
              <a:buAutoNum type="arabicPeriod"/>
              <a:defRPr/>
            </a:pPr>
            <a:r>
              <a:rPr lang="en-US" altLang="zh-CN" sz="900" dirty="0">
                <a:cs typeface="Arial"/>
              </a:rPr>
              <a:t>Promotion package get approval (Mar. NR)</a:t>
            </a:r>
          </a:p>
          <a:p>
            <a:pPr marL="342900" indent="-342900">
              <a:lnSpc>
                <a:spcPct val="100000"/>
              </a:lnSpc>
              <a:spcBef>
                <a:spcPts val="0"/>
              </a:spcBef>
              <a:buClr>
                <a:srgbClr val="000000"/>
              </a:buClr>
              <a:buFont typeface="+mj-lt"/>
              <a:buAutoNum type="arabicPeriod"/>
              <a:defRPr/>
            </a:pPr>
            <a:endParaRPr lang="en-US" altLang="zh-CN" sz="500" dirty="0">
              <a:cs typeface="Arial"/>
            </a:endParaRPr>
          </a:p>
          <a:p>
            <a:pPr marL="342900" indent="-342900">
              <a:lnSpc>
                <a:spcPct val="100000"/>
              </a:lnSpc>
              <a:spcBef>
                <a:spcPts val="0"/>
              </a:spcBef>
              <a:buClr>
                <a:srgbClr val="000000"/>
              </a:buClr>
              <a:buFont typeface="+mj-lt"/>
              <a:buAutoNum type="arabicPeriod"/>
              <a:defRPr/>
            </a:pPr>
            <a:r>
              <a:rPr lang="en-US" altLang="zh-CN" sz="900" dirty="0">
                <a:cs typeface="Arial"/>
              </a:rPr>
              <a:t>Execute demand generation plan, develop sales tools and conduct sales enablement (Apr, RR) </a:t>
            </a:r>
          </a:p>
          <a:p>
            <a:pPr marL="342900" indent="-342900">
              <a:lnSpc>
                <a:spcPct val="100000"/>
              </a:lnSpc>
              <a:spcBef>
                <a:spcPts val="0"/>
              </a:spcBef>
              <a:buClr>
                <a:srgbClr val="000000"/>
              </a:buClr>
              <a:buFont typeface="+mj-lt"/>
              <a:buAutoNum type="arabicPeriod"/>
              <a:defRPr/>
            </a:pPr>
            <a:endParaRPr lang="en-US" sz="500" dirty="0">
              <a:cs typeface="Arial"/>
            </a:endParaRPr>
          </a:p>
          <a:p>
            <a:pPr marL="342900" indent="-342900">
              <a:lnSpc>
                <a:spcPct val="100000"/>
              </a:lnSpc>
              <a:spcBef>
                <a:spcPts val="0"/>
              </a:spcBef>
              <a:buClr>
                <a:srgbClr val="000000"/>
              </a:buClr>
              <a:buFont typeface="+mj-lt"/>
              <a:buAutoNum type="arabicPeriod"/>
              <a:defRPr/>
            </a:pPr>
            <a:r>
              <a:rPr lang="en-US" sz="900" dirty="0">
                <a:cs typeface="Arial"/>
              </a:rPr>
              <a:t>Enhance reference site influence – e.g., COI, CPU &amp; </a:t>
            </a:r>
            <a:r>
              <a:rPr lang="en-US" altLang="zh-CN" sz="900" dirty="0">
                <a:cs typeface="Arial"/>
              </a:rPr>
              <a:t>NIFDC</a:t>
            </a:r>
            <a:r>
              <a:rPr lang="en-US" sz="900" dirty="0">
                <a:cs typeface="Arial"/>
              </a:rPr>
              <a:t> (May, RR)</a:t>
            </a:r>
          </a:p>
          <a:p>
            <a:pPr marL="342900" indent="-342900">
              <a:lnSpc>
                <a:spcPct val="100000"/>
              </a:lnSpc>
              <a:spcBef>
                <a:spcPts val="0"/>
              </a:spcBef>
              <a:buClr>
                <a:srgbClr val="000000"/>
              </a:buClr>
              <a:buFont typeface="+mj-lt"/>
              <a:buAutoNum type="arabicPeriod"/>
              <a:defRPr/>
            </a:pPr>
            <a:endParaRPr lang="en-US" sz="500" dirty="0">
              <a:cs typeface="Arial"/>
            </a:endParaRPr>
          </a:p>
          <a:p>
            <a:pPr marL="342900" indent="-342900">
              <a:lnSpc>
                <a:spcPct val="100000"/>
              </a:lnSpc>
              <a:spcBef>
                <a:spcPts val="0"/>
              </a:spcBef>
              <a:buClr>
                <a:srgbClr val="000000"/>
              </a:buClr>
              <a:buFont typeface="+mj-lt"/>
              <a:buAutoNum type="arabicPeriod"/>
              <a:defRPr/>
            </a:pPr>
            <a:r>
              <a:rPr lang="en-US" altLang="zh-CN" sz="900" dirty="0">
                <a:cs typeface="Arial"/>
              </a:rPr>
              <a:t>Seeding campaign and scale coverage to all NMPA key labs (on-site seminars &amp; virtual webinars) (Q2, RR)</a:t>
            </a:r>
          </a:p>
          <a:p>
            <a:pPr marL="342900" indent="-342900">
              <a:lnSpc>
                <a:spcPct val="100000"/>
              </a:lnSpc>
              <a:spcBef>
                <a:spcPts val="0"/>
              </a:spcBef>
              <a:buClr>
                <a:srgbClr val="000000"/>
              </a:buClr>
              <a:buFont typeface="+mj-lt"/>
              <a:buAutoNum type="arabicPeriod"/>
              <a:defRPr/>
            </a:pPr>
            <a:endParaRPr lang="en-US" sz="500" dirty="0">
              <a:cs typeface="Arial"/>
            </a:endParaRPr>
          </a:p>
          <a:p>
            <a:pPr marL="342900" indent="-342900">
              <a:lnSpc>
                <a:spcPct val="100000"/>
              </a:lnSpc>
              <a:spcBef>
                <a:spcPts val="0"/>
              </a:spcBef>
              <a:buClr>
                <a:srgbClr val="000000"/>
              </a:buClr>
              <a:buAutoNum type="arabicPeriod"/>
              <a:defRPr/>
            </a:pPr>
            <a:r>
              <a:rPr lang="en-US" sz="900" dirty="0">
                <a:cs typeface="Arial"/>
              </a:rPr>
              <a:t>Monthly check on KPIs (NR)</a:t>
            </a:r>
            <a:endParaRPr lang="en-US" sz="1000" dirty="0">
              <a:solidFill>
                <a:srgbClr val="000000"/>
              </a:solidFill>
            </a:endParaRPr>
          </a:p>
        </p:txBody>
      </p:sp>
      <p:sp>
        <p:nvSpPr>
          <p:cNvPr id="58" name="TextBox 36">
            <a:extLst>
              <a:ext uri="{FF2B5EF4-FFF2-40B4-BE49-F238E27FC236}">
                <a16:creationId xmlns:a16="http://schemas.microsoft.com/office/drawing/2014/main" id="{873AF8A5-7919-47BB-90D2-26CF14DFAD97}"/>
              </a:ext>
            </a:extLst>
          </p:cNvPr>
          <p:cNvSpPr txBox="1"/>
          <p:nvPr/>
        </p:nvSpPr>
        <p:spPr>
          <a:xfrm>
            <a:off x="6138698" y="3496878"/>
            <a:ext cx="2367348" cy="138499"/>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a:lnSpc>
                <a:spcPct val="100000"/>
              </a:lnSpc>
              <a:spcBef>
                <a:spcPts val="0"/>
              </a:spcBef>
              <a:buClr>
                <a:srgbClr val="0077BB"/>
              </a:buClr>
              <a:defRPr/>
            </a:pPr>
            <a:r>
              <a:rPr lang="en-US" sz="900">
                <a:solidFill>
                  <a:srgbClr val="000000"/>
                </a:solidFill>
                <a:latin typeface="Arial" panose="020B0604020202020204"/>
              </a:rPr>
              <a:t>Add 1 MKT manager for IDC (Apr)</a:t>
            </a:r>
          </a:p>
        </p:txBody>
      </p:sp>
      <p:sp>
        <p:nvSpPr>
          <p:cNvPr id="63" name="TextBox 36">
            <a:extLst>
              <a:ext uri="{FF2B5EF4-FFF2-40B4-BE49-F238E27FC236}">
                <a16:creationId xmlns:a16="http://schemas.microsoft.com/office/drawing/2014/main" id="{6131A435-4B08-4C8E-B991-26416D809E4B}"/>
              </a:ext>
            </a:extLst>
          </p:cNvPr>
          <p:cNvSpPr txBox="1"/>
          <p:nvPr/>
        </p:nvSpPr>
        <p:spPr>
          <a:xfrm>
            <a:off x="6135821" y="3812579"/>
            <a:ext cx="2295796" cy="276999"/>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a:lnSpc>
                <a:spcPct val="100000"/>
              </a:lnSpc>
              <a:spcBef>
                <a:spcPts val="0"/>
              </a:spcBef>
              <a:buClr>
                <a:srgbClr val="0077BB"/>
              </a:buClr>
              <a:defRPr/>
            </a:pPr>
            <a:r>
              <a:rPr lang="en-US" altLang="zh-CN" sz="900" dirty="0">
                <a:solidFill>
                  <a:srgbClr val="000000"/>
                </a:solidFill>
              </a:rPr>
              <a:t>10K for IDC conference sponsorship (Apr) </a:t>
            </a:r>
          </a:p>
        </p:txBody>
      </p:sp>
      <p:sp>
        <p:nvSpPr>
          <p:cNvPr id="59" name="Arrow: Left 52">
            <a:extLst>
              <a:ext uri="{FF2B5EF4-FFF2-40B4-BE49-F238E27FC236}">
                <a16:creationId xmlns:a16="http://schemas.microsoft.com/office/drawing/2014/main" id="{E5ACD378-B23D-4CFE-B3FB-F05B6DED9512}"/>
              </a:ext>
            </a:extLst>
          </p:cNvPr>
          <p:cNvSpPr/>
          <p:nvPr/>
        </p:nvSpPr>
        <p:spPr>
          <a:xfrm>
            <a:off x="5730697" y="3478202"/>
            <a:ext cx="270547" cy="194731"/>
          </a:xfrm>
          <a:prstGeom prst="leftArrow">
            <a:avLst/>
          </a:prstGeom>
          <a:solidFill>
            <a:schemeClr val="bg1"/>
          </a:solidFill>
          <a:ln>
            <a:solidFill>
              <a:schemeClr val="tx2"/>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77BB"/>
              </a:buClr>
              <a:buSzTx/>
              <a:buFontTx/>
              <a:buNone/>
              <a:tabLst/>
              <a:defRPr/>
            </a:pPr>
            <a:endParaRPr kumimoji="0" lang="en-US" sz="16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60" name="Arrow: Left 52">
            <a:extLst>
              <a:ext uri="{FF2B5EF4-FFF2-40B4-BE49-F238E27FC236}">
                <a16:creationId xmlns:a16="http://schemas.microsoft.com/office/drawing/2014/main" id="{241F03D1-8213-40F7-BBCD-74AC20D46A2A}"/>
              </a:ext>
            </a:extLst>
          </p:cNvPr>
          <p:cNvSpPr/>
          <p:nvPr/>
        </p:nvSpPr>
        <p:spPr>
          <a:xfrm>
            <a:off x="5746856" y="3893597"/>
            <a:ext cx="243381" cy="179185"/>
          </a:xfrm>
          <a:prstGeom prst="leftArrow">
            <a:avLst/>
          </a:prstGeom>
          <a:solidFill>
            <a:schemeClr val="bg1"/>
          </a:solidFill>
          <a:ln>
            <a:solidFill>
              <a:schemeClr val="tx2"/>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77BB"/>
              </a:buClr>
              <a:buSzTx/>
              <a:buFontTx/>
              <a:buNone/>
              <a:tabLst/>
              <a:defRPr/>
            </a:pPr>
            <a:endParaRPr kumimoji="0" lang="en-US" sz="16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61" name="TextBox 36">
            <a:extLst>
              <a:ext uri="{FF2B5EF4-FFF2-40B4-BE49-F238E27FC236}">
                <a16:creationId xmlns:a16="http://schemas.microsoft.com/office/drawing/2014/main" id="{05E87FE9-D7DA-48A3-BB41-5FCBD53A0D70}"/>
              </a:ext>
            </a:extLst>
          </p:cNvPr>
          <p:cNvSpPr txBox="1"/>
          <p:nvPr/>
        </p:nvSpPr>
        <p:spPr>
          <a:xfrm>
            <a:off x="6134049" y="4342277"/>
            <a:ext cx="2138575" cy="415498"/>
          </a:xfrm>
          <a:prstGeom prst="rect">
            <a:avLst/>
          </a:prstGeom>
        </p:spPr>
        <p:txBody>
          <a:bodyPr vert="horz" wrap="square" lIns="0" tIns="0" rIns="0" bIns="0" rtlCol="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a:lnSpc>
                <a:spcPct val="100000"/>
              </a:lnSpc>
              <a:spcBef>
                <a:spcPts val="0"/>
              </a:spcBef>
              <a:buClr>
                <a:srgbClr val="0077BB"/>
              </a:buClr>
              <a:defRPr/>
            </a:pPr>
            <a:r>
              <a:rPr lang="en-US" altLang="zh-CN" sz="900" dirty="0"/>
              <a:t>30K for MKT activity </a:t>
            </a:r>
          </a:p>
          <a:p>
            <a:pPr>
              <a:lnSpc>
                <a:spcPct val="100000"/>
              </a:lnSpc>
              <a:spcBef>
                <a:spcPts val="0"/>
              </a:spcBef>
              <a:buClr>
                <a:srgbClr val="0077BB"/>
              </a:buClr>
              <a:defRPr/>
            </a:pPr>
            <a:r>
              <a:rPr lang="en-US" altLang="zh-CN" sz="900" dirty="0"/>
              <a:t>Seeding for sales: 1 BioAccord, 1 </a:t>
            </a:r>
            <a:r>
              <a:rPr lang="en-US" altLang="zh-CN" sz="900" dirty="0" err="1"/>
              <a:t>RDa</a:t>
            </a:r>
            <a:r>
              <a:rPr lang="en-US" altLang="zh-CN" sz="900" dirty="0"/>
              <a:t>, 1 Radian(Q2)​</a:t>
            </a:r>
            <a:endParaRPr lang="en-US" altLang="zh-CN" sz="900" dirty="0">
              <a:latin typeface="Arial" panose="020B0604020202020204"/>
            </a:endParaRPr>
          </a:p>
        </p:txBody>
      </p:sp>
      <p:sp>
        <p:nvSpPr>
          <p:cNvPr id="66" name="Arrow: Left 52">
            <a:extLst>
              <a:ext uri="{FF2B5EF4-FFF2-40B4-BE49-F238E27FC236}">
                <a16:creationId xmlns:a16="http://schemas.microsoft.com/office/drawing/2014/main" id="{A82450F4-3BE3-45BC-98CB-30A3E8E2465D}"/>
              </a:ext>
            </a:extLst>
          </p:cNvPr>
          <p:cNvSpPr/>
          <p:nvPr/>
        </p:nvSpPr>
        <p:spPr>
          <a:xfrm>
            <a:off x="5788822" y="4364466"/>
            <a:ext cx="243381" cy="179185"/>
          </a:xfrm>
          <a:prstGeom prst="leftArrow">
            <a:avLst/>
          </a:prstGeom>
          <a:solidFill>
            <a:schemeClr val="bg1"/>
          </a:solidFill>
          <a:ln>
            <a:solidFill>
              <a:schemeClr val="tx2"/>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
                <a:srgbClr val="0077BB"/>
              </a:buClr>
              <a:buSzTx/>
              <a:buFontTx/>
              <a:buNone/>
              <a:tabLst/>
              <a:defRPr/>
            </a:pPr>
            <a:endParaRPr kumimoji="0" lang="en-US" sz="16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graphicFrame>
        <p:nvGraphicFramePr>
          <p:cNvPr id="65" name="Table 4">
            <a:extLst>
              <a:ext uri="{FF2B5EF4-FFF2-40B4-BE49-F238E27FC236}">
                <a16:creationId xmlns:a16="http://schemas.microsoft.com/office/drawing/2014/main" id="{E84FBD9F-BC73-4122-AFD1-0E373774268E}"/>
              </a:ext>
            </a:extLst>
          </p:cNvPr>
          <p:cNvGraphicFramePr>
            <a:graphicFrameLocks noGrp="1"/>
          </p:cNvGraphicFramePr>
          <p:nvPr>
            <p:extLst>
              <p:ext uri="{D42A27DB-BD31-4B8C-83A1-F6EECF244321}">
                <p14:modId xmlns:p14="http://schemas.microsoft.com/office/powerpoint/2010/main" val="1154955373"/>
              </p:ext>
            </p:extLst>
          </p:nvPr>
        </p:nvGraphicFramePr>
        <p:xfrm>
          <a:off x="8401240" y="2219657"/>
          <a:ext cx="3566166" cy="1188720"/>
        </p:xfrm>
        <a:graphic>
          <a:graphicData uri="http://schemas.openxmlformats.org/drawingml/2006/table">
            <a:tbl>
              <a:tblPr firstRow="1" bandRow="1">
                <a:tableStyleId>{2D5ABB26-0587-4C30-8999-92F81FD0307C}</a:tableStyleId>
              </a:tblPr>
              <a:tblGrid>
                <a:gridCol w="843428">
                  <a:extLst>
                    <a:ext uri="{9D8B030D-6E8A-4147-A177-3AD203B41FA5}">
                      <a16:colId xmlns:a16="http://schemas.microsoft.com/office/drawing/2014/main" val="2118239918"/>
                    </a:ext>
                  </a:extLst>
                </a:gridCol>
                <a:gridCol w="532130">
                  <a:extLst>
                    <a:ext uri="{9D8B030D-6E8A-4147-A177-3AD203B41FA5}">
                      <a16:colId xmlns:a16="http://schemas.microsoft.com/office/drawing/2014/main" val="2076590305"/>
                    </a:ext>
                  </a:extLst>
                </a:gridCol>
                <a:gridCol w="532130">
                  <a:extLst>
                    <a:ext uri="{9D8B030D-6E8A-4147-A177-3AD203B41FA5}">
                      <a16:colId xmlns:a16="http://schemas.microsoft.com/office/drawing/2014/main" val="394765293"/>
                    </a:ext>
                  </a:extLst>
                </a:gridCol>
                <a:gridCol w="601980">
                  <a:extLst>
                    <a:ext uri="{9D8B030D-6E8A-4147-A177-3AD203B41FA5}">
                      <a16:colId xmlns:a16="http://schemas.microsoft.com/office/drawing/2014/main" val="1957932170"/>
                    </a:ext>
                  </a:extLst>
                </a:gridCol>
                <a:gridCol w="462280">
                  <a:extLst>
                    <a:ext uri="{9D8B030D-6E8A-4147-A177-3AD203B41FA5}">
                      <a16:colId xmlns:a16="http://schemas.microsoft.com/office/drawing/2014/main" val="2832066554"/>
                    </a:ext>
                  </a:extLst>
                </a:gridCol>
                <a:gridCol w="594218">
                  <a:extLst>
                    <a:ext uri="{9D8B030D-6E8A-4147-A177-3AD203B41FA5}">
                      <a16:colId xmlns:a16="http://schemas.microsoft.com/office/drawing/2014/main" val="1347801980"/>
                    </a:ext>
                  </a:extLst>
                </a:gridCol>
              </a:tblGrid>
              <a:tr h="356680">
                <a:tc>
                  <a:txBody>
                    <a:bodyPr/>
                    <a:lstStyle/>
                    <a:p>
                      <a:r>
                        <a:rPr lang="en-US" sz="1200" b="1" dirty="0">
                          <a:solidFill>
                            <a:schemeClr val="accent1"/>
                          </a:solidFill>
                          <a:latin typeface="Arial" panose="020B0604020202020204" pitchFamily="34" charset="0"/>
                          <a:cs typeface="Arial" panose="020B0604020202020204" pitchFamily="34" charset="0"/>
                        </a:rPr>
                        <a:t>Revenue $M</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b="1" dirty="0">
                          <a:solidFill>
                            <a:schemeClr val="accent1"/>
                          </a:solidFill>
                          <a:latin typeface="Arial" panose="020B0604020202020204" pitchFamily="34" charset="0"/>
                          <a:cs typeface="Arial" panose="020B0604020202020204" pitchFamily="34" charset="0"/>
                        </a:rPr>
                        <a:t>Q1</a:t>
                      </a:r>
                    </a:p>
                  </a:txBody>
                  <a:tcPr anchor="ctr"/>
                </a:tc>
                <a:tc>
                  <a:txBody>
                    <a:bodyPr/>
                    <a:lstStyle/>
                    <a:p>
                      <a:pPr algn="ctr"/>
                      <a:r>
                        <a:rPr lang="en-US" sz="1200" b="1" dirty="0">
                          <a:solidFill>
                            <a:schemeClr val="accent1"/>
                          </a:solidFill>
                          <a:latin typeface="Arial" panose="020B0604020202020204" pitchFamily="34" charset="0"/>
                          <a:cs typeface="Arial" panose="020B0604020202020204" pitchFamily="34" charset="0"/>
                        </a:rPr>
                        <a:t>Q2</a:t>
                      </a:r>
                    </a:p>
                  </a:txBody>
                  <a:tcPr anchor="ctr"/>
                </a:tc>
                <a:tc>
                  <a:txBody>
                    <a:bodyPr/>
                    <a:lstStyle/>
                    <a:p>
                      <a:pPr algn="ctr"/>
                      <a:r>
                        <a:rPr lang="en-US" sz="1200" b="1">
                          <a:solidFill>
                            <a:schemeClr val="accent1"/>
                          </a:solidFill>
                          <a:latin typeface="Arial" panose="020B0604020202020204" pitchFamily="34" charset="0"/>
                          <a:cs typeface="Arial" panose="020B0604020202020204" pitchFamily="34" charset="0"/>
                        </a:rPr>
                        <a:t>Q3</a:t>
                      </a:r>
                    </a:p>
                  </a:txBody>
                  <a:tcPr anchor="ctr"/>
                </a:tc>
                <a:tc>
                  <a:txBody>
                    <a:bodyPr/>
                    <a:lstStyle/>
                    <a:p>
                      <a:pPr algn="ctr"/>
                      <a:r>
                        <a:rPr lang="en-US" sz="1200" b="1">
                          <a:solidFill>
                            <a:schemeClr val="accent1"/>
                          </a:solidFill>
                          <a:latin typeface="Arial" panose="020B0604020202020204" pitchFamily="34" charset="0"/>
                          <a:cs typeface="Arial" panose="020B0604020202020204" pitchFamily="34" charset="0"/>
                        </a:rPr>
                        <a:t>Q4</a:t>
                      </a:r>
                    </a:p>
                  </a:txBody>
                  <a:tcPr anchor="ctr"/>
                </a:tc>
                <a:tc>
                  <a:txBody>
                    <a:bodyPr/>
                    <a:lstStyle/>
                    <a:p>
                      <a:pPr algn="ctr"/>
                      <a:r>
                        <a:rPr lang="en-US" sz="1100" b="1">
                          <a:solidFill>
                            <a:schemeClr val="accent1"/>
                          </a:solidFill>
                          <a:latin typeface="Arial" panose="020B0604020202020204" pitchFamily="34" charset="0"/>
                          <a:cs typeface="Arial" panose="020B0604020202020204" pitchFamily="34" charset="0"/>
                        </a:rPr>
                        <a:t>Sub-Total</a:t>
                      </a:r>
                    </a:p>
                  </a:txBody>
                  <a:tcPr anchor="ctr"/>
                </a:tc>
                <a:extLst>
                  <a:ext uri="{0D108BD9-81ED-4DB2-BD59-A6C34878D82A}">
                    <a16:rowId xmlns:a16="http://schemas.microsoft.com/office/drawing/2014/main" val="642725166"/>
                  </a:ext>
                </a:extLst>
              </a:tr>
              <a:tr h="191083">
                <a:tc>
                  <a:txBody>
                    <a:bodyPr/>
                    <a:lstStyle/>
                    <a:p>
                      <a:pPr algn="l"/>
                      <a:r>
                        <a:rPr lang="en-US" sz="1000">
                          <a:solidFill>
                            <a:schemeClr val="tx1">
                              <a:lumMod val="50000"/>
                              <a:lumOff val="50000"/>
                            </a:schemeClr>
                          </a:solidFill>
                          <a:latin typeface="Arial" panose="020B0604020202020204" pitchFamily="34" charset="0"/>
                          <a:cs typeface="Arial" panose="020B0604020202020204" pitchFamily="34" charset="0"/>
                        </a:rPr>
                        <a:t>Momentum</a:t>
                      </a:r>
                    </a:p>
                  </a:txBody>
                  <a:tcPr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5.8</a:t>
                      </a:r>
                    </a:p>
                  </a:txBody>
                  <a:tcPr marL="6350" marR="6350" marT="6350" marB="0"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7.3</a:t>
                      </a:r>
                    </a:p>
                  </a:txBody>
                  <a:tcPr marL="6350" marR="6350" marT="6350" marB="0"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9.7</a:t>
                      </a:r>
                    </a:p>
                  </a:txBody>
                  <a:tcPr marL="6350" marR="6350" marT="6350" marB="0"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14.4</a:t>
                      </a:r>
                    </a:p>
                  </a:txBody>
                  <a:tcPr marL="6350" marR="6350" marT="6350" marB="0"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37.1</a:t>
                      </a:r>
                    </a:p>
                  </a:txBody>
                  <a:tcPr marL="6350" marR="6350" marT="6350" marB="0" anchor="ctr"/>
                </a:tc>
                <a:extLst>
                  <a:ext uri="{0D108BD9-81ED-4DB2-BD59-A6C34878D82A}">
                    <a16:rowId xmlns:a16="http://schemas.microsoft.com/office/drawing/2014/main" val="1956866944"/>
                  </a:ext>
                </a:extLst>
              </a:tr>
              <a:tr h="214969">
                <a:tc>
                  <a:txBody>
                    <a:bodyPr/>
                    <a:lstStyle/>
                    <a:p>
                      <a:pPr algn="l"/>
                      <a:r>
                        <a:rPr lang="en-US" sz="1000">
                          <a:solidFill>
                            <a:schemeClr val="tx1">
                              <a:lumMod val="50000"/>
                              <a:lumOff val="50000"/>
                            </a:schemeClr>
                          </a:solidFill>
                          <a:latin typeface="Arial" panose="020B0604020202020204" pitchFamily="34" charset="0"/>
                          <a:cs typeface="Arial" panose="020B0604020202020204" pitchFamily="34" charset="0"/>
                        </a:rPr>
                        <a:t>Extra</a:t>
                      </a:r>
                    </a:p>
                  </a:txBody>
                  <a:tcPr anchor="ctr"/>
                </a:tc>
                <a:tc>
                  <a:txBody>
                    <a:bodyPr/>
                    <a:lstStyle/>
                    <a:p>
                      <a:pPr algn="ctr"/>
                      <a:r>
                        <a:rPr lang="en-US" sz="1000">
                          <a:latin typeface="Arial" panose="020B0604020202020204" pitchFamily="34" charset="0"/>
                          <a:cs typeface="Arial" panose="020B0604020202020204" pitchFamily="34" charset="0"/>
                        </a:rPr>
                        <a:t>-</a:t>
                      </a:r>
                    </a:p>
                  </a:txBody>
                  <a:tcPr anchor="ctr"/>
                </a:tc>
                <a:tc>
                  <a:txBody>
                    <a:bodyPr/>
                    <a:lstStyle/>
                    <a:p>
                      <a:pPr algn="ctr"/>
                      <a:r>
                        <a:rPr lang="en-US" sz="1000" dirty="0">
                          <a:latin typeface="Arial" panose="020B0604020202020204" pitchFamily="34" charset="0"/>
                          <a:cs typeface="Arial" panose="020B0604020202020204" pitchFamily="34" charset="0"/>
                        </a:rPr>
                        <a:t>0.3</a:t>
                      </a:r>
                    </a:p>
                  </a:txBody>
                  <a:tcPr anchor="ctr"/>
                </a:tc>
                <a:tc>
                  <a:txBody>
                    <a:bodyPr/>
                    <a:lstStyle/>
                    <a:p>
                      <a:pPr algn="ctr"/>
                      <a:r>
                        <a:rPr lang="en-US" sz="1000" dirty="0">
                          <a:latin typeface="Arial" panose="020B0604020202020204" pitchFamily="34" charset="0"/>
                          <a:cs typeface="Arial" panose="020B0604020202020204" pitchFamily="34" charset="0"/>
                        </a:rPr>
                        <a:t>0.6</a:t>
                      </a:r>
                    </a:p>
                  </a:txBody>
                  <a:tcPr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0.6</a:t>
                      </a:r>
                    </a:p>
                  </a:txBody>
                  <a:tcPr anchor="ctr"/>
                </a:tc>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1.5</a:t>
                      </a:r>
                    </a:p>
                  </a:txBody>
                  <a:tcPr anchor="ctr"/>
                </a:tc>
                <a:extLst>
                  <a:ext uri="{0D108BD9-81ED-4DB2-BD59-A6C34878D82A}">
                    <a16:rowId xmlns:a16="http://schemas.microsoft.com/office/drawing/2014/main" val="681731561"/>
                  </a:ext>
                </a:extLst>
              </a:tr>
              <a:tr h="220521">
                <a:tc>
                  <a:txBody>
                    <a:bodyPr/>
                    <a:lstStyle/>
                    <a:p>
                      <a:pPr algn="l"/>
                      <a:r>
                        <a:rPr lang="en-US" sz="1000">
                          <a:solidFill>
                            <a:schemeClr val="tx1">
                              <a:lumMod val="50000"/>
                              <a:lumOff val="50000"/>
                            </a:schemeClr>
                          </a:solidFill>
                          <a:latin typeface="Arial" panose="020B0604020202020204" pitchFamily="34" charset="0"/>
                          <a:cs typeface="Arial" panose="020B0604020202020204" pitchFamily="34" charset="0"/>
                        </a:rPr>
                        <a:t>Total</a:t>
                      </a:r>
                    </a:p>
                  </a:txBody>
                  <a:tcPr anchor="ctr"/>
                </a:tc>
                <a:tc>
                  <a:txBody>
                    <a:bodyPr/>
                    <a:lstStyle/>
                    <a:p>
                      <a:pPr algn="ctr"/>
                      <a:r>
                        <a:rPr lang="en-US" sz="1000" dirty="0">
                          <a:latin typeface="Arial" panose="020B0604020202020204" pitchFamily="34" charset="0"/>
                          <a:cs typeface="Arial" panose="020B0604020202020204" pitchFamily="34" charset="0"/>
                        </a:rPr>
                        <a:t>5.8</a:t>
                      </a:r>
                    </a:p>
                  </a:txBody>
                  <a:tcPr anchor="ctr"/>
                </a:tc>
                <a:tc>
                  <a:txBody>
                    <a:bodyPr/>
                    <a:lstStyle/>
                    <a:p>
                      <a:pPr algn="ctr"/>
                      <a:r>
                        <a:rPr lang="en-US" sz="1000" dirty="0">
                          <a:latin typeface="Arial" panose="020B0604020202020204" pitchFamily="34" charset="0"/>
                          <a:cs typeface="Arial" panose="020B0604020202020204" pitchFamily="34" charset="0"/>
                        </a:rPr>
                        <a:t>7.6</a:t>
                      </a:r>
                    </a:p>
                  </a:txBody>
                  <a:tcPr anchor="ctr"/>
                </a:tc>
                <a:tc>
                  <a:txBody>
                    <a:bodyPr/>
                    <a:lstStyle/>
                    <a:p>
                      <a:pPr algn="ctr"/>
                      <a:r>
                        <a:rPr lang="en-US" sz="1000" dirty="0">
                          <a:latin typeface="Arial" panose="020B0604020202020204" pitchFamily="34" charset="0"/>
                          <a:cs typeface="Arial" panose="020B0604020202020204" pitchFamily="34" charset="0"/>
                        </a:rPr>
                        <a:t>10.3</a:t>
                      </a:r>
                    </a:p>
                  </a:txBody>
                  <a:tcPr anchor="ctr"/>
                </a:tc>
                <a:tc>
                  <a:txBody>
                    <a:bodyPr/>
                    <a:lstStyle/>
                    <a:p>
                      <a:pPr algn="ctr"/>
                      <a:r>
                        <a:rPr lang="en-US" sz="1000" dirty="0">
                          <a:latin typeface="Arial" panose="020B0604020202020204" pitchFamily="34" charset="0"/>
                          <a:cs typeface="Arial" panose="020B0604020202020204" pitchFamily="34" charset="0"/>
                        </a:rPr>
                        <a:t>13.0</a:t>
                      </a:r>
                    </a:p>
                  </a:txBody>
                  <a:tcPr anchor="ctr"/>
                </a:tc>
                <a:tc>
                  <a:txBody>
                    <a:bodyPr/>
                    <a:lstStyle/>
                    <a:p>
                      <a:pPr algn="ctr"/>
                      <a:r>
                        <a:rPr lang="en-US" sz="1000" dirty="0">
                          <a:latin typeface="Arial" panose="020B0604020202020204" pitchFamily="34" charset="0"/>
                          <a:cs typeface="Arial" panose="020B0604020202020204" pitchFamily="34" charset="0"/>
                        </a:rPr>
                        <a:t>38.6</a:t>
                      </a:r>
                    </a:p>
                  </a:txBody>
                  <a:tcPr anchor="ctr"/>
                </a:tc>
                <a:extLst>
                  <a:ext uri="{0D108BD9-81ED-4DB2-BD59-A6C34878D82A}">
                    <a16:rowId xmlns:a16="http://schemas.microsoft.com/office/drawing/2014/main" val="3626611064"/>
                  </a:ext>
                </a:extLst>
              </a:tr>
            </a:tbl>
          </a:graphicData>
        </a:graphic>
      </p:graphicFrame>
      <p:grpSp>
        <p:nvGrpSpPr>
          <p:cNvPr id="67" name="Group 86">
            <a:extLst>
              <a:ext uri="{FF2B5EF4-FFF2-40B4-BE49-F238E27FC236}">
                <a16:creationId xmlns:a16="http://schemas.microsoft.com/office/drawing/2014/main" id="{61AC5C07-53ED-4366-A2B5-C66E5DAF7569}"/>
              </a:ext>
            </a:extLst>
          </p:cNvPr>
          <p:cNvGrpSpPr/>
          <p:nvPr/>
        </p:nvGrpSpPr>
        <p:grpSpPr>
          <a:xfrm>
            <a:off x="341938" y="1154076"/>
            <a:ext cx="1585888" cy="508224"/>
            <a:chOff x="523875" y="1198634"/>
            <a:chExt cx="2609850" cy="508224"/>
          </a:xfrm>
        </p:grpSpPr>
        <p:cxnSp>
          <p:nvCxnSpPr>
            <p:cNvPr id="68" name="Straight Connector 7">
              <a:extLst>
                <a:ext uri="{FF2B5EF4-FFF2-40B4-BE49-F238E27FC236}">
                  <a16:creationId xmlns:a16="http://schemas.microsoft.com/office/drawing/2014/main" id="{FDF70131-4595-421A-9AA3-4C4955BF78C2}"/>
                </a:ext>
              </a:extLst>
            </p:cNvPr>
            <p:cNvCxnSpPr>
              <a:cxnSpLocks/>
            </p:cNvCxnSpPr>
            <p:nvPr/>
          </p:nvCxnSpPr>
          <p:spPr>
            <a:xfrm>
              <a:off x="523875" y="1459671"/>
              <a:ext cx="2609850" cy="0"/>
            </a:xfrm>
            <a:prstGeom prst="line">
              <a:avLst/>
            </a:prstGeom>
          </p:spPr>
          <p:style>
            <a:lnRef idx="1">
              <a:schemeClr val="accent1"/>
            </a:lnRef>
            <a:fillRef idx="0">
              <a:schemeClr val="accent1"/>
            </a:fillRef>
            <a:effectRef idx="0">
              <a:schemeClr val="accent1"/>
            </a:effectRef>
            <a:fontRef idx="minor">
              <a:schemeClr val="tx1"/>
            </a:fontRef>
          </p:style>
        </p:cxnSp>
        <p:sp>
          <p:nvSpPr>
            <p:cNvPr id="76" name="TextBox 11">
              <a:extLst>
                <a:ext uri="{FF2B5EF4-FFF2-40B4-BE49-F238E27FC236}">
                  <a16:creationId xmlns:a16="http://schemas.microsoft.com/office/drawing/2014/main" id="{5DEFBC59-3BE6-47E0-AE38-FCDF62460643}"/>
                </a:ext>
              </a:extLst>
            </p:cNvPr>
            <p:cNvSpPr txBox="1">
              <a:spLocks/>
            </p:cNvSpPr>
            <p:nvPr/>
          </p:nvSpPr>
          <p:spPr>
            <a:xfrm>
              <a:off x="523875" y="1198634"/>
              <a:ext cx="1110625" cy="20774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r>
                <a:rPr lang="en-US" sz="1500" b="1">
                  <a:solidFill>
                    <a:schemeClr val="accent1"/>
                  </a:solidFill>
                </a:rPr>
                <a:t>Workstream</a:t>
              </a:r>
            </a:p>
          </p:txBody>
        </p:sp>
        <p:sp>
          <p:nvSpPr>
            <p:cNvPr id="83" name="TextBox 42">
              <a:extLst>
                <a:ext uri="{FF2B5EF4-FFF2-40B4-BE49-F238E27FC236}">
                  <a16:creationId xmlns:a16="http://schemas.microsoft.com/office/drawing/2014/main" id="{3762B2A9-E0A0-4DF2-964A-ECCCFC95B095}"/>
                </a:ext>
              </a:extLst>
            </p:cNvPr>
            <p:cNvSpPr txBox="1">
              <a:spLocks/>
            </p:cNvSpPr>
            <p:nvPr/>
          </p:nvSpPr>
          <p:spPr>
            <a:xfrm>
              <a:off x="523875" y="1526809"/>
              <a:ext cx="2609850" cy="180049"/>
            </a:xfrm>
            <a:prstGeom prst="rect">
              <a:avLst/>
            </a:prstGeom>
          </p:spPr>
          <p:txBody>
            <a:bodyPr vert="horz" wrap="none" lIns="0" tIns="0" rIns="0" bIns="0" rtlCol="0" anchor="ctr" anchorCtr="0">
              <a:no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endParaRPr lang="en-US" sz="1300"/>
            </a:p>
          </p:txBody>
        </p:sp>
      </p:grpSp>
      <p:grpSp>
        <p:nvGrpSpPr>
          <p:cNvPr id="88" name="Group 12">
            <a:extLst>
              <a:ext uri="{FF2B5EF4-FFF2-40B4-BE49-F238E27FC236}">
                <a16:creationId xmlns:a16="http://schemas.microsoft.com/office/drawing/2014/main" id="{5DF36E36-0EBB-440B-96CC-0E9B10D9FAA8}"/>
              </a:ext>
            </a:extLst>
          </p:cNvPr>
          <p:cNvGrpSpPr/>
          <p:nvPr/>
        </p:nvGrpSpPr>
        <p:grpSpPr>
          <a:xfrm>
            <a:off x="9091840" y="1177929"/>
            <a:ext cx="2166042" cy="436821"/>
            <a:chOff x="9091840" y="1217684"/>
            <a:chExt cx="2166042" cy="436821"/>
          </a:xfrm>
        </p:grpSpPr>
        <p:sp>
          <p:nvSpPr>
            <p:cNvPr id="89" name="TextBox 23">
              <a:extLst>
                <a:ext uri="{FF2B5EF4-FFF2-40B4-BE49-F238E27FC236}">
                  <a16:creationId xmlns:a16="http://schemas.microsoft.com/office/drawing/2014/main" id="{C33FF1E0-7F1E-4B77-AC45-985D2B2B25EB}"/>
                </a:ext>
              </a:extLst>
            </p:cNvPr>
            <p:cNvSpPr txBox="1">
              <a:spLocks/>
            </p:cNvSpPr>
            <p:nvPr/>
          </p:nvSpPr>
          <p:spPr>
            <a:xfrm>
              <a:off x="9091840" y="1217684"/>
              <a:ext cx="1838645" cy="20774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r>
                <a:rPr lang="en-US" sz="1500" b="1">
                  <a:solidFill>
                    <a:schemeClr val="accent1"/>
                  </a:solidFill>
                </a:rPr>
                <a:t>Accountable Leader</a:t>
              </a:r>
            </a:p>
          </p:txBody>
        </p:sp>
        <p:sp>
          <p:nvSpPr>
            <p:cNvPr id="90" name="TextBox 25">
              <a:extLst>
                <a:ext uri="{FF2B5EF4-FFF2-40B4-BE49-F238E27FC236}">
                  <a16:creationId xmlns:a16="http://schemas.microsoft.com/office/drawing/2014/main" id="{366E68D2-46BE-460B-8783-B106E6CB44CA}"/>
                </a:ext>
              </a:extLst>
            </p:cNvPr>
            <p:cNvSpPr txBox="1">
              <a:spLocks/>
            </p:cNvSpPr>
            <p:nvPr/>
          </p:nvSpPr>
          <p:spPr>
            <a:xfrm>
              <a:off x="9628605" y="1516006"/>
              <a:ext cx="657231" cy="13849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lvl="0" indent="0">
                <a:buClr>
                  <a:srgbClr val="0077BB"/>
                </a:buClr>
                <a:buNone/>
                <a:defRPr/>
              </a:pPr>
              <a:r>
                <a:rPr lang="en-US" sz="1000">
                  <a:solidFill>
                    <a:srgbClr val="000000"/>
                  </a:solidFill>
                </a:rPr>
                <a:t>Laura Song</a:t>
              </a:r>
            </a:p>
          </p:txBody>
        </p:sp>
        <p:cxnSp>
          <p:nvCxnSpPr>
            <p:cNvPr id="93" name="Straight Connector 69">
              <a:extLst>
                <a:ext uri="{FF2B5EF4-FFF2-40B4-BE49-F238E27FC236}">
                  <a16:creationId xmlns:a16="http://schemas.microsoft.com/office/drawing/2014/main" id="{CC8578B0-ACCF-49B1-A1FE-4E606364BFB5}"/>
                </a:ext>
              </a:extLst>
            </p:cNvPr>
            <p:cNvCxnSpPr>
              <a:cxnSpLocks/>
            </p:cNvCxnSpPr>
            <p:nvPr/>
          </p:nvCxnSpPr>
          <p:spPr>
            <a:xfrm>
              <a:off x="9091840" y="1478819"/>
              <a:ext cx="216604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6" name="Group 83">
            <a:extLst>
              <a:ext uri="{FF2B5EF4-FFF2-40B4-BE49-F238E27FC236}">
                <a16:creationId xmlns:a16="http://schemas.microsoft.com/office/drawing/2014/main" id="{D25A3636-D197-4C71-A6BC-BE324BB28FEE}"/>
              </a:ext>
            </a:extLst>
          </p:cNvPr>
          <p:cNvGrpSpPr/>
          <p:nvPr/>
        </p:nvGrpSpPr>
        <p:grpSpPr>
          <a:xfrm>
            <a:off x="6835641" y="1168502"/>
            <a:ext cx="2003037" cy="270562"/>
            <a:chOff x="6886089" y="1198634"/>
            <a:chExt cx="2003037" cy="270562"/>
          </a:xfrm>
        </p:grpSpPr>
        <p:sp>
          <p:nvSpPr>
            <p:cNvPr id="98" name="TextBox 21">
              <a:extLst>
                <a:ext uri="{FF2B5EF4-FFF2-40B4-BE49-F238E27FC236}">
                  <a16:creationId xmlns:a16="http://schemas.microsoft.com/office/drawing/2014/main" id="{BC189A89-9CD4-4715-83B8-4811769780CE}"/>
                </a:ext>
              </a:extLst>
            </p:cNvPr>
            <p:cNvSpPr txBox="1">
              <a:spLocks/>
            </p:cNvSpPr>
            <p:nvPr/>
          </p:nvSpPr>
          <p:spPr>
            <a:xfrm>
              <a:off x="6886089" y="1198634"/>
              <a:ext cx="1498808" cy="20774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r>
                <a:rPr lang="en-US" sz="1500" b="1">
                  <a:solidFill>
                    <a:schemeClr val="accent1"/>
                  </a:solidFill>
                </a:rPr>
                <a:t>2021 Investment</a:t>
              </a:r>
            </a:p>
          </p:txBody>
        </p:sp>
        <p:cxnSp>
          <p:nvCxnSpPr>
            <p:cNvPr id="99" name="Straight Connector 73">
              <a:extLst>
                <a:ext uri="{FF2B5EF4-FFF2-40B4-BE49-F238E27FC236}">
                  <a16:creationId xmlns:a16="http://schemas.microsoft.com/office/drawing/2014/main" id="{BD481A42-4DAE-4C0C-885B-E050CBCFB04D}"/>
                </a:ext>
              </a:extLst>
            </p:cNvPr>
            <p:cNvCxnSpPr>
              <a:cxnSpLocks/>
            </p:cNvCxnSpPr>
            <p:nvPr/>
          </p:nvCxnSpPr>
          <p:spPr>
            <a:xfrm>
              <a:off x="6886089" y="1469196"/>
              <a:ext cx="2003037"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0" name="Group 13">
            <a:extLst>
              <a:ext uri="{FF2B5EF4-FFF2-40B4-BE49-F238E27FC236}">
                <a16:creationId xmlns:a16="http://schemas.microsoft.com/office/drawing/2014/main" id="{604623C9-4085-4B7E-B9D1-FE91FC3D16E8}"/>
              </a:ext>
            </a:extLst>
          </p:cNvPr>
          <p:cNvGrpSpPr/>
          <p:nvPr/>
        </p:nvGrpSpPr>
        <p:grpSpPr>
          <a:xfrm>
            <a:off x="2129577" y="1132860"/>
            <a:ext cx="1918959" cy="525219"/>
            <a:chOff x="2104863" y="1196468"/>
            <a:chExt cx="1918959" cy="525219"/>
          </a:xfrm>
        </p:grpSpPr>
        <p:sp>
          <p:nvSpPr>
            <p:cNvPr id="101" name="TextBox 17">
              <a:extLst>
                <a:ext uri="{FF2B5EF4-FFF2-40B4-BE49-F238E27FC236}">
                  <a16:creationId xmlns:a16="http://schemas.microsoft.com/office/drawing/2014/main" id="{EBC2A522-7BE2-45D0-A09E-B8EBE49D0AC4}"/>
                </a:ext>
              </a:extLst>
            </p:cNvPr>
            <p:cNvSpPr txBox="1">
              <a:spLocks/>
            </p:cNvSpPr>
            <p:nvPr/>
          </p:nvSpPr>
          <p:spPr>
            <a:xfrm>
              <a:off x="2113043" y="1196468"/>
              <a:ext cx="1910779" cy="20774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r>
                <a:rPr lang="en-US" sz="1500" b="1">
                  <a:solidFill>
                    <a:schemeClr val="accent1"/>
                  </a:solidFill>
                </a:rPr>
                <a:t>Review with Regions</a:t>
              </a:r>
            </a:p>
          </p:txBody>
        </p:sp>
        <p:sp>
          <p:nvSpPr>
            <p:cNvPr id="102" name="TextBox 37">
              <a:extLst>
                <a:ext uri="{FF2B5EF4-FFF2-40B4-BE49-F238E27FC236}">
                  <a16:creationId xmlns:a16="http://schemas.microsoft.com/office/drawing/2014/main" id="{1A64FEBC-FF0F-4595-9635-929B15E67128}"/>
                </a:ext>
              </a:extLst>
            </p:cNvPr>
            <p:cNvSpPr txBox="1">
              <a:spLocks/>
            </p:cNvSpPr>
            <p:nvPr/>
          </p:nvSpPr>
          <p:spPr>
            <a:xfrm>
              <a:off x="2104863" y="1541638"/>
              <a:ext cx="1183643" cy="180049"/>
            </a:xfrm>
            <a:prstGeom prst="rect">
              <a:avLst/>
            </a:prstGeom>
          </p:spPr>
          <p:txBody>
            <a:bodyPr vert="horz" wrap="none" lIns="0" tIns="0" rIns="0" bIns="0" rtlCol="0" anchor="ctr" anchorCtr="0">
              <a:no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lvl="0" indent="0">
                <a:buClr>
                  <a:srgbClr val="0077BB"/>
                </a:buClr>
                <a:buNone/>
                <a:defRPr/>
              </a:pPr>
              <a:r>
                <a:rPr lang="en-US" sz="1200">
                  <a:solidFill>
                    <a:srgbClr val="000000"/>
                  </a:solidFill>
                </a:rPr>
                <a:t>3/1/21</a:t>
              </a:r>
            </a:p>
          </p:txBody>
        </p:sp>
        <p:cxnSp>
          <p:nvCxnSpPr>
            <p:cNvPr id="103" name="Straight Connector 76">
              <a:extLst>
                <a:ext uri="{FF2B5EF4-FFF2-40B4-BE49-F238E27FC236}">
                  <a16:creationId xmlns:a16="http://schemas.microsoft.com/office/drawing/2014/main" id="{D1813A35-DF5D-42D5-91A4-5E69D07669AA}"/>
                </a:ext>
              </a:extLst>
            </p:cNvPr>
            <p:cNvCxnSpPr>
              <a:cxnSpLocks/>
            </p:cNvCxnSpPr>
            <p:nvPr/>
          </p:nvCxnSpPr>
          <p:spPr>
            <a:xfrm>
              <a:off x="2113043" y="1484025"/>
              <a:ext cx="1910779"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4" name="TextBox 50">
            <a:extLst>
              <a:ext uri="{FF2B5EF4-FFF2-40B4-BE49-F238E27FC236}">
                <a16:creationId xmlns:a16="http://schemas.microsoft.com/office/drawing/2014/main" id="{4DD5167D-A5B9-4B6B-A33E-58EEEE353702}"/>
              </a:ext>
            </a:extLst>
          </p:cNvPr>
          <p:cNvSpPr txBox="1">
            <a:spLocks/>
          </p:cNvSpPr>
          <p:nvPr/>
        </p:nvSpPr>
        <p:spPr>
          <a:xfrm>
            <a:off x="330619" y="1460790"/>
            <a:ext cx="2582422" cy="180049"/>
          </a:xfrm>
          <a:prstGeom prst="rect">
            <a:avLst/>
          </a:prstGeom>
        </p:spPr>
        <p:txBody>
          <a:bodyPr vert="horz" wrap="none" lIns="0" tIns="0" rIns="0" bIns="0" rtlCol="0" anchor="ctr" anchorCtr="0">
            <a:no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lvl="0" indent="0">
              <a:buClr>
                <a:srgbClr val="0077BB"/>
              </a:buClr>
              <a:buNone/>
              <a:defRPr/>
            </a:pPr>
            <a:r>
              <a:rPr lang="en-US" sz="1200">
                <a:solidFill>
                  <a:srgbClr val="000000"/>
                </a:solidFill>
              </a:rPr>
              <a:t>China Indomitable</a:t>
            </a:r>
          </a:p>
        </p:txBody>
      </p:sp>
      <p:grpSp>
        <p:nvGrpSpPr>
          <p:cNvPr id="105" name="Group 96">
            <a:extLst>
              <a:ext uri="{FF2B5EF4-FFF2-40B4-BE49-F238E27FC236}">
                <a16:creationId xmlns:a16="http://schemas.microsoft.com/office/drawing/2014/main" id="{D66F09F4-DEB7-4059-B664-CEFAC9F42398}"/>
              </a:ext>
            </a:extLst>
          </p:cNvPr>
          <p:cNvGrpSpPr/>
          <p:nvPr/>
        </p:nvGrpSpPr>
        <p:grpSpPr>
          <a:xfrm>
            <a:off x="4270074" y="1168461"/>
            <a:ext cx="2388474" cy="487448"/>
            <a:chOff x="4785113" y="1198634"/>
            <a:chExt cx="2388474" cy="487448"/>
          </a:xfrm>
        </p:grpSpPr>
        <p:sp>
          <p:nvSpPr>
            <p:cNvPr id="106" name="TextBox 99">
              <a:extLst>
                <a:ext uri="{FF2B5EF4-FFF2-40B4-BE49-F238E27FC236}">
                  <a16:creationId xmlns:a16="http://schemas.microsoft.com/office/drawing/2014/main" id="{5D27688D-EDEC-4A21-B788-ED06FE3BC58A}"/>
                </a:ext>
              </a:extLst>
            </p:cNvPr>
            <p:cNvSpPr txBox="1">
              <a:spLocks/>
            </p:cNvSpPr>
            <p:nvPr/>
          </p:nvSpPr>
          <p:spPr>
            <a:xfrm>
              <a:off x="4785113" y="1198634"/>
              <a:ext cx="2388474" cy="20774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r>
                <a:rPr lang="en-US" sz="1500" b="1">
                  <a:solidFill>
                    <a:schemeClr val="accent1"/>
                  </a:solidFill>
                </a:rPr>
                <a:t>Momentum / Full Potential</a:t>
              </a:r>
            </a:p>
          </p:txBody>
        </p:sp>
        <p:sp>
          <p:nvSpPr>
            <p:cNvPr id="107" name="TextBox 100">
              <a:extLst>
                <a:ext uri="{FF2B5EF4-FFF2-40B4-BE49-F238E27FC236}">
                  <a16:creationId xmlns:a16="http://schemas.microsoft.com/office/drawing/2014/main" id="{E7AE3EAD-CD78-4C89-A5F5-74C8C7BF0827}"/>
                </a:ext>
              </a:extLst>
            </p:cNvPr>
            <p:cNvSpPr txBox="1">
              <a:spLocks/>
            </p:cNvSpPr>
            <p:nvPr/>
          </p:nvSpPr>
          <p:spPr>
            <a:xfrm>
              <a:off x="4785113" y="1547583"/>
              <a:ext cx="847989" cy="138499"/>
            </a:xfrm>
            <a:prstGeom prst="rect">
              <a:avLst/>
            </a:prstGeom>
          </p:spPr>
          <p:txBody>
            <a:bodyPr vert="horz" wrap="none" lIns="0" tIns="0" rIns="0" bIns="0" rtlCol="0" anchor="ctr" anchorCtr="0">
              <a:sp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indent="0">
                <a:buNone/>
              </a:pPr>
              <a:r>
                <a:rPr lang="en-US" sz="1000" dirty="0"/>
                <a:t>$37.1 / $38.6M</a:t>
              </a:r>
            </a:p>
          </p:txBody>
        </p:sp>
        <p:cxnSp>
          <p:nvCxnSpPr>
            <p:cNvPr id="108" name="Straight Connector 101">
              <a:extLst>
                <a:ext uri="{FF2B5EF4-FFF2-40B4-BE49-F238E27FC236}">
                  <a16:creationId xmlns:a16="http://schemas.microsoft.com/office/drawing/2014/main" id="{7340AEB5-6B44-4D8A-B919-E249A7DD6B07}"/>
                </a:ext>
              </a:extLst>
            </p:cNvPr>
            <p:cNvCxnSpPr>
              <a:cxnSpLocks/>
            </p:cNvCxnSpPr>
            <p:nvPr/>
          </p:nvCxnSpPr>
          <p:spPr>
            <a:xfrm>
              <a:off x="4785113" y="1469196"/>
              <a:ext cx="238847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9" name="TextBox 27">
            <a:extLst>
              <a:ext uri="{FF2B5EF4-FFF2-40B4-BE49-F238E27FC236}">
                <a16:creationId xmlns:a16="http://schemas.microsoft.com/office/drawing/2014/main" id="{22B01FDB-37B5-4BA2-BFF0-D65CB4840BDD}"/>
              </a:ext>
            </a:extLst>
          </p:cNvPr>
          <p:cNvSpPr txBox="1">
            <a:spLocks/>
          </p:cNvSpPr>
          <p:nvPr/>
        </p:nvSpPr>
        <p:spPr>
          <a:xfrm>
            <a:off x="6821768" y="1500619"/>
            <a:ext cx="2009716" cy="142282"/>
          </a:xfrm>
          <a:prstGeom prst="rect">
            <a:avLst/>
          </a:prstGeom>
        </p:spPr>
        <p:txBody>
          <a:bodyPr vert="horz" wrap="none" lIns="0" tIns="0" rIns="0" bIns="0" rtlCol="0" anchor="ctr" anchorCtr="0">
            <a:no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lvl="0" indent="0">
              <a:buClr>
                <a:srgbClr val="0077BB"/>
              </a:buClr>
              <a:buNone/>
              <a:defRPr/>
            </a:pPr>
            <a:r>
              <a:rPr lang="en-US" sz="1000" dirty="0">
                <a:solidFill>
                  <a:srgbClr val="FF0000"/>
                </a:solidFill>
              </a:rPr>
              <a:t>Demo: </a:t>
            </a:r>
            <a:r>
              <a:rPr lang="en-US" altLang="zh-CN" sz="1000" dirty="0">
                <a:solidFill>
                  <a:srgbClr val="FF0000"/>
                </a:solidFill>
              </a:rPr>
              <a:t>3, HC: 1, Capital: $ 40K </a:t>
            </a:r>
            <a:endParaRPr lang="en-US" sz="1000" dirty="0">
              <a:solidFill>
                <a:srgbClr val="FF0000"/>
              </a:solidFill>
            </a:endParaRPr>
          </a:p>
        </p:txBody>
      </p:sp>
      <p:sp>
        <p:nvSpPr>
          <p:cNvPr id="110" name="TextBox 27">
            <a:extLst>
              <a:ext uri="{FF2B5EF4-FFF2-40B4-BE49-F238E27FC236}">
                <a16:creationId xmlns:a16="http://schemas.microsoft.com/office/drawing/2014/main" id="{D080080D-808B-4B05-8B06-8138F98564BC}"/>
              </a:ext>
            </a:extLst>
          </p:cNvPr>
          <p:cNvSpPr txBox="1">
            <a:spLocks/>
          </p:cNvSpPr>
          <p:nvPr/>
        </p:nvSpPr>
        <p:spPr>
          <a:xfrm>
            <a:off x="7373191" y="1505217"/>
            <a:ext cx="1417813" cy="133342"/>
          </a:xfrm>
          <a:prstGeom prst="rect">
            <a:avLst/>
          </a:prstGeom>
        </p:spPr>
        <p:txBody>
          <a:bodyPr vert="horz" wrap="none" lIns="0" tIns="0" rIns="0" bIns="0" rtlCol="0" anchor="ctr" anchorCtr="0">
            <a:noAutofit/>
          </a:bodyPr>
          <a:lstStyle>
            <a:lvl1pPr marL="230712" lvl="0" indent="-230712" defTabSz="914377">
              <a:lnSpc>
                <a:spcPct val="90000"/>
              </a:lnSpc>
              <a:spcBef>
                <a:spcPts val="1000"/>
              </a:spcBef>
              <a:buClr>
                <a:schemeClr val="accent1"/>
              </a:buClr>
              <a:buFont typeface="Wingdings" panose="05000000000000000000" pitchFamily="2" charset="2"/>
              <a:buChar char="§"/>
              <a:defRPr sz="2400"/>
            </a:lvl1pPr>
            <a:lvl2pPr marL="452955" lvl="1" indent="-222245" defTabSz="914377">
              <a:lnSpc>
                <a:spcPct val="90000"/>
              </a:lnSpc>
              <a:spcBef>
                <a:spcPts val="500"/>
              </a:spcBef>
              <a:buClr>
                <a:schemeClr val="accent1"/>
              </a:buClr>
              <a:buFont typeface="Arial" panose="020B0604020202020204" pitchFamily="34" charset="0"/>
              <a:buChar char="−"/>
              <a:defRPr sz="2133"/>
            </a:lvl2pPr>
            <a:lvl3pPr marL="641335" lvl="2" indent="-188379" defTabSz="914377">
              <a:lnSpc>
                <a:spcPct val="90000"/>
              </a:lnSpc>
              <a:spcBef>
                <a:spcPts val="500"/>
              </a:spcBef>
              <a:buClr>
                <a:schemeClr val="accent1"/>
              </a:buClr>
              <a:buSzPct val="90000"/>
              <a:buFont typeface="Courier New" panose="02070309020205020404" pitchFamily="49" charset="0"/>
              <a:buChar char="o"/>
              <a:defRPr sz="1867"/>
            </a:lvl3pPr>
            <a:lvl4pPr marL="791614" lvl="3" indent="-150280" defTabSz="914377">
              <a:lnSpc>
                <a:spcPct val="90000"/>
              </a:lnSpc>
              <a:spcBef>
                <a:spcPts val="500"/>
              </a:spcBef>
              <a:buClr>
                <a:schemeClr val="accent1"/>
              </a:buClr>
              <a:buFont typeface="Arial" panose="020B0604020202020204" pitchFamily="34" charset="0"/>
              <a:buChar char="•"/>
              <a:defRPr sz="1600"/>
            </a:lvl4pPr>
            <a:lvl5pPr marL="988459" lvl="4" indent="-169329" defTabSz="914377">
              <a:lnSpc>
                <a:spcPct val="90000"/>
              </a:lnSpc>
              <a:spcBef>
                <a:spcPts val="500"/>
              </a:spcBef>
              <a:buClr>
                <a:schemeClr val="accent1"/>
              </a:buClr>
              <a:buFont typeface="Arial" panose="020B0604020202020204" pitchFamily="34" charset="0"/>
              <a:buChar char="•"/>
              <a:defRPr sz="1600"/>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lvl="0" indent="0">
              <a:buClr>
                <a:srgbClr val="0077BB"/>
              </a:buClr>
              <a:buNone/>
              <a:defRPr/>
            </a:pPr>
            <a:endParaRPr lang="en-US" sz="1000">
              <a:solidFill>
                <a:srgbClr val="FF0000"/>
              </a:solidFill>
            </a:endParaRPr>
          </a:p>
        </p:txBody>
      </p:sp>
    </p:spTree>
    <p:extLst>
      <p:ext uri="{BB962C8B-B14F-4D97-AF65-F5344CB8AC3E}">
        <p14:creationId xmlns:p14="http://schemas.microsoft.com/office/powerpoint/2010/main" val="22115725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xml><?xml version="1.0" encoding="utf-8"?>
<p:tagLst xmlns:a="http://schemas.openxmlformats.org/drawingml/2006/main" xmlns:r="http://schemas.openxmlformats.org/officeDocument/2006/relationships" xmlns:p="http://schemas.openxmlformats.org/presentationml/2006/main">
  <p:tag name="SHAPENAME" val="Subtitle"/>
</p:tagLst>
</file>

<file path=ppt/tags/tag5.xml><?xml version="1.0" encoding="utf-8"?>
<p:tagLst xmlns:a="http://schemas.openxmlformats.org/drawingml/2006/main" xmlns:r="http://schemas.openxmlformats.org/officeDocument/2006/relationships" xmlns:p="http://schemas.openxmlformats.org/presentationml/2006/main">
  <p:tag name="SHAPENAME" val="Titl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mE79T_nOpJ5jGowayMW7ZQ"/>
</p:tagLst>
</file>

<file path=ppt/tags/tag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9.xml><?xml version="1.0" encoding="utf-8"?>
<p:tagLst xmlns:a="http://schemas.openxmlformats.org/drawingml/2006/main" xmlns:r="http://schemas.openxmlformats.org/officeDocument/2006/relationships" xmlns:p="http://schemas.openxmlformats.org/presentationml/2006/main">
  <p:tag name="SHAPENAME" val="Subtitle"/>
</p:tagLst>
</file>

<file path=ppt/tags/tag10.xml><?xml version="1.0" encoding="utf-8"?>
<p:tagLst xmlns:a="http://schemas.openxmlformats.org/drawingml/2006/main" xmlns:r="http://schemas.openxmlformats.org/officeDocument/2006/relationships" xmlns:p="http://schemas.openxmlformats.org/presentationml/2006/main">
  <p:tag name="SHAPENAME" val="Title"/>
</p:tagLst>
</file>

<file path=ppt/tags/tag11.xml><?xml version="1.0" encoding="utf-8"?>
<p:tagLst xmlns:a="http://schemas.openxmlformats.org/drawingml/2006/main" xmlns:r="http://schemas.openxmlformats.org/officeDocument/2006/relationships" xmlns:p="http://schemas.openxmlformats.org/presentationml/2006/main">
  <p:tag name="ISLIDE.DIAGRAM" val="#451155;"/>
  <p:tag name="ISLIDE.ICON" val="#391697;#81945;#159106;#13480;"/>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6t8k0mBVybnRLWZbDVwSw"/>
</p:tagLst>
</file>

<file path=ppt/tags/tag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afnzHmdRjAXY_W80jXajgQ"/>
</p:tagLst>
</file>

<file path=ppt/tags/tag17.xml><?xml version="1.0" encoding="utf-8"?>
<p:tagLst xmlns:a="http://schemas.openxmlformats.org/drawingml/2006/main" xmlns:r="http://schemas.openxmlformats.org/officeDocument/2006/relationships" xmlns:p="http://schemas.openxmlformats.org/presentationml/2006/main">
  <p:tag name="1LEVEL" val="9"/>
  <p:tag name="2LEVEL" val="4.5"/>
  <p:tag name="3LEVEL" val="2.25"/>
  <p:tag name="4LEVEL" val="1.12"/>
  <p:tag name="5LEVEL" val="0.56"/>
</p:tagLst>
</file>

<file path=ppt/tags/tag18.xml><?xml version="1.0" encoding="utf-8"?>
<p:tagLst xmlns:a="http://schemas.openxmlformats.org/drawingml/2006/main" xmlns:r="http://schemas.openxmlformats.org/officeDocument/2006/relationships" xmlns:p="http://schemas.openxmlformats.org/presentationml/2006/main">
  <p:tag name="1LEVEL" val="9"/>
  <p:tag name="2LEVEL" val="4.5"/>
  <p:tag name="3LEVEL" val="2.25"/>
  <p:tag name="4LEVEL" val="1.12"/>
  <p:tag name="5LEVEL" val="0.56"/>
</p:tagLst>
</file>

<file path=ppt/tags/tag19.xml><?xml version="1.0" encoding="utf-8"?>
<p:tagLst xmlns:a="http://schemas.openxmlformats.org/drawingml/2006/main" xmlns:r="http://schemas.openxmlformats.org/officeDocument/2006/relationships" xmlns:p="http://schemas.openxmlformats.org/presentationml/2006/main">
  <p:tag name="1LEVEL" val="9"/>
  <p:tag name="2LEVEL" val="4.5"/>
  <p:tag name="3LEVEL" val="2.25"/>
  <p:tag name="4LEVEL" val="1.12"/>
  <p:tag name="5LEVEL" val="0.56"/>
</p:tagLst>
</file>

<file path=ppt/tags/tag20.xml><?xml version="1.0" encoding="utf-8"?>
<p:tagLst xmlns:a="http://schemas.openxmlformats.org/drawingml/2006/main" xmlns:r="http://schemas.openxmlformats.org/officeDocument/2006/relationships" xmlns:p="http://schemas.openxmlformats.org/presentationml/2006/main">
  <p:tag name="NAME" val="CustomIcon"/>
</p:tagLst>
</file>

<file path=ppt/tags/tag21.xml><?xml version="1.0" encoding="utf-8"?>
<p:tagLst xmlns:a="http://schemas.openxmlformats.org/drawingml/2006/main" xmlns:r="http://schemas.openxmlformats.org/officeDocument/2006/relationships" xmlns:p="http://schemas.openxmlformats.org/presentationml/2006/main">
  <p:tag name="NAME" val="CustomIcon"/>
</p:tagLst>
</file>

<file path=ppt/tags/tag22.xml><?xml version="1.0" encoding="utf-8"?>
<p:tagLst xmlns:a="http://schemas.openxmlformats.org/drawingml/2006/main" xmlns:r="http://schemas.openxmlformats.org/officeDocument/2006/relationships" xmlns:p="http://schemas.openxmlformats.org/presentationml/2006/main">
  <p:tag name="NAME" val="CustomIcon"/>
</p:tagLst>
</file>

<file path=ppt/tags/tag23.xml><?xml version="1.0" encoding="utf-8"?>
<p:tagLst xmlns:a="http://schemas.openxmlformats.org/drawingml/2006/main" xmlns:r="http://schemas.openxmlformats.org/officeDocument/2006/relationships" xmlns:p="http://schemas.openxmlformats.org/presentationml/2006/main">
  <p:tag name="NAME" val="CustomIcon"/>
</p:tagLst>
</file>

<file path=ppt/tags/tag24.xml><?xml version="1.0" encoding="utf-8"?>
<p:tagLst xmlns:a="http://schemas.openxmlformats.org/drawingml/2006/main" xmlns:r="http://schemas.openxmlformats.org/officeDocument/2006/relationships" xmlns:p="http://schemas.openxmlformats.org/presentationml/2006/main">
  <p:tag name="1LEVEL" val="9"/>
  <p:tag name="2LEVEL" val="4.5"/>
  <p:tag name="3LEVEL" val="2.25"/>
  <p:tag name="4LEVEL" val="1.12"/>
  <p:tag name="5LEVEL" val="0.56"/>
</p:tagLst>
</file>

<file path=ppt/theme/theme1.xml><?xml version="1.0" encoding="utf-8"?>
<a:theme xmlns:a="http://schemas.openxmlformats.org/drawingml/2006/main" name="2019 BOD">
  <a:themeElements>
    <a:clrScheme name="Waters 2019">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spPr>
      <a:bodyPr wrap="square" rtlCol="0" anchor="ctr">
        <a:noAutofit/>
      </a:bodyPr>
      <a:lstStyle>
        <a:defPPr algn="ctr">
          <a:buClr>
            <a:schemeClr val="accent1"/>
          </a:buClr>
          <a:defRPr sz="1600" dirty="0" err="1" smtClean="0">
            <a:solidFill>
              <a:schemeClr val="bg1"/>
            </a:solidFill>
          </a:defRPr>
        </a:defPPr>
      </a:lstStyle>
    </a:spDef>
    <a:txDef>
      <a:spPr/>
      <a:bodyPr wrap="square" rtlCol="0">
        <a:spAutoFit/>
      </a:bodyPr>
      <a:lstStyle>
        <a:defPPr marL="174625" indent="-174625" algn="l">
          <a:spcBef>
            <a:spcPts val="600"/>
          </a:spcBef>
          <a:buClr>
            <a:schemeClr val="accent1"/>
          </a:buClr>
          <a:buFont typeface="Wingdings" panose="05000000000000000000" pitchFamily="2" charset="2"/>
          <a:buChar char="§"/>
          <a:defRPr sz="1600" dirty="0"/>
        </a:defPPr>
      </a:lstStyle>
    </a:txDef>
  </a:objectDefaults>
  <a:extraClrSchemeLst/>
  <a:extLst>
    <a:ext uri="{05A4C25C-085E-4340-85A3-A5531E510DB2}">
      <thm15:themeFamily xmlns:thm15="http://schemas.microsoft.com/office/thememl/2012/main" name="2021 WAT template_plexus_INTERNAL" id="{4CE1DC0B-3521-E647-850E-E7C592F95746}" vid="{A1E0EE03-1A23-2846-8E3E-B40ABD079C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95780D776618D340B50478536908B2E9" ma:contentTypeVersion="7" ma:contentTypeDescription="新建文档。" ma:contentTypeScope="" ma:versionID="5ae9307f3132eb6e176cead34532a3db">
  <xsd:schema xmlns:xsd="http://www.w3.org/2001/XMLSchema" xmlns:xs="http://www.w3.org/2001/XMLSchema" xmlns:p="http://schemas.microsoft.com/office/2006/metadata/properties" xmlns:ns2="f2f2eae9-939b-45ec-9f24-27bd303d853e" targetNamespace="http://schemas.microsoft.com/office/2006/metadata/properties" ma:root="true" ma:fieldsID="901e4e1ca22952d873e9fb87d5cf9ad1" ns2:_="">
    <xsd:import namespace="f2f2eae9-939b-45ec-9f24-27bd303d853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f2eae9-939b-45ec-9f24-27bd303d85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4"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93B958-FA9A-4F02-88BB-5F3E7DE87D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f2eae9-939b-45ec-9f24-27bd303d85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676949-C1B3-4BD9-B81B-75E05E70D821}">
  <ds:schemaRefs>
    <ds:schemaRef ds:uri="http://schemas.microsoft.com/office/2006/documentManagement/types"/>
    <ds:schemaRef ds:uri="http://purl.org/dc/terms/"/>
    <ds:schemaRef ds:uri="http://www.w3.org/XML/1998/namespace"/>
    <ds:schemaRef ds:uri="http://purl.org/dc/dcmitype/"/>
    <ds:schemaRef ds:uri="c2c39de6-282b-4b21-98ad-f3038a143f4c"/>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D1F192F-F7F9-43C8-86A3-0DBE00EA04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3291</TotalTime>
  <Words>2648</Words>
  <Application>Microsoft Office PowerPoint</Application>
  <PresentationFormat>Widescreen</PresentationFormat>
  <Paragraphs>489</Paragraphs>
  <Slides>14</Slides>
  <Notes>5</Notes>
  <HiddenSlides>1</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2019 BOD</vt:lpstr>
      <vt:lpstr>China Indomitable -IDC and Pharma Academy  </vt:lpstr>
      <vt:lpstr>Overview _ Indomitable Project (IDC and Pharma Academy)</vt:lpstr>
      <vt:lpstr>PowerPoint Presentation</vt:lpstr>
      <vt:lpstr>China Indomitable Project _ Management Team</vt:lpstr>
      <vt:lpstr>Market Situation and Strategy</vt:lpstr>
      <vt:lpstr>2021 Financial Target (breakdown to region, quarter)</vt:lpstr>
      <vt:lpstr>Target Customers and Value Proposition</vt:lpstr>
      <vt:lpstr>Execution</vt:lpstr>
      <vt:lpstr>2021 Key Focus</vt:lpstr>
      <vt:lpstr>Execution _ Sales Enablement (Win-Rate, Reconnection)</vt:lpstr>
      <vt:lpstr>PowerPoint Presentation</vt:lpstr>
      <vt:lpstr>Responsibility _ Indomitable Project (IDC and Pharma Academy)</vt:lpstr>
      <vt:lpstr>Indomitable _ Responsibility</vt:lpstr>
      <vt:lpstr>China Indomitable – Penetrate IDCs &amp; Pharma Academy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 Organizations – Regional Target Key Accounts</dc:title>
  <dc:creator>Anunay</dc:creator>
  <cp:lastModifiedBy>XiaoXuan Jiang</cp:lastModifiedBy>
  <cp:revision>349</cp:revision>
  <dcterms:created xsi:type="dcterms:W3CDTF">2021-01-26T00:55:20Z</dcterms:created>
  <dcterms:modified xsi:type="dcterms:W3CDTF">2021-07-16T05:43:53Z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0x01010095780D776618D340B50478536908B2E9</vt:lpwstr>
  </property>
</Properties>
</file>