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8"/>
  </p:notesMasterIdLst>
  <p:handoutMasterIdLst>
    <p:handoutMasterId r:id="rId9"/>
  </p:handoutMasterIdLst>
  <p:sldIdLst>
    <p:sldId id="256" r:id="rId3"/>
    <p:sldId id="264" r:id="rId4"/>
    <p:sldId id="267" r:id="rId5"/>
    <p:sldId id="262" r:id="rId6"/>
    <p:sldId id="270" r:id="rId7"/>
  </p:sldIdLst>
  <p:sldSz cx="9144000" cy="5143500" type="screen16x9"/>
  <p:notesSz cx="6896100" cy="9236075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B9FFB9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30" d="100"/>
          <a:sy n="130" d="100"/>
        </p:scale>
        <p:origin x="-1038" y="-6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6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COMPANY CONFIDENTIAL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12" name="Picture 11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314"/>
            <a:ext cx="4144964" cy="957049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Event Log Interface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Team Lead -  Michelle Farley, Quality</a:t>
            </a:r>
          </a:p>
          <a:p>
            <a:r>
              <a:rPr lang="en-US" dirty="0"/>
              <a:t>Core Team</a:t>
            </a:r>
          </a:p>
          <a:p>
            <a:r>
              <a:rPr lang="en-US" dirty="0"/>
              <a:t>Terri Cronin, Production;  Matt Franklin, ME; Tyler Modelski TE</a:t>
            </a:r>
          </a:p>
        </p:txBody>
      </p:sp>
    </p:spTree>
    <p:extLst>
      <p:ext uri="{BB962C8B-B14F-4D97-AF65-F5344CB8AC3E}">
        <p14:creationId xmlns:p14="http://schemas.microsoft.com/office/powerpoint/2010/main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>
          <a:xfrm>
            <a:off x="139336" y="147949"/>
            <a:ext cx="7085122" cy="754380"/>
          </a:xfrm>
        </p:spPr>
        <p:txBody>
          <a:bodyPr anchor="ctr"/>
          <a:lstStyle/>
          <a:p>
            <a:r>
              <a:rPr lang="en-US" dirty="0" smtClean="0"/>
              <a:t>Production Quality Data </a:t>
            </a:r>
            <a:r>
              <a:rPr lang="en-US" sz="2000" dirty="0" smtClean="0"/>
              <a:t>Basic Overview – Current State</a:t>
            </a:r>
            <a:endParaRPr lang="en-US" sz="2000" dirty="0"/>
          </a:p>
        </p:txBody>
      </p:sp>
      <p:cxnSp>
        <p:nvCxnSpPr>
          <p:cNvPr id="59" name="Straight Connector 58"/>
          <p:cNvCxnSpPr/>
          <p:nvPr/>
        </p:nvCxnSpPr>
        <p:spPr bwMode="auto">
          <a:xfrm>
            <a:off x="9448800" y="2228850"/>
            <a:ext cx="914400" cy="685800"/>
          </a:xfrm>
          <a:prstGeom prst="line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" name="Group 12"/>
          <p:cNvGrpSpPr/>
          <p:nvPr/>
        </p:nvGrpSpPr>
        <p:grpSpPr>
          <a:xfrm>
            <a:off x="573178" y="887966"/>
            <a:ext cx="4756458" cy="1251971"/>
            <a:chOff x="573178" y="887966"/>
            <a:chExt cx="4756458" cy="1251971"/>
          </a:xfrm>
        </p:grpSpPr>
        <p:cxnSp>
          <p:nvCxnSpPr>
            <p:cNvPr id="26" name="Straight Arrow Connector 25"/>
            <p:cNvCxnSpPr>
              <a:stCxn id="16" idx="3"/>
            </p:cNvCxnSpPr>
            <p:nvPr/>
          </p:nvCxnSpPr>
          <p:spPr bwMode="auto">
            <a:xfrm>
              <a:off x="1487578" y="1331762"/>
              <a:ext cx="2364603" cy="0"/>
            </a:xfrm>
            <a:prstGeom prst="straightConnector1">
              <a:avLst/>
            </a:prstGeom>
            <a:solidFill>
              <a:srgbClr val="3374D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" name="Flowchart: Multidocument 3"/>
            <p:cNvSpPr/>
            <p:nvPr/>
          </p:nvSpPr>
          <p:spPr bwMode="auto">
            <a:xfrm>
              <a:off x="3881836" y="887966"/>
              <a:ext cx="838200" cy="742950"/>
            </a:xfrm>
            <a:prstGeom prst="flowChartMultidocument">
              <a:avLst/>
            </a:prstGeom>
            <a:gradFill flip="none" rotWithShape="1">
              <a:gsLst>
                <a:gs pos="0">
                  <a:srgbClr val="3374D4">
                    <a:tint val="66000"/>
                    <a:satMod val="160000"/>
                  </a:srgbClr>
                </a:gs>
                <a:gs pos="50000">
                  <a:srgbClr val="3374D4">
                    <a:tint val="44500"/>
                    <a:satMod val="160000"/>
                  </a:srgbClr>
                </a:gs>
                <a:gs pos="100000">
                  <a:srgbClr val="3374D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 dirty="0" smtClean="0"/>
                <a:t>Z:\FPY 2017</a:t>
              </a:r>
            </a:p>
          </p:txBody>
        </p:sp>
        <p:sp>
          <p:nvSpPr>
            <p:cNvPr id="16" name="Flowchart: Manual Input 15"/>
            <p:cNvSpPr/>
            <p:nvPr/>
          </p:nvSpPr>
          <p:spPr bwMode="auto">
            <a:xfrm>
              <a:off x="573178" y="1103162"/>
              <a:ext cx="914400" cy="457200"/>
            </a:xfrm>
            <a:prstGeom prst="flowChartManualInput">
              <a:avLst/>
            </a:prstGeom>
            <a:gradFill flip="none" rotWithShape="1">
              <a:gsLst>
                <a:gs pos="0">
                  <a:srgbClr val="3374D4">
                    <a:tint val="66000"/>
                    <a:satMod val="160000"/>
                  </a:srgbClr>
                </a:gs>
                <a:gs pos="50000">
                  <a:srgbClr val="3374D4">
                    <a:tint val="44500"/>
                    <a:satMod val="160000"/>
                  </a:srgbClr>
                </a:gs>
                <a:gs pos="100000">
                  <a:srgbClr val="3374D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 dirty="0" smtClean="0"/>
                <a:t>Event Logs &amp; Test Info</a:t>
              </a:r>
            </a:p>
          </p:txBody>
        </p:sp>
        <p:sp>
          <p:nvSpPr>
            <p:cNvPr id="12" name="Flowchart: Multidocument 11"/>
            <p:cNvSpPr>
              <a:spLocks noChangeAspect="1"/>
            </p:cNvSpPr>
            <p:nvPr/>
          </p:nvSpPr>
          <p:spPr bwMode="auto">
            <a:xfrm>
              <a:off x="1304699" y="1468922"/>
              <a:ext cx="359007" cy="318212"/>
            </a:xfrm>
            <a:prstGeom prst="flowChartMultidocument">
              <a:avLst/>
            </a:prstGeom>
            <a:gradFill flip="none" rotWithShape="1">
              <a:gsLst>
                <a:gs pos="0">
                  <a:srgbClr val="3374D4">
                    <a:tint val="66000"/>
                    <a:satMod val="160000"/>
                  </a:srgbClr>
                </a:gs>
                <a:gs pos="50000">
                  <a:srgbClr val="3374D4">
                    <a:tint val="44500"/>
                    <a:satMod val="160000"/>
                  </a:srgbClr>
                </a:gs>
                <a:gs pos="100000">
                  <a:srgbClr val="3374D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50716" y="1160312"/>
              <a:ext cx="504022" cy="397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Flowchart: Manual Operation 10"/>
            <p:cNvSpPr/>
            <p:nvPr/>
          </p:nvSpPr>
          <p:spPr bwMode="auto">
            <a:xfrm>
              <a:off x="2301610" y="1047768"/>
              <a:ext cx="1066800" cy="400050"/>
            </a:xfrm>
            <a:prstGeom prst="flowChartManualOperation">
              <a:avLst/>
            </a:prstGeom>
            <a:gradFill flip="none" rotWithShape="1">
              <a:gsLst>
                <a:gs pos="0">
                  <a:srgbClr val="3374D4">
                    <a:tint val="66000"/>
                    <a:satMod val="160000"/>
                  </a:srgbClr>
                </a:gs>
                <a:gs pos="50000">
                  <a:srgbClr val="3374D4">
                    <a:tint val="44500"/>
                    <a:satMod val="160000"/>
                  </a:srgbClr>
                </a:gs>
                <a:gs pos="100000">
                  <a:srgbClr val="3374D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1000" dirty="0" smtClean="0"/>
                <a:t>Update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64041" y="1564393"/>
              <a:ext cx="1828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Prod Techs</a:t>
              </a:r>
            </a:p>
            <a:p>
              <a:pPr algn="ctr"/>
              <a:r>
                <a:rPr lang="en-US" sz="1000" dirty="0" smtClean="0"/>
                <a:t>Prod Supervisors</a:t>
              </a:r>
            </a:p>
            <a:p>
              <a:pPr algn="ctr"/>
              <a:r>
                <a:rPr lang="en-US" sz="1000" dirty="0" smtClean="0"/>
                <a:t>Key Prod Associates</a:t>
              </a:r>
              <a:endParaRPr lang="en-US" sz="1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036" y="1585939"/>
              <a:ext cx="2133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/>
                <a:t>FPY Data Sheets (x23)</a:t>
              </a:r>
            </a:p>
            <a:p>
              <a:pPr algn="ctr"/>
              <a:r>
                <a:rPr lang="en-US" sz="1000" dirty="0" smtClean="0"/>
                <a:t>(#s, Problem Categories, </a:t>
              </a:r>
            </a:p>
            <a:p>
              <a:pPr algn="ctr"/>
              <a:r>
                <a:rPr lang="en-US" sz="1000" dirty="0" smtClean="0"/>
                <a:t>&amp; Detailed Data)</a:t>
              </a:r>
              <a:endParaRPr lang="en-US" sz="1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20036" y="1070266"/>
            <a:ext cx="2286588" cy="1055863"/>
            <a:chOff x="4720036" y="1070266"/>
            <a:chExt cx="2286588" cy="1055863"/>
          </a:xfrm>
        </p:grpSpPr>
        <p:cxnSp>
          <p:nvCxnSpPr>
            <p:cNvPr id="35" name="Straight Arrow Connector 34"/>
            <p:cNvCxnSpPr/>
            <p:nvPr/>
          </p:nvCxnSpPr>
          <p:spPr bwMode="auto">
            <a:xfrm>
              <a:off x="4720036" y="1315713"/>
              <a:ext cx="1756964" cy="0"/>
            </a:xfrm>
            <a:prstGeom prst="straightConnector1">
              <a:avLst/>
            </a:prstGeom>
            <a:solidFill>
              <a:srgbClr val="3374D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grpSp>
          <p:nvGrpSpPr>
            <p:cNvPr id="17" name="Group 16"/>
            <p:cNvGrpSpPr/>
            <p:nvPr/>
          </p:nvGrpSpPr>
          <p:grpSpPr>
            <a:xfrm>
              <a:off x="5160074" y="1070266"/>
              <a:ext cx="1846550" cy="1055863"/>
              <a:chOff x="5160074" y="1070266"/>
              <a:chExt cx="1846550" cy="1055863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6621260" y="1129702"/>
                <a:ext cx="385364" cy="397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9" name="Flowchart: Manual Operation 88"/>
              <p:cNvSpPr/>
              <p:nvPr/>
            </p:nvSpPr>
            <p:spPr bwMode="auto">
              <a:xfrm>
                <a:off x="5598675" y="1070266"/>
                <a:ext cx="1069848" cy="400050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000" dirty="0" err="1" smtClean="0"/>
                  <a:t>Xfer</a:t>
                </a:r>
                <a:endParaRPr lang="en-US" sz="1000" dirty="0" smtClean="0"/>
              </a:p>
              <a:p>
                <a:pPr algn="ctr"/>
                <a:r>
                  <a:rPr lang="en-US" sz="1000" dirty="0" smtClean="0"/>
                  <a:t>Info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5160074" y="1572131"/>
                <a:ext cx="18288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/>
                  <a:t>Prod Supervisors</a:t>
                </a:r>
              </a:p>
              <a:p>
                <a:pPr algn="ctr"/>
                <a:r>
                  <a:rPr lang="en-US" sz="1000" dirty="0" smtClean="0"/>
                  <a:t>MOE Management</a:t>
                </a:r>
              </a:p>
              <a:p>
                <a:pPr algn="ctr"/>
                <a:r>
                  <a:rPr lang="en-US" sz="1000" dirty="0" smtClean="0"/>
                  <a:t>QEs &amp; MOE Engineers</a:t>
                </a:r>
                <a:endParaRPr lang="en-US" sz="1000" dirty="0"/>
              </a:p>
            </p:txBody>
          </p:sp>
        </p:grpSp>
      </p:grpSp>
      <p:sp>
        <p:nvSpPr>
          <p:cNvPr id="141" name="Curved Left Arrow 140"/>
          <p:cNvSpPr/>
          <p:nvPr/>
        </p:nvSpPr>
        <p:spPr bwMode="auto">
          <a:xfrm>
            <a:off x="7448652" y="1428750"/>
            <a:ext cx="457200" cy="857250"/>
          </a:xfrm>
          <a:prstGeom prst="curvedLeftArrow">
            <a:avLst/>
          </a:prstGeom>
          <a:gradFill flip="none" rotWithShape="1">
            <a:gsLst>
              <a:gs pos="0">
                <a:srgbClr val="3374D4">
                  <a:tint val="66000"/>
                  <a:satMod val="160000"/>
                </a:srgbClr>
              </a:gs>
              <a:gs pos="50000">
                <a:srgbClr val="3374D4">
                  <a:tint val="44500"/>
                  <a:satMod val="160000"/>
                </a:srgbClr>
              </a:gs>
              <a:gs pos="100000">
                <a:srgbClr val="3374D4">
                  <a:tint val="23500"/>
                  <a:satMod val="160000"/>
                </a:srgb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100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" y="2369523"/>
            <a:ext cx="8109004" cy="2600914"/>
            <a:chOff x="533400" y="3159364"/>
            <a:chExt cx="8109004" cy="3467884"/>
          </a:xfrm>
        </p:grpSpPr>
        <p:grpSp>
          <p:nvGrpSpPr>
            <p:cNvPr id="43" name="Group 42"/>
            <p:cNvGrpSpPr/>
            <p:nvPr/>
          </p:nvGrpSpPr>
          <p:grpSpPr>
            <a:xfrm>
              <a:off x="533400" y="3159364"/>
              <a:ext cx="1981200" cy="3467884"/>
              <a:chOff x="533400" y="3159364"/>
              <a:chExt cx="1981200" cy="3467884"/>
            </a:xfrm>
          </p:grpSpPr>
          <p:cxnSp>
            <p:nvCxnSpPr>
              <p:cNvPr id="67" name="Straight Arrow Connector 66"/>
              <p:cNvCxnSpPr>
                <a:stCxn id="97" idx="2"/>
                <a:endCxn id="1028" idx="0"/>
              </p:cNvCxnSpPr>
              <p:nvPr/>
            </p:nvCxnSpPr>
            <p:spPr bwMode="auto">
              <a:xfrm>
                <a:off x="1524000" y="3980021"/>
                <a:ext cx="21750" cy="1811179"/>
              </a:xfrm>
              <a:prstGeom prst="straightConnector1">
                <a:avLst/>
              </a:prstGeom>
              <a:solidFill>
                <a:srgbClr val="3374D4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17124"/>
              <a:stretch>
                <a:fillRect/>
              </a:stretch>
            </p:blipFill>
            <p:spPr bwMode="auto">
              <a:xfrm>
                <a:off x="1262700" y="5791200"/>
                <a:ext cx="566100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1" name="Rectangle 70"/>
              <p:cNvSpPr/>
              <p:nvPr/>
            </p:nvSpPr>
            <p:spPr>
              <a:xfrm>
                <a:off x="1109351" y="6298953"/>
                <a:ext cx="881973" cy="32829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 smtClean="0"/>
                  <a:t>Employees</a:t>
                </a:r>
              </a:p>
            </p:txBody>
          </p:sp>
          <p:pic>
            <p:nvPicPr>
              <p:cNvPr id="9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33400" y="3446621"/>
                <a:ext cx="50402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7" name="Flowchart: Manual Operation 96"/>
              <p:cNvSpPr/>
              <p:nvPr/>
            </p:nvSpPr>
            <p:spPr bwMode="auto">
              <a:xfrm>
                <a:off x="990600" y="3446621"/>
                <a:ext cx="1066800" cy="533400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000" dirty="0" smtClean="0"/>
                  <a:t>Update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09600" y="3159364"/>
                <a:ext cx="1828800" cy="3282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000" dirty="0" smtClean="0"/>
                  <a:t>Prod Supervisors</a:t>
                </a:r>
              </a:p>
            </p:txBody>
          </p:sp>
          <p:sp>
            <p:nvSpPr>
              <p:cNvPr id="112" name="Flowchart: Document 111"/>
              <p:cNvSpPr>
                <a:spLocks noChangeAspect="1"/>
              </p:cNvSpPr>
              <p:nvPr/>
            </p:nvSpPr>
            <p:spPr bwMode="auto">
              <a:xfrm>
                <a:off x="533400" y="4800600"/>
                <a:ext cx="1981200" cy="685800"/>
              </a:xfrm>
              <a:prstGeom prst="flowChartDocument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en-US" sz="1000" dirty="0" smtClean="0"/>
                  <a:t>Metrics Dashboards (\\finserv2\share\InstOps)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3276600" y="3159364"/>
              <a:ext cx="1981200" cy="3467884"/>
              <a:chOff x="3276600" y="3159364"/>
              <a:chExt cx="1981200" cy="3467884"/>
            </a:xfrm>
          </p:grpSpPr>
          <p:pic>
            <p:nvPicPr>
              <p:cNvPr id="1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48159" y="3446621"/>
                <a:ext cx="50402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05" name="Straight Arrow Connector 104"/>
              <p:cNvCxnSpPr>
                <a:stCxn id="109" idx="2"/>
                <a:endCxn id="106" idx="0"/>
              </p:cNvCxnSpPr>
              <p:nvPr/>
            </p:nvCxnSpPr>
            <p:spPr bwMode="auto">
              <a:xfrm>
                <a:off x="4267200" y="3980021"/>
                <a:ext cx="21750" cy="1811179"/>
              </a:xfrm>
              <a:prstGeom prst="straightConnector1">
                <a:avLst/>
              </a:prstGeom>
              <a:solidFill>
                <a:srgbClr val="3374D4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06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17124"/>
              <a:stretch>
                <a:fillRect/>
              </a:stretch>
            </p:blipFill>
            <p:spPr bwMode="auto">
              <a:xfrm>
                <a:off x="4005900" y="5791200"/>
                <a:ext cx="566100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7" name="Rectangle 106"/>
              <p:cNvSpPr/>
              <p:nvPr/>
            </p:nvSpPr>
            <p:spPr>
              <a:xfrm>
                <a:off x="3519127" y="6298953"/>
                <a:ext cx="1548822" cy="32829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 smtClean="0"/>
                  <a:t>Milford Ops Mgt Staff</a:t>
                </a:r>
              </a:p>
            </p:txBody>
          </p:sp>
          <p:pic>
            <p:nvPicPr>
              <p:cNvPr id="10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08404" y="3446621"/>
                <a:ext cx="504022" cy="53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9" name="Flowchart: Manual Operation 108"/>
              <p:cNvSpPr/>
              <p:nvPr/>
            </p:nvSpPr>
            <p:spPr bwMode="auto">
              <a:xfrm>
                <a:off x="3733800" y="3446621"/>
                <a:ext cx="1066800" cy="533400"/>
              </a:xfrm>
              <a:prstGeom prst="flowChartManualOperation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1000" dirty="0" smtClean="0"/>
                  <a:t>Update</a:t>
                </a: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3352800" y="3159364"/>
                <a:ext cx="1828800" cy="32829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000" dirty="0" smtClean="0"/>
                  <a:t>MOE Management</a:t>
                </a:r>
              </a:p>
            </p:txBody>
          </p:sp>
          <p:sp>
            <p:nvSpPr>
              <p:cNvPr id="137" name="Flowchart: Document 136"/>
              <p:cNvSpPr>
                <a:spLocks noChangeAspect="1"/>
              </p:cNvSpPr>
              <p:nvPr/>
            </p:nvSpPr>
            <p:spPr bwMode="auto">
              <a:xfrm>
                <a:off x="3276600" y="4800600"/>
                <a:ext cx="1981200" cy="685800"/>
              </a:xfrm>
              <a:prstGeom prst="flowChartDocument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en-US" sz="1000" dirty="0" smtClean="0"/>
                  <a:t>O:\2016 Org Management\Top Level Metrics</a:t>
                </a:r>
              </a:p>
            </p:txBody>
          </p:sp>
          <p:sp>
            <p:nvSpPr>
              <p:cNvPr id="139" name="Flowchart: Document 138"/>
              <p:cNvSpPr>
                <a:spLocks noChangeAspect="1"/>
              </p:cNvSpPr>
              <p:nvPr/>
            </p:nvSpPr>
            <p:spPr bwMode="auto">
              <a:xfrm>
                <a:off x="3733800" y="4114800"/>
                <a:ext cx="1066800" cy="533400"/>
              </a:xfrm>
              <a:prstGeom prst="flowChartDocument">
                <a:avLst/>
              </a:prstGeom>
              <a:gradFill flip="none" rotWithShape="1">
                <a:gsLst>
                  <a:gs pos="0">
                    <a:srgbClr val="3374D4">
                      <a:tint val="66000"/>
                      <a:satMod val="160000"/>
                    </a:srgbClr>
                  </a:gs>
                  <a:gs pos="50000">
                    <a:srgbClr val="3374D4">
                      <a:tint val="44500"/>
                      <a:satMod val="160000"/>
                    </a:srgbClr>
                  </a:gs>
                  <a:gs pos="100000">
                    <a:srgbClr val="3374D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en-US" sz="1000" dirty="0" smtClean="0"/>
                  <a:t>MOE .</a:t>
                </a:r>
                <a:r>
                  <a:rPr lang="en-US" sz="1000" dirty="0" err="1" smtClean="0"/>
                  <a:t>xlsx</a:t>
                </a:r>
                <a:endParaRPr lang="en-US" sz="1000" dirty="0" smtClean="0"/>
              </a:p>
              <a:p>
                <a:pPr marL="0" marR="0" indent="0" algn="ctr" defTabSz="914400" eaLnBrk="1" latinLnBrk="0" hangingPunct="1">
                  <a:lnSpc>
                    <a:spcPct val="100000"/>
                  </a:lnSpc>
                  <a:buClrTx/>
                  <a:buSzTx/>
                  <a:buFontTx/>
                  <a:buNone/>
                  <a:tabLst/>
                </a:pPr>
                <a:r>
                  <a:rPr lang="en-US" sz="1000" dirty="0" smtClean="0"/>
                  <a:t>(</a:t>
                </a:r>
                <a:r>
                  <a:rPr lang="en-US" sz="1000" dirty="0" smtClean="0">
                    <a:latin typeface="Symbol" pitchFamily="18" charset="2"/>
                  </a:rPr>
                  <a:t>a</a:t>
                </a:r>
                <a:r>
                  <a:rPr lang="en-US" sz="1000" dirty="0" smtClean="0"/>
                  <a:t>)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6019800" y="3159364"/>
              <a:ext cx="2622604" cy="3467884"/>
              <a:chOff x="6019800" y="3159364"/>
              <a:chExt cx="2622604" cy="3467884"/>
            </a:xfrm>
          </p:grpSpPr>
          <p:sp>
            <p:nvSpPr>
              <p:cNvPr id="2" name="Flowchart: Decision 1"/>
              <p:cNvSpPr/>
              <p:nvPr/>
            </p:nvSpPr>
            <p:spPr bwMode="auto">
              <a:xfrm>
                <a:off x="7575604" y="5654702"/>
                <a:ext cx="1066800" cy="914400"/>
              </a:xfrm>
              <a:prstGeom prst="flowChartDecision">
                <a:avLst/>
              </a:prstGeom>
              <a:gradFill flip="none"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270000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6019800" y="3159364"/>
                <a:ext cx="2514600" cy="3467884"/>
                <a:chOff x="6019800" y="3159364"/>
                <a:chExt cx="2514600" cy="3467884"/>
              </a:xfrm>
            </p:grpSpPr>
            <p:cxnSp>
              <p:nvCxnSpPr>
                <p:cNvPr id="129" name="Straight Arrow Connector 128"/>
                <p:cNvCxnSpPr>
                  <a:stCxn id="133" idx="2"/>
                  <a:endCxn id="130" idx="0"/>
                </p:cNvCxnSpPr>
                <p:nvPr/>
              </p:nvCxnSpPr>
              <p:spPr bwMode="auto">
                <a:xfrm flipH="1">
                  <a:off x="7032150" y="3980021"/>
                  <a:ext cx="16350" cy="1811179"/>
                </a:xfrm>
                <a:prstGeom prst="straightConnector1">
                  <a:avLst/>
                </a:prstGeom>
                <a:solidFill>
                  <a:srgbClr val="3374D4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pic>
              <p:nvPicPr>
                <p:cNvPr id="130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b="17124"/>
                <a:stretch>
                  <a:fillRect/>
                </a:stretch>
              </p:blipFill>
              <p:spPr bwMode="auto">
                <a:xfrm>
                  <a:off x="6749100" y="5791200"/>
                  <a:ext cx="566100" cy="5303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1" name="Rectangle 130"/>
                <p:cNvSpPr/>
                <p:nvPr/>
              </p:nvSpPr>
              <p:spPr>
                <a:xfrm>
                  <a:off x="6623804" y="6298953"/>
                  <a:ext cx="825867" cy="328295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algn="ctr"/>
                  <a:r>
                    <a:rPr lang="en-US" sz="1000" dirty="0" smtClean="0"/>
                    <a:t>MOE Staff</a:t>
                  </a:r>
                </a:p>
              </p:txBody>
            </p:sp>
            <p:pic>
              <p:nvPicPr>
                <p:cNvPr id="132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6019800" y="3446621"/>
                  <a:ext cx="504022" cy="5303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3" name="Flowchart: Manual Operation 132"/>
                <p:cNvSpPr/>
                <p:nvPr/>
              </p:nvSpPr>
              <p:spPr bwMode="auto">
                <a:xfrm>
                  <a:off x="6477000" y="3446621"/>
                  <a:ext cx="1143000" cy="533400"/>
                </a:xfrm>
                <a:prstGeom prst="flowChartManualOperation">
                  <a:avLst/>
                </a:prstGeom>
                <a:gradFill flip="none" rotWithShape="1">
                  <a:gsLst>
                    <a:gs pos="0">
                      <a:srgbClr val="3374D4">
                        <a:tint val="66000"/>
                        <a:satMod val="160000"/>
                      </a:srgbClr>
                    </a:gs>
                    <a:gs pos="50000">
                      <a:srgbClr val="3374D4">
                        <a:tint val="44500"/>
                        <a:satMod val="160000"/>
                      </a:srgbClr>
                    </a:gs>
                    <a:gs pos="100000">
                      <a:srgbClr val="3374D4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1000" dirty="0" smtClean="0"/>
                    <a:t>Analyze</a:t>
                  </a:r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6172200" y="3159364"/>
                  <a:ext cx="1828800" cy="3282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sz="1000" dirty="0" smtClean="0"/>
                    <a:t>Engineers</a:t>
                  </a:r>
                </a:p>
              </p:txBody>
            </p:sp>
            <p:sp>
              <p:nvSpPr>
                <p:cNvPr id="136" name="Flowchart: Document 135"/>
                <p:cNvSpPr>
                  <a:spLocks noChangeAspect="1"/>
                </p:cNvSpPr>
                <p:nvPr/>
              </p:nvSpPr>
              <p:spPr bwMode="auto">
                <a:xfrm>
                  <a:off x="6477000" y="4724400"/>
                  <a:ext cx="1066800" cy="533400"/>
                </a:xfrm>
                <a:prstGeom prst="flowChartDocument">
                  <a:avLst/>
                </a:prstGeom>
                <a:gradFill flip="none" rotWithShape="1">
                  <a:gsLst>
                    <a:gs pos="0">
                      <a:srgbClr val="3374D4">
                        <a:tint val="66000"/>
                        <a:satMod val="160000"/>
                      </a:srgbClr>
                    </a:gs>
                    <a:gs pos="50000">
                      <a:srgbClr val="3374D4">
                        <a:tint val="44500"/>
                        <a:satMod val="160000"/>
                      </a:srgbClr>
                    </a:gs>
                    <a:gs pos="100000">
                      <a:srgbClr val="3374D4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</a:pPr>
                  <a:r>
                    <a:rPr lang="en-US" sz="1000" dirty="0" smtClean="0"/>
                    <a:t>MOE .</a:t>
                  </a:r>
                  <a:r>
                    <a:rPr lang="en-US" sz="1000" dirty="0" err="1" smtClean="0"/>
                    <a:t>xlsx</a:t>
                  </a:r>
                  <a:endParaRPr lang="en-US" sz="1000" dirty="0" smtClean="0"/>
                </a:p>
                <a:p>
                  <a:pPr marL="0" marR="0" indent="0" algn="ctr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</a:pPr>
                  <a:r>
                    <a:rPr lang="en-US" sz="1000" dirty="0" smtClean="0"/>
                    <a:t>(</a:t>
                  </a:r>
                  <a:r>
                    <a:rPr lang="en-US" sz="1000" dirty="0" smtClean="0">
                      <a:latin typeface="Symbol" pitchFamily="18" charset="2"/>
                    </a:rPr>
                    <a:t>b</a:t>
                  </a:r>
                  <a:r>
                    <a:rPr lang="en-US" sz="1000" dirty="0" smtClean="0"/>
                    <a:t>)</a:t>
                  </a:r>
                </a:p>
              </p:txBody>
            </p:sp>
            <p:sp>
              <p:nvSpPr>
                <p:cNvPr id="138" name="Flowchart: Document 137"/>
                <p:cNvSpPr>
                  <a:spLocks noChangeAspect="1"/>
                </p:cNvSpPr>
                <p:nvPr/>
              </p:nvSpPr>
              <p:spPr bwMode="auto">
                <a:xfrm>
                  <a:off x="7162800" y="5029200"/>
                  <a:ext cx="1066800" cy="533400"/>
                </a:xfrm>
                <a:prstGeom prst="flowChartDocument">
                  <a:avLst/>
                </a:prstGeom>
                <a:gradFill flip="none" rotWithShape="1">
                  <a:gsLst>
                    <a:gs pos="0">
                      <a:srgbClr val="3374D4">
                        <a:tint val="66000"/>
                        <a:satMod val="160000"/>
                      </a:srgbClr>
                    </a:gs>
                    <a:gs pos="50000">
                      <a:srgbClr val="3374D4">
                        <a:tint val="44500"/>
                        <a:satMod val="160000"/>
                      </a:srgbClr>
                    </a:gs>
                    <a:gs pos="100000">
                      <a:srgbClr val="3374D4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eaLnBrk="1" latinLnBrk="0" hangingPunct="1">
                    <a:lnSpc>
                      <a:spcPct val="100000"/>
                    </a:lnSpc>
                    <a:buClrTx/>
                    <a:buSzTx/>
                    <a:buFontTx/>
                    <a:buNone/>
                    <a:tabLst/>
                  </a:pPr>
                  <a:r>
                    <a:rPr lang="en-US" sz="1000" dirty="0" smtClean="0"/>
                    <a:t>MOE .pptx</a:t>
                  </a:r>
                </a:p>
              </p:txBody>
            </p:sp>
            <p:sp>
              <p:nvSpPr>
                <p:cNvPr id="82" name="Flowchart: Alternate Process 81"/>
                <p:cNvSpPr/>
                <p:nvPr/>
              </p:nvSpPr>
              <p:spPr bwMode="auto">
                <a:xfrm>
                  <a:off x="6629400" y="4114800"/>
                  <a:ext cx="838200" cy="457200"/>
                </a:xfrm>
                <a:prstGeom prst="flowChartAlternateProcess">
                  <a:avLst/>
                </a:prstGeom>
                <a:gradFill flip="none" rotWithShape="1">
                  <a:gsLst>
                    <a:gs pos="0">
                      <a:srgbClr val="3374D4">
                        <a:tint val="66000"/>
                        <a:satMod val="160000"/>
                      </a:srgbClr>
                    </a:gs>
                    <a:gs pos="50000">
                      <a:srgbClr val="3374D4">
                        <a:tint val="44500"/>
                        <a:satMod val="160000"/>
                      </a:srgbClr>
                    </a:gs>
                    <a:gs pos="100000">
                      <a:srgbClr val="3374D4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000" dirty="0" smtClean="0"/>
                    <a:t>Deep Dives</a:t>
                  </a:r>
                </a:p>
              </p:txBody>
            </p:sp>
            <p:sp>
              <p:nvSpPr>
                <p:cNvPr id="142" name="Flowchart: Alternate Process 141"/>
                <p:cNvSpPr/>
                <p:nvPr/>
              </p:nvSpPr>
              <p:spPr bwMode="auto">
                <a:xfrm>
                  <a:off x="7696200" y="5867400"/>
                  <a:ext cx="838200" cy="457200"/>
                </a:xfrm>
                <a:prstGeom prst="flowChartAlternateProcess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000" dirty="0" smtClean="0"/>
                    <a:t>Project Selection</a:t>
                  </a:r>
                </a:p>
              </p:txBody>
            </p:sp>
          </p:grpSp>
        </p:grpSp>
      </p:grpSp>
      <p:grpSp>
        <p:nvGrpSpPr>
          <p:cNvPr id="15" name="Group 14"/>
          <p:cNvGrpSpPr/>
          <p:nvPr/>
        </p:nvGrpSpPr>
        <p:grpSpPr>
          <a:xfrm>
            <a:off x="881467" y="2067870"/>
            <a:ext cx="7381066" cy="2573586"/>
            <a:chOff x="80962" y="1887117"/>
            <a:chExt cx="8979661" cy="3130975"/>
          </a:xfrm>
        </p:grpSpPr>
        <p:grpSp>
          <p:nvGrpSpPr>
            <p:cNvPr id="14" name="Group 13"/>
            <p:cNvGrpSpPr/>
            <p:nvPr/>
          </p:nvGrpSpPr>
          <p:grpSpPr>
            <a:xfrm>
              <a:off x="2824162" y="2141076"/>
              <a:ext cx="6236461" cy="2877016"/>
              <a:chOff x="2824162" y="2141076"/>
              <a:chExt cx="6236461" cy="2877016"/>
            </a:xfrm>
          </p:grpSpPr>
          <p:pic>
            <p:nvPicPr>
              <p:cNvPr id="52" name="Picture 5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24162" y="3189292"/>
                <a:ext cx="6236461" cy="182880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51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377250" y="2141076"/>
                <a:ext cx="3933825" cy="1438275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0962" y="1887117"/>
              <a:ext cx="3952875" cy="9144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" name="Rectangle 5"/>
          <p:cNvSpPr/>
          <p:nvPr/>
        </p:nvSpPr>
        <p:spPr bwMode="auto">
          <a:xfrm>
            <a:off x="353745" y="2250794"/>
            <a:ext cx="8358657" cy="27415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b="1" dirty="0" smtClean="0"/>
              <a:t>Inconsistent</a:t>
            </a:r>
            <a:r>
              <a:rPr lang="en-US" dirty="0" smtClean="0"/>
              <a:t> data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b="1" dirty="0" smtClean="0"/>
              <a:t>Challenging</a:t>
            </a:r>
            <a:r>
              <a:rPr lang="en-US" dirty="0" smtClean="0"/>
              <a:t> time-based or cross product-base analysis  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 smtClean="0"/>
              <a:t>Insight generation is </a:t>
            </a:r>
            <a:r>
              <a:rPr lang="en-US" b="1" dirty="0" smtClean="0"/>
              <a:t>cumbersome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93962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>
          <a:xfrm>
            <a:off x="139336" y="147949"/>
            <a:ext cx="7085122" cy="754380"/>
          </a:xfrm>
        </p:spPr>
        <p:txBody>
          <a:bodyPr anchor="ctr"/>
          <a:lstStyle/>
          <a:p>
            <a:r>
              <a:rPr lang="en-US" dirty="0" smtClean="0"/>
              <a:t>Proposed Future State</a:t>
            </a:r>
            <a:endParaRPr lang="en-US" sz="2000" dirty="0"/>
          </a:p>
        </p:txBody>
      </p:sp>
      <p:cxnSp>
        <p:nvCxnSpPr>
          <p:cNvPr id="59" name="Straight Connector 58"/>
          <p:cNvCxnSpPr/>
          <p:nvPr/>
        </p:nvCxnSpPr>
        <p:spPr bwMode="auto">
          <a:xfrm>
            <a:off x="9448800" y="2228850"/>
            <a:ext cx="914400" cy="685800"/>
          </a:xfrm>
          <a:prstGeom prst="line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Arrow Connector 25"/>
          <p:cNvCxnSpPr>
            <a:stCxn id="16" idx="3"/>
          </p:cNvCxnSpPr>
          <p:nvPr/>
        </p:nvCxnSpPr>
        <p:spPr bwMode="auto">
          <a:xfrm>
            <a:off x="1487578" y="1331762"/>
            <a:ext cx="2364603" cy="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Flowchart: Manual Input 15"/>
          <p:cNvSpPr/>
          <p:nvPr/>
        </p:nvSpPr>
        <p:spPr bwMode="auto">
          <a:xfrm>
            <a:off x="573178" y="1103162"/>
            <a:ext cx="914400" cy="457200"/>
          </a:xfrm>
          <a:prstGeom prst="flowChartManualInput">
            <a:avLst/>
          </a:prstGeom>
          <a:gradFill flip="none" rotWithShape="1">
            <a:gsLst>
              <a:gs pos="0">
                <a:srgbClr val="3374D4">
                  <a:tint val="66000"/>
                  <a:satMod val="160000"/>
                </a:srgbClr>
              </a:gs>
              <a:gs pos="50000">
                <a:srgbClr val="3374D4">
                  <a:tint val="44500"/>
                  <a:satMod val="160000"/>
                </a:srgbClr>
              </a:gs>
              <a:gs pos="100000">
                <a:srgbClr val="3374D4">
                  <a:tint val="23500"/>
                  <a:satMod val="160000"/>
                </a:srgb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dirty="0" smtClean="0"/>
              <a:t>Event Logs &amp; Test Info</a:t>
            </a:r>
          </a:p>
        </p:txBody>
      </p:sp>
      <p:sp>
        <p:nvSpPr>
          <p:cNvPr id="12" name="Flowchart: Multidocument 11"/>
          <p:cNvSpPr>
            <a:spLocks noChangeAspect="1"/>
          </p:cNvSpPr>
          <p:nvPr/>
        </p:nvSpPr>
        <p:spPr bwMode="auto">
          <a:xfrm>
            <a:off x="1304699" y="1468922"/>
            <a:ext cx="359007" cy="318212"/>
          </a:xfrm>
          <a:prstGeom prst="flowChartMultidocument">
            <a:avLst/>
          </a:prstGeom>
          <a:gradFill flip="none" rotWithShape="1">
            <a:gsLst>
              <a:gs pos="0">
                <a:srgbClr val="3374D4">
                  <a:tint val="66000"/>
                  <a:satMod val="160000"/>
                </a:srgbClr>
              </a:gs>
              <a:gs pos="50000">
                <a:srgbClr val="3374D4">
                  <a:tint val="44500"/>
                  <a:satMod val="160000"/>
                </a:srgbClr>
              </a:gs>
              <a:gs pos="100000">
                <a:srgbClr val="3374D4">
                  <a:tint val="23500"/>
                  <a:satMod val="160000"/>
                </a:srgb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0716" y="1160312"/>
            <a:ext cx="504022" cy="39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lowchart: Manual Operation 10"/>
          <p:cNvSpPr/>
          <p:nvPr/>
        </p:nvSpPr>
        <p:spPr bwMode="auto">
          <a:xfrm>
            <a:off x="2301610" y="1047768"/>
            <a:ext cx="1066800" cy="400050"/>
          </a:xfrm>
          <a:prstGeom prst="flowChartManualOperation">
            <a:avLst/>
          </a:prstGeom>
          <a:gradFill>
            <a:gsLst>
              <a:gs pos="0">
                <a:srgbClr val="00CC00"/>
              </a:gs>
              <a:gs pos="50000">
                <a:srgbClr val="00CC00"/>
              </a:gs>
              <a:gs pos="100000">
                <a:schemeClr val="bg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dirty="0"/>
              <a:t>Update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64041" y="156439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New User Interface</a:t>
            </a:r>
          </a:p>
          <a:p>
            <a:pPr algn="ctr"/>
            <a:r>
              <a:rPr lang="en-US" sz="1000" dirty="0" smtClean="0"/>
              <a:t>Prod Techs</a:t>
            </a:r>
          </a:p>
          <a:p>
            <a:pPr algn="ctr"/>
            <a:r>
              <a:rPr lang="en-US" sz="1000" dirty="0" smtClean="0"/>
              <a:t>Prod Supervisors</a:t>
            </a:r>
          </a:p>
          <a:p>
            <a:pPr algn="ctr"/>
            <a:r>
              <a:rPr lang="en-US" sz="1000" dirty="0" smtClean="0"/>
              <a:t>Key Prod Associates</a:t>
            </a:r>
            <a:endParaRPr lang="en-US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3196036" y="1585939"/>
            <a:ext cx="2133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1 system</a:t>
            </a:r>
            <a:endParaRPr lang="en-US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621260" y="1129702"/>
            <a:ext cx="385364" cy="39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Arrow Connector 34"/>
          <p:cNvCxnSpPr/>
          <p:nvPr/>
        </p:nvCxnSpPr>
        <p:spPr bwMode="auto">
          <a:xfrm>
            <a:off x="4720036" y="1315713"/>
            <a:ext cx="1792264" cy="1085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89" name="Flowchart: Manual Operation 88"/>
          <p:cNvSpPr/>
          <p:nvPr/>
        </p:nvSpPr>
        <p:spPr bwMode="auto">
          <a:xfrm>
            <a:off x="5598675" y="1070266"/>
            <a:ext cx="1069848" cy="400050"/>
          </a:xfrm>
          <a:prstGeom prst="flowChartManualOperation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/>
              </a:gs>
              <a:gs pos="100000">
                <a:schemeClr val="bg1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dirty="0" err="1" smtClean="0"/>
              <a:t>Xfer</a:t>
            </a:r>
            <a:endParaRPr lang="en-US" sz="1000" dirty="0" smtClean="0"/>
          </a:p>
          <a:p>
            <a:pPr algn="ctr"/>
            <a:r>
              <a:rPr lang="en-US" sz="1000" dirty="0" smtClean="0"/>
              <a:t>Info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160074" y="1572131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Automated Through Dashboards</a:t>
            </a:r>
            <a:endParaRPr lang="en-US" sz="1000" dirty="0"/>
          </a:p>
        </p:txBody>
      </p:sp>
      <p:sp>
        <p:nvSpPr>
          <p:cNvPr id="141" name="Curved Left Arrow 140"/>
          <p:cNvSpPr/>
          <p:nvPr/>
        </p:nvSpPr>
        <p:spPr bwMode="auto">
          <a:xfrm>
            <a:off x="7448652" y="1428750"/>
            <a:ext cx="457200" cy="857250"/>
          </a:xfrm>
          <a:prstGeom prst="curvedLeftArrow">
            <a:avLst/>
          </a:prstGeom>
          <a:gradFill flip="none" rotWithShape="1">
            <a:gsLst>
              <a:gs pos="0">
                <a:srgbClr val="3374D4">
                  <a:tint val="66000"/>
                  <a:satMod val="160000"/>
                </a:srgbClr>
              </a:gs>
              <a:gs pos="50000">
                <a:srgbClr val="3374D4">
                  <a:tint val="44500"/>
                  <a:satMod val="160000"/>
                </a:srgbClr>
              </a:gs>
              <a:gs pos="100000">
                <a:srgbClr val="3374D4">
                  <a:tint val="23500"/>
                  <a:satMod val="160000"/>
                </a:srgb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1000" smtClean="0"/>
          </a:p>
        </p:txBody>
      </p:sp>
      <p:sp>
        <p:nvSpPr>
          <p:cNvPr id="71" name="Rectangle 70"/>
          <p:cNvSpPr/>
          <p:nvPr/>
        </p:nvSpPr>
        <p:spPr>
          <a:xfrm>
            <a:off x="2755049" y="4531248"/>
            <a:ext cx="881973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000" dirty="0" smtClean="0"/>
              <a:t>Employees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331274" y="2510414"/>
            <a:ext cx="18288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 smtClean="0"/>
              <a:t>Prod Supervisors</a:t>
            </a:r>
          </a:p>
        </p:txBody>
      </p:sp>
      <p:cxnSp>
        <p:nvCxnSpPr>
          <p:cNvPr id="105" name="Straight Arrow Connector 104"/>
          <p:cNvCxnSpPr>
            <a:endCxn id="106" idx="0"/>
          </p:cNvCxnSpPr>
          <p:nvPr/>
        </p:nvCxnSpPr>
        <p:spPr bwMode="auto">
          <a:xfrm>
            <a:off x="4267200" y="2985016"/>
            <a:ext cx="21750" cy="1358385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6" name="Picture 4"/>
          <p:cNvPicPr>
            <a:picLocks noChangeAspect="1" noChangeArrowheads="1"/>
          </p:cNvPicPr>
          <p:nvPr/>
        </p:nvPicPr>
        <p:blipFill>
          <a:blip r:embed="rId4" cstate="print"/>
          <a:srcRect b="17124"/>
          <a:stretch>
            <a:fillRect/>
          </a:stretch>
        </p:blipFill>
        <p:spPr bwMode="auto">
          <a:xfrm>
            <a:off x="4005900" y="4343401"/>
            <a:ext cx="566100" cy="39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" name="Rectangle 106"/>
          <p:cNvSpPr/>
          <p:nvPr/>
        </p:nvSpPr>
        <p:spPr>
          <a:xfrm>
            <a:off x="3519127" y="4724216"/>
            <a:ext cx="1548822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000" dirty="0" smtClean="0"/>
              <a:t>Milford Ops Mgt Staff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363675" y="2280184"/>
            <a:ext cx="18288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 smtClean="0"/>
              <a:t>MOE Management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4916702" y="4572977"/>
            <a:ext cx="825867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000" dirty="0" smtClean="0"/>
              <a:t>MOE Staff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348436" y="2756635"/>
            <a:ext cx="18288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 smtClean="0"/>
              <a:t>Engineers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424848" y="3714750"/>
            <a:ext cx="1066800" cy="685800"/>
            <a:chOff x="7575604" y="4241027"/>
            <a:chExt cx="1066800" cy="685800"/>
          </a:xfrm>
        </p:grpSpPr>
        <p:sp>
          <p:nvSpPr>
            <p:cNvPr id="2" name="Flowchart: Decision 1"/>
            <p:cNvSpPr/>
            <p:nvPr/>
          </p:nvSpPr>
          <p:spPr bwMode="auto">
            <a:xfrm>
              <a:off x="7575604" y="4241027"/>
              <a:ext cx="1066800" cy="685800"/>
            </a:xfrm>
            <a:prstGeom prst="flowChartDecision">
              <a:avLst/>
            </a:prstGeom>
            <a:gradFill>
              <a:gsLst>
                <a:gs pos="0">
                  <a:srgbClr val="00CC00"/>
                </a:gs>
                <a:gs pos="50000">
                  <a:srgbClr val="00CC00"/>
                </a:gs>
                <a:gs pos="100000">
                  <a:schemeClr val="bg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/>
            </a:p>
          </p:txBody>
        </p:sp>
        <p:sp>
          <p:nvSpPr>
            <p:cNvPr id="142" name="Flowchart: Alternate Process 141"/>
            <p:cNvSpPr/>
            <p:nvPr/>
          </p:nvSpPr>
          <p:spPr bwMode="auto">
            <a:xfrm>
              <a:off x="7696200" y="4400550"/>
              <a:ext cx="838200" cy="342900"/>
            </a:xfrm>
            <a:prstGeom prst="flowChartAlternateProcess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 dirty="0"/>
                <a:t>Project Selection</a:t>
              </a:r>
            </a:p>
          </p:txBody>
        </p:sp>
      </p:grpSp>
      <p:pic>
        <p:nvPicPr>
          <p:cNvPr id="58" name="Picture 2" descr="https://img1.etsystatic.com/047/0/9673535/il_fullxfull.669001973_bmd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42569" y="2391598"/>
            <a:ext cx="1157469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Flowchart: Document 53"/>
          <p:cNvSpPr>
            <a:spLocks noChangeAspect="1"/>
          </p:cNvSpPr>
          <p:nvPr/>
        </p:nvSpPr>
        <p:spPr bwMode="auto">
          <a:xfrm>
            <a:off x="3874477" y="1103162"/>
            <a:ext cx="1066800" cy="400050"/>
          </a:xfrm>
          <a:prstGeom prst="flowChartDocument">
            <a:avLst/>
          </a:prstGeom>
          <a:gradFill>
            <a:gsLst>
              <a:gs pos="0">
                <a:srgbClr val="00CC00"/>
              </a:gs>
              <a:gs pos="50000">
                <a:srgbClr val="00CC00"/>
              </a:gs>
              <a:gs pos="100000">
                <a:schemeClr val="bg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000" dirty="0" smtClean="0"/>
              <a:t>Database</a:t>
            </a:r>
          </a:p>
        </p:txBody>
      </p:sp>
      <p:sp>
        <p:nvSpPr>
          <p:cNvPr id="51" name="Flowchart: Document 50"/>
          <p:cNvSpPr>
            <a:spLocks noChangeAspect="1"/>
          </p:cNvSpPr>
          <p:nvPr/>
        </p:nvSpPr>
        <p:spPr bwMode="auto">
          <a:xfrm>
            <a:off x="3519127" y="3240815"/>
            <a:ext cx="1673348" cy="752831"/>
          </a:xfrm>
          <a:prstGeom prst="flowChartDocument">
            <a:avLst/>
          </a:prstGeom>
          <a:gradFill>
            <a:gsLst>
              <a:gs pos="0">
                <a:srgbClr val="00CC00"/>
              </a:gs>
              <a:gs pos="50000">
                <a:srgbClr val="00CC00"/>
              </a:gs>
              <a:gs pos="100000">
                <a:schemeClr val="bg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000" dirty="0"/>
              <a:t>Metrics Dashboards</a:t>
            </a:r>
          </a:p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000" dirty="0"/>
              <a:t>Deep Dives </a:t>
            </a:r>
          </a:p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000" dirty="0"/>
              <a:t>Top Level Metrics</a:t>
            </a:r>
          </a:p>
        </p:txBody>
      </p:sp>
    </p:spTree>
    <p:extLst>
      <p:ext uri="{BB962C8B-B14F-4D97-AF65-F5344CB8AC3E}">
        <p14:creationId xmlns:p14="http://schemas.microsoft.com/office/powerpoint/2010/main" val="319512376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Flow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2802300" y="1379630"/>
            <a:ext cx="6234817" cy="1844872"/>
            <a:chOff x="1460736" y="2075330"/>
            <a:chExt cx="6234817" cy="1296000"/>
          </a:xfrm>
        </p:grpSpPr>
        <p:sp>
          <p:nvSpPr>
            <p:cNvPr id="5" name="Freeform 4"/>
            <p:cNvSpPr/>
            <p:nvPr/>
          </p:nvSpPr>
          <p:spPr>
            <a:xfrm>
              <a:off x="1460736" y="2075330"/>
              <a:ext cx="1411361" cy="648000"/>
            </a:xfrm>
            <a:custGeom>
              <a:avLst/>
              <a:gdLst>
                <a:gd name="connsiteX0" fmla="*/ 0 w 1411361"/>
                <a:gd name="connsiteY0" fmla="*/ 64800 h 648000"/>
                <a:gd name="connsiteX1" fmla="*/ 64800 w 1411361"/>
                <a:gd name="connsiteY1" fmla="*/ 0 h 648000"/>
                <a:gd name="connsiteX2" fmla="*/ 1346561 w 1411361"/>
                <a:gd name="connsiteY2" fmla="*/ 0 h 648000"/>
                <a:gd name="connsiteX3" fmla="*/ 1411361 w 1411361"/>
                <a:gd name="connsiteY3" fmla="*/ 64800 h 648000"/>
                <a:gd name="connsiteX4" fmla="*/ 1411361 w 1411361"/>
                <a:gd name="connsiteY4" fmla="*/ 583200 h 648000"/>
                <a:gd name="connsiteX5" fmla="*/ 1346561 w 1411361"/>
                <a:gd name="connsiteY5" fmla="*/ 648000 h 648000"/>
                <a:gd name="connsiteX6" fmla="*/ 64800 w 1411361"/>
                <a:gd name="connsiteY6" fmla="*/ 648000 h 648000"/>
                <a:gd name="connsiteX7" fmla="*/ 0 w 1411361"/>
                <a:gd name="connsiteY7" fmla="*/ 583200 h 648000"/>
                <a:gd name="connsiteX8" fmla="*/ 0 w 1411361"/>
                <a:gd name="connsiteY8" fmla="*/ 64800 h 6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648000">
                  <a:moveTo>
                    <a:pt x="0" y="64800"/>
                  </a:moveTo>
                  <a:cubicBezTo>
                    <a:pt x="0" y="29012"/>
                    <a:pt x="29012" y="0"/>
                    <a:pt x="64800" y="0"/>
                  </a:cubicBezTo>
                  <a:lnTo>
                    <a:pt x="1346561" y="0"/>
                  </a:lnTo>
                  <a:cubicBezTo>
                    <a:pt x="1382349" y="0"/>
                    <a:pt x="1411361" y="29012"/>
                    <a:pt x="1411361" y="64800"/>
                  </a:cubicBezTo>
                  <a:lnTo>
                    <a:pt x="1411361" y="583200"/>
                  </a:lnTo>
                  <a:cubicBezTo>
                    <a:pt x="1411361" y="618988"/>
                    <a:pt x="1382349" y="648000"/>
                    <a:pt x="1346561" y="648000"/>
                  </a:cubicBezTo>
                  <a:lnTo>
                    <a:pt x="64800" y="648000"/>
                  </a:lnTo>
                  <a:cubicBezTo>
                    <a:pt x="29012" y="648000"/>
                    <a:pt x="0" y="618988"/>
                    <a:pt x="0" y="583200"/>
                  </a:cubicBezTo>
                  <a:lnTo>
                    <a:pt x="0" y="648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273150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kern="1200" dirty="0" err="1" smtClean="0"/>
                <a:t>LabView</a:t>
              </a:r>
              <a:endParaRPr lang="en-US" sz="1500" kern="1200" dirty="0"/>
            </a:p>
          </p:txBody>
        </p:sp>
        <p:sp>
          <p:nvSpPr>
            <p:cNvPr id="6" name="Freeform 5"/>
            <p:cNvSpPr/>
            <p:nvPr/>
          </p:nvSpPr>
          <p:spPr>
            <a:xfrm>
              <a:off x="1749810" y="2507330"/>
              <a:ext cx="1411361" cy="864000"/>
            </a:xfrm>
            <a:custGeom>
              <a:avLst/>
              <a:gdLst>
                <a:gd name="connsiteX0" fmla="*/ 0 w 1411361"/>
                <a:gd name="connsiteY0" fmla="*/ 86400 h 864000"/>
                <a:gd name="connsiteX1" fmla="*/ 86400 w 1411361"/>
                <a:gd name="connsiteY1" fmla="*/ 0 h 864000"/>
                <a:gd name="connsiteX2" fmla="*/ 1324961 w 1411361"/>
                <a:gd name="connsiteY2" fmla="*/ 0 h 864000"/>
                <a:gd name="connsiteX3" fmla="*/ 1411361 w 1411361"/>
                <a:gd name="connsiteY3" fmla="*/ 86400 h 864000"/>
                <a:gd name="connsiteX4" fmla="*/ 1411361 w 1411361"/>
                <a:gd name="connsiteY4" fmla="*/ 777600 h 864000"/>
                <a:gd name="connsiteX5" fmla="*/ 1324961 w 1411361"/>
                <a:gd name="connsiteY5" fmla="*/ 864000 h 864000"/>
                <a:gd name="connsiteX6" fmla="*/ 86400 w 1411361"/>
                <a:gd name="connsiteY6" fmla="*/ 864000 h 864000"/>
                <a:gd name="connsiteX7" fmla="*/ 0 w 1411361"/>
                <a:gd name="connsiteY7" fmla="*/ 777600 h 864000"/>
                <a:gd name="connsiteX8" fmla="*/ 0 w 1411361"/>
                <a:gd name="connsiteY8" fmla="*/ 86400 h 8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864000">
                  <a:moveTo>
                    <a:pt x="0" y="86400"/>
                  </a:moveTo>
                  <a:cubicBezTo>
                    <a:pt x="0" y="38683"/>
                    <a:pt x="38683" y="0"/>
                    <a:pt x="86400" y="0"/>
                  </a:cubicBezTo>
                  <a:lnTo>
                    <a:pt x="1324961" y="0"/>
                  </a:lnTo>
                  <a:cubicBezTo>
                    <a:pt x="1372678" y="0"/>
                    <a:pt x="1411361" y="38683"/>
                    <a:pt x="1411361" y="86400"/>
                  </a:cubicBezTo>
                  <a:lnTo>
                    <a:pt x="1411361" y="777600"/>
                  </a:lnTo>
                  <a:cubicBezTo>
                    <a:pt x="1411361" y="825317"/>
                    <a:pt x="1372678" y="864000"/>
                    <a:pt x="1324961" y="864000"/>
                  </a:cubicBezTo>
                  <a:lnTo>
                    <a:pt x="86400" y="864000"/>
                  </a:lnTo>
                  <a:cubicBezTo>
                    <a:pt x="38683" y="864000"/>
                    <a:pt x="0" y="825317"/>
                    <a:pt x="0" y="777600"/>
                  </a:cubicBezTo>
                  <a:lnTo>
                    <a:pt x="0" y="8640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986" tIns="131986" rIns="131986" bIns="131986" numCol="1" spcCol="1270" anchor="t" anchorCtr="0">
              <a:noAutofit/>
            </a:bodyPr>
            <a:lstStyle/>
            <a:p>
              <a:pPr marL="0" lvl="1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500" kern="1200" dirty="0" smtClean="0"/>
                <a:t>User Interface – “Event Log Interface” (ELI)</a:t>
              </a:r>
              <a:endParaRPr lang="en-US" sz="150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3086055" y="2115635"/>
              <a:ext cx="453589" cy="351388"/>
            </a:xfrm>
            <a:custGeom>
              <a:avLst/>
              <a:gdLst>
                <a:gd name="connsiteX0" fmla="*/ 0 w 453589"/>
                <a:gd name="connsiteY0" fmla="*/ 70278 h 351388"/>
                <a:gd name="connsiteX1" fmla="*/ 277895 w 453589"/>
                <a:gd name="connsiteY1" fmla="*/ 70278 h 351388"/>
                <a:gd name="connsiteX2" fmla="*/ 277895 w 453589"/>
                <a:gd name="connsiteY2" fmla="*/ 0 h 351388"/>
                <a:gd name="connsiteX3" fmla="*/ 453589 w 453589"/>
                <a:gd name="connsiteY3" fmla="*/ 175694 h 351388"/>
                <a:gd name="connsiteX4" fmla="*/ 277895 w 453589"/>
                <a:gd name="connsiteY4" fmla="*/ 351388 h 351388"/>
                <a:gd name="connsiteX5" fmla="*/ 277895 w 453589"/>
                <a:gd name="connsiteY5" fmla="*/ 281110 h 351388"/>
                <a:gd name="connsiteX6" fmla="*/ 0 w 453589"/>
                <a:gd name="connsiteY6" fmla="*/ 281110 h 351388"/>
                <a:gd name="connsiteX7" fmla="*/ 0 w 453589"/>
                <a:gd name="connsiteY7" fmla="*/ 70278 h 35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89" h="351388">
                  <a:moveTo>
                    <a:pt x="0" y="70278"/>
                  </a:moveTo>
                  <a:lnTo>
                    <a:pt x="277895" y="70278"/>
                  </a:lnTo>
                  <a:lnTo>
                    <a:pt x="277895" y="0"/>
                  </a:lnTo>
                  <a:lnTo>
                    <a:pt x="453589" y="175694"/>
                  </a:lnTo>
                  <a:lnTo>
                    <a:pt x="277895" y="351388"/>
                  </a:lnTo>
                  <a:lnTo>
                    <a:pt x="277895" y="281110"/>
                  </a:lnTo>
                  <a:lnTo>
                    <a:pt x="0" y="281110"/>
                  </a:lnTo>
                  <a:lnTo>
                    <a:pt x="0" y="70278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0278" rIns="105416" bIns="702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27927" y="2075330"/>
              <a:ext cx="1411361" cy="648000"/>
            </a:xfrm>
            <a:custGeom>
              <a:avLst/>
              <a:gdLst>
                <a:gd name="connsiteX0" fmla="*/ 0 w 1411361"/>
                <a:gd name="connsiteY0" fmla="*/ 64800 h 648000"/>
                <a:gd name="connsiteX1" fmla="*/ 64800 w 1411361"/>
                <a:gd name="connsiteY1" fmla="*/ 0 h 648000"/>
                <a:gd name="connsiteX2" fmla="*/ 1346561 w 1411361"/>
                <a:gd name="connsiteY2" fmla="*/ 0 h 648000"/>
                <a:gd name="connsiteX3" fmla="*/ 1411361 w 1411361"/>
                <a:gd name="connsiteY3" fmla="*/ 64800 h 648000"/>
                <a:gd name="connsiteX4" fmla="*/ 1411361 w 1411361"/>
                <a:gd name="connsiteY4" fmla="*/ 583200 h 648000"/>
                <a:gd name="connsiteX5" fmla="*/ 1346561 w 1411361"/>
                <a:gd name="connsiteY5" fmla="*/ 648000 h 648000"/>
                <a:gd name="connsiteX6" fmla="*/ 64800 w 1411361"/>
                <a:gd name="connsiteY6" fmla="*/ 648000 h 648000"/>
                <a:gd name="connsiteX7" fmla="*/ 0 w 1411361"/>
                <a:gd name="connsiteY7" fmla="*/ 583200 h 648000"/>
                <a:gd name="connsiteX8" fmla="*/ 0 w 1411361"/>
                <a:gd name="connsiteY8" fmla="*/ 64800 h 6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648000">
                  <a:moveTo>
                    <a:pt x="0" y="64800"/>
                  </a:moveTo>
                  <a:cubicBezTo>
                    <a:pt x="0" y="29012"/>
                    <a:pt x="29012" y="0"/>
                    <a:pt x="64800" y="0"/>
                  </a:cubicBezTo>
                  <a:lnTo>
                    <a:pt x="1346561" y="0"/>
                  </a:lnTo>
                  <a:cubicBezTo>
                    <a:pt x="1382349" y="0"/>
                    <a:pt x="1411361" y="29012"/>
                    <a:pt x="1411361" y="64800"/>
                  </a:cubicBezTo>
                  <a:lnTo>
                    <a:pt x="1411361" y="583200"/>
                  </a:lnTo>
                  <a:cubicBezTo>
                    <a:pt x="1411361" y="618988"/>
                    <a:pt x="1382349" y="648000"/>
                    <a:pt x="1346561" y="648000"/>
                  </a:cubicBezTo>
                  <a:lnTo>
                    <a:pt x="64800" y="648000"/>
                  </a:lnTo>
                  <a:cubicBezTo>
                    <a:pt x="29012" y="648000"/>
                    <a:pt x="0" y="618988"/>
                    <a:pt x="0" y="583200"/>
                  </a:cubicBezTo>
                  <a:lnTo>
                    <a:pt x="0" y="648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5025002"/>
                <a:satOff val="-14993"/>
                <a:lumOff val="3332"/>
                <a:alphaOff val="0"/>
              </a:schemeClr>
            </a:fillRef>
            <a:effectRef idx="0">
              <a:schemeClr val="accent4">
                <a:hueOff val="5025002"/>
                <a:satOff val="-14993"/>
                <a:lumOff val="33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273150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kern="1200" dirty="0" smtClean="0"/>
                <a:t>Sigma Sure</a:t>
              </a:r>
              <a:endParaRPr lang="en-US" sz="1500" kern="1200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017001" y="2507330"/>
              <a:ext cx="1411361" cy="864000"/>
            </a:xfrm>
            <a:custGeom>
              <a:avLst/>
              <a:gdLst>
                <a:gd name="connsiteX0" fmla="*/ 0 w 1411361"/>
                <a:gd name="connsiteY0" fmla="*/ 86400 h 864000"/>
                <a:gd name="connsiteX1" fmla="*/ 86400 w 1411361"/>
                <a:gd name="connsiteY1" fmla="*/ 0 h 864000"/>
                <a:gd name="connsiteX2" fmla="*/ 1324961 w 1411361"/>
                <a:gd name="connsiteY2" fmla="*/ 0 h 864000"/>
                <a:gd name="connsiteX3" fmla="*/ 1411361 w 1411361"/>
                <a:gd name="connsiteY3" fmla="*/ 86400 h 864000"/>
                <a:gd name="connsiteX4" fmla="*/ 1411361 w 1411361"/>
                <a:gd name="connsiteY4" fmla="*/ 777600 h 864000"/>
                <a:gd name="connsiteX5" fmla="*/ 1324961 w 1411361"/>
                <a:gd name="connsiteY5" fmla="*/ 864000 h 864000"/>
                <a:gd name="connsiteX6" fmla="*/ 86400 w 1411361"/>
                <a:gd name="connsiteY6" fmla="*/ 864000 h 864000"/>
                <a:gd name="connsiteX7" fmla="*/ 0 w 1411361"/>
                <a:gd name="connsiteY7" fmla="*/ 777600 h 864000"/>
                <a:gd name="connsiteX8" fmla="*/ 0 w 1411361"/>
                <a:gd name="connsiteY8" fmla="*/ 86400 h 8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864000">
                  <a:moveTo>
                    <a:pt x="0" y="86400"/>
                  </a:moveTo>
                  <a:cubicBezTo>
                    <a:pt x="0" y="38683"/>
                    <a:pt x="38683" y="0"/>
                    <a:pt x="86400" y="0"/>
                  </a:cubicBezTo>
                  <a:lnTo>
                    <a:pt x="1324961" y="0"/>
                  </a:lnTo>
                  <a:cubicBezTo>
                    <a:pt x="1372678" y="0"/>
                    <a:pt x="1411361" y="38683"/>
                    <a:pt x="1411361" y="86400"/>
                  </a:cubicBezTo>
                  <a:lnTo>
                    <a:pt x="1411361" y="777600"/>
                  </a:lnTo>
                  <a:cubicBezTo>
                    <a:pt x="1411361" y="825317"/>
                    <a:pt x="1372678" y="864000"/>
                    <a:pt x="1324961" y="864000"/>
                  </a:cubicBezTo>
                  <a:lnTo>
                    <a:pt x="86400" y="864000"/>
                  </a:lnTo>
                  <a:cubicBezTo>
                    <a:pt x="38683" y="864000"/>
                    <a:pt x="0" y="825317"/>
                    <a:pt x="0" y="777600"/>
                  </a:cubicBezTo>
                  <a:lnTo>
                    <a:pt x="0" y="8640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5025002"/>
                <a:satOff val="-14993"/>
                <a:lumOff val="333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986" tIns="131986" rIns="131986" bIns="131986" numCol="1" spcCol="1270" anchor="t" anchorCtr="0">
              <a:noAutofit/>
            </a:bodyPr>
            <a:lstStyle/>
            <a:p>
              <a:pPr marL="0" lvl="1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500" kern="1200" dirty="0" smtClean="0"/>
                <a:t>Database</a:t>
              </a:r>
              <a:endParaRPr lang="en-US" sz="15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353246" y="2115635"/>
              <a:ext cx="453589" cy="351388"/>
            </a:xfrm>
            <a:custGeom>
              <a:avLst/>
              <a:gdLst>
                <a:gd name="connsiteX0" fmla="*/ 0 w 453589"/>
                <a:gd name="connsiteY0" fmla="*/ 70278 h 351388"/>
                <a:gd name="connsiteX1" fmla="*/ 277895 w 453589"/>
                <a:gd name="connsiteY1" fmla="*/ 70278 h 351388"/>
                <a:gd name="connsiteX2" fmla="*/ 277895 w 453589"/>
                <a:gd name="connsiteY2" fmla="*/ 0 h 351388"/>
                <a:gd name="connsiteX3" fmla="*/ 453589 w 453589"/>
                <a:gd name="connsiteY3" fmla="*/ 175694 h 351388"/>
                <a:gd name="connsiteX4" fmla="*/ 277895 w 453589"/>
                <a:gd name="connsiteY4" fmla="*/ 351388 h 351388"/>
                <a:gd name="connsiteX5" fmla="*/ 277895 w 453589"/>
                <a:gd name="connsiteY5" fmla="*/ 281110 h 351388"/>
                <a:gd name="connsiteX6" fmla="*/ 0 w 453589"/>
                <a:gd name="connsiteY6" fmla="*/ 281110 h 351388"/>
                <a:gd name="connsiteX7" fmla="*/ 0 w 453589"/>
                <a:gd name="connsiteY7" fmla="*/ 70278 h 35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89" h="351388">
                  <a:moveTo>
                    <a:pt x="0" y="70278"/>
                  </a:moveTo>
                  <a:lnTo>
                    <a:pt x="277895" y="70278"/>
                  </a:lnTo>
                  <a:lnTo>
                    <a:pt x="277895" y="0"/>
                  </a:lnTo>
                  <a:lnTo>
                    <a:pt x="453589" y="175694"/>
                  </a:lnTo>
                  <a:lnTo>
                    <a:pt x="277895" y="351388"/>
                  </a:lnTo>
                  <a:lnTo>
                    <a:pt x="277895" y="281110"/>
                  </a:lnTo>
                  <a:lnTo>
                    <a:pt x="0" y="281110"/>
                  </a:lnTo>
                  <a:lnTo>
                    <a:pt x="0" y="70278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050004"/>
                <a:satOff val="-29986"/>
                <a:lumOff val="6663"/>
                <a:alphaOff val="0"/>
              </a:schemeClr>
            </a:fillRef>
            <a:effectRef idx="0">
              <a:schemeClr val="accent4">
                <a:hueOff val="10050004"/>
                <a:satOff val="-29986"/>
                <a:lumOff val="66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0278" rIns="105416" bIns="7027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995118" y="2075330"/>
              <a:ext cx="1411361" cy="648000"/>
            </a:xfrm>
            <a:custGeom>
              <a:avLst/>
              <a:gdLst>
                <a:gd name="connsiteX0" fmla="*/ 0 w 1411361"/>
                <a:gd name="connsiteY0" fmla="*/ 64800 h 648000"/>
                <a:gd name="connsiteX1" fmla="*/ 64800 w 1411361"/>
                <a:gd name="connsiteY1" fmla="*/ 0 h 648000"/>
                <a:gd name="connsiteX2" fmla="*/ 1346561 w 1411361"/>
                <a:gd name="connsiteY2" fmla="*/ 0 h 648000"/>
                <a:gd name="connsiteX3" fmla="*/ 1411361 w 1411361"/>
                <a:gd name="connsiteY3" fmla="*/ 64800 h 648000"/>
                <a:gd name="connsiteX4" fmla="*/ 1411361 w 1411361"/>
                <a:gd name="connsiteY4" fmla="*/ 583200 h 648000"/>
                <a:gd name="connsiteX5" fmla="*/ 1346561 w 1411361"/>
                <a:gd name="connsiteY5" fmla="*/ 648000 h 648000"/>
                <a:gd name="connsiteX6" fmla="*/ 64800 w 1411361"/>
                <a:gd name="connsiteY6" fmla="*/ 648000 h 648000"/>
                <a:gd name="connsiteX7" fmla="*/ 0 w 1411361"/>
                <a:gd name="connsiteY7" fmla="*/ 583200 h 648000"/>
                <a:gd name="connsiteX8" fmla="*/ 0 w 1411361"/>
                <a:gd name="connsiteY8" fmla="*/ 64800 h 6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648000">
                  <a:moveTo>
                    <a:pt x="0" y="64800"/>
                  </a:moveTo>
                  <a:cubicBezTo>
                    <a:pt x="0" y="29012"/>
                    <a:pt x="29012" y="0"/>
                    <a:pt x="64800" y="0"/>
                  </a:cubicBezTo>
                  <a:lnTo>
                    <a:pt x="1346561" y="0"/>
                  </a:lnTo>
                  <a:cubicBezTo>
                    <a:pt x="1382349" y="0"/>
                    <a:pt x="1411361" y="29012"/>
                    <a:pt x="1411361" y="64800"/>
                  </a:cubicBezTo>
                  <a:lnTo>
                    <a:pt x="1411361" y="583200"/>
                  </a:lnTo>
                  <a:cubicBezTo>
                    <a:pt x="1411361" y="618988"/>
                    <a:pt x="1382349" y="648000"/>
                    <a:pt x="1346561" y="648000"/>
                  </a:cubicBezTo>
                  <a:lnTo>
                    <a:pt x="64800" y="648000"/>
                  </a:lnTo>
                  <a:cubicBezTo>
                    <a:pt x="29012" y="648000"/>
                    <a:pt x="0" y="618988"/>
                    <a:pt x="0" y="583200"/>
                  </a:cubicBezTo>
                  <a:lnTo>
                    <a:pt x="0" y="648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050004"/>
                <a:satOff val="-29986"/>
                <a:lumOff val="6663"/>
                <a:alphaOff val="0"/>
              </a:schemeClr>
            </a:fillRef>
            <a:effectRef idx="0">
              <a:schemeClr val="accent4">
                <a:hueOff val="10050004"/>
                <a:satOff val="-29986"/>
                <a:lumOff val="66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273150" numCol="1" spcCol="1270" anchor="t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kern="1200" dirty="0" smtClean="0"/>
                <a:t>Sigma Sure</a:t>
              </a:r>
            </a:p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dirty="0" smtClean="0"/>
                <a:t>/ Other</a:t>
              </a:r>
              <a:endParaRPr lang="en-US" sz="1500" kern="1200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284192" y="2507330"/>
              <a:ext cx="1411361" cy="864000"/>
            </a:xfrm>
            <a:custGeom>
              <a:avLst/>
              <a:gdLst>
                <a:gd name="connsiteX0" fmla="*/ 0 w 1411361"/>
                <a:gd name="connsiteY0" fmla="*/ 86400 h 864000"/>
                <a:gd name="connsiteX1" fmla="*/ 86400 w 1411361"/>
                <a:gd name="connsiteY1" fmla="*/ 0 h 864000"/>
                <a:gd name="connsiteX2" fmla="*/ 1324961 w 1411361"/>
                <a:gd name="connsiteY2" fmla="*/ 0 h 864000"/>
                <a:gd name="connsiteX3" fmla="*/ 1411361 w 1411361"/>
                <a:gd name="connsiteY3" fmla="*/ 86400 h 864000"/>
                <a:gd name="connsiteX4" fmla="*/ 1411361 w 1411361"/>
                <a:gd name="connsiteY4" fmla="*/ 777600 h 864000"/>
                <a:gd name="connsiteX5" fmla="*/ 1324961 w 1411361"/>
                <a:gd name="connsiteY5" fmla="*/ 864000 h 864000"/>
                <a:gd name="connsiteX6" fmla="*/ 86400 w 1411361"/>
                <a:gd name="connsiteY6" fmla="*/ 864000 h 864000"/>
                <a:gd name="connsiteX7" fmla="*/ 0 w 1411361"/>
                <a:gd name="connsiteY7" fmla="*/ 777600 h 864000"/>
                <a:gd name="connsiteX8" fmla="*/ 0 w 1411361"/>
                <a:gd name="connsiteY8" fmla="*/ 86400 h 8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1361" h="864000">
                  <a:moveTo>
                    <a:pt x="0" y="86400"/>
                  </a:moveTo>
                  <a:cubicBezTo>
                    <a:pt x="0" y="38683"/>
                    <a:pt x="38683" y="0"/>
                    <a:pt x="86400" y="0"/>
                  </a:cubicBezTo>
                  <a:lnTo>
                    <a:pt x="1324961" y="0"/>
                  </a:lnTo>
                  <a:cubicBezTo>
                    <a:pt x="1372678" y="0"/>
                    <a:pt x="1411361" y="38683"/>
                    <a:pt x="1411361" y="86400"/>
                  </a:cubicBezTo>
                  <a:lnTo>
                    <a:pt x="1411361" y="777600"/>
                  </a:lnTo>
                  <a:cubicBezTo>
                    <a:pt x="1411361" y="825317"/>
                    <a:pt x="1372678" y="864000"/>
                    <a:pt x="1324961" y="864000"/>
                  </a:cubicBezTo>
                  <a:lnTo>
                    <a:pt x="86400" y="864000"/>
                  </a:lnTo>
                  <a:cubicBezTo>
                    <a:pt x="38683" y="864000"/>
                    <a:pt x="0" y="825317"/>
                    <a:pt x="0" y="777600"/>
                  </a:cubicBezTo>
                  <a:lnTo>
                    <a:pt x="0" y="8640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10050004"/>
                <a:satOff val="-29986"/>
                <a:lumOff val="666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986" tIns="131986" rIns="131986" bIns="131986" numCol="1" spcCol="1270" anchor="t" anchorCtr="0">
              <a:noAutofit/>
            </a:bodyPr>
            <a:lstStyle/>
            <a:p>
              <a:pPr marL="0" lvl="1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500" kern="1200" dirty="0" smtClean="0"/>
                <a:t>Dashboard</a:t>
              </a:r>
              <a:endParaRPr lang="en-US" sz="1500" kern="1200" dirty="0"/>
            </a:p>
          </p:txBody>
        </p:sp>
      </p:grpSp>
      <p:sp>
        <p:nvSpPr>
          <p:cNvPr id="13" name="Freeform 12"/>
          <p:cNvSpPr/>
          <p:nvPr/>
        </p:nvSpPr>
        <p:spPr>
          <a:xfrm>
            <a:off x="2693759" y="3726184"/>
            <a:ext cx="1628441" cy="577095"/>
          </a:xfrm>
          <a:custGeom>
            <a:avLst/>
            <a:gdLst>
              <a:gd name="connsiteX0" fmla="*/ 0 w 1411361"/>
              <a:gd name="connsiteY0" fmla="*/ 64800 h 648000"/>
              <a:gd name="connsiteX1" fmla="*/ 64800 w 1411361"/>
              <a:gd name="connsiteY1" fmla="*/ 0 h 648000"/>
              <a:gd name="connsiteX2" fmla="*/ 1346561 w 1411361"/>
              <a:gd name="connsiteY2" fmla="*/ 0 h 648000"/>
              <a:gd name="connsiteX3" fmla="*/ 1411361 w 1411361"/>
              <a:gd name="connsiteY3" fmla="*/ 64800 h 648000"/>
              <a:gd name="connsiteX4" fmla="*/ 1411361 w 1411361"/>
              <a:gd name="connsiteY4" fmla="*/ 583200 h 648000"/>
              <a:gd name="connsiteX5" fmla="*/ 1346561 w 1411361"/>
              <a:gd name="connsiteY5" fmla="*/ 648000 h 648000"/>
              <a:gd name="connsiteX6" fmla="*/ 64800 w 1411361"/>
              <a:gd name="connsiteY6" fmla="*/ 648000 h 648000"/>
              <a:gd name="connsiteX7" fmla="*/ 0 w 1411361"/>
              <a:gd name="connsiteY7" fmla="*/ 583200 h 648000"/>
              <a:gd name="connsiteX8" fmla="*/ 0 w 1411361"/>
              <a:gd name="connsiteY8" fmla="*/ 648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648000">
                <a:moveTo>
                  <a:pt x="0" y="64800"/>
                </a:moveTo>
                <a:cubicBezTo>
                  <a:pt x="0" y="29012"/>
                  <a:pt x="29012" y="0"/>
                  <a:pt x="64800" y="0"/>
                </a:cubicBezTo>
                <a:lnTo>
                  <a:pt x="1346561" y="0"/>
                </a:lnTo>
                <a:cubicBezTo>
                  <a:pt x="1382349" y="0"/>
                  <a:pt x="1411361" y="29012"/>
                  <a:pt x="1411361" y="64800"/>
                </a:cubicBezTo>
                <a:lnTo>
                  <a:pt x="1411361" y="583200"/>
                </a:lnTo>
                <a:cubicBezTo>
                  <a:pt x="1411361" y="618988"/>
                  <a:pt x="1382349" y="648000"/>
                  <a:pt x="1346561" y="648000"/>
                </a:cubicBezTo>
                <a:lnTo>
                  <a:pt x="64800" y="648000"/>
                </a:lnTo>
                <a:cubicBezTo>
                  <a:pt x="29012" y="648000"/>
                  <a:pt x="0" y="618988"/>
                  <a:pt x="0" y="583200"/>
                </a:cubicBezTo>
                <a:lnTo>
                  <a:pt x="0" y="648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106680" rIns="106680" bIns="273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00" kern="1200" dirty="0" smtClean="0"/>
              <a:t>Excel</a:t>
            </a:r>
            <a:endParaRPr lang="en-US" sz="1500" kern="1200" dirty="0"/>
          </a:p>
        </p:txBody>
      </p:sp>
      <p:sp>
        <p:nvSpPr>
          <p:cNvPr id="14" name="Freeform 13"/>
          <p:cNvSpPr/>
          <p:nvPr/>
        </p:nvSpPr>
        <p:spPr>
          <a:xfrm>
            <a:off x="2802300" y="4234256"/>
            <a:ext cx="1628441" cy="769460"/>
          </a:xfrm>
          <a:custGeom>
            <a:avLst/>
            <a:gdLst>
              <a:gd name="connsiteX0" fmla="*/ 0 w 1411361"/>
              <a:gd name="connsiteY0" fmla="*/ 86400 h 864000"/>
              <a:gd name="connsiteX1" fmla="*/ 86400 w 1411361"/>
              <a:gd name="connsiteY1" fmla="*/ 0 h 864000"/>
              <a:gd name="connsiteX2" fmla="*/ 1324961 w 1411361"/>
              <a:gd name="connsiteY2" fmla="*/ 0 h 864000"/>
              <a:gd name="connsiteX3" fmla="*/ 1411361 w 1411361"/>
              <a:gd name="connsiteY3" fmla="*/ 86400 h 864000"/>
              <a:gd name="connsiteX4" fmla="*/ 1411361 w 1411361"/>
              <a:gd name="connsiteY4" fmla="*/ 777600 h 864000"/>
              <a:gd name="connsiteX5" fmla="*/ 1324961 w 1411361"/>
              <a:gd name="connsiteY5" fmla="*/ 864000 h 864000"/>
              <a:gd name="connsiteX6" fmla="*/ 86400 w 1411361"/>
              <a:gd name="connsiteY6" fmla="*/ 864000 h 864000"/>
              <a:gd name="connsiteX7" fmla="*/ 0 w 1411361"/>
              <a:gd name="connsiteY7" fmla="*/ 777600 h 864000"/>
              <a:gd name="connsiteX8" fmla="*/ 0 w 1411361"/>
              <a:gd name="connsiteY8" fmla="*/ 864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864000">
                <a:moveTo>
                  <a:pt x="0" y="86400"/>
                </a:moveTo>
                <a:cubicBezTo>
                  <a:pt x="0" y="38683"/>
                  <a:pt x="38683" y="0"/>
                  <a:pt x="86400" y="0"/>
                </a:cubicBezTo>
                <a:lnTo>
                  <a:pt x="1324961" y="0"/>
                </a:lnTo>
                <a:cubicBezTo>
                  <a:pt x="1372678" y="0"/>
                  <a:pt x="1411361" y="38683"/>
                  <a:pt x="1411361" y="86400"/>
                </a:cubicBezTo>
                <a:lnTo>
                  <a:pt x="1411361" y="777600"/>
                </a:lnTo>
                <a:cubicBezTo>
                  <a:pt x="1411361" y="825317"/>
                  <a:pt x="1372678" y="864000"/>
                  <a:pt x="1324961" y="864000"/>
                </a:cubicBezTo>
                <a:lnTo>
                  <a:pt x="86400" y="864000"/>
                </a:lnTo>
                <a:cubicBezTo>
                  <a:pt x="38683" y="864000"/>
                  <a:pt x="0" y="825317"/>
                  <a:pt x="0" y="777600"/>
                </a:cubicBezTo>
                <a:lnTo>
                  <a:pt x="0" y="86400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1986" tIns="131986" rIns="131986" bIns="131986" numCol="1" spcCol="1270" anchor="t" anchorCtr="0">
            <a:noAutofit/>
          </a:bodyPr>
          <a:lstStyle/>
          <a:p>
            <a:pPr marL="0" lvl="1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kern="1200" dirty="0" smtClean="0"/>
              <a:t>Configuration Files</a:t>
            </a:r>
            <a:endParaRPr lang="en-US" sz="1500" kern="1200" dirty="0"/>
          </a:p>
        </p:txBody>
      </p:sp>
      <p:sp>
        <p:nvSpPr>
          <p:cNvPr id="15" name="Freeform 14"/>
          <p:cNvSpPr/>
          <p:nvPr/>
        </p:nvSpPr>
        <p:spPr>
          <a:xfrm rot="16200000">
            <a:off x="3463443" y="3224640"/>
            <a:ext cx="453589" cy="500205"/>
          </a:xfrm>
          <a:custGeom>
            <a:avLst/>
            <a:gdLst>
              <a:gd name="connsiteX0" fmla="*/ 0 w 453589"/>
              <a:gd name="connsiteY0" fmla="*/ 70278 h 351388"/>
              <a:gd name="connsiteX1" fmla="*/ 277895 w 453589"/>
              <a:gd name="connsiteY1" fmla="*/ 70278 h 351388"/>
              <a:gd name="connsiteX2" fmla="*/ 277895 w 453589"/>
              <a:gd name="connsiteY2" fmla="*/ 0 h 351388"/>
              <a:gd name="connsiteX3" fmla="*/ 453589 w 453589"/>
              <a:gd name="connsiteY3" fmla="*/ 175694 h 351388"/>
              <a:gd name="connsiteX4" fmla="*/ 277895 w 453589"/>
              <a:gd name="connsiteY4" fmla="*/ 351388 h 351388"/>
              <a:gd name="connsiteX5" fmla="*/ 277895 w 453589"/>
              <a:gd name="connsiteY5" fmla="*/ 281110 h 351388"/>
              <a:gd name="connsiteX6" fmla="*/ 0 w 453589"/>
              <a:gd name="connsiteY6" fmla="*/ 281110 h 351388"/>
              <a:gd name="connsiteX7" fmla="*/ 0 w 453589"/>
              <a:gd name="connsiteY7" fmla="*/ 70278 h 35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589" h="351388">
                <a:moveTo>
                  <a:pt x="0" y="70278"/>
                </a:moveTo>
                <a:lnTo>
                  <a:pt x="277895" y="70278"/>
                </a:lnTo>
                <a:lnTo>
                  <a:pt x="277895" y="0"/>
                </a:lnTo>
                <a:lnTo>
                  <a:pt x="453589" y="175694"/>
                </a:lnTo>
                <a:lnTo>
                  <a:pt x="277895" y="351388"/>
                </a:lnTo>
                <a:lnTo>
                  <a:pt x="277895" y="281110"/>
                </a:lnTo>
                <a:lnTo>
                  <a:pt x="0" y="281110"/>
                </a:lnTo>
                <a:lnTo>
                  <a:pt x="0" y="70278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0278" rIns="105416" bIns="702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kern="1200"/>
          </a:p>
        </p:txBody>
      </p:sp>
      <p:sp>
        <p:nvSpPr>
          <p:cNvPr id="16" name="Freeform 15"/>
          <p:cNvSpPr/>
          <p:nvPr/>
        </p:nvSpPr>
        <p:spPr>
          <a:xfrm>
            <a:off x="612069" y="1427236"/>
            <a:ext cx="1411361" cy="922436"/>
          </a:xfrm>
          <a:custGeom>
            <a:avLst/>
            <a:gdLst>
              <a:gd name="connsiteX0" fmla="*/ 0 w 1411361"/>
              <a:gd name="connsiteY0" fmla="*/ 64800 h 648000"/>
              <a:gd name="connsiteX1" fmla="*/ 64800 w 1411361"/>
              <a:gd name="connsiteY1" fmla="*/ 0 h 648000"/>
              <a:gd name="connsiteX2" fmla="*/ 1346561 w 1411361"/>
              <a:gd name="connsiteY2" fmla="*/ 0 h 648000"/>
              <a:gd name="connsiteX3" fmla="*/ 1411361 w 1411361"/>
              <a:gd name="connsiteY3" fmla="*/ 64800 h 648000"/>
              <a:gd name="connsiteX4" fmla="*/ 1411361 w 1411361"/>
              <a:gd name="connsiteY4" fmla="*/ 583200 h 648000"/>
              <a:gd name="connsiteX5" fmla="*/ 1346561 w 1411361"/>
              <a:gd name="connsiteY5" fmla="*/ 648000 h 648000"/>
              <a:gd name="connsiteX6" fmla="*/ 64800 w 1411361"/>
              <a:gd name="connsiteY6" fmla="*/ 648000 h 648000"/>
              <a:gd name="connsiteX7" fmla="*/ 0 w 1411361"/>
              <a:gd name="connsiteY7" fmla="*/ 583200 h 648000"/>
              <a:gd name="connsiteX8" fmla="*/ 0 w 1411361"/>
              <a:gd name="connsiteY8" fmla="*/ 648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648000">
                <a:moveTo>
                  <a:pt x="0" y="64800"/>
                </a:moveTo>
                <a:cubicBezTo>
                  <a:pt x="0" y="29012"/>
                  <a:pt x="29012" y="0"/>
                  <a:pt x="64800" y="0"/>
                </a:cubicBezTo>
                <a:lnTo>
                  <a:pt x="1346561" y="0"/>
                </a:lnTo>
                <a:cubicBezTo>
                  <a:pt x="1382349" y="0"/>
                  <a:pt x="1411361" y="29012"/>
                  <a:pt x="1411361" y="64800"/>
                </a:cubicBezTo>
                <a:lnTo>
                  <a:pt x="1411361" y="583200"/>
                </a:lnTo>
                <a:cubicBezTo>
                  <a:pt x="1411361" y="618988"/>
                  <a:pt x="1382349" y="648000"/>
                  <a:pt x="1346561" y="648000"/>
                </a:cubicBezTo>
                <a:lnTo>
                  <a:pt x="64800" y="648000"/>
                </a:lnTo>
                <a:cubicBezTo>
                  <a:pt x="29012" y="648000"/>
                  <a:pt x="0" y="618988"/>
                  <a:pt x="0" y="583200"/>
                </a:cubicBezTo>
                <a:lnTo>
                  <a:pt x="0" y="6480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106680" rIns="106680" bIns="273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00" kern="1200" dirty="0" smtClean="0"/>
              <a:t>Paper </a:t>
            </a:r>
            <a:endParaRPr lang="en-US" sz="1500" kern="1200" dirty="0"/>
          </a:p>
        </p:txBody>
      </p:sp>
      <p:sp>
        <p:nvSpPr>
          <p:cNvPr id="17" name="Freeform 16"/>
          <p:cNvSpPr/>
          <p:nvPr/>
        </p:nvSpPr>
        <p:spPr>
          <a:xfrm>
            <a:off x="901142" y="1994587"/>
            <a:ext cx="1411361" cy="1229915"/>
          </a:xfrm>
          <a:custGeom>
            <a:avLst/>
            <a:gdLst>
              <a:gd name="connsiteX0" fmla="*/ 0 w 1411361"/>
              <a:gd name="connsiteY0" fmla="*/ 86400 h 864000"/>
              <a:gd name="connsiteX1" fmla="*/ 86400 w 1411361"/>
              <a:gd name="connsiteY1" fmla="*/ 0 h 864000"/>
              <a:gd name="connsiteX2" fmla="*/ 1324961 w 1411361"/>
              <a:gd name="connsiteY2" fmla="*/ 0 h 864000"/>
              <a:gd name="connsiteX3" fmla="*/ 1411361 w 1411361"/>
              <a:gd name="connsiteY3" fmla="*/ 86400 h 864000"/>
              <a:gd name="connsiteX4" fmla="*/ 1411361 w 1411361"/>
              <a:gd name="connsiteY4" fmla="*/ 777600 h 864000"/>
              <a:gd name="connsiteX5" fmla="*/ 1324961 w 1411361"/>
              <a:gd name="connsiteY5" fmla="*/ 864000 h 864000"/>
              <a:gd name="connsiteX6" fmla="*/ 86400 w 1411361"/>
              <a:gd name="connsiteY6" fmla="*/ 864000 h 864000"/>
              <a:gd name="connsiteX7" fmla="*/ 0 w 1411361"/>
              <a:gd name="connsiteY7" fmla="*/ 777600 h 864000"/>
              <a:gd name="connsiteX8" fmla="*/ 0 w 1411361"/>
              <a:gd name="connsiteY8" fmla="*/ 864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864000">
                <a:moveTo>
                  <a:pt x="0" y="86400"/>
                </a:moveTo>
                <a:cubicBezTo>
                  <a:pt x="0" y="38683"/>
                  <a:pt x="38683" y="0"/>
                  <a:pt x="86400" y="0"/>
                </a:cubicBezTo>
                <a:lnTo>
                  <a:pt x="1324961" y="0"/>
                </a:lnTo>
                <a:cubicBezTo>
                  <a:pt x="1372678" y="0"/>
                  <a:pt x="1411361" y="38683"/>
                  <a:pt x="1411361" y="86400"/>
                </a:cubicBezTo>
                <a:lnTo>
                  <a:pt x="1411361" y="777600"/>
                </a:lnTo>
                <a:cubicBezTo>
                  <a:pt x="1411361" y="825317"/>
                  <a:pt x="1372678" y="864000"/>
                  <a:pt x="1324961" y="864000"/>
                </a:cubicBezTo>
                <a:lnTo>
                  <a:pt x="86400" y="864000"/>
                </a:lnTo>
                <a:cubicBezTo>
                  <a:pt x="38683" y="864000"/>
                  <a:pt x="0" y="825317"/>
                  <a:pt x="0" y="777600"/>
                </a:cubicBezTo>
                <a:lnTo>
                  <a:pt x="0" y="864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1986" tIns="131986" rIns="131986" bIns="131986" numCol="1" spcCol="1270" anchor="t" anchorCtr="0">
            <a:noAutofit/>
          </a:bodyPr>
          <a:lstStyle/>
          <a:p>
            <a:pPr marL="0" lvl="1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kern="1200" dirty="0" smtClean="0"/>
              <a:t>Event Logs</a:t>
            </a:r>
            <a:endParaRPr lang="en-US" sz="1500" kern="1200" dirty="0"/>
          </a:p>
        </p:txBody>
      </p:sp>
      <p:sp>
        <p:nvSpPr>
          <p:cNvPr id="18" name="Freeform 17"/>
          <p:cNvSpPr/>
          <p:nvPr/>
        </p:nvSpPr>
        <p:spPr>
          <a:xfrm>
            <a:off x="2237388" y="1484611"/>
            <a:ext cx="453589" cy="500205"/>
          </a:xfrm>
          <a:custGeom>
            <a:avLst/>
            <a:gdLst>
              <a:gd name="connsiteX0" fmla="*/ 0 w 453589"/>
              <a:gd name="connsiteY0" fmla="*/ 70278 h 351388"/>
              <a:gd name="connsiteX1" fmla="*/ 277895 w 453589"/>
              <a:gd name="connsiteY1" fmla="*/ 70278 h 351388"/>
              <a:gd name="connsiteX2" fmla="*/ 277895 w 453589"/>
              <a:gd name="connsiteY2" fmla="*/ 0 h 351388"/>
              <a:gd name="connsiteX3" fmla="*/ 453589 w 453589"/>
              <a:gd name="connsiteY3" fmla="*/ 175694 h 351388"/>
              <a:gd name="connsiteX4" fmla="*/ 277895 w 453589"/>
              <a:gd name="connsiteY4" fmla="*/ 351388 h 351388"/>
              <a:gd name="connsiteX5" fmla="*/ 277895 w 453589"/>
              <a:gd name="connsiteY5" fmla="*/ 281110 h 351388"/>
              <a:gd name="connsiteX6" fmla="*/ 0 w 453589"/>
              <a:gd name="connsiteY6" fmla="*/ 281110 h 351388"/>
              <a:gd name="connsiteX7" fmla="*/ 0 w 453589"/>
              <a:gd name="connsiteY7" fmla="*/ 70278 h 35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589" h="351388">
                <a:moveTo>
                  <a:pt x="0" y="70278"/>
                </a:moveTo>
                <a:lnTo>
                  <a:pt x="277895" y="70278"/>
                </a:lnTo>
                <a:lnTo>
                  <a:pt x="277895" y="0"/>
                </a:lnTo>
                <a:lnTo>
                  <a:pt x="453589" y="175694"/>
                </a:lnTo>
                <a:lnTo>
                  <a:pt x="277895" y="351388"/>
                </a:lnTo>
                <a:lnTo>
                  <a:pt x="277895" y="281110"/>
                </a:lnTo>
                <a:lnTo>
                  <a:pt x="0" y="281110"/>
                </a:lnTo>
                <a:lnTo>
                  <a:pt x="0" y="702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0278" rIns="105416" bIns="702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kern="1200"/>
          </a:p>
        </p:txBody>
      </p:sp>
      <p:sp>
        <p:nvSpPr>
          <p:cNvPr id="19" name="Freeform 18"/>
          <p:cNvSpPr/>
          <p:nvPr/>
        </p:nvSpPr>
        <p:spPr>
          <a:xfrm>
            <a:off x="286447" y="3731048"/>
            <a:ext cx="1628441" cy="577095"/>
          </a:xfrm>
          <a:custGeom>
            <a:avLst/>
            <a:gdLst>
              <a:gd name="connsiteX0" fmla="*/ 0 w 1411361"/>
              <a:gd name="connsiteY0" fmla="*/ 64800 h 648000"/>
              <a:gd name="connsiteX1" fmla="*/ 64800 w 1411361"/>
              <a:gd name="connsiteY1" fmla="*/ 0 h 648000"/>
              <a:gd name="connsiteX2" fmla="*/ 1346561 w 1411361"/>
              <a:gd name="connsiteY2" fmla="*/ 0 h 648000"/>
              <a:gd name="connsiteX3" fmla="*/ 1411361 w 1411361"/>
              <a:gd name="connsiteY3" fmla="*/ 64800 h 648000"/>
              <a:gd name="connsiteX4" fmla="*/ 1411361 w 1411361"/>
              <a:gd name="connsiteY4" fmla="*/ 583200 h 648000"/>
              <a:gd name="connsiteX5" fmla="*/ 1346561 w 1411361"/>
              <a:gd name="connsiteY5" fmla="*/ 648000 h 648000"/>
              <a:gd name="connsiteX6" fmla="*/ 64800 w 1411361"/>
              <a:gd name="connsiteY6" fmla="*/ 648000 h 648000"/>
              <a:gd name="connsiteX7" fmla="*/ 0 w 1411361"/>
              <a:gd name="connsiteY7" fmla="*/ 583200 h 648000"/>
              <a:gd name="connsiteX8" fmla="*/ 0 w 1411361"/>
              <a:gd name="connsiteY8" fmla="*/ 648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648000">
                <a:moveTo>
                  <a:pt x="0" y="64800"/>
                </a:moveTo>
                <a:cubicBezTo>
                  <a:pt x="0" y="29012"/>
                  <a:pt x="29012" y="0"/>
                  <a:pt x="64800" y="0"/>
                </a:cubicBezTo>
                <a:lnTo>
                  <a:pt x="1346561" y="0"/>
                </a:lnTo>
                <a:cubicBezTo>
                  <a:pt x="1382349" y="0"/>
                  <a:pt x="1411361" y="29012"/>
                  <a:pt x="1411361" y="64800"/>
                </a:cubicBezTo>
                <a:lnTo>
                  <a:pt x="1411361" y="583200"/>
                </a:lnTo>
                <a:cubicBezTo>
                  <a:pt x="1411361" y="618988"/>
                  <a:pt x="1382349" y="648000"/>
                  <a:pt x="1346561" y="648000"/>
                </a:cubicBezTo>
                <a:lnTo>
                  <a:pt x="64800" y="648000"/>
                </a:lnTo>
                <a:cubicBezTo>
                  <a:pt x="29012" y="648000"/>
                  <a:pt x="0" y="618988"/>
                  <a:pt x="0" y="583200"/>
                </a:cubicBezTo>
                <a:lnTo>
                  <a:pt x="0" y="6480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106680" rIns="106680" bIns="273150" numCol="1" spcCol="1270" anchor="t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00" kern="1200" dirty="0" smtClean="0"/>
              <a:t>Paper</a:t>
            </a:r>
            <a:endParaRPr lang="en-US" sz="1500" kern="1200" dirty="0"/>
          </a:p>
        </p:txBody>
      </p:sp>
      <p:sp>
        <p:nvSpPr>
          <p:cNvPr id="20" name="Freeform 19"/>
          <p:cNvSpPr/>
          <p:nvPr/>
        </p:nvSpPr>
        <p:spPr>
          <a:xfrm>
            <a:off x="394989" y="4239120"/>
            <a:ext cx="1694115" cy="769460"/>
          </a:xfrm>
          <a:custGeom>
            <a:avLst/>
            <a:gdLst>
              <a:gd name="connsiteX0" fmla="*/ 0 w 1411361"/>
              <a:gd name="connsiteY0" fmla="*/ 86400 h 864000"/>
              <a:gd name="connsiteX1" fmla="*/ 86400 w 1411361"/>
              <a:gd name="connsiteY1" fmla="*/ 0 h 864000"/>
              <a:gd name="connsiteX2" fmla="*/ 1324961 w 1411361"/>
              <a:gd name="connsiteY2" fmla="*/ 0 h 864000"/>
              <a:gd name="connsiteX3" fmla="*/ 1411361 w 1411361"/>
              <a:gd name="connsiteY3" fmla="*/ 86400 h 864000"/>
              <a:gd name="connsiteX4" fmla="*/ 1411361 w 1411361"/>
              <a:gd name="connsiteY4" fmla="*/ 777600 h 864000"/>
              <a:gd name="connsiteX5" fmla="*/ 1324961 w 1411361"/>
              <a:gd name="connsiteY5" fmla="*/ 864000 h 864000"/>
              <a:gd name="connsiteX6" fmla="*/ 86400 w 1411361"/>
              <a:gd name="connsiteY6" fmla="*/ 864000 h 864000"/>
              <a:gd name="connsiteX7" fmla="*/ 0 w 1411361"/>
              <a:gd name="connsiteY7" fmla="*/ 777600 h 864000"/>
              <a:gd name="connsiteX8" fmla="*/ 0 w 1411361"/>
              <a:gd name="connsiteY8" fmla="*/ 864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1361" h="864000">
                <a:moveTo>
                  <a:pt x="0" y="86400"/>
                </a:moveTo>
                <a:cubicBezTo>
                  <a:pt x="0" y="38683"/>
                  <a:pt x="38683" y="0"/>
                  <a:pt x="86400" y="0"/>
                </a:cubicBezTo>
                <a:lnTo>
                  <a:pt x="1324961" y="0"/>
                </a:lnTo>
                <a:cubicBezTo>
                  <a:pt x="1372678" y="0"/>
                  <a:pt x="1411361" y="38683"/>
                  <a:pt x="1411361" y="86400"/>
                </a:cubicBezTo>
                <a:lnTo>
                  <a:pt x="1411361" y="777600"/>
                </a:lnTo>
                <a:cubicBezTo>
                  <a:pt x="1411361" y="825317"/>
                  <a:pt x="1372678" y="864000"/>
                  <a:pt x="1324961" y="864000"/>
                </a:cubicBezTo>
                <a:lnTo>
                  <a:pt x="86400" y="864000"/>
                </a:lnTo>
                <a:cubicBezTo>
                  <a:pt x="38683" y="864000"/>
                  <a:pt x="0" y="825317"/>
                  <a:pt x="0" y="777600"/>
                </a:cubicBezTo>
                <a:lnTo>
                  <a:pt x="0" y="86400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1986" tIns="131986" rIns="131986" bIns="131986" numCol="1" spcCol="1270" anchor="t" anchorCtr="0">
            <a:noAutofit/>
          </a:bodyPr>
          <a:lstStyle/>
          <a:p>
            <a:pPr marL="0" lvl="1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500" kern="1200" dirty="0" smtClean="0"/>
              <a:t>Manufacturing Aid (Guidance)</a:t>
            </a:r>
            <a:endParaRPr lang="en-US" sz="1500" kern="1200" dirty="0"/>
          </a:p>
        </p:txBody>
      </p:sp>
      <p:sp>
        <p:nvSpPr>
          <p:cNvPr id="21" name="Freeform 20"/>
          <p:cNvSpPr/>
          <p:nvPr/>
        </p:nvSpPr>
        <p:spPr>
          <a:xfrm rot="16200000">
            <a:off x="1056132" y="3229504"/>
            <a:ext cx="453589" cy="500205"/>
          </a:xfrm>
          <a:custGeom>
            <a:avLst/>
            <a:gdLst>
              <a:gd name="connsiteX0" fmla="*/ 0 w 453589"/>
              <a:gd name="connsiteY0" fmla="*/ 70278 h 351388"/>
              <a:gd name="connsiteX1" fmla="*/ 277895 w 453589"/>
              <a:gd name="connsiteY1" fmla="*/ 70278 h 351388"/>
              <a:gd name="connsiteX2" fmla="*/ 277895 w 453589"/>
              <a:gd name="connsiteY2" fmla="*/ 0 h 351388"/>
              <a:gd name="connsiteX3" fmla="*/ 453589 w 453589"/>
              <a:gd name="connsiteY3" fmla="*/ 175694 h 351388"/>
              <a:gd name="connsiteX4" fmla="*/ 277895 w 453589"/>
              <a:gd name="connsiteY4" fmla="*/ 351388 h 351388"/>
              <a:gd name="connsiteX5" fmla="*/ 277895 w 453589"/>
              <a:gd name="connsiteY5" fmla="*/ 281110 h 351388"/>
              <a:gd name="connsiteX6" fmla="*/ 0 w 453589"/>
              <a:gd name="connsiteY6" fmla="*/ 281110 h 351388"/>
              <a:gd name="connsiteX7" fmla="*/ 0 w 453589"/>
              <a:gd name="connsiteY7" fmla="*/ 70278 h 35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589" h="351388">
                <a:moveTo>
                  <a:pt x="0" y="70278"/>
                </a:moveTo>
                <a:lnTo>
                  <a:pt x="277895" y="70278"/>
                </a:lnTo>
                <a:lnTo>
                  <a:pt x="277895" y="0"/>
                </a:lnTo>
                <a:lnTo>
                  <a:pt x="453589" y="175694"/>
                </a:lnTo>
                <a:lnTo>
                  <a:pt x="277895" y="351388"/>
                </a:lnTo>
                <a:lnTo>
                  <a:pt x="277895" y="281110"/>
                </a:lnTo>
                <a:lnTo>
                  <a:pt x="0" y="281110"/>
                </a:lnTo>
                <a:lnTo>
                  <a:pt x="0" y="7027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0278" rIns="105416" bIns="7027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kern="12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621" y="216300"/>
            <a:ext cx="6363919" cy="47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07626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pic>
        <p:nvPicPr>
          <p:cNvPr id="1026" name="Picture 2" descr="C:\Users\usmfar\Desktop\downlo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195" y="1801403"/>
            <a:ext cx="4561061" cy="190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0892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16-9</Template>
  <TotalTime>146</TotalTime>
  <Words>220</Words>
  <Application>Microsoft Office PowerPoint</Application>
  <PresentationFormat>On-screen Show (16:9)</PresentationFormat>
  <Paragraphs>79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2017 Waters standard 16-9</vt:lpstr>
      <vt:lpstr>2017 Waters Brand</vt:lpstr>
      <vt:lpstr>Event Log Interface </vt:lpstr>
      <vt:lpstr>Production Quality Data Basic Overview – Current State</vt:lpstr>
      <vt:lpstr>Proposed Future State</vt:lpstr>
      <vt:lpstr>Work Flow</vt:lpstr>
      <vt:lpstr>User Interface</vt:lpstr>
    </vt:vector>
  </TitlesOfParts>
  <Company>Waters 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Farley</dc:creator>
  <cp:lastModifiedBy>Michelle Farley</cp:lastModifiedBy>
  <cp:revision>25</cp:revision>
  <dcterms:created xsi:type="dcterms:W3CDTF">2017-12-04T13:22:50Z</dcterms:created>
  <dcterms:modified xsi:type="dcterms:W3CDTF">2018-04-10T11:44:16Z</dcterms:modified>
</cp:coreProperties>
</file>