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notesSlides/notesSlide8.xml" ContentType="application/vnd.openxmlformats-officedocument.presentationml.notesSl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6" r:id="rId2"/>
    <p:sldId id="259" r:id="rId3"/>
    <p:sldId id="257" r:id="rId4"/>
    <p:sldId id="1626" r:id="rId5"/>
    <p:sldId id="1627" r:id="rId6"/>
    <p:sldId id="1628" r:id="rId7"/>
    <p:sldId id="1629" r:id="rId8"/>
    <p:sldId id="1435" r:id="rId9"/>
    <p:sldId id="1599" r:id="rId10"/>
    <p:sldId id="1605" r:id="rId11"/>
    <p:sldId id="1604" r:id="rId12"/>
    <p:sldId id="1265" r:id="rId13"/>
    <p:sldId id="1346" r:id="rId14"/>
    <p:sldId id="1660" r:id="rId15"/>
    <p:sldId id="1690" r:id="rId16"/>
    <p:sldId id="1691" r:id="rId17"/>
    <p:sldId id="1692" r:id="rId18"/>
    <p:sldId id="1693" r:id="rId19"/>
    <p:sldId id="1198" r:id="rId20"/>
    <p:sldId id="1269" r:id="rId21"/>
    <p:sldId id="1275" r:id="rId22"/>
    <p:sldId id="1276" r:id="rId23"/>
    <p:sldId id="1277" r:id="rId24"/>
    <p:sldId id="1054" r:id="rId25"/>
    <p:sldId id="1055" r:id="rId26"/>
    <p:sldId id="1322" r:id="rId27"/>
    <p:sldId id="1625" r:id="rId28"/>
  </p:sldIdLst>
  <p:sldSz cx="9144000" cy="6858000" type="screen4x3"/>
  <p:notesSz cx="6794500" cy="9931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FF00"/>
    <a:srgbClr val="66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838" autoAdjust="0"/>
    <p:restoredTop sz="86022" autoAdjust="0"/>
  </p:normalViewPr>
  <p:slideViewPr>
    <p:cSldViewPr>
      <p:cViewPr varScale="1">
        <p:scale>
          <a:sx n="62" d="100"/>
          <a:sy n="62" d="100"/>
        </p:scale>
        <p:origin x="960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D:\Projects\Waters\Mass%20Spectrometry\QDA\Instrument%20Timing%20Per%20Quarter\Yield\Yield%20Monitoring%20and%20Improvement%20Rev03%2031Jul2019.xls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D:\Projects\Waters\Mass%20Spectrometry\QDA\Instrument%20Timing%20Per%20Quarter\Yield\Yield%20Monitoring%20and%20Improvement%20Rev03%2031Jul2019.xls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D:\Projects\Waters\Mass%20Spectrometry\QDA\Instrument%20Timing%20Per%20Quarter\Yield\Yield%20Monitoring%20and%20Improvement%20Rev03%2031Jul2019.xls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D:\Projects\Waters\Mass%20Spectrometry\QDA\Instrument%20Timing%20Per%20Quarter\Yield\Yield%20Monitoring%20and%20Improvement%20Rev03%2031Jul2019.xls" TargetMode="External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3536351706036745"/>
          <c:y val="4.2141294838145542E-2"/>
          <c:w val="0.56720581802274761"/>
          <c:h val="0.8326195683872849"/>
        </c:manualLayout>
      </c:layout>
      <c:lineChart>
        <c:grouping val="standard"/>
        <c:varyColors val="0"/>
        <c:ser>
          <c:idx val="0"/>
          <c:order val="0"/>
          <c:tx>
            <c:strRef>
              <c:f>Sheet1!$A$25</c:f>
              <c:strCache>
                <c:ptCount val="1"/>
                <c:pt idx="0">
                  <c:v>QSM - Actual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Sheet1!$B$24:$E$24</c:f>
              <c:strCache>
                <c:ptCount val="4"/>
                <c:pt idx="0">
                  <c:v>Q119</c:v>
                </c:pt>
                <c:pt idx="1">
                  <c:v>Q219</c:v>
                </c:pt>
                <c:pt idx="2">
                  <c:v>Q319</c:v>
                </c:pt>
                <c:pt idx="3">
                  <c:v>Q419</c:v>
                </c:pt>
              </c:strCache>
            </c:strRef>
          </c:cat>
          <c:val>
            <c:numRef>
              <c:f>Sheet1!$B$25:$E$25</c:f>
              <c:numCache>
                <c:formatCode>0.00%</c:formatCode>
                <c:ptCount val="4"/>
                <c:pt idx="0">
                  <c:v>0.50670000000000004</c:v>
                </c:pt>
                <c:pt idx="1">
                  <c:v>0.52370000000000005</c:v>
                </c:pt>
                <c:pt idx="2">
                  <c:v>0.53500000000000003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EE0-43D7-BC13-D5FD44750B47}"/>
            </c:ext>
          </c:extLst>
        </c:ser>
        <c:ser>
          <c:idx val="1"/>
          <c:order val="1"/>
          <c:tx>
            <c:strRef>
              <c:f>Sheet1!$A$26</c:f>
              <c:strCache>
                <c:ptCount val="1"/>
                <c:pt idx="0">
                  <c:v>QSM - Pojected</c:v>
                </c:pt>
              </c:strCache>
            </c:strRef>
          </c:tx>
          <c:dLbls>
            <c:dLbl>
              <c:idx val="0"/>
              <c:layout>
                <c:manualLayout>
                  <c:x val="-6.6666666666666693E-2"/>
                  <c:y val="7.40740740740740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EE0-43D7-BC13-D5FD44750B47}"/>
                </c:ext>
              </c:extLst>
            </c:dLbl>
            <c:dLbl>
              <c:idx val="1"/>
              <c:layout>
                <c:manualLayout>
                  <c:x val="-0.13333333333333341"/>
                  <c:y val="-1.38888888888889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EE0-43D7-BC13-D5FD44750B47}"/>
                </c:ext>
              </c:extLst>
            </c:dLbl>
            <c:dLbl>
              <c:idx val="2"/>
              <c:layout>
                <c:manualLayout>
                  <c:x val="-6.6666666666666624E-2"/>
                  <c:y val="-5.55555555555554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EE0-43D7-BC13-D5FD44750B47}"/>
                </c:ext>
              </c:extLst>
            </c:dLbl>
            <c:dLbl>
              <c:idx val="3"/>
              <c:layout>
                <c:manualLayout>
                  <c:x val="-6.3888888888888884E-2"/>
                  <c:y val="-5.55555555555554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EE0-43D7-BC13-D5FD44750B4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Sheet1!$B$24:$E$24</c:f>
              <c:strCache>
                <c:ptCount val="4"/>
                <c:pt idx="0">
                  <c:v>Q119</c:v>
                </c:pt>
                <c:pt idx="1">
                  <c:v>Q219</c:v>
                </c:pt>
                <c:pt idx="2">
                  <c:v>Q319</c:v>
                </c:pt>
                <c:pt idx="3">
                  <c:v>Q419</c:v>
                </c:pt>
              </c:strCache>
            </c:strRef>
          </c:cat>
          <c:val>
            <c:numRef>
              <c:f>Sheet1!$B$26:$E$26</c:f>
              <c:numCache>
                <c:formatCode>0.00%</c:formatCode>
                <c:ptCount val="4"/>
                <c:pt idx="0">
                  <c:v>0.50670000000000004</c:v>
                </c:pt>
                <c:pt idx="1">
                  <c:v>0.54310000000000003</c:v>
                </c:pt>
                <c:pt idx="2">
                  <c:v>0.54859999999999998</c:v>
                </c:pt>
                <c:pt idx="3">
                  <c:v>0.54859999999999998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EE0-43D7-BC13-D5FD44750B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6743168"/>
        <c:axId val="117310208"/>
      </c:lineChart>
      <c:catAx>
        <c:axId val="1167431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17310208"/>
        <c:crosses val="autoZero"/>
        <c:auto val="1"/>
        <c:lblAlgn val="ctr"/>
        <c:lblOffset val="100"/>
        <c:noMultiLvlLbl val="0"/>
      </c:catAx>
      <c:valAx>
        <c:axId val="117310208"/>
        <c:scaling>
          <c:orientation val="minMax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crossAx val="11674316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Sheet1!$A$56</c:f>
              <c:strCache>
                <c:ptCount val="1"/>
                <c:pt idx="0">
                  <c:v>FLR 2475 - Actual</c:v>
                </c:pt>
              </c:strCache>
            </c:strRef>
          </c:tx>
          <c:dLbls>
            <c:dLbl>
              <c:idx val="0"/>
              <c:layout>
                <c:manualLayout>
                  <c:x val="-0.10833333333333336"/>
                  <c:y val="-4.21539196901105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CA6-4C62-99B4-6BCA57CB7C67}"/>
                </c:ext>
              </c:extLst>
            </c:dLbl>
            <c:dLbl>
              <c:idx val="1"/>
              <c:layout>
                <c:manualLayout>
                  <c:x val="-7.3611111111111113E-2"/>
                  <c:y val="0.11915659005541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CA6-4C62-99B4-6BCA57CB7C67}"/>
                </c:ext>
              </c:extLst>
            </c:dLbl>
            <c:dLbl>
              <c:idx val="2"/>
              <c:layout>
                <c:manualLayout>
                  <c:x val="-1.7361111111111181E-2"/>
                  <c:y val="-6.14059687430495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CA6-4C62-99B4-6BCA57CB7C6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Sheet1!$B$55:$E$55</c:f>
              <c:strCache>
                <c:ptCount val="4"/>
                <c:pt idx="0">
                  <c:v>Q119</c:v>
                </c:pt>
                <c:pt idx="1">
                  <c:v>Q219</c:v>
                </c:pt>
                <c:pt idx="2">
                  <c:v>Q319</c:v>
                </c:pt>
                <c:pt idx="3">
                  <c:v>Q419</c:v>
                </c:pt>
              </c:strCache>
            </c:strRef>
          </c:cat>
          <c:val>
            <c:numRef>
              <c:f>Sheet1!$B$56:$E$56</c:f>
              <c:numCache>
                <c:formatCode>0.00%</c:formatCode>
                <c:ptCount val="4"/>
                <c:pt idx="0">
                  <c:v>0.83000000000000029</c:v>
                </c:pt>
                <c:pt idx="1">
                  <c:v>0.80600000000000005</c:v>
                </c:pt>
                <c:pt idx="2">
                  <c:v>0.87000000000000033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CA6-4C62-99B4-6BCA57CB7C67}"/>
            </c:ext>
          </c:extLst>
        </c:ser>
        <c:ser>
          <c:idx val="1"/>
          <c:order val="1"/>
          <c:tx>
            <c:strRef>
              <c:f>Sheet1!$A$57</c:f>
              <c:strCache>
                <c:ptCount val="1"/>
                <c:pt idx="0">
                  <c:v>FLR 2475 - Projected</c:v>
                </c:pt>
              </c:strCache>
            </c:strRef>
          </c:tx>
          <c:dLbls>
            <c:dLbl>
              <c:idx val="0"/>
              <c:layout>
                <c:manualLayout>
                  <c:x val="-0.11111111111111113"/>
                  <c:y val="0.1228119374860991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CA6-4C62-99B4-6BCA57CB7C67}"/>
                </c:ext>
              </c:extLst>
            </c:dLbl>
            <c:dLbl>
              <c:idx val="1"/>
              <c:layout>
                <c:manualLayout>
                  <c:x val="-7.4305555555555555E-2"/>
                  <c:y val="-8.6502291154086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CA6-4C62-99B4-6BCA57CB7C67}"/>
                </c:ext>
              </c:extLst>
            </c:dLbl>
            <c:dLbl>
              <c:idx val="2"/>
              <c:layout>
                <c:manualLayout>
                  <c:x val="-5.8333333333333424E-2"/>
                  <c:y val="0.115260177573076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CA6-4C62-99B4-6BCA57CB7C67}"/>
                </c:ext>
              </c:extLst>
            </c:dLbl>
            <c:dLbl>
              <c:idx val="3"/>
              <c:layout>
                <c:manualLayout>
                  <c:x val="-4.6527777777777765E-2"/>
                  <c:y val="0.111117864923446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CA6-4C62-99B4-6BCA57CB7C6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Sheet1!$B$55:$E$55</c:f>
              <c:strCache>
                <c:ptCount val="4"/>
                <c:pt idx="0">
                  <c:v>Q119</c:v>
                </c:pt>
                <c:pt idx="1">
                  <c:v>Q219</c:v>
                </c:pt>
                <c:pt idx="2">
                  <c:v>Q319</c:v>
                </c:pt>
                <c:pt idx="3">
                  <c:v>Q419</c:v>
                </c:pt>
              </c:strCache>
            </c:strRef>
          </c:cat>
          <c:val>
            <c:numRef>
              <c:f>Sheet1!$B$57:$E$57</c:f>
              <c:numCache>
                <c:formatCode>0.00%</c:formatCode>
                <c:ptCount val="4"/>
                <c:pt idx="0">
                  <c:v>0.83000000000000029</c:v>
                </c:pt>
                <c:pt idx="1">
                  <c:v>0.8400000000000003</c:v>
                </c:pt>
                <c:pt idx="2">
                  <c:v>0.8400000000000003</c:v>
                </c:pt>
                <c:pt idx="3">
                  <c:v>0.8400000000000003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5CA6-4C62-99B4-6BCA57CB7C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2893824"/>
        <c:axId val="122909056"/>
      </c:lineChart>
      <c:catAx>
        <c:axId val="1228938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22909056"/>
        <c:crosses val="autoZero"/>
        <c:auto val="1"/>
        <c:lblAlgn val="ctr"/>
        <c:lblOffset val="100"/>
        <c:noMultiLvlLbl val="0"/>
      </c:catAx>
      <c:valAx>
        <c:axId val="122909056"/>
        <c:scaling>
          <c:orientation val="minMax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crossAx val="12289382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1594202898550754"/>
          <c:y val="0.26169372719724932"/>
          <c:w val="0.37847222222222243"/>
          <c:h val="0.52924623309954433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Sheet1!$A$7</c:f>
              <c:strCache>
                <c:ptCount val="1"/>
                <c:pt idx="0">
                  <c:v>FTN H-Actual</c:v>
                </c:pt>
              </c:strCache>
            </c:strRef>
          </c:tx>
          <c:dLbls>
            <c:dLbl>
              <c:idx val="0"/>
              <c:layout>
                <c:manualLayout>
                  <c:x val="-0.12511811023622046"/>
                  <c:y val="-8.14816272965878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20E-4317-B84E-85D3FAE534A7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20E-4317-B84E-85D3FAE534A7}"/>
                </c:ext>
              </c:extLst>
            </c:dLbl>
            <c:dLbl>
              <c:idx val="2"/>
              <c:layout>
                <c:manualLayout>
                  <c:x val="-1.619394650136818E-2"/>
                  <c:y val="-2.31482939632545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20E-4317-B84E-85D3FAE534A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Sheet1!$B$6:$E$6</c:f>
              <c:strCache>
                <c:ptCount val="4"/>
                <c:pt idx="0">
                  <c:v>Q119</c:v>
                </c:pt>
                <c:pt idx="1">
                  <c:v>Q219</c:v>
                </c:pt>
                <c:pt idx="2">
                  <c:v>Q319</c:v>
                </c:pt>
                <c:pt idx="3">
                  <c:v>Q419</c:v>
                </c:pt>
              </c:strCache>
            </c:strRef>
          </c:cat>
          <c:val>
            <c:numRef>
              <c:f>Sheet1!$B$7:$E$7</c:f>
              <c:numCache>
                <c:formatCode>0.00%</c:formatCode>
                <c:ptCount val="4"/>
                <c:pt idx="0">
                  <c:v>0.56970000000000065</c:v>
                </c:pt>
                <c:pt idx="1">
                  <c:v>0.70030000000000003</c:v>
                </c:pt>
                <c:pt idx="2">
                  <c:v>0.70000000000000062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20E-4317-B84E-85D3FAE534A7}"/>
            </c:ext>
          </c:extLst>
        </c:ser>
        <c:ser>
          <c:idx val="1"/>
          <c:order val="1"/>
          <c:tx>
            <c:strRef>
              <c:f>Sheet1!$A$8</c:f>
              <c:strCache>
                <c:ptCount val="1"/>
                <c:pt idx="0">
                  <c:v>FTN I-Actual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pPr>
              <a:ln>
                <a:solidFill>
                  <a:srgbClr val="00B050"/>
                </a:solidFill>
              </a:ln>
            </c:spPr>
          </c:marker>
          <c:dLbls>
            <c:dLbl>
              <c:idx val="0"/>
              <c:layout>
                <c:manualLayout>
                  <c:x val="-0.12777777777777777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20E-4317-B84E-85D3FAE534A7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20E-4317-B84E-85D3FAE534A7}"/>
                </c:ext>
              </c:extLst>
            </c:dLbl>
            <c:dLbl>
              <c:idx val="2"/>
              <c:layout>
                <c:manualLayout>
                  <c:x val="-7.9609929078014188E-2"/>
                  <c:y val="-0.136110892388451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20E-4317-B84E-85D3FAE534A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Sheet1!$B$6:$E$6</c:f>
              <c:strCache>
                <c:ptCount val="4"/>
                <c:pt idx="0">
                  <c:v>Q119</c:v>
                </c:pt>
                <c:pt idx="1">
                  <c:v>Q219</c:v>
                </c:pt>
                <c:pt idx="2">
                  <c:v>Q319</c:v>
                </c:pt>
                <c:pt idx="3">
                  <c:v>Q419</c:v>
                </c:pt>
              </c:strCache>
            </c:strRef>
          </c:cat>
          <c:val>
            <c:numRef>
              <c:f>Sheet1!$B$8:$E$8</c:f>
              <c:numCache>
                <c:formatCode>0.00%</c:formatCode>
                <c:ptCount val="4"/>
                <c:pt idx="0">
                  <c:v>0.54670000000000063</c:v>
                </c:pt>
                <c:pt idx="1">
                  <c:v>0.72400000000000064</c:v>
                </c:pt>
                <c:pt idx="2">
                  <c:v>0.73200000000000065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320E-4317-B84E-85D3FAE534A7}"/>
            </c:ext>
          </c:extLst>
        </c:ser>
        <c:ser>
          <c:idx val="2"/>
          <c:order val="2"/>
          <c:tx>
            <c:strRef>
              <c:f>Sheet1!$A$9</c:f>
              <c:strCache>
                <c:ptCount val="1"/>
                <c:pt idx="0">
                  <c:v>FTN H-Projected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pPr>
              <a:ln>
                <a:solidFill>
                  <a:srgbClr val="FF0000"/>
                </a:solidFill>
              </a:ln>
            </c:spPr>
          </c:marker>
          <c:dLbls>
            <c:dLbl>
              <c:idx val="0"/>
              <c:layout>
                <c:manualLayout>
                  <c:x val="-0.10354609929078014"/>
                  <c:y val="0.1694442257217849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20E-4317-B84E-85D3FAE534A7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20E-4317-B84E-85D3FAE534A7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320E-4317-B84E-85D3FAE534A7}"/>
                </c:ext>
              </c:extLst>
            </c:dLbl>
            <c:dLbl>
              <c:idx val="3"/>
              <c:layout>
                <c:manualLayout>
                  <c:x val="0"/>
                  <c:y val="-1.38888888888889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20E-4317-B84E-85D3FAE534A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Sheet1!$B$6:$E$6</c:f>
              <c:strCache>
                <c:ptCount val="4"/>
                <c:pt idx="0">
                  <c:v>Q119</c:v>
                </c:pt>
                <c:pt idx="1">
                  <c:v>Q219</c:v>
                </c:pt>
                <c:pt idx="2">
                  <c:v>Q319</c:v>
                </c:pt>
                <c:pt idx="3">
                  <c:v>Q419</c:v>
                </c:pt>
              </c:strCache>
            </c:strRef>
          </c:cat>
          <c:val>
            <c:numRef>
              <c:f>Sheet1!$B$9:$E$9</c:f>
              <c:numCache>
                <c:formatCode>0.00%</c:formatCode>
                <c:ptCount val="4"/>
                <c:pt idx="0">
                  <c:v>0.56970000000000065</c:v>
                </c:pt>
                <c:pt idx="1">
                  <c:v>0.61970000000000214</c:v>
                </c:pt>
                <c:pt idx="2">
                  <c:v>0.65640000000000065</c:v>
                </c:pt>
                <c:pt idx="3">
                  <c:v>0.70640000000000003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320E-4317-B84E-85D3FAE534A7}"/>
            </c:ext>
          </c:extLst>
        </c:ser>
        <c:ser>
          <c:idx val="3"/>
          <c:order val="3"/>
          <c:tx>
            <c:strRef>
              <c:f>Sheet1!$A$10</c:f>
              <c:strCache>
                <c:ptCount val="1"/>
                <c:pt idx="0">
                  <c:v>FTN I-Projected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pPr>
              <a:ln>
                <a:solidFill>
                  <a:srgbClr val="C00000"/>
                </a:solidFill>
              </a:ln>
            </c:spPr>
          </c:marker>
          <c:dLbls>
            <c:dLbl>
              <c:idx val="0"/>
              <c:layout>
                <c:manualLayout>
                  <c:x val="0"/>
                  <c:y val="9.16666666666668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20E-4317-B84E-85D3FAE534A7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320E-4317-B84E-85D3FAE534A7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320E-4317-B84E-85D3FAE534A7}"/>
                </c:ext>
              </c:extLst>
            </c:dLbl>
            <c:dLbl>
              <c:idx val="3"/>
              <c:layout>
                <c:manualLayout>
                  <c:x val="-5.4609929078014117E-2"/>
                  <c:y val="9.44442257217847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320E-4317-B84E-85D3FAE534A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Sheet1!$B$6:$E$6</c:f>
              <c:strCache>
                <c:ptCount val="4"/>
                <c:pt idx="0">
                  <c:v>Q119</c:v>
                </c:pt>
                <c:pt idx="1">
                  <c:v>Q219</c:v>
                </c:pt>
                <c:pt idx="2">
                  <c:v>Q319</c:v>
                </c:pt>
                <c:pt idx="3">
                  <c:v>Q419</c:v>
                </c:pt>
              </c:strCache>
            </c:strRef>
          </c:cat>
          <c:val>
            <c:numRef>
              <c:f>Sheet1!$B$10:$E$10</c:f>
              <c:numCache>
                <c:formatCode>0.00%</c:formatCode>
                <c:ptCount val="4"/>
                <c:pt idx="0">
                  <c:v>0.54670000000000063</c:v>
                </c:pt>
                <c:pt idx="1">
                  <c:v>0.59670000000000001</c:v>
                </c:pt>
                <c:pt idx="2">
                  <c:v>0.63340000000000063</c:v>
                </c:pt>
                <c:pt idx="3">
                  <c:v>0.68340000000000001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320E-4317-B84E-85D3FAE534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8717952"/>
        <c:axId val="128720256"/>
      </c:lineChart>
      <c:catAx>
        <c:axId val="1287179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28720256"/>
        <c:crosses val="autoZero"/>
        <c:auto val="1"/>
        <c:lblAlgn val="ctr"/>
        <c:lblOffset val="100"/>
        <c:noMultiLvlLbl val="0"/>
      </c:catAx>
      <c:valAx>
        <c:axId val="128720256"/>
        <c:scaling>
          <c:orientation val="minMax"/>
          <c:max val="1"/>
          <c:min val="0.4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crossAx val="12871795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Sheet1!$A$72</c:f>
              <c:strCache>
                <c:ptCount val="1"/>
                <c:pt idx="0">
                  <c:v>Projected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pPr>
              <a:solidFill>
                <a:srgbClr val="C00000"/>
              </a:solidFill>
              <a:ln>
                <a:solidFill>
                  <a:srgbClr val="C00000"/>
                </a:solidFill>
              </a:ln>
            </c:spPr>
          </c:marker>
          <c:dLbls>
            <c:dLbl>
              <c:idx val="1"/>
              <c:layout>
                <c:manualLayout>
                  <c:x val="-4.1450777202072575E-2"/>
                  <c:y val="5.95903165735568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85A-4500-8A86-BED5B3D22F45}"/>
                </c:ext>
              </c:extLst>
            </c:dLbl>
            <c:dLbl>
              <c:idx val="2"/>
              <c:layout>
                <c:manualLayout>
                  <c:x val="-3.6845135290731156E-2"/>
                  <c:y val="-5.21415270018621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85A-4500-8A86-BED5B3D22F45}"/>
                </c:ext>
              </c:extLst>
            </c:dLbl>
            <c:dLbl>
              <c:idx val="3"/>
              <c:layout>
                <c:manualLayout>
                  <c:x val="-4.145077720207254E-2"/>
                  <c:y val="-4.46927374301679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85A-4500-8A86-BED5B3D22F4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Sheet1!$B$71:$E$71</c:f>
              <c:strCache>
                <c:ptCount val="4"/>
                <c:pt idx="0">
                  <c:v>Q119</c:v>
                </c:pt>
                <c:pt idx="1">
                  <c:v>Q219</c:v>
                </c:pt>
                <c:pt idx="2">
                  <c:v>Q319</c:v>
                </c:pt>
                <c:pt idx="3">
                  <c:v>Q419</c:v>
                </c:pt>
              </c:strCache>
            </c:strRef>
          </c:cat>
          <c:val>
            <c:numRef>
              <c:f>Sheet1!$B$72:$E$72</c:f>
              <c:numCache>
                <c:formatCode>General</c:formatCode>
                <c:ptCount val="4"/>
                <c:pt idx="0">
                  <c:v>1.84</c:v>
                </c:pt>
                <c:pt idx="1">
                  <c:v>0.77000000000000235</c:v>
                </c:pt>
                <c:pt idx="2">
                  <c:v>0.75000000000000222</c:v>
                </c:pt>
                <c:pt idx="3">
                  <c:v>0.75000000000000222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85A-4500-8A86-BED5B3D22F45}"/>
            </c:ext>
          </c:extLst>
        </c:ser>
        <c:ser>
          <c:idx val="1"/>
          <c:order val="1"/>
          <c:tx>
            <c:strRef>
              <c:f>Sheet1!$A$73</c:f>
              <c:strCache>
                <c:ptCount val="1"/>
                <c:pt idx="0">
                  <c:v>Actual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pPr>
              <a:solidFill>
                <a:srgbClr val="4F81BD"/>
              </a:solidFill>
              <a:ln>
                <a:solidFill>
                  <a:srgbClr val="0070C0"/>
                </a:solidFill>
              </a:ln>
            </c:spPr>
          </c:marker>
          <c:dLbls>
            <c:dLbl>
              <c:idx val="1"/>
              <c:layout>
                <c:manualLayout>
                  <c:x val="-2.3028209556707389E-3"/>
                  <c:y val="-2.60707635009312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85A-4500-8A86-BED5B3D22F4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Sheet1!$B$71:$E$71</c:f>
              <c:strCache>
                <c:ptCount val="4"/>
                <c:pt idx="0">
                  <c:v>Q119</c:v>
                </c:pt>
                <c:pt idx="1">
                  <c:v>Q219</c:v>
                </c:pt>
                <c:pt idx="2">
                  <c:v>Q319</c:v>
                </c:pt>
                <c:pt idx="3">
                  <c:v>Q419</c:v>
                </c:pt>
              </c:strCache>
            </c:strRef>
          </c:cat>
          <c:val>
            <c:numRef>
              <c:f>Sheet1!$B$73:$E$73</c:f>
              <c:numCache>
                <c:formatCode>General</c:formatCode>
                <c:ptCount val="4"/>
                <c:pt idx="0">
                  <c:v>1.84</c:v>
                </c:pt>
                <c:pt idx="1">
                  <c:v>1.05</c:v>
                </c:pt>
                <c:pt idx="2">
                  <c:v>0.68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85A-4500-8A86-BED5B3D22F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6256768"/>
        <c:axId val="116258304"/>
      </c:lineChart>
      <c:catAx>
        <c:axId val="1162567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16258304"/>
        <c:crosses val="autoZero"/>
        <c:auto val="1"/>
        <c:lblAlgn val="ctr"/>
        <c:lblOffset val="100"/>
        <c:noMultiLvlLbl val="0"/>
      </c:catAx>
      <c:valAx>
        <c:axId val="1162583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625676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4283" cy="496570"/>
          </a:xfrm>
          <a:prstGeom prst="rect">
            <a:avLst/>
          </a:prstGeom>
        </p:spPr>
        <p:txBody>
          <a:bodyPr vert="horz" lIns="91442" tIns="45721" rIns="91442" bIns="45721" rtlCol="0"/>
          <a:lstStyle>
            <a:lvl1pPr algn="l">
              <a:defRPr sz="1200"/>
            </a:lvl1pPr>
          </a:lstStyle>
          <a:p>
            <a:endParaRPr lang="en-SG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6" y="1"/>
            <a:ext cx="2944283" cy="496570"/>
          </a:xfrm>
          <a:prstGeom prst="rect">
            <a:avLst/>
          </a:prstGeom>
        </p:spPr>
        <p:txBody>
          <a:bodyPr vert="horz" lIns="91442" tIns="45721" rIns="91442" bIns="45721" rtlCol="0"/>
          <a:lstStyle>
            <a:lvl1pPr algn="r">
              <a:defRPr sz="1200"/>
            </a:lvl1pPr>
          </a:lstStyle>
          <a:p>
            <a:fld id="{59991DC0-317E-4B60-8040-9614DAC0607B}" type="datetimeFigureOut">
              <a:rPr lang="en-SG" smtClean="0"/>
              <a:pPr/>
              <a:t>09.09.2019</a:t>
            </a:fld>
            <a:endParaRPr lang="en-S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33107"/>
            <a:ext cx="2944283" cy="496570"/>
          </a:xfrm>
          <a:prstGeom prst="rect">
            <a:avLst/>
          </a:prstGeom>
        </p:spPr>
        <p:txBody>
          <a:bodyPr vert="horz" lIns="91442" tIns="45721" rIns="91442" bIns="45721" rtlCol="0" anchor="b"/>
          <a:lstStyle>
            <a:lvl1pPr algn="l">
              <a:defRPr sz="1200"/>
            </a:lvl1pPr>
          </a:lstStyle>
          <a:p>
            <a:endParaRPr lang="en-SG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6" y="9433107"/>
            <a:ext cx="2944283" cy="496570"/>
          </a:xfrm>
          <a:prstGeom prst="rect">
            <a:avLst/>
          </a:prstGeom>
        </p:spPr>
        <p:txBody>
          <a:bodyPr vert="horz" lIns="91442" tIns="45721" rIns="91442" bIns="45721" rtlCol="0" anchor="b"/>
          <a:lstStyle>
            <a:lvl1pPr algn="r">
              <a:defRPr sz="1200"/>
            </a:lvl1pPr>
          </a:lstStyle>
          <a:p>
            <a:fld id="{4ECCABAE-89F1-4E61-BDE5-0FEDF57E3E77}" type="slidenum">
              <a:rPr lang="en-SG" smtClean="0"/>
              <a:pPr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96762896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4283" cy="496570"/>
          </a:xfrm>
          <a:prstGeom prst="rect">
            <a:avLst/>
          </a:prstGeom>
        </p:spPr>
        <p:txBody>
          <a:bodyPr vert="horz" lIns="91442" tIns="45721" rIns="91442" bIns="45721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6" y="1"/>
            <a:ext cx="2944283" cy="496570"/>
          </a:xfrm>
          <a:prstGeom prst="rect">
            <a:avLst/>
          </a:prstGeom>
        </p:spPr>
        <p:txBody>
          <a:bodyPr vert="horz" lIns="91442" tIns="45721" rIns="91442" bIns="45721" rtlCol="0"/>
          <a:lstStyle>
            <a:lvl1pPr algn="r">
              <a:defRPr sz="1200"/>
            </a:lvl1pPr>
          </a:lstStyle>
          <a:p>
            <a:fld id="{5A765442-B309-4EC0-B15E-21D2F8437FBB}" type="datetimeFigureOut">
              <a:rPr lang="en-US" smtClean="0"/>
              <a:pPr/>
              <a:t>9/9/2019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6125"/>
            <a:ext cx="4962525" cy="3722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2" tIns="45721" rIns="91442" bIns="45721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1" y="4717416"/>
            <a:ext cx="5435600" cy="4469130"/>
          </a:xfrm>
          <a:prstGeom prst="rect">
            <a:avLst/>
          </a:prstGeom>
        </p:spPr>
        <p:txBody>
          <a:bodyPr vert="horz" lIns="91442" tIns="45721" rIns="91442" bIns="4572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33107"/>
            <a:ext cx="2944283" cy="496570"/>
          </a:xfrm>
          <a:prstGeom prst="rect">
            <a:avLst/>
          </a:prstGeom>
        </p:spPr>
        <p:txBody>
          <a:bodyPr vert="horz" lIns="91442" tIns="45721" rIns="91442" bIns="45721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6" y="9433107"/>
            <a:ext cx="2944283" cy="496570"/>
          </a:xfrm>
          <a:prstGeom prst="rect">
            <a:avLst/>
          </a:prstGeom>
        </p:spPr>
        <p:txBody>
          <a:bodyPr vert="horz" lIns="91442" tIns="45721" rIns="91442" bIns="45721" rtlCol="0" anchor="b"/>
          <a:lstStyle>
            <a:lvl1pPr algn="r">
              <a:defRPr sz="1200"/>
            </a:lvl1pPr>
          </a:lstStyle>
          <a:p>
            <a:fld id="{DC17C1C1-FB8A-4EA8-B832-1166774A0F3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05516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SG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9435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SG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SG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SG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61F17424-0CDD-4953-9CB6-146D62352AF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0C11F617-54CD-407B-8FBA-201A6F5B301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SG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>
            <a:extLst>
              <a:ext uri="{FF2B5EF4-FFF2-40B4-BE49-F238E27FC236}">
                <a16:creationId xmlns:a16="http://schemas.microsoft.com/office/drawing/2014/main" id="{6DDB6B95-99E1-47C5-94DA-250D3315C8E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>
            <a:extLst>
              <a:ext uri="{FF2B5EF4-FFF2-40B4-BE49-F238E27FC236}">
                <a16:creationId xmlns:a16="http://schemas.microsoft.com/office/drawing/2014/main" id="{079A23C5-FE5A-4F1B-83B7-BCC7302BBD0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7013" indent="-227013" eaLnBrk="1" hangingPunct="1">
              <a:spcBef>
                <a:spcPct val="0"/>
              </a:spcBef>
            </a:pPr>
            <a:endParaRPr lang="en-SG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>
            <a:extLst>
              <a:ext uri="{FF2B5EF4-FFF2-40B4-BE49-F238E27FC236}">
                <a16:creationId xmlns:a16="http://schemas.microsoft.com/office/drawing/2014/main" id="{A2920235-546F-4891-920E-23ADDB03D3E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>
            <a:extLst>
              <a:ext uri="{FF2B5EF4-FFF2-40B4-BE49-F238E27FC236}">
                <a16:creationId xmlns:a16="http://schemas.microsoft.com/office/drawing/2014/main" id="{947A99BB-A60A-4DDD-8089-55E27425468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5425" indent="-225425" eaLnBrk="1" hangingPunct="1">
              <a:spcBef>
                <a:spcPct val="0"/>
              </a:spcBef>
            </a:pPr>
            <a:endParaRPr lang="en-SG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>
            <a:extLst>
              <a:ext uri="{FF2B5EF4-FFF2-40B4-BE49-F238E27FC236}">
                <a16:creationId xmlns:a16="http://schemas.microsoft.com/office/drawing/2014/main" id="{711F0BA2-A736-4EE0-AA40-FB19C8AD9A9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>
            <a:extLst>
              <a:ext uri="{FF2B5EF4-FFF2-40B4-BE49-F238E27FC236}">
                <a16:creationId xmlns:a16="http://schemas.microsoft.com/office/drawing/2014/main" id="{53DFA56B-D38B-467B-9C50-00B944CC151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SG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>
            <a:extLst>
              <a:ext uri="{FF2B5EF4-FFF2-40B4-BE49-F238E27FC236}">
                <a16:creationId xmlns:a16="http://schemas.microsoft.com/office/drawing/2014/main" id="{006FA31A-3A05-4219-8CAA-5B382FED331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>
            <a:extLst>
              <a:ext uri="{FF2B5EF4-FFF2-40B4-BE49-F238E27FC236}">
                <a16:creationId xmlns:a16="http://schemas.microsoft.com/office/drawing/2014/main" id="{D3B0D29E-C118-4AB4-A3A1-8194EF9FB8C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 eaLnBrk="1" hangingPunct="1">
              <a:spcBef>
                <a:spcPct val="0"/>
              </a:spcBef>
            </a:pPr>
            <a:endParaRPr lang="en-SG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516878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en-SG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SG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  <a:p>
            <a:endParaRPr lang="en-US" baseline="0" dirty="0"/>
          </a:p>
          <a:p>
            <a:endParaRPr lang="en-US" dirty="0"/>
          </a:p>
          <a:p>
            <a:endParaRPr lang="en-SG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3253331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11" descr="C:\Documents and Settings\bryan.sim-sz\Desktop\Picture4.png"/>
          <p:cNvPicPr>
            <a:picLocks noChangeAspect="1"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304800"/>
            <a:ext cx="7467600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5"/>
          <p:cNvSpPr txBox="1">
            <a:spLocks noChangeArrowheads="1"/>
          </p:cNvSpPr>
          <p:nvPr userDrawn="1"/>
        </p:nvSpPr>
        <p:spPr bwMode="auto">
          <a:xfrm>
            <a:off x="76200" y="395288"/>
            <a:ext cx="4953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74320" anchor="ctr">
            <a:spAutoFit/>
          </a:bodyPr>
          <a:lstStyle/>
          <a:p>
            <a:endParaRPr lang="en-US" sz="2000" dirty="0">
              <a:solidFill>
                <a:schemeClr val="bg1"/>
              </a:solidFill>
              <a:latin typeface="HelveticaNeueLT Std Med" pitchFamily="34" charset="0"/>
            </a:endParaRPr>
          </a:p>
        </p:txBody>
      </p:sp>
      <p:sp>
        <p:nvSpPr>
          <p:cNvPr id="9" name="Text Box 52"/>
          <p:cNvSpPr txBox="1">
            <a:spLocks noChangeArrowheads="1"/>
          </p:cNvSpPr>
          <p:nvPr userDrawn="1"/>
        </p:nvSpPr>
        <p:spPr bwMode="auto">
          <a:xfrm>
            <a:off x="0" y="300038"/>
            <a:ext cx="57007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SEQUENTIAL IMPROVEMENT IN 2010</a:t>
            </a:r>
          </a:p>
        </p:txBody>
      </p:sp>
      <p:pic>
        <p:nvPicPr>
          <p:cNvPr id="10" name="Picture 4" descr="master.png"/>
          <p:cNvPicPr>
            <a:picLocks noChangeAspect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508750" y="0"/>
            <a:ext cx="2635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"/>
          <p:cNvSpPr txBox="1">
            <a:spLocks/>
          </p:cNvSpPr>
          <p:nvPr userDrawn="1"/>
        </p:nvSpPr>
        <p:spPr>
          <a:xfrm>
            <a:off x="-152400" y="6248400"/>
            <a:ext cx="7848600" cy="533400"/>
          </a:xfrm>
          <a:prstGeom prst="rect">
            <a:avLst/>
          </a:prstGeom>
        </p:spPr>
        <p:txBody>
          <a:bodyPr lIns="365760"/>
          <a:lstStyle/>
          <a:p>
            <a:pPr>
              <a:defRPr/>
            </a:pPr>
            <a:r>
              <a:rPr lang="en-US" sz="2800" b="1" dirty="0">
                <a:latin typeface="Arial" pitchFamily="34" charset="0"/>
                <a:ea typeface="+mj-ea"/>
                <a:cs typeface="Arial" pitchFamily="34" charset="0"/>
              </a:rPr>
              <a:t>FY 2010 Results Presentation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0" y="6172200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6" descr="logo.png"/>
          <p:cNvPicPr>
            <a:picLocks noChangeAspect="1"/>
          </p:cNvPicPr>
          <p:nvPr userDrawn="1"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467600" y="6357938"/>
            <a:ext cx="1490663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10200" y="6324600"/>
            <a:ext cx="2133600" cy="365125"/>
          </a:xfrm>
        </p:spPr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2012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6172200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6" descr="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6357938"/>
            <a:ext cx="1490663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6200" y="395288"/>
            <a:ext cx="4953000" cy="400050"/>
          </a:xfrm>
          <a:prstGeom prst="rect">
            <a:avLst/>
          </a:prstGeom>
          <a:noFill/>
          <a:ln>
            <a:noFill/>
          </a:ln>
        </p:spPr>
        <p:txBody>
          <a:bodyPr lIns="274320" anchor="ctr">
            <a:spAutoFit/>
          </a:bodyPr>
          <a:lstStyle/>
          <a:p>
            <a:pPr eaLnBrk="1" hangingPunct="1">
              <a:defRPr/>
            </a:pPr>
            <a:endParaRPr lang="en-US" altLang="en-US" dirty="0">
              <a:solidFill>
                <a:schemeClr val="bg1"/>
              </a:solidFill>
              <a:latin typeface="HelveticaNeueLT Std Med"/>
            </a:endParaRPr>
          </a:p>
        </p:txBody>
      </p:sp>
      <p:pic>
        <p:nvPicPr>
          <p:cNvPr id="7" name="Picture 4" descr="master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750" y="0"/>
            <a:ext cx="26352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767" y="-27856"/>
            <a:ext cx="6858000" cy="1066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312000"/>
            <a:ext cx="8686800" cy="5029200"/>
          </a:xfrm>
        </p:spPr>
        <p:txBody>
          <a:bodyPr>
            <a:normAutofit/>
          </a:bodyPr>
          <a:lstStyle>
            <a:lvl1pPr marL="233680" marR="0" indent="-23368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defRPr/>
            </a:lvl1pPr>
            <a:lvl2pPr marL="457200" marR="0" indent="-224155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anose="020B0604030504040204" pitchFamily="34" charset="0"/>
              <a:buChar char="–"/>
              <a:defRPr/>
            </a:lvl2pPr>
            <a:lvl3pPr marL="69405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anose="02070309020205020404" pitchFamily="49" charset="0"/>
              <a:buChar char="o"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anose="020B0604020202020204" pitchFamily="34" charset="0"/>
              <a:buChar char="•"/>
              <a:defRPr baseline="0"/>
            </a:lvl4pPr>
            <a:lvl5pPr marL="115125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anose="020B0604020202020204" pitchFamily="34" charset="0"/>
              <a:buChar char="•"/>
              <a:defRPr baseline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50645696"/>
      </p:ext>
    </p:extLst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10200" y="63246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6172200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6" descr="logo.png"/>
          <p:cNvPicPr>
            <a:picLocks noChangeAspect="1"/>
          </p:cNvPicPr>
          <p:nvPr/>
        </p:nvPicPr>
        <p:blipFill>
          <a:blip r:embed="rId14" cstate="screen"/>
          <a:srcRect/>
          <a:stretch>
            <a:fillRect/>
          </a:stretch>
        </p:blipFill>
        <p:spPr bwMode="auto">
          <a:xfrm>
            <a:off x="7467600" y="6357938"/>
            <a:ext cx="1490663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5"/>
          <p:cNvSpPr txBox="1">
            <a:spLocks noChangeArrowheads="1"/>
          </p:cNvSpPr>
          <p:nvPr/>
        </p:nvSpPr>
        <p:spPr bwMode="auto">
          <a:xfrm>
            <a:off x="76200" y="395288"/>
            <a:ext cx="4953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74320" anchor="ctr">
            <a:spAutoFit/>
          </a:bodyPr>
          <a:lstStyle/>
          <a:p>
            <a:endParaRPr lang="en-US" sz="2000" dirty="0">
              <a:solidFill>
                <a:schemeClr val="bg1"/>
              </a:solidFill>
              <a:latin typeface="HelveticaNeueLT Std Med" pitchFamily="34" charset="0"/>
            </a:endParaRPr>
          </a:p>
        </p:txBody>
      </p:sp>
      <p:pic>
        <p:nvPicPr>
          <p:cNvPr id="16" name="Picture 4" descr="master.png"/>
          <p:cNvPicPr>
            <a:picLocks noChangeAspect="1"/>
          </p:cNvPicPr>
          <p:nvPr/>
        </p:nvPicPr>
        <p:blipFill>
          <a:blip r:embed="rId15" cstate="screen"/>
          <a:srcRect/>
          <a:stretch>
            <a:fillRect/>
          </a:stretch>
        </p:blipFill>
        <p:spPr bwMode="auto">
          <a:xfrm>
            <a:off x="6508750" y="0"/>
            <a:ext cx="2635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emf"/><Relationship Id="rId3" Type="http://schemas.openxmlformats.org/officeDocument/2006/relationships/image" Target="../media/image19.jpeg"/><Relationship Id="rId7" Type="http://schemas.openxmlformats.org/officeDocument/2006/relationships/image" Target="../media/image27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Relationship Id="rId9" Type="http://schemas.openxmlformats.org/officeDocument/2006/relationships/image" Target="../media/image29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5249863"/>
            <a:ext cx="9144000" cy="914400"/>
          </a:xfrm>
          <a:prstGeom prst="rect">
            <a:avLst/>
          </a:prstGeom>
          <a:solidFill>
            <a:srgbClr val="E719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-228600" y="5257800"/>
            <a:ext cx="8610600" cy="914400"/>
          </a:xfrm>
        </p:spPr>
        <p:txBody>
          <a:bodyPr lIns="365760">
            <a:normAutofit/>
          </a:bodyPr>
          <a:lstStyle/>
          <a:p>
            <a:pPr algn="l"/>
            <a:r>
              <a:rPr lang="en-US" sz="2800" b="1" dirty="0">
                <a:solidFill>
                  <a:schemeClr val="bg1"/>
                </a:solidFill>
                <a:latin typeface="Arial" charset="0"/>
                <a:cs typeface="Arial" charset="0"/>
              </a:rPr>
              <a:t>WATERS QBR – 11th Sept 2019</a:t>
            </a:r>
            <a:endParaRPr lang="en-US" sz="2200" b="1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pic>
        <p:nvPicPr>
          <p:cNvPr id="15" name="Picture 6" descr="logo.pn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467600" y="6324600"/>
            <a:ext cx="1490663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 descr="for cover banner.pn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0" y="1652588"/>
            <a:ext cx="5943600" cy="33353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10" descr="tagline.png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5441950" y="3276600"/>
            <a:ext cx="3406775" cy="170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D:\My Documents\Desktop\Desktop folder\Water\Waters logo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6318739"/>
            <a:ext cx="1752600" cy="404446"/>
          </a:xfrm>
          <a:prstGeom prst="rect">
            <a:avLst/>
          </a:prstGeom>
          <a:noFill/>
        </p:spPr>
      </p:pic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52"/>
          <p:cNvSpPr txBox="1">
            <a:spLocks noChangeArrowheads="1"/>
          </p:cNvSpPr>
          <p:nvPr/>
        </p:nvSpPr>
        <p:spPr bwMode="auto">
          <a:xfrm>
            <a:off x="457200" y="482769"/>
            <a:ext cx="8686800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/>
            <a:r>
              <a:rPr lang="en-US" sz="2700" b="1" dirty="0">
                <a:latin typeface="Arial" pitchFamily="34" charset="0"/>
                <a:cs typeface="Arial" pitchFamily="34" charset="0"/>
              </a:rPr>
              <a:t>AGENDA (1400 - 1600)</a:t>
            </a:r>
            <a:endParaRPr lang="en-US" sz="21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-22225" y="1051679"/>
            <a:ext cx="9166225" cy="36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800100" lvl="1" indent="-342900" algn="l">
              <a:lnSpc>
                <a:spcPct val="200000"/>
              </a:lnSpc>
              <a:buFont typeface="Arial" pitchFamily="34" charset="0"/>
              <a:buChar char="•"/>
            </a:pPr>
            <a:r>
              <a:rPr lang="en-GB" sz="1500" dirty="0">
                <a:latin typeface="Arial" pitchFamily="34" charset="0"/>
                <a:cs typeface="Arial" pitchFamily="34" charset="0"/>
              </a:rPr>
              <a:t>INTRODUCTIONS	</a:t>
            </a:r>
          </a:p>
          <a:p>
            <a:pPr marL="800100" lvl="1" indent="-342900" algn="l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500" dirty="0">
                <a:latin typeface="Arial" pitchFamily="34" charset="0"/>
                <a:cs typeface="Arial" pitchFamily="34" charset="0"/>
              </a:rPr>
              <a:t>BUSINESS UPDATES	 	  (Presenter : Elson Ang)</a:t>
            </a:r>
          </a:p>
          <a:p>
            <a:pPr marL="800100" lvl="1" indent="-342900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500" dirty="0">
                <a:latin typeface="Arial" pitchFamily="34" charset="0"/>
                <a:cs typeface="Arial" pitchFamily="34" charset="0"/>
              </a:rPr>
              <a:t>MATERIAL UPDATES		  (Presenter : Lee Lean Lye)</a:t>
            </a:r>
          </a:p>
          <a:p>
            <a:pPr marL="800100" lvl="1" indent="-342900" algn="l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500" dirty="0">
                <a:latin typeface="Arial" pitchFamily="34" charset="0"/>
                <a:cs typeface="Arial" pitchFamily="34" charset="0"/>
              </a:rPr>
              <a:t>NPI &amp; ENGINEERING UPDATES	  (Presenter : Loo Kok Leong)</a:t>
            </a:r>
          </a:p>
          <a:p>
            <a:pPr marL="800100" lvl="1" indent="-342900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500" dirty="0">
                <a:latin typeface="Arial" pitchFamily="34" charset="0"/>
                <a:cs typeface="Arial" pitchFamily="34" charset="0"/>
              </a:rPr>
              <a:t>QUALITY UPDATES		  (Presenter : </a:t>
            </a:r>
            <a:r>
              <a:rPr lang="en-GB" sz="1500" dirty="0">
                <a:latin typeface="Arial" pitchFamily="34" charset="0"/>
                <a:cs typeface="Arial" pitchFamily="34" charset="0"/>
              </a:rPr>
              <a:t>Bernadette Balan)</a:t>
            </a:r>
          </a:p>
          <a:p>
            <a:pPr marL="800100" lvl="1" indent="-342900" algn="l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500" dirty="0">
                <a:latin typeface="Arial" pitchFamily="34" charset="0"/>
                <a:cs typeface="Arial" pitchFamily="34" charset="0"/>
              </a:rPr>
              <a:t>MFG LINE TOUR		</a:t>
            </a:r>
          </a:p>
          <a:p>
            <a:pPr marL="800100" lvl="1" indent="-342900" algn="l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500" dirty="0">
                <a:latin typeface="Arial" pitchFamily="34" charset="0"/>
                <a:cs typeface="Arial" pitchFamily="34" charset="0"/>
              </a:rPr>
              <a:t>GENERAL DISCUSSIONS</a:t>
            </a:r>
            <a:endParaRPr lang="en-GB" sz="1500" dirty="0">
              <a:latin typeface="Arial" pitchFamily="34" charset="0"/>
              <a:cs typeface="Arial" pitchFamily="34" charset="0"/>
            </a:endParaRPr>
          </a:p>
          <a:p>
            <a:pPr marL="800100" lvl="1" indent="-342900" algn="l"/>
            <a:endParaRPr lang="en-GB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2" descr="D:\My Documents\Desktop\Desktop folder\Water\Waters 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318739"/>
            <a:ext cx="1752600" cy="404446"/>
          </a:xfrm>
          <a:prstGeom prst="rect">
            <a:avLst/>
          </a:prstGeom>
          <a:noFill/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:\Documents and Settings\bryan.sim-sz\Desktop\PPT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cxnSp>
        <p:nvCxnSpPr>
          <p:cNvPr id="6" name="Straight Connector 5"/>
          <p:cNvCxnSpPr/>
          <p:nvPr/>
        </p:nvCxnSpPr>
        <p:spPr>
          <a:xfrm>
            <a:off x="0" y="6172200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logo.pn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467600" y="6324600"/>
            <a:ext cx="1490663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640889" y="2855893"/>
            <a:ext cx="210980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BUSINESS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OVERVIEW</a:t>
            </a:r>
          </a:p>
        </p:txBody>
      </p:sp>
      <p:pic>
        <p:nvPicPr>
          <p:cNvPr id="10" name="Picture 2" descr="D:\My Documents\Desktop\Desktop folder\Water\Waters log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318739"/>
            <a:ext cx="1752600" cy="404446"/>
          </a:xfrm>
          <a:prstGeom prst="rect">
            <a:avLst/>
          </a:prstGeom>
          <a:noFill/>
        </p:spPr>
      </p:pic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52"/>
          <p:cNvSpPr txBox="1">
            <a:spLocks noChangeArrowheads="1"/>
          </p:cNvSpPr>
          <p:nvPr/>
        </p:nvSpPr>
        <p:spPr bwMode="auto">
          <a:xfrm>
            <a:off x="0" y="0"/>
            <a:ext cx="7543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b="1" dirty="0">
                <a:latin typeface="Arial" pitchFamily="34" charset="0"/>
                <a:cs typeface="Arial" pitchFamily="34" charset="0"/>
              </a:rPr>
              <a:t>REVENUE YOY COMPARISON</a:t>
            </a:r>
          </a:p>
        </p:txBody>
      </p:sp>
      <p:sp>
        <p:nvSpPr>
          <p:cNvPr id="15" name="Text Box 2"/>
          <p:cNvSpPr txBox="1">
            <a:spLocks noChangeArrowheads="1"/>
          </p:cNvSpPr>
          <p:nvPr/>
        </p:nvSpPr>
        <p:spPr bwMode="auto">
          <a:xfrm>
            <a:off x="0" y="4876800"/>
            <a:ext cx="9166225" cy="530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spcAft>
                <a:spcPts val="135"/>
              </a:spcAft>
            </a:pPr>
            <a:endParaRPr lang="en-SG" sz="1300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200"/>
              </a:spcBef>
              <a:spcAft>
                <a:spcPts val="135"/>
              </a:spcAft>
            </a:pPr>
            <a:endParaRPr lang="en-GB" sz="13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2" descr="D:\My Documents\Desktop\Desktop folder\Water\Waters 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318739"/>
            <a:ext cx="1752600" cy="404446"/>
          </a:xfrm>
          <a:prstGeom prst="rect">
            <a:avLst/>
          </a:prstGeom>
          <a:noFill/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219575"/>
            <a:ext cx="89916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" y="819622"/>
            <a:ext cx="9067800" cy="3371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838200" y="533400"/>
            <a:ext cx="16887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itchFamily="34" charset="0"/>
                <a:cs typeface="Arial" pitchFamily="34" charset="0"/>
              </a:rPr>
              <a:t>FCST as at 1</a:t>
            </a:r>
            <a:r>
              <a:rPr lang="en-US" sz="1200" baseline="30000" dirty="0">
                <a:latin typeface="Arial" pitchFamily="34" charset="0"/>
                <a:cs typeface="Arial" pitchFamily="34" charset="0"/>
              </a:rPr>
              <a:t>st</a:t>
            </a:r>
            <a:r>
              <a:rPr lang="en-US" sz="1200" dirty="0">
                <a:latin typeface="Arial" pitchFamily="34" charset="0"/>
                <a:cs typeface="Arial" pitchFamily="34" charset="0"/>
              </a:rPr>
              <a:t> Sep’19</a:t>
            </a:r>
            <a:endParaRPr lang="en-SG" sz="1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0" y="4613290"/>
            <a:ext cx="9166225" cy="720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 algn="just">
              <a:spcBef>
                <a:spcPts val="200"/>
              </a:spcBef>
              <a:buFont typeface="Wingdings" pitchFamily="2" charset="2"/>
              <a:buChar char="§"/>
            </a:pPr>
            <a:r>
              <a:rPr lang="en-SG" sz="1250" dirty="0">
                <a:latin typeface="Arial" pitchFamily="34" charset="0"/>
                <a:cs typeface="Arial" pitchFamily="34" charset="0"/>
              </a:rPr>
              <a:t> UPLC H&amp;I , still an huge drop in sales at US$2.99M, although there are some demand increase receive in 2H’19</a:t>
            </a:r>
          </a:p>
          <a:p>
            <a:pPr lvl="1" algn="just">
              <a:spcBef>
                <a:spcPts val="200"/>
              </a:spcBef>
              <a:buFont typeface="Wingdings" pitchFamily="2" charset="2"/>
              <a:buChar char="§"/>
            </a:pPr>
            <a:r>
              <a:rPr lang="en-SG" sz="1250" dirty="0">
                <a:latin typeface="Arial" pitchFamily="34" charset="0"/>
                <a:cs typeface="Arial" pitchFamily="34" charset="0"/>
              </a:rPr>
              <a:t> Main sales increase on QDA (an new product which starts build in Q3’18), total of 425 units for Y2019 </a:t>
            </a:r>
          </a:p>
          <a:p>
            <a:pPr lvl="1" algn="just">
              <a:spcBef>
                <a:spcPts val="200"/>
              </a:spcBef>
            </a:pPr>
            <a:endParaRPr lang="en-SG" sz="12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 Box 52"/>
          <p:cNvSpPr txBox="1">
            <a:spLocks noChangeArrowheads="1"/>
          </p:cNvSpPr>
          <p:nvPr/>
        </p:nvSpPr>
        <p:spPr bwMode="auto">
          <a:xfrm>
            <a:off x="0" y="0"/>
            <a:ext cx="8458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b="1" dirty="0">
                <a:latin typeface="Arial" pitchFamily="34" charset="0"/>
                <a:cs typeface="Arial" pitchFamily="34" charset="0"/>
              </a:rPr>
              <a:t>REVENUE BY PRODUCT GROUP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(in $’000)</a:t>
            </a:r>
          </a:p>
        </p:txBody>
      </p:sp>
      <p:pic>
        <p:nvPicPr>
          <p:cNvPr id="12" name="Picture 2" descr="D:\My Documents\Desktop\Desktop folder\Water\Waters 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318739"/>
            <a:ext cx="1752600" cy="404446"/>
          </a:xfrm>
          <a:prstGeom prst="rect">
            <a:avLst/>
          </a:prstGeom>
          <a:noFill/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21" y="990600"/>
            <a:ext cx="9054079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52"/>
          <p:cNvSpPr txBox="1">
            <a:spLocks noChangeArrowheads="1"/>
          </p:cNvSpPr>
          <p:nvPr/>
        </p:nvSpPr>
        <p:spPr bwMode="auto">
          <a:xfrm>
            <a:off x="0" y="0"/>
            <a:ext cx="7315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b="1" dirty="0">
                <a:latin typeface="Arial" pitchFamily="34" charset="0"/>
                <a:cs typeface="Arial" pitchFamily="34" charset="0"/>
              </a:rPr>
              <a:t>OTD (ON-TIME DELIVERY) 2018 , 1H’19</a:t>
            </a:r>
          </a:p>
        </p:txBody>
      </p:sp>
      <p:pic>
        <p:nvPicPr>
          <p:cNvPr id="5" name="Picture 2" descr="D:\My Documents\Desktop\Desktop folder\Water\Waters 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318739"/>
            <a:ext cx="1752600" cy="404446"/>
          </a:xfrm>
          <a:prstGeom prst="rect">
            <a:avLst/>
          </a:prstGeom>
          <a:noFill/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28600" y="3499247"/>
            <a:ext cx="87630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600" dirty="0">
                <a:latin typeface="Arial" pitchFamily="34" charset="0"/>
                <a:cs typeface="Arial" pitchFamily="34" charset="0"/>
              </a:rPr>
              <a:t>Instruments &amp; Spare kits, quarterly OTD &gt; 99% </a:t>
            </a:r>
          </a:p>
          <a:p>
            <a:endParaRPr lang="en-SG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066800"/>
            <a:ext cx="8807451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52"/>
          <p:cNvSpPr txBox="1">
            <a:spLocks noChangeArrowheads="1"/>
          </p:cNvSpPr>
          <p:nvPr/>
        </p:nvSpPr>
        <p:spPr bwMode="auto">
          <a:xfrm>
            <a:off x="0" y="0"/>
            <a:ext cx="8610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b="1" dirty="0">
                <a:latin typeface="Arial" pitchFamily="34" charset="0"/>
                <a:cs typeface="Arial" pitchFamily="34" charset="0"/>
              </a:rPr>
              <a:t>COST REDUCTION – Updates</a:t>
            </a:r>
          </a:p>
        </p:txBody>
      </p:sp>
      <p:pic>
        <p:nvPicPr>
          <p:cNvPr id="5" name="Picture 2" descr="D:\My Documents\Desktop\Desktop folder\Water\Waters 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318739"/>
            <a:ext cx="1752600" cy="404446"/>
          </a:xfrm>
          <a:prstGeom prst="rect">
            <a:avLst/>
          </a:prstGeom>
          <a:noFill/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04800" y="5376446"/>
            <a:ext cx="6019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SG" sz="1600" dirty="0">
                <a:latin typeface="Arial" pitchFamily="34" charset="0"/>
                <a:cs typeface="Arial" pitchFamily="34" charset="0"/>
              </a:rPr>
              <a:t> CR target for Y2019 at US$300K</a:t>
            </a:r>
          </a:p>
        </p:txBody>
      </p:sp>
      <p:pic>
        <p:nvPicPr>
          <p:cNvPr id="3072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1" y="838200"/>
            <a:ext cx="8991599" cy="445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:\Documents and Settings\bryan.sim-sz\Desktop\PPT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6172200"/>
          </a:xfrm>
          <a:prstGeom prst="rect">
            <a:avLst/>
          </a:prstGeom>
          <a:noFill/>
        </p:spPr>
      </p:pic>
      <p:cxnSp>
        <p:nvCxnSpPr>
          <p:cNvPr id="6" name="Straight Connector 5"/>
          <p:cNvCxnSpPr/>
          <p:nvPr/>
        </p:nvCxnSpPr>
        <p:spPr>
          <a:xfrm>
            <a:off x="0" y="6172200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0" y="2070318"/>
            <a:ext cx="38100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KEY SUPPLIERS 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&amp; MATERIALS 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OUTLOOK</a:t>
            </a:r>
          </a:p>
        </p:txBody>
      </p:sp>
      <p:pic>
        <p:nvPicPr>
          <p:cNvPr id="10" name="Picture 2" descr="D:\My Documents\Desktop\Desktop folder\Water\Waters log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318739"/>
            <a:ext cx="1752600" cy="404446"/>
          </a:xfrm>
          <a:prstGeom prst="rect">
            <a:avLst/>
          </a:prstGeom>
          <a:noFill/>
        </p:spPr>
      </p:pic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7" name="Picture 2" descr="D:\My Documents\Desktop\Desktop folder\Water\Waters 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318739"/>
            <a:ext cx="1752600" cy="404446"/>
          </a:xfrm>
          <a:prstGeom prst="rect">
            <a:avLst/>
          </a:prstGeom>
          <a:noFill/>
        </p:spPr>
      </p:pic>
      <p:sp>
        <p:nvSpPr>
          <p:cNvPr id="8" name="Text Box 52">
            <a:extLst>
              <a:ext uri="{FF2B5EF4-FFF2-40B4-BE49-F238E27FC236}">
                <a16:creationId xmlns:a16="http://schemas.microsoft.com/office/drawing/2014/main" id="{E610B0CC-F3C5-43EE-92DA-88B112228F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52400"/>
            <a:ext cx="8001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b="1" dirty="0">
                <a:latin typeface="Arial" pitchFamily="34" charset="0"/>
                <a:cs typeface="Arial" pitchFamily="34" charset="0"/>
              </a:rPr>
              <a:t>Summary of Clear to Build for Q3’2019.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1000" y="5638801"/>
            <a:ext cx="9144000" cy="2050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/>
              <a:t>All of the instrument are cleared for Q3’2019. Except for FTN spare ( 5225) due to upside.</a:t>
            </a:r>
          </a:p>
          <a:p>
            <a:endParaRPr lang="en-US" dirty="0"/>
          </a:p>
          <a:p>
            <a:r>
              <a:rPr lang="en-US" dirty="0"/>
              <a:t>  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  <a:p>
            <a:pPr>
              <a:buFont typeface="Arial" pitchFamily="34" charset="0"/>
              <a:buChar char="•"/>
            </a:pPr>
            <a:endParaRPr lang="en-US" dirty="0"/>
          </a:p>
          <a:p>
            <a:endParaRPr lang="en-US" dirty="0"/>
          </a:p>
          <a:p>
            <a:endParaRPr lang="en-SG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609600"/>
            <a:ext cx="64008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2"/>
          <p:cNvSpPr txBox="1">
            <a:spLocks noChangeArrowheads="1"/>
          </p:cNvSpPr>
          <p:nvPr/>
        </p:nvSpPr>
        <p:spPr bwMode="auto">
          <a:xfrm>
            <a:off x="0" y="652463"/>
            <a:ext cx="9166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800100" lvl="1" indent="-342900">
              <a:lnSpc>
                <a:spcPct val="150000"/>
              </a:lnSpc>
            </a:pPr>
            <a:endParaRPr lang="en-GB" dirty="0">
              <a:cs typeface="Arial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6172200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5410200" y="6324600"/>
            <a:ext cx="2133600" cy="365125"/>
          </a:xfrm>
        </p:spPr>
        <p:txBody>
          <a:bodyPr/>
          <a:lstStyle/>
          <a:p>
            <a:fld id="{F1FC871F-C3D0-4D99-AFDF-C09F61974B19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9" name="Picture 2" descr="D:\My Documents\Desktop\Desktop folder\Water\Waters 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318739"/>
            <a:ext cx="1752600" cy="404446"/>
          </a:xfrm>
          <a:prstGeom prst="rect">
            <a:avLst/>
          </a:prstGeom>
          <a:noFill/>
        </p:spPr>
      </p:pic>
      <p:sp>
        <p:nvSpPr>
          <p:cNvPr id="11" name="Text Box 52">
            <a:extLst>
              <a:ext uri="{FF2B5EF4-FFF2-40B4-BE49-F238E27FC236}">
                <a16:creationId xmlns:a16="http://schemas.microsoft.com/office/drawing/2014/main" id="{6FC07DD1-D56E-4EE1-A3A6-DC93FADE23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0"/>
            <a:ext cx="8763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b="1" dirty="0">
                <a:latin typeface="Arial" pitchFamily="34" charset="0"/>
                <a:cs typeface="Arial" pitchFamily="34" charset="0"/>
              </a:rPr>
              <a:t> Gating Material for Q3’2019</a:t>
            </a:r>
          </a:p>
          <a:p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04800" y="2438400"/>
            <a:ext cx="8305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pPr>
              <a:buFont typeface="Arial" pitchFamily="34" charset="0"/>
              <a:buChar char="•"/>
            </a:pPr>
            <a:endParaRPr lang="en-US" dirty="0"/>
          </a:p>
          <a:p>
            <a:endParaRPr lang="en-US" dirty="0"/>
          </a:p>
          <a:p>
            <a:endParaRPr lang="en-SG" dirty="0"/>
          </a:p>
        </p:txBody>
      </p:sp>
      <p:sp>
        <p:nvSpPr>
          <p:cNvPr id="12" name="Rectangle 11"/>
          <p:cNvSpPr/>
          <p:nvPr/>
        </p:nvSpPr>
        <p:spPr>
          <a:xfrm>
            <a:off x="228600" y="2209800"/>
            <a:ext cx="8534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/>
              <a:t>Challenging  supplier  which we need to further expediting  are as per above</a:t>
            </a:r>
          </a:p>
          <a:p>
            <a:r>
              <a:rPr lang="en-US" dirty="0"/>
              <a:t> due to upside in spare 5225.  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762000"/>
            <a:ext cx="86868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2"/>
          <p:cNvSpPr txBox="1">
            <a:spLocks noChangeArrowheads="1"/>
          </p:cNvSpPr>
          <p:nvPr/>
        </p:nvSpPr>
        <p:spPr bwMode="auto">
          <a:xfrm>
            <a:off x="0" y="652463"/>
            <a:ext cx="9166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800100" lvl="1" indent="-342900">
              <a:lnSpc>
                <a:spcPct val="150000"/>
              </a:lnSpc>
            </a:pPr>
            <a:endParaRPr lang="en-GB" dirty="0">
              <a:cs typeface="Arial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6172200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5410200" y="6324600"/>
            <a:ext cx="2133600" cy="365125"/>
          </a:xfrm>
        </p:spPr>
        <p:txBody>
          <a:bodyPr/>
          <a:lstStyle/>
          <a:p>
            <a:fld id="{F1FC871F-C3D0-4D99-AFDF-C09F61974B19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9" name="Picture 2" descr="D:\My Documents\Desktop\Desktop folder\Water\Waters 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318739"/>
            <a:ext cx="1752600" cy="404446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152400" y="5715000"/>
            <a:ext cx="883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 </a:t>
            </a:r>
            <a:endParaRPr lang="en-SG" b="1" dirty="0"/>
          </a:p>
        </p:txBody>
      </p:sp>
      <p:sp>
        <p:nvSpPr>
          <p:cNvPr id="11" name="Text Box 52">
            <a:extLst>
              <a:ext uri="{FF2B5EF4-FFF2-40B4-BE49-F238E27FC236}">
                <a16:creationId xmlns:a16="http://schemas.microsoft.com/office/drawing/2014/main" id="{6FC07DD1-D56E-4EE1-A3A6-DC93FADE23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0"/>
            <a:ext cx="8610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b="1" dirty="0">
                <a:latin typeface="Arial" pitchFamily="34" charset="0"/>
                <a:cs typeface="Arial" pitchFamily="34" charset="0"/>
              </a:rPr>
              <a:t>Assurance of  Supply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4800" y="4876800"/>
            <a:ext cx="7162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pPr>
              <a:buFont typeface="Arial" pitchFamily="34" charset="0"/>
              <a:buChar char="•"/>
            </a:pPr>
            <a:r>
              <a:rPr lang="en-US" b="1" dirty="0"/>
              <a:t>68%</a:t>
            </a:r>
            <a:r>
              <a:rPr lang="en-US" dirty="0"/>
              <a:t> of the parts are on hand and cover till  Q2 ’2020 demand.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Allocation parts  are in  reducing trend.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  <a:p>
            <a:endParaRPr lang="en-US" dirty="0"/>
          </a:p>
          <a:p>
            <a:pPr>
              <a:buFont typeface="Arial" pitchFamily="34" charset="0"/>
              <a:buChar char="•"/>
            </a:pPr>
            <a:endParaRPr lang="en-US" dirty="0"/>
          </a:p>
          <a:p>
            <a:pPr>
              <a:buFont typeface="Arial" pitchFamily="34" charset="0"/>
              <a:buChar char="•"/>
            </a:pPr>
            <a:endParaRPr lang="en-US" dirty="0"/>
          </a:p>
          <a:p>
            <a:r>
              <a:rPr lang="en-US" b="1" dirty="0"/>
              <a:t> </a:t>
            </a:r>
            <a:endParaRPr lang="en-SG" b="1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838200"/>
            <a:ext cx="7543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:\Documents and Settings\bryan.sim-sz\Desktop\PPT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cxnSp>
        <p:nvCxnSpPr>
          <p:cNvPr id="6" name="Straight Connector 5"/>
          <p:cNvCxnSpPr/>
          <p:nvPr/>
        </p:nvCxnSpPr>
        <p:spPr>
          <a:xfrm>
            <a:off x="0" y="6172200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logo.pn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467600" y="6324600"/>
            <a:ext cx="1490663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0" y="2743200"/>
            <a:ext cx="36576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NPI &amp; ENGINEERING UPDATES</a:t>
            </a:r>
          </a:p>
        </p:txBody>
      </p:sp>
      <p:pic>
        <p:nvPicPr>
          <p:cNvPr id="10" name="Picture 2" descr="D:\My Documents\Desktop\Desktop folder\Water\Waters log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318739"/>
            <a:ext cx="1752600" cy="404446"/>
          </a:xfrm>
          <a:prstGeom prst="rect">
            <a:avLst/>
          </a:prstGeom>
          <a:noFill/>
        </p:spPr>
      </p:pic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52">
            <a:extLst>
              <a:ext uri="{FF2B5EF4-FFF2-40B4-BE49-F238E27FC236}">
                <a16:creationId xmlns:a16="http://schemas.microsoft.com/office/drawing/2014/main" id="{ABAC0A7F-4FD2-4A44-8777-9BF55E06BF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8915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latin typeface="Arial" panose="020B0604020202020204" pitchFamily="34" charset="0"/>
              </a:rPr>
              <a:t>NPI PRODUCT</a:t>
            </a:r>
          </a:p>
        </p:txBody>
      </p:sp>
      <p:sp>
        <p:nvSpPr>
          <p:cNvPr id="5123" name="Slide Number Placeholder 7">
            <a:extLst>
              <a:ext uri="{FF2B5EF4-FFF2-40B4-BE49-F238E27FC236}">
                <a16:creationId xmlns:a16="http://schemas.microsoft.com/office/drawing/2014/main" id="{90BBEBF4-84D4-4060-B215-3C13436C64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5257800" y="6338093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45578F9-78D7-4938-97C9-01073CDC56F6}" type="slidenum">
              <a:rPr lang="en-US" altLang="en-US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pic>
        <p:nvPicPr>
          <p:cNvPr id="5124" name="Picture 2">
            <a:extLst>
              <a:ext uri="{FF2B5EF4-FFF2-40B4-BE49-F238E27FC236}">
                <a16:creationId xmlns:a16="http://schemas.microsoft.com/office/drawing/2014/main" id="{C7086626-DD34-4BFB-BB56-BB8D7C6506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18250"/>
            <a:ext cx="1752600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TextBox 4">
            <a:extLst>
              <a:ext uri="{FF2B5EF4-FFF2-40B4-BE49-F238E27FC236}">
                <a16:creationId xmlns:a16="http://schemas.microsoft.com/office/drawing/2014/main" id="{88230EC7-8654-4107-8E4A-3AF776190B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33400"/>
            <a:ext cx="8839200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SG" altLang="en-US" sz="1400" b="1" u="sng">
                <a:latin typeface="Arial" panose="020B0604020202020204" pitchFamily="34" charset="0"/>
              </a:rPr>
              <a:t>Mantis Mass Detector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SG" altLang="en-US" sz="1400" b="1" u="sng">
              <a:latin typeface="Arial" panose="020B0604020202020204" pitchFamily="34" charset="0"/>
            </a:endParaRPr>
          </a:p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en-US" altLang="zh-CN" sz="1400" b="1">
                <a:solidFill>
                  <a:srgbClr val="000000"/>
                </a:solidFill>
                <a:latin typeface="Arial" panose="020B0604020202020204" pitchFamily="34" charset="0"/>
              </a:rPr>
              <a:t> Integration of ASAP (Atmospheric Solids Analysis Probe) with ACQUITY QDa Detector;</a:t>
            </a:r>
          </a:p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en-US" altLang="zh-CN" sz="1400" b="1">
                <a:solidFill>
                  <a:srgbClr val="000000"/>
                </a:solidFill>
                <a:latin typeface="Arial" panose="020B0604020202020204" pitchFamily="34" charset="0"/>
              </a:rPr>
              <a:t> Design validation target completion by mid Q3 2020;</a:t>
            </a:r>
          </a:p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en-US" altLang="zh-CN" sz="1400" b="1">
                <a:solidFill>
                  <a:srgbClr val="000000"/>
                </a:solidFill>
                <a:latin typeface="Arial" panose="020B0604020202020204" pitchFamily="34" charset="0"/>
              </a:rPr>
              <a:t> Schedule for Commercialization activities support FCS by end Q3 2020;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796569C-2E0A-4253-878C-F3F87C329764}"/>
              </a:ext>
            </a:extLst>
          </p:cNvPr>
          <p:cNvGraphicFramePr>
            <a:graphicFrameLocks noGrp="1"/>
          </p:cNvGraphicFramePr>
          <p:nvPr/>
        </p:nvGraphicFramePr>
        <p:xfrm>
          <a:off x="533400" y="1905000"/>
          <a:ext cx="7772401" cy="11573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0343">
                  <a:extLst>
                    <a:ext uri="{9D8B030D-6E8A-4147-A177-3AD203B41FA5}">
                      <a16:colId xmlns:a16="http://schemas.microsoft.com/office/drawing/2014/main" val="3668818222"/>
                    </a:ext>
                  </a:extLst>
                </a:gridCol>
                <a:gridCol w="1110343">
                  <a:extLst>
                    <a:ext uri="{9D8B030D-6E8A-4147-A177-3AD203B41FA5}">
                      <a16:colId xmlns:a16="http://schemas.microsoft.com/office/drawing/2014/main" val="1436589313"/>
                    </a:ext>
                  </a:extLst>
                </a:gridCol>
                <a:gridCol w="1110343">
                  <a:extLst>
                    <a:ext uri="{9D8B030D-6E8A-4147-A177-3AD203B41FA5}">
                      <a16:colId xmlns:a16="http://schemas.microsoft.com/office/drawing/2014/main" val="2847563956"/>
                    </a:ext>
                  </a:extLst>
                </a:gridCol>
                <a:gridCol w="1110343">
                  <a:extLst>
                    <a:ext uri="{9D8B030D-6E8A-4147-A177-3AD203B41FA5}">
                      <a16:colId xmlns:a16="http://schemas.microsoft.com/office/drawing/2014/main" val="4052536498"/>
                    </a:ext>
                  </a:extLst>
                </a:gridCol>
                <a:gridCol w="1110343">
                  <a:extLst>
                    <a:ext uri="{9D8B030D-6E8A-4147-A177-3AD203B41FA5}">
                      <a16:colId xmlns:a16="http://schemas.microsoft.com/office/drawing/2014/main" val="1452686380"/>
                    </a:ext>
                  </a:extLst>
                </a:gridCol>
                <a:gridCol w="1110343">
                  <a:extLst>
                    <a:ext uri="{9D8B030D-6E8A-4147-A177-3AD203B41FA5}">
                      <a16:colId xmlns:a16="http://schemas.microsoft.com/office/drawing/2014/main" val="53578670"/>
                    </a:ext>
                  </a:extLst>
                </a:gridCol>
                <a:gridCol w="1110343">
                  <a:extLst>
                    <a:ext uri="{9D8B030D-6E8A-4147-A177-3AD203B41FA5}">
                      <a16:colId xmlns:a16="http://schemas.microsoft.com/office/drawing/2014/main" val="2822097178"/>
                    </a:ext>
                  </a:extLst>
                </a:gridCol>
              </a:tblGrid>
              <a:tr h="365671">
                <a:tc>
                  <a:txBody>
                    <a:bodyPr/>
                    <a:lstStyle/>
                    <a:p>
                      <a:pPr algn="ctr"/>
                      <a:r>
                        <a:rPr lang="en-SG" sz="1800" dirty="0"/>
                        <a:t>Alpha</a:t>
                      </a:r>
                    </a:p>
                  </a:txBody>
                  <a:tcPr marT="45688" marB="456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sz="1800" dirty="0"/>
                        <a:t>Beta</a:t>
                      </a:r>
                    </a:p>
                  </a:txBody>
                  <a:tcPr marT="45688" marB="45688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SG" sz="1800" dirty="0"/>
                        <a:t>Pre-Production</a:t>
                      </a:r>
                    </a:p>
                  </a:txBody>
                  <a:tcPr marT="45688" marB="45688"/>
                </a:tc>
                <a:tc hMerge="1">
                  <a:txBody>
                    <a:bodyPr/>
                    <a:lstStyle/>
                    <a:p>
                      <a:endParaRPr lang="en-SG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377237"/>
                  </a:ext>
                </a:extLst>
              </a:tr>
              <a:tr h="425947">
                <a:tc>
                  <a:txBody>
                    <a:bodyPr/>
                    <a:lstStyle/>
                    <a:p>
                      <a:pPr algn="ctr"/>
                      <a:r>
                        <a:rPr lang="en-SG" sz="1800" dirty="0"/>
                        <a:t>Q3 2019</a:t>
                      </a:r>
                    </a:p>
                  </a:txBody>
                  <a:tcPr marT="45688" marB="456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sz="1800" dirty="0"/>
                        <a:t>Q1 2020</a:t>
                      </a:r>
                    </a:p>
                  </a:txBody>
                  <a:tcPr marT="45688" marB="456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sz="1800" dirty="0"/>
                        <a:t>H2 2020</a:t>
                      </a:r>
                    </a:p>
                  </a:txBody>
                  <a:tcPr marT="45688" marB="456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sz="1800" dirty="0"/>
                        <a:t>2021</a:t>
                      </a:r>
                    </a:p>
                  </a:txBody>
                  <a:tcPr marT="45688" marB="456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sz="1800" dirty="0"/>
                        <a:t>2022</a:t>
                      </a:r>
                    </a:p>
                  </a:txBody>
                  <a:tcPr marT="45688" marB="456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sz="1800" dirty="0"/>
                        <a:t>2023</a:t>
                      </a:r>
                    </a:p>
                  </a:txBody>
                  <a:tcPr marT="45688" marB="456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sz="1800" dirty="0"/>
                        <a:t>2024</a:t>
                      </a:r>
                    </a:p>
                  </a:txBody>
                  <a:tcPr marT="45688" marB="45688"/>
                </a:tc>
                <a:extLst>
                  <a:ext uri="{0D108BD9-81ED-4DB2-BD59-A6C34878D82A}">
                    <a16:rowId xmlns:a16="http://schemas.microsoft.com/office/drawing/2014/main" val="1990860042"/>
                  </a:ext>
                </a:extLst>
              </a:tr>
              <a:tr h="365671">
                <a:tc>
                  <a:txBody>
                    <a:bodyPr/>
                    <a:lstStyle/>
                    <a:p>
                      <a:pPr algn="ctr"/>
                      <a:r>
                        <a:rPr lang="en-SG" sz="1800" dirty="0"/>
                        <a:t>x6</a:t>
                      </a:r>
                    </a:p>
                  </a:txBody>
                  <a:tcPr marT="45688" marB="456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sz="1800" dirty="0"/>
                        <a:t>x12</a:t>
                      </a:r>
                    </a:p>
                  </a:txBody>
                  <a:tcPr marT="45688" marB="456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sz="1800" dirty="0"/>
                        <a:t>x40</a:t>
                      </a:r>
                    </a:p>
                  </a:txBody>
                  <a:tcPr marT="45688" marB="456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sz="1800" dirty="0"/>
                        <a:t>x180</a:t>
                      </a:r>
                    </a:p>
                  </a:txBody>
                  <a:tcPr marT="45688" marB="456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sz="1800" dirty="0"/>
                        <a:t>x224</a:t>
                      </a:r>
                    </a:p>
                  </a:txBody>
                  <a:tcPr marT="45688" marB="456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sz="1800" dirty="0"/>
                        <a:t>x246</a:t>
                      </a:r>
                    </a:p>
                  </a:txBody>
                  <a:tcPr marT="45688" marB="4568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sz="1800" dirty="0"/>
                        <a:t>x246</a:t>
                      </a:r>
                    </a:p>
                  </a:txBody>
                  <a:tcPr marT="45688" marB="45688"/>
                </a:tc>
                <a:extLst>
                  <a:ext uri="{0D108BD9-81ED-4DB2-BD59-A6C34878D82A}">
                    <a16:rowId xmlns:a16="http://schemas.microsoft.com/office/drawing/2014/main" val="1609131378"/>
                  </a:ext>
                </a:extLst>
              </a:tr>
            </a:tbl>
          </a:graphicData>
        </a:graphic>
      </p:graphicFrame>
      <p:sp>
        <p:nvSpPr>
          <p:cNvPr id="5156" name="TextBox 4">
            <a:extLst>
              <a:ext uri="{FF2B5EF4-FFF2-40B4-BE49-F238E27FC236}">
                <a16:creationId xmlns:a16="http://schemas.microsoft.com/office/drawing/2014/main" id="{73E02447-512D-4A1F-B55E-272BBB6B60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521075"/>
            <a:ext cx="8839200" cy="242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 b="1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</a:p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en-US" altLang="zh-CN" sz="1400" b="1">
                <a:solidFill>
                  <a:srgbClr val="000000"/>
                </a:solidFill>
                <a:latin typeface="Arial" panose="020B0604020202020204" pitchFamily="34" charset="0"/>
              </a:rPr>
              <a:t> Venture supports Alpha build of Detector Control </a:t>
            </a:r>
          </a:p>
          <a:p>
            <a:pPr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 b="1">
                <a:solidFill>
                  <a:srgbClr val="000000"/>
                </a:solidFill>
                <a:latin typeface="Arial" panose="020B0604020202020204" pitchFamily="34" charset="0"/>
              </a:rPr>
              <a:t>Card. Boards shipped to Wilmslow &amp; WPPL </a:t>
            </a:r>
          </a:p>
          <a:p>
            <a:pPr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 b="1">
                <a:solidFill>
                  <a:srgbClr val="000000"/>
                </a:solidFill>
                <a:latin typeface="Arial" panose="020B0604020202020204" pitchFamily="34" charset="0"/>
              </a:rPr>
              <a:t>from 26/Jul/19;</a:t>
            </a:r>
          </a:p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en-US" altLang="zh-CN" sz="1400" b="1">
                <a:solidFill>
                  <a:srgbClr val="000000"/>
                </a:solidFill>
                <a:latin typeface="Arial" panose="020B0604020202020204" pitchFamily="34" charset="0"/>
              </a:rPr>
              <a:t> Boards passed testing and built into Alpha </a:t>
            </a:r>
          </a:p>
          <a:p>
            <a:pPr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 b="1">
                <a:solidFill>
                  <a:srgbClr val="000000"/>
                </a:solidFill>
                <a:latin typeface="Arial" panose="020B0604020202020204" pitchFamily="34" charset="0"/>
              </a:rPr>
              <a:t>instrument in Wilmslow;</a:t>
            </a:r>
          </a:p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en-US" altLang="zh-CN" sz="1400" b="1">
                <a:solidFill>
                  <a:srgbClr val="000000"/>
                </a:solidFill>
                <a:latin typeface="Arial" panose="020B0604020202020204" pitchFamily="34" charset="0"/>
              </a:rPr>
              <a:t> PCBA DFM proposals submitted to enhance</a:t>
            </a:r>
          </a:p>
          <a:p>
            <a:pPr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 b="1">
                <a:solidFill>
                  <a:srgbClr val="000000"/>
                </a:solidFill>
                <a:latin typeface="Arial" panose="020B0604020202020204" pitchFamily="34" charset="0"/>
              </a:rPr>
              <a:t>Beta design;</a:t>
            </a:r>
          </a:p>
          <a:p>
            <a:pPr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400" b="1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40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5157" name="Picture 1">
            <a:extLst>
              <a:ext uri="{FF2B5EF4-FFF2-40B4-BE49-F238E27FC236}">
                <a16:creationId xmlns:a16="http://schemas.microsoft.com/office/drawing/2014/main" id="{B2F7DAE0-0CEE-4A00-A4CE-76B19CF7AA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650" y="3608388"/>
            <a:ext cx="4502150" cy="218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58" name="TextBox 3">
            <a:extLst>
              <a:ext uri="{FF2B5EF4-FFF2-40B4-BE49-F238E27FC236}">
                <a16:creationId xmlns:a16="http://schemas.microsoft.com/office/drawing/2014/main" id="{EFB22B3C-0740-4FAF-8911-B492BE7BE7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5650" y="5145088"/>
            <a:ext cx="19812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en-SG" altLang="en-US" sz="1200" b="1" dirty="0">
                <a:solidFill>
                  <a:srgbClr val="0033CC"/>
                </a:solidFill>
              </a:rPr>
              <a:t>10-Layer PCB</a:t>
            </a:r>
          </a:p>
          <a:p>
            <a:r>
              <a:rPr lang="en-SG" altLang="en-US" sz="1200" b="1" dirty="0">
                <a:solidFill>
                  <a:srgbClr val="0033CC"/>
                </a:solidFill>
              </a:rPr>
              <a:t>PCBA Size 490x330mm</a:t>
            </a:r>
          </a:p>
          <a:p>
            <a:r>
              <a:rPr lang="en-SG" altLang="en-US" sz="1200" b="1" dirty="0">
                <a:solidFill>
                  <a:srgbClr val="0033CC"/>
                </a:solidFill>
              </a:rPr>
              <a:t>Part Count </a:t>
            </a:r>
            <a:r>
              <a:rPr lang="en-SG" altLang="en-US" sz="1200" b="1" dirty="0" err="1">
                <a:solidFill>
                  <a:srgbClr val="0033CC"/>
                </a:solidFill>
              </a:rPr>
              <a:t>Approx</a:t>
            </a:r>
            <a:r>
              <a:rPr lang="en-SG" altLang="en-US" sz="1200" b="1" dirty="0">
                <a:solidFill>
                  <a:srgbClr val="0033CC"/>
                </a:solidFill>
              </a:rPr>
              <a:t> x1,900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19">
            <a:extLst>
              <a:ext uri="{FF2B5EF4-FFF2-40B4-BE49-F238E27FC236}">
                <a16:creationId xmlns:a16="http://schemas.microsoft.com/office/drawing/2014/main" id="{10866596-D80D-4A13-B9F3-BD0FAD5EBE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3886200"/>
            <a:ext cx="8915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2625" indent="-341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 b="1">
                <a:latin typeface="Calibri" panose="020F0502020204030204" pitchFamily="34" charset="0"/>
              </a:rPr>
              <a:t>Mar’19 – 91.2%, exceeded  3% from Target</a:t>
            </a:r>
            <a:r>
              <a:rPr lang="en-US" altLang="en-US" sz="1600">
                <a:latin typeface="Calibri" panose="020F0502020204030204" pitchFamily="34" charset="0"/>
              </a:rPr>
              <a:t>. 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1600">
                <a:latin typeface="Calibri" panose="020F0502020204030204" pitchFamily="34" charset="0"/>
                <a:sym typeface="Wingdings" panose="05000000000000000000" pitchFamily="2" charset="2"/>
              </a:rPr>
              <a:t>FTN -- Sample Syringe Decay (3.5%) with revised of Test Specification</a:t>
            </a:r>
          </a:p>
        </p:txBody>
      </p:sp>
      <p:sp>
        <p:nvSpPr>
          <p:cNvPr id="3075" name="Slide Number Placeholder 6">
            <a:extLst>
              <a:ext uri="{FF2B5EF4-FFF2-40B4-BE49-F238E27FC236}">
                <a16:creationId xmlns:a16="http://schemas.microsoft.com/office/drawing/2014/main" id="{F66DBE32-1F5E-4923-9712-4F5520204B9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8146805-2437-4865-8EE6-EC630D45EA12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/>
              <a:t>14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3076" name="Picture 2">
            <a:extLst>
              <a:ext uri="{FF2B5EF4-FFF2-40B4-BE49-F238E27FC236}">
                <a16:creationId xmlns:a16="http://schemas.microsoft.com/office/drawing/2014/main" id="{D2911834-36A9-4973-BD33-898E35A688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18250"/>
            <a:ext cx="1752600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14">
            <a:extLst>
              <a:ext uri="{FF2B5EF4-FFF2-40B4-BE49-F238E27FC236}">
                <a16:creationId xmlns:a16="http://schemas.microsoft.com/office/drawing/2014/main" id="{92ECCD2C-33EC-4CA3-BFBE-92A00B9261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85800"/>
            <a:ext cx="1735138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15">
            <a:extLst>
              <a:ext uri="{FF2B5EF4-FFF2-40B4-BE49-F238E27FC236}">
                <a16:creationId xmlns:a16="http://schemas.microsoft.com/office/drawing/2014/main" id="{B460AB29-B772-4E99-9A37-0819C38458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685800"/>
            <a:ext cx="7239000" cy="295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43619262-5663-47C4-9E8B-64915196CE22}"/>
              </a:ext>
            </a:extLst>
          </p:cNvPr>
          <p:cNvSpPr/>
          <p:nvPr/>
        </p:nvSpPr>
        <p:spPr>
          <a:xfrm>
            <a:off x="6705600" y="1752600"/>
            <a:ext cx="304800" cy="228600"/>
          </a:xfrm>
          <a:prstGeom prst="triangle">
            <a:avLst/>
          </a:prstGeom>
          <a:solidFill>
            <a:srgbClr val="66FF99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SG"/>
          </a:p>
        </p:txBody>
      </p:sp>
      <p:sp>
        <p:nvSpPr>
          <p:cNvPr id="3080" name="TextBox 9">
            <a:extLst>
              <a:ext uri="{FF2B5EF4-FFF2-40B4-BE49-F238E27FC236}">
                <a16:creationId xmlns:a16="http://schemas.microsoft.com/office/drawing/2014/main" id="{758F9F07-1DD7-4E5D-B2B0-4291D2217F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1752600"/>
            <a:ext cx="228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 b="1"/>
              <a:t>1</a:t>
            </a:r>
            <a:endParaRPr lang="en-SG" altLang="en-US" sz="1200" b="1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F94ADD50-B10D-4A62-8EF8-772BA4FA6914}"/>
              </a:ext>
            </a:extLst>
          </p:cNvPr>
          <p:cNvSpPr/>
          <p:nvPr/>
        </p:nvSpPr>
        <p:spPr>
          <a:xfrm>
            <a:off x="8610600" y="1905000"/>
            <a:ext cx="304800" cy="228600"/>
          </a:xfrm>
          <a:prstGeom prst="triangle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SG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442144E5-7E00-49CD-84B0-C7858D8E9757}"/>
              </a:ext>
            </a:extLst>
          </p:cNvPr>
          <p:cNvSpPr/>
          <p:nvPr/>
        </p:nvSpPr>
        <p:spPr>
          <a:xfrm flipV="1">
            <a:off x="8077200" y="2209800"/>
            <a:ext cx="381000" cy="228600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SG"/>
          </a:p>
        </p:txBody>
      </p:sp>
      <p:sp>
        <p:nvSpPr>
          <p:cNvPr id="3083" name="TextBox 13">
            <a:extLst>
              <a:ext uri="{FF2B5EF4-FFF2-40B4-BE49-F238E27FC236}">
                <a16:creationId xmlns:a16="http://schemas.microsoft.com/office/drawing/2014/main" id="{A918B73F-FEA6-4EDE-934F-73C808888E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0600" y="1905000"/>
            <a:ext cx="228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 b="1"/>
              <a:t>3</a:t>
            </a:r>
            <a:endParaRPr lang="en-SG" altLang="en-US" sz="1200" b="1"/>
          </a:p>
        </p:txBody>
      </p:sp>
      <p:sp>
        <p:nvSpPr>
          <p:cNvPr id="3084" name="TextBox 10">
            <a:extLst>
              <a:ext uri="{FF2B5EF4-FFF2-40B4-BE49-F238E27FC236}">
                <a16:creationId xmlns:a16="http://schemas.microsoft.com/office/drawing/2014/main" id="{8BB1D387-0B84-4937-9CB6-B29C61DB41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3400" y="2133600"/>
            <a:ext cx="228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200" b="1"/>
              <a:t>2</a:t>
            </a:r>
            <a:endParaRPr lang="en-SG" altLang="en-US" sz="1200" b="1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EF30177F-59FB-47C9-AAAE-3512E6E4A0C3}"/>
              </a:ext>
            </a:extLst>
          </p:cNvPr>
          <p:cNvSpPr/>
          <p:nvPr/>
        </p:nvSpPr>
        <p:spPr>
          <a:xfrm>
            <a:off x="228600" y="3962400"/>
            <a:ext cx="533400" cy="457200"/>
          </a:xfrm>
          <a:prstGeom prst="triangle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SG"/>
          </a:p>
        </p:txBody>
      </p:sp>
      <p:sp>
        <p:nvSpPr>
          <p:cNvPr id="3086" name="TextBox 15">
            <a:extLst>
              <a:ext uri="{FF2B5EF4-FFF2-40B4-BE49-F238E27FC236}">
                <a16:creationId xmlns:a16="http://schemas.microsoft.com/office/drawing/2014/main" id="{9F42E439-5BC9-4908-9359-A13DD0048C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063" y="4049713"/>
            <a:ext cx="2984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600" b="1"/>
              <a:t>1</a:t>
            </a:r>
            <a:endParaRPr lang="en-SG" altLang="en-US" sz="1600" b="1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CCE3BFA5-4EB8-46D3-B277-638B7D9BEBCD}"/>
              </a:ext>
            </a:extLst>
          </p:cNvPr>
          <p:cNvSpPr/>
          <p:nvPr/>
        </p:nvSpPr>
        <p:spPr>
          <a:xfrm rot="10800000">
            <a:off x="228600" y="4724400"/>
            <a:ext cx="533400" cy="457200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SG"/>
          </a:p>
        </p:txBody>
      </p:sp>
      <p:sp>
        <p:nvSpPr>
          <p:cNvPr id="3088" name="TextBox 19">
            <a:extLst>
              <a:ext uri="{FF2B5EF4-FFF2-40B4-BE49-F238E27FC236}">
                <a16:creationId xmlns:a16="http://schemas.microsoft.com/office/drawing/2014/main" id="{2C2C427F-7332-42D8-9380-0B60B9F5F3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691063"/>
            <a:ext cx="2984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600" b="1"/>
              <a:t>2</a:t>
            </a:r>
            <a:endParaRPr lang="en-SG" altLang="en-US" sz="1600" b="1"/>
          </a:p>
        </p:txBody>
      </p:sp>
      <p:sp>
        <p:nvSpPr>
          <p:cNvPr id="3089" name="TextBox 19">
            <a:extLst>
              <a:ext uri="{FF2B5EF4-FFF2-40B4-BE49-F238E27FC236}">
                <a16:creationId xmlns:a16="http://schemas.microsoft.com/office/drawing/2014/main" id="{F6C0AA91-0801-4099-A328-75D13D6807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4579938"/>
            <a:ext cx="84582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2625" indent="-341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 b="1">
                <a:latin typeface="Calibri" panose="020F0502020204030204" pitchFamily="34" charset="0"/>
              </a:rPr>
              <a:t>Jun’19 – 89.3%, dropped 0.4% below Target</a:t>
            </a:r>
            <a:r>
              <a:rPr lang="en-US" altLang="en-US" sz="1600">
                <a:latin typeface="Calibri" panose="020F0502020204030204" pitchFamily="34" charset="0"/>
              </a:rPr>
              <a:t>. 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1600">
                <a:latin typeface="Calibri" panose="020F0502020204030204" pitchFamily="34" charset="0"/>
                <a:sym typeface="Wingdings" panose="05000000000000000000" pitchFamily="2" charset="2"/>
              </a:rPr>
              <a:t>QSM– High priming failure at input lines due to air bubbles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1600" i="1">
                <a:solidFill>
                  <a:srgbClr val="0070C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Improvements – Solution 4L  1L, manual priming (syringe) or increase retries in Test</a:t>
            </a:r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E2AE5F86-8B7A-452C-AC25-5FCE5F392B97}"/>
              </a:ext>
            </a:extLst>
          </p:cNvPr>
          <p:cNvSpPr/>
          <p:nvPr/>
        </p:nvSpPr>
        <p:spPr>
          <a:xfrm>
            <a:off x="228600" y="5486400"/>
            <a:ext cx="533400" cy="457200"/>
          </a:xfrm>
          <a:prstGeom prst="triangle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SG"/>
          </a:p>
        </p:txBody>
      </p:sp>
      <p:sp>
        <p:nvSpPr>
          <p:cNvPr id="3091" name="TextBox 22">
            <a:extLst>
              <a:ext uri="{FF2B5EF4-FFF2-40B4-BE49-F238E27FC236}">
                <a16:creationId xmlns:a16="http://schemas.microsoft.com/office/drawing/2014/main" id="{AC8C97EC-1CFE-4D80-9BA9-3E2D7F0429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350" y="5605463"/>
            <a:ext cx="2984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600" b="1"/>
              <a:t>3</a:t>
            </a:r>
            <a:endParaRPr lang="en-SG" altLang="en-US" sz="1600" b="1"/>
          </a:p>
        </p:txBody>
      </p:sp>
      <p:sp>
        <p:nvSpPr>
          <p:cNvPr id="3092" name="TextBox 19">
            <a:extLst>
              <a:ext uri="{FF2B5EF4-FFF2-40B4-BE49-F238E27FC236}">
                <a16:creationId xmlns:a16="http://schemas.microsoft.com/office/drawing/2014/main" id="{CAEF4DC0-BE10-48C8-A712-DE1BB3D7DC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5435600"/>
            <a:ext cx="8458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2625" indent="-3413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 b="1">
                <a:latin typeface="Calibri" panose="020F0502020204030204" pitchFamily="34" charset="0"/>
              </a:rPr>
              <a:t>July’19 – 90.6%, exceeded 0.9% from Target</a:t>
            </a:r>
            <a:r>
              <a:rPr lang="en-US" altLang="en-US" sz="1600">
                <a:latin typeface="Calibri" panose="020F0502020204030204" pitchFamily="34" charset="0"/>
              </a:rPr>
              <a:t>. 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1600">
                <a:latin typeface="Calibri" panose="020F0502020204030204" pitchFamily="34" charset="0"/>
                <a:sym typeface="Wingdings" panose="05000000000000000000" pitchFamily="2" charset="2"/>
              </a:rPr>
              <a:t>QSM– Manual priming with syringe, data collection</a:t>
            </a:r>
          </a:p>
        </p:txBody>
      </p:sp>
      <p:sp>
        <p:nvSpPr>
          <p:cNvPr id="3093" name="TextBox 23">
            <a:extLst>
              <a:ext uri="{FF2B5EF4-FFF2-40B4-BE49-F238E27FC236}">
                <a16:creationId xmlns:a16="http://schemas.microsoft.com/office/drawing/2014/main" id="{961BCD49-15E7-4AAE-8C44-37C8E8A403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838200"/>
            <a:ext cx="1600200" cy="369888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b="1">
                <a:solidFill>
                  <a:schemeClr val="bg1"/>
                </a:solidFill>
              </a:rPr>
              <a:t>LC FPY (%)</a:t>
            </a:r>
            <a:endParaRPr lang="en-SG" altLang="en-US" b="1">
              <a:solidFill>
                <a:schemeClr val="bg1"/>
              </a:solidFill>
            </a:endParaRPr>
          </a:p>
        </p:txBody>
      </p:sp>
      <p:sp>
        <p:nvSpPr>
          <p:cNvPr id="3094" name="Text Box 52">
            <a:extLst>
              <a:ext uri="{FF2B5EF4-FFF2-40B4-BE49-F238E27FC236}">
                <a16:creationId xmlns:a16="http://schemas.microsoft.com/office/drawing/2014/main" id="{EB4D0C89-E0F9-4D1C-B6C4-FC19A653FF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87313"/>
            <a:ext cx="8610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/>
              <a:t>LC – First Pass Yield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Arrow: Right 129">
            <a:extLst>
              <a:ext uri="{FF2B5EF4-FFF2-40B4-BE49-F238E27FC236}">
                <a16:creationId xmlns:a16="http://schemas.microsoft.com/office/drawing/2014/main" id="{09001266-B592-4057-8C94-A48016580046}"/>
              </a:ext>
            </a:extLst>
          </p:cNvPr>
          <p:cNvSpPr/>
          <p:nvPr/>
        </p:nvSpPr>
        <p:spPr>
          <a:xfrm rot="5400000">
            <a:off x="4507707" y="1535906"/>
            <a:ext cx="1295400" cy="509587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20000"/>
                  <a:lumOff val="80000"/>
                </a:schemeClr>
              </a:gs>
              <a:gs pos="100000">
                <a:schemeClr val="accent6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ZA" sz="160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84" name="Arrow: Right 129">
            <a:extLst>
              <a:ext uri="{FF2B5EF4-FFF2-40B4-BE49-F238E27FC236}">
                <a16:creationId xmlns:a16="http://schemas.microsoft.com/office/drawing/2014/main" id="{1D466101-67C6-4A99-A93F-20EC8C8DB634}"/>
              </a:ext>
            </a:extLst>
          </p:cNvPr>
          <p:cNvSpPr/>
          <p:nvPr/>
        </p:nvSpPr>
        <p:spPr>
          <a:xfrm rot="5400000">
            <a:off x="3925888" y="1563688"/>
            <a:ext cx="1274762" cy="474662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ZA" sz="160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83" name="Arrow: Right 129">
            <a:extLst>
              <a:ext uri="{FF2B5EF4-FFF2-40B4-BE49-F238E27FC236}">
                <a16:creationId xmlns:a16="http://schemas.microsoft.com/office/drawing/2014/main" id="{BAF5FB55-60FC-4504-9FB7-0449FFABCD75}"/>
              </a:ext>
            </a:extLst>
          </p:cNvPr>
          <p:cNvSpPr/>
          <p:nvPr/>
        </p:nvSpPr>
        <p:spPr>
          <a:xfrm rot="5400000">
            <a:off x="3355975" y="1520825"/>
            <a:ext cx="1295400" cy="53975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ZA" sz="160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4101" name="Text Box 52">
            <a:extLst>
              <a:ext uri="{FF2B5EF4-FFF2-40B4-BE49-F238E27FC236}">
                <a16:creationId xmlns:a16="http://schemas.microsoft.com/office/drawing/2014/main" id="{95C984D8-79A2-4750-9DE1-D8F619E453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87313"/>
            <a:ext cx="8610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/>
              <a:t>LC – 2019 Test Yield Improvements Plan</a:t>
            </a:r>
          </a:p>
        </p:txBody>
      </p:sp>
      <p:sp>
        <p:nvSpPr>
          <p:cNvPr id="4102" name="Slide Number Placeholder 5">
            <a:extLst>
              <a:ext uri="{FF2B5EF4-FFF2-40B4-BE49-F238E27FC236}">
                <a16:creationId xmlns:a16="http://schemas.microsoft.com/office/drawing/2014/main" id="{D2551E2E-4EC9-4DAC-8F88-6ECE5D71313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789DA28-427F-4018-A734-C6BB85C54FE2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/>
              <a:t>15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4103" name="Picture 2">
            <a:extLst>
              <a:ext uri="{FF2B5EF4-FFF2-40B4-BE49-F238E27FC236}">
                <a16:creationId xmlns:a16="http://schemas.microsoft.com/office/drawing/2014/main" id="{9CBE4580-F46E-449B-AD10-071F78073D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18250"/>
            <a:ext cx="1752600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" name="Arrow: Right 129">
            <a:extLst>
              <a:ext uri="{FF2B5EF4-FFF2-40B4-BE49-F238E27FC236}">
                <a16:creationId xmlns:a16="http://schemas.microsoft.com/office/drawing/2014/main" id="{88D8B836-1FC4-4228-9880-1AACD5CF2AE5}"/>
              </a:ext>
            </a:extLst>
          </p:cNvPr>
          <p:cNvSpPr/>
          <p:nvPr/>
        </p:nvSpPr>
        <p:spPr>
          <a:xfrm>
            <a:off x="4862513" y="762000"/>
            <a:ext cx="547687" cy="30480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20000"/>
                  <a:lumOff val="80000"/>
                </a:schemeClr>
              </a:gs>
              <a:gs pos="100000">
                <a:schemeClr val="accent6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ZA" sz="160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72" name="Arrow: Right 129">
            <a:extLst>
              <a:ext uri="{FF2B5EF4-FFF2-40B4-BE49-F238E27FC236}">
                <a16:creationId xmlns:a16="http://schemas.microsoft.com/office/drawing/2014/main" id="{2C6DDF9E-7F27-4CF1-AE29-AAD48348BE46}"/>
              </a:ext>
            </a:extLst>
          </p:cNvPr>
          <p:cNvSpPr/>
          <p:nvPr/>
        </p:nvSpPr>
        <p:spPr>
          <a:xfrm>
            <a:off x="4294188" y="762000"/>
            <a:ext cx="506412" cy="284163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ZA" sz="160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73" name="Arrow: Right 129">
            <a:extLst>
              <a:ext uri="{FF2B5EF4-FFF2-40B4-BE49-F238E27FC236}">
                <a16:creationId xmlns:a16="http://schemas.microsoft.com/office/drawing/2014/main" id="{0A98381D-EFB1-4BF1-A4D5-6DB8559E7581}"/>
              </a:ext>
            </a:extLst>
          </p:cNvPr>
          <p:cNvSpPr/>
          <p:nvPr/>
        </p:nvSpPr>
        <p:spPr>
          <a:xfrm>
            <a:off x="3733800" y="762000"/>
            <a:ext cx="511175" cy="287338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ZA" sz="160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4107" name="TextBox 74">
            <a:extLst>
              <a:ext uri="{FF2B5EF4-FFF2-40B4-BE49-F238E27FC236}">
                <a16:creationId xmlns:a16="http://schemas.microsoft.com/office/drawing/2014/main" id="{1949C635-1682-410E-BD40-2C369387AB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762000"/>
            <a:ext cx="539750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ZA" altLang="en-US" sz="1400" b="1">
                <a:solidFill>
                  <a:srgbClr val="595959"/>
                </a:solidFill>
                <a:latin typeface="Calibri" panose="020F0502020204030204" pitchFamily="34" charset="0"/>
              </a:rPr>
              <a:t>Q4</a:t>
            </a:r>
            <a:endParaRPr lang="en-ZA" altLang="en-US" sz="1400">
              <a:solidFill>
                <a:srgbClr val="595959"/>
              </a:solidFill>
              <a:latin typeface="Calibri" panose="020F0502020204030204" pitchFamily="34" charset="0"/>
            </a:endParaRPr>
          </a:p>
        </p:txBody>
      </p:sp>
      <p:sp>
        <p:nvSpPr>
          <p:cNvPr id="4108" name="TextBox 75">
            <a:extLst>
              <a:ext uri="{FF2B5EF4-FFF2-40B4-BE49-F238E27FC236}">
                <a16:creationId xmlns:a16="http://schemas.microsoft.com/office/drawing/2014/main" id="{167485F1-D7CC-482A-8146-E08C89C7C7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762000"/>
            <a:ext cx="5270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ZA" altLang="en-US" sz="1400" b="1">
                <a:solidFill>
                  <a:srgbClr val="595959"/>
                </a:solidFill>
                <a:latin typeface="Calibri" panose="020F0502020204030204" pitchFamily="34" charset="0"/>
              </a:rPr>
              <a:t>Q3</a:t>
            </a:r>
            <a:endParaRPr lang="en-ZA" altLang="en-US" sz="1400">
              <a:solidFill>
                <a:srgbClr val="595959"/>
              </a:solidFill>
              <a:latin typeface="Calibri" panose="020F0502020204030204" pitchFamily="34" charset="0"/>
            </a:endParaRPr>
          </a:p>
        </p:txBody>
      </p:sp>
      <p:sp>
        <p:nvSpPr>
          <p:cNvPr id="82" name="Round Same Side Corner Rectangle 4">
            <a:extLst>
              <a:ext uri="{FF2B5EF4-FFF2-40B4-BE49-F238E27FC236}">
                <a16:creationId xmlns:a16="http://schemas.microsoft.com/office/drawing/2014/main" id="{9BC2A43E-137A-4AC2-9205-DFF92A8F7ADD}"/>
              </a:ext>
            </a:extLst>
          </p:cNvPr>
          <p:cNvSpPr/>
          <p:nvPr/>
        </p:nvSpPr>
        <p:spPr>
          <a:xfrm rot="5400000">
            <a:off x="4524375" y="2940050"/>
            <a:ext cx="4271963" cy="81121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4770" tIns="32385" rIns="64770" bIns="32385" anchor="ctr"/>
          <a:lstStyle/>
          <a:p>
            <a:pPr marL="542925" lvl="1" indent="-180975" algn="just" defTabSz="755650" eaLnBrk="1" hangingPunct="1">
              <a:lnSpc>
                <a:spcPct val="90000"/>
              </a:lnSpc>
              <a:spcAft>
                <a:spcPct val="15000"/>
              </a:spcAft>
              <a:defRPr/>
            </a:pPr>
            <a:endParaRPr lang="en-SG" sz="170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95" name="Arrow: Right 129">
            <a:extLst>
              <a:ext uri="{FF2B5EF4-FFF2-40B4-BE49-F238E27FC236}">
                <a16:creationId xmlns:a16="http://schemas.microsoft.com/office/drawing/2014/main" id="{AAAAAC95-7E27-4DD8-B7F4-F4832D683668}"/>
              </a:ext>
            </a:extLst>
          </p:cNvPr>
          <p:cNvSpPr/>
          <p:nvPr/>
        </p:nvSpPr>
        <p:spPr>
          <a:xfrm rot="5400000">
            <a:off x="2743200" y="1524000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ZA" sz="160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96" name="Arrow: Right 129">
            <a:extLst>
              <a:ext uri="{FF2B5EF4-FFF2-40B4-BE49-F238E27FC236}">
                <a16:creationId xmlns:a16="http://schemas.microsoft.com/office/drawing/2014/main" id="{338F8DC2-5226-4836-ACD0-7B2504F52855}"/>
              </a:ext>
            </a:extLst>
          </p:cNvPr>
          <p:cNvSpPr/>
          <p:nvPr/>
        </p:nvSpPr>
        <p:spPr>
          <a:xfrm>
            <a:off x="3124200" y="762000"/>
            <a:ext cx="533400" cy="30480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ZA" sz="160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4112" name="TextBox 96">
            <a:extLst>
              <a:ext uri="{FF2B5EF4-FFF2-40B4-BE49-F238E27FC236}">
                <a16:creationId xmlns:a16="http://schemas.microsoft.com/office/drawing/2014/main" id="{9286E1F2-99FE-4762-8447-3DD09BD0BA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5313" y="762000"/>
            <a:ext cx="522287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ZA" altLang="en-US" sz="1400" b="1">
                <a:solidFill>
                  <a:srgbClr val="595959"/>
                </a:solidFill>
                <a:latin typeface="Calibri" panose="020F0502020204030204" pitchFamily="34" charset="0"/>
              </a:rPr>
              <a:t>Q1</a:t>
            </a:r>
            <a:endParaRPr lang="en-ZA" altLang="en-US" sz="1400">
              <a:solidFill>
                <a:srgbClr val="595959"/>
              </a:solidFill>
              <a:latin typeface="Calibri" panose="020F0502020204030204" pitchFamily="34" charset="0"/>
            </a:endParaRPr>
          </a:p>
        </p:txBody>
      </p:sp>
      <p:grpSp>
        <p:nvGrpSpPr>
          <p:cNvPr id="4113" name="Group 58">
            <a:extLst>
              <a:ext uri="{FF2B5EF4-FFF2-40B4-BE49-F238E27FC236}">
                <a16:creationId xmlns:a16="http://schemas.microsoft.com/office/drawing/2014/main" id="{A4F1D317-6746-4569-8AC7-FC078493C4F2}"/>
              </a:ext>
            </a:extLst>
          </p:cNvPr>
          <p:cNvGrpSpPr>
            <a:grpSpLocks/>
          </p:cNvGrpSpPr>
          <p:nvPr/>
        </p:nvGrpSpPr>
        <p:grpSpPr bwMode="auto">
          <a:xfrm>
            <a:off x="609600" y="1066800"/>
            <a:ext cx="2438400" cy="1371600"/>
            <a:chOff x="2653021" y="100110"/>
            <a:chExt cx="3851705" cy="747384"/>
          </a:xfrm>
        </p:grpSpPr>
        <p:sp>
          <p:nvSpPr>
            <p:cNvPr id="55" name="Round Same Side Corner Rectangle 54">
              <a:extLst>
                <a:ext uri="{FF2B5EF4-FFF2-40B4-BE49-F238E27FC236}">
                  <a16:creationId xmlns:a16="http://schemas.microsoft.com/office/drawing/2014/main" id="{AC15B606-5616-4B03-97AB-CE10AE3B22E5}"/>
                </a:ext>
              </a:extLst>
            </p:cNvPr>
            <p:cNvSpPr/>
            <p:nvPr/>
          </p:nvSpPr>
          <p:spPr>
            <a:xfrm rot="5400000">
              <a:off x="4379462" y="-1277771"/>
              <a:ext cx="747384" cy="3503145"/>
            </a:xfrm>
            <a:prstGeom prst="round2SameRect">
              <a:avLst>
                <a:gd name="adj1" fmla="val 8728"/>
                <a:gd name="adj2" fmla="val 0"/>
              </a:avLst>
            </a:prstGeom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6" name="Round Same Side Corner Rectangle 4">
              <a:extLst>
                <a:ext uri="{FF2B5EF4-FFF2-40B4-BE49-F238E27FC236}">
                  <a16:creationId xmlns:a16="http://schemas.microsoft.com/office/drawing/2014/main" id="{ABCF2042-4F48-42C3-A197-EA89CA49DC5F}"/>
                </a:ext>
              </a:extLst>
            </p:cNvPr>
            <p:cNvSpPr/>
            <p:nvPr/>
          </p:nvSpPr>
          <p:spPr>
            <a:xfrm>
              <a:off x="2653021" y="115718"/>
              <a:ext cx="3573091" cy="69025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64770" tIns="32385" rIns="64770" bIns="32385" spcCol="1270"/>
            <a:lstStyle/>
            <a:p>
              <a:pPr marL="542925" indent="-180975" eaLnBrk="1" fontAlgn="auto" hangingPunct="1"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  <a:defRPr/>
              </a:pPr>
              <a:r>
                <a:rPr lang="en-SG" sz="1400" dirty="0"/>
                <a:t>FTN Sample Manager</a:t>
              </a:r>
            </a:p>
            <a:p>
              <a:pPr marL="542925" indent="-18097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SG" sz="800" dirty="0">
                <a:solidFill>
                  <a:srgbClr val="FF0000"/>
                </a:solidFill>
                <a:highlight>
                  <a:srgbClr val="FFFF00"/>
                </a:highlight>
              </a:endParaRPr>
            </a:p>
            <a:p>
              <a:pPr marL="819150" lvl="1" indent="-180975" eaLnBrk="1" fontAlgn="auto" hangingPunct="1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Ø"/>
                <a:defRPr/>
              </a:pPr>
              <a:r>
                <a:rPr lang="en-SG" sz="1400" dirty="0"/>
                <a:t>Sample Syringe Decay</a:t>
              </a:r>
            </a:p>
            <a:p>
              <a:pPr marL="819150" lvl="1" indent="-18097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SG" sz="800" dirty="0"/>
            </a:p>
            <a:p>
              <a:pPr marL="819150" lvl="1" indent="-180975" eaLnBrk="1" fontAlgn="auto" hangingPunct="1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Ø"/>
                <a:defRPr/>
              </a:pPr>
              <a:r>
                <a:rPr lang="en-SG" sz="1400" dirty="0"/>
                <a:t>Dynamic Leak</a:t>
              </a:r>
              <a:endParaRPr lang="en-SG" sz="1200" dirty="0"/>
            </a:p>
          </p:txBody>
        </p:sp>
      </p:grpSp>
      <p:grpSp>
        <p:nvGrpSpPr>
          <p:cNvPr id="4114" name="Group 61">
            <a:extLst>
              <a:ext uri="{FF2B5EF4-FFF2-40B4-BE49-F238E27FC236}">
                <a16:creationId xmlns:a16="http://schemas.microsoft.com/office/drawing/2014/main" id="{D91148EE-5048-414B-B75E-67D532896C52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1055688"/>
            <a:ext cx="838200" cy="1458912"/>
            <a:chOff x="-11474" y="1494"/>
            <a:chExt cx="2362148" cy="1479197"/>
          </a:xfrm>
        </p:grpSpPr>
        <p:sp>
          <p:nvSpPr>
            <p:cNvPr id="58" name="Pentagon 62">
              <a:extLst>
                <a:ext uri="{FF2B5EF4-FFF2-40B4-BE49-F238E27FC236}">
                  <a16:creationId xmlns:a16="http://schemas.microsoft.com/office/drawing/2014/main" id="{47142CD7-1FB0-494B-AE68-D81C10F58E79}"/>
                </a:ext>
              </a:extLst>
            </p:cNvPr>
            <p:cNvSpPr/>
            <p:nvPr/>
          </p:nvSpPr>
          <p:spPr>
            <a:xfrm>
              <a:off x="0" y="1494"/>
              <a:ext cx="2255040" cy="1479197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9" name="Pentagon 4">
              <a:extLst>
                <a:ext uri="{FF2B5EF4-FFF2-40B4-BE49-F238E27FC236}">
                  <a16:creationId xmlns:a16="http://schemas.microsoft.com/office/drawing/2014/main" id="{7981EC34-E00B-4393-869B-1DF7DA92D2E9}"/>
                </a:ext>
              </a:extLst>
            </p:cNvPr>
            <p:cNvSpPr/>
            <p:nvPr/>
          </p:nvSpPr>
          <p:spPr>
            <a:xfrm>
              <a:off x="-11474" y="231662"/>
              <a:ext cx="2362148" cy="978620"/>
            </a:xfrm>
            <a:prstGeom prst="round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95250" tIns="47625" rIns="95250" bIns="47625" spcCol="1270" anchor="ctr"/>
            <a:lstStyle/>
            <a:p>
              <a:pPr algn="ctr" defTabSz="1111250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lang="en-SG" b="1" dirty="0"/>
                <a:t>FTN</a:t>
              </a:r>
            </a:p>
          </p:txBody>
        </p:sp>
      </p:grpSp>
      <p:grpSp>
        <p:nvGrpSpPr>
          <p:cNvPr id="4" name="Group 124">
            <a:extLst>
              <a:ext uri="{FF2B5EF4-FFF2-40B4-BE49-F238E27FC236}">
                <a16:creationId xmlns:a16="http://schemas.microsoft.com/office/drawing/2014/main" id="{412D30EF-4A83-4525-96BA-CF5C919E16D4}"/>
              </a:ext>
            </a:extLst>
          </p:cNvPr>
          <p:cNvGrpSpPr/>
          <p:nvPr/>
        </p:nvGrpSpPr>
        <p:grpSpPr>
          <a:xfrm>
            <a:off x="2901600" y="1524000"/>
            <a:ext cx="984600" cy="457200"/>
            <a:chOff x="787" y="466824"/>
            <a:chExt cx="767812" cy="307125"/>
          </a:xfrm>
          <a:noFill/>
        </p:grpSpPr>
        <p:sp>
          <p:nvSpPr>
            <p:cNvPr id="68" name="Rectangle 21">
              <a:extLst>
                <a:ext uri="{FF2B5EF4-FFF2-40B4-BE49-F238E27FC236}">
                  <a16:creationId xmlns:a16="http://schemas.microsoft.com/office/drawing/2014/main" id="{C387A454-A6C6-4385-A633-8EBF14AFD73B}"/>
                </a:ext>
              </a:extLst>
            </p:cNvPr>
            <p:cNvSpPr/>
            <p:nvPr/>
          </p:nvSpPr>
          <p:spPr>
            <a:xfrm>
              <a:off x="787" y="466824"/>
              <a:ext cx="767812" cy="30712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9" name="Rectangle 22">
              <a:extLst>
                <a:ext uri="{FF2B5EF4-FFF2-40B4-BE49-F238E27FC236}">
                  <a16:creationId xmlns:a16="http://schemas.microsoft.com/office/drawing/2014/main" id="{6D0E3F44-4F15-491E-B0D5-33E4239821E4}"/>
                </a:ext>
              </a:extLst>
            </p:cNvPr>
            <p:cNvSpPr/>
            <p:nvPr/>
          </p:nvSpPr>
          <p:spPr>
            <a:xfrm>
              <a:off x="787" y="466824"/>
              <a:ext cx="767812" cy="307125"/>
            </a:xfrm>
            <a:prstGeom prst="round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92456" tIns="52832" rIns="92456" bIns="52832" spcCol="1270" anchor="ctr"/>
            <a:lstStyle/>
            <a:p>
              <a:pPr algn="ctr" defTabSz="577850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lang="en-SG" sz="1200" b="1" dirty="0">
                  <a:solidFill>
                    <a:schemeClr val="tx1"/>
                  </a:solidFill>
                </a:rPr>
                <a:t>90%</a:t>
              </a:r>
            </a:p>
            <a:p>
              <a:pPr algn="ctr" defTabSz="577850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endParaRPr lang="en-SG" sz="12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116" name="Group 58">
            <a:extLst>
              <a:ext uri="{FF2B5EF4-FFF2-40B4-BE49-F238E27FC236}">
                <a16:creationId xmlns:a16="http://schemas.microsoft.com/office/drawing/2014/main" id="{D899BC2B-F5DA-4548-AC86-2FF8E219C57E}"/>
              </a:ext>
            </a:extLst>
          </p:cNvPr>
          <p:cNvGrpSpPr>
            <a:grpSpLocks/>
          </p:cNvGrpSpPr>
          <p:nvPr/>
        </p:nvGrpSpPr>
        <p:grpSpPr bwMode="auto">
          <a:xfrm>
            <a:off x="609600" y="4676775"/>
            <a:ext cx="2438400" cy="1343025"/>
            <a:chOff x="1720215" y="115717"/>
            <a:chExt cx="4582570" cy="731777"/>
          </a:xfrm>
        </p:grpSpPr>
        <p:sp>
          <p:nvSpPr>
            <p:cNvPr id="86" name="Round Same Side Corner Rectangle 85">
              <a:extLst>
                <a:ext uri="{FF2B5EF4-FFF2-40B4-BE49-F238E27FC236}">
                  <a16:creationId xmlns:a16="http://schemas.microsoft.com/office/drawing/2014/main" id="{2A25E6DE-1B89-48C4-8158-6F1CF521C3AC}"/>
                </a:ext>
              </a:extLst>
            </p:cNvPr>
            <p:cNvSpPr/>
            <p:nvPr/>
          </p:nvSpPr>
          <p:spPr>
            <a:xfrm rot="5400000">
              <a:off x="3925606" y="-1529686"/>
              <a:ext cx="705827" cy="4048533"/>
            </a:xfrm>
            <a:prstGeom prst="round2SameRect">
              <a:avLst>
                <a:gd name="adj1" fmla="val 8728"/>
                <a:gd name="adj2" fmla="val 0"/>
              </a:avLst>
            </a:prstGeom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7" name="Round Same Side Corner Rectangle 4">
              <a:extLst>
                <a:ext uri="{FF2B5EF4-FFF2-40B4-BE49-F238E27FC236}">
                  <a16:creationId xmlns:a16="http://schemas.microsoft.com/office/drawing/2014/main" id="{D3A2F8EB-C993-46B3-A093-C83559C34F14}"/>
                </a:ext>
              </a:extLst>
            </p:cNvPr>
            <p:cNvSpPr/>
            <p:nvPr/>
          </p:nvSpPr>
          <p:spPr>
            <a:xfrm>
              <a:off x="1720215" y="115717"/>
              <a:ext cx="3541543" cy="71220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64770" tIns="32385" rIns="64770" bIns="32385" spcCol="1270"/>
            <a:lstStyle/>
            <a:p>
              <a:pPr marL="819150" lvl="1" indent="-18097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SG" sz="800" dirty="0"/>
            </a:p>
            <a:p>
              <a:pPr marL="542925" indent="-180975" eaLnBrk="1" fontAlgn="auto" hangingPunct="1"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  <a:defRPr/>
              </a:pPr>
              <a:r>
                <a:rPr lang="en-SG" sz="1400" dirty="0"/>
                <a:t>FLR Detector </a:t>
              </a:r>
              <a:endParaRPr lang="en-SG" sz="1400" dirty="0">
                <a:solidFill>
                  <a:srgbClr val="FF0000"/>
                </a:solidFill>
                <a:highlight>
                  <a:srgbClr val="FFFF00"/>
                </a:highlight>
              </a:endParaRPr>
            </a:p>
            <a:p>
              <a:pPr marL="819150" lvl="1" indent="-180975" eaLnBrk="1" fontAlgn="auto" hangingPunct="1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Ø"/>
                <a:defRPr/>
              </a:pPr>
              <a:r>
                <a:rPr lang="en-SG" sz="1400" dirty="0"/>
                <a:t> Ramen Wavelength</a:t>
              </a:r>
            </a:p>
            <a:p>
              <a:pPr marL="819150" lvl="1" indent="-18097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SG" sz="1200" dirty="0"/>
            </a:p>
          </p:txBody>
        </p:sp>
      </p:grpSp>
      <p:sp>
        <p:nvSpPr>
          <p:cNvPr id="4117" name="TextBox 96">
            <a:extLst>
              <a:ext uri="{FF2B5EF4-FFF2-40B4-BE49-F238E27FC236}">
                <a16:creationId xmlns:a16="http://schemas.microsoft.com/office/drawing/2014/main" id="{BCFC1412-82A7-4176-96CD-FE46947A75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762000"/>
            <a:ext cx="6096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ZA" altLang="en-US" sz="1400" b="1">
                <a:solidFill>
                  <a:srgbClr val="595959"/>
                </a:solidFill>
                <a:latin typeface="Calibri" panose="020F0502020204030204" pitchFamily="34" charset="0"/>
              </a:rPr>
              <a:t>Q2</a:t>
            </a:r>
            <a:endParaRPr lang="en-ZA" altLang="en-US" sz="1400">
              <a:solidFill>
                <a:srgbClr val="595959"/>
              </a:solidFill>
              <a:latin typeface="Calibri" panose="020F0502020204030204" pitchFamily="34" charset="0"/>
            </a:endParaRPr>
          </a:p>
        </p:txBody>
      </p:sp>
      <p:sp>
        <p:nvSpPr>
          <p:cNvPr id="109" name="Arrow: Right 129">
            <a:extLst>
              <a:ext uri="{FF2B5EF4-FFF2-40B4-BE49-F238E27FC236}">
                <a16:creationId xmlns:a16="http://schemas.microsoft.com/office/drawing/2014/main" id="{1CC2A273-EE4A-46A2-BEE8-F685E9E9DEF8}"/>
              </a:ext>
            </a:extLst>
          </p:cNvPr>
          <p:cNvSpPr/>
          <p:nvPr/>
        </p:nvSpPr>
        <p:spPr>
          <a:xfrm>
            <a:off x="5548313" y="762000"/>
            <a:ext cx="3290887" cy="304800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ZA" sz="160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4119" name="TextBox 74">
            <a:extLst>
              <a:ext uri="{FF2B5EF4-FFF2-40B4-BE49-F238E27FC236}">
                <a16:creationId xmlns:a16="http://schemas.microsoft.com/office/drawing/2014/main" id="{B48547B8-5405-4B35-9A0B-B7C2E545E0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1050" y="762000"/>
            <a:ext cx="24447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ZA" altLang="en-US" sz="1400" b="1">
                <a:solidFill>
                  <a:schemeClr val="bg1"/>
                </a:solidFill>
                <a:latin typeface="Calibri" panose="020F0502020204030204" pitchFamily="34" charset="0"/>
              </a:rPr>
              <a:t>Actual VS Projected</a:t>
            </a:r>
            <a:endParaRPr lang="en-ZA" altLang="en-US" sz="14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grpSp>
        <p:nvGrpSpPr>
          <p:cNvPr id="4120" name="Group 58">
            <a:extLst>
              <a:ext uri="{FF2B5EF4-FFF2-40B4-BE49-F238E27FC236}">
                <a16:creationId xmlns:a16="http://schemas.microsoft.com/office/drawing/2014/main" id="{B472B23A-3B5A-4B99-96A5-6CF833FBFA7F}"/>
              </a:ext>
            </a:extLst>
          </p:cNvPr>
          <p:cNvGrpSpPr>
            <a:grpSpLocks/>
          </p:cNvGrpSpPr>
          <p:nvPr/>
        </p:nvGrpSpPr>
        <p:grpSpPr bwMode="auto">
          <a:xfrm>
            <a:off x="609600" y="2667000"/>
            <a:ext cx="2438400" cy="1828800"/>
            <a:chOff x="2684567" y="100108"/>
            <a:chExt cx="3579433" cy="788906"/>
          </a:xfrm>
        </p:grpSpPr>
        <p:sp>
          <p:nvSpPr>
            <p:cNvPr id="119" name="Round Same Side Corner Rectangle 118">
              <a:extLst>
                <a:ext uri="{FF2B5EF4-FFF2-40B4-BE49-F238E27FC236}">
                  <a16:creationId xmlns:a16="http://schemas.microsoft.com/office/drawing/2014/main" id="{1D68217F-AA2C-4442-A81A-47474A4525FE}"/>
                </a:ext>
              </a:extLst>
            </p:cNvPr>
            <p:cNvSpPr/>
            <p:nvPr/>
          </p:nvSpPr>
          <p:spPr>
            <a:xfrm rot="5400000">
              <a:off x="4235965" y="-1139022"/>
              <a:ext cx="788906" cy="3267165"/>
            </a:xfrm>
            <a:prstGeom prst="round2SameRect">
              <a:avLst>
                <a:gd name="adj1" fmla="val 8728"/>
                <a:gd name="adj2" fmla="val 0"/>
              </a:avLst>
            </a:prstGeom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0" name="Round Same Side Corner Rectangle 4">
              <a:extLst>
                <a:ext uri="{FF2B5EF4-FFF2-40B4-BE49-F238E27FC236}">
                  <a16:creationId xmlns:a16="http://schemas.microsoft.com/office/drawing/2014/main" id="{FA98B697-5E5B-497E-8C83-9FFF0B78EDEB}"/>
                </a:ext>
              </a:extLst>
            </p:cNvPr>
            <p:cNvSpPr/>
            <p:nvPr/>
          </p:nvSpPr>
          <p:spPr>
            <a:xfrm>
              <a:off x="2684567" y="115717"/>
              <a:ext cx="3541543" cy="71220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64770" tIns="32385" rIns="64770" bIns="32385" spcCol="1270"/>
            <a:lstStyle/>
            <a:p>
              <a:pPr marL="542925" indent="-180975" eaLnBrk="1" fontAlgn="auto" hangingPunct="1"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  <a:defRPr/>
              </a:pPr>
              <a:r>
                <a:rPr lang="en-SG" sz="1400" dirty="0"/>
                <a:t>Solvent Mgr (BSM &amp; QSM) </a:t>
              </a:r>
            </a:p>
            <a:p>
              <a:pPr marL="542925" indent="-18097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SG" sz="1400" dirty="0">
                  <a:solidFill>
                    <a:srgbClr val="FF0000"/>
                  </a:solidFill>
                  <a:highlight>
                    <a:srgbClr val="FFFF00"/>
                  </a:highlight>
                </a:rPr>
                <a:t> </a:t>
              </a:r>
            </a:p>
            <a:p>
              <a:pPr marL="819150" lvl="1" indent="-180975" eaLnBrk="1" fontAlgn="auto" hangingPunct="1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Ø"/>
                <a:defRPr/>
              </a:pPr>
              <a:r>
                <a:rPr lang="en-SG" sz="1400" dirty="0"/>
                <a:t> Priming A – D Input Lines</a:t>
              </a:r>
            </a:p>
            <a:p>
              <a:pPr marL="819150" lvl="1" indent="-180975" eaLnBrk="1" fontAlgn="auto" hangingPunct="1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Ø"/>
                <a:defRPr/>
              </a:pPr>
              <a:endParaRPr lang="en-SG" sz="800" dirty="0"/>
            </a:p>
            <a:p>
              <a:pPr marL="819150" lvl="1" indent="-180975" eaLnBrk="1" fontAlgn="auto" hangingPunct="1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Ø"/>
                <a:defRPr/>
              </a:pPr>
              <a:r>
                <a:rPr lang="en-SG" sz="1400" dirty="0"/>
                <a:t> Test Flow rate accuracy</a:t>
              </a:r>
              <a:endParaRPr lang="en-SG" sz="1200" dirty="0"/>
            </a:p>
          </p:txBody>
        </p:sp>
      </p:grpSp>
      <p:grpSp>
        <p:nvGrpSpPr>
          <p:cNvPr id="4121" name="Group 61">
            <a:extLst>
              <a:ext uri="{FF2B5EF4-FFF2-40B4-BE49-F238E27FC236}">
                <a16:creationId xmlns:a16="http://schemas.microsoft.com/office/drawing/2014/main" id="{F4DF84E7-4ABC-415D-9CE8-5F6728DFD5F1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4724400"/>
            <a:ext cx="838200" cy="1371600"/>
            <a:chOff x="-11474" y="1494"/>
            <a:chExt cx="2362148" cy="1479197"/>
          </a:xfrm>
        </p:grpSpPr>
        <p:sp>
          <p:nvSpPr>
            <p:cNvPr id="122" name="Pentagon 62">
              <a:extLst>
                <a:ext uri="{FF2B5EF4-FFF2-40B4-BE49-F238E27FC236}">
                  <a16:creationId xmlns:a16="http://schemas.microsoft.com/office/drawing/2014/main" id="{7103EC8E-8A6A-47AC-8689-695C1AAF6826}"/>
                </a:ext>
              </a:extLst>
            </p:cNvPr>
            <p:cNvSpPr/>
            <p:nvPr/>
          </p:nvSpPr>
          <p:spPr>
            <a:xfrm>
              <a:off x="0" y="1494"/>
              <a:ext cx="2255040" cy="1479197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5" name="Pentagon 4">
              <a:extLst>
                <a:ext uri="{FF2B5EF4-FFF2-40B4-BE49-F238E27FC236}">
                  <a16:creationId xmlns:a16="http://schemas.microsoft.com/office/drawing/2014/main" id="{982FCE9F-8894-4888-8F4D-216F80288315}"/>
                </a:ext>
              </a:extLst>
            </p:cNvPr>
            <p:cNvSpPr/>
            <p:nvPr/>
          </p:nvSpPr>
          <p:spPr>
            <a:xfrm>
              <a:off x="-11474" y="232619"/>
              <a:ext cx="2362148" cy="977571"/>
            </a:xfrm>
            <a:prstGeom prst="round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95250" tIns="47625" rIns="95250" bIns="47625" spcCol="1270" anchor="ctr"/>
            <a:lstStyle/>
            <a:p>
              <a:pPr algn="ctr" defTabSz="1111250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lang="en-SG" b="1" dirty="0"/>
                <a:t>FLR</a:t>
              </a:r>
            </a:p>
          </p:txBody>
        </p:sp>
      </p:grpSp>
      <p:sp>
        <p:nvSpPr>
          <p:cNvPr id="128" name="Arrow: Right 129">
            <a:extLst>
              <a:ext uri="{FF2B5EF4-FFF2-40B4-BE49-F238E27FC236}">
                <a16:creationId xmlns:a16="http://schemas.microsoft.com/office/drawing/2014/main" id="{27F6F006-258E-4DB1-93AE-12A6711D1BBC}"/>
              </a:ext>
            </a:extLst>
          </p:cNvPr>
          <p:cNvSpPr/>
          <p:nvPr/>
        </p:nvSpPr>
        <p:spPr>
          <a:xfrm rot="5400000">
            <a:off x="4279107" y="3364706"/>
            <a:ext cx="1752600" cy="509587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20000"/>
                  <a:lumOff val="80000"/>
                </a:schemeClr>
              </a:gs>
              <a:gs pos="100000">
                <a:schemeClr val="accent6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ZA" sz="160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29" name="Arrow: Right 129">
            <a:extLst>
              <a:ext uri="{FF2B5EF4-FFF2-40B4-BE49-F238E27FC236}">
                <a16:creationId xmlns:a16="http://schemas.microsoft.com/office/drawing/2014/main" id="{ABED3B05-ED0C-49CD-AD5C-E48AC9BF40F3}"/>
              </a:ext>
            </a:extLst>
          </p:cNvPr>
          <p:cNvSpPr/>
          <p:nvPr/>
        </p:nvSpPr>
        <p:spPr>
          <a:xfrm rot="5400000">
            <a:off x="3697288" y="3392488"/>
            <a:ext cx="1731962" cy="474662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ZA" sz="160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30" name="Arrow: Right 129">
            <a:extLst>
              <a:ext uri="{FF2B5EF4-FFF2-40B4-BE49-F238E27FC236}">
                <a16:creationId xmlns:a16="http://schemas.microsoft.com/office/drawing/2014/main" id="{94420B2E-3A77-4CB4-A8CE-0BB47257746C}"/>
              </a:ext>
            </a:extLst>
          </p:cNvPr>
          <p:cNvSpPr/>
          <p:nvPr/>
        </p:nvSpPr>
        <p:spPr>
          <a:xfrm rot="5400000">
            <a:off x="3127375" y="3349625"/>
            <a:ext cx="1752600" cy="53975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ZA" sz="160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31" name="Arrow: Right 129">
            <a:extLst>
              <a:ext uri="{FF2B5EF4-FFF2-40B4-BE49-F238E27FC236}">
                <a16:creationId xmlns:a16="http://schemas.microsoft.com/office/drawing/2014/main" id="{9D13498A-239F-4CC7-AD7B-4563F003F9B5}"/>
              </a:ext>
            </a:extLst>
          </p:cNvPr>
          <p:cNvSpPr/>
          <p:nvPr/>
        </p:nvSpPr>
        <p:spPr>
          <a:xfrm rot="5400000">
            <a:off x="2514600" y="3352800"/>
            <a:ext cx="1752600" cy="5334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ZA" sz="160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32" name="Arrow: Right 129">
            <a:extLst>
              <a:ext uri="{FF2B5EF4-FFF2-40B4-BE49-F238E27FC236}">
                <a16:creationId xmlns:a16="http://schemas.microsoft.com/office/drawing/2014/main" id="{94FFA3F4-2251-4390-B229-8CEADCA975C9}"/>
              </a:ext>
            </a:extLst>
          </p:cNvPr>
          <p:cNvSpPr/>
          <p:nvPr/>
        </p:nvSpPr>
        <p:spPr>
          <a:xfrm rot="5400000">
            <a:off x="4507707" y="5117306"/>
            <a:ext cx="1295400" cy="509587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20000"/>
                  <a:lumOff val="80000"/>
                </a:schemeClr>
              </a:gs>
              <a:gs pos="100000">
                <a:schemeClr val="accent6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ZA" sz="160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33" name="Arrow: Right 129">
            <a:extLst>
              <a:ext uri="{FF2B5EF4-FFF2-40B4-BE49-F238E27FC236}">
                <a16:creationId xmlns:a16="http://schemas.microsoft.com/office/drawing/2014/main" id="{6C04E0C2-ACB7-4126-90EE-C0BAE3C16B10}"/>
              </a:ext>
            </a:extLst>
          </p:cNvPr>
          <p:cNvSpPr/>
          <p:nvPr/>
        </p:nvSpPr>
        <p:spPr>
          <a:xfrm rot="5400000">
            <a:off x="3925888" y="5145088"/>
            <a:ext cx="1274762" cy="474662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ZA" sz="160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34" name="Arrow: Right 129">
            <a:extLst>
              <a:ext uri="{FF2B5EF4-FFF2-40B4-BE49-F238E27FC236}">
                <a16:creationId xmlns:a16="http://schemas.microsoft.com/office/drawing/2014/main" id="{128C0B09-51D0-4FDE-8CC4-109CE92D2524}"/>
              </a:ext>
            </a:extLst>
          </p:cNvPr>
          <p:cNvSpPr/>
          <p:nvPr/>
        </p:nvSpPr>
        <p:spPr>
          <a:xfrm rot="5400000">
            <a:off x="3355975" y="5102225"/>
            <a:ext cx="1295400" cy="53975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ZA" sz="160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35" name="Arrow: Right 129">
            <a:extLst>
              <a:ext uri="{FF2B5EF4-FFF2-40B4-BE49-F238E27FC236}">
                <a16:creationId xmlns:a16="http://schemas.microsoft.com/office/drawing/2014/main" id="{07F3A3BA-3003-4953-8AC4-2FBE1E17BF46}"/>
              </a:ext>
            </a:extLst>
          </p:cNvPr>
          <p:cNvSpPr/>
          <p:nvPr/>
        </p:nvSpPr>
        <p:spPr>
          <a:xfrm rot="5400000">
            <a:off x="2743200" y="5105400"/>
            <a:ext cx="1295400" cy="5334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ZA" sz="1600">
              <a:solidFill>
                <a:srgbClr val="FFFFFF"/>
              </a:solidFill>
              <a:cs typeface="Arial" pitchFamily="34" charset="0"/>
            </a:endParaRPr>
          </a:p>
        </p:txBody>
      </p:sp>
      <p:grpSp>
        <p:nvGrpSpPr>
          <p:cNvPr id="8" name="Group 124">
            <a:extLst>
              <a:ext uri="{FF2B5EF4-FFF2-40B4-BE49-F238E27FC236}">
                <a16:creationId xmlns:a16="http://schemas.microsoft.com/office/drawing/2014/main" id="{9402CDF4-40FD-4CA6-A737-5C09C307BC72}"/>
              </a:ext>
            </a:extLst>
          </p:cNvPr>
          <p:cNvGrpSpPr/>
          <p:nvPr/>
        </p:nvGrpSpPr>
        <p:grpSpPr>
          <a:xfrm>
            <a:off x="3511200" y="2057400"/>
            <a:ext cx="984600" cy="457200"/>
            <a:chOff x="787" y="466824"/>
            <a:chExt cx="767812" cy="307125"/>
          </a:xfrm>
          <a:noFill/>
        </p:grpSpPr>
        <p:sp>
          <p:nvSpPr>
            <p:cNvPr id="137" name="Rectangle 21">
              <a:extLst>
                <a:ext uri="{FF2B5EF4-FFF2-40B4-BE49-F238E27FC236}">
                  <a16:creationId xmlns:a16="http://schemas.microsoft.com/office/drawing/2014/main" id="{1830F3A3-52DE-41B1-9B2E-E8692E062C24}"/>
                </a:ext>
              </a:extLst>
            </p:cNvPr>
            <p:cNvSpPr/>
            <p:nvPr/>
          </p:nvSpPr>
          <p:spPr>
            <a:xfrm>
              <a:off x="787" y="466824"/>
              <a:ext cx="767812" cy="30712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8" name="Rectangle 22">
              <a:extLst>
                <a:ext uri="{FF2B5EF4-FFF2-40B4-BE49-F238E27FC236}">
                  <a16:creationId xmlns:a16="http://schemas.microsoft.com/office/drawing/2014/main" id="{51AF87B5-82D0-4289-9A01-AA2DE513D760}"/>
                </a:ext>
              </a:extLst>
            </p:cNvPr>
            <p:cNvSpPr/>
            <p:nvPr/>
          </p:nvSpPr>
          <p:spPr>
            <a:xfrm>
              <a:off x="787" y="466824"/>
              <a:ext cx="767812" cy="307125"/>
            </a:xfrm>
            <a:prstGeom prst="round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92456" tIns="52832" rIns="92456" bIns="52832" spcCol="1270" anchor="ctr"/>
            <a:lstStyle/>
            <a:p>
              <a:pPr algn="ctr" defTabSz="577850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lang="en-SG" sz="1200" b="1" dirty="0">
                  <a:solidFill>
                    <a:schemeClr val="tx1"/>
                  </a:solidFill>
                </a:rPr>
                <a:t>50%</a:t>
              </a:r>
            </a:p>
            <a:p>
              <a:pPr algn="ctr" defTabSz="577850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endParaRPr lang="en-SG" sz="12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9" name="Group 124">
            <a:extLst>
              <a:ext uri="{FF2B5EF4-FFF2-40B4-BE49-F238E27FC236}">
                <a16:creationId xmlns:a16="http://schemas.microsoft.com/office/drawing/2014/main" id="{E4E0513D-2E76-46AA-BA00-7DEB04E290AE}"/>
              </a:ext>
            </a:extLst>
          </p:cNvPr>
          <p:cNvGrpSpPr/>
          <p:nvPr/>
        </p:nvGrpSpPr>
        <p:grpSpPr>
          <a:xfrm>
            <a:off x="4120800" y="3505200"/>
            <a:ext cx="984600" cy="457200"/>
            <a:chOff x="787" y="466824"/>
            <a:chExt cx="767812" cy="307125"/>
          </a:xfrm>
          <a:noFill/>
        </p:grpSpPr>
        <p:sp>
          <p:nvSpPr>
            <p:cNvPr id="143" name="Rectangle 21">
              <a:extLst>
                <a:ext uri="{FF2B5EF4-FFF2-40B4-BE49-F238E27FC236}">
                  <a16:creationId xmlns:a16="http://schemas.microsoft.com/office/drawing/2014/main" id="{59AD50F8-F3EC-47E7-B307-D5D5755407D4}"/>
                </a:ext>
              </a:extLst>
            </p:cNvPr>
            <p:cNvSpPr/>
            <p:nvPr/>
          </p:nvSpPr>
          <p:spPr>
            <a:xfrm>
              <a:off x="787" y="466824"/>
              <a:ext cx="767812" cy="30712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4" name="Rectangle 22">
              <a:extLst>
                <a:ext uri="{FF2B5EF4-FFF2-40B4-BE49-F238E27FC236}">
                  <a16:creationId xmlns:a16="http://schemas.microsoft.com/office/drawing/2014/main" id="{6736014C-270C-400D-ABEA-8A3D679CAD55}"/>
                </a:ext>
              </a:extLst>
            </p:cNvPr>
            <p:cNvSpPr/>
            <p:nvPr/>
          </p:nvSpPr>
          <p:spPr>
            <a:xfrm>
              <a:off x="787" y="466824"/>
              <a:ext cx="767812" cy="307125"/>
            </a:xfrm>
            <a:prstGeom prst="round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92456" tIns="52832" rIns="92456" bIns="52832" spcCol="1270" anchor="ctr"/>
            <a:lstStyle/>
            <a:p>
              <a:pPr algn="ctr" defTabSz="577850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lang="en-SG" sz="1200" b="1" dirty="0">
                  <a:solidFill>
                    <a:schemeClr val="tx1"/>
                  </a:solidFill>
                </a:rPr>
                <a:t>70%</a:t>
              </a:r>
            </a:p>
            <a:p>
              <a:pPr algn="ctr" defTabSz="577850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endParaRPr lang="en-SG" sz="12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Group 124">
            <a:extLst>
              <a:ext uri="{FF2B5EF4-FFF2-40B4-BE49-F238E27FC236}">
                <a16:creationId xmlns:a16="http://schemas.microsoft.com/office/drawing/2014/main" id="{8AE1B640-7311-41EE-B70B-1405C0B7FE27}"/>
              </a:ext>
            </a:extLst>
          </p:cNvPr>
          <p:cNvGrpSpPr/>
          <p:nvPr/>
        </p:nvGrpSpPr>
        <p:grpSpPr>
          <a:xfrm>
            <a:off x="4120800" y="4038600"/>
            <a:ext cx="984600" cy="457200"/>
            <a:chOff x="787" y="466824"/>
            <a:chExt cx="767812" cy="307125"/>
          </a:xfrm>
          <a:noFill/>
        </p:grpSpPr>
        <p:sp>
          <p:nvSpPr>
            <p:cNvPr id="149" name="Rectangle 21">
              <a:extLst>
                <a:ext uri="{FF2B5EF4-FFF2-40B4-BE49-F238E27FC236}">
                  <a16:creationId xmlns:a16="http://schemas.microsoft.com/office/drawing/2014/main" id="{CAEF44A0-F400-43AB-A4A0-0FE0D6AD62D1}"/>
                </a:ext>
              </a:extLst>
            </p:cNvPr>
            <p:cNvSpPr/>
            <p:nvPr/>
          </p:nvSpPr>
          <p:spPr>
            <a:xfrm>
              <a:off x="787" y="466824"/>
              <a:ext cx="767812" cy="30712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0" name="Rectangle 22">
              <a:extLst>
                <a:ext uri="{FF2B5EF4-FFF2-40B4-BE49-F238E27FC236}">
                  <a16:creationId xmlns:a16="http://schemas.microsoft.com/office/drawing/2014/main" id="{24E52378-1624-46B6-BB3B-A2B136A91DBF}"/>
                </a:ext>
              </a:extLst>
            </p:cNvPr>
            <p:cNvSpPr/>
            <p:nvPr/>
          </p:nvSpPr>
          <p:spPr>
            <a:xfrm>
              <a:off x="787" y="466824"/>
              <a:ext cx="767812" cy="307125"/>
            </a:xfrm>
            <a:prstGeom prst="round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92456" tIns="52832" rIns="92456" bIns="52832" spcCol="1270" anchor="ctr"/>
            <a:lstStyle/>
            <a:p>
              <a:pPr algn="ctr" defTabSz="577850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lang="en-SG" sz="1200" b="1" dirty="0">
                  <a:solidFill>
                    <a:schemeClr val="tx1"/>
                  </a:solidFill>
                </a:rPr>
                <a:t>50%</a:t>
              </a:r>
            </a:p>
            <a:p>
              <a:pPr algn="ctr" defTabSz="577850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endParaRPr lang="en-SG" sz="1200" b="1" dirty="0">
                <a:solidFill>
                  <a:schemeClr val="tx1"/>
                </a:solidFill>
              </a:endParaRPr>
            </a:p>
          </p:txBody>
        </p:sp>
      </p:grpSp>
      <p:graphicFrame>
        <p:nvGraphicFramePr>
          <p:cNvPr id="154" name="Chart 153">
            <a:extLst>
              <a:ext uri="{FF2B5EF4-FFF2-40B4-BE49-F238E27FC236}">
                <a16:creationId xmlns:a16="http://schemas.microsoft.com/office/drawing/2014/main" id="{F8F49DD8-C78F-4CEC-A92D-03D6FFE31F98}"/>
              </a:ext>
            </a:extLst>
          </p:cNvPr>
          <p:cNvGraphicFramePr/>
          <p:nvPr/>
        </p:nvGraphicFramePr>
        <p:xfrm>
          <a:off x="5562600" y="2743200"/>
          <a:ext cx="3581400" cy="167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11" name="Group 124">
            <a:extLst>
              <a:ext uri="{FF2B5EF4-FFF2-40B4-BE49-F238E27FC236}">
                <a16:creationId xmlns:a16="http://schemas.microsoft.com/office/drawing/2014/main" id="{E42DCD11-BF8B-4165-9D43-37510C36C565}"/>
              </a:ext>
            </a:extLst>
          </p:cNvPr>
          <p:cNvGrpSpPr/>
          <p:nvPr/>
        </p:nvGrpSpPr>
        <p:grpSpPr>
          <a:xfrm>
            <a:off x="4114800" y="5029200"/>
            <a:ext cx="984600" cy="457200"/>
            <a:chOff x="787" y="466824"/>
            <a:chExt cx="767812" cy="307125"/>
          </a:xfrm>
          <a:noFill/>
        </p:grpSpPr>
        <p:sp>
          <p:nvSpPr>
            <p:cNvPr id="156" name="Rectangle 21">
              <a:extLst>
                <a:ext uri="{FF2B5EF4-FFF2-40B4-BE49-F238E27FC236}">
                  <a16:creationId xmlns:a16="http://schemas.microsoft.com/office/drawing/2014/main" id="{F33B10C8-B3E1-41FF-9291-E569CE4ACCF7}"/>
                </a:ext>
              </a:extLst>
            </p:cNvPr>
            <p:cNvSpPr/>
            <p:nvPr/>
          </p:nvSpPr>
          <p:spPr>
            <a:xfrm>
              <a:off x="787" y="466824"/>
              <a:ext cx="767812" cy="30712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7" name="Rectangle 22">
              <a:extLst>
                <a:ext uri="{FF2B5EF4-FFF2-40B4-BE49-F238E27FC236}">
                  <a16:creationId xmlns:a16="http://schemas.microsoft.com/office/drawing/2014/main" id="{0C91B33B-3559-42EB-B731-59A39245DC80}"/>
                </a:ext>
              </a:extLst>
            </p:cNvPr>
            <p:cNvSpPr/>
            <p:nvPr/>
          </p:nvSpPr>
          <p:spPr>
            <a:xfrm>
              <a:off x="787" y="466824"/>
              <a:ext cx="767812" cy="307125"/>
            </a:xfrm>
            <a:prstGeom prst="round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92456" tIns="52832" rIns="92456" bIns="52832" spcCol="1270" anchor="ctr"/>
            <a:lstStyle/>
            <a:p>
              <a:pPr algn="ctr" defTabSz="577850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lang="en-SG" sz="1200" b="1" dirty="0">
                  <a:solidFill>
                    <a:schemeClr val="tx1"/>
                  </a:solidFill>
                </a:rPr>
                <a:t>50%</a:t>
              </a:r>
            </a:p>
            <a:p>
              <a:pPr algn="ctr" defTabSz="577850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endParaRPr lang="en-SG" sz="1200" b="1" dirty="0">
                <a:solidFill>
                  <a:schemeClr val="tx1"/>
                </a:solidFill>
              </a:endParaRPr>
            </a:p>
          </p:txBody>
        </p:sp>
      </p:grpSp>
      <p:graphicFrame>
        <p:nvGraphicFramePr>
          <p:cNvPr id="161" name="Chart 160">
            <a:extLst>
              <a:ext uri="{FF2B5EF4-FFF2-40B4-BE49-F238E27FC236}">
                <a16:creationId xmlns:a16="http://schemas.microsoft.com/office/drawing/2014/main" id="{32E92663-40B0-4384-ABA3-221338869937}"/>
              </a:ext>
            </a:extLst>
          </p:cNvPr>
          <p:cNvGraphicFramePr/>
          <p:nvPr/>
        </p:nvGraphicFramePr>
        <p:xfrm>
          <a:off x="5638800" y="4648258"/>
          <a:ext cx="3505200" cy="14477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62" name="Chart 161">
            <a:extLst>
              <a:ext uri="{FF2B5EF4-FFF2-40B4-BE49-F238E27FC236}">
                <a16:creationId xmlns:a16="http://schemas.microsoft.com/office/drawing/2014/main" id="{7BA62366-770A-4647-A380-B0A593239A67}"/>
              </a:ext>
            </a:extLst>
          </p:cNvPr>
          <p:cNvGraphicFramePr/>
          <p:nvPr/>
        </p:nvGraphicFramePr>
        <p:xfrm>
          <a:off x="5562600" y="1143000"/>
          <a:ext cx="3581400" cy="152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12" name="Group 124">
            <a:extLst>
              <a:ext uri="{FF2B5EF4-FFF2-40B4-BE49-F238E27FC236}">
                <a16:creationId xmlns:a16="http://schemas.microsoft.com/office/drawing/2014/main" id="{5B8981F8-8BFA-4E60-A6AD-CF4861300CB8}"/>
              </a:ext>
            </a:extLst>
          </p:cNvPr>
          <p:cNvGrpSpPr/>
          <p:nvPr/>
        </p:nvGrpSpPr>
        <p:grpSpPr>
          <a:xfrm>
            <a:off x="4044600" y="2057400"/>
            <a:ext cx="984600" cy="457200"/>
            <a:chOff x="787" y="466824"/>
            <a:chExt cx="767812" cy="307125"/>
          </a:xfrm>
          <a:noFill/>
        </p:grpSpPr>
        <p:sp>
          <p:nvSpPr>
            <p:cNvPr id="89" name="Rectangle 21">
              <a:extLst>
                <a:ext uri="{FF2B5EF4-FFF2-40B4-BE49-F238E27FC236}">
                  <a16:creationId xmlns:a16="http://schemas.microsoft.com/office/drawing/2014/main" id="{FC0A87B3-204D-4A22-A2EA-9769F322ED1E}"/>
                </a:ext>
              </a:extLst>
            </p:cNvPr>
            <p:cNvSpPr/>
            <p:nvPr/>
          </p:nvSpPr>
          <p:spPr>
            <a:xfrm>
              <a:off x="787" y="466824"/>
              <a:ext cx="767812" cy="30712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0" name="Rectangle 22">
              <a:extLst>
                <a:ext uri="{FF2B5EF4-FFF2-40B4-BE49-F238E27FC236}">
                  <a16:creationId xmlns:a16="http://schemas.microsoft.com/office/drawing/2014/main" id="{4B856390-E4E3-4157-9E46-53F30B020048}"/>
                </a:ext>
              </a:extLst>
            </p:cNvPr>
            <p:cNvSpPr/>
            <p:nvPr/>
          </p:nvSpPr>
          <p:spPr>
            <a:xfrm>
              <a:off x="787" y="466824"/>
              <a:ext cx="767812" cy="307125"/>
            </a:xfrm>
            <a:prstGeom prst="round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92456" tIns="52832" rIns="92456" bIns="52832" spcCol="1270" anchor="ctr"/>
            <a:lstStyle/>
            <a:p>
              <a:pPr algn="ctr" defTabSz="577850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lang="en-SG" sz="1200" b="1" dirty="0">
                  <a:solidFill>
                    <a:schemeClr val="tx1"/>
                  </a:solidFill>
                </a:rPr>
                <a:t>70%</a:t>
              </a:r>
            </a:p>
            <a:p>
              <a:pPr algn="ctr" defTabSz="577850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endParaRPr lang="en-SG" sz="12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3" name="Group 124">
            <a:extLst>
              <a:ext uri="{FF2B5EF4-FFF2-40B4-BE49-F238E27FC236}">
                <a16:creationId xmlns:a16="http://schemas.microsoft.com/office/drawing/2014/main" id="{F96B1D1D-4B41-446D-B299-69EF9EEE9C8C}"/>
              </a:ext>
            </a:extLst>
          </p:cNvPr>
          <p:cNvGrpSpPr/>
          <p:nvPr/>
        </p:nvGrpSpPr>
        <p:grpSpPr>
          <a:xfrm>
            <a:off x="3581400" y="5029200"/>
            <a:ext cx="984600" cy="457200"/>
            <a:chOff x="787" y="466824"/>
            <a:chExt cx="767812" cy="307125"/>
          </a:xfrm>
          <a:noFill/>
        </p:grpSpPr>
        <p:sp>
          <p:nvSpPr>
            <p:cNvPr id="92" name="Rectangle 21">
              <a:extLst>
                <a:ext uri="{FF2B5EF4-FFF2-40B4-BE49-F238E27FC236}">
                  <a16:creationId xmlns:a16="http://schemas.microsoft.com/office/drawing/2014/main" id="{099E47FB-1C8D-47F3-88E5-DB11AF2A9EC7}"/>
                </a:ext>
              </a:extLst>
            </p:cNvPr>
            <p:cNvSpPr/>
            <p:nvPr/>
          </p:nvSpPr>
          <p:spPr>
            <a:xfrm>
              <a:off x="787" y="466824"/>
              <a:ext cx="767812" cy="30712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3" name="Rectangle 22">
              <a:extLst>
                <a:ext uri="{FF2B5EF4-FFF2-40B4-BE49-F238E27FC236}">
                  <a16:creationId xmlns:a16="http://schemas.microsoft.com/office/drawing/2014/main" id="{FE5BE754-F57E-4840-965A-6E3B20333540}"/>
                </a:ext>
              </a:extLst>
            </p:cNvPr>
            <p:cNvSpPr/>
            <p:nvPr/>
          </p:nvSpPr>
          <p:spPr>
            <a:xfrm>
              <a:off x="787" y="466824"/>
              <a:ext cx="767812" cy="307125"/>
            </a:xfrm>
            <a:prstGeom prst="round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92456" tIns="52832" rIns="92456" bIns="52832" spcCol="1270" anchor="ctr"/>
            <a:lstStyle/>
            <a:p>
              <a:pPr algn="ctr" defTabSz="577850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lang="en-SG" sz="1200" b="1" dirty="0">
                  <a:solidFill>
                    <a:schemeClr val="tx1"/>
                  </a:solidFill>
                </a:rPr>
                <a:t>30%</a:t>
              </a:r>
            </a:p>
            <a:p>
              <a:pPr algn="ctr" defTabSz="577850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endParaRPr lang="en-SG" sz="12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4" name="Group 124">
            <a:extLst>
              <a:ext uri="{FF2B5EF4-FFF2-40B4-BE49-F238E27FC236}">
                <a16:creationId xmlns:a16="http://schemas.microsoft.com/office/drawing/2014/main" id="{84A75F7E-BF67-4075-ACBD-4DF712E916CF}"/>
              </a:ext>
            </a:extLst>
          </p:cNvPr>
          <p:cNvGrpSpPr/>
          <p:nvPr/>
        </p:nvGrpSpPr>
        <p:grpSpPr>
          <a:xfrm>
            <a:off x="3505200" y="3505200"/>
            <a:ext cx="984600" cy="457200"/>
            <a:chOff x="787" y="466824"/>
            <a:chExt cx="767812" cy="307125"/>
          </a:xfrm>
          <a:noFill/>
        </p:grpSpPr>
        <p:sp>
          <p:nvSpPr>
            <p:cNvPr id="97" name="Rectangle 21">
              <a:extLst>
                <a:ext uri="{FF2B5EF4-FFF2-40B4-BE49-F238E27FC236}">
                  <a16:creationId xmlns:a16="http://schemas.microsoft.com/office/drawing/2014/main" id="{CF23C1B4-9932-4548-A5BC-BA147E790BA4}"/>
                </a:ext>
              </a:extLst>
            </p:cNvPr>
            <p:cNvSpPr/>
            <p:nvPr/>
          </p:nvSpPr>
          <p:spPr>
            <a:xfrm>
              <a:off x="787" y="466824"/>
              <a:ext cx="767812" cy="30712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8" name="Rectangle 22">
              <a:extLst>
                <a:ext uri="{FF2B5EF4-FFF2-40B4-BE49-F238E27FC236}">
                  <a16:creationId xmlns:a16="http://schemas.microsoft.com/office/drawing/2014/main" id="{8111670F-AC88-49B7-ADF2-0C2DEFD7BAD5}"/>
                </a:ext>
              </a:extLst>
            </p:cNvPr>
            <p:cNvSpPr/>
            <p:nvPr/>
          </p:nvSpPr>
          <p:spPr>
            <a:xfrm>
              <a:off x="787" y="466824"/>
              <a:ext cx="767812" cy="307125"/>
            </a:xfrm>
            <a:prstGeom prst="round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92456" tIns="52832" rIns="92456" bIns="52832" spcCol="1270" anchor="ctr"/>
            <a:lstStyle/>
            <a:p>
              <a:pPr algn="ctr" defTabSz="577850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lang="en-SG" sz="1200" b="1" dirty="0">
                  <a:solidFill>
                    <a:schemeClr val="tx1"/>
                  </a:solidFill>
                </a:rPr>
                <a:t>30%</a:t>
              </a:r>
            </a:p>
            <a:p>
              <a:pPr algn="ctr" defTabSz="577850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endParaRPr lang="en-SG" sz="12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Group 124">
            <a:extLst>
              <a:ext uri="{FF2B5EF4-FFF2-40B4-BE49-F238E27FC236}">
                <a16:creationId xmlns:a16="http://schemas.microsoft.com/office/drawing/2014/main" id="{47DA50C7-42F9-42E8-9E27-7041BE7D68E2}"/>
              </a:ext>
            </a:extLst>
          </p:cNvPr>
          <p:cNvGrpSpPr/>
          <p:nvPr/>
        </p:nvGrpSpPr>
        <p:grpSpPr>
          <a:xfrm>
            <a:off x="4654200" y="3505200"/>
            <a:ext cx="984600" cy="457200"/>
            <a:chOff x="787" y="466824"/>
            <a:chExt cx="767812" cy="307125"/>
          </a:xfrm>
          <a:noFill/>
        </p:grpSpPr>
        <p:sp>
          <p:nvSpPr>
            <p:cNvPr id="100" name="Rectangle 21">
              <a:extLst>
                <a:ext uri="{FF2B5EF4-FFF2-40B4-BE49-F238E27FC236}">
                  <a16:creationId xmlns:a16="http://schemas.microsoft.com/office/drawing/2014/main" id="{9DE141AA-AFC6-4498-9B7D-E7B5C4BE356C}"/>
                </a:ext>
              </a:extLst>
            </p:cNvPr>
            <p:cNvSpPr/>
            <p:nvPr/>
          </p:nvSpPr>
          <p:spPr>
            <a:xfrm>
              <a:off x="787" y="466824"/>
              <a:ext cx="767812" cy="30712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1" name="Rectangle 22">
              <a:extLst>
                <a:ext uri="{FF2B5EF4-FFF2-40B4-BE49-F238E27FC236}">
                  <a16:creationId xmlns:a16="http://schemas.microsoft.com/office/drawing/2014/main" id="{16659307-2490-4B43-8516-EEC0203E934C}"/>
                </a:ext>
              </a:extLst>
            </p:cNvPr>
            <p:cNvSpPr/>
            <p:nvPr/>
          </p:nvSpPr>
          <p:spPr>
            <a:xfrm>
              <a:off x="787" y="466824"/>
              <a:ext cx="767812" cy="307125"/>
            </a:xfrm>
            <a:prstGeom prst="round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92456" tIns="52832" rIns="92456" bIns="52832" spcCol="1270" anchor="ctr"/>
            <a:lstStyle/>
            <a:p>
              <a:pPr algn="ctr" defTabSz="577850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lang="en-SG" sz="1200" b="1" dirty="0">
                  <a:solidFill>
                    <a:srgbClr val="0070C0"/>
                  </a:solidFill>
                </a:rPr>
                <a:t>100%</a:t>
              </a:r>
            </a:p>
            <a:p>
              <a:pPr algn="ctr" defTabSz="577850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endParaRPr lang="en-SG" sz="12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6" name="Group 124">
            <a:extLst>
              <a:ext uri="{FF2B5EF4-FFF2-40B4-BE49-F238E27FC236}">
                <a16:creationId xmlns:a16="http://schemas.microsoft.com/office/drawing/2014/main" id="{E4A52D06-4359-4886-B720-E0E3B8F41C59}"/>
              </a:ext>
            </a:extLst>
          </p:cNvPr>
          <p:cNvGrpSpPr/>
          <p:nvPr/>
        </p:nvGrpSpPr>
        <p:grpSpPr>
          <a:xfrm>
            <a:off x="4648200" y="4038600"/>
            <a:ext cx="984600" cy="457200"/>
            <a:chOff x="787" y="466824"/>
            <a:chExt cx="767812" cy="307125"/>
          </a:xfrm>
          <a:noFill/>
        </p:grpSpPr>
        <p:sp>
          <p:nvSpPr>
            <p:cNvPr id="103" name="Rectangle 21">
              <a:extLst>
                <a:ext uri="{FF2B5EF4-FFF2-40B4-BE49-F238E27FC236}">
                  <a16:creationId xmlns:a16="http://schemas.microsoft.com/office/drawing/2014/main" id="{26759C4F-7CC3-47DD-BBF1-1D010CA21A3C}"/>
                </a:ext>
              </a:extLst>
            </p:cNvPr>
            <p:cNvSpPr/>
            <p:nvPr/>
          </p:nvSpPr>
          <p:spPr>
            <a:xfrm>
              <a:off x="787" y="466824"/>
              <a:ext cx="767812" cy="30712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4" name="Rectangle 22">
              <a:extLst>
                <a:ext uri="{FF2B5EF4-FFF2-40B4-BE49-F238E27FC236}">
                  <a16:creationId xmlns:a16="http://schemas.microsoft.com/office/drawing/2014/main" id="{C500F4EA-21C4-4627-8E60-7F25F5CACC70}"/>
                </a:ext>
              </a:extLst>
            </p:cNvPr>
            <p:cNvSpPr/>
            <p:nvPr/>
          </p:nvSpPr>
          <p:spPr>
            <a:xfrm>
              <a:off x="787" y="466824"/>
              <a:ext cx="767812" cy="307125"/>
            </a:xfrm>
            <a:prstGeom prst="round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92456" tIns="52832" rIns="92456" bIns="52832" spcCol="1270" anchor="ctr"/>
            <a:lstStyle/>
            <a:p>
              <a:pPr algn="ctr" defTabSz="577850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lang="en-SG" sz="1200" b="1" dirty="0">
                  <a:solidFill>
                    <a:srgbClr val="0070C0"/>
                  </a:solidFill>
                </a:rPr>
                <a:t>100%</a:t>
              </a:r>
            </a:p>
            <a:p>
              <a:pPr algn="ctr" defTabSz="577850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endParaRPr lang="en-SG" sz="12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7" name="Group 124">
            <a:extLst>
              <a:ext uri="{FF2B5EF4-FFF2-40B4-BE49-F238E27FC236}">
                <a16:creationId xmlns:a16="http://schemas.microsoft.com/office/drawing/2014/main" id="{2093184E-4DAD-492C-9B58-26E485269FCF}"/>
              </a:ext>
            </a:extLst>
          </p:cNvPr>
          <p:cNvGrpSpPr/>
          <p:nvPr/>
        </p:nvGrpSpPr>
        <p:grpSpPr>
          <a:xfrm>
            <a:off x="4648200" y="2057400"/>
            <a:ext cx="984600" cy="457200"/>
            <a:chOff x="787" y="466824"/>
            <a:chExt cx="767812" cy="307125"/>
          </a:xfrm>
          <a:noFill/>
        </p:grpSpPr>
        <p:sp>
          <p:nvSpPr>
            <p:cNvPr id="106" name="Rectangle 21">
              <a:extLst>
                <a:ext uri="{FF2B5EF4-FFF2-40B4-BE49-F238E27FC236}">
                  <a16:creationId xmlns:a16="http://schemas.microsoft.com/office/drawing/2014/main" id="{CAA31E9F-9D3E-4348-BB00-38DA6278BB4F}"/>
                </a:ext>
              </a:extLst>
            </p:cNvPr>
            <p:cNvSpPr/>
            <p:nvPr/>
          </p:nvSpPr>
          <p:spPr>
            <a:xfrm>
              <a:off x="787" y="466824"/>
              <a:ext cx="767812" cy="30712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7" name="Rectangle 22">
              <a:extLst>
                <a:ext uri="{FF2B5EF4-FFF2-40B4-BE49-F238E27FC236}">
                  <a16:creationId xmlns:a16="http://schemas.microsoft.com/office/drawing/2014/main" id="{CB89726C-DD26-4434-A49A-BC1D21D389DA}"/>
                </a:ext>
              </a:extLst>
            </p:cNvPr>
            <p:cNvSpPr/>
            <p:nvPr/>
          </p:nvSpPr>
          <p:spPr>
            <a:xfrm>
              <a:off x="787" y="466824"/>
              <a:ext cx="767812" cy="307125"/>
            </a:xfrm>
            <a:prstGeom prst="round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92456" tIns="52832" rIns="92456" bIns="52832" spcCol="1270" anchor="ctr"/>
            <a:lstStyle/>
            <a:p>
              <a:pPr algn="ctr" defTabSz="577850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lang="en-SG" sz="1200" b="1" dirty="0">
                  <a:solidFill>
                    <a:srgbClr val="0070C0"/>
                  </a:solidFill>
                </a:rPr>
                <a:t>100%</a:t>
              </a:r>
            </a:p>
            <a:p>
              <a:pPr algn="ctr" defTabSz="577850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endParaRPr lang="en-SG" sz="12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8" name="Group 124">
            <a:extLst>
              <a:ext uri="{FF2B5EF4-FFF2-40B4-BE49-F238E27FC236}">
                <a16:creationId xmlns:a16="http://schemas.microsoft.com/office/drawing/2014/main" id="{7A941348-F9BA-421C-BDC6-C75CA2D82EE9}"/>
              </a:ext>
            </a:extLst>
          </p:cNvPr>
          <p:cNvGrpSpPr/>
          <p:nvPr/>
        </p:nvGrpSpPr>
        <p:grpSpPr>
          <a:xfrm>
            <a:off x="4038600" y="1524000"/>
            <a:ext cx="984600" cy="457200"/>
            <a:chOff x="787" y="466824"/>
            <a:chExt cx="767812" cy="307125"/>
          </a:xfrm>
          <a:noFill/>
        </p:grpSpPr>
        <p:sp>
          <p:nvSpPr>
            <p:cNvPr id="110" name="Rectangle 21">
              <a:extLst>
                <a:ext uri="{FF2B5EF4-FFF2-40B4-BE49-F238E27FC236}">
                  <a16:creationId xmlns:a16="http://schemas.microsoft.com/office/drawing/2014/main" id="{916AA1AC-EC30-42C2-AADE-C4FE461C17ED}"/>
                </a:ext>
              </a:extLst>
            </p:cNvPr>
            <p:cNvSpPr/>
            <p:nvPr/>
          </p:nvSpPr>
          <p:spPr>
            <a:xfrm>
              <a:off x="787" y="466824"/>
              <a:ext cx="767812" cy="30712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1" name="Rectangle 22">
              <a:extLst>
                <a:ext uri="{FF2B5EF4-FFF2-40B4-BE49-F238E27FC236}">
                  <a16:creationId xmlns:a16="http://schemas.microsoft.com/office/drawing/2014/main" id="{7C4DEE7A-60E1-4E52-BB00-2F554B61A6D9}"/>
                </a:ext>
              </a:extLst>
            </p:cNvPr>
            <p:cNvSpPr/>
            <p:nvPr/>
          </p:nvSpPr>
          <p:spPr>
            <a:xfrm>
              <a:off x="787" y="466824"/>
              <a:ext cx="767812" cy="307125"/>
            </a:xfrm>
            <a:prstGeom prst="round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92456" tIns="52832" rIns="92456" bIns="52832" spcCol="1270" anchor="ctr"/>
            <a:lstStyle/>
            <a:p>
              <a:pPr algn="ctr" defTabSz="577850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lang="en-SG" sz="1200" b="1" dirty="0">
                  <a:solidFill>
                    <a:srgbClr val="0070C0"/>
                  </a:solidFill>
                </a:rPr>
                <a:t>100%</a:t>
              </a:r>
            </a:p>
            <a:p>
              <a:pPr algn="ctr" defTabSz="577850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endParaRPr lang="en-SG" sz="12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9" name="Group 124">
            <a:extLst>
              <a:ext uri="{FF2B5EF4-FFF2-40B4-BE49-F238E27FC236}">
                <a16:creationId xmlns:a16="http://schemas.microsoft.com/office/drawing/2014/main" id="{E888680F-E6E9-4EA3-BEE6-2C99A65D6FD0}"/>
              </a:ext>
            </a:extLst>
          </p:cNvPr>
          <p:cNvGrpSpPr/>
          <p:nvPr/>
        </p:nvGrpSpPr>
        <p:grpSpPr>
          <a:xfrm>
            <a:off x="4648200" y="5029200"/>
            <a:ext cx="984600" cy="457200"/>
            <a:chOff x="787" y="466824"/>
            <a:chExt cx="767812" cy="307125"/>
          </a:xfrm>
          <a:noFill/>
        </p:grpSpPr>
        <p:sp>
          <p:nvSpPr>
            <p:cNvPr id="113" name="Rectangle 21">
              <a:extLst>
                <a:ext uri="{FF2B5EF4-FFF2-40B4-BE49-F238E27FC236}">
                  <a16:creationId xmlns:a16="http://schemas.microsoft.com/office/drawing/2014/main" id="{D612C7F8-4895-4E82-AD00-6FDC0966C5C0}"/>
                </a:ext>
              </a:extLst>
            </p:cNvPr>
            <p:cNvSpPr/>
            <p:nvPr/>
          </p:nvSpPr>
          <p:spPr>
            <a:xfrm>
              <a:off x="787" y="466824"/>
              <a:ext cx="767812" cy="30712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5" name="Rectangle 22">
              <a:extLst>
                <a:ext uri="{FF2B5EF4-FFF2-40B4-BE49-F238E27FC236}">
                  <a16:creationId xmlns:a16="http://schemas.microsoft.com/office/drawing/2014/main" id="{504F52A7-1D7E-48E7-8B87-29D9911AB7CF}"/>
                </a:ext>
              </a:extLst>
            </p:cNvPr>
            <p:cNvSpPr/>
            <p:nvPr/>
          </p:nvSpPr>
          <p:spPr>
            <a:xfrm>
              <a:off x="787" y="466824"/>
              <a:ext cx="767812" cy="307125"/>
            </a:xfrm>
            <a:prstGeom prst="round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92456" tIns="52832" rIns="92456" bIns="52832" spcCol="1270" anchor="ctr"/>
            <a:lstStyle/>
            <a:p>
              <a:pPr algn="ctr" defTabSz="577850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lang="en-SG" sz="1200" b="1" dirty="0">
                  <a:solidFill>
                    <a:srgbClr val="0070C0"/>
                  </a:solidFill>
                </a:rPr>
                <a:t>100%</a:t>
              </a:r>
            </a:p>
            <a:p>
              <a:pPr algn="ctr" defTabSz="577850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endParaRPr lang="en-SG" sz="12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12" name="Up Arrow 111">
            <a:extLst>
              <a:ext uri="{FF2B5EF4-FFF2-40B4-BE49-F238E27FC236}">
                <a16:creationId xmlns:a16="http://schemas.microsoft.com/office/drawing/2014/main" id="{652A97DC-E3CB-4CFD-92DF-832EBEDC58E7}"/>
              </a:ext>
            </a:extLst>
          </p:cNvPr>
          <p:cNvSpPr/>
          <p:nvPr/>
        </p:nvSpPr>
        <p:spPr>
          <a:xfrm>
            <a:off x="8305800" y="1066800"/>
            <a:ext cx="533400" cy="381000"/>
          </a:xfrm>
          <a:prstGeom prst="up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SG"/>
          </a:p>
        </p:txBody>
      </p:sp>
      <p:sp>
        <p:nvSpPr>
          <p:cNvPr id="4146" name="TextBox 167">
            <a:extLst>
              <a:ext uri="{FF2B5EF4-FFF2-40B4-BE49-F238E27FC236}">
                <a16:creationId xmlns:a16="http://schemas.microsoft.com/office/drawing/2014/main" id="{0199A0E7-86AC-4B75-83F8-653EC8847D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0" y="1066800"/>
            <a:ext cx="533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400" b="1"/>
              <a:t>6%</a:t>
            </a:r>
            <a:endParaRPr lang="en-SG" altLang="en-US" sz="1400" b="1"/>
          </a:p>
        </p:txBody>
      </p:sp>
      <p:grpSp>
        <p:nvGrpSpPr>
          <p:cNvPr id="4147" name="Group 61">
            <a:extLst>
              <a:ext uri="{FF2B5EF4-FFF2-40B4-BE49-F238E27FC236}">
                <a16:creationId xmlns:a16="http://schemas.microsoft.com/office/drawing/2014/main" id="{DB6AF3E9-D832-4B57-ABF7-02DDDDA3CEDE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2667000"/>
            <a:ext cx="838200" cy="1916113"/>
            <a:chOff x="-11474" y="1494"/>
            <a:chExt cx="2362148" cy="1479197"/>
          </a:xfrm>
        </p:grpSpPr>
        <p:sp>
          <p:nvSpPr>
            <p:cNvPr id="114" name="Pentagon 62">
              <a:extLst>
                <a:ext uri="{FF2B5EF4-FFF2-40B4-BE49-F238E27FC236}">
                  <a16:creationId xmlns:a16="http://schemas.microsoft.com/office/drawing/2014/main" id="{299E2787-DE7B-4E01-8DF2-FA3728AC4FB8}"/>
                </a:ext>
              </a:extLst>
            </p:cNvPr>
            <p:cNvSpPr/>
            <p:nvPr/>
          </p:nvSpPr>
          <p:spPr>
            <a:xfrm>
              <a:off x="0" y="1494"/>
              <a:ext cx="2255040" cy="1479197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7" name="Pentagon 4">
              <a:extLst>
                <a:ext uri="{FF2B5EF4-FFF2-40B4-BE49-F238E27FC236}">
                  <a16:creationId xmlns:a16="http://schemas.microsoft.com/office/drawing/2014/main" id="{58C4C64F-4DA5-4C7B-9E0E-237A5A38AC21}"/>
                </a:ext>
              </a:extLst>
            </p:cNvPr>
            <p:cNvSpPr/>
            <p:nvPr/>
          </p:nvSpPr>
          <p:spPr>
            <a:xfrm>
              <a:off x="-11474" y="231891"/>
              <a:ext cx="2362148" cy="979187"/>
            </a:xfrm>
            <a:prstGeom prst="round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95250" tIns="47625" rIns="95250" bIns="47625" spcCol="1270" anchor="ctr"/>
            <a:lstStyle/>
            <a:p>
              <a:pPr algn="ctr" defTabSz="1111250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lang="en-US" b="1" dirty="0"/>
                <a:t>BSM </a:t>
              </a:r>
            </a:p>
            <a:p>
              <a:pPr algn="ctr" defTabSz="1111250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lang="en-US" b="1" dirty="0"/>
                <a:t>QSM</a:t>
              </a:r>
              <a:endParaRPr lang="en-SG" b="1" dirty="0"/>
            </a:p>
          </p:txBody>
        </p:sp>
      </p:grpSp>
      <p:sp>
        <p:nvSpPr>
          <p:cNvPr id="118" name="Up Arrow 117">
            <a:extLst>
              <a:ext uri="{FF2B5EF4-FFF2-40B4-BE49-F238E27FC236}">
                <a16:creationId xmlns:a16="http://schemas.microsoft.com/office/drawing/2014/main" id="{866834FB-73D0-48EB-889B-B74A09F393A9}"/>
              </a:ext>
            </a:extLst>
          </p:cNvPr>
          <p:cNvSpPr/>
          <p:nvPr/>
        </p:nvSpPr>
        <p:spPr>
          <a:xfrm>
            <a:off x="8305800" y="4648200"/>
            <a:ext cx="533400" cy="381000"/>
          </a:xfrm>
          <a:prstGeom prst="up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SG"/>
          </a:p>
        </p:txBody>
      </p:sp>
      <p:sp>
        <p:nvSpPr>
          <p:cNvPr id="121" name="Up Arrow 120">
            <a:extLst>
              <a:ext uri="{FF2B5EF4-FFF2-40B4-BE49-F238E27FC236}">
                <a16:creationId xmlns:a16="http://schemas.microsoft.com/office/drawing/2014/main" id="{9E353CC2-C694-4B51-9DD1-7E6A083FB844}"/>
              </a:ext>
            </a:extLst>
          </p:cNvPr>
          <p:cNvSpPr/>
          <p:nvPr/>
        </p:nvSpPr>
        <p:spPr>
          <a:xfrm rot="10800000">
            <a:off x="8305800" y="2819400"/>
            <a:ext cx="533400" cy="38100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SG"/>
          </a:p>
        </p:txBody>
      </p:sp>
      <p:sp>
        <p:nvSpPr>
          <p:cNvPr id="4150" name="TextBox 168">
            <a:extLst>
              <a:ext uri="{FF2B5EF4-FFF2-40B4-BE49-F238E27FC236}">
                <a16:creationId xmlns:a16="http://schemas.microsoft.com/office/drawing/2014/main" id="{7A727AAA-A6CC-4637-9E0A-C5BBEA3AC5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05800" y="2895600"/>
            <a:ext cx="685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400" b="1"/>
              <a:t>1.3%</a:t>
            </a:r>
            <a:endParaRPr lang="en-SG" altLang="en-US" sz="1400" b="1"/>
          </a:p>
        </p:txBody>
      </p:sp>
      <p:sp>
        <p:nvSpPr>
          <p:cNvPr id="4151" name="TextBox 166">
            <a:extLst>
              <a:ext uri="{FF2B5EF4-FFF2-40B4-BE49-F238E27FC236}">
                <a16:creationId xmlns:a16="http://schemas.microsoft.com/office/drawing/2014/main" id="{FACCC46E-5F4C-4419-9AA0-F362382D8E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0" y="4648200"/>
            <a:ext cx="457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400" b="1"/>
              <a:t>3%</a:t>
            </a:r>
            <a:endParaRPr lang="en-SG" altLang="en-US" sz="1400" b="1"/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Arrow: Right 129">
            <a:extLst>
              <a:ext uri="{FF2B5EF4-FFF2-40B4-BE49-F238E27FC236}">
                <a16:creationId xmlns:a16="http://schemas.microsoft.com/office/drawing/2014/main" id="{39B574C6-D6E6-4D47-8626-958DC60A623A}"/>
              </a:ext>
            </a:extLst>
          </p:cNvPr>
          <p:cNvSpPr/>
          <p:nvPr/>
        </p:nvSpPr>
        <p:spPr>
          <a:xfrm rot="5400000">
            <a:off x="7743031" y="4768057"/>
            <a:ext cx="1749425" cy="900112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20000"/>
                  <a:lumOff val="80000"/>
                </a:schemeClr>
              </a:gs>
              <a:gs pos="100000">
                <a:schemeClr val="accent6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 sz="160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84" name="Arrow: Right 129">
            <a:extLst>
              <a:ext uri="{FF2B5EF4-FFF2-40B4-BE49-F238E27FC236}">
                <a16:creationId xmlns:a16="http://schemas.microsoft.com/office/drawing/2014/main" id="{97616E4D-38E5-4356-90AA-877B71BCEA2B}"/>
              </a:ext>
            </a:extLst>
          </p:cNvPr>
          <p:cNvSpPr/>
          <p:nvPr/>
        </p:nvSpPr>
        <p:spPr>
          <a:xfrm rot="5400000">
            <a:off x="6846094" y="4769644"/>
            <a:ext cx="1752600" cy="900112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 sz="160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83" name="Arrow: Right 129">
            <a:extLst>
              <a:ext uri="{FF2B5EF4-FFF2-40B4-BE49-F238E27FC236}">
                <a16:creationId xmlns:a16="http://schemas.microsoft.com/office/drawing/2014/main" id="{6799397C-F057-4EE1-8246-068A32EC695F}"/>
              </a:ext>
            </a:extLst>
          </p:cNvPr>
          <p:cNvSpPr/>
          <p:nvPr/>
        </p:nvSpPr>
        <p:spPr>
          <a:xfrm rot="5400000">
            <a:off x="5932488" y="4751387"/>
            <a:ext cx="1752600" cy="93662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 sz="160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5125" name="Text Box 52">
            <a:extLst>
              <a:ext uri="{FF2B5EF4-FFF2-40B4-BE49-F238E27FC236}">
                <a16:creationId xmlns:a16="http://schemas.microsoft.com/office/drawing/2014/main" id="{C59DB1EE-E2FD-47CE-8A52-41CAB6A9B4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71438"/>
            <a:ext cx="8610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400" b="1"/>
              <a:t>QDa – Average Rework Timing with Improvement Plan</a:t>
            </a:r>
          </a:p>
        </p:txBody>
      </p:sp>
      <p:sp>
        <p:nvSpPr>
          <p:cNvPr id="5126" name="Slide Number Placeholder 5">
            <a:extLst>
              <a:ext uri="{FF2B5EF4-FFF2-40B4-BE49-F238E27FC236}">
                <a16:creationId xmlns:a16="http://schemas.microsoft.com/office/drawing/2014/main" id="{99BC5ADE-1E8C-486E-9773-9A4C9AD32C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4A3AB86-0231-44C0-9EA3-75EF810AFDB8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/>
              <a:t>16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5127" name="Picture 2">
            <a:extLst>
              <a:ext uri="{FF2B5EF4-FFF2-40B4-BE49-F238E27FC236}">
                <a16:creationId xmlns:a16="http://schemas.microsoft.com/office/drawing/2014/main" id="{3FF004E9-FFA5-463F-994A-10F6666DEC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18250"/>
            <a:ext cx="1752600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28" name="Group 58">
            <a:extLst>
              <a:ext uri="{FF2B5EF4-FFF2-40B4-BE49-F238E27FC236}">
                <a16:creationId xmlns:a16="http://schemas.microsoft.com/office/drawing/2014/main" id="{D465D600-0DB5-482F-BB65-C570425B9B8A}"/>
              </a:ext>
            </a:extLst>
          </p:cNvPr>
          <p:cNvGrpSpPr>
            <a:grpSpLocks/>
          </p:cNvGrpSpPr>
          <p:nvPr/>
        </p:nvGrpSpPr>
        <p:grpSpPr bwMode="auto">
          <a:xfrm>
            <a:off x="1771650" y="4343400"/>
            <a:ext cx="3744913" cy="1698625"/>
            <a:chOff x="2255040" y="100108"/>
            <a:chExt cx="4208572" cy="788906"/>
          </a:xfrm>
        </p:grpSpPr>
        <p:sp>
          <p:nvSpPr>
            <p:cNvPr id="60" name="Round Same Side Corner Rectangle 59">
              <a:extLst>
                <a:ext uri="{FF2B5EF4-FFF2-40B4-BE49-F238E27FC236}">
                  <a16:creationId xmlns:a16="http://schemas.microsoft.com/office/drawing/2014/main" id="{636C274D-6CFC-453C-AA07-3523C204CC28}"/>
                </a:ext>
              </a:extLst>
            </p:cNvPr>
            <p:cNvSpPr/>
            <p:nvPr/>
          </p:nvSpPr>
          <p:spPr>
            <a:xfrm rot="5400000">
              <a:off x="3864966" y="-1509818"/>
              <a:ext cx="788906" cy="4008759"/>
            </a:xfrm>
            <a:prstGeom prst="round2SameRect">
              <a:avLst>
                <a:gd name="adj1" fmla="val 10598"/>
                <a:gd name="adj2" fmla="val 0"/>
              </a:avLst>
            </a:prstGeom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1" name="Round Same Side Corner Rectangle 4">
              <a:extLst>
                <a:ext uri="{FF2B5EF4-FFF2-40B4-BE49-F238E27FC236}">
                  <a16:creationId xmlns:a16="http://schemas.microsoft.com/office/drawing/2014/main" id="{68B73DF8-8B10-4B56-8270-F1DF4282EDFD}"/>
                </a:ext>
              </a:extLst>
            </p:cNvPr>
            <p:cNvSpPr/>
            <p:nvPr/>
          </p:nvSpPr>
          <p:spPr>
            <a:xfrm>
              <a:off x="2340674" y="113379"/>
              <a:ext cx="4122938" cy="71296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64770" tIns="32385" rIns="64770" bIns="32385"/>
            <a:lstStyle/>
            <a:p>
              <a:pPr marL="361950" indent="-180975">
                <a:buFont typeface="Arial" pitchFamily="34" charset="0"/>
                <a:buChar char="•"/>
                <a:defRPr/>
              </a:pPr>
              <a:r>
                <a:rPr lang="en-SG" dirty="0" err="1">
                  <a:solidFill>
                    <a:srgbClr val="000000"/>
                  </a:solidFill>
                  <a:cs typeface="Arial" pitchFamily="34" charset="0"/>
                </a:rPr>
                <a:t>QDa</a:t>
              </a:r>
              <a:r>
                <a:rPr lang="en-SG" dirty="0">
                  <a:solidFill>
                    <a:srgbClr val="000000"/>
                  </a:solidFill>
                  <a:cs typeface="Arial" pitchFamily="34" charset="0"/>
                </a:rPr>
                <a:t> (1.73 hrs to 0.75 hrs)</a:t>
              </a:r>
            </a:p>
            <a:p>
              <a:pPr marL="361950" indent="-180975">
                <a:buFont typeface="Wingdings" pitchFamily="2" charset="2"/>
                <a:buChar char="Ø"/>
                <a:defRPr/>
              </a:pPr>
              <a:r>
                <a:rPr lang="en-SG" dirty="0">
                  <a:solidFill>
                    <a:srgbClr val="000000"/>
                  </a:solidFill>
                  <a:cs typeface="Arial" pitchFamily="34" charset="0"/>
                </a:rPr>
                <a:t>  Rework </a:t>
              </a:r>
              <a:r>
                <a:rPr lang="en-SG" dirty="0" err="1">
                  <a:solidFill>
                    <a:srgbClr val="000000"/>
                  </a:solidFill>
                  <a:cs typeface="Arial" pitchFamily="34" charset="0"/>
                </a:rPr>
                <a:t>skillset</a:t>
              </a:r>
              <a:endParaRPr lang="en-SG" dirty="0">
                <a:solidFill>
                  <a:srgbClr val="000000"/>
                </a:solidFill>
                <a:cs typeface="Arial" pitchFamily="34" charset="0"/>
              </a:endParaRPr>
            </a:p>
            <a:p>
              <a:pPr marL="361950" indent="-180975">
                <a:buFont typeface="Wingdings" pitchFamily="2" charset="2"/>
                <a:buChar char="Ø"/>
                <a:defRPr/>
              </a:pPr>
              <a:endParaRPr lang="en-SG" sz="1000" dirty="0">
                <a:solidFill>
                  <a:srgbClr val="000000"/>
                </a:solidFill>
                <a:cs typeface="Arial" pitchFamily="34" charset="0"/>
              </a:endParaRPr>
            </a:p>
            <a:p>
              <a:pPr marL="361950" indent="-180975">
                <a:buFont typeface="Wingdings" pitchFamily="2" charset="2"/>
                <a:buChar char="Ø"/>
                <a:defRPr/>
              </a:pPr>
              <a:r>
                <a:rPr lang="en-SG" dirty="0">
                  <a:solidFill>
                    <a:srgbClr val="000000"/>
                  </a:solidFill>
                  <a:cs typeface="Arial" pitchFamily="34" charset="0"/>
                </a:rPr>
                <a:t>  Internal </a:t>
              </a:r>
              <a:r>
                <a:rPr lang="en-SG" dirty="0" err="1">
                  <a:solidFill>
                    <a:srgbClr val="000000"/>
                  </a:solidFill>
                  <a:cs typeface="Arial" pitchFamily="34" charset="0"/>
                </a:rPr>
                <a:t>Calibrant</a:t>
              </a:r>
              <a:r>
                <a:rPr lang="en-SG" dirty="0">
                  <a:solidFill>
                    <a:srgbClr val="000000"/>
                  </a:solidFill>
                  <a:cs typeface="Arial" pitchFamily="34" charset="0"/>
                </a:rPr>
                <a:t> </a:t>
              </a:r>
            </a:p>
            <a:p>
              <a:pPr marL="361950" indent="-180975">
                <a:buFont typeface="Wingdings" pitchFamily="2" charset="2"/>
                <a:buChar char="Ø"/>
                <a:defRPr/>
              </a:pPr>
              <a:endParaRPr lang="en-SG" sz="1000" dirty="0">
                <a:solidFill>
                  <a:srgbClr val="000000"/>
                </a:solidFill>
                <a:cs typeface="Arial" pitchFamily="34" charset="0"/>
              </a:endParaRPr>
            </a:p>
            <a:p>
              <a:pPr marL="361950" indent="-180975">
                <a:buFont typeface="Wingdings" pitchFamily="2" charset="2"/>
                <a:buChar char="Ø"/>
                <a:defRPr/>
              </a:pPr>
              <a:r>
                <a:rPr lang="en-SG" dirty="0">
                  <a:solidFill>
                    <a:srgbClr val="000000"/>
                  </a:solidFill>
                  <a:cs typeface="Arial" pitchFamily="34" charset="0"/>
                </a:rPr>
                <a:t>  Pumping Block </a:t>
              </a:r>
            </a:p>
          </p:txBody>
        </p:sp>
      </p:grpSp>
      <p:grpSp>
        <p:nvGrpSpPr>
          <p:cNvPr id="5129" name="Group 61">
            <a:extLst>
              <a:ext uri="{FF2B5EF4-FFF2-40B4-BE49-F238E27FC236}">
                <a16:creationId xmlns:a16="http://schemas.microsoft.com/office/drawing/2014/main" id="{1EFAC8B4-A4F3-44FC-A404-9338BEA239F6}"/>
              </a:ext>
            </a:extLst>
          </p:cNvPr>
          <p:cNvGrpSpPr>
            <a:grpSpLocks/>
          </p:cNvGrpSpPr>
          <p:nvPr/>
        </p:nvGrpSpPr>
        <p:grpSpPr bwMode="auto">
          <a:xfrm>
            <a:off x="63500" y="4343400"/>
            <a:ext cx="2052638" cy="1752600"/>
            <a:chOff x="-11474" y="1494"/>
            <a:chExt cx="2362148" cy="1479197"/>
          </a:xfrm>
        </p:grpSpPr>
        <p:sp>
          <p:nvSpPr>
            <p:cNvPr id="63" name="Pentagon 62">
              <a:extLst>
                <a:ext uri="{FF2B5EF4-FFF2-40B4-BE49-F238E27FC236}">
                  <a16:creationId xmlns:a16="http://schemas.microsoft.com/office/drawing/2014/main" id="{EFBE9266-111B-4752-AC16-4E5CCA0F2EF1}"/>
                </a:ext>
              </a:extLst>
            </p:cNvPr>
            <p:cNvSpPr/>
            <p:nvPr/>
          </p:nvSpPr>
          <p:spPr>
            <a:xfrm>
              <a:off x="0" y="1494"/>
              <a:ext cx="2255040" cy="1479197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4" name="Pentagon 4">
              <a:extLst>
                <a:ext uri="{FF2B5EF4-FFF2-40B4-BE49-F238E27FC236}">
                  <a16:creationId xmlns:a16="http://schemas.microsoft.com/office/drawing/2014/main" id="{B5F5E323-54F0-4F33-94AB-966FDE2135AE}"/>
                </a:ext>
              </a:extLst>
            </p:cNvPr>
            <p:cNvSpPr/>
            <p:nvPr/>
          </p:nvSpPr>
          <p:spPr>
            <a:xfrm>
              <a:off x="-11474" y="231949"/>
              <a:ext cx="2362148" cy="978092"/>
            </a:xfrm>
            <a:prstGeom prst="round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95250" tIns="47625" rIns="95250" bIns="47625" spcCol="1270" anchor="ctr"/>
            <a:lstStyle/>
            <a:p>
              <a:pPr algn="ctr" defTabSz="1111250" fontAlgn="auto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lang="en-SG" b="1" dirty="0"/>
                <a:t>Average Rework Timing Reduction</a:t>
              </a:r>
            </a:p>
          </p:txBody>
        </p:sp>
      </p:grpSp>
      <p:sp>
        <p:nvSpPr>
          <p:cNvPr id="71" name="Arrow: Right 129">
            <a:extLst>
              <a:ext uri="{FF2B5EF4-FFF2-40B4-BE49-F238E27FC236}">
                <a16:creationId xmlns:a16="http://schemas.microsoft.com/office/drawing/2014/main" id="{8F29812D-27A4-4128-B03E-B4CB18FA6398}"/>
              </a:ext>
            </a:extLst>
          </p:cNvPr>
          <p:cNvSpPr/>
          <p:nvPr/>
        </p:nvSpPr>
        <p:spPr>
          <a:xfrm>
            <a:off x="8129588" y="3998913"/>
            <a:ext cx="936625" cy="338137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20000"/>
                  <a:lumOff val="80000"/>
                </a:schemeClr>
              </a:gs>
              <a:gs pos="100000">
                <a:schemeClr val="accent6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 sz="160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72" name="Arrow: Right 129">
            <a:extLst>
              <a:ext uri="{FF2B5EF4-FFF2-40B4-BE49-F238E27FC236}">
                <a16:creationId xmlns:a16="http://schemas.microsoft.com/office/drawing/2014/main" id="{D339F7C3-2F7F-4244-A59D-402A0CF46391}"/>
              </a:ext>
            </a:extLst>
          </p:cNvPr>
          <p:cNvSpPr/>
          <p:nvPr/>
        </p:nvSpPr>
        <p:spPr>
          <a:xfrm>
            <a:off x="7240588" y="4008438"/>
            <a:ext cx="936625" cy="32385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 sz="160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73" name="Arrow: Right 129">
            <a:extLst>
              <a:ext uri="{FF2B5EF4-FFF2-40B4-BE49-F238E27FC236}">
                <a16:creationId xmlns:a16="http://schemas.microsoft.com/office/drawing/2014/main" id="{C0ACAC20-10C9-43A7-9540-7867D45EB241}"/>
              </a:ext>
            </a:extLst>
          </p:cNvPr>
          <p:cNvSpPr/>
          <p:nvPr/>
        </p:nvSpPr>
        <p:spPr>
          <a:xfrm>
            <a:off x="6343650" y="4019550"/>
            <a:ext cx="936625" cy="32385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 sz="160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5133" name="TextBox 73">
            <a:extLst>
              <a:ext uri="{FF2B5EF4-FFF2-40B4-BE49-F238E27FC236}">
                <a16:creationId xmlns:a16="http://schemas.microsoft.com/office/drawing/2014/main" id="{1AC54777-2DA6-4295-9BE2-81D15AB68F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4056063"/>
            <a:ext cx="5397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ZA" altLang="en-US" sz="1600" b="1">
                <a:solidFill>
                  <a:srgbClr val="595959"/>
                </a:solidFill>
              </a:rPr>
              <a:t>Q2</a:t>
            </a:r>
            <a:endParaRPr lang="en-ZA" altLang="en-US" sz="1100">
              <a:solidFill>
                <a:srgbClr val="595959"/>
              </a:solidFill>
            </a:endParaRPr>
          </a:p>
        </p:txBody>
      </p:sp>
      <p:sp>
        <p:nvSpPr>
          <p:cNvPr id="5134" name="TextBox 74">
            <a:extLst>
              <a:ext uri="{FF2B5EF4-FFF2-40B4-BE49-F238E27FC236}">
                <a16:creationId xmlns:a16="http://schemas.microsoft.com/office/drawing/2014/main" id="{76B0EC8C-3647-4D76-A9BD-1DC34AAA6E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05800" y="4064000"/>
            <a:ext cx="53975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ZA" altLang="en-US" sz="1600" b="1">
                <a:solidFill>
                  <a:srgbClr val="595959"/>
                </a:solidFill>
              </a:rPr>
              <a:t>Q4</a:t>
            </a:r>
            <a:endParaRPr lang="en-ZA" altLang="en-US" sz="1100">
              <a:solidFill>
                <a:srgbClr val="595959"/>
              </a:solidFill>
            </a:endParaRPr>
          </a:p>
        </p:txBody>
      </p:sp>
      <p:sp>
        <p:nvSpPr>
          <p:cNvPr id="5135" name="TextBox 75">
            <a:extLst>
              <a:ext uri="{FF2B5EF4-FFF2-40B4-BE49-F238E27FC236}">
                <a16:creationId xmlns:a16="http://schemas.microsoft.com/office/drawing/2014/main" id="{36017EB0-8EA7-485C-BD93-4696C096CE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5688" y="4064000"/>
            <a:ext cx="541337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ZA" altLang="en-US" sz="1600" b="1">
                <a:solidFill>
                  <a:srgbClr val="595959"/>
                </a:solidFill>
              </a:rPr>
              <a:t>Q3</a:t>
            </a:r>
            <a:endParaRPr lang="en-ZA" altLang="en-US" sz="1100">
              <a:solidFill>
                <a:srgbClr val="595959"/>
              </a:solidFill>
            </a:endParaRPr>
          </a:p>
        </p:txBody>
      </p:sp>
      <p:sp>
        <p:nvSpPr>
          <p:cNvPr id="82" name="Round Same Side Corner Rectangle 4">
            <a:extLst>
              <a:ext uri="{FF2B5EF4-FFF2-40B4-BE49-F238E27FC236}">
                <a16:creationId xmlns:a16="http://schemas.microsoft.com/office/drawing/2014/main" id="{8AC9B52B-1A00-41C6-8E80-EA5070C5747A}"/>
              </a:ext>
            </a:extLst>
          </p:cNvPr>
          <p:cNvSpPr/>
          <p:nvPr/>
        </p:nvSpPr>
        <p:spPr>
          <a:xfrm rot="5400000">
            <a:off x="4667251" y="2744787"/>
            <a:ext cx="4271962" cy="81121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4770" tIns="32385" rIns="64770" bIns="32385" anchor="ctr"/>
          <a:lstStyle/>
          <a:p>
            <a:pPr marL="542925" lvl="1" indent="-180975" algn="just" defTabSz="755650">
              <a:lnSpc>
                <a:spcPct val="90000"/>
              </a:lnSpc>
              <a:spcAft>
                <a:spcPct val="15000"/>
              </a:spcAft>
              <a:defRPr/>
            </a:pPr>
            <a:endParaRPr lang="en-SG" sz="170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95" name="Arrow: Right 129">
            <a:extLst>
              <a:ext uri="{FF2B5EF4-FFF2-40B4-BE49-F238E27FC236}">
                <a16:creationId xmlns:a16="http://schemas.microsoft.com/office/drawing/2014/main" id="{6EFEEDCF-1CE9-450B-8FA4-7F046689668F}"/>
              </a:ext>
            </a:extLst>
          </p:cNvPr>
          <p:cNvSpPr/>
          <p:nvPr/>
        </p:nvSpPr>
        <p:spPr>
          <a:xfrm rot="5400000">
            <a:off x="5005388" y="4748212"/>
            <a:ext cx="1746250" cy="93662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 sz="160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96" name="Arrow: Right 129">
            <a:extLst>
              <a:ext uri="{FF2B5EF4-FFF2-40B4-BE49-F238E27FC236}">
                <a16:creationId xmlns:a16="http://schemas.microsoft.com/office/drawing/2014/main" id="{B75A2234-04E5-4CC4-AA56-781E09F9045C}"/>
              </a:ext>
            </a:extLst>
          </p:cNvPr>
          <p:cNvSpPr/>
          <p:nvPr/>
        </p:nvSpPr>
        <p:spPr>
          <a:xfrm>
            <a:off x="5413375" y="4013200"/>
            <a:ext cx="935038" cy="32385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ZA" sz="160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5139" name="TextBox 96">
            <a:extLst>
              <a:ext uri="{FF2B5EF4-FFF2-40B4-BE49-F238E27FC236}">
                <a16:creationId xmlns:a16="http://schemas.microsoft.com/office/drawing/2014/main" id="{77BD480F-DA6F-480D-98CF-5D1E8BD798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1650" y="4065588"/>
            <a:ext cx="539750" cy="20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ZA" altLang="en-US" sz="1600" b="1">
                <a:solidFill>
                  <a:srgbClr val="595959"/>
                </a:solidFill>
              </a:rPr>
              <a:t>Q1</a:t>
            </a:r>
            <a:endParaRPr lang="en-ZA" altLang="en-US" sz="1100">
              <a:solidFill>
                <a:srgbClr val="595959"/>
              </a:solidFill>
            </a:endParaRPr>
          </a:p>
        </p:txBody>
      </p:sp>
      <p:grpSp>
        <p:nvGrpSpPr>
          <p:cNvPr id="4" name="Group 97">
            <a:extLst>
              <a:ext uri="{FF2B5EF4-FFF2-40B4-BE49-F238E27FC236}">
                <a16:creationId xmlns:a16="http://schemas.microsoft.com/office/drawing/2014/main" id="{781D64FB-7BA0-484A-AAF4-16289F6A5F0B}"/>
              </a:ext>
            </a:extLst>
          </p:cNvPr>
          <p:cNvGrpSpPr/>
          <p:nvPr/>
        </p:nvGrpSpPr>
        <p:grpSpPr>
          <a:xfrm>
            <a:off x="8077108" y="5103075"/>
            <a:ext cx="984600" cy="307125"/>
            <a:chOff x="787" y="466824"/>
            <a:chExt cx="767812" cy="307125"/>
          </a:xfrm>
          <a:noFill/>
        </p:grpSpPr>
        <p:sp>
          <p:nvSpPr>
            <p:cNvPr id="99" name="Rectangle 21">
              <a:extLst>
                <a:ext uri="{FF2B5EF4-FFF2-40B4-BE49-F238E27FC236}">
                  <a16:creationId xmlns:a16="http://schemas.microsoft.com/office/drawing/2014/main" id="{8DBABF6A-76C9-4124-94C2-A51E3DA1B0C3}"/>
                </a:ext>
              </a:extLst>
            </p:cNvPr>
            <p:cNvSpPr/>
            <p:nvPr/>
          </p:nvSpPr>
          <p:spPr>
            <a:xfrm>
              <a:off x="787" y="466824"/>
              <a:ext cx="767812" cy="30712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0" name="Rectangle 22">
              <a:extLst>
                <a:ext uri="{FF2B5EF4-FFF2-40B4-BE49-F238E27FC236}">
                  <a16:creationId xmlns:a16="http://schemas.microsoft.com/office/drawing/2014/main" id="{9E923906-2D86-4B78-8E24-798B4FA64270}"/>
                </a:ext>
              </a:extLst>
            </p:cNvPr>
            <p:cNvSpPr/>
            <p:nvPr/>
          </p:nvSpPr>
          <p:spPr>
            <a:xfrm>
              <a:off x="787" y="466824"/>
              <a:ext cx="767812" cy="307125"/>
            </a:xfrm>
            <a:prstGeom prst="round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92456" tIns="52832" rIns="92456" bIns="52832" spcCol="1270" anchor="ctr"/>
            <a:lstStyle/>
            <a:p>
              <a:pPr algn="ctr" defTabSz="577850" fontAlgn="auto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lang="en-SG" sz="1200" b="1" dirty="0">
                  <a:solidFill>
                    <a:srgbClr val="0070C0"/>
                  </a:solidFill>
                </a:rPr>
                <a:t>100%</a:t>
              </a:r>
            </a:p>
          </p:txBody>
        </p:sp>
      </p:grpSp>
      <p:sp>
        <p:nvSpPr>
          <p:cNvPr id="51" name="Rectangle 22">
            <a:extLst>
              <a:ext uri="{FF2B5EF4-FFF2-40B4-BE49-F238E27FC236}">
                <a16:creationId xmlns:a16="http://schemas.microsoft.com/office/drawing/2014/main" id="{4EE8DA2F-3D8F-4E1B-B01C-7F0D888DC733}"/>
              </a:ext>
            </a:extLst>
          </p:cNvPr>
          <p:cNvSpPr/>
          <p:nvPr/>
        </p:nvSpPr>
        <p:spPr>
          <a:xfrm>
            <a:off x="8124825" y="4646613"/>
            <a:ext cx="984250" cy="306387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92456" tIns="52832" rIns="92456" bIns="52832" spcCol="1270" anchor="ctr"/>
          <a:lstStyle/>
          <a:p>
            <a:pPr algn="ctr" defTabSz="57785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en-SG" sz="1200" b="1" dirty="0">
                <a:solidFill>
                  <a:srgbClr val="0070C0"/>
                </a:solidFill>
              </a:rPr>
              <a:t>On Going</a:t>
            </a:r>
          </a:p>
        </p:txBody>
      </p:sp>
      <p:sp>
        <p:nvSpPr>
          <p:cNvPr id="33" name="Rectangle 22">
            <a:extLst>
              <a:ext uri="{FF2B5EF4-FFF2-40B4-BE49-F238E27FC236}">
                <a16:creationId xmlns:a16="http://schemas.microsoft.com/office/drawing/2014/main" id="{2A8A2BF0-8D11-4DA3-A6DC-A7BA661967AE}"/>
              </a:ext>
            </a:extLst>
          </p:cNvPr>
          <p:cNvSpPr/>
          <p:nvPr/>
        </p:nvSpPr>
        <p:spPr>
          <a:xfrm>
            <a:off x="7162800" y="4646613"/>
            <a:ext cx="984250" cy="306387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92456" tIns="52832" rIns="92456" bIns="52832" spcCol="1270" anchor="ctr"/>
          <a:lstStyle/>
          <a:p>
            <a:pPr algn="ctr" defTabSz="57785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en-SG" sz="1200" b="1" dirty="0">
                <a:solidFill>
                  <a:schemeClr val="tx1"/>
                </a:solidFill>
              </a:rPr>
              <a:t>   </a:t>
            </a:r>
            <a:r>
              <a:rPr lang="en-US" sz="1200" b="1" dirty="0">
                <a:solidFill>
                  <a:schemeClr val="tx1"/>
                </a:solidFill>
              </a:rPr>
              <a:t>75%</a:t>
            </a:r>
            <a:endParaRPr lang="en-SG" sz="1200" b="1" dirty="0">
              <a:solidFill>
                <a:schemeClr val="tx1"/>
              </a:solidFill>
            </a:endParaRPr>
          </a:p>
        </p:txBody>
      </p:sp>
      <p:graphicFrame>
        <p:nvGraphicFramePr>
          <p:cNvPr id="34" name="Chart 33">
            <a:extLst>
              <a:ext uri="{FF2B5EF4-FFF2-40B4-BE49-F238E27FC236}">
                <a16:creationId xmlns:a16="http://schemas.microsoft.com/office/drawing/2014/main" id="{EF8B24EB-D99C-4639-9473-735A5EAFCE19}"/>
              </a:ext>
            </a:extLst>
          </p:cNvPr>
          <p:cNvGraphicFramePr/>
          <p:nvPr/>
        </p:nvGraphicFramePr>
        <p:xfrm>
          <a:off x="228600" y="762000"/>
          <a:ext cx="87630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5" name="Arrow: Right 129">
            <a:extLst>
              <a:ext uri="{FF2B5EF4-FFF2-40B4-BE49-F238E27FC236}">
                <a16:creationId xmlns:a16="http://schemas.microsoft.com/office/drawing/2014/main" id="{2017397E-4CAF-47F9-9129-FD523C752E62}"/>
              </a:ext>
            </a:extLst>
          </p:cNvPr>
          <p:cNvSpPr/>
          <p:nvPr/>
        </p:nvSpPr>
        <p:spPr>
          <a:xfrm>
            <a:off x="2819400" y="914400"/>
            <a:ext cx="2438400" cy="533400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ZA" sz="160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5145" name="TextBox 74">
            <a:extLst>
              <a:ext uri="{FF2B5EF4-FFF2-40B4-BE49-F238E27FC236}">
                <a16:creationId xmlns:a16="http://schemas.microsoft.com/office/drawing/2014/main" id="{4A250B62-0C68-483D-812C-5F13DCBD05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3050" y="914400"/>
            <a:ext cx="2444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ZA" altLang="en-US" sz="1600" b="1">
                <a:solidFill>
                  <a:schemeClr val="bg1"/>
                </a:solidFill>
                <a:latin typeface="Calibri" panose="020F0502020204030204" pitchFamily="34" charset="0"/>
              </a:rPr>
              <a:t>Actual VS Projected </a:t>
            </a:r>
          </a:p>
          <a:p>
            <a:pPr algn="ctr" eaLnBrk="1" hangingPunct="1"/>
            <a:r>
              <a:rPr lang="en-ZA" altLang="en-US" sz="1600" b="1">
                <a:solidFill>
                  <a:schemeClr val="bg1"/>
                </a:solidFill>
                <a:latin typeface="Calibri" panose="020F0502020204030204" pitchFamily="34" charset="0"/>
              </a:rPr>
              <a:t>Average Rework Timing</a:t>
            </a:r>
            <a:endParaRPr lang="en-ZA" altLang="en-US" sz="16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7" name="Rectangle 22">
            <a:extLst>
              <a:ext uri="{FF2B5EF4-FFF2-40B4-BE49-F238E27FC236}">
                <a16:creationId xmlns:a16="http://schemas.microsoft.com/office/drawing/2014/main" id="{3365D470-FD7D-4E9F-AFE2-21A4699FE306}"/>
              </a:ext>
            </a:extLst>
          </p:cNvPr>
          <p:cNvSpPr/>
          <p:nvPr/>
        </p:nvSpPr>
        <p:spPr>
          <a:xfrm>
            <a:off x="7162800" y="5105400"/>
            <a:ext cx="984250" cy="306388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92456" tIns="52832" rIns="92456" bIns="52832" spcCol="1270" anchor="ctr"/>
          <a:lstStyle/>
          <a:p>
            <a:pPr algn="ctr" defTabSz="57785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en-SG" sz="1200" b="1" dirty="0">
                <a:solidFill>
                  <a:schemeClr val="tx1"/>
                </a:solidFill>
              </a:rPr>
              <a:t>   6</a:t>
            </a:r>
            <a:r>
              <a:rPr lang="en-US" sz="1200" b="1" dirty="0">
                <a:solidFill>
                  <a:schemeClr val="tx1"/>
                </a:solidFill>
              </a:rPr>
              <a:t>0%</a:t>
            </a:r>
            <a:endParaRPr lang="en-SG" sz="1200" b="1" dirty="0">
              <a:solidFill>
                <a:schemeClr val="tx1"/>
              </a:solidFill>
            </a:endParaRPr>
          </a:p>
        </p:txBody>
      </p:sp>
      <p:sp>
        <p:nvSpPr>
          <p:cNvPr id="38" name="Rectangle 22">
            <a:extLst>
              <a:ext uri="{FF2B5EF4-FFF2-40B4-BE49-F238E27FC236}">
                <a16:creationId xmlns:a16="http://schemas.microsoft.com/office/drawing/2014/main" id="{E71B3464-1DB2-4341-A767-A5A58EAFAA43}"/>
              </a:ext>
            </a:extLst>
          </p:cNvPr>
          <p:cNvSpPr/>
          <p:nvPr/>
        </p:nvSpPr>
        <p:spPr>
          <a:xfrm>
            <a:off x="7162800" y="5562600"/>
            <a:ext cx="984250" cy="306388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92456" tIns="52832" rIns="92456" bIns="52832" spcCol="1270" anchor="ctr"/>
          <a:lstStyle/>
          <a:p>
            <a:pPr algn="ctr" defTabSz="57785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en-SG" sz="1200" b="1" dirty="0">
                <a:solidFill>
                  <a:schemeClr val="tx1"/>
                </a:solidFill>
              </a:rPr>
              <a:t>   9</a:t>
            </a:r>
            <a:r>
              <a:rPr lang="en-US" sz="1200" b="1" dirty="0">
                <a:solidFill>
                  <a:schemeClr val="tx1"/>
                </a:solidFill>
              </a:rPr>
              <a:t>0%</a:t>
            </a:r>
            <a:endParaRPr lang="en-SG" sz="1200" b="1" dirty="0">
              <a:solidFill>
                <a:schemeClr val="tx1"/>
              </a:solidFill>
            </a:endParaRPr>
          </a:p>
        </p:txBody>
      </p:sp>
      <p:grpSp>
        <p:nvGrpSpPr>
          <p:cNvPr id="5" name="Group 97">
            <a:extLst>
              <a:ext uri="{FF2B5EF4-FFF2-40B4-BE49-F238E27FC236}">
                <a16:creationId xmlns:a16="http://schemas.microsoft.com/office/drawing/2014/main" id="{984C4FC9-3F6F-4981-B6AE-883564E0AF9F}"/>
              </a:ext>
            </a:extLst>
          </p:cNvPr>
          <p:cNvGrpSpPr/>
          <p:nvPr/>
        </p:nvGrpSpPr>
        <p:grpSpPr>
          <a:xfrm>
            <a:off x="8077200" y="5560275"/>
            <a:ext cx="984600" cy="307125"/>
            <a:chOff x="787" y="466824"/>
            <a:chExt cx="767812" cy="307125"/>
          </a:xfrm>
          <a:noFill/>
        </p:grpSpPr>
        <p:sp>
          <p:nvSpPr>
            <p:cNvPr id="40" name="Rectangle 21">
              <a:extLst>
                <a:ext uri="{FF2B5EF4-FFF2-40B4-BE49-F238E27FC236}">
                  <a16:creationId xmlns:a16="http://schemas.microsoft.com/office/drawing/2014/main" id="{0B243D94-5249-41A5-8C48-21040DB224C6}"/>
                </a:ext>
              </a:extLst>
            </p:cNvPr>
            <p:cNvSpPr/>
            <p:nvPr/>
          </p:nvSpPr>
          <p:spPr>
            <a:xfrm>
              <a:off x="787" y="466824"/>
              <a:ext cx="767812" cy="30712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1" name="Rectangle 22">
              <a:extLst>
                <a:ext uri="{FF2B5EF4-FFF2-40B4-BE49-F238E27FC236}">
                  <a16:creationId xmlns:a16="http://schemas.microsoft.com/office/drawing/2014/main" id="{4240ED7E-6878-41A9-A56D-DB6DBF7F8A0A}"/>
                </a:ext>
              </a:extLst>
            </p:cNvPr>
            <p:cNvSpPr/>
            <p:nvPr/>
          </p:nvSpPr>
          <p:spPr>
            <a:xfrm>
              <a:off x="787" y="466824"/>
              <a:ext cx="767812" cy="307125"/>
            </a:xfrm>
            <a:prstGeom prst="round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92456" tIns="52832" rIns="92456" bIns="52832" spcCol="1270" anchor="ctr"/>
            <a:lstStyle/>
            <a:p>
              <a:pPr algn="ctr" defTabSz="577850" fontAlgn="auto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lang="en-SG" sz="1200" b="1" dirty="0">
                  <a:solidFill>
                    <a:srgbClr val="0070C0"/>
                  </a:solidFill>
                </a:rPr>
                <a:t>100%</a:t>
              </a:r>
            </a:p>
          </p:txBody>
        </p:sp>
      </p:grpSp>
      <p:sp>
        <p:nvSpPr>
          <p:cNvPr id="39" name="Rectangle 22">
            <a:extLst>
              <a:ext uri="{FF2B5EF4-FFF2-40B4-BE49-F238E27FC236}">
                <a16:creationId xmlns:a16="http://schemas.microsoft.com/office/drawing/2014/main" id="{09578D12-D58C-476F-8B45-9D35A1EE7AD2}"/>
              </a:ext>
            </a:extLst>
          </p:cNvPr>
          <p:cNvSpPr/>
          <p:nvPr/>
        </p:nvSpPr>
        <p:spPr>
          <a:xfrm>
            <a:off x="6330950" y="5562600"/>
            <a:ext cx="984250" cy="306388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92456" tIns="52832" rIns="92456" bIns="52832" spcCol="1270" anchor="ctr"/>
          <a:lstStyle/>
          <a:p>
            <a:pPr algn="ctr" defTabSz="57785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en-SG" sz="1200" b="1" dirty="0">
                <a:solidFill>
                  <a:schemeClr val="tx1"/>
                </a:solidFill>
              </a:rPr>
              <a:t>   7</a:t>
            </a:r>
            <a:r>
              <a:rPr lang="en-US" sz="1200" b="1" dirty="0">
                <a:solidFill>
                  <a:schemeClr val="tx1"/>
                </a:solidFill>
              </a:rPr>
              <a:t>0%</a:t>
            </a:r>
            <a:endParaRPr lang="en-SG" sz="1200" b="1" dirty="0">
              <a:solidFill>
                <a:schemeClr val="tx1"/>
              </a:solidFill>
            </a:endParaRPr>
          </a:p>
        </p:txBody>
      </p:sp>
      <p:sp>
        <p:nvSpPr>
          <p:cNvPr id="42" name="Rectangle 22">
            <a:extLst>
              <a:ext uri="{FF2B5EF4-FFF2-40B4-BE49-F238E27FC236}">
                <a16:creationId xmlns:a16="http://schemas.microsoft.com/office/drawing/2014/main" id="{36E9437B-5A97-4271-A54F-89E31B28AA4A}"/>
              </a:ext>
            </a:extLst>
          </p:cNvPr>
          <p:cNvSpPr/>
          <p:nvPr/>
        </p:nvSpPr>
        <p:spPr>
          <a:xfrm>
            <a:off x="6324600" y="5105400"/>
            <a:ext cx="984250" cy="306388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92456" tIns="52832" rIns="92456" bIns="52832" spcCol="1270" anchor="ctr"/>
          <a:lstStyle/>
          <a:p>
            <a:pPr algn="ctr" defTabSz="57785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en-SG" sz="1200" b="1" dirty="0">
                <a:solidFill>
                  <a:schemeClr val="tx1"/>
                </a:solidFill>
              </a:rPr>
              <a:t>   3</a:t>
            </a:r>
            <a:r>
              <a:rPr lang="en-US" sz="1200" b="1" dirty="0">
                <a:solidFill>
                  <a:schemeClr val="tx1"/>
                </a:solidFill>
              </a:rPr>
              <a:t>0%</a:t>
            </a:r>
            <a:endParaRPr lang="en-SG" sz="1200" b="1" dirty="0">
              <a:solidFill>
                <a:schemeClr val="tx1"/>
              </a:solidFill>
            </a:endParaRPr>
          </a:p>
        </p:txBody>
      </p:sp>
      <p:sp>
        <p:nvSpPr>
          <p:cNvPr id="43" name="Rectangle 22">
            <a:extLst>
              <a:ext uri="{FF2B5EF4-FFF2-40B4-BE49-F238E27FC236}">
                <a16:creationId xmlns:a16="http://schemas.microsoft.com/office/drawing/2014/main" id="{F3FC2E79-D414-4FF4-8B6D-5A66B57F32B1}"/>
              </a:ext>
            </a:extLst>
          </p:cNvPr>
          <p:cNvSpPr/>
          <p:nvPr/>
        </p:nvSpPr>
        <p:spPr>
          <a:xfrm>
            <a:off x="6324600" y="4648200"/>
            <a:ext cx="984250" cy="306388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92456" tIns="52832" rIns="92456" bIns="52832" spcCol="1270" anchor="ctr"/>
          <a:lstStyle/>
          <a:p>
            <a:pPr algn="ctr" defTabSz="577850" fontAlgn="auto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en-SG" sz="1200" b="1" dirty="0">
                <a:solidFill>
                  <a:schemeClr val="tx1"/>
                </a:solidFill>
              </a:rPr>
              <a:t>   </a:t>
            </a:r>
            <a:r>
              <a:rPr lang="en-US" sz="1200" b="1" dirty="0">
                <a:solidFill>
                  <a:schemeClr val="tx1"/>
                </a:solidFill>
              </a:rPr>
              <a:t>50%</a:t>
            </a:r>
            <a:endParaRPr lang="en-SG" sz="1200" b="1" dirty="0">
              <a:solidFill>
                <a:schemeClr val="tx1"/>
              </a:solidFill>
            </a:endParaRPr>
          </a:p>
        </p:txBody>
      </p:sp>
      <p:sp>
        <p:nvSpPr>
          <p:cNvPr id="44" name="Up Arrow 43">
            <a:extLst>
              <a:ext uri="{FF2B5EF4-FFF2-40B4-BE49-F238E27FC236}">
                <a16:creationId xmlns:a16="http://schemas.microsoft.com/office/drawing/2014/main" id="{3B90DD69-0FFC-4C31-B9D1-6026ED6342A5}"/>
              </a:ext>
            </a:extLst>
          </p:cNvPr>
          <p:cNvSpPr/>
          <p:nvPr/>
        </p:nvSpPr>
        <p:spPr>
          <a:xfrm rot="10800000">
            <a:off x="8077200" y="1143000"/>
            <a:ext cx="762000" cy="762000"/>
          </a:xfrm>
          <a:prstGeom prst="up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SG"/>
          </a:p>
        </p:txBody>
      </p:sp>
      <p:sp>
        <p:nvSpPr>
          <p:cNvPr id="5153" name="TextBox 42">
            <a:extLst>
              <a:ext uri="{FF2B5EF4-FFF2-40B4-BE49-F238E27FC236}">
                <a16:creationId xmlns:a16="http://schemas.microsoft.com/office/drawing/2014/main" id="{B2E56A48-FA26-4388-8FDE-7DC0309000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3400" y="1447800"/>
            <a:ext cx="762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400" b="1"/>
              <a:t>0.07hr</a:t>
            </a:r>
            <a:endParaRPr lang="en-SG" altLang="en-US" sz="1400" b="1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21">
            <a:extLst>
              <a:ext uri="{FF2B5EF4-FFF2-40B4-BE49-F238E27FC236}">
                <a16:creationId xmlns:a16="http://schemas.microsoft.com/office/drawing/2014/main" id="{C8AFB485-08FE-42E1-A2F8-3B9060A91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FAFE6D6-196E-4A95-86B5-BF233F829290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/>
              <a:t>17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6147" name="Picture 2">
            <a:extLst>
              <a:ext uri="{FF2B5EF4-FFF2-40B4-BE49-F238E27FC236}">
                <a16:creationId xmlns:a16="http://schemas.microsoft.com/office/drawing/2014/main" id="{E2D4C2C8-B920-4EA7-9FB1-90D3EAC310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18250"/>
            <a:ext cx="1752600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TextBox 8">
            <a:extLst>
              <a:ext uri="{FF2B5EF4-FFF2-40B4-BE49-F238E27FC236}">
                <a16:creationId xmlns:a16="http://schemas.microsoft.com/office/drawing/2014/main" id="{0AFA26D1-F50F-4FFC-B7BA-6FF8C92FFF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746500"/>
            <a:ext cx="87630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1600" b="1"/>
              <a:t>Test Bays :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altLang="en-US" sz="1600" b="1"/>
              <a:t> </a:t>
            </a:r>
            <a:r>
              <a:rPr lang="en-US" altLang="en-US" sz="1600"/>
              <a:t>8 had completed and approved.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altLang="en-US" sz="1600"/>
              <a:t> Remaining 4 test bays(3 x Unit, 1 x Spare) to be validated in Q4’19</a:t>
            </a:r>
            <a:r>
              <a:rPr lang="en-US" altLang="en-US" sz="1600" b="1"/>
              <a:t>, </a:t>
            </a:r>
            <a:r>
              <a:rPr lang="en-US" altLang="en-US" sz="1600"/>
              <a:t>to be approved in Q1’20.</a:t>
            </a:r>
            <a:endParaRPr lang="en-US" altLang="en-US" sz="1600" b="1"/>
          </a:p>
          <a:p>
            <a:endParaRPr lang="en-US" altLang="en-US" sz="1600" b="1"/>
          </a:p>
          <a:p>
            <a:r>
              <a:rPr lang="en-US" altLang="en-US" sz="1600" b="1"/>
              <a:t>N2 Generator :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altLang="en-US" sz="1600" b="1"/>
              <a:t> </a:t>
            </a:r>
            <a:r>
              <a:rPr lang="en-US" altLang="en-US" sz="1600"/>
              <a:t>To be determined whether to use PEAK standalone XE70 or Infinity.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altLang="en-US" sz="1600"/>
              <a:t> Paul Merson to advise the results with Nitrogen Air Purifier.</a:t>
            </a:r>
            <a:endParaRPr lang="en-SG" altLang="en-US" sz="1600"/>
          </a:p>
        </p:txBody>
      </p:sp>
      <p:sp>
        <p:nvSpPr>
          <p:cNvPr id="6149" name="Text Box 52">
            <a:extLst>
              <a:ext uri="{FF2B5EF4-FFF2-40B4-BE49-F238E27FC236}">
                <a16:creationId xmlns:a16="http://schemas.microsoft.com/office/drawing/2014/main" id="{5EF44E86-47B1-4AE0-93E2-35132EE89B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71438"/>
            <a:ext cx="8610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400" b="1"/>
              <a:t>QDa – Built Plan and Support in Year 2020</a:t>
            </a:r>
          </a:p>
        </p:txBody>
      </p:sp>
      <p:pic>
        <p:nvPicPr>
          <p:cNvPr id="6150" name="Picture 9">
            <a:extLst>
              <a:ext uri="{FF2B5EF4-FFF2-40B4-BE49-F238E27FC236}">
                <a16:creationId xmlns:a16="http://schemas.microsoft.com/office/drawing/2014/main" id="{EBD470A5-2CE9-4AA8-960B-BC1D974DA3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09600"/>
            <a:ext cx="87249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52">
            <a:extLst>
              <a:ext uri="{FF2B5EF4-FFF2-40B4-BE49-F238E27FC236}">
                <a16:creationId xmlns:a16="http://schemas.microsoft.com/office/drawing/2014/main" id="{608B8B08-108B-41ED-872D-6D364C9956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71438"/>
            <a:ext cx="8610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/>
              <a:t>Continuous Improvement –  Lean Activities </a:t>
            </a:r>
          </a:p>
        </p:txBody>
      </p:sp>
      <p:sp>
        <p:nvSpPr>
          <p:cNvPr id="7171" name="Slide Number Placeholder 6">
            <a:extLst>
              <a:ext uri="{FF2B5EF4-FFF2-40B4-BE49-F238E27FC236}">
                <a16:creationId xmlns:a16="http://schemas.microsoft.com/office/drawing/2014/main" id="{7B04027C-79D5-4548-827C-38A6F4445E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7262E91-B3BA-41C6-8870-2DBFA742954C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/>
              <a:t>18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7172" name="Picture 2">
            <a:extLst>
              <a:ext uri="{FF2B5EF4-FFF2-40B4-BE49-F238E27FC236}">
                <a16:creationId xmlns:a16="http://schemas.microsoft.com/office/drawing/2014/main" id="{2A5D3BBD-E790-46CB-A857-05E9461FC5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18250"/>
            <a:ext cx="1752600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36C84DC0-A39C-4732-B466-C3C872E9F34A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533400"/>
          <a:ext cx="8839200" cy="548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1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70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600" dirty="0"/>
                        <a:t>Team 3 Lean Project – Rework</a:t>
                      </a:r>
                      <a:r>
                        <a:rPr lang="en-SG" sz="1600" baseline="0" dirty="0"/>
                        <a:t> and Recovery</a:t>
                      </a:r>
                      <a:endParaRPr lang="en-SG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sz="1600" dirty="0"/>
                        <a:t>Team</a:t>
                      </a:r>
                      <a:r>
                        <a:rPr lang="en-SG" sz="1600" baseline="0" dirty="0"/>
                        <a:t> 4 Lean project -- Process </a:t>
                      </a:r>
                      <a:endParaRPr lang="en-SG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9394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endParaRPr lang="en-SG" sz="1800" dirty="0"/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en-SG" sz="1800" dirty="0"/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en-SG" sz="1800" dirty="0"/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en-SG" sz="1800" dirty="0"/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en-SG" sz="1800" dirty="0"/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en-SG" sz="1800" dirty="0"/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en-SG" sz="1800" dirty="0"/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en-SG" sz="1800" dirty="0"/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en-SG" sz="1800" dirty="0"/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en-SG" sz="18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800" dirty="0"/>
                        <a:t> </a:t>
                      </a:r>
                      <a:r>
                        <a:rPr lang="en-SG" sz="1600" b="1" dirty="0"/>
                        <a:t>Purpose</a:t>
                      </a:r>
                      <a:r>
                        <a:rPr lang="en-SG" sz="1600" b="1" baseline="0" dirty="0"/>
                        <a:t> :</a:t>
                      </a:r>
                      <a:r>
                        <a:rPr lang="en-SG" sz="1600" baseline="0" dirty="0"/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SG" sz="1600" baseline="0" dirty="0"/>
                        <a:t> </a:t>
                      </a:r>
                      <a:r>
                        <a:rPr lang="en-SG" sz="1600" dirty="0"/>
                        <a:t>Established process flow between WPPL &amp;    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SG" sz="1600" dirty="0"/>
                        <a:t>   Venture for recovery plan (Jun</a:t>
                      </a:r>
                      <a:r>
                        <a:rPr lang="en-SG" sz="1600" baseline="0" dirty="0"/>
                        <a:t> ~ Sep’19).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600" baseline="0" dirty="0"/>
                        <a:t> </a:t>
                      </a:r>
                      <a:r>
                        <a:rPr lang="en-SG" sz="1600" b="1" baseline="0" dirty="0"/>
                        <a:t>Actions :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SG" sz="1600" baseline="0" dirty="0"/>
                        <a:t> Define Role and responsibilities for each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SG" sz="1600" baseline="0" dirty="0"/>
                        <a:t>   process </a:t>
                      </a:r>
                      <a:r>
                        <a:rPr lang="en-SG" sz="1600" b="1" i="0" baseline="0" dirty="0"/>
                        <a:t>(Date : Jun’19, Closed).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SG" sz="1600" baseline="0" dirty="0"/>
                        <a:t> Recovery plan template </a:t>
                      </a:r>
                      <a:r>
                        <a:rPr lang="en-SG" sz="1600" b="1" baseline="0" dirty="0"/>
                        <a:t>(Date : Jul 19, Closed).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SG" sz="1600" baseline="0" dirty="0"/>
                        <a:t> Release SOP </a:t>
                      </a:r>
                      <a:r>
                        <a:rPr lang="en-SG" sz="1600" b="1" baseline="0" dirty="0">
                          <a:solidFill>
                            <a:srgbClr val="FF0000"/>
                          </a:solidFill>
                        </a:rPr>
                        <a:t>(Date : Sep 19, Open).</a:t>
                      </a:r>
                      <a:endParaRPr lang="en-SG" sz="1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 sz="1800" dirty="0"/>
                    </a:p>
                    <a:p>
                      <a:endParaRPr lang="en-SG" sz="1800" dirty="0"/>
                    </a:p>
                    <a:p>
                      <a:endParaRPr lang="en-SG" sz="1800" dirty="0"/>
                    </a:p>
                    <a:p>
                      <a:endParaRPr lang="en-SG" sz="1800" dirty="0"/>
                    </a:p>
                    <a:p>
                      <a:endParaRPr lang="en-SG" sz="1800" dirty="0"/>
                    </a:p>
                    <a:p>
                      <a:endParaRPr lang="en-SG" sz="1800" dirty="0"/>
                    </a:p>
                    <a:p>
                      <a:endParaRPr lang="en-SG" sz="1800" dirty="0"/>
                    </a:p>
                    <a:p>
                      <a:endParaRPr lang="en-SG" sz="1800" dirty="0"/>
                    </a:p>
                    <a:p>
                      <a:endParaRPr lang="en-SG" sz="1800" dirty="0"/>
                    </a:p>
                    <a:p>
                      <a:endParaRPr lang="en-SG" sz="1800" dirty="0"/>
                    </a:p>
                    <a:p>
                      <a:pPr>
                        <a:buFontTx/>
                        <a:buNone/>
                      </a:pPr>
                      <a:r>
                        <a:rPr lang="en-SG" sz="1600" dirty="0"/>
                        <a:t> </a:t>
                      </a:r>
                      <a:r>
                        <a:rPr lang="en-SG" sz="1600" b="1" dirty="0"/>
                        <a:t>Purpose :</a:t>
                      </a:r>
                      <a:r>
                        <a:rPr lang="en-SG" sz="1600" dirty="0"/>
                        <a:t>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SG" sz="1600" dirty="0"/>
                        <a:t> Conduct</a:t>
                      </a:r>
                      <a:r>
                        <a:rPr lang="en-SG" sz="1600" baseline="0" dirty="0"/>
                        <a:t> Daily Lean Management System at FTN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en-SG" sz="1600" baseline="0" dirty="0"/>
                        <a:t> </a:t>
                      </a:r>
                      <a:r>
                        <a:rPr lang="en-SG" sz="1600" b="1" baseline="0" dirty="0"/>
                        <a:t>Actions : </a:t>
                      </a:r>
                      <a:r>
                        <a:rPr lang="en-SG" sz="1600" b="1" dirty="0"/>
                        <a:t>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SG" sz="1600" dirty="0"/>
                        <a:t> Leader</a:t>
                      </a:r>
                      <a:r>
                        <a:rPr lang="en-SG" sz="1600" baseline="0" dirty="0"/>
                        <a:t> or Technical Operator to </a:t>
                      </a:r>
                      <a:r>
                        <a:rPr lang="en-SG" sz="1600" dirty="0"/>
                        <a:t>update                                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en-SG" sz="1600" dirty="0"/>
                        <a:t>   completed output </a:t>
                      </a:r>
                      <a:r>
                        <a:rPr lang="en-SG" sz="1600" baseline="0" dirty="0"/>
                        <a:t> timely </a:t>
                      </a:r>
                      <a:r>
                        <a:rPr lang="en-SG" sz="1600" b="1" baseline="0" dirty="0"/>
                        <a:t>(Date : Jul 19, Closed).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SG" sz="1600" baseline="0" dirty="0"/>
                        <a:t> Split sub-assemblies from main </a:t>
                      </a:r>
                      <a:r>
                        <a:rPr lang="en-SG" sz="1600" baseline="0" dirty="0" err="1"/>
                        <a:t>assy</a:t>
                      </a:r>
                      <a:r>
                        <a:rPr lang="en-SG" sz="1600" baseline="0" dirty="0"/>
                        <a:t> in BOM  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en-SG" sz="1600" b="1" baseline="0" dirty="0"/>
                        <a:t>  (Date : Aug 19, Closed).</a:t>
                      </a:r>
                      <a:endParaRPr lang="en-SG" sz="1600" b="0" baseline="0" dirty="0"/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SG" sz="1600" b="0" baseline="0" dirty="0"/>
                        <a:t> </a:t>
                      </a:r>
                      <a:r>
                        <a:rPr lang="en-SG" sz="1600" baseline="0" dirty="0"/>
                        <a:t>Implemented LSW for FTN leader to track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en-SG" sz="1600" baseline="0" dirty="0"/>
                        <a:t>   production activities </a:t>
                      </a:r>
                      <a:r>
                        <a:rPr lang="en-SG" sz="1600" b="1" baseline="0" dirty="0">
                          <a:solidFill>
                            <a:schemeClr val="tx1"/>
                          </a:solidFill>
                        </a:rPr>
                        <a:t>(Date : Sep 19. Closed).</a:t>
                      </a:r>
                      <a:endParaRPr lang="en-SG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7184" name="Picture 5">
            <a:extLst>
              <a:ext uri="{FF2B5EF4-FFF2-40B4-BE49-F238E27FC236}">
                <a16:creationId xmlns:a16="http://schemas.microsoft.com/office/drawing/2014/main" id="{D41B311A-D92D-4D5D-A881-0D09655A61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444"/>
          <a:stretch>
            <a:fillRect/>
          </a:stretch>
        </p:blipFill>
        <p:spPr bwMode="auto">
          <a:xfrm>
            <a:off x="4800600" y="2328863"/>
            <a:ext cx="1911350" cy="140493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7497CEF8-D760-4E73-BBD2-9F5EE4357A5F" descr="image1.jpeg">
            <a:extLst>
              <a:ext uri="{FF2B5EF4-FFF2-40B4-BE49-F238E27FC236}">
                <a16:creationId xmlns:a16="http://schemas.microsoft.com/office/drawing/2014/main" id="{24CFAB05-98DF-482D-A640-99B6101725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 l="4311" t="9216" r="4218" b="8965"/>
          <a:stretch>
            <a:fillRect/>
          </a:stretch>
        </p:blipFill>
        <p:spPr bwMode="auto">
          <a:xfrm>
            <a:off x="4800600" y="1017588"/>
            <a:ext cx="1911350" cy="1268412"/>
          </a:xfrm>
          <a:prstGeom prst="rect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</p:spPr>
      </p:pic>
      <p:pic>
        <p:nvPicPr>
          <p:cNvPr id="7186" name="Picture 10">
            <a:extLst>
              <a:ext uri="{FF2B5EF4-FFF2-40B4-BE49-F238E27FC236}">
                <a16:creationId xmlns:a16="http://schemas.microsoft.com/office/drawing/2014/main" id="{6F661BAB-D684-4D47-8525-1B6B6BB084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872"/>
          <a:stretch>
            <a:fillRect/>
          </a:stretch>
        </p:blipFill>
        <p:spPr bwMode="auto">
          <a:xfrm>
            <a:off x="6781800" y="2360613"/>
            <a:ext cx="1858963" cy="137318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">
            <a:extLst>
              <a:ext uri="{FF2B5EF4-FFF2-40B4-BE49-F238E27FC236}">
                <a16:creationId xmlns:a16="http://schemas.microsoft.com/office/drawing/2014/main" id="{4A56ACC1-D0E2-4096-B5B9-D1EACC7F42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781800" y="1066800"/>
            <a:ext cx="1858963" cy="1257300"/>
          </a:xfrm>
          <a:prstGeom prst="rect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</p:spPr>
      </p:pic>
      <p:pic>
        <p:nvPicPr>
          <p:cNvPr id="7188" name="Picture 39">
            <a:extLst>
              <a:ext uri="{FF2B5EF4-FFF2-40B4-BE49-F238E27FC236}">
                <a16:creationId xmlns:a16="http://schemas.microsoft.com/office/drawing/2014/main" id="{1656799C-2952-40FB-BAFA-D77524B150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125" y="1125538"/>
            <a:ext cx="3038475" cy="222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9" name="Picture 40">
            <a:extLst>
              <a:ext uri="{FF2B5EF4-FFF2-40B4-BE49-F238E27FC236}">
                <a16:creationId xmlns:a16="http://schemas.microsoft.com/office/drawing/2014/main" id="{C953A918-546D-4847-960B-D5B481165F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66800"/>
            <a:ext cx="1152525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:\Documents and Settings\bryan.sim-sz\Desktop\PPT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cxnSp>
        <p:nvCxnSpPr>
          <p:cNvPr id="6" name="Straight Connector 5"/>
          <p:cNvCxnSpPr/>
          <p:nvPr/>
        </p:nvCxnSpPr>
        <p:spPr>
          <a:xfrm>
            <a:off x="0" y="6172200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logo.png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467600" y="6324600"/>
            <a:ext cx="1490663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0" y="2743200"/>
            <a:ext cx="36576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QUALITY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UPDATE</a:t>
            </a:r>
            <a:r>
              <a:rPr lang="en-US" sz="28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14" name="Picture 2" descr="D:\My Documents\Desktop\Desktop folder\Water\Waters log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318739"/>
            <a:ext cx="1752600" cy="4044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53508885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My Documents\Desktop\Desktop folder\Water\Waters 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6318739"/>
            <a:ext cx="1752600" cy="404446"/>
          </a:xfrm>
          <a:prstGeom prst="rect">
            <a:avLst/>
          </a:prstGeom>
          <a:noFill/>
        </p:spPr>
      </p:pic>
      <p:sp>
        <p:nvSpPr>
          <p:cNvPr id="10" name="Title 1"/>
          <p:cNvSpPr txBox="1"/>
          <p:nvPr/>
        </p:nvSpPr>
        <p:spPr bwMode="auto">
          <a:xfrm>
            <a:off x="0" y="0"/>
            <a:ext cx="9067800" cy="6096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/>
            <a:r>
              <a:rPr lang="en-US" sz="2400" b="1" kern="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MS PGothic" panose="020B0600070205080204" pitchFamily="34" charset="-128"/>
                <a:cs typeface="Arial" panose="020B0604020202020204"/>
              </a:rPr>
              <a:t>Quality Dashboard</a:t>
            </a:r>
            <a:endParaRPr lang="en-US" sz="24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609600"/>
            <a:ext cx="85344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11">
            <a:extLst>
              <a:ext uri="{FF2B5EF4-FFF2-40B4-BE49-F238E27FC236}">
                <a16:creationId xmlns:a16="http://schemas.microsoft.com/office/drawing/2014/main" id="{3D983A7B-06E0-49CB-AA5E-C1B104CCC62C}"/>
              </a:ext>
            </a:extLst>
          </p:cNvPr>
          <p:cNvSpPr txBox="1">
            <a:spLocks/>
          </p:cNvSpPr>
          <p:nvPr/>
        </p:nvSpPr>
        <p:spPr>
          <a:xfrm>
            <a:off x="5334000" y="6340475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1FC871F-C3D0-4D99-AFDF-C09F61974B19}" type="slidenum">
              <a:rPr lang="en-US" sz="1400" smtClean="0">
                <a:solidFill>
                  <a:schemeClr val="bg1">
                    <a:lumMod val="50000"/>
                  </a:schemeClr>
                </a:solidFill>
              </a:rPr>
              <a:pPr algn="r"/>
              <a:t>20</a:t>
            </a:fld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/>
          <p:nvPr/>
        </p:nvSpPr>
        <p:spPr bwMode="auto">
          <a:xfrm>
            <a:off x="0" y="0"/>
            <a:ext cx="9067800" cy="6096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/>
            <a:r>
              <a:rPr lang="en-US" sz="2800" b="1" kern="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MS PGothic" panose="020B0600070205080204" pitchFamily="34" charset="-128"/>
                <a:cs typeface="Arial" panose="020B0604020202020204"/>
              </a:rPr>
              <a:t>Lowlights 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2400" y="685800"/>
          <a:ext cx="8763000" cy="541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9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1" indent="127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ourier New" panose="02070309020205020404" pitchFamily="49" charset="0"/>
                        <a:buNone/>
                        <a:tabLst/>
                        <a:defRPr/>
                      </a:pPr>
                      <a:r>
                        <a:rPr lang="en-US" sz="1400" b="1" kern="1200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SCAR to Venture 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SCAR to Supplier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SCAR to Supplier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08500">
                <a:tc>
                  <a:txBody>
                    <a:bodyPr/>
                    <a:lstStyle/>
                    <a:p>
                      <a:pPr lvl="0"/>
                      <a:r>
                        <a:rPr lang="en-US" sz="1200" b="1" dirty="0">
                          <a:latin typeface="Arial" pitchFamily="34" charset="0"/>
                          <a:cs typeface="Arial" pitchFamily="34" charset="0"/>
                        </a:rPr>
                        <a:t>Process </a:t>
                      </a:r>
                      <a:r>
                        <a:rPr lang="en-US" sz="1200" b="1" baseline="0" dirty="0">
                          <a:latin typeface="Arial" pitchFamily="34" charset="0"/>
                          <a:cs typeface="Arial" pitchFamily="34" charset="0"/>
                        </a:rPr>
                        <a:t>Control</a:t>
                      </a:r>
                    </a:p>
                    <a:p>
                      <a:pPr lvl="0"/>
                      <a:r>
                        <a:rPr lang="en-US" sz="1200" baseline="0" dirty="0">
                          <a:latin typeface="Arial" pitchFamily="34" charset="0"/>
                          <a:cs typeface="Arial" pitchFamily="34" charset="0"/>
                        </a:rPr>
                        <a:t>CAR19-007</a:t>
                      </a:r>
                    </a:p>
                    <a:p>
                      <a:pPr lvl="0"/>
                      <a:endParaRPr lang="en-US" sz="1200" baseline="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Review all the existing TSP in Production floor and </a:t>
                      </a:r>
                      <a:r>
                        <a:rPr lang="en-US" sz="1200" b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complete the assessment </a:t>
                      </a:r>
                      <a:r>
                        <a:rPr lang="en-US" sz="12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of</a:t>
                      </a:r>
                      <a:r>
                        <a:rPr lang="en-US" sz="1200" b="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the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production operators to assess if following the steps as required in the TSP,</a:t>
                      </a:r>
                      <a:r>
                        <a:rPr lang="en-US" sz="120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before the scheduled competency assessment  by customer.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228600" indent="-228600">
                        <a:buAutoNum type="arabicPeriod"/>
                      </a:pPr>
                      <a:r>
                        <a:rPr lang="en-SG" sz="1200" b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Revised</a:t>
                      </a:r>
                      <a:r>
                        <a:rPr lang="en-SG" sz="12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the 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Assessment Form No. HRM-033 to align the </a:t>
                      </a:r>
                      <a:r>
                        <a:rPr lang="en-US" sz="1200" b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requirement on recertification 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using ASP/TSP.</a:t>
                      </a:r>
                      <a:endParaRPr lang="en-SG" sz="12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  <a:endParaRPr lang="en-SG" sz="12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lvl="0"/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lvl="0"/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lvl="0"/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lvl="0"/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lvl="0"/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lvl="0"/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lvl="0"/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Status: </a:t>
                      </a:r>
                      <a:r>
                        <a:rPr lang="en-US" sz="1200" b="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Closed (23-July-19)</a:t>
                      </a:r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127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ourier New" panose="02070309020205020404" pitchFamily="49" charset="0"/>
                        <a:buNone/>
                        <a:tabLst/>
                        <a:defRPr/>
                      </a:pPr>
                      <a:r>
                        <a:rPr lang="en-US" sz="1200" b="1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Tooling Wear &amp; Tear</a:t>
                      </a:r>
                    </a:p>
                    <a:p>
                      <a:pPr marL="0" marR="0" lvl="1" indent="127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ourier New" panose="02070309020205020404" pitchFamily="49" charset="0"/>
                        <a:buNone/>
                        <a:tabLst/>
                        <a:defRPr/>
                      </a:pPr>
                      <a:r>
                        <a:rPr lang="en-US" sz="1200" b="1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Supplier: YKM</a:t>
                      </a:r>
                    </a:p>
                    <a:p>
                      <a:pPr marL="0" marR="0" lvl="1" indent="127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ourier New" panose="02070309020205020404" pitchFamily="49" charset="0"/>
                        <a:buNone/>
                        <a:tabLst/>
                        <a:defRPr/>
                      </a:pPr>
                      <a:r>
                        <a:rPr lang="en-SG" sz="12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Reject Rate:</a:t>
                      </a:r>
                      <a:r>
                        <a:rPr lang="en-SG" sz="1200" b="1" i="0" u="none" strike="noStrike" baseline="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SG" sz="1200" b="0" i="0" u="none" strike="noStrike" baseline="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75%</a:t>
                      </a:r>
                      <a:endParaRPr lang="en-SG" sz="12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1200" dirty="0">
                          <a:latin typeface="Arial" pitchFamily="34" charset="0"/>
                          <a:cs typeface="Arial" pitchFamily="34" charset="0"/>
                        </a:rPr>
                        <a:t>Implement </a:t>
                      </a:r>
                      <a:r>
                        <a:rPr lang="en-US" sz="1200" b="1" dirty="0">
                          <a:latin typeface="Arial" pitchFamily="34" charset="0"/>
                          <a:cs typeface="Arial" pitchFamily="34" charset="0"/>
                        </a:rPr>
                        <a:t>first</a:t>
                      </a:r>
                      <a:r>
                        <a:rPr lang="en-US" sz="1200" b="1" baseline="0" dirty="0">
                          <a:latin typeface="Arial" pitchFamily="34" charset="0"/>
                          <a:cs typeface="Arial" pitchFamily="34" charset="0"/>
                        </a:rPr>
                        <a:t> piece full dimensional check </a:t>
                      </a:r>
                      <a:r>
                        <a:rPr lang="en-US" sz="1200" baseline="0" dirty="0">
                          <a:latin typeface="Arial" pitchFamily="34" charset="0"/>
                          <a:cs typeface="Arial" pitchFamily="34" charset="0"/>
                        </a:rPr>
                        <a:t>(Not in place previously)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1200" b="1" baseline="0" dirty="0">
                          <a:latin typeface="Arial" pitchFamily="34" charset="0"/>
                          <a:cs typeface="Arial" pitchFamily="34" charset="0"/>
                        </a:rPr>
                        <a:t>Raised QA alert </a:t>
                      </a:r>
                      <a:r>
                        <a:rPr lang="en-US" sz="1200" baseline="0" dirty="0">
                          <a:latin typeface="Arial" pitchFamily="34" charset="0"/>
                          <a:cs typeface="Arial" pitchFamily="34" charset="0"/>
                        </a:rPr>
                        <a:t>to brief all relevant operators involve in the inspection of the part and add-in the OQA inspection to check on the chamfer. 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sz="1200" baseline="0" dirty="0">
                          <a:latin typeface="Arial" pitchFamily="34" charset="0"/>
                          <a:cs typeface="Arial" pitchFamily="34" charset="0"/>
                        </a:rPr>
                        <a:t>3 lots monitoring completed</a:t>
                      </a:r>
                    </a:p>
                    <a:p>
                      <a:pPr marL="228600" indent="-228600">
                        <a:buAutoNum type="arabicPeriod"/>
                      </a:pPr>
                      <a:endParaRPr lang="en-US" sz="1200" baseline="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228600" indent="-228600">
                        <a:buAutoNum type="arabicPeriod"/>
                      </a:pPr>
                      <a:endParaRPr lang="en-US" sz="1200" baseline="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228600" indent="-228600">
                        <a:buAutoNum type="arabicPeriod"/>
                      </a:pPr>
                      <a:endParaRPr lang="en-US" sz="1200" baseline="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228600" indent="-228600">
                        <a:buAutoNum type="arabicPeriod"/>
                      </a:pPr>
                      <a:endParaRPr lang="en-US" sz="1200" baseline="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228600" indent="-228600">
                        <a:buNone/>
                      </a:pPr>
                      <a:endParaRPr lang="en-US" sz="1200" baseline="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228600" indent="-228600">
                        <a:buNone/>
                      </a:pPr>
                      <a:endParaRPr lang="en-US" sz="1200" baseline="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228600" indent="-228600">
                        <a:buNone/>
                      </a:pPr>
                      <a:endParaRPr lang="en-US" sz="1200" baseline="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228600" indent="-228600">
                        <a:buNone/>
                      </a:pPr>
                      <a:endParaRPr lang="en-US" sz="1200" baseline="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Status: </a:t>
                      </a:r>
                      <a:r>
                        <a:rPr lang="en-US" sz="1200" b="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Closed (30-Aug-19)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127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ourier New" panose="02070309020205020404" pitchFamily="49" charset="0"/>
                        <a:buNone/>
                        <a:tabLst/>
                        <a:defRPr/>
                      </a:pPr>
                      <a:r>
                        <a:rPr lang="en-US" sz="1200" b="1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Tooling Wear &amp; Tear</a:t>
                      </a:r>
                    </a:p>
                    <a:p>
                      <a:pPr marL="0" marR="0" lvl="1" indent="127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ourier New" panose="02070309020205020404" pitchFamily="49" charset="0"/>
                        <a:buNone/>
                        <a:tabLst/>
                        <a:defRPr/>
                      </a:pPr>
                      <a:r>
                        <a:rPr lang="en-US" sz="1200" b="1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Supplier: Globaltron</a:t>
                      </a:r>
                    </a:p>
                    <a:p>
                      <a:pPr marL="0" marR="0" lvl="1" indent="127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ourier New" panose="02070309020205020404" pitchFamily="49" charset="0"/>
                        <a:buNone/>
                        <a:tabLst/>
                        <a:defRPr/>
                      </a:pPr>
                      <a:r>
                        <a:rPr lang="en-SG" sz="12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Reject Rate:</a:t>
                      </a:r>
                      <a:r>
                        <a:rPr lang="en-SG" sz="1200" b="1" i="0" u="none" strike="noStrike" baseline="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SG" sz="1200" b="0" i="0" u="none" strike="noStrike" baseline="0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75%</a:t>
                      </a:r>
                      <a:endParaRPr lang="en-SG" sz="12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228600" marR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Enhance</a:t>
                      </a:r>
                      <a:r>
                        <a:rPr lang="en-US" sz="1200" b="0" i="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the </a:t>
                      </a:r>
                      <a:r>
                        <a:rPr lang="en-US" sz="1200" b="1" i="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preventive maintenance </a:t>
                      </a:r>
                      <a:r>
                        <a:rPr lang="en-US" sz="1200" b="0" i="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of the cutter to every 2000pcs and sufficient oil to reduce the friction during machining.</a:t>
                      </a:r>
                    </a:p>
                    <a:p>
                      <a:pPr marL="228600" marR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b="0" i="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Implemented the </a:t>
                      </a:r>
                      <a:r>
                        <a:rPr lang="en-US" sz="1200" b="1" i="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use of standard ring gauge </a:t>
                      </a:r>
                      <a:r>
                        <a:rPr lang="en-US" sz="1200" b="0" i="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instead mating part during part buy-off verification.</a:t>
                      </a:r>
                    </a:p>
                    <a:p>
                      <a:pPr marL="228600" marR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baseline="0" dirty="0">
                          <a:latin typeface="Arial" pitchFamily="34" charset="0"/>
                          <a:cs typeface="Arial" pitchFamily="34" charset="0"/>
                        </a:rPr>
                        <a:t>3 lots monitoring completed</a:t>
                      </a:r>
                    </a:p>
                    <a:p>
                      <a:pPr marL="228600" marR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Status: </a:t>
                      </a:r>
                      <a:r>
                        <a:rPr lang="en-US" sz="1200" b="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Closed (30-Aug-19)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52800" y="3962400"/>
            <a:ext cx="2460565" cy="1295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00800" y="3962400"/>
            <a:ext cx="2057400" cy="1295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962400"/>
            <a:ext cx="2971800" cy="12174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11">
            <a:extLst>
              <a:ext uri="{FF2B5EF4-FFF2-40B4-BE49-F238E27FC236}">
                <a16:creationId xmlns:a16="http://schemas.microsoft.com/office/drawing/2014/main" id="{74543256-B4CA-44D4-9704-D3707672E69E}"/>
              </a:ext>
            </a:extLst>
          </p:cNvPr>
          <p:cNvSpPr txBox="1">
            <a:spLocks/>
          </p:cNvSpPr>
          <p:nvPr/>
        </p:nvSpPr>
        <p:spPr>
          <a:xfrm>
            <a:off x="5105400" y="6340475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1FC871F-C3D0-4D99-AFDF-C09F61974B19}" type="slidenum">
              <a:rPr lang="en-US" sz="1400" smtClean="0">
                <a:solidFill>
                  <a:schemeClr val="bg1">
                    <a:lumMod val="50000"/>
                  </a:schemeClr>
                </a:solidFill>
              </a:rPr>
              <a:pPr algn="r"/>
              <a:t>21</a:t>
            </a:fld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/>
          <p:nvPr/>
        </p:nvSpPr>
        <p:spPr bwMode="auto">
          <a:xfrm>
            <a:off x="0" y="0"/>
            <a:ext cx="9067800" cy="6096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/>
            <a:r>
              <a:rPr lang="en-US" sz="2800" b="1" kern="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MS PGothic" panose="020B0600070205080204" pitchFamily="34" charset="-128"/>
                <a:cs typeface="Arial" panose="020B0604020202020204"/>
              </a:rPr>
              <a:t>Highlights: Continuous Improvement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2400" y="685800"/>
          <a:ext cx="8763000" cy="4889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62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E-DHR</a:t>
                      </a:r>
                      <a:endParaRPr lang="en-US" sz="1400" b="1" baseline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Material Inspection Enhancement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08500">
                <a:tc>
                  <a:txBody>
                    <a:bodyPr/>
                    <a:lstStyle/>
                    <a:p>
                      <a:pPr lvl="0"/>
                      <a:r>
                        <a:rPr lang="en-US" sz="1400" b="1" dirty="0">
                          <a:latin typeface="Arial" pitchFamily="34" charset="0"/>
                          <a:cs typeface="Arial" pitchFamily="34" charset="0"/>
                        </a:rPr>
                        <a:t>Purpose: Digitalize DHR (Device History Records)</a:t>
                      </a:r>
                      <a:endParaRPr lang="en-SG" sz="1400" b="1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latin typeface="Arial" pitchFamily="34" charset="0"/>
                          <a:cs typeface="Arial" pitchFamily="34" charset="0"/>
                        </a:rPr>
                        <a:t>Progress update: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 dirty="0">
                          <a:latin typeface="Arial" pitchFamily="34" charset="0"/>
                          <a:cs typeface="Arial" pitchFamily="34" charset="0"/>
                        </a:rPr>
                        <a:t>Solution will be developed in-house with support from HQ IT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 dirty="0">
                          <a:latin typeface="Arial" pitchFamily="34" charset="0"/>
                          <a:cs typeface="Arial" pitchFamily="34" charset="0"/>
                        </a:rPr>
                        <a:t>Various service providers and proposals have been evaluated.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 dirty="0">
                          <a:latin typeface="Arial" pitchFamily="34" charset="0"/>
                          <a:cs typeface="Arial" pitchFamily="34" charset="0"/>
                        </a:rPr>
                        <a:t>Once establish, the checklists will be completed via tablet, the DHR will be generated electronically.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 dirty="0">
                          <a:latin typeface="Arial" pitchFamily="34" charset="0"/>
                          <a:cs typeface="Arial" pitchFamily="34" charset="0"/>
                        </a:rPr>
                        <a:t>There will be quality gain, productivity savings, and most importantly traceability and data analysis (including dashboard) will be significantly enhanced.</a:t>
                      </a:r>
                    </a:p>
                    <a:p>
                      <a:pPr marL="497840" indent="-497840">
                        <a:buFont typeface="Arial" panose="020B0604020202020204" pitchFamily="34" charset="0"/>
                        <a:buNone/>
                      </a:pPr>
                      <a:endParaRPr lang="en-US" altLang="en-US" sz="1400" b="1" kern="1200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497840" indent="-497840">
                        <a:buFont typeface="Arial" panose="020B0604020202020204" pitchFamily="34" charset="0"/>
                        <a:buNone/>
                      </a:pPr>
                      <a:endParaRPr lang="en-US" altLang="en-US" sz="1400" b="1" kern="1200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497840" indent="-497840">
                        <a:buFont typeface="Arial" panose="020B0604020202020204" pitchFamily="34" charset="0"/>
                        <a:buNone/>
                      </a:pPr>
                      <a:r>
                        <a:rPr lang="en-US" altLang="en-US" sz="1400" b="1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Target Completion:</a:t>
                      </a:r>
                      <a:r>
                        <a:rPr lang="en-US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Q4’19~Q1’20 </a:t>
                      </a:r>
                    </a:p>
                    <a:p>
                      <a:endParaRPr lang="en-SG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400" b="1" dirty="0">
                          <a:latin typeface="Arial" pitchFamily="34" charset="0"/>
                          <a:cs typeface="Arial" pitchFamily="34" charset="0"/>
                        </a:rPr>
                        <a:t>Scope: Enhance Inspection effectiveness (IPQC and IQC)</a:t>
                      </a:r>
                      <a:r>
                        <a:rPr lang="en-SG" sz="1400" b="1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lvl="0"/>
                      <a:endParaRPr lang="en-SG" sz="1400" b="1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lvl="0"/>
                      <a:r>
                        <a:rPr lang="en-US" sz="1400" b="1" baseline="0" dirty="0">
                          <a:latin typeface="Arial" pitchFamily="34" charset="0"/>
                          <a:cs typeface="Arial" pitchFamily="34" charset="0"/>
                        </a:rPr>
                        <a:t>Progress Update:</a:t>
                      </a:r>
                    </a:p>
                    <a:p>
                      <a:pPr marL="0" lvl="0" indent="-279400" algn="l">
                        <a:buFont typeface="Wingdings" pitchFamily="2" charset="2"/>
                        <a:buChar char="§"/>
                        <a:tabLst>
                          <a:tab pos="0" algn="l"/>
                          <a:tab pos="355600" algn="l"/>
                        </a:tabLst>
                      </a:pPr>
                      <a:r>
                        <a:rPr lang="en-US" altLang="en-US" sz="1400" b="0" baseline="0" dirty="0">
                          <a:latin typeface="Arial" pitchFamily="34" charset="0"/>
                          <a:cs typeface="Arial" pitchFamily="34" charset="0"/>
                        </a:rPr>
                        <a:t>Inspection checklists for 60 parts from high-runner model FTN have been reviewed, and some are updated to enhance effectiveness.</a:t>
                      </a:r>
                    </a:p>
                    <a:p>
                      <a:pPr marL="0" marR="0" lvl="0" indent="-2794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>
                          <a:tab pos="0" algn="l"/>
                          <a:tab pos="355600" algn="l"/>
                        </a:tabLst>
                        <a:defRPr/>
                      </a:pPr>
                      <a:r>
                        <a:rPr lang="en-US" altLang="en-US" sz="1400" b="0" baseline="0" dirty="0">
                          <a:latin typeface="Arial" pitchFamily="34" charset="0"/>
                          <a:cs typeface="Arial" pitchFamily="34" charset="0"/>
                        </a:rPr>
                        <a:t>Next target identified model is CM-A with highest number of feedback related to material from 2018 data.</a:t>
                      </a:r>
                    </a:p>
                    <a:p>
                      <a:pPr marL="0" lvl="0" indent="-279400" algn="l">
                        <a:buFont typeface="Wingdings" pitchFamily="2" charset="2"/>
                        <a:buChar char="§"/>
                        <a:tabLst>
                          <a:tab pos="0" algn="l"/>
                          <a:tab pos="355600" algn="l"/>
                        </a:tabLst>
                      </a:pPr>
                      <a:endParaRPr lang="en-US" altLang="en-US" sz="1400" b="0" baseline="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>
                          <a:tab pos="0" algn="l"/>
                          <a:tab pos="355600" algn="l"/>
                        </a:tabLst>
                        <a:defRPr/>
                      </a:pPr>
                      <a:r>
                        <a:rPr lang="en-US" altLang="en-US" sz="1400" b="1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Target Completion:</a:t>
                      </a:r>
                      <a:r>
                        <a:rPr lang="en-US" altLang="en-US" sz="1400" b="0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Q4’19~Q1’20 </a:t>
                      </a:r>
                    </a:p>
                    <a:p>
                      <a:pPr marL="0" lvl="0" indent="0" algn="l">
                        <a:buFont typeface="Wingdings" pitchFamily="2" charset="2"/>
                        <a:buNone/>
                        <a:tabLst>
                          <a:tab pos="0" algn="l"/>
                          <a:tab pos="355600" algn="l"/>
                        </a:tabLst>
                      </a:pPr>
                      <a:endParaRPr lang="en-SG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4495800"/>
            <a:ext cx="2514600" cy="1406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31796" y="4419600"/>
            <a:ext cx="2145004" cy="1581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50" y="4419600"/>
            <a:ext cx="2533650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ight Arrow 8"/>
          <p:cNvSpPr/>
          <p:nvPr/>
        </p:nvSpPr>
        <p:spPr>
          <a:xfrm>
            <a:off x="2438400" y="5562600"/>
            <a:ext cx="45720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8" name="Slide Number Placeholder 11">
            <a:extLst>
              <a:ext uri="{FF2B5EF4-FFF2-40B4-BE49-F238E27FC236}">
                <a16:creationId xmlns:a16="http://schemas.microsoft.com/office/drawing/2014/main" id="{A423743B-D97B-41F8-BBEC-83B3A298FEB3}"/>
              </a:ext>
            </a:extLst>
          </p:cNvPr>
          <p:cNvSpPr txBox="1">
            <a:spLocks/>
          </p:cNvSpPr>
          <p:nvPr/>
        </p:nvSpPr>
        <p:spPr>
          <a:xfrm>
            <a:off x="5181600" y="6340475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1FC871F-C3D0-4D99-AFDF-C09F61974B19}" type="slidenum">
              <a:rPr lang="en-US" sz="1400" smtClean="0">
                <a:solidFill>
                  <a:schemeClr val="bg1">
                    <a:lumMod val="50000"/>
                  </a:schemeClr>
                </a:solidFill>
              </a:rPr>
              <a:pPr algn="r"/>
              <a:t>22</a:t>
            </a:fld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3320780"/>
            <a:ext cx="4738314" cy="2664000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7" name="Title 1"/>
          <p:cNvSpPr txBox="1"/>
          <p:nvPr/>
        </p:nvSpPr>
        <p:spPr bwMode="auto">
          <a:xfrm>
            <a:off x="0" y="0"/>
            <a:ext cx="9067800" cy="6096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/>
            <a:r>
              <a:rPr lang="en-US" sz="2800" b="1" kern="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MS PGothic" panose="020B0600070205080204" pitchFamily="34" charset="-128"/>
                <a:cs typeface="Arial" panose="020B0604020202020204"/>
              </a:rPr>
              <a:t>Highlights: Continuous Improvement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4343400"/>
            <a:ext cx="3276599" cy="1708754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9" name="Picture 2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609600"/>
            <a:ext cx="4572000" cy="2476500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</p:pic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876800" y="609600"/>
          <a:ext cx="4038600" cy="36149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8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3555"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kern="1200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Bright Ideas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99245">
                <a:tc>
                  <a:txBody>
                    <a:bodyPr/>
                    <a:lstStyle/>
                    <a:p>
                      <a:pPr algn="l"/>
                      <a:r>
                        <a:rPr lang="en-US" sz="1300" b="1" u="sng" dirty="0">
                          <a:latin typeface="Arial" pitchFamily="34" charset="0"/>
                          <a:cs typeface="Arial" pitchFamily="34" charset="0"/>
                        </a:rPr>
                        <a:t>Purpose</a:t>
                      </a:r>
                      <a:r>
                        <a:rPr lang="en-US" sz="1300" b="1" dirty="0">
                          <a:latin typeface="Arial" pitchFamily="34" charset="0"/>
                          <a:cs typeface="Arial" pitchFamily="34" charset="0"/>
                        </a:rPr>
                        <a:t>: Create a culture where production staff voices are valued</a:t>
                      </a:r>
                    </a:p>
                    <a:p>
                      <a:pPr algn="l"/>
                      <a:endParaRPr lang="en-SG" altLang="en-US" sz="13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US" sz="1300" b="1" dirty="0">
                          <a:latin typeface="Arial" pitchFamily="34" charset="0"/>
                          <a:cs typeface="Arial" pitchFamily="34" charset="0"/>
                        </a:rPr>
                        <a:t>Progress update:</a:t>
                      </a:r>
                      <a:endParaRPr lang="en-US" sz="1300" baseline="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273050" indent="-1778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US" sz="1300" baseline="0" dirty="0">
                          <a:latin typeface="Arial" pitchFamily="34" charset="0"/>
                          <a:cs typeface="Arial" pitchFamily="34" charset="0"/>
                        </a:rPr>
                        <a:t>Program launched, along with poster showing the value of the work of production staff.</a:t>
                      </a:r>
                    </a:p>
                    <a:p>
                      <a:pPr marL="273050" indent="-1778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US" sz="1300" baseline="0" dirty="0">
                          <a:latin typeface="Arial" pitchFamily="34" charset="0"/>
                          <a:cs typeface="Arial" pitchFamily="34" charset="0"/>
                        </a:rPr>
                        <a:t>Each of the 9 submission are reviewed through with the staff individually, and complimented.</a:t>
                      </a:r>
                    </a:p>
                    <a:p>
                      <a:pPr marL="273050" indent="-1778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US" sz="1300" baseline="0" dirty="0">
                          <a:latin typeface="Arial" pitchFamily="34" charset="0"/>
                          <a:cs typeface="Arial" pitchFamily="34" charset="0"/>
                        </a:rPr>
                        <a:t>Souvenir given for each submission, and publicized.</a:t>
                      </a:r>
                    </a:p>
                    <a:p>
                      <a:pPr marL="273050" indent="-1778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US" sz="1300" baseline="0" dirty="0">
                          <a:latin typeface="Arial" pitchFamily="34" charset="0"/>
                          <a:cs typeface="Arial" pitchFamily="34" charset="0"/>
                        </a:rPr>
                        <a:t>1 of the idea is actually being implemented. Productivity gains being tabulated, and will be publicized to further this culture.</a:t>
                      </a:r>
                    </a:p>
                    <a:p>
                      <a:pPr marL="273050" indent="-1778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US" altLang="en-US" sz="1300" b="0" baseline="0" dirty="0">
                          <a:latin typeface="Arial" pitchFamily="34" charset="0"/>
                          <a:cs typeface="Arial" pitchFamily="34" charset="0"/>
                        </a:rPr>
                        <a:t>Changes are being considered based on production staff voice, for example, some prefer to submit in group, or in native tongue.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:\Documents and Settings\bryan.sim-sz\Desktop\PPT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cxnSp>
        <p:nvCxnSpPr>
          <p:cNvPr id="6" name="Straight Connector 5"/>
          <p:cNvCxnSpPr/>
          <p:nvPr/>
        </p:nvCxnSpPr>
        <p:spPr>
          <a:xfrm>
            <a:off x="0" y="6172200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logo.pn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467600" y="6324600"/>
            <a:ext cx="1490663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352149" y="2895600"/>
            <a:ext cx="265649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GENERAL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DISCUSSIONS</a:t>
            </a:r>
          </a:p>
        </p:txBody>
      </p:sp>
      <p:pic>
        <p:nvPicPr>
          <p:cNvPr id="10" name="Picture 2" descr="D:\My Documents\Desktop\Desktop folder\Water\Waters log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318739"/>
            <a:ext cx="1752600" cy="404446"/>
          </a:xfrm>
          <a:prstGeom prst="rect">
            <a:avLst/>
          </a:prstGeom>
          <a:noFill/>
        </p:spPr>
      </p:pic>
      <p:sp>
        <p:nvSpPr>
          <p:cNvPr id="8" name="Slide Number Placeholder 11"/>
          <p:cNvSpPr txBox="1">
            <a:spLocks/>
          </p:cNvSpPr>
          <p:nvPr/>
        </p:nvSpPr>
        <p:spPr>
          <a:xfrm>
            <a:off x="5334000" y="6324600"/>
            <a:ext cx="2133600" cy="365125"/>
          </a:xfrm>
          <a:prstGeom prst="rect">
            <a:avLst/>
          </a:prstGeom>
        </p:spPr>
        <p:txBody>
          <a:bodyPr/>
          <a:lstStyle/>
          <a:p>
            <a:pPr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tx1">
                    <a:tint val="75000"/>
                  </a:schemeClr>
                </a:solidFill>
              </a:rPr>
              <a:t>24</a:t>
            </a:r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:\Documents and Settings\bryan.sim-sz\Desktop\PPT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cxnSp>
        <p:nvCxnSpPr>
          <p:cNvPr id="6" name="Straight Connector 5"/>
          <p:cNvCxnSpPr/>
          <p:nvPr/>
        </p:nvCxnSpPr>
        <p:spPr>
          <a:xfrm>
            <a:off x="0" y="6172200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logo.pn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467600" y="6324600"/>
            <a:ext cx="1490663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523705" y="3058180"/>
            <a:ext cx="231339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THANK YOU</a:t>
            </a:r>
          </a:p>
        </p:txBody>
      </p:sp>
      <p:pic>
        <p:nvPicPr>
          <p:cNvPr id="10" name="Picture 2" descr="D:\My Documents\Desktop\Desktop folder\Water\Waters log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318739"/>
            <a:ext cx="1752600" cy="404446"/>
          </a:xfrm>
          <a:prstGeom prst="rect">
            <a:avLst/>
          </a:prstGeom>
          <a:noFill/>
        </p:spPr>
      </p:pic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25</a:t>
            </a:r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:\Documents and Settings\bryan.sim-sz\Desktop\PPT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cxnSp>
        <p:nvCxnSpPr>
          <p:cNvPr id="6" name="Straight Connector 5"/>
          <p:cNvCxnSpPr/>
          <p:nvPr/>
        </p:nvCxnSpPr>
        <p:spPr>
          <a:xfrm>
            <a:off x="0" y="6172200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logo.pn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467600" y="6324600"/>
            <a:ext cx="1490663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671151" y="3058180"/>
            <a:ext cx="201850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APPENDIX</a:t>
            </a:r>
          </a:p>
        </p:txBody>
      </p:sp>
      <p:pic>
        <p:nvPicPr>
          <p:cNvPr id="10" name="Picture 2" descr="D:\My Documents\Desktop\Desktop folder\Water\Waters log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318739"/>
            <a:ext cx="1752600" cy="404446"/>
          </a:xfrm>
          <a:prstGeom prst="rect">
            <a:avLst/>
          </a:prstGeom>
          <a:noFill/>
        </p:spPr>
      </p:pic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38052604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0" y="0"/>
            <a:ext cx="899160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7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Instruments by Product Group</a:t>
            </a:r>
          </a:p>
        </p:txBody>
      </p:sp>
      <p:pic>
        <p:nvPicPr>
          <p:cNvPr id="50" name="Picture 2" descr="D:\My Documents\Desktop\Desktop folder\Water\Waters 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318739"/>
            <a:ext cx="1752600" cy="404446"/>
          </a:xfrm>
          <a:prstGeom prst="rect">
            <a:avLst/>
          </a:prstGeom>
          <a:noFill/>
        </p:spPr>
      </p:pic>
      <p:sp>
        <p:nvSpPr>
          <p:cNvPr id="52" name="Slide Number Placeholder 5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27</a:t>
            </a:r>
          </a:p>
        </p:txBody>
      </p: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228599" y="533400"/>
          <a:ext cx="6139302" cy="5562585"/>
        </p:xfrm>
        <a:graphic>
          <a:graphicData uri="http://schemas.openxmlformats.org/drawingml/2006/table">
            <a:tbl>
              <a:tblPr/>
              <a:tblGrid>
                <a:gridCol w="13080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22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390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8931"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Product Group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Material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Material Description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8931">
                <a:tc rowSpan="10">
                  <a:txBody>
                    <a:bodyPr/>
                    <a:lstStyle/>
                    <a:p>
                      <a:pPr algn="l" fontAlgn="ctr"/>
                      <a:r>
                        <a:rPr lang="en-SG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UPLC H &amp; I</a:t>
                      </a:r>
                    </a:p>
                  </a:txBody>
                  <a:tcPr marL="7741" marR="7741" marT="77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186015000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ACQUITY UPLC I-Class BSM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8931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186015017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ACQUITY UPLC Sample Manager FTN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8931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186015042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ACQUITY CH-A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8931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186015043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ACQUITY UPLC CM-A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8931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186015045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ACQUITY HTCH-30A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8931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186015046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ACQUITY UPLC I-Class Sample Manager-FTN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8931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186015049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ACQUITY UPLC H-Class CM-AUX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8931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186015085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ACQUITY UPLC H-Class PLUS SM FTN-H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8931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186015088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ACQUITY UPLC I-Class PLUS SM FTN-I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8931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186015082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ACQUITY UPLC I CLASS PLUS BSM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8931">
                <a:tc rowSpan="6">
                  <a:txBody>
                    <a:bodyPr/>
                    <a:lstStyle/>
                    <a:p>
                      <a:pPr algn="l" fontAlgn="ctr"/>
                      <a:r>
                        <a:rPr lang="en-SG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HPLC</a:t>
                      </a:r>
                    </a:p>
                  </a:txBody>
                  <a:tcPr marL="7741" marR="7741" marT="77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186001791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ALLIANCE COL. HEATER COOLER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8931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186001863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ALLIANCE COL.HEATER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8931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186002475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2475 FLUOROMETER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8931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186179100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Alliance Column Heater Cooler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8931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186186301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Alliance Column Heater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8931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186247500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2475 Multichannel Fluorescene Detector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8931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SG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UPLC COMMON</a:t>
                      </a:r>
                    </a:p>
                  </a:txBody>
                  <a:tcPr marL="7741" marR="7741" marT="77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186015011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ACQUITY UPLC 30cm Col Htr/Clr.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8931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186015029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ACQUITY FLR Detector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8931">
                <a:tc rowSpan="6">
                  <a:txBody>
                    <a:bodyPr/>
                    <a:lstStyle/>
                    <a:p>
                      <a:pPr algn="l" fontAlgn="ctr"/>
                      <a:r>
                        <a:rPr lang="en-SG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ARC</a:t>
                      </a:r>
                    </a:p>
                  </a:txBody>
                  <a:tcPr marL="7741" marR="7741" marT="77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186017000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ACQUITY Arc QSM-R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8931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186017006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ACQUITY Arc 2475 FLR Detector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58931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186017008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ACQUITY Arc 30cm Column Heater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58931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186017009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ACQUITY Arc 30cm Column Heater / Cooler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58931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186017014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ACQUITY ARC BIO 30CM COLUMN HEATER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58931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186017015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ACQUITY ARC BIO 30CM COL. HEATER/COOLER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58931">
                <a:tc rowSpan="4">
                  <a:txBody>
                    <a:bodyPr/>
                    <a:lstStyle/>
                    <a:p>
                      <a:pPr algn="l" fontAlgn="ctr"/>
                      <a:r>
                        <a:rPr lang="en-SG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UPLC CLASSIC</a:t>
                      </a:r>
                    </a:p>
                  </a:txBody>
                  <a:tcPr marL="7741" marR="7741" marT="77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186015007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ACQUITY UPLC Column Mgr - Right Inlet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58931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186015008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ACQUITY UPLC Column Htr./Cooler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58931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186015009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ACQUITY UPLC Column Mgr.-Left Inlet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58931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186015010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ACQUITY UPLC Column Heater HT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58931">
                <a:tc rowSpan="3">
                  <a:txBody>
                    <a:bodyPr/>
                    <a:lstStyle/>
                    <a:p>
                      <a:pPr algn="l" fontAlgn="ctr"/>
                      <a:r>
                        <a:rPr lang="en-SG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LEGACY LC</a:t>
                      </a:r>
                    </a:p>
                  </a:txBody>
                  <a:tcPr marL="7741" marR="7741" marT="77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186001500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1500 COLUMN HEATER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58931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186002441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Temperature Control Module II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58931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186002449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PCM II - PUMP CONTROL MODULE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58931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SG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UPC2 &amp; APC</a:t>
                      </a:r>
                    </a:p>
                  </a:txBody>
                  <a:tcPr marL="7741" marR="7741" marT="774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186015038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ACQUITY Active Column Manager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58931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186015039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ACQUITY Auxiliary Column Manager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58931"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QDA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186008511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ACQUITY QDA DETECTOR</a:t>
                      </a:r>
                    </a:p>
                  </a:txBody>
                  <a:tcPr marL="7741" marR="7741" marT="77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226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59275</TotalTime>
  <Words>1483</Words>
  <Application>Microsoft Office PowerPoint</Application>
  <PresentationFormat>On-screen Show (4:3)</PresentationFormat>
  <Paragraphs>418</Paragraphs>
  <Slides>27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HelveticaNeueLT Std Med</vt:lpstr>
      <vt:lpstr>Arial</vt:lpstr>
      <vt:lpstr>Calibri</vt:lpstr>
      <vt:lpstr>Courier New</vt:lpstr>
      <vt:lpstr>Verdana</vt:lpstr>
      <vt:lpstr>Wingdings</vt:lpstr>
      <vt:lpstr>Wingdings 2</vt:lpstr>
      <vt:lpstr>Office Theme</vt:lpstr>
      <vt:lpstr>WATERS QBR – 11th Sept 2019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FY 2010 Results Presentation</dc:title>
  <dc:creator>Lenovo User</dc:creator>
  <cp:lastModifiedBy>HuaZhen Luo</cp:lastModifiedBy>
  <cp:revision>1704</cp:revision>
  <cp:lastPrinted>2017-07-07T06:42:42Z</cp:lastPrinted>
  <dcterms:created xsi:type="dcterms:W3CDTF">2011-04-19T03:08:02Z</dcterms:created>
  <dcterms:modified xsi:type="dcterms:W3CDTF">2019-09-09T04:17:14Z</dcterms:modified>
</cp:coreProperties>
</file>