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gif" ContentType="image/gif"/>
  <Default Extension="png" ContentType="image/png"/>
  <Default Extension="bin" ContentType="application/vnd.openxmlformats-officedocument.oleObjec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media/media1.gif" ContentType="video/unknown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8" r:id="rId4"/>
    <p:sldId id="270" r:id="rId5"/>
    <p:sldId id="271" r:id="rId6"/>
    <p:sldId id="262" r:id="rId7"/>
    <p:sldId id="263" r:id="rId8"/>
    <p:sldId id="265" r:id="rId9"/>
    <p:sldId id="266" r:id="rId10"/>
    <p:sldId id="267" r:id="rId11"/>
    <p:sldId id="268" r:id="rId12"/>
    <p:sldId id="269" r:id="rId13"/>
  </p:sldIdLst>
  <p:sldSz cx="9144000" cy="6858000" type="screen4x3"/>
  <p:notesSz cx="6896100" cy="9236075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537"/>
    <p:restoredTop sz="92586"/>
  </p:normalViewPr>
  <p:slideViewPr>
    <p:cSldViewPr>
      <p:cViewPr varScale="1">
        <p:scale>
          <a:sx n="96" d="100"/>
          <a:sy n="96" d="100"/>
        </p:scale>
        <p:origin x="204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tags" Target="tags/tag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10/30/16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4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fld id="{9C6E0C39-F506-EB43-94D6-573238AD45E3}" type="slidenum">
              <a:rPr lang="en-GB"/>
              <a:pPr eaLnBrk="1" hangingPunct="1">
                <a:defRPr/>
              </a:pPr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988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FEF860A-680C-0B4E-A36F-DC659545F5A1}" type="slidenum">
              <a:rPr lang="en-GB" sz="1200"/>
              <a:pPr eaLnBrk="1" hangingPunct="1"/>
              <a:t>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80949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B77B956-8A96-0C46-846B-B06B88B7CED4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888545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2A5D3D-2990-6B49-829D-D633A4D4498B}" type="slidenum">
              <a:rPr lang="en-GB" sz="1200"/>
              <a:pPr eaLnBrk="1" hangingPunct="1"/>
              <a:t>7</a:t>
            </a:fld>
            <a:endParaRPr lang="en-GB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638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07" tIns="44853" rIns="89707" bIns="44853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68264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72A5D3D-2990-6B49-829D-D633A4D4498B}" type="slidenum">
              <a:rPr lang="en-GB" sz="1200"/>
              <a:pPr eaLnBrk="1" hangingPunct="1"/>
              <a:t>9</a:t>
            </a:fld>
            <a:endParaRPr lang="en-GB" sz="1200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4213"/>
            <a:ext cx="4572000" cy="3429000"/>
          </a:xfrm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2813" y="4343400"/>
            <a:ext cx="5032375" cy="4116388"/>
          </a:xfrm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707" tIns="44853" rIns="89707" bIns="44853"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9046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</a:endParaRP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EAEFE03-CFD4-EA4A-BF88-E11171545ACB}" type="slidenum">
              <a:rPr lang="en-GB" sz="1200"/>
              <a:pPr eaLnBrk="1" hangingPunct="1"/>
              <a:t>11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942346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147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9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2.jpg"/><Relationship Id="rId12" Type="http://schemas.openxmlformats.org/officeDocument/2006/relationships/image" Target="../media/image13.png"/><Relationship Id="rId13" Type="http://schemas.openxmlformats.org/officeDocument/2006/relationships/oleObject" Target="../embeddings/oleObject1.bin"/><Relationship Id="rId14" Type="http://schemas.openxmlformats.org/officeDocument/2006/relationships/image" Target="../media/image5.png"/><Relationship Id="rId1" Type="http://schemas.openxmlformats.org/officeDocument/2006/relationships/vmlDrawing" Target="../drawings/vmlDrawing1.vml"/><Relationship Id="rId2" Type="http://schemas.microsoft.com/office/2007/relationships/media" Target="../media/media1.gif"/><Relationship Id="rId3" Type="http://schemas.openxmlformats.org/officeDocument/2006/relationships/video" Target="../media/media1.gif"/><Relationship Id="rId4" Type="http://schemas.openxmlformats.org/officeDocument/2006/relationships/slideLayout" Target="../slideLayouts/slideLayout5.xml"/><Relationship Id="rId5" Type="http://schemas.openxmlformats.org/officeDocument/2006/relationships/image" Target="../media/image6.jpg"/><Relationship Id="rId6" Type="http://schemas.openxmlformats.org/officeDocument/2006/relationships/image" Target="../media/image7.jpg"/><Relationship Id="rId7" Type="http://schemas.openxmlformats.org/officeDocument/2006/relationships/image" Target="../media/image8.jpg"/><Relationship Id="rId8" Type="http://schemas.openxmlformats.org/officeDocument/2006/relationships/image" Target="../media/image9.jpeg"/><Relationship Id="rId9" Type="http://schemas.openxmlformats.org/officeDocument/2006/relationships/image" Target="../media/image10.jpg"/><Relationship Id="rId10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20" Type="http://schemas.openxmlformats.org/officeDocument/2006/relationships/image" Target="../media/image31.jpe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png"/><Relationship Id="rId15" Type="http://schemas.openxmlformats.org/officeDocument/2006/relationships/image" Target="../media/image26.png"/><Relationship Id="rId16" Type="http://schemas.openxmlformats.org/officeDocument/2006/relationships/image" Target="../media/image27.png"/><Relationship Id="rId17" Type="http://schemas.openxmlformats.org/officeDocument/2006/relationships/image" Target="../media/image28.jpg"/><Relationship Id="rId18" Type="http://schemas.openxmlformats.org/officeDocument/2006/relationships/image" Target="../media/image29.png"/><Relationship Id="rId19" Type="http://schemas.openxmlformats.org/officeDocument/2006/relationships/image" Target="../media/image30.pn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gif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The Fundamentals of Systems Engineering</a:t>
            </a:r>
            <a:endParaRPr lang="en-US" sz="4000" dirty="0"/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5-day Course</a:t>
            </a:r>
            <a:endParaRPr lang="en-US" dirty="0"/>
          </a:p>
        </p:txBody>
      </p:sp>
      <p:pic>
        <p:nvPicPr>
          <p:cNvPr id="4" name="Picture 3" descr="bhw logo no background copy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0375"/>
            <a:ext cx="9144000" cy="908050"/>
          </a:xfrm>
        </p:spPr>
        <p:txBody>
          <a:bodyPr/>
          <a:lstStyle/>
          <a:p>
            <a:pPr algn="ctr"/>
            <a:r>
              <a:rPr lang="en-GB" sz="4400" dirty="0">
                <a:latin typeface="Arial Black" charset="0"/>
              </a:rPr>
              <a:t>Welcome to the Course</a:t>
            </a:r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3035300"/>
            <a:ext cx="7772400" cy="3081338"/>
          </a:xfrm>
        </p:spPr>
        <p:txBody>
          <a:bodyPr/>
          <a:lstStyle/>
          <a:p>
            <a:pPr marL="342900" indent="-342900" algn="ctr">
              <a:buFont typeface="Wingdings" charset="0"/>
              <a:buNone/>
            </a:pPr>
            <a:r>
              <a:rPr lang="en-GB" b="1" dirty="0">
                <a:solidFill>
                  <a:srgbClr val="002A54"/>
                </a:solidFill>
                <a:latin typeface="Arial" charset="0"/>
              </a:rPr>
              <a:t>from</a:t>
            </a:r>
          </a:p>
          <a:p>
            <a:pPr marL="342900" indent="-342900" algn="ctr">
              <a:buFont typeface="Wingdings" charset="0"/>
              <a:buNone/>
            </a:pPr>
            <a:endParaRPr lang="en-GB" b="1" dirty="0">
              <a:solidFill>
                <a:srgbClr val="002A54"/>
              </a:solidFill>
              <a:latin typeface="Arial" charset="0"/>
            </a:endParaRPr>
          </a:p>
          <a:p>
            <a:pPr marL="342900" indent="-342900" algn="ctr">
              <a:buFont typeface="Wingdings" charset="0"/>
              <a:buNone/>
            </a:pPr>
            <a:r>
              <a:rPr lang="en-GB" b="1" dirty="0" smtClean="0">
                <a:solidFill>
                  <a:srgbClr val="002A54"/>
                </a:solidFill>
                <a:latin typeface="Arial" charset="0"/>
              </a:rPr>
              <a:t>Stuart </a:t>
            </a:r>
            <a:r>
              <a:rPr lang="en-GB" b="1" dirty="0" smtClean="0">
                <a:solidFill>
                  <a:srgbClr val="002A54"/>
                </a:solidFill>
                <a:latin typeface="Arial" charset="0"/>
              </a:rPr>
              <a:t>Burge, Stephen Walsh &amp; Tom Rushworth</a:t>
            </a:r>
            <a:endParaRPr lang="en-GB" b="1" dirty="0">
              <a:solidFill>
                <a:srgbClr val="002A54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846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ental03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552" y="669960"/>
            <a:ext cx="1345649" cy="13456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65" y="669960"/>
            <a:ext cx="2277801" cy="17061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03" y="2029991"/>
            <a:ext cx="2638379" cy="1477493"/>
          </a:xfrm>
          <a:prstGeom prst="rect">
            <a:avLst/>
          </a:prstGeom>
        </p:spPr>
      </p:pic>
      <p:pic>
        <p:nvPicPr>
          <p:cNvPr id="6" name="Picture 5" descr="A400M_Roll-Out-03.JP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1383" y="3118635"/>
            <a:ext cx="2414243" cy="17432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658" y="4396164"/>
            <a:ext cx="2948832" cy="1775421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1662" y="1619973"/>
            <a:ext cx="1055077" cy="1512277"/>
          </a:xfrm>
          <a:prstGeom prst="rect">
            <a:avLst/>
          </a:prstGeom>
        </p:spPr>
      </p:pic>
      <p:pic>
        <p:nvPicPr>
          <p:cNvPr id="9" name="Picture 8" descr="IWM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994" y="2768738"/>
            <a:ext cx="1288237" cy="1867944"/>
          </a:xfrm>
          <a:prstGeom prst="rect">
            <a:avLst/>
          </a:prstGeom>
        </p:spPr>
      </p:pic>
      <p:pic>
        <p:nvPicPr>
          <p:cNvPr id="10" name="Neptune 800 - 3.gif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12"/>
          <a:srcRect l="18140" t="7449" r="17557" b="7803"/>
          <a:stretch/>
        </p:blipFill>
        <p:spPr>
          <a:xfrm>
            <a:off x="7813858" y="3702710"/>
            <a:ext cx="1205093" cy="2709393"/>
          </a:xfrm>
          <a:prstGeom prst="rect">
            <a:avLst/>
          </a:prstGeom>
        </p:spPr>
      </p:pic>
      <p:graphicFrame>
        <p:nvGraphicFramePr>
          <p:cNvPr id="14" name="Object 13"/>
          <p:cNvGraphicFramePr>
            <a:graphicFrameLocks noChangeAspect="1"/>
          </p:cNvGraphicFramePr>
          <p:nvPr>
            <p:extLst/>
          </p:nvPr>
        </p:nvGraphicFramePr>
        <p:xfrm>
          <a:off x="3892448" y="3003917"/>
          <a:ext cx="2146236" cy="1007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Picture" r:id="rId13" imgW="3924000" imgH="1841400" progId="Word.Picture.8">
                  <p:embed/>
                </p:oleObj>
              </mc:Choice>
              <mc:Fallback>
                <p:oleObj name="Picture" r:id="rId13" imgW="3924000" imgH="1841400" progId="Word.Picture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3892448" y="3003917"/>
                        <a:ext cx="2146236" cy="10071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2776435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3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44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hw logo no background copy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837" y="263770"/>
            <a:ext cx="2015367" cy="1029272"/>
          </a:xfrm>
          <a:prstGeom prst="rect">
            <a:avLst/>
          </a:prstGeom>
        </p:spPr>
      </p:pic>
      <p:pic>
        <p:nvPicPr>
          <p:cNvPr id="18" name="Picture 17" descr="image00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" t="20091" r="-1" b="17705"/>
          <a:stretch/>
        </p:blipFill>
        <p:spPr>
          <a:xfrm>
            <a:off x="0" y="1524593"/>
            <a:ext cx="7647833" cy="1281004"/>
          </a:xfrm>
          <a:prstGeom prst="rect">
            <a:avLst/>
          </a:prstGeom>
        </p:spPr>
      </p:pic>
      <p:sp>
        <p:nvSpPr>
          <p:cNvPr id="5" name="Rounded Rectangular Callout 4"/>
          <p:cNvSpPr/>
          <p:nvPr/>
        </p:nvSpPr>
        <p:spPr>
          <a:xfrm>
            <a:off x="6039198" y="413724"/>
            <a:ext cx="2167567" cy="817933"/>
          </a:xfrm>
          <a:prstGeom prst="wedgeRoundRectCallout">
            <a:avLst>
              <a:gd name="adj1" fmla="val -135298"/>
              <a:gd name="adj2" fmla="val -12500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dirty="0"/>
              <a:t>Engineering Training and Consultancy</a:t>
            </a:r>
            <a:endParaRPr lang="en-US" sz="1477" dirty="0"/>
          </a:p>
        </p:txBody>
      </p:sp>
      <p:sp>
        <p:nvSpPr>
          <p:cNvPr id="34" name="Rounded Rectangular Callout 33"/>
          <p:cNvSpPr/>
          <p:nvPr/>
        </p:nvSpPr>
        <p:spPr>
          <a:xfrm>
            <a:off x="8111338" y="1754036"/>
            <a:ext cx="822302" cy="817933"/>
          </a:xfrm>
          <a:prstGeom prst="wedgeRoundRectCallout">
            <a:avLst>
              <a:gd name="adj1" fmla="val -135298"/>
              <a:gd name="adj2" fmla="val -12500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7" dirty="0"/>
              <a:t>What</a:t>
            </a:r>
          </a:p>
          <a:p>
            <a:pPr algn="ctr"/>
            <a:r>
              <a:rPr lang="en-US" sz="1477" dirty="0"/>
              <a:t>We</a:t>
            </a:r>
          </a:p>
          <a:p>
            <a:pPr algn="ctr"/>
            <a:r>
              <a:rPr lang="en-US" sz="1477" dirty="0"/>
              <a:t>DO</a:t>
            </a:r>
            <a:endParaRPr lang="en-US" sz="1477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NOW</a:t>
            </a:r>
            <a:endParaRPr lang="en-US" dirty="0"/>
          </a:p>
        </p:txBody>
      </p:sp>
      <p:grpSp>
        <p:nvGrpSpPr>
          <p:cNvPr id="6" name="Group 5"/>
          <p:cNvGrpSpPr/>
          <p:nvPr/>
        </p:nvGrpSpPr>
        <p:grpSpPr>
          <a:xfrm>
            <a:off x="80756" y="2914144"/>
            <a:ext cx="8992872" cy="3582569"/>
            <a:chOff x="87486" y="2871239"/>
            <a:chExt cx="9742278" cy="3881116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234425" y="2953766"/>
              <a:ext cx="2554445" cy="365792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73454" y="3075105"/>
              <a:ext cx="2847079" cy="65842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18502" y="4557646"/>
              <a:ext cx="1396105" cy="627942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252" y="4191086"/>
              <a:ext cx="2164268" cy="1371719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001571" y="5776853"/>
              <a:ext cx="3554276" cy="682811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616555" y="3582898"/>
              <a:ext cx="1213209" cy="566977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985069" y="5185588"/>
              <a:ext cx="2572735" cy="426757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676879" y="6061704"/>
              <a:ext cx="1749652" cy="690651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426531" y="5333692"/>
              <a:ext cx="1377815" cy="688908"/>
            </a:xfrm>
            <a:prstGeom prst="rect">
              <a:avLst/>
            </a:prstGeom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7486" y="5929266"/>
              <a:ext cx="2085013" cy="530398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352921" y="5236022"/>
              <a:ext cx="1475360" cy="591363"/>
            </a:xfrm>
            <a:prstGeom prst="rect">
              <a:avLst/>
            </a:prstGeom>
          </p:spPr>
        </p:pic>
        <p:pic>
          <p:nvPicPr>
            <p:cNvPr id="19" name="Picture 18" descr="Screen Shot 2015-09-28 at 22.13.13.png"/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5787"/>
            <a:stretch/>
          </p:blipFill>
          <p:spPr>
            <a:xfrm>
              <a:off x="214662" y="2871239"/>
              <a:ext cx="974724" cy="1009310"/>
            </a:xfrm>
            <a:prstGeom prst="rect">
              <a:avLst/>
            </a:prstGeom>
          </p:spPr>
        </p:pic>
        <p:pic>
          <p:nvPicPr>
            <p:cNvPr id="4" name="Picture 3" descr="ksbvbmG2.png"/>
            <p:cNvPicPr>
              <a:picLocks noChangeAspect="1"/>
            </p:cNvPicPr>
            <p:nvPr/>
          </p:nvPicPr>
          <p:blipFill rotWithShape="1"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872" b="29866"/>
            <a:stretch/>
          </p:blipFill>
          <p:spPr>
            <a:xfrm>
              <a:off x="6188071" y="3373316"/>
              <a:ext cx="2274172" cy="915630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14430" y="3004495"/>
              <a:ext cx="1419329" cy="794824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9156"/>
            <a:stretch/>
          </p:blipFill>
          <p:spPr>
            <a:xfrm>
              <a:off x="6478293" y="4019215"/>
              <a:ext cx="875520" cy="1076861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2464" y="4018715"/>
              <a:ext cx="1613537" cy="676193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04317" y="4025496"/>
              <a:ext cx="1385424" cy="12429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4829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Purpose of the Course</a:t>
            </a:r>
            <a:endParaRPr lang="en-GB"/>
          </a:p>
        </p:txBody>
      </p:sp>
      <p:sp>
        <p:nvSpPr>
          <p:cNvPr id="819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304800" y="2332891"/>
            <a:ext cx="8686800" cy="4296509"/>
          </a:xfrm>
        </p:spPr>
        <p:txBody>
          <a:bodyPr>
            <a:normAutofit fontScale="77500" lnSpcReduction="20000"/>
          </a:bodyPr>
          <a:lstStyle/>
          <a:p>
            <a:r>
              <a:rPr lang="en-GB" dirty="0" smtClean="0"/>
              <a:t>introducing the concepts and benefits of applying Systems Thinking to the creation of a new, or modification to an existing, system - aka Systems Engineering</a:t>
            </a:r>
          </a:p>
          <a:p>
            <a:r>
              <a:rPr lang="en-GB" dirty="0" smtClean="0"/>
              <a:t>emphasising the importance of integrating people, process and tools in the design of systems</a:t>
            </a:r>
          </a:p>
          <a:p>
            <a:r>
              <a:rPr lang="en-GB" dirty="0" smtClean="0"/>
              <a:t>showing how systems engineering is applicable to both product and service (process) based systems</a:t>
            </a:r>
          </a:p>
          <a:p>
            <a:r>
              <a:rPr lang="en-GB" dirty="0" smtClean="0"/>
              <a:t>demonstrating the use of Systems Engineering tools to provide participants with a common toolset</a:t>
            </a:r>
          </a:p>
          <a:p>
            <a:r>
              <a:rPr lang="en-GB" dirty="0" smtClean="0"/>
              <a:t>enabling participants to identify stakeholders, elicit their requirements and translate these into specific, precise and measurable technical requirements </a:t>
            </a:r>
          </a:p>
          <a:p>
            <a:r>
              <a:rPr lang="en-GB" dirty="0" smtClean="0"/>
              <a:t>enabling participants to generate and down-select alternative design concepts </a:t>
            </a:r>
          </a:p>
          <a:p>
            <a:r>
              <a:rPr lang="en-GB" dirty="0" smtClean="0"/>
              <a:t>demonstrating the systems approach to robust optimisation (how SE feeds Robust Design)</a:t>
            </a:r>
          </a:p>
          <a:p>
            <a:r>
              <a:rPr lang="en-GB" dirty="0" smtClean="0"/>
              <a:t>developing some competencies required for successful team projects</a:t>
            </a:r>
          </a:p>
          <a:p>
            <a:r>
              <a:rPr lang="en-GB" dirty="0" smtClean="0"/>
              <a:t>considering the impact on future business of adopting a systems approach to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76198"/>
            <a:ext cx="7479401" cy="52322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GB" sz="2800" dirty="0">
                <a:solidFill>
                  <a:srgbClr val="FFFFFF"/>
                </a:solidFill>
                <a:ea typeface="+mn-ea"/>
                <a:cs typeface="+mn-cs"/>
              </a:rPr>
              <a:t>To help </a:t>
            </a:r>
            <a:r>
              <a:rPr lang="en-GB" sz="2800" dirty="0" smtClean="0">
                <a:solidFill>
                  <a:srgbClr val="FFFFFF"/>
                </a:solidFill>
              </a:rPr>
              <a:t>Waters</a:t>
            </a:r>
            <a:r>
              <a:rPr lang="en-GB" sz="2800" dirty="0" smtClean="0">
                <a:solidFill>
                  <a:srgbClr val="FFFFFF"/>
                </a:solidFill>
                <a:ea typeface="+mn-ea"/>
                <a:cs typeface="+mn-cs"/>
              </a:rPr>
              <a:t> </a:t>
            </a:r>
            <a:r>
              <a:rPr lang="en-GB" sz="2800" dirty="0">
                <a:solidFill>
                  <a:srgbClr val="FFFFFF"/>
                </a:solidFill>
              </a:rPr>
              <a:t>d</a:t>
            </a:r>
            <a:r>
              <a:rPr lang="en-GB" sz="2800" dirty="0" smtClean="0">
                <a:solidFill>
                  <a:srgbClr val="FFFFFF"/>
                </a:solidFill>
                <a:ea typeface="+mn-ea"/>
                <a:cs typeface="+mn-cs"/>
              </a:rPr>
              <a:t>eliver </a:t>
            </a:r>
            <a:r>
              <a:rPr lang="en-GB" sz="2800" dirty="0">
                <a:solidFill>
                  <a:srgbClr val="FFFFFF"/>
                </a:solidFill>
              </a:rPr>
              <a:t>e</a:t>
            </a:r>
            <a:r>
              <a:rPr lang="en-GB" sz="2800" dirty="0" smtClean="0">
                <a:solidFill>
                  <a:srgbClr val="FFFFFF"/>
                </a:solidFill>
                <a:ea typeface="+mn-ea"/>
                <a:cs typeface="+mn-cs"/>
              </a:rPr>
              <a:t>xcellence</a:t>
            </a:r>
            <a:endParaRPr lang="en-GB" sz="2800" dirty="0">
              <a:solidFill>
                <a:srgbClr val="FFFFFF"/>
              </a:solidFill>
              <a:ea typeface="+mn-ea"/>
              <a:cs typeface="+mn-cs"/>
            </a:endParaRPr>
          </a:p>
        </p:txBody>
      </p:sp>
      <p:sp>
        <p:nvSpPr>
          <p:cNvPr id="19462" name="TextBox 4"/>
          <p:cNvSpPr txBox="1">
            <a:spLocks noChangeArrowheads="1"/>
          </p:cNvSpPr>
          <p:nvPr/>
        </p:nvSpPr>
        <p:spPr bwMode="auto">
          <a:xfrm>
            <a:off x="4191000" y="1809016"/>
            <a:ext cx="6635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2800" dirty="0"/>
              <a:t>by:</a:t>
            </a:r>
          </a:p>
        </p:txBody>
      </p:sp>
    </p:spTree>
    <p:extLst>
      <p:ext uri="{BB962C8B-B14F-4D97-AF65-F5344CB8AC3E}">
        <p14:creationId xmlns:p14="http://schemas.microsoft.com/office/powerpoint/2010/main" val="167778552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ChangeArrowheads="1"/>
          </p:cNvSpPr>
          <p:nvPr/>
        </p:nvSpPr>
        <p:spPr bwMode="auto">
          <a:xfrm>
            <a:off x="1828800" y="3124200"/>
            <a:ext cx="58015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marL="571500" lvl="1" eaLnBrk="0" hangingPunct="0">
              <a:spcBef>
                <a:spcPct val="20000"/>
              </a:spcBef>
              <a:buClrTx/>
              <a:buSzPct val="100000"/>
            </a:pPr>
            <a:r>
              <a:rPr lang="en-GB" sz="3600" b="1" dirty="0">
                <a:solidFill>
                  <a:schemeClr val="accent5">
                    <a:lumMod val="75000"/>
                  </a:schemeClr>
                </a:solidFill>
              </a:rPr>
              <a:t>enjoying yourself !!</a:t>
            </a:r>
          </a:p>
        </p:txBody>
      </p:sp>
    </p:spTree>
    <p:extLst>
      <p:ext uri="{BB962C8B-B14F-4D97-AF65-F5344CB8AC3E}">
        <p14:creationId xmlns:p14="http://schemas.microsoft.com/office/powerpoint/2010/main" val="60007566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Course Administration</a:t>
            </a:r>
          </a:p>
          <a:p>
            <a:pPr lvl="1"/>
            <a:r>
              <a:rPr lang="en-GB" smtClean="0"/>
              <a:t>Start Time  0830 </a:t>
            </a:r>
          </a:p>
          <a:p>
            <a:pPr lvl="1"/>
            <a:r>
              <a:rPr lang="en-GB" smtClean="0"/>
              <a:t>Finish Time 1700 </a:t>
            </a:r>
          </a:p>
          <a:p>
            <a:pPr lvl="1"/>
            <a:r>
              <a:rPr lang="en-GB" smtClean="0"/>
              <a:t>Emergency Exits and Fire Drill</a:t>
            </a:r>
          </a:p>
          <a:p>
            <a:pPr lvl="1"/>
            <a:r>
              <a:rPr lang="en-GB" smtClean="0"/>
              <a:t>Messages and Mobiles</a:t>
            </a:r>
          </a:p>
          <a:p>
            <a:pPr lvl="1"/>
            <a:r>
              <a:rPr lang="en-GB" smtClean="0"/>
              <a:t>Breaks and Meals</a:t>
            </a:r>
            <a:endParaRPr lang="en-GB" dirty="0"/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Ground Rules</a:t>
            </a:r>
          </a:p>
          <a:p>
            <a:pPr lvl="1"/>
            <a:r>
              <a:rPr lang="en-US" smtClean="0"/>
              <a:t>If you have any questions, please ask  </a:t>
            </a:r>
          </a:p>
          <a:p>
            <a:pPr lvl="1"/>
            <a:r>
              <a:rPr lang="en-US" smtClean="0"/>
              <a:t>When we take breaks, please, be prompt in returning so we can stay on schedule</a:t>
            </a:r>
          </a:p>
          <a:p>
            <a:pPr lvl="1"/>
            <a:r>
              <a:rPr lang="en-US" smtClean="0"/>
              <a:t>There will be a number of team activities, please take an active role</a:t>
            </a:r>
          </a:p>
          <a:p>
            <a:pPr lvl="1"/>
            <a:r>
              <a:rPr lang="en-US" smtClean="0"/>
              <a:t>Remember  - have fun and  enjoy yourself!</a:t>
            </a:r>
          </a:p>
          <a:p>
            <a:pPr lvl="1"/>
            <a:endParaRPr lang="en-GB" dirty="0"/>
          </a:p>
        </p:txBody>
      </p:sp>
      <p:sp>
        <p:nvSpPr>
          <p:cNvPr id="245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Course Survival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6062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Chinese Proverb</a:t>
            </a:r>
          </a:p>
        </p:txBody>
      </p:sp>
      <p:sp>
        <p:nvSpPr>
          <p:cNvPr id="26626" name="Rectangle 5"/>
          <p:cNvSpPr>
            <a:spLocks noChangeArrowheads="1"/>
          </p:cNvSpPr>
          <p:nvPr/>
        </p:nvSpPr>
        <p:spPr bwMode="auto">
          <a:xfrm>
            <a:off x="798513" y="2211388"/>
            <a:ext cx="7637462" cy="286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3600"/>
              <a:t>不聞不若聞之，聞之不若見之，見之不若知之，知之不若行之；學至於行之而止矣(不闻不若闻之，闻之不若见之，见之不若知之，知之不若行之；学至于行之而止矣</a:t>
            </a:r>
            <a:endParaRPr lang="en-GB" sz="3600"/>
          </a:p>
        </p:txBody>
      </p:sp>
    </p:spTree>
    <p:extLst>
      <p:ext uri="{BB962C8B-B14F-4D97-AF65-F5344CB8AC3E}">
        <p14:creationId xmlns:p14="http://schemas.microsoft.com/office/powerpoint/2010/main" val="107526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GB" smtClean="0"/>
              <a:t>Course Administration</a:t>
            </a:r>
          </a:p>
          <a:p>
            <a:pPr lvl="1"/>
            <a:r>
              <a:rPr lang="en-GB" smtClean="0"/>
              <a:t>Start Time  0830 </a:t>
            </a:r>
          </a:p>
          <a:p>
            <a:pPr lvl="1"/>
            <a:r>
              <a:rPr lang="en-GB" smtClean="0"/>
              <a:t>Finish Time 1700 </a:t>
            </a:r>
          </a:p>
          <a:p>
            <a:pPr lvl="1"/>
            <a:r>
              <a:rPr lang="en-GB" smtClean="0"/>
              <a:t>Emergency Exits and Fire Drill</a:t>
            </a:r>
          </a:p>
          <a:p>
            <a:pPr lvl="1"/>
            <a:r>
              <a:rPr lang="en-GB" smtClean="0"/>
              <a:t>Messages and Mobiles</a:t>
            </a:r>
          </a:p>
          <a:p>
            <a:pPr lvl="1"/>
            <a:r>
              <a:rPr lang="en-GB" smtClean="0"/>
              <a:t>Breaks and Meals</a:t>
            </a:r>
            <a:endParaRPr lang="en-GB" dirty="0"/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smtClean="0"/>
              <a:t>Ground Rules</a:t>
            </a:r>
          </a:p>
          <a:p>
            <a:pPr lvl="1"/>
            <a:r>
              <a:rPr lang="en-US" smtClean="0"/>
              <a:t>If you have any questions, please ask  </a:t>
            </a:r>
          </a:p>
          <a:p>
            <a:pPr lvl="1"/>
            <a:r>
              <a:rPr lang="en-US" smtClean="0"/>
              <a:t>When we take breaks, please, be prompt in returning so we can stay on schedule</a:t>
            </a:r>
          </a:p>
          <a:p>
            <a:pPr lvl="1"/>
            <a:r>
              <a:rPr lang="en-US" smtClean="0"/>
              <a:t>There will be a number of team activities, please take an active role</a:t>
            </a:r>
          </a:p>
          <a:p>
            <a:pPr lvl="1"/>
            <a:r>
              <a:rPr lang="en-US" smtClean="0"/>
              <a:t>Remember  - have fun and  enjoy yourself!</a:t>
            </a:r>
          </a:p>
          <a:p>
            <a:pPr lvl="1"/>
            <a:endParaRPr lang="en-GB" dirty="0"/>
          </a:p>
        </p:txBody>
      </p:sp>
      <p:sp>
        <p:nvSpPr>
          <p:cNvPr id="2457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Course Survival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08439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AutoShape 3"/>
          <p:cNvSpPr>
            <a:spLocks noChangeArrowheads="1"/>
          </p:cNvSpPr>
          <p:nvPr/>
        </p:nvSpPr>
        <p:spPr bwMode="auto">
          <a:xfrm>
            <a:off x="4067777" y="1292225"/>
            <a:ext cx="1490662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4" name="AutoShape 3"/>
          <p:cNvSpPr>
            <a:spLocks noChangeArrowheads="1"/>
          </p:cNvSpPr>
          <p:nvPr/>
        </p:nvSpPr>
        <p:spPr bwMode="auto">
          <a:xfrm>
            <a:off x="5615589" y="1290638"/>
            <a:ext cx="1490663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7168164" y="1296988"/>
            <a:ext cx="1489075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6" name="AutoShape 3"/>
          <p:cNvSpPr>
            <a:spLocks noChangeArrowheads="1"/>
          </p:cNvSpPr>
          <p:nvPr/>
        </p:nvSpPr>
        <p:spPr bwMode="auto">
          <a:xfrm>
            <a:off x="935639" y="1296988"/>
            <a:ext cx="1490663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gray">
          <a:xfrm>
            <a:off x="981677" y="3521075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8" name="AutoShape 6"/>
          <p:cNvSpPr>
            <a:spLocks noChangeArrowheads="1"/>
          </p:cNvSpPr>
          <p:nvPr/>
        </p:nvSpPr>
        <p:spPr bwMode="auto">
          <a:xfrm>
            <a:off x="981677" y="1365250"/>
            <a:ext cx="1403350" cy="323850"/>
          </a:xfrm>
          <a:prstGeom prst="roundRect">
            <a:avLst>
              <a:gd name="adj" fmla="val 12444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Introductions, Aims and Agenda</a:t>
            </a:r>
          </a:p>
        </p:txBody>
      </p:sp>
      <p:sp>
        <p:nvSpPr>
          <p:cNvPr id="9" name="AutoShape 15"/>
          <p:cNvSpPr>
            <a:spLocks noChangeArrowheads="1"/>
          </p:cNvSpPr>
          <p:nvPr/>
        </p:nvSpPr>
        <p:spPr bwMode="auto">
          <a:xfrm>
            <a:off x="990762" y="3897447"/>
            <a:ext cx="1384300" cy="727075"/>
          </a:xfrm>
          <a:prstGeom prst="roundRect">
            <a:avLst>
              <a:gd name="adj" fmla="val 1666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700" b="1" dirty="0" smtClean="0">
                <a:solidFill>
                  <a:srgbClr val="000000"/>
                </a:solidFill>
              </a:rPr>
              <a:t>A Systems Approach to  Requirements</a:t>
            </a:r>
          </a:p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Requirements Engineering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10" name="AutoShape 18"/>
          <p:cNvSpPr>
            <a:spLocks noChangeArrowheads="1"/>
          </p:cNvSpPr>
          <p:nvPr/>
        </p:nvSpPr>
        <p:spPr bwMode="auto">
          <a:xfrm>
            <a:off x="986145" y="1781537"/>
            <a:ext cx="1417638" cy="1697467"/>
          </a:xfrm>
          <a:prstGeom prst="roundRect">
            <a:avLst>
              <a:gd name="adj" fmla="val 4251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This is Systems Engineering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11" name="AutoShape 23"/>
          <p:cNvSpPr>
            <a:spLocks noChangeArrowheads="1"/>
          </p:cNvSpPr>
          <p:nvPr/>
        </p:nvSpPr>
        <p:spPr bwMode="gray">
          <a:xfrm>
            <a:off x="383189" y="1287463"/>
            <a:ext cx="485775" cy="47498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endParaRPr lang="en-US">
              <a:solidFill>
                <a:srgbClr val="FFFFFF"/>
              </a:solidFill>
            </a:endParaRPr>
          </a:p>
        </p:txBody>
      </p:sp>
      <p:sp>
        <p:nvSpPr>
          <p:cNvPr id="12" name="Text Box 24"/>
          <p:cNvSpPr txBox="1">
            <a:spLocks noChangeArrowheads="1"/>
          </p:cNvSpPr>
          <p:nvPr/>
        </p:nvSpPr>
        <p:spPr bwMode="gray">
          <a:xfrm>
            <a:off x="212416" y="1262063"/>
            <a:ext cx="849313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rnd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0830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1000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1100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1200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1230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1500</a:t>
            </a: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endParaRPr lang="en-GB" sz="1400" b="1" dirty="0">
              <a:solidFill>
                <a:srgbClr val="FFFFFF"/>
              </a:solidFill>
              <a:cs typeface="Arial" charset="0"/>
            </a:endParaRPr>
          </a:p>
          <a:p>
            <a:pPr algn="ctr">
              <a:spcBef>
                <a:spcPct val="0"/>
              </a:spcBef>
            </a:pPr>
            <a:r>
              <a:rPr lang="en-GB" sz="1400" b="1" dirty="0">
                <a:solidFill>
                  <a:srgbClr val="FFFFFF"/>
                </a:solidFill>
                <a:cs typeface="Arial" charset="0"/>
              </a:rPr>
              <a:t>1700</a:t>
            </a:r>
          </a:p>
        </p:txBody>
      </p:sp>
      <p:sp>
        <p:nvSpPr>
          <p:cNvPr id="13" name="AutoShape 3"/>
          <p:cNvSpPr>
            <a:spLocks noChangeArrowheads="1"/>
          </p:cNvSpPr>
          <p:nvPr/>
        </p:nvSpPr>
        <p:spPr bwMode="auto">
          <a:xfrm>
            <a:off x="2488214" y="1292225"/>
            <a:ext cx="1489075" cy="4762500"/>
          </a:xfrm>
          <a:prstGeom prst="roundRect">
            <a:avLst>
              <a:gd name="adj" fmla="val 5634"/>
            </a:avLst>
          </a:prstGeom>
          <a:gradFill rotWithShape="0">
            <a:gsLst>
              <a:gs pos="0">
                <a:srgbClr val="DDDDDD"/>
              </a:gs>
              <a:gs pos="100000">
                <a:srgbClr val="666666"/>
              </a:gs>
            </a:gsLst>
            <a:lin ang="2700000" scaled="1"/>
          </a:gra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000">
              <a:solidFill>
                <a:srgbClr val="000000"/>
              </a:solidFill>
            </a:endParaRPr>
          </a:p>
        </p:txBody>
      </p:sp>
      <p:sp>
        <p:nvSpPr>
          <p:cNvPr id="14" name="AutoShape 5"/>
          <p:cNvSpPr>
            <a:spLocks noChangeArrowheads="1"/>
          </p:cNvSpPr>
          <p:nvPr/>
        </p:nvSpPr>
        <p:spPr bwMode="gray">
          <a:xfrm>
            <a:off x="2537427" y="3540125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15" name="AutoShape 6"/>
          <p:cNvSpPr>
            <a:spLocks noChangeArrowheads="1"/>
          </p:cNvSpPr>
          <p:nvPr/>
        </p:nvSpPr>
        <p:spPr bwMode="auto">
          <a:xfrm>
            <a:off x="974422" y="4716959"/>
            <a:ext cx="1406525" cy="1280623"/>
          </a:xfrm>
          <a:prstGeom prst="roundRect">
            <a:avLst>
              <a:gd name="adj" fmla="val 11245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Determine Systems Requirements</a:t>
            </a:r>
          </a:p>
        </p:txBody>
      </p:sp>
      <p:sp>
        <p:nvSpPr>
          <p:cNvPr id="16" name="AutoShape 18"/>
          <p:cNvSpPr>
            <a:spLocks noChangeArrowheads="1"/>
          </p:cNvSpPr>
          <p:nvPr/>
        </p:nvSpPr>
        <p:spPr bwMode="auto">
          <a:xfrm>
            <a:off x="2523701" y="3123654"/>
            <a:ext cx="1419225" cy="335018"/>
          </a:xfrm>
          <a:prstGeom prst="roundRect">
            <a:avLst>
              <a:gd name="adj" fmla="val 8381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Analysing Requirements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17" name="AutoShape 26"/>
          <p:cNvSpPr>
            <a:spLocks noChangeArrowheads="1"/>
          </p:cNvSpPr>
          <p:nvPr/>
        </p:nvSpPr>
        <p:spPr bwMode="auto">
          <a:xfrm>
            <a:off x="4121458" y="1379133"/>
            <a:ext cx="1419225" cy="1384411"/>
          </a:xfrm>
          <a:prstGeom prst="roundRect">
            <a:avLst>
              <a:gd name="adj" fmla="val 4861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Deducing </a:t>
            </a:r>
            <a:r>
              <a:rPr lang="en-GB" sz="900" b="1" dirty="0" smtClean="0">
                <a:solidFill>
                  <a:srgbClr val="000000"/>
                </a:solidFill>
              </a:rPr>
              <a:t>Unspoken Basic  </a:t>
            </a:r>
            <a:r>
              <a:rPr lang="en-GB" sz="900" b="1" dirty="0">
                <a:solidFill>
                  <a:srgbClr val="000000"/>
                </a:solidFill>
              </a:rPr>
              <a:t>Requirements using </a:t>
            </a:r>
            <a:r>
              <a:rPr lang="en-GB" sz="900" b="1" dirty="0" smtClean="0">
                <a:solidFill>
                  <a:srgbClr val="000000"/>
                </a:solidFill>
              </a:rPr>
              <a:t>Functional or Viewpoint </a:t>
            </a:r>
            <a:r>
              <a:rPr lang="en-GB" sz="900" b="1" dirty="0">
                <a:solidFill>
                  <a:srgbClr val="000000"/>
                </a:solidFill>
              </a:rPr>
              <a:t>Analysis</a:t>
            </a:r>
          </a:p>
        </p:txBody>
      </p:sp>
      <p:sp>
        <p:nvSpPr>
          <p:cNvPr id="18" name="AutoShape 33"/>
          <p:cNvSpPr>
            <a:spLocks noChangeArrowheads="1"/>
          </p:cNvSpPr>
          <p:nvPr/>
        </p:nvSpPr>
        <p:spPr bwMode="auto">
          <a:xfrm>
            <a:off x="2539014" y="4458444"/>
            <a:ext cx="1398588" cy="1515123"/>
          </a:xfrm>
          <a:prstGeom prst="roundRect">
            <a:avLst>
              <a:gd name="adj" fmla="val 5120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>
                <a:solidFill>
                  <a:srgbClr val="000000"/>
                </a:solidFill>
              </a:rPr>
              <a:t>Analysing Expressed Requirements using Systemic Textual Analysis</a:t>
            </a:r>
          </a:p>
        </p:txBody>
      </p:sp>
      <p:sp>
        <p:nvSpPr>
          <p:cNvPr id="19" name="AutoShape 5"/>
          <p:cNvSpPr>
            <a:spLocks noChangeArrowheads="1"/>
          </p:cNvSpPr>
          <p:nvPr/>
        </p:nvSpPr>
        <p:spPr bwMode="gray">
          <a:xfrm>
            <a:off x="4102702" y="3538538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20" name="AutoShape 26"/>
          <p:cNvSpPr>
            <a:spLocks noChangeArrowheads="1"/>
          </p:cNvSpPr>
          <p:nvPr/>
        </p:nvSpPr>
        <p:spPr bwMode="auto">
          <a:xfrm>
            <a:off x="5676970" y="3864641"/>
            <a:ext cx="1416050" cy="320270"/>
          </a:xfrm>
          <a:prstGeom prst="roundRect">
            <a:avLst>
              <a:gd name="adj" fmla="val 106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800" b="1" dirty="0">
                <a:solidFill>
                  <a:srgbClr val="000000"/>
                </a:solidFill>
              </a:rPr>
              <a:t>A </a:t>
            </a:r>
            <a:r>
              <a:rPr lang="en-GB" sz="800" b="1" dirty="0" smtClean="0">
                <a:solidFill>
                  <a:srgbClr val="000000"/>
                </a:solidFill>
              </a:rPr>
              <a:t>Systems </a:t>
            </a:r>
            <a:r>
              <a:rPr lang="en-GB" sz="800" b="1" dirty="0">
                <a:solidFill>
                  <a:srgbClr val="000000"/>
                </a:solidFill>
              </a:rPr>
              <a:t>Approach to Systems Design</a:t>
            </a:r>
          </a:p>
        </p:txBody>
      </p:sp>
      <p:sp>
        <p:nvSpPr>
          <p:cNvPr id="21" name="AutoShape 5"/>
          <p:cNvSpPr>
            <a:spLocks noChangeArrowheads="1"/>
          </p:cNvSpPr>
          <p:nvPr/>
        </p:nvSpPr>
        <p:spPr bwMode="gray">
          <a:xfrm>
            <a:off x="5658452" y="3540125"/>
            <a:ext cx="1406525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22" name="AutoShape 6"/>
          <p:cNvSpPr>
            <a:spLocks noChangeArrowheads="1"/>
          </p:cNvSpPr>
          <p:nvPr/>
        </p:nvSpPr>
        <p:spPr bwMode="auto">
          <a:xfrm>
            <a:off x="5670092" y="4908258"/>
            <a:ext cx="1404938" cy="1071614"/>
          </a:xfrm>
          <a:prstGeom prst="roundRect">
            <a:avLst>
              <a:gd name="adj" fmla="val 71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 Generating </a:t>
            </a:r>
            <a:r>
              <a:rPr lang="en-GB" sz="900" b="1" dirty="0">
                <a:solidFill>
                  <a:srgbClr val="000000"/>
                </a:solidFill>
              </a:rPr>
              <a:t>System Concepts</a:t>
            </a:r>
          </a:p>
        </p:txBody>
      </p:sp>
      <p:sp>
        <p:nvSpPr>
          <p:cNvPr id="23" name="AutoShape 15"/>
          <p:cNvSpPr>
            <a:spLocks noChangeArrowheads="1"/>
          </p:cNvSpPr>
          <p:nvPr/>
        </p:nvSpPr>
        <p:spPr bwMode="auto">
          <a:xfrm>
            <a:off x="7223665" y="2907415"/>
            <a:ext cx="1384300" cy="542920"/>
          </a:xfrm>
          <a:prstGeom prst="roundRect">
            <a:avLst>
              <a:gd name="adj" fmla="val 882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A Systems Approach to Optimisation and Robustness</a:t>
            </a:r>
          </a:p>
        </p:txBody>
      </p:sp>
      <p:sp>
        <p:nvSpPr>
          <p:cNvPr id="24" name="AutoShape 26"/>
          <p:cNvSpPr>
            <a:spLocks noChangeArrowheads="1"/>
          </p:cNvSpPr>
          <p:nvPr/>
        </p:nvSpPr>
        <p:spPr bwMode="auto">
          <a:xfrm>
            <a:off x="7239131" y="2050620"/>
            <a:ext cx="1371600" cy="803563"/>
          </a:xfrm>
          <a:prstGeom prst="roundRect">
            <a:avLst>
              <a:gd name="adj" fmla="val 91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Verifying the System Design Concept </a:t>
            </a:r>
            <a:r>
              <a:rPr lang="en-GB" sz="900" b="1" dirty="0">
                <a:solidFill>
                  <a:srgbClr val="000000"/>
                </a:solidFill>
              </a:rPr>
              <a:t>using QFD 2</a:t>
            </a:r>
          </a:p>
        </p:txBody>
      </p:sp>
      <p:sp>
        <p:nvSpPr>
          <p:cNvPr id="25" name="AutoShape 5"/>
          <p:cNvSpPr>
            <a:spLocks noChangeArrowheads="1"/>
          </p:cNvSpPr>
          <p:nvPr/>
        </p:nvSpPr>
        <p:spPr bwMode="gray">
          <a:xfrm>
            <a:off x="7201502" y="3540125"/>
            <a:ext cx="1404937" cy="320675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anchor="ctr"/>
          <a:lstStyle/>
          <a:p>
            <a:pPr algn="ctr" eaLnBrk="0" hangingPunct="0"/>
            <a:r>
              <a:rPr lang="en-GB" sz="1200" b="1">
                <a:solidFill>
                  <a:srgbClr val="FFFFFF"/>
                </a:solidFill>
              </a:rPr>
              <a:t>Lunch</a:t>
            </a:r>
          </a:p>
        </p:txBody>
      </p:sp>
      <p:sp>
        <p:nvSpPr>
          <p:cNvPr id="26" name="AutoShape 26"/>
          <p:cNvSpPr>
            <a:spLocks noChangeArrowheads="1"/>
          </p:cNvSpPr>
          <p:nvPr/>
        </p:nvSpPr>
        <p:spPr bwMode="auto">
          <a:xfrm>
            <a:off x="7223665" y="4661147"/>
            <a:ext cx="1403350" cy="599277"/>
          </a:xfrm>
          <a:prstGeom prst="roundRect">
            <a:avLst>
              <a:gd name="adj" fmla="val 1666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smtClean="0">
                <a:solidFill>
                  <a:srgbClr val="000000"/>
                </a:solidFill>
              </a:rPr>
              <a:t>Summary, Review  </a:t>
            </a:r>
            <a:r>
              <a:rPr lang="en-GB" sz="900" b="1" dirty="0">
                <a:solidFill>
                  <a:srgbClr val="000000"/>
                </a:solidFill>
              </a:rPr>
              <a:t>and close</a:t>
            </a:r>
          </a:p>
        </p:txBody>
      </p:sp>
      <p:sp>
        <p:nvSpPr>
          <p:cNvPr id="27" name="AutoShape 18"/>
          <p:cNvSpPr>
            <a:spLocks noChangeArrowheads="1"/>
          </p:cNvSpPr>
          <p:nvPr/>
        </p:nvSpPr>
        <p:spPr bwMode="auto">
          <a:xfrm>
            <a:off x="2541131" y="3910471"/>
            <a:ext cx="1416050" cy="481330"/>
          </a:xfrm>
          <a:prstGeom prst="roundRect">
            <a:avLst>
              <a:gd name="adj" fmla="val 10900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800" b="1" dirty="0" smtClean="0">
                <a:solidFill>
                  <a:srgbClr val="000000"/>
                </a:solidFill>
              </a:rPr>
              <a:t>Assess the System Meta Solution using Needs </a:t>
            </a:r>
            <a:r>
              <a:rPr lang="en-GB" sz="800" b="1" dirty="0">
                <a:solidFill>
                  <a:srgbClr val="000000"/>
                </a:solidFill>
              </a:rPr>
              <a:t>Means Analysis</a:t>
            </a:r>
          </a:p>
        </p:txBody>
      </p:sp>
      <p:sp>
        <p:nvSpPr>
          <p:cNvPr id="28" name="AutoShape 33"/>
          <p:cNvSpPr>
            <a:spLocks noChangeArrowheads="1"/>
          </p:cNvSpPr>
          <p:nvPr/>
        </p:nvSpPr>
        <p:spPr bwMode="auto">
          <a:xfrm>
            <a:off x="5683320" y="4246768"/>
            <a:ext cx="1397000" cy="635031"/>
          </a:xfrm>
          <a:prstGeom prst="roundRect">
            <a:avLst>
              <a:gd name="adj" fmla="val 815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System </a:t>
            </a:r>
            <a:r>
              <a:rPr lang="en-GB" sz="900" b="1" dirty="0" smtClean="0">
                <a:solidFill>
                  <a:srgbClr val="000000"/>
                </a:solidFill>
              </a:rPr>
              <a:t>Architecting: Finding the best Architecture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29" name="AutoShape 18"/>
          <p:cNvSpPr>
            <a:spLocks noChangeArrowheads="1"/>
          </p:cNvSpPr>
          <p:nvPr/>
        </p:nvSpPr>
        <p:spPr bwMode="auto">
          <a:xfrm>
            <a:off x="7224390" y="1375900"/>
            <a:ext cx="1379537" cy="611386"/>
          </a:xfrm>
          <a:prstGeom prst="roundRect">
            <a:avLst>
              <a:gd name="adj" fmla="val 8486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>
                <a:solidFill>
                  <a:srgbClr val="000000"/>
                </a:solidFill>
              </a:rPr>
              <a:t>System Concept selection and </a:t>
            </a:r>
            <a:r>
              <a:rPr lang="en-GB" sz="900" b="1" dirty="0" smtClean="0">
                <a:solidFill>
                  <a:srgbClr val="000000"/>
                </a:solidFill>
              </a:rPr>
              <a:t>evaluation using  a Pugh Matrix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0" name="TextBox 43"/>
          <p:cNvSpPr txBox="1">
            <a:spLocks noChangeArrowheads="1"/>
          </p:cNvSpPr>
          <p:nvPr/>
        </p:nvSpPr>
        <p:spPr bwMode="auto">
          <a:xfrm>
            <a:off x="1207102" y="914400"/>
            <a:ext cx="74469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800"/>
              <a:t>Monday            Tuesday        Wednesday        Thursday            Friday</a:t>
            </a:r>
          </a:p>
        </p:txBody>
      </p:sp>
      <p:sp>
        <p:nvSpPr>
          <p:cNvPr id="32" name="AutoShape 18"/>
          <p:cNvSpPr>
            <a:spLocks noChangeArrowheads="1"/>
          </p:cNvSpPr>
          <p:nvPr/>
        </p:nvSpPr>
        <p:spPr bwMode="auto">
          <a:xfrm>
            <a:off x="2528991" y="1394267"/>
            <a:ext cx="1419225" cy="1661818"/>
          </a:xfrm>
          <a:prstGeom prst="roundRect">
            <a:avLst>
              <a:gd name="adj" fmla="val 3224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Gathering </a:t>
            </a:r>
            <a:r>
              <a:rPr lang="en-GB" sz="900" b="1" dirty="0">
                <a:solidFill>
                  <a:srgbClr val="000000"/>
                </a:solidFill>
              </a:rPr>
              <a:t>Requirements</a:t>
            </a:r>
          </a:p>
        </p:txBody>
      </p:sp>
      <p:sp>
        <p:nvSpPr>
          <p:cNvPr id="33" name="AutoShape 15"/>
          <p:cNvSpPr>
            <a:spLocks noChangeArrowheads="1"/>
          </p:cNvSpPr>
          <p:nvPr/>
        </p:nvSpPr>
        <p:spPr bwMode="auto">
          <a:xfrm>
            <a:off x="4131623" y="3988432"/>
            <a:ext cx="1384300" cy="787528"/>
          </a:xfrm>
          <a:prstGeom prst="roundRect">
            <a:avLst>
              <a:gd name="adj" fmla="val 4833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Understanding the concept of operation using Functional Modelling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4" name="AutoShape 18"/>
          <p:cNvSpPr>
            <a:spLocks noChangeArrowheads="1"/>
          </p:cNvSpPr>
          <p:nvPr/>
        </p:nvSpPr>
        <p:spPr bwMode="auto">
          <a:xfrm>
            <a:off x="4093372" y="4842110"/>
            <a:ext cx="1416050" cy="1138776"/>
          </a:xfrm>
          <a:prstGeom prst="roundRect">
            <a:avLst>
              <a:gd name="adj" fmla="val 8194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Exploring undesirable behaviour using Sensitivity </a:t>
            </a:r>
            <a:r>
              <a:rPr lang="en-GB" sz="900" b="1" dirty="0">
                <a:solidFill>
                  <a:srgbClr val="000000"/>
                </a:solidFill>
              </a:rPr>
              <a:t>and Failure Analysis</a:t>
            </a:r>
          </a:p>
        </p:txBody>
      </p:sp>
      <p:sp>
        <p:nvSpPr>
          <p:cNvPr id="35" name="AutoShape 26"/>
          <p:cNvSpPr>
            <a:spLocks noChangeArrowheads="1"/>
          </p:cNvSpPr>
          <p:nvPr/>
        </p:nvSpPr>
        <p:spPr bwMode="auto">
          <a:xfrm>
            <a:off x="5670407" y="2778259"/>
            <a:ext cx="1416050" cy="721992"/>
          </a:xfrm>
          <a:prstGeom prst="roundRect">
            <a:avLst>
              <a:gd name="adj" fmla="val 106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Specifying Requirements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6" name="AutoShape 26"/>
          <p:cNvSpPr>
            <a:spLocks noChangeArrowheads="1"/>
          </p:cNvSpPr>
          <p:nvPr/>
        </p:nvSpPr>
        <p:spPr bwMode="auto">
          <a:xfrm>
            <a:off x="7205020" y="3898970"/>
            <a:ext cx="1416050" cy="725552"/>
          </a:xfrm>
          <a:prstGeom prst="roundRect">
            <a:avLst>
              <a:gd name="adj" fmla="val 10699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A Systems Approach to Verification and Validation</a:t>
            </a:r>
            <a:endParaRPr lang="en-GB" sz="900" b="1" dirty="0">
              <a:solidFill>
                <a:srgbClr val="000000"/>
              </a:solidFill>
            </a:endParaRPr>
          </a:p>
        </p:txBody>
      </p:sp>
      <p:sp>
        <p:nvSpPr>
          <p:cNvPr id="37" name="AutoShape 33"/>
          <p:cNvSpPr>
            <a:spLocks noChangeArrowheads="1"/>
          </p:cNvSpPr>
          <p:nvPr/>
        </p:nvSpPr>
        <p:spPr bwMode="auto">
          <a:xfrm>
            <a:off x="5668652" y="1369542"/>
            <a:ext cx="1397000" cy="1355798"/>
          </a:xfrm>
          <a:prstGeom prst="roundRect">
            <a:avLst>
              <a:gd name="adj" fmla="val 5167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900" b="1" dirty="0" smtClean="0">
                <a:solidFill>
                  <a:srgbClr val="000000"/>
                </a:solidFill>
              </a:rPr>
              <a:t>Verifying and Validating Requirements using </a:t>
            </a:r>
            <a:r>
              <a:rPr lang="en-GB" sz="900" b="1" dirty="0">
                <a:solidFill>
                  <a:srgbClr val="000000"/>
                </a:solidFill>
              </a:rPr>
              <a:t>Quality Function Deployment</a:t>
            </a:r>
          </a:p>
        </p:txBody>
      </p:sp>
      <p:sp>
        <p:nvSpPr>
          <p:cNvPr id="38" name="AutoShape 15"/>
          <p:cNvSpPr>
            <a:spLocks noChangeArrowheads="1"/>
          </p:cNvSpPr>
          <p:nvPr/>
        </p:nvSpPr>
        <p:spPr bwMode="auto">
          <a:xfrm>
            <a:off x="4125285" y="2844408"/>
            <a:ext cx="1384300" cy="641902"/>
          </a:xfrm>
          <a:prstGeom prst="roundRect">
            <a:avLst>
              <a:gd name="adj" fmla="val 4833"/>
            </a:avLst>
          </a:prstGeom>
          <a:solidFill>
            <a:srgbClr val="F3FAFF"/>
          </a:solidFill>
          <a:ln w="12700" cap="rnd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GB" sz="800" b="1" dirty="0" smtClean="0">
                <a:solidFill>
                  <a:srgbClr val="000000"/>
                </a:solidFill>
              </a:rPr>
              <a:t>Understanding the concept of operation using Functional Modelling</a:t>
            </a:r>
            <a:endParaRPr lang="en-GB" sz="800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79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</a:rPr>
              <a:t>Quick </a:t>
            </a:r>
            <a:r>
              <a:rPr lang="en-GB" dirty="0" smtClean="0">
                <a:latin typeface="Arial" charset="0"/>
              </a:rPr>
              <a:t> Expectations</a:t>
            </a:r>
            <a:endParaRPr lang="en-GB" dirty="0">
              <a:latin typeface="Arial" charset="0"/>
            </a:endParaRPr>
          </a:p>
        </p:txBody>
      </p:sp>
      <p:sp>
        <p:nvSpPr>
          <p:cNvPr id="29698" name="Rectangle 1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006642"/>
            <a:ext cx="3810000" cy="4975225"/>
          </a:xfrm>
        </p:spPr>
        <p:txBody>
          <a:bodyPr>
            <a:normAutofit lnSpcReduction="10000"/>
          </a:bodyPr>
          <a:lstStyle/>
          <a:p>
            <a:pPr>
              <a:buFont typeface="Arial" charset="0"/>
              <a:buChar char="•"/>
            </a:pPr>
            <a:endParaRPr lang="en-GB" sz="2000" dirty="0" smtClean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In Small Teams discuss and write down on a flip chart what you are expecting to achieve from attending this course</a:t>
            </a:r>
          </a:p>
          <a:p>
            <a:pPr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Nominate one person to:</a:t>
            </a:r>
          </a:p>
          <a:p>
            <a:pPr lvl="1">
              <a:buFont typeface="Arial" charset="0"/>
              <a:buChar char="•"/>
            </a:pPr>
            <a:r>
              <a:rPr lang="en-GB" sz="1800" dirty="0" smtClean="0">
                <a:latin typeface="Arial" charset="0"/>
              </a:rPr>
              <a:t>introduce the individuals in the team - Name and Job Role</a:t>
            </a:r>
          </a:p>
          <a:p>
            <a:pPr lvl="1"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describe the team’s  expectations to the group</a:t>
            </a:r>
          </a:p>
          <a:p>
            <a:pPr>
              <a:buFont typeface="Arial" charset="0"/>
              <a:buChar char="•"/>
            </a:pPr>
            <a:endParaRPr lang="en-GB" sz="2000" dirty="0">
              <a:latin typeface="Arial" charset="0"/>
            </a:endParaRPr>
          </a:p>
          <a:p>
            <a:pPr>
              <a:buFont typeface="Arial" charset="0"/>
              <a:buChar char="•"/>
            </a:pPr>
            <a:r>
              <a:rPr lang="en-GB" sz="2000" dirty="0" smtClean="0">
                <a:latin typeface="Arial" charset="0"/>
              </a:rPr>
              <a:t>Time </a:t>
            </a:r>
          </a:p>
          <a:p>
            <a:pPr lvl="1">
              <a:buFont typeface="Arial" charset="0"/>
              <a:buChar char="•"/>
            </a:pPr>
            <a:r>
              <a:rPr lang="en-GB" sz="1600" dirty="0" smtClean="0">
                <a:latin typeface="Arial" charset="0"/>
              </a:rPr>
              <a:t>10 minutes discussion</a:t>
            </a:r>
          </a:p>
          <a:p>
            <a:pPr lvl="1">
              <a:buFont typeface="Arial" charset="0"/>
              <a:buChar char="•"/>
            </a:pPr>
            <a:r>
              <a:rPr lang="en-GB" sz="1600" dirty="0" smtClean="0">
                <a:latin typeface="Arial" charset="0"/>
              </a:rPr>
              <a:t>10 minutes group feedback</a:t>
            </a:r>
            <a:endParaRPr lang="en-GB" sz="1600" dirty="0">
              <a:latin typeface="Arial" charset="0"/>
            </a:endParaRPr>
          </a:p>
          <a:p>
            <a:pPr>
              <a:buFont typeface="Arial" charset="0"/>
              <a:buChar char="•"/>
            </a:pPr>
            <a:endParaRPr lang="en-GB" sz="2000" dirty="0">
              <a:latin typeface="Arial" charset="0"/>
            </a:endParaRPr>
          </a:p>
        </p:txBody>
      </p:sp>
      <p:pic>
        <p:nvPicPr>
          <p:cNvPr id="2" name="Picture 1" descr="images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96" b="-13996"/>
          <a:stretch/>
        </p:blipFill>
        <p:spPr>
          <a:xfrm>
            <a:off x="711113" y="1676265"/>
            <a:ext cx="3024308" cy="3550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76946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12</TotalTime>
  <Words>552</Words>
  <Application>Microsoft Macintosh PowerPoint</Application>
  <PresentationFormat>On-screen Show (4:3)</PresentationFormat>
  <Paragraphs>118</Paragraphs>
  <Slides>11</Slides>
  <Notes>6</Notes>
  <HiddenSlides>0</HiddenSlides>
  <MMClips>1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Arial Black</vt:lpstr>
      <vt:lpstr>Calibri</vt:lpstr>
      <vt:lpstr>Courier New</vt:lpstr>
      <vt:lpstr>MS PGothic</vt:lpstr>
      <vt:lpstr>ＭＳ Ｐゴシック</vt:lpstr>
      <vt:lpstr>Times New Roman</vt:lpstr>
      <vt:lpstr>Verdana</vt:lpstr>
      <vt:lpstr>Wingdings</vt:lpstr>
      <vt:lpstr>Wingdings 2</vt:lpstr>
      <vt:lpstr>2016 Waters Template_white</vt:lpstr>
      <vt:lpstr>Custom Design</vt:lpstr>
      <vt:lpstr>Picture</vt:lpstr>
      <vt:lpstr>The Fundamentals of Systems Engineering</vt:lpstr>
      <vt:lpstr>Welcome to the Course</vt:lpstr>
      <vt:lpstr>PowerPoint Presentation</vt:lpstr>
      <vt:lpstr>NOW</vt:lpstr>
      <vt:lpstr>Purpose of the Course</vt:lpstr>
      <vt:lpstr>PowerPoint Presentation</vt:lpstr>
      <vt:lpstr>Course Survival</vt:lpstr>
      <vt:lpstr>Chinese Proverb</vt:lpstr>
      <vt:lpstr>Course Survival</vt:lpstr>
      <vt:lpstr>Agenda</vt:lpstr>
      <vt:lpstr>Quick  Expectations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5-day SE fundamentals Introdiction</dc:title>
  <dc:subject>Systems Engineering</dc:subject>
  <dc:creator>Stuart Burge</dc:creator>
  <cp:keywords/>
  <dc:description/>
  <cp:lastModifiedBy>Stuart Burge</cp:lastModifiedBy>
  <cp:revision>4</cp:revision>
  <dcterms:created xsi:type="dcterms:W3CDTF">2015-11-25T16:01:18Z</dcterms:created>
  <dcterms:modified xsi:type="dcterms:W3CDTF">2016-10-30T13:12:19Z</dcterms:modified>
  <cp:category/>
</cp:coreProperties>
</file>