
<file path=[Content_Types].xml><?xml version="1.0" encoding="utf-8"?>
<Types xmlns="http://schemas.openxmlformats.org/package/2006/content-types">
  <Default Extension="xml" ContentType="application/xml"/>
  <Default Extension="wmf" ContentType="image/x-wmf"/>
  <Default Extension="jpg" ContentType="image/jpeg"/>
  <Default Extension="jpeg" ContentType="image/jpeg"/>
  <Default Extension="emf" ContentType="image/x-emf"/>
  <Default Extension="tiff" ContentType="image/tiff"/>
  <Default Extension="rels" ContentType="application/vnd.openxmlformats-package.relationships+xml"/>
  <Default Extension="gif" ContentType="image/gif"/>
  <Default Extension="bin" ContentType="audio/unknown"/>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132"/>
  </p:notesMasterIdLst>
  <p:handoutMasterIdLst>
    <p:handoutMasterId r:id="rId133"/>
  </p:handoutMasterIdLst>
  <p:sldIdLst>
    <p:sldId id="256" r:id="rId3"/>
    <p:sldId id="405" r:id="rId4"/>
    <p:sldId id="386" r:id="rId5"/>
    <p:sldId id="387" r:id="rId6"/>
    <p:sldId id="388" r:id="rId7"/>
    <p:sldId id="389" r:id="rId8"/>
    <p:sldId id="390" r:id="rId9"/>
    <p:sldId id="391" r:id="rId10"/>
    <p:sldId id="392" r:id="rId11"/>
    <p:sldId id="393" r:id="rId12"/>
    <p:sldId id="394" r:id="rId13"/>
    <p:sldId id="396" r:id="rId14"/>
    <p:sldId id="397" r:id="rId15"/>
    <p:sldId id="398" r:id="rId16"/>
    <p:sldId id="399" r:id="rId17"/>
    <p:sldId id="400" r:id="rId18"/>
    <p:sldId id="401" r:id="rId19"/>
    <p:sldId id="402" r:id="rId20"/>
    <p:sldId id="403" r:id="rId21"/>
    <p:sldId id="404" r:id="rId22"/>
    <p:sldId id="278" r:id="rId23"/>
    <p:sldId id="279" r:id="rId24"/>
    <p:sldId id="280" r:id="rId25"/>
    <p:sldId id="281" r:id="rId26"/>
    <p:sldId id="282" r:id="rId27"/>
    <p:sldId id="406" r:id="rId28"/>
    <p:sldId id="284" r:id="rId29"/>
    <p:sldId id="285"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407" r:id="rId44"/>
    <p:sldId id="301" r:id="rId45"/>
    <p:sldId id="302" r:id="rId46"/>
    <p:sldId id="303" r:id="rId47"/>
    <p:sldId id="304"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408" r:id="rId64"/>
    <p:sldId id="322" r:id="rId65"/>
    <p:sldId id="409" r:id="rId66"/>
    <p:sldId id="324" r:id="rId67"/>
    <p:sldId id="327" r:id="rId68"/>
    <p:sldId id="328" r:id="rId69"/>
    <p:sldId id="329" r:id="rId70"/>
    <p:sldId id="410" r:id="rId71"/>
    <p:sldId id="411" r:id="rId72"/>
    <p:sldId id="412" r:id="rId73"/>
    <p:sldId id="413" r:id="rId74"/>
    <p:sldId id="414" r:id="rId75"/>
    <p:sldId id="332" r:id="rId76"/>
    <p:sldId id="415"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5" r:id="rId97"/>
    <p:sldId id="416" r:id="rId98"/>
    <p:sldId id="356" r:id="rId99"/>
    <p:sldId id="417" r:id="rId100"/>
    <p:sldId id="357" r:id="rId101"/>
    <p:sldId id="358" r:id="rId102"/>
    <p:sldId id="359" r:id="rId103"/>
    <p:sldId id="360" r:id="rId104"/>
    <p:sldId id="361" r:id="rId105"/>
    <p:sldId id="362" r:id="rId106"/>
    <p:sldId id="363" r:id="rId107"/>
    <p:sldId id="364" r:id="rId108"/>
    <p:sldId id="365" r:id="rId109"/>
    <p:sldId id="366" r:id="rId110"/>
    <p:sldId id="367" r:id="rId111"/>
    <p:sldId id="368" r:id="rId112"/>
    <p:sldId id="418" r:id="rId113"/>
    <p:sldId id="370" r:id="rId114"/>
    <p:sldId id="372" r:id="rId115"/>
    <p:sldId id="374" r:id="rId116"/>
    <p:sldId id="375" r:id="rId117"/>
    <p:sldId id="376" r:id="rId118"/>
    <p:sldId id="377" r:id="rId119"/>
    <p:sldId id="378" r:id="rId120"/>
    <p:sldId id="379" r:id="rId121"/>
    <p:sldId id="419" r:id="rId122"/>
    <p:sldId id="420" r:id="rId123"/>
    <p:sldId id="421" r:id="rId124"/>
    <p:sldId id="382" r:id="rId125"/>
    <p:sldId id="384" r:id="rId126"/>
    <p:sldId id="422" r:id="rId127"/>
    <p:sldId id="423" r:id="rId128"/>
    <p:sldId id="424" r:id="rId129"/>
    <p:sldId id="425" r:id="rId130"/>
    <p:sldId id="426" r:id="rId131"/>
  </p:sldIdLst>
  <p:sldSz cx="9144000" cy="6858000" type="screen4x3"/>
  <p:notesSz cx="6896100" cy="9236075"/>
  <p:custDataLst>
    <p:tags r:id="rId134"/>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105"/>
    <p:restoredTop sz="93193"/>
  </p:normalViewPr>
  <p:slideViewPr>
    <p:cSldViewPr snapToGrid="0">
      <p:cViewPr>
        <p:scale>
          <a:sx n="100" d="100"/>
          <a:sy n="100" d="100"/>
        </p:scale>
        <p:origin x="2288"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120" Type="http://schemas.openxmlformats.org/officeDocument/2006/relationships/slide" Target="slides/slide118.xml"/><Relationship Id="rId121" Type="http://schemas.openxmlformats.org/officeDocument/2006/relationships/slide" Target="slides/slide119.xml"/><Relationship Id="rId122" Type="http://schemas.openxmlformats.org/officeDocument/2006/relationships/slide" Target="slides/slide120.xml"/><Relationship Id="rId123" Type="http://schemas.openxmlformats.org/officeDocument/2006/relationships/slide" Target="slides/slide121.xml"/><Relationship Id="rId124" Type="http://schemas.openxmlformats.org/officeDocument/2006/relationships/slide" Target="slides/slide122.xml"/><Relationship Id="rId125" Type="http://schemas.openxmlformats.org/officeDocument/2006/relationships/slide" Target="slides/slide123.xml"/><Relationship Id="rId126" Type="http://schemas.openxmlformats.org/officeDocument/2006/relationships/slide" Target="slides/slide124.xml"/><Relationship Id="rId127" Type="http://schemas.openxmlformats.org/officeDocument/2006/relationships/slide" Target="slides/slide125.xml"/><Relationship Id="rId128" Type="http://schemas.openxmlformats.org/officeDocument/2006/relationships/slide" Target="slides/slide126.xml"/><Relationship Id="rId129" Type="http://schemas.openxmlformats.org/officeDocument/2006/relationships/slide" Target="slides/slide12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90" Type="http://schemas.openxmlformats.org/officeDocument/2006/relationships/slide" Target="slides/slide88.xml"/><Relationship Id="rId91" Type="http://schemas.openxmlformats.org/officeDocument/2006/relationships/slide" Target="slides/slide89.xml"/><Relationship Id="rId92" Type="http://schemas.openxmlformats.org/officeDocument/2006/relationships/slide" Target="slides/slide90.xml"/><Relationship Id="rId93" Type="http://schemas.openxmlformats.org/officeDocument/2006/relationships/slide" Target="slides/slide91.xml"/><Relationship Id="rId94" Type="http://schemas.openxmlformats.org/officeDocument/2006/relationships/slide" Target="slides/slide92.xml"/><Relationship Id="rId95" Type="http://schemas.openxmlformats.org/officeDocument/2006/relationships/slide" Target="slides/slide93.xml"/><Relationship Id="rId96" Type="http://schemas.openxmlformats.org/officeDocument/2006/relationships/slide" Target="slides/slide94.xml"/><Relationship Id="rId101" Type="http://schemas.openxmlformats.org/officeDocument/2006/relationships/slide" Target="slides/slide99.xml"/><Relationship Id="rId102" Type="http://schemas.openxmlformats.org/officeDocument/2006/relationships/slide" Target="slides/slide100.xml"/><Relationship Id="rId103" Type="http://schemas.openxmlformats.org/officeDocument/2006/relationships/slide" Target="slides/slide101.xml"/><Relationship Id="rId104" Type="http://schemas.openxmlformats.org/officeDocument/2006/relationships/slide" Target="slides/slide102.xml"/><Relationship Id="rId105" Type="http://schemas.openxmlformats.org/officeDocument/2006/relationships/slide" Target="slides/slide103.xml"/><Relationship Id="rId106" Type="http://schemas.openxmlformats.org/officeDocument/2006/relationships/slide" Target="slides/slide104.xml"/><Relationship Id="rId107" Type="http://schemas.openxmlformats.org/officeDocument/2006/relationships/slide" Target="slides/slide105.xml"/><Relationship Id="rId108" Type="http://schemas.openxmlformats.org/officeDocument/2006/relationships/slide" Target="slides/slide106.xml"/><Relationship Id="rId109" Type="http://schemas.openxmlformats.org/officeDocument/2006/relationships/slide" Target="slides/slide107.xml"/><Relationship Id="rId97" Type="http://schemas.openxmlformats.org/officeDocument/2006/relationships/slide" Target="slides/slide95.xml"/><Relationship Id="rId98" Type="http://schemas.openxmlformats.org/officeDocument/2006/relationships/slide" Target="slides/slide96.xml"/><Relationship Id="rId99" Type="http://schemas.openxmlformats.org/officeDocument/2006/relationships/slide" Target="slides/slide97.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00" Type="http://schemas.openxmlformats.org/officeDocument/2006/relationships/slide" Target="slides/slide98.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slide" Target="slides/slide75.xml"/><Relationship Id="rId78" Type="http://schemas.openxmlformats.org/officeDocument/2006/relationships/slide" Target="slides/slide76.xml"/><Relationship Id="rId79" Type="http://schemas.openxmlformats.org/officeDocument/2006/relationships/slide" Target="slides/slide77.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30" Type="http://schemas.openxmlformats.org/officeDocument/2006/relationships/slide" Target="slides/slide128.xml"/><Relationship Id="rId131" Type="http://schemas.openxmlformats.org/officeDocument/2006/relationships/slide" Target="slides/slide129.xml"/><Relationship Id="rId132" Type="http://schemas.openxmlformats.org/officeDocument/2006/relationships/notesMaster" Target="notesMasters/notesMaster1.xml"/><Relationship Id="rId133" Type="http://schemas.openxmlformats.org/officeDocument/2006/relationships/handoutMaster" Target="handoutMasters/handoutMaster1.xml"/><Relationship Id="rId134" Type="http://schemas.openxmlformats.org/officeDocument/2006/relationships/tags" Target="tags/tag1.xml"/><Relationship Id="rId135" Type="http://schemas.openxmlformats.org/officeDocument/2006/relationships/presProps" Target="presProps.xml"/><Relationship Id="rId136" Type="http://schemas.openxmlformats.org/officeDocument/2006/relationships/viewProps" Target="viewProps.xml"/><Relationship Id="rId137" Type="http://schemas.openxmlformats.org/officeDocument/2006/relationships/theme" Target="theme/theme1.xml"/><Relationship Id="rId13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110" Type="http://schemas.openxmlformats.org/officeDocument/2006/relationships/slide" Target="slides/slide108.xml"/><Relationship Id="rId111" Type="http://schemas.openxmlformats.org/officeDocument/2006/relationships/slide" Target="slides/slide109.xml"/><Relationship Id="rId112" Type="http://schemas.openxmlformats.org/officeDocument/2006/relationships/slide" Target="slides/slide110.xml"/><Relationship Id="rId113" Type="http://schemas.openxmlformats.org/officeDocument/2006/relationships/slide" Target="slides/slide111.xml"/><Relationship Id="rId114" Type="http://schemas.openxmlformats.org/officeDocument/2006/relationships/slide" Target="slides/slide112.xml"/><Relationship Id="rId115" Type="http://schemas.openxmlformats.org/officeDocument/2006/relationships/slide" Target="slides/slide113.xml"/><Relationship Id="rId116" Type="http://schemas.openxmlformats.org/officeDocument/2006/relationships/slide" Target="slides/slide114.xml"/><Relationship Id="rId117" Type="http://schemas.openxmlformats.org/officeDocument/2006/relationships/slide" Target="slides/slide115.xml"/><Relationship Id="rId118" Type="http://schemas.openxmlformats.org/officeDocument/2006/relationships/slide" Target="slides/slide116.xml"/><Relationship Id="rId119" Type="http://schemas.openxmlformats.org/officeDocument/2006/relationships/slide" Target="slides/slide11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80" Type="http://schemas.openxmlformats.org/officeDocument/2006/relationships/slide" Target="slides/slide78.xml"/><Relationship Id="rId81" Type="http://schemas.openxmlformats.org/officeDocument/2006/relationships/slide" Target="slides/slide79.xml"/><Relationship Id="rId82" Type="http://schemas.openxmlformats.org/officeDocument/2006/relationships/slide" Target="slides/slide80.xml"/><Relationship Id="rId83" Type="http://schemas.openxmlformats.org/officeDocument/2006/relationships/slide" Target="slides/slide81.xml"/><Relationship Id="rId84" Type="http://schemas.openxmlformats.org/officeDocument/2006/relationships/slide" Target="slides/slide82.xml"/><Relationship Id="rId85" Type="http://schemas.openxmlformats.org/officeDocument/2006/relationships/slide" Target="slides/slide83.xml"/><Relationship Id="rId86" Type="http://schemas.openxmlformats.org/officeDocument/2006/relationships/slide" Target="slides/slide84.xml"/><Relationship Id="rId87" Type="http://schemas.openxmlformats.org/officeDocument/2006/relationships/slide" Target="slides/slide85.xml"/><Relationship Id="rId88" Type="http://schemas.openxmlformats.org/officeDocument/2006/relationships/slide" Target="slides/slide86.xml"/><Relationship Id="rId89" Type="http://schemas.openxmlformats.org/officeDocument/2006/relationships/slide" Target="slides/slide8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79D207-4A75-AB43-A4FD-0E45265DD9A6}" type="doc">
      <dgm:prSet loTypeId="urn:microsoft.com/office/officeart/2005/8/layout/pyramid1" loCatId="" qsTypeId="urn:microsoft.com/office/officeart/2005/8/quickstyle/simple4" qsCatId="simple" csTypeId="urn:microsoft.com/office/officeart/2005/8/colors/accent1_2" csCatId="accent1" phldr="1"/>
      <dgm:spPr/>
    </dgm:pt>
    <dgm:pt modelId="{3B1D5D72-A30D-254B-87C1-3382C938B2BE}">
      <dgm:prSet phldrT="[Text]" custT="1">
        <dgm:style>
          <a:lnRef idx="1">
            <a:schemeClr val="accent6"/>
          </a:lnRef>
          <a:fillRef idx="2">
            <a:schemeClr val="accent6"/>
          </a:fillRef>
          <a:effectRef idx="1">
            <a:schemeClr val="accent6"/>
          </a:effectRef>
          <a:fontRef idx="minor">
            <a:schemeClr val="dk1"/>
          </a:fontRef>
        </dgm:style>
      </dgm:prSet>
      <dgm:spPr/>
      <dgm:t>
        <a:bodyPr/>
        <a:lstStyle/>
        <a:p>
          <a:endParaRPr lang="en-US" sz="1800" dirty="0" smtClean="0"/>
        </a:p>
        <a:p>
          <a:endParaRPr lang="en-US" sz="1800" dirty="0" smtClean="0"/>
        </a:p>
        <a:p>
          <a:r>
            <a:rPr lang="en-US" sz="1800" dirty="0" smtClean="0"/>
            <a:t>Events</a:t>
          </a:r>
          <a:endParaRPr lang="en-US" sz="1800" dirty="0"/>
        </a:p>
      </dgm:t>
    </dgm:pt>
    <dgm:pt modelId="{B22A8503-8160-DD4F-A92D-DD7107F22907}" type="parTrans" cxnId="{03278DF3-0554-B442-92AD-E41C2B6F45F3}">
      <dgm:prSet/>
      <dgm:spPr/>
      <dgm:t>
        <a:bodyPr/>
        <a:lstStyle/>
        <a:p>
          <a:endParaRPr lang="en-US" sz="1800"/>
        </a:p>
      </dgm:t>
    </dgm:pt>
    <dgm:pt modelId="{B57888B5-4E36-6B49-BB59-0A087AA6914B}" type="sibTrans" cxnId="{03278DF3-0554-B442-92AD-E41C2B6F45F3}">
      <dgm:prSet/>
      <dgm:spPr/>
      <dgm:t>
        <a:bodyPr/>
        <a:lstStyle/>
        <a:p>
          <a:endParaRPr lang="en-US" sz="1800"/>
        </a:p>
      </dgm:t>
    </dgm:pt>
    <dgm:pt modelId="{5EB12632-3134-774A-8F6F-305FBA9BC4B0}">
      <dgm:prSet phldrT="[Text]" custT="1">
        <dgm:style>
          <a:lnRef idx="1">
            <a:schemeClr val="accent6"/>
          </a:lnRef>
          <a:fillRef idx="2">
            <a:schemeClr val="accent6"/>
          </a:fillRef>
          <a:effectRef idx="1">
            <a:schemeClr val="accent6"/>
          </a:effectRef>
          <a:fontRef idx="minor">
            <a:schemeClr val="dk1"/>
          </a:fontRef>
        </dgm:style>
      </dgm:prSet>
      <dgm:spPr/>
      <dgm:t>
        <a:bodyPr/>
        <a:lstStyle/>
        <a:p>
          <a:r>
            <a:rPr lang="en-US" sz="1800" dirty="0" smtClean="0"/>
            <a:t>Patterns</a:t>
          </a:r>
          <a:endParaRPr lang="en-US" sz="1800" dirty="0"/>
        </a:p>
      </dgm:t>
    </dgm:pt>
    <dgm:pt modelId="{D93582D6-1593-9043-B4DA-9C78E95E7341}" type="parTrans" cxnId="{D022C386-F68C-244B-88F6-3CA7035BC5F7}">
      <dgm:prSet/>
      <dgm:spPr/>
      <dgm:t>
        <a:bodyPr/>
        <a:lstStyle/>
        <a:p>
          <a:endParaRPr lang="en-US" sz="1800"/>
        </a:p>
      </dgm:t>
    </dgm:pt>
    <dgm:pt modelId="{76F1DECB-3CA9-1A41-BD37-B5E9145D50C9}" type="sibTrans" cxnId="{D022C386-F68C-244B-88F6-3CA7035BC5F7}">
      <dgm:prSet/>
      <dgm:spPr/>
      <dgm:t>
        <a:bodyPr/>
        <a:lstStyle/>
        <a:p>
          <a:endParaRPr lang="en-US" sz="1800"/>
        </a:p>
      </dgm:t>
    </dgm:pt>
    <dgm:pt modelId="{DE5CF943-4651-1B43-8731-38D9298BD6E5}">
      <dgm:prSet phldrT="[Text]" custT="1">
        <dgm:style>
          <a:lnRef idx="1">
            <a:schemeClr val="accent6"/>
          </a:lnRef>
          <a:fillRef idx="2">
            <a:schemeClr val="accent6"/>
          </a:fillRef>
          <a:effectRef idx="1">
            <a:schemeClr val="accent6"/>
          </a:effectRef>
          <a:fontRef idx="minor">
            <a:schemeClr val="dk1"/>
          </a:fontRef>
        </dgm:style>
      </dgm:prSet>
      <dgm:spPr/>
      <dgm:t>
        <a:bodyPr/>
        <a:lstStyle/>
        <a:p>
          <a:r>
            <a:rPr lang="en-US" sz="1800" dirty="0" smtClean="0"/>
            <a:t>Structure, Architecture, Organization</a:t>
          </a:r>
          <a:endParaRPr lang="en-US" sz="1800" dirty="0"/>
        </a:p>
      </dgm:t>
    </dgm:pt>
    <dgm:pt modelId="{2D0DA37F-3646-794A-A658-663AE7F66295}" type="parTrans" cxnId="{79DC359D-710B-D342-9878-FC546281434C}">
      <dgm:prSet/>
      <dgm:spPr/>
      <dgm:t>
        <a:bodyPr/>
        <a:lstStyle/>
        <a:p>
          <a:endParaRPr lang="en-US" sz="1800"/>
        </a:p>
      </dgm:t>
    </dgm:pt>
    <dgm:pt modelId="{EE903EDD-D121-5D4D-A7AD-02FB56B24947}" type="sibTrans" cxnId="{79DC359D-710B-D342-9878-FC546281434C}">
      <dgm:prSet/>
      <dgm:spPr/>
      <dgm:t>
        <a:bodyPr/>
        <a:lstStyle/>
        <a:p>
          <a:endParaRPr lang="en-US" sz="1800"/>
        </a:p>
      </dgm:t>
    </dgm:pt>
    <dgm:pt modelId="{536722B8-D731-1C4B-B14E-E8CF261BFD9F}" type="pres">
      <dgm:prSet presAssocID="{5A79D207-4A75-AB43-A4FD-0E45265DD9A6}" presName="Name0" presStyleCnt="0">
        <dgm:presLayoutVars>
          <dgm:dir/>
          <dgm:animLvl val="lvl"/>
          <dgm:resizeHandles val="exact"/>
        </dgm:presLayoutVars>
      </dgm:prSet>
      <dgm:spPr/>
    </dgm:pt>
    <dgm:pt modelId="{28608173-C1FF-4B47-9649-7DD793D31448}" type="pres">
      <dgm:prSet presAssocID="{3B1D5D72-A30D-254B-87C1-3382C938B2BE}" presName="Name8" presStyleCnt="0"/>
      <dgm:spPr/>
    </dgm:pt>
    <dgm:pt modelId="{7CB1CF8D-D144-A644-9CB8-919D70150E64}" type="pres">
      <dgm:prSet presAssocID="{3B1D5D72-A30D-254B-87C1-3382C938B2BE}" presName="level" presStyleLbl="node1" presStyleIdx="0" presStyleCnt="3">
        <dgm:presLayoutVars>
          <dgm:chMax val="1"/>
          <dgm:bulletEnabled val="1"/>
        </dgm:presLayoutVars>
      </dgm:prSet>
      <dgm:spPr/>
      <dgm:t>
        <a:bodyPr/>
        <a:lstStyle/>
        <a:p>
          <a:endParaRPr lang="en-US"/>
        </a:p>
      </dgm:t>
    </dgm:pt>
    <dgm:pt modelId="{46684EF2-E070-E648-AD83-8A3C538CBEA6}" type="pres">
      <dgm:prSet presAssocID="{3B1D5D72-A30D-254B-87C1-3382C938B2BE}" presName="levelTx" presStyleLbl="revTx" presStyleIdx="0" presStyleCnt="0">
        <dgm:presLayoutVars>
          <dgm:chMax val="1"/>
          <dgm:bulletEnabled val="1"/>
        </dgm:presLayoutVars>
      </dgm:prSet>
      <dgm:spPr/>
      <dgm:t>
        <a:bodyPr/>
        <a:lstStyle/>
        <a:p>
          <a:endParaRPr lang="en-US"/>
        </a:p>
      </dgm:t>
    </dgm:pt>
    <dgm:pt modelId="{774BAD36-4220-A24C-976E-953D488C4BF2}" type="pres">
      <dgm:prSet presAssocID="{5EB12632-3134-774A-8F6F-305FBA9BC4B0}" presName="Name8" presStyleCnt="0"/>
      <dgm:spPr/>
    </dgm:pt>
    <dgm:pt modelId="{FD22F58B-27E2-EA43-9F2E-97ADFBAA6763}" type="pres">
      <dgm:prSet presAssocID="{5EB12632-3134-774A-8F6F-305FBA9BC4B0}" presName="level" presStyleLbl="node1" presStyleIdx="1" presStyleCnt="3">
        <dgm:presLayoutVars>
          <dgm:chMax val="1"/>
          <dgm:bulletEnabled val="1"/>
        </dgm:presLayoutVars>
      </dgm:prSet>
      <dgm:spPr/>
      <dgm:t>
        <a:bodyPr/>
        <a:lstStyle/>
        <a:p>
          <a:endParaRPr lang="en-US"/>
        </a:p>
      </dgm:t>
    </dgm:pt>
    <dgm:pt modelId="{A43A9D73-18AC-2D41-B0A2-941C30C4DB95}" type="pres">
      <dgm:prSet presAssocID="{5EB12632-3134-774A-8F6F-305FBA9BC4B0}" presName="levelTx" presStyleLbl="revTx" presStyleIdx="0" presStyleCnt="0">
        <dgm:presLayoutVars>
          <dgm:chMax val="1"/>
          <dgm:bulletEnabled val="1"/>
        </dgm:presLayoutVars>
      </dgm:prSet>
      <dgm:spPr/>
      <dgm:t>
        <a:bodyPr/>
        <a:lstStyle/>
        <a:p>
          <a:endParaRPr lang="en-US"/>
        </a:p>
      </dgm:t>
    </dgm:pt>
    <dgm:pt modelId="{14F350E6-8950-3348-95C1-B8FBBD90F78D}" type="pres">
      <dgm:prSet presAssocID="{DE5CF943-4651-1B43-8731-38D9298BD6E5}" presName="Name8" presStyleCnt="0"/>
      <dgm:spPr/>
    </dgm:pt>
    <dgm:pt modelId="{71165789-06E6-EE47-9A7D-B0880A806F13}" type="pres">
      <dgm:prSet presAssocID="{DE5CF943-4651-1B43-8731-38D9298BD6E5}" presName="level" presStyleLbl="node1" presStyleIdx="2" presStyleCnt="3" custLinFactNeighborX="-1383">
        <dgm:presLayoutVars>
          <dgm:chMax val="1"/>
          <dgm:bulletEnabled val="1"/>
        </dgm:presLayoutVars>
      </dgm:prSet>
      <dgm:spPr/>
      <dgm:t>
        <a:bodyPr/>
        <a:lstStyle/>
        <a:p>
          <a:endParaRPr lang="en-US"/>
        </a:p>
      </dgm:t>
    </dgm:pt>
    <dgm:pt modelId="{461586AE-00A9-D340-90AD-05457041FA46}" type="pres">
      <dgm:prSet presAssocID="{DE5CF943-4651-1B43-8731-38D9298BD6E5}" presName="levelTx" presStyleLbl="revTx" presStyleIdx="0" presStyleCnt="0">
        <dgm:presLayoutVars>
          <dgm:chMax val="1"/>
          <dgm:bulletEnabled val="1"/>
        </dgm:presLayoutVars>
      </dgm:prSet>
      <dgm:spPr/>
      <dgm:t>
        <a:bodyPr/>
        <a:lstStyle/>
        <a:p>
          <a:endParaRPr lang="en-US"/>
        </a:p>
      </dgm:t>
    </dgm:pt>
  </dgm:ptLst>
  <dgm:cxnLst>
    <dgm:cxn modelId="{1BB97CF3-8B81-8940-962B-D847EDBA0652}" type="presOf" srcId="{3B1D5D72-A30D-254B-87C1-3382C938B2BE}" destId="{46684EF2-E070-E648-AD83-8A3C538CBEA6}" srcOrd="1" destOrd="0" presId="urn:microsoft.com/office/officeart/2005/8/layout/pyramid1"/>
    <dgm:cxn modelId="{79DC359D-710B-D342-9878-FC546281434C}" srcId="{5A79D207-4A75-AB43-A4FD-0E45265DD9A6}" destId="{DE5CF943-4651-1B43-8731-38D9298BD6E5}" srcOrd="2" destOrd="0" parTransId="{2D0DA37F-3646-794A-A658-663AE7F66295}" sibTransId="{EE903EDD-D121-5D4D-A7AD-02FB56B24947}"/>
    <dgm:cxn modelId="{98854969-4E23-2C4B-B292-D7DDE81B35BA}" type="presOf" srcId="{DE5CF943-4651-1B43-8731-38D9298BD6E5}" destId="{461586AE-00A9-D340-90AD-05457041FA46}" srcOrd="1" destOrd="0" presId="urn:microsoft.com/office/officeart/2005/8/layout/pyramid1"/>
    <dgm:cxn modelId="{03278DF3-0554-B442-92AD-E41C2B6F45F3}" srcId="{5A79D207-4A75-AB43-A4FD-0E45265DD9A6}" destId="{3B1D5D72-A30D-254B-87C1-3382C938B2BE}" srcOrd="0" destOrd="0" parTransId="{B22A8503-8160-DD4F-A92D-DD7107F22907}" sibTransId="{B57888B5-4E36-6B49-BB59-0A087AA6914B}"/>
    <dgm:cxn modelId="{9C1BCAB5-5384-5245-9106-B27241B19F3C}" type="presOf" srcId="{5A79D207-4A75-AB43-A4FD-0E45265DD9A6}" destId="{536722B8-D731-1C4B-B14E-E8CF261BFD9F}" srcOrd="0" destOrd="0" presId="urn:microsoft.com/office/officeart/2005/8/layout/pyramid1"/>
    <dgm:cxn modelId="{D022C386-F68C-244B-88F6-3CA7035BC5F7}" srcId="{5A79D207-4A75-AB43-A4FD-0E45265DD9A6}" destId="{5EB12632-3134-774A-8F6F-305FBA9BC4B0}" srcOrd="1" destOrd="0" parTransId="{D93582D6-1593-9043-B4DA-9C78E95E7341}" sibTransId="{76F1DECB-3CA9-1A41-BD37-B5E9145D50C9}"/>
    <dgm:cxn modelId="{721DD4A7-E340-6448-B13D-016E16263CE8}" type="presOf" srcId="{5EB12632-3134-774A-8F6F-305FBA9BC4B0}" destId="{A43A9D73-18AC-2D41-B0A2-941C30C4DB95}" srcOrd="1" destOrd="0" presId="urn:microsoft.com/office/officeart/2005/8/layout/pyramid1"/>
    <dgm:cxn modelId="{4FD6915B-F5CF-2244-93D9-1B6738485D6A}" type="presOf" srcId="{5EB12632-3134-774A-8F6F-305FBA9BC4B0}" destId="{FD22F58B-27E2-EA43-9F2E-97ADFBAA6763}" srcOrd="0" destOrd="0" presId="urn:microsoft.com/office/officeart/2005/8/layout/pyramid1"/>
    <dgm:cxn modelId="{3C92C669-7979-9441-9DF1-6BD1D5AE3F68}" type="presOf" srcId="{DE5CF943-4651-1B43-8731-38D9298BD6E5}" destId="{71165789-06E6-EE47-9A7D-B0880A806F13}" srcOrd="0" destOrd="0" presId="urn:microsoft.com/office/officeart/2005/8/layout/pyramid1"/>
    <dgm:cxn modelId="{D31DA484-059B-F342-A561-727861023E2F}" type="presOf" srcId="{3B1D5D72-A30D-254B-87C1-3382C938B2BE}" destId="{7CB1CF8D-D144-A644-9CB8-919D70150E64}" srcOrd="0" destOrd="0" presId="urn:microsoft.com/office/officeart/2005/8/layout/pyramid1"/>
    <dgm:cxn modelId="{17564F5D-CC05-DB43-9C05-7E7BAD216E68}" type="presParOf" srcId="{536722B8-D731-1C4B-B14E-E8CF261BFD9F}" destId="{28608173-C1FF-4B47-9649-7DD793D31448}" srcOrd="0" destOrd="0" presId="urn:microsoft.com/office/officeart/2005/8/layout/pyramid1"/>
    <dgm:cxn modelId="{5BCD855D-E1A6-8F46-B317-D2DE560DE941}" type="presParOf" srcId="{28608173-C1FF-4B47-9649-7DD793D31448}" destId="{7CB1CF8D-D144-A644-9CB8-919D70150E64}" srcOrd="0" destOrd="0" presId="urn:microsoft.com/office/officeart/2005/8/layout/pyramid1"/>
    <dgm:cxn modelId="{F00AE39B-934B-A348-B232-74B8838BF30A}" type="presParOf" srcId="{28608173-C1FF-4B47-9649-7DD793D31448}" destId="{46684EF2-E070-E648-AD83-8A3C538CBEA6}" srcOrd="1" destOrd="0" presId="urn:microsoft.com/office/officeart/2005/8/layout/pyramid1"/>
    <dgm:cxn modelId="{26097644-5897-4F47-B78A-83010918FFC3}" type="presParOf" srcId="{536722B8-D731-1C4B-B14E-E8CF261BFD9F}" destId="{774BAD36-4220-A24C-976E-953D488C4BF2}" srcOrd="1" destOrd="0" presId="urn:microsoft.com/office/officeart/2005/8/layout/pyramid1"/>
    <dgm:cxn modelId="{EEDC084F-014C-5348-AE11-684B973CE048}" type="presParOf" srcId="{774BAD36-4220-A24C-976E-953D488C4BF2}" destId="{FD22F58B-27E2-EA43-9F2E-97ADFBAA6763}" srcOrd="0" destOrd="0" presId="urn:microsoft.com/office/officeart/2005/8/layout/pyramid1"/>
    <dgm:cxn modelId="{79F285A2-709A-EE43-AB38-0BD7DA57495E}" type="presParOf" srcId="{774BAD36-4220-A24C-976E-953D488C4BF2}" destId="{A43A9D73-18AC-2D41-B0A2-941C30C4DB95}" srcOrd="1" destOrd="0" presId="urn:microsoft.com/office/officeart/2005/8/layout/pyramid1"/>
    <dgm:cxn modelId="{2A81AD0C-AE58-DF49-8CF6-A41AD0239796}" type="presParOf" srcId="{536722B8-D731-1C4B-B14E-E8CF261BFD9F}" destId="{14F350E6-8950-3348-95C1-B8FBBD90F78D}" srcOrd="2" destOrd="0" presId="urn:microsoft.com/office/officeart/2005/8/layout/pyramid1"/>
    <dgm:cxn modelId="{11A2B80C-1D1D-FE4C-B142-1D2B06095741}" type="presParOf" srcId="{14F350E6-8950-3348-95C1-B8FBBD90F78D}" destId="{71165789-06E6-EE47-9A7D-B0880A806F13}" srcOrd="0" destOrd="0" presId="urn:microsoft.com/office/officeart/2005/8/layout/pyramid1"/>
    <dgm:cxn modelId="{498A2819-6E56-D04E-993A-E4D4C05AB3BC}" type="presParOf" srcId="{14F350E6-8950-3348-95C1-B8FBBD90F78D}" destId="{461586AE-00A9-D340-90AD-05457041FA46}"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B1CF8D-D144-A644-9CB8-919D70150E64}">
      <dsp:nvSpPr>
        <dsp:cNvPr id="0" name=""/>
        <dsp:cNvSpPr/>
      </dsp:nvSpPr>
      <dsp:spPr>
        <a:xfrm>
          <a:off x="1183757" y="0"/>
          <a:ext cx="1183757" cy="1411779"/>
        </a:xfrm>
        <a:prstGeom prst="trapezoid">
          <a:avLst>
            <a:gd name="adj" fmla="val 5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r>
            <a:rPr lang="en-US" sz="1800" kern="1200" dirty="0" smtClean="0"/>
            <a:t>Events</a:t>
          </a:r>
          <a:endParaRPr lang="en-US" sz="1800" kern="1200" dirty="0"/>
        </a:p>
      </dsp:txBody>
      <dsp:txXfrm>
        <a:off x="1183757" y="0"/>
        <a:ext cx="1183757" cy="1411779"/>
      </dsp:txXfrm>
    </dsp:sp>
    <dsp:sp modelId="{FD22F58B-27E2-EA43-9F2E-97ADFBAA6763}">
      <dsp:nvSpPr>
        <dsp:cNvPr id="0" name=""/>
        <dsp:cNvSpPr/>
      </dsp:nvSpPr>
      <dsp:spPr>
        <a:xfrm>
          <a:off x="591878" y="1411779"/>
          <a:ext cx="2367515" cy="1411779"/>
        </a:xfrm>
        <a:prstGeom prst="trapezoid">
          <a:avLst>
            <a:gd name="adj" fmla="val 41924"/>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Patterns</a:t>
          </a:r>
          <a:endParaRPr lang="en-US" sz="1800" kern="1200" dirty="0"/>
        </a:p>
      </dsp:txBody>
      <dsp:txXfrm>
        <a:off x="1006194" y="1411779"/>
        <a:ext cx="1538884" cy="1411779"/>
      </dsp:txXfrm>
    </dsp:sp>
    <dsp:sp modelId="{71165789-06E6-EE47-9A7D-B0880A806F13}">
      <dsp:nvSpPr>
        <dsp:cNvPr id="0" name=""/>
        <dsp:cNvSpPr/>
      </dsp:nvSpPr>
      <dsp:spPr>
        <a:xfrm>
          <a:off x="0" y="2823559"/>
          <a:ext cx="3551273" cy="1411779"/>
        </a:xfrm>
        <a:prstGeom prst="trapezoid">
          <a:avLst>
            <a:gd name="adj" fmla="val 41924"/>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Structure, Architecture, Organization</a:t>
          </a:r>
          <a:endParaRPr lang="en-US" sz="1800" kern="1200" dirty="0"/>
        </a:p>
      </dsp:txBody>
      <dsp:txXfrm>
        <a:off x="621472" y="2823559"/>
        <a:ext cx="2308327" cy="1411779"/>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10/30/16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10/30/16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1143000" y="685800"/>
            <a:ext cx="4572000" cy="3429000"/>
          </a:xfrm>
          <a:ln/>
        </p:spPr>
      </p:sp>
      <p:sp>
        <p:nvSpPr>
          <p:cNvPr id="35843" name="Notes Placeholder 2"/>
          <p:cNvSpPr>
            <a:spLocks noGrp="1"/>
          </p:cNvSpPr>
          <p:nvPr>
            <p:ph type="body" idx="1"/>
          </p:nvPr>
        </p:nvSpPr>
        <p:spPr>
          <a:noFill/>
          <a:ln/>
        </p:spPr>
        <p:txBody>
          <a:bodyPr/>
          <a:lstStyle/>
          <a:p>
            <a:endParaRPr lang="en-US"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F518772A-401D-495B-A7E0-4DDB2538CEE1}" type="slidenum">
              <a:rPr lang="en-GB" smtClean="0">
                <a:solidFill>
                  <a:srgbClr val="000000"/>
                </a:solidFill>
                <a:latin typeface="Arial" pitchFamily="34" charset="0"/>
              </a:rPr>
              <a:pPr/>
              <a:t>2</a:t>
            </a:fld>
            <a:endParaRPr lang="en-GB" smtClean="0">
              <a:solidFill>
                <a:srgbClr val="000000"/>
              </a:solidFill>
              <a:latin typeface="Arial" pitchFamily="34" charset="0"/>
            </a:endParaRPr>
          </a:p>
        </p:txBody>
      </p:sp>
    </p:spTree>
    <p:extLst>
      <p:ext uri="{BB962C8B-B14F-4D97-AF65-F5344CB8AC3E}">
        <p14:creationId xmlns:p14="http://schemas.microsoft.com/office/powerpoint/2010/main" val="1931934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1143000" y="685800"/>
            <a:ext cx="4572000" cy="3429000"/>
          </a:xfrm>
          <a:ln/>
        </p:spPr>
      </p:sp>
      <p:sp>
        <p:nvSpPr>
          <p:cNvPr id="59395" name="Notes Placeholder 2"/>
          <p:cNvSpPr>
            <a:spLocks noGrp="1"/>
          </p:cNvSpPr>
          <p:nvPr>
            <p:ph type="body" idx="1"/>
          </p:nvPr>
        </p:nvSpPr>
        <p:spPr>
          <a:noFill/>
          <a:ln/>
        </p:spPr>
        <p:txBody>
          <a:bodyPr/>
          <a:lstStyle/>
          <a:p>
            <a:endParaRPr lang="en-US" smtClean="0"/>
          </a:p>
        </p:txBody>
      </p:sp>
      <p:sp>
        <p:nvSpPr>
          <p:cNvPr id="59396" name="Slide Number Placeholder 3"/>
          <p:cNvSpPr>
            <a:spLocks noGrp="1"/>
          </p:cNvSpPr>
          <p:nvPr>
            <p:ph type="sldNum" sz="quarter" idx="5"/>
          </p:nvPr>
        </p:nvSpPr>
        <p:spPr>
          <a:noFill/>
        </p:spPr>
        <p:txBody>
          <a:bodyPr/>
          <a:lstStyle/>
          <a:p>
            <a:fld id="{278A1DD5-0543-42FC-BF21-74AA4D39768B}" type="slidenum">
              <a:rPr lang="en-GB" smtClean="0"/>
              <a:pPr/>
              <a:t>3</a:t>
            </a:fld>
            <a:endParaRPr lang="en-GB" smtClean="0"/>
          </a:p>
        </p:txBody>
      </p:sp>
    </p:spTree>
    <p:extLst>
      <p:ext uri="{BB962C8B-B14F-4D97-AF65-F5344CB8AC3E}">
        <p14:creationId xmlns:p14="http://schemas.microsoft.com/office/powerpoint/2010/main" val="1559115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Apple Newton – this first </a:t>
            </a:r>
            <a:r>
              <a:rPr lang="en-GB" dirty="0" err="1" smtClean="0"/>
              <a:t>ipad</a:t>
            </a:r>
            <a:r>
              <a:rPr lang="en-GB" dirty="0" smtClean="0"/>
              <a:t>! Ridiculed</a:t>
            </a:r>
            <a:r>
              <a:rPr lang="en-GB" baseline="0" dirty="0" smtClean="0"/>
              <a:t> in the press for its expense and lack of flexibility compared to a note pad and pencil </a:t>
            </a:r>
          </a:p>
          <a:p>
            <a:r>
              <a:rPr lang="en-GB" baseline="0" dirty="0" smtClean="0"/>
              <a:t>Digital Audio Tape: never really took off like compact cassettes – even though technically it was rather good. </a:t>
            </a:r>
            <a:endParaRPr lang="en-GB" dirty="0"/>
          </a:p>
        </p:txBody>
      </p:sp>
      <p:sp>
        <p:nvSpPr>
          <p:cNvPr id="4" name="Slide Number Placeholder 3"/>
          <p:cNvSpPr>
            <a:spLocks noGrp="1"/>
          </p:cNvSpPr>
          <p:nvPr>
            <p:ph type="sldNum" sz="quarter" idx="10"/>
          </p:nvPr>
        </p:nvSpPr>
        <p:spPr/>
        <p:txBody>
          <a:bodyPr/>
          <a:lstStyle/>
          <a:p>
            <a:pPr>
              <a:defRPr/>
            </a:pPr>
            <a:fld id="{18AF19B2-0ABB-4922-8C7E-8CF96A1ED669}" type="slidenum">
              <a:rPr lang="en-GB" smtClean="0"/>
              <a:pPr>
                <a:defRPr/>
              </a:pPr>
              <a:t>15</a:t>
            </a:fld>
            <a:endParaRPr lang="en-GB"/>
          </a:p>
        </p:txBody>
      </p:sp>
    </p:spTree>
    <p:extLst>
      <p:ext uri="{BB962C8B-B14F-4D97-AF65-F5344CB8AC3E}">
        <p14:creationId xmlns:p14="http://schemas.microsoft.com/office/powerpoint/2010/main" val="1649822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1143000" y="685800"/>
            <a:ext cx="4572000" cy="3429000"/>
          </a:xfrm>
          <a:ln/>
        </p:spPr>
      </p:sp>
      <p:sp>
        <p:nvSpPr>
          <p:cNvPr id="59395" name="Notes Placeholder 2"/>
          <p:cNvSpPr>
            <a:spLocks noGrp="1"/>
          </p:cNvSpPr>
          <p:nvPr>
            <p:ph type="body" idx="1"/>
          </p:nvPr>
        </p:nvSpPr>
        <p:spPr>
          <a:noFill/>
          <a:ln/>
        </p:spPr>
        <p:txBody>
          <a:bodyPr/>
          <a:lstStyle/>
          <a:p>
            <a:endParaRPr lang="en-US" smtClean="0"/>
          </a:p>
        </p:txBody>
      </p:sp>
      <p:sp>
        <p:nvSpPr>
          <p:cNvPr id="59396" name="Slide Number Placeholder 3"/>
          <p:cNvSpPr>
            <a:spLocks noGrp="1"/>
          </p:cNvSpPr>
          <p:nvPr>
            <p:ph type="sldNum" sz="quarter" idx="5"/>
          </p:nvPr>
        </p:nvSpPr>
        <p:spPr>
          <a:noFill/>
        </p:spPr>
        <p:txBody>
          <a:bodyPr/>
          <a:lstStyle/>
          <a:p>
            <a:fld id="{278A1DD5-0543-42FC-BF21-74AA4D39768B}" type="slidenum">
              <a:rPr lang="en-GB" smtClean="0"/>
              <a:pPr/>
              <a:t>16</a:t>
            </a:fld>
            <a:endParaRPr lang="en-GB" smtClean="0"/>
          </a:p>
        </p:txBody>
      </p:sp>
    </p:spTree>
    <p:extLst>
      <p:ext uri="{BB962C8B-B14F-4D97-AF65-F5344CB8AC3E}">
        <p14:creationId xmlns:p14="http://schemas.microsoft.com/office/powerpoint/2010/main" val="763335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1143000" y="685800"/>
            <a:ext cx="4572000" cy="3429000"/>
          </a:xfrm>
          <a:ln/>
        </p:spPr>
      </p:sp>
      <p:sp>
        <p:nvSpPr>
          <p:cNvPr id="59395" name="Notes Placeholder 2"/>
          <p:cNvSpPr>
            <a:spLocks noGrp="1"/>
          </p:cNvSpPr>
          <p:nvPr>
            <p:ph type="body" idx="1"/>
          </p:nvPr>
        </p:nvSpPr>
        <p:spPr>
          <a:noFill/>
          <a:ln/>
        </p:spPr>
        <p:txBody>
          <a:bodyPr/>
          <a:lstStyle/>
          <a:p>
            <a:endParaRPr lang="en-US" smtClean="0"/>
          </a:p>
        </p:txBody>
      </p:sp>
      <p:sp>
        <p:nvSpPr>
          <p:cNvPr id="59396" name="Slide Number Placeholder 3"/>
          <p:cNvSpPr>
            <a:spLocks noGrp="1"/>
          </p:cNvSpPr>
          <p:nvPr>
            <p:ph type="sldNum" sz="quarter" idx="5"/>
          </p:nvPr>
        </p:nvSpPr>
        <p:spPr>
          <a:noFill/>
        </p:spPr>
        <p:txBody>
          <a:bodyPr/>
          <a:lstStyle/>
          <a:p>
            <a:fld id="{278A1DD5-0543-42FC-BF21-74AA4D39768B}" type="slidenum">
              <a:rPr lang="en-GB" smtClean="0"/>
              <a:pPr/>
              <a:t>18</a:t>
            </a:fld>
            <a:endParaRPr lang="en-GB" smtClean="0"/>
          </a:p>
        </p:txBody>
      </p:sp>
    </p:spTree>
    <p:extLst>
      <p:ext uri="{BB962C8B-B14F-4D97-AF65-F5344CB8AC3E}">
        <p14:creationId xmlns:p14="http://schemas.microsoft.com/office/powerpoint/2010/main" val="20680761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35218159-9963-2446-8953-9544210EDFD1}" type="slidenum">
              <a:rPr lang="en-GB" sz="1200"/>
              <a:pPr eaLnBrk="1" hangingPunct="1"/>
              <a:t>21</a:t>
            </a:fld>
            <a:endParaRPr lang="en-GB" sz="1200"/>
          </a:p>
        </p:txBody>
      </p:sp>
      <p:sp>
        <p:nvSpPr>
          <p:cNvPr id="58370" name="Rectangle 2"/>
          <p:cNvSpPr>
            <a:spLocks noGrp="1" noRot="1" noChangeAspect="1" noChangeArrowheads="1" noTextEdit="1"/>
          </p:cNvSpPr>
          <p:nvPr>
            <p:ph type="sldImg"/>
          </p:nvPr>
        </p:nvSpPr>
        <p:spPr>
          <a:xfrm>
            <a:off x="1143000" y="685800"/>
            <a:ext cx="4572000" cy="3429000"/>
          </a:xfrm>
          <a:ln/>
        </p:spPr>
      </p:sp>
      <p:sp>
        <p:nvSpPr>
          <p:cNvPr id="58371"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660" tIns="45331" rIns="90660" bIns="45331"/>
          <a:lstStyle/>
          <a:p>
            <a:r>
              <a:rPr lang="en-GB">
                <a:latin typeface="Times New Roman" charset="0"/>
              </a:rPr>
              <a:t>This exercise is described in the exercise trainer notes.</a:t>
            </a:r>
          </a:p>
        </p:txBody>
      </p:sp>
    </p:spTree>
    <p:extLst>
      <p:ext uri="{BB962C8B-B14F-4D97-AF65-F5344CB8AC3E}">
        <p14:creationId xmlns:p14="http://schemas.microsoft.com/office/powerpoint/2010/main" val="19361574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a:xfrm>
            <a:off x="1143000" y="685800"/>
            <a:ext cx="4572000" cy="3429000"/>
          </a:xfrm>
          <a:ln/>
        </p:spPr>
      </p:sp>
      <p:sp>
        <p:nvSpPr>
          <p:cNvPr id="6041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ndParaRPr>
          </a:p>
        </p:txBody>
      </p:sp>
      <p:sp>
        <p:nvSpPr>
          <p:cNvPr id="6041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CBEF066C-5BDF-184F-8EE3-8AA2C7B824BE}" type="slidenum">
              <a:rPr lang="en-GB" sz="1200"/>
              <a:pPr eaLnBrk="1" hangingPunct="1"/>
              <a:t>22</a:t>
            </a:fld>
            <a:endParaRPr lang="en-GB" sz="1200"/>
          </a:p>
        </p:txBody>
      </p:sp>
    </p:spTree>
    <p:extLst>
      <p:ext uri="{BB962C8B-B14F-4D97-AF65-F5344CB8AC3E}">
        <p14:creationId xmlns:p14="http://schemas.microsoft.com/office/powerpoint/2010/main" val="386341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ln/>
        </p:spPr>
      </p:sp>
      <p:sp>
        <p:nvSpPr>
          <p:cNvPr id="2662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2662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3288" eaLnBrk="0" hangingPunct="0">
              <a:defRPr sz="2000">
                <a:solidFill>
                  <a:schemeClr val="tx1"/>
                </a:solidFill>
                <a:latin typeface="Arial" charset="0"/>
                <a:ea typeface="ＭＳ Ｐゴシック" charset="0"/>
                <a:cs typeface="ＭＳ Ｐゴシック" charset="0"/>
              </a:defRPr>
            </a:lvl1pPr>
            <a:lvl2pPr marL="742950" indent="-285750" defTabSz="903288" eaLnBrk="0" hangingPunct="0">
              <a:defRPr sz="2000">
                <a:solidFill>
                  <a:schemeClr val="tx1"/>
                </a:solidFill>
                <a:latin typeface="Arial" charset="0"/>
                <a:ea typeface="ＭＳ Ｐゴシック" charset="0"/>
              </a:defRPr>
            </a:lvl2pPr>
            <a:lvl3pPr marL="1143000" indent="-228600" defTabSz="903288" eaLnBrk="0" hangingPunct="0">
              <a:defRPr sz="2000">
                <a:solidFill>
                  <a:schemeClr val="tx1"/>
                </a:solidFill>
                <a:latin typeface="Arial" charset="0"/>
                <a:ea typeface="ＭＳ Ｐゴシック" charset="0"/>
              </a:defRPr>
            </a:lvl3pPr>
            <a:lvl4pPr marL="1600200" indent="-228600" defTabSz="903288" eaLnBrk="0" hangingPunct="0">
              <a:defRPr sz="2000">
                <a:solidFill>
                  <a:schemeClr val="tx1"/>
                </a:solidFill>
                <a:latin typeface="Arial" charset="0"/>
                <a:ea typeface="ＭＳ Ｐゴシック" charset="0"/>
              </a:defRPr>
            </a:lvl4pPr>
            <a:lvl5pPr marL="2057400" indent="-228600" defTabSz="903288" eaLnBrk="0" hangingPunct="0">
              <a:defRPr sz="2000">
                <a:solidFill>
                  <a:schemeClr val="tx1"/>
                </a:solidFill>
                <a:latin typeface="Arial" charset="0"/>
                <a:ea typeface="ＭＳ Ｐゴシック" charset="0"/>
              </a:defRPr>
            </a:lvl5pPr>
            <a:lvl6pPr marL="2514600" indent="-228600" defTabSz="903288" eaLnBrk="0" fontAlgn="base" hangingPunct="0">
              <a:spcBef>
                <a:spcPct val="0"/>
              </a:spcBef>
              <a:spcAft>
                <a:spcPct val="0"/>
              </a:spcAft>
              <a:defRPr sz="2000">
                <a:solidFill>
                  <a:schemeClr val="tx1"/>
                </a:solidFill>
                <a:latin typeface="Arial" charset="0"/>
                <a:ea typeface="ＭＳ Ｐゴシック" charset="0"/>
              </a:defRPr>
            </a:lvl6pPr>
            <a:lvl7pPr marL="2971800" indent="-228600" defTabSz="903288" eaLnBrk="0" fontAlgn="base" hangingPunct="0">
              <a:spcBef>
                <a:spcPct val="0"/>
              </a:spcBef>
              <a:spcAft>
                <a:spcPct val="0"/>
              </a:spcAft>
              <a:defRPr sz="2000">
                <a:solidFill>
                  <a:schemeClr val="tx1"/>
                </a:solidFill>
                <a:latin typeface="Arial" charset="0"/>
                <a:ea typeface="ＭＳ Ｐゴシック" charset="0"/>
              </a:defRPr>
            </a:lvl7pPr>
            <a:lvl8pPr marL="3429000" indent="-228600" defTabSz="903288" eaLnBrk="0" fontAlgn="base" hangingPunct="0">
              <a:spcBef>
                <a:spcPct val="0"/>
              </a:spcBef>
              <a:spcAft>
                <a:spcPct val="0"/>
              </a:spcAft>
              <a:defRPr sz="2000">
                <a:solidFill>
                  <a:schemeClr val="tx1"/>
                </a:solidFill>
                <a:latin typeface="Arial" charset="0"/>
                <a:ea typeface="ＭＳ Ｐゴシック" charset="0"/>
              </a:defRPr>
            </a:lvl8pPr>
            <a:lvl9pPr marL="3886200" indent="-228600" defTabSz="903288" eaLnBrk="0" fontAlgn="base" hangingPunct="0">
              <a:spcBef>
                <a:spcPct val="0"/>
              </a:spcBef>
              <a:spcAft>
                <a:spcPct val="0"/>
              </a:spcAft>
              <a:defRPr sz="2000">
                <a:solidFill>
                  <a:schemeClr val="tx1"/>
                </a:solidFill>
                <a:latin typeface="Arial" charset="0"/>
                <a:ea typeface="ＭＳ Ｐゴシック" charset="0"/>
              </a:defRPr>
            </a:lvl9pPr>
          </a:lstStyle>
          <a:p>
            <a:pPr eaLnBrk="1" hangingPunct="1"/>
            <a:fld id="{BE040F63-BEDE-024E-AD0E-F102CA5CD2B8}" type="slidenum">
              <a:rPr lang="en-GB" sz="1200"/>
              <a:pPr eaLnBrk="1" hangingPunct="1"/>
              <a:t>23</a:t>
            </a:fld>
            <a:endParaRPr lang="en-GB" sz="1200"/>
          </a:p>
        </p:txBody>
      </p:sp>
    </p:spTree>
    <p:extLst>
      <p:ext uri="{BB962C8B-B14F-4D97-AF65-F5344CB8AC3E}">
        <p14:creationId xmlns:p14="http://schemas.microsoft.com/office/powerpoint/2010/main" val="1781382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xfrm>
            <a:off x="1143000" y="685800"/>
            <a:ext cx="4572000" cy="3429000"/>
          </a:xfrm>
          <a:ln/>
        </p:spPr>
      </p:sp>
      <p:sp>
        <p:nvSpPr>
          <p:cNvPr id="60419" name="Notes Placeholder 2"/>
          <p:cNvSpPr>
            <a:spLocks noGrp="1"/>
          </p:cNvSpPr>
          <p:nvPr>
            <p:ph type="body" idx="1"/>
          </p:nvPr>
        </p:nvSpPr>
        <p:spPr>
          <a:noFill/>
          <a:ln/>
        </p:spPr>
        <p:txBody>
          <a:bodyPr/>
          <a:lstStyle/>
          <a:p>
            <a:endParaRPr lang="en-US" smtClean="0"/>
          </a:p>
        </p:txBody>
      </p:sp>
      <p:sp>
        <p:nvSpPr>
          <p:cNvPr id="60420" name="Slide Number Placeholder 3"/>
          <p:cNvSpPr>
            <a:spLocks noGrp="1"/>
          </p:cNvSpPr>
          <p:nvPr>
            <p:ph type="sldNum" sz="quarter" idx="5"/>
          </p:nvPr>
        </p:nvSpPr>
        <p:spPr>
          <a:noFill/>
        </p:spPr>
        <p:txBody>
          <a:bodyPr/>
          <a:lstStyle/>
          <a:p>
            <a:fld id="{C10DE56C-BB4A-4BCE-A685-F5FBE116D004}" type="slidenum">
              <a:rPr lang="en-GB" smtClean="0"/>
              <a:pPr/>
              <a:t>24</a:t>
            </a:fld>
            <a:endParaRPr lang="en-GB" smtClean="0"/>
          </a:p>
        </p:txBody>
      </p:sp>
    </p:spTree>
    <p:extLst>
      <p:ext uri="{BB962C8B-B14F-4D97-AF65-F5344CB8AC3E}">
        <p14:creationId xmlns:p14="http://schemas.microsoft.com/office/powerpoint/2010/main" val="15065450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xfrm>
            <a:off x="1143000" y="685800"/>
            <a:ext cx="4572000" cy="3429000"/>
          </a:xfrm>
          <a:ln/>
        </p:spPr>
      </p:sp>
      <p:sp>
        <p:nvSpPr>
          <p:cNvPr id="60419" name="Notes Placeholder 2"/>
          <p:cNvSpPr>
            <a:spLocks noGrp="1"/>
          </p:cNvSpPr>
          <p:nvPr>
            <p:ph type="body" idx="1"/>
          </p:nvPr>
        </p:nvSpPr>
        <p:spPr>
          <a:noFill/>
          <a:ln/>
        </p:spPr>
        <p:txBody>
          <a:bodyPr/>
          <a:lstStyle/>
          <a:p>
            <a:endParaRPr lang="en-US" smtClean="0"/>
          </a:p>
        </p:txBody>
      </p:sp>
      <p:sp>
        <p:nvSpPr>
          <p:cNvPr id="60420" name="Slide Number Placeholder 3"/>
          <p:cNvSpPr>
            <a:spLocks noGrp="1"/>
          </p:cNvSpPr>
          <p:nvPr>
            <p:ph type="sldNum" sz="quarter" idx="5"/>
          </p:nvPr>
        </p:nvSpPr>
        <p:spPr>
          <a:noFill/>
        </p:spPr>
        <p:txBody>
          <a:bodyPr/>
          <a:lstStyle/>
          <a:p>
            <a:fld id="{C10DE56C-BB4A-4BCE-A685-F5FBE116D004}" type="slidenum">
              <a:rPr lang="en-GB" smtClean="0"/>
              <a:pPr/>
              <a:t>26</a:t>
            </a:fld>
            <a:endParaRPr lang="en-GB" smtClean="0"/>
          </a:p>
        </p:txBody>
      </p:sp>
    </p:spTree>
    <p:extLst>
      <p:ext uri="{BB962C8B-B14F-4D97-AF65-F5344CB8AC3E}">
        <p14:creationId xmlns:p14="http://schemas.microsoft.com/office/powerpoint/2010/main" val="20403257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xfrm>
            <a:off x="1143000" y="685800"/>
            <a:ext cx="4572000" cy="3429000"/>
          </a:xfrm>
          <a:ln/>
        </p:spPr>
      </p:sp>
      <p:sp>
        <p:nvSpPr>
          <p:cNvPr id="63491" name="Notes Placeholder 2"/>
          <p:cNvSpPr>
            <a:spLocks noGrp="1"/>
          </p:cNvSpPr>
          <p:nvPr>
            <p:ph type="body" idx="1"/>
          </p:nvPr>
        </p:nvSpPr>
        <p:spPr>
          <a:noFill/>
          <a:ln/>
        </p:spPr>
        <p:txBody>
          <a:bodyPr/>
          <a:lstStyle/>
          <a:p>
            <a:endParaRPr lang="en-US" smtClean="0"/>
          </a:p>
        </p:txBody>
      </p:sp>
      <p:sp>
        <p:nvSpPr>
          <p:cNvPr id="63492" name="Slide Number Placeholder 3"/>
          <p:cNvSpPr>
            <a:spLocks noGrp="1"/>
          </p:cNvSpPr>
          <p:nvPr>
            <p:ph type="sldNum" sz="quarter" idx="5"/>
          </p:nvPr>
        </p:nvSpPr>
        <p:spPr>
          <a:noFill/>
        </p:spPr>
        <p:txBody>
          <a:bodyPr/>
          <a:lstStyle/>
          <a:p>
            <a:fld id="{552CA705-9E22-4BBD-959C-5B7E5CFA9CCE}" type="slidenum">
              <a:rPr lang="en-GB" smtClean="0"/>
              <a:pPr/>
              <a:t>28</a:t>
            </a:fld>
            <a:endParaRPr lang="en-GB" smtClean="0"/>
          </a:p>
        </p:txBody>
      </p:sp>
    </p:spTree>
    <p:extLst>
      <p:ext uri="{BB962C8B-B14F-4D97-AF65-F5344CB8AC3E}">
        <p14:creationId xmlns:p14="http://schemas.microsoft.com/office/powerpoint/2010/main" val="3946108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1143000" y="685800"/>
            <a:ext cx="4572000" cy="3429000"/>
          </a:xfrm>
          <a:ln/>
        </p:spPr>
      </p:sp>
      <p:sp>
        <p:nvSpPr>
          <p:cNvPr id="64515" name="Notes Placeholder 2"/>
          <p:cNvSpPr>
            <a:spLocks noGrp="1"/>
          </p:cNvSpPr>
          <p:nvPr>
            <p:ph type="body" idx="1"/>
          </p:nvPr>
        </p:nvSpPr>
        <p:spPr>
          <a:noFill/>
          <a:ln/>
        </p:spPr>
        <p:txBody>
          <a:bodyPr/>
          <a:lstStyle/>
          <a:p>
            <a:endParaRPr lang="en-US" smtClean="0"/>
          </a:p>
        </p:txBody>
      </p:sp>
      <p:sp>
        <p:nvSpPr>
          <p:cNvPr id="64516" name="Slide Number Placeholder 3"/>
          <p:cNvSpPr>
            <a:spLocks noGrp="1"/>
          </p:cNvSpPr>
          <p:nvPr>
            <p:ph type="sldNum" sz="quarter" idx="5"/>
          </p:nvPr>
        </p:nvSpPr>
        <p:spPr>
          <a:noFill/>
        </p:spPr>
        <p:txBody>
          <a:bodyPr/>
          <a:lstStyle/>
          <a:p>
            <a:fld id="{BB5CC2CF-68ED-4120-990F-B1A0C8CB8D07}" type="slidenum">
              <a:rPr lang="en-GB" smtClean="0"/>
              <a:pPr/>
              <a:t>29</a:t>
            </a:fld>
            <a:endParaRPr lang="en-GB" smtClean="0"/>
          </a:p>
        </p:txBody>
      </p:sp>
    </p:spTree>
    <p:extLst>
      <p:ext uri="{BB962C8B-B14F-4D97-AF65-F5344CB8AC3E}">
        <p14:creationId xmlns:p14="http://schemas.microsoft.com/office/powerpoint/2010/main" val="10273945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xfrm>
            <a:off x="1143000" y="685800"/>
            <a:ext cx="4572000" cy="3429000"/>
          </a:xfrm>
          <a:ln/>
        </p:spPr>
      </p:sp>
      <p:sp>
        <p:nvSpPr>
          <p:cNvPr id="65539" name="Notes Placeholder 2"/>
          <p:cNvSpPr>
            <a:spLocks noGrp="1"/>
          </p:cNvSpPr>
          <p:nvPr>
            <p:ph type="body" idx="1"/>
          </p:nvPr>
        </p:nvSpPr>
        <p:spPr>
          <a:noFill/>
          <a:ln/>
        </p:spPr>
        <p:txBody>
          <a:bodyPr/>
          <a:lstStyle/>
          <a:p>
            <a:pPr eaLnBrk="1" hangingPunct="1"/>
            <a:endParaRPr lang="en-US" smtClean="0"/>
          </a:p>
        </p:txBody>
      </p:sp>
      <p:sp>
        <p:nvSpPr>
          <p:cNvPr id="65540" name="Slide Number Placeholder 3"/>
          <p:cNvSpPr>
            <a:spLocks noGrp="1"/>
          </p:cNvSpPr>
          <p:nvPr>
            <p:ph type="sldNum" sz="quarter" idx="5"/>
          </p:nvPr>
        </p:nvSpPr>
        <p:spPr>
          <a:noFill/>
        </p:spPr>
        <p:txBody>
          <a:bodyPr/>
          <a:lstStyle/>
          <a:p>
            <a:fld id="{7599BDE1-5128-4BA0-910C-1A542208737E}" type="slidenum">
              <a:rPr lang="en-GB" smtClean="0"/>
              <a:pPr/>
              <a:t>30</a:t>
            </a:fld>
            <a:endParaRPr lang="en-GB" smtClean="0"/>
          </a:p>
        </p:txBody>
      </p:sp>
    </p:spTree>
    <p:extLst>
      <p:ext uri="{BB962C8B-B14F-4D97-AF65-F5344CB8AC3E}">
        <p14:creationId xmlns:p14="http://schemas.microsoft.com/office/powerpoint/2010/main" val="14694732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0FBC2128-E756-41C4-AF71-0D8BB00C98FB}" type="slidenum">
              <a:rPr lang="en-GB" smtClean="0"/>
              <a:pPr/>
              <a:t>31</a:t>
            </a:fld>
            <a:endParaRPr lang="en-GB" smtClean="0"/>
          </a:p>
        </p:txBody>
      </p:sp>
      <p:sp>
        <p:nvSpPr>
          <p:cNvPr id="66563" name="Rectangle 2"/>
          <p:cNvSpPr>
            <a:spLocks noGrp="1" noRot="1" noChangeAspect="1" noChangeArrowheads="1" noTextEdit="1"/>
          </p:cNvSpPr>
          <p:nvPr>
            <p:ph type="sldImg"/>
          </p:nvPr>
        </p:nvSpPr>
        <p:spPr>
          <a:xfrm>
            <a:off x="1143000" y="685800"/>
            <a:ext cx="4572000" cy="3429000"/>
          </a:xfrm>
          <a:ln/>
        </p:spPr>
      </p:sp>
      <p:sp>
        <p:nvSpPr>
          <p:cNvPr id="66564" name="Rectangle 3"/>
          <p:cNvSpPr>
            <a:spLocks noGrp="1" noChangeArrowheads="1"/>
          </p:cNvSpPr>
          <p:nvPr>
            <p:ph type="body" idx="1"/>
          </p:nvPr>
        </p:nvSpPr>
        <p:spPr>
          <a:xfrm>
            <a:off x="914400" y="4344988"/>
            <a:ext cx="5029200" cy="4113212"/>
          </a:xfrm>
          <a:noFill/>
          <a:ln/>
        </p:spPr>
        <p:txBody>
          <a:bodyPr lIns="90660" tIns="45331" rIns="90660" bIns="45331"/>
          <a:lstStyle/>
          <a:p>
            <a:pPr eaLnBrk="1" hangingPunct="1"/>
            <a:r>
              <a:rPr lang="en-GB" smtClean="0"/>
              <a:t>This exercise is described in the exercise trainer notes.</a:t>
            </a:r>
          </a:p>
        </p:txBody>
      </p:sp>
    </p:spTree>
    <p:extLst>
      <p:ext uri="{BB962C8B-B14F-4D97-AF65-F5344CB8AC3E}">
        <p14:creationId xmlns:p14="http://schemas.microsoft.com/office/powerpoint/2010/main" val="326005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xfrm>
            <a:off x="1143000" y="685800"/>
            <a:ext cx="4572000" cy="3429000"/>
          </a:xfrm>
          <a:ln/>
        </p:spPr>
      </p:sp>
      <p:sp>
        <p:nvSpPr>
          <p:cNvPr id="67587" name="Notes Placeholder 2"/>
          <p:cNvSpPr>
            <a:spLocks noGrp="1"/>
          </p:cNvSpPr>
          <p:nvPr>
            <p:ph type="body" idx="1"/>
          </p:nvPr>
        </p:nvSpPr>
        <p:spPr>
          <a:noFill/>
          <a:ln/>
        </p:spPr>
        <p:txBody>
          <a:bodyPr/>
          <a:lstStyle/>
          <a:p>
            <a:endParaRPr lang="en-US" smtClean="0"/>
          </a:p>
        </p:txBody>
      </p:sp>
      <p:sp>
        <p:nvSpPr>
          <p:cNvPr id="67588" name="Slide Number Placeholder 3"/>
          <p:cNvSpPr>
            <a:spLocks noGrp="1"/>
          </p:cNvSpPr>
          <p:nvPr>
            <p:ph type="sldNum" sz="quarter" idx="5"/>
          </p:nvPr>
        </p:nvSpPr>
        <p:spPr>
          <a:noFill/>
        </p:spPr>
        <p:txBody>
          <a:bodyPr/>
          <a:lstStyle/>
          <a:p>
            <a:fld id="{614EE610-11B5-4A72-B27F-525A172D20E5}" type="slidenum">
              <a:rPr lang="en-GB" smtClean="0"/>
              <a:pPr/>
              <a:t>32</a:t>
            </a:fld>
            <a:endParaRPr lang="en-GB" smtClean="0"/>
          </a:p>
        </p:txBody>
      </p:sp>
    </p:spTree>
    <p:extLst>
      <p:ext uri="{BB962C8B-B14F-4D97-AF65-F5344CB8AC3E}">
        <p14:creationId xmlns:p14="http://schemas.microsoft.com/office/powerpoint/2010/main" val="9052217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xfrm>
            <a:off x="1143000" y="685800"/>
            <a:ext cx="4572000" cy="3429000"/>
          </a:xfrm>
          <a:ln/>
        </p:spPr>
      </p:sp>
      <p:sp>
        <p:nvSpPr>
          <p:cNvPr id="68611" name="Notes Placeholder 2"/>
          <p:cNvSpPr>
            <a:spLocks noGrp="1"/>
          </p:cNvSpPr>
          <p:nvPr>
            <p:ph type="body" idx="1"/>
          </p:nvPr>
        </p:nvSpPr>
        <p:spPr>
          <a:noFill/>
          <a:ln/>
        </p:spPr>
        <p:txBody>
          <a:bodyPr/>
          <a:lstStyle/>
          <a:p>
            <a:endParaRPr lang="en-US" smtClean="0"/>
          </a:p>
        </p:txBody>
      </p:sp>
      <p:sp>
        <p:nvSpPr>
          <p:cNvPr id="68612" name="Slide Number Placeholder 3"/>
          <p:cNvSpPr>
            <a:spLocks noGrp="1"/>
          </p:cNvSpPr>
          <p:nvPr>
            <p:ph type="sldNum" sz="quarter" idx="5"/>
          </p:nvPr>
        </p:nvSpPr>
        <p:spPr>
          <a:noFill/>
        </p:spPr>
        <p:txBody>
          <a:bodyPr/>
          <a:lstStyle/>
          <a:p>
            <a:fld id="{2916E9DF-9F0A-47F7-A2A1-CDC3CE4F458B}" type="slidenum">
              <a:rPr lang="en-GB" smtClean="0"/>
              <a:pPr/>
              <a:t>33</a:t>
            </a:fld>
            <a:endParaRPr lang="en-GB" smtClean="0"/>
          </a:p>
        </p:txBody>
      </p:sp>
    </p:spTree>
    <p:extLst>
      <p:ext uri="{BB962C8B-B14F-4D97-AF65-F5344CB8AC3E}">
        <p14:creationId xmlns:p14="http://schemas.microsoft.com/office/powerpoint/2010/main" val="2466024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xfrm>
            <a:off x="1143000" y="685800"/>
            <a:ext cx="4572000" cy="3429000"/>
          </a:xfrm>
          <a:ln/>
        </p:spPr>
      </p:sp>
      <p:sp>
        <p:nvSpPr>
          <p:cNvPr id="69635" name="Notes Placeholder 2"/>
          <p:cNvSpPr>
            <a:spLocks noGrp="1"/>
          </p:cNvSpPr>
          <p:nvPr>
            <p:ph type="body" idx="1"/>
          </p:nvPr>
        </p:nvSpPr>
        <p:spPr>
          <a:noFill/>
          <a:ln/>
        </p:spPr>
        <p:txBody>
          <a:bodyPr/>
          <a:lstStyle/>
          <a:p>
            <a:endParaRPr lang="en-US" smtClean="0"/>
          </a:p>
        </p:txBody>
      </p:sp>
      <p:sp>
        <p:nvSpPr>
          <p:cNvPr id="69636" name="Slide Number Placeholder 3"/>
          <p:cNvSpPr>
            <a:spLocks noGrp="1"/>
          </p:cNvSpPr>
          <p:nvPr>
            <p:ph type="sldNum" sz="quarter" idx="5"/>
          </p:nvPr>
        </p:nvSpPr>
        <p:spPr>
          <a:noFill/>
        </p:spPr>
        <p:txBody>
          <a:bodyPr/>
          <a:lstStyle/>
          <a:p>
            <a:fld id="{1D895E9B-9332-4F78-AD0F-878C06829F1B}" type="slidenum">
              <a:rPr lang="en-GB" smtClean="0"/>
              <a:pPr/>
              <a:t>34</a:t>
            </a:fld>
            <a:endParaRPr lang="en-GB" smtClean="0"/>
          </a:p>
        </p:txBody>
      </p:sp>
    </p:spTree>
    <p:extLst>
      <p:ext uri="{BB962C8B-B14F-4D97-AF65-F5344CB8AC3E}">
        <p14:creationId xmlns:p14="http://schemas.microsoft.com/office/powerpoint/2010/main" val="4143139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xfrm>
            <a:off x="1143000" y="685800"/>
            <a:ext cx="4572000" cy="3429000"/>
          </a:xfrm>
          <a:ln/>
        </p:spPr>
      </p:sp>
      <p:sp>
        <p:nvSpPr>
          <p:cNvPr id="70659" name="Notes Placeholder 2"/>
          <p:cNvSpPr>
            <a:spLocks noGrp="1"/>
          </p:cNvSpPr>
          <p:nvPr>
            <p:ph type="body" idx="1"/>
          </p:nvPr>
        </p:nvSpPr>
        <p:spPr>
          <a:noFill/>
          <a:ln/>
        </p:spPr>
        <p:txBody>
          <a:bodyPr/>
          <a:lstStyle/>
          <a:p>
            <a:endParaRPr lang="en-US" smtClean="0"/>
          </a:p>
        </p:txBody>
      </p:sp>
      <p:sp>
        <p:nvSpPr>
          <p:cNvPr id="70660" name="Slide Number Placeholder 3"/>
          <p:cNvSpPr>
            <a:spLocks noGrp="1"/>
          </p:cNvSpPr>
          <p:nvPr>
            <p:ph type="sldNum" sz="quarter" idx="5"/>
          </p:nvPr>
        </p:nvSpPr>
        <p:spPr>
          <a:noFill/>
        </p:spPr>
        <p:txBody>
          <a:bodyPr/>
          <a:lstStyle/>
          <a:p>
            <a:fld id="{6AAC5149-3430-4788-A7B8-47BFB30395A9}" type="slidenum">
              <a:rPr lang="en-GB" smtClean="0"/>
              <a:pPr/>
              <a:t>35</a:t>
            </a:fld>
            <a:endParaRPr lang="en-GB" smtClean="0"/>
          </a:p>
        </p:txBody>
      </p:sp>
    </p:spTree>
    <p:extLst>
      <p:ext uri="{BB962C8B-B14F-4D97-AF65-F5344CB8AC3E}">
        <p14:creationId xmlns:p14="http://schemas.microsoft.com/office/powerpoint/2010/main" val="1119766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xfrm>
            <a:off x="1143000" y="685800"/>
            <a:ext cx="4572000" cy="3429000"/>
          </a:xfrm>
          <a:ln/>
        </p:spPr>
      </p:sp>
      <p:sp>
        <p:nvSpPr>
          <p:cNvPr id="71683" name="Notes Placeholder 2"/>
          <p:cNvSpPr>
            <a:spLocks noGrp="1"/>
          </p:cNvSpPr>
          <p:nvPr>
            <p:ph type="body" idx="1"/>
          </p:nvPr>
        </p:nvSpPr>
        <p:spPr>
          <a:noFill/>
          <a:ln/>
        </p:spPr>
        <p:txBody>
          <a:bodyPr/>
          <a:lstStyle/>
          <a:p>
            <a:endParaRPr lang="en-US" smtClean="0"/>
          </a:p>
        </p:txBody>
      </p:sp>
      <p:sp>
        <p:nvSpPr>
          <p:cNvPr id="71684" name="Slide Number Placeholder 3"/>
          <p:cNvSpPr>
            <a:spLocks noGrp="1"/>
          </p:cNvSpPr>
          <p:nvPr>
            <p:ph type="sldNum" sz="quarter" idx="5"/>
          </p:nvPr>
        </p:nvSpPr>
        <p:spPr>
          <a:noFill/>
        </p:spPr>
        <p:txBody>
          <a:bodyPr/>
          <a:lstStyle/>
          <a:p>
            <a:fld id="{24DD1299-CB34-405D-8536-E9DD27F8FBDF}" type="slidenum">
              <a:rPr lang="en-GB" smtClean="0"/>
              <a:pPr/>
              <a:t>36</a:t>
            </a:fld>
            <a:endParaRPr lang="en-GB" smtClean="0"/>
          </a:p>
        </p:txBody>
      </p:sp>
    </p:spTree>
    <p:extLst>
      <p:ext uri="{BB962C8B-B14F-4D97-AF65-F5344CB8AC3E}">
        <p14:creationId xmlns:p14="http://schemas.microsoft.com/office/powerpoint/2010/main" val="9005040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xfrm>
            <a:off x="1143000" y="685800"/>
            <a:ext cx="4572000" cy="3429000"/>
          </a:xfrm>
          <a:ln/>
        </p:spPr>
      </p:sp>
      <p:sp>
        <p:nvSpPr>
          <p:cNvPr id="72707" name="Notes Placeholder 2"/>
          <p:cNvSpPr>
            <a:spLocks noGrp="1"/>
          </p:cNvSpPr>
          <p:nvPr>
            <p:ph type="body" idx="1"/>
          </p:nvPr>
        </p:nvSpPr>
        <p:spPr>
          <a:noFill/>
          <a:ln/>
        </p:spPr>
        <p:txBody>
          <a:bodyPr/>
          <a:lstStyle/>
          <a:p>
            <a:endParaRPr lang="en-US" smtClean="0"/>
          </a:p>
        </p:txBody>
      </p:sp>
      <p:sp>
        <p:nvSpPr>
          <p:cNvPr id="72708" name="Slide Number Placeholder 3"/>
          <p:cNvSpPr>
            <a:spLocks noGrp="1"/>
          </p:cNvSpPr>
          <p:nvPr>
            <p:ph type="sldNum" sz="quarter" idx="5"/>
          </p:nvPr>
        </p:nvSpPr>
        <p:spPr>
          <a:noFill/>
        </p:spPr>
        <p:txBody>
          <a:bodyPr/>
          <a:lstStyle/>
          <a:p>
            <a:fld id="{A8C6E1FD-F5DD-4D5A-92D5-BB2168FFE598}" type="slidenum">
              <a:rPr lang="en-GB" smtClean="0"/>
              <a:pPr/>
              <a:t>37</a:t>
            </a:fld>
            <a:endParaRPr lang="en-GB" smtClean="0"/>
          </a:p>
        </p:txBody>
      </p:sp>
    </p:spTree>
    <p:extLst>
      <p:ext uri="{BB962C8B-B14F-4D97-AF65-F5344CB8AC3E}">
        <p14:creationId xmlns:p14="http://schemas.microsoft.com/office/powerpoint/2010/main" val="17630614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xfrm>
            <a:off x="1143000" y="685800"/>
            <a:ext cx="4572000" cy="3429000"/>
          </a:xfrm>
          <a:ln/>
        </p:spPr>
      </p:sp>
      <p:sp>
        <p:nvSpPr>
          <p:cNvPr id="73731" name="Notes Placeholder 2"/>
          <p:cNvSpPr>
            <a:spLocks noGrp="1"/>
          </p:cNvSpPr>
          <p:nvPr>
            <p:ph type="body" idx="1"/>
          </p:nvPr>
        </p:nvSpPr>
        <p:spPr>
          <a:noFill/>
          <a:ln/>
        </p:spPr>
        <p:txBody>
          <a:bodyPr/>
          <a:lstStyle/>
          <a:p>
            <a:endParaRPr lang="en-US" smtClean="0"/>
          </a:p>
        </p:txBody>
      </p:sp>
      <p:sp>
        <p:nvSpPr>
          <p:cNvPr id="73732" name="Slide Number Placeholder 3"/>
          <p:cNvSpPr>
            <a:spLocks noGrp="1"/>
          </p:cNvSpPr>
          <p:nvPr>
            <p:ph type="sldNum" sz="quarter" idx="5"/>
          </p:nvPr>
        </p:nvSpPr>
        <p:spPr>
          <a:noFill/>
        </p:spPr>
        <p:txBody>
          <a:bodyPr/>
          <a:lstStyle/>
          <a:p>
            <a:fld id="{26888EB1-CC3F-4861-AE8B-0B4100125060}" type="slidenum">
              <a:rPr lang="en-GB" smtClean="0"/>
              <a:pPr/>
              <a:t>38</a:t>
            </a:fld>
            <a:endParaRPr lang="en-GB" smtClean="0"/>
          </a:p>
        </p:txBody>
      </p:sp>
    </p:spTree>
    <p:extLst>
      <p:ext uri="{BB962C8B-B14F-4D97-AF65-F5344CB8AC3E}">
        <p14:creationId xmlns:p14="http://schemas.microsoft.com/office/powerpoint/2010/main" val="9507881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xfrm>
            <a:off x="1143000" y="685800"/>
            <a:ext cx="4572000" cy="3429000"/>
          </a:xfrm>
          <a:ln/>
        </p:spPr>
      </p:sp>
      <p:sp>
        <p:nvSpPr>
          <p:cNvPr id="74755" name="Notes Placeholder 2"/>
          <p:cNvSpPr>
            <a:spLocks noGrp="1"/>
          </p:cNvSpPr>
          <p:nvPr>
            <p:ph type="body" idx="1"/>
          </p:nvPr>
        </p:nvSpPr>
        <p:spPr>
          <a:noFill/>
          <a:ln/>
        </p:spPr>
        <p:txBody>
          <a:bodyPr/>
          <a:lstStyle/>
          <a:p>
            <a:endParaRPr lang="en-US" smtClean="0"/>
          </a:p>
        </p:txBody>
      </p:sp>
      <p:sp>
        <p:nvSpPr>
          <p:cNvPr id="74756" name="Slide Number Placeholder 3"/>
          <p:cNvSpPr>
            <a:spLocks noGrp="1"/>
          </p:cNvSpPr>
          <p:nvPr>
            <p:ph type="sldNum" sz="quarter" idx="5"/>
          </p:nvPr>
        </p:nvSpPr>
        <p:spPr>
          <a:noFill/>
        </p:spPr>
        <p:txBody>
          <a:bodyPr/>
          <a:lstStyle/>
          <a:p>
            <a:fld id="{0858DFFF-05AA-4002-AC0B-3B0AB9B01608}" type="slidenum">
              <a:rPr lang="en-GB" smtClean="0"/>
              <a:pPr/>
              <a:t>39</a:t>
            </a:fld>
            <a:endParaRPr lang="en-GB" smtClean="0"/>
          </a:p>
        </p:txBody>
      </p:sp>
    </p:spTree>
    <p:extLst>
      <p:ext uri="{BB962C8B-B14F-4D97-AF65-F5344CB8AC3E}">
        <p14:creationId xmlns:p14="http://schemas.microsoft.com/office/powerpoint/2010/main" val="11462016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xfrm>
            <a:off x="1143000" y="685800"/>
            <a:ext cx="4572000" cy="3429000"/>
          </a:xfrm>
          <a:ln/>
        </p:spPr>
      </p:sp>
      <p:sp>
        <p:nvSpPr>
          <p:cNvPr id="75779" name="Notes Placeholder 2"/>
          <p:cNvSpPr>
            <a:spLocks noGrp="1"/>
          </p:cNvSpPr>
          <p:nvPr>
            <p:ph type="body" idx="1"/>
          </p:nvPr>
        </p:nvSpPr>
        <p:spPr>
          <a:noFill/>
          <a:ln/>
        </p:spPr>
        <p:txBody>
          <a:bodyPr/>
          <a:lstStyle/>
          <a:p>
            <a:endParaRPr lang="en-US" smtClean="0"/>
          </a:p>
        </p:txBody>
      </p:sp>
      <p:sp>
        <p:nvSpPr>
          <p:cNvPr id="75780" name="Slide Number Placeholder 3"/>
          <p:cNvSpPr>
            <a:spLocks noGrp="1"/>
          </p:cNvSpPr>
          <p:nvPr>
            <p:ph type="sldNum" sz="quarter" idx="5"/>
          </p:nvPr>
        </p:nvSpPr>
        <p:spPr>
          <a:noFill/>
        </p:spPr>
        <p:txBody>
          <a:bodyPr/>
          <a:lstStyle/>
          <a:p>
            <a:fld id="{A7A9A80E-04B9-42C0-BE23-22A7DFBBF58D}" type="slidenum">
              <a:rPr lang="en-GB" smtClean="0"/>
              <a:pPr/>
              <a:t>40</a:t>
            </a:fld>
            <a:endParaRPr lang="en-GB" smtClean="0"/>
          </a:p>
        </p:txBody>
      </p:sp>
    </p:spTree>
    <p:extLst>
      <p:ext uri="{BB962C8B-B14F-4D97-AF65-F5344CB8AC3E}">
        <p14:creationId xmlns:p14="http://schemas.microsoft.com/office/powerpoint/2010/main" val="10013728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xfrm>
            <a:off x="1143000" y="685800"/>
            <a:ext cx="4572000" cy="3429000"/>
          </a:xfrm>
          <a:ln/>
        </p:spPr>
      </p:sp>
      <p:sp>
        <p:nvSpPr>
          <p:cNvPr id="76803" name="Notes Placeholder 2"/>
          <p:cNvSpPr>
            <a:spLocks noGrp="1"/>
          </p:cNvSpPr>
          <p:nvPr>
            <p:ph type="body" idx="1"/>
          </p:nvPr>
        </p:nvSpPr>
        <p:spPr>
          <a:noFill/>
          <a:ln/>
        </p:spPr>
        <p:txBody>
          <a:bodyPr/>
          <a:lstStyle/>
          <a:p>
            <a:endParaRPr lang="en-US" smtClean="0">
              <a:cs typeface="Arial" pitchFamily="34" charset="0"/>
            </a:endParaRPr>
          </a:p>
        </p:txBody>
      </p:sp>
      <p:sp>
        <p:nvSpPr>
          <p:cNvPr id="76804" name="Slide Number Placeholder 3"/>
          <p:cNvSpPr>
            <a:spLocks noGrp="1"/>
          </p:cNvSpPr>
          <p:nvPr>
            <p:ph type="sldNum" sz="quarter" idx="5"/>
          </p:nvPr>
        </p:nvSpPr>
        <p:spPr>
          <a:noFill/>
        </p:spPr>
        <p:txBody>
          <a:bodyPr/>
          <a:lstStyle/>
          <a:p>
            <a:pPr defTabSz="903288"/>
            <a:fld id="{030AC32D-A736-4AC2-A883-B5195B4046B3}" type="slidenum">
              <a:rPr lang="en-GB" smtClean="0">
                <a:cs typeface="Arial" pitchFamily="34" charset="0"/>
              </a:rPr>
              <a:pPr defTabSz="903288"/>
              <a:t>41</a:t>
            </a:fld>
            <a:endParaRPr lang="en-GB" smtClean="0">
              <a:cs typeface="Arial" pitchFamily="34" charset="0"/>
            </a:endParaRPr>
          </a:p>
        </p:txBody>
      </p:sp>
    </p:spTree>
    <p:extLst>
      <p:ext uri="{BB962C8B-B14F-4D97-AF65-F5344CB8AC3E}">
        <p14:creationId xmlns:p14="http://schemas.microsoft.com/office/powerpoint/2010/main" val="18208962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George Miller who in his 1956 seminal paper "The Magical Number Seven, Plus or Minus Two: Some Limits on Our Capacity for Processing Information" did what said on the tin. In simple terms all humans have a processing limit and when faced with complexity beyond this limit we make mistakes, we start to miss things.</a:t>
            </a:r>
          </a:p>
          <a:p>
            <a:r>
              <a:rPr lang="en-US" dirty="0" smtClean="0"/>
              <a:t>However, this processing limitation can be overcome by “chunking”. This is where we group thinks together to form “chunks” and as long as we stick to the 7 +/- 2 we can comprehend any level of complexity. </a:t>
            </a:r>
            <a:endParaRPr lang="en-GB" dirty="0" smtClean="0"/>
          </a:p>
          <a:p>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42</a:t>
            </a:fld>
            <a:endParaRPr lang="en-US"/>
          </a:p>
        </p:txBody>
      </p:sp>
    </p:spTree>
    <p:extLst>
      <p:ext uri="{BB962C8B-B14F-4D97-AF65-F5344CB8AC3E}">
        <p14:creationId xmlns:p14="http://schemas.microsoft.com/office/powerpoint/2010/main" val="5483805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xfrm>
            <a:off x="1143000" y="685800"/>
            <a:ext cx="4572000" cy="3429000"/>
          </a:xfrm>
          <a:ln/>
        </p:spPr>
      </p:sp>
      <p:sp>
        <p:nvSpPr>
          <p:cNvPr id="77827" name="Notes Placeholder 2"/>
          <p:cNvSpPr>
            <a:spLocks noGrp="1"/>
          </p:cNvSpPr>
          <p:nvPr>
            <p:ph type="body" idx="1"/>
          </p:nvPr>
        </p:nvSpPr>
        <p:spPr>
          <a:noFill/>
          <a:ln/>
        </p:spPr>
        <p:txBody>
          <a:bodyPr/>
          <a:lstStyle/>
          <a:p>
            <a:endParaRPr lang="en-US" smtClean="0"/>
          </a:p>
        </p:txBody>
      </p:sp>
      <p:sp>
        <p:nvSpPr>
          <p:cNvPr id="77828" name="Slide Number Placeholder 3"/>
          <p:cNvSpPr>
            <a:spLocks noGrp="1"/>
          </p:cNvSpPr>
          <p:nvPr>
            <p:ph type="sldNum" sz="quarter" idx="5"/>
          </p:nvPr>
        </p:nvSpPr>
        <p:spPr>
          <a:noFill/>
        </p:spPr>
        <p:txBody>
          <a:bodyPr/>
          <a:lstStyle/>
          <a:p>
            <a:fld id="{7DD8B91B-3476-4E15-94DD-23D0879FE1AF}" type="slidenum">
              <a:rPr lang="en-GB" smtClean="0"/>
              <a:pPr/>
              <a:t>43</a:t>
            </a:fld>
            <a:endParaRPr lang="en-GB" smtClean="0"/>
          </a:p>
        </p:txBody>
      </p:sp>
    </p:spTree>
    <p:extLst>
      <p:ext uri="{BB962C8B-B14F-4D97-AF65-F5344CB8AC3E}">
        <p14:creationId xmlns:p14="http://schemas.microsoft.com/office/powerpoint/2010/main" val="3783617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2E6925B9-F7D0-DB40-A167-E13EED508439}" type="slidenum">
              <a:rPr lang="en-GB">
                <a:solidFill>
                  <a:prstClr val="black"/>
                </a:solidFill>
              </a:rPr>
              <a:pPr eaLnBrk="1" hangingPunct="1"/>
              <a:t>45</a:t>
            </a:fld>
            <a:endParaRPr lang="en-GB">
              <a:solidFill>
                <a:prstClr val="black"/>
              </a:solidFill>
            </a:endParaRPr>
          </a:p>
        </p:txBody>
      </p:sp>
      <p:sp>
        <p:nvSpPr>
          <p:cNvPr id="66562" name="Rectangle 2"/>
          <p:cNvSpPr>
            <a:spLocks noGrp="1" noRot="1" noChangeAspect="1" noChangeArrowheads="1" noTextEdit="1"/>
          </p:cNvSpPr>
          <p:nvPr>
            <p:ph type="sldImg"/>
          </p:nvPr>
        </p:nvSpPr>
        <p:spPr>
          <a:xfrm>
            <a:off x="1144588" y="688975"/>
            <a:ext cx="4570412" cy="3427413"/>
          </a:xfrm>
          <a:ln/>
        </p:spPr>
      </p:sp>
      <p:sp>
        <p:nvSpPr>
          <p:cNvPr id="66563" name="Rectangle 3"/>
          <p:cNvSpPr>
            <a:spLocks noGrp="1" noChangeArrowheads="1"/>
          </p:cNvSpPr>
          <p:nvPr>
            <p:ph type="body" idx="1"/>
          </p:nvPr>
        </p:nvSpPr>
        <p:spPr>
          <a:xfrm>
            <a:off x="915988" y="4344988"/>
            <a:ext cx="5026025" cy="4110037"/>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14300" indent="-114300"/>
            <a:endParaRPr lang="en-US"/>
          </a:p>
        </p:txBody>
      </p:sp>
    </p:spTree>
    <p:extLst>
      <p:ext uri="{BB962C8B-B14F-4D97-AF65-F5344CB8AC3E}">
        <p14:creationId xmlns:p14="http://schemas.microsoft.com/office/powerpoint/2010/main" val="15586207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a:xfrm>
            <a:off x="1143000" y="685800"/>
            <a:ext cx="4572000" cy="3429000"/>
          </a:xfrm>
          <a:ln/>
        </p:spPr>
      </p:sp>
      <p:sp>
        <p:nvSpPr>
          <p:cNvPr id="6861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6861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CF7D3633-99B2-F745-A6E2-2CE7B7CDFBD7}" type="slidenum">
              <a:rPr lang="en-GB">
                <a:solidFill>
                  <a:prstClr val="black"/>
                </a:solidFill>
              </a:rPr>
              <a:pPr eaLnBrk="1" hangingPunct="1"/>
              <a:t>46</a:t>
            </a:fld>
            <a:endParaRPr lang="en-GB">
              <a:solidFill>
                <a:prstClr val="black"/>
              </a:solidFill>
            </a:endParaRPr>
          </a:p>
        </p:txBody>
      </p:sp>
    </p:spTree>
    <p:extLst>
      <p:ext uri="{BB962C8B-B14F-4D97-AF65-F5344CB8AC3E}">
        <p14:creationId xmlns:p14="http://schemas.microsoft.com/office/powerpoint/2010/main" val="12038002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noTextEdit="1"/>
          </p:cNvSpPr>
          <p:nvPr>
            <p:ph type="sldImg"/>
          </p:nvPr>
        </p:nvSpPr>
        <p:spPr>
          <a:xfrm>
            <a:off x="1143000" y="685800"/>
            <a:ext cx="4572000" cy="3429000"/>
          </a:xfrm>
          <a:ln/>
        </p:spPr>
      </p:sp>
      <p:sp>
        <p:nvSpPr>
          <p:cNvPr id="7475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747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BEB68C3E-CEC6-A440-B680-188926219999}" type="slidenum">
              <a:rPr lang="en-GB">
                <a:solidFill>
                  <a:prstClr val="black"/>
                </a:solidFill>
              </a:rPr>
              <a:pPr eaLnBrk="1" hangingPunct="1"/>
              <a:t>47</a:t>
            </a:fld>
            <a:endParaRPr lang="en-GB">
              <a:solidFill>
                <a:prstClr val="black"/>
              </a:solidFill>
            </a:endParaRPr>
          </a:p>
        </p:txBody>
      </p:sp>
    </p:spTree>
    <p:extLst>
      <p:ext uri="{BB962C8B-B14F-4D97-AF65-F5344CB8AC3E}">
        <p14:creationId xmlns:p14="http://schemas.microsoft.com/office/powerpoint/2010/main" val="10376303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80497D-1873-41D2-83B8-70CA552CD29C}" type="slidenum">
              <a:rPr lang="en-GB" smtClean="0"/>
              <a:t>48</a:t>
            </a:fld>
            <a:endParaRPr lang="en-GB"/>
          </a:p>
        </p:txBody>
      </p:sp>
    </p:spTree>
    <p:extLst>
      <p:ext uri="{BB962C8B-B14F-4D97-AF65-F5344CB8AC3E}">
        <p14:creationId xmlns:p14="http://schemas.microsoft.com/office/powerpoint/2010/main" val="15626656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1D11074A-28EF-4A74-BB00-C8D59A5DA98E}" type="slidenum">
              <a:rPr lang="en-GB" smtClean="0"/>
              <a:pPr>
                <a:defRPr/>
              </a:pPr>
              <a:t>50</a:t>
            </a:fld>
            <a:endParaRPr lang="en-GB"/>
          </a:p>
        </p:txBody>
      </p:sp>
    </p:spTree>
    <p:extLst>
      <p:ext uri="{BB962C8B-B14F-4D97-AF65-F5344CB8AC3E}">
        <p14:creationId xmlns:p14="http://schemas.microsoft.com/office/powerpoint/2010/main" val="8970663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noTextEdit="1"/>
          </p:cNvSpPr>
          <p:nvPr>
            <p:ph type="sldImg"/>
          </p:nvPr>
        </p:nvSpPr>
        <p:spPr>
          <a:xfrm>
            <a:off x="1143000" y="685800"/>
            <a:ext cx="4572000" cy="3429000"/>
          </a:xfrm>
          <a:ln/>
        </p:spPr>
      </p:sp>
      <p:sp>
        <p:nvSpPr>
          <p:cNvPr id="7885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788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737478DD-D464-CD4A-B08E-69C607558173}" type="slidenum">
              <a:rPr lang="en-GB"/>
              <a:pPr eaLnBrk="1" hangingPunct="1"/>
              <a:t>51</a:t>
            </a:fld>
            <a:endParaRPr lang="en-GB"/>
          </a:p>
        </p:txBody>
      </p:sp>
    </p:spTree>
    <p:extLst>
      <p:ext uri="{BB962C8B-B14F-4D97-AF65-F5344CB8AC3E}">
        <p14:creationId xmlns:p14="http://schemas.microsoft.com/office/powerpoint/2010/main" val="3281103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noTextEdit="1"/>
          </p:cNvSpPr>
          <p:nvPr>
            <p:ph type="sldImg"/>
          </p:nvPr>
        </p:nvSpPr>
        <p:spPr>
          <a:xfrm>
            <a:off x="1143000" y="685800"/>
            <a:ext cx="4572000" cy="3429000"/>
          </a:xfrm>
          <a:ln/>
        </p:spPr>
      </p:sp>
      <p:sp>
        <p:nvSpPr>
          <p:cNvPr id="8294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8294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60E9D692-BAAD-D346-B33B-5DBA51B33A5E}" type="slidenum">
              <a:rPr lang="en-GB"/>
              <a:pPr eaLnBrk="1" hangingPunct="1"/>
              <a:t>54</a:t>
            </a:fld>
            <a:endParaRPr lang="en-GB"/>
          </a:p>
        </p:txBody>
      </p:sp>
    </p:spTree>
    <p:extLst>
      <p:ext uri="{BB962C8B-B14F-4D97-AF65-F5344CB8AC3E}">
        <p14:creationId xmlns:p14="http://schemas.microsoft.com/office/powerpoint/2010/main" val="10599011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xfrm>
            <a:off x="1143000" y="685800"/>
            <a:ext cx="4572000" cy="3429000"/>
          </a:xfrm>
          <a:ln/>
        </p:spPr>
      </p:sp>
      <p:sp>
        <p:nvSpPr>
          <p:cNvPr id="4710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nSpc>
                <a:spcPct val="80000"/>
              </a:lnSpc>
            </a:pPr>
            <a:r>
              <a:rPr lang="en-GB" sz="800"/>
              <a:t>This is not the only definition of a system; there are many more. A few for example include:</a:t>
            </a:r>
          </a:p>
          <a:p>
            <a:pPr>
              <a:lnSpc>
                <a:spcPct val="80000"/>
              </a:lnSpc>
            </a:pPr>
            <a:endParaRPr lang="en-GB" sz="800"/>
          </a:p>
          <a:p>
            <a:pPr>
              <a:lnSpc>
                <a:spcPct val="80000"/>
              </a:lnSpc>
            </a:pPr>
            <a:r>
              <a:rPr lang="ja-JP" altLang="en-GB" sz="800"/>
              <a:t>“</a:t>
            </a:r>
            <a:r>
              <a:rPr lang="en-GB" altLang="ja-JP" sz="800"/>
              <a:t>A System is a set of entities,  real or abstract, comprising a whole where each component interacts with or is related to at least one other component and they all serve a common objective</a:t>
            </a:r>
            <a:r>
              <a:rPr lang="ja-JP" altLang="en-GB" sz="800"/>
              <a:t>”</a:t>
            </a:r>
            <a:r>
              <a:rPr lang="en-GB" altLang="ja-JP" sz="800"/>
              <a:t> Source: Wikipedia</a:t>
            </a:r>
          </a:p>
          <a:p>
            <a:pPr>
              <a:lnSpc>
                <a:spcPct val="80000"/>
              </a:lnSpc>
            </a:pPr>
            <a:r>
              <a:rPr lang="en-GB" sz="800"/>
              <a:t> </a:t>
            </a:r>
          </a:p>
          <a:p>
            <a:pPr>
              <a:lnSpc>
                <a:spcPct val="80000"/>
              </a:lnSpc>
            </a:pPr>
            <a:r>
              <a:rPr lang="ja-JP" altLang="en-GB" sz="800"/>
              <a:t>“</a:t>
            </a:r>
            <a:r>
              <a:rPr lang="en-GB" altLang="ja-JP" sz="800"/>
              <a:t>An interacting combination of elements to accomplish a defined objective. These include hardware, software, firmware, people, information, techniques, facilities, services, and other support elements.</a:t>
            </a:r>
            <a:r>
              <a:rPr lang="ja-JP" altLang="en-GB" sz="800"/>
              <a:t>”</a:t>
            </a:r>
            <a:r>
              <a:rPr lang="en-GB" altLang="ja-JP" sz="800"/>
              <a:t> Source INCOSE Systems Engineering Handbook </a:t>
            </a:r>
          </a:p>
          <a:p>
            <a:pPr>
              <a:lnSpc>
                <a:spcPct val="80000"/>
              </a:lnSpc>
            </a:pPr>
            <a:r>
              <a:rPr lang="en-GB" sz="800"/>
              <a:t> </a:t>
            </a:r>
          </a:p>
          <a:p>
            <a:pPr>
              <a:lnSpc>
                <a:spcPct val="80000"/>
              </a:lnSpc>
            </a:pPr>
            <a:r>
              <a:rPr lang="ja-JP" altLang="en-GB" sz="800"/>
              <a:t>“</a:t>
            </a:r>
            <a:r>
              <a:rPr lang="en-GB" altLang="ja-JP" sz="800"/>
              <a:t>An integrated composite of people, products, and processes that provide a capability to satisfy a stated need or objective</a:t>
            </a:r>
            <a:r>
              <a:rPr lang="ja-JP" altLang="en-GB" sz="800"/>
              <a:t>”</a:t>
            </a:r>
            <a:r>
              <a:rPr lang="en-GB" altLang="ja-JP" sz="800"/>
              <a:t> Source: Mil-Std 499B) </a:t>
            </a:r>
          </a:p>
          <a:p>
            <a:pPr>
              <a:lnSpc>
                <a:spcPct val="80000"/>
              </a:lnSpc>
            </a:pPr>
            <a:r>
              <a:rPr lang="en-GB" sz="800"/>
              <a:t> </a:t>
            </a:r>
          </a:p>
          <a:p>
            <a:pPr>
              <a:lnSpc>
                <a:spcPct val="80000"/>
              </a:lnSpc>
            </a:pPr>
            <a:r>
              <a:rPr lang="ja-JP" altLang="en-GB" sz="800"/>
              <a:t>“</a:t>
            </a:r>
            <a:r>
              <a:rPr lang="en-GB" altLang="ja-JP" sz="800"/>
              <a:t>A set of interrelated components which interact with one another in an organized fashion toward a common purpose</a:t>
            </a:r>
            <a:r>
              <a:rPr lang="ja-JP" altLang="en-GB" sz="800"/>
              <a:t>”</a:t>
            </a:r>
            <a:r>
              <a:rPr lang="en-GB" altLang="ja-JP" sz="800"/>
              <a:t>  Source: NASA Systems Engineering Handbook) </a:t>
            </a:r>
          </a:p>
          <a:p>
            <a:pPr>
              <a:lnSpc>
                <a:spcPct val="80000"/>
              </a:lnSpc>
            </a:pPr>
            <a:r>
              <a:rPr lang="en-GB" sz="800"/>
              <a:t> </a:t>
            </a:r>
          </a:p>
          <a:p>
            <a:pPr>
              <a:lnSpc>
                <a:spcPct val="80000"/>
              </a:lnSpc>
            </a:pPr>
            <a:r>
              <a:rPr lang="en-GB" sz="800"/>
              <a:t>The fact there is no universally agreed definition of a system is irritating but on a practical level it makes little difference since it is what these definition imply that is important . The definition used in this book is that defined by Peter Checkland.</a:t>
            </a:r>
          </a:p>
          <a:p>
            <a:pPr>
              <a:lnSpc>
                <a:spcPct val="80000"/>
              </a:lnSpc>
            </a:pPr>
            <a:endParaRPr lang="en-GB" sz="800"/>
          </a:p>
          <a:p>
            <a:pPr>
              <a:lnSpc>
                <a:spcPct val="80000"/>
              </a:lnSpc>
            </a:pPr>
            <a:r>
              <a:rPr lang="en-GB" sz="800"/>
              <a:t>References: </a:t>
            </a:r>
          </a:p>
          <a:p>
            <a:pPr>
              <a:lnSpc>
                <a:spcPct val="80000"/>
              </a:lnSpc>
            </a:pPr>
            <a:endParaRPr lang="en-GB" sz="800"/>
          </a:p>
          <a:p>
            <a:pPr>
              <a:lnSpc>
                <a:spcPct val="80000"/>
              </a:lnSpc>
            </a:pPr>
            <a:r>
              <a:rPr lang="en-GB" sz="800" b="1"/>
              <a:t>Checkland P. </a:t>
            </a:r>
            <a:r>
              <a:rPr lang="ja-JP" altLang="en-GB" sz="800" b="1"/>
              <a:t>“</a:t>
            </a:r>
            <a:r>
              <a:rPr lang="en-GB" altLang="ja-JP" sz="800" b="1"/>
              <a:t>Systems Thinking, Systems Practice, 1999, Wiley, ISBN 0-471-98606-2</a:t>
            </a:r>
            <a:endParaRPr lang="en-GB" altLang="ja-JP" sz="800"/>
          </a:p>
          <a:p>
            <a:pPr>
              <a:lnSpc>
                <a:spcPct val="80000"/>
              </a:lnSpc>
            </a:pPr>
            <a:r>
              <a:rPr lang="en-GB" sz="800"/>
              <a:t> </a:t>
            </a:r>
          </a:p>
          <a:p>
            <a:pPr>
              <a:lnSpc>
                <a:spcPct val="80000"/>
              </a:lnSpc>
            </a:pPr>
            <a:r>
              <a:rPr lang="en-GB" sz="800"/>
              <a:t>The updated version of Peter Checkland</a:t>
            </a:r>
            <a:r>
              <a:rPr lang="ja-JP" altLang="en-GB" sz="800"/>
              <a:t>’</a:t>
            </a:r>
            <a:r>
              <a:rPr lang="en-GB" altLang="ja-JP" sz="800"/>
              <a:t>s ground breaking text on Soft System Methodologies. Rather academic so it</a:t>
            </a:r>
            <a:r>
              <a:rPr lang="ja-JP" altLang="en-GB" sz="800"/>
              <a:t>’</a:t>
            </a:r>
            <a:r>
              <a:rPr lang="en-GB" altLang="ja-JP" sz="800"/>
              <a:t>s hard to find the useful bits</a:t>
            </a:r>
          </a:p>
          <a:p>
            <a:pPr>
              <a:lnSpc>
                <a:spcPct val="80000"/>
              </a:lnSpc>
            </a:pPr>
            <a:r>
              <a:rPr lang="en-GB" sz="800"/>
              <a:t> </a:t>
            </a:r>
          </a:p>
          <a:p>
            <a:pPr>
              <a:lnSpc>
                <a:spcPct val="80000"/>
              </a:lnSpc>
            </a:pPr>
            <a:r>
              <a:rPr lang="en-GB" sz="800" b="1"/>
              <a:t>Checkland P. Scholes J. Soft Systems Methodology in Action, 1990, John Wiley, ISBN0-471-98605-4</a:t>
            </a:r>
            <a:endParaRPr lang="en-GB" sz="800"/>
          </a:p>
          <a:p>
            <a:pPr>
              <a:lnSpc>
                <a:spcPct val="80000"/>
              </a:lnSpc>
            </a:pPr>
            <a:r>
              <a:rPr lang="en-GB" sz="800" b="1"/>
              <a:t> </a:t>
            </a:r>
            <a:endParaRPr lang="en-GB" sz="800"/>
          </a:p>
          <a:p>
            <a:pPr>
              <a:lnSpc>
                <a:spcPct val="80000"/>
              </a:lnSpc>
            </a:pPr>
            <a:r>
              <a:rPr lang="en-GB" sz="800"/>
              <a:t>Much more readable than Checkland</a:t>
            </a:r>
            <a:r>
              <a:rPr lang="ja-JP" altLang="en-GB" sz="800"/>
              <a:t>’</a:t>
            </a:r>
            <a:r>
              <a:rPr lang="en-GB" altLang="ja-JP" sz="800"/>
              <a:t>s book </a:t>
            </a:r>
          </a:p>
          <a:p>
            <a:pPr>
              <a:lnSpc>
                <a:spcPct val="80000"/>
              </a:lnSpc>
            </a:pPr>
            <a:r>
              <a:rPr lang="en-GB" sz="800"/>
              <a:t> </a:t>
            </a:r>
          </a:p>
        </p:txBody>
      </p:sp>
      <p:sp>
        <p:nvSpPr>
          <p:cNvPr id="4710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03288" eaLnBrk="0" hangingPunct="0">
              <a:defRPr sz="2000">
                <a:solidFill>
                  <a:schemeClr val="tx1"/>
                </a:solidFill>
                <a:latin typeface="Arial" charset="0"/>
                <a:ea typeface="ＭＳ Ｐゴシック" charset="0"/>
                <a:cs typeface="ＭＳ Ｐゴシック" charset="0"/>
              </a:defRPr>
            </a:lvl1pPr>
            <a:lvl2pPr marL="742950" indent="-285750" defTabSz="903288" eaLnBrk="0" hangingPunct="0">
              <a:defRPr sz="2000">
                <a:solidFill>
                  <a:schemeClr val="tx1"/>
                </a:solidFill>
                <a:latin typeface="Arial" charset="0"/>
                <a:ea typeface="ＭＳ Ｐゴシック" charset="0"/>
              </a:defRPr>
            </a:lvl2pPr>
            <a:lvl3pPr marL="1143000" indent="-228600" defTabSz="903288" eaLnBrk="0" hangingPunct="0">
              <a:defRPr sz="2000">
                <a:solidFill>
                  <a:schemeClr val="tx1"/>
                </a:solidFill>
                <a:latin typeface="Arial" charset="0"/>
                <a:ea typeface="ＭＳ Ｐゴシック" charset="0"/>
              </a:defRPr>
            </a:lvl3pPr>
            <a:lvl4pPr marL="1600200" indent="-228600" defTabSz="903288" eaLnBrk="0" hangingPunct="0">
              <a:defRPr sz="2000">
                <a:solidFill>
                  <a:schemeClr val="tx1"/>
                </a:solidFill>
                <a:latin typeface="Arial" charset="0"/>
                <a:ea typeface="ＭＳ Ｐゴシック" charset="0"/>
              </a:defRPr>
            </a:lvl4pPr>
            <a:lvl5pPr marL="2057400" indent="-228600" defTabSz="903288" eaLnBrk="0" hangingPunct="0">
              <a:defRPr sz="2000">
                <a:solidFill>
                  <a:schemeClr val="tx1"/>
                </a:solidFill>
                <a:latin typeface="Arial" charset="0"/>
                <a:ea typeface="ＭＳ Ｐゴシック" charset="0"/>
              </a:defRPr>
            </a:lvl5pPr>
            <a:lvl6pPr marL="2514600" indent="-228600" defTabSz="903288" eaLnBrk="0" fontAlgn="base" hangingPunct="0">
              <a:spcBef>
                <a:spcPct val="0"/>
              </a:spcBef>
              <a:spcAft>
                <a:spcPct val="0"/>
              </a:spcAft>
              <a:defRPr sz="2000">
                <a:solidFill>
                  <a:schemeClr val="tx1"/>
                </a:solidFill>
                <a:latin typeface="Arial" charset="0"/>
                <a:ea typeface="ＭＳ Ｐゴシック" charset="0"/>
              </a:defRPr>
            </a:lvl6pPr>
            <a:lvl7pPr marL="2971800" indent="-228600" defTabSz="903288" eaLnBrk="0" fontAlgn="base" hangingPunct="0">
              <a:spcBef>
                <a:spcPct val="0"/>
              </a:spcBef>
              <a:spcAft>
                <a:spcPct val="0"/>
              </a:spcAft>
              <a:defRPr sz="2000">
                <a:solidFill>
                  <a:schemeClr val="tx1"/>
                </a:solidFill>
                <a:latin typeface="Arial" charset="0"/>
                <a:ea typeface="ＭＳ Ｐゴシック" charset="0"/>
              </a:defRPr>
            </a:lvl7pPr>
            <a:lvl8pPr marL="3429000" indent="-228600" defTabSz="903288" eaLnBrk="0" fontAlgn="base" hangingPunct="0">
              <a:spcBef>
                <a:spcPct val="0"/>
              </a:spcBef>
              <a:spcAft>
                <a:spcPct val="0"/>
              </a:spcAft>
              <a:defRPr sz="2000">
                <a:solidFill>
                  <a:schemeClr val="tx1"/>
                </a:solidFill>
                <a:latin typeface="Arial" charset="0"/>
                <a:ea typeface="ＭＳ Ｐゴシック" charset="0"/>
              </a:defRPr>
            </a:lvl8pPr>
            <a:lvl9pPr marL="3886200" indent="-228600" defTabSz="903288" eaLnBrk="0" fontAlgn="base" hangingPunct="0">
              <a:spcBef>
                <a:spcPct val="0"/>
              </a:spcBef>
              <a:spcAft>
                <a:spcPct val="0"/>
              </a:spcAft>
              <a:defRPr sz="2000">
                <a:solidFill>
                  <a:schemeClr val="tx1"/>
                </a:solidFill>
                <a:latin typeface="Arial" charset="0"/>
                <a:ea typeface="ＭＳ Ｐゴシック" charset="0"/>
              </a:defRPr>
            </a:lvl9pPr>
          </a:lstStyle>
          <a:p>
            <a:pPr eaLnBrk="1" hangingPunct="1"/>
            <a:fld id="{F7C47DD8-EA0E-A242-BD82-D94A5B160CEA}" type="slidenum">
              <a:rPr lang="en-GB" sz="1200"/>
              <a:pPr eaLnBrk="1" hangingPunct="1"/>
              <a:t>55</a:t>
            </a:fld>
            <a:endParaRPr lang="en-GB" sz="1200"/>
          </a:p>
        </p:txBody>
      </p:sp>
    </p:spTree>
    <p:extLst>
      <p:ext uri="{BB962C8B-B14F-4D97-AF65-F5344CB8AC3E}">
        <p14:creationId xmlns:p14="http://schemas.microsoft.com/office/powerpoint/2010/main" val="19242079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B0B011-13BE-45CD-8EFE-4A68F3CE66DC}" type="slidenum">
              <a:rPr lang="en-GB"/>
              <a:pPr/>
              <a:t>58</a:t>
            </a:fld>
            <a:endParaRPr lang="en-GB"/>
          </a:p>
        </p:txBody>
      </p:sp>
      <p:sp>
        <p:nvSpPr>
          <p:cNvPr id="1000450" name="Rectangle 2"/>
          <p:cNvSpPr>
            <a:spLocks noGrp="1" noRot="1" noChangeAspect="1" noChangeArrowheads="1" noTextEdit="1"/>
          </p:cNvSpPr>
          <p:nvPr>
            <p:ph type="sldImg"/>
          </p:nvPr>
        </p:nvSpPr>
        <p:spPr>
          <a:xfrm>
            <a:off x="1143000" y="685800"/>
            <a:ext cx="4572000" cy="3429000"/>
          </a:xfrm>
          <a:ln/>
        </p:spPr>
      </p:sp>
      <p:sp>
        <p:nvSpPr>
          <p:cNvPr id="1000451"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7648176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a:xfrm>
            <a:off x="1143000" y="685800"/>
            <a:ext cx="4572000" cy="3429000"/>
          </a:xfrm>
          <a:ln/>
        </p:spPr>
      </p:sp>
      <p:sp>
        <p:nvSpPr>
          <p:cNvPr id="6861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ndParaRPr>
          </a:p>
        </p:txBody>
      </p:sp>
      <p:sp>
        <p:nvSpPr>
          <p:cNvPr id="6861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35D2E747-6DCB-4F48-B53D-4C46E7DB7CE8}" type="slidenum">
              <a:rPr lang="en-GB" sz="1200"/>
              <a:pPr eaLnBrk="1" hangingPunct="1"/>
              <a:t>59</a:t>
            </a:fld>
            <a:endParaRPr lang="en-GB" sz="1200"/>
          </a:p>
        </p:txBody>
      </p:sp>
    </p:spTree>
    <p:extLst>
      <p:ext uri="{BB962C8B-B14F-4D97-AF65-F5344CB8AC3E}">
        <p14:creationId xmlns:p14="http://schemas.microsoft.com/office/powerpoint/2010/main" val="10506932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0BA2D088-07AF-9A49-B96D-97490269ED50}" type="slidenum">
              <a:rPr lang="en-GB"/>
              <a:pPr eaLnBrk="1" hangingPunct="1"/>
              <a:t>60</a:t>
            </a:fld>
            <a:endParaRPr lang="en-GB"/>
          </a:p>
        </p:txBody>
      </p:sp>
      <p:sp>
        <p:nvSpPr>
          <p:cNvPr id="98306" name="Rectangle 2"/>
          <p:cNvSpPr>
            <a:spLocks noGrp="1" noRot="1" noChangeAspect="1" noChangeArrowheads="1" noTextEdit="1"/>
          </p:cNvSpPr>
          <p:nvPr>
            <p:ph type="sldImg"/>
          </p:nvPr>
        </p:nvSpPr>
        <p:spPr>
          <a:xfrm>
            <a:off x="1143000" y="685800"/>
            <a:ext cx="4572000" cy="3429000"/>
          </a:xfrm>
          <a:ln/>
        </p:spPr>
      </p:sp>
      <p:sp>
        <p:nvSpPr>
          <p:cNvPr id="98307"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911" tIns="45957" rIns="91911" bIns="45957"/>
          <a:lstStyle/>
          <a:p>
            <a:endParaRPr lang="en-US"/>
          </a:p>
        </p:txBody>
      </p:sp>
    </p:spTree>
    <p:extLst>
      <p:ext uri="{BB962C8B-B14F-4D97-AF65-F5344CB8AC3E}">
        <p14:creationId xmlns:p14="http://schemas.microsoft.com/office/powerpoint/2010/main" val="17321107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noTextEdit="1"/>
          </p:cNvSpPr>
          <p:nvPr>
            <p:ph type="sldImg"/>
          </p:nvPr>
        </p:nvSpPr>
        <p:spPr>
          <a:xfrm>
            <a:off x="1143000" y="685800"/>
            <a:ext cx="4572000" cy="3429000"/>
          </a:xfrm>
          <a:ln/>
        </p:spPr>
      </p:sp>
      <p:sp>
        <p:nvSpPr>
          <p:cNvPr id="7270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Times New Roman" charset="0"/>
              <a:cs typeface="Arial" charset="0"/>
            </a:endParaRPr>
          </a:p>
        </p:txBody>
      </p:sp>
      <p:sp>
        <p:nvSpPr>
          <p:cNvPr id="7270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03288" eaLnBrk="0" hangingPunct="0">
              <a:defRPr sz="2400">
                <a:solidFill>
                  <a:schemeClr val="tx1"/>
                </a:solidFill>
                <a:latin typeface="Arial" charset="0"/>
                <a:ea typeface="ＭＳ Ｐゴシック" charset="0"/>
                <a:cs typeface="ＭＳ Ｐゴシック" charset="0"/>
              </a:defRPr>
            </a:lvl1pPr>
            <a:lvl2pPr marL="742950" indent="-285750" defTabSz="903288" eaLnBrk="0" hangingPunct="0">
              <a:defRPr sz="2400">
                <a:solidFill>
                  <a:schemeClr val="tx1"/>
                </a:solidFill>
                <a:latin typeface="Arial" charset="0"/>
                <a:ea typeface="ＭＳ Ｐゴシック" charset="0"/>
              </a:defRPr>
            </a:lvl2pPr>
            <a:lvl3pPr marL="1143000" indent="-228600" defTabSz="903288" eaLnBrk="0" hangingPunct="0">
              <a:defRPr sz="2400">
                <a:solidFill>
                  <a:schemeClr val="tx1"/>
                </a:solidFill>
                <a:latin typeface="Arial" charset="0"/>
                <a:ea typeface="ＭＳ Ｐゴシック" charset="0"/>
              </a:defRPr>
            </a:lvl3pPr>
            <a:lvl4pPr marL="1600200" indent="-228600" defTabSz="903288" eaLnBrk="0" hangingPunct="0">
              <a:defRPr sz="2400">
                <a:solidFill>
                  <a:schemeClr val="tx1"/>
                </a:solidFill>
                <a:latin typeface="Arial" charset="0"/>
                <a:ea typeface="ＭＳ Ｐゴシック" charset="0"/>
              </a:defRPr>
            </a:lvl4pPr>
            <a:lvl5pPr marL="2057400" indent="-228600" defTabSz="903288" eaLnBrk="0" hangingPunct="0">
              <a:defRPr sz="2400">
                <a:solidFill>
                  <a:schemeClr val="tx1"/>
                </a:solidFill>
                <a:latin typeface="Arial" charset="0"/>
                <a:ea typeface="ＭＳ Ｐゴシック" charset="0"/>
              </a:defRPr>
            </a:lvl5pPr>
            <a:lvl6pPr marL="2514600" indent="-228600" defTabSz="903288"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defTabSz="903288"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defTabSz="903288"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defTabSz="903288"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FE1C2658-3017-D84A-BD6F-F9411BA45B05}" type="slidenum">
              <a:rPr lang="en-GB" sz="1200">
                <a:cs typeface="Arial" charset="0"/>
              </a:rPr>
              <a:pPr eaLnBrk="1" hangingPunct="1"/>
              <a:t>61</a:t>
            </a:fld>
            <a:endParaRPr lang="en-GB" sz="1200">
              <a:cs typeface="Arial" charset="0"/>
            </a:endParaRPr>
          </a:p>
        </p:txBody>
      </p:sp>
    </p:spTree>
    <p:extLst>
      <p:ext uri="{BB962C8B-B14F-4D97-AF65-F5344CB8AC3E}">
        <p14:creationId xmlns:p14="http://schemas.microsoft.com/office/powerpoint/2010/main" val="2943692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p>
            <a:fld id="{B3FA09EA-638F-440E-B6AA-481587C7DAD2}" type="slidenum">
              <a:rPr lang="en-GB" smtClean="0"/>
              <a:pPr/>
              <a:t>63</a:t>
            </a:fld>
            <a:endParaRPr lang="en-GB" smtClean="0"/>
          </a:p>
        </p:txBody>
      </p:sp>
      <p:sp>
        <p:nvSpPr>
          <p:cNvPr id="163843" name="Rectangle 2"/>
          <p:cNvSpPr>
            <a:spLocks noGrp="1" noRot="1" noChangeAspect="1" noChangeArrowheads="1" noTextEdit="1"/>
          </p:cNvSpPr>
          <p:nvPr>
            <p:ph type="sldImg"/>
          </p:nvPr>
        </p:nvSpPr>
        <p:spPr>
          <a:xfrm>
            <a:off x="1143000" y="685800"/>
            <a:ext cx="4572000" cy="3429000"/>
          </a:xfrm>
          <a:ln/>
        </p:spPr>
      </p:sp>
      <p:sp>
        <p:nvSpPr>
          <p:cNvPr id="163844"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19559816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a:ln/>
        </p:spPr>
      </p:sp>
      <p:sp>
        <p:nvSpPr>
          <p:cNvPr id="5939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5939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03288" eaLnBrk="0" hangingPunct="0">
              <a:defRPr sz="2000">
                <a:solidFill>
                  <a:schemeClr val="tx1"/>
                </a:solidFill>
                <a:latin typeface="Arial" charset="0"/>
                <a:ea typeface="ＭＳ Ｐゴシック" charset="0"/>
                <a:cs typeface="ＭＳ Ｐゴシック" charset="0"/>
              </a:defRPr>
            </a:lvl1pPr>
            <a:lvl2pPr marL="742950" indent="-285750" defTabSz="903288" eaLnBrk="0" hangingPunct="0">
              <a:defRPr sz="2000">
                <a:solidFill>
                  <a:schemeClr val="tx1"/>
                </a:solidFill>
                <a:latin typeface="Arial" charset="0"/>
                <a:ea typeface="ＭＳ Ｐゴシック" charset="0"/>
              </a:defRPr>
            </a:lvl2pPr>
            <a:lvl3pPr marL="1143000" indent="-228600" defTabSz="903288" eaLnBrk="0" hangingPunct="0">
              <a:defRPr sz="2000">
                <a:solidFill>
                  <a:schemeClr val="tx1"/>
                </a:solidFill>
                <a:latin typeface="Arial" charset="0"/>
                <a:ea typeface="ＭＳ Ｐゴシック" charset="0"/>
              </a:defRPr>
            </a:lvl3pPr>
            <a:lvl4pPr marL="1600200" indent="-228600" defTabSz="903288" eaLnBrk="0" hangingPunct="0">
              <a:defRPr sz="2000">
                <a:solidFill>
                  <a:schemeClr val="tx1"/>
                </a:solidFill>
                <a:latin typeface="Arial" charset="0"/>
                <a:ea typeface="ＭＳ Ｐゴシック" charset="0"/>
              </a:defRPr>
            </a:lvl4pPr>
            <a:lvl5pPr marL="2057400" indent="-228600" defTabSz="903288" eaLnBrk="0" hangingPunct="0">
              <a:defRPr sz="2000">
                <a:solidFill>
                  <a:schemeClr val="tx1"/>
                </a:solidFill>
                <a:latin typeface="Arial" charset="0"/>
                <a:ea typeface="ＭＳ Ｐゴシック" charset="0"/>
              </a:defRPr>
            </a:lvl5pPr>
            <a:lvl6pPr marL="2514600" indent="-228600" defTabSz="903288" eaLnBrk="0" fontAlgn="base" hangingPunct="0">
              <a:spcBef>
                <a:spcPct val="0"/>
              </a:spcBef>
              <a:spcAft>
                <a:spcPct val="0"/>
              </a:spcAft>
              <a:defRPr sz="2000">
                <a:solidFill>
                  <a:schemeClr val="tx1"/>
                </a:solidFill>
                <a:latin typeface="Arial" charset="0"/>
                <a:ea typeface="ＭＳ Ｐゴシック" charset="0"/>
              </a:defRPr>
            </a:lvl6pPr>
            <a:lvl7pPr marL="2971800" indent="-228600" defTabSz="903288" eaLnBrk="0" fontAlgn="base" hangingPunct="0">
              <a:spcBef>
                <a:spcPct val="0"/>
              </a:spcBef>
              <a:spcAft>
                <a:spcPct val="0"/>
              </a:spcAft>
              <a:defRPr sz="2000">
                <a:solidFill>
                  <a:schemeClr val="tx1"/>
                </a:solidFill>
                <a:latin typeface="Arial" charset="0"/>
                <a:ea typeface="ＭＳ Ｐゴシック" charset="0"/>
              </a:defRPr>
            </a:lvl7pPr>
            <a:lvl8pPr marL="3429000" indent="-228600" defTabSz="903288" eaLnBrk="0" fontAlgn="base" hangingPunct="0">
              <a:spcBef>
                <a:spcPct val="0"/>
              </a:spcBef>
              <a:spcAft>
                <a:spcPct val="0"/>
              </a:spcAft>
              <a:defRPr sz="2000">
                <a:solidFill>
                  <a:schemeClr val="tx1"/>
                </a:solidFill>
                <a:latin typeface="Arial" charset="0"/>
                <a:ea typeface="ＭＳ Ｐゴシック" charset="0"/>
              </a:defRPr>
            </a:lvl8pPr>
            <a:lvl9pPr marL="3886200" indent="-228600" defTabSz="903288" eaLnBrk="0" fontAlgn="base" hangingPunct="0">
              <a:spcBef>
                <a:spcPct val="0"/>
              </a:spcBef>
              <a:spcAft>
                <a:spcPct val="0"/>
              </a:spcAft>
              <a:defRPr sz="2000">
                <a:solidFill>
                  <a:schemeClr val="tx1"/>
                </a:solidFill>
                <a:latin typeface="Arial" charset="0"/>
                <a:ea typeface="ＭＳ Ｐゴシック" charset="0"/>
              </a:defRPr>
            </a:lvl9pPr>
          </a:lstStyle>
          <a:p>
            <a:pPr eaLnBrk="1" hangingPunct="1"/>
            <a:fld id="{A338E0B9-EA92-264E-9A2E-6826ED9805FB}" type="slidenum">
              <a:rPr lang="en-GB" sz="1200"/>
              <a:pPr eaLnBrk="1" hangingPunct="1"/>
              <a:t>64</a:t>
            </a:fld>
            <a:endParaRPr lang="en-GB" sz="1200"/>
          </a:p>
        </p:txBody>
      </p:sp>
    </p:spTree>
    <p:extLst>
      <p:ext uri="{BB962C8B-B14F-4D97-AF65-F5344CB8AC3E}">
        <p14:creationId xmlns:p14="http://schemas.microsoft.com/office/powerpoint/2010/main" val="7776890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9C32C550-E12C-6D43-A7EF-A22000475E28}" type="slidenum">
              <a:rPr lang="en-GB"/>
              <a:pPr eaLnBrk="1" hangingPunct="1"/>
              <a:t>66</a:t>
            </a:fld>
            <a:endParaRPr lang="en-GB"/>
          </a:p>
        </p:txBody>
      </p:sp>
      <p:sp>
        <p:nvSpPr>
          <p:cNvPr id="108546" name="Rectangle 2"/>
          <p:cNvSpPr>
            <a:spLocks noGrp="1" noRot="1" noChangeAspect="1" noChangeArrowheads="1" noTextEdit="1"/>
          </p:cNvSpPr>
          <p:nvPr>
            <p:ph type="sldImg"/>
          </p:nvPr>
        </p:nvSpPr>
        <p:spPr>
          <a:xfrm>
            <a:off x="1143000" y="685800"/>
            <a:ext cx="4572000" cy="3429000"/>
          </a:xfrm>
          <a:ln/>
        </p:spPr>
      </p:sp>
      <p:sp>
        <p:nvSpPr>
          <p:cNvPr id="10854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GB"/>
              <a:t>Difficulties are:- deciding on boundary and choosing elements of environment</a:t>
            </a:r>
          </a:p>
          <a:p>
            <a:pPr eaLnBrk="1" hangingPunct="1"/>
            <a:r>
              <a:rPr lang="en-GB"/>
              <a:t>Basis for system boundary is level of significance and relevance to purpose of system. Boundary encloses those components which make a clear contribution to achievement and have characteristics, properties, or attributes which are considered in assessing the behaviour of the system. Environment contains elements which influence how the system behaves but these elements are not directly considered in assessing the behaviour of the system</a:t>
            </a:r>
          </a:p>
        </p:txBody>
      </p:sp>
    </p:spTree>
    <p:extLst>
      <p:ext uri="{BB962C8B-B14F-4D97-AF65-F5344CB8AC3E}">
        <p14:creationId xmlns:p14="http://schemas.microsoft.com/office/powerpoint/2010/main" val="11609935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Image Placeholder 1"/>
          <p:cNvSpPr>
            <a:spLocks noGrp="1" noRot="1" noChangeAspect="1"/>
          </p:cNvSpPr>
          <p:nvPr>
            <p:ph type="sldImg"/>
          </p:nvPr>
        </p:nvSpPr>
        <p:spPr>
          <a:xfrm>
            <a:off x="1143000" y="685800"/>
            <a:ext cx="4572000" cy="3429000"/>
          </a:xfrm>
          <a:ln/>
        </p:spPr>
      </p:sp>
      <p:sp>
        <p:nvSpPr>
          <p:cNvPr id="11059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1059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D27160CE-2DF7-9C49-8630-628EAC5CD0CF}" type="slidenum">
              <a:rPr lang="en-GB"/>
              <a:pPr eaLnBrk="1" hangingPunct="1"/>
              <a:t>67</a:t>
            </a:fld>
            <a:endParaRPr lang="en-GB"/>
          </a:p>
        </p:txBody>
      </p:sp>
    </p:spTree>
    <p:extLst>
      <p:ext uri="{BB962C8B-B14F-4D97-AF65-F5344CB8AC3E}">
        <p14:creationId xmlns:p14="http://schemas.microsoft.com/office/powerpoint/2010/main" val="18900478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1D11074A-28EF-4A74-BB00-C8D59A5DA98E}" type="slidenum">
              <a:rPr lang="en-GB" smtClean="0"/>
              <a:pPr>
                <a:defRPr/>
              </a:pPr>
              <a:t>68</a:t>
            </a:fld>
            <a:endParaRPr lang="en-GB"/>
          </a:p>
        </p:txBody>
      </p:sp>
    </p:spTree>
    <p:extLst>
      <p:ext uri="{BB962C8B-B14F-4D97-AF65-F5344CB8AC3E}">
        <p14:creationId xmlns:p14="http://schemas.microsoft.com/office/powerpoint/2010/main" val="7695914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p:cNvSpPr>
            <a:spLocks noGrp="1" noRot="1" noChangeAspect="1" noTextEdit="1"/>
          </p:cNvSpPr>
          <p:nvPr>
            <p:ph type="sldImg"/>
          </p:nvPr>
        </p:nvSpPr>
        <p:spPr>
          <a:xfrm>
            <a:off x="1143000" y="685800"/>
            <a:ext cx="4572000" cy="3429000"/>
          </a:xfrm>
          <a:ln/>
        </p:spPr>
      </p:sp>
      <p:sp>
        <p:nvSpPr>
          <p:cNvPr id="11469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cs typeface="Arial" charset="0"/>
            </a:endParaRPr>
          </a:p>
        </p:txBody>
      </p:sp>
      <p:sp>
        <p:nvSpPr>
          <p:cNvPr id="11469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3288" eaLnBrk="0" hangingPunct="0">
              <a:defRPr sz="1200">
                <a:solidFill>
                  <a:schemeClr val="tx1"/>
                </a:solidFill>
                <a:latin typeface="Arial" charset="0"/>
                <a:ea typeface="ＭＳ Ｐゴシック" charset="0"/>
                <a:cs typeface="ＭＳ Ｐゴシック" charset="0"/>
              </a:defRPr>
            </a:lvl1pPr>
            <a:lvl2pPr marL="742950" indent="-285750" defTabSz="903288" eaLnBrk="0" hangingPunct="0">
              <a:defRPr sz="1200">
                <a:solidFill>
                  <a:schemeClr val="tx1"/>
                </a:solidFill>
                <a:latin typeface="Arial" charset="0"/>
                <a:ea typeface="ＭＳ Ｐゴシック" charset="0"/>
              </a:defRPr>
            </a:lvl2pPr>
            <a:lvl3pPr marL="1143000" indent="-228600" defTabSz="903288" eaLnBrk="0" hangingPunct="0">
              <a:defRPr sz="1200">
                <a:solidFill>
                  <a:schemeClr val="tx1"/>
                </a:solidFill>
                <a:latin typeface="Arial" charset="0"/>
                <a:ea typeface="ＭＳ Ｐゴシック" charset="0"/>
              </a:defRPr>
            </a:lvl3pPr>
            <a:lvl4pPr marL="1600200" indent="-228600" defTabSz="903288" eaLnBrk="0" hangingPunct="0">
              <a:defRPr sz="1200">
                <a:solidFill>
                  <a:schemeClr val="tx1"/>
                </a:solidFill>
                <a:latin typeface="Arial" charset="0"/>
                <a:ea typeface="ＭＳ Ｐゴシック" charset="0"/>
              </a:defRPr>
            </a:lvl4pPr>
            <a:lvl5pPr marL="2057400" indent="-228600" defTabSz="903288" eaLnBrk="0" hangingPunct="0">
              <a:defRPr sz="1200">
                <a:solidFill>
                  <a:schemeClr val="tx1"/>
                </a:solidFill>
                <a:latin typeface="Arial" charset="0"/>
                <a:ea typeface="ＭＳ Ｐゴシック" charset="0"/>
              </a:defRPr>
            </a:lvl5pPr>
            <a:lvl6pPr marL="2514600" indent="-228600" algn="ctr" defTabSz="903288"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defTabSz="903288"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defTabSz="903288"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defTabSz="903288"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D3B6282C-BEE3-B747-95B1-9D12F91D50F2}" type="slidenum">
              <a:rPr lang="en-GB">
                <a:cs typeface="Arial" charset="0"/>
              </a:rPr>
              <a:pPr eaLnBrk="1" hangingPunct="1"/>
              <a:t>71</a:t>
            </a:fld>
            <a:endParaRPr lang="en-GB">
              <a:cs typeface="Arial" charset="0"/>
            </a:endParaRPr>
          </a:p>
        </p:txBody>
      </p:sp>
    </p:spTree>
    <p:extLst>
      <p:ext uri="{BB962C8B-B14F-4D97-AF65-F5344CB8AC3E}">
        <p14:creationId xmlns:p14="http://schemas.microsoft.com/office/powerpoint/2010/main" val="18517966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p:cNvSpPr>
            <a:spLocks noGrp="1" noRot="1" noChangeAspect="1" noTextEdit="1"/>
          </p:cNvSpPr>
          <p:nvPr>
            <p:ph type="sldImg"/>
          </p:nvPr>
        </p:nvSpPr>
        <p:spPr>
          <a:xfrm>
            <a:off x="1143000" y="685800"/>
            <a:ext cx="4572000" cy="3429000"/>
          </a:xfrm>
          <a:ln/>
        </p:spPr>
      </p:sp>
      <p:sp>
        <p:nvSpPr>
          <p:cNvPr id="11469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cs typeface="Arial" charset="0"/>
            </a:endParaRPr>
          </a:p>
        </p:txBody>
      </p:sp>
      <p:sp>
        <p:nvSpPr>
          <p:cNvPr id="11469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3288" eaLnBrk="0" hangingPunct="0">
              <a:defRPr sz="1200">
                <a:solidFill>
                  <a:schemeClr val="tx1"/>
                </a:solidFill>
                <a:latin typeface="Arial" charset="0"/>
                <a:ea typeface="ＭＳ Ｐゴシック" charset="0"/>
                <a:cs typeface="ＭＳ Ｐゴシック" charset="0"/>
              </a:defRPr>
            </a:lvl1pPr>
            <a:lvl2pPr marL="742950" indent="-285750" defTabSz="903288" eaLnBrk="0" hangingPunct="0">
              <a:defRPr sz="1200">
                <a:solidFill>
                  <a:schemeClr val="tx1"/>
                </a:solidFill>
                <a:latin typeface="Arial" charset="0"/>
                <a:ea typeface="ＭＳ Ｐゴシック" charset="0"/>
              </a:defRPr>
            </a:lvl2pPr>
            <a:lvl3pPr marL="1143000" indent="-228600" defTabSz="903288" eaLnBrk="0" hangingPunct="0">
              <a:defRPr sz="1200">
                <a:solidFill>
                  <a:schemeClr val="tx1"/>
                </a:solidFill>
                <a:latin typeface="Arial" charset="0"/>
                <a:ea typeface="ＭＳ Ｐゴシック" charset="0"/>
              </a:defRPr>
            </a:lvl3pPr>
            <a:lvl4pPr marL="1600200" indent="-228600" defTabSz="903288" eaLnBrk="0" hangingPunct="0">
              <a:defRPr sz="1200">
                <a:solidFill>
                  <a:schemeClr val="tx1"/>
                </a:solidFill>
                <a:latin typeface="Arial" charset="0"/>
                <a:ea typeface="ＭＳ Ｐゴシック" charset="0"/>
              </a:defRPr>
            </a:lvl4pPr>
            <a:lvl5pPr marL="2057400" indent="-228600" defTabSz="903288" eaLnBrk="0" hangingPunct="0">
              <a:defRPr sz="1200">
                <a:solidFill>
                  <a:schemeClr val="tx1"/>
                </a:solidFill>
                <a:latin typeface="Arial" charset="0"/>
                <a:ea typeface="ＭＳ Ｐゴシック" charset="0"/>
              </a:defRPr>
            </a:lvl5pPr>
            <a:lvl6pPr marL="2514600" indent="-228600" algn="ctr" defTabSz="903288"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defTabSz="903288"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defTabSz="903288"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defTabSz="903288"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D3B6282C-BEE3-B747-95B1-9D12F91D50F2}" type="slidenum">
              <a:rPr lang="en-GB">
                <a:cs typeface="Arial" charset="0"/>
              </a:rPr>
              <a:pPr eaLnBrk="1" hangingPunct="1"/>
              <a:t>72</a:t>
            </a:fld>
            <a:endParaRPr lang="en-GB">
              <a:cs typeface="Arial" charset="0"/>
            </a:endParaRPr>
          </a:p>
        </p:txBody>
      </p:sp>
    </p:spTree>
    <p:extLst>
      <p:ext uri="{BB962C8B-B14F-4D97-AF65-F5344CB8AC3E}">
        <p14:creationId xmlns:p14="http://schemas.microsoft.com/office/powerpoint/2010/main" val="11555472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noTextEdit="1"/>
          </p:cNvSpPr>
          <p:nvPr>
            <p:ph type="sldImg"/>
          </p:nvPr>
        </p:nvSpPr>
        <p:spPr>
          <a:xfrm>
            <a:off x="1143000" y="685800"/>
            <a:ext cx="4572000" cy="3429000"/>
          </a:xfrm>
          <a:ln/>
        </p:spPr>
      </p:sp>
      <p:sp>
        <p:nvSpPr>
          <p:cNvPr id="11673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cs typeface="Arial" charset="0"/>
            </a:endParaRPr>
          </a:p>
        </p:txBody>
      </p:sp>
      <p:sp>
        <p:nvSpPr>
          <p:cNvPr id="11673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3288" eaLnBrk="0" hangingPunct="0">
              <a:defRPr sz="1200">
                <a:solidFill>
                  <a:schemeClr val="tx1"/>
                </a:solidFill>
                <a:latin typeface="Arial" charset="0"/>
                <a:ea typeface="ＭＳ Ｐゴシック" charset="0"/>
                <a:cs typeface="ＭＳ Ｐゴシック" charset="0"/>
              </a:defRPr>
            </a:lvl1pPr>
            <a:lvl2pPr marL="742950" indent="-285750" defTabSz="903288" eaLnBrk="0" hangingPunct="0">
              <a:defRPr sz="1200">
                <a:solidFill>
                  <a:schemeClr val="tx1"/>
                </a:solidFill>
                <a:latin typeface="Arial" charset="0"/>
                <a:ea typeface="ＭＳ Ｐゴシック" charset="0"/>
              </a:defRPr>
            </a:lvl2pPr>
            <a:lvl3pPr marL="1143000" indent="-228600" defTabSz="903288" eaLnBrk="0" hangingPunct="0">
              <a:defRPr sz="1200">
                <a:solidFill>
                  <a:schemeClr val="tx1"/>
                </a:solidFill>
                <a:latin typeface="Arial" charset="0"/>
                <a:ea typeface="ＭＳ Ｐゴシック" charset="0"/>
              </a:defRPr>
            </a:lvl3pPr>
            <a:lvl4pPr marL="1600200" indent="-228600" defTabSz="903288" eaLnBrk="0" hangingPunct="0">
              <a:defRPr sz="1200">
                <a:solidFill>
                  <a:schemeClr val="tx1"/>
                </a:solidFill>
                <a:latin typeface="Arial" charset="0"/>
                <a:ea typeface="ＭＳ Ｐゴシック" charset="0"/>
              </a:defRPr>
            </a:lvl4pPr>
            <a:lvl5pPr marL="2057400" indent="-228600" defTabSz="903288" eaLnBrk="0" hangingPunct="0">
              <a:defRPr sz="1200">
                <a:solidFill>
                  <a:schemeClr val="tx1"/>
                </a:solidFill>
                <a:latin typeface="Arial" charset="0"/>
                <a:ea typeface="ＭＳ Ｐゴシック" charset="0"/>
              </a:defRPr>
            </a:lvl5pPr>
            <a:lvl6pPr marL="2514600" indent="-228600" algn="ctr" defTabSz="903288"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defTabSz="903288"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defTabSz="903288"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defTabSz="903288"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28D27500-6BBB-D44D-A53C-8612BB8B540A}" type="slidenum">
              <a:rPr lang="en-GB">
                <a:cs typeface="Arial" charset="0"/>
              </a:rPr>
              <a:pPr eaLnBrk="1" hangingPunct="1"/>
              <a:t>73</a:t>
            </a:fld>
            <a:endParaRPr lang="en-GB">
              <a:cs typeface="Arial" charset="0"/>
            </a:endParaRPr>
          </a:p>
        </p:txBody>
      </p:sp>
    </p:spTree>
    <p:extLst>
      <p:ext uri="{BB962C8B-B14F-4D97-AF65-F5344CB8AC3E}">
        <p14:creationId xmlns:p14="http://schemas.microsoft.com/office/powerpoint/2010/main" val="15625059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p:cNvSpPr>
            <a:spLocks noGrp="1" noRot="1" noChangeAspect="1" noTextEdit="1"/>
          </p:cNvSpPr>
          <p:nvPr>
            <p:ph type="sldImg"/>
          </p:nvPr>
        </p:nvSpPr>
        <p:spPr>
          <a:xfrm>
            <a:off x="1143000" y="685800"/>
            <a:ext cx="4572000" cy="3429000"/>
          </a:xfrm>
          <a:ln/>
        </p:spPr>
      </p:sp>
      <p:sp>
        <p:nvSpPr>
          <p:cNvPr id="12083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208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C2909373-E181-AE46-B677-4C7E4C1BA374}" type="slidenum">
              <a:rPr lang="en-GB"/>
              <a:pPr eaLnBrk="1" hangingPunct="1"/>
              <a:t>76</a:t>
            </a:fld>
            <a:endParaRPr lang="en-GB"/>
          </a:p>
        </p:txBody>
      </p:sp>
    </p:spTree>
    <p:extLst>
      <p:ext uri="{BB962C8B-B14F-4D97-AF65-F5344CB8AC3E}">
        <p14:creationId xmlns:p14="http://schemas.microsoft.com/office/powerpoint/2010/main" val="12267548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1D11074A-28EF-4A74-BB00-C8D59A5DA98E}" type="slidenum">
              <a:rPr lang="en-GB" smtClean="0"/>
              <a:pPr>
                <a:defRPr/>
              </a:pPr>
              <a:t>77</a:t>
            </a:fld>
            <a:endParaRPr lang="en-GB"/>
          </a:p>
        </p:txBody>
      </p:sp>
    </p:spTree>
    <p:extLst>
      <p:ext uri="{BB962C8B-B14F-4D97-AF65-F5344CB8AC3E}">
        <p14:creationId xmlns:p14="http://schemas.microsoft.com/office/powerpoint/2010/main" val="4192349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8AF19B2-0ABB-4922-8C7E-8CF96A1ED669}" type="slidenum">
              <a:rPr lang="en-GB" smtClean="0"/>
              <a:pPr>
                <a:defRPr/>
              </a:pPr>
              <a:t>79</a:t>
            </a:fld>
            <a:endParaRPr lang="en-GB"/>
          </a:p>
        </p:txBody>
      </p:sp>
    </p:spTree>
    <p:extLst>
      <p:ext uri="{BB962C8B-B14F-4D97-AF65-F5344CB8AC3E}">
        <p14:creationId xmlns:p14="http://schemas.microsoft.com/office/powerpoint/2010/main" val="17752598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5BB96D-A800-47C6-AE1B-9033B2998A53}" type="slidenum">
              <a:rPr lang="en-GB"/>
              <a:pPr/>
              <a:t>80</a:t>
            </a:fld>
            <a:endParaRPr lang="en-GB" dirty="0"/>
          </a:p>
        </p:txBody>
      </p:sp>
      <p:sp>
        <p:nvSpPr>
          <p:cNvPr id="888834" name="Rectangle 2"/>
          <p:cNvSpPr>
            <a:spLocks noGrp="1" noRot="1" noChangeAspect="1" noChangeArrowheads="1" noTextEdit="1"/>
          </p:cNvSpPr>
          <p:nvPr>
            <p:ph type="sldImg"/>
          </p:nvPr>
        </p:nvSpPr>
        <p:spPr>
          <a:xfrm>
            <a:off x="1143000" y="685800"/>
            <a:ext cx="4572000" cy="3429000"/>
          </a:xfrm>
          <a:ln/>
        </p:spPr>
      </p:sp>
      <p:sp>
        <p:nvSpPr>
          <p:cNvPr id="888835" name="Rectangle 3"/>
          <p:cNvSpPr>
            <a:spLocks noGrp="1" noChangeArrowheads="1"/>
          </p:cNvSpPr>
          <p:nvPr>
            <p:ph type="body" idx="1"/>
          </p:nvPr>
        </p:nvSpPr>
        <p:spPr>
          <a:xfrm>
            <a:off x="914402" y="4344988"/>
            <a:ext cx="5029200" cy="4113212"/>
          </a:xfrm>
        </p:spPr>
        <p:txBody>
          <a:bodyPr lIns="91911" tIns="45957" rIns="91911" bIns="45957"/>
          <a:lstStyle/>
          <a:p>
            <a:endParaRPr lang="en-GB" dirty="0"/>
          </a:p>
        </p:txBody>
      </p:sp>
    </p:spTree>
    <p:extLst>
      <p:ext uri="{BB962C8B-B14F-4D97-AF65-F5344CB8AC3E}">
        <p14:creationId xmlns:p14="http://schemas.microsoft.com/office/powerpoint/2010/main" val="5598627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1D11074A-28EF-4A74-BB00-C8D59A5DA98E}" type="slidenum">
              <a:rPr lang="en-GB" smtClean="0"/>
              <a:pPr>
                <a:defRPr/>
              </a:pPr>
              <a:t>82</a:t>
            </a:fld>
            <a:endParaRPr lang="en-GB"/>
          </a:p>
        </p:txBody>
      </p:sp>
    </p:spTree>
    <p:extLst>
      <p:ext uri="{BB962C8B-B14F-4D97-AF65-F5344CB8AC3E}">
        <p14:creationId xmlns:p14="http://schemas.microsoft.com/office/powerpoint/2010/main" val="114135206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Slide Image Placeholder 1"/>
          <p:cNvSpPr>
            <a:spLocks noGrp="1" noRot="1" noChangeAspect="1"/>
          </p:cNvSpPr>
          <p:nvPr>
            <p:ph type="sldImg"/>
          </p:nvPr>
        </p:nvSpPr>
        <p:spPr>
          <a:xfrm>
            <a:off x="1143000" y="685800"/>
            <a:ext cx="4572000" cy="3429000"/>
          </a:xfrm>
          <a:ln/>
        </p:spPr>
      </p:sp>
      <p:sp>
        <p:nvSpPr>
          <p:cNvPr id="13005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300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3D8ED072-D6BF-EE45-9091-2ADC3D371887}" type="slidenum">
              <a:rPr lang="en-GB"/>
              <a:pPr eaLnBrk="1" hangingPunct="1"/>
              <a:t>83</a:t>
            </a:fld>
            <a:endParaRPr lang="en-GB"/>
          </a:p>
        </p:txBody>
      </p:sp>
    </p:spTree>
    <p:extLst>
      <p:ext uri="{BB962C8B-B14F-4D97-AF65-F5344CB8AC3E}">
        <p14:creationId xmlns:p14="http://schemas.microsoft.com/office/powerpoint/2010/main" val="5460473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Slide Image Placeholder 1"/>
          <p:cNvSpPr>
            <a:spLocks noGrp="1" noRot="1" noChangeAspect="1" noTextEdit="1"/>
          </p:cNvSpPr>
          <p:nvPr>
            <p:ph type="sldImg"/>
          </p:nvPr>
        </p:nvSpPr>
        <p:spPr>
          <a:xfrm>
            <a:off x="1143000" y="685800"/>
            <a:ext cx="4572000" cy="3429000"/>
          </a:xfrm>
          <a:ln/>
        </p:spPr>
      </p:sp>
      <p:sp>
        <p:nvSpPr>
          <p:cNvPr id="13209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3209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3BA82410-DA9B-464C-8035-A88297D37459}" type="slidenum">
              <a:rPr lang="en-GB"/>
              <a:pPr eaLnBrk="1" hangingPunct="1"/>
              <a:t>84</a:t>
            </a:fld>
            <a:endParaRPr lang="en-GB"/>
          </a:p>
        </p:txBody>
      </p:sp>
    </p:spTree>
    <p:extLst>
      <p:ext uri="{BB962C8B-B14F-4D97-AF65-F5344CB8AC3E}">
        <p14:creationId xmlns:p14="http://schemas.microsoft.com/office/powerpoint/2010/main" val="13786875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noTextEdit="1"/>
          </p:cNvSpPr>
          <p:nvPr>
            <p:ph type="sldImg"/>
          </p:nvPr>
        </p:nvSpPr>
        <p:spPr>
          <a:xfrm>
            <a:off x="1143000" y="685800"/>
            <a:ext cx="4572000" cy="3429000"/>
          </a:xfrm>
          <a:ln/>
        </p:spPr>
      </p:sp>
      <p:sp>
        <p:nvSpPr>
          <p:cNvPr id="13619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3619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EC5D5FF5-253A-B449-ADCA-F8F90FD1A68B}" type="slidenum">
              <a:rPr lang="en-GB"/>
              <a:pPr eaLnBrk="1" hangingPunct="1"/>
              <a:t>86</a:t>
            </a:fld>
            <a:endParaRPr lang="en-GB"/>
          </a:p>
        </p:txBody>
      </p:sp>
    </p:spTree>
    <p:extLst>
      <p:ext uri="{BB962C8B-B14F-4D97-AF65-F5344CB8AC3E}">
        <p14:creationId xmlns:p14="http://schemas.microsoft.com/office/powerpoint/2010/main" val="195545746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xfrm>
            <a:off x="1143000" y="685800"/>
            <a:ext cx="4572000" cy="3429000"/>
          </a:xfrm>
          <a:ln/>
        </p:spPr>
      </p:sp>
      <p:sp>
        <p:nvSpPr>
          <p:cNvPr id="34819" name="Rectangle 3"/>
          <p:cNvSpPr>
            <a:spLocks noGrp="1" noChangeArrowheads="1"/>
          </p:cNvSpPr>
          <p:nvPr>
            <p:ph type="body" idx="1"/>
          </p:nvPr>
        </p:nvSpPr>
        <p:spPr>
          <a:noFill/>
          <a:ln/>
        </p:spPr>
        <p:txBody>
          <a:bodyPr/>
          <a:lstStyle/>
          <a:p>
            <a:r>
              <a:rPr lang="en-GB" smtClean="0">
                <a:latin typeface="Arial" pitchFamily="34" charset="0"/>
              </a:rPr>
              <a:t>Text to go with this   </a:t>
            </a:r>
          </a:p>
          <a:p>
            <a:r>
              <a:rPr lang="en-GB" sz="1000" smtClean="0">
                <a:latin typeface="Arial" pitchFamily="34" charset="0"/>
              </a:rPr>
              <a:t>Systems Engineering  is a key enabler of effective pre-work – if you have the wrong requirements then you will get the wrong solution – regardless of how good your design (rest of engineering) is.  At also you will discover this very very late in programme (in service, sales etc.)</a:t>
            </a:r>
          </a:p>
          <a:p>
            <a:r>
              <a:rPr lang="en-GB" sz="1000" smtClean="0">
                <a:latin typeface="Arial" pitchFamily="34" charset="0"/>
              </a:rPr>
              <a:t>Systems engineering Utilises a systems approach to understand </a:t>
            </a:r>
            <a:r>
              <a:rPr lang="en-GB" sz="1000" b="1" u="sng" smtClean="0">
                <a:latin typeface="Arial" pitchFamily="34" charset="0"/>
              </a:rPr>
              <a:t>context</a:t>
            </a:r>
            <a:r>
              <a:rPr lang="en-GB" sz="1000" smtClean="0">
                <a:latin typeface="Arial" pitchFamily="34" charset="0"/>
              </a:rPr>
              <a:t> and </a:t>
            </a:r>
            <a:r>
              <a:rPr lang="en-GB" sz="1000" b="1" u="sng" smtClean="0">
                <a:latin typeface="Arial" pitchFamily="34" charset="0"/>
              </a:rPr>
              <a:t>purpose </a:t>
            </a:r>
            <a:r>
              <a:rPr lang="en-GB" sz="1000" smtClean="0">
                <a:latin typeface="Arial" pitchFamily="34" charset="0"/>
              </a:rPr>
              <a:t>(which we will explain further later)</a:t>
            </a:r>
          </a:p>
          <a:p>
            <a:r>
              <a:rPr lang="en-GB" sz="1000" smtClean="0">
                <a:latin typeface="Arial" pitchFamily="34" charset="0"/>
              </a:rPr>
              <a:t>Systems engineering Is used to control </a:t>
            </a:r>
            <a:r>
              <a:rPr lang="en-GB" sz="1000" b="1" u="sng" smtClean="0">
                <a:latin typeface="Arial" pitchFamily="34" charset="0"/>
              </a:rPr>
              <a:t>emergence</a:t>
            </a:r>
            <a:r>
              <a:rPr lang="en-GB" sz="1000" smtClean="0">
                <a:latin typeface="Arial" pitchFamily="34" charset="0"/>
              </a:rPr>
              <a:t> (simplistically to minimise unwanted / undesirable emergence, and to maximise / optimise the desired emergent properties – but to do this you need to understand the principle of emergence</a:t>
            </a:r>
          </a:p>
          <a:p>
            <a:r>
              <a:rPr lang="en-GB" sz="1000" smtClean="0">
                <a:latin typeface="Arial" pitchFamily="34" charset="0"/>
              </a:rPr>
              <a:t>Employs </a:t>
            </a:r>
            <a:r>
              <a:rPr lang="en-GB" sz="1000" b="1" u="sng" smtClean="0">
                <a:latin typeface="Arial" pitchFamily="34" charset="0"/>
              </a:rPr>
              <a:t>Systems Thinking</a:t>
            </a:r>
            <a:r>
              <a:rPr lang="en-GB" sz="1000" smtClean="0">
                <a:latin typeface="Arial" pitchFamily="34" charset="0"/>
              </a:rPr>
              <a:t> to</a:t>
            </a:r>
          </a:p>
          <a:p>
            <a:pPr lvl="1"/>
            <a:r>
              <a:rPr lang="en-GB" sz="1000" smtClean="0">
                <a:latin typeface="Arial" pitchFamily="34" charset="0"/>
              </a:rPr>
              <a:t>Enable elicitation and understanding of </a:t>
            </a:r>
            <a:r>
              <a:rPr lang="en-GB" sz="1000" b="1" u="sng" smtClean="0">
                <a:latin typeface="Arial" pitchFamily="34" charset="0"/>
              </a:rPr>
              <a:t>requirements </a:t>
            </a:r>
            <a:r>
              <a:rPr lang="en-GB" sz="1000" smtClean="0">
                <a:latin typeface="Arial" pitchFamily="34" charset="0"/>
              </a:rPr>
              <a:t>– expressed in solution neutral form</a:t>
            </a:r>
            <a:endParaRPr lang="en-GB" sz="1000" b="1" u="sng" smtClean="0">
              <a:latin typeface="Arial" pitchFamily="34" charset="0"/>
            </a:endParaRPr>
          </a:p>
          <a:p>
            <a:pPr lvl="1"/>
            <a:r>
              <a:rPr lang="en-GB" sz="1000" smtClean="0">
                <a:latin typeface="Arial" pitchFamily="34" charset="0"/>
              </a:rPr>
              <a:t>Use of requirements to create solutions – avoiding the natural jump to solution</a:t>
            </a:r>
          </a:p>
          <a:p>
            <a:pPr lvl="1"/>
            <a:r>
              <a:rPr lang="en-GB" sz="1000" u="sng" smtClean="0">
                <a:latin typeface="Arial" pitchFamily="34" charset="0"/>
              </a:rPr>
              <a:t>Flow down</a:t>
            </a:r>
            <a:r>
              <a:rPr lang="en-GB" sz="1000" smtClean="0">
                <a:latin typeface="Arial" pitchFamily="34" charset="0"/>
              </a:rPr>
              <a:t> of requirements from one solution level to the next level of detail – utilising the understanding of functionality, decomposition of solution into architecture etc.</a:t>
            </a:r>
          </a:p>
          <a:p>
            <a:r>
              <a:rPr lang="en-GB" sz="1000" smtClean="0">
                <a:latin typeface="Arial" pitchFamily="34" charset="0"/>
              </a:rPr>
              <a:t>Provides key link to planning and risk identification based on understanding of requirements – gives you an idea of the iteration and areas needing special attention.  Also – as you get requirements tells you what “evidence” you need to prove the requirements have been met – so drives the definition of the verification plan</a:t>
            </a:r>
          </a:p>
          <a:p>
            <a:endParaRPr lang="en-GB" sz="1000" smtClean="0">
              <a:latin typeface="Arial" pitchFamily="34" charset="0"/>
            </a:endParaRPr>
          </a:p>
        </p:txBody>
      </p:sp>
    </p:spTree>
    <p:extLst>
      <p:ext uri="{BB962C8B-B14F-4D97-AF65-F5344CB8AC3E}">
        <p14:creationId xmlns:p14="http://schemas.microsoft.com/office/powerpoint/2010/main" val="48960858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1D11074A-28EF-4A74-BB00-C8D59A5DA98E}" type="slidenum">
              <a:rPr lang="en-GB" smtClean="0"/>
              <a:pPr>
                <a:defRPr/>
              </a:pPr>
              <a:t>88</a:t>
            </a:fld>
            <a:endParaRPr lang="en-GB"/>
          </a:p>
        </p:txBody>
      </p:sp>
    </p:spTree>
    <p:extLst>
      <p:ext uri="{BB962C8B-B14F-4D97-AF65-F5344CB8AC3E}">
        <p14:creationId xmlns:p14="http://schemas.microsoft.com/office/powerpoint/2010/main" val="98428450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GB" dirty="0" smtClean="0"/>
              <a:t>References:</a:t>
            </a:r>
          </a:p>
          <a:p>
            <a:pPr marL="0" marR="0" indent="0" algn="l" defTabSz="914400" rtl="0" eaLnBrk="0" fontAlgn="base" latinLnBrk="0" hangingPunct="0">
              <a:lnSpc>
                <a:spcPct val="100000"/>
              </a:lnSpc>
              <a:spcBef>
                <a:spcPct val="30000"/>
              </a:spcBef>
              <a:spcAft>
                <a:spcPct val="0"/>
              </a:spcAft>
              <a:buClrTx/>
              <a:buSzTx/>
              <a:buFontTx/>
              <a:buNone/>
              <a:tabLst/>
              <a:defRPr/>
            </a:pPr>
            <a:r>
              <a:rPr lang="en-GB" i="0" dirty="0" smtClean="0"/>
              <a:t>Deming, W. Edwards (1986). </a:t>
            </a:r>
            <a:r>
              <a:rPr lang="en-GB" i="1" dirty="0" smtClean="0"/>
              <a:t>Out of the Crisis</a:t>
            </a:r>
            <a:r>
              <a:rPr lang="en-GB" i="0" dirty="0" smtClean="0"/>
              <a:t>. MIT Press. ISBN 0-911379-01-0.</a:t>
            </a:r>
            <a:r>
              <a:rPr lang="en-GB" dirty="0" smtClean="0"/>
              <a:t>  </a:t>
            </a:r>
          </a:p>
          <a:p>
            <a:pPr marL="0" marR="0" indent="0" algn="l" defTabSz="914400" rtl="0" eaLnBrk="0" fontAlgn="base" latinLnBrk="0" hangingPunct="0">
              <a:lnSpc>
                <a:spcPct val="100000"/>
              </a:lnSpc>
              <a:spcBef>
                <a:spcPct val="30000"/>
              </a:spcBef>
              <a:spcAft>
                <a:spcPct val="0"/>
              </a:spcAft>
              <a:buClrTx/>
              <a:buSzTx/>
              <a:buFontTx/>
              <a:buNone/>
              <a:tabLst/>
              <a:defRPr/>
            </a:pPr>
            <a:r>
              <a:rPr lang="en-GB" i="0" dirty="0" err="1" smtClean="0"/>
              <a:t>Shewhart</a:t>
            </a:r>
            <a:r>
              <a:rPr lang="en-GB" i="0" dirty="0" smtClean="0"/>
              <a:t>, Walter A[</a:t>
            </a:r>
            <a:r>
              <a:rPr lang="en-GB" i="0" dirty="0" err="1" smtClean="0"/>
              <a:t>ndrew</a:t>
            </a:r>
            <a:r>
              <a:rPr lang="en-GB" i="0" dirty="0" smtClean="0"/>
              <a:t>]. (1931). </a:t>
            </a:r>
            <a:r>
              <a:rPr lang="en-GB" i="1" dirty="0" smtClean="0"/>
              <a:t>Economic control of quality of manufactured product</a:t>
            </a:r>
            <a:r>
              <a:rPr lang="en-GB" i="0" dirty="0" smtClean="0"/>
              <a:t>. New York: D. Van </a:t>
            </a:r>
            <a:r>
              <a:rPr lang="en-GB" i="0" dirty="0" err="1" smtClean="0"/>
              <a:t>Nostrand</a:t>
            </a:r>
            <a:r>
              <a:rPr lang="en-GB" i="0" dirty="0" smtClean="0"/>
              <a:t> Company, ISBN</a:t>
            </a:r>
            <a:r>
              <a:rPr lang="en-GB" i="0" baseline="0" dirty="0" smtClean="0"/>
              <a:t> 0-87389-076-0</a:t>
            </a:r>
            <a:endParaRPr lang="en-GB"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1D11074A-28EF-4A74-BB00-C8D59A5DA98E}" type="slidenum">
              <a:rPr lang="en-GB" smtClean="0"/>
              <a:pPr>
                <a:defRPr/>
              </a:pPr>
              <a:t>89</a:t>
            </a:fld>
            <a:endParaRPr lang="en-GB"/>
          </a:p>
        </p:txBody>
      </p:sp>
    </p:spTree>
    <p:extLst>
      <p:ext uri="{BB962C8B-B14F-4D97-AF65-F5344CB8AC3E}">
        <p14:creationId xmlns:p14="http://schemas.microsoft.com/office/powerpoint/2010/main" val="12020614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1143000" y="685800"/>
            <a:ext cx="4572000" cy="3429000"/>
          </a:xfrm>
          <a:ln/>
        </p:spPr>
      </p:sp>
      <p:sp>
        <p:nvSpPr>
          <p:cNvPr id="32771" name="Notes Placeholder 2"/>
          <p:cNvSpPr>
            <a:spLocks noGrp="1"/>
          </p:cNvSpPr>
          <p:nvPr>
            <p:ph type="body" idx="1"/>
          </p:nvPr>
        </p:nvSpPr>
        <p:spPr>
          <a:noFill/>
          <a:ln/>
        </p:spPr>
        <p:txBody>
          <a:bodyPr/>
          <a:lstStyle/>
          <a:p>
            <a:pPr eaLnBrk="1" hangingPunct="1"/>
            <a:endParaRPr lang="en-US" dirty="0" smtClean="0">
              <a:latin typeface="Arial" pitchFamily="34" charset="0"/>
            </a:endParaRPr>
          </a:p>
        </p:txBody>
      </p:sp>
      <p:sp>
        <p:nvSpPr>
          <p:cNvPr id="32772" name="Slide Number Placeholder 3"/>
          <p:cNvSpPr>
            <a:spLocks noGrp="1"/>
          </p:cNvSpPr>
          <p:nvPr>
            <p:ph type="sldNum" sz="quarter" idx="5"/>
          </p:nvPr>
        </p:nvSpPr>
        <p:spPr>
          <a:noFill/>
        </p:spPr>
        <p:txBody>
          <a:bodyPr/>
          <a:lstStyle/>
          <a:p>
            <a:fld id="{FCE7F470-2FB7-4084-8BD9-D7993C9E07A3}" type="slidenum">
              <a:rPr lang="en-GB" smtClean="0">
                <a:solidFill>
                  <a:srgbClr val="000000"/>
                </a:solidFill>
                <a:latin typeface="Arial" pitchFamily="34" charset="0"/>
              </a:rPr>
              <a:pPr/>
              <a:t>90</a:t>
            </a:fld>
            <a:endParaRPr lang="en-GB" dirty="0" smtClean="0">
              <a:solidFill>
                <a:srgbClr val="000000"/>
              </a:solidFill>
              <a:latin typeface="Arial" pitchFamily="34" charset="0"/>
            </a:endParaRPr>
          </a:p>
        </p:txBody>
      </p:sp>
    </p:spTree>
    <p:extLst>
      <p:ext uri="{BB962C8B-B14F-4D97-AF65-F5344CB8AC3E}">
        <p14:creationId xmlns:p14="http://schemas.microsoft.com/office/powerpoint/2010/main" val="13095502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1143000" y="685800"/>
            <a:ext cx="4572000" cy="3429000"/>
          </a:xfrm>
          <a:ln/>
        </p:spPr>
      </p:sp>
      <p:sp>
        <p:nvSpPr>
          <p:cNvPr id="37891" name="Notes Placeholder 2"/>
          <p:cNvSpPr>
            <a:spLocks noGrp="1"/>
          </p:cNvSpPr>
          <p:nvPr>
            <p:ph type="body" idx="1"/>
          </p:nvPr>
        </p:nvSpPr>
        <p:spPr>
          <a:noFill/>
          <a:ln/>
        </p:spPr>
        <p:txBody>
          <a:bodyPr/>
          <a:lstStyle/>
          <a:p>
            <a:endParaRPr lang="en-US" smtClean="0">
              <a:latin typeface="Arial" pitchFamily="34" charset="0"/>
            </a:endParaRPr>
          </a:p>
        </p:txBody>
      </p:sp>
      <p:sp>
        <p:nvSpPr>
          <p:cNvPr id="37892" name="Slide Number Placeholder 3"/>
          <p:cNvSpPr>
            <a:spLocks noGrp="1"/>
          </p:cNvSpPr>
          <p:nvPr>
            <p:ph type="sldNum" sz="quarter" idx="5"/>
          </p:nvPr>
        </p:nvSpPr>
        <p:spPr>
          <a:noFill/>
        </p:spPr>
        <p:txBody>
          <a:bodyPr/>
          <a:lstStyle/>
          <a:p>
            <a:fld id="{F4A02572-805C-4620-9D7B-624D50FBD95A}" type="slidenum">
              <a:rPr lang="en-GB" smtClean="0">
                <a:solidFill>
                  <a:srgbClr val="000000"/>
                </a:solidFill>
                <a:latin typeface="Arial" pitchFamily="34" charset="0"/>
              </a:rPr>
              <a:pPr/>
              <a:t>91</a:t>
            </a:fld>
            <a:endParaRPr lang="en-GB" smtClean="0">
              <a:solidFill>
                <a:srgbClr val="000000"/>
              </a:solidFill>
              <a:latin typeface="Arial" pitchFamily="34" charset="0"/>
            </a:endParaRPr>
          </a:p>
        </p:txBody>
      </p:sp>
    </p:spTree>
    <p:extLst>
      <p:ext uri="{BB962C8B-B14F-4D97-AF65-F5344CB8AC3E}">
        <p14:creationId xmlns:p14="http://schemas.microsoft.com/office/powerpoint/2010/main" val="2387743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1143000" y="685800"/>
            <a:ext cx="4572000" cy="3429000"/>
          </a:xfrm>
          <a:ln/>
        </p:spPr>
      </p:sp>
      <p:sp>
        <p:nvSpPr>
          <p:cNvPr id="37891" name="Notes Placeholder 2"/>
          <p:cNvSpPr>
            <a:spLocks noGrp="1"/>
          </p:cNvSpPr>
          <p:nvPr>
            <p:ph type="body" idx="1"/>
          </p:nvPr>
        </p:nvSpPr>
        <p:spPr>
          <a:noFill/>
          <a:ln/>
        </p:spPr>
        <p:txBody>
          <a:bodyPr/>
          <a:lstStyle/>
          <a:p>
            <a:endParaRPr lang="en-US" smtClean="0">
              <a:latin typeface="Arial" pitchFamily="34" charset="0"/>
            </a:endParaRPr>
          </a:p>
        </p:txBody>
      </p:sp>
      <p:sp>
        <p:nvSpPr>
          <p:cNvPr id="37892" name="Slide Number Placeholder 3"/>
          <p:cNvSpPr>
            <a:spLocks noGrp="1"/>
          </p:cNvSpPr>
          <p:nvPr>
            <p:ph type="sldNum" sz="quarter" idx="5"/>
          </p:nvPr>
        </p:nvSpPr>
        <p:spPr>
          <a:noFill/>
        </p:spPr>
        <p:txBody>
          <a:bodyPr/>
          <a:lstStyle/>
          <a:p>
            <a:fld id="{F4A02572-805C-4620-9D7B-624D50FBD95A}" type="slidenum">
              <a:rPr lang="en-GB" smtClean="0">
                <a:solidFill>
                  <a:srgbClr val="000000"/>
                </a:solidFill>
                <a:latin typeface="Arial" pitchFamily="34" charset="0"/>
              </a:rPr>
              <a:pPr/>
              <a:t>92</a:t>
            </a:fld>
            <a:endParaRPr lang="en-GB" smtClean="0">
              <a:solidFill>
                <a:srgbClr val="000000"/>
              </a:solidFill>
              <a:latin typeface="Arial" pitchFamily="34" charset="0"/>
            </a:endParaRPr>
          </a:p>
        </p:txBody>
      </p:sp>
    </p:spTree>
    <p:extLst>
      <p:ext uri="{BB962C8B-B14F-4D97-AF65-F5344CB8AC3E}">
        <p14:creationId xmlns:p14="http://schemas.microsoft.com/office/powerpoint/2010/main" val="2702259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1143000" y="685800"/>
            <a:ext cx="4572000" cy="3429000"/>
          </a:xfrm>
          <a:ln/>
        </p:spPr>
      </p:sp>
      <p:sp>
        <p:nvSpPr>
          <p:cNvPr id="37891"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7892" name="Slide Number Placeholder 3"/>
          <p:cNvSpPr>
            <a:spLocks noGrp="1"/>
          </p:cNvSpPr>
          <p:nvPr>
            <p:ph type="sldNum" sz="quarter" idx="5"/>
          </p:nvPr>
        </p:nvSpPr>
        <p:spPr>
          <a:noFill/>
        </p:spPr>
        <p:txBody>
          <a:bodyPr/>
          <a:lstStyle/>
          <a:p>
            <a:fld id="{F4A02572-805C-4620-9D7B-624D50FBD95A}" type="slidenum">
              <a:rPr lang="en-GB" smtClean="0">
                <a:solidFill>
                  <a:srgbClr val="000000"/>
                </a:solidFill>
                <a:latin typeface="Arial" pitchFamily="34" charset="0"/>
              </a:rPr>
              <a:pPr/>
              <a:t>93</a:t>
            </a:fld>
            <a:endParaRPr lang="en-GB" smtClean="0">
              <a:solidFill>
                <a:srgbClr val="000000"/>
              </a:solidFill>
              <a:latin typeface="Arial" pitchFamily="34" charset="0"/>
            </a:endParaRPr>
          </a:p>
        </p:txBody>
      </p:sp>
    </p:spTree>
    <p:extLst>
      <p:ext uri="{BB962C8B-B14F-4D97-AF65-F5344CB8AC3E}">
        <p14:creationId xmlns:p14="http://schemas.microsoft.com/office/powerpoint/2010/main" val="10167070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3153F4FA-3082-4FF5-88B0-401853D37F82}" type="slidenum">
              <a:rPr lang="en-GB" smtClean="0">
                <a:solidFill>
                  <a:srgbClr val="000000"/>
                </a:solidFill>
                <a:latin typeface="Arial" pitchFamily="34" charset="0"/>
              </a:rPr>
              <a:pPr/>
              <a:t>94</a:t>
            </a:fld>
            <a:endParaRPr lang="en-GB" smtClean="0">
              <a:solidFill>
                <a:srgbClr val="000000"/>
              </a:solidFill>
              <a:latin typeface="Arial" pitchFamily="34" charset="0"/>
            </a:endParaRPr>
          </a:p>
        </p:txBody>
      </p:sp>
      <p:sp>
        <p:nvSpPr>
          <p:cNvPr id="38915" name="Rectangle 2"/>
          <p:cNvSpPr>
            <a:spLocks noGrp="1" noRot="1" noChangeAspect="1" noChangeArrowheads="1" noTextEdit="1"/>
          </p:cNvSpPr>
          <p:nvPr>
            <p:ph type="sldImg"/>
          </p:nvPr>
        </p:nvSpPr>
        <p:spPr>
          <a:xfrm>
            <a:off x="830263" y="422275"/>
            <a:ext cx="5251450" cy="3938588"/>
          </a:xfrm>
          <a:ln/>
        </p:spPr>
      </p:sp>
      <p:sp>
        <p:nvSpPr>
          <p:cNvPr id="38916" name="Rectangle 3"/>
          <p:cNvSpPr>
            <a:spLocks noGrp="1" noChangeArrowheads="1"/>
          </p:cNvSpPr>
          <p:nvPr>
            <p:ph type="body" idx="1"/>
          </p:nvPr>
        </p:nvSpPr>
        <p:spPr>
          <a:xfrm>
            <a:off x="469900" y="4502150"/>
            <a:ext cx="6202363" cy="3973513"/>
          </a:xfrm>
          <a:noFill/>
          <a:ln/>
        </p:spPr>
        <p:txBody>
          <a:bodyPr/>
          <a:lstStyle/>
          <a:p>
            <a:pPr eaLnBrk="1" hangingPunct="1"/>
            <a:endParaRPr lang="en-US" smtClean="0">
              <a:latin typeface="Arial" pitchFamily="34" charset="0"/>
            </a:endParaRPr>
          </a:p>
        </p:txBody>
      </p:sp>
    </p:spTree>
    <p:extLst>
      <p:ext uri="{BB962C8B-B14F-4D97-AF65-F5344CB8AC3E}">
        <p14:creationId xmlns:p14="http://schemas.microsoft.com/office/powerpoint/2010/main" val="32295171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2071687F-871C-406D-8C26-7AA03D1170AF}" type="slidenum">
              <a:rPr lang="en-GB" smtClean="0">
                <a:solidFill>
                  <a:srgbClr val="000000"/>
                </a:solidFill>
                <a:latin typeface="Arial" pitchFamily="34" charset="0"/>
              </a:rPr>
              <a:pPr/>
              <a:t>95</a:t>
            </a:fld>
            <a:endParaRPr lang="en-GB" smtClean="0">
              <a:solidFill>
                <a:srgbClr val="000000"/>
              </a:solidFill>
              <a:latin typeface="Arial" pitchFamily="34" charset="0"/>
            </a:endParaRPr>
          </a:p>
        </p:txBody>
      </p:sp>
      <p:sp>
        <p:nvSpPr>
          <p:cNvPr id="39939" name="Rectangle 2"/>
          <p:cNvSpPr>
            <a:spLocks noGrp="1" noRot="1" noChangeAspect="1" noChangeArrowheads="1" noTextEdit="1"/>
          </p:cNvSpPr>
          <p:nvPr>
            <p:ph type="sldImg"/>
          </p:nvPr>
        </p:nvSpPr>
        <p:spPr>
          <a:xfrm>
            <a:off x="825500" y="422275"/>
            <a:ext cx="5251450" cy="3938588"/>
          </a:xfrm>
          <a:ln/>
        </p:spPr>
      </p:sp>
      <p:sp>
        <p:nvSpPr>
          <p:cNvPr id="39940" name="Rectangle 3"/>
          <p:cNvSpPr>
            <a:spLocks noGrp="1" noChangeArrowheads="1"/>
          </p:cNvSpPr>
          <p:nvPr>
            <p:ph type="body" idx="1"/>
          </p:nvPr>
        </p:nvSpPr>
        <p:spPr>
          <a:xfrm>
            <a:off x="531813" y="4360863"/>
            <a:ext cx="6072187" cy="3973512"/>
          </a:xfrm>
          <a:noFill/>
          <a:ln/>
        </p:spPr>
        <p:txBody>
          <a:bodyPr/>
          <a:lstStyle/>
          <a:p>
            <a:pPr eaLnBrk="1" hangingPunct="1"/>
            <a:endParaRPr lang="en-US" sz="1000" smtClean="0">
              <a:latin typeface="Arial" pitchFamily="34" charset="0"/>
            </a:endParaRPr>
          </a:p>
        </p:txBody>
      </p:sp>
    </p:spTree>
    <p:extLst>
      <p:ext uri="{BB962C8B-B14F-4D97-AF65-F5344CB8AC3E}">
        <p14:creationId xmlns:p14="http://schemas.microsoft.com/office/powerpoint/2010/main" val="135102265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2071687F-871C-406D-8C26-7AA03D1170AF}" type="slidenum">
              <a:rPr lang="en-GB" smtClean="0">
                <a:solidFill>
                  <a:srgbClr val="000000"/>
                </a:solidFill>
                <a:latin typeface="Arial" pitchFamily="34" charset="0"/>
              </a:rPr>
              <a:pPr/>
              <a:t>96</a:t>
            </a:fld>
            <a:endParaRPr lang="en-GB" smtClean="0">
              <a:solidFill>
                <a:srgbClr val="000000"/>
              </a:solidFill>
              <a:latin typeface="Arial" pitchFamily="34" charset="0"/>
            </a:endParaRPr>
          </a:p>
        </p:txBody>
      </p:sp>
      <p:sp>
        <p:nvSpPr>
          <p:cNvPr id="39939" name="Rectangle 2"/>
          <p:cNvSpPr>
            <a:spLocks noGrp="1" noRot="1" noChangeAspect="1" noChangeArrowheads="1" noTextEdit="1"/>
          </p:cNvSpPr>
          <p:nvPr>
            <p:ph type="sldImg"/>
          </p:nvPr>
        </p:nvSpPr>
        <p:spPr>
          <a:xfrm>
            <a:off x="825500" y="422275"/>
            <a:ext cx="5251450" cy="3938588"/>
          </a:xfrm>
          <a:ln/>
        </p:spPr>
      </p:sp>
      <p:sp>
        <p:nvSpPr>
          <p:cNvPr id="39940" name="Rectangle 3"/>
          <p:cNvSpPr>
            <a:spLocks noGrp="1" noChangeArrowheads="1"/>
          </p:cNvSpPr>
          <p:nvPr>
            <p:ph type="body" idx="1"/>
          </p:nvPr>
        </p:nvSpPr>
        <p:spPr>
          <a:xfrm>
            <a:off x="531813" y="4360863"/>
            <a:ext cx="6072187" cy="3973512"/>
          </a:xfrm>
          <a:noFill/>
          <a:ln/>
        </p:spPr>
        <p:txBody>
          <a:bodyPr/>
          <a:lstStyle/>
          <a:p>
            <a:pPr eaLnBrk="1" hangingPunct="1"/>
            <a:endParaRPr lang="en-US" sz="1000" smtClean="0">
              <a:latin typeface="Arial" pitchFamily="34" charset="0"/>
            </a:endParaRPr>
          </a:p>
        </p:txBody>
      </p:sp>
    </p:spTree>
    <p:extLst>
      <p:ext uri="{BB962C8B-B14F-4D97-AF65-F5344CB8AC3E}">
        <p14:creationId xmlns:p14="http://schemas.microsoft.com/office/powerpoint/2010/main" val="149852485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xfrm>
            <a:off x="1143000" y="685800"/>
            <a:ext cx="4572000" cy="3429000"/>
          </a:xfrm>
          <a:ln/>
        </p:spPr>
      </p:sp>
      <p:sp>
        <p:nvSpPr>
          <p:cNvPr id="40963" name="Notes Placeholder 2"/>
          <p:cNvSpPr>
            <a:spLocks noGrp="1"/>
          </p:cNvSpPr>
          <p:nvPr>
            <p:ph type="body" idx="1"/>
          </p:nvPr>
        </p:nvSpPr>
        <p:spPr>
          <a:noFill/>
          <a:ln/>
        </p:spPr>
        <p:txBody>
          <a:bodyPr/>
          <a:lstStyle/>
          <a:p>
            <a:endParaRPr lang="en-US" smtClean="0">
              <a:latin typeface="Arial" pitchFamily="34" charset="0"/>
            </a:endParaRPr>
          </a:p>
        </p:txBody>
      </p:sp>
      <p:sp>
        <p:nvSpPr>
          <p:cNvPr id="40964" name="Slide Number Placeholder 3"/>
          <p:cNvSpPr>
            <a:spLocks noGrp="1"/>
          </p:cNvSpPr>
          <p:nvPr>
            <p:ph type="sldNum" sz="quarter" idx="5"/>
          </p:nvPr>
        </p:nvSpPr>
        <p:spPr>
          <a:noFill/>
        </p:spPr>
        <p:txBody>
          <a:bodyPr/>
          <a:lstStyle/>
          <a:p>
            <a:fld id="{2AE265DD-89AB-48F4-9FC8-62F99782467C}" type="slidenum">
              <a:rPr lang="en-GB" smtClean="0">
                <a:solidFill>
                  <a:srgbClr val="000000"/>
                </a:solidFill>
                <a:latin typeface="Arial" pitchFamily="34" charset="0"/>
              </a:rPr>
              <a:pPr/>
              <a:t>97</a:t>
            </a:fld>
            <a:endParaRPr lang="en-GB" smtClean="0">
              <a:solidFill>
                <a:srgbClr val="000000"/>
              </a:solidFill>
              <a:latin typeface="Arial" pitchFamily="34" charset="0"/>
            </a:endParaRPr>
          </a:p>
        </p:txBody>
      </p:sp>
    </p:spTree>
    <p:extLst>
      <p:ext uri="{BB962C8B-B14F-4D97-AF65-F5344CB8AC3E}">
        <p14:creationId xmlns:p14="http://schemas.microsoft.com/office/powerpoint/2010/main" val="63599688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2071687F-871C-406D-8C26-7AA03D1170AF}" type="slidenum">
              <a:rPr lang="en-GB" smtClean="0">
                <a:solidFill>
                  <a:srgbClr val="000000"/>
                </a:solidFill>
                <a:latin typeface="Arial" pitchFamily="34" charset="0"/>
              </a:rPr>
              <a:pPr/>
              <a:t>98</a:t>
            </a:fld>
            <a:endParaRPr lang="en-GB" smtClean="0">
              <a:solidFill>
                <a:srgbClr val="000000"/>
              </a:solidFill>
              <a:latin typeface="Arial" pitchFamily="34" charset="0"/>
            </a:endParaRPr>
          </a:p>
        </p:txBody>
      </p:sp>
      <p:sp>
        <p:nvSpPr>
          <p:cNvPr id="39939" name="Rectangle 2"/>
          <p:cNvSpPr>
            <a:spLocks noGrp="1" noRot="1" noChangeAspect="1" noChangeArrowheads="1" noTextEdit="1"/>
          </p:cNvSpPr>
          <p:nvPr>
            <p:ph type="sldImg"/>
          </p:nvPr>
        </p:nvSpPr>
        <p:spPr>
          <a:xfrm>
            <a:off x="825500" y="422275"/>
            <a:ext cx="5251450" cy="3938588"/>
          </a:xfrm>
          <a:ln/>
        </p:spPr>
      </p:sp>
      <p:sp>
        <p:nvSpPr>
          <p:cNvPr id="39940" name="Rectangle 3"/>
          <p:cNvSpPr>
            <a:spLocks noGrp="1" noChangeArrowheads="1"/>
          </p:cNvSpPr>
          <p:nvPr>
            <p:ph type="body" idx="1"/>
          </p:nvPr>
        </p:nvSpPr>
        <p:spPr>
          <a:xfrm>
            <a:off x="531813" y="4360863"/>
            <a:ext cx="6072187" cy="3973512"/>
          </a:xfrm>
          <a:noFill/>
          <a:ln/>
        </p:spPr>
        <p:txBody>
          <a:bodyPr/>
          <a:lstStyle/>
          <a:p>
            <a:pPr eaLnBrk="1" hangingPunct="1"/>
            <a:endParaRPr lang="en-US" sz="1000" smtClean="0">
              <a:latin typeface="Arial" pitchFamily="34" charset="0"/>
            </a:endParaRPr>
          </a:p>
        </p:txBody>
      </p:sp>
    </p:spTree>
    <p:extLst>
      <p:ext uri="{BB962C8B-B14F-4D97-AF65-F5344CB8AC3E}">
        <p14:creationId xmlns:p14="http://schemas.microsoft.com/office/powerpoint/2010/main" val="6140802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xfrm>
            <a:off x="1143000" y="685800"/>
            <a:ext cx="4572000" cy="3429000"/>
          </a:xfrm>
          <a:ln/>
        </p:spPr>
      </p:sp>
      <p:sp>
        <p:nvSpPr>
          <p:cNvPr id="41987" name="Notes Placeholder 2"/>
          <p:cNvSpPr>
            <a:spLocks noGrp="1"/>
          </p:cNvSpPr>
          <p:nvPr>
            <p:ph type="body" idx="1"/>
          </p:nvPr>
        </p:nvSpPr>
        <p:spPr>
          <a:noFill/>
          <a:ln/>
        </p:spPr>
        <p:txBody>
          <a:bodyPr/>
          <a:lstStyle/>
          <a:p>
            <a:pPr eaLnBrk="1" hangingPunct="1"/>
            <a:endParaRPr lang="en-US" smtClean="0">
              <a:latin typeface="Arial" pitchFamily="34" charset="0"/>
            </a:endParaRPr>
          </a:p>
        </p:txBody>
      </p:sp>
      <p:sp>
        <p:nvSpPr>
          <p:cNvPr id="41988" name="Slide Number Placeholder 3"/>
          <p:cNvSpPr>
            <a:spLocks noGrp="1"/>
          </p:cNvSpPr>
          <p:nvPr>
            <p:ph type="sldNum" sz="quarter" idx="5"/>
          </p:nvPr>
        </p:nvSpPr>
        <p:spPr>
          <a:noFill/>
        </p:spPr>
        <p:txBody>
          <a:bodyPr/>
          <a:lstStyle/>
          <a:p>
            <a:fld id="{36374E07-31D8-42A0-AE56-0F87F2C93D11}" type="slidenum">
              <a:rPr lang="en-GB" smtClean="0">
                <a:latin typeface="Arial" pitchFamily="34" charset="0"/>
              </a:rPr>
              <a:pPr/>
              <a:t>99</a:t>
            </a:fld>
            <a:endParaRPr lang="en-GB" smtClean="0">
              <a:latin typeface="Arial" pitchFamily="34" charset="0"/>
            </a:endParaRPr>
          </a:p>
        </p:txBody>
      </p:sp>
    </p:spTree>
    <p:extLst>
      <p:ext uri="{BB962C8B-B14F-4D97-AF65-F5344CB8AC3E}">
        <p14:creationId xmlns:p14="http://schemas.microsoft.com/office/powerpoint/2010/main" val="167915878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3153F4FA-3082-4FF5-88B0-401853D37F82}" type="slidenum">
              <a:rPr lang="en-GB" smtClean="0">
                <a:solidFill>
                  <a:srgbClr val="000000"/>
                </a:solidFill>
                <a:latin typeface="Arial" pitchFamily="34" charset="0"/>
              </a:rPr>
              <a:pPr/>
              <a:t>102</a:t>
            </a:fld>
            <a:endParaRPr lang="en-GB" smtClean="0">
              <a:solidFill>
                <a:srgbClr val="000000"/>
              </a:solidFill>
              <a:latin typeface="Arial" pitchFamily="34" charset="0"/>
            </a:endParaRPr>
          </a:p>
        </p:txBody>
      </p:sp>
      <p:sp>
        <p:nvSpPr>
          <p:cNvPr id="38915" name="Rectangle 2"/>
          <p:cNvSpPr>
            <a:spLocks noGrp="1" noRot="1" noChangeAspect="1" noChangeArrowheads="1" noTextEdit="1"/>
          </p:cNvSpPr>
          <p:nvPr>
            <p:ph type="sldImg"/>
          </p:nvPr>
        </p:nvSpPr>
        <p:spPr>
          <a:xfrm>
            <a:off x="830263" y="422275"/>
            <a:ext cx="5251450" cy="3938588"/>
          </a:xfrm>
          <a:ln/>
        </p:spPr>
      </p:sp>
      <p:sp>
        <p:nvSpPr>
          <p:cNvPr id="38916" name="Rectangle 3"/>
          <p:cNvSpPr>
            <a:spLocks noGrp="1" noChangeArrowheads="1"/>
          </p:cNvSpPr>
          <p:nvPr>
            <p:ph type="body" idx="1"/>
          </p:nvPr>
        </p:nvSpPr>
        <p:spPr>
          <a:xfrm>
            <a:off x="469900" y="4502150"/>
            <a:ext cx="6202363" cy="3973513"/>
          </a:xfrm>
          <a:noFill/>
          <a:ln/>
        </p:spPr>
        <p:txBody>
          <a:bodyPr/>
          <a:lstStyle/>
          <a:p>
            <a:pPr eaLnBrk="1" hangingPunct="1"/>
            <a:endParaRPr lang="en-US" smtClean="0">
              <a:latin typeface="Arial" pitchFamily="34" charset="0"/>
            </a:endParaRPr>
          </a:p>
        </p:txBody>
      </p:sp>
    </p:spTree>
    <p:extLst>
      <p:ext uri="{BB962C8B-B14F-4D97-AF65-F5344CB8AC3E}">
        <p14:creationId xmlns:p14="http://schemas.microsoft.com/office/powerpoint/2010/main" val="189991834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16"/>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AU"/>
              <a:t>Introduction to Systems Engineering - Session 6</a:t>
            </a:r>
          </a:p>
        </p:txBody>
      </p:sp>
      <p:sp>
        <p:nvSpPr>
          <p:cNvPr id="74754" name="Rectangle 18"/>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AU"/>
              <a:t>© Copyright BAE SYSTEMS Australia</a:t>
            </a:r>
          </a:p>
        </p:txBody>
      </p:sp>
      <p:sp>
        <p:nvSpPr>
          <p:cNvPr id="74755" name="Rectangle 19"/>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F25B0641-4342-4844-89A0-60B33F19525F}" type="slidenum">
              <a:rPr lang="en-AU"/>
              <a:pPr eaLnBrk="1" hangingPunct="1"/>
              <a:t>103</a:t>
            </a:fld>
            <a:endParaRPr lang="en-AU"/>
          </a:p>
        </p:txBody>
      </p:sp>
      <p:sp>
        <p:nvSpPr>
          <p:cNvPr id="74756" name="Rectangle 6"/>
          <p:cNvSpPr>
            <a:spLocks noGrp="1" noRot="1" noChangeAspect="1" noChangeArrowheads="1" noTextEdit="1"/>
          </p:cNvSpPr>
          <p:nvPr>
            <p:ph type="sldImg"/>
          </p:nvPr>
        </p:nvSpPr>
        <p:spPr>
          <a:xfrm>
            <a:off x="1143000" y="685800"/>
            <a:ext cx="4572000" cy="3429000"/>
          </a:xfrm>
          <a:ln/>
        </p:spPr>
      </p:sp>
      <p:sp>
        <p:nvSpPr>
          <p:cNvPr id="74757" name="Rectangle 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AU" dirty="0"/>
              <a:t>The terms “Verification” and “Validation” are often confused, </a:t>
            </a:r>
            <a:r>
              <a:rPr lang="en-AU" dirty="0" err="1"/>
              <a:t>mis</a:t>
            </a:r>
            <a:r>
              <a:rPr lang="en-AU" dirty="0"/>
              <a:t>-used and misunderstood. These definitions reflect the generally accepted meanings for these terms. </a:t>
            </a:r>
          </a:p>
          <a:p>
            <a:r>
              <a:rPr lang="en-AU" dirty="0"/>
              <a:t>Verification is a free-standing black box process which establishes that an item meets the requirements established for it, i.e., “Did we build the thing right?”.</a:t>
            </a:r>
          </a:p>
          <a:p>
            <a:r>
              <a:rPr lang="en-AU" dirty="0"/>
              <a:t>Validation is a higher order process which establishes that an item meets the end purpose of that item, i.e. “Did we build the right thing?”</a:t>
            </a:r>
          </a:p>
          <a:p>
            <a:r>
              <a:rPr lang="en-AU" dirty="0"/>
              <a:t>Arguably, a </a:t>
            </a:r>
            <a:r>
              <a:rPr lang="en-AU" dirty="0" smtClean="0"/>
              <a:t>subsystem </a:t>
            </a:r>
            <a:r>
              <a:rPr lang="en-AU" dirty="0"/>
              <a:t>at a particular tier has an end use in the tier above. When tested within its own tier, this is, in the context of the above definitions, “Verification”. When it is integrated into the tier above, and shown to operate correctly (as distinct from simply satisfying its “</a:t>
            </a:r>
            <a:r>
              <a:rPr lang="en-AU" dirty="0" err="1"/>
              <a:t>shalls</a:t>
            </a:r>
            <a:r>
              <a:rPr lang="en-AU" dirty="0"/>
              <a:t>”), this could be viewed as “Validation”; although the term is seldom used in this context, the activity is implicit in the integration testing that occurs at that tier.</a:t>
            </a:r>
          </a:p>
          <a:p>
            <a:r>
              <a:rPr lang="en-AU" dirty="0"/>
              <a:t>But the discussion is somewhat specious – in practice, the term “Validation”, when used in accordance with these definitions, is generally only commonly used to refer to the Operational Test and Evaluation process which the </a:t>
            </a:r>
            <a:r>
              <a:rPr lang="en-AU" dirty="0" err="1"/>
              <a:t>DoD</a:t>
            </a:r>
            <a:r>
              <a:rPr lang="en-AU" dirty="0"/>
              <a:t> typically undertakes at Tier 0, following delivery of the system – and in that context it is precisely correct. But most commonly, the term is lumped with its partner into the generic “V&amp;V” which is even more widely </a:t>
            </a:r>
            <a:r>
              <a:rPr lang="en-AU" dirty="0" err="1"/>
              <a:t>mis</a:t>
            </a:r>
            <a:r>
              <a:rPr lang="en-AU" dirty="0"/>
              <a:t>-used than the term “system”. </a:t>
            </a:r>
          </a:p>
          <a:p>
            <a:endParaRPr lang="en-AU" dirty="0"/>
          </a:p>
          <a:p>
            <a:endParaRPr lang="en-AU" dirty="0"/>
          </a:p>
        </p:txBody>
      </p:sp>
    </p:spTree>
    <p:extLst>
      <p:ext uri="{BB962C8B-B14F-4D97-AF65-F5344CB8AC3E}">
        <p14:creationId xmlns:p14="http://schemas.microsoft.com/office/powerpoint/2010/main" val="133656642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3153F4FA-3082-4FF5-88B0-401853D37F82}" type="slidenum">
              <a:rPr lang="en-GB" smtClean="0">
                <a:solidFill>
                  <a:srgbClr val="000000"/>
                </a:solidFill>
                <a:latin typeface="Arial" pitchFamily="34" charset="0"/>
              </a:rPr>
              <a:pPr/>
              <a:t>105</a:t>
            </a:fld>
            <a:endParaRPr lang="en-GB" smtClean="0">
              <a:solidFill>
                <a:srgbClr val="000000"/>
              </a:solidFill>
              <a:latin typeface="Arial" pitchFamily="34" charset="0"/>
            </a:endParaRPr>
          </a:p>
        </p:txBody>
      </p:sp>
      <p:sp>
        <p:nvSpPr>
          <p:cNvPr id="38915" name="Rectangle 2"/>
          <p:cNvSpPr>
            <a:spLocks noGrp="1" noRot="1" noChangeAspect="1" noChangeArrowheads="1" noTextEdit="1"/>
          </p:cNvSpPr>
          <p:nvPr>
            <p:ph type="sldImg"/>
          </p:nvPr>
        </p:nvSpPr>
        <p:spPr>
          <a:xfrm>
            <a:off x="830263" y="422275"/>
            <a:ext cx="5251450" cy="3938588"/>
          </a:xfrm>
          <a:ln/>
        </p:spPr>
      </p:sp>
      <p:sp>
        <p:nvSpPr>
          <p:cNvPr id="38916" name="Rectangle 3"/>
          <p:cNvSpPr>
            <a:spLocks noGrp="1" noChangeArrowheads="1"/>
          </p:cNvSpPr>
          <p:nvPr>
            <p:ph type="body" idx="1"/>
          </p:nvPr>
        </p:nvSpPr>
        <p:spPr>
          <a:xfrm>
            <a:off x="469900" y="4502150"/>
            <a:ext cx="6202363" cy="3973513"/>
          </a:xfrm>
          <a:noFill/>
          <a:ln/>
        </p:spPr>
        <p:txBody>
          <a:bodyPr/>
          <a:lstStyle/>
          <a:p>
            <a:pPr eaLnBrk="1" hangingPunct="1"/>
            <a:endParaRPr lang="en-US" smtClean="0">
              <a:latin typeface="Arial" pitchFamily="34" charset="0"/>
            </a:endParaRPr>
          </a:p>
        </p:txBody>
      </p:sp>
    </p:spTree>
    <p:extLst>
      <p:ext uri="{BB962C8B-B14F-4D97-AF65-F5344CB8AC3E}">
        <p14:creationId xmlns:p14="http://schemas.microsoft.com/office/powerpoint/2010/main" val="94829311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ln/>
        </p:spPr>
      </p:sp>
      <p:sp>
        <p:nvSpPr>
          <p:cNvPr id="307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latin typeface="Times New Roman" charset="0"/>
            </a:endParaRPr>
          </a:p>
        </p:txBody>
      </p:sp>
      <p:sp>
        <p:nvSpPr>
          <p:cNvPr id="307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Arial" charset="0"/>
                <a:ea typeface="ＭＳ Ｐゴシック" charset="0"/>
                <a:cs typeface="ＭＳ Ｐゴシック" charset="0"/>
              </a:defRPr>
            </a:lvl1pPr>
            <a:lvl2pPr marL="783589" indent="-301381" eaLnBrk="0" hangingPunct="0">
              <a:defRPr sz="2500">
                <a:solidFill>
                  <a:schemeClr val="tx1"/>
                </a:solidFill>
                <a:latin typeface="Arial" charset="0"/>
                <a:ea typeface="ＭＳ Ｐゴシック" charset="0"/>
              </a:defRPr>
            </a:lvl2pPr>
            <a:lvl3pPr marL="1205522" indent="-241104" eaLnBrk="0" hangingPunct="0">
              <a:defRPr sz="2500">
                <a:solidFill>
                  <a:schemeClr val="tx1"/>
                </a:solidFill>
                <a:latin typeface="Arial" charset="0"/>
                <a:ea typeface="ＭＳ Ｐゴシック" charset="0"/>
              </a:defRPr>
            </a:lvl3pPr>
            <a:lvl4pPr marL="1687731" indent="-241104" eaLnBrk="0" hangingPunct="0">
              <a:defRPr sz="2500">
                <a:solidFill>
                  <a:schemeClr val="tx1"/>
                </a:solidFill>
                <a:latin typeface="Arial" charset="0"/>
                <a:ea typeface="ＭＳ Ｐゴシック" charset="0"/>
              </a:defRPr>
            </a:lvl4pPr>
            <a:lvl5pPr marL="2169940" indent="-241104" eaLnBrk="0" hangingPunct="0">
              <a:defRPr sz="2500">
                <a:solidFill>
                  <a:schemeClr val="tx1"/>
                </a:solidFill>
                <a:latin typeface="Arial" charset="0"/>
                <a:ea typeface="ＭＳ Ｐゴシック" charset="0"/>
              </a:defRPr>
            </a:lvl5pPr>
            <a:lvl6pPr marL="2652149"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6pPr>
            <a:lvl7pPr marL="3134357"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7pPr>
            <a:lvl8pPr marL="3616566"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8pPr>
            <a:lvl9pPr marL="4098775"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9pPr>
          </a:lstStyle>
          <a:p>
            <a:pPr eaLnBrk="1" hangingPunct="1"/>
            <a:fld id="{0EAEFE03-CFD4-EA4A-BF88-E11171545ACB}" type="slidenum">
              <a:rPr lang="en-GB" sz="1300"/>
              <a:pPr eaLnBrk="1" hangingPunct="1"/>
              <a:t>108</a:t>
            </a:fld>
            <a:endParaRPr lang="en-GB" sz="1300"/>
          </a:p>
        </p:txBody>
      </p:sp>
    </p:spTree>
    <p:extLst>
      <p:ext uri="{BB962C8B-B14F-4D97-AF65-F5344CB8AC3E}">
        <p14:creationId xmlns:p14="http://schemas.microsoft.com/office/powerpoint/2010/main" val="99267031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ln/>
        </p:spPr>
      </p:sp>
      <p:sp>
        <p:nvSpPr>
          <p:cNvPr id="307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
        <p:nvSpPr>
          <p:cNvPr id="307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Arial" charset="0"/>
                <a:ea typeface="ＭＳ Ｐゴシック" charset="0"/>
                <a:cs typeface="ＭＳ Ｐゴシック" charset="0"/>
              </a:defRPr>
            </a:lvl1pPr>
            <a:lvl2pPr marL="783589" indent="-301381" eaLnBrk="0" hangingPunct="0">
              <a:defRPr sz="2500">
                <a:solidFill>
                  <a:schemeClr val="tx1"/>
                </a:solidFill>
                <a:latin typeface="Arial" charset="0"/>
                <a:ea typeface="ＭＳ Ｐゴシック" charset="0"/>
              </a:defRPr>
            </a:lvl2pPr>
            <a:lvl3pPr marL="1205522" indent="-241104" eaLnBrk="0" hangingPunct="0">
              <a:defRPr sz="2500">
                <a:solidFill>
                  <a:schemeClr val="tx1"/>
                </a:solidFill>
                <a:latin typeface="Arial" charset="0"/>
                <a:ea typeface="ＭＳ Ｐゴシック" charset="0"/>
              </a:defRPr>
            </a:lvl3pPr>
            <a:lvl4pPr marL="1687731" indent="-241104" eaLnBrk="0" hangingPunct="0">
              <a:defRPr sz="2500">
                <a:solidFill>
                  <a:schemeClr val="tx1"/>
                </a:solidFill>
                <a:latin typeface="Arial" charset="0"/>
                <a:ea typeface="ＭＳ Ｐゴシック" charset="0"/>
              </a:defRPr>
            </a:lvl4pPr>
            <a:lvl5pPr marL="2169940" indent="-241104" eaLnBrk="0" hangingPunct="0">
              <a:defRPr sz="2500">
                <a:solidFill>
                  <a:schemeClr val="tx1"/>
                </a:solidFill>
                <a:latin typeface="Arial" charset="0"/>
                <a:ea typeface="ＭＳ Ｐゴシック" charset="0"/>
              </a:defRPr>
            </a:lvl5pPr>
            <a:lvl6pPr marL="2652149"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6pPr>
            <a:lvl7pPr marL="3134357"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7pPr>
            <a:lvl8pPr marL="3616566"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8pPr>
            <a:lvl9pPr marL="4098775"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9pPr>
          </a:lstStyle>
          <a:p>
            <a:pPr eaLnBrk="1" hangingPunct="1"/>
            <a:fld id="{0EAEFE03-CFD4-EA4A-BF88-E11171545ACB}" type="slidenum">
              <a:rPr lang="en-GB" sz="1300"/>
              <a:pPr eaLnBrk="1" hangingPunct="1"/>
              <a:t>109</a:t>
            </a:fld>
            <a:endParaRPr lang="en-GB" sz="1300"/>
          </a:p>
        </p:txBody>
      </p:sp>
    </p:spTree>
    <p:extLst>
      <p:ext uri="{BB962C8B-B14F-4D97-AF65-F5344CB8AC3E}">
        <p14:creationId xmlns:p14="http://schemas.microsoft.com/office/powerpoint/2010/main" val="211547210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602B155-2C1E-2D45-8F60-5B7AE44533F7}" type="slidenum">
              <a:rPr lang="en-GB" altLang="en-US">
                <a:latin typeface="Times New Roman" charset="0"/>
              </a:rPr>
              <a:pPr/>
              <a:t>110</a:t>
            </a:fld>
            <a:endParaRPr lang="en-GB" altLang="en-US">
              <a:latin typeface="Times New Roman" charset="0"/>
            </a:endParaRPr>
          </a:p>
        </p:txBody>
      </p:sp>
      <p:sp>
        <p:nvSpPr>
          <p:cNvPr id="39939" name="Rectangle 4098"/>
          <p:cNvSpPr>
            <a:spLocks noGrp="1" noRot="1" noChangeAspect="1" noChangeArrowheads="1" noTextEdit="1"/>
          </p:cNvSpPr>
          <p:nvPr>
            <p:ph type="sldImg"/>
          </p:nvPr>
        </p:nvSpPr>
        <p:spPr>
          <a:ln/>
        </p:spPr>
      </p:sp>
      <p:sp>
        <p:nvSpPr>
          <p:cNvPr id="39940" name="Rectangle 4099"/>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r>
              <a:rPr lang="en-GB" altLang="en-US" sz="1000" smtClean="0">
                <a:latin typeface="Arial" pitchFamily="34" charset="0"/>
              </a:rPr>
              <a:t>Animated – </a:t>
            </a:r>
            <a:r>
              <a:rPr lang="en-GB" altLang="en-US" sz="1400" b="1" smtClean="0">
                <a:latin typeface="Arial" pitchFamily="34" charset="0"/>
              </a:rPr>
              <a:t>Mention additional supporting notes in pack</a:t>
            </a:r>
            <a:endParaRPr lang="en-GB" altLang="en-US" sz="1000" smtClean="0">
              <a:latin typeface="Arial" pitchFamily="34" charset="0"/>
            </a:endParaRP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The lifecycle of a product. From cradle to grave (or lust to dust!).</a:t>
            </a: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Firstly, for a product, there is a lifecycle that is divided-up into stages.  This covers the period of activity from the twinkle in the designer’s eye, through to the removal of the product from service, and the associated activities to remove any legacy of hardware, tooling, contractual obligations, etc.  The timescale of the lifecycle can vary from 10 to 50 years, dependent on the product and market.</a:t>
            </a: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Secondly, during this period of time, there are some significant milestones to be achieved</a:t>
            </a: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Thirdly, there are some review points that are aligned to these milestones, in order to check that the required activities are being completed</a:t>
            </a: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[The next slides in the handouts identify the STAGE descriptions]</a:t>
            </a:r>
          </a:p>
        </p:txBody>
      </p:sp>
    </p:spTree>
    <p:extLst>
      <p:ext uri="{BB962C8B-B14F-4D97-AF65-F5344CB8AC3E}">
        <p14:creationId xmlns:p14="http://schemas.microsoft.com/office/powerpoint/2010/main" val="65969056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602B155-2C1E-2D45-8F60-5B7AE44533F7}" type="slidenum">
              <a:rPr lang="en-GB" altLang="en-US">
                <a:latin typeface="Times New Roman" charset="0"/>
              </a:rPr>
              <a:pPr/>
              <a:t>113</a:t>
            </a:fld>
            <a:endParaRPr lang="en-GB" altLang="en-US">
              <a:latin typeface="Times New Roman" charset="0"/>
            </a:endParaRPr>
          </a:p>
        </p:txBody>
      </p:sp>
      <p:sp>
        <p:nvSpPr>
          <p:cNvPr id="39939" name="Rectangle 4098"/>
          <p:cNvSpPr>
            <a:spLocks noGrp="1" noRot="1" noChangeAspect="1" noChangeArrowheads="1" noTextEdit="1"/>
          </p:cNvSpPr>
          <p:nvPr>
            <p:ph type="sldImg"/>
          </p:nvPr>
        </p:nvSpPr>
        <p:spPr>
          <a:ln/>
        </p:spPr>
      </p:sp>
      <p:sp>
        <p:nvSpPr>
          <p:cNvPr id="39940" name="Rectangle 4099"/>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r>
              <a:rPr lang="en-GB" altLang="en-US" sz="1000" smtClean="0">
                <a:latin typeface="Arial" pitchFamily="34" charset="0"/>
              </a:rPr>
              <a:t>Animated – </a:t>
            </a:r>
            <a:r>
              <a:rPr lang="en-GB" altLang="en-US" sz="1400" b="1" smtClean="0">
                <a:latin typeface="Arial" pitchFamily="34" charset="0"/>
              </a:rPr>
              <a:t>Mention additional supporting notes in pack</a:t>
            </a:r>
            <a:endParaRPr lang="en-GB" altLang="en-US" sz="1000" smtClean="0">
              <a:latin typeface="Arial" pitchFamily="34" charset="0"/>
            </a:endParaRP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The lifecycle of a product. From cradle to grave (or lust to dust!).</a:t>
            </a: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Firstly, for a product, there is a lifecycle that is divided-up into stages.  This covers the period of activity from the twinkle in the designer’s eye, through to the removal of the product from service, and the associated activities to remove any legacy of hardware, tooling, contractual obligations, etc.  The timescale of the lifecycle can vary from 10 to 50 years, dependent on the product and market.</a:t>
            </a: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Secondly, during this period of time, there are some significant milestones to be achieved</a:t>
            </a: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Thirdly, there are some review points that are aligned to these milestones, in order to check that the required activities are being completed</a:t>
            </a: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[The next slides in the handouts identify the STAGE descriptions]</a:t>
            </a:r>
          </a:p>
        </p:txBody>
      </p:sp>
    </p:spTree>
    <p:extLst>
      <p:ext uri="{BB962C8B-B14F-4D97-AF65-F5344CB8AC3E}">
        <p14:creationId xmlns:p14="http://schemas.microsoft.com/office/powerpoint/2010/main" val="52811404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FC556D38-F4CC-2045-86B4-75A4AD1344C1}" type="slidenum">
              <a:rPr lang="en-GB"/>
              <a:pPr eaLnBrk="1" hangingPunct="1"/>
              <a:t>115</a:t>
            </a:fld>
            <a:endParaRPr lang="en-GB"/>
          </a:p>
        </p:txBody>
      </p:sp>
      <p:sp>
        <p:nvSpPr>
          <p:cNvPr id="27650" name="Rectangle 2"/>
          <p:cNvSpPr>
            <a:spLocks noGrp="1" noRot="1" noChangeAspect="1" noChangeArrowheads="1" noTextEdit="1"/>
          </p:cNvSpPr>
          <p:nvPr>
            <p:ph type="sldImg"/>
          </p:nvPr>
        </p:nvSpPr>
        <p:spPr>
          <a:xfrm>
            <a:off x="1144588" y="687388"/>
            <a:ext cx="4570412" cy="3427412"/>
          </a:xfrm>
          <a:ln/>
        </p:spPr>
      </p:sp>
      <p:sp>
        <p:nvSpPr>
          <p:cNvPr id="27651" name="Rectangle 3"/>
          <p:cNvSpPr>
            <a:spLocks noChangeArrowheads="1"/>
          </p:cNvSpPr>
          <p:nvPr/>
        </p:nvSpPr>
        <p:spPr bwMode="auto">
          <a:xfrm>
            <a:off x="911225" y="4332288"/>
            <a:ext cx="5243513"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7652" name="Rectangle 4"/>
          <p:cNvSpPr>
            <a:spLocks noChangeArrowheads="1"/>
          </p:cNvSpPr>
          <p:nvPr/>
        </p:nvSpPr>
        <p:spPr bwMode="auto">
          <a:xfrm>
            <a:off x="990600" y="4530725"/>
            <a:ext cx="1347788"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1300">
                <a:solidFill>
                  <a:srgbClr val="000000"/>
                </a:solidFill>
                <a:latin typeface="Times New Roman" charset="0"/>
              </a:rPr>
              <a:t>THE RECKONING</a:t>
            </a:r>
            <a:endParaRPr lang="en-GB" sz="2000" b="1">
              <a:latin typeface="Times New Roman" charset="0"/>
            </a:endParaRPr>
          </a:p>
        </p:txBody>
      </p:sp>
      <p:sp>
        <p:nvSpPr>
          <p:cNvPr id="27653" name="Rectangle 5"/>
          <p:cNvSpPr>
            <a:spLocks noChangeArrowheads="1"/>
          </p:cNvSpPr>
          <p:nvPr/>
        </p:nvSpPr>
        <p:spPr bwMode="auto">
          <a:xfrm>
            <a:off x="1406525" y="4968875"/>
            <a:ext cx="4286250" cy="633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7654" name="Rectangle 6"/>
          <p:cNvSpPr>
            <a:spLocks noChangeArrowheads="1"/>
          </p:cNvSpPr>
          <p:nvPr/>
        </p:nvSpPr>
        <p:spPr bwMode="auto">
          <a:xfrm>
            <a:off x="1485900" y="5000625"/>
            <a:ext cx="49213" cy="153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1100">
                <a:solidFill>
                  <a:srgbClr val="00CC99"/>
                </a:solidFill>
              </a:rPr>
              <a:t>•</a:t>
            </a:r>
            <a:endParaRPr lang="en-GB" sz="2000" b="1">
              <a:latin typeface="Times New Roman" charset="0"/>
            </a:endParaRPr>
          </a:p>
        </p:txBody>
      </p:sp>
      <p:sp>
        <p:nvSpPr>
          <p:cNvPr id="27655" name="Rectangle 7"/>
          <p:cNvSpPr>
            <a:spLocks noChangeArrowheads="1"/>
          </p:cNvSpPr>
          <p:nvPr/>
        </p:nvSpPr>
        <p:spPr bwMode="auto">
          <a:xfrm>
            <a:off x="1541463" y="4997450"/>
            <a:ext cx="1704975" cy="153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1100" b="1">
                <a:solidFill>
                  <a:srgbClr val="000000"/>
                </a:solidFill>
              </a:rPr>
              <a:t>Review the answer sheet.</a:t>
            </a:r>
            <a:endParaRPr lang="en-GB" sz="2000" b="1">
              <a:latin typeface="Times New Roman" charset="0"/>
            </a:endParaRPr>
          </a:p>
        </p:txBody>
      </p:sp>
      <p:sp>
        <p:nvSpPr>
          <p:cNvPr id="27656" name="Rectangle 8"/>
          <p:cNvSpPr>
            <a:spLocks noChangeArrowheads="1"/>
          </p:cNvSpPr>
          <p:nvPr/>
        </p:nvSpPr>
        <p:spPr bwMode="auto">
          <a:xfrm>
            <a:off x="1485900" y="5146675"/>
            <a:ext cx="49213" cy="15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1100">
                <a:solidFill>
                  <a:srgbClr val="00CC99"/>
                </a:solidFill>
              </a:rPr>
              <a:t>•</a:t>
            </a:r>
            <a:endParaRPr lang="en-GB" sz="2000" b="1">
              <a:latin typeface="Times New Roman" charset="0"/>
            </a:endParaRPr>
          </a:p>
        </p:txBody>
      </p:sp>
      <p:sp>
        <p:nvSpPr>
          <p:cNvPr id="27657" name="Rectangle 9"/>
          <p:cNvSpPr>
            <a:spLocks noChangeArrowheads="1"/>
          </p:cNvSpPr>
          <p:nvPr/>
        </p:nvSpPr>
        <p:spPr bwMode="auto">
          <a:xfrm>
            <a:off x="1543050" y="5145088"/>
            <a:ext cx="3924300" cy="15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1100" b="1">
                <a:solidFill>
                  <a:srgbClr val="000000"/>
                </a:solidFill>
              </a:rPr>
              <a:t>Give yourself one point for each correct individual answer.</a:t>
            </a:r>
            <a:endParaRPr lang="en-GB" sz="2000" b="1">
              <a:latin typeface="Times New Roman" charset="0"/>
            </a:endParaRPr>
          </a:p>
        </p:txBody>
      </p:sp>
      <p:sp>
        <p:nvSpPr>
          <p:cNvPr id="27658" name="Rectangle 10"/>
          <p:cNvSpPr>
            <a:spLocks noChangeArrowheads="1"/>
          </p:cNvSpPr>
          <p:nvPr/>
        </p:nvSpPr>
        <p:spPr bwMode="auto">
          <a:xfrm>
            <a:off x="1485900" y="5294313"/>
            <a:ext cx="49213" cy="15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1100">
                <a:solidFill>
                  <a:srgbClr val="00CC99"/>
                </a:solidFill>
              </a:rPr>
              <a:t>•</a:t>
            </a:r>
            <a:endParaRPr lang="en-GB" sz="2000" b="1">
              <a:latin typeface="Times New Roman" charset="0"/>
            </a:endParaRPr>
          </a:p>
        </p:txBody>
      </p:sp>
      <p:sp>
        <p:nvSpPr>
          <p:cNvPr id="27659" name="Rectangle 11"/>
          <p:cNvSpPr>
            <a:spLocks noChangeArrowheads="1"/>
          </p:cNvSpPr>
          <p:nvPr/>
        </p:nvSpPr>
        <p:spPr bwMode="auto">
          <a:xfrm>
            <a:off x="1539875" y="5291138"/>
            <a:ext cx="1643063" cy="15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1100" b="1">
                <a:solidFill>
                  <a:srgbClr val="000000"/>
                </a:solidFill>
              </a:rPr>
              <a:t>Score the group answer.</a:t>
            </a:r>
            <a:endParaRPr lang="en-GB" sz="2000" b="1">
              <a:latin typeface="Times New Roman" charset="0"/>
            </a:endParaRPr>
          </a:p>
        </p:txBody>
      </p:sp>
      <p:sp>
        <p:nvSpPr>
          <p:cNvPr id="27660" name="Rectangle 12"/>
          <p:cNvSpPr>
            <a:spLocks noChangeArrowheads="1"/>
          </p:cNvSpPr>
          <p:nvPr/>
        </p:nvSpPr>
        <p:spPr bwMode="auto">
          <a:xfrm>
            <a:off x="1485900" y="5441950"/>
            <a:ext cx="49213" cy="15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1100">
                <a:solidFill>
                  <a:srgbClr val="00CC99"/>
                </a:solidFill>
              </a:rPr>
              <a:t>•</a:t>
            </a:r>
            <a:endParaRPr lang="en-GB" sz="2000" b="1">
              <a:latin typeface="Times New Roman" charset="0"/>
            </a:endParaRPr>
          </a:p>
        </p:txBody>
      </p:sp>
      <p:sp>
        <p:nvSpPr>
          <p:cNvPr id="27661" name="Rectangle 13"/>
          <p:cNvSpPr>
            <a:spLocks noChangeArrowheads="1"/>
          </p:cNvSpPr>
          <p:nvPr/>
        </p:nvSpPr>
        <p:spPr bwMode="auto">
          <a:xfrm>
            <a:off x="1546225" y="5438775"/>
            <a:ext cx="1930400" cy="15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1100" b="1">
                <a:solidFill>
                  <a:srgbClr val="000000"/>
                </a:solidFill>
              </a:rPr>
              <a:t>Complete the following chart</a:t>
            </a:r>
            <a:endParaRPr lang="en-GB" sz="2000" b="1">
              <a:latin typeface="Times New Roman" charset="0"/>
            </a:endParaRPr>
          </a:p>
        </p:txBody>
      </p:sp>
      <p:grpSp>
        <p:nvGrpSpPr>
          <p:cNvPr id="27662" name="Group 14"/>
          <p:cNvGrpSpPr>
            <a:grpSpLocks/>
          </p:cNvGrpSpPr>
          <p:nvPr/>
        </p:nvGrpSpPr>
        <p:grpSpPr bwMode="auto">
          <a:xfrm>
            <a:off x="1654175" y="5959475"/>
            <a:ext cx="3105150" cy="1041400"/>
            <a:chOff x="1032" y="4077"/>
            <a:chExt cx="1938" cy="712"/>
          </a:xfrm>
        </p:grpSpPr>
        <p:grpSp>
          <p:nvGrpSpPr>
            <p:cNvPr id="27664" name="Group 15"/>
            <p:cNvGrpSpPr>
              <a:grpSpLocks/>
            </p:cNvGrpSpPr>
            <p:nvPr/>
          </p:nvGrpSpPr>
          <p:grpSpPr bwMode="auto">
            <a:xfrm>
              <a:off x="1032" y="4077"/>
              <a:ext cx="1938" cy="472"/>
              <a:chOff x="1032" y="4077"/>
              <a:chExt cx="1938" cy="472"/>
            </a:xfrm>
          </p:grpSpPr>
          <p:sp>
            <p:nvSpPr>
              <p:cNvPr id="27848" name="Rectangle 16"/>
              <p:cNvSpPr>
                <a:spLocks noChangeArrowheads="1"/>
              </p:cNvSpPr>
              <p:nvPr/>
            </p:nvSpPr>
            <p:spPr bwMode="auto">
              <a:xfrm>
                <a:off x="1883" y="4081"/>
                <a:ext cx="109" cy="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Gp A</a:t>
                </a:r>
                <a:endParaRPr lang="en-GB" sz="2000" b="1">
                  <a:latin typeface="Times New Roman" charset="0"/>
                </a:endParaRPr>
              </a:p>
            </p:txBody>
          </p:sp>
          <p:sp>
            <p:nvSpPr>
              <p:cNvPr id="27849" name="Rectangle 17"/>
              <p:cNvSpPr>
                <a:spLocks noChangeArrowheads="1"/>
              </p:cNvSpPr>
              <p:nvPr/>
            </p:nvSpPr>
            <p:spPr bwMode="auto">
              <a:xfrm>
                <a:off x="2109" y="4081"/>
                <a:ext cx="109" cy="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Gp B</a:t>
                </a:r>
                <a:endParaRPr lang="en-GB" sz="2000" b="1">
                  <a:latin typeface="Times New Roman" charset="0"/>
                </a:endParaRPr>
              </a:p>
            </p:txBody>
          </p:sp>
          <p:sp>
            <p:nvSpPr>
              <p:cNvPr id="27850" name="Rectangle 18"/>
              <p:cNvSpPr>
                <a:spLocks noChangeArrowheads="1"/>
              </p:cNvSpPr>
              <p:nvPr/>
            </p:nvSpPr>
            <p:spPr bwMode="auto">
              <a:xfrm>
                <a:off x="2334" y="4081"/>
                <a:ext cx="112" cy="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Gp C</a:t>
                </a:r>
                <a:endParaRPr lang="en-GB" sz="2000" b="1">
                  <a:latin typeface="Times New Roman" charset="0"/>
                </a:endParaRPr>
              </a:p>
            </p:txBody>
          </p:sp>
          <p:sp>
            <p:nvSpPr>
              <p:cNvPr id="27851" name="Rectangle 19"/>
              <p:cNvSpPr>
                <a:spLocks noChangeArrowheads="1"/>
              </p:cNvSpPr>
              <p:nvPr/>
            </p:nvSpPr>
            <p:spPr bwMode="auto">
              <a:xfrm>
                <a:off x="2560" y="4081"/>
                <a:ext cx="112" cy="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Gp D</a:t>
                </a:r>
                <a:endParaRPr lang="en-GB" sz="2000" b="1">
                  <a:latin typeface="Times New Roman" charset="0"/>
                </a:endParaRPr>
              </a:p>
            </p:txBody>
          </p:sp>
          <p:sp>
            <p:nvSpPr>
              <p:cNvPr id="27852" name="Rectangle 20"/>
              <p:cNvSpPr>
                <a:spLocks noChangeArrowheads="1"/>
              </p:cNvSpPr>
              <p:nvPr/>
            </p:nvSpPr>
            <p:spPr bwMode="auto">
              <a:xfrm>
                <a:off x="2785" y="4081"/>
                <a:ext cx="109" cy="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Gp E</a:t>
                </a:r>
                <a:endParaRPr lang="en-GB" sz="2000" b="1">
                  <a:latin typeface="Times New Roman" charset="0"/>
                </a:endParaRPr>
              </a:p>
            </p:txBody>
          </p:sp>
          <p:sp>
            <p:nvSpPr>
              <p:cNvPr id="27853" name="Rectangle 21"/>
              <p:cNvSpPr>
                <a:spLocks noChangeArrowheads="1"/>
              </p:cNvSpPr>
              <p:nvPr/>
            </p:nvSpPr>
            <p:spPr bwMode="auto">
              <a:xfrm>
                <a:off x="1032" y="407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54" name="Line 22"/>
              <p:cNvSpPr>
                <a:spLocks noChangeShapeType="1"/>
              </p:cNvSpPr>
              <p:nvPr/>
            </p:nvSpPr>
            <p:spPr bwMode="auto">
              <a:xfrm>
                <a:off x="1032" y="407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55" name="Line 23"/>
              <p:cNvSpPr>
                <a:spLocks noChangeShapeType="1"/>
              </p:cNvSpPr>
              <p:nvPr/>
            </p:nvSpPr>
            <p:spPr bwMode="auto">
              <a:xfrm>
                <a:off x="1032" y="407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56" name="Rectangle 24"/>
              <p:cNvSpPr>
                <a:spLocks noChangeArrowheads="1"/>
              </p:cNvSpPr>
              <p:nvPr/>
            </p:nvSpPr>
            <p:spPr bwMode="auto">
              <a:xfrm>
                <a:off x="1032" y="407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57" name="Line 25"/>
              <p:cNvSpPr>
                <a:spLocks noChangeShapeType="1"/>
              </p:cNvSpPr>
              <p:nvPr/>
            </p:nvSpPr>
            <p:spPr bwMode="auto">
              <a:xfrm>
                <a:off x="1032" y="407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58" name="Line 26"/>
              <p:cNvSpPr>
                <a:spLocks noChangeShapeType="1"/>
              </p:cNvSpPr>
              <p:nvPr/>
            </p:nvSpPr>
            <p:spPr bwMode="auto">
              <a:xfrm>
                <a:off x="1032" y="407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59" name="Rectangle 27"/>
              <p:cNvSpPr>
                <a:spLocks noChangeArrowheads="1"/>
              </p:cNvSpPr>
              <p:nvPr/>
            </p:nvSpPr>
            <p:spPr bwMode="auto">
              <a:xfrm>
                <a:off x="1034" y="4077"/>
                <a:ext cx="796"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60" name="Line 28"/>
              <p:cNvSpPr>
                <a:spLocks noChangeShapeType="1"/>
              </p:cNvSpPr>
              <p:nvPr/>
            </p:nvSpPr>
            <p:spPr bwMode="auto">
              <a:xfrm>
                <a:off x="1034" y="4077"/>
                <a:ext cx="796"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61" name="Rectangle 29"/>
              <p:cNvSpPr>
                <a:spLocks noChangeArrowheads="1"/>
              </p:cNvSpPr>
              <p:nvPr/>
            </p:nvSpPr>
            <p:spPr bwMode="auto">
              <a:xfrm>
                <a:off x="1830" y="407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62" name="Line 30"/>
              <p:cNvSpPr>
                <a:spLocks noChangeShapeType="1"/>
              </p:cNvSpPr>
              <p:nvPr/>
            </p:nvSpPr>
            <p:spPr bwMode="auto">
              <a:xfrm>
                <a:off x="1830" y="407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63" name="Line 31"/>
              <p:cNvSpPr>
                <a:spLocks noChangeShapeType="1"/>
              </p:cNvSpPr>
              <p:nvPr/>
            </p:nvSpPr>
            <p:spPr bwMode="auto">
              <a:xfrm>
                <a:off x="1830" y="407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64" name="Rectangle 32"/>
              <p:cNvSpPr>
                <a:spLocks noChangeArrowheads="1"/>
              </p:cNvSpPr>
              <p:nvPr/>
            </p:nvSpPr>
            <p:spPr bwMode="auto">
              <a:xfrm>
                <a:off x="1832" y="4077"/>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65" name="Line 33"/>
              <p:cNvSpPr>
                <a:spLocks noChangeShapeType="1"/>
              </p:cNvSpPr>
              <p:nvPr/>
            </p:nvSpPr>
            <p:spPr bwMode="auto">
              <a:xfrm>
                <a:off x="1832" y="4077"/>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66" name="Rectangle 34"/>
              <p:cNvSpPr>
                <a:spLocks noChangeArrowheads="1"/>
              </p:cNvSpPr>
              <p:nvPr/>
            </p:nvSpPr>
            <p:spPr bwMode="auto">
              <a:xfrm>
                <a:off x="2055" y="407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67" name="Line 35"/>
              <p:cNvSpPr>
                <a:spLocks noChangeShapeType="1"/>
              </p:cNvSpPr>
              <p:nvPr/>
            </p:nvSpPr>
            <p:spPr bwMode="auto">
              <a:xfrm>
                <a:off x="2055" y="407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68" name="Line 36"/>
              <p:cNvSpPr>
                <a:spLocks noChangeShapeType="1"/>
              </p:cNvSpPr>
              <p:nvPr/>
            </p:nvSpPr>
            <p:spPr bwMode="auto">
              <a:xfrm>
                <a:off x="2055" y="407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69" name="Rectangle 37"/>
              <p:cNvSpPr>
                <a:spLocks noChangeArrowheads="1"/>
              </p:cNvSpPr>
              <p:nvPr/>
            </p:nvSpPr>
            <p:spPr bwMode="auto">
              <a:xfrm>
                <a:off x="2057" y="4077"/>
                <a:ext cx="224"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70" name="Line 38"/>
              <p:cNvSpPr>
                <a:spLocks noChangeShapeType="1"/>
              </p:cNvSpPr>
              <p:nvPr/>
            </p:nvSpPr>
            <p:spPr bwMode="auto">
              <a:xfrm>
                <a:off x="2057" y="4077"/>
                <a:ext cx="2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71" name="Rectangle 39"/>
              <p:cNvSpPr>
                <a:spLocks noChangeArrowheads="1"/>
              </p:cNvSpPr>
              <p:nvPr/>
            </p:nvSpPr>
            <p:spPr bwMode="auto">
              <a:xfrm>
                <a:off x="2281" y="407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72" name="Line 40"/>
              <p:cNvSpPr>
                <a:spLocks noChangeShapeType="1"/>
              </p:cNvSpPr>
              <p:nvPr/>
            </p:nvSpPr>
            <p:spPr bwMode="auto">
              <a:xfrm>
                <a:off x="2281" y="407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73" name="Line 41"/>
              <p:cNvSpPr>
                <a:spLocks noChangeShapeType="1"/>
              </p:cNvSpPr>
              <p:nvPr/>
            </p:nvSpPr>
            <p:spPr bwMode="auto">
              <a:xfrm>
                <a:off x="2281" y="407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74" name="Rectangle 42"/>
              <p:cNvSpPr>
                <a:spLocks noChangeArrowheads="1"/>
              </p:cNvSpPr>
              <p:nvPr/>
            </p:nvSpPr>
            <p:spPr bwMode="auto">
              <a:xfrm>
                <a:off x="2283" y="4077"/>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75" name="Line 43"/>
              <p:cNvSpPr>
                <a:spLocks noChangeShapeType="1"/>
              </p:cNvSpPr>
              <p:nvPr/>
            </p:nvSpPr>
            <p:spPr bwMode="auto">
              <a:xfrm>
                <a:off x="2283" y="4077"/>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76" name="Rectangle 44"/>
              <p:cNvSpPr>
                <a:spLocks noChangeArrowheads="1"/>
              </p:cNvSpPr>
              <p:nvPr/>
            </p:nvSpPr>
            <p:spPr bwMode="auto">
              <a:xfrm>
                <a:off x="2506" y="407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77" name="Line 45"/>
              <p:cNvSpPr>
                <a:spLocks noChangeShapeType="1"/>
              </p:cNvSpPr>
              <p:nvPr/>
            </p:nvSpPr>
            <p:spPr bwMode="auto">
              <a:xfrm>
                <a:off x="2506" y="407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78" name="Line 46"/>
              <p:cNvSpPr>
                <a:spLocks noChangeShapeType="1"/>
              </p:cNvSpPr>
              <p:nvPr/>
            </p:nvSpPr>
            <p:spPr bwMode="auto">
              <a:xfrm>
                <a:off x="2506" y="407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79" name="Rectangle 47"/>
              <p:cNvSpPr>
                <a:spLocks noChangeArrowheads="1"/>
              </p:cNvSpPr>
              <p:nvPr/>
            </p:nvSpPr>
            <p:spPr bwMode="auto">
              <a:xfrm>
                <a:off x="2508" y="4077"/>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80" name="Line 48"/>
              <p:cNvSpPr>
                <a:spLocks noChangeShapeType="1"/>
              </p:cNvSpPr>
              <p:nvPr/>
            </p:nvSpPr>
            <p:spPr bwMode="auto">
              <a:xfrm>
                <a:off x="2508" y="4077"/>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81" name="Rectangle 49"/>
              <p:cNvSpPr>
                <a:spLocks noChangeArrowheads="1"/>
              </p:cNvSpPr>
              <p:nvPr/>
            </p:nvSpPr>
            <p:spPr bwMode="auto">
              <a:xfrm>
                <a:off x="2731" y="407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82" name="Line 50"/>
              <p:cNvSpPr>
                <a:spLocks noChangeShapeType="1"/>
              </p:cNvSpPr>
              <p:nvPr/>
            </p:nvSpPr>
            <p:spPr bwMode="auto">
              <a:xfrm>
                <a:off x="2731" y="407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83" name="Line 51"/>
              <p:cNvSpPr>
                <a:spLocks noChangeShapeType="1"/>
              </p:cNvSpPr>
              <p:nvPr/>
            </p:nvSpPr>
            <p:spPr bwMode="auto">
              <a:xfrm>
                <a:off x="2731" y="407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84" name="Rectangle 52"/>
              <p:cNvSpPr>
                <a:spLocks noChangeArrowheads="1"/>
              </p:cNvSpPr>
              <p:nvPr/>
            </p:nvSpPr>
            <p:spPr bwMode="auto">
              <a:xfrm>
                <a:off x="2733" y="4077"/>
                <a:ext cx="235"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85" name="Line 53"/>
              <p:cNvSpPr>
                <a:spLocks noChangeShapeType="1"/>
              </p:cNvSpPr>
              <p:nvPr/>
            </p:nvSpPr>
            <p:spPr bwMode="auto">
              <a:xfrm>
                <a:off x="2733" y="4077"/>
                <a:ext cx="235"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86" name="Rectangle 54"/>
              <p:cNvSpPr>
                <a:spLocks noChangeArrowheads="1"/>
              </p:cNvSpPr>
              <p:nvPr/>
            </p:nvSpPr>
            <p:spPr bwMode="auto">
              <a:xfrm>
                <a:off x="2968" y="407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87" name="Line 55"/>
              <p:cNvSpPr>
                <a:spLocks noChangeShapeType="1"/>
              </p:cNvSpPr>
              <p:nvPr/>
            </p:nvSpPr>
            <p:spPr bwMode="auto">
              <a:xfrm>
                <a:off x="2968" y="407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88" name="Line 56"/>
              <p:cNvSpPr>
                <a:spLocks noChangeShapeType="1"/>
              </p:cNvSpPr>
              <p:nvPr/>
            </p:nvSpPr>
            <p:spPr bwMode="auto">
              <a:xfrm>
                <a:off x="2968" y="407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89" name="Rectangle 57"/>
              <p:cNvSpPr>
                <a:spLocks noChangeArrowheads="1"/>
              </p:cNvSpPr>
              <p:nvPr/>
            </p:nvSpPr>
            <p:spPr bwMode="auto">
              <a:xfrm>
                <a:off x="2968" y="407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90" name="Line 58"/>
              <p:cNvSpPr>
                <a:spLocks noChangeShapeType="1"/>
              </p:cNvSpPr>
              <p:nvPr/>
            </p:nvSpPr>
            <p:spPr bwMode="auto">
              <a:xfrm>
                <a:off x="2968" y="407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91" name="Line 59"/>
              <p:cNvSpPr>
                <a:spLocks noChangeShapeType="1"/>
              </p:cNvSpPr>
              <p:nvPr/>
            </p:nvSpPr>
            <p:spPr bwMode="auto">
              <a:xfrm>
                <a:off x="2968" y="407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92" name="Rectangle 60"/>
              <p:cNvSpPr>
                <a:spLocks noChangeArrowheads="1"/>
              </p:cNvSpPr>
              <p:nvPr/>
            </p:nvSpPr>
            <p:spPr bwMode="auto">
              <a:xfrm>
                <a:off x="1032" y="4079"/>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93" name="Line 61"/>
              <p:cNvSpPr>
                <a:spLocks noChangeShapeType="1"/>
              </p:cNvSpPr>
              <p:nvPr/>
            </p:nvSpPr>
            <p:spPr bwMode="auto">
              <a:xfrm>
                <a:off x="1032" y="4079"/>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94" name="Rectangle 62"/>
              <p:cNvSpPr>
                <a:spLocks noChangeArrowheads="1"/>
              </p:cNvSpPr>
              <p:nvPr/>
            </p:nvSpPr>
            <p:spPr bwMode="auto">
              <a:xfrm>
                <a:off x="1830" y="4079"/>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95" name="Line 63"/>
              <p:cNvSpPr>
                <a:spLocks noChangeShapeType="1"/>
              </p:cNvSpPr>
              <p:nvPr/>
            </p:nvSpPr>
            <p:spPr bwMode="auto">
              <a:xfrm>
                <a:off x="1830" y="4079"/>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96" name="Rectangle 64"/>
              <p:cNvSpPr>
                <a:spLocks noChangeArrowheads="1"/>
              </p:cNvSpPr>
              <p:nvPr/>
            </p:nvSpPr>
            <p:spPr bwMode="auto">
              <a:xfrm>
                <a:off x="2055" y="4079"/>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97" name="Line 65"/>
              <p:cNvSpPr>
                <a:spLocks noChangeShapeType="1"/>
              </p:cNvSpPr>
              <p:nvPr/>
            </p:nvSpPr>
            <p:spPr bwMode="auto">
              <a:xfrm>
                <a:off x="2055" y="4079"/>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98" name="Rectangle 66"/>
              <p:cNvSpPr>
                <a:spLocks noChangeArrowheads="1"/>
              </p:cNvSpPr>
              <p:nvPr/>
            </p:nvSpPr>
            <p:spPr bwMode="auto">
              <a:xfrm>
                <a:off x="2281" y="4079"/>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99" name="Line 67"/>
              <p:cNvSpPr>
                <a:spLocks noChangeShapeType="1"/>
              </p:cNvSpPr>
              <p:nvPr/>
            </p:nvSpPr>
            <p:spPr bwMode="auto">
              <a:xfrm>
                <a:off x="2281" y="4079"/>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00" name="Rectangle 68"/>
              <p:cNvSpPr>
                <a:spLocks noChangeArrowheads="1"/>
              </p:cNvSpPr>
              <p:nvPr/>
            </p:nvSpPr>
            <p:spPr bwMode="auto">
              <a:xfrm>
                <a:off x="2506" y="4079"/>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01" name="Line 69"/>
              <p:cNvSpPr>
                <a:spLocks noChangeShapeType="1"/>
              </p:cNvSpPr>
              <p:nvPr/>
            </p:nvSpPr>
            <p:spPr bwMode="auto">
              <a:xfrm>
                <a:off x="2506" y="4079"/>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02" name="Rectangle 70"/>
              <p:cNvSpPr>
                <a:spLocks noChangeArrowheads="1"/>
              </p:cNvSpPr>
              <p:nvPr/>
            </p:nvSpPr>
            <p:spPr bwMode="auto">
              <a:xfrm>
                <a:off x="2731" y="4079"/>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03" name="Line 71"/>
              <p:cNvSpPr>
                <a:spLocks noChangeShapeType="1"/>
              </p:cNvSpPr>
              <p:nvPr/>
            </p:nvSpPr>
            <p:spPr bwMode="auto">
              <a:xfrm>
                <a:off x="2731" y="4079"/>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04" name="Rectangle 72"/>
              <p:cNvSpPr>
                <a:spLocks noChangeArrowheads="1"/>
              </p:cNvSpPr>
              <p:nvPr/>
            </p:nvSpPr>
            <p:spPr bwMode="auto">
              <a:xfrm>
                <a:off x="2968" y="4079"/>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05" name="Line 73"/>
              <p:cNvSpPr>
                <a:spLocks noChangeShapeType="1"/>
              </p:cNvSpPr>
              <p:nvPr/>
            </p:nvSpPr>
            <p:spPr bwMode="auto">
              <a:xfrm>
                <a:off x="2968" y="4079"/>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06" name="Rectangle 74"/>
              <p:cNvSpPr>
                <a:spLocks noChangeArrowheads="1"/>
              </p:cNvSpPr>
              <p:nvPr/>
            </p:nvSpPr>
            <p:spPr bwMode="auto">
              <a:xfrm>
                <a:off x="1131" y="4199"/>
                <a:ext cx="466" cy="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Best Individual Score:</a:t>
                </a:r>
                <a:endParaRPr lang="en-GB" sz="2000" b="1">
                  <a:latin typeface="Times New Roman" charset="0"/>
                </a:endParaRPr>
              </a:p>
            </p:txBody>
          </p:sp>
          <p:sp>
            <p:nvSpPr>
              <p:cNvPr id="27907" name="Rectangle 75"/>
              <p:cNvSpPr>
                <a:spLocks noChangeArrowheads="1"/>
              </p:cNvSpPr>
              <p:nvPr/>
            </p:nvSpPr>
            <p:spPr bwMode="auto">
              <a:xfrm>
                <a:off x="1032" y="4195"/>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08" name="Line 76"/>
              <p:cNvSpPr>
                <a:spLocks noChangeShapeType="1"/>
              </p:cNvSpPr>
              <p:nvPr/>
            </p:nvSpPr>
            <p:spPr bwMode="auto">
              <a:xfrm>
                <a:off x="1032" y="4195"/>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09" name="Line 77"/>
              <p:cNvSpPr>
                <a:spLocks noChangeShapeType="1"/>
              </p:cNvSpPr>
              <p:nvPr/>
            </p:nvSpPr>
            <p:spPr bwMode="auto">
              <a:xfrm>
                <a:off x="1032" y="4195"/>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10" name="Rectangle 78"/>
              <p:cNvSpPr>
                <a:spLocks noChangeArrowheads="1"/>
              </p:cNvSpPr>
              <p:nvPr/>
            </p:nvSpPr>
            <p:spPr bwMode="auto">
              <a:xfrm>
                <a:off x="1034" y="4195"/>
                <a:ext cx="796"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11" name="Line 79"/>
              <p:cNvSpPr>
                <a:spLocks noChangeShapeType="1"/>
              </p:cNvSpPr>
              <p:nvPr/>
            </p:nvSpPr>
            <p:spPr bwMode="auto">
              <a:xfrm>
                <a:off x="1034" y="4195"/>
                <a:ext cx="796"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12" name="Rectangle 80"/>
              <p:cNvSpPr>
                <a:spLocks noChangeArrowheads="1"/>
              </p:cNvSpPr>
              <p:nvPr/>
            </p:nvSpPr>
            <p:spPr bwMode="auto">
              <a:xfrm>
                <a:off x="1830" y="4195"/>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13" name="Line 81"/>
              <p:cNvSpPr>
                <a:spLocks noChangeShapeType="1"/>
              </p:cNvSpPr>
              <p:nvPr/>
            </p:nvSpPr>
            <p:spPr bwMode="auto">
              <a:xfrm>
                <a:off x="1830" y="4195"/>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14" name="Line 82"/>
              <p:cNvSpPr>
                <a:spLocks noChangeShapeType="1"/>
              </p:cNvSpPr>
              <p:nvPr/>
            </p:nvSpPr>
            <p:spPr bwMode="auto">
              <a:xfrm>
                <a:off x="1830" y="4195"/>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15" name="Rectangle 83"/>
              <p:cNvSpPr>
                <a:spLocks noChangeArrowheads="1"/>
              </p:cNvSpPr>
              <p:nvPr/>
            </p:nvSpPr>
            <p:spPr bwMode="auto">
              <a:xfrm>
                <a:off x="1832" y="4195"/>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16" name="Line 84"/>
              <p:cNvSpPr>
                <a:spLocks noChangeShapeType="1"/>
              </p:cNvSpPr>
              <p:nvPr/>
            </p:nvSpPr>
            <p:spPr bwMode="auto">
              <a:xfrm>
                <a:off x="1832" y="4195"/>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17" name="Rectangle 85"/>
              <p:cNvSpPr>
                <a:spLocks noChangeArrowheads="1"/>
              </p:cNvSpPr>
              <p:nvPr/>
            </p:nvSpPr>
            <p:spPr bwMode="auto">
              <a:xfrm>
                <a:off x="2055" y="4195"/>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18" name="Line 86"/>
              <p:cNvSpPr>
                <a:spLocks noChangeShapeType="1"/>
              </p:cNvSpPr>
              <p:nvPr/>
            </p:nvSpPr>
            <p:spPr bwMode="auto">
              <a:xfrm>
                <a:off x="2055" y="4195"/>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19" name="Line 87"/>
              <p:cNvSpPr>
                <a:spLocks noChangeShapeType="1"/>
              </p:cNvSpPr>
              <p:nvPr/>
            </p:nvSpPr>
            <p:spPr bwMode="auto">
              <a:xfrm>
                <a:off x="2055" y="4195"/>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20" name="Rectangle 88"/>
              <p:cNvSpPr>
                <a:spLocks noChangeArrowheads="1"/>
              </p:cNvSpPr>
              <p:nvPr/>
            </p:nvSpPr>
            <p:spPr bwMode="auto">
              <a:xfrm>
                <a:off x="2057" y="4195"/>
                <a:ext cx="224"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21" name="Line 89"/>
              <p:cNvSpPr>
                <a:spLocks noChangeShapeType="1"/>
              </p:cNvSpPr>
              <p:nvPr/>
            </p:nvSpPr>
            <p:spPr bwMode="auto">
              <a:xfrm>
                <a:off x="2057" y="4195"/>
                <a:ext cx="2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22" name="Rectangle 90"/>
              <p:cNvSpPr>
                <a:spLocks noChangeArrowheads="1"/>
              </p:cNvSpPr>
              <p:nvPr/>
            </p:nvSpPr>
            <p:spPr bwMode="auto">
              <a:xfrm>
                <a:off x="2281" y="4195"/>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23" name="Line 91"/>
              <p:cNvSpPr>
                <a:spLocks noChangeShapeType="1"/>
              </p:cNvSpPr>
              <p:nvPr/>
            </p:nvSpPr>
            <p:spPr bwMode="auto">
              <a:xfrm>
                <a:off x="2281" y="4195"/>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24" name="Line 92"/>
              <p:cNvSpPr>
                <a:spLocks noChangeShapeType="1"/>
              </p:cNvSpPr>
              <p:nvPr/>
            </p:nvSpPr>
            <p:spPr bwMode="auto">
              <a:xfrm>
                <a:off x="2281" y="4195"/>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25" name="Rectangle 93"/>
              <p:cNvSpPr>
                <a:spLocks noChangeArrowheads="1"/>
              </p:cNvSpPr>
              <p:nvPr/>
            </p:nvSpPr>
            <p:spPr bwMode="auto">
              <a:xfrm>
                <a:off x="2283" y="4195"/>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26" name="Line 94"/>
              <p:cNvSpPr>
                <a:spLocks noChangeShapeType="1"/>
              </p:cNvSpPr>
              <p:nvPr/>
            </p:nvSpPr>
            <p:spPr bwMode="auto">
              <a:xfrm>
                <a:off x="2283" y="4195"/>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27" name="Rectangle 95"/>
              <p:cNvSpPr>
                <a:spLocks noChangeArrowheads="1"/>
              </p:cNvSpPr>
              <p:nvPr/>
            </p:nvSpPr>
            <p:spPr bwMode="auto">
              <a:xfrm>
                <a:off x="2506" y="4195"/>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28" name="Line 96"/>
              <p:cNvSpPr>
                <a:spLocks noChangeShapeType="1"/>
              </p:cNvSpPr>
              <p:nvPr/>
            </p:nvSpPr>
            <p:spPr bwMode="auto">
              <a:xfrm>
                <a:off x="2506" y="4195"/>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29" name="Line 97"/>
              <p:cNvSpPr>
                <a:spLocks noChangeShapeType="1"/>
              </p:cNvSpPr>
              <p:nvPr/>
            </p:nvSpPr>
            <p:spPr bwMode="auto">
              <a:xfrm>
                <a:off x="2506" y="4195"/>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30" name="Rectangle 98"/>
              <p:cNvSpPr>
                <a:spLocks noChangeArrowheads="1"/>
              </p:cNvSpPr>
              <p:nvPr/>
            </p:nvSpPr>
            <p:spPr bwMode="auto">
              <a:xfrm>
                <a:off x="2508" y="4195"/>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31" name="Line 99"/>
              <p:cNvSpPr>
                <a:spLocks noChangeShapeType="1"/>
              </p:cNvSpPr>
              <p:nvPr/>
            </p:nvSpPr>
            <p:spPr bwMode="auto">
              <a:xfrm>
                <a:off x="2508" y="4195"/>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32" name="Rectangle 100"/>
              <p:cNvSpPr>
                <a:spLocks noChangeArrowheads="1"/>
              </p:cNvSpPr>
              <p:nvPr/>
            </p:nvSpPr>
            <p:spPr bwMode="auto">
              <a:xfrm>
                <a:off x="2731" y="4195"/>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33" name="Line 101"/>
              <p:cNvSpPr>
                <a:spLocks noChangeShapeType="1"/>
              </p:cNvSpPr>
              <p:nvPr/>
            </p:nvSpPr>
            <p:spPr bwMode="auto">
              <a:xfrm>
                <a:off x="2731" y="4195"/>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34" name="Line 102"/>
              <p:cNvSpPr>
                <a:spLocks noChangeShapeType="1"/>
              </p:cNvSpPr>
              <p:nvPr/>
            </p:nvSpPr>
            <p:spPr bwMode="auto">
              <a:xfrm>
                <a:off x="2731" y="4195"/>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35" name="Rectangle 103"/>
              <p:cNvSpPr>
                <a:spLocks noChangeArrowheads="1"/>
              </p:cNvSpPr>
              <p:nvPr/>
            </p:nvSpPr>
            <p:spPr bwMode="auto">
              <a:xfrm>
                <a:off x="2733" y="4195"/>
                <a:ext cx="235"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36" name="Line 104"/>
              <p:cNvSpPr>
                <a:spLocks noChangeShapeType="1"/>
              </p:cNvSpPr>
              <p:nvPr/>
            </p:nvSpPr>
            <p:spPr bwMode="auto">
              <a:xfrm>
                <a:off x="2733" y="4195"/>
                <a:ext cx="235"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37" name="Rectangle 105"/>
              <p:cNvSpPr>
                <a:spLocks noChangeArrowheads="1"/>
              </p:cNvSpPr>
              <p:nvPr/>
            </p:nvSpPr>
            <p:spPr bwMode="auto">
              <a:xfrm>
                <a:off x="2968" y="4195"/>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38" name="Line 106"/>
              <p:cNvSpPr>
                <a:spLocks noChangeShapeType="1"/>
              </p:cNvSpPr>
              <p:nvPr/>
            </p:nvSpPr>
            <p:spPr bwMode="auto">
              <a:xfrm>
                <a:off x="2968" y="4195"/>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39" name="Line 107"/>
              <p:cNvSpPr>
                <a:spLocks noChangeShapeType="1"/>
              </p:cNvSpPr>
              <p:nvPr/>
            </p:nvSpPr>
            <p:spPr bwMode="auto">
              <a:xfrm>
                <a:off x="2968" y="4195"/>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40" name="Rectangle 108"/>
              <p:cNvSpPr>
                <a:spLocks noChangeArrowheads="1"/>
              </p:cNvSpPr>
              <p:nvPr/>
            </p:nvSpPr>
            <p:spPr bwMode="auto">
              <a:xfrm>
                <a:off x="1032" y="4197"/>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41" name="Line 109"/>
              <p:cNvSpPr>
                <a:spLocks noChangeShapeType="1"/>
              </p:cNvSpPr>
              <p:nvPr/>
            </p:nvSpPr>
            <p:spPr bwMode="auto">
              <a:xfrm>
                <a:off x="1032" y="4197"/>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42" name="Rectangle 110"/>
              <p:cNvSpPr>
                <a:spLocks noChangeArrowheads="1"/>
              </p:cNvSpPr>
              <p:nvPr/>
            </p:nvSpPr>
            <p:spPr bwMode="auto">
              <a:xfrm>
                <a:off x="1830" y="4197"/>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43" name="Line 111"/>
              <p:cNvSpPr>
                <a:spLocks noChangeShapeType="1"/>
              </p:cNvSpPr>
              <p:nvPr/>
            </p:nvSpPr>
            <p:spPr bwMode="auto">
              <a:xfrm>
                <a:off x="1830" y="4197"/>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44" name="Rectangle 112"/>
              <p:cNvSpPr>
                <a:spLocks noChangeArrowheads="1"/>
              </p:cNvSpPr>
              <p:nvPr/>
            </p:nvSpPr>
            <p:spPr bwMode="auto">
              <a:xfrm>
                <a:off x="2055" y="4197"/>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45" name="Line 113"/>
              <p:cNvSpPr>
                <a:spLocks noChangeShapeType="1"/>
              </p:cNvSpPr>
              <p:nvPr/>
            </p:nvSpPr>
            <p:spPr bwMode="auto">
              <a:xfrm>
                <a:off x="2055" y="4197"/>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46" name="Rectangle 114"/>
              <p:cNvSpPr>
                <a:spLocks noChangeArrowheads="1"/>
              </p:cNvSpPr>
              <p:nvPr/>
            </p:nvSpPr>
            <p:spPr bwMode="auto">
              <a:xfrm>
                <a:off x="2281" y="4197"/>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47" name="Line 115"/>
              <p:cNvSpPr>
                <a:spLocks noChangeShapeType="1"/>
              </p:cNvSpPr>
              <p:nvPr/>
            </p:nvSpPr>
            <p:spPr bwMode="auto">
              <a:xfrm>
                <a:off x="2281" y="4197"/>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48" name="Rectangle 116"/>
              <p:cNvSpPr>
                <a:spLocks noChangeArrowheads="1"/>
              </p:cNvSpPr>
              <p:nvPr/>
            </p:nvSpPr>
            <p:spPr bwMode="auto">
              <a:xfrm>
                <a:off x="2506" y="4197"/>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49" name="Line 117"/>
              <p:cNvSpPr>
                <a:spLocks noChangeShapeType="1"/>
              </p:cNvSpPr>
              <p:nvPr/>
            </p:nvSpPr>
            <p:spPr bwMode="auto">
              <a:xfrm>
                <a:off x="2506" y="4197"/>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50" name="Rectangle 118"/>
              <p:cNvSpPr>
                <a:spLocks noChangeArrowheads="1"/>
              </p:cNvSpPr>
              <p:nvPr/>
            </p:nvSpPr>
            <p:spPr bwMode="auto">
              <a:xfrm>
                <a:off x="2731" y="4197"/>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51" name="Line 119"/>
              <p:cNvSpPr>
                <a:spLocks noChangeShapeType="1"/>
              </p:cNvSpPr>
              <p:nvPr/>
            </p:nvSpPr>
            <p:spPr bwMode="auto">
              <a:xfrm>
                <a:off x="2731" y="4197"/>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52" name="Rectangle 120"/>
              <p:cNvSpPr>
                <a:spLocks noChangeArrowheads="1"/>
              </p:cNvSpPr>
              <p:nvPr/>
            </p:nvSpPr>
            <p:spPr bwMode="auto">
              <a:xfrm>
                <a:off x="2968" y="4197"/>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53" name="Line 121"/>
              <p:cNvSpPr>
                <a:spLocks noChangeShapeType="1"/>
              </p:cNvSpPr>
              <p:nvPr/>
            </p:nvSpPr>
            <p:spPr bwMode="auto">
              <a:xfrm>
                <a:off x="2968" y="4197"/>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54" name="Rectangle 122"/>
              <p:cNvSpPr>
                <a:spLocks noChangeArrowheads="1"/>
              </p:cNvSpPr>
              <p:nvPr/>
            </p:nvSpPr>
            <p:spPr bwMode="auto">
              <a:xfrm>
                <a:off x="1138" y="4316"/>
                <a:ext cx="523" cy="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Lowest Individual Score:</a:t>
                </a:r>
                <a:endParaRPr lang="en-GB" sz="2000" b="1">
                  <a:latin typeface="Times New Roman" charset="0"/>
                </a:endParaRPr>
              </a:p>
            </p:txBody>
          </p:sp>
          <p:sp>
            <p:nvSpPr>
              <p:cNvPr id="27955" name="Rectangle 123"/>
              <p:cNvSpPr>
                <a:spLocks noChangeArrowheads="1"/>
              </p:cNvSpPr>
              <p:nvPr/>
            </p:nvSpPr>
            <p:spPr bwMode="auto">
              <a:xfrm>
                <a:off x="1032" y="4313"/>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56" name="Line 124"/>
              <p:cNvSpPr>
                <a:spLocks noChangeShapeType="1"/>
              </p:cNvSpPr>
              <p:nvPr/>
            </p:nvSpPr>
            <p:spPr bwMode="auto">
              <a:xfrm>
                <a:off x="1032" y="4313"/>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57" name="Line 125"/>
              <p:cNvSpPr>
                <a:spLocks noChangeShapeType="1"/>
              </p:cNvSpPr>
              <p:nvPr/>
            </p:nvSpPr>
            <p:spPr bwMode="auto">
              <a:xfrm>
                <a:off x="1032" y="4313"/>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58" name="Rectangle 126"/>
              <p:cNvSpPr>
                <a:spLocks noChangeArrowheads="1"/>
              </p:cNvSpPr>
              <p:nvPr/>
            </p:nvSpPr>
            <p:spPr bwMode="auto">
              <a:xfrm>
                <a:off x="1034" y="4313"/>
                <a:ext cx="796"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59" name="Line 127"/>
              <p:cNvSpPr>
                <a:spLocks noChangeShapeType="1"/>
              </p:cNvSpPr>
              <p:nvPr/>
            </p:nvSpPr>
            <p:spPr bwMode="auto">
              <a:xfrm>
                <a:off x="1034" y="4313"/>
                <a:ext cx="796"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60" name="Rectangle 128"/>
              <p:cNvSpPr>
                <a:spLocks noChangeArrowheads="1"/>
              </p:cNvSpPr>
              <p:nvPr/>
            </p:nvSpPr>
            <p:spPr bwMode="auto">
              <a:xfrm>
                <a:off x="1830" y="4313"/>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61" name="Line 129"/>
              <p:cNvSpPr>
                <a:spLocks noChangeShapeType="1"/>
              </p:cNvSpPr>
              <p:nvPr/>
            </p:nvSpPr>
            <p:spPr bwMode="auto">
              <a:xfrm>
                <a:off x="1830" y="4313"/>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62" name="Line 130"/>
              <p:cNvSpPr>
                <a:spLocks noChangeShapeType="1"/>
              </p:cNvSpPr>
              <p:nvPr/>
            </p:nvSpPr>
            <p:spPr bwMode="auto">
              <a:xfrm>
                <a:off x="1830" y="4313"/>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63" name="Rectangle 131"/>
              <p:cNvSpPr>
                <a:spLocks noChangeArrowheads="1"/>
              </p:cNvSpPr>
              <p:nvPr/>
            </p:nvSpPr>
            <p:spPr bwMode="auto">
              <a:xfrm>
                <a:off x="1832" y="4313"/>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64" name="Line 132"/>
              <p:cNvSpPr>
                <a:spLocks noChangeShapeType="1"/>
              </p:cNvSpPr>
              <p:nvPr/>
            </p:nvSpPr>
            <p:spPr bwMode="auto">
              <a:xfrm>
                <a:off x="1832" y="4313"/>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65" name="Rectangle 133"/>
              <p:cNvSpPr>
                <a:spLocks noChangeArrowheads="1"/>
              </p:cNvSpPr>
              <p:nvPr/>
            </p:nvSpPr>
            <p:spPr bwMode="auto">
              <a:xfrm>
                <a:off x="2055" y="4313"/>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66" name="Line 134"/>
              <p:cNvSpPr>
                <a:spLocks noChangeShapeType="1"/>
              </p:cNvSpPr>
              <p:nvPr/>
            </p:nvSpPr>
            <p:spPr bwMode="auto">
              <a:xfrm>
                <a:off x="2055" y="4313"/>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67" name="Line 135"/>
              <p:cNvSpPr>
                <a:spLocks noChangeShapeType="1"/>
              </p:cNvSpPr>
              <p:nvPr/>
            </p:nvSpPr>
            <p:spPr bwMode="auto">
              <a:xfrm>
                <a:off x="2055" y="4313"/>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68" name="Rectangle 136"/>
              <p:cNvSpPr>
                <a:spLocks noChangeArrowheads="1"/>
              </p:cNvSpPr>
              <p:nvPr/>
            </p:nvSpPr>
            <p:spPr bwMode="auto">
              <a:xfrm>
                <a:off x="2057" y="4313"/>
                <a:ext cx="224"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69" name="Line 137"/>
              <p:cNvSpPr>
                <a:spLocks noChangeShapeType="1"/>
              </p:cNvSpPr>
              <p:nvPr/>
            </p:nvSpPr>
            <p:spPr bwMode="auto">
              <a:xfrm>
                <a:off x="2057" y="4313"/>
                <a:ext cx="2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70" name="Rectangle 138"/>
              <p:cNvSpPr>
                <a:spLocks noChangeArrowheads="1"/>
              </p:cNvSpPr>
              <p:nvPr/>
            </p:nvSpPr>
            <p:spPr bwMode="auto">
              <a:xfrm>
                <a:off x="2281" y="4313"/>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71" name="Line 139"/>
              <p:cNvSpPr>
                <a:spLocks noChangeShapeType="1"/>
              </p:cNvSpPr>
              <p:nvPr/>
            </p:nvSpPr>
            <p:spPr bwMode="auto">
              <a:xfrm>
                <a:off x="2281" y="4313"/>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72" name="Line 140"/>
              <p:cNvSpPr>
                <a:spLocks noChangeShapeType="1"/>
              </p:cNvSpPr>
              <p:nvPr/>
            </p:nvSpPr>
            <p:spPr bwMode="auto">
              <a:xfrm>
                <a:off x="2281" y="4313"/>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73" name="Rectangle 141"/>
              <p:cNvSpPr>
                <a:spLocks noChangeArrowheads="1"/>
              </p:cNvSpPr>
              <p:nvPr/>
            </p:nvSpPr>
            <p:spPr bwMode="auto">
              <a:xfrm>
                <a:off x="2283" y="4313"/>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74" name="Line 142"/>
              <p:cNvSpPr>
                <a:spLocks noChangeShapeType="1"/>
              </p:cNvSpPr>
              <p:nvPr/>
            </p:nvSpPr>
            <p:spPr bwMode="auto">
              <a:xfrm>
                <a:off x="2283" y="4313"/>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75" name="Rectangle 143"/>
              <p:cNvSpPr>
                <a:spLocks noChangeArrowheads="1"/>
              </p:cNvSpPr>
              <p:nvPr/>
            </p:nvSpPr>
            <p:spPr bwMode="auto">
              <a:xfrm>
                <a:off x="2506" y="4313"/>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76" name="Line 144"/>
              <p:cNvSpPr>
                <a:spLocks noChangeShapeType="1"/>
              </p:cNvSpPr>
              <p:nvPr/>
            </p:nvSpPr>
            <p:spPr bwMode="auto">
              <a:xfrm>
                <a:off x="2506" y="4313"/>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77" name="Line 145"/>
              <p:cNvSpPr>
                <a:spLocks noChangeShapeType="1"/>
              </p:cNvSpPr>
              <p:nvPr/>
            </p:nvSpPr>
            <p:spPr bwMode="auto">
              <a:xfrm>
                <a:off x="2506" y="4313"/>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78" name="Rectangle 146"/>
              <p:cNvSpPr>
                <a:spLocks noChangeArrowheads="1"/>
              </p:cNvSpPr>
              <p:nvPr/>
            </p:nvSpPr>
            <p:spPr bwMode="auto">
              <a:xfrm>
                <a:off x="2508" y="4313"/>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79" name="Line 147"/>
              <p:cNvSpPr>
                <a:spLocks noChangeShapeType="1"/>
              </p:cNvSpPr>
              <p:nvPr/>
            </p:nvSpPr>
            <p:spPr bwMode="auto">
              <a:xfrm>
                <a:off x="2508" y="4313"/>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80" name="Rectangle 148"/>
              <p:cNvSpPr>
                <a:spLocks noChangeArrowheads="1"/>
              </p:cNvSpPr>
              <p:nvPr/>
            </p:nvSpPr>
            <p:spPr bwMode="auto">
              <a:xfrm>
                <a:off x="2731" y="4313"/>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81" name="Line 149"/>
              <p:cNvSpPr>
                <a:spLocks noChangeShapeType="1"/>
              </p:cNvSpPr>
              <p:nvPr/>
            </p:nvSpPr>
            <p:spPr bwMode="auto">
              <a:xfrm>
                <a:off x="2731" y="4313"/>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82" name="Line 150"/>
              <p:cNvSpPr>
                <a:spLocks noChangeShapeType="1"/>
              </p:cNvSpPr>
              <p:nvPr/>
            </p:nvSpPr>
            <p:spPr bwMode="auto">
              <a:xfrm>
                <a:off x="2731" y="4313"/>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83" name="Rectangle 151"/>
              <p:cNvSpPr>
                <a:spLocks noChangeArrowheads="1"/>
              </p:cNvSpPr>
              <p:nvPr/>
            </p:nvSpPr>
            <p:spPr bwMode="auto">
              <a:xfrm>
                <a:off x="2733" y="4313"/>
                <a:ext cx="235"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84" name="Line 152"/>
              <p:cNvSpPr>
                <a:spLocks noChangeShapeType="1"/>
              </p:cNvSpPr>
              <p:nvPr/>
            </p:nvSpPr>
            <p:spPr bwMode="auto">
              <a:xfrm>
                <a:off x="2733" y="4313"/>
                <a:ext cx="235"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85" name="Rectangle 153"/>
              <p:cNvSpPr>
                <a:spLocks noChangeArrowheads="1"/>
              </p:cNvSpPr>
              <p:nvPr/>
            </p:nvSpPr>
            <p:spPr bwMode="auto">
              <a:xfrm>
                <a:off x="2968" y="4313"/>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86" name="Line 154"/>
              <p:cNvSpPr>
                <a:spLocks noChangeShapeType="1"/>
              </p:cNvSpPr>
              <p:nvPr/>
            </p:nvSpPr>
            <p:spPr bwMode="auto">
              <a:xfrm>
                <a:off x="2968" y="4313"/>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87" name="Line 155"/>
              <p:cNvSpPr>
                <a:spLocks noChangeShapeType="1"/>
              </p:cNvSpPr>
              <p:nvPr/>
            </p:nvSpPr>
            <p:spPr bwMode="auto">
              <a:xfrm>
                <a:off x="2968" y="4313"/>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88" name="Rectangle 156"/>
              <p:cNvSpPr>
                <a:spLocks noChangeArrowheads="1"/>
              </p:cNvSpPr>
              <p:nvPr/>
            </p:nvSpPr>
            <p:spPr bwMode="auto">
              <a:xfrm>
                <a:off x="1032" y="4315"/>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89" name="Line 157"/>
              <p:cNvSpPr>
                <a:spLocks noChangeShapeType="1"/>
              </p:cNvSpPr>
              <p:nvPr/>
            </p:nvSpPr>
            <p:spPr bwMode="auto">
              <a:xfrm>
                <a:off x="1032" y="4315"/>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90" name="Rectangle 158"/>
              <p:cNvSpPr>
                <a:spLocks noChangeArrowheads="1"/>
              </p:cNvSpPr>
              <p:nvPr/>
            </p:nvSpPr>
            <p:spPr bwMode="auto">
              <a:xfrm>
                <a:off x="1830" y="4315"/>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91" name="Line 159"/>
              <p:cNvSpPr>
                <a:spLocks noChangeShapeType="1"/>
              </p:cNvSpPr>
              <p:nvPr/>
            </p:nvSpPr>
            <p:spPr bwMode="auto">
              <a:xfrm>
                <a:off x="1830" y="4315"/>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92" name="Rectangle 160"/>
              <p:cNvSpPr>
                <a:spLocks noChangeArrowheads="1"/>
              </p:cNvSpPr>
              <p:nvPr/>
            </p:nvSpPr>
            <p:spPr bwMode="auto">
              <a:xfrm>
                <a:off x="2055" y="4315"/>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93" name="Line 161"/>
              <p:cNvSpPr>
                <a:spLocks noChangeShapeType="1"/>
              </p:cNvSpPr>
              <p:nvPr/>
            </p:nvSpPr>
            <p:spPr bwMode="auto">
              <a:xfrm>
                <a:off x="2055" y="4315"/>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94" name="Rectangle 162"/>
              <p:cNvSpPr>
                <a:spLocks noChangeArrowheads="1"/>
              </p:cNvSpPr>
              <p:nvPr/>
            </p:nvSpPr>
            <p:spPr bwMode="auto">
              <a:xfrm>
                <a:off x="2281" y="4315"/>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95" name="Line 163"/>
              <p:cNvSpPr>
                <a:spLocks noChangeShapeType="1"/>
              </p:cNvSpPr>
              <p:nvPr/>
            </p:nvSpPr>
            <p:spPr bwMode="auto">
              <a:xfrm>
                <a:off x="2281" y="4315"/>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96" name="Rectangle 164"/>
              <p:cNvSpPr>
                <a:spLocks noChangeArrowheads="1"/>
              </p:cNvSpPr>
              <p:nvPr/>
            </p:nvSpPr>
            <p:spPr bwMode="auto">
              <a:xfrm>
                <a:off x="2506" y="4315"/>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97" name="Line 165"/>
              <p:cNvSpPr>
                <a:spLocks noChangeShapeType="1"/>
              </p:cNvSpPr>
              <p:nvPr/>
            </p:nvSpPr>
            <p:spPr bwMode="auto">
              <a:xfrm>
                <a:off x="2506" y="4315"/>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98" name="Rectangle 166"/>
              <p:cNvSpPr>
                <a:spLocks noChangeArrowheads="1"/>
              </p:cNvSpPr>
              <p:nvPr/>
            </p:nvSpPr>
            <p:spPr bwMode="auto">
              <a:xfrm>
                <a:off x="2731" y="4315"/>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99" name="Line 167"/>
              <p:cNvSpPr>
                <a:spLocks noChangeShapeType="1"/>
              </p:cNvSpPr>
              <p:nvPr/>
            </p:nvSpPr>
            <p:spPr bwMode="auto">
              <a:xfrm>
                <a:off x="2731" y="4315"/>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00" name="Rectangle 168"/>
              <p:cNvSpPr>
                <a:spLocks noChangeArrowheads="1"/>
              </p:cNvSpPr>
              <p:nvPr/>
            </p:nvSpPr>
            <p:spPr bwMode="auto">
              <a:xfrm>
                <a:off x="2968" y="4315"/>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01" name="Line 169"/>
              <p:cNvSpPr>
                <a:spLocks noChangeShapeType="1"/>
              </p:cNvSpPr>
              <p:nvPr/>
            </p:nvSpPr>
            <p:spPr bwMode="auto">
              <a:xfrm>
                <a:off x="2968" y="4315"/>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02" name="Rectangle 170"/>
              <p:cNvSpPr>
                <a:spLocks noChangeArrowheads="1"/>
              </p:cNvSpPr>
              <p:nvPr/>
            </p:nvSpPr>
            <p:spPr bwMode="auto">
              <a:xfrm>
                <a:off x="1142" y="4434"/>
                <a:ext cx="550" cy="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Average Individual Score:</a:t>
                </a:r>
                <a:endParaRPr lang="en-GB" sz="2000" b="1">
                  <a:latin typeface="Times New Roman" charset="0"/>
                </a:endParaRPr>
              </a:p>
            </p:txBody>
          </p:sp>
          <p:sp>
            <p:nvSpPr>
              <p:cNvPr id="28003" name="Rectangle 171"/>
              <p:cNvSpPr>
                <a:spLocks noChangeArrowheads="1"/>
              </p:cNvSpPr>
              <p:nvPr/>
            </p:nvSpPr>
            <p:spPr bwMode="auto">
              <a:xfrm>
                <a:off x="1032" y="4431"/>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04" name="Line 172"/>
              <p:cNvSpPr>
                <a:spLocks noChangeShapeType="1"/>
              </p:cNvSpPr>
              <p:nvPr/>
            </p:nvSpPr>
            <p:spPr bwMode="auto">
              <a:xfrm>
                <a:off x="1032" y="4431"/>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05" name="Line 173"/>
              <p:cNvSpPr>
                <a:spLocks noChangeShapeType="1"/>
              </p:cNvSpPr>
              <p:nvPr/>
            </p:nvSpPr>
            <p:spPr bwMode="auto">
              <a:xfrm>
                <a:off x="1032" y="4431"/>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06" name="Rectangle 174"/>
              <p:cNvSpPr>
                <a:spLocks noChangeArrowheads="1"/>
              </p:cNvSpPr>
              <p:nvPr/>
            </p:nvSpPr>
            <p:spPr bwMode="auto">
              <a:xfrm>
                <a:off x="1034" y="4431"/>
                <a:ext cx="796"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07" name="Line 175"/>
              <p:cNvSpPr>
                <a:spLocks noChangeShapeType="1"/>
              </p:cNvSpPr>
              <p:nvPr/>
            </p:nvSpPr>
            <p:spPr bwMode="auto">
              <a:xfrm>
                <a:off x="1034" y="4431"/>
                <a:ext cx="796"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08" name="Rectangle 176"/>
              <p:cNvSpPr>
                <a:spLocks noChangeArrowheads="1"/>
              </p:cNvSpPr>
              <p:nvPr/>
            </p:nvSpPr>
            <p:spPr bwMode="auto">
              <a:xfrm>
                <a:off x="1830" y="4431"/>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09" name="Line 177"/>
              <p:cNvSpPr>
                <a:spLocks noChangeShapeType="1"/>
              </p:cNvSpPr>
              <p:nvPr/>
            </p:nvSpPr>
            <p:spPr bwMode="auto">
              <a:xfrm>
                <a:off x="1830" y="4431"/>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10" name="Line 178"/>
              <p:cNvSpPr>
                <a:spLocks noChangeShapeType="1"/>
              </p:cNvSpPr>
              <p:nvPr/>
            </p:nvSpPr>
            <p:spPr bwMode="auto">
              <a:xfrm>
                <a:off x="1830" y="4431"/>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11" name="Rectangle 179"/>
              <p:cNvSpPr>
                <a:spLocks noChangeArrowheads="1"/>
              </p:cNvSpPr>
              <p:nvPr/>
            </p:nvSpPr>
            <p:spPr bwMode="auto">
              <a:xfrm>
                <a:off x="1832" y="4431"/>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12" name="Line 180"/>
              <p:cNvSpPr>
                <a:spLocks noChangeShapeType="1"/>
              </p:cNvSpPr>
              <p:nvPr/>
            </p:nvSpPr>
            <p:spPr bwMode="auto">
              <a:xfrm>
                <a:off x="1832" y="4431"/>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13" name="Rectangle 181"/>
              <p:cNvSpPr>
                <a:spLocks noChangeArrowheads="1"/>
              </p:cNvSpPr>
              <p:nvPr/>
            </p:nvSpPr>
            <p:spPr bwMode="auto">
              <a:xfrm>
                <a:off x="2055" y="4431"/>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14" name="Line 182"/>
              <p:cNvSpPr>
                <a:spLocks noChangeShapeType="1"/>
              </p:cNvSpPr>
              <p:nvPr/>
            </p:nvSpPr>
            <p:spPr bwMode="auto">
              <a:xfrm>
                <a:off x="2055" y="4431"/>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15" name="Line 183"/>
              <p:cNvSpPr>
                <a:spLocks noChangeShapeType="1"/>
              </p:cNvSpPr>
              <p:nvPr/>
            </p:nvSpPr>
            <p:spPr bwMode="auto">
              <a:xfrm>
                <a:off x="2055" y="4431"/>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16" name="Rectangle 184"/>
              <p:cNvSpPr>
                <a:spLocks noChangeArrowheads="1"/>
              </p:cNvSpPr>
              <p:nvPr/>
            </p:nvSpPr>
            <p:spPr bwMode="auto">
              <a:xfrm>
                <a:off x="2057" y="4431"/>
                <a:ext cx="224"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17" name="Line 185"/>
              <p:cNvSpPr>
                <a:spLocks noChangeShapeType="1"/>
              </p:cNvSpPr>
              <p:nvPr/>
            </p:nvSpPr>
            <p:spPr bwMode="auto">
              <a:xfrm>
                <a:off x="2057" y="4431"/>
                <a:ext cx="2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18" name="Rectangle 186"/>
              <p:cNvSpPr>
                <a:spLocks noChangeArrowheads="1"/>
              </p:cNvSpPr>
              <p:nvPr/>
            </p:nvSpPr>
            <p:spPr bwMode="auto">
              <a:xfrm>
                <a:off x="2281" y="4431"/>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19" name="Line 187"/>
              <p:cNvSpPr>
                <a:spLocks noChangeShapeType="1"/>
              </p:cNvSpPr>
              <p:nvPr/>
            </p:nvSpPr>
            <p:spPr bwMode="auto">
              <a:xfrm>
                <a:off x="2281" y="4431"/>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20" name="Line 188"/>
              <p:cNvSpPr>
                <a:spLocks noChangeShapeType="1"/>
              </p:cNvSpPr>
              <p:nvPr/>
            </p:nvSpPr>
            <p:spPr bwMode="auto">
              <a:xfrm>
                <a:off x="2281" y="4431"/>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21" name="Rectangle 189"/>
              <p:cNvSpPr>
                <a:spLocks noChangeArrowheads="1"/>
              </p:cNvSpPr>
              <p:nvPr/>
            </p:nvSpPr>
            <p:spPr bwMode="auto">
              <a:xfrm>
                <a:off x="2283" y="4431"/>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22" name="Line 190"/>
              <p:cNvSpPr>
                <a:spLocks noChangeShapeType="1"/>
              </p:cNvSpPr>
              <p:nvPr/>
            </p:nvSpPr>
            <p:spPr bwMode="auto">
              <a:xfrm>
                <a:off x="2283" y="4431"/>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23" name="Rectangle 191"/>
              <p:cNvSpPr>
                <a:spLocks noChangeArrowheads="1"/>
              </p:cNvSpPr>
              <p:nvPr/>
            </p:nvSpPr>
            <p:spPr bwMode="auto">
              <a:xfrm>
                <a:off x="2506" y="4431"/>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24" name="Line 192"/>
              <p:cNvSpPr>
                <a:spLocks noChangeShapeType="1"/>
              </p:cNvSpPr>
              <p:nvPr/>
            </p:nvSpPr>
            <p:spPr bwMode="auto">
              <a:xfrm>
                <a:off x="2506" y="4431"/>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25" name="Line 193"/>
              <p:cNvSpPr>
                <a:spLocks noChangeShapeType="1"/>
              </p:cNvSpPr>
              <p:nvPr/>
            </p:nvSpPr>
            <p:spPr bwMode="auto">
              <a:xfrm>
                <a:off x="2506" y="4431"/>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26" name="Rectangle 194"/>
              <p:cNvSpPr>
                <a:spLocks noChangeArrowheads="1"/>
              </p:cNvSpPr>
              <p:nvPr/>
            </p:nvSpPr>
            <p:spPr bwMode="auto">
              <a:xfrm>
                <a:off x="2508" y="4431"/>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27" name="Line 195"/>
              <p:cNvSpPr>
                <a:spLocks noChangeShapeType="1"/>
              </p:cNvSpPr>
              <p:nvPr/>
            </p:nvSpPr>
            <p:spPr bwMode="auto">
              <a:xfrm>
                <a:off x="2508" y="4431"/>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28" name="Rectangle 196"/>
              <p:cNvSpPr>
                <a:spLocks noChangeArrowheads="1"/>
              </p:cNvSpPr>
              <p:nvPr/>
            </p:nvSpPr>
            <p:spPr bwMode="auto">
              <a:xfrm>
                <a:off x="2731" y="4431"/>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29" name="Line 197"/>
              <p:cNvSpPr>
                <a:spLocks noChangeShapeType="1"/>
              </p:cNvSpPr>
              <p:nvPr/>
            </p:nvSpPr>
            <p:spPr bwMode="auto">
              <a:xfrm>
                <a:off x="2731" y="4431"/>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30" name="Line 198"/>
              <p:cNvSpPr>
                <a:spLocks noChangeShapeType="1"/>
              </p:cNvSpPr>
              <p:nvPr/>
            </p:nvSpPr>
            <p:spPr bwMode="auto">
              <a:xfrm>
                <a:off x="2731" y="4431"/>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31" name="Rectangle 199"/>
              <p:cNvSpPr>
                <a:spLocks noChangeArrowheads="1"/>
              </p:cNvSpPr>
              <p:nvPr/>
            </p:nvSpPr>
            <p:spPr bwMode="auto">
              <a:xfrm>
                <a:off x="2733" y="4431"/>
                <a:ext cx="235"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32" name="Line 200"/>
              <p:cNvSpPr>
                <a:spLocks noChangeShapeType="1"/>
              </p:cNvSpPr>
              <p:nvPr/>
            </p:nvSpPr>
            <p:spPr bwMode="auto">
              <a:xfrm>
                <a:off x="2733" y="4431"/>
                <a:ext cx="235"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33" name="Rectangle 201"/>
              <p:cNvSpPr>
                <a:spLocks noChangeArrowheads="1"/>
              </p:cNvSpPr>
              <p:nvPr/>
            </p:nvSpPr>
            <p:spPr bwMode="auto">
              <a:xfrm>
                <a:off x="2968" y="4431"/>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34" name="Line 202"/>
              <p:cNvSpPr>
                <a:spLocks noChangeShapeType="1"/>
              </p:cNvSpPr>
              <p:nvPr/>
            </p:nvSpPr>
            <p:spPr bwMode="auto">
              <a:xfrm>
                <a:off x="2968" y="4431"/>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35" name="Line 203"/>
              <p:cNvSpPr>
                <a:spLocks noChangeShapeType="1"/>
              </p:cNvSpPr>
              <p:nvPr/>
            </p:nvSpPr>
            <p:spPr bwMode="auto">
              <a:xfrm>
                <a:off x="2968" y="4431"/>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36" name="Rectangle 204"/>
              <p:cNvSpPr>
                <a:spLocks noChangeArrowheads="1"/>
              </p:cNvSpPr>
              <p:nvPr/>
            </p:nvSpPr>
            <p:spPr bwMode="auto">
              <a:xfrm>
                <a:off x="1032" y="4433"/>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37" name="Line 205"/>
              <p:cNvSpPr>
                <a:spLocks noChangeShapeType="1"/>
              </p:cNvSpPr>
              <p:nvPr/>
            </p:nvSpPr>
            <p:spPr bwMode="auto">
              <a:xfrm>
                <a:off x="1032" y="4433"/>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38" name="Rectangle 206"/>
              <p:cNvSpPr>
                <a:spLocks noChangeArrowheads="1"/>
              </p:cNvSpPr>
              <p:nvPr/>
            </p:nvSpPr>
            <p:spPr bwMode="auto">
              <a:xfrm>
                <a:off x="1830" y="4433"/>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39" name="Line 207"/>
              <p:cNvSpPr>
                <a:spLocks noChangeShapeType="1"/>
              </p:cNvSpPr>
              <p:nvPr/>
            </p:nvSpPr>
            <p:spPr bwMode="auto">
              <a:xfrm>
                <a:off x="1830" y="4433"/>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40" name="Rectangle 208"/>
              <p:cNvSpPr>
                <a:spLocks noChangeArrowheads="1"/>
              </p:cNvSpPr>
              <p:nvPr/>
            </p:nvSpPr>
            <p:spPr bwMode="auto">
              <a:xfrm>
                <a:off x="2055" y="4433"/>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41" name="Line 209"/>
              <p:cNvSpPr>
                <a:spLocks noChangeShapeType="1"/>
              </p:cNvSpPr>
              <p:nvPr/>
            </p:nvSpPr>
            <p:spPr bwMode="auto">
              <a:xfrm>
                <a:off x="2055" y="4433"/>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42" name="Rectangle 210"/>
              <p:cNvSpPr>
                <a:spLocks noChangeArrowheads="1"/>
              </p:cNvSpPr>
              <p:nvPr/>
            </p:nvSpPr>
            <p:spPr bwMode="auto">
              <a:xfrm>
                <a:off x="2281" y="4433"/>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43" name="Line 211"/>
              <p:cNvSpPr>
                <a:spLocks noChangeShapeType="1"/>
              </p:cNvSpPr>
              <p:nvPr/>
            </p:nvSpPr>
            <p:spPr bwMode="auto">
              <a:xfrm>
                <a:off x="2281" y="4433"/>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44" name="Rectangle 212"/>
              <p:cNvSpPr>
                <a:spLocks noChangeArrowheads="1"/>
              </p:cNvSpPr>
              <p:nvPr/>
            </p:nvSpPr>
            <p:spPr bwMode="auto">
              <a:xfrm>
                <a:off x="2506" y="4433"/>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45" name="Line 213"/>
              <p:cNvSpPr>
                <a:spLocks noChangeShapeType="1"/>
              </p:cNvSpPr>
              <p:nvPr/>
            </p:nvSpPr>
            <p:spPr bwMode="auto">
              <a:xfrm>
                <a:off x="2506" y="4433"/>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46" name="Rectangle 214"/>
              <p:cNvSpPr>
                <a:spLocks noChangeArrowheads="1"/>
              </p:cNvSpPr>
              <p:nvPr/>
            </p:nvSpPr>
            <p:spPr bwMode="auto">
              <a:xfrm>
                <a:off x="2731" y="4433"/>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47" name="Line 215"/>
              <p:cNvSpPr>
                <a:spLocks noChangeShapeType="1"/>
              </p:cNvSpPr>
              <p:nvPr/>
            </p:nvSpPr>
            <p:spPr bwMode="auto">
              <a:xfrm>
                <a:off x="2731" y="4433"/>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grpSp>
        <p:sp>
          <p:nvSpPr>
            <p:cNvPr id="27665" name="Rectangle 216"/>
            <p:cNvSpPr>
              <a:spLocks noChangeArrowheads="1"/>
            </p:cNvSpPr>
            <p:nvPr/>
          </p:nvSpPr>
          <p:spPr bwMode="auto">
            <a:xfrm>
              <a:off x="2968" y="4433"/>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66" name="Line 217"/>
            <p:cNvSpPr>
              <a:spLocks noChangeShapeType="1"/>
            </p:cNvSpPr>
            <p:nvPr/>
          </p:nvSpPr>
          <p:spPr bwMode="auto">
            <a:xfrm>
              <a:off x="2968" y="4433"/>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67" name="Rectangle 218"/>
            <p:cNvSpPr>
              <a:spLocks noChangeArrowheads="1"/>
            </p:cNvSpPr>
            <p:nvPr/>
          </p:nvSpPr>
          <p:spPr bwMode="auto">
            <a:xfrm>
              <a:off x="1032" y="454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68" name="Line 219"/>
            <p:cNvSpPr>
              <a:spLocks noChangeShapeType="1"/>
            </p:cNvSpPr>
            <p:nvPr/>
          </p:nvSpPr>
          <p:spPr bwMode="auto">
            <a:xfrm>
              <a:off x="1032" y="454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69" name="Line 220"/>
            <p:cNvSpPr>
              <a:spLocks noChangeShapeType="1"/>
            </p:cNvSpPr>
            <p:nvPr/>
          </p:nvSpPr>
          <p:spPr bwMode="auto">
            <a:xfrm>
              <a:off x="1032" y="454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70" name="Rectangle 221"/>
            <p:cNvSpPr>
              <a:spLocks noChangeArrowheads="1"/>
            </p:cNvSpPr>
            <p:nvPr/>
          </p:nvSpPr>
          <p:spPr bwMode="auto">
            <a:xfrm>
              <a:off x="1034" y="4549"/>
              <a:ext cx="796"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71" name="Line 222"/>
            <p:cNvSpPr>
              <a:spLocks noChangeShapeType="1"/>
            </p:cNvSpPr>
            <p:nvPr/>
          </p:nvSpPr>
          <p:spPr bwMode="auto">
            <a:xfrm>
              <a:off x="1034" y="4549"/>
              <a:ext cx="796"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72" name="Rectangle 223"/>
            <p:cNvSpPr>
              <a:spLocks noChangeArrowheads="1"/>
            </p:cNvSpPr>
            <p:nvPr/>
          </p:nvSpPr>
          <p:spPr bwMode="auto">
            <a:xfrm>
              <a:off x="1830" y="454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73" name="Line 224"/>
            <p:cNvSpPr>
              <a:spLocks noChangeShapeType="1"/>
            </p:cNvSpPr>
            <p:nvPr/>
          </p:nvSpPr>
          <p:spPr bwMode="auto">
            <a:xfrm>
              <a:off x="1830" y="454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74" name="Line 225"/>
            <p:cNvSpPr>
              <a:spLocks noChangeShapeType="1"/>
            </p:cNvSpPr>
            <p:nvPr/>
          </p:nvSpPr>
          <p:spPr bwMode="auto">
            <a:xfrm>
              <a:off x="1830" y="454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75" name="Rectangle 226"/>
            <p:cNvSpPr>
              <a:spLocks noChangeArrowheads="1"/>
            </p:cNvSpPr>
            <p:nvPr/>
          </p:nvSpPr>
          <p:spPr bwMode="auto">
            <a:xfrm>
              <a:off x="1832" y="4549"/>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76" name="Line 227"/>
            <p:cNvSpPr>
              <a:spLocks noChangeShapeType="1"/>
            </p:cNvSpPr>
            <p:nvPr/>
          </p:nvSpPr>
          <p:spPr bwMode="auto">
            <a:xfrm>
              <a:off x="1832" y="4549"/>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77" name="Rectangle 228"/>
            <p:cNvSpPr>
              <a:spLocks noChangeArrowheads="1"/>
            </p:cNvSpPr>
            <p:nvPr/>
          </p:nvSpPr>
          <p:spPr bwMode="auto">
            <a:xfrm>
              <a:off x="2055" y="454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78" name="Line 229"/>
            <p:cNvSpPr>
              <a:spLocks noChangeShapeType="1"/>
            </p:cNvSpPr>
            <p:nvPr/>
          </p:nvSpPr>
          <p:spPr bwMode="auto">
            <a:xfrm>
              <a:off x="2055" y="454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79" name="Line 230"/>
            <p:cNvSpPr>
              <a:spLocks noChangeShapeType="1"/>
            </p:cNvSpPr>
            <p:nvPr/>
          </p:nvSpPr>
          <p:spPr bwMode="auto">
            <a:xfrm>
              <a:off x="2055" y="454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80" name="Rectangle 231"/>
            <p:cNvSpPr>
              <a:spLocks noChangeArrowheads="1"/>
            </p:cNvSpPr>
            <p:nvPr/>
          </p:nvSpPr>
          <p:spPr bwMode="auto">
            <a:xfrm>
              <a:off x="2057" y="4549"/>
              <a:ext cx="224"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81" name="Line 232"/>
            <p:cNvSpPr>
              <a:spLocks noChangeShapeType="1"/>
            </p:cNvSpPr>
            <p:nvPr/>
          </p:nvSpPr>
          <p:spPr bwMode="auto">
            <a:xfrm>
              <a:off x="2057" y="4549"/>
              <a:ext cx="2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82" name="Rectangle 233"/>
            <p:cNvSpPr>
              <a:spLocks noChangeArrowheads="1"/>
            </p:cNvSpPr>
            <p:nvPr/>
          </p:nvSpPr>
          <p:spPr bwMode="auto">
            <a:xfrm>
              <a:off x="2281" y="454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83" name="Line 234"/>
            <p:cNvSpPr>
              <a:spLocks noChangeShapeType="1"/>
            </p:cNvSpPr>
            <p:nvPr/>
          </p:nvSpPr>
          <p:spPr bwMode="auto">
            <a:xfrm>
              <a:off x="2281" y="454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84" name="Line 235"/>
            <p:cNvSpPr>
              <a:spLocks noChangeShapeType="1"/>
            </p:cNvSpPr>
            <p:nvPr/>
          </p:nvSpPr>
          <p:spPr bwMode="auto">
            <a:xfrm>
              <a:off x="2281" y="454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85" name="Rectangle 236"/>
            <p:cNvSpPr>
              <a:spLocks noChangeArrowheads="1"/>
            </p:cNvSpPr>
            <p:nvPr/>
          </p:nvSpPr>
          <p:spPr bwMode="auto">
            <a:xfrm>
              <a:off x="2283" y="4549"/>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86" name="Line 237"/>
            <p:cNvSpPr>
              <a:spLocks noChangeShapeType="1"/>
            </p:cNvSpPr>
            <p:nvPr/>
          </p:nvSpPr>
          <p:spPr bwMode="auto">
            <a:xfrm>
              <a:off x="2283" y="4549"/>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87" name="Rectangle 238"/>
            <p:cNvSpPr>
              <a:spLocks noChangeArrowheads="1"/>
            </p:cNvSpPr>
            <p:nvPr/>
          </p:nvSpPr>
          <p:spPr bwMode="auto">
            <a:xfrm>
              <a:off x="2506" y="454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88" name="Line 239"/>
            <p:cNvSpPr>
              <a:spLocks noChangeShapeType="1"/>
            </p:cNvSpPr>
            <p:nvPr/>
          </p:nvSpPr>
          <p:spPr bwMode="auto">
            <a:xfrm>
              <a:off x="2506" y="454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89" name="Line 240"/>
            <p:cNvSpPr>
              <a:spLocks noChangeShapeType="1"/>
            </p:cNvSpPr>
            <p:nvPr/>
          </p:nvSpPr>
          <p:spPr bwMode="auto">
            <a:xfrm>
              <a:off x="2506" y="454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90" name="Rectangle 241"/>
            <p:cNvSpPr>
              <a:spLocks noChangeArrowheads="1"/>
            </p:cNvSpPr>
            <p:nvPr/>
          </p:nvSpPr>
          <p:spPr bwMode="auto">
            <a:xfrm>
              <a:off x="2508" y="4549"/>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91" name="Line 242"/>
            <p:cNvSpPr>
              <a:spLocks noChangeShapeType="1"/>
            </p:cNvSpPr>
            <p:nvPr/>
          </p:nvSpPr>
          <p:spPr bwMode="auto">
            <a:xfrm>
              <a:off x="2508" y="4549"/>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92" name="Rectangle 243"/>
            <p:cNvSpPr>
              <a:spLocks noChangeArrowheads="1"/>
            </p:cNvSpPr>
            <p:nvPr/>
          </p:nvSpPr>
          <p:spPr bwMode="auto">
            <a:xfrm>
              <a:off x="2731" y="454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93" name="Line 244"/>
            <p:cNvSpPr>
              <a:spLocks noChangeShapeType="1"/>
            </p:cNvSpPr>
            <p:nvPr/>
          </p:nvSpPr>
          <p:spPr bwMode="auto">
            <a:xfrm>
              <a:off x="2731" y="454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94" name="Line 245"/>
            <p:cNvSpPr>
              <a:spLocks noChangeShapeType="1"/>
            </p:cNvSpPr>
            <p:nvPr/>
          </p:nvSpPr>
          <p:spPr bwMode="auto">
            <a:xfrm>
              <a:off x="2731" y="454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95" name="Rectangle 246"/>
            <p:cNvSpPr>
              <a:spLocks noChangeArrowheads="1"/>
            </p:cNvSpPr>
            <p:nvPr/>
          </p:nvSpPr>
          <p:spPr bwMode="auto">
            <a:xfrm>
              <a:off x="2733" y="4549"/>
              <a:ext cx="235"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96" name="Line 247"/>
            <p:cNvSpPr>
              <a:spLocks noChangeShapeType="1"/>
            </p:cNvSpPr>
            <p:nvPr/>
          </p:nvSpPr>
          <p:spPr bwMode="auto">
            <a:xfrm>
              <a:off x="2733" y="4549"/>
              <a:ext cx="235"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97" name="Rectangle 248"/>
            <p:cNvSpPr>
              <a:spLocks noChangeArrowheads="1"/>
            </p:cNvSpPr>
            <p:nvPr/>
          </p:nvSpPr>
          <p:spPr bwMode="auto">
            <a:xfrm>
              <a:off x="2968" y="454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98" name="Line 249"/>
            <p:cNvSpPr>
              <a:spLocks noChangeShapeType="1"/>
            </p:cNvSpPr>
            <p:nvPr/>
          </p:nvSpPr>
          <p:spPr bwMode="auto">
            <a:xfrm>
              <a:off x="2968" y="454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99" name="Line 250"/>
            <p:cNvSpPr>
              <a:spLocks noChangeShapeType="1"/>
            </p:cNvSpPr>
            <p:nvPr/>
          </p:nvSpPr>
          <p:spPr bwMode="auto">
            <a:xfrm>
              <a:off x="2968" y="454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00" name="Rectangle 251"/>
            <p:cNvSpPr>
              <a:spLocks noChangeArrowheads="1"/>
            </p:cNvSpPr>
            <p:nvPr/>
          </p:nvSpPr>
          <p:spPr bwMode="auto">
            <a:xfrm>
              <a:off x="1032" y="4551"/>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01" name="Line 252"/>
            <p:cNvSpPr>
              <a:spLocks noChangeShapeType="1"/>
            </p:cNvSpPr>
            <p:nvPr/>
          </p:nvSpPr>
          <p:spPr bwMode="auto">
            <a:xfrm>
              <a:off x="1032" y="4551"/>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02" name="Rectangle 253"/>
            <p:cNvSpPr>
              <a:spLocks noChangeArrowheads="1"/>
            </p:cNvSpPr>
            <p:nvPr/>
          </p:nvSpPr>
          <p:spPr bwMode="auto">
            <a:xfrm>
              <a:off x="1830" y="4551"/>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03" name="Line 254"/>
            <p:cNvSpPr>
              <a:spLocks noChangeShapeType="1"/>
            </p:cNvSpPr>
            <p:nvPr/>
          </p:nvSpPr>
          <p:spPr bwMode="auto">
            <a:xfrm>
              <a:off x="1830" y="4551"/>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04" name="Rectangle 255"/>
            <p:cNvSpPr>
              <a:spLocks noChangeArrowheads="1"/>
            </p:cNvSpPr>
            <p:nvPr/>
          </p:nvSpPr>
          <p:spPr bwMode="auto">
            <a:xfrm>
              <a:off x="2055" y="4551"/>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05" name="Line 256"/>
            <p:cNvSpPr>
              <a:spLocks noChangeShapeType="1"/>
            </p:cNvSpPr>
            <p:nvPr/>
          </p:nvSpPr>
          <p:spPr bwMode="auto">
            <a:xfrm>
              <a:off x="2055" y="4551"/>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06" name="Rectangle 257"/>
            <p:cNvSpPr>
              <a:spLocks noChangeArrowheads="1"/>
            </p:cNvSpPr>
            <p:nvPr/>
          </p:nvSpPr>
          <p:spPr bwMode="auto">
            <a:xfrm>
              <a:off x="2281" y="4551"/>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07" name="Line 258"/>
            <p:cNvSpPr>
              <a:spLocks noChangeShapeType="1"/>
            </p:cNvSpPr>
            <p:nvPr/>
          </p:nvSpPr>
          <p:spPr bwMode="auto">
            <a:xfrm>
              <a:off x="2281" y="4551"/>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08" name="Rectangle 259"/>
            <p:cNvSpPr>
              <a:spLocks noChangeArrowheads="1"/>
            </p:cNvSpPr>
            <p:nvPr/>
          </p:nvSpPr>
          <p:spPr bwMode="auto">
            <a:xfrm>
              <a:off x="2506" y="4551"/>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09" name="Line 260"/>
            <p:cNvSpPr>
              <a:spLocks noChangeShapeType="1"/>
            </p:cNvSpPr>
            <p:nvPr/>
          </p:nvSpPr>
          <p:spPr bwMode="auto">
            <a:xfrm>
              <a:off x="2506" y="4551"/>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10" name="Rectangle 261"/>
            <p:cNvSpPr>
              <a:spLocks noChangeArrowheads="1"/>
            </p:cNvSpPr>
            <p:nvPr/>
          </p:nvSpPr>
          <p:spPr bwMode="auto">
            <a:xfrm>
              <a:off x="2731" y="4551"/>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11" name="Line 262"/>
            <p:cNvSpPr>
              <a:spLocks noChangeShapeType="1"/>
            </p:cNvSpPr>
            <p:nvPr/>
          </p:nvSpPr>
          <p:spPr bwMode="auto">
            <a:xfrm>
              <a:off x="2731" y="4551"/>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12" name="Rectangle 263"/>
            <p:cNvSpPr>
              <a:spLocks noChangeArrowheads="1"/>
            </p:cNvSpPr>
            <p:nvPr/>
          </p:nvSpPr>
          <p:spPr bwMode="auto">
            <a:xfrm>
              <a:off x="2968" y="4551"/>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13" name="Line 264"/>
            <p:cNvSpPr>
              <a:spLocks noChangeShapeType="1"/>
            </p:cNvSpPr>
            <p:nvPr/>
          </p:nvSpPr>
          <p:spPr bwMode="auto">
            <a:xfrm>
              <a:off x="2968" y="4551"/>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14" name="Rectangle 265"/>
            <p:cNvSpPr>
              <a:spLocks noChangeArrowheads="1"/>
            </p:cNvSpPr>
            <p:nvPr/>
          </p:nvSpPr>
          <p:spPr bwMode="auto">
            <a:xfrm>
              <a:off x="1108" y="4612"/>
              <a:ext cx="286" cy="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Group Score:</a:t>
              </a:r>
              <a:endParaRPr lang="en-GB" sz="2000" b="1">
                <a:latin typeface="Times New Roman" charset="0"/>
              </a:endParaRPr>
            </a:p>
          </p:txBody>
        </p:sp>
        <p:sp>
          <p:nvSpPr>
            <p:cNvPr id="27715" name="Rectangle 266"/>
            <p:cNvSpPr>
              <a:spLocks noChangeArrowheads="1"/>
            </p:cNvSpPr>
            <p:nvPr/>
          </p:nvSpPr>
          <p:spPr bwMode="auto">
            <a:xfrm>
              <a:off x="1032" y="460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16" name="Line 267"/>
            <p:cNvSpPr>
              <a:spLocks noChangeShapeType="1"/>
            </p:cNvSpPr>
            <p:nvPr/>
          </p:nvSpPr>
          <p:spPr bwMode="auto">
            <a:xfrm>
              <a:off x="1032" y="460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17" name="Line 268"/>
            <p:cNvSpPr>
              <a:spLocks noChangeShapeType="1"/>
            </p:cNvSpPr>
            <p:nvPr/>
          </p:nvSpPr>
          <p:spPr bwMode="auto">
            <a:xfrm>
              <a:off x="1032" y="460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18" name="Rectangle 269"/>
            <p:cNvSpPr>
              <a:spLocks noChangeArrowheads="1"/>
            </p:cNvSpPr>
            <p:nvPr/>
          </p:nvSpPr>
          <p:spPr bwMode="auto">
            <a:xfrm>
              <a:off x="1034" y="4609"/>
              <a:ext cx="796"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19" name="Line 270"/>
            <p:cNvSpPr>
              <a:spLocks noChangeShapeType="1"/>
            </p:cNvSpPr>
            <p:nvPr/>
          </p:nvSpPr>
          <p:spPr bwMode="auto">
            <a:xfrm>
              <a:off x="1034" y="4609"/>
              <a:ext cx="796"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20" name="Rectangle 271"/>
            <p:cNvSpPr>
              <a:spLocks noChangeArrowheads="1"/>
            </p:cNvSpPr>
            <p:nvPr/>
          </p:nvSpPr>
          <p:spPr bwMode="auto">
            <a:xfrm>
              <a:off x="1830" y="460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21" name="Line 272"/>
            <p:cNvSpPr>
              <a:spLocks noChangeShapeType="1"/>
            </p:cNvSpPr>
            <p:nvPr/>
          </p:nvSpPr>
          <p:spPr bwMode="auto">
            <a:xfrm>
              <a:off x="1830" y="460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22" name="Line 273"/>
            <p:cNvSpPr>
              <a:spLocks noChangeShapeType="1"/>
            </p:cNvSpPr>
            <p:nvPr/>
          </p:nvSpPr>
          <p:spPr bwMode="auto">
            <a:xfrm>
              <a:off x="1830" y="460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23" name="Rectangle 274"/>
            <p:cNvSpPr>
              <a:spLocks noChangeArrowheads="1"/>
            </p:cNvSpPr>
            <p:nvPr/>
          </p:nvSpPr>
          <p:spPr bwMode="auto">
            <a:xfrm>
              <a:off x="1832" y="4609"/>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24" name="Line 275"/>
            <p:cNvSpPr>
              <a:spLocks noChangeShapeType="1"/>
            </p:cNvSpPr>
            <p:nvPr/>
          </p:nvSpPr>
          <p:spPr bwMode="auto">
            <a:xfrm>
              <a:off x="1832" y="4609"/>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25" name="Rectangle 276"/>
            <p:cNvSpPr>
              <a:spLocks noChangeArrowheads="1"/>
            </p:cNvSpPr>
            <p:nvPr/>
          </p:nvSpPr>
          <p:spPr bwMode="auto">
            <a:xfrm>
              <a:off x="2055" y="460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26" name="Line 277"/>
            <p:cNvSpPr>
              <a:spLocks noChangeShapeType="1"/>
            </p:cNvSpPr>
            <p:nvPr/>
          </p:nvSpPr>
          <p:spPr bwMode="auto">
            <a:xfrm>
              <a:off x="2055" y="460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27" name="Line 278"/>
            <p:cNvSpPr>
              <a:spLocks noChangeShapeType="1"/>
            </p:cNvSpPr>
            <p:nvPr/>
          </p:nvSpPr>
          <p:spPr bwMode="auto">
            <a:xfrm>
              <a:off x="2055" y="460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28" name="Rectangle 279"/>
            <p:cNvSpPr>
              <a:spLocks noChangeArrowheads="1"/>
            </p:cNvSpPr>
            <p:nvPr/>
          </p:nvSpPr>
          <p:spPr bwMode="auto">
            <a:xfrm>
              <a:off x="2057" y="4609"/>
              <a:ext cx="224"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29" name="Line 280"/>
            <p:cNvSpPr>
              <a:spLocks noChangeShapeType="1"/>
            </p:cNvSpPr>
            <p:nvPr/>
          </p:nvSpPr>
          <p:spPr bwMode="auto">
            <a:xfrm>
              <a:off x="2057" y="4609"/>
              <a:ext cx="2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30" name="Rectangle 281"/>
            <p:cNvSpPr>
              <a:spLocks noChangeArrowheads="1"/>
            </p:cNvSpPr>
            <p:nvPr/>
          </p:nvSpPr>
          <p:spPr bwMode="auto">
            <a:xfrm>
              <a:off x="2281" y="460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31" name="Line 282"/>
            <p:cNvSpPr>
              <a:spLocks noChangeShapeType="1"/>
            </p:cNvSpPr>
            <p:nvPr/>
          </p:nvSpPr>
          <p:spPr bwMode="auto">
            <a:xfrm>
              <a:off x="2281" y="460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32" name="Line 283"/>
            <p:cNvSpPr>
              <a:spLocks noChangeShapeType="1"/>
            </p:cNvSpPr>
            <p:nvPr/>
          </p:nvSpPr>
          <p:spPr bwMode="auto">
            <a:xfrm>
              <a:off x="2281" y="460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33" name="Rectangle 284"/>
            <p:cNvSpPr>
              <a:spLocks noChangeArrowheads="1"/>
            </p:cNvSpPr>
            <p:nvPr/>
          </p:nvSpPr>
          <p:spPr bwMode="auto">
            <a:xfrm>
              <a:off x="2283" y="4609"/>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34" name="Line 285"/>
            <p:cNvSpPr>
              <a:spLocks noChangeShapeType="1"/>
            </p:cNvSpPr>
            <p:nvPr/>
          </p:nvSpPr>
          <p:spPr bwMode="auto">
            <a:xfrm>
              <a:off x="2283" y="4609"/>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35" name="Rectangle 286"/>
            <p:cNvSpPr>
              <a:spLocks noChangeArrowheads="1"/>
            </p:cNvSpPr>
            <p:nvPr/>
          </p:nvSpPr>
          <p:spPr bwMode="auto">
            <a:xfrm>
              <a:off x="2506" y="460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36" name="Line 287"/>
            <p:cNvSpPr>
              <a:spLocks noChangeShapeType="1"/>
            </p:cNvSpPr>
            <p:nvPr/>
          </p:nvSpPr>
          <p:spPr bwMode="auto">
            <a:xfrm>
              <a:off x="2506" y="460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37" name="Line 288"/>
            <p:cNvSpPr>
              <a:spLocks noChangeShapeType="1"/>
            </p:cNvSpPr>
            <p:nvPr/>
          </p:nvSpPr>
          <p:spPr bwMode="auto">
            <a:xfrm>
              <a:off x="2506" y="460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38" name="Rectangle 289"/>
            <p:cNvSpPr>
              <a:spLocks noChangeArrowheads="1"/>
            </p:cNvSpPr>
            <p:nvPr/>
          </p:nvSpPr>
          <p:spPr bwMode="auto">
            <a:xfrm>
              <a:off x="2508" y="4609"/>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39" name="Line 290"/>
            <p:cNvSpPr>
              <a:spLocks noChangeShapeType="1"/>
            </p:cNvSpPr>
            <p:nvPr/>
          </p:nvSpPr>
          <p:spPr bwMode="auto">
            <a:xfrm>
              <a:off x="2508" y="4609"/>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40" name="Rectangle 291"/>
            <p:cNvSpPr>
              <a:spLocks noChangeArrowheads="1"/>
            </p:cNvSpPr>
            <p:nvPr/>
          </p:nvSpPr>
          <p:spPr bwMode="auto">
            <a:xfrm>
              <a:off x="2731" y="460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41" name="Line 292"/>
            <p:cNvSpPr>
              <a:spLocks noChangeShapeType="1"/>
            </p:cNvSpPr>
            <p:nvPr/>
          </p:nvSpPr>
          <p:spPr bwMode="auto">
            <a:xfrm>
              <a:off x="2731" y="460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42" name="Line 293"/>
            <p:cNvSpPr>
              <a:spLocks noChangeShapeType="1"/>
            </p:cNvSpPr>
            <p:nvPr/>
          </p:nvSpPr>
          <p:spPr bwMode="auto">
            <a:xfrm>
              <a:off x="2731" y="460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43" name="Rectangle 294"/>
            <p:cNvSpPr>
              <a:spLocks noChangeArrowheads="1"/>
            </p:cNvSpPr>
            <p:nvPr/>
          </p:nvSpPr>
          <p:spPr bwMode="auto">
            <a:xfrm>
              <a:off x="2733" y="4609"/>
              <a:ext cx="235"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44" name="Line 295"/>
            <p:cNvSpPr>
              <a:spLocks noChangeShapeType="1"/>
            </p:cNvSpPr>
            <p:nvPr/>
          </p:nvSpPr>
          <p:spPr bwMode="auto">
            <a:xfrm>
              <a:off x="2733" y="4609"/>
              <a:ext cx="235"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45" name="Rectangle 296"/>
            <p:cNvSpPr>
              <a:spLocks noChangeArrowheads="1"/>
            </p:cNvSpPr>
            <p:nvPr/>
          </p:nvSpPr>
          <p:spPr bwMode="auto">
            <a:xfrm>
              <a:off x="2968" y="460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46" name="Line 297"/>
            <p:cNvSpPr>
              <a:spLocks noChangeShapeType="1"/>
            </p:cNvSpPr>
            <p:nvPr/>
          </p:nvSpPr>
          <p:spPr bwMode="auto">
            <a:xfrm>
              <a:off x="2968" y="460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47" name="Line 298"/>
            <p:cNvSpPr>
              <a:spLocks noChangeShapeType="1"/>
            </p:cNvSpPr>
            <p:nvPr/>
          </p:nvSpPr>
          <p:spPr bwMode="auto">
            <a:xfrm>
              <a:off x="2968" y="460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48" name="Rectangle 299"/>
            <p:cNvSpPr>
              <a:spLocks noChangeArrowheads="1"/>
            </p:cNvSpPr>
            <p:nvPr/>
          </p:nvSpPr>
          <p:spPr bwMode="auto">
            <a:xfrm>
              <a:off x="1032" y="4611"/>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49" name="Line 300"/>
            <p:cNvSpPr>
              <a:spLocks noChangeShapeType="1"/>
            </p:cNvSpPr>
            <p:nvPr/>
          </p:nvSpPr>
          <p:spPr bwMode="auto">
            <a:xfrm>
              <a:off x="1032" y="4611"/>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50" name="Rectangle 301"/>
            <p:cNvSpPr>
              <a:spLocks noChangeArrowheads="1"/>
            </p:cNvSpPr>
            <p:nvPr/>
          </p:nvSpPr>
          <p:spPr bwMode="auto">
            <a:xfrm>
              <a:off x="1830" y="4611"/>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51" name="Line 302"/>
            <p:cNvSpPr>
              <a:spLocks noChangeShapeType="1"/>
            </p:cNvSpPr>
            <p:nvPr/>
          </p:nvSpPr>
          <p:spPr bwMode="auto">
            <a:xfrm>
              <a:off x="1830" y="4611"/>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52" name="Rectangle 303"/>
            <p:cNvSpPr>
              <a:spLocks noChangeArrowheads="1"/>
            </p:cNvSpPr>
            <p:nvPr/>
          </p:nvSpPr>
          <p:spPr bwMode="auto">
            <a:xfrm>
              <a:off x="2055" y="4611"/>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53" name="Line 304"/>
            <p:cNvSpPr>
              <a:spLocks noChangeShapeType="1"/>
            </p:cNvSpPr>
            <p:nvPr/>
          </p:nvSpPr>
          <p:spPr bwMode="auto">
            <a:xfrm>
              <a:off x="2055" y="4611"/>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54" name="Rectangle 305"/>
            <p:cNvSpPr>
              <a:spLocks noChangeArrowheads="1"/>
            </p:cNvSpPr>
            <p:nvPr/>
          </p:nvSpPr>
          <p:spPr bwMode="auto">
            <a:xfrm>
              <a:off x="2281" y="4611"/>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55" name="Line 306"/>
            <p:cNvSpPr>
              <a:spLocks noChangeShapeType="1"/>
            </p:cNvSpPr>
            <p:nvPr/>
          </p:nvSpPr>
          <p:spPr bwMode="auto">
            <a:xfrm>
              <a:off x="2281" y="4611"/>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56" name="Rectangle 307"/>
            <p:cNvSpPr>
              <a:spLocks noChangeArrowheads="1"/>
            </p:cNvSpPr>
            <p:nvPr/>
          </p:nvSpPr>
          <p:spPr bwMode="auto">
            <a:xfrm>
              <a:off x="2506" y="4611"/>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57" name="Line 308"/>
            <p:cNvSpPr>
              <a:spLocks noChangeShapeType="1"/>
            </p:cNvSpPr>
            <p:nvPr/>
          </p:nvSpPr>
          <p:spPr bwMode="auto">
            <a:xfrm>
              <a:off x="2506" y="4611"/>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58" name="Rectangle 309"/>
            <p:cNvSpPr>
              <a:spLocks noChangeArrowheads="1"/>
            </p:cNvSpPr>
            <p:nvPr/>
          </p:nvSpPr>
          <p:spPr bwMode="auto">
            <a:xfrm>
              <a:off x="2731" y="4611"/>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59" name="Line 310"/>
            <p:cNvSpPr>
              <a:spLocks noChangeShapeType="1"/>
            </p:cNvSpPr>
            <p:nvPr/>
          </p:nvSpPr>
          <p:spPr bwMode="auto">
            <a:xfrm>
              <a:off x="2731" y="4611"/>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60" name="Rectangle 311"/>
            <p:cNvSpPr>
              <a:spLocks noChangeArrowheads="1"/>
            </p:cNvSpPr>
            <p:nvPr/>
          </p:nvSpPr>
          <p:spPr bwMode="auto">
            <a:xfrm>
              <a:off x="2968" y="4611"/>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61" name="Line 312"/>
            <p:cNvSpPr>
              <a:spLocks noChangeShapeType="1"/>
            </p:cNvSpPr>
            <p:nvPr/>
          </p:nvSpPr>
          <p:spPr bwMode="auto">
            <a:xfrm>
              <a:off x="2968" y="4611"/>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62" name="Rectangle 313"/>
            <p:cNvSpPr>
              <a:spLocks noChangeArrowheads="1"/>
            </p:cNvSpPr>
            <p:nvPr/>
          </p:nvSpPr>
          <p:spPr bwMode="auto">
            <a:xfrm>
              <a:off x="1032" y="472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63" name="Line 314"/>
            <p:cNvSpPr>
              <a:spLocks noChangeShapeType="1"/>
            </p:cNvSpPr>
            <p:nvPr/>
          </p:nvSpPr>
          <p:spPr bwMode="auto">
            <a:xfrm>
              <a:off x="1032" y="472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64" name="Line 315"/>
            <p:cNvSpPr>
              <a:spLocks noChangeShapeType="1"/>
            </p:cNvSpPr>
            <p:nvPr/>
          </p:nvSpPr>
          <p:spPr bwMode="auto">
            <a:xfrm>
              <a:off x="1032" y="472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65" name="Rectangle 316"/>
            <p:cNvSpPr>
              <a:spLocks noChangeArrowheads="1"/>
            </p:cNvSpPr>
            <p:nvPr/>
          </p:nvSpPr>
          <p:spPr bwMode="auto">
            <a:xfrm>
              <a:off x="1034" y="4727"/>
              <a:ext cx="796"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66" name="Line 317"/>
            <p:cNvSpPr>
              <a:spLocks noChangeShapeType="1"/>
            </p:cNvSpPr>
            <p:nvPr/>
          </p:nvSpPr>
          <p:spPr bwMode="auto">
            <a:xfrm>
              <a:off x="1034" y="4727"/>
              <a:ext cx="796"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67" name="Rectangle 318"/>
            <p:cNvSpPr>
              <a:spLocks noChangeArrowheads="1"/>
            </p:cNvSpPr>
            <p:nvPr/>
          </p:nvSpPr>
          <p:spPr bwMode="auto">
            <a:xfrm>
              <a:off x="1830" y="472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68" name="Line 319"/>
            <p:cNvSpPr>
              <a:spLocks noChangeShapeType="1"/>
            </p:cNvSpPr>
            <p:nvPr/>
          </p:nvSpPr>
          <p:spPr bwMode="auto">
            <a:xfrm>
              <a:off x="1830" y="472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69" name="Line 320"/>
            <p:cNvSpPr>
              <a:spLocks noChangeShapeType="1"/>
            </p:cNvSpPr>
            <p:nvPr/>
          </p:nvSpPr>
          <p:spPr bwMode="auto">
            <a:xfrm>
              <a:off x="1830" y="472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70" name="Rectangle 321"/>
            <p:cNvSpPr>
              <a:spLocks noChangeArrowheads="1"/>
            </p:cNvSpPr>
            <p:nvPr/>
          </p:nvSpPr>
          <p:spPr bwMode="auto">
            <a:xfrm>
              <a:off x="1832" y="4727"/>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71" name="Line 322"/>
            <p:cNvSpPr>
              <a:spLocks noChangeShapeType="1"/>
            </p:cNvSpPr>
            <p:nvPr/>
          </p:nvSpPr>
          <p:spPr bwMode="auto">
            <a:xfrm>
              <a:off x="1832" y="4727"/>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72" name="Rectangle 323"/>
            <p:cNvSpPr>
              <a:spLocks noChangeArrowheads="1"/>
            </p:cNvSpPr>
            <p:nvPr/>
          </p:nvSpPr>
          <p:spPr bwMode="auto">
            <a:xfrm>
              <a:off x="2055" y="472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73" name="Line 324"/>
            <p:cNvSpPr>
              <a:spLocks noChangeShapeType="1"/>
            </p:cNvSpPr>
            <p:nvPr/>
          </p:nvSpPr>
          <p:spPr bwMode="auto">
            <a:xfrm>
              <a:off x="2055" y="472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74" name="Line 325"/>
            <p:cNvSpPr>
              <a:spLocks noChangeShapeType="1"/>
            </p:cNvSpPr>
            <p:nvPr/>
          </p:nvSpPr>
          <p:spPr bwMode="auto">
            <a:xfrm>
              <a:off x="2055" y="472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75" name="Rectangle 326"/>
            <p:cNvSpPr>
              <a:spLocks noChangeArrowheads="1"/>
            </p:cNvSpPr>
            <p:nvPr/>
          </p:nvSpPr>
          <p:spPr bwMode="auto">
            <a:xfrm>
              <a:off x="2057" y="4727"/>
              <a:ext cx="224"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76" name="Line 327"/>
            <p:cNvSpPr>
              <a:spLocks noChangeShapeType="1"/>
            </p:cNvSpPr>
            <p:nvPr/>
          </p:nvSpPr>
          <p:spPr bwMode="auto">
            <a:xfrm>
              <a:off x="2057" y="4727"/>
              <a:ext cx="2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77" name="Rectangle 328"/>
            <p:cNvSpPr>
              <a:spLocks noChangeArrowheads="1"/>
            </p:cNvSpPr>
            <p:nvPr/>
          </p:nvSpPr>
          <p:spPr bwMode="auto">
            <a:xfrm>
              <a:off x="2281" y="472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78" name="Line 329"/>
            <p:cNvSpPr>
              <a:spLocks noChangeShapeType="1"/>
            </p:cNvSpPr>
            <p:nvPr/>
          </p:nvSpPr>
          <p:spPr bwMode="auto">
            <a:xfrm>
              <a:off x="2281" y="472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79" name="Line 330"/>
            <p:cNvSpPr>
              <a:spLocks noChangeShapeType="1"/>
            </p:cNvSpPr>
            <p:nvPr/>
          </p:nvSpPr>
          <p:spPr bwMode="auto">
            <a:xfrm>
              <a:off x="2281" y="472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80" name="Rectangle 331"/>
            <p:cNvSpPr>
              <a:spLocks noChangeArrowheads="1"/>
            </p:cNvSpPr>
            <p:nvPr/>
          </p:nvSpPr>
          <p:spPr bwMode="auto">
            <a:xfrm>
              <a:off x="2283" y="4727"/>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81" name="Line 332"/>
            <p:cNvSpPr>
              <a:spLocks noChangeShapeType="1"/>
            </p:cNvSpPr>
            <p:nvPr/>
          </p:nvSpPr>
          <p:spPr bwMode="auto">
            <a:xfrm>
              <a:off x="2283" y="4727"/>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82" name="Rectangle 333"/>
            <p:cNvSpPr>
              <a:spLocks noChangeArrowheads="1"/>
            </p:cNvSpPr>
            <p:nvPr/>
          </p:nvSpPr>
          <p:spPr bwMode="auto">
            <a:xfrm>
              <a:off x="2506" y="472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83" name="Line 334"/>
            <p:cNvSpPr>
              <a:spLocks noChangeShapeType="1"/>
            </p:cNvSpPr>
            <p:nvPr/>
          </p:nvSpPr>
          <p:spPr bwMode="auto">
            <a:xfrm>
              <a:off x="2506" y="472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84" name="Line 335"/>
            <p:cNvSpPr>
              <a:spLocks noChangeShapeType="1"/>
            </p:cNvSpPr>
            <p:nvPr/>
          </p:nvSpPr>
          <p:spPr bwMode="auto">
            <a:xfrm>
              <a:off x="2506" y="472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85" name="Rectangle 336"/>
            <p:cNvSpPr>
              <a:spLocks noChangeArrowheads="1"/>
            </p:cNvSpPr>
            <p:nvPr/>
          </p:nvSpPr>
          <p:spPr bwMode="auto">
            <a:xfrm>
              <a:off x="2508" y="4727"/>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86" name="Line 337"/>
            <p:cNvSpPr>
              <a:spLocks noChangeShapeType="1"/>
            </p:cNvSpPr>
            <p:nvPr/>
          </p:nvSpPr>
          <p:spPr bwMode="auto">
            <a:xfrm>
              <a:off x="2508" y="4727"/>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87" name="Rectangle 338"/>
            <p:cNvSpPr>
              <a:spLocks noChangeArrowheads="1"/>
            </p:cNvSpPr>
            <p:nvPr/>
          </p:nvSpPr>
          <p:spPr bwMode="auto">
            <a:xfrm>
              <a:off x="2731" y="472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88" name="Line 339"/>
            <p:cNvSpPr>
              <a:spLocks noChangeShapeType="1"/>
            </p:cNvSpPr>
            <p:nvPr/>
          </p:nvSpPr>
          <p:spPr bwMode="auto">
            <a:xfrm>
              <a:off x="2731" y="472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89" name="Line 340"/>
            <p:cNvSpPr>
              <a:spLocks noChangeShapeType="1"/>
            </p:cNvSpPr>
            <p:nvPr/>
          </p:nvSpPr>
          <p:spPr bwMode="auto">
            <a:xfrm>
              <a:off x="2731" y="472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90" name="Rectangle 341"/>
            <p:cNvSpPr>
              <a:spLocks noChangeArrowheads="1"/>
            </p:cNvSpPr>
            <p:nvPr/>
          </p:nvSpPr>
          <p:spPr bwMode="auto">
            <a:xfrm>
              <a:off x="2733" y="4727"/>
              <a:ext cx="235"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91" name="Line 342"/>
            <p:cNvSpPr>
              <a:spLocks noChangeShapeType="1"/>
            </p:cNvSpPr>
            <p:nvPr/>
          </p:nvSpPr>
          <p:spPr bwMode="auto">
            <a:xfrm>
              <a:off x="2733" y="4727"/>
              <a:ext cx="235"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92" name="Rectangle 343"/>
            <p:cNvSpPr>
              <a:spLocks noChangeArrowheads="1"/>
            </p:cNvSpPr>
            <p:nvPr/>
          </p:nvSpPr>
          <p:spPr bwMode="auto">
            <a:xfrm>
              <a:off x="2968" y="472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93" name="Line 344"/>
            <p:cNvSpPr>
              <a:spLocks noChangeShapeType="1"/>
            </p:cNvSpPr>
            <p:nvPr/>
          </p:nvSpPr>
          <p:spPr bwMode="auto">
            <a:xfrm>
              <a:off x="2968" y="472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94" name="Line 345"/>
            <p:cNvSpPr>
              <a:spLocks noChangeShapeType="1"/>
            </p:cNvSpPr>
            <p:nvPr/>
          </p:nvSpPr>
          <p:spPr bwMode="auto">
            <a:xfrm>
              <a:off x="2968" y="472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95" name="Rectangle 346"/>
            <p:cNvSpPr>
              <a:spLocks noChangeArrowheads="1"/>
            </p:cNvSpPr>
            <p:nvPr/>
          </p:nvSpPr>
          <p:spPr bwMode="auto">
            <a:xfrm>
              <a:off x="1032" y="4729"/>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96" name="Line 347"/>
            <p:cNvSpPr>
              <a:spLocks noChangeShapeType="1"/>
            </p:cNvSpPr>
            <p:nvPr/>
          </p:nvSpPr>
          <p:spPr bwMode="auto">
            <a:xfrm>
              <a:off x="1032" y="4729"/>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97" name="Rectangle 348"/>
            <p:cNvSpPr>
              <a:spLocks noChangeArrowheads="1"/>
            </p:cNvSpPr>
            <p:nvPr/>
          </p:nvSpPr>
          <p:spPr bwMode="auto">
            <a:xfrm>
              <a:off x="1032" y="478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98" name="Line 349"/>
            <p:cNvSpPr>
              <a:spLocks noChangeShapeType="1"/>
            </p:cNvSpPr>
            <p:nvPr/>
          </p:nvSpPr>
          <p:spPr bwMode="auto">
            <a:xfrm>
              <a:off x="1032" y="478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99" name="Line 350"/>
            <p:cNvSpPr>
              <a:spLocks noChangeShapeType="1"/>
            </p:cNvSpPr>
            <p:nvPr/>
          </p:nvSpPr>
          <p:spPr bwMode="auto">
            <a:xfrm>
              <a:off x="1032" y="478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00" name="Rectangle 351"/>
            <p:cNvSpPr>
              <a:spLocks noChangeArrowheads="1"/>
            </p:cNvSpPr>
            <p:nvPr/>
          </p:nvSpPr>
          <p:spPr bwMode="auto">
            <a:xfrm>
              <a:off x="1032" y="478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01" name="Line 352"/>
            <p:cNvSpPr>
              <a:spLocks noChangeShapeType="1"/>
            </p:cNvSpPr>
            <p:nvPr/>
          </p:nvSpPr>
          <p:spPr bwMode="auto">
            <a:xfrm>
              <a:off x="1032" y="478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02" name="Line 353"/>
            <p:cNvSpPr>
              <a:spLocks noChangeShapeType="1"/>
            </p:cNvSpPr>
            <p:nvPr/>
          </p:nvSpPr>
          <p:spPr bwMode="auto">
            <a:xfrm>
              <a:off x="1032" y="478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03" name="Rectangle 354"/>
            <p:cNvSpPr>
              <a:spLocks noChangeArrowheads="1"/>
            </p:cNvSpPr>
            <p:nvPr/>
          </p:nvSpPr>
          <p:spPr bwMode="auto">
            <a:xfrm>
              <a:off x="1034" y="4787"/>
              <a:ext cx="796"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04" name="Line 355"/>
            <p:cNvSpPr>
              <a:spLocks noChangeShapeType="1"/>
            </p:cNvSpPr>
            <p:nvPr/>
          </p:nvSpPr>
          <p:spPr bwMode="auto">
            <a:xfrm>
              <a:off x="1034" y="4787"/>
              <a:ext cx="796"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05" name="Rectangle 356"/>
            <p:cNvSpPr>
              <a:spLocks noChangeArrowheads="1"/>
            </p:cNvSpPr>
            <p:nvPr/>
          </p:nvSpPr>
          <p:spPr bwMode="auto">
            <a:xfrm>
              <a:off x="1830" y="4729"/>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06" name="Line 357"/>
            <p:cNvSpPr>
              <a:spLocks noChangeShapeType="1"/>
            </p:cNvSpPr>
            <p:nvPr/>
          </p:nvSpPr>
          <p:spPr bwMode="auto">
            <a:xfrm>
              <a:off x="1830" y="4729"/>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07" name="Rectangle 358"/>
            <p:cNvSpPr>
              <a:spLocks noChangeArrowheads="1"/>
            </p:cNvSpPr>
            <p:nvPr/>
          </p:nvSpPr>
          <p:spPr bwMode="auto">
            <a:xfrm>
              <a:off x="1830" y="478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08" name="Line 359"/>
            <p:cNvSpPr>
              <a:spLocks noChangeShapeType="1"/>
            </p:cNvSpPr>
            <p:nvPr/>
          </p:nvSpPr>
          <p:spPr bwMode="auto">
            <a:xfrm>
              <a:off x="1830" y="478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09" name="Line 360"/>
            <p:cNvSpPr>
              <a:spLocks noChangeShapeType="1"/>
            </p:cNvSpPr>
            <p:nvPr/>
          </p:nvSpPr>
          <p:spPr bwMode="auto">
            <a:xfrm>
              <a:off x="1830" y="478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10" name="Rectangle 361"/>
            <p:cNvSpPr>
              <a:spLocks noChangeArrowheads="1"/>
            </p:cNvSpPr>
            <p:nvPr/>
          </p:nvSpPr>
          <p:spPr bwMode="auto">
            <a:xfrm>
              <a:off x="1832" y="4787"/>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11" name="Line 362"/>
            <p:cNvSpPr>
              <a:spLocks noChangeShapeType="1"/>
            </p:cNvSpPr>
            <p:nvPr/>
          </p:nvSpPr>
          <p:spPr bwMode="auto">
            <a:xfrm>
              <a:off x="1832" y="4787"/>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12" name="Rectangle 363"/>
            <p:cNvSpPr>
              <a:spLocks noChangeArrowheads="1"/>
            </p:cNvSpPr>
            <p:nvPr/>
          </p:nvSpPr>
          <p:spPr bwMode="auto">
            <a:xfrm>
              <a:off x="2055" y="4729"/>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13" name="Line 364"/>
            <p:cNvSpPr>
              <a:spLocks noChangeShapeType="1"/>
            </p:cNvSpPr>
            <p:nvPr/>
          </p:nvSpPr>
          <p:spPr bwMode="auto">
            <a:xfrm>
              <a:off x="2055" y="4729"/>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14" name="Rectangle 365"/>
            <p:cNvSpPr>
              <a:spLocks noChangeArrowheads="1"/>
            </p:cNvSpPr>
            <p:nvPr/>
          </p:nvSpPr>
          <p:spPr bwMode="auto">
            <a:xfrm>
              <a:off x="2055" y="478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15" name="Line 366"/>
            <p:cNvSpPr>
              <a:spLocks noChangeShapeType="1"/>
            </p:cNvSpPr>
            <p:nvPr/>
          </p:nvSpPr>
          <p:spPr bwMode="auto">
            <a:xfrm>
              <a:off x="2055" y="478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16" name="Line 367"/>
            <p:cNvSpPr>
              <a:spLocks noChangeShapeType="1"/>
            </p:cNvSpPr>
            <p:nvPr/>
          </p:nvSpPr>
          <p:spPr bwMode="auto">
            <a:xfrm>
              <a:off x="2055" y="478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17" name="Rectangle 368"/>
            <p:cNvSpPr>
              <a:spLocks noChangeArrowheads="1"/>
            </p:cNvSpPr>
            <p:nvPr/>
          </p:nvSpPr>
          <p:spPr bwMode="auto">
            <a:xfrm>
              <a:off x="2057" y="4787"/>
              <a:ext cx="224"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18" name="Line 369"/>
            <p:cNvSpPr>
              <a:spLocks noChangeShapeType="1"/>
            </p:cNvSpPr>
            <p:nvPr/>
          </p:nvSpPr>
          <p:spPr bwMode="auto">
            <a:xfrm>
              <a:off x="2057" y="4787"/>
              <a:ext cx="2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19" name="Rectangle 370"/>
            <p:cNvSpPr>
              <a:spLocks noChangeArrowheads="1"/>
            </p:cNvSpPr>
            <p:nvPr/>
          </p:nvSpPr>
          <p:spPr bwMode="auto">
            <a:xfrm>
              <a:off x="2281" y="4729"/>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20" name="Line 371"/>
            <p:cNvSpPr>
              <a:spLocks noChangeShapeType="1"/>
            </p:cNvSpPr>
            <p:nvPr/>
          </p:nvSpPr>
          <p:spPr bwMode="auto">
            <a:xfrm>
              <a:off x="2281" y="4729"/>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21" name="Rectangle 372"/>
            <p:cNvSpPr>
              <a:spLocks noChangeArrowheads="1"/>
            </p:cNvSpPr>
            <p:nvPr/>
          </p:nvSpPr>
          <p:spPr bwMode="auto">
            <a:xfrm>
              <a:off x="2281" y="478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22" name="Line 373"/>
            <p:cNvSpPr>
              <a:spLocks noChangeShapeType="1"/>
            </p:cNvSpPr>
            <p:nvPr/>
          </p:nvSpPr>
          <p:spPr bwMode="auto">
            <a:xfrm>
              <a:off x="2281" y="478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23" name="Line 374"/>
            <p:cNvSpPr>
              <a:spLocks noChangeShapeType="1"/>
            </p:cNvSpPr>
            <p:nvPr/>
          </p:nvSpPr>
          <p:spPr bwMode="auto">
            <a:xfrm>
              <a:off x="2281" y="478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24" name="Rectangle 375"/>
            <p:cNvSpPr>
              <a:spLocks noChangeArrowheads="1"/>
            </p:cNvSpPr>
            <p:nvPr/>
          </p:nvSpPr>
          <p:spPr bwMode="auto">
            <a:xfrm>
              <a:off x="2283" y="4787"/>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25" name="Line 376"/>
            <p:cNvSpPr>
              <a:spLocks noChangeShapeType="1"/>
            </p:cNvSpPr>
            <p:nvPr/>
          </p:nvSpPr>
          <p:spPr bwMode="auto">
            <a:xfrm>
              <a:off x="2283" y="4787"/>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26" name="Rectangle 377"/>
            <p:cNvSpPr>
              <a:spLocks noChangeArrowheads="1"/>
            </p:cNvSpPr>
            <p:nvPr/>
          </p:nvSpPr>
          <p:spPr bwMode="auto">
            <a:xfrm>
              <a:off x="2506" y="4729"/>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27" name="Line 378"/>
            <p:cNvSpPr>
              <a:spLocks noChangeShapeType="1"/>
            </p:cNvSpPr>
            <p:nvPr/>
          </p:nvSpPr>
          <p:spPr bwMode="auto">
            <a:xfrm>
              <a:off x="2506" y="4729"/>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28" name="Rectangle 379"/>
            <p:cNvSpPr>
              <a:spLocks noChangeArrowheads="1"/>
            </p:cNvSpPr>
            <p:nvPr/>
          </p:nvSpPr>
          <p:spPr bwMode="auto">
            <a:xfrm>
              <a:off x="2506" y="478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29" name="Line 380"/>
            <p:cNvSpPr>
              <a:spLocks noChangeShapeType="1"/>
            </p:cNvSpPr>
            <p:nvPr/>
          </p:nvSpPr>
          <p:spPr bwMode="auto">
            <a:xfrm>
              <a:off x="2506" y="478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30" name="Line 381"/>
            <p:cNvSpPr>
              <a:spLocks noChangeShapeType="1"/>
            </p:cNvSpPr>
            <p:nvPr/>
          </p:nvSpPr>
          <p:spPr bwMode="auto">
            <a:xfrm>
              <a:off x="2506" y="478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31" name="Rectangle 382"/>
            <p:cNvSpPr>
              <a:spLocks noChangeArrowheads="1"/>
            </p:cNvSpPr>
            <p:nvPr/>
          </p:nvSpPr>
          <p:spPr bwMode="auto">
            <a:xfrm>
              <a:off x="2508" y="4787"/>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32" name="Line 383"/>
            <p:cNvSpPr>
              <a:spLocks noChangeShapeType="1"/>
            </p:cNvSpPr>
            <p:nvPr/>
          </p:nvSpPr>
          <p:spPr bwMode="auto">
            <a:xfrm>
              <a:off x="2508" y="4787"/>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33" name="Rectangle 384"/>
            <p:cNvSpPr>
              <a:spLocks noChangeArrowheads="1"/>
            </p:cNvSpPr>
            <p:nvPr/>
          </p:nvSpPr>
          <p:spPr bwMode="auto">
            <a:xfrm>
              <a:off x="2731" y="4729"/>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34" name="Line 385"/>
            <p:cNvSpPr>
              <a:spLocks noChangeShapeType="1"/>
            </p:cNvSpPr>
            <p:nvPr/>
          </p:nvSpPr>
          <p:spPr bwMode="auto">
            <a:xfrm>
              <a:off x="2731" y="4729"/>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35" name="Rectangle 386"/>
            <p:cNvSpPr>
              <a:spLocks noChangeArrowheads="1"/>
            </p:cNvSpPr>
            <p:nvPr/>
          </p:nvSpPr>
          <p:spPr bwMode="auto">
            <a:xfrm>
              <a:off x="2731" y="478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36" name="Line 387"/>
            <p:cNvSpPr>
              <a:spLocks noChangeShapeType="1"/>
            </p:cNvSpPr>
            <p:nvPr/>
          </p:nvSpPr>
          <p:spPr bwMode="auto">
            <a:xfrm>
              <a:off x="2731" y="478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37" name="Line 388"/>
            <p:cNvSpPr>
              <a:spLocks noChangeShapeType="1"/>
            </p:cNvSpPr>
            <p:nvPr/>
          </p:nvSpPr>
          <p:spPr bwMode="auto">
            <a:xfrm>
              <a:off x="2731" y="478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38" name="Rectangle 389"/>
            <p:cNvSpPr>
              <a:spLocks noChangeArrowheads="1"/>
            </p:cNvSpPr>
            <p:nvPr/>
          </p:nvSpPr>
          <p:spPr bwMode="auto">
            <a:xfrm>
              <a:off x="2733" y="4787"/>
              <a:ext cx="235"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39" name="Line 390"/>
            <p:cNvSpPr>
              <a:spLocks noChangeShapeType="1"/>
            </p:cNvSpPr>
            <p:nvPr/>
          </p:nvSpPr>
          <p:spPr bwMode="auto">
            <a:xfrm>
              <a:off x="2733" y="4787"/>
              <a:ext cx="235"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40" name="Rectangle 391"/>
            <p:cNvSpPr>
              <a:spLocks noChangeArrowheads="1"/>
            </p:cNvSpPr>
            <p:nvPr/>
          </p:nvSpPr>
          <p:spPr bwMode="auto">
            <a:xfrm>
              <a:off x="2968" y="4729"/>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41" name="Line 392"/>
            <p:cNvSpPr>
              <a:spLocks noChangeShapeType="1"/>
            </p:cNvSpPr>
            <p:nvPr/>
          </p:nvSpPr>
          <p:spPr bwMode="auto">
            <a:xfrm>
              <a:off x="2968" y="4729"/>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42" name="Rectangle 393"/>
            <p:cNvSpPr>
              <a:spLocks noChangeArrowheads="1"/>
            </p:cNvSpPr>
            <p:nvPr/>
          </p:nvSpPr>
          <p:spPr bwMode="auto">
            <a:xfrm>
              <a:off x="2968" y="478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43" name="Line 394"/>
            <p:cNvSpPr>
              <a:spLocks noChangeShapeType="1"/>
            </p:cNvSpPr>
            <p:nvPr/>
          </p:nvSpPr>
          <p:spPr bwMode="auto">
            <a:xfrm>
              <a:off x="2968" y="478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44" name="Line 395"/>
            <p:cNvSpPr>
              <a:spLocks noChangeShapeType="1"/>
            </p:cNvSpPr>
            <p:nvPr/>
          </p:nvSpPr>
          <p:spPr bwMode="auto">
            <a:xfrm>
              <a:off x="2968" y="478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45" name="Rectangle 396"/>
            <p:cNvSpPr>
              <a:spLocks noChangeArrowheads="1"/>
            </p:cNvSpPr>
            <p:nvPr/>
          </p:nvSpPr>
          <p:spPr bwMode="auto">
            <a:xfrm>
              <a:off x="2968" y="478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46" name="Line 397"/>
            <p:cNvSpPr>
              <a:spLocks noChangeShapeType="1"/>
            </p:cNvSpPr>
            <p:nvPr/>
          </p:nvSpPr>
          <p:spPr bwMode="auto">
            <a:xfrm>
              <a:off x="2968" y="478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47" name="Line 398"/>
            <p:cNvSpPr>
              <a:spLocks noChangeShapeType="1"/>
            </p:cNvSpPr>
            <p:nvPr/>
          </p:nvSpPr>
          <p:spPr bwMode="auto">
            <a:xfrm>
              <a:off x="2968" y="478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grpSp>
      <p:sp>
        <p:nvSpPr>
          <p:cNvPr id="27663" name="Text Box 399"/>
          <p:cNvSpPr txBox="1">
            <a:spLocks noChangeArrowheads="1"/>
          </p:cNvSpPr>
          <p:nvPr/>
        </p:nvSpPr>
        <p:spPr bwMode="auto">
          <a:xfrm>
            <a:off x="823913" y="7637463"/>
            <a:ext cx="5408612"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305" tIns="45152" rIns="90305" bIns="45152">
            <a:spAutoFit/>
          </a:bodyPr>
          <a:lstStyle>
            <a:lvl1pPr defTabSz="903288" eaLnBrk="0" hangingPunct="0">
              <a:defRPr sz="1200">
                <a:solidFill>
                  <a:schemeClr val="tx1"/>
                </a:solidFill>
                <a:latin typeface="Arial" charset="0"/>
                <a:ea typeface="ＭＳ Ｐゴシック" charset="0"/>
                <a:cs typeface="ＭＳ Ｐゴシック" charset="0"/>
              </a:defRPr>
            </a:lvl1pPr>
            <a:lvl2pPr marL="742950" indent="-285750" defTabSz="903288" eaLnBrk="0" hangingPunct="0">
              <a:defRPr sz="1200">
                <a:solidFill>
                  <a:schemeClr val="tx1"/>
                </a:solidFill>
                <a:latin typeface="Arial" charset="0"/>
                <a:ea typeface="ＭＳ Ｐゴシック" charset="0"/>
              </a:defRPr>
            </a:lvl2pPr>
            <a:lvl3pPr marL="1143000" indent="-228600" defTabSz="903288" eaLnBrk="0" hangingPunct="0">
              <a:defRPr sz="1200">
                <a:solidFill>
                  <a:schemeClr val="tx1"/>
                </a:solidFill>
                <a:latin typeface="Arial" charset="0"/>
                <a:ea typeface="ＭＳ Ｐゴシック" charset="0"/>
              </a:defRPr>
            </a:lvl3pPr>
            <a:lvl4pPr marL="1600200" indent="-228600" defTabSz="903288" eaLnBrk="0" hangingPunct="0">
              <a:defRPr sz="1200">
                <a:solidFill>
                  <a:schemeClr val="tx1"/>
                </a:solidFill>
                <a:latin typeface="Arial" charset="0"/>
                <a:ea typeface="ＭＳ Ｐゴシック" charset="0"/>
              </a:defRPr>
            </a:lvl4pPr>
            <a:lvl5pPr marL="2057400" indent="-228600" defTabSz="903288" eaLnBrk="0" hangingPunct="0">
              <a:defRPr sz="1200">
                <a:solidFill>
                  <a:schemeClr val="tx1"/>
                </a:solidFill>
                <a:latin typeface="Arial" charset="0"/>
                <a:ea typeface="ＭＳ Ｐゴシック" charset="0"/>
              </a:defRPr>
            </a:lvl5pPr>
            <a:lvl6pPr marL="2514600" indent="-228600" algn="ctr" defTabSz="903288"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defTabSz="903288"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defTabSz="903288"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defTabSz="903288"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a:latin typeface="Times New Roman" charset="0"/>
              </a:rPr>
              <a:t>Bush (snr &amp; jnr), Clinton, Reagan, Nixon, Lincoln, Roosevelt, Johnson, Ford, Carter</a:t>
            </a:r>
          </a:p>
          <a:p>
            <a:pPr eaLnBrk="1" hangingPunct="1"/>
            <a:r>
              <a:rPr lang="en-GB">
                <a:latin typeface="Times New Roman" charset="0"/>
              </a:rPr>
              <a:t>Washington, Eisenhower, Adams, Kennedy...</a:t>
            </a:r>
          </a:p>
        </p:txBody>
      </p:sp>
    </p:spTree>
    <p:extLst>
      <p:ext uri="{BB962C8B-B14F-4D97-AF65-F5344CB8AC3E}">
        <p14:creationId xmlns:p14="http://schemas.microsoft.com/office/powerpoint/2010/main" val="204274292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83E4FA29-ED22-DA4A-B1EC-301659431967}" type="slidenum">
              <a:rPr lang="en-GB">
                <a:solidFill>
                  <a:srgbClr val="000000"/>
                </a:solidFill>
              </a:rPr>
              <a:pPr eaLnBrk="1" hangingPunct="1"/>
              <a:t>116</a:t>
            </a:fld>
            <a:endParaRPr lang="en-GB">
              <a:solidFill>
                <a:srgbClr val="000000"/>
              </a:solidFill>
            </a:endParaRPr>
          </a:p>
        </p:txBody>
      </p:sp>
      <p:sp>
        <p:nvSpPr>
          <p:cNvPr id="29698" name="Rectangle 2"/>
          <p:cNvSpPr>
            <a:spLocks noGrp="1" noRot="1" noChangeAspect="1" noChangeArrowheads="1" noTextEdit="1"/>
          </p:cNvSpPr>
          <p:nvPr>
            <p:ph type="sldImg"/>
          </p:nvPr>
        </p:nvSpPr>
        <p:spPr>
          <a:xfrm>
            <a:off x="1144588" y="687388"/>
            <a:ext cx="4570412" cy="3427412"/>
          </a:xfrm>
          <a:ln/>
        </p:spPr>
      </p:sp>
      <p:sp>
        <p:nvSpPr>
          <p:cNvPr id="29699" name="Rectangle 3"/>
          <p:cNvSpPr>
            <a:spLocks noGrp="1" noChangeArrowheads="1"/>
          </p:cNvSpPr>
          <p:nvPr>
            <p:ph type="body" idx="1"/>
          </p:nvPr>
        </p:nvSpPr>
        <p:spPr>
          <a:xfrm>
            <a:off x="912813" y="4341813"/>
            <a:ext cx="5032375" cy="4114800"/>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77884358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xfrm>
            <a:off x="1143000" y="685800"/>
            <a:ext cx="4572000" cy="3429000"/>
          </a:xfrm>
          <a:ln/>
        </p:spPr>
      </p:sp>
      <p:sp>
        <p:nvSpPr>
          <p:cNvPr id="3686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ndParaRPr>
          </a:p>
        </p:txBody>
      </p:sp>
      <p:sp>
        <p:nvSpPr>
          <p:cNvPr id="368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9AB6750-50A6-EC4E-8CC5-6F463009CFAA}" type="slidenum">
              <a:rPr lang="en-GB" sz="1200"/>
              <a:pPr eaLnBrk="1" hangingPunct="1"/>
              <a:t>117</a:t>
            </a:fld>
            <a:endParaRPr lang="en-GB" sz="1200"/>
          </a:p>
        </p:txBody>
      </p:sp>
    </p:spTree>
    <p:extLst>
      <p:ext uri="{BB962C8B-B14F-4D97-AF65-F5344CB8AC3E}">
        <p14:creationId xmlns:p14="http://schemas.microsoft.com/office/powerpoint/2010/main" val="204922110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xfrm>
            <a:off x="1143000" y="685800"/>
            <a:ext cx="4572000" cy="3429000"/>
          </a:xfrm>
          <a:ln/>
        </p:spPr>
      </p:sp>
      <p:sp>
        <p:nvSpPr>
          <p:cNvPr id="102403" name="Notes Placeholder 2"/>
          <p:cNvSpPr>
            <a:spLocks noGrp="1"/>
          </p:cNvSpPr>
          <p:nvPr>
            <p:ph type="body" idx="1"/>
          </p:nvPr>
        </p:nvSpPr>
        <p:spPr>
          <a:noFill/>
          <a:ln/>
        </p:spPr>
        <p:txBody>
          <a:bodyPr/>
          <a:lstStyle/>
          <a:p>
            <a:endParaRPr lang="en-US" smtClean="0"/>
          </a:p>
        </p:txBody>
      </p:sp>
      <p:sp>
        <p:nvSpPr>
          <p:cNvPr id="102404" name="Slide Number Placeholder 3"/>
          <p:cNvSpPr>
            <a:spLocks noGrp="1"/>
          </p:cNvSpPr>
          <p:nvPr>
            <p:ph type="sldNum" sz="quarter" idx="5"/>
          </p:nvPr>
        </p:nvSpPr>
        <p:spPr>
          <a:noFill/>
        </p:spPr>
        <p:txBody>
          <a:bodyPr/>
          <a:lstStyle/>
          <a:p>
            <a:fld id="{E8967EFA-A5DB-40E5-835C-93E2CA6F8419}" type="slidenum">
              <a:rPr lang="en-GB" smtClean="0"/>
              <a:pPr/>
              <a:t>119</a:t>
            </a:fld>
            <a:endParaRPr lang="en-GB" smtClean="0"/>
          </a:p>
        </p:txBody>
      </p:sp>
    </p:spTree>
    <p:extLst>
      <p:ext uri="{BB962C8B-B14F-4D97-AF65-F5344CB8AC3E}">
        <p14:creationId xmlns:p14="http://schemas.microsoft.com/office/powerpoint/2010/main" val="5491340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xfrm>
            <a:off x="1143000" y="685800"/>
            <a:ext cx="4572000" cy="3429000"/>
          </a:xfrm>
          <a:ln/>
        </p:spPr>
      </p:sp>
      <p:sp>
        <p:nvSpPr>
          <p:cNvPr id="40963" name="Notes Placeholder 2"/>
          <p:cNvSpPr>
            <a:spLocks noGrp="1"/>
          </p:cNvSpPr>
          <p:nvPr>
            <p:ph type="body" idx="1"/>
          </p:nvPr>
        </p:nvSpPr>
        <p:spPr>
          <a:noFill/>
          <a:ln/>
        </p:spPr>
        <p:txBody>
          <a:bodyPr/>
          <a:lstStyle/>
          <a:p>
            <a:endParaRPr lang="en-US" smtClean="0">
              <a:latin typeface="Arial" pitchFamily="34" charset="0"/>
            </a:endParaRPr>
          </a:p>
        </p:txBody>
      </p:sp>
      <p:sp>
        <p:nvSpPr>
          <p:cNvPr id="40964" name="Slide Number Placeholder 3"/>
          <p:cNvSpPr>
            <a:spLocks noGrp="1"/>
          </p:cNvSpPr>
          <p:nvPr>
            <p:ph type="sldNum" sz="quarter" idx="5"/>
          </p:nvPr>
        </p:nvSpPr>
        <p:spPr>
          <a:noFill/>
        </p:spPr>
        <p:txBody>
          <a:bodyPr/>
          <a:lstStyle/>
          <a:p>
            <a:fld id="{2AE265DD-89AB-48F4-9FC8-62F99782467C}" type="slidenum">
              <a:rPr lang="en-GB" smtClean="0">
                <a:solidFill>
                  <a:srgbClr val="000000"/>
                </a:solidFill>
                <a:latin typeface="Arial" pitchFamily="34" charset="0"/>
              </a:rPr>
              <a:pPr/>
              <a:t>125</a:t>
            </a:fld>
            <a:endParaRPr lang="en-GB" smtClean="0">
              <a:solidFill>
                <a:srgbClr val="000000"/>
              </a:solidFill>
              <a:latin typeface="Arial" pitchFamily="34" charset="0"/>
            </a:endParaRPr>
          </a:p>
        </p:txBody>
      </p:sp>
    </p:spTree>
    <p:extLst>
      <p:ext uri="{BB962C8B-B14F-4D97-AF65-F5344CB8AC3E}">
        <p14:creationId xmlns:p14="http://schemas.microsoft.com/office/powerpoint/2010/main" val="171016916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3153F4FA-3082-4FF5-88B0-401853D37F82}" type="slidenum">
              <a:rPr lang="en-GB" smtClean="0">
                <a:solidFill>
                  <a:srgbClr val="000000"/>
                </a:solidFill>
                <a:latin typeface="Arial" pitchFamily="34" charset="0"/>
              </a:rPr>
              <a:pPr/>
              <a:t>126</a:t>
            </a:fld>
            <a:endParaRPr lang="en-GB" smtClean="0">
              <a:solidFill>
                <a:srgbClr val="000000"/>
              </a:solidFill>
              <a:latin typeface="Arial" pitchFamily="34" charset="0"/>
            </a:endParaRPr>
          </a:p>
        </p:txBody>
      </p:sp>
      <p:sp>
        <p:nvSpPr>
          <p:cNvPr id="38915" name="Rectangle 2"/>
          <p:cNvSpPr>
            <a:spLocks noGrp="1" noRot="1" noChangeAspect="1" noChangeArrowheads="1" noTextEdit="1"/>
          </p:cNvSpPr>
          <p:nvPr>
            <p:ph type="sldImg"/>
          </p:nvPr>
        </p:nvSpPr>
        <p:spPr>
          <a:xfrm>
            <a:off x="830263" y="422275"/>
            <a:ext cx="5251450" cy="3938588"/>
          </a:xfrm>
          <a:ln/>
        </p:spPr>
      </p:sp>
      <p:sp>
        <p:nvSpPr>
          <p:cNvPr id="38916" name="Rectangle 3"/>
          <p:cNvSpPr>
            <a:spLocks noGrp="1" noChangeArrowheads="1"/>
          </p:cNvSpPr>
          <p:nvPr>
            <p:ph type="body" idx="1"/>
          </p:nvPr>
        </p:nvSpPr>
        <p:spPr>
          <a:xfrm>
            <a:off x="469900" y="4502150"/>
            <a:ext cx="6202363" cy="3973513"/>
          </a:xfrm>
          <a:noFill/>
          <a:ln/>
        </p:spPr>
        <p:txBody>
          <a:bodyPr/>
          <a:lstStyle/>
          <a:p>
            <a:pPr eaLnBrk="1" hangingPunct="1"/>
            <a:endParaRPr lang="en-US" smtClean="0">
              <a:latin typeface="Arial" pitchFamily="34" charset="0"/>
            </a:endParaRPr>
          </a:p>
        </p:txBody>
      </p:sp>
    </p:spTree>
    <p:extLst>
      <p:ext uri="{BB962C8B-B14F-4D97-AF65-F5344CB8AC3E}">
        <p14:creationId xmlns:p14="http://schemas.microsoft.com/office/powerpoint/2010/main" val="761198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smtClean="0"/>
              <a:t>Click to edit Master title style</a:t>
            </a:r>
            <a:endParaRPr lang="en-US" dirty="0" smtClean="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smtClean="0"/>
              <a:t>Click to edit Master subtitle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smtClean="0"/>
              <a:t>Click to edit Master title style</a:t>
            </a:r>
            <a:endParaRPr lang="en-US" dirty="0" smtClean="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63636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1pPr marL="316531" indent="-316531">
              <a:buFont typeface="Arial" charset="0"/>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522325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050"/>
          </a:xfrm>
        </p:spPr>
        <p:txBody>
          <a:bodyPr/>
          <a:lstStyle/>
          <a:p>
            <a:r>
              <a:rPr lang="en-US" dirty="0" smtClean="0"/>
              <a:t>Click to edit Master title style</a:t>
            </a:r>
            <a:endParaRPr lang="en-GB" dirty="0"/>
          </a:p>
        </p:txBody>
      </p:sp>
      <p:sp>
        <p:nvSpPr>
          <p:cNvPr id="3" name="ClipArt Placeholder 2"/>
          <p:cNvSpPr>
            <a:spLocks noGrp="1"/>
          </p:cNvSpPr>
          <p:nvPr>
            <p:ph type="clipArt" sz="half" idx="1"/>
          </p:nvPr>
        </p:nvSpPr>
        <p:spPr>
          <a:xfrm>
            <a:off x="685803" y="990607"/>
            <a:ext cx="3815862" cy="4975225"/>
          </a:xfrm>
        </p:spPr>
        <p:txBody>
          <a:bodyPr/>
          <a:lstStyle/>
          <a:p>
            <a:pPr lvl="0"/>
            <a:endParaRPr lang="en-GB" noProof="0" smtClean="0"/>
          </a:p>
        </p:txBody>
      </p:sp>
      <p:sp>
        <p:nvSpPr>
          <p:cNvPr id="4" name="Text Placeholder 3"/>
          <p:cNvSpPr>
            <a:spLocks noGrp="1"/>
          </p:cNvSpPr>
          <p:nvPr>
            <p:ph type="body" sz="half" idx="2"/>
          </p:nvPr>
        </p:nvSpPr>
        <p:spPr>
          <a:xfrm>
            <a:off x="4642338" y="990607"/>
            <a:ext cx="3815862" cy="4975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6433917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3292547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itle &amp; Content - Large  Font">
    <p:spTree>
      <p:nvGrpSpPr>
        <p:cNvPr id="1" name=""/>
        <p:cNvGrpSpPr/>
        <p:nvPr/>
      </p:nvGrpSpPr>
      <p:grpSpPr>
        <a:xfrm>
          <a:off x="0" y="0"/>
          <a:ext cx="0" cy="0"/>
          <a:chOff x="0" y="0"/>
          <a:chExt cx="0" cy="0"/>
        </a:xfrm>
      </p:grpSpPr>
      <p:sp>
        <p:nvSpPr>
          <p:cNvPr id="9" name="Slide Number Placeholder 5"/>
          <p:cNvSpPr txBox="1">
            <a:spLocks/>
          </p:cNvSpPr>
          <p:nvPr/>
        </p:nvSpPr>
        <p:spPr>
          <a:xfrm>
            <a:off x="7003515" y="6553583"/>
            <a:ext cx="2133600" cy="365125"/>
          </a:xfrm>
          <a:prstGeom prst="rect">
            <a:avLst/>
          </a:prstGeom>
        </p:spPr>
        <p:txBody>
          <a:bodyPr vert="horz" lIns="68598" tIns="34299" rIns="68598" bIns="34299" rtlCol="0" anchor="ctr"/>
          <a:lstStyle>
            <a:defPPr>
              <a:defRPr lang="en-US"/>
            </a:defPPr>
            <a:lvl1pPr algn="r" rtl="0" fontAlgn="base">
              <a:spcBef>
                <a:spcPct val="0"/>
              </a:spcBef>
              <a:spcAft>
                <a:spcPct val="0"/>
              </a:spcAft>
              <a:defRPr sz="800" kern="1200">
                <a:solidFill>
                  <a:srgbClr val="0070C0"/>
                </a:solidFill>
                <a:latin typeface="GE Inspira Pitch" pitchFamily="34" charset="0"/>
                <a:ea typeface="+mn-ea"/>
                <a:cs typeface="Arial" charset="0"/>
              </a:defRPr>
            </a:lvl1pPr>
            <a:lvl2pPr marL="457200" algn="l" rtl="0" fontAlgn="base">
              <a:spcBef>
                <a:spcPct val="0"/>
              </a:spcBef>
              <a:spcAft>
                <a:spcPct val="0"/>
              </a:spcAft>
              <a:defRPr sz="3200" kern="1200">
                <a:solidFill>
                  <a:schemeClr val="tx1"/>
                </a:solidFill>
                <a:latin typeface="GE Inspira Pitch" pitchFamily="34" charset="0"/>
                <a:ea typeface="+mn-ea"/>
                <a:cs typeface="Arial" charset="0"/>
              </a:defRPr>
            </a:lvl2pPr>
            <a:lvl3pPr marL="914400" algn="l" rtl="0" fontAlgn="base">
              <a:spcBef>
                <a:spcPct val="0"/>
              </a:spcBef>
              <a:spcAft>
                <a:spcPct val="0"/>
              </a:spcAft>
              <a:defRPr sz="3200" kern="1200">
                <a:solidFill>
                  <a:schemeClr val="tx1"/>
                </a:solidFill>
                <a:latin typeface="GE Inspira Pitch" pitchFamily="34" charset="0"/>
                <a:ea typeface="+mn-ea"/>
                <a:cs typeface="Arial" charset="0"/>
              </a:defRPr>
            </a:lvl3pPr>
            <a:lvl4pPr marL="1371600" algn="l" rtl="0" fontAlgn="base">
              <a:spcBef>
                <a:spcPct val="0"/>
              </a:spcBef>
              <a:spcAft>
                <a:spcPct val="0"/>
              </a:spcAft>
              <a:defRPr sz="3200" kern="1200">
                <a:solidFill>
                  <a:schemeClr val="tx1"/>
                </a:solidFill>
                <a:latin typeface="GE Inspira Pitch" pitchFamily="34" charset="0"/>
                <a:ea typeface="+mn-ea"/>
                <a:cs typeface="Arial" charset="0"/>
              </a:defRPr>
            </a:lvl4pPr>
            <a:lvl5pPr marL="1828800" algn="l" rtl="0" fontAlgn="base">
              <a:spcBef>
                <a:spcPct val="0"/>
              </a:spcBef>
              <a:spcAft>
                <a:spcPct val="0"/>
              </a:spcAft>
              <a:defRPr sz="3200" kern="1200">
                <a:solidFill>
                  <a:schemeClr val="tx1"/>
                </a:solidFill>
                <a:latin typeface="GE Inspira Pitch" pitchFamily="34" charset="0"/>
                <a:ea typeface="+mn-ea"/>
                <a:cs typeface="Arial" charset="0"/>
              </a:defRPr>
            </a:lvl5pPr>
            <a:lvl6pPr marL="2286000" algn="l" defTabSz="914400" rtl="0" eaLnBrk="1" latinLnBrk="0" hangingPunct="1">
              <a:defRPr sz="3200" kern="1200">
                <a:solidFill>
                  <a:schemeClr val="tx1"/>
                </a:solidFill>
                <a:latin typeface="GE Inspira Pitch" pitchFamily="34" charset="0"/>
                <a:ea typeface="+mn-ea"/>
                <a:cs typeface="Arial" charset="0"/>
              </a:defRPr>
            </a:lvl6pPr>
            <a:lvl7pPr marL="2743200" algn="l" defTabSz="914400" rtl="0" eaLnBrk="1" latinLnBrk="0" hangingPunct="1">
              <a:defRPr sz="3200" kern="1200">
                <a:solidFill>
                  <a:schemeClr val="tx1"/>
                </a:solidFill>
                <a:latin typeface="GE Inspira Pitch" pitchFamily="34" charset="0"/>
                <a:ea typeface="+mn-ea"/>
                <a:cs typeface="Arial" charset="0"/>
              </a:defRPr>
            </a:lvl7pPr>
            <a:lvl8pPr marL="3200400" algn="l" defTabSz="914400" rtl="0" eaLnBrk="1" latinLnBrk="0" hangingPunct="1">
              <a:defRPr sz="3200" kern="1200">
                <a:solidFill>
                  <a:schemeClr val="tx1"/>
                </a:solidFill>
                <a:latin typeface="GE Inspira Pitch" pitchFamily="34" charset="0"/>
                <a:ea typeface="+mn-ea"/>
                <a:cs typeface="Arial" charset="0"/>
              </a:defRPr>
            </a:lvl8pPr>
            <a:lvl9pPr marL="3657600" algn="l" defTabSz="914400" rtl="0" eaLnBrk="1" latinLnBrk="0" hangingPunct="1">
              <a:defRPr sz="3200" kern="1200">
                <a:solidFill>
                  <a:schemeClr val="tx1"/>
                </a:solidFill>
                <a:latin typeface="GE Inspira Pitch" pitchFamily="34" charset="0"/>
                <a:ea typeface="+mn-ea"/>
                <a:cs typeface="Arial" charset="0"/>
              </a:defRPr>
            </a:lvl9pPr>
          </a:lstStyle>
          <a:p>
            <a:fld id="{5B5001F5-E7B9-4741-B997-DC6E1D931256}" type="slidenum">
              <a:rPr lang="en-US" sz="600" smtClean="0">
                <a:solidFill>
                  <a:srgbClr val="414141"/>
                </a:solidFill>
                <a:latin typeface="GE Inspira" panose="020F0603030400020203" pitchFamily="34" charset="0"/>
              </a:rPr>
              <a:pPr/>
              <a:t>‹#›</a:t>
            </a:fld>
            <a:endParaRPr lang="en-US" sz="600" dirty="0">
              <a:solidFill>
                <a:srgbClr val="414141"/>
              </a:solidFill>
              <a:latin typeface="GE Inspira" panose="020F0603030400020203" pitchFamily="34" charset="0"/>
            </a:endParaRPr>
          </a:p>
        </p:txBody>
      </p:sp>
      <p:sp>
        <p:nvSpPr>
          <p:cNvPr id="8" name="Text Placeholder 2"/>
          <p:cNvSpPr>
            <a:spLocks noGrp="1"/>
          </p:cNvSpPr>
          <p:nvPr>
            <p:ph idx="1" hasCustomPrompt="1"/>
          </p:nvPr>
        </p:nvSpPr>
        <p:spPr>
          <a:xfrm>
            <a:off x="574625" y="928336"/>
            <a:ext cx="8229600" cy="5071088"/>
          </a:xfrm>
          <a:prstGeom prst="rect">
            <a:avLst/>
          </a:prstGeom>
        </p:spPr>
        <p:txBody>
          <a:bodyPr vert="horz" lIns="91440" tIns="45720" rIns="91440" bIns="45720" rtlCol="0">
            <a:normAutofit/>
          </a:bodyPr>
          <a:lstStyle>
            <a:lvl1pPr marL="0" marR="0" indent="0" algn="l" defTabSz="685983" rtl="0" eaLnBrk="1" fontAlgn="auto" latinLnBrk="0" hangingPunct="1">
              <a:lnSpc>
                <a:spcPct val="100000"/>
              </a:lnSpc>
              <a:spcBef>
                <a:spcPts val="900"/>
              </a:spcBef>
              <a:spcAft>
                <a:spcPts val="0"/>
              </a:spcAft>
              <a:buClrTx/>
              <a:buSzTx/>
              <a:buFont typeface="Arial" panose="020B0604020202020204" pitchFamily="34" charset="0"/>
              <a:buNone/>
              <a:tabLst/>
              <a:defRPr sz="2401">
                <a:solidFill>
                  <a:srgbClr val="005CB9"/>
                </a:solidFill>
                <a:latin typeface="GE Inspira" panose="020F0603030400020203" pitchFamily="34" charset="0"/>
              </a:defRPr>
            </a:lvl1pPr>
            <a:lvl2pPr marL="175069" indent="-169114">
              <a:spcBef>
                <a:spcPts val="900"/>
              </a:spcBef>
              <a:defRPr sz="2101">
                <a:solidFill>
                  <a:schemeClr val="tx1">
                    <a:lumMod val="65000"/>
                    <a:lumOff val="35000"/>
                  </a:schemeClr>
                </a:solidFill>
                <a:latin typeface="GE Inspira" panose="020F0603030400020203" pitchFamily="34" charset="0"/>
              </a:defRPr>
            </a:lvl2pPr>
            <a:lvl3pPr marL="433503" indent="-175069">
              <a:spcBef>
                <a:spcPts val="675"/>
              </a:spcBef>
              <a:defRPr sz="1800">
                <a:solidFill>
                  <a:schemeClr val="tx1">
                    <a:lumMod val="65000"/>
                    <a:lumOff val="35000"/>
                  </a:schemeClr>
                </a:solidFill>
                <a:latin typeface="GE Inspira" panose="020F0603030400020203" pitchFamily="34" charset="0"/>
              </a:defRPr>
            </a:lvl3pPr>
            <a:lvl4pPr marL="604999" indent="-170305">
              <a:spcBef>
                <a:spcPts val="450"/>
              </a:spcBef>
              <a:defRPr sz="1500">
                <a:solidFill>
                  <a:schemeClr val="tx1">
                    <a:lumMod val="65000"/>
                    <a:lumOff val="35000"/>
                  </a:schemeClr>
                </a:solidFill>
                <a:latin typeface="GE Inspira" panose="020F0603030400020203" pitchFamily="34" charset="0"/>
              </a:defRPr>
            </a:lvl4pPr>
            <a:lvl5pPr marL="769349" indent="-167923">
              <a:spcBef>
                <a:spcPts val="300"/>
              </a:spcBef>
              <a:defRPr sz="1350">
                <a:solidFill>
                  <a:schemeClr val="tx1">
                    <a:lumMod val="65000"/>
                    <a:lumOff val="35000"/>
                  </a:schemeClr>
                </a:solidFill>
                <a:latin typeface="GE Inspira" panose="020F0603030400020203" pitchFamily="34" charset="0"/>
              </a:defRPr>
            </a:lvl5pPr>
            <a:lvl6pPr marL="942036" indent="-171496">
              <a:spcBef>
                <a:spcPts val="225"/>
              </a:spcBef>
              <a:defRPr/>
            </a:lvl6pPr>
          </a:lstStyle>
          <a:p>
            <a:pPr lvl="0"/>
            <a:r>
              <a:rPr lang="en-US" dirty="0"/>
              <a:t>Click to edit Master text styles</a:t>
            </a:r>
          </a:p>
          <a:p>
            <a:pPr lvl="1"/>
            <a:r>
              <a:rPr lang="en-US" dirty="0"/>
              <a:t>Level 2</a:t>
            </a:r>
          </a:p>
          <a:p>
            <a:pPr lvl="2"/>
            <a:r>
              <a:rPr lang="en-US" dirty="0"/>
              <a:t>Level 3</a:t>
            </a:r>
          </a:p>
          <a:p>
            <a:pPr lvl="3"/>
            <a:r>
              <a:rPr lang="en-US" dirty="0"/>
              <a:t>Level 4</a:t>
            </a:r>
          </a:p>
          <a:p>
            <a:pPr lvl="4"/>
            <a:r>
              <a:rPr lang="en-US" dirty="0"/>
              <a:t>Level 5</a:t>
            </a:r>
          </a:p>
          <a:p>
            <a:pPr lvl="5"/>
            <a:r>
              <a:rPr lang="en-US" dirty="0"/>
              <a:t>Level 6</a:t>
            </a:r>
          </a:p>
        </p:txBody>
      </p:sp>
      <p:sp>
        <p:nvSpPr>
          <p:cNvPr id="2" name="Title 1"/>
          <p:cNvSpPr>
            <a:spLocks noGrp="1"/>
          </p:cNvSpPr>
          <p:nvPr>
            <p:ph type="title"/>
          </p:nvPr>
        </p:nvSpPr>
        <p:spPr>
          <a:xfrm>
            <a:off x="555815" y="274641"/>
            <a:ext cx="8130985" cy="543047"/>
          </a:xfrm>
        </p:spPr>
        <p:txBody>
          <a:bodyPr>
            <a:noAutofit/>
          </a:bodyPr>
          <a:lstStyle>
            <a:lvl1pPr>
              <a:defRPr sz="3001">
                <a:solidFill>
                  <a:schemeClr val="tx1">
                    <a:lumMod val="65000"/>
                    <a:lumOff val="35000"/>
                  </a:schemeClr>
                </a:solidFill>
                <a:latin typeface="GE Inspira Medium" panose="020F0603030400020203" pitchFamily="34" charset="0"/>
              </a:defRPr>
            </a:lvl1pPr>
          </a:lstStyle>
          <a:p>
            <a:r>
              <a:rPr lang="en-US"/>
              <a:t>Click to edit Master title style</a:t>
            </a:r>
            <a:endParaRPr lang="en-US" dirty="0"/>
          </a:p>
        </p:txBody>
      </p:sp>
      <p:pic>
        <p:nvPicPr>
          <p:cNvPr id="11" name="Picture 3" descr="E:\Harrington Group\GE OIL &amp; GAS ENGINEERING - SARAH LEONARD\2016 - SYSTEMS ENGINEERING DOCUMENTS\SEO Campaign\GUIDE-SEO Graphics\Graphic Theme Files\SEO Graphic - Blue Text copy.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58100" y="6106915"/>
            <a:ext cx="1303154" cy="74990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171450" y="6294417"/>
            <a:ext cx="281178" cy="374904"/>
          </a:xfrm>
          <a:prstGeom prst="rect">
            <a:avLst/>
          </a:prstGeom>
        </p:spPr>
      </p:pic>
      <p:sp>
        <p:nvSpPr>
          <p:cNvPr id="10" name="Slide Number Placeholder 1"/>
          <p:cNvSpPr>
            <a:spLocks noGrp="1"/>
          </p:cNvSpPr>
          <p:nvPr/>
        </p:nvSpPr>
        <p:spPr bwMode="auto">
          <a:xfrm>
            <a:off x="3632349" y="6631945"/>
            <a:ext cx="1916232" cy="161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1" tIns="34291" rIns="68581" bIns="34291">
            <a:spAutoFit/>
          </a:bodyPr>
          <a:lstStyle/>
          <a:p>
            <a:pPr defTabSz="342991"/>
            <a:r>
              <a:rPr lang="en-US" sz="600" dirty="0">
                <a:solidFill>
                  <a:srgbClr val="414141"/>
                </a:solidFill>
                <a:latin typeface="GE Inspira" panose="020F0603030400020203" pitchFamily="34" charset="0"/>
              </a:rPr>
              <a:t>© 2016 General Electric Company - All rights reserved</a:t>
            </a:r>
          </a:p>
        </p:txBody>
      </p:sp>
    </p:spTree>
    <p:extLst>
      <p:ext uri="{BB962C8B-B14F-4D97-AF65-F5344CB8AC3E}">
        <p14:creationId xmlns:p14="http://schemas.microsoft.com/office/powerpoint/2010/main" val="1150375626"/>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pic>
        <p:nvPicPr>
          <p:cNvPr id="2" name="Picture 1" descr="header_blob_strip_wid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3" name="Picture 2" descr="Waters_logo_black.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extLst>
      <p:ext uri="{BB962C8B-B14F-4D97-AF65-F5344CB8AC3E}">
        <p14:creationId xmlns:p14="http://schemas.microsoft.com/office/powerpoint/2010/main" val="16032750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8" Type="http://schemas.openxmlformats.org/officeDocument/2006/relationships/image" Target="../media/image1.png"/><Relationship Id="rId19"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5.png"/><Relationship Id="rId1" Type="http://schemas.openxmlformats.org/officeDocument/2006/relationships/slideLayout" Target="../slideLayouts/slideLayout17.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a:t>
            </a:r>
            <a:r>
              <a:rPr lang="en-US" sz="700" dirty="0" smtClean="0">
                <a:solidFill>
                  <a:srgbClr val="000000"/>
                </a:solidFill>
              </a:rPr>
              <a:t>2016 </a:t>
            </a:r>
            <a:r>
              <a:rPr lang="en-US" sz="700" dirty="0">
                <a:solidFill>
                  <a:srgbClr val="000000"/>
                </a:solidFill>
              </a:rPr>
              <a:t>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smtClean="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3" r:id="rId11"/>
    <p:sldLayoutId id="2147484904" r:id="rId12"/>
    <p:sldLayoutId id="2147484905" r:id="rId13"/>
    <p:sldLayoutId id="2147484906" r:id="rId14"/>
    <p:sldLayoutId id="2147484907" r:id="rId15"/>
    <p:sldLayoutId id="2147484908" r:id="rId16"/>
  </p:sldLayoutIdLst>
  <p:transition>
    <p:wipe dir="r"/>
  </p:transition>
  <p:timing>
    <p:tnLst>
      <p:par>
        <p:cTn id="1" dur="indefinite" restart="never" nodeType="tmRoot"/>
      </p:par>
    </p:tnLst>
  </p:timing>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gif"/></Relationships>
</file>

<file path=ppt/slides/_rels/slide2.xml.rels><?xml version="1.0" encoding="UTF-8" standalone="yes"?>
<Relationships xmlns="http://schemas.openxmlformats.org/package/2006/relationships"><Relationship Id="rId3" Type="http://schemas.openxmlformats.org/officeDocument/2006/relationships/image" Target="../media/image7.wmf"/><Relationship Id="rId4" Type="http://schemas.openxmlformats.org/officeDocument/2006/relationships/image" Target="../media/image8.wmf"/><Relationship Id="rId5" Type="http://schemas.openxmlformats.org/officeDocument/2006/relationships/image" Target="../media/image9.jpg"/><Relationship Id="rId1" Type="http://schemas.openxmlformats.org/officeDocument/2006/relationships/slideLayout" Target="../slideLayouts/slideLayout1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audio" Target="../media/audio1.bin"/></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4" Type="http://schemas.openxmlformats.org/officeDocument/2006/relationships/image" Target="../media/image10.jpg"/><Relationship Id="rId5" Type="http://schemas.openxmlformats.org/officeDocument/2006/relationships/image" Target="../media/image13.jpg"/><Relationship Id="rId6" Type="http://schemas.openxmlformats.org/officeDocument/2006/relationships/image" Target="../media/image14.jpeg"/><Relationship Id="rId1" Type="http://schemas.openxmlformats.org/officeDocument/2006/relationships/slideLayout" Target="../slideLayouts/slideLayout14.xml"/><Relationship Id="rId2" Type="http://schemas.openxmlformats.org/officeDocument/2006/relationships/image" Target="../media/image1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6.jpeg"/><Relationship Id="rId3" Type="http://schemas.openxmlformats.org/officeDocument/2006/relationships/image" Target="../media/image1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4" Type="http://schemas.openxmlformats.org/officeDocument/2006/relationships/image" Target="../media/image22.jpg"/><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audio" Target="../media/audio1.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23.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4.jpg"/><Relationship Id="rId3" Type="http://schemas.openxmlformats.org/officeDocument/2006/relationships/image" Target="../media/image25.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tiff"/><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9.jpeg"/><Relationship Id="rId5" Type="http://schemas.openxmlformats.org/officeDocument/2006/relationships/image" Target="../media/image30.jpeg"/><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1.jpeg"/></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9.jpeg"/><Relationship Id="rId5" Type="http://schemas.openxmlformats.org/officeDocument/2006/relationships/image" Target="../media/image30.jpeg"/><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34.jpeg"/><Relationship Id="rId1" Type="http://schemas.openxmlformats.org/officeDocument/2006/relationships/slideLayout" Target="../slideLayouts/slideLayout11.xml"/><Relationship Id="rId2" Type="http://schemas.openxmlformats.org/officeDocument/2006/relationships/image" Target="../media/image3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35.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36.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37.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38.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9.jpeg"/></Relationships>
</file>

<file path=ppt/slides/_rels/slide58.xml.rels><?xml version="1.0" encoding="UTF-8" standalone="yes"?>
<Relationships xmlns="http://schemas.openxmlformats.org/package/2006/relationships"><Relationship Id="rId3" Type="http://schemas.openxmlformats.org/officeDocument/2006/relationships/image" Target="../media/image40.emf"/><Relationship Id="rId4" Type="http://schemas.openxmlformats.org/officeDocument/2006/relationships/image" Target="../media/image41.emf"/><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s>
</file>

<file path=ppt/slides/_rels/slide60.xml.rels><?xml version="1.0" encoding="UTF-8" standalone="yes"?>
<Relationships xmlns="http://schemas.openxmlformats.org/package/2006/relationships"><Relationship Id="rId3" Type="http://schemas.openxmlformats.org/officeDocument/2006/relationships/image" Target="../media/image42.jpeg"/><Relationship Id="rId4" Type="http://schemas.openxmlformats.org/officeDocument/2006/relationships/image" Target="../media/image43.jpeg"/><Relationship Id="rId1" Type="http://schemas.openxmlformats.org/officeDocument/2006/relationships/slideLayout" Target="../slideLayouts/slideLayout13.xml"/><Relationship Id="rId2" Type="http://schemas.openxmlformats.org/officeDocument/2006/relationships/notesSlide" Target="../notesSlides/notesSlide3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s>
</file>

<file path=ppt/slides/_rels/slide64.xml.rels><?xml version="1.0" encoding="UTF-8" standalone="yes"?>
<Relationships xmlns="http://schemas.openxmlformats.org/package/2006/relationships"><Relationship Id="rId3" Type="http://schemas.openxmlformats.org/officeDocument/2006/relationships/image" Target="../media/image44.jpeg"/><Relationship Id="rId4" Type="http://schemas.openxmlformats.org/officeDocument/2006/relationships/image" Target="../media/image45.jpeg"/><Relationship Id="rId5" Type="http://schemas.openxmlformats.org/officeDocument/2006/relationships/image" Target="../media/image46.jpeg"/><Relationship Id="rId1" Type="http://schemas.openxmlformats.org/officeDocument/2006/relationships/slideLayout" Target="../slideLayouts/slideLayout12.xml"/><Relationship Id="rId2" Type="http://schemas.openxmlformats.org/officeDocument/2006/relationships/notesSlide" Target="../notesSlides/notesSlide40.xml"/></Relationships>
</file>

<file path=ppt/slides/_rels/slide65.xml.rels><?xml version="1.0" encoding="UTF-8" standalone="yes"?>
<Relationships xmlns="http://schemas.openxmlformats.org/package/2006/relationships"><Relationship Id="rId3" Type="http://schemas.openxmlformats.org/officeDocument/2006/relationships/image" Target="../media/image48.jpg"/><Relationship Id="rId4" Type="http://schemas.openxmlformats.org/officeDocument/2006/relationships/image" Target="../media/image49.jpg"/><Relationship Id="rId1" Type="http://schemas.openxmlformats.org/officeDocument/2006/relationships/slideLayout" Target="../slideLayouts/slideLayout12.xml"/><Relationship Id="rId2" Type="http://schemas.openxmlformats.org/officeDocument/2006/relationships/image" Target="../media/image47.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image" Target="../media/image47.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50.emf"/></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51.em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51.emf"/></Relationships>
</file>

<file path=ppt/slides/_rels/slide73.xml.rels><?xml version="1.0" encoding="UTF-8" standalone="yes"?>
<Relationships xmlns="http://schemas.openxmlformats.org/package/2006/relationships"><Relationship Id="rId3" Type="http://schemas.openxmlformats.org/officeDocument/2006/relationships/image" Target="../media/image52.png"/><Relationship Id="rId4" Type="http://schemas.openxmlformats.org/officeDocument/2006/relationships/image" Target="../media/image53.jpg"/><Relationship Id="rId1" Type="http://schemas.openxmlformats.org/officeDocument/2006/relationships/slideLayout" Target="../slideLayouts/slideLayout12.xml"/><Relationship Id="rId2" Type="http://schemas.openxmlformats.org/officeDocument/2006/relationships/notesSlide" Target="../notesSlides/notesSlide4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s>
</file>

<file path=ppt/slides/_rels/slide77.xml.rels><?xml version="1.0" encoding="UTF-8" standalone="yes"?>
<Relationships xmlns="http://schemas.openxmlformats.org/package/2006/relationships"><Relationship Id="rId3" Type="http://schemas.openxmlformats.org/officeDocument/2006/relationships/image" Target="../media/image54.jpeg"/><Relationship Id="rId4" Type="http://schemas.openxmlformats.org/officeDocument/2006/relationships/image" Target="../media/image55.png"/><Relationship Id="rId1" Type="http://schemas.openxmlformats.org/officeDocument/2006/relationships/slideLayout" Target="../slideLayouts/slideLayout12.xml"/><Relationship Id="rId2" Type="http://schemas.openxmlformats.org/officeDocument/2006/relationships/notesSlide" Target="../notesSlides/notesSlide48.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12.xml"/><Relationship Id="rId2" Type="http://schemas.openxmlformats.org/officeDocument/2006/relationships/diagramData" Target="../diagrams/data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0.xml"/><Relationship Id="rId3" Type="http://schemas.openxmlformats.org/officeDocument/2006/relationships/image" Target="../media/image56.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58.emf"/><Relationship Id="rId1" Type="http://schemas.openxmlformats.org/officeDocument/2006/relationships/slideLayout" Target="../slideLayouts/slideLayout11.xml"/><Relationship Id="rId2" Type="http://schemas.openxmlformats.org/officeDocument/2006/relationships/notesSlide" Target="../notesSlides/notesSlide5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2.xml"/><Relationship Id="rId3" Type="http://schemas.openxmlformats.org/officeDocument/2006/relationships/image" Target="../media/image59.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3.xml"/><Relationship Id="rId3" Type="http://schemas.openxmlformats.org/officeDocument/2006/relationships/image" Target="../media/image39.jpe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60.jpe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 Id="rId3" Type="http://schemas.openxmlformats.org/officeDocument/2006/relationships/image" Target="../media/image61.jpe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62.emf"/></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8.xml"/><Relationship Id="rId3" Type="http://schemas.openxmlformats.org/officeDocument/2006/relationships/image" Target="../media/image63.emf"/></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9.xml"/><Relationship Id="rId3" Type="http://schemas.openxmlformats.org/officeDocument/2006/relationships/image" Target="../media/image64.jpeg"/></Relationships>
</file>

<file path=ppt/slides/_rels/slide92.xml.rels><?xml version="1.0" encoding="UTF-8" standalone="yes"?>
<Relationships xmlns="http://schemas.openxmlformats.org/package/2006/relationships"><Relationship Id="rId3" Type="http://schemas.openxmlformats.org/officeDocument/2006/relationships/image" Target="../media/image64.jpeg"/><Relationship Id="rId4" Type="http://schemas.openxmlformats.org/officeDocument/2006/relationships/image" Target="../media/image65.emf"/><Relationship Id="rId1" Type="http://schemas.openxmlformats.org/officeDocument/2006/relationships/slideLayout" Target="../slideLayouts/slideLayout11.xml"/><Relationship Id="rId2" Type="http://schemas.openxmlformats.org/officeDocument/2006/relationships/notesSlide" Target="../notesSlides/notesSlide60.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1.xml"/><Relationship Id="rId3" Type="http://schemas.openxmlformats.org/officeDocument/2006/relationships/image" Target="../media/image64.jpe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6.emf"/><Relationship Id="rId3" Type="http://schemas.openxmlformats.org/officeDocument/2006/relationships/image" Target="../media/image67.emf"/></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8.emf"/></Relationships>
</file>

<file path=ppt/slides/_rels/slide102.xml.rels><?xml version="1.0" encoding="UTF-8" standalone="yes"?>
<Relationships xmlns="http://schemas.openxmlformats.org/package/2006/relationships"><Relationship Id="rId3" Type="http://schemas.openxmlformats.org/officeDocument/2006/relationships/image" Target="../media/image69.png"/><Relationship Id="rId4" Type="http://schemas.openxmlformats.org/officeDocument/2006/relationships/image" Target="../media/image70.emf"/><Relationship Id="rId5" Type="http://schemas.openxmlformats.org/officeDocument/2006/relationships/image" Target="../media/image71.emf"/><Relationship Id="rId6" Type="http://schemas.openxmlformats.org/officeDocument/2006/relationships/image" Target="../media/image72.emf"/><Relationship Id="rId1" Type="http://schemas.openxmlformats.org/officeDocument/2006/relationships/slideLayout" Target="../slideLayouts/slideLayout11.xml"/><Relationship Id="rId2" Type="http://schemas.openxmlformats.org/officeDocument/2006/relationships/notesSlide" Target="../notesSlides/notesSlide68.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3.emf"/></Relationships>
</file>

<file path=ppt/slides/_rels/slide105.xml.rels><?xml version="1.0" encoding="UTF-8" standalone="yes"?>
<Relationships xmlns="http://schemas.openxmlformats.org/package/2006/relationships"><Relationship Id="rId3" Type="http://schemas.openxmlformats.org/officeDocument/2006/relationships/image" Target="../media/image74.emf"/><Relationship Id="rId4" Type="http://schemas.openxmlformats.org/officeDocument/2006/relationships/image" Target="../media/image75.emf"/><Relationship Id="rId1" Type="http://schemas.openxmlformats.org/officeDocument/2006/relationships/slideLayout" Target="../slideLayouts/slideLayout11.xml"/><Relationship Id="rId2" Type="http://schemas.openxmlformats.org/officeDocument/2006/relationships/notesSlide" Target="../notesSlides/notesSlide70.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2.xml"/><Relationship Id="rId3" Type="http://schemas.openxmlformats.org/officeDocument/2006/relationships/image" Target="../media/image76.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3.xml"/><Relationship Id="rId3" Type="http://schemas.openxmlformats.org/officeDocument/2006/relationships/image" Target="../media/image77.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77.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3" Type="http://schemas.openxmlformats.org/officeDocument/2006/relationships/image" Target="../media/image77.png"/><Relationship Id="rId4" Type="http://schemas.openxmlformats.org/officeDocument/2006/relationships/image" Target="../media/image78.emf"/><Relationship Id="rId1" Type="http://schemas.openxmlformats.org/officeDocument/2006/relationships/slideLayout" Target="../slideLayouts/slideLayout11.xml"/><Relationship Id="rId2" Type="http://schemas.openxmlformats.org/officeDocument/2006/relationships/notesSlide" Target="../notesSlides/notesSlide74.xml"/></Relationships>
</file>

<file path=ppt/slides/_rels/slide114.xml.rels><?xml version="1.0" encoding="UTF-8" standalone="yes"?>
<Relationships xmlns="http://schemas.openxmlformats.org/package/2006/relationships"><Relationship Id="rId3" Type="http://schemas.openxmlformats.org/officeDocument/2006/relationships/image" Target="../media/image80.png"/><Relationship Id="rId4" Type="http://schemas.openxmlformats.org/officeDocument/2006/relationships/image" Target="../media/image81.jpeg"/><Relationship Id="rId1" Type="http://schemas.openxmlformats.org/officeDocument/2006/relationships/slideLayout" Target="../slideLayouts/slideLayout11.xml"/><Relationship Id="rId2" Type="http://schemas.openxmlformats.org/officeDocument/2006/relationships/image" Target="../media/image79.emf"/></Relationships>
</file>

<file path=ppt/slides/_rels/slide115.xml.rels><?xml version="1.0" encoding="UTF-8" standalone="yes"?>
<Relationships xmlns="http://schemas.openxmlformats.org/package/2006/relationships"><Relationship Id="rId3" Type="http://schemas.openxmlformats.org/officeDocument/2006/relationships/image" Target="../media/image82.jpeg"/><Relationship Id="rId4" Type="http://schemas.openxmlformats.org/officeDocument/2006/relationships/image" Target="../media/image83.jpg"/><Relationship Id="rId5" Type="http://schemas.openxmlformats.org/officeDocument/2006/relationships/image" Target="../media/image84.jpg"/><Relationship Id="rId6" Type="http://schemas.openxmlformats.org/officeDocument/2006/relationships/image" Target="../media/image85.jpg"/><Relationship Id="rId7" Type="http://schemas.openxmlformats.org/officeDocument/2006/relationships/image" Target="../media/image86.jpg"/><Relationship Id="rId1" Type="http://schemas.openxmlformats.org/officeDocument/2006/relationships/slideLayout" Target="../slideLayouts/slideLayout6.xml"/><Relationship Id="rId2" Type="http://schemas.openxmlformats.org/officeDocument/2006/relationships/notesSlide" Target="../notesSlides/notesSlide7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7.xml"/><Relationship Id="rId3" Type="http://schemas.openxmlformats.org/officeDocument/2006/relationships/image" Target="../media/image87.jpe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3" Type="http://schemas.openxmlformats.org/officeDocument/2006/relationships/image" Target="../media/image88.wmf"/><Relationship Id="rId4" Type="http://schemas.openxmlformats.org/officeDocument/2006/relationships/image" Target="../media/image89.emf"/><Relationship Id="rId1" Type="http://schemas.openxmlformats.org/officeDocument/2006/relationships/slideLayout" Target="../slideLayouts/slideLayout12.xml"/><Relationship Id="rId2" Type="http://schemas.openxmlformats.org/officeDocument/2006/relationships/notesSlide" Target="../notesSlides/notesSlide78.xml"/></Relationships>
</file>

<file path=ppt/slides/_rels/slide120.xml.rels><?xml version="1.0" encoding="UTF-8" standalone="yes"?>
<Relationships xmlns="http://schemas.openxmlformats.org/package/2006/relationships"><Relationship Id="rId11" Type="http://schemas.openxmlformats.org/officeDocument/2006/relationships/image" Target="../media/image99.emf"/><Relationship Id="rId12" Type="http://schemas.openxmlformats.org/officeDocument/2006/relationships/image" Target="../media/image100.emf"/><Relationship Id="rId13" Type="http://schemas.openxmlformats.org/officeDocument/2006/relationships/image" Target="../media/image101.emf"/><Relationship Id="rId14" Type="http://schemas.openxmlformats.org/officeDocument/2006/relationships/image" Target="../media/image102.emf"/><Relationship Id="rId15" Type="http://schemas.openxmlformats.org/officeDocument/2006/relationships/image" Target="../media/image103.emf"/><Relationship Id="rId16" Type="http://schemas.openxmlformats.org/officeDocument/2006/relationships/image" Target="../media/image104.emf"/><Relationship Id="rId17" Type="http://schemas.openxmlformats.org/officeDocument/2006/relationships/image" Target="../media/image105.emf"/><Relationship Id="rId18" Type="http://schemas.openxmlformats.org/officeDocument/2006/relationships/image" Target="../media/image106.emf"/><Relationship Id="rId19" Type="http://schemas.openxmlformats.org/officeDocument/2006/relationships/image" Target="../media/image107.emf"/><Relationship Id="rId1" Type="http://schemas.openxmlformats.org/officeDocument/2006/relationships/slideLayout" Target="../slideLayouts/slideLayout4.xml"/><Relationship Id="rId2" Type="http://schemas.openxmlformats.org/officeDocument/2006/relationships/image" Target="../media/image90.emf"/><Relationship Id="rId3" Type="http://schemas.openxmlformats.org/officeDocument/2006/relationships/image" Target="../media/image91.emf"/><Relationship Id="rId4" Type="http://schemas.openxmlformats.org/officeDocument/2006/relationships/image" Target="../media/image92.emf"/><Relationship Id="rId5" Type="http://schemas.openxmlformats.org/officeDocument/2006/relationships/image" Target="../media/image93.emf"/><Relationship Id="rId6" Type="http://schemas.openxmlformats.org/officeDocument/2006/relationships/image" Target="../media/image94.emf"/><Relationship Id="rId7" Type="http://schemas.openxmlformats.org/officeDocument/2006/relationships/image" Target="../media/image95.emf"/><Relationship Id="rId8" Type="http://schemas.openxmlformats.org/officeDocument/2006/relationships/image" Target="../media/image96.emf"/><Relationship Id="rId9" Type="http://schemas.openxmlformats.org/officeDocument/2006/relationships/image" Target="../media/image97.emf"/><Relationship Id="rId10" Type="http://schemas.openxmlformats.org/officeDocument/2006/relationships/image" Target="../media/image98.emf"/></Relationships>
</file>

<file path=ppt/slides/_rels/slide121.xml.rels><?xml version="1.0" encoding="UTF-8" standalone="yes"?>
<Relationships xmlns="http://schemas.openxmlformats.org/package/2006/relationships"><Relationship Id="rId11" Type="http://schemas.openxmlformats.org/officeDocument/2006/relationships/image" Target="../media/image117.emf"/><Relationship Id="rId12" Type="http://schemas.openxmlformats.org/officeDocument/2006/relationships/image" Target="../media/image90.emf"/><Relationship Id="rId13" Type="http://schemas.openxmlformats.org/officeDocument/2006/relationships/image" Target="../media/image91.emf"/><Relationship Id="rId14" Type="http://schemas.openxmlformats.org/officeDocument/2006/relationships/image" Target="../media/image118.emf"/><Relationship Id="rId15" Type="http://schemas.openxmlformats.org/officeDocument/2006/relationships/image" Target="../media/image119.emf"/><Relationship Id="rId16" Type="http://schemas.openxmlformats.org/officeDocument/2006/relationships/image" Target="../media/image120.emf"/><Relationship Id="rId17" Type="http://schemas.openxmlformats.org/officeDocument/2006/relationships/image" Target="../media/image105.emf"/><Relationship Id="rId18" Type="http://schemas.openxmlformats.org/officeDocument/2006/relationships/image" Target="../media/image121.emf"/><Relationship Id="rId1" Type="http://schemas.openxmlformats.org/officeDocument/2006/relationships/slideLayout" Target="../slideLayouts/slideLayout4.xml"/><Relationship Id="rId2" Type="http://schemas.openxmlformats.org/officeDocument/2006/relationships/image" Target="../media/image108.emf"/><Relationship Id="rId3" Type="http://schemas.openxmlformats.org/officeDocument/2006/relationships/image" Target="../media/image109.emf"/><Relationship Id="rId4" Type="http://schemas.openxmlformats.org/officeDocument/2006/relationships/image" Target="../media/image110.emf"/><Relationship Id="rId5" Type="http://schemas.openxmlformats.org/officeDocument/2006/relationships/image" Target="../media/image111.emf"/><Relationship Id="rId6" Type="http://schemas.openxmlformats.org/officeDocument/2006/relationships/image" Target="../media/image112.wmf"/><Relationship Id="rId7" Type="http://schemas.openxmlformats.org/officeDocument/2006/relationships/image" Target="../media/image113.emf"/><Relationship Id="rId8" Type="http://schemas.openxmlformats.org/officeDocument/2006/relationships/image" Target="../media/image114.emf"/><Relationship Id="rId9" Type="http://schemas.openxmlformats.org/officeDocument/2006/relationships/image" Target="../media/image115.emf"/><Relationship Id="rId10" Type="http://schemas.openxmlformats.org/officeDocument/2006/relationships/image" Target="../media/image116.emf"/></Relationships>
</file>

<file path=ppt/slides/_rels/slide122.xml.rels><?xml version="1.0" encoding="UTF-8" standalone="yes"?>
<Relationships xmlns="http://schemas.openxmlformats.org/package/2006/relationships"><Relationship Id="rId11" Type="http://schemas.openxmlformats.org/officeDocument/2006/relationships/image" Target="../media/image129.emf"/><Relationship Id="rId12" Type="http://schemas.openxmlformats.org/officeDocument/2006/relationships/image" Target="../media/image118.emf"/><Relationship Id="rId13" Type="http://schemas.openxmlformats.org/officeDocument/2006/relationships/image" Target="../media/image119.emf"/><Relationship Id="rId14" Type="http://schemas.openxmlformats.org/officeDocument/2006/relationships/image" Target="../media/image120.emf"/><Relationship Id="rId15" Type="http://schemas.openxmlformats.org/officeDocument/2006/relationships/image" Target="../media/image108.emf"/><Relationship Id="rId1" Type="http://schemas.openxmlformats.org/officeDocument/2006/relationships/slideLayout" Target="../slideLayouts/slideLayout4.xml"/><Relationship Id="rId2" Type="http://schemas.openxmlformats.org/officeDocument/2006/relationships/image" Target="../media/image122.emf"/><Relationship Id="rId3" Type="http://schemas.openxmlformats.org/officeDocument/2006/relationships/image" Target="../media/image123.emf"/><Relationship Id="rId4" Type="http://schemas.openxmlformats.org/officeDocument/2006/relationships/image" Target="../media/image124.emf"/><Relationship Id="rId5" Type="http://schemas.openxmlformats.org/officeDocument/2006/relationships/image" Target="../media/image125.emf"/><Relationship Id="rId6" Type="http://schemas.openxmlformats.org/officeDocument/2006/relationships/image" Target="../media/image103.emf"/><Relationship Id="rId7" Type="http://schemas.openxmlformats.org/officeDocument/2006/relationships/image" Target="../media/image99.emf"/><Relationship Id="rId8" Type="http://schemas.openxmlformats.org/officeDocument/2006/relationships/image" Target="../media/image126.emf"/><Relationship Id="rId9" Type="http://schemas.openxmlformats.org/officeDocument/2006/relationships/image" Target="../media/image127.emf"/><Relationship Id="rId10" Type="http://schemas.openxmlformats.org/officeDocument/2006/relationships/image" Target="../media/image128.emf"/></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30.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9.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0.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31.jp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32.png"/><Relationship Id="rId3" Type="http://schemas.openxmlformats.org/officeDocument/2006/relationships/image" Target="../media/image133.emf"/></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itle 3"/>
          <p:cNvSpPr>
            <a:spLocks noGrp="1"/>
          </p:cNvSpPr>
          <p:nvPr>
            <p:ph type="ctrTitle"/>
          </p:nvPr>
        </p:nvSpPr>
        <p:spPr/>
        <p:txBody>
          <a:bodyPr/>
          <a:lstStyle/>
          <a:p>
            <a:r>
              <a:rPr lang="en-US" dirty="0" smtClean="0"/>
              <a:t>This is Systems Engineering</a:t>
            </a:r>
            <a:endParaRPr lang="en-US" dirty="0"/>
          </a:p>
        </p:txBody>
      </p:sp>
      <p:sp>
        <p:nvSpPr>
          <p:cNvPr id="2050" name="Subtitle 4"/>
          <p:cNvSpPr>
            <a:spLocks noGrp="1"/>
          </p:cNvSpPr>
          <p:nvPr>
            <p:ph type="subTitle" idx="1"/>
          </p:nvPr>
        </p:nvSpPr>
        <p:spPr/>
        <p:txBody>
          <a:bodyPr/>
          <a:lstStyle/>
          <a:p>
            <a:r>
              <a:rPr lang="en-US" dirty="0" smtClean="0"/>
              <a:t>Secondary Information Goes Here</a:t>
            </a:r>
            <a:endParaRPr lang="en-US" dirty="0"/>
          </a:p>
        </p:txBody>
      </p:sp>
      <p:sp>
        <p:nvSpPr>
          <p:cNvPr id="4" name="Subtitle 4"/>
          <p:cNvSpPr txBox="1">
            <a:spLocks/>
          </p:cNvSpPr>
          <p:nvPr/>
        </p:nvSpPr>
        <p:spPr bwMode="auto">
          <a:xfrm>
            <a:off x="961137" y="3949473"/>
            <a:ext cx="7298301" cy="139401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rIns="199313"/>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eaLnBrk="0" fontAlgn="base" hangingPunct="0">
              <a:spcBef>
                <a:spcPct val="20000"/>
              </a:spcBef>
              <a:spcAft>
                <a:spcPct val="0"/>
              </a:spcAft>
              <a:buChar char="•"/>
              <a:defRPr sz="1200">
                <a:solidFill>
                  <a:schemeClr val="tx1"/>
                </a:solidFill>
                <a:latin typeface="Arial" charset="0"/>
                <a:ea typeface="ＭＳ Ｐゴシック" charset="0"/>
              </a:defRPr>
            </a:lvl6pPr>
            <a:lvl7pPr marL="2971800" indent="-228600" eaLnBrk="0" fontAlgn="base" hangingPunct="0">
              <a:spcBef>
                <a:spcPct val="20000"/>
              </a:spcBef>
              <a:spcAft>
                <a:spcPct val="0"/>
              </a:spcAft>
              <a:buChar char="•"/>
              <a:defRPr sz="1200">
                <a:solidFill>
                  <a:schemeClr val="tx1"/>
                </a:solidFill>
                <a:latin typeface="Arial" charset="0"/>
                <a:ea typeface="ＭＳ Ｐゴシック" charset="0"/>
              </a:defRPr>
            </a:lvl7pPr>
            <a:lvl8pPr marL="3429000" indent="-228600" eaLnBrk="0" fontAlgn="base" hangingPunct="0">
              <a:spcBef>
                <a:spcPct val="20000"/>
              </a:spcBef>
              <a:spcAft>
                <a:spcPct val="0"/>
              </a:spcAft>
              <a:buChar char="•"/>
              <a:defRPr sz="1200">
                <a:solidFill>
                  <a:schemeClr val="tx1"/>
                </a:solidFill>
                <a:latin typeface="Arial" charset="0"/>
                <a:ea typeface="ＭＳ Ｐゴシック" charset="0"/>
              </a:defRPr>
            </a:lvl8pPr>
            <a:lvl9pPr marL="3886200" indent="-228600" eaLnBrk="0" fontAlgn="base" hangingPunct="0">
              <a:spcBef>
                <a:spcPct val="20000"/>
              </a:spcBef>
              <a:spcAft>
                <a:spcPct val="0"/>
              </a:spcAft>
              <a:buChar char="•"/>
              <a:defRPr sz="1200">
                <a:solidFill>
                  <a:schemeClr val="tx1"/>
                </a:solidFill>
                <a:latin typeface="Arial" charset="0"/>
                <a:ea typeface="ＭＳ Ｐゴシック" charset="0"/>
              </a:defRPr>
            </a:lvl9pPr>
          </a:lstStyle>
          <a:p>
            <a:pPr>
              <a:buFontTx/>
              <a:buNone/>
            </a:pPr>
            <a:r>
              <a:rPr lang="en-GB" sz="1600" b="1" dirty="0">
                <a:solidFill>
                  <a:srgbClr val="000000"/>
                </a:solidFill>
                <a:latin typeface="+mj-lt"/>
              </a:rPr>
              <a:t>This Session</a:t>
            </a:r>
            <a:endParaRPr lang="en-GB" sz="1600" b="1" dirty="0">
              <a:latin typeface="+mj-lt"/>
            </a:endParaRPr>
          </a:p>
          <a:p>
            <a:pPr>
              <a:buFont typeface="Arial" charset="0"/>
              <a:buChar char="•"/>
            </a:pPr>
            <a:r>
              <a:rPr lang="en-GB" sz="1292" dirty="0">
                <a:solidFill>
                  <a:srgbClr val="000000"/>
                </a:solidFill>
                <a:latin typeface="+mj-lt"/>
              </a:rPr>
              <a:t>Defines Sy</a:t>
            </a:r>
            <a:r>
              <a:rPr lang="en-GB" sz="1292" dirty="0">
                <a:latin typeface="+mj-lt"/>
              </a:rPr>
              <a:t>stems Engineering and its benefits</a:t>
            </a:r>
          </a:p>
          <a:p>
            <a:pPr>
              <a:buFont typeface="Arial" charset="0"/>
              <a:buChar char="•"/>
            </a:pPr>
            <a:r>
              <a:rPr lang="en-GB" sz="1292" dirty="0">
                <a:latin typeface="+mj-lt"/>
              </a:rPr>
              <a:t>Explains the relationship between Systems Thinking, Approach and Engineering</a:t>
            </a:r>
          </a:p>
          <a:p>
            <a:pPr>
              <a:buFont typeface="Arial" charset="0"/>
              <a:buChar char="•"/>
            </a:pPr>
            <a:r>
              <a:rPr lang="en-GB" sz="1292" dirty="0">
                <a:latin typeface="+mj-lt"/>
              </a:rPr>
              <a:t>Introduces Systems Thinking as the foundation of Systems Engineering</a:t>
            </a:r>
          </a:p>
          <a:p>
            <a:pPr>
              <a:buFont typeface="Arial" charset="0"/>
              <a:buChar char="•"/>
            </a:pPr>
            <a:r>
              <a:rPr lang="en-GB" sz="1292" dirty="0">
                <a:latin typeface="+mj-lt"/>
              </a:rPr>
              <a:t>Provides an overview of Systems Thinking </a:t>
            </a:r>
          </a:p>
          <a:p>
            <a:pPr>
              <a:buFont typeface="Arial" charset="0"/>
              <a:buChar char="•"/>
            </a:pPr>
            <a:r>
              <a:rPr lang="en-GB" sz="1292" dirty="0">
                <a:latin typeface="+mj-lt"/>
              </a:rPr>
              <a:t>Introduces the basic Systems Engineering process, tools and role of people</a:t>
            </a:r>
          </a:p>
        </p:txBody>
      </p:sp>
      <p:pic>
        <p:nvPicPr>
          <p:cNvPr id="5" name="Picture 4" descr="bhw logo no background copy.gif"/>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val 3"/>
          <p:cNvSpPr>
            <a:spLocks noChangeArrowheads="1"/>
          </p:cNvSpPr>
          <p:nvPr/>
        </p:nvSpPr>
        <p:spPr bwMode="auto">
          <a:xfrm>
            <a:off x="860341" y="1473499"/>
            <a:ext cx="676275" cy="726831"/>
          </a:xfrm>
          <a:prstGeom prst="ellipse">
            <a:avLst/>
          </a:prstGeom>
          <a:solidFill>
            <a:srgbClr val="FFFFFF"/>
          </a:solidFill>
          <a:ln w="9525">
            <a:solidFill>
              <a:srgbClr val="000000"/>
            </a:solidFill>
            <a:round/>
            <a:headEnd/>
            <a:tailEnd/>
          </a:ln>
        </p:spPr>
        <p:txBody>
          <a:bodyPr wrap="none" anchor="ctr"/>
          <a:lstStyle/>
          <a:p>
            <a:pPr fontAlgn="auto">
              <a:spcBef>
                <a:spcPts val="0"/>
              </a:spcBef>
              <a:spcAft>
                <a:spcPts val="0"/>
              </a:spcAft>
              <a:defRPr/>
            </a:pPr>
            <a:endParaRPr lang="en-US" sz="1662" kern="0">
              <a:solidFill>
                <a:sysClr val="windowText" lastClr="000000"/>
              </a:solidFill>
              <a:latin typeface="Arial" charset="0"/>
            </a:endParaRPr>
          </a:p>
        </p:txBody>
      </p:sp>
      <p:sp>
        <p:nvSpPr>
          <p:cNvPr id="38" name="Line 8"/>
          <p:cNvSpPr>
            <a:spLocks noChangeShapeType="1"/>
          </p:cNvSpPr>
          <p:nvPr/>
        </p:nvSpPr>
        <p:spPr bwMode="auto">
          <a:xfrm flipH="1">
            <a:off x="1130199" y="2200330"/>
            <a:ext cx="12700" cy="902677"/>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39" name="Line 9"/>
          <p:cNvSpPr>
            <a:spLocks noChangeShapeType="1"/>
          </p:cNvSpPr>
          <p:nvPr/>
        </p:nvSpPr>
        <p:spPr bwMode="auto">
          <a:xfrm>
            <a:off x="1142904" y="3079561"/>
            <a:ext cx="266700" cy="550985"/>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0" name="Line 10"/>
          <p:cNvSpPr>
            <a:spLocks noChangeShapeType="1"/>
          </p:cNvSpPr>
          <p:nvPr/>
        </p:nvSpPr>
        <p:spPr bwMode="auto">
          <a:xfrm flipH="1">
            <a:off x="838099" y="3056115"/>
            <a:ext cx="292100" cy="562708"/>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1" name="Line 11"/>
          <p:cNvSpPr>
            <a:spLocks noChangeShapeType="1"/>
          </p:cNvSpPr>
          <p:nvPr/>
        </p:nvSpPr>
        <p:spPr bwMode="auto">
          <a:xfrm>
            <a:off x="1396898" y="3618822"/>
            <a:ext cx="0" cy="422031"/>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2" name="Line 12"/>
          <p:cNvSpPr>
            <a:spLocks noChangeShapeType="1"/>
          </p:cNvSpPr>
          <p:nvPr/>
        </p:nvSpPr>
        <p:spPr bwMode="auto">
          <a:xfrm flipV="1">
            <a:off x="1396899" y="4052576"/>
            <a:ext cx="203200" cy="23446"/>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3" name="Line 13"/>
          <p:cNvSpPr>
            <a:spLocks noChangeShapeType="1"/>
          </p:cNvSpPr>
          <p:nvPr/>
        </p:nvSpPr>
        <p:spPr bwMode="auto">
          <a:xfrm flipH="1">
            <a:off x="812698" y="3618822"/>
            <a:ext cx="12700" cy="410308"/>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4" name="Line 14"/>
          <p:cNvSpPr>
            <a:spLocks noChangeShapeType="1"/>
          </p:cNvSpPr>
          <p:nvPr/>
        </p:nvSpPr>
        <p:spPr bwMode="auto">
          <a:xfrm flipH="1" flipV="1">
            <a:off x="672998" y="3993961"/>
            <a:ext cx="139700" cy="58615"/>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5" name="Line 15"/>
          <p:cNvSpPr>
            <a:spLocks noChangeShapeType="1"/>
          </p:cNvSpPr>
          <p:nvPr/>
        </p:nvSpPr>
        <p:spPr bwMode="auto">
          <a:xfrm>
            <a:off x="660302" y="2247222"/>
            <a:ext cx="482600" cy="105508"/>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6" name="Line 16"/>
          <p:cNvSpPr>
            <a:spLocks noChangeShapeType="1"/>
          </p:cNvSpPr>
          <p:nvPr/>
        </p:nvSpPr>
        <p:spPr bwMode="auto">
          <a:xfrm flipV="1">
            <a:off x="1142899" y="2223776"/>
            <a:ext cx="596900" cy="117231"/>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7" name="AutoShape 17"/>
          <p:cNvSpPr>
            <a:spLocks noChangeArrowheads="1"/>
          </p:cNvSpPr>
          <p:nvPr/>
        </p:nvSpPr>
        <p:spPr bwMode="auto">
          <a:xfrm>
            <a:off x="2158899" y="1262484"/>
            <a:ext cx="1305534" cy="808892"/>
          </a:xfrm>
          <a:prstGeom prst="wedgeEllipseCallout">
            <a:avLst>
              <a:gd name="adj1" fmla="val -116356"/>
              <a:gd name="adj2" fmla="val 45384"/>
            </a:avLst>
          </a:prstGeom>
          <a:solidFill>
            <a:srgbClr val="FFFFFF"/>
          </a:solidFill>
          <a:ln w="9525">
            <a:solidFill>
              <a:srgbClr val="000000"/>
            </a:solidFill>
            <a:miter lim="800000"/>
            <a:headEnd/>
            <a:tailEnd/>
          </a:ln>
        </p:spPr>
        <p:txBody>
          <a:bodyPr anchor="ctr"/>
          <a:lstStyle/>
          <a:p>
            <a:pPr fontAlgn="auto">
              <a:spcBef>
                <a:spcPts val="0"/>
              </a:spcBef>
              <a:spcAft>
                <a:spcPts val="0"/>
              </a:spcAft>
              <a:defRPr/>
            </a:pPr>
            <a:r>
              <a:rPr lang="en-GB" sz="1662" kern="0">
                <a:solidFill>
                  <a:sysClr val="windowText" lastClr="000000"/>
                </a:solidFill>
                <a:latin typeface="Arial" charset="0"/>
              </a:rPr>
              <a:t>I WANT</a:t>
            </a:r>
            <a:endParaRPr lang="en-US" sz="1662" kern="0">
              <a:solidFill>
                <a:sysClr val="windowText" lastClr="000000"/>
              </a:solidFill>
              <a:latin typeface="Arial" charset="0"/>
            </a:endParaRPr>
          </a:p>
        </p:txBody>
      </p:sp>
      <p:sp>
        <p:nvSpPr>
          <p:cNvPr id="48" name="Oval 18"/>
          <p:cNvSpPr>
            <a:spLocks noChangeArrowheads="1"/>
          </p:cNvSpPr>
          <p:nvPr/>
        </p:nvSpPr>
        <p:spPr bwMode="auto">
          <a:xfrm>
            <a:off x="7680325" y="3718473"/>
            <a:ext cx="723900" cy="797169"/>
          </a:xfrm>
          <a:prstGeom prst="ellipse">
            <a:avLst/>
          </a:prstGeom>
          <a:solidFill>
            <a:srgbClr val="FFFFFF"/>
          </a:solidFill>
          <a:ln w="9525">
            <a:solidFill>
              <a:srgbClr val="000000"/>
            </a:solidFill>
            <a:round/>
            <a:headEnd/>
            <a:tailEnd/>
          </a:ln>
        </p:spPr>
        <p:txBody>
          <a:bodyPr wrap="none" anchor="ctr"/>
          <a:lstStyle/>
          <a:p>
            <a:pPr fontAlgn="auto">
              <a:spcBef>
                <a:spcPts val="0"/>
              </a:spcBef>
              <a:spcAft>
                <a:spcPts val="0"/>
              </a:spcAft>
              <a:defRPr/>
            </a:pPr>
            <a:endParaRPr lang="en-US" sz="1662" kern="0">
              <a:solidFill>
                <a:sysClr val="windowText" lastClr="000000"/>
              </a:solidFill>
              <a:latin typeface="Arial" charset="0"/>
            </a:endParaRPr>
          </a:p>
        </p:txBody>
      </p:sp>
      <p:sp>
        <p:nvSpPr>
          <p:cNvPr id="49" name="Line 22"/>
          <p:cNvSpPr>
            <a:spLocks noChangeShapeType="1"/>
          </p:cNvSpPr>
          <p:nvPr/>
        </p:nvSpPr>
        <p:spPr bwMode="auto">
          <a:xfrm flipH="1">
            <a:off x="7997843" y="4515642"/>
            <a:ext cx="11113" cy="902677"/>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0" name="Line 23"/>
          <p:cNvSpPr>
            <a:spLocks noChangeShapeType="1"/>
          </p:cNvSpPr>
          <p:nvPr/>
        </p:nvSpPr>
        <p:spPr bwMode="auto">
          <a:xfrm>
            <a:off x="8008944" y="5394873"/>
            <a:ext cx="266700" cy="550985"/>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1" name="Line 24"/>
          <p:cNvSpPr>
            <a:spLocks noChangeShapeType="1"/>
          </p:cNvSpPr>
          <p:nvPr/>
        </p:nvSpPr>
        <p:spPr bwMode="auto">
          <a:xfrm flipH="1">
            <a:off x="7704156" y="5371427"/>
            <a:ext cx="293687" cy="562708"/>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2" name="Line 25"/>
          <p:cNvSpPr>
            <a:spLocks noChangeShapeType="1"/>
          </p:cNvSpPr>
          <p:nvPr/>
        </p:nvSpPr>
        <p:spPr bwMode="auto">
          <a:xfrm>
            <a:off x="8264525" y="5934135"/>
            <a:ext cx="0" cy="422031"/>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3" name="Line 26"/>
          <p:cNvSpPr>
            <a:spLocks noChangeShapeType="1"/>
          </p:cNvSpPr>
          <p:nvPr/>
        </p:nvSpPr>
        <p:spPr bwMode="auto">
          <a:xfrm flipV="1">
            <a:off x="8264526" y="6367889"/>
            <a:ext cx="201613" cy="23446"/>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4" name="Line 27"/>
          <p:cNvSpPr>
            <a:spLocks noChangeShapeType="1"/>
          </p:cNvSpPr>
          <p:nvPr/>
        </p:nvSpPr>
        <p:spPr bwMode="auto">
          <a:xfrm flipH="1">
            <a:off x="7680325" y="5934135"/>
            <a:ext cx="12700" cy="410308"/>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5" name="Line 28"/>
          <p:cNvSpPr>
            <a:spLocks noChangeShapeType="1"/>
          </p:cNvSpPr>
          <p:nvPr/>
        </p:nvSpPr>
        <p:spPr bwMode="auto">
          <a:xfrm flipH="1" flipV="1">
            <a:off x="7540625" y="6309273"/>
            <a:ext cx="139700" cy="58615"/>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6" name="Line 29"/>
          <p:cNvSpPr>
            <a:spLocks noChangeShapeType="1"/>
          </p:cNvSpPr>
          <p:nvPr/>
        </p:nvSpPr>
        <p:spPr bwMode="auto">
          <a:xfrm>
            <a:off x="7527943" y="4562535"/>
            <a:ext cx="481013" cy="105508"/>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7" name="Line 30"/>
          <p:cNvSpPr>
            <a:spLocks noChangeShapeType="1"/>
          </p:cNvSpPr>
          <p:nvPr/>
        </p:nvSpPr>
        <p:spPr bwMode="auto">
          <a:xfrm flipV="1">
            <a:off x="8008956" y="4546415"/>
            <a:ext cx="598487" cy="117231"/>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8" name="AutoShape 32"/>
          <p:cNvSpPr>
            <a:spLocks noChangeArrowheads="1"/>
          </p:cNvSpPr>
          <p:nvPr/>
        </p:nvSpPr>
        <p:spPr bwMode="auto">
          <a:xfrm>
            <a:off x="6065841" y="3589519"/>
            <a:ext cx="1385887" cy="762000"/>
          </a:xfrm>
          <a:prstGeom prst="wedgeEllipseCallout">
            <a:avLst>
              <a:gd name="adj1" fmla="val 84519"/>
              <a:gd name="adj2" fmla="val 53079"/>
            </a:avLst>
          </a:prstGeom>
          <a:solidFill>
            <a:srgbClr val="FFFFFF"/>
          </a:solidFill>
          <a:ln w="9525">
            <a:solidFill>
              <a:srgbClr val="000000"/>
            </a:solidFill>
            <a:miter lim="800000"/>
            <a:headEnd/>
            <a:tailEnd/>
          </a:ln>
        </p:spPr>
        <p:txBody>
          <a:bodyPr anchor="ctr"/>
          <a:lstStyle/>
          <a:p>
            <a:pPr fontAlgn="auto">
              <a:spcBef>
                <a:spcPts val="0"/>
              </a:spcBef>
              <a:spcAft>
                <a:spcPts val="0"/>
              </a:spcAft>
              <a:defRPr/>
            </a:pPr>
            <a:r>
              <a:rPr lang="en-GB" sz="1846" kern="0" dirty="0">
                <a:solidFill>
                  <a:sysClr val="windowText" lastClr="000000"/>
                </a:solidFill>
                <a:latin typeface="Arial" charset="0"/>
              </a:rPr>
              <a:t>WOW!</a:t>
            </a:r>
            <a:endParaRPr lang="en-US" sz="1846" kern="0" dirty="0">
              <a:solidFill>
                <a:sysClr val="windowText" lastClr="000000"/>
              </a:solidFill>
              <a:latin typeface="Arial" charset="0"/>
            </a:endParaRPr>
          </a:p>
        </p:txBody>
      </p:sp>
      <p:pic>
        <p:nvPicPr>
          <p:cNvPr id="22555" name="Picture 3" descr="C:\Documents and Settings\Stuart Burge\Local Settings\Temporary Internet Files\Content.IE5\0G36AB7H\MCPE03017_0000[1].wmf"/>
          <p:cNvPicPr>
            <a:picLocks noChangeAspect="1" noChangeArrowheads="1"/>
          </p:cNvPicPr>
          <p:nvPr/>
        </p:nvPicPr>
        <p:blipFill>
          <a:blip r:embed="rId3"/>
          <a:srcRect/>
          <a:stretch>
            <a:fillRect/>
          </a:stretch>
        </p:blipFill>
        <p:spPr bwMode="auto">
          <a:xfrm>
            <a:off x="985754" y="1524788"/>
            <a:ext cx="422275" cy="628650"/>
          </a:xfrm>
          <a:prstGeom prst="rect">
            <a:avLst/>
          </a:prstGeom>
          <a:solidFill>
            <a:srgbClr val="FFFFFF"/>
          </a:solidFill>
          <a:ln w="9525">
            <a:noFill/>
            <a:miter lim="800000"/>
            <a:headEnd/>
            <a:tailEnd/>
          </a:ln>
        </p:spPr>
      </p:pic>
      <p:pic>
        <p:nvPicPr>
          <p:cNvPr id="15388" name="Picture 4" descr="C:\Documents and Settings\Stuart Burge\Local Settings\Temporary Internet Files\Content.IE5\U09XWF2V\MCPE03020_0000[1].wmf"/>
          <p:cNvPicPr>
            <a:picLocks noChangeAspect="1" noChangeArrowheads="1"/>
          </p:cNvPicPr>
          <p:nvPr/>
        </p:nvPicPr>
        <p:blipFill>
          <a:blip r:embed="rId4"/>
          <a:srcRect/>
          <a:stretch>
            <a:fillRect/>
          </a:stretch>
        </p:blipFill>
        <p:spPr bwMode="auto">
          <a:xfrm>
            <a:off x="7802564" y="3743390"/>
            <a:ext cx="515937" cy="783981"/>
          </a:xfrm>
          <a:prstGeom prst="rect">
            <a:avLst/>
          </a:prstGeom>
          <a:noFill/>
          <a:ln w="9525">
            <a:noFill/>
            <a:miter lim="800000"/>
            <a:headEnd/>
            <a:tailEnd/>
          </a:ln>
        </p:spPr>
      </p:pic>
      <p:sp>
        <p:nvSpPr>
          <p:cNvPr id="61" name="Title 60"/>
          <p:cNvSpPr>
            <a:spLocks noGrp="1"/>
          </p:cNvSpPr>
          <p:nvPr>
            <p:ph type="title"/>
          </p:nvPr>
        </p:nvSpPr>
        <p:spPr/>
        <p:txBody>
          <a:bodyPr/>
          <a:lstStyle/>
          <a:p>
            <a:r>
              <a:rPr lang="en-GB" dirty="0" smtClean="0"/>
              <a:t>In Simple Terms – Systems Engineering is about:</a:t>
            </a:r>
            <a:endParaRPr lang="en-GB" dirty="0"/>
          </a:p>
        </p:txBody>
      </p:sp>
      <p:sp>
        <p:nvSpPr>
          <p:cNvPr id="59" name="AutoShape 34"/>
          <p:cNvSpPr>
            <a:spLocks noChangeArrowheads="1"/>
          </p:cNvSpPr>
          <p:nvPr/>
        </p:nvSpPr>
        <p:spPr bwMode="auto">
          <a:xfrm rot="2954096">
            <a:off x="2805290" y="2497869"/>
            <a:ext cx="2957146" cy="1430215"/>
          </a:xfrm>
          <a:prstGeom prst="rightArrow">
            <a:avLst>
              <a:gd name="adj1" fmla="val 50000"/>
              <a:gd name="adj2" fmla="val 47718"/>
            </a:avLst>
          </a:prstGeom>
          <a:solidFill>
            <a:srgbClr val="00279F"/>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fontAlgn="auto">
              <a:spcBef>
                <a:spcPts val="0"/>
              </a:spcBef>
              <a:spcAft>
                <a:spcPts val="0"/>
              </a:spcAft>
              <a:defRPr/>
            </a:pPr>
            <a:r>
              <a:rPr lang="en-GB" sz="2215" kern="0" dirty="0">
                <a:solidFill>
                  <a:srgbClr val="FFFFFF"/>
                </a:solidFill>
                <a:latin typeface="Arial"/>
              </a:rPr>
              <a:t>turning into</a:t>
            </a:r>
            <a:endParaRPr lang="en-US" sz="2215" kern="0" dirty="0">
              <a:solidFill>
                <a:srgbClr val="FFFFFF"/>
              </a:solidFill>
              <a:latin typeface="Arial"/>
            </a:endParaRPr>
          </a:p>
        </p:txBody>
      </p:sp>
      <p:pic>
        <p:nvPicPr>
          <p:cNvPr id="30" name="Picture 29"/>
          <p:cNvPicPr>
            <a:picLocks noChangeAspect="1"/>
          </p:cNvPicPr>
          <p:nvPr/>
        </p:nvPicPr>
        <p:blipFill rotWithShape="1">
          <a:blip r:embed="rId5">
            <a:extLst>
              <a:ext uri="{28A0092B-C50C-407E-A947-70E740481C1C}">
                <a14:useLocalDpi xmlns:a14="http://schemas.microsoft.com/office/drawing/2010/main" val="0"/>
              </a:ext>
            </a:extLst>
          </a:blip>
          <a:srcRect l="14516" r="10792"/>
          <a:stretch/>
        </p:blipFill>
        <p:spPr>
          <a:xfrm>
            <a:off x="5155700" y="4375091"/>
            <a:ext cx="1727652" cy="2313050"/>
          </a:xfrm>
          <a:prstGeom prst="rect">
            <a:avLst/>
          </a:prstGeom>
        </p:spPr>
      </p:pic>
      <p:sp>
        <p:nvSpPr>
          <p:cNvPr id="31" name="Rounded Rectangular Callout 30"/>
          <p:cNvSpPr/>
          <p:nvPr/>
        </p:nvSpPr>
        <p:spPr>
          <a:xfrm>
            <a:off x="1531843" y="2883667"/>
            <a:ext cx="1963853" cy="942771"/>
          </a:xfrm>
          <a:prstGeom prst="wedgeRoundRectCallout">
            <a:avLst>
              <a:gd name="adj1" fmla="val 1776"/>
              <a:gd name="adj2" fmla="val -138440"/>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000" dirty="0">
                <a:latin typeface="GE Inspira Pitch Regular" charset="0"/>
              </a:rPr>
              <a:t>Customer/User Requirements</a:t>
            </a:r>
          </a:p>
        </p:txBody>
      </p:sp>
      <p:sp>
        <p:nvSpPr>
          <p:cNvPr id="32" name="Rounded Rectangular Callout 31"/>
          <p:cNvSpPr/>
          <p:nvPr/>
        </p:nvSpPr>
        <p:spPr>
          <a:xfrm>
            <a:off x="1557307" y="5638926"/>
            <a:ext cx="2313377" cy="934003"/>
          </a:xfrm>
          <a:prstGeom prst="wedgeRoundRectCallout">
            <a:avLst>
              <a:gd name="adj1" fmla="val 116488"/>
              <a:gd name="adj2" fmla="val -43673"/>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000" dirty="0">
                <a:latin typeface="GE Inspira Pitch Regular" charset="0"/>
              </a:rPr>
              <a:t>The Solution</a:t>
            </a:r>
          </a:p>
        </p:txBody>
      </p:sp>
      <p:sp>
        <p:nvSpPr>
          <p:cNvPr id="33" name="TextBox 32"/>
          <p:cNvSpPr txBox="1"/>
          <p:nvPr/>
        </p:nvSpPr>
        <p:spPr>
          <a:xfrm>
            <a:off x="1355476" y="4595998"/>
            <a:ext cx="3110275" cy="584775"/>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en-GB" sz="3200" dirty="0" smtClean="0">
                <a:latin typeface="GE Inspira Pitch Regular" charset="0"/>
              </a:rPr>
              <a:t>It’s about design</a:t>
            </a:r>
            <a:endParaRPr lang="en-GB" sz="3200" dirty="0">
              <a:latin typeface="GE Inspira Pitch Regular" charset="0"/>
            </a:endParaRPr>
          </a:p>
        </p:txBody>
      </p:sp>
    </p:spTree>
    <p:extLst>
      <p:ext uri="{BB962C8B-B14F-4D97-AF65-F5344CB8AC3E}">
        <p14:creationId xmlns:p14="http://schemas.microsoft.com/office/powerpoint/2010/main" val="1150201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38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8" grpId="0" animBg="1"/>
      <p:bldP spid="31" grpId="0" animBg="1"/>
      <p:bldP spid="32" grpId="0" animBg="1"/>
      <p:bldP spid="3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ChangeArrowheads="1"/>
          </p:cNvSpPr>
          <p:nvPr>
            <p:ph type="title"/>
          </p:nvPr>
        </p:nvSpPr>
        <p:spPr/>
        <p:txBody>
          <a:bodyPr/>
          <a:lstStyle/>
          <a:p>
            <a:pPr eaLnBrk="1" hangingPunct="1"/>
            <a:r>
              <a:rPr lang="en-US" smtClean="0"/>
              <a:t>Traditional Design</a:t>
            </a:r>
          </a:p>
        </p:txBody>
      </p:sp>
      <p:sp>
        <p:nvSpPr>
          <p:cNvPr id="8198" name="Rectangle 4"/>
          <p:cNvSpPr>
            <a:spLocks noChangeArrowheads="1"/>
          </p:cNvSpPr>
          <p:nvPr/>
        </p:nvSpPr>
        <p:spPr bwMode="auto">
          <a:xfrm>
            <a:off x="838200" y="1981200"/>
            <a:ext cx="7414376" cy="2857117"/>
          </a:xfrm>
          <a:prstGeom prst="rect">
            <a:avLst/>
          </a:prstGeom>
          <a:ln>
            <a:headEnd/>
            <a:tailEnd/>
          </a:ln>
        </p:spPr>
        <p:style>
          <a:lnRef idx="1">
            <a:schemeClr val="dk1"/>
          </a:lnRef>
          <a:fillRef idx="2">
            <a:schemeClr val="dk1"/>
          </a:fillRef>
          <a:effectRef idx="1">
            <a:schemeClr val="dk1"/>
          </a:effectRef>
          <a:fontRef idx="minor">
            <a:schemeClr val="dk1"/>
          </a:fontRef>
        </p:style>
        <p:txBody>
          <a:bodyPr lIns="69074" tIns="34537" rIns="69074" bIns="34537"/>
          <a:lstStyle/>
          <a:p>
            <a:pPr marL="257244" indent="-257244">
              <a:spcBef>
                <a:spcPct val="20000"/>
              </a:spcBef>
              <a:buClr>
                <a:srgbClr val="990000"/>
              </a:buClr>
              <a:defRPr/>
            </a:pPr>
            <a:endParaRPr lang="en-US" sz="2101" dirty="0">
              <a:latin typeface="GE Inspira Pitch Regular" charset="0"/>
            </a:endParaRPr>
          </a:p>
        </p:txBody>
      </p:sp>
      <p:sp>
        <p:nvSpPr>
          <p:cNvPr id="14342" name="Text Box 5"/>
          <p:cNvSpPr txBox="1">
            <a:spLocks noChangeArrowheads="1"/>
          </p:cNvSpPr>
          <p:nvPr/>
        </p:nvSpPr>
        <p:spPr bwMode="auto">
          <a:xfrm>
            <a:off x="988940" y="4340801"/>
            <a:ext cx="1291572" cy="461665"/>
          </a:xfrm>
          <a:prstGeom prst="rect">
            <a:avLst/>
          </a:prstGeom>
          <a:noFill/>
          <a:ln w="9525">
            <a:noFill/>
            <a:miter lim="800000"/>
            <a:headEnd/>
            <a:tailEnd/>
          </a:ln>
        </p:spPr>
        <p:txBody>
          <a:bodyPr wrap="none">
            <a:spAutoFit/>
          </a:bodyPr>
          <a:lstStyle/>
          <a:p>
            <a:r>
              <a:rPr lang="en-GB" sz="2400" dirty="0">
                <a:latin typeface="GE Inspira Pitch Regular" charset="0"/>
              </a:rPr>
              <a:t>problem</a:t>
            </a:r>
            <a:endParaRPr lang="en-US" sz="2400" dirty="0">
              <a:latin typeface="GE Inspira Pitch Regular" charset="0"/>
            </a:endParaRPr>
          </a:p>
        </p:txBody>
      </p:sp>
      <p:sp>
        <p:nvSpPr>
          <p:cNvPr id="14343" name="Text Box 6"/>
          <p:cNvSpPr txBox="1">
            <a:spLocks noChangeArrowheads="1"/>
          </p:cNvSpPr>
          <p:nvPr/>
        </p:nvSpPr>
        <p:spPr bwMode="auto">
          <a:xfrm>
            <a:off x="7003516" y="4281437"/>
            <a:ext cx="1249060" cy="461665"/>
          </a:xfrm>
          <a:prstGeom prst="rect">
            <a:avLst/>
          </a:prstGeom>
          <a:noFill/>
          <a:ln w="9525">
            <a:noFill/>
            <a:miter lim="800000"/>
            <a:headEnd/>
            <a:tailEnd/>
          </a:ln>
        </p:spPr>
        <p:txBody>
          <a:bodyPr wrap="none">
            <a:spAutoFit/>
          </a:bodyPr>
          <a:lstStyle/>
          <a:p>
            <a:r>
              <a:rPr lang="en-GB" sz="2400" dirty="0">
                <a:latin typeface="GE Inspira Pitch Regular" charset="0"/>
              </a:rPr>
              <a:t>solution</a:t>
            </a:r>
            <a:endParaRPr lang="en-US" sz="2400" dirty="0">
              <a:latin typeface="GE Inspira Pitch Regular" charset="0"/>
            </a:endParaRPr>
          </a:p>
        </p:txBody>
      </p:sp>
      <p:sp>
        <p:nvSpPr>
          <p:cNvPr id="8201" name="AutoShape 7"/>
          <p:cNvSpPr>
            <a:spLocks noChangeArrowheads="1"/>
          </p:cNvSpPr>
          <p:nvPr/>
        </p:nvSpPr>
        <p:spPr bwMode="auto">
          <a:xfrm>
            <a:off x="988940" y="2235580"/>
            <a:ext cx="7427759" cy="1294152"/>
          </a:xfrm>
          <a:prstGeom prst="curvedDownArrow">
            <a:avLst>
              <a:gd name="adj1" fmla="val 95720"/>
              <a:gd name="adj2" fmla="val 190909"/>
              <a:gd name="adj3" fmla="val 33241"/>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defRPr/>
            </a:pPr>
            <a:endParaRPr lang="en-US" sz="1350" dirty="0">
              <a:latin typeface="GE Inspira Pitch Regular" charset="0"/>
            </a:endParaRPr>
          </a:p>
        </p:txBody>
      </p:sp>
      <p:sp>
        <p:nvSpPr>
          <p:cNvPr id="9" name="Down Arrow 8"/>
          <p:cNvSpPr/>
          <p:nvPr/>
        </p:nvSpPr>
        <p:spPr>
          <a:xfrm>
            <a:off x="2280512" y="3402346"/>
            <a:ext cx="4531875" cy="2795848"/>
          </a:xfrm>
          <a:prstGeom prst="downArrow">
            <a:avLst>
              <a:gd name="adj1" fmla="val 83333"/>
              <a:gd name="adj2" fmla="val 28025"/>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a:latin typeface="GE Inspira Pitch Regular" charset="0"/>
                <a:cs typeface="GE Inspira Pitch Regular" charset="0"/>
              </a:rPr>
              <a:t>When given a problem it is human nature to immediately think of solutions. We want an outline answer we can work on. </a:t>
            </a:r>
            <a:r>
              <a:rPr lang="en-GB" sz="1600" dirty="0">
                <a:latin typeface="GE Inspira Pitch Regular" charset="0"/>
              </a:rPr>
              <a:t>This concept design solution often based on prior experience  where previous solutions are adapted to fit the current problem or assumptions are made unconsciously about a solution. </a:t>
            </a:r>
            <a:endParaRPr lang="en-US" sz="1600" dirty="0">
              <a:latin typeface="GE Inspira Pitch Regular" charset="0"/>
              <a:cs typeface="GE Inspira Pitch Regular" charset="0"/>
            </a:endParaRPr>
          </a:p>
        </p:txBody>
      </p:sp>
    </p:spTree>
    <p:extLst>
      <p:ext uri="{BB962C8B-B14F-4D97-AF65-F5344CB8AC3E}">
        <p14:creationId xmlns:p14="http://schemas.microsoft.com/office/powerpoint/2010/main" val="105805460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8201"/>
                                        </p:tgtEl>
                                        <p:attrNameLst>
                                          <p:attrName>style.visibility</p:attrName>
                                        </p:attrNameLst>
                                      </p:cBhvr>
                                      <p:to>
                                        <p:strVal val="visible"/>
                                      </p:to>
                                    </p:set>
                                    <p:animEffect transition="in" filter="wipe(left)">
                                      <p:cBhvr>
                                        <p:cTn id="11" dur="500"/>
                                        <p:tgtEl>
                                          <p:spTgt spid="8201"/>
                                        </p:tgtEl>
                                      </p:cBhvr>
                                    </p:animEffect>
                                  </p:childTnLst>
                                  <p:subTnLst>
                                    <p:audio>
                                      <p:cMediaNode>
                                        <p:cTn display="0" masterRel="sameClick">
                                          <p:stCondLst>
                                            <p:cond evt="begin" delay="0">
                                              <p:tn val="9"/>
                                            </p:cond>
                                          </p:stCondLst>
                                          <p:endCondLst>
                                            <p:cond evt="onStopAudio" delay="0">
                                              <p:tgtEl>
                                                <p:sldTgt/>
                                              </p:tgtEl>
                                            </p:cond>
                                          </p:endCondLst>
                                        </p:cTn>
                                        <p:tgtEl>
                                          <p:sndTgt r:embed="rId3" name="Whoosh"/>
                                        </p:tgtEl>
                                      </p:cMediaNode>
                                    </p:audio>
                                  </p:sub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434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up)">
                                      <p:cBhvr>
                                        <p:cTn id="2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2" grpId="0"/>
      <p:bldP spid="14343" grpId="0"/>
      <p:bldP spid="8201"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035796" y="2375942"/>
            <a:ext cx="1709972" cy="1560481"/>
            <a:chOff x="2612560" y="1234090"/>
            <a:chExt cx="1709972" cy="1690521"/>
          </a:xfrm>
        </p:grpSpPr>
        <p:sp>
          <p:nvSpPr>
            <p:cNvPr id="35" name="Oval 34"/>
            <p:cNvSpPr/>
            <p:nvPr/>
          </p:nvSpPr>
          <p:spPr>
            <a:xfrm>
              <a:off x="2612560" y="1234090"/>
              <a:ext cx="1709972" cy="1690521"/>
            </a:xfrm>
            <a:prstGeom prst="ellipse">
              <a:avLst/>
            </a:prstGeom>
            <a:gradFill flip="none" rotWithShape="1">
              <a:gsLst>
                <a:gs pos="0">
                  <a:schemeClr val="accent2">
                    <a:tint val="100000"/>
                    <a:shade val="100000"/>
                    <a:satMod val="130000"/>
                    <a:alpha val="51000"/>
                  </a:schemeClr>
                </a:gs>
                <a:gs pos="100000">
                  <a:schemeClr val="accent2">
                    <a:tint val="50000"/>
                    <a:shade val="100000"/>
                    <a:satMod val="350000"/>
                    <a:alpha val="51000"/>
                  </a:schemeClr>
                </a:gs>
              </a:gsLst>
              <a:lin ang="16200000" scaled="0"/>
              <a:tileRect/>
            </a:gra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662"/>
            </a:p>
          </p:txBody>
        </p:sp>
        <p:sp>
          <p:nvSpPr>
            <p:cNvPr id="31" name="TextBox 30"/>
            <p:cNvSpPr txBox="1"/>
            <p:nvPr/>
          </p:nvSpPr>
          <p:spPr>
            <a:xfrm>
              <a:off x="2820274" y="1848069"/>
              <a:ext cx="1237005" cy="346276"/>
            </a:xfrm>
            <a:prstGeom prst="rect">
              <a:avLst/>
            </a:prstGeom>
            <a:noFill/>
          </p:spPr>
          <p:txBody>
            <a:bodyPr wrap="none" rtlCol="0">
              <a:spAutoFit/>
            </a:bodyPr>
            <a:lstStyle/>
            <a:p>
              <a:r>
                <a:rPr lang="en-US" sz="1477" dirty="0"/>
                <a:t>Photocopying</a:t>
              </a:r>
            </a:p>
          </p:txBody>
        </p:sp>
      </p:grpSp>
      <p:sp>
        <p:nvSpPr>
          <p:cNvPr id="9" name="Title 8"/>
          <p:cNvSpPr>
            <a:spLocks noGrp="1"/>
          </p:cNvSpPr>
          <p:nvPr>
            <p:ph type="title"/>
          </p:nvPr>
        </p:nvSpPr>
        <p:spPr/>
        <p:txBody>
          <a:bodyPr/>
          <a:lstStyle/>
          <a:p>
            <a:r>
              <a:rPr lang="en-US" dirty="0" smtClean="0"/>
              <a:t>Approaches – The Choices</a:t>
            </a:r>
            <a:endParaRPr lang="en-US" dirty="0"/>
          </a:p>
        </p:txBody>
      </p:sp>
    </p:spTree>
    <p:extLst>
      <p:ext uri="{BB962C8B-B14F-4D97-AF65-F5344CB8AC3E}">
        <p14:creationId xmlns:p14="http://schemas.microsoft.com/office/powerpoint/2010/main" val="4580923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Photocopying</a:t>
            </a:r>
            <a:endParaRPr lang="en-US" dirty="0"/>
          </a:p>
        </p:txBody>
      </p:sp>
      <p:pic>
        <p:nvPicPr>
          <p:cNvPr id="4" name="Content Placeholder 3" descr="Photocopying.jpg"/>
          <p:cNvPicPr>
            <a:picLocks noGrp="1" noChangeAspect="1"/>
          </p:cNvPicPr>
          <p:nvPr>
            <p:ph sz="half" idx="1"/>
          </p:nvPr>
        </p:nvPicPr>
        <p:blipFill>
          <a:blip r:embed="rId2">
            <a:extLst>
              <a:ext uri="{28A0092B-C50C-407E-A947-70E740481C1C}">
                <a14:useLocalDpi xmlns:a14="http://schemas.microsoft.com/office/drawing/2010/main" val="0"/>
              </a:ext>
            </a:extLst>
          </a:blip>
          <a:srcRect l="27692" r="27692"/>
          <a:stretch>
            <a:fillRect/>
          </a:stretch>
        </p:blipFill>
        <p:spPr/>
      </p:pic>
      <p:sp>
        <p:nvSpPr>
          <p:cNvPr id="5" name="Content Placeholder 4"/>
          <p:cNvSpPr>
            <a:spLocks noGrp="1"/>
          </p:cNvSpPr>
          <p:nvPr>
            <p:ph sz="half" idx="2"/>
          </p:nvPr>
        </p:nvSpPr>
        <p:spPr/>
        <p:txBody>
          <a:bodyPr>
            <a:normAutofit/>
          </a:bodyPr>
          <a:lstStyle/>
          <a:p>
            <a:pPr>
              <a:buFont typeface="Arial" charset="0"/>
              <a:buChar char="•"/>
            </a:pPr>
            <a:r>
              <a:rPr lang="en-US" sz="1846" dirty="0"/>
              <a:t>Take an existing design (that works!) and enlarge or reduce to fit the requirements</a:t>
            </a:r>
          </a:p>
          <a:p>
            <a:pPr>
              <a:buFont typeface="Arial" charset="0"/>
              <a:buChar char="•"/>
            </a:pPr>
            <a:r>
              <a:rPr lang="en-US" sz="1846" dirty="0"/>
              <a:t>Benefits</a:t>
            </a:r>
          </a:p>
          <a:p>
            <a:pPr lvl="1">
              <a:buFont typeface="Arial" charset="0"/>
              <a:buChar char="•"/>
            </a:pPr>
            <a:r>
              <a:rPr lang="en-US" sz="1477" dirty="0"/>
              <a:t>Have a solution quickly</a:t>
            </a:r>
          </a:p>
          <a:p>
            <a:pPr lvl="1">
              <a:buFont typeface="Arial" charset="0"/>
              <a:buChar char="•"/>
            </a:pPr>
            <a:r>
              <a:rPr lang="en-US" sz="1477" dirty="0"/>
              <a:t>Previous one worked so risk are considered low </a:t>
            </a:r>
          </a:p>
          <a:p>
            <a:pPr>
              <a:buFont typeface="Arial" charset="0"/>
              <a:buChar char="•"/>
            </a:pPr>
            <a:r>
              <a:rPr lang="en-US" sz="1846" dirty="0"/>
              <a:t>Issues</a:t>
            </a:r>
          </a:p>
          <a:p>
            <a:pPr lvl="1">
              <a:buFont typeface="Arial" charset="0"/>
              <a:buChar char="•"/>
            </a:pPr>
            <a:r>
              <a:rPr lang="en-US" sz="1477" dirty="0"/>
              <a:t>Scales laws are often to high powers (X</a:t>
            </a:r>
            <a:r>
              <a:rPr lang="en-US" sz="1477" baseline="30000" dirty="0"/>
              <a:t>3</a:t>
            </a:r>
            <a:r>
              <a:rPr lang="en-US" sz="1477" dirty="0"/>
              <a:t> or X</a:t>
            </a:r>
            <a:r>
              <a:rPr lang="en-US" sz="1477" baseline="30000" dirty="0"/>
              <a:t>4</a:t>
            </a:r>
            <a:r>
              <a:rPr lang="en-US" sz="1477" dirty="0"/>
              <a:t>) – we assume linearity but it isn’t and undesirable behaviour occurs</a:t>
            </a:r>
          </a:p>
          <a:p>
            <a:pPr lvl="1">
              <a:buFont typeface="Arial" charset="0"/>
              <a:buChar char="•"/>
            </a:pPr>
            <a:r>
              <a:rPr lang="en-US" sz="1477" dirty="0"/>
              <a:t>Requirements not fully understood and the “photocopied” design doesn't work – redesign and greater costs</a:t>
            </a:r>
          </a:p>
        </p:txBody>
      </p:sp>
    </p:spTree>
    <p:extLst>
      <p:ext uri="{BB962C8B-B14F-4D97-AF65-F5344CB8AC3E}">
        <p14:creationId xmlns:p14="http://schemas.microsoft.com/office/powerpoint/2010/main" val="428966236"/>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0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8536" y="1466359"/>
            <a:ext cx="3118338" cy="2227385"/>
          </a:xfrm>
          <a:prstGeom prst="rect">
            <a:avLst/>
          </a:prstGeom>
        </p:spPr>
      </p:pic>
      <p:pic>
        <p:nvPicPr>
          <p:cNvPr id="3" name="Picture 2" descr="70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17" y="1511636"/>
            <a:ext cx="3223846" cy="2145323"/>
          </a:xfrm>
          <a:prstGeom prst="rect">
            <a:avLst/>
          </a:prstGeom>
        </p:spPr>
      </p:pic>
      <p:sp>
        <p:nvSpPr>
          <p:cNvPr id="4" name="TextBox 3"/>
          <p:cNvSpPr txBox="1"/>
          <p:nvPr/>
        </p:nvSpPr>
        <p:spPr>
          <a:xfrm>
            <a:off x="528617" y="587176"/>
            <a:ext cx="1540037" cy="859659"/>
          </a:xfrm>
          <a:prstGeom prst="rect">
            <a:avLst/>
          </a:prstGeom>
          <a:noFill/>
        </p:spPr>
        <p:txBody>
          <a:bodyPr wrap="none" rtlCol="0">
            <a:spAutoFit/>
          </a:bodyPr>
          <a:lstStyle/>
          <a:p>
            <a:r>
              <a:rPr lang="en-US" sz="1662" dirty="0"/>
              <a:t>Trent 700</a:t>
            </a:r>
          </a:p>
          <a:p>
            <a:r>
              <a:rPr lang="en-US" sz="1662" dirty="0"/>
              <a:t>Fan </a:t>
            </a:r>
            <a:r>
              <a:rPr lang="en-US" sz="1662" dirty="0" err="1"/>
              <a:t>Dia</a:t>
            </a:r>
            <a:r>
              <a:rPr lang="en-US" sz="1662" dirty="0"/>
              <a:t> 97.4’’</a:t>
            </a:r>
          </a:p>
          <a:p>
            <a:r>
              <a:rPr lang="en-US" sz="1662" dirty="0"/>
              <a:t>Thrust 70,000lb</a:t>
            </a:r>
          </a:p>
        </p:txBody>
      </p:sp>
      <p:sp>
        <p:nvSpPr>
          <p:cNvPr id="6" name="TextBox 5"/>
          <p:cNvSpPr txBox="1"/>
          <p:nvPr/>
        </p:nvSpPr>
        <p:spPr>
          <a:xfrm>
            <a:off x="5446886" y="587177"/>
            <a:ext cx="1540037" cy="859659"/>
          </a:xfrm>
          <a:prstGeom prst="rect">
            <a:avLst/>
          </a:prstGeom>
          <a:noFill/>
        </p:spPr>
        <p:txBody>
          <a:bodyPr wrap="none" rtlCol="0">
            <a:spAutoFit/>
          </a:bodyPr>
          <a:lstStyle>
            <a:defPPr>
              <a:defRPr lang="en-US"/>
            </a:defPPr>
          </a:lstStyle>
          <a:p>
            <a:r>
              <a:rPr lang="en-US" sz="1662" dirty="0"/>
              <a:t>Trent 900</a:t>
            </a:r>
          </a:p>
          <a:p>
            <a:r>
              <a:rPr lang="en-US" sz="1662" dirty="0"/>
              <a:t>Fan </a:t>
            </a:r>
            <a:r>
              <a:rPr lang="en-US" sz="1662" dirty="0" err="1"/>
              <a:t>Dia</a:t>
            </a:r>
            <a:r>
              <a:rPr lang="en-US" sz="1662" dirty="0"/>
              <a:t> 116’’</a:t>
            </a:r>
          </a:p>
          <a:p>
            <a:r>
              <a:rPr lang="en-US" sz="1662" dirty="0"/>
              <a:t>Thrust 85,000lb</a:t>
            </a:r>
          </a:p>
        </p:txBody>
      </p:sp>
      <p:sp>
        <p:nvSpPr>
          <p:cNvPr id="5" name="Right Arrow 4"/>
          <p:cNvSpPr/>
          <p:nvPr/>
        </p:nvSpPr>
        <p:spPr>
          <a:xfrm>
            <a:off x="3597971" y="2133472"/>
            <a:ext cx="2213358" cy="970225"/>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62"/>
          </a:p>
        </p:txBody>
      </p:sp>
      <p:pic>
        <p:nvPicPr>
          <p:cNvPr id="7" name="Content Placeholder 3" descr="Photocopying.jpg"/>
          <p:cNvPicPr>
            <a:picLocks noChangeAspect="1"/>
          </p:cNvPicPr>
          <p:nvPr/>
        </p:nvPicPr>
        <p:blipFill>
          <a:blip r:embed="rId4">
            <a:extLst>
              <a:ext uri="{28A0092B-C50C-407E-A947-70E740481C1C}">
                <a14:useLocalDpi xmlns:a14="http://schemas.microsoft.com/office/drawing/2010/main" val="0"/>
              </a:ext>
            </a:extLst>
          </a:blip>
          <a:srcRect l="27692" r="27692"/>
          <a:stretch>
            <a:fillRect/>
          </a:stretch>
        </p:blipFill>
        <p:spPr>
          <a:xfrm>
            <a:off x="4021981" y="2032409"/>
            <a:ext cx="1070111" cy="1106998"/>
          </a:xfrm>
          <a:prstGeom prst="rect">
            <a:avLst/>
          </a:prstGeom>
        </p:spPr>
      </p:pic>
      <p:pic>
        <p:nvPicPr>
          <p:cNvPr id="9" name="Picture 8" descr="A380 RR.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01223" y="4487901"/>
            <a:ext cx="2475198" cy="1692598"/>
          </a:xfrm>
          <a:prstGeom prst="rect">
            <a:avLst/>
          </a:prstGeom>
        </p:spPr>
      </p:pic>
      <p:sp>
        <p:nvSpPr>
          <p:cNvPr id="10" name="TextBox 9"/>
          <p:cNvSpPr txBox="1"/>
          <p:nvPr/>
        </p:nvSpPr>
        <p:spPr>
          <a:xfrm>
            <a:off x="4093197" y="2184005"/>
            <a:ext cx="930063" cy="490134"/>
          </a:xfrm>
          <a:prstGeom prst="rect">
            <a:avLst/>
          </a:prstGeom>
          <a:noFill/>
        </p:spPr>
        <p:txBody>
          <a:bodyPr wrap="none" rtlCol="0">
            <a:spAutoFit/>
          </a:bodyPr>
          <a:lstStyle/>
          <a:p>
            <a:r>
              <a:rPr lang="en-US" sz="2585" b="1" dirty="0"/>
              <a:t>x1.19</a:t>
            </a:r>
          </a:p>
        </p:txBody>
      </p:sp>
      <p:pic>
        <p:nvPicPr>
          <p:cNvPr id="11" name="Picture 104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19711" y="4084028"/>
            <a:ext cx="2168368" cy="22045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12" name="Right Arrow 11"/>
          <p:cNvSpPr/>
          <p:nvPr/>
        </p:nvSpPr>
        <p:spPr>
          <a:xfrm rot="5400000">
            <a:off x="6566392" y="3616203"/>
            <a:ext cx="1065438" cy="970225"/>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62"/>
          </a:p>
        </p:txBody>
      </p:sp>
      <p:sp>
        <p:nvSpPr>
          <p:cNvPr id="13" name="Right Arrow 12"/>
          <p:cNvSpPr/>
          <p:nvPr/>
        </p:nvSpPr>
        <p:spPr>
          <a:xfrm rot="10800000">
            <a:off x="4483603" y="4838275"/>
            <a:ext cx="1560179" cy="970225"/>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62"/>
          </a:p>
        </p:txBody>
      </p:sp>
    </p:spTree>
    <p:extLst>
      <p:ext uri="{BB962C8B-B14F-4D97-AF65-F5344CB8AC3E}">
        <p14:creationId xmlns:p14="http://schemas.microsoft.com/office/powerpoint/2010/main" val="1871616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right)">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0-#ppt_w/2"/>
                                          </p:val>
                                        </p:tav>
                                        <p:tav tm="100000">
                                          <p:val>
                                            <p:strVal val="#ppt_x"/>
                                          </p:val>
                                        </p:tav>
                                      </p:tavLst>
                                    </p:anim>
                                    <p:anim calcmode="lin" valueType="num">
                                      <p:cBhvr additive="base">
                                        <p:cTn id="41"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animBg="1"/>
      <p:bldP spid="10" grpId="0"/>
      <p:bldP spid="12"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035796" y="2375942"/>
            <a:ext cx="1709972" cy="1560481"/>
            <a:chOff x="2612560" y="1234090"/>
            <a:chExt cx="1709972" cy="1690521"/>
          </a:xfrm>
        </p:grpSpPr>
        <p:sp>
          <p:nvSpPr>
            <p:cNvPr id="35" name="Oval 34"/>
            <p:cNvSpPr/>
            <p:nvPr/>
          </p:nvSpPr>
          <p:spPr>
            <a:xfrm>
              <a:off x="2612560" y="1234090"/>
              <a:ext cx="1709972" cy="1690521"/>
            </a:xfrm>
            <a:prstGeom prst="ellipse">
              <a:avLst/>
            </a:prstGeom>
            <a:gradFill flip="none" rotWithShape="1">
              <a:gsLst>
                <a:gs pos="0">
                  <a:schemeClr val="accent2">
                    <a:tint val="100000"/>
                    <a:shade val="100000"/>
                    <a:satMod val="130000"/>
                    <a:alpha val="51000"/>
                  </a:schemeClr>
                </a:gs>
                <a:gs pos="100000">
                  <a:schemeClr val="accent2">
                    <a:tint val="50000"/>
                    <a:shade val="100000"/>
                    <a:satMod val="350000"/>
                    <a:alpha val="51000"/>
                  </a:schemeClr>
                </a:gs>
              </a:gsLst>
              <a:lin ang="16200000" scaled="0"/>
              <a:tileRect/>
            </a:gra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662"/>
            </a:p>
          </p:txBody>
        </p:sp>
        <p:sp>
          <p:nvSpPr>
            <p:cNvPr id="31" name="TextBox 30"/>
            <p:cNvSpPr txBox="1"/>
            <p:nvPr/>
          </p:nvSpPr>
          <p:spPr>
            <a:xfrm>
              <a:off x="2820274" y="1848069"/>
              <a:ext cx="1237005" cy="346276"/>
            </a:xfrm>
            <a:prstGeom prst="rect">
              <a:avLst/>
            </a:prstGeom>
            <a:noFill/>
          </p:spPr>
          <p:txBody>
            <a:bodyPr wrap="none" rtlCol="0">
              <a:spAutoFit/>
            </a:bodyPr>
            <a:lstStyle/>
            <a:p>
              <a:r>
                <a:rPr lang="en-US" sz="1477" dirty="0"/>
                <a:t>Photocopying</a:t>
              </a:r>
            </a:p>
          </p:txBody>
        </p:sp>
      </p:grpSp>
      <p:grpSp>
        <p:nvGrpSpPr>
          <p:cNvPr id="5" name="Group 4"/>
          <p:cNvGrpSpPr/>
          <p:nvPr/>
        </p:nvGrpSpPr>
        <p:grpSpPr>
          <a:xfrm>
            <a:off x="3097209" y="3459397"/>
            <a:ext cx="1709972" cy="1560481"/>
            <a:chOff x="2673973" y="2407833"/>
            <a:chExt cx="1709972" cy="1690521"/>
          </a:xfrm>
        </p:grpSpPr>
        <p:sp>
          <p:nvSpPr>
            <p:cNvPr id="38" name="Oval 37"/>
            <p:cNvSpPr/>
            <p:nvPr/>
          </p:nvSpPr>
          <p:spPr>
            <a:xfrm>
              <a:off x="2673973" y="2407833"/>
              <a:ext cx="1709972" cy="1690521"/>
            </a:xfrm>
            <a:prstGeom prst="ellipse">
              <a:avLst/>
            </a:prstGeom>
            <a:gradFill flip="none" rotWithShape="1">
              <a:gsLst>
                <a:gs pos="0">
                  <a:schemeClr val="accent3">
                    <a:tint val="100000"/>
                    <a:shade val="100000"/>
                    <a:satMod val="130000"/>
                    <a:alpha val="48000"/>
                  </a:schemeClr>
                </a:gs>
                <a:gs pos="100000">
                  <a:schemeClr val="accent3">
                    <a:tint val="50000"/>
                    <a:shade val="100000"/>
                    <a:satMod val="350000"/>
                    <a:alpha val="48000"/>
                  </a:schemeClr>
                </a:gs>
              </a:gsLst>
              <a:lin ang="16200000" scaled="0"/>
              <a:tileRect/>
            </a:gra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662"/>
            </a:p>
          </p:txBody>
        </p:sp>
        <p:sp>
          <p:nvSpPr>
            <p:cNvPr id="33" name="TextBox 32"/>
            <p:cNvSpPr txBox="1"/>
            <p:nvPr/>
          </p:nvSpPr>
          <p:spPr>
            <a:xfrm>
              <a:off x="2992963" y="3075350"/>
              <a:ext cx="934295" cy="592524"/>
            </a:xfrm>
            <a:prstGeom prst="rect">
              <a:avLst/>
            </a:prstGeom>
            <a:noFill/>
          </p:spPr>
          <p:txBody>
            <a:bodyPr wrap="none" rtlCol="0">
              <a:spAutoFit/>
            </a:bodyPr>
            <a:lstStyle/>
            <a:p>
              <a:pPr algn="ctr"/>
              <a:r>
                <a:rPr lang="en-US" sz="1477" dirty="0"/>
                <a:t>Flower </a:t>
              </a:r>
            </a:p>
            <a:p>
              <a:pPr algn="ctr"/>
              <a:r>
                <a:rPr lang="en-US" sz="1477" dirty="0"/>
                <a:t>Arranging</a:t>
              </a:r>
            </a:p>
          </p:txBody>
        </p:sp>
      </p:grpSp>
      <p:sp>
        <p:nvSpPr>
          <p:cNvPr id="9" name="Title 8"/>
          <p:cNvSpPr>
            <a:spLocks noGrp="1"/>
          </p:cNvSpPr>
          <p:nvPr>
            <p:ph type="title"/>
          </p:nvPr>
        </p:nvSpPr>
        <p:spPr/>
        <p:txBody>
          <a:bodyPr/>
          <a:lstStyle/>
          <a:p>
            <a:r>
              <a:rPr lang="en-US" dirty="0" smtClean="0"/>
              <a:t>Approaches – The Choices</a:t>
            </a:r>
            <a:endParaRPr lang="en-US" dirty="0"/>
          </a:p>
        </p:txBody>
      </p:sp>
    </p:spTree>
    <p:extLst>
      <p:ext uri="{BB962C8B-B14F-4D97-AF65-F5344CB8AC3E}">
        <p14:creationId xmlns:p14="http://schemas.microsoft.com/office/powerpoint/2010/main" val="2069252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lower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750" y="1533210"/>
            <a:ext cx="5001765" cy="3665416"/>
          </a:xfrm>
          <a:prstGeom prst="rect">
            <a:avLst/>
          </a:prstGeom>
        </p:spPr>
      </p:pic>
      <p:sp>
        <p:nvSpPr>
          <p:cNvPr id="2" name="Title 1"/>
          <p:cNvSpPr>
            <a:spLocks noGrp="1"/>
          </p:cNvSpPr>
          <p:nvPr>
            <p:ph type="title"/>
          </p:nvPr>
        </p:nvSpPr>
        <p:spPr/>
        <p:txBody>
          <a:bodyPr/>
          <a:lstStyle/>
          <a:p>
            <a:r>
              <a:rPr lang="en-US" dirty="0" smtClean="0"/>
              <a:t>Flower Arranging</a:t>
            </a:r>
            <a:endParaRPr lang="en-US" dirty="0"/>
          </a:p>
        </p:txBody>
      </p:sp>
      <p:sp>
        <p:nvSpPr>
          <p:cNvPr id="4" name="Content Placeholder 3"/>
          <p:cNvSpPr>
            <a:spLocks noGrp="1"/>
          </p:cNvSpPr>
          <p:nvPr>
            <p:ph sz="half" idx="2"/>
          </p:nvPr>
        </p:nvSpPr>
        <p:spPr/>
        <p:txBody>
          <a:bodyPr>
            <a:normAutofit/>
          </a:bodyPr>
          <a:lstStyle/>
          <a:p>
            <a:pPr>
              <a:buFont typeface="Arial" charset="0"/>
              <a:buChar char="•"/>
            </a:pPr>
            <a:r>
              <a:rPr lang="en-US" sz="1846" dirty="0"/>
              <a:t>Take some nice looking components and arrange that to build a bigger thing</a:t>
            </a:r>
          </a:p>
          <a:p>
            <a:pPr>
              <a:buFont typeface="Arial" charset="0"/>
              <a:buChar char="•"/>
            </a:pPr>
            <a:r>
              <a:rPr lang="en-US" sz="1846" dirty="0"/>
              <a:t>Benefits</a:t>
            </a:r>
          </a:p>
          <a:p>
            <a:pPr lvl="1">
              <a:buFont typeface="Arial" charset="0"/>
              <a:buChar char="•"/>
            </a:pPr>
            <a:r>
              <a:rPr lang="en-US" sz="1477" dirty="0"/>
              <a:t>Uses know and trusted components</a:t>
            </a:r>
          </a:p>
          <a:p>
            <a:pPr lvl="1">
              <a:buFont typeface="Arial" charset="0"/>
              <a:buChar char="•"/>
            </a:pPr>
            <a:r>
              <a:rPr lang="en-US" sz="1477" dirty="0"/>
              <a:t>Good fun</a:t>
            </a:r>
          </a:p>
          <a:p>
            <a:pPr>
              <a:buFont typeface="Arial" charset="0"/>
              <a:buChar char="•"/>
            </a:pPr>
            <a:r>
              <a:rPr lang="en-US" sz="1846" dirty="0"/>
              <a:t>Issues</a:t>
            </a:r>
          </a:p>
          <a:p>
            <a:pPr lvl="1">
              <a:buFont typeface="Arial" charset="0"/>
              <a:buChar char="•"/>
            </a:pPr>
            <a:r>
              <a:rPr lang="en-US" sz="1477" dirty="0"/>
              <a:t>Unexpected behaviour</a:t>
            </a:r>
          </a:p>
          <a:p>
            <a:pPr lvl="1">
              <a:buFont typeface="Arial" charset="0"/>
              <a:buChar char="•"/>
            </a:pPr>
            <a:r>
              <a:rPr lang="en-US" sz="1477" dirty="0"/>
              <a:t>Relies on luck (can be mitigated by analysis i.e. design </a:t>
            </a:r>
            <a:r>
              <a:rPr lang="en-US" sz="1477" dirty="0" err="1"/>
              <a:t>analyse</a:t>
            </a:r>
            <a:r>
              <a:rPr lang="en-US" sz="1477" dirty="0"/>
              <a:t> redesign </a:t>
            </a:r>
            <a:r>
              <a:rPr lang="en-US" sz="1477" dirty="0" err="1"/>
              <a:t>analyse</a:t>
            </a:r>
            <a:r>
              <a:rPr lang="en-US" sz="1477" dirty="0"/>
              <a:t>, re-redesign </a:t>
            </a:r>
            <a:r>
              <a:rPr lang="en-US" sz="1477" dirty="0" err="1"/>
              <a:t>analyse</a:t>
            </a:r>
            <a:r>
              <a:rPr lang="en-US" sz="1477" dirty="0"/>
              <a:t>) – therefore costly</a:t>
            </a:r>
          </a:p>
        </p:txBody>
      </p:sp>
    </p:spTree>
    <p:extLst>
      <p:ext uri="{BB962C8B-B14F-4D97-AF65-F5344CB8AC3E}">
        <p14:creationId xmlns:p14="http://schemas.microsoft.com/office/powerpoint/2010/main" val="1572184548"/>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Phantom_FGR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4137" y="1491244"/>
            <a:ext cx="4503666" cy="25473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 name="Picture 2"/>
          <p:cNvPicPr/>
          <p:nvPr/>
        </p:nvPicPr>
        <p:blipFill>
          <a:blip r:embed="rId3">
            <a:extLst>
              <a:ext uri="{28A0092B-C50C-407E-A947-70E740481C1C}">
                <a14:useLocalDpi xmlns:a14="http://schemas.microsoft.com/office/drawing/2010/main" val="0"/>
              </a:ext>
            </a:extLst>
          </a:blip>
          <a:stretch>
            <a:fillRect/>
          </a:stretch>
        </p:blipFill>
        <p:spPr>
          <a:xfrm>
            <a:off x="3886200" y="3124200"/>
            <a:ext cx="4306451" cy="3033070"/>
          </a:xfrm>
          <a:prstGeom prst="rect">
            <a:avLst/>
          </a:prstGeom>
        </p:spPr>
      </p:pic>
    </p:spTree>
    <p:extLst>
      <p:ext uri="{BB962C8B-B14F-4D97-AF65-F5344CB8AC3E}">
        <p14:creationId xmlns:p14="http://schemas.microsoft.com/office/powerpoint/2010/main" val="1066905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035796" y="2375942"/>
            <a:ext cx="1709972" cy="1560481"/>
            <a:chOff x="2612560" y="1234090"/>
            <a:chExt cx="1709972" cy="1690521"/>
          </a:xfrm>
        </p:grpSpPr>
        <p:sp>
          <p:nvSpPr>
            <p:cNvPr id="35" name="Oval 34"/>
            <p:cNvSpPr/>
            <p:nvPr/>
          </p:nvSpPr>
          <p:spPr>
            <a:xfrm>
              <a:off x="2612560" y="1234090"/>
              <a:ext cx="1709972" cy="1690521"/>
            </a:xfrm>
            <a:prstGeom prst="ellipse">
              <a:avLst/>
            </a:prstGeom>
            <a:gradFill flip="none" rotWithShape="1">
              <a:gsLst>
                <a:gs pos="0">
                  <a:schemeClr val="accent2">
                    <a:tint val="100000"/>
                    <a:shade val="100000"/>
                    <a:satMod val="130000"/>
                    <a:alpha val="51000"/>
                  </a:schemeClr>
                </a:gs>
                <a:gs pos="100000">
                  <a:schemeClr val="accent2">
                    <a:tint val="50000"/>
                    <a:shade val="100000"/>
                    <a:satMod val="350000"/>
                    <a:alpha val="51000"/>
                  </a:schemeClr>
                </a:gs>
              </a:gsLst>
              <a:lin ang="16200000" scaled="0"/>
              <a:tileRect/>
            </a:gra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662"/>
            </a:p>
          </p:txBody>
        </p:sp>
        <p:sp>
          <p:nvSpPr>
            <p:cNvPr id="31" name="TextBox 30"/>
            <p:cNvSpPr txBox="1"/>
            <p:nvPr/>
          </p:nvSpPr>
          <p:spPr>
            <a:xfrm>
              <a:off x="2820274" y="1848069"/>
              <a:ext cx="1237005" cy="346276"/>
            </a:xfrm>
            <a:prstGeom prst="rect">
              <a:avLst/>
            </a:prstGeom>
            <a:noFill/>
          </p:spPr>
          <p:txBody>
            <a:bodyPr wrap="none" rtlCol="0">
              <a:spAutoFit/>
            </a:bodyPr>
            <a:lstStyle/>
            <a:p>
              <a:r>
                <a:rPr lang="en-US" sz="1477" dirty="0"/>
                <a:t>Photocopying</a:t>
              </a:r>
            </a:p>
          </p:txBody>
        </p:sp>
      </p:grpSp>
      <p:grpSp>
        <p:nvGrpSpPr>
          <p:cNvPr id="5" name="Group 4"/>
          <p:cNvGrpSpPr/>
          <p:nvPr/>
        </p:nvGrpSpPr>
        <p:grpSpPr>
          <a:xfrm>
            <a:off x="3097209" y="3459397"/>
            <a:ext cx="1709972" cy="1560481"/>
            <a:chOff x="2673973" y="2407833"/>
            <a:chExt cx="1709972" cy="1690521"/>
          </a:xfrm>
        </p:grpSpPr>
        <p:sp>
          <p:nvSpPr>
            <p:cNvPr id="38" name="Oval 37"/>
            <p:cNvSpPr/>
            <p:nvPr/>
          </p:nvSpPr>
          <p:spPr>
            <a:xfrm>
              <a:off x="2673973" y="2407833"/>
              <a:ext cx="1709972" cy="1690521"/>
            </a:xfrm>
            <a:prstGeom prst="ellipse">
              <a:avLst/>
            </a:prstGeom>
            <a:gradFill flip="none" rotWithShape="1">
              <a:gsLst>
                <a:gs pos="0">
                  <a:schemeClr val="accent3">
                    <a:tint val="100000"/>
                    <a:shade val="100000"/>
                    <a:satMod val="130000"/>
                    <a:alpha val="48000"/>
                  </a:schemeClr>
                </a:gs>
                <a:gs pos="100000">
                  <a:schemeClr val="accent3">
                    <a:tint val="50000"/>
                    <a:shade val="100000"/>
                    <a:satMod val="350000"/>
                    <a:alpha val="48000"/>
                  </a:schemeClr>
                </a:gs>
              </a:gsLst>
              <a:lin ang="16200000" scaled="0"/>
              <a:tileRect/>
            </a:gra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662"/>
            </a:p>
          </p:txBody>
        </p:sp>
        <p:sp>
          <p:nvSpPr>
            <p:cNvPr id="33" name="TextBox 32"/>
            <p:cNvSpPr txBox="1"/>
            <p:nvPr/>
          </p:nvSpPr>
          <p:spPr>
            <a:xfrm>
              <a:off x="2992963" y="3075350"/>
              <a:ext cx="934295" cy="592524"/>
            </a:xfrm>
            <a:prstGeom prst="rect">
              <a:avLst/>
            </a:prstGeom>
            <a:noFill/>
          </p:spPr>
          <p:txBody>
            <a:bodyPr wrap="none" rtlCol="0">
              <a:spAutoFit/>
            </a:bodyPr>
            <a:lstStyle/>
            <a:p>
              <a:pPr algn="ctr"/>
              <a:r>
                <a:rPr lang="en-US" sz="1477" dirty="0"/>
                <a:t>Flower </a:t>
              </a:r>
            </a:p>
            <a:p>
              <a:pPr algn="ctr"/>
              <a:r>
                <a:rPr lang="en-US" sz="1477" dirty="0"/>
                <a:t>Arranging</a:t>
              </a:r>
            </a:p>
          </p:txBody>
        </p:sp>
      </p:grpSp>
      <p:grpSp>
        <p:nvGrpSpPr>
          <p:cNvPr id="6" name="Group 5"/>
          <p:cNvGrpSpPr/>
          <p:nvPr/>
        </p:nvGrpSpPr>
        <p:grpSpPr>
          <a:xfrm>
            <a:off x="4318780" y="3459397"/>
            <a:ext cx="1709972" cy="1560481"/>
            <a:chOff x="3895544" y="2407833"/>
            <a:chExt cx="1709972" cy="1690521"/>
          </a:xfrm>
        </p:grpSpPr>
        <p:sp>
          <p:nvSpPr>
            <p:cNvPr id="41" name="Oval 40"/>
            <p:cNvSpPr/>
            <p:nvPr/>
          </p:nvSpPr>
          <p:spPr>
            <a:xfrm>
              <a:off x="3895544" y="2407833"/>
              <a:ext cx="1709972" cy="1690521"/>
            </a:xfrm>
            <a:prstGeom prst="ellipse">
              <a:avLst/>
            </a:prstGeom>
            <a:gradFill flip="none" rotWithShape="1">
              <a:gsLst>
                <a:gs pos="0">
                  <a:schemeClr val="accent4">
                    <a:tint val="100000"/>
                    <a:shade val="100000"/>
                    <a:satMod val="130000"/>
                    <a:alpha val="44000"/>
                  </a:schemeClr>
                </a:gs>
                <a:gs pos="100000">
                  <a:schemeClr val="accent4">
                    <a:tint val="50000"/>
                    <a:shade val="100000"/>
                    <a:satMod val="350000"/>
                    <a:alpha val="44000"/>
                  </a:schemeClr>
                </a:gs>
              </a:gsLst>
              <a:lin ang="16200000" scaled="0"/>
              <a:tileRect/>
            </a:gradFill>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1662"/>
            </a:p>
          </p:txBody>
        </p:sp>
        <p:sp>
          <p:nvSpPr>
            <p:cNvPr id="34" name="TextBox 33"/>
            <p:cNvSpPr txBox="1"/>
            <p:nvPr/>
          </p:nvSpPr>
          <p:spPr>
            <a:xfrm>
              <a:off x="4150987" y="3174123"/>
              <a:ext cx="1147558" cy="346276"/>
            </a:xfrm>
            <a:prstGeom prst="rect">
              <a:avLst/>
            </a:prstGeom>
            <a:noFill/>
          </p:spPr>
          <p:txBody>
            <a:bodyPr wrap="none" rtlCol="0">
              <a:spAutoFit/>
            </a:bodyPr>
            <a:lstStyle/>
            <a:p>
              <a:r>
                <a:rPr lang="en-US" sz="1477" dirty="0"/>
                <a:t>Evolutionary</a:t>
              </a:r>
            </a:p>
          </p:txBody>
        </p:sp>
      </p:grpSp>
      <p:sp>
        <p:nvSpPr>
          <p:cNvPr id="9" name="Title 8"/>
          <p:cNvSpPr>
            <a:spLocks noGrp="1"/>
          </p:cNvSpPr>
          <p:nvPr>
            <p:ph type="title"/>
          </p:nvPr>
        </p:nvSpPr>
        <p:spPr/>
        <p:txBody>
          <a:bodyPr/>
          <a:lstStyle/>
          <a:p>
            <a:r>
              <a:rPr lang="en-US" dirty="0" smtClean="0"/>
              <a:t>Approaches – The Choices</a:t>
            </a:r>
            <a:endParaRPr lang="en-US" dirty="0"/>
          </a:p>
        </p:txBody>
      </p:sp>
    </p:spTree>
    <p:extLst>
      <p:ext uri="{BB962C8B-B14F-4D97-AF65-F5344CB8AC3E}">
        <p14:creationId xmlns:p14="http://schemas.microsoft.com/office/powerpoint/2010/main" val="2140576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a:t>
            </a:r>
            <a:endParaRPr lang="en-US" dirty="0"/>
          </a:p>
        </p:txBody>
      </p:sp>
      <p:pic>
        <p:nvPicPr>
          <p:cNvPr id="5" name="Content Placeholder 4" descr="Original911-2013.jpg"/>
          <p:cNvPicPr>
            <a:picLocks noGrp="1" noChangeAspect="1"/>
          </p:cNvPicPr>
          <p:nvPr>
            <p:ph sz="half" idx="1"/>
          </p:nvPr>
        </p:nvPicPr>
        <p:blipFill>
          <a:blip r:embed="rId2">
            <a:extLst>
              <a:ext uri="{28A0092B-C50C-407E-A947-70E740481C1C}">
                <a14:useLocalDpi xmlns:a14="http://schemas.microsoft.com/office/drawing/2010/main" val="0"/>
              </a:ext>
            </a:extLst>
          </a:blip>
          <a:srcRect l="24886" r="24886"/>
          <a:stretch>
            <a:fillRect/>
          </a:stretch>
        </p:blipFill>
        <p:spPr/>
      </p:pic>
      <p:sp>
        <p:nvSpPr>
          <p:cNvPr id="4" name="Content Placeholder 3"/>
          <p:cNvSpPr>
            <a:spLocks noGrp="1"/>
          </p:cNvSpPr>
          <p:nvPr>
            <p:ph sz="half" idx="2"/>
          </p:nvPr>
        </p:nvSpPr>
        <p:spPr/>
        <p:txBody>
          <a:bodyPr>
            <a:normAutofit/>
          </a:bodyPr>
          <a:lstStyle/>
          <a:p>
            <a:pPr>
              <a:buFont typeface="Arial" charset="0"/>
              <a:buChar char="•"/>
            </a:pPr>
            <a:r>
              <a:rPr lang="en-US" sz="1846" dirty="0"/>
              <a:t>Successive modifications to an existing design quite often involving replacing one or more sub-systems</a:t>
            </a:r>
          </a:p>
          <a:p>
            <a:pPr>
              <a:buFont typeface="Arial" charset="0"/>
              <a:buChar char="•"/>
            </a:pPr>
            <a:r>
              <a:rPr lang="en-US" sz="1846" dirty="0"/>
              <a:t>Benefits</a:t>
            </a:r>
          </a:p>
          <a:p>
            <a:pPr lvl="1">
              <a:buFont typeface="Arial" charset="0"/>
              <a:buChar char="•"/>
            </a:pPr>
            <a:r>
              <a:rPr lang="en-US" sz="1477" dirty="0"/>
              <a:t>Perceived as tried and tested – trustworthy</a:t>
            </a:r>
          </a:p>
          <a:p>
            <a:pPr lvl="1">
              <a:buFont typeface="Arial" charset="0"/>
              <a:buChar char="•"/>
            </a:pPr>
            <a:r>
              <a:rPr lang="en-US" sz="1477" dirty="0"/>
              <a:t>Continuous improvement</a:t>
            </a:r>
          </a:p>
          <a:p>
            <a:pPr>
              <a:buFont typeface="Arial" charset="0"/>
              <a:buChar char="•"/>
            </a:pPr>
            <a:r>
              <a:rPr lang="en-US" sz="1846" dirty="0"/>
              <a:t>Issues</a:t>
            </a:r>
          </a:p>
          <a:p>
            <a:pPr lvl="1">
              <a:buFont typeface="Arial" charset="0"/>
              <a:buChar char="•"/>
            </a:pPr>
            <a:r>
              <a:rPr lang="en-US" sz="1477" dirty="0"/>
              <a:t>Improvements are incremental – limited opportunity for step change</a:t>
            </a:r>
          </a:p>
          <a:p>
            <a:pPr lvl="1">
              <a:buFont typeface="Arial" charset="0"/>
              <a:buChar char="•"/>
            </a:pPr>
            <a:r>
              <a:rPr lang="en-US" sz="1477" dirty="0"/>
              <a:t>Shortfalls in performance due to unexpected interactions</a:t>
            </a:r>
          </a:p>
        </p:txBody>
      </p:sp>
    </p:spTree>
    <p:extLst>
      <p:ext uri="{BB962C8B-B14F-4D97-AF65-F5344CB8AC3E}">
        <p14:creationId xmlns:p14="http://schemas.microsoft.com/office/powerpoint/2010/main" val="2022054887"/>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r>
              <a:rPr lang="en-US" dirty="0" smtClean="0">
                <a:latin typeface="Arial" charset="0"/>
              </a:rPr>
              <a:t>Evolutionary</a:t>
            </a:r>
            <a:endParaRPr lang="en-US" dirty="0">
              <a:latin typeface="Arial" charset="0"/>
            </a:endParaRPr>
          </a:p>
        </p:txBody>
      </p:sp>
      <p:pic>
        <p:nvPicPr>
          <p:cNvPr id="4" name="Picture 3" descr="nokia_phon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2448796"/>
            <a:ext cx="4689231" cy="3458308"/>
          </a:xfrm>
          <a:prstGeom prst="rect">
            <a:avLst/>
          </a:prstGeom>
        </p:spPr>
      </p:pic>
      <p:cxnSp>
        <p:nvCxnSpPr>
          <p:cNvPr id="10" name="Straight Arrow Connector 9"/>
          <p:cNvCxnSpPr/>
          <p:nvPr/>
        </p:nvCxnSpPr>
        <p:spPr>
          <a:xfrm>
            <a:off x="326547" y="3221799"/>
            <a:ext cx="8297567" cy="1940449"/>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5472731" y="5516743"/>
            <a:ext cx="3151383" cy="1175894"/>
          </a:xfrm>
          <a:prstGeom prst="rect">
            <a:avLst/>
          </a:prstGeom>
        </p:spPr>
        <p:style>
          <a:lnRef idx="1">
            <a:schemeClr val="accent5"/>
          </a:lnRef>
          <a:fillRef idx="2">
            <a:schemeClr val="accent5"/>
          </a:fillRef>
          <a:effectRef idx="1">
            <a:schemeClr val="accent5"/>
          </a:effectRef>
          <a:fontRef idx="minor">
            <a:schemeClr val="dk1"/>
          </a:fontRef>
        </p:style>
        <p:txBody>
          <a:bodyPr wrap="square">
            <a:noAutofit/>
          </a:bodyPr>
          <a:lstStyle/>
          <a:p>
            <a:r>
              <a:rPr lang="en-US" sz="1662" dirty="0"/>
              <a:t>In September 2013, Microsoft announced that it would acquire Nokia's mobile phone business</a:t>
            </a:r>
          </a:p>
        </p:txBody>
      </p:sp>
      <p:cxnSp>
        <p:nvCxnSpPr>
          <p:cNvPr id="6" name="Straight Connector 5"/>
          <p:cNvCxnSpPr/>
          <p:nvPr/>
        </p:nvCxnSpPr>
        <p:spPr>
          <a:xfrm flipV="1">
            <a:off x="304000" y="1790497"/>
            <a:ext cx="6390815" cy="1338188"/>
          </a:xfrm>
          <a:prstGeom prst="line">
            <a:avLst/>
          </a:prstGeom>
          <a:ln w="57150" cmpd="sng">
            <a:solidFill>
              <a:srgbClr val="800000"/>
            </a:solidFill>
            <a:prstDash val="sysDash"/>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6694815" y="1800870"/>
            <a:ext cx="1639202" cy="3651491"/>
          </a:xfrm>
          <a:prstGeom prst="straightConnector1">
            <a:avLst/>
          </a:prstGeom>
          <a:ln w="57150" cmpd="sng">
            <a:solidFill>
              <a:srgbClr val="800000"/>
            </a:solidFill>
            <a:prstDash val="sysDash"/>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rot="824659">
            <a:off x="5638843" y="4183194"/>
            <a:ext cx="518219" cy="348109"/>
          </a:xfrm>
          <a:prstGeom prst="rect">
            <a:avLst/>
          </a:prstGeom>
          <a:noFill/>
        </p:spPr>
        <p:txBody>
          <a:bodyPr wrap="none" rtlCol="0">
            <a:spAutoFit/>
          </a:bodyPr>
          <a:lstStyle/>
          <a:p>
            <a:r>
              <a:rPr lang="en-US" sz="1662" dirty="0"/>
              <a:t>Size</a:t>
            </a:r>
          </a:p>
        </p:txBody>
      </p:sp>
      <p:sp>
        <p:nvSpPr>
          <p:cNvPr id="15" name="TextBox 14"/>
          <p:cNvSpPr txBox="1"/>
          <p:nvPr/>
        </p:nvSpPr>
        <p:spPr>
          <a:xfrm>
            <a:off x="7447598" y="3041146"/>
            <a:ext cx="623889" cy="348109"/>
          </a:xfrm>
          <a:prstGeom prst="rect">
            <a:avLst/>
          </a:prstGeom>
          <a:noFill/>
        </p:spPr>
        <p:txBody>
          <a:bodyPr wrap="none" rtlCol="0">
            <a:spAutoFit/>
          </a:bodyPr>
          <a:lstStyle/>
          <a:p>
            <a:r>
              <a:rPr lang="en-US" sz="1662" dirty="0">
                <a:solidFill>
                  <a:srgbClr val="800000"/>
                </a:solidFill>
              </a:rPr>
              <a:t>Sales</a:t>
            </a:r>
          </a:p>
        </p:txBody>
      </p:sp>
      <p:sp>
        <p:nvSpPr>
          <p:cNvPr id="16" name="Rounded Rectangular Callout 15"/>
          <p:cNvSpPr/>
          <p:nvPr/>
        </p:nvSpPr>
        <p:spPr>
          <a:xfrm>
            <a:off x="7545540" y="1064347"/>
            <a:ext cx="1234589" cy="736523"/>
          </a:xfrm>
          <a:prstGeom prst="wedgeRoundRectCallout">
            <a:avLst>
              <a:gd name="adj1" fmla="val -109068"/>
              <a:gd name="adj2" fmla="val 48416"/>
              <a:gd name="adj3" fmla="val 16667"/>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62" dirty="0"/>
              <a:t>2007</a:t>
            </a:r>
          </a:p>
        </p:txBody>
      </p:sp>
    </p:spTree>
    <p:extLst>
      <p:ext uri="{BB962C8B-B14F-4D97-AF65-F5344CB8AC3E}">
        <p14:creationId xmlns:p14="http://schemas.microsoft.com/office/powerpoint/2010/main" val="7302731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035796" y="2375942"/>
            <a:ext cx="1709972" cy="1560481"/>
            <a:chOff x="2612560" y="1234090"/>
            <a:chExt cx="1709972" cy="1690521"/>
          </a:xfrm>
        </p:grpSpPr>
        <p:sp>
          <p:nvSpPr>
            <p:cNvPr id="35" name="Oval 34"/>
            <p:cNvSpPr/>
            <p:nvPr/>
          </p:nvSpPr>
          <p:spPr>
            <a:xfrm>
              <a:off x="2612560" y="1234090"/>
              <a:ext cx="1709972" cy="1690521"/>
            </a:xfrm>
            <a:prstGeom prst="ellipse">
              <a:avLst/>
            </a:prstGeom>
            <a:gradFill flip="none" rotWithShape="1">
              <a:gsLst>
                <a:gs pos="0">
                  <a:schemeClr val="accent2">
                    <a:tint val="100000"/>
                    <a:shade val="100000"/>
                    <a:satMod val="130000"/>
                    <a:alpha val="51000"/>
                  </a:schemeClr>
                </a:gs>
                <a:gs pos="100000">
                  <a:schemeClr val="accent2">
                    <a:tint val="50000"/>
                    <a:shade val="100000"/>
                    <a:satMod val="350000"/>
                    <a:alpha val="51000"/>
                  </a:schemeClr>
                </a:gs>
              </a:gsLst>
              <a:lin ang="16200000" scaled="0"/>
              <a:tileRect/>
            </a:gra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662"/>
            </a:p>
          </p:txBody>
        </p:sp>
        <p:sp>
          <p:nvSpPr>
            <p:cNvPr id="31" name="TextBox 30"/>
            <p:cNvSpPr txBox="1"/>
            <p:nvPr/>
          </p:nvSpPr>
          <p:spPr>
            <a:xfrm>
              <a:off x="2763778" y="1848069"/>
              <a:ext cx="1237005" cy="346276"/>
            </a:xfrm>
            <a:prstGeom prst="rect">
              <a:avLst/>
            </a:prstGeom>
            <a:noFill/>
          </p:spPr>
          <p:txBody>
            <a:bodyPr wrap="none" rtlCol="0">
              <a:spAutoFit/>
            </a:bodyPr>
            <a:lstStyle/>
            <a:p>
              <a:r>
                <a:rPr lang="en-US" sz="1477" dirty="0"/>
                <a:t>Photocopying</a:t>
              </a:r>
            </a:p>
          </p:txBody>
        </p:sp>
      </p:grpSp>
      <p:grpSp>
        <p:nvGrpSpPr>
          <p:cNvPr id="5" name="Group 4"/>
          <p:cNvGrpSpPr/>
          <p:nvPr/>
        </p:nvGrpSpPr>
        <p:grpSpPr>
          <a:xfrm>
            <a:off x="3097209" y="3459397"/>
            <a:ext cx="1709972" cy="1560481"/>
            <a:chOff x="2673973" y="2407833"/>
            <a:chExt cx="1709972" cy="1690521"/>
          </a:xfrm>
        </p:grpSpPr>
        <p:sp>
          <p:nvSpPr>
            <p:cNvPr id="38" name="Oval 37"/>
            <p:cNvSpPr/>
            <p:nvPr/>
          </p:nvSpPr>
          <p:spPr>
            <a:xfrm>
              <a:off x="2673973" y="2407833"/>
              <a:ext cx="1709972" cy="1690521"/>
            </a:xfrm>
            <a:prstGeom prst="ellipse">
              <a:avLst/>
            </a:prstGeom>
            <a:gradFill flip="none" rotWithShape="1">
              <a:gsLst>
                <a:gs pos="0">
                  <a:schemeClr val="accent3">
                    <a:tint val="100000"/>
                    <a:shade val="100000"/>
                    <a:satMod val="130000"/>
                    <a:alpha val="48000"/>
                  </a:schemeClr>
                </a:gs>
                <a:gs pos="100000">
                  <a:schemeClr val="accent3">
                    <a:tint val="50000"/>
                    <a:shade val="100000"/>
                    <a:satMod val="350000"/>
                    <a:alpha val="48000"/>
                  </a:schemeClr>
                </a:gs>
              </a:gsLst>
              <a:lin ang="16200000" scaled="0"/>
              <a:tileRect/>
            </a:gra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662"/>
            </a:p>
          </p:txBody>
        </p:sp>
        <p:sp>
          <p:nvSpPr>
            <p:cNvPr id="33" name="TextBox 32"/>
            <p:cNvSpPr txBox="1"/>
            <p:nvPr/>
          </p:nvSpPr>
          <p:spPr>
            <a:xfrm>
              <a:off x="2992963" y="3075350"/>
              <a:ext cx="934295" cy="592524"/>
            </a:xfrm>
            <a:prstGeom prst="rect">
              <a:avLst/>
            </a:prstGeom>
            <a:noFill/>
          </p:spPr>
          <p:txBody>
            <a:bodyPr wrap="none" rtlCol="0">
              <a:spAutoFit/>
            </a:bodyPr>
            <a:lstStyle/>
            <a:p>
              <a:pPr algn="ctr"/>
              <a:r>
                <a:rPr lang="en-US" sz="1477" dirty="0"/>
                <a:t>Flower </a:t>
              </a:r>
            </a:p>
            <a:p>
              <a:pPr algn="ctr"/>
              <a:r>
                <a:rPr lang="en-US" sz="1477" dirty="0"/>
                <a:t>Arranging</a:t>
              </a:r>
            </a:p>
          </p:txBody>
        </p:sp>
      </p:grpSp>
      <p:grpSp>
        <p:nvGrpSpPr>
          <p:cNvPr id="6" name="Group 5"/>
          <p:cNvGrpSpPr/>
          <p:nvPr/>
        </p:nvGrpSpPr>
        <p:grpSpPr>
          <a:xfrm>
            <a:off x="4417654" y="3459397"/>
            <a:ext cx="1709972" cy="1560481"/>
            <a:chOff x="3895544" y="2407833"/>
            <a:chExt cx="1709972" cy="1690521"/>
          </a:xfrm>
        </p:grpSpPr>
        <p:sp>
          <p:nvSpPr>
            <p:cNvPr id="41" name="Oval 40"/>
            <p:cNvSpPr/>
            <p:nvPr/>
          </p:nvSpPr>
          <p:spPr>
            <a:xfrm>
              <a:off x="3895544" y="2407833"/>
              <a:ext cx="1709972" cy="1690521"/>
            </a:xfrm>
            <a:prstGeom prst="ellipse">
              <a:avLst/>
            </a:prstGeom>
            <a:gradFill flip="none" rotWithShape="1">
              <a:gsLst>
                <a:gs pos="0">
                  <a:schemeClr val="accent4">
                    <a:tint val="100000"/>
                    <a:shade val="100000"/>
                    <a:satMod val="130000"/>
                    <a:alpha val="44000"/>
                  </a:schemeClr>
                </a:gs>
                <a:gs pos="100000">
                  <a:schemeClr val="accent4">
                    <a:tint val="50000"/>
                    <a:shade val="100000"/>
                    <a:satMod val="350000"/>
                    <a:alpha val="44000"/>
                  </a:schemeClr>
                </a:gs>
              </a:gsLst>
              <a:lin ang="16200000" scaled="0"/>
              <a:tileRect/>
            </a:gradFill>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1662"/>
            </a:p>
          </p:txBody>
        </p:sp>
        <p:sp>
          <p:nvSpPr>
            <p:cNvPr id="34" name="TextBox 33"/>
            <p:cNvSpPr txBox="1"/>
            <p:nvPr/>
          </p:nvSpPr>
          <p:spPr>
            <a:xfrm>
              <a:off x="4150987" y="3174123"/>
              <a:ext cx="1147558" cy="346276"/>
            </a:xfrm>
            <a:prstGeom prst="rect">
              <a:avLst/>
            </a:prstGeom>
            <a:noFill/>
          </p:spPr>
          <p:txBody>
            <a:bodyPr wrap="none" rtlCol="0">
              <a:spAutoFit/>
            </a:bodyPr>
            <a:lstStyle/>
            <a:p>
              <a:r>
                <a:rPr lang="en-US" sz="1477" dirty="0"/>
                <a:t>Evolutionary</a:t>
              </a:r>
            </a:p>
          </p:txBody>
        </p:sp>
      </p:grpSp>
      <p:sp>
        <p:nvSpPr>
          <p:cNvPr id="9" name="Title 8"/>
          <p:cNvSpPr>
            <a:spLocks noGrp="1"/>
          </p:cNvSpPr>
          <p:nvPr>
            <p:ph type="title"/>
          </p:nvPr>
        </p:nvSpPr>
        <p:spPr/>
        <p:txBody>
          <a:bodyPr/>
          <a:lstStyle/>
          <a:p>
            <a:r>
              <a:rPr lang="en-US" dirty="0" smtClean="0"/>
              <a:t>Approaches – The Choices</a:t>
            </a:r>
            <a:endParaRPr lang="en-US" dirty="0"/>
          </a:p>
        </p:txBody>
      </p:sp>
      <p:grpSp>
        <p:nvGrpSpPr>
          <p:cNvPr id="16" name="Group 15"/>
          <p:cNvGrpSpPr/>
          <p:nvPr/>
        </p:nvGrpSpPr>
        <p:grpSpPr>
          <a:xfrm>
            <a:off x="4433575" y="2389515"/>
            <a:ext cx="1709972" cy="1560481"/>
            <a:chOff x="2584310" y="1234090"/>
            <a:chExt cx="1709972" cy="1690521"/>
          </a:xfrm>
        </p:grpSpPr>
        <p:sp>
          <p:nvSpPr>
            <p:cNvPr id="17" name="Oval 16"/>
            <p:cNvSpPr/>
            <p:nvPr/>
          </p:nvSpPr>
          <p:spPr>
            <a:xfrm>
              <a:off x="2584310" y="1234090"/>
              <a:ext cx="1709972" cy="1690521"/>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62"/>
            </a:p>
          </p:txBody>
        </p:sp>
        <p:sp>
          <p:nvSpPr>
            <p:cNvPr id="18" name="TextBox 17"/>
            <p:cNvSpPr txBox="1"/>
            <p:nvPr/>
          </p:nvSpPr>
          <p:spPr>
            <a:xfrm>
              <a:off x="3003895" y="1848069"/>
              <a:ext cx="854016" cy="346276"/>
            </a:xfrm>
            <a:prstGeom prst="rect">
              <a:avLst/>
            </a:prstGeom>
            <a:noFill/>
          </p:spPr>
          <p:txBody>
            <a:bodyPr wrap="none" rtlCol="0">
              <a:spAutoFit/>
            </a:bodyPr>
            <a:lstStyle/>
            <a:p>
              <a:r>
                <a:rPr lang="en-US" sz="1477" dirty="0"/>
                <a:t>Pet Pony</a:t>
              </a:r>
            </a:p>
          </p:txBody>
        </p:sp>
      </p:grpSp>
    </p:spTree>
    <p:extLst>
      <p:ext uri="{BB962C8B-B14F-4D97-AF65-F5344CB8AC3E}">
        <p14:creationId xmlns:p14="http://schemas.microsoft.com/office/powerpoint/2010/main" val="832528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Pet Pony</a:t>
            </a:r>
            <a:endParaRPr lang="en-US" dirty="0"/>
          </a:p>
        </p:txBody>
      </p:sp>
      <p:sp>
        <p:nvSpPr>
          <p:cNvPr id="4" name="Content Placeholder 3"/>
          <p:cNvSpPr>
            <a:spLocks noGrp="1"/>
          </p:cNvSpPr>
          <p:nvPr>
            <p:ph sz="half" idx="2"/>
          </p:nvPr>
        </p:nvSpPr>
        <p:spPr>
          <a:xfrm>
            <a:off x="5334000" y="1290750"/>
            <a:ext cx="3658395" cy="4177812"/>
          </a:xfrm>
        </p:spPr>
        <p:txBody>
          <a:bodyPr>
            <a:normAutofit/>
          </a:bodyPr>
          <a:lstStyle/>
          <a:p>
            <a:pPr>
              <a:buFont typeface="Arial" charset="0"/>
              <a:buChar char="•"/>
            </a:pPr>
            <a:r>
              <a:rPr lang="en-US" sz="1846" dirty="0"/>
              <a:t>A idea, usually a piece of technology,  that an individual wants to use come what may</a:t>
            </a:r>
          </a:p>
          <a:p>
            <a:pPr>
              <a:buFont typeface="Arial" charset="0"/>
              <a:buChar char="•"/>
            </a:pPr>
            <a:r>
              <a:rPr lang="en-US" sz="1846" dirty="0"/>
              <a:t>Benefits</a:t>
            </a:r>
          </a:p>
          <a:p>
            <a:pPr lvl="1">
              <a:buFont typeface="Arial" charset="0"/>
              <a:buChar char="•"/>
            </a:pPr>
            <a:r>
              <a:rPr lang="en-US" sz="1477" dirty="0"/>
              <a:t>Might be the next “wheel”</a:t>
            </a:r>
          </a:p>
          <a:p>
            <a:pPr>
              <a:buFont typeface="Arial" charset="0"/>
              <a:buChar char="•"/>
            </a:pPr>
            <a:r>
              <a:rPr lang="en-US" sz="1846" dirty="0"/>
              <a:t>Issues</a:t>
            </a:r>
          </a:p>
          <a:p>
            <a:pPr lvl="1">
              <a:buFont typeface="Arial" charset="0"/>
              <a:buChar char="•"/>
            </a:pPr>
            <a:r>
              <a:rPr lang="en-US" sz="1477" dirty="0"/>
              <a:t>More logical, risk adverse approaches overridden </a:t>
            </a:r>
          </a:p>
          <a:p>
            <a:pPr lvl="1">
              <a:buFont typeface="Arial" charset="0"/>
              <a:buChar char="•"/>
            </a:pPr>
            <a:r>
              <a:rPr lang="en-US" sz="1477" dirty="0"/>
              <a:t>Extensive late re-design or having to live with a sub-standard system</a:t>
            </a:r>
          </a:p>
        </p:txBody>
      </p:sp>
      <p:pic>
        <p:nvPicPr>
          <p:cNvPr id="6" name="Picture 2" descr="C5"/>
          <p:cNvPicPr>
            <a:picLocks noChangeAspect="1" noChangeArrowheads="1"/>
          </p:cNvPicPr>
          <p:nvPr/>
        </p:nvPicPr>
        <p:blipFill rotWithShape="1">
          <a:blip r:embed="rId2">
            <a:extLst>
              <a:ext uri="{28A0092B-C50C-407E-A947-70E740481C1C}">
                <a14:useLocalDpi xmlns:a14="http://schemas.microsoft.com/office/drawing/2010/main" val="0"/>
              </a:ext>
            </a:extLst>
          </a:blip>
          <a:srcRect l="17701" t="5711" r="10990" b="3542"/>
          <a:stretch/>
        </p:blipFill>
        <p:spPr bwMode="auto">
          <a:xfrm>
            <a:off x="207495" y="1290750"/>
            <a:ext cx="4820910" cy="39085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4"/>
          <p:cNvSpPr txBox="1"/>
          <p:nvPr/>
        </p:nvSpPr>
        <p:spPr>
          <a:xfrm>
            <a:off x="228244" y="5381752"/>
            <a:ext cx="4800161" cy="107388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noAutofit/>
          </a:bodyPr>
          <a:lstStyle/>
          <a:p>
            <a:r>
              <a:rPr lang="en-US" sz="1662" dirty="0"/>
              <a:t>Sir Clive Sinclair was so convinced that the C5 was the future of personal transport he spent £12M of his own money (1985) – equivalent to £100m today</a:t>
            </a:r>
          </a:p>
        </p:txBody>
      </p:sp>
    </p:spTree>
    <p:extLst>
      <p:ext uri="{BB962C8B-B14F-4D97-AF65-F5344CB8AC3E}">
        <p14:creationId xmlns:p14="http://schemas.microsoft.com/office/powerpoint/2010/main" val="1458152866"/>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There’s many more</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5380" y="2108603"/>
            <a:ext cx="2210376" cy="3029739"/>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79104" y="2646906"/>
            <a:ext cx="2343761" cy="1953134"/>
          </a:xfrm>
          <a:prstGeom prst="rect">
            <a:avLst/>
          </a:prstGeom>
        </p:spPr>
      </p:pic>
    </p:spTree>
    <p:extLst>
      <p:ext uri="{BB962C8B-B14F-4D97-AF65-F5344CB8AC3E}">
        <p14:creationId xmlns:p14="http://schemas.microsoft.com/office/powerpoint/2010/main" val="918392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ChangeArrowheads="1"/>
          </p:cNvSpPr>
          <p:nvPr>
            <p:ph type="title"/>
          </p:nvPr>
        </p:nvSpPr>
        <p:spPr/>
        <p:txBody>
          <a:bodyPr/>
          <a:lstStyle/>
          <a:p>
            <a:pPr eaLnBrk="1" hangingPunct="1"/>
            <a:r>
              <a:rPr lang="en-US" dirty="0" smtClean="0"/>
              <a:t>Analysis to the Rescue</a:t>
            </a:r>
          </a:p>
        </p:txBody>
      </p:sp>
      <p:sp>
        <p:nvSpPr>
          <p:cNvPr id="4" name="Rectangle 3"/>
          <p:cNvSpPr/>
          <p:nvPr/>
        </p:nvSpPr>
        <p:spPr>
          <a:xfrm>
            <a:off x="2261959" y="5598712"/>
            <a:ext cx="4047359" cy="891624"/>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3001" dirty="0"/>
              <a:t>Engineering Analysis</a:t>
            </a:r>
          </a:p>
        </p:txBody>
      </p:sp>
      <p:sp>
        <p:nvSpPr>
          <p:cNvPr id="10" name="Rectangle 4"/>
          <p:cNvSpPr>
            <a:spLocks noChangeArrowheads="1"/>
          </p:cNvSpPr>
          <p:nvPr/>
        </p:nvSpPr>
        <p:spPr bwMode="auto">
          <a:xfrm>
            <a:off x="819647" y="1220912"/>
            <a:ext cx="7414376" cy="2857117"/>
          </a:xfrm>
          <a:prstGeom prst="rect">
            <a:avLst/>
          </a:prstGeom>
          <a:ln>
            <a:headEnd/>
            <a:tailEnd/>
          </a:ln>
        </p:spPr>
        <p:style>
          <a:lnRef idx="1">
            <a:schemeClr val="dk1"/>
          </a:lnRef>
          <a:fillRef idx="2">
            <a:schemeClr val="dk1"/>
          </a:fillRef>
          <a:effectRef idx="1">
            <a:schemeClr val="dk1"/>
          </a:effectRef>
          <a:fontRef idx="minor">
            <a:schemeClr val="dk1"/>
          </a:fontRef>
        </p:style>
        <p:txBody>
          <a:bodyPr lIns="69074" tIns="34537" rIns="69074" bIns="34537"/>
          <a:lstStyle/>
          <a:p>
            <a:pPr marL="257244" indent="-257244">
              <a:spcBef>
                <a:spcPct val="20000"/>
              </a:spcBef>
              <a:buClr>
                <a:srgbClr val="990000"/>
              </a:buClr>
              <a:defRPr/>
            </a:pPr>
            <a:endParaRPr lang="en-US" sz="2101" dirty="0">
              <a:latin typeface="GE Inspira Pitch Regular" charset="0"/>
            </a:endParaRPr>
          </a:p>
        </p:txBody>
      </p:sp>
      <p:sp>
        <p:nvSpPr>
          <p:cNvPr id="11" name="Text Box 5"/>
          <p:cNvSpPr txBox="1">
            <a:spLocks noChangeArrowheads="1"/>
          </p:cNvSpPr>
          <p:nvPr/>
        </p:nvSpPr>
        <p:spPr bwMode="auto">
          <a:xfrm>
            <a:off x="970387" y="3580513"/>
            <a:ext cx="1291572" cy="461665"/>
          </a:xfrm>
          <a:prstGeom prst="rect">
            <a:avLst/>
          </a:prstGeom>
          <a:noFill/>
          <a:ln w="9525">
            <a:noFill/>
            <a:miter lim="800000"/>
            <a:headEnd/>
            <a:tailEnd/>
          </a:ln>
        </p:spPr>
        <p:txBody>
          <a:bodyPr wrap="none">
            <a:spAutoFit/>
          </a:bodyPr>
          <a:lstStyle/>
          <a:p>
            <a:r>
              <a:rPr lang="en-GB" sz="2400" dirty="0">
                <a:latin typeface="GE Inspira Pitch Regular" charset="0"/>
              </a:rPr>
              <a:t>problem</a:t>
            </a:r>
            <a:endParaRPr lang="en-US" sz="2400" dirty="0">
              <a:latin typeface="GE Inspira Pitch Regular" charset="0"/>
            </a:endParaRPr>
          </a:p>
        </p:txBody>
      </p:sp>
      <p:sp>
        <p:nvSpPr>
          <p:cNvPr id="12" name="Text Box 6"/>
          <p:cNvSpPr txBox="1">
            <a:spLocks noChangeArrowheads="1"/>
          </p:cNvSpPr>
          <p:nvPr/>
        </p:nvSpPr>
        <p:spPr bwMode="auto">
          <a:xfrm>
            <a:off x="6984963" y="3521149"/>
            <a:ext cx="1249060" cy="461665"/>
          </a:xfrm>
          <a:prstGeom prst="rect">
            <a:avLst/>
          </a:prstGeom>
          <a:noFill/>
          <a:ln w="9525">
            <a:noFill/>
            <a:miter lim="800000"/>
            <a:headEnd/>
            <a:tailEnd/>
          </a:ln>
        </p:spPr>
        <p:txBody>
          <a:bodyPr wrap="none">
            <a:spAutoFit/>
          </a:bodyPr>
          <a:lstStyle/>
          <a:p>
            <a:r>
              <a:rPr lang="en-GB" sz="2400" dirty="0">
                <a:latin typeface="GE Inspira Pitch Regular" charset="0"/>
              </a:rPr>
              <a:t>solution</a:t>
            </a:r>
            <a:endParaRPr lang="en-US" sz="2400" dirty="0">
              <a:latin typeface="GE Inspira Pitch Regular" charset="0"/>
            </a:endParaRPr>
          </a:p>
        </p:txBody>
      </p:sp>
      <p:sp>
        <p:nvSpPr>
          <p:cNvPr id="13" name="AutoShape 7"/>
          <p:cNvSpPr>
            <a:spLocks noChangeArrowheads="1"/>
          </p:cNvSpPr>
          <p:nvPr/>
        </p:nvSpPr>
        <p:spPr bwMode="auto">
          <a:xfrm>
            <a:off x="970387" y="1475292"/>
            <a:ext cx="7427759" cy="1294152"/>
          </a:xfrm>
          <a:prstGeom prst="curvedDownArrow">
            <a:avLst>
              <a:gd name="adj1" fmla="val 95720"/>
              <a:gd name="adj2" fmla="val 190909"/>
              <a:gd name="adj3" fmla="val 33241"/>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defRPr/>
            </a:pPr>
            <a:endParaRPr lang="en-US" sz="1350" dirty="0">
              <a:latin typeface="GE Inspira Pitch Regular" charset="0"/>
            </a:endParaRPr>
          </a:p>
        </p:txBody>
      </p:sp>
      <p:sp>
        <p:nvSpPr>
          <p:cNvPr id="3" name="Down Arrow 2"/>
          <p:cNvSpPr/>
          <p:nvPr/>
        </p:nvSpPr>
        <p:spPr>
          <a:xfrm>
            <a:off x="2161193" y="2680105"/>
            <a:ext cx="4456419" cy="2795848"/>
          </a:xfrm>
          <a:prstGeom prst="downArrow">
            <a:avLst>
              <a:gd name="adj1" fmla="val 83333"/>
              <a:gd name="adj2" fmla="val 28025"/>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400" dirty="0">
                <a:latin typeface="GE Inspira Pitch Regular" charset="0"/>
                <a:cs typeface="GE Inspira Pitch Regular" charset="0"/>
              </a:rPr>
              <a:t>When given a problem it is human nature to immediately think of solutions. We want an outline answer we can work on. </a:t>
            </a:r>
            <a:r>
              <a:rPr lang="en-GB" sz="1400" dirty="0">
                <a:latin typeface="GE Inspira Pitch Regular" charset="0"/>
              </a:rPr>
              <a:t>This concept design solution often based on prior experience  where previous solutions are adapted to fit the current problem or assumptions are made unconsciously about a solution. </a:t>
            </a:r>
            <a:r>
              <a:rPr lang="en-US" sz="1400" b="1" dirty="0">
                <a:latin typeface="GE Inspira Pitch Regular" charset="0"/>
                <a:cs typeface="GE Inspira Pitch Regular" charset="0"/>
              </a:rPr>
              <a:t>It is also human nature to stop once we have found the first adequate solution and begin:</a:t>
            </a:r>
          </a:p>
        </p:txBody>
      </p:sp>
    </p:spTree>
    <p:extLst>
      <p:ext uri="{BB962C8B-B14F-4D97-AF65-F5344CB8AC3E}">
        <p14:creationId xmlns:p14="http://schemas.microsoft.com/office/powerpoint/2010/main" val="26530251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subTnLst>
                                    <p:audio>
                                      <p:cMediaNode>
                                        <p:cTn display="0" masterRel="sameClick">
                                          <p:stCondLst>
                                            <p:cond evt="begin" delay="0">
                                              <p:tn val="13"/>
                                            </p:cond>
                                          </p:stCondLst>
                                          <p:endCondLst>
                                            <p:cond evt="onStopAudio" delay="0">
                                              <p:tgtEl>
                                                <p:sldTgt/>
                                              </p:tgtEl>
                                            </p:cond>
                                          </p:endCondLst>
                                        </p:cTn>
                                        <p:tgtEl>
                                          <p:sndTgt r:embed="rId3" name="Whoosh"/>
                                        </p:tgtEl>
                                      </p:cMediaNode>
                                    </p:audio>
                                  </p:sub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12" grpId="0"/>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and Engineering Design</a:t>
            </a:r>
            <a:endParaRPr lang="en-US" dirty="0"/>
          </a:p>
        </p:txBody>
      </p:sp>
      <p:sp>
        <p:nvSpPr>
          <p:cNvPr id="3" name="Content Placeholder 2"/>
          <p:cNvSpPr>
            <a:spLocks noGrp="1"/>
          </p:cNvSpPr>
          <p:nvPr>
            <p:ph sz="half" idx="1"/>
          </p:nvPr>
        </p:nvSpPr>
        <p:spPr>
          <a:xfrm>
            <a:off x="536884" y="1599206"/>
            <a:ext cx="8367392" cy="3732391"/>
          </a:xfrm>
        </p:spPr>
        <p:txBody>
          <a:bodyPr/>
          <a:lstStyle/>
          <a:p>
            <a:r>
              <a:rPr lang="en-US" dirty="0" smtClean="0"/>
              <a:t>Analysis is the core of traditional engineering design where we use engineering science to understand</a:t>
            </a:r>
            <a:endParaRPr lang="en-US" dirty="0"/>
          </a:p>
        </p:txBody>
      </p:sp>
      <p:sp>
        <p:nvSpPr>
          <p:cNvPr id="5" name="Rectangle 4"/>
          <p:cNvSpPr/>
          <p:nvPr/>
        </p:nvSpPr>
        <p:spPr>
          <a:xfrm>
            <a:off x="2984933" y="2915486"/>
            <a:ext cx="1548984" cy="64172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a:t>Take apart the design</a:t>
            </a:r>
          </a:p>
        </p:txBody>
      </p:sp>
      <p:sp>
        <p:nvSpPr>
          <p:cNvPr id="6" name="Rectangle 5"/>
          <p:cNvSpPr/>
          <p:nvPr/>
        </p:nvSpPr>
        <p:spPr>
          <a:xfrm>
            <a:off x="4334761" y="3909035"/>
            <a:ext cx="1548984" cy="64172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t>Understand the parts</a:t>
            </a:r>
            <a:endParaRPr lang="en-US" dirty="0"/>
          </a:p>
        </p:txBody>
      </p:sp>
      <p:sp>
        <p:nvSpPr>
          <p:cNvPr id="7" name="Rectangle 6"/>
          <p:cNvSpPr/>
          <p:nvPr/>
        </p:nvSpPr>
        <p:spPr>
          <a:xfrm>
            <a:off x="5660619" y="4902584"/>
            <a:ext cx="2887749" cy="781364"/>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a:t>Combine the understand of  the parts to  understand the whole</a:t>
            </a:r>
          </a:p>
        </p:txBody>
      </p:sp>
      <p:sp>
        <p:nvSpPr>
          <p:cNvPr id="8" name="Bent Arrow 7"/>
          <p:cNvSpPr/>
          <p:nvPr/>
        </p:nvSpPr>
        <p:spPr>
          <a:xfrm rot="5400000">
            <a:off x="4682569" y="3362873"/>
            <a:ext cx="464695" cy="388672"/>
          </a:xfrm>
          <a:prstGeom prst="bentArrow">
            <a:avLst>
              <a:gd name="adj1" fmla="val 33955"/>
              <a:gd name="adj2" fmla="val 25000"/>
              <a:gd name="adj3" fmla="val 32616"/>
              <a:gd name="adj4" fmla="val 43750"/>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1350">
              <a:solidFill>
                <a:schemeClr val="tx1"/>
              </a:solidFill>
            </a:endParaRPr>
          </a:p>
        </p:txBody>
      </p:sp>
      <p:sp>
        <p:nvSpPr>
          <p:cNvPr id="9" name="Bent Arrow 8"/>
          <p:cNvSpPr/>
          <p:nvPr/>
        </p:nvSpPr>
        <p:spPr>
          <a:xfrm rot="5400000">
            <a:off x="6058214" y="4335490"/>
            <a:ext cx="464695" cy="388672"/>
          </a:xfrm>
          <a:prstGeom prst="bentArrow">
            <a:avLst>
              <a:gd name="adj1" fmla="val 33955"/>
              <a:gd name="adj2" fmla="val 25000"/>
              <a:gd name="adj3" fmla="val 32616"/>
              <a:gd name="adj4" fmla="val 43750"/>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1350">
              <a:solidFill>
                <a:schemeClr val="tx1"/>
              </a:solidFill>
            </a:endParaRPr>
          </a:p>
        </p:txBody>
      </p:sp>
      <p:sp>
        <p:nvSpPr>
          <p:cNvPr id="4" name="Right Arrow 3"/>
          <p:cNvSpPr/>
          <p:nvPr/>
        </p:nvSpPr>
        <p:spPr>
          <a:xfrm>
            <a:off x="278483" y="2532958"/>
            <a:ext cx="2105965" cy="1583806"/>
          </a:xfrm>
          <a:prstGeom prst="rightArrow">
            <a:avLst>
              <a:gd name="adj1" fmla="val 62527"/>
              <a:gd name="adj2" fmla="val 24212"/>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101" dirty="0"/>
              <a:t>Having jumped to a solution </a:t>
            </a:r>
          </a:p>
        </p:txBody>
      </p:sp>
    </p:spTree>
    <p:extLst>
      <p:ext uri="{BB962C8B-B14F-4D97-AF65-F5344CB8AC3E}">
        <p14:creationId xmlns:p14="http://schemas.microsoft.com/office/powerpoint/2010/main" val="30807150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72617" y="1008149"/>
            <a:ext cx="6712446" cy="3835683"/>
          </a:xfrm>
          <a:prstGeom prst="rect">
            <a:avLst/>
          </a:prstGeom>
        </p:spPr>
      </p:pic>
      <p:sp>
        <p:nvSpPr>
          <p:cNvPr id="11266" name="Rectangle 4"/>
          <p:cNvSpPr>
            <a:spLocks noGrp="1" noChangeArrowheads="1"/>
          </p:cNvSpPr>
          <p:nvPr>
            <p:ph type="title"/>
          </p:nvPr>
        </p:nvSpPr>
        <p:spPr>
          <a:xfrm>
            <a:off x="34636" y="-152400"/>
            <a:ext cx="6489700" cy="1041400"/>
          </a:xfrm>
        </p:spPr>
        <p:txBody>
          <a:bodyPr/>
          <a:lstStyle/>
          <a:p>
            <a:pPr eaLnBrk="1" hangingPunct="1"/>
            <a:r>
              <a:rPr lang="en-US" dirty="0" smtClean="0"/>
              <a:t>The Facts</a:t>
            </a:r>
          </a:p>
        </p:txBody>
      </p:sp>
      <p:sp>
        <p:nvSpPr>
          <p:cNvPr id="28" name="Rectangle 14"/>
          <p:cNvSpPr>
            <a:spLocks noChangeArrowheads="1"/>
          </p:cNvSpPr>
          <p:nvPr/>
        </p:nvSpPr>
        <p:spPr bwMode="auto">
          <a:xfrm>
            <a:off x="4502158" y="4187375"/>
            <a:ext cx="3248269" cy="2199543"/>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lIns="84992" tIns="42497" rIns="84992" bIns="42497"/>
          <a:lstStyle/>
          <a:p>
            <a:pPr marL="422041" indent="-422041">
              <a:spcBef>
                <a:spcPct val="20000"/>
              </a:spcBef>
              <a:buClr>
                <a:schemeClr val="bg1"/>
              </a:buClr>
              <a:buFont typeface="Arial" charset="0"/>
              <a:buChar char="•"/>
              <a:defRPr/>
            </a:pPr>
            <a:r>
              <a:rPr lang="en-GB" sz="2585" dirty="0"/>
              <a:t>We Experience</a:t>
            </a:r>
          </a:p>
          <a:p>
            <a:pPr marL="685817" lvl="1" indent="-263776">
              <a:spcBef>
                <a:spcPct val="20000"/>
              </a:spcBef>
              <a:buClr>
                <a:schemeClr val="bg1"/>
              </a:buClr>
              <a:buFont typeface="Arial" charset="0"/>
              <a:buChar char="•"/>
              <a:defRPr/>
            </a:pPr>
            <a:r>
              <a:rPr lang="en-GB" sz="1477" dirty="0"/>
              <a:t>Redesign</a:t>
            </a:r>
          </a:p>
          <a:p>
            <a:pPr marL="685817" lvl="1" indent="-263776">
              <a:spcBef>
                <a:spcPct val="20000"/>
              </a:spcBef>
              <a:buClr>
                <a:schemeClr val="bg1"/>
              </a:buClr>
              <a:buFont typeface="Arial" charset="0"/>
              <a:buChar char="•"/>
              <a:defRPr/>
            </a:pPr>
            <a:r>
              <a:rPr lang="en-GB" sz="1477" dirty="0"/>
              <a:t>Late</a:t>
            </a:r>
          </a:p>
          <a:p>
            <a:pPr marL="685817" lvl="1" indent="-263776">
              <a:spcBef>
                <a:spcPct val="20000"/>
              </a:spcBef>
              <a:buClr>
                <a:schemeClr val="bg1"/>
              </a:buClr>
              <a:buFont typeface="Arial" charset="0"/>
              <a:buChar char="•"/>
              <a:defRPr/>
            </a:pPr>
            <a:r>
              <a:rPr lang="en-GB" sz="1477" dirty="0"/>
              <a:t>Cost overruns</a:t>
            </a:r>
          </a:p>
          <a:p>
            <a:pPr marL="685817" lvl="1" indent="-263776">
              <a:spcBef>
                <a:spcPct val="20000"/>
              </a:spcBef>
              <a:buClr>
                <a:schemeClr val="bg1"/>
              </a:buClr>
              <a:buFont typeface="Arial" charset="0"/>
              <a:buChar char="•"/>
              <a:defRPr/>
            </a:pPr>
            <a:r>
              <a:rPr lang="en-GB" sz="1477" dirty="0"/>
              <a:t>Testing</a:t>
            </a:r>
          </a:p>
          <a:p>
            <a:pPr marL="685817" lvl="1" indent="-263776">
              <a:spcBef>
                <a:spcPct val="20000"/>
              </a:spcBef>
              <a:buClr>
                <a:schemeClr val="bg1"/>
              </a:buClr>
              <a:buFont typeface="Arial" charset="0"/>
              <a:buChar char="•"/>
              <a:defRPr/>
            </a:pPr>
            <a:r>
              <a:rPr lang="en-GB" sz="1477" dirty="0" err="1"/>
              <a:t>Firefighting</a:t>
            </a:r>
            <a:endParaRPr lang="en-GB" sz="1477" dirty="0"/>
          </a:p>
          <a:p>
            <a:pPr marL="685817" lvl="1" indent="-263776">
              <a:spcBef>
                <a:spcPct val="20000"/>
              </a:spcBef>
              <a:buClr>
                <a:schemeClr val="bg1"/>
              </a:buClr>
              <a:buFont typeface="Arial" charset="0"/>
              <a:buChar char="•"/>
              <a:defRPr/>
            </a:pPr>
            <a:r>
              <a:rPr lang="en-GB" sz="1477" dirty="0"/>
              <a:t>Heroes</a:t>
            </a:r>
          </a:p>
          <a:p>
            <a:pPr marL="685817" lvl="1" indent="-263776">
              <a:spcBef>
                <a:spcPct val="20000"/>
              </a:spcBef>
              <a:buClr>
                <a:srgbClr val="990000"/>
              </a:buClr>
              <a:buFont typeface="Arial" charset="0"/>
              <a:buChar char="•"/>
              <a:defRPr/>
            </a:pPr>
            <a:endParaRPr lang="en-GB" sz="1477" dirty="0"/>
          </a:p>
          <a:p>
            <a:pPr marL="685817" lvl="1" indent="-263776">
              <a:spcBef>
                <a:spcPct val="20000"/>
              </a:spcBef>
              <a:buClr>
                <a:srgbClr val="990000"/>
              </a:buClr>
              <a:buFont typeface="Arial" charset="0"/>
              <a:buChar char="•"/>
              <a:defRPr/>
            </a:pPr>
            <a:endParaRPr lang="en-US" sz="1477" dirty="0"/>
          </a:p>
        </p:txBody>
      </p:sp>
      <p:sp>
        <p:nvSpPr>
          <p:cNvPr id="8205" name="Rectangle 14"/>
          <p:cNvSpPr>
            <a:spLocks noChangeArrowheads="1"/>
          </p:cNvSpPr>
          <p:nvPr/>
        </p:nvSpPr>
        <p:spPr bwMode="auto">
          <a:xfrm>
            <a:off x="1092452" y="4159666"/>
            <a:ext cx="3250948" cy="2199543"/>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lIns="84992" tIns="42497" rIns="84992" bIns="42497"/>
          <a:lstStyle/>
          <a:p>
            <a:pPr marL="422041" indent="-422041">
              <a:spcBef>
                <a:spcPct val="20000"/>
              </a:spcBef>
              <a:buClr>
                <a:schemeClr val="bg1"/>
              </a:buClr>
              <a:buFont typeface="Arial" charset="0"/>
              <a:buChar char="•"/>
              <a:defRPr/>
            </a:pPr>
            <a:r>
              <a:rPr lang="en-GB" sz="2585" dirty="0"/>
              <a:t>We Believe</a:t>
            </a:r>
          </a:p>
          <a:p>
            <a:pPr marL="685817" lvl="1" indent="-263776">
              <a:spcBef>
                <a:spcPct val="20000"/>
              </a:spcBef>
              <a:buClr>
                <a:schemeClr val="bg1"/>
              </a:buClr>
              <a:buFont typeface="Arial" charset="0"/>
              <a:buChar char="•"/>
              <a:defRPr/>
            </a:pPr>
            <a:r>
              <a:rPr lang="en-GB" sz="1477" dirty="0"/>
              <a:t>Fast</a:t>
            </a:r>
          </a:p>
          <a:p>
            <a:pPr marL="685817" lvl="1" indent="-263776">
              <a:spcBef>
                <a:spcPct val="20000"/>
              </a:spcBef>
              <a:buClr>
                <a:schemeClr val="bg1"/>
              </a:buClr>
              <a:buFont typeface="Arial" charset="0"/>
              <a:buChar char="•"/>
              <a:defRPr/>
            </a:pPr>
            <a:r>
              <a:rPr lang="en-GB" sz="1477" dirty="0"/>
              <a:t>The only way</a:t>
            </a:r>
          </a:p>
          <a:p>
            <a:pPr marL="685817" lvl="1" indent="-263776">
              <a:spcBef>
                <a:spcPct val="20000"/>
              </a:spcBef>
              <a:buClr>
                <a:schemeClr val="bg1"/>
              </a:buClr>
              <a:buFont typeface="Arial" charset="0"/>
              <a:buChar char="•"/>
              <a:defRPr/>
            </a:pPr>
            <a:r>
              <a:rPr lang="en-GB" sz="1477" dirty="0"/>
              <a:t>Worked in the past</a:t>
            </a:r>
          </a:p>
          <a:p>
            <a:pPr marL="685817" lvl="1" indent="-263776">
              <a:spcBef>
                <a:spcPct val="20000"/>
              </a:spcBef>
              <a:buClr>
                <a:schemeClr val="bg1"/>
              </a:buClr>
              <a:buFont typeface="Arial" charset="0"/>
              <a:buChar char="•"/>
              <a:defRPr/>
            </a:pPr>
            <a:r>
              <a:rPr lang="en-GB" sz="1477" dirty="0"/>
              <a:t>Get there in the end</a:t>
            </a:r>
          </a:p>
          <a:p>
            <a:pPr marL="685817" lvl="1" indent="-263776">
              <a:spcBef>
                <a:spcPct val="20000"/>
              </a:spcBef>
              <a:buClr>
                <a:schemeClr val="bg1"/>
              </a:buClr>
              <a:buFont typeface="Arial" charset="0"/>
              <a:buChar char="•"/>
              <a:defRPr/>
            </a:pPr>
            <a:endParaRPr lang="en-GB" sz="1477" dirty="0"/>
          </a:p>
          <a:p>
            <a:pPr marL="685817" lvl="1" indent="-263776">
              <a:spcBef>
                <a:spcPct val="20000"/>
              </a:spcBef>
              <a:buClr>
                <a:schemeClr val="bg1"/>
              </a:buClr>
              <a:buFont typeface="Arial" charset="0"/>
              <a:buChar char="•"/>
              <a:defRPr/>
            </a:pPr>
            <a:endParaRPr lang="en-US" sz="1477" dirty="0"/>
          </a:p>
        </p:txBody>
      </p:sp>
    </p:spTree>
    <p:extLst>
      <p:ext uri="{BB962C8B-B14F-4D97-AF65-F5344CB8AC3E}">
        <p14:creationId xmlns:p14="http://schemas.microsoft.com/office/powerpoint/2010/main" val="17466119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Conclusion</a:t>
            </a:r>
            <a:endParaRPr lang="en-US" dirty="0"/>
          </a:p>
        </p:txBody>
      </p:sp>
      <p:sp>
        <p:nvSpPr>
          <p:cNvPr id="7" name="Content Placeholder 6"/>
          <p:cNvSpPr>
            <a:spLocks noGrp="1"/>
          </p:cNvSpPr>
          <p:nvPr>
            <p:ph idx="1"/>
          </p:nvPr>
        </p:nvSpPr>
        <p:spPr/>
        <p:txBody>
          <a:bodyPr/>
          <a:lstStyle/>
          <a:p>
            <a:r>
              <a:rPr lang="en-US" sz="2400" dirty="0" smtClean="0"/>
              <a:t>We no longer have the time or the money to rely on traditional “</a:t>
            </a:r>
            <a:r>
              <a:rPr lang="en-US" sz="2400" dirty="0" err="1" smtClean="0"/>
              <a:t>solutioneering</a:t>
            </a:r>
            <a:r>
              <a:rPr lang="en-US" sz="2400" dirty="0" smtClean="0"/>
              <a:t>” approaches (1 in 10 chance of getting it right</a:t>
            </a:r>
            <a:r>
              <a:rPr lang="en-US" sz="2400" baseline="30000" dirty="0" smtClean="0"/>
              <a:t>1</a:t>
            </a:r>
            <a:r>
              <a:rPr lang="en-US" sz="2400" dirty="0" smtClean="0"/>
              <a:t>)</a:t>
            </a:r>
          </a:p>
          <a:p>
            <a:r>
              <a:rPr lang="en-US" sz="2400" dirty="0" smtClean="0"/>
              <a:t>We need:</a:t>
            </a:r>
          </a:p>
          <a:p>
            <a:pPr lvl="1"/>
            <a:r>
              <a:rPr lang="en-US" sz="2000" dirty="0" smtClean="0"/>
              <a:t>to identify and fix issues early</a:t>
            </a:r>
          </a:p>
          <a:p>
            <a:pPr lvl="1"/>
            <a:r>
              <a:rPr lang="en-US" sz="2000" dirty="0" smtClean="0"/>
              <a:t>a through-life view – design for the life cycle</a:t>
            </a:r>
          </a:p>
          <a:p>
            <a:pPr lvl="1"/>
            <a:r>
              <a:rPr lang="en-US" sz="2000" dirty="0" smtClean="0"/>
              <a:t>a concurrent (Product, Manufacturing, Operation, Support, Disposal) view</a:t>
            </a:r>
          </a:p>
          <a:p>
            <a:pPr lvl="1"/>
            <a:r>
              <a:rPr lang="en-US" sz="2000" dirty="0" smtClean="0"/>
              <a:t>a customer focused view to deliver performance, quality and cost</a:t>
            </a:r>
          </a:p>
          <a:p>
            <a:r>
              <a:rPr lang="en-US" sz="2400" dirty="0" smtClean="0"/>
              <a:t>We need a Systems Approach to Systems Design</a:t>
            </a:r>
          </a:p>
          <a:p>
            <a:pPr lvl="1"/>
            <a:endParaRPr lang="en-US" sz="2000" dirty="0" smtClean="0"/>
          </a:p>
          <a:p>
            <a:endParaRPr lang="en-US" sz="2400" dirty="0"/>
          </a:p>
        </p:txBody>
      </p:sp>
      <p:sp>
        <p:nvSpPr>
          <p:cNvPr id="8" name="TextBox 7"/>
          <p:cNvSpPr txBox="1"/>
          <p:nvPr/>
        </p:nvSpPr>
        <p:spPr>
          <a:xfrm>
            <a:off x="3124200" y="5943600"/>
            <a:ext cx="55626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1200" baseline="30000" dirty="0">
                <a:latin typeface="GE Inspira Pitch Regular" charset="0"/>
              </a:rPr>
              <a:t>1</a:t>
            </a:r>
            <a:r>
              <a:rPr lang="en-US" sz="1200" dirty="0">
                <a:latin typeface="GE Inspira Pitch Regular" charset="0"/>
              </a:rPr>
              <a:t>Elm J.P and </a:t>
            </a:r>
            <a:r>
              <a:rPr lang="en-US" sz="1200" dirty="0" err="1">
                <a:latin typeface="GE Inspira Pitch Regular" charset="0"/>
              </a:rPr>
              <a:t>Goldenson</a:t>
            </a:r>
            <a:r>
              <a:rPr lang="en-US" sz="1200" dirty="0">
                <a:latin typeface="GE Inspira Pitch Regular" charset="0"/>
              </a:rPr>
              <a:t> D.R “The Business Case for Systems Engineering Study: Results of the Systems Engineering Effectiveness Survey”  November 2012 SPECIAL REPORT, CMU/SEI-2012-SR-009, Carnegie Mellon </a:t>
            </a:r>
            <a:r>
              <a:rPr lang="en-US" sz="1200" dirty="0" smtClean="0">
                <a:latin typeface="GE Inspira Pitch Regular" charset="0"/>
              </a:rPr>
              <a:t>University</a:t>
            </a:r>
            <a:endParaRPr lang="en-US" sz="1200" dirty="0">
              <a:latin typeface="GE Inspira Pitch Regular" charset="0"/>
            </a:endParaRPr>
          </a:p>
        </p:txBody>
      </p:sp>
    </p:spTree>
    <p:extLst>
      <p:ext uri="{BB962C8B-B14F-4D97-AF65-F5344CB8AC3E}">
        <p14:creationId xmlns:p14="http://schemas.microsoft.com/office/powerpoint/2010/main" val="1133480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 Systems Approach to Systems Design</a:t>
            </a:r>
            <a:endParaRPr lang="en-US" dirty="0"/>
          </a:p>
        </p:txBody>
      </p:sp>
      <p:pic>
        <p:nvPicPr>
          <p:cNvPr id="7" name="Content Placeholder 6" descr="LEM-OnTheMoon.jpg"/>
          <p:cNvPicPr>
            <a:picLocks noGrp="1" noChangeAspect="1"/>
          </p:cNvPicPr>
          <p:nvPr>
            <p:ph sz="half" idx="1"/>
          </p:nvPr>
        </p:nvPicPr>
        <p:blipFill>
          <a:blip r:embed="rId2">
            <a:extLst>
              <a:ext uri="{28A0092B-C50C-407E-A947-70E740481C1C}">
                <a14:useLocalDpi xmlns:a14="http://schemas.microsoft.com/office/drawing/2010/main" val="0"/>
              </a:ext>
            </a:extLst>
          </a:blip>
          <a:srcRect l="17096" r="17096"/>
          <a:stretch>
            <a:fillRect/>
          </a:stretch>
        </p:blipFill>
        <p:spPr>
          <a:xfrm>
            <a:off x="685800" y="1339751"/>
            <a:ext cx="3816350" cy="4276923"/>
          </a:xfrm>
        </p:spPr>
      </p:pic>
      <p:sp>
        <p:nvSpPr>
          <p:cNvPr id="4" name="Content Placeholder 3"/>
          <p:cNvSpPr>
            <a:spLocks noGrp="1"/>
          </p:cNvSpPr>
          <p:nvPr>
            <p:ph sz="half" idx="2"/>
          </p:nvPr>
        </p:nvSpPr>
        <p:spPr/>
        <p:txBody>
          <a:bodyPr>
            <a:normAutofit lnSpcReduction="10000"/>
          </a:bodyPr>
          <a:lstStyle/>
          <a:p>
            <a:r>
              <a:rPr lang="en-US" dirty="0" smtClean="0"/>
              <a:t>Rigorous process based on Systems Thinking</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Benefits </a:t>
            </a:r>
          </a:p>
          <a:p>
            <a:pPr lvl="1"/>
            <a:r>
              <a:rPr lang="en-US" dirty="0" smtClean="0"/>
              <a:t>97% success rate (Carnegie Mellon University, 2012)</a:t>
            </a:r>
          </a:p>
          <a:p>
            <a:r>
              <a:rPr lang="en-US" dirty="0" smtClean="0"/>
              <a:t>Issues</a:t>
            </a:r>
          </a:p>
          <a:p>
            <a:pPr lvl="1"/>
            <a:r>
              <a:rPr lang="en-US" dirty="0" smtClean="0"/>
              <a:t>Perceived to be slow – but actually faster because of low rate of avoidable re-design</a:t>
            </a:r>
            <a:endParaRPr lang="en-US" dirty="0"/>
          </a:p>
        </p:txBody>
      </p:sp>
      <p:pic>
        <p:nvPicPr>
          <p:cNvPr id="5" name="Picture 4"/>
          <p:cNvPicPr>
            <a:picLocks noChangeAspect="1"/>
          </p:cNvPicPr>
          <p:nvPr/>
        </p:nvPicPr>
        <p:blipFill>
          <a:blip r:embed="rId3"/>
          <a:stretch>
            <a:fillRect/>
          </a:stretch>
        </p:blipFill>
        <p:spPr>
          <a:xfrm>
            <a:off x="4924371" y="2047562"/>
            <a:ext cx="3533830" cy="2257158"/>
          </a:xfrm>
          <a:prstGeom prst="rect">
            <a:avLst/>
          </a:prstGeom>
        </p:spPr>
      </p:pic>
    </p:spTree>
    <p:extLst>
      <p:ext uri="{BB962C8B-B14F-4D97-AF65-F5344CB8AC3E}">
        <p14:creationId xmlns:p14="http://schemas.microsoft.com/office/powerpoint/2010/main" val="73347671"/>
      </p:ext>
    </p:extLst>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p:txBody>
          <a:bodyPr/>
          <a:lstStyle/>
          <a:p>
            <a:pPr defTabSz="701937"/>
            <a:r>
              <a:rPr lang="en-GB" dirty="0" smtClean="0">
                <a:latin typeface="Arial" charset="0"/>
              </a:rPr>
              <a:t>Consequence of </a:t>
            </a:r>
            <a:r>
              <a:rPr lang="en-GB" dirty="0" err="1" smtClean="0">
                <a:latin typeface="Arial" charset="0"/>
              </a:rPr>
              <a:t>Solutioneering</a:t>
            </a:r>
            <a:r>
              <a:rPr lang="en-GB" dirty="0" smtClean="0">
                <a:latin typeface="Arial" charset="0"/>
              </a:rPr>
              <a:t>?</a:t>
            </a:r>
            <a:endParaRPr lang="en-GB" dirty="0">
              <a:latin typeface="Arial" charset="0"/>
            </a:endParaRPr>
          </a:p>
        </p:txBody>
      </p:sp>
      <p:sp>
        <p:nvSpPr>
          <p:cNvPr id="57346" name="Rectangle 3"/>
          <p:cNvSpPr>
            <a:spLocks noGrp="1" noChangeArrowheads="1"/>
          </p:cNvSpPr>
          <p:nvPr>
            <p:ph type="body" sz="half" idx="2"/>
          </p:nvPr>
        </p:nvSpPr>
        <p:spPr>
          <a:xfrm>
            <a:off x="4375168" y="1422891"/>
            <a:ext cx="4092575" cy="4198326"/>
          </a:xfrm>
        </p:spPr>
        <p:txBody>
          <a:bodyPr/>
          <a:lstStyle/>
          <a:p>
            <a:pPr defTabSz="701937">
              <a:buFont typeface="Arial" charset="0"/>
              <a:buChar char="•"/>
            </a:pPr>
            <a:endParaRPr lang="en-GB" dirty="0">
              <a:latin typeface="Arial" charset="0"/>
            </a:endParaRPr>
          </a:p>
          <a:p>
            <a:pPr defTabSz="701937">
              <a:buFont typeface="Arial" charset="0"/>
              <a:buChar char="•"/>
            </a:pPr>
            <a:r>
              <a:rPr lang="en-GB" dirty="0">
                <a:latin typeface="Arial" charset="0"/>
              </a:rPr>
              <a:t>Form two lines standing opposite each other</a:t>
            </a:r>
          </a:p>
          <a:p>
            <a:pPr defTabSz="701937">
              <a:buFont typeface="Arial" charset="0"/>
              <a:buChar char="•"/>
            </a:pPr>
            <a:r>
              <a:rPr lang="en-GB" dirty="0">
                <a:latin typeface="Arial" charset="0"/>
              </a:rPr>
              <a:t>Each team member should use one finger to support the paper tube from the underside</a:t>
            </a:r>
          </a:p>
          <a:p>
            <a:pPr defTabSz="701937">
              <a:buFont typeface="Arial" charset="0"/>
              <a:buChar char="•"/>
            </a:pPr>
            <a:r>
              <a:rPr lang="en-GB" dirty="0">
                <a:latin typeface="Arial" charset="0"/>
              </a:rPr>
              <a:t>Keeping every finger in constant contact with </a:t>
            </a:r>
            <a:r>
              <a:rPr lang="en-GB" b="1" dirty="0">
                <a:latin typeface="Arial" charset="0"/>
              </a:rPr>
              <a:t>underside</a:t>
            </a:r>
            <a:r>
              <a:rPr lang="en-GB" dirty="0">
                <a:latin typeface="Arial" charset="0"/>
              </a:rPr>
              <a:t> of the tube, as a team, lower it to the ground </a:t>
            </a:r>
          </a:p>
          <a:p>
            <a:pPr defTabSz="701937">
              <a:buFont typeface="Arial" charset="0"/>
              <a:buChar char="•"/>
            </a:pPr>
            <a:endParaRPr lang="en-GB" dirty="0">
              <a:latin typeface="Arial" charset="0"/>
            </a:endParaRPr>
          </a:p>
          <a:p>
            <a:pPr defTabSz="701937">
              <a:buFont typeface="Arial" charset="0"/>
              <a:buChar char="•"/>
            </a:pPr>
            <a:r>
              <a:rPr lang="en-GB" dirty="0">
                <a:latin typeface="Arial" charset="0"/>
              </a:rPr>
              <a:t>Time </a:t>
            </a:r>
            <a:r>
              <a:rPr lang="en-GB" dirty="0" smtClean="0">
                <a:latin typeface="Arial" charset="0"/>
              </a:rPr>
              <a:t>10 </a:t>
            </a:r>
            <a:r>
              <a:rPr lang="en-GB" dirty="0">
                <a:latin typeface="Arial" charset="0"/>
              </a:rPr>
              <a:t>minutes</a:t>
            </a:r>
          </a:p>
          <a:p>
            <a:pPr defTabSz="701937">
              <a:buFont typeface="Arial" charset="0"/>
              <a:buChar char="•"/>
            </a:pPr>
            <a:endParaRPr lang="en-GB" sz="2585" dirty="0">
              <a:latin typeface="Arial" charset="0"/>
            </a:endParaRPr>
          </a:p>
          <a:p>
            <a:pPr defTabSz="701937">
              <a:buFont typeface="Arial" charset="0"/>
              <a:buChar char="•"/>
            </a:pPr>
            <a:endParaRPr lang="en-GB" sz="1846" dirty="0">
              <a:latin typeface="Arial" charset="0"/>
            </a:endParaRPr>
          </a:p>
        </p:txBody>
      </p:sp>
      <p:grpSp>
        <p:nvGrpSpPr>
          <p:cNvPr id="57347" name="Group 52"/>
          <p:cNvGrpSpPr>
            <a:grpSpLocks/>
          </p:cNvGrpSpPr>
          <p:nvPr/>
        </p:nvGrpSpPr>
        <p:grpSpPr bwMode="auto">
          <a:xfrm>
            <a:off x="750888" y="1329104"/>
            <a:ext cx="2527300" cy="4255477"/>
            <a:chOff x="269875" y="601663"/>
            <a:chExt cx="3389313" cy="5521325"/>
          </a:xfrm>
        </p:grpSpPr>
        <p:grpSp>
          <p:nvGrpSpPr>
            <p:cNvPr id="57348" name="Group 4"/>
            <p:cNvGrpSpPr>
              <a:grpSpLocks/>
            </p:cNvGrpSpPr>
            <p:nvPr/>
          </p:nvGrpSpPr>
          <p:grpSpPr bwMode="auto">
            <a:xfrm>
              <a:off x="1536700" y="601663"/>
              <a:ext cx="398463" cy="400050"/>
              <a:chOff x="704" y="1192"/>
              <a:chExt cx="251" cy="252"/>
            </a:xfrm>
          </p:grpSpPr>
          <p:sp>
            <p:nvSpPr>
              <p:cNvPr id="57395" name="Oval 5"/>
              <p:cNvSpPr>
                <a:spLocks noChangeArrowheads="1"/>
              </p:cNvSpPr>
              <p:nvPr/>
            </p:nvSpPr>
            <p:spPr bwMode="auto">
              <a:xfrm>
                <a:off x="892" y="1383"/>
                <a:ext cx="63" cy="61"/>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96" name="Freeform 6"/>
              <p:cNvSpPr>
                <a:spLocks/>
              </p:cNvSpPr>
              <p:nvPr/>
            </p:nvSpPr>
            <p:spPr bwMode="auto">
              <a:xfrm>
                <a:off x="704" y="1192"/>
                <a:ext cx="188" cy="200"/>
              </a:xfrm>
              <a:custGeom>
                <a:avLst/>
                <a:gdLst>
                  <a:gd name="T0" fmla="*/ 151 w 188"/>
                  <a:gd name="T1" fmla="*/ 130 h 200"/>
                  <a:gd name="T2" fmla="*/ 151 w 188"/>
                  <a:gd name="T3" fmla="*/ 142 h 200"/>
                  <a:gd name="T4" fmla="*/ 188 w 188"/>
                  <a:gd name="T5" fmla="*/ 169 h 200"/>
                  <a:gd name="T6" fmla="*/ 165 w 188"/>
                  <a:gd name="T7" fmla="*/ 200 h 200"/>
                  <a:gd name="T8" fmla="*/ 128 w 188"/>
                  <a:gd name="T9" fmla="*/ 175 h 200"/>
                  <a:gd name="T10" fmla="*/ 115 w 188"/>
                  <a:gd name="T11" fmla="*/ 150 h 200"/>
                  <a:gd name="T12" fmla="*/ 113 w 188"/>
                  <a:gd name="T13" fmla="*/ 123 h 200"/>
                  <a:gd name="T14" fmla="*/ 109 w 188"/>
                  <a:gd name="T15" fmla="*/ 93 h 200"/>
                  <a:gd name="T16" fmla="*/ 107 w 188"/>
                  <a:gd name="T17" fmla="*/ 66 h 200"/>
                  <a:gd name="T18" fmla="*/ 95 w 188"/>
                  <a:gd name="T19" fmla="*/ 54 h 200"/>
                  <a:gd name="T20" fmla="*/ 78 w 188"/>
                  <a:gd name="T21" fmla="*/ 48 h 200"/>
                  <a:gd name="T22" fmla="*/ 58 w 188"/>
                  <a:gd name="T23" fmla="*/ 50 h 200"/>
                  <a:gd name="T24" fmla="*/ 39 w 188"/>
                  <a:gd name="T25" fmla="*/ 73 h 200"/>
                  <a:gd name="T26" fmla="*/ 39 w 188"/>
                  <a:gd name="T27" fmla="*/ 93 h 200"/>
                  <a:gd name="T28" fmla="*/ 52 w 188"/>
                  <a:gd name="T29" fmla="*/ 113 h 200"/>
                  <a:gd name="T30" fmla="*/ 31 w 188"/>
                  <a:gd name="T31" fmla="*/ 144 h 200"/>
                  <a:gd name="T32" fmla="*/ 12 w 188"/>
                  <a:gd name="T33" fmla="*/ 123 h 200"/>
                  <a:gd name="T34" fmla="*/ 0 w 188"/>
                  <a:gd name="T35" fmla="*/ 93 h 200"/>
                  <a:gd name="T36" fmla="*/ 2 w 188"/>
                  <a:gd name="T37" fmla="*/ 60 h 200"/>
                  <a:gd name="T38" fmla="*/ 12 w 188"/>
                  <a:gd name="T39" fmla="*/ 29 h 200"/>
                  <a:gd name="T40" fmla="*/ 44 w 188"/>
                  <a:gd name="T41" fmla="*/ 6 h 200"/>
                  <a:gd name="T42" fmla="*/ 76 w 188"/>
                  <a:gd name="T43" fmla="*/ 0 h 200"/>
                  <a:gd name="T44" fmla="*/ 95 w 188"/>
                  <a:gd name="T45" fmla="*/ 4 h 200"/>
                  <a:gd name="T46" fmla="*/ 115 w 188"/>
                  <a:gd name="T47" fmla="*/ 12 h 200"/>
                  <a:gd name="T48" fmla="*/ 140 w 188"/>
                  <a:gd name="T49" fmla="*/ 35 h 200"/>
                  <a:gd name="T50" fmla="*/ 144 w 188"/>
                  <a:gd name="T51" fmla="*/ 62 h 200"/>
                  <a:gd name="T52" fmla="*/ 144 w 188"/>
                  <a:gd name="T53" fmla="*/ 87 h 200"/>
                  <a:gd name="T54" fmla="*/ 144 w 188"/>
                  <a:gd name="T55" fmla="*/ 107 h 200"/>
                  <a:gd name="T56" fmla="*/ 151 w 188"/>
                  <a:gd name="T57" fmla="*/ 130 h 2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8"/>
                  <a:gd name="T88" fmla="*/ 0 h 200"/>
                  <a:gd name="T89" fmla="*/ 188 w 188"/>
                  <a:gd name="T90" fmla="*/ 200 h 2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8" h="200">
                    <a:moveTo>
                      <a:pt x="151" y="130"/>
                    </a:moveTo>
                    <a:lnTo>
                      <a:pt x="151" y="142"/>
                    </a:lnTo>
                    <a:lnTo>
                      <a:pt x="188" y="169"/>
                    </a:lnTo>
                    <a:lnTo>
                      <a:pt x="165" y="200"/>
                    </a:lnTo>
                    <a:lnTo>
                      <a:pt x="128" y="175"/>
                    </a:lnTo>
                    <a:lnTo>
                      <a:pt x="115" y="150"/>
                    </a:lnTo>
                    <a:lnTo>
                      <a:pt x="113" y="123"/>
                    </a:lnTo>
                    <a:lnTo>
                      <a:pt x="109" y="93"/>
                    </a:lnTo>
                    <a:lnTo>
                      <a:pt x="107" y="66"/>
                    </a:lnTo>
                    <a:lnTo>
                      <a:pt x="95" y="54"/>
                    </a:lnTo>
                    <a:lnTo>
                      <a:pt x="78" y="48"/>
                    </a:lnTo>
                    <a:lnTo>
                      <a:pt x="58" y="50"/>
                    </a:lnTo>
                    <a:lnTo>
                      <a:pt x="39" y="73"/>
                    </a:lnTo>
                    <a:lnTo>
                      <a:pt x="39" y="93"/>
                    </a:lnTo>
                    <a:lnTo>
                      <a:pt x="52" y="113"/>
                    </a:lnTo>
                    <a:lnTo>
                      <a:pt x="31" y="144"/>
                    </a:lnTo>
                    <a:lnTo>
                      <a:pt x="12" y="123"/>
                    </a:lnTo>
                    <a:lnTo>
                      <a:pt x="0" y="93"/>
                    </a:lnTo>
                    <a:lnTo>
                      <a:pt x="2" y="60"/>
                    </a:lnTo>
                    <a:lnTo>
                      <a:pt x="12" y="29"/>
                    </a:lnTo>
                    <a:lnTo>
                      <a:pt x="44" y="6"/>
                    </a:lnTo>
                    <a:lnTo>
                      <a:pt x="76" y="0"/>
                    </a:lnTo>
                    <a:lnTo>
                      <a:pt x="95" y="4"/>
                    </a:lnTo>
                    <a:lnTo>
                      <a:pt x="115" y="12"/>
                    </a:lnTo>
                    <a:lnTo>
                      <a:pt x="140" y="35"/>
                    </a:lnTo>
                    <a:lnTo>
                      <a:pt x="144" y="62"/>
                    </a:lnTo>
                    <a:lnTo>
                      <a:pt x="144" y="87"/>
                    </a:lnTo>
                    <a:lnTo>
                      <a:pt x="144" y="107"/>
                    </a:lnTo>
                    <a:lnTo>
                      <a:pt x="151" y="13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grpSp>
        <p:grpSp>
          <p:nvGrpSpPr>
            <p:cNvPr id="57349" name="Group 7"/>
            <p:cNvGrpSpPr>
              <a:grpSpLocks/>
            </p:cNvGrpSpPr>
            <p:nvPr/>
          </p:nvGrpSpPr>
          <p:grpSpPr bwMode="auto">
            <a:xfrm>
              <a:off x="3302000" y="1004888"/>
              <a:ext cx="357188" cy="431800"/>
              <a:chOff x="1760" y="1054"/>
              <a:chExt cx="225" cy="272"/>
            </a:xfrm>
          </p:grpSpPr>
          <p:sp>
            <p:nvSpPr>
              <p:cNvPr id="57393" name="Freeform 8"/>
              <p:cNvSpPr>
                <a:spLocks/>
              </p:cNvSpPr>
              <p:nvPr/>
            </p:nvSpPr>
            <p:spPr bwMode="auto">
              <a:xfrm>
                <a:off x="1760" y="1261"/>
                <a:ext cx="60" cy="65"/>
              </a:xfrm>
              <a:custGeom>
                <a:avLst/>
                <a:gdLst>
                  <a:gd name="T0" fmla="*/ 36 w 60"/>
                  <a:gd name="T1" fmla="*/ 64 h 65"/>
                  <a:gd name="T2" fmla="*/ 40 w 60"/>
                  <a:gd name="T3" fmla="*/ 63 h 65"/>
                  <a:gd name="T4" fmla="*/ 45 w 60"/>
                  <a:gd name="T5" fmla="*/ 59 h 65"/>
                  <a:gd name="T6" fmla="*/ 48 w 60"/>
                  <a:gd name="T7" fmla="*/ 57 h 65"/>
                  <a:gd name="T8" fmla="*/ 53 w 60"/>
                  <a:gd name="T9" fmla="*/ 54 h 65"/>
                  <a:gd name="T10" fmla="*/ 55 w 60"/>
                  <a:gd name="T11" fmla="*/ 49 h 65"/>
                  <a:gd name="T12" fmla="*/ 58 w 60"/>
                  <a:gd name="T13" fmla="*/ 43 h 65"/>
                  <a:gd name="T14" fmla="*/ 59 w 60"/>
                  <a:gd name="T15" fmla="*/ 39 h 65"/>
                  <a:gd name="T16" fmla="*/ 60 w 60"/>
                  <a:gd name="T17" fmla="*/ 33 h 65"/>
                  <a:gd name="T18" fmla="*/ 59 w 60"/>
                  <a:gd name="T19" fmla="*/ 27 h 65"/>
                  <a:gd name="T20" fmla="*/ 58 w 60"/>
                  <a:gd name="T21" fmla="*/ 22 h 65"/>
                  <a:gd name="T22" fmla="*/ 54 w 60"/>
                  <a:gd name="T23" fmla="*/ 17 h 65"/>
                  <a:gd name="T24" fmla="*/ 53 w 60"/>
                  <a:gd name="T25" fmla="*/ 13 h 65"/>
                  <a:gd name="T26" fmla="*/ 48 w 60"/>
                  <a:gd name="T27" fmla="*/ 9 h 65"/>
                  <a:gd name="T28" fmla="*/ 44 w 60"/>
                  <a:gd name="T29" fmla="*/ 5 h 65"/>
                  <a:gd name="T30" fmla="*/ 39 w 60"/>
                  <a:gd name="T31" fmla="*/ 3 h 65"/>
                  <a:gd name="T32" fmla="*/ 36 w 60"/>
                  <a:gd name="T33" fmla="*/ 1 h 65"/>
                  <a:gd name="T34" fmla="*/ 29 w 60"/>
                  <a:gd name="T35" fmla="*/ 0 h 65"/>
                  <a:gd name="T36" fmla="*/ 24 w 60"/>
                  <a:gd name="T37" fmla="*/ 1 h 65"/>
                  <a:gd name="T38" fmla="*/ 20 w 60"/>
                  <a:gd name="T39" fmla="*/ 2 h 65"/>
                  <a:gd name="T40" fmla="*/ 15 w 60"/>
                  <a:gd name="T41" fmla="*/ 6 h 65"/>
                  <a:gd name="T42" fmla="*/ 12 w 60"/>
                  <a:gd name="T43" fmla="*/ 8 h 65"/>
                  <a:gd name="T44" fmla="*/ 7 w 60"/>
                  <a:gd name="T45" fmla="*/ 11 h 65"/>
                  <a:gd name="T46" fmla="*/ 5 w 60"/>
                  <a:gd name="T47" fmla="*/ 16 h 65"/>
                  <a:gd name="T48" fmla="*/ 2 w 60"/>
                  <a:gd name="T49" fmla="*/ 22 h 65"/>
                  <a:gd name="T50" fmla="*/ 1 w 60"/>
                  <a:gd name="T51" fmla="*/ 26 h 65"/>
                  <a:gd name="T52" fmla="*/ 0 w 60"/>
                  <a:gd name="T53" fmla="*/ 31 h 65"/>
                  <a:gd name="T54" fmla="*/ 1 w 60"/>
                  <a:gd name="T55" fmla="*/ 38 h 65"/>
                  <a:gd name="T56" fmla="*/ 2 w 60"/>
                  <a:gd name="T57" fmla="*/ 43 h 65"/>
                  <a:gd name="T58" fmla="*/ 6 w 60"/>
                  <a:gd name="T59" fmla="*/ 48 h 65"/>
                  <a:gd name="T60" fmla="*/ 7 w 60"/>
                  <a:gd name="T61" fmla="*/ 52 h 65"/>
                  <a:gd name="T62" fmla="*/ 12 w 60"/>
                  <a:gd name="T63" fmla="*/ 56 h 65"/>
                  <a:gd name="T64" fmla="*/ 16 w 60"/>
                  <a:gd name="T65" fmla="*/ 60 h 65"/>
                  <a:gd name="T66" fmla="*/ 21 w 60"/>
                  <a:gd name="T67" fmla="*/ 62 h 65"/>
                  <a:gd name="T68" fmla="*/ 24 w 60"/>
                  <a:gd name="T69" fmla="*/ 64 h 65"/>
                  <a:gd name="T70" fmla="*/ 31 w 60"/>
                  <a:gd name="T71" fmla="*/ 65 h 65"/>
                  <a:gd name="T72" fmla="*/ 36 w 60"/>
                  <a:gd name="T73" fmla="*/ 64 h 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0"/>
                  <a:gd name="T112" fmla="*/ 0 h 65"/>
                  <a:gd name="T113" fmla="*/ 60 w 60"/>
                  <a:gd name="T114" fmla="*/ 65 h 6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0" h="65">
                    <a:moveTo>
                      <a:pt x="36" y="64"/>
                    </a:moveTo>
                    <a:lnTo>
                      <a:pt x="40" y="63"/>
                    </a:lnTo>
                    <a:lnTo>
                      <a:pt x="45" y="59"/>
                    </a:lnTo>
                    <a:lnTo>
                      <a:pt x="48" y="57"/>
                    </a:lnTo>
                    <a:lnTo>
                      <a:pt x="53" y="54"/>
                    </a:lnTo>
                    <a:lnTo>
                      <a:pt x="55" y="49"/>
                    </a:lnTo>
                    <a:lnTo>
                      <a:pt x="58" y="43"/>
                    </a:lnTo>
                    <a:lnTo>
                      <a:pt x="59" y="39"/>
                    </a:lnTo>
                    <a:lnTo>
                      <a:pt x="60" y="33"/>
                    </a:lnTo>
                    <a:lnTo>
                      <a:pt x="59" y="27"/>
                    </a:lnTo>
                    <a:lnTo>
                      <a:pt x="58" y="22"/>
                    </a:lnTo>
                    <a:lnTo>
                      <a:pt x="54" y="17"/>
                    </a:lnTo>
                    <a:lnTo>
                      <a:pt x="53" y="13"/>
                    </a:lnTo>
                    <a:lnTo>
                      <a:pt x="48" y="9"/>
                    </a:lnTo>
                    <a:lnTo>
                      <a:pt x="44" y="5"/>
                    </a:lnTo>
                    <a:lnTo>
                      <a:pt x="39" y="3"/>
                    </a:lnTo>
                    <a:lnTo>
                      <a:pt x="36" y="1"/>
                    </a:lnTo>
                    <a:lnTo>
                      <a:pt x="29" y="0"/>
                    </a:lnTo>
                    <a:lnTo>
                      <a:pt x="24" y="1"/>
                    </a:lnTo>
                    <a:lnTo>
                      <a:pt x="20" y="2"/>
                    </a:lnTo>
                    <a:lnTo>
                      <a:pt x="15" y="6"/>
                    </a:lnTo>
                    <a:lnTo>
                      <a:pt x="12" y="8"/>
                    </a:lnTo>
                    <a:lnTo>
                      <a:pt x="7" y="11"/>
                    </a:lnTo>
                    <a:lnTo>
                      <a:pt x="5" y="16"/>
                    </a:lnTo>
                    <a:lnTo>
                      <a:pt x="2" y="22"/>
                    </a:lnTo>
                    <a:lnTo>
                      <a:pt x="1" y="26"/>
                    </a:lnTo>
                    <a:lnTo>
                      <a:pt x="0" y="31"/>
                    </a:lnTo>
                    <a:lnTo>
                      <a:pt x="1" y="38"/>
                    </a:lnTo>
                    <a:lnTo>
                      <a:pt x="2" y="43"/>
                    </a:lnTo>
                    <a:lnTo>
                      <a:pt x="6" y="48"/>
                    </a:lnTo>
                    <a:lnTo>
                      <a:pt x="7" y="52"/>
                    </a:lnTo>
                    <a:lnTo>
                      <a:pt x="12" y="56"/>
                    </a:lnTo>
                    <a:lnTo>
                      <a:pt x="16" y="60"/>
                    </a:lnTo>
                    <a:lnTo>
                      <a:pt x="21" y="62"/>
                    </a:lnTo>
                    <a:lnTo>
                      <a:pt x="24" y="64"/>
                    </a:lnTo>
                    <a:lnTo>
                      <a:pt x="31" y="65"/>
                    </a:lnTo>
                    <a:lnTo>
                      <a:pt x="36" y="64"/>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94" name="Freeform 9"/>
              <p:cNvSpPr>
                <a:spLocks/>
              </p:cNvSpPr>
              <p:nvPr/>
            </p:nvSpPr>
            <p:spPr bwMode="auto">
              <a:xfrm>
                <a:off x="1801" y="1054"/>
                <a:ext cx="184" cy="202"/>
              </a:xfrm>
              <a:custGeom>
                <a:avLst/>
                <a:gdLst>
                  <a:gd name="T0" fmla="*/ 67 w 184"/>
                  <a:gd name="T1" fmla="*/ 156 h 202"/>
                  <a:gd name="T2" fmla="*/ 54 w 184"/>
                  <a:gd name="T3" fmla="*/ 158 h 202"/>
                  <a:gd name="T4" fmla="*/ 35 w 184"/>
                  <a:gd name="T5" fmla="*/ 202 h 202"/>
                  <a:gd name="T6" fmla="*/ 0 w 184"/>
                  <a:gd name="T7" fmla="*/ 183 h 202"/>
                  <a:gd name="T8" fmla="*/ 19 w 184"/>
                  <a:gd name="T9" fmla="*/ 142 h 202"/>
                  <a:gd name="T10" fmla="*/ 40 w 184"/>
                  <a:gd name="T11" fmla="*/ 127 h 202"/>
                  <a:gd name="T12" fmla="*/ 69 w 184"/>
                  <a:gd name="T13" fmla="*/ 119 h 202"/>
                  <a:gd name="T14" fmla="*/ 97 w 184"/>
                  <a:gd name="T15" fmla="*/ 111 h 202"/>
                  <a:gd name="T16" fmla="*/ 122 w 184"/>
                  <a:gd name="T17" fmla="*/ 103 h 202"/>
                  <a:gd name="T18" fmla="*/ 132 w 184"/>
                  <a:gd name="T19" fmla="*/ 90 h 202"/>
                  <a:gd name="T20" fmla="*/ 136 w 184"/>
                  <a:gd name="T21" fmla="*/ 70 h 202"/>
                  <a:gd name="T22" fmla="*/ 130 w 184"/>
                  <a:gd name="T23" fmla="*/ 52 h 202"/>
                  <a:gd name="T24" fmla="*/ 105 w 184"/>
                  <a:gd name="T25" fmla="*/ 37 h 202"/>
                  <a:gd name="T26" fmla="*/ 82 w 184"/>
                  <a:gd name="T27" fmla="*/ 41 h 202"/>
                  <a:gd name="T28" fmla="*/ 67 w 184"/>
                  <a:gd name="T29" fmla="*/ 58 h 202"/>
                  <a:gd name="T30" fmla="*/ 33 w 184"/>
                  <a:gd name="T31" fmla="*/ 44 h 202"/>
                  <a:gd name="T32" fmla="*/ 50 w 184"/>
                  <a:gd name="T33" fmla="*/ 19 h 202"/>
                  <a:gd name="T34" fmla="*/ 73 w 184"/>
                  <a:gd name="T35" fmla="*/ 2 h 202"/>
                  <a:gd name="T36" fmla="*/ 109 w 184"/>
                  <a:gd name="T37" fmla="*/ 0 h 202"/>
                  <a:gd name="T38" fmla="*/ 144 w 184"/>
                  <a:gd name="T39" fmla="*/ 2 h 202"/>
                  <a:gd name="T40" fmla="*/ 169 w 184"/>
                  <a:gd name="T41" fmla="*/ 31 h 202"/>
                  <a:gd name="T42" fmla="*/ 184 w 184"/>
                  <a:gd name="T43" fmla="*/ 60 h 202"/>
                  <a:gd name="T44" fmla="*/ 182 w 184"/>
                  <a:gd name="T45" fmla="*/ 81 h 202"/>
                  <a:gd name="T46" fmla="*/ 176 w 184"/>
                  <a:gd name="T47" fmla="*/ 103 h 202"/>
                  <a:gd name="T48" fmla="*/ 159 w 184"/>
                  <a:gd name="T49" fmla="*/ 132 h 202"/>
                  <a:gd name="T50" fmla="*/ 134 w 184"/>
                  <a:gd name="T51" fmla="*/ 138 h 202"/>
                  <a:gd name="T52" fmla="*/ 109 w 184"/>
                  <a:gd name="T53" fmla="*/ 144 h 202"/>
                  <a:gd name="T54" fmla="*/ 88 w 184"/>
                  <a:gd name="T55" fmla="*/ 146 h 202"/>
                  <a:gd name="T56" fmla="*/ 67 w 184"/>
                  <a:gd name="T57" fmla="*/ 156 h 20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4"/>
                  <a:gd name="T88" fmla="*/ 0 h 202"/>
                  <a:gd name="T89" fmla="*/ 184 w 184"/>
                  <a:gd name="T90" fmla="*/ 202 h 20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4" h="202">
                    <a:moveTo>
                      <a:pt x="67" y="156"/>
                    </a:moveTo>
                    <a:lnTo>
                      <a:pt x="54" y="158"/>
                    </a:lnTo>
                    <a:lnTo>
                      <a:pt x="35" y="202"/>
                    </a:lnTo>
                    <a:lnTo>
                      <a:pt x="0" y="183"/>
                    </a:lnTo>
                    <a:lnTo>
                      <a:pt x="19" y="142"/>
                    </a:lnTo>
                    <a:lnTo>
                      <a:pt x="40" y="127"/>
                    </a:lnTo>
                    <a:lnTo>
                      <a:pt x="69" y="119"/>
                    </a:lnTo>
                    <a:lnTo>
                      <a:pt x="97" y="111"/>
                    </a:lnTo>
                    <a:lnTo>
                      <a:pt x="122" y="103"/>
                    </a:lnTo>
                    <a:lnTo>
                      <a:pt x="132" y="90"/>
                    </a:lnTo>
                    <a:lnTo>
                      <a:pt x="136" y="70"/>
                    </a:lnTo>
                    <a:lnTo>
                      <a:pt x="130" y="52"/>
                    </a:lnTo>
                    <a:lnTo>
                      <a:pt x="105" y="37"/>
                    </a:lnTo>
                    <a:lnTo>
                      <a:pt x="82" y="41"/>
                    </a:lnTo>
                    <a:lnTo>
                      <a:pt x="67" y="58"/>
                    </a:lnTo>
                    <a:lnTo>
                      <a:pt x="33" y="44"/>
                    </a:lnTo>
                    <a:lnTo>
                      <a:pt x="50" y="19"/>
                    </a:lnTo>
                    <a:lnTo>
                      <a:pt x="73" y="2"/>
                    </a:lnTo>
                    <a:lnTo>
                      <a:pt x="109" y="0"/>
                    </a:lnTo>
                    <a:lnTo>
                      <a:pt x="144" y="2"/>
                    </a:lnTo>
                    <a:lnTo>
                      <a:pt x="169" y="31"/>
                    </a:lnTo>
                    <a:lnTo>
                      <a:pt x="184" y="60"/>
                    </a:lnTo>
                    <a:lnTo>
                      <a:pt x="182" y="81"/>
                    </a:lnTo>
                    <a:lnTo>
                      <a:pt x="176" y="103"/>
                    </a:lnTo>
                    <a:lnTo>
                      <a:pt x="159" y="132"/>
                    </a:lnTo>
                    <a:lnTo>
                      <a:pt x="134" y="138"/>
                    </a:lnTo>
                    <a:lnTo>
                      <a:pt x="109" y="144"/>
                    </a:lnTo>
                    <a:lnTo>
                      <a:pt x="88" y="146"/>
                    </a:lnTo>
                    <a:lnTo>
                      <a:pt x="67" y="156"/>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grpSp>
        <p:grpSp>
          <p:nvGrpSpPr>
            <p:cNvPr id="57350" name="Group 10"/>
            <p:cNvGrpSpPr>
              <a:grpSpLocks/>
            </p:cNvGrpSpPr>
            <p:nvPr/>
          </p:nvGrpSpPr>
          <p:grpSpPr bwMode="auto">
            <a:xfrm>
              <a:off x="917575" y="1014413"/>
              <a:ext cx="1068388" cy="2058987"/>
              <a:chOff x="1050" y="1268"/>
              <a:chExt cx="673" cy="1297"/>
            </a:xfrm>
          </p:grpSpPr>
          <p:sp>
            <p:nvSpPr>
              <p:cNvPr id="57387" name="Freeform 11"/>
              <p:cNvSpPr>
                <a:spLocks/>
              </p:cNvSpPr>
              <p:nvPr/>
            </p:nvSpPr>
            <p:spPr bwMode="auto">
              <a:xfrm>
                <a:off x="1050" y="1371"/>
                <a:ext cx="348" cy="331"/>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88" name="Freeform 12"/>
              <p:cNvSpPr>
                <a:spLocks/>
              </p:cNvSpPr>
              <p:nvPr/>
            </p:nvSpPr>
            <p:spPr bwMode="auto">
              <a:xfrm>
                <a:off x="1327" y="1607"/>
                <a:ext cx="290" cy="48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89" name="Freeform 13"/>
              <p:cNvSpPr>
                <a:spLocks/>
              </p:cNvSpPr>
              <p:nvPr/>
            </p:nvSpPr>
            <p:spPr bwMode="auto">
              <a:xfrm>
                <a:off x="1163" y="1641"/>
                <a:ext cx="238" cy="467"/>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90" name="Freeform 14"/>
              <p:cNvSpPr>
                <a:spLocks/>
              </p:cNvSpPr>
              <p:nvPr/>
            </p:nvSpPr>
            <p:spPr bwMode="auto">
              <a:xfrm>
                <a:off x="1289" y="1268"/>
                <a:ext cx="400" cy="410"/>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91" name="Freeform 15"/>
              <p:cNvSpPr>
                <a:spLocks/>
              </p:cNvSpPr>
              <p:nvPr/>
            </p:nvSpPr>
            <p:spPr bwMode="auto">
              <a:xfrm>
                <a:off x="1495" y="2001"/>
                <a:ext cx="228" cy="535"/>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92" name="Freeform 16"/>
              <p:cNvSpPr>
                <a:spLocks/>
              </p:cNvSpPr>
              <p:nvPr/>
            </p:nvSpPr>
            <p:spPr bwMode="auto">
              <a:xfrm>
                <a:off x="1345" y="2007"/>
                <a:ext cx="160" cy="558"/>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grpSp>
        <p:grpSp>
          <p:nvGrpSpPr>
            <p:cNvPr id="57351" name="Group 17"/>
            <p:cNvGrpSpPr>
              <a:grpSpLocks/>
            </p:cNvGrpSpPr>
            <p:nvPr/>
          </p:nvGrpSpPr>
          <p:grpSpPr bwMode="auto">
            <a:xfrm>
              <a:off x="1704975" y="1344613"/>
              <a:ext cx="1068388" cy="2058987"/>
              <a:chOff x="1050" y="1268"/>
              <a:chExt cx="673" cy="1297"/>
            </a:xfrm>
          </p:grpSpPr>
          <p:sp>
            <p:nvSpPr>
              <p:cNvPr id="57381" name="Freeform 18"/>
              <p:cNvSpPr>
                <a:spLocks/>
              </p:cNvSpPr>
              <p:nvPr/>
            </p:nvSpPr>
            <p:spPr bwMode="auto">
              <a:xfrm>
                <a:off x="1050" y="1371"/>
                <a:ext cx="348" cy="331"/>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82" name="Freeform 19"/>
              <p:cNvSpPr>
                <a:spLocks/>
              </p:cNvSpPr>
              <p:nvPr/>
            </p:nvSpPr>
            <p:spPr bwMode="auto">
              <a:xfrm>
                <a:off x="1327" y="1607"/>
                <a:ext cx="290" cy="48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83" name="Freeform 20"/>
              <p:cNvSpPr>
                <a:spLocks/>
              </p:cNvSpPr>
              <p:nvPr/>
            </p:nvSpPr>
            <p:spPr bwMode="auto">
              <a:xfrm>
                <a:off x="1163" y="1641"/>
                <a:ext cx="238" cy="467"/>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84" name="Freeform 21"/>
              <p:cNvSpPr>
                <a:spLocks/>
              </p:cNvSpPr>
              <p:nvPr/>
            </p:nvSpPr>
            <p:spPr bwMode="auto">
              <a:xfrm>
                <a:off x="1289" y="1268"/>
                <a:ext cx="400" cy="410"/>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85" name="Freeform 22"/>
              <p:cNvSpPr>
                <a:spLocks/>
              </p:cNvSpPr>
              <p:nvPr/>
            </p:nvSpPr>
            <p:spPr bwMode="auto">
              <a:xfrm>
                <a:off x="1495" y="2001"/>
                <a:ext cx="228" cy="535"/>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86" name="Freeform 23"/>
              <p:cNvSpPr>
                <a:spLocks/>
              </p:cNvSpPr>
              <p:nvPr/>
            </p:nvSpPr>
            <p:spPr bwMode="auto">
              <a:xfrm>
                <a:off x="1345" y="2007"/>
                <a:ext cx="160" cy="558"/>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grpSp>
        <p:grpSp>
          <p:nvGrpSpPr>
            <p:cNvPr id="57352" name="Group 24"/>
            <p:cNvGrpSpPr>
              <a:grpSpLocks/>
            </p:cNvGrpSpPr>
            <p:nvPr/>
          </p:nvGrpSpPr>
          <p:grpSpPr bwMode="auto">
            <a:xfrm>
              <a:off x="2555875" y="1649413"/>
              <a:ext cx="1068388" cy="2058987"/>
              <a:chOff x="1050" y="1268"/>
              <a:chExt cx="673" cy="1297"/>
            </a:xfrm>
          </p:grpSpPr>
          <p:sp>
            <p:nvSpPr>
              <p:cNvPr id="57375" name="Freeform 25"/>
              <p:cNvSpPr>
                <a:spLocks/>
              </p:cNvSpPr>
              <p:nvPr/>
            </p:nvSpPr>
            <p:spPr bwMode="auto">
              <a:xfrm>
                <a:off x="1050" y="1371"/>
                <a:ext cx="348" cy="331"/>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76" name="Freeform 26"/>
              <p:cNvSpPr>
                <a:spLocks/>
              </p:cNvSpPr>
              <p:nvPr/>
            </p:nvSpPr>
            <p:spPr bwMode="auto">
              <a:xfrm>
                <a:off x="1327" y="1607"/>
                <a:ext cx="290" cy="48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77" name="Freeform 27"/>
              <p:cNvSpPr>
                <a:spLocks/>
              </p:cNvSpPr>
              <p:nvPr/>
            </p:nvSpPr>
            <p:spPr bwMode="auto">
              <a:xfrm>
                <a:off x="1163" y="1641"/>
                <a:ext cx="238" cy="467"/>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78" name="Freeform 28"/>
              <p:cNvSpPr>
                <a:spLocks/>
              </p:cNvSpPr>
              <p:nvPr/>
            </p:nvSpPr>
            <p:spPr bwMode="auto">
              <a:xfrm>
                <a:off x="1289" y="1268"/>
                <a:ext cx="400" cy="410"/>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79" name="Freeform 29"/>
              <p:cNvSpPr>
                <a:spLocks/>
              </p:cNvSpPr>
              <p:nvPr/>
            </p:nvSpPr>
            <p:spPr bwMode="auto">
              <a:xfrm>
                <a:off x="1495" y="2001"/>
                <a:ext cx="228" cy="535"/>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80" name="Freeform 30"/>
              <p:cNvSpPr>
                <a:spLocks/>
              </p:cNvSpPr>
              <p:nvPr/>
            </p:nvSpPr>
            <p:spPr bwMode="auto">
              <a:xfrm>
                <a:off x="1345" y="2007"/>
                <a:ext cx="160" cy="558"/>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grpSp>
        <p:grpSp>
          <p:nvGrpSpPr>
            <p:cNvPr id="57353" name="Group 31"/>
            <p:cNvGrpSpPr>
              <a:grpSpLocks/>
            </p:cNvGrpSpPr>
            <p:nvPr/>
          </p:nvGrpSpPr>
          <p:grpSpPr bwMode="auto">
            <a:xfrm flipH="1">
              <a:off x="269875" y="3429000"/>
              <a:ext cx="1068388" cy="2058988"/>
              <a:chOff x="1050" y="1268"/>
              <a:chExt cx="673" cy="1297"/>
            </a:xfrm>
          </p:grpSpPr>
          <p:sp>
            <p:nvSpPr>
              <p:cNvPr id="57369" name="Freeform 32"/>
              <p:cNvSpPr>
                <a:spLocks/>
              </p:cNvSpPr>
              <p:nvPr/>
            </p:nvSpPr>
            <p:spPr bwMode="auto">
              <a:xfrm>
                <a:off x="1050" y="1371"/>
                <a:ext cx="348" cy="331"/>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70" name="Freeform 33"/>
              <p:cNvSpPr>
                <a:spLocks/>
              </p:cNvSpPr>
              <p:nvPr/>
            </p:nvSpPr>
            <p:spPr bwMode="auto">
              <a:xfrm>
                <a:off x="1327" y="1607"/>
                <a:ext cx="290" cy="48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71" name="Freeform 34"/>
              <p:cNvSpPr>
                <a:spLocks/>
              </p:cNvSpPr>
              <p:nvPr/>
            </p:nvSpPr>
            <p:spPr bwMode="auto">
              <a:xfrm>
                <a:off x="1163" y="1641"/>
                <a:ext cx="238" cy="467"/>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72" name="Freeform 35"/>
              <p:cNvSpPr>
                <a:spLocks/>
              </p:cNvSpPr>
              <p:nvPr/>
            </p:nvSpPr>
            <p:spPr bwMode="auto">
              <a:xfrm>
                <a:off x="1289" y="1268"/>
                <a:ext cx="400" cy="410"/>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73" name="Freeform 36"/>
              <p:cNvSpPr>
                <a:spLocks/>
              </p:cNvSpPr>
              <p:nvPr/>
            </p:nvSpPr>
            <p:spPr bwMode="auto">
              <a:xfrm>
                <a:off x="1495" y="2001"/>
                <a:ext cx="228" cy="535"/>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74" name="Freeform 37"/>
              <p:cNvSpPr>
                <a:spLocks/>
              </p:cNvSpPr>
              <p:nvPr/>
            </p:nvSpPr>
            <p:spPr bwMode="auto">
              <a:xfrm>
                <a:off x="1345" y="2007"/>
                <a:ext cx="160" cy="558"/>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grpSp>
        <p:grpSp>
          <p:nvGrpSpPr>
            <p:cNvPr id="57354" name="Group 38"/>
            <p:cNvGrpSpPr>
              <a:grpSpLocks/>
            </p:cNvGrpSpPr>
            <p:nvPr/>
          </p:nvGrpSpPr>
          <p:grpSpPr bwMode="auto">
            <a:xfrm flipH="1">
              <a:off x="1057275" y="3695700"/>
              <a:ext cx="1068388" cy="2058988"/>
              <a:chOff x="1050" y="1268"/>
              <a:chExt cx="673" cy="1297"/>
            </a:xfrm>
          </p:grpSpPr>
          <p:sp>
            <p:nvSpPr>
              <p:cNvPr id="57363" name="Freeform 39"/>
              <p:cNvSpPr>
                <a:spLocks/>
              </p:cNvSpPr>
              <p:nvPr/>
            </p:nvSpPr>
            <p:spPr bwMode="auto">
              <a:xfrm>
                <a:off x="1050" y="1371"/>
                <a:ext cx="348" cy="331"/>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64" name="Freeform 40"/>
              <p:cNvSpPr>
                <a:spLocks/>
              </p:cNvSpPr>
              <p:nvPr/>
            </p:nvSpPr>
            <p:spPr bwMode="auto">
              <a:xfrm>
                <a:off x="1327" y="1607"/>
                <a:ext cx="290" cy="48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65" name="Freeform 41"/>
              <p:cNvSpPr>
                <a:spLocks/>
              </p:cNvSpPr>
              <p:nvPr/>
            </p:nvSpPr>
            <p:spPr bwMode="auto">
              <a:xfrm>
                <a:off x="1163" y="1641"/>
                <a:ext cx="238" cy="467"/>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66" name="Freeform 42"/>
              <p:cNvSpPr>
                <a:spLocks/>
              </p:cNvSpPr>
              <p:nvPr/>
            </p:nvSpPr>
            <p:spPr bwMode="auto">
              <a:xfrm>
                <a:off x="1289" y="1268"/>
                <a:ext cx="400" cy="410"/>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67" name="Freeform 43"/>
              <p:cNvSpPr>
                <a:spLocks/>
              </p:cNvSpPr>
              <p:nvPr/>
            </p:nvSpPr>
            <p:spPr bwMode="auto">
              <a:xfrm>
                <a:off x="1495" y="2001"/>
                <a:ext cx="228" cy="535"/>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68" name="Freeform 44"/>
              <p:cNvSpPr>
                <a:spLocks/>
              </p:cNvSpPr>
              <p:nvPr/>
            </p:nvSpPr>
            <p:spPr bwMode="auto">
              <a:xfrm>
                <a:off x="1345" y="2007"/>
                <a:ext cx="160" cy="558"/>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grpSp>
        <p:grpSp>
          <p:nvGrpSpPr>
            <p:cNvPr id="57355" name="Group 45"/>
            <p:cNvGrpSpPr>
              <a:grpSpLocks/>
            </p:cNvGrpSpPr>
            <p:nvPr/>
          </p:nvGrpSpPr>
          <p:grpSpPr bwMode="auto">
            <a:xfrm flipH="1">
              <a:off x="1984375" y="4064000"/>
              <a:ext cx="1068388" cy="2058988"/>
              <a:chOff x="1050" y="1268"/>
              <a:chExt cx="673" cy="1297"/>
            </a:xfrm>
          </p:grpSpPr>
          <p:sp>
            <p:nvSpPr>
              <p:cNvPr id="57357" name="Freeform 46"/>
              <p:cNvSpPr>
                <a:spLocks/>
              </p:cNvSpPr>
              <p:nvPr/>
            </p:nvSpPr>
            <p:spPr bwMode="auto">
              <a:xfrm>
                <a:off x="1050" y="1371"/>
                <a:ext cx="348" cy="331"/>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58" name="Freeform 47"/>
              <p:cNvSpPr>
                <a:spLocks/>
              </p:cNvSpPr>
              <p:nvPr/>
            </p:nvSpPr>
            <p:spPr bwMode="auto">
              <a:xfrm>
                <a:off x="1327" y="1607"/>
                <a:ext cx="290" cy="48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59" name="Freeform 48"/>
              <p:cNvSpPr>
                <a:spLocks/>
              </p:cNvSpPr>
              <p:nvPr/>
            </p:nvSpPr>
            <p:spPr bwMode="auto">
              <a:xfrm>
                <a:off x="1163" y="1641"/>
                <a:ext cx="238" cy="467"/>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60" name="Freeform 49"/>
              <p:cNvSpPr>
                <a:spLocks/>
              </p:cNvSpPr>
              <p:nvPr/>
            </p:nvSpPr>
            <p:spPr bwMode="auto">
              <a:xfrm>
                <a:off x="1289" y="1268"/>
                <a:ext cx="400" cy="410"/>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61" name="Freeform 50"/>
              <p:cNvSpPr>
                <a:spLocks/>
              </p:cNvSpPr>
              <p:nvPr/>
            </p:nvSpPr>
            <p:spPr bwMode="auto">
              <a:xfrm>
                <a:off x="1495" y="2001"/>
                <a:ext cx="228" cy="535"/>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62" name="Freeform 51"/>
              <p:cNvSpPr>
                <a:spLocks/>
              </p:cNvSpPr>
              <p:nvPr/>
            </p:nvSpPr>
            <p:spPr bwMode="auto">
              <a:xfrm>
                <a:off x="1345" y="2007"/>
                <a:ext cx="160" cy="558"/>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grpSp>
        <p:sp>
          <p:nvSpPr>
            <p:cNvPr id="57356" name="Line 52"/>
            <p:cNvSpPr>
              <a:spLocks noChangeShapeType="1"/>
            </p:cNvSpPr>
            <p:nvPr/>
          </p:nvSpPr>
          <p:spPr bwMode="auto">
            <a:xfrm>
              <a:off x="584200" y="2933700"/>
              <a:ext cx="2946400" cy="1397000"/>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477"/>
            </a:p>
          </p:txBody>
        </p:sp>
      </p:grpSp>
    </p:spTree>
    <p:extLst>
      <p:ext uri="{BB962C8B-B14F-4D97-AF65-F5344CB8AC3E}">
        <p14:creationId xmlns:p14="http://schemas.microsoft.com/office/powerpoint/2010/main" val="16974539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9393" name="Rectangle 3"/>
          <p:cNvSpPr>
            <a:spLocks noGrp="1" noChangeArrowheads="1"/>
          </p:cNvSpPr>
          <p:nvPr>
            <p:ph sz="half" idx="1"/>
          </p:nvPr>
        </p:nvSpPr>
        <p:spPr>
          <a:xfrm>
            <a:off x="3972493" y="1647099"/>
            <a:ext cx="4796058" cy="4592515"/>
          </a:xfrm>
        </p:spPr>
        <p:txBody>
          <a:bodyPr/>
          <a:lstStyle/>
          <a:p>
            <a:pPr algn="ctr">
              <a:buFont typeface="Symbol" charset="0"/>
              <a:buNone/>
            </a:pPr>
            <a:endParaRPr lang="en-GB" sz="2585" b="1" dirty="0">
              <a:latin typeface="Arial" charset="0"/>
            </a:endParaRPr>
          </a:p>
          <a:p>
            <a:pPr algn="ctr">
              <a:buFont typeface="Symbol" charset="0"/>
              <a:buNone/>
            </a:pPr>
            <a:endParaRPr lang="en-GB" sz="2585" b="1" dirty="0">
              <a:latin typeface="Arial" charset="0"/>
            </a:endParaRPr>
          </a:p>
          <a:p>
            <a:pPr algn="ctr">
              <a:buFont typeface="Symbol" charset="0"/>
              <a:buNone/>
            </a:pPr>
            <a:endParaRPr lang="en-GB" sz="2585" b="1" dirty="0">
              <a:latin typeface="Arial" charset="0"/>
            </a:endParaRPr>
          </a:p>
          <a:p>
            <a:pPr algn="ctr">
              <a:buFont typeface="Symbol" charset="0"/>
              <a:buNone/>
            </a:pPr>
            <a:endParaRPr lang="en-GB" sz="2585" b="1" dirty="0">
              <a:latin typeface="Arial" charset="0"/>
            </a:endParaRPr>
          </a:p>
          <a:p>
            <a:pPr algn="ctr">
              <a:buFont typeface="Symbol" charset="0"/>
              <a:buNone/>
            </a:pPr>
            <a:endParaRPr lang="en-GB" sz="2585" b="1" dirty="0">
              <a:latin typeface="Arial" charset="0"/>
            </a:endParaRPr>
          </a:p>
          <a:p>
            <a:pPr algn="ctr">
              <a:buFont typeface="Symbol" charset="0"/>
              <a:buNone/>
            </a:pPr>
            <a:r>
              <a:rPr lang="en-GB" sz="2585" b="1" dirty="0">
                <a:latin typeface="Arial" charset="0"/>
              </a:rPr>
              <a:t>.. and is why </a:t>
            </a:r>
          </a:p>
          <a:p>
            <a:pPr algn="ctr">
              <a:buFont typeface="Symbol" charset="0"/>
              <a:buNone/>
            </a:pPr>
            <a:r>
              <a:rPr lang="en-GB" sz="2585" b="1" dirty="0">
                <a:latin typeface="Arial" charset="0"/>
              </a:rPr>
              <a:t>Systems Engineering</a:t>
            </a:r>
          </a:p>
          <a:p>
            <a:pPr algn="ctr">
              <a:buFont typeface="Symbol" charset="0"/>
              <a:buNone/>
            </a:pPr>
            <a:r>
              <a:rPr lang="en-GB" sz="2585" b="1" dirty="0">
                <a:latin typeface="Arial" charset="0"/>
              </a:rPr>
              <a:t>is absolutely essential </a:t>
            </a:r>
            <a:endParaRPr lang="en-US" sz="2585" b="1" dirty="0">
              <a:latin typeface="Arial" charset="0"/>
            </a:endParaRPr>
          </a:p>
        </p:txBody>
      </p:sp>
      <p:sp>
        <p:nvSpPr>
          <p:cNvPr id="3" name="Content Placeholder 2"/>
          <p:cNvSpPr>
            <a:spLocks noGrp="1"/>
          </p:cNvSpPr>
          <p:nvPr>
            <p:ph sz="half" idx="2"/>
          </p:nvPr>
        </p:nvSpPr>
        <p:spPr>
          <a:xfrm>
            <a:off x="4064000" y="1211673"/>
            <a:ext cx="4655736" cy="4592515"/>
          </a:xfrm>
        </p:spPr>
        <p:txBody>
          <a:bodyPr/>
          <a:lstStyle/>
          <a:p>
            <a:pPr marL="0" indent="0" algn="ctr">
              <a:buNone/>
            </a:pPr>
            <a:r>
              <a:rPr lang="en-GB" b="1" dirty="0">
                <a:latin typeface="Arial" charset="0"/>
              </a:rPr>
              <a:t>The </a:t>
            </a:r>
            <a:r>
              <a:rPr lang="ja-JP" altLang="en-GB" b="1" dirty="0">
                <a:latin typeface="Arial" charset="0"/>
              </a:rPr>
              <a:t>“</a:t>
            </a:r>
            <a:r>
              <a:rPr lang="en-GB" altLang="ja-JP" b="1" dirty="0">
                <a:latin typeface="Arial" charset="0"/>
              </a:rPr>
              <a:t>helium</a:t>
            </a:r>
            <a:r>
              <a:rPr lang="ja-JP" altLang="en-GB" b="1" dirty="0">
                <a:latin typeface="Arial" charset="0"/>
              </a:rPr>
              <a:t>”</a:t>
            </a:r>
            <a:r>
              <a:rPr lang="en-GB" altLang="ja-JP" b="1" dirty="0">
                <a:latin typeface="Arial" charset="0"/>
              </a:rPr>
              <a:t> tube exercise illustrates what is called</a:t>
            </a:r>
          </a:p>
          <a:p>
            <a:pPr marL="0" indent="0">
              <a:buNone/>
            </a:pPr>
            <a:endParaRPr lang="en-US" dirty="0"/>
          </a:p>
        </p:txBody>
      </p:sp>
      <p:sp>
        <p:nvSpPr>
          <p:cNvPr id="25602" name="Text Box 4"/>
          <p:cNvSpPr txBox="1">
            <a:spLocks noChangeArrowheads="1"/>
          </p:cNvSpPr>
          <p:nvPr/>
        </p:nvSpPr>
        <p:spPr bwMode="auto">
          <a:xfrm>
            <a:off x="4612404" y="2315728"/>
            <a:ext cx="3367622" cy="1448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defRPr/>
            </a:pPr>
            <a:r>
              <a:rPr lang="en-GB" sz="4431" dirty="0">
                <a:solidFill>
                  <a:srgbClr val="CC3300"/>
                </a:solidFill>
                <a:latin typeface="Arial Black" charset="0"/>
              </a:rPr>
              <a:t>Emergent </a:t>
            </a:r>
          </a:p>
          <a:p>
            <a:pPr eaLnBrk="1" hangingPunct="1">
              <a:defRPr/>
            </a:pPr>
            <a:r>
              <a:rPr lang="en-GB" sz="4431" dirty="0">
                <a:solidFill>
                  <a:srgbClr val="CC3300"/>
                </a:solidFill>
                <a:latin typeface="Arial Black" charset="0"/>
              </a:rPr>
              <a:t>Behaviour</a:t>
            </a:r>
            <a:endParaRPr lang="en-US" sz="4431" dirty="0">
              <a:solidFill>
                <a:srgbClr val="CC3300"/>
              </a:solidFill>
              <a:latin typeface="Arial Black" charset="0"/>
            </a:endParaRPr>
          </a:p>
        </p:txBody>
      </p:sp>
      <p:sp>
        <p:nvSpPr>
          <p:cNvPr id="6" name="TextBox 5"/>
          <p:cNvSpPr txBox="1">
            <a:spLocks noChangeArrowheads="1"/>
          </p:cNvSpPr>
          <p:nvPr/>
        </p:nvSpPr>
        <p:spPr bwMode="auto">
          <a:xfrm>
            <a:off x="876365" y="5945594"/>
            <a:ext cx="7322551" cy="68171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lIns="84376" tIns="42189" rIns="84376" bIns="42189">
            <a:spAutoFit/>
          </a:bodyPr>
          <a:lstStyle/>
          <a:p>
            <a:pPr>
              <a:defRPr/>
            </a:pPr>
            <a:r>
              <a:rPr lang="en-GB" sz="1292" dirty="0">
                <a:solidFill>
                  <a:schemeClr val="dk1"/>
                </a:solidFill>
                <a:latin typeface="+mn-lt"/>
                <a:ea typeface="+mn-ea"/>
              </a:rPr>
              <a:t>Note:  	1. Changing a person would have little effect on the behaviour of the team</a:t>
            </a:r>
          </a:p>
          <a:p>
            <a:pPr>
              <a:defRPr/>
            </a:pPr>
            <a:r>
              <a:rPr lang="en-GB" sz="1292" dirty="0">
                <a:solidFill>
                  <a:schemeClr val="dk1"/>
                </a:solidFill>
                <a:latin typeface="+mn-lt"/>
                <a:ea typeface="+mn-ea"/>
              </a:rPr>
              <a:t>	2. Rhetoric will have little effect</a:t>
            </a:r>
          </a:p>
          <a:p>
            <a:pPr>
              <a:defRPr/>
            </a:pPr>
            <a:r>
              <a:rPr lang="en-GB" sz="1292" dirty="0">
                <a:solidFill>
                  <a:schemeClr val="dk1"/>
                </a:solidFill>
                <a:latin typeface="+mn-lt"/>
                <a:ea typeface="+mn-ea"/>
              </a:rPr>
              <a:t>	3. Organization of the team has the biggest effect  </a:t>
            </a:r>
          </a:p>
        </p:txBody>
      </p:sp>
      <p:sp>
        <p:nvSpPr>
          <p:cNvPr id="47" name="Freeform 11"/>
          <p:cNvSpPr>
            <a:spLocks/>
          </p:cNvSpPr>
          <p:nvPr/>
        </p:nvSpPr>
        <p:spPr bwMode="auto">
          <a:xfrm rot="5400000">
            <a:off x="1233869" y="1639286"/>
            <a:ext cx="411944" cy="404992"/>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48" name="Freeform 12"/>
          <p:cNvSpPr>
            <a:spLocks/>
          </p:cNvSpPr>
          <p:nvPr/>
        </p:nvSpPr>
        <p:spPr bwMode="auto">
          <a:xfrm>
            <a:off x="1561757" y="1928053"/>
            <a:ext cx="343287" cy="587299"/>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49" name="Freeform 13"/>
          <p:cNvSpPr>
            <a:spLocks/>
          </p:cNvSpPr>
          <p:nvPr/>
        </p:nvSpPr>
        <p:spPr bwMode="auto">
          <a:xfrm>
            <a:off x="1367632" y="1969631"/>
            <a:ext cx="281731" cy="571394"/>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0" name="Freeform 14"/>
          <p:cNvSpPr>
            <a:spLocks/>
          </p:cNvSpPr>
          <p:nvPr/>
        </p:nvSpPr>
        <p:spPr bwMode="auto">
          <a:xfrm>
            <a:off x="1516785" y="1513250"/>
            <a:ext cx="473499" cy="501652"/>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1" name="Freeform 15"/>
          <p:cNvSpPr>
            <a:spLocks/>
          </p:cNvSpPr>
          <p:nvPr/>
        </p:nvSpPr>
        <p:spPr bwMode="auto">
          <a:xfrm>
            <a:off x="1760627" y="2410105"/>
            <a:ext cx="269894" cy="654594"/>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2" name="Freeform 16"/>
          <p:cNvSpPr>
            <a:spLocks/>
          </p:cNvSpPr>
          <p:nvPr/>
        </p:nvSpPr>
        <p:spPr bwMode="auto">
          <a:xfrm>
            <a:off x="1583062" y="2417469"/>
            <a:ext cx="189400" cy="682736"/>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41" name="Freeform 18"/>
          <p:cNvSpPr>
            <a:spLocks/>
          </p:cNvSpPr>
          <p:nvPr/>
        </p:nvSpPr>
        <p:spPr bwMode="auto">
          <a:xfrm rot="5122837">
            <a:off x="1853271" y="1840001"/>
            <a:ext cx="411944" cy="404992"/>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42" name="Freeform 19"/>
          <p:cNvSpPr>
            <a:spLocks/>
          </p:cNvSpPr>
          <p:nvPr/>
        </p:nvSpPr>
        <p:spPr bwMode="auto">
          <a:xfrm>
            <a:off x="2148893" y="2182549"/>
            <a:ext cx="343287" cy="587299"/>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43" name="Freeform 20"/>
          <p:cNvSpPr>
            <a:spLocks/>
          </p:cNvSpPr>
          <p:nvPr/>
        </p:nvSpPr>
        <p:spPr bwMode="auto">
          <a:xfrm>
            <a:off x="1954771" y="2224127"/>
            <a:ext cx="281731" cy="571394"/>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44" name="Freeform 21"/>
          <p:cNvSpPr>
            <a:spLocks/>
          </p:cNvSpPr>
          <p:nvPr/>
        </p:nvSpPr>
        <p:spPr bwMode="auto">
          <a:xfrm>
            <a:off x="2103923" y="1767746"/>
            <a:ext cx="473499" cy="501652"/>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45" name="Freeform 22"/>
          <p:cNvSpPr>
            <a:spLocks/>
          </p:cNvSpPr>
          <p:nvPr/>
        </p:nvSpPr>
        <p:spPr bwMode="auto">
          <a:xfrm>
            <a:off x="2347763" y="2664601"/>
            <a:ext cx="269894" cy="654594"/>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46" name="Freeform 23"/>
          <p:cNvSpPr>
            <a:spLocks/>
          </p:cNvSpPr>
          <p:nvPr/>
        </p:nvSpPr>
        <p:spPr bwMode="auto">
          <a:xfrm>
            <a:off x="2170201" y="2671965"/>
            <a:ext cx="189400" cy="682736"/>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5" name="Freeform 25"/>
          <p:cNvSpPr>
            <a:spLocks/>
          </p:cNvSpPr>
          <p:nvPr/>
        </p:nvSpPr>
        <p:spPr bwMode="auto">
          <a:xfrm rot="5114987">
            <a:off x="2498514" y="2064174"/>
            <a:ext cx="411944" cy="404992"/>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6" name="Freeform 26"/>
          <p:cNvSpPr>
            <a:spLocks/>
          </p:cNvSpPr>
          <p:nvPr/>
        </p:nvSpPr>
        <p:spPr bwMode="auto">
          <a:xfrm>
            <a:off x="2804890" y="2417469"/>
            <a:ext cx="343287" cy="587299"/>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7" name="Freeform 27"/>
          <p:cNvSpPr>
            <a:spLocks/>
          </p:cNvSpPr>
          <p:nvPr/>
        </p:nvSpPr>
        <p:spPr bwMode="auto">
          <a:xfrm>
            <a:off x="2610768" y="2459047"/>
            <a:ext cx="281731" cy="571394"/>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8" name="Freeform 28"/>
          <p:cNvSpPr>
            <a:spLocks/>
          </p:cNvSpPr>
          <p:nvPr/>
        </p:nvSpPr>
        <p:spPr bwMode="auto">
          <a:xfrm>
            <a:off x="2759920" y="2002666"/>
            <a:ext cx="473499" cy="501652"/>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9" name="Freeform 29"/>
          <p:cNvSpPr>
            <a:spLocks/>
          </p:cNvSpPr>
          <p:nvPr/>
        </p:nvSpPr>
        <p:spPr bwMode="auto">
          <a:xfrm>
            <a:off x="3003760" y="2899521"/>
            <a:ext cx="269894" cy="654594"/>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40" name="Freeform 30"/>
          <p:cNvSpPr>
            <a:spLocks/>
          </p:cNvSpPr>
          <p:nvPr/>
        </p:nvSpPr>
        <p:spPr bwMode="auto">
          <a:xfrm>
            <a:off x="2826202" y="2906885"/>
            <a:ext cx="189400" cy="682736"/>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9" name="Freeform 32"/>
          <p:cNvSpPr>
            <a:spLocks/>
          </p:cNvSpPr>
          <p:nvPr/>
        </p:nvSpPr>
        <p:spPr bwMode="auto">
          <a:xfrm rot="16200000" flipH="1">
            <a:off x="1146374" y="3446513"/>
            <a:ext cx="411944" cy="404993"/>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0" name="Freeform 33"/>
          <p:cNvSpPr>
            <a:spLocks/>
          </p:cNvSpPr>
          <p:nvPr/>
        </p:nvSpPr>
        <p:spPr bwMode="auto">
          <a:xfrm flipH="1">
            <a:off x="876365" y="3789037"/>
            <a:ext cx="343287" cy="58730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1" name="Freeform 34"/>
          <p:cNvSpPr>
            <a:spLocks/>
          </p:cNvSpPr>
          <p:nvPr/>
        </p:nvSpPr>
        <p:spPr bwMode="auto">
          <a:xfrm flipH="1">
            <a:off x="1132067" y="3830637"/>
            <a:ext cx="281731" cy="571394"/>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2" name="Freeform 35"/>
          <p:cNvSpPr>
            <a:spLocks/>
          </p:cNvSpPr>
          <p:nvPr/>
        </p:nvSpPr>
        <p:spPr bwMode="auto">
          <a:xfrm flipH="1">
            <a:off x="791147" y="3374256"/>
            <a:ext cx="473499" cy="501652"/>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3" name="Freeform 36"/>
          <p:cNvSpPr>
            <a:spLocks/>
          </p:cNvSpPr>
          <p:nvPr/>
        </p:nvSpPr>
        <p:spPr bwMode="auto">
          <a:xfrm flipH="1">
            <a:off x="750888" y="4271112"/>
            <a:ext cx="269894" cy="654594"/>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4" name="Freeform 37"/>
          <p:cNvSpPr>
            <a:spLocks/>
          </p:cNvSpPr>
          <p:nvPr/>
        </p:nvSpPr>
        <p:spPr bwMode="auto">
          <a:xfrm flipH="1">
            <a:off x="1008946" y="4278476"/>
            <a:ext cx="189400" cy="682736"/>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3" name="Freeform 39"/>
          <p:cNvSpPr>
            <a:spLocks/>
          </p:cNvSpPr>
          <p:nvPr/>
        </p:nvSpPr>
        <p:spPr bwMode="auto">
          <a:xfrm rot="16499081" flipH="1">
            <a:off x="1722757" y="3684330"/>
            <a:ext cx="411944" cy="404993"/>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4" name="Freeform 40"/>
          <p:cNvSpPr>
            <a:spLocks/>
          </p:cNvSpPr>
          <p:nvPr/>
        </p:nvSpPr>
        <p:spPr bwMode="auto">
          <a:xfrm flipH="1">
            <a:off x="1463504" y="3994592"/>
            <a:ext cx="343287" cy="58730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5" name="Freeform 41"/>
          <p:cNvSpPr>
            <a:spLocks/>
          </p:cNvSpPr>
          <p:nvPr/>
        </p:nvSpPr>
        <p:spPr bwMode="auto">
          <a:xfrm flipH="1">
            <a:off x="1719206" y="4036192"/>
            <a:ext cx="281731" cy="571394"/>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6" name="Freeform 42"/>
          <p:cNvSpPr>
            <a:spLocks/>
          </p:cNvSpPr>
          <p:nvPr/>
        </p:nvSpPr>
        <p:spPr bwMode="auto">
          <a:xfrm flipH="1">
            <a:off x="1378286" y="3579810"/>
            <a:ext cx="473499" cy="501652"/>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7" name="Freeform 43"/>
          <p:cNvSpPr>
            <a:spLocks/>
          </p:cNvSpPr>
          <p:nvPr/>
        </p:nvSpPr>
        <p:spPr bwMode="auto">
          <a:xfrm flipH="1">
            <a:off x="1338027" y="4476667"/>
            <a:ext cx="269894" cy="654594"/>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8" name="Freeform 44"/>
          <p:cNvSpPr>
            <a:spLocks/>
          </p:cNvSpPr>
          <p:nvPr/>
        </p:nvSpPr>
        <p:spPr bwMode="auto">
          <a:xfrm flipH="1">
            <a:off x="1596084" y="4484030"/>
            <a:ext cx="189400" cy="682736"/>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17" name="Freeform 46"/>
          <p:cNvSpPr>
            <a:spLocks/>
          </p:cNvSpPr>
          <p:nvPr/>
        </p:nvSpPr>
        <p:spPr bwMode="auto">
          <a:xfrm rot="16200000" flipH="1">
            <a:off x="2381803" y="3903665"/>
            <a:ext cx="411944" cy="404993"/>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18" name="Freeform 47"/>
          <p:cNvSpPr>
            <a:spLocks/>
          </p:cNvSpPr>
          <p:nvPr/>
        </p:nvSpPr>
        <p:spPr bwMode="auto">
          <a:xfrm flipH="1">
            <a:off x="2154812" y="4278453"/>
            <a:ext cx="343287" cy="58730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19" name="Freeform 48"/>
          <p:cNvSpPr>
            <a:spLocks/>
          </p:cNvSpPr>
          <p:nvPr/>
        </p:nvSpPr>
        <p:spPr bwMode="auto">
          <a:xfrm flipH="1">
            <a:off x="2410514" y="4320053"/>
            <a:ext cx="281731" cy="571394"/>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0" name="Freeform 49"/>
          <p:cNvSpPr>
            <a:spLocks/>
          </p:cNvSpPr>
          <p:nvPr/>
        </p:nvSpPr>
        <p:spPr bwMode="auto">
          <a:xfrm flipH="1">
            <a:off x="2069594" y="3863672"/>
            <a:ext cx="473499" cy="501652"/>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1" name="Freeform 50"/>
          <p:cNvSpPr>
            <a:spLocks/>
          </p:cNvSpPr>
          <p:nvPr/>
        </p:nvSpPr>
        <p:spPr bwMode="auto">
          <a:xfrm flipH="1">
            <a:off x="2029335" y="4760529"/>
            <a:ext cx="269894" cy="654594"/>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2" name="Freeform 51"/>
          <p:cNvSpPr>
            <a:spLocks/>
          </p:cNvSpPr>
          <p:nvPr/>
        </p:nvSpPr>
        <p:spPr bwMode="auto">
          <a:xfrm flipH="1">
            <a:off x="2287392" y="4767892"/>
            <a:ext cx="189400" cy="682736"/>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16" name="Line 52"/>
          <p:cNvSpPr>
            <a:spLocks noChangeShapeType="1"/>
          </p:cNvSpPr>
          <p:nvPr/>
        </p:nvSpPr>
        <p:spPr bwMode="auto">
          <a:xfrm>
            <a:off x="780936" y="2841968"/>
            <a:ext cx="2197034" cy="1076717"/>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477"/>
          </a:p>
        </p:txBody>
      </p:sp>
    </p:spTree>
    <p:extLst>
      <p:ext uri="{BB962C8B-B14F-4D97-AF65-F5344CB8AC3E}">
        <p14:creationId xmlns:p14="http://schemas.microsoft.com/office/powerpoint/2010/main" val="17877765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grpId="0" nodeType="clickEffect">
                                  <p:stCondLst>
                                    <p:cond delay="0"/>
                                  </p:stCondLst>
                                  <p:childTnLst>
                                    <p:animMotion origin="layout" path="M 5.75505E-6 3.04881E-6 L 0.00818 -0.3412 " pathEditMode="relative" ptsTypes="AA">
                                      <p:cBhvr>
                                        <p:cTn id="6" dur="2000" fill="hold"/>
                                        <p:tgtEl>
                                          <p:spTgt spid="16"/>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r>
              <a:rPr lang="en-GB">
                <a:latin typeface="Arial" charset="0"/>
              </a:rPr>
              <a:t>Emergence and Emergent Behaviour</a:t>
            </a:r>
          </a:p>
        </p:txBody>
      </p:sp>
      <p:sp>
        <p:nvSpPr>
          <p:cNvPr id="7" name="Text Box 5"/>
          <p:cNvSpPr txBox="1">
            <a:spLocks noChangeArrowheads="1"/>
          </p:cNvSpPr>
          <p:nvPr/>
        </p:nvSpPr>
        <p:spPr bwMode="auto">
          <a:xfrm>
            <a:off x="4490672" y="1720846"/>
            <a:ext cx="3737265" cy="1919169"/>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noAutofit/>
          </a:bodyPr>
          <a:lstStyle/>
          <a:p>
            <a:pPr algn="ctr">
              <a:defRPr/>
            </a:pPr>
            <a:r>
              <a:rPr lang="en-GB" sz="1477" dirty="0"/>
              <a:t>The properties of the pen as a whole are not found in any of the individual components. Only when the components are assembled in the right sequence and the right place do we get the desirable emergent behaviour of being able to make marks on paper</a:t>
            </a:r>
          </a:p>
        </p:txBody>
      </p:sp>
      <p:pic>
        <p:nvPicPr>
          <p:cNvPr id="8" name="Picture 6" descr="DSC_0519.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bwMode="auto">
          <a:xfrm>
            <a:off x="4490672" y="3926249"/>
            <a:ext cx="3737265" cy="21399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966199" y="1720846"/>
            <a:ext cx="3156834" cy="1919169"/>
          </a:xfrm>
          <a:prstGeom prst="rect">
            <a:avLst/>
          </a:prstGeom>
        </p:spPr>
      </p:pic>
      <p:sp>
        <p:nvSpPr>
          <p:cNvPr id="10" name="Text Box 6"/>
          <p:cNvSpPr txBox="1">
            <a:spLocks noChangeArrowheads="1"/>
          </p:cNvSpPr>
          <p:nvPr/>
        </p:nvSpPr>
        <p:spPr bwMode="auto">
          <a:xfrm>
            <a:off x="966199" y="3926249"/>
            <a:ext cx="3156834" cy="213995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square" anchor="ctr">
            <a:noAutofit/>
          </a:bodyPr>
          <a:lstStyle>
            <a:lvl1pPr eaLnBrk="0" hangingPunct="0">
              <a:defRPr sz="2000">
                <a:solidFill>
                  <a:schemeClr val="tx1"/>
                </a:solidFill>
                <a:latin typeface="Arial" charset="0"/>
                <a:ea typeface="ＭＳ Ｐゴシック" charset="0"/>
                <a:cs typeface="Arial" charset="0"/>
              </a:defRPr>
            </a:lvl1pPr>
            <a:lvl2pPr marL="742950" indent="-285750" eaLnBrk="0" hangingPunct="0">
              <a:defRPr sz="2000">
                <a:solidFill>
                  <a:schemeClr val="tx1"/>
                </a:solidFill>
                <a:latin typeface="Arial" charset="0"/>
                <a:ea typeface="Arial" charset="0"/>
                <a:cs typeface="Arial" charset="0"/>
              </a:defRPr>
            </a:lvl2pPr>
            <a:lvl3pPr marL="1143000" indent="-228600" eaLnBrk="0" hangingPunct="0">
              <a:defRPr sz="2000">
                <a:solidFill>
                  <a:schemeClr val="tx1"/>
                </a:solidFill>
                <a:latin typeface="Arial" charset="0"/>
                <a:ea typeface="Arial" charset="0"/>
                <a:cs typeface="Arial" charset="0"/>
              </a:defRPr>
            </a:lvl3pPr>
            <a:lvl4pPr marL="1600200" indent="-228600" eaLnBrk="0" hangingPunct="0">
              <a:defRPr sz="2000">
                <a:solidFill>
                  <a:schemeClr val="tx1"/>
                </a:solidFill>
                <a:latin typeface="Arial" charset="0"/>
                <a:ea typeface="Arial" charset="0"/>
                <a:cs typeface="Arial" charset="0"/>
              </a:defRPr>
            </a:lvl4pPr>
            <a:lvl5pPr marL="2057400" indent="-228600" eaLnBrk="0" hangingPunct="0">
              <a:defRPr sz="20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ea typeface="Arial" charset="0"/>
                <a:cs typeface="Arial" charset="0"/>
              </a:defRPr>
            </a:lvl9pPr>
          </a:lstStyle>
          <a:p>
            <a:pPr algn="ctr" eaLnBrk="1" hangingPunct="1">
              <a:defRPr/>
            </a:pPr>
            <a:r>
              <a:rPr lang="en-GB" sz="1800" dirty="0">
                <a:solidFill>
                  <a:schemeClr val="bg1"/>
                </a:solidFill>
                <a:latin typeface="+mn-lt"/>
              </a:rPr>
              <a:t>All systems display emergent behaviour – this can be DESIRABLE and/or UNDESIRABLE!</a:t>
            </a:r>
          </a:p>
        </p:txBody>
      </p:sp>
    </p:spTree>
    <p:extLst>
      <p:ext uri="{BB962C8B-B14F-4D97-AF65-F5344CB8AC3E}">
        <p14:creationId xmlns:p14="http://schemas.microsoft.com/office/powerpoint/2010/main" val="13967944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Title 4"/>
          <p:cNvSpPr>
            <a:spLocks noGrp="1"/>
          </p:cNvSpPr>
          <p:nvPr>
            <p:ph type="title"/>
          </p:nvPr>
        </p:nvSpPr>
        <p:spPr/>
        <p:txBody>
          <a:bodyPr/>
          <a:lstStyle/>
          <a:p>
            <a:pPr eaLnBrk="1" hangingPunct="1"/>
            <a:r>
              <a:rPr lang="en-GB" smtClean="0"/>
              <a:t>A Few Problems</a:t>
            </a:r>
          </a:p>
        </p:txBody>
      </p:sp>
      <p:pic>
        <p:nvPicPr>
          <p:cNvPr id="7" name="Picture 6" descr="F-35C-with-wings-up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1763" y="1447800"/>
            <a:ext cx="3242702" cy="1843937"/>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33600" y="2895600"/>
            <a:ext cx="3658860" cy="2022377"/>
          </a:xfrm>
          <a:prstGeom prst="rect">
            <a:avLst/>
          </a:prstGeom>
        </p:spPr>
      </p:pic>
      <p:pic>
        <p:nvPicPr>
          <p:cNvPr id="15364" name="Picture 2" descr="London_millenium_wobbly_bridge"/>
          <p:cNvPicPr>
            <a:picLocks noChangeAspect="1" noChangeArrowheads="1"/>
          </p:cNvPicPr>
          <p:nvPr/>
        </p:nvPicPr>
        <p:blipFill>
          <a:blip r:embed="rId5"/>
          <a:srcRect/>
          <a:stretch>
            <a:fillRect/>
          </a:stretch>
        </p:blipFill>
        <p:spPr bwMode="auto">
          <a:xfrm>
            <a:off x="5019693" y="4073273"/>
            <a:ext cx="3395663" cy="2294792"/>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16266420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endParaRPr lang="en-US" smtClean="0"/>
          </a:p>
        </p:txBody>
      </p:sp>
      <p:pic>
        <p:nvPicPr>
          <p:cNvPr id="13315" name="Picture 2" descr="Mil Bridge Dampers.JPG"/>
          <p:cNvPicPr>
            <a:picLocks noChangeAspect="1"/>
          </p:cNvPicPr>
          <p:nvPr/>
        </p:nvPicPr>
        <p:blipFill>
          <a:blip r:embed="rId2"/>
          <a:srcRect/>
          <a:stretch>
            <a:fillRect/>
          </a:stretch>
        </p:blipFill>
        <p:spPr bwMode="auto">
          <a:xfrm>
            <a:off x="158750" y="694593"/>
            <a:ext cx="8826500" cy="5468815"/>
          </a:xfrm>
          <a:prstGeom prst="rect">
            <a:avLst/>
          </a:prstGeom>
          <a:noFill/>
          <a:ln w="9525">
            <a:noFill/>
            <a:miter lim="800000"/>
            <a:headEnd/>
            <a:tailEnd/>
          </a:ln>
        </p:spPr>
      </p:pic>
    </p:spTree>
    <p:extLst>
      <p:ext uri="{BB962C8B-B14F-4D97-AF65-F5344CB8AC3E}">
        <p14:creationId xmlns:p14="http://schemas.microsoft.com/office/powerpoint/2010/main" val="16699866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Title 4"/>
          <p:cNvSpPr>
            <a:spLocks noGrp="1"/>
          </p:cNvSpPr>
          <p:nvPr>
            <p:ph type="title"/>
          </p:nvPr>
        </p:nvSpPr>
        <p:spPr/>
        <p:txBody>
          <a:bodyPr/>
          <a:lstStyle/>
          <a:p>
            <a:pPr eaLnBrk="1" hangingPunct="1"/>
            <a:r>
              <a:rPr lang="en-GB" smtClean="0"/>
              <a:t>A Few Problems</a:t>
            </a:r>
          </a:p>
        </p:txBody>
      </p:sp>
      <p:pic>
        <p:nvPicPr>
          <p:cNvPr id="7" name="Picture 6" descr="F-35C-with-wings-up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1763" y="1447800"/>
            <a:ext cx="3242702" cy="1843937"/>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33600" y="2895600"/>
            <a:ext cx="3658860" cy="2022377"/>
          </a:xfrm>
          <a:prstGeom prst="rect">
            <a:avLst/>
          </a:prstGeom>
        </p:spPr>
      </p:pic>
      <p:pic>
        <p:nvPicPr>
          <p:cNvPr id="15364" name="Picture 2" descr="London_millenium_wobbly_bridge"/>
          <p:cNvPicPr>
            <a:picLocks noChangeAspect="1" noChangeArrowheads="1"/>
          </p:cNvPicPr>
          <p:nvPr/>
        </p:nvPicPr>
        <p:blipFill>
          <a:blip r:embed="rId5"/>
          <a:srcRect/>
          <a:stretch>
            <a:fillRect/>
          </a:stretch>
        </p:blipFill>
        <p:spPr bwMode="auto">
          <a:xfrm>
            <a:off x="5019693" y="4073273"/>
            <a:ext cx="3395663" cy="2294792"/>
          </a:xfrm>
          <a:prstGeom prst="rect">
            <a:avLst/>
          </a:prstGeom>
          <a:noFill/>
          <a:ln w="9525">
            <a:solidFill>
              <a:schemeClr val="tx1"/>
            </a:solidFill>
            <a:miter lim="800000"/>
            <a:headEnd/>
            <a:tailEnd/>
          </a:ln>
        </p:spPr>
      </p:pic>
      <p:sp>
        <p:nvSpPr>
          <p:cNvPr id="6" name="TextBox 5"/>
          <p:cNvSpPr txBox="1"/>
          <p:nvPr/>
        </p:nvSpPr>
        <p:spPr>
          <a:xfrm>
            <a:off x="261620" y="5224497"/>
            <a:ext cx="4431983" cy="916148"/>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1477" dirty="0"/>
              <a:t>In all these examples the issues were:</a:t>
            </a:r>
          </a:p>
          <a:p>
            <a:pPr marL="263776" indent="-263776">
              <a:buFont typeface="Arial"/>
              <a:buChar char="•"/>
            </a:pPr>
            <a:r>
              <a:rPr lang="en-US" sz="1292" dirty="0"/>
              <a:t>Discovered late on: - they emerged</a:t>
            </a:r>
          </a:p>
          <a:p>
            <a:pPr marL="263776" indent="-263776">
              <a:buFont typeface="Arial"/>
              <a:buChar char="•"/>
            </a:pPr>
            <a:r>
              <a:rPr lang="en-US" sz="1292" dirty="0"/>
              <a:t>Expensive: - because they were discovered late</a:t>
            </a:r>
          </a:p>
          <a:p>
            <a:pPr marL="263776" indent="-263776">
              <a:buFont typeface="Arial"/>
              <a:buChar char="•"/>
            </a:pPr>
            <a:r>
              <a:rPr lang="en-US" sz="1292" dirty="0"/>
              <a:t>Avoidable: </a:t>
            </a:r>
          </a:p>
        </p:txBody>
      </p:sp>
    </p:spTree>
    <p:extLst>
      <p:ext uri="{BB962C8B-B14F-4D97-AF65-F5344CB8AC3E}">
        <p14:creationId xmlns:p14="http://schemas.microsoft.com/office/powerpoint/2010/main" val="6752748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GB" sz="2585"/>
              <a:t>Problems Happen Everywhere</a:t>
            </a:r>
          </a:p>
        </p:txBody>
      </p:sp>
      <p:pic>
        <p:nvPicPr>
          <p:cNvPr id="14339" name="Picture 6" descr="Ariane 5 1.jpg"/>
          <p:cNvPicPr>
            <a:picLocks noChangeAspect="1"/>
          </p:cNvPicPr>
          <p:nvPr/>
        </p:nvPicPr>
        <p:blipFill>
          <a:blip r:embed="rId2"/>
          <a:srcRect/>
          <a:stretch>
            <a:fillRect/>
          </a:stretch>
        </p:blipFill>
        <p:spPr bwMode="auto">
          <a:xfrm>
            <a:off x="685800" y="1489719"/>
            <a:ext cx="1892300" cy="2360734"/>
          </a:xfrm>
          <a:prstGeom prst="rect">
            <a:avLst/>
          </a:prstGeom>
          <a:noFill/>
          <a:ln w="9525">
            <a:noFill/>
            <a:miter lim="800000"/>
            <a:headEnd/>
            <a:tailEnd/>
          </a:ln>
        </p:spPr>
      </p:pic>
      <p:pic>
        <p:nvPicPr>
          <p:cNvPr id="18436" name="Picture 7" descr="Hubble.jpg"/>
          <p:cNvPicPr>
            <a:picLocks noChangeAspect="1"/>
          </p:cNvPicPr>
          <p:nvPr/>
        </p:nvPicPr>
        <p:blipFill>
          <a:blip r:embed="rId3"/>
          <a:srcRect/>
          <a:stretch>
            <a:fillRect/>
          </a:stretch>
        </p:blipFill>
        <p:spPr bwMode="auto">
          <a:xfrm>
            <a:off x="3048000" y="3352800"/>
            <a:ext cx="2486025" cy="1518138"/>
          </a:xfrm>
          <a:prstGeom prst="rect">
            <a:avLst/>
          </a:prstGeom>
          <a:noFill/>
          <a:ln w="9525">
            <a:noFill/>
            <a:miter lim="800000"/>
            <a:headEnd/>
            <a:tailEnd/>
          </a:ln>
        </p:spPr>
      </p:pic>
      <p:pic>
        <p:nvPicPr>
          <p:cNvPr id="18437" name="Picture 8" descr="Charles de Gaul 1.bmp"/>
          <p:cNvPicPr>
            <a:picLocks noChangeAspect="1"/>
          </p:cNvPicPr>
          <p:nvPr/>
        </p:nvPicPr>
        <p:blipFill>
          <a:blip r:embed="rId4"/>
          <a:srcRect/>
          <a:stretch>
            <a:fillRect/>
          </a:stretch>
        </p:blipFill>
        <p:spPr bwMode="auto">
          <a:xfrm>
            <a:off x="6172200" y="4724400"/>
            <a:ext cx="2181225" cy="1289538"/>
          </a:xfrm>
          <a:prstGeom prst="rect">
            <a:avLst/>
          </a:prstGeom>
          <a:noFill/>
          <a:ln w="9525">
            <a:noFill/>
            <a:miter lim="800000"/>
            <a:headEnd/>
            <a:tailEnd/>
          </a:ln>
        </p:spPr>
      </p:pic>
    </p:spTree>
    <p:extLst>
      <p:ext uri="{BB962C8B-B14F-4D97-AF65-F5344CB8AC3E}">
        <p14:creationId xmlns:p14="http://schemas.microsoft.com/office/powerpoint/2010/main" val="190945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4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GB" dirty="0" smtClean="0"/>
              <a:t>Desirable and Undesirable Emergence</a:t>
            </a:r>
            <a:endParaRPr lang="en-US" dirty="0" smtClean="0"/>
          </a:p>
        </p:txBody>
      </p:sp>
      <p:sp>
        <p:nvSpPr>
          <p:cNvPr id="17411" name="Rectangle 3"/>
          <p:cNvSpPr>
            <a:spLocks noGrp="1" noChangeArrowheads="1"/>
          </p:cNvSpPr>
          <p:nvPr>
            <p:ph sz="half" idx="1"/>
          </p:nvPr>
        </p:nvSpPr>
        <p:spPr>
          <a:xfrm>
            <a:off x="381000" y="1201619"/>
            <a:ext cx="4114800" cy="4592515"/>
          </a:xfrm>
        </p:spPr>
        <p:txBody>
          <a:bodyPr>
            <a:normAutofit fontScale="92500"/>
          </a:bodyPr>
          <a:lstStyle/>
          <a:p>
            <a:pPr>
              <a:buFont typeface="Arial" charset="0"/>
              <a:buChar char="•"/>
            </a:pPr>
            <a:r>
              <a:rPr lang="en-GB" sz="1846" dirty="0"/>
              <a:t>We </a:t>
            </a:r>
            <a:r>
              <a:rPr lang="en-GB" sz="1846" b="1" i="1" dirty="0"/>
              <a:t>DESIRE</a:t>
            </a:r>
            <a:r>
              <a:rPr lang="en-GB" sz="1846" dirty="0"/>
              <a:t> emergent behaviour in our products and services but we can also get </a:t>
            </a:r>
            <a:r>
              <a:rPr lang="en-GB" sz="1846" b="1" i="1" dirty="0"/>
              <a:t>UNDESIRABLE</a:t>
            </a:r>
            <a:r>
              <a:rPr lang="en-GB" sz="1846" dirty="0"/>
              <a:t> emergent behaviour</a:t>
            </a:r>
            <a:endParaRPr lang="en-GB" dirty="0" smtClean="0"/>
          </a:p>
          <a:p>
            <a:pPr>
              <a:buFont typeface="Arial" charset="0"/>
              <a:buChar char="•"/>
            </a:pPr>
            <a:r>
              <a:rPr lang="en-GB" sz="1846" dirty="0"/>
              <a:t>Undesirable emergent behaviour has three causes</a:t>
            </a:r>
          </a:p>
          <a:p>
            <a:pPr lvl="1">
              <a:lnSpc>
                <a:spcPct val="90000"/>
              </a:lnSpc>
              <a:buFont typeface="Arial" charset="0"/>
              <a:buChar char="•"/>
            </a:pPr>
            <a:r>
              <a:rPr lang="en-GB" sz="1662" b="1" dirty="0"/>
              <a:t>Variation</a:t>
            </a:r>
            <a:r>
              <a:rPr lang="en-GB" sz="1662" dirty="0"/>
              <a:t>: </a:t>
            </a:r>
            <a:r>
              <a:rPr lang="en-GB" sz="1662" dirty="0">
                <a:latin typeface="Arial" charset="0"/>
                <a:cs typeface="Arial" charset="0"/>
              </a:rPr>
              <a:t>unexpected cliff edge performance where small variations cause a significant change in behaviour</a:t>
            </a:r>
          </a:p>
          <a:p>
            <a:pPr lvl="1">
              <a:buFont typeface="Arial" charset="0"/>
              <a:buChar char="•"/>
            </a:pPr>
            <a:r>
              <a:rPr lang="en-GB" sz="1662" b="1" dirty="0"/>
              <a:t>Sub-optimisation</a:t>
            </a:r>
            <a:r>
              <a:rPr lang="en-GB" sz="1662" dirty="0"/>
              <a:t>: </a:t>
            </a:r>
            <a:r>
              <a:rPr lang="en-GB" sz="1662" dirty="0">
                <a:latin typeface="Arial" charset="0"/>
                <a:cs typeface="Arial" charset="0"/>
              </a:rPr>
              <a:t>unexpected low performance – the mistaken belief that the “best” system must have the “best components”</a:t>
            </a:r>
            <a:endParaRPr lang="en-GB" sz="1662" dirty="0"/>
          </a:p>
          <a:p>
            <a:pPr lvl="1">
              <a:buFont typeface="Arial" charset="0"/>
              <a:buChar char="•"/>
            </a:pPr>
            <a:r>
              <a:rPr lang="en-GB" sz="1662" b="1" dirty="0"/>
              <a:t>Dynamic</a:t>
            </a:r>
            <a:r>
              <a:rPr lang="en-GB" sz="1662" dirty="0"/>
              <a:t>: </a:t>
            </a:r>
            <a:r>
              <a:rPr lang="en-GB" sz="1662" dirty="0">
                <a:latin typeface="Arial" charset="0"/>
                <a:cs typeface="Arial" charset="0"/>
              </a:rPr>
              <a:t>unexpected time related behaviour  - we assume things will carry on in the same way – they don’t</a:t>
            </a:r>
          </a:p>
          <a:p>
            <a:pPr lvl="1">
              <a:buFont typeface="Arial" charset="0"/>
              <a:buChar char="•"/>
            </a:pPr>
            <a:endParaRPr lang="en-GB" sz="1662" dirty="0"/>
          </a:p>
        </p:txBody>
      </p:sp>
      <p:sp>
        <p:nvSpPr>
          <p:cNvPr id="17412" name="Content Placeholder 3"/>
          <p:cNvSpPr>
            <a:spLocks noGrp="1"/>
          </p:cNvSpPr>
          <p:nvPr>
            <p:ph sz="half" idx="2"/>
          </p:nvPr>
        </p:nvSpPr>
        <p:spPr>
          <a:xfrm>
            <a:off x="4622800" y="1178176"/>
            <a:ext cx="4140200" cy="4592515"/>
          </a:xfrm>
        </p:spPr>
        <p:txBody>
          <a:bodyPr/>
          <a:lstStyle/>
          <a:p>
            <a:pPr>
              <a:buFont typeface="Arial" charset="0"/>
              <a:buChar char="•"/>
            </a:pPr>
            <a:r>
              <a:rPr lang="en-GB" sz="1846" dirty="0"/>
              <a:t>Emergent behaviour is a consequence of bringing together the components of a system. Therefore to understand and predict emergent behaviour we need to consider the WHOLE and how the components INTERACT with each other. This is obvious …….</a:t>
            </a:r>
          </a:p>
          <a:p>
            <a:pPr>
              <a:buFont typeface="Arial" charset="0"/>
              <a:buChar char="•"/>
            </a:pPr>
            <a:endParaRPr lang="en-GB" sz="1846" dirty="0"/>
          </a:p>
          <a:p>
            <a:pPr>
              <a:buFont typeface="Arial" charset="0"/>
              <a:buChar char="•"/>
            </a:pPr>
            <a:endParaRPr lang="en-GB" sz="1846" dirty="0"/>
          </a:p>
          <a:p>
            <a:pPr marL="0" indent="0" algn="ctr">
              <a:buNone/>
            </a:pPr>
            <a:r>
              <a:rPr lang="en-GB" sz="2215" b="1" dirty="0"/>
              <a:t>BUT …..</a:t>
            </a:r>
          </a:p>
          <a:p>
            <a:pPr>
              <a:buFont typeface="Arial" charset="0"/>
              <a:buChar char="•"/>
            </a:pPr>
            <a:endParaRPr lang="en-GB" sz="1846" dirty="0"/>
          </a:p>
        </p:txBody>
      </p:sp>
    </p:spTree>
    <p:extLst>
      <p:ext uri="{BB962C8B-B14F-4D97-AF65-F5344CB8AC3E}">
        <p14:creationId xmlns:p14="http://schemas.microsoft.com/office/powerpoint/2010/main" val="876164097"/>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851" name="Rectangle 3"/>
          <p:cNvSpPr>
            <a:spLocks noChangeArrowheads="1"/>
          </p:cNvSpPr>
          <p:nvPr/>
        </p:nvSpPr>
        <p:spPr bwMode="auto">
          <a:xfrm>
            <a:off x="2676545" y="1258766"/>
            <a:ext cx="1990725" cy="5052646"/>
          </a:xfrm>
          <a:prstGeom prst="rect">
            <a:avLst/>
          </a:prstGeom>
          <a:solidFill>
            <a:srgbClr val="CCFF33">
              <a:alpha val="38039"/>
            </a:srgbClr>
          </a:solidFill>
          <a:ln w="9525">
            <a:noFill/>
            <a:miter lim="800000"/>
            <a:headEnd/>
            <a:tailEnd/>
          </a:ln>
        </p:spPr>
        <p:txBody>
          <a:bodyPr wrap="none" anchor="ctr"/>
          <a:lstStyle/>
          <a:p>
            <a:endParaRPr lang="en-US" sz="1477"/>
          </a:p>
        </p:txBody>
      </p:sp>
      <p:sp>
        <p:nvSpPr>
          <p:cNvPr id="18435" name="Rectangle 11"/>
          <p:cNvSpPr>
            <a:spLocks noGrp="1" noChangeArrowheads="1"/>
          </p:cNvSpPr>
          <p:nvPr>
            <p:ph type="title"/>
          </p:nvPr>
        </p:nvSpPr>
        <p:spPr>
          <a:xfrm>
            <a:off x="2" y="263769"/>
            <a:ext cx="4749800" cy="914400"/>
          </a:xfrm>
          <a:solidFill>
            <a:schemeClr val="bg1"/>
          </a:solidFill>
        </p:spPr>
        <p:txBody>
          <a:bodyPr/>
          <a:lstStyle/>
          <a:p>
            <a:pPr algn="l"/>
            <a:r>
              <a:rPr lang="en-GB" smtClean="0"/>
              <a:t>We put our effort in the Wrong place</a:t>
            </a:r>
          </a:p>
        </p:txBody>
      </p:sp>
      <p:sp>
        <p:nvSpPr>
          <p:cNvPr id="18436" name="Line 13"/>
          <p:cNvSpPr>
            <a:spLocks noChangeShapeType="1"/>
          </p:cNvSpPr>
          <p:nvPr/>
        </p:nvSpPr>
        <p:spPr bwMode="auto">
          <a:xfrm>
            <a:off x="2686050" y="1225062"/>
            <a:ext cx="0" cy="3171092"/>
          </a:xfrm>
          <a:prstGeom prst="line">
            <a:avLst/>
          </a:prstGeom>
          <a:noFill/>
          <a:ln w="9525">
            <a:solidFill>
              <a:schemeClr val="tx1"/>
            </a:solidFill>
            <a:round/>
            <a:headEnd/>
            <a:tailEnd/>
          </a:ln>
        </p:spPr>
        <p:txBody>
          <a:bodyPr/>
          <a:lstStyle/>
          <a:p>
            <a:endParaRPr lang="en-GB" sz="1477"/>
          </a:p>
        </p:txBody>
      </p:sp>
      <p:sp>
        <p:nvSpPr>
          <p:cNvPr id="18437" name="Line 14"/>
          <p:cNvSpPr>
            <a:spLocks noChangeShapeType="1"/>
          </p:cNvSpPr>
          <p:nvPr/>
        </p:nvSpPr>
        <p:spPr bwMode="auto">
          <a:xfrm flipV="1">
            <a:off x="2690813" y="4407877"/>
            <a:ext cx="5345112" cy="0"/>
          </a:xfrm>
          <a:prstGeom prst="line">
            <a:avLst/>
          </a:prstGeom>
          <a:noFill/>
          <a:ln w="9525">
            <a:solidFill>
              <a:schemeClr val="tx1"/>
            </a:solidFill>
            <a:round/>
            <a:headEnd/>
            <a:tailEnd/>
          </a:ln>
        </p:spPr>
        <p:txBody>
          <a:bodyPr/>
          <a:lstStyle/>
          <a:p>
            <a:endParaRPr lang="en-GB" sz="1477"/>
          </a:p>
        </p:txBody>
      </p:sp>
      <p:sp>
        <p:nvSpPr>
          <p:cNvPr id="18438" name="Text Box 15"/>
          <p:cNvSpPr txBox="1">
            <a:spLocks noChangeArrowheads="1"/>
          </p:cNvSpPr>
          <p:nvPr/>
        </p:nvSpPr>
        <p:spPr bwMode="auto">
          <a:xfrm>
            <a:off x="1579827" y="1258766"/>
            <a:ext cx="1091966" cy="546945"/>
          </a:xfrm>
          <a:prstGeom prst="rect">
            <a:avLst/>
          </a:prstGeom>
          <a:noFill/>
          <a:ln w="9525">
            <a:noFill/>
            <a:miter lim="800000"/>
            <a:headEnd/>
            <a:tailEnd/>
          </a:ln>
        </p:spPr>
        <p:txBody>
          <a:bodyPr wrap="none">
            <a:spAutoFit/>
          </a:bodyPr>
          <a:lstStyle/>
          <a:p>
            <a:r>
              <a:rPr lang="en-GB" sz="1477" dirty="0"/>
              <a:t>Cost to</a:t>
            </a:r>
          </a:p>
          <a:p>
            <a:r>
              <a:rPr lang="en-GB" sz="1477" dirty="0"/>
              <a:t>Fix  </a:t>
            </a:r>
            <a:r>
              <a:rPr lang="en-GB" sz="1477" dirty="0" smtClean="0"/>
              <a:t>(£/$)</a:t>
            </a:r>
            <a:endParaRPr lang="en-GB" sz="1477" dirty="0"/>
          </a:p>
        </p:txBody>
      </p:sp>
      <p:sp>
        <p:nvSpPr>
          <p:cNvPr id="18439" name="Arc 16"/>
          <p:cNvSpPr>
            <a:spLocks/>
          </p:cNvSpPr>
          <p:nvPr/>
        </p:nvSpPr>
        <p:spPr bwMode="auto">
          <a:xfrm flipV="1">
            <a:off x="3006725" y="1052146"/>
            <a:ext cx="4973638" cy="3147646"/>
          </a:xfrm>
          <a:custGeom>
            <a:avLst/>
            <a:gdLst>
              <a:gd name="T0" fmla="*/ 0 w 21463"/>
              <a:gd name="T1" fmla="*/ 0 h 21600"/>
              <a:gd name="T2" fmla="*/ 2147483647 w 21463"/>
              <a:gd name="T3" fmla="*/ 2147483647 h 21600"/>
              <a:gd name="T4" fmla="*/ 0 w 21463"/>
              <a:gd name="T5" fmla="*/ 2147483647 h 21600"/>
              <a:gd name="T6" fmla="*/ 0 60000 65536"/>
              <a:gd name="T7" fmla="*/ 0 60000 65536"/>
              <a:gd name="T8" fmla="*/ 0 60000 65536"/>
              <a:gd name="T9" fmla="*/ 0 w 21463"/>
              <a:gd name="T10" fmla="*/ 0 h 21600"/>
              <a:gd name="T11" fmla="*/ 21463 w 21463"/>
              <a:gd name="T12" fmla="*/ 21600 h 21600"/>
            </a:gdLst>
            <a:ahLst/>
            <a:cxnLst>
              <a:cxn ang="T6">
                <a:pos x="T0" y="T1"/>
              </a:cxn>
              <a:cxn ang="T7">
                <a:pos x="T2" y="T3"/>
              </a:cxn>
              <a:cxn ang="T8">
                <a:pos x="T4" y="T5"/>
              </a:cxn>
            </a:cxnLst>
            <a:rect l="T9" t="T10" r="T11" b="T12"/>
            <a:pathLst>
              <a:path w="21463" h="21600" fill="none" extrusionOk="0">
                <a:moveTo>
                  <a:pt x="-1" y="0"/>
                </a:moveTo>
                <a:cubicBezTo>
                  <a:pt x="10989" y="0"/>
                  <a:pt x="20227" y="8251"/>
                  <a:pt x="21462" y="19171"/>
                </a:cubicBezTo>
              </a:path>
              <a:path w="21463" h="21600" stroke="0" extrusionOk="0">
                <a:moveTo>
                  <a:pt x="-1" y="0"/>
                </a:moveTo>
                <a:cubicBezTo>
                  <a:pt x="10989" y="0"/>
                  <a:pt x="20227" y="8251"/>
                  <a:pt x="21462" y="19171"/>
                </a:cubicBezTo>
                <a:lnTo>
                  <a:pt x="0" y="21600"/>
                </a:lnTo>
                <a:close/>
              </a:path>
            </a:pathLst>
          </a:custGeom>
          <a:noFill/>
          <a:ln w="38100">
            <a:solidFill>
              <a:srgbClr val="990000"/>
            </a:solidFill>
            <a:round/>
            <a:headEnd/>
            <a:tailEnd/>
          </a:ln>
        </p:spPr>
        <p:txBody>
          <a:bodyPr wrap="none" anchor="ctr"/>
          <a:lstStyle/>
          <a:p>
            <a:endParaRPr lang="en-US" sz="1477"/>
          </a:p>
        </p:txBody>
      </p:sp>
      <p:sp>
        <p:nvSpPr>
          <p:cNvPr id="18440" name="Text Box 17"/>
          <p:cNvSpPr txBox="1">
            <a:spLocks noChangeArrowheads="1"/>
          </p:cNvSpPr>
          <p:nvPr/>
        </p:nvSpPr>
        <p:spPr bwMode="auto">
          <a:xfrm>
            <a:off x="2600328" y="4504593"/>
            <a:ext cx="1416350" cy="518604"/>
          </a:xfrm>
          <a:prstGeom prst="rect">
            <a:avLst/>
          </a:prstGeom>
          <a:noFill/>
          <a:ln w="9525">
            <a:noFill/>
            <a:miter lim="800000"/>
            <a:headEnd/>
            <a:tailEnd/>
          </a:ln>
        </p:spPr>
        <p:txBody>
          <a:bodyPr wrap="none">
            <a:spAutoFit/>
          </a:bodyPr>
          <a:lstStyle/>
          <a:p>
            <a:r>
              <a:rPr lang="en-GB" sz="1385" dirty="0"/>
              <a:t>Requirements</a:t>
            </a:r>
          </a:p>
          <a:p>
            <a:r>
              <a:rPr lang="en-GB" sz="1385" dirty="0"/>
              <a:t>Engineering</a:t>
            </a:r>
          </a:p>
        </p:txBody>
      </p:sp>
      <p:sp>
        <p:nvSpPr>
          <p:cNvPr id="18441" name="Text Box 18"/>
          <p:cNvSpPr txBox="1">
            <a:spLocks noChangeArrowheads="1"/>
          </p:cNvSpPr>
          <p:nvPr/>
        </p:nvSpPr>
        <p:spPr bwMode="auto">
          <a:xfrm>
            <a:off x="4033839" y="4598412"/>
            <a:ext cx="790601" cy="305468"/>
          </a:xfrm>
          <a:prstGeom prst="rect">
            <a:avLst/>
          </a:prstGeom>
          <a:noFill/>
          <a:ln w="9525">
            <a:noFill/>
            <a:miter lim="800000"/>
            <a:headEnd/>
            <a:tailEnd/>
          </a:ln>
        </p:spPr>
        <p:txBody>
          <a:bodyPr wrap="none">
            <a:spAutoFit/>
          </a:bodyPr>
          <a:lstStyle/>
          <a:p>
            <a:r>
              <a:rPr lang="en-GB" sz="1385"/>
              <a:t>Design</a:t>
            </a:r>
          </a:p>
        </p:txBody>
      </p:sp>
      <p:sp>
        <p:nvSpPr>
          <p:cNvPr id="18442" name="Text Box 19"/>
          <p:cNvSpPr txBox="1">
            <a:spLocks noChangeArrowheads="1"/>
          </p:cNvSpPr>
          <p:nvPr/>
        </p:nvSpPr>
        <p:spPr bwMode="auto">
          <a:xfrm>
            <a:off x="4729544" y="4606976"/>
            <a:ext cx="1364669" cy="305468"/>
          </a:xfrm>
          <a:prstGeom prst="rect">
            <a:avLst/>
          </a:prstGeom>
          <a:noFill/>
          <a:ln w="9525">
            <a:noFill/>
            <a:miter lim="800000"/>
            <a:headEnd/>
            <a:tailEnd/>
          </a:ln>
        </p:spPr>
        <p:txBody>
          <a:bodyPr wrap="none">
            <a:spAutoFit/>
          </a:bodyPr>
          <a:lstStyle/>
          <a:p>
            <a:r>
              <a:rPr lang="en-GB" sz="1385" dirty="0"/>
              <a:t>Development</a:t>
            </a:r>
          </a:p>
        </p:txBody>
      </p:sp>
      <p:sp>
        <p:nvSpPr>
          <p:cNvPr id="18443" name="Text Box 20"/>
          <p:cNvSpPr txBox="1">
            <a:spLocks noChangeArrowheads="1"/>
          </p:cNvSpPr>
          <p:nvPr/>
        </p:nvSpPr>
        <p:spPr bwMode="auto">
          <a:xfrm>
            <a:off x="6080144" y="4588155"/>
            <a:ext cx="1128835" cy="305468"/>
          </a:xfrm>
          <a:prstGeom prst="rect">
            <a:avLst/>
          </a:prstGeom>
          <a:noFill/>
          <a:ln w="9525">
            <a:noFill/>
            <a:miter lim="800000"/>
            <a:headEnd/>
            <a:tailEnd/>
          </a:ln>
        </p:spPr>
        <p:txBody>
          <a:bodyPr wrap="none">
            <a:spAutoFit/>
          </a:bodyPr>
          <a:lstStyle/>
          <a:p>
            <a:r>
              <a:rPr lang="en-GB" sz="1385"/>
              <a:t>Production</a:t>
            </a:r>
          </a:p>
        </p:txBody>
      </p:sp>
      <p:sp>
        <p:nvSpPr>
          <p:cNvPr id="18444" name="Text Box 21"/>
          <p:cNvSpPr txBox="1">
            <a:spLocks noChangeArrowheads="1"/>
          </p:cNvSpPr>
          <p:nvPr/>
        </p:nvSpPr>
        <p:spPr bwMode="auto">
          <a:xfrm>
            <a:off x="7042152" y="4507523"/>
            <a:ext cx="1045479" cy="518604"/>
          </a:xfrm>
          <a:prstGeom prst="rect">
            <a:avLst/>
          </a:prstGeom>
          <a:noFill/>
          <a:ln w="9525">
            <a:noFill/>
            <a:miter lim="800000"/>
            <a:headEnd/>
            <a:tailEnd/>
          </a:ln>
        </p:spPr>
        <p:txBody>
          <a:bodyPr wrap="none">
            <a:spAutoFit/>
          </a:bodyPr>
          <a:lstStyle/>
          <a:p>
            <a:r>
              <a:rPr lang="en-GB" sz="1385"/>
              <a:t>Customer</a:t>
            </a:r>
          </a:p>
          <a:p>
            <a:r>
              <a:rPr lang="en-GB" sz="1385"/>
              <a:t>use</a:t>
            </a:r>
          </a:p>
        </p:txBody>
      </p:sp>
      <p:grpSp>
        <p:nvGrpSpPr>
          <p:cNvPr id="13" name="Group 12"/>
          <p:cNvGrpSpPr/>
          <p:nvPr/>
        </p:nvGrpSpPr>
        <p:grpSpPr>
          <a:xfrm>
            <a:off x="6143627" y="1270489"/>
            <a:ext cx="2991212" cy="5052646"/>
            <a:chOff x="6655596" y="1090613"/>
            <a:chExt cx="3240481" cy="5473700"/>
          </a:xfrm>
        </p:grpSpPr>
        <p:sp>
          <p:nvSpPr>
            <p:cNvPr id="18471" name="Rectangle 2"/>
            <p:cNvSpPr>
              <a:spLocks noChangeArrowheads="1"/>
            </p:cNvSpPr>
            <p:nvPr/>
          </p:nvSpPr>
          <p:spPr bwMode="auto">
            <a:xfrm>
              <a:off x="6655596" y="1090613"/>
              <a:ext cx="2046553" cy="5473700"/>
            </a:xfrm>
            <a:prstGeom prst="rect">
              <a:avLst/>
            </a:prstGeom>
            <a:solidFill>
              <a:srgbClr val="CC3300">
                <a:alpha val="38039"/>
              </a:srgbClr>
            </a:solidFill>
            <a:ln w="9525">
              <a:noFill/>
              <a:miter lim="800000"/>
              <a:headEnd/>
              <a:tailEnd/>
            </a:ln>
          </p:spPr>
          <p:txBody>
            <a:bodyPr wrap="none" anchor="ctr"/>
            <a:lstStyle/>
            <a:p>
              <a:endParaRPr lang="en-US" sz="1477"/>
            </a:p>
          </p:txBody>
        </p:sp>
        <p:sp>
          <p:nvSpPr>
            <p:cNvPr id="18473" name="AutoShape 23"/>
            <p:cNvSpPr>
              <a:spLocks noChangeArrowheads="1"/>
            </p:cNvSpPr>
            <p:nvPr/>
          </p:nvSpPr>
          <p:spPr bwMode="auto">
            <a:xfrm rot="13374099">
              <a:off x="7743603" y="2854001"/>
              <a:ext cx="1519862" cy="668338"/>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90 w 21600"/>
                <a:gd name="T13" fmla="*/ 5387 h 21600"/>
                <a:gd name="T14" fmla="*/ 18895 w 21600"/>
                <a:gd name="T15" fmla="*/ 16213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990000"/>
            </a:solidFill>
            <a:ln w="9525">
              <a:solidFill>
                <a:schemeClr val="tx1"/>
              </a:solidFill>
              <a:miter lim="800000"/>
              <a:headEnd/>
              <a:tailEnd/>
            </a:ln>
            <a:scene3d>
              <a:camera prst="orthographicFront"/>
              <a:lightRig rig="threePt" dir="t"/>
            </a:scene3d>
            <a:sp3d>
              <a:bevelT/>
            </a:sp3d>
          </p:spPr>
          <p:txBody>
            <a:bodyPr wrap="none" anchor="ctr"/>
            <a:lstStyle/>
            <a:p>
              <a:endParaRPr lang="en-US" sz="1477"/>
            </a:p>
          </p:txBody>
        </p:sp>
        <p:sp>
          <p:nvSpPr>
            <p:cNvPr id="18472" name="Text Box 22"/>
            <p:cNvSpPr txBox="1">
              <a:spLocks noChangeArrowheads="1"/>
            </p:cNvSpPr>
            <p:nvPr/>
          </p:nvSpPr>
          <p:spPr bwMode="auto">
            <a:xfrm>
              <a:off x="8340334" y="3416301"/>
              <a:ext cx="1555743" cy="838772"/>
            </a:xfrm>
            <a:prstGeom prst="rect">
              <a:avLst/>
            </a:prstGeom>
            <a:solidFill>
              <a:srgbClr val="990000"/>
            </a:solidFill>
            <a:ln w="9525">
              <a:noFill/>
              <a:miter lim="800000"/>
              <a:headEnd/>
              <a:tailEnd/>
            </a:ln>
            <a:scene3d>
              <a:camera prst="orthographicFront"/>
              <a:lightRig rig="threePt" dir="t"/>
            </a:scene3d>
            <a:sp3d>
              <a:bevelT/>
            </a:sp3d>
          </p:spPr>
          <p:txBody>
            <a:bodyPr wrap="square">
              <a:spAutoFit/>
            </a:bodyPr>
            <a:lstStyle/>
            <a:p>
              <a:pPr algn="ctr"/>
              <a:r>
                <a:rPr lang="en-GB" sz="1477" dirty="0">
                  <a:solidFill>
                    <a:schemeClr val="bg1"/>
                  </a:solidFill>
                </a:rPr>
                <a:t>This is where</a:t>
              </a:r>
            </a:p>
            <a:p>
              <a:pPr algn="ctr"/>
              <a:r>
                <a:rPr lang="en-GB" sz="1477" dirty="0">
                  <a:solidFill>
                    <a:schemeClr val="bg1"/>
                  </a:solidFill>
                </a:rPr>
                <a:t>we tend to look</a:t>
              </a:r>
            </a:p>
          </p:txBody>
        </p:sp>
      </p:grpSp>
      <p:sp>
        <p:nvSpPr>
          <p:cNvPr id="718873" name="Text Box 25"/>
          <p:cNvSpPr txBox="1">
            <a:spLocks noChangeArrowheads="1"/>
          </p:cNvSpPr>
          <p:nvPr/>
        </p:nvSpPr>
        <p:spPr bwMode="auto">
          <a:xfrm>
            <a:off x="1005957" y="3987313"/>
            <a:ext cx="1467069" cy="774251"/>
          </a:xfrm>
          <a:prstGeom prst="rect">
            <a:avLst/>
          </a:prstGeom>
          <a:solidFill>
            <a:srgbClr val="008000"/>
          </a:solidFill>
          <a:ln w="9525">
            <a:noFill/>
            <a:miter lim="800000"/>
            <a:headEnd/>
            <a:tailEnd/>
          </a:ln>
          <a:scene3d>
            <a:camera prst="orthographicFront"/>
            <a:lightRig rig="threePt" dir="t"/>
          </a:scene3d>
          <a:sp3d>
            <a:bevelT/>
          </a:sp3d>
        </p:spPr>
        <p:txBody>
          <a:bodyPr wrap="none">
            <a:spAutoFit/>
          </a:bodyPr>
          <a:lstStyle/>
          <a:p>
            <a:pPr algn="ctr"/>
            <a:r>
              <a:rPr lang="en-GB" sz="1477" dirty="0">
                <a:solidFill>
                  <a:srgbClr val="FFFFFF"/>
                </a:solidFill>
              </a:rPr>
              <a:t>This is where</a:t>
            </a:r>
          </a:p>
          <a:p>
            <a:pPr algn="ctr"/>
            <a:r>
              <a:rPr lang="en-GB" sz="1477" dirty="0">
                <a:solidFill>
                  <a:srgbClr val="FFFFFF"/>
                </a:solidFill>
              </a:rPr>
              <a:t>we should</a:t>
            </a:r>
          </a:p>
          <a:p>
            <a:pPr algn="ctr"/>
            <a:r>
              <a:rPr lang="en-GB" sz="1477" dirty="0">
                <a:solidFill>
                  <a:srgbClr val="FFFFFF"/>
                </a:solidFill>
              </a:rPr>
              <a:t>put our effort</a:t>
            </a:r>
          </a:p>
        </p:txBody>
      </p:sp>
      <p:grpSp>
        <p:nvGrpSpPr>
          <p:cNvPr id="3" name="Group 42"/>
          <p:cNvGrpSpPr>
            <a:grpSpLocks/>
          </p:cNvGrpSpPr>
          <p:nvPr/>
        </p:nvGrpSpPr>
        <p:grpSpPr bwMode="auto">
          <a:xfrm>
            <a:off x="6507152" y="4191005"/>
            <a:ext cx="2300284" cy="1371601"/>
            <a:chOff x="4099" y="2680"/>
            <a:chExt cx="1449" cy="936"/>
          </a:xfrm>
        </p:grpSpPr>
        <p:sp>
          <p:nvSpPr>
            <p:cNvPr id="18467" name="Text Box 7"/>
            <p:cNvSpPr txBox="1">
              <a:spLocks noChangeArrowheads="1"/>
            </p:cNvSpPr>
            <p:nvPr/>
          </p:nvSpPr>
          <p:spPr bwMode="auto">
            <a:xfrm>
              <a:off x="4099" y="3398"/>
              <a:ext cx="872" cy="218"/>
            </a:xfrm>
            <a:prstGeom prst="rect">
              <a:avLst/>
            </a:prstGeom>
            <a:noFill/>
            <a:ln w="9525">
              <a:noFill/>
              <a:miter lim="800000"/>
              <a:headEnd/>
              <a:tailEnd/>
            </a:ln>
          </p:spPr>
          <p:txBody>
            <a:bodyPr wrap="none">
              <a:spAutoFit/>
            </a:bodyPr>
            <a:lstStyle/>
            <a:p>
              <a:r>
                <a:rPr lang="en-GB" sz="1477" b="1"/>
                <a:t>Easy to see</a:t>
              </a:r>
            </a:p>
          </p:txBody>
        </p:sp>
        <p:grpSp>
          <p:nvGrpSpPr>
            <p:cNvPr id="4" name="Group 38"/>
            <p:cNvGrpSpPr>
              <a:grpSpLocks/>
            </p:cNvGrpSpPr>
            <p:nvPr/>
          </p:nvGrpSpPr>
          <p:grpSpPr bwMode="auto">
            <a:xfrm>
              <a:off x="4971" y="2680"/>
              <a:ext cx="577" cy="827"/>
              <a:chOff x="4971" y="2680"/>
              <a:chExt cx="577" cy="827"/>
            </a:xfrm>
          </p:grpSpPr>
          <p:cxnSp>
            <p:nvCxnSpPr>
              <p:cNvPr id="18469" name="AutoShape 27"/>
              <p:cNvCxnSpPr>
                <a:cxnSpLocks noChangeShapeType="1"/>
                <a:stCxn id="18472" idx="2"/>
                <a:endCxn id="18467" idx="3"/>
              </p:cNvCxnSpPr>
              <p:nvPr/>
            </p:nvCxnSpPr>
            <p:spPr bwMode="auto">
              <a:xfrm rot="5400000">
                <a:off x="4723" y="2928"/>
                <a:ext cx="827" cy="331"/>
              </a:xfrm>
              <a:prstGeom prst="bentConnector2">
                <a:avLst/>
              </a:prstGeom>
              <a:noFill/>
              <a:ln w="76200">
                <a:solidFill>
                  <a:schemeClr val="tx1"/>
                </a:solidFill>
                <a:miter lim="800000"/>
                <a:headEnd/>
                <a:tailEnd type="triangle" w="med" len="med"/>
              </a:ln>
            </p:spPr>
          </p:cxnSp>
          <p:sp>
            <p:nvSpPr>
              <p:cNvPr id="18470" name="Text Box 28"/>
              <p:cNvSpPr txBox="1">
                <a:spLocks noChangeArrowheads="1"/>
              </p:cNvSpPr>
              <p:nvPr/>
            </p:nvSpPr>
            <p:spPr bwMode="auto">
              <a:xfrm rot="5400000">
                <a:off x="5120" y="3022"/>
                <a:ext cx="655" cy="201"/>
              </a:xfrm>
              <a:prstGeom prst="rect">
                <a:avLst/>
              </a:prstGeom>
              <a:noFill/>
              <a:ln w="9525">
                <a:noFill/>
                <a:miter lim="800000"/>
                <a:headEnd/>
                <a:tailEnd/>
              </a:ln>
            </p:spPr>
            <p:txBody>
              <a:bodyPr wrap="none">
                <a:spAutoFit/>
              </a:bodyPr>
              <a:lstStyle/>
              <a:p>
                <a:r>
                  <a:rPr lang="en-GB" sz="1477" dirty="0"/>
                  <a:t>because</a:t>
                </a:r>
              </a:p>
            </p:txBody>
          </p:sp>
        </p:grpSp>
      </p:grpSp>
      <p:grpSp>
        <p:nvGrpSpPr>
          <p:cNvPr id="5" name="Group 43"/>
          <p:cNvGrpSpPr>
            <a:grpSpLocks/>
          </p:cNvGrpSpPr>
          <p:nvPr/>
        </p:nvGrpSpPr>
        <p:grpSpPr bwMode="auto">
          <a:xfrm>
            <a:off x="6508773" y="4191014"/>
            <a:ext cx="2514605" cy="1998786"/>
            <a:chOff x="4100" y="2680"/>
            <a:chExt cx="1584" cy="1364"/>
          </a:xfrm>
        </p:grpSpPr>
        <p:sp>
          <p:nvSpPr>
            <p:cNvPr id="18463" name="Text Box 8"/>
            <p:cNvSpPr txBox="1">
              <a:spLocks noChangeArrowheads="1"/>
            </p:cNvSpPr>
            <p:nvPr/>
          </p:nvSpPr>
          <p:spPr bwMode="auto">
            <a:xfrm>
              <a:off x="4100" y="3671"/>
              <a:ext cx="936" cy="373"/>
            </a:xfrm>
            <a:prstGeom prst="rect">
              <a:avLst/>
            </a:prstGeom>
            <a:noFill/>
            <a:ln w="9525">
              <a:noFill/>
              <a:miter lim="800000"/>
              <a:headEnd/>
              <a:tailEnd/>
            </a:ln>
          </p:spPr>
          <p:txBody>
            <a:bodyPr wrap="none">
              <a:spAutoFit/>
            </a:bodyPr>
            <a:lstStyle/>
            <a:p>
              <a:r>
                <a:rPr lang="en-GB" sz="1477" b="1"/>
                <a:t>Difficult and</a:t>
              </a:r>
            </a:p>
            <a:p>
              <a:r>
                <a:rPr lang="en-GB" sz="1477" b="1"/>
                <a:t>costly to fix</a:t>
              </a:r>
            </a:p>
          </p:txBody>
        </p:sp>
        <p:grpSp>
          <p:nvGrpSpPr>
            <p:cNvPr id="6" name="Group 39"/>
            <p:cNvGrpSpPr>
              <a:grpSpLocks/>
            </p:cNvGrpSpPr>
            <p:nvPr/>
          </p:nvGrpSpPr>
          <p:grpSpPr bwMode="auto">
            <a:xfrm>
              <a:off x="5036" y="2680"/>
              <a:ext cx="648" cy="1177"/>
              <a:chOff x="5036" y="2680"/>
              <a:chExt cx="648" cy="1177"/>
            </a:xfrm>
          </p:grpSpPr>
          <p:cxnSp>
            <p:nvCxnSpPr>
              <p:cNvPr id="18465" name="AutoShape 29"/>
              <p:cNvCxnSpPr>
                <a:cxnSpLocks noChangeShapeType="1"/>
                <a:stCxn id="18472" idx="2"/>
                <a:endCxn id="18463" idx="3"/>
              </p:cNvCxnSpPr>
              <p:nvPr/>
            </p:nvCxnSpPr>
            <p:spPr bwMode="auto">
              <a:xfrm rot="5400000">
                <a:off x="4580" y="3136"/>
                <a:ext cx="1177" cy="266"/>
              </a:xfrm>
              <a:prstGeom prst="bentConnector2">
                <a:avLst/>
              </a:prstGeom>
              <a:noFill/>
              <a:ln w="76200">
                <a:solidFill>
                  <a:srgbClr val="990000"/>
                </a:solidFill>
                <a:miter lim="800000"/>
                <a:headEnd/>
                <a:tailEnd type="triangle" w="med" len="med"/>
              </a:ln>
            </p:spPr>
          </p:cxnSp>
          <p:sp>
            <p:nvSpPr>
              <p:cNvPr id="18466" name="Text Box 30"/>
              <p:cNvSpPr txBox="1">
                <a:spLocks noChangeArrowheads="1"/>
              </p:cNvSpPr>
              <p:nvPr/>
            </p:nvSpPr>
            <p:spPr bwMode="auto">
              <a:xfrm>
                <a:off x="5298" y="3607"/>
                <a:ext cx="386" cy="218"/>
              </a:xfrm>
              <a:prstGeom prst="rect">
                <a:avLst/>
              </a:prstGeom>
              <a:noFill/>
              <a:ln w="9525">
                <a:noFill/>
                <a:miter lim="800000"/>
                <a:headEnd/>
                <a:tailEnd/>
              </a:ln>
            </p:spPr>
            <p:txBody>
              <a:bodyPr wrap="none">
                <a:spAutoFit/>
              </a:bodyPr>
              <a:lstStyle/>
              <a:p>
                <a:r>
                  <a:rPr lang="en-GB" sz="1477" b="1">
                    <a:solidFill>
                      <a:srgbClr val="990000"/>
                    </a:solidFill>
                  </a:rPr>
                  <a:t>BUT</a:t>
                </a:r>
              </a:p>
            </p:txBody>
          </p:sp>
        </p:grpSp>
      </p:grpSp>
      <p:grpSp>
        <p:nvGrpSpPr>
          <p:cNvPr id="8" name="Group 44"/>
          <p:cNvGrpSpPr>
            <a:grpSpLocks/>
          </p:cNvGrpSpPr>
          <p:nvPr/>
        </p:nvGrpSpPr>
        <p:grpSpPr bwMode="auto">
          <a:xfrm>
            <a:off x="1276373" y="4761038"/>
            <a:ext cx="3324228" cy="1472712"/>
            <a:chOff x="804" y="3069"/>
            <a:chExt cx="2094" cy="1005"/>
          </a:xfrm>
        </p:grpSpPr>
        <p:sp>
          <p:nvSpPr>
            <p:cNvPr id="18457" name="Text Box 6"/>
            <p:cNvSpPr txBox="1">
              <a:spLocks noChangeArrowheads="1"/>
            </p:cNvSpPr>
            <p:nvPr/>
          </p:nvSpPr>
          <p:spPr bwMode="auto">
            <a:xfrm>
              <a:off x="1858" y="3701"/>
              <a:ext cx="1040" cy="373"/>
            </a:xfrm>
            <a:prstGeom prst="rect">
              <a:avLst/>
            </a:prstGeom>
            <a:noFill/>
            <a:ln w="9525">
              <a:noFill/>
              <a:miter lim="800000"/>
              <a:headEnd/>
              <a:tailEnd/>
            </a:ln>
          </p:spPr>
          <p:txBody>
            <a:bodyPr wrap="none">
              <a:spAutoFit/>
            </a:bodyPr>
            <a:lstStyle/>
            <a:p>
              <a:r>
                <a:rPr lang="en-GB" sz="1477" b="1"/>
                <a:t>Easy and </a:t>
              </a:r>
            </a:p>
            <a:p>
              <a:r>
                <a:rPr lang="en-GB" sz="1477" b="1"/>
                <a:t>cheaper to fix</a:t>
              </a:r>
            </a:p>
          </p:txBody>
        </p:sp>
        <p:grpSp>
          <p:nvGrpSpPr>
            <p:cNvPr id="9" name="Group 40"/>
            <p:cNvGrpSpPr>
              <a:grpSpLocks/>
            </p:cNvGrpSpPr>
            <p:nvPr/>
          </p:nvGrpSpPr>
          <p:grpSpPr bwMode="auto">
            <a:xfrm>
              <a:off x="804" y="3069"/>
              <a:ext cx="1054" cy="818"/>
              <a:chOff x="804" y="3069"/>
              <a:chExt cx="1054" cy="818"/>
            </a:xfrm>
          </p:grpSpPr>
          <p:cxnSp>
            <p:nvCxnSpPr>
              <p:cNvPr id="18459" name="AutoShape 32"/>
              <p:cNvCxnSpPr>
                <a:cxnSpLocks noChangeShapeType="1"/>
                <a:stCxn id="718873" idx="2"/>
                <a:endCxn id="18457" idx="1"/>
              </p:cNvCxnSpPr>
              <p:nvPr/>
            </p:nvCxnSpPr>
            <p:spPr bwMode="auto">
              <a:xfrm rot="16200000" flipH="1">
                <a:off x="1068" y="3097"/>
                <a:ext cx="818" cy="762"/>
              </a:xfrm>
              <a:prstGeom prst="bentConnector2">
                <a:avLst/>
              </a:prstGeom>
              <a:noFill/>
              <a:ln w="76200">
                <a:solidFill>
                  <a:srgbClr val="008000"/>
                </a:solidFill>
                <a:miter lim="800000"/>
                <a:headEnd/>
                <a:tailEnd type="triangle" w="med" len="med"/>
              </a:ln>
            </p:spPr>
          </p:cxnSp>
          <p:sp>
            <p:nvSpPr>
              <p:cNvPr id="18460" name="Text Box 33"/>
              <p:cNvSpPr txBox="1">
                <a:spLocks noChangeArrowheads="1"/>
              </p:cNvSpPr>
              <p:nvPr/>
            </p:nvSpPr>
            <p:spPr bwMode="auto">
              <a:xfrm rot="5400000">
                <a:off x="577" y="3398"/>
                <a:ext cx="655" cy="201"/>
              </a:xfrm>
              <a:prstGeom prst="rect">
                <a:avLst/>
              </a:prstGeom>
              <a:noFill/>
              <a:ln w="9525">
                <a:noFill/>
                <a:miter lim="800000"/>
                <a:headEnd/>
                <a:tailEnd/>
              </a:ln>
            </p:spPr>
            <p:txBody>
              <a:bodyPr wrap="none">
                <a:spAutoFit/>
              </a:bodyPr>
              <a:lstStyle/>
              <a:p>
                <a:r>
                  <a:rPr lang="en-GB" sz="1477"/>
                  <a:t>because</a:t>
                </a:r>
              </a:p>
            </p:txBody>
          </p:sp>
        </p:grpSp>
      </p:grpSp>
      <p:grpSp>
        <p:nvGrpSpPr>
          <p:cNvPr id="10" name="Group 45"/>
          <p:cNvGrpSpPr>
            <a:grpSpLocks/>
          </p:cNvGrpSpPr>
          <p:nvPr/>
        </p:nvGrpSpPr>
        <p:grpSpPr bwMode="auto">
          <a:xfrm>
            <a:off x="1739906" y="4761065"/>
            <a:ext cx="2940050" cy="867507"/>
            <a:chOff x="1096" y="3069"/>
            <a:chExt cx="1852" cy="592"/>
          </a:xfrm>
        </p:grpSpPr>
        <p:sp>
          <p:nvSpPr>
            <p:cNvPr id="18453" name="Text Box 5"/>
            <p:cNvSpPr txBox="1">
              <a:spLocks noChangeArrowheads="1"/>
            </p:cNvSpPr>
            <p:nvPr/>
          </p:nvSpPr>
          <p:spPr bwMode="auto">
            <a:xfrm>
              <a:off x="1855" y="3319"/>
              <a:ext cx="1093" cy="342"/>
            </a:xfrm>
            <a:prstGeom prst="rect">
              <a:avLst/>
            </a:prstGeom>
            <a:noFill/>
            <a:ln w="9525">
              <a:noFill/>
              <a:miter lim="800000"/>
              <a:headEnd/>
              <a:tailEnd/>
            </a:ln>
          </p:spPr>
          <p:txBody>
            <a:bodyPr wrap="none">
              <a:spAutoFit/>
            </a:bodyPr>
            <a:lstStyle/>
            <a:p>
              <a:pPr>
                <a:lnSpc>
                  <a:spcPct val="90000"/>
                </a:lnSpc>
              </a:pPr>
              <a:r>
                <a:rPr lang="en-GB" sz="1477" b="1"/>
                <a:t>Difficult to see</a:t>
              </a:r>
            </a:p>
            <a:p>
              <a:pPr>
                <a:lnSpc>
                  <a:spcPct val="90000"/>
                </a:lnSpc>
              </a:pPr>
              <a:r>
                <a:rPr lang="en-GB" sz="1477" b="1"/>
                <a:t>and predict</a:t>
              </a:r>
            </a:p>
          </p:txBody>
        </p:sp>
        <p:grpSp>
          <p:nvGrpSpPr>
            <p:cNvPr id="11" name="Group 41"/>
            <p:cNvGrpSpPr>
              <a:grpSpLocks/>
            </p:cNvGrpSpPr>
            <p:nvPr/>
          </p:nvGrpSpPr>
          <p:grpSpPr bwMode="auto">
            <a:xfrm>
              <a:off x="1096" y="3069"/>
              <a:ext cx="759" cy="421"/>
              <a:chOff x="1096" y="3069"/>
              <a:chExt cx="759" cy="421"/>
            </a:xfrm>
          </p:grpSpPr>
          <p:cxnSp>
            <p:nvCxnSpPr>
              <p:cNvPr id="18455" name="AutoShape 34"/>
              <p:cNvCxnSpPr>
                <a:cxnSpLocks noChangeShapeType="1"/>
                <a:stCxn id="718873" idx="2"/>
                <a:endCxn id="18453" idx="1"/>
              </p:cNvCxnSpPr>
              <p:nvPr/>
            </p:nvCxnSpPr>
            <p:spPr bwMode="auto">
              <a:xfrm rot="16200000" flipH="1">
                <a:off x="1265" y="2900"/>
                <a:ext cx="421" cy="759"/>
              </a:xfrm>
              <a:prstGeom prst="bentConnector2">
                <a:avLst/>
              </a:prstGeom>
              <a:noFill/>
              <a:ln w="76200">
                <a:solidFill>
                  <a:schemeClr val="tx1"/>
                </a:solidFill>
                <a:miter lim="800000"/>
                <a:headEnd/>
                <a:tailEnd type="triangle" w="med" len="med"/>
              </a:ln>
            </p:spPr>
          </p:cxnSp>
          <p:sp>
            <p:nvSpPr>
              <p:cNvPr id="18456" name="Text Box 35"/>
              <p:cNvSpPr txBox="1">
                <a:spLocks noChangeArrowheads="1"/>
              </p:cNvSpPr>
              <p:nvPr/>
            </p:nvSpPr>
            <p:spPr bwMode="auto">
              <a:xfrm>
                <a:off x="1154" y="3207"/>
                <a:ext cx="386" cy="218"/>
              </a:xfrm>
              <a:prstGeom prst="rect">
                <a:avLst/>
              </a:prstGeom>
              <a:noFill/>
              <a:ln w="9525">
                <a:noFill/>
                <a:miter lim="800000"/>
                <a:headEnd/>
                <a:tailEnd/>
              </a:ln>
            </p:spPr>
            <p:txBody>
              <a:bodyPr wrap="none">
                <a:spAutoFit/>
              </a:bodyPr>
              <a:lstStyle/>
              <a:p>
                <a:r>
                  <a:rPr lang="en-GB" sz="1477" b="1">
                    <a:solidFill>
                      <a:srgbClr val="990000"/>
                    </a:solidFill>
                  </a:rPr>
                  <a:t>BUT</a:t>
                </a:r>
              </a:p>
            </p:txBody>
          </p:sp>
        </p:grpSp>
      </p:grpSp>
      <p:grpSp>
        <p:nvGrpSpPr>
          <p:cNvPr id="15" name="Group 14"/>
          <p:cNvGrpSpPr/>
          <p:nvPr/>
        </p:nvGrpSpPr>
        <p:grpSpPr>
          <a:xfrm>
            <a:off x="2646301" y="392916"/>
            <a:ext cx="5712018" cy="4485000"/>
            <a:chOff x="7296369" y="185263"/>
            <a:chExt cx="6188019" cy="4858750"/>
          </a:xfrm>
        </p:grpSpPr>
        <p:sp>
          <p:nvSpPr>
            <p:cNvPr id="2" name="Circular Arrow 1"/>
            <p:cNvSpPr/>
            <p:nvPr/>
          </p:nvSpPr>
          <p:spPr>
            <a:xfrm rot="19735262" flipH="1">
              <a:off x="7296369" y="185263"/>
              <a:ext cx="6188019" cy="4858750"/>
            </a:xfrm>
            <a:prstGeom prst="circularArrow">
              <a:avLst>
                <a:gd name="adj1" fmla="val 15463"/>
                <a:gd name="adj2" fmla="val 1142319"/>
                <a:gd name="adj3" fmla="val 20402641"/>
                <a:gd name="adj4" fmla="val 10715838"/>
                <a:gd name="adj5" fmla="val 21759"/>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477" dirty="0">
                <a:solidFill>
                  <a:schemeClr val="tx1"/>
                </a:solidFill>
              </a:endParaRPr>
            </a:p>
          </p:txBody>
        </p:sp>
        <p:sp>
          <p:nvSpPr>
            <p:cNvPr id="18462" name="Text Box 31"/>
            <p:cNvSpPr txBox="1">
              <a:spLocks noChangeArrowheads="1"/>
            </p:cNvSpPr>
            <p:nvPr/>
          </p:nvSpPr>
          <p:spPr bwMode="auto">
            <a:xfrm rot="19437932">
              <a:off x="8163852" y="1293620"/>
              <a:ext cx="2799821" cy="592524"/>
            </a:xfrm>
            <a:prstGeom prst="rect">
              <a:avLst/>
            </a:prstGeom>
            <a:noFill/>
            <a:ln w="9525">
              <a:noFill/>
              <a:miter lim="800000"/>
              <a:headEnd/>
              <a:tailEnd/>
            </a:ln>
          </p:spPr>
          <p:txBody>
            <a:bodyPr wrap="square">
              <a:spAutoFit/>
            </a:bodyPr>
            <a:lstStyle/>
            <a:p>
              <a:pPr algn="ctr"/>
              <a:r>
                <a:rPr lang="en-GB" sz="1477" dirty="0"/>
                <a:t>Errors found late on </a:t>
              </a:r>
            </a:p>
            <a:p>
              <a:pPr algn="ctr"/>
              <a:r>
                <a:rPr lang="en-GB" sz="1477" dirty="0"/>
                <a:t>are caused very early on</a:t>
              </a:r>
            </a:p>
          </p:txBody>
        </p:sp>
      </p:grpSp>
      <p:sp>
        <p:nvSpPr>
          <p:cNvPr id="7" name="Right Arrow Callout 6"/>
          <p:cNvSpPr/>
          <p:nvPr/>
        </p:nvSpPr>
        <p:spPr>
          <a:xfrm>
            <a:off x="160901" y="1447678"/>
            <a:ext cx="2838735" cy="2390804"/>
          </a:xfrm>
          <a:prstGeom prst="rightArrowCallout">
            <a:avLst>
              <a:gd name="adj1" fmla="val 24038"/>
              <a:gd name="adj2" fmla="val 19711"/>
              <a:gd name="adj3" fmla="val 17309"/>
              <a:gd name="adj4" fmla="val 4897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77" dirty="0">
                <a:solidFill>
                  <a:srgbClr val="FFFFFF"/>
                </a:solidFill>
              </a:rPr>
              <a:t>Much of the effort in Systems Engineering is expended early on.</a:t>
            </a:r>
          </a:p>
          <a:p>
            <a:pPr algn="ctr"/>
            <a:r>
              <a:rPr lang="en-GB" sz="1477" dirty="0">
                <a:solidFill>
                  <a:srgbClr val="FFFFFF"/>
                </a:solidFill>
              </a:rPr>
              <a:t>Pre-work NOT </a:t>
            </a:r>
          </a:p>
          <a:p>
            <a:pPr algn="ctr"/>
            <a:r>
              <a:rPr lang="en-GB" sz="1477" dirty="0">
                <a:solidFill>
                  <a:srgbClr val="FFFFFF"/>
                </a:solidFill>
              </a:rPr>
              <a:t>Re-work</a:t>
            </a:r>
          </a:p>
        </p:txBody>
      </p:sp>
      <p:sp>
        <p:nvSpPr>
          <p:cNvPr id="42" name="TextBox 41"/>
          <p:cNvSpPr txBox="1"/>
          <p:nvPr/>
        </p:nvSpPr>
        <p:spPr>
          <a:xfrm>
            <a:off x="38175" y="6328501"/>
            <a:ext cx="2450992" cy="319639"/>
          </a:xfrm>
          <a:prstGeom prst="rect">
            <a:avLst/>
          </a:prstGeom>
          <a:noFill/>
        </p:spPr>
        <p:txBody>
          <a:bodyPr wrap="none" rtlCol="0">
            <a:spAutoFit/>
          </a:bodyPr>
          <a:lstStyle/>
          <a:p>
            <a:r>
              <a:rPr lang="en-US" sz="1477" dirty="0"/>
              <a:t>Source GE DFSS course</a:t>
            </a:r>
          </a:p>
        </p:txBody>
      </p:sp>
    </p:spTree>
    <p:extLst>
      <p:ext uri="{BB962C8B-B14F-4D97-AF65-F5344CB8AC3E}">
        <p14:creationId xmlns:p14="http://schemas.microsoft.com/office/powerpoint/2010/main" val="14509254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righ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18851"/>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71887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2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20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851" grpId="0" animBg="1"/>
      <p:bldP spid="718873"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Why is it Difficult to See Issues Early?</a:t>
            </a:r>
          </a:p>
        </p:txBody>
      </p:sp>
      <p:sp>
        <p:nvSpPr>
          <p:cNvPr id="19459" name="Rectangle 3"/>
          <p:cNvSpPr>
            <a:spLocks noGrp="1" noChangeArrowheads="1"/>
          </p:cNvSpPr>
          <p:nvPr>
            <p:ph type="body" idx="1"/>
          </p:nvPr>
        </p:nvSpPr>
        <p:spPr>
          <a:xfrm>
            <a:off x="474762" y="1178169"/>
            <a:ext cx="8380990" cy="4677508"/>
          </a:xfrm>
        </p:spPr>
        <p:txBody>
          <a:bodyPr/>
          <a:lstStyle/>
          <a:p>
            <a:pPr eaLnBrk="1" hangingPunct="1">
              <a:buFont typeface="Arial" charset="0"/>
              <a:buChar char="•"/>
            </a:pPr>
            <a:r>
              <a:rPr lang="en-GB" dirty="0" smtClean="0"/>
              <a:t>When undesirable emergent behaviour appears, </a:t>
            </a:r>
            <a:r>
              <a:rPr lang="en-GB" b="1" i="1" dirty="0"/>
              <a:t>hindsight shows the actual cause to be “obvious</a:t>
            </a:r>
            <a:r>
              <a:rPr lang="en-GB" sz="2400" b="1" i="1" dirty="0"/>
              <a:t>” </a:t>
            </a:r>
          </a:p>
          <a:p>
            <a:pPr eaLnBrk="1" hangingPunct="1">
              <a:buFont typeface="Arial" charset="0"/>
              <a:buChar char="•"/>
            </a:pPr>
            <a:endParaRPr lang="en-GB" sz="2585" i="1" dirty="0"/>
          </a:p>
          <a:p>
            <a:pPr marL="0" indent="0" algn="ctr">
              <a:buNone/>
            </a:pPr>
            <a:r>
              <a:rPr lang="en-GB" sz="2954" b="1" i="1" dirty="0"/>
              <a:t>So why did we not spot it earlier?</a:t>
            </a:r>
          </a:p>
          <a:p>
            <a:pPr algn="ctr" eaLnBrk="1" hangingPunct="1">
              <a:buFont typeface="Arial" charset="0"/>
              <a:buChar char="•"/>
            </a:pPr>
            <a:endParaRPr lang="en-GB" sz="2585" i="1" dirty="0"/>
          </a:p>
          <a:p>
            <a:pPr eaLnBrk="1" hangingPunct="1">
              <a:buFont typeface="Arial" charset="0"/>
              <a:buChar char="•"/>
            </a:pPr>
            <a:r>
              <a:rPr lang="en-GB" dirty="0" smtClean="0"/>
              <a:t>There are several interrelated reasons</a:t>
            </a:r>
          </a:p>
          <a:p>
            <a:pPr lvl="1" eaLnBrk="1" hangingPunct="1">
              <a:buFont typeface="Arial" charset="0"/>
              <a:buChar char="•"/>
            </a:pPr>
            <a:r>
              <a:rPr lang="en-GB" sz="2585" b="1" dirty="0"/>
              <a:t>Complexity</a:t>
            </a:r>
          </a:p>
          <a:p>
            <a:pPr lvl="1" eaLnBrk="1" hangingPunct="1">
              <a:buFont typeface="Arial" charset="0"/>
              <a:buChar char="•"/>
            </a:pPr>
            <a:r>
              <a:rPr lang="en-GB" dirty="0" smtClean="0"/>
              <a:t>Functional Divides</a:t>
            </a:r>
          </a:p>
          <a:p>
            <a:pPr lvl="1" eaLnBrk="1" hangingPunct="1">
              <a:buFont typeface="Arial" charset="0"/>
              <a:buChar char="•"/>
            </a:pPr>
            <a:r>
              <a:rPr lang="en-GB" sz="2585" b="1" dirty="0"/>
              <a:t>Mind set</a:t>
            </a:r>
          </a:p>
          <a:p>
            <a:pPr lvl="1" eaLnBrk="1" hangingPunct="1">
              <a:buFont typeface="Arial" charset="0"/>
              <a:buChar char="•"/>
            </a:pPr>
            <a:r>
              <a:rPr lang="en-GB" dirty="0" smtClean="0"/>
              <a:t>Project Management/Life Cycle Management</a:t>
            </a:r>
          </a:p>
          <a:p>
            <a:pPr lvl="1" eaLnBrk="1" hangingPunct="1">
              <a:buFont typeface="Arial" charset="0"/>
              <a:buChar char="•"/>
            </a:pPr>
            <a:endParaRPr lang="en-US" dirty="0" smtClean="0"/>
          </a:p>
        </p:txBody>
      </p:sp>
      <p:sp>
        <p:nvSpPr>
          <p:cNvPr id="719876" name="AutoShape 4"/>
          <p:cNvSpPr>
            <a:spLocks noChangeArrowheads="1"/>
          </p:cNvSpPr>
          <p:nvPr/>
        </p:nvSpPr>
        <p:spPr bwMode="gray">
          <a:xfrm>
            <a:off x="6684747" y="3922262"/>
            <a:ext cx="1980865" cy="1008175"/>
          </a:xfrm>
          <a:prstGeom prst="wedgeRoundRectCallout">
            <a:avLst>
              <a:gd name="adj1" fmla="val -215633"/>
              <a:gd name="adj2" fmla="val -17153"/>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p>
            <a:pPr>
              <a:defRPr/>
            </a:pPr>
            <a:r>
              <a:rPr lang="en-GB" sz="1662" dirty="0">
                <a:solidFill>
                  <a:schemeClr val="bg1"/>
                </a:solidFill>
              </a:rPr>
              <a:t> </a:t>
            </a:r>
            <a:endParaRPr lang="en-US" sz="1662" dirty="0">
              <a:solidFill>
                <a:schemeClr val="bg1"/>
              </a:solidFill>
            </a:endParaRPr>
          </a:p>
        </p:txBody>
      </p:sp>
      <p:sp>
        <p:nvSpPr>
          <p:cNvPr id="5" name="AutoShape 4"/>
          <p:cNvSpPr>
            <a:spLocks noChangeArrowheads="1"/>
          </p:cNvSpPr>
          <p:nvPr/>
        </p:nvSpPr>
        <p:spPr bwMode="gray">
          <a:xfrm>
            <a:off x="6667270" y="3925256"/>
            <a:ext cx="1963862" cy="1146711"/>
          </a:xfrm>
          <a:prstGeom prst="wedgeRoundRectCallout">
            <a:avLst>
              <a:gd name="adj1" fmla="val -242761"/>
              <a:gd name="adj2" fmla="val 53108"/>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p>
            <a:pPr>
              <a:defRPr/>
            </a:pPr>
            <a:r>
              <a:rPr lang="en-GB" sz="1662" dirty="0">
                <a:solidFill>
                  <a:schemeClr val="bg1"/>
                </a:solidFill>
              </a:rPr>
              <a:t>We are going to </a:t>
            </a:r>
            <a:r>
              <a:rPr lang="en-GB" sz="1477" dirty="0">
                <a:solidFill>
                  <a:schemeClr val="bg1"/>
                </a:solidFill>
              </a:rPr>
              <a:t>explore</a:t>
            </a:r>
            <a:r>
              <a:rPr lang="en-GB" sz="1662" dirty="0">
                <a:solidFill>
                  <a:schemeClr val="bg1"/>
                </a:solidFill>
              </a:rPr>
              <a:t> a couple</a:t>
            </a:r>
            <a:r>
              <a:rPr lang="en-GB" sz="1477" dirty="0">
                <a:solidFill>
                  <a:schemeClr val="bg1"/>
                </a:solidFill>
              </a:rPr>
              <a:t> of </a:t>
            </a:r>
            <a:r>
              <a:rPr lang="en-GB" sz="1662" dirty="0">
                <a:solidFill>
                  <a:schemeClr val="bg1"/>
                </a:solidFill>
              </a:rPr>
              <a:t> the reasons </a:t>
            </a:r>
            <a:endParaRPr lang="en-US" sz="1662" dirty="0">
              <a:solidFill>
                <a:schemeClr val="bg1"/>
              </a:solidFill>
            </a:endParaRPr>
          </a:p>
        </p:txBody>
      </p:sp>
    </p:spTree>
    <p:extLst>
      <p:ext uri="{BB962C8B-B14F-4D97-AF65-F5344CB8AC3E}">
        <p14:creationId xmlns:p14="http://schemas.microsoft.com/office/powerpoint/2010/main" val="1651427865"/>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defTabSz="703402"/>
            <a:r>
              <a:rPr lang="en-GB" smtClean="0"/>
              <a:t>Exercise: Complexity and Humans</a:t>
            </a:r>
          </a:p>
        </p:txBody>
      </p:sp>
      <p:sp>
        <p:nvSpPr>
          <p:cNvPr id="20483" name="Rectangle 3"/>
          <p:cNvSpPr>
            <a:spLocks noGrp="1" noChangeArrowheads="1"/>
          </p:cNvSpPr>
          <p:nvPr>
            <p:ph type="body" sz="half" idx="2"/>
          </p:nvPr>
        </p:nvSpPr>
        <p:spPr>
          <a:xfrm>
            <a:off x="4386268" y="1081454"/>
            <a:ext cx="4503737" cy="4198327"/>
          </a:xfrm>
        </p:spPr>
        <p:txBody>
          <a:bodyPr/>
          <a:lstStyle/>
          <a:p>
            <a:pPr defTabSz="703402">
              <a:buFont typeface="Arial" charset="0"/>
              <a:buChar char="•"/>
            </a:pPr>
            <a:r>
              <a:rPr lang="en-GB" sz="1846"/>
              <a:t>You are about to be shown a series of 4 slides</a:t>
            </a:r>
          </a:p>
          <a:p>
            <a:pPr defTabSz="703402">
              <a:buFont typeface="Arial" charset="0"/>
              <a:buChar char="•"/>
            </a:pPr>
            <a:r>
              <a:rPr lang="en-GB" sz="1846" dirty="0"/>
              <a:t>Each slide presents a sentence</a:t>
            </a:r>
          </a:p>
          <a:p>
            <a:pPr defTabSz="703402">
              <a:buFont typeface="Arial" charset="0"/>
              <a:buChar char="•"/>
            </a:pPr>
            <a:r>
              <a:rPr lang="en-GB" sz="1846" dirty="0"/>
              <a:t>Your task is to count the number of occurrences of the letter “f” in each sentence</a:t>
            </a:r>
          </a:p>
          <a:p>
            <a:pPr defTabSz="703402">
              <a:buFont typeface="Arial" charset="0"/>
              <a:buChar char="•"/>
            </a:pPr>
            <a:r>
              <a:rPr lang="en-GB" sz="1846" dirty="0"/>
              <a:t>Each sentence will become longer – but you will be given pro-rata more time in which to count </a:t>
            </a:r>
          </a:p>
          <a:p>
            <a:pPr defTabSz="703402">
              <a:buFont typeface="Arial" charset="0"/>
              <a:buChar char="•"/>
            </a:pPr>
            <a:endParaRPr lang="en-GB" sz="1846" dirty="0"/>
          </a:p>
          <a:p>
            <a:pPr defTabSz="703402">
              <a:buFont typeface="Arial" charset="0"/>
              <a:buChar char="•"/>
            </a:pPr>
            <a:r>
              <a:rPr lang="en-GB" sz="1846" dirty="0"/>
              <a:t>Time 5 minutes</a:t>
            </a:r>
          </a:p>
          <a:p>
            <a:pPr defTabSz="703402">
              <a:buFont typeface="Arial" charset="0"/>
              <a:buChar char="•"/>
            </a:pPr>
            <a:endParaRPr lang="en-GB" dirty="0" smtClean="0"/>
          </a:p>
          <a:p>
            <a:pPr defTabSz="703402">
              <a:buFont typeface="Arial" charset="0"/>
              <a:buChar char="•"/>
            </a:pPr>
            <a:endParaRPr lang="en-GB" sz="1662" dirty="0"/>
          </a:p>
        </p:txBody>
      </p:sp>
      <p:grpSp>
        <p:nvGrpSpPr>
          <p:cNvPr id="2" name="Group 4"/>
          <p:cNvGrpSpPr>
            <a:grpSpLocks/>
          </p:cNvGrpSpPr>
          <p:nvPr/>
        </p:nvGrpSpPr>
        <p:grpSpPr bwMode="auto">
          <a:xfrm>
            <a:off x="2095505" y="2023697"/>
            <a:ext cx="398463" cy="369277"/>
            <a:chOff x="704" y="1192"/>
            <a:chExt cx="251" cy="252"/>
          </a:xfrm>
        </p:grpSpPr>
        <p:sp>
          <p:nvSpPr>
            <p:cNvPr id="20505" name="Oval 5"/>
            <p:cNvSpPr>
              <a:spLocks noChangeArrowheads="1"/>
            </p:cNvSpPr>
            <p:nvPr/>
          </p:nvSpPr>
          <p:spPr bwMode="auto">
            <a:xfrm>
              <a:off x="892" y="1383"/>
              <a:ext cx="63" cy="61"/>
            </a:xfrm>
            <a:prstGeom prst="ellipse">
              <a:avLst/>
            </a:prstGeom>
            <a:solidFill>
              <a:srgbClr val="000000"/>
            </a:solidFill>
            <a:ln w="9525">
              <a:noFill/>
              <a:round/>
              <a:headEnd/>
              <a:tailEnd/>
            </a:ln>
          </p:spPr>
          <p:txBody>
            <a:bodyPr/>
            <a:lstStyle/>
            <a:p>
              <a:endParaRPr lang="en-US" sz="1477"/>
            </a:p>
          </p:txBody>
        </p:sp>
        <p:sp>
          <p:nvSpPr>
            <p:cNvPr id="20506" name="Freeform 6"/>
            <p:cNvSpPr>
              <a:spLocks/>
            </p:cNvSpPr>
            <p:nvPr/>
          </p:nvSpPr>
          <p:spPr bwMode="auto">
            <a:xfrm>
              <a:off x="704" y="1192"/>
              <a:ext cx="188" cy="200"/>
            </a:xfrm>
            <a:custGeom>
              <a:avLst/>
              <a:gdLst>
                <a:gd name="T0" fmla="*/ 151 w 188"/>
                <a:gd name="T1" fmla="*/ 130 h 200"/>
                <a:gd name="T2" fmla="*/ 151 w 188"/>
                <a:gd name="T3" fmla="*/ 142 h 200"/>
                <a:gd name="T4" fmla="*/ 188 w 188"/>
                <a:gd name="T5" fmla="*/ 169 h 200"/>
                <a:gd name="T6" fmla="*/ 165 w 188"/>
                <a:gd name="T7" fmla="*/ 200 h 200"/>
                <a:gd name="T8" fmla="*/ 128 w 188"/>
                <a:gd name="T9" fmla="*/ 175 h 200"/>
                <a:gd name="T10" fmla="*/ 115 w 188"/>
                <a:gd name="T11" fmla="*/ 150 h 200"/>
                <a:gd name="T12" fmla="*/ 113 w 188"/>
                <a:gd name="T13" fmla="*/ 123 h 200"/>
                <a:gd name="T14" fmla="*/ 109 w 188"/>
                <a:gd name="T15" fmla="*/ 93 h 200"/>
                <a:gd name="T16" fmla="*/ 107 w 188"/>
                <a:gd name="T17" fmla="*/ 66 h 200"/>
                <a:gd name="T18" fmla="*/ 95 w 188"/>
                <a:gd name="T19" fmla="*/ 54 h 200"/>
                <a:gd name="T20" fmla="*/ 78 w 188"/>
                <a:gd name="T21" fmla="*/ 48 h 200"/>
                <a:gd name="T22" fmla="*/ 58 w 188"/>
                <a:gd name="T23" fmla="*/ 50 h 200"/>
                <a:gd name="T24" fmla="*/ 39 w 188"/>
                <a:gd name="T25" fmla="*/ 73 h 200"/>
                <a:gd name="T26" fmla="*/ 39 w 188"/>
                <a:gd name="T27" fmla="*/ 93 h 200"/>
                <a:gd name="T28" fmla="*/ 52 w 188"/>
                <a:gd name="T29" fmla="*/ 113 h 200"/>
                <a:gd name="T30" fmla="*/ 31 w 188"/>
                <a:gd name="T31" fmla="*/ 144 h 200"/>
                <a:gd name="T32" fmla="*/ 12 w 188"/>
                <a:gd name="T33" fmla="*/ 123 h 200"/>
                <a:gd name="T34" fmla="*/ 0 w 188"/>
                <a:gd name="T35" fmla="*/ 93 h 200"/>
                <a:gd name="T36" fmla="*/ 2 w 188"/>
                <a:gd name="T37" fmla="*/ 60 h 200"/>
                <a:gd name="T38" fmla="*/ 12 w 188"/>
                <a:gd name="T39" fmla="*/ 29 h 200"/>
                <a:gd name="T40" fmla="*/ 44 w 188"/>
                <a:gd name="T41" fmla="*/ 6 h 200"/>
                <a:gd name="T42" fmla="*/ 76 w 188"/>
                <a:gd name="T43" fmla="*/ 0 h 200"/>
                <a:gd name="T44" fmla="*/ 95 w 188"/>
                <a:gd name="T45" fmla="*/ 4 h 200"/>
                <a:gd name="T46" fmla="*/ 115 w 188"/>
                <a:gd name="T47" fmla="*/ 12 h 200"/>
                <a:gd name="T48" fmla="*/ 140 w 188"/>
                <a:gd name="T49" fmla="*/ 35 h 200"/>
                <a:gd name="T50" fmla="*/ 144 w 188"/>
                <a:gd name="T51" fmla="*/ 62 h 200"/>
                <a:gd name="T52" fmla="*/ 144 w 188"/>
                <a:gd name="T53" fmla="*/ 87 h 200"/>
                <a:gd name="T54" fmla="*/ 144 w 188"/>
                <a:gd name="T55" fmla="*/ 107 h 200"/>
                <a:gd name="T56" fmla="*/ 151 w 188"/>
                <a:gd name="T57" fmla="*/ 130 h 2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8"/>
                <a:gd name="T88" fmla="*/ 0 h 200"/>
                <a:gd name="T89" fmla="*/ 188 w 188"/>
                <a:gd name="T90" fmla="*/ 200 h 2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8" h="200">
                  <a:moveTo>
                    <a:pt x="151" y="130"/>
                  </a:moveTo>
                  <a:lnTo>
                    <a:pt x="151" y="142"/>
                  </a:lnTo>
                  <a:lnTo>
                    <a:pt x="188" y="169"/>
                  </a:lnTo>
                  <a:lnTo>
                    <a:pt x="165" y="200"/>
                  </a:lnTo>
                  <a:lnTo>
                    <a:pt x="128" y="175"/>
                  </a:lnTo>
                  <a:lnTo>
                    <a:pt x="115" y="150"/>
                  </a:lnTo>
                  <a:lnTo>
                    <a:pt x="113" y="123"/>
                  </a:lnTo>
                  <a:lnTo>
                    <a:pt x="109" y="93"/>
                  </a:lnTo>
                  <a:lnTo>
                    <a:pt x="107" y="66"/>
                  </a:lnTo>
                  <a:lnTo>
                    <a:pt x="95" y="54"/>
                  </a:lnTo>
                  <a:lnTo>
                    <a:pt x="78" y="48"/>
                  </a:lnTo>
                  <a:lnTo>
                    <a:pt x="58" y="50"/>
                  </a:lnTo>
                  <a:lnTo>
                    <a:pt x="39" y="73"/>
                  </a:lnTo>
                  <a:lnTo>
                    <a:pt x="39" y="93"/>
                  </a:lnTo>
                  <a:lnTo>
                    <a:pt x="52" y="113"/>
                  </a:lnTo>
                  <a:lnTo>
                    <a:pt x="31" y="144"/>
                  </a:lnTo>
                  <a:lnTo>
                    <a:pt x="12" y="123"/>
                  </a:lnTo>
                  <a:lnTo>
                    <a:pt x="0" y="93"/>
                  </a:lnTo>
                  <a:lnTo>
                    <a:pt x="2" y="60"/>
                  </a:lnTo>
                  <a:lnTo>
                    <a:pt x="12" y="29"/>
                  </a:lnTo>
                  <a:lnTo>
                    <a:pt x="44" y="6"/>
                  </a:lnTo>
                  <a:lnTo>
                    <a:pt x="76" y="0"/>
                  </a:lnTo>
                  <a:lnTo>
                    <a:pt x="95" y="4"/>
                  </a:lnTo>
                  <a:lnTo>
                    <a:pt x="115" y="12"/>
                  </a:lnTo>
                  <a:lnTo>
                    <a:pt x="140" y="35"/>
                  </a:lnTo>
                  <a:lnTo>
                    <a:pt x="144" y="62"/>
                  </a:lnTo>
                  <a:lnTo>
                    <a:pt x="144" y="87"/>
                  </a:lnTo>
                  <a:lnTo>
                    <a:pt x="144" y="107"/>
                  </a:lnTo>
                  <a:lnTo>
                    <a:pt x="151" y="130"/>
                  </a:lnTo>
                  <a:close/>
                </a:path>
              </a:pathLst>
            </a:custGeom>
            <a:solidFill>
              <a:srgbClr val="000000"/>
            </a:solidFill>
            <a:ln w="9525">
              <a:noFill/>
              <a:round/>
              <a:headEnd/>
              <a:tailEnd/>
            </a:ln>
          </p:spPr>
          <p:txBody>
            <a:bodyPr/>
            <a:lstStyle/>
            <a:p>
              <a:endParaRPr lang="en-US" sz="1477"/>
            </a:p>
          </p:txBody>
        </p:sp>
      </p:grpSp>
      <p:grpSp>
        <p:nvGrpSpPr>
          <p:cNvPr id="3" name="Group 7"/>
          <p:cNvGrpSpPr>
            <a:grpSpLocks/>
          </p:cNvGrpSpPr>
          <p:nvPr/>
        </p:nvGrpSpPr>
        <p:grpSpPr bwMode="auto">
          <a:xfrm>
            <a:off x="3860800" y="2395904"/>
            <a:ext cx="357188" cy="398585"/>
            <a:chOff x="1760" y="1054"/>
            <a:chExt cx="225" cy="272"/>
          </a:xfrm>
        </p:grpSpPr>
        <p:sp>
          <p:nvSpPr>
            <p:cNvPr id="20503" name="Freeform 8"/>
            <p:cNvSpPr>
              <a:spLocks/>
            </p:cNvSpPr>
            <p:nvPr/>
          </p:nvSpPr>
          <p:spPr bwMode="auto">
            <a:xfrm>
              <a:off x="1760" y="1261"/>
              <a:ext cx="60" cy="65"/>
            </a:xfrm>
            <a:custGeom>
              <a:avLst/>
              <a:gdLst>
                <a:gd name="T0" fmla="*/ 36 w 60"/>
                <a:gd name="T1" fmla="*/ 64 h 65"/>
                <a:gd name="T2" fmla="*/ 40 w 60"/>
                <a:gd name="T3" fmla="*/ 63 h 65"/>
                <a:gd name="T4" fmla="*/ 45 w 60"/>
                <a:gd name="T5" fmla="*/ 59 h 65"/>
                <a:gd name="T6" fmla="*/ 48 w 60"/>
                <a:gd name="T7" fmla="*/ 57 h 65"/>
                <a:gd name="T8" fmla="*/ 53 w 60"/>
                <a:gd name="T9" fmla="*/ 54 h 65"/>
                <a:gd name="T10" fmla="*/ 55 w 60"/>
                <a:gd name="T11" fmla="*/ 49 h 65"/>
                <a:gd name="T12" fmla="*/ 58 w 60"/>
                <a:gd name="T13" fmla="*/ 43 h 65"/>
                <a:gd name="T14" fmla="*/ 59 w 60"/>
                <a:gd name="T15" fmla="*/ 39 h 65"/>
                <a:gd name="T16" fmla="*/ 60 w 60"/>
                <a:gd name="T17" fmla="*/ 33 h 65"/>
                <a:gd name="T18" fmla="*/ 59 w 60"/>
                <a:gd name="T19" fmla="*/ 27 h 65"/>
                <a:gd name="T20" fmla="*/ 58 w 60"/>
                <a:gd name="T21" fmla="*/ 22 h 65"/>
                <a:gd name="T22" fmla="*/ 54 w 60"/>
                <a:gd name="T23" fmla="*/ 17 h 65"/>
                <a:gd name="T24" fmla="*/ 53 w 60"/>
                <a:gd name="T25" fmla="*/ 13 h 65"/>
                <a:gd name="T26" fmla="*/ 48 w 60"/>
                <a:gd name="T27" fmla="*/ 9 h 65"/>
                <a:gd name="T28" fmla="*/ 44 w 60"/>
                <a:gd name="T29" fmla="*/ 5 h 65"/>
                <a:gd name="T30" fmla="*/ 39 w 60"/>
                <a:gd name="T31" fmla="*/ 3 h 65"/>
                <a:gd name="T32" fmla="*/ 36 w 60"/>
                <a:gd name="T33" fmla="*/ 1 h 65"/>
                <a:gd name="T34" fmla="*/ 29 w 60"/>
                <a:gd name="T35" fmla="*/ 0 h 65"/>
                <a:gd name="T36" fmla="*/ 24 w 60"/>
                <a:gd name="T37" fmla="*/ 1 h 65"/>
                <a:gd name="T38" fmla="*/ 20 w 60"/>
                <a:gd name="T39" fmla="*/ 2 h 65"/>
                <a:gd name="T40" fmla="*/ 15 w 60"/>
                <a:gd name="T41" fmla="*/ 6 h 65"/>
                <a:gd name="T42" fmla="*/ 12 w 60"/>
                <a:gd name="T43" fmla="*/ 8 h 65"/>
                <a:gd name="T44" fmla="*/ 7 w 60"/>
                <a:gd name="T45" fmla="*/ 11 h 65"/>
                <a:gd name="T46" fmla="*/ 5 w 60"/>
                <a:gd name="T47" fmla="*/ 16 h 65"/>
                <a:gd name="T48" fmla="*/ 2 w 60"/>
                <a:gd name="T49" fmla="*/ 22 h 65"/>
                <a:gd name="T50" fmla="*/ 1 w 60"/>
                <a:gd name="T51" fmla="*/ 26 h 65"/>
                <a:gd name="T52" fmla="*/ 0 w 60"/>
                <a:gd name="T53" fmla="*/ 31 h 65"/>
                <a:gd name="T54" fmla="*/ 1 w 60"/>
                <a:gd name="T55" fmla="*/ 38 h 65"/>
                <a:gd name="T56" fmla="*/ 2 w 60"/>
                <a:gd name="T57" fmla="*/ 43 h 65"/>
                <a:gd name="T58" fmla="*/ 6 w 60"/>
                <a:gd name="T59" fmla="*/ 48 h 65"/>
                <a:gd name="T60" fmla="*/ 7 w 60"/>
                <a:gd name="T61" fmla="*/ 52 h 65"/>
                <a:gd name="T62" fmla="*/ 12 w 60"/>
                <a:gd name="T63" fmla="*/ 56 h 65"/>
                <a:gd name="T64" fmla="*/ 16 w 60"/>
                <a:gd name="T65" fmla="*/ 60 h 65"/>
                <a:gd name="T66" fmla="*/ 21 w 60"/>
                <a:gd name="T67" fmla="*/ 62 h 65"/>
                <a:gd name="T68" fmla="*/ 24 w 60"/>
                <a:gd name="T69" fmla="*/ 64 h 65"/>
                <a:gd name="T70" fmla="*/ 31 w 60"/>
                <a:gd name="T71" fmla="*/ 65 h 65"/>
                <a:gd name="T72" fmla="*/ 36 w 60"/>
                <a:gd name="T73" fmla="*/ 64 h 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0"/>
                <a:gd name="T112" fmla="*/ 0 h 65"/>
                <a:gd name="T113" fmla="*/ 60 w 60"/>
                <a:gd name="T114" fmla="*/ 65 h 6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0" h="65">
                  <a:moveTo>
                    <a:pt x="36" y="64"/>
                  </a:moveTo>
                  <a:lnTo>
                    <a:pt x="40" y="63"/>
                  </a:lnTo>
                  <a:lnTo>
                    <a:pt x="45" y="59"/>
                  </a:lnTo>
                  <a:lnTo>
                    <a:pt x="48" y="57"/>
                  </a:lnTo>
                  <a:lnTo>
                    <a:pt x="53" y="54"/>
                  </a:lnTo>
                  <a:lnTo>
                    <a:pt x="55" y="49"/>
                  </a:lnTo>
                  <a:lnTo>
                    <a:pt x="58" y="43"/>
                  </a:lnTo>
                  <a:lnTo>
                    <a:pt x="59" y="39"/>
                  </a:lnTo>
                  <a:lnTo>
                    <a:pt x="60" y="33"/>
                  </a:lnTo>
                  <a:lnTo>
                    <a:pt x="59" y="27"/>
                  </a:lnTo>
                  <a:lnTo>
                    <a:pt x="58" y="22"/>
                  </a:lnTo>
                  <a:lnTo>
                    <a:pt x="54" y="17"/>
                  </a:lnTo>
                  <a:lnTo>
                    <a:pt x="53" y="13"/>
                  </a:lnTo>
                  <a:lnTo>
                    <a:pt x="48" y="9"/>
                  </a:lnTo>
                  <a:lnTo>
                    <a:pt x="44" y="5"/>
                  </a:lnTo>
                  <a:lnTo>
                    <a:pt x="39" y="3"/>
                  </a:lnTo>
                  <a:lnTo>
                    <a:pt x="36" y="1"/>
                  </a:lnTo>
                  <a:lnTo>
                    <a:pt x="29" y="0"/>
                  </a:lnTo>
                  <a:lnTo>
                    <a:pt x="24" y="1"/>
                  </a:lnTo>
                  <a:lnTo>
                    <a:pt x="20" y="2"/>
                  </a:lnTo>
                  <a:lnTo>
                    <a:pt x="15" y="6"/>
                  </a:lnTo>
                  <a:lnTo>
                    <a:pt x="12" y="8"/>
                  </a:lnTo>
                  <a:lnTo>
                    <a:pt x="7" y="11"/>
                  </a:lnTo>
                  <a:lnTo>
                    <a:pt x="5" y="16"/>
                  </a:lnTo>
                  <a:lnTo>
                    <a:pt x="2" y="22"/>
                  </a:lnTo>
                  <a:lnTo>
                    <a:pt x="1" y="26"/>
                  </a:lnTo>
                  <a:lnTo>
                    <a:pt x="0" y="31"/>
                  </a:lnTo>
                  <a:lnTo>
                    <a:pt x="1" y="38"/>
                  </a:lnTo>
                  <a:lnTo>
                    <a:pt x="2" y="43"/>
                  </a:lnTo>
                  <a:lnTo>
                    <a:pt x="6" y="48"/>
                  </a:lnTo>
                  <a:lnTo>
                    <a:pt x="7" y="52"/>
                  </a:lnTo>
                  <a:lnTo>
                    <a:pt x="12" y="56"/>
                  </a:lnTo>
                  <a:lnTo>
                    <a:pt x="16" y="60"/>
                  </a:lnTo>
                  <a:lnTo>
                    <a:pt x="21" y="62"/>
                  </a:lnTo>
                  <a:lnTo>
                    <a:pt x="24" y="64"/>
                  </a:lnTo>
                  <a:lnTo>
                    <a:pt x="31" y="65"/>
                  </a:lnTo>
                  <a:lnTo>
                    <a:pt x="36" y="64"/>
                  </a:lnTo>
                  <a:close/>
                </a:path>
              </a:pathLst>
            </a:custGeom>
            <a:solidFill>
              <a:srgbClr val="000000"/>
            </a:solidFill>
            <a:ln w="9525">
              <a:noFill/>
              <a:round/>
              <a:headEnd/>
              <a:tailEnd/>
            </a:ln>
          </p:spPr>
          <p:txBody>
            <a:bodyPr/>
            <a:lstStyle/>
            <a:p>
              <a:endParaRPr lang="en-US" sz="1477"/>
            </a:p>
          </p:txBody>
        </p:sp>
        <p:sp>
          <p:nvSpPr>
            <p:cNvPr id="20504" name="Freeform 9"/>
            <p:cNvSpPr>
              <a:spLocks/>
            </p:cNvSpPr>
            <p:nvPr/>
          </p:nvSpPr>
          <p:spPr bwMode="auto">
            <a:xfrm>
              <a:off x="1801" y="1054"/>
              <a:ext cx="184" cy="202"/>
            </a:xfrm>
            <a:custGeom>
              <a:avLst/>
              <a:gdLst>
                <a:gd name="T0" fmla="*/ 67 w 184"/>
                <a:gd name="T1" fmla="*/ 156 h 202"/>
                <a:gd name="T2" fmla="*/ 54 w 184"/>
                <a:gd name="T3" fmla="*/ 158 h 202"/>
                <a:gd name="T4" fmla="*/ 35 w 184"/>
                <a:gd name="T5" fmla="*/ 202 h 202"/>
                <a:gd name="T6" fmla="*/ 0 w 184"/>
                <a:gd name="T7" fmla="*/ 183 h 202"/>
                <a:gd name="T8" fmla="*/ 19 w 184"/>
                <a:gd name="T9" fmla="*/ 142 h 202"/>
                <a:gd name="T10" fmla="*/ 40 w 184"/>
                <a:gd name="T11" fmla="*/ 127 h 202"/>
                <a:gd name="T12" fmla="*/ 69 w 184"/>
                <a:gd name="T13" fmla="*/ 119 h 202"/>
                <a:gd name="T14" fmla="*/ 97 w 184"/>
                <a:gd name="T15" fmla="*/ 111 h 202"/>
                <a:gd name="T16" fmla="*/ 122 w 184"/>
                <a:gd name="T17" fmla="*/ 103 h 202"/>
                <a:gd name="T18" fmla="*/ 132 w 184"/>
                <a:gd name="T19" fmla="*/ 90 h 202"/>
                <a:gd name="T20" fmla="*/ 136 w 184"/>
                <a:gd name="T21" fmla="*/ 70 h 202"/>
                <a:gd name="T22" fmla="*/ 130 w 184"/>
                <a:gd name="T23" fmla="*/ 52 h 202"/>
                <a:gd name="T24" fmla="*/ 105 w 184"/>
                <a:gd name="T25" fmla="*/ 37 h 202"/>
                <a:gd name="T26" fmla="*/ 82 w 184"/>
                <a:gd name="T27" fmla="*/ 41 h 202"/>
                <a:gd name="T28" fmla="*/ 67 w 184"/>
                <a:gd name="T29" fmla="*/ 58 h 202"/>
                <a:gd name="T30" fmla="*/ 33 w 184"/>
                <a:gd name="T31" fmla="*/ 44 h 202"/>
                <a:gd name="T32" fmla="*/ 50 w 184"/>
                <a:gd name="T33" fmla="*/ 19 h 202"/>
                <a:gd name="T34" fmla="*/ 73 w 184"/>
                <a:gd name="T35" fmla="*/ 2 h 202"/>
                <a:gd name="T36" fmla="*/ 109 w 184"/>
                <a:gd name="T37" fmla="*/ 0 h 202"/>
                <a:gd name="T38" fmla="*/ 144 w 184"/>
                <a:gd name="T39" fmla="*/ 2 h 202"/>
                <a:gd name="T40" fmla="*/ 169 w 184"/>
                <a:gd name="T41" fmla="*/ 31 h 202"/>
                <a:gd name="T42" fmla="*/ 184 w 184"/>
                <a:gd name="T43" fmla="*/ 60 h 202"/>
                <a:gd name="T44" fmla="*/ 182 w 184"/>
                <a:gd name="T45" fmla="*/ 81 h 202"/>
                <a:gd name="T46" fmla="*/ 176 w 184"/>
                <a:gd name="T47" fmla="*/ 103 h 202"/>
                <a:gd name="T48" fmla="*/ 159 w 184"/>
                <a:gd name="T49" fmla="*/ 132 h 202"/>
                <a:gd name="T50" fmla="*/ 134 w 184"/>
                <a:gd name="T51" fmla="*/ 138 h 202"/>
                <a:gd name="T52" fmla="*/ 109 w 184"/>
                <a:gd name="T53" fmla="*/ 144 h 202"/>
                <a:gd name="T54" fmla="*/ 88 w 184"/>
                <a:gd name="T55" fmla="*/ 146 h 202"/>
                <a:gd name="T56" fmla="*/ 67 w 184"/>
                <a:gd name="T57" fmla="*/ 156 h 20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4"/>
                <a:gd name="T88" fmla="*/ 0 h 202"/>
                <a:gd name="T89" fmla="*/ 184 w 184"/>
                <a:gd name="T90" fmla="*/ 202 h 20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4" h="202">
                  <a:moveTo>
                    <a:pt x="67" y="156"/>
                  </a:moveTo>
                  <a:lnTo>
                    <a:pt x="54" y="158"/>
                  </a:lnTo>
                  <a:lnTo>
                    <a:pt x="35" y="202"/>
                  </a:lnTo>
                  <a:lnTo>
                    <a:pt x="0" y="183"/>
                  </a:lnTo>
                  <a:lnTo>
                    <a:pt x="19" y="142"/>
                  </a:lnTo>
                  <a:lnTo>
                    <a:pt x="40" y="127"/>
                  </a:lnTo>
                  <a:lnTo>
                    <a:pt x="69" y="119"/>
                  </a:lnTo>
                  <a:lnTo>
                    <a:pt x="97" y="111"/>
                  </a:lnTo>
                  <a:lnTo>
                    <a:pt x="122" y="103"/>
                  </a:lnTo>
                  <a:lnTo>
                    <a:pt x="132" y="90"/>
                  </a:lnTo>
                  <a:lnTo>
                    <a:pt x="136" y="70"/>
                  </a:lnTo>
                  <a:lnTo>
                    <a:pt x="130" y="52"/>
                  </a:lnTo>
                  <a:lnTo>
                    <a:pt x="105" y="37"/>
                  </a:lnTo>
                  <a:lnTo>
                    <a:pt x="82" y="41"/>
                  </a:lnTo>
                  <a:lnTo>
                    <a:pt x="67" y="58"/>
                  </a:lnTo>
                  <a:lnTo>
                    <a:pt x="33" y="44"/>
                  </a:lnTo>
                  <a:lnTo>
                    <a:pt x="50" y="19"/>
                  </a:lnTo>
                  <a:lnTo>
                    <a:pt x="73" y="2"/>
                  </a:lnTo>
                  <a:lnTo>
                    <a:pt x="109" y="0"/>
                  </a:lnTo>
                  <a:lnTo>
                    <a:pt x="144" y="2"/>
                  </a:lnTo>
                  <a:lnTo>
                    <a:pt x="169" y="31"/>
                  </a:lnTo>
                  <a:lnTo>
                    <a:pt x="184" y="60"/>
                  </a:lnTo>
                  <a:lnTo>
                    <a:pt x="182" y="81"/>
                  </a:lnTo>
                  <a:lnTo>
                    <a:pt x="176" y="103"/>
                  </a:lnTo>
                  <a:lnTo>
                    <a:pt x="159" y="132"/>
                  </a:lnTo>
                  <a:lnTo>
                    <a:pt x="134" y="138"/>
                  </a:lnTo>
                  <a:lnTo>
                    <a:pt x="109" y="144"/>
                  </a:lnTo>
                  <a:lnTo>
                    <a:pt x="88" y="146"/>
                  </a:lnTo>
                  <a:lnTo>
                    <a:pt x="67" y="156"/>
                  </a:lnTo>
                  <a:close/>
                </a:path>
              </a:pathLst>
            </a:custGeom>
            <a:solidFill>
              <a:srgbClr val="000000"/>
            </a:solidFill>
            <a:ln w="9525">
              <a:noFill/>
              <a:round/>
              <a:headEnd/>
              <a:tailEnd/>
            </a:ln>
          </p:spPr>
          <p:txBody>
            <a:bodyPr/>
            <a:lstStyle/>
            <a:p>
              <a:endParaRPr lang="en-US" sz="1477"/>
            </a:p>
          </p:txBody>
        </p:sp>
      </p:grpSp>
      <p:sp>
        <p:nvSpPr>
          <p:cNvPr id="20486" name="Freeform 10"/>
          <p:cNvSpPr>
            <a:spLocks/>
          </p:cNvSpPr>
          <p:nvPr/>
        </p:nvSpPr>
        <p:spPr bwMode="auto">
          <a:xfrm rot="2468950">
            <a:off x="2505075" y="2626002"/>
            <a:ext cx="552450" cy="485043"/>
          </a:xfrm>
          <a:custGeom>
            <a:avLst/>
            <a:gdLst>
              <a:gd name="T0" fmla="*/ 2147483647 w 348"/>
              <a:gd name="T1" fmla="*/ 2147483647 h 331"/>
              <a:gd name="T2" fmla="*/ 2147483647 w 348"/>
              <a:gd name="T3" fmla="*/ 2147483647 h 331"/>
              <a:gd name="T4" fmla="*/ 2147483647 w 348"/>
              <a:gd name="T5" fmla="*/ 2147483647 h 331"/>
              <a:gd name="T6" fmla="*/ 2147483647 w 348"/>
              <a:gd name="T7" fmla="*/ 2147483647 h 331"/>
              <a:gd name="T8" fmla="*/ 2147483647 w 348"/>
              <a:gd name="T9" fmla="*/ 2147483647 h 331"/>
              <a:gd name="T10" fmla="*/ 2147483647 w 348"/>
              <a:gd name="T11" fmla="*/ 2147483647 h 331"/>
              <a:gd name="T12" fmla="*/ 2147483647 w 348"/>
              <a:gd name="T13" fmla="*/ 2147483647 h 331"/>
              <a:gd name="T14" fmla="*/ 2147483647 w 348"/>
              <a:gd name="T15" fmla="*/ 2147483647 h 331"/>
              <a:gd name="T16" fmla="*/ 2147483647 w 348"/>
              <a:gd name="T17" fmla="*/ 0 h 331"/>
              <a:gd name="T18" fmla="*/ 2147483647 w 348"/>
              <a:gd name="T19" fmla="*/ 2147483647 h 331"/>
              <a:gd name="T20" fmla="*/ 2147483647 w 348"/>
              <a:gd name="T21" fmla="*/ 2147483647 h 331"/>
              <a:gd name="T22" fmla="*/ 2147483647 w 348"/>
              <a:gd name="T23" fmla="*/ 2147483647 h 331"/>
              <a:gd name="T24" fmla="*/ 2147483647 w 348"/>
              <a:gd name="T25" fmla="*/ 2147483647 h 331"/>
              <a:gd name="T26" fmla="*/ 2147483647 w 348"/>
              <a:gd name="T27" fmla="*/ 2147483647 h 331"/>
              <a:gd name="T28" fmla="*/ 2147483647 w 348"/>
              <a:gd name="T29" fmla="*/ 2147483647 h 331"/>
              <a:gd name="T30" fmla="*/ 2147483647 w 348"/>
              <a:gd name="T31" fmla="*/ 2147483647 h 331"/>
              <a:gd name="T32" fmla="*/ 2147483647 w 348"/>
              <a:gd name="T33" fmla="*/ 2147483647 h 331"/>
              <a:gd name="T34" fmla="*/ 2147483647 w 348"/>
              <a:gd name="T35" fmla="*/ 2147483647 h 331"/>
              <a:gd name="T36" fmla="*/ 2147483647 w 348"/>
              <a:gd name="T37" fmla="*/ 2147483647 h 331"/>
              <a:gd name="T38" fmla="*/ 2147483647 w 348"/>
              <a:gd name="T39" fmla="*/ 2147483647 h 331"/>
              <a:gd name="T40" fmla="*/ 2147483647 w 348"/>
              <a:gd name="T41" fmla="*/ 2147483647 h 331"/>
              <a:gd name="T42" fmla="*/ 2147483647 w 348"/>
              <a:gd name="T43" fmla="*/ 2147483647 h 331"/>
              <a:gd name="T44" fmla="*/ 2147483647 w 348"/>
              <a:gd name="T45" fmla="*/ 2147483647 h 331"/>
              <a:gd name="T46" fmla="*/ 2147483647 w 348"/>
              <a:gd name="T47" fmla="*/ 2147483647 h 331"/>
              <a:gd name="T48" fmla="*/ 2147483647 w 348"/>
              <a:gd name="T49" fmla="*/ 2147483647 h 331"/>
              <a:gd name="T50" fmla="*/ 2147483647 w 348"/>
              <a:gd name="T51" fmla="*/ 2147483647 h 331"/>
              <a:gd name="T52" fmla="*/ 2147483647 w 348"/>
              <a:gd name="T53" fmla="*/ 2147483647 h 331"/>
              <a:gd name="T54" fmla="*/ 2147483647 w 348"/>
              <a:gd name="T55" fmla="*/ 2147483647 h 331"/>
              <a:gd name="T56" fmla="*/ 2147483647 w 348"/>
              <a:gd name="T57" fmla="*/ 2147483647 h 331"/>
              <a:gd name="T58" fmla="*/ 2147483647 w 348"/>
              <a:gd name="T59" fmla="*/ 2147483647 h 331"/>
              <a:gd name="T60" fmla="*/ 0 w 348"/>
              <a:gd name="T61" fmla="*/ 2147483647 h 331"/>
              <a:gd name="T62" fmla="*/ 2147483647 w 348"/>
              <a:gd name="T63" fmla="*/ 2147483647 h 331"/>
              <a:gd name="T64" fmla="*/ 2147483647 w 348"/>
              <a:gd name="T65" fmla="*/ 2147483647 h 331"/>
              <a:gd name="T66" fmla="*/ 2147483647 w 348"/>
              <a:gd name="T67" fmla="*/ 2147483647 h 331"/>
              <a:gd name="T68" fmla="*/ 2147483647 w 348"/>
              <a:gd name="T69" fmla="*/ 2147483647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w="9525">
            <a:noFill/>
            <a:round/>
            <a:headEnd/>
            <a:tailEnd/>
          </a:ln>
        </p:spPr>
        <p:txBody>
          <a:bodyPr/>
          <a:lstStyle/>
          <a:p>
            <a:endParaRPr lang="en-US" sz="1477"/>
          </a:p>
        </p:txBody>
      </p:sp>
      <p:sp>
        <p:nvSpPr>
          <p:cNvPr id="20487" name="Freeform 11"/>
          <p:cNvSpPr>
            <a:spLocks/>
          </p:cNvSpPr>
          <p:nvPr/>
        </p:nvSpPr>
        <p:spPr bwMode="auto">
          <a:xfrm>
            <a:off x="2881317" y="3077308"/>
            <a:ext cx="460375" cy="703385"/>
          </a:xfrm>
          <a:custGeom>
            <a:avLst/>
            <a:gdLst>
              <a:gd name="T0" fmla="*/ 2147483647 w 290"/>
              <a:gd name="T1" fmla="*/ 2147483647 h 480"/>
              <a:gd name="T2" fmla="*/ 2147483647 w 290"/>
              <a:gd name="T3" fmla="*/ 2147483647 h 480"/>
              <a:gd name="T4" fmla="*/ 2147483647 w 290"/>
              <a:gd name="T5" fmla="*/ 0 h 480"/>
              <a:gd name="T6" fmla="*/ 2147483647 w 290"/>
              <a:gd name="T7" fmla="*/ 0 h 480"/>
              <a:gd name="T8" fmla="*/ 2147483647 w 290"/>
              <a:gd name="T9" fmla="*/ 2147483647 h 480"/>
              <a:gd name="T10" fmla="*/ 2147483647 w 290"/>
              <a:gd name="T11" fmla="*/ 2147483647 h 480"/>
              <a:gd name="T12" fmla="*/ 2147483647 w 290"/>
              <a:gd name="T13" fmla="*/ 2147483647 h 480"/>
              <a:gd name="T14" fmla="*/ 2147483647 w 290"/>
              <a:gd name="T15" fmla="*/ 2147483647 h 480"/>
              <a:gd name="T16" fmla="*/ 2147483647 w 290"/>
              <a:gd name="T17" fmla="*/ 2147483647 h 480"/>
              <a:gd name="T18" fmla="*/ 2147483647 w 290"/>
              <a:gd name="T19" fmla="*/ 2147483647 h 480"/>
              <a:gd name="T20" fmla="*/ 2147483647 w 290"/>
              <a:gd name="T21" fmla="*/ 2147483647 h 480"/>
              <a:gd name="T22" fmla="*/ 2147483647 w 290"/>
              <a:gd name="T23" fmla="*/ 2147483647 h 480"/>
              <a:gd name="T24" fmla="*/ 2147483647 w 290"/>
              <a:gd name="T25" fmla="*/ 2147483647 h 480"/>
              <a:gd name="T26" fmla="*/ 2147483647 w 290"/>
              <a:gd name="T27" fmla="*/ 2147483647 h 480"/>
              <a:gd name="T28" fmla="*/ 2147483647 w 290"/>
              <a:gd name="T29" fmla="*/ 2147483647 h 480"/>
              <a:gd name="T30" fmla="*/ 2147483647 w 290"/>
              <a:gd name="T31" fmla="*/ 2147483647 h 480"/>
              <a:gd name="T32" fmla="*/ 2147483647 w 290"/>
              <a:gd name="T33" fmla="*/ 2147483647 h 480"/>
              <a:gd name="T34" fmla="*/ 2147483647 w 290"/>
              <a:gd name="T35" fmla="*/ 2147483647 h 480"/>
              <a:gd name="T36" fmla="*/ 2147483647 w 290"/>
              <a:gd name="T37" fmla="*/ 2147483647 h 480"/>
              <a:gd name="T38" fmla="*/ 2147483647 w 290"/>
              <a:gd name="T39" fmla="*/ 2147483647 h 480"/>
              <a:gd name="T40" fmla="*/ 2147483647 w 290"/>
              <a:gd name="T41" fmla="*/ 2147483647 h 480"/>
              <a:gd name="T42" fmla="*/ 2147483647 w 290"/>
              <a:gd name="T43" fmla="*/ 2147483647 h 480"/>
              <a:gd name="T44" fmla="*/ 2147483647 w 290"/>
              <a:gd name="T45" fmla="*/ 2147483647 h 480"/>
              <a:gd name="T46" fmla="*/ 2147483647 w 290"/>
              <a:gd name="T47" fmla="*/ 2147483647 h 480"/>
              <a:gd name="T48" fmla="*/ 2147483647 w 290"/>
              <a:gd name="T49" fmla="*/ 2147483647 h 480"/>
              <a:gd name="T50" fmla="*/ 2147483647 w 290"/>
              <a:gd name="T51" fmla="*/ 2147483647 h 480"/>
              <a:gd name="T52" fmla="*/ 2147483647 w 290"/>
              <a:gd name="T53" fmla="*/ 2147483647 h 480"/>
              <a:gd name="T54" fmla="*/ 2147483647 w 290"/>
              <a:gd name="T55" fmla="*/ 2147483647 h 480"/>
              <a:gd name="T56" fmla="*/ 2147483647 w 290"/>
              <a:gd name="T57" fmla="*/ 2147483647 h 480"/>
              <a:gd name="T58" fmla="*/ 2147483647 w 290"/>
              <a:gd name="T59" fmla="*/ 2147483647 h 480"/>
              <a:gd name="T60" fmla="*/ 2147483647 w 290"/>
              <a:gd name="T61" fmla="*/ 2147483647 h 480"/>
              <a:gd name="T62" fmla="*/ 2147483647 w 290"/>
              <a:gd name="T63" fmla="*/ 2147483647 h 480"/>
              <a:gd name="T64" fmla="*/ 0 w 290"/>
              <a:gd name="T65" fmla="*/ 2147483647 h 480"/>
              <a:gd name="T66" fmla="*/ 0 w 290"/>
              <a:gd name="T67" fmla="*/ 2147483647 h 480"/>
              <a:gd name="T68" fmla="*/ 2147483647 w 290"/>
              <a:gd name="T69" fmla="*/ 2147483647 h 480"/>
              <a:gd name="T70" fmla="*/ 2147483647 w 290"/>
              <a:gd name="T71" fmla="*/ 214748364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w="9525">
            <a:noFill/>
            <a:round/>
            <a:headEnd/>
            <a:tailEnd/>
          </a:ln>
        </p:spPr>
        <p:txBody>
          <a:bodyPr/>
          <a:lstStyle/>
          <a:p>
            <a:endParaRPr lang="en-US" sz="1477"/>
          </a:p>
        </p:txBody>
      </p:sp>
      <p:sp>
        <p:nvSpPr>
          <p:cNvPr id="20488" name="Freeform 12"/>
          <p:cNvSpPr>
            <a:spLocks/>
          </p:cNvSpPr>
          <p:nvPr/>
        </p:nvSpPr>
        <p:spPr bwMode="auto">
          <a:xfrm>
            <a:off x="2620963" y="3127135"/>
            <a:ext cx="377825" cy="684335"/>
          </a:xfrm>
          <a:custGeom>
            <a:avLst/>
            <a:gdLst>
              <a:gd name="T0" fmla="*/ 2147483647 w 238"/>
              <a:gd name="T1" fmla="*/ 2147483647 h 467"/>
              <a:gd name="T2" fmla="*/ 2147483647 w 238"/>
              <a:gd name="T3" fmla="*/ 2147483647 h 467"/>
              <a:gd name="T4" fmla="*/ 2147483647 w 238"/>
              <a:gd name="T5" fmla="*/ 0 h 467"/>
              <a:gd name="T6" fmla="*/ 2147483647 w 238"/>
              <a:gd name="T7" fmla="*/ 2147483647 h 467"/>
              <a:gd name="T8" fmla="*/ 2147483647 w 238"/>
              <a:gd name="T9" fmla="*/ 2147483647 h 467"/>
              <a:gd name="T10" fmla="*/ 2147483647 w 238"/>
              <a:gd name="T11" fmla="*/ 2147483647 h 467"/>
              <a:gd name="T12" fmla="*/ 2147483647 w 238"/>
              <a:gd name="T13" fmla="*/ 2147483647 h 467"/>
              <a:gd name="T14" fmla="*/ 2147483647 w 238"/>
              <a:gd name="T15" fmla="*/ 2147483647 h 467"/>
              <a:gd name="T16" fmla="*/ 2147483647 w 238"/>
              <a:gd name="T17" fmla="*/ 2147483647 h 467"/>
              <a:gd name="T18" fmla="*/ 2147483647 w 238"/>
              <a:gd name="T19" fmla="*/ 2147483647 h 467"/>
              <a:gd name="T20" fmla="*/ 2147483647 w 238"/>
              <a:gd name="T21" fmla="*/ 2147483647 h 467"/>
              <a:gd name="T22" fmla="*/ 2147483647 w 238"/>
              <a:gd name="T23" fmla="*/ 2147483647 h 467"/>
              <a:gd name="T24" fmla="*/ 2147483647 w 238"/>
              <a:gd name="T25" fmla="*/ 2147483647 h 467"/>
              <a:gd name="T26" fmla="*/ 2147483647 w 238"/>
              <a:gd name="T27" fmla="*/ 2147483647 h 467"/>
              <a:gd name="T28" fmla="*/ 2147483647 w 238"/>
              <a:gd name="T29" fmla="*/ 2147483647 h 467"/>
              <a:gd name="T30" fmla="*/ 2147483647 w 238"/>
              <a:gd name="T31" fmla="*/ 2147483647 h 467"/>
              <a:gd name="T32" fmla="*/ 2147483647 w 238"/>
              <a:gd name="T33" fmla="*/ 2147483647 h 467"/>
              <a:gd name="T34" fmla="*/ 2147483647 w 238"/>
              <a:gd name="T35" fmla="*/ 2147483647 h 467"/>
              <a:gd name="T36" fmla="*/ 2147483647 w 238"/>
              <a:gd name="T37" fmla="*/ 2147483647 h 467"/>
              <a:gd name="T38" fmla="*/ 2147483647 w 238"/>
              <a:gd name="T39" fmla="*/ 2147483647 h 467"/>
              <a:gd name="T40" fmla="*/ 2147483647 w 238"/>
              <a:gd name="T41" fmla="*/ 2147483647 h 467"/>
              <a:gd name="T42" fmla="*/ 2147483647 w 238"/>
              <a:gd name="T43" fmla="*/ 2147483647 h 467"/>
              <a:gd name="T44" fmla="*/ 2147483647 w 238"/>
              <a:gd name="T45" fmla="*/ 2147483647 h 467"/>
              <a:gd name="T46" fmla="*/ 2147483647 w 238"/>
              <a:gd name="T47" fmla="*/ 2147483647 h 467"/>
              <a:gd name="T48" fmla="*/ 2147483647 w 238"/>
              <a:gd name="T49" fmla="*/ 2147483647 h 467"/>
              <a:gd name="T50" fmla="*/ 2147483647 w 238"/>
              <a:gd name="T51" fmla="*/ 2147483647 h 467"/>
              <a:gd name="T52" fmla="*/ 2147483647 w 238"/>
              <a:gd name="T53" fmla="*/ 2147483647 h 467"/>
              <a:gd name="T54" fmla="*/ 2147483647 w 238"/>
              <a:gd name="T55" fmla="*/ 2147483647 h 467"/>
              <a:gd name="T56" fmla="*/ 2147483647 w 238"/>
              <a:gd name="T57" fmla="*/ 2147483647 h 467"/>
              <a:gd name="T58" fmla="*/ 2147483647 w 238"/>
              <a:gd name="T59" fmla="*/ 2147483647 h 467"/>
              <a:gd name="T60" fmla="*/ 2147483647 w 238"/>
              <a:gd name="T61" fmla="*/ 2147483647 h 467"/>
              <a:gd name="T62" fmla="*/ 2147483647 w 238"/>
              <a:gd name="T63" fmla="*/ 2147483647 h 467"/>
              <a:gd name="T64" fmla="*/ 0 w 238"/>
              <a:gd name="T65" fmla="*/ 2147483647 h 467"/>
              <a:gd name="T66" fmla="*/ 0 w 238"/>
              <a:gd name="T67" fmla="*/ 2147483647 h 467"/>
              <a:gd name="T68" fmla="*/ 2147483647 w 238"/>
              <a:gd name="T69" fmla="*/ 2147483647 h 467"/>
              <a:gd name="T70" fmla="*/ 2147483647 w 238"/>
              <a:gd name="T71" fmla="*/ 2147483647 h 467"/>
              <a:gd name="T72" fmla="*/ 2147483647 w 238"/>
              <a:gd name="T73" fmla="*/ 2147483647 h 467"/>
              <a:gd name="T74" fmla="*/ 2147483647 w 238"/>
              <a:gd name="T75" fmla="*/ 214748364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w="9525">
            <a:noFill/>
            <a:round/>
            <a:headEnd/>
            <a:tailEnd/>
          </a:ln>
        </p:spPr>
        <p:txBody>
          <a:bodyPr/>
          <a:lstStyle/>
          <a:p>
            <a:endParaRPr lang="en-US" sz="1477"/>
          </a:p>
        </p:txBody>
      </p:sp>
      <p:sp>
        <p:nvSpPr>
          <p:cNvPr id="20489" name="Freeform 13"/>
          <p:cNvSpPr>
            <a:spLocks/>
          </p:cNvSpPr>
          <p:nvPr/>
        </p:nvSpPr>
        <p:spPr bwMode="auto">
          <a:xfrm rot="1923873">
            <a:off x="2947994" y="2650914"/>
            <a:ext cx="635000" cy="600808"/>
          </a:xfrm>
          <a:custGeom>
            <a:avLst/>
            <a:gdLst>
              <a:gd name="T0" fmla="*/ 2147483647 w 400"/>
              <a:gd name="T1" fmla="*/ 2147483647 h 410"/>
              <a:gd name="T2" fmla="*/ 2147483647 w 400"/>
              <a:gd name="T3" fmla="*/ 2147483647 h 410"/>
              <a:gd name="T4" fmla="*/ 2147483647 w 400"/>
              <a:gd name="T5" fmla="*/ 2147483647 h 410"/>
              <a:gd name="T6" fmla="*/ 2147483647 w 400"/>
              <a:gd name="T7" fmla="*/ 2147483647 h 410"/>
              <a:gd name="T8" fmla="*/ 2147483647 w 400"/>
              <a:gd name="T9" fmla="*/ 2147483647 h 410"/>
              <a:gd name="T10" fmla="*/ 2147483647 w 400"/>
              <a:gd name="T11" fmla="*/ 2147483647 h 410"/>
              <a:gd name="T12" fmla="*/ 2147483647 w 400"/>
              <a:gd name="T13" fmla="*/ 2147483647 h 410"/>
              <a:gd name="T14" fmla="*/ 2147483647 w 400"/>
              <a:gd name="T15" fmla="*/ 2147483647 h 410"/>
              <a:gd name="T16" fmla="*/ 2147483647 w 400"/>
              <a:gd name="T17" fmla="*/ 2147483647 h 410"/>
              <a:gd name="T18" fmla="*/ 2147483647 w 400"/>
              <a:gd name="T19" fmla="*/ 2147483647 h 410"/>
              <a:gd name="T20" fmla="*/ 2147483647 w 400"/>
              <a:gd name="T21" fmla="*/ 2147483647 h 410"/>
              <a:gd name="T22" fmla="*/ 2147483647 w 400"/>
              <a:gd name="T23" fmla="*/ 2147483647 h 410"/>
              <a:gd name="T24" fmla="*/ 2147483647 w 400"/>
              <a:gd name="T25" fmla="*/ 2147483647 h 410"/>
              <a:gd name="T26" fmla="*/ 2147483647 w 400"/>
              <a:gd name="T27" fmla="*/ 2147483647 h 410"/>
              <a:gd name="T28" fmla="*/ 2147483647 w 400"/>
              <a:gd name="T29" fmla="*/ 2147483647 h 410"/>
              <a:gd name="T30" fmla="*/ 2147483647 w 400"/>
              <a:gd name="T31" fmla="*/ 2147483647 h 410"/>
              <a:gd name="T32" fmla="*/ 2147483647 w 400"/>
              <a:gd name="T33" fmla="*/ 2147483647 h 410"/>
              <a:gd name="T34" fmla="*/ 2147483647 w 400"/>
              <a:gd name="T35" fmla="*/ 2147483647 h 410"/>
              <a:gd name="T36" fmla="*/ 2147483647 w 400"/>
              <a:gd name="T37" fmla="*/ 2147483647 h 410"/>
              <a:gd name="T38" fmla="*/ 2147483647 w 400"/>
              <a:gd name="T39" fmla="*/ 2147483647 h 410"/>
              <a:gd name="T40" fmla="*/ 2147483647 w 400"/>
              <a:gd name="T41" fmla="*/ 2147483647 h 410"/>
              <a:gd name="T42" fmla="*/ 2147483647 w 400"/>
              <a:gd name="T43" fmla="*/ 2147483647 h 410"/>
              <a:gd name="T44" fmla="*/ 2147483647 w 400"/>
              <a:gd name="T45" fmla="*/ 2147483647 h 410"/>
              <a:gd name="T46" fmla="*/ 2147483647 w 400"/>
              <a:gd name="T47" fmla="*/ 2147483647 h 410"/>
              <a:gd name="T48" fmla="*/ 2147483647 w 400"/>
              <a:gd name="T49" fmla="*/ 2147483647 h 410"/>
              <a:gd name="T50" fmla="*/ 2147483647 w 400"/>
              <a:gd name="T51" fmla="*/ 2147483647 h 410"/>
              <a:gd name="T52" fmla="*/ 2147483647 w 400"/>
              <a:gd name="T53" fmla="*/ 2147483647 h 410"/>
              <a:gd name="T54" fmla="*/ 2147483647 w 400"/>
              <a:gd name="T55" fmla="*/ 2147483647 h 410"/>
              <a:gd name="T56" fmla="*/ 2147483647 w 400"/>
              <a:gd name="T57" fmla="*/ 2147483647 h 410"/>
              <a:gd name="T58" fmla="*/ 2147483647 w 400"/>
              <a:gd name="T59" fmla="*/ 2147483647 h 410"/>
              <a:gd name="T60" fmla="*/ 2147483647 w 400"/>
              <a:gd name="T61" fmla="*/ 2147483647 h 410"/>
              <a:gd name="T62" fmla="*/ 0 w 400"/>
              <a:gd name="T63" fmla="*/ 2147483647 h 410"/>
              <a:gd name="T64" fmla="*/ 2147483647 w 400"/>
              <a:gd name="T65" fmla="*/ 2147483647 h 410"/>
              <a:gd name="T66" fmla="*/ 2147483647 w 400"/>
              <a:gd name="T67" fmla="*/ 2147483647 h 410"/>
              <a:gd name="T68" fmla="*/ 2147483647 w 400"/>
              <a:gd name="T69" fmla="*/ 2147483647 h 410"/>
              <a:gd name="T70" fmla="*/ 2147483647 w 400"/>
              <a:gd name="T71" fmla="*/ 2147483647 h 410"/>
              <a:gd name="T72" fmla="*/ 2147483647 w 400"/>
              <a:gd name="T73" fmla="*/ 0 h 410"/>
              <a:gd name="T74" fmla="*/ 2147483647 w 400"/>
              <a:gd name="T75" fmla="*/ 0 h 410"/>
              <a:gd name="T76" fmla="*/ 2147483647 w 400"/>
              <a:gd name="T77" fmla="*/ 2147483647 h 410"/>
              <a:gd name="T78" fmla="*/ 2147483647 w 400"/>
              <a:gd name="T79" fmla="*/ 2147483647 h 410"/>
              <a:gd name="T80" fmla="*/ 2147483647 w 400"/>
              <a:gd name="T81" fmla="*/ 2147483647 h 410"/>
              <a:gd name="T82" fmla="*/ 2147483647 w 400"/>
              <a:gd name="T83" fmla="*/ 2147483647 h 410"/>
              <a:gd name="T84" fmla="*/ 2147483647 w 400"/>
              <a:gd name="T85" fmla="*/ 2147483647 h 410"/>
              <a:gd name="T86" fmla="*/ 2147483647 w 400"/>
              <a:gd name="T87" fmla="*/ 2147483647 h 410"/>
              <a:gd name="T88" fmla="*/ 2147483647 w 400"/>
              <a:gd name="T89" fmla="*/ 2147483647 h 410"/>
              <a:gd name="T90" fmla="*/ 2147483647 w 400"/>
              <a:gd name="T91" fmla="*/ 2147483647 h 410"/>
              <a:gd name="T92" fmla="*/ 2147483647 w 400"/>
              <a:gd name="T93" fmla="*/ 2147483647 h 410"/>
              <a:gd name="T94" fmla="*/ 2147483647 w 400"/>
              <a:gd name="T95" fmla="*/ 2147483647 h 410"/>
              <a:gd name="T96" fmla="*/ 2147483647 w 400"/>
              <a:gd name="T97" fmla="*/ 2147483647 h 410"/>
              <a:gd name="T98" fmla="*/ 2147483647 w 400"/>
              <a:gd name="T99" fmla="*/ 2147483647 h 410"/>
              <a:gd name="T100" fmla="*/ 2147483647 w 400"/>
              <a:gd name="T101" fmla="*/ 2147483647 h 410"/>
              <a:gd name="T102" fmla="*/ 2147483647 w 400"/>
              <a:gd name="T103" fmla="*/ 2147483647 h 410"/>
              <a:gd name="T104" fmla="*/ 2147483647 w 400"/>
              <a:gd name="T105" fmla="*/ 2147483647 h 410"/>
              <a:gd name="T106" fmla="*/ 2147483647 w 400"/>
              <a:gd name="T107" fmla="*/ 2147483647 h 410"/>
              <a:gd name="T108" fmla="*/ 2147483647 w 400"/>
              <a:gd name="T109" fmla="*/ 2147483647 h 410"/>
              <a:gd name="T110" fmla="*/ 2147483647 w 400"/>
              <a:gd name="T111" fmla="*/ 2147483647 h 410"/>
              <a:gd name="T112" fmla="*/ 2147483647 w 400"/>
              <a:gd name="T113" fmla="*/ 2147483647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w="9525">
            <a:noFill/>
            <a:round/>
            <a:headEnd/>
            <a:tailEnd/>
          </a:ln>
        </p:spPr>
        <p:txBody>
          <a:bodyPr/>
          <a:lstStyle/>
          <a:p>
            <a:endParaRPr lang="en-US" sz="1477"/>
          </a:p>
        </p:txBody>
      </p:sp>
      <p:sp>
        <p:nvSpPr>
          <p:cNvPr id="20490" name="Freeform 14"/>
          <p:cNvSpPr>
            <a:spLocks/>
          </p:cNvSpPr>
          <p:nvPr/>
        </p:nvSpPr>
        <p:spPr bwMode="auto">
          <a:xfrm>
            <a:off x="3148013" y="3654672"/>
            <a:ext cx="361950" cy="783981"/>
          </a:xfrm>
          <a:custGeom>
            <a:avLst/>
            <a:gdLst>
              <a:gd name="T0" fmla="*/ 2147483647 w 228"/>
              <a:gd name="T1" fmla="*/ 2147483647 h 535"/>
              <a:gd name="T2" fmla="*/ 0 w 228"/>
              <a:gd name="T3" fmla="*/ 2147483647 h 535"/>
              <a:gd name="T4" fmla="*/ 2147483647 w 228"/>
              <a:gd name="T5" fmla="*/ 0 h 535"/>
              <a:gd name="T6" fmla="*/ 2147483647 w 228"/>
              <a:gd name="T7" fmla="*/ 2147483647 h 535"/>
              <a:gd name="T8" fmla="*/ 2147483647 w 228"/>
              <a:gd name="T9" fmla="*/ 2147483647 h 535"/>
              <a:gd name="T10" fmla="*/ 2147483647 w 228"/>
              <a:gd name="T11" fmla="*/ 2147483647 h 535"/>
              <a:gd name="T12" fmla="*/ 2147483647 w 228"/>
              <a:gd name="T13" fmla="*/ 2147483647 h 535"/>
              <a:gd name="T14" fmla="*/ 2147483647 w 228"/>
              <a:gd name="T15" fmla="*/ 2147483647 h 535"/>
              <a:gd name="T16" fmla="*/ 2147483647 w 228"/>
              <a:gd name="T17" fmla="*/ 2147483647 h 535"/>
              <a:gd name="T18" fmla="*/ 2147483647 w 228"/>
              <a:gd name="T19" fmla="*/ 2147483647 h 535"/>
              <a:gd name="T20" fmla="*/ 2147483647 w 228"/>
              <a:gd name="T21" fmla="*/ 2147483647 h 535"/>
              <a:gd name="T22" fmla="*/ 2147483647 w 228"/>
              <a:gd name="T23" fmla="*/ 2147483647 h 535"/>
              <a:gd name="T24" fmla="*/ 2147483647 w 228"/>
              <a:gd name="T25" fmla="*/ 2147483647 h 535"/>
              <a:gd name="T26" fmla="*/ 2147483647 w 228"/>
              <a:gd name="T27" fmla="*/ 2147483647 h 535"/>
              <a:gd name="T28" fmla="*/ 2147483647 w 228"/>
              <a:gd name="T29" fmla="*/ 2147483647 h 535"/>
              <a:gd name="T30" fmla="*/ 2147483647 w 228"/>
              <a:gd name="T31" fmla="*/ 2147483647 h 535"/>
              <a:gd name="T32" fmla="*/ 2147483647 w 228"/>
              <a:gd name="T33" fmla="*/ 2147483647 h 535"/>
              <a:gd name="T34" fmla="*/ 2147483647 w 228"/>
              <a:gd name="T35" fmla="*/ 2147483647 h 535"/>
              <a:gd name="T36" fmla="*/ 2147483647 w 228"/>
              <a:gd name="T37" fmla="*/ 2147483647 h 535"/>
              <a:gd name="T38" fmla="*/ 2147483647 w 228"/>
              <a:gd name="T39" fmla="*/ 2147483647 h 535"/>
              <a:gd name="T40" fmla="*/ 2147483647 w 228"/>
              <a:gd name="T41" fmla="*/ 2147483647 h 535"/>
              <a:gd name="T42" fmla="*/ 2147483647 w 228"/>
              <a:gd name="T43" fmla="*/ 2147483647 h 535"/>
              <a:gd name="T44" fmla="*/ 2147483647 w 228"/>
              <a:gd name="T45" fmla="*/ 2147483647 h 535"/>
              <a:gd name="T46" fmla="*/ 2147483647 w 228"/>
              <a:gd name="T47" fmla="*/ 2147483647 h 535"/>
              <a:gd name="T48" fmla="*/ 2147483647 w 228"/>
              <a:gd name="T49" fmla="*/ 2147483647 h 535"/>
              <a:gd name="T50" fmla="*/ 2147483647 w 228"/>
              <a:gd name="T51" fmla="*/ 2147483647 h 535"/>
              <a:gd name="T52" fmla="*/ 2147483647 w 228"/>
              <a:gd name="T53" fmla="*/ 2147483647 h 535"/>
              <a:gd name="T54" fmla="*/ 2147483647 w 228"/>
              <a:gd name="T55" fmla="*/ 2147483647 h 535"/>
              <a:gd name="T56" fmla="*/ 2147483647 w 228"/>
              <a:gd name="T57" fmla="*/ 2147483647 h 535"/>
              <a:gd name="T58" fmla="*/ 2147483647 w 228"/>
              <a:gd name="T59" fmla="*/ 2147483647 h 535"/>
              <a:gd name="T60" fmla="*/ 2147483647 w 228"/>
              <a:gd name="T61" fmla="*/ 2147483647 h 535"/>
              <a:gd name="T62" fmla="*/ 2147483647 w 228"/>
              <a:gd name="T63" fmla="*/ 2147483647 h 535"/>
              <a:gd name="T64" fmla="*/ 2147483647 w 228"/>
              <a:gd name="T65" fmla="*/ 2147483647 h 535"/>
              <a:gd name="T66" fmla="*/ 2147483647 w 228"/>
              <a:gd name="T67" fmla="*/ 2147483647 h 535"/>
              <a:gd name="T68" fmla="*/ 2147483647 w 228"/>
              <a:gd name="T69" fmla="*/ 2147483647 h 535"/>
              <a:gd name="T70" fmla="*/ 2147483647 w 228"/>
              <a:gd name="T71" fmla="*/ 2147483647 h 535"/>
              <a:gd name="T72" fmla="*/ 2147483647 w 228"/>
              <a:gd name="T73" fmla="*/ 2147483647 h 535"/>
              <a:gd name="T74" fmla="*/ 2147483647 w 228"/>
              <a:gd name="T75" fmla="*/ 2147483647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w="9525">
            <a:noFill/>
            <a:round/>
            <a:headEnd/>
            <a:tailEnd/>
          </a:ln>
        </p:spPr>
        <p:txBody>
          <a:bodyPr/>
          <a:lstStyle/>
          <a:p>
            <a:endParaRPr lang="en-US" sz="1477"/>
          </a:p>
        </p:txBody>
      </p:sp>
      <p:sp>
        <p:nvSpPr>
          <p:cNvPr id="20491" name="Freeform 15"/>
          <p:cNvSpPr>
            <a:spLocks/>
          </p:cNvSpPr>
          <p:nvPr/>
        </p:nvSpPr>
        <p:spPr bwMode="auto">
          <a:xfrm>
            <a:off x="2909894" y="3663468"/>
            <a:ext cx="254000" cy="817685"/>
          </a:xfrm>
          <a:custGeom>
            <a:avLst/>
            <a:gdLst>
              <a:gd name="T0" fmla="*/ 2147483647 w 160"/>
              <a:gd name="T1" fmla="*/ 2147483647 h 558"/>
              <a:gd name="T2" fmla="*/ 2147483647 w 160"/>
              <a:gd name="T3" fmla="*/ 2147483647 h 558"/>
              <a:gd name="T4" fmla="*/ 2147483647 w 160"/>
              <a:gd name="T5" fmla="*/ 2147483647 h 558"/>
              <a:gd name="T6" fmla="*/ 2147483647 w 160"/>
              <a:gd name="T7" fmla="*/ 0 h 558"/>
              <a:gd name="T8" fmla="*/ 2147483647 w 160"/>
              <a:gd name="T9" fmla="*/ 2147483647 h 558"/>
              <a:gd name="T10" fmla="*/ 2147483647 w 160"/>
              <a:gd name="T11" fmla="*/ 2147483647 h 558"/>
              <a:gd name="T12" fmla="*/ 2147483647 w 160"/>
              <a:gd name="T13" fmla="*/ 2147483647 h 558"/>
              <a:gd name="T14" fmla="*/ 2147483647 w 160"/>
              <a:gd name="T15" fmla="*/ 2147483647 h 558"/>
              <a:gd name="T16" fmla="*/ 2147483647 w 160"/>
              <a:gd name="T17" fmla="*/ 2147483647 h 558"/>
              <a:gd name="T18" fmla="*/ 2147483647 w 160"/>
              <a:gd name="T19" fmla="*/ 2147483647 h 558"/>
              <a:gd name="T20" fmla="*/ 2147483647 w 160"/>
              <a:gd name="T21" fmla="*/ 2147483647 h 558"/>
              <a:gd name="T22" fmla="*/ 2147483647 w 160"/>
              <a:gd name="T23" fmla="*/ 2147483647 h 558"/>
              <a:gd name="T24" fmla="*/ 2147483647 w 160"/>
              <a:gd name="T25" fmla="*/ 2147483647 h 558"/>
              <a:gd name="T26" fmla="*/ 2147483647 w 160"/>
              <a:gd name="T27" fmla="*/ 2147483647 h 558"/>
              <a:gd name="T28" fmla="*/ 2147483647 w 160"/>
              <a:gd name="T29" fmla="*/ 2147483647 h 558"/>
              <a:gd name="T30" fmla="*/ 2147483647 w 160"/>
              <a:gd name="T31" fmla="*/ 2147483647 h 558"/>
              <a:gd name="T32" fmla="*/ 2147483647 w 160"/>
              <a:gd name="T33" fmla="*/ 2147483647 h 558"/>
              <a:gd name="T34" fmla="*/ 2147483647 w 160"/>
              <a:gd name="T35" fmla="*/ 2147483647 h 558"/>
              <a:gd name="T36" fmla="*/ 2147483647 w 160"/>
              <a:gd name="T37" fmla="*/ 2147483647 h 558"/>
              <a:gd name="T38" fmla="*/ 0 w 160"/>
              <a:gd name="T39" fmla="*/ 2147483647 h 558"/>
              <a:gd name="T40" fmla="*/ 2147483647 w 160"/>
              <a:gd name="T41" fmla="*/ 2147483647 h 558"/>
              <a:gd name="T42" fmla="*/ 2147483647 w 160"/>
              <a:gd name="T43" fmla="*/ 2147483647 h 558"/>
              <a:gd name="T44" fmla="*/ 2147483647 w 160"/>
              <a:gd name="T45" fmla="*/ 2147483647 h 558"/>
              <a:gd name="T46" fmla="*/ 2147483647 w 160"/>
              <a:gd name="T47" fmla="*/ 2147483647 h 558"/>
              <a:gd name="T48" fmla="*/ 2147483647 w 160"/>
              <a:gd name="T49" fmla="*/ 2147483647 h 558"/>
              <a:gd name="T50" fmla="*/ 2147483647 w 160"/>
              <a:gd name="T51" fmla="*/ 2147483647 h 558"/>
              <a:gd name="T52" fmla="*/ 2147483647 w 160"/>
              <a:gd name="T53" fmla="*/ 2147483647 h 558"/>
              <a:gd name="T54" fmla="*/ 2147483647 w 160"/>
              <a:gd name="T55" fmla="*/ 2147483647 h 558"/>
              <a:gd name="T56" fmla="*/ 2147483647 w 160"/>
              <a:gd name="T57" fmla="*/ 2147483647 h 558"/>
              <a:gd name="T58" fmla="*/ 2147483647 w 160"/>
              <a:gd name="T59" fmla="*/ 2147483647 h 558"/>
              <a:gd name="T60" fmla="*/ 2147483647 w 160"/>
              <a:gd name="T61" fmla="*/ 2147483647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w="9525">
            <a:noFill/>
            <a:round/>
            <a:headEnd/>
            <a:tailEnd/>
          </a:ln>
        </p:spPr>
        <p:txBody>
          <a:bodyPr/>
          <a:lstStyle/>
          <a:p>
            <a:endParaRPr lang="en-US" sz="1477"/>
          </a:p>
        </p:txBody>
      </p:sp>
      <p:sp>
        <p:nvSpPr>
          <p:cNvPr id="20492" name="AutoShape 16"/>
          <p:cNvSpPr>
            <a:spLocks noChangeArrowheads="1"/>
          </p:cNvSpPr>
          <p:nvPr/>
        </p:nvSpPr>
        <p:spPr bwMode="auto">
          <a:xfrm rot="-1503969">
            <a:off x="369888" y="2715358"/>
            <a:ext cx="1497012" cy="1852246"/>
          </a:xfrm>
          <a:prstGeom prst="parallelogram">
            <a:avLst>
              <a:gd name="adj" fmla="val 32792"/>
            </a:avLst>
          </a:prstGeom>
          <a:solidFill>
            <a:schemeClr val="bg1"/>
          </a:solidFill>
          <a:ln w="9525">
            <a:solidFill>
              <a:schemeClr val="tx1"/>
            </a:solidFill>
            <a:miter lim="800000"/>
            <a:headEnd/>
            <a:tailEnd/>
          </a:ln>
        </p:spPr>
        <p:txBody>
          <a:bodyPr anchor="ctr"/>
          <a:lstStyle/>
          <a:p>
            <a:r>
              <a:rPr lang="en-GB" sz="1477"/>
              <a:t>How many f’s</a:t>
            </a:r>
            <a:endParaRPr lang="en-US" sz="1477"/>
          </a:p>
        </p:txBody>
      </p:sp>
      <p:sp>
        <p:nvSpPr>
          <p:cNvPr id="17" name="Rectangle 16"/>
          <p:cNvSpPr/>
          <p:nvPr/>
        </p:nvSpPr>
        <p:spPr bwMode="auto">
          <a:xfrm>
            <a:off x="4937125" y="5013081"/>
            <a:ext cx="1131888" cy="438150"/>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nchor="ctr"/>
          <a:lstStyle/>
          <a:p>
            <a:pPr>
              <a:defRPr/>
            </a:pPr>
            <a:r>
              <a:rPr lang="en-GB" sz="1846" dirty="0">
                <a:solidFill>
                  <a:schemeClr val="tx1"/>
                </a:solidFill>
                <a:cs typeface="Arial" charset="0"/>
              </a:rPr>
              <a:t>Slide</a:t>
            </a:r>
          </a:p>
        </p:txBody>
      </p:sp>
      <p:sp>
        <p:nvSpPr>
          <p:cNvPr id="18" name="Rectangle 17"/>
          <p:cNvSpPr/>
          <p:nvPr/>
        </p:nvSpPr>
        <p:spPr bwMode="auto">
          <a:xfrm>
            <a:off x="6069013" y="5013081"/>
            <a:ext cx="584200" cy="438150"/>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nchor="ctr"/>
          <a:lstStyle/>
          <a:p>
            <a:pPr>
              <a:defRPr/>
            </a:pPr>
            <a:r>
              <a:rPr lang="en-GB" sz="1846" dirty="0">
                <a:solidFill>
                  <a:schemeClr val="tx1"/>
                </a:solidFill>
                <a:cs typeface="Arial" charset="0"/>
              </a:rPr>
              <a:t>A</a:t>
            </a:r>
          </a:p>
        </p:txBody>
      </p:sp>
      <p:sp>
        <p:nvSpPr>
          <p:cNvPr id="19" name="Rectangle 18"/>
          <p:cNvSpPr/>
          <p:nvPr/>
        </p:nvSpPr>
        <p:spPr bwMode="auto">
          <a:xfrm>
            <a:off x="6653218" y="5013081"/>
            <a:ext cx="584200" cy="438150"/>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nchor="ctr"/>
          <a:lstStyle/>
          <a:p>
            <a:pPr>
              <a:defRPr/>
            </a:pPr>
            <a:r>
              <a:rPr lang="en-GB" sz="1846" dirty="0">
                <a:solidFill>
                  <a:schemeClr val="tx1"/>
                </a:solidFill>
                <a:cs typeface="Arial" charset="0"/>
              </a:rPr>
              <a:t>B</a:t>
            </a:r>
          </a:p>
        </p:txBody>
      </p:sp>
      <p:sp>
        <p:nvSpPr>
          <p:cNvPr id="20" name="Rectangle 19"/>
          <p:cNvSpPr/>
          <p:nvPr/>
        </p:nvSpPr>
        <p:spPr bwMode="auto">
          <a:xfrm>
            <a:off x="7821613" y="5013081"/>
            <a:ext cx="584200" cy="438150"/>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nchor="ctr"/>
          <a:lstStyle/>
          <a:p>
            <a:pPr>
              <a:defRPr/>
            </a:pPr>
            <a:r>
              <a:rPr lang="en-GB" sz="1846" dirty="0">
                <a:solidFill>
                  <a:schemeClr val="tx1"/>
                </a:solidFill>
                <a:cs typeface="Arial" charset="0"/>
              </a:rPr>
              <a:t>D</a:t>
            </a:r>
          </a:p>
        </p:txBody>
      </p:sp>
      <p:sp>
        <p:nvSpPr>
          <p:cNvPr id="21" name="Rectangle 20"/>
          <p:cNvSpPr/>
          <p:nvPr/>
        </p:nvSpPr>
        <p:spPr bwMode="auto">
          <a:xfrm>
            <a:off x="7237414" y="5013081"/>
            <a:ext cx="584200" cy="438150"/>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nchor="ctr"/>
          <a:lstStyle/>
          <a:p>
            <a:pPr>
              <a:defRPr/>
            </a:pPr>
            <a:r>
              <a:rPr lang="en-GB" sz="1846" dirty="0">
                <a:solidFill>
                  <a:schemeClr val="tx1"/>
                </a:solidFill>
                <a:cs typeface="Arial" charset="0"/>
              </a:rPr>
              <a:t>C</a:t>
            </a:r>
          </a:p>
        </p:txBody>
      </p:sp>
      <p:sp>
        <p:nvSpPr>
          <p:cNvPr id="20498" name="Rectangle 21"/>
          <p:cNvSpPr>
            <a:spLocks noChangeArrowheads="1"/>
          </p:cNvSpPr>
          <p:nvPr/>
        </p:nvSpPr>
        <p:spPr bwMode="auto">
          <a:xfrm>
            <a:off x="4937125" y="5451264"/>
            <a:ext cx="1131888" cy="438150"/>
          </a:xfrm>
          <a:prstGeom prst="rect">
            <a:avLst/>
          </a:prstGeom>
          <a:noFill/>
          <a:ln w="9525" algn="ctr">
            <a:solidFill>
              <a:schemeClr val="tx1"/>
            </a:solidFill>
            <a:round/>
            <a:headEnd/>
            <a:tailEnd/>
          </a:ln>
        </p:spPr>
        <p:txBody>
          <a:bodyPr wrap="none" anchor="ctr"/>
          <a:lstStyle/>
          <a:p>
            <a:r>
              <a:rPr lang="en-GB" sz="1846">
                <a:cs typeface="Arial" pitchFamily="34" charset="0"/>
              </a:rPr>
              <a:t>Count</a:t>
            </a:r>
          </a:p>
        </p:txBody>
      </p:sp>
      <p:sp>
        <p:nvSpPr>
          <p:cNvPr id="20499" name="Rectangle 22"/>
          <p:cNvSpPr>
            <a:spLocks noChangeArrowheads="1"/>
          </p:cNvSpPr>
          <p:nvPr/>
        </p:nvSpPr>
        <p:spPr bwMode="auto">
          <a:xfrm>
            <a:off x="6069013" y="5451264"/>
            <a:ext cx="584200" cy="438150"/>
          </a:xfrm>
          <a:prstGeom prst="rect">
            <a:avLst/>
          </a:prstGeom>
          <a:noFill/>
          <a:ln w="9525" algn="ctr">
            <a:solidFill>
              <a:schemeClr val="tx1"/>
            </a:solidFill>
            <a:round/>
            <a:headEnd/>
            <a:tailEnd/>
          </a:ln>
        </p:spPr>
        <p:txBody>
          <a:bodyPr wrap="none" anchor="ctr"/>
          <a:lstStyle/>
          <a:p>
            <a:endParaRPr lang="en-US" sz="1846">
              <a:cs typeface="Arial" pitchFamily="34" charset="0"/>
            </a:endParaRPr>
          </a:p>
        </p:txBody>
      </p:sp>
      <p:sp>
        <p:nvSpPr>
          <p:cNvPr id="20500" name="Rectangle 23"/>
          <p:cNvSpPr>
            <a:spLocks noChangeArrowheads="1"/>
          </p:cNvSpPr>
          <p:nvPr/>
        </p:nvSpPr>
        <p:spPr bwMode="auto">
          <a:xfrm>
            <a:off x="6653218" y="5451264"/>
            <a:ext cx="584200" cy="438150"/>
          </a:xfrm>
          <a:prstGeom prst="rect">
            <a:avLst/>
          </a:prstGeom>
          <a:noFill/>
          <a:ln w="9525" algn="ctr">
            <a:solidFill>
              <a:schemeClr val="tx1"/>
            </a:solidFill>
            <a:round/>
            <a:headEnd/>
            <a:tailEnd/>
          </a:ln>
        </p:spPr>
        <p:txBody>
          <a:bodyPr wrap="none" anchor="ctr"/>
          <a:lstStyle/>
          <a:p>
            <a:endParaRPr lang="en-US" sz="1846">
              <a:cs typeface="Arial" pitchFamily="34" charset="0"/>
            </a:endParaRPr>
          </a:p>
        </p:txBody>
      </p:sp>
      <p:sp>
        <p:nvSpPr>
          <p:cNvPr id="20501" name="Rectangle 24"/>
          <p:cNvSpPr>
            <a:spLocks noChangeArrowheads="1"/>
          </p:cNvSpPr>
          <p:nvPr/>
        </p:nvSpPr>
        <p:spPr bwMode="auto">
          <a:xfrm>
            <a:off x="7821613" y="5451264"/>
            <a:ext cx="584200" cy="438150"/>
          </a:xfrm>
          <a:prstGeom prst="rect">
            <a:avLst/>
          </a:prstGeom>
          <a:noFill/>
          <a:ln w="9525" algn="ctr">
            <a:solidFill>
              <a:schemeClr val="tx1"/>
            </a:solidFill>
            <a:round/>
            <a:headEnd/>
            <a:tailEnd/>
          </a:ln>
        </p:spPr>
        <p:txBody>
          <a:bodyPr wrap="none" anchor="ctr"/>
          <a:lstStyle/>
          <a:p>
            <a:endParaRPr lang="en-US" sz="1846">
              <a:cs typeface="Arial" pitchFamily="34" charset="0"/>
            </a:endParaRPr>
          </a:p>
        </p:txBody>
      </p:sp>
      <p:sp>
        <p:nvSpPr>
          <p:cNvPr id="20502" name="Rectangle 25"/>
          <p:cNvSpPr>
            <a:spLocks noChangeArrowheads="1"/>
          </p:cNvSpPr>
          <p:nvPr/>
        </p:nvSpPr>
        <p:spPr bwMode="auto">
          <a:xfrm>
            <a:off x="7237414" y="5451264"/>
            <a:ext cx="584200" cy="438150"/>
          </a:xfrm>
          <a:prstGeom prst="rect">
            <a:avLst/>
          </a:prstGeom>
          <a:noFill/>
          <a:ln w="9525" algn="ctr">
            <a:solidFill>
              <a:schemeClr val="tx1"/>
            </a:solidFill>
            <a:round/>
            <a:headEnd/>
            <a:tailEnd/>
          </a:ln>
        </p:spPr>
        <p:txBody>
          <a:bodyPr wrap="none" anchor="ctr"/>
          <a:lstStyle/>
          <a:p>
            <a:endParaRPr lang="en-US" sz="1846">
              <a:cs typeface="Arial" pitchFamily="34" charset="0"/>
            </a:endParaRPr>
          </a:p>
        </p:txBody>
      </p:sp>
    </p:spTree>
    <p:extLst>
      <p:ext uri="{BB962C8B-B14F-4D97-AF65-F5344CB8AC3E}">
        <p14:creationId xmlns:p14="http://schemas.microsoft.com/office/powerpoint/2010/main" val="137458568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847728" y="2976204"/>
            <a:ext cx="7429500" cy="1115049"/>
          </a:xfrm>
          <a:prstGeom prst="rect">
            <a:avLst/>
          </a:prstGeom>
          <a:noFill/>
          <a:ln w="9525">
            <a:noFill/>
            <a:miter lim="800000"/>
            <a:headEnd/>
            <a:tailEnd/>
          </a:ln>
        </p:spPr>
        <p:txBody>
          <a:bodyPr>
            <a:spAutoFit/>
          </a:bodyPr>
          <a:lstStyle/>
          <a:p>
            <a:pPr algn="ctr"/>
            <a:r>
              <a:rPr lang="en-GB" sz="3323" dirty="0"/>
              <a:t>Systems Engineering is the foundation of future success.</a:t>
            </a:r>
          </a:p>
        </p:txBody>
      </p:sp>
      <p:sp>
        <p:nvSpPr>
          <p:cNvPr id="21507" name="Text Box 3"/>
          <p:cNvSpPr txBox="1">
            <a:spLocks noChangeArrowheads="1"/>
          </p:cNvSpPr>
          <p:nvPr/>
        </p:nvSpPr>
        <p:spPr bwMode="auto">
          <a:xfrm>
            <a:off x="0" y="228600"/>
            <a:ext cx="590226" cy="717440"/>
          </a:xfrm>
          <a:prstGeom prst="rect">
            <a:avLst/>
          </a:prstGeom>
          <a:noFill/>
          <a:ln w="9525">
            <a:noFill/>
            <a:miter lim="800000"/>
            <a:headEnd/>
            <a:tailEnd/>
          </a:ln>
        </p:spPr>
        <p:txBody>
          <a:bodyPr wrap="none">
            <a:spAutoFit/>
          </a:bodyPr>
          <a:lstStyle/>
          <a:p>
            <a:r>
              <a:rPr lang="en-GB" sz="4062">
                <a:solidFill>
                  <a:srgbClr val="990000"/>
                </a:solidFill>
                <a:latin typeface="Arial Black" pitchFamily="34" charset="0"/>
              </a:rPr>
              <a:t>A</a:t>
            </a:r>
          </a:p>
        </p:txBody>
      </p:sp>
    </p:spTree>
    <p:extLst>
      <p:ext uri="{BB962C8B-B14F-4D97-AF65-F5344CB8AC3E}">
        <p14:creationId xmlns:p14="http://schemas.microsoft.com/office/powerpoint/2010/main" val="309903794"/>
      </p:ext>
    </p:extLst>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847728" y="2105759"/>
            <a:ext cx="7429500" cy="1626407"/>
          </a:xfrm>
          <a:prstGeom prst="rect">
            <a:avLst/>
          </a:prstGeom>
          <a:noFill/>
          <a:ln w="9525">
            <a:noFill/>
            <a:miter lim="800000"/>
            <a:headEnd/>
            <a:tailEnd/>
          </a:ln>
        </p:spPr>
        <p:txBody>
          <a:bodyPr>
            <a:spAutoFit/>
          </a:bodyPr>
          <a:lstStyle/>
          <a:p>
            <a:pPr algn="ctr"/>
            <a:r>
              <a:rPr lang="en-GB" sz="3323" dirty="0"/>
              <a:t>Followers of Systems Engineering offer a lot of hope for the future prosperity of the country.</a:t>
            </a:r>
          </a:p>
        </p:txBody>
      </p:sp>
      <p:sp>
        <p:nvSpPr>
          <p:cNvPr id="22531" name="Text Box 3"/>
          <p:cNvSpPr txBox="1">
            <a:spLocks noChangeArrowheads="1"/>
          </p:cNvSpPr>
          <p:nvPr/>
        </p:nvSpPr>
        <p:spPr bwMode="auto">
          <a:xfrm>
            <a:off x="0" y="228600"/>
            <a:ext cx="590226" cy="717440"/>
          </a:xfrm>
          <a:prstGeom prst="rect">
            <a:avLst/>
          </a:prstGeom>
          <a:noFill/>
          <a:ln w="9525">
            <a:noFill/>
            <a:miter lim="800000"/>
            <a:headEnd/>
            <a:tailEnd/>
          </a:ln>
        </p:spPr>
        <p:txBody>
          <a:bodyPr wrap="none">
            <a:spAutoFit/>
          </a:bodyPr>
          <a:lstStyle/>
          <a:p>
            <a:r>
              <a:rPr lang="en-GB" sz="4062">
                <a:solidFill>
                  <a:srgbClr val="990000"/>
                </a:solidFill>
                <a:latin typeface="Arial Black" pitchFamily="34" charset="0"/>
              </a:rPr>
              <a:t>B</a:t>
            </a:r>
          </a:p>
        </p:txBody>
      </p:sp>
    </p:spTree>
    <p:extLst>
      <p:ext uri="{BB962C8B-B14F-4D97-AF65-F5344CB8AC3E}">
        <p14:creationId xmlns:p14="http://schemas.microsoft.com/office/powerpoint/2010/main" val="1288351533"/>
      </p:ext>
    </p:extLst>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963618" y="1417028"/>
            <a:ext cx="6853237" cy="4183196"/>
          </a:xfrm>
          <a:prstGeom prst="rect">
            <a:avLst/>
          </a:prstGeom>
          <a:noFill/>
          <a:ln w="9525">
            <a:noFill/>
            <a:miter lim="800000"/>
            <a:headEnd/>
            <a:tailEnd/>
          </a:ln>
        </p:spPr>
        <p:txBody>
          <a:bodyPr>
            <a:spAutoFit/>
          </a:bodyPr>
          <a:lstStyle/>
          <a:p>
            <a:pPr algn="ctr"/>
            <a:r>
              <a:rPr lang="en-GB" sz="3323" dirty="0"/>
              <a:t>Those organizations that follow Systems Engineering rigorously reap significant benefits in terms of profitability, performance and on time delivery of  </a:t>
            </a:r>
          </a:p>
          <a:p>
            <a:pPr algn="ctr"/>
            <a:r>
              <a:rPr lang="en-GB" sz="3323" dirty="0"/>
              <a:t>of products that both satisfy and delight their customers.</a:t>
            </a:r>
          </a:p>
        </p:txBody>
      </p:sp>
      <p:sp>
        <p:nvSpPr>
          <p:cNvPr id="23555" name="Text Box 3"/>
          <p:cNvSpPr txBox="1">
            <a:spLocks noChangeArrowheads="1"/>
          </p:cNvSpPr>
          <p:nvPr/>
        </p:nvSpPr>
        <p:spPr bwMode="auto">
          <a:xfrm>
            <a:off x="0" y="228600"/>
            <a:ext cx="590226" cy="717440"/>
          </a:xfrm>
          <a:prstGeom prst="rect">
            <a:avLst/>
          </a:prstGeom>
          <a:noFill/>
          <a:ln w="9525">
            <a:noFill/>
            <a:miter lim="800000"/>
            <a:headEnd/>
            <a:tailEnd/>
          </a:ln>
        </p:spPr>
        <p:txBody>
          <a:bodyPr wrap="none">
            <a:spAutoFit/>
          </a:bodyPr>
          <a:lstStyle/>
          <a:p>
            <a:r>
              <a:rPr lang="en-GB" sz="4062">
                <a:solidFill>
                  <a:srgbClr val="990000"/>
                </a:solidFill>
                <a:latin typeface="Arial Black" pitchFamily="34" charset="0"/>
              </a:rPr>
              <a:t>C</a:t>
            </a:r>
          </a:p>
        </p:txBody>
      </p:sp>
    </p:spTree>
    <p:extLst>
      <p:ext uri="{BB962C8B-B14F-4D97-AF65-F5344CB8AC3E}">
        <p14:creationId xmlns:p14="http://schemas.microsoft.com/office/powerpoint/2010/main" val="3602300"/>
      </p:ext>
    </p:extLst>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542925" y="1471248"/>
            <a:ext cx="8096250" cy="5093061"/>
          </a:xfrm>
          <a:prstGeom prst="rect">
            <a:avLst/>
          </a:prstGeom>
          <a:noFill/>
          <a:ln w="9525">
            <a:noFill/>
            <a:miter lim="800000"/>
            <a:headEnd/>
            <a:tailEnd/>
          </a:ln>
        </p:spPr>
        <p:txBody>
          <a:bodyPr>
            <a:spAutoFit/>
          </a:bodyPr>
          <a:lstStyle/>
          <a:p>
            <a:pPr algn="ctr"/>
            <a:r>
              <a:rPr lang="en-GB" sz="2954" dirty="0"/>
              <a:t>The application of Systems Engineering approaches in the design of systems, that permit sustained, reliable, full spectrum operation, in a wide range of future operating environments, has been demonstrated time after time to deliver substantial business advantage in highly competitive narrow markets by offering non-ephemeral holistic solutions of a unique countenance that totally satisfy multi-stakeholder customers.</a:t>
            </a:r>
          </a:p>
        </p:txBody>
      </p:sp>
      <p:sp>
        <p:nvSpPr>
          <p:cNvPr id="24579" name="Text Box 3"/>
          <p:cNvSpPr txBox="1">
            <a:spLocks noChangeArrowheads="1"/>
          </p:cNvSpPr>
          <p:nvPr/>
        </p:nvSpPr>
        <p:spPr bwMode="auto">
          <a:xfrm>
            <a:off x="0" y="273160"/>
            <a:ext cx="590226" cy="717440"/>
          </a:xfrm>
          <a:prstGeom prst="rect">
            <a:avLst/>
          </a:prstGeom>
          <a:noFill/>
          <a:ln w="9525">
            <a:noFill/>
            <a:miter lim="800000"/>
            <a:headEnd/>
            <a:tailEnd/>
          </a:ln>
        </p:spPr>
        <p:txBody>
          <a:bodyPr wrap="none">
            <a:spAutoFit/>
          </a:bodyPr>
          <a:lstStyle/>
          <a:p>
            <a:r>
              <a:rPr lang="en-GB" sz="4062">
                <a:solidFill>
                  <a:srgbClr val="990000"/>
                </a:solidFill>
                <a:latin typeface="Arial Black" pitchFamily="34" charset="0"/>
              </a:rPr>
              <a:t>D</a:t>
            </a:r>
          </a:p>
        </p:txBody>
      </p:sp>
    </p:spTree>
    <p:extLst>
      <p:ext uri="{BB962C8B-B14F-4D97-AF65-F5344CB8AC3E}">
        <p14:creationId xmlns:p14="http://schemas.microsoft.com/office/powerpoint/2010/main" val="1233145514"/>
      </p:ext>
    </p:extLst>
  </p:cSld>
  <p:clrMapOvr>
    <a:masterClrMapping/>
  </p:clrMapOvr>
  <p:transition>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847728" y="2988802"/>
            <a:ext cx="7429500" cy="1115049"/>
          </a:xfrm>
          <a:prstGeom prst="rect">
            <a:avLst/>
          </a:prstGeom>
          <a:noFill/>
          <a:ln w="9525">
            <a:noFill/>
            <a:miter lim="800000"/>
            <a:headEnd/>
            <a:tailEnd/>
          </a:ln>
        </p:spPr>
        <p:txBody>
          <a:bodyPr>
            <a:spAutoFit/>
          </a:bodyPr>
          <a:lstStyle/>
          <a:p>
            <a:pPr algn="ctr"/>
            <a:r>
              <a:rPr lang="en-GB" sz="3323" dirty="0"/>
              <a:t>Systems Engineering is the </a:t>
            </a:r>
            <a:r>
              <a:rPr lang="en-GB" sz="3323" u="sng" dirty="0">
                <a:solidFill>
                  <a:srgbClr val="990000"/>
                </a:solidFill>
              </a:rPr>
              <a:t>f</a:t>
            </a:r>
            <a:r>
              <a:rPr lang="en-GB" sz="3323" dirty="0"/>
              <a:t>oundation o</a:t>
            </a:r>
            <a:r>
              <a:rPr lang="en-GB" sz="3323" u="sng" dirty="0">
                <a:solidFill>
                  <a:srgbClr val="990000"/>
                </a:solidFill>
              </a:rPr>
              <a:t>f</a:t>
            </a:r>
            <a:r>
              <a:rPr lang="en-GB" sz="3323" dirty="0"/>
              <a:t> </a:t>
            </a:r>
            <a:r>
              <a:rPr lang="en-GB" sz="3323" u="sng" dirty="0">
                <a:solidFill>
                  <a:srgbClr val="990000"/>
                </a:solidFill>
              </a:rPr>
              <a:t>f</a:t>
            </a:r>
            <a:r>
              <a:rPr lang="en-GB" sz="3323" dirty="0"/>
              <a:t>uture success.</a:t>
            </a:r>
          </a:p>
        </p:txBody>
      </p:sp>
      <p:sp>
        <p:nvSpPr>
          <p:cNvPr id="25603" name="Text Box 3"/>
          <p:cNvSpPr txBox="1">
            <a:spLocks noChangeArrowheads="1"/>
          </p:cNvSpPr>
          <p:nvPr/>
        </p:nvSpPr>
        <p:spPr bwMode="auto">
          <a:xfrm>
            <a:off x="0" y="273160"/>
            <a:ext cx="590226" cy="717440"/>
          </a:xfrm>
          <a:prstGeom prst="rect">
            <a:avLst/>
          </a:prstGeom>
          <a:noFill/>
          <a:ln w="9525">
            <a:noFill/>
            <a:miter lim="800000"/>
            <a:headEnd/>
            <a:tailEnd/>
          </a:ln>
        </p:spPr>
        <p:txBody>
          <a:bodyPr wrap="none">
            <a:spAutoFit/>
          </a:bodyPr>
          <a:lstStyle/>
          <a:p>
            <a:r>
              <a:rPr lang="en-GB" sz="4062">
                <a:solidFill>
                  <a:srgbClr val="990000"/>
                </a:solidFill>
                <a:latin typeface="Arial Black" pitchFamily="34" charset="0"/>
              </a:rPr>
              <a:t>A</a:t>
            </a:r>
          </a:p>
        </p:txBody>
      </p:sp>
    </p:spTree>
    <p:extLst>
      <p:ext uri="{BB962C8B-B14F-4D97-AF65-F5344CB8AC3E}">
        <p14:creationId xmlns:p14="http://schemas.microsoft.com/office/powerpoint/2010/main" val="795058235"/>
      </p:ext>
    </p:extLst>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847728" y="2118357"/>
            <a:ext cx="7429500" cy="1626407"/>
          </a:xfrm>
          <a:prstGeom prst="rect">
            <a:avLst/>
          </a:prstGeom>
          <a:noFill/>
          <a:ln w="9525">
            <a:noFill/>
            <a:miter lim="800000"/>
            <a:headEnd/>
            <a:tailEnd/>
          </a:ln>
        </p:spPr>
        <p:txBody>
          <a:bodyPr>
            <a:spAutoFit/>
          </a:bodyPr>
          <a:lstStyle/>
          <a:p>
            <a:pPr algn="ctr"/>
            <a:r>
              <a:rPr lang="en-GB" sz="3323" u="sng" dirty="0">
                <a:solidFill>
                  <a:srgbClr val="CC3300"/>
                </a:solidFill>
              </a:rPr>
              <a:t>F</a:t>
            </a:r>
            <a:r>
              <a:rPr lang="en-GB" sz="3323" dirty="0"/>
              <a:t>ollowers o</a:t>
            </a:r>
            <a:r>
              <a:rPr lang="en-GB" sz="3323" u="sng" dirty="0">
                <a:solidFill>
                  <a:srgbClr val="990000"/>
                </a:solidFill>
              </a:rPr>
              <a:t>f</a:t>
            </a:r>
            <a:r>
              <a:rPr lang="en-GB" sz="3323" dirty="0"/>
              <a:t> Systems Engineering o</a:t>
            </a:r>
            <a:r>
              <a:rPr lang="en-GB" sz="3323" u="sng" dirty="0">
                <a:solidFill>
                  <a:srgbClr val="990000"/>
                </a:solidFill>
              </a:rPr>
              <a:t>ff</a:t>
            </a:r>
            <a:r>
              <a:rPr lang="en-GB" sz="3323" dirty="0"/>
              <a:t>er a lot o</a:t>
            </a:r>
            <a:r>
              <a:rPr lang="en-GB" sz="3323" u="sng" dirty="0">
                <a:solidFill>
                  <a:srgbClr val="990000"/>
                </a:solidFill>
              </a:rPr>
              <a:t>f</a:t>
            </a:r>
            <a:r>
              <a:rPr lang="en-GB" sz="3323" dirty="0"/>
              <a:t> hope </a:t>
            </a:r>
            <a:r>
              <a:rPr lang="en-GB" sz="3323" u="sng" dirty="0">
                <a:solidFill>
                  <a:srgbClr val="990000"/>
                </a:solidFill>
              </a:rPr>
              <a:t>f</a:t>
            </a:r>
            <a:r>
              <a:rPr lang="en-GB" sz="3323" dirty="0"/>
              <a:t>or the </a:t>
            </a:r>
            <a:r>
              <a:rPr lang="en-GB" sz="3323" u="sng" dirty="0">
                <a:solidFill>
                  <a:srgbClr val="990000"/>
                </a:solidFill>
              </a:rPr>
              <a:t>f</a:t>
            </a:r>
            <a:r>
              <a:rPr lang="en-GB" sz="3323" dirty="0"/>
              <a:t>uture prosperity o</a:t>
            </a:r>
            <a:r>
              <a:rPr lang="en-GB" sz="3323" u="sng" dirty="0">
                <a:solidFill>
                  <a:srgbClr val="990000"/>
                </a:solidFill>
              </a:rPr>
              <a:t>f</a:t>
            </a:r>
            <a:r>
              <a:rPr lang="en-GB" sz="3323" dirty="0"/>
              <a:t> the country.</a:t>
            </a:r>
          </a:p>
        </p:txBody>
      </p:sp>
      <p:sp>
        <p:nvSpPr>
          <p:cNvPr id="26627" name="Text Box 3"/>
          <p:cNvSpPr txBox="1">
            <a:spLocks noChangeArrowheads="1"/>
          </p:cNvSpPr>
          <p:nvPr/>
        </p:nvSpPr>
        <p:spPr bwMode="auto">
          <a:xfrm>
            <a:off x="0" y="273160"/>
            <a:ext cx="590226" cy="717440"/>
          </a:xfrm>
          <a:prstGeom prst="rect">
            <a:avLst/>
          </a:prstGeom>
          <a:noFill/>
          <a:ln w="9525">
            <a:noFill/>
            <a:miter lim="800000"/>
            <a:headEnd/>
            <a:tailEnd/>
          </a:ln>
        </p:spPr>
        <p:txBody>
          <a:bodyPr wrap="none">
            <a:spAutoFit/>
          </a:bodyPr>
          <a:lstStyle/>
          <a:p>
            <a:r>
              <a:rPr lang="en-GB" sz="4062">
                <a:solidFill>
                  <a:srgbClr val="990000"/>
                </a:solidFill>
                <a:latin typeface="Arial Black" pitchFamily="34" charset="0"/>
              </a:rPr>
              <a:t>B</a:t>
            </a:r>
          </a:p>
        </p:txBody>
      </p:sp>
    </p:spTree>
    <p:extLst>
      <p:ext uri="{BB962C8B-B14F-4D97-AF65-F5344CB8AC3E}">
        <p14:creationId xmlns:p14="http://schemas.microsoft.com/office/powerpoint/2010/main" val="1453652468"/>
      </p:ext>
    </p:extLst>
  </p:cSld>
  <p:clrMapOvr>
    <a:masterClrMapping/>
  </p:clrMapOvr>
  <p:transition>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687388" y="1865435"/>
            <a:ext cx="7872412" cy="3671839"/>
          </a:xfrm>
          <a:prstGeom prst="rect">
            <a:avLst/>
          </a:prstGeom>
          <a:noFill/>
          <a:ln w="9525">
            <a:noFill/>
            <a:miter lim="800000"/>
            <a:headEnd/>
            <a:tailEnd/>
          </a:ln>
        </p:spPr>
        <p:txBody>
          <a:bodyPr>
            <a:spAutoFit/>
          </a:bodyPr>
          <a:lstStyle/>
          <a:p>
            <a:pPr algn="ctr"/>
            <a:r>
              <a:rPr lang="en-GB" sz="3323" dirty="0"/>
              <a:t>Those organizations that </a:t>
            </a:r>
            <a:r>
              <a:rPr lang="en-GB" sz="3323" u="sng" dirty="0">
                <a:solidFill>
                  <a:srgbClr val="990000"/>
                </a:solidFill>
              </a:rPr>
              <a:t>f</a:t>
            </a:r>
            <a:r>
              <a:rPr lang="en-GB" sz="3323" dirty="0"/>
              <a:t>ollow Systems Engineering rigorously, reap signi</a:t>
            </a:r>
            <a:r>
              <a:rPr lang="en-GB" sz="3323" u="sng" dirty="0">
                <a:solidFill>
                  <a:srgbClr val="990000"/>
                </a:solidFill>
              </a:rPr>
              <a:t>f</a:t>
            </a:r>
            <a:r>
              <a:rPr lang="en-GB" sz="3323" dirty="0"/>
              <a:t>icant bene</a:t>
            </a:r>
            <a:r>
              <a:rPr lang="en-GB" sz="3323" u="sng" dirty="0">
                <a:solidFill>
                  <a:srgbClr val="990000"/>
                </a:solidFill>
              </a:rPr>
              <a:t>f</a:t>
            </a:r>
            <a:r>
              <a:rPr lang="en-GB" sz="3323" dirty="0"/>
              <a:t>its in terms </a:t>
            </a:r>
          </a:p>
          <a:p>
            <a:pPr algn="ctr"/>
            <a:r>
              <a:rPr lang="en-GB" sz="3323" dirty="0"/>
              <a:t>o</a:t>
            </a:r>
            <a:r>
              <a:rPr lang="en-GB" sz="3323" u="sng" dirty="0">
                <a:solidFill>
                  <a:srgbClr val="990000"/>
                </a:solidFill>
              </a:rPr>
              <a:t>f</a:t>
            </a:r>
            <a:r>
              <a:rPr lang="en-GB" sz="3323" dirty="0"/>
              <a:t> pro</a:t>
            </a:r>
            <a:r>
              <a:rPr lang="en-GB" sz="3323" u="sng" dirty="0">
                <a:solidFill>
                  <a:srgbClr val="990000"/>
                </a:solidFill>
              </a:rPr>
              <a:t>f</a:t>
            </a:r>
            <a:r>
              <a:rPr lang="en-GB" sz="3323" dirty="0"/>
              <a:t>itability, per</a:t>
            </a:r>
            <a:r>
              <a:rPr lang="en-GB" sz="3323" u="sng" dirty="0">
                <a:solidFill>
                  <a:srgbClr val="990000"/>
                </a:solidFill>
              </a:rPr>
              <a:t>f</a:t>
            </a:r>
            <a:r>
              <a:rPr lang="en-GB" sz="3323" dirty="0"/>
              <a:t>ormance and </a:t>
            </a:r>
          </a:p>
          <a:p>
            <a:pPr algn="ctr"/>
            <a:r>
              <a:rPr lang="en-GB" sz="3323" dirty="0"/>
              <a:t>on time delivery o</a:t>
            </a:r>
            <a:r>
              <a:rPr lang="en-GB" sz="3323" u="sng" dirty="0">
                <a:solidFill>
                  <a:srgbClr val="990000"/>
                </a:solidFill>
              </a:rPr>
              <a:t>f </a:t>
            </a:r>
            <a:r>
              <a:rPr lang="en-GB" sz="3323" dirty="0"/>
              <a:t> </a:t>
            </a:r>
          </a:p>
          <a:p>
            <a:pPr algn="ctr"/>
            <a:r>
              <a:rPr lang="en-GB" sz="3323" dirty="0"/>
              <a:t>o</a:t>
            </a:r>
            <a:r>
              <a:rPr lang="en-GB" sz="3323" u="sng" dirty="0">
                <a:solidFill>
                  <a:srgbClr val="990000"/>
                </a:solidFill>
              </a:rPr>
              <a:t>f</a:t>
            </a:r>
            <a:r>
              <a:rPr lang="en-GB" sz="3323" dirty="0"/>
              <a:t> products that both satis</a:t>
            </a:r>
            <a:r>
              <a:rPr lang="en-GB" sz="3323" u="sng" dirty="0">
                <a:solidFill>
                  <a:srgbClr val="990000"/>
                </a:solidFill>
              </a:rPr>
              <a:t>f</a:t>
            </a:r>
            <a:r>
              <a:rPr lang="en-GB" sz="3323" dirty="0"/>
              <a:t>y and delight their customers.</a:t>
            </a:r>
          </a:p>
        </p:txBody>
      </p:sp>
      <p:sp>
        <p:nvSpPr>
          <p:cNvPr id="27651" name="Text Box 3"/>
          <p:cNvSpPr txBox="1">
            <a:spLocks noChangeArrowheads="1"/>
          </p:cNvSpPr>
          <p:nvPr/>
        </p:nvSpPr>
        <p:spPr bwMode="auto">
          <a:xfrm>
            <a:off x="0" y="273160"/>
            <a:ext cx="590226" cy="717440"/>
          </a:xfrm>
          <a:prstGeom prst="rect">
            <a:avLst/>
          </a:prstGeom>
          <a:noFill/>
          <a:ln w="9525">
            <a:noFill/>
            <a:miter lim="800000"/>
            <a:headEnd/>
            <a:tailEnd/>
          </a:ln>
        </p:spPr>
        <p:txBody>
          <a:bodyPr wrap="none">
            <a:spAutoFit/>
          </a:bodyPr>
          <a:lstStyle/>
          <a:p>
            <a:r>
              <a:rPr lang="en-GB" sz="4062">
                <a:solidFill>
                  <a:srgbClr val="990000"/>
                </a:solidFill>
                <a:latin typeface="Arial Black" pitchFamily="34" charset="0"/>
              </a:rPr>
              <a:t>C</a:t>
            </a:r>
          </a:p>
        </p:txBody>
      </p:sp>
    </p:spTree>
    <p:extLst>
      <p:ext uri="{BB962C8B-B14F-4D97-AF65-F5344CB8AC3E}">
        <p14:creationId xmlns:p14="http://schemas.microsoft.com/office/powerpoint/2010/main" val="793655722"/>
      </p:ext>
    </p:extLst>
  </p:cSld>
  <p:clrMapOvr>
    <a:masterClrMapping/>
  </p:clrMapOvr>
  <p:transition>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684213" y="1336435"/>
            <a:ext cx="8096250" cy="5093061"/>
          </a:xfrm>
          <a:prstGeom prst="rect">
            <a:avLst/>
          </a:prstGeom>
          <a:noFill/>
          <a:ln w="9525">
            <a:noFill/>
            <a:miter lim="800000"/>
            <a:headEnd/>
            <a:tailEnd/>
          </a:ln>
        </p:spPr>
        <p:txBody>
          <a:bodyPr>
            <a:spAutoFit/>
          </a:bodyPr>
          <a:lstStyle/>
          <a:p>
            <a:pPr algn="ctr"/>
            <a:r>
              <a:rPr lang="en-GB" sz="2954" dirty="0"/>
              <a:t>The application o</a:t>
            </a:r>
            <a:r>
              <a:rPr lang="en-GB" sz="2954" u="sng" dirty="0">
                <a:solidFill>
                  <a:srgbClr val="990000"/>
                </a:solidFill>
              </a:rPr>
              <a:t>f</a:t>
            </a:r>
            <a:r>
              <a:rPr lang="en-GB" sz="2954" dirty="0"/>
              <a:t> Systems Engineering approaches in the design o</a:t>
            </a:r>
            <a:r>
              <a:rPr lang="en-GB" sz="2954" u="sng" dirty="0">
                <a:solidFill>
                  <a:srgbClr val="990000"/>
                </a:solidFill>
              </a:rPr>
              <a:t>f</a:t>
            </a:r>
            <a:r>
              <a:rPr lang="en-GB" sz="2954" dirty="0"/>
              <a:t>  systems, that permit sustained, reliable, </a:t>
            </a:r>
            <a:r>
              <a:rPr lang="en-GB" sz="2954" u="sng" dirty="0">
                <a:solidFill>
                  <a:srgbClr val="990000"/>
                </a:solidFill>
              </a:rPr>
              <a:t>f</a:t>
            </a:r>
            <a:r>
              <a:rPr lang="en-GB" sz="2954" dirty="0"/>
              <a:t>ull spectrum operation, in a wide range o</a:t>
            </a:r>
            <a:r>
              <a:rPr lang="en-GB" sz="2954" u="sng" dirty="0">
                <a:solidFill>
                  <a:srgbClr val="990000"/>
                </a:solidFill>
              </a:rPr>
              <a:t>f</a:t>
            </a:r>
            <a:r>
              <a:rPr lang="en-GB" sz="2954" dirty="0"/>
              <a:t> </a:t>
            </a:r>
            <a:r>
              <a:rPr lang="en-GB" sz="2954" u="sng" dirty="0">
                <a:solidFill>
                  <a:srgbClr val="990000"/>
                </a:solidFill>
              </a:rPr>
              <a:t>f</a:t>
            </a:r>
            <a:r>
              <a:rPr lang="en-GB" sz="2954" dirty="0"/>
              <a:t>uture operating environments, has been demonstrated time a</a:t>
            </a:r>
            <a:r>
              <a:rPr lang="en-GB" sz="2954" u="sng" dirty="0">
                <a:solidFill>
                  <a:srgbClr val="990000"/>
                </a:solidFill>
              </a:rPr>
              <a:t>f</a:t>
            </a:r>
            <a:r>
              <a:rPr lang="en-GB" sz="2954" dirty="0"/>
              <a:t>ter time to deliver substantial business advantage in highly competitive narrow markets by o</a:t>
            </a:r>
            <a:r>
              <a:rPr lang="en-GB" sz="2954" u="sng" dirty="0">
                <a:solidFill>
                  <a:srgbClr val="990000"/>
                </a:solidFill>
              </a:rPr>
              <a:t>ff</a:t>
            </a:r>
            <a:r>
              <a:rPr lang="en-GB" sz="2954" dirty="0"/>
              <a:t>ering non-ephemeral holistic solutions o</a:t>
            </a:r>
            <a:r>
              <a:rPr lang="en-GB" sz="2954" u="sng" dirty="0">
                <a:solidFill>
                  <a:srgbClr val="990000"/>
                </a:solidFill>
              </a:rPr>
              <a:t>f</a:t>
            </a:r>
            <a:r>
              <a:rPr lang="en-GB" sz="2954" dirty="0"/>
              <a:t> a unique countenance that totally satis</a:t>
            </a:r>
            <a:r>
              <a:rPr lang="en-GB" sz="2954" u="sng" dirty="0">
                <a:solidFill>
                  <a:srgbClr val="990000"/>
                </a:solidFill>
              </a:rPr>
              <a:t>f</a:t>
            </a:r>
            <a:r>
              <a:rPr lang="en-GB" sz="2954" dirty="0"/>
              <a:t>y multi-stakeholder customers.</a:t>
            </a:r>
          </a:p>
        </p:txBody>
      </p:sp>
      <p:sp>
        <p:nvSpPr>
          <p:cNvPr id="28675" name="Text Box 3"/>
          <p:cNvSpPr txBox="1">
            <a:spLocks noChangeArrowheads="1"/>
          </p:cNvSpPr>
          <p:nvPr/>
        </p:nvSpPr>
        <p:spPr bwMode="auto">
          <a:xfrm>
            <a:off x="19374" y="228600"/>
            <a:ext cx="590226" cy="717440"/>
          </a:xfrm>
          <a:prstGeom prst="rect">
            <a:avLst/>
          </a:prstGeom>
          <a:noFill/>
          <a:ln w="9525">
            <a:noFill/>
            <a:miter lim="800000"/>
            <a:headEnd/>
            <a:tailEnd/>
          </a:ln>
        </p:spPr>
        <p:txBody>
          <a:bodyPr wrap="none">
            <a:spAutoFit/>
          </a:bodyPr>
          <a:lstStyle/>
          <a:p>
            <a:r>
              <a:rPr lang="en-GB" sz="4062">
                <a:solidFill>
                  <a:srgbClr val="990000"/>
                </a:solidFill>
                <a:latin typeface="Arial Black" pitchFamily="34" charset="0"/>
              </a:rPr>
              <a:t>D</a:t>
            </a:r>
          </a:p>
        </p:txBody>
      </p:sp>
    </p:spTree>
    <p:extLst>
      <p:ext uri="{BB962C8B-B14F-4D97-AF65-F5344CB8AC3E}">
        <p14:creationId xmlns:p14="http://schemas.microsoft.com/office/powerpoint/2010/main" val="470401232"/>
      </p:ext>
    </p:extLst>
  </p:cSld>
  <p:clrMapOvr>
    <a:masterClrMapping/>
  </p:clrMapOvr>
  <p:transition>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687388" y="1865438"/>
            <a:ext cx="7872412" cy="3899337"/>
          </a:xfrm>
          <a:prstGeom prst="rect">
            <a:avLst/>
          </a:prstGeom>
          <a:noFill/>
          <a:ln w="9525">
            <a:noFill/>
            <a:miter lim="800000"/>
            <a:headEnd/>
            <a:tailEnd/>
          </a:ln>
        </p:spPr>
        <p:txBody>
          <a:bodyPr>
            <a:spAutoFit/>
          </a:bodyPr>
          <a:lstStyle/>
          <a:p>
            <a:pPr algn="ctr"/>
            <a:r>
              <a:rPr lang="en-GB" sz="3323" dirty="0"/>
              <a:t>Those organizations that </a:t>
            </a:r>
            <a:r>
              <a:rPr lang="en-GB" sz="3323" u="sng" dirty="0">
                <a:solidFill>
                  <a:srgbClr val="990000"/>
                </a:solidFill>
              </a:rPr>
              <a:t>f</a:t>
            </a:r>
            <a:r>
              <a:rPr lang="en-GB" sz="3323" dirty="0"/>
              <a:t>ollow Systems Engineering rigorously, reap signi</a:t>
            </a:r>
            <a:r>
              <a:rPr lang="en-GB" sz="3323" u="sng" dirty="0">
                <a:solidFill>
                  <a:srgbClr val="990000"/>
                </a:solidFill>
              </a:rPr>
              <a:t>f</a:t>
            </a:r>
            <a:r>
              <a:rPr lang="en-GB" sz="3323" dirty="0"/>
              <a:t>icant bene</a:t>
            </a:r>
            <a:r>
              <a:rPr lang="en-GB" sz="3323" u="sng" dirty="0">
                <a:solidFill>
                  <a:srgbClr val="990000"/>
                </a:solidFill>
              </a:rPr>
              <a:t>f</a:t>
            </a:r>
            <a:r>
              <a:rPr lang="en-GB" sz="3323" dirty="0"/>
              <a:t>its in terms o</a:t>
            </a:r>
            <a:r>
              <a:rPr lang="en-GB" sz="3323" u="sng" dirty="0">
                <a:solidFill>
                  <a:srgbClr val="990000"/>
                </a:solidFill>
              </a:rPr>
              <a:t>f</a:t>
            </a:r>
            <a:r>
              <a:rPr lang="en-GB" sz="3323" dirty="0"/>
              <a:t> pro</a:t>
            </a:r>
            <a:r>
              <a:rPr lang="en-GB" sz="3323" u="sng" dirty="0">
                <a:solidFill>
                  <a:srgbClr val="990000"/>
                </a:solidFill>
              </a:rPr>
              <a:t>f</a:t>
            </a:r>
            <a:r>
              <a:rPr lang="en-GB" sz="3323" dirty="0"/>
              <a:t>itability, per</a:t>
            </a:r>
            <a:r>
              <a:rPr lang="en-GB" sz="3323" u="sng" dirty="0">
                <a:solidFill>
                  <a:srgbClr val="990000"/>
                </a:solidFill>
              </a:rPr>
              <a:t>f</a:t>
            </a:r>
            <a:r>
              <a:rPr lang="en-GB" sz="3323" dirty="0"/>
              <a:t>ormance and on time delivery </a:t>
            </a:r>
            <a:r>
              <a:rPr lang="en-GB" sz="4062" dirty="0">
                <a:solidFill>
                  <a:schemeClr val="accent2"/>
                </a:solidFill>
              </a:rPr>
              <a:t>o</a:t>
            </a:r>
            <a:r>
              <a:rPr lang="en-GB" sz="4062" u="sng" dirty="0">
                <a:solidFill>
                  <a:schemeClr val="accent2"/>
                </a:solidFill>
              </a:rPr>
              <a:t>f </a:t>
            </a:r>
            <a:r>
              <a:rPr lang="en-GB" sz="4062" dirty="0">
                <a:solidFill>
                  <a:schemeClr val="accent2"/>
                </a:solidFill>
              </a:rPr>
              <a:t> </a:t>
            </a:r>
          </a:p>
          <a:p>
            <a:pPr algn="ctr"/>
            <a:r>
              <a:rPr lang="en-GB" sz="4062" dirty="0">
                <a:solidFill>
                  <a:schemeClr val="accent2"/>
                </a:solidFill>
              </a:rPr>
              <a:t>o</a:t>
            </a:r>
            <a:r>
              <a:rPr lang="en-GB" sz="4062" u="sng" dirty="0">
                <a:solidFill>
                  <a:schemeClr val="accent2"/>
                </a:solidFill>
              </a:rPr>
              <a:t>f</a:t>
            </a:r>
            <a:r>
              <a:rPr lang="en-GB" sz="3323" dirty="0"/>
              <a:t> products that both satis</a:t>
            </a:r>
            <a:r>
              <a:rPr lang="en-GB" sz="3323" u="sng" dirty="0">
                <a:solidFill>
                  <a:srgbClr val="990000"/>
                </a:solidFill>
              </a:rPr>
              <a:t>f</a:t>
            </a:r>
            <a:r>
              <a:rPr lang="en-GB" sz="3323" dirty="0"/>
              <a:t>y and delight their customers.</a:t>
            </a:r>
          </a:p>
        </p:txBody>
      </p:sp>
      <p:sp>
        <p:nvSpPr>
          <p:cNvPr id="29699" name="Text Box 3"/>
          <p:cNvSpPr txBox="1">
            <a:spLocks noChangeArrowheads="1"/>
          </p:cNvSpPr>
          <p:nvPr/>
        </p:nvSpPr>
        <p:spPr bwMode="auto">
          <a:xfrm>
            <a:off x="0" y="228600"/>
            <a:ext cx="590226" cy="717440"/>
          </a:xfrm>
          <a:prstGeom prst="rect">
            <a:avLst/>
          </a:prstGeom>
          <a:noFill/>
          <a:ln w="9525">
            <a:noFill/>
            <a:miter lim="800000"/>
            <a:headEnd/>
            <a:tailEnd/>
          </a:ln>
        </p:spPr>
        <p:txBody>
          <a:bodyPr wrap="none">
            <a:spAutoFit/>
          </a:bodyPr>
          <a:lstStyle/>
          <a:p>
            <a:r>
              <a:rPr lang="en-GB" sz="4062">
                <a:solidFill>
                  <a:srgbClr val="990000"/>
                </a:solidFill>
                <a:latin typeface="Arial Black" pitchFamily="34" charset="0"/>
              </a:rPr>
              <a:t>C</a:t>
            </a:r>
          </a:p>
        </p:txBody>
      </p:sp>
      <p:sp>
        <p:nvSpPr>
          <p:cNvPr id="29700" name="Rectangle 4"/>
          <p:cNvSpPr>
            <a:spLocks noGrp="1" noChangeArrowheads="1"/>
          </p:cNvSpPr>
          <p:nvPr>
            <p:ph type="title"/>
          </p:nvPr>
        </p:nvSpPr>
        <p:spPr/>
        <p:txBody>
          <a:bodyPr/>
          <a:lstStyle/>
          <a:p>
            <a:pPr algn="ctr"/>
            <a:r>
              <a:rPr lang="en-GB" smtClean="0"/>
              <a:t>The Other Mistake</a:t>
            </a:r>
          </a:p>
        </p:txBody>
      </p:sp>
    </p:spTree>
    <p:extLst>
      <p:ext uri="{BB962C8B-B14F-4D97-AF65-F5344CB8AC3E}">
        <p14:creationId xmlns:p14="http://schemas.microsoft.com/office/powerpoint/2010/main" val="128226332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GB" smtClean="0"/>
              <a:t>Complexity</a:t>
            </a:r>
          </a:p>
        </p:txBody>
      </p:sp>
      <p:sp>
        <p:nvSpPr>
          <p:cNvPr id="30723" name="Rectangle 3"/>
          <p:cNvSpPr>
            <a:spLocks noGrp="1" noChangeArrowheads="1"/>
          </p:cNvSpPr>
          <p:nvPr>
            <p:ph type="body" idx="1"/>
          </p:nvPr>
        </p:nvSpPr>
        <p:spPr>
          <a:xfrm>
            <a:off x="315913" y="1178176"/>
            <a:ext cx="4494212" cy="4592515"/>
          </a:xfrm>
        </p:spPr>
        <p:txBody>
          <a:bodyPr/>
          <a:lstStyle/>
          <a:p>
            <a:pPr eaLnBrk="1" hangingPunct="1">
              <a:buFont typeface="Arial" charset="0"/>
              <a:buChar char="•"/>
            </a:pPr>
            <a:r>
              <a:rPr lang="en-GB" sz="1846" dirty="0"/>
              <a:t>Complexity lies at the heart of the problem </a:t>
            </a:r>
            <a:r>
              <a:rPr lang="en-GB" sz="1846" dirty="0">
                <a:latin typeface="Arial" charset="0"/>
              </a:rPr>
              <a:t>because humans cannot handle complexity</a:t>
            </a:r>
            <a:endParaRPr lang="en-GB" sz="1846" dirty="0"/>
          </a:p>
          <a:p>
            <a:pPr eaLnBrk="1" hangingPunct="1">
              <a:buFont typeface="Arial" charset="0"/>
              <a:buChar char="•"/>
            </a:pPr>
            <a:r>
              <a:rPr lang="en-US" sz="1846" dirty="0"/>
              <a:t>In order to satisfy customer needs and expectations, organizations are designing increasingly more complex products and services</a:t>
            </a:r>
          </a:p>
          <a:p>
            <a:pPr eaLnBrk="1" hangingPunct="1">
              <a:buFont typeface="Arial" charset="0"/>
              <a:buChar char="•"/>
            </a:pPr>
            <a:r>
              <a:rPr lang="en-US" sz="1846" dirty="0"/>
              <a:t>This increased complexity has resulted in problems and even failures that demonstrate symptoms of:</a:t>
            </a:r>
          </a:p>
          <a:p>
            <a:pPr lvl="1" eaLnBrk="1" hangingPunct="1">
              <a:lnSpc>
                <a:spcPct val="90000"/>
              </a:lnSpc>
              <a:buFont typeface="Arial" charset="0"/>
              <a:buChar char="•"/>
            </a:pPr>
            <a:r>
              <a:rPr lang="en-US" sz="1662" dirty="0"/>
              <a:t>Late delivery</a:t>
            </a:r>
          </a:p>
          <a:p>
            <a:pPr lvl="1" eaLnBrk="1" hangingPunct="1">
              <a:buFont typeface="Arial" charset="0"/>
              <a:buChar char="•"/>
            </a:pPr>
            <a:r>
              <a:rPr lang="en-US" sz="1662" dirty="0"/>
              <a:t>Cost overruns</a:t>
            </a:r>
          </a:p>
          <a:p>
            <a:pPr lvl="1" eaLnBrk="1" hangingPunct="1">
              <a:buFont typeface="Arial" charset="0"/>
              <a:buChar char="•"/>
            </a:pPr>
            <a:r>
              <a:rPr lang="en-US" sz="1662" dirty="0"/>
              <a:t>Performance shortfalls</a:t>
            </a:r>
          </a:p>
        </p:txBody>
      </p:sp>
      <p:sp>
        <p:nvSpPr>
          <p:cNvPr id="30724" name="Text Box 4"/>
          <p:cNvSpPr txBox="1">
            <a:spLocks noChangeArrowheads="1"/>
          </p:cNvSpPr>
          <p:nvPr/>
        </p:nvSpPr>
        <p:spPr bwMode="auto">
          <a:xfrm>
            <a:off x="579023" y="5737421"/>
            <a:ext cx="8188325" cy="92333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spAutoFit/>
          </a:bodyPr>
          <a:lstStyle/>
          <a:p>
            <a:pPr>
              <a:spcBef>
                <a:spcPct val="20000"/>
              </a:spcBef>
              <a:buClr>
                <a:schemeClr val="accent2"/>
              </a:buClr>
              <a:buSzPct val="145000"/>
              <a:buFont typeface="Symbol" pitchFamily="18" charset="2"/>
              <a:buNone/>
            </a:pPr>
            <a:r>
              <a:rPr lang="en-GB" sz="1800" b="1" dirty="0">
                <a:solidFill>
                  <a:schemeClr val="bg1"/>
                </a:solidFill>
              </a:rPr>
              <a:t>The increased complexity increases the opportunity for an error and makes errors more difficult to find. These errors, if undetected, will result in undesirable emergent behaviour</a:t>
            </a:r>
          </a:p>
        </p:txBody>
      </p:sp>
      <p:pic>
        <p:nvPicPr>
          <p:cNvPr id="30725" name="Picture 5"/>
          <p:cNvPicPr>
            <a:picLocks noChangeAspect="1" noChangeArrowheads="1"/>
          </p:cNvPicPr>
          <p:nvPr/>
        </p:nvPicPr>
        <p:blipFill>
          <a:blip r:embed="rId3"/>
          <a:srcRect/>
          <a:stretch>
            <a:fillRect/>
          </a:stretch>
        </p:blipFill>
        <p:spPr bwMode="auto">
          <a:xfrm>
            <a:off x="4768850" y="1156222"/>
            <a:ext cx="4192588" cy="2662603"/>
          </a:xfrm>
          <a:prstGeom prst="rect">
            <a:avLst/>
          </a:prstGeom>
          <a:noFill/>
          <a:ln w="9525">
            <a:noFill/>
            <a:miter lim="800000"/>
            <a:headEnd/>
            <a:tailEnd/>
          </a:ln>
        </p:spPr>
      </p:pic>
      <p:sp>
        <p:nvSpPr>
          <p:cNvPr id="30726" name="TextBox 5"/>
          <p:cNvSpPr txBox="1">
            <a:spLocks noChangeArrowheads="1"/>
          </p:cNvSpPr>
          <p:nvPr/>
        </p:nvSpPr>
        <p:spPr bwMode="auto">
          <a:xfrm>
            <a:off x="4995750" y="3973301"/>
            <a:ext cx="3796283" cy="774251"/>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n-GB" sz="1477" dirty="0"/>
              <a:t>Pick any product, including service based products, and as it evolved its complexity will have increased</a:t>
            </a:r>
          </a:p>
        </p:txBody>
      </p:sp>
    </p:spTree>
    <p:extLst>
      <p:ext uri="{BB962C8B-B14F-4D97-AF65-F5344CB8AC3E}">
        <p14:creationId xmlns:p14="http://schemas.microsoft.com/office/powerpoint/2010/main" val="24428286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Our Brain</a:t>
            </a:r>
            <a:endParaRPr lang="en-GB"/>
          </a:p>
        </p:txBody>
      </p:sp>
      <p:pic>
        <p:nvPicPr>
          <p:cNvPr id="5" name="Picture 4" descr="brain.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263680" y="2210832"/>
            <a:ext cx="3247996" cy="3247996"/>
          </a:xfrm>
          <a:prstGeom prst="rect">
            <a:avLst/>
          </a:prstGeom>
        </p:spPr>
      </p:pic>
      <p:sp>
        <p:nvSpPr>
          <p:cNvPr id="3" name="Rounded Rectangular Callout 2"/>
          <p:cNvSpPr/>
          <p:nvPr/>
        </p:nvSpPr>
        <p:spPr>
          <a:xfrm>
            <a:off x="2082537" y="1035858"/>
            <a:ext cx="1931281" cy="685285"/>
          </a:xfrm>
          <a:prstGeom prst="wedgeRoundRectCallout">
            <a:avLst>
              <a:gd name="adj1" fmla="val 52647"/>
              <a:gd name="adj2" fmla="val 201970"/>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101" dirty="0">
                <a:solidFill>
                  <a:schemeClr val="tx1"/>
                </a:solidFill>
                <a:latin typeface="GE Inspira Pitch Regular" charset="0"/>
              </a:rPr>
              <a:t>Pre-frontal Cortex </a:t>
            </a:r>
          </a:p>
        </p:txBody>
      </p:sp>
      <p:sp>
        <p:nvSpPr>
          <p:cNvPr id="8" name="Rounded Rectangular Callout 7"/>
          <p:cNvSpPr/>
          <p:nvPr/>
        </p:nvSpPr>
        <p:spPr>
          <a:xfrm>
            <a:off x="6511676" y="2340373"/>
            <a:ext cx="1210909" cy="703684"/>
          </a:xfrm>
          <a:prstGeom prst="wedgeRoundRectCallout">
            <a:avLst>
              <a:gd name="adj1" fmla="val -152145"/>
              <a:gd name="adj2" fmla="val 107798"/>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101">
                <a:solidFill>
                  <a:schemeClr val="tx1"/>
                </a:solidFill>
                <a:latin typeface="GE Inspira Pitch Regular" charset="0"/>
              </a:rPr>
              <a:t>Limbic System</a:t>
            </a:r>
          </a:p>
        </p:txBody>
      </p:sp>
      <p:sp>
        <p:nvSpPr>
          <p:cNvPr id="10" name="Rounded Rectangular Callout 9"/>
          <p:cNvSpPr/>
          <p:nvPr/>
        </p:nvSpPr>
        <p:spPr>
          <a:xfrm>
            <a:off x="6727179" y="3983386"/>
            <a:ext cx="1077644" cy="708995"/>
          </a:xfrm>
          <a:prstGeom prst="wedgeRoundRectCallout">
            <a:avLst>
              <a:gd name="adj1" fmla="val -177506"/>
              <a:gd name="adj2" fmla="val 2590"/>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101" dirty="0">
                <a:solidFill>
                  <a:schemeClr val="tx1"/>
                </a:solidFill>
                <a:latin typeface="GE Inspira Pitch Regular" charset="0"/>
              </a:rPr>
              <a:t>Brain Stem</a:t>
            </a:r>
          </a:p>
        </p:txBody>
      </p:sp>
      <p:sp>
        <p:nvSpPr>
          <p:cNvPr id="4" name="TextBox 3"/>
          <p:cNvSpPr txBox="1"/>
          <p:nvPr/>
        </p:nvSpPr>
        <p:spPr>
          <a:xfrm>
            <a:off x="450831" y="2397574"/>
            <a:ext cx="2597346" cy="255454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2000" dirty="0">
                <a:latin typeface="GE Inspira" panose="020F0603030400020203" pitchFamily="34" charset="0"/>
              </a:rPr>
              <a:t>Miller showed that this has a processing limitation of 7 +/- 2</a:t>
            </a:r>
          </a:p>
          <a:p>
            <a:endParaRPr lang="en-GB" sz="2000" dirty="0">
              <a:latin typeface="GE Inspira" panose="020F0603030400020203" pitchFamily="34" charset="0"/>
            </a:endParaRPr>
          </a:p>
          <a:p>
            <a:r>
              <a:rPr lang="en-GB" sz="2000" dirty="0">
                <a:latin typeface="GE Inspira" panose="020F0603030400020203" pitchFamily="34" charset="0"/>
              </a:rPr>
              <a:t>But we can “chunk” – grouping information together into chunks of 7+/- 2</a:t>
            </a:r>
          </a:p>
        </p:txBody>
      </p:sp>
    </p:spTree>
    <p:extLst>
      <p:ext uri="{BB962C8B-B14F-4D97-AF65-F5344CB8AC3E}">
        <p14:creationId xmlns:p14="http://schemas.microsoft.com/office/powerpoint/2010/main" val="567872241"/>
      </p:ext>
    </p:extLst>
  </p:cSld>
  <p:clrMapOvr>
    <a:masterClrMapping/>
  </p:clrMapOvr>
  <p:transition>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smtClean="0"/>
              <a:t>Emergence is the Future</a:t>
            </a:r>
          </a:p>
        </p:txBody>
      </p:sp>
      <p:sp>
        <p:nvSpPr>
          <p:cNvPr id="31747" name="Rectangle 3"/>
          <p:cNvSpPr>
            <a:spLocks noGrp="1" noChangeArrowheads="1"/>
          </p:cNvSpPr>
          <p:nvPr>
            <p:ph type="body" idx="1"/>
          </p:nvPr>
        </p:nvSpPr>
        <p:spPr>
          <a:xfrm>
            <a:off x="685800" y="1554185"/>
            <a:ext cx="7772400" cy="4592515"/>
          </a:xfrm>
        </p:spPr>
        <p:txBody>
          <a:bodyPr/>
          <a:lstStyle/>
          <a:p>
            <a:pPr>
              <a:buFont typeface="Arial" charset="0"/>
              <a:buChar char="•"/>
            </a:pPr>
            <a:r>
              <a:rPr lang="en-GB" dirty="0" smtClean="0"/>
              <a:t>Products and services WILL get more complex and therefore issues of undesirable emergent behaviour are going to INCREASE</a:t>
            </a:r>
          </a:p>
          <a:p>
            <a:pPr>
              <a:buFont typeface="Arial" charset="0"/>
              <a:buChar char="•"/>
            </a:pPr>
            <a:endParaRPr lang="en-GB" dirty="0" smtClean="0"/>
          </a:p>
          <a:p>
            <a:pPr>
              <a:buFont typeface="Arial" charset="0"/>
              <a:buChar char="•"/>
            </a:pPr>
            <a:r>
              <a:rPr lang="en-GB" dirty="0" smtClean="0"/>
              <a:t>Organizations no longer provide just a product or service but a cradle to grave solution comprising several interrelated and interdependent systems each of which is becoming increasingly more complex compounding the issues of emergent behaviour</a:t>
            </a:r>
          </a:p>
          <a:p>
            <a:pPr>
              <a:buFont typeface="Arial" charset="0"/>
              <a:buChar char="•"/>
            </a:pPr>
            <a:endParaRPr lang="en-US" dirty="0" smtClean="0"/>
          </a:p>
        </p:txBody>
      </p:sp>
      <p:sp>
        <p:nvSpPr>
          <p:cNvPr id="31748" name="Text Box 4"/>
          <p:cNvSpPr txBox="1">
            <a:spLocks noChangeArrowheads="1"/>
          </p:cNvSpPr>
          <p:nvPr/>
        </p:nvSpPr>
        <p:spPr bwMode="auto">
          <a:xfrm>
            <a:off x="2284434" y="5471748"/>
            <a:ext cx="4817344" cy="54694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none">
            <a:spAutoFit/>
          </a:bodyPr>
          <a:lstStyle/>
          <a:p>
            <a:r>
              <a:rPr lang="en-GB" sz="2954" dirty="0"/>
              <a:t>Unless we do something</a:t>
            </a:r>
          </a:p>
        </p:txBody>
      </p:sp>
    </p:spTree>
    <p:extLst>
      <p:ext uri="{BB962C8B-B14F-4D97-AF65-F5344CB8AC3E}">
        <p14:creationId xmlns:p14="http://schemas.microsoft.com/office/powerpoint/2010/main" val="91538949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735834"/>
      </p:ext>
    </p:extLst>
  </p:cSld>
  <p:clrMapOvr>
    <a:masterClrMapping/>
  </p:clrMapOvr>
  <p:transition>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p:cNvGrpSpPr/>
        <p:nvPr/>
      </p:nvGrpSpPr>
      <p:grpSpPr>
        <a:xfrm>
          <a:off x="0" y="0"/>
          <a:ext cx="0" cy="0"/>
          <a:chOff x="0" y="0"/>
          <a:chExt cx="0" cy="0"/>
        </a:xfrm>
      </p:grpSpPr>
      <p:pic>
        <p:nvPicPr>
          <p:cNvPr id="65537" name="Picture 2" descr="msoD39C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3121" y="3085563"/>
            <a:ext cx="4198208"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angle 2"/>
          <p:cNvSpPr/>
          <p:nvPr/>
        </p:nvSpPr>
        <p:spPr>
          <a:xfrm>
            <a:off x="2286000" y="3124200"/>
            <a:ext cx="4114800" cy="838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Tree>
    <p:extLst>
      <p:ext uri="{BB962C8B-B14F-4D97-AF65-F5344CB8AC3E}">
        <p14:creationId xmlns:p14="http://schemas.microsoft.com/office/powerpoint/2010/main" val="17012647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strVal val="4*#ppt_w"/>
                                          </p:val>
                                        </p:tav>
                                        <p:tav tm="100000">
                                          <p:val>
                                            <p:strVal val="#ppt_w"/>
                                          </p:val>
                                        </p:tav>
                                      </p:tavLst>
                                    </p:anim>
                                    <p:anim calcmode="lin" valueType="num">
                                      <p:cBhvr>
                                        <p:cTn id="8" dur="2000" fill="hold"/>
                                        <p:tgtEl>
                                          <p:spTgt spid="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lstStyle/>
          <a:p>
            <a:pPr eaLnBrk="1" hangingPunct="1"/>
            <a:r>
              <a:rPr lang="en-GB">
                <a:latin typeface="Arial" charset="0"/>
              </a:rPr>
              <a:t>Mind Set</a:t>
            </a:r>
          </a:p>
        </p:txBody>
      </p:sp>
      <p:sp>
        <p:nvSpPr>
          <p:cNvPr id="67586" name="Text Box 4"/>
          <p:cNvSpPr txBox="1">
            <a:spLocks noChangeArrowheads="1"/>
          </p:cNvSpPr>
          <p:nvPr/>
        </p:nvSpPr>
        <p:spPr bwMode="auto">
          <a:xfrm>
            <a:off x="7050100" y="1399444"/>
            <a:ext cx="1098539" cy="2840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ctr" eaLnBrk="1" hangingPunct="1"/>
            <a:r>
              <a:rPr lang="en-GB" sz="1292">
                <a:solidFill>
                  <a:srgbClr val="000000"/>
                </a:solidFill>
              </a:rPr>
              <a:t>Source GEC</a:t>
            </a:r>
            <a:endParaRPr lang="en-US" sz="1292">
              <a:solidFill>
                <a:srgbClr val="000000"/>
              </a:solidFill>
            </a:endParaRPr>
          </a:p>
        </p:txBody>
      </p:sp>
      <p:sp>
        <p:nvSpPr>
          <p:cNvPr id="67587" name="Rectangle 7"/>
          <p:cNvSpPr>
            <a:spLocks noChangeArrowheads="1"/>
          </p:cNvSpPr>
          <p:nvPr/>
        </p:nvSpPr>
        <p:spPr bwMode="auto">
          <a:xfrm>
            <a:off x="6586470" y="2357805"/>
            <a:ext cx="1327286"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DID ANYBODY YOU</a:t>
            </a:r>
          </a:p>
        </p:txBody>
      </p:sp>
      <p:sp>
        <p:nvSpPr>
          <p:cNvPr id="67588" name="Rectangle 8"/>
          <p:cNvSpPr>
            <a:spLocks noChangeArrowheads="1"/>
          </p:cNvSpPr>
          <p:nvPr/>
        </p:nvSpPr>
        <p:spPr bwMode="auto">
          <a:xfrm>
            <a:off x="7944303" y="2357805"/>
            <a:ext cx="70533"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ja-JP" altLang="en-GB" sz="1108">
                <a:solidFill>
                  <a:srgbClr val="000000"/>
                </a:solidFill>
                <a:latin typeface="Arial" charset="0"/>
                <a:ea typeface="ＭＳ Ｐゴシック" charset="0"/>
                <a:cs typeface="ＭＳ Ｐゴシック" charset="0"/>
              </a:rPr>
              <a:t>’</a:t>
            </a:r>
            <a:endParaRPr lang="en-GB" sz="1108">
              <a:solidFill>
                <a:srgbClr val="000000"/>
              </a:solidFill>
              <a:latin typeface="Arial" charset="0"/>
              <a:ea typeface="ＭＳ Ｐゴシック" charset="0"/>
              <a:cs typeface="ＭＳ Ｐゴシック" charset="0"/>
            </a:endParaRPr>
          </a:p>
        </p:txBody>
      </p:sp>
      <p:sp>
        <p:nvSpPr>
          <p:cNvPr id="67589" name="Rectangle 9"/>
          <p:cNvSpPr>
            <a:spLocks noChangeArrowheads="1"/>
          </p:cNvSpPr>
          <p:nvPr/>
        </p:nvSpPr>
        <p:spPr bwMode="auto">
          <a:xfrm>
            <a:off x="8003228" y="2357805"/>
            <a:ext cx="19717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RE</a:t>
            </a:r>
          </a:p>
        </p:txBody>
      </p:sp>
      <p:sp>
        <p:nvSpPr>
          <p:cNvPr id="67590" name="Rectangle 10"/>
          <p:cNvSpPr>
            <a:spLocks noChangeArrowheads="1"/>
          </p:cNvSpPr>
          <p:nvPr/>
        </p:nvSpPr>
        <p:spPr bwMode="auto">
          <a:xfrm>
            <a:off x="6702297" y="2526324"/>
            <a:ext cx="1341714"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RESPONSIBLE FOR</a:t>
            </a:r>
          </a:p>
        </p:txBody>
      </p:sp>
      <p:sp>
        <p:nvSpPr>
          <p:cNvPr id="67591" name="Rectangle 11"/>
          <p:cNvSpPr>
            <a:spLocks noChangeArrowheads="1"/>
          </p:cNvSpPr>
          <p:nvPr/>
        </p:nvSpPr>
        <p:spPr bwMode="auto">
          <a:xfrm>
            <a:off x="6850533" y="2691913"/>
            <a:ext cx="105157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MESS WITH IT?</a:t>
            </a:r>
          </a:p>
        </p:txBody>
      </p:sp>
      <p:sp>
        <p:nvSpPr>
          <p:cNvPr id="67592" name="Rectangle 12"/>
          <p:cNvSpPr>
            <a:spLocks noChangeArrowheads="1"/>
          </p:cNvSpPr>
          <p:nvPr/>
        </p:nvSpPr>
        <p:spPr bwMode="auto">
          <a:xfrm>
            <a:off x="6432550" y="2271346"/>
            <a:ext cx="1828800" cy="703385"/>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593" name="Rectangle 13"/>
          <p:cNvSpPr>
            <a:spLocks noChangeArrowheads="1"/>
          </p:cNvSpPr>
          <p:nvPr/>
        </p:nvSpPr>
        <p:spPr bwMode="auto">
          <a:xfrm>
            <a:off x="6586470" y="2357805"/>
            <a:ext cx="1327286"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DID ANYBODY YOU</a:t>
            </a:r>
          </a:p>
        </p:txBody>
      </p:sp>
      <p:sp>
        <p:nvSpPr>
          <p:cNvPr id="67594" name="Rectangle 14"/>
          <p:cNvSpPr>
            <a:spLocks noChangeArrowheads="1"/>
          </p:cNvSpPr>
          <p:nvPr/>
        </p:nvSpPr>
        <p:spPr bwMode="auto">
          <a:xfrm>
            <a:off x="7944303" y="2357805"/>
            <a:ext cx="70533"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ja-JP" altLang="en-GB" sz="1108">
                <a:solidFill>
                  <a:srgbClr val="000000"/>
                </a:solidFill>
                <a:latin typeface="Arial" charset="0"/>
                <a:ea typeface="ＭＳ Ｐゴシック" charset="0"/>
                <a:cs typeface="ＭＳ Ｐゴシック" charset="0"/>
              </a:rPr>
              <a:t>’</a:t>
            </a:r>
            <a:endParaRPr lang="en-GB" sz="1108">
              <a:solidFill>
                <a:srgbClr val="000000"/>
              </a:solidFill>
              <a:latin typeface="Arial" charset="0"/>
              <a:ea typeface="ＭＳ Ｐゴシック" charset="0"/>
              <a:cs typeface="ＭＳ Ｐゴシック" charset="0"/>
            </a:endParaRPr>
          </a:p>
        </p:txBody>
      </p:sp>
      <p:sp>
        <p:nvSpPr>
          <p:cNvPr id="67595" name="Rectangle 15"/>
          <p:cNvSpPr>
            <a:spLocks noChangeArrowheads="1"/>
          </p:cNvSpPr>
          <p:nvPr/>
        </p:nvSpPr>
        <p:spPr bwMode="auto">
          <a:xfrm>
            <a:off x="8003228" y="2357805"/>
            <a:ext cx="19717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RE</a:t>
            </a:r>
          </a:p>
        </p:txBody>
      </p:sp>
      <p:sp>
        <p:nvSpPr>
          <p:cNvPr id="67596" name="Rectangle 16"/>
          <p:cNvSpPr>
            <a:spLocks noChangeArrowheads="1"/>
          </p:cNvSpPr>
          <p:nvPr/>
        </p:nvSpPr>
        <p:spPr bwMode="auto">
          <a:xfrm>
            <a:off x="6702297" y="2526324"/>
            <a:ext cx="1341714"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RESPONSIBLE FOR</a:t>
            </a:r>
          </a:p>
        </p:txBody>
      </p:sp>
      <p:sp>
        <p:nvSpPr>
          <p:cNvPr id="67597" name="Rectangle 17"/>
          <p:cNvSpPr>
            <a:spLocks noChangeArrowheads="1"/>
          </p:cNvSpPr>
          <p:nvPr/>
        </p:nvSpPr>
        <p:spPr bwMode="auto">
          <a:xfrm>
            <a:off x="6850533" y="2691913"/>
            <a:ext cx="105157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MESS WITH IT?</a:t>
            </a:r>
          </a:p>
        </p:txBody>
      </p:sp>
      <p:sp>
        <p:nvSpPr>
          <p:cNvPr id="67598" name="Rectangle 18"/>
          <p:cNvSpPr>
            <a:spLocks noChangeArrowheads="1"/>
          </p:cNvSpPr>
          <p:nvPr/>
        </p:nvSpPr>
        <p:spPr bwMode="auto">
          <a:xfrm>
            <a:off x="6432550" y="2271346"/>
            <a:ext cx="1828800" cy="703385"/>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599" name="Rectangle 19"/>
          <p:cNvSpPr>
            <a:spLocks noChangeArrowheads="1"/>
          </p:cNvSpPr>
          <p:nvPr/>
        </p:nvSpPr>
        <p:spPr bwMode="auto">
          <a:xfrm>
            <a:off x="4675747" y="2455986"/>
            <a:ext cx="103554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DID YOU MESS</a:t>
            </a:r>
          </a:p>
        </p:txBody>
      </p:sp>
      <p:sp>
        <p:nvSpPr>
          <p:cNvPr id="67600" name="Rectangle 20"/>
          <p:cNvSpPr>
            <a:spLocks noChangeArrowheads="1"/>
          </p:cNvSpPr>
          <p:nvPr/>
        </p:nvSpPr>
        <p:spPr bwMode="auto">
          <a:xfrm>
            <a:off x="4967524" y="2636228"/>
            <a:ext cx="60914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WITH IT?</a:t>
            </a:r>
          </a:p>
        </p:txBody>
      </p:sp>
      <p:sp>
        <p:nvSpPr>
          <p:cNvPr id="67601" name="Rectangle 21"/>
          <p:cNvSpPr>
            <a:spLocks noChangeArrowheads="1"/>
          </p:cNvSpPr>
          <p:nvPr/>
        </p:nvSpPr>
        <p:spPr bwMode="auto">
          <a:xfrm>
            <a:off x="4587875" y="2341685"/>
            <a:ext cx="1295400" cy="492369"/>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02" name="Rectangle 23"/>
          <p:cNvSpPr>
            <a:spLocks noChangeArrowheads="1"/>
          </p:cNvSpPr>
          <p:nvPr/>
        </p:nvSpPr>
        <p:spPr bwMode="auto">
          <a:xfrm>
            <a:off x="4967524" y="2636228"/>
            <a:ext cx="60914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WITH IT?</a:t>
            </a:r>
          </a:p>
        </p:txBody>
      </p:sp>
      <p:sp>
        <p:nvSpPr>
          <p:cNvPr id="67603" name="Rectangle 24"/>
          <p:cNvSpPr>
            <a:spLocks noChangeArrowheads="1"/>
          </p:cNvSpPr>
          <p:nvPr/>
        </p:nvSpPr>
        <p:spPr bwMode="auto">
          <a:xfrm>
            <a:off x="4587875" y="2341685"/>
            <a:ext cx="1295400" cy="492369"/>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04" name="Rectangle 25"/>
          <p:cNvSpPr>
            <a:spLocks noChangeArrowheads="1"/>
          </p:cNvSpPr>
          <p:nvPr/>
        </p:nvSpPr>
        <p:spPr bwMode="auto">
          <a:xfrm>
            <a:off x="3751398" y="1232390"/>
            <a:ext cx="464871"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START</a:t>
            </a:r>
          </a:p>
        </p:txBody>
      </p:sp>
      <p:sp>
        <p:nvSpPr>
          <p:cNvPr id="67605" name="Rectangle 26"/>
          <p:cNvSpPr>
            <a:spLocks noChangeArrowheads="1"/>
          </p:cNvSpPr>
          <p:nvPr/>
        </p:nvSpPr>
        <p:spPr bwMode="auto">
          <a:xfrm>
            <a:off x="3597275" y="1147397"/>
            <a:ext cx="762000" cy="350226"/>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06" name="Rectangle 27"/>
          <p:cNvSpPr>
            <a:spLocks noChangeArrowheads="1"/>
          </p:cNvSpPr>
          <p:nvPr/>
        </p:nvSpPr>
        <p:spPr bwMode="auto">
          <a:xfrm>
            <a:off x="3382790" y="1795098"/>
            <a:ext cx="118462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DOES THE DAMN</a:t>
            </a:r>
          </a:p>
        </p:txBody>
      </p:sp>
      <p:sp>
        <p:nvSpPr>
          <p:cNvPr id="67607" name="Rectangle 28"/>
          <p:cNvSpPr>
            <a:spLocks noChangeArrowheads="1"/>
          </p:cNvSpPr>
          <p:nvPr/>
        </p:nvSpPr>
        <p:spPr bwMode="auto">
          <a:xfrm>
            <a:off x="3479710" y="1963616"/>
            <a:ext cx="1003481"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THING WORK?</a:t>
            </a:r>
          </a:p>
        </p:txBody>
      </p:sp>
      <p:sp>
        <p:nvSpPr>
          <p:cNvPr id="67608" name="Rectangle 29"/>
          <p:cNvSpPr>
            <a:spLocks noChangeArrowheads="1"/>
          </p:cNvSpPr>
          <p:nvPr/>
        </p:nvSpPr>
        <p:spPr bwMode="auto">
          <a:xfrm>
            <a:off x="3232150" y="1708638"/>
            <a:ext cx="1447800" cy="422031"/>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09" name="Rectangle 30"/>
          <p:cNvSpPr>
            <a:spLocks noChangeArrowheads="1"/>
          </p:cNvSpPr>
          <p:nvPr/>
        </p:nvSpPr>
        <p:spPr bwMode="auto">
          <a:xfrm>
            <a:off x="3382790" y="1795098"/>
            <a:ext cx="118462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DOES THE DAMN</a:t>
            </a:r>
          </a:p>
        </p:txBody>
      </p:sp>
      <p:sp>
        <p:nvSpPr>
          <p:cNvPr id="67610" name="Rectangle 31"/>
          <p:cNvSpPr>
            <a:spLocks noChangeArrowheads="1"/>
          </p:cNvSpPr>
          <p:nvPr/>
        </p:nvSpPr>
        <p:spPr bwMode="auto">
          <a:xfrm>
            <a:off x="3479710" y="1963616"/>
            <a:ext cx="1003481"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THING WORK?</a:t>
            </a:r>
          </a:p>
        </p:txBody>
      </p:sp>
      <p:sp>
        <p:nvSpPr>
          <p:cNvPr id="67611" name="Rectangle 32"/>
          <p:cNvSpPr>
            <a:spLocks noChangeArrowheads="1"/>
          </p:cNvSpPr>
          <p:nvPr/>
        </p:nvSpPr>
        <p:spPr bwMode="auto">
          <a:xfrm>
            <a:off x="3232150" y="1708638"/>
            <a:ext cx="1447800" cy="422031"/>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12" name="Freeform 33"/>
          <p:cNvSpPr>
            <a:spLocks noEditPoints="1"/>
          </p:cNvSpPr>
          <p:nvPr/>
        </p:nvSpPr>
        <p:spPr bwMode="auto">
          <a:xfrm>
            <a:off x="3940175" y="1497623"/>
            <a:ext cx="76200" cy="211015"/>
          </a:xfrm>
          <a:custGeom>
            <a:avLst/>
            <a:gdLst>
              <a:gd name="T0" fmla="*/ 2147483647 w 48"/>
              <a:gd name="T1" fmla="*/ 0 h 144"/>
              <a:gd name="T2" fmla="*/ 2147483647 w 48"/>
              <a:gd name="T3" fmla="*/ 2147483647 h 144"/>
              <a:gd name="T4" fmla="*/ 2147483647 w 48"/>
              <a:gd name="T5" fmla="*/ 2147483647 h 144"/>
              <a:gd name="T6" fmla="*/ 2147483647 w 48"/>
              <a:gd name="T7" fmla="*/ 0 h 144"/>
              <a:gd name="T8" fmla="*/ 2147483647 w 48"/>
              <a:gd name="T9" fmla="*/ 0 h 144"/>
              <a:gd name="T10" fmla="*/ 2147483647 w 48"/>
              <a:gd name="T11" fmla="*/ 2147483647 h 144"/>
              <a:gd name="T12" fmla="*/ 2147483647 w 48"/>
              <a:gd name="T13" fmla="*/ 2147483647 h 144"/>
              <a:gd name="T14" fmla="*/ 0 w 48"/>
              <a:gd name="T15" fmla="*/ 2147483647 h 144"/>
              <a:gd name="T16" fmla="*/ 2147483647 w 48"/>
              <a:gd name="T17" fmla="*/ 2147483647 h 1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144"/>
              <a:gd name="T29" fmla="*/ 48 w 48"/>
              <a:gd name="T30" fmla="*/ 144 h 14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144">
                <a:moveTo>
                  <a:pt x="28" y="0"/>
                </a:moveTo>
                <a:lnTo>
                  <a:pt x="28" y="104"/>
                </a:lnTo>
                <a:lnTo>
                  <a:pt x="20" y="104"/>
                </a:lnTo>
                <a:lnTo>
                  <a:pt x="20" y="0"/>
                </a:lnTo>
                <a:lnTo>
                  <a:pt x="28" y="0"/>
                </a:lnTo>
                <a:close/>
                <a:moveTo>
                  <a:pt x="48" y="96"/>
                </a:moveTo>
                <a:lnTo>
                  <a:pt x="24" y="144"/>
                </a:lnTo>
                <a:lnTo>
                  <a:pt x="0" y="96"/>
                </a:lnTo>
                <a:lnTo>
                  <a:pt x="48" y="96"/>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13" name="Freeform 34"/>
          <p:cNvSpPr>
            <a:spLocks noEditPoints="1"/>
          </p:cNvSpPr>
          <p:nvPr/>
        </p:nvSpPr>
        <p:spPr bwMode="auto">
          <a:xfrm>
            <a:off x="4683126" y="1896208"/>
            <a:ext cx="593725" cy="427892"/>
          </a:xfrm>
          <a:custGeom>
            <a:avLst/>
            <a:gdLst>
              <a:gd name="T0" fmla="*/ 0 w 374"/>
              <a:gd name="T1" fmla="*/ 0 h 292"/>
              <a:gd name="T2" fmla="*/ 2147483647 w 374"/>
              <a:gd name="T3" fmla="*/ 0 h 292"/>
              <a:gd name="T4" fmla="*/ 2147483647 w 374"/>
              <a:gd name="T5" fmla="*/ 2147483647 h 292"/>
              <a:gd name="T6" fmla="*/ 2147483647 w 374"/>
              <a:gd name="T7" fmla="*/ 2147483647 h 292"/>
              <a:gd name="T8" fmla="*/ 2147483647 w 374"/>
              <a:gd name="T9" fmla="*/ 2147483647 h 292"/>
              <a:gd name="T10" fmla="*/ 2147483647 w 374"/>
              <a:gd name="T11" fmla="*/ 2147483647 h 292"/>
              <a:gd name="T12" fmla="*/ 0 w 374"/>
              <a:gd name="T13" fmla="*/ 2147483647 h 292"/>
              <a:gd name="T14" fmla="*/ 0 w 374"/>
              <a:gd name="T15" fmla="*/ 0 h 292"/>
              <a:gd name="T16" fmla="*/ 2147483647 w 374"/>
              <a:gd name="T17" fmla="*/ 2147483647 h 292"/>
              <a:gd name="T18" fmla="*/ 2147483647 w 374"/>
              <a:gd name="T19" fmla="*/ 2147483647 h 292"/>
              <a:gd name="T20" fmla="*/ 2147483647 w 374"/>
              <a:gd name="T21" fmla="*/ 2147483647 h 292"/>
              <a:gd name="T22" fmla="*/ 2147483647 w 374"/>
              <a:gd name="T23" fmla="*/ 2147483647 h 29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4"/>
              <a:gd name="T37" fmla="*/ 0 h 292"/>
              <a:gd name="T38" fmla="*/ 374 w 374"/>
              <a:gd name="T39" fmla="*/ 292 h 29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4" h="292">
                <a:moveTo>
                  <a:pt x="0" y="0"/>
                </a:moveTo>
                <a:lnTo>
                  <a:pt x="354" y="0"/>
                </a:lnTo>
                <a:lnTo>
                  <a:pt x="354" y="252"/>
                </a:lnTo>
                <a:lnTo>
                  <a:pt x="346" y="252"/>
                </a:lnTo>
                <a:lnTo>
                  <a:pt x="346" y="4"/>
                </a:lnTo>
                <a:lnTo>
                  <a:pt x="350" y="8"/>
                </a:lnTo>
                <a:lnTo>
                  <a:pt x="0" y="8"/>
                </a:lnTo>
                <a:lnTo>
                  <a:pt x="0" y="0"/>
                </a:lnTo>
                <a:close/>
                <a:moveTo>
                  <a:pt x="374" y="244"/>
                </a:moveTo>
                <a:lnTo>
                  <a:pt x="350" y="292"/>
                </a:lnTo>
                <a:lnTo>
                  <a:pt x="326" y="244"/>
                </a:lnTo>
                <a:lnTo>
                  <a:pt x="374" y="244"/>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14" name="Freeform 35"/>
          <p:cNvSpPr>
            <a:spLocks noEditPoints="1"/>
          </p:cNvSpPr>
          <p:nvPr/>
        </p:nvSpPr>
        <p:spPr bwMode="auto">
          <a:xfrm>
            <a:off x="5883275" y="2587869"/>
            <a:ext cx="533400" cy="70338"/>
          </a:xfrm>
          <a:custGeom>
            <a:avLst/>
            <a:gdLst>
              <a:gd name="T0" fmla="*/ 0 w 336"/>
              <a:gd name="T1" fmla="*/ 2147483647 h 48"/>
              <a:gd name="T2" fmla="*/ 2147483647 w 336"/>
              <a:gd name="T3" fmla="*/ 2147483647 h 48"/>
              <a:gd name="T4" fmla="*/ 2147483647 w 336"/>
              <a:gd name="T5" fmla="*/ 2147483647 h 48"/>
              <a:gd name="T6" fmla="*/ 0 w 336"/>
              <a:gd name="T7" fmla="*/ 2147483647 h 48"/>
              <a:gd name="T8" fmla="*/ 0 w 336"/>
              <a:gd name="T9" fmla="*/ 2147483647 h 48"/>
              <a:gd name="T10" fmla="*/ 2147483647 w 336"/>
              <a:gd name="T11" fmla="*/ 0 h 48"/>
              <a:gd name="T12" fmla="*/ 2147483647 w 336"/>
              <a:gd name="T13" fmla="*/ 2147483647 h 48"/>
              <a:gd name="T14" fmla="*/ 2147483647 w 336"/>
              <a:gd name="T15" fmla="*/ 2147483647 h 48"/>
              <a:gd name="T16" fmla="*/ 2147483647 w 336"/>
              <a:gd name="T17" fmla="*/ 0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6"/>
              <a:gd name="T28" fmla="*/ 0 h 48"/>
              <a:gd name="T29" fmla="*/ 336 w 336"/>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6" h="48">
                <a:moveTo>
                  <a:pt x="0" y="20"/>
                </a:moveTo>
                <a:lnTo>
                  <a:pt x="296" y="20"/>
                </a:lnTo>
                <a:lnTo>
                  <a:pt x="296" y="28"/>
                </a:lnTo>
                <a:lnTo>
                  <a:pt x="0" y="28"/>
                </a:lnTo>
                <a:lnTo>
                  <a:pt x="0" y="20"/>
                </a:lnTo>
                <a:close/>
                <a:moveTo>
                  <a:pt x="288" y="0"/>
                </a:moveTo>
                <a:lnTo>
                  <a:pt x="336" y="24"/>
                </a:lnTo>
                <a:lnTo>
                  <a:pt x="288" y="48"/>
                </a:lnTo>
                <a:lnTo>
                  <a:pt x="288" y="0"/>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15" name="Rectangle 36"/>
          <p:cNvSpPr>
            <a:spLocks noChangeArrowheads="1"/>
          </p:cNvSpPr>
          <p:nvPr/>
        </p:nvSpPr>
        <p:spPr bwMode="auto">
          <a:xfrm>
            <a:off x="862073" y="1783374"/>
            <a:ext cx="31579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DON</a:t>
            </a:r>
          </a:p>
        </p:txBody>
      </p:sp>
      <p:sp>
        <p:nvSpPr>
          <p:cNvPr id="67616" name="Rectangle 37"/>
          <p:cNvSpPr>
            <a:spLocks noChangeArrowheads="1"/>
          </p:cNvSpPr>
          <p:nvPr/>
        </p:nvSpPr>
        <p:spPr bwMode="auto">
          <a:xfrm>
            <a:off x="1170447" y="1783374"/>
            <a:ext cx="70533"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ja-JP" altLang="en-GB" sz="1108">
                <a:solidFill>
                  <a:srgbClr val="000000"/>
                </a:solidFill>
                <a:latin typeface="Arial" charset="0"/>
                <a:ea typeface="ＭＳ Ｐゴシック" charset="0"/>
                <a:cs typeface="ＭＳ Ｐゴシック" charset="0"/>
              </a:rPr>
              <a:t>’</a:t>
            </a:r>
            <a:endParaRPr lang="en-GB" sz="1108">
              <a:solidFill>
                <a:srgbClr val="000000"/>
              </a:solidFill>
              <a:latin typeface="Arial" charset="0"/>
              <a:ea typeface="ＭＳ Ｐゴシック" charset="0"/>
              <a:cs typeface="ＭＳ Ｐゴシック" charset="0"/>
            </a:endParaRPr>
          </a:p>
        </p:txBody>
      </p:sp>
      <p:sp>
        <p:nvSpPr>
          <p:cNvPr id="67617" name="Rectangle 38"/>
          <p:cNvSpPr>
            <a:spLocks noChangeArrowheads="1"/>
          </p:cNvSpPr>
          <p:nvPr/>
        </p:nvSpPr>
        <p:spPr bwMode="auto">
          <a:xfrm>
            <a:off x="1240463" y="1783374"/>
            <a:ext cx="52899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T MESS</a:t>
            </a:r>
          </a:p>
        </p:txBody>
      </p:sp>
      <p:sp>
        <p:nvSpPr>
          <p:cNvPr id="67618" name="Rectangle 39"/>
          <p:cNvSpPr>
            <a:spLocks noChangeArrowheads="1"/>
          </p:cNvSpPr>
          <p:nvPr/>
        </p:nvSpPr>
        <p:spPr bwMode="auto">
          <a:xfrm>
            <a:off x="1056293" y="1951892"/>
            <a:ext cx="530594"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WITH IT</a:t>
            </a:r>
          </a:p>
        </p:txBody>
      </p:sp>
      <p:sp>
        <p:nvSpPr>
          <p:cNvPr id="67619" name="Rectangle 40"/>
          <p:cNvSpPr>
            <a:spLocks noChangeArrowheads="1"/>
          </p:cNvSpPr>
          <p:nvPr/>
        </p:nvSpPr>
        <p:spPr bwMode="auto">
          <a:xfrm>
            <a:off x="777875" y="1638300"/>
            <a:ext cx="1066800" cy="562708"/>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20" name="Freeform 41"/>
          <p:cNvSpPr>
            <a:spLocks noEditPoints="1"/>
          </p:cNvSpPr>
          <p:nvPr/>
        </p:nvSpPr>
        <p:spPr bwMode="auto">
          <a:xfrm>
            <a:off x="1844675" y="1884485"/>
            <a:ext cx="1371600" cy="70338"/>
          </a:xfrm>
          <a:custGeom>
            <a:avLst/>
            <a:gdLst>
              <a:gd name="T0" fmla="*/ 2147483647 w 864"/>
              <a:gd name="T1" fmla="*/ 2147483647 h 48"/>
              <a:gd name="T2" fmla="*/ 2147483647 w 864"/>
              <a:gd name="T3" fmla="*/ 2147483647 h 48"/>
              <a:gd name="T4" fmla="*/ 2147483647 w 864"/>
              <a:gd name="T5" fmla="*/ 2147483647 h 48"/>
              <a:gd name="T6" fmla="*/ 2147483647 w 864"/>
              <a:gd name="T7" fmla="*/ 2147483647 h 48"/>
              <a:gd name="T8" fmla="*/ 2147483647 w 864"/>
              <a:gd name="T9" fmla="*/ 2147483647 h 48"/>
              <a:gd name="T10" fmla="*/ 2147483647 w 864"/>
              <a:gd name="T11" fmla="*/ 2147483647 h 48"/>
              <a:gd name="T12" fmla="*/ 0 w 864"/>
              <a:gd name="T13" fmla="*/ 2147483647 h 48"/>
              <a:gd name="T14" fmla="*/ 2147483647 w 864"/>
              <a:gd name="T15" fmla="*/ 0 h 48"/>
              <a:gd name="T16" fmla="*/ 2147483647 w 864"/>
              <a:gd name="T17" fmla="*/ 2147483647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4"/>
              <a:gd name="T28" fmla="*/ 0 h 48"/>
              <a:gd name="T29" fmla="*/ 864 w 864"/>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4" h="48">
                <a:moveTo>
                  <a:pt x="864" y="28"/>
                </a:moveTo>
                <a:lnTo>
                  <a:pt x="40" y="28"/>
                </a:lnTo>
                <a:lnTo>
                  <a:pt x="40" y="20"/>
                </a:lnTo>
                <a:lnTo>
                  <a:pt x="864" y="20"/>
                </a:lnTo>
                <a:lnTo>
                  <a:pt x="864" y="28"/>
                </a:lnTo>
                <a:close/>
                <a:moveTo>
                  <a:pt x="48" y="48"/>
                </a:moveTo>
                <a:lnTo>
                  <a:pt x="0" y="24"/>
                </a:lnTo>
                <a:lnTo>
                  <a:pt x="48" y="0"/>
                </a:lnTo>
                <a:lnTo>
                  <a:pt x="48" y="48"/>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21" name="Rectangle 42"/>
          <p:cNvSpPr>
            <a:spLocks noChangeArrowheads="1"/>
          </p:cNvSpPr>
          <p:nvPr/>
        </p:nvSpPr>
        <p:spPr bwMode="auto">
          <a:xfrm>
            <a:off x="2896852" y="2463313"/>
            <a:ext cx="727764"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YOU IDIOT</a:t>
            </a:r>
          </a:p>
        </p:txBody>
      </p:sp>
      <p:sp>
        <p:nvSpPr>
          <p:cNvPr id="67622" name="Rectangle 43"/>
          <p:cNvSpPr>
            <a:spLocks noChangeArrowheads="1"/>
          </p:cNvSpPr>
          <p:nvPr/>
        </p:nvSpPr>
        <p:spPr bwMode="auto">
          <a:xfrm>
            <a:off x="2816225" y="2412023"/>
            <a:ext cx="914400" cy="281354"/>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23" name="Freeform 44"/>
          <p:cNvSpPr>
            <a:spLocks noEditPoints="1"/>
          </p:cNvSpPr>
          <p:nvPr/>
        </p:nvSpPr>
        <p:spPr bwMode="auto">
          <a:xfrm>
            <a:off x="3749675" y="2517531"/>
            <a:ext cx="838200" cy="70338"/>
          </a:xfrm>
          <a:custGeom>
            <a:avLst/>
            <a:gdLst>
              <a:gd name="T0" fmla="*/ 2147483647 w 528"/>
              <a:gd name="T1" fmla="*/ 2147483647 h 48"/>
              <a:gd name="T2" fmla="*/ 2147483647 w 528"/>
              <a:gd name="T3" fmla="*/ 2147483647 h 48"/>
              <a:gd name="T4" fmla="*/ 2147483647 w 528"/>
              <a:gd name="T5" fmla="*/ 2147483647 h 48"/>
              <a:gd name="T6" fmla="*/ 2147483647 w 528"/>
              <a:gd name="T7" fmla="*/ 2147483647 h 48"/>
              <a:gd name="T8" fmla="*/ 2147483647 w 528"/>
              <a:gd name="T9" fmla="*/ 2147483647 h 48"/>
              <a:gd name="T10" fmla="*/ 2147483647 w 528"/>
              <a:gd name="T11" fmla="*/ 2147483647 h 48"/>
              <a:gd name="T12" fmla="*/ 0 w 528"/>
              <a:gd name="T13" fmla="*/ 2147483647 h 48"/>
              <a:gd name="T14" fmla="*/ 2147483647 w 528"/>
              <a:gd name="T15" fmla="*/ 0 h 48"/>
              <a:gd name="T16" fmla="*/ 2147483647 w 528"/>
              <a:gd name="T17" fmla="*/ 2147483647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28"/>
              <a:gd name="T28" fmla="*/ 0 h 48"/>
              <a:gd name="T29" fmla="*/ 528 w 528"/>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28" h="48">
                <a:moveTo>
                  <a:pt x="528" y="28"/>
                </a:moveTo>
                <a:lnTo>
                  <a:pt x="40" y="28"/>
                </a:lnTo>
                <a:lnTo>
                  <a:pt x="40" y="20"/>
                </a:lnTo>
                <a:lnTo>
                  <a:pt x="528" y="20"/>
                </a:lnTo>
                <a:lnTo>
                  <a:pt x="528" y="28"/>
                </a:lnTo>
                <a:close/>
                <a:moveTo>
                  <a:pt x="48" y="48"/>
                </a:moveTo>
                <a:lnTo>
                  <a:pt x="0" y="24"/>
                </a:lnTo>
                <a:lnTo>
                  <a:pt x="48" y="0"/>
                </a:lnTo>
                <a:lnTo>
                  <a:pt x="48" y="48"/>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24" name="Rectangle 45"/>
          <p:cNvSpPr>
            <a:spLocks noChangeArrowheads="1"/>
          </p:cNvSpPr>
          <p:nvPr/>
        </p:nvSpPr>
        <p:spPr bwMode="auto">
          <a:xfrm>
            <a:off x="1863788" y="3030416"/>
            <a:ext cx="113653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DOES ANYBODY</a:t>
            </a:r>
          </a:p>
        </p:txBody>
      </p:sp>
      <p:sp>
        <p:nvSpPr>
          <p:cNvPr id="67625" name="Rectangle 46"/>
          <p:cNvSpPr>
            <a:spLocks noChangeArrowheads="1"/>
          </p:cNvSpPr>
          <p:nvPr/>
        </p:nvSpPr>
        <p:spPr bwMode="auto">
          <a:xfrm>
            <a:off x="1720294" y="3198936"/>
            <a:ext cx="1429879"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KNOW YOU MESSED</a:t>
            </a:r>
          </a:p>
        </p:txBody>
      </p:sp>
      <p:sp>
        <p:nvSpPr>
          <p:cNvPr id="67626" name="Rectangle 47"/>
          <p:cNvSpPr>
            <a:spLocks noChangeArrowheads="1"/>
          </p:cNvSpPr>
          <p:nvPr/>
        </p:nvSpPr>
        <p:spPr bwMode="auto">
          <a:xfrm>
            <a:off x="2130662" y="3367455"/>
            <a:ext cx="60914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WITH IT?</a:t>
            </a:r>
          </a:p>
        </p:txBody>
      </p:sp>
      <p:sp>
        <p:nvSpPr>
          <p:cNvPr id="67627" name="Rectangle 48"/>
          <p:cNvSpPr>
            <a:spLocks noChangeArrowheads="1"/>
          </p:cNvSpPr>
          <p:nvPr/>
        </p:nvSpPr>
        <p:spPr bwMode="auto">
          <a:xfrm>
            <a:off x="1463675" y="2904392"/>
            <a:ext cx="1752600" cy="703385"/>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28" name="Freeform 49"/>
          <p:cNvSpPr>
            <a:spLocks noEditPoints="1"/>
          </p:cNvSpPr>
          <p:nvPr/>
        </p:nvSpPr>
        <p:spPr bwMode="auto">
          <a:xfrm>
            <a:off x="2301879" y="2546838"/>
            <a:ext cx="514350" cy="357554"/>
          </a:xfrm>
          <a:custGeom>
            <a:avLst/>
            <a:gdLst>
              <a:gd name="T0" fmla="*/ 2147483647 w 324"/>
              <a:gd name="T1" fmla="*/ 2147483647 h 244"/>
              <a:gd name="T2" fmla="*/ 2147483647 w 324"/>
              <a:gd name="T3" fmla="*/ 2147483647 h 244"/>
              <a:gd name="T4" fmla="*/ 2147483647 w 324"/>
              <a:gd name="T5" fmla="*/ 2147483647 h 244"/>
              <a:gd name="T6" fmla="*/ 2147483647 w 324"/>
              <a:gd name="T7" fmla="*/ 2147483647 h 244"/>
              <a:gd name="T8" fmla="*/ 2147483647 w 324"/>
              <a:gd name="T9" fmla="*/ 2147483647 h 244"/>
              <a:gd name="T10" fmla="*/ 2147483647 w 324"/>
              <a:gd name="T11" fmla="*/ 0 h 244"/>
              <a:gd name="T12" fmla="*/ 2147483647 w 324"/>
              <a:gd name="T13" fmla="*/ 0 h 244"/>
              <a:gd name="T14" fmla="*/ 2147483647 w 324"/>
              <a:gd name="T15" fmla="*/ 2147483647 h 244"/>
              <a:gd name="T16" fmla="*/ 2147483647 w 324"/>
              <a:gd name="T17" fmla="*/ 2147483647 h 244"/>
              <a:gd name="T18" fmla="*/ 2147483647 w 324"/>
              <a:gd name="T19" fmla="*/ 2147483647 h 244"/>
              <a:gd name="T20" fmla="*/ 0 w 324"/>
              <a:gd name="T21" fmla="*/ 2147483647 h 244"/>
              <a:gd name="T22" fmla="*/ 2147483647 w 324"/>
              <a:gd name="T23" fmla="*/ 2147483647 h 2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4"/>
              <a:gd name="T37" fmla="*/ 0 h 244"/>
              <a:gd name="T38" fmla="*/ 324 w 324"/>
              <a:gd name="T39" fmla="*/ 244 h 24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4" h="244">
                <a:moveTo>
                  <a:pt x="324" y="8"/>
                </a:moveTo>
                <a:lnTo>
                  <a:pt x="24" y="8"/>
                </a:lnTo>
                <a:lnTo>
                  <a:pt x="28" y="4"/>
                </a:lnTo>
                <a:lnTo>
                  <a:pt x="28" y="204"/>
                </a:lnTo>
                <a:lnTo>
                  <a:pt x="20" y="204"/>
                </a:lnTo>
                <a:lnTo>
                  <a:pt x="20" y="0"/>
                </a:lnTo>
                <a:lnTo>
                  <a:pt x="324" y="0"/>
                </a:lnTo>
                <a:lnTo>
                  <a:pt x="324" y="8"/>
                </a:lnTo>
                <a:close/>
                <a:moveTo>
                  <a:pt x="48" y="196"/>
                </a:moveTo>
                <a:lnTo>
                  <a:pt x="24" y="244"/>
                </a:lnTo>
                <a:lnTo>
                  <a:pt x="0" y="196"/>
                </a:lnTo>
                <a:lnTo>
                  <a:pt x="48" y="196"/>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grpSp>
        <p:nvGrpSpPr>
          <p:cNvPr id="67629" name="Group 52"/>
          <p:cNvGrpSpPr>
            <a:grpSpLocks/>
          </p:cNvGrpSpPr>
          <p:nvPr/>
        </p:nvGrpSpPr>
        <p:grpSpPr bwMode="auto">
          <a:xfrm>
            <a:off x="485775" y="4029808"/>
            <a:ext cx="762000" cy="281354"/>
            <a:chOff x="306" y="2570"/>
            <a:chExt cx="480" cy="192"/>
          </a:xfrm>
        </p:grpSpPr>
        <p:sp>
          <p:nvSpPr>
            <p:cNvPr id="67706" name="Rectangle 50"/>
            <p:cNvSpPr>
              <a:spLocks noChangeArrowheads="1"/>
            </p:cNvSpPr>
            <p:nvPr/>
          </p:nvSpPr>
          <p:spPr bwMode="gray">
            <a:xfrm>
              <a:off x="306" y="2570"/>
              <a:ext cx="480" cy="192"/>
            </a:xfrm>
            <a:prstGeom prst="rect">
              <a:avLst/>
            </a:prstGeom>
            <a:solidFill>
              <a:srgbClr val="99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lgn="ctr"/>
              <a:endParaRPr lang="en-US" sz="1108">
                <a:solidFill>
                  <a:srgbClr val="000000"/>
                </a:solidFill>
                <a:latin typeface="Arial" charset="0"/>
                <a:ea typeface="ＭＳ Ｐゴシック" charset="0"/>
                <a:cs typeface="ＭＳ Ｐゴシック" charset="0"/>
              </a:endParaRPr>
            </a:p>
          </p:txBody>
        </p:sp>
        <p:sp>
          <p:nvSpPr>
            <p:cNvPr id="67707" name="Rectangle 51"/>
            <p:cNvSpPr>
              <a:spLocks noChangeArrowheads="1"/>
            </p:cNvSpPr>
            <p:nvPr/>
          </p:nvSpPr>
          <p:spPr bwMode="gray">
            <a:xfrm>
              <a:off x="306" y="2570"/>
              <a:ext cx="480" cy="192"/>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pPr algn="ctr"/>
              <a:endParaRPr lang="en-US" sz="1108">
                <a:solidFill>
                  <a:srgbClr val="000000"/>
                </a:solidFill>
                <a:latin typeface="Arial" charset="0"/>
                <a:ea typeface="ＭＳ Ｐゴシック" charset="0"/>
                <a:cs typeface="ＭＳ Ｐゴシック" charset="0"/>
              </a:endParaRPr>
            </a:p>
          </p:txBody>
        </p:sp>
      </p:grpSp>
      <p:sp>
        <p:nvSpPr>
          <p:cNvPr id="67630" name="Rectangle 54"/>
          <p:cNvSpPr>
            <a:spLocks noChangeArrowheads="1"/>
          </p:cNvSpPr>
          <p:nvPr/>
        </p:nvSpPr>
        <p:spPr bwMode="auto">
          <a:xfrm>
            <a:off x="3933985" y="5499590"/>
            <a:ext cx="623569"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THE END</a:t>
            </a:r>
          </a:p>
        </p:txBody>
      </p:sp>
      <p:sp>
        <p:nvSpPr>
          <p:cNvPr id="67631" name="Rectangle 55"/>
          <p:cNvSpPr>
            <a:spLocks noChangeArrowheads="1"/>
          </p:cNvSpPr>
          <p:nvPr/>
        </p:nvSpPr>
        <p:spPr bwMode="auto">
          <a:xfrm>
            <a:off x="3825875" y="5436577"/>
            <a:ext cx="838200" cy="281354"/>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32" name="Freeform 56"/>
          <p:cNvSpPr>
            <a:spLocks noEditPoints="1"/>
          </p:cNvSpPr>
          <p:nvPr/>
        </p:nvSpPr>
        <p:spPr bwMode="auto">
          <a:xfrm>
            <a:off x="282576" y="5542085"/>
            <a:ext cx="3543300" cy="70338"/>
          </a:xfrm>
          <a:custGeom>
            <a:avLst/>
            <a:gdLst>
              <a:gd name="T0" fmla="*/ 0 w 2208"/>
              <a:gd name="T1" fmla="*/ 2147483647 h 48"/>
              <a:gd name="T2" fmla="*/ 2147483647 w 2208"/>
              <a:gd name="T3" fmla="*/ 2147483647 h 48"/>
              <a:gd name="T4" fmla="*/ 2147483647 w 2208"/>
              <a:gd name="T5" fmla="*/ 2147483647 h 48"/>
              <a:gd name="T6" fmla="*/ 0 w 2208"/>
              <a:gd name="T7" fmla="*/ 2147483647 h 48"/>
              <a:gd name="T8" fmla="*/ 0 w 2208"/>
              <a:gd name="T9" fmla="*/ 2147483647 h 48"/>
              <a:gd name="T10" fmla="*/ 2147483647 w 2208"/>
              <a:gd name="T11" fmla="*/ 0 h 48"/>
              <a:gd name="T12" fmla="*/ 2147483647 w 2208"/>
              <a:gd name="T13" fmla="*/ 2147483647 h 48"/>
              <a:gd name="T14" fmla="*/ 2147483647 w 2208"/>
              <a:gd name="T15" fmla="*/ 2147483647 h 48"/>
              <a:gd name="T16" fmla="*/ 2147483647 w 2208"/>
              <a:gd name="T17" fmla="*/ 0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08"/>
              <a:gd name="T28" fmla="*/ 0 h 48"/>
              <a:gd name="T29" fmla="*/ 2208 w 2208"/>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08" h="48">
                <a:moveTo>
                  <a:pt x="0" y="20"/>
                </a:moveTo>
                <a:lnTo>
                  <a:pt x="2168" y="20"/>
                </a:lnTo>
                <a:lnTo>
                  <a:pt x="2168" y="28"/>
                </a:lnTo>
                <a:lnTo>
                  <a:pt x="0" y="28"/>
                </a:lnTo>
                <a:lnTo>
                  <a:pt x="0" y="20"/>
                </a:lnTo>
                <a:close/>
                <a:moveTo>
                  <a:pt x="2160" y="0"/>
                </a:moveTo>
                <a:lnTo>
                  <a:pt x="2208" y="24"/>
                </a:lnTo>
                <a:lnTo>
                  <a:pt x="2160" y="48"/>
                </a:lnTo>
                <a:lnTo>
                  <a:pt x="2160" y="0"/>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33" name="Freeform 57"/>
          <p:cNvSpPr>
            <a:spLocks/>
          </p:cNvSpPr>
          <p:nvPr/>
        </p:nvSpPr>
        <p:spPr bwMode="auto">
          <a:xfrm>
            <a:off x="288925" y="1919654"/>
            <a:ext cx="495300" cy="3657600"/>
          </a:xfrm>
          <a:custGeom>
            <a:avLst/>
            <a:gdLst>
              <a:gd name="T0" fmla="*/ 2147483647 w 312"/>
              <a:gd name="T1" fmla="*/ 0 h 2496"/>
              <a:gd name="T2" fmla="*/ 0 w 312"/>
              <a:gd name="T3" fmla="*/ 0 h 2496"/>
              <a:gd name="T4" fmla="*/ 0 w 312"/>
              <a:gd name="T5" fmla="*/ 2147483647 h 2496"/>
              <a:gd name="T6" fmla="*/ 0 60000 65536"/>
              <a:gd name="T7" fmla="*/ 0 60000 65536"/>
              <a:gd name="T8" fmla="*/ 0 60000 65536"/>
              <a:gd name="T9" fmla="*/ 0 w 312"/>
              <a:gd name="T10" fmla="*/ 0 h 2496"/>
              <a:gd name="T11" fmla="*/ 312 w 312"/>
              <a:gd name="T12" fmla="*/ 2496 h 2496"/>
            </a:gdLst>
            <a:ahLst/>
            <a:cxnLst>
              <a:cxn ang="T6">
                <a:pos x="T0" y="T1"/>
              </a:cxn>
              <a:cxn ang="T7">
                <a:pos x="T2" y="T3"/>
              </a:cxn>
              <a:cxn ang="T8">
                <a:pos x="T4" y="T5"/>
              </a:cxn>
            </a:cxnLst>
            <a:rect l="T9" t="T10" r="T11" b="T12"/>
            <a:pathLst>
              <a:path w="312" h="2496">
                <a:moveTo>
                  <a:pt x="312" y="0"/>
                </a:moveTo>
                <a:lnTo>
                  <a:pt x="0" y="0"/>
                </a:lnTo>
                <a:lnTo>
                  <a:pt x="0" y="2496"/>
                </a:lnTo>
              </a:path>
            </a:pathLst>
          </a:custGeom>
          <a:noFill/>
          <a:ln w="127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34" name="Freeform 58"/>
          <p:cNvSpPr>
            <a:spLocks noEditPoints="1"/>
          </p:cNvSpPr>
          <p:nvPr/>
        </p:nvSpPr>
        <p:spPr bwMode="auto">
          <a:xfrm>
            <a:off x="815975" y="4311162"/>
            <a:ext cx="76200" cy="1266092"/>
          </a:xfrm>
          <a:custGeom>
            <a:avLst/>
            <a:gdLst>
              <a:gd name="T0" fmla="*/ 2147483647 w 48"/>
              <a:gd name="T1" fmla="*/ 0 h 864"/>
              <a:gd name="T2" fmla="*/ 2147483647 w 48"/>
              <a:gd name="T3" fmla="*/ 2147483647 h 864"/>
              <a:gd name="T4" fmla="*/ 2147483647 w 48"/>
              <a:gd name="T5" fmla="*/ 2147483647 h 864"/>
              <a:gd name="T6" fmla="*/ 2147483647 w 48"/>
              <a:gd name="T7" fmla="*/ 0 h 864"/>
              <a:gd name="T8" fmla="*/ 2147483647 w 48"/>
              <a:gd name="T9" fmla="*/ 0 h 864"/>
              <a:gd name="T10" fmla="*/ 2147483647 w 48"/>
              <a:gd name="T11" fmla="*/ 2147483647 h 864"/>
              <a:gd name="T12" fmla="*/ 2147483647 w 48"/>
              <a:gd name="T13" fmla="*/ 2147483647 h 864"/>
              <a:gd name="T14" fmla="*/ 0 w 48"/>
              <a:gd name="T15" fmla="*/ 2147483647 h 864"/>
              <a:gd name="T16" fmla="*/ 2147483647 w 48"/>
              <a:gd name="T17" fmla="*/ 2147483647 h 8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864"/>
              <a:gd name="T29" fmla="*/ 48 w 48"/>
              <a:gd name="T30" fmla="*/ 864 h 8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864">
                <a:moveTo>
                  <a:pt x="28" y="0"/>
                </a:moveTo>
                <a:lnTo>
                  <a:pt x="28" y="824"/>
                </a:lnTo>
                <a:lnTo>
                  <a:pt x="20" y="824"/>
                </a:lnTo>
                <a:lnTo>
                  <a:pt x="20" y="0"/>
                </a:lnTo>
                <a:lnTo>
                  <a:pt x="28" y="0"/>
                </a:lnTo>
                <a:close/>
                <a:moveTo>
                  <a:pt x="48" y="816"/>
                </a:moveTo>
                <a:lnTo>
                  <a:pt x="24" y="864"/>
                </a:lnTo>
                <a:lnTo>
                  <a:pt x="0" y="816"/>
                </a:lnTo>
                <a:lnTo>
                  <a:pt x="48" y="816"/>
                </a:lnTo>
                <a:close/>
              </a:path>
            </a:pathLst>
          </a:custGeom>
          <a:solidFill>
            <a:srgbClr val="000000"/>
          </a:solidFill>
          <a:ln w="6350">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35" name="Rectangle 59"/>
          <p:cNvSpPr>
            <a:spLocks noChangeArrowheads="1"/>
          </p:cNvSpPr>
          <p:nvPr/>
        </p:nvSpPr>
        <p:spPr bwMode="auto">
          <a:xfrm>
            <a:off x="4078231" y="4929555"/>
            <a:ext cx="339838"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QUIT</a:t>
            </a:r>
          </a:p>
        </p:txBody>
      </p:sp>
      <p:sp>
        <p:nvSpPr>
          <p:cNvPr id="67636" name="Rectangle 60"/>
          <p:cNvSpPr>
            <a:spLocks noChangeArrowheads="1"/>
          </p:cNvSpPr>
          <p:nvPr/>
        </p:nvSpPr>
        <p:spPr bwMode="auto">
          <a:xfrm>
            <a:off x="3825875" y="4873869"/>
            <a:ext cx="838200" cy="281354"/>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37" name="Freeform 61"/>
          <p:cNvSpPr>
            <a:spLocks noEditPoints="1"/>
          </p:cNvSpPr>
          <p:nvPr/>
        </p:nvSpPr>
        <p:spPr bwMode="auto">
          <a:xfrm>
            <a:off x="4168775" y="5155223"/>
            <a:ext cx="76200" cy="281354"/>
          </a:xfrm>
          <a:custGeom>
            <a:avLst/>
            <a:gdLst>
              <a:gd name="T0" fmla="*/ 2147483647 w 48"/>
              <a:gd name="T1" fmla="*/ 0 h 192"/>
              <a:gd name="T2" fmla="*/ 2147483647 w 48"/>
              <a:gd name="T3" fmla="*/ 2147483647 h 192"/>
              <a:gd name="T4" fmla="*/ 2147483647 w 48"/>
              <a:gd name="T5" fmla="*/ 2147483647 h 192"/>
              <a:gd name="T6" fmla="*/ 2147483647 w 48"/>
              <a:gd name="T7" fmla="*/ 0 h 192"/>
              <a:gd name="T8" fmla="*/ 2147483647 w 48"/>
              <a:gd name="T9" fmla="*/ 0 h 192"/>
              <a:gd name="T10" fmla="*/ 2147483647 w 48"/>
              <a:gd name="T11" fmla="*/ 2147483647 h 192"/>
              <a:gd name="T12" fmla="*/ 2147483647 w 48"/>
              <a:gd name="T13" fmla="*/ 2147483647 h 192"/>
              <a:gd name="T14" fmla="*/ 0 w 48"/>
              <a:gd name="T15" fmla="*/ 2147483647 h 192"/>
              <a:gd name="T16" fmla="*/ 2147483647 w 48"/>
              <a:gd name="T17" fmla="*/ 2147483647 h 1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192"/>
              <a:gd name="T29" fmla="*/ 48 w 48"/>
              <a:gd name="T30" fmla="*/ 192 h 1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192">
                <a:moveTo>
                  <a:pt x="28" y="0"/>
                </a:moveTo>
                <a:lnTo>
                  <a:pt x="28" y="152"/>
                </a:lnTo>
                <a:lnTo>
                  <a:pt x="20" y="152"/>
                </a:lnTo>
                <a:lnTo>
                  <a:pt x="20" y="0"/>
                </a:lnTo>
                <a:lnTo>
                  <a:pt x="28" y="0"/>
                </a:lnTo>
                <a:close/>
                <a:moveTo>
                  <a:pt x="48" y="144"/>
                </a:moveTo>
                <a:lnTo>
                  <a:pt x="24" y="192"/>
                </a:lnTo>
                <a:lnTo>
                  <a:pt x="0" y="144"/>
                </a:lnTo>
                <a:lnTo>
                  <a:pt x="48" y="144"/>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38" name="Rectangle 62"/>
          <p:cNvSpPr>
            <a:spLocks noChangeArrowheads="1"/>
          </p:cNvSpPr>
          <p:nvPr/>
        </p:nvSpPr>
        <p:spPr bwMode="auto">
          <a:xfrm>
            <a:off x="3780605" y="4015154"/>
            <a:ext cx="115416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CAN IT BE FIXED</a:t>
            </a:r>
          </a:p>
        </p:txBody>
      </p:sp>
      <p:sp>
        <p:nvSpPr>
          <p:cNvPr id="67639" name="Rectangle 63"/>
          <p:cNvSpPr>
            <a:spLocks noChangeArrowheads="1"/>
          </p:cNvSpPr>
          <p:nvPr/>
        </p:nvSpPr>
        <p:spPr bwMode="auto">
          <a:xfrm>
            <a:off x="3624309" y="4183674"/>
            <a:ext cx="146835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BEFORE YOUR BOSS</a:t>
            </a:r>
          </a:p>
        </p:txBody>
      </p:sp>
      <p:sp>
        <p:nvSpPr>
          <p:cNvPr id="67640" name="Rectangle 64"/>
          <p:cNvSpPr>
            <a:spLocks noChangeArrowheads="1"/>
          </p:cNvSpPr>
          <p:nvPr/>
        </p:nvSpPr>
        <p:spPr bwMode="auto">
          <a:xfrm>
            <a:off x="3936094" y="4352193"/>
            <a:ext cx="844783"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FINDS OUT?</a:t>
            </a:r>
          </a:p>
        </p:txBody>
      </p:sp>
      <p:sp>
        <p:nvSpPr>
          <p:cNvPr id="67641" name="Rectangle 65"/>
          <p:cNvSpPr>
            <a:spLocks noChangeArrowheads="1"/>
          </p:cNvSpPr>
          <p:nvPr/>
        </p:nvSpPr>
        <p:spPr bwMode="auto">
          <a:xfrm>
            <a:off x="3425825" y="3889131"/>
            <a:ext cx="1752600" cy="703385"/>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42" name="Rectangle 66"/>
          <p:cNvSpPr>
            <a:spLocks noChangeArrowheads="1"/>
          </p:cNvSpPr>
          <p:nvPr/>
        </p:nvSpPr>
        <p:spPr bwMode="auto">
          <a:xfrm>
            <a:off x="1960739" y="4819651"/>
            <a:ext cx="126638"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IT</a:t>
            </a:r>
          </a:p>
        </p:txBody>
      </p:sp>
      <p:sp>
        <p:nvSpPr>
          <p:cNvPr id="67643" name="Rectangle 67"/>
          <p:cNvSpPr>
            <a:spLocks noChangeArrowheads="1"/>
          </p:cNvSpPr>
          <p:nvPr/>
        </p:nvSpPr>
        <p:spPr bwMode="auto">
          <a:xfrm>
            <a:off x="2073735" y="4819651"/>
            <a:ext cx="70533"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ja-JP" altLang="en-GB" sz="1108">
                <a:solidFill>
                  <a:srgbClr val="000000"/>
                </a:solidFill>
                <a:latin typeface="Arial" charset="0"/>
                <a:ea typeface="ＭＳ Ｐゴシック" charset="0"/>
                <a:cs typeface="ＭＳ Ｐゴシック" charset="0"/>
              </a:rPr>
              <a:t>’</a:t>
            </a:r>
            <a:endParaRPr lang="en-GB" sz="1108">
              <a:solidFill>
                <a:srgbClr val="000000"/>
              </a:solidFill>
              <a:latin typeface="Arial" charset="0"/>
              <a:ea typeface="ＭＳ Ｐゴシック" charset="0"/>
              <a:cs typeface="ＭＳ Ｐゴシック" charset="0"/>
            </a:endParaRPr>
          </a:p>
        </p:txBody>
      </p:sp>
      <p:sp>
        <p:nvSpPr>
          <p:cNvPr id="67644" name="Rectangle 68"/>
          <p:cNvSpPr>
            <a:spLocks noChangeArrowheads="1"/>
          </p:cNvSpPr>
          <p:nvPr/>
        </p:nvSpPr>
        <p:spPr bwMode="auto">
          <a:xfrm>
            <a:off x="2165898" y="4819651"/>
            <a:ext cx="545021"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S YOUR</a:t>
            </a:r>
          </a:p>
        </p:txBody>
      </p:sp>
      <p:sp>
        <p:nvSpPr>
          <p:cNvPr id="67645" name="Rectangle 71"/>
          <p:cNvSpPr>
            <a:spLocks noChangeArrowheads="1"/>
          </p:cNvSpPr>
          <p:nvPr/>
        </p:nvSpPr>
        <p:spPr bwMode="auto">
          <a:xfrm>
            <a:off x="1982865" y="4988170"/>
            <a:ext cx="804708"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LUCKY DAY</a:t>
            </a:r>
          </a:p>
        </p:txBody>
      </p:sp>
      <p:sp>
        <p:nvSpPr>
          <p:cNvPr id="67646" name="Rectangle 72"/>
          <p:cNvSpPr>
            <a:spLocks noChangeArrowheads="1"/>
          </p:cNvSpPr>
          <p:nvPr/>
        </p:nvSpPr>
        <p:spPr bwMode="auto">
          <a:xfrm>
            <a:off x="1844675" y="4733192"/>
            <a:ext cx="1066800" cy="492369"/>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47" name="Freeform 73"/>
          <p:cNvSpPr>
            <a:spLocks noEditPoints="1"/>
          </p:cNvSpPr>
          <p:nvPr/>
        </p:nvSpPr>
        <p:spPr bwMode="auto">
          <a:xfrm>
            <a:off x="2339975" y="5225562"/>
            <a:ext cx="76200" cy="351692"/>
          </a:xfrm>
          <a:custGeom>
            <a:avLst/>
            <a:gdLst>
              <a:gd name="T0" fmla="*/ 2147483647 w 48"/>
              <a:gd name="T1" fmla="*/ 0 h 240"/>
              <a:gd name="T2" fmla="*/ 2147483647 w 48"/>
              <a:gd name="T3" fmla="*/ 2147483647 h 240"/>
              <a:gd name="T4" fmla="*/ 2147483647 w 48"/>
              <a:gd name="T5" fmla="*/ 2147483647 h 240"/>
              <a:gd name="T6" fmla="*/ 2147483647 w 48"/>
              <a:gd name="T7" fmla="*/ 0 h 240"/>
              <a:gd name="T8" fmla="*/ 2147483647 w 48"/>
              <a:gd name="T9" fmla="*/ 0 h 240"/>
              <a:gd name="T10" fmla="*/ 2147483647 w 48"/>
              <a:gd name="T11" fmla="*/ 2147483647 h 240"/>
              <a:gd name="T12" fmla="*/ 2147483647 w 48"/>
              <a:gd name="T13" fmla="*/ 2147483647 h 240"/>
              <a:gd name="T14" fmla="*/ 0 w 48"/>
              <a:gd name="T15" fmla="*/ 2147483647 h 240"/>
              <a:gd name="T16" fmla="*/ 2147483647 w 48"/>
              <a:gd name="T17" fmla="*/ 2147483647 h 2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240"/>
              <a:gd name="T29" fmla="*/ 48 w 48"/>
              <a:gd name="T30" fmla="*/ 240 h 2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240">
                <a:moveTo>
                  <a:pt x="28" y="0"/>
                </a:moveTo>
                <a:lnTo>
                  <a:pt x="28" y="200"/>
                </a:lnTo>
                <a:lnTo>
                  <a:pt x="20" y="200"/>
                </a:lnTo>
                <a:lnTo>
                  <a:pt x="20" y="0"/>
                </a:lnTo>
                <a:lnTo>
                  <a:pt x="28" y="0"/>
                </a:lnTo>
                <a:close/>
                <a:moveTo>
                  <a:pt x="48" y="192"/>
                </a:moveTo>
                <a:lnTo>
                  <a:pt x="24" y="240"/>
                </a:lnTo>
                <a:lnTo>
                  <a:pt x="0" y="192"/>
                </a:lnTo>
                <a:lnTo>
                  <a:pt x="48" y="192"/>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48" name="Freeform 74"/>
          <p:cNvSpPr>
            <a:spLocks noEditPoints="1"/>
          </p:cNvSpPr>
          <p:nvPr/>
        </p:nvSpPr>
        <p:spPr bwMode="auto">
          <a:xfrm>
            <a:off x="2339975" y="4234961"/>
            <a:ext cx="1085850" cy="498231"/>
          </a:xfrm>
          <a:custGeom>
            <a:avLst/>
            <a:gdLst>
              <a:gd name="T0" fmla="*/ 2147483647 w 684"/>
              <a:gd name="T1" fmla="*/ 2147483647 h 340"/>
              <a:gd name="T2" fmla="*/ 2147483647 w 684"/>
              <a:gd name="T3" fmla="*/ 2147483647 h 340"/>
              <a:gd name="T4" fmla="*/ 2147483647 w 684"/>
              <a:gd name="T5" fmla="*/ 2147483647 h 340"/>
              <a:gd name="T6" fmla="*/ 2147483647 w 684"/>
              <a:gd name="T7" fmla="*/ 2147483647 h 340"/>
              <a:gd name="T8" fmla="*/ 2147483647 w 684"/>
              <a:gd name="T9" fmla="*/ 2147483647 h 340"/>
              <a:gd name="T10" fmla="*/ 2147483647 w 684"/>
              <a:gd name="T11" fmla="*/ 0 h 340"/>
              <a:gd name="T12" fmla="*/ 2147483647 w 684"/>
              <a:gd name="T13" fmla="*/ 0 h 340"/>
              <a:gd name="T14" fmla="*/ 2147483647 w 684"/>
              <a:gd name="T15" fmla="*/ 2147483647 h 340"/>
              <a:gd name="T16" fmla="*/ 2147483647 w 684"/>
              <a:gd name="T17" fmla="*/ 2147483647 h 340"/>
              <a:gd name="T18" fmla="*/ 2147483647 w 684"/>
              <a:gd name="T19" fmla="*/ 2147483647 h 340"/>
              <a:gd name="T20" fmla="*/ 0 w 684"/>
              <a:gd name="T21" fmla="*/ 2147483647 h 340"/>
              <a:gd name="T22" fmla="*/ 2147483647 w 684"/>
              <a:gd name="T23" fmla="*/ 2147483647 h 3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84"/>
              <a:gd name="T37" fmla="*/ 0 h 340"/>
              <a:gd name="T38" fmla="*/ 684 w 684"/>
              <a:gd name="T39" fmla="*/ 340 h 3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84" h="340">
                <a:moveTo>
                  <a:pt x="684" y="8"/>
                </a:moveTo>
                <a:lnTo>
                  <a:pt x="24" y="8"/>
                </a:lnTo>
                <a:lnTo>
                  <a:pt x="28" y="4"/>
                </a:lnTo>
                <a:lnTo>
                  <a:pt x="28" y="300"/>
                </a:lnTo>
                <a:lnTo>
                  <a:pt x="20" y="300"/>
                </a:lnTo>
                <a:lnTo>
                  <a:pt x="20" y="0"/>
                </a:lnTo>
                <a:lnTo>
                  <a:pt x="684" y="0"/>
                </a:lnTo>
                <a:lnTo>
                  <a:pt x="684" y="8"/>
                </a:lnTo>
                <a:close/>
                <a:moveTo>
                  <a:pt x="48" y="292"/>
                </a:moveTo>
                <a:lnTo>
                  <a:pt x="24" y="340"/>
                </a:lnTo>
                <a:lnTo>
                  <a:pt x="0" y="292"/>
                </a:lnTo>
                <a:lnTo>
                  <a:pt x="48" y="292"/>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49" name="Rectangle 75"/>
          <p:cNvSpPr>
            <a:spLocks noChangeArrowheads="1"/>
          </p:cNvSpPr>
          <p:nvPr/>
        </p:nvSpPr>
        <p:spPr bwMode="auto">
          <a:xfrm>
            <a:off x="3861260" y="3100755"/>
            <a:ext cx="891271"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YOU REALLY</a:t>
            </a:r>
          </a:p>
        </p:txBody>
      </p:sp>
      <p:sp>
        <p:nvSpPr>
          <p:cNvPr id="67650" name="Rectangle 76"/>
          <p:cNvSpPr>
            <a:spLocks noChangeArrowheads="1"/>
          </p:cNvSpPr>
          <p:nvPr/>
        </p:nvSpPr>
        <p:spPr bwMode="auto">
          <a:xfrm>
            <a:off x="3833193" y="3269274"/>
            <a:ext cx="948978"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ARE AN IDIOT</a:t>
            </a:r>
          </a:p>
        </p:txBody>
      </p:sp>
      <p:sp>
        <p:nvSpPr>
          <p:cNvPr id="67651" name="Rectangle 77"/>
          <p:cNvSpPr>
            <a:spLocks noChangeArrowheads="1"/>
          </p:cNvSpPr>
          <p:nvPr/>
        </p:nvSpPr>
        <p:spPr bwMode="auto">
          <a:xfrm>
            <a:off x="3673475" y="3045069"/>
            <a:ext cx="1219200" cy="492369"/>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52" name="Freeform 78"/>
          <p:cNvSpPr>
            <a:spLocks noEditPoints="1"/>
          </p:cNvSpPr>
          <p:nvPr/>
        </p:nvSpPr>
        <p:spPr bwMode="auto">
          <a:xfrm>
            <a:off x="3216275" y="3220916"/>
            <a:ext cx="457200" cy="70338"/>
          </a:xfrm>
          <a:custGeom>
            <a:avLst/>
            <a:gdLst>
              <a:gd name="T0" fmla="*/ 0 w 288"/>
              <a:gd name="T1" fmla="*/ 2147483647 h 48"/>
              <a:gd name="T2" fmla="*/ 2147483647 w 288"/>
              <a:gd name="T3" fmla="*/ 2147483647 h 48"/>
              <a:gd name="T4" fmla="*/ 2147483647 w 288"/>
              <a:gd name="T5" fmla="*/ 2147483647 h 48"/>
              <a:gd name="T6" fmla="*/ 0 w 288"/>
              <a:gd name="T7" fmla="*/ 2147483647 h 48"/>
              <a:gd name="T8" fmla="*/ 0 w 288"/>
              <a:gd name="T9" fmla="*/ 2147483647 h 48"/>
              <a:gd name="T10" fmla="*/ 2147483647 w 288"/>
              <a:gd name="T11" fmla="*/ 0 h 48"/>
              <a:gd name="T12" fmla="*/ 2147483647 w 288"/>
              <a:gd name="T13" fmla="*/ 2147483647 h 48"/>
              <a:gd name="T14" fmla="*/ 2147483647 w 288"/>
              <a:gd name="T15" fmla="*/ 2147483647 h 48"/>
              <a:gd name="T16" fmla="*/ 2147483647 w 288"/>
              <a:gd name="T17" fmla="*/ 0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8"/>
              <a:gd name="T28" fmla="*/ 0 h 48"/>
              <a:gd name="T29" fmla="*/ 288 w 288"/>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8" h="48">
                <a:moveTo>
                  <a:pt x="0" y="20"/>
                </a:moveTo>
                <a:lnTo>
                  <a:pt x="248" y="20"/>
                </a:lnTo>
                <a:lnTo>
                  <a:pt x="248" y="28"/>
                </a:lnTo>
                <a:lnTo>
                  <a:pt x="0" y="28"/>
                </a:lnTo>
                <a:lnTo>
                  <a:pt x="0" y="20"/>
                </a:lnTo>
                <a:close/>
                <a:moveTo>
                  <a:pt x="240" y="0"/>
                </a:moveTo>
                <a:lnTo>
                  <a:pt x="288" y="24"/>
                </a:lnTo>
                <a:lnTo>
                  <a:pt x="240" y="48"/>
                </a:lnTo>
                <a:lnTo>
                  <a:pt x="240" y="0"/>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53" name="Freeform 79"/>
          <p:cNvSpPr>
            <a:spLocks noEditPoints="1"/>
          </p:cNvSpPr>
          <p:nvPr/>
        </p:nvSpPr>
        <p:spPr bwMode="auto">
          <a:xfrm>
            <a:off x="4244975" y="3537439"/>
            <a:ext cx="76200" cy="351692"/>
          </a:xfrm>
          <a:custGeom>
            <a:avLst/>
            <a:gdLst>
              <a:gd name="T0" fmla="*/ 2147483647 w 48"/>
              <a:gd name="T1" fmla="*/ 0 h 240"/>
              <a:gd name="T2" fmla="*/ 2147483647 w 48"/>
              <a:gd name="T3" fmla="*/ 2147483647 h 240"/>
              <a:gd name="T4" fmla="*/ 2147483647 w 48"/>
              <a:gd name="T5" fmla="*/ 2147483647 h 240"/>
              <a:gd name="T6" fmla="*/ 2147483647 w 48"/>
              <a:gd name="T7" fmla="*/ 0 h 240"/>
              <a:gd name="T8" fmla="*/ 2147483647 w 48"/>
              <a:gd name="T9" fmla="*/ 0 h 240"/>
              <a:gd name="T10" fmla="*/ 2147483647 w 48"/>
              <a:gd name="T11" fmla="*/ 2147483647 h 240"/>
              <a:gd name="T12" fmla="*/ 2147483647 w 48"/>
              <a:gd name="T13" fmla="*/ 2147483647 h 240"/>
              <a:gd name="T14" fmla="*/ 0 w 48"/>
              <a:gd name="T15" fmla="*/ 2147483647 h 240"/>
              <a:gd name="T16" fmla="*/ 2147483647 w 48"/>
              <a:gd name="T17" fmla="*/ 2147483647 h 2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240"/>
              <a:gd name="T29" fmla="*/ 48 w 48"/>
              <a:gd name="T30" fmla="*/ 240 h 2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240">
                <a:moveTo>
                  <a:pt x="28" y="0"/>
                </a:moveTo>
                <a:lnTo>
                  <a:pt x="28" y="200"/>
                </a:lnTo>
                <a:lnTo>
                  <a:pt x="20" y="200"/>
                </a:lnTo>
                <a:lnTo>
                  <a:pt x="20" y="0"/>
                </a:lnTo>
                <a:lnTo>
                  <a:pt x="28" y="0"/>
                </a:lnTo>
                <a:close/>
                <a:moveTo>
                  <a:pt x="48" y="192"/>
                </a:moveTo>
                <a:lnTo>
                  <a:pt x="24" y="240"/>
                </a:lnTo>
                <a:lnTo>
                  <a:pt x="0" y="192"/>
                </a:lnTo>
                <a:lnTo>
                  <a:pt x="48" y="192"/>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54" name="Rectangle 80"/>
          <p:cNvSpPr>
            <a:spLocks noChangeArrowheads="1"/>
          </p:cNvSpPr>
          <p:nvPr/>
        </p:nvSpPr>
        <p:spPr bwMode="auto">
          <a:xfrm>
            <a:off x="7488745" y="3412881"/>
            <a:ext cx="1208664"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WILL YOU CATCH</a:t>
            </a:r>
          </a:p>
        </p:txBody>
      </p:sp>
      <p:sp>
        <p:nvSpPr>
          <p:cNvPr id="67655" name="Rectangle 81"/>
          <p:cNvSpPr>
            <a:spLocks noChangeArrowheads="1"/>
          </p:cNvSpPr>
          <p:nvPr/>
        </p:nvSpPr>
        <p:spPr bwMode="auto">
          <a:xfrm>
            <a:off x="7546481" y="3581401"/>
            <a:ext cx="1088439"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HELL ANYWAY?</a:t>
            </a:r>
          </a:p>
        </p:txBody>
      </p:sp>
      <p:sp>
        <p:nvSpPr>
          <p:cNvPr id="67656" name="Rectangle 82"/>
          <p:cNvSpPr>
            <a:spLocks noChangeArrowheads="1"/>
          </p:cNvSpPr>
          <p:nvPr/>
        </p:nvSpPr>
        <p:spPr bwMode="auto">
          <a:xfrm>
            <a:off x="5653396" y="3207728"/>
            <a:ext cx="758221"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NAIL THEM</a:t>
            </a:r>
          </a:p>
        </p:txBody>
      </p:sp>
      <p:sp>
        <p:nvSpPr>
          <p:cNvPr id="67657" name="Rectangle 83"/>
          <p:cNvSpPr>
            <a:spLocks noChangeArrowheads="1"/>
          </p:cNvSpPr>
          <p:nvPr/>
        </p:nvSpPr>
        <p:spPr bwMode="auto">
          <a:xfrm>
            <a:off x="5518150" y="3115408"/>
            <a:ext cx="990600" cy="351692"/>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58" name="Rectangle 84"/>
          <p:cNvSpPr>
            <a:spLocks noChangeArrowheads="1"/>
          </p:cNvSpPr>
          <p:nvPr/>
        </p:nvSpPr>
        <p:spPr bwMode="auto">
          <a:xfrm>
            <a:off x="5653396" y="3207728"/>
            <a:ext cx="758221"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NAIL THEM</a:t>
            </a:r>
          </a:p>
        </p:txBody>
      </p:sp>
      <p:sp>
        <p:nvSpPr>
          <p:cNvPr id="67659" name="Rectangle 85"/>
          <p:cNvSpPr>
            <a:spLocks noChangeArrowheads="1"/>
          </p:cNvSpPr>
          <p:nvPr/>
        </p:nvSpPr>
        <p:spPr bwMode="auto">
          <a:xfrm>
            <a:off x="5518150" y="3115408"/>
            <a:ext cx="990600" cy="351692"/>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60" name="Rectangle 86"/>
          <p:cNvSpPr>
            <a:spLocks noChangeArrowheads="1"/>
          </p:cNvSpPr>
          <p:nvPr/>
        </p:nvSpPr>
        <p:spPr bwMode="auto">
          <a:xfrm>
            <a:off x="7254875" y="3326423"/>
            <a:ext cx="1524000" cy="492369"/>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61" name="Freeform 87"/>
          <p:cNvSpPr>
            <a:spLocks noEditPoints="1"/>
          </p:cNvSpPr>
          <p:nvPr/>
        </p:nvSpPr>
        <p:spPr bwMode="auto">
          <a:xfrm>
            <a:off x="4283075" y="3642946"/>
            <a:ext cx="2971800" cy="70338"/>
          </a:xfrm>
          <a:custGeom>
            <a:avLst/>
            <a:gdLst>
              <a:gd name="T0" fmla="*/ 2147483647 w 1872"/>
              <a:gd name="T1" fmla="*/ 2147483647 h 48"/>
              <a:gd name="T2" fmla="*/ 2147483647 w 1872"/>
              <a:gd name="T3" fmla="*/ 2147483647 h 48"/>
              <a:gd name="T4" fmla="*/ 2147483647 w 1872"/>
              <a:gd name="T5" fmla="*/ 2147483647 h 48"/>
              <a:gd name="T6" fmla="*/ 2147483647 w 1872"/>
              <a:gd name="T7" fmla="*/ 2147483647 h 48"/>
              <a:gd name="T8" fmla="*/ 2147483647 w 1872"/>
              <a:gd name="T9" fmla="*/ 2147483647 h 48"/>
              <a:gd name="T10" fmla="*/ 2147483647 w 1872"/>
              <a:gd name="T11" fmla="*/ 2147483647 h 48"/>
              <a:gd name="T12" fmla="*/ 0 w 1872"/>
              <a:gd name="T13" fmla="*/ 2147483647 h 48"/>
              <a:gd name="T14" fmla="*/ 2147483647 w 1872"/>
              <a:gd name="T15" fmla="*/ 0 h 48"/>
              <a:gd name="T16" fmla="*/ 2147483647 w 1872"/>
              <a:gd name="T17" fmla="*/ 2147483647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72"/>
              <a:gd name="T28" fmla="*/ 0 h 48"/>
              <a:gd name="T29" fmla="*/ 1872 w 1872"/>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72" h="48">
                <a:moveTo>
                  <a:pt x="1872" y="28"/>
                </a:moveTo>
                <a:lnTo>
                  <a:pt x="40" y="28"/>
                </a:lnTo>
                <a:lnTo>
                  <a:pt x="40" y="20"/>
                </a:lnTo>
                <a:lnTo>
                  <a:pt x="1872" y="20"/>
                </a:lnTo>
                <a:lnTo>
                  <a:pt x="1872" y="28"/>
                </a:lnTo>
                <a:close/>
                <a:moveTo>
                  <a:pt x="48" y="48"/>
                </a:moveTo>
                <a:lnTo>
                  <a:pt x="0" y="24"/>
                </a:lnTo>
                <a:lnTo>
                  <a:pt x="48" y="0"/>
                </a:lnTo>
                <a:lnTo>
                  <a:pt x="48" y="48"/>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62" name="Freeform 88"/>
          <p:cNvSpPr>
            <a:spLocks noEditPoints="1"/>
          </p:cNvSpPr>
          <p:nvPr/>
        </p:nvSpPr>
        <p:spPr bwMode="auto">
          <a:xfrm>
            <a:off x="7826375" y="2974731"/>
            <a:ext cx="76200" cy="351692"/>
          </a:xfrm>
          <a:custGeom>
            <a:avLst/>
            <a:gdLst>
              <a:gd name="T0" fmla="*/ 2147483647 w 48"/>
              <a:gd name="T1" fmla="*/ 0 h 240"/>
              <a:gd name="T2" fmla="*/ 2147483647 w 48"/>
              <a:gd name="T3" fmla="*/ 2147483647 h 240"/>
              <a:gd name="T4" fmla="*/ 2147483647 w 48"/>
              <a:gd name="T5" fmla="*/ 2147483647 h 240"/>
              <a:gd name="T6" fmla="*/ 2147483647 w 48"/>
              <a:gd name="T7" fmla="*/ 0 h 240"/>
              <a:gd name="T8" fmla="*/ 2147483647 w 48"/>
              <a:gd name="T9" fmla="*/ 0 h 240"/>
              <a:gd name="T10" fmla="*/ 2147483647 w 48"/>
              <a:gd name="T11" fmla="*/ 2147483647 h 240"/>
              <a:gd name="T12" fmla="*/ 2147483647 w 48"/>
              <a:gd name="T13" fmla="*/ 2147483647 h 240"/>
              <a:gd name="T14" fmla="*/ 0 w 48"/>
              <a:gd name="T15" fmla="*/ 2147483647 h 240"/>
              <a:gd name="T16" fmla="*/ 2147483647 w 48"/>
              <a:gd name="T17" fmla="*/ 2147483647 h 2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240"/>
              <a:gd name="T29" fmla="*/ 48 w 48"/>
              <a:gd name="T30" fmla="*/ 240 h 2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240">
                <a:moveTo>
                  <a:pt x="28" y="0"/>
                </a:moveTo>
                <a:lnTo>
                  <a:pt x="28" y="200"/>
                </a:lnTo>
                <a:lnTo>
                  <a:pt x="20" y="200"/>
                </a:lnTo>
                <a:lnTo>
                  <a:pt x="20" y="0"/>
                </a:lnTo>
                <a:lnTo>
                  <a:pt x="28" y="0"/>
                </a:lnTo>
                <a:close/>
                <a:moveTo>
                  <a:pt x="48" y="192"/>
                </a:moveTo>
                <a:lnTo>
                  <a:pt x="24" y="240"/>
                </a:lnTo>
                <a:lnTo>
                  <a:pt x="0" y="192"/>
                </a:lnTo>
                <a:lnTo>
                  <a:pt x="48" y="192"/>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63" name="Rectangle 89"/>
          <p:cNvSpPr>
            <a:spLocks noChangeArrowheads="1"/>
          </p:cNvSpPr>
          <p:nvPr/>
        </p:nvSpPr>
        <p:spPr bwMode="auto">
          <a:xfrm>
            <a:off x="5907194" y="4186605"/>
            <a:ext cx="307778"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YOU</a:t>
            </a:r>
          </a:p>
        </p:txBody>
      </p:sp>
      <p:sp>
        <p:nvSpPr>
          <p:cNvPr id="67664" name="Rectangle 90"/>
          <p:cNvSpPr>
            <a:spLocks noChangeArrowheads="1"/>
          </p:cNvSpPr>
          <p:nvPr/>
        </p:nvSpPr>
        <p:spPr bwMode="auto">
          <a:xfrm>
            <a:off x="6207579" y="4186605"/>
            <a:ext cx="70533"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ja-JP" altLang="en-GB" sz="1108">
                <a:solidFill>
                  <a:srgbClr val="000000"/>
                </a:solidFill>
                <a:latin typeface="Arial" charset="0"/>
                <a:ea typeface="ＭＳ Ｐゴシック" charset="0"/>
                <a:cs typeface="ＭＳ Ｐゴシック" charset="0"/>
              </a:rPr>
              <a:t>’</a:t>
            </a:r>
            <a:endParaRPr lang="en-GB" sz="1108">
              <a:solidFill>
                <a:srgbClr val="000000"/>
              </a:solidFill>
              <a:latin typeface="Arial" charset="0"/>
              <a:ea typeface="ＭＳ Ｐゴシック" charset="0"/>
              <a:cs typeface="ＭＳ Ｐゴシック" charset="0"/>
            </a:endParaRPr>
          </a:p>
        </p:txBody>
      </p:sp>
      <p:sp>
        <p:nvSpPr>
          <p:cNvPr id="67665" name="Rectangle 91"/>
          <p:cNvSpPr>
            <a:spLocks noChangeArrowheads="1"/>
          </p:cNvSpPr>
          <p:nvPr/>
        </p:nvSpPr>
        <p:spPr bwMode="auto">
          <a:xfrm>
            <a:off x="6287472" y="4186605"/>
            <a:ext cx="783869"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RE IN IT UP</a:t>
            </a:r>
          </a:p>
        </p:txBody>
      </p:sp>
      <p:sp>
        <p:nvSpPr>
          <p:cNvPr id="67666" name="Rectangle 92"/>
          <p:cNvSpPr>
            <a:spLocks noChangeArrowheads="1"/>
          </p:cNvSpPr>
          <p:nvPr/>
        </p:nvSpPr>
        <p:spPr bwMode="auto">
          <a:xfrm>
            <a:off x="5955829" y="4355124"/>
            <a:ext cx="1082027"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TO YOUR NECK</a:t>
            </a:r>
          </a:p>
        </p:txBody>
      </p:sp>
      <p:sp>
        <p:nvSpPr>
          <p:cNvPr id="67667" name="Rectangle 93"/>
          <p:cNvSpPr>
            <a:spLocks noChangeArrowheads="1"/>
          </p:cNvSpPr>
          <p:nvPr/>
        </p:nvSpPr>
        <p:spPr bwMode="auto">
          <a:xfrm>
            <a:off x="5807075" y="4100146"/>
            <a:ext cx="1371600" cy="492369"/>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68" name="Freeform 94"/>
          <p:cNvSpPr>
            <a:spLocks noEditPoints="1"/>
          </p:cNvSpPr>
          <p:nvPr/>
        </p:nvSpPr>
        <p:spPr bwMode="auto">
          <a:xfrm>
            <a:off x="5197475" y="4275993"/>
            <a:ext cx="609600" cy="70338"/>
          </a:xfrm>
          <a:custGeom>
            <a:avLst/>
            <a:gdLst>
              <a:gd name="T0" fmla="*/ 0 w 384"/>
              <a:gd name="T1" fmla="*/ 2147483647 h 48"/>
              <a:gd name="T2" fmla="*/ 2147483647 w 384"/>
              <a:gd name="T3" fmla="*/ 2147483647 h 48"/>
              <a:gd name="T4" fmla="*/ 2147483647 w 384"/>
              <a:gd name="T5" fmla="*/ 2147483647 h 48"/>
              <a:gd name="T6" fmla="*/ 0 w 384"/>
              <a:gd name="T7" fmla="*/ 2147483647 h 48"/>
              <a:gd name="T8" fmla="*/ 0 w 384"/>
              <a:gd name="T9" fmla="*/ 2147483647 h 48"/>
              <a:gd name="T10" fmla="*/ 2147483647 w 384"/>
              <a:gd name="T11" fmla="*/ 0 h 48"/>
              <a:gd name="T12" fmla="*/ 2147483647 w 384"/>
              <a:gd name="T13" fmla="*/ 2147483647 h 48"/>
              <a:gd name="T14" fmla="*/ 2147483647 w 384"/>
              <a:gd name="T15" fmla="*/ 2147483647 h 48"/>
              <a:gd name="T16" fmla="*/ 2147483647 w 384"/>
              <a:gd name="T17" fmla="*/ 0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4"/>
              <a:gd name="T28" fmla="*/ 0 h 48"/>
              <a:gd name="T29" fmla="*/ 384 w 384"/>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4" h="48">
                <a:moveTo>
                  <a:pt x="0" y="20"/>
                </a:moveTo>
                <a:lnTo>
                  <a:pt x="344" y="20"/>
                </a:lnTo>
                <a:lnTo>
                  <a:pt x="344" y="28"/>
                </a:lnTo>
                <a:lnTo>
                  <a:pt x="0" y="28"/>
                </a:lnTo>
                <a:lnTo>
                  <a:pt x="0" y="20"/>
                </a:lnTo>
                <a:close/>
                <a:moveTo>
                  <a:pt x="336" y="0"/>
                </a:moveTo>
                <a:lnTo>
                  <a:pt x="384" y="24"/>
                </a:lnTo>
                <a:lnTo>
                  <a:pt x="336" y="48"/>
                </a:lnTo>
                <a:lnTo>
                  <a:pt x="336" y="0"/>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69" name="Rectangle 95"/>
          <p:cNvSpPr>
            <a:spLocks noChangeArrowheads="1"/>
          </p:cNvSpPr>
          <p:nvPr/>
        </p:nvSpPr>
        <p:spPr bwMode="auto">
          <a:xfrm>
            <a:off x="5820458" y="4964724"/>
            <a:ext cx="679673"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WILL YOU</a:t>
            </a:r>
          </a:p>
        </p:txBody>
      </p:sp>
      <p:sp>
        <p:nvSpPr>
          <p:cNvPr id="67670" name="Rectangle 96"/>
          <p:cNvSpPr>
            <a:spLocks noChangeArrowheads="1"/>
          </p:cNvSpPr>
          <p:nvPr/>
        </p:nvSpPr>
        <p:spPr bwMode="auto">
          <a:xfrm>
            <a:off x="5960626" y="5156690"/>
            <a:ext cx="418384"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QUIT?</a:t>
            </a:r>
          </a:p>
        </p:txBody>
      </p:sp>
      <p:sp>
        <p:nvSpPr>
          <p:cNvPr id="67671" name="Line 97"/>
          <p:cNvSpPr>
            <a:spLocks noChangeShapeType="1"/>
          </p:cNvSpPr>
          <p:nvPr/>
        </p:nvSpPr>
        <p:spPr bwMode="auto">
          <a:xfrm flipV="1">
            <a:off x="6873875" y="2974731"/>
            <a:ext cx="1588" cy="351692"/>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72" name="Freeform 98"/>
          <p:cNvSpPr>
            <a:spLocks noEditPoints="1"/>
          </p:cNvSpPr>
          <p:nvPr/>
        </p:nvSpPr>
        <p:spPr bwMode="auto">
          <a:xfrm>
            <a:off x="6492875" y="3291254"/>
            <a:ext cx="381000" cy="70338"/>
          </a:xfrm>
          <a:custGeom>
            <a:avLst/>
            <a:gdLst>
              <a:gd name="T0" fmla="*/ 2147483647 w 240"/>
              <a:gd name="T1" fmla="*/ 2147483647 h 48"/>
              <a:gd name="T2" fmla="*/ 2147483647 w 240"/>
              <a:gd name="T3" fmla="*/ 2147483647 h 48"/>
              <a:gd name="T4" fmla="*/ 2147483647 w 240"/>
              <a:gd name="T5" fmla="*/ 2147483647 h 48"/>
              <a:gd name="T6" fmla="*/ 2147483647 w 240"/>
              <a:gd name="T7" fmla="*/ 2147483647 h 48"/>
              <a:gd name="T8" fmla="*/ 2147483647 w 240"/>
              <a:gd name="T9" fmla="*/ 2147483647 h 48"/>
              <a:gd name="T10" fmla="*/ 2147483647 w 240"/>
              <a:gd name="T11" fmla="*/ 2147483647 h 48"/>
              <a:gd name="T12" fmla="*/ 0 w 240"/>
              <a:gd name="T13" fmla="*/ 2147483647 h 48"/>
              <a:gd name="T14" fmla="*/ 2147483647 w 240"/>
              <a:gd name="T15" fmla="*/ 0 h 48"/>
              <a:gd name="T16" fmla="*/ 2147483647 w 240"/>
              <a:gd name="T17" fmla="*/ 2147483647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0"/>
              <a:gd name="T28" fmla="*/ 0 h 48"/>
              <a:gd name="T29" fmla="*/ 240 w 240"/>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0" h="48">
                <a:moveTo>
                  <a:pt x="240" y="28"/>
                </a:moveTo>
                <a:lnTo>
                  <a:pt x="40" y="28"/>
                </a:lnTo>
                <a:lnTo>
                  <a:pt x="40" y="20"/>
                </a:lnTo>
                <a:lnTo>
                  <a:pt x="240" y="20"/>
                </a:lnTo>
                <a:lnTo>
                  <a:pt x="240" y="28"/>
                </a:lnTo>
                <a:close/>
                <a:moveTo>
                  <a:pt x="48" y="48"/>
                </a:moveTo>
                <a:lnTo>
                  <a:pt x="0" y="24"/>
                </a:lnTo>
                <a:lnTo>
                  <a:pt x="48" y="0"/>
                </a:lnTo>
                <a:lnTo>
                  <a:pt x="48" y="48"/>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73" name="Rectangle 100"/>
          <p:cNvSpPr>
            <a:spLocks noChangeArrowheads="1"/>
          </p:cNvSpPr>
          <p:nvPr/>
        </p:nvSpPr>
        <p:spPr bwMode="auto">
          <a:xfrm>
            <a:off x="5711825" y="4873869"/>
            <a:ext cx="838200" cy="492369"/>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74" name="Freeform 101"/>
          <p:cNvSpPr>
            <a:spLocks noEditPoints="1"/>
          </p:cNvSpPr>
          <p:nvPr/>
        </p:nvSpPr>
        <p:spPr bwMode="auto">
          <a:xfrm>
            <a:off x="6149975" y="4592515"/>
            <a:ext cx="76200" cy="281354"/>
          </a:xfrm>
          <a:custGeom>
            <a:avLst/>
            <a:gdLst>
              <a:gd name="T0" fmla="*/ 2147483647 w 48"/>
              <a:gd name="T1" fmla="*/ 0 h 192"/>
              <a:gd name="T2" fmla="*/ 2147483647 w 48"/>
              <a:gd name="T3" fmla="*/ 2147483647 h 192"/>
              <a:gd name="T4" fmla="*/ 2147483647 w 48"/>
              <a:gd name="T5" fmla="*/ 2147483647 h 192"/>
              <a:gd name="T6" fmla="*/ 2147483647 w 48"/>
              <a:gd name="T7" fmla="*/ 0 h 192"/>
              <a:gd name="T8" fmla="*/ 2147483647 w 48"/>
              <a:gd name="T9" fmla="*/ 0 h 192"/>
              <a:gd name="T10" fmla="*/ 2147483647 w 48"/>
              <a:gd name="T11" fmla="*/ 2147483647 h 192"/>
              <a:gd name="T12" fmla="*/ 2147483647 w 48"/>
              <a:gd name="T13" fmla="*/ 2147483647 h 192"/>
              <a:gd name="T14" fmla="*/ 0 w 48"/>
              <a:gd name="T15" fmla="*/ 2147483647 h 192"/>
              <a:gd name="T16" fmla="*/ 2147483647 w 48"/>
              <a:gd name="T17" fmla="*/ 2147483647 h 1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192"/>
              <a:gd name="T29" fmla="*/ 48 w 48"/>
              <a:gd name="T30" fmla="*/ 192 h 1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192">
                <a:moveTo>
                  <a:pt x="28" y="0"/>
                </a:moveTo>
                <a:lnTo>
                  <a:pt x="28" y="152"/>
                </a:lnTo>
                <a:lnTo>
                  <a:pt x="20" y="152"/>
                </a:lnTo>
                <a:lnTo>
                  <a:pt x="20" y="0"/>
                </a:lnTo>
                <a:lnTo>
                  <a:pt x="28" y="0"/>
                </a:lnTo>
                <a:close/>
                <a:moveTo>
                  <a:pt x="48" y="144"/>
                </a:moveTo>
                <a:lnTo>
                  <a:pt x="24" y="192"/>
                </a:lnTo>
                <a:lnTo>
                  <a:pt x="0" y="144"/>
                </a:lnTo>
                <a:lnTo>
                  <a:pt x="48" y="144"/>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75" name="Freeform 102"/>
          <p:cNvSpPr>
            <a:spLocks noEditPoints="1"/>
          </p:cNvSpPr>
          <p:nvPr/>
        </p:nvSpPr>
        <p:spPr bwMode="auto">
          <a:xfrm>
            <a:off x="4664079" y="4979377"/>
            <a:ext cx="1047750" cy="146538"/>
          </a:xfrm>
          <a:custGeom>
            <a:avLst/>
            <a:gdLst>
              <a:gd name="T0" fmla="*/ 2147483647 w 660"/>
              <a:gd name="T1" fmla="*/ 2147483647 h 100"/>
              <a:gd name="T2" fmla="*/ 2147483647 w 660"/>
              <a:gd name="T3" fmla="*/ 2147483647 h 100"/>
              <a:gd name="T4" fmla="*/ 2147483647 w 660"/>
              <a:gd name="T5" fmla="*/ 2147483647 h 100"/>
              <a:gd name="T6" fmla="*/ 2147483647 w 660"/>
              <a:gd name="T7" fmla="*/ 2147483647 h 100"/>
              <a:gd name="T8" fmla="*/ 2147483647 w 660"/>
              <a:gd name="T9" fmla="*/ 2147483647 h 100"/>
              <a:gd name="T10" fmla="*/ 2147483647 w 660"/>
              <a:gd name="T11" fmla="*/ 2147483647 h 100"/>
              <a:gd name="T12" fmla="*/ 2147483647 w 660"/>
              <a:gd name="T13" fmla="*/ 2147483647 h 100"/>
              <a:gd name="T14" fmla="*/ 2147483647 w 660"/>
              <a:gd name="T15" fmla="*/ 2147483647 h 100"/>
              <a:gd name="T16" fmla="*/ 2147483647 w 660"/>
              <a:gd name="T17" fmla="*/ 2147483647 h 100"/>
              <a:gd name="T18" fmla="*/ 2147483647 w 660"/>
              <a:gd name="T19" fmla="*/ 2147483647 h 100"/>
              <a:gd name="T20" fmla="*/ 2147483647 w 660"/>
              <a:gd name="T21" fmla="*/ 2147483647 h 100"/>
              <a:gd name="T22" fmla="*/ 2147483647 w 660"/>
              <a:gd name="T23" fmla="*/ 2147483647 h 100"/>
              <a:gd name="T24" fmla="*/ 0 w 660"/>
              <a:gd name="T25" fmla="*/ 2147483647 h 100"/>
              <a:gd name="T26" fmla="*/ 2147483647 w 660"/>
              <a:gd name="T27" fmla="*/ 0 h 100"/>
              <a:gd name="T28" fmla="*/ 2147483647 w 660"/>
              <a:gd name="T29" fmla="*/ 2147483647 h 1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60"/>
              <a:gd name="T46" fmla="*/ 0 h 100"/>
              <a:gd name="T47" fmla="*/ 660 w 660"/>
              <a:gd name="T48" fmla="*/ 100 h 1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60" h="100">
                <a:moveTo>
                  <a:pt x="660" y="100"/>
                </a:moveTo>
                <a:lnTo>
                  <a:pt x="326" y="100"/>
                </a:lnTo>
                <a:lnTo>
                  <a:pt x="326" y="24"/>
                </a:lnTo>
                <a:lnTo>
                  <a:pt x="330" y="28"/>
                </a:lnTo>
                <a:lnTo>
                  <a:pt x="40" y="28"/>
                </a:lnTo>
                <a:lnTo>
                  <a:pt x="40" y="20"/>
                </a:lnTo>
                <a:lnTo>
                  <a:pt x="334" y="20"/>
                </a:lnTo>
                <a:lnTo>
                  <a:pt x="334" y="96"/>
                </a:lnTo>
                <a:lnTo>
                  <a:pt x="330" y="92"/>
                </a:lnTo>
                <a:lnTo>
                  <a:pt x="660" y="92"/>
                </a:lnTo>
                <a:lnTo>
                  <a:pt x="660" y="100"/>
                </a:lnTo>
                <a:close/>
                <a:moveTo>
                  <a:pt x="48" y="48"/>
                </a:moveTo>
                <a:lnTo>
                  <a:pt x="0" y="24"/>
                </a:lnTo>
                <a:lnTo>
                  <a:pt x="48" y="0"/>
                </a:lnTo>
                <a:lnTo>
                  <a:pt x="48" y="48"/>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76" name="Rectangle 103"/>
          <p:cNvSpPr>
            <a:spLocks noChangeArrowheads="1"/>
          </p:cNvSpPr>
          <p:nvPr/>
        </p:nvSpPr>
        <p:spPr bwMode="auto">
          <a:xfrm>
            <a:off x="7896576" y="4327282"/>
            <a:ext cx="585097"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DUMP IT</a:t>
            </a:r>
          </a:p>
        </p:txBody>
      </p:sp>
      <p:sp>
        <p:nvSpPr>
          <p:cNvPr id="67677" name="Rectangle 104"/>
          <p:cNvSpPr>
            <a:spLocks noChangeArrowheads="1"/>
          </p:cNvSpPr>
          <p:nvPr/>
        </p:nvSpPr>
        <p:spPr bwMode="auto">
          <a:xfrm>
            <a:off x="7777122" y="4495801"/>
            <a:ext cx="830356"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IN THE SKIP</a:t>
            </a:r>
          </a:p>
        </p:txBody>
      </p:sp>
      <p:sp>
        <p:nvSpPr>
          <p:cNvPr id="67678" name="Rectangle 105"/>
          <p:cNvSpPr>
            <a:spLocks noChangeArrowheads="1"/>
          </p:cNvSpPr>
          <p:nvPr/>
        </p:nvSpPr>
        <p:spPr bwMode="auto">
          <a:xfrm>
            <a:off x="7559675" y="4240823"/>
            <a:ext cx="1143000" cy="492369"/>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79" name="Freeform 106"/>
          <p:cNvSpPr>
            <a:spLocks noEditPoints="1"/>
          </p:cNvSpPr>
          <p:nvPr/>
        </p:nvSpPr>
        <p:spPr bwMode="auto">
          <a:xfrm>
            <a:off x="8131175" y="3818792"/>
            <a:ext cx="76200" cy="422031"/>
          </a:xfrm>
          <a:custGeom>
            <a:avLst/>
            <a:gdLst>
              <a:gd name="T0" fmla="*/ 2147483647 w 48"/>
              <a:gd name="T1" fmla="*/ 0 h 288"/>
              <a:gd name="T2" fmla="*/ 2147483647 w 48"/>
              <a:gd name="T3" fmla="*/ 2147483647 h 288"/>
              <a:gd name="T4" fmla="*/ 2147483647 w 48"/>
              <a:gd name="T5" fmla="*/ 2147483647 h 288"/>
              <a:gd name="T6" fmla="*/ 2147483647 w 48"/>
              <a:gd name="T7" fmla="*/ 0 h 288"/>
              <a:gd name="T8" fmla="*/ 2147483647 w 48"/>
              <a:gd name="T9" fmla="*/ 0 h 288"/>
              <a:gd name="T10" fmla="*/ 2147483647 w 48"/>
              <a:gd name="T11" fmla="*/ 2147483647 h 288"/>
              <a:gd name="T12" fmla="*/ 2147483647 w 48"/>
              <a:gd name="T13" fmla="*/ 2147483647 h 288"/>
              <a:gd name="T14" fmla="*/ 0 w 48"/>
              <a:gd name="T15" fmla="*/ 2147483647 h 288"/>
              <a:gd name="T16" fmla="*/ 2147483647 w 48"/>
              <a:gd name="T17" fmla="*/ 2147483647 h 2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288"/>
              <a:gd name="T29" fmla="*/ 48 w 48"/>
              <a:gd name="T30" fmla="*/ 288 h 2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288">
                <a:moveTo>
                  <a:pt x="28" y="0"/>
                </a:moveTo>
                <a:lnTo>
                  <a:pt x="28" y="248"/>
                </a:lnTo>
                <a:lnTo>
                  <a:pt x="20" y="248"/>
                </a:lnTo>
                <a:lnTo>
                  <a:pt x="20" y="0"/>
                </a:lnTo>
                <a:lnTo>
                  <a:pt x="28" y="0"/>
                </a:lnTo>
                <a:close/>
                <a:moveTo>
                  <a:pt x="48" y="240"/>
                </a:moveTo>
                <a:lnTo>
                  <a:pt x="24" y="288"/>
                </a:lnTo>
                <a:lnTo>
                  <a:pt x="0" y="240"/>
                </a:lnTo>
                <a:lnTo>
                  <a:pt x="48" y="240"/>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80" name="Freeform 107"/>
          <p:cNvSpPr>
            <a:spLocks noEditPoints="1"/>
          </p:cNvSpPr>
          <p:nvPr/>
        </p:nvSpPr>
        <p:spPr bwMode="auto">
          <a:xfrm>
            <a:off x="4664075" y="4733192"/>
            <a:ext cx="3473450" cy="879231"/>
          </a:xfrm>
          <a:custGeom>
            <a:avLst/>
            <a:gdLst>
              <a:gd name="T0" fmla="*/ 2147483647 w 2188"/>
              <a:gd name="T1" fmla="*/ 0 h 600"/>
              <a:gd name="T2" fmla="*/ 2147483647 w 2188"/>
              <a:gd name="T3" fmla="*/ 2147483647 h 600"/>
              <a:gd name="T4" fmla="*/ 2147483647 w 2188"/>
              <a:gd name="T5" fmla="*/ 2147483647 h 600"/>
              <a:gd name="T6" fmla="*/ 2147483647 w 2188"/>
              <a:gd name="T7" fmla="*/ 2147483647 h 600"/>
              <a:gd name="T8" fmla="*/ 2147483647 w 2188"/>
              <a:gd name="T9" fmla="*/ 2147483647 h 600"/>
              <a:gd name="T10" fmla="*/ 2147483647 w 2188"/>
              <a:gd name="T11" fmla="*/ 2147483647 h 600"/>
              <a:gd name="T12" fmla="*/ 2147483647 w 2188"/>
              <a:gd name="T13" fmla="*/ 0 h 600"/>
              <a:gd name="T14" fmla="*/ 2147483647 w 2188"/>
              <a:gd name="T15" fmla="*/ 0 h 600"/>
              <a:gd name="T16" fmla="*/ 2147483647 w 2188"/>
              <a:gd name="T17" fmla="*/ 2147483647 h 600"/>
              <a:gd name="T18" fmla="*/ 0 w 2188"/>
              <a:gd name="T19" fmla="*/ 2147483647 h 600"/>
              <a:gd name="T20" fmla="*/ 2147483647 w 2188"/>
              <a:gd name="T21" fmla="*/ 2147483647 h 600"/>
              <a:gd name="T22" fmla="*/ 2147483647 w 2188"/>
              <a:gd name="T23" fmla="*/ 2147483647 h 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88"/>
              <a:gd name="T37" fmla="*/ 0 h 600"/>
              <a:gd name="T38" fmla="*/ 2188 w 2188"/>
              <a:gd name="T39" fmla="*/ 600 h 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88" h="600">
                <a:moveTo>
                  <a:pt x="2188" y="0"/>
                </a:moveTo>
                <a:lnTo>
                  <a:pt x="2188" y="580"/>
                </a:lnTo>
                <a:lnTo>
                  <a:pt x="40" y="580"/>
                </a:lnTo>
                <a:lnTo>
                  <a:pt x="40" y="572"/>
                </a:lnTo>
                <a:lnTo>
                  <a:pt x="2184" y="572"/>
                </a:lnTo>
                <a:lnTo>
                  <a:pt x="2180" y="576"/>
                </a:lnTo>
                <a:lnTo>
                  <a:pt x="2180" y="0"/>
                </a:lnTo>
                <a:lnTo>
                  <a:pt x="2188" y="0"/>
                </a:lnTo>
                <a:close/>
                <a:moveTo>
                  <a:pt x="48" y="600"/>
                </a:moveTo>
                <a:lnTo>
                  <a:pt x="0" y="576"/>
                </a:lnTo>
                <a:lnTo>
                  <a:pt x="48" y="552"/>
                </a:lnTo>
                <a:lnTo>
                  <a:pt x="48" y="600"/>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81" name="Rectangle 108"/>
          <p:cNvSpPr>
            <a:spLocks noChangeArrowheads="1"/>
          </p:cNvSpPr>
          <p:nvPr/>
        </p:nvSpPr>
        <p:spPr bwMode="auto">
          <a:xfrm>
            <a:off x="7328007" y="4929555"/>
            <a:ext cx="307778"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YOU</a:t>
            </a:r>
          </a:p>
        </p:txBody>
      </p:sp>
      <p:sp>
        <p:nvSpPr>
          <p:cNvPr id="67682" name="Rectangle 109"/>
          <p:cNvSpPr>
            <a:spLocks noChangeArrowheads="1"/>
          </p:cNvSpPr>
          <p:nvPr/>
        </p:nvSpPr>
        <p:spPr bwMode="auto">
          <a:xfrm>
            <a:off x="7628392" y="4929555"/>
            <a:ext cx="70533"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ja-JP" altLang="en-GB" sz="1108">
                <a:solidFill>
                  <a:srgbClr val="000000"/>
                </a:solidFill>
                <a:latin typeface="Arial" charset="0"/>
                <a:ea typeface="ＭＳ Ｐゴシック" charset="0"/>
                <a:cs typeface="ＭＳ Ｐゴシック" charset="0"/>
              </a:rPr>
              <a:t>’</a:t>
            </a:r>
            <a:endParaRPr lang="en-GB" sz="1108">
              <a:solidFill>
                <a:srgbClr val="000000"/>
              </a:solidFill>
              <a:latin typeface="Arial" charset="0"/>
              <a:ea typeface="ＭＳ Ｐゴシック" charset="0"/>
              <a:cs typeface="ＭＳ Ｐゴシック" charset="0"/>
            </a:endParaRPr>
          </a:p>
        </p:txBody>
      </p:sp>
      <p:sp>
        <p:nvSpPr>
          <p:cNvPr id="67683" name="Rectangle 110"/>
          <p:cNvSpPr>
            <a:spLocks noChangeArrowheads="1"/>
          </p:cNvSpPr>
          <p:nvPr/>
        </p:nvSpPr>
        <p:spPr bwMode="auto">
          <a:xfrm>
            <a:off x="7687316" y="4929555"/>
            <a:ext cx="19717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RE</a:t>
            </a:r>
          </a:p>
        </p:txBody>
      </p:sp>
      <p:sp>
        <p:nvSpPr>
          <p:cNvPr id="67684" name="Rectangle 111"/>
          <p:cNvSpPr>
            <a:spLocks noChangeArrowheads="1"/>
          </p:cNvSpPr>
          <p:nvPr/>
        </p:nvSpPr>
        <p:spPr bwMode="auto">
          <a:xfrm>
            <a:off x="7390936" y="5098074"/>
            <a:ext cx="42640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FIRED</a:t>
            </a:r>
          </a:p>
        </p:txBody>
      </p:sp>
      <p:sp>
        <p:nvSpPr>
          <p:cNvPr id="67685" name="Rectangle 112"/>
          <p:cNvSpPr>
            <a:spLocks noChangeArrowheads="1"/>
          </p:cNvSpPr>
          <p:nvPr/>
        </p:nvSpPr>
        <p:spPr bwMode="auto">
          <a:xfrm>
            <a:off x="7178675" y="4873869"/>
            <a:ext cx="838200" cy="492369"/>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86" name="Freeform 113"/>
          <p:cNvSpPr>
            <a:spLocks noEditPoints="1"/>
          </p:cNvSpPr>
          <p:nvPr/>
        </p:nvSpPr>
        <p:spPr bwMode="auto">
          <a:xfrm>
            <a:off x="6569075" y="5049716"/>
            <a:ext cx="609600" cy="70338"/>
          </a:xfrm>
          <a:custGeom>
            <a:avLst/>
            <a:gdLst>
              <a:gd name="T0" fmla="*/ 0 w 384"/>
              <a:gd name="T1" fmla="*/ 2147483647 h 48"/>
              <a:gd name="T2" fmla="*/ 2147483647 w 384"/>
              <a:gd name="T3" fmla="*/ 2147483647 h 48"/>
              <a:gd name="T4" fmla="*/ 2147483647 w 384"/>
              <a:gd name="T5" fmla="*/ 2147483647 h 48"/>
              <a:gd name="T6" fmla="*/ 0 w 384"/>
              <a:gd name="T7" fmla="*/ 2147483647 h 48"/>
              <a:gd name="T8" fmla="*/ 0 w 384"/>
              <a:gd name="T9" fmla="*/ 2147483647 h 48"/>
              <a:gd name="T10" fmla="*/ 2147483647 w 384"/>
              <a:gd name="T11" fmla="*/ 0 h 48"/>
              <a:gd name="T12" fmla="*/ 2147483647 w 384"/>
              <a:gd name="T13" fmla="*/ 2147483647 h 48"/>
              <a:gd name="T14" fmla="*/ 2147483647 w 384"/>
              <a:gd name="T15" fmla="*/ 2147483647 h 48"/>
              <a:gd name="T16" fmla="*/ 2147483647 w 384"/>
              <a:gd name="T17" fmla="*/ 0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4"/>
              <a:gd name="T28" fmla="*/ 0 h 48"/>
              <a:gd name="T29" fmla="*/ 384 w 384"/>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4" h="48">
                <a:moveTo>
                  <a:pt x="0" y="20"/>
                </a:moveTo>
                <a:lnTo>
                  <a:pt x="344" y="20"/>
                </a:lnTo>
                <a:lnTo>
                  <a:pt x="344" y="28"/>
                </a:lnTo>
                <a:lnTo>
                  <a:pt x="0" y="28"/>
                </a:lnTo>
                <a:lnTo>
                  <a:pt x="0" y="20"/>
                </a:lnTo>
                <a:close/>
                <a:moveTo>
                  <a:pt x="336" y="0"/>
                </a:moveTo>
                <a:lnTo>
                  <a:pt x="384" y="24"/>
                </a:lnTo>
                <a:lnTo>
                  <a:pt x="336" y="48"/>
                </a:lnTo>
                <a:lnTo>
                  <a:pt x="336" y="0"/>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87" name="Freeform 114"/>
          <p:cNvSpPr>
            <a:spLocks noEditPoints="1"/>
          </p:cNvSpPr>
          <p:nvPr/>
        </p:nvSpPr>
        <p:spPr bwMode="auto">
          <a:xfrm>
            <a:off x="7521575" y="5366239"/>
            <a:ext cx="76200" cy="211015"/>
          </a:xfrm>
          <a:custGeom>
            <a:avLst/>
            <a:gdLst>
              <a:gd name="T0" fmla="*/ 2147483647 w 48"/>
              <a:gd name="T1" fmla="*/ 0 h 144"/>
              <a:gd name="T2" fmla="*/ 2147483647 w 48"/>
              <a:gd name="T3" fmla="*/ 2147483647 h 144"/>
              <a:gd name="T4" fmla="*/ 2147483647 w 48"/>
              <a:gd name="T5" fmla="*/ 2147483647 h 144"/>
              <a:gd name="T6" fmla="*/ 2147483647 w 48"/>
              <a:gd name="T7" fmla="*/ 0 h 144"/>
              <a:gd name="T8" fmla="*/ 2147483647 w 48"/>
              <a:gd name="T9" fmla="*/ 0 h 144"/>
              <a:gd name="T10" fmla="*/ 2147483647 w 48"/>
              <a:gd name="T11" fmla="*/ 2147483647 h 144"/>
              <a:gd name="T12" fmla="*/ 2147483647 w 48"/>
              <a:gd name="T13" fmla="*/ 2147483647 h 144"/>
              <a:gd name="T14" fmla="*/ 0 w 48"/>
              <a:gd name="T15" fmla="*/ 2147483647 h 144"/>
              <a:gd name="T16" fmla="*/ 2147483647 w 48"/>
              <a:gd name="T17" fmla="*/ 2147483647 h 1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144"/>
              <a:gd name="T29" fmla="*/ 48 w 48"/>
              <a:gd name="T30" fmla="*/ 144 h 14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144">
                <a:moveTo>
                  <a:pt x="28" y="0"/>
                </a:moveTo>
                <a:lnTo>
                  <a:pt x="28" y="104"/>
                </a:lnTo>
                <a:lnTo>
                  <a:pt x="20" y="104"/>
                </a:lnTo>
                <a:lnTo>
                  <a:pt x="20" y="0"/>
                </a:lnTo>
                <a:lnTo>
                  <a:pt x="28" y="0"/>
                </a:lnTo>
                <a:close/>
                <a:moveTo>
                  <a:pt x="48" y="96"/>
                </a:moveTo>
                <a:lnTo>
                  <a:pt x="24" y="144"/>
                </a:lnTo>
                <a:lnTo>
                  <a:pt x="0" y="96"/>
                </a:lnTo>
                <a:lnTo>
                  <a:pt x="48" y="96"/>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88" name="Rectangle 115"/>
          <p:cNvSpPr>
            <a:spLocks noChangeArrowheads="1"/>
          </p:cNvSpPr>
          <p:nvPr/>
        </p:nvSpPr>
        <p:spPr bwMode="auto">
          <a:xfrm>
            <a:off x="2436240" y="1693986"/>
            <a:ext cx="28373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YES</a:t>
            </a:r>
          </a:p>
        </p:txBody>
      </p:sp>
      <p:sp>
        <p:nvSpPr>
          <p:cNvPr id="67689" name="Rectangle 116"/>
          <p:cNvSpPr>
            <a:spLocks noChangeArrowheads="1"/>
          </p:cNvSpPr>
          <p:nvPr/>
        </p:nvSpPr>
        <p:spPr bwMode="auto">
          <a:xfrm>
            <a:off x="4873387" y="1693986"/>
            <a:ext cx="21320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NO</a:t>
            </a:r>
          </a:p>
        </p:txBody>
      </p:sp>
      <p:sp>
        <p:nvSpPr>
          <p:cNvPr id="67690" name="Rectangle 117"/>
          <p:cNvSpPr>
            <a:spLocks noChangeArrowheads="1"/>
          </p:cNvSpPr>
          <p:nvPr/>
        </p:nvSpPr>
        <p:spPr bwMode="auto">
          <a:xfrm>
            <a:off x="4112640" y="2256693"/>
            <a:ext cx="28373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YES</a:t>
            </a:r>
          </a:p>
        </p:txBody>
      </p:sp>
      <p:sp>
        <p:nvSpPr>
          <p:cNvPr id="67691" name="Rectangle 118"/>
          <p:cNvSpPr>
            <a:spLocks noChangeArrowheads="1"/>
          </p:cNvSpPr>
          <p:nvPr/>
        </p:nvSpPr>
        <p:spPr bwMode="auto">
          <a:xfrm>
            <a:off x="2741040" y="3944816"/>
            <a:ext cx="28373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YES</a:t>
            </a:r>
          </a:p>
        </p:txBody>
      </p:sp>
      <p:sp>
        <p:nvSpPr>
          <p:cNvPr id="67692" name="Rectangle 119"/>
          <p:cNvSpPr>
            <a:spLocks noChangeArrowheads="1"/>
          </p:cNvSpPr>
          <p:nvPr/>
        </p:nvSpPr>
        <p:spPr bwMode="auto">
          <a:xfrm>
            <a:off x="5331840" y="4788878"/>
            <a:ext cx="28373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YES</a:t>
            </a:r>
          </a:p>
        </p:txBody>
      </p:sp>
      <p:sp>
        <p:nvSpPr>
          <p:cNvPr id="67693" name="Rectangle 120"/>
          <p:cNvSpPr>
            <a:spLocks noChangeArrowheads="1"/>
          </p:cNvSpPr>
          <p:nvPr/>
        </p:nvSpPr>
        <p:spPr bwMode="auto">
          <a:xfrm>
            <a:off x="7008240" y="3100755"/>
            <a:ext cx="28373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YES</a:t>
            </a:r>
          </a:p>
        </p:txBody>
      </p:sp>
      <p:sp>
        <p:nvSpPr>
          <p:cNvPr id="67694" name="Rectangle 121"/>
          <p:cNvSpPr>
            <a:spLocks noChangeArrowheads="1"/>
          </p:cNvSpPr>
          <p:nvPr/>
        </p:nvSpPr>
        <p:spPr bwMode="auto">
          <a:xfrm>
            <a:off x="6092588" y="2256693"/>
            <a:ext cx="21320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NO</a:t>
            </a:r>
          </a:p>
        </p:txBody>
      </p:sp>
      <p:sp>
        <p:nvSpPr>
          <p:cNvPr id="67695" name="Rectangle 122"/>
          <p:cNvSpPr>
            <a:spLocks noChangeArrowheads="1"/>
          </p:cNvSpPr>
          <p:nvPr/>
        </p:nvSpPr>
        <p:spPr bwMode="auto">
          <a:xfrm>
            <a:off x="8073788" y="3100755"/>
            <a:ext cx="21320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NO</a:t>
            </a:r>
          </a:p>
        </p:txBody>
      </p:sp>
      <p:sp>
        <p:nvSpPr>
          <p:cNvPr id="67696" name="Rectangle 123"/>
          <p:cNvSpPr>
            <a:spLocks noChangeArrowheads="1"/>
          </p:cNvSpPr>
          <p:nvPr/>
        </p:nvSpPr>
        <p:spPr bwMode="auto">
          <a:xfrm>
            <a:off x="5406788" y="4015154"/>
            <a:ext cx="21320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NO</a:t>
            </a:r>
          </a:p>
        </p:txBody>
      </p:sp>
      <p:sp>
        <p:nvSpPr>
          <p:cNvPr id="67697" name="Rectangle 124"/>
          <p:cNvSpPr>
            <a:spLocks noChangeArrowheads="1"/>
          </p:cNvSpPr>
          <p:nvPr/>
        </p:nvSpPr>
        <p:spPr bwMode="auto">
          <a:xfrm>
            <a:off x="1064975" y="3030416"/>
            <a:ext cx="21320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NO</a:t>
            </a:r>
          </a:p>
        </p:txBody>
      </p:sp>
      <p:sp>
        <p:nvSpPr>
          <p:cNvPr id="67698" name="Rectangle 125"/>
          <p:cNvSpPr>
            <a:spLocks noChangeArrowheads="1"/>
          </p:cNvSpPr>
          <p:nvPr/>
        </p:nvSpPr>
        <p:spPr bwMode="auto">
          <a:xfrm>
            <a:off x="6778388" y="4788878"/>
            <a:ext cx="21320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NO</a:t>
            </a:r>
          </a:p>
        </p:txBody>
      </p:sp>
      <p:sp>
        <p:nvSpPr>
          <p:cNvPr id="67699" name="Rectangle 126"/>
          <p:cNvSpPr>
            <a:spLocks noChangeArrowheads="1"/>
          </p:cNvSpPr>
          <p:nvPr/>
        </p:nvSpPr>
        <p:spPr bwMode="auto">
          <a:xfrm>
            <a:off x="8378588" y="3944816"/>
            <a:ext cx="21320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NO</a:t>
            </a:r>
          </a:p>
        </p:txBody>
      </p:sp>
      <p:sp>
        <p:nvSpPr>
          <p:cNvPr id="67700" name="Rectangle 127"/>
          <p:cNvSpPr>
            <a:spLocks noChangeArrowheads="1"/>
          </p:cNvSpPr>
          <p:nvPr/>
        </p:nvSpPr>
        <p:spPr bwMode="auto">
          <a:xfrm>
            <a:off x="6779640" y="3452447"/>
            <a:ext cx="28373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YES</a:t>
            </a:r>
          </a:p>
        </p:txBody>
      </p:sp>
      <p:sp>
        <p:nvSpPr>
          <p:cNvPr id="67701" name="Rectangle 128"/>
          <p:cNvSpPr>
            <a:spLocks noChangeArrowheads="1"/>
          </p:cNvSpPr>
          <p:nvPr/>
        </p:nvSpPr>
        <p:spPr bwMode="gray">
          <a:xfrm>
            <a:off x="654786" y="4101613"/>
            <a:ext cx="50655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FFFFFF"/>
                </a:solidFill>
                <a:latin typeface="Arial" charset="0"/>
                <a:ea typeface="ＭＳ Ｐゴシック" charset="0"/>
                <a:cs typeface="ＭＳ Ｐゴシック" charset="0"/>
              </a:rPr>
              <a:t>HIDE IT</a:t>
            </a:r>
            <a:endParaRPr lang="en-GB" sz="1108">
              <a:solidFill>
                <a:srgbClr val="000000"/>
              </a:solidFill>
              <a:latin typeface="Arial" charset="0"/>
              <a:ea typeface="ＭＳ Ｐゴシック" charset="0"/>
              <a:cs typeface="ＭＳ Ｐゴシック" charset="0"/>
            </a:endParaRPr>
          </a:p>
        </p:txBody>
      </p:sp>
      <p:cxnSp>
        <p:nvCxnSpPr>
          <p:cNvPr id="67702" name="AutoShape 129"/>
          <p:cNvCxnSpPr>
            <a:cxnSpLocks noChangeShapeType="1"/>
            <a:stCxn id="67627" idx="1"/>
            <a:endCxn id="67707" idx="0"/>
          </p:cNvCxnSpPr>
          <p:nvPr/>
        </p:nvCxnSpPr>
        <p:spPr bwMode="auto">
          <a:xfrm rot="10800000" flipV="1">
            <a:off x="866775" y="3256085"/>
            <a:ext cx="596900" cy="773723"/>
          </a:xfrm>
          <a:prstGeom prst="bentConnector2">
            <a:avLst/>
          </a:prstGeom>
          <a:noFill/>
          <a:ln w="9525">
            <a:solidFill>
              <a:schemeClr val="tx1"/>
            </a:solidFill>
            <a:miter lim="800000"/>
            <a:headEnd/>
            <a:tailEnd type="triangle" w="med" len="med"/>
          </a:ln>
          <a:extLst>
            <a:ext uri="{909E8E84-426E-40dd-AFC4-6F175D3DCCD1}">
              <a14:hiddenFill xmlns:a14="http://schemas.microsoft.com/office/drawing/2010/main" xmlns="">
                <a:noFill/>
              </a14:hiddenFill>
            </a:ext>
          </a:extLst>
        </p:spPr>
      </p:cxnSp>
      <p:sp>
        <p:nvSpPr>
          <p:cNvPr id="67703" name="Rectangle 130"/>
          <p:cNvSpPr>
            <a:spLocks noChangeArrowheads="1"/>
          </p:cNvSpPr>
          <p:nvPr/>
        </p:nvSpPr>
        <p:spPr bwMode="auto">
          <a:xfrm>
            <a:off x="3312540" y="3030416"/>
            <a:ext cx="28373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YES</a:t>
            </a:r>
          </a:p>
        </p:txBody>
      </p:sp>
      <p:sp>
        <p:nvSpPr>
          <p:cNvPr id="67704" name="Line 131"/>
          <p:cNvSpPr>
            <a:spLocks noChangeShapeType="1"/>
          </p:cNvSpPr>
          <p:nvPr/>
        </p:nvSpPr>
        <p:spPr bwMode="auto">
          <a:xfrm flipH="1">
            <a:off x="5219700" y="3288323"/>
            <a:ext cx="2921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705" name="Line 132"/>
          <p:cNvSpPr>
            <a:spLocks noChangeShapeType="1"/>
          </p:cNvSpPr>
          <p:nvPr/>
        </p:nvSpPr>
        <p:spPr bwMode="auto">
          <a:xfrm>
            <a:off x="5219700" y="3288323"/>
            <a:ext cx="0" cy="375138"/>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733872933"/>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pPr eaLnBrk="1" hangingPunct="1"/>
            <a:r>
              <a:rPr lang="en-GB">
                <a:latin typeface="Arial" charset="0"/>
              </a:rPr>
              <a:t>Mind Set</a:t>
            </a:r>
            <a:endParaRPr lang="en-US">
              <a:latin typeface="Arial" charset="0"/>
            </a:endParaRPr>
          </a:p>
        </p:txBody>
      </p:sp>
      <p:sp>
        <p:nvSpPr>
          <p:cNvPr id="73730" name="Rectangle 3"/>
          <p:cNvSpPr>
            <a:spLocks noGrp="1" noChangeArrowheads="1"/>
          </p:cNvSpPr>
          <p:nvPr>
            <p:ph idx="1"/>
          </p:nvPr>
        </p:nvSpPr>
        <p:spPr>
          <a:xfrm>
            <a:off x="467933" y="1508165"/>
            <a:ext cx="3962400" cy="4592515"/>
          </a:xfrm>
        </p:spPr>
        <p:txBody>
          <a:bodyPr/>
          <a:lstStyle/>
          <a:p>
            <a:pPr eaLnBrk="1" hangingPunct="1">
              <a:buFont typeface="Arial" charset="0"/>
              <a:buChar char="•"/>
            </a:pPr>
            <a:r>
              <a:rPr lang="en-GB" sz="1846" dirty="0">
                <a:latin typeface="Arial" charset="0"/>
              </a:rPr>
              <a:t>Mind Set plays an important role at two levels:</a:t>
            </a:r>
          </a:p>
          <a:p>
            <a:pPr lvl="1" eaLnBrk="1" hangingPunct="1">
              <a:buFont typeface="Arial" charset="0"/>
              <a:buChar char="•"/>
            </a:pPr>
            <a:r>
              <a:rPr lang="en-GB" sz="1662" dirty="0">
                <a:latin typeface="Arial" charset="0"/>
              </a:rPr>
              <a:t>Individual level  - e.g. </a:t>
            </a:r>
            <a:r>
              <a:rPr lang="ja-JP" altLang="en-GB" sz="1662" dirty="0">
                <a:latin typeface="Arial" charset="0"/>
              </a:rPr>
              <a:t>“</a:t>
            </a:r>
            <a:r>
              <a:rPr lang="en-GB" altLang="ja-JP" sz="1662" dirty="0">
                <a:latin typeface="Arial" charset="0"/>
              </a:rPr>
              <a:t>FLY</a:t>
            </a:r>
            <a:r>
              <a:rPr lang="ja-JP" altLang="en-GB" sz="1662" dirty="0">
                <a:latin typeface="Arial" charset="0"/>
              </a:rPr>
              <a:t>”</a:t>
            </a:r>
            <a:r>
              <a:rPr lang="en-GB" altLang="ja-JP" sz="1662" dirty="0">
                <a:latin typeface="Arial" charset="0"/>
              </a:rPr>
              <a:t> locked-in thinking</a:t>
            </a:r>
          </a:p>
          <a:p>
            <a:pPr lvl="1" eaLnBrk="1" hangingPunct="1">
              <a:buFont typeface="Arial" charset="0"/>
              <a:buChar char="•"/>
            </a:pPr>
            <a:r>
              <a:rPr lang="en-GB" sz="1662" dirty="0">
                <a:latin typeface="Arial" charset="0"/>
              </a:rPr>
              <a:t>Organizational – e.g. </a:t>
            </a:r>
            <a:r>
              <a:rPr lang="ja-JP" altLang="en-GB" sz="1662" dirty="0">
                <a:latin typeface="Arial" charset="0"/>
              </a:rPr>
              <a:t>“</a:t>
            </a:r>
            <a:r>
              <a:rPr lang="en-GB" altLang="ja-JP" sz="1662" dirty="0">
                <a:latin typeface="Arial" charset="0"/>
              </a:rPr>
              <a:t>hide it</a:t>
            </a:r>
            <a:r>
              <a:rPr lang="ja-JP" altLang="en-GB" sz="1662" dirty="0">
                <a:latin typeface="Arial" charset="0"/>
              </a:rPr>
              <a:t>”</a:t>
            </a:r>
            <a:r>
              <a:rPr lang="en-GB" altLang="ja-JP" sz="1662" dirty="0">
                <a:latin typeface="Arial" charset="0"/>
              </a:rPr>
              <a:t> </a:t>
            </a:r>
          </a:p>
          <a:p>
            <a:pPr eaLnBrk="1" hangingPunct="1">
              <a:buFont typeface="Arial" charset="0"/>
              <a:buChar char="•"/>
            </a:pPr>
            <a:r>
              <a:rPr lang="en-GB" sz="1846" dirty="0">
                <a:latin typeface="Arial" charset="0"/>
              </a:rPr>
              <a:t>As products, processes and services get more complex and functional divides persist, mind set is an increasingly important factor in not uncovering undesirable emergent behaviour</a:t>
            </a:r>
          </a:p>
          <a:p>
            <a:pPr eaLnBrk="1" hangingPunct="1">
              <a:buFont typeface="Arial" charset="0"/>
              <a:buChar char="•"/>
            </a:pPr>
            <a:endParaRPr lang="en-US" dirty="0">
              <a:latin typeface="Arial" charset="0"/>
            </a:endParaRPr>
          </a:p>
        </p:txBody>
      </p:sp>
      <p:sp>
        <p:nvSpPr>
          <p:cNvPr id="48132" name="Text Box 4"/>
          <p:cNvSpPr txBox="1">
            <a:spLocks noChangeArrowheads="1"/>
          </p:cNvSpPr>
          <p:nvPr/>
        </p:nvSpPr>
        <p:spPr bwMode="auto">
          <a:xfrm>
            <a:off x="2351301" y="5830773"/>
            <a:ext cx="4607513" cy="539814"/>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lIns="84376" tIns="42189" rIns="84376" bIns="42189">
            <a:spAutoFit/>
          </a:bodyPr>
          <a:lstStyle/>
          <a:p>
            <a:pPr algn="ctr">
              <a:defRPr/>
            </a:pPr>
            <a:r>
              <a:rPr lang="en-GB" sz="2954" b="1" dirty="0">
                <a:solidFill>
                  <a:srgbClr val="FFFFFF"/>
                </a:solidFill>
                <a:latin typeface="Arial"/>
              </a:rPr>
              <a:t>Unless we do something</a:t>
            </a:r>
          </a:p>
        </p:txBody>
      </p:sp>
      <p:sp>
        <p:nvSpPr>
          <p:cNvPr id="73734" name="TextBox 2"/>
          <p:cNvSpPr txBox="1">
            <a:spLocks noChangeArrowheads="1"/>
          </p:cNvSpPr>
          <p:nvPr/>
        </p:nvSpPr>
        <p:spPr bwMode="auto">
          <a:xfrm>
            <a:off x="5170489" y="3906653"/>
            <a:ext cx="3606800" cy="12214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ctr" eaLnBrk="1" hangingPunct="1"/>
            <a:r>
              <a:rPr lang="en-GB" sz="1846" dirty="0">
                <a:solidFill>
                  <a:srgbClr val="000000"/>
                </a:solidFill>
              </a:rPr>
              <a:t>Quote from NASA</a:t>
            </a:r>
          </a:p>
          <a:p>
            <a:pPr algn="ctr" eaLnBrk="1" hangingPunct="1"/>
            <a:r>
              <a:rPr lang="ja-JP" altLang="en-GB" sz="1846" dirty="0">
                <a:solidFill>
                  <a:srgbClr val="000000"/>
                </a:solidFill>
              </a:rPr>
              <a:t>“</a:t>
            </a:r>
            <a:r>
              <a:rPr lang="en-GB" altLang="ja-JP" sz="1846" dirty="0">
                <a:solidFill>
                  <a:srgbClr val="000000"/>
                </a:solidFill>
              </a:rPr>
              <a:t>The biggest advantage of not doing Systems Engineering is that failure takes us by surprise</a:t>
            </a:r>
            <a:r>
              <a:rPr lang="ja-JP" altLang="en-GB" sz="1846" dirty="0">
                <a:solidFill>
                  <a:srgbClr val="000000"/>
                </a:solidFill>
              </a:rPr>
              <a:t>”</a:t>
            </a:r>
            <a:endParaRPr lang="en-GB" sz="1846" dirty="0">
              <a:solidFill>
                <a:srgbClr val="000000"/>
              </a:solidFill>
            </a:endParaRPr>
          </a:p>
        </p:txBody>
      </p:sp>
      <p:pic>
        <p:nvPicPr>
          <p:cNvPr id="73735" name="Picture 4" descr="Vanguard rocke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26132" y="1739348"/>
            <a:ext cx="2265363" cy="21409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59676243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Complexity, Mind Set and Emergence</a:t>
            </a:r>
            <a:endParaRPr lang="en-US" dirty="0"/>
          </a:p>
        </p:txBody>
      </p:sp>
      <p:sp>
        <p:nvSpPr>
          <p:cNvPr id="5" name="Text Placeholder 4"/>
          <p:cNvSpPr>
            <a:spLocks noGrp="1"/>
          </p:cNvSpPr>
          <p:nvPr>
            <p:ph type="body" sz="quarter" idx="4294967295"/>
          </p:nvPr>
        </p:nvSpPr>
        <p:spPr>
          <a:xfrm>
            <a:off x="493777" y="1628877"/>
            <a:ext cx="8254937" cy="4193006"/>
          </a:xfrm>
          <a:prstGeom prst="rect">
            <a:avLst/>
          </a:prstGeom>
        </p:spPr>
        <p:txBody>
          <a:bodyPr>
            <a:normAutofit/>
          </a:bodyPr>
          <a:lstStyle/>
          <a:p>
            <a:r>
              <a:rPr lang="en-US" sz="2215" dirty="0"/>
              <a:t>Human kind has only developed two approaches to handling complexity:</a:t>
            </a:r>
          </a:p>
          <a:p>
            <a:pPr lvl="2"/>
            <a:r>
              <a:rPr lang="en-US" sz="2031" dirty="0"/>
              <a:t>Reductionism</a:t>
            </a:r>
          </a:p>
          <a:p>
            <a:pPr lvl="2"/>
            <a:r>
              <a:rPr lang="en-US" sz="2031" dirty="0"/>
              <a:t>Systems Thinking</a:t>
            </a:r>
          </a:p>
        </p:txBody>
      </p:sp>
    </p:spTree>
    <p:extLst>
      <p:ext uri="{BB962C8B-B14F-4D97-AF65-F5344CB8AC3E}">
        <p14:creationId xmlns:p14="http://schemas.microsoft.com/office/powerpoint/2010/main" val="188628049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Managing Complexity: Reductionism</a:t>
            </a:r>
            <a:endParaRPr lang="en-US" dirty="0"/>
          </a:p>
        </p:txBody>
      </p:sp>
      <p:sp>
        <p:nvSpPr>
          <p:cNvPr id="5" name="Content Placeholder 4"/>
          <p:cNvSpPr>
            <a:spLocks noGrp="1"/>
          </p:cNvSpPr>
          <p:nvPr>
            <p:ph sz="half" idx="2"/>
          </p:nvPr>
        </p:nvSpPr>
        <p:spPr/>
        <p:txBody>
          <a:bodyPr>
            <a:normAutofit/>
          </a:bodyPr>
          <a:lstStyle/>
          <a:p>
            <a:r>
              <a:rPr lang="en-US" sz="2000" dirty="0" smtClean="0"/>
              <a:t>Rene Descartes</a:t>
            </a:r>
          </a:p>
          <a:p>
            <a:pPr lvl="1"/>
            <a:r>
              <a:rPr lang="en-US" sz="1800" dirty="0" smtClean="0"/>
              <a:t> “I think Therefore I am”</a:t>
            </a:r>
          </a:p>
          <a:p>
            <a:r>
              <a:rPr lang="en-US" sz="2000" dirty="0"/>
              <a:t>Discourse on Method and the Meditations</a:t>
            </a:r>
            <a:r>
              <a:rPr lang="en-GB" sz="2000" dirty="0"/>
              <a:t> </a:t>
            </a:r>
            <a:r>
              <a:rPr lang="is-IS" sz="2000" dirty="0" smtClean="0"/>
              <a:t>…..</a:t>
            </a:r>
            <a:endParaRPr lang="en-GB" sz="2000" dirty="0" smtClean="0"/>
          </a:p>
          <a:p>
            <a:pPr lvl="1"/>
            <a:r>
              <a:rPr lang="en-US" sz="1800" i="1" dirty="0"/>
              <a:t>“to divide each of the difficulties under examination into as many parts as possible, and as might be necessary for its adequate solution.”</a:t>
            </a:r>
            <a:endParaRPr lang="en-GB" sz="1800" dirty="0"/>
          </a:p>
          <a:p>
            <a:pPr lvl="1"/>
            <a:endParaRPr lang="en-US" sz="1800" dirty="0" smtClean="0"/>
          </a:p>
          <a:p>
            <a:endParaRPr lang="en-US" sz="2000" dirty="0"/>
          </a:p>
        </p:txBody>
      </p:sp>
      <p:sp>
        <p:nvSpPr>
          <p:cNvPr id="6" name="Rectangle 5"/>
          <p:cNvSpPr/>
          <p:nvPr/>
        </p:nvSpPr>
        <p:spPr>
          <a:xfrm>
            <a:off x="2137671" y="1516644"/>
            <a:ext cx="724050" cy="643678"/>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985" dirty="0">
                <a:solidFill>
                  <a:schemeClr val="bg1"/>
                </a:solidFill>
              </a:rPr>
              <a:t>P</a:t>
            </a:r>
          </a:p>
        </p:txBody>
      </p:sp>
      <p:grpSp>
        <p:nvGrpSpPr>
          <p:cNvPr id="43" name="Group 42"/>
          <p:cNvGrpSpPr/>
          <p:nvPr/>
        </p:nvGrpSpPr>
        <p:grpSpPr>
          <a:xfrm>
            <a:off x="864728" y="2160324"/>
            <a:ext cx="3312705" cy="1025735"/>
            <a:chOff x="936788" y="2054598"/>
            <a:chExt cx="3588764" cy="1111213"/>
          </a:xfrm>
        </p:grpSpPr>
        <p:sp>
          <p:nvSpPr>
            <p:cNvPr id="7" name="Rectangle 6"/>
            <p:cNvSpPr/>
            <p:nvPr/>
          </p:nvSpPr>
          <p:spPr>
            <a:xfrm>
              <a:off x="936788" y="2580563"/>
              <a:ext cx="644438" cy="557369"/>
            </a:xfrm>
            <a:prstGeom prst="rect">
              <a:avLst/>
            </a:prstGeom>
          </p:spPr>
          <p:style>
            <a:lnRef idx="0">
              <a:schemeClr val="accent2"/>
            </a:lnRef>
            <a:fillRef idx="3">
              <a:schemeClr val="accent2"/>
            </a:fillRef>
            <a:effectRef idx="3">
              <a:schemeClr val="accent2"/>
            </a:effectRef>
            <a:fontRef idx="minor">
              <a:schemeClr val="lt1"/>
            </a:fontRef>
          </p:style>
          <p:txBody>
            <a:bodyPr rtlCol="0" anchor="b"/>
            <a:lstStyle/>
            <a:p>
              <a:pPr algn="ctr"/>
              <a:r>
                <a:rPr lang="en-US" sz="2585" baseline="30000" dirty="0">
                  <a:solidFill>
                    <a:schemeClr val="bg1"/>
                  </a:solidFill>
                </a:rPr>
                <a:t>P</a:t>
              </a:r>
            </a:p>
          </p:txBody>
        </p:sp>
        <p:sp>
          <p:nvSpPr>
            <p:cNvPr id="8" name="Rectangle 7"/>
            <p:cNvSpPr/>
            <p:nvPr/>
          </p:nvSpPr>
          <p:spPr>
            <a:xfrm>
              <a:off x="2384051" y="2608442"/>
              <a:ext cx="644438" cy="557369"/>
            </a:xfrm>
            <a:prstGeom prst="rect">
              <a:avLst/>
            </a:prstGeom>
          </p:spPr>
          <p:style>
            <a:lnRef idx="0">
              <a:schemeClr val="accent2"/>
            </a:lnRef>
            <a:fillRef idx="3">
              <a:schemeClr val="accent2"/>
            </a:fillRef>
            <a:effectRef idx="3">
              <a:schemeClr val="accent2"/>
            </a:effectRef>
            <a:fontRef idx="minor">
              <a:schemeClr val="lt1"/>
            </a:fontRef>
          </p:style>
          <p:txBody>
            <a:bodyPr rtlCol="0" anchor="b"/>
            <a:lstStyle/>
            <a:p>
              <a:pPr algn="ctr"/>
              <a:r>
                <a:rPr lang="en-US" sz="2585" baseline="30000" dirty="0">
                  <a:solidFill>
                    <a:schemeClr val="bg1"/>
                  </a:solidFill>
                </a:rPr>
                <a:t>P</a:t>
              </a:r>
            </a:p>
          </p:txBody>
        </p:sp>
        <p:sp>
          <p:nvSpPr>
            <p:cNvPr id="9" name="Rectangle 8"/>
            <p:cNvSpPr/>
            <p:nvPr/>
          </p:nvSpPr>
          <p:spPr>
            <a:xfrm>
              <a:off x="3881114" y="2598964"/>
              <a:ext cx="644438" cy="557369"/>
            </a:xfrm>
            <a:prstGeom prst="rect">
              <a:avLst/>
            </a:prstGeom>
          </p:spPr>
          <p:style>
            <a:lnRef idx="0">
              <a:schemeClr val="accent2"/>
            </a:lnRef>
            <a:fillRef idx="3">
              <a:schemeClr val="accent2"/>
            </a:fillRef>
            <a:effectRef idx="3">
              <a:schemeClr val="accent2"/>
            </a:effectRef>
            <a:fontRef idx="minor">
              <a:schemeClr val="lt1"/>
            </a:fontRef>
          </p:style>
          <p:txBody>
            <a:bodyPr rtlCol="0" anchor="b"/>
            <a:lstStyle/>
            <a:p>
              <a:pPr algn="ctr"/>
              <a:r>
                <a:rPr lang="en-US" sz="2585" baseline="30000" dirty="0">
                  <a:solidFill>
                    <a:schemeClr val="bg1"/>
                  </a:solidFill>
                </a:rPr>
                <a:t>P</a:t>
              </a:r>
            </a:p>
          </p:txBody>
        </p:sp>
        <p:cxnSp>
          <p:nvCxnSpPr>
            <p:cNvPr id="11" name="Elbow Connector 10"/>
            <p:cNvCxnSpPr>
              <a:stCxn id="6" idx="2"/>
              <a:endCxn id="7" idx="0"/>
            </p:cNvCxnSpPr>
            <p:nvPr/>
          </p:nvCxnSpPr>
          <p:spPr>
            <a:xfrm rot="5400000">
              <a:off x="1720524" y="1593083"/>
              <a:ext cx="525964" cy="1448997"/>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 name="Elbow Connector 11"/>
            <p:cNvCxnSpPr>
              <a:stCxn id="6" idx="2"/>
              <a:endCxn id="9" idx="0"/>
            </p:cNvCxnSpPr>
            <p:nvPr/>
          </p:nvCxnSpPr>
          <p:spPr>
            <a:xfrm rot="16200000" flipH="1">
              <a:off x="3183486" y="1579116"/>
              <a:ext cx="544365" cy="1495329"/>
            </a:xfrm>
            <a:prstGeom prst="bentConnector3">
              <a:avLst>
                <a:gd name="adj1"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 name="Elbow Connector 14"/>
            <p:cNvCxnSpPr>
              <a:stCxn id="6" idx="2"/>
              <a:endCxn id="8" idx="0"/>
            </p:cNvCxnSpPr>
            <p:nvPr/>
          </p:nvCxnSpPr>
          <p:spPr>
            <a:xfrm rot="5400000">
              <a:off x="2430216" y="2330653"/>
              <a:ext cx="553843" cy="1734"/>
            </a:xfrm>
            <a:prstGeom prst="bentConnector3">
              <a:avLst>
                <a:gd name="adj1" fmla="val 50000"/>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44" name="Group 43"/>
          <p:cNvGrpSpPr/>
          <p:nvPr/>
        </p:nvGrpSpPr>
        <p:grpSpPr>
          <a:xfrm>
            <a:off x="338821" y="3160323"/>
            <a:ext cx="1606237" cy="853323"/>
            <a:chOff x="367055" y="3137931"/>
            <a:chExt cx="1740090" cy="924433"/>
          </a:xfrm>
        </p:grpSpPr>
        <p:sp>
          <p:nvSpPr>
            <p:cNvPr id="20" name="Rectangle 19"/>
            <p:cNvSpPr/>
            <p:nvPr/>
          </p:nvSpPr>
          <p:spPr>
            <a:xfrm>
              <a:off x="367055" y="3691777"/>
              <a:ext cx="429783" cy="36761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846" dirty="0">
                  <a:solidFill>
                    <a:schemeClr val="bg1"/>
                  </a:solidFill>
                </a:rPr>
                <a:t>P</a:t>
              </a:r>
            </a:p>
          </p:txBody>
        </p:sp>
        <p:cxnSp>
          <p:nvCxnSpPr>
            <p:cNvPr id="21" name="Elbow Connector 20"/>
            <p:cNvCxnSpPr>
              <a:stCxn id="7" idx="2"/>
              <a:endCxn id="20" idx="0"/>
            </p:cNvCxnSpPr>
            <p:nvPr/>
          </p:nvCxnSpPr>
          <p:spPr>
            <a:xfrm rot="5400000">
              <a:off x="643555" y="3076324"/>
              <a:ext cx="553845" cy="677060"/>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1042381" y="3682300"/>
              <a:ext cx="429783" cy="36761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846" dirty="0">
                  <a:solidFill>
                    <a:schemeClr val="bg1"/>
                  </a:solidFill>
                </a:rPr>
                <a:t>P</a:t>
              </a:r>
            </a:p>
          </p:txBody>
        </p:sp>
        <p:cxnSp>
          <p:nvCxnSpPr>
            <p:cNvPr id="25" name="Elbow Connector 24"/>
            <p:cNvCxnSpPr>
              <a:stCxn id="7" idx="2"/>
              <a:endCxn id="24" idx="0"/>
            </p:cNvCxnSpPr>
            <p:nvPr/>
          </p:nvCxnSpPr>
          <p:spPr>
            <a:xfrm rot="5400000">
              <a:off x="985956" y="3409249"/>
              <a:ext cx="544368" cy="1734"/>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677362" y="3694752"/>
              <a:ext cx="429783" cy="36761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846" dirty="0">
                  <a:solidFill>
                    <a:schemeClr val="bg1"/>
                  </a:solidFill>
                </a:rPr>
                <a:t>P</a:t>
              </a:r>
            </a:p>
          </p:txBody>
        </p:sp>
        <p:cxnSp>
          <p:nvCxnSpPr>
            <p:cNvPr id="29" name="Elbow Connector 28"/>
            <p:cNvCxnSpPr>
              <a:stCxn id="7" idx="2"/>
              <a:endCxn id="28" idx="0"/>
            </p:cNvCxnSpPr>
            <p:nvPr/>
          </p:nvCxnSpPr>
          <p:spPr>
            <a:xfrm rot="16200000" flipH="1">
              <a:off x="1297220" y="3099718"/>
              <a:ext cx="556820" cy="633247"/>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45" name="Group 44"/>
          <p:cNvGrpSpPr/>
          <p:nvPr/>
        </p:nvGrpSpPr>
        <p:grpSpPr>
          <a:xfrm>
            <a:off x="1341463" y="4013645"/>
            <a:ext cx="775984" cy="724138"/>
            <a:chOff x="1453250" y="4062363"/>
            <a:chExt cx="840649" cy="784483"/>
          </a:xfrm>
        </p:grpSpPr>
        <p:sp>
          <p:nvSpPr>
            <p:cNvPr id="33" name="Rectangle 32"/>
            <p:cNvSpPr/>
            <p:nvPr/>
          </p:nvSpPr>
          <p:spPr>
            <a:xfrm>
              <a:off x="1453250" y="4628660"/>
              <a:ext cx="264932" cy="215211"/>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108" dirty="0">
                  <a:solidFill>
                    <a:schemeClr val="bg1"/>
                  </a:solidFill>
                </a:rPr>
                <a:t>P</a:t>
              </a:r>
            </a:p>
          </p:txBody>
        </p:sp>
        <p:cxnSp>
          <p:nvCxnSpPr>
            <p:cNvPr id="34" name="Elbow Connector 33"/>
            <p:cNvCxnSpPr>
              <a:stCxn id="28" idx="2"/>
              <a:endCxn id="33" idx="0"/>
            </p:cNvCxnSpPr>
            <p:nvPr/>
          </p:nvCxnSpPr>
          <p:spPr>
            <a:xfrm rot="5400000">
              <a:off x="1455837" y="4192243"/>
              <a:ext cx="566296" cy="306538"/>
            </a:xfrm>
            <a:prstGeom prst="bentConnector3">
              <a:avLst>
                <a:gd name="adj1"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8" name="Rectangle 37"/>
            <p:cNvSpPr/>
            <p:nvPr/>
          </p:nvSpPr>
          <p:spPr>
            <a:xfrm>
              <a:off x="2028967" y="4631635"/>
              <a:ext cx="264932" cy="215211"/>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108" dirty="0">
                  <a:solidFill>
                    <a:schemeClr val="bg1"/>
                  </a:solidFill>
                </a:rPr>
                <a:t>P</a:t>
              </a:r>
            </a:p>
          </p:txBody>
        </p:sp>
        <p:cxnSp>
          <p:nvCxnSpPr>
            <p:cNvPr id="40" name="Elbow Connector 39"/>
            <p:cNvCxnSpPr>
              <a:stCxn id="28" idx="2"/>
              <a:endCxn id="38" idx="0"/>
            </p:cNvCxnSpPr>
            <p:nvPr/>
          </p:nvCxnSpPr>
          <p:spPr>
            <a:xfrm rot="16200000" flipH="1">
              <a:off x="1742208" y="4212409"/>
              <a:ext cx="569271" cy="269179"/>
            </a:xfrm>
            <a:prstGeom prst="bentConnector3">
              <a:avLst>
                <a:gd name="adj1"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14395954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wipe(up)">
                                      <p:cBhvr>
                                        <p:cTn id="17" dur="500"/>
                                        <p:tgtEl>
                                          <p:spTgt spid="4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wipe(up)">
                                      <p:cBhvr>
                                        <p:cTn id="22" dur="500"/>
                                        <p:tgtEl>
                                          <p:spTgt spid="4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ipe(up)">
                                      <p:cBhvr>
                                        <p:cTn id="2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3106" name="Rectangle 2"/>
          <p:cNvSpPr>
            <a:spLocks noGrp="1" noChangeArrowheads="1"/>
          </p:cNvSpPr>
          <p:nvPr>
            <p:ph type="title"/>
          </p:nvPr>
        </p:nvSpPr>
        <p:spPr/>
        <p:txBody>
          <a:bodyPr/>
          <a:lstStyle/>
          <a:p>
            <a:r>
              <a:rPr lang="en-GB" dirty="0"/>
              <a:t>Handling </a:t>
            </a:r>
            <a:r>
              <a:rPr lang="en-GB" dirty="0" smtClean="0"/>
              <a:t>Emergence </a:t>
            </a:r>
            <a:endParaRPr lang="en-GB" dirty="0"/>
          </a:p>
        </p:txBody>
      </p:sp>
      <p:sp>
        <p:nvSpPr>
          <p:cNvPr id="943107" name="Rectangle 3"/>
          <p:cNvSpPr>
            <a:spLocks noGrp="1" noChangeArrowheads="1"/>
          </p:cNvSpPr>
          <p:nvPr>
            <p:ph idx="4294967295"/>
          </p:nvPr>
        </p:nvSpPr>
        <p:spPr>
          <a:xfrm>
            <a:off x="662009" y="1394702"/>
            <a:ext cx="7642393" cy="1631833"/>
          </a:xfrm>
          <a:prstGeom prst="rect">
            <a:avLst/>
          </a:prstGeom>
        </p:spPr>
        <p:style>
          <a:lnRef idx="0">
            <a:schemeClr val="accent1"/>
          </a:lnRef>
          <a:fillRef idx="3">
            <a:schemeClr val="accent1"/>
          </a:fillRef>
          <a:effectRef idx="3">
            <a:schemeClr val="accent1"/>
          </a:effectRef>
          <a:fontRef idx="minor">
            <a:schemeClr val="lt1"/>
          </a:fontRef>
        </p:style>
        <p:txBody>
          <a:bodyPr anchor="ctr">
            <a:normAutofit/>
          </a:bodyPr>
          <a:lstStyle/>
          <a:p>
            <a:pPr algn="ctr">
              <a:lnSpc>
                <a:spcPct val="80000"/>
              </a:lnSpc>
            </a:pPr>
            <a:r>
              <a:rPr lang="en-US" dirty="0"/>
              <a:t>The only known way to handle issues of emergence, caused by complexity (and the other reasons) is to view the situation (the product, process, or service) as a system and apply Systems Thinking in an organized and disciplined way … and do it </a:t>
            </a:r>
            <a:r>
              <a:rPr lang="en-US" dirty="0" smtClean="0"/>
              <a:t>early</a:t>
            </a:r>
            <a:endParaRPr lang="en-US" dirty="0"/>
          </a:p>
        </p:txBody>
      </p:sp>
      <p:sp>
        <p:nvSpPr>
          <p:cNvPr id="4" name="Rectangle 3"/>
          <p:cNvSpPr txBox="1">
            <a:spLocks noChangeArrowheads="1"/>
          </p:cNvSpPr>
          <p:nvPr/>
        </p:nvSpPr>
        <p:spPr>
          <a:xfrm>
            <a:off x="662009" y="3199316"/>
            <a:ext cx="7743825" cy="2667008"/>
          </a:xfrm>
          <a:prstGeom prst="rect">
            <a:avLst/>
          </a:prstGeom>
        </p:spPr>
        <p:txBody>
          <a:bodyPr vert="horz" lIns="84406" tIns="42203" rIns="84406" bIns="42203" rtlCol="0">
            <a:normAutofit lnSpcReduction="10000"/>
          </a:bodyPr>
          <a:lstStyle>
            <a:lvl1pPr marL="0" indent="0" algn="l" defTabSz="914400" rtl="0" eaLnBrk="1" latinLnBrk="0" hangingPunct="1">
              <a:spcBef>
                <a:spcPts val="900"/>
              </a:spcBef>
              <a:buFontTx/>
              <a:buNone/>
              <a:defRPr sz="1800" b="1" kern="1200">
                <a:solidFill>
                  <a:schemeClr val="tx1"/>
                </a:solidFill>
                <a:latin typeface="+mn-lt"/>
                <a:ea typeface="+mn-ea"/>
                <a:cs typeface="+mn-cs"/>
              </a:defRPr>
            </a:lvl1pPr>
            <a:lvl2pPr marL="265113" indent="-265113" algn="l" defTabSz="914400" rtl="0" eaLnBrk="1" latinLnBrk="0" hangingPunct="1">
              <a:spcBef>
                <a:spcPts val="900"/>
              </a:spcBef>
              <a:buFont typeface="Arial" pitchFamily="34" charset="0"/>
              <a:buChar char="•"/>
              <a:defRPr sz="1800" kern="1200">
                <a:solidFill>
                  <a:schemeClr val="tx1"/>
                </a:solidFill>
                <a:latin typeface="+mn-lt"/>
                <a:ea typeface="+mn-ea"/>
                <a:cs typeface="+mn-cs"/>
              </a:defRPr>
            </a:lvl2pPr>
            <a:lvl3pPr marL="712788" indent="-265113" algn="l" defTabSz="914400" rtl="0" eaLnBrk="1" latinLnBrk="0" hangingPunct="1">
              <a:spcBef>
                <a:spcPts val="900"/>
              </a:spcBef>
              <a:buFont typeface="Arial" pitchFamily="34" charset="0"/>
              <a:buChar char="‒"/>
              <a:defRPr sz="1600" kern="1200">
                <a:solidFill>
                  <a:schemeClr val="tx1"/>
                </a:solidFill>
                <a:latin typeface="+mn-lt"/>
                <a:ea typeface="+mn-ea"/>
                <a:cs typeface="+mn-cs"/>
              </a:defRPr>
            </a:lvl3pPr>
            <a:lvl4pPr marL="987425" indent="-274638" algn="l" defTabSz="914400" rtl="0" eaLnBrk="1" latinLnBrk="0" hangingPunct="1">
              <a:spcBef>
                <a:spcPts val="900"/>
              </a:spcBef>
              <a:buFont typeface="Arial" pitchFamily="34" charset="0"/>
              <a:buChar char="–"/>
              <a:defRPr sz="1400" kern="1200">
                <a:solidFill>
                  <a:schemeClr val="tx1"/>
                </a:solidFill>
                <a:latin typeface="+mn-lt"/>
                <a:ea typeface="+mn-ea"/>
                <a:cs typeface="+mn-cs"/>
              </a:defRPr>
            </a:lvl4pPr>
            <a:lvl5pPr marL="1828800" indent="0" algn="l" defTabSz="914400" rtl="0" eaLnBrk="1" latinLnBrk="0" hangingPunct="1">
              <a:spcBef>
                <a:spcPts val="600"/>
              </a:spcBef>
              <a:buFont typeface="Arial" pitchFamily="34" charset="0"/>
              <a:buNone/>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0000"/>
              </a:lnSpc>
            </a:pPr>
            <a:endParaRPr lang="en-US" sz="923" dirty="0"/>
          </a:p>
          <a:p>
            <a:pPr>
              <a:lnSpc>
                <a:spcPct val="80000"/>
              </a:lnSpc>
            </a:pPr>
            <a:r>
              <a:rPr lang="en-US" sz="1662" dirty="0"/>
              <a:t>The beauty of Systems thinking is that it provides a very powerful framework for understanding complex situations by:</a:t>
            </a:r>
            <a:r>
              <a:rPr lang="en-US" sz="1846" dirty="0"/>
              <a:t> </a:t>
            </a:r>
          </a:p>
          <a:p>
            <a:pPr lvl="1">
              <a:lnSpc>
                <a:spcPct val="80000"/>
              </a:lnSpc>
            </a:pPr>
            <a:r>
              <a:rPr lang="en-US" sz="1662" dirty="0"/>
              <a:t>simplifying and clarifying situations to understand the key aspects </a:t>
            </a:r>
          </a:p>
          <a:p>
            <a:pPr lvl="1">
              <a:lnSpc>
                <a:spcPct val="80000"/>
              </a:lnSpc>
            </a:pPr>
            <a:r>
              <a:rPr lang="en-US" sz="1662" dirty="0"/>
              <a:t>allowing different aspects and perceptions to be portrayed and considered simultaneously </a:t>
            </a:r>
            <a:r>
              <a:rPr lang="en-GB" sz="1662" dirty="0"/>
              <a:t>to understand and predict emergent behaviour</a:t>
            </a:r>
            <a:endParaRPr lang="en-US" sz="1662" dirty="0"/>
          </a:p>
          <a:p>
            <a:pPr lvl="1">
              <a:lnSpc>
                <a:spcPct val="80000"/>
              </a:lnSpc>
            </a:pPr>
            <a:r>
              <a:rPr lang="en-GB" sz="1662" dirty="0"/>
              <a:t>looking for dependencies and influences between elements to understand and predict emergent behaviour</a:t>
            </a:r>
          </a:p>
          <a:p>
            <a:pPr lvl="1">
              <a:lnSpc>
                <a:spcPct val="80000"/>
              </a:lnSpc>
            </a:pPr>
            <a:r>
              <a:rPr lang="en-GB" sz="1662" dirty="0"/>
              <a:t>bringing experience to bear upon a situation to understand and predict emergent behaviour</a:t>
            </a:r>
          </a:p>
        </p:txBody>
      </p:sp>
    </p:spTree>
    <p:extLst>
      <p:ext uri="{BB962C8B-B14F-4D97-AF65-F5344CB8AC3E}">
        <p14:creationId xmlns:p14="http://schemas.microsoft.com/office/powerpoint/2010/main" val="89995980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p:txBody>
          <a:bodyPr/>
          <a:lstStyle/>
          <a:p>
            <a:r>
              <a:rPr lang="en-GB">
                <a:latin typeface="Arial" charset="0"/>
              </a:rPr>
              <a:t> What is Systems Thinking</a:t>
            </a:r>
          </a:p>
        </p:txBody>
      </p:sp>
      <p:sp>
        <p:nvSpPr>
          <p:cNvPr id="935939" name="Rectangle 3"/>
          <p:cNvSpPr>
            <a:spLocks noChangeArrowheads="1"/>
          </p:cNvSpPr>
          <p:nvPr/>
        </p:nvSpPr>
        <p:spPr bwMode="auto">
          <a:xfrm>
            <a:off x="1257299" y="2162907"/>
            <a:ext cx="6727601" cy="2447729"/>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spcBef>
                <a:spcPct val="20000"/>
              </a:spcBef>
              <a:buClr>
                <a:schemeClr val="accent2"/>
              </a:buClr>
              <a:buSzPct val="145000"/>
              <a:buFont typeface="Symbol" pitchFamily="18" charset="2"/>
              <a:buNone/>
              <a:defRPr/>
            </a:pPr>
            <a:r>
              <a:rPr lang="en-US" sz="3323" dirty="0">
                <a:solidFill>
                  <a:schemeClr val="bg1"/>
                </a:solidFill>
              </a:rPr>
              <a:t>Applying the concept of a system to a situation in order to gain insight and understanding</a:t>
            </a:r>
          </a:p>
        </p:txBody>
      </p:sp>
    </p:spTree>
    <p:extLst>
      <p:ext uri="{BB962C8B-B14F-4D97-AF65-F5344CB8AC3E}">
        <p14:creationId xmlns:p14="http://schemas.microsoft.com/office/powerpoint/2010/main" val="1659665211"/>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p:txBody>
          <a:bodyPr/>
          <a:lstStyle/>
          <a:p>
            <a:r>
              <a:rPr lang="en-GB" smtClean="0"/>
              <a:t>Who does Systems Thinking</a:t>
            </a:r>
            <a:endParaRPr lang="en-US"/>
          </a:p>
        </p:txBody>
      </p:sp>
      <p:sp>
        <p:nvSpPr>
          <p:cNvPr id="79874" name="Rectangle 3"/>
          <p:cNvSpPr>
            <a:spLocks noGrp="1" noChangeArrowheads="1"/>
          </p:cNvSpPr>
          <p:nvPr>
            <p:ph type="body" idx="1"/>
          </p:nvPr>
        </p:nvSpPr>
        <p:spPr>
          <a:xfrm>
            <a:off x="360362" y="2367210"/>
            <a:ext cx="8423274" cy="4114800"/>
          </a:xfrm>
        </p:spPr>
        <p:txBody>
          <a:bodyPr/>
          <a:lstStyle/>
          <a:p>
            <a:r>
              <a:rPr lang="en-GB" dirty="0" smtClean="0"/>
              <a:t>Systems Thinking has and can be applied to every discipline</a:t>
            </a:r>
          </a:p>
          <a:p>
            <a:r>
              <a:rPr lang="en-GB" dirty="0" smtClean="0"/>
              <a:t>Some of mankind</a:t>
            </a:r>
            <a:r>
              <a:rPr lang="ja-JP" altLang="en-GB" dirty="0" smtClean="0"/>
              <a:t>’</a:t>
            </a:r>
            <a:r>
              <a:rPr lang="en-GB" altLang="ja-JP" dirty="0" smtClean="0"/>
              <a:t>s greatest achievements have come about from systems thinking:</a:t>
            </a:r>
          </a:p>
          <a:p>
            <a:pPr lvl="1"/>
            <a:r>
              <a:rPr lang="en-GB" dirty="0" smtClean="0"/>
              <a:t>Isaac Newton</a:t>
            </a:r>
          </a:p>
          <a:p>
            <a:pPr lvl="1"/>
            <a:r>
              <a:rPr lang="en-GB" dirty="0" smtClean="0"/>
              <a:t>John Maynard Keynes </a:t>
            </a:r>
          </a:p>
          <a:p>
            <a:pPr lvl="1"/>
            <a:r>
              <a:rPr lang="en-GB" dirty="0" smtClean="0"/>
              <a:t>Albert Einstein</a:t>
            </a:r>
          </a:p>
          <a:p>
            <a:pPr lvl="1"/>
            <a:r>
              <a:rPr lang="en-GB" dirty="0" smtClean="0"/>
              <a:t>Charles Darwin</a:t>
            </a:r>
          </a:p>
          <a:p>
            <a:pPr lvl="1"/>
            <a:r>
              <a:rPr lang="en-GB" dirty="0" smtClean="0"/>
              <a:t>Barnes Wallis</a:t>
            </a:r>
          </a:p>
          <a:p>
            <a:pPr lvl="1"/>
            <a:r>
              <a:rPr lang="en-GB" dirty="0" smtClean="0"/>
              <a:t>W Edwards Deming</a:t>
            </a:r>
            <a:endParaRPr lang="en-GB" dirty="0"/>
          </a:p>
        </p:txBody>
      </p:sp>
      <p:sp>
        <p:nvSpPr>
          <p:cNvPr id="936964" name="Rectangle 4"/>
          <p:cNvSpPr>
            <a:spLocks noChangeArrowheads="1"/>
          </p:cNvSpPr>
          <p:nvPr/>
        </p:nvSpPr>
        <p:spPr bwMode="auto">
          <a:xfrm>
            <a:off x="1377950" y="1377462"/>
            <a:ext cx="6388100" cy="797169"/>
          </a:xfrm>
          <a:prstGeom prst="rect">
            <a:avLst/>
          </a:prstGeom>
          <a:ln>
            <a:headEnd/>
            <a:tailEnd/>
          </a:ln>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none" lIns="84376" tIns="42189" rIns="84376" bIns="42189" anchor="ctr"/>
          <a:lstStyle/>
          <a:p>
            <a:pPr algn="ctr">
              <a:defRPr/>
            </a:pPr>
            <a:r>
              <a:rPr lang="en-GB" sz="4062" dirty="0">
                <a:solidFill>
                  <a:schemeClr val="bg1"/>
                </a:solidFill>
                <a:latin typeface="Arial Black" pitchFamily="34" charset="0"/>
              </a:rPr>
              <a:t>Anybody</a:t>
            </a:r>
            <a:endParaRPr lang="en-US" sz="4062" dirty="0">
              <a:solidFill>
                <a:schemeClr val="bg1"/>
              </a:solidFill>
              <a:latin typeface="Arial Black" pitchFamily="34" charset="0"/>
            </a:endParaRPr>
          </a:p>
        </p:txBody>
      </p:sp>
      <p:sp>
        <p:nvSpPr>
          <p:cNvPr id="2" name="TextBox 1"/>
          <p:cNvSpPr txBox="1"/>
          <p:nvPr/>
        </p:nvSpPr>
        <p:spPr>
          <a:xfrm>
            <a:off x="829364" y="5774124"/>
            <a:ext cx="7485271" cy="70788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2000" dirty="0"/>
              <a:t>Most humans are not natural Systems Thinkers, we have to work hard to do Systems Thinking</a:t>
            </a:r>
          </a:p>
        </p:txBody>
      </p:sp>
    </p:spTree>
    <p:extLst>
      <p:ext uri="{BB962C8B-B14F-4D97-AF65-F5344CB8AC3E}">
        <p14:creationId xmlns:p14="http://schemas.microsoft.com/office/powerpoint/2010/main" val="196087010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7986" name="AutoShape 2"/>
          <p:cNvSpPr>
            <a:spLocks noChangeArrowheads="1"/>
          </p:cNvSpPr>
          <p:nvPr/>
        </p:nvSpPr>
        <p:spPr bwMode="auto">
          <a:xfrm>
            <a:off x="1147766" y="1905000"/>
            <a:ext cx="7056433" cy="1125415"/>
          </a:xfrm>
          <a:prstGeom prst="downArrowCallout">
            <a:avLst>
              <a:gd name="adj1" fmla="val 136979"/>
              <a:gd name="adj2" fmla="val 136979"/>
              <a:gd name="adj3" fmla="val 16667"/>
              <a:gd name="adj4" fmla="val 66667"/>
            </a:avLst>
          </a:prstGeom>
          <a:ln>
            <a:headEnd/>
            <a:tailEnd/>
          </a:ln>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none" lIns="84376" tIns="42189" rIns="84376" bIns="42189" anchor="ctr"/>
          <a:lstStyle/>
          <a:p>
            <a:pPr>
              <a:defRPr/>
            </a:pPr>
            <a:endParaRPr lang="en-GB" sz="1477"/>
          </a:p>
        </p:txBody>
      </p:sp>
      <p:sp>
        <p:nvSpPr>
          <p:cNvPr id="80900" name="Rectangle 3"/>
          <p:cNvSpPr>
            <a:spLocks noGrp="1" noChangeArrowheads="1"/>
          </p:cNvSpPr>
          <p:nvPr>
            <p:ph type="title"/>
          </p:nvPr>
        </p:nvSpPr>
        <p:spPr/>
        <p:txBody>
          <a:bodyPr/>
          <a:lstStyle/>
          <a:p>
            <a:r>
              <a:rPr lang="en-GB" smtClean="0"/>
              <a:t> Systems Thinking, Systems Approach and Systems Engineering</a:t>
            </a:r>
            <a:endParaRPr lang="en-GB"/>
          </a:p>
        </p:txBody>
      </p:sp>
      <p:sp>
        <p:nvSpPr>
          <p:cNvPr id="937988" name="AutoShape 4"/>
          <p:cNvSpPr>
            <a:spLocks noChangeArrowheads="1"/>
          </p:cNvSpPr>
          <p:nvPr/>
        </p:nvSpPr>
        <p:spPr bwMode="auto">
          <a:xfrm>
            <a:off x="1176239" y="3714746"/>
            <a:ext cx="7056433" cy="1125415"/>
          </a:xfrm>
          <a:prstGeom prst="downArrowCallout">
            <a:avLst>
              <a:gd name="adj1" fmla="val 136979"/>
              <a:gd name="adj2" fmla="val 136979"/>
              <a:gd name="adj3" fmla="val 16667"/>
              <a:gd name="adj4" fmla="val 66667"/>
            </a:avLst>
          </a:prstGeom>
          <a:ln>
            <a:headEnd/>
            <a:tailEnd/>
          </a:ln>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none" lIns="84376" tIns="42189" rIns="84376" bIns="42189" anchor="ctr"/>
          <a:lstStyle/>
          <a:p>
            <a:pPr>
              <a:defRPr/>
            </a:pPr>
            <a:endParaRPr lang="en-GB" sz="1477"/>
          </a:p>
        </p:txBody>
      </p:sp>
      <p:sp>
        <p:nvSpPr>
          <p:cNvPr id="937989" name="Rectangle 5"/>
          <p:cNvSpPr>
            <a:spLocks noChangeArrowheads="1"/>
          </p:cNvSpPr>
          <p:nvPr/>
        </p:nvSpPr>
        <p:spPr bwMode="auto">
          <a:xfrm>
            <a:off x="1147767" y="5555272"/>
            <a:ext cx="7002772" cy="726831"/>
          </a:xfrm>
          <a:prstGeom prst="rect">
            <a:avLst/>
          </a:prstGeom>
          <a:ln>
            <a:headEnd/>
            <a:tailEnd/>
          </a:ln>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none" lIns="84376" tIns="42189" rIns="84376" bIns="42189" anchor="ctr"/>
          <a:lstStyle/>
          <a:p>
            <a:pPr>
              <a:defRPr/>
            </a:pPr>
            <a:endParaRPr lang="en-GB" sz="1477"/>
          </a:p>
        </p:txBody>
      </p:sp>
      <p:sp>
        <p:nvSpPr>
          <p:cNvPr id="80907" name="Rectangle 6"/>
          <p:cNvSpPr>
            <a:spLocks noGrp="1" noChangeArrowheads="1"/>
          </p:cNvSpPr>
          <p:nvPr>
            <p:ph type="body" idx="1"/>
          </p:nvPr>
        </p:nvSpPr>
        <p:spPr>
          <a:xfrm>
            <a:off x="1176240" y="1366352"/>
            <a:ext cx="7210425" cy="5148262"/>
          </a:xfrm>
        </p:spPr>
        <p:txBody>
          <a:bodyPr/>
          <a:lstStyle/>
          <a:p>
            <a:pPr marL="0" indent="0">
              <a:buNone/>
            </a:pPr>
            <a:r>
              <a:rPr lang="en-US" sz="1800" dirty="0" smtClean="0"/>
              <a:t>Systems Thinking is:</a:t>
            </a:r>
          </a:p>
          <a:p>
            <a:pPr marL="0" indent="0">
              <a:buNone/>
            </a:pPr>
            <a:endParaRPr lang="en-US" sz="900" dirty="0" smtClean="0">
              <a:solidFill>
                <a:schemeClr val="bg1"/>
              </a:solidFill>
            </a:endParaRPr>
          </a:p>
          <a:p>
            <a:pPr marL="0" indent="0">
              <a:buNone/>
            </a:pPr>
            <a:r>
              <a:rPr lang="en-US" sz="1800" dirty="0" smtClean="0">
                <a:solidFill>
                  <a:schemeClr val="bg1"/>
                </a:solidFill>
              </a:rPr>
              <a:t>Applying the concept of a system to a situation in order to gain insight and understanding</a:t>
            </a:r>
          </a:p>
          <a:p>
            <a:pPr marL="233362" lvl="1" indent="0">
              <a:buNone/>
            </a:pPr>
            <a:endParaRPr lang="en-US" sz="1600" dirty="0" smtClean="0"/>
          </a:p>
          <a:p>
            <a:pPr marL="233362" lvl="1" indent="0">
              <a:buNone/>
            </a:pPr>
            <a:endParaRPr lang="en-US" sz="1600" dirty="0" smtClean="0"/>
          </a:p>
          <a:p>
            <a:pPr marL="0" indent="0">
              <a:buNone/>
            </a:pPr>
            <a:r>
              <a:rPr lang="en-US" sz="1800" dirty="0" smtClean="0"/>
              <a:t>Systems Approach is:</a:t>
            </a:r>
          </a:p>
          <a:p>
            <a:pPr marL="0" indent="0">
              <a:buNone/>
            </a:pPr>
            <a:endParaRPr lang="en-US" sz="1100" dirty="0"/>
          </a:p>
          <a:p>
            <a:pPr marL="0" indent="0">
              <a:buNone/>
            </a:pPr>
            <a:r>
              <a:rPr lang="en-US" sz="1800" dirty="0" smtClean="0">
                <a:solidFill>
                  <a:schemeClr val="bg1"/>
                </a:solidFill>
              </a:rPr>
              <a:t>Applying Systems Thinking in a systematic and repeatable manner </a:t>
            </a:r>
          </a:p>
          <a:p>
            <a:pPr marL="233362" lvl="1" indent="0">
              <a:buNone/>
            </a:pPr>
            <a:endParaRPr lang="en-US" sz="1600" dirty="0" smtClean="0"/>
          </a:p>
          <a:p>
            <a:pPr marL="233362" lvl="1" indent="0">
              <a:buNone/>
            </a:pPr>
            <a:endParaRPr lang="en-US" sz="1600" dirty="0" smtClean="0"/>
          </a:p>
          <a:p>
            <a:pPr marL="0" indent="0">
              <a:buNone/>
            </a:pPr>
            <a:r>
              <a:rPr lang="en-US" sz="1800" dirty="0" smtClean="0"/>
              <a:t>Systems Engineering is:</a:t>
            </a:r>
          </a:p>
          <a:p>
            <a:pPr marL="0" indent="0">
              <a:buNone/>
            </a:pPr>
            <a:endParaRPr lang="en-US" sz="1800" dirty="0" smtClean="0">
              <a:solidFill>
                <a:schemeClr val="bg1"/>
              </a:solidFill>
            </a:endParaRPr>
          </a:p>
          <a:p>
            <a:pPr marL="0" indent="0">
              <a:buNone/>
            </a:pPr>
            <a:r>
              <a:rPr lang="en-US" sz="1800" dirty="0" smtClean="0">
                <a:solidFill>
                  <a:schemeClr val="bg1"/>
                </a:solidFill>
              </a:rPr>
              <a:t>Applying a Systems Approach to the creation of a system</a:t>
            </a:r>
            <a:endParaRPr lang="en-US" sz="1800" dirty="0">
              <a:solidFill>
                <a:schemeClr val="bg1"/>
              </a:solidFill>
            </a:endParaRPr>
          </a:p>
        </p:txBody>
      </p:sp>
    </p:spTree>
    <p:extLst>
      <p:ext uri="{BB962C8B-B14F-4D97-AF65-F5344CB8AC3E}">
        <p14:creationId xmlns:p14="http://schemas.microsoft.com/office/powerpoint/2010/main" val="105987510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5558" y="1767308"/>
            <a:ext cx="7668344" cy="1115049"/>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lgn="ctr">
              <a:defRPr/>
            </a:pPr>
            <a:r>
              <a:rPr lang="en-GB" sz="3200" b="1" dirty="0"/>
              <a:t>In Systems Thinking we treat the situation as a system</a:t>
            </a:r>
          </a:p>
        </p:txBody>
      </p:sp>
      <p:sp>
        <p:nvSpPr>
          <p:cNvPr id="81924" name="Rectangle 2"/>
          <p:cNvSpPr>
            <a:spLocks noGrp="1" noChangeArrowheads="1"/>
          </p:cNvSpPr>
          <p:nvPr>
            <p:ph type="title" idx="4294967295"/>
          </p:nvPr>
        </p:nvSpPr>
        <p:spPr/>
        <p:txBody>
          <a:bodyPr/>
          <a:lstStyle/>
          <a:p>
            <a:r>
              <a:rPr lang="en-GB" sz="2585">
                <a:latin typeface="Arial" charset="0"/>
              </a:rPr>
              <a:t>The Beauty and Power of Systems Thinking</a:t>
            </a:r>
            <a:endParaRPr lang="en-US" sz="2585">
              <a:latin typeface="Arial" charset="0"/>
            </a:endParaRPr>
          </a:p>
        </p:txBody>
      </p:sp>
      <p:sp>
        <p:nvSpPr>
          <p:cNvPr id="2" name="Rounded Rectangular Callout 1"/>
          <p:cNvSpPr/>
          <p:nvPr/>
        </p:nvSpPr>
        <p:spPr bwMode="auto">
          <a:xfrm>
            <a:off x="900119" y="3163766"/>
            <a:ext cx="1682750" cy="474785"/>
          </a:xfrm>
          <a:prstGeom prst="wedgeRoundRectCallout">
            <a:avLst>
              <a:gd name="adj1" fmla="val 41289"/>
              <a:gd name="adj2" fmla="val -143191"/>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lgn="ctr">
              <a:defRPr/>
            </a:pPr>
            <a:r>
              <a:rPr lang="en-US" sz="1292" dirty="0">
                <a:solidFill>
                  <a:schemeClr val="tx1"/>
                </a:solidFill>
                <a:latin typeface="Arial" charset="0"/>
              </a:rPr>
              <a:t>Product, Process, Service</a:t>
            </a:r>
          </a:p>
        </p:txBody>
      </p:sp>
      <p:sp>
        <p:nvSpPr>
          <p:cNvPr id="6" name="Rounded Rectangular Callout 5"/>
          <p:cNvSpPr/>
          <p:nvPr/>
        </p:nvSpPr>
        <p:spPr bwMode="auto">
          <a:xfrm>
            <a:off x="6516688" y="3030416"/>
            <a:ext cx="2051050" cy="964223"/>
          </a:xfrm>
          <a:prstGeom prst="wedgeRoundRectCallout">
            <a:avLst>
              <a:gd name="adj1" fmla="val -90893"/>
              <a:gd name="adj2" fmla="val -77696"/>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lgn="ctr">
              <a:defRPr/>
            </a:pPr>
            <a:r>
              <a:rPr lang="en-US" sz="1292" dirty="0">
                <a:solidFill>
                  <a:schemeClr val="tx1"/>
                </a:solidFill>
                <a:latin typeface="Arial" charset="0"/>
              </a:rPr>
              <a:t>We can do this even if the situation is NOT a system! This makes it truly universal</a:t>
            </a:r>
          </a:p>
        </p:txBody>
      </p:sp>
      <p:sp>
        <p:nvSpPr>
          <p:cNvPr id="4" name="TextBox 3"/>
          <p:cNvSpPr txBox="1"/>
          <p:nvPr/>
        </p:nvSpPr>
        <p:spPr>
          <a:xfrm>
            <a:off x="575556" y="4126935"/>
            <a:ext cx="7560840" cy="1115434"/>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en-GB" sz="1662" dirty="0"/>
              <a:t>We assume that the situation has all the properties and characteristics of a system and explore these to gain more understanding and make predictions about behaviour both desirable and undesirable </a:t>
            </a:r>
          </a:p>
        </p:txBody>
      </p:sp>
      <p:sp>
        <p:nvSpPr>
          <p:cNvPr id="5" name="Right Arrow 4"/>
          <p:cNvSpPr>
            <a:spLocks noChangeArrowheads="1"/>
          </p:cNvSpPr>
          <p:nvPr/>
        </p:nvSpPr>
        <p:spPr bwMode="auto">
          <a:xfrm>
            <a:off x="323850" y="5442073"/>
            <a:ext cx="8820150" cy="731226"/>
          </a:xfrm>
          <a:prstGeom prst="rightArrow">
            <a:avLst>
              <a:gd name="adj1" fmla="val 50000"/>
              <a:gd name="adj2" fmla="val 50001"/>
            </a:avLst>
          </a:prstGeom>
          <a:solidFill>
            <a:srgbClr val="FFC000"/>
          </a:solidFill>
          <a:ln w="9525">
            <a:solidFill>
              <a:schemeClr val="tx1"/>
            </a:solidFill>
            <a:round/>
            <a:headEnd/>
            <a:tailEnd/>
          </a:ln>
        </p:spPr>
        <p:txBody>
          <a:bodyPr wrap="none" anchor="ctr"/>
          <a:lstStyle/>
          <a:p>
            <a:r>
              <a:rPr lang="en-GB" dirty="0"/>
              <a:t>Let</a:t>
            </a:r>
            <a:r>
              <a:rPr lang="ja-JP" altLang="en-GB" dirty="0"/>
              <a:t>’</a:t>
            </a:r>
            <a:r>
              <a:rPr lang="en-GB" altLang="ja-JP" dirty="0"/>
              <a:t>s have a look at some of these properties and characteristics of a system</a:t>
            </a:r>
            <a:endParaRPr lang="en-GB" dirty="0"/>
          </a:p>
        </p:txBody>
      </p:sp>
      <p:sp>
        <p:nvSpPr>
          <p:cNvPr id="7" name="Down Arrow 6"/>
          <p:cNvSpPr/>
          <p:nvPr/>
        </p:nvSpPr>
        <p:spPr bwMode="auto">
          <a:xfrm>
            <a:off x="3959242" y="3030416"/>
            <a:ext cx="828675" cy="896815"/>
          </a:xfrm>
          <a:prstGeom prst="downArrow">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wrap="none" anchor="ctr"/>
          <a:lstStyle/>
          <a:p>
            <a:pPr algn="ctr">
              <a:defRPr/>
            </a:pPr>
            <a:endParaRPr lang="en-US" sz="1846">
              <a:solidFill>
                <a:schemeClr val="tx1"/>
              </a:solidFill>
              <a:latin typeface="Arial" charset="0"/>
              <a:cs typeface="Arial" charset="0"/>
            </a:endParaRPr>
          </a:p>
        </p:txBody>
      </p:sp>
    </p:spTree>
    <p:extLst>
      <p:ext uri="{BB962C8B-B14F-4D97-AF65-F5344CB8AC3E}">
        <p14:creationId xmlns:p14="http://schemas.microsoft.com/office/powerpoint/2010/main" val="209145428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5" grpId="0" animBg="1"/>
      <p:bldP spid="7"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p:txBody>
          <a:bodyPr/>
          <a:lstStyle/>
          <a:p>
            <a:r>
              <a:rPr lang="en-GB"/>
              <a:t>The Basis of Systems Thinking: The System</a:t>
            </a:r>
          </a:p>
        </p:txBody>
      </p:sp>
      <p:sp>
        <p:nvSpPr>
          <p:cNvPr id="7" name="Rectangle 4"/>
          <p:cNvSpPr>
            <a:spLocks noChangeArrowheads="1"/>
          </p:cNvSpPr>
          <p:nvPr/>
        </p:nvSpPr>
        <p:spPr bwMode="auto">
          <a:xfrm>
            <a:off x="1300748" y="1619055"/>
            <a:ext cx="6542501" cy="1369594"/>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a:spcBef>
                <a:spcPct val="20000"/>
              </a:spcBef>
              <a:buClr>
                <a:schemeClr val="accent2"/>
              </a:buClr>
              <a:buSzPct val="145000"/>
              <a:buFont typeface="Symbol" pitchFamily="18" charset="2"/>
              <a:buNone/>
              <a:defRPr/>
            </a:pPr>
            <a:r>
              <a:rPr lang="en-US" sz="2101" dirty="0">
                <a:solidFill>
                  <a:schemeClr val="bg1"/>
                </a:solidFill>
              </a:rPr>
              <a:t>An assembly of components, connected together in an organized way to achieve something that is a consequence of the whole</a:t>
            </a:r>
          </a:p>
          <a:p>
            <a:pPr algn="ctr">
              <a:spcBef>
                <a:spcPct val="20000"/>
              </a:spcBef>
              <a:buClr>
                <a:schemeClr val="accent2"/>
              </a:buClr>
              <a:buSzPct val="145000"/>
              <a:buFont typeface="Symbol" pitchFamily="18" charset="2"/>
              <a:buNone/>
              <a:defRPr/>
            </a:pPr>
            <a:r>
              <a:rPr lang="en-US" sz="1050" dirty="0">
                <a:solidFill>
                  <a:schemeClr val="bg1"/>
                </a:solidFill>
              </a:rPr>
              <a:t>Peter </a:t>
            </a:r>
            <a:r>
              <a:rPr lang="en-US" sz="1050" dirty="0" err="1">
                <a:solidFill>
                  <a:schemeClr val="bg1"/>
                </a:solidFill>
              </a:rPr>
              <a:t>Checkland</a:t>
            </a:r>
            <a:r>
              <a:rPr lang="en-US" sz="1050" dirty="0">
                <a:solidFill>
                  <a:schemeClr val="bg1"/>
                </a:solidFill>
              </a:rPr>
              <a:t> – Lancaster University</a:t>
            </a:r>
          </a:p>
        </p:txBody>
      </p:sp>
      <p:sp>
        <p:nvSpPr>
          <p:cNvPr id="8" name="Rectangle 3"/>
          <p:cNvSpPr txBox="1">
            <a:spLocks noChangeArrowheads="1"/>
          </p:cNvSpPr>
          <p:nvPr/>
        </p:nvSpPr>
        <p:spPr bwMode="auto">
          <a:xfrm>
            <a:off x="1460089" y="4095929"/>
            <a:ext cx="6843114" cy="1331466"/>
          </a:xfrm>
          <a:prstGeom prst="rect">
            <a:avLst/>
          </a:prstGeom>
          <a:noFill/>
          <a:ln w="9525">
            <a:noFill/>
            <a:miter lim="800000"/>
            <a:headEnd/>
            <a:tailEnd/>
          </a:ln>
        </p:spPr>
        <p:txBody>
          <a:bodyPr/>
          <a:lstStyle/>
          <a:p>
            <a:pPr marL="257245" indent="-257245">
              <a:spcBef>
                <a:spcPct val="20000"/>
              </a:spcBef>
              <a:buFont typeface="Arial" charset="0"/>
              <a:buChar char="–"/>
              <a:defRPr/>
            </a:pPr>
            <a:endParaRPr lang="en-US" sz="1477" kern="0">
              <a:solidFill>
                <a:schemeClr val="bg1"/>
              </a:solidFill>
            </a:endParaRPr>
          </a:p>
          <a:p>
            <a:pPr marL="257245" indent="-257245">
              <a:spcBef>
                <a:spcPct val="20000"/>
              </a:spcBef>
              <a:defRPr/>
            </a:pPr>
            <a:r>
              <a:rPr lang="en-US" sz="2101" kern="0">
                <a:solidFill>
                  <a:schemeClr val="bg1"/>
                </a:solidFill>
              </a:rPr>
              <a:t>	</a:t>
            </a:r>
          </a:p>
        </p:txBody>
      </p:sp>
      <p:sp>
        <p:nvSpPr>
          <p:cNvPr id="46086" name="Text Box 5"/>
          <p:cNvSpPr txBox="1">
            <a:spLocks noChangeArrowheads="1"/>
          </p:cNvSpPr>
          <p:nvPr/>
        </p:nvSpPr>
        <p:spPr bwMode="auto">
          <a:xfrm>
            <a:off x="941433" y="3713607"/>
            <a:ext cx="7261132"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000">
                <a:solidFill>
                  <a:schemeClr val="tx1"/>
                </a:solidFill>
                <a:latin typeface="Arial" charset="0"/>
                <a:ea typeface="ＭＳ Ｐゴシック" charset="0"/>
                <a:cs typeface="ＭＳ Ｐゴシック" charset="0"/>
              </a:defRPr>
            </a:lvl1pPr>
            <a:lvl2pPr marL="742950" indent="-285750" eaLnBrk="0" hangingPunct="0">
              <a:defRPr sz="2000">
                <a:solidFill>
                  <a:schemeClr val="tx1"/>
                </a:solidFill>
                <a:latin typeface="Arial" charset="0"/>
                <a:ea typeface="ＭＳ Ｐゴシック" charset="0"/>
              </a:defRPr>
            </a:lvl2pPr>
            <a:lvl3pPr marL="1143000" indent="-228600" eaLnBrk="0" hangingPunct="0">
              <a:defRPr sz="2000">
                <a:solidFill>
                  <a:schemeClr val="tx1"/>
                </a:solidFill>
                <a:latin typeface="Arial" charset="0"/>
                <a:ea typeface="ＭＳ Ｐゴシック" charset="0"/>
              </a:defRPr>
            </a:lvl3pPr>
            <a:lvl4pPr marL="1600200" indent="-228600" eaLnBrk="0" hangingPunct="0">
              <a:defRPr sz="2000">
                <a:solidFill>
                  <a:schemeClr val="tx1"/>
                </a:solidFill>
                <a:latin typeface="Arial" charset="0"/>
                <a:ea typeface="ＭＳ Ｐゴシック" charset="0"/>
              </a:defRPr>
            </a:lvl4pPr>
            <a:lvl5pPr marL="2057400" indent="-228600" eaLnBrk="0" hangingPunct="0">
              <a:defRPr sz="2000">
                <a:solidFill>
                  <a:schemeClr val="tx1"/>
                </a:solidFill>
                <a:latin typeface="Arial" charset="0"/>
                <a:ea typeface="ＭＳ Ｐゴシック" charset="0"/>
              </a:defRPr>
            </a:lvl5pPr>
            <a:lvl6pPr marL="2514600" indent="-228600" eaLnBrk="0" fontAlgn="base" hangingPunct="0">
              <a:spcBef>
                <a:spcPct val="0"/>
              </a:spcBef>
              <a:spcAft>
                <a:spcPct val="0"/>
              </a:spcAft>
              <a:defRPr sz="2000">
                <a:solidFill>
                  <a:schemeClr val="tx1"/>
                </a:solidFill>
                <a:latin typeface="Arial" charset="0"/>
                <a:ea typeface="ＭＳ Ｐゴシック" charset="0"/>
              </a:defRPr>
            </a:lvl6pPr>
            <a:lvl7pPr marL="2971800" indent="-228600" eaLnBrk="0" fontAlgn="base" hangingPunct="0">
              <a:spcBef>
                <a:spcPct val="0"/>
              </a:spcBef>
              <a:spcAft>
                <a:spcPct val="0"/>
              </a:spcAft>
              <a:defRPr sz="2000">
                <a:solidFill>
                  <a:schemeClr val="tx1"/>
                </a:solidFill>
                <a:latin typeface="Arial" charset="0"/>
                <a:ea typeface="ＭＳ Ｐゴシック" charset="0"/>
              </a:defRPr>
            </a:lvl7pPr>
            <a:lvl8pPr marL="3429000" indent="-228600" eaLnBrk="0" fontAlgn="base" hangingPunct="0">
              <a:spcBef>
                <a:spcPct val="0"/>
              </a:spcBef>
              <a:spcAft>
                <a:spcPct val="0"/>
              </a:spcAft>
              <a:defRPr sz="2000">
                <a:solidFill>
                  <a:schemeClr val="tx1"/>
                </a:solidFill>
                <a:latin typeface="Arial" charset="0"/>
                <a:ea typeface="ＭＳ Ｐゴシック" charset="0"/>
              </a:defRPr>
            </a:lvl8pPr>
            <a:lvl9pPr marL="3886200" indent="-228600" eaLnBrk="0" fontAlgn="base" hangingPunct="0">
              <a:spcBef>
                <a:spcPct val="0"/>
              </a:spcBef>
              <a:spcAft>
                <a:spcPct val="0"/>
              </a:spcAft>
              <a:defRPr sz="2000">
                <a:solidFill>
                  <a:schemeClr val="tx1"/>
                </a:solidFill>
                <a:latin typeface="Arial" charset="0"/>
                <a:ea typeface="ＭＳ Ｐゴシック" charset="0"/>
              </a:defRPr>
            </a:lvl9pPr>
          </a:lstStyle>
          <a:p>
            <a:pPr algn="ctr" eaLnBrk="1" hangingPunct="1"/>
            <a:r>
              <a:rPr lang="en-GB" dirty="0">
                <a:latin typeface="+mn-lt"/>
              </a:rPr>
              <a:t>This definition of a system allows for the development of a number of characteristics and properties. </a:t>
            </a:r>
            <a:endParaRPr lang="en-US" dirty="0">
              <a:latin typeface="+mn-lt"/>
            </a:endParaRPr>
          </a:p>
        </p:txBody>
      </p:sp>
      <p:sp>
        <p:nvSpPr>
          <p:cNvPr id="10" name="Text Box 6"/>
          <p:cNvSpPr txBox="1">
            <a:spLocks noChangeArrowheads="1"/>
          </p:cNvSpPr>
          <p:nvPr/>
        </p:nvSpPr>
        <p:spPr bwMode="auto">
          <a:xfrm>
            <a:off x="992966" y="5266459"/>
            <a:ext cx="7261132" cy="1086516"/>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spAutoFit/>
          </a:bodyPr>
          <a:lstStyle/>
          <a:p>
            <a:pPr algn="just">
              <a:defRPr/>
            </a:pPr>
            <a:r>
              <a:rPr lang="en-GB" sz="1292" dirty="0">
                <a:cs typeface="Arial" charset="0"/>
              </a:rPr>
              <a:t>Note: this is not the only definition of a system there are many others but, generally, they all agree that a system comprises three key ingredients:</a:t>
            </a:r>
          </a:p>
          <a:p>
            <a:pPr marL="514490" lvl="1" indent="-171496" algn="just">
              <a:buFont typeface="+mj-lt"/>
              <a:buAutoNum type="arabicPeriod"/>
              <a:defRPr/>
            </a:pPr>
            <a:r>
              <a:rPr lang="en-GB" sz="1292" dirty="0">
                <a:cs typeface="Arial" charset="0"/>
              </a:rPr>
              <a:t>Components</a:t>
            </a:r>
          </a:p>
          <a:p>
            <a:pPr marL="514490" lvl="1" indent="-171496" algn="just">
              <a:buFont typeface="+mj-lt"/>
              <a:buAutoNum type="arabicPeriod"/>
              <a:defRPr/>
            </a:pPr>
            <a:r>
              <a:rPr lang="en-GB" sz="1292" dirty="0">
                <a:cs typeface="Arial" charset="0"/>
              </a:rPr>
              <a:t>Interconnections</a:t>
            </a:r>
          </a:p>
          <a:p>
            <a:pPr marL="514490" lvl="1" indent="-171496" algn="just">
              <a:buFont typeface="+mj-lt"/>
              <a:buAutoNum type="arabicPeriod"/>
              <a:defRPr/>
            </a:pPr>
            <a:r>
              <a:rPr lang="en-GB" sz="1292" dirty="0">
                <a:cs typeface="Arial" charset="0"/>
              </a:rPr>
              <a:t>Purpose</a:t>
            </a:r>
          </a:p>
        </p:txBody>
      </p:sp>
    </p:spTree>
    <p:extLst>
      <p:ext uri="{BB962C8B-B14F-4D97-AF65-F5344CB8AC3E}">
        <p14:creationId xmlns:p14="http://schemas.microsoft.com/office/powerpoint/2010/main" val="381389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Content Placeholder 2"/>
          <p:cNvSpPr>
            <a:spLocks noGrp="1"/>
          </p:cNvSpPr>
          <p:nvPr>
            <p:ph sz="half" idx="1"/>
          </p:nvPr>
        </p:nvSpPr>
        <p:spPr/>
        <p:txBody>
          <a:bodyPr/>
          <a:lstStyle/>
          <a:p>
            <a:r>
              <a:rPr lang="en-GB" dirty="0" smtClean="0"/>
              <a:t>Anything can be treated as a system</a:t>
            </a:r>
          </a:p>
          <a:p>
            <a:pPr lvl="1"/>
            <a:r>
              <a:rPr lang="en-US" dirty="0" smtClean="0"/>
              <a:t>A system is an assembly of components, connected together in an organized way to form a whole, this showing properties of the whole, rather than properties of the components</a:t>
            </a:r>
          </a:p>
          <a:p>
            <a:r>
              <a:rPr lang="en-GB" dirty="0" smtClean="0"/>
              <a:t>Systems are made up of Subsystems</a:t>
            </a:r>
          </a:p>
          <a:p>
            <a:pPr lvl="1"/>
            <a:r>
              <a:rPr lang="en-GB" dirty="0" smtClean="0"/>
              <a:t>Whenever we look </a:t>
            </a:r>
            <a:r>
              <a:rPr lang="ja-JP" altLang="en-GB" dirty="0" smtClean="0"/>
              <a:t>“</a:t>
            </a:r>
            <a:r>
              <a:rPr lang="en-GB" dirty="0" smtClean="0"/>
              <a:t>inside</a:t>
            </a:r>
            <a:r>
              <a:rPr lang="ja-JP" altLang="en-GB" dirty="0" smtClean="0"/>
              <a:t>”</a:t>
            </a:r>
            <a:r>
              <a:rPr lang="en-GB" dirty="0" smtClean="0"/>
              <a:t> the chosen system of interest we see further smaller systems or subsystems</a:t>
            </a:r>
          </a:p>
          <a:p>
            <a:pPr lvl="1"/>
            <a:r>
              <a:rPr lang="en-GB" dirty="0" smtClean="0"/>
              <a:t>Whenever we look outside the chosen system of interest we see that it is part of a larger system</a:t>
            </a:r>
          </a:p>
          <a:p>
            <a:endParaRPr lang="en-GB" dirty="0"/>
          </a:p>
        </p:txBody>
      </p:sp>
      <p:sp>
        <p:nvSpPr>
          <p:cNvPr id="66563" name="Content Placeholder 3"/>
          <p:cNvSpPr>
            <a:spLocks noGrp="1"/>
          </p:cNvSpPr>
          <p:nvPr>
            <p:ph sz="half" idx="2"/>
          </p:nvPr>
        </p:nvSpPr>
        <p:spPr/>
        <p:txBody>
          <a:bodyPr/>
          <a:lstStyle/>
          <a:p>
            <a:r>
              <a:rPr lang="en-GB" dirty="0" smtClean="0"/>
              <a:t>All systems seek to achieve a PURPOSE</a:t>
            </a:r>
          </a:p>
          <a:p>
            <a:pPr lvl="1"/>
            <a:r>
              <a:rPr lang="en-GB" dirty="0" smtClean="0"/>
              <a:t>Every system has a purpose that defines fundamentally what it has to do</a:t>
            </a:r>
          </a:p>
          <a:p>
            <a:pPr lvl="1"/>
            <a:r>
              <a:rPr lang="en-GB" dirty="0" smtClean="0"/>
              <a:t>Humans tend not to think about purpose explicitly – but implicitly through the thing that achieves the purpose</a:t>
            </a:r>
          </a:p>
          <a:p>
            <a:r>
              <a:rPr lang="en-GB" dirty="0" smtClean="0"/>
              <a:t>All systems have CONTEXT</a:t>
            </a:r>
          </a:p>
          <a:p>
            <a:pPr lvl="1"/>
            <a:r>
              <a:rPr lang="en-GB" dirty="0" smtClean="0"/>
              <a:t>Every system has context that defines the environment and constraints that impact upon that system</a:t>
            </a:r>
          </a:p>
          <a:p>
            <a:pPr lvl="1"/>
            <a:r>
              <a:rPr lang="en-GB" dirty="0" smtClean="0"/>
              <a:t>System context often restricts the solution options that satisfy the purpose</a:t>
            </a:r>
            <a:endParaRPr lang="en-GB" dirty="0"/>
          </a:p>
        </p:txBody>
      </p:sp>
      <p:sp>
        <p:nvSpPr>
          <p:cNvPr id="66561" name="Title 1"/>
          <p:cNvSpPr>
            <a:spLocks noGrp="1"/>
          </p:cNvSpPr>
          <p:nvPr>
            <p:ph type="title"/>
          </p:nvPr>
        </p:nvSpPr>
        <p:spPr/>
        <p:txBody>
          <a:bodyPr/>
          <a:lstStyle/>
          <a:p>
            <a:r>
              <a:rPr lang="en-GB" smtClean="0"/>
              <a:t>Systems Thinking: Some Key Concepts</a:t>
            </a:r>
            <a:endParaRPr lang="en-GB" dirty="0"/>
          </a:p>
        </p:txBody>
      </p:sp>
    </p:spTree>
    <p:extLst>
      <p:ext uri="{BB962C8B-B14F-4D97-AF65-F5344CB8AC3E}">
        <p14:creationId xmlns:p14="http://schemas.microsoft.com/office/powerpoint/2010/main" val="120627126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56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656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656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656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6562">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6563">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6563">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6563">
                                            <p:txEl>
                                              <p:pRg st="2" end="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6563">
                                            <p:txEl>
                                              <p:pRg st="3" end="3"/>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6563">
                                            <p:txEl>
                                              <p:pRg st="4" end="4"/>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656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2" grpId="0" build="p"/>
      <p:bldP spid="6656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More Key Systems Concept</a:t>
            </a:r>
            <a:endParaRPr lang="en-US" dirty="0"/>
          </a:p>
        </p:txBody>
      </p:sp>
      <p:sp>
        <p:nvSpPr>
          <p:cNvPr id="4" name="Content Placeholder 3"/>
          <p:cNvSpPr>
            <a:spLocks noGrp="1"/>
          </p:cNvSpPr>
          <p:nvPr>
            <p:ph sz="half" idx="1"/>
          </p:nvPr>
        </p:nvSpPr>
        <p:spPr>
          <a:xfrm>
            <a:off x="685803" y="2041645"/>
            <a:ext cx="3815862" cy="3729046"/>
          </a:xfrm>
        </p:spPr>
        <p:txBody>
          <a:bodyPr/>
          <a:lstStyle/>
          <a:p>
            <a:pPr>
              <a:buFont typeface="Arial" charset="0"/>
              <a:buChar char="•"/>
            </a:pPr>
            <a:r>
              <a:rPr lang="en-GB" sz="1846" b="1" dirty="0"/>
              <a:t>Reinforcing (positive) Feedback: </a:t>
            </a:r>
            <a:r>
              <a:rPr lang="en-GB" sz="1846" dirty="0"/>
              <a:t>successive changes add to previous changes in the same direction</a:t>
            </a:r>
          </a:p>
          <a:p>
            <a:pPr>
              <a:buFont typeface="Arial" charset="0"/>
              <a:buChar char="•"/>
            </a:pPr>
            <a:endParaRPr lang="en-US" dirty="0"/>
          </a:p>
        </p:txBody>
      </p:sp>
      <p:sp>
        <p:nvSpPr>
          <p:cNvPr id="5" name="Content Placeholder 4"/>
          <p:cNvSpPr>
            <a:spLocks noGrp="1"/>
          </p:cNvSpPr>
          <p:nvPr>
            <p:ph sz="half" idx="2"/>
          </p:nvPr>
        </p:nvSpPr>
        <p:spPr>
          <a:xfrm>
            <a:off x="4642338" y="2041645"/>
            <a:ext cx="3815862" cy="3729046"/>
          </a:xfrm>
        </p:spPr>
        <p:txBody>
          <a:bodyPr/>
          <a:lstStyle/>
          <a:p>
            <a:pPr>
              <a:buFont typeface="Arial" charset="0"/>
              <a:buChar char="•"/>
            </a:pPr>
            <a:r>
              <a:rPr lang="en-GB" sz="1846" b="1" dirty="0"/>
              <a:t>Balancing (negative) Feedback: </a:t>
            </a:r>
            <a:r>
              <a:rPr lang="en-GB" sz="1846" dirty="0"/>
              <a:t>resist change in one direction by producing change in the opposite direction</a:t>
            </a:r>
          </a:p>
          <a:p>
            <a:pPr>
              <a:buFont typeface="Arial" charset="0"/>
              <a:buChar char="•"/>
            </a:pPr>
            <a:endParaRPr lang="en-US"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12" y="3567344"/>
            <a:ext cx="4179575" cy="20171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TextBox 7"/>
          <p:cNvSpPr txBox="1"/>
          <p:nvPr/>
        </p:nvSpPr>
        <p:spPr>
          <a:xfrm>
            <a:off x="1584669" y="1255788"/>
            <a:ext cx="6367769" cy="433196"/>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2215" dirty="0"/>
              <a:t>Everything is connected to everything else </a:t>
            </a:r>
          </a:p>
        </p:txBody>
      </p:sp>
      <p:sp>
        <p:nvSpPr>
          <p:cNvPr id="9" name="TextBox 8"/>
          <p:cNvSpPr txBox="1"/>
          <p:nvPr/>
        </p:nvSpPr>
        <p:spPr>
          <a:xfrm>
            <a:off x="5217786" y="3906168"/>
            <a:ext cx="3117785" cy="2365391"/>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sz="1477" dirty="0"/>
              <a:t>The whole is greater (or less than) the sum of parts not because of the parts, but because of the connections between the parts. Systems Thinkers care more about what happens between the components of the system than the components themselves</a:t>
            </a:r>
          </a:p>
        </p:txBody>
      </p:sp>
    </p:spTree>
    <p:extLst>
      <p:ext uri="{BB962C8B-B14F-4D97-AF65-F5344CB8AC3E}">
        <p14:creationId xmlns:p14="http://schemas.microsoft.com/office/powerpoint/2010/main" val="1555556789"/>
      </p:ext>
    </p:extLst>
  </p:cSld>
  <p:clrMapOvr>
    <a:masterClrMapping/>
  </p:clrMapOvr>
  <p:transition>
    <p:wipe dir="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9427" name="Rectangle 3"/>
          <p:cNvSpPr>
            <a:spLocks noGrp="1" noChangeArrowheads="1"/>
          </p:cNvSpPr>
          <p:nvPr>
            <p:ph sz="half" idx="1"/>
          </p:nvPr>
        </p:nvSpPr>
        <p:spPr/>
        <p:txBody>
          <a:bodyPr>
            <a:normAutofit fontScale="85000" lnSpcReduction="10000"/>
          </a:bodyPr>
          <a:lstStyle/>
          <a:p>
            <a:r>
              <a:rPr lang="en-GB" dirty="0" smtClean="0"/>
              <a:t>All systems seek to achieve a purpose</a:t>
            </a:r>
          </a:p>
          <a:p>
            <a:r>
              <a:rPr lang="en-GB" dirty="0" smtClean="0"/>
              <a:t>The purpose is a property of the whole and not found in any of the components </a:t>
            </a:r>
          </a:p>
          <a:p>
            <a:r>
              <a:rPr lang="en-GB" dirty="0" smtClean="0"/>
              <a:t>Some systems have more than one purpose</a:t>
            </a:r>
          </a:p>
          <a:p>
            <a:r>
              <a:rPr lang="en-GB" dirty="0" smtClean="0"/>
              <a:t>The purpose demands the achievement of lower level purposes as a consequence of the immutable laws of the universe (physics, chemistry etc.)</a:t>
            </a:r>
          </a:p>
          <a:p>
            <a:r>
              <a:rPr lang="en-GB" dirty="0" smtClean="0"/>
              <a:t>These lower level purposes in turn demand even lower level purposes which ....  BUT it is rarely a simple hierarchy </a:t>
            </a:r>
          </a:p>
          <a:p>
            <a:r>
              <a:rPr lang="en-GB" dirty="0" smtClean="0"/>
              <a:t>People who use, or are part of, a system are often totally unaware of its purpose. Moreover, when asked, different users have different, and even sometimes conflicting, views as to the exact nature of the purpose </a:t>
            </a:r>
            <a:endParaRPr lang="en-GB" dirty="0"/>
          </a:p>
        </p:txBody>
      </p:sp>
      <p:sp>
        <p:nvSpPr>
          <p:cNvPr id="999426" name="Rectangle 2"/>
          <p:cNvSpPr>
            <a:spLocks noGrp="1" noChangeArrowheads="1"/>
          </p:cNvSpPr>
          <p:nvPr>
            <p:ph type="title"/>
          </p:nvPr>
        </p:nvSpPr>
        <p:spPr/>
        <p:txBody>
          <a:bodyPr/>
          <a:lstStyle/>
          <a:p>
            <a:r>
              <a:rPr lang="en-GB" smtClean="0"/>
              <a:t>System Purpose</a:t>
            </a:r>
            <a:endParaRPr lang="en-GB" dirty="0"/>
          </a:p>
        </p:txBody>
      </p:sp>
      <p:sp>
        <p:nvSpPr>
          <p:cNvPr id="8" name="Down Arrow 7"/>
          <p:cNvSpPr/>
          <p:nvPr/>
        </p:nvSpPr>
        <p:spPr bwMode="auto">
          <a:xfrm>
            <a:off x="5532649" y="3282151"/>
            <a:ext cx="3047856" cy="683180"/>
          </a:xfrm>
          <a:prstGeom prst="downArrow">
            <a:avLst>
              <a:gd name="adj1" fmla="val 72556"/>
              <a:gd name="adj2" fmla="val 24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4406" tIns="42203" rIns="84406" bIns="42203" numCol="1" rtlCol="0" anchor="t" anchorCtr="0" compatLnSpc="1">
            <a:prstTxWarp prst="textNoShape">
              <a:avLst/>
            </a:prstTxWarp>
          </a:bodyPr>
          <a:lstStyle/>
          <a:p>
            <a:pPr algn="ctr" defTabSz="844083"/>
            <a:r>
              <a:rPr lang="en-GB" sz="1292" dirty="0">
                <a:solidFill>
                  <a:schemeClr val="bg1"/>
                </a:solidFill>
                <a:latin typeface="Arial" charset="0"/>
              </a:rPr>
              <a:t>Rather than talk in sub-purposes we invent taxonomies </a:t>
            </a:r>
          </a:p>
          <a:p>
            <a:pPr algn="ctr" defTabSz="844083"/>
            <a:endParaRPr lang="en-GB" sz="1662" dirty="0">
              <a:solidFill>
                <a:schemeClr val="bg1"/>
              </a:solidFill>
              <a:latin typeface="Arial" charset="0"/>
            </a:endParaRPr>
          </a:p>
        </p:txBody>
      </p:sp>
      <p:pic>
        <p:nvPicPr>
          <p:cNvPr id="2" name="Picture 1"/>
          <p:cNvPicPr>
            <a:picLocks noChangeAspect="1"/>
          </p:cNvPicPr>
          <p:nvPr/>
        </p:nvPicPr>
        <p:blipFill>
          <a:blip r:embed="rId3"/>
          <a:stretch>
            <a:fillRect/>
          </a:stretch>
        </p:blipFill>
        <p:spPr>
          <a:xfrm>
            <a:off x="4912478" y="1574114"/>
            <a:ext cx="4231522" cy="1480732"/>
          </a:xfrm>
          <a:prstGeom prst="rect">
            <a:avLst/>
          </a:prstGeom>
        </p:spPr>
      </p:pic>
      <p:pic>
        <p:nvPicPr>
          <p:cNvPr id="3" name="Picture 2"/>
          <p:cNvPicPr>
            <a:picLocks noChangeAspect="1"/>
          </p:cNvPicPr>
          <p:nvPr/>
        </p:nvPicPr>
        <p:blipFill>
          <a:blip r:embed="rId4"/>
          <a:stretch>
            <a:fillRect/>
          </a:stretch>
        </p:blipFill>
        <p:spPr>
          <a:xfrm>
            <a:off x="4731391" y="4331074"/>
            <a:ext cx="4412610" cy="1584331"/>
          </a:xfrm>
          <a:prstGeom prst="rect">
            <a:avLst/>
          </a:prstGeom>
        </p:spPr>
      </p:pic>
    </p:spTree>
    <p:extLst>
      <p:ext uri="{BB962C8B-B14F-4D97-AF65-F5344CB8AC3E}">
        <p14:creationId xmlns:p14="http://schemas.microsoft.com/office/powerpoint/2010/main" val="777034145"/>
      </p:ext>
    </p:extLst>
  </p:cSld>
  <p:clrMapOvr>
    <a:masterClrMapping/>
  </p:clrMapOvr>
  <p:transition>
    <p:wipe dir="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body" idx="1"/>
          </p:nvPr>
        </p:nvSpPr>
        <p:spPr>
          <a:xfrm>
            <a:off x="685800" y="2864860"/>
            <a:ext cx="7772400" cy="2927838"/>
          </a:xfrm>
        </p:spPr>
        <p:txBody>
          <a:bodyPr/>
          <a:lstStyle/>
          <a:p>
            <a:pPr algn="ctr" eaLnBrk="1" hangingPunct="1">
              <a:buFont typeface="Symbol" charset="0"/>
              <a:buNone/>
            </a:pPr>
            <a:r>
              <a:rPr lang="en-GB" sz="3323" b="1">
                <a:latin typeface="Arial" charset="0"/>
              </a:rPr>
              <a:t>What is the purpose of a pen?</a:t>
            </a:r>
          </a:p>
        </p:txBody>
      </p:sp>
    </p:spTree>
    <p:extLst>
      <p:ext uri="{BB962C8B-B14F-4D97-AF65-F5344CB8AC3E}">
        <p14:creationId xmlns:p14="http://schemas.microsoft.com/office/powerpoint/2010/main" val="159991036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1" name="Picture 3" descr="tab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2263" y="2557516"/>
            <a:ext cx="1727200" cy="12778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7282" name="Rectangle 2"/>
          <p:cNvSpPr>
            <a:spLocks noGrp="1" noChangeArrowheads="1"/>
          </p:cNvSpPr>
          <p:nvPr>
            <p:ph type="title"/>
          </p:nvPr>
        </p:nvSpPr>
        <p:spPr>
          <a:xfrm>
            <a:off x="0" y="244720"/>
            <a:ext cx="9144000" cy="838201"/>
          </a:xfrm>
        </p:spPr>
        <p:txBody>
          <a:bodyPr/>
          <a:lstStyle/>
          <a:p>
            <a:pPr defTabSz="703402"/>
            <a:r>
              <a:rPr lang="en-GB">
                <a:latin typeface="Arial" charset="0"/>
              </a:rPr>
              <a:t>Exercise: Purpose</a:t>
            </a:r>
          </a:p>
        </p:txBody>
      </p:sp>
      <p:sp>
        <p:nvSpPr>
          <p:cNvPr id="97283" name="Rectangle 3"/>
          <p:cNvSpPr>
            <a:spLocks noGrp="1" noChangeArrowheads="1"/>
          </p:cNvSpPr>
          <p:nvPr>
            <p:ph type="body" sz="half" idx="2"/>
          </p:nvPr>
        </p:nvSpPr>
        <p:spPr>
          <a:xfrm>
            <a:off x="4024315" y="1642697"/>
            <a:ext cx="4892675" cy="4198326"/>
          </a:xfrm>
        </p:spPr>
        <p:txBody>
          <a:bodyPr/>
          <a:lstStyle/>
          <a:p>
            <a:pPr defTabSz="703402">
              <a:buFont typeface="Arial" charset="0"/>
              <a:buChar char="•"/>
            </a:pPr>
            <a:r>
              <a:rPr lang="en-GB" dirty="0">
                <a:latin typeface="Arial" charset="0"/>
              </a:rPr>
              <a:t>In small teams</a:t>
            </a:r>
          </a:p>
          <a:p>
            <a:pPr lvl="1" defTabSz="703402">
              <a:buFont typeface="Arial" charset="0"/>
              <a:buChar char="•"/>
            </a:pPr>
            <a:r>
              <a:rPr lang="en-GB" sz="1662" dirty="0">
                <a:latin typeface="Arial" charset="0"/>
              </a:rPr>
              <a:t>Work together to </a:t>
            </a:r>
            <a:r>
              <a:rPr lang="en-GB" dirty="0">
                <a:latin typeface="Arial" charset="0"/>
              </a:rPr>
              <a:t>determine the purpose of the listed items</a:t>
            </a:r>
          </a:p>
          <a:p>
            <a:pPr lvl="1" defTabSz="703402">
              <a:buFont typeface="Arial" charset="0"/>
              <a:buChar char="•"/>
            </a:pPr>
            <a:r>
              <a:rPr lang="en-GB" sz="1662" dirty="0">
                <a:latin typeface="Arial" charset="0"/>
              </a:rPr>
              <a:t>Be prepared to share your answer with the whole class</a:t>
            </a:r>
          </a:p>
          <a:p>
            <a:pPr defTabSz="703402">
              <a:buFont typeface="Arial" charset="0"/>
              <a:buChar char="•"/>
            </a:pPr>
            <a:r>
              <a:rPr lang="en-GB" sz="1846" dirty="0">
                <a:latin typeface="Arial" charset="0"/>
              </a:rPr>
              <a:t>Time </a:t>
            </a:r>
            <a:r>
              <a:rPr lang="en-GB" dirty="0">
                <a:latin typeface="Arial" charset="0"/>
              </a:rPr>
              <a:t>15</a:t>
            </a:r>
            <a:r>
              <a:rPr lang="en-GB" sz="1846" dirty="0">
                <a:latin typeface="Arial" charset="0"/>
              </a:rPr>
              <a:t> minutes</a:t>
            </a:r>
          </a:p>
          <a:p>
            <a:pPr defTabSz="703402">
              <a:buFont typeface="Arial" charset="0"/>
              <a:buChar char="•"/>
            </a:pPr>
            <a:endParaRPr lang="en-GB" dirty="0">
              <a:latin typeface="Arial" charset="0"/>
            </a:endParaRPr>
          </a:p>
          <a:p>
            <a:pPr defTabSz="703402">
              <a:buFont typeface="Arial" charset="0"/>
              <a:buChar char="•"/>
            </a:pPr>
            <a:endParaRPr lang="en-GB" sz="1662" dirty="0">
              <a:latin typeface="Arial" charset="0"/>
            </a:endParaRPr>
          </a:p>
        </p:txBody>
      </p:sp>
      <p:grpSp>
        <p:nvGrpSpPr>
          <p:cNvPr id="97284" name="Group 4"/>
          <p:cNvGrpSpPr>
            <a:grpSpLocks/>
          </p:cNvGrpSpPr>
          <p:nvPr/>
        </p:nvGrpSpPr>
        <p:grpSpPr bwMode="auto">
          <a:xfrm>
            <a:off x="1812929" y="2075404"/>
            <a:ext cx="398463" cy="369277"/>
            <a:chOff x="704" y="1192"/>
            <a:chExt cx="251" cy="252"/>
          </a:xfrm>
        </p:grpSpPr>
        <p:sp>
          <p:nvSpPr>
            <p:cNvPr id="97295" name="Oval 5"/>
            <p:cNvSpPr>
              <a:spLocks noChangeArrowheads="1"/>
            </p:cNvSpPr>
            <p:nvPr/>
          </p:nvSpPr>
          <p:spPr bwMode="auto">
            <a:xfrm>
              <a:off x="892" y="1383"/>
              <a:ext cx="63" cy="61"/>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97296" name="Freeform 6"/>
            <p:cNvSpPr>
              <a:spLocks/>
            </p:cNvSpPr>
            <p:nvPr/>
          </p:nvSpPr>
          <p:spPr bwMode="auto">
            <a:xfrm>
              <a:off x="704" y="1192"/>
              <a:ext cx="188" cy="200"/>
            </a:xfrm>
            <a:custGeom>
              <a:avLst/>
              <a:gdLst>
                <a:gd name="T0" fmla="*/ 151 w 188"/>
                <a:gd name="T1" fmla="*/ 130 h 200"/>
                <a:gd name="T2" fmla="*/ 151 w 188"/>
                <a:gd name="T3" fmla="*/ 142 h 200"/>
                <a:gd name="T4" fmla="*/ 188 w 188"/>
                <a:gd name="T5" fmla="*/ 169 h 200"/>
                <a:gd name="T6" fmla="*/ 165 w 188"/>
                <a:gd name="T7" fmla="*/ 200 h 200"/>
                <a:gd name="T8" fmla="*/ 128 w 188"/>
                <a:gd name="T9" fmla="*/ 175 h 200"/>
                <a:gd name="T10" fmla="*/ 115 w 188"/>
                <a:gd name="T11" fmla="*/ 150 h 200"/>
                <a:gd name="T12" fmla="*/ 113 w 188"/>
                <a:gd name="T13" fmla="*/ 123 h 200"/>
                <a:gd name="T14" fmla="*/ 109 w 188"/>
                <a:gd name="T15" fmla="*/ 93 h 200"/>
                <a:gd name="T16" fmla="*/ 107 w 188"/>
                <a:gd name="T17" fmla="*/ 66 h 200"/>
                <a:gd name="T18" fmla="*/ 95 w 188"/>
                <a:gd name="T19" fmla="*/ 54 h 200"/>
                <a:gd name="T20" fmla="*/ 78 w 188"/>
                <a:gd name="T21" fmla="*/ 48 h 200"/>
                <a:gd name="T22" fmla="*/ 58 w 188"/>
                <a:gd name="T23" fmla="*/ 50 h 200"/>
                <a:gd name="T24" fmla="*/ 39 w 188"/>
                <a:gd name="T25" fmla="*/ 73 h 200"/>
                <a:gd name="T26" fmla="*/ 39 w 188"/>
                <a:gd name="T27" fmla="*/ 93 h 200"/>
                <a:gd name="T28" fmla="*/ 52 w 188"/>
                <a:gd name="T29" fmla="*/ 113 h 200"/>
                <a:gd name="T30" fmla="*/ 31 w 188"/>
                <a:gd name="T31" fmla="*/ 144 h 200"/>
                <a:gd name="T32" fmla="*/ 12 w 188"/>
                <a:gd name="T33" fmla="*/ 123 h 200"/>
                <a:gd name="T34" fmla="*/ 0 w 188"/>
                <a:gd name="T35" fmla="*/ 93 h 200"/>
                <a:gd name="T36" fmla="*/ 2 w 188"/>
                <a:gd name="T37" fmla="*/ 60 h 200"/>
                <a:gd name="T38" fmla="*/ 12 w 188"/>
                <a:gd name="T39" fmla="*/ 29 h 200"/>
                <a:gd name="T40" fmla="*/ 44 w 188"/>
                <a:gd name="T41" fmla="*/ 6 h 200"/>
                <a:gd name="T42" fmla="*/ 76 w 188"/>
                <a:gd name="T43" fmla="*/ 0 h 200"/>
                <a:gd name="T44" fmla="*/ 95 w 188"/>
                <a:gd name="T45" fmla="*/ 4 h 200"/>
                <a:gd name="T46" fmla="*/ 115 w 188"/>
                <a:gd name="T47" fmla="*/ 12 h 200"/>
                <a:gd name="T48" fmla="*/ 140 w 188"/>
                <a:gd name="T49" fmla="*/ 35 h 200"/>
                <a:gd name="T50" fmla="*/ 144 w 188"/>
                <a:gd name="T51" fmla="*/ 62 h 200"/>
                <a:gd name="T52" fmla="*/ 144 w 188"/>
                <a:gd name="T53" fmla="*/ 87 h 200"/>
                <a:gd name="T54" fmla="*/ 144 w 188"/>
                <a:gd name="T55" fmla="*/ 107 h 200"/>
                <a:gd name="T56" fmla="*/ 151 w 188"/>
                <a:gd name="T57" fmla="*/ 130 h 2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8"/>
                <a:gd name="T88" fmla="*/ 0 h 200"/>
                <a:gd name="T89" fmla="*/ 188 w 188"/>
                <a:gd name="T90" fmla="*/ 200 h 2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8" h="200">
                  <a:moveTo>
                    <a:pt x="151" y="130"/>
                  </a:moveTo>
                  <a:lnTo>
                    <a:pt x="151" y="142"/>
                  </a:lnTo>
                  <a:lnTo>
                    <a:pt x="188" y="169"/>
                  </a:lnTo>
                  <a:lnTo>
                    <a:pt x="165" y="200"/>
                  </a:lnTo>
                  <a:lnTo>
                    <a:pt x="128" y="175"/>
                  </a:lnTo>
                  <a:lnTo>
                    <a:pt x="115" y="150"/>
                  </a:lnTo>
                  <a:lnTo>
                    <a:pt x="113" y="123"/>
                  </a:lnTo>
                  <a:lnTo>
                    <a:pt x="109" y="93"/>
                  </a:lnTo>
                  <a:lnTo>
                    <a:pt x="107" y="66"/>
                  </a:lnTo>
                  <a:lnTo>
                    <a:pt x="95" y="54"/>
                  </a:lnTo>
                  <a:lnTo>
                    <a:pt x="78" y="48"/>
                  </a:lnTo>
                  <a:lnTo>
                    <a:pt x="58" y="50"/>
                  </a:lnTo>
                  <a:lnTo>
                    <a:pt x="39" y="73"/>
                  </a:lnTo>
                  <a:lnTo>
                    <a:pt x="39" y="93"/>
                  </a:lnTo>
                  <a:lnTo>
                    <a:pt x="52" y="113"/>
                  </a:lnTo>
                  <a:lnTo>
                    <a:pt x="31" y="144"/>
                  </a:lnTo>
                  <a:lnTo>
                    <a:pt x="12" y="123"/>
                  </a:lnTo>
                  <a:lnTo>
                    <a:pt x="0" y="93"/>
                  </a:lnTo>
                  <a:lnTo>
                    <a:pt x="2" y="60"/>
                  </a:lnTo>
                  <a:lnTo>
                    <a:pt x="12" y="29"/>
                  </a:lnTo>
                  <a:lnTo>
                    <a:pt x="44" y="6"/>
                  </a:lnTo>
                  <a:lnTo>
                    <a:pt x="76" y="0"/>
                  </a:lnTo>
                  <a:lnTo>
                    <a:pt x="95" y="4"/>
                  </a:lnTo>
                  <a:lnTo>
                    <a:pt x="115" y="12"/>
                  </a:lnTo>
                  <a:lnTo>
                    <a:pt x="140" y="35"/>
                  </a:lnTo>
                  <a:lnTo>
                    <a:pt x="144" y="62"/>
                  </a:lnTo>
                  <a:lnTo>
                    <a:pt x="144" y="87"/>
                  </a:lnTo>
                  <a:lnTo>
                    <a:pt x="144" y="107"/>
                  </a:lnTo>
                  <a:lnTo>
                    <a:pt x="151" y="13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grpSp>
      <p:grpSp>
        <p:nvGrpSpPr>
          <p:cNvPr id="97285" name="Group 7"/>
          <p:cNvGrpSpPr>
            <a:grpSpLocks/>
          </p:cNvGrpSpPr>
          <p:nvPr/>
        </p:nvGrpSpPr>
        <p:grpSpPr bwMode="auto">
          <a:xfrm>
            <a:off x="3578225" y="2447611"/>
            <a:ext cx="357188" cy="398585"/>
            <a:chOff x="1760" y="1054"/>
            <a:chExt cx="225" cy="272"/>
          </a:xfrm>
        </p:grpSpPr>
        <p:sp>
          <p:nvSpPr>
            <p:cNvPr id="97293" name="Freeform 8"/>
            <p:cNvSpPr>
              <a:spLocks/>
            </p:cNvSpPr>
            <p:nvPr/>
          </p:nvSpPr>
          <p:spPr bwMode="auto">
            <a:xfrm>
              <a:off x="1760" y="1261"/>
              <a:ext cx="60" cy="65"/>
            </a:xfrm>
            <a:custGeom>
              <a:avLst/>
              <a:gdLst>
                <a:gd name="T0" fmla="*/ 36 w 60"/>
                <a:gd name="T1" fmla="*/ 64 h 65"/>
                <a:gd name="T2" fmla="*/ 40 w 60"/>
                <a:gd name="T3" fmla="*/ 63 h 65"/>
                <a:gd name="T4" fmla="*/ 45 w 60"/>
                <a:gd name="T5" fmla="*/ 59 h 65"/>
                <a:gd name="T6" fmla="*/ 48 w 60"/>
                <a:gd name="T7" fmla="*/ 57 h 65"/>
                <a:gd name="T8" fmla="*/ 53 w 60"/>
                <a:gd name="T9" fmla="*/ 54 h 65"/>
                <a:gd name="T10" fmla="*/ 55 w 60"/>
                <a:gd name="T11" fmla="*/ 49 h 65"/>
                <a:gd name="T12" fmla="*/ 58 w 60"/>
                <a:gd name="T13" fmla="*/ 43 h 65"/>
                <a:gd name="T14" fmla="*/ 59 w 60"/>
                <a:gd name="T15" fmla="*/ 39 h 65"/>
                <a:gd name="T16" fmla="*/ 60 w 60"/>
                <a:gd name="T17" fmla="*/ 33 h 65"/>
                <a:gd name="T18" fmla="*/ 59 w 60"/>
                <a:gd name="T19" fmla="*/ 27 h 65"/>
                <a:gd name="T20" fmla="*/ 58 w 60"/>
                <a:gd name="T21" fmla="*/ 22 h 65"/>
                <a:gd name="T22" fmla="*/ 54 w 60"/>
                <a:gd name="T23" fmla="*/ 17 h 65"/>
                <a:gd name="T24" fmla="*/ 53 w 60"/>
                <a:gd name="T25" fmla="*/ 13 h 65"/>
                <a:gd name="T26" fmla="*/ 48 w 60"/>
                <a:gd name="T27" fmla="*/ 9 h 65"/>
                <a:gd name="T28" fmla="*/ 44 w 60"/>
                <a:gd name="T29" fmla="*/ 5 h 65"/>
                <a:gd name="T30" fmla="*/ 39 w 60"/>
                <a:gd name="T31" fmla="*/ 3 h 65"/>
                <a:gd name="T32" fmla="*/ 36 w 60"/>
                <a:gd name="T33" fmla="*/ 1 h 65"/>
                <a:gd name="T34" fmla="*/ 29 w 60"/>
                <a:gd name="T35" fmla="*/ 0 h 65"/>
                <a:gd name="T36" fmla="*/ 24 w 60"/>
                <a:gd name="T37" fmla="*/ 1 h 65"/>
                <a:gd name="T38" fmla="*/ 20 w 60"/>
                <a:gd name="T39" fmla="*/ 2 h 65"/>
                <a:gd name="T40" fmla="*/ 15 w 60"/>
                <a:gd name="T41" fmla="*/ 6 h 65"/>
                <a:gd name="T42" fmla="*/ 12 w 60"/>
                <a:gd name="T43" fmla="*/ 8 h 65"/>
                <a:gd name="T44" fmla="*/ 7 w 60"/>
                <a:gd name="T45" fmla="*/ 11 h 65"/>
                <a:gd name="T46" fmla="*/ 5 w 60"/>
                <a:gd name="T47" fmla="*/ 16 h 65"/>
                <a:gd name="T48" fmla="*/ 2 w 60"/>
                <a:gd name="T49" fmla="*/ 22 h 65"/>
                <a:gd name="T50" fmla="*/ 1 w 60"/>
                <a:gd name="T51" fmla="*/ 26 h 65"/>
                <a:gd name="T52" fmla="*/ 0 w 60"/>
                <a:gd name="T53" fmla="*/ 31 h 65"/>
                <a:gd name="T54" fmla="*/ 1 w 60"/>
                <a:gd name="T55" fmla="*/ 38 h 65"/>
                <a:gd name="T56" fmla="*/ 2 w 60"/>
                <a:gd name="T57" fmla="*/ 43 h 65"/>
                <a:gd name="T58" fmla="*/ 6 w 60"/>
                <a:gd name="T59" fmla="*/ 48 h 65"/>
                <a:gd name="T60" fmla="*/ 7 w 60"/>
                <a:gd name="T61" fmla="*/ 52 h 65"/>
                <a:gd name="T62" fmla="*/ 12 w 60"/>
                <a:gd name="T63" fmla="*/ 56 h 65"/>
                <a:gd name="T64" fmla="*/ 16 w 60"/>
                <a:gd name="T65" fmla="*/ 60 h 65"/>
                <a:gd name="T66" fmla="*/ 21 w 60"/>
                <a:gd name="T67" fmla="*/ 62 h 65"/>
                <a:gd name="T68" fmla="*/ 24 w 60"/>
                <a:gd name="T69" fmla="*/ 64 h 65"/>
                <a:gd name="T70" fmla="*/ 31 w 60"/>
                <a:gd name="T71" fmla="*/ 65 h 65"/>
                <a:gd name="T72" fmla="*/ 36 w 60"/>
                <a:gd name="T73" fmla="*/ 64 h 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0"/>
                <a:gd name="T112" fmla="*/ 0 h 65"/>
                <a:gd name="T113" fmla="*/ 60 w 60"/>
                <a:gd name="T114" fmla="*/ 65 h 6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0" h="65">
                  <a:moveTo>
                    <a:pt x="36" y="64"/>
                  </a:moveTo>
                  <a:lnTo>
                    <a:pt x="40" y="63"/>
                  </a:lnTo>
                  <a:lnTo>
                    <a:pt x="45" y="59"/>
                  </a:lnTo>
                  <a:lnTo>
                    <a:pt x="48" y="57"/>
                  </a:lnTo>
                  <a:lnTo>
                    <a:pt x="53" y="54"/>
                  </a:lnTo>
                  <a:lnTo>
                    <a:pt x="55" y="49"/>
                  </a:lnTo>
                  <a:lnTo>
                    <a:pt x="58" y="43"/>
                  </a:lnTo>
                  <a:lnTo>
                    <a:pt x="59" y="39"/>
                  </a:lnTo>
                  <a:lnTo>
                    <a:pt x="60" y="33"/>
                  </a:lnTo>
                  <a:lnTo>
                    <a:pt x="59" y="27"/>
                  </a:lnTo>
                  <a:lnTo>
                    <a:pt x="58" y="22"/>
                  </a:lnTo>
                  <a:lnTo>
                    <a:pt x="54" y="17"/>
                  </a:lnTo>
                  <a:lnTo>
                    <a:pt x="53" y="13"/>
                  </a:lnTo>
                  <a:lnTo>
                    <a:pt x="48" y="9"/>
                  </a:lnTo>
                  <a:lnTo>
                    <a:pt x="44" y="5"/>
                  </a:lnTo>
                  <a:lnTo>
                    <a:pt x="39" y="3"/>
                  </a:lnTo>
                  <a:lnTo>
                    <a:pt x="36" y="1"/>
                  </a:lnTo>
                  <a:lnTo>
                    <a:pt x="29" y="0"/>
                  </a:lnTo>
                  <a:lnTo>
                    <a:pt x="24" y="1"/>
                  </a:lnTo>
                  <a:lnTo>
                    <a:pt x="20" y="2"/>
                  </a:lnTo>
                  <a:lnTo>
                    <a:pt x="15" y="6"/>
                  </a:lnTo>
                  <a:lnTo>
                    <a:pt x="12" y="8"/>
                  </a:lnTo>
                  <a:lnTo>
                    <a:pt x="7" y="11"/>
                  </a:lnTo>
                  <a:lnTo>
                    <a:pt x="5" y="16"/>
                  </a:lnTo>
                  <a:lnTo>
                    <a:pt x="2" y="22"/>
                  </a:lnTo>
                  <a:lnTo>
                    <a:pt x="1" y="26"/>
                  </a:lnTo>
                  <a:lnTo>
                    <a:pt x="0" y="31"/>
                  </a:lnTo>
                  <a:lnTo>
                    <a:pt x="1" y="38"/>
                  </a:lnTo>
                  <a:lnTo>
                    <a:pt x="2" y="43"/>
                  </a:lnTo>
                  <a:lnTo>
                    <a:pt x="6" y="48"/>
                  </a:lnTo>
                  <a:lnTo>
                    <a:pt x="7" y="52"/>
                  </a:lnTo>
                  <a:lnTo>
                    <a:pt x="12" y="56"/>
                  </a:lnTo>
                  <a:lnTo>
                    <a:pt x="16" y="60"/>
                  </a:lnTo>
                  <a:lnTo>
                    <a:pt x="21" y="62"/>
                  </a:lnTo>
                  <a:lnTo>
                    <a:pt x="24" y="64"/>
                  </a:lnTo>
                  <a:lnTo>
                    <a:pt x="31" y="65"/>
                  </a:lnTo>
                  <a:lnTo>
                    <a:pt x="36" y="64"/>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97294" name="Freeform 9"/>
            <p:cNvSpPr>
              <a:spLocks/>
            </p:cNvSpPr>
            <p:nvPr/>
          </p:nvSpPr>
          <p:spPr bwMode="auto">
            <a:xfrm>
              <a:off x="1801" y="1054"/>
              <a:ext cx="184" cy="202"/>
            </a:xfrm>
            <a:custGeom>
              <a:avLst/>
              <a:gdLst>
                <a:gd name="T0" fmla="*/ 67 w 184"/>
                <a:gd name="T1" fmla="*/ 156 h 202"/>
                <a:gd name="T2" fmla="*/ 54 w 184"/>
                <a:gd name="T3" fmla="*/ 158 h 202"/>
                <a:gd name="T4" fmla="*/ 35 w 184"/>
                <a:gd name="T5" fmla="*/ 202 h 202"/>
                <a:gd name="T6" fmla="*/ 0 w 184"/>
                <a:gd name="T7" fmla="*/ 183 h 202"/>
                <a:gd name="T8" fmla="*/ 19 w 184"/>
                <a:gd name="T9" fmla="*/ 142 h 202"/>
                <a:gd name="T10" fmla="*/ 40 w 184"/>
                <a:gd name="T11" fmla="*/ 127 h 202"/>
                <a:gd name="T12" fmla="*/ 69 w 184"/>
                <a:gd name="T13" fmla="*/ 119 h 202"/>
                <a:gd name="T14" fmla="*/ 97 w 184"/>
                <a:gd name="T15" fmla="*/ 111 h 202"/>
                <a:gd name="T16" fmla="*/ 122 w 184"/>
                <a:gd name="T17" fmla="*/ 103 h 202"/>
                <a:gd name="T18" fmla="*/ 132 w 184"/>
                <a:gd name="T19" fmla="*/ 90 h 202"/>
                <a:gd name="T20" fmla="*/ 136 w 184"/>
                <a:gd name="T21" fmla="*/ 70 h 202"/>
                <a:gd name="T22" fmla="*/ 130 w 184"/>
                <a:gd name="T23" fmla="*/ 52 h 202"/>
                <a:gd name="T24" fmla="*/ 105 w 184"/>
                <a:gd name="T25" fmla="*/ 37 h 202"/>
                <a:gd name="T26" fmla="*/ 82 w 184"/>
                <a:gd name="T27" fmla="*/ 41 h 202"/>
                <a:gd name="T28" fmla="*/ 67 w 184"/>
                <a:gd name="T29" fmla="*/ 58 h 202"/>
                <a:gd name="T30" fmla="*/ 33 w 184"/>
                <a:gd name="T31" fmla="*/ 44 h 202"/>
                <a:gd name="T32" fmla="*/ 50 w 184"/>
                <a:gd name="T33" fmla="*/ 19 h 202"/>
                <a:gd name="T34" fmla="*/ 73 w 184"/>
                <a:gd name="T35" fmla="*/ 2 h 202"/>
                <a:gd name="T36" fmla="*/ 109 w 184"/>
                <a:gd name="T37" fmla="*/ 0 h 202"/>
                <a:gd name="T38" fmla="*/ 144 w 184"/>
                <a:gd name="T39" fmla="*/ 2 h 202"/>
                <a:gd name="T40" fmla="*/ 169 w 184"/>
                <a:gd name="T41" fmla="*/ 31 h 202"/>
                <a:gd name="T42" fmla="*/ 184 w 184"/>
                <a:gd name="T43" fmla="*/ 60 h 202"/>
                <a:gd name="T44" fmla="*/ 182 w 184"/>
                <a:gd name="T45" fmla="*/ 81 h 202"/>
                <a:gd name="T46" fmla="*/ 176 w 184"/>
                <a:gd name="T47" fmla="*/ 103 h 202"/>
                <a:gd name="T48" fmla="*/ 159 w 184"/>
                <a:gd name="T49" fmla="*/ 132 h 202"/>
                <a:gd name="T50" fmla="*/ 134 w 184"/>
                <a:gd name="T51" fmla="*/ 138 h 202"/>
                <a:gd name="T52" fmla="*/ 109 w 184"/>
                <a:gd name="T53" fmla="*/ 144 h 202"/>
                <a:gd name="T54" fmla="*/ 88 w 184"/>
                <a:gd name="T55" fmla="*/ 146 h 202"/>
                <a:gd name="T56" fmla="*/ 67 w 184"/>
                <a:gd name="T57" fmla="*/ 156 h 20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4"/>
                <a:gd name="T88" fmla="*/ 0 h 202"/>
                <a:gd name="T89" fmla="*/ 184 w 184"/>
                <a:gd name="T90" fmla="*/ 202 h 20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4" h="202">
                  <a:moveTo>
                    <a:pt x="67" y="156"/>
                  </a:moveTo>
                  <a:lnTo>
                    <a:pt x="54" y="158"/>
                  </a:lnTo>
                  <a:lnTo>
                    <a:pt x="35" y="202"/>
                  </a:lnTo>
                  <a:lnTo>
                    <a:pt x="0" y="183"/>
                  </a:lnTo>
                  <a:lnTo>
                    <a:pt x="19" y="142"/>
                  </a:lnTo>
                  <a:lnTo>
                    <a:pt x="40" y="127"/>
                  </a:lnTo>
                  <a:lnTo>
                    <a:pt x="69" y="119"/>
                  </a:lnTo>
                  <a:lnTo>
                    <a:pt x="97" y="111"/>
                  </a:lnTo>
                  <a:lnTo>
                    <a:pt x="122" y="103"/>
                  </a:lnTo>
                  <a:lnTo>
                    <a:pt x="132" y="90"/>
                  </a:lnTo>
                  <a:lnTo>
                    <a:pt x="136" y="70"/>
                  </a:lnTo>
                  <a:lnTo>
                    <a:pt x="130" y="52"/>
                  </a:lnTo>
                  <a:lnTo>
                    <a:pt x="105" y="37"/>
                  </a:lnTo>
                  <a:lnTo>
                    <a:pt x="82" y="41"/>
                  </a:lnTo>
                  <a:lnTo>
                    <a:pt x="67" y="58"/>
                  </a:lnTo>
                  <a:lnTo>
                    <a:pt x="33" y="44"/>
                  </a:lnTo>
                  <a:lnTo>
                    <a:pt x="50" y="19"/>
                  </a:lnTo>
                  <a:lnTo>
                    <a:pt x="73" y="2"/>
                  </a:lnTo>
                  <a:lnTo>
                    <a:pt x="109" y="0"/>
                  </a:lnTo>
                  <a:lnTo>
                    <a:pt x="144" y="2"/>
                  </a:lnTo>
                  <a:lnTo>
                    <a:pt x="169" y="31"/>
                  </a:lnTo>
                  <a:lnTo>
                    <a:pt x="184" y="60"/>
                  </a:lnTo>
                  <a:lnTo>
                    <a:pt x="182" y="81"/>
                  </a:lnTo>
                  <a:lnTo>
                    <a:pt x="176" y="103"/>
                  </a:lnTo>
                  <a:lnTo>
                    <a:pt x="159" y="132"/>
                  </a:lnTo>
                  <a:lnTo>
                    <a:pt x="134" y="138"/>
                  </a:lnTo>
                  <a:lnTo>
                    <a:pt x="109" y="144"/>
                  </a:lnTo>
                  <a:lnTo>
                    <a:pt x="88" y="146"/>
                  </a:lnTo>
                  <a:lnTo>
                    <a:pt x="67" y="156"/>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grpSp>
      <p:sp>
        <p:nvSpPr>
          <p:cNvPr id="97286" name="Freeform 10"/>
          <p:cNvSpPr>
            <a:spLocks/>
          </p:cNvSpPr>
          <p:nvPr/>
        </p:nvSpPr>
        <p:spPr bwMode="auto">
          <a:xfrm rot="2468950">
            <a:off x="2222500" y="2677677"/>
            <a:ext cx="552450" cy="485042"/>
          </a:xfrm>
          <a:custGeom>
            <a:avLst/>
            <a:gdLst>
              <a:gd name="T0" fmla="*/ 2147483647 w 348"/>
              <a:gd name="T1" fmla="*/ 2147483647 h 331"/>
              <a:gd name="T2" fmla="*/ 2147483647 w 348"/>
              <a:gd name="T3" fmla="*/ 2147483647 h 331"/>
              <a:gd name="T4" fmla="*/ 2147483647 w 348"/>
              <a:gd name="T5" fmla="*/ 2147483647 h 331"/>
              <a:gd name="T6" fmla="*/ 2147483647 w 348"/>
              <a:gd name="T7" fmla="*/ 2147483647 h 331"/>
              <a:gd name="T8" fmla="*/ 2147483647 w 348"/>
              <a:gd name="T9" fmla="*/ 2147483647 h 331"/>
              <a:gd name="T10" fmla="*/ 2147483647 w 348"/>
              <a:gd name="T11" fmla="*/ 2147483647 h 331"/>
              <a:gd name="T12" fmla="*/ 2147483647 w 348"/>
              <a:gd name="T13" fmla="*/ 2147483647 h 331"/>
              <a:gd name="T14" fmla="*/ 2147483647 w 348"/>
              <a:gd name="T15" fmla="*/ 2147483647 h 331"/>
              <a:gd name="T16" fmla="*/ 2147483647 w 348"/>
              <a:gd name="T17" fmla="*/ 0 h 331"/>
              <a:gd name="T18" fmla="*/ 2147483647 w 348"/>
              <a:gd name="T19" fmla="*/ 2147483647 h 331"/>
              <a:gd name="T20" fmla="*/ 2147483647 w 348"/>
              <a:gd name="T21" fmla="*/ 2147483647 h 331"/>
              <a:gd name="T22" fmla="*/ 2147483647 w 348"/>
              <a:gd name="T23" fmla="*/ 2147483647 h 331"/>
              <a:gd name="T24" fmla="*/ 2147483647 w 348"/>
              <a:gd name="T25" fmla="*/ 2147483647 h 331"/>
              <a:gd name="T26" fmla="*/ 2147483647 w 348"/>
              <a:gd name="T27" fmla="*/ 2147483647 h 331"/>
              <a:gd name="T28" fmla="*/ 2147483647 w 348"/>
              <a:gd name="T29" fmla="*/ 2147483647 h 331"/>
              <a:gd name="T30" fmla="*/ 2147483647 w 348"/>
              <a:gd name="T31" fmla="*/ 2147483647 h 331"/>
              <a:gd name="T32" fmla="*/ 2147483647 w 348"/>
              <a:gd name="T33" fmla="*/ 2147483647 h 331"/>
              <a:gd name="T34" fmla="*/ 2147483647 w 348"/>
              <a:gd name="T35" fmla="*/ 2147483647 h 331"/>
              <a:gd name="T36" fmla="*/ 2147483647 w 348"/>
              <a:gd name="T37" fmla="*/ 2147483647 h 331"/>
              <a:gd name="T38" fmla="*/ 2147483647 w 348"/>
              <a:gd name="T39" fmla="*/ 2147483647 h 331"/>
              <a:gd name="T40" fmla="*/ 2147483647 w 348"/>
              <a:gd name="T41" fmla="*/ 2147483647 h 331"/>
              <a:gd name="T42" fmla="*/ 2147483647 w 348"/>
              <a:gd name="T43" fmla="*/ 2147483647 h 331"/>
              <a:gd name="T44" fmla="*/ 2147483647 w 348"/>
              <a:gd name="T45" fmla="*/ 2147483647 h 331"/>
              <a:gd name="T46" fmla="*/ 2147483647 w 348"/>
              <a:gd name="T47" fmla="*/ 2147483647 h 331"/>
              <a:gd name="T48" fmla="*/ 2147483647 w 348"/>
              <a:gd name="T49" fmla="*/ 2147483647 h 331"/>
              <a:gd name="T50" fmla="*/ 2147483647 w 348"/>
              <a:gd name="T51" fmla="*/ 2147483647 h 331"/>
              <a:gd name="T52" fmla="*/ 2147483647 w 348"/>
              <a:gd name="T53" fmla="*/ 2147483647 h 331"/>
              <a:gd name="T54" fmla="*/ 2147483647 w 348"/>
              <a:gd name="T55" fmla="*/ 2147483647 h 331"/>
              <a:gd name="T56" fmla="*/ 2147483647 w 348"/>
              <a:gd name="T57" fmla="*/ 2147483647 h 331"/>
              <a:gd name="T58" fmla="*/ 2147483647 w 348"/>
              <a:gd name="T59" fmla="*/ 2147483647 h 331"/>
              <a:gd name="T60" fmla="*/ 0 w 348"/>
              <a:gd name="T61" fmla="*/ 2147483647 h 331"/>
              <a:gd name="T62" fmla="*/ 2147483647 w 348"/>
              <a:gd name="T63" fmla="*/ 2147483647 h 331"/>
              <a:gd name="T64" fmla="*/ 2147483647 w 348"/>
              <a:gd name="T65" fmla="*/ 2147483647 h 331"/>
              <a:gd name="T66" fmla="*/ 2147483647 w 348"/>
              <a:gd name="T67" fmla="*/ 2147483647 h 331"/>
              <a:gd name="T68" fmla="*/ 2147483647 w 348"/>
              <a:gd name="T69" fmla="*/ 2147483647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lIns="84376" tIns="42189" rIns="84376" bIns="42189"/>
          <a:lstStyle/>
          <a:p>
            <a:endParaRPr lang="en-US" sz="1477"/>
          </a:p>
        </p:txBody>
      </p:sp>
      <p:sp>
        <p:nvSpPr>
          <p:cNvPr id="97287" name="Freeform 11"/>
          <p:cNvSpPr>
            <a:spLocks/>
          </p:cNvSpPr>
          <p:nvPr/>
        </p:nvSpPr>
        <p:spPr bwMode="auto">
          <a:xfrm>
            <a:off x="2598741" y="3120223"/>
            <a:ext cx="460375" cy="703385"/>
          </a:xfrm>
          <a:custGeom>
            <a:avLst/>
            <a:gdLst>
              <a:gd name="T0" fmla="*/ 2147483647 w 290"/>
              <a:gd name="T1" fmla="*/ 2147483647 h 480"/>
              <a:gd name="T2" fmla="*/ 2147483647 w 290"/>
              <a:gd name="T3" fmla="*/ 2147483647 h 480"/>
              <a:gd name="T4" fmla="*/ 2147483647 w 290"/>
              <a:gd name="T5" fmla="*/ 0 h 480"/>
              <a:gd name="T6" fmla="*/ 2147483647 w 290"/>
              <a:gd name="T7" fmla="*/ 0 h 480"/>
              <a:gd name="T8" fmla="*/ 2147483647 w 290"/>
              <a:gd name="T9" fmla="*/ 2147483647 h 480"/>
              <a:gd name="T10" fmla="*/ 2147483647 w 290"/>
              <a:gd name="T11" fmla="*/ 2147483647 h 480"/>
              <a:gd name="T12" fmla="*/ 2147483647 w 290"/>
              <a:gd name="T13" fmla="*/ 2147483647 h 480"/>
              <a:gd name="T14" fmla="*/ 2147483647 w 290"/>
              <a:gd name="T15" fmla="*/ 2147483647 h 480"/>
              <a:gd name="T16" fmla="*/ 2147483647 w 290"/>
              <a:gd name="T17" fmla="*/ 2147483647 h 480"/>
              <a:gd name="T18" fmla="*/ 2147483647 w 290"/>
              <a:gd name="T19" fmla="*/ 2147483647 h 480"/>
              <a:gd name="T20" fmla="*/ 2147483647 w 290"/>
              <a:gd name="T21" fmla="*/ 2147483647 h 480"/>
              <a:gd name="T22" fmla="*/ 2147483647 w 290"/>
              <a:gd name="T23" fmla="*/ 2147483647 h 480"/>
              <a:gd name="T24" fmla="*/ 2147483647 w 290"/>
              <a:gd name="T25" fmla="*/ 2147483647 h 480"/>
              <a:gd name="T26" fmla="*/ 2147483647 w 290"/>
              <a:gd name="T27" fmla="*/ 2147483647 h 480"/>
              <a:gd name="T28" fmla="*/ 2147483647 w 290"/>
              <a:gd name="T29" fmla="*/ 2147483647 h 480"/>
              <a:gd name="T30" fmla="*/ 2147483647 w 290"/>
              <a:gd name="T31" fmla="*/ 2147483647 h 480"/>
              <a:gd name="T32" fmla="*/ 2147483647 w 290"/>
              <a:gd name="T33" fmla="*/ 2147483647 h 480"/>
              <a:gd name="T34" fmla="*/ 2147483647 w 290"/>
              <a:gd name="T35" fmla="*/ 2147483647 h 480"/>
              <a:gd name="T36" fmla="*/ 2147483647 w 290"/>
              <a:gd name="T37" fmla="*/ 2147483647 h 480"/>
              <a:gd name="T38" fmla="*/ 2147483647 w 290"/>
              <a:gd name="T39" fmla="*/ 2147483647 h 480"/>
              <a:gd name="T40" fmla="*/ 2147483647 w 290"/>
              <a:gd name="T41" fmla="*/ 2147483647 h 480"/>
              <a:gd name="T42" fmla="*/ 2147483647 w 290"/>
              <a:gd name="T43" fmla="*/ 2147483647 h 480"/>
              <a:gd name="T44" fmla="*/ 2147483647 w 290"/>
              <a:gd name="T45" fmla="*/ 2147483647 h 480"/>
              <a:gd name="T46" fmla="*/ 2147483647 w 290"/>
              <a:gd name="T47" fmla="*/ 2147483647 h 480"/>
              <a:gd name="T48" fmla="*/ 2147483647 w 290"/>
              <a:gd name="T49" fmla="*/ 2147483647 h 480"/>
              <a:gd name="T50" fmla="*/ 2147483647 w 290"/>
              <a:gd name="T51" fmla="*/ 2147483647 h 480"/>
              <a:gd name="T52" fmla="*/ 2147483647 w 290"/>
              <a:gd name="T53" fmla="*/ 2147483647 h 480"/>
              <a:gd name="T54" fmla="*/ 2147483647 w 290"/>
              <a:gd name="T55" fmla="*/ 2147483647 h 480"/>
              <a:gd name="T56" fmla="*/ 2147483647 w 290"/>
              <a:gd name="T57" fmla="*/ 2147483647 h 480"/>
              <a:gd name="T58" fmla="*/ 2147483647 w 290"/>
              <a:gd name="T59" fmla="*/ 2147483647 h 480"/>
              <a:gd name="T60" fmla="*/ 2147483647 w 290"/>
              <a:gd name="T61" fmla="*/ 2147483647 h 480"/>
              <a:gd name="T62" fmla="*/ 2147483647 w 290"/>
              <a:gd name="T63" fmla="*/ 2147483647 h 480"/>
              <a:gd name="T64" fmla="*/ 0 w 290"/>
              <a:gd name="T65" fmla="*/ 2147483647 h 480"/>
              <a:gd name="T66" fmla="*/ 0 w 290"/>
              <a:gd name="T67" fmla="*/ 2147483647 h 480"/>
              <a:gd name="T68" fmla="*/ 2147483647 w 290"/>
              <a:gd name="T69" fmla="*/ 2147483647 h 480"/>
              <a:gd name="T70" fmla="*/ 2147483647 w 290"/>
              <a:gd name="T71" fmla="*/ 214748364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lIns="84376" tIns="42189" rIns="84376" bIns="42189"/>
          <a:lstStyle/>
          <a:p>
            <a:endParaRPr lang="en-US" sz="1477"/>
          </a:p>
        </p:txBody>
      </p:sp>
      <p:sp>
        <p:nvSpPr>
          <p:cNvPr id="97288" name="Freeform 12"/>
          <p:cNvSpPr>
            <a:spLocks/>
          </p:cNvSpPr>
          <p:nvPr/>
        </p:nvSpPr>
        <p:spPr bwMode="auto">
          <a:xfrm>
            <a:off x="2338388" y="3178839"/>
            <a:ext cx="377825" cy="684334"/>
          </a:xfrm>
          <a:custGeom>
            <a:avLst/>
            <a:gdLst>
              <a:gd name="T0" fmla="*/ 2147483647 w 238"/>
              <a:gd name="T1" fmla="*/ 2147483647 h 467"/>
              <a:gd name="T2" fmla="*/ 2147483647 w 238"/>
              <a:gd name="T3" fmla="*/ 2147483647 h 467"/>
              <a:gd name="T4" fmla="*/ 2147483647 w 238"/>
              <a:gd name="T5" fmla="*/ 0 h 467"/>
              <a:gd name="T6" fmla="*/ 2147483647 w 238"/>
              <a:gd name="T7" fmla="*/ 2147483647 h 467"/>
              <a:gd name="T8" fmla="*/ 2147483647 w 238"/>
              <a:gd name="T9" fmla="*/ 2147483647 h 467"/>
              <a:gd name="T10" fmla="*/ 2147483647 w 238"/>
              <a:gd name="T11" fmla="*/ 2147483647 h 467"/>
              <a:gd name="T12" fmla="*/ 2147483647 w 238"/>
              <a:gd name="T13" fmla="*/ 2147483647 h 467"/>
              <a:gd name="T14" fmla="*/ 2147483647 w 238"/>
              <a:gd name="T15" fmla="*/ 2147483647 h 467"/>
              <a:gd name="T16" fmla="*/ 2147483647 w 238"/>
              <a:gd name="T17" fmla="*/ 2147483647 h 467"/>
              <a:gd name="T18" fmla="*/ 2147483647 w 238"/>
              <a:gd name="T19" fmla="*/ 2147483647 h 467"/>
              <a:gd name="T20" fmla="*/ 2147483647 w 238"/>
              <a:gd name="T21" fmla="*/ 2147483647 h 467"/>
              <a:gd name="T22" fmla="*/ 2147483647 w 238"/>
              <a:gd name="T23" fmla="*/ 2147483647 h 467"/>
              <a:gd name="T24" fmla="*/ 2147483647 w 238"/>
              <a:gd name="T25" fmla="*/ 2147483647 h 467"/>
              <a:gd name="T26" fmla="*/ 2147483647 w 238"/>
              <a:gd name="T27" fmla="*/ 2147483647 h 467"/>
              <a:gd name="T28" fmla="*/ 2147483647 w 238"/>
              <a:gd name="T29" fmla="*/ 2147483647 h 467"/>
              <a:gd name="T30" fmla="*/ 2147483647 w 238"/>
              <a:gd name="T31" fmla="*/ 2147483647 h 467"/>
              <a:gd name="T32" fmla="*/ 2147483647 w 238"/>
              <a:gd name="T33" fmla="*/ 2147483647 h 467"/>
              <a:gd name="T34" fmla="*/ 2147483647 w 238"/>
              <a:gd name="T35" fmla="*/ 2147483647 h 467"/>
              <a:gd name="T36" fmla="*/ 2147483647 w 238"/>
              <a:gd name="T37" fmla="*/ 2147483647 h 467"/>
              <a:gd name="T38" fmla="*/ 2147483647 w 238"/>
              <a:gd name="T39" fmla="*/ 2147483647 h 467"/>
              <a:gd name="T40" fmla="*/ 2147483647 w 238"/>
              <a:gd name="T41" fmla="*/ 2147483647 h 467"/>
              <a:gd name="T42" fmla="*/ 2147483647 w 238"/>
              <a:gd name="T43" fmla="*/ 2147483647 h 467"/>
              <a:gd name="T44" fmla="*/ 2147483647 w 238"/>
              <a:gd name="T45" fmla="*/ 2147483647 h 467"/>
              <a:gd name="T46" fmla="*/ 2147483647 w 238"/>
              <a:gd name="T47" fmla="*/ 2147483647 h 467"/>
              <a:gd name="T48" fmla="*/ 2147483647 w 238"/>
              <a:gd name="T49" fmla="*/ 2147483647 h 467"/>
              <a:gd name="T50" fmla="*/ 2147483647 w 238"/>
              <a:gd name="T51" fmla="*/ 2147483647 h 467"/>
              <a:gd name="T52" fmla="*/ 2147483647 w 238"/>
              <a:gd name="T53" fmla="*/ 2147483647 h 467"/>
              <a:gd name="T54" fmla="*/ 2147483647 w 238"/>
              <a:gd name="T55" fmla="*/ 2147483647 h 467"/>
              <a:gd name="T56" fmla="*/ 2147483647 w 238"/>
              <a:gd name="T57" fmla="*/ 2147483647 h 467"/>
              <a:gd name="T58" fmla="*/ 2147483647 w 238"/>
              <a:gd name="T59" fmla="*/ 2147483647 h 467"/>
              <a:gd name="T60" fmla="*/ 2147483647 w 238"/>
              <a:gd name="T61" fmla="*/ 2147483647 h 467"/>
              <a:gd name="T62" fmla="*/ 2147483647 w 238"/>
              <a:gd name="T63" fmla="*/ 2147483647 h 467"/>
              <a:gd name="T64" fmla="*/ 0 w 238"/>
              <a:gd name="T65" fmla="*/ 2147483647 h 467"/>
              <a:gd name="T66" fmla="*/ 0 w 238"/>
              <a:gd name="T67" fmla="*/ 2147483647 h 467"/>
              <a:gd name="T68" fmla="*/ 2147483647 w 238"/>
              <a:gd name="T69" fmla="*/ 2147483647 h 467"/>
              <a:gd name="T70" fmla="*/ 2147483647 w 238"/>
              <a:gd name="T71" fmla="*/ 2147483647 h 467"/>
              <a:gd name="T72" fmla="*/ 2147483647 w 238"/>
              <a:gd name="T73" fmla="*/ 2147483647 h 467"/>
              <a:gd name="T74" fmla="*/ 2147483647 w 238"/>
              <a:gd name="T75" fmla="*/ 214748364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lIns="84376" tIns="42189" rIns="84376" bIns="42189"/>
          <a:lstStyle/>
          <a:p>
            <a:endParaRPr lang="en-US" sz="1477"/>
          </a:p>
        </p:txBody>
      </p:sp>
      <p:sp>
        <p:nvSpPr>
          <p:cNvPr id="97289" name="Freeform 13"/>
          <p:cNvSpPr>
            <a:spLocks/>
          </p:cNvSpPr>
          <p:nvPr/>
        </p:nvSpPr>
        <p:spPr bwMode="auto">
          <a:xfrm rot="1923873">
            <a:off x="2665418" y="2702602"/>
            <a:ext cx="635000" cy="600808"/>
          </a:xfrm>
          <a:custGeom>
            <a:avLst/>
            <a:gdLst>
              <a:gd name="T0" fmla="*/ 2147483647 w 400"/>
              <a:gd name="T1" fmla="*/ 2147483647 h 410"/>
              <a:gd name="T2" fmla="*/ 2147483647 w 400"/>
              <a:gd name="T3" fmla="*/ 2147483647 h 410"/>
              <a:gd name="T4" fmla="*/ 2147483647 w 400"/>
              <a:gd name="T5" fmla="*/ 2147483647 h 410"/>
              <a:gd name="T6" fmla="*/ 2147483647 w 400"/>
              <a:gd name="T7" fmla="*/ 2147483647 h 410"/>
              <a:gd name="T8" fmla="*/ 2147483647 w 400"/>
              <a:gd name="T9" fmla="*/ 2147483647 h 410"/>
              <a:gd name="T10" fmla="*/ 2147483647 w 400"/>
              <a:gd name="T11" fmla="*/ 2147483647 h 410"/>
              <a:gd name="T12" fmla="*/ 2147483647 w 400"/>
              <a:gd name="T13" fmla="*/ 2147483647 h 410"/>
              <a:gd name="T14" fmla="*/ 2147483647 w 400"/>
              <a:gd name="T15" fmla="*/ 2147483647 h 410"/>
              <a:gd name="T16" fmla="*/ 2147483647 w 400"/>
              <a:gd name="T17" fmla="*/ 2147483647 h 410"/>
              <a:gd name="T18" fmla="*/ 2147483647 w 400"/>
              <a:gd name="T19" fmla="*/ 2147483647 h 410"/>
              <a:gd name="T20" fmla="*/ 2147483647 w 400"/>
              <a:gd name="T21" fmla="*/ 2147483647 h 410"/>
              <a:gd name="T22" fmla="*/ 2147483647 w 400"/>
              <a:gd name="T23" fmla="*/ 2147483647 h 410"/>
              <a:gd name="T24" fmla="*/ 2147483647 w 400"/>
              <a:gd name="T25" fmla="*/ 2147483647 h 410"/>
              <a:gd name="T26" fmla="*/ 2147483647 w 400"/>
              <a:gd name="T27" fmla="*/ 2147483647 h 410"/>
              <a:gd name="T28" fmla="*/ 2147483647 w 400"/>
              <a:gd name="T29" fmla="*/ 2147483647 h 410"/>
              <a:gd name="T30" fmla="*/ 2147483647 w 400"/>
              <a:gd name="T31" fmla="*/ 2147483647 h 410"/>
              <a:gd name="T32" fmla="*/ 2147483647 w 400"/>
              <a:gd name="T33" fmla="*/ 2147483647 h 410"/>
              <a:gd name="T34" fmla="*/ 2147483647 w 400"/>
              <a:gd name="T35" fmla="*/ 2147483647 h 410"/>
              <a:gd name="T36" fmla="*/ 2147483647 w 400"/>
              <a:gd name="T37" fmla="*/ 2147483647 h 410"/>
              <a:gd name="T38" fmla="*/ 2147483647 w 400"/>
              <a:gd name="T39" fmla="*/ 2147483647 h 410"/>
              <a:gd name="T40" fmla="*/ 2147483647 w 400"/>
              <a:gd name="T41" fmla="*/ 2147483647 h 410"/>
              <a:gd name="T42" fmla="*/ 2147483647 w 400"/>
              <a:gd name="T43" fmla="*/ 2147483647 h 410"/>
              <a:gd name="T44" fmla="*/ 2147483647 w 400"/>
              <a:gd name="T45" fmla="*/ 2147483647 h 410"/>
              <a:gd name="T46" fmla="*/ 2147483647 w 400"/>
              <a:gd name="T47" fmla="*/ 2147483647 h 410"/>
              <a:gd name="T48" fmla="*/ 2147483647 w 400"/>
              <a:gd name="T49" fmla="*/ 2147483647 h 410"/>
              <a:gd name="T50" fmla="*/ 2147483647 w 400"/>
              <a:gd name="T51" fmla="*/ 2147483647 h 410"/>
              <a:gd name="T52" fmla="*/ 2147483647 w 400"/>
              <a:gd name="T53" fmla="*/ 2147483647 h 410"/>
              <a:gd name="T54" fmla="*/ 2147483647 w 400"/>
              <a:gd name="T55" fmla="*/ 2147483647 h 410"/>
              <a:gd name="T56" fmla="*/ 2147483647 w 400"/>
              <a:gd name="T57" fmla="*/ 2147483647 h 410"/>
              <a:gd name="T58" fmla="*/ 2147483647 w 400"/>
              <a:gd name="T59" fmla="*/ 2147483647 h 410"/>
              <a:gd name="T60" fmla="*/ 2147483647 w 400"/>
              <a:gd name="T61" fmla="*/ 2147483647 h 410"/>
              <a:gd name="T62" fmla="*/ 0 w 400"/>
              <a:gd name="T63" fmla="*/ 2147483647 h 410"/>
              <a:gd name="T64" fmla="*/ 2147483647 w 400"/>
              <a:gd name="T65" fmla="*/ 2147483647 h 410"/>
              <a:gd name="T66" fmla="*/ 2147483647 w 400"/>
              <a:gd name="T67" fmla="*/ 2147483647 h 410"/>
              <a:gd name="T68" fmla="*/ 2147483647 w 400"/>
              <a:gd name="T69" fmla="*/ 2147483647 h 410"/>
              <a:gd name="T70" fmla="*/ 2147483647 w 400"/>
              <a:gd name="T71" fmla="*/ 2147483647 h 410"/>
              <a:gd name="T72" fmla="*/ 2147483647 w 400"/>
              <a:gd name="T73" fmla="*/ 0 h 410"/>
              <a:gd name="T74" fmla="*/ 2147483647 w 400"/>
              <a:gd name="T75" fmla="*/ 0 h 410"/>
              <a:gd name="T76" fmla="*/ 2147483647 w 400"/>
              <a:gd name="T77" fmla="*/ 2147483647 h 410"/>
              <a:gd name="T78" fmla="*/ 2147483647 w 400"/>
              <a:gd name="T79" fmla="*/ 2147483647 h 410"/>
              <a:gd name="T80" fmla="*/ 2147483647 w 400"/>
              <a:gd name="T81" fmla="*/ 2147483647 h 410"/>
              <a:gd name="T82" fmla="*/ 2147483647 w 400"/>
              <a:gd name="T83" fmla="*/ 2147483647 h 410"/>
              <a:gd name="T84" fmla="*/ 2147483647 w 400"/>
              <a:gd name="T85" fmla="*/ 2147483647 h 410"/>
              <a:gd name="T86" fmla="*/ 2147483647 w 400"/>
              <a:gd name="T87" fmla="*/ 2147483647 h 410"/>
              <a:gd name="T88" fmla="*/ 2147483647 w 400"/>
              <a:gd name="T89" fmla="*/ 2147483647 h 410"/>
              <a:gd name="T90" fmla="*/ 2147483647 w 400"/>
              <a:gd name="T91" fmla="*/ 2147483647 h 410"/>
              <a:gd name="T92" fmla="*/ 2147483647 w 400"/>
              <a:gd name="T93" fmla="*/ 2147483647 h 410"/>
              <a:gd name="T94" fmla="*/ 2147483647 w 400"/>
              <a:gd name="T95" fmla="*/ 2147483647 h 410"/>
              <a:gd name="T96" fmla="*/ 2147483647 w 400"/>
              <a:gd name="T97" fmla="*/ 2147483647 h 410"/>
              <a:gd name="T98" fmla="*/ 2147483647 w 400"/>
              <a:gd name="T99" fmla="*/ 2147483647 h 410"/>
              <a:gd name="T100" fmla="*/ 2147483647 w 400"/>
              <a:gd name="T101" fmla="*/ 2147483647 h 410"/>
              <a:gd name="T102" fmla="*/ 2147483647 w 400"/>
              <a:gd name="T103" fmla="*/ 2147483647 h 410"/>
              <a:gd name="T104" fmla="*/ 2147483647 w 400"/>
              <a:gd name="T105" fmla="*/ 2147483647 h 410"/>
              <a:gd name="T106" fmla="*/ 2147483647 w 400"/>
              <a:gd name="T107" fmla="*/ 2147483647 h 410"/>
              <a:gd name="T108" fmla="*/ 2147483647 w 400"/>
              <a:gd name="T109" fmla="*/ 2147483647 h 410"/>
              <a:gd name="T110" fmla="*/ 2147483647 w 400"/>
              <a:gd name="T111" fmla="*/ 2147483647 h 410"/>
              <a:gd name="T112" fmla="*/ 2147483647 w 400"/>
              <a:gd name="T113" fmla="*/ 2147483647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lIns="84376" tIns="42189" rIns="84376" bIns="42189"/>
          <a:lstStyle/>
          <a:p>
            <a:endParaRPr lang="en-US" sz="1477"/>
          </a:p>
        </p:txBody>
      </p:sp>
      <p:sp>
        <p:nvSpPr>
          <p:cNvPr id="97290" name="Freeform 14"/>
          <p:cNvSpPr>
            <a:spLocks/>
          </p:cNvSpPr>
          <p:nvPr/>
        </p:nvSpPr>
        <p:spPr bwMode="auto">
          <a:xfrm>
            <a:off x="2865438" y="3706377"/>
            <a:ext cx="361950" cy="783980"/>
          </a:xfrm>
          <a:custGeom>
            <a:avLst/>
            <a:gdLst>
              <a:gd name="T0" fmla="*/ 2147483647 w 228"/>
              <a:gd name="T1" fmla="*/ 2147483647 h 535"/>
              <a:gd name="T2" fmla="*/ 0 w 228"/>
              <a:gd name="T3" fmla="*/ 2147483647 h 535"/>
              <a:gd name="T4" fmla="*/ 2147483647 w 228"/>
              <a:gd name="T5" fmla="*/ 0 h 535"/>
              <a:gd name="T6" fmla="*/ 2147483647 w 228"/>
              <a:gd name="T7" fmla="*/ 2147483647 h 535"/>
              <a:gd name="T8" fmla="*/ 2147483647 w 228"/>
              <a:gd name="T9" fmla="*/ 2147483647 h 535"/>
              <a:gd name="T10" fmla="*/ 2147483647 w 228"/>
              <a:gd name="T11" fmla="*/ 2147483647 h 535"/>
              <a:gd name="T12" fmla="*/ 2147483647 w 228"/>
              <a:gd name="T13" fmla="*/ 2147483647 h 535"/>
              <a:gd name="T14" fmla="*/ 2147483647 w 228"/>
              <a:gd name="T15" fmla="*/ 2147483647 h 535"/>
              <a:gd name="T16" fmla="*/ 2147483647 w 228"/>
              <a:gd name="T17" fmla="*/ 2147483647 h 535"/>
              <a:gd name="T18" fmla="*/ 2147483647 w 228"/>
              <a:gd name="T19" fmla="*/ 2147483647 h 535"/>
              <a:gd name="T20" fmla="*/ 2147483647 w 228"/>
              <a:gd name="T21" fmla="*/ 2147483647 h 535"/>
              <a:gd name="T22" fmla="*/ 2147483647 w 228"/>
              <a:gd name="T23" fmla="*/ 2147483647 h 535"/>
              <a:gd name="T24" fmla="*/ 2147483647 w 228"/>
              <a:gd name="T25" fmla="*/ 2147483647 h 535"/>
              <a:gd name="T26" fmla="*/ 2147483647 w 228"/>
              <a:gd name="T27" fmla="*/ 2147483647 h 535"/>
              <a:gd name="T28" fmla="*/ 2147483647 w 228"/>
              <a:gd name="T29" fmla="*/ 2147483647 h 535"/>
              <a:gd name="T30" fmla="*/ 2147483647 w 228"/>
              <a:gd name="T31" fmla="*/ 2147483647 h 535"/>
              <a:gd name="T32" fmla="*/ 2147483647 w 228"/>
              <a:gd name="T33" fmla="*/ 2147483647 h 535"/>
              <a:gd name="T34" fmla="*/ 2147483647 w 228"/>
              <a:gd name="T35" fmla="*/ 2147483647 h 535"/>
              <a:gd name="T36" fmla="*/ 2147483647 w 228"/>
              <a:gd name="T37" fmla="*/ 2147483647 h 535"/>
              <a:gd name="T38" fmla="*/ 2147483647 w 228"/>
              <a:gd name="T39" fmla="*/ 2147483647 h 535"/>
              <a:gd name="T40" fmla="*/ 2147483647 w 228"/>
              <a:gd name="T41" fmla="*/ 2147483647 h 535"/>
              <a:gd name="T42" fmla="*/ 2147483647 w 228"/>
              <a:gd name="T43" fmla="*/ 2147483647 h 535"/>
              <a:gd name="T44" fmla="*/ 2147483647 w 228"/>
              <a:gd name="T45" fmla="*/ 2147483647 h 535"/>
              <a:gd name="T46" fmla="*/ 2147483647 w 228"/>
              <a:gd name="T47" fmla="*/ 2147483647 h 535"/>
              <a:gd name="T48" fmla="*/ 2147483647 w 228"/>
              <a:gd name="T49" fmla="*/ 2147483647 h 535"/>
              <a:gd name="T50" fmla="*/ 2147483647 w 228"/>
              <a:gd name="T51" fmla="*/ 2147483647 h 535"/>
              <a:gd name="T52" fmla="*/ 2147483647 w 228"/>
              <a:gd name="T53" fmla="*/ 2147483647 h 535"/>
              <a:gd name="T54" fmla="*/ 2147483647 w 228"/>
              <a:gd name="T55" fmla="*/ 2147483647 h 535"/>
              <a:gd name="T56" fmla="*/ 2147483647 w 228"/>
              <a:gd name="T57" fmla="*/ 2147483647 h 535"/>
              <a:gd name="T58" fmla="*/ 2147483647 w 228"/>
              <a:gd name="T59" fmla="*/ 2147483647 h 535"/>
              <a:gd name="T60" fmla="*/ 2147483647 w 228"/>
              <a:gd name="T61" fmla="*/ 2147483647 h 535"/>
              <a:gd name="T62" fmla="*/ 2147483647 w 228"/>
              <a:gd name="T63" fmla="*/ 2147483647 h 535"/>
              <a:gd name="T64" fmla="*/ 2147483647 w 228"/>
              <a:gd name="T65" fmla="*/ 2147483647 h 535"/>
              <a:gd name="T66" fmla="*/ 2147483647 w 228"/>
              <a:gd name="T67" fmla="*/ 2147483647 h 535"/>
              <a:gd name="T68" fmla="*/ 2147483647 w 228"/>
              <a:gd name="T69" fmla="*/ 2147483647 h 535"/>
              <a:gd name="T70" fmla="*/ 2147483647 w 228"/>
              <a:gd name="T71" fmla="*/ 2147483647 h 535"/>
              <a:gd name="T72" fmla="*/ 2147483647 w 228"/>
              <a:gd name="T73" fmla="*/ 2147483647 h 535"/>
              <a:gd name="T74" fmla="*/ 2147483647 w 228"/>
              <a:gd name="T75" fmla="*/ 2147483647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lIns="84376" tIns="42189" rIns="84376" bIns="42189"/>
          <a:lstStyle/>
          <a:p>
            <a:endParaRPr lang="en-US" sz="1477"/>
          </a:p>
        </p:txBody>
      </p:sp>
      <p:sp>
        <p:nvSpPr>
          <p:cNvPr id="97291" name="Freeform 15"/>
          <p:cNvSpPr>
            <a:spLocks/>
          </p:cNvSpPr>
          <p:nvPr/>
        </p:nvSpPr>
        <p:spPr bwMode="auto">
          <a:xfrm>
            <a:off x="2627318" y="3715171"/>
            <a:ext cx="254000" cy="817685"/>
          </a:xfrm>
          <a:custGeom>
            <a:avLst/>
            <a:gdLst>
              <a:gd name="T0" fmla="*/ 2147483647 w 160"/>
              <a:gd name="T1" fmla="*/ 2147483647 h 558"/>
              <a:gd name="T2" fmla="*/ 2147483647 w 160"/>
              <a:gd name="T3" fmla="*/ 2147483647 h 558"/>
              <a:gd name="T4" fmla="*/ 2147483647 w 160"/>
              <a:gd name="T5" fmla="*/ 2147483647 h 558"/>
              <a:gd name="T6" fmla="*/ 2147483647 w 160"/>
              <a:gd name="T7" fmla="*/ 0 h 558"/>
              <a:gd name="T8" fmla="*/ 2147483647 w 160"/>
              <a:gd name="T9" fmla="*/ 2147483647 h 558"/>
              <a:gd name="T10" fmla="*/ 2147483647 w 160"/>
              <a:gd name="T11" fmla="*/ 2147483647 h 558"/>
              <a:gd name="T12" fmla="*/ 2147483647 w 160"/>
              <a:gd name="T13" fmla="*/ 2147483647 h 558"/>
              <a:gd name="T14" fmla="*/ 2147483647 w 160"/>
              <a:gd name="T15" fmla="*/ 2147483647 h 558"/>
              <a:gd name="T16" fmla="*/ 2147483647 w 160"/>
              <a:gd name="T17" fmla="*/ 2147483647 h 558"/>
              <a:gd name="T18" fmla="*/ 2147483647 w 160"/>
              <a:gd name="T19" fmla="*/ 2147483647 h 558"/>
              <a:gd name="T20" fmla="*/ 2147483647 w 160"/>
              <a:gd name="T21" fmla="*/ 2147483647 h 558"/>
              <a:gd name="T22" fmla="*/ 2147483647 w 160"/>
              <a:gd name="T23" fmla="*/ 2147483647 h 558"/>
              <a:gd name="T24" fmla="*/ 2147483647 w 160"/>
              <a:gd name="T25" fmla="*/ 2147483647 h 558"/>
              <a:gd name="T26" fmla="*/ 2147483647 w 160"/>
              <a:gd name="T27" fmla="*/ 2147483647 h 558"/>
              <a:gd name="T28" fmla="*/ 2147483647 w 160"/>
              <a:gd name="T29" fmla="*/ 2147483647 h 558"/>
              <a:gd name="T30" fmla="*/ 2147483647 w 160"/>
              <a:gd name="T31" fmla="*/ 2147483647 h 558"/>
              <a:gd name="T32" fmla="*/ 2147483647 w 160"/>
              <a:gd name="T33" fmla="*/ 2147483647 h 558"/>
              <a:gd name="T34" fmla="*/ 2147483647 w 160"/>
              <a:gd name="T35" fmla="*/ 2147483647 h 558"/>
              <a:gd name="T36" fmla="*/ 2147483647 w 160"/>
              <a:gd name="T37" fmla="*/ 2147483647 h 558"/>
              <a:gd name="T38" fmla="*/ 0 w 160"/>
              <a:gd name="T39" fmla="*/ 2147483647 h 558"/>
              <a:gd name="T40" fmla="*/ 2147483647 w 160"/>
              <a:gd name="T41" fmla="*/ 2147483647 h 558"/>
              <a:gd name="T42" fmla="*/ 2147483647 w 160"/>
              <a:gd name="T43" fmla="*/ 2147483647 h 558"/>
              <a:gd name="T44" fmla="*/ 2147483647 w 160"/>
              <a:gd name="T45" fmla="*/ 2147483647 h 558"/>
              <a:gd name="T46" fmla="*/ 2147483647 w 160"/>
              <a:gd name="T47" fmla="*/ 2147483647 h 558"/>
              <a:gd name="T48" fmla="*/ 2147483647 w 160"/>
              <a:gd name="T49" fmla="*/ 2147483647 h 558"/>
              <a:gd name="T50" fmla="*/ 2147483647 w 160"/>
              <a:gd name="T51" fmla="*/ 2147483647 h 558"/>
              <a:gd name="T52" fmla="*/ 2147483647 w 160"/>
              <a:gd name="T53" fmla="*/ 2147483647 h 558"/>
              <a:gd name="T54" fmla="*/ 2147483647 w 160"/>
              <a:gd name="T55" fmla="*/ 2147483647 h 558"/>
              <a:gd name="T56" fmla="*/ 2147483647 w 160"/>
              <a:gd name="T57" fmla="*/ 2147483647 h 558"/>
              <a:gd name="T58" fmla="*/ 2147483647 w 160"/>
              <a:gd name="T59" fmla="*/ 2147483647 h 558"/>
              <a:gd name="T60" fmla="*/ 2147483647 w 160"/>
              <a:gd name="T61" fmla="*/ 2147483647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lIns="84376" tIns="42189" rIns="84376" bIns="42189"/>
          <a:lstStyle/>
          <a:p>
            <a:endParaRPr lang="en-US" sz="1477"/>
          </a:p>
        </p:txBody>
      </p:sp>
      <p:pic>
        <p:nvPicPr>
          <p:cNvPr id="97292" name="Picture 1" descr="Dualit Toaste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4513" y="4195815"/>
            <a:ext cx="1409700" cy="996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4325539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3"/>
          <p:cNvSpPr>
            <a:spLocks noGrp="1"/>
          </p:cNvSpPr>
          <p:nvPr>
            <p:ph type="title"/>
          </p:nvPr>
        </p:nvSpPr>
        <p:spPr/>
        <p:txBody>
          <a:bodyPr/>
          <a:lstStyle/>
          <a:p>
            <a:r>
              <a:rPr lang="en-GB">
                <a:latin typeface="Arial" charset="0"/>
              </a:rPr>
              <a:t>Purposeful Thinking</a:t>
            </a:r>
          </a:p>
        </p:txBody>
      </p:sp>
      <p:sp>
        <p:nvSpPr>
          <p:cNvPr id="71682" name="Rectangle 11"/>
          <p:cNvSpPr>
            <a:spLocks noChangeArrowheads="1"/>
          </p:cNvSpPr>
          <p:nvPr/>
        </p:nvSpPr>
        <p:spPr bwMode="auto">
          <a:xfrm>
            <a:off x="385763" y="1305659"/>
            <a:ext cx="8537575" cy="5223929"/>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ctr"/>
            <a:r>
              <a:rPr lang="en-GB" sz="2215" dirty="0"/>
              <a:t>Defining the purpose of a system is not easy! </a:t>
            </a:r>
          </a:p>
          <a:p>
            <a:pPr algn="ctr"/>
            <a:endParaRPr lang="en-GB" sz="2215" dirty="0"/>
          </a:p>
          <a:p>
            <a:pPr algn="ctr"/>
            <a:r>
              <a:rPr lang="en-GB" sz="2215" dirty="0"/>
              <a:t>The purpose of a system is often a sentence or two – it’s easier to refer to the object! </a:t>
            </a:r>
          </a:p>
          <a:p>
            <a:pPr algn="ctr"/>
            <a:endParaRPr lang="en-GB" sz="2215" dirty="0"/>
          </a:p>
          <a:p>
            <a:pPr algn="ctr"/>
            <a:r>
              <a:rPr lang="en-GB" sz="2215" dirty="0"/>
              <a:t>WE ARE OBJECT ORIENTED we have been brought up from a early age to talk about things and NOT what they DO</a:t>
            </a:r>
          </a:p>
          <a:p>
            <a:pPr algn="ctr"/>
            <a:endParaRPr lang="en-GB" sz="2585" dirty="0"/>
          </a:p>
          <a:p>
            <a:pPr algn="ctr"/>
            <a:r>
              <a:rPr lang="en-GB" sz="2585" b="1" dirty="0"/>
              <a:t>IN SYSTEMS THINKING (and ENGINEERING) WE THINK ABOUT THE </a:t>
            </a:r>
          </a:p>
          <a:p>
            <a:pPr algn="ctr"/>
            <a:endParaRPr lang="en-GB" sz="2585" b="1" dirty="0"/>
          </a:p>
          <a:p>
            <a:pPr algn="ctr"/>
            <a:r>
              <a:rPr lang="en-GB" sz="4985" b="1" dirty="0"/>
              <a:t>PURPOSE</a:t>
            </a:r>
            <a:endParaRPr lang="en-GB" sz="3692" b="1" dirty="0"/>
          </a:p>
        </p:txBody>
      </p:sp>
    </p:spTree>
    <p:extLst>
      <p:ext uri="{BB962C8B-B14F-4D97-AF65-F5344CB8AC3E}">
        <p14:creationId xmlns:p14="http://schemas.microsoft.com/office/powerpoint/2010/main" val="29709013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dirty="0"/>
          </a:p>
        </p:txBody>
      </p:sp>
      <p:sp>
        <p:nvSpPr>
          <p:cNvPr id="7" name="TextBox 6"/>
          <p:cNvSpPr txBox="1"/>
          <p:nvPr/>
        </p:nvSpPr>
        <p:spPr>
          <a:xfrm>
            <a:off x="1487957" y="2683610"/>
            <a:ext cx="5800178" cy="1197059"/>
          </a:xfrm>
          <a:prstGeom prst="rect">
            <a:avLst/>
          </a:prstGeom>
          <a:noFill/>
        </p:spPr>
        <p:txBody>
          <a:bodyPr wrap="none" rtlCol="0">
            <a:spAutoFit/>
          </a:bodyPr>
          <a:lstStyle/>
          <a:p>
            <a:pPr algn="ctr"/>
            <a:r>
              <a:rPr lang="en-US" sz="2101" dirty="0"/>
              <a:t>A key question when Systems Thinking is</a:t>
            </a:r>
          </a:p>
          <a:p>
            <a:pPr algn="ctr"/>
            <a:endParaRPr lang="en-US" sz="1477" dirty="0"/>
          </a:p>
          <a:p>
            <a:pPr algn="ctr"/>
            <a:r>
              <a:rPr lang="en-US" sz="3601" dirty="0"/>
              <a:t>What is the purpose?</a:t>
            </a:r>
          </a:p>
        </p:txBody>
      </p:sp>
    </p:spTree>
    <p:extLst>
      <p:ext uri="{BB962C8B-B14F-4D97-AF65-F5344CB8AC3E}">
        <p14:creationId xmlns:p14="http://schemas.microsoft.com/office/powerpoint/2010/main" val="51094304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GB" dirty="0" smtClean="0"/>
              <a:t>System Context</a:t>
            </a:r>
          </a:p>
        </p:txBody>
      </p:sp>
      <p:sp>
        <p:nvSpPr>
          <p:cNvPr id="61443" name="Rectangle 3"/>
          <p:cNvSpPr>
            <a:spLocks noGrp="1" noChangeArrowheads="1"/>
          </p:cNvSpPr>
          <p:nvPr>
            <p:ph idx="1"/>
          </p:nvPr>
        </p:nvSpPr>
        <p:spPr>
          <a:xfrm>
            <a:off x="381000" y="1722849"/>
            <a:ext cx="8420100" cy="4592515"/>
          </a:xfrm>
        </p:spPr>
        <p:txBody>
          <a:bodyPr/>
          <a:lstStyle/>
          <a:p>
            <a:pPr>
              <a:buFont typeface="Arial" charset="0"/>
              <a:buChar char="•"/>
            </a:pPr>
            <a:r>
              <a:rPr lang="en-GB" dirty="0" smtClean="0"/>
              <a:t>All systems have context which depends on:</a:t>
            </a:r>
          </a:p>
          <a:p>
            <a:pPr lvl="1">
              <a:buFont typeface="Arial" charset="0"/>
              <a:buChar char="•"/>
            </a:pPr>
            <a:r>
              <a:rPr lang="en-GB" dirty="0" smtClean="0"/>
              <a:t>The purpose</a:t>
            </a:r>
          </a:p>
          <a:p>
            <a:pPr lvl="1">
              <a:buFont typeface="Arial" charset="0"/>
              <a:buChar char="•"/>
            </a:pPr>
            <a:r>
              <a:rPr lang="en-GB" dirty="0" smtClean="0"/>
              <a:t>The application (the bigger task or job which the system is part of)</a:t>
            </a:r>
          </a:p>
          <a:p>
            <a:pPr lvl="1">
              <a:buFont typeface="Arial" charset="0"/>
              <a:buChar char="•"/>
            </a:pPr>
            <a:r>
              <a:rPr lang="en-GB" dirty="0" smtClean="0"/>
              <a:t>The environment of the system</a:t>
            </a:r>
          </a:p>
          <a:p>
            <a:pPr lvl="1">
              <a:buFont typeface="Arial" charset="0"/>
              <a:buChar char="•"/>
            </a:pPr>
            <a:r>
              <a:rPr lang="en-GB" dirty="0" smtClean="0"/>
              <a:t>The observer </a:t>
            </a:r>
            <a:endParaRPr lang="en-GB" dirty="0"/>
          </a:p>
          <a:p>
            <a:pPr lvl="2">
              <a:buFont typeface="Arial" charset="0"/>
              <a:buChar char="•"/>
            </a:pPr>
            <a:r>
              <a:rPr lang="en-GB" sz="1846" dirty="0"/>
              <a:t>an understanding of a system depends upon the perception of the observer. A tax payer will have a different perception of the “Tax System” to the tax collector or government official who is going to spend the tax revenue. </a:t>
            </a:r>
          </a:p>
          <a:p>
            <a:pPr>
              <a:buFont typeface="Arial" charset="0"/>
              <a:buChar char="•"/>
            </a:pPr>
            <a:endParaRPr lang="en-GB" dirty="0" smtClean="0"/>
          </a:p>
          <a:p>
            <a:pPr lvl="1">
              <a:buFont typeface="Arial" charset="0"/>
              <a:buChar char="•"/>
            </a:pPr>
            <a:endParaRPr lang="en-GB" dirty="0" smtClean="0"/>
          </a:p>
          <a:p>
            <a:pPr lvl="1">
              <a:buFont typeface="Arial" charset="0"/>
              <a:buChar char="•"/>
            </a:pPr>
            <a:endParaRPr lang="en-US" dirty="0" smtClean="0"/>
          </a:p>
        </p:txBody>
      </p:sp>
    </p:spTree>
    <p:extLst>
      <p:ext uri="{BB962C8B-B14F-4D97-AF65-F5344CB8AC3E}">
        <p14:creationId xmlns:p14="http://schemas.microsoft.com/office/powerpoint/2010/main" val="180912890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r>
              <a:rPr lang="en-US" smtClean="0"/>
              <a:t>Does Context Matter</a:t>
            </a:r>
            <a:endParaRPr lang="en-US"/>
          </a:p>
        </p:txBody>
      </p:sp>
      <p:pic>
        <p:nvPicPr>
          <p:cNvPr id="58370" name="Picture 6" descr="2007-04-0968"/>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706112" y="1827479"/>
            <a:ext cx="2722235" cy="2325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8372" name="Picture 6" descr="space shuttle.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632972" y="1827478"/>
            <a:ext cx="1791786" cy="2325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Picture 5" descr="pen"/>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38555" y="1827478"/>
            <a:ext cx="2577894" cy="2325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Box 7"/>
          <p:cNvSpPr txBox="1">
            <a:spLocks noChangeArrowheads="1"/>
          </p:cNvSpPr>
          <p:nvPr/>
        </p:nvSpPr>
        <p:spPr bwMode="auto">
          <a:xfrm>
            <a:off x="668216" y="4453506"/>
            <a:ext cx="7807569" cy="603883"/>
          </a:xfrm>
          <a:prstGeom prst="rect">
            <a:avLst/>
          </a:prstGeom>
          <a:ln/>
        </p:spPr>
        <p:style>
          <a:lnRef idx="1">
            <a:schemeClr val="accent1"/>
          </a:lnRef>
          <a:fillRef idx="2">
            <a:schemeClr val="accent1"/>
          </a:fillRef>
          <a:effectRef idx="1">
            <a:schemeClr val="accent1"/>
          </a:effectRef>
          <a:fontRef idx="minor">
            <a:schemeClr val="dk1"/>
          </a:fontRef>
        </p:style>
        <p:txBody>
          <a:bodyPr wrap="square">
            <a:spAutoFit/>
          </a:bodyPr>
          <a:lstStyle>
            <a:lvl1pPr eaLnBrk="0" hangingPunct="0">
              <a:defRPr sz="2000">
                <a:solidFill>
                  <a:schemeClr val="tx1"/>
                </a:solidFill>
                <a:latin typeface="Arial" charset="0"/>
                <a:ea typeface="ＭＳ Ｐゴシック" charset="0"/>
                <a:cs typeface="ＭＳ Ｐゴシック" charset="0"/>
              </a:defRPr>
            </a:lvl1pPr>
            <a:lvl2pPr marL="742950" indent="-285750" eaLnBrk="0" hangingPunct="0">
              <a:defRPr sz="2000">
                <a:solidFill>
                  <a:schemeClr val="tx1"/>
                </a:solidFill>
                <a:latin typeface="Arial" charset="0"/>
                <a:ea typeface="ＭＳ Ｐゴシック" charset="0"/>
              </a:defRPr>
            </a:lvl2pPr>
            <a:lvl3pPr marL="1143000" indent="-228600" eaLnBrk="0" hangingPunct="0">
              <a:defRPr sz="2000">
                <a:solidFill>
                  <a:schemeClr val="tx1"/>
                </a:solidFill>
                <a:latin typeface="Arial" charset="0"/>
                <a:ea typeface="ＭＳ Ｐゴシック" charset="0"/>
              </a:defRPr>
            </a:lvl3pPr>
            <a:lvl4pPr marL="1600200" indent="-228600" eaLnBrk="0" hangingPunct="0">
              <a:defRPr sz="2000">
                <a:solidFill>
                  <a:schemeClr val="tx1"/>
                </a:solidFill>
                <a:latin typeface="Arial" charset="0"/>
                <a:ea typeface="ＭＳ Ｐゴシック" charset="0"/>
              </a:defRPr>
            </a:lvl4pPr>
            <a:lvl5pPr marL="2057400" indent="-228600" eaLnBrk="0" hangingPunct="0">
              <a:defRPr sz="2000">
                <a:solidFill>
                  <a:schemeClr val="tx1"/>
                </a:solidFill>
                <a:latin typeface="Arial" charset="0"/>
                <a:ea typeface="ＭＳ Ｐゴシック" charset="0"/>
              </a:defRPr>
            </a:lvl5pPr>
            <a:lvl6pPr marL="2514600" indent="-228600" eaLnBrk="0" fontAlgn="base" hangingPunct="0">
              <a:spcBef>
                <a:spcPct val="0"/>
              </a:spcBef>
              <a:spcAft>
                <a:spcPct val="0"/>
              </a:spcAft>
              <a:defRPr sz="2000">
                <a:solidFill>
                  <a:schemeClr val="tx1"/>
                </a:solidFill>
                <a:latin typeface="Arial" charset="0"/>
                <a:ea typeface="ＭＳ Ｐゴシック" charset="0"/>
              </a:defRPr>
            </a:lvl6pPr>
            <a:lvl7pPr marL="2971800" indent="-228600" eaLnBrk="0" fontAlgn="base" hangingPunct="0">
              <a:spcBef>
                <a:spcPct val="0"/>
              </a:spcBef>
              <a:spcAft>
                <a:spcPct val="0"/>
              </a:spcAft>
              <a:defRPr sz="2000">
                <a:solidFill>
                  <a:schemeClr val="tx1"/>
                </a:solidFill>
                <a:latin typeface="Arial" charset="0"/>
                <a:ea typeface="ＭＳ Ｐゴシック" charset="0"/>
              </a:defRPr>
            </a:lvl7pPr>
            <a:lvl8pPr marL="3429000" indent="-228600" eaLnBrk="0" fontAlgn="base" hangingPunct="0">
              <a:spcBef>
                <a:spcPct val="0"/>
              </a:spcBef>
              <a:spcAft>
                <a:spcPct val="0"/>
              </a:spcAft>
              <a:defRPr sz="2000">
                <a:solidFill>
                  <a:schemeClr val="tx1"/>
                </a:solidFill>
                <a:latin typeface="Arial" charset="0"/>
                <a:ea typeface="ＭＳ Ｐゴシック" charset="0"/>
              </a:defRPr>
            </a:lvl8pPr>
            <a:lvl9pPr marL="3886200" indent="-228600" eaLnBrk="0" fontAlgn="base" hangingPunct="0">
              <a:spcBef>
                <a:spcPct val="0"/>
              </a:spcBef>
              <a:spcAft>
                <a:spcPct val="0"/>
              </a:spcAft>
              <a:defRPr sz="2000">
                <a:solidFill>
                  <a:schemeClr val="tx1"/>
                </a:solidFill>
                <a:latin typeface="Arial" charset="0"/>
                <a:ea typeface="ＭＳ Ｐゴシック" charset="0"/>
              </a:defRPr>
            </a:lvl9pPr>
          </a:lstStyle>
          <a:p>
            <a:pPr algn="ctr" eaLnBrk="1" hangingPunct="1">
              <a:defRPr/>
            </a:pPr>
            <a:r>
              <a:rPr lang="en-GB" sz="1662" dirty="0"/>
              <a:t>The PURPOSE is the same in each situation “turn thoughts into marks on paper”</a:t>
            </a:r>
          </a:p>
          <a:p>
            <a:pPr algn="ctr" eaLnBrk="1" hangingPunct="1">
              <a:defRPr/>
            </a:pPr>
            <a:r>
              <a:rPr lang="en-GB" sz="1662" dirty="0"/>
              <a:t>BUT can the same pen solution be used in all three situations?</a:t>
            </a:r>
          </a:p>
        </p:txBody>
      </p:sp>
      <p:sp>
        <p:nvSpPr>
          <p:cNvPr id="8" name="Rectangle 7"/>
          <p:cNvSpPr/>
          <p:nvPr/>
        </p:nvSpPr>
        <p:spPr>
          <a:xfrm>
            <a:off x="2559320" y="5350359"/>
            <a:ext cx="4025361" cy="1067472"/>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lgn="ctr">
              <a:defRPr/>
            </a:pPr>
            <a:r>
              <a:rPr lang="en-GB" sz="1584"/>
              <a:t>Context matters and we need to be able to understand it by defining the extent of the system of interest and its environment</a:t>
            </a:r>
            <a:endParaRPr lang="en-GB" sz="1584" dirty="0"/>
          </a:p>
        </p:txBody>
      </p:sp>
    </p:spTree>
    <p:extLst>
      <p:ext uri="{BB962C8B-B14F-4D97-AF65-F5344CB8AC3E}">
        <p14:creationId xmlns:p14="http://schemas.microsoft.com/office/powerpoint/2010/main" val="1814553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3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837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Context is more than just the environment</a:t>
            </a:r>
            <a:endParaRPr lang="en-US" dirty="0"/>
          </a:p>
        </p:txBody>
      </p:sp>
      <p:pic>
        <p:nvPicPr>
          <p:cNvPr id="4" name="Picture 3" descr="pen"/>
          <p:cNvPicPr/>
          <p:nvPr/>
        </p:nvPicPr>
        <p:blipFill>
          <a:blip r:embed="rId2" cstate="print"/>
          <a:srcRect l="20473" r="30708"/>
          <a:stretch>
            <a:fillRect/>
          </a:stretch>
        </p:blipFill>
        <p:spPr bwMode="auto">
          <a:xfrm>
            <a:off x="683568" y="1767277"/>
            <a:ext cx="2196244" cy="1894364"/>
          </a:xfrm>
          <a:prstGeom prst="rect">
            <a:avLst/>
          </a:prstGeom>
          <a:noFill/>
          <a:ln w="9525">
            <a:noFill/>
            <a:miter lim="800000"/>
            <a:headEnd/>
            <a:tailEnd/>
          </a:ln>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2987824" y="1933469"/>
            <a:ext cx="2500796" cy="2444296"/>
          </a:xfrm>
          <a:prstGeom prst="rect">
            <a:avLst/>
          </a:prstGeom>
        </p:spPr>
      </p:pic>
      <p:pic>
        <p:nvPicPr>
          <p:cNvPr id="6" name="Picture 5"/>
          <p:cNvPicPr/>
          <p:nvPr/>
        </p:nvPicPr>
        <p:blipFill>
          <a:blip r:embed="rId4">
            <a:extLst>
              <a:ext uri="{28A0092B-C50C-407E-A947-70E740481C1C}">
                <a14:useLocalDpi xmlns:a14="http://schemas.microsoft.com/office/drawing/2010/main" val="0"/>
              </a:ext>
            </a:extLst>
          </a:blip>
          <a:stretch>
            <a:fillRect/>
          </a:stretch>
        </p:blipFill>
        <p:spPr>
          <a:xfrm>
            <a:off x="5796136" y="2664607"/>
            <a:ext cx="2700300" cy="2226709"/>
          </a:xfrm>
          <a:prstGeom prst="rect">
            <a:avLst/>
          </a:prstGeom>
        </p:spPr>
      </p:pic>
      <p:sp>
        <p:nvSpPr>
          <p:cNvPr id="7" name="Rectangle 6"/>
          <p:cNvSpPr/>
          <p:nvPr/>
        </p:nvSpPr>
        <p:spPr>
          <a:xfrm>
            <a:off x="683569" y="3661645"/>
            <a:ext cx="2196244" cy="546945"/>
          </a:xfrm>
          <a:prstGeom prst="rect">
            <a:avLst/>
          </a:prstGeom>
        </p:spPr>
        <p:txBody>
          <a:bodyPr wrap="square">
            <a:spAutoFit/>
          </a:bodyPr>
          <a:lstStyle/>
          <a:p>
            <a:pPr algn="ctr"/>
            <a:r>
              <a:rPr lang="en-GB" sz="1477" dirty="0"/>
              <a:t>Recording event in a journal </a:t>
            </a:r>
            <a:endParaRPr lang="en-US" sz="1477" dirty="0"/>
          </a:p>
        </p:txBody>
      </p:sp>
      <p:sp>
        <p:nvSpPr>
          <p:cNvPr id="8" name="Rectangle 7"/>
          <p:cNvSpPr/>
          <p:nvPr/>
        </p:nvSpPr>
        <p:spPr>
          <a:xfrm>
            <a:off x="3603059" y="4314855"/>
            <a:ext cx="2107345" cy="546945"/>
          </a:xfrm>
          <a:prstGeom prst="rect">
            <a:avLst/>
          </a:prstGeom>
        </p:spPr>
        <p:txBody>
          <a:bodyPr wrap="square">
            <a:spAutoFit/>
          </a:bodyPr>
          <a:lstStyle/>
          <a:p>
            <a:r>
              <a:rPr lang="en-GB" sz="1477" dirty="0"/>
              <a:t>Flip Chart in a Training class </a:t>
            </a:r>
            <a:endParaRPr lang="en-US" sz="1477" dirty="0"/>
          </a:p>
        </p:txBody>
      </p:sp>
      <p:sp>
        <p:nvSpPr>
          <p:cNvPr id="9" name="Rectangle 8"/>
          <p:cNvSpPr/>
          <p:nvPr/>
        </p:nvSpPr>
        <p:spPr>
          <a:xfrm>
            <a:off x="5865098" y="4955308"/>
            <a:ext cx="2626065" cy="546945"/>
          </a:xfrm>
          <a:prstGeom prst="rect">
            <a:avLst/>
          </a:prstGeom>
        </p:spPr>
        <p:txBody>
          <a:bodyPr wrap="square">
            <a:spAutoFit/>
          </a:bodyPr>
          <a:lstStyle/>
          <a:p>
            <a:pPr algn="ctr"/>
            <a:r>
              <a:rPr lang="en-GB" sz="1477" dirty="0"/>
              <a:t>Record of birth in a Registry Office </a:t>
            </a:r>
            <a:endParaRPr lang="en-US" sz="1477" dirty="0"/>
          </a:p>
        </p:txBody>
      </p:sp>
      <p:sp>
        <p:nvSpPr>
          <p:cNvPr id="10" name="TextBox 9"/>
          <p:cNvSpPr txBox="1"/>
          <p:nvPr/>
        </p:nvSpPr>
        <p:spPr>
          <a:xfrm>
            <a:off x="359532" y="5024274"/>
            <a:ext cx="3134246" cy="122854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1846" dirty="0"/>
              <a:t>The purpose is the same, but the bigger need or application is different</a:t>
            </a:r>
          </a:p>
        </p:txBody>
      </p:sp>
    </p:spTree>
    <p:extLst>
      <p:ext uri="{BB962C8B-B14F-4D97-AF65-F5344CB8AC3E}">
        <p14:creationId xmlns:p14="http://schemas.microsoft.com/office/powerpoint/2010/main" val="122154229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ext Box 2"/>
          <p:cNvSpPr txBox="1">
            <a:spLocks noChangeArrowheads="1"/>
          </p:cNvSpPr>
          <p:nvPr/>
        </p:nvSpPr>
        <p:spPr bwMode="auto">
          <a:xfrm>
            <a:off x="268078" y="5612473"/>
            <a:ext cx="2879725" cy="539814"/>
          </a:xfrm>
          <a:prstGeom prst="rect">
            <a:avLst/>
          </a:prstGeom>
          <a:ln/>
        </p:spPr>
        <p:style>
          <a:lnRef idx="1">
            <a:schemeClr val="accent5"/>
          </a:lnRef>
          <a:fillRef idx="2">
            <a:schemeClr val="accent5"/>
          </a:fillRef>
          <a:effectRef idx="1">
            <a:schemeClr val="accent5"/>
          </a:effectRef>
          <a:fontRef idx="minor">
            <a:schemeClr val="dk1"/>
          </a:fontRef>
        </p:style>
        <p:txBody>
          <a:bodyPr wrap="squar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ctr">
              <a:defRPr/>
            </a:pPr>
            <a:r>
              <a:rPr lang="en-GB" sz="1477" dirty="0">
                <a:solidFill>
                  <a:srgbClr val="000000"/>
                </a:solidFill>
              </a:rPr>
              <a:t>A system has a boundary that defines the extent of the system. </a:t>
            </a:r>
          </a:p>
        </p:txBody>
      </p:sp>
      <p:sp>
        <p:nvSpPr>
          <p:cNvPr id="107522" name="Freeform 3"/>
          <p:cNvSpPr>
            <a:spLocks/>
          </p:cNvSpPr>
          <p:nvPr/>
        </p:nvSpPr>
        <p:spPr bwMode="auto">
          <a:xfrm>
            <a:off x="2332146" y="2445242"/>
            <a:ext cx="5665787" cy="2963008"/>
          </a:xfrm>
          <a:custGeom>
            <a:avLst/>
            <a:gdLst>
              <a:gd name="T0" fmla="*/ 2147483647 w 4020"/>
              <a:gd name="T1" fmla="*/ 2147483647 h 2613"/>
              <a:gd name="T2" fmla="*/ 2147483647 w 4020"/>
              <a:gd name="T3" fmla="*/ 2147483647 h 2613"/>
              <a:gd name="T4" fmla="*/ 2147483647 w 4020"/>
              <a:gd name="T5" fmla="*/ 2147483647 h 2613"/>
              <a:gd name="T6" fmla="*/ 2147483647 w 4020"/>
              <a:gd name="T7" fmla="*/ 2147483647 h 2613"/>
              <a:gd name="T8" fmla="*/ 2147483647 w 4020"/>
              <a:gd name="T9" fmla="*/ 2147483647 h 2613"/>
              <a:gd name="T10" fmla="*/ 2147483647 w 4020"/>
              <a:gd name="T11" fmla="*/ 2147483647 h 2613"/>
              <a:gd name="T12" fmla="*/ 2147483647 w 4020"/>
              <a:gd name="T13" fmla="*/ 2147483647 h 2613"/>
              <a:gd name="T14" fmla="*/ 2147483647 w 4020"/>
              <a:gd name="T15" fmla="*/ 2147483647 h 2613"/>
              <a:gd name="T16" fmla="*/ 2147483647 w 4020"/>
              <a:gd name="T17" fmla="*/ 2147483647 h 2613"/>
              <a:gd name="T18" fmla="*/ 2147483647 w 4020"/>
              <a:gd name="T19" fmla="*/ 2147483647 h 2613"/>
              <a:gd name="T20" fmla="*/ 2147483647 w 4020"/>
              <a:gd name="T21" fmla="*/ 2147483647 h 2613"/>
              <a:gd name="T22" fmla="*/ 2147483647 w 4020"/>
              <a:gd name="T23" fmla="*/ 2147483647 h 2613"/>
              <a:gd name="T24" fmla="*/ 2147483647 w 4020"/>
              <a:gd name="T25" fmla="*/ 2147483647 h 2613"/>
              <a:gd name="T26" fmla="*/ 2147483647 w 4020"/>
              <a:gd name="T27" fmla="*/ 2147483647 h 2613"/>
              <a:gd name="T28" fmla="*/ 2147483647 w 4020"/>
              <a:gd name="T29" fmla="*/ 2147483647 h 2613"/>
              <a:gd name="T30" fmla="*/ 2147483647 w 4020"/>
              <a:gd name="T31" fmla="*/ 2147483647 h 2613"/>
              <a:gd name="T32" fmla="*/ 2147483647 w 4020"/>
              <a:gd name="T33" fmla="*/ 2147483647 h 2613"/>
              <a:gd name="T34" fmla="*/ 2147483647 w 4020"/>
              <a:gd name="T35" fmla="*/ 2147483647 h 2613"/>
              <a:gd name="T36" fmla="*/ 2147483647 w 4020"/>
              <a:gd name="T37" fmla="*/ 2147483647 h 2613"/>
              <a:gd name="T38" fmla="*/ 2147483647 w 4020"/>
              <a:gd name="T39" fmla="*/ 2147483647 h 2613"/>
              <a:gd name="T40" fmla="*/ 2147483647 w 4020"/>
              <a:gd name="T41" fmla="*/ 2147483647 h 2613"/>
              <a:gd name="T42" fmla="*/ 2147483647 w 4020"/>
              <a:gd name="T43" fmla="*/ 2147483647 h 2613"/>
              <a:gd name="T44" fmla="*/ 2147483647 w 4020"/>
              <a:gd name="T45" fmla="*/ 2147483647 h 2613"/>
              <a:gd name="T46" fmla="*/ 2147483647 w 4020"/>
              <a:gd name="T47" fmla="*/ 2147483647 h 2613"/>
              <a:gd name="T48" fmla="*/ 2147483647 w 4020"/>
              <a:gd name="T49" fmla="*/ 2147483647 h 2613"/>
              <a:gd name="T50" fmla="*/ 2147483647 w 4020"/>
              <a:gd name="T51" fmla="*/ 2147483647 h 2613"/>
              <a:gd name="T52" fmla="*/ 2147483647 w 4020"/>
              <a:gd name="T53" fmla="*/ 2147483647 h 2613"/>
              <a:gd name="T54" fmla="*/ 2147483647 w 4020"/>
              <a:gd name="T55" fmla="*/ 2147483647 h 2613"/>
              <a:gd name="T56" fmla="*/ 2147483647 w 4020"/>
              <a:gd name="T57" fmla="*/ 2147483647 h 2613"/>
              <a:gd name="T58" fmla="*/ 2147483647 w 4020"/>
              <a:gd name="T59" fmla="*/ 2147483647 h 2613"/>
              <a:gd name="T60" fmla="*/ 2147483647 w 4020"/>
              <a:gd name="T61" fmla="*/ 2147483647 h 2613"/>
              <a:gd name="T62" fmla="*/ 2147483647 w 4020"/>
              <a:gd name="T63" fmla="*/ 2147483647 h 2613"/>
              <a:gd name="T64" fmla="*/ 2147483647 w 4020"/>
              <a:gd name="T65" fmla="*/ 2147483647 h 2613"/>
              <a:gd name="T66" fmla="*/ 2147483647 w 4020"/>
              <a:gd name="T67" fmla="*/ 2147483647 h 2613"/>
              <a:gd name="T68" fmla="*/ 2147483647 w 4020"/>
              <a:gd name="T69" fmla="*/ 2147483647 h 2613"/>
              <a:gd name="T70" fmla="*/ 2147483647 w 4020"/>
              <a:gd name="T71" fmla="*/ 2147483647 h 26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020"/>
              <a:gd name="T109" fmla="*/ 0 h 2613"/>
              <a:gd name="T110" fmla="*/ 4020 w 4020"/>
              <a:gd name="T111" fmla="*/ 2613 h 26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020" h="2613">
                <a:moveTo>
                  <a:pt x="1186" y="449"/>
                </a:moveTo>
                <a:cubicBezTo>
                  <a:pt x="978" y="484"/>
                  <a:pt x="774" y="525"/>
                  <a:pt x="568" y="568"/>
                </a:cubicBezTo>
                <a:cubicBezTo>
                  <a:pt x="515" y="607"/>
                  <a:pt x="456" y="638"/>
                  <a:pt x="404" y="677"/>
                </a:cubicBezTo>
                <a:cubicBezTo>
                  <a:pt x="340" y="725"/>
                  <a:pt x="297" y="802"/>
                  <a:pt x="241" y="859"/>
                </a:cubicBezTo>
                <a:cubicBezTo>
                  <a:pt x="208" y="953"/>
                  <a:pt x="226" y="951"/>
                  <a:pt x="159" y="1040"/>
                </a:cubicBezTo>
                <a:cubicBezTo>
                  <a:pt x="104" y="1258"/>
                  <a:pt x="47" y="1476"/>
                  <a:pt x="4" y="1695"/>
                </a:cubicBezTo>
                <a:cubicBezTo>
                  <a:pt x="7" y="1737"/>
                  <a:pt x="0" y="1782"/>
                  <a:pt x="13" y="1822"/>
                </a:cubicBezTo>
                <a:cubicBezTo>
                  <a:pt x="22" y="1851"/>
                  <a:pt x="54" y="1868"/>
                  <a:pt x="68" y="1895"/>
                </a:cubicBezTo>
                <a:cubicBezTo>
                  <a:pt x="79" y="1917"/>
                  <a:pt x="79" y="1944"/>
                  <a:pt x="86" y="1968"/>
                </a:cubicBezTo>
                <a:cubicBezTo>
                  <a:pt x="91" y="1986"/>
                  <a:pt x="93" y="2006"/>
                  <a:pt x="104" y="2022"/>
                </a:cubicBezTo>
                <a:cubicBezTo>
                  <a:pt x="118" y="2044"/>
                  <a:pt x="159" y="2077"/>
                  <a:pt x="159" y="2077"/>
                </a:cubicBezTo>
                <a:cubicBezTo>
                  <a:pt x="186" y="2159"/>
                  <a:pt x="164" y="2131"/>
                  <a:pt x="268" y="2186"/>
                </a:cubicBezTo>
                <a:cubicBezTo>
                  <a:pt x="518" y="2318"/>
                  <a:pt x="433" y="2298"/>
                  <a:pt x="577" y="2322"/>
                </a:cubicBezTo>
                <a:cubicBezTo>
                  <a:pt x="847" y="2503"/>
                  <a:pt x="1104" y="2601"/>
                  <a:pt x="1431" y="2604"/>
                </a:cubicBezTo>
                <a:cubicBezTo>
                  <a:pt x="2013" y="2609"/>
                  <a:pt x="2595" y="2610"/>
                  <a:pt x="3177" y="2613"/>
                </a:cubicBezTo>
                <a:cubicBezTo>
                  <a:pt x="3310" y="2595"/>
                  <a:pt x="3447" y="2594"/>
                  <a:pt x="3577" y="2559"/>
                </a:cubicBezTo>
                <a:cubicBezTo>
                  <a:pt x="3610" y="2550"/>
                  <a:pt x="3627" y="2512"/>
                  <a:pt x="3649" y="2486"/>
                </a:cubicBezTo>
                <a:cubicBezTo>
                  <a:pt x="3700" y="2427"/>
                  <a:pt x="3755" y="2371"/>
                  <a:pt x="3795" y="2304"/>
                </a:cubicBezTo>
                <a:cubicBezTo>
                  <a:pt x="3813" y="2274"/>
                  <a:pt x="3829" y="2242"/>
                  <a:pt x="3849" y="2213"/>
                </a:cubicBezTo>
                <a:cubicBezTo>
                  <a:pt x="3889" y="2157"/>
                  <a:pt x="3976" y="2050"/>
                  <a:pt x="3976" y="2050"/>
                </a:cubicBezTo>
                <a:cubicBezTo>
                  <a:pt x="4002" y="1859"/>
                  <a:pt x="4020" y="1757"/>
                  <a:pt x="3967" y="1504"/>
                </a:cubicBezTo>
                <a:cubicBezTo>
                  <a:pt x="3950" y="1422"/>
                  <a:pt x="3840" y="1286"/>
                  <a:pt x="3840" y="1286"/>
                </a:cubicBezTo>
                <a:cubicBezTo>
                  <a:pt x="3815" y="1133"/>
                  <a:pt x="3787" y="981"/>
                  <a:pt x="3749" y="831"/>
                </a:cubicBezTo>
                <a:cubicBezTo>
                  <a:pt x="3732" y="762"/>
                  <a:pt x="3640" y="649"/>
                  <a:pt x="3640" y="649"/>
                </a:cubicBezTo>
                <a:cubicBezTo>
                  <a:pt x="3601" y="494"/>
                  <a:pt x="3491" y="364"/>
                  <a:pt x="3349" y="286"/>
                </a:cubicBezTo>
                <a:cubicBezTo>
                  <a:pt x="3169" y="187"/>
                  <a:pt x="2985" y="84"/>
                  <a:pt x="2786" y="31"/>
                </a:cubicBezTo>
                <a:cubicBezTo>
                  <a:pt x="2744" y="20"/>
                  <a:pt x="2550" y="8"/>
                  <a:pt x="2495" y="4"/>
                </a:cubicBezTo>
                <a:cubicBezTo>
                  <a:pt x="2166" y="9"/>
                  <a:pt x="1837" y="0"/>
                  <a:pt x="1513" y="59"/>
                </a:cubicBezTo>
                <a:cubicBezTo>
                  <a:pt x="1434" y="98"/>
                  <a:pt x="1436" y="111"/>
                  <a:pt x="1395" y="195"/>
                </a:cubicBezTo>
                <a:cubicBezTo>
                  <a:pt x="1376" y="233"/>
                  <a:pt x="1339" y="258"/>
                  <a:pt x="1322" y="295"/>
                </a:cubicBezTo>
                <a:cubicBezTo>
                  <a:pt x="1314" y="312"/>
                  <a:pt x="1317" y="335"/>
                  <a:pt x="1304" y="349"/>
                </a:cubicBezTo>
                <a:cubicBezTo>
                  <a:pt x="1282" y="372"/>
                  <a:pt x="1271" y="399"/>
                  <a:pt x="1240" y="413"/>
                </a:cubicBezTo>
                <a:cubicBezTo>
                  <a:pt x="1223" y="421"/>
                  <a:pt x="1204" y="425"/>
                  <a:pt x="1186" y="431"/>
                </a:cubicBezTo>
                <a:cubicBezTo>
                  <a:pt x="1177" y="434"/>
                  <a:pt x="1159" y="440"/>
                  <a:pt x="1159" y="440"/>
                </a:cubicBezTo>
                <a:cubicBezTo>
                  <a:pt x="1134" y="465"/>
                  <a:pt x="1149" y="459"/>
                  <a:pt x="1113" y="459"/>
                </a:cubicBezTo>
                <a:lnTo>
                  <a:pt x="1186" y="449"/>
                </a:lnTo>
                <a:close/>
              </a:path>
            </a:pathLst>
          </a:custGeom>
          <a:solidFill>
            <a:srgbClr val="FF5050">
              <a:alpha val="32156"/>
            </a:srgbClr>
          </a:solidFill>
          <a:ln w="9525">
            <a:solidFill>
              <a:srgbClr val="CC66FF"/>
            </a:solidFill>
            <a:prstDash val="dash"/>
            <a:round/>
            <a:headEnd/>
            <a:tailEnd/>
          </a:ln>
        </p:spPr>
        <p:txBody>
          <a:bodyPr wrap="none" lIns="84376" tIns="42189" rIns="84376" bIns="42189" anchor="ctr"/>
          <a:lstStyle/>
          <a:p>
            <a:endParaRPr lang="en-US" sz="1477"/>
          </a:p>
        </p:txBody>
      </p:sp>
      <p:sp>
        <p:nvSpPr>
          <p:cNvPr id="107523" name="Text Box 4"/>
          <p:cNvSpPr txBox="1">
            <a:spLocks noChangeArrowheads="1"/>
          </p:cNvSpPr>
          <p:nvPr/>
        </p:nvSpPr>
        <p:spPr bwMode="auto">
          <a:xfrm>
            <a:off x="4889605" y="2823822"/>
            <a:ext cx="1906453" cy="4260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a:r>
              <a:rPr lang="en-GB" sz="2215" b="1" dirty="0"/>
              <a:t>Environment</a:t>
            </a:r>
          </a:p>
        </p:txBody>
      </p:sp>
      <p:sp>
        <p:nvSpPr>
          <p:cNvPr id="107524" name="Text Box 5"/>
          <p:cNvSpPr txBox="1">
            <a:spLocks noChangeArrowheads="1"/>
          </p:cNvSpPr>
          <p:nvPr/>
        </p:nvSpPr>
        <p:spPr bwMode="auto">
          <a:xfrm>
            <a:off x="1264974" y="2564240"/>
            <a:ext cx="1372652" cy="4260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a:r>
              <a:rPr lang="en-GB" sz="2215" b="1" dirty="0"/>
              <a:t>Universe</a:t>
            </a:r>
          </a:p>
        </p:txBody>
      </p:sp>
      <p:sp>
        <p:nvSpPr>
          <p:cNvPr id="107525" name="Text Box 6"/>
          <p:cNvSpPr txBox="1">
            <a:spLocks noChangeArrowheads="1"/>
          </p:cNvSpPr>
          <p:nvPr/>
        </p:nvSpPr>
        <p:spPr bwMode="auto">
          <a:xfrm>
            <a:off x="1181114" y="5013105"/>
            <a:ext cx="1053655" cy="5398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a:r>
              <a:rPr lang="en-GB" sz="1477" b="1"/>
              <a:t>System</a:t>
            </a:r>
          </a:p>
          <a:p>
            <a:pPr algn="l"/>
            <a:r>
              <a:rPr lang="en-GB" sz="1477" b="1"/>
              <a:t>Boundary</a:t>
            </a:r>
          </a:p>
        </p:txBody>
      </p:sp>
      <p:sp>
        <p:nvSpPr>
          <p:cNvPr id="107526" name="Line 7"/>
          <p:cNvSpPr>
            <a:spLocks noChangeShapeType="1"/>
          </p:cNvSpPr>
          <p:nvPr/>
        </p:nvSpPr>
        <p:spPr bwMode="auto">
          <a:xfrm flipV="1">
            <a:off x="2170113" y="4283345"/>
            <a:ext cx="2116137" cy="956896"/>
          </a:xfrm>
          <a:prstGeom prst="line">
            <a:avLst/>
          </a:prstGeom>
          <a:noFill/>
          <a:ln w="38100">
            <a:solidFill>
              <a:schemeClr val="tx1"/>
            </a:solidFill>
            <a:prstDash val="dash"/>
            <a:round/>
            <a:headEnd/>
            <a:tailEnd type="triangle" w="med" len="med"/>
          </a:ln>
          <a:extLst>
            <a:ext uri="{909E8E84-426E-40dd-AFC4-6F175D3DCCD1}">
              <a14:hiddenFill xmlns:a14="http://schemas.microsoft.com/office/drawing/2010/main" xmlns="">
                <a:noFill/>
              </a14:hiddenFill>
            </a:ext>
          </a:extLst>
        </p:spPr>
        <p:txBody>
          <a:bodyPr wrap="none" lIns="84376" tIns="42189" rIns="84376" bIns="42189" anchor="ctr"/>
          <a:lstStyle/>
          <a:p>
            <a:endParaRPr lang="en-US" sz="1477"/>
          </a:p>
        </p:txBody>
      </p:sp>
      <p:sp>
        <p:nvSpPr>
          <p:cNvPr id="107527" name="Rectangle 8"/>
          <p:cNvSpPr>
            <a:spLocks noGrp="1" noChangeArrowheads="1"/>
          </p:cNvSpPr>
          <p:nvPr>
            <p:ph type="title"/>
          </p:nvPr>
        </p:nvSpPr>
        <p:spPr/>
        <p:txBody>
          <a:bodyPr/>
          <a:lstStyle/>
          <a:p>
            <a:r>
              <a:rPr lang="en-GB" sz="1800" dirty="0" smtClean="0"/>
              <a:t>Properties and Characteristics of Systems </a:t>
            </a:r>
            <a:r>
              <a:rPr lang="en-GB" dirty="0" smtClean="0"/>
              <a:t/>
            </a:r>
            <a:br>
              <a:rPr lang="en-GB" dirty="0" smtClean="0"/>
            </a:br>
            <a:r>
              <a:rPr lang="en-GB" dirty="0" smtClean="0"/>
              <a:t>System Boundary and Environment</a:t>
            </a:r>
            <a:endParaRPr lang="en-GB" dirty="0"/>
          </a:p>
        </p:txBody>
      </p:sp>
      <p:sp>
        <p:nvSpPr>
          <p:cNvPr id="107528" name="Rectangle 9"/>
          <p:cNvSpPr>
            <a:spLocks noChangeArrowheads="1"/>
          </p:cNvSpPr>
          <p:nvPr/>
        </p:nvSpPr>
        <p:spPr bwMode="gray">
          <a:xfrm>
            <a:off x="4271522" y="3547697"/>
            <a:ext cx="1689100" cy="726831"/>
          </a:xfrm>
          <a:prstGeom prst="rect">
            <a:avLst/>
          </a:prstGeom>
          <a:solidFill>
            <a:srgbClr val="0000CC"/>
          </a:solidFill>
          <a:ln w="38100">
            <a:solidFill>
              <a:schemeClr val="tx1"/>
            </a:solidFill>
            <a:miter lim="800000"/>
            <a:headEnd/>
            <a:tailEnd/>
          </a:ln>
        </p:spPr>
        <p:txBody>
          <a:bodyPr wrap="none" lIns="84376" tIns="42189" rIns="84376" bIns="42189" anchor="ctr"/>
          <a:lstStyle/>
          <a:p>
            <a:pPr algn="ctr"/>
            <a:r>
              <a:rPr lang="en-GB" sz="2215" b="1">
                <a:solidFill>
                  <a:schemeClr val="bg1"/>
                </a:solidFill>
              </a:rPr>
              <a:t>System</a:t>
            </a:r>
            <a:endParaRPr lang="en-US" sz="2215" b="1">
              <a:solidFill>
                <a:schemeClr val="bg1"/>
              </a:solidFill>
            </a:endParaRPr>
          </a:p>
        </p:txBody>
      </p:sp>
      <p:sp>
        <p:nvSpPr>
          <p:cNvPr id="107529" name="Line 10"/>
          <p:cNvSpPr>
            <a:spLocks noChangeShapeType="1"/>
          </p:cNvSpPr>
          <p:nvPr/>
        </p:nvSpPr>
        <p:spPr bwMode="auto">
          <a:xfrm>
            <a:off x="5947922" y="3735266"/>
            <a:ext cx="774700"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lIns="84376" tIns="42189" rIns="84376" bIns="42189"/>
          <a:lstStyle/>
          <a:p>
            <a:endParaRPr lang="en-US" sz="1477"/>
          </a:p>
        </p:txBody>
      </p:sp>
      <p:sp>
        <p:nvSpPr>
          <p:cNvPr id="107530" name="Line 11"/>
          <p:cNvSpPr>
            <a:spLocks noChangeShapeType="1"/>
          </p:cNvSpPr>
          <p:nvPr/>
        </p:nvSpPr>
        <p:spPr bwMode="auto">
          <a:xfrm>
            <a:off x="5947922" y="4075235"/>
            <a:ext cx="774700"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lIns="84376" tIns="42189" rIns="84376" bIns="42189"/>
          <a:lstStyle/>
          <a:p>
            <a:endParaRPr lang="en-US" sz="1477"/>
          </a:p>
        </p:txBody>
      </p:sp>
      <p:sp>
        <p:nvSpPr>
          <p:cNvPr id="107531" name="Line 12"/>
          <p:cNvSpPr>
            <a:spLocks noChangeShapeType="1"/>
          </p:cNvSpPr>
          <p:nvPr/>
        </p:nvSpPr>
        <p:spPr bwMode="auto">
          <a:xfrm>
            <a:off x="3446022" y="3688374"/>
            <a:ext cx="812800"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lIns="84376" tIns="42189" rIns="84376" bIns="42189"/>
          <a:lstStyle/>
          <a:p>
            <a:endParaRPr lang="en-US" sz="1477"/>
          </a:p>
        </p:txBody>
      </p:sp>
      <p:sp>
        <p:nvSpPr>
          <p:cNvPr id="107532" name="Line 13"/>
          <p:cNvSpPr>
            <a:spLocks noChangeShapeType="1"/>
          </p:cNvSpPr>
          <p:nvPr/>
        </p:nvSpPr>
        <p:spPr bwMode="auto">
          <a:xfrm>
            <a:off x="3446022" y="3911112"/>
            <a:ext cx="812800"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lIns="84376" tIns="42189" rIns="84376" bIns="42189"/>
          <a:lstStyle/>
          <a:p>
            <a:endParaRPr lang="en-US" sz="1477"/>
          </a:p>
        </p:txBody>
      </p:sp>
      <p:sp>
        <p:nvSpPr>
          <p:cNvPr id="107533" name="Line 14"/>
          <p:cNvSpPr>
            <a:spLocks noChangeShapeType="1"/>
          </p:cNvSpPr>
          <p:nvPr/>
        </p:nvSpPr>
        <p:spPr bwMode="auto">
          <a:xfrm>
            <a:off x="3433324" y="4133850"/>
            <a:ext cx="812800"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lIns="84376" tIns="42189" rIns="84376" bIns="42189"/>
          <a:lstStyle/>
          <a:p>
            <a:endParaRPr lang="en-US" sz="1477"/>
          </a:p>
        </p:txBody>
      </p:sp>
      <p:sp>
        <p:nvSpPr>
          <p:cNvPr id="107534" name="Text Box 15"/>
          <p:cNvSpPr txBox="1">
            <a:spLocks noChangeArrowheads="1"/>
          </p:cNvSpPr>
          <p:nvPr/>
        </p:nvSpPr>
        <p:spPr bwMode="auto">
          <a:xfrm rot="-5400000">
            <a:off x="2752385" y="3745019"/>
            <a:ext cx="750687" cy="3409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662" dirty="0"/>
              <a:t>Inputs</a:t>
            </a:r>
            <a:endParaRPr lang="en-US" sz="1662" dirty="0"/>
          </a:p>
        </p:txBody>
      </p:sp>
      <p:sp>
        <p:nvSpPr>
          <p:cNvPr id="107535" name="Text Box 16"/>
          <p:cNvSpPr txBox="1">
            <a:spLocks noChangeArrowheads="1"/>
          </p:cNvSpPr>
          <p:nvPr/>
        </p:nvSpPr>
        <p:spPr bwMode="auto">
          <a:xfrm rot="-5400000">
            <a:off x="6506824" y="3763932"/>
            <a:ext cx="915797" cy="3409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662" dirty="0"/>
              <a:t>Outputs</a:t>
            </a:r>
            <a:endParaRPr lang="en-US" sz="1662" dirty="0"/>
          </a:p>
        </p:txBody>
      </p:sp>
      <p:sp>
        <p:nvSpPr>
          <p:cNvPr id="2" name="Rectangle 1"/>
          <p:cNvSpPr/>
          <p:nvPr/>
        </p:nvSpPr>
        <p:spPr>
          <a:xfrm>
            <a:off x="4601895" y="1071397"/>
            <a:ext cx="4384675" cy="1683474"/>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en-GB" sz="1477" dirty="0">
                <a:solidFill>
                  <a:srgbClr val="000000"/>
                </a:solidFill>
              </a:rPr>
              <a:t>The environment of a system is that part of the outside world which significantly interacts with it and impacts upon it. Usually by being the source of system inputs and destination of system outputs. A system’s environment is also a major contributor to the context of that system. </a:t>
            </a:r>
          </a:p>
        </p:txBody>
      </p:sp>
      <p:sp>
        <p:nvSpPr>
          <p:cNvPr id="18" name="Rectangle 17"/>
          <p:cNvSpPr/>
          <p:nvPr/>
        </p:nvSpPr>
        <p:spPr>
          <a:xfrm>
            <a:off x="193675" y="1235760"/>
            <a:ext cx="3419583" cy="1228863"/>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defRPr/>
            </a:pPr>
            <a:r>
              <a:rPr lang="en-GB" sz="1477" dirty="0">
                <a:solidFill>
                  <a:srgbClr val="000000"/>
                </a:solidFill>
              </a:rPr>
              <a:t>Those parts of the outside world which do NOT significantly interact with the system are part of its universe. These can be physically very close</a:t>
            </a:r>
          </a:p>
        </p:txBody>
      </p:sp>
    </p:spTree>
    <p:extLst>
      <p:ext uri="{BB962C8B-B14F-4D97-AF65-F5344CB8AC3E}">
        <p14:creationId xmlns:p14="http://schemas.microsoft.com/office/powerpoint/2010/main" val="176896082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p:txBody>
          <a:bodyPr>
            <a:normAutofit lnSpcReduction="10000"/>
          </a:bodyPr>
          <a:lstStyle/>
          <a:p>
            <a:r>
              <a:rPr lang="en-GB" dirty="0" smtClean="0"/>
              <a:t>A system boundary is an artificial (a mental creation) but useful concept  in Systems Thinking.</a:t>
            </a:r>
          </a:p>
          <a:p>
            <a:r>
              <a:rPr lang="en-GB" dirty="0" smtClean="0"/>
              <a:t>It provides a way of “bounding” or “scoping” the situation of interest. It helps decide what is inside and what is outside the system</a:t>
            </a:r>
          </a:p>
          <a:p>
            <a:r>
              <a:rPr lang="en-GB" dirty="0" smtClean="0"/>
              <a:t>System boundaries can be temporal (time related), logical (purpose), or geographical (physical)</a:t>
            </a:r>
          </a:p>
          <a:p>
            <a:r>
              <a:rPr lang="en-GB" dirty="0" smtClean="0"/>
              <a:t>The choice of what is and what is not the chosen system of interest depends upon the observer and their </a:t>
            </a:r>
            <a:r>
              <a:rPr lang="en-GB" b="1" dirty="0" smtClean="0"/>
              <a:t>reason</a:t>
            </a:r>
            <a:r>
              <a:rPr lang="en-GB" dirty="0" smtClean="0"/>
              <a:t> for examining that system</a:t>
            </a:r>
          </a:p>
          <a:p>
            <a:endParaRPr lang="en-US" dirty="0"/>
          </a:p>
        </p:txBody>
      </p:sp>
      <p:sp>
        <p:nvSpPr>
          <p:cNvPr id="109569" name="Rectangle 4"/>
          <p:cNvSpPr>
            <a:spLocks noGrp="1" noChangeArrowheads="1"/>
          </p:cNvSpPr>
          <p:nvPr>
            <p:ph type="title"/>
          </p:nvPr>
        </p:nvSpPr>
        <p:spPr/>
        <p:txBody>
          <a:bodyPr/>
          <a:lstStyle/>
          <a:p>
            <a:r>
              <a:rPr lang="en-GB" smtClean="0"/>
              <a:t>What’s the System Here?</a:t>
            </a:r>
            <a:endParaRPr lang="en-GB"/>
          </a:p>
        </p:txBody>
      </p:sp>
      <p:pic>
        <p:nvPicPr>
          <p:cNvPr id="109571" name="Picture 5" descr="pen"/>
          <p:cNvPicPr>
            <a:picLocks noChangeAspect="1" noChangeArrowheads="1"/>
          </p:cNvPicPr>
          <p:nvPr/>
        </p:nvPicPr>
        <p:blipFill>
          <a:blip r:embed="rId3">
            <a:extLst>
              <a:ext uri="{28A0092B-C50C-407E-A947-70E740481C1C}">
                <a14:useLocalDpi xmlns:a14="http://schemas.microsoft.com/office/drawing/2010/main" val="0"/>
              </a:ext>
            </a:extLst>
          </a:blip>
          <a:srcRect l="9427" r="37473"/>
          <a:stretch>
            <a:fillRect/>
          </a:stretch>
        </p:blipFill>
        <p:spPr bwMode="auto">
          <a:xfrm>
            <a:off x="679465" y="1567962"/>
            <a:ext cx="3529013" cy="3448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TextBox 3"/>
          <p:cNvSpPr txBox="1">
            <a:spLocks noChangeArrowheads="1"/>
          </p:cNvSpPr>
          <p:nvPr/>
        </p:nvSpPr>
        <p:spPr bwMode="auto">
          <a:xfrm>
            <a:off x="687919" y="5124451"/>
            <a:ext cx="3517110" cy="944489"/>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algn="ctr">
              <a:defRPr/>
            </a:pPr>
            <a:r>
              <a:rPr lang="en-GB" sz="1846" dirty="0"/>
              <a:t>Defining what is and what is not part of the system of interest is not easy</a:t>
            </a:r>
          </a:p>
        </p:txBody>
      </p:sp>
    </p:spTree>
    <p:extLst>
      <p:ext uri="{BB962C8B-B14F-4D97-AF65-F5344CB8AC3E}">
        <p14:creationId xmlns:p14="http://schemas.microsoft.com/office/powerpoint/2010/main" val="78157315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Using Boundaries</a:t>
            </a:r>
            <a:endParaRPr lang="en-GB" dirty="0"/>
          </a:p>
        </p:txBody>
      </p:sp>
      <p:sp>
        <p:nvSpPr>
          <p:cNvPr id="3" name="Content Placeholder 2"/>
          <p:cNvSpPr>
            <a:spLocks noGrp="1"/>
          </p:cNvSpPr>
          <p:nvPr>
            <p:ph type="body" sz="quarter" idx="4294967295"/>
          </p:nvPr>
        </p:nvSpPr>
        <p:spPr>
          <a:xfrm>
            <a:off x="493777" y="1148862"/>
            <a:ext cx="8254937" cy="4673020"/>
          </a:xfrm>
          <a:prstGeom prst="rect">
            <a:avLst/>
          </a:prstGeom>
        </p:spPr>
        <p:txBody>
          <a:bodyPr>
            <a:noAutofit/>
          </a:bodyPr>
          <a:lstStyle/>
          <a:p>
            <a:pPr marL="263776" indent="-263776">
              <a:buFont typeface="Arial"/>
              <a:buChar char="•"/>
            </a:pPr>
            <a:r>
              <a:rPr lang="en-GB" sz="1477" dirty="0"/>
              <a:t>The “right” boundary for thinking about a situation rarely coincides with existing political or physical definitions </a:t>
            </a:r>
          </a:p>
          <a:p>
            <a:pPr marL="263776" indent="-263776">
              <a:buFont typeface="Arial"/>
              <a:buChar char="•"/>
            </a:pPr>
            <a:r>
              <a:rPr lang="en-GB" sz="1477" dirty="0"/>
              <a:t>We invent boundaries in order to simplify and clarify a complex situation – to help decide “what’s in” and “what’s out”</a:t>
            </a:r>
          </a:p>
          <a:p>
            <a:pPr marL="263776" indent="-263776">
              <a:buFont typeface="Arial"/>
              <a:buChar char="•"/>
            </a:pPr>
            <a:r>
              <a:rPr lang="en-GB" sz="1477" dirty="0"/>
              <a:t>Where we draw the boundary impacts both PURPOSE and CONTEXT</a:t>
            </a:r>
          </a:p>
          <a:p>
            <a:pPr marL="263776" indent="-263776">
              <a:buFont typeface="Arial"/>
              <a:buChar char="•"/>
            </a:pPr>
            <a:endParaRPr lang="en-GB" sz="1477" dirty="0"/>
          </a:p>
          <a:p>
            <a:pPr marL="263776" indent="-263776">
              <a:buFont typeface="Arial"/>
              <a:buChar char="•"/>
            </a:pPr>
            <a:endParaRPr lang="en-GB" sz="1477" dirty="0"/>
          </a:p>
          <a:p>
            <a:pPr marL="263776" indent="-263776">
              <a:buFont typeface="Arial"/>
              <a:buChar char="•"/>
            </a:pPr>
            <a:endParaRPr lang="en-GB" sz="1477" dirty="0"/>
          </a:p>
          <a:p>
            <a:pPr marL="263776" indent="-263776">
              <a:buFont typeface="Arial"/>
              <a:buChar char="•"/>
            </a:pPr>
            <a:endParaRPr lang="en-GB" sz="1477" dirty="0"/>
          </a:p>
          <a:p>
            <a:pPr marL="263776" indent="-263776">
              <a:buFont typeface="Arial"/>
              <a:buChar char="•"/>
            </a:pPr>
            <a:endParaRPr lang="en-GB" sz="1477" dirty="0"/>
          </a:p>
          <a:p>
            <a:pPr marL="263776" indent="-263776">
              <a:buFont typeface="Arial"/>
              <a:buChar char="•"/>
            </a:pPr>
            <a:endParaRPr lang="en-GB" sz="1477" dirty="0"/>
          </a:p>
          <a:p>
            <a:pPr marL="263776" indent="-263776">
              <a:buFont typeface="Arial"/>
              <a:buChar char="•"/>
            </a:pPr>
            <a:endParaRPr lang="en-GB" sz="1477" dirty="0"/>
          </a:p>
          <a:p>
            <a:pPr marL="263776" indent="-263776">
              <a:buFont typeface="Arial"/>
              <a:buChar char="•"/>
            </a:pPr>
            <a:endParaRPr lang="en-GB" sz="1477" dirty="0"/>
          </a:p>
          <a:p>
            <a:pPr marL="263776" indent="-263776">
              <a:buFont typeface="Arial"/>
              <a:buChar char="•"/>
            </a:pPr>
            <a:r>
              <a:rPr lang="en-GB" sz="1477" dirty="0"/>
              <a:t>We should always reconsider the boundary for each situation whether new or old</a:t>
            </a:r>
          </a:p>
          <a:p>
            <a:pPr marL="263776" indent="-263776">
              <a:buFont typeface="Arial"/>
              <a:buChar char="•"/>
            </a:pPr>
            <a:r>
              <a:rPr lang="en-GB" sz="1477" dirty="0"/>
              <a:t>We should also be prepared to change the boundary as our understanding grows. Sometimes we don’t fully know why we are investigating a situation! We “have a feeling” – and its only by exploring the situation as a system we begin to appreciate what needs to be done which in turn will define the boundary</a:t>
            </a:r>
          </a:p>
          <a:p>
            <a:pPr marL="0" indent="0">
              <a:buNone/>
            </a:pPr>
            <a:endParaRPr lang="en-GB" sz="1477" dirty="0"/>
          </a:p>
        </p:txBody>
      </p:sp>
      <p:pic>
        <p:nvPicPr>
          <p:cNvPr id="7" name="Picture 6"/>
          <p:cNvPicPr>
            <a:picLocks noChangeAspect="1"/>
          </p:cNvPicPr>
          <p:nvPr/>
        </p:nvPicPr>
        <p:blipFill>
          <a:blip r:embed="rId3"/>
          <a:stretch>
            <a:fillRect/>
          </a:stretch>
        </p:blipFill>
        <p:spPr>
          <a:xfrm>
            <a:off x="763194" y="2636358"/>
            <a:ext cx="7716102" cy="1946221"/>
          </a:xfrm>
          <a:prstGeom prst="rect">
            <a:avLst/>
          </a:prstGeom>
        </p:spPr>
      </p:pic>
    </p:spTree>
    <p:extLst>
      <p:ext uri="{BB962C8B-B14F-4D97-AF65-F5344CB8AC3E}">
        <p14:creationId xmlns:p14="http://schemas.microsoft.com/office/powerpoint/2010/main" val="455940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3770"/>
            <a:ext cx="9144000" cy="706315"/>
          </a:xfrm>
        </p:spPr>
        <p:txBody>
          <a:bodyPr/>
          <a:lstStyle/>
          <a:p>
            <a:r>
              <a:rPr lang="en-GB" smtClean="0"/>
              <a:t>The Observer</a:t>
            </a:r>
            <a:endParaRPr lang="en-GB"/>
          </a:p>
        </p:txBody>
      </p:sp>
      <p:sp>
        <p:nvSpPr>
          <p:cNvPr id="80" name="Content Placeholder 79"/>
          <p:cNvSpPr>
            <a:spLocks noGrp="1"/>
          </p:cNvSpPr>
          <p:nvPr>
            <p:ph sz="half" idx="1"/>
          </p:nvPr>
        </p:nvSpPr>
        <p:spPr>
          <a:xfrm>
            <a:off x="326841" y="2308683"/>
            <a:ext cx="4343400" cy="3988531"/>
          </a:xfrm>
        </p:spPr>
        <p:txBody>
          <a:bodyPr/>
          <a:lstStyle/>
          <a:p>
            <a:r>
              <a:rPr lang="en-GB" dirty="0" smtClean="0"/>
              <a:t>The context of a system also depends on who’s looking at it</a:t>
            </a:r>
          </a:p>
          <a:p>
            <a:r>
              <a:rPr lang="en-GB" dirty="0" smtClean="0"/>
              <a:t>We see different things</a:t>
            </a:r>
          </a:p>
          <a:p>
            <a:r>
              <a:rPr lang="en-GB" dirty="0" smtClean="0"/>
              <a:t>When exploring a system’s context we need to take multiple perspectives to increase our understanding</a:t>
            </a:r>
            <a:endParaRPr lang="en-GB" dirty="0"/>
          </a:p>
        </p:txBody>
      </p:sp>
      <p:grpSp>
        <p:nvGrpSpPr>
          <p:cNvPr id="79" name="Group 78"/>
          <p:cNvGrpSpPr/>
          <p:nvPr/>
        </p:nvGrpSpPr>
        <p:grpSpPr>
          <a:xfrm>
            <a:off x="5108404" y="2362168"/>
            <a:ext cx="3198653" cy="2075012"/>
            <a:chOff x="4790748" y="1637687"/>
            <a:chExt cx="5648181" cy="4108982"/>
          </a:xfrm>
        </p:grpSpPr>
        <p:cxnSp>
          <p:nvCxnSpPr>
            <p:cNvPr id="7" name="Straight Connector 6"/>
            <p:cNvCxnSpPr/>
            <p:nvPr/>
          </p:nvCxnSpPr>
          <p:spPr>
            <a:xfrm flipV="1">
              <a:off x="4821382" y="1650671"/>
              <a:ext cx="3895106" cy="173379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5056911" y="1911927"/>
              <a:ext cx="3895106" cy="173379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5225678" y="2357749"/>
              <a:ext cx="3713577" cy="158727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6474700" y="4018407"/>
              <a:ext cx="3964229" cy="172826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6495802" y="3508039"/>
              <a:ext cx="3923281" cy="172423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6474700" y="5232276"/>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10417237" y="3501779"/>
              <a:ext cx="3693" cy="5081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6204914" y="4975079"/>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5960359" y="4717882"/>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5705148" y="4469182"/>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5204576" y="3950729"/>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5034591" y="3618046"/>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4800280" y="3388527"/>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5483231" y="4203277"/>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818369" y="3388229"/>
              <a:ext cx="237324" cy="2574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790748" y="3891540"/>
              <a:ext cx="254394" cy="2537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213978" y="3939309"/>
              <a:ext cx="291881" cy="26396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5200053" y="4449093"/>
              <a:ext cx="281099" cy="2670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705099" y="4963821"/>
              <a:ext cx="254394" cy="2537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5721666" y="4456258"/>
              <a:ext cx="254394" cy="2537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212130" y="5480861"/>
              <a:ext cx="254394" cy="2537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6241408" y="4987037"/>
              <a:ext cx="254394" cy="2537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10162843" y="3245811"/>
              <a:ext cx="254394" cy="2537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9445550" y="2429904"/>
              <a:ext cx="254394" cy="2537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8708022" y="1637687"/>
              <a:ext cx="243995" cy="26574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H="1">
              <a:off x="8935085" y="1891475"/>
              <a:ext cx="12762" cy="47522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5524272" y="2440084"/>
              <a:ext cx="3940666" cy="175769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5746963" y="2705170"/>
              <a:ext cx="3940666" cy="175769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5970910" y="3079071"/>
              <a:ext cx="3718024" cy="1637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6225870" y="3232694"/>
              <a:ext cx="3940666" cy="175769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5026884" y="4018407"/>
              <a:ext cx="187094" cy="1081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5496963" y="4603198"/>
              <a:ext cx="208136" cy="10700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V="1">
              <a:off x="5968106" y="5125778"/>
              <a:ext cx="244024" cy="9177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9698180" y="2673954"/>
              <a:ext cx="2103" cy="42963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3" name="TextBox 82"/>
          <p:cNvSpPr txBox="1"/>
          <p:nvPr/>
        </p:nvSpPr>
        <p:spPr>
          <a:xfrm>
            <a:off x="5038604" y="3913664"/>
            <a:ext cx="409086" cy="600293"/>
          </a:xfrm>
          <a:prstGeom prst="rect">
            <a:avLst/>
          </a:prstGeom>
          <a:noFill/>
        </p:spPr>
        <p:txBody>
          <a:bodyPr wrap="none" rtlCol="0">
            <a:spAutoFit/>
          </a:bodyPr>
          <a:lstStyle/>
          <a:p>
            <a:r>
              <a:rPr lang="en-GB" sz="3301">
                <a:latin typeface="GE Inspira Pitch Regular" charset="0"/>
              </a:rPr>
              <a:t>4</a:t>
            </a:r>
          </a:p>
        </p:txBody>
      </p:sp>
      <p:sp>
        <p:nvSpPr>
          <p:cNvPr id="84" name="TextBox 83"/>
          <p:cNvSpPr txBox="1"/>
          <p:nvPr/>
        </p:nvSpPr>
        <p:spPr>
          <a:xfrm>
            <a:off x="7954465" y="2488058"/>
            <a:ext cx="409086" cy="600293"/>
          </a:xfrm>
          <a:prstGeom prst="rect">
            <a:avLst/>
          </a:prstGeom>
          <a:noFill/>
        </p:spPr>
        <p:txBody>
          <a:bodyPr wrap="none" rtlCol="0">
            <a:spAutoFit/>
          </a:bodyPr>
          <a:lstStyle/>
          <a:p>
            <a:r>
              <a:rPr lang="en-GB" sz="3301">
                <a:latin typeface="GE Inspira Pitch Regular" charset="0"/>
              </a:rPr>
              <a:t>3</a:t>
            </a:r>
          </a:p>
        </p:txBody>
      </p:sp>
    </p:spTree>
    <p:extLst>
      <p:ext uri="{BB962C8B-B14F-4D97-AF65-F5344CB8AC3E}">
        <p14:creationId xmlns:p14="http://schemas.microsoft.com/office/powerpoint/2010/main" val="1477070528"/>
      </p:ext>
    </p:extLst>
  </p:cSld>
  <p:clrMapOvr>
    <a:masterClrMapping/>
  </p:clrMapOvr>
  <p:transition>
    <p:wipe dir="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dirty="0"/>
          </a:p>
        </p:txBody>
      </p:sp>
      <p:sp>
        <p:nvSpPr>
          <p:cNvPr id="7" name="TextBox 6"/>
          <p:cNvSpPr txBox="1"/>
          <p:nvPr/>
        </p:nvSpPr>
        <p:spPr>
          <a:xfrm>
            <a:off x="1487957" y="2683610"/>
            <a:ext cx="5800178" cy="1197059"/>
          </a:xfrm>
          <a:prstGeom prst="rect">
            <a:avLst/>
          </a:prstGeom>
          <a:noFill/>
        </p:spPr>
        <p:txBody>
          <a:bodyPr wrap="none" rtlCol="0">
            <a:spAutoFit/>
          </a:bodyPr>
          <a:lstStyle/>
          <a:p>
            <a:pPr algn="ctr"/>
            <a:r>
              <a:rPr lang="en-US" sz="2101" dirty="0"/>
              <a:t>A key question when Systems Thinking is</a:t>
            </a:r>
          </a:p>
          <a:p>
            <a:pPr algn="ctr"/>
            <a:endParaRPr lang="en-US" sz="1477" dirty="0"/>
          </a:p>
          <a:p>
            <a:pPr algn="ctr"/>
            <a:r>
              <a:rPr lang="en-US" sz="3601" dirty="0"/>
              <a:t>What is the context?</a:t>
            </a:r>
          </a:p>
        </p:txBody>
      </p:sp>
    </p:spTree>
    <p:extLst>
      <p:ext uri="{BB962C8B-B14F-4D97-AF65-F5344CB8AC3E}">
        <p14:creationId xmlns:p14="http://schemas.microsoft.com/office/powerpoint/2010/main" val="168632952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36521" y="81088"/>
            <a:ext cx="7119938" cy="1041401"/>
          </a:xfrm>
        </p:spPr>
        <p:txBody>
          <a:bodyPr/>
          <a:lstStyle/>
          <a:p>
            <a:r>
              <a:rPr lang="en-GB" sz="2000" smtClean="0"/>
              <a:t>Systems are made up of subsystems </a:t>
            </a:r>
            <a:br>
              <a:rPr lang="en-GB" sz="2000" smtClean="0"/>
            </a:br>
            <a:r>
              <a:rPr lang="en-GB" sz="2000" smtClean="0"/>
              <a:t>and Systems are subsystems of bigger Systems</a:t>
            </a:r>
            <a:endParaRPr lang="en-US" sz="2000" dirty="0"/>
          </a:p>
        </p:txBody>
      </p:sp>
      <p:sp>
        <p:nvSpPr>
          <p:cNvPr id="5" name="Content Placeholder 4"/>
          <p:cNvSpPr>
            <a:spLocks noGrp="1"/>
          </p:cNvSpPr>
          <p:nvPr>
            <p:ph idx="1"/>
          </p:nvPr>
        </p:nvSpPr>
        <p:spPr/>
        <p:txBody>
          <a:bodyPr/>
          <a:lstStyle/>
          <a:p>
            <a:endParaRPr lang="en-US"/>
          </a:p>
        </p:txBody>
      </p:sp>
      <p:sp>
        <p:nvSpPr>
          <p:cNvPr id="27" name="Rounded Rectangular Callout 26"/>
          <p:cNvSpPr/>
          <p:nvPr/>
        </p:nvSpPr>
        <p:spPr bwMode="auto">
          <a:xfrm>
            <a:off x="190445" y="1507854"/>
            <a:ext cx="2884527" cy="1752624"/>
          </a:xfrm>
          <a:prstGeom prst="wedgeRoundRectCallout">
            <a:avLst>
              <a:gd name="adj1" fmla="val 99512"/>
              <a:gd name="adj2" fmla="val 28611"/>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lvl1pPr eaLnBrk="0" hangingPunct="0">
              <a:defRPr sz="1200">
                <a:solidFill>
                  <a:schemeClr val="tx1"/>
                </a:solidFill>
                <a:latin typeface="Arial" charset="0"/>
                <a:ea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ctr" eaLnBrk="1" hangingPunct="1">
              <a:defRPr/>
            </a:pPr>
            <a:r>
              <a:rPr lang="en-GB" sz="1846" dirty="0">
                <a:solidFill>
                  <a:srgbClr val="FFFFFF"/>
                </a:solidFill>
              </a:rPr>
              <a:t>Whenever we look </a:t>
            </a:r>
            <a:r>
              <a:rPr lang="ja-JP" altLang="en-GB" sz="1846" dirty="0">
                <a:solidFill>
                  <a:srgbClr val="FFFFFF"/>
                </a:solidFill>
              </a:rPr>
              <a:t>“</a:t>
            </a:r>
            <a:r>
              <a:rPr lang="en-GB" sz="1846" dirty="0">
                <a:solidFill>
                  <a:srgbClr val="FFFFFF"/>
                </a:solidFill>
              </a:rPr>
              <a:t>inside</a:t>
            </a:r>
            <a:r>
              <a:rPr lang="ja-JP" altLang="en-GB" sz="1846" dirty="0">
                <a:solidFill>
                  <a:srgbClr val="FFFFFF"/>
                </a:solidFill>
              </a:rPr>
              <a:t>”</a:t>
            </a:r>
            <a:r>
              <a:rPr lang="en-GB" sz="1846" dirty="0">
                <a:solidFill>
                  <a:srgbClr val="FFFFFF"/>
                </a:solidFill>
              </a:rPr>
              <a:t> </a:t>
            </a:r>
            <a:r>
              <a:rPr lang="en-GB" sz="1846" dirty="0">
                <a:solidFill>
                  <a:schemeClr val="bg1"/>
                </a:solidFill>
              </a:rPr>
              <a:t>the chosen system of interest </a:t>
            </a:r>
            <a:r>
              <a:rPr lang="en-GB" sz="1846" dirty="0">
                <a:solidFill>
                  <a:srgbClr val="FFFFFF"/>
                </a:solidFill>
              </a:rPr>
              <a:t>we see further smaller systems or subsystems</a:t>
            </a:r>
          </a:p>
        </p:txBody>
      </p:sp>
      <p:sp>
        <p:nvSpPr>
          <p:cNvPr id="29" name="Rounded Rectangular Callout 28"/>
          <p:cNvSpPr>
            <a:spLocks noChangeArrowheads="1"/>
          </p:cNvSpPr>
          <p:nvPr/>
        </p:nvSpPr>
        <p:spPr bwMode="auto">
          <a:xfrm>
            <a:off x="36521" y="4271627"/>
            <a:ext cx="2495664" cy="1820008"/>
          </a:xfrm>
          <a:prstGeom prst="wedgeRoundRectCallout">
            <a:avLst>
              <a:gd name="adj1" fmla="val 82351"/>
              <a:gd name="adj2" fmla="val -18802"/>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lIns="84376" tIns="42189" rIns="84376" bIns="42189" anchor="ctr"/>
          <a:lstStyle/>
          <a:p>
            <a:pPr>
              <a:defRPr/>
            </a:pPr>
            <a:r>
              <a:rPr lang="en-GB" sz="1846" dirty="0">
                <a:solidFill>
                  <a:schemeClr val="dk1"/>
                </a:solidFill>
                <a:latin typeface="+mn-lt"/>
                <a:ea typeface="+mn-ea"/>
              </a:rPr>
              <a:t>Whenever we look outside </a:t>
            </a:r>
            <a:r>
              <a:rPr lang="en-GB" sz="1846" dirty="0">
                <a:latin typeface="+mn-lt"/>
                <a:ea typeface="+mn-ea"/>
              </a:rPr>
              <a:t>the chosen system of interest </a:t>
            </a:r>
            <a:r>
              <a:rPr lang="en-GB" sz="1846" dirty="0">
                <a:solidFill>
                  <a:schemeClr val="dk1"/>
                </a:solidFill>
                <a:latin typeface="+mn-lt"/>
                <a:ea typeface="+mn-ea"/>
              </a:rPr>
              <a:t>we see that it is part of a larger system</a:t>
            </a:r>
          </a:p>
        </p:txBody>
      </p:sp>
      <p:sp>
        <p:nvSpPr>
          <p:cNvPr id="2" name="TextBox 1"/>
          <p:cNvSpPr txBox="1"/>
          <p:nvPr/>
        </p:nvSpPr>
        <p:spPr>
          <a:xfrm>
            <a:off x="4206288" y="1378065"/>
            <a:ext cx="4614833" cy="546945"/>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1477" dirty="0"/>
              <a:t>We can use this concept to manage complexity through the use of subsystems </a:t>
            </a:r>
          </a:p>
        </p:txBody>
      </p:sp>
      <p:pic>
        <p:nvPicPr>
          <p:cNvPr id="4" name="Picture 3"/>
          <p:cNvPicPr>
            <a:picLocks noChangeAspect="1"/>
          </p:cNvPicPr>
          <p:nvPr/>
        </p:nvPicPr>
        <p:blipFill>
          <a:blip r:embed="rId3"/>
          <a:stretch>
            <a:fillRect/>
          </a:stretch>
        </p:blipFill>
        <p:spPr>
          <a:xfrm>
            <a:off x="2809519" y="2074926"/>
            <a:ext cx="6435131" cy="4157840"/>
          </a:xfrm>
          <a:prstGeom prst="rect">
            <a:avLst/>
          </a:prstGeom>
        </p:spPr>
      </p:pic>
    </p:spTree>
    <p:extLst>
      <p:ext uri="{BB962C8B-B14F-4D97-AF65-F5344CB8AC3E}">
        <p14:creationId xmlns:p14="http://schemas.microsoft.com/office/powerpoint/2010/main" val="155689846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p:txBody>
          <a:bodyPr/>
          <a:lstStyle/>
          <a:p>
            <a:r>
              <a:rPr lang="en-GB" dirty="0" smtClean="0"/>
              <a:t>The context of a subsystem comes from the system it sits within  </a:t>
            </a:r>
            <a:endParaRPr lang="en-US" dirty="0"/>
          </a:p>
        </p:txBody>
      </p:sp>
      <p:sp>
        <p:nvSpPr>
          <p:cNvPr id="4" name="Rounded Rectangular Callout 3"/>
          <p:cNvSpPr/>
          <p:nvPr/>
        </p:nvSpPr>
        <p:spPr>
          <a:xfrm>
            <a:off x="23841" y="4072790"/>
            <a:ext cx="2556577" cy="2703653"/>
          </a:xfrm>
          <a:prstGeom prst="wedgeRoundRectCallout">
            <a:avLst>
              <a:gd name="adj1" fmla="val 89100"/>
              <a:gd name="adj2" fmla="val -30652"/>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77" dirty="0"/>
              <a:t>At any level It is the other systems outside the boundary of our system of interest that provide its context. These other systems will provide constraints (requirements) on our system of interest </a:t>
            </a:r>
          </a:p>
        </p:txBody>
      </p:sp>
      <p:pic>
        <p:nvPicPr>
          <p:cNvPr id="6" name="Picture 5"/>
          <p:cNvPicPr>
            <a:picLocks noChangeAspect="1"/>
          </p:cNvPicPr>
          <p:nvPr/>
        </p:nvPicPr>
        <p:blipFill>
          <a:blip r:embed="rId3"/>
          <a:stretch>
            <a:fillRect/>
          </a:stretch>
        </p:blipFill>
        <p:spPr>
          <a:xfrm>
            <a:off x="2580418" y="1266776"/>
            <a:ext cx="6435131" cy="4157840"/>
          </a:xfrm>
          <a:prstGeom prst="rect">
            <a:avLst/>
          </a:prstGeom>
        </p:spPr>
      </p:pic>
    </p:spTree>
    <p:extLst>
      <p:ext uri="{BB962C8B-B14F-4D97-AF65-F5344CB8AC3E}">
        <p14:creationId xmlns:p14="http://schemas.microsoft.com/office/powerpoint/2010/main" val="181291447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p:txBody>
          <a:bodyPr/>
          <a:lstStyle/>
          <a:p>
            <a:r>
              <a:rPr lang="en-GB" smtClean="0"/>
              <a:t>Subsystems and Information Hiding</a:t>
            </a:r>
            <a:endParaRPr lang="en-GB" dirty="0"/>
          </a:p>
        </p:txBody>
      </p:sp>
      <p:sp>
        <p:nvSpPr>
          <p:cNvPr id="115714" name="Rectangle 3"/>
          <p:cNvSpPr>
            <a:spLocks noGrp="1" noChangeArrowheads="1"/>
          </p:cNvSpPr>
          <p:nvPr>
            <p:ph idx="1"/>
          </p:nvPr>
        </p:nvSpPr>
        <p:spPr>
          <a:xfrm>
            <a:off x="130175" y="1328738"/>
            <a:ext cx="8686800" cy="1879877"/>
          </a:xfrm>
        </p:spPr>
        <p:txBody>
          <a:bodyPr>
            <a:normAutofit fontScale="92500" lnSpcReduction="20000"/>
          </a:bodyPr>
          <a:lstStyle/>
          <a:p>
            <a:r>
              <a:rPr lang="en-GB" dirty="0" smtClean="0"/>
              <a:t>The fact that any system is made up of subsystems is extremely useful in Systems Thinking.</a:t>
            </a:r>
          </a:p>
          <a:p>
            <a:r>
              <a:rPr lang="en-GB" dirty="0" smtClean="0"/>
              <a:t>By </a:t>
            </a:r>
            <a:r>
              <a:rPr lang="ja-JP" altLang="en-GB" dirty="0" smtClean="0"/>
              <a:t>“</a:t>
            </a:r>
            <a:r>
              <a:rPr lang="en-GB" altLang="ja-JP" dirty="0" smtClean="0"/>
              <a:t>hiding</a:t>
            </a:r>
            <a:r>
              <a:rPr lang="ja-JP" altLang="en-GB" dirty="0" smtClean="0"/>
              <a:t>”</a:t>
            </a:r>
            <a:r>
              <a:rPr lang="en-GB" altLang="ja-JP" dirty="0" smtClean="0"/>
              <a:t> the detail in sub-systems it provides a way of managing complexity</a:t>
            </a:r>
          </a:p>
          <a:p>
            <a:r>
              <a:rPr lang="en-GB" dirty="0" smtClean="0"/>
              <a:t>This </a:t>
            </a:r>
            <a:r>
              <a:rPr lang="ja-JP" altLang="en-GB" dirty="0" smtClean="0"/>
              <a:t>“</a:t>
            </a:r>
            <a:r>
              <a:rPr lang="en-GB" altLang="ja-JP" dirty="0" smtClean="0"/>
              <a:t>abstraction</a:t>
            </a:r>
            <a:r>
              <a:rPr lang="ja-JP" altLang="en-GB" dirty="0" smtClean="0"/>
              <a:t>”</a:t>
            </a:r>
            <a:r>
              <a:rPr lang="en-GB" altLang="ja-JP" dirty="0" smtClean="0"/>
              <a:t> of reality is very powerful – it allows complex situations to be explained in simple ways</a:t>
            </a:r>
            <a:endParaRPr lang="en-GB" dirty="0"/>
          </a:p>
        </p:txBody>
      </p:sp>
      <p:pic>
        <p:nvPicPr>
          <p:cNvPr id="115715" name="Picture 5" descr="Underground_London"/>
          <p:cNvPicPr>
            <a:picLocks noChangeAspect="1" noChangeArrowheads="1"/>
          </p:cNvPicPr>
          <p:nvPr/>
        </p:nvPicPr>
        <p:blipFill>
          <a:blip r:embed="rId3" cstate="print">
            <a:extLst>
              <a:ext uri="{28A0092B-C50C-407E-A947-70E740481C1C}">
                <a14:useLocalDpi xmlns:a14="http://schemas.microsoft.com/office/drawing/2010/main"/>
              </a:ext>
            </a:extLst>
          </a:blip>
          <a:srcRect l="12210" t="21535" r="9013" b="18935"/>
          <a:stretch>
            <a:fillRect/>
          </a:stretch>
        </p:blipFill>
        <p:spPr bwMode="auto">
          <a:xfrm>
            <a:off x="304991" y="3395527"/>
            <a:ext cx="3708664" cy="20265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5720" name="Rectangle 7"/>
          <p:cNvSpPr>
            <a:spLocks noChangeArrowheads="1"/>
          </p:cNvSpPr>
          <p:nvPr/>
        </p:nvSpPr>
        <p:spPr bwMode="auto">
          <a:xfrm>
            <a:off x="6086475" y="3354314"/>
            <a:ext cx="2914650" cy="738554"/>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84376" tIns="42189" rIns="84376" bIns="42189" anchor="ctr"/>
          <a:lstStyle/>
          <a:p>
            <a:endParaRPr lang="en-US" sz="1477"/>
          </a:p>
        </p:txBody>
      </p:sp>
      <p:sp>
        <p:nvSpPr>
          <p:cNvPr id="115721" name="Rectangle 8"/>
          <p:cNvSpPr>
            <a:spLocks noChangeArrowheads="1"/>
          </p:cNvSpPr>
          <p:nvPr/>
        </p:nvSpPr>
        <p:spPr bwMode="auto">
          <a:xfrm>
            <a:off x="8001000" y="3700148"/>
            <a:ext cx="1143000" cy="1222131"/>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84376" tIns="42189" rIns="84376" bIns="42189" anchor="ctr"/>
          <a:lstStyle/>
          <a:p>
            <a:endParaRPr lang="en-US" sz="1477"/>
          </a:p>
        </p:txBody>
      </p:sp>
      <p:sp>
        <p:nvSpPr>
          <p:cNvPr id="9" name="TextBox 7"/>
          <p:cNvSpPr txBox="1">
            <a:spLocks noChangeArrowheads="1"/>
          </p:cNvSpPr>
          <p:nvPr/>
        </p:nvSpPr>
        <p:spPr bwMode="auto">
          <a:xfrm>
            <a:off x="3959933" y="3460562"/>
            <a:ext cx="1944216" cy="2080698"/>
          </a:xfrm>
          <a:prstGeom prst="rect">
            <a:avLst/>
          </a:prstGeom>
          <a:noFill/>
          <a:ln w="9525">
            <a:noFill/>
            <a:miter lim="800000"/>
            <a:headEnd/>
            <a:tailEnd/>
          </a:ln>
        </p:spPr>
        <p:txBody>
          <a:bodyPr wrap="square">
            <a:spAutoFit/>
          </a:bodyPr>
          <a:lstStyle/>
          <a:p>
            <a:pPr algn="ctr"/>
            <a:r>
              <a:rPr lang="en-GB" sz="1292" dirty="0"/>
              <a:t>The map of the London underground is a classic example of abstraction to make complexity understandable. The “real” map is just too complex to be of any use in navigating the system. </a:t>
            </a:r>
          </a:p>
        </p:txBody>
      </p:sp>
      <p:pic>
        <p:nvPicPr>
          <p:cNvPr id="10" name="Picture 9" descr="752px-Tube_map_1908-2.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908818" y="3271200"/>
            <a:ext cx="3172501" cy="2332645"/>
          </a:xfrm>
          <a:prstGeom prst="rect">
            <a:avLst/>
          </a:prstGeom>
        </p:spPr>
      </p:pic>
    </p:spTree>
    <p:extLst>
      <p:ext uri="{BB962C8B-B14F-4D97-AF65-F5344CB8AC3E}">
        <p14:creationId xmlns:p14="http://schemas.microsoft.com/office/powerpoint/2010/main" val="158831345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Up Arrow 29"/>
          <p:cNvSpPr/>
          <p:nvPr/>
        </p:nvSpPr>
        <p:spPr>
          <a:xfrm rot="1831013">
            <a:off x="3314001" y="1351722"/>
            <a:ext cx="663080" cy="4783739"/>
          </a:xfrm>
          <a:prstGeom prst="upArrow">
            <a:avLst/>
          </a:prstGeom>
          <a:gradFill>
            <a:gsLst>
              <a:gs pos="0">
                <a:srgbClr val="FFCC00"/>
              </a:gs>
              <a:gs pos="99000">
                <a:srgbClr val="FF3300"/>
              </a:gs>
              <a:gs pos="100000">
                <a:schemeClr val="accent1">
                  <a:shade val="94000"/>
                  <a:satMod val="135000"/>
                </a:schemeClr>
              </a:gs>
              <a:gs pos="67000">
                <a:srgbClr val="FF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dirty="0"/>
          </a:p>
        </p:txBody>
      </p:sp>
      <p:sp>
        <p:nvSpPr>
          <p:cNvPr id="2" name="Title 1"/>
          <p:cNvSpPr>
            <a:spLocks noGrp="1"/>
          </p:cNvSpPr>
          <p:nvPr>
            <p:ph type="title"/>
          </p:nvPr>
        </p:nvSpPr>
        <p:spPr/>
        <p:txBody>
          <a:bodyPr/>
          <a:lstStyle/>
          <a:p>
            <a:r>
              <a:rPr lang="en-US" dirty="0" smtClean="0"/>
              <a:t>Abstraction in Design</a:t>
            </a:r>
            <a:endParaRPr lang="en-US" dirty="0"/>
          </a:p>
        </p:txBody>
      </p:sp>
      <p:sp>
        <p:nvSpPr>
          <p:cNvPr id="5" name="TextBox 4"/>
          <p:cNvSpPr txBox="1"/>
          <p:nvPr/>
        </p:nvSpPr>
        <p:spPr>
          <a:xfrm>
            <a:off x="2143162" y="5852692"/>
            <a:ext cx="595035" cy="433196"/>
          </a:xfrm>
          <a:prstGeom prst="rect">
            <a:avLst/>
          </a:prstGeom>
          <a:noFill/>
        </p:spPr>
        <p:txBody>
          <a:bodyPr wrap="none" rtlCol="0">
            <a:spAutoFit/>
          </a:bodyPr>
          <a:lstStyle/>
          <a:p>
            <a:r>
              <a:rPr lang="en-US" sz="2215" b="1" dirty="0"/>
              <a:t>TV</a:t>
            </a:r>
          </a:p>
        </p:txBody>
      </p:sp>
      <p:sp>
        <p:nvSpPr>
          <p:cNvPr id="7" name="TextBox 6"/>
          <p:cNvSpPr txBox="1"/>
          <p:nvPr/>
        </p:nvSpPr>
        <p:spPr>
          <a:xfrm>
            <a:off x="982761" y="5923738"/>
            <a:ext cx="805029" cy="319639"/>
          </a:xfrm>
          <a:prstGeom prst="rect">
            <a:avLst/>
          </a:prstGeom>
          <a:noFill/>
        </p:spPr>
        <p:txBody>
          <a:bodyPr wrap="none" rtlCol="0">
            <a:spAutoFit/>
          </a:bodyPr>
          <a:lstStyle/>
          <a:p>
            <a:r>
              <a:rPr lang="en-US" sz="1477" dirty="0"/>
              <a:t>Object</a:t>
            </a:r>
          </a:p>
        </p:txBody>
      </p:sp>
      <p:grpSp>
        <p:nvGrpSpPr>
          <p:cNvPr id="17" name="Group 16"/>
          <p:cNvGrpSpPr/>
          <p:nvPr/>
        </p:nvGrpSpPr>
        <p:grpSpPr>
          <a:xfrm>
            <a:off x="970920" y="4573873"/>
            <a:ext cx="4310017" cy="774251"/>
            <a:chOff x="1051829" y="4669276"/>
            <a:chExt cx="4669185" cy="838772"/>
          </a:xfrm>
        </p:grpSpPr>
        <p:sp>
          <p:nvSpPr>
            <p:cNvPr id="6" name="TextBox 5"/>
            <p:cNvSpPr txBox="1"/>
            <p:nvPr/>
          </p:nvSpPr>
          <p:spPr>
            <a:xfrm>
              <a:off x="3527520" y="4669276"/>
              <a:ext cx="2193494" cy="838772"/>
            </a:xfrm>
            <a:prstGeom prst="rect">
              <a:avLst/>
            </a:prstGeom>
            <a:noFill/>
          </p:spPr>
          <p:txBody>
            <a:bodyPr wrap="square" rtlCol="0">
              <a:spAutoFit/>
            </a:bodyPr>
            <a:lstStyle/>
            <a:p>
              <a:r>
                <a:rPr lang="en-US" sz="1477" dirty="0"/>
                <a:t>Converts a signal into light and sound</a:t>
              </a:r>
            </a:p>
          </p:txBody>
        </p:sp>
        <p:sp>
          <p:nvSpPr>
            <p:cNvPr id="8" name="TextBox 7"/>
            <p:cNvSpPr txBox="1"/>
            <p:nvPr/>
          </p:nvSpPr>
          <p:spPr>
            <a:xfrm>
              <a:off x="1051829" y="4797552"/>
              <a:ext cx="1023196" cy="346276"/>
            </a:xfrm>
            <a:prstGeom prst="rect">
              <a:avLst/>
            </a:prstGeom>
            <a:noFill/>
          </p:spPr>
          <p:txBody>
            <a:bodyPr wrap="none" rtlCol="0">
              <a:spAutoFit/>
            </a:bodyPr>
            <a:lstStyle/>
            <a:p>
              <a:r>
                <a:rPr lang="en-US" sz="1477" dirty="0"/>
                <a:t>Purpose</a:t>
              </a:r>
            </a:p>
          </p:txBody>
        </p:sp>
      </p:grpSp>
      <p:sp>
        <p:nvSpPr>
          <p:cNvPr id="9" name="TextBox 8"/>
          <p:cNvSpPr txBox="1"/>
          <p:nvPr/>
        </p:nvSpPr>
        <p:spPr>
          <a:xfrm>
            <a:off x="922144" y="3044974"/>
            <a:ext cx="1386855" cy="546945"/>
          </a:xfrm>
          <a:prstGeom prst="rect">
            <a:avLst/>
          </a:prstGeom>
          <a:noFill/>
        </p:spPr>
        <p:txBody>
          <a:bodyPr wrap="none" rtlCol="0">
            <a:spAutoFit/>
          </a:bodyPr>
          <a:lstStyle/>
          <a:p>
            <a:r>
              <a:rPr lang="en-US" sz="1477" dirty="0"/>
              <a:t>Higher-Level</a:t>
            </a:r>
          </a:p>
          <a:p>
            <a:r>
              <a:rPr lang="en-US" sz="1477" dirty="0"/>
              <a:t>Purpose</a:t>
            </a:r>
          </a:p>
        </p:txBody>
      </p:sp>
      <p:sp>
        <p:nvSpPr>
          <p:cNvPr id="10" name="TextBox 9"/>
          <p:cNvSpPr txBox="1"/>
          <p:nvPr/>
        </p:nvSpPr>
        <p:spPr>
          <a:xfrm>
            <a:off x="4142818" y="3151546"/>
            <a:ext cx="2024764" cy="319639"/>
          </a:xfrm>
          <a:prstGeom prst="rect">
            <a:avLst/>
          </a:prstGeom>
          <a:noFill/>
        </p:spPr>
        <p:txBody>
          <a:bodyPr wrap="square" rtlCol="0">
            <a:spAutoFit/>
          </a:bodyPr>
          <a:lstStyle/>
          <a:p>
            <a:r>
              <a:rPr lang="en-US" sz="1477" dirty="0"/>
              <a:t>Entertain User</a:t>
            </a:r>
          </a:p>
        </p:txBody>
      </p:sp>
      <p:sp>
        <p:nvSpPr>
          <p:cNvPr id="11" name="TextBox 10"/>
          <p:cNvSpPr txBox="1"/>
          <p:nvPr/>
        </p:nvSpPr>
        <p:spPr>
          <a:xfrm>
            <a:off x="4911058" y="1527922"/>
            <a:ext cx="2024764" cy="319639"/>
          </a:xfrm>
          <a:prstGeom prst="rect">
            <a:avLst/>
          </a:prstGeom>
          <a:noFill/>
        </p:spPr>
        <p:txBody>
          <a:bodyPr wrap="square" rtlCol="0">
            <a:spAutoFit/>
          </a:bodyPr>
          <a:lstStyle/>
          <a:p>
            <a:r>
              <a:rPr lang="en-US" sz="1477" dirty="0"/>
              <a:t>Pleasure User</a:t>
            </a:r>
          </a:p>
        </p:txBody>
      </p:sp>
      <p:sp>
        <p:nvSpPr>
          <p:cNvPr id="12" name="TextBox 11"/>
          <p:cNvSpPr txBox="1"/>
          <p:nvPr/>
        </p:nvSpPr>
        <p:spPr>
          <a:xfrm>
            <a:off x="991777" y="1445032"/>
            <a:ext cx="1479572" cy="546945"/>
          </a:xfrm>
          <a:prstGeom prst="rect">
            <a:avLst/>
          </a:prstGeom>
          <a:noFill/>
        </p:spPr>
        <p:txBody>
          <a:bodyPr wrap="none" rtlCol="0">
            <a:spAutoFit/>
          </a:bodyPr>
          <a:lstStyle/>
          <a:p>
            <a:r>
              <a:rPr lang="en-US" sz="1477" dirty="0"/>
              <a:t>Highest-Level</a:t>
            </a:r>
          </a:p>
          <a:p>
            <a:r>
              <a:rPr lang="en-US" sz="1477" dirty="0"/>
              <a:t>Purpose</a:t>
            </a:r>
          </a:p>
        </p:txBody>
      </p:sp>
      <p:grpSp>
        <p:nvGrpSpPr>
          <p:cNvPr id="3" name="Group 2"/>
          <p:cNvGrpSpPr/>
          <p:nvPr/>
        </p:nvGrpSpPr>
        <p:grpSpPr>
          <a:xfrm>
            <a:off x="5265733" y="4548237"/>
            <a:ext cx="1114438" cy="640285"/>
            <a:chOff x="5719485" y="4656448"/>
            <a:chExt cx="1207308" cy="693642"/>
          </a:xfrm>
        </p:grpSpPr>
        <p:cxnSp>
          <p:nvCxnSpPr>
            <p:cNvPr id="14" name="Straight Arrow Connector 13"/>
            <p:cNvCxnSpPr>
              <a:stCxn id="6" idx="3"/>
            </p:cNvCxnSpPr>
            <p:nvPr/>
          </p:nvCxnSpPr>
          <p:spPr>
            <a:xfrm flipV="1">
              <a:off x="5735956" y="4656448"/>
              <a:ext cx="1165181" cy="447159"/>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V="1">
              <a:off x="5719485" y="5002795"/>
              <a:ext cx="1207308" cy="94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5732317" y="5014096"/>
              <a:ext cx="1180124" cy="3359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cxnSp>
        <p:nvCxnSpPr>
          <p:cNvPr id="19" name="Straight Arrow Connector 18"/>
          <p:cNvCxnSpPr/>
          <p:nvPr/>
        </p:nvCxnSpPr>
        <p:spPr>
          <a:xfrm>
            <a:off x="2732375" y="6100807"/>
            <a:ext cx="3105092" cy="2422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nvGrpSpPr>
          <p:cNvPr id="13" name="Group 12"/>
          <p:cNvGrpSpPr/>
          <p:nvPr/>
        </p:nvGrpSpPr>
        <p:grpSpPr>
          <a:xfrm>
            <a:off x="5739905" y="3033135"/>
            <a:ext cx="1114438" cy="640285"/>
            <a:chOff x="6218230" y="3000146"/>
            <a:chExt cx="1207308" cy="693642"/>
          </a:xfrm>
        </p:grpSpPr>
        <p:cxnSp>
          <p:nvCxnSpPr>
            <p:cNvPr id="22" name="Straight Arrow Connector 21"/>
            <p:cNvCxnSpPr/>
            <p:nvPr/>
          </p:nvCxnSpPr>
          <p:spPr>
            <a:xfrm flipV="1">
              <a:off x="6219759" y="3000146"/>
              <a:ext cx="1180124" cy="3359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6218230" y="3346493"/>
              <a:ext cx="1207308" cy="94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231062" y="3357794"/>
              <a:ext cx="1180124" cy="3359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16" name="Group 15"/>
          <p:cNvGrpSpPr/>
          <p:nvPr/>
        </p:nvGrpSpPr>
        <p:grpSpPr>
          <a:xfrm>
            <a:off x="6509556" y="1422765"/>
            <a:ext cx="1114438" cy="640285"/>
            <a:chOff x="7052019" y="1255579"/>
            <a:chExt cx="1207308" cy="693642"/>
          </a:xfrm>
        </p:grpSpPr>
        <p:cxnSp>
          <p:nvCxnSpPr>
            <p:cNvPr id="25" name="Straight Arrow Connector 24"/>
            <p:cNvCxnSpPr/>
            <p:nvPr/>
          </p:nvCxnSpPr>
          <p:spPr>
            <a:xfrm flipV="1">
              <a:off x="7053548" y="1255579"/>
              <a:ext cx="1180124" cy="3359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7052019" y="1601926"/>
              <a:ext cx="1207308" cy="94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7064851" y="1613227"/>
              <a:ext cx="1180124" cy="3359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20" name="Group 19"/>
          <p:cNvGrpSpPr/>
          <p:nvPr/>
        </p:nvGrpSpPr>
        <p:grpSpPr>
          <a:xfrm>
            <a:off x="118407" y="1388659"/>
            <a:ext cx="663080" cy="4783739"/>
            <a:chOff x="128274" y="1218630"/>
            <a:chExt cx="718337" cy="5182384"/>
          </a:xfrm>
        </p:grpSpPr>
        <p:sp>
          <p:nvSpPr>
            <p:cNvPr id="28" name="Up Arrow 27"/>
            <p:cNvSpPr/>
            <p:nvPr/>
          </p:nvSpPr>
          <p:spPr>
            <a:xfrm>
              <a:off x="128274" y="1218630"/>
              <a:ext cx="718337" cy="5182384"/>
            </a:xfrm>
            <a:prstGeom prst="upArrow">
              <a:avLst/>
            </a:prstGeom>
            <a:gradFill>
              <a:gsLst>
                <a:gs pos="0">
                  <a:srgbClr val="FFCC00"/>
                </a:gs>
                <a:gs pos="99000">
                  <a:srgbClr val="FF3300"/>
                </a:gs>
                <a:gs pos="100000">
                  <a:schemeClr val="accent1">
                    <a:shade val="94000"/>
                    <a:satMod val="135000"/>
                  </a:schemeClr>
                </a:gs>
                <a:gs pos="67000">
                  <a:srgbClr val="FF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dirty="0"/>
            </a:p>
          </p:txBody>
        </p:sp>
        <p:sp>
          <p:nvSpPr>
            <p:cNvPr id="29" name="TextBox 28"/>
            <p:cNvSpPr txBox="1"/>
            <p:nvPr/>
          </p:nvSpPr>
          <p:spPr>
            <a:xfrm rot="16200000" flipH="1">
              <a:off x="-1167297" y="3277505"/>
              <a:ext cx="3258172" cy="407751"/>
            </a:xfrm>
            <a:prstGeom prst="rect">
              <a:avLst/>
            </a:prstGeom>
            <a:noFill/>
          </p:spPr>
          <p:txBody>
            <a:bodyPr wrap="square" rtlCol="0">
              <a:spAutoFit/>
            </a:bodyPr>
            <a:lstStyle/>
            <a:p>
              <a:r>
                <a:rPr lang="en-US" sz="1846" b="1" dirty="0"/>
                <a:t>Level of abstraction</a:t>
              </a:r>
            </a:p>
          </p:txBody>
        </p:sp>
      </p:grpSp>
      <p:sp>
        <p:nvSpPr>
          <p:cNvPr id="32" name="TextBox 31"/>
          <p:cNvSpPr txBox="1"/>
          <p:nvPr/>
        </p:nvSpPr>
        <p:spPr>
          <a:xfrm>
            <a:off x="6143916" y="5874959"/>
            <a:ext cx="595035" cy="433196"/>
          </a:xfrm>
          <a:prstGeom prst="rect">
            <a:avLst/>
          </a:prstGeom>
          <a:noFill/>
        </p:spPr>
        <p:txBody>
          <a:bodyPr wrap="none" rtlCol="0">
            <a:spAutoFit/>
          </a:bodyPr>
          <a:lstStyle/>
          <a:p>
            <a:r>
              <a:rPr lang="en-US" sz="2215" b="1" dirty="0"/>
              <a:t>TV</a:t>
            </a:r>
          </a:p>
        </p:txBody>
      </p:sp>
      <p:sp>
        <p:nvSpPr>
          <p:cNvPr id="33" name="TextBox 32"/>
          <p:cNvSpPr txBox="1"/>
          <p:nvPr/>
        </p:nvSpPr>
        <p:spPr>
          <a:xfrm>
            <a:off x="6465034" y="4301531"/>
            <a:ext cx="1443024" cy="319639"/>
          </a:xfrm>
          <a:prstGeom prst="rect">
            <a:avLst/>
          </a:prstGeom>
          <a:noFill/>
        </p:spPr>
        <p:txBody>
          <a:bodyPr wrap="none" rtlCol="0">
            <a:spAutoFit/>
          </a:bodyPr>
          <a:lstStyle/>
          <a:p>
            <a:r>
              <a:rPr lang="en-US" sz="1477" dirty="0"/>
              <a:t>Mobile Phone</a:t>
            </a:r>
          </a:p>
        </p:txBody>
      </p:sp>
      <p:sp>
        <p:nvSpPr>
          <p:cNvPr id="34" name="TextBox 33"/>
          <p:cNvSpPr txBox="1"/>
          <p:nvPr/>
        </p:nvSpPr>
        <p:spPr>
          <a:xfrm>
            <a:off x="6475464" y="4536932"/>
            <a:ext cx="1450012" cy="319639"/>
          </a:xfrm>
          <a:prstGeom prst="rect">
            <a:avLst/>
          </a:prstGeom>
          <a:noFill/>
        </p:spPr>
        <p:txBody>
          <a:bodyPr wrap="none" rtlCol="0">
            <a:spAutoFit/>
          </a:bodyPr>
          <a:lstStyle/>
          <a:p>
            <a:r>
              <a:rPr lang="en-US" sz="1477" dirty="0"/>
              <a:t>Lap/desk Top</a:t>
            </a:r>
          </a:p>
        </p:txBody>
      </p:sp>
      <p:sp>
        <p:nvSpPr>
          <p:cNvPr id="35" name="TextBox 34"/>
          <p:cNvSpPr txBox="1"/>
          <p:nvPr/>
        </p:nvSpPr>
        <p:spPr>
          <a:xfrm>
            <a:off x="6451785" y="4785591"/>
            <a:ext cx="750783" cy="319639"/>
          </a:xfrm>
          <a:prstGeom prst="rect">
            <a:avLst/>
          </a:prstGeom>
          <a:noFill/>
        </p:spPr>
        <p:txBody>
          <a:bodyPr wrap="none" rtlCol="0">
            <a:spAutoFit/>
          </a:bodyPr>
          <a:lstStyle/>
          <a:p>
            <a:r>
              <a:rPr lang="en-US" sz="1477" dirty="0"/>
              <a:t>Tablet</a:t>
            </a:r>
          </a:p>
        </p:txBody>
      </p:sp>
      <p:sp>
        <p:nvSpPr>
          <p:cNvPr id="36" name="TextBox 35"/>
          <p:cNvSpPr txBox="1"/>
          <p:nvPr/>
        </p:nvSpPr>
        <p:spPr>
          <a:xfrm>
            <a:off x="6476878" y="5035667"/>
            <a:ext cx="1042273" cy="319639"/>
          </a:xfrm>
          <a:prstGeom prst="rect">
            <a:avLst/>
          </a:prstGeom>
          <a:noFill/>
        </p:spPr>
        <p:txBody>
          <a:bodyPr wrap="none" rtlCol="0">
            <a:spAutoFit/>
          </a:bodyPr>
          <a:lstStyle/>
          <a:p>
            <a:r>
              <a:rPr lang="en-US" sz="1477" dirty="0"/>
              <a:t>Projector</a:t>
            </a:r>
          </a:p>
        </p:txBody>
      </p:sp>
      <p:sp>
        <p:nvSpPr>
          <p:cNvPr id="37" name="TextBox 36"/>
          <p:cNvSpPr txBox="1"/>
          <p:nvPr/>
        </p:nvSpPr>
        <p:spPr>
          <a:xfrm>
            <a:off x="6889889" y="2831840"/>
            <a:ext cx="1949829" cy="319639"/>
          </a:xfrm>
          <a:prstGeom prst="rect">
            <a:avLst/>
          </a:prstGeom>
          <a:noFill/>
        </p:spPr>
        <p:txBody>
          <a:bodyPr wrap="none" rtlCol="0">
            <a:spAutoFit/>
          </a:bodyPr>
          <a:lstStyle/>
          <a:p>
            <a:r>
              <a:rPr lang="en-US" sz="1477" dirty="0"/>
              <a:t>Theater Play/show</a:t>
            </a:r>
          </a:p>
        </p:txBody>
      </p:sp>
      <p:sp>
        <p:nvSpPr>
          <p:cNvPr id="38" name="TextBox 37"/>
          <p:cNvSpPr txBox="1"/>
          <p:nvPr/>
        </p:nvSpPr>
        <p:spPr>
          <a:xfrm>
            <a:off x="6888476" y="3161972"/>
            <a:ext cx="1382110" cy="319639"/>
          </a:xfrm>
          <a:prstGeom prst="rect">
            <a:avLst/>
          </a:prstGeom>
          <a:noFill/>
        </p:spPr>
        <p:txBody>
          <a:bodyPr wrap="none" rtlCol="0">
            <a:spAutoFit/>
          </a:bodyPr>
          <a:lstStyle/>
          <a:p>
            <a:r>
              <a:rPr lang="en-US" sz="1477" dirty="0"/>
              <a:t>Cinema/Film</a:t>
            </a:r>
          </a:p>
        </p:txBody>
      </p:sp>
      <p:sp>
        <p:nvSpPr>
          <p:cNvPr id="39" name="TextBox 38"/>
          <p:cNvSpPr txBox="1"/>
          <p:nvPr/>
        </p:nvSpPr>
        <p:spPr>
          <a:xfrm>
            <a:off x="6898905" y="3480263"/>
            <a:ext cx="771365" cy="319639"/>
          </a:xfrm>
          <a:prstGeom prst="rect">
            <a:avLst/>
          </a:prstGeom>
          <a:noFill/>
        </p:spPr>
        <p:txBody>
          <a:bodyPr wrap="none" rtlCol="0">
            <a:spAutoFit/>
          </a:bodyPr>
          <a:lstStyle/>
          <a:p>
            <a:r>
              <a:rPr lang="en-US" sz="1477" dirty="0"/>
              <a:t>Sport </a:t>
            </a:r>
          </a:p>
        </p:txBody>
      </p:sp>
    </p:spTree>
    <p:extLst>
      <p:ext uri="{BB962C8B-B14F-4D97-AF65-F5344CB8AC3E}">
        <p14:creationId xmlns:p14="http://schemas.microsoft.com/office/powerpoint/2010/main" val="557955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2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down)">
                                      <p:cBhvr>
                                        <p:cTn id="35" dur="500"/>
                                        <p:tgtEl>
                                          <p:spTgt spid="20"/>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wipe(left)">
                                      <p:cBhvr>
                                        <p:cTn id="65" dur="500"/>
                                        <p:tgtEl>
                                          <p:spTgt spid="16"/>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wipe(down)">
                                      <p:cBhvr>
                                        <p:cTn id="7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9" grpId="0"/>
      <p:bldP spid="10" grpId="0"/>
      <p:bldP spid="11" grpId="0"/>
      <p:bldP spid="12" grpId="0"/>
      <p:bldP spid="32" grpId="0"/>
      <p:bldP spid="33" grpId="0"/>
      <p:bldP spid="34" grpId="0"/>
      <p:bldP spid="35" grpId="0"/>
      <p:bldP spid="36" grpId="0"/>
      <p:bldP spid="37" grpId="0"/>
      <p:bldP spid="38" grpId="0"/>
      <p:bldP spid="39"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dirty="0"/>
          </a:p>
        </p:txBody>
      </p:sp>
      <p:sp>
        <p:nvSpPr>
          <p:cNvPr id="7" name="TextBox 6"/>
          <p:cNvSpPr txBox="1"/>
          <p:nvPr/>
        </p:nvSpPr>
        <p:spPr>
          <a:xfrm>
            <a:off x="1487957" y="2683611"/>
            <a:ext cx="5800178" cy="1751185"/>
          </a:xfrm>
          <a:prstGeom prst="rect">
            <a:avLst/>
          </a:prstGeom>
          <a:noFill/>
        </p:spPr>
        <p:txBody>
          <a:bodyPr wrap="none" rtlCol="0">
            <a:spAutoFit/>
          </a:bodyPr>
          <a:lstStyle/>
          <a:p>
            <a:pPr algn="ctr"/>
            <a:r>
              <a:rPr lang="en-US" sz="2101" dirty="0"/>
              <a:t>A key question when Systems Thinking is</a:t>
            </a:r>
          </a:p>
          <a:p>
            <a:pPr algn="ctr"/>
            <a:endParaRPr lang="en-US" sz="1477" dirty="0"/>
          </a:p>
          <a:p>
            <a:pPr algn="ctr"/>
            <a:r>
              <a:rPr lang="en-US" sz="3601" dirty="0"/>
              <a:t>What’s inside?</a:t>
            </a:r>
          </a:p>
          <a:p>
            <a:pPr algn="ctr"/>
            <a:r>
              <a:rPr lang="en-US" sz="3601" dirty="0"/>
              <a:t>What’s Outside?</a:t>
            </a:r>
          </a:p>
        </p:txBody>
      </p:sp>
    </p:spTree>
    <p:extLst>
      <p:ext uri="{BB962C8B-B14F-4D97-AF65-F5344CB8AC3E}">
        <p14:creationId xmlns:p14="http://schemas.microsoft.com/office/powerpoint/2010/main" val="145130304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p:txBody>
          <a:bodyPr/>
          <a:lstStyle/>
          <a:p>
            <a:r>
              <a:rPr lang="en-GB" dirty="0" smtClean="0"/>
              <a:t>System Behaviour and Connections</a:t>
            </a:r>
            <a:endParaRPr lang="en-GB" dirty="0"/>
          </a:p>
        </p:txBody>
      </p:sp>
      <p:sp>
        <p:nvSpPr>
          <p:cNvPr id="119810" name="Rectangle 3"/>
          <p:cNvSpPr>
            <a:spLocks noGrp="1" noChangeArrowheads="1"/>
          </p:cNvSpPr>
          <p:nvPr>
            <p:ph idx="1"/>
          </p:nvPr>
        </p:nvSpPr>
        <p:spPr>
          <a:xfrm>
            <a:off x="288938" y="1302751"/>
            <a:ext cx="8634413" cy="4010757"/>
          </a:xfrm>
        </p:spPr>
        <p:txBody>
          <a:bodyPr/>
          <a:lstStyle/>
          <a:p>
            <a:pPr>
              <a:buFont typeface="Arial" charset="0"/>
              <a:buChar char="•"/>
            </a:pPr>
            <a:r>
              <a:rPr lang="en-GB" sz="1846" dirty="0">
                <a:latin typeface="Arial" charset="0"/>
              </a:rPr>
              <a:t>Many Systems (particularly Business and Engineering Systems) are often concerned with a transformation – converting inputs to outputs. How the output varies over time is called the system behaviour</a:t>
            </a:r>
          </a:p>
          <a:p>
            <a:pPr>
              <a:buFont typeface="Arial" charset="0"/>
              <a:buChar char="•"/>
            </a:pPr>
            <a:endParaRPr lang="en-GB" dirty="0">
              <a:latin typeface="Arial" charset="0"/>
            </a:endParaRPr>
          </a:p>
          <a:p>
            <a:pPr>
              <a:buFont typeface="Arial" charset="0"/>
              <a:buChar char="•"/>
            </a:pPr>
            <a:endParaRPr lang="en-GB" dirty="0">
              <a:latin typeface="Arial" charset="0"/>
            </a:endParaRPr>
          </a:p>
          <a:p>
            <a:pPr>
              <a:buFont typeface="Arial" charset="0"/>
              <a:buChar char="•"/>
            </a:pPr>
            <a:endParaRPr lang="en-GB" sz="1477" dirty="0">
              <a:latin typeface="Arial" charset="0"/>
            </a:endParaRPr>
          </a:p>
          <a:p>
            <a:pPr>
              <a:buFont typeface="Arial" charset="0"/>
              <a:buChar char="•"/>
            </a:pPr>
            <a:r>
              <a:rPr lang="en-GB" sz="2031" dirty="0">
                <a:latin typeface="Arial" charset="0"/>
              </a:rPr>
              <a:t>The behaviour of a system manifests itself in two related ways:</a:t>
            </a:r>
          </a:p>
          <a:p>
            <a:pPr lvl="1">
              <a:buFont typeface="Arial" charset="0"/>
              <a:buChar char="•"/>
            </a:pPr>
            <a:r>
              <a:rPr lang="en-GB" sz="1662" b="1" dirty="0">
                <a:latin typeface="Arial" charset="0"/>
              </a:rPr>
              <a:t>Events</a:t>
            </a:r>
            <a:r>
              <a:rPr lang="en-GB" sz="1477" dirty="0">
                <a:latin typeface="Arial" charset="0"/>
              </a:rPr>
              <a:t> are things that happen at a certain point in time. Events are the output of a system moment by moment. For example a commercial aircraft retracting its undercarriage can be treated as an event, so can a road traffic accident or the purchase of a new business unit.</a:t>
            </a:r>
          </a:p>
          <a:p>
            <a:pPr lvl="1">
              <a:buFont typeface="Arial" charset="0"/>
              <a:buChar char="•"/>
            </a:pPr>
            <a:r>
              <a:rPr lang="en-GB" sz="1662" b="1" dirty="0">
                <a:latin typeface="Arial" charset="0"/>
              </a:rPr>
              <a:t>Patterns</a:t>
            </a:r>
            <a:r>
              <a:rPr lang="en-GB" sz="1477" dirty="0">
                <a:latin typeface="Arial" charset="0"/>
              </a:rPr>
              <a:t> are an accumulation of events that display a recurring trend over time. For example a commercial aircraft pushes off from the stand, taxis, accelerates down the runway, rotates, becomes airborne, retracts its undercarriage, etc. in a series of events that defines a pattern of behaviour repeated by most commercial aircraft. </a:t>
            </a:r>
            <a:endParaRPr lang="en-GB" dirty="0">
              <a:latin typeface="Arial" charset="0"/>
            </a:endParaRPr>
          </a:p>
          <a:p>
            <a:pPr>
              <a:buFont typeface="Arial" charset="0"/>
              <a:buChar char="•"/>
            </a:pPr>
            <a:endParaRPr lang="en-GB" dirty="0">
              <a:latin typeface="Arial" charset="0"/>
            </a:endParaRPr>
          </a:p>
          <a:p>
            <a:pPr>
              <a:buFont typeface="Arial" charset="0"/>
              <a:buChar char="•"/>
            </a:pPr>
            <a:endParaRPr lang="en-GB" dirty="0">
              <a:latin typeface="Arial" charset="0"/>
            </a:endParaRPr>
          </a:p>
        </p:txBody>
      </p:sp>
      <p:sp>
        <p:nvSpPr>
          <p:cNvPr id="927748" name="Rectangle 4"/>
          <p:cNvSpPr>
            <a:spLocks noChangeArrowheads="1"/>
          </p:cNvSpPr>
          <p:nvPr/>
        </p:nvSpPr>
        <p:spPr bwMode="auto">
          <a:xfrm>
            <a:off x="3319412" y="2421799"/>
            <a:ext cx="2196797" cy="842608"/>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lIns="84376" tIns="42189" rIns="84376" bIns="42189" anchor="ctr"/>
          <a:lstStyle/>
          <a:p>
            <a:pPr algn="ctr">
              <a:defRPr/>
            </a:pPr>
            <a:r>
              <a:rPr lang="en-GB" sz="2585" dirty="0"/>
              <a:t>System</a:t>
            </a:r>
          </a:p>
        </p:txBody>
      </p:sp>
      <p:sp>
        <p:nvSpPr>
          <p:cNvPr id="927751" name="Line 7"/>
          <p:cNvSpPr>
            <a:spLocks noChangeShapeType="1"/>
          </p:cNvSpPr>
          <p:nvPr/>
        </p:nvSpPr>
        <p:spPr bwMode="auto">
          <a:xfrm flipH="1">
            <a:off x="2352675" y="2557097"/>
            <a:ext cx="977900" cy="0"/>
          </a:xfrm>
          <a:prstGeom prst="line">
            <a:avLst/>
          </a:prstGeom>
          <a:noFill/>
          <a:ln w="57150">
            <a:solidFill>
              <a:srgbClr val="FFFF00"/>
            </a:solidFill>
            <a:round/>
            <a:headEnd type="triangle" w="med" len="med"/>
            <a:tailEnd/>
          </a:ln>
          <a:effectLst>
            <a:outerShdw blurRad="63500" dist="23000" dir="5400000" rotWithShape="0">
              <a:srgbClr val="000000">
                <a:alpha val="34999"/>
              </a:srgbClr>
            </a:outerShdw>
          </a:effectLst>
          <a:extLst>
            <a:ext uri="{909E8E84-426E-40dd-AFC4-6F175D3DCCD1}">
              <a14:hiddenFill xmlns:a14="http://schemas.microsoft.com/office/drawing/2010/main" xmlns="">
                <a:noFill/>
              </a14:hiddenFill>
            </a:ext>
          </a:extLst>
        </p:spPr>
        <p:txBody>
          <a:bodyPr wrap="none" lIns="84376" tIns="42189" rIns="84376" bIns="42189" anchor="ctr"/>
          <a:lstStyle/>
          <a:p>
            <a:pPr>
              <a:defRPr/>
            </a:pPr>
            <a:endParaRPr lang="en-US" sz="1477"/>
          </a:p>
        </p:txBody>
      </p:sp>
      <p:sp>
        <p:nvSpPr>
          <p:cNvPr id="119815" name="Text Box 8"/>
          <p:cNvSpPr txBox="1">
            <a:spLocks noChangeArrowheads="1"/>
          </p:cNvSpPr>
          <p:nvPr/>
        </p:nvSpPr>
        <p:spPr bwMode="auto">
          <a:xfrm>
            <a:off x="6515517" y="2626004"/>
            <a:ext cx="1076097" cy="3692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miter lim="800000"/>
                <a:headEnd/>
                <a:tailEnd/>
              </a14:hiddenLine>
            </a:ext>
          </a:extLst>
        </p:spPr>
        <p:txBody>
          <a:bodyPr wrap="none" lIns="84376" tIns="42189" rIns="84376" bIns="42189" anchor="ct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1846" b="1"/>
              <a:t>Outputs</a:t>
            </a:r>
            <a:endParaRPr lang="en-GB" sz="1846"/>
          </a:p>
        </p:txBody>
      </p:sp>
      <p:sp>
        <p:nvSpPr>
          <p:cNvPr id="119816" name="Text Box 12"/>
          <p:cNvSpPr txBox="1">
            <a:spLocks noChangeArrowheads="1"/>
          </p:cNvSpPr>
          <p:nvPr/>
        </p:nvSpPr>
        <p:spPr bwMode="auto">
          <a:xfrm>
            <a:off x="1171670" y="2612816"/>
            <a:ext cx="878927" cy="3692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miter lim="800000"/>
                <a:headEnd/>
                <a:tailEnd/>
              </a14:hiddenLine>
            </a:ext>
          </a:extLst>
        </p:spPr>
        <p:txBody>
          <a:bodyPr wrap="none" lIns="84376" tIns="42189" rIns="84376" bIns="42189" anchor="ct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1846" b="1"/>
              <a:t>Inputs</a:t>
            </a:r>
            <a:endParaRPr lang="en-GB" sz="1846"/>
          </a:p>
        </p:txBody>
      </p:sp>
      <p:sp>
        <p:nvSpPr>
          <p:cNvPr id="13" name="Line 7"/>
          <p:cNvSpPr>
            <a:spLocks noChangeShapeType="1"/>
          </p:cNvSpPr>
          <p:nvPr/>
        </p:nvSpPr>
        <p:spPr bwMode="auto">
          <a:xfrm flipH="1">
            <a:off x="2352675" y="2829658"/>
            <a:ext cx="977900" cy="0"/>
          </a:xfrm>
          <a:prstGeom prst="line">
            <a:avLst/>
          </a:prstGeom>
          <a:noFill/>
          <a:ln w="57150">
            <a:solidFill>
              <a:srgbClr val="FFFF00"/>
            </a:solidFill>
            <a:round/>
            <a:headEnd type="triangle" w="med" len="med"/>
            <a:tailEnd/>
          </a:ln>
          <a:effectLst>
            <a:outerShdw blurRad="63500" dist="23000" dir="5400000" rotWithShape="0">
              <a:srgbClr val="000000">
                <a:alpha val="34999"/>
              </a:srgbClr>
            </a:outerShdw>
          </a:effectLst>
          <a:extLst>
            <a:ext uri="{909E8E84-426E-40dd-AFC4-6F175D3DCCD1}">
              <a14:hiddenFill xmlns:a14="http://schemas.microsoft.com/office/drawing/2010/main" xmlns="">
                <a:noFill/>
              </a14:hiddenFill>
            </a:ext>
          </a:extLst>
        </p:spPr>
        <p:txBody>
          <a:bodyPr wrap="none" lIns="84376" tIns="42189" rIns="84376" bIns="42189" anchor="ctr"/>
          <a:lstStyle/>
          <a:p>
            <a:pPr>
              <a:defRPr/>
            </a:pPr>
            <a:endParaRPr lang="en-US" sz="1477"/>
          </a:p>
        </p:txBody>
      </p:sp>
      <p:sp>
        <p:nvSpPr>
          <p:cNvPr id="14" name="Line 7"/>
          <p:cNvSpPr>
            <a:spLocks noChangeShapeType="1"/>
          </p:cNvSpPr>
          <p:nvPr/>
        </p:nvSpPr>
        <p:spPr bwMode="auto">
          <a:xfrm flipH="1">
            <a:off x="2352675" y="3096358"/>
            <a:ext cx="977900" cy="0"/>
          </a:xfrm>
          <a:prstGeom prst="line">
            <a:avLst/>
          </a:prstGeom>
          <a:noFill/>
          <a:ln w="57150">
            <a:solidFill>
              <a:srgbClr val="FFFF00"/>
            </a:solidFill>
            <a:round/>
            <a:headEnd type="triangle" w="med" len="med"/>
            <a:tailEnd/>
          </a:ln>
          <a:effectLst>
            <a:outerShdw blurRad="63500" dist="23000" dir="5400000" rotWithShape="0">
              <a:srgbClr val="000000">
                <a:alpha val="34999"/>
              </a:srgbClr>
            </a:outerShdw>
          </a:effectLst>
          <a:extLst>
            <a:ext uri="{909E8E84-426E-40dd-AFC4-6F175D3DCCD1}">
              <a14:hiddenFill xmlns:a14="http://schemas.microsoft.com/office/drawing/2010/main" xmlns="">
                <a:noFill/>
              </a14:hiddenFill>
            </a:ext>
          </a:extLst>
        </p:spPr>
        <p:txBody>
          <a:bodyPr wrap="none" lIns="84376" tIns="42189" rIns="84376" bIns="42189" anchor="ctr"/>
          <a:lstStyle/>
          <a:p>
            <a:pPr>
              <a:defRPr/>
            </a:pPr>
            <a:endParaRPr lang="en-US" sz="1477"/>
          </a:p>
        </p:txBody>
      </p:sp>
      <p:sp>
        <p:nvSpPr>
          <p:cNvPr id="15" name="Line 7"/>
          <p:cNvSpPr>
            <a:spLocks noChangeShapeType="1"/>
          </p:cNvSpPr>
          <p:nvPr/>
        </p:nvSpPr>
        <p:spPr bwMode="auto">
          <a:xfrm flipH="1">
            <a:off x="5527675" y="2995246"/>
            <a:ext cx="977900" cy="0"/>
          </a:xfrm>
          <a:prstGeom prst="line">
            <a:avLst/>
          </a:prstGeom>
          <a:noFill/>
          <a:ln w="57150">
            <a:solidFill>
              <a:srgbClr val="FFFF00"/>
            </a:solidFill>
            <a:round/>
            <a:headEnd type="triangle" w="med" len="med"/>
            <a:tailEnd/>
          </a:ln>
          <a:effectLst>
            <a:outerShdw blurRad="63500" dist="23000" dir="5400000" rotWithShape="0">
              <a:srgbClr val="000000">
                <a:alpha val="34999"/>
              </a:srgbClr>
            </a:outerShdw>
          </a:effectLst>
          <a:extLst>
            <a:ext uri="{909E8E84-426E-40dd-AFC4-6F175D3DCCD1}">
              <a14:hiddenFill xmlns:a14="http://schemas.microsoft.com/office/drawing/2010/main" xmlns="">
                <a:noFill/>
              </a14:hiddenFill>
            </a:ext>
          </a:extLst>
        </p:spPr>
        <p:txBody>
          <a:bodyPr wrap="none" lIns="84376" tIns="42189" rIns="84376" bIns="42189" anchor="ctr"/>
          <a:lstStyle/>
          <a:p>
            <a:pPr>
              <a:defRPr/>
            </a:pPr>
            <a:endParaRPr lang="en-US" sz="1477"/>
          </a:p>
        </p:txBody>
      </p:sp>
      <p:sp>
        <p:nvSpPr>
          <p:cNvPr id="16" name="Line 7"/>
          <p:cNvSpPr>
            <a:spLocks noChangeShapeType="1"/>
          </p:cNvSpPr>
          <p:nvPr/>
        </p:nvSpPr>
        <p:spPr bwMode="auto">
          <a:xfrm flipH="1">
            <a:off x="5521325" y="2624504"/>
            <a:ext cx="977900" cy="0"/>
          </a:xfrm>
          <a:prstGeom prst="line">
            <a:avLst/>
          </a:prstGeom>
          <a:noFill/>
          <a:ln w="57150">
            <a:solidFill>
              <a:srgbClr val="FFFF00"/>
            </a:solidFill>
            <a:round/>
            <a:headEnd type="triangle" w="med" len="med"/>
            <a:tailEnd/>
          </a:ln>
          <a:effectLst>
            <a:outerShdw blurRad="63500" dist="23000" dir="5400000" rotWithShape="0">
              <a:srgbClr val="000000">
                <a:alpha val="34999"/>
              </a:srgbClr>
            </a:outerShdw>
          </a:effectLst>
          <a:extLst>
            <a:ext uri="{909E8E84-426E-40dd-AFC4-6F175D3DCCD1}">
              <a14:hiddenFill xmlns:a14="http://schemas.microsoft.com/office/drawing/2010/main" xmlns="">
                <a:noFill/>
              </a14:hiddenFill>
            </a:ext>
          </a:extLst>
        </p:spPr>
        <p:txBody>
          <a:bodyPr wrap="none" lIns="84376" tIns="42189" rIns="84376" bIns="42189" anchor="ctr"/>
          <a:lstStyle/>
          <a:p>
            <a:pPr>
              <a:defRPr/>
            </a:pPr>
            <a:endParaRPr lang="en-US" sz="1477"/>
          </a:p>
        </p:txBody>
      </p:sp>
      <p:sp>
        <p:nvSpPr>
          <p:cNvPr id="2" name="Rectangle 1"/>
          <p:cNvSpPr/>
          <p:nvPr/>
        </p:nvSpPr>
        <p:spPr>
          <a:xfrm>
            <a:off x="131763" y="5942624"/>
            <a:ext cx="8923337" cy="31963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defRPr/>
            </a:pPr>
            <a:r>
              <a:rPr lang="en-GB" sz="1477" b="1" dirty="0"/>
              <a:t>All systems will display patterns of behaviour if we observe them for long enough.</a:t>
            </a:r>
          </a:p>
        </p:txBody>
      </p:sp>
    </p:spTree>
    <p:extLst>
      <p:ext uri="{BB962C8B-B14F-4D97-AF65-F5344CB8AC3E}">
        <p14:creationId xmlns:p14="http://schemas.microsoft.com/office/powerpoint/2010/main" val="1651796743"/>
      </p:ext>
    </p:extLst>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Events, Patterns and Behaviour</a:t>
            </a:r>
            <a:endParaRPr lang="en-GB" dirty="0"/>
          </a:p>
        </p:txBody>
      </p:sp>
      <p:sp>
        <p:nvSpPr>
          <p:cNvPr id="3" name="Content Placeholder 2"/>
          <p:cNvSpPr>
            <a:spLocks noGrp="1"/>
          </p:cNvSpPr>
          <p:nvPr>
            <p:ph idx="1"/>
          </p:nvPr>
        </p:nvSpPr>
        <p:spPr>
          <a:xfrm>
            <a:off x="179512" y="1619070"/>
            <a:ext cx="5076564" cy="4852067"/>
          </a:xfrm>
        </p:spPr>
        <p:txBody>
          <a:bodyPr>
            <a:normAutofit fontScale="92500"/>
          </a:bodyPr>
          <a:lstStyle/>
          <a:p>
            <a:pPr>
              <a:buFont typeface="Arial" charset="0"/>
              <a:buChar char="•"/>
            </a:pPr>
            <a:r>
              <a:rPr lang="en-GB" sz="1662" dirty="0"/>
              <a:t>Humans find events more memorable and often view reality just in terms of events. If you were involved in a road traffic accident – you might call the local police and exchange driver details. Indeed, it’s our ability to react to events that has ensured our survival! </a:t>
            </a:r>
          </a:p>
          <a:p>
            <a:pPr>
              <a:buFont typeface="Arial" charset="0"/>
              <a:buChar char="•"/>
            </a:pPr>
            <a:r>
              <a:rPr lang="en-GB" sz="1662" dirty="0"/>
              <a:t>Patterns or “trends” over time offer a deeper understanding of reality. It’s our ability to spot patterns that has lifted us from “just surviving” – but whereas reacting to events is instinctive, finding patterns is not! Reducing road traffic accidents at the pattern level could involve finding accident “hot spots” in terms of location and time and staffing the emergency services accordingly</a:t>
            </a:r>
          </a:p>
          <a:p>
            <a:pPr>
              <a:buFont typeface="Arial" charset="0"/>
              <a:buChar char="•"/>
            </a:pPr>
            <a:r>
              <a:rPr lang="en-GB" sz="1662" b="1" dirty="0"/>
              <a:t>BUT something is behind, or causing, the patterns – the System Structure </a:t>
            </a:r>
          </a:p>
        </p:txBody>
      </p:sp>
      <p:pic>
        <p:nvPicPr>
          <p:cNvPr id="5" name="Picture 4" descr="IMG_1054_307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6124" y="1617722"/>
            <a:ext cx="2772307" cy="1919289"/>
          </a:xfrm>
          <a:prstGeom prst="rect">
            <a:avLst/>
          </a:prstGeom>
        </p:spPr>
      </p:pic>
      <p:pic>
        <p:nvPicPr>
          <p:cNvPr id="6" name="Picture 5"/>
          <p:cNvPicPr>
            <a:picLocks noChangeAspect="1"/>
          </p:cNvPicPr>
          <p:nvPr/>
        </p:nvPicPr>
        <p:blipFill rotWithShape="1">
          <a:blip r:embed="rId4"/>
          <a:srcRect l="12459" r="11447"/>
          <a:stretch/>
        </p:blipFill>
        <p:spPr>
          <a:xfrm>
            <a:off x="5616116" y="3694889"/>
            <a:ext cx="2772308" cy="2202483"/>
          </a:xfrm>
          <a:prstGeom prst="rect">
            <a:avLst/>
          </a:prstGeom>
        </p:spPr>
      </p:pic>
      <p:sp>
        <p:nvSpPr>
          <p:cNvPr id="7" name="Oval 6"/>
          <p:cNvSpPr/>
          <p:nvPr/>
        </p:nvSpPr>
        <p:spPr bwMode="auto">
          <a:xfrm>
            <a:off x="7704348" y="5123958"/>
            <a:ext cx="108012" cy="99703"/>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sp>
        <p:nvSpPr>
          <p:cNvPr id="8" name="Oval 7"/>
          <p:cNvSpPr/>
          <p:nvPr/>
        </p:nvSpPr>
        <p:spPr bwMode="auto">
          <a:xfrm>
            <a:off x="7668348" y="5223661"/>
            <a:ext cx="108012" cy="99703"/>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sp>
        <p:nvSpPr>
          <p:cNvPr id="9" name="Oval 8"/>
          <p:cNvSpPr/>
          <p:nvPr/>
        </p:nvSpPr>
        <p:spPr bwMode="auto">
          <a:xfrm>
            <a:off x="7812360" y="5190427"/>
            <a:ext cx="108012" cy="99703"/>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sp>
        <p:nvSpPr>
          <p:cNvPr id="10" name="Oval 9"/>
          <p:cNvSpPr/>
          <p:nvPr/>
        </p:nvSpPr>
        <p:spPr bwMode="auto">
          <a:xfrm>
            <a:off x="7776360" y="5256896"/>
            <a:ext cx="108012" cy="99703"/>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sp>
        <p:nvSpPr>
          <p:cNvPr id="4" name="Rounded Rectangular Callout 3"/>
          <p:cNvSpPr/>
          <p:nvPr/>
        </p:nvSpPr>
        <p:spPr bwMode="auto">
          <a:xfrm>
            <a:off x="5868144" y="5589240"/>
            <a:ext cx="1332148" cy="498517"/>
          </a:xfrm>
          <a:prstGeom prst="wedgeRoundRectCallout">
            <a:avLst>
              <a:gd name="adj1" fmla="val 90987"/>
              <a:gd name="adj2" fmla="val -86931"/>
              <a:gd name="adj3" fmla="val 16667"/>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84406" tIns="42203" rIns="84406" bIns="42203" numCol="1" rtlCol="0" anchor="ctr" anchorCtr="0" compatLnSpc="1">
            <a:prstTxWarp prst="textNoShape">
              <a:avLst/>
            </a:prstTxWarp>
          </a:bodyPr>
          <a:lstStyle/>
          <a:p>
            <a:pPr algn="ctr" defTabSz="844083"/>
            <a:r>
              <a:rPr lang="en-US" sz="1292" dirty="0">
                <a:solidFill>
                  <a:schemeClr val="tx1"/>
                </a:solidFill>
                <a:latin typeface="Arial" charset="0"/>
                <a:cs typeface="Arial" charset="0"/>
              </a:rPr>
              <a:t>An accident hot spot</a:t>
            </a:r>
          </a:p>
        </p:txBody>
      </p:sp>
    </p:spTree>
    <p:extLst>
      <p:ext uri="{BB962C8B-B14F-4D97-AF65-F5344CB8AC3E}">
        <p14:creationId xmlns:p14="http://schemas.microsoft.com/office/powerpoint/2010/main" val="7796657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Interrelationships, Structure and Behaviour</a:t>
            </a:r>
            <a:endParaRPr lang="en-US" dirty="0"/>
          </a:p>
        </p:txBody>
      </p:sp>
      <p:sp>
        <p:nvSpPr>
          <p:cNvPr id="3" name="Content Placeholder 2"/>
          <p:cNvSpPr>
            <a:spLocks noGrp="1"/>
          </p:cNvSpPr>
          <p:nvPr>
            <p:ph idx="1"/>
          </p:nvPr>
        </p:nvSpPr>
        <p:spPr>
          <a:xfrm>
            <a:off x="143508" y="1634346"/>
            <a:ext cx="4068452" cy="4258408"/>
          </a:xfrm>
        </p:spPr>
        <p:txBody>
          <a:bodyPr>
            <a:normAutofit fontScale="92500"/>
          </a:bodyPr>
          <a:lstStyle/>
          <a:p>
            <a:r>
              <a:rPr lang="en-GB" sz="1662" dirty="0"/>
              <a:t>To fully understand a system we need to examine its behaviour over time. This behaviour can be simple, complex, desirable or undesirable but it is due to how the system components are interrelated – the system structure, organization or architecture</a:t>
            </a:r>
          </a:p>
          <a:p>
            <a:r>
              <a:rPr lang="en-GB" sz="1662" dirty="0"/>
              <a:t>Because “Structure” is defined by the interrelationships of a system’s components, and not the components themselves, the structure is invisible</a:t>
            </a:r>
          </a:p>
          <a:p>
            <a:r>
              <a:rPr lang="en-GB" sz="1662" dirty="0"/>
              <a:t>It is by changing the structure or organization of a system that we can </a:t>
            </a:r>
            <a:r>
              <a:rPr lang="en-GB" sz="1662" b="1" dirty="0"/>
              <a:t>significantly affect </a:t>
            </a:r>
            <a:r>
              <a:rPr lang="en-GB" sz="1662" dirty="0"/>
              <a:t>its behaviour</a:t>
            </a:r>
          </a:p>
        </p:txBody>
      </p:sp>
      <p:graphicFrame>
        <p:nvGraphicFramePr>
          <p:cNvPr id="4" name="Diagram 3"/>
          <p:cNvGraphicFramePr/>
          <p:nvPr>
            <p:extLst/>
          </p:nvPr>
        </p:nvGraphicFramePr>
        <p:xfrm>
          <a:off x="4053116" y="1530395"/>
          <a:ext cx="3551273" cy="4235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ounded Rectangular Callout 4"/>
          <p:cNvSpPr/>
          <p:nvPr/>
        </p:nvSpPr>
        <p:spPr bwMode="auto">
          <a:xfrm>
            <a:off x="7164288" y="1700808"/>
            <a:ext cx="1692188" cy="930565"/>
          </a:xfrm>
          <a:prstGeom prst="wedgeRoundRectCallout">
            <a:avLst>
              <a:gd name="adj1" fmla="val -118273"/>
              <a:gd name="adj2" fmla="val 9459"/>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4406" tIns="42203" rIns="84406" bIns="42203" numCol="1" rtlCol="0" anchor="ctr" anchorCtr="0" compatLnSpc="1">
            <a:prstTxWarp prst="textNoShape">
              <a:avLst/>
            </a:prstTxWarp>
          </a:bodyPr>
          <a:lstStyle/>
          <a:p>
            <a:pPr algn="ctr" defTabSz="844083"/>
            <a:r>
              <a:rPr lang="en-US" sz="1477" dirty="0">
                <a:solidFill>
                  <a:schemeClr val="bg1"/>
                </a:solidFill>
                <a:latin typeface="Arial" charset="0"/>
                <a:cs typeface="Arial" charset="0"/>
              </a:rPr>
              <a:t>We experience and remember events</a:t>
            </a:r>
          </a:p>
        </p:txBody>
      </p:sp>
      <p:sp>
        <p:nvSpPr>
          <p:cNvPr id="6" name="Rounded Rectangular Callout 5"/>
          <p:cNvSpPr/>
          <p:nvPr/>
        </p:nvSpPr>
        <p:spPr bwMode="auto">
          <a:xfrm>
            <a:off x="7236296" y="3030186"/>
            <a:ext cx="1692188" cy="930565"/>
          </a:xfrm>
          <a:prstGeom prst="wedgeRoundRectCallout">
            <a:avLst>
              <a:gd name="adj1" fmla="val -100019"/>
              <a:gd name="adj2" fmla="val 16269"/>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4406" tIns="42203" rIns="84406" bIns="42203" numCol="1" rtlCol="0" anchor="ctr" anchorCtr="0" compatLnSpc="1">
            <a:prstTxWarp prst="textNoShape">
              <a:avLst/>
            </a:prstTxWarp>
          </a:bodyPr>
          <a:lstStyle/>
          <a:p>
            <a:pPr algn="ctr" defTabSz="844083"/>
            <a:r>
              <a:rPr lang="en-US" sz="1477" dirty="0">
                <a:solidFill>
                  <a:schemeClr val="bg1"/>
                </a:solidFill>
                <a:latin typeface="Arial" charset="0"/>
                <a:cs typeface="Arial" charset="0"/>
              </a:rPr>
              <a:t>Behind every event is a pattern</a:t>
            </a:r>
          </a:p>
        </p:txBody>
      </p:sp>
      <p:sp>
        <p:nvSpPr>
          <p:cNvPr id="7" name="Rounded Rectangular Callout 6"/>
          <p:cNvSpPr/>
          <p:nvPr/>
        </p:nvSpPr>
        <p:spPr bwMode="auto">
          <a:xfrm>
            <a:off x="7128284" y="4426034"/>
            <a:ext cx="1908212" cy="1562020"/>
          </a:xfrm>
          <a:prstGeom prst="wedgeRoundRectCallout">
            <a:avLst>
              <a:gd name="adj1" fmla="val -69269"/>
              <a:gd name="adj2" fmla="val 4940"/>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4406" tIns="42203" rIns="84406" bIns="42203" numCol="1" rtlCol="0" anchor="ctr" anchorCtr="0" compatLnSpc="1">
            <a:prstTxWarp prst="textNoShape">
              <a:avLst/>
            </a:prstTxWarp>
          </a:bodyPr>
          <a:lstStyle/>
          <a:p>
            <a:pPr algn="ctr" defTabSz="844083"/>
            <a:r>
              <a:rPr lang="en-US" sz="1477" dirty="0">
                <a:solidFill>
                  <a:schemeClr val="bg1"/>
                </a:solidFill>
                <a:latin typeface="Arial" charset="0"/>
                <a:cs typeface="Arial" charset="0"/>
              </a:rPr>
              <a:t>It is the interrelationships in a system that cause the patterns and events</a:t>
            </a:r>
          </a:p>
        </p:txBody>
      </p:sp>
    </p:spTree>
    <p:extLst>
      <p:ext uri="{BB962C8B-B14F-4D97-AF65-F5344CB8AC3E}">
        <p14:creationId xmlns:p14="http://schemas.microsoft.com/office/powerpoint/2010/main" val="188278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Change the Structure – the Systems </a:t>
            </a:r>
            <a:r>
              <a:rPr lang="en-US" dirty="0"/>
              <a:t>I</a:t>
            </a:r>
            <a:r>
              <a:rPr lang="en-US" dirty="0" smtClean="0"/>
              <a:t>ntervention</a:t>
            </a:r>
            <a:endParaRPr lang="en-US" dirty="0"/>
          </a:p>
        </p:txBody>
      </p:sp>
      <p:sp>
        <p:nvSpPr>
          <p:cNvPr id="30" name="Content Placeholder 29"/>
          <p:cNvSpPr>
            <a:spLocks noGrp="1"/>
          </p:cNvSpPr>
          <p:nvPr>
            <p:ph sz="half" idx="2"/>
          </p:nvPr>
        </p:nvSpPr>
        <p:spPr>
          <a:xfrm>
            <a:off x="4571999" y="1652636"/>
            <a:ext cx="3897923" cy="3419790"/>
          </a:xfrm>
        </p:spPr>
        <p:style>
          <a:lnRef idx="1">
            <a:schemeClr val="accent5"/>
          </a:lnRef>
          <a:fillRef idx="2">
            <a:schemeClr val="accent5"/>
          </a:fillRef>
          <a:effectRef idx="1">
            <a:schemeClr val="accent5"/>
          </a:effectRef>
          <a:fontRef idx="minor">
            <a:schemeClr val="dk1"/>
          </a:fontRef>
        </p:style>
        <p:txBody>
          <a:bodyPr>
            <a:normAutofit/>
          </a:bodyPr>
          <a:lstStyle/>
          <a:p>
            <a:pPr>
              <a:buFont typeface="Arial" charset="0"/>
              <a:buChar char="•"/>
            </a:pPr>
            <a:r>
              <a:rPr lang="en-US" sz="1600" dirty="0"/>
              <a:t>What could we do to reduce or remove this accident hot spot?</a:t>
            </a:r>
          </a:p>
          <a:p>
            <a:pPr>
              <a:buFont typeface="Arial" charset="0"/>
              <a:buChar char="•"/>
            </a:pPr>
            <a:r>
              <a:rPr lang="en-US" sz="1600" dirty="0"/>
              <a:t>Ideas?</a:t>
            </a:r>
          </a:p>
        </p:txBody>
      </p:sp>
      <p:sp>
        <p:nvSpPr>
          <p:cNvPr id="8" name="Arc 7"/>
          <p:cNvSpPr/>
          <p:nvPr/>
        </p:nvSpPr>
        <p:spPr bwMode="auto">
          <a:xfrm rot="5400000">
            <a:off x="1983867" y="2632758"/>
            <a:ext cx="531751" cy="396044"/>
          </a:xfrm>
          <a:prstGeom prst="arc">
            <a:avLst/>
          </a:prstGeom>
          <a:noFill/>
          <a:ln w="9525" cap="flat" cmpd="sng" algn="ctr">
            <a:solidFill>
              <a:schemeClr val="tx1"/>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cxnSp>
        <p:nvCxnSpPr>
          <p:cNvPr id="10" name="Straight Connector 9"/>
          <p:cNvCxnSpPr>
            <a:stCxn id="8" idx="2"/>
          </p:cNvCxnSpPr>
          <p:nvPr/>
        </p:nvCxnSpPr>
        <p:spPr bwMode="auto">
          <a:xfrm flipH="1">
            <a:off x="899595" y="3096655"/>
            <a:ext cx="135015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Straight Connector 10"/>
          <p:cNvCxnSpPr>
            <a:endCxn id="8" idx="0"/>
          </p:cNvCxnSpPr>
          <p:nvPr/>
        </p:nvCxnSpPr>
        <p:spPr bwMode="auto">
          <a:xfrm>
            <a:off x="2447764" y="1866981"/>
            <a:ext cx="0" cy="963799"/>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17" name="Group 16"/>
          <p:cNvGrpSpPr/>
          <p:nvPr/>
        </p:nvGrpSpPr>
        <p:grpSpPr>
          <a:xfrm flipV="1">
            <a:off x="899592" y="3429000"/>
            <a:ext cx="1548172" cy="1229675"/>
            <a:chOff x="1051992" y="1889212"/>
            <a:chExt cx="1548172" cy="1332148"/>
          </a:xfrm>
        </p:grpSpPr>
        <p:sp>
          <p:nvSpPr>
            <p:cNvPr id="14" name="Arc 13"/>
            <p:cNvSpPr/>
            <p:nvPr/>
          </p:nvSpPr>
          <p:spPr bwMode="auto">
            <a:xfrm rot="5400000">
              <a:off x="2114110" y="2735306"/>
              <a:ext cx="576064" cy="396044"/>
            </a:xfrm>
            <a:prstGeom prst="arc">
              <a:avLst/>
            </a:prstGeom>
            <a:noFill/>
            <a:ln w="9525" cap="flat" cmpd="sng" algn="ctr">
              <a:solidFill>
                <a:schemeClr val="tx1"/>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cxnSp>
          <p:nvCxnSpPr>
            <p:cNvPr id="15" name="Straight Connector 14"/>
            <p:cNvCxnSpPr>
              <a:stCxn id="14" idx="2"/>
            </p:cNvCxnSpPr>
            <p:nvPr/>
          </p:nvCxnSpPr>
          <p:spPr bwMode="auto">
            <a:xfrm flipH="1">
              <a:off x="1051992" y="3221360"/>
              <a:ext cx="135015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 name="Straight Connector 15"/>
            <p:cNvCxnSpPr>
              <a:endCxn id="14" idx="0"/>
            </p:cNvCxnSpPr>
            <p:nvPr/>
          </p:nvCxnSpPr>
          <p:spPr bwMode="auto">
            <a:xfrm>
              <a:off x="2600164" y="1889212"/>
              <a:ext cx="0" cy="1044116"/>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cxnSp>
        <p:nvCxnSpPr>
          <p:cNvPr id="19" name="Straight Connector 18"/>
          <p:cNvCxnSpPr/>
          <p:nvPr/>
        </p:nvCxnSpPr>
        <p:spPr bwMode="auto">
          <a:xfrm>
            <a:off x="3491880" y="1866980"/>
            <a:ext cx="36004" cy="2791695"/>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0" name="Rounded Rectangular Callout 19"/>
          <p:cNvSpPr/>
          <p:nvPr/>
        </p:nvSpPr>
        <p:spPr bwMode="auto">
          <a:xfrm>
            <a:off x="503554" y="4193392"/>
            <a:ext cx="1224136" cy="764393"/>
          </a:xfrm>
          <a:prstGeom prst="wedgeRoundRectCallout">
            <a:avLst>
              <a:gd name="adj1" fmla="val 11747"/>
              <a:gd name="adj2" fmla="val -164387"/>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4406" tIns="42203" rIns="84406" bIns="42203" numCol="1" rtlCol="0" anchor="ctr" anchorCtr="0" compatLnSpc="1">
            <a:prstTxWarp prst="textNoShape">
              <a:avLst/>
            </a:prstTxWarp>
          </a:bodyPr>
          <a:lstStyle/>
          <a:p>
            <a:pPr algn="ctr" defTabSz="844083"/>
            <a:r>
              <a:rPr lang="en-US" sz="1477" dirty="0">
                <a:solidFill>
                  <a:schemeClr val="tx1"/>
                </a:solidFill>
                <a:latin typeface="Arial" charset="0"/>
                <a:cs typeface="Arial" charset="0"/>
              </a:rPr>
              <a:t>Side road speed limit 30</a:t>
            </a:r>
          </a:p>
        </p:txBody>
      </p:sp>
      <p:sp>
        <p:nvSpPr>
          <p:cNvPr id="21" name="Rounded Rectangular Callout 20"/>
          <p:cNvSpPr/>
          <p:nvPr/>
        </p:nvSpPr>
        <p:spPr bwMode="auto">
          <a:xfrm>
            <a:off x="827590" y="1966684"/>
            <a:ext cx="1224136" cy="764393"/>
          </a:xfrm>
          <a:prstGeom prst="wedgeRoundRectCallout">
            <a:avLst>
              <a:gd name="adj1" fmla="val 117202"/>
              <a:gd name="adj2" fmla="val -12284"/>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4406" tIns="42203" rIns="84406" bIns="42203" numCol="1" rtlCol="0" anchor="ctr" anchorCtr="0" compatLnSpc="1">
            <a:prstTxWarp prst="textNoShape">
              <a:avLst/>
            </a:prstTxWarp>
          </a:bodyPr>
          <a:lstStyle/>
          <a:p>
            <a:pPr algn="ctr" defTabSz="844083"/>
            <a:r>
              <a:rPr lang="en-US" sz="1477" dirty="0">
                <a:solidFill>
                  <a:schemeClr val="tx1"/>
                </a:solidFill>
                <a:latin typeface="Arial" charset="0"/>
                <a:cs typeface="Arial" charset="0"/>
              </a:rPr>
              <a:t>Main road speed limit 60</a:t>
            </a:r>
          </a:p>
        </p:txBody>
      </p:sp>
      <p:grpSp>
        <p:nvGrpSpPr>
          <p:cNvPr id="26" name="Group 25"/>
          <p:cNvGrpSpPr/>
          <p:nvPr/>
        </p:nvGrpSpPr>
        <p:grpSpPr>
          <a:xfrm>
            <a:off x="2807804" y="3229593"/>
            <a:ext cx="252028" cy="232641"/>
            <a:chOff x="7668344" y="5337212"/>
            <a:chExt cx="252028" cy="252028"/>
          </a:xfrm>
        </p:grpSpPr>
        <p:sp>
          <p:nvSpPr>
            <p:cNvPr id="22" name="Oval 21"/>
            <p:cNvSpPr/>
            <p:nvPr/>
          </p:nvSpPr>
          <p:spPr bwMode="auto">
            <a:xfrm>
              <a:off x="7704348" y="5337212"/>
              <a:ext cx="108012" cy="108012"/>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sp>
          <p:nvSpPr>
            <p:cNvPr id="23" name="Oval 22"/>
            <p:cNvSpPr/>
            <p:nvPr/>
          </p:nvSpPr>
          <p:spPr bwMode="auto">
            <a:xfrm>
              <a:off x="7668344" y="5445224"/>
              <a:ext cx="108012" cy="108012"/>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sp>
          <p:nvSpPr>
            <p:cNvPr id="24" name="Oval 23"/>
            <p:cNvSpPr/>
            <p:nvPr/>
          </p:nvSpPr>
          <p:spPr bwMode="auto">
            <a:xfrm>
              <a:off x="7812360" y="5409220"/>
              <a:ext cx="108012" cy="108012"/>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sp>
          <p:nvSpPr>
            <p:cNvPr id="25" name="Oval 24"/>
            <p:cNvSpPr/>
            <p:nvPr/>
          </p:nvSpPr>
          <p:spPr bwMode="auto">
            <a:xfrm>
              <a:off x="7776356" y="5481228"/>
              <a:ext cx="108012" cy="108012"/>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grpSp>
      <p:sp>
        <p:nvSpPr>
          <p:cNvPr id="28" name="Rounded Rectangular Callout 27"/>
          <p:cNvSpPr/>
          <p:nvPr/>
        </p:nvSpPr>
        <p:spPr bwMode="auto">
          <a:xfrm>
            <a:off x="2735796" y="5157192"/>
            <a:ext cx="1044116" cy="498517"/>
          </a:xfrm>
          <a:prstGeom prst="wedgeRoundRectCallout">
            <a:avLst>
              <a:gd name="adj1" fmla="val -30341"/>
              <a:gd name="adj2" fmla="val -394010"/>
              <a:gd name="adj3" fmla="val 16667"/>
            </a:avLst>
          </a:prstGeom>
          <a:solidFill>
            <a:srgbClr val="800000"/>
          </a:solidFill>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84406" tIns="42203" rIns="84406" bIns="42203" numCol="1" rtlCol="0" anchor="ctr" anchorCtr="0" compatLnSpc="1">
            <a:prstTxWarp prst="textNoShape">
              <a:avLst/>
            </a:prstTxWarp>
          </a:bodyPr>
          <a:lstStyle/>
          <a:p>
            <a:pPr algn="ctr" defTabSz="844083"/>
            <a:r>
              <a:rPr lang="en-US" sz="1292" dirty="0">
                <a:solidFill>
                  <a:schemeClr val="bg1"/>
                </a:solidFill>
                <a:latin typeface="Arial" charset="0"/>
                <a:cs typeface="Arial" charset="0"/>
              </a:rPr>
              <a:t>Accident hot spot</a:t>
            </a:r>
          </a:p>
        </p:txBody>
      </p:sp>
      <p:sp>
        <p:nvSpPr>
          <p:cNvPr id="31" name="Rectangle 30"/>
          <p:cNvSpPr/>
          <p:nvPr/>
        </p:nvSpPr>
        <p:spPr>
          <a:xfrm>
            <a:off x="4305019" y="5583005"/>
            <a:ext cx="4652895" cy="774251"/>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en-US" sz="1477" dirty="0"/>
              <a:t>Reacting to events and patterns can make a difference but the real differences come with changes in the structure of the system</a:t>
            </a:r>
          </a:p>
        </p:txBody>
      </p:sp>
    </p:spTree>
    <p:extLst>
      <p:ext uri="{BB962C8B-B14F-4D97-AF65-F5344CB8AC3E}">
        <p14:creationId xmlns:p14="http://schemas.microsoft.com/office/powerpoint/2010/main" val="1147892001"/>
      </p:ext>
    </p:extLst>
  </p:cSld>
  <p:clrMapOvr>
    <a:masterClrMapping/>
  </p:clrMapOvr>
  <p:transition>
    <p:wipe dir="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7810" name="Rectangle 2"/>
          <p:cNvSpPr>
            <a:spLocks noGrp="1" noChangeArrowheads="1"/>
          </p:cNvSpPr>
          <p:nvPr>
            <p:ph type="title"/>
          </p:nvPr>
        </p:nvSpPr>
        <p:spPr>
          <a:xfrm>
            <a:off x="0" y="570836"/>
            <a:ext cx="9144000" cy="838200"/>
          </a:xfrm>
        </p:spPr>
        <p:txBody>
          <a:bodyPr/>
          <a:lstStyle/>
          <a:p>
            <a:pPr defTabSz="703402"/>
            <a:r>
              <a:rPr lang="en-GB" dirty="0"/>
              <a:t>Exercise</a:t>
            </a:r>
          </a:p>
        </p:txBody>
      </p:sp>
      <p:sp>
        <p:nvSpPr>
          <p:cNvPr id="887811" name="Rectangle 3"/>
          <p:cNvSpPr>
            <a:spLocks noGrp="1" noChangeArrowheads="1"/>
          </p:cNvSpPr>
          <p:nvPr>
            <p:ph type="body" sz="half" idx="2"/>
          </p:nvPr>
        </p:nvSpPr>
        <p:spPr>
          <a:xfrm>
            <a:off x="4389443" y="1575263"/>
            <a:ext cx="4092575" cy="4198327"/>
          </a:xfrm>
        </p:spPr>
        <p:txBody>
          <a:bodyPr/>
          <a:lstStyle/>
          <a:p>
            <a:pPr defTabSz="703402">
              <a:lnSpc>
                <a:spcPct val="90000"/>
              </a:lnSpc>
              <a:buFont typeface="Arial" charset="0"/>
              <a:buChar char="•"/>
            </a:pPr>
            <a:r>
              <a:rPr lang="en-GB" dirty="0" smtClean="0"/>
              <a:t>Same people who did the “Helium” tube exercise</a:t>
            </a:r>
            <a:endParaRPr lang="en-GB" dirty="0"/>
          </a:p>
          <a:p>
            <a:pPr defTabSz="703402">
              <a:lnSpc>
                <a:spcPct val="90000"/>
              </a:lnSpc>
              <a:buFont typeface="Arial" charset="0"/>
              <a:buChar char="•"/>
            </a:pPr>
            <a:r>
              <a:rPr lang="en-GB" dirty="0" smtClean="0"/>
              <a:t>Organize yourselves into two equal groups</a:t>
            </a:r>
          </a:p>
          <a:p>
            <a:pPr defTabSz="703402">
              <a:lnSpc>
                <a:spcPct val="90000"/>
              </a:lnSpc>
              <a:buFont typeface="Arial" charset="0"/>
              <a:buChar char="•"/>
            </a:pPr>
            <a:r>
              <a:rPr lang="en-GB" dirty="0" smtClean="0"/>
              <a:t>Each group should form a “star” with their fingers touching</a:t>
            </a:r>
            <a:endParaRPr lang="en-GB" b="1" dirty="0"/>
          </a:p>
          <a:p>
            <a:pPr defTabSz="703402">
              <a:lnSpc>
                <a:spcPct val="90000"/>
              </a:lnSpc>
              <a:buFont typeface="Arial" charset="0"/>
              <a:buChar char="•"/>
            </a:pPr>
            <a:r>
              <a:rPr lang="en-GB" dirty="0"/>
              <a:t>Keeping the finger </a:t>
            </a:r>
            <a:r>
              <a:rPr lang="en-GB" dirty="0" smtClean="0"/>
              <a:t>in </a:t>
            </a:r>
            <a:r>
              <a:rPr lang="en-GB" dirty="0"/>
              <a:t>constant contact with </a:t>
            </a:r>
            <a:r>
              <a:rPr lang="en-GB" b="1" dirty="0"/>
              <a:t>underside</a:t>
            </a:r>
            <a:r>
              <a:rPr lang="en-GB" dirty="0"/>
              <a:t> of the </a:t>
            </a:r>
            <a:r>
              <a:rPr lang="en-GB" dirty="0" smtClean="0"/>
              <a:t>tube </a:t>
            </a:r>
            <a:r>
              <a:rPr lang="en-GB" dirty="0"/>
              <a:t>lower it to the ground </a:t>
            </a:r>
          </a:p>
          <a:p>
            <a:pPr defTabSz="703402">
              <a:lnSpc>
                <a:spcPct val="90000"/>
              </a:lnSpc>
              <a:buFont typeface="Arial" charset="0"/>
              <a:buChar char="•"/>
            </a:pPr>
            <a:endParaRPr lang="en-GB" dirty="0"/>
          </a:p>
          <a:p>
            <a:pPr defTabSz="703402">
              <a:lnSpc>
                <a:spcPct val="90000"/>
              </a:lnSpc>
              <a:buFont typeface="Arial" charset="0"/>
              <a:buChar char="•"/>
            </a:pPr>
            <a:r>
              <a:rPr lang="en-GB" dirty="0"/>
              <a:t>Time </a:t>
            </a:r>
            <a:r>
              <a:rPr lang="en-GB" dirty="0" smtClean="0"/>
              <a:t>2 minutes</a:t>
            </a:r>
            <a:endParaRPr lang="en-GB" dirty="0"/>
          </a:p>
          <a:p>
            <a:pPr defTabSz="703402">
              <a:lnSpc>
                <a:spcPct val="90000"/>
              </a:lnSpc>
              <a:buFont typeface="Arial" charset="0"/>
              <a:buChar char="•"/>
            </a:pPr>
            <a:endParaRPr lang="en-GB" sz="2585" dirty="0"/>
          </a:p>
          <a:p>
            <a:pPr defTabSz="703402">
              <a:lnSpc>
                <a:spcPct val="90000"/>
              </a:lnSpc>
              <a:buFont typeface="Arial" charset="0"/>
              <a:buChar char="•"/>
            </a:pPr>
            <a:endParaRPr lang="en-GB" sz="1846" dirty="0"/>
          </a:p>
        </p:txBody>
      </p:sp>
      <p:sp>
        <p:nvSpPr>
          <p:cNvPr id="887860" name="Line 52"/>
          <p:cNvSpPr>
            <a:spLocks noChangeShapeType="1"/>
          </p:cNvSpPr>
          <p:nvPr/>
        </p:nvSpPr>
        <p:spPr bwMode="auto">
          <a:xfrm>
            <a:off x="1475657" y="2498435"/>
            <a:ext cx="1944216" cy="2625522"/>
          </a:xfrm>
          <a:prstGeom prst="line">
            <a:avLst/>
          </a:prstGeom>
          <a:noFill/>
          <a:ln w="57150">
            <a:solidFill>
              <a:schemeClr val="tx1"/>
            </a:solidFill>
            <a:round/>
            <a:headEnd/>
            <a:tailEnd/>
          </a:ln>
          <a:effectLst/>
        </p:spPr>
        <p:txBody>
          <a:bodyPr/>
          <a:lstStyle/>
          <a:p>
            <a:endParaRPr lang="en-GB" sz="1477" dirty="0"/>
          </a:p>
        </p:txBody>
      </p:sp>
      <p:pic>
        <p:nvPicPr>
          <p:cNvPr id="10" name="Picture 9"/>
          <p:cNvPicPr>
            <a:picLocks noChangeAspect="1"/>
          </p:cNvPicPr>
          <p:nvPr/>
        </p:nvPicPr>
        <p:blipFill>
          <a:blip r:embed="rId3"/>
          <a:stretch>
            <a:fillRect/>
          </a:stretch>
        </p:blipFill>
        <p:spPr>
          <a:xfrm>
            <a:off x="1547664" y="1933449"/>
            <a:ext cx="1332148" cy="1829341"/>
          </a:xfrm>
          <a:prstGeom prst="rect">
            <a:avLst/>
          </a:prstGeom>
        </p:spPr>
      </p:pic>
      <p:pic>
        <p:nvPicPr>
          <p:cNvPr id="54" name="Picture 53"/>
          <p:cNvPicPr>
            <a:picLocks noChangeAspect="1"/>
          </p:cNvPicPr>
          <p:nvPr/>
        </p:nvPicPr>
        <p:blipFill>
          <a:blip r:embed="rId3"/>
          <a:stretch>
            <a:fillRect/>
          </a:stretch>
        </p:blipFill>
        <p:spPr>
          <a:xfrm flipH="1">
            <a:off x="107506" y="1933449"/>
            <a:ext cx="1440160" cy="1829341"/>
          </a:xfrm>
          <a:prstGeom prst="rect">
            <a:avLst/>
          </a:prstGeom>
        </p:spPr>
      </p:pic>
      <p:pic>
        <p:nvPicPr>
          <p:cNvPr id="55" name="Picture 54"/>
          <p:cNvPicPr>
            <a:picLocks noChangeAspect="1"/>
          </p:cNvPicPr>
          <p:nvPr/>
        </p:nvPicPr>
        <p:blipFill>
          <a:blip r:embed="rId3"/>
          <a:stretch>
            <a:fillRect/>
          </a:stretch>
        </p:blipFill>
        <p:spPr>
          <a:xfrm flipH="1">
            <a:off x="755578" y="1900215"/>
            <a:ext cx="792088" cy="1829341"/>
          </a:xfrm>
          <a:prstGeom prst="rect">
            <a:avLst/>
          </a:prstGeom>
        </p:spPr>
      </p:pic>
      <p:pic>
        <p:nvPicPr>
          <p:cNvPr id="56" name="Picture 55"/>
          <p:cNvPicPr>
            <a:picLocks noChangeAspect="1"/>
          </p:cNvPicPr>
          <p:nvPr/>
        </p:nvPicPr>
        <p:blipFill>
          <a:blip r:embed="rId3"/>
          <a:stretch>
            <a:fillRect/>
          </a:stretch>
        </p:blipFill>
        <p:spPr>
          <a:xfrm>
            <a:off x="1547664" y="1933449"/>
            <a:ext cx="855712" cy="1829341"/>
          </a:xfrm>
          <a:prstGeom prst="rect">
            <a:avLst/>
          </a:prstGeom>
        </p:spPr>
      </p:pic>
      <p:pic>
        <p:nvPicPr>
          <p:cNvPr id="57" name="Picture 56"/>
          <p:cNvPicPr>
            <a:picLocks noChangeAspect="1"/>
          </p:cNvPicPr>
          <p:nvPr/>
        </p:nvPicPr>
        <p:blipFill>
          <a:blip r:embed="rId3"/>
          <a:stretch>
            <a:fillRect/>
          </a:stretch>
        </p:blipFill>
        <p:spPr>
          <a:xfrm>
            <a:off x="3275856" y="4160158"/>
            <a:ext cx="1332148" cy="1829341"/>
          </a:xfrm>
          <a:prstGeom prst="rect">
            <a:avLst/>
          </a:prstGeom>
        </p:spPr>
      </p:pic>
      <p:pic>
        <p:nvPicPr>
          <p:cNvPr id="58" name="Picture 57"/>
          <p:cNvPicPr>
            <a:picLocks noChangeAspect="1"/>
          </p:cNvPicPr>
          <p:nvPr/>
        </p:nvPicPr>
        <p:blipFill>
          <a:blip r:embed="rId3"/>
          <a:stretch>
            <a:fillRect/>
          </a:stretch>
        </p:blipFill>
        <p:spPr>
          <a:xfrm flipH="1">
            <a:off x="1835698" y="4160158"/>
            <a:ext cx="1440160" cy="1829341"/>
          </a:xfrm>
          <a:prstGeom prst="rect">
            <a:avLst/>
          </a:prstGeom>
        </p:spPr>
      </p:pic>
      <p:pic>
        <p:nvPicPr>
          <p:cNvPr id="59" name="Picture 58"/>
          <p:cNvPicPr>
            <a:picLocks noChangeAspect="1"/>
          </p:cNvPicPr>
          <p:nvPr/>
        </p:nvPicPr>
        <p:blipFill>
          <a:blip r:embed="rId3"/>
          <a:stretch>
            <a:fillRect/>
          </a:stretch>
        </p:blipFill>
        <p:spPr>
          <a:xfrm flipH="1">
            <a:off x="2483770" y="4126924"/>
            <a:ext cx="792088" cy="1829341"/>
          </a:xfrm>
          <a:prstGeom prst="rect">
            <a:avLst/>
          </a:prstGeom>
        </p:spPr>
      </p:pic>
      <p:pic>
        <p:nvPicPr>
          <p:cNvPr id="60" name="Picture 59"/>
          <p:cNvPicPr>
            <a:picLocks noChangeAspect="1"/>
          </p:cNvPicPr>
          <p:nvPr/>
        </p:nvPicPr>
        <p:blipFill>
          <a:blip r:embed="rId3"/>
          <a:stretch>
            <a:fillRect/>
          </a:stretch>
        </p:blipFill>
        <p:spPr>
          <a:xfrm>
            <a:off x="3275856" y="4160158"/>
            <a:ext cx="855712" cy="1829341"/>
          </a:xfrm>
          <a:prstGeom prst="rect">
            <a:avLst/>
          </a:prstGeom>
        </p:spPr>
      </p:pic>
    </p:spTree>
    <p:extLst>
      <p:ext uri="{BB962C8B-B14F-4D97-AF65-F5344CB8AC3E}">
        <p14:creationId xmlns:p14="http://schemas.microsoft.com/office/powerpoint/2010/main" val="180125167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Behaviour, Interrelationship and Feedback</a:t>
            </a:r>
            <a:endParaRPr lang="en-US" dirty="0"/>
          </a:p>
        </p:txBody>
      </p:sp>
      <p:sp>
        <p:nvSpPr>
          <p:cNvPr id="6" name="Content Placeholder 5"/>
          <p:cNvSpPr>
            <a:spLocks noGrp="1"/>
          </p:cNvSpPr>
          <p:nvPr>
            <p:ph idx="1"/>
          </p:nvPr>
        </p:nvSpPr>
        <p:spPr/>
        <p:txBody>
          <a:bodyPr/>
          <a:lstStyle/>
          <a:p>
            <a:pPr>
              <a:buFont typeface="Arial" charset="0"/>
              <a:buChar char="•"/>
            </a:pPr>
            <a:r>
              <a:rPr lang="en-US" dirty="0" smtClean="0"/>
              <a:t>The behaviour we observe in every system – designed or evolved is a consequence of the interrelationships between the components</a:t>
            </a:r>
          </a:p>
          <a:p>
            <a:pPr>
              <a:buFont typeface="Arial" charset="0"/>
              <a:buChar char="•"/>
            </a:pPr>
            <a:r>
              <a:rPr lang="en-US" dirty="0" smtClean="0"/>
              <a:t>Remarkably the dynamic nature of these interrelationships comprise just two forms (for the whole universe!!):</a:t>
            </a:r>
          </a:p>
          <a:p>
            <a:pPr lvl="1">
              <a:buFont typeface="Arial" charset="0"/>
              <a:buChar char="•"/>
            </a:pPr>
            <a:r>
              <a:rPr lang="en-US" dirty="0" smtClean="0"/>
              <a:t>Reinforcing feedback</a:t>
            </a:r>
          </a:p>
          <a:p>
            <a:pPr lvl="1">
              <a:buFont typeface="Arial" charset="0"/>
              <a:buChar char="•"/>
            </a:pPr>
            <a:r>
              <a:rPr lang="en-US" dirty="0" smtClean="0"/>
              <a:t>Balancing feedback</a:t>
            </a:r>
          </a:p>
          <a:p>
            <a:pPr lvl="1">
              <a:buFont typeface="Arial" charset="0"/>
              <a:buChar char="•"/>
            </a:pPr>
            <a:endParaRPr lang="en-US" dirty="0" smtClean="0"/>
          </a:p>
          <a:p>
            <a:pPr marL="369286"/>
            <a:r>
              <a:rPr lang="en-US" dirty="0" smtClean="0"/>
              <a:t>The behaviour of every system is due to these two forms of feedback and </a:t>
            </a:r>
            <a:r>
              <a:rPr lang="en-US" dirty="0" err="1" smtClean="0"/>
              <a:t>synchronisation</a:t>
            </a:r>
            <a:r>
              <a:rPr lang="en-US" dirty="0" smtClean="0"/>
              <a:t> of the feedback</a:t>
            </a:r>
            <a:endParaRPr lang="en-US" dirty="0"/>
          </a:p>
        </p:txBody>
      </p:sp>
    </p:spTree>
    <p:extLst>
      <p:ext uri="{BB962C8B-B14F-4D97-AF65-F5344CB8AC3E}">
        <p14:creationId xmlns:p14="http://schemas.microsoft.com/office/powerpoint/2010/main" val="148718005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8770" name="Picture 2"/>
          <p:cNvPicPr>
            <a:picLocks noChangeArrowheads="1"/>
          </p:cNvPicPr>
          <p:nvPr/>
        </p:nvPicPr>
        <p:blipFill>
          <a:blip r:embed="rId3" cstate="print"/>
          <a:srcRect l="11456" t="10229" r="6429" b="13290"/>
          <a:stretch>
            <a:fillRect/>
          </a:stretch>
        </p:blipFill>
        <p:spPr bwMode="auto">
          <a:xfrm>
            <a:off x="153935" y="2283053"/>
            <a:ext cx="3614787" cy="2831162"/>
          </a:xfrm>
          <a:prstGeom prst="rect">
            <a:avLst/>
          </a:prstGeom>
          <a:noFill/>
          <a:ln w="12700">
            <a:noFill/>
            <a:miter lim="800000"/>
            <a:headEnd/>
            <a:tailEnd/>
          </a:ln>
          <a:effectLst/>
        </p:spPr>
      </p:pic>
      <p:sp>
        <p:nvSpPr>
          <p:cNvPr id="928771" name="Rectangle 3"/>
          <p:cNvSpPr>
            <a:spLocks noGrp="1" noChangeArrowheads="1"/>
          </p:cNvSpPr>
          <p:nvPr>
            <p:ph type="title"/>
          </p:nvPr>
        </p:nvSpPr>
        <p:spPr/>
        <p:txBody>
          <a:bodyPr/>
          <a:lstStyle/>
          <a:p>
            <a:r>
              <a:rPr lang="en-GB" sz="1800" dirty="0" smtClean="0"/>
              <a:t>Properties and Characteristics of Systems </a:t>
            </a:r>
            <a:r>
              <a:rPr lang="en-GB" dirty="0" smtClean="0"/>
              <a:t/>
            </a:r>
            <a:br>
              <a:rPr lang="en-GB" dirty="0" smtClean="0"/>
            </a:br>
            <a:r>
              <a:rPr lang="en-GB" dirty="0" smtClean="0"/>
              <a:t>Dynamic Behaviour and Feedback</a:t>
            </a:r>
            <a:endParaRPr lang="en-GB" dirty="0"/>
          </a:p>
        </p:txBody>
      </p:sp>
      <p:sp>
        <p:nvSpPr>
          <p:cNvPr id="928772" name="Text Box 4"/>
          <p:cNvSpPr txBox="1">
            <a:spLocks noChangeArrowheads="1"/>
          </p:cNvSpPr>
          <p:nvPr/>
        </p:nvSpPr>
        <p:spPr bwMode="auto">
          <a:xfrm>
            <a:off x="555570" y="1663328"/>
            <a:ext cx="8142399" cy="546945"/>
          </a:xfrm>
          <a:prstGeom prst="rect">
            <a:avLst/>
          </a:prstGeom>
          <a:noFill/>
          <a:ln w="9525">
            <a:noFill/>
            <a:miter lim="800000"/>
            <a:headEnd/>
            <a:tailEnd/>
          </a:ln>
          <a:effectLst/>
        </p:spPr>
        <p:txBody>
          <a:bodyPr wrap="square">
            <a:spAutoFit/>
          </a:bodyPr>
          <a:lstStyle/>
          <a:p>
            <a:pPr algn="l"/>
            <a:r>
              <a:rPr lang="en-GB" sz="1477" b="1" dirty="0"/>
              <a:t>Reinforcing (positive) Feedback: </a:t>
            </a:r>
            <a:r>
              <a:rPr lang="en-GB" sz="1477" dirty="0"/>
              <a:t>successive changes add to previous changes in the same direction</a:t>
            </a:r>
          </a:p>
        </p:txBody>
      </p:sp>
      <p:graphicFrame>
        <p:nvGraphicFramePr>
          <p:cNvPr id="9" name="Table 8"/>
          <p:cNvGraphicFramePr>
            <a:graphicFrameLocks noGrp="1"/>
          </p:cNvGraphicFramePr>
          <p:nvPr/>
        </p:nvGraphicFramePr>
        <p:xfrm>
          <a:off x="4133844" y="2856027"/>
          <a:ext cx="5411470" cy="1814733"/>
        </p:xfrm>
        <a:graphic>
          <a:graphicData uri="http://schemas.openxmlformats.org/drawingml/2006/table">
            <a:tbl>
              <a:tblPr/>
              <a:tblGrid>
                <a:gridCol w="1384300"/>
                <a:gridCol w="1451610"/>
                <a:gridCol w="2575560"/>
              </a:tblGrid>
              <a:tr h="140677">
                <a:tc>
                  <a:txBody>
                    <a:bodyPr/>
                    <a:lstStyle/>
                    <a:p>
                      <a:pPr>
                        <a:spcAft>
                          <a:spcPts val="0"/>
                        </a:spcAft>
                      </a:pPr>
                      <a:r>
                        <a:rPr lang="en-GB" sz="900" b="1">
                          <a:latin typeface="Calibri"/>
                          <a:ea typeface="Calibri"/>
                          <a:cs typeface="Times New Roman"/>
                        </a:rPr>
                        <a:t>Date</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b="1">
                          <a:latin typeface="Calibri"/>
                          <a:ea typeface="Calibri"/>
                          <a:cs typeface="Times New Roman"/>
                        </a:rPr>
                        <a:t>Whole Price Index</a:t>
                      </a:r>
                      <a:endParaRPr lang="en-GB" sz="1000">
                        <a:latin typeface="Calibri"/>
                        <a:ea typeface="Calibri"/>
                        <a:cs typeface="Times New Roman"/>
                      </a:endParaRPr>
                    </a:p>
                  </a:txBody>
                  <a:tcPr marL="68580" marR="68580" marT="0" marB="0">
                    <a:lnL>
                      <a:noFill/>
                    </a:lnL>
                    <a:lnR>
                      <a:noFill/>
                    </a:lnR>
                    <a:lnT>
                      <a:noFill/>
                    </a:lnT>
                    <a:lnB>
                      <a:noFill/>
                    </a:lnB>
                  </a:tcPr>
                </a:tc>
                <a:tc rowSpan="12">
                  <a:txBody>
                    <a:bodyPr/>
                    <a:lstStyle/>
                    <a:p>
                      <a:pPr algn="ctr">
                        <a:spcAft>
                          <a:spcPts val="0"/>
                        </a:spcAft>
                      </a:pPr>
                      <a:endParaRPr lang="en-GB" sz="1000">
                        <a:latin typeface="Calibri"/>
                        <a:ea typeface="Calibri"/>
                        <a:cs typeface="Times New Roman"/>
                      </a:endParaRPr>
                    </a:p>
                  </a:txBody>
                  <a:tcPr marL="68580" marR="68580"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 July 1914</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1.0</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January 1919</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2.6</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July 1919</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3.4</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January 1920</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12.6</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January 1921</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14.4</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July 1921</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14.3</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January 1922</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36.7</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July 1922</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100.6</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January 1923</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2,785</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July 1923</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194,000</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November 1923</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726,000,000,000</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26609">
                <a:tc gridSpan="2">
                  <a:txBody>
                    <a:bodyPr/>
                    <a:lstStyle/>
                    <a:p>
                      <a:pPr>
                        <a:spcAft>
                          <a:spcPts val="0"/>
                        </a:spcAft>
                      </a:pPr>
                      <a:r>
                        <a:rPr lang="en-GB" sz="800">
                          <a:latin typeface="Calibri"/>
                          <a:ea typeface="Calibri"/>
                          <a:cs typeface="Times New Roman"/>
                        </a:rPr>
                        <a:t>German wholesale price index</a:t>
                      </a:r>
                      <a:endParaRPr lang="en-GB" sz="1000">
                        <a:latin typeface="Calibri"/>
                        <a:ea typeface="Calibri"/>
                        <a:cs typeface="Times New Roman"/>
                      </a:endParaRPr>
                    </a:p>
                  </a:txBody>
                  <a:tcPr marL="68580" marR="68580" marT="0" marB="0">
                    <a:lnL>
                      <a:noFill/>
                    </a:lnL>
                    <a:lnR>
                      <a:noFill/>
                    </a:lnR>
                    <a:lnT>
                      <a:noFill/>
                    </a:lnT>
                    <a:lnB>
                      <a:noFill/>
                    </a:lnB>
                  </a:tcPr>
                </a:tc>
                <a:tc hMerge="1">
                  <a:txBody>
                    <a:bodyPr/>
                    <a:lstStyle/>
                    <a:p>
                      <a:endParaRPr lang="en-GB"/>
                    </a:p>
                  </a:txBody>
                  <a:tcPr/>
                </a:tc>
                <a:tc>
                  <a:txBody>
                    <a:bodyPr/>
                    <a:lstStyle/>
                    <a:p>
                      <a:pPr>
                        <a:spcAft>
                          <a:spcPts val="0"/>
                        </a:spcAft>
                      </a:pPr>
                      <a:r>
                        <a:rPr lang="en-GB" sz="800" dirty="0">
                          <a:latin typeface="Calibri"/>
                          <a:ea typeface="Calibri"/>
                          <a:cs typeface="Times New Roman"/>
                        </a:rPr>
                        <a:t>The exponential growth of positive feedback</a:t>
                      </a:r>
                      <a:endParaRPr lang="en-GB" sz="1000" dirty="0">
                        <a:latin typeface="Calibri"/>
                        <a:ea typeface="Calibri"/>
                        <a:cs typeface="Times New Roman"/>
                      </a:endParaRPr>
                    </a:p>
                  </a:txBody>
                  <a:tcPr marL="68580" marR="68580" marT="0" marB="0">
                    <a:lnL>
                      <a:noFill/>
                    </a:lnL>
                    <a:lnR>
                      <a:noFill/>
                    </a:lnR>
                    <a:lnT>
                      <a:noFill/>
                    </a:lnT>
                    <a:lnB>
                      <a:noFill/>
                    </a:lnB>
                  </a:tcPr>
                </a:tc>
              </a:tr>
            </a:tbl>
          </a:graphicData>
        </a:graphic>
      </p:graphicFrame>
      <p:pic>
        <p:nvPicPr>
          <p:cNvPr id="10" name="Picture 3"/>
          <p:cNvPicPr>
            <a:picLocks noChangeAspect="1" noChangeArrowheads="1"/>
          </p:cNvPicPr>
          <p:nvPr/>
        </p:nvPicPr>
        <p:blipFill>
          <a:blip r:embed="rId4" cstate="print"/>
          <a:srcRect/>
          <a:stretch>
            <a:fillRect/>
          </a:stretch>
        </p:blipFill>
        <p:spPr bwMode="auto">
          <a:xfrm>
            <a:off x="7124139" y="2785976"/>
            <a:ext cx="1733550" cy="1644162"/>
          </a:xfrm>
          <a:prstGeom prst="rect">
            <a:avLst/>
          </a:prstGeom>
          <a:noFill/>
        </p:spPr>
      </p:pic>
      <p:sp>
        <p:nvSpPr>
          <p:cNvPr id="2" name="Rounded Rectangular Callout 1"/>
          <p:cNvSpPr/>
          <p:nvPr/>
        </p:nvSpPr>
        <p:spPr bwMode="auto">
          <a:xfrm>
            <a:off x="1727684" y="5396831"/>
            <a:ext cx="5574816" cy="963799"/>
          </a:xfrm>
          <a:prstGeom prst="wedgeRoundRectCallout">
            <a:avLst>
              <a:gd name="adj1" fmla="val -29044"/>
              <a:gd name="adj2" fmla="val -127077"/>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4406" tIns="42203" rIns="84406" bIns="42203" numCol="1" rtlCol="0" anchor="ctr" anchorCtr="0" compatLnSpc="1">
            <a:prstTxWarp prst="textNoShape">
              <a:avLst/>
            </a:prstTxWarp>
          </a:bodyPr>
          <a:lstStyle/>
          <a:p>
            <a:r>
              <a:rPr lang="en-GB" sz="1477" dirty="0"/>
              <a:t>This model of “inflation” is a pure positive feedback loop which if left unchecked will lead to exponential growth – what economists call hyper-inflation. In this case undesirable – but such feedback can be beneficial </a:t>
            </a:r>
          </a:p>
        </p:txBody>
      </p:sp>
    </p:spTree>
    <p:extLst>
      <p:ext uri="{BB962C8B-B14F-4D97-AF65-F5344CB8AC3E}">
        <p14:creationId xmlns:p14="http://schemas.microsoft.com/office/powerpoint/2010/main" val="473084180"/>
      </p:ext>
    </p:extLst>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5" name="Picture 2"/>
          <p:cNvPicPr>
            <a:picLocks noChangeArrowheads="1"/>
          </p:cNvPicPr>
          <p:nvPr/>
        </p:nvPicPr>
        <p:blipFill>
          <a:blip r:embed="rId3">
            <a:extLst>
              <a:ext uri="{28A0092B-C50C-407E-A947-70E740481C1C}">
                <a14:useLocalDpi xmlns:a14="http://schemas.microsoft.com/office/drawing/2010/main" val="0"/>
              </a:ext>
            </a:extLst>
          </a:blip>
          <a:srcRect l="6389" t="7518" r="9000" b="16008"/>
          <a:stretch>
            <a:fillRect/>
          </a:stretch>
        </p:blipFill>
        <p:spPr bwMode="auto">
          <a:xfrm>
            <a:off x="3959225" y="2265493"/>
            <a:ext cx="4770438" cy="27651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129026" name="Rectangle 3"/>
          <p:cNvSpPr>
            <a:spLocks noGrp="1" noChangeArrowheads="1"/>
          </p:cNvSpPr>
          <p:nvPr>
            <p:ph type="title"/>
          </p:nvPr>
        </p:nvSpPr>
        <p:spPr/>
        <p:txBody>
          <a:bodyPr/>
          <a:lstStyle/>
          <a:p>
            <a:r>
              <a:rPr lang="en-GB" smtClean="0"/>
              <a:t>Negative and Positive Feedback</a:t>
            </a:r>
            <a:endParaRPr lang="en-GB" dirty="0"/>
          </a:p>
        </p:txBody>
      </p:sp>
      <p:sp>
        <p:nvSpPr>
          <p:cNvPr id="129027" name="Text Box 4"/>
          <p:cNvSpPr txBox="1">
            <a:spLocks noChangeArrowheads="1"/>
          </p:cNvSpPr>
          <p:nvPr/>
        </p:nvSpPr>
        <p:spPr bwMode="auto">
          <a:xfrm>
            <a:off x="409575" y="1587016"/>
            <a:ext cx="8142288" cy="660437"/>
          </a:xfrm>
          <a:prstGeom prst="rect">
            <a:avLst/>
          </a:prstGeo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1">
            <a:schemeClr val="accent1"/>
          </a:lnRef>
          <a:fillRef idx="2">
            <a:schemeClr val="accent1"/>
          </a:fillRef>
          <a:effectRef idx="1">
            <a:schemeClr val="accent1"/>
          </a:effectRef>
          <a:fontRef idx="minor">
            <a:schemeClr val="dk1"/>
          </a:fontRef>
        </p:style>
        <p:txBody>
          <a:bodyP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eaLnBrk="1" hangingPunct="1"/>
            <a:r>
              <a:rPr lang="en-GB" sz="1846" b="1" dirty="0">
                <a:latin typeface="+mn-lt"/>
              </a:rPr>
              <a:t>Balancing (negative) Feedback: </a:t>
            </a:r>
            <a:r>
              <a:rPr lang="en-GB" sz="1846" dirty="0">
                <a:latin typeface="+mn-lt"/>
              </a:rPr>
              <a:t>resists change in one direction by producing change in the opposite direction</a:t>
            </a:r>
          </a:p>
        </p:txBody>
      </p:sp>
      <p:sp>
        <p:nvSpPr>
          <p:cNvPr id="129028" name="Line 5"/>
          <p:cNvSpPr>
            <a:spLocks noChangeShapeType="1"/>
          </p:cNvSpPr>
          <p:nvPr/>
        </p:nvSpPr>
        <p:spPr bwMode="auto">
          <a:xfrm>
            <a:off x="431800" y="3012831"/>
            <a:ext cx="0" cy="200464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477"/>
          </a:p>
        </p:txBody>
      </p:sp>
      <p:sp>
        <p:nvSpPr>
          <p:cNvPr id="129029" name="Line 6"/>
          <p:cNvSpPr>
            <a:spLocks noChangeShapeType="1"/>
          </p:cNvSpPr>
          <p:nvPr/>
        </p:nvSpPr>
        <p:spPr bwMode="auto">
          <a:xfrm>
            <a:off x="419100" y="5017477"/>
            <a:ext cx="22606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477"/>
          </a:p>
        </p:txBody>
      </p:sp>
      <p:sp>
        <p:nvSpPr>
          <p:cNvPr id="129030" name="Arc 7"/>
          <p:cNvSpPr>
            <a:spLocks/>
          </p:cNvSpPr>
          <p:nvPr/>
        </p:nvSpPr>
        <p:spPr bwMode="auto">
          <a:xfrm rot="-5088788">
            <a:off x="840642" y="3294429"/>
            <a:ext cx="1487365" cy="21463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29031" name="TextBox 7"/>
          <p:cNvSpPr txBox="1">
            <a:spLocks noChangeArrowheads="1"/>
          </p:cNvSpPr>
          <p:nvPr/>
        </p:nvSpPr>
        <p:spPr bwMode="auto">
          <a:xfrm>
            <a:off x="227013" y="5181601"/>
            <a:ext cx="3432175"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477" dirty="0"/>
              <a:t>Balancing feedbacks stabilise behaviour - they calm things down</a:t>
            </a:r>
          </a:p>
        </p:txBody>
      </p:sp>
      <p:sp>
        <p:nvSpPr>
          <p:cNvPr id="2" name="Rounded Rectangular Callout 1"/>
          <p:cNvSpPr/>
          <p:nvPr/>
        </p:nvSpPr>
        <p:spPr bwMode="auto">
          <a:xfrm>
            <a:off x="4211651" y="5090770"/>
            <a:ext cx="4573587" cy="1030166"/>
          </a:xfrm>
          <a:prstGeom prst="wedgeRoundRectCallout">
            <a:avLst>
              <a:gd name="adj1" fmla="val -36913"/>
              <a:gd name="adj2" fmla="val -99047"/>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nchor="ctr"/>
          <a:lstStyle/>
          <a:p>
            <a:pPr>
              <a:defRPr/>
            </a:pPr>
            <a:r>
              <a:rPr lang="en-GB" sz="1477" dirty="0"/>
              <a:t>In this economic example the full lines represent positive or reinforcing feedback, while the dotted lines represent balancing or negative feedback</a:t>
            </a:r>
          </a:p>
        </p:txBody>
      </p:sp>
    </p:spTree>
    <p:extLst>
      <p:ext uri="{BB962C8B-B14F-4D97-AF65-F5344CB8AC3E}">
        <p14:creationId xmlns:p14="http://schemas.microsoft.com/office/powerpoint/2010/main" val="1380238258"/>
      </p:ext>
    </p:extLst>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3"/>
          <p:cNvSpPr>
            <a:spLocks noGrp="1" noChangeArrowheads="1"/>
          </p:cNvSpPr>
          <p:nvPr>
            <p:ph type="title"/>
          </p:nvPr>
        </p:nvSpPr>
        <p:spPr/>
        <p:txBody>
          <a:bodyPr/>
          <a:lstStyle/>
          <a:p>
            <a:r>
              <a:rPr lang="en-GB" dirty="0" smtClean="0"/>
              <a:t>Behaviour is Affected by all the Elements in a System</a:t>
            </a:r>
            <a:endParaRPr lang="en-GB" dirty="0"/>
          </a:p>
        </p:txBody>
      </p:sp>
      <p:pic>
        <p:nvPicPr>
          <p:cNvPr id="131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163" y="2545374"/>
            <a:ext cx="7631112" cy="3399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1075" name="TextBox 3"/>
          <p:cNvSpPr txBox="1">
            <a:spLocks noChangeArrowheads="1"/>
          </p:cNvSpPr>
          <p:nvPr/>
        </p:nvSpPr>
        <p:spPr bwMode="auto">
          <a:xfrm>
            <a:off x="464344" y="1511280"/>
            <a:ext cx="8032750" cy="852528"/>
          </a:xfrm>
          <a:prstGeom prst="rect">
            <a:avLst/>
          </a:prstGeo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1">
            <a:schemeClr val="accent1"/>
          </a:lnRef>
          <a:fillRef idx="2">
            <a:schemeClr val="accent1"/>
          </a:fillRef>
          <a:effectRef idx="1">
            <a:schemeClr val="accent1"/>
          </a:effectRef>
          <a:fontRef idx="minor">
            <a:schemeClr val="dk1"/>
          </a:fontRef>
        </p:style>
        <p:txBody>
          <a:bodyPr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662" dirty="0"/>
              <a:t>This is the model developed by Keynes. He was able to </a:t>
            </a:r>
            <a:r>
              <a:rPr lang="ja-JP" altLang="en-GB" sz="1662" dirty="0"/>
              <a:t>“</a:t>
            </a:r>
            <a:r>
              <a:rPr lang="en-GB" altLang="ja-JP" sz="1662" dirty="0"/>
              <a:t>see</a:t>
            </a:r>
            <a:r>
              <a:rPr lang="ja-JP" altLang="en-GB" sz="1662" dirty="0"/>
              <a:t>”</a:t>
            </a:r>
            <a:r>
              <a:rPr lang="en-GB" altLang="ja-JP" sz="1662" dirty="0"/>
              <a:t> further connections and feedback loops in the bigger system. We often find that a lower level system is subject to feedback at a higher level.</a:t>
            </a:r>
            <a:endParaRPr lang="en-GB" sz="1662" dirty="0"/>
          </a:p>
        </p:txBody>
      </p:sp>
      <p:sp>
        <p:nvSpPr>
          <p:cNvPr id="131076" name="TextBox 5"/>
          <p:cNvSpPr txBox="1">
            <a:spLocks noChangeArrowheads="1"/>
          </p:cNvSpPr>
          <p:nvPr/>
        </p:nvSpPr>
        <p:spPr bwMode="auto">
          <a:xfrm>
            <a:off x="5338768" y="5114193"/>
            <a:ext cx="3513137" cy="880548"/>
          </a:xfrm>
          <a:prstGeom prst="rect">
            <a:avLst/>
          </a:prstGeom>
          <a:ln/>
          <a:extLst/>
        </p:spPr>
        <p:style>
          <a:lnRef idx="1">
            <a:schemeClr val="accent6"/>
          </a:lnRef>
          <a:fillRef idx="2">
            <a:schemeClr val="accent6"/>
          </a:fillRef>
          <a:effectRef idx="1">
            <a:schemeClr val="accent6"/>
          </a:effectRef>
          <a:fontRef idx="minor">
            <a:schemeClr val="dk1"/>
          </a:fontRef>
        </p:style>
        <p:txBody>
          <a:bodyPr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292" dirty="0"/>
              <a:t>The model given here is of course a qualitative model. But is does help in understanding the behaviour of a complex situation like a national economy. </a:t>
            </a:r>
          </a:p>
        </p:txBody>
      </p:sp>
    </p:spTree>
    <p:extLst>
      <p:ext uri="{BB962C8B-B14F-4D97-AF65-F5344CB8AC3E}">
        <p14:creationId xmlns:p14="http://schemas.microsoft.com/office/powerpoint/2010/main" val="1219549153"/>
      </p:ext>
    </p:extLst>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ular Callout 1"/>
          <p:cNvSpPr/>
          <p:nvPr/>
        </p:nvSpPr>
        <p:spPr bwMode="auto">
          <a:xfrm>
            <a:off x="3722660" y="1477870"/>
            <a:ext cx="1847824" cy="1340722"/>
          </a:xfrm>
          <a:prstGeom prst="wedgeRoundRectCallout">
            <a:avLst>
              <a:gd name="adj1" fmla="val -62987"/>
              <a:gd name="adj2" fmla="val 7110"/>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4406" tIns="42203" rIns="84406" bIns="42203" numCol="1" rtlCol="0" anchor="ctr" anchorCtr="0" compatLnSpc="1">
            <a:prstTxWarp prst="textNoShape">
              <a:avLst/>
            </a:prstTxWarp>
          </a:bodyPr>
          <a:lstStyle/>
          <a:p>
            <a:pPr eaLnBrk="1" hangingPunct="1"/>
            <a:r>
              <a:rPr lang="en-GB" sz="1108" dirty="0"/>
              <a:t>Imagine a ball, that was originally resting in the bottom of a bowl, moved up one side and released – it will eventually return to the bottom of the bowl</a:t>
            </a:r>
          </a:p>
        </p:txBody>
      </p:sp>
      <p:sp>
        <p:nvSpPr>
          <p:cNvPr id="3" name="Arc 6"/>
          <p:cNvSpPr>
            <a:spLocks/>
          </p:cNvSpPr>
          <p:nvPr/>
        </p:nvSpPr>
        <p:spPr bwMode="auto">
          <a:xfrm rot="10800000" flipH="1">
            <a:off x="1980568" y="1830030"/>
            <a:ext cx="1520825" cy="633046"/>
          </a:xfrm>
          <a:custGeom>
            <a:avLst/>
            <a:gdLst>
              <a:gd name="T0" fmla="*/ 0 w 43119"/>
              <a:gd name="T1" fmla="*/ 2147483647 h 21600"/>
              <a:gd name="T2" fmla="*/ 2147483647 w 43119"/>
              <a:gd name="T3" fmla="*/ 2147483647 h 21600"/>
              <a:gd name="T4" fmla="*/ 2147483647 w 43119"/>
              <a:gd name="T5" fmla="*/ 2147483647 h 21600"/>
              <a:gd name="T6" fmla="*/ 0 60000 65536"/>
              <a:gd name="T7" fmla="*/ 0 60000 65536"/>
              <a:gd name="T8" fmla="*/ 0 60000 65536"/>
              <a:gd name="T9" fmla="*/ 0 w 43119"/>
              <a:gd name="T10" fmla="*/ 0 h 21600"/>
              <a:gd name="T11" fmla="*/ 43119 w 43119"/>
              <a:gd name="T12" fmla="*/ 21600 h 21600"/>
            </a:gdLst>
            <a:ahLst/>
            <a:cxnLst>
              <a:cxn ang="T6">
                <a:pos x="T0" y="T1"/>
              </a:cxn>
              <a:cxn ang="T7">
                <a:pos x="T2" y="T3"/>
              </a:cxn>
              <a:cxn ang="T8">
                <a:pos x="T4" y="T5"/>
              </a:cxn>
            </a:cxnLst>
            <a:rect l="T9" t="T10" r="T11" b="T12"/>
            <a:pathLst>
              <a:path w="43119" h="21600" fill="none" extrusionOk="0">
                <a:moveTo>
                  <a:pt x="-1" y="20430"/>
                </a:moveTo>
                <a:cubicBezTo>
                  <a:pt x="620" y="8972"/>
                  <a:pt x="10092" y="-1"/>
                  <a:pt x="21568" y="0"/>
                </a:cubicBezTo>
                <a:cubicBezTo>
                  <a:pt x="32935" y="0"/>
                  <a:pt x="42357" y="8810"/>
                  <a:pt x="43119" y="20151"/>
                </a:cubicBezTo>
              </a:path>
              <a:path w="43119" h="21600" stroke="0" extrusionOk="0">
                <a:moveTo>
                  <a:pt x="-1" y="20430"/>
                </a:moveTo>
                <a:cubicBezTo>
                  <a:pt x="620" y="8972"/>
                  <a:pt x="10092" y="-1"/>
                  <a:pt x="21568" y="0"/>
                </a:cubicBezTo>
                <a:cubicBezTo>
                  <a:pt x="32935" y="0"/>
                  <a:pt x="42357" y="8810"/>
                  <a:pt x="43119" y="20151"/>
                </a:cubicBezTo>
                <a:lnTo>
                  <a:pt x="21568" y="21600"/>
                </a:lnTo>
                <a:lnTo>
                  <a:pt x="-1" y="20430"/>
                </a:lnTo>
                <a:close/>
              </a:path>
            </a:pathLst>
          </a:custGeom>
          <a:noFill/>
          <a:ln w="381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 name="Oval 7"/>
          <p:cNvSpPr>
            <a:spLocks noChangeArrowheads="1"/>
          </p:cNvSpPr>
          <p:nvPr/>
        </p:nvSpPr>
        <p:spPr bwMode="auto">
          <a:xfrm>
            <a:off x="2609213" y="2180256"/>
            <a:ext cx="247650" cy="263769"/>
          </a:xfrm>
          <a:prstGeom prst="ellipse">
            <a:avLst/>
          </a:prstGeom>
          <a:solidFill>
            <a:srgbClr val="FF9900"/>
          </a:solidFill>
          <a:ln w="9525">
            <a:solidFill>
              <a:schemeClr val="tx1"/>
            </a:solidFill>
            <a:round/>
            <a:headEnd/>
            <a:tailEnd/>
          </a:ln>
        </p:spPr>
        <p:txBody>
          <a:bodyPr wrap="none" anchor="ctr"/>
          <a:lstStyle/>
          <a:p>
            <a:pPr algn="ctr"/>
            <a:endParaRPr lang="en-US" sz="1477"/>
          </a:p>
        </p:txBody>
      </p:sp>
      <p:sp>
        <p:nvSpPr>
          <p:cNvPr id="5" name="Oval 8"/>
          <p:cNvSpPr>
            <a:spLocks noChangeArrowheads="1"/>
          </p:cNvSpPr>
          <p:nvPr/>
        </p:nvSpPr>
        <p:spPr bwMode="auto">
          <a:xfrm>
            <a:off x="2034538" y="1772879"/>
            <a:ext cx="247650" cy="263769"/>
          </a:xfrm>
          <a:prstGeom prst="ellipse">
            <a:avLst/>
          </a:prstGeom>
          <a:solidFill>
            <a:srgbClr val="FF9900">
              <a:alpha val="45097"/>
            </a:srgbClr>
          </a:solidFill>
          <a:ln w="9525">
            <a:solidFill>
              <a:schemeClr val="tx1"/>
            </a:solidFill>
            <a:round/>
            <a:headEnd/>
            <a:tailEnd/>
          </a:ln>
        </p:spPr>
        <p:txBody>
          <a:bodyPr wrap="none" anchor="ctr"/>
          <a:lstStyle/>
          <a:p>
            <a:pPr algn="ctr"/>
            <a:endParaRPr lang="en-US" sz="1477"/>
          </a:p>
        </p:txBody>
      </p:sp>
      <p:sp>
        <p:nvSpPr>
          <p:cNvPr id="6" name="Arc 9"/>
          <p:cNvSpPr>
            <a:spLocks/>
          </p:cNvSpPr>
          <p:nvPr/>
        </p:nvSpPr>
        <p:spPr bwMode="auto">
          <a:xfrm rot="9362707" flipH="1">
            <a:off x="2276504" y="1779397"/>
            <a:ext cx="969963" cy="328246"/>
          </a:xfrm>
          <a:custGeom>
            <a:avLst/>
            <a:gdLst>
              <a:gd name="T0" fmla="*/ 0 w 21568"/>
              <a:gd name="T1" fmla="*/ 2147483647 h 11173"/>
              <a:gd name="T2" fmla="*/ 2147483647 w 21568"/>
              <a:gd name="T3" fmla="*/ 0 h 11173"/>
              <a:gd name="T4" fmla="*/ 2147483647 w 21568"/>
              <a:gd name="T5" fmla="*/ 2147483647 h 11173"/>
              <a:gd name="T6" fmla="*/ 0 60000 65536"/>
              <a:gd name="T7" fmla="*/ 0 60000 65536"/>
              <a:gd name="T8" fmla="*/ 0 60000 65536"/>
              <a:gd name="T9" fmla="*/ 0 w 21568"/>
              <a:gd name="T10" fmla="*/ 0 h 11173"/>
              <a:gd name="T11" fmla="*/ 21568 w 21568"/>
              <a:gd name="T12" fmla="*/ 11173 h 11173"/>
            </a:gdLst>
            <a:ahLst/>
            <a:cxnLst>
              <a:cxn ang="T6">
                <a:pos x="T0" y="T1"/>
              </a:cxn>
              <a:cxn ang="T7">
                <a:pos x="T2" y="T3"/>
              </a:cxn>
              <a:cxn ang="T8">
                <a:pos x="T4" y="T5"/>
              </a:cxn>
            </a:cxnLst>
            <a:rect l="T9" t="T10" r="T11" b="T12"/>
            <a:pathLst>
              <a:path w="21568" h="11173" fill="none" extrusionOk="0">
                <a:moveTo>
                  <a:pt x="-1" y="10003"/>
                </a:moveTo>
                <a:cubicBezTo>
                  <a:pt x="191" y="6467"/>
                  <a:pt x="1249" y="3031"/>
                  <a:pt x="3082" y="0"/>
                </a:cubicBezTo>
              </a:path>
              <a:path w="21568" h="11173" stroke="0" extrusionOk="0">
                <a:moveTo>
                  <a:pt x="-1" y="10003"/>
                </a:moveTo>
                <a:cubicBezTo>
                  <a:pt x="191" y="6467"/>
                  <a:pt x="1249" y="3031"/>
                  <a:pt x="3082" y="0"/>
                </a:cubicBezTo>
                <a:lnTo>
                  <a:pt x="21568" y="11173"/>
                </a:lnTo>
                <a:lnTo>
                  <a:pt x="-1" y="10003"/>
                </a:lnTo>
                <a:close/>
              </a:path>
            </a:pathLst>
          </a:custGeom>
          <a:noFill/>
          <a:ln w="12700">
            <a:solidFill>
              <a:schemeClr val="tx1"/>
            </a:solidFill>
            <a:prstDash val="dash"/>
            <a:round/>
            <a:headEnd type="triangle" w="med" len="me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7" name="Arc 11"/>
          <p:cNvSpPr>
            <a:spLocks/>
          </p:cNvSpPr>
          <p:nvPr/>
        </p:nvSpPr>
        <p:spPr bwMode="auto">
          <a:xfrm rot="10800000" flipH="1" flipV="1">
            <a:off x="2216336" y="5394585"/>
            <a:ext cx="1520825" cy="633046"/>
          </a:xfrm>
          <a:custGeom>
            <a:avLst/>
            <a:gdLst>
              <a:gd name="T0" fmla="*/ 0 w 43119"/>
              <a:gd name="T1" fmla="*/ 2147483647 h 21600"/>
              <a:gd name="T2" fmla="*/ 2147483647 w 43119"/>
              <a:gd name="T3" fmla="*/ 2147483647 h 21600"/>
              <a:gd name="T4" fmla="*/ 2147483647 w 43119"/>
              <a:gd name="T5" fmla="*/ 2147483647 h 21600"/>
              <a:gd name="T6" fmla="*/ 0 60000 65536"/>
              <a:gd name="T7" fmla="*/ 0 60000 65536"/>
              <a:gd name="T8" fmla="*/ 0 60000 65536"/>
              <a:gd name="T9" fmla="*/ 0 w 43119"/>
              <a:gd name="T10" fmla="*/ 0 h 21600"/>
              <a:gd name="T11" fmla="*/ 43119 w 43119"/>
              <a:gd name="T12" fmla="*/ 21600 h 21600"/>
            </a:gdLst>
            <a:ahLst/>
            <a:cxnLst>
              <a:cxn ang="T6">
                <a:pos x="T0" y="T1"/>
              </a:cxn>
              <a:cxn ang="T7">
                <a:pos x="T2" y="T3"/>
              </a:cxn>
              <a:cxn ang="T8">
                <a:pos x="T4" y="T5"/>
              </a:cxn>
            </a:cxnLst>
            <a:rect l="T9" t="T10" r="T11" b="T12"/>
            <a:pathLst>
              <a:path w="43119" h="21600" fill="none" extrusionOk="0">
                <a:moveTo>
                  <a:pt x="-1" y="20430"/>
                </a:moveTo>
                <a:cubicBezTo>
                  <a:pt x="620" y="8972"/>
                  <a:pt x="10092" y="-1"/>
                  <a:pt x="21568" y="0"/>
                </a:cubicBezTo>
                <a:cubicBezTo>
                  <a:pt x="32935" y="0"/>
                  <a:pt x="42357" y="8810"/>
                  <a:pt x="43119" y="20151"/>
                </a:cubicBezTo>
              </a:path>
              <a:path w="43119" h="21600" stroke="0" extrusionOk="0">
                <a:moveTo>
                  <a:pt x="-1" y="20430"/>
                </a:moveTo>
                <a:cubicBezTo>
                  <a:pt x="620" y="8972"/>
                  <a:pt x="10092" y="-1"/>
                  <a:pt x="21568" y="0"/>
                </a:cubicBezTo>
                <a:cubicBezTo>
                  <a:pt x="32935" y="0"/>
                  <a:pt x="42357" y="8810"/>
                  <a:pt x="43119" y="20151"/>
                </a:cubicBezTo>
                <a:lnTo>
                  <a:pt x="21568" y="21600"/>
                </a:lnTo>
                <a:lnTo>
                  <a:pt x="-1" y="20430"/>
                </a:lnTo>
                <a:close/>
              </a:path>
            </a:pathLst>
          </a:custGeom>
          <a:noFill/>
          <a:ln w="381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8" name="Oval 12"/>
          <p:cNvSpPr>
            <a:spLocks noChangeArrowheads="1"/>
          </p:cNvSpPr>
          <p:nvPr/>
        </p:nvSpPr>
        <p:spPr bwMode="auto">
          <a:xfrm>
            <a:off x="2854505" y="5111766"/>
            <a:ext cx="247650" cy="263769"/>
          </a:xfrm>
          <a:prstGeom prst="ellipse">
            <a:avLst/>
          </a:prstGeom>
          <a:solidFill>
            <a:srgbClr val="FF9900"/>
          </a:solidFill>
          <a:ln w="9525">
            <a:solidFill>
              <a:schemeClr val="tx1"/>
            </a:solidFill>
            <a:round/>
            <a:headEnd/>
            <a:tailEnd/>
          </a:ln>
        </p:spPr>
        <p:txBody>
          <a:bodyPr wrap="none" anchor="ctr"/>
          <a:lstStyle/>
          <a:p>
            <a:pPr algn="ctr"/>
            <a:endParaRPr lang="en-US" sz="1477"/>
          </a:p>
        </p:txBody>
      </p:sp>
      <p:sp>
        <p:nvSpPr>
          <p:cNvPr id="9" name="Line 13"/>
          <p:cNvSpPr>
            <a:spLocks noChangeShapeType="1"/>
          </p:cNvSpPr>
          <p:nvPr/>
        </p:nvSpPr>
        <p:spPr bwMode="auto">
          <a:xfrm>
            <a:off x="2187800" y="3658415"/>
            <a:ext cx="1447800"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10" name="Oval 14"/>
          <p:cNvSpPr>
            <a:spLocks noChangeArrowheads="1"/>
          </p:cNvSpPr>
          <p:nvPr/>
        </p:nvSpPr>
        <p:spPr bwMode="auto">
          <a:xfrm>
            <a:off x="2441800" y="3382923"/>
            <a:ext cx="247650" cy="263769"/>
          </a:xfrm>
          <a:prstGeom prst="ellipse">
            <a:avLst/>
          </a:prstGeom>
          <a:solidFill>
            <a:srgbClr val="FF9900"/>
          </a:solidFill>
          <a:ln w="9525">
            <a:solidFill>
              <a:schemeClr val="tx1"/>
            </a:solidFill>
            <a:round/>
            <a:headEnd/>
            <a:tailEnd/>
          </a:ln>
        </p:spPr>
        <p:txBody>
          <a:bodyPr wrap="none" anchor="ctr"/>
          <a:lstStyle/>
          <a:p>
            <a:pPr algn="ctr"/>
            <a:endParaRPr lang="en-US" sz="1477"/>
          </a:p>
        </p:txBody>
      </p:sp>
      <p:sp>
        <p:nvSpPr>
          <p:cNvPr id="11" name="Oval 15"/>
          <p:cNvSpPr>
            <a:spLocks noChangeArrowheads="1"/>
          </p:cNvSpPr>
          <p:nvPr/>
        </p:nvSpPr>
        <p:spPr bwMode="auto">
          <a:xfrm>
            <a:off x="3067275" y="3379992"/>
            <a:ext cx="247650" cy="263769"/>
          </a:xfrm>
          <a:prstGeom prst="ellipse">
            <a:avLst/>
          </a:prstGeom>
          <a:solidFill>
            <a:srgbClr val="FF9900">
              <a:alpha val="45097"/>
            </a:srgbClr>
          </a:solidFill>
          <a:ln w="9525">
            <a:solidFill>
              <a:schemeClr val="tx1"/>
            </a:solidFill>
            <a:round/>
            <a:headEnd/>
            <a:tailEnd/>
          </a:ln>
        </p:spPr>
        <p:txBody>
          <a:bodyPr wrap="none" anchor="ctr"/>
          <a:lstStyle/>
          <a:p>
            <a:pPr algn="ctr"/>
            <a:endParaRPr lang="en-US" sz="1477"/>
          </a:p>
        </p:txBody>
      </p:sp>
      <p:sp>
        <p:nvSpPr>
          <p:cNvPr id="12" name="Line 16"/>
          <p:cNvSpPr>
            <a:spLocks noChangeShapeType="1"/>
          </p:cNvSpPr>
          <p:nvPr/>
        </p:nvSpPr>
        <p:spPr bwMode="auto">
          <a:xfrm>
            <a:off x="2759300" y="3491378"/>
            <a:ext cx="285750" cy="8792"/>
          </a:xfrm>
          <a:prstGeom prst="line">
            <a:avLst/>
          </a:prstGeom>
          <a:noFill/>
          <a:ln w="9525">
            <a:solidFill>
              <a:schemeClr val="tx1"/>
            </a:solidFill>
            <a:prstDash val="dash"/>
            <a:round/>
            <a:headEnd/>
            <a:tailEnd type="triangle" w="med" len="med"/>
          </a:ln>
          <a:extLst>
            <a:ext uri="{909E8E84-426E-40dd-AFC4-6F175D3DCCD1}">
              <a14:hiddenFill xmlns="" xmlns:a14="http://schemas.microsoft.com/office/drawing/2010/main">
                <a:noFill/>
              </a14:hiddenFill>
            </a:ext>
          </a:extLst>
        </p:spPr>
        <p:txBody>
          <a:bodyPr/>
          <a:lstStyle/>
          <a:p>
            <a:endParaRPr lang="en-US" sz="1477"/>
          </a:p>
        </p:txBody>
      </p:sp>
      <p:sp>
        <p:nvSpPr>
          <p:cNvPr id="13" name="Arc 17"/>
          <p:cNvSpPr>
            <a:spLocks/>
          </p:cNvSpPr>
          <p:nvPr/>
        </p:nvSpPr>
        <p:spPr bwMode="auto">
          <a:xfrm rot="365392">
            <a:off x="3152964" y="5264182"/>
            <a:ext cx="608013" cy="413238"/>
          </a:xfrm>
          <a:custGeom>
            <a:avLst/>
            <a:gdLst>
              <a:gd name="T0" fmla="*/ 0 w 20277"/>
              <a:gd name="T1" fmla="*/ 0 h 21600"/>
              <a:gd name="T2" fmla="*/ 2147483647 w 20277"/>
              <a:gd name="T3" fmla="*/ 2147483647 h 21600"/>
              <a:gd name="T4" fmla="*/ 0 w 20277"/>
              <a:gd name="T5" fmla="*/ 2147483647 h 21600"/>
              <a:gd name="T6" fmla="*/ 0 60000 65536"/>
              <a:gd name="T7" fmla="*/ 0 60000 65536"/>
              <a:gd name="T8" fmla="*/ 0 60000 65536"/>
              <a:gd name="T9" fmla="*/ 0 w 20277"/>
              <a:gd name="T10" fmla="*/ 0 h 21600"/>
              <a:gd name="T11" fmla="*/ 20277 w 20277"/>
              <a:gd name="T12" fmla="*/ 21600 h 21600"/>
            </a:gdLst>
            <a:ahLst/>
            <a:cxnLst>
              <a:cxn ang="T6">
                <a:pos x="T0" y="T1"/>
              </a:cxn>
              <a:cxn ang="T7">
                <a:pos x="T2" y="T3"/>
              </a:cxn>
              <a:cxn ang="T8">
                <a:pos x="T4" y="T5"/>
              </a:cxn>
            </a:cxnLst>
            <a:rect l="T9" t="T10" r="T11" b="T12"/>
            <a:pathLst>
              <a:path w="20277" h="21600" fill="none" extrusionOk="0">
                <a:moveTo>
                  <a:pt x="-1" y="0"/>
                </a:moveTo>
                <a:cubicBezTo>
                  <a:pt x="9058" y="0"/>
                  <a:pt x="17154" y="5652"/>
                  <a:pt x="20276" y="14156"/>
                </a:cubicBezTo>
              </a:path>
              <a:path w="20277" h="21600" stroke="0" extrusionOk="0">
                <a:moveTo>
                  <a:pt x="-1" y="0"/>
                </a:moveTo>
                <a:cubicBezTo>
                  <a:pt x="9058" y="0"/>
                  <a:pt x="17154" y="5652"/>
                  <a:pt x="20276" y="14156"/>
                </a:cubicBezTo>
                <a:lnTo>
                  <a:pt x="0" y="21600"/>
                </a:lnTo>
                <a:lnTo>
                  <a:pt x="-1" y="0"/>
                </a:lnTo>
                <a:close/>
              </a:path>
            </a:pathLst>
          </a:custGeom>
          <a:noFill/>
          <a:ln w="9525">
            <a:solidFill>
              <a:schemeClr val="tx1"/>
            </a:solidFill>
            <a:prstDash val="dash"/>
            <a:round/>
            <a:headEnd/>
            <a:tailEnd type="triangle" w="med" len="me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4" name="Rounded Rectangular Callout 13"/>
          <p:cNvSpPr/>
          <p:nvPr/>
        </p:nvSpPr>
        <p:spPr bwMode="auto">
          <a:xfrm>
            <a:off x="3823445" y="3426324"/>
            <a:ext cx="1720763" cy="672428"/>
          </a:xfrm>
          <a:prstGeom prst="wedgeRoundRectCallout">
            <a:avLst>
              <a:gd name="adj1" fmla="val -60332"/>
              <a:gd name="adj2" fmla="val -17503"/>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4406" tIns="42203" rIns="84406" bIns="42203" numCol="1" rtlCol="0" anchor="ctr" anchorCtr="0" compatLnSpc="1">
            <a:prstTxWarp prst="textNoShape">
              <a:avLst/>
            </a:prstTxWarp>
          </a:bodyPr>
          <a:lstStyle/>
          <a:p>
            <a:r>
              <a:rPr lang="en-GB" sz="1108" dirty="0"/>
              <a:t>If the ball is on a flat surface then if it is moved it will stay in its new position</a:t>
            </a:r>
          </a:p>
        </p:txBody>
      </p:sp>
      <p:sp>
        <p:nvSpPr>
          <p:cNvPr id="15" name="Rounded Rectangular Callout 14"/>
          <p:cNvSpPr/>
          <p:nvPr/>
        </p:nvSpPr>
        <p:spPr bwMode="auto">
          <a:xfrm>
            <a:off x="3865471" y="4589180"/>
            <a:ext cx="1713772" cy="1069774"/>
          </a:xfrm>
          <a:prstGeom prst="wedgeRoundRectCallout">
            <a:avLst>
              <a:gd name="adj1" fmla="val -57750"/>
              <a:gd name="adj2" fmla="val 56286"/>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4406" tIns="42203" rIns="84406" bIns="42203" numCol="1" rtlCol="0" anchor="ctr" anchorCtr="0" compatLnSpc="1">
            <a:prstTxWarp prst="textNoShape">
              <a:avLst/>
            </a:prstTxWarp>
          </a:bodyPr>
          <a:lstStyle/>
          <a:p>
            <a:r>
              <a:rPr lang="en-GB" sz="1108" dirty="0"/>
              <a:t>If a ball placed on an upside down bowl is disturbed it will move away from its original position </a:t>
            </a:r>
          </a:p>
        </p:txBody>
      </p:sp>
      <p:sp>
        <p:nvSpPr>
          <p:cNvPr id="16" name="Rectangle 15"/>
          <p:cNvSpPr/>
          <p:nvPr/>
        </p:nvSpPr>
        <p:spPr>
          <a:xfrm>
            <a:off x="1" y="1519646"/>
            <a:ext cx="1989613" cy="1100622"/>
          </a:xfrm>
          <a:prstGeom prst="rect">
            <a:avLst/>
          </a:prstGeom>
        </p:spPr>
        <p:txBody>
          <a:bodyPr wrap="square">
            <a:spAutoFit/>
          </a:bodyPr>
          <a:lstStyle/>
          <a:p>
            <a:r>
              <a:rPr lang="en-GB" sz="1477" b="1" dirty="0"/>
              <a:t>Stable</a:t>
            </a:r>
          </a:p>
          <a:p>
            <a:r>
              <a:rPr lang="en-GB" sz="1015" dirty="0"/>
              <a:t>A </a:t>
            </a:r>
            <a:r>
              <a:rPr lang="en-US" sz="1015" dirty="0"/>
              <a:t>system that is initially in equilibrium is disturbed, it is said to be stable if it returns to that equilibrium condition</a:t>
            </a:r>
            <a:r>
              <a:rPr lang="en-GB" sz="1015" dirty="0"/>
              <a:t>. </a:t>
            </a:r>
            <a:endParaRPr lang="en-US" sz="1015" dirty="0"/>
          </a:p>
        </p:txBody>
      </p:sp>
      <p:sp>
        <p:nvSpPr>
          <p:cNvPr id="17" name="Rectangle 16"/>
          <p:cNvSpPr/>
          <p:nvPr/>
        </p:nvSpPr>
        <p:spPr>
          <a:xfrm>
            <a:off x="0" y="5004229"/>
            <a:ext cx="2196244" cy="1100622"/>
          </a:xfrm>
          <a:prstGeom prst="rect">
            <a:avLst/>
          </a:prstGeom>
        </p:spPr>
        <p:txBody>
          <a:bodyPr wrap="square">
            <a:spAutoFit/>
          </a:bodyPr>
          <a:lstStyle/>
          <a:p>
            <a:r>
              <a:rPr lang="en-GB" sz="1477" b="1" dirty="0"/>
              <a:t>Unstable</a:t>
            </a:r>
          </a:p>
          <a:p>
            <a:r>
              <a:rPr lang="en-GB" sz="1015" dirty="0"/>
              <a:t>A </a:t>
            </a:r>
            <a:r>
              <a:rPr lang="en-US" sz="1015" dirty="0"/>
              <a:t>system that is initially in equilibrium is disturbed, it is said to be unstable if it continues to move away from  equilibrium condition</a:t>
            </a:r>
            <a:r>
              <a:rPr lang="en-GB" sz="1015" dirty="0"/>
              <a:t>. </a:t>
            </a:r>
            <a:endParaRPr lang="en-US" sz="1015" dirty="0"/>
          </a:p>
        </p:txBody>
      </p:sp>
      <p:sp>
        <p:nvSpPr>
          <p:cNvPr id="18" name="Rectangle 17"/>
          <p:cNvSpPr/>
          <p:nvPr/>
        </p:nvSpPr>
        <p:spPr>
          <a:xfrm>
            <a:off x="0" y="3035021"/>
            <a:ext cx="2052676" cy="1100622"/>
          </a:xfrm>
          <a:prstGeom prst="rect">
            <a:avLst/>
          </a:prstGeom>
        </p:spPr>
        <p:txBody>
          <a:bodyPr wrap="square">
            <a:spAutoFit/>
          </a:bodyPr>
          <a:lstStyle/>
          <a:p>
            <a:r>
              <a:rPr lang="en-GB" sz="1477" b="1" dirty="0"/>
              <a:t>Marginally Stable</a:t>
            </a:r>
          </a:p>
          <a:p>
            <a:r>
              <a:rPr lang="en-GB" sz="1015" dirty="0"/>
              <a:t>A </a:t>
            </a:r>
            <a:r>
              <a:rPr lang="en-US" sz="1015" dirty="0"/>
              <a:t>system that is initially in equilibrium is disturbed, it is said to be marginally stable if it finds a new equilibrium condition</a:t>
            </a:r>
            <a:r>
              <a:rPr lang="en-GB" sz="1015" dirty="0"/>
              <a:t>. </a:t>
            </a:r>
            <a:endParaRPr lang="en-US" sz="1015" dirty="0"/>
          </a:p>
        </p:txBody>
      </p:sp>
      <p:sp>
        <p:nvSpPr>
          <p:cNvPr id="19" name="Title 18"/>
          <p:cNvSpPr>
            <a:spLocks noGrp="1"/>
          </p:cNvSpPr>
          <p:nvPr>
            <p:ph type="title"/>
          </p:nvPr>
        </p:nvSpPr>
        <p:spPr/>
        <p:txBody>
          <a:bodyPr/>
          <a:lstStyle/>
          <a:p>
            <a:r>
              <a:rPr lang="en-GB" sz="1800" dirty="0" smtClean="0"/>
              <a:t>Properties and Characteristics of Systems </a:t>
            </a:r>
            <a:r>
              <a:rPr lang="en-GB" dirty="0" smtClean="0"/>
              <a:t/>
            </a:r>
            <a:br>
              <a:rPr lang="en-GB" dirty="0" smtClean="0"/>
            </a:br>
            <a:r>
              <a:rPr lang="en-GB" dirty="0" smtClean="0"/>
              <a:t>System Stability</a:t>
            </a:r>
            <a:endParaRPr lang="en-US" dirty="0"/>
          </a:p>
        </p:txBody>
      </p:sp>
      <p:sp>
        <p:nvSpPr>
          <p:cNvPr id="20" name="Rectangle 20"/>
          <p:cNvSpPr>
            <a:spLocks noChangeArrowheads="1"/>
          </p:cNvSpPr>
          <p:nvPr/>
        </p:nvSpPr>
        <p:spPr bwMode="auto">
          <a:xfrm>
            <a:off x="5865976" y="1387964"/>
            <a:ext cx="3067050" cy="4583723"/>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endParaRPr lang="en-US" sz="1477"/>
          </a:p>
        </p:txBody>
      </p:sp>
      <p:pic>
        <p:nvPicPr>
          <p:cNvPr id="21" name="Picture 6"/>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85060" y="1489076"/>
            <a:ext cx="2665413" cy="16939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 name="Text Box 20"/>
          <p:cNvSpPr txBox="1">
            <a:spLocks noChangeArrowheads="1"/>
          </p:cNvSpPr>
          <p:nvPr/>
        </p:nvSpPr>
        <p:spPr bwMode="auto">
          <a:xfrm>
            <a:off x="5937417" y="3241676"/>
            <a:ext cx="2922587" cy="6038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ea typeface="ＭＳ Ｐゴシック" charset="0"/>
                <a:cs typeface="ＭＳ Ｐゴシック" charset="0"/>
              </a:defRPr>
            </a:lvl1pPr>
            <a:lvl2pPr marL="742950" indent="-285750" eaLnBrk="0" hangingPunct="0">
              <a:defRPr sz="2000">
                <a:solidFill>
                  <a:schemeClr val="tx1"/>
                </a:solidFill>
                <a:latin typeface="Arial" charset="0"/>
                <a:ea typeface="ＭＳ Ｐゴシック" charset="0"/>
              </a:defRPr>
            </a:lvl2pPr>
            <a:lvl3pPr marL="1143000" indent="-228600" eaLnBrk="0" hangingPunct="0">
              <a:defRPr sz="2000">
                <a:solidFill>
                  <a:schemeClr val="tx1"/>
                </a:solidFill>
                <a:latin typeface="Arial" charset="0"/>
                <a:ea typeface="ＭＳ Ｐゴシック" charset="0"/>
              </a:defRPr>
            </a:lvl3pPr>
            <a:lvl4pPr marL="1600200" indent="-228600" eaLnBrk="0" hangingPunct="0">
              <a:defRPr sz="2000">
                <a:solidFill>
                  <a:schemeClr val="tx1"/>
                </a:solidFill>
                <a:latin typeface="Arial" charset="0"/>
                <a:ea typeface="ＭＳ Ｐゴシック" charset="0"/>
              </a:defRPr>
            </a:lvl4pPr>
            <a:lvl5pPr marL="2057400" indent="-228600" eaLnBrk="0" hangingPunct="0">
              <a:defRPr sz="2000">
                <a:solidFill>
                  <a:schemeClr val="tx1"/>
                </a:solidFill>
                <a:latin typeface="Arial" charset="0"/>
                <a:ea typeface="ＭＳ Ｐゴシック" charset="0"/>
              </a:defRPr>
            </a:lvl5pPr>
            <a:lvl6pPr marL="2514600" indent="-228600" eaLnBrk="0" fontAlgn="base" hangingPunct="0">
              <a:spcBef>
                <a:spcPct val="0"/>
              </a:spcBef>
              <a:spcAft>
                <a:spcPct val="0"/>
              </a:spcAft>
              <a:defRPr sz="2000">
                <a:solidFill>
                  <a:schemeClr val="tx1"/>
                </a:solidFill>
                <a:latin typeface="Arial" charset="0"/>
                <a:ea typeface="ＭＳ Ｐゴシック" charset="0"/>
              </a:defRPr>
            </a:lvl6pPr>
            <a:lvl7pPr marL="2971800" indent="-228600" eaLnBrk="0" fontAlgn="base" hangingPunct="0">
              <a:spcBef>
                <a:spcPct val="0"/>
              </a:spcBef>
              <a:spcAft>
                <a:spcPct val="0"/>
              </a:spcAft>
              <a:defRPr sz="2000">
                <a:solidFill>
                  <a:schemeClr val="tx1"/>
                </a:solidFill>
                <a:latin typeface="Arial" charset="0"/>
                <a:ea typeface="ＭＳ Ｐゴシック" charset="0"/>
              </a:defRPr>
            </a:lvl7pPr>
            <a:lvl8pPr marL="3429000" indent="-228600" eaLnBrk="0" fontAlgn="base" hangingPunct="0">
              <a:spcBef>
                <a:spcPct val="0"/>
              </a:spcBef>
              <a:spcAft>
                <a:spcPct val="0"/>
              </a:spcAft>
              <a:defRPr sz="2000">
                <a:solidFill>
                  <a:schemeClr val="tx1"/>
                </a:solidFill>
                <a:latin typeface="Arial" charset="0"/>
                <a:ea typeface="ＭＳ Ｐゴシック" charset="0"/>
              </a:defRPr>
            </a:lvl8pPr>
            <a:lvl9pPr marL="3886200" indent="-228600" eaLnBrk="0" fontAlgn="base" hangingPunct="0">
              <a:spcBef>
                <a:spcPct val="0"/>
              </a:spcBef>
              <a:spcAft>
                <a:spcPct val="0"/>
              </a:spcAft>
              <a:defRPr sz="2000">
                <a:solidFill>
                  <a:schemeClr val="tx1"/>
                </a:solidFill>
                <a:latin typeface="Arial" charset="0"/>
                <a:ea typeface="ＭＳ Ｐゴシック" charset="0"/>
              </a:defRPr>
            </a:lvl9pPr>
          </a:lstStyle>
          <a:p>
            <a:pPr algn="ctr" eaLnBrk="1" hangingPunct="1"/>
            <a:r>
              <a:rPr lang="en-GB" sz="1108"/>
              <a:t>Unstable systems can offer significant performance improvements but they can also destroy themselves </a:t>
            </a:r>
          </a:p>
        </p:txBody>
      </p:sp>
      <p:graphicFrame>
        <p:nvGraphicFramePr>
          <p:cNvPr id="23" name="Table 22"/>
          <p:cNvGraphicFramePr>
            <a:graphicFrameLocks noGrp="1"/>
          </p:cNvGraphicFramePr>
          <p:nvPr>
            <p:extLst/>
          </p:nvPr>
        </p:nvGraphicFramePr>
        <p:xfrm>
          <a:off x="6450185" y="3814655"/>
          <a:ext cx="1971675" cy="2096008"/>
        </p:xfrm>
        <a:graphic>
          <a:graphicData uri="http://schemas.openxmlformats.org/drawingml/2006/table">
            <a:tbl>
              <a:tblPr/>
              <a:tblGrid>
                <a:gridCol w="962438"/>
                <a:gridCol w="1009237"/>
              </a:tblGrid>
              <a:tr h="281354">
                <a:tc>
                  <a:txBody>
                    <a:bodyPr/>
                    <a:lstStyle/>
                    <a:p>
                      <a:pPr>
                        <a:spcAft>
                          <a:spcPts val="0"/>
                        </a:spcAft>
                      </a:pPr>
                      <a:r>
                        <a:rPr lang="en-GB" sz="900" b="1" dirty="0">
                          <a:latin typeface="Calibri"/>
                          <a:ea typeface="Calibri"/>
                          <a:cs typeface="Times New Roman"/>
                        </a:rPr>
                        <a:t>Date</a:t>
                      </a:r>
                      <a:endParaRPr lang="en-GB" sz="1000" dirty="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b="1" dirty="0">
                          <a:latin typeface="Calibri"/>
                          <a:ea typeface="Calibri"/>
                          <a:cs typeface="Times New Roman"/>
                        </a:rPr>
                        <a:t>Whole Price Index</a:t>
                      </a:r>
                      <a:endParaRPr lang="en-GB" sz="1000" dirty="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 July 1914</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1.0</a:t>
                      </a:r>
                      <a:endParaRPr lang="en-GB" sz="100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January 1919</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2.6</a:t>
                      </a:r>
                      <a:endParaRPr lang="en-GB" sz="100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July 1919</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3.4</a:t>
                      </a:r>
                      <a:endParaRPr lang="en-GB" sz="100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January 1920</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dirty="0">
                          <a:latin typeface="Calibri"/>
                          <a:ea typeface="Calibri"/>
                          <a:cs typeface="Times New Roman"/>
                        </a:rPr>
                        <a:t>12.6</a:t>
                      </a:r>
                      <a:endParaRPr lang="en-GB" sz="1000" dirty="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January 1921</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14.4</a:t>
                      </a:r>
                      <a:endParaRPr lang="en-GB" sz="100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July 1921</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14.3</a:t>
                      </a:r>
                      <a:endParaRPr lang="en-GB" sz="100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January 1922</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36.7</a:t>
                      </a:r>
                      <a:endParaRPr lang="en-GB" sz="100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July 1922</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100.6</a:t>
                      </a:r>
                      <a:endParaRPr lang="en-GB" sz="100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January 1923</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2,785</a:t>
                      </a:r>
                      <a:endParaRPr lang="en-GB" sz="100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July 1923</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194,000</a:t>
                      </a:r>
                      <a:endParaRPr lang="en-GB" sz="1000">
                        <a:latin typeface="Calibri"/>
                        <a:ea typeface="Calibri"/>
                        <a:cs typeface="Times New Roman"/>
                      </a:endParaRPr>
                    </a:p>
                  </a:txBody>
                  <a:tcPr marL="68607" marR="68607" marT="0" marB="0">
                    <a:lnL>
                      <a:noFill/>
                    </a:lnL>
                    <a:lnR>
                      <a:noFill/>
                    </a:lnR>
                    <a:lnT>
                      <a:noFill/>
                    </a:lnT>
                    <a:lnB>
                      <a:noFill/>
                    </a:lnB>
                  </a:tcPr>
                </a:tc>
              </a:tr>
              <a:tr h="281275">
                <a:tc>
                  <a:txBody>
                    <a:bodyPr/>
                    <a:lstStyle/>
                    <a:p>
                      <a:pPr>
                        <a:spcAft>
                          <a:spcPts val="0"/>
                        </a:spcAft>
                      </a:pPr>
                      <a:r>
                        <a:rPr lang="en-GB" sz="900">
                          <a:latin typeface="Calibri"/>
                          <a:ea typeface="Calibri"/>
                          <a:cs typeface="Times New Roman"/>
                        </a:rPr>
                        <a:t>November 1923</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726,000,000,000</a:t>
                      </a:r>
                      <a:endParaRPr lang="en-GB" sz="1000">
                        <a:latin typeface="Calibri"/>
                        <a:ea typeface="Calibri"/>
                        <a:cs typeface="Times New Roman"/>
                      </a:endParaRPr>
                    </a:p>
                  </a:txBody>
                  <a:tcPr marL="68607" marR="68607" marT="0" marB="0">
                    <a:lnL>
                      <a:noFill/>
                    </a:lnL>
                    <a:lnR>
                      <a:noFill/>
                    </a:lnR>
                    <a:lnT>
                      <a:noFill/>
                    </a:lnT>
                    <a:lnB>
                      <a:noFill/>
                    </a:lnB>
                  </a:tcPr>
                </a:tc>
              </a:tr>
              <a:tr h="126609">
                <a:tc gridSpan="2">
                  <a:txBody>
                    <a:bodyPr/>
                    <a:lstStyle/>
                    <a:p>
                      <a:pPr>
                        <a:spcAft>
                          <a:spcPts val="0"/>
                        </a:spcAft>
                      </a:pPr>
                      <a:r>
                        <a:rPr lang="en-GB" sz="800" dirty="0">
                          <a:latin typeface="Calibri"/>
                          <a:ea typeface="Calibri"/>
                          <a:cs typeface="Times New Roman"/>
                        </a:rPr>
                        <a:t>German wholesale price index</a:t>
                      </a:r>
                      <a:endParaRPr lang="en-GB" sz="1000" dirty="0">
                        <a:latin typeface="Calibri"/>
                        <a:ea typeface="Calibri"/>
                        <a:cs typeface="Times New Roman"/>
                      </a:endParaRPr>
                    </a:p>
                  </a:txBody>
                  <a:tcPr marL="68607" marR="68607" marT="0" marB="0">
                    <a:lnL>
                      <a:noFill/>
                    </a:lnL>
                    <a:lnR>
                      <a:noFill/>
                    </a:lnR>
                    <a:lnT>
                      <a:noFill/>
                    </a:lnT>
                    <a:lnB>
                      <a:noFill/>
                    </a:lnB>
                  </a:tcPr>
                </a:tc>
                <a:tc hMerge="1">
                  <a:txBody>
                    <a:bodyPr/>
                    <a:lstStyle/>
                    <a:p>
                      <a:endParaRPr lang="en-GB"/>
                    </a:p>
                  </a:txBody>
                  <a:tcPr/>
                </a:tc>
              </a:tr>
            </a:tbl>
          </a:graphicData>
        </a:graphic>
      </p:graphicFrame>
    </p:spTree>
    <p:extLst>
      <p:ext uri="{BB962C8B-B14F-4D97-AF65-F5344CB8AC3E}">
        <p14:creationId xmlns:p14="http://schemas.microsoft.com/office/powerpoint/2010/main" val="25231179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Content Placeholder 2"/>
          <p:cNvSpPr>
            <a:spLocks noGrp="1"/>
          </p:cNvSpPr>
          <p:nvPr>
            <p:ph sz="half" idx="1"/>
          </p:nvPr>
        </p:nvSpPr>
        <p:spPr/>
        <p:txBody>
          <a:bodyPr>
            <a:normAutofit fontScale="92500" lnSpcReduction="10000"/>
          </a:bodyPr>
          <a:lstStyle/>
          <a:p>
            <a:r>
              <a:rPr lang="en-GB" smtClean="0"/>
              <a:t>System Stability is determined by the interconnectedness and synchronization of the system elements </a:t>
            </a:r>
          </a:p>
          <a:p>
            <a:r>
              <a:rPr lang="en-GB" smtClean="0"/>
              <a:t>System Stability can be changed by increasing or decreasing (removing or adding) </a:t>
            </a:r>
            <a:r>
              <a:rPr lang="ja-JP" altLang="en-GB" smtClean="0"/>
              <a:t>“</a:t>
            </a:r>
            <a:r>
              <a:rPr lang="en-GB" altLang="ja-JP" smtClean="0"/>
              <a:t>connections</a:t>
            </a:r>
            <a:r>
              <a:rPr lang="ja-JP" altLang="en-GB" smtClean="0"/>
              <a:t>”</a:t>
            </a:r>
            <a:endParaRPr lang="en-GB" altLang="ja-JP" smtClean="0"/>
          </a:p>
          <a:p>
            <a:pPr lvl="1"/>
            <a:r>
              <a:rPr lang="en-GB" smtClean="0"/>
              <a:t>A stable system can be made less stable by reducing/removing balancing feedback or by increasing/adding positive feedback</a:t>
            </a:r>
          </a:p>
          <a:p>
            <a:pPr lvl="1"/>
            <a:r>
              <a:rPr lang="en-GB" smtClean="0"/>
              <a:t>An unstable system can be made more stable by reducing/removing positive feedback or increasing/adding balancing feedback</a:t>
            </a:r>
          </a:p>
          <a:p>
            <a:r>
              <a:rPr lang="en-GB" smtClean="0"/>
              <a:t>System Stability can be changed by increasing or shortening the delays in a system – this is often counter intuitive.</a:t>
            </a:r>
          </a:p>
          <a:p>
            <a:endParaRPr lang="en-GB" smtClean="0"/>
          </a:p>
          <a:p>
            <a:endParaRPr lang="en-GB" dirty="0"/>
          </a:p>
        </p:txBody>
      </p:sp>
      <p:sp>
        <p:nvSpPr>
          <p:cNvPr id="135169" name="Title 1"/>
          <p:cNvSpPr>
            <a:spLocks noGrp="1"/>
          </p:cNvSpPr>
          <p:nvPr>
            <p:ph type="title"/>
          </p:nvPr>
        </p:nvSpPr>
        <p:spPr/>
        <p:txBody>
          <a:bodyPr/>
          <a:lstStyle/>
          <a:p>
            <a:r>
              <a:rPr lang="en-GB" smtClean="0"/>
              <a:t>System Stability</a:t>
            </a:r>
            <a:endParaRPr lang="en-GB" dirty="0"/>
          </a:p>
        </p:txBody>
      </p:sp>
      <p:pic>
        <p:nvPicPr>
          <p:cNvPr id="135171" name="Picture 4" descr="Motorway Que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81564" y="1769606"/>
            <a:ext cx="1350962" cy="1809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5172" name="TextBox 5"/>
          <p:cNvSpPr txBox="1">
            <a:spLocks noChangeArrowheads="1"/>
          </p:cNvSpPr>
          <p:nvPr/>
        </p:nvSpPr>
        <p:spPr bwMode="auto">
          <a:xfrm>
            <a:off x="6361113" y="1609004"/>
            <a:ext cx="2782887" cy="21309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477" dirty="0"/>
              <a:t>Motorway Queues experience shock waves: fast-slow and stop-start behaviour because of an increase in the volume of vehicles causing a positive feedback. If we reduce the number of vehicles (reduce the positive feedback) the problem goes away! </a:t>
            </a:r>
          </a:p>
        </p:txBody>
      </p:sp>
      <p:sp>
        <p:nvSpPr>
          <p:cNvPr id="135173" name="TextBox 7"/>
          <p:cNvSpPr txBox="1">
            <a:spLocks noChangeArrowheads="1"/>
          </p:cNvSpPr>
          <p:nvPr/>
        </p:nvSpPr>
        <p:spPr bwMode="auto">
          <a:xfrm>
            <a:off x="4754576" y="3934570"/>
            <a:ext cx="4389437" cy="12217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477" dirty="0"/>
              <a:t>The stop-start </a:t>
            </a:r>
            <a:r>
              <a:rPr lang="en-GB" sz="1477" dirty="0">
                <a:latin typeface="+mn-lt"/>
              </a:rPr>
              <a:t>behaviour</a:t>
            </a:r>
            <a:r>
              <a:rPr lang="en-GB" sz="1477" dirty="0"/>
              <a:t> can also be influenced by introducing negative feedback into the system – variable speed limits. It should also be possible to change the behaviour by changing some of the delays in the system.</a:t>
            </a:r>
          </a:p>
        </p:txBody>
      </p:sp>
    </p:spTree>
    <p:extLst>
      <p:ext uri="{BB962C8B-B14F-4D97-AF65-F5344CB8AC3E}">
        <p14:creationId xmlns:p14="http://schemas.microsoft.com/office/powerpoint/2010/main" val="1471552159"/>
      </p:ext>
    </p:extLst>
  </p:cSld>
  <p:clrMapOvr>
    <a:masterClrMapping/>
  </p:clrMapOvr>
  <p:transition>
    <p:wipe dir="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51693" y="524964"/>
            <a:ext cx="7958503" cy="504092"/>
          </a:xfrm>
        </p:spPr>
        <p:txBody>
          <a:bodyPr/>
          <a:lstStyle/>
          <a:p>
            <a:r>
              <a:rPr lang="en-GB" dirty="0" smtClean="0"/>
              <a:t>Systems Thinking in Engineering</a:t>
            </a:r>
          </a:p>
        </p:txBody>
      </p:sp>
      <p:sp>
        <p:nvSpPr>
          <p:cNvPr id="15363" name="Rectangle 4"/>
          <p:cNvSpPr>
            <a:spLocks noGrp="1" noChangeArrowheads="1"/>
          </p:cNvSpPr>
          <p:nvPr>
            <p:ph type="body" idx="1"/>
          </p:nvPr>
        </p:nvSpPr>
        <p:spPr>
          <a:xfrm>
            <a:off x="547900" y="1137447"/>
            <a:ext cx="7996373" cy="5168026"/>
          </a:xfrm>
        </p:spPr>
        <p:txBody>
          <a:bodyPr>
            <a:normAutofit fontScale="92500" lnSpcReduction="10000"/>
          </a:bodyPr>
          <a:lstStyle/>
          <a:p>
            <a:r>
              <a:rPr lang="en-GB" dirty="0" smtClean="0"/>
              <a:t>Utilises Systems Thinking to </a:t>
            </a:r>
          </a:p>
          <a:p>
            <a:pPr lvl="1"/>
            <a:r>
              <a:rPr lang="en-GB" dirty="0" smtClean="0"/>
              <a:t>Understand context and purpose</a:t>
            </a:r>
          </a:p>
          <a:p>
            <a:pPr lvl="2"/>
            <a:r>
              <a:rPr lang="en-GB" dirty="0" smtClean="0"/>
              <a:t>To elicit </a:t>
            </a:r>
            <a:r>
              <a:rPr lang="en-GB" dirty="0"/>
              <a:t>and </a:t>
            </a:r>
            <a:r>
              <a:rPr lang="en-GB" dirty="0" smtClean="0"/>
              <a:t>analyse requirements</a:t>
            </a:r>
            <a:endParaRPr lang="en-GB" dirty="0"/>
          </a:p>
          <a:p>
            <a:pPr lvl="2"/>
            <a:r>
              <a:rPr lang="en-GB" dirty="0" smtClean="0"/>
              <a:t>To generate and explore solutions through abstraction</a:t>
            </a:r>
            <a:endParaRPr lang="en-GB" sz="1704" dirty="0"/>
          </a:p>
          <a:p>
            <a:pPr lvl="1"/>
            <a:r>
              <a:rPr lang="en-GB" dirty="0" smtClean="0"/>
              <a:t>Manage complexity </a:t>
            </a:r>
          </a:p>
          <a:p>
            <a:pPr lvl="2"/>
            <a:r>
              <a:rPr lang="en-GB" dirty="0"/>
              <a:t>T</a:t>
            </a:r>
            <a:r>
              <a:rPr lang="en-GB" dirty="0" smtClean="0"/>
              <a:t>hrough determination of sub-systems</a:t>
            </a:r>
          </a:p>
          <a:p>
            <a:pPr lvl="2"/>
            <a:r>
              <a:rPr lang="en-GB" dirty="0" smtClean="0"/>
              <a:t>Through multiple perspectives</a:t>
            </a:r>
          </a:p>
          <a:p>
            <a:pPr lvl="1"/>
            <a:r>
              <a:rPr lang="en-GB" dirty="0" smtClean="0"/>
              <a:t>Manage emergent behaviour </a:t>
            </a:r>
          </a:p>
          <a:p>
            <a:pPr lvl="2"/>
            <a:r>
              <a:rPr lang="en-GB" dirty="0" smtClean="0"/>
              <a:t>By paying attention to the “connections” between sub-systems</a:t>
            </a:r>
          </a:p>
          <a:p>
            <a:pPr lvl="2"/>
            <a:r>
              <a:rPr lang="en-GB" dirty="0" smtClean="0"/>
              <a:t>By consideration of a lifecycle view</a:t>
            </a:r>
          </a:p>
          <a:p>
            <a:r>
              <a:rPr lang="en-GB" dirty="0" smtClean="0"/>
              <a:t>Putting it in to practice requires a systematic and repeatable approach – we need a process. </a:t>
            </a:r>
          </a:p>
          <a:p>
            <a:pPr lvl="1"/>
            <a:r>
              <a:rPr lang="en-GB" dirty="0" smtClean="0"/>
              <a:t>The Systems Engineering Process is based on two fundamental basic processes:</a:t>
            </a:r>
          </a:p>
          <a:p>
            <a:pPr lvl="2"/>
            <a:r>
              <a:rPr lang="en-GB" dirty="0" smtClean="0"/>
              <a:t>Divergent and Convergent Thinking</a:t>
            </a:r>
          </a:p>
          <a:p>
            <a:pPr lvl="2"/>
            <a:r>
              <a:rPr lang="en-GB" dirty="0" smtClean="0"/>
              <a:t>Plan-Do-Check-Act</a:t>
            </a:r>
            <a:endParaRPr lang="en-GB" dirty="0"/>
          </a:p>
        </p:txBody>
      </p:sp>
    </p:spTree>
    <p:extLst>
      <p:ext uri="{BB962C8B-B14F-4D97-AF65-F5344CB8AC3E}">
        <p14:creationId xmlns:p14="http://schemas.microsoft.com/office/powerpoint/2010/main" val="283813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6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363">
                                            <p:txEl>
                                              <p:pRg st="12" end="1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36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9618" name="Rectangle 2"/>
          <p:cNvSpPr>
            <a:spLocks noGrp="1" noChangeArrowheads="1"/>
          </p:cNvSpPr>
          <p:nvPr>
            <p:ph type="title"/>
          </p:nvPr>
        </p:nvSpPr>
        <p:spPr/>
        <p:txBody>
          <a:bodyPr/>
          <a:lstStyle/>
          <a:p>
            <a:r>
              <a:rPr lang="en-GB" sz="2215" dirty="0"/>
              <a:t>Divergent-Convergent Thinking a Systems Meta Process </a:t>
            </a:r>
          </a:p>
        </p:txBody>
      </p:sp>
      <p:sp>
        <p:nvSpPr>
          <p:cNvPr id="879619" name="Text Box 3"/>
          <p:cNvSpPr txBox="1">
            <a:spLocks noChangeArrowheads="1"/>
          </p:cNvSpPr>
          <p:nvPr/>
        </p:nvSpPr>
        <p:spPr bwMode="auto">
          <a:xfrm>
            <a:off x="957217" y="3290782"/>
            <a:ext cx="2786063" cy="774058"/>
          </a:xfrm>
          <a:prstGeom prst="rect">
            <a:avLst/>
          </a:prstGeom>
          <a:noFill/>
          <a:ln w="12700">
            <a:noFill/>
            <a:miter lim="800000"/>
            <a:headEnd/>
            <a:tailEnd/>
          </a:ln>
          <a:effectLst/>
        </p:spPr>
        <p:txBody>
          <a:bodyPr anchor="ctr">
            <a:spAutoFit/>
          </a:bodyPr>
          <a:lstStyle/>
          <a:p>
            <a:pPr algn="l" eaLnBrk="0" hangingPunct="0"/>
            <a:r>
              <a:rPr lang="en-GB" sz="2215" dirty="0">
                <a:latin typeface="Arial Black" pitchFamily="34" charset="0"/>
              </a:rPr>
              <a:t>Divergent Thinking</a:t>
            </a:r>
          </a:p>
        </p:txBody>
      </p:sp>
      <p:sp>
        <p:nvSpPr>
          <p:cNvPr id="879620" name="Text Box 4"/>
          <p:cNvSpPr txBox="1">
            <a:spLocks noChangeArrowheads="1"/>
          </p:cNvSpPr>
          <p:nvPr/>
        </p:nvSpPr>
        <p:spPr bwMode="auto">
          <a:xfrm>
            <a:off x="5430890" y="3294787"/>
            <a:ext cx="2938462" cy="774058"/>
          </a:xfrm>
          <a:prstGeom prst="rect">
            <a:avLst/>
          </a:prstGeom>
          <a:noFill/>
          <a:ln w="12700">
            <a:noFill/>
            <a:miter lim="800000"/>
            <a:headEnd/>
            <a:tailEnd/>
          </a:ln>
          <a:effectLst/>
        </p:spPr>
        <p:txBody>
          <a:bodyPr anchor="ctr">
            <a:spAutoFit/>
          </a:bodyPr>
          <a:lstStyle/>
          <a:p>
            <a:pPr algn="r" eaLnBrk="0" hangingPunct="0"/>
            <a:r>
              <a:rPr lang="en-GB" sz="2215" dirty="0">
                <a:latin typeface="Arial Black" pitchFamily="34" charset="0"/>
              </a:rPr>
              <a:t>Convergent Thinking</a:t>
            </a:r>
          </a:p>
        </p:txBody>
      </p:sp>
      <p:sp>
        <p:nvSpPr>
          <p:cNvPr id="879621" name="Text Box 5"/>
          <p:cNvSpPr txBox="1">
            <a:spLocks noChangeArrowheads="1"/>
          </p:cNvSpPr>
          <p:nvPr/>
        </p:nvSpPr>
        <p:spPr bwMode="auto">
          <a:xfrm>
            <a:off x="169880" y="5292274"/>
            <a:ext cx="2708275" cy="1115434"/>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algn="ctr"/>
            <a:r>
              <a:rPr lang="en-GB" sz="1662" dirty="0"/>
              <a:t>Concerned with generating ideas or information about a situation or problem</a:t>
            </a:r>
          </a:p>
        </p:txBody>
      </p:sp>
      <p:sp>
        <p:nvSpPr>
          <p:cNvPr id="879622" name="Text Box 6"/>
          <p:cNvSpPr txBox="1">
            <a:spLocks noChangeArrowheads="1"/>
          </p:cNvSpPr>
          <p:nvPr/>
        </p:nvSpPr>
        <p:spPr bwMode="auto">
          <a:xfrm>
            <a:off x="6264276" y="5280551"/>
            <a:ext cx="2705100" cy="1115434"/>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algn="ctr"/>
            <a:r>
              <a:rPr lang="en-GB" sz="1662" dirty="0"/>
              <a:t>Concerned with organizing and making sense of ideas or information</a:t>
            </a:r>
          </a:p>
        </p:txBody>
      </p:sp>
      <p:pic>
        <p:nvPicPr>
          <p:cNvPr id="879623" name="Picture 7"/>
          <p:cNvPicPr>
            <a:picLocks noChangeAspect="1" noChangeArrowheads="1"/>
          </p:cNvPicPr>
          <p:nvPr/>
        </p:nvPicPr>
        <p:blipFill>
          <a:blip r:embed="rId3" cstate="print"/>
          <a:srcRect/>
          <a:stretch>
            <a:fillRect/>
          </a:stretch>
        </p:blipFill>
        <p:spPr bwMode="auto">
          <a:xfrm>
            <a:off x="1471628" y="3124428"/>
            <a:ext cx="6605620" cy="2992906"/>
          </a:xfrm>
          <a:prstGeom prst="rect">
            <a:avLst/>
          </a:prstGeom>
          <a:noFill/>
          <a:ln w="9525">
            <a:noFill/>
            <a:miter lim="800000"/>
            <a:headEnd/>
            <a:tailEnd/>
          </a:ln>
          <a:effectLst/>
        </p:spPr>
      </p:pic>
      <p:sp>
        <p:nvSpPr>
          <p:cNvPr id="2" name="Rectangle 1"/>
          <p:cNvSpPr/>
          <p:nvPr/>
        </p:nvSpPr>
        <p:spPr>
          <a:xfrm>
            <a:off x="131763" y="1237339"/>
            <a:ext cx="8936698" cy="1683474"/>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buFont typeface="Wingdings" pitchFamily="2" charset="2"/>
              <a:buChar char="Ø"/>
            </a:pPr>
            <a:r>
              <a:rPr lang="en-GB" sz="1477" dirty="0"/>
              <a:t>When attempting to understand a situation or solve a problem the task is to find amongst all the possibilities the critical aspects. This task logically comprises two activities: </a:t>
            </a:r>
          </a:p>
          <a:p>
            <a:pPr lvl="2">
              <a:buFont typeface="Wingdings" pitchFamily="2" charset="2"/>
              <a:buChar char="Ø"/>
            </a:pPr>
            <a:r>
              <a:rPr lang="en-GB" sz="1477" b="1" dirty="0"/>
              <a:t>Generating information</a:t>
            </a:r>
          </a:p>
          <a:p>
            <a:pPr lvl="2">
              <a:buFont typeface="Wingdings" pitchFamily="2" charset="2"/>
              <a:buChar char="Ø"/>
            </a:pPr>
            <a:r>
              <a:rPr lang="en-GB" sz="1477" b="1" dirty="0"/>
              <a:t>Organizing information  </a:t>
            </a:r>
          </a:p>
          <a:p>
            <a:pPr>
              <a:buFont typeface="Wingdings" pitchFamily="2" charset="2"/>
              <a:buChar char="Ø"/>
            </a:pPr>
            <a:r>
              <a:rPr lang="en-GB" sz="1477" dirty="0"/>
              <a:t>We often try to do this in one step by “jumping” to the “answer” – the problem is we stop thinking once we find a first adequate “answer” </a:t>
            </a:r>
          </a:p>
          <a:p>
            <a:pPr>
              <a:buFont typeface="Wingdings" pitchFamily="2" charset="2"/>
              <a:buChar char="Ø"/>
            </a:pPr>
            <a:r>
              <a:rPr lang="en-GB" sz="1477" dirty="0"/>
              <a:t> It is better to divide the task up into its component activities </a:t>
            </a:r>
          </a:p>
        </p:txBody>
      </p:sp>
    </p:spTree>
    <p:extLst>
      <p:ext uri="{BB962C8B-B14F-4D97-AF65-F5344CB8AC3E}">
        <p14:creationId xmlns:p14="http://schemas.microsoft.com/office/powerpoint/2010/main" val="184165324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42" name="Rectangle 2"/>
          <p:cNvSpPr>
            <a:spLocks noGrp="1" noChangeArrowheads="1"/>
          </p:cNvSpPr>
          <p:nvPr>
            <p:ph type="title"/>
          </p:nvPr>
        </p:nvSpPr>
        <p:spPr/>
        <p:txBody>
          <a:bodyPr/>
          <a:lstStyle/>
          <a:p>
            <a:r>
              <a:rPr lang="en-GB" dirty="0"/>
              <a:t>Plan Do Check Act a </a:t>
            </a:r>
            <a:r>
              <a:rPr lang="en-GB" dirty="0" smtClean="0"/>
              <a:t>Systems Meta </a:t>
            </a:r>
            <a:r>
              <a:rPr lang="en-GB" dirty="0"/>
              <a:t>Process</a:t>
            </a:r>
          </a:p>
        </p:txBody>
      </p:sp>
      <p:sp>
        <p:nvSpPr>
          <p:cNvPr id="880643" name="Text Box 3"/>
          <p:cNvSpPr txBox="1">
            <a:spLocks noChangeArrowheads="1"/>
          </p:cNvSpPr>
          <p:nvPr/>
        </p:nvSpPr>
        <p:spPr bwMode="auto">
          <a:xfrm>
            <a:off x="206128" y="5094340"/>
            <a:ext cx="1368425" cy="873509"/>
          </a:xfrm>
          <a:prstGeom prst="rect">
            <a:avLst/>
          </a:prstGeom>
          <a:noFill/>
          <a:ln w="12700">
            <a:noFill/>
            <a:miter lim="800000"/>
            <a:headEnd type="none" w="sm" len="sm"/>
            <a:tailEnd type="none" w="sm" len="sm"/>
          </a:ln>
          <a:effectLst/>
        </p:spPr>
        <p:txBody>
          <a:bodyPr>
            <a:spAutoFit/>
          </a:bodyPr>
          <a:lstStyle/>
          <a:p>
            <a:pPr eaLnBrk="0" hangingPunct="0">
              <a:spcBef>
                <a:spcPct val="50000"/>
              </a:spcBef>
            </a:pPr>
            <a:r>
              <a:rPr lang="en-GB" sz="1846" b="1" dirty="0"/>
              <a:t>Plan</a:t>
            </a:r>
          </a:p>
          <a:p>
            <a:pPr eaLnBrk="0" hangingPunct="0">
              <a:spcBef>
                <a:spcPct val="50000"/>
              </a:spcBef>
            </a:pPr>
            <a:r>
              <a:rPr lang="en-GB" sz="1292" b="1" dirty="0"/>
              <a:t>What has to be done</a:t>
            </a:r>
          </a:p>
        </p:txBody>
      </p:sp>
      <p:sp>
        <p:nvSpPr>
          <p:cNvPr id="880644" name="Text Box 4"/>
          <p:cNvSpPr txBox="1">
            <a:spLocks noChangeArrowheads="1"/>
          </p:cNvSpPr>
          <p:nvPr/>
        </p:nvSpPr>
        <p:spPr bwMode="auto">
          <a:xfrm>
            <a:off x="198109" y="3128381"/>
            <a:ext cx="1295400" cy="873509"/>
          </a:xfrm>
          <a:prstGeom prst="rect">
            <a:avLst/>
          </a:prstGeom>
          <a:noFill/>
          <a:ln w="12700">
            <a:noFill/>
            <a:miter lim="800000"/>
            <a:headEnd type="none" w="sm" len="sm"/>
            <a:tailEnd type="none" w="sm" len="sm"/>
          </a:ln>
          <a:effectLst/>
        </p:spPr>
        <p:txBody>
          <a:bodyPr>
            <a:spAutoFit/>
          </a:bodyPr>
          <a:lstStyle/>
          <a:p>
            <a:pPr eaLnBrk="0" hangingPunct="0">
              <a:spcBef>
                <a:spcPct val="50000"/>
              </a:spcBef>
            </a:pPr>
            <a:r>
              <a:rPr lang="en-GB" sz="1846" b="1" dirty="0"/>
              <a:t>Do</a:t>
            </a:r>
          </a:p>
          <a:p>
            <a:pPr eaLnBrk="0" hangingPunct="0">
              <a:spcBef>
                <a:spcPct val="50000"/>
              </a:spcBef>
            </a:pPr>
            <a:r>
              <a:rPr lang="en-GB" sz="1292" b="1" dirty="0"/>
              <a:t>Carry out the activity</a:t>
            </a:r>
          </a:p>
        </p:txBody>
      </p:sp>
      <p:sp>
        <p:nvSpPr>
          <p:cNvPr id="880645" name="Text Box 5"/>
          <p:cNvSpPr txBox="1">
            <a:spLocks noChangeArrowheads="1"/>
          </p:cNvSpPr>
          <p:nvPr/>
        </p:nvSpPr>
        <p:spPr bwMode="auto">
          <a:xfrm>
            <a:off x="4245304" y="3214811"/>
            <a:ext cx="1150937" cy="873509"/>
          </a:xfrm>
          <a:prstGeom prst="rect">
            <a:avLst/>
          </a:prstGeom>
          <a:noFill/>
          <a:ln w="12700">
            <a:noFill/>
            <a:miter lim="800000"/>
            <a:headEnd type="none" w="sm" len="sm"/>
            <a:tailEnd type="none" w="sm" len="sm"/>
          </a:ln>
          <a:effectLst/>
        </p:spPr>
        <p:txBody>
          <a:bodyPr>
            <a:spAutoFit/>
          </a:bodyPr>
          <a:lstStyle/>
          <a:p>
            <a:pPr eaLnBrk="0" hangingPunct="0">
              <a:spcBef>
                <a:spcPct val="50000"/>
              </a:spcBef>
            </a:pPr>
            <a:r>
              <a:rPr lang="en-GB" sz="1846" b="1" dirty="0"/>
              <a:t>Check</a:t>
            </a:r>
          </a:p>
          <a:p>
            <a:pPr eaLnBrk="0" hangingPunct="0">
              <a:spcBef>
                <a:spcPct val="50000"/>
              </a:spcBef>
            </a:pPr>
            <a:r>
              <a:rPr lang="en-GB" sz="1292" b="1" dirty="0"/>
              <a:t>Check the activity</a:t>
            </a:r>
          </a:p>
        </p:txBody>
      </p:sp>
      <p:sp>
        <p:nvSpPr>
          <p:cNvPr id="880651" name="Text Box 11"/>
          <p:cNvSpPr txBox="1">
            <a:spLocks noChangeArrowheads="1"/>
          </p:cNvSpPr>
          <p:nvPr/>
        </p:nvSpPr>
        <p:spPr bwMode="auto">
          <a:xfrm>
            <a:off x="4139932" y="5133855"/>
            <a:ext cx="1150937" cy="873509"/>
          </a:xfrm>
          <a:prstGeom prst="rect">
            <a:avLst/>
          </a:prstGeom>
          <a:noFill/>
          <a:ln w="12700">
            <a:noFill/>
            <a:miter lim="800000"/>
            <a:headEnd type="none" w="sm" len="sm"/>
            <a:tailEnd type="none" w="sm" len="sm"/>
          </a:ln>
          <a:effectLst/>
        </p:spPr>
        <p:txBody>
          <a:bodyPr>
            <a:spAutoFit/>
          </a:bodyPr>
          <a:lstStyle/>
          <a:p>
            <a:pPr eaLnBrk="0" hangingPunct="0">
              <a:spcBef>
                <a:spcPct val="50000"/>
              </a:spcBef>
            </a:pPr>
            <a:r>
              <a:rPr lang="en-GB" sz="1846" b="1" dirty="0"/>
              <a:t>Act</a:t>
            </a:r>
          </a:p>
          <a:p>
            <a:pPr eaLnBrk="0" hangingPunct="0">
              <a:spcBef>
                <a:spcPct val="50000"/>
              </a:spcBef>
            </a:pPr>
            <a:r>
              <a:rPr lang="en-GB" sz="1292" b="1" dirty="0"/>
              <a:t>Act on the check</a:t>
            </a:r>
          </a:p>
        </p:txBody>
      </p:sp>
      <p:sp>
        <p:nvSpPr>
          <p:cNvPr id="880652" name="Text Box 12"/>
          <p:cNvSpPr txBox="1">
            <a:spLocks noChangeArrowheads="1"/>
          </p:cNvSpPr>
          <p:nvPr/>
        </p:nvSpPr>
        <p:spPr bwMode="auto">
          <a:xfrm>
            <a:off x="190440" y="1440447"/>
            <a:ext cx="8782050" cy="1001556"/>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spAutoFit/>
          </a:bodyPr>
          <a:lstStyle/>
          <a:p>
            <a:pPr algn="ctr"/>
            <a:r>
              <a:rPr lang="en-GB" sz="1477" dirty="0"/>
              <a:t>Often attributed to the American quality guru Edwards Deming, he said he got the idea from Walter </a:t>
            </a:r>
            <a:r>
              <a:rPr lang="en-GB" sz="1477" dirty="0" err="1"/>
              <a:t>Shewhart</a:t>
            </a:r>
            <a:r>
              <a:rPr lang="en-GB" sz="1477" dirty="0"/>
              <a:t> the inventor of Statistical Process Control. But even </a:t>
            </a:r>
            <a:r>
              <a:rPr lang="en-GB" sz="1477" dirty="0" err="1"/>
              <a:t>Shewhart’s</a:t>
            </a:r>
            <a:r>
              <a:rPr lang="en-GB" sz="1477" dirty="0"/>
              <a:t> work can be traced to the Englishman Francis Bacon who first expounded the scientific method of Hypothesis, Experiment and Evaluation.</a:t>
            </a:r>
          </a:p>
        </p:txBody>
      </p:sp>
      <p:sp>
        <p:nvSpPr>
          <p:cNvPr id="880653" name="Text Box 13"/>
          <p:cNvSpPr txBox="1">
            <a:spLocks noChangeArrowheads="1"/>
          </p:cNvSpPr>
          <p:nvPr/>
        </p:nvSpPr>
        <p:spPr bwMode="auto">
          <a:xfrm>
            <a:off x="5579549" y="4103090"/>
            <a:ext cx="2452638" cy="77425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square">
            <a:spAutoFit/>
          </a:bodyPr>
          <a:lstStyle/>
          <a:p>
            <a:r>
              <a:rPr lang="en-GB" sz="1477" dirty="0"/>
              <a:t>PDCA is logical common sense that is often not followed.. </a:t>
            </a:r>
          </a:p>
        </p:txBody>
      </p:sp>
      <p:sp>
        <p:nvSpPr>
          <p:cNvPr id="14" name="Bent Arrow 13"/>
          <p:cNvSpPr/>
          <p:nvPr/>
        </p:nvSpPr>
        <p:spPr>
          <a:xfrm rot="5400000">
            <a:off x="2856273" y="3267964"/>
            <a:ext cx="1368583" cy="1493572"/>
          </a:xfrm>
          <a:prstGeom prst="bentArrow">
            <a:avLst>
              <a:gd name="adj1" fmla="val 36033"/>
              <a:gd name="adj2" fmla="val 36034"/>
              <a:gd name="adj3" fmla="val 25000"/>
              <a:gd name="adj4" fmla="val 73664"/>
            </a:avLst>
          </a:prstGeom>
          <a:solidFill>
            <a:schemeClr val="accent6">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solidFill>
                <a:schemeClr val="tx1"/>
              </a:solidFill>
            </a:endParaRPr>
          </a:p>
        </p:txBody>
      </p:sp>
      <p:sp>
        <p:nvSpPr>
          <p:cNvPr id="15" name="Bent Arrow 14"/>
          <p:cNvSpPr/>
          <p:nvPr/>
        </p:nvSpPr>
        <p:spPr>
          <a:xfrm rot="10800000">
            <a:off x="2683428" y="4705312"/>
            <a:ext cx="1368583" cy="1493572"/>
          </a:xfrm>
          <a:prstGeom prst="bentArrow">
            <a:avLst>
              <a:gd name="adj1" fmla="val 36033"/>
              <a:gd name="adj2" fmla="val 36034"/>
              <a:gd name="adj3" fmla="val 25000"/>
              <a:gd name="adj4" fmla="val 73664"/>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solidFill>
                <a:schemeClr val="tx1"/>
              </a:solidFill>
            </a:endParaRPr>
          </a:p>
        </p:txBody>
      </p:sp>
      <p:sp>
        <p:nvSpPr>
          <p:cNvPr id="16" name="Bent Arrow 15"/>
          <p:cNvSpPr/>
          <p:nvPr/>
        </p:nvSpPr>
        <p:spPr>
          <a:xfrm>
            <a:off x="1402869" y="3082389"/>
            <a:ext cx="1368583" cy="1493572"/>
          </a:xfrm>
          <a:prstGeom prst="bentArrow">
            <a:avLst>
              <a:gd name="adj1" fmla="val 36033"/>
              <a:gd name="adj2" fmla="val 36034"/>
              <a:gd name="adj3" fmla="val 25000"/>
              <a:gd name="adj4" fmla="val 73664"/>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solidFill>
                <a:schemeClr val="tx1"/>
              </a:solidFill>
            </a:endParaRPr>
          </a:p>
        </p:txBody>
      </p:sp>
      <p:sp>
        <p:nvSpPr>
          <p:cNvPr id="17" name="Bent Arrow 16"/>
          <p:cNvSpPr/>
          <p:nvPr/>
        </p:nvSpPr>
        <p:spPr>
          <a:xfrm rot="16200000">
            <a:off x="1229853" y="4525744"/>
            <a:ext cx="1368583" cy="1493572"/>
          </a:xfrm>
          <a:prstGeom prst="bentArrow">
            <a:avLst>
              <a:gd name="adj1" fmla="val 36033"/>
              <a:gd name="adj2" fmla="val 36034"/>
              <a:gd name="adj3" fmla="val 25000"/>
              <a:gd name="adj4" fmla="val 73664"/>
            </a:avLst>
          </a:prstGeom>
          <a:solidFill>
            <a:schemeClr val="accent6">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vert="vert" rtlCol="0" anchor="ctr"/>
          <a:lstStyle/>
          <a:p>
            <a:pPr algn="ctr"/>
            <a:endParaRPr lang="en-US" sz="1477" dirty="0">
              <a:solidFill>
                <a:schemeClr val="tx1"/>
              </a:solidFill>
            </a:endParaRPr>
          </a:p>
        </p:txBody>
      </p:sp>
      <p:sp>
        <p:nvSpPr>
          <p:cNvPr id="18" name="TextBox 17"/>
          <p:cNvSpPr txBox="1"/>
          <p:nvPr/>
        </p:nvSpPr>
        <p:spPr>
          <a:xfrm>
            <a:off x="1648676" y="5204556"/>
            <a:ext cx="458780" cy="546945"/>
          </a:xfrm>
          <a:prstGeom prst="rect">
            <a:avLst/>
          </a:prstGeom>
          <a:noFill/>
        </p:spPr>
        <p:txBody>
          <a:bodyPr wrap="none" rtlCol="0">
            <a:spAutoFit/>
          </a:bodyPr>
          <a:lstStyle/>
          <a:p>
            <a:r>
              <a:rPr lang="en-US" sz="2954" dirty="0">
                <a:solidFill>
                  <a:schemeClr val="bg1"/>
                </a:solidFill>
                <a:latin typeface="Arial Black"/>
                <a:cs typeface="Arial Black"/>
              </a:rPr>
              <a:t>P</a:t>
            </a:r>
          </a:p>
        </p:txBody>
      </p:sp>
      <p:sp>
        <p:nvSpPr>
          <p:cNvPr id="19" name="TextBox 18"/>
          <p:cNvSpPr txBox="1"/>
          <p:nvPr/>
        </p:nvSpPr>
        <p:spPr>
          <a:xfrm>
            <a:off x="3282485" y="5211084"/>
            <a:ext cx="479618" cy="546945"/>
          </a:xfrm>
          <a:prstGeom prst="rect">
            <a:avLst/>
          </a:prstGeom>
          <a:noFill/>
        </p:spPr>
        <p:txBody>
          <a:bodyPr wrap="none" rtlCol="0">
            <a:spAutoFit/>
          </a:bodyPr>
          <a:lstStyle/>
          <a:p>
            <a:r>
              <a:rPr lang="en-US" sz="2954" dirty="0">
                <a:solidFill>
                  <a:srgbClr val="000000"/>
                </a:solidFill>
                <a:latin typeface="Arial Black"/>
                <a:cs typeface="Arial Black"/>
              </a:rPr>
              <a:t>A</a:t>
            </a:r>
          </a:p>
        </p:txBody>
      </p:sp>
      <p:sp>
        <p:nvSpPr>
          <p:cNvPr id="20" name="TextBox 19"/>
          <p:cNvSpPr txBox="1"/>
          <p:nvPr/>
        </p:nvSpPr>
        <p:spPr>
          <a:xfrm>
            <a:off x="3283181" y="3491193"/>
            <a:ext cx="479618" cy="546945"/>
          </a:xfrm>
          <a:prstGeom prst="rect">
            <a:avLst/>
          </a:prstGeom>
          <a:noFill/>
        </p:spPr>
        <p:txBody>
          <a:bodyPr wrap="none" rtlCol="0">
            <a:spAutoFit/>
          </a:bodyPr>
          <a:lstStyle/>
          <a:p>
            <a:r>
              <a:rPr lang="en-US" sz="2954" dirty="0">
                <a:latin typeface="Arial Black"/>
                <a:cs typeface="Arial Black"/>
              </a:rPr>
              <a:t>C</a:t>
            </a:r>
          </a:p>
        </p:txBody>
      </p:sp>
      <p:sp>
        <p:nvSpPr>
          <p:cNvPr id="21" name="TextBox 20"/>
          <p:cNvSpPr txBox="1"/>
          <p:nvPr/>
        </p:nvSpPr>
        <p:spPr>
          <a:xfrm>
            <a:off x="1639093" y="3521052"/>
            <a:ext cx="479618" cy="546945"/>
          </a:xfrm>
          <a:prstGeom prst="rect">
            <a:avLst/>
          </a:prstGeom>
          <a:noFill/>
        </p:spPr>
        <p:txBody>
          <a:bodyPr wrap="none" rtlCol="0">
            <a:spAutoFit/>
          </a:bodyPr>
          <a:lstStyle/>
          <a:p>
            <a:r>
              <a:rPr lang="en-US" sz="2954" dirty="0">
                <a:solidFill>
                  <a:schemeClr val="bg1"/>
                </a:solidFill>
                <a:latin typeface="Arial Black"/>
                <a:cs typeface="Arial Black"/>
              </a:rPr>
              <a:t>D</a:t>
            </a:r>
          </a:p>
        </p:txBody>
      </p:sp>
    </p:spTree>
    <p:extLst>
      <p:ext uri="{BB962C8B-B14F-4D97-AF65-F5344CB8AC3E}">
        <p14:creationId xmlns:p14="http://schemas.microsoft.com/office/powerpoint/2010/main" val="80312588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1780884" y="2241815"/>
            <a:ext cx="1710918" cy="2261814"/>
            <a:chOff x="1576205" y="2260029"/>
            <a:chExt cx="1853495" cy="2450299"/>
          </a:xfrm>
        </p:grpSpPr>
        <p:sp>
          <p:nvSpPr>
            <p:cNvPr id="44" name="Rectangle 43"/>
            <p:cNvSpPr/>
            <p:nvPr/>
          </p:nvSpPr>
          <p:spPr>
            <a:xfrm>
              <a:off x="1576205" y="2265191"/>
              <a:ext cx="1853495" cy="244513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187" dirty="0"/>
            </a:p>
          </p:txBody>
        </p:sp>
        <p:sp>
          <p:nvSpPr>
            <p:cNvPr id="66" name="TextBox 65"/>
            <p:cNvSpPr txBox="1"/>
            <p:nvPr/>
          </p:nvSpPr>
          <p:spPr>
            <a:xfrm>
              <a:off x="1598872" y="2260029"/>
              <a:ext cx="510904" cy="346276"/>
            </a:xfrm>
            <a:prstGeom prst="rect">
              <a:avLst/>
            </a:prstGeom>
            <a:noFill/>
          </p:spPr>
          <p:txBody>
            <a:bodyPr wrap="none" rtlCol="0">
              <a:spAutoFit/>
            </a:bodyPr>
            <a:lstStyle/>
            <a:p>
              <a:r>
                <a:rPr lang="en-US" sz="1477" b="1" dirty="0"/>
                <a:t>Do</a:t>
              </a:r>
            </a:p>
          </p:txBody>
        </p:sp>
      </p:grpSp>
      <p:sp>
        <p:nvSpPr>
          <p:cNvPr id="82" name="Rectangle 81"/>
          <p:cNvSpPr/>
          <p:nvPr/>
        </p:nvSpPr>
        <p:spPr>
          <a:xfrm>
            <a:off x="6801898" y="2210904"/>
            <a:ext cx="1710918" cy="22570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187" dirty="0"/>
          </a:p>
        </p:txBody>
      </p:sp>
      <p:sp>
        <p:nvSpPr>
          <p:cNvPr id="80" name="Rectangle 79"/>
          <p:cNvSpPr/>
          <p:nvPr/>
        </p:nvSpPr>
        <p:spPr>
          <a:xfrm>
            <a:off x="3724776" y="2244198"/>
            <a:ext cx="2859774" cy="22570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187" dirty="0"/>
          </a:p>
        </p:txBody>
      </p:sp>
      <p:sp>
        <p:nvSpPr>
          <p:cNvPr id="13314" name="Title 1"/>
          <p:cNvSpPr>
            <a:spLocks noGrp="1"/>
          </p:cNvSpPr>
          <p:nvPr>
            <p:ph type="title"/>
          </p:nvPr>
        </p:nvSpPr>
        <p:spPr/>
        <p:txBody>
          <a:bodyPr/>
          <a:lstStyle/>
          <a:p>
            <a:r>
              <a:rPr lang="en-GB" dirty="0">
                <a:latin typeface="Arial" charset="0"/>
                <a:ea typeface="Arial" charset="0"/>
                <a:cs typeface="Arial" charset="0"/>
              </a:rPr>
              <a:t>Systems Engineering uses </a:t>
            </a:r>
            <a:r>
              <a:rPr lang="en-GB">
                <a:latin typeface="Arial" charset="0"/>
                <a:ea typeface="Arial" charset="0"/>
                <a:cs typeface="Arial" charset="0"/>
              </a:rPr>
              <a:t>a </a:t>
            </a:r>
            <a:r>
              <a:rPr lang="en-GB" smtClean="0">
                <a:latin typeface="Arial" charset="0"/>
                <a:ea typeface="Arial" charset="0"/>
                <a:cs typeface="Arial" charset="0"/>
              </a:rPr>
              <a:t>Systems </a:t>
            </a:r>
            <a:r>
              <a:rPr lang="en-GB" dirty="0">
                <a:latin typeface="Arial" charset="0"/>
                <a:ea typeface="Arial" charset="0"/>
                <a:cs typeface="Arial" charset="0"/>
              </a:rPr>
              <a:t>Approach to System Design </a:t>
            </a:r>
          </a:p>
        </p:txBody>
      </p:sp>
      <p:pic>
        <p:nvPicPr>
          <p:cNvPr id="45" name="Picture 44"/>
          <p:cNvPicPr>
            <a:picLocks noChangeAspect="1"/>
          </p:cNvPicPr>
          <p:nvPr/>
        </p:nvPicPr>
        <p:blipFill>
          <a:blip r:embed="rId3">
            <a:alphaModFix amt="40000"/>
          </a:blip>
          <a:stretch>
            <a:fillRect/>
          </a:stretch>
        </p:blipFill>
        <p:spPr>
          <a:xfrm>
            <a:off x="4003800" y="2307505"/>
            <a:ext cx="2386928" cy="1760428"/>
          </a:xfrm>
          <a:prstGeom prst="rect">
            <a:avLst/>
          </a:prstGeom>
        </p:spPr>
      </p:pic>
      <p:sp>
        <p:nvSpPr>
          <p:cNvPr id="46" name="Text Box 10"/>
          <p:cNvSpPr txBox="1">
            <a:spLocks noChangeArrowheads="1"/>
          </p:cNvSpPr>
          <p:nvPr/>
        </p:nvSpPr>
        <p:spPr bwMode="gray">
          <a:xfrm>
            <a:off x="475558" y="2831008"/>
            <a:ext cx="844552" cy="385563"/>
          </a:xfrm>
          <a:prstGeom prst="rect">
            <a:avLst/>
          </a:prstGeom>
          <a:noFill/>
          <a:ln w="9525">
            <a:noFill/>
            <a:miter lim="800000"/>
            <a:headEnd/>
            <a:tailEnd/>
          </a:ln>
        </p:spPr>
        <p:txBody>
          <a:bodyPr wrap="square" lIns="60269" tIns="30135" rIns="60269" bIns="30135">
            <a:spAutoFit/>
          </a:bodyPr>
          <a:lstStyle/>
          <a:p>
            <a:pPr algn="ctr"/>
            <a:r>
              <a:rPr lang="en-GB" sz="1055" b="1" dirty="0">
                <a:solidFill>
                  <a:srgbClr val="000000"/>
                </a:solidFill>
              </a:rPr>
              <a:t>SYSTEM PROBLEM</a:t>
            </a:r>
            <a:endParaRPr lang="en-US" sz="1055" b="1" dirty="0">
              <a:solidFill>
                <a:srgbClr val="000000"/>
              </a:solidFill>
            </a:endParaRPr>
          </a:p>
        </p:txBody>
      </p:sp>
      <p:sp>
        <p:nvSpPr>
          <p:cNvPr id="47" name="Text Box 12"/>
          <p:cNvSpPr txBox="1">
            <a:spLocks noChangeArrowheads="1"/>
          </p:cNvSpPr>
          <p:nvPr/>
        </p:nvSpPr>
        <p:spPr bwMode="gray">
          <a:xfrm>
            <a:off x="2112041" y="2777675"/>
            <a:ext cx="1178095" cy="385563"/>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UNDERSTAND</a:t>
            </a:r>
          </a:p>
          <a:p>
            <a:pPr algn="ctr"/>
            <a:r>
              <a:rPr lang="en-GB" sz="1055" b="1" dirty="0">
                <a:solidFill>
                  <a:srgbClr val="000000"/>
                </a:solidFill>
              </a:rPr>
              <a:t>PROBLEM</a:t>
            </a:r>
            <a:endParaRPr lang="en-US" sz="1055" b="1" dirty="0">
              <a:solidFill>
                <a:srgbClr val="000000"/>
              </a:solidFill>
            </a:endParaRPr>
          </a:p>
        </p:txBody>
      </p:sp>
      <p:sp>
        <p:nvSpPr>
          <p:cNvPr id="48" name="AutoShape 18"/>
          <p:cNvSpPr>
            <a:spLocks noChangeArrowheads="1"/>
          </p:cNvSpPr>
          <p:nvPr/>
        </p:nvSpPr>
        <p:spPr bwMode="gray">
          <a:xfrm rot="5400000">
            <a:off x="1495805" y="3320423"/>
            <a:ext cx="485212" cy="361296"/>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grpSp>
        <p:nvGrpSpPr>
          <p:cNvPr id="49" name="Group 48"/>
          <p:cNvGrpSpPr/>
          <p:nvPr/>
        </p:nvGrpSpPr>
        <p:grpSpPr>
          <a:xfrm>
            <a:off x="5052908" y="2858933"/>
            <a:ext cx="1213790" cy="548473"/>
            <a:chOff x="7538941" y="3082341"/>
            <a:chExt cx="1994324" cy="831850"/>
          </a:xfrm>
        </p:grpSpPr>
        <p:sp>
          <p:nvSpPr>
            <p:cNvPr id="50" name="Text Box 17"/>
            <p:cNvSpPr txBox="1">
              <a:spLocks noChangeArrowheads="1"/>
            </p:cNvSpPr>
            <p:nvPr/>
          </p:nvSpPr>
          <p:spPr bwMode="gray">
            <a:xfrm>
              <a:off x="8327159" y="3171268"/>
              <a:ext cx="1206106" cy="584770"/>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“best”</a:t>
              </a:r>
            </a:p>
            <a:p>
              <a:pPr algn="ctr"/>
              <a:r>
                <a:rPr lang="en-GB" sz="1055" b="1" dirty="0">
                  <a:solidFill>
                    <a:srgbClr val="000000"/>
                  </a:solidFill>
                </a:rPr>
                <a:t>solution</a:t>
              </a:r>
              <a:endParaRPr lang="en-US" sz="1055" b="1" dirty="0">
                <a:solidFill>
                  <a:srgbClr val="000000"/>
                </a:solidFill>
              </a:endParaRPr>
            </a:p>
          </p:txBody>
        </p:sp>
        <p:sp>
          <p:nvSpPr>
            <p:cNvPr id="51" name="AutoShape 21"/>
            <p:cNvSpPr>
              <a:spLocks noChangeArrowheads="1"/>
            </p:cNvSpPr>
            <p:nvPr/>
          </p:nvSpPr>
          <p:spPr bwMode="gray">
            <a:xfrm rot="5400000">
              <a:off x="7465916" y="3155366"/>
              <a:ext cx="831850" cy="685800"/>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grpSp>
      <p:sp>
        <p:nvSpPr>
          <p:cNvPr id="52" name="TextBox 19"/>
          <p:cNvSpPr txBox="1">
            <a:spLocks noChangeArrowheads="1"/>
          </p:cNvSpPr>
          <p:nvPr/>
        </p:nvSpPr>
        <p:spPr bwMode="auto">
          <a:xfrm>
            <a:off x="329564" y="3264619"/>
            <a:ext cx="998849" cy="486937"/>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Stakeholder needs and expectations</a:t>
            </a:r>
          </a:p>
        </p:txBody>
      </p:sp>
      <p:sp>
        <p:nvSpPr>
          <p:cNvPr id="53" name="TextBox 28"/>
          <p:cNvSpPr txBox="1">
            <a:spLocks noChangeArrowheads="1"/>
          </p:cNvSpPr>
          <p:nvPr/>
        </p:nvSpPr>
        <p:spPr bwMode="auto">
          <a:xfrm>
            <a:off x="2139284" y="3192566"/>
            <a:ext cx="1152433" cy="62896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Understand the problem in terms of Purpose and Context</a:t>
            </a:r>
          </a:p>
        </p:txBody>
      </p:sp>
      <p:grpSp>
        <p:nvGrpSpPr>
          <p:cNvPr id="54" name="Group 53"/>
          <p:cNvGrpSpPr/>
          <p:nvPr/>
        </p:nvGrpSpPr>
        <p:grpSpPr>
          <a:xfrm>
            <a:off x="3241737" y="2781931"/>
            <a:ext cx="1893972" cy="863548"/>
            <a:chOff x="3665506" y="2116139"/>
            <a:chExt cx="3480404" cy="1309714"/>
          </a:xfrm>
        </p:grpSpPr>
        <p:sp>
          <p:nvSpPr>
            <p:cNvPr id="55" name="Text Box 2"/>
            <p:cNvSpPr txBox="1">
              <a:spLocks noChangeArrowheads="1"/>
            </p:cNvSpPr>
            <p:nvPr/>
          </p:nvSpPr>
          <p:spPr bwMode="gray">
            <a:xfrm>
              <a:off x="5784289" y="2792414"/>
              <a:ext cx="1348930"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6" name="Text Box 11"/>
            <p:cNvSpPr txBox="1">
              <a:spLocks noChangeArrowheads="1"/>
            </p:cNvSpPr>
            <p:nvPr/>
          </p:nvSpPr>
          <p:spPr bwMode="gray">
            <a:xfrm>
              <a:off x="5787461" y="2116139"/>
              <a:ext cx="1348930"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7" name="Text Box 15"/>
            <p:cNvSpPr txBox="1">
              <a:spLocks noChangeArrowheads="1"/>
            </p:cNvSpPr>
            <p:nvPr/>
          </p:nvSpPr>
          <p:spPr bwMode="gray">
            <a:xfrm>
              <a:off x="5787461" y="2570165"/>
              <a:ext cx="1348930"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8" name="Text Box 16"/>
            <p:cNvSpPr txBox="1">
              <a:spLocks noChangeArrowheads="1"/>
            </p:cNvSpPr>
            <p:nvPr/>
          </p:nvSpPr>
          <p:spPr bwMode="gray">
            <a:xfrm>
              <a:off x="5796980" y="2332039"/>
              <a:ext cx="1348930"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9" name="Oval 19"/>
            <p:cNvSpPr>
              <a:spLocks noChangeArrowheads="1"/>
            </p:cNvSpPr>
            <p:nvPr/>
          </p:nvSpPr>
          <p:spPr bwMode="gray">
            <a:xfrm>
              <a:off x="6394450" y="3173413"/>
              <a:ext cx="90488" cy="101600"/>
            </a:xfrm>
            <a:prstGeom prst="ellipse">
              <a:avLst/>
            </a:prstGeom>
            <a:solidFill>
              <a:schemeClr val="tx1"/>
            </a:solidFill>
            <a:ln w="9525">
              <a:solidFill>
                <a:schemeClr val="tx1"/>
              </a:solidFill>
              <a:round/>
              <a:headEnd/>
              <a:tailEnd/>
            </a:ln>
          </p:spPr>
          <p:txBody>
            <a:bodyPr wrap="none" lIns="60269" tIns="30135" rIns="60269" bIns="30135" anchor="ctr"/>
            <a:lstStyle/>
            <a:p>
              <a:pPr algn="ctr"/>
              <a:endParaRPr lang="en-US" sz="791" dirty="0">
                <a:solidFill>
                  <a:srgbClr val="000000"/>
                </a:solidFill>
              </a:endParaRPr>
            </a:p>
          </p:txBody>
        </p:sp>
        <p:sp>
          <p:nvSpPr>
            <p:cNvPr id="60" name="Oval 20"/>
            <p:cNvSpPr>
              <a:spLocks noChangeArrowheads="1"/>
            </p:cNvSpPr>
            <p:nvPr/>
          </p:nvSpPr>
          <p:spPr bwMode="gray">
            <a:xfrm>
              <a:off x="6391278" y="3322666"/>
              <a:ext cx="90488" cy="103187"/>
            </a:xfrm>
            <a:prstGeom prst="ellipse">
              <a:avLst/>
            </a:prstGeom>
            <a:solidFill>
              <a:schemeClr val="tx1"/>
            </a:solidFill>
            <a:ln w="9525">
              <a:solidFill>
                <a:schemeClr val="tx1"/>
              </a:solidFill>
              <a:round/>
              <a:headEnd/>
              <a:tailEnd/>
            </a:ln>
          </p:spPr>
          <p:txBody>
            <a:bodyPr wrap="none" lIns="60269" tIns="30135" rIns="60269" bIns="30135" anchor="ctr"/>
            <a:lstStyle/>
            <a:p>
              <a:pPr algn="ctr"/>
              <a:endParaRPr lang="en-US" sz="791" dirty="0">
                <a:solidFill>
                  <a:srgbClr val="000000"/>
                </a:solidFill>
              </a:endParaRPr>
            </a:p>
          </p:txBody>
        </p:sp>
        <p:cxnSp>
          <p:nvCxnSpPr>
            <p:cNvPr id="61" name="AutoShape 22"/>
            <p:cNvCxnSpPr>
              <a:cxnSpLocks noChangeShapeType="1"/>
            </p:cNvCxnSpPr>
            <p:nvPr/>
          </p:nvCxnSpPr>
          <p:spPr bwMode="gray">
            <a:xfrm flipV="1">
              <a:off x="3665506" y="2285401"/>
              <a:ext cx="2305221" cy="306086"/>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2" name="AutoShape 23"/>
            <p:cNvCxnSpPr>
              <a:cxnSpLocks noChangeShapeType="1"/>
            </p:cNvCxnSpPr>
            <p:nvPr/>
          </p:nvCxnSpPr>
          <p:spPr bwMode="gray">
            <a:xfrm flipV="1">
              <a:off x="3665506" y="2501301"/>
              <a:ext cx="2314741" cy="90186"/>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3" name="AutoShape 24"/>
            <p:cNvCxnSpPr>
              <a:cxnSpLocks noChangeShapeType="1"/>
            </p:cNvCxnSpPr>
            <p:nvPr/>
          </p:nvCxnSpPr>
          <p:spPr bwMode="gray">
            <a:xfrm>
              <a:off x="3665506" y="2585553"/>
              <a:ext cx="2305221" cy="147939"/>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5" name="AutoShape 25"/>
            <p:cNvCxnSpPr>
              <a:cxnSpLocks noChangeShapeType="1"/>
            </p:cNvCxnSpPr>
            <p:nvPr/>
          </p:nvCxnSpPr>
          <p:spPr bwMode="gray">
            <a:xfrm>
              <a:off x="4201009" y="2585285"/>
              <a:ext cx="1741745" cy="704850"/>
            </a:xfrm>
            <a:prstGeom prst="bentConnector3">
              <a:avLst>
                <a:gd name="adj1" fmla="val 34127"/>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grpSp>
      <p:sp>
        <p:nvSpPr>
          <p:cNvPr id="67" name="TextBox 28"/>
          <p:cNvSpPr txBox="1">
            <a:spLocks noChangeArrowheads="1"/>
          </p:cNvSpPr>
          <p:nvPr/>
        </p:nvSpPr>
        <p:spPr bwMode="auto">
          <a:xfrm>
            <a:off x="4020114" y="3852518"/>
            <a:ext cx="1336237" cy="91301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60269" tIns="30135" rIns="60269" bIns="30135">
            <a:spAutoFit/>
          </a:bodyPr>
          <a:lstStyle/>
          <a:p>
            <a:pPr algn="ctr">
              <a:defRPr/>
            </a:pPr>
            <a:r>
              <a:rPr lang="en-GB" sz="923" dirty="0">
                <a:solidFill>
                  <a:srgbClr val="000000"/>
                </a:solidFill>
              </a:rPr>
              <a:t>Identify and document all possible solutions to the problem (Divergent Thinking)</a:t>
            </a:r>
          </a:p>
        </p:txBody>
      </p:sp>
      <p:sp>
        <p:nvSpPr>
          <p:cNvPr id="68" name="TextBox 28"/>
          <p:cNvSpPr txBox="1">
            <a:spLocks noChangeArrowheads="1"/>
          </p:cNvSpPr>
          <p:nvPr/>
        </p:nvSpPr>
        <p:spPr bwMode="auto">
          <a:xfrm>
            <a:off x="4865290" y="1831529"/>
            <a:ext cx="1719258" cy="62896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Search and evaluate the solutions to determine and select the “best” solution</a:t>
            </a:r>
          </a:p>
          <a:p>
            <a:pPr algn="ctr">
              <a:defRPr/>
            </a:pPr>
            <a:r>
              <a:rPr lang="en-GB" sz="923" dirty="0">
                <a:solidFill>
                  <a:srgbClr val="000000"/>
                </a:solidFill>
              </a:rPr>
              <a:t>(Convergent Thinking)</a:t>
            </a:r>
          </a:p>
        </p:txBody>
      </p:sp>
      <p:grpSp>
        <p:nvGrpSpPr>
          <p:cNvPr id="69" name="Group 68"/>
          <p:cNvGrpSpPr/>
          <p:nvPr/>
        </p:nvGrpSpPr>
        <p:grpSpPr>
          <a:xfrm>
            <a:off x="614284" y="1167918"/>
            <a:ext cx="7695619" cy="587324"/>
            <a:chOff x="526564" y="796618"/>
            <a:chExt cx="12644329" cy="890774"/>
          </a:xfrm>
        </p:grpSpPr>
        <p:sp>
          <p:nvSpPr>
            <p:cNvPr id="70" name="TextBox 69"/>
            <p:cNvSpPr txBox="1"/>
            <p:nvPr/>
          </p:nvSpPr>
          <p:spPr>
            <a:xfrm>
              <a:off x="526564" y="1301120"/>
              <a:ext cx="12644329" cy="38627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1055" dirty="0"/>
                <a:t>Tailor the process, select the tools and determine the best checking strategy </a:t>
              </a:r>
            </a:p>
          </p:txBody>
        </p:sp>
        <p:sp>
          <p:nvSpPr>
            <p:cNvPr id="71" name="TextBox 70"/>
            <p:cNvSpPr txBox="1"/>
            <p:nvPr/>
          </p:nvSpPr>
          <p:spPr>
            <a:xfrm>
              <a:off x="542051" y="796618"/>
              <a:ext cx="1067225" cy="484785"/>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sz="1477" b="1" dirty="0"/>
                <a:t>Plan</a:t>
              </a:r>
            </a:p>
          </p:txBody>
        </p:sp>
      </p:grpSp>
      <p:sp>
        <p:nvSpPr>
          <p:cNvPr id="72" name="Text Box 12"/>
          <p:cNvSpPr txBox="1">
            <a:spLocks noChangeArrowheads="1"/>
          </p:cNvSpPr>
          <p:nvPr/>
        </p:nvSpPr>
        <p:spPr bwMode="gray">
          <a:xfrm>
            <a:off x="3392858" y="2554558"/>
            <a:ext cx="3516875" cy="223211"/>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GENERATE SOLUTION OPTIONS AND SELECT</a:t>
            </a:r>
            <a:endParaRPr lang="en-US" sz="1055" b="1" dirty="0">
              <a:solidFill>
                <a:srgbClr val="000000"/>
              </a:solidFill>
            </a:endParaRPr>
          </a:p>
        </p:txBody>
      </p:sp>
      <p:grpSp>
        <p:nvGrpSpPr>
          <p:cNvPr id="73" name="Group 72"/>
          <p:cNvGrpSpPr/>
          <p:nvPr/>
        </p:nvGrpSpPr>
        <p:grpSpPr>
          <a:xfrm>
            <a:off x="828989" y="3303129"/>
            <a:ext cx="5070678" cy="2092971"/>
            <a:chOff x="552744" y="3756035"/>
            <a:chExt cx="7690528" cy="3174337"/>
          </a:xfrm>
        </p:grpSpPr>
        <p:sp>
          <p:nvSpPr>
            <p:cNvPr id="74" name="TextBox 34"/>
            <p:cNvSpPr txBox="1">
              <a:spLocks noChangeArrowheads="1"/>
            </p:cNvSpPr>
            <p:nvPr/>
          </p:nvSpPr>
          <p:spPr bwMode="auto">
            <a:xfrm>
              <a:off x="3407354" y="5764028"/>
              <a:ext cx="1991000" cy="369364"/>
            </a:xfrm>
            <a:prstGeom prst="rect">
              <a:avLst/>
            </a:prstGeom>
            <a:noFill/>
            <a:ln w="9525">
              <a:noFill/>
              <a:miter lim="800000"/>
              <a:headEnd/>
              <a:tailEnd/>
            </a:ln>
          </p:spPr>
          <p:txBody>
            <a:bodyPr wrap="none" lIns="60269" tIns="30135" rIns="60269" bIns="30135">
              <a:spAutoFit/>
            </a:bodyPr>
            <a:lstStyle/>
            <a:p>
              <a:pPr algn="ctr"/>
              <a:r>
                <a:rPr lang="en-GB" sz="1187" b="1" dirty="0">
                  <a:solidFill>
                    <a:srgbClr val="000000"/>
                  </a:solidFill>
                </a:rPr>
                <a:t>Check (&amp; Act)</a:t>
              </a:r>
            </a:p>
          </p:txBody>
        </p:sp>
        <p:cxnSp>
          <p:nvCxnSpPr>
            <p:cNvPr id="75" name="AutoShape 25"/>
            <p:cNvCxnSpPr>
              <a:cxnSpLocks noChangeShapeType="1"/>
              <a:stCxn id="50" idx="2"/>
              <a:endCxn id="52" idx="2"/>
            </p:cNvCxnSpPr>
            <p:nvPr/>
          </p:nvCxnSpPr>
          <p:spPr bwMode="gray">
            <a:xfrm rot="5400000">
              <a:off x="4057951" y="250828"/>
              <a:ext cx="680114" cy="7690528"/>
            </a:xfrm>
            <a:prstGeom prst="bentConnector3">
              <a:avLst>
                <a:gd name="adj1" fmla="val 414366"/>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76" name="TextBox 28"/>
            <p:cNvSpPr txBox="1">
              <a:spLocks noChangeArrowheads="1"/>
            </p:cNvSpPr>
            <p:nvPr/>
          </p:nvSpPr>
          <p:spPr bwMode="auto">
            <a:xfrm>
              <a:off x="2956358" y="6191851"/>
              <a:ext cx="2959249" cy="738521"/>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Confirm that the selected solution solves the stakeholders’ problem</a:t>
              </a:r>
            </a:p>
          </p:txBody>
        </p:sp>
      </p:grpSp>
      <p:grpSp>
        <p:nvGrpSpPr>
          <p:cNvPr id="9" name="Group 8"/>
          <p:cNvGrpSpPr/>
          <p:nvPr/>
        </p:nvGrpSpPr>
        <p:grpSpPr>
          <a:xfrm>
            <a:off x="828988" y="3764256"/>
            <a:ext cx="1886512" cy="1088718"/>
            <a:chOff x="517071" y="3920783"/>
            <a:chExt cx="2043721" cy="1179444"/>
          </a:xfrm>
        </p:grpSpPr>
        <p:grpSp>
          <p:nvGrpSpPr>
            <p:cNvPr id="8" name="Group 7"/>
            <p:cNvGrpSpPr/>
            <p:nvPr/>
          </p:nvGrpSpPr>
          <p:grpSpPr>
            <a:xfrm>
              <a:off x="517071" y="3920783"/>
              <a:ext cx="2043721" cy="1179444"/>
              <a:chOff x="517071" y="3920783"/>
              <a:chExt cx="2043721" cy="1179444"/>
            </a:xfrm>
          </p:grpSpPr>
          <p:cxnSp>
            <p:nvCxnSpPr>
              <p:cNvPr id="77" name="AutoShape 25"/>
              <p:cNvCxnSpPr>
                <a:cxnSpLocks noChangeShapeType="1"/>
              </p:cNvCxnSpPr>
              <p:nvPr/>
            </p:nvCxnSpPr>
            <p:spPr bwMode="gray">
              <a:xfrm rot="5400000" flipH="1">
                <a:off x="1501030" y="2936824"/>
                <a:ext cx="75804" cy="2043721"/>
              </a:xfrm>
              <a:prstGeom prst="bentConnector3">
                <a:avLst>
                  <a:gd name="adj1" fmla="val -961945"/>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78" name="TextBox 28"/>
              <p:cNvSpPr txBox="1">
                <a:spLocks noChangeArrowheads="1"/>
              </p:cNvSpPr>
              <p:nvPr/>
            </p:nvSpPr>
            <p:spPr bwMode="auto">
              <a:xfrm>
                <a:off x="772039" y="4264989"/>
                <a:ext cx="1569853" cy="83523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Confirm the understanding of the problem reflects the stakeholder’s needs and expectations</a:t>
                </a:r>
              </a:p>
            </p:txBody>
          </p:sp>
        </p:grpSp>
        <p:sp>
          <p:nvSpPr>
            <p:cNvPr id="79" name="TextBox 34"/>
            <p:cNvSpPr txBox="1">
              <a:spLocks noChangeArrowheads="1"/>
            </p:cNvSpPr>
            <p:nvPr/>
          </p:nvSpPr>
          <p:spPr bwMode="auto">
            <a:xfrm>
              <a:off x="828685" y="3994089"/>
              <a:ext cx="1422142" cy="263832"/>
            </a:xfrm>
            <a:prstGeom prst="rect">
              <a:avLst/>
            </a:prstGeom>
            <a:noFill/>
            <a:ln w="9525">
              <a:noFill/>
              <a:miter lim="800000"/>
              <a:headEnd/>
              <a:tailEnd/>
            </a:ln>
          </p:spPr>
          <p:txBody>
            <a:bodyPr wrap="none" lIns="60269" tIns="30135" rIns="60269" bIns="30135">
              <a:spAutoFit/>
            </a:bodyPr>
            <a:lstStyle/>
            <a:p>
              <a:pPr algn="ctr"/>
              <a:r>
                <a:rPr lang="en-GB" sz="1187" b="1" dirty="0">
                  <a:solidFill>
                    <a:srgbClr val="000000"/>
                  </a:solidFill>
                </a:rPr>
                <a:t>Check (&amp; Act)</a:t>
              </a:r>
            </a:p>
          </p:txBody>
        </p:sp>
      </p:grpSp>
      <p:grpSp>
        <p:nvGrpSpPr>
          <p:cNvPr id="87" name="Group 86"/>
          <p:cNvGrpSpPr/>
          <p:nvPr/>
        </p:nvGrpSpPr>
        <p:grpSpPr>
          <a:xfrm>
            <a:off x="828989" y="3427634"/>
            <a:ext cx="6879898" cy="2780033"/>
            <a:chOff x="-389731" y="3731074"/>
            <a:chExt cx="8633006" cy="2960569"/>
          </a:xfrm>
        </p:grpSpPr>
        <p:sp>
          <p:nvSpPr>
            <p:cNvPr id="88" name="TextBox 34"/>
            <p:cNvSpPr txBox="1">
              <a:spLocks noChangeArrowheads="1"/>
            </p:cNvSpPr>
            <p:nvPr/>
          </p:nvSpPr>
          <p:spPr bwMode="auto">
            <a:xfrm>
              <a:off x="3446310" y="6001377"/>
              <a:ext cx="1647256" cy="259352"/>
            </a:xfrm>
            <a:prstGeom prst="rect">
              <a:avLst/>
            </a:prstGeom>
            <a:noFill/>
            <a:ln>
              <a:noFill/>
              <a:headEnd/>
              <a:tailEnd/>
            </a:ln>
          </p:spPr>
          <p:style>
            <a:lnRef idx="1">
              <a:schemeClr val="accent3"/>
            </a:lnRef>
            <a:fillRef idx="2">
              <a:schemeClr val="accent3"/>
            </a:fillRef>
            <a:effectRef idx="1">
              <a:schemeClr val="accent3"/>
            </a:effectRef>
            <a:fontRef idx="minor">
              <a:schemeClr val="dk1"/>
            </a:fontRef>
          </p:style>
          <p:txBody>
            <a:bodyPr wrap="none" lIns="60269" tIns="30135" rIns="60269" bIns="30135">
              <a:spAutoFit/>
            </a:bodyPr>
            <a:lstStyle/>
            <a:p>
              <a:pPr algn="ctr"/>
              <a:r>
                <a:rPr lang="en-GB" sz="1187" b="1" dirty="0">
                  <a:solidFill>
                    <a:srgbClr val="000000"/>
                  </a:solidFill>
                </a:rPr>
                <a:t>Check (&amp; Act)</a:t>
              </a:r>
            </a:p>
          </p:txBody>
        </p:sp>
        <p:cxnSp>
          <p:nvCxnSpPr>
            <p:cNvPr id="89" name="AutoShape 25"/>
            <p:cNvCxnSpPr>
              <a:cxnSpLocks noChangeShapeType="1"/>
              <a:endCxn id="52" idx="2"/>
            </p:cNvCxnSpPr>
            <p:nvPr/>
          </p:nvCxnSpPr>
          <p:spPr bwMode="gray">
            <a:xfrm rot="10800000" flipV="1">
              <a:off x="-389731" y="3731074"/>
              <a:ext cx="8633006" cy="344958"/>
            </a:xfrm>
            <a:prstGeom prst="bentConnector4">
              <a:avLst>
                <a:gd name="adj1" fmla="val -333"/>
                <a:gd name="adj2" fmla="val 813567"/>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90" name="TextBox 28"/>
            <p:cNvSpPr txBox="1">
              <a:spLocks noChangeArrowheads="1"/>
            </p:cNvSpPr>
            <p:nvPr/>
          </p:nvSpPr>
          <p:spPr bwMode="auto">
            <a:xfrm>
              <a:off x="2863327" y="6324333"/>
              <a:ext cx="2959248" cy="36731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Confirm that the built System solves the stakeholders’ problem</a:t>
              </a:r>
            </a:p>
          </p:txBody>
        </p:sp>
      </p:grpSp>
      <p:sp>
        <p:nvSpPr>
          <p:cNvPr id="94" name="AutoShape 18"/>
          <p:cNvSpPr>
            <a:spLocks noChangeArrowheads="1"/>
          </p:cNvSpPr>
          <p:nvPr/>
        </p:nvSpPr>
        <p:spPr bwMode="gray">
          <a:xfrm rot="5400000">
            <a:off x="6482277" y="2872737"/>
            <a:ext cx="485212" cy="613711"/>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sp>
        <p:nvSpPr>
          <p:cNvPr id="81" name="TextBox 80"/>
          <p:cNvSpPr txBox="1"/>
          <p:nvPr/>
        </p:nvSpPr>
        <p:spPr>
          <a:xfrm>
            <a:off x="3782198" y="2239125"/>
            <a:ext cx="471604" cy="319639"/>
          </a:xfrm>
          <a:prstGeom prst="rect">
            <a:avLst/>
          </a:prstGeom>
          <a:noFill/>
        </p:spPr>
        <p:txBody>
          <a:bodyPr wrap="none" rtlCol="0">
            <a:spAutoFit/>
          </a:bodyPr>
          <a:lstStyle/>
          <a:p>
            <a:r>
              <a:rPr lang="en-US" sz="1477" b="1" dirty="0"/>
              <a:t>Do</a:t>
            </a:r>
          </a:p>
        </p:txBody>
      </p:sp>
      <p:sp>
        <p:nvSpPr>
          <p:cNvPr id="83" name="TextBox 82"/>
          <p:cNvSpPr txBox="1"/>
          <p:nvPr/>
        </p:nvSpPr>
        <p:spPr>
          <a:xfrm>
            <a:off x="6813623" y="2210904"/>
            <a:ext cx="471604" cy="319639"/>
          </a:xfrm>
          <a:prstGeom prst="rect">
            <a:avLst/>
          </a:prstGeom>
          <a:noFill/>
        </p:spPr>
        <p:txBody>
          <a:bodyPr wrap="none" rtlCol="0">
            <a:spAutoFit/>
          </a:bodyPr>
          <a:lstStyle/>
          <a:p>
            <a:r>
              <a:rPr lang="en-US" sz="1477" b="1" dirty="0"/>
              <a:t>Do</a:t>
            </a:r>
          </a:p>
        </p:txBody>
      </p:sp>
      <p:sp>
        <p:nvSpPr>
          <p:cNvPr id="84" name="Text Box 12"/>
          <p:cNvSpPr txBox="1">
            <a:spLocks noChangeArrowheads="1"/>
          </p:cNvSpPr>
          <p:nvPr/>
        </p:nvSpPr>
        <p:spPr bwMode="gray">
          <a:xfrm>
            <a:off x="7158492" y="2402973"/>
            <a:ext cx="1164116" cy="547915"/>
          </a:xfrm>
          <a:prstGeom prst="rect">
            <a:avLst/>
          </a:prstGeom>
          <a:noFill/>
          <a:ln w="9525">
            <a:noFill/>
            <a:miter lim="800000"/>
            <a:headEnd/>
            <a:tailEnd/>
          </a:ln>
        </p:spPr>
        <p:txBody>
          <a:bodyPr wrap="square" lIns="60269" tIns="30135" rIns="60269" bIns="30135">
            <a:spAutoFit/>
          </a:bodyPr>
          <a:lstStyle/>
          <a:p>
            <a:pPr algn="ctr"/>
            <a:r>
              <a:rPr lang="en-GB" sz="1055" b="1" dirty="0">
                <a:solidFill>
                  <a:srgbClr val="000000"/>
                </a:solidFill>
              </a:rPr>
              <a:t>MAKE THE SYSTEM TO THE DESIGN</a:t>
            </a:r>
            <a:endParaRPr lang="en-US" sz="1055" b="1" dirty="0">
              <a:solidFill>
                <a:srgbClr val="000000"/>
              </a:solidFill>
            </a:endParaRPr>
          </a:p>
        </p:txBody>
      </p:sp>
      <p:sp>
        <p:nvSpPr>
          <p:cNvPr id="86" name="TextBox 28"/>
          <p:cNvSpPr txBox="1">
            <a:spLocks noChangeArrowheads="1"/>
          </p:cNvSpPr>
          <p:nvPr/>
        </p:nvSpPr>
        <p:spPr bwMode="auto">
          <a:xfrm>
            <a:off x="7157471" y="2934849"/>
            <a:ext cx="1152433" cy="509482"/>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nchor="ctr">
            <a:noAutofit/>
          </a:bodyPr>
          <a:lstStyle/>
          <a:p>
            <a:pPr algn="ctr">
              <a:defRPr/>
            </a:pPr>
            <a:r>
              <a:rPr lang="en-GB" sz="969">
                <a:solidFill>
                  <a:srgbClr val="000000"/>
                </a:solidFill>
              </a:rPr>
              <a:t>Built System</a:t>
            </a:r>
            <a:endParaRPr lang="en-GB" sz="969" dirty="0">
              <a:solidFill>
                <a:srgbClr val="000000"/>
              </a:solidFill>
            </a:endParaRPr>
          </a:p>
        </p:txBody>
      </p:sp>
    </p:spTree>
    <p:extLst>
      <p:ext uri="{BB962C8B-B14F-4D97-AF65-F5344CB8AC3E}">
        <p14:creationId xmlns:p14="http://schemas.microsoft.com/office/powerpoint/2010/main" val="1667517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righ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wipe(left)">
                                      <p:cBhvr>
                                        <p:cTn id="29" dur="1000"/>
                                        <p:tgtEl>
                                          <p:spTgt spid="54"/>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67"/>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left)">
                                      <p:cBhvr>
                                        <p:cTn id="38" dur="1000"/>
                                        <p:tgtEl>
                                          <p:spTgt spid="49"/>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nodeType="click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wipe(right)">
                                      <p:cBhvr>
                                        <p:cTn id="55" dur="500"/>
                                        <p:tgtEl>
                                          <p:spTgt spid="73"/>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94"/>
                                        </p:tgtEl>
                                        <p:attrNameLst>
                                          <p:attrName>style.visibility</p:attrName>
                                        </p:attrNameLst>
                                      </p:cBhvr>
                                      <p:to>
                                        <p:strVal val="visible"/>
                                      </p:to>
                                    </p:set>
                                    <p:animEffect transition="in" filter="wipe(left)">
                                      <p:cBhvr>
                                        <p:cTn id="60" dur="500"/>
                                        <p:tgtEl>
                                          <p:spTgt spid="94"/>
                                        </p:tgtEl>
                                      </p:cBhvr>
                                    </p:animEffec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86"/>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84"/>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22" presetClass="entr" presetSubtype="2" fill="hold" nodeType="clickEffect">
                                  <p:stCondLst>
                                    <p:cond delay="0"/>
                                  </p:stCondLst>
                                  <p:childTnLst>
                                    <p:set>
                                      <p:cBhvr>
                                        <p:cTn id="72" dur="1" fill="hold">
                                          <p:stCondLst>
                                            <p:cond delay="0"/>
                                          </p:stCondLst>
                                        </p:cTn>
                                        <p:tgtEl>
                                          <p:spTgt spid="87"/>
                                        </p:tgtEl>
                                        <p:attrNameLst>
                                          <p:attrName>style.visibility</p:attrName>
                                        </p:attrNameLst>
                                      </p:cBhvr>
                                      <p:to>
                                        <p:strVal val="visible"/>
                                      </p:to>
                                    </p:set>
                                    <p:animEffect transition="in" filter="wipe(right)">
                                      <p:cBhvr>
                                        <p:cTn id="73" dur="500"/>
                                        <p:tgtEl>
                                          <p:spTgt spid="87"/>
                                        </p:tgtEl>
                                      </p:cBhvr>
                                    </p:animEffec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nodeType="clickEffect">
                                  <p:stCondLst>
                                    <p:cond delay="0"/>
                                  </p:stCondLst>
                                  <p:childTnLst>
                                    <p:set>
                                      <p:cBhvr>
                                        <p:cTn id="77" dur="1" fill="hold">
                                          <p:stCondLst>
                                            <p:cond delay="0"/>
                                          </p:stCondLst>
                                        </p:cTn>
                                        <p:tgtEl>
                                          <p:spTgt spid="10"/>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81"/>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80"/>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82"/>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83"/>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nodeType="clickEffect">
                                  <p:stCondLst>
                                    <p:cond delay="0"/>
                                  </p:stCondLst>
                                  <p:childTnLst>
                                    <p:set>
                                      <p:cBhvr>
                                        <p:cTn id="93"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0" grpId="0" animBg="1"/>
      <p:bldP spid="46" grpId="0"/>
      <p:bldP spid="47" grpId="0"/>
      <p:bldP spid="48" grpId="0" animBg="1"/>
      <p:bldP spid="52" grpId="0" animBg="1"/>
      <p:bldP spid="53" grpId="0" animBg="1"/>
      <p:bldP spid="67" grpId="0" animBg="1"/>
      <p:bldP spid="68" grpId="0" animBg="1"/>
      <p:bldP spid="72" grpId="0"/>
      <p:bldP spid="94" grpId="0" animBg="1"/>
      <p:bldP spid="81" grpId="0"/>
      <p:bldP spid="83" grpId="0"/>
      <p:bldP spid="84" grpId="0"/>
      <p:bldP spid="86"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GB" dirty="0" smtClean="0"/>
              <a:t>How do we Handle Complexity in System Design? </a:t>
            </a:r>
          </a:p>
        </p:txBody>
      </p:sp>
      <p:pic>
        <p:nvPicPr>
          <p:cNvPr id="19459" name="Picture 9" descr="MPj04308360000[1]"/>
          <p:cNvPicPr>
            <a:picLocks noChangeAspect="1" noChangeArrowheads="1"/>
          </p:cNvPicPr>
          <p:nvPr/>
        </p:nvPicPr>
        <p:blipFill>
          <a:blip r:embed="rId3">
            <a:lum bright="50000" contrast="-46000"/>
          </a:blip>
          <a:srcRect t="14117" b="9135"/>
          <a:stretch>
            <a:fillRect/>
          </a:stretch>
        </p:blipFill>
        <p:spPr bwMode="auto">
          <a:xfrm>
            <a:off x="1626357" y="1808290"/>
            <a:ext cx="6334857" cy="4487008"/>
          </a:xfrm>
          <a:prstGeom prst="rect">
            <a:avLst/>
          </a:prstGeom>
          <a:noFill/>
          <a:ln w="9525">
            <a:noFill/>
            <a:miter lim="800000"/>
            <a:headEnd/>
            <a:tailEnd/>
          </a:ln>
        </p:spPr>
      </p:pic>
      <p:sp>
        <p:nvSpPr>
          <p:cNvPr id="7" name="Rectangle 6"/>
          <p:cNvSpPr/>
          <p:nvPr/>
        </p:nvSpPr>
        <p:spPr bwMode="auto">
          <a:xfrm>
            <a:off x="2208338" y="1005210"/>
            <a:ext cx="4860680" cy="562708"/>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lIns="84376" tIns="42189" rIns="84376" bIns="42189"/>
          <a:lstStyle/>
          <a:p>
            <a:pPr algn="ctr">
              <a:defRPr/>
            </a:pPr>
            <a:r>
              <a:rPr lang="en-GB" sz="1477" dirty="0">
                <a:solidFill>
                  <a:srgbClr val="000000"/>
                </a:solidFill>
              </a:rPr>
              <a:t>The complexity of the proposed system means it will have to be DESIGNED in “bite” sized chunks</a:t>
            </a:r>
          </a:p>
        </p:txBody>
      </p:sp>
      <p:sp>
        <p:nvSpPr>
          <p:cNvPr id="8" name="Right Arrow Callout 7"/>
          <p:cNvSpPr/>
          <p:nvPr/>
        </p:nvSpPr>
        <p:spPr bwMode="auto">
          <a:xfrm>
            <a:off x="191135" y="1808290"/>
            <a:ext cx="3848100" cy="1433142"/>
          </a:xfrm>
          <a:prstGeom prst="rightArrowCallout">
            <a:avLst>
              <a:gd name="adj1" fmla="val 25000"/>
              <a:gd name="adj2" fmla="val 25000"/>
              <a:gd name="adj3" fmla="val 25000"/>
              <a:gd name="adj4" fmla="val 60987"/>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lIns="84376" tIns="42189" rIns="84376" bIns="42189" anchor="ctr"/>
          <a:lstStyle/>
          <a:p>
            <a:pPr algn="ctr">
              <a:defRPr/>
            </a:pPr>
            <a:r>
              <a:rPr lang="en-GB" sz="1200" dirty="0">
                <a:solidFill>
                  <a:srgbClr val="FFFFFF"/>
                </a:solidFill>
              </a:rPr>
              <a:t>We start by designing the SYSTEM as a number of subsystems – i.e. what is the architecture and technology of the system</a:t>
            </a:r>
            <a:endParaRPr lang="en-GB" sz="1200" dirty="0">
              <a:solidFill>
                <a:srgbClr val="000000"/>
              </a:solidFill>
            </a:endParaRPr>
          </a:p>
        </p:txBody>
      </p:sp>
      <p:sp>
        <p:nvSpPr>
          <p:cNvPr id="73736" name="Rectangle 8"/>
          <p:cNvSpPr>
            <a:spLocks noChangeArrowheads="1"/>
          </p:cNvSpPr>
          <p:nvPr/>
        </p:nvSpPr>
        <p:spPr bwMode="auto">
          <a:xfrm>
            <a:off x="4468747" y="2069123"/>
            <a:ext cx="1066800" cy="633046"/>
          </a:xfrm>
          <a:prstGeom prst="rect">
            <a:avLst/>
          </a:prstGeom>
          <a:solidFill>
            <a:srgbClr val="FFC000"/>
          </a:solidFill>
          <a:ln w="9525" algn="ctr">
            <a:solidFill>
              <a:schemeClr val="tx1"/>
            </a:solidFill>
            <a:round/>
            <a:headEnd/>
            <a:tailEnd/>
          </a:ln>
        </p:spPr>
        <p:txBody>
          <a:bodyPr lIns="84376" tIns="42189" rIns="84376" bIns="42189" anchor="ctr"/>
          <a:lstStyle/>
          <a:p>
            <a:pPr algn="ctr"/>
            <a:r>
              <a:rPr lang="en-GB" sz="1477">
                <a:solidFill>
                  <a:srgbClr val="000000"/>
                </a:solidFill>
              </a:rPr>
              <a:t>System</a:t>
            </a:r>
          </a:p>
        </p:txBody>
      </p:sp>
      <p:grpSp>
        <p:nvGrpSpPr>
          <p:cNvPr id="2" name="Group 22"/>
          <p:cNvGrpSpPr>
            <a:grpSpLocks/>
          </p:cNvGrpSpPr>
          <p:nvPr/>
        </p:nvGrpSpPr>
        <p:grpSpPr bwMode="auto">
          <a:xfrm>
            <a:off x="2996713" y="2702169"/>
            <a:ext cx="4000501" cy="1828800"/>
            <a:chOff x="2997199" y="2641600"/>
            <a:chExt cx="4000501" cy="1981200"/>
          </a:xfrm>
        </p:grpSpPr>
        <p:cxnSp>
          <p:nvCxnSpPr>
            <p:cNvPr id="19489" name="Elbow Connector 16"/>
            <p:cNvCxnSpPr>
              <a:cxnSpLocks noChangeShapeType="1"/>
              <a:stCxn id="73736" idx="2"/>
            </p:cNvCxnSpPr>
            <p:nvPr/>
          </p:nvCxnSpPr>
          <p:spPr bwMode="auto">
            <a:xfrm rot="16200000" flipH="1">
              <a:off x="5078347" y="2565400"/>
              <a:ext cx="1282700" cy="1435100"/>
            </a:xfrm>
            <a:prstGeom prst="bentConnector3">
              <a:avLst>
                <a:gd name="adj1" fmla="val 50000"/>
              </a:avLst>
            </a:prstGeom>
            <a:noFill/>
            <a:ln w="19050" algn="ctr">
              <a:solidFill>
                <a:schemeClr val="tx1"/>
              </a:solidFill>
              <a:round/>
              <a:headEnd/>
              <a:tailEnd/>
            </a:ln>
          </p:spPr>
        </p:cxnSp>
        <p:grpSp>
          <p:nvGrpSpPr>
            <p:cNvPr id="3" name="Group 27"/>
            <p:cNvGrpSpPr>
              <a:grpSpLocks/>
            </p:cNvGrpSpPr>
            <p:nvPr/>
          </p:nvGrpSpPr>
          <p:grpSpPr bwMode="auto">
            <a:xfrm>
              <a:off x="2997199" y="2641600"/>
              <a:ext cx="4000501" cy="1981200"/>
              <a:chOff x="2793999" y="2641600"/>
              <a:chExt cx="4000501" cy="1981200"/>
            </a:xfrm>
          </p:grpSpPr>
          <p:sp>
            <p:nvSpPr>
              <p:cNvPr id="19491" name="Rectangle 9"/>
              <p:cNvSpPr>
                <a:spLocks noChangeArrowheads="1"/>
              </p:cNvSpPr>
              <p:nvPr/>
            </p:nvSpPr>
            <p:spPr bwMode="auto">
              <a:xfrm>
                <a:off x="2793999" y="3924300"/>
                <a:ext cx="1187525"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1</a:t>
                </a:r>
              </a:p>
            </p:txBody>
          </p:sp>
          <p:sp>
            <p:nvSpPr>
              <p:cNvPr id="19492" name="Rectangle 10"/>
              <p:cNvSpPr>
                <a:spLocks noChangeArrowheads="1"/>
              </p:cNvSpPr>
              <p:nvPr/>
            </p:nvSpPr>
            <p:spPr bwMode="auto">
              <a:xfrm>
                <a:off x="5600171" y="3924300"/>
                <a:ext cx="1194329"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3</a:t>
                </a:r>
              </a:p>
            </p:txBody>
          </p:sp>
          <p:sp>
            <p:nvSpPr>
              <p:cNvPr id="19493" name="Rectangle 11"/>
              <p:cNvSpPr>
                <a:spLocks noChangeArrowheads="1"/>
              </p:cNvSpPr>
              <p:nvPr/>
            </p:nvSpPr>
            <p:spPr bwMode="auto">
              <a:xfrm>
                <a:off x="4184385" y="3937000"/>
                <a:ext cx="1212925"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2</a:t>
                </a:r>
              </a:p>
            </p:txBody>
          </p:sp>
          <p:cxnSp>
            <p:nvCxnSpPr>
              <p:cNvPr id="19494" name="Elbow Connector 14"/>
              <p:cNvCxnSpPr>
                <a:cxnSpLocks noChangeShapeType="1"/>
                <a:stCxn id="73736" idx="2"/>
                <a:endCxn id="19491" idx="0"/>
              </p:cNvCxnSpPr>
              <p:nvPr/>
            </p:nvCxnSpPr>
            <p:spPr bwMode="auto">
              <a:xfrm rot="5400000">
                <a:off x="3452248" y="2577115"/>
                <a:ext cx="1282700" cy="1411672"/>
              </a:xfrm>
              <a:prstGeom prst="bentConnector3">
                <a:avLst>
                  <a:gd name="adj1" fmla="val 50000"/>
                </a:avLst>
              </a:prstGeom>
              <a:noFill/>
              <a:ln w="19050" algn="ctr">
                <a:solidFill>
                  <a:schemeClr val="tx1"/>
                </a:solidFill>
                <a:round/>
                <a:headEnd/>
                <a:tailEnd/>
              </a:ln>
            </p:spPr>
          </p:cxnSp>
          <p:cxnSp>
            <p:nvCxnSpPr>
              <p:cNvPr id="19495" name="Elbow Connector 18"/>
              <p:cNvCxnSpPr>
                <a:cxnSpLocks noChangeShapeType="1"/>
                <a:stCxn id="73736" idx="2"/>
                <a:endCxn id="19493" idx="0"/>
              </p:cNvCxnSpPr>
              <p:nvPr/>
            </p:nvCxnSpPr>
            <p:spPr bwMode="auto">
              <a:xfrm rot="5400000">
                <a:off x="4147440" y="3285007"/>
                <a:ext cx="1295400" cy="8586"/>
              </a:xfrm>
              <a:prstGeom prst="bentConnector3">
                <a:avLst>
                  <a:gd name="adj1" fmla="val 50000"/>
                </a:avLst>
              </a:prstGeom>
              <a:noFill/>
              <a:ln w="19050" algn="ctr">
                <a:solidFill>
                  <a:schemeClr val="tx1"/>
                </a:solidFill>
                <a:round/>
                <a:headEnd/>
                <a:tailEnd/>
              </a:ln>
            </p:spPr>
          </p:cxnSp>
        </p:grpSp>
      </p:grpSp>
      <p:sp>
        <p:nvSpPr>
          <p:cNvPr id="20" name="Right Arrow Callout 19"/>
          <p:cNvSpPr/>
          <p:nvPr/>
        </p:nvSpPr>
        <p:spPr bwMode="auto">
          <a:xfrm>
            <a:off x="203206" y="3552962"/>
            <a:ext cx="2794000" cy="1272791"/>
          </a:xfrm>
          <a:prstGeom prst="rightArrowCallout">
            <a:avLst>
              <a:gd name="adj1" fmla="val 26575"/>
              <a:gd name="adj2" fmla="val 21850"/>
              <a:gd name="adj3" fmla="val 17126"/>
              <a:gd name="adj4" fmla="val 79459"/>
            </a:avLst>
          </a:prstGeom>
          <a:solidFill>
            <a:srgbClr val="3366FF"/>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477" dirty="0">
                <a:solidFill>
                  <a:srgbClr val="FFFFFF"/>
                </a:solidFill>
              </a:rPr>
              <a:t>We then design the  SUBSYSTEMS as a number of  lower level elements, ultimately down to…</a:t>
            </a:r>
          </a:p>
        </p:txBody>
      </p:sp>
      <p:sp>
        <p:nvSpPr>
          <p:cNvPr id="21" name="Right Arrow Callout 20"/>
          <p:cNvSpPr/>
          <p:nvPr/>
        </p:nvSpPr>
        <p:spPr bwMode="auto">
          <a:xfrm>
            <a:off x="191135" y="5351585"/>
            <a:ext cx="3174370" cy="902677"/>
          </a:xfrm>
          <a:prstGeom prst="rightArrowCallout">
            <a:avLst>
              <a:gd name="adj1" fmla="val 37987"/>
              <a:gd name="adj2" fmla="val 32792"/>
              <a:gd name="adj3" fmla="val 25000"/>
              <a:gd name="adj4" fmla="val 68590"/>
            </a:avLst>
          </a:prstGeom>
          <a:solidFill>
            <a:srgbClr val="99CCFF"/>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477" dirty="0">
                <a:solidFill>
                  <a:srgbClr val="000000">
                    <a:lumMod val="85000"/>
                    <a:lumOff val="15000"/>
                  </a:srgbClr>
                </a:solidFill>
              </a:rPr>
              <a:t>The design of individual COMPONENTS </a:t>
            </a:r>
          </a:p>
        </p:txBody>
      </p:sp>
      <p:grpSp>
        <p:nvGrpSpPr>
          <p:cNvPr id="4" name="Group 28"/>
          <p:cNvGrpSpPr>
            <a:grpSpLocks/>
          </p:cNvGrpSpPr>
          <p:nvPr/>
        </p:nvGrpSpPr>
        <p:grpSpPr bwMode="auto">
          <a:xfrm>
            <a:off x="3670795" y="4530969"/>
            <a:ext cx="2678723" cy="1606062"/>
            <a:chOff x="3467100" y="4622799"/>
            <a:chExt cx="2679700" cy="1739901"/>
          </a:xfrm>
        </p:grpSpPr>
        <p:sp>
          <p:nvSpPr>
            <p:cNvPr id="19485" name="Rectangle 21"/>
            <p:cNvSpPr>
              <a:spLocks noChangeArrowheads="1"/>
            </p:cNvSpPr>
            <p:nvPr/>
          </p:nvSpPr>
          <p:spPr bwMode="auto">
            <a:xfrm>
              <a:off x="3467100" y="5676900"/>
              <a:ext cx="1181100" cy="685800"/>
            </a:xfrm>
            <a:prstGeom prst="rect">
              <a:avLst/>
            </a:prstGeom>
            <a:solidFill>
              <a:srgbClr val="FFFF99"/>
            </a:solidFill>
            <a:ln w="9525" algn="ctr">
              <a:solidFill>
                <a:schemeClr val="tx1"/>
              </a:solidFill>
              <a:round/>
              <a:headEnd/>
              <a:tailEnd/>
            </a:ln>
          </p:spPr>
          <p:txBody>
            <a:bodyPr anchor="ctr"/>
            <a:lstStyle/>
            <a:p>
              <a:pPr algn="ctr"/>
              <a:r>
                <a:rPr lang="en-GB" sz="1292">
                  <a:solidFill>
                    <a:srgbClr val="000000"/>
                  </a:solidFill>
                </a:rPr>
                <a:t>Component 2.1</a:t>
              </a:r>
            </a:p>
          </p:txBody>
        </p:sp>
        <p:sp>
          <p:nvSpPr>
            <p:cNvPr id="19486" name="Rectangle 22"/>
            <p:cNvSpPr>
              <a:spLocks noChangeArrowheads="1"/>
            </p:cNvSpPr>
            <p:nvPr/>
          </p:nvSpPr>
          <p:spPr bwMode="auto">
            <a:xfrm>
              <a:off x="4965700" y="5676900"/>
              <a:ext cx="1181100" cy="685800"/>
            </a:xfrm>
            <a:prstGeom prst="rect">
              <a:avLst/>
            </a:prstGeom>
            <a:solidFill>
              <a:srgbClr val="FFFF99"/>
            </a:solidFill>
            <a:ln w="9525" algn="ctr">
              <a:solidFill>
                <a:schemeClr val="tx1"/>
              </a:solidFill>
              <a:round/>
              <a:headEnd/>
              <a:tailEnd/>
            </a:ln>
          </p:spPr>
          <p:txBody>
            <a:bodyPr anchor="ctr"/>
            <a:lstStyle/>
            <a:p>
              <a:pPr algn="ctr"/>
              <a:r>
                <a:rPr lang="en-GB" sz="1292">
                  <a:solidFill>
                    <a:srgbClr val="000000"/>
                  </a:solidFill>
                </a:rPr>
                <a:t>Component 2.2</a:t>
              </a:r>
            </a:p>
          </p:txBody>
        </p:sp>
        <p:cxnSp>
          <p:nvCxnSpPr>
            <p:cNvPr id="19487" name="Elbow Connector 24"/>
            <p:cNvCxnSpPr>
              <a:cxnSpLocks noChangeShapeType="1"/>
              <a:stCxn id="19493" idx="2"/>
              <a:endCxn id="19485" idx="0"/>
            </p:cNvCxnSpPr>
            <p:nvPr/>
          </p:nvCxnSpPr>
          <p:spPr bwMode="auto">
            <a:xfrm rot="5400000">
              <a:off x="3896949" y="4783501"/>
              <a:ext cx="1054100" cy="732697"/>
            </a:xfrm>
            <a:prstGeom prst="bentConnector3">
              <a:avLst>
                <a:gd name="adj1" fmla="val 50000"/>
              </a:avLst>
            </a:prstGeom>
            <a:noFill/>
            <a:ln w="19050" algn="ctr">
              <a:solidFill>
                <a:schemeClr val="tx1"/>
              </a:solidFill>
              <a:round/>
              <a:headEnd/>
              <a:tailEnd/>
            </a:ln>
          </p:spPr>
        </p:cxnSp>
        <p:cxnSp>
          <p:nvCxnSpPr>
            <p:cNvPr id="19488" name="Elbow Connector 26"/>
            <p:cNvCxnSpPr>
              <a:cxnSpLocks noChangeShapeType="1"/>
              <a:stCxn id="19493" idx="2"/>
              <a:endCxn id="19486" idx="0"/>
            </p:cNvCxnSpPr>
            <p:nvPr/>
          </p:nvCxnSpPr>
          <p:spPr bwMode="auto">
            <a:xfrm rot="16200000" flipH="1">
              <a:off x="4646249" y="4766898"/>
              <a:ext cx="1054100" cy="765902"/>
            </a:xfrm>
            <a:prstGeom prst="bentConnector3">
              <a:avLst>
                <a:gd name="adj1" fmla="val 50000"/>
              </a:avLst>
            </a:prstGeom>
            <a:noFill/>
            <a:ln w="19050" algn="ctr">
              <a:solidFill>
                <a:schemeClr val="tx1"/>
              </a:solidFill>
              <a:round/>
              <a:headEnd/>
              <a:tailEnd/>
            </a:ln>
          </p:spPr>
        </p:cxnSp>
      </p:grpSp>
      <p:sp>
        <p:nvSpPr>
          <p:cNvPr id="24" name="Rounded Rectangle 23"/>
          <p:cNvSpPr/>
          <p:nvPr/>
        </p:nvSpPr>
        <p:spPr bwMode="auto">
          <a:xfrm>
            <a:off x="3922723" y="2842847"/>
            <a:ext cx="2209349" cy="838650"/>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a:defRPr/>
            </a:pPr>
            <a:r>
              <a:rPr lang="en-GB" sz="1000" dirty="0"/>
              <a:t>From the system design we have the necessary sub-purpose and context to specify the Subsystem Requirements</a:t>
            </a:r>
            <a:endParaRPr lang="en-GB" sz="1000" dirty="0">
              <a:solidFill>
                <a:schemeClr val="tx1"/>
              </a:solidFill>
            </a:endParaRPr>
          </a:p>
        </p:txBody>
      </p:sp>
      <p:sp>
        <p:nvSpPr>
          <p:cNvPr id="25" name="Rounded Rectangle 24"/>
          <p:cNvSpPr/>
          <p:nvPr/>
        </p:nvSpPr>
        <p:spPr bwMode="auto">
          <a:xfrm>
            <a:off x="3974141" y="4624788"/>
            <a:ext cx="2156587" cy="795130"/>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a:defRPr/>
            </a:pPr>
            <a:r>
              <a:rPr lang="en-GB" sz="1050" dirty="0"/>
              <a:t>From the subsystem design we have the necessary context to specify the Component Requirements</a:t>
            </a:r>
            <a:endParaRPr lang="en-GB" sz="1050" dirty="0">
              <a:solidFill>
                <a:schemeClr val="tx1"/>
              </a:solidFill>
            </a:endParaRPr>
          </a:p>
        </p:txBody>
      </p:sp>
      <p:sp>
        <p:nvSpPr>
          <p:cNvPr id="26" name="Rounded Rectangular Callout 25"/>
          <p:cNvSpPr/>
          <p:nvPr/>
        </p:nvSpPr>
        <p:spPr bwMode="auto">
          <a:xfrm>
            <a:off x="6367480" y="1951923"/>
            <a:ext cx="2546815" cy="907051"/>
          </a:xfrm>
          <a:prstGeom prst="wedgeRoundRectCallout">
            <a:avLst>
              <a:gd name="adj1" fmla="val -89991"/>
              <a:gd name="adj2" fmla="val -9028"/>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a:defRPr/>
            </a:pPr>
            <a:r>
              <a:rPr lang="en-GB" sz="1200" dirty="0">
                <a:solidFill>
                  <a:schemeClr val="tx1"/>
                </a:solidFill>
              </a:rPr>
              <a:t>In order to successfully design the system – Systems Thinking tells us  we need to know its purpose and context</a:t>
            </a:r>
          </a:p>
        </p:txBody>
      </p:sp>
      <p:sp>
        <p:nvSpPr>
          <p:cNvPr id="27" name="Rounded Rectangular Callout 26"/>
          <p:cNvSpPr/>
          <p:nvPr/>
        </p:nvSpPr>
        <p:spPr bwMode="auto">
          <a:xfrm>
            <a:off x="7104069" y="3512204"/>
            <a:ext cx="2039935" cy="2006919"/>
          </a:xfrm>
          <a:prstGeom prst="wedgeRoundRectCallout">
            <a:avLst>
              <a:gd name="adj1" fmla="val -64915"/>
              <a:gd name="adj2" fmla="val -14105"/>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a:defRPr/>
            </a:pPr>
            <a:r>
              <a:rPr lang="en-GB" sz="1200" dirty="0">
                <a:solidFill>
                  <a:schemeClr val="tx1"/>
                </a:solidFill>
              </a:rPr>
              <a:t>In order to design the subsystems, Systems Thinking tells us we need to know the purpose and context for each subsystem. This can only be known if we have designed the system</a:t>
            </a:r>
          </a:p>
        </p:txBody>
      </p:sp>
    </p:spTree>
    <p:extLst>
      <p:ext uri="{BB962C8B-B14F-4D97-AF65-F5344CB8AC3E}">
        <p14:creationId xmlns:p14="http://schemas.microsoft.com/office/powerpoint/2010/main" val="50867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37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1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10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left)">
                                      <p:cBhvr>
                                        <p:cTn id="29" dur="1000"/>
                                        <p:tgtEl>
                                          <p:spTgt spid="2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up)">
                                      <p:cBhvr>
                                        <p:cTn id="34" dur="10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1000"/>
                                        <p:tgtEl>
                                          <p:spTgt spid="21"/>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26"/>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3736" grpId="0" animBg="1"/>
      <p:bldP spid="26" grpId="0" animBg="1"/>
      <p:bldP spid="27"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GB" dirty="0" smtClean="0"/>
              <a:t>How do we Handle Complexity in System Design? </a:t>
            </a:r>
          </a:p>
        </p:txBody>
      </p:sp>
      <p:pic>
        <p:nvPicPr>
          <p:cNvPr id="19459" name="Picture 9" descr="MPj04308360000[1]"/>
          <p:cNvPicPr>
            <a:picLocks noChangeAspect="1" noChangeArrowheads="1"/>
          </p:cNvPicPr>
          <p:nvPr/>
        </p:nvPicPr>
        <p:blipFill>
          <a:blip r:embed="rId3">
            <a:lum bright="50000" contrast="-46000"/>
          </a:blip>
          <a:srcRect t="14117" b="9135"/>
          <a:stretch>
            <a:fillRect/>
          </a:stretch>
        </p:blipFill>
        <p:spPr bwMode="auto">
          <a:xfrm>
            <a:off x="1625112" y="1808290"/>
            <a:ext cx="6334857" cy="4487008"/>
          </a:xfrm>
          <a:prstGeom prst="rect">
            <a:avLst/>
          </a:prstGeom>
          <a:noFill/>
          <a:ln w="9525">
            <a:noFill/>
            <a:miter lim="800000"/>
            <a:headEnd/>
            <a:tailEnd/>
          </a:ln>
        </p:spPr>
      </p:pic>
      <p:sp>
        <p:nvSpPr>
          <p:cNvPr id="7" name="Rectangle 6"/>
          <p:cNvSpPr/>
          <p:nvPr/>
        </p:nvSpPr>
        <p:spPr bwMode="auto">
          <a:xfrm>
            <a:off x="2208338" y="1005210"/>
            <a:ext cx="4860680" cy="562708"/>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lIns="84376" tIns="42189" rIns="84376" bIns="42189"/>
          <a:lstStyle/>
          <a:p>
            <a:pPr algn="ctr">
              <a:defRPr/>
            </a:pPr>
            <a:r>
              <a:rPr lang="en-GB" sz="1477" dirty="0">
                <a:solidFill>
                  <a:srgbClr val="000000"/>
                </a:solidFill>
              </a:rPr>
              <a:t>The complexity of the proposed system means it will have to be DESIGNED in “bite” sized chunks</a:t>
            </a:r>
          </a:p>
        </p:txBody>
      </p:sp>
      <p:sp>
        <p:nvSpPr>
          <p:cNvPr id="8" name="Right Arrow Callout 7"/>
          <p:cNvSpPr/>
          <p:nvPr/>
        </p:nvSpPr>
        <p:spPr bwMode="auto">
          <a:xfrm>
            <a:off x="165100" y="1752600"/>
            <a:ext cx="3848100" cy="1312985"/>
          </a:xfrm>
          <a:prstGeom prst="rightArrowCallout">
            <a:avLst>
              <a:gd name="adj1" fmla="val 25000"/>
              <a:gd name="adj2" fmla="val 25000"/>
              <a:gd name="adj3" fmla="val 25000"/>
              <a:gd name="adj4" fmla="val 6098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200" dirty="0">
                <a:solidFill>
                  <a:srgbClr val="FFFFFF"/>
                </a:solidFill>
              </a:rPr>
              <a:t>We start by designing the SYSTEM as a number of subsystems – i.e. what is the architecture and technology of the system</a:t>
            </a:r>
            <a:endParaRPr lang="en-GB" sz="1200" dirty="0">
              <a:solidFill>
                <a:srgbClr val="000000"/>
              </a:solidFill>
            </a:endParaRPr>
          </a:p>
        </p:txBody>
      </p:sp>
      <p:sp>
        <p:nvSpPr>
          <p:cNvPr id="73736" name="Rectangle 8"/>
          <p:cNvSpPr>
            <a:spLocks noChangeArrowheads="1"/>
          </p:cNvSpPr>
          <p:nvPr/>
        </p:nvSpPr>
        <p:spPr bwMode="auto">
          <a:xfrm>
            <a:off x="4468747" y="2069123"/>
            <a:ext cx="1066800" cy="633046"/>
          </a:xfrm>
          <a:prstGeom prst="rect">
            <a:avLst/>
          </a:prstGeom>
          <a:solidFill>
            <a:srgbClr val="FFC000"/>
          </a:solidFill>
          <a:ln w="9525" algn="ctr">
            <a:solidFill>
              <a:schemeClr val="tx1"/>
            </a:solidFill>
            <a:round/>
            <a:headEnd/>
            <a:tailEnd/>
          </a:ln>
        </p:spPr>
        <p:txBody>
          <a:bodyPr lIns="84376" tIns="42189" rIns="84376" bIns="42189" anchor="ctr"/>
          <a:lstStyle/>
          <a:p>
            <a:pPr algn="ctr"/>
            <a:r>
              <a:rPr lang="en-GB" sz="1477">
                <a:solidFill>
                  <a:srgbClr val="000000"/>
                </a:solidFill>
              </a:rPr>
              <a:t>System</a:t>
            </a:r>
          </a:p>
        </p:txBody>
      </p:sp>
      <p:grpSp>
        <p:nvGrpSpPr>
          <p:cNvPr id="2" name="Group 22"/>
          <p:cNvGrpSpPr>
            <a:grpSpLocks/>
          </p:cNvGrpSpPr>
          <p:nvPr/>
        </p:nvGrpSpPr>
        <p:grpSpPr bwMode="auto">
          <a:xfrm>
            <a:off x="2996713" y="2702169"/>
            <a:ext cx="4000501" cy="1828800"/>
            <a:chOff x="2997199" y="2641600"/>
            <a:chExt cx="4000501" cy="1981200"/>
          </a:xfrm>
        </p:grpSpPr>
        <p:cxnSp>
          <p:nvCxnSpPr>
            <p:cNvPr id="19489" name="Elbow Connector 16"/>
            <p:cNvCxnSpPr>
              <a:cxnSpLocks noChangeShapeType="1"/>
              <a:stCxn id="73736" idx="2"/>
            </p:cNvCxnSpPr>
            <p:nvPr/>
          </p:nvCxnSpPr>
          <p:spPr bwMode="auto">
            <a:xfrm rot="16200000" flipH="1">
              <a:off x="5078347" y="2565400"/>
              <a:ext cx="1282700" cy="1435100"/>
            </a:xfrm>
            <a:prstGeom prst="bentConnector3">
              <a:avLst>
                <a:gd name="adj1" fmla="val 50000"/>
              </a:avLst>
            </a:prstGeom>
            <a:noFill/>
            <a:ln w="19050" algn="ctr">
              <a:solidFill>
                <a:schemeClr val="tx1"/>
              </a:solidFill>
              <a:round/>
              <a:headEnd/>
              <a:tailEnd/>
            </a:ln>
          </p:spPr>
        </p:cxnSp>
        <p:grpSp>
          <p:nvGrpSpPr>
            <p:cNvPr id="3" name="Group 27"/>
            <p:cNvGrpSpPr>
              <a:grpSpLocks/>
            </p:cNvGrpSpPr>
            <p:nvPr/>
          </p:nvGrpSpPr>
          <p:grpSpPr bwMode="auto">
            <a:xfrm>
              <a:off x="2997199" y="2641600"/>
              <a:ext cx="4000501" cy="1981200"/>
              <a:chOff x="2793999" y="2641600"/>
              <a:chExt cx="4000501" cy="1981200"/>
            </a:xfrm>
          </p:grpSpPr>
          <p:sp>
            <p:nvSpPr>
              <p:cNvPr id="19491" name="Rectangle 9"/>
              <p:cNvSpPr>
                <a:spLocks noChangeArrowheads="1"/>
              </p:cNvSpPr>
              <p:nvPr/>
            </p:nvSpPr>
            <p:spPr bwMode="auto">
              <a:xfrm>
                <a:off x="2793999" y="3924300"/>
                <a:ext cx="1187525"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1</a:t>
                </a:r>
              </a:p>
            </p:txBody>
          </p:sp>
          <p:sp>
            <p:nvSpPr>
              <p:cNvPr id="19492" name="Rectangle 10"/>
              <p:cNvSpPr>
                <a:spLocks noChangeArrowheads="1"/>
              </p:cNvSpPr>
              <p:nvPr/>
            </p:nvSpPr>
            <p:spPr bwMode="auto">
              <a:xfrm>
                <a:off x="5600171" y="3924300"/>
                <a:ext cx="1194329"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3</a:t>
                </a:r>
              </a:p>
            </p:txBody>
          </p:sp>
          <p:sp>
            <p:nvSpPr>
              <p:cNvPr id="19493" name="Rectangle 11"/>
              <p:cNvSpPr>
                <a:spLocks noChangeArrowheads="1"/>
              </p:cNvSpPr>
              <p:nvPr/>
            </p:nvSpPr>
            <p:spPr bwMode="auto">
              <a:xfrm>
                <a:off x="4184385" y="3937000"/>
                <a:ext cx="1212925"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2</a:t>
                </a:r>
              </a:p>
            </p:txBody>
          </p:sp>
          <p:cxnSp>
            <p:nvCxnSpPr>
              <p:cNvPr id="19494" name="Elbow Connector 14"/>
              <p:cNvCxnSpPr>
                <a:cxnSpLocks noChangeShapeType="1"/>
                <a:stCxn id="73736" idx="2"/>
                <a:endCxn id="19491" idx="0"/>
              </p:cNvCxnSpPr>
              <p:nvPr/>
            </p:nvCxnSpPr>
            <p:spPr bwMode="auto">
              <a:xfrm rot="5400000">
                <a:off x="3452248" y="2577115"/>
                <a:ext cx="1282700" cy="1411672"/>
              </a:xfrm>
              <a:prstGeom prst="bentConnector3">
                <a:avLst>
                  <a:gd name="adj1" fmla="val 50000"/>
                </a:avLst>
              </a:prstGeom>
              <a:noFill/>
              <a:ln w="19050" algn="ctr">
                <a:solidFill>
                  <a:schemeClr val="tx1"/>
                </a:solidFill>
                <a:round/>
                <a:headEnd/>
                <a:tailEnd/>
              </a:ln>
            </p:spPr>
          </p:cxnSp>
          <p:cxnSp>
            <p:nvCxnSpPr>
              <p:cNvPr id="19495" name="Elbow Connector 18"/>
              <p:cNvCxnSpPr>
                <a:cxnSpLocks noChangeShapeType="1"/>
                <a:stCxn id="73736" idx="2"/>
                <a:endCxn id="19493" idx="0"/>
              </p:cNvCxnSpPr>
              <p:nvPr/>
            </p:nvCxnSpPr>
            <p:spPr bwMode="auto">
              <a:xfrm rot="5400000">
                <a:off x="4147440" y="3285007"/>
                <a:ext cx="1295400" cy="8586"/>
              </a:xfrm>
              <a:prstGeom prst="bentConnector3">
                <a:avLst>
                  <a:gd name="adj1" fmla="val 50000"/>
                </a:avLst>
              </a:prstGeom>
              <a:noFill/>
              <a:ln w="19050" algn="ctr">
                <a:solidFill>
                  <a:schemeClr val="tx1"/>
                </a:solidFill>
                <a:round/>
                <a:headEnd/>
                <a:tailEnd/>
              </a:ln>
            </p:spPr>
          </p:cxnSp>
        </p:grpSp>
      </p:grpSp>
      <p:sp>
        <p:nvSpPr>
          <p:cNvPr id="20" name="Right Arrow Callout 19"/>
          <p:cNvSpPr/>
          <p:nvPr/>
        </p:nvSpPr>
        <p:spPr bwMode="auto">
          <a:xfrm>
            <a:off x="203206" y="3552962"/>
            <a:ext cx="2794000" cy="1272791"/>
          </a:xfrm>
          <a:prstGeom prst="rightArrowCallout">
            <a:avLst>
              <a:gd name="adj1" fmla="val 26575"/>
              <a:gd name="adj2" fmla="val 21850"/>
              <a:gd name="adj3" fmla="val 17126"/>
              <a:gd name="adj4" fmla="val 79459"/>
            </a:avLst>
          </a:prstGeom>
          <a:solidFill>
            <a:srgbClr val="3366FF"/>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477" dirty="0">
                <a:solidFill>
                  <a:srgbClr val="FFFFFF"/>
                </a:solidFill>
              </a:rPr>
              <a:t>We then design the  SUBSYSTEMS as a number of  lower level elements, ultimately down to…</a:t>
            </a:r>
          </a:p>
        </p:txBody>
      </p:sp>
      <p:sp>
        <p:nvSpPr>
          <p:cNvPr id="21" name="Right Arrow Callout 20"/>
          <p:cNvSpPr/>
          <p:nvPr/>
        </p:nvSpPr>
        <p:spPr bwMode="auto">
          <a:xfrm>
            <a:off x="191135" y="5351585"/>
            <a:ext cx="3174370" cy="902677"/>
          </a:xfrm>
          <a:prstGeom prst="rightArrowCallout">
            <a:avLst>
              <a:gd name="adj1" fmla="val 37987"/>
              <a:gd name="adj2" fmla="val 32792"/>
              <a:gd name="adj3" fmla="val 25000"/>
              <a:gd name="adj4" fmla="val 68590"/>
            </a:avLst>
          </a:prstGeom>
          <a:solidFill>
            <a:srgbClr val="99CCFF"/>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477" dirty="0">
                <a:solidFill>
                  <a:srgbClr val="000000">
                    <a:lumMod val="85000"/>
                    <a:lumOff val="15000"/>
                  </a:srgbClr>
                </a:solidFill>
              </a:rPr>
              <a:t>The design of individual COMPONENTS </a:t>
            </a:r>
          </a:p>
        </p:txBody>
      </p:sp>
      <p:grpSp>
        <p:nvGrpSpPr>
          <p:cNvPr id="4" name="Group 28"/>
          <p:cNvGrpSpPr>
            <a:grpSpLocks/>
          </p:cNvGrpSpPr>
          <p:nvPr/>
        </p:nvGrpSpPr>
        <p:grpSpPr bwMode="auto">
          <a:xfrm>
            <a:off x="3670795" y="4530969"/>
            <a:ext cx="2678723" cy="1606062"/>
            <a:chOff x="3467100" y="4622799"/>
            <a:chExt cx="2679700" cy="1739901"/>
          </a:xfrm>
        </p:grpSpPr>
        <p:sp>
          <p:nvSpPr>
            <p:cNvPr id="19485" name="Rectangle 21"/>
            <p:cNvSpPr>
              <a:spLocks noChangeArrowheads="1"/>
            </p:cNvSpPr>
            <p:nvPr/>
          </p:nvSpPr>
          <p:spPr bwMode="auto">
            <a:xfrm>
              <a:off x="3467100" y="5676900"/>
              <a:ext cx="1181100" cy="685800"/>
            </a:xfrm>
            <a:prstGeom prst="rect">
              <a:avLst/>
            </a:prstGeom>
            <a:solidFill>
              <a:srgbClr val="FFFF99"/>
            </a:solidFill>
            <a:ln w="9525" algn="ctr">
              <a:solidFill>
                <a:schemeClr val="tx1"/>
              </a:solidFill>
              <a:round/>
              <a:headEnd/>
              <a:tailEnd/>
            </a:ln>
          </p:spPr>
          <p:txBody>
            <a:bodyPr anchor="ctr"/>
            <a:lstStyle/>
            <a:p>
              <a:pPr algn="ctr"/>
              <a:r>
                <a:rPr lang="en-GB" sz="1292">
                  <a:solidFill>
                    <a:srgbClr val="000000"/>
                  </a:solidFill>
                </a:rPr>
                <a:t>Component 2.1</a:t>
              </a:r>
            </a:p>
          </p:txBody>
        </p:sp>
        <p:sp>
          <p:nvSpPr>
            <p:cNvPr id="19486" name="Rectangle 22"/>
            <p:cNvSpPr>
              <a:spLocks noChangeArrowheads="1"/>
            </p:cNvSpPr>
            <p:nvPr/>
          </p:nvSpPr>
          <p:spPr bwMode="auto">
            <a:xfrm>
              <a:off x="4965700" y="5676900"/>
              <a:ext cx="1181100" cy="685800"/>
            </a:xfrm>
            <a:prstGeom prst="rect">
              <a:avLst/>
            </a:prstGeom>
            <a:solidFill>
              <a:srgbClr val="FFFF99"/>
            </a:solidFill>
            <a:ln w="9525" algn="ctr">
              <a:solidFill>
                <a:schemeClr val="tx1"/>
              </a:solidFill>
              <a:round/>
              <a:headEnd/>
              <a:tailEnd/>
            </a:ln>
          </p:spPr>
          <p:txBody>
            <a:bodyPr anchor="ctr"/>
            <a:lstStyle/>
            <a:p>
              <a:pPr algn="ctr"/>
              <a:r>
                <a:rPr lang="en-GB" sz="1292">
                  <a:solidFill>
                    <a:srgbClr val="000000"/>
                  </a:solidFill>
                </a:rPr>
                <a:t>Component 2.2</a:t>
              </a:r>
            </a:p>
          </p:txBody>
        </p:sp>
        <p:cxnSp>
          <p:nvCxnSpPr>
            <p:cNvPr id="19487" name="Elbow Connector 24"/>
            <p:cNvCxnSpPr>
              <a:cxnSpLocks noChangeShapeType="1"/>
              <a:stCxn id="19493" idx="2"/>
              <a:endCxn id="19485" idx="0"/>
            </p:cNvCxnSpPr>
            <p:nvPr/>
          </p:nvCxnSpPr>
          <p:spPr bwMode="auto">
            <a:xfrm rot="5400000">
              <a:off x="3896949" y="4783501"/>
              <a:ext cx="1054100" cy="732697"/>
            </a:xfrm>
            <a:prstGeom prst="bentConnector3">
              <a:avLst>
                <a:gd name="adj1" fmla="val 50000"/>
              </a:avLst>
            </a:prstGeom>
            <a:noFill/>
            <a:ln w="19050" algn="ctr">
              <a:solidFill>
                <a:schemeClr val="tx1"/>
              </a:solidFill>
              <a:round/>
              <a:headEnd/>
              <a:tailEnd/>
            </a:ln>
          </p:spPr>
        </p:cxnSp>
        <p:cxnSp>
          <p:nvCxnSpPr>
            <p:cNvPr id="19488" name="Elbow Connector 26"/>
            <p:cNvCxnSpPr>
              <a:cxnSpLocks noChangeShapeType="1"/>
              <a:stCxn id="19493" idx="2"/>
              <a:endCxn id="19486" idx="0"/>
            </p:cNvCxnSpPr>
            <p:nvPr/>
          </p:nvCxnSpPr>
          <p:spPr bwMode="auto">
            <a:xfrm rot="16200000" flipH="1">
              <a:off x="4646249" y="4766898"/>
              <a:ext cx="1054100" cy="765902"/>
            </a:xfrm>
            <a:prstGeom prst="bentConnector3">
              <a:avLst>
                <a:gd name="adj1" fmla="val 50000"/>
              </a:avLst>
            </a:prstGeom>
            <a:noFill/>
            <a:ln w="19050" algn="ctr">
              <a:solidFill>
                <a:schemeClr val="tx1"/>
              </a:solidFill>
              <a:round/>
              <a:headEnd/>
              <a:tailEnd/>
            </a:ln>
          </p:spPr>
        </p:cxnSp>
      </p:grpSp>
      <p:sp>
        <p:nvSpPr>
          <p:cNvPr id="24" name="Rounded Rectangle 23"/>
          <p:cNvSpPr/>
          <p:nvPr/>
        </p:nvSpPr>
        <p:spPr bwMode="auto">
          <a:xfrm>
            <a:off x="3922723" y="2842847"/>
            <a:ext cx="2209349" cy="838650"/>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a:defRPr/>
            </a:pPr>
            <a:r>
              <a:rPr lang="en-GB" sz="1000" dirty="0"/>
              <a:t>From the system design we have the necessary sub-purpose and context to specify the Subsystem Requirements</a:t>
            </a:r>
            <a:endParaRPr lang="en-GB" sz="1000" dirty="0">
              <a:solidFill>
                <a:schemeClr val="tx1"/>
              </a:solidFill>
            </a:endParaRPr>
          </a:p>
        </p:txBody>
      </p:sp>
      <p:sp>
        <p:nvSpPr>
          <p:cNvPr id="25" name="Rounded Rectangle 24"/>
          <p:cNvSpPr/>
          <p:nvPr/>
        </p:nvSpPr>
        <p:spPr bwMode="auto">
          <a:xfrm>
            <a:off x="3974141" y="4624788"/>
            <a:ext cx="2156587" cy="795130"/>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a:defRPr/>
            </a:pPr>
            <a:r>
              <a:rPr lang="en-GB" sz="1000" dirty="0"/>
              <a:t>From the subsystem design we have the necessary context to specify the Component Requirements</a:t>
            </a:r>
            <a:endParaRPr lang="en-GB" sz="1000" dirty="0">
              <a:solidFill>
                <a:schemeClr val="tx1"/>
              </a:solidFill>
            </a:endParaRPr>
          </a:p>
        </p:txBody>
      </p:sp>
      <p:sp>
        <p:nvSpPr>
          <p:cNvPr id="26" name="Rounded Rectangular Callout 25"/>
          <p:cNvSpPr/>
          <p:nvPr/>
        </p:nvSpPr>
        <p:spPr bwMode="auto">
          <a:xfrm>
            <a:off x="6367480" y="1951923"/>
            <a:ext cx="2413297" cy="907051"/>
          </a:xfrm>
          <a:prstGeom prst="wedgeRoundRectCallout">
            <a:avLst>
              <a:gd name="adj1" fmla="val -89991"/>
              <a:gd name="adj2" fmla="val -9028"/>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a:defRPr/>
            </a:pPr>
            <a:r>
              <a:rPr lang="en-GB" sz="1100" dirty="0">
                <a:solidFill>
                  <a:schemeClr val="tx1"/>
                </a:solidFill>
              </a:rPr>
              <a:t>In order to successfully design the system – Systems Thinking tells us  we need to know its purpose and context</a:t>
            </a:r>
          </a:p>
        </p:txBody>
      </p:sp>
      <p:sp>
        <p:nvSpPr>
          <p:cNvPr id="27" name="Rounded Rectangular Callout 26"/>
          <p:cNvSpPr/>
          <p:nvPr/>
        </p:nvSpPr>
        <p:spPr bwMode="auto">
          <a:xfrm>
            <a:off x="7026354" y="3621328"/>
            <a:ext cx="1940520" cy="2157172"/>
          </a:xfrm>
          <a:prstGeom prst="wedgeRoundRectCallout">
            <a:avLst>
              <a:gd name="adj1" fmla="val -64915"/>
              <a:gd name="adj2" fmla="val -14105"/>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a:defRPr/>
            </a:pPr>
            <a:r>
              <a:rPr lang="en-GB" sz="1200" dirty="0">
                <a:solidFill>
                  <a:schemeClr val="tx1"/>
                </a:solidFill>
              </a:rPr>
              <a:t>In order to design the subsystems, Systems Thinking tells us we need to know the purpose and context for each subsystem. This can only be known if we have designed the system</a:t>
            </a:r>
          </a:p>
        </p:txBody>
      </p:sp>
      <p:pic>
        <p:nvPicPr>
          <p:cNvPr id="9" name="Picture 8"/>
          <p:cNvPicPr>
            <a:picLocks noChangeAspect="1"/>
          </p:cNvPicPr>
          <p:nvPr/>
        </p:nvPicPr>
        <p:blipFill>
          <a:blip r:embed="rId4"/>
          <a:stretch>
            <a:fillRect/>
          </a:stretch>
        </p:blipFill>
        <p:spPr>
          <a:xfrm>
            <a:off x="93218" y="1741582"/>
            <a:ext cx="2490354" cy="1344589"/>
          </a:xfrm>
          <a:prstGeom prst="rect">
            <a:avLst/>
          </a:prstGeom>
        </p:spPr>
      </p:pic>
      <p:pic>
        <p:nvPicPr>
          <p:cNvPr id="32" name="Picture 31"/>
          <p:cNvPicPr>
            <a:picLocks noChangeAspect="1"/>
          </p:cNvPicPr>
          <p:nvPr/>
        </p:nvPicPr>
        <p:blipFill>
          <a:blip r:embed="rId4"/>
          <a:stretch>
            <a:fillRect/>
          </a:stretch>
        </p:blipFill>
        <p:spPr>
          <a:xfrm>
            <a:off x="93218" y="3517062"/>
            <a:ext cx="2490354" cy="1344589"/>
          </a:xfrm>
          <a:prstGeom prst="rect">
            <a:avLst/>
          </a:prstGeom>
        </p:spPr>
      </p:pic>
      <p:pic>
        <p:nvPicPr>
          <p:cNvPr id="33" name="Picture 32"/>
          <p:cNvPicPr>
            <a:picLocks noChangeAspect="1"/>
          </p:cNvPicPr>
          <p:nvPr/>
        </p:nvPicPr>
        <p:blipFill>
          <a:blip r:embed="rId4"/>
          <a:stretch>
            <a:fillRect/>
          </a:stretch>
        </p:blipFill>
        <p:spPr>
          <a:xfrm>
            <a:off x="77786" y="5130629"/>
            <a:ext cx="2490354" cy="1344589"/>
          </a:xfrm>
          <a:prstGeom prst="rect">
            <a:avLst/>
          </a:prstGeom>
        </p:spPr>
      </p:pic>
    </p:spTree>
    <p:extLst>
      <p:ext uri="{BB962C8B-B14F-4D97-AF65-F5344CB8AC3E}">
        <p14:creationId xmlns:p14="http://schemas.microsoft.com/office/powerpoint/2010/main" val="158172013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GB" dirty="0" smtClean="0"/>
              <a:t>How do we Handle Complexity in System Build? </a:t>
            </a:r>
          </a:p>
        </p:txBody>
      </p:sp>
      <p:pic>
        <p:nvPicPr>
          <p:cNvPr id="19459" name="Picture 9" descr="MPj04308360000[1]"/>
          <p:cNvPicPr>
            <a:picLocks noChangeAspect="1" noChangeArrowheads="1"/>
          </p:cNvPicPr>
          <p:nvPr/>
        </p:nvPicPr>
        <p:blipFill>
          <a:blip r:embed="rId3">
            <a:lum bright="50000" contrast="-46000"/>
          </a:blip>
          <a:srcRect t="14117" b="9135"/>
          <a:stretch>
            <a:fillRect/>
          </a:stretch>
        </p:blipFill>
        <p:spPr bwMode="auto">
          <a:xfrm>
            <a:off x="1625112" y="1808290"/>
            <a:ext cx="6334857" cy="4487008"/>
          </a:xfrm>
          <a:prstGeom prst="rect">
            <a:avLst/>
          </a:prstGeom>
          <a:noFill/>
          <a:ln w="9525">
            <a:noFill/>
            <a:miter lim="800000"/>
            <a:headEnd/>
            <a:tailEnd/>
          </a:ln>
        </p:spPr>
      </p:pic>
      <p:sp>
        <p:nvSpPr>
          <p:cNvPr id="7" name="Rectangle 6"/>
          <p:cNvSpPr/>
          <p:nvPr/>
        </p:nvSpPr>
        <p:spPr bwMode="auto">
          <a:xfrm>
            <a:off x="2208338" y="1005210"/>
            <a:ext cx="4860680" cy="562708"/>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lIns="84376" tIns="42189" rIns="84376" bIns="42189"/>
          <a:lstStyle/>
          <a:p>
            <a:pPr algn="ctr">
              <a:defRPr/>
            </a:pPr>
            <a:r>
              <a:rPr lang="en-GB" sz="1477" dirty="0">
                <a:solidFill>
                  <a:srgbClr val="000000"/>
                </a:solidFill>
              </a:rPr>
              <a:t>The complexity of the proposed system means it will have to be BUILT in “bite” sized chunks</a:t>
            </a:r>
          </a:p>
        </p:txBody>
      </p:sp>
      <p:grpSp>
        <p:nvGrpSpPr>
          <p:cNvPr id="5" name="Group 4"/>
          <p:cNvGrpSpPr/>
          <p:nvPr/>
        </p:nvGrpSpPr>
        <p:grpSpPr>
          <a:xfrm>
            <a:off x="165100" y="1752600"/>
            <a:ext cx="6832114" cy="4501662"/>
            <a:chOff x="178858" y="1612900"/>
            <a:chExt cx="7401457" cy="4876800"/>
          </a:xfrm>
        </p:grpSpPr>
        <p:sp>
          <p:nvSpPr>
            <p:cNvPr id="8" name="Right Arrow Callout 7"/>
            <p:cNvSpPr/>
            <p:nvPr/>
          </p:nvSpPr>
          <p:spPr bwMode="auto">
            <a:xfrm>
              <a:off x="178858" y="1612900"/>
              <a:ext cx="4168775" cy="1422400"/>
            </a:xfrm>
            <a:prstGeom prst="rightArrowCallout">
              <a:avLst>
                <a:gd name="adj1" fmla="val 25000"/>
                <a:gd name="adj2" fmla="val 25000"/>
                <a:gd name="adj3" fmla="val 25000"/>
                <a:gd name="adj4" fmla="val 60987"/>
              </a:avLst>
            </a:prstGeom>
            <a:solidFill>
              <a:schemeClr val="bg1">
                <a:lumMod val="85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200" dirty="0">
                  <a:solidFill>
                    <a:schemeClr val="bg1">
                      <a:lumMod val="50000"/>
                    </a:schemeClr>
                  </a:solidFill>
                </a:rPr>
                <a:t>We start by designing the SYSTEM as a number of subsystems – i.e. what is the architecture and technology of the system</a:t>
              </a:r>
            </a:p>
          </p:txBody>
        </p:sp>
        <p:sp>
          <p:nvSpPr>
            <p:cNvPr id="73736" name="Rectangle 8"/>
            <p:cNvSpPr>
              <a:spLocks noChangeArrowheads="1"/>
            </p:cNvSpPr>
            <p:nvPr/>
          </p:nvSpPr>
          <p:spPr bwMode="auto">
            <a:xfrm>
              <a:off x="4841143" y="1955800"/>
              <a:ext cx="1155700" cy="685800"/>
            </a:xfrm>
            <a:prstGeom prst="rect">
              <a:avLst/>
            </a:prstGeom>
            <a:solidFill>
              <a:srgbClr val="FFC000"/>
            </a:solidFill>
            <a:ln w="9525" algn="ctr">
              <a:solidFill>
                <a:schemeClr val="tx1"/>
              </a:solidFill>
              <a:round/>
              <a:headEnd/>
              <a:tailEnd/>
            </a:ln>
          </p:spPr>
          <p:txBody>
            <a:bodyPr lIns="84376" tIns="42189" rIns="84376" bIns="42189" anchor="ctr"/>
            <a:lstStyle/>
            <a:p>
              <a:pPr algn="ctr"/>
              <a:r>
                <a:rPr lang="en-GB" sz="1477">
                  <a:solidFill>
                    <a:srgbClr val="000000"/>
                  </a:solidFill>
                </a:rPr>
                <a:t>System</a:t>
              </a:r>
            </a:p>
          </p:txBody>
        </p:sp>
        <p:grpSp>
          <p:nvGrpSpPr>
            <p:cNvPr id="2" name="Group 22"/>
            <p:cNvGrpSpPr>
              <a:grpSpLocks/>
            </p:cNvGrpSpPr>
            <p:nvPr/>
          </p:nvGrpSpPr>
          <p:grpSpPr bwMode="auto">
            <a:xfrm>
              <a:off x="3246439" y="2641600"/>
              <a:ext cx="4333876" cy="1981200"/>
              <a:chOff x="2997199" y="2641600"/>
              <a:chExt cx="4000501" cy="1981200"/>
            </a:xfrm>
          </p:grpSpPr>
          <p:cxnSp>
            <p:nvCxnSpPr>
              <p:cNvPr id="19489" name="Elbow Connector 16"/>
              <p:cNvCxnSpPr>
                <a:cxnSpLocks noChangeShapeType="1"/>
                <a:stCxn id="73736" idx="2"/>
              </p:cNvCxnSpPr>
              <p:nvPr/>
            </p:nvCxnSpPr>
            <p:spPr bwMode="auto">
              <a:xfrm rot="16200000" flipH="1">
                <a:off x="5078347" y="2565400"/>
                <a:ext cx="1282700" cy="1435100"/>
              </a:xfrm>
              <a:prstGeom prst="bentConnector3">
                <a:avLst>
                  <a:gd name="adj1" fmla="val 50000"/>
                </a:avLst>
              </a:prstGeom>
              <a:noFill/>
              <a:ln w="19050" algn="ctr">
                <a:solidFill>
                  <a:schemeClr val="tx1"/>
                </a:solidFill>
                <a:round/>
                <a:headEnd/>
                <a:tailEnd/>
              </a:ln>
            </p:spPr>
          </p:cxnSp>
          <p:grpSp>
            <p:nvGrpSpPr>
              <p:cNvPr id="3" name="Group 27"/>
              <p:cNvGrpSpPr>
                <a:grpSpLocks/>
              </p:cNvGrpSpPr>
              <p:nvPr/>
            </p:nvGrpSpPr>
            <p:grpSpPr bwMode="auto">
              <a:xfrm>
                <a:off x="2997199" y="2641600"/>
                <a:ext cx="4000501" cy="1981200"/>
                <a:chOff x="2793999" y="2641600"/>
                <a:chExt cx="4000501" cy="1981200"/>
              </a:xfrm>
            </p:grpSpPr>
            <p:sp>
              <p:nvSpPr>
                <p:cNvPr id="19491" name="Rectangle 9"/>
                <p:cNvSpPr>
                  <a:spLocks noChangeArrowheads="1"/>
                </p:cNvSpPr>
                <p:nvPr/>
              </p:nvSpPr>
              <p:spPr bwMode="auto">
                <a:xfrm>
                  <a:off x="2793999" y="3924300"/>
                  <a:ext cx="1187525"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1</a:t>
                  </a:r>
                </a:p>
              </p:txBody>
            </p:sp>
            <p:sp>
              <p:nvSpPr>
                <p:cNvPr id="19492" name="Rectangle 10"/>
                <p:cNvSpPr>
                  <a:spLocks noChangeArrowheads="1"/>
                </p:cNvSpPr>
                <p:nvPr/>
              </p:nvSpPr>
              <p:spPr bwMode="auto">
                <a:xfrm>
                  <a:off x="5556471" y="3924300"/>
                  <a:ext cx="1238029"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3</a:t>
                  </a:r>
                </a:p>
              </p:txBody>
            </p:sp>
            <p:sp>
              <p:nvSpPr>
                <p:cNvPr id="19493" name="Rectangle 11"/>
                <p:cNvSpPr>
                  <a:spLocks noChangeArrowheads="1"/>
                </p:cNvSpPr>
                <p:nvPr/>
              </p:nvSpPr>
              <p:spPr bwMode="auto">
                <a:xfrm>
                  <a:off x="4184385" y="3937000"/>
                  <a:ext cx="1212925"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2</a:t>
                  </a:r>
                </a:p>
              </p:txBody>
            </p:sp>
            <p:cxnSp>
              <p:nvCxnSpPr>
                <p:cNvPr id="19494" name="Elbow Connector 14"/>
                <p:cNvCxnSpPr>
                  <a:cxnSpLocks noChangeShapeType="1"/>
                  <a:stCxn id="73736" idx="2"/>
                  <a:endCxn id="19491" idx="0"/>
                </p:cNvCxnSpPr>
                <p:nvPr/>
              </p:nvCxnSpPr>
              <p:spPr bwMode="auto">
                <a:xfrm rot="5400000">
                  <a:off x="3452248" y="2577115"/>
                  <a:ext cx="1282700" cy="1411672"/>
                </a:xfrm>
                <a:prstGeom prst="bentConnector3">
                  <a:avLst>
                    <a:gd name="adj1" fmla="val 50000"/>
                  </a:avLst>
                </a:prstGeom>
                <a:noFill/>
                <a:ln w="19050" algn="ctr">
                  <a:solidFill>
                    <a:schemeClr val="tx1"/>
                  </a:solidFill>
                  <a:round/>
                  <a:headEnd/>
                  <a:tailEnd/>
                </a:ln>
              </p:spPr>
            </p:cxnSp>
            <p:cxnSp>
              <p:nvCxnSpPr>
                <p:cNvPr id="19495" name="Elbow Connector 18"/>
                <p:cNvCxnSpPr>
                  <a:cxnSpLocks noChangeShapeType="1"/>
                  <a:stCxn id="73736" idx="2"/>
                  <a:endCxn id="19493" idx="0"/>
                </p:cNvCxnSpPr>
                <p:nvPr/>
              </p:nvCxnSpPr>
              <p:spPr bwMode="auto">
                <a:xfrm rot="5400000">
                  <a:off x="4147440" y="3285007"/>
                  <a:ext cx="1295400" cy="8586"/>
                </a:xfrm>
                <a:prstGeom prst="bentConnector3">
                  <a:avLst>
                    <a:gd name="adj1" fmla="val 50000"/>
                  </a:avLst>
                </a:prstGeom>
                <a:noFill/>
                <a:ln w="19050" algn="ctr">
                  <a:solidFill>
                    <a:schemeClr val="tx1"/>
                  </a:solidFill>
                  <a:round/>
                  <a:headEnd/>
                  <a:tailEnd/>
                </a:ln>
              </p:spPr>
            </p:cxnSp>
          </p:grpSp>
        </p:grpSp>
        <p:sp>
          <p:nvSpPr>
            <p:cNvPr id="20" name="Right Arrow Callout 19"/>
            <p:cNvSpPr/>
            <p:nvPr/>
          </p:nvSpPr>
          <p:spPr bwMode="auto">
            <a:xfrm>
              <a:off x="220140" y="3563292"/>
              <a:ext cx="3026833" cy="1378857"/>
            </a:xfrm>
            <a:prstGeom prst="rightArrowCallout">
              <a:avLst>
                <a:gd name="adj1" fmla="val 26575"/>
                <a:gd name="adj2" fmla="val 21850"/>
                <a:gd name="adj3" fmla="val 17126"/>
                <a:gd name="adj4" fmla="val 79459"/>
              </a:avLst>
            </a:prstGeom>
            <a:solidFill>
              <a:schemeClr val="bg1">
                <a:lumMod val="85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477" dirty="0">
                  <a:solidFill>
                    <a:schemeClr val="bg1">
                      <a:lumMod val="50000"/>
                    </a:schemeClr>
                  </a:solidFill>
                </a:rPr>
                <a:t>We then design the  SUBSYSTEMS as a number of  lower level elements, ultimately down to…</a:t>
              </a:r>
            </a:p>
          </p:txBody>
        </p:sp>
        <p:sp>
          <p:nvSpPr>
            <p:cNvPr id="21" name="Right Arrow Callout 20"/>
            <p:cNvSpPr/>
            <p:nvPr/>
          </p:nvSpPr>
          <p:spPr bwMode="auto">
            <a:xfrm>
              <a:off x="207062" y="5511800"/>
              <a:ext cx="3438901" cy="977900"/>
            </a:xfrm>
            <a:prstGeom prst="rightArrowCallout">
              <a:avLst>
                <a:gd name="adj1" fmla="val 37987"/>
                <a:gd name="adj2" fmla="val 32792"/>
                <a:gd name="adj3" fmla="val 25000"/>
                <a:gd name="adj4" fmla="val 68590"/>
              </a:avLst>
            </a:prstGeom>
            <a:solidFill>
              <a:schemeClr val="bg1">
                <a:lumMod val="85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477" dirty="0">
                  <a:solidFill>
                    <a:schemeClr val="bg1">
                      <a:lumMod val="50000"/>
                    </a:schemeClr>
                  </a:solidFill>
                </a:rPr>
                <a:t>The design of individual COMPONENTS </a:t>
              </a:r>
            </a:p>
          </p:txBody>
        </p:sp>
        <p:grpSp>
          <p:nvGrpSpPr>
            <p:cNvPr id="4" name="Group 28"/>
            <p:cNvGrpSpPr>
              <a:grpSpLocks/>
            </p:cNvGrpSpPr>
            <p:nvPr/>
          </p:nvGrpSpPr>
          <p:grpSpPr bwMode="auto">
            <a:xfrm>
              <a:off x="3976695" y="4622799"/>
              <a:ext cx="2901950" cy="1739901"/>
              <a:chOff x="3467100" y="4622799"/>
              <a:chExt cx="2679700" cy="1739901"/>
            </a:xfrm>
          </p:grpSpPr>
          <p:sp>
            <p:nvSpPr>
              <p:cNvPr id="19485" name="Rectangle 21"/>
              <p:cNvSpPr>
                <a:spLocks noChangeArrowheads="1"/>
              </p:cNvSpPr>
              <p:nvPr/>
            </p:nvSpPr>
            <p:spPr bwMode="auto">
              <a:xfrm>
                <a:off x="3467100" y="5676900"/>
                <a:ext cx="1181100" cy="685800"/>
              </a:xfrm>
              <a:prstGeom prst="rect">
                <a:avLst/>
              </a:prstGeom>
              <a:solidFill>
                <a:srgbClr val="FFFF99"/>
              </a:solidFill>
              <a:ln w="9525" algn="ctr">
                <a:solidFill>
                  <a:schemeClr val="tx1"/>
                </a:solidFill>
                <a:round/>
                <a:headEnd/>
                <a:tailEnd/>
              </a:ln>
            </p:spPr>
            <p:txBody>
              <a:bodyPr anchor="ctr"/>
              <a:lstStyle/>
              <a:p>
                <a:pPr algn="ctr"/>
                <a:r>
                  <a:rPr lang="en-GB" sz="1292">
                    <a:solidFill>
                      <a:srgbClr val="000000"/>
                    </a:solidFill>
                  </a:rPr>
                  <a:t>Component 2.1</a:t>
                </a:r>
              </a:p>
            </p:txBody>
          </p:sp>
          <p:sp>
            <p:nvSpPr>
              <p:cNvPr id="19486" name="Rectangle 22"/>
              <p:cNvSpPr>
                <a:spLocks noChangeArrowheads="1"/>
              </p:cNvSpPr>
              <p:nvPr/>
            </p:nvSpPr>
            <p:spPr bwMode="auto">
              <a:xfrm>
                <a:off x="4965700" y="5676900"/>
                <a:ext cx="1181100" cy="685800"/>
              </a:xfrm>
              <a:prstGeom prst="rect">
                <a:avLst/>
              </a:prstGeom>
              <a:solidFill>
                <a:srgbClr val="FFFF99"/>
              </a:solidFill>
              <a:ln w="9525" algn="ctr">
                <a:solidFill>
                  <a:schemeClr val="tx1"/>
                </a:solidFill>
                <a:round/>
                <a:headEnd/>
                <a:tailEnd/>
              </a:ln>
            </p:spPr>
            <p:txBody>
              <a:bodyPr anchor="ctr"/>
              <a:lstStyle/>
              <a:p>
                <a:pPr algn="ctr"/>
                <a:r>
                  <a:rPr lang="en-GB" sz="1292">
                    <a:solidFill>
                      <a:srgbClr val="000000"/>
                    </a:solidFill>
                  </a:rPr>
                  <a:t>Component 2.2</a:t>
                </a:r>
              </a:p>
            </p:txBody>
          </p:sp>
          <p:cxnSp>
            <p:nvCxnSpPr>
              <p:cNvPr id="19487" name="Elbow Connector 24"/>
              <p:cNvCxnSpPr>
                <a:cxnSpLocks noChangeShapeType="1"/>
                <a:stCxn id="19493" idx="2"/>
                <a:endCxn id="19485" idx="0"/>
              </p:cNvCxnSpPr>
              <p:nvPr/>
            </p:nvCxnSpPr>
            <p:spPr bwMode="auto">
              <a:xfrm rot="5400000">
                <a:off x="3896949" y="4783501"/>
                <a:ext cx="1054100" cy="732697"/>
              </a:xfrm>
              <a:prstGeom prst="bentConnector3">
                <a:avLst>
                  <a:gd name="adj1" fmla="val 50000"/>
                </a:avLst>
              </a:prstGeom>
              <a:noFill/>
              <a:ln w="19050" algn="ctr">
                <a:solidFill>
                  <a:schemeClr val="tx1"/>
                </a:solidFill>
                <a:round/>
                <a:headEnd/>
                <a:tailEnd/>
              </a:ln>
            </p:spPr>
          </p:cxnSp>
          <p:cxnSp>
            <p:nvCxnSpPr>
              <p:cNvPr id="19488" name="Elbow Connector 26"/>
              <p:cNvCxnSpPr>
                <a:cxnSpLocks noChangeShapeType="1"/>
                <a:stCxn id="19493" idx="2"/>
                <a:endCxn id="19486" idx="0"/>
              </p:cNvCxnSpPr>
              <p:nvPr/>
            </p:nvCxnSpPr>
            <p:spPr bwMode="auto">
              <a:xfrm rot="16200000" flipH="1">
                <a:off x="4646249" y="4766898"/>
                <a:ext cx="1054100" cy="765902"/>
              </a:xfrm>
              <a:prstGeom prst="bentConnector3">
                <a:avLst>
                  <a:gd name="adj1" fmla="val 50000"/>
                </a:avLst>
              </a:prstGeom>
              <a:noFill/>
              <a:ln w="19050" algn="ctr">
                <a:solidFill>
                  <a:schemeClr val="tx1"/>
                </a:solidFill>
                <a:round/>
                <a:headEnd/>
                <a:tailEnd/>
              </a:ln>
            </p:spPr>
          </p:cxnSp>
        </p:grpSp>
        <p:sp>
          <p:nvSpPr>
            <p:cNvPr id="24" name="Rounded Rectangle 23"/>
            <p:cNvSpPr/>
            <p:nvPr/>
          </p:nvSpPr>
          <p:spPr bwMode="auto">
            <a:xfrm>
              <a:off x="4249616" y="2794001"/>
              <a:ext cx="2393461" cy="908538"/>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a:defRPr/>
              </a:pPr>
              <a:r>
                <a:rPr lang="en-GB" sz="1000" dirty="0"/>
                <a:t>From the system design we have the necessary sub-purpose and context to specify the Subsystem Requirements</a:t>
              </a:r>
              <a:endParaRPr lang="en-GB" sz="1000" dirty="0">
                <a:solidFill>
                  <a:schemeClr val="tx1"/>
                </a:solidFill>
              </a:endParaRPr>
            </a:p>
          </p:txBody>
        </p:sp>
        <p:sp>
          <p:nvSpPr>
            <p:cNvPr id="25" name="Rounded Rectangle 24"/>
            <p:cNvSpPr/>
            <p:nvPr/>
          </p:nvSpPr>
          <p:spPr bwMode="auto">
            <a:xfrm>
              <a:off x="4305319" y="4724436"/>
              <a:ext cx="2336303" cy="861391"/>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a:defRPr/>
              </a:pPr>
              <a:r>
                <a:rPr lang="en-GB" sz="1050" dirty="0"/>
                <a:t>From the subsystem design we have the necessary context to specify the Component Requirements</a:t>
              </a:r>
              <a:endParaRPr lang="en-GB" sz="1050" dirty="0">
                <a:solidFill>
                  <a:schemeClr val="tx1"/>
                </a:solidFill>
              </a:endParaRPr>
            </a:p>
          </p:txBody>
        </p:sp>
      </p:grpSp>
      <p:sp>
        <p:nvSpPr>
          <p:cNvPr id="28" name="Up Arrow Callout 27"/>
          <p:cNvSpPr/>
          <p:nvPr/>
        </p:nvSpPr>
        <p:spPr bwMode="auto">
          <a:xfrm>
            <a:off x="7112368" y="4781635"/>
            <a:ext cx="1971905" cy="1512277"/>
          </a:xfrm>
          <a:prstGeom prst="upArrowCallout">
            <a:avLst/>
          </a:prstGeom>
          <a:solidFill>
            <a:srgbClr val="92D050"/>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84376" tIns="42189" rIns="84376" bIns="42189"/>
          <a:lstStyle/>
          <a:p>
            <a:pPr algn="ctr">
              <a:defRPr/>
            </a:pPr>
            <a:r>
              <a:rPr lang="en-GB" sz="1477" dirty="0">
                <a:solidFill>
                  <a:srgbClr val="000000"/>
                </a:solidFill>
                <a:latin typeface="Arial" charset="0"/>
              </a:rPr>
              <a:t>These Components once realised will be integrated to build Subsystems</a:t>
            </a:r>
          </a:p>
        </p:txBody>
      </p:sp>
      <p:sp>
        <p:nvSpPr>
          <p:cNvPr id="29" name="Up Arrow Callout 28"/>
          <p:cNvSpPr/>
          <p:nvPr/>
        </p:nvSpPr>
        <p:spPr bwMode="auto">
          <a:xfrm>
            <a:off x="7072860" y="3124200"/>
            <a:ext cx="2007647" cy="1512277"/>
          </a:xfrm>
          <a:prstGeom prst="upArrowCallout">
            <a:avLst/>
          </a:prstGeom>
          <a:solidFill>
            <a:srgbClr val="00B050"/>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84376" tIns="42189" rIns="84376" bIns="42189" anchor="ctr"/>
          <a:lstStyle/>
          <a:p>
            <a:pPr algn="ctr">
              <a:defRPr/>
            </a:pPr>
            <a:r>
              <a:rPr lang="en-GB" sz="1477" dirty="0">
                <a:solidFill>
                  <a:srgbClr val="000000"/>
                </a:solidFill>
                <a:latin typeface="Arial" charset="0"/>
              </a:rPr>
              <a:t> The Subsystems will be integrated to build the System</a:t>
            </a:r>
          </a:p>
        </p:txBody>
      </p:sp>
      <p:sp>
        <p:nvSpPr>
          <p:cNvPr id="30" name="Rectangle 29"/>
          <p:cNvSpPr/>
          <p:nvPr/>
        </p:nvSpPr>
        <p:spPr bwMode="auto">
          <a:xfrm>
            <a:off x="7049916" y="1987062"/>
            <a:ext cx="1973580" cy="865163"/>
          </a:xfrm>
          <a:prstGeom prst="rect">
            <a:avLst/>
          </a:prstGeom>
          <a:solidFill>
            <a:srgbClr val="FF0000"/>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defRPr/>
            </a:pPr>
            <a:r>
              <a:rPr lang="en-GB" sz="1846" b="1" dirty="0">
                <a:solidFill>
                  <a:schemeClr val="bg1"/>
                </a:solidFill>
                <a:latin typeface="Arial" charset="0"/>
              </a:rPr>
              <a:t>The Built System</a:t>
            </a:r>
          </a:p>
        </p:txBody>
      </p:sp>
    </p:spTree>
    <p:extLst>
      <p:ext uri="{BB962C8B-B14F-4D97-AF65-F5344CB8AC3E}">
        <p14:creationId xmlns:p14="http://schemas.microsoft.com/office/powerpoint/2010/main" val="1906691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down)">
                                      <p:cBhvr>
                                        <p:cTn id="12" dur="10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10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Oval 5"/>
          <p:cNvSpPr>
            <a:spLocks noChangeArrowheads="1"/>
          </p:cNvSpPr>
          <p:nvPr/>
        </p:nvSpPr>
        <p:spPr bwMode="auto">
          <a:xfrm>
            <a:off x="4050341" y="5190392"/>
            <a:ext cx="1446335" cy="728297"/>
          </a:xfrm>
          <a:prstGeom prst="ellipse">
            <a:avLst/>
          </a:prstGeom>
          <a:solidFill>
            <a:srgbClr val="00FF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3" name="Oval 5"/>
          <p:cNvSpPr>
            <a:spLocks noChangeArrowheads="1"/>
          </p:cNvSpPr>
          <p:nvPr/>
        </p:nvSpPr>
        <p:spPr bwMode="auto">
          <a:xfrm>
            <a:off x="3996104" y="5254869"/>
            <a:ext cx="1446334" cy="728297"/>
          </a:xfrm>
          <a:prstGeom prst="ellipse">
            <a:avLst/>
          </a:prstGeom>
          <a:solidFill>
            <a:srgbClr val="00CC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4" name="Oval 5"/>
          <p:cNvSpPr>
            <a:spLocks noChangeArrowheads="1"/>
          </p:cNvSpPr>
          <p:nvPr/>
        </p:nvSpPr>
        <p:spPr bwMode="auto">
          <a:xfrm>
            <a:off x="3922835" y="5309121"/>
            <a:ext cx="1446334" cy="728296"/>
          </a:xfrm>
          <a:prstGeom prst="ellipse">
            <a:avLst/>
          </a:prstGeom>
          <a:solidFill>
            <a:srgbClr val="008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5" name="Oval 5"/>
          <p:cNvSpPr>
            <a:spLocks noChangeArrowheads="1"/>
          </p:cNvSpPr>
          <p:nvPr/>
        </p:nvSpPr>
        <p:spPr bwMode="auto">
          <a:xfrm>
            <a:off x="5146448" y="4142674"/>
            <a:ext cx="1446335" cy="728296"/>
          </a:xfrm>
          <a:prstGeom prst="ellipse">
            <a:avLst/>
          </a:prstGeom>
          <a:solidFill>
            <a:srgbClr val="00FF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6" name="Oval 5"/>
          <p:cNvSpPr>
            <a:spLocks noChangeArrowheads="1"/>
          </p:cNvSpPr>
          <p:nvPr/>
        </p:nvSpPr>
        <p:spPr bwMode="auto">
          <a:xfrm>
            <a:off x="5092212" y="4205654"/>
            <a:ext cx="1446334" cy="728297"/>
          </a:xfrm>
          <a:prstGeom prst="ellipse">
            <a:avLst/>
          </a:prstGeom>
          <a:solidFill>
            <a:srgbClr val="00CC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7" name="Oval 5"/>
          <p:cNvSpPr>
            <a:spLocks noChangeArrowheads="1"/>
          </p:cNvSpPr>
          <p:nvPr/>
        </p:nvSpPr>
        <p:spPr bwMode="auto">
          <a:xfrm>
            <a:off x="5020425" y="4259905"/>
            <a:ext cx="1444869" cy="728296"/>
          </a:xfrm>
          <a:prstGeom prst="ellipse">
            <a:avLst/>
          </a:prstGeom>
          <a:solidFill>
            <a:srgbClr val="008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8" name="Oval 5"/>
          <p:cNvSpPr>
            <a:spLocks noChangeArrowheads="1"/>
          </p:cNvSpPr>
          <p:nvPr/>
        </p:nvSpPr>
        <p:spPr bwMode="auto">
          <a:xfrm>
            <a:off x="2838451" y="4122159"/>
            <a:ext cx="1446334" cy="728296"/>
          </a:xfrm>
          <a:prstGeom prst="ellipse">
            <a:avLst/>
          </a:prstGeom>
          <a:solidFill>
            <a:srgbClr val="00FF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9" name="Oval 7"/>
          <p:cNvSpPr>
            <a:spLocks noChangeArrowheads="1"/>
          </p:cNvSpPr>
          <p:nvPr/>
        </p:nvSpPr>
        <p:spPr bwMode="gray">
          <a:xfrm>
            <a:off x="5870348" y="2927838"/>
            <a:ext cx="1444869" cy="728297"/>
          </a:xfrm>
          <a:prstGeom prst="ellipse">
            <a:avLst/>
          </a:prstGeom>
          <a:solidFill>
            <a:srgbClr val="FF505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0" name="Oval 7"/>
          <p:cNvSpPr>
            <a:spLocks noChangeArrowheads="1"/>
          </p:cNvSpPr>
          <p:nvPr/>
        </p:nvSpPr>
        <p:spPr bwMode="gray">
          <a:xfrm>
            <a:off x="5805871" y="2983523"/>
            <a:ext cx="1444869" cy="728297"/>
          </a:xfrm>
          <a:prstGeom prst="ellipse">
            <a:avLst/>
          </a:prstGeom>
          <a:solidFill>
            <a:srgbClr val="FF0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1" name="Oval 5"/>
          <p:cNvSpPr>
            <a:spLocks noChangeArrowheads="1"/>
          </p:cNvSpPr>
          <p:nvPr/>
        </p:nvSpPr>
        <p:spPr bwMode="auto">
          <a:xfrm>
            <a:off x="2784248" y="4185138"/>
            <a:ext cx="1446335" cy="728297"/>
          </a:xfrm>
          <a:prstGeom prst="ellipse">
            <a:avLst/>
          </a:prstGeom>
          <a:solidFill>
            <a:srgbClr val="00CC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2" name="Oval 5"/>
          <p:cNvSpPr>
            <a:spLocks noChangeArrowheads="1"/>
          </p:cNvSpPr>
          <p:nvPr/>
        </p:nvSpPr>
        <p:spPr bwMode="auto">
          <a:xfrm>
            <a:off x="2710979" y="4239390"/>
            <a:ext cx="1446335" cy="728296"/>
          </a:xfrm>
          <a:prstGeom prst="ellipse">
            <a:avLst/>
          </a:prstGeom>
          <a:solidFill>
            <a:srgbClr val="008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3" name="Oval 7"/>
          <p:cNvSpPr>
            <a:spLocks noChangeArrowheads="1"/>
          </p:cNvSpPr>
          <p:nvPr/>
        </p:nvSpPr>
        <p:spPr bwMode="gray">
          <a:xfrm>
            <a:off x="2053022" y="2948354"/>
            <a:ext cx="1444869" cy="728297"/>
          </a:xfrm>
          <a:prstGeom prst="ellipse">
            <a:avLst/>
          </a:prstGeom>
          <a:solidFill>
            <a:srgbClr val="FF505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4" name="Oval 7"/>
          <p:cNvSpPr>
            <a:spLocks noChangeArrowheads="1"/>
          </p:cNvSpPr>
          <p:nvPr/>
        </p:nvSpPr>
        <p:spPr bwMode="gray">
          <a:xfrm>
            <a:off x="1987079" y="3005536"/>
            <a:ext cx="1444869" cy="728296"/>
          </a:xfrm>
          <a:prstGeom prst="ellipse">
            <a:avLst/>
          </a:prstGeom>
          <a:solidFill>
            <a:srgbClr val="FF0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5" name="Oval 4"/>
          <p:cNvSpPr>
            <a:spLocks noChangeArrowheads="1"/>
          </p:cNvSpPr>
          <p:nvPr/>
        </p:nvSpPr>
        <p:spPr bwMode="auto">
          <a:xfrm>
            <a:off x="4973533" y="4319954"/>
            <a:ext cx="1446335" cy="728297"/>
          </a:xfrm>
          <a:prstGeom prst="ellipse">
            <a:avLst/>
          </a:prstGeom>
          <a:solidFill>
            <a:srgbClr val="99FF99"/>
          </a:solidFill>
          <a:ln w="9525">
            <a:solidFill>
              <a:schemeClr val="tx1"/>
            </a:solidFill>
            <a:round/>
            <a:headEnd/>
            <a:tailEnd/>
          </a:ln>
        </p:spPr>
        <p:txBody>
          <a:bodyPr wrap="none" anchor="ctr"/>
          <a:lstStyle/>
          <a:p>
            <a:pPr algn="ctr"/>
            <a:endParaRPr lang="en-US" sz="1108">
              <a:solidFill>
                <a:srgbClr val="FFFFFF"/>
              </a:solidFill>
            </a:endParaRPr>
          </a:p>
        </p:txBody>
      </p:sp>
      <p:sp>
        <p:nvSpPr>
          <p:cNvPr id="20496" name="Oval 5"/>
          <p:cNvSpPr>
            <a:spLocks noChangeArrowheads="1"/>
          </p:cNvSpPr>
          <p:nvPr/>
        </p:nvSpPr>
        <p:spPr bwMode="auto">
          <a:xfrm>
            <a:off x="2662604" y="4302369"/>
            <a:ext cx="1446334" cy="728297"/>
          </a:xfrm>
          <a:prstGeom prst="ellipse">
            <a:avLst/>
          </a:prstGeom>
          <a:solidFill>
            <a:srgbClr val="99FF99"/>
          </a:solidFill>
          <a:ln w="9525">
            <a:solidFill>
              <a:schemeClr val="tx1"/>
            </a:solidFill>
            <a:round/>
            <a:headEnd/>
            <a:tailEnd/>
          </a:ln>
        </p:spPr>
        <p:txBody>
          <a:bodyPr wrap="none" anchor="ctr"/>
          <a:lstStyle/>
          <a:p>
            <a:pPr algn="ctr"/>
            <a:endParaRPr lang="en-US" sz="1108">
              <a:solidFill>
                <a:srgbClr val="FFFFFF"/>
              </a:solidFill>
            </a:endParaRPr>
          </a:p>
        </p:txBody>
      </p:sp>
      <p:sp>
        <p:nvSpPr>
          <p:cNvPr id="20497" name="Oval 6"/>
          <p:cNvSpPr>
            <a:spLocks noChangeArrowheads="1"/>
          </p:cNvSpPr>
          <p:nvPr/>
        </p:nvSpPr>
        <p:spPr bwMode="auto">
          <a:xfrm>
            <a:off x="5739930" y="3039208"/>
            <a:ext cx="1444869" cy="728297"/>
          </a:xfrm>
          <a:prstGeom prst="ellipse">
            <a:avLst/>
          </a:prstGeom>
          <a:solidFill>
            <a:srgbClr val="FF7C8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8" name="Oval 7"/>
          <p:cNvSpPr>
            <a:spLocks noChangeArrowheads="1"/>
          </p:cNvSpPr>
          <p:nvPr/>
        </p:nvSpPr>
        <p:spPr bwMode="gray">
          <a:xfrm>
            <a:off x="1896208" y="3061221"/>
            <a:ext cx="1443404" cy="728296"/>
          </a:xfrm>
          <a:prstGeom prst="ellipse">
            <a:avLst/>
          </a:prstGeom>
          <a:solidFill>
            <a:srgbClr val="FF7C80"/>
          </a:solidFill>
          <a:ln w="9525">
            <a:solidFill>
              <a:schemeClr val="tx1"/>
            </a:solidFill>
            <a:round/>
            <a:headEnd/>
            <a:tailEnd/>
          </a:ln>
        </p:spPr>
        <p:txBody>
          <a:bodyPr wrap="none" anchor="ctr"/>
          <a:lstStyle/>
          <a:p>
            <a:pPr algn="ctr"/>
            <a:endParaRPr lang="en-US" sz="1108">
              <a:solidFill>
                <a:srgbClr val="FFFFFF"/>
              </a:solidFill>
            </a:endParaRPr>
          </a:p>
        </p:txBody>
      </p:sp>
      <p:sp>
        <p:nvSpPr>
          <p:cNvPr id="27667" name="Oval 8"/>
          <p:cNvSpPr>
            <a:spLocks noChangeArrowheads="1"/>
          </p:cNvSpPr>
          <p:nvPr/>
        </p:nvSpPr>
        <p:spPr bwMode="auto">
          <a:xfrm>
            <a:off x="6513635" y="1803892"/>
            <a:ext cx="1446334" cy="728296"/>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defRPr/>
            </a:pPr>
            <a:endParaRPr lang="en-US" sz="1108"/>
          </a:p>
        </p:txBody>
      </p:sp>
      <p:sp>
        <p:nvSpPr>
          <p:cNvPr id="27668" name="Oval 9"/>
          <p:cNvSpPr>
            <a:spLocks noChangeArrowheads="1"/>
          </p:cNvSpPr>
          <p:nvPr/>
        </p:nvSpPr>
        <p:spPr bwMode="auto">
          <a:xfrm>
            <a:off x="1245594" y="1792167"/>
            <a:ext cx="1446335" cy="728296"/>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defRPr/>
            </a:pPr>
            <a:endParaRPr lang="en-US" sz="1108"/>
          </a:p>
        </p:txBody>
      </p:sp>
      <p:sp>
        <p:nvSpPr>
          <p:cNvPr id="20501" name="Line 11"/>
          <p:cNvSpPr>
            <a:spLocks noChangeShapeType="1"/>
          </p:cNvSpPr>
          <p:nvPr/>
        </p:nvSpPr>
        <p:spPr bwMode="auto">
          <a:xfrm>
            <a:off x="2152668" y="2501412"/>
            <a:ext cx="360485" cy="567103"/>
          </a:xfrm>
          <a:prstGeom prst="line">
            <a:avLst/>
          </a:prstGeom>
          <a:noFill/>
          <a:ln w="38100">
            <a:solidFill>
              <a:schemeClr val="tx1"/>
            </a:solidFill>
            <a:round/>
            <a:headEnd/>
            <a:tailEnd type="triangle" w="med" len="med"/>
          </a:ln>
        </p:spPr>
        <p:txBody>
          <a:bodyPr wrap="none" anchor="ctr"/>
          <a:lstStyle/>
          <a:p>
            <a:endParaRPr lang="en-GB" sz="1477"/>
          </a:p>
        </p:txBody>
      </p:sp>
      <p:sp>
        <p:nvSpPr>
          <p:cNvPr id="20502" name="Line 12"/>
          <p:cNvSpPr>
            <a:spLocks noChangeShapeType="1"/>
          </p:cNvSpPr>
          <p:nvPr/>
        </p:nvSpPr>
        <p:spPr bwMode="auto">
          <a:xfrm>
            <a:off x="2882412" y="3755781"/>
            <a:ext cx="342900" cy="574431"/>
          </a:xfrm>
          <a:prstGeom prst="line">
            <a:avLst/>
          </a:prstGeom>
          <a:noFill/>
          <a:ln w="38100">
            <a:solidFill>
              <a:schemeClr val="tx1"/>
            </a:solidFill>
            <a:round/>
            <a:headEnd/>
            <a:tailEnd type="triangle" w="med" len="med"/>
          </a:ln>
        </p:spPr>
        <p:txBody>
          <a:bodyPr wrap="none" anchor="ctr"/>
          <a:lstStyle/>
          <a:p>
            <a:endParaRPr lang="en-GB" sz="1477"/>
          </a:p>
        </p:txBody>
      </p:sp>
      <p:sp>
        <p:nvSpPr>
          <p:cNvPr id="20503" name="Line 14"/>
          <p:cNvSpPr>
            <a:spLocks noChangeShapeType="1"/>
          </p:cNvSpPr>
          <p:nvPr/>
        </p:nvSpPr>
        <p:spPr bwMode="auto">
          <a:xfrm flipH="1">
            <a:off x="6655779" y="2507274"/>
            <a:ext cx="335574" cy="545123"/>
          </a:xfrm>
          <a:prstGeom prst="line">
            <a:avLst/>
          </a:prstGeom>
          <a:noFill/>
          <a:ln w="38100">
            <a:solidFill>
              <a:schemeClr val="tx1"/>
            </a:solidFill>
            <a:round/>
            <a:headEnd type="triangle" w="med" len="med"/>
            <a:tailEnd/>
          </a:ln>
        </p:spPr>
        <p:txBody>
          <a:bodyPr wrap="none" anchor="ctr"/>
          <a:lstStyle/>
          <a:p>
            <a:endParaRPr lang="en-GB" sz="1477"/>
          </a:p>
        </p:txBody>
      </p:sp>
      <p:sp>
        <p:nvSpPr>
          <p:cNvPr id="20504" name="Line 15"/>
          <p:cNvSpPr>
            <a:spLocks noChangeShapeType="1"/>
          </p:cNvSpPr>
          <p:nvPr/>
        </p:nvSpPr>
        <p:spPr bwMode="auto">
          <a:xfrm flipH="1">
            <a:off x="5880595" y="3744058"/>
            <a:ext cx="367811" cy="580292"/>
          </a:xfrm>
          <a:prstGeom prst="line">
            <a:avLst/>
          </a:prstGeom>
          <a:noFill/>
          <a:ln w="38100">
            <a:solidFill>
              <a:schemeClr val="tx1"/>
            </a:solidFill>
            <a:round/>
            <a:headEnd type="triangle" w="med" len="med"/>
            <a:tailEnd/>
          </a:ln>
        </p:spPr>
        <p:txBody>
          <a:bodyPr wrap="none" anchor="ctr"/>
          <a:lstStyle/>
          <a:p>
            <a:endParaRPr lang="en-GB" sz="1477"/>
          </a:p>
        </p:txBody>
      </p:sp>
      <p:sp>
        <p:nvSpPr>
          <p:cNvPr id="20505" name="Text Box 16"/>
          <p:cNvSpPr txBox="1">
            <a:spLocks noChangeArrowheads="1"/>
          </p:cNvSpPr>
          <p:nvPr/>
        </p:nvSpPr>
        <p:spPr bwMode="gray">
          <a:xfrm>
            <a:off x="1596647" y="1963619"/>
            <a:ext cx="779381" cy="433324"/>
          </a:xfrm>
          <a:prstGeom prst="rect">
            <a:avLst/>
          </a:prstGeom>
          <a:noFill/>
          <a:ln w="9525">
            <a:noFill/>
            <a:miter lim="800000"/>
            <a:headEnd/>
            <a:tailEnd/>
          </a:ln>
        </p:spPr>
        <p:txBody>
          <a:bodyPr wrap="none">
            <a:spAutoFit/>
          </a:bodyPr>
          <a:lstStyle/>
          <a:p>
            <a:pPr algn="ctr" eaLnBrk="0" hangingPunct="0"/>
            <a:r>
              <a:rPr lang="en-GB" sz="1108" b="1"/>
              <a:t>Design </a:t>
            </a:r>
          </a:p>
          <a:p>
            <a:pPr algn="ctr" eaLnBrk="0" hangingPunct="0"/>
            <a:r>
              <a:rPr lang="en-GB" sz="1108" b="1"/>
              <a:t>System</a:t>
            </a:r>
          </a:p>
        </p:txBody>
      </p:sp>
      <p:sp>
        <p:nvSpPr>
          <p:cNvPr id="20506" name="Text Box 17"/>
          <p:cNvSpPr txBox="1">
            <a:spLocks noChangeArrowheads="1"/>
          </p:cNvSpPr>
          <p:nvPr/>
        </p:nvSpPr>
        <p:spPr bwMode="gray">
          <a:xfrm>
            <a:off x="2088439" y="3188709"/>
            <a:ext cx="1143262" cy="433324"/>
          </a:xfrm>
          <a:prstGeom prst="rect">
            <a:avLst/>
          </a:prstGeom>
          <a:noFill/>
          <a:ln w="9525">
            <a:noFill/>
            <a:miter lim="800000"/>
            <a:headEnd/>
            <a:tailEnd/>
          </a:ln>
        </p:spPr>
        <p:txBody>
          <a:bodyPr wrap="none">
            <a:spAutoFit/>
          </a:bodyPr>
          <a:lstStyle/>
          <a:p>
            <a:pPr algn="ctr" eaLnBrk="0" hangingPunct="0"/>
            <a:r>
              <a:rPr lang="en-GB" sz="1108" b="1" dirty="0"/>
              <a:t>Design</a:t>
            </a:r>
          </a:p>
          <a:p>
            <a:pPr algn="ctr" eaLnBrk="0" hangingPunct="0"/>
            <a:r>
              <a:rPr lang="en-GB" sz="1108" b="1" dirty="0"/>
              <a:t>Subsystems</a:t>
            </a:r>
          </a:p>
        </p:txBody>
      </p:sp>
      <p:sp>
        <p:nvSpPr>
          <p:cNvPr id="20507" name="Text Box 18"/>
          <p:cNvSpPr txBox="1">
            <a:spLocks noChangeArrowheads="1"/>
          </p:cNvSpPr>
          <p:nvPr/>
        </p:nvSpPr>
        <p:spPr bwMode="gray">
          <a:xfrm>
            <a:off x="5750187" y="3208707"/>
            <a:ext cx="1503615" cy="433324"/>
          </a:xfrm>
          <a:prstGeom prst="rect">
            <a:avLst/>
          </a:prstGeom>
          <a:noFill/>
          <a:ln w="9525">
            <a:noFill/>
            <a:miter lim="800000"/>
            <a:headEnd/>
            <a:tailEnd/>
          </a:ln>
        </p:spPr>
        <p:txBody>
          <a:bodyPr wrap="square">
            <a:spAutoFit/>
          </a:bodyPr>
          <a:lstStyle/>
          <a:p>
            <a:pPr algn="ctr" eaLnBrk="0" hangingPunct="0"/>
            <a:r>
              <a:rPr lang="en-GB" sz="1108" b="1" dirty="0"/>
              <a:t>Build and Check Subsystems</a:t>
            </a:r>
            <a:endParaRPr lang="en-GB" sz="1108" dirty="0"/>
          </a:p>
        </p:txBody>
      </p:sp>
      <p:sp>
        <p:nvSpPr>
          <p:cNvPr id="20508" name="Text Box 19"/>
          <p:cNvSpPr txBox="1">
            <a:spLocks noChangeArrowheads="1"/>
          </p:cNvSpPr>
          <p:nvPr/>
        </p:nvSpPr>
        <p:spPr bwMode="gray">
          <a:xfrm>
            <a:off x="6661153" y="1867133"/>
            <a:ext cx="1179174" cy="603820"/>
          </a:xfrm>
          <a:prstGeom prst="rect">
            <a:avLst/>
          </a:prstGeom>
          <a:noFill/>
          <a:ln w="9525">
            <a:noFill/>
            <a:miter lim="800000"/>
            <a:headEnd/>
            <a:tailEnd/>
          </a:ln>
        </p:spPr>
        <p:txBody>
          <a:bodyPr wrap="square">
            <a:spAutoFit/>
          </a:bodyPr>
          <a:lstStyle/>
          <a:p>
            <a:pPr algn="ctr" eaLnBrk="0" hangingPunct="0"/>
            <a:r>
              <a:rPr lang="en-GB" sz="1108" b="1" dirty="0"/>
              <a:t>Build and Check System</a:t>
            </a:r>
            <a:endParaRPr lang="en-GB" sz="1108" dirty="0"/>
          </a:p>
        </p:txBody>
      </p:sp>
      <p:sp>
        <p:nvSpPr>
          <p:cNvPr id="20509" name="Text Box 20"/>
          <p:cNvSpPr txBox="1">
            <a:spLocks noChangeArrowheads="1"/>
          </p:cNvSpPr>
          <p:nvPr/>
        </p:nvSpPr>
        <p:spPr bwMode="auto">
          <a:xfrm>
            <a:off x="2783342" y="4456266"/>
            <a:ext cx="1178529" cy="433324"/>
          </a:xfrm>
          <a:prstGeom prst="rect">
            <a:avLst/>
          </a:prstGeom>
          <a:noFill/>
          <a:ln w="9525">
            <a:noFill/>
            <a:miter lim="800000"/>
            <a:headEnd/>
            <a:tailEnd/>
          </a:ln>
        </p:spPr>
        <p:txBody>
          <a:bodyPr wrap="none">
            <a:spAutoFit/>
          </a:bodyPr>
          <a:lstStyle/>
          <a:p>
            <a:pPr algn="ctr" eaLnBrk="0" hangingPunct="0"/>
            <a:r>
              <a:rPr lang="en-GB" sz="1108" b="1"/>
              <a:t>Design</a:t>
            </a:r>
          </a:p>
          <a:p>
            <a:pPr algn="ctr" eaLnBrk="0" hangingPunct="0"/>
            <a:r>
              <a:rPr lang="en-GB" sz="1108" b="1"/>
              <a:t>Components</a:t>
            </a:r>
          </a:p>
        </p:txBody>
      </p:sp>
      <p:sp>
        <p:nvSpPr>
          <p:cNvPr id="20510" name="Text Box 21"/>
          <p:cNvSpPr txBox="1">
            <a:spLocks noChangeArrowheads="1"/>
          </p:cNvSpPr>
          <p:nvPr/>
        </p:nvSpPr>
        <p:spPr bwMode="auto">
          <a:xfrm>
            <a:off x="5031671" y="4358021"/>
            <a:ext cx="1403226" cy="603820"/>
          </a:xfrm>
          <a:prstGeom prst="rect">
            <a:avLst/>
          </a:prstGeom>
          <a:noFill/>
          <a:ln w="9525">
            <a:noFill/>
            <a:miter lim="800000"/>
            <a:headEnd/>
            <a:tailEnd/>
          </a:ln>
        </p:spPr>
        <p:txBody>
          <a:bodyPr wrap="square">
            <a:spAutoFit/>
          </a:bodyPr>
          <a:lstStyle/>
          <a:p>
            <a:pPr algn="ctr" eaLnBrk="0" hangingPunct="0"/>
            <a:r>
              <a:rPr lang="en-GB" sz="1108" b="1" dirty="0"/>
              <a:t>Build and Check Components</a:t>
            </a:r>
          </a:p>
        </p:txBody>
      </p:sp>
      <p:sp>
        <p:nvSpPr>
          <p:cNvPr id="20511" name="Oval 22"/>
          <p:cNvSpPr>
            <a:spLocks noChangeArrowheads="1"/>
          </p:cNvSpPr>
          <p:nvPr/>
        </p:nvSpPr>
        <p:spPr bwMode="auto">
          <a:xfrm>
            <a:off x="3840791" y="5342792"/>
            <a:ext cx="1444869" cy="728297"/>
          </a:xfrm>
          <a:prstGeom prst="ellipse">
            <a:avLst/>
          </a:prstGeom>
          <a:solidFill>
            <a:srgbClr val="99FF99"/>
          </a:solidFill>
          <a:ln w="9525">
            <a:solidFill>
              <a:schemeClr val="tx1"/>
            </a:solidFill>
            <a:round/>
            <a:headEnd/>
            <a:tailEnd/>
          </a:ln>
        </p:spPr>
        <p:txBody>
          <a:bodyPr wrap="none" anchor="ctr"/>
          <a:lstStyle/>
          <a:p>
            <a:pPr algn="ctr"/>
            <a:endParaRPr lang="en-US" sz="1108">
              <a:solidFill>
                <a:srgbClr val="FFFFFF"/>
              </a:solidFill>
            </a:endParaRPr>
          </a:p>
        </p:txBody>
      </p:sp>
      <p:sp>
        <p:nvSpPr>
          <p:cNvPr id="20512" name="Line 23"/>
          <p:cNvSpPr>
            <a:spLocks noChangeShapeType="1"/>
          </p:cNvSpPr>
          <p:nvPr/>
        </p:nvSpPr>
        <p:spPr bwMode="auto">
          <a:xfrm>
            <a:off x="3689856" y="5010182"/>
            <a:ext cx="307731" cy="465992"/>
          </a:xfrm>
          <a:prstGeom prst="line">
            <a:avLst/>
          </a:prstGeom>
          <a:noFill/>
          <a:ln w="38100">
            <a:solidFill>
              <a:schemeClr val="tx1"/>
            </a:solidFill>
            <a:round/>
            <a:headEnd/>
            <a:tailEnd type="triangle" w="med" len="med"/>
          </a:ln>
        </p:spPr>
        <p:txBody>
          <a:bodyPr wrap="none" anchor="ctr"/>
          <a:lstStyle/>
          <a:p>
            <a:endParaRPr lang="en-GB" sz="1477"/>
          </a:p>
        </p:txBody>
      </p:sp>
      <p:sp>
        <p:nvSpPr>
          <p:cNvPr id="20513" name="Line 24"/>
          <p:cNvSpPr>
            <a:spLocks noChangeShapeType="1"/>
          </p:cNvSpPr>
          <p:nvPr/>
        </p:nvSpPr>
        <p:spPr bwMode="auto">
          <a:xfrm flipH="1">
            <a:off x="5087816" y="4999924"/>
            <a:ext cx="298938" cy="448408"/>
          </a:xfrm>
          <a:prstGeom prst="line">
            <a:avLst/>
          </a:prstGeom>
          <a:noFill/>
          <a:ln w="38100">
            <a:solidFill>
              <a:schemeClr val="tx1"/>
            </a:solidFill>
            <a:round/>
            <a:headEnd type="triangle" w="med" len="med"/>
            <a:tailEnd/>
          </a:ln>
        </p:spPr>
        <p:txBody>
          <a:bodyPr wrap="none" anchor="ctr"/>
          <a:lstStyle/>
          <a:p>
            <a:endParaRPr lang="en-GB" sz="1477"/>
          </a:p>
        </p:txBody>
      </p:sp>
      <p:sp>
        <p:nvSpPr>
          <p:cNvPr id="20514" name="Text Box 25"/>
          <p:cNvSpPr txBox="1">
            <a:spLocks noChangeArrowheads="1"/>
          </p:cNvSpPr>
          <p:nvPr/>
        </p:nvSpPr>
        <p:spPr bwMode="auto">
          <a:xfrm>
            <a:off x="3949786" y="5496689"/>
            <a:ext cx="1178529" cy="433324"/>
          </a:xfrm>
          <a:prstGeom prst="rect">
            <a:avLst/>
          </a:prstGeom>
          <a:noFill/>
          <a:ln w="9525">
            <a:noFill/>
            <a:miter lim="800000"/>
            <a:headEnd/>
            <a:tailEnd/>
          </a:ln>
        </p:spPr>
        <p:txBody>
          <a:bodyPr wrap="none">
            <a:spAutoFit/>
          </a:bodyPr>
          <a:lstStyle/>
          <a:p>
            <a:pPr algn="ctr" eaLnBrk="0" hangingPunct="0"/>
            <a:r>
              <a:rPr lang="en-GB" sz="1108" b="1"/>
              <a:t>Realise</a:t>
            </a:r>
          </a:p>
          <a:p>
            <a:pPr algn="ctr" eaLnBrk="0" hangingPunct="0"/>
            <a:r>
              <a:rPr lang="en-GB" sz="1108" b="1"/>
              <a:t>Components</a:t>
            </a:r>
            <a:endParaRPr lang="en-GB" sz="1108"/>
          </a:p>
        </p:txBody>
      </p:sp>
      <p:sp>
        <p:nvSpPr>
          <p:cNvPr id="20515" name="Line 26"/>
          <p:cNvSpPr>
            <a:spLocks noChangeShapeType="1"/>
          </p:cNvSpPr>
          <p:nvPr/>
        </p:nvSpPr>
        <p:spPr bwMode="auto">
          <a:xfrm>
            <a:off x="140677" y="2836985"/>
            <a:ext cx="8855320" cy="0"/>
          </a:xfrm>
          <a:prstGeom prst="line">
            <a:avLst/>
          </a:prstGeom>
          <a:noFill/>
          <a:ln w="38100">
            <a:solidFill>
              <a:srgbClr val="FF0000">
                <a:alpha val="43137"/>
              </a:srgbClr>
            </a:solidFill>
            <a:prstDash val="dash"/>
            <a:round/>
            <a:headEnd/>
            <a:tailEnd/>
          </a:ln>
        </p:spPr>
        <p:txBody>
          <a:bodyPr wrap="none" anchor="ctr"/>
          <a:lstStyle/>
          <a:p>
            <a:endParaRPr lang="en-GB" sz="1477"/>
          </a:p>
        </p:txBody>
      </p:sp>
      <p:sp>
        <p:nvSpPr>
          <p:cNvPr id="20516" name="Line 27"/>
          <p:cNvSpPr>
            <a:spLocks noChangeShapeType="1"/>
          </p:cNvSpPr>
          <p:nvPr/>
        </p:nvSpPr>
        <p:spPr bwMode="auto">
          <a:xfrm>
            <a:off x="149471" y="4073769"/>
            <a:ext cx="8853854" cy="0"/>
          </a:xfrm>
          <a:prstGeom prst="line">
            <a:avLst/>
          </a:prstGeom>
          <a:noFill/>
          <a:ln w="38100">
            <a:solidFill>
              <a:srgbClr val="FF0000">
                <a:alpha val="43137"/>
              </a:srgbClr>
            </a:solidFill>
            <a:prstDash val="dash"/>
            <a:round/>
            <a:headEnd/>
            <a:tailEnd/>
          </a:ln>
        </p:spPr>
        <p:txBody>
          <a:bodyPr wrap="none" anchor="ctr"/>
          <a:lstStyle/>
          <a:p>
            <a:endParaRPr lang="en-GB" sz="1477"/>
          </a:p>
        </p:txBody>
      </p:sp>
      <p:sp>
        <p:nvSpPr>
          <p:cNvPr id="20517" name="Line 28"/>
          <p:cNvSpPr>
            <a:spLocks noChangeShapeType="1"/>
          </p:cNvSpPr>
          <p:nvPr/>
        </p:nvSpPr>
        <p:spPr bwMode="auto">
          <a:xfrm>
            <a:off x="140677" y="1446335"/>
            <a:ext cx="8855320" cy="0"/>
          </a:xfrm>
          <a:prstGeom prst="line">
            <a:avLst/>
          </a:prstGeom>
          <a:noFill/>
          <a:ln w="38100">
            <a:solidFill>
              <a:srgbClr val="FF0000">
                <a:alpha val="43137"/>
              </a:srgbClr>
            </a:solidFill>
            <a:prstDash val="dash"/>
            <a:round/>
            <a:headEnd/>
            <a:tailEnd/>
          </a:ln>
        </p:spPr>
        <p:txBody>
          <a:bodyPr wrap="none" anchor="ctr"/>
          <a:lstStyle/>
          <a:p>
            <a:endParaRPr lang="en-GB" sz="1477"/>
          </a:p>
        </p:txBody>
      </p:sp>
      <p:sp>
        <p:nvSpPr>
          <p:cNvPr id="20518" name="Text Box 29"/>
          <p:cNvSpPr txBox="1">
            <a:spLocks noChangeArrowheads="1"/>
          </p:cNvSpPr>
          <p:nvPr/>
        </p:nvSpPr>
        <p:spPr bwMode="auto">
          <a:xfrm>
            <a:off x="-58000" y="2829690"/>
            <a:ext cx="1526380" cy="262829"/>
          </a:xfrm>
          <a:prstGeom prst="rect">
            <a:avLst/>
          </a:prstGeom>
          <a:noFill/>
          <a:ln w="9525">
            <a:noFill/>
            <a:miter lim="800000"/>
            <a:headEnd/>
            <a:tailEnd/>
          </a:ln>
        </p:spPr>
        <p:txBody>
          <a:bodyPr wrap="none">
            <a:spAutoFit/>
          </a:bodyPr>
          <a:lstStyle/>
          <a:p>
            <a:pPr algn="ctr" eaLnBrk="0" hangingPunct="0"/>
            <a:r>
              <a:rPr lang="en-GB" sz="1108" b="1" dirty="0">
                <a:solidFill>
                  <a:srgbClr val="FF0000"/>
                </a:solidFill>
              </a:rPr>
              <a:t>Subsystem Level</a:t>
            </a:r>
            <a:endParaRPr lang="en-GB" sz="1108" dirty="0">
              <a:solidFill>
                <a:srgbClr val="000000"/>
              </a:solidFill>
            </a:endParaRPr>
          </a:p>
        </p:txBody>
      </p:sp>
      <p:sp>
        <p:nvSpPr>
          <p:cNvPr id="20519" name="Text Box 30"/>
          <p:cNvSpPr txBox="1">
            <a:spLocks noChangeArrowheads="1"/>
          </p:cNvSpPr>
          <p:nvPr/>
        </p:nvSpPr>
        <p:spPr bwMode="auto">
          <a:xfrm>
            <a:off x="-42268" y="4078198"/>
            <a:ext cx="1561646" cy="262829"/>
          </a:xfrm>
          <a:prstGeom prst="rect">
            <a:avLst/>
          </a:prstGeom>
          <a:noFill/>
          <a:ln w="9525">
            <a:noFill/>
            <a:miter lim="800000"/>
            <a:headEnd/>
            <a:tailEnd/>
          </a:ln>
        </p:spPr>
        <p:txBody>
          <a:bodyPr wrap="none">
            <a:spAutoFit/>
          </a:bodyPr>
          <a:lstStyle/>
          <a:p>
            <a:pPr algn="ctr" eaLnBrk="0" hangingPunct="0"/>
            <a:r>
              <a:rPr lang="en-GB" sz="1108" b="1">
                <a:solidFill>
                  <a:srgbClr val="FF0000"/>
                </a:solidFill>
              </a:rPr>
              <a:t>Component Level</a:t>
            </a:r>
            <a:endParaRPr lang="en-GB" sz="1108">
              <a:solidFill>
                <a:srgbClr val="000000"/>
              </a:solidFill>
            </a:endParaRPr>
          </a:p>
        </p:txBody>
      </p:sp>
      <p:sp>
        <p:nvSpPr>
          <p:cNvPr id="20520" name="Text Box 31"/>
          <p:cNvSpPr txBox="1">
            <a:spLocks noChangeArrowheads="1"/>
          </p:cNvSpPr>
          <p:nvPr/>
        </p:nvSpPr>
        <p:spPr bwMode="auto">
          <a:xfrm>
            <a:off x="-38029" y="1462486"/>
            <a:ext cx="1241045" cy="262829"/>
          </a:xfrm>
          <a:prstGeom prst="rect">
            <a:avLst/>
          </a:prstGeom>
          <a:noFill/>
          <a:ln w="9525">
            <a:noFill/>
            <a:miter lim="800000"/>
            <a:headEnd/>
            <a:tailEnd/>
          </a:ln>
        </p:spPr>
        <p:txBody>
          <a:bodyPr wrap="none">
            <a:spAutoFit/>
          </a:bodyPr>
          <a:lstStyle/>
          <a:p>
            <a:pPr algn="ctr" eaLnBrk="0" hangingPunct="0"/>
            <a:r>
              <a:rPr lang="en-GB" sz="1108" b="1">
                <a:solidFill>
                  <a:srgbClr val="FF0000"/>
                </a:solidFill>
              </a:rPr>
              <a:t>System Level</a:t>
            </a:r>
            <a:endParaRPr lang="en-GB" sz="1108">
              <a:solidFill>
                <a:srgbClr val="000000"/>
              </a:solidFill>
            </a:endParaRPr>
          </a:p>
        </p:txBody>
      </p:sp>
      <p:sp>
        <p:nvSpPr>
          <p:cNvPr id="20521" name="Text Box 32"/>
          <p:cNvSpPr txBox="1">
            <a:spLocks noChangeArrowheads="1"/>
          </p:cNvSpPr>
          <p:nvPr/>
        </p:nvSpPr>
        <p:spPr bwMode="auto">
          <a:xfrm>
            <a:off x="-10728" y="972213"/>
            <a:ext cx="1298753" cy="433324"/>
          </a:xfrm>
          <a:prstGeom prst="rect">
            <a:avLst/>
          </a:prstGeom>
          <a:solidFill>
            <a:schemeClr val="bg1"/>
          </a:solidFill>
          <a:ln w="9525">
            <a:noFill/>
            <a:miter lim="800000"/>
            <a:headEnd/>
            <a:tailEnd/>
          </a:ln>
        </p:spPr>
        <p:txBody>
          <a:bodyPr wrap="none">
            <a:spAutoFit/>
          </a:bodyPr>
          <a:lstStyle/>
          <a:p>
            <a:pPr algn="ctr" eaLnBrk="0" hangingPunct="0"/>
            <a:r>
              <a:rPr lang="en-GB" sz="1108" b="1">
                <a:solidFill>
                  <a:srgbClr val="0000FF"/>
                </a:solidFill>
              </a:rPr>
              <a:t>Stakeholder</a:t>
            </a:r>
          </a:p>
          <a:p>
            <a:pPr algn="ctr" eaLnBrk="0" hangingPunct="0"/>
            <a:r>
              <a:rPr lang="en-GB" sz="1108" b="1" dirty="0">
                <a:solidFill>
                  <a:srgbClr val="0000FF"/>
                </a:solidFill>
              </a:rPr>
              <a:t>Requirements</a:t>
            </a:r>
            <a:endParaRPr lang="en-GB" sz="1108" dirty="0">
              <a:solidFill>
                <a:srgbClr val="0000FF"/>
              </a:solidFill>
            </a:endParaRPr>
          </a:p>
        </p:txBody>
      </p:sp>
      <p:sp>
        <p:nvSpPr>
          <p:cNvPr id="20522" name="Text Box 33"/>
          <p:cNvSpPr txBox="1">
            <a:spLocks noChangeArrowheads="1"/>
          </p:cNvSpPr>
          <p:nvPr/>
        </p:nvSpPr>
        <p:spPr bwMode="auto">
          <a:xfrm>
            <a:off x="2464583" y="2467739"/>
            <a:ext cx="1298753" cy="433324"/>
          </a:xfrm>
          <a:prstGeom prst="rect">
            <a:avLst/>
          </a:prstGeom>
          <a:solidFill>
            <a:schemeClr val="bg1"/>
          </a:solidFill>
          <a:ln w="9525">
            <a:noFill/>
            <a:miter lim="800000"/>
            <a:headEnd/>
            <a:tailEnd/>
          </a:ln>
        </p:spPr>
        <p:txBody>
          <a:bodyPr wrap="none">
            <a:spAutoFit/>
          </a:bodyPr>
          <a:lstStyle/>
          <a:p>
            <a:pPr algn="ctr" eaLnBrk="0" hangingPunct="0"/>
            <a:r>
              <a:rPr lang="en-GB" sz="1108" b="1" dirty="0">
                <a:solidFill>
                  <a:srgbClr val="0000FF"/>
                </a:solidFill>
              </a:rPr>
              <a:t>Subsystem</a:t>
            </a:r>
          </a:p>
          <a:p>
            <a:pPr algn="ctr" eaLnBrk="0" hangingPunct="0"/>
            <a:r>
              <a:rPr lang="en-GB" sz="1108" b="1" dirty="0">
                <a:solidFill>
                  <a:srgbClr val="0000FF"/>
                </a:solidFill>
              </a:rPr>
              <a:t>Requirements</a:t>
            </a:r>
            <a:endParaRPr lang="en-GB" sz="1108" dirty="0">
              <a:solidFill>
                <a:srgbClr val="0000FF"/>
              </a:solidFill>
            </a:endParaRPr>
          </a:p>
        </p:txBody>
      </p:sp>
      <p:sp>
        <p:nvSpPr>
          <p:cNvPr id="20523" name="Text Box 34"/>
          <p:cNvSpPr txBox="1">
            <a:spLocks noChangeArrowheads="1"/>
          </p:cNvSpPr>
          <p:nvPr/>
        </p:nvSpPr>
        <p:spPr bwMode="auto">
          <a:xfrm>
            <a:off x="3132065" y="3666393"/>
            <a:ext cx="1298753" cy="433324"/>
          </a:xfrm>
          <a:prstGeom prst="rect">
            <a:avLst/>
          </a:prstGeom>
          <a:solidFill>
            <a:schemeClr val="bg1"/>
          </a:solidFill>
          <a:ln w="9525">
            <a:noFill/>
            <a:miter lim="800000"/>
            <a:headEnd/>
            <a:tailEnd/>
          </a:ln>
        </p:spPr>
        <p:txBody>
          <a:bodyPr wrap="none">
            <a:spAutoFit/>
          </a:bodyPr>
          <a:lstStyle/>
          <a:p>
            <a:pPr algn="ctr" eaLnBrk="0" hangingPunct="0"/>
            <a:r>
              <a:rPr lang="en-GB" sz="1108" b="1">
                <a:solidFill>
                  <a:srgbClr val="0000FF"/>
                </a:solidFill>
              </a:rPr>
              <a:t>Component</a:t>
            </a:r>
          </a:p>
          <a:p>
            <a:pPr algn="ctr" eaLnBrk="0" hangingPunct="0"/>
            <a:r>
              <a:rPr lang="en-GB" sz="1108" b="1">
                <a:solidFill>
                  <a:srgbClr val="0000FF"/>
                </a:solidFill>
              </a:rPr>
              <a:t>Requirements</a:t>
            </a:r>
            <a:endParaRPr lang="en-GB" sz="1108">
              <a:solidFill>
                <a:srgbClr val="0000FF"/>
              </a:solidFill>
            </a:endParaRPr>
          </a:p>
        </p:txBody>
      </p:sp>
      <p:sp>
        <p:nvSpPr>
          <p:cNvPr id="20524" name="Text Box 35"/>
          <p:cNvSpPr txBox="1">
            <a:spLocks noChangeArrowheads="1"/>
          </p:cNvSpPr>
          <p:nvPr/>
        </p:nvSpPr>
        <p:spPr bwMode="auto">
          <a:xfrm>
            <a:off x="6439269" y="3833149"/>
            <a:ext cx="1726783" cy="433324"/>
          </a:xfrm>
          <a:prstGeom prst="rect">
            <a:avLst/>
          </a:prstGeom>
          <a:solidFill>
            <a:schemeClr val="bg1"/>
          </a:solidFill>
          <a:ln w="9525">
            <a:noFill/>
            <a:miter lim="800000"/>
            <a:headEnd/>
            <a:tailEnd/>
          </a:ln>
        </p:spPr>
        <p:txBody>
          <a:bodyPr wrap="square">
            <a:spAutoFit/>
          </a:bodyPr>
          <a:lstStyle/>
          <a:p>
            <a:pPr algn="ctr" eaLnBrk="0" hangingPunct="0"/>
            <a:r>
              <a:rPr lang="en-GB" sz="1108" b="1" dirty="0">
                <a:solidFill>
                  <a:srgbClr val="0000FF"/>
                </a:solidFill>
              </a:rPr>
              <a:t>Built and Checked Components</a:t>
            </a:r>
            <a:endParaRPr lang="en-GB" sz="1108" dirty="0">
              <a:solidFill>
                <a:srgbClr val="0000FF"/>
              </a:solidFill>
            </a:endParaRPr>
          </a:p>
        </p:txBody>
      </p:sp>
      <p:sp>
        <p:nvSpPr>
          <p:cNvPr id="20525" name="Text Box 36"/>
          <p:cNvSpPr txBox="1">
            <a:spLocks noChangeArrowheads="1"/>
          </p:cNvSpPr>
          <p:nvPr/>
        </p:nvSpPr>
        <p:spPr bwMode="auto">
          <a:xfrm>
            <a:off x="7296767" y="2609861"/>
            <a:ext cx="1659555" cy="433324"/>
          </a:xfrm>
          <a:prstGeom prst="rect">
            <a:avLst/>
          </a:prstGeom>
          <a:solidFill>
            <a:schemeClr val="bg1"/>
          </a:solidFill>
          <a:ln w="9525">
            <a:noFill/>
            <a:miter lim="800000"/>
            <a:headEnd/>
            <a:tailEnd/>
          </a:ln>
        </p:spPr>
        <p:txBody>
          <a:bodyPr wrap="square">
            <a:spAutoFit/>
          </a:bodyPr>
          <a:lstStyle/>
          <a:p>
            <a:pPr algn="ctr" eaLnBrk="0" hangingPunct="0"/>
            <a:r>
              <a:rPr lang="en-GB" sz="1108" b="1" dirty="0">
                <a:solidFill>
                  <a:srgbClr val="0000FF"/>
                </a:solidFill>
              </a:rPr>
              <a:t>Built and Checked Subsystems</a:t>
            </a:r>
            <a:endParaRPr lang="en-GB" sz="1108" dirty="0">
              <a:solidFill>
                <a:srgbClr val="0000FF"/>
              </a:solidFill>
            </a:endParaRPr>
          </a:p>
        </p:txBody>
      </p:sp>
      <p:sp>
        <p:nvSpPr>
          <p:cNvPr id="20526" name="Text Box 37"/>
          <p:cNvSpPr txBox="1">
            <a:spLocks noChangeArrowheads="1"/>
          </p:cNvSpPr>
          <p:nvPr/>
        </p:nvSpPr>
        <p:spPr bwMode="auto">
          <a:xfrm>
            <a:off x="7956036" y="937086"/>
            <a:ext cx="856325" cy="433324"/>
          </a:xfrm>
          <a:prstGeom prst="rect">
            <a:avLst/>
          </a:prstGeom>
          <a:solidFill>
            <a:schemeClr val="bg1"/>
          </a:solidFill>
          <a:ln w="9525">
            <a:noFill/>
            <a:miter lim="800000"/>
            <a:headEnd/>
            <a:tailEnd/>
          </a:ln>
        </p:spPr>
        <p:txBody>
          <a:bodyPr wrap="none">
            <a:spAutoFit/>
          </a:bodyPr>
          <a:lstStyle/>
          <a:p>
            <a:pPr algn="ctr" eaLnBrk="0" hangingPunct="0"/>
            <a:r>
              <a:rPr lang="en-GB" sz="1108" b="1" dirty="0">
                <a:solidFill>
                  <a:srgbClr val="0000FF"/>
                </a:solidFill>
              </a:rPr>
              <a:t>Working</a:t>
            </a:r>
          </a:p>
          <a:p>
            <a:pPr algn="ctr" eaLnBrk="0" hangingPunct="0"/>
            <a:r>
              <a:rPr lang="en-GB" sz="1108" b="1" dirty="0">
                <a:solidFill>
                  <a:srgbClr val="0000FF"/>
                </a:solidFill>
              </a:rPr>
              <a:t>System</a:t>
            </a:r>
            <a:endParaRPr lang="en-GB" sz="1108" dirty="0">
              <a:solidFill>
                <a:srgbClr val="0000FF"/>
              </a:solidFill>
            </a:endParaRPr>
          </a:p>
        </p:txBody>
      </p:sp>
      <p:sp>
        <p:nvSpPr>
          <p:cNvPr id="20527" name="Line 38"/>
          <p:cNvSpPr>
            <a:spLocks noChangeShapeType="1"/>
          </p:cNvSpPr>
          <p:nvPr/>
        </p:nvSpPr>
        <p:spPr bwMode="auto">
          <a:xfrm>
            <a:off x="2691919" y="2142392"/>
            <a:ext cx="3821723" cy="0"/>
          </a:xfrm>
          <a:prstGeom prst="line">
            <a:avLst/>
          </a:prstGeom>
          <a:noFill/>
          <a:ln w="9525">
            <a:solidFill>
              <a:schemeClr val="tx1"/>
            </a:solidFill>
            <a:prstDash val="dash"/>
            <a:round/>
            <a:headEnd/>
            <a:tailEnd type="triangle" w="med" len="med"/>
          </a:ln>
        </p:spPr>
        <p:txBody>
          <a:bodyPr wrap="none" anchor="ctr"/>
          <a:lstStyle/>
          <a:p>
            <a:endParaRPr lang="en-GB" sz="1477"/>
          </a:p>
        </p:txBody>
      </p:sp>
      <p:sp>
        <p:nvSpPr>
          <p:cNvPr id="20528" name="Line 39"/>
          <p:cNvSpPr>
            <a:spLocks noChangeShapeType="1"/>
          </p:cNvSpPr>
          <p:nvPr/>
        </p:nvSpPr>
        <p:spPr bwMode="auto">
          <a:xfrm>
            <a:off x="3339630" y="3433397"/>
            <a:ext cx="2410557" cy="0"/>
          </a:xfrm>
          <a:prstGeom prst="line">
            <a:avLst/>
          </a:prstGeom>
          <a:noFill/>
          <a:ln w="9525">
            <a:solidFill>
              <a:schemeClr val="tx1"/>
            </a:solidFill>
            <a:prstDash val="dash"/>
            <a:round/>
            <a:headEnd/>
            <a:tailEnd type="triangle" w="med" len="med"/>
          </a:ln>
        </p:spPr>
        <p:txBody>
          <a:bodyPr wrap="none" anchor="ctr"/>
          <a:lstStyle/>
          <a:p>
            <a:endParaRPr lang="en-GB" sz="1477"/>
          </a:p>
        </p:txBody>
      </p:sp>
      <p:sp>
        <p:nvSpPr>
          <p:cNvPr id="20529" name="Line 40"/>
          <p:cNvSpPr>
            <a:spLocks noChangeShapeType="1"/>
          </p:cNvSpPr>
          <p:nvPr/>
        </p:nvSpPr>
        <p:spPr bwMode="auto">
          <a:xfrm>
            <a:off x="4114818" y="4681904"/>
            <a:ext cx="858715" cy="0"/>
          </a:xfrm>
          <a:prstGeom prst="line">
            <a:avLst/>
          </a:prstGeom>
          <a:noFill/>
          <a:ln w="9525">
            <a:solidFill>
              <a:schemeClr val="tx1"/>
            </a:solidFill>
            <a:prstDash val="dash"/>
            <a:round/>
            <a:headEnd/>
            <a:tailEnd type="triangle" w="med" len="med"/>
          </a:ln>
        </p:spPr>
        <p:txBody>
          <a:bodyPr wrap="none" anchor="ctr"/>
          <a:lstStyle/>
          <a:p>
            <a:endParaRPr lang="en-GB" sz="1477"/>
          </a:p>
        </p:txBody>
      </p:sp>
      <p:sp>
        <p:nvSpPr>
          <p:cNvPr id="20532" name="Text Box 43"/>
          <p:cNvSpPr txBox="1">
            <a:spLocks noChangeArrowheads="1"/>
          </p:cNvSpPr>
          <p:nvPr/>
        </p:nvSpPr>
        <p:spPr bwMode="auto">
          <a:xfrm>
            <a:off x="3964497" y="4279669"/>
            <a:ext cx="1198565" cy="1115305"/>
          </a:xfrm>
          <a:prstGeom prst="rect">
            <a:avLst/>
          </a:prstGeom>
          <a:noFill/>
          <a:ln w="9525">
            <a:noFill/>
            <a:miter lim="800000"/>
            <a:headEnd/>
            <a:tailEnd/>
          </a:ln>
        </p:spPr>
        <p:txBody>
          <a:bodyPr wrap="square">
            <a:spAutoFit/>
          </a:bodyPr>
          <a:lstStyle/>
          <a:p>
            <a:pPr algn="ctr" eaLnBrk="0" hangingPunct="0"/>
            <a:r>
              <a:rPr lang="en-GB" sz="1108" b="1" dirty="0">
                <a:solidFill>
                  <a:srgbClr val="0000FF"/>
                </a:solidFill>
              </a:rPr>
              <a:t>Component</a:t>
            </a:r>
          </a:p>
          <a:p>
            <a:pPr algn="ctr" eaLnBrk="0" hangingPunct="0"/>
            <a:r>
              <a:rPr lang="en-GB" sz="1108" b="1" dirty="0">
                <a:solidFill>
                  <a:srgbClr val="0000FF"/>
                </a:solidFill>
              </a:rPr>
              <a:t>Build and Check Requirements</a:t>
            </a:r>
          </a:p>
          <a:p>
            <a:pPr algn="ctr" eaLnBrk="0" hangingPunct="0"/>
            <a:endParaRPr lang="en-GB" sz="1108" b="1" dirty="0">
              <a:solidFill>
                <a:srgbClr val="0000FF"/>
              </a:solidFill>
            </a:endParaRPr>
          </a:p>
        </p:txBody>
      </p:sp>
      <p:sp>
        <p:nvSpPr>
          <p:cNvPr id="20533" name="Rectangle 44"/>
          <p:cNvSpPr>
            <a:spLocks noGrp="1" noChangeArrowheads="1"/>
          </p:cNvSpPr>
          <p:nvPr>
            <p:ph type="title"/>
          </p:nvPr>
        </p:nvSpPr>
        <p:spPr/>
        <p:txBody>
          <a:bodyPr/>
          <a:lstStyle/>
          <a:p>
            <a:pPr eaLnBrk="1" hangingPunct="1"/>
            <a:r>
              <a:rPr lang="en-GB" dirty="0" smtClean="0"/>
              <a:t>The V Diagram</a:t>
            </a:r>
          </a:p>
        </p:txBody>
      </p:sp>
      <p:sp>
        <p:nvSpPr>
          <p:cNvPr id="20535" name="Line 13"/>
          <p:cNvSpPr>
            <a:spLocks noChangeShapeType="1"/>
          </p:cNvSpPr>
          <p:nvPr/>
        </p:nvSpPr>
        <p:spPr bwMode="auto">
          <a:xfrm flipH="1">
            <a:off x="7410450" y="1211874"/>
            <a:ext cx="361950" cy="597877"/>
          </a:xfrm>
          <a:prstGeom prst="line">
            <a:avLst/>
          </a:prstGeom>
          <a:noFill/>
          <a:ln w="38100">
            <a:solidFill>
              <a:schemeClr val="tx1"/>
            </a:solidFill>
            <a:round/>
            <a:headEnd type="triangle" w="med" len="med"/>
            <a:tailEnd/>
          </a:ln>
        </p:spPr>
        <p:txBody>
          <a:bodyPr wrap="none" anchor="ctr"/>
          <a:lstStyle/>
          <a:p>
            <a:endParaRPr lang="en-GB" sz="1477"/>
          </a:p>
        </p:txBody>
      </p:sp>
      <p:sp>
        <p:nvSpPr>
          <p:cNvPr id="20536" name="Line 10"/>
          <p:cNvSpPr>
            <a:spLocks noChangeShapeType="1"/>
          </p:cNvSpPr>
          <p:nvPr/>
        </p:nvSpPr>
        <p:spPr bwMode="auto">
          <a:xfrm>
            <a:off x="1371603" y="1211874"/>
            <a:ext cx="361950" cy="592015"/>
          </a:xfrm>
          <a:prstGeom prst="line">
            <a:avLst/>
          </a:prstGeom>
          <a:noFill/>
          <a:ln w="38100">
            <a:solidFill>
              <a:schemeClr val="tx1"/>
            </a:solidFill>
            <a:round/>
            <a:headEnd/>
            <a:tailEnd type="triangle" w="med" len="med"/>
          </a:ln>
        </p:spPr>
        <p:txBody>
          <a:bodyPr wrap="none" anchor="ctr"/>
          <a:lstStyle/>
          <a:p>
            <a:endParaRPr lang="en-GB" sz="1477"/>
          </a:p>
        </p:txBody>
      </p:sp>
      <p:sp>
        <p:nvSpPr>
          <p:cNvPr id="58" name="Text Box 15"/>
          <p:cNvSpPr txBox="1">
            <a:spLocks noChangeArrowheads="1"/>
          </p:cNvSpPr>
          <p:nvPr/>
        </p:nvSpPr>
        <p:spPr bwMode="gray">
          <a:xfrm>
            <a:off x="3527421" y="1932035"/>
            <a:ext cx="2582575" cy="433324"/>
          </a:xfrm>
          <a:prstGeom prst="rect">
            <a:avLst/>
          </a:prstGeom>
          <a:noFill/>
          <a:ln w="9525">
            <a:noFill/>
            <a:miter lim="800000"/>
            <a:headEnd/>
            <a:tailEnd/>
          </a:ln>
        </p:spPr>
        <p:txBody>
          <a:bodyPr wrap="square">
            <a:spAutoFit/>
          </a:bodyPr>
          <a:lstStyle/>
          <a:p>
            <a:pPr algn="ctr" eaLnBrk="0" hangingPunct="0"/>
            <a:r>
              <a:rPr lang="en-GB" sz="1108" b="1" dirty="0">
                <a:solidFill>
                  <a:srgbClr val="0000FF"/>
                </a:solidFill>
              </a:rPr>
              <a:t>System Build And Check Requirements</a:t>
            </a:r>
          </a:p>
        </p:txBody>
      </p:sp>
      <p:sp>
        <p:nvSpPr>
          <p:cNvPr id="59" name="Text Box 15"/>
          <p:cNvSpPr txBox="1">
            <a:spLocks noChangeArrowheads="1"/>
          </p:cNvSpPr>
          <p:nvPr/>
        </p:nvSpPr>
        <p:spPr bwMode="gray">
          <a:xfrm>
            <a:off x="3403545" y="3219124"/>
            <a:ext cx="2582575" cy="433324"/>
          </a:xfrm>
          <a:prstGeom prst="rect">
            <a:avLst/>
          </a:prstGeom>
          <a:noFill/>
          <a:ln w="9525">
            <a:noFill/>
            <a:miter lim="800000"/>
            <a:headEnd/>
            <a:tailEnd/>
          </a:ln>
        </p:spPr>
        <p:txBody>
          <a:bodyPr wrap="square">
            <a:spAutoFit/>
          </a:bodyPr>
          <a:lstStyle/>
          <a:p>
            <a:pPr algn="ctr" eaLnBrk="0" hangingPunct="0"/>
            <a:r>
              <a:rPr lang="en-GB" sz="1108" b="1" dirty="0">
                <a:solidFill>
                  <a:srgbClr val="0000FF"/>
                </a:solidFill>
              </a:rPr>
              <a:t>Subsystem Build and Check Requirements</a:t>
            </a:r>
          </a:p>
        </p:txBody>
      </p:sp>
      <p:sp>
        <p:nvSpPr>
          <p:cNvPr id="62" name="TextBox 61"/>
          <p:cNvSpPr txBox="1"/>
          <p:nvPr/>
        </p:nvSpPr>
        <p:spPr>
          <a:xfrm>
            <a:off x="6538546" y="4942043"/>
            <a:ext cx="2330128" cy="1228863"/>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1477" dirty="0"/>
              <a:t>We have to check at every level. The lower-level checks supporting the higher levels</a:t>
            </a:r>
          </a:p>
        </p:txBody>
      </p:sp>
      <p:sp>
        <p:nvSpPr>
          <p:cNvPr id="63" name="TextBox 62"/>
          <p:cNvSpPr txBox="1"/>
          <p:nvPr/>
        </p:nvSpPr>
        <p:spPr>
          <a:xfrm>
            <a:off x="429972" y="5116792"/>
            <a:ext cx="2182332" cy="944489"/>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1846" dirty="0"/>
              <a:t>To </a:t>
            </a:r>
            <a:r>
              <a:rPr lang="en-US" sz="1846"/>
              <a:t>manage complexity we design </a:t>
            </a:r>
            <a:r>
              <a:rPr lang="en-US" sz="1846" dirty="0"/>
              <a:t>in levels</a:t>
            </a:r>
          </a:p>
        </p:txBody>
      </p:sp>
      <p:sp>
        <p:nvSpPr>
          <p:cNvPr id="64" name="Right Arrow 63"/>
          <p:cNvSpPr/>
          <p:nvPr/>
        </p:nvSpPr>
        <p:spPr>
          <a:xfrm>
            <a:off x="2901497" y="5361097"/>
            <a:ext cx="3323455" cy="551007"/>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1950"/>
          </a:p>
        </p:txBody>
      </p:sp>
    </p:spTree>
    <p:extLst>
      <p:ext uri="{BB962C8B-B14F-4D97-AF65-F5344CB8AC3E}">
        <p14:creationId xmlns:p14="http://schemas.microsoft.com/office/powerpoint/2010/main" val="2685984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64"/>
                                        </p:tgtEl>
                                        <p:attrNameLst>
                                          <p:attrName>style.visibility</p:attrName>
                                        </p:attrNameLst>
                                      </p:cBhvr>
                                      <p:to>
                                        <p:strVal val="visible"/>
                                      </p:to>
                                    </p:set>
                                    <p:animEffect transition="in" filter="wipe(left)">
                                      <p:cBhvr>
                                        <p:cTn id="11" dur="500"/>
                                        <p:tgtEl>
                                          <p:spTgt spid="6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Line 3"/>
          <p:cNvSpPr>
            <a:spLocks noChangeShapeType="1"/>
          </p:cNvSpPr>
          <p:nvPr/>
        </p:nvSpPr>
        <p:spPr bwMode="gray">
          <a:xfrm>
            <a:off x="484194" y="1137724"/>
            <a:ext cx="974725" cy="114886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35845" name="Line 4"/>
          <p:cNvSpPr>
            <a:spLocks noChangeShapeType="1"/>
          </p:cNvSpPr>
          <p:nvPr/>
        </p:nvSpPr>
        <p:spPr bwMode="gray">
          <a:xfrm>
            <a:off x="2727343" y="3776330"/>
            <a:ext cx="960437" cy="1036027"/>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12" name="Text Box 5"/>
          <p:cNvSpPr txBox="1">
            <a:spLocks noChangeArrowheads="1"/>
          </p:cNvSpPr>
          <p:nvPr/>
        </p:nvSpPr>
        <p:spPr bwMode="gray">
          <a:xfrm>
            <a:off x="1121262" y="1340829"/>
            <a:ext cx="1456104" cy="688843"/>
          </a:xfrm>
          <a:prstGeom prst="rect">
            <a:avLst/>
          </a:prstGeom>
          <a:noFill/>
          <a:ln w="9525">
            <a:noFill/>
            <a:miter lim="800000"/>
            <a:headEnd/>
            <a:tailEnd/>
          </a:ln>
        </p:spPr>
        <p:txBody>
          <a:bodyPr wrap="none">
            <a:spAutoFit/>
          </a:bodyPr>
          <a:lstStyle/>
          <a:p>
            <a:pPr algn="ctr" eaLnBrk="0" hangingPunct="0"/>
            <a:r>
              <a:rPr lang="en-GB" sz="1292">
                <a:solidFill>
                  <a:srgbClr val="000000"/>
                </a:solidFill>
              </a:rPr>
              <a:t>System</a:t>
            </a:r>
          </a:p>
          <a:p>
            <a:pPr algn="ctr" eaLnBrk="0" hangingPunct="0"/>
            <a:r>
              <a:rPr lang="en-GB" sz="1292">
                <a:solidFill>
                  <a:srgbClr val="000000"/>
                </a:solidFill>
              </a:rPr>
              <a:t>(Current Level)</a:t>
            </a:r>
          </a:p>
          <a:p>
            <a:pPr algn="ctr" eaLnBrk="0" hangingPunct="0"/>
            <a:r>
              <a:rPr lang="en-GB" sz="1292">
                <a:solidFill>
                  <a:srgbClr val="000000"/>
                </a:solidFill>
              </a:rPr>
              <a:t>Requirements</a:t>
            </a:r>
          </a:p>
        </p:txBody>
      </p:sp>
      <p:sp>
        <p:nvSpPr>
          <p:cNvPr id="21513" name="Text Box 6"/>
          <p:cNvSpPr txBox="1">
            <a:spLocks noChangeArrowheads="1"/>
          </p:cNvSpPr>
          <p:nvPr/>
        </p:nvSpPr>
        <p:spPr bwMode="gray">
          <a:xfrm>
            <a:off x="1892617" y="4062149"/>
            <a:ext cx="1334854" cy="688843"/>
          </a:xfrm>
          <a:prstGeom prst="rect">
            <a:avLst/>
          </a:prstGeom>
          <a:noFill/>
          <a:ln w="9525">
            <a:noFill/>
            <a:miter lim="800000"/>
            <a:headEnd/>
            <a:tailEnd/>
          </a:ln>
        </p:spPr>
        <p:txBody>
          <a:bodyPr wrap="none">
            <a:spAutoFit/>
          </a:bodyPr>
          <a:lstStyle/>
          <a:p>
            <a:pPr algn="ctr" eaLnBrk="0" hangingPunct="0"/>
            <a:r>
              <a:rPr lang="en-GB" sz="1292" dirty="0">
                <a:solidFill>
                  <a:srgbClr val="000000"/>
                </a:solidFill>
              </a:rPr>
              <a:t>Subsystem</a:t>
            </a:r>
          </a:p>
          <a:p>
            <a:pPr algn="ctr" eaLnBrk="0" hangingPunct="0"/>
            <a:r>
              <a:rPr lang="en-GB" sz="1292" dirty="0">
                <a:solidFill>
                  <a:srgbClr val="000000"/>
                </a:solidFill>
              </a:rPr>
              <a:t>(Lower Level)</a:t>
            </a:r>
          </a:p>
          <a:p>
            <a:pPr algn="ctr" eaLnBrk="0" hangingPunct="0"/>
            <a:r>
              <a:rPr lang="en-GB" sz="1292" dirty="0">
                <a:solidFill>
                  <a:srgbClr val="000000"/>
                </a:solidFill>
              </a:rPr>
              <a:t>Requirements</a:t>
            </a:r>
          </a:p>
        </p:txBody>
      </p:sp>
      <p:sp>
        <p:nvSpPr>
          <p:cNvPr id="21514" name="Text Box 7"/>
          <p:cNvSpPr txBox="1">
            <a:spLocks noChangeArrowheads="1"/>
          </p:cNvSpPr>
          <p:nvPr/>
        </p:nvSpPr>
        <p:spPr bwMode="gray">
          <a:xfrm>
            <a:off x="5867503" y="4091200"/>
            <a:ext cx="1784876" cy="688843"/>
          </a:xfrm>
          <a:prstGeom prst="rect">
            <a:avLst/>
          </a:prstGeom>
          <a:noFill/>
          <a:ln w="9525">
            <a:noFill/>
            <a:miter lim="800000"/>
            <a:headEnd/>
            <a:tailEnd/>
          </a:ln>
        </p:spPr>
        <p:txBody>
          <a:bodyPr wrap="square">
            <a:spAutoFit/>
          </a:bodyPr>
          <a:lstStyle/>
          <a:p>
            <a:pPr algn="ctr" eaLnBrk="0" hangingPunct="0"/>
            <a:r>
              <a:rPr lang="en-GB" sz="1292" dirty="0">
                <a:solidFill>
                  <a:srgbClr val="000000"/>
                </a:solidFill>
              </a:rPr>
              <a:t>Built and Checked (Lower Levels)</a:t>
            </a:r>
          </a:p>
          <a:p>
            <a:pPr algn="ctr" eaLnBrk="0" hangingPunct="0"/>
            <a:r>
              <a:rPr lang="en-GB" sz="1292" dirty="0">
                <a:solidFill>
                  <a:srgbClr val="000000"/>
                </a:solidFill>
              </a:rPr>
              <a:t>Subsystems</a:t>
            </a:r>
          </a:p>
        </p:txBody>
      </p:sp>
      <p:sp>
        <p:nvSpPr>
          <p:cNvPr id="35849" name="Line 8"/>
          <p:cNvSpPr>
            <a:spLocks noChangeShapeType="1"/>
          </p:cNvSpPr>
          <p:nvPr/>
        </p:nvSpPr>
        <p:spPr bwMode="gray">
          <a:xfrm rot="18056580">
            <a:off x="5256622" y="4177380"/>
            <a:ext cx="1251438" cy="263525"/>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35850" name="Line 9"/>
          <p:cNvSpPr>
            <a:spLocks noChangeShapeType="1"/>
          </p:cNvSpPr>
          <p:nvPr/>
        </p:nvSpPr>
        <p:spPr bwMode="gray">
          <a:xfrm rot="18056580">
            <a:off x="7275635" y="1802058"/>
            <a:ext cx="1260231" cy="123825"/>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21" name="Text Box 10"/>
          <p:cNvSpPr txBox="1">
            <a:spLocks noChangeArrowheads="1"/>
          </p:cNvSpPr>
          <p:nvPr/>
        </p:nvSpPr>
        <p:spPr bwMode="gray">
          <a:xfrm>
            <a:off x="6477486" y="1399444"/>
            <a:ext cx="1456104" cy="688843"/>
          </a:xfrm>
          <a:prstGeom prst="rect">
            <a:avLst/>
          </a:prstGeom>
          <a:noFill/>
          <a:ln w="9525">
            <a:noFill/>
            <a:miter lim="800000"/>
            <a:headEnd/>
            <a:tailEnd/>
          </a:ln>
        </p:spPr>
        <p:txBody>
          <a:bodyPr wrap="none">
            <a:spAutoFit/>
          </a:bodyPr>
          <a:lstStyle/>
          <a:p>
            <a:pPr algn="ctr" eaLnBrk="0" hangingPunct="0"/>
            <a:r>
              <a:rPr lang="en-GB" sz="1292" dirty="0">
                <a:solidFill>
                  <a:srgbClr val="000000"/>
                </a:solidFill>
              </a:rPr>
              <a:t>Working</a:t>
            </a:r>
          </a:p>
          <a:p>
            <a:pPr algn="ctr" eaLnBrk="0" hangingPunct="0"/>
            <a:r>
              <a:rPr lang="en-GB" sz="1292" dirty="0">
                <a:solidFill>
                  <a:srgbClr val="000000"/>
                </a:solidFill>
              </a:rPr>
              <a:t>(Current Level)</a:t>
            </a:r>
          </a:p>
          <a:p>
            <a:pPr algn="ctr" eaLnBrk="0" hangingPunct="0"/>
            <a:r>
              <a:rPr lang="en-GB" sz="1292" dirty="0">
                <a:solidFill>
                  <a:srgbClr val="000000"/>
                </a:solidFill>
              </a:rPr>
              <a:t>System</a:t>
            </a:r>
          </a:p>
        </p:txBody>
      </p:sp>
      <p:sp>
        <p:nvSpPr>
          <p:cNvPr id="390155" name="Rectangle 11"/>
          <p:cNvSpPr>
            <a:spLocks noChangeArrowheads="1"/>
          </p:cNvSpPr>
          <p:nvPr/>
        </p:nvSpPr>
        <p:spPr bwMode="gray">
          <a:xfrm>
            <a:off x="2040673" y="4802098"/>
            <a:ext cx="5062654" cy="1463920"/>
          </a:xfrm>
          <a:prstGeom prst="rect">
            <a:avLst/>
          </a:prstGeom>
          <a:solidFill>
            <a:srgbClr val="FF7C80"/>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Engineer</a:t>
            </a:r>
          </a:p>
          <a:p>
            <a:pPr algn="ctr">
              <a:defRPr/>
            </a:pPr>
            <a:r>
              <a:rPr lang="en-GB" sz="2215" dirty="0">
                <a:latin typeface="Arial" charset="0"/>
              </a:rPr>
              <a:t> Subsystems</a:t>
            </a:r>
          </a:p>
          <a:p>
            <a:pPr algn="ctr">
              <a:defRPr/>
            </a:pPr>
            <a:r>
              <a:rPr lang="en-GB" sz="2215" dirty="0">
                <a:latin typeface="Arial" charset="0"/>
              </a:rPr>
              <a:t>(Lower Levels)</a:t>
            </a:r>
            <a:endParaRPr lang="en-US" sz="2215" dirty="0">
              <a:latin typeface="Arial" charset="0"/>
            </a:endParaRPr>
          </a:p>
        </p:txBody>
      </p:sp>
      <p:sp>
        <p:nvSpPr>
          <p:cNvPr id="390156" name="Rectangle 12"/>
          <p:cNvSpPr>
            <a:spLocks noChangeArrowheads="1"/>
          </p:cNvSpPr>
          <p:nvPr/>
        </p:nvSpPr>
        <p:spPr bwMode="gray">
          <a:xfrm>
            <a:off x="544519" y="2319737"/>
            <a:ext cx="3303587" cy="1463920"/>
          </a:xfrm>
          <a:prstGeom prst="rect">
            <a:avLst/>
          </a:prstGeom>
          <a:solidFill>
            <a:schemeClr val="accent6">
              <a:lumMod val="20000"/>
              <a:lumOff val="80000"/>
            </a:schemeClr>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Design System</a:t>
            </a:r>
          </a:p>
          <a:p>
            <a:pPr algn="ctr">
              <a:defRPr/>
            </a:pPr>
            <a:r>
              <a:rPr lang="en-GB" sz="2215" dirty="0">
                <a:latin typeface="Arial" charset="0"/>
              </a:rPr>
              <a:t>(Current Level)</a:t>
            </a:r>
            <a:endParaRPr lang="en-US" sz="2215" dirty="0">
              <a:latin typeface="Arial" charset="0"/>
            </a:endParaRPr>
          </a:p>
        </p:txBody>
      </p:sp>
      <p:sp>
        <p:nvSpPr>
          <p:cNvPr id="390157" name="Rectangle 13"/>
          <p:cNvSpPr>
            <a:spLocks noChangeArrowheads="1"/>
          </p:cNvSpPr>
          <p:nvPr/>
        </p:nvSpPr>
        <p:spPr bwMode="gray">
          <a:xfrm>
            <a:off x="5311449" y="2343183"/>
            <a:ext cx="3260725" cy="1463920"/>
          </a:xfrm>
          <a:prstGeom prst="rect">
            <a:avLst/>
          </a:prstGeom>
          <a:solidFill>
            <a:schemeClr val="accent6">
              <a:lumMod val="20000"/>
              <a:lumOff val="80000"/>
            </a:schemeClr>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Build and Check System </a:t>
            </a:r>
          </a:p>
          <a:p>
            <a:pPr algn="ctr">
              <a:defRPr/>
            </a:pPr>
            <a:r>
              <a:rPr lang="en-GB" sz="2215" dirty="0">
                <a:latin typeface="Arial" charset="0"/>
              </a:rPr>
              <a:t>(Current level)</a:t>
            </a:r>
            <a:endParaRPr lang="en-US" sz="2215" dirty="0">
              <a:latin typeface="Arial" charset="0"/>
            </a:endParaRPr>
          </a:p>
        </p:txBody>
      </p:sp>
      <p:sp>
        <p:nvSpPr>
          <p:cNvPr id="35855" name="Line 14"/>
          <p:cNvSpPr>
            <a:spLocks noChangeShapeType="1"/>
          </p:cNvSpPr>
          <p:nvPr/>
        </p:nvSpPr>
        <p:spPr bwMode="gray">
          <a:xfrm>
            <a:off x="3858913" y="3065585"/>
            <a:ext cx="1406525" cy="13189"/>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34" name="Text Box 15"/>
          <p:cNvSpPr txBox="1">
            <a:spLocks noChangeArrowheads="1"/>
          </p:cNvSpPr>
          <p:nvPr/>
        </p:nvSpPr>
        <p:spPr bwMode="gray">
          <a:xfrm>
            <a:off x="3740744" y="2397042"/>
            <a:ext cx="1606709" cy="646331"/>
          </a:xfrm>
          <a:prstGeom prst="rect">
            <a:avLst/>
          </a:prstGeom>
          <a:noFill/>
          <a:ln w="9525">
            <a:noFill/>
            <a:miter lim="800000"/>
            <a:headEnd/>
            <a:tailEnd/>
          </a:ln>
        </p:spPr>
        <p:txBody>
          <a:bodyPr wrap="square">
            <a:spAutoFit/>
          </a:bodyPr>
          <a:lstStyle/>
          <a:p>
            <a:pPr algn="ctr" eaLnBrk="0" hangingPunct="0"/>
            <a:r>
              <a:rPr lang="en-GB" sz="1200" dirty="0">
                <a:solidFill>
                  <a:srgbClr val="000000"/>
                </a:solidFill>
              </a:rPr>
              <a:t>System</a:t>
            </a:r>
          </a:p>
          <a:p>
            <a:pPr algn="ctr" eaLnBrk="0" hangingPunct="0"/>
            <a:r>
              <a:rPr lang="en-GB" sz="1200" dirty="0">
                <a:solidFill>
                  <a:srgbClr val="000000"/>
                </a:solidFill>
              </a:rPr>
              <a:t>Build and Check Requirements</a:t>
            </a:r>
          </a:p>
        </p:txBody>
      </p:sp>
      <p:sp>
        <p:nvSpPr>
          <p:cNvPr id="21535" name="Rectangle 16"/>
          <p:cNvSpPr>
            <a:spLocks noGrp="1" noChangeArrowheads="1"/>
          </p:cNvSpPr>
          <p:nvPr>
            <p:ph type="title"/>
          </p:nvPr>
        </p:nvSpPr>
        <p:spPr/>
        <p:txBody>
          <a:bodyPr/>
          <a:lstStyle/>
          <a:p>
            <a:pPr eaLnBrk="1" hangingPunct="1"/>
            <a:r>
              <a:rPr lang="en-GB" dirty="0" smtClean="0"/>
              <a:t>Systems Engineering is Fractal</a:t>
            </a:r>
            <a:br>
              <a:rPr lang="en-GB" dirty="0" smtClean="0"/>
            </a:br>
            <a:endParaRPr lang="en-US" sz="2215" dirty="0"/>
          </a:p>
        </p:txBody>
      </p:sp>
      <p:sp>
        <p:nvSpPr>
          <p:cNvPr id="16" name="Rectangle 15"/>
          <p:cNvSpPr/>
          <p:nvPr/>
        </p:nvSpPr>
        <p:spPr>
          <a:xfrm>
            <a:off x="2784381" y="1042599"/>
            <a:ext cx="3625825" cy="92333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GB" sz="1800" b="1" dirty="0"/>
              <a:t>At any one Level there is a</a:t>
            </a:r>
          </a:p>
          <a:p>
            <a:pPr algn="ctr"/>
            <a:r>
              <a:rPr lang="en-GB" sz="1800" b="1" dirty="0"/>
              <a:t> Fundamental Process – The Process Is Recursive</a:t>
            </a:r>
          </a:p>
        </p:txBody>
      </p:sp>
    </p:spTree>
    <p:extLst>
      <p:ext uri="{BB962C8B-B14F-4D97-AF65-F5344CB8AC3E}">
        <p14:creationId xmlns:p14="http://schemas.microsoft.com/office/powerpoint/2010/main" val="851560781"/>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Line 3"/>
          <p:cNvSpPr>
            <a:spLocks noChangeShapeType="1"/>
          </p:cNvSpPr>
          <p:nvPr/>
        </p:nvSpPr>
        <p:spPr bwMode="gray">
          <a:xfrm>
            <a:off x="484194" y="1137724"/>
            <a:ext cx="974725" cy="114886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35845" name="Line 4"/>
          <p:cNvSpPr>
            <a:spLocks noChangeShapeType="1"/>
          </p:cNvSpPr>
          <p:nvPr/>
        </p:nvSpPr>
        <p:spPr bwMode="gray">
          <a:xfrm>
            <a:off x="2727343" y="3776330"/>
            <a:ext cx="960437" cy="1036027"/>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12" name="Text Box 5"/>
          <p:cNvSpPr txBox="1">
            <a:spLocks noChangeArrowheads="1"/>
          </p:cNvSpPr>
          <p:nvPr/>
        </p:nvSpPr>
        <p:spPr bwMode="gray">
          <a:xfrm>
            <a:off x="1121262" y="1340829"/>
            <a:ext cx="1456104" cy="688843"/>
          </a:xfrm>
          <a:prstGeom prst="rect">
            <a:avLst/>
          </a:prstGeom>
          <a:noFill/>
          <a:ln w="9525">
            <a:noFill/>
            <a:miter lim="800000"/>
            <a:headEnd/>
            <a:tailEnd/>
          </a:ln>
        </p:spPr>
        <p:txBody>
          <a:bodyPr wrap="none">
            <a:spAutoFit/>
          </a:bodyPr>
          <a:lstStyle/>
          <a:p>
            <a:pPr algn="ctr" eaLnBrk="0" hangingPunct="0"/>
            <a:r>
              <a:rPr lang="en-GB" sz="1292">
                <a:solidFill>
                  <a:srgbClr val="000000"/>
                </a:solidFill>
              </a:rPr>
              <a:t>System</a:t>
            </a:r>
          </a:p>
          <a:p>
            <a:pPr algn="ctr" eaLnBrk="0" hangingPunct="0"/>
            <a:r>
              <a:rPr lang="en-GB" sz="1292">
                <a:solidFill>
                  <a:srgbClr val="000000"/>
                </a:solidFill>
              </a:rPr>
              <a:t>(Current Level)</a:t>
            </a:r>
          </a:p>
          <a:p>
            <a:pPr algn="ctr" eaLnBrk="0" hangingPunct="0"/>
            <a:r>
              <a:rPr lang="en-GB" sz="1292">
                <a:solidFill>
                  <a:srgbClr val="000000"/>
                </a:solidFill>
              </a:rPr>
              <a:t>Requirements</a:t>
            </a:r>
          </a:p>
        </p:txBody>
      </p:sp>
      <p:sp>
        <p:nvSpPr>
          <p:cNvPr id="21513" name="Text Box 6"/>
          <p:cNvSpPr txBox="1">
            <a:spLocks noChangeArrowheads="1"/>
          </p:cNvSpPr>
          <p:nvPr/>
        </p:nvSpPr>
        <p:spPr bwMode="gray">
          <a:xfrm>
            <a:off x="1892617" y="4062149"/>
            <a:ext cx="1334854" cy="688843"/>
          </a:xfrm>
          <a:prstGeom prst="rect">
            <a:avLst/>
          </a:prstGeom>
          <a:noFill/>
          <a:ln w="9525">
            <a:noFill/>
            <a:miter lim="800000"/>
            <a:headEnd/>
            <a:tailEnd/>
          </a:ln>
        </p:spPr>
        <p:txBody>
          <a:bodyPr wrap="none">
            <a:spAutoFit/>
          </a:bodyPr>
          <a:lstStyle/>
          <a:p>
            <a:pPr algn="ctr" eaLnBrk="0" hangingPunct="0"/>
            <a:r>
              <a:rPr lang="en-GB" sz="1292" dirty="0">
                <a:solidFill>
                  <a:srgbClr val="000000"/>
                </a:solidFill>
              </a:rPr>
              <a:t>Subsystem</a:t>
            </a:r>
          </a:p>
          <a:p>
            <a:pPr algn="ctr" eaLnBrk="0" hangingPunct="0"/>
            <a:r>
              <a:rPr lang="en-GB" sz="1292" dirty="0">
                <a:solidFill>
                  <a:srgbClr val="000000"/>
                </a:solidFill>
              </a:rPr>
              <a:t>(Lower Level)</a:t>
            </a:r>
          </a:p>
          <a:p>
            <a:pPr algn="ctr" eaLnBrk="0" hangingPunct="0"/>
            <a:r>
              <a:rPr lang="en-GB" sz="1292" dirty="0">
                <a:solidFill>
                  <a:srgbClr val="000000"/>
                </a:solidFill>
              </a:rPr>
              <a:t>Requirements</a:t>
            </a:r>
          </a:p>
        </p:txBody>
      </p:sp>
      <p:sp>
        <p:nvSpPr>
          <p:cNvPr id="21514" name="Text Box 7"/>
          <p:cNvSpPr txBox="1">
            <a:spLocks noChangeArrowheads="1"/>
          </p:cNvSpPr>
          <p:nvPr/>
        </p:nvSpPr>
        <p:spPr bwMode="gray">
          <a:xfrm>
            <a:off x="5867503" y="4091200"/>
            <a:ext cx="1784876" cy="688843"/>
          </a:xfrm>
          <a:prstGeom prst="rect">
            <a:avLst/>
          </a:prstGeom>
          <a:noFill/>
          <a:ln w="9525">
            <a:noFill/>
            <a:miter lim="800000"/>
            <a:headEnd/>
            <a:tailEnd/>
          </a:ln>
        </p:spPr>
        <p:txBody>
          <a:bodyPr wrap="square">
            <a:spAutoFit/>
          </a:bodyPr>
          <a:lstStyle/>
          <a:p>
            <a:pPr algn="ctr" eaLnBrk="0" hangingPunct="0"/>
            <a:r>
              <a:rPr lang="en-GB" sz="1292" dirty="0">
                <a:solidFill>
                  <a:srgbClr val="000000"/>
                </a:solidFill>
              </a:rPr>
              <a:t>Built and Checked (Lower Levels)</a:t>
            </a:r>
          </a:p>
          <a:p>
            <a:pPr algn="ctr" eaLnBrk="0" hangingPunct="0"/>
            <a:r>
              <a:rPr lang="en-GB" sz="1292" dirty="0">
                <a:solidFill>
                  <a:srgbClr val="000000"/>
                </a:solidFill>
              </a:rPr>
              <a:t>Subsystems</a:t>
            </a:r>
          </a:p>
        </p:txBody>
      </p:sp>
      <p:sp>
        <p:nvSpPr>
          <p:cNvPr id="35849" name="Line 8"/>
          <p:cNvSpPr>
            <a:spLocks noChangeShapeType="1"/>
          </p:cNvSpPr>
          <p:nvPr/>
        </p:nvSpPr>
        <p:spPr bwMode="gray">
          <a:xfrm rot="18056580">
            <a:off x="5256622" y="4177380"/>
            <a:ext cx="1251438" cy="263525"/>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35850" name="Line 9"/>
          <p:cNvSpPr>
            <a:spLocks noChangeShapeType="1"/>
          </p:cNvSpPr>
          <p:nvPr/>
        </p:nvSpPr>
        <p:spPr bwMode="gray">
          <a:xfrm rot="18056580">
            <a:off x="7275635" y="1802058"/>
            <a:ext cx="1260231" cy="123825"/>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21" name="Text Box 10"/>
          <p:cNvSpPr txBox="1">
            <a:spLocks noChangeArrowheads="1"/>
          </p:cNvSpPr>
          <p:nvPr/>
        </p:nvSpPr>
        <p:spPr bwMode="gray">
          <a:xfrm>
            <a:off x="6477486" y="1399444"/>
            <a:ext cx="1456104" cy="688843"/>
          </a:xfrm>
          <a:prstGeom prst="rect">
            <a:avLst/>
          </a:prstGeom>
          <a:noFill/>
          <a:ln w="9525">
            <a:noFill/>
            <a:miter lim="800000"/>
            <a:headEnd/>
            <a:tailEnd/>
          </a:ln>
        </p:spPr>
        <p:txBody>
          <a:bodyPr wrap="none">
            <a:spAutoFit/>
          </a:bodyPr>
          <a:lstStyle/>
          <a:p>
            <a:pPr algn="ctr" eaLnBrk="0" hangingPunct="0"/>
            <a:r>
              <a:rPr lang="en-GB" sz="1292" dirty="0">
                <a:solidFill>
                  <a:srgbClr val="000000"/>
                </a:solidFill>
              </a:rPr>
              <a:t>Working</a:t>
            </a:r>
          </a:p>
          <a:p>
            <a:pPr algn="ctr" eaLnBrk="0" hangingPunct="0"/>
            <a:r>
              <a:rPr lang="en-GB" sz="1292" dirty="0">
                <a:solidFill>
                  <a:srgbClr val="000000"/>
                </a:solidFill>
              </a:rPr>
              <a:t>(Current Level)</a:t>
            </a:r>
          </a:p>
          <a:p>
            <a:pPr algn="ctr" eaLnBrk="0" hangingPunct="0"/>
            <a:r>
              <a:rPr lang="en-GB" sz="1292" dirty="0">
                <a:solidFill>
                  <a:srgbClr val="000000"/>
                </a:solidFill>
              </a:rPr>
              <a:t>System</a:t>
            </a:r>
          </a:p>
        </p:txBody>
      </p:sp>
      <p:sp>
        <p:nvSpPr>
          <p:cNvPr id="390155" name="Rectangle 11"/>
          <p:cNvSpPr>
            <a:spLocks noChangeArrowheads="1"/>
          </p:cNvSpPr>
          <p:nvPr/>
        </p:nvSpPr>
        <p:spPr bwMode="gray">
          <a:xfrm>
            <a:off x="2040673" y="4802098"/>
            <a:ext cx="5062654" cy="1463920"/>
          </a:xfrm>
          <a:prstGeom prst="rect">
            <a:avLst/>
          </a:prstGeom>
          <a:solidFill>
            <a:srgbClr val="FF7C80"/>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Engineer</a:t>
            </a:r>
          </a:p>
          <a:p>
            <a:pPr algn="ctr">
              <a:defRPr/>
            </a:pPr>
            <a:r>
              <a:rPr lang="en-GB" sz="2215" dirty="0">
                <a:latin typeface="Arial" charset="0"/>
              </a:rPr>
              <a:t> Subsystems</a:t>
            </a:r>
          </a:p>
          <a:p>
            <a:pPr algn="ctr">
              <a:defRPr/>
            </a:pPr>
            <a:r>
              <a:rPr lang="en-GB" sz="2215" dirty="0">
                <a:latin typeface="Arial" charset="0"/>
              </a:rPr>
              <a:t>(Lower Levels)</a:t>
            </a:r>
            <a:endParaRPr lang="en-US" sz="2215" dirty="0">
              <a:latin typeface="Arial" charset="0"/>
            </a:endParaRPr>
          </a:p>
        </p:txBody>
      </p:sp>
      <p:sp>
        <p:nvSpPr>
          <p:cNvPr id="390156" name="Rectangle 12"/>
          <p:cNvSpPr>
            <a:spLocks noChangeArrowheads="1"/>
          </p:cNvSpPr>
          <p:nvPr/>
        </p:nvSpPr>
        <p:spPr bwMode="gray">
          <a:xfrm>
            <a:off x="544519" y="2319737"/>
            <a:ext cx="3303587" cy="1463920"/>
          </a:xfrm>
          <a:prstGeom prst="rect">
            <a:avLst/>
          </a:prstGeom>
          <a:solidFill>
            <a:schemeClr val="accent6">
              <a:lumMod val="20000"/>
              <a:lumOff val="80000"/>
            </a:schemeClr>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Design System</a:t>
            </a:r>
          </a:p>
          <a:p>
            <a:pPr algn="ctr">
              <a:defRPr/>
            </a:pPr>
            <a:r>
              <a:rPr lang="en-GB" sz="2215" dirty="0">
                <a:latin typeface="Arial" charset="0"/>
              </a:rPr>
              <a:t>(Current Level)</a:t>
            </a:r>
            <a:endParaRPr lang="en-US" sz="2215" dirty="0">
              <a:latin typeface="Arial" charset="0"/>
            </a:endParaRPr>
          </a:p>
        </p:txBody>
      </p:sp>
      <p:sp>
        <p:nvSpPr>
          <p:cNvPr id="390157" name="Rectangle 13"/>
          <p:cNvSpPr>
            <a:spLocks noChangeArrowheads="1"/>
          </p:cNvSpPr>
          <p:nvPr/>
        </p:nvSpPr>
        <p:spPr bwMode="gray">
          <a:xfrm>
            <a:off x="5311449" y="2343183"/>
            <a:ext cx="3260725" cy="1463920"/>
          </a:xfrm>
          <a:prstGeom prst="rect">
            <a:avLst/>
          </a:prstGeom>
          <a:solidFill>
            <a:schemeClr val="accent6">
              <a:lumMod val="20000"/>
              <a:lumOff val="80000"/>
            </a:schemeClr>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Build and Check System </a:t>
            </a:r>
          </a:p>
          <a:p>
            <a:pPr algn="ctr">
              <a:defRPr/>
            </a:pPr>
            <a:r>
              <a:rPr lang="en-GB" sz="2215" dirty="0">
                <a:latin typeface="Arial" charset="0"/>
              </a:rPr>
              <a:t>(Current level)</a:t>
            </a:r>
            <a:endParaRPr lang="en-US" sz="2215" dirty="0">
              <a:latin typeface="Arial" charset="0"/>
            </a:endParaRPr>
          </a:p>
        </p:txBody>
      </p:sp>
      <p:sp>
        <p:nvSpPr>
          <p:cNvPr id="35855" name="Line 14"/>
          <p:cNvSpPr>
            <a:spLocks noChangeShapeType="1"/>
          </p:cNvSpPr>
          <p:nvPr/>
        </p:nvSpPr>
        <p:spPr bwMode="gray">
          <a:xfrm>
            <a:off x="3858913" y="3065585"/>
            <a:ext cx="1406525" cy="13189"/>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34" name="Text Box 15"/>
          <p:cNvSpPr txBox="1">
            <a:spLocks noChangeArrowheads="1"/>
          </p:cNvSpPr>
          <p:nvPr/>
        </p:nvSpPr>
        <p:spPr bwMode="gray">
          <a:xfrm>
            <a:off x="3740744" y="2397042"/>
            <a:ext cx="1606709" cy="646331"/>
          </a:xfrm>
          <a:prstGeom prst="rect">
            <a:avLst/>
          </a:prstGeom>
          <a:noFill/>
          <a:ln w="9525">
            <a:noFill/>
            <a:miter lim="800000"/>
            <a:headEnd/>
            <a:tailEnd/>
          </a:ln>
        </p:spPr>
        <p:txBody>
          <a:bodyPr wrap="square">
            <a:spAutoFit/>
          </a:bodyPr>
          <a:lstStyle/>
          <a:p>
            <a:pPr algn="ctr" eaLnBrk="0" hangingPunct="0"/>
            <a:r>
              <a:rPr lang="en-GB" sz="1200" dirty="0">
                <a:solidFill>
                  <a:srgbClr val="000000"/>
                </a:solidFill>
              </a:rPr>
              <a:t>System</a:t>
            </a:r>
          </a:p>
          <a:p>
            <a:pPr algn="ctr" eaLnBrk="0" hangingPunct="0"/>
            <a:r>
              <a:rPr lang="en-GB" sz="1200" dirty="0">
                <a:solidFill>
                  <a:srgbClr val="000000"/>
                </a:solidFill>
              </a:rPr>
              <a:t>Build and Check Requirements</a:t>
            </a:r>
          </a:p>
        </p:txBody>
      </p:sp>
      <p:sp>
        <p:nvSpPr>
          <p:cNvPr id="21535" name="Rectangle 16"/>
          <p:cNvSpPr>
            <a:spLocks noGrp="1" noChangeArrowheads="1"/>
          </p:cNvSpPr>
          <p:nvPr>
            <p:ph type="title"/>
          </p:nvPr>
        </p:nvSpPr>
        <p:spPr/>
        <p:txBody>
          <a:bodyPr/>
          <a:lstStyle/>
          <a:p>
            <a:pPr eaLnBrk="1" hangingPunct="1"/>
            <a:r>
              <a:rPr lang="en-GB" dirty="0" smtClean="0"/>
              <a:t>Systems Engineering is Fractal</a:t>
            </a:r>
            <a:br>
              <a:rPr lang="en-GB" dirty="0" smtClean="0"/>
            </a:br>
            <a:endParaRPr lang="en-US" sz="2215" dirty="0"/>
          </a:p>
        </p:txBody>
      </p:sp>
      <p:sp>
        <p:nvSpPr>
          <p:cNvPr id="16" name="Rectangle 15"/>
          <p:cNvSpPr/>
          <p:nvPr/>
        </p:nvSpPr>
        <p:spPr>
          <a:xfrm>
            <a:off x="2784381" y="1042599"/>
            <a:ext cx="3625825" cy="92333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GB" sz="1800" b="1" dirty="0"/>
              <a:t>At any one Level there is a</a:t>
            </a:r>
          </a:p>
          <a:p>
            <a:pPr algn="ctr"/>
            <a:r>
              <a:rPr lang="en-GB" sz="1800" b="1" dirty="0"/>
              <a:t> Fundamental Process – The Process Is Recursive</a:t>
            </a:r>
          </a:p>
        </p:txBody>
      </p:sp>
      <p:grpSp>
        <p:nvGrpSpPr>
          <p:cNvPr id="17" name="Group 89"/>
          <p:cNvGrpSpPr>
            <a:grpSpLocks/>
          </p:cNvGrpSpPr>
          <p:nvPr/>
        </p:nvGrpSpPr>
        <p:grpSpPr bwMode="auto">
          <a:xfrm rot="13719439">
            <a:off x="596017" y="1158660"/>
            <a:ext cx="6912900" cy="5293211"/>
            <a:chOff x="1438" y="1128"/>
            <a:chExt cx="2880" cy="2066"/>
          </a:xfrm>
        </p:grpSpPr>
        <p:sp>
          <p:nvSpPr>
            <p:cNvPr id="18" name="Freeform 90"/>
            <p:cNvSpPr>
              <a:spLocks noEditPoints="1"/>
            </p:cNvSpPr>
            <p:nvPr/>
          </p:nvSpPr>
          <p:spPr bwMode="auto">
            <a:xfrm>
              <a:off x="2886" y="1128"/>
              <a:ext cx="1432" cy="1413"/>
            </a:xfrm>
            <a:custGeom>
              <a:avLst/>
              <a:gdLst>
                <a:gd name="T0" fmla="*/ 0 w 8592"/>
                <a:gd name="T1" fmla="*/ 0 h 8480"/>
                <a:gd name="T2" fmla="*/ 0 w 8592"/>
                <a:gd name="T3" fmla="*/ 0 h 8480"/>
                <a:gd name="T4" fmla="*/ 0 w 8592"/>
                <a:gd name="T5" fmla="*/ 0 h 8480"/>
                <a:gd name="T6" fmla="*/ 0 w 8592"/>
                <a:gd name="T7" fmla="*/ 0 h 8480"/>
                <a:gd name="T8" fmla="*/ 0 w 8592"/>
                <a:gd name="T9" fmla="*/ 0 h 8480"/>
                <a:gd name="T10" fmla="*/ 0 w 8592"/>
                <a:gd name="T11" fmla="*/ 0 h 8480"/>
                <a:gd name="T12" fmla="*/ 0 w 8592"/>
                <a:gd name="T13" fmla="*/ 0 h 8480"/>
                <a:gd name="T14" fmla="*/ 0 w 8592"/>
                <a:gd name="T15" fmla="*/ 0 h 8480"/>
                <a:gd name="T16" fmla="*/ 0 w 8592"/>
                <a:gd name="T17" fmla="*/ 0 h 8480"/>
                <a:gd name="T18" fmla="*/ 0 w 8592"/>
                <a:gd name="T19" fmla="*/ 0 h 8480"/>
                <a:gd name="T20" fmla="*/ 0 w 8592"/>
                <a:gd name="T21" fmla="*/ 0 h 8480"/>
                <a:gd name="T22" fmla="*/ 0 w 8592"/>
                <a:gd name="T23" fmla="*/ 0 h 8480"/>
                <a:gd name="T24" fmla="*/ 0 w 8592"/>
                <a:gd name="T25" fmla="*/ 0 h 8480"/>
                <a:gd name="T26" fmla="*/ 0 w 8592"/>
                <a:gd name="T27" fmla="*/ 0 h 8480"/>
                <a:gd name="T28" fmla="*/ 0 w 8592"/>
                <a:gd name="T29" fmla="*/ 0 h 8480"/>
                <a:gd name="T30" fmla="*/ 0 w 8592"/>
                <a:gd name="T31" fmla="*/ 0 h 8480"/>
                <a:gd name="T32" fmla="*/ 0 w 8592"/>
                <a:gd name="T33" fmla="*/ 0 h 8480"/>
                <a:gd name="T34" fmla="*/ 0 w 8592"/>
                <a:gd name="T35" fmla="*/ 0 h 8480"/>
                <a:gd name="T36" fmla="*/ 0 w 8592"/>
                <a:gd name="T37" fmla="*/ 0 h 8480"/>
                <a:gd name="T38" fmla="*/ 0 w 8592"/>
                <a:gd name="T39" fmla="*/ 0 h 8480"/>
                <a:gd name="T40" fmla="*/ 0 w 8592"/>
                <a:gd name="T41" fmla="*/ 0 h 8480"/>
                <a:gd name="T42" fmla="*/ 0 w 8592"/>
                <a:gd name="T43" fmla="*/ 0 h 8480"/>
                <a:gd name="T44" fmla="*/ 0 w 8592"/>
                <a:gd name="T45" fmla="*/ 0 h 8480"/>
                <a:gd name="T46" fmla="*/ 0 w 8592"/>
                <a:gd name="T47" fmla="*/ 0 h 8480"/>
                <a:gd name="T48" fmla="*/ 0 w 8592"/>
                <a:gd name="T49" fmla="*/ 0 h 8480"/>
                <a:gd name="T50" fmla="*/ 0 w 8592"/>
                <a:gd name="T51" fmla="*/ 0 h 8480"/>
                <a:gd name="T52" fmla="*/ 0 w 8592"/>
                <a:gd name="T53" fmla="*/ 0 h 8480"/>
                <a:gd name="T54" fmla="*/ 0 w 8592"/>
                <a:gd name="T55" fmla="*/ 0 h 8480"/>
                <a:gd name="T56" fmla="*/ 0 w 8592"/>
                <a:gd name="T57" fmla="*/ 0 h 8480"/>
                <a:gd name="T58" fmla="*/ 0 w 8592"/>
                <a:gd name="T59" fmla="*/ 0 h 8480"/>
                <a:gd name="T60" fmla="*/ 0 w 8592"/>
                <a:gd name="T61" fmla="*/ 0 h 8480"/>
                <a:gd name="T62" fmla="*/ 0 w 8592"/>
                <a:gd name="T63" fmla="*/ 0 h 8480"/>
                <a:gd name="T64" fmla="*/ 0 w 8592"/>
                <a:gd name="T65" fmla="*/ 0 h 8480"/>
                <a:gd name="T66" fmla="*/ 0 w 8592"/>
                <a:gd name="T67" fmla="*/ 0 h 8480"/>
                <a:gd name="T68" fmla="*/ 0 w 8592"/>
                <a:gd name="T69" fmla="*/ 0 h 8480"/>
                <a:gd name="T70" fmla="*/ 0 w 8592"/>
                <a:gd name="T71" fmla="*/ 0 h 8480"/>
                <a:gd name="T72" fmla="*/ 0 w 8592"/>
                <a:gd name="T73" fmla="*/ 0 h 8480"/>
                <a:gd name="T74" fmla="*/ 0 w 8592"/>
                <a:gd name="T75" fmla="*/ 0 h 8480"/>
                <a:gd name="T76" fmla="*/ 0 w 8592"/>
                <a:gd name="T77" fmla="*/ 0 h 8480"/>
                <a:gd name="T78" fmla="*/ 0 w 8592"/>
                <a:gd name="T79" fmla="*/ 0 h 8480"/>
                <a:gd name="T80" fmla="*/ 0 w 8592"/>
                <a:gd name="T81" fmla="*/ 0 h 8480"/>
                <a:gd name="T82" fmla="*/ 0 w 8592"/>
                <a:gd name="T83" fmla="*/ 0 h 8480"/>
                <a:gd name="T84" fmla="*/ 0 w 8592"/>
                <a:gd name="T85" fmla="*/ 0 h 8480"/>
                <a:gd name="T86" fmla="*/ 0 w 8592"/>
                <a:gd name="T87" fmla="*/ 0 h 8480"/>
                <a:gd name="T88" fmla="*/ 0 w 8592"/>
                <a:gd name="T89" fmla="*/ 0 h 8480"/>
                <a:gd name="T90" fmla="*/ 0 w 8592"/>
                <a:gd name="T91" fmla="*/ 0 h 8480"/>
                <a:gd name="T92" fmla="*/ 0 w 8592"/>
                <a:gd name="T93" fmla="*/ 0 h 8480"/>
                <a:gd name="T94" fmla="*/ 0 w 8592"/>
                <a:gd name="T95" fmla="*/ 0 h 8480"/>
                <a:gd name="T96" fmla="*/ 0 w 8592"/>
                <a:gd name="T97" fmla="*/ 0 h 8480"/>
                <a:gd name="T98" fmla="*/ 0 w 8592"/>
                <a:gd name="T99" fmla="*/ 0 h 8480"/>
                <a:gd name="T100" fmla="*/ 0 w 8592"/>
                <a:gd name="T101" fmla="*/ 0 h 848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592" h="8480">
                  <a:moveTo>
                    <a:pt x="8301" y="4387"/>
                  </a:moveTo>
                  <a:lnTo>
                    <a:pt x="8295" y="4597"/>
                  </a:lnTo>
                  <a:lnTo>
                    <a:pt x="8280" y="4804"/>
                  </a:lnTo>
                  <a:lnTo>
                    <a:pt x="8253" y="5008"/>
                  </a:lnTo>
                  <a:lnTo>
                    <a:pt x="8217" y="5209"/>
                  </a:lnTo>
                  <a:lnTo>
                    <a:pt x="8170" y="5407"/>
                  </a:lnTo>
                  <a:lnTo>
                    <a:pt x="8114" y="5601"/>
                  </a:lnTo>
                  <a:lnTo>
                    <a:pt x="8049" y="5791"/>
                  </a:lnTo>
                  <a:lnTo>
                    <a:pt x="7974" y="5976"/>
                  </a:lnTo>
                  <a:lnTo>
                    <a:pt x="7891" y="6158"/>
                  </a:lnTo>
                  <a:lnTo>
                    <a:pt x="7799" y="6334"/>
                  </a:lnTo>
                  <a:lnTo>
                    <a:pt x="7699" y="6505"/>
                  </a:lnTo>
                  <a:lnTo>
                    <a:pt x="7591" y="6671"/>
                  </a:lnTo>
                  <a:lnTo>
                    <a:pt x="7475" y="6832"/>
                  </a:lnTo>
                  <a:lnTo>
                    <a:pt x="7352" y="6987"/>
                  </a:lnTo>
                  <a:lnTo>
                    <a:pt x="7221" y="7135"/>
                  </a:lnTo>
                  <a:lnTo>
                    <a:pt x="7084" y="7278"/>
                  </a:lnTo>
                  <a:lnTo>
                    <a:pt x="6939" y="7413"/>
                  </a:lnTo>
                  <a:lnTo>
                    <a:pt x="6788" y="7543"/>
                  </a:lnTo>
                  <a:lnTo>
                    <a:pt x="6632" y="7664"/>
                  </a:lnTo>
                  <a:lnTo>
                    <a:pt x="6468" y="7779"/>
                  </a:lnTo>
                  <a:lnTo>
                    <a:pt x="6301" y="7886"/>
                  </a:lnTo>
                  <a:lnTo>
                    <a:pt x="6127" y="7984"/>
                  </a:lnTo>
                  <a:lnTo>
                    <a:pt x="5948" y="8075"/>
                  </a:lnTo>
                  <a:lnTo>
                    <a:pt x="5765" y="8157"/>
                  </a:lnTo>
                  <a:lnTo>
                    <a:pt x="5576" y="8231"/>
                  </a:lnTo>
                  <a:lnTo>
                    <a:pt x="5384" y="8295"/>
                  </a:lnTo>
                  <a:lnTo>
                    <a:pt x="5187" y="8351"/>
                  </a:lnTo>
                  <a:lnTo>
                    <a:pt x="4987" y="8397"/>
                  </a:lnTo>
                  <a:lnTo>
                    <a:pt x="4783" y="8433"/>
                  </a:lnTo>
                  <a:lnTo>
                    <a:pt x="4576" y="8459"/>
                  </a:lnTo>
                  <a:lnTo>
                    <a:pt x="4367" y="8475"/>
                  </a:lnTo>
                  <a:lnTo>
                    <a:pt x="4154" y="8480"/>
                  </a:lnTo>
                  <a:lnTo>
                    <a:pt x="3941" y="8475"/>
                  </a:lnTo>
                  <a:lnTo>
                    <a:pt x="3730" y="8459"/>
                  </a:lnTo>
                  <a:lnTo>
                    <a:pt x="3522" y="8433"/>
                  </a:lnTo>
                  <a:lnTo>
                    <a:pt x="3319" y="8397"/>
                  </a:lnTo>
                  <a:lnTo>
                    <a:pt x="3118" y="8351"/>
                  </a:lnTo>
                  <a:lnTo>
                    <a:pt x="2921" y="8295"/>
                  </a:lnTo>
                  <a:lnTo>
                    <a:pt x="2728" y="8231"/>
                  </a:lnTo>
                  <a:lnTo>
                    <a:pt x="2540" y="8157"/>
                  </a:lnTo>
                  <a:lnTo>
                    <a:pt x="2356" y="8075"/>
                  </a:lnTo>
                  <a:lnTo>
                    <a:pt x="2176" y="7984"/>
                  </a:lnTo>
                  <a:lnTo>
                    <a:pt x="2002" y="7886"/>
                  </a:lnTo>
                  <a:lnTo>
                    <a:pt x="1834" y="7779"/>
                  </a:lnTo>
                  <a:lnTo>
                    <a:pt x="1671" y="7664"/>
                  </a:lnTo>
                  <a:lnTo>
                    <a:pt x="1515" y="7543"/>
                  </a:lnTo>
                  <a:lnTo>
                    <a:pt x="1363" y="7413"/>
                  </a:lnTo>
                  <a:lnTo>
                    <a:pt x="1218" y="7278"/>
                  </a:lnTo>
                  <a:lnTo>
                    <a:pt x="1081" y="7135"/>
                  </a:lnTo>
                  <a:lnTo>
                    <a:pt x="950" y="6987"/>
                  </a:lnTo>
                  <a:lnTo>
                    <a:pt x="827" y="6832"/>
                  </a:lnTo>
                  <a:lnTo>
                    <a:pt x="711" y="6671"/>
                  </a:lnTo>
                  <a:lnTo>
                    <a:pt x="602" y="6505"/>
                  </a:lnTo>
                  <a:lnTo>
                    <a:pt x="503" y="6334"/>
                  </a:lnTo>
                  <a:lnTo>
                    <a:pt x="411" y="6158"/>
                  </a:lnTo>
                  <a:lnTo>
                    <a:pt x="328" y="5976"/>
                  </a:lnTo>
                  <a:lnTo>
                    <a:pt x="253" y="5791"/>
                  </a:lnTo>
                  <a:lnTo>
                    <a:pt x="187" y="5601"/>
                  </a:lnTo>
                  <a:lnTo>
                    <a:pt x="131" y="5407"/>
                  </a:lnTo>
                  <a:lnTo>
                    <a:pt x="84" y="5209"/>
                  </a:lnTo>
                  <a:lnTo>
                    <a:pt x="48" y="5008"/>
                  </a:lnTo>
                  <a:lnTo>
                    <a:pt x="22" y="4804"/>
                  </a:lnTo>
                  <a:lnTo>
                    <a:pt x="5" y="4597"/>
                  </a:lnTo>
                  <a:lnTo>
                    <a:pt x="0" y="4387"/>
                  </a:lnTo>
                  <a:lnTo>
                    <a:pt x="5" y="4178"/>
                  </a:lnTo>
                  <a:lnTo>
                    <a:pt x="22" y="3970"/>
                  </a:lnTo>
                  <a:lnTo>
                    <a:pt x="48" y="3766"/>
                  </a:lnTo>
                  <a:lnTo>
                    <a:pt x="84" y="3564"/>
                  </a:lnTo>
                  <a:lnTo>
                    <a:pt x="131" y="3367"/>
                  </a:lnTo>
                  <a:lnTo>
                    <a:pt x="187" y="3172"/>
                  </a:lnTo>
                  <a:lnTo>
                    <a:pt x="253" y="2982"/>
                  </a:lnTo>
                  <a:lnTo>
                    <a:pt x="328" y="2797"/>
                  </a:lnTo>
                  <a:lnTo>
                    <a:pt x="411" y="2615"/>
                  </a:lnTo>
                  <a:lnTo>
                    <a:pt x="503" y="2439"/>
                  </a:lnTo>
                  <a:lnTo>
                    <a:pt x="602" y="2267"/>
                  </a:lnTo>
                  <a:lnTo>
                    <a:pt x="711" y="2100"/>
                  </a:lnTo>
                  <a:lnTo>
                    <a:pt x="827" y="1940"/>
                  </a:lnTo>
                  <a:lnTo>
                    <a:pt x="950" y="1785"/>
                  </a:lnTo>
                  <a:lnTo>
                    <a:pt x="1081" y="1636"/>
                  </a:lnTo>
                  <a:lnTo>
                    <a:pt x="1218" y="1494"/>
                  </a:lnTo>
                  <a:lnTo>
                    <a:pt x="1363" y="1357"/>
                  </a:lnTo>
                  <a:lnTo>
                    <a:pt x="1515" y="1229"/>
                  </a:lnTo>
                  <a:lnTo>
                    <a:pt x="1671" y="1107"/>
                  </a:lnTo>
                  <a:lnTo>
                    <a:pt x="1834" y="993"/>
                  </a:lnTo>
                  <a:lnTo>
                    <a:pt x="2002" y="886"/>
                  </a:lnTo>
                  <a:lnTo>
                    <a:pt x="2176" y="786"/>
                  </a:lnTo>
                  <a:lnTo>
                    <a:pt x="2356" y="696"/>
                  </a:lnTo>
                  <a:lnTo>
                    <a:pt x="2540" y="613"/>
                  </a:lnTo>
                  <a:lnTo>
                    <a:pt x="2728" y="540"/>
                  </a:lnTo>
                  <a:lnTo>
                    <a:pt x="2921" y="476"/>
                  </a:lnTo>
                  <a:lnTo>
                    <a:pt x="3118" y="420"/>
                  </a:lnTo>
                  <a:lnTo>
                    <a:pt x="3319" y="374"/>
                  </a:lnTo>
                  <a:lnTo>
                    <a:pt x="3522" y="338"/>
                  </a:lnTo>
                  <a:lnTo>
                    <a:pt x="3730" y="312"/>
                  </a:lnTo>
                  <a:lnTo>
                    <a:pt x="3941" y="296"/>
                  </a:lnTo>
                  <a:lnTo>
                    <a:pt x="4154" y="291"/>
                  </a:lnTo>
                  <a:lnTo>
                    <a:pt x="4367" y="296"/>
                  </a:lnTo>
                  <a:lnTo>
                    <a:pt x="4576" y="312"/>
                  </a:lnTo>
                  <a:lnTo>
                    <a:pt x="4783" y="338"/>
                  </a:lnTo>
                  <a:lnTo>
                    <a:pt x="4987" y="374"/>
                  </a:lnTo>
                  <a:lnTo>
                    <a:pt x="5187" y="420"/>
                  </a:lnTo>
                  <a:lnTo>
                    <a:pt x="5384" y="476"/>
                  </a:lnTo>
                  <a:lnTo>
                    <a:pt x="5576" y="540"/>
                  </a:lnTo>
                  <a:lnTo>
                    <a:pt x="5765" y="613"/>
                  </a:lnTo>
                  <a:lnTo>
                    <a:pt x="5948" y="696"/>
                  </a:lnTo>
                  <a:lnTo>
                    <a:pt x="6127" y="786"/>
                  </a:lnTo>
                  <a:lnTo>
                    <a:pt x="6301" y="886"/>
                  </a:lnTo>
                  <a:lnTo>
                    <a:pt x="6468" y="993"/>
                  </a:lnTo>
                  <a:lnTo>
                    <a:pt x="6632" y="1107"/>
                  </a:lnTo>
                  <a:lnTo>
                    <a:pt x="6788" y="1229"/>
                  </a:lnTo>
                  <a:lnTo>
                    <a:pt x="6939" y="1357"/>
                  </a:lnTo>
                  <a:lnTo>
                    <a:pt x="7084" y="1494"/>
                  </a:lnTo>
                  <a:lnTo>
                    <a:pt x="7221" y="1636"/>
                  </a:lnTo>
                  <a:lnTo>
                    <a:pt x="7352" y="1785"/>
                  </a:lnTo>
                  <a:lnTo>
                    <a:pt x="7475" y="1940"/>
                  </a:lnTo>
                  <a:lnTo>
                    <a:pt x="7591" y="2100"/>
                  </a:lnTo>
                  <a:lnTo>
                    <a:pt x="7699" y="2267"/>
                  </a:lnTo>
                  <a:lnTo>
                    <a:pt x="7799" y="2439"/>
                  </a:lnTo>
                  <a:lnTo>
                    <a:pt x="7891" y="2615"/>
                  </a:lnTo>
                  <a:lnTo>
                    <a:pt x="7974" y="2797"/>
                  </a:lnTo>
                  <a:lnTo>
                    <a:pt x="8049" y="2982"/>
                  </a:lnTo>
                  <a:lnTo>
                    <a:pt x="8114" y="3172"/>
                  </a:lnTo>
                  <a:lnTo>
                    <a:pt x="8170" y="3367"/>
                  </a:lnTo>
                  <a:lnTo>
                    <a:pt x="8217" y="3564"/>
                  </a:lnTo>
                  <a:lnTo>
                    <a:pt x="8253" y="3766"/>
                  </a:lnTo>
                  <a:lnTo>
                    <a:pt x="8280" y="3970"/>
                  </a:lnTo>
                  <a:lnTo>
                    <a:pt x="8295" y="4178"/>
                  </a:lnTo>
                  <a:lnTo>
                    <a:pt x="8301" y="4387"/>
                  </a:lnTo>
                  <a:close/>
                  <a:moveTo>
                    <a:pt x="8592" y="4096"/>
                  </a:moveTo>
                  <a:lnTo>
                    <a:pt x="8586" y="4307"/>
                  </a:lnTo>
                  <a:lnTo>
                    <a:pt x="8570" y="4514"/>
                  </a:lnTo>
                  <a:lnTo>
                    <a:pt x="8543" y="4718"/>
                  </a:lnTo>
                  <a:lnTo>
                    <a:pt x="8507" y="4919"/>
                  </a:lnTo>
                  <a:lnTo>
                    <a:pt x="8460" y="5117"/>
                  </a:lnTo>
                  <a:lnTo>
                    <a:pt x="8404" y="5312"/>
                  </a:lnTo>
                  <a:lnTo>
                    <a:pt x="8339" y="5501"/>
                  </a:lnTo>
                  <a:lnTo>
                    <a:pt x="8264" y="5687"/>
                  </a:lnTo>
                  <a:lnTo>
                    <a:pt x="8181" y="5869"/>
                  </a:lnTo>
                  <a:lnTo>
                    <a:pt x="8088" y="6045"/>
                  </a:lnTo>
                  <a:lnTo>
                    <a:pt x="7988" y="6216"/>
                  </a:lnTo>
                  <a:lnTo>
                    <a:pt x="7879" y="6382"/>
                  </a:lnTo>
                  <a:lnTo>
                    <a:pt x="7764" y="6543"/>
                  </a:lnTo>
                  <a:lnTo>
                    <a:pt x="7640" y="6697"/>
                  </a:lnTo>
                  <a:lnTo>
                    <a:pt x="7509" y="6846"/>
                  </a:lnTo>
                  <a:lnTo>
                    <a:pt x="7371" y="6988"/>
                  </a:lnTo>
                  <a:lnTo>
                    <a:pt x="7226" y="7124"/>
                  </a:lnTo>
                  <a:lnTo>
                    <a:pt x="7076" y="7253"/>
                  </a:lnTo>
                  <a:lnTo>
                    <a:pt x="6919" y="7375"/>
                  </a:lnTo>
                  <a:lnTo>
                    <a:pt x="6756" y="7489"/>
                  </a:lnTo>
                  <a:lnTo>
                    <a:pt x="6587" y="7596"/>
                  </a:lnTo>
                  <a:lnTo>
                    <a:pt x="6413" y="7694"/>
                  </a:lnTo>
                  <a:lnTo>
                    <a:pt x="6234" y="7785"/>
                  </a:lnTo>
                  <a:lnTo>
                    <a:pt x="6050" y="7867"/>
                  </a:lnTo>
                  <a:lnTo>
                    <a:pt x="5862" y="7941"/>
                  </a:lnTo>
                  <a:lnTo>
                    <a:pt x="5669" y="8006"/>
                  </a:lnTo>
                  <a:lnTo>
                    <a:pt x="5473" y="8061"/>
                  </a:lnTo>
                  <a:lnTo>
                    <a:pt x="5272" y="8106"/>
                  </a:lnTo>
                  <a:lnTo>
                    <a:pt x="5068" y="8143"/>
                  </a:lnTo>
                  <a:lnTo>
                    <a:pt x="4861" y="8169"/>
                  </a:lnTo>
                  <a:lnTo>
                    <a:pt x="4650" y="8184"/>
                  </a:lnTo>
                  <a:lnTo>
                    <a:pt x="4437" y="8189"/>
                  </a:lnTo>
                  <a:lnTo>
                    <a:pt x="4225" y="8184"/>
                  </a:lnTo>
                  <a:lnTo>
                    <a:pt x="4014" y="8169"/>
                  </a:lnTo>
                  <a:lnTo>
                    <a:pt x="3807" y="8143"/>
                  </a:lnTo>
                  <a:lnTo>
                    <a:pt x="3603" y="8106"/>
                  </a:lnTo>
                  <a:lnTo>
                    <a:pt x="3402" y="8061"/>
                  </a:lnTo>
                  <a:lnTo>
                    <a:pt x="3206" y="8006"/>
                  </a:lnTo>
                  <a:lnTo>
                    <a:pt x="3013" y="7941"/>
                  </a:lnTo>
                  <a:lnTo>
                    <a:pt x="2825" y="7867"/>
                  </a:lnTo>
                  <a:lnTo>
                    <a:pt x="2641" y="7785"/>
                  </a:lnTo>
                  <a:lnTo>
                    <a:pt x="2463" y="7694"/>
                  </a:lnTo>
                  <a:lnTo>
                    <a:pt x="2289" y="7596"/>
                  </a:lnTo>
                  <a:lnTo>
                    <a:pt x="2120" y="7489"/>
                  </a:lnTo>
                  <a:lnTo>
                    <a:pt x="1957" y="7375"/>
                  </a:lnTo>
                  <a:lnTo>
                    <a:pt x="1800" y="7253"/>
                  </a:lnTo>
                  <a:lnTo>
                    <a:pt x="1650" y="7124"/>
                  </a:lnTo>
                  <a:lnTo>
                    <a:pt x="1505" y="6988"/>
                  </a:lnTo>
                  <a:lnTo>
                    <a:pt x="1368" y="6846"/>
                  </a:lnTo>
                  <a:lnTo>
                    <a:pt x="1237" y="6697"/>
                  </a:lnTo>
                  <a:lnTo>
                    <a:pt x="1114" y="6543"/>
                  </a:lnTo>
                  <a:lnTo>
                    <a:pt x="998" y="6382"/>
                  </a:lnTo>
                  <a:lnTo>
                    <a:pt x="890" y="6216"/>
                  </a:lnTo>
                  <a:lnTo>
                    <a:pt x="789" y="6045"/>
                  </a:lnTo>
                  <a:lnTo>
                    <a:pt x="697" y="5869"/>
                  </a:lnTo>
                  <a:lnTo>
                    <a:pt x="614" y="5687"/>
                  </a:lnTo>
                  <a:lnTo>
                    <a:pt x="539" y="5501"/>
                  </a:lnTo>
                  <a:lnTo>
                    <a:pt x="474" y="5312"/>
                  </a:lnTo>
                  <a:lnTo>
                    <a:pt x="417" y="5117"/>
                  </a:lnTo>
                  <a:lnTo>
                    <a:pt x="371" y="4919"/>
                  </a:lnTo>
                  <a:lnTo>
                    <a:pt x="334" y="4718"/>
                  </a:lnTo>
                  <a:lnTo>
                    <a:pt x="308" y="4514"/>
                  </a:lnTo>
                  <a:lnTo>
                    <a:pt x="292" y="4307"/>
                  </a:lnTo>
                  <a:lnTo>
                    <a:pt x="286" y="4096"/>
                  </a:lnTo>
                  <a:lnTo>
                    <a:pt x="292" y="3887"/>
                  </a:lnTo>
                  <a:lnTo>
                    <a:pt x="308" y="3679"/>
                  </a:lnTo>
                  <a:lnTo>
                    <a:pt x="334" y="3475"/>
                  </a:lnTo>
                  <a:lnTo>
                    <a:pt x="371" y="3274"/>
                  </a:lnTo>
                  <a:lnTo>
                    <a:pt x="417" y="3076"/>
                  </a:lnTo>
                  <a:lnTo>
                    <a:pt x="474" y="2882"/>
                  </a:lnTo>
                  <a:lnTo>
                    <a:pt x="539" y="2692"/>
                  </a:lnTo>
                  <a:lnTo>
                    <a:pt x="614" y="2506"/>
                  </a:lnTo>
                  <a:lnTo>
                    <a:pt x="697" y="2324"/>
                  </a:lnTo>
                  <a:lnTo>
                    <a:pt x="789" y="2148"/>
                  </a:lnTo>
                  <a:lnTo>
                    <a:pt x="890" y="1976"/>
                  </a:lnTo>
                  <a:lnTo>
                    <a:pt x="998" y="1810"/>
                  </a:lnTo>
                  <a:lnTo>
                    <a:pt x="1114" y="1649"/>
                  </a:lnTo>
                  <a:lnTo>
                    <a:pt x="1237" y="1495"/>
                  </a:lnTo>
                  <a:lnTo>
                    <a:pt x="1368" y="1346"/>
                  </a:lnTo>
                  <a:lnTo>
                    <a:pt x="1505" y="1204"/>
                  </a:lnTo>
                  <a:lnTo>
                    <a:pt x="1650" y="1068"/>
                  </a:lnTo>
                  <a:lnTo>
                    <a:pt x="1800" y="939"/>
                  </a:lnTo>
                  <a:lnTo>
                    <a:pt x="1957" y="817"/>
                  </a:lnTo>
                  <a:lnTo>
                    <a:pt x="2120" y="702"/>
                  </a:lnTo>
                  <a:lnTo>
                    <a:pt x="2289" y="595"/>
                  </a:lnTo>
                  <a:lnTo>
                    <a:pt x="2463" y="497"/>
                  </a:lnTo>
                  <a:lnTo>
                    <a:pt x="2641" y="406"/>
                  </a:lnTo>
                  <a:lnTo>
                    <a:pt x="2825" y="324"/>
                  </a:lnTo>
                  <a:lnTo>
                    <a:pt x="3013" y="250"/>
                  </a:lnTo>
                  <a:lnTo>
                    <a:pt x="3206" y="185"/>
                  </a:lnTo>
                  <a:lnTo>
                    <a:pt x="3402" y="130"/>
                  </a:lnTo>
                  <a:lnTo>
                    <a:pt x="3603" y="84"/>
                  </a:lnTo>
                  <a:lnTo>
                    <a:pt x="3807" y="48"/>
                  </a:lnTo>
                  <a:lnTo>
                    <a:pt x="4014" y="22"/>
                  </a:lnTo>
                  <a:lnTo>
                    <a:pt x="4225" y="6"/>
                  </a:lnTo>
                  <a:lnTo>
                    <a:pt x="4437" y="0"/>
                  </a:lnTo>
                  <a:lnTo>
                    <a:pt x="4650" y="6"/>
                  </a:lnTo>
                  <a:lnTo>
                    <a:pt x="4861" y="22"/>
                  </a:lnTo>
                  <a:lnTo>
                    <a:pt x="5068" y="48"/>
                  </a:lnTo>
                  <a:lnTo>
                    <a:pt x="5272" y="84"/>
                  </a:lnTo>
                  <a:lnTo>
                    <a:pt x="5473" y="130"/>
                  </a:lnTo>
                  <a:lnTo>
                    <a:pt x="5669" y="185"/>
                  </a:lnTo>
                  <a:lnTo>
                    <a:pt x="5862" y="250"/>
                  </a:lnTo>
                  <a:lnTo>
                    <a:pt x="6050" y="324"/>
                  </a:lnTo>
                  <a:lnTo>
                    <a:pt x="6234" y="406"/>
                  </a:lnTo>
                  <a:lnTo>
                    <a:pt x="6413" y="497"/>
                  </a:lnTo>
                  <a:lnTo>
                    <a:pt x="6587" y="595"/>
                  </a:lnTo>
                  <a:lnTo>
                    <a:pt x="6756" y="702"/>
                  </a:lnTo>
                  <a:lnTo>
                    <a:pt x="6919" y="817"/>
                  </a:lnTo>
                  <a:lnTo>
                    <a:pt x="7076" y="939"/>
                  </a:lnTo>
                  <a:lnTo>
                    <a:pt x="7226" y="1068"/>
                  </a:lnTo>
                  <a:lnTo>
                    <a:pt x="7371" y="1204"/>
                  </a:lnTo>
                  <a:lnTo>
                    <a:pt x="7509" y="1346"/>
                  </a:lnTo>
                  <a:lnTo>
                    <a:pt x="7640" y="1495"/>
                  </a:lnTo>
                  <a:lnTo>
                    <a:pt x="7764" y="1649"/>
                  </a:lnTo>
                  <a:lnTo>
                    <a:pt x="7879" y="1810"/>
                  </a:lnTo>
                  <a:lnTo>
                    <a:pt x="7988" y="1976"/>
                  </a:lnTo>
                  <a:lnTo>
                    <a:pt x="8088" y="2148"/>
                  </a:lnTo>
                  <a:lnTo>
                    <a:pt x="8181" y="2324"/>
                  </a:lnTo>
                  <a:lnTo>
                    <a:pt x="8264" y="2506"/>
                  </a:lnTo>
                  <a:lnTo>
                    <a:pt x="8339" y="2692"/>
                  </a:lnTo>
                  <a:lnTo>
                    <a:pt x="8404" y="2882"/>
                  </a:lnTo>
                  <a:lnTo>
                    <a:pt x="8460" y="3076"/>
                  </a:lnTo>
                  <a:lnTo>
                    <a:pt x="8507" y="3274"/>
                  </a:lnTo>
                  <a:lnTo>
                    <a:pt x="8543" y="3475"/>
                  </a:lnTo>
                  <a:lnTo>
                    <a:pt x="8570" y="3679"/>
                  </a:lnTo>
                  <a:lnTo>
                    <a:pt x="8586" y="3887"/>
                  </a:lnTo>
                  <a:lnTo>
                    <a:pt x="8592" y="4096"/>
                  </a:lnTo>
                  <a:close/>
                </a:path>
              </a:pathLst>
            </a:custGeom>
            <a:solidFill>
              <a:srgbClr val="4046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9" name="Freeform 91"/>
            <p:cNvSpPr>
              <a:spLocks/>
            </p:cNvSpPr>
            <p:nvPr/>
          </p:nvSpPr>
          <p:spPr bwMode="auto">
            <a:xfrm>
              <a:off x="2886" y="1176"/>
              <a:ext cx="1384" cy="1365"/>
            </a:xfrm>
            <a:custGeom>
              <a:avLst/>
              <a:gdLst>
                <a:gd name="T0" fmla="*/ 0 w 8301"/>
                <a:gd name="T1" fmla="*/ 0 h 8189"/>
                <a:gd name="T2" fmla="*/ 0 w 8301"/>
                <a:gd name="T3" fmla="*/ 0 h 8189"/>
                <a:gd name="T4" fmla="*/ 0 w 8301"/>
                <a:gd name="T5" fmla="*/ 0 h 8189"/>
                <a:gd name="T6" fmla="*/ 0 w 8301"/>
                <a:gd name="T7" fmla="*/ 0 h 8189"/>
                <a:gd name="T8" fmla="*/ 0 w 8301"/>
                <a:gd name="T9" fmla="*/ 0 h 8189"/>
                <a:gd name="T10" fmla="*/ 0 w 8301"/>
                <a:gd name="T11" fmla="*/ 0 h 8189"/>
                <a:gd name="T12" fmla="*/ 0 w 8301"/>
                <a:gd name="T13" fmla="*/ 0 h 8189"/>
                <a:gd name="T14" fmla="*/ 0 w 8301"/>
                <a:gd name="T15" fmla="*/ 0 h 8189"/>
                <a:gd name="T16" fmla="*/ 0 w 8301"/>
                <a:gd name="T17" fmla="*/ 0 h 8189"/>
                <a:gd name="T18" fmla="*/ 0 w 8301"/>
                <a:gd name="T19" fmla="*/ 0 h 8189"/>
                <a:gd name="T20" fmla="*/ 0 w 8301"/>
                <a:gd name="T21" fmla="*/ 0 h 8189"/>
                <a:gd name="T22" fmla="*/ 0 w 8301"/>
                <a:gd name="T23" fmla="*/ 0 h 8189"/>
                <a:gd name="T24" fmla="*/ 0 w 8301"/>
                <a:gd name="T25" fmla="*/ 0 h 8189"/>
                <a:gd name="T26" fmla="*/ 0 w 8301"/>
                <a:gd name="T27" fmla="*/ 0 h 8189"/>
                <a:gd name="T28" fmla="*/ 0 w 8301"/>
                <a:gd name="T29" fmla="*/ 0 h 8189"/>
                <a:gd name="T30" fmla="*/ 0 w 8301"/>
                <a:gd name="T31" fmla="*/ 0 h 8189"/>
                <a:gd name="T32" fmla="*/ 0 w 8301"/>
                <a:gd name="T33" fmla="*/ 0 h 8189"/>
                <a:gd name="T34" fmla="*/ 0 w 8301"/>
                <a:gd name="T35" fmla="*/ 0 h 8189"/>
                <a:gd name="T36" fmla="*/ 0 w 8301"/>
                <a:gd name="T37" fmla="*/ 0 h 8189"/>
                <a:gd name="T38" fmla="*/ 0 w 8301"/>
                <a:gd name="T39" fmla="*/ 0 h 8189"/>
                <a:gd name="T40" fmla="*/ 0 w 8301"/>
                <a:gd name="T41" fmla="*/ 0 h 8189"/>
                <a:gd name="T42" fmla="*/ 0 w 8301"/>
                <a:gd name="T43" fmla="*/ 0 h 8189"/>
                <a:gd name="T44" fmla="*/ 0 w 8301"/>
                <a:gd name="T45" fmla="*/ 0 h 8189"/>
                <a:gd name="T46" fmla="*/ 0 w 8301"/>
                <a:gd name="T47" fmla="*/ 0 h 8189"/>
                <a:gd name="T48" fmla="*/ 0 w 8301"/>
                <a:gd name="T49" fmla="*/ 0 h 8189"/>
                <a:gd name="T50" fmla="*/ 0 w 8301"/>
                <a:gd name="T51" fmla="*/ 0 h 8189"/>
                <a:gd name="T52" fmla="*/ 0 w 8301"/>
                <a:gd name="T53" fmla="*/ 0 h 8189"/>
                <a:gd name="T54" fmla="*/ 0 w 8301"/>
                <a:gd name="T55" fmla="*/ 0 h 8189"/>
                <a:gd name="T56" fmla="*/ 0 w 8301"/>
                <a:gd name="T57" fmla="*/ 0 h 8189"/>
                <a:gd name="T58" fmla="*/ 0 w 8301"/>
                <a:gd name="T59" fmla="*/ 0 h 8189"/>
                <a:gd name="T60" fmla="*/ 0 w 8301"/>
                <a:gd name="T61" fmla="*/ 0 h 8189"/>
                <a:gd name="T62" fmla="*/ 0 w 8301"/>
                <a:gd name="T63" fmla="*/ 0 h 8189"/>
                <a:gd name="T64" fmla="*/ 0 w 8301"/>
                <a:gd name="T65" fmla="*/ 0 h 8189"/>
                <a:gd name="T66" fmla="*/ 0 w 8301"/>
                <a:gd name="T67" fmla="*/ 0 h 8189"/>
                <a:gd name="T68" fmla="*/ 0 w 8301"/>
                <a:gd name="T69" fmla="*/ 0 h 8189"/>
                <a:gd name="T70" fmla="*/ 0 w 8301"/>
                <a:gd name="T71" fmla="*/ 0 h 8189"/>
                <a:gd name="T72" fmla="*/ 0 w 8301"/>
                <a:gd name="T73" fmla="*/ 0 h 8189"/>
                <a:gd name="T74" fmla="*/ 0 w 8301"/>
                <a:gd name="T75" fmla="*/ 0 h 8189"/>
                <a:gd name="T76" fmla="*/ 0 w 8301"/>
                <a:gd name="T77" fmla="*/ 0 h 8189"/>
                <a:gd name="T78" fmla="*/ 0 w 8301"/>
                <a:gd name="T79" fmla="*/ 0 h 8189"/>
                <a:gd name="T80" fmla="*/ 0 w 8301"/>
                <a:gd name="T81" fmla="*/ 0 h 8189"/>
                <a:gd name="T82" fmla="*/ 0 w 8301"/>
                <a:gd name="T83" fmla="*/ 0 h 8189"/>
                <a:gd name="T84" fmla="*/ 0 w 8301"/>
                <a:gd name="T85" fmla="*/ 0 h 818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301" h="8189">
                  <a:moveTo>
                    <a:pt x="8301" y="4096"/>
                  </a:moveTo>
                  <a:lnTo>
                    <a:pt x="8295" y="4306"/>
                  </a:lnTo>
                  <a:lnTo>
                    <a:pt x="8280" y="4513"/>
                  </a:lnTo>
                  <a:lnTo>
                    <a:pt x="8253" y="4717"/>
                  </a:lnTo>
                  <a:lnTo>
                    <a:pt x="8217" y="4918"/>
                  </a:lnTo>
                  <a:lnTo>
                    <a:pt x="8170" y="5116"/>
                  </a:lnTo>
                  <a:lnTo>
                    <a:pt x="8114" y="5310"/>
                  </a:lnTo>
                  <a:lnTo>
                    <a:pt x="8049" y="5500"/>
                  </a:lnTo>
                  <a:lnTo>
                    <a:pt x="7974" y="5685"/>
                  </a:lnTo>
                  <a:lnTo>
                    <a:pt x="7891" y="5867"/>
                  </a:lnTo>
                  <a:lnTo>
                    <a:pt x="7799" y="6043"/>
                  </a:lnTo>
                  <a:lnTo>
                    <a:pt x="7699" y="6214"/>
                  </a:lnTo>
                  <a:lnTo>
                    <a:pt x="7591" y="6380"/>
                  </a:lnTo>
                  <a:lnTo>
                    <a:pt x="7475" y="6541"/>
                  </a:lnTo>
                  <a:lnTo>
                    <a:pt x="7352" y="6696"/>
                  </a:lnTo>
                  <a:lnTo>
                    <a:pt x="7221" y="6844"/>
                  </a:lnTo>
                  <a:lnTo>
                    <a:pt x="7084" y="6987"/>
                  </a:lnTo>
                  <a:lnTo>
                    <a:pt x="6939" y="7122"/>
                  </a:lnTo>
                  <a:lnTo>
                    <a:pt x="6788" y="7252"/>
                  </a:lnTo>
                  <a:lnTo>
                    <a:pt x="6632" y="7373"/>
                  </a:lnTo>
                  <a:lnTo>
                    <a:pt x="6468" y="7488"/>
                  </a:lnTo>
                  <a:lnTo>
                    <a:pt x="6301" y="7595"/>
                  </a:lnTo>
                  <a:lnTo>
                    <a:pt x="6127" y="7693"/>
                  </a:lnTo>
                  <a:lnTo>
                    <a:pt x="5948" y="7784"/>
                  </a:lnTo>
                  <a:lnTo>
                    <a:pt x="5765" y="7866"/>
                  </a:lnTo>
                  <a:lnTo>
                    <a:pt x="5576" y="7940"/>
                  </a:lnTo>
                  <a:lnTo>
                    <a:pt x="5384" y="8004"/>
                  </a:lnTo>
                  <a:lnTo>
                    <a:pt x="5187" y="8060"/>
                  </a:lnTo>
                  <a:lnTo>
                    <a:pt x="4987" y="8106"/>
                  </a:lnTo>
                  <a:lnTo>
                    <a:pt x="4783" y="8142"/>
                  </a:lnTo>
                  <a:lnTo>
                    <a:pt x="4576" y="8168"/>
                  </a:lnTo>
                  <a:lnTo>
                    <a:pt x="4367" y="8184"/>
                  </a:lnTo>
                  <a:lnTo>
                    <a:pt x="4154" y="8189"/>
                  </a:lnTo>
                  <a:lnTo>
                    <a:pt x="3941" y="8184"/>
                  </a:lnTo>
                  <a:lnTo>
                    <a:pt x="3730" y="8168"/>
                  </a:lnTo>
                  <a:lnTo>
                    <a:pt x="3522" y="8142"/>
                  </a:lnTo>
                  <a:lnTo>
                    <a:pt x="3319" y="8106"/>
                  </a:lnTo>
                  <a:lnTo>
                    <a:pt x="3118" y="8060"/>
                  </a:lnTo>
                  <a:lnTo>
                    <a:pt x="2921" y="8004"/>
                  </a:lnTo>
                  <a:lnTo>
                    <a:pt x="2728" y="7940"/>
                  </a:lnTo>
                  <a:lnTo>
                    <a:pt x="2540" y="7866"/>
                  </a:lnTo>
                  <a:lnTo>
                    <a:pt x="2356" y="7784"/>
                  </a:lnTo>
                  <a:lnTo>
                    <a:pt x="2176" y="7693"/>
                  </a:lnTo>
                  <a:lnTo>
                    <a:pt x="2002" y="7595"/>
                  </a:lnTo>
                  <a:lnTo>
                    <a:pt x="1834" y="7488"/>
                  </a:lnTo>
                  <a:lnTo>
                    <a:pt x="1671" y="7373"/>
                  </a:lnTo>
                  <a:lnTo>
                    <a:pt x="1515" y="7252"/>
                  </a:lnTo>
                  <a:lnTo>
                    <a:pt x="1363" y="7122"/>
                  </a:lnTo>
                  <a:lnTo>
                    <a:pt x="1218" y="6987"/>
                  </a:lnTo>
                  <a:lnTo>
                    <a:pt x="1081" y="6844"/>
                  </a:lnTo>
                  <a:lnTo>
                    <a:pt x="950" y="6696"/>
                  </a:lnTo>
                  <a:lnTo>
                    <a:pt x="827" y="6541"/>
                  </a:lnTo>
                  <a:lnTo>
                    <a:pt x="711" y="6380"/>
                  </a:lnTo>
                  <a:lnTo>
                    <a:pt x="602" y="6214"/>
                  </a:lnTo>
                  <a:lnTo>
                    <a:pt x="503" y="6043"/>
                  </a:lnTo>
                  <a:lnTo>
                    <a:pt x="411" y="5867"/>
                  </a:lnTo>
                  <a:lnTo>
                    <a:pt x="328" y="5685"/>
                  </a:lnTo>
                  <a:lnTo>
                    <a:pt x="253" y="5500"/>
                  </a:lnTo>
                  <a:lnTo>
                    <a:pt x="187" y="5310"/>
                  </a:lnTo>
                  <a:lnTo>
                    <a:pt x="131" y="5116"/>
                  </a:lnTo>
                  <a:lnTo>
                    <a:pt x="84" y="4918"/>
                  </a:lnTo>
                  <a:lnTo>
                    <a:pt x="48" y="4717"/>
                  </a:lnTo>
                  <a:lnTo>
                    <a:pt x="22" y="4513"/>
                  </a:lnTo>
                  <a:lnTo>
                    <a:pt x="5" y="4306"/>
                  </a:lnTo>
                  <a:lnTo>
                    <a:pt x="0" y="4096"/>
                  </a:lnTo>
                  <a:lnTo>
                    <a:pt x="5" y="3887"/>
                  </a:lnTo>
                  <a:lnTo>
                    <a:pt x="22" y="3679"/>
                  </a:lnTo>
                  <a:lnTo>
                    <a:pt x="48" y="3475"/>
                  </a:lnTo>
                  <a:lnTo>
                    <a:pt x="84" y="3273"/>
                  </a:lnTo>
                  <a:lnTo>
                    <a:pt x="131" y="3076"/>
                  </a:lnTo>
                  <a:lnTo>
                    <a:pt x="187" y="2881"/>
                  </a:lnTo>
                  <a:lnTo>
                    <a:pt x="253" y="2691"/>
                  </a:lnTo>
                  <a:lnTo>
                    <a:pt x="328" y="2506"/>
                  </a:lnTo>
                  <a:lnTo>
                    <a:pt x="411" y="2324"/>
                  </a:lnTo>
                  <a:lnTo>
                    <a:pt x="503" y="2148"/>
                  </a:lnTo>
                  <a:lnTo>
                    <a:pt x="602" y="1976"/>
                  </a:lnTo>
                  <a:lnTo>
                    <a:pt x="711" y="1809"/>
                  </a:lnTo>
                  <a:lnTo>
                    <a:pt x="827" y="1649"/>
                  </a:lnTo>
                  <a:lnTo>
                    <a:pt x="950" y="1494"/>
                  </a:lnTo>
                  <a:lnTo>
                    <a:pt x="1081" y="1345"/>
                  </a:lnTo>
                  <a:lnTo>
                    <a:pt x="1218" y="1203"/>
                  </a:lnTo>
                  <a:lnTo>
                    <a:pt x="1363" y="1066"/>
                  </a:lnTo>
                  <a:lnTo>
                    <a:pt x="1515" y="938"/>
                  </a:lnTo>
                  <a:lnTo>
                    <a:pt x="1671" y="816"/>
                  </a:lnTo>
                  <a:lnTo>
                    <a:pt x="1834" y="702"/>
                  </a:lnTo>
                  <a:lnTo>
                    <a:pt x="2002" y="595"/>
                  </a:lnTo>
                  <a:lnTo>
                    <a:pt x="2176" y="495"/>
                  </a:lnTo>
                  <a:lnTo>
                    <a:pt x="2356" y="405"/>
                  </a:lnTo>
                  <a:lnTo>
                    <a:pt x="2540" y="322"/>
                  </a:lnTo>
                  <a:lnTo>
                    <a:pt x="2728" y="249"/>
                  </a:lnTo>
                  <a:lnTo>
                    <a:pt x="2921" y="185"/>
                  </a:lnTo>
                  <a:lnTo>
                    <a:pt x="3118" y="129"/>
                  </a:lnTo>
                  <a:lnTo>
                    <a:pt x="3319" y="83"/>
                  </a:lnTo>
                  <a:lnTo>
                    <a:pt x="3522" y="47"/>
                  </a:lnTo>
                  <a:lnTo>
                    <a:pt x="3730" y="21"/>
                  </a:lnTo>
                  <a:lnTo>
                    <a:pt x="3941" y="5"/>
                  </a:lnTo>
                  <a:lnTo>
                    <a:pt x="4154" y="0"/>
                  </a:lnTo>
                  <a:lnTo>
                    <a:pt x="4367" y="5"/>
                  </a:lnTo>
                  <a:lnTo>
                    <a:pt x="4576" y="21"/>
                  </a:lnTo>
                  <a:lnTo>
                    <a:pt x="4783" y="47"/>
                  </a:lnTo>
                  <a:lnTo>
                    <a:pt x="4987" y="83"/>
                  </a:lnTo>
                  <a:lnTo>
                    <a:pt x="5187" y="129"/>
                  </a:lnTo>
                  <a:lnTo>
                    <a:pt x="5384" y="185"/>
                  </a:lnTo>
                  <a:lnTo>
                    <a:pt x="5576" y="249"/>
                  </a:lnTo>
                  <a:lnTo>
                    <a:pt x="5765" y="322"/>
                  </a:lnTo>
                  <a:lnTo>
                    <a:pt x="5948" y="405"/>
                  </a:lnTo>
                  <a:lnTo>
                    <a:pt x="6127" y="495"/>
                  </a:lnTo>
                  <a:lnTo>
                    <a:pt x="6301" y="595"/>
                  </a:lnTo>
                  <a:lnTo>
                    <a:pt x="6468" y="702"/>
                  </a:lnTo>
                  <a:lnTo>
                    <a:pt x="6632" y="816"/>
                  </a:lnTo>
                  <a:lnTo>
                    <a:pt x="6788" y="938"/>
                  </a:lnTo>
                  <a:lnTo>
                    <a:pt x="6939" y="1066"/>
                  </a:lnTo>
                  <a:lnTo>
                    <a:pt x="7084" y="1203"/>
                  </a:lnTo>
                  <a:lnTo>
                    <a:pt x="7221" y="1345"/>
                  </a:lnTo>
                  <a:lnTo>
                    <a:pt x="7352" y="1494"/>
                  </a:lnTo>
                  <a:lnTo>
                    <a:pt x="7475" y="1649"/>
                  </a:lnTo>
                  <a:lnTo>
                    <a:pt x="7591" y="1809"/>
                  </a:lnTo>
                  <a:lnTo>
                    <a:pt x="7699" y="1976"/>
                  </a:lnTo>
                  <a:lnTo>
                    <a:pt x="7799" y="2148"/>
                  </a:lnTo>
                  <a:lnTo>
                    <a:pt x="7891" y="2324"/>
                  </a:lnTo>
                  <a:lnTo>
                    <a:pt x="7974" y="2506"/>
                  </a:lnTo>
                  <a:lnTo>
                    <a:pt x="8049" y="2691"/>
                  </a:lnTo>
                  <a:lnTo>
                    <a:pt x="8114" y="2881"/>
                  </a:lnTo>
                  <a:lnTo>
                    <a:pt x="8170" y="3076"/>
                  </a:lnTo>
                  <a:lnTo>
                    <a:pt x="8217" y="3273"/>
                  </a:lnTo>
                  <a:lnTo>
                    <a:pt x="8253" y="3475"/>
                  </a:lnTo>
                  <a:lnTo>
                    <a:pt x="8280" y="3679"/>
                  </a:lnTo>
                  <a:lnTo>
                    <a:pt x="8295" y="3887"/>
                  </a:lnTo>
                  <a:lnTo>
                    <a:pt x="8301" y="4096"/>
                  </a:lnTo>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0" name="Freeform 92"/>
            <p:cNvSpPr>
              <a:spLocks/>
            </p:cNvSpPr>
            <p:nvPr/>
          </p:nvSpPr>
          <p:spPr bwMode="auto">
            <a:xfrm>
              <a:off x="2934" y="1128"/>
              <a:ext cx="1384" cy="1365"/>
            </a:xfrm>
            <a:custGeom>
              <a:avLst/>
              <a:gdLst>
                <a:gd name="T0" fmla="*/ 0 w 8306"/>
                <a:gd name="T1" fmla="*/ 0 h 8189"/>
                <a:gd name="T2" fmla="*/ 0 w 8306"/>
                <a:gd name="T3" fmla="*/ 0 h 8189"/>
                <a:gd name="T4" fmla="*/ 0 w 8306"/>
                <a:gd name="T5" fmla="*/ 0 h 8189"/>
                <a:gd name="T6" fmla="*/ 0 w 8306"/>
                <a:gd name="T7" fmla="*/ 0 h 8189"/>
                <a:gd name="T8" fmla="*/ 0 w 8306"/>
                <a:gd name="T9" fmla="*/ 0 h 8189"/>
                <a:gd name="T10" fmla="*/ 0 w 8306"/>
                <a:gd name="T11" fmla="*/ 0 h 8189"/>
                <a:gd name="T12" fmla="*/ 0 w 8306"/>
                <a:gd name="T13" fmla="*/ 0 h 8189"/>
                <a:gd name="T14" fmla="*/ 0 w 8306"/>
                <a:gd name="T15" fmla="*/ 0 h 8189"/>
                <a:gd name="T16" fmla="*/ 0 w 8306"/>
                <a:gd name="T17" fmla="*/ 0 h 8189"/>
                <a:gd name="T18" fmla="*/ 0 w 8306"/>
                <a:gd name="T19" fmla="*/ 0 h 8189"/>
                <a:gd name="T20" fmla="*/ 0 w 8306"/>
                <a:gd name="T21" fmla="*/ 0 h 8189"/>
                <a:gd name="T22" fmla="*/ 0 w 8306"/>
                <a:gd name="T23" fmla="*/ 0 h 8189"/>
                <a:gd name="T24" fmla="*/ 0 w 8306"/>
                <a:gd name="T25" fmla="*/ 0 h 8189"/>
                <a:gd name="T26" fmla="*/ 0 w 8306"/>
                <a:gd name="T27" fmla="*/ 0 h 8189"/>
                <a:gd name="T28" fmla="*/ 0 w 8306"/>
                <a:gd name="T29" fmla="*/ 0 h 8189"/>
                <a:gd name="T30" fmla="*/ 0 w 8306"/>
                <a:gd name="T31" fmla="*/ 0 h 8189"/>
                <a:gd name="T32" fmla="*/ 0 w 8306"/>
                <a:gd name="T33" fmla="*/ 0 h 8189"/>
                <a:gd name="T34" fmla="*/ 0 w 8306"/>
                <a:gd name="T35" fmla="*/ 0 h 8189"/>
                <a:gd name="T36" fmla="*/ 0 w 8306"/>
                <a:gd name="T37" fmla="*/ 0 h 8189"/>
                <a:gd name="T38" fmla="*/ 0 w 8306"/>
                <a:gd name="T39" fmla="*/ 0 h 8189"/>
                <a:gd name="T40" fmla="*/ 0 w 8306"/>
                <a:gd name="T41" fmla="*/ 0 h 8189"/>
                <a:gd name="T42" fmla="*/ 0 w 8306"/>
                <a:gd name="T43" fmla="*/ 0 h 8189"/>
                <a:gd name="T44" fmla="*/ 0 w 8306"/>
                <a:gd name="T45" fmla="*/ 0 h 8189"/>
                <a:gd name="T46" fmla="*/ 0 w 8306"/>
                <a:gd name="T47" fmla="*/ 0 h 8189"/>
                <a:gd name="T48" fmla="*/ 0 w 8306"/>
                <a:gd name="T49" fmla="*/ 0 h 8189"/>
                <a:gd name="T50" fmla="*/ 0 w 8306"/>
                <a:gd name="T51" fmla="*/ 0 h 8189"/>
                <a:gd name="T52" fmla="*/ 0 w 8306"/>
                <a:gd name="T53" fmla="*/ 0 h 8189"/>
                <a:gd name="T54" fmla="*/ 0 w 8306"/>
                <a:gd name="T55" fmla="*/ 0 h 8189"/>
                <a:gd name="T56" fmla="*/ 0 w 8306"/>
                <a:gd name="T57" fmla="*/ 0 h 8189"/>
                <a:gd name="T58" fmla="*/ 0 w 8306"/>
                <a:gd name="T59" fmla="*/ 0 h 8189"/>
                <a:gd name="T60" fmla="*/ 0 w 8306"/>
                <a:gd name="T61" fmla="*/ 0 h 8189"/>
                <a:gd name="T62" fmla="*/ 0 w 8306"/>
                <a:gd name="T63" fmla="*/ 0 h 8189"/>
                <a:gd name="T64" fmla="*/ 0 w 8306"/>
                <a:gd name="T65" fmla="*/ 0 h 8189"/>
                <a:gd name="T66" fmla="*/ 0 w 8306"/>
                <a:gd name="T67" fmla="*/ 0 h 8189"/>
                <a:gd name="T68" fmla="*/ 0 w 8306"/>
                <a:gd name="T69" fmla="*/ 0 h 8189"/>
                <a:gd name="T70" fmla="*/ 0 w 8306"/>
                <a:gd name="T71" fmla="*/ 0 h 8189"/>
                <a:gd name="T72" fmla="*/ 0 w 8306"/>
                <a:gd name="T73" fmla="*/ 0 h 8189"/>
                <a:gd name="T74" fmla="*/ 0 w 8306"/>
                <a:gd name="T75" fmla="*/ 0 h 8189"/>
                <a:gd name="T76" fmla="*/ 0 w 8306"/>
                <a:gd name="T77" fmla="*/ 0 h 8189"/>
                <a:gd name="T78" fmla="*/ 0 w 8306"/>
                <a:gd name="T79" fmla="*/ 0 h 8189"/>
                <a:gd name="T80" fmla="*/ 0 w 8306"/>
                <a:gd name="T81" fmla="*/ 0 h 8189"/>
                <a:gd name="T82" fmla="*/ 0 w 8306"/>
                <a:gd name="T83" fmla="*/ 0 h 8189"/>
                <a:gd name="T84" fmla="*/ 0 w 8306"/>
                <a:gd name="T85" fmla="*/ 0 h 818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306" h="8189">
                  <a:moveTo>
                    <a:pt x="8306" y="4096"/>
                  </a:moveTo>
                  <a:lnTo>
                    <a:pt x="8300" y="4307"/>
                  </a:lnTo>
                  <a:lnTo>
                    <a:pt x="8284" y="4514"/>
                  </a:lnTo>
                  <a:lnTo>
                    <a:pt x="8257" y="4718"/>
                  </a:lnTo>
                  <a:lnTo>
                    <a:pt x="8221" y="4919"/>
                  </a:lnTo>
                  <a:lnTo>
                    <a:pt x="8174" y="5117"/>
                  </a:lnTo>
                  <a:lnTo>
                    <a:pt x="8118" y="5312"/>
                  </a:lnTo>
                  <a:lnTo>
                    <a:pt x="8053" y="5501"/>
                  </a:lnTo>
                  <a:lnTo>
                    <a:pt x="7978" y="5687"/>
                  </a:lnTo>
                  <a:lnTo>
                    <a:pt x="7895" y="5869"/>
                  </a:lnTo>
                  <a:lnTo>
                    <a:pt x="7802" y="6045"/>
                  </a:lnTo>
                  <a:lnTo>
                    <a:pt x="7702" y="6216"/>
                  </a:lnTo>
                  <a:lnTo>
                    <a:pt x="7593" y="6382"/>
                  </a:lnTo>
                  <a:lnTo>
                    <a:pt x="7478" y="6543"/>
                  </a:lnTo>
                  <a:lnTo>
                    <a:pt x="7354" y="6697"/>
                  </a:lnTo>
                  <a:lnTo>
                    <a:pt x="7223" y="6846"/>
                  </a:lnTo>
                  <a:lnTo>
                    <a:pt x="7085" y="6988"/>
                  </a:lnTo>
                  <a:lnTo>
                    <a:pt x="6940" y="7124"/>
                  </a:lnTo>
                  <a:lnTo>
                    <a:pt x="6790" y="7253"/>
                  </a:lnTo>
                  <a:lnTo>
                    <a:pt x="6633" y="7375"/>
                  </a:lnTo>
                  <a:lnTo>
                    <a:pt x="6470" y="7489"/>
                  </a:lnTo>
                  <a:lnTo>
                    <a:pt x="6301" y="7596"/>
                  </a:lnTo>
                  <a:lnTo>
                    <a:pt x="6127" y="7694"/>
                  </a:lnTo>
                  <a:lnTo>
                    <a:pt x="5948" y="7785"/>
                  </a:lnTo>
                  <a:lnTo>
                    <a:pt x="5764" y="7867"/>
                  </a:lnTo>
                  <a:lnTo>
                    <a:pt x="5576" y="7941"/>
                  </a:lnTo>
                  <a:lnTo>
                    <a:pt x="5383" y="8006"/>
                  </a:lnTo>
                  <a:lnTo>
                    <a:pt x="5187" y="8061"/>
                  </a:lnTo>
                  <a:lnTo>
                    <a:pt x="4986" y="8106"/>
                  </a:lnTo>
                  <a:lnTo>
                    <a:pt x="4782" y="8143"/>
                  </a:lnTo>
                  <a:lnTo>
                    <a:pt x="4575" y="8169"/>
                  </a:lnTo>
                  <a:lnTo>
                    <a:pt x="4364" y="8184"/>
                  </a:lnTo>
                  <a:lnTo>
                    <a:pt x="4151" y="8189"/>
                  </a:lnTo>
                  <a:lnTo>
                    <a:pt x="3939" y="8184"/>
                  </a:lnTo>
                  <a:lnTo>
                    <a:pt x="3728" y="8169"/>
                  </a:lnTo>
                  <a:lnTo>
                    <a:pt x="3521" y="8143"/>
                  </a:lnTo>
                  <a:lnTo>
                    <a:pt x="3317" y="8106"/>
                  </a:lnTo>
                  <a:lnTo>
                    <a:pt x="3116" y="8061"/>
                  </a:lnTo>
                  <a:lnTo>
                    <a:pt x="2920" y="8006"/>
                  </a:lnTo>
                  <a:lnTo>
                    <a:pt x="2727" y="7941"/>
                  </a:lnTo>
                  <a:lnTo>
                    <a:pt x="2539" y="7867"/>
                  </a:lnTo>
                  <a:lnTo>
                    <a:pt x="2355" y="7785"/>
                  </a:lnTo>
                  <a:lnTo>
                    <a:pt x="2177" y="7694"/>
                  </a:lnTo>
                  <a:lnTo>
                    <a:pt x="2003" y="7596"/>
                  </a:lnTo>
                  <a:lnTo>
                    <a:pt x="1834" y="7489"/>
                  </a:lnTo>
                  <a:lnTo>
                    <a:pt x="1671" y="7375"/>
                  </a:lnTo>
                  <a:lnTo>
                    <a:pt x="1514" y="7253"/>
                  </a:lnTo>
                  <a:lnTo>
                    <a:pt x="1364" y="7124"/>
                  </a:lnTo>
                  <a:lnTo>
                    <a:pt x="1219" y="6988"/>
                  </a:lnTo>
                  <a:lnTo>
                    <a:pt x="1082" y="6846"/>
                  </a:lnTo>
                  <a:lnTo>
                    <a:pt x="951" y="6697"/>
                  </a:lnTo>
                  <a:lnTo>
                    <a:pt x="828" y="6543"/>
                  </a:lnTo>
                  <a:lnTo>
                    <a:pt x="712" y="6382"/>
                  </a:lnTo>
                  <a:lnTo>
                    <a:pt x="604" y="6216"/>
                  </a:lnTo>
                  <a:lnTo>
                    <a:pt x="503" y="6045"/>
                  </a:lnTo>
                  <a:lnTo>
                    <a:pt x="411" y="5869"/>
                  </a:lnTo>
                  <a:lnTo>
                    <a:pt x="328" y="5687"/>
                  </a:lnTo>
                  <a:lnTo>
                    <a:pt x="253" y="5501"/>
                  </a:lnTo>
                  <a:lnTo>
                    <a:pt x="188" y="5312"/>
                  </a:lnTo>
                  <a:lnTo>
                    <a:pt x="131" y="5117"/>
                  </a:lnTo>
                  <a:lnTo>
                    <a:pt x="85" y="4919"/>
                  </a:lnTo>
                  <a:lnTo>
                    <a:pt x="48" y="4718"/>
                  </a:lnTo>
                  <a:lnTo>
                    <a:pt x="22" y="4514"/>
                  </a:lnTo>
                  <a:lnTo>
                    <a:pt x="6" y="4307"/>
                  </a:lnTo>
                  <a:lnTo>
                    <a:pt x="0" y="4096"/>
                  </a:lnTo>
                  <a:lnTo>
                    <a:pt x="6" y="3887"/>
                  </a:lnTo>
                  <a:lnTo>
                    <a:pt x="22" y="3679"/>
                  </a:lnTo>
                  <a:lnTo>
                    <a:pt x="48" y="3475"/>
                  </a:lnTo>
                  <a:lnTo>
                    <a:pt x="85" y="3274"/>
                  </a:lnTo>
                  <a:lnTo>
                    <a:pt x="131" y="3076"/>
                  </a:lnTo>
                  <a:lnTo>
                    <a:pt x="188" y="2882"/>
                  </a:lnTo>
                  <a:lnTo>
                    <a:pt x="253" y="2692"/>
                  </a:lnTo>
                  <a:lnTo>
                    <a:pt x="328" y="2506"/>
                  </a:lnTo>
                  <a:lnTo>
                    <a:pt x="411" y="2324"/>
                  </a:lnTo>
                  <a:lnTo>
                    <a:pt x="503" y="2148"/>
                  </a:lnTo>
                  <a:lnTo>
                    <a:pt x="604" y="1976"/>
                  </a:lnTo>
                  <a:lnTo>
                    <a:pt x="712" y="1810"/>
                  </a:lnTo>
                  <a:lnTo>
                    <a:pt x="828" y="1649"/>
                  </a:lnTo>
                  <a:lnTo>
                    <a:pt x="951" y="1495"/>
                  </a:lnTo>
                  <a:lnTo>
                    <a:pt x="1082" y="1346"/>
                  </a:lnTo>
                  <a:lnTo>
                    <a:pt x="1219" y="1204"/>
                  </a:lnTo>
                  <a:lnTo>
                    <a:pt x="1364" y="1068"/>
                  </a:lnTo>
                  <a:lnTo>
                    <a:pt x="1514" y="939"/>
                  </a:lnTo>
                  <a:lnTo>
                    <a:pt x="1671" y="817"/>
                  </a:lnTo>
                  <a:lnTo>
                    <a:pt x="1834" y="702"/>
                  </a:lnTo>
                  <a:lnTo>
                    <a:pt x="2003" y="595"/>
                  </a:lnTo>
                  <a:lnTo>
                    <a:pt x="2177" y="497"/>
                  </a:lnTo>
                  <a:lnTo>
                    <a:pt x="2355" y="406"/>
                  </a:lnTo>
                  <a:lnTo>
                    <a:pt x="2539" y="324"/>
                  </a:lnTo>
                  <a:lnTo>
                    <a:pt x="2727" y="250"/>
                  </a:lnTo>
                  <a:lnTo>
                    <a:pt x="2920" y="185"/>
                  </a:lnTo>
                  <a:lnTo>
                    <a:pt x="3116" y="130"/>
                  </a:lnTo>
                  <a:lnTo>
                    <a:pt x="3317" y="84"/>
                  </a:lnTo>
                  <a:lnTo>
                    <a:pt x="3521" y="48"/>
                  </a:lnTo>
                  <a:lnTo>
                    <a:pt x="3728" y="22"/>
                  </a:lnTo>
                  <a:lnTo>
                    <a:pt x="3939" y="6"/>
                  </a:lnTo>
                  <a:lnTo>
                    <a:pt x="4151" y="0"/>
                  </a:lnTo>
                  <a:lnTo>
                    <a:pt x="4364" y="6"/>
                  </a:lnTo>
                  <a:lnTo>
                    <a:pt x="4575" y="22"/>
                  </a:lnTo>
                  <a:lnTo>
                    <a:pt x="4782" y="48"/>
                  </a:lnTo>
                  <a:lnTo>
                    <a:pt x="4986" y="84"/>
                  </a:lnTo>
                  <a:lnTo>
                    <a:pt x="5187" y="130"/>
                  </a:lnTo>
                  <a:lnTo>
                    <a:pt x="5383" y="185"/>
                  </a:lnTo>
                  <a:lnTo>
                    <a:pt x="5576" y="250"/>
                  </a:lnTo>
                  <a:lnTo>
                    <a:pt x="5764" y="324"/>
                  </a:lnTo>
                  <a:lnTo>
                    <a:pt x="5948" y="406"/>
                  </a:lnTo>
                  <a:lnTo>
                    <a:pt x="6127" y="497"/>
                  </a:lnTo>
                  <a:lnTo>
                    <a:pt x="6301" y="595"/>
                  </a:lnTo>
                  <a:lnTo>
                    <a:pt x="6470" y="702"/>
                  </a:lnTo>
                  <a:lnTo>
                    <a:pt x="6633" y="817"/>
                  </a:lnTo>
                  <a:lnTo>
                    <a:pt x="6790" y="939"/>
                  </a:lnTo>
                  <a:lnTo>
                    <a:pt x="6940" y="1068"/>
                  </a:lnTo>
                  <a:lnTo>
                    <a:pt x="7085" y="1204"/>
                  </a:lnTo>
                  <a:lnTo>
                    <a:pt x="7223" y="1346"/>
                  </a:lnTo>
                  <a:lnTo>
                    <a:pt x="7354" y="1495"/>
                  </a:lnTo>
                  <a:lnTo>
                    <a:pt x="7478" y="1649"/>
                  </a:lnTo>
                  <a:lnTo>
                    <a:pt x="7593" y="1810"/>
                  </a:lnTo>
                  <a:lnTo>
                    <a:pt x="7702" y="1976"/>
                  </a:lnTo>
                  <a:lnTo>
                    <a:pt x="7802" y="2148"/>
                  </a:lnTo>
                  <a:lnTo>
                    <a:pt x="7895" y="2324"/>
                  </a:lnTo>
                  <a:lnTo>
                    <a:pt x="7978" y="2506"/>
                  </a:lnTo>
                  <a:lnTo>
                    <a:pt x="8053" y="2692"/>
                  </a:lnTo>
                  <a:lnTo>
                    <a:pt x="8118" y="2882"/>
                  </a:lnTo>
                  <a:lnTo>
                    <a:pt x="8174" y="3076"/>
                  </a:lnTo>
                  <a:lnTo>
                    <a:pt x="8221" y="3274"/>
                  </a:lnTo>
                  <a:lnTo>
                    <a:pt x="8257" y="3475"/>
                  </a:lnTo>
                  <a:lnTo>
                    <a:pt x="8284" y="3679"/>
                  </a:lnTo>
                  <a:lnTo>
                    <a:pt x="8300" y="3887"/>
                  </a:lnTo>
                  <a:lnTo>
                    <a:pt x="8306" y="4096"/>
                  </a:lnTo>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1" name="Freeform 93"/>
            <p:cNvSpPr>
              <a:spLocks noEditPoints="1"/>
            </p:cNvSpPr>
            <p:nvPr/>
          </p:nvSpPr>
          <p:spPr bwMode="auto">
            <a:xfrm>
              <a:off x="2934" y="1128"/>
              <a:ext cx="1384" cy="1365"/>
            </a:xfrm>
            <a:custGeom>
              <a:avLst/>
              <a:gdLst>
                <a:gd name="T0" fmla="*/ 0 w 8306"/>
                <a:gd name="T1" fmla="*/ 0 h 8189"/>
                <a:gd name="T2" fmla="*/ 0 w 8306"/>
                <a:gd name="T3" fmla="*/ 0 h 8189"/>
                <a:gd name="T4" fmla="*/ 0 w 8306"/>
                <a:gd name="T5" fmla="*/ 0 h 8189"/>
                <a:gd name="T6" fmla="*/ 0 w 8306"/>
                <a:gd name="T7" fmla="*/ 0 h 8189"/>
                <a:gd name="T8" fmla="*/ 0 w 8306"/>
                <a:gd name="T9" fmla="*/ 0 h 8189"/>
                <a:gd name="T10" fmla="*/ 0 w 8306"/>
                <a:gd name="T11" fmla="*/ 0 h 8189"/>
                <a:gd name="T12" fmla="*/ 0 w 8306"/>
                <a:gd name="T13" fmla="*/ 0 h 8189"/>
                <a:gd name="T14" fmla="*/ 0 w 8306"/>
                <a:gd name="T15" fmla="*/ 0 h 8189"/>
                <a:gd name="T16" fmla="*/ 0 w 8306"/>
                <a:gd name="T17" fmla="*/ 0 h 8189"/>
                <a:gd name="T18" fmla="*/ 0 w 8306"/>
                <a:gd name="T19" fmla="*/ 0 h 8189"/>
                <a:gd name="T20" fmla="*/ 0 w 8306"/>
                <a:gd name="T21" fmla="*/ 0 h 8189"/>
                <a:gd name="T22" fmla="*/ 0 w 8306"/>
                <a:gd name="T23" fmla="*/ 0 h 8189"/>
                <a:gd name="T24" fmla="*/ 0 w 8306"/>
                <a:gd name="T25" fmla="*/ 0 h 8189"/>
                <a:gd name="T26" fmla="*/ 0 w 8306"/>
                <a:gd name="T27" fmla="*/ 0 h 8189"/>
                <a:gd name="T28" fmla="*/ 0 w 8306"/>
                <a:gd name="T29" fmla="*/ 0 h 8189"/>
                <a:gd name="T30" fmla="*/ 0 w 8306"/>
                <a:gd name="T31" fmla="*/ 0 h 8189"/>
                <a:gd name="T32" fmla="*/ 0 w 8306"/>
                <a:gd name="T33" fmla="*/ 0 h 8189"/>
                <a:gd name="T34" fmla="*/ 0 w 8306"/>
                <a:gd name="T35" fmla="*/ 0 h 8189"/>
                <a:gd name="T36" fmla="*/ 0 w 8306"/>
                <a:gd name="T37" fmla="*/ 0 h 8189"/>
                <a:gd name="T38" fmla="*/ 0 w 8306"/>
                <a:gd name="T39" fmla="*/ 0 h 8189"/>
                <a:gd name="T40" fmla="*/ 0 w 8306"/>
                <a:gd name="T41" fmla="*/ 0 h 8189"/>
                <a:gd name="T42" fmla="*/ 0 w 8306"/>
                <a:gd name="T43" fmla="*/ 0 h 8189"/>
                <a:gd name="T44" fmla="*/ 0 w 8306"/>
                <a:gd name="T45" fmla="*/ 0 h 8189"/>
                <a:gd name="T46" fmla="*/ 0 w 8306"/>
                <a:gd name="T47" fmla="*/ 0 h 8189"/>
                <a:gd name="T48" fmla="*/ 0 w 8306"/>
                <a:gd name="T49" fmla="*/ 0 h 8189"/>
                <a:gd name="T50" fmla="*/ 0 w 8306"/>
                <a:gd name="T51" fmla="*/ 0 h 8189"/>
                <a:gd name="T52" fmla="*/ 0 w 8306"/>
                <a:gd name="T53" fmla="*/ 0 h 8189"/>
                <a:gd name="T54" fmla="*/ 0 w 8306"/>
                <a:gd name="T55" fmla="*/ 0 h 8189"/>
                <a:gd name="T56" fmla="*/ 0 w 8306"/>
                <a:gd name="T57" fmla="*/ 0 h 8189"/>
                <a:gd name="T58" fmla="*/ 0 w 8306"/>
                <a:gd name="T59" fmla="*/ 0 h 8189"/>
                <a:gd name="T60" fmla="*/ 0 w 8306"/>
                <a:gd name="T61" fmla="*/ 0 h 8189"/>
                <a:gd name="T62" fmla="*/ 0 w 8306"/>
                <a:gd name="T63" fmla="*/ 0 h 8189"/>
                <a:gd name="T64" fmla="*/ 0 w 8306"/>
                <a:gd name="T65" fmla="*/ 0 h 8189"/>
                <a:gd name="T66" fmla="*/ 0 w 8306"/>
                <a:gd name="T67" fmla="*/ 0 h 8189"/>
                <a:gd name="T68" fmla="*/ 0 w 8306"/>
                <a:gd name="T69" fmla="*/ 0 h 8189"/>
                <a:gd name="T70" fmla="*/ 0 w 8306"/>
                <a:gd name="T71" fmla="*/ 0 h 8189"/>
                <a:gd name="T72" fmla="*/ 0 w 8306"/>
                <a:gd name="T73" fmla="*/ 0 h 8189"/>
                <a:gd name="T74" fmla="*/ 0 w 8306"/>
                <a:gd name="T75" fmla="*/ 0 h 8189"/>
                <a:gd name="T76" fmla="*/ 0 w 8306"/>
                <a:gd name="T77" fmla="*/ 0 h 8189"/>
                <a:gd name="T78" fmla="*/ 0 w 8306"/>
                <a:gd name="T79" fmla="*/ 0 h 8189"/>
                <a:gd name="T80" fmla="*/ 0 w 8306"/>
                <a:gd name="T81" fmla="*/ 0 h 8189"/>
                <a:gd name="T82" fmla="*/ 0 w 8306"/>
                <a:gd name="T83" fmla="*/ 0 h 8189"/>
                <a:gd name="T84" fmla="*/ 0 w 8306"/>
                <a:gd name="T85" fmla="*/ 0 h 8189"/>
                <a:gd name="T86" fmla="*/ 0 w 8306"/>
                <a:gd name="T87" fmla="*/ 0 h 8189"/>
                <a:gd name="T88" fmla="*/ 0 w 8306"/>
                <a:gd name="T89" fmla="*/ 0 h 8189"/>
                <a:gd name="T90" fmla="*/ 0 w 8306"/>
                <a:gd name="T91" fmla="*/ 0 h 8189"/>
                <a:gd name="T92" fmla="*/ 0 w 8306"/>
                <a:gd name="T93" fmla="*/ 0 h 8189"/>
                <a:gd name="T94" fmla="*/ 0 w 8306"/>
                <a:gd name="T95" fmla="*/ 0 h 8189"/>
                <a:gd name="T96" fmla="*/ 0 w 8306"/>
                <a:gd name="T97" fmla="*/ 0 h 8189"/>
                <a:gd name="T98" fmla="*/ 0 w 8306"/>
                <a:gd name="T99" fmla="*/ 0 h 8189"/>
                <a:gd name="T100" fmla="*/ 0 w 8306"/>
                <a:gd name="T101" fmla="*/ 0 h 81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306" h="8189">
                  <a:moveTo>
                    <a:pt x="8306" y="4096"/>
                  </a:moveTo>
                  <a:lnTo>
                    <a:pt x="8300" y="4307"/>
                  </a:lnTo>
                  <a:lnTo>
                    <a:pt x="8284" y="4514"/>
                  </a:lnTo>
                  <a:lnTo>
                    <a:pt x="8257" y="4718"/>
                  </a:lnTo>
                  <a:lnTo>
                    <a:pt x="8221" y="4919"/>
                  </a:lnTo>
                  <a:lnTo>
                    <a:pt x="8174" y="5117"/>
                  </a:lnTo>
                  <a:lnTo>
                    <a:pt x="8118" y="5312"/>
                  </a:lnTo>
                  <a:lnTo>
                    <a:pt x="8053" y="5501"/>
                  </a:lnTo>
                  <a:lnTo>
                    <a:pt x="7978" y="5687"/>
                  </a:lnTo>
                  <a:lnTo>
                    <a:pt x="7895" y="5869"/>
                  </a:lnTo>
                  <a:lnTo>
                    <a:pt x="7802" y="6045"/>
                  </a:lnTo>
                  <a:lnTo>
                    <a:pt x="7702" y="6216"/>
                  </a:lnTo>
                  <a:lnTo>
                    <a:pt x="7593" y="6382"/>
                  </a:lnTo>
                  <a:lnTo>
                    <a:pt x="7478" y="6543"/>
                  </a:lnTo>
                  <a:lnTo>
                    <a:pt x="7354" y="6697"/>
                  </a:lnTo>
                  <a:lnTo>
                    <a:pt x="7223" y="6846"/>
                  </a:lnTo>
                  <a:lnTo>
                    <a:pt x="7085" y="6988"/>
                  </a:lnTo>
                  <a:lnTo>
                    <a:pt x="6940" y="7124"/>
                  </a:lnTo>
                  <a:lnTo>
                    <a:pt x="6790" y="7253"/>
                  </a:lnTo>
                  <a:lnTo>
                    <a:pt x="6633" y="7375"/>
                  </a:lnTo>
                  <a:lnTo>
                    <a:pt x="6470" y="7489"/>
                  </a:lnTo>
                  <a:lnTo>
                    <a:pt x="6301" y="7596"/>
                  </a:lnTo>
                  <a:lnTo>
                    <a:pt x="6127" y="7694"/>
                  </a:lnTo>
                  <a:lnTo>
                    <a:pt x="5948" y="7785"/>
                  </a:lnTo>
                  <a:lnTo>
                    <a:pt x="5764" y="7867"/>
                  </a:lnTo>
                  <a:lnTo>
                    <a:pt x="5576" y="7941"/>
                  </a:lnTo>
                  <a:lnTo>
                    <a:pt x="5383" y="8006"/>
                  </a:lnTo>
                  <a:lnTo>
                    <a:pt x="5187" y="8061"/>
                  </a:lnTo>
                  <a:lnTo>
                    <a:pt x="4986" y="8106"/>
                  </a:lnTo>
                  <a:lnTo>
                    <a:pt x="4782" y="8143"/>
                  </a:lnTo>
                  <a:lnTo>
                    <a:pt x="4575" y="8169"/>
                  </a:lnTo>
                  <a:lnTo>
                    <a:pt x="4364" y="8184"/>
                  </a:lnTo>
                  <a:lnTo>
                    <a:pt x="4151" y="8189"/>
                  </a:lnTo>
                  <a:lnTo>
                    <a:pt x="3939" y="8184"/>
                  </a:lnTo>
                  <a:lnTo>
                    <a:pt x="3728" y="8169"/>
                  </a:lnTo>
                  <a:lnTo>
                    <a:pt x="3521" y="8143"/>
                  </a:lnTo>
                  <a:lnTo>
                    <a:pt x="3317" y="8106"/>
                  </a:lnTo>
                  <a:lnTo>
                    <a:pt x="3116" y="8061"/>
                  </a:lnTo>
                  <a:lnTo>
                    <a:pt x="2920" y="8006"/>
                  </a:lnTo>
                  <a:lnTo>
                    <a:pt x="2727" y="7941"/>
                  </a:lnTo>
                  <a:lnTo>
                    <a:pt x="2539" y="7867"/>
                  </a:lnTo>
                  <a:lnTo>
                    <a:pt x="2355" y="7785"/>
                  </a:lnTo>
                  <a:lnTo>
                    <a:pt x="2177" y="7694"/>
                  </a:lnTo>
                  <a:lnTo>
                    <a:pt x="2003" y="7596"/>
                  </a:lnTo>
                  <a:lnTo>
                    <a:pt x="1834" y="7489"/>
                  </a:lnTo>
                  <a:lnTo>
                    <a:pt x="1671" y="7375"/>
                  </a:lnTo>
                  <a:lnTo>
                    <a:pt x="1514" y="7253"/>
                  </a:lnTo>
                  <a:lnTo>
                    <a:pt x="1364" y="7124"/>
                  </a:lnTo>
                  <a:lnTo>
                    <a:pt x="1219" y="6988"/>
                  </a:lnTo>
                  <a:lnTo>
                    <a:pt x="1082" y="6846"/>
                  </a:lnTo>
                  <a:lnTo>
                    <a:pt x="951" y="6697"/>
                  </a:lnTo>
                  <a:lnTo>
                    <a:pt x="828" y="6543"/>
                  </a:lnTo>
                  <a:lnTo>
                    <a:pt x="712" y="6382"/>
                  </a:lnTo>
                  <a:lnTo>
                    <a:pt x="604" y="6216"/>
                  </a:lnTo>
                  <a:lnTo>
                    <a:pt x="503" y="6045"/>
                  </a:lnTo>
                  <a:lnTo>
                    <a:pt x="411" y="5869"/>
                  </a:lnTo>
                  <a:lnTo>
                    <a:pt x="328" y="5687"/>
                  </a:lnTo>
                  <a:lnTo>
                    <a:pt x="253" y="5501"/>
                  </a:lnTo>
                  <a:lnTo>
                    <a:pt x="188" y="5312"/>
                  </a:lnTo>
                  <a:lnTo>
                    <a:pt x="131" y="5117"/>
                  </a:lnTo>
                  <a:lnTo>
                    <a:pt x="85" y="4919"/>
                  </a:lnTo>
                  <a:lnTo>
                    <a:pt x="48" y="4718"/>
                  </a:lnTo>
                  <a:lnTo>
                    <a:pt x="22" y="4514"/>
                  </a:lnTo>
                  <a:lnTo>
                    <a:pt x="6" y="4307"/>
                  </a:lnTo>
                  <a:lnTo>
                    <a:pt x="0" y="4096"/>
                  </a:lnTo>
                  <a:lnTo>
                    <a:pt x="6" y="3887"/>
                  </a:lnTo>
                  <a:lnTo>
                    <a:pt x="22" y="3679"/>
                  </a:lnTo>
                  <a:lnTo>
                    <a:pt x="48" y="3475"/>
                  </a:lnTo>
                  <a:lnTo>
                    <a:pt x="85" y="3274"/>
                  </a:lnTo>
                  <a:lnTo>
                    <a:pt x="131" y="3076"/>
                  </a:lnTo>
                  <a:lnTo>
                    <a:pt x="188" y="2882"/>
                  </a:lnTo>
                  <a:lnTo>
                    <a:pt x="253" y="2692"/>
                  </a:lnTo>
                  <a:lnTo>
                    <a:pt x="328" y="2506"/>
                  </a:lnTo>
                  <a:lnTo>
                    <a:pt x="411" y="2324"/>
                  </a:lnTo>
                  <a:lnTo>
                    <a:pt x="503" y="2148"/>
                  </a:lnTo>
                  <a:lnTo>
                    <a:pt x="604" y="1976"/>
                  </a:lnTo>
                  <a:lnTo>
                    <a:pt x="712" y="1810"/>
                  </a:lnTo>
                  <a:lnTo>
                    <a:pt x="828" y="1649"/>
                  </a:lnTo>
                  <a:lnTo>
                    <a:pt x="951" y="1495"/>
                  </a:lnTo>
                  <a:lnTo>
                    <a:pt x="1082" y="1346"/>
                  </a:lnTo>
                  <a:lnTo>
                    <a:pt x="1219" y="1204"/>
                  </a:lnTo>
                  <a:lnTo>
                    <a:pt x="1364" y="1068"/>
                  </a:lnTo>
                  <a:lnTo>
                    <a:pt x="1514" y="939"/>
                  </a:lnTo>
                  <a:lnTo>
                    <a:pt x="1671" y="817"/>
                  </a:lnTo>
                  <a:lnTo>
                    <a:pt x="1834" y="702"/>
                  </a:lnTo>
                  <a:lnTo>
                    <a:pt x="2003" y="595"/>
                  </a:lnTo>
                  <a:lnTo>
                    <a:pt x="2177" y="497"/>
                  </a:lnTo>
                  <a:lnTo>
                    <a:pt x="2355" y="406"/>
                  </a:lnTo>
                  <a:lnTo>
                    <a:pt x="2539" y="324"/>
                  </a:lnTo>
                  <a:lnTo>
                    <a:pt x="2727" y="250"/>
                  </a:lnTo>
                  <a:lnTo>
                    <a:pt x="2920" y="185"/>
                  </a:lnTo>
                  <a:lnTo>
                    <a:pt x="3116" y="130"/>
                  </a:lnTo>
                  <a:lnTo>
                    <a:pt x="3317" y="84"/>
                  </a:lnTo>
                  <a:lnTo>
                    <a:pt x="3521" y="48"/>
                  </a:lnTo>
                  <a:lnTo>
                    <a:pt x="3728" y="22"/>
                  </a:lnTo>
                  <a:lnTo>
                    <a:pt x="3939" y="6"/>
                  </a:lnTo>
                  <a:lnTo>
                    <a:pt x="4151" y="0"/>
                  </a:lnTo>
                  <a:lnTo>
                    <a:pt x="4364" y="6"/>
                  </a:lnTo>
                  <a:lnTo>
                    <a:pt x="4575" y="22"/>
                  </a:lnTo>
                  <a:lnTo>
                    <a:pt x="4782" y="48"/>
                  </a:lnTo>
                  <a:lnTo>
                    <a:pt x="4986" y="84"/>
                  </a:lnTo>
                  <a:lnTo>
                    <a:pt x="5187" y="130"/>
                  </a:lnTo>
                  <a:lnTo>
                    <a:pt x="5383" y="185"/>
                  </a:lnTo>
                  <a:lnTo>
                    <a:pt x="5576" y="250"/>
                  </a:lnTo>
                  <a:lnTo>
                    <a:pt x="5764" y="324"/>
                  </a:lnTo>
                  <a:lnTo>
                    <a:pt x="5948" y="406"/>
                  </a:lnTo>
                  <a:lnTo>
                    <a:pt x="6127" y="497"/>
                  </a:lnTo>
                  <a:lnTo>
                    <a:pt x="6301" y="595"/>
                  </a:lnTo>
                  <a:lnTo>
                    <a:pt x="6470" y="702"/>
                  </a:lnTo>
                  <a:lnTo>
                    <a:pt x="6633" y="817"/>
                  </a:lnTo>
                  <a:lnTo>
                    <a:pt x="6790" y="939"/>
                  </a:lnTo>
                  <a:lnTo>
                    <a:pt x="6940" y="1068"/>
                  </a:lnTo>
                  <a:lnTo>
                    <a:pt x="7085" y="1204"/>
                  </a:lnTo>
                  <a:lnTo>
                    <a:pt x="7223" y="1346"/>
                  </a:lnTo>
                  <a:lnTo>
                    <a:pt x="7354" y="1495"/>
                  </a:lnTo>
                  <a:lnTo>
                    <a:pt x="7478" y="1649"/>
                  </a:lnTo>
                  <a:lnTo>
                    <a:pt x="7593" y="1810"/>
                  </a:lnTo>
                  <a:lnTo>
                    <a:pt x="7702" y="1976"/>
                  </a:lnTo>
                  <a:lnTo>
                    <a:pt x="7802" y="2148"/>
                  </a:lnTo>
                  <a:lnTo>
                    <a:pt x="7895" y="2324"/>
                  </a:lnTo>
                  <a:lnTo>
                    <a:pt x="7978" y="2506"/>
                  </a:lnTo>
                  <a:lnTo>
                    <a:pt x="8053" y="2692"/>
                  </a:lnTo>
                  <a:lnTo>
                    <a:pt x="8118" y="2882"/>
                  </a:lnTo>
                  <a:lnTo>
                    <a:pt x="8174" y="3076"/>
                  </a:lnTo>
                  <a:lnTo>
                    <a:pt x="8221" y="3274"/>
                  </a:lnTo>
                  <a:lnTo>
                    <a:pt x="8257" y="3475"/>
                  </a:lnTo>
                  <a:lnTo>
                    <a:pt x="8284" y="3679"/>
                  </a:lnTo>
                  <a:lnTo>
                    <a:pt x="8300" y="3887"/>
                  </a:lnTo>
                  <a:lnTo>
                    <a:pt x="8306" y="4096"/>
                  </a:lnTo>
                  <a:close/>
                  <a:moveTo>
                    <a:pt x="8008" y="4096"/>
                  </a:moveTo>
                  <a:lnTo>
                    <a:pt x="8003" y="4292"/>
                  </a:lnTo>
                  <a:lnTo>
                    <a:pt x="7989" y="4486"/>
                  </a:lnTo>
                  <a:lnTo>
                    <a:pt x="7964" y="4675"/>
                  </a:lnTo>
                  <a:lnTo>
                    <a:pt x="7929" y="4863"/>
                  </a:lnTo>
                  <a:lnTo>
                    <a:pt x="7886" y="5047"/>
                  </a:lnTo>
                  <a:lnTo>
                    <a:pt x="7834" y="5227"/>
                  </a:lnTo>
                  <a:lnTo>
                    <a:pt x="7774" y="5404"/>
                  </a:lnTo>
                  <a:lnTo>
                    <a:pt x="7705" y="5576"/>
                  </a:lnTo>
                  <a:lnTo>
                    <a:pt x="7628" y="5744"/>
                  </a:lnTo>
                  <a:lnTo>
                    <a:pt x="7542" y="5909"/>
                  </a:lnTo>
                  <a:lnTo>
                    <a:pt x="7449" y="6068"/>
                  </a:lnTo>
                  <a:lnTo>
                    <a:pt x="7349" y="6222"/>
                  </a:lnTo>
                  <a:lnTo>
                    <a:pt x="7241" y="6372"/>
                  </a:lnTo>
                  <a:lnTo>
                    <a:pt x="7126" y="6514"/>
                  </a:lnTo>
                  <a:lnTo>
                    <a:pt x="7005" y="6653"/>
                  </a:lnTo>
                  <a:lnTo>
                    <a:pt x="6878" y="6785"/>
                  </a:lnTo>
                  <a:lnTo>
                    <a:pt x="6743" y="6911"/>
                  </a:lnTo>
                  <a:lnTo>
                    <a:pt x="6603" y="7030"/>
                  </a:lnTo>
                  <a:lnTo>
                    <a:pt x="6457" y="7144"/>
                  </a:lnTo>
                  <a:lnTo>
                    <a:pt x="6306" y="7250"/>
                  </a:lnTo>
                  <a:lnTo>
                    <a:pt x="6149" y="7348"/>
                  </a:lnTo>
                  <a:lnTo>
                    <a:pt x="5988" y="7440"/>
                  </a:lnTo>
                  <a:lnTo>
                    <a:pt x="5821" y="7524"/>
                  </a:lnTo>
                  <a:lnTo>
                    <a:pt x="5650" y="7600"/>
                  </a:lnTo>
                  <a:lnTo>
                    <a:pt x="5475" y="7668"/>
                  </a:lnTo>
                  <a:lnTo>
                    <a:pt x="5297" y="7729"/>
                  </a:lnTo>
                  <a:lnTo>
                    <a:pt x="5114" y="7780"/>
                  </a:lnTo>
                  <a:lnTo>
                    <a:pt x="4927" y="7822"/>
                  </a:lnTo>
                  <a:lnTo>
                    <a:pt x="4738" y="7855"/>
                  </a:lnTo>
                  <a:lnTo>
                    <a:pt x="4544" y="7880"/>
                  </a:lnTo>
                  <a:lnTo>
                    <a:pt x="4350" y="7894"/>
                  </a:lnTo>
                  <a:lnTo>
                    <a:pt x="4151" y="7900"/>
                  </a:lnTo>
                  <a:lnTo>
                    <a:pt x="3953" y="7894"/>
                  </a:lnTo>
                  <a:lnTo>
                    <a:pt x="3757" y="7880"/>
                  </a:lnTo>
                  <a:lnTo>
                    <a:pt x="3565" y="7855"/>
                  </a:lnTo>
                  <a:lnTo>
                    <a:pt x="3376" y="7822"/>
                  </a:lnTo>
                  <a:lnTo>
                    <a:pt x="3189" y="7780"/>
                  </a:lnTo>
                  <a:lnTo>
                    <a:pt x="3006" y="7729"/>
                  </a:lnTo>
                  <a:lnTo>
                    <a:pt x="2827" y="7668"/>
                  </a:lnTo>
                  <a:lnTo>
                    <a:pt x="2652" y="7600"/>
                  </a:lnTo>
                  <a:lnTo>
                    <a:pt x="2482" y="7524"/>
                  </a:lnTo>
                  <a:lnTo>
                    <a:pt x="2315" y="7440"/>
                  </a:lnTo>
                  <a:lnTo>
                    <a:pt x="2153" y="7348"/>
                  </a:lnTo>
                  <a:lnTo>
                    <a:pt x="1997" y="7250"/>
                  </a:lnTo>
                  <a:lnTo>
                    <a:pt x="1846" y="7144"/>
                  </a:lnTo>
                  <a:lnTo>
                    <a:pt x="1700" y="7030"/>
                  </a:lnTo>
                  <a:lnTo>
                    <a:pt x="1559" y="6911"/>
                  </a:lnTo>
                  <a:lnTo>
                    <a:pt x="1425" y="6785"/>
                  </a:lnTo>
                  <a:lnTo>
                    <a:pt x="1298" y="6653"/>
                  </a:lnTo>
                  <a:lnTo>
                    <a:pt x="1177" y="6514"/>
                  </a:lnTo>
                  <a:lnTo>
                    <a:pt x="1062" y="6372"/>
                  </a:lnTo>
                  <a:lnTo>
                    <a:pt x="954" y="6222"/>
                  </a:lnTo>
                  <a:lnTo>
                    <a:pt x="854" y="6068"/>
                  </a:lnTo>
                  <a:lnTo>
                    <a:pt x="761" y="5909"/>
                  </a:lnTo>
                  <a:lnTo>
                    <a:pt x="675" y="5744"/>
                  </a:lnTo>
                  <a:lnTo>
                    <a:pt x="598" y="5576"/>
                  </a:lnTo>
                  <a:lnTo>
                    <a:pt x="529" y="5404"/>
                  </a:lnTo>
                  <a:lnTo>
                    <a:pt x="469" y="5227"/>
                  </a:lnTo>
                  <a:lnTo>
                    <a:pt x="416" y="5047"/>
                  </a:lnTo>
                  <a:lnTo>
                    <a:pt x="372" y="4863"/>
                  </a:lnTo>
                  <a:lnTo>
                    <a:pt x="339" y="4675"/>
                  </a:lnTo>
                  <a:lnTo>
                    <a:pt x="314" y="4486"/>
                  </a:lnTo>
                  <a:lnTo>
                    <a:pt x="299" y="4292"/>
                  </a:lnTo>
                  <a:lnTo>
                    <a:pt x="295" y="4096"/>
                  </a:lnTo>
                  <a:lnTo>
                    <a:pt x="299" y="3902"/>
                  </a:lnTo>
                  <a:lnTo>
                    <a:pt x="314" y="3709"/>
                  </a:lnTo>
                  <a:lnTo>
                    <a:pt x="339" y="3519"/>
                  </a:lnTo>
                  <a:lnTo>
                    <a:pt x="372" y="3332"/>
                  </a:lnTo>
                  <a:lnTo>
                    <a:pt x="416" y="3148"/>
                  </a:lnTo>
                  <a:lnTo>
                    <a:pt x="469" y="2968"/>
                  </a:lnTo>
                  <a:lnTo>
                    <a:pt x="529" y="2791"/>
                  </a:lnTo>
                  <a:lnTo>
                    <a:pt x="598" y="2619"/>
                  </a:lnTo>
                  <a:lnTo>
                    <a:pt x="675" y="2451"/>
                  </a:lnTo>
                  <a:lnTo>
                    <a:pt x="761" y="2286"/>
                  </a:lnTo>
                  <a:lnTo>
                    <a:pt x="854" y="2127"/>
                  </a:lnTo>
                  <a:lnTo>
                    <a:pt x="954" y="1973"/>
                  </a:lnTo>
                  <a:lnTo>
                    <a:pt x="1062" y="1823"/>
                  </a:lnTo>
                  <a:lnTo>
                    <a:pt x="1177" y="1680"/>
                  </a:lnTo>
                  <a:lnTo>
                    <a:pt x="1298" y="1542"/>
                  </a:lnTo>
                  <a:lnTo>
                    <a:pt x="1425" y="1410"/>
                  </a:lnTo>
                  <a:lnTo>
                    <a:pt x="1559" y="1284"/>
                  </a:lnTo>
                  <a:lnTo>
                    <a:pt x="1700" y="1164"/>
                  </a:lnTo>
                  <a:lnTo>
                    <a:pt x="1846" y="1051"/>
                  </a:lnTo>
                  <a:lnTo>
                    <a:pt x="1997" y="945"/>
                  </a:lnTo>
                  <a:lnTo>
                    <a:pt x="2153" y="846"/>
                  </a:lnTo>
                  <a:lnTo>
                    <a:pt x="2315" y="754"/>
                  </a:lnTo>
                  <a:lnTo>
                    <a:pt x="2482" y="670"/>
                  </a:lnTo>
                  <a:lnTo>
                    <a:pt x="2652" y="594"/>
                  </a:lnTo>
                  <a:lnTo>
                    <a:pt x="2827" y="526"/>
                  </a:lnTo>
                  <a:lnTo>
                    <a:pt x="3006" y="465"/>
                  </a:lnTo>
                  <a:lnTo>
                    <a:pt x="3189" y="414"/>
                  </a:lnTo>
                  <a:lnTo>
                    <a:pt x="3376" y="371"/>
                  </a:lnTo>
                  <a:lnTo>
                    <a:pt x="3565" y="338"/>
                  </a:lnTo>
                  <a:lnTo>
                    <a:pt x="3757" y="314"/>
                  </a:lnTo>
                  <a:lnTo>
                    <a:pt x="3953" y="299"/>
                  </a:lnTo>
                  <a:lnTo>
                    <a:pt x="4151" y="294"/>
                  </a:lnTo>
                  <a:lnTo>
                    <a:pt x="4350" y="299"/>
                  </a:lnTo>
                  <a:lnTo>
                    <a:pt x="4544" y="314"/>
                  </a:lnTo>
                  <a:lnTo>
                    <a:pt x="4738" y="338"/>
                  </a:lnTo>
                  <a:lnTo>
                    <a:pt x="4927" y="371"/>
                  </a:lnTo>
                  <a:lnTo>
                    <a:pt x="5114" y="414"/>
                  </a:lnTo>
                  <a:lnTo>
                    <a:pt x="5297" y="465"/>
                  </a:lnTo>
                  <a:lnTo>
                    <a:pt x="5475" y="526"/>
                  </a:lnTo>
                  <a:lnTo>
                    <a:pt x="5650" y="594"/>
                  </a:lnTo>
                  <a:lnTo>
                    <a:pt x="5821" y="670"/>
                  </a:lnTo>
                  <a:lnTo>
                    <a:pt x="5988" y="754"/>
                  </a:lnTo>
                  <a:lnTo>
                    <a:pt x="6149" y="846"/>
                  </a:lnTo>
                  <a:lnTo>
                    <a:pt x="6306" y="945"/>
                  </a:lnTo>
                  <a:lnTo>
                    <a:pt x="6457" y="1051"/>
                  </a:lnTo>
                  <a:lnTo>
                    <a:pt x="6603" y="1164"/>
                  </a:lnTo>
                  <a:lnTo>
                    <a:pt x="6743" y="1284"/>
                  </a:lnTo>
                  <a:lnTo>
                    <a:pt x="6878" y="1410"/>
                  </a:lnTo>
                  <a:lnTo>
                    <a:pt x="7005" y="1542"/>
                  </a:lnTo>
                  <a:lnTo>
                    <a:pt x="7126" y="1680"/>
                  </a:lnTo>
                  <a:lnTo>
                    <a:pt x="7241" y="1823"/>
                  </a:lnTo>
                  <a:lnTo>
                    <a:pt x="7349" y="1973"/>
                  </a:lnTo>
                  <a:lnTo>
                    <a:pt x="7449" y="2127"/>
                  </a:lnTo>
                  <a:lnTo>
                    <a:pt x="7542" y="2286"/>
                  </a:lnTo>
                  <a:lnTo>
                    <a:pt x="7628" y="2451"/>
                  </a:lnTo>
                  <a:lnTo>
                    <a:pt x="7705" y="2619"/>
                  </a:lnTo>
                  <a:lnTo>
                    <a:pt x="7774" y="2791"/>
                  </a:lnTo>
                  <a:lnTo>
                    <a:pt x="7834" y="2968"/>
                  </a:lnTo>
                  <a:lnTo>
                    <a:pt x="7886" y="3148"/>
                  </a:lnTo>
                  <a:lnTo>
                    <a:pt x="7929" y="3332"/>
                  </a:lnTo>
                  <a:lnTo>
                    <a:pt x="7964" y="3519"/>
                  </a:lnTo>
                  <a:lnTo>
                    <a:pt x="7989" y="3709"/>
                  </a:lnTo>
                  <a:lnTo>
                    <a:pt x="8003" y="3902"/>
                  </a:lnTo>
                  <a:lnTo>
                    <a:pt x="8008" y="4096"/>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 name="Freeform 95"/>
            <p:cNvSpPr>
              <a:spLocks/>
            </p:cNvSpPr>
            <p:nvPr/>
          </p:nvSpPr>
          <p:spPr bwMode="auto">
            <a:xfrm>
              <a:off x="2983" y="1177"/>
              <a:ext cx="1286" cy="1267"/>
            </a:xfrm>
            <a:custGeom>
              <a:avLst/>
              <a:gdLst>
                <a:gd name="T0" fmla="*/ 0 w 7713"/>
                <a:gd name="T1" fmla="*/ 0 h 7606"/>
                <a:gd name="T2" fmla="*/ 0 w 7713"/>
                <a:gd name="T3" fmla="*/ 0 h 7606"/>
                <a:gd name="T4" fmla="*/ 0 w 7713"/>
                <a:gd name="T5" fmla="*/ 0 h 7606"/>
                <a:gd name="T6" fmla="*/ 0 w 7713"/>
                <a:gd name="T7" fmla="*/ 0 h 7606"/>
                <a:gd name="T8" fmla="*/ 0 w 7713"/>
                <a:gd name="T9" fmla="*/ 0 h 7606"/>
                <a:gd name="T10" fmla="*/ 0 w 7713"/>
                <a:gd name="T11" fmla="*/ 0 h 7606"/>
                <a:gd name="T12" fmla="*/ 0 w 7713"/>
                <a:gd name="T13" fmla="*/ 0 h 7606"/>
                <a:gd name="T14" fmla="*/ 0 w 7713"/>
                <a:gd name="T15" fmla="*/ 0 h 7606"/>
                <a:gd name="T16" fmla="*/ 0 w 7713"/>
                <a:gd name="T17" fmla="*/ 0 h 7606"/>
                <a:gd name="T18" fmla="*/ 0 w 7713"/>
                <a:gd name="T19" fmla="*/ 0 h 7606"/>
                <a:gd name="T20" fmla="*/ 0 w 7713"/>
                <a:gd name="T21" fmla="*/ 0 h 7606"/>
                <a:gd name="T22" fmla="*/ 0 w 7713"/>
                <a:gd name="T23" fmla="*/ 0 h 7606"/>
                <a:gd name="T24" fmla="*/ 0 w 7713"/>
                <a:gd name="T25" fmla="*/ 0 h 7606"/>
                <a:gd name="T26" fmla="*/ 0 w 7713"/>
                <a:gd name="T27" fmla="*/ 0 h 7606"/>
                <a:gd name="T28" fmla="*/ 0 w 7713"/>
                <a:gd name="T29" fmla="*/ 0 h 7606"/>
                <a:gd name="T30" fmla="*/ 0 w 7713"/>
                <a:gd name="T31" fmla="*/ 0 h 7606"/>
                <a:gd name="T32" fmla="*/ 0 w 7713"/>
                <a:gd name="T33" fmla="*/ 0 h 7606"/>
                <a:gd name="T34" fmla="*/ 0 w 7713"/>
                <a:gd name="T35" fmla="*/ 0 h 7606"/>
                <a:gd name="T36" fmla="*/ 0 w 7713"/>
                <a:gd name="T37" fmla="*/ 0 h 7606"/>
                <a:gd name="T38" fmla="*/ 0 w 7713"/>
                <a:gd name="T39" fmla="*/ 0 h 7606"/>
                <a:gd name="T40" fmla="*/ 0 w 7713"/>
                <a:gd name="T41" fmla="*/ 0 h 7606"/>
                <a:gd name="T42" fmla="*/ 0 w 7713"/>
                <a:gd name="T43" fmla="*/ 0 h 7606"/>
                <a:gd name="T44" fmla="*/ 0 w 7713"/>
                <a:gd name="T45" fmla="*/ 0 h 7606"/>
                <a:gd name="T46" fmla="*/ 0 w 7713"/>
                <a:gd name="T47" fmla="*/ 0 h 7606"/>
                <a:gd name="T48" fmla="*/ 0 w 7713"/>
                <a:gd name="T49" fmla="*/ 0 h 7606"/>
                <a:gd name="T50" fmla="*/ 0 w 7713"/>
                <a:gd name="T51" fmla="*/ 0 h 7606"/>
                <a:gd name="T52" fmla="*/ 0 w 7713"/>
                <a:gd name="T53" fmla="*/ 0 h 7606"/>
                <a:gd name="T54" fmla="*/ 0 w 7713"/>
                <a:gd name="T55" fmla="*/ 0 h 7606"/>
                <a:gd name="T56" fmla="*/ 0 w 7713"/>
                <a:gd name="T57" fmla="*/ 0 h 7606"/>
                <a:gd name="T58" fmla="*/ 0 w 7713"/>
                <a:gd name="T59" fmla="*/ 0 h 7606"/>
                <a:gd name="T60" fmla="*/ 0 w 7713"/>
                <a:gd name="T61" fmla="*/ 0 h 7606"/>
                <a:gd name="T62" fmla="*/ 0 w 7713"/>
                <a:gd name="T63" fmla="*/ 0 h 7606"/>
                <a:gd name="T64" fmla="*/ 0 w 7713"/>
                <a:gd name="T65" fmla="*/ 0 h 7606"/>
                <a:gd name="T66" fmla="*/ 0 w 7713"/>
                <a:gd name="T67" fmla="*/ 0 h 7606"/>
                <a:gd name="T68" fmla="*/ 0 w 7713"/>
                <a:gd name="T69" fmla="*/ 0 h 7606"/>
                <a:gd name="T70" fmla="*/ 0 w 7713"/>
                <a:gd name="T71" fmla="*/ 0 h 7606"/>
                <a:gd name="T72" fmla="*/ 0 w 7713"/>
                <a:gd name="T73" fmla="*/ 0 h 7606"/>
                <a:gd name="T74" fmla="*/ 0 w 7713"/>
                <a:gd name="T75" fmla="*/ 0 h 7606"/>
                <a:gd name="T76" fmla="*/ 0 w 7713"/>
                <a:gd name="T77" fmla="*/ 0 h 7606"/>
                <a:gd name="T78" fmla="*/ 0 w 7713"/>
                <a:gd name="T79" fmla="*/ 0 h 7606"/>
                <a:gd name="T80" fmla="*/ 0 w 7713"/>
                <a:gd name="T81" fmla="*/ 0 h 7606"/>
                <a:gd name="T82" fmla="*/ 0 w 7713"/>
                <a:gd name="T83" fmla="*/ 0 h 7606"/>
                <a:gd name="T84" fmla="*/ 0 w 7713"/>
                <a:gd name="T85" fmla="*/ 0 h 76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713" h="7606">
                  <a:moveTo>
                    <a:pt x="7713" y="3802"/>
                  </a:moveTo>
                  <a:lnTo>
                    <a:pt x="7708" y="3998"/>
                  </a:lnTo>
                  <a:lnTo>
                    <a:pt x="7694" y="4192"/>
                  </a:lnTo>
                  <a:lnTo>
                    <a:pt x="7669" y="4381"/>
                  </a:lnTo>
                  <a:lnTo>
                    <a:pt x="7634" y="4569"/>
                  </a:lnTo>
                  <a:lnTo>
                    <a:pt x="7591" y="4753"/>
                  </a:lnTo>
                  <a:lnTo>
                    <a:pt x="7539" y="4933"/>
                  </a:lnTo>
                  <a:lnTo>
                    <a:pt x="7479" y="5110"/>
                  </a:lnTo>
                  <a:lnTo>
                    <a:pt x="7410" y="5282"/>
                  </a:lnTo>
                  <a:lnTo>
                    <a:pt x="7333" y="5450"/>
                  </a:lnTo>
                  <a:lnTo>
                    <a:pt x="7247" y="5615"/>
                  </a:lnTo>
                  <a:lnTo>
                    <a:pt x="7154" y="5774"/>
                  </a:lnTo>
                  <a:lnTo>
                    <a:pt x="7054" y="5928"/>
                  </a:lnTo>
                  <a:lnTo>
                    <a:pt x="6946" y="6078"/>
                  </a:lnTo>
                  <a:lnTo>
                    <a:pt x="6831" y="6220"/>
                  </a:lnTo>
                  <a:lnTo>
                    <a:pt x="6710" y="6359"/>
                  </a:lnTo>
                  <a:lnTo>
                    <a:pt x="6583" y="6491"/>
                  </a:lnTo>
                  <a:lnTo>
                    <a:pt x="6448" y="6617"/>
                  </a:lnTo>
                  <a:lnTo>
                    <a:pt x="6308" y="6736"/>
                  </a:lnTo>
                  <a:lnTo>
                    <a:pt x="6162" y="6850"/>
                  </a:lnTo>
                  <a:lnTo>
                    <a:pt x="6011" y="6956"/>
                  </a:lnTo>
                  <a:lnTo>
                    <a:pt x="5854" y="7054"/>
                  </a:lnTo>
                  <a:lnTo>
                    <a:pt x="5693" y="7146"/>
                  </a:lnTo>
                  <a:lnTo>
                    <a:pt x="5526" y="7230"/>
                  </a:lnTo>
                  <a:lnTo>
                    <a:pt x="5355" y="7306"/>
                  </a:lnTo>
                  <a:lnTo>
                    <a:pt x="5180" y="7374"/>
                  </a:lnTo>
                  <a:lnTo>
                    <a:pt x="5002" y="7435"/>
                  </a:lnTo>
                  <a:lnTo>
                    <a:pt x="4819" y="7486"/>
                  </a:lnTo>
                  <a:lnTo>
                    <a:pt x="4632" y="7528"/>
                  </a:lnTo>
                  <a:lnTo>
                    <a:pt x="4443" y="7561"/>
                  </a:lnTo>
                  <a:lnTo>
                    <a:pt x="4249" y="7586"/>
                  </a:lnTo>
                  <a:lnTo>
                    <a:pt x="4055" y="7600"/>
                  </a:lnTo>
                  <a:lnTo>
                    <a:pt x="3856" y="7606"/>
                  </a:lnTo>
                  <a:lnTo>
                    <a:pt x="3658" y="7600"/>
                  </a:lnTo>
                  <a:lnTo>
                    <a:pt x="3462" y="7586"/>
                  </a:lnTo>
                  <a:lnTo>
                    <a:pt x="3270" y="7561"/>
                  </a:lnTo>
                  <a:lnTo>
                    <a:pt x="3081" y="7528"/>
                  </a:lnTo>
                  <a:lnTo>
                    <a:pt x="2894" y="7486"/>
                  </a:lnTo>
                  <a:lnTo>
                    <a:pt x="2711" y="7435"/>
                  </a:lnTo>
                  <a:lnTo>
                    <a:pt x="2532" y="7374"/>
                  </a:lnTo>
                  <a:lnTo>
                    <a:pt x="2357" y="7306"/>
                  </a:lnTo>
                  <a:lnTo>
                    <a:pt x="2187" y="7230"/>
                  </a:lnTo>
                  <a:lnTo>
                    <a:pt x="2020" y="7146"/>
                  </a:lnTo>
                  <a:lnTo>
                    <a:pt x="1858" y="7054"/>
                  </a:lnTo>
                  <a:lnTo>
                    <a:pt x="1702" y="6956"/>
                  </a:lnTo>
                  <a:lnTo>
                    <a:pt x="1551" y="6850"/>
                  </a:lnTo>
                  <a:lnTo>
                    <a:pt x="1405" y="6736"/>
                  </a:lnTo>
                  <a:lnTo>
                    <a:pt x="1264" y="6617"/>
                  </a:lnTo>
                  <a:lnTo>
                    <a:pt x="1130" y="6491"/>
                  </a:lnTo>
                  <a:lnTo>
                    <a:pt x="1003" y="6359"/>
                  </a:lnTo>
                  <a:lnTo>
                    <a:pt x="882" y="6220"/>
                  </a:lnTo>
                  <a:lnTo>
                    <a:pt x="767" y="6078"/>
                  </a:lnTo>
                  <a:lnTo>
                    <a:pt x="659" y="5928"/>
                  </a:lnTo>
                  <a:lnTo>
                    <a:pt x="559" y="5774"/>
                  </a:lnTo>
                  <a:lnTo>
                    <a:pt x="466" y="5615"/>
                  </a:lnTo>
                  <a:lnTo>
                    <a:pt x="380" y="5450"/>
                  </a:lnTo>
                  <a:lnTo>
                    <a:pt x="303" y="5282"/>
                  </a:lnTo>
                  <a:lnTo>
                    <a:pt x="234" y="5110"/>
                  </a:lnTo>
                  <a:lnTo>
                    <a:pt x="174" y="4933"/>
                  </a:lnTo>
                  <a:lnTo>
                    <a:pt x="121" y="4753"/>
                  </a:lnTo>
                  <a:lnTo>
                    <a:pt x="77" y="4569"/>
                  </a:lnTo>
                  <a:lnTo>
                    <a:pt x="44" y="4381"/>
                  </a:lnTo>
                  <a:lnTo>
                    <a:pt x="19" y="4192"/>
                  </a:lnTo>
                  <a:lnTo>
                    <a:pt x="4" y="3998"/>
                  </a:lnTo>
                  <a:lnTo>
                    <a:pt x="0" y="3802"/>
                  </a:lnTo>
                  <a:lnTo>
                    <a:pt x="4" y="3608"/>
                  </a:lnTo>
                  <a:lnTo>
                    <a:pt x="19" y="3415"/>
                  </a:lnTo>
                  <a:lnTo>
                    <a:pt x="44" y="3225"/>
                  </a:lnTo>
                  <a:lnTo>
                    <a:pt x="77" y="3038"/>
                  </a:lnTo>
                  <a:lnTo>
                    <a:pt x="121" y="2854"/>
                  </a:lnTo>
                  <a:lnTo>
                    <a:pt x="174" y="2674"/>
                  </a:lnTo>
                  <a:lnTo>
                    <a:pt x="234" y="2497"/>
                  </a:lnTo>
                  <a:lnTo>
                    <a:pt x="303" y="2325"/>
                  </a:lnTo>
                  <a:lnTo>
                    <a:pt x="380" y="2157"/>
                  </a:lnTo>
                  <a:lnTo>
                    <a:pt x="466" y="1992"/>
                  </a:lnTo>
                  <a:lnTo>
                    <a:pt x="559" y="1833"/>
                  </a:lnTo>
                  <a:lnTo>
                    <a:pt x="659" y="1679"/>
                  </a:lnTo>
                  <a:lnTo>
                    <a:pt x="767" y="1529"/>
                  </a:lnTo>
                  <a:lnTo>
                    <a:pt x="882" y="1386"/>
                  </a:lnTo>
                  <a:lnTo>
                    <a:pt x="1003" y="1248"/>
                  </a:lnTo>
                  <a:lnTo>
                    <a:pt x="1130" y="1116"/>
                  </a:lnTo>
                  <a:lnTo>
                    <a:pt x="1264" y="990"/>
                  </a:lnTo>
                  <a:lnTo>
                    <a:pt x="1405" y="870"/>
                  </a:lnTo>
                  <a:lnTo>
                    <a:pt x="1551" y="757"/>
                  </a:lnTo>
                  <a:lnTo>
                    <a:pt x="1702" y="651"/>
                  </a:lnTo>
                  <a:lnTo>
                    <a:pt x="1858" y="552"/>
                  </a:lnTo>
                  <a:lnTo>
                    <a:pt x="2020" y="460"/>
                  </a:lnTo>
                  <a:lnTo>
                    <a:pt x="2187" y="376"/>
                  </a:lnTo>
                  <a:lnTo>
                    <a:pt x="2357" y="300"/>
                  </a:lnTo>
                  <a:lnTo>
                    <a:pt x="2532" y="232"/>
                  </a:lnTo>
                  <a:lnTo>
                    <a:pt x="2711" y="171"/>
                  </a:lnTo>
                  <a:lnTo>
                    <a:pt x="2894" y="120"/>
                  </a:lnTo>
                  <a:lnTo>
                    <a:pt x="3081" y="77"/>
                  </a:lnTo>
                  <a:lnTo>
                    <a:pt x="3270" y="44"/>
                  </a:lnTo>
                  <a:lnTo>
                    <a:pt x="3462" y="20"/>
                  </a:lnTo>
                  <a:lnTo>
                    <a:pt x="3658" y="5"/>
                  </a:lnTo>
                  <a:lnTo>
                    <a:pt x="3856" y="0"/>
                  </a:lnTo>
                  <a:lnTo>
                    <a:pt x="4055" y="5"/>
                  </a:lnTo>
                  <a:lnTo>
                    <a:pt x="4249" y="20"/>
                  </a:lnTo>
                  <a:lnTo>
                    <a:pt x="4443" y="44"/>
                  </a:lnTo>
                  <a:lnTo>
                    <a:pt x="4632" y="77"/>
                  </a:lnTo>
                  <a:lnTo>
                    <a:pt x="4819" y="120"/>
                  </a:lnTo>
                  <a:lnTo>
                    <a:pt x="5002" y="171"/>
                  </a:lnTo>
                  <a:lnTo>
                    <a:pt x="5180" y="232"/>
                  </a:lnTo>
                  <a:lnTo>
                    <a:pt x="5355" y="300"/>
                  </a:lnTo>
                  <a:lnTo>
                    <a:pt x="5526" y="376"/>
                  </a:lnTo>
                  <a:lnTo>
                    <a:pt x="5693" y="460"/>
                  </a:lnTo>
                  <a:lnTo>
                    <a:pt x="5854" y="552"/>
                  </a:lnTo>
                  <a:lnTo>
                    <a:pt x="6011" y="651"/>
                  </a:lnTo>
                  <a:lnTo>
                    <a:pt x="6162" y="757"/>
                  </a:lnTo>
                  <a:lnTo>
                    <a:pt x="6308" y="870"/>
                  </a:lnTo>
                  <a:lnTo>
                    <a:pt x="6448" y="990"/>
                  </a:lnTo>
                  <a:lnTo>
                    <a:pt x="6583" y="1116"/>
                  </a:lnTo>
                  <a:lnTo>
                    <a:pt x="6710" y="1248"/>
                  </a:lnTo>
                  <a:lnTo>
                    <a:pt x="6831" y="1386"/>
                  </a:lnTo>
                  <a:lnTo>
                    <a:pt x="6946" y="1529"/>
                  </a:lnTo>
                  <a:lnTo>
                    <a:pt x="7054" y="1679"/>
                  </a:lnTo>
                  <a:lnTo>
                    <a:pt x="7154" y="1833"/>
                  </a:lnTo>
                  <a:lnTo>
                    <a:pt x="7247" y="1992"/>
                  </a:lnTo>
                  <a:lnTo>
                    <a:pt x="7333" y="2157"/>
                  </a:lnTo>
                  <a:lnTo>
                    <a:pt x="7410" y="2325"/>
                  </a:lnTo>
                  <a:lnTo>
                    <a:pt x="7479" y="2497"/>
                  </a:lnTo>
                  <a:lnTo>
                    <a:pt x="7539" y="2674"/>
                  </a:lnTo>
                  <a:lnTo>
                    <a:pt x="7591" y="2854"/>
                  </a:lnTo>
                  <a:lnTo>
                    <a:pt x="7634" y="3038"/>
                  </a:lnTo>
                  <a:lnTo>
                    <a:pt x="7669" y="3225"/>
                  </a:lnTo>
                  <a:lnTo>
                    <a:pt x="7694" y="3415"/>
                  </a:lnTo>
                  <a:lnTo>
                    <a:pt x="7708" y="3608"/>
                  </a:lnTo>
                  <a:lnTo>
                    <a:pt x="7713" y="3802"/>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3" name="Freeform 96"/>
            <p:cNvSpPr>
              <a:spLocks/>
            </p:cNvSpPr>
            <p:nvPr/>
          </p:nvSpPr>
          <p:spPr bwMode="auto">
            <a:xfrm>
              <a:off x="3490" y="1176"/>
              <a:ext cx="779" cy="1202"/>
            </a:xfrm>
            <a:custGeom>
              <a:avLst/>
              <a:gdLst>
                <a:gd name="T0" fmla="*/ 0 w 4676"/>
                <a:gd name="T1" fmla="*/ 0 h 7215"/>
                <a:gd name="T2" fmla="*/ 0 w 4676"/>
                <a:gd name="T3" fmla="*/ 0 h 7215"/>
                <a:gd name="T4" fmla="*/ 0 w 4676"/>
                <a:gd name="T5" fmla="*/ 0 h 7215"/>
                <a:gd name="T6" fmla="*/ 0 w 4676"/>
                <a:gd name="T7" fmla="*/ 0 h 7215"/>
                <a:gd name="T8" fmla="*/ 0 w 4676"/>
                <a:gd name="T9" fmla="*/ 0 h 7215"/>
                <a:gd name="T10" fmla="*/ 0 w 4676"/>
                <a:gd name="T11" fmla="*/ 0 h 7215"/>
                <a:gd name="T12" fmla="*/ 0 w 4676"/>
                <a:gd name="T13" fmla="*/ 0 h 7215"/>
                <a:gd name="T14" fmla="*/ 0 w 4676"/>
                <a:gd name="T15" fmla="*/ 0 h 7215"/>
                <a:gd name="T16" fmla="*/ 0 w 4676"/>
                <a:gd name="T17" fmla="*/ 0 h 7215"/>
                <a:gd name="T18" fmla="*/ 0 w 4676"/>
                <a:gd name="T19" fmla="*/ 0 h 7215"/>
                <a:gd name="T20" fmla="*/ 0 w 4676"/>
                <a:gd name="T21" fmla="*/ 0 h 7215"/>
                <a:gd name="T22" fmla="*/ 0 w 4676"/>
                <a:gd name="T23" fmla="*/ 0 h 7215"/>
                <a:gd name="T24" fmla="*/ 0 w 4676"/>
                <a:gd name="T25" fmla="*/ 0 h 7215"/>
                <a:gd name="T26" fmla="*/ 0 w 4676"/>
                <a:gd name="T27" fmla="*/ 0 h 7215"/>
                <a:gd name="T28" fmla="*/ 0 w 4676"/>
                <a:gd name="T29" fmla="*/ 0 h 7215"/>
                <a:gd name="T30" fmla="*/ 0 w 4676"/>
                <a:gd name="T31" fmla="*/ 0 h 7215"/>
                <a:gd name="T32" fmla="*/ 0 w 4676"/>
                <a:gd name="T33" fmla="*/ 0 h 7215"/>
                <a:gd name="T34" fmla="*/ 0 w 4676"/>
                <a:gd name="T35" fmla="*/ 0 h 7215"/>
                <a:gd name="T36" fmla="*/ 0 w 4676"/>
                <a:gd name="T37" fmla="*/ 0 h 7215"/>
                <a:gd name="T38" fmla="*/ 0 w 4676"/>
                <a:gd name="T39" fmla="*/ 0 h 7215"/>
                <a:gd name="T40" fmla="*/ 0 w 4676"/>
                <a:gd name="T41" fmla="*/ 0 h 7215"/>
                <a:gd name="T42" fmla="*/ 0 w 4676"/>
                <a:gd name="T43" fmla="*/ 0 h 7215"/>
                <a:gd name="T44" fmla="*/ 0 w 4676"/>
                <a:gd name="T45" fmla="*/ 0 h 7215"/>
                <a:gd name="T46" fmla="*/ 0 w 4676"/>
                <a:gd name="T47" fmla="*/ 0 h 7215"/>
                <a:gd name="T48" fmla="*/ 0 w 4676"/>
                <a:gd name="T49" fmla="*/ 0 h 7215"/>
                <a:gd name="T50" fmla="*/ 0 w 4676"/>
                <a:gd name="T51" fmla="*/ 0 h 7215"/>
                <a:gd name="T52" fmla="*/ 0 w 4676"/>
                <a:gd name="T53" fmla="*/ 0 h 7215"/>
                <a:gd name="T54" fmla="*/ 0 w 4676"/>
                <a:gd name="T55" fmla="*/ 0 h 7215"/>
                <a:gd name="T56" fmla="*/ 0 w 4676"/>
                <a:gd name="T57" fmla="*/ 0 h 7215"/>
                <a:gd name="T58" fmla="*/ 0 w 4676"/>
                <a:gd name="T59" fmla="*/ 0 h 7215"/>
                <a:gd name="T60" fmla="*/ 0 w 4676"/>
                <a:gd name="T61" fmla="*/ 0 h 7215"/>
                <a:gd name="T62" fmla="*/ 0 w 4676"/>
                <a:gd name="T63" fmla="*/ 0 h 72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676" h="7215">
                  <a:moveTo>
                    <a:pt x="0" y="83"/>
                  </a:moveTo>
                  <a:lnTo>
                    <a:pt x="432" y="17"/>
                  </a:lnTo>
                  <a:lnTo>
                    <a:pt x="823" y="0"/>
                  </a:lnTo>
                  <a:lnTo>
                    <a:pt x="1206" y="17"/>
                  </a:lnTo>
                  <a:lnTo>
                    <a:pt x="1573" y="69"/>
                  </a:lnTo>
                  <a:lnTo>
                    <a:pt x="1946" y="163"/>
                  </a:lnTo>
                  <a:lnTo>
                    <a:pt x="2108" y="215"/>
                  </a:lnTo>
                  <a:lnTo>
                    <a:pt x="2267" y="273"/>
                  </a:lnTo>
                  <a:lnTo>
                    <a:pt x="2530" y="401"/>
                  </a:lnTo>
                  <a:lnTo>
                    <a:pt x="2844" y="577"/>
                  </a:lnTo>
                  <a:lnTo>
                    <a:pt x="3145" y="771"/>
                  </a:lnTo>
                  <a:lnTo>
                    <a:pt x="3511" y="1079"/>
                  </a:lnTo>
                  <a:lnTo>
                    <a:pt x="3832" y="1424"/>
                  </a:lnTo>
                  <a:lnTo>
                    <a:pt x="3974" y="1635"/>
                  </a:lnTo>
                  <a:lnTo>
                    <a:pt x="4116" y="1850"/>
                  </a:lnTo>
                  <a:lnTo>
                    <a:pt x="4309" y="2195"/>
                  </a:lnTo>
                  <a:lnTo>
                    <a:pt x="4441" y="2521"/>
                  </a:lnTo>
                  <a:lnTo>
                    <a:pt x="4572" y="2974"/>
                  </a:lnTo>
                  <a:lnTo>
                    <a:pt x="4658" y="3408"/>
                  </a:lnTo>
                  <a:lnTo>
                    <a:pt x="4676" y="3772"/>
                  </a:lnTo>
                  <a:lnTo>
                    <a:pt x="4672" y="4045"/>
                  </a:lnTo>
                  <a:lnTo>
                    <a:pt x="4652" y="4377"/>
                  </a:lnTo>
                  <a:lnTo>
                    <a:pt x="4548" y="4799"/>
                  </a:lnTo>
                  <a:lnTo>
                    <a:pt x="4424" y="5189"/>
                  </a:lnTo>
                  <a:lnTo>
                    <a:pt x="4292" y="5473"/>
                  </a:lnTo>
                  <a:lnTo>
                    <a:pt x="4116" y="5773"/>
                  </a:lnTo>
                  <a:lnTo>
                    <a:pt x="3922" y="6050"/>
                  </a:lnTo>
                  <a:lnTo>
                    <a:pt x="3750" y="6267"/>
                  </a:lnTo>
                  <a:lnTo>
                    <a:pt x="3511" y="6524"/>
                  </a:lnTo>
                  <a:lnTo>
                    <a:pt x="3234" y="6783"/>
                  </a:lnTo>
                  <a:lnTo>
                    <a:pt x="2824" y="7067"/>
                  </a:lnTo>
                  <a:lnTo>
                    <a:pt x="2547" y="7215"/>
                  </a:lnTo>
                  <a:lnTo>
                    <a:pt x="2997" y="6914"/>
                  </a:lnTo>
                  <a:lnTo>
                    <a:pt x="3363" y="6610"/>
                  </a:lnTo>
                  <a:lnTo>
                    <a:pt x="3667" y="6220"/>
                  </a:lnTo>
                  <a:lnTo>
                    <a:pt x="3953" y="5819"/>
                  </a:lnTo>
                  <a:lnTo>
                    <a:pt x="4103" y="5553"/>
                  </a:lnTo>
                  <a:lnTo>
                    <a:pt x="4240" y="5234"/>
                  </a:lnTo>
                  <a:lnTo>
                    <a:pt x="4344" y="4871"/>
                  </a:lnTo>
                  <a:lnTo>
                    <a:pt x="4396" y="4588"/>
                  </a:lnTo>
                  <a:lnTo>
                    <a:pt x="4448" y="4249"/>
                  </a:lnTo>
                  <a:lnTo>
                    <a:pt x="4462" y="3945"/>
                  </a:lnTo>
                  <a:lnTo>
                    <a:pt x="4441" y="3534"/>
                  </a:lnTo>
                  <a:lnTo>
                    <a:pt x="4351" y="3038"/>
                  </a:lnTo>
                  <a:lnTo>
                    <a:pt x="4262" y="2717"/>
                  </a:lnTo>
                  <a:lnTo>
                    <a:pt x="4144" y="2399"/>
                  </a:lnTo>
                  <a:lnTo>
                    <a:pt x="3996" y="2099"/>
                  </a:lnTo>
                  <a:lnTo>
                    <a:pt x="3832" y="1839"/>
                  </a:lnTo>
                  <a:lnTo>
                    <a:pt x="3687" y="1614"/>
                  </a:lnTo>
                  <a:lnTo>
                    <a:pt x="3480" y="1352"/>
                  </a:lnTo>
                  <a:lnTo>
                    <a:pt x="3329" y="1189"/>
                  </a:lnTo>
                  <a:lnTo>
                    <a:pt x="3138" y="1002"/>
                  </a:lnTo>
                  <a:lnTo>
                    <a:pt x="2931" y="848"/>
                  </a:lnTo>
                  <a:lnTo>
                    <a:pt x="2696" y="684"/>
                  </a:lnTo>
                  <a:lnTo>
                    <a:pt x="2433" y="539"/>
                  </a:lnTo>
                  <a:lnTo>
                    <a:pt x="2153" y="404"/>
                  </a:lnTo>
                  <a:lnTo>
                    <a:pt x="1946" y="305"/>
                  </a:lnTo>
                  <a:lnTo>
                    <a:pt x="1721" y="225"/>
                  </a:lnTo>
                  <a:lnTo>
                    <a:pt x="1365" y="135"/>
                  </a:lnTo>
                  <a:lnTo>
                    <a:pt x="999" y="90"/>
                  </a:lnTo>
                  <a:lnTo>
                    <a:pt x="794" y="66"/>
                  </a:lnTo>
                  <a:lnTo>
                    <a:pt x="519" y="55"/>
                  </a:lnTo>
                  <a:lnTo>
                    <a:pt x="280" y="69"/>
                  </a:lnTo>
                  <a:lnTo>
                    <a:pt x="0" y="83"/>
                  </a:lnTo>
                  <a:close/>
                </a:path>
              </a:pathLst>
            </a:custGeom>
            <a:solidFill>
              <a:srgbClr val="4046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 name="Freeform 97"/>
            <p:cNvSpPr>
              <a:spLocks/>
            </p:cNvSpPr>
            <p:nvPr/>
          </p:nvSpPr>
          <p:spPr bwMode="auto">
            <a:xfrm>
              <a:off x="3490" y="1176"/>
              <a:ext cx="779" cy="1202"/>
            </a:xfrm>
            <a:custGeom>
              <a:avLst/>
              <a:gdLst>
                <a:gd name="T0" fmla="*/ 0 w 4676"/>
                <a:gd name="T1" fmla="*/ 0 h 7215"/>
                <a:gd name="T2" fmla="*/ 0 w 4676"/>
                <a:gd name="T3" fmla="*/ 0 h 7215"/>
                <a:gd name="T4" fmla="*/ 0 w 4676"/>
                <a:gd name="T5" fmla="*/ 0 h 7215"/>
                <a:gd name="T6" fmla="*/ 0 w 4676"/>
                <a:gd name="T7" fmla="*/ 0 h 7215"/>
                <a:gd name="T8" fmla="*/ 0 w 4676"/>
                <a:gd name="T9" fmla="*/ 0 h 7215"/>
                <a:gd name="T10" fmla="*/ 0 w 4676"/>
                <a:gd name="T11" fmla="*/ 0 h 7215"/>
                <a:gd name="T12" fmla="*/ 0 w 4676"/>
                <a:gd name="T13" fmla="*/ 0 h 7215"/>
                <a:gd name="T14" fmla="*/ 0 w 4676"/>
                <a:gd name="T15" fmla="*/ 0 h 7215"/>
                <a:gd name="T16" fmla="*/ 0 w 4676"/>
                <a:gd name="T17" fmla="*/ 0 h 7215"/>
                <a:gd name="T18" fmla="*/ 0 w 4676"/>
                <a:gd name="T19" fmla="*/ 0 h 7215"/>
                <a:gd name="T20" fmla="*/ 0 w 4676"/>
                <a:gd name="T21" fmla="*/ 0 h 7215"/>
                <a:gd name="T22" fmla="*/ 0 w 4676"/>
                <a:gd name="T23" fmla="*/ 0 h 7215"/>
                <a:gd name="T24" fmla="*/ 0 w 4676"/>
                <a:gd name="T25" fmla="*/ 0 h 7215"/>
                <a:gd name="T26" fmla="*/ 0 w 4676"/>
                <a:gd name="T27" fmla="*/ 0 h 7215"/>
                <a:gd name="T28" fmla="*/ 0 w 4676"/>
                <a:gd name="T29" fmla="*/ 0 h 7215"/>
                <a:gd name="T30" fmla="*/ 0 w 4676"/>
                <a:gd name="T31" fmla="*/ 0 h 7215"/>
                <a:gd name="T32" fmla="*/ 0 w 4676"/>
                <a:gd name="T33" fmla="*/ 0 h 7215"/>
                <a:gd name="T34" fmla="*/ 0 w 4676"/>
                <a:gd name="T35" fmla="*/ 0 h 7215"/>
                <a:gd name="T36" fmla="*/ 0 w 4676"/>
                <a:gd name="T37" fmla="*/ 0 h 7215"/>
                <a:gd name="T38" fmla="*/ 0 w 4676"/>
                <a:gd name="T39" fmla="*/ 0 h 7215"/>
                <a:gd name="T40" fmla="*/ 0 w 4676"/>
                <a:gd name="T41" fmla="*/ 0 h 7215"/>
                <a:gd name="T42" fmla="*/ 0 w 4676"/>
                <a:gd name="T43" fmla="*/ 0 h 7215"/>
                <a:gd name="T44" fmla="*/ 0 w 4676"/>
                <a:gd name="T45" fmla="*/ 0 h 7215"/>
                <a:gd name="T46" fmla="*/ 0 w 4676"/>
                <a:gd name="T47" fmla="*/ 0 h 7215"/>
                <a:gd name="T48" fmla="*/ 0 w 4676"/>
                <a:gd name="T49" fmla="*/ 0 h 7215"/>
                <a:gd name="T50" fmla="*/ 0 w 4676"/>
                <a:gd name="T51" fmla="*/ 0 h 7215"/>
                <a:gd name="T52" fmla="*/ 0 w 4676"/>
                <a:gd name="T53" fmla="*/ 0 h 7215"/>
                <a:gd name="T54" fmla="*/ 0 w 4676"/>
                <a:gd name="T55" fmla="*/ 0 h 7215"/>
                <a:gd name="T56" fmla="*/ 0 w 4676"/>
                <a:gd name="T57" fmla="*/ 0 h 7215"/>
                <a:gd name="T58" fmla="*/ 0 w 4676"/>
                <a:gd name="T59" fmla="*/ 0 h 7215"/>
                <a:gd name="T60" fmla="*/ 0 w 4676"/>
                <a:gd name="T61" fmla="*/ 0 h 7215"/>
                <a:gd name="T62" fmla="*/ 0 w 4676"/>
                <a:gd name="T63" fmla="*/ 0 h 72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676" h="7215">
                  <a:moveTo>
                    <a:pt x="0" y="83"/>
                  </a:moveTo>
                  <a:lnTo>
                    <a:pt x="432" y="17"/>
                  </a:lnTo>
                  <a:lnTo>
                    <a:pt x="823" y="0"/>
                  </a:lnTo>
                  <a:lnTo>
                    <a:pt x="1206" y="17"/>
                  </a:lnTo>
                  <a:lnTo>
                    <a:pt x="1573" y="69"/>
                  </a:lnTo>
                  <a:lnTo>
                    <a:pt x="1946" y="163"/>
                  </a:lnTo>
                  <a:lnTo>
                    <a:pt x="2108" y="215"/>
                  </a:lnTo>
                  <a:lnTo>
                    <a:pt x="2267" y="273"/>
                  </a:lnTo>
                  <a:lnTo>
                    <a:pt x="2530" y="401"/>
                  </a:lnTo>
                  <a:lnTo>
                    <a:pt x="2844" y="577"/>
                  </a:lnTo>
                  <a:lnTo>
                    <a:pt x="3145" y="771"/>
                  </a:lnTo>
                  <a:lnTo>
                    <a:pt x="3511" y="1079"/>
                  </a:lnTo>
                  <a:lnTo>
                    <a:pt x="3832" y="1424"/>
                  </a:lnTo>
                  <a:lnTo>
                    <a:pt x="3974" y="1635"/>
                  </a:lnTo>
                  <a:lnTo>
                    <a:pt x="4116" y="1850"/>
                  </a:lnTo>
                  <a:lnTo>
                    <a:pt x="4309" y="2195"/>
                  </a:lnTo>
                  <a:lnTo>
                    <a:pt x="4441" y="2521"/>
                  </a:lnTo>
                  <a:lnTo>
                    <a:pt x="4572" y="2974"/>
                  </a:lnTo>
                  <a:lnTo>
                    <a:pt x="4658" y="3408"/>
                  </a:lnTo>
                  <a:lnTo>
                    <a:pt x="4676" y="3772"/>
                  </a:lnTo>
                  <a:lnTo>
                    <a:pt x="4672" y="4045"/>
                  </a:lnTo>
                  <a:lnTo>
                    <a:pt x="4652" y="4377"/>
                  </a:lnTo>
                  <a:lnTo>
                    <a:pt x="4548" y="4799"/>
                  </a:lnTo>
                  <a:lnTo>
                    <a:pt x="4424" y="5189"/>
                  </a:lnTo>
                  <a:lnTo>
                    <a:pt x="4292" y="5473"/>
                  </a:lnTo>
                  <a:lnTo>
                    <a:pt x="4116" y="5773"/>
                  </a:lnTo>
                  <a:lnTo>
                    <a:pt x="3922" y="6050"/>
                  </a:lnTo>
                  <a:lnTo>
                    <a:pt x="3750" y="6267"/>
                  </a:lnTo>
                  <a:lnTo>
                    <a:pt x="3511" y="6524"/>
                  </a:lnTo>
                  <a:lnTo>
                    <a:pt x="3234" y="6783"/>
                  </a:lnTo>
                  <a:lnTo>
                    <a:pt x="2824" y="7067"/>
                  </a:lnTo>
                  <a:lnTo>
                    <a:pt x="2547" y="7215"/>
                  </a:lnTo>
                  <a:lnTo>
                    <a:pt x="2997" y="6914"/>
                  </a:lnTo>
                  <a:lnTo>
                    <a:pt x="3363" y="6610"/>
                  </a:lnTo>
                  <a:lnTo>
                    <a:pt x="3667" y="6220"/>
                  </a:lnTo>
                  <a:lnTo>
                    <a:pt x="3953" y="5819"/>
                  </a:lnTo>
                  <a:lnTo>
                    <a:pt x="4103" y="5553"/>
                  </a:lnTo>
                  <a:lnTo>
                    <a:pt x="4240" y="5234"/>
                  </a:lnTo>
                  <a:lnTo>
                    <a:pt x="4344" y="4871"/>
                  </a:lnTo>
                  <a:lnTo>
                    <a:pt x="4396" y="4588"/>
                  </a:lnTo>
                  <a:lnTo>
                    <a:pt x="4448" y="4249"/>
                  </a:lnTo>
                  <a:lnTo>
                    <a:pt x="4462" y="3945"/>
                  </a:lnTo>
                  <a:lnTo>
                    <a:pt x="4441" y="3534"/>
                  </a:lnTo>
                  <a:lnTo>
                    <a:pt x="4351" y="3038"/>
                  </a:lnTo>
                  <a:lnTo>
                    <a:pt x="4262" y="2717"/>
                  </a:lnTo>
                  <a:lnTo>
                    <a:pt x="4144" y="2399"/>
                  </a:lnTo>
                  <a:lnTo>
                    <a:pt x="3996" y="2099"/>
                  </a:lnTo>
                  <a:lnTo>
                    <a:pt x="3832" y="1839"/>
                  </a:lnTo>
                  <a:lnTo>
                    <a:pt x="3687" y="1614"/>
                  </a:lnTo>
                  <a:lnTo>
                    <a:pt x="3480" y="1352"/>
                  </a:lnTo>
                  <a:lnTo>
                    <a:pt x="3329" y="1189"/>
                  </a:lnTo>
                  <a:lnTo>
                    <a:pt x="3138" y="1002"/>
                  </a:lnTo>
                  <a:lnTo>
                    <a:pt x="2931" y="848"/>
                  </a:lnTo>
                  <a:lnTo>
                    <a:pt x="2696" y="684"/>
                  </a:lnTo>
                  <a:lnTo>
                    <a:pt x="2433" y="539"/>
                  </a:lnTo>
                  <a:lnTo>
                    <a:pt x="2153" y="404"/>
                  </a:lnTo>
                  <a:lnTo>
                    <a:pt x="1946" y="305"/>
                  </a:lnTo>
                  <a:lnTo>
                    <a:pt x="1721" y="225"/>
                  </a:lnTo>
                  <a:lnTo>
                    <a:pt x="1365" y="135"/>
                  </a:lnTo>
                  <a:lnTo>
                    <a:pt x="999" y="90"/>
                  </a:lnTo>
                  <a:lnTo>
                    <a:pt x="794" y="66"/>
                  </a:lnTo>
                  <a:lnTo>
                    <a:pt x="519" y="55"/>
                  </a:lnTo>
                  <a:lnTo>
                    <a:pt x="280" y="69"/>
                  </a:lnTo>
                  <a:lnTo>
                    <a:pt x="0" y="83"/>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5" name="Freeform 98"/>
            <p:cNvSpPr>
              <a:spLocks/>
            </p:cNvSpPr>
            <p:nvPr/>
          </p:nvSpPr>
          <p:spPr bwMode="auto">
            <a:xfrm>
              <a:off x="2598" y="2204"/>
              <a:ext cx="377" cy="309"/>
            </a:xfrm>
            <a:custGeom>
              <a:avLst/>
              <a:gdLst>
                <a:gd name="T0" fmla="*/ 0 w 2261"/>
                <a:gd name="T1" fmla="*/ 0 h 1856"/>
                <a:gd name="T2" fmla="*/ 0 w 2261"/>
                <a:gd name="T3" fmla="*/ 0 h 1856"/>
                <a:gd name="T4" fmla="*/ 0 w 2261"/>
                <a:gd name="T5" fmla="*/ 0 h 1856"/>
                <a:gd name="T6" fmla="*/ 0 w 2261"/>
                <a:gd name="T7" fmla="*/ 0 h 1856"/>
                <a:gd name="T8" fmla="*/ 0 w 2261"/>
                <a:gd name="T9" fmla="*/ 0 h 18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1" h="1856">
                  <a:moveTo>
                    <a:pt x="0" y="1044"/>
                  </a:moveTo>
                  <a:lnTo>
                    <a:pt x="1801" y="0"/>
                  </a:lnTo>
                  <a:lnTo>
                    <a:pt x="2261" y="795"/>
                  </a:lnTo>
                  <a:lnTo>
                    <a:pt x="409" y="1856"/>
                  </a:lnTo>
                  <a:lnTo>
                    <a:pt x="0" y="1044"/>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6" name="Freeform 99"/>
            <p:cNvSpPr>
              <a:spLocks/>
            </p:cNvSpPr>
            <p:nvPr/>
          </p:nvSpPr>
          <p:spPr bwMode="auto">
            <a:xfrm>
              <a:off x="2598" y="2204"/>
              <a:ext cx="377" cy="309"/>
            </a:xfrm>
            <a:custGeom>
              <a:avLst/>
              <a:gdLst>
                <a:gd name="T0" fmla="*/ 0 w 2261"/>
                <a:gd name="T1" fmla="*/ 0 h 1856"/>
                <a:gd name="T2" fmla="*/ 0 w 2261"/>
                <a:gd name="T3" fmla="*/ 0 h 1856"/>
                <a:gd name="T4" fmla="*/ 0 w 2261"/>
                <a:gd name="T5" fmla="*/ 0 h 1856"/>
                <a:gd name="T6" fmla="*/ 0 w 2261"/>
                <a:gd name="T7" fmla="*/ 0 h 1856"/>
                <a:gd name="T8" fmla="*/ 0 w 2261"/>
                <a:gd name="T9" fmla="*/ 0 h 1856"/>
                <a:gd name="T10" fmla="*/ 0 w 2261"/>
                <a:gd name="T11" fmla="*/ 0 h 18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61" h="1856">
                  <a:moveTo>
                    <a:pt x="0" y="1044"/>
                  </a:moveTo>
                  <a:lnTo>
                    <a:pt x="1801" y="0"/>
                  </a:lnTo>
                  <a:lnTo>
                    <a:pt x="2261" y="795"/>
                  </a:lnTo>
                  <a:lnTo>
                    <a:pt x="409" y="1856"/>
                  </a:lnTo>
                  <a:lnTo>
                    <a:pt x="0" y="1044"/>
                  </a:lnTo>
                  <a:close/>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7" name="Freeform 100"/>
            <p:cNvSpPr>
              <a:spLocks/>
            </p:cNvSpPr>
            <p:nvPr/>
          </p:nvSpPr>
          <p:spPr bwMode="auto">
            <a:xfrm>
              <a:off x="2646" y="2296"/>
              <a:ext cx="329" cy="216"/>
            </a:xfrm>
            <a:custGeom>
              <a:avLst/>
              <a:gdLst>
                <a:gd name="T0" fmla="*/ 0 w 1973"/>
                <a:gd name="T1" fmla="*/ 0 h 1296"/>
                <a:gd name="T2" fmla="*/ 0 w 1973"/>
                <a:gd name="T3" fmla="*/ 0 h 1296"/>
                <a:gd name="T4" fmla="*/ 0 w 1973"/>
                <a:gd name="T5" fmla="*/ 0 h 1296"/>
                <a:gd name="T6" fmla="*/ 0 w 1973"/>
                <a:gd name="T7" fmla="*/ 0 h 1296"/>
                <a:gd name="T8" fmla="*/ 0 w 1973"/>
                <a:gd name="T9" fmla="*/ 0 h 1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73" h="1296">
                  <a:moveTo>
                    <a:pt x="121" y="1296"/>
                  </a:moveTo>
                  <a:lnTo>
                    <a:pt x="1973" y="242"/>
                  </a:lnTo>
                  <a:lnTo>
                    <a:pt x="1842" y="0"/>
                  </a:lnTo>
                  <a:lnTo>
                    <a:pt x="0" y="1054"/>
                  </a:lnTo>
                  <a:lnTo>
                    <a:pt x="121" y="1296"/>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8" name="Freeform 101"/>
            <p:cNvSpPr>
              <a:spLocks/>
            </p:cNvSpPr>
            <p:nvPr/>
          </p:nvSpPr>
          <p:spPr bwMode="auto">
            <a:xfrm>
              <a:off x="2646" y="2296"/>
              <a:ext cx="329" cy="216"/>
            </a:xfrm>
            <a:custGeom>
              <a:avLst/>
              <a:gdLst>
                <a:gd name="T0" fmla="*/ 0 w 1973"/>
                <a:gd name="T1" fmla="*/ 0 h 1296"/>
                <a:gd name="T2" fmla="*/ 0 w 1973"/>
                <a:gd name="T3" fmla="*/ 0 h 1296"/>
                <a:gd name="T4" fmla="*/ 0 w 1973"/>
                <a:gd name="T5" fmla="*/ 0 h 1296"/>
                <a:gd name="T6" fmla="*/ 0 w 1973"/>
                <a:gd name="T7" fmla="*/ 0 h 1296"/>
                <a:gd name="T8" fmla="*/ 0 w 1973"/>
                <a:gd name="T9" fmla="*/ 0 h 1296"/>
                <a:gd name="T10" fmla="*/ 0 w 1973"/>
                <a:gd name="T11" fmla="*/ 0 h 12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73" h="1296">
                  <a:moveTo>
                    <a:pt x="121" y="1296"/>
                  </a:moveTo>
                  <a:lnTo>
                    <a:pt x="1973" y="242"/>
                  </a:lnTo>
                  <a:lnTo>
                    <a:pt x="1842" y="0"/>
                  </a:lnTo>
                  <a:lnTo>
                    <a:pt x="0" y="1054"/>
                  </a:lnTo>
                  <a:lnTo>
                    <a:pt x="121" y="1296"/>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9" name="Line 102"/>
            <p:cNvSpPr>
              <a:spLocks noChangeShapeType="1"/>
            </p:cNvSpPr>
            <p:nvPr/>
          </p:nvSpPr>
          <p:spPr bwMode="auto">
            <a:xfrm flipV="1">
              <a:off x="2619" y="2242"/>
              <a:ext cx="301" cy="173"/>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0" name="Freeform 103"/>
            <p:cNvSpPr>
              <a:spLocks/>
            </p:cNvSpPr>
            <p:nvPr/>
          </p:nvSpPr>
          <p:spPr bwMode="auto">
            <a:xfrm>
              <a:off x="2776" y="2273"/>
              <a:ext cx="84" cy="127"/>
            </a:xfrm>
            <a:custGeom>
              <a:avLst/>
              <a:gdLst>
                <a:gd name="T0" fmla="*/ 0 w 505"/>
                <a:gd name="T1" fmla="*/ 0 h 758"/>
                <a:gd name="T2" fmla="*/ 0 w 505"/>
                <a:gd name="T3" fmla="*/ 0 h 758"/>
                <a:gd name="T4" fmla="*/ 0 w 505"/>
                <a:gd name="T5" fmla="*/ 0 h 758"/>
                <a:gd name="T6" fmla="*/ 0 w 505"/>
                <a:gd name="T7" fmla="*/ 0 h 758"/>
                <a:gd name="T8" fmla="*/ 0 w 505"/>
                <a:gd name="T9" fmla="*/ 0 h 758"/>
                <a:gd name="T10" fmla="*/ 0 w 505"/>
                <a:gd name="T11" fmla="*/ 0 h 758"/>
                <a:gd name="T12" fmla="*/ 0 w 505"/>
                <a:gd name="T13" fmla="*/ 0 h 758"/>
                <a:gd name="T14" fmla="*/ 0 w 505"/>
                <a:gd name="T15" fmla="*/ 0 h 758"/>
                <a:gd name="T16" fmla="*/ 0 w 505"/>
                <a:gd name="T17" fmla="*/ 0 h 758"/>
                <a:gd name="T18" fmla="*/ 0 w 505"/>
                <a:gd name="T19" fmla="*/ 0 h 7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5" h="758">
                  <a:moveTo>
                    <a:pt x="0" y="0"/>
                  </a:moveTo>
                  <a:lnTo>
                    <a:pt x="77" y="14"/>
                  </a:lnTo>
                  <a:lnTo>
                    <a:pt x="173" y="63"/>
                  </a:lnTo>
                  <a:lnTo>
                    <a:pt x="253" y="132"/>
                  </a:lnTo>
                  <a:lnTo>
                    <a:pt x="329" y="233"/>
                  </a:lnTo>
                  <a:lnTo>
                    <a:pt x="381" y="318"/>
                  </a:lnTo>
                  <a:lnTo>
                    <a:pt x="439" y="430"/>
                  </a:lnTo>
                  <a:lnTo>
                    <a:pt x="482" y="540"/>
                  </a:lnTo>
                  <a:lnTo>
                    <a:pt x="505" y="668"/>
                  </a:lnTo>
                  <a:lnTo>
                    <a:pt x="505" y="758"/>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 name="Freeform 104"/>
            <p:cNvSpPr>
              <a:spLocks/>
            </p:cNvSpPr>
            <p:nvPr/>
          </p:nvSpPr>
          <p:spPr bwMode="auto">
            <a:xfrm>
              <a:off x="2812" y="2254"/>
              <a:ext cx="83" cy="126"/>
            </a:xfrm>
            <a:custGeom>
              <a:avLst/>
              <a:gdLst>
                <a:gd name="T0" fmla="*/ 0 w 499"/>
                <a:gd name="T1" fmla="*/ 0 h 757"/>
                <a:gd name="T2" fmla="*/ 0 w 499"/>
                <a:gd name="T3" fmla="*/ 0 h 757"/>
                <a:gd name="T4" fmla="*/ 0 w 499"/>
                <a:gd name="T5" fmla="*/ 0 h 757"/>
                <a:gd name="T6" fmla="*/ 0 w 499"/>
                <a:gd name="T7" fmla="*/ 0 h 757"/>
                <a:gd name="T8" fmla="*/ 0 w 499"/>
                <a:gd name="T9" fmla="*/ 0 h 757"/>
                <a:gd name="T10" fmla="*/ 0 w 499"/>
                <a:gd name="T11" fmla="*/ 0 h 757"/>
                <a:gd name="T12" fmla="*/ 0 w 499"/>
                <a:gd name="T13" fmla="*/ 0 h 757"/>
                <a:gd name="T14" fmla="*/ 0 w 499"/>
                <a:gd name="T15" fmla="*/ 0 h 757"/>
                <a:gd name="T16" fmla="*/ 0 w 499"/>
                <a:gd name="T17" fmla="*/ 0 h 757"/>
                <a:gd name="T18" fmla="*/ 0 w 499"/>
                <a:gd name="T19" fmla="*/ 0 h 7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9" h="757">
                  <a:moveTo>
                    <a:pt x="0" y="0"/>
                  </a:moveTo>
                  <a:lnTo>
                    <a:pt x="77" y="13"/>
                  </a:lnTo>
                  <a:lnTo>
                    <a:pt x="170" y="61"/>
                  </a:lnTo>
                  <a:lnTo>
                    <a:pt x="253" y="130"/>
                  </a:lnTo>
                  <a:lnTo>
                    <a:pt x="329" y="231"/>
                  </a:lnTo>
                  <a:lnTo>
                    <a:pt x="381" y="317"/>
                  </a:lnTo>
                  <a:lnTo>
                    <a:pt x="430" y="428"/>
                  </a:lnTo>
                  <a:lnTo>
                    <a:pt x="474" y="538"/>
                  </a:lnTo>
                  <a:lnTo>
                    <a:pt x="499" y="670"/>
                  </a:lnTo>
                  <a:lnTo>
                    <a:pt x="499" y="757"/>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2" name="Freeform 105"/>
            <p:cNvSpPr>
              <a:spLocks/>
            </p:cNvSpPr>
            <p:nvPr/>
          </p:nvSpPr>
          <p:spPr bwMode="auto">
            <a:xfrm>
              <a:off x="2874" y="2145"/>
              <a:ext cx="195" cy="208"/>
            </a:xfrm>
            <a:custGeom>
              <a:avLst/>
              <a:gdLst>
                <a:gd name="T0" fmla="*/ 0 w 1167"/>
                <a:gd name="T1" fmla="*/ 0 h 1248"/>
                <a:gd name="T2" fmla="*/ 0 w 1167"/>
                <a:gd name="T3" fmla="*/ 0 h 1248"/>
                <a:gd name="T4" fmla="*/ 0 w 1167"/>
                <a:gd name="T5" fmla="*/ 0 h 1248"/>
                <a:gd name="T6" fmla="*/ 0 w 1167"/>
                <a:gd name="T7" fmla="*/ 0 h 1248"/>
                <a:gd name="T8" fmla="*/ 0 w 1167"/>
                <a:gd name="T9" fmla="*/ 0 h 1248"/>
                <a:gd name="T10" fmla="*/ 0 w 1167"/>
                <a:gd name="T11" fmla="*/ 0 h 1248"/>
                <a:gd name="T12" fmla="*/ 0 w 1167"/>
                <a:gd name="T13" fmla="*/ 0 h 1248"/>
                <a:gd name="T14" fmla="*/ 0 w 1167"/>
                <a:gd name="T15" fmla="*/ 0 h 1248"/>
                <a:gd name="T16" fmla="*/ 0 w 1167"/>
                <a:gd name="T17" fmla="*/ 0 h 1248"/>
                <a:gd name="T18" fmla="*/ 0 w 1167"/>
                <a:gd name="T19" fmla="*/ 0 h 1248"/>
                <a:gd name="T20" fmla="*/ 0 w 1167"/>
                <a:gd name="T21" fmla="*/ 0 h 1248"/>
                <a:gd name="T22" fmla="*/ 0 w 1167"/>
                <a:gd name="T23" fmla="*/ 0 h 1248"/>
                <a:gd name="T24" fmla="*/ 0 w 1167"/>
                <a:gd name="T25" fmla="*/ 0 h 1248"/>
                <a:gd name="T26" fmla="*/ 0 w 1167"/>
                <a:gd name="T27" fmla="*/ 0 h 1248"/>
                <a:gd name="T28" fmla="*/ 0 w 1167"/>
                <a:gd name="T29" fmla="*/ 0 h 1248"/>
                <a:gd name="T30" fmla="*/ 0 w 1167"/>
                <a:gd name="T31" fmla="*/ 0 h 1248"/>
                <a:gd name="T32" fmla="*/ 0 w 1167"/>
                <a:gd name="T33" fmla="*/ 0 h 1248"/>
                <a:gd name="T34" fmla="*/ 0 w 1167"/>
                <a:gd name="T35" fmla="*/ 0 h 1248"/>
                <a:gd name="T36" fmla="*/ 0 w 1167"/>
                <a:gd name="T37" fmla="*/ 0 h 1248"/>
                <a:gd name="T38" fmla="*/ 0 w 1167"/>
                <a:gd name="T39" fmla="*/ 0 h 1248"/>
                <a:gd name="T40" fmla="*/ 0 w 1167"/>
                <a:gd name="T41" fmla="*/ 0 h 1248"/>
                <a:gd name="T42" fmla="*/ 0 w 1167"/>
                <a:gd name="T43" fmla="*/ 0 h 1248"/>
                <a:gd name="T44" fmla="*/ 0 w 1167"/>
                <a:gd name="T45" fmla="*/ 0 h 1248"/>
                <a:gd name="T46" fmla="*/ 0 w 1167"/>
                <a:gd name="T47" fmla="*/ 0 h 1248"/>
                <a:gd name="T48" fmla="*/ 0 w 1167"/>
                <a:gd name="T49" fmla="*/ 0 h 1248"/>
                <a:gd name="T50" fmla="*/ 0 w 1167"/>
                <a:gd name="T51" fmla="*/ 0 h 1248"/>
                <a:gd name="T52" fmla="*/ 0 w 1167"/>
                <a:gd name="T53" fmla="*/ 0 h 1248"/>
                <a:gd name="T54" fmla="*/ 0 w 1167"/>
                <a:gd name="T55" fmla="*/ 0 h 124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167" h="1248">
                  <a:moveTo>
                    <a:pt x="473" y="6"/>
                  </a:moveTo>
                  <a:lnTo>
                    <a:pt x="44" y="266"/>
                  </a:lnTo>
                  <a:lnTo>
                    <a:pt x="0" y="421"/>
                  </a:lnTo>
                  <a:lnTo>
                    <a:pt x="41" y="431"/>
                  </a:lnTo>
                  <a:lnTo>
                    <a:pt x="99" y="459"/>
                  </a:lnTo>
                  <a:lnTo>
                    <a:pt x="182" y="511"/>
                  </a:lnTo>
                  <a:lnTo>
                    <a:pt x="258" y="590"/>
                  </a:lnTo>
                  <a:lnTo>
                    <a:pt x="310" y="653"/>
                  </a:lnTo>
                  <a:lnTo>
                    <a:pt x="373" y="739"/>
                  </a:lnTo>
                  <a:lnTo>
                    <a:pt x="434" y="843"/>
                  </a:lnTo>
                  <a:lnTo>
                    <a:pt x="459" y="916"/>
                  </a:lnTo>
                  <a:lnTo>
                    <a:pt x="483" y="1009"/>
                  </a:lnTo>
                  <a:lnTo>
                    <a:pt x="486" y="1123"/>
                  </a:lnTo>
                  <a:lnTo>
                    <a:pt x="473" y="1230"/>
                  </a:lnTo>
                  <a:lnTo>
                    <a:pt x="642" y="1248"/>
                  </a:lnTo>
                  <a:lnTo>
                    <a:pt x="1129" y="964"/>
                  </a:lnTo>
                  <a:lnTo>
                    <a:pt x="1161" y="873"/>
                  </a:lnTo>
                  <a:lnTo>
                    <a:pt x="1167" y="743"/>
                  </a:lnTo>
                  <a:lnTo>
                    <a:pt x="1157" y="621"/>
                  </a:lnTo>
                  <a:lnTo>
                    <a:pt x="1123" y="525"/>
                  </a:lnTo>
                  <a:lnTo>
                    <a:pt x="1081" y="414"/>
                  </a:lnTo>
                  <a:lnTo>
                    <a:pt x="1032" y="318"/>
                  </a:lnTo>
                  <a:lnTo>
                    <a:pt x="960" y="214"/>
                  </a:lnTo>
                  <a:lnTo>
                    <a:pt x="856" y="113"/>
                  </a:lnTo>
                  <a:lnTo>
                    <a:pt x="736" y="47"/>
                  </a:lnTo>
                  <a:lnTo>
                    <a:pt x="649" y="13"/>
                  </a:lnTo>
                  <a:lnTo>
                    <a:pt x="555" y="0"/>
                  </a:lnTo>
                  <a:lnTo>
                    <a:pt x="473" y="6"/>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3" name="Freeform 106"/>
            <p:cNvSpPr>
              <a:spLocks/>
            </p:cNvSpPr>
            <p:nvPr/>
          </p:nvSpPr>
          <p:spPr bwMode="auto">
            <a:xfrm>
              <a:off x="2874" y="2145"/>
              <a:ext cx="195" cy="208"/>
            </a:xfrm>
            <a:custGeom>
              <a:avLst/>
              <a:gdLst>
                <a:gd name="T0" fmla="*/ 0 w 1167"/>
                <a:gd name="T1" fmla="*/ 0 h 1248"/>
                <a:gd name="T2" fmla="*/ 0 w 1167"/>
                <a:gd name="T3" fmla="*/ 0 h 1248"/>
                <a:gd name="T4" fmla="*/ 0 w 1167"/>
                <a:gd name="T5" fmla="*/ 0 h 1248"/>
                <a:gd name="T6" fmla="*/ 0 w 1167"/>
                <a:gd name="T7" fmla="*/ 0 h 1248"/>
                <a:gd name="T8" fmla="*/ 0 w 1167"/>
                <a:gd name="T9" fmla="*/ 0 h 1248"/>
                <a:gd name="T10" fmla="*/ 0 w 1167"/>
                <a:gd name="T11" fmla="*/ 0 h 1248"/>
                <a:gd name="T12" fmla="*/ 0 w 1167"/>
                <a:gd name="T13" fmla="*/ 0 h 1248"/>
                <a:gd name="T14" fmla="*/ 0 w 1167"/>
                <a:gd name="T15" fmla="*/ 0 h 1248"/>
                <a:gd name="T16" fmla="*/ 0 w 1167"/>
                <a:gd name="T17" fmla="*/ 0 h 1248"/>
                <a:gd name="T18" fmla="*/ 0 w 1167"/>
                <a:gd name="T19" fmla="*/ 0 h 1248"/>
                <a:gd name="T20" fmla="*/ 0 w 1167"/>
                <a:gd name="T21" fmla="*/ 0 h 1248"/>
                <a:gd name="T22" fmla="*/ 0 w 1167"/>
                <a:gd name="T23" fmla="*/ 0 h 1248"/>
                <a:gd name="T24" fmla="*/ 0 w 1167"/>
                <a:gd name="T25" fmla="*/ 0 h 1248"/>
                <a:gd name="T26" fmla="*/ 0 w 1167"/>
                <a:gd name="T27" fmla="*/ 0 h 1248"/>
                <a:gd name="T28" fmla="*/ 0 w 1167"/>
                <a:gd name="T29" fmla="*/ 0 h 1248"/>
                <a:gd name="T30" fmla="*/ 0 w 1167"/>
                <a:gd name="T31" fmla="*/ 0 h 1248"/>
                <a:gd name="T32" fmla="*/ 0 w 1167"/>
                <a:gd name="T33" fmla="*/ 0 h 1248"/>
                <a:gd name="T34" fmla="*/ 0 w 1167"/>
                <a:gd name="T35" fmla="*/ 0 h 1248"/>
                <a:gd name="T36" fmla="*/ 0 w 1167"/>
                <a:gd name="T37" fmla="*/ 0 h 1248"/>
                <a:gd name="T38" fmla="*/ 0 w 1167"/>
                <a:gd name="T39" fmla="*/ 0 h 1248"/>
                <a:gd name="T40" fmla="*/ 0 w 1167"/>
                <a:gd name="T41" fmla="*/ 0 h 1248"/>
                <a:gd name="T42" fmla="*/ 0 w 1167"/>
                <a:gd name="T43" fmla="*/ 0 h 1248"/>
                <a:gd name="T44" fmla="*/ 0 w 1167"/>
                <a:gd name="T45" fmla="*/ 0 h 1248"/>
                <a:gd name="T46" fmla="*/ 0 w 1167"/>
                <a:gd name="T47" fmla="*/ 0 h 1248"/>
                <a:gd name="T48" fmla="*/ 0 w 1167"/>
                <a:gd name="T49" fmla="*/ 0 h 1248"/>
                <a:gd name="T50" fmla="*/ 0 w 1167"/>
                <a:gd name="T51" fmla="*/ 0 h 1248"/>
                <a:gd name="T52" fmla="*/ 0 w 1167"/>
                <a:gd name="T53" fmla="*/ 0 h 1248"/>
                <a:gd name="T54" fmla="*/ 0 w 1167"/>
                <a:gd name="T55" fmla="*/ 0 h 1248"/>
                <a:gd name="T56" fmla="*/ 0 w 1167"/>
                <a:gd name="T57" fmla="*/ 0 h 124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67" h="1248">
                  <a:moveTo>
                    <a:pt x="473" y="6"/>
                  </a:moveTo>
                  <a:lnTo>
                    <a:pt x="44" y="266"/>
                  </a:lnTo>
                  <a:lnTo>
                    <a:pt x="0" y="421"/>
                  </a:lnTo>
                  <a:lnTo>
                    <a:pt x="41" y="431"/>
                  </a:lnTo>
                  <a:lnTo>
                    <a:pt x="99" y="459"/>
                  </a:lnTo>
                  <a:lnTo>
                    <a:pt x="182" y="511"/>
                  </a:lnTo>
                  <a:lnTo>
                    <a:pt x="258" y="590"/>
                  </a:lnTo>
                  <a:lnTo>
                    <a:pt x="310" y="653"/>
                  </a:lnTo>
                  <a:lnTo>
                    <a:pt x="373" y="739"/>
                  </a:lnTo>
                  <a:lnTo>
                    <a:pt x="434" y="843"/>
                  </a:lnTo>
                  <a:lnTo>
                    <a:pt x="459" y="916"/>
                  </a:lnTo>
                  <a:lnTo>
                    <a:pt x="483" y="1009"/>
                  </a:lnTo>
                  <a:lnTo>
                    <a:pt x="486" y="1123"/>
                  </a:lnTo>
                  <a:lnTo>
                    <a:pt x="473" y="1230"/>
                  </a:lnTo>
                  <a:lnTo>
                    <a:pt x="642" y="1248"/>
                  </a:lnTo>
                  <a:lnTo>
                    <a:pt x="1129" y="964"/>
                  </a:lnTo>
                  <a:lnTo>
                    <a:pt x="1161" y="873"/>
                  </a:lnTo>
                  <a:lnTo>
                    <a:pt x="1167" y="743"/>
                  </a:lnTo>
                  <a:lnTo>
                    <a:pt x="1157" y="621"/>
                  </a:lnTo>
                  <a:lnTo>
                    <a:pt x="1123" y="525"/>
                  </a:lnTo>
                  <a:lnTo>
                    <a:pt x="1081" y="414"/>
                  </a:lnTo>
                  <a:lnTo>
                    <a:pt x="1032" y="318"/>
                  </a:lnTo>
                  <a:lnTo>
                    <a:pt x="960" y="214"/>
                  </a:lnTo>
                  <a:lnTo>
                    <a:pt x="856" y="113"/>
                  </a:lnTo>
                  <a:lnTo>
                    <a:pt x="736" y="47"/>
                  </a:lnTo>
                  <a:lnTo>
                    <a:pt x="649" y="13"/>
                  </a:lnTo>
                  <a:lnTo>
                    <a:pt x="555" y="0"/>
                  </a:lnTo>
                  <a:lnTo>
                    <a:pt x="473" y="6"/>
                  </a:lnTo>
                  <a:close/>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4" name="Freeform 107"/>
            <p:cNvSpPr>
              <a:spLocks/>
            </p:cNvSpPr>
            <p:nvPr/>
          </p:nvSpPr>
          <p:spPr bwMode="auto">
            <a:xfrm>
              <a:off x="2883" y="2187"/>
              <a:ext cx="110" cy="165"/>
            </a:xfrm>
            <a:custGeom>
              <a:avLst/>
              <a:gdLst>
                <a:gd name="T0" fmla="*/ 0 w 663"/>
                <a:gd name="T1" fmla="*/ 0 h 988"/>
                <a:gd name="T2" fmla="*/ 0 w 663"/>
                <a:gd name="T3" fmla="*/ 0 h 988"/>
                <a:gd name="T4" fmla="*/ 0 w 663"/>
                <a:gd name="T5" fmla="*/ 0 h 988"/>
                <a:gd name="T6" fmla="*/ 0 w 663"/>
                <a:gd name="T7" fmla="*/ 0 h 988"/>
                <a:gd name="T8" fmla="*/ 0 w 663"/>
                <a:gd name="T9" fmla="*/ 0 h 988"/>
                <a:gd name="T10" fmla="*/ 0 w 663"/>
                <a:gd name="T11" fmla="*/ 0 h 988"/>
                <a:gd name="T12" fmla="*/ 0 w 663"/>
                <a:gd name="T13" fmla="*/ 0 h 988"/>
                <a:gd name="T14" fmla="*/ 0 w 663"/>
                <a:gd name="T15" fmla="*/ 0 h 988"/>
                <a:gd name="T16" fmla="*/ 0 w 663"/>
                <a:gd name="T17" fmla="*/ 0 h 988"/>
                <a:gd name="T18" fmla="*/ 0 w 663"/>
                <a:gd name="T19" fmla="*/ 0 h 988"/>
                <a:gd name="T20" fmla="*/ 0 w 663"/>
                <a:gd name="T21" fmla="*/ 0 h 988"/>
                <a:gd name="T22" fmla="*/ 0 w 663"/>
                <a:gd name="T23" fmla="*/ 0 h 988"/>
                <a:gd name="T24" fmla="*/ 0 w 663"/>
                <a:gd name="T25" fmla="*/ 0 h 988"/>
                <a:gd name="T26" fmla="*/ 0 w 663"/>
                <a:gd name="T27" fmla="*/ 0 h 988"/>
                <a:gd name="T28" fmla="*/ 0 w 663"/>
                <a:gd name="T29" fmla="*/ 0 h 98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63" h="988">
                  <a:moveTo>
                    <a:pt x="0" y="3"/>
                  </a:moveTo>
                  <a:lnTo>
                    <a:pt x="48" y="0"/>
                  </a:lnTo>
                  <a:lnTo>
                    <a:pt x="111" y="3"/>
                  </a:lnTo>
                  <a:lnTo>
                    <a:pt x="177" y="31"/>
                  </a:lnTo>
                  <a:lnTo>
                    <a:pt x="246" y="80"/>
                  </a:lnTo>
                  <a:lnTo>
                    <a:pt x="322" y="141"/>
                  </a:lnTo>
                  <a:lnTo>
                    <a:pt x="383" y="196"/>
                  </a:lnTo>
                  <a:lnTo>
                    <a:pt x="487" y="335"/>
                  </a:lnTo>
                  <a:lnTo>
                    <a:pt x="577" y="480"/>
                  </a:lnTo>
                  <a:lnTo>
                    <a:pt x="629" y="615"/>
                  </a:lnTo>
                  <a:lnTo>
                    <a:pt x="653" y="705"/>
                  </a:lnTo>
                  <a:lnTo>
                    <a:pt x="663" y="794"/>
                  </a:lnTo>
                  <a:lnTo>
                    <a:pt x="663" y="864"/>
                  </a:lnTo>
                  <a:lnTo>
                    <a:pt x="636" y="950"/>
                  </a:lnTo>
                  <a:lnTo>
                    <a:pt x="591" y="988"/>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5" name="Freeform 108"/>
            <p:cNvSpPr>
              <a:spLocks/>
            </p:cNvSpPr>
            <p:nvPr/>
          </p:nvSpPr>
          <p:spPr bwMode="auto">
            <a:xfrm>
              <a:off x="2985" y="2271"/>
              <a:ext cx="82" cy="82"/>
            </a:xfrm>
            <a:custGeom>
              <a:avLst/>
              <a:gdLst>
                <a:gd name="T0" fmla="*/ 0 w 495"/>
                <a:gd name="T1" fmla="*/ 0 h 495"/>
                <a:gd name="T2" fmla="*/ 0 w 495"/>
                <a:gd name="T3" fmla="*/ 0 h 495"/>
                <a:gd name="T4" fmla="*/ 0 w 495"/>
                <a:gd name="T5" fmla="*/ 0 h 495"/>
                <a:gd name="T6" fmla="*/ 0 w 495"/>
                <a:gd name="T7" fmla="*/ 0 h 495"/>
                <a:gd name="T8" fmla="*/ 0 w 495"/>
                <a:gd name="T9" fmla="*/ 0 h 495"/>
                <a:gd name="T10" fmla="*/ 0 w 495"/>
                <a:gd name="T11" fmla="*/ 0 h 495"/>
                <a:gd name="T12" fmla="*/ 0 w 495"/>
                <a:gd name="T13" fmla="*/ 0 h 495"/>
                <a:gd name="T14" fmla="*/ 0 w 495"/>
                <a:gd name="T15" fmla="*/ 0 h 495"/>
                <a:gd name="T16" fmla="*/ 0 w 495"/>
                <a:gd name="T17" fmla="*/ 0 h 495"/>
                <a:gd name="T18" fmla="*/ 0 w 495"/>
                <a:gd name="T19" fmla="*/ 0 h 4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5" h="495">
                  <a:moveTo>
                    <a:pt x="0" y="495"/>
                  </a:moveTo>
                  <a:lnTo>
                    <a:pt x="453" y="218"/>
                  </a:lnTo>
                  <a:lnTo>
                    <a:pt x="481" y="155"/>
                  </a:lnTo>
                  <a:lnTo>
                    <a:pt x="495" y="52"/>
                  </a:lnTo>
                  <a:lnTo>
                    <a:pt x="495" y="0"/>
                  </a:lnTo>
                  <a:lnTo>
                    <a:pt x="49" y="242"/>
                  </a:lnTo>
                  <a:lnTo>
                    <a:pt x="52" y="318"/>
                  </a:lnTo>
                  <a:lnTo>
                    <a:pt x="49" y="408"/>
                  </a:lnTo>
                  <a:lnTo>
                    <a:pt x="5" y="470"/>
                  </a:lnTo>
                  <a:lnTo>
                    <a:pt x="0" y="495"/>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6" name="Freeform 109"/>
            <p:cNvSpPr>
              <a:spLocks/>
            </p:cNvSpPr>
            <p:nvPr/>
          </p:nvSpPr>
          <p:spPr bwMode="auto">
            <a:xfrm>
              <a:off x="2985" y="2271"/>
              <a:ext cx="82" cy="82"/>
            </a:xfrm>
            <a:custGeom>
              <a:avLst/>
              <a:gdLst>
                <a:gd name="T0" fmla="*/ 0 w 495"/>
                <a:gd name="T1" fmla="*/ 0 h 495"/>
                <a:gd name="T2" fmla="*/ 0 w 495"/>
                <a:gd name="T3" fmla="*/ 0 h 495"/>
                <a:gd name="T4" fmla="*/ 0 w 495"/>
                <a:gd name="T5" fmla="*/ 0 h 495"/>
                <a:gd name="T6" fmla="*/ 0 w 495"/>
                <a:gd name="T7" fmla="*/ 0 h 495"/>
                <a:gd name="T8" fmla="*/ 0 w 495"/>
                <a:gd name="T9" fmla="*/ 0 h 495"/>
                <a:gd name="T10" fmla="*/ 0 w 495"/>
                <a:gd name="T11" fmla="*/ 0 h 495"/>
                <a:gd name="T12" fmla="*/ 0 w 495"/>
                <a:gd name="T13" fmla="*/ 0 h 495"/>
                <a:gd name="T14" fmla="*/ 0 w 495"/>
                <a:gd name="T15" fmla="*/ 0 h 495"/>
                <a:gd name="T16" fmla="*/ 0 w 495"/>
                <a:gd name="T17" fmla="*/ 0 h 495"/>
                <a:gd name="T18" fmla="*/ 0 w 495"/>
                <a:gd name="T19" fmla="*/ 0 h 495"/>
                <a:gd name="T20" fmla="*/ 0 w 495"/>
                <a:gd name="T21" fmla="*/ 0 h 49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95" h="495">
                  <a:moveTo>
                    <a:pt x="0" y="495"/>
                  </a:moveTo>
                  <a:lnTo>
                    <a:pt x="453" y="218"/>
                  </a:lnTo>
                  <a:lnTo>
                    <a:pt x="481" y="155"/>
                  </a:lnTo>
                  <a:lnTo>
                    <a:pt x="495" y="52"/>
                  </a:lnTo>
                  <a:lnTo>
                    <a:pt x="495" y="0"/>
                  </a:lnTo>
                  <a:lnTo>
                    <a:pt x="49" y="242"/>
                  </a:lnTo>
                  <a:lnTo>
                    <a:pt x="52" y="318"/>
                  </a:lnTo>
                  <a:lnTo>
                    <a:pt x="49" y="408"/>
                  </a:lnTo>
                  <a:lnTo>
                    <a:pt x="5" y="470"/>
                  </a:lnTo>
                  <a:lnTo>
                    <a:pt x="0" y="495"/>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7" name="Freeform 110"/>
            <p:cNvSpPr>
              <a:spLocks/>
            </p:cNvSpPr>
            <p:nvPr/>
          </p:nvSpPr>
          <p:spPr bwMode="auto">
            <a:xfrm>
              <a:off x="2886" y="2147"/>
              <a:ext cx="91" cy="42"/>
            </a:xfrm>
            <a:custGeom>
              <a:avLst/>
              <a:gdLst>
                <a:gd name="T0" fmla="*/ 0 w 549"/>
                <a:gd name="T1" fmla="*/ 0 h 252"/>
                <a:gd name="T2" fmla="*/ 0 w 549"/>
                <a:gd name="T3" fmla="*/ 0 h 252"/>
                <a:gd name="T4" fmla="*/ 0 w 549"/>
                <a:gd name="T5" fmla="*/ 0 h 252"/>
                <a:gd name="T6" fmla="*/ 0 w 549"/>
                <a:gd name="T7" fmla="*/ 0 h 252"/>
                <a:gd name="T8" fmla="*/ 0 w 549"/>
                <a:gd name="T9" fmla="*/ 0 h 252"/>
                <a:gd name="T10" fmla="*/ 0 w 549"/>
                <a:gd name="T11" fmla="*/ 0 h 252"/>
                <a:gd name="T12" fmla="*/ 0 w 549"/>
                <a:gd name="T13" fmla="*/ 0 h 2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9" h="252">
                  <a:moveTo>
                    <a:pt x="0" y="242"/>
                  </a:moveTo>
                  <a:lnTo>
                    <a:pt x="407" y="7"/>
                  </a:lnTo>
                  <a:lnTo>
                    <a:pt x="480" y="0"/>
                  </a:lnTo>
                  <a:lnTo>
                    <a:pt x="549" y="7"/>
                  </a:lnTo>
                  <a:lnTo>
                    <a:pt x="107" y="252"/>
                  </a:lnTo>
                  <a:lnTo>
                    <a:pt x="27" y="242"/>
                  </a:lnTo>
                  <a:lnTo>
                    <a:pt x="0" y="242"/>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 name="Freeform 111"/>
            <p:cNvSpPr>
              <a:spLocks/>
            </p:cNvSpPr>
            <p:nvPr/>
          </p:nvSpPr>
          <p:spPr bwMode="auto">
            <a:xfrm>
              <a:off x="2886" y="2147"/>
              <a:ext cx="91" cy="42"/>
            </a:xfrm>
            <a:custGeom>
              <a:avLst/>
              <a:gdLst>
                <a:gd name="T0" fmla="*/ 0 w 549"/>
                <a:gd name="T1" fmla="*/ 0 h 252"/>
                <a:gd name="T2" fmla="*/ 0 w 549"/>
                <a:gd name="T3" fmla="*/ 0 h 252"/>
                <a:gd name="T4" fmla="*/ 0 w 549"/>
                <a:gd name="T5" fmla="*/ 0 h 252"/>
                <a:gd name="T6" fmla="*/ 0 w 549"/>
                <a:gd name="T7" fmla="*/ 0 h 252"/>
                <a:gd name="T8" fmla="*/ 0 w 549"/>
                <a:gd name="T9" fmla="*/ 0 h 252"/>
                <a:gd name="T10" fmla="*/ 0 w 549"/>
                <a:gd name="T11" fmla="*/ 0 h 252"/>
                <a:gd name="T12" fmla="*/ 0 w 549"/>
                <a:gd name="T13" fmla="*/ 0 h 252"/>
                <a:gd name="T14" fmla="*/ 0 w 549"/>
                <a:gd name="T15" fmla="*/ 0 h 25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9" h="252">
                  <a:moveTo>
                    <a:pt x="0" y="242"/>
                  </a:moveTo>
                  <a:lnTo>
                    <a:pt x="407" y="7"/>
                  </a:lnTo>
                  <a:lnTo>
                    <a:pt x="480" y="0"/>
                  </a:lnTo>
                  <a:lnTo>
                    <a:pt x="549" y="7"/>
                  </a:lnTo>
                  <a:lnTo>
                    <a:pt x="107" y="252"/>
                  </a:lnTo>
                  <a:lnTo>
                    <a:pt x="27" y="242"/>
                  </a:lnTo>
                  <a:lnTo>
                    <a:pt x="0" y="242"/>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 name="Freeform 112"/>
            <p:cNvSpPr>
              <a:spLocks/>
            </p:cNvSpPr>
            <p:nvPr/>
          </p:nvSpPr>
          <p:spPr bwMode="auto">
            <a:xfrm>
              <a:off x="2969" y="2193"/>
              <a:ext cx="82" cy="43"/>
            </a:xfrm>
            <a:custGeom>
              <a:avLst/>
              <a:gdLst>
                <a:gd name="T0" fmla="*/ 0 w 494"/>
                <a:gd name="T1" fmla="*/ 0 h 260"/>
                <a:gd name="T2" fmla="*/ 0 w 494"/>
                <a:gd name="T3" fmla="*/ 0 h 260"/>
                <a:gd name="T4" fmla="*/ 0 w 494"/>
                <a:gd name="T5" fmla="*/ 0 h 260"/>
                <a:gd name="T6" fmla="*/ 0 w 494"/>
                <a:gd name="T7" fmla="*/ 0 h 260"/>
                <a:gd name="T8" fmla="*/ 0 w 494"/>
                <a:gd name="T9" fmla="*/ 0 h 260"/>
                <a:gd name="T10" fmla="*/ 0 w 494"/>
                <a:gd name="T11" fmla="*/ 0 h 260"/>
                <a:gd name="T12" fmla="*/ 0 w 494"/>
                <a:gd name="T13" fmla="*/ 0 h 260"/>
                <a:gd name="T14" fmla="*/ 0 w 494"/>
                <a:gd name="T15" fmla="*/ 0 h 26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94" h="260">
                  <a:moveTo>
                    <a:pt x="425" y="0"/>
                  </a:moveTo>
                  <a:lnTo>
                    <a:pt x="84" y="205"/>
                  </a:lnTo>
                  <a:lnTo>
                    <a:pt x="0" y="260"/>
                  </a:lnTo>
                  <a:lnTo>
                    <a:pt x="201" y="180"/>
                  </a:lnTo>
                  <a:lnTo>
                    <a:pt x="395" y="107"/>
                  </a:lnTo>
                  <a:lnTo>
                    <a:pt x="494" y="104"/>
                  </a:lnTo>
                  <a:lnTo>
                    <a:pt x="436" y="14"/>
                  </a:lnTo>
                  <a:lnTo>
                    <a:pt x="425" y="0"/>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 name="Freeform 113"/>
            <p:cNvSpPr>
              <a:spLocks/>
            </p:cNvSpPr>
            <p:nvPr/>
          </p:nvSpPr>
          <p:spPr bwMode="auto">
            <a:xfrm>
              <a:off x="2969" y="2193"/>
              <a:ext cx="82" cy="43"/>
            </a:xfrm>
            <a:custGeom>
              <a:avLst/>
              <a:gdLst>
                <a:gd name="T0" fmla="*/ 0 w 494"/>
                <a:gd name="T1" fmla="*/ 0 h 260"/>
                <a:gd name="T2" fmla="*/ 0 w 494"/>
                <a:gd name="T3" fmla="*/ 0 h 260"/>
                <a:gd name="T4" fmla="*/ 0 w 494"/>
                <a:gd name="T5" fmla="*/ 0 h 260"/>
                <a:gd name="T6" fmla="*/ 0 w 494"/>
                <a:gd name="T7" fmla="*/ 0 h 260"/>
                <a:gd name="T8" fmla="*/ 0 w 494"/>
                <a:gd name="T9" fmla="*/ 0 h 260"/>
                <a:gd name="T10" fmla="*/ 0 w 494"/>
                <a:gd name="T11" fmla="*/ 0 h 260"/>
                <a:gd name="T12" fmla="*/ 0 w 494"/>
                <a:gd name="T13" fmla="*/ 0 h 260"/>
                <a:gd name="T14" fmla="*/ 0 w 494"/>
                <a:gd name="T15" fmla="*/ 0 h 260"/>
                <a:gd name="T16" fmla="*/ 0 w 494"/>
                <a:gd name="T17" fmla="*/ 0 h 2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4" h="260">
                  <a:moveTo>
                    <a:pt x="425" y="0"/>
                  </a:moveTo>
                  <a:lnTo>
                    <a:pt x="84" y="205"/>
                  </a:lnTo>
                  <a:lnTo>
                    <a:pt x="0" y="260"/>
                  </a:lnTo>
                  <a:lnTo>
                    <a:pt x="201" y="180"/>
                  </a:lnTo>
                  <a:lnTo>
                    <a:pt x="395" y="107"/>
                  </a:lnTo>
                  <a:lnTo>
                    <a:pt x="494" y="104"/>
                  </a:lnTo>
                  <a:lnTo>
                    <a:pt x="436" y="14"/>
                  </a:lnTo>
                  <a:lnTo>
                    <a:pt x="425"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1" name="Line 114"/>
            <p:cNvSpPr>
              <a:spLocks noChangeShapeType="1"/>
            </p:cNvSpPr>
            <p:nvPr/>
          </p:nvSpPr>
          <p:spPr bwMode="auto">
            <a:xfrm flipV="1">
              <a:off x="2928" y="2161"/>
              <a:ext cx="79" cy="42"/>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2" name="Line 115"/>
            <p:cNvSpPr>
              <a:spLocks noChangeShapeType="1"/>
            </p:cNvSpPr>
            <p:nvPr/>
          </p:nvSpPr>
          <p:spPr bwMode="auto">
            <a:xfrm flipH="1">
              <a:off x="2915" y="2204"/>
              <a:ext cx="10" cy="38"/>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3" name="Freeform 116"/>
            <p:cNvSpPr>
              <a:spLocks/>
            </p:cNvSpPr>
            <p:nvPr/>
          </p:nvSpPr>
          <p:spPr bwMode="auto">
            <a:xfrm>
              <a:off x="2875" y="2187"/>
              <a:ext cx="30" cy="36"/>
            </a:xfrm>
            <a:custGeom>
              <a:avLst/>
              <a:gdLst>
                <a:gd name="T0" fmla="*/ 0 w 179"/>
                <a:gd name="T1" fmla="*/ 0 h 218"/>
                <a:gd name="T2" fmla="*/ 0 w 179"/>
                <a:gd name="T3" fmla="*/ 0 h 218"/>
                <a:gd name="T4" fmla="*/ 0 w 179"/>
                <a:gd name="T5" fmla="*/ 0 h 218"/>
                <a:gd name="T6" fmla="*/ 0 w 179"/>
                <a:gd name="T7" fmla="*/ 0 h 218"/>
                <a:gd name="T8" fmla="*/ 0 w 179"/>
                <a:gd name="T9" fmla="*/ 0 h 218"/>
                <a:gd name="T10" fmla="*/ 0 w 179"/>
                <a:gd name="T11" fmla="*/ 0 h 218"/>
                <a:gd name="T12" fmla="*/ 0 w 179"/>
                <a:gd name="T13" fmla="*/ 0 h 2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9" h="218">
                  <a:moveTo>
                    <a:pt x="179" y="18"/>
                  </a:moveTo>
                  <a:lnTo>
                    <a:pt x="113" y="218"/>
                  </a:lnTo>
                  <a:lnTo>
                    <a:pt x="0" y="177"/>
                  </a:lnTo>
                  <a:lnTo>
                    <a:pt x="41" y="10"/>
                  </a:lnTo>
                  <a:lnTo>
                    <a:pt x="113" y="0"/>
                  </a:lnTo>
                  <a:lnTo>
                    <a:pt x="159" y="10"/>
                  </a:lnTo>
                  <a:lnTo>
                    <a:pt x="179" y="18"/>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4" name="Freeform 117"/>
            <p:cNvSpPr>
              <a:spLocks/>
            </p:cNvSpPr>
            <p:nvPr/>
          </p:nvSpPr>
          <p:spPr bwMode="auto">
            <a:xfrm>
              <a:off x="2875" y="2187"/>
              <a:ext cx="30" cy="36"/>
            </a:xfrm>
            <a:custGeom>
              <a:avLst/>
              <a:gdLst>
                <a:gd name="T0" fmla="*/ 0 w 179"/>
                <a:gd name="T1" fmla="*/ 0 h 218"/>
                <a:gd name="T2" fmla="*/ 0 w 179"/>
                <a:gd name="T3" fmla="*/ 0 h 218"/>
                <a:gd name="T4" fmla="*/ 0 w 179"/>
                <a:gd name="T5" fmla="*/ 0 h 218"/>
                <a:gd name="T6" fmla="*/ 0 w 179"/>
                <a:gd name="T7" fmla="*/ 0 h 218"/>
                <a:gd name="T8" fmla="*/ 0 w 179"/>
                <a:gd name="T9" fmla="*/ 0 h 218"/>
                <a:gd name="T10" fmla="*/ 0 w 179"/>
                <a:gd name="T11" fmla="*/ 0 h 218"/>
                <a:gd name="T12" fmla="*/ 0 w 179"/>
                <a:gd name="T13" fmla="*/ 0 h 218"/>
                <a:gd name="T14" fmla="*/ 0 w 179"/>
                <a:gd name="T15" fmla="*/ 0 h 2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9" h="218">
                  <a:moveTo>
                    <a:pt x="179" y="18"/>
                  </a:moveTo>
                  <a:lnTo>
                    <a:pt x="113" y="218"/>
                  </a:lnTo>
                  <a:lnTo>
                    <a:pt x="0" y="177"/>
                  </a:lnTo>
                  <a:lnTo>
                    <a:pt x="41" y="10"/>
                  </a:lnTo>
                  <a:lnTo>
                    <a:pt x="113" y="0"/>
                  </a:lnTo>
                  <a:lnTo>
                    <a:pt x="159" y="10"/>
                  </a:lnTo>
                  <a:lnTo>
                    <a:pt x="179" y="18"/>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5" name="Freeform 118"/>
            <p:cNvSpPr>
              <a:spLocks/>
            </p:cNvSpPr>
            <p:nvPr/>
          </p:nvSpPr>
          <p:spPr bwMode="auto">
            <a:xfrm>
              <a:off x="2954" y="2308"/>
              <a:ext cx="39" cy="46"/>
            </a:xfrm>
            <a:custGeom>
              <a:avLst/>
              <a:gdLst>
                <a:gd name="T0" fmla="*/ 0 w 234"/>
                <a:gd name="T1" fmla="*/ 0 h 274"/>
                <a:gd name="T2" fmla="*/ 0 w 234"/>
                <a:gd name="T3" fmla="*/ 0 h 274"/>
                <a:gd name="T4" fmla="*/ 0 w 234"/>
                <a:gd name="T5" fmla="*/ 0 h 274"/>
                <a:gd name="T6" fmla="*/ 0 w 234"/>
                <a:gd name="T7" fmla="*/ 0 h 274"/>
                <a:gd name="T8" fmla="*/ 0 w 234"/>
                <a:gd name="T9" fmla="*/ 0 h 274"/>
                <a:gd name="T10" fmla="*/ 0 w 234"/>
                <a:gd name="T11" fmla="*/ 0 h 274"/>
                <a:gd name="T12" fmla="*/ 0 w 234"/>
                <a:gd name="T13" fmla="*/ 0 h 274"/>
                <a:gd name="T14" fmla="*/ 0 w 234"/>
                <a:gd name="T15" fmla="*/ 0 h 274"/>
                <a:gd name="T16" fmla="*/ 0 w 234"/>
                <a:gd name="T17" fmla="*/ 0 h 274"/>
                <a:gd name="T18" fmla="*/ 0 w 234"/>
                <a:gd name="T19" fmla="*/ 0 h 2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4" h="274">
                  <a:moveTo>
                    <a:pt x="234" y="28"/>
                  </a:moveTo>
                  <a:lnTo>
                    <a:pt x="6" y="0"/>
                  </a:lnTo>
                  <a:lnTo>
                    <a:pt x="10" y="115"/>
                  </a:lnTo>
                  <a:lnTo>
                    <a:pt x="6" y="225"/>
                  </a:lnTo>
                  <a:lnTo>
                    <a:pt x="0" y="246"/>
                  </a:lnTo>
                  <a:lnTo>
                    <a:pt x="165" y="274"/>
                  </a:lnTo>
                  <a:lnTo>
                    <a:pt x="214" y="215"/>
                  </a:lnTo>
                  <a:lnTo>
                    <a:pt x="234" y="125"/>
                  </a:lnTo>
                  <a:lnTo>
                    <a:pt x="234" y="63"/>
                  </a:lnTo>
                  <a:lnTo>
                    <a:pt x="234" y="28"/>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6" name="Freeform 119"/>
            <p:cNvSpPr>
              <a:spLocks/>
            </p:cNvSpPr>
            <p:nvPr/>
          </p:nvSpPr>
          <p:spPr bwMode="auto">
            <a:xfrm>
              <a:off x="2954" y="2308"/>
              <a:ext cx="39" cy="46"/>
            </a:xfrm>
            <a:custGeom>
              <a:avLst/>
              <a:gdLst>
                <a:gd name="T0" fmla="*/ 0 w 234"/>
                <a:gd name="T1" fmla="*/ 0 h 274"/>
                <a:gd name="T2" fmla="*/ 0 w 234"/>
                <a:gd name="T3" fmla="*/ 0 h 274"/>
                <a:gd name="T4" fmla="*/ 0 w 234"/>
                <a:gd name="T5" fmla="*/ 0 h 274"/>
                <a:gd name="T6" fmla="*/ 0 w 234"/>
                <a:gd name="T7" fmla="*/ 0 h 274"/>
                <a:gd name="T8" fmla="*/ 0 w 234"/>
                <a:gd name="T9" fmla="*/ 0 h 274"/>
                <a:gd name="T10" fmla="*/ 0 w 234"/>
                <a:gd name="T11" fmla="*/ 0 h 274"/>
                <a:gd name="T12" fmla="*/ 0 w 234"/>
                <a:gd name="T13" fmla="*/ 0 h 274"/>
                <a:gd name="T14" fmla="*/ 0 w 234"/>
                <a:gd name="T15" fmla="*/ 0 h 274"/>
                <a:gd name="T16" fmla="*/ 0 w 234"/>
                <a:gd name="T17" fmla="*/ 0 h 274"/>
                <a:gd name="T18" fmla="*/ 0 w 234"/>
                <a:gd name="T19" fmla="*/ 0 h 274"/>
                <a:gd name="T20" fmla="*/ 0 w 234"/>
                <a:gd name="T21" fmla="*/ 0 h 27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4" h="274">
                  <a:moveTo>
                    <a:pt x="234" y="28"/>
                  </a:moveTo>
                  <a:lnTo>
                    <a:pt x="6" y="0"/>
                  </a:lnTo>
                  <a:lnTo>
                    <a:pt x="10" y="115"/>
                  </a:lnTo>
                  <a:lnTo>
                    <a:pt x="6" y="225"/>
                  </a:lnTo>
                  <a:lnTo>
                    <a:pt x="0" y="246"/>
                  </a:lnTo>
                  <a:lnTo>
                    <a:pt x="165" y="274"/>
                  </a:lnTo>
                  <a:lnTo>
                    <a:pt x="214" y="215"/>
                  </a:lnTo>
                  <a:lnTo>
                    <a:pt x="234" y="125"/>
                  </a:lnTo>
                  <a:lnTo>
                    <a:pt x="234" y="63"/>
                  </a:lnTo>
                  <a:lnTo>
                    <a:pt x="234" y="28"/>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7" name="Freeform 120"/>
            <p:cNvSpPr>
              <a:spLocks/>
            </p:cNvSpPr>
            <p:nvPr/>
          </p:nvSpPr>
          <p:spPr bwMode="auto">
            <a:xfrm>
              <a:off x="2600" y="2206"/>
              <a:ext cx="307" cy="187"/>
            </a:xfrm>
            <a:custGeom>
              <a:avLst/>
              <a:gdLst>
                <a:gd name="T0" fmla="*/ 0 w 1846"/>
                <a:gd name="T1" fmla="*/ 0 h 1123"/>
                <a:gd name="T2" fmla="*/ 0 w 1846"/>
                <a:gd name="T3" fmla="*/ 0 h 1123"/>
                <a:gd name="T4" fmla="*/ 0 w 1846"/>
                <a:gd name="T5" fmla="*/ 0 h 1123"/>
                <a:gd name="T6" fmla="*/ 0 w 1846"/>
                <a:gd name="T7" fmla="*/ 0 h 1123"/>
                <a:gd name="T8" fmla="*/ 0 w 1846"/>
                <a:gd name="T9" fmla="*/ 0 h 11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46" h="1123">
                  <a:moveTo>
                    <a:pt x="41" y="1123"/>
                  </a:moveTo>
                  <a:lnTo>
                    <a:pt x="1846" y="86"/>
                  </a:lnTo>
                  <a:lnTo>
                    <a:pt x="1784" y="0"/>
                  </a:lnTo>
                  <a:lnTo>
                    <a:pt x="0" y="1034"/>
                  </a:lnTo>
                  <a:lnTo>
                    <a:pt x="41" y="1123"/>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8" name="Freeform 121"/>
            <p:cNvSpPr>
              <a:spLocks/>
            </p:cNvSpPr>
            <p:nvPr/>
          </p:nvSpPr>
          <p:spPr bwMode="auto">
            <a:xfrm>
              <a:off x="2600" y="2206"/>
              <a:ext cx="307" cy="187"/>
            </a:xfrm>
            <a:custGeom>
              <a:avLst/>
              <a:gdLst>
                <a:gd name="T0" fmla="*/ 0 w 1846"/>
                <a:gd name="T1" fmla="*/ 0 h 1123"/>
                <a:gd name="T2" fmla="*/ 0 w 1846"/>
                <a:gd name="T3" fmla="*/ 0 h 1123"/>
                <a:gd name="T4" fmla="*/ 0 w 1846"/>
                <a:gd name="T5" fmla="*/ 0 h 1123"/>
                <a:gd name="T6" fmla="*/ 0 w 1846"/>
                <a:gd name="T7" fmla="*/ 0 h 1123"/>
                <a:gd name="T8" fmla="*/ 0 w 1846"/>
                <a:gd name="T9" fmla="*/ 0 h 1123"/>
                <a:gd name="T10" fmla="*/ 0 w 1846"/>
                <a:gd name="T11" fmla="*/ 0 h 11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46" h="1123">
                  <a:moveTo>
                    <a:pt x="41" y="1123"/>
                  </a:moveTo>
                  <a:lnTo>
                    <a:pt x="1846" y="86"/>
                  </a:lnTo>
                  <a:lnTo>
                    <a:pt x="1784" y="0"/>
                  </a:lnTo>
                  <a:lnTo>
                    <a:pt x="0" y="1034"/>
                  </a:lnTo>
                  <a:lnTo>
                    <a:pt x="41" y="1123"/>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9" name="Freeform 122"/>
            <p:cNvSpPr>
              <a:spLocks/>
            </p:cNvSpPr>
            <p:nvPr/>
          </p:nvSpPr>
          <p:spPr bwMode="auto">
            <a:xfrm>
              <a:off x="1438" y="2338"/>
              <a:ext cx="1274" cy="856"/>
            </a:xfrm>
            <a:custGeom>
              <a:avLst/>
              <a:gdLst>
                <a:gd name="T0" fmla="*/ 0 w 7645"/>
                <a:gd name="T1" fmla="*/ 0 h 5133"/>
                <a:gd name="T2" fmla="*/ 0 w 7645"/>
                <a:gd name="T3" fmla="*/ 0 h 5133"/>
                <a:gd name="T4" fmla="*/ 0 w 7645"/>
                <a:gd name="T5" fmla="*/ 0 h 5133"/>
                <a:gd name="T6" fmla="*/ 0 w 7645"/>
                <a:gd name="T7" fmla="*/ 0 h 5133"/>
                <a:gd name="T8" fmla="*/ 0 w 7645"/>
                <a:gd name="T9" fmla="*/ 0 h 5133"/>
                <a:gd name="T10" fmla="*/ 0 w 7645"/>
                <a:gd name="T11" fmla="*/ 0 h 5133"/>
                <a:gd name="T12" fmla="*/ 0 w 7645"/>
                <a:gd name="T13" fmla="*/ 0 h 5133"/>
                <a:gd name="T14" fmla="*/ 0 w 7645"/>
                <a:gd name="T15" fmla="*/ 0 h 5133"/>
                <a:gd name="T16" fmla="*/ 0 w 7645"/>
                <a:gd name="T17" fmla="*/ 0 h 5133"/>
                <a:gd name="T18" fmla="*/ 0 w 7645"/>
                <a:gd name="T19" fmla="*/ 0 h 5133"/>
                <a:gd name="T20" fmla="*/ 0 w 7645"/>
                <a:gd name="T21" fmla="*/ 0 h 5133"/>
                <a:gd name="T22" fmla="*/ 0 w 7645"/>
                <a:gd name="T23" fmla="*/ 0 h 5133"/>
                <a:gd name="T24" fmla="*/ 0 w 7645"/>
                <a:gd name="T25" fmla="*/ 0 h 5133"/>
                <a:gd name="T26" fmla="*/ 0 w 7645"/>
                <a:gd name="T27" fmla="*/ 0 h 5133"/>
                <a:gd name="T28" fmla="*/ 0 w 7645"/>
                <a:gd name="T29" fmla="*/ 0 h 5133"/>
                <a:gd name="T30" fmla="*/ 0 w 7645"/>
                <a:gd name="T31" fmla="*/ 0 h 5133"/>
                <a:gd name="T32" fmla="*/ 0 w 7645"/>
                <a:gd name="T33" fmla="*/ 0 h 5133"/>
                <a:gd name="T34" fmla="*/ 0 w 7645"/>
                <a:gd name="T35" fmla="*/ 0 h 5133"/>
                <a:gd name="T36" fmla="*/ 0 w 7645"/>
                <a:gd name="T37" fmla="*/ 0 h 5133"/>
                <a:gd name="T38" fmla="*/ 0 w 7645"/>
                <a:gd name="T39" fmla="*/ 0 h 5133"/>
                <a:gd name="T40" fmla="*/ 0 w 7645"/>
                <a:gd name="T41" fmla="*/ 0 h 5133"/>
                <a:gd name="T42" fmla="*/ 0 w 7645"/>
                <a:gd name="T43" fmla="*/ 0 h 5133"/>
                <a:gd name="T44" fmla="*/ 0 w 7645"/>
                <a:gd name="T45" fmla="*/ 0 h 5133"/>
                <a:gd name="T46" fmla="*/ 0 w 7645"/>
                <a:gd name="T47" fmla="*/ 0 h 5133"/>
                <a:gd name="T48" fmla="*/ 0 w 7645"/>
                <a:gd name="T49" fmla="*/ 0 h 5133"/>
                <a:gd name="T50" fmla="*/ 0 w 7645"/>
                <a:gd name="T51" fmla="*/ 0 h 513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645" h="5133">
                  <a:moveTo>
                    <a:pt x="6815" y="0"/>
                  </a:moveTo>
                  <a:lnTo>
                    <a:pt x="124" y="3833"/>
                  </a:lnTo>
                  <a:lnTo>
                    <a:pt x="58" y="3892"/>
                  </a:lnTo>
                  <a:lnTo>
                    <a:pt x="28" y="3954"/>
                  </a:lnTo>
                  <a:lnTo>
                    <a:pt x="6" y="4051"/>
                  </a:lnTo>
                  <a:lnTo>
                    <a:pt x="0" y="4162"/>
                  </a:lnTo>
                  <a:lnTo>
                    <a:pt x="21" y="4293"/>
                  </a:lnTo>
                  <a:lnTo>
                    <a:pt x="45" y="4390"/>
                  </a:lnTo>
                  <a:lnTo>
                    <a:pt x="97" y="4524"/>
                  </a:lnTo>
                  <a:lnTo>
                    <a:pt x="183" y="4680"/>
                  </a:lnTo>
                  <a:lnTo>
                    <a:pt x="294" y="4839"/>
                  </a:lnTo>
                  <a:lnTo>
                    <a:pt x="418" y="4981"/>
                  </a:lnTo>
                  <a:lnTo>
                    <a:pt x="522" y="5075"/>
                  </a:lnTo>
                  <a:lnTo>
                    <a:pt x="609" y="5119"/>
                  </a:lnTo>
                  <a:lnTo>
                    <a:pt x="702" y="5133"/>
                  </a:lnTo>
                  <a:lnTo>
                    <a:pt x="781" y="5133"/>
                  </a:lnTo>
                  <a:lnTo>
                    <a:pt x="864" y="5102"/>
                  </a:lnTo>
                  <a:lnTo>
                    <a:pt x="7593" y="1240"/>
                  </a:lnTo>
                  <a:lnTo>
                    <a:pt x="7645" y="902"/>
                  </a:lnTo>
                  <a:lnTo>
                    <a:pt x="7621" y="757"/>
                  </a:lnTo>
                  <a:lnTo>
                    <a:pt x="7552" y="563"/>
                  </a:lnTo>
                  <a:lnTo>
                    <a:pt x="7476" y="411"/>
                  </a:lnTo>
                  <a:lnTo>
                    <a:pt x="7369" y="258"/>
                  </a:lnTo>
                  <a:lnTo>
                    <a:pt x="7275" y="168"/>
                  </a:lnTo>
                  <a:lnTo>
                    <a:pt x="7182" y="96"/>
                  </a:lnTo>
                  <a:lnTo>
                    <a:pt x="6815" y="0"/>
                  </a:lnTo>
                  <a:close/>
                </a:path>
              </a:pathLst>
            </a:custGeom>
            <a:solidFill>
              <a:srgbClr val="433E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0" name="Freeform 123"/>
            <p:cNvSpPr>
              <a:spLocks/>
            </p:cNvSpPr>
            <p:nvPr/>
          </p:nvSpPr>
          <p:spPr bwMode="auto">
            <a:xfrm>
              <a:off x="1438" y="2338"/>
              <a:ext cx="1274" cy="856"/>
            </a:xfrm>
            <a:custGeom>
              <a:avLst/>
              <a:gdLst>
                <a:gd name="T0" fmla="*/ 0 w 7645"/>
                <a:gd name="T1" fmla="*/ 0 h 5133"/>
                <a:gd name="T2" fmla="*/ 0 w 7645"/>
                <a:gd name="T3" fmla="*/ 0 h 5133"/>
                <a:gd name="T4" fmla="*/ 0 w 7645"/>
                <a:gd name="T5" fmla="*/ 0 h 5133"/>
                <a:gd name="T6" fmla="*/ 0 w 7645"/>
                <a:gd name="T7" fmla="*/ 0 h 5133"/>
                <a:gd name="T8" fmla="*/ 0 w 7645"/>
                <a:gd name="T9" fmla="*/ 0 h 5133"/>
                <a:gd name="T10" fmla="*/ 0 w 7645"/>
                <a:gd name="T11" fmla="*/ 0 h 5133"/>
                <a:gd name="T12" fmla="*/ 0 w 7645"/>
                <a:gd name="T13" fmla="*/ 0 h 5133"/>
                <a:gd name="T14" fmla="*/ 0 w 7645"/>
                <a:gd name="T15" fmla="*/ 0 h 5133"/>
                <a:gd name="T16" fmla="*/ 0 w 7645"/>
                <a:gd name="T17" fmla="*/ 0 h 5133"/>
                <a:gd name="T18" fmla="*/ 0 w 7645"/>
                <a:gd name="T19" fmla="*/ 0 h 5133"/>
                <a:gd name="T20" fmla="*/ 0 w 7645"/>
                <a:gd name="T21" fmla="*/ 0 h 5133"/>
                <a:gd name="T22" fmla="*/ 0 w 7645"/>
                <a:gd name="T23" fmla="*/ 0 h 5133"/>
                <a:gd name="T24" fmla="*/ 0 w 7645"/>
                <a:gd name="T25" fmla="*/ 0 h 5133"/>
                <a:gd name="T26" fmla="*/ 0 w 7645"/>
                <a:gd name="T27" fmla="*/ 0 h 5133"/>
                <a:gd name="T28" fmla="*/ 0 w 7645"/>
                <a:gd name="T29" fmla="*/ 0 h 5133"/>
                <a:gd name="T30" fmla="*/ 0 w 7645"/>
                <a:gd name="T31" fmla="*/ 0 h 5133"/>
                <a:gd name="T32" fmla="*/ 0 w 7645"/>
                <a:gd name="T33" fmla="*/ 0 h 5133"/>
                <a:gd name="T34" fmla="*/ 0 w 7645"/>
                <a:gd name="T35" fmla="*/ 0 h 5133"/>
                <a:gd name="T36" fmla="*/ 0 w 7645"/>
                <a:gd name="T37" fmla="*/ 0 h 5133"/>
                <a:gd name="T38" fmla="*/ 0 w 7645"/>
                <a:gd name="T39" fmla="*/ 0 h 5133"/>
                <a:gd name="T40" fmla="*/ 0 w 7645"/>
                <a:gd name="T41" fmla="*/ 0 h 5133"/>
                <a:gd name="T42" fmla="*/ 0 w 7645"/>
                <a:gd name="T43" fmla="*/ 0 h 5133"/>
                <a:gd name="T44" fmla="*/ 0 w 7645"/>
                <a:gd name="T45" fmla="*/ 0 h 5133"/>
                <a:gd name="T46" fmla="*/ 0 w 7645"/>
                <a:gd name="T47" fmla="*/ 0 h 5133"/>
                <a:gd name="T48" fmla="*/ 0 w 7645"/>
                <a:gd name="T49" fmla="*/ 0 h 5133"/>
                <a:gd name="T50" fmla="*/ 0 w 7645"/>
                <a:gd name="T51" fmla="*/ 0 h 5133"/>
                <a:gd name="T52" fmla="*/ 0 w 7645"/>
                <a:gd name="T53" fmla="*/ 0 h 513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7645" h="5133">
                  <a:moveTo>
                    <a:pt x="6815" y="0"/>
                  </a:moveTo>
                  <a:lnTo>
                    <a:pt x="124" y="3833"/>
                  </a:lnTo>
                  <a:lnTo>
                    <a:pt x="58" y="3892"/>
                  </a:lnTo>
                  <a:lnTo>
                    <a:pt x="28" y="3954"/>
                  </a:lnTo>
                  <a:lnTo>
                    <a:pt x="6" y="4051"/>
                  </a:lnTo>
                  <a:lnTo>
                    <a:pt x="0" y="4162"/>
                  </a:lnTo>
                  <a:lnTo>
                    <a:pt x="21" y="4293"/>
                  </a:lnTo>
                  <a:lnTo>
                    <a:pt x="45" y="4390"/>
                  </a:lnTo>
                  <a:lnTo>
                    <a:pt x="97" y="4524"/>
                  </a:lnTo>
                  <a:lnTo>
                    <a:pt x="183" y="4680"/>
                  </a:lnTo>
                  <a:lnTo>
                    <a:pt x="294" y="4839"/>
                  </a:lnTo>
                  <a:lnTo>
                    <a:pt x="418" y="4981"/>
                  </a:lnTo>
                  <a:lnTo>
                    <a:pt x="522" y="5075"/>
                  </a:lnTo>
                  <a:lnTo>
                    <a:pt x="609" y="5119"/>
                  </a:lnTo>
                  <a:lnTo>
                    <a:pt x="702" y="5133"/>
                  </a:lnTo>
                  <a:lnTo>
                    <a:pt x="781" y="5133"/>
                  </a:lnTo>
                  <a:lnTo>
                    <a:pt x="864" y="5102"/>
                  </a:lnTo>
                  <a:lnTo>
                    <a:pt x="7593" y="1240"/>
                  </a:lnTo>
                  <a:lnTo>
                    <a:pt x="7645" y="902"/>
                  </a:lnTo>
                  <a:lnTo>
                    <a:pt x="7621" y="757"/>
                  </a:lnTo>
                  <a:lnTo>
                    <a:pt x="7552" y="563"/>
                  </a:lnTo>
                  <a:lnTo>
                    <a:pt x="7476" y="411"/>
                  </a:lnTo>
                  <a:lnTo>
                    <a:pt x="7369" y="258"/>
                  </a:lnTo>
                  <a:lnTo>
                    <a:pt x="7275" y="168"/>
                  </a:lnTo>
                  <a:lnTo>
                    <a:pt x="7182" y="96"/>
                  </a:lnTo>
                  <a:lnTo>
                    <a:pt x="6815"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51" name="Freeform 124"/>
            <p:cNvSpPr>
              <a:spLocks/>
            </p:cNvSpPr>
            <p:nvPr/>
          </p:nvSpPr>
          <p:spPr bwMode="auto">
            <a:xfrm>
              <a:off x="1543" y="2380"/>
              <a:ext cx="1093" cy="651"/>
            </a:xfrm>
            <a:custGeom>
              <a:avLst/>
              <a:gdLst>
                <a:gd name="T0" fmla="*/ 0 w 6556"/>
                <a:gd name="T1" fmla="*/ 0 h 3902"/>
                <a:gd name="T2" fmla="*/ 0 w 6556"/>
                <a:gd name="T3" fmla="*/ 0 h 3902"/>
                <a:gd name="T4" fmla="*/ 0 w 6556"/>
                <a:gd name="T5" fmla="*/ 0 h 3902"/>
                <a:gd name="T6" fmla="*/ 0 w 6556"/>
                <a:gd name="T7" fmla="*/ 0 h 3902"/>
                <a:gd name="T8" fmla="*/ 0 w 6556"/>
                <a:gd name="T9" fmla="*/ 0 h 3902"/>
                <a:gd name="T10" fmla="*/ 0 w 6556"/>
                <a:gd name="T11" fmla="*/ 0 h 3902"/>
                <a:gd name="T12" fmla="*/ 0 w 6556"/>
                <a:gd name="T13" fmla="*/ 0 h 39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556" h="3902">
                  <a:moveTo>
                    <a:pt x="6391" y="0"/>
                  </a:moveTo>
                  <a:lnTo>
                    <a:pt x="0" y="3702"/>
                  </a:lnTo>
                  <a:lnTo>
                    <a:pt x="96" y="3789"/>
                  </a:lnTo>
                  <a:lnTo>
                    <a:pt x="173" y="3902"/>
                  </a:lnTo>
                  <a:lnTo>
                    <a:pt x="6556" y="225"/>
                  </a:lnTo>
                  <a:lnTo>
                    <a:pt x="6487" y="104"/>
                  </a:lnTo>
                  <a:lnTo>
                    <a:pt x="6391"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 name="Freeform 125"/>
            <p:cNvSpPr>
              <a:spLocks/>
            </p:cNvSpPr>
            <p:nvPr/>
          </p:nvSpPr>
          <p:spPr bwMode="auto">
            <a:xfrm>
              <a:off x="1543" y="2380"/>
              <a:ext cx="1093" cy="651"/>
            </a:xfrm>
            <a:custGeom>
              <a:avLst/>
              <a:gdLst>
                <a:gd name="T0" fmla="*/ 0 w 6556"/>
                <a:gd name="T1" fmla="*/ 0 h 3902"/>
                <a:gd name="T2" fmla="*/ 0 w 6556"/>
                <a:gd name="T3" fmla="*/ 0 h 3902"/>
                <a:gd name="T4" fmla="*/ 0 w 6556"/>
                <a:gd name="T5" fmla="*/ 0 h 3902"/>
                <a:gd name="T6" fmla="*/ 0 w 6556"/>
                <a:gd name="T7" fmla="*/ 0 h 3902"/>
                <a:gd name="T8" fmla="*/ 0 w 6556"/>
                <a:gd name="T9" fmla="*/ 0 h 3902"/>
                <a:gd name="T10" fmla="*/ 0 w 6556"/>
                <a:gd name="T11" fmla="*/ 0 h 3902"/>
                <a:gd name="T12" fmla="*/ 0 w 6556"/>
                <a:gd name="T13" fmla="*/ 0 h 3902"/>
                <a:gd name="T14" fmla="*/ 0 w 6556"/>
                <a:gd name="T15" fmla="*/ 0 h 390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556" h="3902">
                  <a:moveTo>
                    <a:pt x="6391" y="0"/>
                  </a:moveTo>
                  <a:lnTo>
                    <a:pt x="0" y="3702"/>
                  </a:lnTo>
                  <a:lnTo>
                    <a:pt x="96" y="3789"/>
                  </a:lnTo>
                  <a:lnTo>
                    <a:pt x="173" y="3902"/>
                  </a:lnTo>
                  <a:lnTo>
                    <a:pt x="6556" y="225"/>
                  </a:lnTo>
                  <a:lnTo>
                    <a:pt x="6487" y="104"/>
                  </a:lnTo>
                  <a:lnTo>
                    <a:pt x="6391"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53" name="Freeform 126"/>
            <p:cNvSpPr>
              <a:spLocks/>
            </p:cNvSpPr>
            <p:nvPr/>
          </p:nvSpPr>
          <p:spPr bwMode="auto">
            <a:xfrm>
              <a:off x="1509" y="3004"/>
              <a:ext cx="54" cy="47"/>
            </a:xfrm>
            <a:custGeom>
              <a:avLst/>
              <a:gdLst>
                <a:gd name="T0" fmla="*/ 0 w 325"/>
                <a:gd name="T1" fmla="*/ 0 h 283"/>
                <a:gd name="T2" fmla="*/ 0 w 325"/>
                <a:gd name="T3" fmla="*/ 0 h 283"/>
                <a:gd name="T4" fmla="*/ 0 w 325"/>
                <a:gd name="T5" fmla="*/ 0 h 283"/>
                <a:gd name="T6" fmla="*/ 0 w 325"/>
                <a:gd name="T7" fmla="*/ 0 h 283"/>
                <a:gd name="T8" fmla="*/ 0 w 325"/>
                <a:gd name="T9" fmla="*/ 0 h 283"/>
                <a:gd name="T10" fmla="*/ 0 w 325"/>
                <a:gd name="T11" fmla="*/ 0 h 283"/>
                <a:gd name="T12" fmla="*/ 0 w 325"/>
                <a:gd name="T13" fmla="*/ 0 h 283"/>
                <a:gd name="T14" fmla="*/ 0 w 325"/>
                <a:gd name="T15" fmla="*/ 0 h 2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25" h="283">
                  <a:moveTo>
                    <a:pt x="138" y="0"/>
                  </a:moveTo>
                  <a:lnTo>
                    <a:pt x="0" y="76"/>
                  </a:lnTo>
                  <a:lnTo>
                    <a:pt x="77" y="162"/>
                  </a:lnTo>
                  <a:lnTo>
                    <a:pt x="159" y="283"/>
                  </a:lnTo>
                  <a:lnTo>
                    <a:pt x="325" y="197"/>
                  </a:lnTo>
                  <a:lnTo>
                    <a:pt x="266" y="107"/>
                  </a:lnTo>
                  <a:lnTo>
                    <a:pt x="166" y="7"/>
                  </a:lnTo>
                  <a:lnTo>
                    <a:pt x="138"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4" name="Freeform 127"/>
            <p:cNvSpPr>
              <a:spLocks/>
            </p:cNvSpPr>
            <p:nvPr/>
          </p:nvSpPr>
          <p:spPr bwMode="auto">
            <a:xfrm>
              <a:off x="1509" y="3004"/>
              <a:ext cx="54" cy="47"/>
            </a:xfrm>
            <a:custGeom>
              <a:avLst/>
              <a:gdLst>
                <a:gd name="T0" fmla="*/ 0 w 325"/>
                <a:gd name="T1" fmla="*/ 0 h 283"/>
                <a:gd name="T2" fmla="*/ 0 w 325"/>
                <a:gd name="T3" fmla="*/ 0 h 283"/>
                <a:gd name="T4" fmla="*/ 0 w 325"/>
                <a:gd name="T5" fmla="*/ 0 h 283"/>
                <a:gd name="T6" fmla="*/ 0 w 325"/>
                <a:gd name="T7" fmla="*/ 0 h 283"/>
                <a:gd name="T8" fmla="*/ 0 w 325"/>
                <a:gd name="T9" fmla="*/ 0 h 283"/>
                <a:gd name="T10" fmla="*/ 0 w 325"/>
                <a:gd name="T11" fmla="*/ 0 h 283"/>
                <a:gd name="T12" fmla="*/ 0 w 325"/>
                <a:gd name="T13" fmla="*/ 0 h 283"/>
                <a:gd name="T14" fmla="*/ 0 w 325"/>
                <a:gd name="T15" fmla="*/ 0 h 283"/>
                <a:gd name="T16" fmla="*/ 0 w 325"/>
                <a:gd name="T17" fmla="*/ 0 h 2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5" h="283">
                  <a:moveTo>
                    <a:pt x="138" y="0"/>
                  </a:moveTo>
                  <a:lnTo>
                    <a:pt x="0" y="76"/>
                  </a:lnTo>
                  <a:lnTo>
                    <a:pt x="77" y="162"/>
                  </a:lnTo>
                  <a:lnTo>
                    <a:pt x="159" y="283"/>
                  </a:lnTo>
                  <a:lnTo>
                    <a:pt x="325" y="197"/>
                  </a:lnTo>
                  <a:lnTo>
                    <a:pt x="266" y="107"/>
                  </a:lnTo>
                  <a:lnTo>
                    <a:pt x="166" y="7"/>
                  </a:lnTo>
                  <a:lnTo>
                    <a:pt x="138"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55" name="Freeform 128"/>
            <p:cNvSpPr>
              <a:spLocks/>
            </p:cNvSpPr>
            <p:nvPr/>
          </p:nvSpPr>
          <p:spPr bwMode="auto">
            <a:xfrm>
              <a:off x="1546" y="3051"/>
              <a:ext cx="52" cy="75"/>
            </a:xfrm>
            <a:custGeom>
              <a:avLst/>
              <a:gdLst>
                <a:gd name="T0" fmla="*/ 0 w 311"/>
                <a:gd name="T1" fmla="*/ 0 h 447"/>
                <a:gd name="T2" fmla="*/ 0 w 311"/>
                <a:gd name="T3" fmla="*/ 0 h 447"/>
                <a:gd name="T4" fmla="*/ 0 w 311"/>
                <a:gd name="T5" fmla="*/ 0 h 447"/>
                <a:gd name="T6" fmla="*/ 0 w 311"/>
                <a:gd name="T7" fmla="*/ 0 h 447"/>
                <a:gd name="T8" fmla="*/ 0 w 311"/>
                <a:gd name="T9" fmla="*/ 0 h 447"/>
                <a:gd name="T10" fmla="*/ 0 w 311"/>
                <a:gd name="T11" fmla="*/ 0 h 447"/>
                <a:gd name="T12" fmla="*/ 0 w 311"/>
                <a:gd name="T13" fmla="*/ 0 h 447"/>
                <a:gd name="T14" fmla="*/ 0 w 311"/>
                <a:gd name="T15" fmla="*/ 0 h 447"/>
                <a:gd name="T16" fmla="*/ 0 w 311"/>
                <a:gd name="T17" fmla="*/ 0 h 447"/>
                <a:gd name="T18" fmla="*/ 0 w 311"/>
                <a:gd name="T19" fmla="*/ 0 h 4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1" h="447">
                  <a:moveTo>
                    <a:pt x="152" y="0"/>
                  </a:moveTo>
                  <a:lnTo>
                    <a:pt x="0" y="81"/>
                  </a:lnTo>
                  <a:lnTo>
                    <a:pt x="62" y="184"/>
                  </a:lnTo>
                  <a:lnTo>
                    <a:pt x="127" y="326"/>
                  </a:lnTo>
                  <a:lnTo>
                    <a:pt x="165" y="447"/>
                  </a:lnTo>
                  <a:lnTo>
                    <a:pt x="311" y="356"/>
                  </a:lnTo>
                  <a:lnTo>
                    <a:pt x="294" y="271"/>
                  </a:lnTo>
                  <a:lnTo>
                    <a:pt x="221" y="90"/>
                  </a:lnTo>
                  <a:lnTo>
                    <a:pt x="179" y="32"/>
                  </a:lnTo>
                  <a:lnTo>
                    <a:pt x="152"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6" name="Freeform 129"/>
            <p:cNvSpPr>
              <a:spLocks/>
            </p:cNvSpPr>
            <p:nvPr/>
          </p:nvSpPr>
          <p:spPr bwMode="auto">
            <a:xfrm>
              <a:off x="1546" y="3051"/>
              <a:ext cx="52" cy="75"/>
            </a:xfrm>
            <a:custGeom>
              <a:avLst/>
              <a:gdLst>
                <a:gd name="T0" fmla="*/ 0 w 311"/>
                <a:gd name="T1" fmla="*/ 0 h 447"/>
                <a:gd name="T2" fmla="*/ 0 w 311"/>
                <a:gd name="T3" fmla="*/ 0 h 447"/>
                <a:gd name="T4" fmla="*/ 0 w 311"/>
                <a:gd name="T5" fmla="*/ 0 h 447"/>
                <a:gd name="T6" fmla="*/ 0 w 311"/>
                <a:gd name="T7" fmla="*/ 0 h 447"/>
                <a:gd name="T8" fmla="*/ 0 w 311"/>
                <a:gd name="T9" fmla="*/ 0 h 447"/>
                <a:gd name="T10" fmla="*/ 0 w 311"/>
                <a:gd name="T11" fmla="*/ 0 h 447"/>
                <a:gd name="T12" fmla="*/ 0 w 311"/>
                <a:gd name="T13" fmla="*/ 0 h 447"/>
                <a:gd name="T14" fmla="*/ 0 w 311"/>
                <a:gd name="T15" fmla="*/ 0 h 447"/>
                <a:gd name="T16" fmla="*/ 0 w 311"/>
                <a:gd name="T17" fmla="*/ 0 h 447"/>
                <a:gd name="T18" fmla="*/ 0 w 311"/>
                <a:gd name="T19" fmla="*/ 0 h 447"/>
                <a:gd name="T20" fmla="*/ 0 w 311"/>
                <a:gd name="T21" fmla="*/ 0 h 4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11" h="447">
                  <a:moveTo>
                    <a:pt x="152" y="0"/>
                  </a:moveTo>
                  <a:lnTo>
                    <a:pt x="0" y="81"/>
                  </a:lnTo>
                  <a:lnTo>
                    <a:pt x="62" y="184"/>
                  </a:lnTo>
                  <a:lnTo>
                    <a:pt x="127" y="326"/>
                  </a:lnTo>
                  <a:lnTo>
                    <a:pt x="165" y="447"/>
                  </a:lnTo>
                  <a:lnTo>
                    <a:pt x="311" y="356"/>
                  </a:lnTo>
                  <a:lnTo>
                    <a:pt x="294" y="271"/>
                  </a:lnTo>
                  <a:lnTo>
                    <a:pt x="221" y="90"/>
                  </a:lnTo>
                  <a:lnTo>
                    <a:pt x="179" y="32"/>
                  </a:lnTo>
                  <a:lnTo>
                    <a:pt x="152"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spTree>
    <p:extLst>
      <p:ext uri="{BB962C8B-B14F-4D97-AF65-F5344CB8AC3E}">
        <p14:creationId xmlns:p14="http://schemas.microsoft.com/office/powerpoint/2010/main" val="1648746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994828" y="1864575"/>
            <a:ext cx="6406832" cy="4032738"/>
          </a:xfrm>
          <a:prstGeom prst="rect">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pPr>
              <a:defRPr/>
            </a:pPr>
            <a:endParaRPr lang="en-US" sz="1477">
              <a:solidFill>
                <a:srgbClr val="000000"/>
              </a:solidFill>
              <a:latin typeface="Arial" charset="0"/>
            </a:endParaRPr>
          </a:p>
        </p:txBody>
      </p:sp>
      <p:sp>
        <p:nvSpPr>
          <p:cNvPr id="81924" name="Rectangle 4"/>
          <p:cNvSpPr>
            <a:spLocks noChangeArrowheads="1"/>
          </p:cNvSpPr>
          <p:nvPr/>
        </p:nvSpPr>
        <p:spPr bwMode="auto">
          <a:xfrm>
            <a:off x="1135064" y="2014059"/>
            <a:ext cx="2055177" cy="830874"/>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defRPr/>
            </a:pPr>
            <a:r>
              <a:rPr lang="en-GB" sz="1477" b="1" dirty="0">
                <a:solidFill>
                  <a:srgbClr val="000000"/>
                </a:solidFill>
                <a:latin typeface="Arial" charset="0"/>
              </a:rPr>
              <a:t>Determine System Requirements</a:t>
            </a:r>
            <a:endParaRPr lang="en-US" sz="1477" b="1" dirty="0">
              <a:solidFill>
                <a:srgbClr val="000000"/>
              </a:solidFill>
              <a:latin typeface="Arial" charset="0"/>
            </a:endParaRPr>
          </a:p>
        </p:txBody>
      </p:sp>
      <p:sp>
        <p:nvSpPr>
          <p:cNvPr id="81925" name="Rectangle 5"/>
          <p:cNvSpPr>
            <a:spLocks noChangeArrowheads="1"/>
          </p:cNvSpPr>
          <p:nvPr/>
        </p:nvSpPr>
        <p:spPr bwMode="auto">
          <a:xfrm>
            <a:off x="1866900" y="2970662"/>
            <a:ext cx="1993900" cy="830874"/>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defRPr/>
            </a:pPr>
            <a:r>
              <a:rPr lang="en-GB" sz="1477" b="1" dirty="0">
                <a:solidFill>
                  <a:srgbClr val="000000"/>
                </a:solidFill>
                <a:latin typeface="Arial" charset="0"/>
              </a:rPr>
              <a:t>Create System Design Concept</a:t>
            </a:r>
            <a:endParaRPr lang="en-US" sz="1477" b="1" dirty="0">
              <a:solidFill>
                <a:srgbClr val="000000"/>
              </a:solidFill>
              <a:latin typeface="Arial" charset="0"/>
            </a:endParaRPr>
          </a:p>
        </p:txBody>
      </p:sp>
      <p:sp>
        <p:nvSpPr>
          <p:cNvPr id="81926" name="Rectangle 6"/>
          <p:cNvSpPr>
            <a:spLocks noChangeArrowheads="1"/>
          </p:cNvSpPr>
          <p:nvPr/>
        </p:nvSpPr>
        <p:spPr bwMode="auto">
          <a:xfrm>
            <a:off x="2567157" y="3932268"/>
            <a:ext cx="2042159" cy="830873"/>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defRPr/>
            </a:pPr>
            <a:r>
              <a:rPr lang="en-GB" sz="1477" b="1" dirty="0" smtClean="0">
                <a:solidFill>
                  <a:srgbClr val="000000"/>
                </a:solidFill>
                <a:latin typeface="Arial" charset="0"/>
              </a:rPr>
              <a:t>Design System</a:t>
            </a:r>
            <a:endParaRPr lang="en-US" sz="1477" b="1" dirty="0">
              <a:solidFill>
                <a:srgbClr val="000000"/>
              </a:solidFill>
              <a:latin typeface="Arial" charset="0"/>
            </a:endParaRPr>
          </a:p>
        </p:txBody>
      </p:sp>
      <p:sp>
        <p:nvSpPr>
          <p:cNvPr id="81927" name="Rectangle 7"/>
          <p:cNvSpPr>
            <a:spLocks noChangeArrowheads="1"/>
          </p:cNvSpPr>
          <p:nvPr/>
        </p:nvSpPr>
        <p:spPr bwMode="auto">
          <a:xfrm>
            <a:off x="3329624" y="4924313"/>
            <a:ext cx="1978977" cy="830874"/>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defRPr/>
            </a:pPr>
            <a:r>
              <a:rPr lang="en-GB" sz="1477" b="1" dirty="0">
                <a:solidFill>
                  <a:srgbClr val="000000"/>
                </a:solidFill>
                <a:latin typeface="Arial" charset="0"/>
              </a:rPr>
              <a:t>Verify &amp; Validate System Design</a:t>
            </a:r>
            <a:endParaRPr lang="en-US" sz="1477" b="1" dirty="0">
              <a:solidFill>
                <a:srgbClr val="000000"/>
              </a:solidFill>
              <a:latin typeface="Arial" charset="0"/>
            </a:endParaRPr>
          </a:p>
        </p:txBody>
      </p:sp>
      <p:sp>
        <p:nvSpPr>
          <p:cNvPr id="81928" name="AutoShape 8"/>
          <p:cNvSpPr>
            <a:spLocks noChangeArrowheads="1"/>
          </p:cNvSpPr>
          <p:nvPr/>
        </p:nvSpPr>
        <p:spPr bwMode="auto">
          <a:xfrm rot="5400000">
            <a:off x="3282673" y="2453457"/>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29" name="AutoShape 9"/>
          <p:cNvSpPr>
            <a:spLocks noChangeArrowheads="1"/>
          </p:cNvSpPr>
          <p:nvPr/>
        </p:nvSpPr>
        <p:spPr bwMode="auto">
          <a:xfrm rot="5400000">
            <a:off x="4711433" y="4346745"/>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0" name="AutoShape 10"/>
          <p:cNvSpPr>
            <a:spLocks noChangeArrowheads="1"/>
          </p:cNvSpPr>
          <p:nvPr/>
        </p:nvSpPr>
        <p:spPr bwMode="auto">
          <a:xfrm rot="5400000">
            <a:off x="3962125" y="3442584"/>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1" name="AutoShape 11"/>
          <p:cNvSpPr>
            <a:spLocks noChangeArrowheads="1"/>
          </p:cNvSpPr>
          <p:nvPr/>
        </p:nvSpPr>
        <p:spPr bwMode="auto">
          <a:xfrm rot="16200000">
            <a:off x="2750547" y="4834420"/>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2" name="AutoShape 12"/>
          <p:cNvSpPr>
            <a:spLocks noChangeArrowheads="1"/>
          </p:cNvSpPr>
          <p:nvPr/>
        </p:nvSpPr>
        <p:spPr bwMode="auto">
          <a:xfrm rot="16200000">
            <a:off x="1266553" y="2857909"/>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3" name="AutoShape 13"/>
          <p:cNvSpPr>
            <a:spLocks noChangeArrowheads="1"/>
          </p:cNvSpPr>
          <p:nvPr/>
        </p:nvSpPr>
        <p:spPr bwMode="auto">
          <a:xfrm rot="16200000">
            <a:off x="2025061" y="3893349"/>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4" name="Line 14"/>
          <p:cNvSpPr>
            <a:spLocks noChangeShapeType="1"/>
          </p:cNvSpPr>
          <p:nvPr/>
        </p:nvSpPr>
        <p:spPr bwMode="invGray">
          <a:xfrm>
            <a:off x="753130" y="1053644"/>
            <a:ext cx="791192" cy="89828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defRPr/>
            </a:pPr>
            <a:endParaRPr lang="en-GB" sz="1477">
              <a:solidFill>
                <a:srgbClr val="000000"/>
              </a:solidFill>
              <a:latin typeface="Arial" charset="0"/>
            </a:endParaRPr>
          </a:p>
        </p:txBody>
      </p:sp>
      <p:sp>
        <p:nvSpPr>
          <p:cNvPr id="22566" name="Text Box 15"/>
          <p:cNvSpPr txBox="1">
            <a:spLocks noChangeArrowheads="1"/>
          </p:cNvSpPr>
          <p:nvPr/>
        </p:nvSpPr>
        <p:spPr bwMode="auto">
          <a:xfrm>
            <a:off x="1074400" y="1052226"/>
            <a:ext cx="1334853" cy="490006"/>
          </a:xfrm>
          <a:prstGeom prst="rect">
            <a:avLst/>
          </a:prstGeom>
          <a:noFill/>
          <a:ln w="9525">
            <a:noFill/>
            <a:miter lim="800000"/>
            <a:headEnd/>
            <a:tailEnd/>
          </a:ln>
        </p:spPr>
        <p:txBody>
          <a:bodyPr wrap="none">
            <a:spAutoFit/>
          </a:bodyPr>
          <a:lstStyle/>
          <a:p>
            <a:pPr eaLnBrk="0" hangingPunct="0"/>
            <a:r>
              <a:rPr lang="en-GB" sz="1292">
                <a:solidFill>
                  <a:srgbClr val="000000"/>
                </a:solidFill>
              </a:rPr>
              <a:t>Stakeholder</a:t>
            </a:r>
          </a:p>
          <a:p>
            <a:pPr eaLnBrk="0" hangingPunct="0"/>
            <a:r>
              <a:rPr lang="en-GB" sz="1292" dirty="0">
                <a:solidFill>
                  <a:srgbClr val="000000"/>
                </a:solidFill>
              </a:rPr>
              <a:t>Requirements</a:t>
            </a:r>
          </a:p>
        </p:txBody>
      </p:sp>
      <p:sp>
        <p:nvSpPr>
          <p:cNvPr id="81942" name="Line 22"/>
          <p:cNvSpPr>
            <a:spLocks noChangeShapeType="1"/>
          </p:cNvSpPr>
          <p:nvPr/>
        </p:nvSpPr>
        <p:spPr bwMode="invGray">
          <a:xfrm>
            <a:off x="6482080" y="4941280"/>
            <a:ext cx="1016000" cy="153103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defRPr/>
            </a:pPr>
            <a:endParaRPr lang="en-GB" sz="1477">
              <a:solidFill>
                <a:srgbClr val="000000"/>
              </a:solidFill>
              <a:latin typeface="Arial" charset="0"/>
            </a:endParaRPr>
          </a:p>
        </p:txBody>
      </p:sp>
      <p:sp>
        <p:nvSpPr>
          <p:cNvPr id="29" name="Flowchart: Document 28"/>
          <p:cNvSpPr/>
          <p:nvPr/>
        </p:nvSpPr>
        <p:spPr bwMode="auto">
          <a:xfrm>
            <a:off x="5779477" y="3288326"/>
            <a:ext cx="1349620" cy="1597269"/>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477" dirty="0">
                <a:solidFill>
                  <a:srgbClr val="000000"/>
                </a:solidFill>
              </a:rPr>
              <a:t>System</a:t>
            </a:r>
          </a:p>
          <a:p>
            <a:pPr>
              <a:defRPr/>
            </a:pPr>
            <a:r>
              <a:rPr lang="en-GB" sz="1477" dirty="0">
                <a:solidFill>
                  <a:srgbClr val="000000"/>
                </a:solidFill>
              </a:rPr>
              <a:t>Design</a:t>
            </a:r>
          </a:p>
        </p:txBody>
      </p:sp>
      <p:sp>
        <p:nvSpPr>
          <p:cNvPr id="30" name="Flowchart: Document 29"/>
          <p:cNvSpPr/>
          <p:nvPr/>
        </p:nvSpPr>
        <p:spPr bwMode="auto">
          <a:xfrm>
            <a:off x="5685015" y="3388969"/>
            <a:ext cx="1346688" cy="1597269"/>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77" dirty="0">
                <a:solidFill>
                  <a:srgbClr val="000000"/>
                </a:solidFill>
              </a:rPr>
              <a:t>System</a:t>
            </a:r>
          </a:p>
          <a:p>
            <a:pPr algn="ctr">
              <a:defRPr/>
            </a:pPr>
            <a:r>
              <a:rPr lang="en-GB" sz="1477" dirty="0">
                <a:solidFill>
                  <a:srgbClr val="000000"/>
                </a:solidFill>
              </a:rPr>
              <a:t>Design</a:t>
            </a:r>
          </a:p>
        </p:txBody>
      </p:sp>
      <p:sp>
        <p:nvSpPr>
          <p:cNvPr id="32" name="Flowchart: Document 31"/>
          <p:cNvSpPr/>
          <p:nvPr/>
        </p:nvSpPr>
        <p:spPr bwMode="auto">
          <a:xfrm>
            <a:off x="7644130" y="5784391"/>
            <a:ext cx="1349619" cy="929054"/>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292" dirty="0">
                <a:solidFill>
                  <a:srgbClr val="000000"/>
                </a:solidFill>
              </a:rPr>
              <a:t>Subsystem</a:t>
            </a:r>
          </a:p>
          <a:p>
            <a:pPr>
              <a:defRPr/>
            </a:pPr>
            <a:r>
              <a:rPr lang="en-GB" sz="1292" dirty="0">
                <a:solidFill>
                  <a:srgbClr val="000000"/>
                </a:solidFill>
              </a:rPr>
              <a:t>Requirements</a:t>
            </a:r>
          </a:p>
        </p:txBody>
      </p:sp>
      <p:cxnSp>
        <p:nvCxnSpPr>
          <p:cNvPr id="35" name="Straight Arrow Connector 34"/>
          <p:cNvCxnSpPr/>
          <p:nvPr/>
        </p:nvCxnSpPr>
        <p:spPr bwMode="invGray">
          <a:xfrm>
            <a:off x="7115518" y="4049740"/>
            <a:ext cx="1428760" cy="1466"/>
          </a:xfrm>
          <a:prstGeom prst="straightConnector1">
            <a:avLst/>
          </a:prstGeom>
          <a:ln w="76200">
            <a:solidFill>
              <a:schemeClr val="bg2"/>
            </a:solidFill>
            <a:tailEnd type="triangl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7" name="Shape 36"/>
          <p:cNvCxnSpPr>
            <a:stCxn id="81924" idx="3"/>
            <a:endCxn id="29" idx="0"/>
          </p:cNvCxnSpPr>
          <p:nvPr/>
        </p:nvCxnSpPr>
        <p:spPr bwMode="gray">
          <a:xfrm>
            <a:off x="3190258" y="2429497"/>
            <a:ext cx="3265171" cy="858861"/>
          </a:xfrm>
          <a:prstGeom prst="bentConnector2">
            <a:avLst/>
          </a:prstGeom>
          <a:ln w="50800">
            <a:solidFill>
              <a:schemeClr val="tx1">
                <a:lumMod val="50000"/>
                <a:lumOff val="50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9" name="Elbow Connector 38"/>
          <p:cNvCxnSpPr/>
          <p:nvPr/>
        </p:nvCxnSpPr>
        <p:spPr bwMode="gray">
          <a:xfrm>
            <a:off x="3860800" y="3192492"/>
            <a:ext cx="1790700" cy="883480"/>
          </a:xfrm>
          <a:prstGeom prst="bentConnector3">
            <a:avLst>
              <a:gd name="adj1" fmla="val 82766"/>
            </a:avLst>
          </a:prstGeom>
          <a:ln w="50800">
            <a:solidFill>
              <a:schemeClr val="tx1">
                <a:lumMod val="50000"/>
                <a:lumOff val="50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2" name="Elbow Connector 41"/>
          <p:cNvCxnSpPr/>
          <p:nvPr/>
        </p:nvCxnSpPr>
        <p:spPr bwMode="gray">
          <a:xfrm flipV="1">
            <a:off x="4630438" y="4181625"/>
            <a:ext cx="1021081" cy="106241"/>
          </a:xfrm>
          <a:prstGeom prst="bentConnector3">
            <a:avLst>
              <a:gd name="adj1" fmla="val 69403"/>
            </a:avLst>
          </a:prstGeom>
          <a:ln w="50800">
            <a:solidFill>
              <a:schemeClr val="tx1">
                <a:lumMod val="50000"/>
                <a:lumOff val="50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5" name="Shape 44"/>
          <p:cNvCxnSpPr>
            <a:stCxn id="81927" idx="3"/>
            <a:endCxn id="30" idx="2"/>
          </p:cNvCxnSpPr>
          <p:nvPr/>
        </p:nvCxnSpPr>
        <p:spPr bwMode="gray">
          <a:xfrm flipV="1">
            <a:off x="5308602" y="4880640"/>
            <a:ext cx="1049757" cy="459110"/>
          </a:xfrm>
          <a:prstGeom prst="bentConnector2">
            <a:avLst/>
          </a:prstGeom>
          <a:ln w="50800">
            <a:solidFill>
              <a:schemeClr val="tx1">
                <a:lumMod val="50000"/>
                <a:lumOff val="50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3" name="Flowchart: Document 32"/>
          <p:cNvSpPr/>
          <p:nvPr/>
        </p:nvSpPr>
        <p:spPr bwMode="auto">
          <a:xfrm>
            <a:off x="7558864" y="2971635"/>
            <a:ext cx="1409700" cy="961292"/>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292" dirty="0">
                <a:solidFill>
                  <a:srgbClr val="000000"/>
                </a:solidFill>
              </a:rPr>
              <a:t>Build and Check Requirements</a:t>
            </a:r>
          </a:p>
        </p:txBody>
      </p:sp>
      <p:sp>
        <p:nvSpPr>
          <p:cNvPr id="22579" name="TextBox 46"/>
          <p:cNvSpPr txBox="1">
            <a:spLocks noChangeArrowheads="1"/>
          </p:cNvSpPr>
          <p:nvPr/>
        </p:nvSpPr>
        <p:spPr bwMode="gray">
          <a:xfrm>
            <a:off x="5257801" y="1940170"/>
            <a:ext cx="2151551" cy="376385"/>
          </a:xfrm>
          <a:prstGeom prst="rect">
            <a:avLst/>
          </a:prstGeom>
          <a:noFill/>
          <a:ln w="9525">
            <a:noFill/>
            <a:miter lim="800000"/>
            <a:headEnd/>
            <a:tailEnd/>
          </a:ln>
        </p:spPr>
        <p:txBody>
          <a:bodyPr wrap="none">
            <a:spAutoFit/>
          </a:bodyPr>
          <a:lstStyle/>
          <a:p>
            <a:r>
              <a:rPr lang="en-GB" sz="1846" b="1" dirty="0"/>
              <a:t>Design System</a:t>
            </a:r>
          </a:p>
        </p:txBody>
      </p:sp>
      <p:sp>
        <p:nvSpPr>
          <p:cNvPr id="22580" name="Title 33"/>
          <p:cNvSpPr>
            <a:spLocks noGrp="1"/>
          </p:cNvSpPr>
          <p:nvPr>
            <p:ph type="title"/>
          </p:nvPr>
        </p:nvSpPr>
        <p:spPr>
          <a:xfrm>
            <a:off x="0" y="263770"/>
            <a:ext cx="9144000" cy="729633"/>
          </a:xfrm>
        </p:spPr>
        <p:txBody>
          <a:bodyPr/>
          <a:lstStyle/>
          <a:p>
            <a:r>
              <a:rPr lang="en-GB" sz="2800" dirty="0"/>
              <a:t>The Design System Process</a:t>
            </a:r>
          </a:p>
        </p:txBody>
      </p:sp>
      <p:sp>
        <p:nvSpPr>
          <p:cNvPr id="31" name="AutoShape 16"/>
          <p:cNvSpPr>
            <a:spLocks noChangeArrowheads="1"/>
          </p:cNvSpPr>
          <p:nvPr/>
        </p:nvSpPr>
        <p:spPr bwMode="auto">
          <a:xfrm>
            <a:off x="3283927" y="1053644"/>
            <a:ext cx="3747776" cy="546588"/>
          </a:xfrm>
          <a:prstGeom prst="wedgeRoundRectCallout">
            <a:avLst>
              <a:gd name="adj1" fmla="val -63531"/>
              <a:gd name="adj2" fmla="val 146912"/>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00" dirty="0">
                <a:solidFill>
                  <a:schemeClr val="bg1"/>
                </a:solidFill>
              </a:rPr>
              <a:t>Understand the problem – what does the customer want in measurable terms?</a:t>
            </a:r>
            <a:endParaRPr lang="en-US" sz="1200" dirty="0">
              <a:solidFill>
                <a:schemeClr val="bg1"/>
              </a:solidFill>
            </a:endParaRPr>
          </a:p>
        </p:txBody>
      </p:sp>
      <p:sp>
        <p:nvSpPr>
          <p:cNvPr id="36" name="AutoShape 16"/>
          <p:cNvSpPr>
            <a:spLocks noChangeArrowheads="1"/>
          </p:cNvSpPr>
          <p:nvPr/>
        </p:nvSpPr>
        <p:spPr bwMode="auto">
          <a:xfrm>
            <a:off x="6" y="3187219"/>
            <a:ext cx="1613389" cy="1361335"/>
          </a:xfrm>
          <a:prstGeom prst="wedgeRoundRectCallout">
            <a:avLst>
              <a:gd name="adj1" fmla="val 117533"/>
              <a:gd name="adj2" fmla="val 50219"/>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00" dirty="0">
                <a:solidFill>
                  <a:schemeClr val="bg1"/>
                </a:solidFill>
              </a:rPr>
              <a:t>Make the system concept as good as it can be – do we have the robust optimum? </a:t>
            </a:r>
            <a:endParaRPr lang="en-US" sz="1200" dirty="0">
              <a:solidFill>
                <a:schemeClr val="bg1"/>
              </a:solidFill>
            </a:endParaRPr>
          </a:p>
        </p:txBody>
      </p:sp>
      <p:sp>
        <p:nvSpPr>
          <p:cNvPr id="38" name="AutoShape 16"/>
          <p:cNvSpPr>
            <a:spLocks noChangeArrowheads="1"/>
          </p:cNvSpPr>
          <p:nvPr/>
        </p:nvSpPr>
        <p:spPr bwMode="auto">
          <a:xfrm>
            <a:off x="2324099" y="6094847"/>
            <a:ext cx="2113299" cy="505183"/>
          </a:xfrm>
          <a:prstGeom prst="wedgeRoundRectCallout">
            <a:avLst>
              <a:gd name="adj1" fmla="val 32334"/>
              <a:gd name="adj2" fmla="val -157506"/>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00" dirty="0">
                <a:solidFill>
                  <a:schemeClr val="bg1"/>
                </a:solidFill>
              </a:rPr>
              <a:t>Verify and Validate the </a:t>
            </a:r>
            <a:r>
              <a:rPr lang="en-GB" sz="1200">
                <a:solidFill>
                  <a:schemeClr val="bg1"/>
                </a:solidFill>
              </a:rPr>
              <a:t>system </a:t>
            </a:r>
            <a:r>
              <a:rPr lang="en-GB" sz="1200" smtClean="0">
                <a:solidFill>
                  <a:schemeClr val="bg1"/>
                </a:solidFill>
              </a:rPr>
              <a:t>design</a:t>
            </a:r>
            <a:endParaRPr lang="en-GB" sz="1200" dirty="0">
              <a:solidFill>
                <a:schemeClr val="bg1"/>
              </a:solidFill>
            </a:endParaRPr>
          </a:p>
        </p:txBody>
      </p:sp>
      <p:sp>
        <p:nvSpPr>
          <p:cNvPr id="40" name="Rounded Rectangular Callout 39"/>
          <p:cNvSpPr/>
          <p:nvPr/>
        </p:nvSpPr>
        <p:spPr>
          <a:xfrm>
            <a:off x="7536190" y="1783487"/>
            <a:ext cx="1530284" cy="877343"/>
          </a:xfrm>
          <a:prstGeom prst="wedgeRoundRectCallout">
            <a:avLst>
              <a:gd name="adj1" fmla="val -14062"/>
              <a:gd name="adj2" fmla="val 90073"/>
              <a:gd name="adj3" fmla="val 16667"/>
            </a:avLst>
          </a:prstGeom>
        </p:spPr>
        <p:style>
          <a:lnRef idx="1">
            <a:schemeClr val="accent1"/>
          </a:lnRef>
          <a:fillRef idx="2">
            <a:schemeClr val="accent1"/>
          </a:fillRef>
          <a:effectRef idx="1">
            <a:schemeClr val="accent1"/>
          </a:effectRef>
          <a:fontRef idx="minor">
            <a:schemeClr val="dk1"/>
          </a:fontRef>
        </p:style>
        <p:txBody>
          <a:bodyPr lIns="91274" tIns="45636" rIns="91274" bIns="45636" rtlCol="0" anchor="ctr"/>
          <a:lstStyle/>
          <a:p>
            <a:pPr algn="ctr"/>
            <a:r>
              <a:rPr lang="en-US" sz="1200" dirty="0"/>
              <a:t>A second </a:t>
            </a:r>
            <a:r>
              <a:rPr lang="en-US" sz="1200"/>
              <a:t>key </a:t>
            </a:r>
            <a:r>
              <a:rPr lang="en-US" sz="1200" smtClean="0"/>
              <a:t>output” </a:t>
            </a:r>
            <a:r>
              <a:rPr lang="en-US" sz="1200" dirty="0" smtClean="0"/>
              <a:t>are </a:t>
            </a:r>
            <a:r>
              <a:rPr lang="en-US" sz="1200" dirty="0"/>
              <a:t>the Build and Check Requirements </a:t>
            </a:r>
          </a:p>
        </p:txBody>
      </p:sp>
      <p:sp>
        <p:nvSpPr>
          <p:cNvPr id="41" name="Rounded Rectangular Callout 40"/>
          <p:cNvSpPr/>
          <p:nvPr/>
        </p:nvSpPr>
        <p:spPr>
          <a:xfrm>
            <a:off x="7489604" y="4953608"/>
            <a:ext cx="1576870" cy="703507"/>
          </a:xfrm>
          <a:prstGeom prst="wedgeRoundRectCallout">
            <a:avLst>
              <a:gd name="adj1" fmla="val -14062"/>
              <a:gd name="adj2" fmla="val 90073"/>
              <a:gd name="adj3" fmla="val 16667"/>
            </a:avLst>
          </a:prstGeom>
        </p:spPr>
        <p:style>
          <a:lnRef idx="1">
            <a:schemeClr val="accent1"/>
          </a:lnRef>
          <a:fillRef idx="2">
            <a:schemeClr val="accent1"/>
          </a:fillRef>
          <a:effectRef idx="1">
            <a:schemeClr val="accent1"/>
          </a:effectRef>
          <a:fontRef idx="minor">
            <a:schemeClr val="dk1"/>
          </a:fontRef>
        </p:style>
        <p:txBody>
          <a:bodyPr lIns="91274" tIns="45636" rIns="91274" bIns="45636" rtlCol="0" anchor="ctr"/>
          <a:lstStyle/>
          <a:p>
            <a:pPr algn="ctr"/>
            <a:r>
              <a:rPr lang="en-US" sz="1200" dirty="0"/>
              <a:t>A </a:t>
            </a:r>
            <a:r>
              <a:rPr lang="en-US" sz="1200" dirty="0" smtClean="0"/>
              <a:t> </a:t>
            </a:r>
            <a:r>
              <a:rPr lang="en-US" sz="1200" dirty="0"/>
              <a:t>key output </a:t>
            </a:r>
            <a:r>
              <a:rPr lang="en-US" sz="1200" dirty="0" smtClean="0"/>
              <a:t>is </a:t>
            </a:r>
            <a:r>
              <a:rPr lang="en-US" sz="1200" dirty="0"/>
              <a:t>the S</a:t>
            </a:r>
            <a:r>
              <a:rPr lang="en-US" sz="1200" dirty="0" smtClean="0"/>
              <a:t>ubsystem Requirements </a:t>
            </a:r>
            <a:endParaRPr lang="en-US" sz="1200" dirty="0"/>
          </a:p>
        </p:txBody>
      </p:sp>
      <p:sp>
        <p:nvSpPr>
          <p:cNvPr id="43" name="AutoShape 16"/>
          <p:cNvSpPr>
            <a:spLocks noChangeArrowheads="1"/>
          </p:cNvSpPr>
          <p:nvPr/>
        </p:nvSpPr>
        <p:spPr bwMode="auto">
          <a:xfrm>
            <a:off x="4653205" y="2280139"/>
            <a:ext cx="2703190" cy="770227"/>
          </a:xfrm>
          <a:prstGeom prst="wedgeRoundRectCallout">
            <a:avLst>
              <a:gd name="adj1" fmla="val -93785"/>
              <a:gd name="adj2" fmla="val 104109"/>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92" dirty="0">
                <a:solidFill>
                  <a:schemeClr val="bg1"/>
                </a:solidFill>
              </a:rPr>
              <a:t>What are the design choices and what system concept will best meet the requirements?</a:t>
            </a:r>
          </a:p>
        </p:txBody>
      </p:sp>
    </p:spTree>
    <p:extLst>
      <p:ext uri="{BB962C8B-B14F-4D97-AF65-F5344CB8AC3E}">
        <p14:creationId xmlns:p14="http://schemas.microsoft.com/office/powerpoint/2010/main" val="1293230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Line 3"/>
          <p:cNvSpPr>
            <a:spLocks noChangeShapeType="1"/>
          </p:cNvSpPr>
          <p:nvPr/>
        </p:nvSpPr>
        <p:spPr bwMode="gray">
          <a:xfrm>
            <a:off x="484194" y="1137724"/>
            <a:ext cx="974725" cy="114886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35845" name="Line 4"/>
          <p:cNvSpPr>
            <a:spLocks noChangeShapeType="1"/>
          </p:cNvSpPr>
          <p:nvPr/>
        </p:nvSpPr>
        <p:spPr bwMode="gray">
          <a:xfrm>
            <a:off x="2727343" y="3776330"/>
            <a:ext cx="960437" cy="1036027"/>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12" name="Text Box 5"/>
          <p:cNvSpPr txBox="1">
            <a:spLocks noChangeArrowheads="1"/>
          </p:cNvSpPr>
          <p:nvPr/>
        </p:nvSpPr>
        <p:spPr bwMode="gray">
          <a:xfrm>
            <a:off x="1121262" y="1340829"/>
            <a:ext cx="1456104" cy="688843"/>
          </a:xfrm>
          <a:prstGeom prst="rect">
            <a:avLst/>
          </a:prstGeom>
          <a:noFill/>
          <a:ln w="9525">
            <a:noFill/>
            <a:miter lim="800000"/>
            <a:headEnd/>
            <a:tailEnd/>
          </a:ln>
        </p:spPr>
        <p:txBody>
          <a:bodyPr wrap="none">
            <a:spAutoFit/>
          </a:bodyPr>
          <a:lstStyle/>
          <a:p>
            <a:pPr algn="ctr" eaLnBrk="0" hangingPunct="0"/>
            <a:r>
              <a:rPr lang="en-GB" sz="1292">
                <a:solidFill>
                  <a:srgbClr val="000000"/>
                </a:solidFill>
              </a:rPr>
              <a:t>System</a:t>
            </a:r>
          </a:p>
          <a:p>
            <a:pPr algn="ctr" eaLnBrk="0" hangingPunct="0"/>
            <a:r>
              <a:rPr lang="en-GB" sz="1292">
                <a:solidFill>
                  <a:srgbClr val="000000"/>
                </a:solidFill>
              </a:rPr>
              <a:t>(Current Level)</a:t>
            </a:r>
          </a:p>
          <a:p>
            <a:pPr algn="ctr" eaLnBrk="0" hangingPunct="0"/>
            <a:r>
              <a:rPr lang="en-GB" sz="1292">
                <a:solidFill>
                  <a:srgbClr val="000000"/>
                </a:solidFill>
              </a:rPr>
              <a:t>Requirements</a:t>
            </a:r>
          </a:p>
        </p:txBody>
      </p:sp>
      <p:sp>
        <p:nvSpPr>
          <p:cNvPr id="21513" name="Text Box 6"/>
          <p:cNvSpPr txBox="1">
            <a:spLocks noChangeArrowheads="1"/>
          </p:cNvSpPr>
          <p:nvPr/>
        </p:nvSpPr>
        <p:spPr bwMode="gray">
          <a:xfrm>
            <a:off x="1892617" y="4062149"/>
            <a:ext cx="1334854" cy="688843"/>
          </a:xfrm>
          <a:prstGeom prst="rect">
            <a:avLst/>
          </a:prstGeom>
          <a:noFill/>
          <a:ln w="9525">
            <a:noFill/>
            <a:miter lim="800000"/>
            <a:headEnd/>
            <a:tailEnd/>
          </a:ln>
        </p:spPr>
        <p:txBody>
          <a:bodyPr wrap="none">
            <a:spAutoFit/>
          </a:bodyPr>
          <a:lstStyle/>
          <a:p>
            <a:pPr algn="ctr" eaLnBrk="0" hangingPunct="0"/>
            <a:r>
              <a:rPr lang="en-GB" sz="1292" dirty="0">
                <a:solidFill>
                  <a:srgbClr val="000000"/>
                </a:solidFill>
              </a:rPr>
              <a:t>Subsystem</a:t>
            </a:r>
          </a:p>
          <a:p>
            <a:pPr algn="ctr" eaLnBrk="0" hangingPunct="0"/>
            <a:r>
              <a:rPr lang="en-GB" sz="1292" dirty="0">
                <a:solidFill>
                  <a:srgbClr val="000000"/>
                </a:solidFill>
              </a:rPr>
              <a:t>(Lower Level)</a:t>
            </a:r>
          </a:p>
          <a:p>
            <a:pPr algn="ctr" eaLnBrk="0" hangingPunct="0"/>
            <a:r>
              <a:rPr lang="en-GB" sz="1292" dirty="0">
                <a:solidFill>
                  <a:srgbClr val="000000"/>
                </a:solidFill>
              </a:rPr>
              <a:t>Requirements</a:t>
            </a:r>
          </a:p>
        </p:txBody>
      </p:sp>
      <p:sp>
        <p:nvSpPr>
          <p:cNvPr id="21514" name="Text Box 7"/>
          <p:cNvSpPr txBox="1">
            <a:spLocks noChangeArrowheads="1"/>
          </p:cNvSpPr>
          <p:nvPr/>
        </p:nvSpPr>
        <p:spPr bwMode="gray">
          <a:xfrm>
            <a:off x="5867503" y="4091200"/>
            <a:ext cx="1784876" cy="688843"/>
          </a:xfrm>
          <a:prstGeom prst="rect">
            <a:avLst/>
          </a:prstGeom>
          <a:noFill/>
          <a:ln w="9525">
            <a:noFill/>
            <a:miter lim="800000"/>
            <a:headEnd/>
            <a:tailEnd/>
          </a:ln>
        </p:spPr>
        <p:txBody>
          <a:bodyPr wrap="square">
            <a:spAutoFit/>
          </a:bodyPr>
          <a:lstStyle/>
          <a:p>
            <a:pPr algn="ctr" eaLnBrk="0" hangingPunct="0"/>
            <a:r>
              <a:rPr lang="en-GB" sz="1292" dirty="0">
                <a:solidFill>
                  <a:srgbClr val="000000"/>
                </a:solidFill>
              </a:rPr>
              <a:t>Built and Checked (Lower Levels)</a:t>
            </a:r>
          </a:p>
          <a:p>
            <a:pPr algn="ctr" eaLnBrk="0" hangingPunct="0"/>
            <a:r>
              <a:rPr lang="en-GB" sz="1292" dirty="0">
                <a:solidFill>
                  <a:srgbClr val="000000"/>
                </a:solidFill>
              </a:rPr>
              <a:t>Subsystems</a:t>
            </a:r>
          </a:p>
        </p:txBody>
      </p:sp>
      <p:sp>
        <p:nvSpPr>
          <p:cNvPr id="35849" name="Line 8"/>
          <p:cNvSpPr>
            <a:spLocks noChangeShapeType="1"/>
          </p:cNvSpPr>
          <p:nvPr/>
        </p:nvSpPr>
        <p:spPr bwMode="gray">
          <a:xfrm rot="18056580">
            <a:off x="5256622" y="4177380"/>
            <a:ext cx="1251438" cy="263525"/>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35850" name="Line 9"/>
          <p:cNvSpPr>
            <a:spLocks noChangeShapeType="1"/>
          </p:cNvSpPr>
          <p:nvPr/>
        </p:nvSpPr>
        <p:spPr bwMode="gray">
          <a:xfrm rot="18056580">
            <a:off x="7275635" y="1802058"/>
            <a:ext cx="1260231" cy="123825"/>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21" name="Text Box 10"/>
          <p:cNvSpPr txBox="1">
            <a:spLocks noChangeArrowheads="1"/>
          </p:cNvSpPr>
          <p:nvPr/>
        </p:nvSpPr>
        <p:spPr bwMode="gray">
          <a:xfrm>
            <a:off x="6477486" y="1399444"/>
            <a:ext cx="1456104" cy="688843"/>
          </a:xfrm>
          <a:prstGeom prst="rect">
            <a:avLst/>
          </a:prstGeom>
          <a:noFill/>
          <a:ln w="9525">
            <a:noFill/>
            <a:miter lim="800000"/>
            <a:headEnd/>
            <a:tailEnd/>
          </a:ln>
        </p:spPr>
        <p:txBody>
          <a:bodyPr wrap="none">
            <a:spAutoFit/>
          </a:bodyPr>
          <a:lstStyle/>
          <a:p>
            <a:pPr algn="ctr" eaLnBrk="0" hangingPunct="0"/>
            <a:r>
              <a:rPr lang="en-GB" sz="1292" dirty="0">
                <a:solidFill>
                  <a:srgbClr val="000000"/>
                </a:solidFill>
              </a:rPr>
              <a:t>Working</a:t>
            </a:r>
          </a:p>
          <a:p>
            <a:pPr algn="ctr" eaLnBrk="0" hangingPunct="0"/>
            <a:r>
              <a:rPr lang="en-GB" sz="1292" dirty="0">
                <a:solidFill>
                  <a:srgbClr val="000000"/>
                </a:solidFill>
              </a:rPr>
              <a:t>(Current Level)</a:t>
            </a:r>
          </a:p>
          <a:p>
            <a:pPr algn="ctr" eaLnBrk="0" hangingPunct="0"/>
            <a:r>
              <a:rPr lang="en-GB" sz="1292" dirty="0">
                <a:solidFill>
                  <a:srgbClr val="000000"/>
                </a:solidFill>
              </a:rPr>
              <a:t>System</a:t>
            </a:r>
          </a:p>
        </p:txBody>
      </p:sp>
      <p:sp>
        <p:nvSpPr>
          <p:cNvPr id="390155" name="Rectangle 11"/>
          <p:cNvSpPr>
            <a:spLocks noChangeArrowheads="1"/>
          </p:cNvSpPr>
          <p:nvPr/>
        </p:nvSpPr>
        <p:spPr bwMode="gray">
          <a:xfrm>
            <a:off x="2040673" y="4802098"/>
            <a:ext cx="5062654" cy="1463920"/>
          </a:xfrm>
          <a:prstGeom prst="rect">
            <a:avLst/>
          </a:prstGeom>
          <a:solidFill>
            <a:srgbClr val="FF7C80"/>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Engineer</a:t>
            </a:r>
          </a:p>
          <a:p>
            <a:pPr algn="ctr">
              <a:defRPr/>
            </a:pPr>
            <a:r>
              <a:rPr lang="en-GB" sz="2215" dirty="0">
                <a:latin typeface="Arial" charset="0"/>
              </a:rPr>
              <a:t> Subsystems</a:t>
            </a:r>
          </a:p>
          <a:p>
            <a:pPr algn="ctr">
              <a:defRPr/>
            </a:pPr>
            <a:r>
              <a:rPr lang="en-GB" sz="2215" dirty="0">
                <a:latin typeface="Arial" charset="0"/>
              </a:rPr>
              <a:t>(Lower Levels)</a:t>
            </a:r>
            <a:endParaRPr lang="en-US" sz="2215" dirty="0">
              <a:latin typeface="Arial" charset="0"/>
            </a:endParaRPr>
          </a:p>
        </p:txBody>
      </p:sp>
      <p:sp>
        <p:nvSpPr>
          <p:cNvPr id="390156" name="Rectangle 12"/>
          <p:cNvSpPr>
            <a:spLocks noChangeArrowheads="1"/>
          </p:cNvSpPr>
          <p:nvPr/>
        </p:nvSpPr>
        <p:spPr bwMode="gray">
          <a:xfrm>
            <a:off x="544519" y="2319737"/>
            <a:ext cx="3303587" cy="1463920"/>
          </a:xfrm>
          <a:prstGeom prst="rect">
            <a:avLst/>
          </a:prstGeom>
          <a:solidFill>
            <a:schemeClr val="accent6">
              <a:lumMod val="20000"/>
              <a:lumOff val="80000"/>
            </a:schemeClr>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Design System</a:t>
            </a:r>
          </a:p>
          <a:p>
            <a:pPr algn="ctr">
              <a:defRPr/>
            </a:pPr>
            <a:r>
              <a:rPr lang="en-GB" sz="2215" dirty="0">
                <a:latin typeface="Arial" charset="0"/>
              </a:rPr>
              <a:t>(Current Level)</a:t>
            </a:r>
            <a:endParaRPr lang="en-US" sz="2215" dirty="0">
              <a:latin typeface="Arial" charset="0"/>
            </a:endParaRPr>
          </a:p>
        </p:txBody>
      </p:sp>
      <p:sp>
        <p:nvSpPr>
          <p:cNvPr id="390157" name="Rectangle 13"/>
          <p:cNvSpPr>
            <a:spLocks noChangeArrowheads="1"/>
          </p:cNvSpPr>
          <p:nvPr/>
        </p:nvSpPr>
        <p:spPr bwMode="gray">
          <a:xfrm>
            <a:off x="5311449" y="2343183"/>
            <a:ext cx="3260725" cy="1463920"/>
          </a:xfrm>
          <a:prstGeom prst="rect">
            <a:avLst/>
          </a:prstGeom>
          <a:solidFill>
            <a:schemeClr val="accent6">
              <a:lumMod val="20000"/>
              <a:lumOff val="80000"/>
            </a:schemeClr>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Build and Check System </a:t>
            </a:r>
          </a:p>
          <a:p>
            <a:pPr algn="ctr">
              <a:defRPr/>
            </a:pPr>
            <a:r>
              <a:rPr lang="en-GB" sz="2215" dirty="0">
                <a:latin typeface="Arial" charset="0"/>
              </a:rPr>
              <a:t>(Current level)</a:t>
            </a:r>
            <a:endParaRPr lang="en-US" sz="2215" dirty="0">
              <a:latin typeface="Arial" charset="0"/>
            </a:endParaRPr>
          </a:p>
        </p:txBody>
      </p:sp>
      <p:sp>
        <p:nvSpPr>
          <p:cNvPr id="35855" name="Line 14"/>
          <p:cNvSpPr>
            <a:spLocks noChangeShapeType="1"/>
          </p:cNvSpPr>
          <p:nvPr/>
        </p:nvSpPr>
        <p:spPr bwMode="gray">
          <a:xfrm>
            <a:off x="3858913" y="3065585"/>
            <a:ext cx="1406525" cy="13189"/>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34" name="Text Box 15"/>
          <p:cNvSpPr txBox="1">
            <a:spLocks noChangeArrowheads="1"/>
          </p:cNvSpPr>
          <p:nvPr/>
        </p:nvSpPr>
        <p:spPr bwMode="gray">
          <a:xfrm>
            <a:off x="3740744" y="2397042"/>
            <a:ext cx="1606709" cy="646331"/>
          </a:xfrm>
          <a:prstGeom prst="rect">
            <a:avLst/>
          </a:prstGeom>
          <a:noFill/>
          <a:ln w="9525">
            <a:noFill/>
            <a:miter lim="800000"/>
            <a:headEnd/>
            <a:tailEnd/>
          </a:ln>
        </p:spPr>
        <p:txBody>
          <a:bodyPr wrap="square">
            <a:spAutoFit/>
          </a:bodyPr>
          <a:lstStyle/>
          <a:p>
            <a:pPr algn="ctr" eaLnBrk="0" hangingPunct="0"/>
            <a:r>
              <a:rPr lang="en-GB" sz="1200" dirty="0">
                <a:solidFill>
                  <a:srgbClr val="000000"/>
                </a:solidFill>
              </a:rPr>
              <a:t>System</a:t>
            </a:r>
          </a:p>
          <a:p>
            <a:pPr algn="ctr" eaLnBrk="0" hangingPunct="0"/>
            <a:r>
              <a:rPr lang="en-GB" sz="1200" dirty="0">
                <a:solidFill>
                  <a:srgbClr val="000000"/>
                </a:solidFill>
              </a:rPr>
              <a:t>Build and Check Requirements</a:t>
            </a:r>
          </a:p>
        </p:txBody>
      </p:sp>
      <p:sp>
        <p:nvSpPr>
          <p:cNvPr id="21535" name="Rectangle 16"/>
          <p:cNvSpPr>
            <a:spLocks noGrp="1" noChangeArrowheads="1"/>
          </p:cNvSpPr>
          <p:nvPr>
            <p:ph type="title"/>
          </p:nvPr>
        </p:nvSpPr>
        <p:spPr/>
        <p:txBody>
          <a:bodyPr/>
          <a:lstStyle/>
          <a:p>
            <a:pPr eaLnBrk="1" hangingPunct="1"/>
            <a:r>
              <a:rPr lang="en-GB" dirty="0" smtClean="0"/>
              <a:t>Systems Engineering is Fractal</a:t>
            </a:r>
            <a:br>
              <a:rPr lang="en-GB" dirty="0" smtClean="0"/>
            </a:br>
            <a:endParaRPr lang="en-US" sz="2215" dirty="0"/>
          </a:p>
        </p:txBody>
      </p:sp>
      <p:sp>
        <p:nvSpPr>
          <p:cNvPr id="16" name="Rectangle 15"/>
          <p:cNvSpPr/>
          <p:nvPr/>
        </p:nvSpPr>
        <p:spPr>
          <a:xfrm>
            <a:off x="2784381" y="1042599"/>
            <a:ext cx="3625825" cy="92333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GB" sz="1800" b="1" dirty="0"/>
              <a:t>At any one Level there is a</a:t>
            </a:r>
          </a:p>
          <a:p>
            <a:pPr algn="ctr"/>
            <a:r>
              <a:rPr lang="en-GB" sz="1800" b="1" dirty="0"/>
              <a:t> Fundamental Process – The Process Is Recursive</a:t>
            </a:r>
          </a:p>
        </p:txBody>
      </p:sp>
      <p:grpSp>
        <p:nvGrpSpPr>
          <p:cNvPr id="17" name="Group 89"/>
          <p:cNvGrpSpPr>
            <a:grpSpLocks/>
          </p:cNvGrpSpPr>
          <p:nvPr/>
        </p:nvGrpSpPr>
        <p:grpSpPr bwMode="auto">
          <a:xfrm rot="317432">
            <a:off x="739053" y="755745"/>
            <a:ext cx="8006164" cy="5897957"/>
            <a:chOff x="1438" y="1128"/>
            <a:chExt cx="2880" cy="2066"/>
          </a:xfrm>
        </p:grpSpPr>
        <p:sp>
          <p:nvSpPr>
            <p:cNvPr id="18" name="Freeform 90"/>
            <p:cNvSpPr>
              <a:spLocks noEditPoints="1"/>
            </p:cNvSpPr>
            <p:nvPr/>
          </p:nvSpPr>
          <p:spPr bwMode="auto">
            <a:xfrm>
              <a:off x="2886" y="1128"/>
              <a:ext cx="1432" cy="1413"/>
            </a:xfrm>
            <a:custGeom>
              <a:avLst/>
              <a:gdLst>
                <a:gd name="T0" fmla="*/ 0 w 8592"/>
                <a:gd name="T1" fmla="*/ 0 h 8480"/>
                <a:gd name="T2" fmla="*/ 0 w 8592"/>
                <a:gd name="T3" fmla="*/ 0 h 8480"/>
                <a:gd name="T4" fmla="*/ 0 w 8592"/>
                <a:gd name="T5" fmla="*/ 0 h 8480"/>
                <a:gd name="T6" fmla="*/ 0 w 8592"/>
                <a:gd name="T7" fmla="*/ 0 h 8480"/>
                <a:gd name="T8" fmla="*/ 0 w 8592"/>
                <a:gd name="T9" fmla="*/ 0 h 8480"/>
                <a:gd name="T10" fmla="*/ 0 w 8592"/>
                <a:gd name="T11" fmla="*/ 0 h 8480"/>
                <a:gd name="T12" fmla="*/ 0 w 8592"/>
                <a:gd name="T13" fmla="*/ 0 h 8480"/>
                <a:gd name="T14" fmla="*/ 0 w 8592"/>
                <a:gd name="T15" fmla="*/ 0 h 8480"/>
                <a:gd name="T16" fmla="*/ 0 w 8592"/>
                <a:gd name="T17" fmla="*/ 0 h 8480"/>
                <a:gd name="T18" fmla="*/ 0 w 8592"/>
                <a:gd name="T19" fmla="*/ 0 h 8480"/>
                <a:gd name="T20" fmla="*/ 0 w 8592"/>
                <a:gd name="T21" fmla="*/ 0 h 8480"/>
                <a:gd name="T22" fmla="*/ 0 w 8592"/>
                <a:gd name="T23" fmla="*/ 0 h 8480"/>
                <a:gd name="T24" fmla="*/ 0 w 8592"/>
                <a:gd name="T25" fmla="*/ 0 h 8480"/>
                <a:gd name="T26" fmla="*/ 0 w 8592"/>
                <a:gd name="T27" fmla="*/ 0 h 8480"/>
                <a:gd name="T28" fmla="*/ 0 w 8592"/>
                <a:gd name="T29" fmla="*/ 0 h 8480"/>
                <a:gd name="T30" fmla="*/ 0 w 8592"/>
                <a:gd name="T31" fmla="*/ 0 h 8480"/>
                <a:gd name="T32" fmla="*/ 0 w 8592"/>
                <a:gd name="T33" fmla="*/ 0 h 8480"/>
                <a:gd name="T34" fmla="*/ 0 w 8592"/>
                <a:gd name="T35" fmla="*/ 0 h 8480"/>
                <a:gd name="T36" fmla="*/ 0 w 8592"/>
                <a:gd name="T37" fmla="*/ 0 h 8480"/>
                <a:gd name="T38" fmla="*/ 0 w 8592"/>
                <a:gd name="T39" fmla="*/ 0 h 8480"/>
                <a:gd name="T40" fmla="*/ 0 w 8592"/>
                <a:gd name="T41" fmla="*/ 0 h 8480"/>
                <a:gd name="T42" fmla="*/ 0 w 8592"/>
                <a:gd name="T43" fmla="*/ 0 h 8480"/>
                <a:gd name="T44" fmla="*/ 0 w 8592"/>
                <a:gd name="T45" fmla="*/ 0 h 8480"/>
                <a:gd name="T46" fmla="*/ 0 w 8592"/>
                <a:gd name="T47" fmla="*/ 0 h 8480"/>
                <a:gd name="T48" fmla="*/ 0 w 8592"/>
                <a:gd name="T49" fmla="*/ 0 h 8480"/>
                <a:gd name="T50" fmla="*/ 0 w 8592"/>
                <a:gd name="T51" fmla="*/ 0 h 8480"/>
                <a:gd name="T52" fmla="*/ 0 w 8592"/>
                <a:gd name="T53" fmla="*/ 0 h 8480"/>
                <a:gd name="T54" fmla="*/ 0 w 8592"/>
                <a:gd name="T55" fmla="*/ 0 h 8480"/>
                <a:gd name="T56" fmla="*/ 0 w 8592"/>
                <a:gd name="T57" fmla="*/ 0 h 8480"/>
                <a:gd name="T58" fmla="*/ 0 w 8592"/>
                <a:gd name="T59" fmla="*/ 0 h 8480"/>
                <a:gd name="T60" fmla="*/ 0 w 8592"/>
                <a:gd name="T61" fmla="*/ 0 h 8480"/>
                <a:gd name="T62" fmla="*/ 0 w 8592"/>
                <a:gd name="T63" fmla="*/ 0 h 8480"/>
                <a:gd name="T64" fmla="*/ 0 w 8592"/>
                <a:gd name="T65" fmla="*/ 0 h 8480"/>
                <a:gd name="T66" fmla="*/ 0 w 8592"/>
                <a:gd name="T67" fmla="*/ 0 h 8480"/>
                <a:gd name="T68" fmla="*/ 0 w 8592"/>
                <a:gd name="T69" fmla="*/ 0 h 8480"/>
                <a:gd name="T70" fmla="*/ 0 w 8592"/>
                <a:gd name="T71" fmla="*/ 0 h 8480"/>
                <a:gd name="T72" fmla="*/ 0 w 8592"/>
                <a:gd name="T73" fmla="*/ 0 h 8480"/>
                <a:gd name="T74" fmla="*/ 0 w 8592"/>
                <a:gd name="T75" fmla="*/ 0 h 8480"/>
                <a:gd name="T76" fmla="*/ 0 w 8592"/>
                <a:gd name="T77" fmla="*/ 0 h 8480"/>
                <a:gd name="T78" fmla="*/ 0 w 8592"/>
                <a:gd name="T79" fmla="*/ 0 h 8480"/>
                <a:gd name="T80" fmla="*/ 0 w 8592"/>
                <a:gd name="T81" fmla="*/ 0 h 8480"/>
                <a:gd name="T82" fmla="*/ 0 w 8592"/>
                <a:gd name="T83" fmla="*/ 0 h 8480"/>
                <a:gd name="T84" fmla="*/ 0 w 8592"/>
                <a:gd name="T85" fmla="*/ 0 h 8480"/>
                <a:gd name="T86" fmla="*/ 0 w 8592"/>
                <a:gd name="T87" fmla="*/ 0 h 8480"/>
                <a:gd name="T88" fmla="*/ 0 w 8592"/>
                <a:gd name="T89" fmla="*/ 0 h 8480"/>
                <a:gd name="T90" fmla="*/ 0 w 8592"/>
                <a:gd name="T91" fmla="*/ 0 h 8480"/>
                <a:gd name="T92" fmla="*/ 0 w 8592"/>
                <a:gd name="T93" fmla="*/ 0 h 8480"/>
                <a:gd name="T94" fmla="*/ 0 w 8592"/>
                <a:gd name="T95" fmla="*/ 0 h 8480"/>
                <a:gd name="T96" fmla="*/ 0 w 8592"/>
                <a:gd name="T97" fmla="*/ 0 h 8480"/>
                <a:gd name="T98" fmla="*/ 0 w 8592"/>
                <a:gd name="T99" fmla="*/ 0 h 8480"/>
                <a:gd name="T100" fmla="*/ 0 w 8592"/>
                <a:gd name="T101" fmla="*/ 0 h 848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592" h="8480">
                  <a:moveTo>
                    <a:pt x="8301" y="4387"/>
                  </a:moveTo>
                  <a:lnTo>
                    <a:pt x="8295" y="4597"/>
                  </a:lnTo>
                  <a:lnTo>
                    <a:pt x="8280" y="4804"/>
                  </a:lnTo>
                  <a:lnTo>
                    <a:pt x="8253" y="5008"/>
                  </a:lnTo>
                  <a:lnTo>
                    <a:pt x="8217" y="5209"/>
                  </a:lnTo>
                  <a:lnTo>
                    <a:pt x="8170" y="5407"/>
                  </a:lnTo>
                  <a:lnTo>
                    <a:pt x="8114" y="5601"/>
                  </a:lnTo>
                  <a:lnTo>
                    <a:pt x="8049" y="5791"/>
                  </a:lnTo>
                  <a:lnTo>
                    <a:pt x="7974" y="5976"/>
                  </a:lnTo>
                  <a:lnTo>
                    <a:pt x="7891" y="6158"/>
                  </a:lnTo>
                  <a:lnTo>
                    <a:pt x="7799" y="6334"/>
                  </a:lnTo>
                  <a:lnTo>
                    <a:pt x="7699" y="6505"/>
                  </a:lnTo>
                  <a:lnTo>
                    <a:pt x="7591" y="6671"/>
                  </a:lnTo>
                  <a:lnTo>
                    <a:pt x="7475" y="6832"/>
                  </a:lnTo>
                  <a:lnTo>
                    <a:pt x="7352" y="6987"/>
                  </a:lnTo>
                  <a:lnTo>
                    <a:pt x="7221" y="7135"/>
                  </a:lnTo>
                  <a:lnTo>
                    <a:pt x="7084" y="7278"/>
                  </a:lnTo>
                  <a:lnTo>
                    <a:pt x="6939" y="7413"/>
                  </a:lnTo>
                  <a:lnTo>
                    <a:pt x="6788" y="7543"/>
                  </a:lnTo>
                  <a:lnTo>
                    <a:pt x="6632" y="7664"/>
                  </a:lnTo>
                  <a:lnTo>
                    <a:pt x="6468" y="7779"/>
                  </a:lnTo>
                  <a:lnTo>
                    <a:pt x="6301" y="7886"/>
                  </a:lnTo>
                  <a:lnTo>
                    <a:pt x="6127" y="7984"/>
                  </a:lnTo>
                  <a:lnTo>
                    <a:pt x="5948" y="8075"/>
                  </a:lnTo>
                  <a:lnTo>
                    <a:pt x="5765" y="8157"/>
                  </a:lnTo>
                  <a:lnTo>
                    <a:pt x="5576" y="8231"/>
                  </a:lnTo>
                  <a:lnTo>
                    <a:pt x="5384" y="8295"/>
                  </a:lnTo>
                  <a:lnTo>
                    <a:pt x="5187" y="8351"/>
                  </a:lnTo>
                  <a:lnTo>
                    <a:pt x="4987" y="8397"/>
                  </a:lnTo>
                  <a:lnTo>
                    <a:pt x="4783" y="8433"/>
                  </a:lnTo>
                  <a:lnTo>
                    <a:pt x="4576" y="8459"/>
                  </a:lnTo>
                  <a:lnTo>
                    <a:pt x="4367" y="8475"/>
                  </a:lnTo>
                  <a:lnTo>
                    <a:pt x="4154" y="8480"/>
                  </a:lnTo>
                  <a:lnTo>
                    <a:pt x="3941" y="8475"/>
                  </a:lnTo>
                  <a:lnTo>
                    <a:pt x="3730" y="8459"/>
                  </a:lnTo>
                  <a:lnTo>
                    <a:pt x="3522" y="8433"/>
                  </a:lnTo>
                  <a:lnTo>
                    <a:pt x="3319" y="8397"/>
                  </a:lnTo>
                  <a:lnTo>
                    <a:pt x="3118" y="8351"/>
                  </a:lnTo>
                  <a:lnTo>
                    <a:pt x="2921" y="8295"/>
                  </a:lnTo>
                  <a:lnTo>
                    <a:pt x="2728" y="8231"/>
                  </a:lnTo>
                  <a:lnTo>
                    <a:pt x="2540" y="8157"/>
                  </a:lnTo>
                  <a:lnTo>
                    <a:pt x="2356" y="8075"/>
                  </a:lnTo>
                  <a:lnTo>
                    <a:pt x="2176" y="7984"/>
                  </a:lnTo>
                  <a:lnTo>
                    <a:pt x="2002" y="7886"/>
                  </a:lnTo>
                  <a:lnTo>
                    <a:pt x="1834" y="7779"/>
                  </a:lnTo>
                  <a:lnTo>
                    <a:pt x="1671" y="7664"/>
                  </a:lnTo>
                  <a:lnTo>
                    <a:pt x="1515" y="7543"/>
                  </a:lnTo>
                  <a:lnTo>
                    <a:pt x="1363" y="7413"/>
                  </a:lnTo>
                  <a:lnTo>
                    <a:pt x="1218" y="7278"/>
                  </a:lnTo>
                  <a:lnTo>
                    <a:pt x="1081" y="7135"/>
                  </a:lnTo>
                  <a:lnTo>
                    <a:pt x="950" y="6987"/>
                  </a:lnTo>
                  <a:lnTo>
                    <a:pt x="827" y="6832"/>
                  </a:lnTo>
                  <a:lnTo>
                    <a:pt x="711" y="6671"/>
                  </a:lnTo>
                  <a:lnTo>
                    <a:pt x="602" y="6505"/>
                  </a:lnTo>
                  <a:lnTo>
                    <a:pt x="503" y="6334"/>
                  </a:lnTo>
                  <a:lnTo>
                    <a:pt x="411" y="6158"/>
                  </a:lnTo>
                  <a:lnTo>
                    <a:pt x="328" y="5976"/>
                  </a:lnTo>
                  <a:lnTo>
                    <a:pt x="253" y="5791"/>
                  </a:lnTo>
                  <a:lnTo>
                    <a:pt x="187" y="5601"/>
                  </a:lnTo>
                  <a:lnTo>
                    <a:pt x="131" y="5407"/>
                  </a:lnTo>
                  <a:lnTo>
                    <a:pt x="84" y="5209"/>
                  </a:lnTo>
                  <a:lnTo>
                    <a:pt x="48" y="5008"/>
                  </a:lnTo>
                  <a:lnTo>
                    <a:pt x="22" y="4804"/>
                  </a:lnTo>
                  <a:lnTo>
                    <a:pt x="5" y="4597"/>
                  </a:lnTo>
                  <a:lnTo>
                    <a:pt x="0" y="4387"/>
                  </a:lnTo>
                  <a:lnTo>
                    <a:pt x="5" y="4178"/>
                  </a:lnTo>
                  <a:lnTo>
                    <a:pt x="22" y="3970"/>
                  </a:lnTo>
                  <a:lnTo>
                    <a:pt x="48" y="3766"/>
                  </a:lnTo>
                  <a:lnTo>
                    <a:pt x="84" y="3564"/>
                  </a:lnTo>
                  <a:lnTo>
                    <a:pt x="131" y="3367"/>
                  </a:lnTo>
                  <a:lnTo>
                    <a:pt x="187" y="3172"/>
                  </a:lnTo>
                  <a:lnTo>
                    <a:pt x="253" y="2982"/>
                  </a:lnTo>
                  <a:lnTo>
                    <a:pt x="328" y="2797"/>
                  </a:lnTo>
                  <a:lnTo>
                    <a:pt x="411" y="2615"/>
                  </a:lnTo>
                  <a:lnTo>
                    <a:pt x="503" y="2439"/>
                  </a:lnTo>
                  <a:lnTo>
                    <a:pt x="602" y="2267"/>
                  </a:lnTo>
                  <a:lnTo>
                    <a:pt x="711" y="2100"/>
                  </a:lnTo>
                  <a:lnTo>
                    <a:pt x="827" y="1940"/>
                  </a:lnTo>
                  <a:lnTo>
                    <a:pt x="950" y="1785"/>
                  </a:lnTo>
                  <a:lnTo>
                    <a:pt x="1081" y="1636"/>
                  </a:lnTo>
                  <a:lnTo>
                    <a:pt x="1218" y="1494"/>
                  </a:lnTo>
                  <a:lnTo>
                    <a:pt x="1363" y="1357"/>
                  </a:lnTo>
                  <a:lnTo>
                    <a:pt x="1515" y="1229"/>
                  </a:lnTo>
                  <a:lnTo>
                    <a:pt x="1671" y="1107"/>
                  </a:lnTo>
                  <a:lnTo>
                    <a:pt x="1834" y="993"/>
                  </a:lnTo>
                  <a:lnTo>
                    <a:pt x="2002" y="886"/>
                  </a:lnTo>
                  <a:lnTo>
                    <a:pt x="2176" y="786"/>
                  </a:lnTo>
                  <a:lnTo>
                    <a:pt x="2356" y="696"/>
                  </a:lnTo>
                  <a:lnTo>
                    <a:pt x="2540" y="613"/>
                  </a:lnTo>
                  <a:lnTo>
                    <a:pt x="2728" y="540"/>
                  </a:lnTo>
                  <a:lnTo>
                    <a:pt x="2921" y="476"/>
                  </a:lnTo>
                  <a:lnTo>
                    <a:pt x="3118" y="420"/>
                  </a:lnTo>
                  <a:lnTo>
                    <a:pt x="3319" y="374"/>
                  </a:lnTo>
                  <a:lnTo>
                    <a:pt x="3522" y="338"/>
                  </a:lnTo>
                  <a:lnTo>
                    <a:pt x="3730" y="312"/>
                  </a:lnTo>
                  <a:lnTo>
                    <a:pt x="3941" y="296"/>
                  </a:lnTo>
                  <a:lnTo>
                    <a:pt x="4154" y="291"/>
                  </a:lnTo>
                  <a:lnTo>
                    <a:pt x="4367" y="296"/>
                  </a:lnTo>
                  <a:lnTo>
                    <a:pt x="4576" y="312"/>
                  </a:lnTo>
                  <a:lnTo>
                    <a:pt x="4783" y="338"/>
                  </a:lnTo>
                  <a:lnTo>
                    <a:pt x="4987" y="374"/>
                  </a:lnTo>
                  <a:lnTo>
                    <a:pt x="5187" y="420"/>
                  </a:lnTo>
                  <a:lnTo>
                    <a:pt x="5384" y="476"/>
                  </a:lnTo>
                  <a:lnTo>
                    <a:pt x="5576" y="540"/>
                  </a:lnTo>
                  <a:lnTo>
                    <a:pt x="5765" y="613"/>
                  </a:lnTo>
                  <a:lnTo>
                    <a:pt x="5948" y="696"/>
                  </a:lnTo>
                  <a:lnTo>
                    <a:pt x="6127" y="786"/>
                  </a:lnTo>
                  <a:lnTo>
                    <a:pt x="6301" y="886"/>
                  </a:lnTo>
                  <a:lnTo>
                    <a:pt x="6468" y="993"/>
                  </a:lnTo>
                  <a:lnTo>
                    <a:pt x="6632" y="1107"/>
                  </a:lnTo>
                  <a:lnTo>
                    <a:pt x="6788" y="1229"/>
                  </a:lnTo>
                  <a:lnTo>
                    <a:pt x="6939" y="1357"/>
                  </a:lnTo>
                  <a:lnTo>
                    <a:pt x="7084" y="1494"/>
                  </a:lnTo>
                  <a:lnTo>
                    <a:pt x="7221" y="1636"/>
                  </a:lnTo>
                  <a:lnTo>
                    <a:pt x="7352" y="1785"/>
                  </a:lnTo>
                  <a:lnTo>
                    <a:pt x="7475" y="1940"/>
                  </a:lnTo>
                  <a:lnTo>
                    <a:pt x="7591" y="2100"/>
                  </a:lnTo>
                  <a:lnTo>
                    <a:pt x="7699" y="2267"/>
                  </a:lnTo>
                  <a:lnTo>
                    <a:pt x="7799" y="2439"/>
                  </a:lnTo>
                  <a:lnTo>
                    <a:pt x="7891" y="2615"/>
                  </a:lnTo>
                  <a:lnTo>
                    <a:pt x="7974" y="2797"/>
                  </a:lnTo>
                  <a:lnTo>
                    <a:pt x="8049" y="2982"/>
                  </a:lnTo>
                  <a:lnTo>
                    <a:pt x="8114" y="3172"/>
                  </a:lnTo>
                  <a:lnTo>
                    <a:pt x="8170" y="3367"/>
                  </a:lnTo>
                  <a:lnTo>
                    <a:pt x="8217" y="3564"/>
                  </a:lnTo>
                  <a:lnTo>
                    <a:pt x="8253" y="3766"/>
                  </a:lnTo>
                  <a:lnTo>
                    <a:pt x="8280" y="3970"/>
                  </a:lnTo>
                  <a:lnTo>
                    <a:pt x="8295" y="4178"/>
                  </a:lnTo>
                  <a:lnTo>
                    <a:pt x="8301" y="4387"/>
                  </a:lnTo>
                  <a:close/>
                  <a:moveTo>
                    <a:pt x="8592" y="4096"/>
                  </a:moveTo>
                  <a:lnTo>
                    <a:pt x="8586" y="4307"/>
                  </a:lnTo>
                  <a:lnTo>
                    <a:pt x="8570" y="4514"/>
                  </a:lnTo>
                  <a:lnTo>
                    <a:pt x="8543" y="4718"/>
                  </a:lnTo>
                  <a:lnTo>
                    <a:pt x="8507" y="4919"/>
                  </a:lnTo>
                  <a:lnTo>
                    <a:pt x="8460" y="5117"/>
                  </a:lnTo>
                  <a:lnTo>
                    <a:pt x="8404" y="5312"/>
                  </a:lnTo>
                  <a:lnTo>
                    <a:pt x="8339" y="5501"/>
                  </a:lnTo>
                  <a:lnTo>
                    <a:pt x="8264" y="5687"/>
                  </a:lnTo>
                  <a:lnTo>
                    <a:pt x="8181" y="5869"/>
                  </a:lnTo>
                  <a:lnTo>
                    <a:pt x="8088" y="6045"/>
                  </a:lnTo>
                  <a:lnTo>
                    <a:pt x="7988" y="6216"/>
                  </a:lnTo>
                  <a:lnTo>
                    <a:pt x="7879" y="6382"/>
                  </a:lnTo>
                  <a:lnTo>
                    <a:pt x="7764" y="6543"/>
                  </a:lnTo>
                  <a:lnTo>
                    <a:pt x="7640" y="6697"/>
                  </a:lnTo>
                  <a:lnTo>
                    <a:pt x="7509" y="6846"/>
                  </a:lnTo>
                  <a:lnTo>
                    <a:pt x="7371" y="6988"/>
                  </a:lnTo>
                  <a:lnTo>
                    <a:pt x="7226" y="7124"/>
                  </a:lnTo>
                  <a:lnTo>
                    <a:pt x="7076" y="7253"/>
                  </a:lnTo>
                  <a:lnTo>
                    <a:pt x="6919" y="7375"/>
                  </a:lnTo>
                  <a:lnTo>
                    <a:pt x="6756" y="7489"/>
                  </a:lnTo>
                  <a:lnTo>
                    <a:pt x="6587" y="7596"/>
                  </a:lnTo>
                  <a:lnTo>
                    <a:pt x="6413" y="7694"/>
                  </a:lnTo>
                  <a:lnTo>
                    <a:pt x="6234" y="7785"/>
                  </a:lnTo>
                  <a:lnTo>
                    <a:pt x="6050" y="7867"/>
                  </a:lnTo>
                  <a:lnTo>
                    <a:pt x="5862" y="7941"/>
                  </a:lnTo>
                  <a:lnTo>
                    <a:pt x="5669" y="8006"/>
                  </a:lnTo>
                  <a:lnTo>
                    <a:pt x="5473" y="8061"/>
                  </a:lnTo>
                  <a:lnTo>
                    <a:pt x="5272" y="8106"/>
                  </a:lnTo>
                  <a:lnTo>
                    <a:pt x="5068" y="8143"/>
                  </a:lnTo>
                  <a:lnTo>
                    <a:pt x="4861" y="8169"/>
                  </a:lnTo>
                  <a:lnTo>
                    <a:pt x="4650" y="8184"/>
                  </a:lnTo>
                  <a:lnTo>
                    <a:pt x="4437" y="8189"/>
                  </a:lnTo>
                  <a:lnTo>
                    <a:pt x="4225" y="8184"/>
                  </a:lnTo>
                  <a:lnTo>
                    <a:pt x="4014" y="8169"/>
                  </a:lnTo>
                  <a:lnTo>
                    <a:pt x="3807" y="8143"/>
                  </a:lnTo>
                  <a:lnTo>
                    <a:pt x="3603" y="8106"/>
                  </a:lnTo>
                  <a:lnTo>
                    <a:pt x="3402" y="8061"/>
                  </a:lnTo>
                  <a:lnTo>
                    <a:pt x="3206" y="8006"/>
                  </a:lnTo>
                  <a:lnTo>
                    <a:pt x="3013" y="7941"/>
                  </a:lnTo>
                  <a:lnTo>
                    <a:pt x="2825" y="7867"/>
                  </a:lnTo>
                  <a:lnTo>
                    <a:pt x="2641" y="7785"/>
                  </a:lnTo>
                  <a:lnTo>
                    <a:pt x="2463" y="7694"/>
                  </a:lnTo>
                  <a:lnTo>
                    <a:pt x="2289" y="7596"/>
                  </a:lnTo>
                  <a:lnTo>
                    <a:pt x="2120" y="7489"/>
                  </a:lnTo>
                  <a:lnTo>
                    <a:pt x="1957" y="7375"/>
                  </a:lnTo>
                  <a:lnTo>
                    <a:pt x="1800" y="7253"/>
                  </a:lnTo>
                  <a:lnTo>
                    <a:pt x="1650" y="7124"/>
                  </a:lnTo>
                  <a:lnTo>
                    <a:pt x="1505" y="6988"/>
                  </a:lnTo>
                  <a:lnTo>
                    <a:pt x="1368" y="6846"/>
                  </a:lnTo>
                  <a:lnTo>
                    <a:pt x="1237" y="6697"/>
                  </a:lnTo>
                  <a:lnTo>
                    <a:pt x="1114" y="6543"/>
                  </a:lnTo>
                  <a:lnTo>
                    <a:pt x="998" y="6382"/>
                  </a:lnTo>
                  <a:lnTo>
                    <a:pt x="890" y="6216"/>
                  </a:lnTo>
                  <a:lnTo>
                    <a:pt x="789" y="6045"/>
                  </a:lnTo>
                  <a:lnTo>
                    <a:pt x="697" y="5869"/>
                  </a:lnTo>
                  <a:lnTo>
                    <a:pt x="614" y="5687"/>
                  </a:lnTo>
                  <a:lnTo>
                    <a:pt x="539" y="5501"/>
                  </a:lnTo>
                  <a:lnTo>
                    <a:pt x="474" y="5312"/>
                  </a:lnTo>
                  <a:lnTo>
                    <a:pt x="417" y="5117"/>
                  </a:lnTo>
                  <a:lnTo>
                    <a:pt x="371" y="4919"/>
                  </a:lnTo>
                  <a:lnTo>
                    <a:pt x="334" y="4718"/>
                  </a:lnTo>
                  <a:lnTo>
                    <a:pt x="308" y="4514"/>
                  </a:lnTo>
                  <a:lnTo>
                    <a:pt x="292" y="4307"/>
                  </a:lnTo>
                  <a:lnTo>
                    <a:pt x="286" y="4096"/>
                  </a:lnTo>
                  <a:lnTo>
                    <a:pt x="292" y="3887"/>
                  </a:lnTo>
                  <a:lnTo>
                    <a:pt x="308" y="3679"/>
                  </a:lnTo>
                  <a:lnTo>
                    <a:pt x="334" y="3475"/>
                  </a:lnTo>
                  <a:lnTo>
                    <a:pt x="371" y="3274"/>
                  </a:lnTo>
                  <a:lnTo>
                    <a:pt x="417" y="3076"/>
                  </a:lnTo>
                  <a:lnTo>
                    <a:pt x="474" y="2882"/>
                  </a:lnTo>
                  <a:lnTo>
                    <a:pt x="539" y="2692"/>
                  </a:lnTo>
                  <a:lnTo>
                    <a:pt x="614" y="2506"/>
                  </a:lnTo>
                  <a:lnTo>
                    <a:pt x="697" y="2324"/>
                  </a:lnTo>
                  <a:lnTo>
                    <a:pt x="789" y="2148"/>
                  </a:lnTo>
                  <a:lnTo>
                    <a:pt x="890" y="1976"/>
                  </a:lnTo>
                  <a:lnTo>
                    <a:pt x="998" y="1810"/>
                  </a:lnTo>
                  <a:lnTo>
                    <a:pt x="1114" y="1649"/>
                  </a:lnTo>
                  <a:lnTo>
                    <a:pt x="1237" y="1495"/>
                  </a:lnTo>
                  <a:lnTo>
                    <a:pt x="1368" y="1346"/>
                  </a:lnTo>
                  <a:lnTo>
                    <a:pt x="1505" y="1204"/>
                  </a:lnTo>
                  <a:lnTo>
                    <a:pt x="1650" y="1068"/>
                  </a:lnTo>
                  <a:lnTo>
                    <a:pt x="1800" y="939"/>
                  </a:lnTo>
                  <a:lnTo>
                    <a:pt x="1957" y="817"/>
                  </a:lnTo>
                  <a:lnTo>
                    <a:pt x="2120" y="702"/>
                  </a:lnTo>
                  <a:lnTo>
                    <a:pt x="2289" y="595"/>
                  </a:lnTo>
                  <a:lnTo>
                    <a:pt x="2463" y="497"/>
                  </a:lnTo>
                  <a:lnTo>
                    <a:pt x="2641" y="406"/>
                  </a:lnTo>
                  <a:lnTo>
                    <a:pt x="2825" y="324"/>
                  </a:lnTo>
                  <a:lnTo>
                    <a:pt x="3013" y="250"/>
                  </a:lnTo>
                  <a:lnTo>
                    <a:pt x="3206" y="185"/>
                  </a:lnTo>
                  <a:lnTo>
                    <a:pt x="3402" y="130"/>
                  </a:lnTo>
                  <a:lnTo>
                    <a:pt x="3603" y="84"/>
                  </a:lnTo>
                  <a:lnTo>
                    <a:pt x="3807" y="48"/>
                  </a:lnTo>
                  <a:lnTo>
                    <a:pt x="4014" y="22"/>
                  </a:lnTo>
                  <a:lnTo>
                    <a:pt x="4225" y="6"/>
                  </a:lnTo>
                  <a:lnTo>
                    <a:pt x="4437" y="0"/>
                  </a:lnTo>
                  <a:lnTo>
                    <a:pt x="4650" y="6"/>
                  </a:lnTo>
                  <a:lnTo>
                    <a:pt x="4861" y="22"/>
                  </a:lnTo>
                  <a:lnTo>
                    <a:pt x="5068" y="48"/>
                  </a:lnTo>
                  <a:lnTo>
                    <a:pt x="5272" y="84"/>
                  </a:lnTo>
                  <a:lnTo>
                    <a:pt x="5473" y="130"/>
                  </a:lnTo>
                  <a:lnTo>
                    <a:pt x="5669" y="185"/>
                  </a:lnTo>
                  <a:lnTo>
                    <a:pt x="5862" y="250"/>
                  </a:lnTo>
                  <a:lnTo>
                    <a:pt x="6050" y="324"/>
                  </a:lnTo>
                  <a:lnTo>
                    <a:pt x="6234" y="406"/>
                  </a:lnTo>
                  <a:lnTo>
                    <a:pt x="6413" y="497"/>
                  </a:lnTo>
                  <a:lnTo>
                    <a:pt x="6587" y="595"/>
                  </a:lnTo>
                  <a:lnTo>
                    <a:pt x="6756" y="702"/>
                  </a:lnTo>
                  <a:lnTo>
                    <a:pt x="6919" y="817"/>
                  </a:lnTo>
                  <a:lnTo>
                    <a:pt x="7076" y="939"/>
                  </a:lnTo>
                  <a:lnTo>
                    <a:pt x="7226" y="1068"/>
                  </a:lnTo>
                  <a:lnTo>
                    <a:pt x="7371" y="1204"/>
                  </a:lnTo>
                  <a:lnTo>
                    <a:pt x="7509" y="1346"/>
                  </a:lnTo>
                  <a:lnTo>
                    <a:pt x="7640" y="1495"/>
                  </a:lnTo>
                  <a:lnTo>
                    <a:pt x="7764" y="1649"/>
                  </a:lnTo>
                  <a:lnTo>
                    <a:pt x="7879" y="1810"/>
                  </a:lnTo>
                  <a:lnTo>
                    <a:pt x="7988" y="1976"/>
                  </a:lnTo>
                  <a:lnTo>
                    <a:pt x="8088" y="2148"/>
                  </a:lnTo>
                  <a:lnTo>
                    <a:pt x="8181" y="2324"/>
                  </a:lnTo>
                  <a:lnTo>
                    <a:pt x="8264" y="2506"/>
                  </a:lnTo>
                  <a:lnTo>
                    <a:pt x="8339" y="2692"/>
                  </a:lnTo>
                  <a:lnTo>
                    <a:pt x="8404" y="2882"/>
                  </a:lnTo>
                  <a:lnTo>
                    <a:pt x="8460" y="3076"/>
                  </a:lnTo>
                  <a:lnTo>
                    <a:pt x="8507" y="3274"/>
                  </a:lnTo>
                  <a:lnTo>
                    <a:pt x="8543" y="3475"/>
                  </a:lnTo>
                  <a:lnTo>
                    <a:pt x="8570" y="3679"/>
                  </a:lnTo>
                  <a:lnTo>
                    <a:pt x="8586" y="3887"/>
                  </a:lnTo>
                  <a:lnTo>
                    <a:pt x="8592" y="4096"/>
                  </a:lnTo>
                  <a:close/>
                </a:path>
              </a:pathLst>
            </a:custGeom>
            <a:solidFill>
              <a:srgbClr val="4046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9" name="Freeform 91"/>
            <p:cNvSpPr>
              <a:spLocks/>
            </p:cNvSpPr>
            <p:nvPr/>
          </p:nvSpPr>
          <p:spPr bwMode="auto">
            <a:xfrm>
              <a:off x="2886" y="1176"/>
              <a:ext cx="1384" cy="1365"/>
            </a:xfrm>
            <a:custGeom>
              <a:avLst/>
              <a:gdLst>
                <a:gd name="T0" fmla="*/ 0 w 8301"/>
                <a:gd name="T1" fmla="*/ 0 h 8189"/>
                <a:gd name="T2" fmla="*/ 0 w 8301"/>
                <a:gd name="T3" fmla="*/ 0 h 8189"/>
                <a:gd name="T4" fmla="*/ 0 w 8301"/>
                <a:gd name="T5" fmla="*/ 0 h 8189"/>
                <a:gd name="T6" fmla="*/ 0 w 8301"/>
                <a:gd name="T7" fmla="*/ 0 h 8189"/>
                <a:gd name="T8" fmla="*/ 0 w 8301"/>
                <a:gd name="T9" fmla="*/ 0 h 8189"/>
                <a:gd name="T10" fmla="*/ 0 w 8301"/>
                <a:gd name="T11" fmla="*/ 0 h 8189"/>
                <a:gd name="T12" fmla="*/ 0 w 8301"/>
                <a:gd name="T13" fmla="*/ 0 h 8189"/>
                <a:gd name="T14" fmla="*/ 0 w 8301"/>
                <a:gd name="T15" fmla="*/ 0 h 8189"/>
                <a:gd name="T16" fmla="*/ 0 w 8301"/>
                <a:gd name="T17" fmla="*/ 0 h 8189"/>
                <a:gd name="T18" fmla="*/ 0 w 8301"/>
                <a:gd name="T19" fmla="*/ 0 h 8189"/>
                <a:gd name="T20" fmla="*/ 0 w 8301"/>
                <a:gd name="T21" fmla="*/ 0 h 8189"/>
                <a:gd name="T22" fmla="*/ 0 w 8301"/>
                <a:gd name="T23" fmla="*/ 0 h 8189"/>
                <a:gd name="T24" fmla="*/ 0 w 8301"/>
                <a:gd name="T25" fmla="*/ 0 h 8189"/>
                <a:gd name="T26" fmla="*/ 0 w 8301"/>
                <a:gd name="T27" fmla="*/ 0 h 8189"/>
                <a:gd name="T28" fmla="*/ 0 w 8301"/>
                <a:gd name="T29" fmla="*/ 0 h 8189"/>
                <a:gd name="T30" fmla="*/ 0 w 8301"/>
                <a:gd name="T31" fmla="*/ 0 h 8189"/>
                <a:gd name="T32" fmla="*/ 0 w 8301"/>
                <a:gd name="T33" fmla="*/ 0 h 8189"/>
                <a:gd name="T34" fmla="*/ 0 w 8301"/>
                <a:gd name="T35" fmla="*/ 0 h 8189"/>
                <a:gd name="T36" fmla="*/ 0 w 8301"/>
                <a:gd name="T37" fmla="*/ 0 h 8189"/>
                <a:gd name="T38" fmla="*/ 0 w 8301"/>
                <a:gd name="T39" fmla="*/ 0 h 8189"/>
                <a:gd name="T40" fmla="*/ 0 w 8301"/>
                <a:gd name="T41" fmla="*/ 0 h 8189"/>
                <a:gd name="T42" fmla="*/ 0 w 8301"/>
                <a:gd name="T43" fmla="*/ 0 h 8189"/>
                <a:gd name="T44" fmla="*/ 0 w 8301"/>
                <a:gd name="T45" fmla="*/ 0 h 8189"/>
                <a:gd name="T46" fmla="*/ 0 w 8301"/>
                <a:gd name="T47" fmla="*/ 0 h 8189"/>
                <a:gd name="T48" fmla="*/ 0 w 8301"/>
                <a:gd name="T49" fmla="*/ 0 h 8189"/>
                <a:gd name="T50" fmla="*/ 0 w 8301"/>
                <a:gd name="T51" fmla="*/ 0 h 8189"/>
                <a:gd name="T52" fmla="*/ 0 w 8301"/>
                <a:gd name="T53" fmla="*/ 0 h 8189"/>
                <a:gd name="T54" fmla="*/ 0 w 8301"/>
                <a:gd name="T55" fmla="*/ 0 h 8189"/>
                <a:gd name="T56" fmla="*/ 0 w 8301"/>
                <a:gd name="T57" fmla="*/ 0 h 8189"/>
                <a:gd name="T58" fmla="*/ 0 w 8301"/>
                <a:gd name="T59" fmla="*/ 0 h 8189"/>
                <a:gd name="T60" fmla="*/ 0 w 8301"/>
                <a:gd name="T61" fmla="*/ 0 h 8189"/>
                <a:gd name="T62" fmla="*/ 0 w 8301"/>
                <a:gd name="T63" fmla="*/ 0 h 8189"/>
                <a:gd name="T64" fmla="*/ 0 w 8301"/>
                <a:gd name="T65" fmla="*/ 0 h 8189"/>
                <a:gd name="T66" fmla="*/ 0 w 8301"/>
                <a:gd name="T67" fmla="*/ 0 h 8189"/>
                <a:gd name="T68" fmla="*/ 0 w 8301"/>
                <a:gd name="T69" fmla="*/ 0 h 8189"/>
                <a:gd name="T70" fmla="*/ 0 w 8301"/>
                <a:gd name="T71" fmla="*/ 0 h 8189"/>
                <a:gd name="T72" fmla="*/ 0 w 8301"/>
                <a:gd name="T73" fmla="*/ 0 h 8189"/>
                <a:gd name="T74" fmla="*/ 0 w 8301"/>
                <a:gd name="T75" fmla="*/ 0 h 8189"/>
                <a:gd name="T76" fmla="*/ 0 w 8301"/>
                <a:gd name="T77" fmla="*/ 0 h 8189"/>
                <a:gd name="T78" fmla="*/ 0 w 8301"/>
                <a:gd name="T79" fmla="*/ 0 h 8189"/>
                <a:gd name="T80" fmla="*/ 0 w 8301"/>
                <a:gd name="T81" fmla="*/ 0 h 8189"/>
                <a:gd name="T82" fmla="*/ 0 w 8301"/>
                <a:gd name="T83" fmla="*/ 0 h 8189"/>
                <a:gd name="T84" fmla="*/ 0 w 8301"/>
                <a:gd name="T85" fmla="*/ 0 h 818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301" h="8189">
                  <a:moveTo>
                    <a:pt x="8301" y="4096"/>
                  </a:moveTo>
                  <a:lnTo>
                    <a:pt x="8295" y="4306"/>
                  </a:lnTo>
                  <a:lnTo>
                    <a:pt x="8280" y="4513"/>
                  </a:lnTo>
                  <a:lnTo>
                    <a:pt x="8253" y="4717"/>
                  </a:lnTo>
                  <a:lnTo>
                    <a:pt x="8217" y="4918"/>
                  </a:lnTo>
                  <a:lnTo>
                    <a:pt x="8170" y="5116"/>
                  </a:lnTo>
                  <a:lnTo>
                    <a:pt x="8114" y="5310"/>
                  </a:lnTo>
                  <a:lnTo>
                    <a:pt x="8049" y="5500"/>
                  </a:lnTo>
                  <a:lnTo>
                    <a:pt x="7974" y="5685"/>
                  </a:lnTo>
                  <a:lnTo>
                    <a:pt x="7891" y="5867"/>
                  </a:lnTo>
                  <a:lnTo>
                    <a:pt x="7799" y="6043"/>
                  </a:lnTo>
                  <a:lnTo>
                    <a:pt x="7699" y="6214"/>
                  </a:lnTo>
                  <a:lnTo>
                    <a:pt x="7591" y="6380"/>
                  </a:lnTo>
                  <a:lnTo>
                    <a:pt x="7475" y="6541"/>
                  </a:lnTo>
                  <a:lnTo>
                    <a:pt x="7352" y="6696"/>
                  </a:lnTo>
                  <a:lnTo>
                    <a:pt x="7221" y="6844"/>
                  </a:lnTo>
                  <a:lnTo>
                    <a:pt x="7084" y="6987"/>
                  </a:lnTo>
                  <a:lnTo>
                    <a:pt x="6939" y="7122"/>
                  </a:lnTo>
                  <a:lnTo>
                    <a:pt x="6788" y="7252"/>
                  </a:lnTo>
                  <a:lnTo>
                    <a:pt x="6632" y="7373"/>
                  </a:lnTo>
                  <a:lnTo>
                    <a:pt x="6468" y="7488"/>
                  </a:lnTo>
                  <a:lnTo>
                    <a:pt x="6301" y="7595"/>
                  </a:lnTo>
                  <a:lnTo>
                    <a:pt x="6127" y="7693"/>
                  </a:lnTo>
                  <a:lnTo>
                    <a:pt x="5948" y="7784"/>
                  </a:lnTo>
                  <a:lnTo>
                    <a:pt x="5765" y="7866"/>
                  </a:lnTo>
                  <a:lnTo>
                    <a:pt x="5576" y="7940"/>
                  </a:lnTo>
                  <a:lnTo>
                    <a:pt x="5384" y="8004"/>
                  </a:lnTo>
                  <a:lnTo>
                    <a:pt x="5187" y="8060"/>
                  </a:lnTo>
                  <a:lnTo>
                    <a:pt x="4987" y="8106"/>
                  </a:lnTo>
                  <a:lnTo>
                    <a:pt x="4783" y="8142"/>
                  </a:lnTo>
                  <a:lnTo>
                    <a:pt x="4576" y="8168"/>
                  </a:lnTo>
                  <a:lnTo>
                    <a:pt x="4367" y="8184"/>
                  </a:lnTo>
                  <a:lnTo>
                    <a:pt x="4154" y="8189"/>
                  </a:lnTo>
                  <a:lnTo>
                    <a:pt x="3941" y="8184"/>
                  </a:lnTo>
                  <a:lnTo>
                    <a:pt x="3730" y="8168"/>
                  </a:lnTo>
                  <a:lnTo>
                    <a:pt x="3522" y="8142"/>
                  </a:lnTo>
                  <a:lnTo>
                    <a:pt x="3319" y="8106"/>
                  </a:lnTo>
                  <a:lnTo>
                    <a:pt x="3118" y="8060"/>
                  </a:lnTo>
                  <a:lnTo>
                    <a:pt x="2921" y="8004"/>
                  </a:lnTo>
                  <a:lnTo>
                    <a:pt x="2728" y="7940"/>
                  </a:lnTo>
                  <a:lnTo>
                    <a:pt x="2540" y="7866"/>
                  </a:lnTo>
                  <a:lnTo>
                    <a:pt x="2356" y="7784"/>
                  </a:lnTo>
                  <a:lnTo>
                    <a:pt x="2176" y="7693"/>
                  </a:lnTo>
                  <a:lnTo>
                    <a:pt x="2002" y="7595"/>
                  </a:lnTo>
                  <a:lnTo>
                    <a:pt x="1834" y="7488"/>
                  </a:lnTo>
                  <a:lnTo>
                    <a:pt x="1671" y="7373"/>
                  </a:lnTo>
                  <a:lnTo>
                    <a:pt x="1515" y="7252"/>
                  </a:lnTo>
                  <a:lnTo>
                    <a:pt x="1363" y="7122"/>
                  </a:lnTo>
                  <a:lnTo>
                    <a:pt x="1218" y="6987"/>
                  </a:lnTo>
                  <a:lnTo>
                    <a:pt x="1081" y="6844"/>
                  </a:lnTo>
                  <a:lnTo>
                    <a:pt x="950" y="6696"/>
                  </a:lnTo>
                  <a:lnTo>
                    <a:pt x="827" y="6541"/>
                  </a:lnTo>
                  <a:lnTo>
                    <a:pt x="711" y="6380"/>
                  </a:lnTo>
                  <a:lnTo>
                    <a:pt x="602" y="6214"/>
                  </a:lnTo>
                  <a:lnTo>
                    <a:pt x="503" y="6043"/>
                  </a:lnTo>
                  <a:lnTo>
                    <a:pt x="411" y="5867"/>
                  </a:lnTo>
                  <a:lnTo>
                    <a:pt x="328" y="5685"/>
                  </a:lnTo>
                  <a:lnTo>
                    <a:pt x="253" y="5500"/>
                  </a:lnTo>
                  <a:lnTo>
                    <a:pt x="187" y="5310"/>
                  </a:lnTo>
                  <a:lnTo>
                    <a:pt x="131" y="5116"/>
                  </a:lnTo>
                  <a:lnTo>
                    <a:pt x="84" y="4918"/>
                  </a:lnTo>
                  <a:lnTo>
                    <a:pt x="48" y="4717"/>
                  </a:lnTo>
                  <a:lnTo>
                    <a:pt x="22" y="4513"/>
                  </a:lnTo>
                  <a:lnTo>
                    <a:pt x="5" y="4306"/>
                  </a:lnTo>
                  <a:lnTo>
                    <a:pt x="0" y="4096"/>
                  </a:lnTo>
                  <a:lnTo>
                    <a:pt x="5" y="3887"/>
                  </a:lnTo>
                  <a:lnTo>
                    <a:pt x="22" y="3679"/>
                  </a:lnTo>
                  <a:lnTo>
                    <a:pt x="48" y="3475"/>
                  </a:lnTo>
                  <a:lnTo>
                    <a:pt x="84" y="3273"/>
                  </a:lnTo>
                  <a:lnTo>
                    <a:pt x="131" y="3076"/>
                  </a:lnTo>
                  <a:lnTo>
                    <a:pt x="187" y="2881"/>
                  </a:lnTo>
                  <a:lnTo>
                    <a:pt x="253" y="2691"/>
                  </a:lnTo>
                  <a:lnTo>
                    <a:pt x="328" y="2506"/>
                  </a:lnTo>
                  <a:lnTo>
                    <a:pt x="411" y="2324"/>
                  </a:lnTo>
                  <a:lnTo>
                    <a:pt x="503" y="2148"/>
                  </a:lnTo>
                  <a:lnTo>
                    <a:pt x="602" y="1976"/>
                  </a:lnTo>
                  <a:lnTo>
                    <a:pt x="711" y="1809"/>
                  </a:lnTo>
                  <a:lnTo>
                    <a:pt x="827" y="1649"/>
                  </a:lnTo>
                  <a:lnTo>
                    <a:pt x="950" y="1494"/>
                  </a:lnTo>
                  <a:lnTo>
                    <a:pt x="1081" y="1345"/>
                  </a:lnTo>
                  <a:lnTo>
                    <a:pt x="1218" y="1203"/>
                  </a:lnTo>
                  <a:lnTo>
                    <a:pt x="1363" y="1066"/>
                  </a:lnTo>
                  <a:lnTo>
                    <a:pt x="1515" y="938"/>
                  </a:lnTo>
                  <a:lnTo>
                    <a:pt x="1671" y="816"/>
                  </a:lnTo>
                  <a:lnTo>
                    <a:pt x="1834" y="702"/>
                  </a:lnTo>
                  <a:lnTo>
                    <a:pt x="2002" y="595"/>
                  </a:lnTo>
                  <a:lnTo>
                    <a:pt x="2176" y="495"/>
                  </a:lnTo>
                  <a:lnTo>
                    <a:pt x="2356" y="405"/>
                  </a:lnTo>
                  <a:lnTo>
                    <a:pt x="2540" y="322"/>
                  </a:lnTo>
                  <a:lnTo>
                    <a:pt x="2728" y="249"/>
                  </a:lnTo>
                  <a:lnTo>
                    <a:pt x="2921" y="185"/>
                  </a:lnTo>
                  <a:lnTo>
                    <a:pt x="3118" y="129"/>
                  </a:lnTo>
                  <a:lnTo>
                    <a:pt x="3319" y="83"/>
                  </a:lnTo>
                  <a:lnTo>
                    <a:pt x="3522" y="47"/>
                  </a:lnTo>
                  <a:lnTo>
                    <a:pt x="3730" y="21"/>
                  </a:lnTo>
                  <a:lnTo>
                    <a:pt x="3941" y="5"/>
                  </a:lnTo>
                  <a:lnTo>
                    <a:pt x="4154" y="0"/>
                  </a:lnTo>
                  <a:lnTo>
                    <a:pt x="4367" y="5"/>
                  </a:lnTo>
                  <a:lnTo>
                    <a:pt x="4576" y="21"/>
                  </a:lnTo>
                  <a:lnTo>
                    <a:pt x="4783" y="47"/>
                  </a:lnTo>
                  <a:lnTo>
                    <a:pt x="4987" y="83"/>
                  </a:lnTo>
                  <a:lnTo>
                    <a:pt x="5187" y="129"/>
                  </a:lnTo>
                  <a:lnTo>
                    <a:pt x="5384" y="185"/>
                  </a:lnTo>
                  <a:lnTo>
                    <a:pt x="5576" y="249"/>
                  </a:lnTo>
                  <a:lnTo>
                    <a:pt x="5765" y="322"/>
                  </a:lnTo>
                  <a:lnTo>
                    <a:pt x="5948" y="405"/>
                  </a:lnTo>
                  <a:lnTo>
                    <a:pt x="6127" y="495"/>
                  </a:lnTo>
                  <a:lnTo>
                    <a:pt x="6301" y="595"/>
                  </a:lnTo>
                  <a:lnTo>
                    <a:pt x="6468" y="702"/>
                  </a:lnTo>
                  <a:lnTo>
                    <a:pt x="6632" y="816"/>
                  </a:lnTo>
                  <a:lnTo>
                    <a:pt x="6788" y="938"/>
                  </a:lnTo>
                  <a:lnTo>
                    <a:pt x="6939" y="1066"/>
                  </a:lnTo>
                  <a:lnTo>
                    <a:pt x="7084" y="1203"/>
                  </a:lnTo>
                  <a:lnTo>
                    <a:pt x="7221" y="1345"/>
                  </a:lnTo>
                  <a:lnTo>
                    <a:pt x="7352" y="1494"/>
                  </a:lnTo>
                  <a:lnTo>
                    <a:pt x="7475" y="1649"/>
                  </a:lnTo>
                  <a:lnTo>
                    <a:pt x="7591" y="1809"/>
                  </a:lnTo>
                  <a:lnTo>
                    <a:pt x="7699" y="1976"/>
                  </a:lnTo>
                  <a:lnTo>
                    <a:pt x="7799" y="2148"/>
                  </a:lnTo>
                  <a:lnTo>
                    <a:pt x="7891" y="2324"/>
                  </a:lnTo>
                  <a:lnTo>
                    <a:pt x="7974" y="2506"/>
                  </a:lnTo>
                  <a:lnTo>
                    <a:pt x="8049" y="2691"/>
                  </a:lnTo>
                  <a:lnTo>
                    <a:pt x="8114" y="2881"/>
                  </a:lnTo>
                  <a:lnTo>
                    <a:pt x="8170" y="3076"/>
                  </a:lnTo>
                  <a:lnTo>
                    <a:pt x="8217" y="3273"/>
                  </a:lnTo>
                  <a:lnTo>
                    <a:pt x="8253" y="3475"/>
                  </a:lnTo>
                  <a:lnTo>
                    <a:pt x="8280" y="3679"/>
                  </a:lnTo>
                  <a:lnTo>
                    <a:pt x="8295" y="3887"/>
                  </a:lnTo>
                  <a:lnTo>
                    <a:pt x="8301" y="4096"/>
                  </a:lnTo>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0" name="Freeform 92"/>
            <p:cNvSpPr>
              <a:spLocks/>
            </p:cNvSpPr>
            <p:nvPr/>
          </p:nvSpPr>
          <p:spPr bwMode="auto">
            <a:xfrm>
              <a:off x="2934" y="1128"/>
              <a:ext cx="1384" cy="1365"/>
            </a:xfrm>
            <a:custGeom>
              <a:avLst/>
              <a:gdLst>
                <a:gd name="T0" fmla="*/ 0 w 8306"/>
                <a:gd name="T1" fmla="*/ 0 h 8189"/>
                <a:gd name="T2" fmla="*/ 0 w 8306"/>
                <a:gd name="T3" fmla="*/ 0 h 8189"/>
                <a:gd name="T4" fmla="*/ 0 w 8306"/>
                <a:gd name="T5" fmla="*/ 0 h 8189"/>
                <a:gd name="T6" fmla="*/ 0 w 8306"/>
                <a:gd name="T7" fmla="*/ 0 h 8189"/>
                <a:gd name="T8" fmla="*/ 0 w 8306"/>
                <a:gd name="T9" fmla="*/ 0 h 8189"/>
                <a:gd name="T10" fmla="*/ 0 w 8306"/>
                <a:gd name="T11" fmla="*/ 0 h 8189"/>
                <a:gd name="T12" fmla="*/ 0 w 8306"/>
                <a:gd name="T13" fmla="*/ 0 h 8189"/>
                <a:gd name="T14" fmla="*/ 0 w 8306"/>
                <a:gd name="T15" fmla="*/ 0 h 8189"/>
                <a:gd name="T16" fmla="*/ 0 w 8306"/>
                <a:gd name="T17" fmla="*/ 0 h 8189"/>
                <a:gd name="T18" fmla="*/ 0 w 8306"/>
                <a:gd name="T19" fmla="*/ 0 h 8189"/>
                <a:gd name="T20" fmla="*/ 0 w 8306"/>
                <a:gd name="T21" fmla="*/ 0 h 8189"/>
                <a:gd name="T22" fmla="*/ 0 w 8306"/>
                <a:gd name="T23" fmla="*/ 0 h 8189"/>
                <a:gd name="T24" fmla="*/ 0 w 8306"/>
                <a:gd name="T25" fmla="*/ 0 h 8189"/>
                <a:gd name="T26" fmla="*/ 0 w 8306"/>
                <a:gd name="T27" fmla="*/ 0 h 8189"/>
                <a:gd name="T28" fmla="*/ 0 w 8306"/>
                <a:gd name="T29" fmla="*/ 0 h 8189"/>
                <a:gd name="T30" fmla="*/ 0 w 8306"/>
                <a:gd name="T31" fmla="*/ 0 h 8189"/>
                <a:gd name="T32" fmla="*/ 0 w 8306"/>
                <a:gd name="T33" fmla="*/ 0 h 8189"/>
                <a:gd name="T34" fmla="*/ 0 w 8306"/>
                <a:gd name="T35" fmla="*/ 0 h 8189"/>
                <a:gd name="T36" fmla="*/ 0 w 8306"/>
                <a:gd name="T37" fmla="*/ 0 h 8189"/>
                <a:gd name="T38" fmla="*/ 0 w 8306"/>
                <a:gd name="T39" fmla="*/ 0 h 8189"/>
                <a:gd name="T40" fmla="*/ 0 w 8306"/>
                <a:gd name="T41" fmla="*/ 0 h 8189"/>
                <a:gd name="T42" fmla="*/ 0 w 8306"/>
                <a:gd name="T43" fmla="*/ 0 h 8189"/>
                <a:gd name="T44" fmla="*/ 0 w 8306"/>
                <a:gd name="T45" fmla="*/ 0 h 8189"/>
                <a:gd name="T46" fmla="*/ 0 w 8306"/>
                <a:gd name="T47" fmla="*/ 0 h 8189"/>
                <a:gd name="T48" fmla="*/ 0 w 8306"/>
                <a:gd name="T49" fmla="*/ 0 h 8189"/>
                <a:gd name="T50" fmla="*/ 0 w 8306"/>
                <a:gd name="T51" fmla="*/ 0 h 8189"/>
                <a:gd name="T52" fmla="*/ 0 w 8306"/>
                <a:gd name="T53" fmla="*/ 0 h 8189"/>
                <a:gd name="T54" fmla="*/ 0 w 8306"/>
                <a:gd name="T55" fmla="*/ 0 h 8189"/>
                <a:gd name="T56" fmla="*/ 0 w 8306"/>
                <a:gd name="T57" fmla="*/ 0 h 8189"/>
                <a:gd name="T58" fmla="*/ 0 w 8306"/>
                <a:gd name="T59" fmla="*/ 0 h 8189"/>
                <a:gd name="T60" fmla="*/ 0 w 8306"/>
                <a:gd name="T61" fmla="*/ 0 h 8189"/>
                <a:gd name="T62" fmla="*/ 0 w 8306"/>
                <a:gd name="T63" fmla="*/ 0 h 8189"/>
                <a:gd name="T64" fmla="*/ 0 w 8306"/>
                <a:gd name="T65" fmla="*/ 0 h 8189"/>
                <a:gd name="T66" fmla="*/ 0 w 8306"/>
                <a:gd name="T67" fmla="*/ 0 h 8189"/>
                <a:gd name="T68" fmla="*/ 0 w 8306"/>
                <a:gd name="T69" fmla="*/ 0 h 8189"/>
                <a:gd name="T70" fmla="*/ 0 w 8306"/>
                <a:gd name="T71" fmla="*/ 0 h 8189"/>
                <a:gd name="T72" fmla="*/ 0 w 8306"/>
                <a:gd name="T73" fmla="*/ 0 h 8189"/>
                <a:gd name="T74" fmla="*/ 0 w 8306"/>
                <a:gd name="T75" fmla="*/ 0 h 8189"/>
                <a:gd name="T76" fmla="*/ 0 w 8306"/>
                <a:gd name="T77" fmla="*/ 0 h 8189"/>
                <a:gd name="T78" fmla="*/ 0 w 8306"/>
                <a:gd name="T79" fmla="*/ 0 h 8189"/>
                <a:gd name="T80" fmla="*/ 0 w 8306"/>
                <a:gd name="T81" fmla="*/ 0 h 8189"/>
                <a:gd name="T82" fmla="*/ 0 w 8306"/>
                <a:gd name="T83" fmla="*/ 0 h 8189"/>
                <a:gd name="T84" fmla="*/ 0 w 8306"/>
                <a:gd name="T85" fmla="*/ 0 h 818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306" h="8189">
                  <a:moveTo>
                    <a:pt x="8306" y="4096"/>
                  </a:moveTo>
                  <a:lnTo>
                    <a:pt x="8300" y="4307"/>
                  </a:lnTo>
                  <a:lnTo>
                    <a:pt x="8284" y="4514"/>
                  </a:lnTo>
                  <a:lnTo>
                    <a:pt x="8257" y="4718"/>
                  </a:lnTo>
                  <a:lnTo>
                    <a:pt x="8221" y="4919"/>
                  </a:lnTo>
                  <a:lnTo>
                    <a:pt x="8174" y="5117"/>
                  </a:lnTo>
                  <a:lnTo>
                    <a:pt x="8118" y="5312"/>
                  </a:lnTo>
                  <a:lnTo>
                    <a:pt x="8053" y="5501"/>
                  </a:lnTo>
                  <a:lnTo>
                    <a:pt x="7978" y="5687"/>
                  </a:lnTo>
                  <a:lnTo>
                    <a:pt x="7895" y="5869"/>
                  </a:lnTo>
                  <a:lnTo>
                    <a:pt x="7802" y="6045"/>
                  </a:lnTo>
                  <a:lnTo>
                    <a:pt x="7702" y="6216"/>
                  </a:lnTo>
                  <a:lnTo>
                    <a:pt x="7593" y="6382"/>
                  </a:lnTo>
                  <a:lnTo>
                    <a:pt x="7478" y="6543"/>
                  </a:lnTo>
                  <a:lnTo>
                    <a:pt x="7354" y="6697"/>
                  </a:lnTo>
                  <a:lnTo>
                    <a:pt x="7223" y="6846"/>
                  </a:lnTo>
                  <a:lnTo>
                    <a:pt x="7085" y="6988"/>
                  </a:lnTo>
                  <a:lnTo>
                    <a:pt x="6940" y="7124"/>
                  </a:lnTo>
                  <a:lnTo>
                    <a:pt x="6790" y="7253"/>
                  </a:lnTo>
                  <a:lnTo>
                    <a:pt x="6633" y="7375"/>
                  </a:lnTo>
                  <a:lnTo>
                    <a:pt x="6470" y="7489"/>
                  </a:lnTo>
                  <a:lnTo>
                    <a:pt x="6301" y="7596"/>
                  </a:lnTo>
                  <a:lnTo>
                    <a:pt x="6127" y="7694"/>
                  </a:lnTo>
                  <a:lnTo>
                    <a:pt x="5948" y="7785"/>
                  </a:lnTo>
                  <a:lnTo>
                    <a:pt x="5764" y="7867"/>
                  </a:lnTo>
                  <a:lnTo>
                    <a:pt x="5576" y="7941"/>
                  </a:lnTo>
                  <a:lnTo>
                    <a:pt x="5383" y="8006"/>
                  </a:lnTo>
                  <a:lnTo>
                    <a:pt x="5187" y="8061"/>
                  </a:lnTo>
                  <a:lnTo>
                    <a:pt x="4986" y="8106"/>
                  </a:lnTo>
                  <a:lnTo>
                    <a:pt x="4782" y="8143"/>
                  </a:lnTo>
                  <a:lnTo>
                    <a:pt x="4575" y="8169"/>
                  </a:lnTo>
                  <a:lnTo>
                    <a:pt x="4364" y="8184"/>
                  </a:lnTo>
                  <a:lnTo>
                    <a:pt x="4151" y="8189"/>
                  </a:lnTo>
                  <a:lnTo>
                    <a:pt x="3939" y="8184"/>
                  </a:lnTo>
                  <a:lnTo>
                    <a:pt x="3728" y="8169"/>
                  </a:lnTo>
                  <a:lnTo>
                    <a:pt x="3521" y="8143"/>
                  </a:lnTo>
                  <a:lnTo>
                    <a:pt x="3317" y="8106"/>
                  </a:lnTo>
                  <a:lnTo>
                    <a:pt x="3116" y="8061"/>
                  </a:lnTo>
                  <a:lnTo>
                    <a:pt x="2920" y="8006"/>
                  </a:lnTo>
                  <a:lnTo>
                    <a:pt x="2727" y="7941"/>
                  </a:lnTo>
                  <a:lnTo>
                    <a:pt x="2539" y="7867"/>
                  </a:lnTo>
                  <a:lnTo>
                    <a:pt x="2355" y="7785"/>
                  </a:lnTo>
                  <a:lnTo>
                    <a:pt x="2177" y="7694"/>
                  </a:lnTo>
                  <a:lnTo>
                    <a:pt x="2003" y="7596"/>
                  </a:lnTo>
                  <a:lnTo>
                    <a:pt x="1834" y="7489"/>
                  </a:lnTo>
                  <a:lnTo>
                    <a:pt x="1671" y="7375"/>
                  </a:lnTo>
                  <a:lnTo>
                    <a:pt x="1514" y="7253"/>
                  </a:lnTo>
                  <a:lnTo>
                    <a:pt x="1364" y="7124"/>
                  </a:lnTo>
                  <a:lnTo>
                    <a:pt x="1219" y="6988"/>
                  </a:lnTo>
                  <a:lnTo>
                    <a:pt x="1082" y="6846"/>
                  </a:lnTo>
                  <a:lnTo>
                    <a:pt x="951" y="6697"/>
                  </a:lnTo>
                  <a:lnTo>
                    <a:pt x="828" y="6543"/>
                  </a:lnTo>
                  <a:lnTo>
                    <a:pt x="712" y="6382"/>
                  </a:lnTo>
                  <a:lnTo>
                    <a:pt x="604" y="6216"/>
                  </a:lnTo>
                  <a:lnTo>
                    <a:pt x="503" y="6045"/>
                  </a:lnTo>
                  <a:lnTo>
                    <a:pt x="411" y="5869"/>
                  </a:lnTo>
                  <a:lnTo>
                    <a:pt x="328" y="5687"/>
                  </a:lnTo>
                  <a:lnTo>
                    <a:pt x="253" y="5501"/>
                  </a:lnTo>
                  <a:lnTo>
                    <a:pt x="188" y="5312"/>
                  </a:lnTo>
                  <a:lnTo>
                    <a:pt x="131" y="5117"/>
                  </a:lnTo>
                  <a:lnTo>
                    <a:pt x="85" y="4919"/>
                  </a:lnTo>
                  <a:lnTo>
                    <a:pt x="48" y="4718"/>
                  </a:lnTo>
                  <a:lnTo>
                    <a:pt x="22" y="4514"/>
                  </a:lnTo>
                  <a:lnTo>
                    <a:pt x="6" y="4307"/>
                  </a:lnTo>
                  <a:lnTo>
                    <a:pt x="0" y="4096"/>
                  </a:lnTo>
                  <a:lnTo>
                    <a:pt x="6" y="3887"/>
                  </a:lnTo>
                  <a:lnTo>
                    <a:pt x="22" y="3679"/>
                  </a:lnTo>
                  <a:lnTo>
                    <a:pt x="48" y="3475"/>
                  </a:lnTo>
                  <a:lnTo>
                    <a:pt x="85" y="3274"/>
                  </a:lnTo>
                  <a:lnTo>
                    <a:pt x="131" y="3076"/>
                  </a:lnTo>
                  <a:lnTo>
                    <a:pt x="188" y="2882"/>
                  </a:lnTo>
                  <a:lnTo>
                    <a:pt x="253" y="2692"/>
                  </a:lnTo>
                  <a:lnTo>
                    <a:pt x="328" y="2506"/>
                  </a:lnTo>
                  <a:lnTo>
                    <a:pt x="411" y="2324"/>
                  </a:lnTo>
                  <a:lnTo>
                    <a:pt x="503" y="2148"/>
                  </a:lnTo>
                  <a:lnTo>
                    <a:pt x="604" y="1976"/>
                  </a:lnTo>
                  <a:lnTo>
                    <a:pt x="712" y="1810"/>
                  </a:lnTo>
                  <a:lnTo>
                    <a:pt x="828" y="1649"/>
                  </a:lnTo>
                  <a:lnTo>
                    <a:pt x="951" y="1495"/>
                  </a:lnTo>
                  <a:lnTo>
                    <a:pt x="1082" y="1346"/>
                  </a:lnTo>
                  <a:lnTo>
                    <a:pt x="1219" y="1204"/>
                  </a:lnTo>
                  <a:lnTo>
                    <a:pt x="1364" y="1068"/>
                  </a:lnTo>
                  <a:lnTo>
                    <a:pt x="1514" y="939"/>
                  </a:lnTo>
                  <a:lnTo>
                    <a:pt x="1671" y="817"/>
                  </a:lnTo>
                  <a:lnTo>
                    <a:pt x="1834" y="702"/>
                  </a:lnTo>
                  <a:lnTo>
                    <a:pt x="2003" y="595"/>
                  </a:lnTo>
                  <a:lnTo>
                    <a:pt x="2177" y="497"/>
                  </a:lnTo>
                  <a:lnTo>
                    <a:pt x="2355" y="406"/>
                  </a:lnTo>
                  <a:lnTo>
                    <a:pt x="2539" y="324"/>
                  </a:lnTo>
                  <a:lnTo>
                    <a:pt x="2727" y="250"/>
                  </a:lnTo>
                  <a:lnTo>
                    <a:pt x="2920" y="185"/>
                  </a:lnTo>
                  <a:lnTo>
                    <a:pt x="3116" y="130"/>
                  </a:lnTo>
                  <a:lnTo>
                    <a:pt x="3317" y="84"/>
                  </a:lnTo>
                  <a:lnTo>
                    <a:pt x="3521" y="48"/>
                  </a:lnTo>
                  <a:lnTo>
                    <a:pt x="3728" y="22"/>
                  </a:lnTo>
                  <a:lnTo>
                    <a:pt x="3939" y="6"/>
                  </a:lnTo>
                  <a:lnTo>
                    <a:pt x="4151" y="0"/>
                  </a:lnTo>
                  <a:lnTo>
                    <a:pt x="4364" y="6"/>
                  </a:lnTo>
                  <a:lnTo>
                    <a:pt x="4575" y="22"/>
                  </a:lnTo>
                  <a:lnTo>
                    <a:pt x="4782" y="48"/>
                  </a:lnTo>
                  <a:lnTo>
                    <a:pt x="4986" y="84"/>
                  </a:lnTo>
                  <a:lnTo>
                    <a:pt x="5187" y="130"/>
                  </a:lnTo>
                  <a:lnTo>
                    <a:pt x="5383" y="185"/>
                  </a:lnTo>
                  <a:lnTo>
                    <a:pt x="5576" y="250"/>
                  </a:lnTo>
                  <a:lnTo>
                    <a:pt x="5764" y="324"/>
                  </a:lnTo>
                  <a:lnTo>
                    <a:pt x="5948" y="406"/>
                  </a:lnTo>
                  <a:lnTo>
                    <a:pt x="6127" y="497"/>
                  </a:lnTo>
                  <a:lnTo>
                    <a:pt x="6301" y="595"/>
                  </a:lnTo>
                  <a:lnTo>
                    <a:pt x="6470" y="702"/>
                  </a:lnTo>
                  <a:lnTo>
                    <a:pt x="6633" y="817"/>
                  </a:lnTo>
                  <a:lnTo>
                    <a:pt x="6790" y="939"/>
                  </a:lnTo>
                  <a:lnTo>
                    <a:pt x="6940" y="1068"/>
                  </a:lnTo>
                  <a:lnTo>
                    <a:pt x="7085" y="1204"/>
                  </a:lnTo>
                  <a:lnTo>
                    <a:pt x="7223" y="1346"/>
                  </a:lnTo>
                  <a:lnTo>
                    <a:pt x="7354" y="1495"/>
                  </a:lnTo>
                  <a:lnTo>
                    <a:pt x="7478" y="1649"/>
                  </a:lnTo>
                  <a:lnTo>
                    <a:pt x="7593" y="1810"/>
                  </a:lnTo>
                  <a:lnTo>
                    <a:pt x="7702" y="1976"/>
                  </a:lnTo>
                  <a:lnTo>
                    <a:pt x="7802" y="2148"/>
                  </a:lnTo>
                  <a:lnTo>
                    <a:pt x="7895" y="2324"/>
                  </a:lnTo>
                  <a:lnTo>
                    <a:pt x="7978" y="2506"/>
                  </a:lnTo>
                  <a:lnTo>
                    <a:pt x="8053" y="2692"/>
                  </a:lnTo>
                  <a:lnTo>
                    <a:pt x="8118" y="2882"/>
                  </a:lnTo>
                  <a:lnTo>
                    <a:pt x="8174" y="3076"/>
                  </a:lnTo>
                  <a:lnTo>
                    <a:pt x="8221" y="3274"/>
                  </a:lnTo>
                  <a:lnTo>
                    <a:pt x="8257" y="3475"/>
                  </a:lnTo>
                  <a:lnTo>
                    <a:pt x="8284" y="3679"/>
                  </a:lnTo>
                  <a:lnTo>
                    <a:pt x="8300" y="3887"/>
                  </a:lnTo>
                  <a:lnTo>
                    <a:pt x="8306" y="4096"/>
                  </a:lnTo>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1" name="Freeform 93"/>
            <p:cNvSpPr>
              <a:spLocks noEditPoints="1"/>
            </p:cNvSpPr>
            <p:nvPr/>
          </p:nvSpPr>
          <p:spPr bwMode="auto">
            <a:xfrm>
              <a:off x="2934" y="1128"/>
              <a:ext cx="1384" cy="1365"/>
            </a:xfrm>
            <a:custGeom>
              <a:avLst/>
              <a:gdLst>
                <a:gd name="T0" fmla="*/ 0 w 8306"/>
                <a:gd name="T1" fmla="*/ 0 h 8189"/>
                <a:gd name="T2" fmla="*/ 0 w 8306"/>
                <a:gd name="T3" fmla="*/ 0 h 8189"/>
                <a:gd name="T4" fmla="*/ 0 w 8306"/>
                <a:gd name="T5" fmla="*/ 0 h 8189"/>
                <a:gd name="T6" fmla="*/ 0 w 8306"/>
                <a:gd name="T7" fmla="*/ 0 h 8189"/>
                <a:gd name="T8" fmla="*/ 0 w 8306"/>
                <a:gd name="T9" fmla="*/ 0 h 8189"/>
                <a:gd name="T10" fmla="*/ 0 w 8306"/>
                <a:gd name="T11" fmla="*/ 0 h 8189"/>
                <a:gd name="T12" fmla="*/ 0 w 8306"/>
                <a:gd name="T13" fmla="*/ 0 h 8189"/>
                <a:gd name="T14" fmla="*/ 0 w 8306"/>
                <a:gd name="T15" fmla="*/ 0 h 8189"/>
                <a:gd name="T16" fmla="*/ 0 w 8306"/>
                <a:gd name="T17" fmla="*/ 0 h 8189"/>
                <a:gd name="T18" fmla="*/ 0 w 8306"/>
                <a:gd name="T19" fmla="*/ 0 h 8189"/>
                <a:gd name="T20" fmla="*/ 0 w 8306"/>
                <a:gd name="T21" fmla="*/ 0 h 8189"/>
                <a:gd name="T22" fmla="*/ 0 w 8306"/>
                <a:gd name="T23" fmla="*/ 0 h 8189"/>
                <a:gd name="T24" fmla="*/ 0 w 8306"/>
                <a:gd name="T25" fmla="*/ 0 h 8189"/>
                <a:gd name="T26" fmla="*/ 0 w 8306"/>
                <a:gd name="T27" fmla="*/ 0 h 8189"/>
                <a:gd name="T28" fmla="*/ 0 w 8306"/>
                <a:gd name="T29" fmla="*/ 0 h 8189"/>
                <a:gd name="T30" fmla="*/ 0 w 8306"/>
                <a:gd name="T31" fmla="*/ 0 h 8189"/>
                <a:gd name="T32" fmla="*/ 0 w 8306"/>
                <a:gd name="T33" fmla="*/ 0 h 8189"/>
                <a:gd name="T34" fmla="*/ 0 w 8306"/>
                <a:gd name="T35" fmla="*/ 0 h 8189"/>
                <a:gd name="T36" fmla="*/ 0 w 8306"/>
                <a:gd name="T37" fmla="*/ 0 h 8189"/>
                <a:gd name="T38" fmla="*/ 0 w 8306"/>
                <a:gd name="T39" fmla="*/ 0 h 8189"/>
                <a:gd name="T40" fmla="*/ 0 w 8306"/>
                <a:gd name="T41" fmla="*/ 0 h 8189"/>
                <a:gd name="T42" fmla="*/ 0 w 8306"/>
                <a:gd name="T43" fmla="*/ 0 h 8189"/>
                <a:gd name="T44" fmla="*/ 0 w 8306"/>
                <a:gd name="T45" fmla="*/ 0 h 8189"/>
                <a:gd name="T46" fmla="*/ 0 w 8306"/>
                <a:gd name="T47" fmla="*/ 0 h 8189"/>
                <a:gd name="T48" fmla="*/ 0 w 8306"/>
                <a:gd name="T49" fmla="*/ 0 h 8189"/>
                <a:gd name="T50" fmla="*/ 0 w 8306"/>
                <a:gd name="T51" fmla="*/ 0 h 8189"/>
                <a:gd name="T52" fmla="*/ 0 w 8306"/>
                <a:gd name="T53" fmla="*/ 0 h 8189"/>
                <a:gd name="T54" fmla="*/ 0 w 8306"/>
                <a:gd name="T55" fmla="*/ 0 h 8189"/>
                <a:gd name="T56" fmla="*/ 0 w 8306"/>
                <a:gd name="T57" fmla="*/ 0 h 8189"/>
                <a:gd name="T58" fmla="*/ 0 w 8306"/>
                <a:gd name="T59" fmla="*/ 0 h 8189"/>
                <a:gd name="T60" fmla="*/ 0 w 8306"/>
                <a:gd name="T61" fmla="*/ 0 h 8189"/>
                <a:gd name="T62" fmla="*/ 0 w 8306"/>
                <a:gd name="T63" fmla="*/ 0 h 8189"/>
                <a:gd name="T64" fmla="*/ 0 w 8306"/>
                <a:gd name="T65" fmla="*/ 0 h 8189"/>
                <a:gd name="T66" fmla="*/ 0 w 8306"/>
                <a:gd name="T67" fmla="*/ 0 h 8189"/>
                <a:gd name="T68" fmla="*/ 0 w 8306"/>
                <a:gd name="T69" fmla="*/ 0 h 8189"/>
                <a:gd name="T70" fmla="*/ 0 w 8306"/>
                <a:gd name="T71" fmla="*/ 0 h 8189"/>
                <a:gd name="T72" fmla="*/ 0 w 8306"/>
                <a:gd name="T73" fmla="*/ 0 h 8189"/>
                <a:gd name="T74" fmla="*/ 0 w 8306"/>
                <a:gd name="T75" fmla="*/ 0 h 8189"/>
                <a:gd name="T76" fmla="*/ 0 w 8306"/>
                <a:gd name="T77" fmla="*/ 0 h 8189"/>
                <a:gd name="T78" fmla="*/ 0 w 8306"/>
                <a:gd name="T79" fmla="*/ 0 h 8189"/>
                <a:gd name="T80" fmla="*/ 0 w 8306"/>
                <a:gd name="T81" fmla="*/ 0 h 8189"/>
                <a:gd name="T82" fmla="*/ 0 w 8306"/>
                <a:gd name="T83" fmla="*/ 0 h 8189"/>
                <a:gd name="T84" fmla="*/ 0 w 8306"/>
                <a:gd name="T85" fmla="*/ 0 h 8189"/>
                <a:gd name="T86" fmla="*/ 0 w 8306"/>
                <a:gd name="T87" fmla="*/ 0 h 8189"/>
                <a:gd name="T88" fmla="*/ 0 w 8306"/>
                <a:gd name="T89" fmla="*/ 0 h 8189"/>
                <a:gd name="T90" fmla="*/ 0 w 8306"/>
                <a:gd name="T91" fmla="*/ 0 h 8189"/>
                <a:gd name="T92" fmla="*/ 0 w 8306"/>
                <a:gd name="T93" fmla="*/ 0 h 8189"/>
                <a:gd name="T94" fmla="*/ 0 w 8306"/>
                <a:gd name="T95" fmla="*/ 0 h 8189"/>
                <a:gd name="T96" fmla="*/ 0 w 8306"/>
                <a:gd name="T97" fmla="*/ 0 h 8189"/>
                <a:gd name="T98" fmla="*/ 0 w 8306"/>
                <a:gd name="T99" fmla="*/ 0 h 8189"/>
                <a:gd name="T100" fmla="*/ 0 w 8306"/>
                <a:gd name="T101" fmla="*/ 0 h 81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306" h="8189">
                  <a:moveTo>
                    <a:pt x="8306" y="4096"/>
                  </a:moveTo>
                  <a:lnTo>
                    <a:pt x="8300" y="4307"/>
                  </a:lnTo>
                  <a:lnTo>
                    <a:pt x="8284" y="4514"/>
                  </a:lnTo>
                  <a:lnTo>
                    <a:pt x="8257" y="4718"/>
                  </a:lnTo>
                  <a:lnTo>
                    <a:pt x="8221" y="4919"/>
                  </a:lnTo>
                  <a:lnTo>
                    <a:pt x="8174" y="5117"/>
                  </a:lnTo>
                  <a:lnTo>
                    <a:pt x="8118" y="5312"/>
                  </a:lnTo>
                  <a:lnTo>
                    <a:pt x="8053" y="5501"/>
                  </a:lnTo>
                  <a:lnTo>
                    <a:pt x="7978" y="5687"/>
                  </a:lnTo>
                  <a:lnTo>
                    <a:pt x="7895" y="5869"/>
                  </a:lnTo>
                  <a:lnTo>
                    <a:pt x="7802" y="6045"/>
                  </a:lnTo>
                  <a:lnTo>
                    <a:pt x="7702" y="6216"/>
                  </a:lnTo>
                  <a:lnTo>
                    <a:pt x="7593" y="6382"/>
                  </a:lnTo>
                  <a:lnTo>
                    <a:pt x="7478" y="6543"/>
                  </a:lnTo>
                  <a:lnTo>
                    <a:pt x="7354" y="6697"/>
                  </a:lnTo>
                  <a:lnTo>
                    <a:pt x="7223" y="6846"/>
                  </a:lnTo>
                  <a:lnTo>
                    <a:pt x="7085" y="6988"/>
                  </a:lnTo>
                  <a:lnTo>
                    <a:pt x="6940" y="7124"/>
                  </a:lnTo>
                  <a:lnTo>
                    <a:pt x="6790" y="7253"/>
                  </a:lnTo>
                  <a:lnTo>
                    <a:pt x="6633" y="7375"/>
                  </a:lnTo>
                  <a:lnTo>
                    <a:pt x="6470" y="7489"/>
                  </a:lnTo>
                  <a:lnTo>
                    <a:pt x="6301" y="7596"/>
                  </a:lnTo>
                  <a:lnTo>
                    <a:pt x="6127" y="7694"/>
                  </a:lnTo>
                  <a:lnTo>
                    <a:pt x="5948" y="7785"/>
                  </a:lnTo>
                  <a:lnTo>
                    <a:pt x="5764" y="7867"/>
                  </a:lnTo>
                  <a:lnTo>
                    <a:pt x="5576" y="7941"/>
                  </a:lnTo>
                  <a:lnTo>
                    <a:pt x="5383" y="8006"/>
                  </a:lnTo>
                  <a:lnTo>
                    <a:pt x="5187" y="8061"/>
                  </a:lnTo>
                  <a:lnTo>
                    <a:pt x="4986" y="8106"/>
                  </a:lnTo>
                  <a:lnTo>
                    <a:pt x="4782" y="8143"/>
                  </a:lnTo>
                  <a:lnTo>
                    <a:pt x="4575" y="8169"/>
                  </a:lnTo>
                  <a:lnTo>
                    <a:pt x="4364" y="8184"/>
                  </a:lnTo>
                  <a:lnTo>
                    <a:pt x="4151" y="8189"/>
                  </a:lnTo>
                  <a:lnTo>
                    <a:pt x="3939" y="8184"/>
                  </a:lnTo>
                  <a:lnTo>
                    <a:pt x="3728" y="8169"/>
                  </a:lnTo>
                  <a:lnTo>
                    <a:pt x="3521" y="8143"/>
                  </a:lnTo>
                  <a:lnTo>
                    <a:pt x="3317" y="8106"/>
                  </a:lnTo>
                  <a:lnTo>
                    <a:pt x="3116" y="8061"/>
                  </a:lnTo>
                  <a:lnTo>
                    <a:pt x="2920" y="8006"/>
                  </a:lnTo>
                  <a:lnTo>
                    <a:pt x="2727" y="7941"/>
                  </a:lnTo>
                  <a:lnTo>
                    <a:pt x="2539" y="7867"/>
                  </a:lnTo>
                  <a:lnTo>
                    <a:pt x="2355" y="7785"/>
                  </a:lnTo>
                  <a:lnTo>
                    <a:pt x="2177" y="7694"/>
                  </a:lnTo>
                  <a:lnTo>
                    <a:pt x="2003" y="7596"/>
                  </a:lnTo>
                  <a:lnTo>
                    <a:pt x="1834" y="7489"/>
                  </a:lnTo>
                  <a:lnTo>
                    <a:pt x="1671" y="7375"/>
                  </a:lnTo>
                  <a:lnTo>
                    <a:pt x="1514" y="7253"/>
                  </a:lnTo>
                  <a:lnTo>
                    <a:pt x="1364" y="7124"/>
                  </a:lnTo>
                  <a:lnTo>
                    <a:pt x="1219" y="6988"/>
                  </a:lnTo>
                  <a:lnTo>
                    <a:pt x="1082" y="6846"/>
                  </a:lnTo>
                  <a:lnTo>
                    <a:pt x="951" y="6697"/>
                  </a:lnTo>
                  <a:lnTo>
                    <a:pt x="828" y="6543"/>
                  </a:lnTo>
                  <a:lnTo>
                    <a:pt x="712" y="6382"/>
                  </a:lnTo>
                  <a:lnTo>
                    <a:pt x="604" y="6216"/>
                  </a:lnTo>
                  <a:lnTo>
                    <a:pt x="503" y="6045"/>
                  </a:lnTo>
                  <a:lnTo>
                    <a:pt x="411" y="5869"/>
                  </a:lnTo>
                  <a:lnTo>
                    <a:pt x="328" y="5687"/>
                  </a:lnTo>
                  <a:lnTo>
                    <a:pt x="253" y="5501"/>
                  </a:lnTo>
                  <a:lnTo>
                    <a:pt x="188" y="5312"/>
                  </a:lnTo>
                  <a:lnTo>
                    <a:pt x="131" y="5117"/>
                  </a:lnTo>
                  <a:lnTo>
                    <a:pt x="85" y="4919"/>
                  </a:lnTo>
                  <a:lnTo>
                    <a:pt x="48" y="4718"/>
                  </a:lnTo>
                  <a:lnTo>
                    <a:pt x="22" y="4514"/>
                  </a:lnTo>
                  <a:lnTo>
                    <a:pt x="6" y="4307"/>
                  </a:lnTo>
                  <a:lnTo>
                    <a:pt x="0" y="4096"/>
                  </a:lnTo>
                  <a:lnTo>
                    <a:pt x="6" y="3887"/>
                  </a:lnTo>
                  <a:lnTo>
                    <a:pt x="22" y="3679"/>
                  </a:lnTo>
                  <a:lnTo>
                    <a:pt x="48" y="3475"/>
                  </a:lnTo>
                  <a:lnTo>
                    <a:pt x="85" y="3274"/>
                  </a:lnTo>
                  <a:lnTo>
                    <a:pt x="131" y="3076"/>
                  </a:lnTo>
                  <a:lnTo>
                    <a:pt x="188" y="2882"/>
                  </a:lnTo>
                  <a:lnTo>
                    <a:pt x="253" y="2692"/>
                  </a:lnTo>
                  <a:lnTo>
                    <a:pt x="328" y="2506"/>
                  </a:lnTo>
                  <a:lnTo>
                    <a:pt x="411" y="2324"/>
                  </a:lnTo>
                  <a:lnTo>
                    <a:pt x="503" y="2148"/>
                  </a:lnTo>
                  <a:lnTo>
                    <a:pt x="604" y="1976"/>
                  </a:lnTo>
                  <a:lnTo>
                    <a:pt x="712" y="1810"/>
                  </a:lnTo>
                  <a:lnTo>
                    <a:pt x="828" y="1649"/>
                  </a:lnTo>
                  <a:lnTo>
                    <a:pt x="951" y="1495"/>
                  </a:lnTo>
                  <a:lnTo>
                    <a:pt x="1082" y="1346"/>
                  </a:lnTo>
                  <a:lnTo>
                    <a:pt x="1219" y="1204"/>
                  </a:lnTo>
                  <a:lnTo>
                    <a:pt x="1364" y="1068"/>
                  </a:lnTo>
                  <a:lnTo>
                    <a:pt x="1514" y="939"/>
                  </a:lnTo>
                  <a:lnTo>
                    <a:pt x="1671" y="817"/>
                  </a:lnTo>
                  <a:lnTo>
                    <a:pt x="1834" y="702"/>
                  </a:lnTo>
                  <a:lnTo>
                    <a:pt x="2003" y="595"/>
                  </a:lnTo>
                  <a:lnTo>
                    <a:pt x="2177" y="497"/>
                  </a:lnTo>
                  <a:lnTo>
                    <a:pt x="2355" y="406"/>
                  </a:lnTo>
                  <a:lnTo>
                    <a:pt x="2539" y="324"/>
                  </a:lnTo>
                  <a:lnTo>
                    <a:pt x="2727" y="250"/>
                  </a:lnTo>
                  <a:lnTo>
                    <a:pt x="2920" y="185"/>
                  </a:lnTo>
                  <a:lnTo>
                    <a:pt x="3116" y="130"/>
                  </a:lnTo>
                  <a:lnTo>
                    <a:pt x="3317" y="84"/>
                  </a:lnTo>
                  <a:lnTo>
                    <a:pt x="3521" y="48"/>
                  </a:lnTo>
                  <a:lnTo>
                    <a:pt x="3728" y="22"/>
                  </a:lnTo>
                  <a:lnTo>
                    <a:pt x="3939" y="6"/>
                  </a:lnTo>
                  <a:lnTo>
                    <a:pt x="4151" y="0"/>
                  </a:lnTo>
                  <a:lnTo>
                    <a:pt x="4364" y="6"/>
                  </a:lnTo>
                  <a:lnTo>
                    <a:pt x="4575" y="22"/>
                  </a:lnTo>
                  <a:lnTo>
                    <a:pt x="4782" y="48"/>
                  </a:lnTo>
                  <a:lnTo>
                    <a:pt x="4986" y="84"/>
                  </a:lnTo>
                  <a:lnTo>
                    <a:pt x="5187" y="130"/>
                  </a:lnTo>
                  <a:lnTo>
                    <a:pt x="5383" y="185"/>
                  </a:lnTo>
                  <a:lnTo>
                    <a:pt x="5576" y="250"/>
                  </a:lnTo>
                  <a:lnTo>
                    <a:pt x="5764" y="324"/>
                  </a:lnTo>
                  <a:lnTo>
                    <a:pt x="5948" y="406"/>
                  </a:lnTo>
                  <a:lnTo>
                    <a:pt x="6127" y="497"/>
                  </a:lnTo>
                  <a:lnTo>
                    <a:pt x="6301" y="595"/>
                  </a:lnTo>
                  <a:lnTo>
                    <a:pt x="6470" y="702"/>
                  </a:lnTo>
                  <a:lnTo>
                    <a:pt x="6633" y="817"/>
                  </a:lnTo>
                  <a:lnTo>
                    <a:pt x="6790" y="939"/>
                  </a:lnTo>
                  <a:lnTo>
                    <a:pt x="6940" y="1068"/>
                  </a:lnTo>
                  <a:lnTo>
                    <a:pt x="7085" y="1204"/>
                  </a:lnTo>
                  <a:lnTo>
                    <a:pt x="7223" y="1346"/>
                  </a:lnTo>
                  <a:lnTo>
                    <a:pt x="7354" y="1495"/>
                  </a:lnTo>
                  <a:lnTo>
                    <a:pt x="7478" y="1649"/>
                  </a:lnTo>
                  <a:lnTo>
                    <a:pt x="7593" y="1810"/>
                  </a:lnTo>
                  <a:lnTo>
                    <a:pt x="7702" y="1976"/>
                  </a:lnTo>
                  <a:lnTo>
                    <a:pt x="7802" y="2148"/>
                  </a:lnTo>
                  <a:lnTo>
                    <a:pt x="7895" y="2324"/>
                  </a:lnTo>
                  <a:lnTo>
                    <a:pt x="7978" y="2506"/>
                  </a:lnTo>
                  <a:lnTo>
                    <a:pt x="8053" y="2692"/>
                  </a:lnTo>
                  <a:lnTo>
                    <a:pt x="8118" y="2882"/>
                  </a:lnTo>
                  <a:lnTo>
                    <a:pt x="8174" y="3076"/>
                  </a:lnTo>
                  <a:lnTo>
                    <a:pt x="8221" y="3274"/>
                  </a:lnTo>
                  <a:lnTo>
                    <a:pt x="8257" y="3475"/>
                  </a:lnTo>
                  <a:lnTo>
                    <a:pt x="8284" y="3679"/>
                  </a:lnTo>
                  <a:lnTo>
                    <a:pt x="8300" y="3887"/>
                  </a:lnTo>
                  <a:lnTo>
                    <a:pt x="8306" y="4096"/>
                  </a:lnTo>
                  <a:close/>
                  <a:moveTo>
                    <a:pt x="8008" y="4096"/>
                  </a:moveTo>
                  <a:lnTo>
                    <a:pt x="8003" y="4292"/>
                  </a:lnTo>
                  <a:lnTo>
                    <a:pt x="7989" y="4486"/>
                  </a:lnTo>
                  <a:lnTo>
                    <a:pt x="7964" y="4675"/>
                  </a:lnTo>
                  <a:lnTo>
                    <a:pt x="7929" y="4863"/>
                  </a:lnTo>
                  <a:lnTo>
                    <a:pt x="7886" y="5047"/>
                  </a:lnTo>
                  <a:lnTo>
                    <a:pt x="7834" y="5227"/>
                  </a:lnTo>
                  <a:lnTo>
                    <a:pt x="7774" y="5404"/>
                  </a:lnTo>
                  <a:lnTo>
                    <a:pt x="7705" y="5576"/>
                  </a:lnTo>
                  <a:lnTo>
                    <a:pt x="7628" y="5744"/>
                  </a:lnTo>
                  <a:lnTo>
                    <a:pt x="7542" y="5909"/>
                  </a:lnTo>
                  <a:lnTo>
                    <a:pt x="7449" y="6068"/>
                  </a:lnTo>
                  <a:lnTo>
                    <a:pt x="7349" y="6222"/>
                  </a:lnTo>
                  <a:lnTo>
                    <a:pt x="7241" y="6372"/>
                  </a:lnTo>
                  <a:lnTo>
                    <a:pt x="7126" y="6514"/>
                  </a:lnTo>
                  <a:lnTo>
                    <a:pt x="7005" y="6653"/>
                  </a:lnTo>
                  <a:lnTo>
                    <a:pt x="6878" y="6785"/>
                  </a:lnTo>
                  <a:lnTo>
                    <a:pt x="6743" y="6911"/>
                  </a:lnTo>
                  <a:lnTo>
                    <a:pt x="6603" y="7030"/>
                  </a:lnTo>
                  <a:lnTo>
                    <a:pt x="6457" y="7144"/>
                  </a:lnTo>
                  <a:lnTo>
                    <a:pt x="6306" y="7250"/>
                  </a:lnTo>
                  <a:lnTo>
                    <a:pt x="6149" y="7348"/>
                  </a:lnTo>
                  <a:lnTo>
                    <a:pt x="5988" y="7440"/>
                  </a:lnTo>
                  <a:lnTo>
                    <a:pt x="5821" y="7524"/>
                  </a:lnTo>
                  <a:lnTo>
                    <a:pt x="5650" y="7600"/>
                  </a:lnTo>
                  <a:lnTo>
                    <a:pt x="5475" y="7668"/>
                  </a:lnTo>
                  <a:lnTo>
                    <a:pt x="5297" y="7729"/>
                  </a:lnTo>
                  <a:lnTo>
                    <a:pt x="5114" y="7780"/>
                  </a:lnTo>
                  <a:lnTo>
                    <a:pt x="4927" y="7822"/>
                  </a:lnTo>
                  <a:lnTo>
                    <a:pt x="4738" y="7855"/>
                  </a:lnTo>
                  <a:lnTo>
                    <a:pt x="4544" y="7880"/>
                  </a:lnTo>
                  <a:lnTo>
                    <a:pt x="4350" y="7894"/>
                  </a:lnTo>
                  <a:lnTo>
                    <a:pt x="4151" y="7900"/>
                  </a:lnTo>
                  <a:lnTo>
                    <a:pt x="3953" y="7894"/>
                  </a:lnTo>
                  <a:lnTo>
                    <a:pt x="3757" y="7880"/>
                  </a:lnTo>
                  <a:lnTo>
                    <a:pt x="3565" y="7855"/>
                  </a:lnTo>
                  <a:lnTo>
                    <a:pt x="3376" y="7822"/>
                  </a:lnTo>
                  <a:lnTo>
                    <a:pt x="3189" y="7780"/>
                  </a:lnTo>
                  <a:lnTo>
                    <a:pt x="3006" y="7729"/>
                  </a:lnTo>
                  <a:lnTo>
                    <a:pt x="2827" y="7668"/>
                  </a:lnTo>
                  <a:lnTo>
                    <a:pt x="2652" y="7600"/>
                  </a:lnTo>
                  <a:lnTo>
                    <a:pt x="2482" y="7524"/>
                  </a:lnTo>
                  <a:lnTo>
                    <a:pt x="2315" y="7440"/>
                  </a:lnTo>
                  <a:lnTo>
                    <a:pt x="2153" y="7348"/>
                  </a:lnTo>
                  <a:lnTo>
                    <a:pt x="1997" y="7250"/>
                  </a:lnTo>
                  <a:lnTo>
                    <a:pt x="1846" y="7144"/>
                  </a:lnTo>
                  <a:lnTo>
                    <a:pt x="1700" y="7030"/>
                  </a:lnTo>
                  <a:lnTo>
                    <a:pt x="1559" y="6911"/>
                  </a:lnTo>
                  <a:lnTo>
                    <a:pt x="1425" y="6785"/>
                  </a:lnTo>
                  <a:lnTo>
                    <a:pt x="1298" y="6653"/>
                  </a:lnTo>
                  <a:lnTo>
                    <a:pt x="1177" y="6514"/>
                  </a:lnTo>
                  <a:lnTo>
                    <a:pt x="1062" y="6372"/>
                  </a:lnTo>
                  <a:lnTo>
                    <a:pt x="954" y="6222"/>
                  </a:lnTo>
                  <a:lnTo>
                    <a:pt x="854" y="6068"/>
                  </a:lnTo>
                  <a:lnTo>
                    <a:pt x="761" y="5909"/>
                  </a:lnTo>
                  <a:lnTo>
                    <a:pt x="675" y="5744"/>
                  </a:lnTo>
                  <a:lnTo>
                    <a:pt x="598" y="5576"/>
                  </a:lnTo>
                  <a:lnTo>
                    <a:pt x="529" y="5404"/>
                  </a:lnTo>
                  <a:lnTo>
                    <a:pt x="469" y="5227"/>
                  </a:lnTo>
                  <a:lnTo>
                    <a:pt x="416" y="5047"/>
                  </a:lnTo>
                  <a:lnTo>
                    <a:pt x="372" y="4863"/>
                  </a:lnTo>
                  <a:lnTo>
                    <a:pt x="339" y="4675"/>
                  </a:lnTo>
                  <a:lnTo>
                    <a:pt x="314" y="4486"/>
                  </a:lnTo>
                  <a:lnTo>
                    <a:pt x="299" y="4292"/>
                  </a:lnTo>
                  <a:lnTo>
                    <a:pt x="295" y="4096"/>
                  </a:lnTo>
                  <a:lnTo>
                    <a:pt x="299" y="3902"/>
                  </a:lnTo>
                  <a:lnTo>
                    <a:pt x="314" y="3709"/>
                  </a:lnTo>
                  <a:lnTo>
                    <a:pt x="339" y="3519"/>
                  </a:lnTo>
                  <a:lnTo>
                    <a:pt x="372" y="3332"/>
                  </a:lnTo>
                  <a:lnTo>
                    <a:pt x="416" y="3148"/>
                  </a:lnTo>
                  <a:lnTo>
                    <a:pt x="469" y="2968"/>
                  </a:lnTo>
                  <a:lnTo>
                    <a:pt x="529" y="2791"/>
                  </a:lnTo>
                  <a:lnTo>
                    <a:pt x="598" y="2619"/>
                  </a:lnTo>
                  <a:lnTo>
                    <a:pt x="675" y="2451"/>
                  </a:lnTo>
                  <a:lnTo>
                    <a:pt x="761" y="2286"/>
                  </a:lnTo>
                  <a:lnTo>
                    <a:pt x="854" y="2127"/>
                  </a:lnTo>
                  <a:lnTo>
                    <a:pt x="954" y="1973"/>
                  </a:lnTo>
                  <a:lnTo>
                    <a:pt x="1062" y="1823"/>
                  </a:lnTo>
                  <a:lnTo>
                    <a:pt x="1177" y="1680"/>
                  </a:lnTo>
                  <a:lnTo>
                    <a:pt x="1298" y="1542"/>
                  </a:lnTo>
                  <a:lnTo>
                    <a:pt x="1425" y="1410"/>
                  </a:lnTo>
                  <a:lnTo>
                    <a:pt x="1559" y="1284"/>
                  </a:lnTo>
                  <a:lnTo>
                    <a:pt x="1700" y="1164"/>
                  </a:lnTo>
                  <a:lnTo>
                    <a:pt x="1846" y="1051"/>
                  </a:lnTo>
                  <a:lnTo>
                    <a:pt x="1997" y="945"/>
                  </a:lnTo>
                  <a:lnTo>
                    <a:pt x="2153" y="846"/>
                  </a:lnTo>
                  <a:lnTo>
                    <a:pt x="2315" y="754"/>
                  </a:lnTo>
                  <a:lnTo>
                    <a:pt x="2482" y="670"/>
                  </a:lnTo>
                  <a:lnTo>
                    <a:pt x="2652" y="594"/>
                  </a:lnTo>
                  <a:lnTo>
                    <a:pt x="2827" y="526"/>
                  </a:lnTo>
                  <a:lnTo>
                    <a:pt x="3006" y="465"/>
                  </a:lnTo>
                  <a:lnTo>
                    <a:pt x="3189" y="414"/>
                  </a:lnTo>
                  <a:lnTo>
                    <a:pt x="3376" y="371"/>
                  </a:lnTo>
                  <a:lnTo>
                    <a:pt x="3565" y="338"/>
                  </a:lnTo>
                  <a:lnTo>
                    <a:pt x="3757" y="314"/>
                  </a:lnTo>
                  <a:lnTo>
                    <a:pt x="3953" y="299"/>
                  </a:lnTo>
                  <a:lnTo>
                    <a:pt x="4151" y="294"/>
                  </a:lnTo>
                  <a:lnTo>
                    <a:pt x="4350" y="299"/>
                  </a:lnTo>
                  <a:lnTo>
                    <a:pt x="4544" y="314"/>
                  </a:lnTo>
                  <a:lnTo>
                    <a:pt x="4738" y="338"/>
                  </a:lnTo>
                  <a:lnTo>
                    <a:pt x="4927" y="371"/>
                  </a:lnTo>
                  <a:lnTo>
                    <a:pt x="5114" y="414"/>
                  </a:lnTo>
                  <a:lnTo>
                    <a:pt x="5297" y="465"/>
                  </a:lnTo>
                  <a:lnTo>
                    <a:pt x="5475" y="526"/>
                  </a:lnTo>
                  <a:lnTo>
                    <a:pt x="5650" y="594"/>
                  </a:lnTo>
                  <a:lnTo>
                    <a:pt x="5821" y="670"/>
                  </a:lnTo>
                  <a:lnTo>
                    <a:pt x="5988" y="754"/>
                  </a:lnTo>
                  <a:lnTo>
                    <a:pt x="6149" y="846"/>
                  </a:lnTo>
                  <a:lnTo>
                    <a:pt x="6306" y="945"/>
                  </a:lnTo>
                  <a:lnTo>
                    <a:pt x="6457" y="1051"/>
                  </a:lnTo>
                  <a:lnTo>
                    <a:pt x="6603" y="1164"/>
                  </a:lnTo>
                  <a:lnTo>
                    <a:pt x="6743" y="1284"/>
                  </a:lnTo>
                  <a:lnTo>
                    <a:pt x="6878" y="1410"/>
                  </a:lnTo>
                  <a:lnTo>
                    <a:pt x="7005" y="1542"/>
                  </a:lnTo>
                  <a:lnTo>
                    <a:pt x="7126" y="1680"/>
                  </a:lnTo>
                  <a:lnTo>
                    <a:pt x="7241" y="1823"/>
                  </a:lnTo>
                  <a:lnTo>
                    <a:pt x="7349" y="1973"/>
                  </a:lnTo>
                  <a:lnTo>
                    <a:pt x="7449" y="2127"/>
                  </a:lnTo>
                  <a:lnTo>
                    <a:pt x="7542" y="2286"/>
                  </a:lnTo>
                  <a:lnTo>
                    <a:pt x="7628" y="2451"/>
                  </a:lnTo>
                  <a:lnTo>
                    <a:pt x="7705" y="2619"/>
                  </a:lnTo>
                  <a:lnTo>
                    <a:pt x="7774" y="2791"/>
                  </a:lnTo>
                  <a:lnTo>
                    <a:pt x="7834" y="2968"/>
                  </a:lnTo>
                  <a:lnTo>
                    <a:pt x="7886" y="3148"/>
                  </a:lnTo>
                  <a:lnTo>
                    <a:pt x="7929" y="3332"/>
                  </a:lnTo>
                  <a:lnTo>
                    <a:pt x="7964" y="3519"/>
                  </a:lnTo>
                  <a:lnTo>
                    <a:pt x="7989" y="3709"/>
                  </a:lnTo>
                  <a:lnTo>
                    <a:pt x="8003" y="3902"/>
                  </a:lnTo>
                  <a:lnTo>
                    <a:pt x="8008" y="4096"/>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 name="Freeform 95"/>
            <p:cNvSpPr>
              <a:spLocks/>
            </p:cNvSpPr>
            <p:nvPr/>
          </p:nvSpPr>
          <p:spPr bwMode="auto">
            <a:xfrm>
              <a:off x="2983" y="1177"/>
              <a:ext cx="1286" cy="1267"/>
            </a:xfrm>
            <a:custGeom>
              <a:avLst/>
              <a:gdLst>
                <a:gd name="T0" fmla="*/ 0 w 7713"/>
                <a:gd name="T1" fmla="*/ 0 h 7606"/>
                <a:gd name="T2" fmla="*/ 0 w 7713"/>
                <a:gd name="T3" fmla="*/ 0 h 7606"/>
                <a:gd name="T4" fmla="*/ 0 w 7713"/>
                <a:gd name="T5" fmla="*/ 0 h 7606"/>
                <a:gd name="T6" fmla="*/ 0 w 7713"/>
                <a:gd name="T7" fmla="*/ 0 h 7606"/>
                <a:gd name="T8" fmla="*/ 0 w 7713"/>
                <a:gd name="T9" fmla="*/ 0 h 7606"/>
                <a:gd name="T10" fmla="*/ 0 w 7713"/>
                <a:gd name="T11" fmla="*/ 0 h 7606"/>
                <a:gd name="T12" fmla="*/ 0 w 7713"/>
                <a:gd name="T13" fmla="*/ 0 h 7606"/>
                <a:gd name="T14" fmla="*/ 0 w 7713"/>
                <a:gd name="T15" fmla="*/ 0 h 7606"/>
                <a:gd name="T16" fmla="*/ 0 w 7713"/>
                <a:gd name="T17" fmla="*/ 0 h 7606"/>
                <a:gd name="T18" fmla="*/ 0 w 7713"/>
                <a:gd name="T19" fmla="*/ 0 h 7606"/>
                <a:gd name="T20" fmla="*/ 0 w 7713"/>
                <a:gd name="T21" fmla="*/ 0 h 7606"/>
                <a:gd name="T22" fmla="*/ 0 w 7713"/>
                <a:gd name="T23" fmla="*/ 0 h 7606"/>
                <a:gd name="T24" fmla="*/ 0 w 7713"/>
                <a:gd name="T25" fmla="*/ 0 h 7606"/>
                <a:gd name="T26" fmla="*/ 0 w 7713"/>
                <a:gd name="T27" fmla="*/ 0 h 7606"/>
                <a:gd name="T28" fmla="*/ 0 w 7713"/>
                <a:gd name="T29" fmla="*/ 0 h 7606"/>
                <a:gd name="T30" fmla="*/ 0 w 7713"/>
                <a:gd name="T31" fmla="*/ 0 h 7606"/>
                <a:gd name="T32" fmla="*/ 0 w 7713"/>
                <a:gd name="T33" fmla="*/ 0 h 7606"/>
                <a:gd name="T34" fmla="*/ 0 w 7713"/>
                <a:gd name="T35" fmla="*/ 0 h 7606"/>
                <a:gd name="T36" fmla="*/ 0 w 7713"/>
                <a:gd name="T37" fmla="*/ 0 h 7606"/>
                <a:gd name="T38" fmla="*/ 0 w 7713"/>
                <a:gd name="T39" fmla="*/ 0 h 7606"/>
                <a:gd name="T40" fmla="*/ 0 w 7713"/>
                <a:gd name="T41" fmla="*/ 0 h 7606"/>
                <a:gd name="T42" fmla="*/ 0 w 7713"/>
                <a:gd name="T43" fmla="*/ 0 h 7606"/>
                <a:gd name="T44" fmla="*/ 0 w 7713"/>
                <a:gd name="T45" fmla="*/ 0 h 7606"/>
                <a:gd name="T46" fmla="*/ 0 w 7713"/>
                <a:gd name="T47" fmla="*/ 0 h 7606"/>
                <a:gd name="T48" fmla="*/ 0 w 7713"/>
                <a:gd name="T49" fmla="*/ 0 h 7606"/>
                <a:gd name="T50" fmla="*/ 0 w 7713"/>
                <a:gd name="T51" fmla="*/ 0 h 7606"/>
                <a:gd name="T52" fmla="*/ 0 w 7713"/>
                <a:gd name="T53" fmla="*/ 0 h 7606"/>
                <a:gd name="T54" fmla="*/ 0 w 7713"/>
                <a:gd name="T55" fmla="*/ 0 h 7606"/>
                <a:gd name="T56" fmla="*/ 0 w 7713"/>
                <a:gd name="T57" fmla="*/ 0 h 7606"/>
                <a:gd name="T58" fmla="*/ 0 w 7713"/>
                <a:gd name="T59" fmla="*/ 0 h 7606"/>
                <a:gd name="T60" fmla="*/ 0 w 7713"/>
                <a:gd name="T61" fmla="*/ 0 h 7606"/>
                <a:gd name="T62" fmla="*/ 0 w 7713"/>
                <a:gd name="T63" fmla="*/ 0 h 7606"/>
                <a:gd name="T64" fmla="*/ 0 w 7713"/>
                <a:gd name="T65" fmla="*/ 0 h 7606"/>
                <a:gd name="T66" fmla="*/ 0 w 7713"/>
                <a:gd name="T67" fmla="*/ 0 h 7606"/>
                <a:gd name="T68" fmla="*/ 0 w 7713"/>
                <a:gd name="T69" fmla="*/ 0 h 7606"/>
                <a:gd name="T70" fmla="*/ 0 w 7713"/>
                <a:gd name="T71" fmla="*/ 0 h 7606"/>
                <a:gd name="T72" fmla="*/ 0 w 7713"/>
                <a:gd name="T73" fmla="*/ 0 h 7606"/>
                <a:gd name="T74" fmla="*/ 0 w 7713"/>
                <a:gd name="T75" fmla="*/ 0 h 7606"/>
                <a:gd name="T76" fmla="*/ 0 w 7713"/>
                <a:gd name="T77" fmla="*/ 0 h 7606"/>
                <a:gd name="T78" fmla="*/ 0 w 7713"/>
                <a:gd name="T79" fmla="*/ 0 h 7606"/>
                <a:gd name="T80" fmla="*/ 0 w 7713"/>
                <a:gd name="T81" fmla="*/ 0 h 7606"/>
                <a:gd name="T82" fmla="*/ 0 w 7713"/>
                <a:gd name="T83" fmla="*/ 0 h 7606"/>
                <a:gd name="T84" fmla="*/ 0 w 7713"/>
                <a:gd name="T85" fmla="*/ 0 h 76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713" h="7606">
                  <a:moveTo>
                    <a:pt x="7713" y="3802"/>
                  </a:moveTo>
                  <a:lnTo>
                    <a:pt x="7708" y="3998"/>
                  </a:lnTo>
                  <a:lnTo>
                    <a:pt x="7694" y="4192"/>
                  </a:lnTo>
                  <a:lnTo>
                    <a:pt x="7669" y="4381"/>
                  </a:lnTo>
                  <a:lnTo>
                    <a:pt x="7634" y="4569"/>
                  </a:lnTo>
                  <a:lnTo>
                    <a:pt x="7591" y="4753"/>
                  </a:lnTo>
                  <a:lnTo>
                    <a:pt x="7539" y="4933"/>
                  </a:lnTo>
                  <a:lnTo>
                    <a:pt x="7479" y="5110"/>
                  </a:lnTo>
                  <a:lnTo>
                    <a:pt x="7410" y="5282"/>
                  </a:lnTo>
                  <a:lnTo>
                    <a:pt x="7333" y="5450"/>
                  </a:lnTo>
                  <a:lnTo>
                    <a:pt x="7247" y="5615"/>
                  </a:lnTo>
                  <a:lnTo>
                    <a:pt x="7154" y="5774"/>
                  </a:lnTo>
                  <a:lnTo>
                    <a:pt x="7054" y="5928"/>
                  </a:lnTo>
                  <a:lnTo>
                    <a:pt x="6946" y="6078"/>
                  </a:lnTo>
                  <a:lnTo>
                    <a:pt x="6831" y="6220"/>
                  </a:lnTo>
                  <a:lnTo>
                    <a:pt x="6710" y="6359"/>
                  </a:lnTo>
                  <a:lnTo>
                    <a:pt x="6583" y="6491"/>
                  </a:lnTo>
                  <a:lnTo>
                    <a:pt x="6448" y="6617"/>
                  </a:lnTo>
                  <a:lnTo>
                    <a:pt x="6308" y="6736"/>
                  </a:lnTo>
                  <a:lnTo>
                    <a:pt x="6162" y="6850"/>
                  </a:lnTo>
                  <a:lnTo>
                    <a:pt x="6011" y="6956"/>
                  </a:lnTo>
                  <a:lnTo>
                    <a:pt x="5854" y="7054"/>
                  </a:lnTo>
                  <a:lnTo>
                    <a:pt x="5693" y="7146"/>
                  </a:lnTo>
                  <a:lnTo>
                    <a:pt x="5526" y="7230"/>
                  </a:lnTo>
                  <a:lnTo>
                    <a:pt x="5355" y="7306"/>
                  </a:lnTo>
                  <a:lnTo>
                    <a:pt x="5180" y="7374"/>
                  </a:lnTo>
                  <a:lnTo>
                    <a:pt x="5002" y="7435"/>
                  </a:lnTo>
                  <a:lnTo>
                    <a:pt x="4819" y="7486"/>
                  </a:lnTo>
                  <a:lnTo>
                    <a:pt x="4632" y="7528"/>
                  </a:lnTo>
                  <a:lnTo>
                    <a:pt x="4443" y="7561"/>
                  </a:lnTo>
                  <a:lnTo>
                    <a:pt x="4249" y="7586"/>
                  </a:lnTo>
                  <a:lnTo>
                    <a:pt x="4055" y="7600"/>
                  </a:lnTo>
                  <a:lnTo>
                    <a:pt x="3856" y="7606"/>
                  </a:lnTo>
                  <a:lnTo>
                    <a:pt x="3658" y="7600"/>
                  </a:lnTo>
                  <a:lnTo>
                    <a:pt x="3462" y="7586"/>
                  </a:lnTo>
                  <a:lnTo>
                    <a:pt x="3270" y="7561"/>
                  </a:lnTo>
                  <a:lnTo>
                    <a:pt x="3081" y="7528"/>
                  </a:lnTo>
                  <a:lnTo>
                    <a:pt x="2894" y="7486"/>
                  </a:lnTo>
                  <a:lnTo>
                    <a:pt x="2711" y="7435"/>
                  </a:lnTo>
                  <a:lnTo>
                    <a:pt x="2532" y="7374"/>
                  </a:lnTo>
                  <a:lnTo>
                    <a:pt x="2357" y="7306"/>
                  </a:lnTo>
                  <a:lnTo>
                    <a:pt x="2187" y="7230"/>
                  </a:lnTo>
                  <a:lnTo>
                    <a:pt x="2020" y="7146"/>
                  </a:lnTo>
                  <a:lnTo>
                    <a:pt x="1858" y="7054"/>
                  </a:lnTo>
                  <a:lnTo>
                    <a:pt x="1702" y="6956"/>
                  </a:lnTo>
                  <a:lnTo>
                    <a:pt x="1551" y="6850"/>
                  </a:lnTo>
                  <a:lnTo>
                    <a:pt x="1405" y="6736"/>
                  </a:lnTo>
                  <a:lnTo>
                    <a:pt x="1264" y="6617"/>
                  </a:lnTo>
                  <a:lnTo>
                    <a:pt x="1130" y="6491"/>
                  </a:lnTo>
                  <a:lnTo>
                    <a:pt x="1003" y="6359"/>
                  </a:lnTo>
                  <a:lnTo>
                    <a:pt x="882" y="6220"/>
                  </a:lnTo>
                  <a:lnTo>
                    <a:pt x="767" y="6078"/>
                  </a:lnTo>
                  <a:lnTo>
                    <a:pt x="659" y="5928"/>
                  </a:lnTo>
                  <a:lnTo>
                    <a:pt x="559" y="5774"/>
                  </a:lnTo>
                  <a:lnTo>
                    <a:pt x="466" y="5615"/>
                  </a:lnTo>
                  <a:lnTo>
                    <a:pt x="380" y="5450"/>
                  </a:lnTo>
                  <a:lnTo>
                    <a:pt x="303" y="5282"/>
                  </a:lnTo>
                  <a:lnTo>
                    <a:pt x="234" y="5110"/>
                  </a:lnTo>
                  <a:lnTo>
                    <a:pt x="174" y="4933"/>
                  </a:lnTo>
                  <a:lnTo>
                    <a:pt x="121" y="4753"/>
                  </a:lnTo>
                  <a:lnTo>
                    <a:pt x="77" y="4569"/>
                  </a:lnTo>
                  <a:lnTo>
                    <a:pt x="44" y="4381"/>
                  </a:lnTo>
                  <a:lnTo>
                    <a:pt x="19" y="4192"/>
                  </a:lnTo>
                  <a:lnTo>
                    <a:pt x="4" y="3998"/>
                  </a:lnTo>
                  <a:lnTo>
                    <a:pt x="0" y="3802"/>
                  </a:lnTo>
                  <a:lnTo>
                    <a:pt x="4" y="3608"/>
                  </a:lnTo>
                  <a:lnTo>
                    <a:pt x="19" y="3415"/>
                  </a:lnTo>
                  <a:lnTo>
                    <a:pt x="44" y="3225"/>
                  </a:lnTo>
                  <a:lnTo>
                    <a:pt x="77" y="3038"/>
                  </a:lnTo>
                  <a:lnTo>
                    <a:pt x="121" y="2854"/>
                  </a:lnTo>
                  <a:lnTo>
                    <a:pt x="174" y="2674"/>
                  </a:lnTo>
                  <a:lnTo>
                    <a:pt x="234" y="2497"/>
                  </a:lnTo>
                  <a:lnTo>
                    <a:pt x="303" y="2325"/>
                  </a:lnTo>
                  <a:lnTo>
                    <a:pt x="380" y="2157"/>
                  </a:lnTo>
                  <a:lnTo>
                    <a:pt x="466" y="1992"/>
                  </a:lnTo>
                  <a:lnTo>
                    <a:pt x="559" y="1833"/>
                  </a:lnTo>
                  <a:lnTo>
                    <a:pt x="659" y="1679"/>
                  </a:lnTo>
                  <a:lnTo>
                    <a:pt x="767" y="1529"/>
                  </a:lnTo>
                  <a:lnTo>
                    <a:pt x="882" y="1386"/>
                  </a:lnTo>
                  <a:lnTo>
                    <a:pt x="1003" y="1248"/>
                  </a:lnTo>
                  <a:lnTo>
                    <a:pt x="1130" y="1116"/>
                  </a:lnTo>
                  <a:lnTo>
                    <a:pt x="1264" y="990"/>
                  </a:lnTo>
                  <a:lnTo>
                    <a:pt x="1405" y="870"/>
                  </a:lnTo>
                  <a:lnTo>
                    <a:pt x="1551" y="757"/>
                  </a:lnTo>
                  <a:lnTo>
                    <a:pt x="1702" y="651"/>
                  </a:lnTo>
                  <a:lnTo>
                    <a:pt x="1858" y="552"/>
                  </a:lnTo>
                  <a:lnTo>
                    <a:pt x="2020" y="460"/>
                  </a:lnTo>
                  <a:lnTo>
                    <a:pt x="2187" y="376"/>
                  </a:lnTo>
                  <a:lnTo>
                    <a:pt x="2357" y="300"/>
                  </a:lnTo>
                  <a:lnTo>
                    <a:pt x="2532" y="232"/>
                  </a:lnTo>
                  <a:lnTo>
                    <a:pt x="2711" y="171"/>
                  </a:lnTo>
                  <a:lnTo>
                    <a:pt x="2894" y="120"/>
                  </a:lnTo>
                  <a:lnTo>
                    <a:pt x="3081" y="77"/>
                  </a:lnTo>
                  <a:lnTo>
                    <a:pt x="3270" y="44"/>
                  </a:lnTo>
                  <a:lnTo>
                    <a:pt x="3462" y="20"/>
                  </a:lnTo>
                  <a:lnTo>
                    <a:pt x="3658" y="5"/>
                  </a:lnTo>
                  <a:lnTo>
                    <a:pt x="3856" y="0"/>
                  </a:lnTo>
                  <a:lnTo>
                    <a:pt x="4055" y="5"/>
                  </a:lnTo>
                  <a:lnTo>
                    <a:pt x="4249" y="20"/>
                  </a:lnTo>
                  <a:lnTo>
                    <a:pt x="4443" y="44"/>
                  </a:lnTo>
                  <a:lnTo>
                    <a:pt x="4632" y="77"/>
                  </a:lnTo>
                  <a:lnTo>
                    <a:pt x="4819" y="120"/>
                  </a:lnTo>
                  <a:lnTo>
                    <a:pt x="5002" y="171"/>
                  </a:lnTo>
                  <a:lnTo>
                    <a:pt x="5180" y="232"/>
                  </a:lnTo>
                  <a:lnTo>
                    <a:pt x="5355" y="300"/>
                  </a:lnTo>
                  <a:lnTo>
                    <a:pt x="5526" y="376"/>
                  </a:lnTo>
                  <a:lnTo>
                    <a:pt x="5693" y="460"/>
                  </a:lnTo>
                  <a:lnTo>
                    <a:pt x="5854" y="552"/>
                  </a:lnTo>
                  <a:lnTo>
                    <a:pt x="6011" y="651"/>
                  </a:lnTo>
                  <a:lnTo>
                    <a:pt x="6162" y="757"/>
                  </a:lnTo>
                  <a:lnTo>
                    <a:pt x="6308" y="870"/>
                  </a:lnTo>
                  <a:lnTo>
                    <a:pt x="6448" y="990"/>
                  </a:lnTo>
                  <a:lnTo>
                    <a:pt x="6583" y="1116"/>
                  </a:lnTo>
                  <a:lnTo>
                    <a:pt x="6710" y="1248"/>
                  </a:lnTo>
                  <a:lnTo>
                    <a:pt x="6831" y="1386"/>
                  </a:lnTo>
                  <a:lnTo>
                    <a:pt x="6946" y="1529"/>
                  </a:lnTo>
                  <a:lnTo>
                    <a:pt x="7054" y="1679"/>
                  </a:lnTo>
                  <a:lnTo>
                    <a:pt x="7154" y="1833"/>
                  </a:lnTo>
                  <a:lnTo>
                    <a:pt x="7247" y="1992"/>
                  </a:lnTo>
                  <a:lnTo>
                    <a:pt x="7333" y="2157"/>
                  </a:lnTo>
                  <a:lnTo>
                    <a:pt x="7410" y="2325"/>
                  </a:lnTo>
                  <a:lnTo>
                    <a:pt x="7479" y="2497"/>
                  </a:lnTo>
                  <a:lnTo>
                    <a:pt x="7539" y="2674"/>
                  </a:lnTo>
                  <a:lnTo>
                    <a:pt x="7591" y="2854"/>
                  </a:lnTo>
                  <a:lnTo>
                    <a:pt x="7634" y="3038"/>
                  </a:lnTo>
                  <a:lnTo>
                    <a:pt x="7669" y="3225"/>
                  </a:lnTo>
                  <a:lnTo>
                    <a:pt x="7694" y="3415"/>
                  </a:lnTo>
                  <a:lnTo>
                    <a:pt x="7708" y="3608"/>
                  </a:lnTo>
                  <a:lnTo>
                    <a:pt x="7713" y="3802"/>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3" name="Freeform 96"/>
            <p:cNvSpPr>
              <a:spLocks/>
            </p:cNvSpPr>
            <p:nvPr/>
          </p:nvSpPr>
          <p:spPr bwMode="auto">
            <a:xfrm>
              <a:off x="3490" y="1176"/>
              <a:ext cx="779" cy="1202"/>
            </a:xfrm>
            <a:custGeom>
              <a:avLst/>
              <a:gdLst>
                <a:gd name="T0" fmla="*/ 0 w 4676"/>
                <a:gd name="T1" fmla="*/ 0 h 7215"/>
                <a:gd name="T2" fmla="*/ 0 w 4676"/>
                <a:gd name="T3" fmla="*/ 0 h 7215"/>
                <a:gd name="T4" fmla="*/ 0 w 4676"/>
                <a:gd name="T5" fmla="*/ 0 h 7215"/>
                <a:gd name="T6" fmla="*/ 0 w 4676"/>
                <a:gd name="T7" fmla="*/ 0 h 7215"/>
                <a:gd name="T8" fmla="*/ 0 w 4676"/>
                <a:gd name="T9" fmla="*/ 0 h 7215"/>
                <a:gd name="T10" fmla="*/ 0 w 4676"/>
                <a:gd name="T11" fmla="*/ 0 h 7215"/>
                <a:gd name="T12" fmla="*/ 0 w 4676"/>
                <a:gd name="T13" fmla="*/ 0 h 7215"/>
                <a:gd name="T14" fmla="*/ 0 w 4676"/>
                <a:gd name="T15" fmla="*/ 0 h 7215"/>
                <a:gd name="T16" fmla="*/ 0 w 4676"/>
                <a:gd name="T17" fmla="*/ 0 h 7215"/>
                <a:gd name="T18" fmla="*/ 0 w 4676"/>
                <a:gd name="T19" fmla="*/ 0 h 7215"/>
                <a:gd name="T20" fmla="*/ 0 w 4676"/>
                <a:gd name="T21" fmla="*/ 0 h 7215"/>
                <a:gd name="T22" fmla="*/ 0 w 4676"/>
                <a:gd name="T23" fmla="*/ 0 h 7215"/>
                <a:gd name="T24" fmla="*/ 0 w 4676"/>
                <a:gd name="T25" fmla="*/ 0 h 7215"/>
                <a:gd name="T26" fmla="*/ 0 w 4676"/>
                <a:gd name="T27" fmla="*/ 0 h 7215"/>
                <a:gd name="T28" fmla="*/ 0 w 4676"/>
                <a:gd name="T29" fmla="*/ 0 h 7215"/>
                <a:gd name="T30" fmla="*/ 0 w 4676"/>
                <a:gd name="T31" fmla="*/ 0 h 7215"/>
                <a:gd name="T32" fmla="*/ 0 w 4676"/>
                <a:gd name="T33" fmla="*/ 0 h 7215"/>
                <a:gd name="T34" fmla="*/ 0 w 4676"/>
                <a:gd name="T35" fmla="*/ 0 h 7215"/>
                <a:gd name="T36" fmla="*/ 0 w 4676"/>
                <a:gd name="T37" fmla="*/ 0 h 7215"/>
                <a:gd name="T38" fmla="*/ 0 w 4676"/>
                <a:gd name="T39" fmla="*/ 0 h 7215"/>
                <a:gd name="T40" fmla="*/ 0 w 4676"/>
                <a:gd name="T41" fmla="*/ 0 h 7215"/>
                <a:gd name="T42" fmla="*/ 0 w 4676"/>
                <a:gd name="T43" fmla="*/ 0 h 7215"/>
                <a:gd name="T44" fmla="*/ 0 w 4676"/>
                <a:gd name="T45" fmla="*/ 0 h 7215"/>
                <a:gd name="T46" fmla="*/ 0 w 4676"/>
                <a:gd name="T47" fmla="*/ 0 h 7215"/>
                <a:gd name="T48" fmla="*/ 0 w 4676"/>
                <a:gd name="T49" fmla="*/ 0 h 7215"/>
                <a:gd name="T50" fmla="*/ 0 w 4676"/>
                <a:gd name="T51" fmla="*/ 0 h 7215"/>
                <a:gd name="T52" fmla="*/ 0 w 4676"/>
                <a:gd name="T53" fmla="*/ 0 h 7215"/>
                <a:gd name="T54" fmla="*/ 0 w 4676"/>
                <a:gd name="T55" fmla="*/ 0 h 7215"/>
                <a:gd name="T56" fmla="*/ 0 w 4676"/>
                <a:gd name="T57" fmla="*/ 0 h 7215"/>
                <a:gd name="T58" fmla="*/ 0 w 4676"/>
                <a:gd name="T59" fmla="*/ 0 h 7215"/>
                <a:gd name="T60" fmla="*/ 0 w 4676"/>
                <a:gd name="T61" fmla="*/ 0 h 7215"/>
                <a:gd name="T62" fmla="*/ 0 w 4676"/>
                <a:gd name="T63" fmla="*/ 0 h 72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676" h="7215">
                  <a:moveTo>
                    <a:pt x="0" y="83"/>
                  </a:moveTo>
                  <a:lnTo>
                    <a:pt x="432" y="17"/>
                  </a:lnTo>
                  <a:lnTo>
                    <a:pt x="823" y="0"/>
                  </a:lnTo>
                  <a:lnTo>
                    <a:pt x="1206" y="17"/>
                  </a:lnTo>
                  <a:lnTo>
                    <a:pt x="1573" y="69"/>
                  </a:lnTo>
                  <a:lnTo>
                    <a:pt x="1946" y="163"/>
                  </a:lnTo>
                  <a:lnTo>
                    <a:pt x="2108" y="215"/>
                  </a:lnTo>
                  <a:lnTo>
                    <a:pt x="2267" y="273"/>
                  </a:lnTo>
                  <a:lnTo>
                    <a:pt x="2530" y="401"/>
                  </a:lnTo>
                  <a:lnTo>
                    <a:pt x="2844" y="577"/>
                  </a:lnTo>
                  <a:lnTo>
                    <a:pt x="3145" y="771"/>
                  </a:lnTo>
                  <a:lnTo>
                    <a:pt x="3511" y="1079"/>
                  </a:lnTo>
                  <a:lnTo>
                    <a:pt x="3832" y="1424"/>
                  </a:lnTo>
                  <a:lnTo>
                    <a:pt x="3974" y="1635"/>
                  </a:lnTo>
                  <a:lnTo>
                    <a:pt x="4116" y="1850"/>
                  </a:lnTo>
                  <a:lnTo>
                    <a:pt x="4309" y="2195"/>
                  </a:lnTo>
                  <a:lnTo>
                    <a:pt x="4441" y="2521"/>
                  </a:lnTo>
                  <a:lnTo>
                    <a:pt x="4572" y="2974"/>
                  </a:lnTo>
                  <a:lnTo>
                    <a:pt x="4658" y="3408"/>
                  </a:lnTo>
                  <a:lnTo>
                    <a:pt x="4676" y="3772"/>
                  </a:lnTo>
                  <a:lnTo>
                    <a:pt x="4672" y="4045"/>
                  </a:lnTo>
                  <a:lnTo>
                    <a:pt x="4652" y="4377"/>
                  </a:lnTo>
                  <a:lnTo>
                    <a:pt x="4548" y="4799"/>
                  </a:lnTo>
                  <a:lnTo>
                    <a:pt x="4424" y="5189"/>
                  </a:lnTo>
                  <a:lnTo>
                    <a:pt x="4292" y="5473"/>
                  </a:lnTo>
                  <a:lnTo>
                    <a:pt x="4116" y="5773"/>
                  </a:lnTo>
                  <a:lnTo>
                    <a:pt x="3922" y="6050"/>
                  </a:lnTo>
                  <a:lnTo>
                    <a:pt x="3750" y="6267"/>
                  </a:lnTo>
                  <a:lnTo>
                    <a:pt x="3511" y="6524"/>
                  </a:lnTo>
                  <a:lnTo>
                    <a:pt x="3234" y="6783"/>
                  </a:lnTo>
                  <a:lnTo>
                    <a:pt x="2824" y="7067"/>
                  </a:lnTo>
                  <a:lnTo>
                    <a:pt x="2547" y="7215"/>
                  </a:lnTo>
                  <a:lnTo>
                    <a:pt x="2997" y="6914"/>
                  </a:lnTo>
                  <a:lnTo>
                    <a:pt x="3363" y="6610"/>
                  </a:lnTo>
                  <a:lnTo>
                    <a:pt x="3667" y="6220"/>
                  </a:lnTo>
                  <a:lnTo>
                    <a:pt x="3953" y="5819"/>
                  </a:lnTo>
                  <a:lnTo>
                    <a:pt x="4103" y="5553"/>
                  </a:lnTo>
                  <a:lnTo>
                    <a:pt x="4240" y="5234"/>
                  </a:lnTo>
                  <a:lnTo>
                    <a:pt x="4344" y="4871"/>
                  </a:lnTo>
                  <a:lnTo>
                    <a:pt x="4396" y="4588"/>
                  </a:lnTo>
                  <a:lnTo>
                    <a:pt x="4448" y="4249"/>
                  </a:lnTo>
                  <a:lnTo>
                    <a:pt x="4462" y="3945"/>
                  </a:lnTo>
                  <a:lnTo>
                    <a:pt x="4441" y="3534"/>
                  </a:lnTo>
                  <a:lnTo>
                    <a:pt x="4351" y="3038"/>
                  </a:lnTo>
                  <a:lnTo>
                    <a:pt x="4262" y="2717"/>
                  </a:lnTo>
                  <a:lnTo>
                    <a:pt x="4144" y="2399"/>
                  </a:lnTo>
                  <a:lnTo>
                    <a:pt x="3996" y="2099"/>
                  </a:lnTo>
                  <a:lnTo>
                    <a:pt x="3832" y="1839"/>
                  </a:lnTo>
                  <a:lnTo>
                    <a:pt x="3687" y="1614"/>
                  </a:lnTo>
                  <a:lnTo>
                    <a:pt x="3480" y="1352"/>
                  </a:lnTo>
                  <a:lnTo>
                    <a:pt x="3329" y="1189"/>
                  </a:lnTo>
                  <a:lnTo>
                    <a:pt x="3138" y="1002"/>
                  </a:lnTo>
                  <a:lnTo>
                    <a:pt x="2931" y="848"/>
                  </a:lnTo>
                  <a:lnTo>
                    <a:pt x="2696" y="684"/>
                  </a:lnTo>
                  <a:lnTo>
                    <a:pt x="2433" y="539"/>
                  </a:lnTo>
                  <a:lnTo>
                    <a:pt x="2153" y="404"/>
                  </a:lnTo>
                  <a:lnTo>
                    <a:pt x="1946" y="305"/>
                  </a:lnTo>
                  <a:lnTo>
                    <a:pt x="1721" y="225"/>
                  </a:lnTo>
                  <a:lnTo>
                    <a:pt x="1365" y="135"/>
                  </a:lnTo>
                  <a:lnTo>
                    <a:pt x="999" y="90"/>
                  </a:lnTo>
                  <a:lnTo>
                    <a:pt x="794" y="66"/>
                  </a:lnTo>
                  <a:lnTo>
                    <a:pt x="519" y="55"/>
                  </a:lnTo>
                  <a:lnTo>
                    <a:pt x="280" y="69"/>
                  </a:lnTo>
                  <a:lnTo>
                    <a:pt x="0" y="83"/>
                  </a:lnTo>
                  <a:close/>
                </a:path>
              </a:pathLst>
            </a:custGeom>
            <a:solidFill>
              <a:srgbClr val="4046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 name="Freeform 97"/>
            <p:cNvSpPr>
              <a:spLocks/>
            </p:cNvSpPr>
            <p:nvPr/>
          </p:nvSpPr>
          <p:spPr bwMode="auto">
            <a:xfrm>
              <a:off x="3490" y="1176"/>
              <a:ext cx="779" cy="1202"/>
            </a:xfrm>
            <a:custGeom>
              <a:avLst/>
              <a:gdLst>
                <a:gd name="T0" fmla="*/ 0 w 4676"/>
                <a:gd name="T1" fmla="*/ 0 h 7215"/>
                <a:gd name="T2" fmla="*/ 0 w 4676"/>
                <a:gd name="T3" fmla="*/ 0 h 7215"/>
                <a:gd name="T4" fmla="*/ 0 w 4676"/>
                <a:gd name="T5" fmla="*/ 0 h 7215"/>
                <a:gd name="T6" fmla="*/ 0 w 4676"/>
                <a:gd name="T7" fmla="*/ 0 h 7215"/>
                <a:gd name="T8" fmla="*/ 0 w 4676"/>
                <a:gd name="T9" fmla="*/ 0 h 7215"/>
                <a:gd name="T10" fmla="*/ 0 w 4676"/>
                <a:gd name="T11" fmla="*/ 0 h 7215"/>
                <a:gd name="T12" fmla="*/ 0 w 4676"/>
                <a:gd name="T13" fmla="*/ 0 h 7215"/>
                <a:gd name="T14" fmla="*/ 0 w 4676"/>
                <a:gd name="T15" fmla="*/ 0 h 7215"/>
                <a:gd name="T16" fmla="*/ 0 w 4676"/>
                <a:gd name="T17" fmla="*/ 0 h 7215"/>
                <a:gd name="T18" fmla="*/ 0 w 4676"/>
                <a:gd name="T19" fmla="*/ 0 h 7215"/>
                <a:gd name="T20" fmla="*/ 0 w 4676"/>
                <a:gd name="T21" fmla="*/ 0 h 7215"/>
                <a:gd name="T22" fmla="*/ 0 w 4676"/>
                <a:gd name="T23" fmla="*/ 0 h 7215"/>
                <a:gd name="T24" fmla="*/ 0 w 4676"/>
                <a:gd name="T25" fmla="*/ 0 h 7215"/>
                <a:gd name="T26" fmla="*/ 0 w 4676"/>
                <a:gd name="T27" fmla="*/ 0 h 7215"/>
                <a:gd name="T28" fmla="*/ 0 w 4676"/>
                <a:gd name="T29" fmla="*/ 0 h 7215"/>
                <a:gd name="T30" fmla="*/ 0 w 4676"/>
                <a:gd name="T31" fmla="*/ 0 h 7215"/>
                <a:gd name="T32" fmla="*/ 0 w 4676"/>
                <a:gd name="T33" fmla="*/ 0 h 7215"/>
                <a:gd name="T34" fmla="*/ 0 w 4676"/>
                <a:gd name="T35" fmla="*/ 0 h 7215"/>
                <a:gd name="T36" fmla="*/ 0 w 4676"/>
                <a:gd name="T37" fmla="*/ 0 h 7215"/>
                <a:gd name="T38" fmla="*/ 0 w 4676"/>
                <a:gd name="T39" fmla="*/ 0 h 7215"/>
                <a:gd name="T40" fmla="*/ 0 w 4676"/>
                <a:gd name="T41" fmla="*/ 0 h 7215"/>
                <a:gd name="T42" fmla="*/ 0 w 4676"/>
                <a:gd name="T43" fmla="*/ 0 h 7215"/>
                <a:gd name="T44" fmla="*/ 0 w 4676"/>
                <a:gd name="T45" fmla="*/ 0 h 7215"/>
                <a:gd name="T46" fmla="*/ 0 w 4676"/>
                <a:gd name="T47" fmla="*/ 0 h 7215"/>
                <a:gd name="T48" fmla="*/ 0 w 4676"/>
                <a:gd name="T49" fmla="*/ 0 h 7215"/>
                <a:gd name="T50" fmla="*/ 0 w 4676"/>
                <a:gd name="T51" fmla="*/ 0 h 7215"/>
                <a:gd name="T52" fmla="*/ 0 w 4676"/>
                <a:gd name="T53" fmla="*/ 0 h 7215"/>
                <a:gd name="T54" fmla="*/ 0 w 4676"/>
                <a:gd name="T55" fmla="*/ 0 h 7215"/>
                <a:gd name="T56" fmla="*/ 0 w 4676"/>
                <a:gd name="T57" fmla="*/ 0 h 7215"/>
                <a:gd name="T58" fmla="*/ 0 w 4676"/>
                <a:gd name="T59" fmla="*/ 0 h 7215"/>
                <a:gd name="T60" fmla="*/ 0 w 4676"/>
                <a:gd name="T61" fmla="*/ 0 h 7215"/>
                <a:gd name="T62" fmla="*/ 0 w 4676"/>
                <a:gd name="T63" fmla="*/ 0 h 72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676" h="7215">
                  <a:moveTo>
                    <a:pt x="0" y="83"/>
                  </a:moveTo>
                  <a:lnTo>
                    <a:pt x="432" y="17"/>
                  </a:lnTo>
                  <a:lnTo>
                    <a:pt x="823" y="0"/>
                  </a:lnTo>
                  <a:lnTo>
                    <a:pt x="1206" y="17"/>
                  </a:lnTo>
                  <a:lnTo>
                    <a:pt x="1573" y="69"/>
                  </a:lnTo>
                  <a:lnTo>
                    <a:pt x="1946" y="163"/>
                  </a:lnTo>
                  <a:lnTo>
                    <a:pt x="2108" y="215"/>
                  </a:lnTo>
                  <a:lnTo>
                    <a:pt x="2267" y="273"/>
                  </a:lnTo>
                  <a:lnTo>
                    <a:pt x="2530" y="401"/>
                  </a:lnTo>
                  <a:lnTo>
                    <a:pt x="2844" y="577"/>
                  </a:lnTo>
                  <a:lnTo>
                    <a:pt x="3145" y="771"/>
                  </a:lnTo>
                  <a:lnTo>
                    <a:pt x="3511" y="1079"/>
                  </a:lnTo>
                  <a:lnTo>
                    <a:pt x="3832" y="1424"/>
                  </a:lnTo>
                  <a:lnTo>
                    <a:pt x="3974" y="1635"/>
                  </a:lnTo>
                  <a:lnTo>
                    <a:pt x="4116" y="1850"/>
                  </a:lnTo>
                  <a:lnTo>
                    <a:pt x="4309" y="2195"/>
                  </a:lnTo>
                  <a:lnTo>
                    <a:pt x="4441" y="2521"/>
                  </a:lnTo>
                  <a:lnTo>
                    <a:pt x="4572" y="2974"/>
                  </a:lnTo>
                  <a:lnTo>
                    <a:pt x="4658" y="3408"/>
                  </a:lnTo>
                  <a:lnTo>
                    <a:pt x="4676" y="3772"/>
                  </a:lnTo>
                  <a:lnTo>
                    <a:pt x="4672" y="4045"/>
                  </a:lnTo>
                  <a:lnTo>
                    <a:pt x="4652" y="4377"/>
                  </a:lnTo>
                  <a:lnTo>
                    <a:pt x="4548" y="4799"/>
                  </a:lnTo>
                  <a:lnTo>
                    <a:pt x="4424" y="5189"/>
                  </a:lnTo>
                  <a:lnTo>
                    <a:pt x="4292" y="5473"/>
                  </a:lnTo>
                  <a:lnTo>
                    <a:pt x="4116" y="5773"/>
                  </a:lnTo>
                  <a:lnTo>
                    <a:pt x="3922" y="6050"/>
                  </a:lnTo>
                  <a:lnTo>
                    <a:pt x="3750" y="6267"/>
                  </a:lnTo>
                  <a:lnTo>
                    <a:pt x="3511" y="6524"/>
                  </a:lnTo>
                  <a:lnTo>
                    <a:pt x="3234" y="6783"/>
                  </a:lnTo>
                  <a:lnTo>
                    <a:pt x="2824" y="7067"/>
                  </a:lnTo>
                  <a:lnTo>
                    <a:pt x="2547" y="7215"/>
                  </a:lnTo>
                  <a:lnTo>
                    <a:pt x="2997" y="6914"/>
                  </a:lnTo>
                  <a:lnTo>
                    <a:pt x="3363" y="6610"/>
                  </a:lnTo>
                  <a:lnTo>
                    <a:pt x="3667" y="6220"/>
                  </a:lnTo>
                  <a:lnTo>
                    <a:pt x="3953" y="5819"/>
                  </a:lnTo>
                  <a:lnTo>
                    <a:pt x="4103" y="5553"/>
                  </a:lnTo>
                  <a:lnTo>
                    <a:pt x="4240" y="5234"/>
                  </a:lnTo>
                  <a:lnTo>
                    <a:pt x="4344" y="4871"/>
                  </a:lnTo>
                  <a:lnTo>
                    <a:pt x="4396" y="4588"/>
                  </a:lnTo>
                  <a:lnTo>
                    <a:pt x="4448" y="4249"/>
                  </a:lnTo>
                  <a:lnTo>
                    <a:pt x="4462" y="3945"/>
                  </a:lnTo>
                  <a:lnTo>
                    <a:pt x="4441" y="3534"/>
                  </a:lnTo>
                  <a:lnTo>
                    <a:pt x="4351" y="3038"/>
                  </a:lnTo>
                  <a:lnTo>
                    <a:pt x="4262" y="2717"/>
                  </a:lnTo>
                  <a:lnTo>
                    <a:pt x="4144" y="2399"/>
                  </a:lnTo>
                  <a:lnTo>
                    <a:pt x="3996" y="2099"/>
                  </a:lnTo>
                  <a:lnTo>
                    <a:pt x="3832" y="1839"/>
                  </a:lnTo>
                  <a:lnTo>
                    <a:pt x="3687" y="1614"/>
                  </a:lnTo>
                  <a:lnTo>
                    <a:pt x="3480" y="1352"/>
                  </a:lnTo>
                  <a:lnTo>
                    <a:pt x="3329" y="1189"/>
                  </a:lnTo>
                  <a:lnTo>
                    <a:pt x="3138" y="1002"/>
                  </a:lnTo>
                  <a:lnTo>
                    <a:pt x="2931" y="848"/>
                  </a:lnTo>
                  <a:lnTo>
                    <a:pt x="2696" y="684"/>
                  </a:lnTo>
                  <a:lnTo>
                    <a:pt x="2433" y="539"/>
                  </a:lnTo>
                  <a:lnTo>
                    <a:pt x="2153" y="404"/>
                  </a:lnTo>
                  <a:lnTo>
                    <a:pt x="1946" y="305"/>
                  </a:lnTo>
                  <a:lnTo>
                    <a:pt x="1721" y="225"/>
                  </a:lnTo>
                  <a:lnTo>
                    <a:pt x="1365" y="135"/>
                  </a:lnTo>
                  <a:lnTo>
                    <a:pt x="999" y="90"/>
                  </a:lnTo>
                  <a:lnTo>
                    <a:pt x="794" y="66"/>
                  </a:lnTo>
                  <a:lnTo>
                    <a:pt x="519" y="55"/>
                  </a:lnTo>
                  <a:lnTo>
                    <a:pt x="280" y="69"/>
                  </a:lnTo>
                  <a:lnTo>
                    <a:pt x="0" y="83"/>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5" name="Freeform 98"/>
            <p:cNvSpPr>
              <a:spLocks/>
            </p:cNvSpPr>
            <p:nvPr/>
          </p:nvSpPr>
          <p:spPr bwMode="auto">
            <a:xfrm>
              <a:off x="2598" y="2204"/>
              <a:ext cx="377" cy="309"/>
            </a:xfrm>
            <a:custGeom>
              <a:avLst/>
              <a:gdLst>
                <a:gd name="T0" fmla="*/ 0 w 2261"/>
                <a:gd name="T1" fmla="*/ 0 h 1856"/>
                <a:gd name="T2" fmla="*/ 0 w 2261"/>
                <a:gd name="T3" fmla="*/ 0 h 1856"/>
                <a:gd name="T4" fmla="*/ 0 w 2261"/>
                <a:gd name="T5" fmla="*/ 0 h 1856"/>
                <a:gd name="T6" fmla="*/ 0 w 2261"/>
                <a:gd name="T7" fmla="*/ 0 h 1856"/>
                <a:gd name="T8" fmla="*/ 0 w 2261"/>
                <a:gd name="T9" fmla="*/ 0 h 18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1" h="1856">
                  <a:moveTo>
                    <a:pt x="0" y="1044"/>
                  </a:moveTo>
                  <a:lnTo>
                    <a:pt x="1801" y="0"/>
                  </a:lnTo>
                  <a:lnTo>
                    <a:pt x="2261" y="795"/>
                  </a:lnTo>
                  <a:lnTo>
                    <a:pt x="409" y="1856"/>
                  </a:lnTo>
                  <a:lnTo>
                    <a:pt x="0" y="1044"/>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6" name="Freeform 99"/>
            <p:cNvSpPr>
              <a:spLocks/>
            </p:cNvSpPr>
            <p:nvPr/>
          </p:nvSpPr>
          <p:spPr bwMode="auto">
            <a:xfrm>
              <a:off x="2598" y="2204"/>
              <a:ext cx="377" cy="309"/>
            </a:xfrm>
            <a:custGeom>
              <a:avLst/>
              <a:gdLst>
                <a:gd name="T0" fmla="*/ 0 w 2261"/>
                <a:gd name="T1" fmla="*/ 0 h 1856"/>
                <a:gd name="T2" fmla="*/ 0 w 2261"/>
                <a:gd name="T3" fmla="*/ 0 h 1856"/>
                <a:gd name="T4" fmla="*/ 0 w 2261"/>
                <a:gd name="T5" fmla="*/ 0 h 1856"/>
                <a:gd name="T6" fmla="*/ 0 w 2261"/>
                <a:gd name="T7" fmla="*/ 0 h 1856"/>
                <a:gd name="T8" fmla="*/ 0 w 2261"/>
                <a:gd name="T9" fmla="*/ 0 h 1856"/>
                <a:gd name="T10" fmla="*/ 0 w 2261"/>
                <a:gd name="T11" fmla="*/ 0 h 18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61" h="1856">
                  <a:moveTo>
                    <a:pt x="0" y="1044"/>
                  </a:moveTo>
                  <a:lnTo>
                    <a:pt x="1801" y="0"/>
                  </a:lnTo>
                  <a:lnTo>
                    <a:pt x="2261" y="795"/>
                  </a:lnTo>
                  <a:lnTo>
                    <a:pt x="409" y="1856"/>
                  </a:lnTo>
                  <a:lnTo>
                    <a:pt x="0" y="1044"/>
                  </a:lnTo>
                  <a:close/>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7" name="Freeform 100"/>
            <p:cNvSpPr>
              <a:spLocks/>
            </p:cNvSpPr>
            <p:nvPr/>
          </p:nvSpPr>
          <p:spPr bwMode="auto">
            <a:xfrm>
              <a:off x="2646" y="2296"/>
              <a:ext cx="329" cy="216"/>
            </a:xfrm>
            <a:custGeom>
              <a:avLst/>
              <a:gdLst>
                <a:gd name="T0" fmla="*/ 0 w 1973"/>
                <a:gd name="T1" fmla="*/ 0 h 1296"/>
                <a:gd name="T2" fmla="*/ 0 w 1973"/>
                <a:gd name="T3" fmla="*/ 0 h 1296"/>
                <a:gd name="T4" fmla="*/ 0 w 1973"/>
                <a:gd name="T5" fmla="*/ 0 h 1296"/>
                <a:gd name="T6" fmla="*/ 0 w 1973"/>
                <a:gd name="T7" fmla="*/ 0 h 1296"/>
                <a:gd name="T8" fmla="*/ 0 w 1973"/>
                <a:gd name="T9" fmla="*/ 0 h 1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73" h="1296">
                  <a:moveTo>
                    <a:pt x="121" y="1296"/>
                  </a:moveTo>
                  <a:lnTo>
                    <a:pt x="1973" y="242"/>
                  </a:lnTo>
                  <a:lnTo>
                    <a:pt x="1842" y="0"/>
                  </a:lnTo>
                  <a:lnTo>
                    <a:pt x="0" y="1054"/>
                  </a:lnTo>
                  <a:lnTo>
                    <a:pt x="121" y="1296"/>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8" name="Freeform 101"/>
            <p:cNvSpPr>
              <a:spLocks/>
            </p:cNvSpPr>
            <p:nvPr/>
          </p:nvSpPr>
          <p:spPr bwMode="auto">
            <a:xfrm>
              <a:off x="2646" y="2296"/>
              <a:ext cx="329" cy="216"/>
            </a:xfrm>
            <a:custGeom>
              <a:avLst/>
              <a:gdLst>
                <a:gd name="T0" fmla="*/ 0 w 1973"/>
                <a:gd name="T1" fmla="*/ 0 h 1296"/>
                <a:gd name="T2" fmla="*/ 0 w 1973"/>
                <a:gd name="T3" fmla="*/ 0 h 1296"/>
                <a:gd name="T4" fmla="*/ 0 w 1973"/>
                <a:gd name="T5" fmla="*/ 0 h 1296"/>
                <a:gd name="T6" fmla="*/ 0 w 1973"/>
                <a:gd name="T7" fmla="*/ 0 h 1296"/>
                <a:gd name="T8" fmla="*/ 0 w 1973"/>
                <a:gd name="T9" fmla="*/ 0 h 1296"/>
                <a:gd name="T10" fmla="*/ 0 w 1973"/>
                <a:gd name="T11" fmla="*/ 0 h 12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73" h="1296">
                  <a:moveTo>
                    <a:pt x="121" y="1296"/>
                  </a:moveTo>
                  <a:lnTo>
                    <a:pt x="1973" y="242"/>
                  </a:lnTo>
                  <a:lnTo>
                    <a:pt x="1842" y="0"/>
                  </a:lnTo>
                  <a:lnTo>
                    <a:pt x="0" y="1054"/>
                  </a:lnTo>
                  <a:lnTo>
                    <a:pt x="121" y="1296"/>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9" name="Line 102"/>
            <p:cNvSpPr>
              <a:spLocks noChangeShapeType="1"/>
            </p:cNvSpPr>
            <p:nvPr/>
          </p:nvSpPr>
          <p:spPr bwMode="auto">
            <a:xfrm flipV="1">
              <a:off x="2619" y="2242"/>
              <a:ext cx="301" cy="173"/>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0" name="Freeform 103"/>
            <p:cNvSpPr>
              <a:spLocks/>
            </p:cNvSpPr>
            <p:nvPr/>
          </p:nvSpPr>
          <p:spPr bwMode="auto">
            <a:xfrm>
              <a:off x="2776" y="2273"/>
              <a:ext cx="84" cy="127"/>
            </a:xfrm>
            <a:custGeom>
              <a:avLst/>
              <a:gdLst>
                <a:gd name="T0" fmla="*/ 0 w 505"/>
                <a:gd name="T1" fmla="*/ 0 h 758"/>
                <a:gd name="T2" fmla="*/ 0 w 505"/>
                <a:gd name="T3" fmla="*/ 0 h 758"/>
                <a:gd name="T4" fmla="*/ 0 w 505"/>
                <a:gd name="T5" fmla="*/ 0 h 758"/>
                <a:gd name="T6" fmla="*/ 0 w 505"/>
                <a:gd name="T7" fmla="*/ 0 h 758"/>
                <a:gd name="T8" fmla="*/ 0 w 505"/>
                <a:gd name="T9" fmla="*/ 0 h 758"/>
                <a:gd name="T10" fmla="*/ 0 w 505"/>
                <a:gd name="T11" fmla="*/ 0 h 758"/>
                <a:gd name="T12" fmla="*/ 0 w 505"/>
                <a:gd name="T13" fmla="*/ 0 h 758"/>
                <a:gd name="T14" fmla="*/ 0 w 505"/>
                <a:gd name="T15" fmla="*/ 0 h 758"/>
                <a:gd name="T16" fmla="*/ 0 w 505"/>
                <a:gd name="T17" fmla="*/ 0 h 758"/>
                <a:gd name="T18" fmla="*/ 0 w 505"/>
                <a:gd name="T19" fmla="*/ 0 h 7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5" h="758">
                  <a:moveTo>
                    <a:pt x="0" y="0"/>
                  </a:moveTo>
                  <a:lnTo>
                    <a:pt x="77" y="14"/>
                  </a:lnTo>
                  <a:lnTo>
                    <a:pt x="173" y="63"/>
                  </a:lnTo>
                  <a:lnTo>
                    <a:pt x="253" y="132"/>
                  </a:lnTo>
                  <a:lnTo>
                    <a:pt x="329" y="233"/>
                  </a:lnTo>
                  <a:lnTo>
                    <a:pt x="381" y="318"/>
                  </a:lnTo>
                  <a:lnTo>
                    <a:pt x="439" y="430"/>
                  </a:lnTo>
                  <a:lnTo>
                    <a:pt x="482" y="540"/>
                  </a:lnTo>
                  <a:lnTo>
                    <a:pt x="505" y="668"/>
                  </a:lnTo>
                  <a:lnTo>
                    <a:pt x="505" y="758"/>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 name="Freeform 104"/>
            <p:cNvSpPr>
              <a:spLocks/>
            </p:cNvSpPr>
            <p:nvPr/>
          </p:nvSpPr>
          <p:spPr bwMode="auto">
            <a:xfrm>
              <a:off x="2812" y="2254"/>
              <a:ext cx="83" cy="126"/>
            </a:xfrm>
            <a:custGeom>
              <a:avLst/>
              <a:gdLst>
                <a:gd name="T0" fmla="*/ 0 w 499"/>
                <a:gd name="T1" fmla="*/ 0 h 757"/>
                <a:gd name="T2" fmla="*/ 0 w 499"/>
                <a:gd name="T3" fmla="*/ 0 h 757"/>
                <a:gd name="T4" fmla="*/ 0 w 499"/>
                <a:gd name="T5" fmla="*/ 0 h 757"/>
                <a:gd name="T6" fmla="*/ 0 w 499"/>
                <a:gd name="T7" fmla="*/ 0 h 757"/>
                <a:gd name="T8" fmla="*/ 0 w 499"/>
                <a:gd name="T9" fmla="*/ 0 h 757"/>
                <a:gd name="T10" fmla="*/ 0 w 499"/>
                <a:gd name="T11" fmla="*/ 0 h 757"/>
                <a:gd name="T12" fmla="*/ 0 w 499"/>
                <a:gd name="T13" fmla="*/ 0 h 757"/>
                <a:gd name="T14" fmla="*/ 0 w 499"/>
                <a:gd name="T15" fmla="*/ 0 h 757"/>
                <a:gd name="T16" fmla="*/ 0 w 499"/>
                <a:gd name="T17" fmla="*/ 0 h 757"/>
                <a:gd name="T18" fmla="*/ 0 w 499"/>
                <a:gd name="T19" fmla="*/ 0 h 7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9" h="757">
                  <a:moveTo>
                    <a:pt x="0" y="0"/>
                  </a:moveTo>
                  <a:lnTo>
                    <a:pt x="77" y="13"/>
                  </a:lnTo>
                  <a:lnTo>
                    <a:pt x="170" y="61"/>
                  </a:lnTo>
                  <a:lnTo>
                    <a:pt x="253" y="130"/>
                  </a:lnTo>
                  <a:lnTo>
                    <a:pt x="329" y="231"/>
                  </a:lnTo>
                  <a:lnTo>
                    <a:pt x="381" y="317"/>
                  </a:lnTo>
                  <a:lnTo>
                    <a:pt x="430" y="428"/>
                  </a:lnTo>
                  <a:lnTo>
                    <a:pt x="474" y="538"/>
                  </a:lnTo>
                  <a:lnTo>
                    <a:pt x="499" y="670"/>
                  </a:lnTo>
                  <a:lnTo>
                    <a:pt x="499" y="757"/>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2" name="Freeform 105"/>
            <p:cNvSpPr>
              <a:spLocks/>
            </p:cNvSpPr>
            <p:nvPr/>
          </p:nvSpPr>
          <p:spPr bwMode="auto">
            <a:xfrm>
              <a:off x="2874" y="2145"/>
              <a:ext cx="195" cy="208"/>
            </a:xfrm>
            <a:custGeom>
              <a:avLst/>
              <a:gdLst>
                <a:gd name="T0" fmla="*/ 0 w 1167"/>
                <a:gd name="T1" fmla="*/ 0 h 1248"/>
                <a:gd name="T2" fmla="*/ 0 w 1167"/>
                <a:gd name="T3" fmla="*/ 0 h 1248"/>
                <a:gd name="T4" fmla="*/ 0 w 1167"/>
                <a:gd name="T5" fmla="*/ 0 h 1248"/>
                <a:gd name="T6" fmla="*/ 0 w 1167"/>
                <a:gd name="T7" fmla="*/ 0 h 1248"/>
                <a:gd name="T8" fmla="*/ 0 w 1167"/>
                <a:gd name="T9" fmla="*/ 0 h 1248"/>
                <a:gd name="T10" fmla="*/ 0 w 1167"/>
                <a:gd name="T11" fmla="*/ 0 h 1248"/>
                <a:gd name="T12" fmla="*/ 0 w 1167"/>
                <a:gd name="T13" fmla="*/ 0 h 1248"/>
                <a:gd name="T14" fmla="*/ 0 w 1167"/>
                <a:gd name="T15" fmla="*/ 0 h 1248"/>
                <a:gd name="T16" fmla="*/ 0 w 1167"/>
                <a:gd name="T17" fmla="*/ 0 h 1248"/>
                <a:gd name="T18" fmla="*/ 0 w 1167"/>
                <a:gd name="T19" fmla="*/ 0 h 1248"/>
                <a:gd name="T20" fmla="*/ 0 w 1167"/>
                <a:gd name="T21" fmla="*/ 0 h 1248"/>
                <a:gd name="T22" fmla="*/ 0 w 1167"/>
                <a:gd name="T23" fmla="*/ 0 h 1248"/>
                <a:gd name="T24" fmla="*/ 0 w 1167"/>
                <a:gd name="T25" fmla="*/ 0 h 1248"/>
                <a:gd name="T26" fmla="*/ 0 w 1167"/>
                <a:gd name="T27" fmla="*/ 0 h 1248"/>
                <a:gd name="T28" fmla="*/ 0 w 1167"/>
                <a:gd name="T29" fmla="*/ 0 h 1248"/>
                <a:gd name="T30" fmla="*/ 0 w 1167"/>
                <a:gd name="T31" fmla="*/ 0 h 1248"/>
                <a:gd name="T32" fmla="*/ 0 w 1167"/>
                <a:gd name="T33" fmla="*/ 0 h 1248"/>
                <a:gd name="T34" fmla="*/ 0 w 1167"/>
                <a:gd name="T35" fmla="*/ 0 h 1248"/>
                <a:gd name="T36" fmla="*/ 0 w 1167"/>
                <a:gd name="T37" fmla="*/ 0 h 1248"/>
                <a:gd name="T38" fmla="*/ 0 w 1167"/>
                <a:gd name="T39" fmla="*/ 0 h 1248"/>
                <a:gd name="T40" fmla="*/ 0 w 1167"/>
                <a:gd name="T41" fmla="*/ 0 h 1248"/>
                <a:gd name="T42" fmla="*/ 0 w 1167"/>
                <a:gd name="T43" fmla="*/ 0 h 1248"/>
                <a:gd name="T44" fmla="*/ 0 w 1167"/>
                <a:gd name="T45" fmla="*/ 0 h 1248"/>
                <a:gd name="T46" fmla="*/ 0 w 1167"/>
                <a:gd name="T47" fmla="*/ 0 h 1248"/>
                <a:gd name="T48" fmla="*/ 0 w 1167"/>
                <a:gd name="T49" fmla="*/ 0 h 1248"/>
                <a:gd name="T50" fmla="*/ 0 w 1167"/>
                <a:gd name="T51" fmla="*/ 0 h 1248"/>
                <a:gd name="T52" fmla="*/ 0 w 1167"/>
                <a:gd name="T53" fmla="*/ 0 h 1248"/>
                <a:gd name="T54" fmla="*/ 0 w 1167"/>
                <a:gd name="T55" fmla="*/ 0 h 124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167" h="1248">
                  <a:moveTo>
                    <a:pt x="473" y="6"/>
                  </a:moveTo>
                  <a:lnTo>
                    <a:pt x="44" y="266"/>
                  </a:lnTo>
                  <a:lnTo>
                    <a:pt x="0" y="421"/>
                  </a:lnTo>
                  <a:lnTo>
                    <a:pt x="41" y="431"/>
                  </a:lnTo>
                  <a:lnTo>
                    <a:pt x="99" y="459"/>
                  </a:lnTo>
                  <a:lnTo>
                    <a:pt x="182" y="511"/>
                  </a:lnTo>
                  <a:lnTo>
                    <a:pt x="258" y="590"/>
                  </a:lnTo>
                  <a:lnTo>
                    <a:pt x="310" y="653"/>
                  </a:lnTo>
                  <a:lnTo>
                    <a:pt x="373" y="739"/>
                  </a:lnTo>
                  <a:lnTo>
                    <a:pt x="434" y="843"/>
                  </a:lnTo>
                  <a:lnTo>
                    <a:pt x="459" y="916"/>
                  </a:lnTo>
                  <a:lnTo>
                    <a:pt x="483" y="1009"/>
                  </a:lnTo>
                  <a:lnTo>
                    <a:pt x="486" y="1123"/>
                  </a:lnTo>
                  <a:lnTo>
                    <a:pt x="473" y="1230"/>
                  </a:lnTo>
                  <a:lnTo>
                    <a:pt x="642" y="1248"/>
                  </a:lnTo>
                  <a:lnTo>
                    <a:pt x="1129" y="964"/>
                  </a:lnTo>
                  <a:lnTo>
                    <a:pt x="1161" y="873"/>
                  </a:lnTo>
                  <a:lnTo>
                    <a:pt x="1167" y="743"/>
                  </a:lnTo>
                  <a:lnTo>
                    <a:pt x="1157" y="621"/>
                  </a:lnTo>
                  <a:lnTo>
                    <a:pt x="1123" y="525"/>
                  </a:lnTo>
                  <a:lnTo>
                    <a:pt x="1081" y="414"/>
                  </a:lnTo>
                  <a:lnTo>
                    <a:pt x="1032" y="318"/>
                  </a:lnTo>
                  <a:lnTo>
                    <a:pt x="960" y="214"/>
                  </a:lnTo>
                  <a:lnTo>
                    <a:pt x="856" y="113"/>
                  </a:lnTo>
                  <a:lnTo>
                    <a:pt x="736" y="47"/>
                  </a:lnTo>
                  <a:lnTo>
                    <a:pt x="649" y="13"/>
                  </a:lnTo>
                  <a:lnTo>
                    <a:pt x="555" y="0"/>
                  </a:lnTo>
                  <a:lnTo>
                    <a:pt x="473" y="6"/>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3" name="Freeform 106"/>
            <p:cNvSpPr>
              <a:spLocks/>
            </p:cNvSpPr>
            <p:nvPr/>
          </p:nvSpPr>
          <p:spPr bwMode="auto">
            <a:xfrm>
              <a:off x="2874" y="2145"/>
              <a:ext cx="195" cy="208"/>
            </a:xfrm>
            <a:custGeom>
              <a:avLst/>
              <a:gdLst>
                <a:gd name="T0" fmla="*/ 0 w 1167"/>
                <a:gd name="T1" fmla="*/ 0 h 1248"/>
                <a:gd name="T2" fmla="*/ 0 w 1167"/>
                <a:gd name="T3" fmla="*/ 0 h 1248"/>
                <a:gd name="T4" fmla="*/ 0 w 1167"/>
                <a:gd name="T5" fmla="*/ 0 h 1248"/>
                <a:gd name="T6" fmla="*/ 0 w 1167"/>
                <a:gd name="T7" fmla="*/ 0 h 1248"/>
                <a:gd name="T8" fmla="*/ 0 w 1167"/>
                <a:gd name="T9" fmla="*/ 0 h 1248"/>
                <a:gd name="T10" fmla="*/ 0 w 1167"/>
                <a:gd name="T11" fmla="*/ 0 h 1248"/>
                <a:gd name="T12" fmla="*/ 0 w 1167"/>
                <a:gd name="T13" fmla="*/ 0 h 1248"/>
                <a:gd name="T14" fmla="*/ 0 w 1167"/>
                <a:gd name="T15" fmla="*/ 0 h 1248"/>
                <a:gd name="T16" fmla="*/ 0 w 1167"/>
                <a:gd name="T17" fmla="*/ 0 h 1248"/>
                <a:gd name="T18" fmla="*/ 0 w 1167"/>
                <a:gd name="T19" fmla="*/ 0 h 1248"/>
                <a:gd name="T20" fmla="*/ 0 w 1167"/>
                <a:gd name="T21" fmla="*/ 0 h 1248"/>
                <a:gd name="T22" fmla="*/ 0 w 1167"/>
                <a:gd name="T23" fmla="*/ 0 h 1248"/>
                <a:gd name="T24" fmla="*/ 0 w 1167"/>
                <a:gd name="T25" fmla="*/ 0 h 1248"/>
                <a:gd name="T26" fmla="*/ 0 w 1167"/>
                <a:gd name="T27" fmla="*/ 0 h 1248"/>
                <a:gd name="T28" fmla="*/ 0 w 1167"/>
                <a:gd name="T29" fmla="*/ 0 h 1248"/>
                <a:gd name="T30" fmla="*/ 0 w 1167"/>
                <a:gd name="T31" fmla="*/ 0 h 1248"/>
                <a:gd name="T32" fmla="*/ 0 w 1167"/>
                <a:gd name="T33" fmla="*/ 0 h 1248"/>
                <a:gd name="T34" fmla="*/ 0 w 1167"/>
                <a:gd name="T35" fmla="*/ 0 h 1248"/>
                <a:gd name="T36" fmla="*/ 0 w 1167"/>
                <a:gd name="T37" fmla="*/ 0 h 1248"/>
                <a:gd name="T38" fmla="*/ 0 w 1167"/>
                <a:gd name="T39" fmla="*/ 0 h 1248"/>
                <a:gd name="T40" fmla="*/ 0 w 1167"/>
                <a:gd name="T41" fmla="*/ 0 h 1248"/>
                <a:gd name="T42" fmla="*/ 0 w 1167"/>
                <a:gd name="T43" fmla="*/ 0 h 1248"/>
                <a:gd name="T44" fmla="*/ 0 w 1167"/>
                <a:gd name="T45" fmla="*/ 0 h 1248"/>
                <a:gd name="T46" fmla="*/ 0 w 1167"/>
                <a:gd name="T47" fmla="*/ 0 h 1248"/>
                <a:gd name="T48" fmla="*/ 0 w 1167"/>
                <a:gd name="T49" fmla="*/ 0 h 1248"/>
                <a:gd name="T50" fmla="*/ 0 w 1167"/>
                <a:gd name="T51" fmla="*/ 0 h 1248"/>
                <a:gd name="T52" fmla="*/ 0 w 1167"/>
                <a:gd name="T53" fmla="*/ 0 h 1248"/>
                <a:gd name="T54" fmla="*/ 0 w 1167"/>
                <a:gd name="T55" fmla="*/ 0 h 1248"/>
                <a:gd name="T56" fmla="*/ 0 w 1167"/>
                <a:gd name="T57" fmla="*/ 0 h 124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67" h="1248">
                  <a:moveTo>
                    <a:pt x="473" y="6"/>
                  </a:moveTo>
                  <a:lnTo>
                    <a:pt x="44" y="266"/>
                  </a:lnTo>
                  <a:lnTo>
                    <a:pt x="0" y="421"/>
                  </a:lnTo>
                  <a:lnTo>
                    <a:pt x="41" y="431"/>
                  </a:lnTo>
                  <a:lnTo>
                    <a:pt x="99" y="459"/>
                  </a:lnTo>
                  <a:lnTo>
                    <a:pt x="182" y="511"/>
                  </a:lnTo>
                  <a:lnTo>
                    <a:pt x="258" y="590"/>
                  </a:lnTo>
                  <a:lnTo>
                    <a:pt x="310" y="653"/>
                  </a:lnTo>
                  <a:lnTo>
                    <a:pt x="373" y="739"/>
                  </a:lnTo>
                  <a:lnTo>
                    <a:pt x="434" y="843"/>
                  </a:lnTo>
                  <a:lnTo>
                    <a:pt x="459" y="916"/>
                  </a:lnTo>
                  <a:lnTo>
                    <a:pt x="483" y="1009"/>
                  </a:lnTo>
                  <a:lnTo>
                    <a:pt x="486" y="1123"/>
                  </a:lnTo>
                  <a:lnTo>
                    <a:pt x="473" y="1230"/>
                  </a:lnTo>
                  <a:lnTo>
                    <a:pt x="642" y="1248"/>
                  </a:lnTo>
                  <a:lnTo>
                    <a:pt x="1129" y="964"/>
                  </a:lnTo>
                  <a:lnTo>
                    <a:pt x="1161" y="873"/>
                  </a:lnTo>
                  <a:lnTo>
                    <a:pt x="1167" y="743"/>
                  </a:lnTo>
                  <a:lnTo>
                    <a:pt x="1157" y="621"/>
                  </a:lnTo>
                  <a:lnTo>
                    <a:pt x="1123" y="525"/>
                  </a:lnTo>
                  <a:lnTo>
                    <a:pt x="1081" y="414"/>
                  </a:lnTo>
                  <a:lnTo>
                    <a:pt x="1032" y="318"/>
                  </a:lnTo>
                  <a:lnTo>
                    <a:pt x="960" y="214"/>
                  </a:lnTo>
                  <a:lnTo>
                    <a:pt x="856" y="113"/>
                  </a:lnTo>
                  <a:lnTo>
                    <a:pt x="736" y="47"/>
                  </a:lnTo>
                  <a:lnTo>
                    <a:pt x="649" y="13"/>
                  </a:lnTo>
                  <a:lnTo>
                    <a:pt x="555" y="0"/>
                  </a:lnTo>
                  <a:lnTo>
                    <a:pt x="473" y="6"/>
                  </a:lnTo>
                  <a:close/>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4" name="Freeform 107"/>
            <p:cNvSpPr>
              <a:spLocks/>
            </p:cNvSpPr>
            <p:nvPr/>
          </p:nvSpPr>
          <p:spPr bwMode="auto">
            <a:xfrm>
              <a:off x="2883" y="2187"/>
              <a:ext cx="110" cy="165"/>
            </a:xfrm>
            <a:custGeom>
              <a:avLst/>
              <a:gdLst>
                <a:gd name="T0" fmla="*/ 0 w 663"/>
                <a:gd name="T1" fmla="*/ 0 h 988"/>
                <a:gd name="T2" fmla="*/ 0 w 663"/>
                <a:gd name="T3" fmla="*/ 0 h 988"/>
                <a:gd name="T4" fmla="*/ 0 w 663"/>
                <a:gd name="T5" fmla="*/ 0 h 988"/>
                <a:gd name="T6" fmla="*/ 0 w 663"/>
                <a:gd name="T7" fmla="*/ 0 h 988"/>
                <a:gd name="T8" fmla="*/ 0 w 663"/>
                <a:gd name="T9" fmla="*/ 0 h 988"/>
                <a:gd name="T10" fmla="*/ 0 w 663"/>
                <a:gd name="T11" fmla="*/ 0 h 988"/>
                <a:gd name="T12" fmla="*/ 0 w 663"/>
                <a:gd name="T13" fmla="*/ 0 h 988"/>
                <a:gd name="T14" fmla="*/ 0 w 663"/>
                <a:gd name="T15" fmla="*/ 0 h 988"/>
                <a:gd name="T16" fmla="*/ 0 w 663"/>
                <a:gd name="T17" fmla="*/ 0 h 988"/>
                <a:gd name="T18" fmla="*/ 0 w 663"/>
                <a:gd name="T19" fmla="*/ 0 h 988"/>
                <a:gd name="T20" fmla="*/ 0 w 663"/>
                <a:gd name="T21" fmla="*/ 0 h 988"/>
                <a:gd name="T22" fmla="*/ 0 w 663"/>
                <a:gd name="T23" fmla="*/ 0 h 988"/>
                <a:gd name="T24" fmla="*/ 0 w 663"/>
                <a:gd name="T25" fmla="*/ 0 h 988"/>
                <a:gd name="T26" fmla="*/ 0 w 663"/>
                <a:gd name="T27" fmla="*/ 0 h 988"/>
                <a:gd name="T28" fmla="*/ 0 w 663"/>
                <a:gd name="T29" fmla="*/ 0 h 98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63" h="988">
                  <a:moveTo>
                    <a:pt x="0" y="3"/>
                  </a:moveTo>
                  <a:lnTo>
                    <a:pt x="48" y="0"/>
                  </a:lnTo>
                  <a:lnTo>
                    <a:pt x="111" y="3"/>
                  </a:lnTo>
                  <a:lnTo>
                    <a:pt x="177" y="31"/>
                  </a:lnTo>
                  <a:lnTo>
                    <a:pt x="246" y="80"/>
                  </a:lnTo>
                  <a:lnTo>
                    <a:pt x="322" y="141"/>
                  </a:lnTo>
                  <a:lnTo>
                    <a:pt x="383" y="196"/>
                  </a:lnTo>
                  <a:lnTo>
                    <a:pt x="487" y="335"/>
                  </a:lnTo>
                  <a:lnTo>
                    <a:pt x="577" y="480"/>
                  </a:lnTo>
                  <a:lnTo>
                    <a:pt x="629" y="615"/>
                  </a:lnTo>
                  <a:lnTo>
                    <a:pt x="653" y="705"/>
                  </a:lnTo>
                  <a:lnTo>
                    <a:pt x="663" y="794"/>
                  </a:lnTo>
                  <a:lnTo>
                    <a:pt x="663" y="864"/>
                  </a:lnTo>
                  <a:lnTo>
                    <a:pt x="636" y="950"/>
                  </a:lnTo>
                  <a:lnTo>
                    <a:pt x="591" y="988"/>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5" name="Freeform 108"/>
            <p:cNvSpPr>
              <a:spLocks/>
            </p:cNvSpPr>
            <p:nvPr/>
          </p:nvSpPr>
          <p:spPr bwMode="auto">
            <a:xfrm>
              <a:off x="2985" y="2271"/>
              <a:ext cx="82" cy="82"/>
            </a:xfrm>
            <a:custGeom>
              <a:avLst/>
              <a:gdLst>
                <a:gd name="T0" fmla="*/ 0 w 495"/>
                <a:gd name="T1" fmla="*/ 0 h 495"/>
                <a:gd name="T2" fmla="*/ 0 w 495"/>
                <a:gd name="T3" fmla="*/ 0 h 495"/>
                <a:gd name="T4" fmla="*/ 0 w 495"/>
                <a:gd name="T5" fmla="*/ 0 h 495"/>
                <a:gd name="T6" fmla="*/ 0 w 495"/>
                <a:gd name="T7" fmla="*/ 0 h 495"/>
                <a:gd name="T8" fmla="*/ 0 w 495"/>
                <a:gd name="T9" fmla="*/ 0 h 495"/>
                <a:gd name="T10" fmla="*/ 0 w 495"/>
                <a:gd name="T11" fmla="*/ 0 h 495"/>
                <a:gd name="T12" fmla="*/ 0 w 495"/>
                <a:gd name="T13" fmla="*/ 0 h 495"/>
                <a:gd name="T14" fmla="*/ 0 w 495"/>
                <a:gd name="T15" fmla="*/ 0 h 495"/>
                <a:gd name="T16" fmla="*/ 0 w 495"/>
                <a:gd name="T17" fmla="*/ 0 h 495"/>
                <a:gd name="T18" fmla="*/ 0 w 495"/>
                <a:gd name="T19" fmla="*/ 0 h 4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5" h="495">
                  <a:moveTo>
                    <a:pt x="0" y="495"/>
                  </a:moveTo>
                  <a:lnTo>
                    <a:pt x="453" y="218"/>
                  </a:lnTo>
                  <a:lnTo>
                    <a:pt x="481" y="155"/>
                  </a:lnTo>
                  <a:lnTo>
                    <a:pt x="495" y="52"/>
                  </a:lnTo>
                  <a:lnTo>
                    <a:pt x="495" y="0"/>
                  </a:lnTo>
                  <a:lnTo>
                    <a:pt x="49" y="242"/>
                  </a:lnTo>
                  <a:lnTo>
                    <a:pt x="52" y="318"/>
                  </a:lnTo>
                  <a:lnTo>
                    <a:pt x="49" y="408"/>
                  </a:lnTo>
                  <a:lnTo>
                    <a:pt x="5" y="470"/>
                  </a:lnTo>
                  <a:lnTo>
                    <a:pt x="0" y="495"/>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6" name="Freeform 109"/>
            <p:cNvSpPr>
              <a:spLocks/>
            </p:cNvSpPr>
            <p:nvPr/>
          </p:nvSpPr>
          <p:spPr bwMode="auto">
            <a:xfrm>
              <a:off x="2985" y="2271"/>
              <a:ext cx="82" cy="82"/>
            </a:xfrm>
            <a:custGeom>
              <a:avLst/>
              <a:gdLst>
                <a:gd name="T0" fmla="*/ 0 w 495"/>
                <a:gd name="T1" fmla="*/ 0 h 495"/>
                <a:gd name="T2" fmla="*/ 0 w 495"/>
                <a:gd name="T3" fmla="*/ 0 h 495"/>
                <a:gd name="T4" fmla="*/ 0 w 495"/>
                <a:gd name="T5" fmla="*/ 0 h 495"/>
                <a:gd name="T6" fmla="*/ 0 w 495"/>
                <a:gd name="T7" fmla="*/ 0 h 495"/>
                <a:gd name="T8" fmla="*/ 0 w 495"/>
                <a:gd name="T9" fmla="*/ 0 h 495"/>
                <a:gd name="T10" fmla="*/ 0 w 495"/>
                <a:gd name="T11" fmla="*/ 0 h 495"/>
                <a:gd name="T12" fmla="*/ 0 w 495"/>
                <a:gd name="T13" fmla="*/ 0 h 495"/>
                <a:gd name="T14" fmla="*/ 0 w 495"/>
                <a:gd name="T15" fmla="*/ 0 h 495"/>
                <a:gd name="T16" fmla="*/ 0 w 495"/>
                <a:gd name="T17" fmla="*/ 0 h 495"/>
                <a:gd name="T18" fmla="*/ 0 w 495"/>
                <a:gd name="T19" fmla="*/ 0 h 495"/>
                <a:gd name="T20" fmla="*/ 0 w 495"/>
                <a:gd name="T21" fmla="*/ 0 h 49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95" h="495">
                  <a:moveTo>
                    <a:pt x="0" y="495"/>
                  </a:moveTo>
                  <a:lnTo>
                    <a:pt x="453" y="218"/>
                  </a:lnTo>
                  <a:lnTo>
                    <a:pt x="481" y="155"/>
                  </a:lnTo>
                  <a:lnTo>
                    <a:pt x="495" y="52"/>
                  </a:lnTo>
                  <a:lnTo>
                    <a:pt x="495" y="0"/>
                  </a:lnTo>
                  <a:lnTo>
                    <a:pt x="49" y="242"/>
                  </a:lnTo>
                  <a:lnTo>
                    <a:pt x="52" y="318"/>
                  </a:lnTo>
                  <a:lnTo>
                    <a:pt x="49" y="408"/>
                  </a:lnTo>
                  <a:lnTo>
                    <a:pt x="5" y="470"/>
                  </a:lnTo>
                  <a:lnTo>
                    <a:pt x="0" y="495"/>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7" name="Freeform 110"/>
            <p:cNvSpPr>
              <a:spLocks/>
            </p:cNvSpPr>
            <p:nvPr/>
          </p:nvSpPr>
          <p:spPr bwMode="auto">
            <a:xfrm>
              <a:off x="2886" y="2147"/>
              <a:ext cx="91" cy="42"/>
            </a:xfrm>
            <a:custGeom>
              <a:avLst/>
              <a:gdLst>
                <a:gd name="T0" fmla="*/ 0 w 549"/>
                <a:gd name="T1" fmla="*/ 0 h 252"/>
                <a:gd name="T2" fmla="*/ 0 w 549"/>
                <a:gd name="T3" fmla="*/ 0 h 252"/>
                <a:gd name="T4" fmla="*/ 0 w 549"/>
                <a:gd name="T5" fmla="*/ 0 h 252"/>
                <a:gd name="T6" fmla="*/ 0 w 549"/>
                <a:gd name="T7" fmla="*/ 0 h 252"/>
                <a:gd name="T8" fmla="*/ 0 w 549"/>
                <a:gd name="T9" fmla="*/ 0 h 252"/>
                <a:gd name="T10" fmla="*/ 0 w 549"/>
                <a:gd name="T11" fmla="*/ 0 h 252"/>
                <a:gd name="T12" fmla="*/ 0 w 549"/>
                <a:gd name="T13" fmla="*/ 0 h 2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9" h="252">
                  <a:moveTo>
                    <a:pt x="0" y="242"/>
                  </a:moveTo>
                  <a:lnTo>
                    <a:pt x="407" y="7"/>
                  </a:lnTo>
                  <a:lnTo>
                    <a:pt x="480" y="0"/>
                  </a:lnTo>
                  <a:lnTo>
                    <a:pt x="549" y="7"/>
                  </a:lnTo>
                  <a:lnTo>
                    <a:pt x="107" y="252"/>
                  </a:lnTo>
                  <a:lnTo>
                    <a:pt x="27" y="242"/>
                  </a:lnTo>
                  <a:lnTo>
                    <a:pt x="0" y="242"/>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 name="Freeform 111"/>
            <p:cNvSpPr>
              <a:spLocks/>
            </p:cNvSpPr>
            <p:nvPr/>
          </p:nvSpPr>
          <p:spPr bwMode="auto">
            <a:xfrm>
              <a:off x="2886" y="2147"/>
              <a:ext cx="91" cy="42"/>
            </a:xfrm>
            <a:custGeom>
              <a:avLst/>
              <a:gdLst>
                <a:gd name="T0" fmla="*/ 0 w 549"/>
                <a:gd name="T1" fmla="*/ 0 h 252"/>
                <a:gd name="T2" fmla="*/ 0 w 549"/>
                <a:gd name="T3" fmla="*/ 0 h 252"/>
                <a:gd name="T4" fmla="*/ 0 w 549"/>
                <a:gd name="T5" fmla="*/ 0 h 252"/>
                <a:gd name="T6" fmla="*/ 0 w 549"/>
                <a:gd name="T7" fmla="*/ 0 h 252"/>
                <a:gd name="T8" fmla="*/ 0 w 549"/>
                <a:gd name="T9" fmla="*/ 0 h 252"/>
                <a:gd name="T10" fmla="*/ 0 w 549"/>
                <a:gd name="T11" fmla="*/ 0 h 252"/>
                <a:gd name="T12" fmla="*/ 0 w 549"/>
                <a:gd name="T13" fmla="*/ 0 h 252"/>
                <a:gd name="T14" fmla="*/ 0 w 549"/>
                <a:gd name="T15" fmla="*/ 0 h 25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9" h="252">
                  <a:moveTo>
                    <a:pt x="0" y="242"/>
                  </a:moveTo>
                  <a:lnTo>
                    <a:pt x="407" y="7"/>
                  </a:lnTo>
                  <a:lnTo>
                    <a:pt x="480" y="0"/>
                  </a:lnTo>
                  <a:lnTo>
                    <a:pt x="549" y="7"/>
                  </a:lnTo>
                  <a:lnTo>
                    <a:pt x="107" y="252"/>
                  </a:lnTo>
                  <a:lnTo>
                    <a:pt x="27" y="242"/>
                  </a:lnTo>
                  <a:lnTo>
                    <a:pt x="0" y="242"/>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 name="Freeform 112"/>
            <p:cNvSpPr>
              <a:spLocks/>
            </p:cNvSpPr>
            <p:nvPr/>
          </p:nvSpPr>
          <p:spPr bwMode="auto">
            <a:xfrm>
              <a:off x="2969" y="2193"/>
              <a:ext cx="82" cy="43"/>
            </a:xfrm>
            <a:custGeom>
              <a:avLst/>
              <a:gdLst>
                <a:gd name="T0" fmla="*/ 0 w 494"/>
                <a:gd name="T1" fmla="*/ 0 h 260"/>
                <a:gd name="T2" fmla="*/ 0 w 494"/>
                <a:gd name="T3" fmla="*/ 0 h 260"/>
                <a:gd name="T4" fmla="*/ 0 w 494"/>
                <a:gd name="T5" fmla="*/ 0 h 260"/>
                <a:gd name="T6" fmla="*/ 0 w 494"/>
                <a:gd name="T7" fmla="*/ 0 h 260"/>
                <a:gd name="T8" fmla="*/ 0 w 494"/>
                <a:gd name="T9" fmla="*/ 0 h 260"/>
                <a:gd name="T10" fmla="*/ 0 w 494"/>
                <a:gd name="T11" fmla="*/ 0 h 260"/>
                <a:gd name="T12" fmla="*/ 0 w 494"/>
                <a:gd name="T13" fmla="*/ 0 h 260"/>
                <a:gd name="T14" fmla="*/ 0 w 494"/>
                <a:gd name="T15" fmla="*/ 0 h 26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94" h="260">
                  <a:moveTo>
                    <a:pt x="425" y="0"/>
                  </a:moveTo>
                  <a:lnTo>
                    <a:pt x="84" y="205"/>
                  </a:lnTo>
                  <a:lnTo>
                    <a:pt x="0" y="260"/>
                  </a:lnTo>
                  <a:lnTo>
                    <a:pt x="201" y="180"/>
                  </a:lnTo>
                  <a:lnTo>
                    <a:pt x="395" y="107"/>
                  </a:lnTo>
                  <a:lnTo>
                    <a:pt x="494" y="104"/>
                  </a:lnTo>
                  <a:lnTo>
                    <a:pt x="436" y="14"/>
                  </a:lnTo>
                  <a:lnTo>
                    <a:pt x="425" y="0"/>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 name="Freeform 113"/>
            <p:cNvSpPr>
              <a:spLocks/>
            </p:cNvSpPr>
            <p:nvPr/>
          </p:nvSpPr>
          <p:spPr bwMode="auto">
            <a:xfrm>
              <a:off x="2969" y="2193"/>
              <a:ext cx="82" cy="43"/>
            </a:xfrm>
            <a:custGeom>
              <a:avLst/>
              <a:gdLst>
                <a:gd name="T0" fmla="*/ 0 w 494"/>
                <a:gd name="T1" fmla="*/ 0 h 260"/>
                <a:gd name="T2" fmla="*/ 0 w 494"/>
                <a:gd name="T3" fmla="*/ 0 h 260"/>
                <a:gd name="T4" fmla="*/ 0 w 494"/>
                <a:gd name="T5" fmla="*/ 0 h 260"/>
                <a:gd name="T6" fmla="*/ 0 w 494"/>
                <a:gd name="T7" fmla="*/ 0 h 260"/>
                <a:gd name="T8" fmla="*/ 0 w 494"/>
                <a:gd name="T9" fmla="*/ 0 h 260"/>
                <a:gd name="T10" fmla="*/ 0 w 494"/>
                <a:gd name="T11" fmla="*/ 0 h 260"/>
                <a:gd name="T12" fmla="*/ 0 w 494"/>
                <a:gd name="T13" fmla="*/ 0 h 260"/>
                <a:gd name="T14" fmla="*/ 0 w 494"/>
                <a:gd name="T15" fmla="*/ 0 h 260"/>
                <a:gd name="T16" fmla="*/ 0 w 494"/>
                <a:gd name="T17" fmla="*/ 0 h 2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4" h="260">
                  <a:moveTo>
                    <a:pt x="425" y="0"/>
                  </a:moveTo>
                  <a:lnTo>
                    <a:pt x="84" y="205"/>
                  </a:lnTo>
                  <a:lnTo>
                    <a:pt x="0" y="260"/>
                  </a:lnTo>
                  <a:lnTo>
                    <a:pt x="201" y="180"/>
                  </a:lnTo>
                  <a:lnTo>
                    <a:pt x="395" y="107"/>
                  </a:lnTo>
                  <a:lnTo>
                    <a:pt x="494" y="104"/>
                  </a:lnTo>
                  <a:lnTo>
                    <a:pt x="436" y="14"/>
                  </a:lnTo>
                  <a:lnTo>
                    <a:pt x="425"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1" name="Line 114"/>
            <p:cNvSpPr>
              <a:spLocks noChangeShapeType="1"/>
            </p:cNvSpPr>
            <p:nvPr/>
          </p:nvSpPr>
          <p:spPr bwMode="auto">
            <a:xfrm flipV="1">
              <a:off x="2928" y="2161"/>
              <a:ext cx="79" cy="42"/>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2" name="Line 115"/>
            <p:cNvSpPr>
              <a:spLocks noChangeShapeType="1"/>
            </p:cNvSpPr>
            <p:nvPr/>
          </p:nvSpPr>
          <p:spPr bwMode="auto">
            <a:xfrm flipH="1">
              <a:off x="2915" y="2204"/>
              <a:ext cx="10" cy="38"/>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3" name="Freeform 116"/>
            <p:cNvSpPr>
              <a:spLocks/>
            </p:cNvSpPr>
            <p:nvPr/>
          </p:nvSpPr>
          <p:spPr bwMode="auto">
            <a:xfrm>
              <a:off x="2875" y="2187"/>
              <a:ext cx="30" cy="36"/>
            </a:xfrm>
            <a:custGeom>
              <a:avLst/>
              <a:gdLst>
                <a:gd name="T0" fmla="*/ 0 w 179"/>
                <a:gd name="T1" fmla="*/ 0 h 218"/>
                <a:gd name="T2" fmla="*/ 0 w 179"/>
                <a:gd name="T3" fmla="*/ 0 h 218"/>
                <a:gd name="T4" fmla="*/ 0 w 179"/>
                <a:gd name="T5" fmla="*/ 0 h 218"/>
                <a:gd name="T6" fmla="*/ 0 w 179"/>
                <a:gd name="T7" fmla="*/ 0 h 218"/>
                <a:gd name="T8" fmla="*/ 0 w 179"/>
                <a:gd name="T9" fmla="*/ 0 h 218"/>
                <a:gd name="T10" fmla="*/ 0 w 179"/>
                <a:gd name="T11" fmla="*/ 0 h 218"/>
                <a:gd name="T12" fmla="*/ 0 w 179"/>
                <a:gd name="T13" fmla="*/ 0 h 2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9" h="218">
                  <a:moveTo>
                    <a:pt x="179" y="18"/>
                  </a:moveTo>
                  <a:lnTo>
                    <a:pt x="113" y="218"/>
                  </a:lnTo>
                  <a:lnTo>
                    <a:pt x="0" y="177"/>
                  </a:lnTo>
                  <a:lnTo>
                    <a:pt x="41" y="10"/>
                  </a:lnTo>
                  <a:lnTo>
                    <a:pt x="113" y="0"/>
                  </a:lnTo>
                  <a:lnTo>
                    <a:pt x="159" y="10"/>
                  </a:lnTo>
                  <a:lnTo>
                    <a:pt x="179" y="18"/>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4" name="Freeform 117"/>
            <p:cNvSpPr>
              <a:spLocks/>
            </p:cNvSpPr>
            <p:nvPr/>
          </p:nvSpPr>
          <p:spPr bwMode="auto">
            <a:xfrm>
              <a:off x="2875" y="2187"/>
              <a:ext cx="30" cy="36"/>
            </a:xfrm>
            <a:custGeom>
              <a:avLst/>
              <a:gdLst>
                <a:gd name="T0" fmla="*/ 0 w 179"/>
                <a:gd name="T1" fmla="*/ 0 h 218"/>
                <a:gd name="T2" fmla="*/ 0 w 179"/>
                <a:gd name="T3" fmla="*/ 0 h 218"/>
                <a:gd name="T4" fmla="*/ 0 w 179"/>
                <a:gd name="T5" fmla="*/ 0 h 218"/>
                <a:gd name="T6" fmla="*/ 0 w 179"/>
                <a:gd name="T7" fmla="*/ 0 h 218"/>
                <a:gd name="T8" fmla="*/ 0 w 179"/>
                <a:gd name="T9" fmla="*/ 0 h 218"/>
                <a:gd name="T10" fmla="*/ 0 w 179"/>
                <a:gd name="T11" fmla="*/ 0 h 218"/>
                <a:gd name="T12" fmla="*/ 0 w 179"/>
                <a:gd name="T13" fmla="*/ 0 h 218"/>
                <a:gd name="T14" fmla="*/ 0 w 179"/>
                <a:gd name="T15" fmla="*/ 0 h 2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9" h="218">
                  <a:moveTo>
                    <a:pt x="179" y="18"/>
                  </a:moveTo>
                  <a:lnTo>
                    <a:pt x="113" y="218"/>
                  </a:lnTo>
                  <a:lnTo>
                    <a:pt x="0" y="177"/>
                  </a:lnTo>
                  <a:lnTo>
                    <a:pt x="41" y="10"/>
                  </a:lnTo>
                  <a:lnTo>
                    <a:pt x="113" y="0"/>
                  </a:lnTo>
                  <a:lnTo>
                    <a:pt x="159" y="10"/>
                  </a:lnTo>
                  <a:lnTo>
                    <a:pt x="179" y="18"/>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5" name="Freeform 118"/>
            <p:cNvSpPr>
              <a:spLocks/>
            </p:cNvSpPr>
            <p:nvPr/>
          </p:nvSpPr>
          <p:spPr bwMode="auto">
            <a:xfrm>
              <a:off x="2954" y="2308"/>
              <a:ext cx="39" cy="46"/>
            </a:xfrm>
            <a:custGeom>
              <a:avLst/>
              <a:gdLst>
                <a:gd name="T0" fmla="*/ 0 w 234"/>
                <a:gd name="T1" fmla="*/ 0 h 274"/>
                <a:gd name="T2" fmla="*/ 0 w 234"/>
                <a:gd name="T3" fmla="*/ 0 h 274"/>
                <a:gd name="T4" fmla="*/ 0 w 234"/>
                <a:gd name="T5" fmla="*/ 0 h 274"/>
                <a:gd name="T6" fmla="*/ 0 w 234"/>
                <a:gd name="T7" fmla="*/ 0 h 274"/>
                <a:gd name="T8" fmla="*/ 0 w 234"/>
                <a:gd name="T9" fmla="*/ 0 h 274"/>
                <a:gd name="T10" fmla="*/ 0 w 234"/>
                <a:gd name="T11" fmla="*/ 0 h 274"/>
                <a:gd name="T12" fmla="*/ 0 w 234"/>
                <a:gd name="T13" fmla="*/ 0 h 274"/>
                <a:gd name="T14" fmla="*/ 0 w 234"/>
                <a:gd name="T15" fmla="*/ 0 h 274"/>
                <a:gd name="T16" fmla="*/ 0 w 234"/>
                <a:gd name="T17" fmla="*/ 0 h 274"/>
                <a:gd name="T18" fmla="*/ 0 w 234"/>
                <a:gd name="T19" fmla="*/ 0 h 2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4" h="274">
                  <a:moveTo>
                    <a:pt x="234" y="28"/>
                  </a:moveTo>
                  <a:lnTo>
                    <a:pt x="6" y="0"/>
                  </a:lnTo>
                  <a:lnTo>
                    <a:pt x="10" y="115"/>
                  </a:lnTo>
                  <a:lnTo>
                    <a:pt x="6" y="225"/>
                  </a:lnTo>
                  <a:lnTo>
                    <a:pt x="0" y="246"/>
                  </a:lnTo>
                  <a:lnTo>
                    <a:pt x="165" y="274"/>
                  </a:lnTo>
                  <a:lnTo>
                    <a:pt x="214" y="215"/>
                  </a:lnTo>
                  <a:lnTo>
                    <a:pt x="234" y="125"/>
                  </a:lnTo>
                  <a:lnTo>
                    <a:pt x="234" y="63"/>
                  </a:lnTo>
                  <a:lnTo>
                    <a:pt x="234" y="28"/>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6" name="Freeform 119"/>
            <p:cNvSpPr>
              <a:spLocks/>
            </p:cNvSpPr>
            <p:nvPr/>
          </p:nvSpPr>
          <p:spPr bwMode="auto">
            <a:xfrm>
              <a:off x="2954" y="2308"/>
              <a:ext cx="39" cy="46"/>
            </a:xfrm>
            <a:custGeom>
              <a:avLst/>
              <a:gdLst>
                <a:gd name="T0" fmla="*/ 0 w 234"/>
                <a:gd name="T1" fmla="*/ 0 h 274"/>
                <a:gd name="T2" fmla="*/ 0 w 234"/>
                <a:gd name="T3" fmla="*/ 0 h 274"/>
                <a:gd name="T4" fmla="*/ 0 w 234"/>
                <a:gd name="T5" fmla="*/ 0 h 274"/>
                <a:gd name="T6" fmla="*/ 0 w 234"/>
                <a:gd name="T7" fmla="*/ 0 h 274"/>
                <a:gd name="T8" fmla="*/ 0 w 234"/>
                <a:gd name="T9" fmla="*/ 0 h 274"/>
                <a:gd name="T10" fmla="*/ 0 w 234"/>
                <a:gd name="T11" fmla="*/ 0 h 274"/>
                <a:gd name="T12" fmla="*/ 0 w 234"/>
                <a:gd name="T13" fmla="*/ 0 h 274"/>
                <a:gd name="T14" fmla="*/ 0 w 234"/>
                <a:gd name="T15" fmla="*/ 0 h 274"/>
                <a:gd name="T16" fmla="*/ 0 w 234"/>
                <a:gd name="T17" fmla="*/ 0 h 274"/>
                <a:gd name="T18" fmla="*/ 0 w 234"/>
                <a:gd name="T19" fmla="*/ 0 h 274"/>
                <a:gd name="T20" fmla="*/ 0 w 234"/>
                <a:gd name="T21" fmla="*/ 0 h 27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4" h="274">
                  <a:moveTo>
                    <a:pt x="234" y="28"/>
                  </a:moveTo>
                  <a:lnTo>
                    <a:pt x="6" y="0"/>
                  </a:lnTo>
                  <a:lnTo>
                    <a:pt x="10" y="115"/>
                  </a:lnTo>
                  <a:lnTo>
                    <a:pt x="6" y="225"/>
                  </a:lnTo>
                  <a:lnTo>
                    <a:pt x="0" y="246"/>
                  </a:lnTo>
                  <a:lnTo>
                    <a:pt x="165" y="274"/>
                  </a:lnTo>
                  <a:lnTo>
                    <a:pt x="214" y="215"/>
                  </a:lnTo>
                  <a:lnTo>
                    <a:pt x="234" y="125"/>
                  </a:lnTo>
                  <a:lnTo>
                    <a:pt x="234" y="63"/>
                  </a:lnTo>
                  <a:lnTo>
                    <a:pt x="234" y="28"/>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7" name="Freeform 120"/>
            <p:cNvSpPr>
              <a:spLocks/>
            </p:cNvSpPr>
            <p:nvPr/>
          </p:nvSpPr>
          <p:spPr bwMode="auto">
            <a:xfrm>
              <a:off x="2600" y="2206"/>
              <a:ext cx="307" cy="187"/>
            </a:xfrm>
            <a:custGeom>
              <a:avLst/>
              <a:gdLst>
                <a:gd name="T0" fmla="*/ 0 w 1846"/>
                <a:gd name="T1" fmla="*/ 0 h 1123"/>
                <a:gd name="T2" fmla="*/ 0 w 1846"/>
                <a:gd name="T3" fmla="*/ 0 h 1123"/>
                <a:gd name="T4" fmla="*/ 0 w 1846"/>
                <a:gd name="T5" fmla="*/ 0 h 1123"/>
                <a:gd name="T6" fmla="*/ 0 w 1846"/>
                <a:gd name="T7" fmla="*/ 0 h 1123"/>
                <a:gd name="T8" fmla="*/ 0 w 1846"/>
                <a:gd name="T9" fmla="*/ 0 h 11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46" h="1123">
                  <a:moveTo>
                    <a:pt x="41" y="1123"/>
                  </a:moveTo>
                  <a:lnTo>
                    <a:pt x="1846" y="86"/>
                  </a:lnTo>
                  <a:lnTo>
                    <a:pt x="1784" y="0"/>
                  </a:lnTo>
                  <a:lnTo>
                    <a:pt x="0" y="1034"/>
                  </a:lnTo>
                  <a:lnTo>
                    <a:pt x="41" y="1123"/>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8" name="Freeform 121"/>
            <p:cNvSpPr>
              <a:spLocks/>
            </p:cNvSpPr>
            <p:nvPr/>
          </p:nvSpPr>
          <p:spPr bwMode="auto">
            <a:xfrm>
              <a:off x="2600" y="2206"/>
              <a:ext cx="307" cy="187"/>
            </a:xfrm>
            <a:custGeom>
              <a:avLst/>
              <a:gdLst>
                <a:gd name="T0" fmla="*/ 0 w 1846"/>
                <a:gd name="T1" fmla="*/ 0 h 1123"/>
                <a:gd name="T2" fmla="*/ 0 w 1846"/>
                <a:gd name="T3" fmla="*/ 0 h 1123"/>
                <a:gd name="T4" fmla="*/ 0 w 1846"/>
                <a:gd name="T5" fmla="*/ 0 h 1123"/>
                <a:gd name="T6" fmla="*/ 0 w 1846"/>
                <a:gd name="T7" fmla="*/ 0 h 1123"/>
                <a:gd name="T8" fmla="*/ 0 w 1846"/>
                <a:gd name="T9" fmla="*/ 0 h 1123"/>
                <a:gd name="T10" fmla="*/ 0 w 1846"/>
                <a:gd name="T11" fmla="*/ 0 h 11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46" h="1123">
                  <a:moveTo>
                    <a:pt x="41" y="1123"/>
                  </a:moveTo>
                  <a:lnTo>
                    <a:pt x="1846" y="86"/>
                  </a:lnTo>
                  <a:lnTo>
                    <a:pt x="1784" y="0"/>
                  </a:lnTo>
                  <a:lnTo>
                    <a:pt x="0" y="1034"/>
                  </a:lnTo>
                  <a:lnTo>
                    <a:pt x="41" y="1123"/>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9" name="Freeform 122"/>
            <p:cNvSpPr>
              <a:spLocks/>
            </p:cNvSpPr>
            <p:nvPr/>
          </p:nvSpPr>
          <p:spPr bwMode="auto">
            <a:xfrm>
              <a:off x="1438" y="2338"/>
              <a:ext cx="1274" cy="856"/>
            </a:xfrm>
            <a:custGeom>
              <a:avLst/>
              <a:gdLst>
                <a:gd name="T0" fmla="*/ 0 w 7645"/>
                <a:gd name="T1" fmla="*/ 0 h 5133"/>
                <a:gd name="T2" fmla="*/ 0 w 7645"/>
                <a:gd name="T3" fmla="*/ 0 h 5133"/>
                <a:gd name="T4" fmla="*/ 0 w 7645"/>
                <a:gd name="T5" fmla="*/ 0 h 5133"/>
                <a:gd name="T6" fmla="*/ 0 w 7645"/>
                <a:gd name="T7" fmla="*/ 0 h 5133"/>
                <a:gd name="T8" fmla="*/ 0 w 7645"/>
                <a:gd name="T9" fmla="*/ 0 h 5133"/>
                <a:gd name="T10" fmla="*/ 0 w 7645"/>
                <a:gd name="T11" fmla="*/ 0 h 5133"/>
                <a:gd name="T12" fmla="*/ 0 w 7645"/>
                <a:gd name="T13" fmla="*/ 0 h 5133"/>
                <a:gd name="T14" fmla="*/ 0 w 7645"/>
                <a:gd name="T15" fmla="*/ 0 h 5133"/>
                <a:gd name="T16" fmla="*/ 0 w 7645"/>
                <a:gd name="T17" fmla="*/ 0 h 5133"/>
                <a:gd name="T18" fmla="*/ 0 w 7645"/>
                <a:gd name="T19" fmla="*/ 0 h 5133"/>
                <a:gd name="T20" fmla="*/ 0 w 7645"/>
                <a:gd name="T21" fmla="*/ 0 h 5133"/>
                <a:gd name="T22" fmla="*/ 0 w 7645"/>
                <a:gd name="T23" fmla="*/ 0 h 5133"/>
                <a:gd name="T24" fmla="*/ 0 w 7645"/>
                <a:gd name="T25" fmla="*/ 0 h 5133"/>
                <a:gd name="T26" fmla="*/ 0 w 7645"/>
                <a:gd name="T27" fmla="*/ 0 h 5133"/>
                <a:gd name="T28" fmla="*/ 0 w 7645"/>
                <a:gd name="T29" fmla="*/ 0 h 5133"/>
                <a:gd name="T30" fmla="*/ 0 w 7645"/>
                <a:gd name="T31" fmla="*/ 0 h 5133"/>
                <a:gd name="T32" fmla="*/ 0 w 7645"/>
                <a:gd name="T33" fmla="*/ 0 h 5133"/>
                <a:gd name="T34" fmla="*/ 0 w 7645"/>
                <a:gd name="T35" fmla="*/ 0 h 5133"/>
                <a:gd name="T36" fmla="*/ 0 w 7645"/>
                <a:gd name="T37" fmla="*/ 0 h 5133"/>
                <a:gd name="T38" fmla="*/ 0 w 7645"/>
                <a:gd name="T39" fmla="*/ 0 h 5133"/>
                <a:gd name="T40" fmla="*/ 0 w 7645"/>
                <a:gd name="T41" fmla="*/ 0 h 5133"/>
                <a:gd name="T42" fmla="*/ 0 w 7645"/>
                <a:gd name="T43" fmla="*/ 0 h 5133"/>
                <a:gd name="T44" fmla="*/ 0 w 7645"/>
                <a:gd name="T45" fmla="*/ 0 h 5133"/>
                <a:gd name="T46" fmla="*/ 0 w 7645"/>
                <a:gd name="T47" fmla="*/ 0 h 5133"/>
                <a:gd name="T48" fmla="*/ 0 w 7645"/>
                <a:gd name="T49" fmla="*/ 0 h 5133"/>
                <a:gd name="T50" fmla="*/ 0 w 7645"/>
                <a:gd name="T51" fmla="*/ 0 h 513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645" h="5133">
                  <a:moveTo>
                    <a:pt x="6815" y="0"/>
                  </a:moveTo>
                  <a:lnTo>
                    <a:pt x="124" y="3833"/>
                  </a:lnTo>
                  <a:lnTo>
                    <a:pt x="58" y="3892"/>
                  </a:lnTo>
                  <a:lnTo>
                    <a:pt x="28" y="3954"/>
                  </a:lnTo>
                  <a:lnTo>
                    <a:pt x="6" y="4051"/>
                  </a:lnTo>
                  <a:lnTo>
                    <a:pt x="0" y="4162"/>
                  </a:lnTo>
                  <a:lnTo>
                    <a:pt x="21" y="4293"/>
                  </a:lnTo>
                  <a:lnTo>
                    <a:pt x="45" y="4390"/>
                  </a:lnTo>
                  <a:lnTo>
                    <a:pt x="97" y="4524"/>
                  </a:lnTo>
                  <a:lnTo>
                    <a:pt x="183" y="4680"/>
                  </a:lnTo>
                  <a:lnTo>
                    <a:pt x="294" y="4839"/>
                  </a:lnTo>
                  <a:lnTo>
                    <a:pt x="418" y="4981"/>
                  </a:lnTo>
                  <a:lnTo>
                    <a:pt x="522" y="5075"/>
                  </a:lnTo>
                  <a:lnTo>
                    <a:pt x="609" y="5119"/>
                  </a:lnTo>
                  <a:lnTo>
                    <a:pt x="702" y="5133"/>
                  </a:lnTo>
                  <a:lnTo>
                    <a:pt x="781" y="5133"/>
                  </a:lnTo>
                  <a:lnTo>
                    <a:pt x="864" y="5102"/>
                  </a:lnTo>
                  <a:lnTo>
                    <a:pt x="7593" y="1240"/>
                  </a:lnTo>
                  <a:lnTo>
                    <a:pt x="7645" y="902"/>
                  </a:lnTo>
                  <a:lnTo>
                    <a:pt x="7621" y="757"/>
                  </a:lnTo>
                  <a:lnTo>
                    <a:pt x="7552" y="563"/>
                  </a:lnTo>
                  <a:lnTo>
                    <a:pt x="7476" y="411"/>
                  </a:lnTo>
                  <a:lnTo>
                    <a:pt x="7369" y="258"/>
                  </a:lnTo>
                  <a:lnTo>
                    <a:pt x="7275" y="168"/>
                  </a:lnTo>
                  <a:lnTo>
                    <a:pt x="7182" y="96"/>
                  </a:lnTo>
                  <a:lnTo>
                    <a:pt x="6815" y="0"/>
                  </a:lnTo>
                  <a:close/>
                </a:path>
              </a:pathLst>
            </a:custGeom>
            <a:solidFill>
              <a:srgbClr val="433E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0" name="Freeform 123"/>
            <p:cNvSpPr>
              <a:spLocks/>
            </p:cNvSpPr>
            <p:nvPr/>
          </p:nvSpPr>
          <p:spPr bwMode="auto">
            <a:xfrm>
              <a:off x="1438" y="2338"/>
              <a:ext cx="1274" cy="856"/>
            </a:xfrm>
            <a:custGeom>
              <a:avLst/>
              <a:gdLst>
                <a:gd name="T0" fmla="*/ 0 w 7645"/>
                <a:gd name="T1" fmla="*/ 0 h 5133"/>
                <a:gd name="T2" fmla="*/ 0 w 7645"/>
                <a:gd name="T3" fmla="*/ 0 h 5133"/>
                <a:gd name="T4" fmla="*/ 0 w 7645"/>
                <a:gd name="T5" fmla="*/ 0 h 5133"/>
                <a:gd name="T6" fmla="*/ 0 w 7645"/>
                <a:gd name="T7" fmla="*/ 0 h 5133"/>
                <a:gd name="T8" fmla="*/ 0 w 7645"/>
                <a:gd name="T9" fmla="*/ 0 h 5133"/>
                <a:gd name="T10" fmla="*/ 0 w 7645"/>
                <a:gd name="T11" fmla="*/ 0 h 5133"/>
                <a:gd name="T12" fmla="*/ 0 w 7645"/>
                <a:gd name="T13" fmla="*/ 0 h 5133"/>
                <a:gd name="T14" fmla="*/ 0 w 7645"/>
                <a:gd name="T15" fmla="*/ 0 h 5133"/>
                <a:gd name="T16" fmla="*/ 0 w 7645"/>
                <a:gd name="T17" fmla="*/ 0 h 5133"/>
                <a:gd name="T18" fmla="*/ 0 w 7645"/>
                <a:gd name="T19" fmla="*/ 0 h 5133"/>
                <a:gd name="T20" fmla="*/ 0 w 7645"/>
                <a:gd name="T21" fmla="*/ 0 h 5133"/>
                <a:gd name="T22" fmla="*/ 0 w 7645"/>
                <a:gd name="T23" fmla="*/ 0 h 5133"/>
                <a:gd name="T24" fmla="*/ 0 w 7645"/>
                <a:gd name="T25" fmla="*/ 0 h 5133"/>
                <a:gd name="T26" fmla="*/ 0 w 7645"/>
                <a:gd name="T27" fmla="*/ 0 h 5133"/>
                <a:gd name="T28" fmla="*/ 0 w 7645"/>
                <a:gd name="T29" fmla="*/ 0 h 5133"/>
                <a:gd name="T30" fmla="*/ 0 w 7645"/>
                <a:gd name="T31" fmla="*/ 0 h 5133"/>
                <a:gd name="T32" fmla="*/ 0 w 7645"/>
                <a:gd name="T33" fmla="*/ 0 h 5133"/>
                <a:gd name="T34" fmla="*/ 0 w 7645"/>
                <a:gd name="T35" fmla="*/ 0 h 5133"/>
                <a:gd name="T36" fmla="*/ 0 w 7645"/>
                <a:gd name="T37" fmla="*/ 0 h 5133"/>
                <a:gd name="T38" fmla="*/ 0 w 7645"/>
                <a:gd name="T39" fmla="*/ 0 h 5133"/>
                <a:gd name="T40" fmla="*/ 0 w 7645"/>
                <a:gd name="T41" fmla="*/ 0 h 5133"/>
                <a:gd name="T42" fmla="*/ 0 w 7645"/>
                <a:gd name="T43" fmla="*/ 0 h 5133"/>
                <a:gd name="T44" fmla="*/ 0 w 7645"/>
                <a:gd name="T45" fmla="*/ 0 h 5133"/>
                <a:gd name="T46" fmla="*/ 0 w 7645"/>
                <a:gd name="T47" fmla="*/ 0 h 5133"/>
                <a:gd name="T48" fmla="*/ 0 w 7645"/>
                <a:gd name="T49" fmla="*/ 0 h 5133"/>
                <a:gd name="T50" fmla="*/ 0 w 7645"/>
                <a:gd name="T51" fmla="*/ 0 h 5133"/>
                <a:gd name="T52" fmla="*/ 0 w 7645"/>
                <a:gd name="T53" fmla="*/ 0 h 513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7645" h="5133">
                  <a:moveTo>
                    <a:pt x="6815" y="0"/>
                  </a:moveTo>
                  <a:lnTo>
                    <a:pt x="124" y="3833"/>
                  </a:lnTo>
                  <a:lnTo>
                    <a:pt x="58" y="3892"/>
                  </a:lnTo>
                  <a:lnTo>
                    <a:pt x="28" y="3954"/>
                  </a:lnTo>
                  <a:lnTo>
                    <a:pt x="6" y="4051"/>
                  </a:lnTo>
                  <a:lnTo>
                    <a:pt x="0" y="4162"/>
                  </a:lnTo>
                  <a:lnTo>
                    <a:pt x="21" y="4293"/>
                  </a:lnTo>
                  <a:lnTo>
                    <a:pt x="45" y="4390"/>
                  </a:lnTo>
                  <a:lnTo>
                    <a:pt x="97" y="4524"/>
                  </a:lnTo>
                  <a:lnTo>
                    <a:pt x="183" y="4680"/>
                  </a:lnTo>
                  <a:lnTo>
                    <a:pt x="294" y="4839"/>
                  </a:lnTo>
                  <a:lnTo>
                    <a:pt x="418" y="4981"/>
                  </a:lnTo>
                  <a:lnTo>
                    <a:pt x="522" y="5075"/>
                  </a:lnTo>
                  <a:lnTo>
                    <a:pt x="609" y="5119"/>
                  </a:lnTo>
                  <a:lnTo>
                    <a:pt x="702" y="5133"/>
                  </a:lnTo>
                  <a:lnTo>
                    <a:pt x="781" y="5133"/>
                  </a:lnTo>
                  <a:lnTo>
                    <a:pt x="864" y="5102"/>
                  </a:lnTo>
                  <a:lnTo>
                    <a:pt x="7593" y="1240"/>
                  </a:lnTo>
                  <a:lnTo>
                    <a:pt x="7645" y="902"/>
                  </a:lnTo>
                  <a:lnTo>
                    <a:pt x="7621" y="757"/>
                  </a:lnTo>
                  <a:lnTo>
                    <a:pt x="7552" y="563"/>
                  </a:lnTo>
                  <a:lnTo>
                    <a:pt x="7476" y="411"/>
                  </a:lnTo>
                  <a:lnTo>
                    <a:pt x="7369" y="258"/>
                  </a:lnTo>
                  <a:lnTo>
                    <a:pt x="7275" y="168"/>
                  </a:lnTo>
                  <a:lnTo>
                    <a:pt x="7182" y="96"/>
                  </a:lnTo>
                  <a:lnTo>
                    <a:pt x="6815"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51" name="Freeform 124"/>
            <p:cNvSpPr>
              <a:spLocks/>
            </p:cNvSpPr>
            <p:nvPr/>
          </p:nvSpPr>
          <p:spPr bwMode="auto">
            <a:xfrm>
              <a:off x="1543" y="2380"/>
              <a:ext cx="1093" cy="651"/>
            </a:xfrm>
            <a:custGeom>
              <a:avLst/>
              <a:gdLst>
                <a:gd name="T0" fmla="*/ 0 w 6556"/>
                <a:gd name="T1" fmla="*/ 0 h 3902"/>
                <a:gd name="T2" fmla="*/ 0 w 6556"/>
                <a:gd name="T3" fmla="*/ 0 h 3902"/>
                <a:gd name="T4" fmla="*/ 0 w 6556"/>
                <a:gd name="T5" fmla="*/ 0 h 3902"/>
                <a:gd name="T6" fmla="*/ 0 w 6556"/>
                <a:gd name="T7" fmla="*/ 0 h 3902"/>
                <a:gd name="T8" fmla="*/ 0 w 6556"/>
                <a:gd name="T9" fmla="*/ 0 h 3902"/>
                <a:gd name="T10" fmla="*/ 0 w 6556"/>
                <a:gd name="T11" fmla="*/ 0 h 3902"/>
                <a:gd name="T12" fmla="*/ 0 w 6556"/>
                <a:gd name="T13" fmla="*/ 0 h 39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556" h="3902">
                  <a:moveTo>
                    <a:pt x="6391" y="0"/>
                  </a:moveTo>
                  <a:lnTo>
                    <a:pt x="0" y="3702"/>
                  </a:lnTo>
                  <a:lnTo>
                    <a:pt x="96" y="3789"/>
                  </a:lnTo>
                  <a:lnTo>
                    <a:pt x="173" y="3902"/>
                  </a:lnTo>
                  <a:lnTo>
                    <a:pt x="6556" y="225"/>
                  </a:lnTo>
                  <a:lnTo>
                    <a:pt x="6487" y="104"/>
                  </a:lnTo>
                  <a:lnTo>
                    <a:pt x="6391"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 name="Freeform 125"/>
            <p:cNvSpPr>
              <a:spLocks/>
            </p:cNvSpPr>
            <p:nvPr/>
          </p:nvSpPr>
          <p:spPr bwMode="auto">
            <a:xfrm>
              <a:off x="1543" y="2380"/>
              <a:ext cx="1093" cy="651"/>
            </a:xfrm>
            <a:custGeom>
              <a:avLst/>
              <a:gdLst>
                <a:gd name="T0" fmla="*/ 0 w 6556"/>
                <a:gd name="T1" fmla="*/ 0 h 3902"/>
                <a:gd name="T2" fmla="*/ 0 w 6556"/>
                <a:gd name="T3" fmla="*/ 0 h 3902"/>
                <a:gd name="T4" fmla="*/ 0 w 6556"/>
                <a:gd name="T5" fmla="*/ 0 h 3902"/>
                <a:gd name="T6" fmla="*/ 0 w 6556"/>
                <a:gd name="T7" fmla="*/ 0 h 3902"/>
                <a:gd name="T8" fmla="*/ 0 w 6556"/>
                <a:gd name="T9" fmla="*/ 0 h 3902"/>
                <a:gd name="T10" fmla="*/ 0 w 6556"/>
                <a:gd name="T11" fmla="*/ 0 h 3902"/>
                <a:gd name="T12" fmla="*/ 0 w 6556"/>
                <a:gd name="T13" fmla="*/ 0 h 3902"/>
                <a:gd name="T14" fmla="*/ 0 w 6556"/>
                <a:gd name="T15" fmla="*/ 0 h 390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556" h="3902">
                  <a:moveTo>
                    <a:pt x="6391" y="0"/>
                  </a:moveTo>
                  <a:lnTo>
                    <a:pt x="0" y="3702"/>
                  </a:lnTo>
                  <a:lnTo>
                    <a:pt x="96" y="3789"/>
                  </a:lnTo>
                  <a:lnTo>
                    <a:pt x="173" y="3902"/>
                  </a:lnTo>
                  <a:lnTo>
                    <a:pt x="6556" y="225"/>
                  </a:lnTo>
                  <a:lnTo>
                    <a:pt x="6487" y="104"/>
                  </a:lnTo>
                  <a:lnTo>
                    <a:pt x="6391"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53" name="Freeform 126"/>
            <p:cNvSpPr>
              <a:spLocks/>
            </p:cNvSpPr>
            <p:nvPr/>
          </p:nvSpPr>
          <p:spPr bwMode="auto">
            <a:xfrm>
              <a:off x="1509" y="3004"/>
              <a:ext cx="54" cy="47"/>
            </a:xfrm>
            <a:custGeom>
              <a:avLst/>
              <a:gdLst>
                <a:gd name="T0" fmla="*/ 0 w 325"/>
                <a:gd name="T1" fmla="*/ 0 h 283"/>
                <a:gd name="T2" fmla="*/ 0 w 325"/>
                <a:gd name="T3" fmla="*/ 0 h 283"/>
                <a:gd name="T4" fmla="*/ 0 w 325"/>
                <a:gd name="T5" fmla="*/ 0 h 283"/>
                <a:gd name="T6" fmla="*/ 0 w 325"/>
                <a:gd name="T7" fmla="*/ 0 h 283"/>
                <a:gd name="T8" fmla="*/ 0 w 325"/>
                <a:gd name="T9" fmla="*/ 0 h 283"/>
                <a:gd name="T10" fmla="*/ 0 w 325"/>
                <a:gd name="T11" fmla="*/ 0 h 283"/>
                <a:gd name="T12" fmla="*/ 0 w 325"/>
                <a:gd name="T13" fmla="*/ 0 h 283"/>
                <a:gd name="T14" fmla="*/ 0 w 325"/>
                <a:gd name="T15" fmla="*/ 0 h 2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25" h="283">
                  <a:moveTo>
                    <a:pt x="138" y="0"/>
                  </a:moveTo>
                  <a:lnTo>
                    <a:pt x="0" y="76"/>
                  </a:lnTo>
                  <a:lnTo>
                    <a:pt x="77" y="162"/>
                  </a:lnTo>
                  <a:lnTo>
                    <a:pt x="159" y="283"/>
                  </a:lnTo>
                  <a:lnTo>
                    <a:pt x="325" y="197"/>
                  </a:lnTo>
                  <a:lnTo>
                    <a:pt x="266" y="107"/>
                  </a:lnTo>
                  <a:lnTo>
                    <a:pt x="166" y="7"/>
                  </a:lnTo>
                  <a:lnTo>
                    <a:pt x="138"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4" name="Freeform 127"/>
            <p:cNvSpPr>
              <a:spLocks/>
            </p:cNvSpPr>
            <p:nvPr/>
          </p:nvSpPr>
          <p:spPr bwMode="auto">
            <a:xfrm>
              <a:off x="1509" y="3004"/>
              <a:ext cx="54" cy="47"/>
            </a:xfrm>
            <a:custGeom>
              <a:avLst/>
              <a:gdLst>
                <a:gd name="T0" fmla="*/ 0 w 325"/>
                <a:gd name="T1" fmla="*/ 0 h 283"/>
                <a:gd name="T2" fmla="*/ 0 w 325"/>
                <a:gd name="T3" fmla="*/ 0 h 283"/>
                <a:gd name="T4" fmla="*/ 0 w 325"/>
                <a:gd name="T5" fmla="*/ 0 h 283"/>
                <a:gd name="T6" fmla="*/ 0 w 325"/>
                <a:gd name="T7" fmla="*/ 0 h 283"/>
                <a:gd name="T8" fmla="*/ 0 w 325"/>
                <a:gd name="T9" fmla="*/ 0 h 283"/>
                <a:gd name="T10" fmla="*/ 0 w 325"/>
                <a:gd name="T11" fmla="*/ 0 h 283"/>
                <a:gd name="T12" fmla="*/ 0 w 325"/>
                <a:gd name="T13" fmla="*/ 0 h 283"/>
                <a:gd name="T14" fmla="*/ 0 w 325"/>
                <a:gd name="T15" fmla="*/ 0 h 283"/>
                <a:gd name="T16" fmla="*/ 0 w 325"/>
                <a:gd name="T17" fmla="*/ 0 h 2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5" h="283">
                  <a:moveTo>
                    <a:pt x="138" y="0"/>
                  </a:moveTo>
                  <a:lnTo>
                    <a:pt x="0" y="76"/>
                  </a:lnTo>
                  <a:lnTo>
                    <a:pt x="77" y="162"/>
                  </a:lnTo>
                  <a:lnTo>
                    <a:pt x="159" y="283"/>
                  </a:lnTo>
                  <a:lnTo>
                    <a:pt x="325" y="197"/>
                  </a:lnTo>
                  <a:lnTo>
                    <a:pt x="266" y="107"/>
                  </a:lnTo>
                  <a:lnTo>
                    <a:pt x="166" y="7"/>
                  </a:lnTo>
                  <a:lnTo>
                    <a:pt x="138"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55" name="Freeform 128"/>
            <p:cNvSpPr>
              <a:spLocks/>
            </p:cNvSpPr>
            <p:nvPr/>
          </p:nvSpPr>
          <p:spPr bwMode="auto">
            <a:xfrm>
              <a:off x="1546" y="3051"/>
              <a:ext cx="52" cy="75"/>
            </a:xfrm>
            <a:custGeom>
              <a:avLst/>
              <a:gdLst>
                <a:gd name="T0" fmla="*/ 0 w 311"/>
                <a:gd name="T1" fmla="*/ 0 h 447"/>
                <a:gd name="T2" fmla="*/ 0 w 311"/>
                <a:gd name="T3" fmla="*/ 0 h 447"/>
                <a:gd name="T4" fmla="*/ 0 w 311"/>
                <a:gd name="T5" fmla="*/ 0 h 447"/>
                <a:gd name="T6" fmla="*/ 0 w 311"/>
                <a:gd name="T7" fmla="*/ 0 h 447"/>
                <a:gd name="T8" fmla="*/ 0 w 311"/>
                <a:gd name="T9" fmla="*/ 0 h 447"/>
                <a:gd name="T10" fmla="*/ 0 w 311"/>
                <a:gd name="T11" fmla="*/ 0 h 447"/>
                <a:gd name="T12" fmla="*/ 0 w 311"/>
                <a:gd name="T13" fmla="*/ 0 h 447"/>
                <a:gd name="T14" fmla="*/ 0 w 311"/>
                <a:gd name="T15" fmla="*/ 0 h 447"/>
                <a:gd name="T16" fmla="*/ 0 w 311"/>
                <a:gd name="T17" fmla="*/ 0 h 447"/>
                <a:gd name="T18" fmla="*/ 0 w 311"/>
                <a:gd name="T19" fmla="*/ 0 h 4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1" h="447">
                  <a:moveTo>
                    <a:pt x="152" y="0"/>
                  </a:moveTo>
                  <a:lnTo>
                    <a:pt x="0" y="81"/>
                  </a:lnTo>
                  <a:lnTo>
                    <a:pt x="62" y="184"/>
                  </a:lnTo>
                  <a:lnTo>
                    <a:pt x="127" y="326"/>
                  </a:lnTo>
                  <a:lnTo>
                    <a:pt x="165" y="447"/>
                  </a:lnTo>
                  <a:lnTo>
                    <a:pt x="311" y="356"/>
                  </a:lnTo>
                  <a:lnTo>
                    <a:pt x="294" y="271"/>
                  </a:lnTo>
                  <a:lnTo>
                    <a:pt x="221" y="90"/>
                  </a:lnTo>
                  <a:lnTo>
                    <a:pt x="179" y="32"/>
                  </a:lnTo>
                  <a:lnTo>
                    <a:pt x="152"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6" name="Freeform 129"/>
            <p:cNvSpPr>
              <a:spLocks/>
            </p:cNvSpPr>
            <p:nvPr/>
          </p:nvSpPr>
          <p:spPr bwMode="auto">
            <a:xfrm>
              <a:off x="1546" y="3051"/>
              <a:ext cx="52" cy="75"/>
            </a:xfrm>
            <a:custGeom>
              <a:avLst/>
              <a:gdLst>
                <a:gd name="T0" fmla="*/ 0 w 311"/>
                <a:gd name="T1" fmla="*/ 0 h 447"/>
                <a:gd name="T2" fmla="*/ 0 w 311"/>
                <a:gd name="T3" fmla="*/ 0 h 447"/>
                <a:gd name="T4" fmla="*/ 0 w 311"/>
                <a:gd name="T5" fmla="*/ 0 h 447"/>
                <a:gd name="T6" fmla="*/ 0 w 311"/>
                <a:gd name="T7" fmla="*/ 0 h 447"/>
                <a:gd name="T8" fmla="*/ 0 w 311"/>
                <a:gd name="T9" fmla="*/ 0 h 447"/>
                <a:gd name="T10" fmla="*/ 0 w 311"/>
                <a:gd name="T11" fmla="*/ 0 h 447"/>
                <a:gd name="T12" fmla="*/ 0 w 311"/>
                <a:gd name="T13" fmla="*/ 0 h 447"/>
                <a:gd name="T14" fmla="*/ 0 w 311"/>
                <a:gd name="T15" fmla="*/ 0 h 447"/>
                <a:gd name="T16" fmla="*/ 0 w 311"/>
                <a:gd name="T17" fmla="*/ 0 h 447"/>
                <a:gd name="T18" fmla="*/ 0 w 311"/>
                <a:gd name="T19" fmla="*/ 0 h 447"/>
                <a:gd name="T20" fmla="*/ 0 w 311"/>
                <a:gd name="T21" fmla="*/ 0 h 4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11" h="447">
                  <a:moveTo>
                    <a:pt x="152" y="0"/>
                  </a:moveTo>
                  <a:lnTo>
                    <a:pt x="0" y="81"/>
                  </a:lnTo>
                  <a:lnTo>
                    <a:pt x="62" y="184"/>
                  </a:lnTo>
                  <a:lnTo>
                    <a:pt x="127" y="326"/>
                  </a:lnTo>
                  <a:lnTo>
                    <a:pt x="165" y="447"/>
                  </a:lnTo>
                  <a:lnTo>
                    <a:pt x="311" y="356"/>
                  </a:lnTo>
                  <a:lnTo>
                    <a:pt x="294" y="271"/>
                  </a:lnTo>
                  <a:lnTo>
                    <a:pt x="221" y="90"/>
                  </a:lnTo>
                  <a:lnTo>
                    <a:pt x="179" y="32"/>
                  </a:lnTo>
                  <a:lnTo>
                    <a:pt x="152"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spTree>
    <p:extLst>
      <p:ext uri="{BB962C8B-B14F-4D97-AF65-F5344CB8AC3E}">
        <p14:creationId xmlns:p14="http://schemas.microsoft.com/office/powerpoint/2010/main" val="42092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gray">
          <a:xfrm>
            <a:off x="1494202" y="1587505"/>
            <a:ext cx="5503985" cy="3777762"/>
          </a:xfrm>
          <a:prstGeom prst="rect">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pPr>
              <a:defRPr/>
            </a:pPr>
            <a:endParaRPr lang="en-US" sz="1477">
              <a:latin typeface="Arial" charset="0"/>
            </a:endParaRPr>
          </a:p>
        </p:txBody>
      </p:sp>
      <p:sp>
        <p:nvSpPr>
          <p:cNvPr id="23557" name="Rectangle 3"/>
          <p:cNvSpPr>
            <a:spLocks noGrp="1" noChangeArrowheads="1"/>
          </p:cNvSpPr>
          <p:nvPr>
            <p:ph type="title" idx="4294967295"/>
          </p:nvPr>
        </p:nvSpPr>
        <p:spPr bwMode="gray"/>
        <p:txBody>
          <a:bodyPr/>
          <a:lstStyle/>
          <a:p>
            <a:pPr algn="l" eaLnBrk="1" hangingPunct="1"/>
            <a:r>
              <a:rPr lang="en-GB" dirty="0" smtClean="0"/>
              <a:t>The Build and Check System Process</a:t>
            </a:r>
            <a:endParaRPr lang="en-US" dirty="0" smtClean="0"/>
          </a:p>
        </p:txBody>
      </p:sp>
      <p:sp>
        <p:nvSpPr>
          <p:cNvPr id="33796" name="Rectangle 4"/>
          <p:cNvSpPr>
            <a:spLocks noChangeArrowheads="1"/>
          </p:cNvSpPr>
          <p:nvPr/>
        </p:nvSpPr>
        <p:spPr bwMode="gray">
          <a:xfrm>
            <a:off x="3622350" y="1969521"/>
            <a:ext cx="1885950" cy="830874"/>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lgn="ctr">
              <a:defRPr/>
            </a:pPr>
            <a:r>
              <a:rPr lang="en-GB" sz="1477" b="1" dirty="0">
                <a:latin typeface="Arial" charset="0"/>
              </a:rPr>
              <a:t>Accept (Validate) System</a:t>
            </a:r>
          </a:p>
        </p:txBody>
      </p:sp>
      <p:sp>
        <p:nvSpPr>
          <p:cNvPr id="30729" name="Line 5"/>
          <p:cNvSpPr>
            <a:spLocks noChangeShapeType="1"/>
          </p:cNvSpPr>
          <p:nvPr/>
        </p:nvSpPr>
        <p:spPr bwMode="gray">
          <a:xfrm flipV="1">
            <a:off x="6610351" y="452804"/>
            <a:ext cx="974480" cy="114886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defRPr/>
            </a:pPr>
            <a:endParaRPr lang="en-GB" sz="1477"/>
          </a:p>
        </p:txBody>
      </p:sp>
      <p:sp>
        <p:nvSpPr>
          <p:cNvPr id="33799" name="Rectangle 7"/>
          <p:cNvSpPr>
            <a:spLocks noChangeArrowheads="1"/>
          </p:cNvSpPr>
          <p:nvPr/>
        </p:nvSpPr>
        <p:spPr bwMode="gray">
          <a:xfrm>
            <a:off x="2787567" y="3163000"/>
            <a:ext cx="1885950" cy="830874"/>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lgn="ctr">
              <a:defRPr/>
            </a:pPr>
            <a:r>
              <a:rPr lang="en-GB" sz="1477" b="1" dirty="0">
                <a:latin typeface="Arial" charset="0"/>
              </a:rPr>
              <a:t>Check (Verify) the built System</a:t>
            </a:r>
          </a:p>
        </p:txBody>
      </p:sp>
      <p:sp>
        <p:nvSpPr>
          <p:cNvPr id="33800" name="Rectangle 8"/>
          <p:cNvSpPr>
            <a:spLocks noChangeArrowheads="1"/>
          </p:cNvSpPr>
          <p:nvPr/>
        </p:nvSpPr>
        <p:spPr bwMode="gray">
          <a:xfrm>
            <a:off x="1941639" y="4393268"/>
            <a:ext cx="1885950" cy="830874"/>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lgn="ctr">
              <a:defRPr/>
            </a:pPr>
            <a:r>
              <a:rPr lang="en-GB" sz="1477" b="1" dirty="0">
                <a:latin typeface="Arial" charset="0"/>
              </a:rPr>
              <a:t>Build System</a:t>
            </a:r>
            <a:endParaRPr lang="en-US" sz="1477" b="1" dirty="0">
              <a:latin typeface="Arial" charset="0"/>
            </a:endParaRPr>
          </a:p>
        </p:txBody>
      </p:sp>
      <p:sp>
        <p:nvSpPr>
          <p:cNvPr id="23570" name="AutoShape 9"/>
          <p:cNvSpPr>
            <a:spLocks noChangeArrowheads="1"/>
          </p:cNvSpPr>
          <p:nvPr/>
        </p:nvSpPr>
        <p:spPr bwMode="gray">
          <a:xfrm rot="10800000">
            <a:off x="3976565" y="4120660"/>
            <a:ext cx="480646" cy="468923"/>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p:spPr>
        <p:txBody>
          <a:bodyPr wrap="none" anchor="ctr"/>
          <a:lstStyle/>
          <a:p>
            <a:endParaRPr lang="en-US" sz="1477"/>
          </a:p>
        </p:txBody>
      </p:sp>
      <p:sp>
        <p:nvSpPr>
          <p:cNvPr id="23571" name="AutoShape 10"/>
          <p:cNvSpPr>
            <a:spLocks noChangeArrowheads="1"/>
          </p:cNvSpPr>
          <p:nvPr/>
        </p:nvSpPr>
        <p:spPr bwMode="gray">
          <a:xfrm>
            <a:off x="2132164" y="3730572"/>
            <a:ext cx="479181" cy="468923"/>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p:spPr>
        <p:txBody>
          <a:bodyPr wrap="none" anchor="ctr"/>
          <a:lstStyle/>
          <a:p>
            <a:endParaRPr lang="en-US" sz="1477"/>
          </a:p>
        </p:txBody>
      </p:sp>
      <p:sp>
        <p:nvSpPr>
          <p:cNvPr id="23573" name="AutoShape 12"/>
          <p:cNvSpPr>
            <a:spLocks noChangeArrowheads="1"/>
          </p:cNvSpPr>
          <p:nvPr/>
        </p:nvSpPr>
        <p:spPr bwMode="gray">
          <a:xfrm>
            <a:off x="2916520" y="2524858"/>
            <a:ext cx="479180" cy="468923"/>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p:spPr>
        <p:txBody>
          <a:bodyPr wrap="none" anchor="ctr"/>
          <a:lstStyle/>
          <a:p>
            <a:endParaRPr lang="en-US" sz="1477"/>
          </a:p>
        </p:txBody>
      </p:sp>
      <p:cxnSp>
        <p:nvCxnSpPr>
          <p:cNvPr id="2" name="AutoShape 13"/>
          <p:cNvCxnSpPr>
            <a:cxnSpLocks noChangeShapeType="1"/>
            <a:endCxn id="33796" idx="1"/>
          </p:cNvCxnSpPr>
          <p:nvPr/>
        </p:nvCxnSpPr>
        <p:spPr bwMode="gray">
          <a:xfrm flipV="1">
            <a:off x="1318934" y="2384959"/>
            <a:ext cx="2303416" cy="1188297"/>
          </a:xfrm>
          <a:prstGeom prst="bentConnector3">
            <a:avLst>
              <a:gd name="adj1" fmla="val 13417"/>
            </a:avLst>
          </a:prstGeom>
          <a:noFill/>
          <a:ln w="76200">
            <a:solidFill>
              <a:schemeClr val="bg2"/>
            </a:solidFill>
            <a:miter lim="800000"/>
            <a:headEnd/>
            <a:tailEnd type="triangle" w="med" len="med"/>
          </a:ln>
          <a:scene3d>
            <a:camera prst="orthographicFront"/>
            <a:lightRig rig="threePt" dir="t"/>
          </a:scene3d>
          <a:sp3d>
            <a:bevelT/>
          </a:sp3d>
        </p:spPr>
      </p:cxnSp>
      <p:cxnSp>
        <p:nvCxnSpPr>
          <p:cNvPr id="30742" name="AutoShape 15"/>
          <p:cNvCxnSpPr>
            <a:cxnSpLocks noChangeShapeType="1"/>
          </p:cNvCxnSpPr>
          <p:nvPr/>
        </p:nvCxnSpPr>
        <p:spPr bwMode="gray">
          <a:xfrm>
            <a:off x="1298331" y="3574402"/>
            <a:ext cx="643304" cy="1226526"/>
          </a:xfrm>
          <a:prstGeom prst="bentConnector3">
            <a:avLst>
              <a:gd name="adj1" fmla="val 50000"/>
            </a:avLst>
          </a:prstGeom>
          <a:noFill/>
          <a:ln w="76200">
            <a:solidFill>
              <a:schemeClr val="bg2"/>
            </a:solidFill>
            <a:miter lim="800000"/>
            <a:headEnd/>
            <a:tailEnd type="triangle" w="med" len="med"/>
          </a:ln>
          <a:scene3d>
            <a:camera prst="orthographicFront"/>
            <a:lightRig rig="threePt" dir="t"/>
          </a:scene3d>
          <a:sp3d>
            <a:bevelT/>
          </a:sp3d>
        </p:spPr>
      </p:cxnSp>
      <p:sp>
        <p:nvSpPr>
          <p:cNvPr id="30743" name="Line 17"/>
          <p:cNvSpPr>
            <a:spLocks noChangeShapeType="1"/>
          </p:cNvSpPr>
          <p:nvPr/>
        </p:nvSpPr>
        <p:spPr bwMode="gray">
          <a:xfrm rot="-3543420">
            <a:off x="3033363" y="5717948"/>
            <a:ext cx="1251438" cy="263769"/>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defRPr/>
            </a:pPr>
            <a:endParaRPr lang="en-GB" sz="1477"/>
          </a:p>
        </p:txBody>
      </p:sp>
      <p:sp>
        <p:nvSpPr>
          <p:cNvPr id="19480" name="AutoShape 16"/>
          <p:cNvSpPr>
            <a:spLocks noChangeArrowheads="1"/>
          </p:cNvSpPr>
          <p:nvPr/>
        </p:nvSpPr>
        <p:spPr bwMode="auto">
          <a:xfrm>
            <a:off x="285774" y="5916134"/>
            <a:ext cx="2715333" cy="531460"/>
          </a:xfrm>
          <a:prstGeom prst="wedgeRoundRectCallout">
            <a:avLst>
              <a:gd name="adj1" fmla="val 40855"/>
              <a:gd name="adj2" fmla="val -222711"/>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00" dirty="0">
                <a:solidFill>
                  <a:schemeClr val="bg1"/>
                </a:solidFill>
              </a:rPr>
              <a:t>Physically build the System from the Subsystems</a:t>
            </a:r>
          </a:p>
        </p:txBody>
      </p:sp>
      <p:sp>
        <p:nvSpPr>
          <p:cNvPr id="19482" name="AutoShape 16"/>
          <p:cNvSpPr>
            <a:spLocks noChangeArrowheads="1"/>
          </p:cNvSpPr>
          <p:nvPr/>
        </p:nvSpPr>
        <p:spPr bwMode="auto">
          <a:xfrm>
            <a:off x="340953" y="1085833"/>
            <a:ext cx="3090719" cy="708969"/>
          </a:xfrm>
          <a:prstGeom prst="wedgeRoundRectCallout">
            <a:avLst>
              <a:gd name="adj1" fmla="val 61218"/>
              <a:gd name="adj2" fmla="val 83205"/>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92" dirty="0">
                <a:solidFill>
                  <a:schemeClr val="bg1"/>
                </a:solidFill>
              </a:rPr>
              <a:t>Demonstrate that the system meets the pre-determined and agreed acceptance criteria </a:t>
            </a:r>
            <a:endParaRPr lang="en-US" sz="1292" dirty="0">
              <a:solidFill>
                <a:schemeClr val="bg1"/>
              </a:solidFill>
            </a:endParaRPr>
          </a:p>
        </p:txBody>
      </p:sp>
      <p:sp>
        <p:nvSpPr>
          <p:cNvPr id="23589" name="Text Box 7"/>
          <p:cNvSpPr txBox="1">
            <a:spLocks noChangeArrowheads="1"/>
          </p:cNvSpPr>
          <p:nvPr/>
        </p:nvSpPr>
        <p:spPr bwMode="gray">
          <a:xfrm>
            <a:off x="3608323" y="5951644"/>
            <a:ext cx="1683602" cy="490006"/>
          </a:xfrm>
          <a:prstGeom prst="rect">
            <a:avLst/>
          </a:prstGeom>
          <a:noFill/>
          <a:ln w="9525">
            <a:noFill/>
            <a:miter lim="800000"/>
            <a:headEnd/>
            <a:tailEnd/>
          </a:ln>
        </p:spPr>
        <p:txBody>
          <a:bodyPr wrap="none">
            <a:spAutoFit/>
          </a:bodyPr>
          <a:lstStyle/>
          <a:p>
            <a:pPr eaLnBrk="0" hangingPunct="0"/>
            <a:r>
              <a:rPr lang="en-GB" sz="1292" dirty="0"/>
              <a:t>Built and Checked</a:t>
            </a:r>
          </a:p>
          <a:p>
            <a:pPr eaLnBrk="0" hangingPunct="0"/>
            <a:r>
              <a:rPr lang="en-GB" sz="1292" dirty="0"/>
              <a:t>Subsystems</a:t>
            </a:r>
          </a:p>
        </p:txBody>
      </p:sp>
      <p:sp>
        <p:nvSpPr>
          <p:cNvPr id="23590" name="Text Box 10"/>
          <p:cNvSpPr txBox="1">
            <a:spLocks noChangeArrowheads="1"/>
          </p:cNvSpPr>
          <p:nvPr/>
        </p:nvSpPr>
        <p:spPr bwMode="gray">
          <a:xfrm>
            <a:off x="7359622" y="797742"/>
            <a:ext cx="861198" cy="490006"/>
          </a:xfrm>
          <a:prstGeom prst="rect">
            <a:avLst/>
          </a:prstGeom>
          <a:noFill/>
          <a:ln w="9525">
            <a:noFill/>
            <a:miter lim="800000"/>
            <a:headEnd/>
            <a:tailEnd/>
          </a:ln>
        </p:spPr>
        <p:txBody>
          <a:bodyPr wrap="none">
            <a:spAutoFit/>
          </a:bodyPr>
          <a:lstStyle/>
          <a:p>
            <a:pPr eaLnBrk="0" hangingPunct="0"/>
            <a:r>
              <a:rPr lang="en-GB" sz="1292" dirty="0"/>
              <a:t>Working</a:t>
            </a:r>
          </a:p>
          <a:p>
            <a:pPr eaLnBrk="0" hangingPunct="0"/>
            <a:r>
              <a:rPr lang="en-GB" sz="1292" dirty="0"/>
              <a:t>System</a:t>
            </a:r>
          </a:p>
        </p:txBody>
      </p:sp>
      <p:sp>
        <p:nvSpPr>
          <p:cNvPr id="23591" name="Text Box 15"/>
          <p:cNvSpPr txBox="1">
            <a:spLocks noChangeArrowheads="1"/>
          </p:cNvSpPr>
          <p:nvPr/>
        </p:nvSpPr>
        <p:spPr bwMode="gray">
          <a:xfrm>
            <a:off x="0" y="2991489"/>
            <a:ext cx="1486304" cy="461665"/>
          </a:xfrm>
          <a:prstGeom prst="rect">
            <a:avLst/>
          </a:prstGeom>
          <a:noFill/>
          <a:ln w="9525">
            <a:noFill/>
            <a:miter lim="800000"/>
            <a:headEnd/>
            <a:tailEnd/>
          </a:ln>
        </p:spPr>
        <p:txBody>
          <a:bodyPr wrap="none">
            <a:spAutoFit/>
          </a:bodyPr>
          <a:lstStyle/>
          <a:p>
            <a:pPr eaLnBrk="0" hangingPunct="0"/>
            <a:r>
              <a:rPr lang="en-GB" sz="1200" dirty="0"/>
              <a:t>Build and Check </a:t>
            </a:r>
          </a:p>
          <a:p>
            <a:pPr eaLnBrk="0" hangingPunct="0"/>
            <a:r>
              <a:rPr lang="en-GB" sz="1200" dirty="0"/>
              <a:t>Requirements</a:t>
            </a:r>
          </a:p>
        </p:txBody>
      </p:sp>
      <p:sp>
        <p:nvSpPr>
          <p:cNvPr id="22" name="Flowchart: Document 29"/>
          <p:cNvSpPr/>
          <p:nvPr/>
        </p:nvSpPr>
        <p:spPr bwMode="auto">
          <a:xfrm>
            <a:off x="5585938" y="3537580"/>
            <a:ext cx="1346688" cy="1597269"/>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77" dirty="0">
                <a:solidFill>
                  <a:srgbClr val="000000"/>
                </a:solidFill>
              </a:rPr>
              <a:t>Check and Accept Evidence</a:t>
            </a:r>
          </a:p>
        </p:txBody>
      </p:sp>
      <p:cxnSp>
        <p:nvCxnSpPr>
          <p:cNvPr id="47" name="AutoShape 13"/>
          <p:cNvCxnSpPr>
            <a:cxnSpLocks noChangeShapeType="1"/>
            <a:stCxn id="33796" idx="3"/>
          </p:cNvCxnSpPr>
          <p:nvPr/>
        </p:nvCxnSpPr>
        <p:spPr bwMode="gray">
          <a:xfrm>
            <a:off x="5508301" y="2384959"/>
            <a:ext cx="805487" cy="1115024"/>
          </a:xfrm>
          <a:prstGeom prst="bentConnector2">
            <a:avLst/>
          </a:prstGeom>
          <a:noFill/>
          <a:ln w="76200">
            <a:solidFill>
              <a:schemeClr val="bg2"/>
            </a:solidFill>
            <a:miter lim="800000"/>
            <a:headEnd/>
            <a:tailEnd type="triangle" w="med" len="med"/>
          </a:ln>
          <a:scene3d>
            <a:camera prst="orthographicFront"/>
            <a:lightRig rig="threePt" dir="t"/>
          </a:scene3d>
          <a:sp3d>
            <a:bevelT/>
          </a:sp3d>
        </p:spPr>
      </p:cxnSp>
      <p:cxnSp>
        <p:nvCxnSpPr>
          <p:cNvPr id="52" name="AutoShape 13"/>
          <p:cNvCxnSpPr>
            <a:cxnSpLocks noChangeShapeType="1"/>
            <a:stCxn id="33799" idx="3"/>
            <a:endCxn id="22" idx="1"/>
          </p:cNvCxnSpPr>
          <p:nvPr/>
        </p:nvCxnSpPr>
        <p:spPr bwMode="gray">
          <a:xfrm>
            <a:off x="4673517" y="3578437"/>
            <a:ext cx="912421" cy="757778"/>
          </a:xfrm>
          <a:prstGeom prst="bentConnector3">
            <a:avLst>
              <a:gd name="adj1" fmla="val 50000"/>
            </a:avLst>
          </a:prstGeom>
          <a:noFill/>
          <a:ln w="76200">
            <a:solidFill>
              <a:schemeClr val="bg2"/>
            </a:solidFill>
            <a:miter lim="800000"/>
            <a:headEnd/>
            <a:tailEnd type="triangle" w="med" len="med"/>
          </a:ln>
          <a:scene3d>
            <a:camera prst="orthographicFront"/>
            <a:lightRig rig="threePt" dir="t"/>
          </a:scene3d>
          <a:sp3d>
            <a:bevelT/>
          </a:sp3d>
        </p:spPr>
      </p:cxnSp>
      <p:sp>
        <p:nvSpPr>
          <p:cNvPr id="23572" name="AutoShape 11"/>
          <p:cNvSpPr>
            <a:spLocks noChangeArrowheads="1"/>
          </p:cNvSpPr>
          <p:nvPr/>
        </p:nvSpPr>
        <p:spPr bwMode="gray">
          <a:xfrm rot="10800000">
            <a:off x="4802047" y="2988410"/>
            <a:ext cx="479181" cy="468923"/>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p:spPr>
        <p:txBody>
          <a:bodyPr wrap="none" anchor="ctr"/>
          <a:lstStyle/>
          <a:p>
            <a:endParaRPr lang="en-US" sz="1477"/>
          </a:p>
        </p:txBody>
      </p:sp>
      <p:cxnSp>
        <p:nvCxnSpPr>
          <p:cNvPr id="55" name="AutoShape 14"/>
          <p:cNvCxnSpPr>
            <a:cxnSpLocks noChangeShapeType="1"/>
          </p:cNvCxnSpPr>
          <p:nvPr/>
        </p:nvCxnSpPr>
        <p:spPr bwMode="gray">
          <a:xfrm flipV="1">
            <a:off x="6934586" y="4266950"/>
            <a:ext cx="1598082" cy="1"/>
          </a:xfrm>
          <a:prstGeom prst="bentConnector3">
            <a:avLst>
              <a:gd name="adj1" fmla="val 50000"/>
            </a:avLst>
          </a:prstGeom>
          <a:noFill/>
          <a:ln w="76200">
            <a:solidFill>
              <a:schemeClr val="bg2"/>
            </a:solidFill>
            <a:miter lim="800000"/>
            <a:headEnd/>
            <a:tailEnd type="triangle" w="med" len="med"/>
          </a:ln>
          <a:scene3d>
            <a:camera prst="orthographicFront"/>
            <a:lightRig rig="threePt" dir="t"/>
          </a:scene3d>
          <a:sp3d>
            <a:bevelT/>
          </a:sp3d>
        </p:spPr>
      </p:cxnSp>
      <p:cxnSp>
        <p:nvCxnSpPr>
          <p:cNvPr id="61" name="AutoShape 14"/>
          <p:cNvCxnSpPr>
            <a:cxnSpLocks noChangeShapeType="1"/>
          </p:cNvCxnSpPr>
          <p:nvPr/>
        </p:nvCxnSpPr>
        <p:spPr bwMode="gray">
          <a:xfrm flipV="1">
            <a:off x="1140058" y="3574272"/>
            <a:ext cx="1598082" cy="1"/>
          </a:xfrm>
          <a:prstGeom prst="bentConnector3">
            <a:avLst>
              <a:gd name="adj1" fmla="val 50000"/>
            </a:avLst>
          </a:prstGeom>
          <a:noFill/>
          <a:ln w="76200">
            <a:solidFill>
              <a:schemeClr val="bg2"/>
            </a:solidFill>
            <a:miter lim="800000"/>
            <a:headEnd/>
            <a:tailEnd type="triangle" w="med" len="med"/>
          </a:ln>
          <a:scene3d>
            <a:camera prst="orthographicFront"/>
            <a:lightRig rig="threePt" dir="t"/>
          </a:scene3d>
          <a:sp3d>
            <a:bevelT/>
          </a:sp3d>
        </p:spPr>
      </p:cxnSp>
      <p:sp>
        <p:nvSpPr>
          <p:cNvPr id="19481" name="AutoShape 16"/>
          <p:cNvSpPr>
            <a:spLocks noChangeArrowheads="1"/>
          </p:cNvSpPr>
          <p:nvPr/>
        </p:nvSpPr>
        <p:spPr bwMode="auto">
          <a:xfrm>
            <a:off x="7165076" y="1490037"/>
            <a:ext cx="1842848" cy="1804148"/>
          </a:xfrm>
          <a:prstGeom prst="wedgeRoundRectCallout">
            <a:avLst>
              <a:gd name="adj1" fmla="val -202756"/>
              <a:gd name="adj2" fmla="val 54439"/>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92" dirty="0">
                <a:solidFill>
                  <a:schemeClr val="bg1"/>
                </a:solidFill>
              </a:rPr>
              <a:t>Check that the system has been built correctly against pre-determined verification criteria and methods</a:t>
            </a:r>
          </a:p>
        </p:txBody>
      </p:sp>
      <p:sp>
        <p:nvSpPr>
          <p:cNvPr id="26" name="TextBox 46"/>
          <p:cNvSpPr txBox="1">
            <a:spLocks noChangeArrowheads="1"/>
          </p:cNvSpPr>
          <p:nvPr/>
        </p:nvSpPr>
        <p:spPr bwMode="gray">
          <a:xfrm>
            <a:off x="3653897" y="1581632"/>
            <a:ext cx="3363421" cy="376385"/>
          </a:xfrm>
          <a:prstGeom prst="rect">
            <a:avLst/>
          </a:prstGeom>
          <a:noFill/>
          <a:ln w="9525">
            <a:noFill/>
            <a:miter lim="800000"/>
            <a:headEnd/>
            <a:tailEnd/>
          </a:ln>
        </p:spPr>
        <p:txBody>
          <a:bodyPr wrap="none">
            <a:spAutoFit/>
          </a:bodyPr>
          <a:lstStyle/>
          <a:p>
            <a:r>
              <a:rPr lang="en-GB" sz="1846" b="1" dirty="0"/>
              <a:t>Build and Check System</a:t>
            </a:r>
          </a:p>
        </p:txBody>
      </p:sp>
      <p:sp>
        <p:nvSpPr>
          <p:cNvPr id="27" name="Rounded Rectangular Callout 26"/>
          <p:cNvSpPr/>
          <p:nvPr/>
        </p:nvSpPr>
        <p:spPr>
          <a:xfrm>
            <a:off x="7215426" y="4682022"/>
            <a:ext cx="1614137" cy="1577637"/>
          </a:xfrm>
          <a:prstGeom prst="wedgeRoundRectCallout">
            <a:avLst>
              <a:gd name="adj1" fmla="val -98794"/>
              <a:gd name="adj2" fmla="val -50658"/>
              <a:gd name="adj3" fmla="val 16667"/>
            </a:avLst>
          </a:prstGeom>
        </p:spPr>
        <p:style>
          <a:lnRef idx="1">
            <a:schemeClr val="accent1"/>
          </a:lnRef>
          <a:fillRef idx="2">
            <a:schemeClr val="accent1"/>
          </a:fillRef>
          <a:effectRef idx="1">
            <a:schemeClr val="accent1"/>
          </a:effectRef>
          <a:fontRef idx="minor">
            <a:schemeClr val="dk1"/>
          </a:fontRef>
        </p:style>
        <p:txBody>
          <a:bodyPr lIns="91274" tIns="45636" rIns="91274" bIns="45636" rtlCol="0" anchor="ctr"/>
          <a:lstStyle/>
          <a:p>
            <a:pPr algn="ctr"/>
            <a:r>
              <a:rPr lang="en-US" sz="1200" dirty="0"/>
              <a:t>A </a:t>
            </a:r>
            <a:r>
              <a:rPr lang="en-US" sz="1200" dirty="0" smtClean="0"/>
              <a:t> </a:t>
            </a:r>
            <a:r>
              <a:rPr lang="en-US" sz="1200" dirty="0"/>
              <a:t>key output </a:t>
            </a:r>
            <a:r>
              <a:rPr lang="en-US" sz="1200" dirty="0" smtClean="0"/>
              <a:t>is </a:t>
            </a:r>
            <a:r>
              <a:rPr lang="en-US" sz="1200" dirty="0"/>
              <a:t>the </a:t>
            </a:r>
            <a:r>
              <a:rPr lang="en-US" sz="1200" dirty="0" smtClean="0"/>
              <a:t>evidence that the right system has been designed </a:t>
            </a:r>
            <a:r>
              <a:rPr lang="en-US" sz="1200" smtClean="0"/>
              <a:t>and built correctly</a:t>
            </a:r>
            <a:endParaRPr lang="en-US" sz="1200" dirty="0"/>
          </a:p>
        </p:txBody>
      </p:sp>
    </p:spTree>
    <p:extLst>
      <p:ext uri="{BB962C8B-B14F-4D97-AF65-F5344CB8AC3E}">
        <p14:creationId xmlns:p14="http://schemas.microsoft.com/office/powerpoint/2010/main" val="11735686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Output of Systems Engineering</a:t>
            </a:r>
            <a:endParaRPr lang="en-US" dirty="0"/>
          </a:p>
        </p:txBody>
      </p:sp>
      <p:sp>
        <p:nvSpPr>
          <p:cNvPr id="33" name="Content Placeholder 32"/>
          <p:cNvSpPr>
            <a:spLocks noGrp="1"/>
          </p:cNvSpPr>
          <p:nvPr>
            <p:ph sz="half" idx="2"/>
          </p:nvPr>
        </p:nvSpPr>
        <p:spPr>
          <a:xfrm>
            <a:off x="485076" y="4064064"/>
            <a:ext cx="8111530" cy="2164814"/>
          </a:xfrm>
        </p:spPr>
        <p:txBody>
          <a:bodyPr>
            <a:normAutofit fontScale="92500" lnSpcReduction="10000"/>
          </a:bodyPr>
          <a:lstStyle/>
          <a:p>
            <a:r>
              <a:rPr lang="en-US" sz="1846" dirty="0"/>
              <a:t>It is important to note that the output of Systems Engineering is</a:t>
            </a:r>
          </a:p>
          <a:p>
            <a:endParaRPr lang="en-US" sz="1846" dirty="0"/>
          </a:p>
          <a:p>
            <a:endParaRPr lang="en-US" sz="1846" dirty="0"/>
          </a:p>
          <a:p>
            <a:endParaRPr lang="en-US" sz="1846" dirty="0"/>
          </a:p>
          <a:p>
            <a:r>
              <a:rPr lang="en-GB" sz="1846" dirty="0"/>
              <a:t>Indeed you can argue that the purpose of Systems Engineering is to generate information about the system being created such that it can be successfully built</a:t>
            </a:r>
            <a:endParaRPr lang="en-US" sz="1846" dirty="0"/>
          </a:p>
        </p:txBody>
      </p:sp>
      <p:sp>
        <p:nvSpPr>
          <p:cNvPr id="34" name="TextBox 33"/>
          <p:cNvSpPr txBox="1"/>
          <p:nvPr/>
        </p:nvSpPr>
        <p:spPr>
          <a:xfrm>
            <a:off x="2918722" y="4599526"/>
            <a:ext cx="2937471" cy="546945"/>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sz="2954" dirty="0"/>
              <a:t>INFORMATION</a:t>
            </a:r>
          </a:p>
        </p:txBody>
      </p:sp>
      <p:pic>
        <p:nvPicPr>
          <p:cNvPr id="6" name="Picture 5"/>
          <p:cNvPicPr>
            <a:picLocks noChangeAspect="1"/>
          </p:cNvPicPr>
          <p:nvPr/>
        </p:nvPicPr>
        <p:blipFill>
          <a:blip r:embed="rId2"/>
          <a:stretch>
            <a:fillRect/>
          </a:stretch>
        </p:blipFill>
        <p:spPr>
          <a:xfrm>
            <a:off x="607791" y="1201325"/>
            <a:ext cx="4046877" cy="2812802"/>
          </a:xfrm>
          <a:prstGeom prst="rect">
            <a:avLst/>
          </a:prstGeom>
        </p:spPr>
      </p:pic>
      <p:pic>
        <p:nvPicPr>
          <p:cNvPr id="8" name="Picture 7"/>
          <p:cNvPicPr>
            <a:picLocks noChangeAspect="1"/>
          </p:cNvPicPr>
          <p:nvPr/>
        </p:nvPicPr>
        <p:blipFill>
          <a:blip r:embed="rId3"/>
          <a:stretch>
            <a:fillRect/>
          </a:stretch>
        </p:blipFill>
        <p:spPr>
          <a:xfrm>
            <a:off x="4637415" y="1086553"/>
            <a:ext cx="3593272" cy="2862739"/>
          </a:xfrm>
          <a:prstGeom prst="rect">
            <a:avLst/>
          </a:prstGeom>
        </p:spPr>
      </p:pic>
    </p:spTree>
    <p:extLst>
      <p:ext uri="{BB962C8B-B14F-4D97-AF65-F5344CB8AC3E}">
        <p14:creationId xmlns:p14="http://schemas.microsoft.com/office/powerpoint/2010/main" val="1539043847"/>
      </p:ext>
    </p:extLst>
  </p:cSld>
  <p:clrMapOvr>
    <a:masterClrMapping/>
  </p:clrMapOvr>
  <p:transition>
    <p:wipe dir="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0204" y="1282775"/>
            <a:ext cx="4105208" cy="2669254"/>
          </a:xfrm>
          <a:prstGeom prst="rect">
            <a:avLst/>
          </a:prstGeom>
        </p:spPr>
      </p:pic>
      <p:sp>
        <p:nvSpPr>
          <p:cNvPr id="72705" name="Title 3"/>
          <p:cNvSpPr>
            <a:spLocks noGrp="1"/>
          </p:cNvSpPr>
          <p:nvPr>
            <p:ph type="title"/>
          </p:nvPr>
        </p:nvSpPr>
        <p:spPr/>
        <p:txBody>
          <a:bodyPr/>
          <a:lstStyle/>
          <a:p>
            <a:r>
              <a:rPr lang="en-GB">
                <a:latin typeface="Arial" charset="0"/>
              </a:rPr>
              <a:t>Checking</a:t>
            </a:r>
          </a:p>
        </p:txBody>
      </p:sp>
      <p:sp>
        <p:nvSpPr>
          <p:cNvPr id="6" name="Content Placeholder 5"/>
          <p:cNvSpPr>
            <a:spLocks noGrp="1"/>
          </p:cNvSpPr>
          <p:nvPr>
            <p:ph sz="half" idx="2"/>
          </p:nvPr>
        </p:nvSpPr>
        <p:spPr>
          <a:xfrm>
            <a:off x="4652512" y="1249978"/>
            <a:ext cx="4142033" cy="4592515"/>
          </a:xfrm>
        </p:spPr>
        <p:txBody>
          <a:bodyPr>
            <a:noAutofit/>
          </a:bodyPr>
          <a:lstStyle/>
          <a:p>
            <a:pPr marL="0" indent="0">
              <a:buNone/>
              <a:defRPr/>
            </a:pPr>
            <a:r>
              <a:rPr lang="en-GB" sz="2215" b="1" dirty="0">
                <a:ea typeface="+mn-ea"/>
                <a:cs typeface="+mn-cs"/>
              </a:rPr>
              <a:t>Checking as we Build</a:t>
            </a:r>
          </a:p>
          <a:p>
            <a:pPr>
              <a:defRPr/>
            </a:pPr>
            <a:r>
              <a:rPr lang="en-GB" sz="1846" dirty="0">
                <a:ea typeface="+mn-ea"/>
                <a:cs typeface="+mn-cs"/>
              </a:rPr>
              <a:t>As the components are put together to make subsystems, and subsystems put together to make the system, common sense dictates that we check what has been built at each stage, that is:</a:t>
            </a:r>
          </a:p>
          <a:p>
            <a:pPr lvl="1">
              <a:defRPr/>
            </a:pPr>
            <a:r>
              <a:rPr lang="en-GB" sz="1662" dirty="0"/>
              <a:t>Components and subsystems meet their requirements</a:t>
            </a:r>
          </a:p>
          <a:p>
            <a:pPr lvl="1">
              <a:defRPr/>
            </a:pPr>
            <a:r>
              <a:rPr lang="en-GB" sz="1662" dirty="0"/>
              <a:t>The system behaves as expected by the customer </a:t>
            </a:r>
          </a:p>
          <a:p>
            <a:pPr>
              <a:defRPr/>
            </a:pPr>
            <a:r>
              <a:rPr lang="en-GB" sz="1846" dirty="0">
                <a:ea typeface="+mn-ea"/>
                <a:cs typeface="+mn-cs"/>
              </a:rPr>
              <a:t>Both are necessary to have complete confidence in the final system</a:t>
            </a:r>
          </a:p>
          <a:p>
            <a:pPr>
              <a:defRPr/>
            </a:pPr>
            <a:endParaRPr lang="en-GB" dirty="0">
              <a:ea typeface="+mn-ea"/>
              <a:cs typeface="+mn-cs"/>
            </a:endParaRPr>
          </a:p>
        </p:txBody>
      </p:sp>
      <p:sp>
        <p:nvSpPr>
          <p:cNvPr id="4" name="Rounded Rectangular Callout 3"/>
          <p:cNvSpPr/>
          <p:nvPr/>
        </p:nvSpPr>
        <p:spPr>
          <a:xfrm>
            <a:off x="1417426" y="4089755"/>
            <a:ext cx="1971609" cy="1662546"/>
          </a:xfrm>
          <a:prstGeom prst="wedgeRoundRectCallout">
            <a:avLst>
              <a:gd name="adj1" fmla="val 73762"/>
              <a:gd name="adj2" fmla="val -144551"/>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77" dirty="0"/>
              <a:t>Checking here is obviously the correct thing to do – BUT it could be too late! </a:t>
            </a:r>
          </a:p>
        </p:txBody>
      </p:sp>
    </p:spTree>
    <p:extLst>
      <p:ext uri="{BB962C8B-B14F-4D97-AF65-F5344CB8AC3E}">
        <p14:creationId xmlns:p14="http://schemas.microsoft.com/office/powerpoint/2010/main" val="26940841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Verify and Validate Across the V</a:t>
            </a:r>
            <a:endParaRPr lang="en-US" dirty="0"/>
          </a:p>
        </p:txBody>
      </p:sp>
      <p:pic>
        <p:nvPicPr>
          <p:cNvPr id="6" name="Picture 5"/>
          <p:cNvPicPr>
            <a:picLocks noChangeAspect="1"/>
          </p:cNvPicPr>
          <p:nvPr/>
        </p:nvPicPr>
        <p:blipFill>
          <a:blip r:embed="rId3">
            <a:duotone>
              <a:schemeClr val="bg2">
                <a:shade val="45000"/>
                <a:satMod val="135000"/>
              </a:schemeClr>
              <a:prstClr val="white"/>
            </a:duotone>
          </a:blip>
          <a:stretch>
            <a:fillRect/>
          </a:stretch>
        </p:blipFill>
        <p:spPr>
          <a:xfrm>
            <a:off x="9689" y="1033049"/>
            <a:ext cx="9144000" cy="5370654"/>
          </a:xfrm>
          <a:prstGeom prst="rect">
            <a:avLst/>
          </a:prstGeom>
        </p:spPr>
      </p:pic>
      <p:sp>
        <p:nvSpPr>
          <p:cNvPr id="2" name="Left-Right Arrow 1"/>
          <p:cNvSpPr/>
          <p:nvPr/>
        </p:nvSpPr>
        <p:spPr>
          <a:xfrm>
            <a:off x="1983712" y="1211639"/>
            <a:ext cx="5627077" cy="447608"/>
          </a:xfrm>
          <a:prstGeom prst="leftRightArrow">
            <a:avLst/>
          </a:prstGeom>
          <a:solidFill>
            <a:srgbClr val="800000"/>
          </a:solidFill>
        </p:spPr>
        <p:style>
          <a:lnRef idx="0">
            <a:schemeClr val="accent6"/>
          </a:lnRef>
          <a:fillRef idx="3">
            <a:schemeClr val="accent6"/>
          </a:fillRef>
          <a:effectRef idx="3">
            <a:schemeClr val="accent6"/>
          </a:effectRef>
          <a:fontRef idx="minor">
            <a:schemeClr val="lt1"/>
          </a:fontRef>
        </p:style>
        <p:txBody>
          <a:bodyPr lIns="84390" tIns="42196" rIns="84390" bIns="42196" rtlCol="0" anchor="ctr"/>
          <a:lstStyle/>
          <a:p>
            <a:pPr algn="ctr"/>
            <a:r>
              <a:rPr lang="en-US" sz="1477" dirty="0" smtClean="0"/>
              <a:t>Years</a:t>
            </a:r>
            <a:endParaRPr lang="en-US" sz="1477" dirty="0"/>
          </a:p>
        </p:txBody>
      </p:sp>
      <p:sp>
        <p:nvSpPr>
          <p:cNvPr id="3" name="TextBox 2"/>
          <p:cNvSpPr txBox="1"/>
          <p:nvPr/>
        </p:nvSpPr>
        <p:spPr>
          <a:xfrm>
            <a:off x="311971" y="3232245"/>
            <a:ext cx="1526380" cy="262829"/>
          </a:xfrm>
          <a:prstGeom prst="rect">
            <a:avLst/>
          </a:prstGeom>
          <a:solidFill>
            <a:schemeClr val="bg1"/>
          </a:solidFill>
        </p:spPr>
        <p:txBody>
          <a:bodyPr wrap="none" rtlCol="0">
            <a:spAutoFit/>
          </a:bodyPr>
          <a:lstStyle/>
          <a:p>
            <a:r>
              <a:rPr lang="en-US" sz="1108" b="1" dirty="0">
                <a:solidFill>
                  <a:schemeClr val="bg1">
                    <a:lumMod val="65000"/>
                  </a:schemeClr>
                </a:solidFill>
              </a:rPr>
              <a:t>Subsystem Level</a:t>
            </a:r>
          </a:p>
        </p:txBody>
      </p:sp>
      <p:pic>
        <p:nvPicPr>
          <p:cNvPr id="7" name="Picture 6"/>
          <p:cNvPicPr>
            <a:picLocks noChangeAspect="1"/>
          </p:cNvPicPr>
          <p:nvPr/>
        </p:nvPicPr>
        <p:blipFill>
          <a:blip r:embed="rId4"/>
          <a:stretch>
            <a:fillRect/>
          </a:stretch>
        </p:blipFill>
        <p:spPr>
          <a:xfrm>
            <a:off x="2816797" y="4371579"/>
            <a:ext cx="3830130" cy="1468216"/>
          </a:xfrm>
          <a:prstGeom prst="rect">
            <a:avLst/>
          </a:prstGeom>
        </p:spPr>
      </p:pic>
      <p:pic>
        <p:nvPicPr>
          <p:cNvPr id="8" name="Picture 7"/>
          <p:cNvPicPr>
            <a:picLocks noChangeAspect="1"/>
          </p:cNvPicPr>
          <p:nvPr/>
        </p:nvPicPr>
        <p:blipFill>
          <a:blip r:embed="rId5"/>
          <a:stretch>
            <a:fillRect/>
          </a:stretch>
        </p:blipFill>
        <p:spPr>
          <a:xfrm>
            <a:off x="1918324" y="2851083"/>
            <a:ext cx="5914460" cy="1913176"/>
          </a:xfrm>
          <a:prstGeom prst="rect">
            <a:avLst/>
          </a:prstGeom>
        </p:spPr>
      </p:pic>
      <p:pic>
        <p:nvPicPr>
          <p:cNvPr id="9" name="Picture 8"/>
          <p:cNvPicPr>
            <a:picLocks noChangeAspect="1"/>
          </p:cNvPicPr>
          <p:nvPr/>
        </p:nvPicPr>
        <p:blipFill>
          <a:blip r:embed="rId6"/>
          <a:stretch>
            <a:fillRect/>
          </a:stretch>
        </p:blipFill>
        <p:spPr>
          <a:xfrm>
            <a:off x="1215541" y="1327793"/>
            <a:ext cx="7320026" cy="2283538"/>
          </a:xfrm>
          <a:prstGeom prst="rect">
            <a:avLst/>
          </a:prstGeom>
        </p:spPr>
      </p:pic>
    </p:spTree>
    <p:extLst>
      <p:ext uri="{BB962C8B-B14F-4D97-AF65-F5344CB8AC3E}">
        <p14:creationId xmlns:p14="http://schemas.microsoft.com/office/powerpoint/2010/main" val="1051686222"/>
      </p:ext>
    </p:extLst>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29" name="Rectangle 6"/>
          <p:cNvSpPr>
            <a:spLocks noGrp="1" noChangeArrowheads="1"/>
          </p:cNvSpPr>
          <p:nvPr>
            <p:ph type="title"/>
          </p:nvPr>
        </p:nvSpPr>
        <p:spPr>
          <a:xfrm>
            <a:off x="0" y="249429"/>
            <a:ext cx="6128657" cy="838200"/>
          </a:xfrm>
        </p:spPr>
        <p:txBody>
          <a:bodyPr/>
          <a:lstStyle/>
          <a:p>
            <a:r>
              <a:rPr lang="en-AU" sz="2585" dirty="0">
                <a:latin typeface="Arial" charset="0"/>
              </a:rPr>
              <a:t>By Checking we Mean Verification and Validation (V&amp;V)</a:t>
            </a:r>
          </a:p>
        </p:txBody>
      </p:sp>
      <p:sp>
        <p:nvSpPr>
          <p:cNvPr id="73730" name="Rectangle 7"/>
          <p:cNvSpPr>
            <a:spLocks noGrp="1" noChangeArrowheads="1"/>
          </p:cNvSpPr>
          <p:nvPr>
            <p:ph type="body" idx="1"/>
          </p:nvPr>
        </p:nvSpPr>
        <p:spPr>
          <a:xfrm>
            <a:off x="79840" y="1437596"/>
            <a:ext cx="8686800" cy="5148262"/>
          </a:xfrm>
        </p:spPr>
        <p:txBody>
          <a:bodyPr/>
          <a:lstStyle/>
          <a:p>
            <a:pPr>
              <a:spcBef>
                <a:spcPct val="50000"/>
              </a:spcBef>
            </a:pPr>
            <a:r>
              <a:rPr lang="en-AU" b="1" dirty="0">
                <a:solidFill>
                  <a:schemeClr val="accent2"/>
                </a:solidFill>
                <a:latin typeface="Arial" charset="0"/>
              </a:rPr>
              <a:t>Verification: </a:t>
            </a:r>
            <a:r>
              <a:rPr lang="en-AU" sz="1846" dirty="0">
                <a:latin typeface="Arial" charset="0"/>
              </a:rPr>
              <a:t>Confirmation by examination and provision of objective evidence that the specified requirements to which an end system is built, coded or assembled have been fulfilled</a:t>
            </a:r>
            <a:endParaRPr lang="en-AU" dirty="0">
              <a:latin typeface="Arial" charset="0"/>
            </a:endParaRPr>
          </a:p>
          <a:p>
            <a:pPr>
              <a:spcBef>
                <a:spcPct val="50000"/>
              </a:spcBef>
              <a:buFont typeface="Symbol" charset="0"/>
              <a:buNone/>
            </a:pPr>
            <a:endParaRPr lang="en-AU" dirty="0">
              <a:latin typeface="Arial" charset="0"/>
            </a:endParaRPr>
          </a:p>
          <a:p>
            <a:pPr>
              <a:spcBef>
                <a:spcPct val="50000"/>
              </a:spcBef>
            </a:pPr>
            <a:r>
              <a:rPr lang="en-AU" b="1" dirty="0">
                <a:solidFill>
                  <a:schemeClr val="accent2"/>
                </a:solidFill>
                <a:latin typeface="Arial" charset="0"/>
              </a:rPr>
              <a:t>Validation:</a:t>
            </a:r>
            <a:r>
              <a:rPr lang="en-AU" dirty="0">
                <a:latin typeface="Arial" charset="0"/>
              </a:rPr>
              <a:t> </a:t>
            </a:r>
            <a:r>
              <a:rPr lang="en-AU" sz="1846" dirty="0">
                <a:latin typeface="Arial" charset="0"/>
              </a:rPr>
              <a:t>Confirmation by examination and provision of objective evidence that the specified intended use of an end system or aggregation of end systems is accomplished in an intended usage environment</a:t>
            </a:r>
            <a:endParaRPr lang="en-AU" sz="2769" dirty="0">
              <a:latin typeface="Arial" charset="0"/>
            </a:endParaRPr>
          </a:p>
        </p:txBody>
      </p:sp>
      <p:sp>
        <p:nvSpPr>
          <p:cNvPr id="73731" name="TextBox 5"/>
          <p:cNvSpPr txBox="1">
            <a:spLocks noChangeArrowheads="1"/>
          </p:cNvSpPr>
          <p:nvPr/>
        </p:nvSpPr>
        <p:spPr bwMode="auto">
          <a:xfrm>
            <a:off x="2454592" y="2511140"/>
            <a:ext cx="3937296" cy="490134"/>
          </a:xfrm>
          <a:prstGeom prst="rect">
            <a:avLst/>
          </a:prstGeom>
          <a:ln/>
          <a:extLst/>
        </p:spPr>
        <p:style>
          <a:lnRef idx="0">
            <a:schemeClr val="accent2"/>
          </a:lnRef>
          <a:fillRef idx="3">
            <a:schemeClr val="accent2"/>
          </a:fillRef>
          <a:effectRef idx="3">
            <a:schemeClr val="accent2"/>
          </a:effectRef>
          <a:fontRef idx="minor">
            <a:schemeClr val="lt1"/>
          </a:fontRef>
        </p:style>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2585" dirty="0">
                <a:solidFill>
                  <a:schemeClr val="bg1"/>
                </a:solidFill>
              </a:rPr>
              <a:t>Did we do the thing right?</a:t>
            </a:r>
          </a:p>
        </p:txBody>
      </p:sp>
      <p:sp>
        <p:nvSpPr>
          <p:cNvPr id="73732" name="TextBox 6"/>
          <p:cNvSpPr txBox="1">
            <a:spLocks noChangeArrowheads="1"/>
          </p:cNvSpPr>
          <p:nvPr/>
        </p:nvSpPr>
        <p:spPr bwMode="auto">
          <a:xfrm>
            <a:off x="2454592" y="4183675"/>
            <a:ext cx="3937296" cy="490134"/>
          </a:xfrm>
          <a:prstGeom prst="rect">
            <a:avLst/>
          </a:prstGeom>
          <a:ln/>
          <a:extLst/>
        </p:spPr>
        <p:style>
          <a:lnRef idx="0">
            <a:schemeClr val="accent2"/>
          </a:lnRef>
          <a:fillRef idx="3">
            <a:schemeClr val="accent2"/>
          </a:fillRef>
          <a:effectRef idx="3">
            <a:schemeClr val="accent2"/>
          </a:effectRef>
          <a:fontRef idx="minor">
            <a:schemeClr val="lt1"/>
          </a:fontRef>
        </p:style>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2585" dirty="0">
                <a:solidFill>
                  <a:schemeClr val="bg1"/>
                </a:solidFill>
              </a:rPr>
              <a:t>Did we do the right thing?</a:t>
            </a:r>
          </a:p>
        </p:txBody>
      </p:sp>
      <p:sp>
        <p:nvSpPr>
          <p:cNvPr id="8" name="TextBox 7"/>
          <p:cNvSpPr txBox="1">
            <a:spLocks noChangeArrowheads="1"/>
          </p:cNvSpPr>
          <p:nvPr/>
        </p:nvSpPr>
        <p:spPr bwMode="auto">
          <a:xfrm>
            <a:off x="863600" y="4914918"/>
            <a:ext cx="7480300" cy="1001556"/>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spAutoFit/>
          </a:bodyPr>
          <a:lstStyle>
            <a:lvl1pPr eaLnBrk="0" hangingPunct="0">
              <a:defRPr sz="1200">
                <a:solidFill>
                  <a:schemeClr val="tx1"/>
                </a:solidFill>
                <a:latin typeface="Arial" charset="0"/>
                <a:ea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ctr" eaLnBrk="1" hangingPunct="1">
              <a:defRPr/>
            </a:pPr>
            <a:r>
              <a:rPr lang="en-GB" sz="1477" dirty="0">
                <a:solidFill>
                  <a:srgbClr val="000000"/>
                </a:solidFill>
              </a:rPr>
              <a:t>These are the generally accepted systems engineering definitions of V&amp;V. The implications of these are quite profound since Validation becomes </a:t>
            </a:r>
            <a:r>
              <a:rPr lang="ja-JP" altLang="en-GB" sz="1477" dirty="0">
                <a:solidFill>
                  <a:srgbClr val="000000"/>
                </a:solidFill>
              </a:rPr>
              <a:t>“</a:t>
            </a:r>
            <a:r>
              <a:rPr lang="en-GB" sz="1477" dirty="0">
                <a:solidFill>
                  <a:srgbClr val="000000"/>
                </a:solidFill>
              </a:rPr>
              <a:t>something that can only be done when the thing is built! However, it is important to realise validation can apply throughout the system design activity.</a:t>
            </a:r>
          </a:p>
        </p:txBody>
      </p:sp>
    </p:spTree>
    <p:extLst>
      <p:ext uri="{BB962C8B-B14F-4D97-AF65-F5344CB8AC3E}">
        <p14:creationId xmlns:p14="http://schemas.microsoft.com/office/powerpoint/2010/main" val="993260365"/>
      </p:ext>
    </p:extLst>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270204" y="1282775"/>
            <a:ext cx="4105208" cy="2669254"/>
          </a:xfrm>
          <a:prstGeom prst="rect">
            <a:avLst/>
          </a:prstGeom>
        </p:spPr>
      </p:pic>
      <p:sp>
        <p:nvSpPr>
          <p:cNvPr id="72705" name="Title 3"/>
          <p:cNvSpPr>
            <a:spLocks noGrp="1"/>
          </p:cNvSpPr>
          <p:nvPr>
            <p:ph type="title"/>
          </p:nvPr>
        </p:nvSpPr>
        <p:spPr/>
        <p:txBody>
          <a:bodyPr/>
          <a:lstStyle/>
          <a:p>
            <a:r>
              <a:rPr lang="en-GB">
                <a:latin typeface="Arial" charset="0"/>
              </a:rPr>
              <a:t>Checking</a:t>
            </a:r>
          </a:p>
        </p:txBody>
      </p:sp>
      <p:sp>
        <p:nvSpPr>
          <p:cNvPr id="5" name="Content Placeholder 4"/>
          <p:cNvSpPr>
            <a:spLocks noGrp="1"/>
          </p:cNvSpPr>
          <p:nvPr>
            <p:ph sz="half" idx="1"/>
          </p:nvPr>
        </p:nvSpPr>
        <p:spPr>
          <a:xfrm>
            <a:off x="4705416" y="1156862"/>
            <a:ext cx="3995737" cy="4592515"/>
          </a:xfrm>
        </p:spPr>
        <p:txBody>
          <a:bodyPr>
            <a:noAutofit/>
          </a:bodyPr>
          <a:lstStyle/>
          <a:p>
            <a:pPr marL="0" indent="0">
              <a:buNone/>
              <a:defRPr/>
            </a:pPr>
            <a:r>
              <a:rPr lang="en-GB" sz="2215" b="1" dirty="0">
                <a:ea typeface="+mn-ea"/>
                <a:cs typeface="+mn-cs"/>
              </a:rPr>
              <a:t>Checking as we Design</a:t>
            </a:r>
          </a:p>
          <a:p>
            <a:pPr>
              <a:defRPr/>
            </a:pPr>
            <a:r>
              <a:rPr lang="en-GB" sz="1846" dirty="0">
                <a:ea typeface="+mn-ea"/>
                <a:cs typeface="+mn-cs"/>
              </a:rPr>
              <a:t>As system elements are designed common sense dictates that we check as we progress that the</a:t>
            </a:r>
          </a:p>
          <a:p>
            <a:pPr lvl="1">
              <a:defRPr/>
            </a:pPr>
            <a:r>
              <a:rPr lang="en-GB" sz="1662" dirty="0"/>
              <a:t>requirements are correct - are we designing the right system? (Validation)</a:t>
            </a:r>
          </a:p>
          <a:p>
            <a:pPr lvl="1">
              <a:defRPr/>
            </a:pPr>
            <a:r>
              <a:rPr lang="en-GB" sz="1662" dirty="0"/>
              <a:t>design meets the requirements - has the system been designed right? (Verification)</a:t>
            </a:r>
          </a:p>
          <a:p>
            <a:pPr>
              <a:defRPr/>
            </a:pPr>
            <a:r>
              <a:rPr lang="en-GB" sz="1846" dirty="0">
                <a:ea typeface="+mn-ea"/>
                <a:cs typeface="+mn-cs"/>
              </a:rPr>
              <a:t>Both are necessary to have complete confidence in the final system</a:t>
            </a:r>
          </a:p>
          <a:p>
            <a:pPr>
              <a:defRPr/>
            </a:pPr>
            <a:endParaRPr lang="en-GB" dirty="0">
              <a:ea typeface="+mn-ea"/>
              <a:cs typeface="+mn-cs"/>
            </a:endParaRPr>
          </a:p>
        </p:txBody>
      </p:sp>
      <p:sp>
        <p:nvSpPr>
          <p:cNvPr id="8" name="Rounded Rectangular Callout 7"/>
          <p:cNvSpPr/>
          <p:nvPr/>
        </p:nvSpPr>
        <p:spPr>
          <a:xfrm>
            <a:off x="1417426" y="4089755"/>
            <a:ext cx="1971609" cy="1662546"/>
          </a:xfrm>
          <a:prstGeom prst="wedgeRoundRectCallout">
            <a:avLst>
              <a:gd name="adj1" fmla="val -80292"/>
              <a:gd name="adj2" fmla="val -142628"/>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77" dirty="0"/>
              <a:t>We need to check as we progress </a:t>
            </a:r>
          </a:p>
        </p:txBody>
      </p:sp>
    </p:spTree>
    <p:extLst>
      <p:ext uri="{BB962C8B-B14F-4D97-AF65-F5344CB8AC3E}">
        <p14:creationId xmlns:p14="http://schemas.microsoft.com/office/powerpoint/2010/main" val="992940548"/>
      </p:ext>
    </p:extLst>
  </p:cSld>
  <p:clrMapOvr>
    <a:masterClrMapping/>
  </p:clrMapOvr>
  <p:transition>
    <p:wipe dir="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32565" y="1103660"/>
            <a:ext cx="8968154" cy="5357446"/>
          </a:xfrm>
          <a:prstGeom prst="rect">
            <a:avLst/>
          </a:prstGeom>
        </p:spPr>
      </p:pic>
      <p:sp>
        <p:nvSpPr>
          <p:cNvPr id="4" name="Title 3"/>
          <p:cNvSpPr>
            <a:spLocks noGrp="1"/>
          </p:cNvSpPr>
          <p:nvPr>
            <p:ph type="title"/>
          </p:nvPr>
        </p:nvSpPr>
        <p:spPr/>
        <p:txBody>
          <a:bodyPr/>
          <a:lstStyle/>
          <a:p>
            <a:r>
              <a:rPr lang="en-US" dirty="0" smtClean="0"/>
              <a:t>Verify and Validate Inside the V</a:t>
            </a:r>
            <a:endParaRPr lang="en-US" dirty="0"/>
          </a:p>
        </p:txBody>
      </p:sp>
      <p:pic>
        <p:nvPicPr>
          <p:cNvPr id="64" name="Picture 63"/>
          <p:cNvPicPr>
            <a:picLocks noChangeAspect="1"/>
          </p:cNvPicPr>
          <p:nvPr/>
        </p:nvPicPr>
        <p:blipFill>
          <a:blip r:embed="rId4"/>
          <a:stretch>
            <a:fillRect/>
          </a:stretch>
        </p:blipFill>
        <p:spPr>
          <a:xfrm>
            <a:off x="1531956" y="1920566"/>
            <a:ext cx="1330849" cy="1240174"/>
          </a:xfrm>
          <a:prstGeom prst="rect">
            <a:avLst/>
          </a:prstGeom>
        </p:spPr>
      </p:pic>
      <p:pic>
        <p:nvPicPr>
          <p:cNvPr id="7" name="Picture 6"/>
          <p:cNvPicPr>
            <a:picLocks noChangeAspect="1"/>
          </p:cNvPicPr>
          <p:nvPr/>
        </p:nvPicPr>
        <p:blipFill>
          <a:blip r:embed="rId4"/>
          <a:stretch>
            <a:fillRect/>
          </a:stretch>
        </p:blipFill>
        <p:spPr>
          <a:xfrm>
            <a:off x="2205293" y="3157261"/>
            <a:ext cx="1330849" cy="1240174"/>
          </a:xfrm>
          <a:prstGeom prst="rect">
            <a:avLst/>
          </a:prstGeom>
        </p:spPr>
      </p:pic>
      <p:pic>
        <p:nvPicPr>
          <p:cNvPr id="8" name="Picture 7"/>
          <p:cNvPicPr>
            <a:picLocks noChangeAspect="1"/>
          </p:cNvPicPr>
          <p:nvPr/>
        </p:nvPicPr>
        <p:blipFill>
          <a:blip r:embed="rId4"/>
          <a:stretch>
            <a:fillRect/>
          </a:stretch>
        </p:blipFill>
        <p:spPr>
          <a:xfrm>
            <a:off x="2956614" y="4420671"/>
            <a:ext cx="1330849" cy="1240174"/>
          </a:xfrm>
          <a:prstGeom prst="rect">
            <a:avLst/>
          </a:prstGeom>
        </p:spPr>
      </p:pic>
    </p:spTree>
    <p:extLst>
      <p:ext uri="{BB962C8B-B14F-4D97-AF65-F5344CB8AC3E}">
        <p14:creationId xmlns:p14="http://schemas.microsoft.com/office/powerpoint/2010/main" val="256369399"/>
      </p:ext>
    </p:extLst>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Checking by Review</a:t>
            </a:r>
            <a:endParaRPr lang="en-US" dirty="0"/>
          </a:p>
        </p:txBody>
      </p:sp>
      <p:sp>
        <p:nvSpPr>
          <p:cNvPr id="5" name="Content Placeholder 4"/>
          <p:cNvSpPr>
            <a:spLocks noGrp="1"/>
          </p:cNvSpPr>
          <p:nvPr>
            <p:ph sz="half" idx="1"/>
          </p:nvPr>
        </p:nvSpPr>
        <p:spPr>
          <a:xfrm>
            <a:off x="247043" y="1178176"/>
            <a:ext cx="4254623" cy="4592515"/>
          </a:xfrm>
        </p:spPr>
        <p:txBody>
          <a:bodyPr>
            <a:normAutofit lnSpcReduction="10000"/>
          </a:bodyPr>
          <a:lstStyle/>
          <a:p>
            <a:r>
              <a:rPr lang="en-GB" sz="2215" dirty="0"/>
              <a:t>Why</a:t>
            </a:r>
          </a:p>
          <a:p>
            <a:pPr lvl="1"/>
            <a:r>
              <a:rPr lang="en-GB" sz="1846" dirty="0"/>
              <a:t>It is business critical that any project remains on track and at each stage fulfils the specified requirements.</a:t>
            </a:r>
          </a:p>
          <a:p>
            <a:pPr lvl="1"/>
            <a:r>
              <a:rPr lang="en-GB" sz="1846" dirty="0"/>
              <a:t>Reviews at specified stages of the lifecycle ensure that </a:t>
            </a:r>
            <a:r>
              <a:rPr lang="en-US" sz="1846" dirty="0"/>
              <a:t>all </a:t>
            </a:r>
            <a:r>
              <a:rPr lang="en-GB" sz="1846" dirty="0"/>
              <a:t>the business and functional requirements </a:t>
            </a:r>
            <a:r>
              <a:rPr lang="en-US" sz="1846" dirty="0"/>
              <a:t>fully comply with their agreed specifications.</a:t>
            </a:r>
            <a:r>
              <a:rPr lang="en-GB" sz="1846" dirty="0"/>
              <a:t> </a:t>
            </a:r>
          </a:p>
          <a:p>
            <a:pPr lvl="1"/>
            <a:r>
              <a:rPr lang="en-GB" sz="1846" dirty="0"/>
              <a:t>Reviews are essential to reduce risk - experts are used to independently assess the status of the project.</a:t>
            </a:r>
          </a:p>
          <a:p>
            <a:pPr marL="0" indent="0">
              <a:buNone/>
            </a:pPr>
            <a:endParaRPr lang="en-US" sz="1846" dirty="0"/>
          </a:p>
        </p:txBody>
      </p:sp>
      <p:sp>
        <p:nvSpPr>
          <p:cNvPr id="8" name="Content Placeholder 7"/>
          <p:cNvSpPr>
            <a:spLocks noGrp="1"/>
          </p:cNvSpPr>
          <p:nvPr>
            <p:ph sz="half" idx="2"/>
          </p:nvPr>
        </p:nvSpPr>
        <p:spPr>
          <a:xfrm>
            <a:off x="4642338" y="1178176"/>
            <a:ext cx="4158548" cy="4592515"/>
          </a:xfrm>
        </p:spPr>
        <p:txBody>
          <a:bodyPr>
            <a:noAutofit/>
          </a:bodyPr>
          <a:lstStyle/>
          <a:p>
            <a:r>
              <a:rPr lang="en-GB" sz="2215" dirty="0"/>
              <a:t>Generic Review Principles</a:t>
            </a:r>
          </a:p>
          <a:p>
            <a:pPr lvl="1"/>
            <a:r>
              <a:rPr lang="en-GB" sz="1477" dirty="0"/>
              <a:t>Reviews held in accordance with current engineering plan even if project is late</a:t>
            </a:r>
          </a:p>
          <a:p>
            <a:pPr lvl="1"/>
            <a:r>
              <a:rPr lang="en-GB" sz="1477" dirty="0"/>
              <a:t>Review uses existing project documents where possible</a:t>
            </a:r>
          </a:p>
          <a:p>
            <a:pPr lvl="1"/>
            <a:r>
              <a:rPr lang="en-GB" sz="1477" dirty="0"/>
              <a:t>Reviews are objective </a:t>
            </a:r>
          </a:p>
          <a:p>
            <a:pPr lvl="1"/>
            <a:r>
              <a:rPr lang="en-GB" sz="1477" dirty="0"/>
              <a:t>Reviews are evidence-based</a:t>
            </a:r>
          </a:p>
          <a:p>
            <a:pPr lvl="1"/>
            <a:r>
              <a:rPr lang="en-GB" sz="1477" dirty="0"/>
              <a:t>Reviews are conducted by acknowledged “expert” assessors</a:t>
            </a:r>
          </a:p>
          <a:p>
            <a:pPr lvl="1"/>
            <a:r>
              <a:rPr lang="en-GB" sz="1477" dirty="0"/>
              <a:t>Review Chair is independent of the project</a:t>
            </a:r>
          </a:p>
          <a:p>
            <a:pPr lvl="1"/>
            <a:r>
              <a:rPr lang="en-GB" sz="1477" dirty="0"/>
              <a:t>Results reported to the project director</a:t>
            </a:r>
          </a:p>
          <a:p>
            <a:pPr lvl="1"/>
            <a:r>
              <a:rPr lang="en-GB" sz="1477" dirty="0"/>
              <a:t>Reviews referred to by numbers, e.g. 2</a:t>
            </a:r>
          </a:p>
          <a:p>
            <a:pPr lvl="1"/>
            <a:r>
              <a:rPr lang="en-GB" sz="1477" dirty="0"/>
              <a:t>Reviews are key learning points - a basis for corporate learning</a:t>
            </a:r>
          </a:p>
        </p:txBody>
      </p:sp>
      <p:sp>
        <p:nvSpPr>
          <p:cNvPr id="6" name="TextBox 5"/>
          <p:cNvSpPr txBox="1"/>
          <p:nvPr/>
        </p:nvSpPr>
        <p:spPr>
          <a:xfrm>
            <a:off x="486392" y="6012569"/>
            <a:ext cx="4155946" cy="459485"/>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sz="2386" dirty="0"/>
              <a:t>But WHEN do we Review?</a:t>
            </a:r>
          </a:p>
        </p:txBody>
      </p:sp>
    </p:spTree>
    <p:extLst>
      <p:ext uri="{BB962C8B-B14F-4D97-AF65-F5344CB8AC3E}">
        <p14:creationId xmlns:p14="http://schemas.microsoft.com/office/powerpoint/2010/main" val="1486172190"/>
      </p:ext>
    </p:extLst>
  </p:cSld>
  <p:clrMapOvr>
    <a:masterClrMapping/>
  </p:clrMapOvr>
  <p:transition>
    <p:wipe dir="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8" name="Content Placeholder 4"/>
          <p:cNvSpPr>
            <a:spLocks noGrp="1"/>
          </p:cNvSpPr>
          <p:nvPr>
            <p:ph idx="1"/>
          </p:nvPr>
        </p:nvSpPr>
        <p:spPr>
          <a:xfrm>
            <a:off x="1038387" y="2314787"/>
            <a:ext cx="7115013" cy="755355"/>
          </a:xfrm>
        </p:spPr>
        <p:style>
          <a:lnRef idx="1">
            <a:schemeClr val="accent2"/>
          </a:lnRef>
          <a:fillRef idx="2">
            <a:schemeClr val="accent2"/>
          </a:fillRef>
          <a:effectRef idx="1">
            <a:schemeClr val="accent2"/>
          </a:effectRef>
          <a:fontRef idx="minor">
            <a:schemeClr val="dk1"/>
          </a:fontRef>
        </p:style>
        <p:txBody>
          <a:bodyPr anchor="ctr"/>
          <a:lstStyle/>
          <a:p>
            <a:pPr marL="0" indent="0" algn="ctr">
              <a:buNone/>
            </a:pPr>
            <a:r>
              <a:rPr lang="en-US" sz="2400" dirty="0"/>
              <a:t>Systems Engineering operates in two dimensions</a:t>
            </a:r>
          </a:p>
        </p:txBody>
      </p:sp>
      <p:sp>
        <p:nvSpPr>
          <p:cNvPr id="9" name="TextBox 8"/>
          <p:cNvSpPr txBox="1"/>
          <p:nvPr/>
        </p:nvSpPr>
        <p:spPr>
          <a:xfrm>
            <a:off x="3421009" y="3774305"/>
            <a:ext cx="2148537" cy="512000"/>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r>
              <a:rPr lang="en-US" sz="2727" dirty="0"/>
              <a:t>Complexity</a:t>
            </a:r>
          </a:p>
        </p:txBody>
      </p:sp>
      <p:sp>
        <p:nvSpPr>
          <p:cNvPr id="10" name="TextBox 9"/>
          <p:cNvSpPr txBox="1"/>
          <p:nvPr/>
        </p:nvSpPr>
        <p:spPr>
          <a:xfrm>
            <a:off x="3582078" y="4580462"/>
            <a:ext cx="1680653" cy="512000"/>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sz="2727" dirty="0"/>
              <a:t>Lifecycle</a:t>
            </a:r>
          </a:p>
        </p:txBody>
      </p:sp>
    </p:spTree>
    <p:extLst>
      <p:ext uri="{BB962C8B-B14F-4D97-AF65-F5344CB8AC3E}">
        <p14:creationId xmlns:p14="http://schemas.microsoft.com/office/powerpoint/2010/main" val="713699073"/>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490079" y="344491"/>
            <a:ext cx="8440615" cy="539792"/>
          </a:xfrm>
        </p:spPr>
        <p:txBody>
          <a:bodyPr/>
          <a:lstStyle/>
          <a:p>
            <a:r>
              <a:rPr lang="en-GB" b="0" dirty="0">
                <a:latin typeface="Arial" charset="0"/>
              </a:rPr>
              <a:t>Generic Lifecycle</a:t>
            </a:r>
          </a:p>
        </p:txBody>
      </p:sp>
      <p:sp>
        <p:nvSpPr>
          <p:cNvPr id="7" name="Rounded Rectangle 1"/>
          <p:cNvSpPr>
            <a:spLocks noChangeArrowheads="1"/>
          </p:cNvSpPr>
          <p:nvPr/>
        </p:nvSpPr>
        <p:spPr bwMode="auto">
          <a:xfrm>
            <a:off x="929016" y="3011792"/>
            <a:ext cx="1055077" cy="501162"/>
          </a:xfrm>
          <a:prstGeom prst="roundRect">
            <a:avLst>
              <a:gd name="adj" fmla="val 16667"/>
            </a:avLst>
          </a:prstGeom>
          <a:solidFill>
            <a:srgbClr val="FF0000"/>
          </a:solidFill>
          <a:ln w="12700" algn="ctr">
            <a:solidFill>
              <a:schemeClr val="tx1"/>
            </a:solidFill>
            <a:round/>
            <a:headEnd/>
            <a:tailEnd/>
          </a:ln>
        </p:spPr>
        <p:txBody>
          <a:bodyPr lIns="16615" tIns="16615" rIns="16615" bIns="16615" anchor="ctr"/>
          <a:lstStyle/>
          <a:p>
            <a:pPr algn="ctr"/>
            <a:r>
              <a:rPr lang="en-US" sz="1477" b="1">
                <a:solidFill>
                  <a:schemeClr val="bg1"/>
                </a:solidFill>
                <a:latin typeface="+mn-lt"/>
              </a:rPr>
              <a:t>conceive</a:t>
            </a:r>
          </a:p>
        </p:txBody>
      </p:sp>
      <p:sp>
        <p:nvSpPr>
          <p:cNvPr id="8" name="Rounded Rectangle 18"/>
          <p:cNvSpPr>
            <a:spLocks noChangeArrowheads="1"/>
          </p:cNvSpPr>
          <p:nvPr/>
        </p:nvSpPr>
        <p:spPr bwMode="auto">
          <a:xfrm>
            <a:off x="929016" y="1886728"/>
            <a:ext cx="1055077" cy="501162"/>
          </a:xfrm>
          <a:prstGeom prst="roundRect">
            <a:avLst>
              <a:gd name="adj" fmla="val 16667"/>
            </a:avLst>
          </a:prstGeom>
          <a:solidFill>
            <a:srgbClr val="F836A9"/>
          </a:solidFill>
          <a:ln w="12700" algn="ctr">
            <a:solidFill>
              <a:schemeClr val="tx1"/>
            </a:solidFill>
            <a:round/>
            <a:headEnd/>
            <a:tailEnd/>
          </a:ln>
        </p:spPr>
        <p:txBody>
          <a:bodyPr lIns="16615" tIns="16615" rIns="16615" bIns="16615" anchor="ctr"/>
          <a:lstStyle/>
          <a:p>
            <a:pPr algn="ctr"/>
            <a:r>
              <a:rPr lang="en-US" sz="1477" b="1">
                <a:solidFill>
                  <a:schemeClr val="bg1"/>
                </a:solidFill>
                <a:latin typeface="+mn-lt"/>
              </a:rPr>
              <a:t>design</a:t>
            </a:r>
          </a:p>
        </p:txBody>
      </p:sp>
      <p:sp>
        <p:nvSpPr>
          <p:cNvPr id="9" name="Rounded Rectangle 19"/>
          <p:cNvSpPr>
            <a:spLocks noChangeArrowheads="1"/>
          </p:cNvSpPr>
          <p:nvPr/>
        </p:nvSpPr>
        <p:spPr bwMode="auto">
          <a:xfrm>
            <a:off x="2495810" y="914668"/>
            <a:ext cx="1055077" cy="501162"/>
          </a:xfrm>
          <a:prstGeom prst="roundRect">
            <a:avLst>
              <a:gd name="adj" fmla="val 16667"/>
            </a:avLst>
          </a:prstGeom>
          <a:solidFill>
            <a:srgbClr val="0000FF"/>
          </a:solidFill>
          <a:ln w="12700" algn="ctr">
            <a:solidFill>
              <a:schemeClr val="tx1"/>
            </a:solidFill>
            <a:round/>
            <a:headEnd/>
            <a:tailEnd/>
          </a:ln>
        </p:spPr>
        <p:txBody>
          <a:bodyPr lIns="16615" tIns="16615" rIns="16615" bIns="16615" anchor="ctr"/>
          <a:lstStyle/>
          <a:p>
            <a:pPr algn="ctr"/>
            <a:r>
              <a:rPr lang="en-US" sz="1477" b="1">
                <a:solidFill>
                  <a:schemeClr val="bg1"/>
                </a:solidFill>
                <a:latin typeface="+mn-lt"/>
              </a:rPr>
              <a:t>build</a:t>
            </a:r>
          </a:p>
        </p:txBody>
      </p:sp>
      <p:sp>
        <p:nvSpPr>
          <p:cNvPr id="10" name="Rounded Rectangle 20"/>
          <p:cNvSpPr>
            <a:spLocks noChangeArrowheads="1"/>
          </p:cNvSpPr>
          <p:nvPr/>
        </p:nvSpPr>
        <p:spPr bwMode="auto">
          <a:xfrm>
            <a:off x="3988589" y="1850703"/>
            <a:ext cx="1055077" cy="501162"/>
          </a:xfrm>
          <a:prstGeom prst="roundRect">
            <a:avLst>
              <a:gd name="adj" fmla="val 16667"/>
            </a:avLst>
          </a:prstGeom>
          <a:solidFill>
            <a:srgbClr val="FFC000"/>
          </a:solidFill>
          <a:ln w="12700" algn="ctr">
            <a:solidFill>
              <a:schemeClr val="tx1"/>
            </a:solidFill>
            <a:round/>
            <a:headEnd/>
            <a:tailEnd/>
          </a:ln>
        </p:spPr>
        <p:txBody>
          <a:bodyPr lIns="16615" tIns="16615" rIns="16615" bIns="16615" anchor="ctr"/>
          <a:lstStyle/>
          <a:p>
            <a:pPr algn="ctr"/>
            <a:r>
              <a:rPr lang="en-US" sz="1477" b="1">
                <a:solidFill>
                  <a:schemeClr val="bg1"/>
                </a:solidFill>
                <a:latin typeface="+mn-lt"/>
              </a:rPr>
              <a:t>deliver</a:t>
            </a:r>
          </a:p>
        </p:txBody>
      </p:sp>
      <p:sp>
        <p:nvSpPr>
          <p:cNvPr id="11" name="Rounded Rectangle 21"/>
          <p:cNvSpPr>
            <a:spLocks noChangeArrowheads="1"/>
          </p:cNvSpPr>
          <p:nvPr/>
        </p:nvSpPr>
        <p:spPr bwMode="auto">
          <a:xfrm>
            <a:off x="4010152" y="2969208"/>
            <a:ext cx="1055077" cy="501162"/>
          </a:xfrm>
          <a:prstGeom prst="roundRect">
            <a:avLst>
              <a:gd name="adj" fmla="val 16667"/>
            </a:avLst>
          </a:prstGeom>
          <a:solidFill>
            <a:srgbClr val="00B050"/>
          </a:solidFill>
          <a:ln w="12700" algn="ctr">
            <a:solidFill>
              <a:schemeClr val="tx1"/>
            </a:solidFill>
            <a:round/>
            <a:headEnd/>
            <a:tailEnd/>
          </a:ln>
        </p:spPr>
        <p:txBody>
          <a:bodyPr lIns="16615" tIns="16615" rIns="16615" bIns="16615" anchor="ctr"/>
          <a:lstStyle/>
          <a:p>
            <a:pPr algn="ctr"/>
            <a:r>
              <a:rPr lang="en-US" sz="1477" b="1">
                <a:solidFill>
                  <a:schemeClr val="bg1"/>
                </a:solidFill>
                <a:latin typeface="+mn-lt"/>
              </a:rPr>
              <a:t>support</a:t>
            </a:r>
          </a:p>
        </p:txBody>
      </p:sp>
      <p:sp>
        <p:nvSpPr>
          <p:cNvPr id="12" name="Rounded Rectangle 22"/>
          <p:cNvSpPr>
            <a:spLocks noChangeArrowheads="1"/>
          </p:cNvSpPr>
          <p:nvPr/>
        </p:nvSpPr>
        <p:spPr bwMode="auto">
          <a:xfrm>
            <a:off x="2045947" y="4051006"/>
            <a:ext cx="1672258" cy="615462"/>
          </a:xfrm>
          <a:prstGeom prst="roundRect">
            <a:avLst>
              <a:gd name="adj" fmla="val 16667"/>
            </a:avLst>
          </a:prstGeom>
          <a:solidFill>
            <a:srgbClr val="996600"/>
          </a:solidFill>
          <a:ln w="12700" algn="ctr">
            <a:solidFill>
              <a:schemeClr val="tx1"/>
            </a:solidFill>
            <a:round/>
            <a:headEnd/>
            <a:tailEnd/>
          </a:ln>
        </p:spPr>
        <p:txBody>
          <a:bodyPr lIns="16615" tIns="16615" rIns="16615" bIns="16615" anchor="ctr"/>
          <a:lstStyle/>
          <a:p>
            <a:pPr algn="ctr"/>
            <a:r>
              <a:rPr lang="en-US" sz="1477" b="1">
                <a:solidFill>
                  <a:schemeClr val="bg1"/>
                </a:solidFill>
                <a:latin typeface="+mn-lt"/>
              </a:rPr>
              <a:t>decommission</a:t>
            </a:r>
            <a:endParaRPr lang="en-US" sz="1477" b="1" dirty="0">
              <a:solidFill>
                <a:schemeClr val="bg1"/>
              </a:solidFill>
              <a:latin typeface="+mn-lt"/>
            </a:endParaRPr>
          </a:p>
        </p:txBody>
      </p:sp>
      <p:sp>
        <p:nvSpPr>
          <p:cNvPr id="14" name="Right Arrow 25"/>
          <p:cNvSpPr>
            <a:spLocks noChangeArrowheads="1"/>
          </p:cNvSpPr>
          <p:nvPr/>
        </p:nvSpPr>
        <p:spPr bwMode="auto">
          <a:xfrm rot="19536955">
            <a:off x="1809601" y="1358041"/>
            <a:ext cx="428794" cy="243254"/>
          </a:xfrm>
          <a:prstGeom prst="rightArrow">
            <a:avLst>
              <a:gd name="adj1" fmla="val 50000"/>
              <a:gd name="adj2" fmla="val 50270"/>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477">
              <a:latin typeface="+mn-lt"/>
            </a:endParaRPr>
          </a:p>
        </p:txBody>
      </p:sp>
      <p:sp>
        <p:nvSpPr>
          <p:cNvPr id="15" name="Right Arrow 26"/>
          <p:cNvSpPr>
            <a:spLocks noChangeArrowheads="1"/>
          </p:cNvSpPr>
          <p:nvPr/>
        </p:nvSpPr>
        <p:spPr bwMode="auto">
          <a:xfrm rot="2371136">
            <a:off x="3774867" y="1358040"/>
            <a:ext cx="427442" cy="243254"/>
          </a:xfrm>
          <a:prstGeom prst="rightArrow">
            <a:avLst>
              <a:gd name="adj1" fmla="val 50000"/>
              <a:gd name="adj2" fmla="val 50111"/>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477">
              <a:latin typeface="+mn-lt"/>
            </a:endParaRPr>
          </a:p>
        </p:txBody>
      </p:sp>
      <p:sp>
        <p:nvSpPr>
          <p:cNvPr id="17" name="Right Arrow 28"/>
          <p:cNvSpPr>
            <a:spLocks noChangeArrowheads="1"/>
          </p:cNvSpPr>
          <p:nvPr/>
        </p:nvSpPr>
        <p:spPr bwMode="auto">
          <a:xfrm rot="8890481">
            <a:off x="3778229" y="3772763"/>
            <a:ext cx="428794" cy="243254"/>
          </a:xfrm>
          <a:prstGeom prst="rightArrow">
            <a:avLst>
              <a:gd name="adj1" fmla="val 50000"/>
              <a:gd name="adj2" fmla="val 50270"/>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477">
              <a:latin typeface="+mn-lt"/>
            </a:endParaRPr>
          </a:p>
        </p:txBody>
      </p:sp>
      <p:sp>
        <p:nvSpPr>
          <p:cNvPr id="19" name="TextBox 4"/>
          <p:cNvSpPr txBox="1">
            <a:spLocks noChangeArrowheads="1"/>
          </p:cNvSpPr>
          <p:nvPr/>
        </p:nvSpPr>
        <p:spPr bwMode="auto">
          <a:xfrm>
            <a:off x="905369" y="3960660"/>
            <a:ext cx="1133531"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charset="0"/>
              </a:defRPr>
            </a:lvl9pPr>
          </a:lstStyle>
          <a:p>
            <a:r>
              <a:rPr lang="en-US" sz="1108" dirty="0">
                <a:latin typeface="+mn-lt"/>
              </a:rPr>
              <a:t>Next project</a:t>
            </a:r>
          </a:p>
        </p:txBody>
      </p:sp>
      <p:grpSp>
        <p:nvGrpSpPr>
          <p:cNvPr id="20" name="Group 19"/>
          <p:cNvGrpSpPr>
            <a:grpSpLocks/>
          </p:cNvGrpSpPr>
          <p:nvPr/>
        </p:nvGrpSpPr>
        <p:grpSpPr bwMode="auto">
          <a:xfrm>
            <a:off x="788266" y="5110652"/>
            <a:ext cx="7084903" cy="1339539"/>
            <a:chOff x="534988" y="5180012"/>
            <a:chExt cx="7939352" cy="1451168"/>
          </a:xfrm>
        </p:grpSpPr>
        <p:cxnSp>
          <p:nvCxnSpPr>
            <p:cNvPr id="21" name="Straight Arrow Connector 6"/>
            <p:cNvCxnSpPr>
              <a:cxnSpLocks noChangeShapeType="1"/>
            </p:cNvCxnSpPr>
            <p:nvPr/>
          </p:nvCxnSpPr>
          <p:spPr bwMode="auto">
            <a:xfrm>
              <a:off x="3127375" y="6162675"/>
              <a:ext cx="2959100"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TextBox 8"/>
            <p:cNvSpPr txBox="1">
              <a:spLocks noChangeArrowheads="1"/>
            </p:cNvSpPr>
            <p:nvPr/>
          </p:nvSpPr>
          <p:spPr bwMode="auto">
            <a:xfrm>
              <a:off x="4100514" y="6161884"/>
              <a:ext cx="1188049" cy="4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charset="0"/>
                </a:defRPr>
              </a:lvl9pPr>
            </a:lstStyle>
            <a:p>
              <a:r>
                <a:rPr lang="en-US" sz="2215" dirty="0">
                  <a:latin typeface="+mj-lt"/>
                </a:rPr>
                <a:t>Time</a:t>
              </a:r>
            </a:p>
          </p:txBody>
        </p:sp>
        <p:grpSp>
          <p:nvGrpSpPr>
            <p:cNvPr id="23" name="Group 35"/>
            <p:cNvGrpSpPr>
              <a:grpSpLocks/>
            </p:cNvGrpSpPr>
            <p:nvPr/>
          </p:nvGrpSpPr>
          <p:grpSpPr bwMode="auto">
            <a:xfrm>
              <a:off x="534988" y="5180012"/>
              <a:ext cx="7939352" cy="948789"/>
              <a:chOff x="746125" y="1129291"/>
              <a:chExt cx="7939352" cy="947800"/>
            </a:xfrm>
          </p:grpSpPr>
          <p:sp>
            <p:nvSpPr>
              <p:cNvPr id="24" name="Rectangle 10"/>
              <p:cNvSpPr>
                <a:spLocks noChangeArrowheads="1"/>
              </p:cNvSpPr>
              <p:nvPr/>
            </p:nvSpPr>
            <p:spPr bwMode="ltGray">
              <a:xfrm>
                <a:off x="5133975" y="1129291"/>
                <a:ext cx="409575" cy="762790"/>
              </a:xfrm>
              <a:prstGeom prst="rect">
                <a:avLst/>
              </a:prstGeom>
              <a:gradFill rotWithShape="0">
                <a:gsLst>
                  <a:gs pos="94600">
                    <a:srgbClr val="FFC000"/>
                  </a:gs>
                  <a:gs pos="0">
                    <a:schemeClr val="accent2"/>
                  </a:gs>
                  <a:gs pos="100000">
                    <a:srgbClr val="FFC000"/>
                  </a:gs>
                </a:gsLst>
                <a:lin ang="0" scaled="1"/>
              </a:gradFill>
              <a:ln>
                <a:noFill/>
              </a:ln>
              <a:effectLst/>
            </p:spPr>
            <p:txBody>
              <a:bodyPr wrap="none" anchor="ctr"/>
              <a:lstStyle/>
              <a:p>
                <a:pPr>
                  <a:defRPr/>
                </a:pPr>
                <a:endParaRPr lang="en-US" sz="1477">
                  <a:latin typeface="+mj-lt"/>
                </a:endParaRPr>
              </a:p>
            </p:txBody>
          </p:sp>
          <p:grpSp>
            <p:nvGrpSpPr>
              <p:cNvPr id="25" name="Group 3"/>
              <p:cNvGrpSpPr>
                <a:grpSpLocks/>
              </p:cNvGrpSpPr>
              <p:nvPr/>
            </p:nvGrpSpPr>
            <p:grpSpPr bwMode="auto">
              <a:xfrm>
                <a:off x="746125" y="1129291"/>
                <a:ext cx="7939352" cy="762000"/>
                <a:chOff x="612" y="981"/>
                <a:chExt cx="4588" cy="480"/>
              </a:xfrm>
            </p:grpSpPr>
            <p:grpSp>
              <p:nvGrpSpPr>
                <p:cNvPr id="28" name="Group 4"/>
                <p:cNvGrpSpPr>
                  <a:grpSpLocks/>
                </p:cNvGrpSpPr>
                <p:nvPr/>
              </p:nvGrpSpPr>
              <p:grpSpPr bwMode="auto">
                <a:xfrm>
                  <a:off x="612" y="981"/>
                  <a:ext cx="4588" cy="480"/>
                  <a:chOff x="612" y="981"/>
                  <a:chExt cx="4588" cy="480"/>
                </a:xfrm>
              </p:grpSpPr>
              <p:sp>
                <p:nvSpPr>
                  <p:cNvPr id="30" name="Rectangle 11"/>
                  <p:cNvSpPr>
                    <a:spLocks noChangeArrowheads="1"/>
                  </p:cNvSpPr>
                  <p:nvPr/>
                </p:nvSpPr>
                <p:spPr bwMode="ltGray">
                  <a:xfrm>
                    <a:off x="4404" y="981"/>
                    <a:ext cx="192" cy="480"/>
                  </a:xfrm>
                  <a:prstGeom prst="rect">
                    <a:avLst/>
                  </a:prstGeom>
                  <a:gradFill rotWithShape="0">
                    <a:gsLst>
                      <a:gs pos="0">
                        <a:srgbClr val="009900"/>
                      </a:gs>
                      <a:gs pos="100000">
                        <a:srgbClr val="996600"/>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77">
                      <a:latin typeface="+mj-lt"/>
                    </a:endParaRPr>
                  </a:p>
                </p:txBody>
              </p:sp>
              <p:sp>
                <p:nvSpPr>
                  <p:cNvPr id="31" name="Rectangle 5"/>
                  <p:cNvSpPr>
                    <a:spLocks noChangeArrowheads="1"/>
                  </p:cNvSpPr>
                  <p:nvPr/>
                </p:nvSpPr>
                <p:spPr bwMode="ltGray">
                  <a:xfrm>
                    <a:off x="1140" y="981"/>
                    <a:ext cx="288" cy="480"/>
                  </a:xfrm>
                  <a:prstGeom prst="rect">
                    <a:avLst/>
                  </a:prstGeom>
                  <a:gradFill rotWithShape="0">
                    <a:gsLst>
                      <a:gs pos="0">
                        <a:srgbClr val="FF0000"/>
                      </a:gs>
                      <a:gs pos="100000">
                        <a:srgbClr val="CC00FF"/>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923">
                      <a:solidFill>
                        <a:srgbClr val="FFFFFF"/>
                      </a:solidFill>
                      <a:latin typeface="+mj-lt"/>
                    </a:endParaRPr>
                  </a:p>
                </p:txBody>
              </p:sp>
              <p:sp>
                <p:nvSpPr>
                  <p:cNvPr id="32" name="Rectangle 6"/>
                  <p:cNvSpPr>
                    <a:spLocks noChangeArrowheads="1"/>
                  </p:cNvSpPr>
                  <p:nvPr/>
                </p:nvSpPr>
                <p:spPr bwMode="ltGray">
                  <a:xfrm>
                    <a:off x="1428" y="981"/>
                    <a:ext cx="862" cy="480"/>
                  </a:xfrm>
                  <a:prstGeom prst="rect">
                    <a:avLst/>
                  </a:prstGeom>
                  <a:solidFill>
                    <a:srgbClr val="CC00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sz="1108" b="1">
                      <a:solidFill>
                        <a:srgbClr val="FFFFFF"/>
                      </a:solidFill>
                      <a:latin typeface="+mj-lt"/>
                    </a:endParaRPr>
                  </a:p>
                  <a:p>
                    <a:pPr algn="ctr"/>
                    <a:endParaRPr lang="en-GB" sz="1108" b="1">
                      <a:solidFill>
                        <a:srgbClr val="FFFFFF"/>
                      </a:solidFill>
                      <a:latin typeface="+mj-lt"/>
                    </a:endParaRPr>
                  </a:p>
                  <a:p>
                    <a:pPr algn="ctr"/>
                    <a:r>
                      <a:rPr lang="en-GB" sz="1292" b="1">
                        <a:solidFill>
                          <a:srgbClr val="FFFFFF"/>
                        </a:solidFill>
                        <a:latin typeface="+mj-lt"/>
                      </a:rPr>
                      <a:t>design</a:t>
                    </a:r>
                    <a:endParaRPr lang="en-GB" sz="1108" b="1">
                      <a:solidFill>
                        <a:srgbClr val="FFFFFF"/>
                      </a:solidFill>
                      <a:latin typeface="+mj-lt"/>
                    </a:endParaRPr>
                  </a:p>
                </p:txBody>
              </p:sp>
              <p:sp>
                <p:nvSpPr>
                  <p:cNvPr id="33" name="Rectangle 7"/>
                  <p:cNvSpPr>
                    <a:spLocks noChangeArrowheads="1"/>
                  </p:cNvSpPr>
                  <p:nvPr/>
                </p:nvSpPr>
                <p:spPr bwMode="ltGray">
                  <a:xfrm flipH="1">
                    <a:off x="2480" y="981"/>
                    <a:ext cx="672" cy="480"/>
                  </a:xfrm>
                  <a:prstGeom prst="rect">
                    <a:avLst/>
                  </a:prstGeom>
                  <a:solidFill>
                    <a:srgbClr val="0000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sz="1108" b="1">
                      <a:solidFill>
                        <a:srgbClr val="FFFFFF"/>
                      </a:solidFill>
                      <a:latin typeface="+mj-lt"/>
                    </a:endParaRPr>
                  </a:p>
                  <a:p>
                    <a:pPr algn="ctr"/>
                    <a:endParaRPr lang="en-GB" sz="1108" b="1">
                      <a:solidFill>
                        <a:srgbClr val="FFFFFF"/>
                      </a:solidFill>
                      <a:latin typeface="+mj-lt"/>
                    </a:endParaRPr>
                  </a:p>
                  <a:p>
                    <a:pPr algn="ctr"/>
                    <a:r>
                      <a:rPr lang="en-GB" sz="1292" b="1">
                        <a:solidFill>
                          <a:srgbClr val="FFFFFF"/>
                        </a:solidFill>
                        <a:latin typeface="+mj-lt"/>
                      </a:rPr>
                      <a:t>build</a:t>
                    </a:r>
                    <a:endParaRPr lang="en-GB" sz="1108" b="1">
                      <a:solidFill>
                        <a:srgbClr val="FFFFFF"/>
                      </a:solidFill>
                      <a:latin typeface="+mj-lt"/>
                    </a:endParaRPr>
                  </a:p>
                </p:txBody>
              </p:sp>
              <p:sp>
                <p:nvSpPr>
                  <p:cNvPr id="34" name="Rectangle 9"/>
                  <p:cNvSpPr>
                    <a:spLocks noChangeArrowheads="1"/>
                  </p:cNvSpPr>
                  <p:nvPr/>
                </p:nvSpPr>
                <p:spPr bwMode="ltGray">
                  <a:xfrm>
                    <a:off x="2277" y="981"/>
                    <a:ext cx="240" cy="480"/>
                  </a:xfrm>
                  <a:prstGeom prst="rect">
                    <a:avLst/>
                  </a:prstGeom>
                  <a:gradFill rotWithShape="0">
                    <a:gsLst>
                      <a:gs pos="0">
                        <a:srgbClr val="CC00FF"/>
                      </a:gs>
                      <a:gs pos="100000">
                        <a:srgbClr val="0000FF"/>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77">
                      <a:latin typeface="+mj-lt"/>
                    </a:endParaRPr>
                  </a:p>
                </p:txBody>
              </p:sp>
              <p:sp>
                <p:nvSpPr>
                  <p:cNvPr id="35" name="Rectangle 12"/>
                  <p:cNvSpPr>
                    <a:spLocks noChangeArrowheads="1"/>
                  </p:cNvSpPr>
                  <p:nvPr/>
                </p:nvSpPr>
                <p:spPr bwMode="ltGray">
                  <a:xfrm>
                    <a:off x="612" y="981"/>
                    <a:ext cx="528" cy="480"/>
                  </a:xfrm>
                  <a:prstGeom prst="rect">
                    <a:avLst/>
                  </a:prstGeom>
                  <a:solidFill>
                    <a:srgbClr val="FF00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sz="1108" b="1" dirty="0">
                      <a:solidFill>
                        <a:srgbClr val="FFFFFF"/>
                      </a:solidFill>
                      <a:latin typeface="+mj-lt"/>
                    </a:endParaRPr>
                  </a:p>
                  <a:p>
                    <a:pPr algn="ctr"/>
                    <a:endParaRPr lang="en-GB" sz="1108" b="1" dirty="0">
                      <a:solidFill>
                        <a:srgbClr val="FFFFFF"/>
                      </a:solidFill>
                      <a:latin typeface="+mj-lt"/>
                    </a:endParaRPr>
                  </a:p>
                  <a:p>
                    <a:pPr algn="ctr"/>
                    <a:r>
                      <a:rPr lang="en-GB" sz="1292" b="1" dirty="0">
                        <a:solidFill>
                          <a:srgbClr val="FFFFFF"/>
                        </a:solidFill>
                        <a:latin typeface="+mj-lt"/>
                      </a:rPr>
                      <a:t>conceive</a:t>
                    </a:r>
                    <a:endParaRPr lang="en-GB" sz="1108" b="1" dirty="0">
                      <a:solidFill>
                        <a:srgbClr val="FFFFFF"/>
                      </a:solidFill>
                      <a:latin typeface="+mj-lt"/>
                    </a:endParaRPr>
                  </a:p>
                </p:txBody>
              </p:sp>
              <p:sp>
                <p:nvSpPr>
                  <p:cNvPr id="36" name="Rectangle 13"/>
                  <p:cNvSpPr>
                    <a:spLocks noChangeArrowheads="1"/>
                  </p:cNvSpPr>
                  <p:nvPr/>
                </p:nvSpPr>
                <p:spPr bwMode="ltGray">
                  <a:xfrm flipH="1">
                    <a:off x="4596" y="981"/>
                    <a:ext cx="604" cy="480"/>
                  </a:xfrm>
                  <a:prstGeom prst="rect">
                    <a:avLst/>
                  </a:prstGeom>
                  <a:solidFill>
                    <a:srgbClr val="9966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lstStyle/>
                  <a:p>
                    <a:pPr algn="ctr"/>
                    <a:r>
                      <a:rPr lang="en-GB" sz="1292" b="1" dirty="0" err="1">
                        <a:solidFill>
                          <a:srgbClr val="FFFFFF"/>
                        </a:solidFill>
                        <a:latin typeface="+mj-lt"/>
                      </a:rPr>
                      <a:t>decom</a:t>
                    </a:r>
                    <a:r>
                      <a:rPr lang="en-GB" sz="1292" b="1" dirty="0">
                        <a:solidFill>
                          <a:srgbClr val="FFFFFF"/>
                        </a:solidFill>
                        <a:latin typeface="+mj-lt"/>
                      </a:rPr>
                      <a:t>-</a:t>
                    </a:r>
                  </a:p>
                  <a:p>
                    <a:pPr algn="ctr"/>
                    <a:r>
                      <a:rPr lang="en-GB" sz="1292" b="1" dirty="0">
                        <a:solidFill>
                          <a:srgbClr val="FFFFFF"/>
                        </a:solidFill>
                        <a:latin typeface="+mj-lt"/>
                      </a:rPr>
                      <a:t>mission</a:t>
                    </a:r>
                    <a:endParaRPr lang="en-GB" sz="1108" b="1" dirty="0">
                      <a:solidFill>
                        <a:srgbClr val="FFFFFF"/>
                      </a:solidFill>
                      <a:latin typeface="+mj-lt"/>
                    </a:endParaRPr>
                  </a:p>
                </p:txBody>
              </p:sp>
              <p:sp>
                <p:nvSpPr>
                  <p:cNvPr id="37" name="Rectangle 8"/>
                  <p:cNvSpPr>
                    <a:spLocks noChangeArrowheads="1"/>
                  </p:cNvSpPr>
                  <p:nvPr/>
                </p:nvSpPr>
                <p:spPr bwMode="ltGray">
                  <a:xfrm flipH="1">
                    <a:off x="3568" y="981"/>
                    <a:ext cx="901" cy="480"/>
                  </a:xfrm>
                  <a:prstGeom prst="rect">
                    <a:avLst/>
                  </a:prstGeom>
                  <a:solidFill>
                    <a:srgbClr val="0099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1108" b="1">
                      <a:solidFill>
                        <a:srgbClr val="FFFFFF"/>
                      </a:solidFill>
                      <a:latin typeface="+mj-lt"/>
                    </a:endParaRPr>
                  </a:p>
                </p:txBody>
              </p:sp>
              <p:sp>
                <p:nvSpPr>
                  <p:cNvPr id="38" name="Rectangle 10"/>
                  <p:cNvSpPr>
                    <a:spLocks noChangeArrowheads="1"/>
                  </p:cNvSpPr>
                  <p:nvPr/>
                </p:nvSpPr>
                <p:spPr bwMode="ltGray">
                  <a:xfrm>
                    <a:off x="3359" y="981"/>
                    <a:ext cx="849" cy="480"/>
                  </a:xfrm>
                  <a:prstGeom prst="rect">
                    <a:avLst/>
                  </a:prstGeom>
                  <a:gradFill rotWithShape="0">
                    <a:gsLst>
                      <a:gs pos="0">
                        <a:srgbClr val="FFC000"/>
                      </a:gs>
                      <a:gs pos="100000">
                        <a:srgbClr val="009900"/>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77">
                      <a:latin typeface="+mj-lt"/>
                    </a:endParaRPr>
                  </a:p>
                </p:txBody>
              </p:sp>
            </p:grpSp>
            <p:sp>
              <p:nvSpPr>
                <p:cNvPr id="29" name="Text Box 14"/>
                <p:cNvSpPr txBox="1">
                  <a:spLocks noChangeArrowheads="1"/>
                </p:cNvSpPr>
                <p:nvPr/>
              </p:nvSpPr>
              <p:spPr bwMode="ltGray">
                <a:xfrm>
                  <a:off x="2222" y="1029"/>
                  <a:ext cx="1302" cy="2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charset="0"/>
                    </a:defRPr>
                  </a:lvl9pPr>
                </a:lstStyle>
                <a:p>
                  <a:r>
                    <a:rPr lang="en-GB" sz="1662" b="1">
                      <a:solidFill>
                        <a:srgbClr val="FFFFFF"/>
                      </a:solidFill>
                      <a:latin typeface="+mj-lt"/>
                    </a:rPr>
                    <a:t>THE LIFECYCLE</a:t>
                  </a:r>
                </a:p>
              </p:txBody>
            </p:sp>
          </p:grpSp>
          <p:sp>
            <p:nvSpPr>
              <p:cNvPr id="26" name="TextBox 38"/>
              <p:cNvSpPr txBox="1">
                <a:spLocks noChangeArrowheads="1"/>
              </p:cNvSpPr>
              <p:nvPr/>
            </p:nvSpPr>
            <p:spPr bwMode="auto">
              <a:xfrm>
                <a:off x="5116094" y="1546804"/>
                <a:ext cx="868782" cy="5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charset="0"/>
                  </a:defRPr>
                </a:lvl9pPr>
              </a:lstStyle>
              <a:p>
                <a:r>
                  <a:rPr lang="en-US" sz="1292" b="1">
                    <a:solidFill>
                      <a:schemeClr val="bg1"/>
                    </a:solidFill>
                    <a:latin typeface="+mj-lt"/>
                  </a:rPr>
                  <a:t>deliver</a:t>
                </a:r>
              </a:p>
            </p:txBody>
          </p:sp>
          <p:sp>
            <p:nvSpPr>
              <p:cNvPr id="27" name="TextBox 39"/>
              <p:cNvSpPr txBox="1">
                <a:spLocks noChangeArrowheads="1"/>
              </p:cNvSpPr>
              <p:nvPr/>
            </p:nvSpPr>
            <p:spPr bwMode="auto">
              <a:xfrm>
                <a:off x="6354433" y="1510290"/>
                <a:ext cx="1066078" cy="315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charset="0"/>
                  </a:defRPr>
                </a:lvl9pPr>
              </a:lstStyle>
              <a:p>
                <a:r>
                  <a:rPr lang="en-US" sz="1292" b="1">
                    <a:solidFill>
                      <a:schemeClr val="bg1"/>
                    </a:solidFill>
                    <a:latin typeface="+mj-lt"/>
                  </a:rPr>
                  <a:t>support</a:t>
                </a:r>
                <a:endParaRPr lang="en-US" sz="1292" b="1" dirty="0">
                  <a:solidFill>
                    <a:schemeClr val="bg1"/>
                  </a:solidFill>
                  <a:latin typeface="+mj-lt"/>
                </a:endParaRPr>
              </a:p>
            </p:txBody>
          </p:sp>
        </p:grpSp>
      </p:grpSp>
      <p:sp>
        <p:nvSpPr>
          <p:cNvPr id="39" name="Content Placeholder 2"/>
          <p:cNvSpPr>
            <a:spLocks noGrp="1"/>
          </p:cNvSpPr>
          <p:nvPr>
            <p:ph idx="1"/>
          </p:nvPr>
        </p:nvSpPr>
        <p:spPr>
          <a:xfrm>
            <a:off x="5310697" y="2029330"/>
            <a:ext cx="3561180" cy="2457420"/>
          </a:xfrm>
        </p:spPr>
        <p:txBody>
          <a:bodyPr>
            <a:normAutofit fontScale="92500" lnSpcReduction="10000"/>
          </a:bodyPr>
          <a:lstStyle/>
          <a:p>
            <a:r>
              <a:rPr lang="en-GB" dirty="0" smtClean="0"/>
              <a:t>Lifecycle Principles</a:t>
            </a:r>
          </a:p>
          <a:p>
            <a:pPr lvl="1"/>
            <a:r>
              <a:rPr lang="en-GB" sz="1477" dirty="0"/>
              <a:t>Through Life Capability Principles</a:t>
            </a:r>
          </a:p>
          <a:p>
            <a:pPr lvl="1"/>
            <a:r>
              <a:rPr lang="en-GB" sz="1477" dirty="0"/>
              <a:t>Project and Technical Engineering Activity in Distinct Phases in a Cycle</a:t>
            </a:r>
          </a:p>
          <a:p>
            <a:pPr lvl="1"/>
            <a:r>
              <a:rPr lang="en-GB" sz="1477" dirty="0"/>
              <a:t>Depicting the Cycle Linearly with Time describes a Lifecycle</a:t>
            </a:r>
          </a:p>
          <a:p>
            <a:pPr lvl="1"/>
            <a:r>
              <a:rPr lang="en-GB" sz="1477" dirty="0"/>
              <a:t>Systems Engineering Principles and Processes Can Be Applied</a:t>
            </a:r>
          </a:p>
          <a:p>
            <a:pPr lvl="1"/>
            <a:endParaRPr lang="en-GB" sz="1477" dirty="0"/>
          </a:p>
        </p:txBody>
      </p:sp>
      <p:sp>
        <p:nvSpPr>
          <p:cNvPr id="41" name="Slide Number Placeholder 8"/>
          <p:cNvSpPr>
            <a:spLocks noGrp="1"/>
          </p:cNvSpPr>
          <p:nvPr>
            <p:ph type="sldNum" sz="quarter" idx="4294967295"/>
          </p:nvPr>
        </p:nvSpPr>
        <p:spPr>
          <a:xfrm>
            <a:off x="-72425" y="6340993"/>
            <a:ext cx="371191" cy="278544"/>
          </a:xfrm>
          <a:prstGeom prst="rect">
            <a:avLst/>
          </a:prstGeom>
        </p:spPr>
        <p:txBody>
          <a:bodyPr vert="horz" lIns="84406" tIns="42203" rIns="84406" bIns="42203" rtlCol="0" anchor="ctr"/>
          <a:lstStyle>
            <a:lvl1pPr algn="l">
              <a:defRPr sz="923">
                <a:solidFill>
                  <a:srgbClr val="FFFFFF"/>
                </a:solidFill>
              </a:defRPr>
            </a:lvl1pPr>
          </a:lstStyle>
          <a:p>
            <a:fld id="{C22618A1-DFED-413B-BF04-637AA2483EFF}" type="slidenum">
              <a:rPr lang="en-GB" smtClean="0">
                <a:latin typeface="+mj-lt"/>
              </a:rPr>
              <a:pPr/>
              <a:t>108</a:t>
            </a:fld>
            <a:endParaRPr lang="en-GB" dirty="0">
              <a:latin typeface="+mj-lt"/>
            </a:endParaRPr>
          </a:p>
        </p:txBody>
      </p:sp>
      <p:sp>
        <p:nvSpPr>
          <p:cNvPr id="42" name="Right Arrow 25"/>
          <p:cNvSpPr>
            <a:spLocks noChangeArrowheads="1"/>
          </p:cNvSpPr>
          <p:nvPr/>
        </p:nvSpPr>
        <p:spPr bwMode="auto">
          <a:xfrm rot="16200000">
            <a:off x="1242157" y="2545696"/>
            <a:ext cx="428794" cy="243254"/>
          </a:xfrm>
          <a:prstGeom prst="rightArrow">
            <a:avLst>
              <a:gd name="adj1" fmla="val 50000"/>
              <a:gd name="adj2" fmla="val 50270"/>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477">
              <a:latin typeface="+mn-lt"/>
            </a:endParaRPr>
          </a:p>
        </p:txBody>
      </p:sp>
      <p:sp>
        <p:nvSpPr>
          <p:cNvPr id="43" name="Right Arrow 26"/>
          <p:cNvSpPr>
            <a:spLocks noChangeArrowheads="1"/>
          </p:cNvSpPr>
          <p:nvPr/>
        </p:nvSpPr>
        <p:spPr bwMode="auto">
          <a:xfrm rot="5400000">
            <a:off x="4238624" y="2538910"/>
            <a:ext cx="427442" cy="243254"/>
          </a:xfrm>
          <a:prstGeom prst="rightArrow">
            <a:avLst>
              <a:gd name="adj1" fmla="val 50000"/>
              <a:gd name="adj2" fmla="val 50111"/>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477">
              <a:latin typeface="+mn-lt"/>
            </a:endParaRPr>
          </a:p>
        </p:txBody>
      </p:sp>
      <p:sp>
        <p:nvSpPr>
          <p:cNvPr id="44" name="Right Arrow 28"/>
          <p:cNvSpPr>
            <a:spLocks noChangeArrowheads="1"/>
          </p:cNvSpPr>
          <p:nvPr/>
        </p:nvSpPr>
        <p:spPr bwMode="auto">
          <a:xfrm rot="13421800">
            <a:off x="1617729" y="3693327"/>
            <a:ext cx="428794" cy="243254"/>
          </a:xfrm>
          <a:prstGeom prst="rightArrow">
            <a:avLst>
              <a:gd name="adj1" fmla="val 50000"/>
              <a:gd name="adj2" fmla="val 50270"/>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477">
              <a:latin typeface="+mn-lt"/>
            </a:endParaRPr>
          </a:p>
        </p:txBody>
      </p:sp>
    </p:spTree>
    <p:extLst>
      <p:ext uri="{BB962C8B-B14F-4D97-AF65-F5344CB8AC3E}">
        <p14:creationId xmlns:p14="http://schemas.microsoft.com/office/powerpoint/2010/main" val="144415141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39">
                                            <p:txEl>
                                              <p:pRg st="0" end="0"/>
                                            </p:txEl>
                                          </p:spTgt>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39">
                                            <p:txEl>
                                              <p:pRg st="1" end="1"/>
                                            </p:txEl>
                                          </p:spTgt>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39">
                                            <p:txEl>
                                              <p:pRg st="2" end="2"/>
                                            </p:txEl>
                                          </p:spTgt>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39">
                                            <p:txEl>
                                              <p:pRg st="3" end="3"/>
                                            </p:txEl>
                                          </p:spTgt>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4" grpId="0" animBg="1"/>
      <p:bldP spid="15" grpId="0" animBg="1"/>
      <p:bldP spid="17" grpId="0" animBg="1"/>
      <p:bldP spid="19" grpId="0"/>
      <p:bldP spid="39" grpId="0" build="p"/>
      <p:bldP spid="42" grpId="0" animBg="1"/>
      <p:bldP spid="43" grpId="0" animBg="1"/>
      <p:bldP spid="44"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r>
              <a:rPr lang="en-GB" dirty="0" smtClean="0"/>
              <a:t>Some Systems Engineering Lifecycles</a:t>
            </a:r>
            <a:endParaRPr lang="en-GB" dirty="0"/>
          </a:p>
        </p:txBody>
      </p:sp>
      <p:sp>
        <p:nvSpPr>
          <p:cNvPr id="70" name="Slide Number Placeholder 8"/>
          <p:cNvSpPr>
            <a:spLocks noGrp="1"/>
          </p:cNvSpPr>
          <p:nvPr>
            <p:ph type="sldNum" sz="quarter" idx="4294967295"/>
          </p:nvPr>
        </p:nvSpPr>
        <p:spPr>
          <a:xfrm>
            <a:off x="0" y="5458834"/>
            <a:ext cx="370743" cy="278423"/>
          </a:xfrm>
          <a:prstGeom prst="rect">
            <a:avLst/>
          </a:prstGeom>
        </p:spPr>
        <p:txBody>
          <a:bodyPr vert="horz" lIns="84406" tIns="42203" rIns="84406" bIns="42203" rtlCol="0" anchor="ctr"/>
          <a:lstStyle>
            <a:lvl1pPr algn="l">
              <a:defRPr sz="923">
                <a:solidFill>
                  <a:srgbClr val="FFFFFF"/>
                </a:solidFill>
              </a:defRPr>
            </a:lvl1pPr>
          </a:lstStyle>
          <a:p>
            <a:fld id="{C22618A1-DFED-413B-BF04-637AA2483EFF}" type="slidenum">
              <a:rPr lang="en-GB" smtClean="0"/>
              <a:pPr/>
              <a:t>109</a:t>
            </a:fld>
            <a:endParaRPr lang="en-GB" dirty="0"/>
          </a:p>
        </p:txBody>
      </p:sp>
      <p:grpSp>
        <p:nvGrpSpPr>
          <p:cNvPr id="122" name="Canvas 8764"/>
          <p:cNvGrpSpPr>
            <a:grpSpLocks/>
          </p:cNvGrpSpPr>
          <p:nvPr/>
        </p:nvGrpSpPr>
        <p:grpSpPr bwMode="auto">
          <a:xfrm>
            <a:off x="1146772" y="2878962"/>
            <a:ext cx="6825720" cy="1370879"/>
            <a:chOff x="544195" y="1518947"/>
            <a:chExt cx="4907424" cy="871009"/>
          </a:xfrm>
        </p:grpSpPr>
        <p:sp>
          <p:nvSpPr>
            <p:cNvPr id="123" name="Text Box 8770"/>
            <p:cNvSpPr txBox="1">
              <a:spLocks noChangeArrowheads="1"/>
            </p:cNvSpPr>
            <p:nvPr/>
          </p:nvSpPr>
          <p:spPr bwMode="auto">
            <a:xfrm>
              <a:off x="544195" y="1738630"/>
              <a:ext cx="756330" cy="648970"/>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48351" tIns="40937" rIns="48351"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1662"/>
                </a:spcBef>
              </a:pPr>
              <a:endParaRPr lang="en-US" sz="1292">
                <a:latin typeface="Arial Narrow" pitchFamily="34" charset="0"/>
                <a:cs typeface="Times New Roman" pitchFamily="18" charset="0"/>
              </a:endParaRPr>
            </a:p>
          </p:txBody>
        </p:sp>
        <p:sp>
          <p:nvSpPr>
            <p:cNvPr id="124" name="Text Box 8771"/>
            <p:cNvSpPr txBox="1">
              <a:spLocks noChangeArrowheads="1"/>
            </p:cNvSpPr>
            <p:nvPr/>
          </p:nvSpPr>
          <p:spPr bwMode="auto">
            <a:xfrm>
              <a:off x="1306178" y="1740986"/>
              <a:ext cx="298741" cy="648970"/>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874" tIns="40937" rIns="81874"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1662"/>
                </a:spcBef>
              </a:pPr>
              <a:endParaRPr lang="en-US" sz="1477">
                <a:cs typeface="Times New Roman" pitchFamily="18" charset="0"/>
              </a:endParaRPr>
            </a:p>
          </p:txBody>
        </p:sp>
        <p:sp>
          <p:nvSpPr>
            <p:cNvPr id="125" name="Text Box 8772"/>
            <p:cNvSpPr txBox="1">
              <a:spLocks noChangeArrowheads="1"/>
            </p:cNvSpPr>
            <p:nvPr/>
          </p:nvSpPr>
          <p:spPr bwMode="auto">
            <a:xfrm>
              <a:off x="2849339" y="1738630"/>
              <a:ext cx="895297" cy="648970"/>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9385" rIns="0"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nSpc>
                  <a:spcPct val="150000"/>
                </a:lnSpc>
              </a:pPr>
              <a:endParaRPr lang="en-US" sz="1292">
                <a:latin typeface="Arial Narrow" pitchFamily="34" charset="0"/>
                <a:cs typeface="Times New Roman" pitchFamily="18" charset="0"/>
              </a:endParaRPr>
            </a:p>
          </p:txBody>
        </p:sp>
        <p:sp>
          <p:nvSpPr>
            <p:cNvPr id="126" name="Text Box 8773"/>
            <p:cNvSpPr txBox="1">
              <a:spLocks noChangeArrowheads="1"/>
            </p:cNvSpPr>
            <p:nvPr/>
          </p:nvSpPr>
          <p:spPr bwMode="auto">
            <a:xfrm>
              <a:off x="1604920" y="1738630"/>
              <a:ext cx="1244419" cy="648970"/>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874" tIns="40937" rIns="81874"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1662"/>
                </a:spcBef>
              </a:pPr>
              <a:endParaRPr lang="en-US" sz="1477">
                <a:cs typeface="Times New Roman" pitchFamily="18" charset="0"/>
              </a:endParaRPr>
            </a:p>
          </p:txBody>
        </p:sp>
        <p:sp>
          <p:nvSpPr>
            <p:cNvPr id="127" name="Text Box 8774"/>
            <p:cNvSpPr txBox="1">
              <a:spLocks noChangeArrowheads="1"/>
            </p:cNvSpPr>
            <p:nvPr/>
          </p:nvSpPr>
          <p:spPr bwMode="auto">
            <a:xfrm>
              <a:off x="3744637" y="1738630"/>
              <a:ext cx="978972" cy="648970"/>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40937" rIns="0"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1662"/>
                </a:spcBef>
              </a:pPr>
              <a:endParaRPr lang="en-US" sz="1477">
                <a:cs typeface="Times New Roman" pitchFamily="18" charset="0"/>
              </a:endParaRPr>
            </a:p>
          </p:txBody>
        </p:sp>
        <p:sp>
          <p:nvSpPr>
            <p:cNvPr id="128" name="Text Box 8775"/>
            <p:cNvSpPr txBox="1">
              <a:spLocks noChangeArrowheads="1"/>
            </p:cNvSpPr>
            <p:nvPr/>
          </p:nvSpPr>
          <p:spPr bwMode="auto">
            <a:xfrm>
              <a:off x="4725169" y="1738631"/>
              <a:ext cx="726450" cy="651094"/>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9385" rIns="0"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277"/>
                </a:spcBef>
              </a:pPr>
              <a:endParaRPr lang="en-US" sz="1477">
                <a:cs typeface="Times New Roman" pitchFamily="18" charset="0"/>
              </a:endParaRPr>
            </a:p>
          </p:txBody>
        </p:sp>
        <p:sp>
          <p:nvSpPr>
            <p:cNvPr id="129" name="AutoShape 8781"/>
            <p:cNvSpPr>
              <a:spLocks noChangeAspect="1" noChangeArrowheads="1"/>
            </p:cNvSpPr>
            <p:nvPr/>
          </p:nvSpPr>
          <p:spPr bwMode="auto">
            <a:xfrm>
              <a:off x="1224666" y="1613268"/>
              <a:ext cx="136525" cy="114935"/>
            </a:xfrm>
            <a:prstGeom prst="triangle">
              <a:avLst>
                <a:gd name="adj" fmla="val 50000"/>
              </a:avLst>
            </a:prstGeom>
            <a:solidFill>
              <a:srgbClr val="FFFFFF"/>
            </a:solidFill>
            <a:ln w="10160"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477"/>
            </a:p>
          </p:txBody>
        </p:sp>
        <p:sp>
          <p:nvSpPr>
            <p:cNvPr id="130" name="Text Box 8782"/>
            <p:cNvSpPr txBox="1">
              <a:spLocks noChangeArrowheads="1"/>
            </p:cNvSpPr>
            <p:nvPr/>
          </p:nvSpPr>
          <p:spPr bwMode="auto">
            <a:xfrm>
              <a:off x="920312" y="1519333"/>
              <a:ext cx="567855" cy="304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rIns="0"/>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just">
                <a:lnSpc>
                  <a:spcPct val="150000"/>
                </a:lnSpc>
              </a:pPr>
              <a:r>
                <a:rPr lang="en-GB" sz="1662" b="1" dirty="0">
                  <a:cs typeface="Times New Roman" pitchFamily="18" charset="0"/>
                </a:rPr>
                <a:t>IG</a:t>
              </a:r>
              <a:endParaRPr lang="en-GB" sz="1662" dirty="0">
                <a:cs typeface="Times New Roman" pitchFamily="18" charset="0"/>
              </a:endParaRPr>
            </a:p>
          </p:txBody>
        </p:sp>
        <p:sp>
          <p:nvSpPr>
            <p:cNvPr id="131" name="AutoShape 8783"/>
            <p:cNvSpPr>
              <a:spLocks noChangeAspect="1" noChangeArrowheads="1"/>
            </p:cNvSpPr>
            <p:nvPr/>
          </p:nvSpPr>
          <p:spPr bwMode="auto">
            <a:xfrm>
              <a:off x="1523897" y="1614805"/>
              <a:ext cx="136525" cy="114935"/>
            </a:xfrm>
            <a:prstGeom prst="triangle">
              <a:avLst>
                <a:gd name="adj" fmla="val 50000"/>
              </a:avLst>
            </a:prstGeom>
            <a:solidFill>
              <a:srgbClr val="FFFFFF"/>
            </a:solidFill>
            <a:ln w="10160"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477"/>
            </a:p>
          </p:txBody>
        </p:sp>
        <p:sp>
          <p:nvSpPr>
            <p:cNvPr id="132" name="Text Box 8784"/>
            <p:cNvSpPr txBox="1">
              <a:spLocks noChangeArrowheads="1"/>
            </p:cNvSpPr>
            <p:nvPr/>
          </p:nvSpPr>
          <p:spPr bwMode="auto">
            <a:xfrm>
              <a:off x="1532401" y="1518947"/>
              <a:ext cx="491802" cy="220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rIns="0"/>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just">
                <a:lnSpc>
                  <a:spcPct val="150000"/>
                </a:lnSpc>
              </a:pPr>
              <a:r>
                <a:rPr lang="en-GB" sz="1662" b="1" dirty="0">
                  <a:cs typeface="Times New Roman" pitchFamily="18" charset="0"/>
                </a:rPr>
                <a:t>MG</a:t>
              </a:r>
              <a:endParaRPr lang="en-GB" sz="1662" dirty="0">
                <a:cs typeface="Times New Roman" pitchFamily="18" charset="0"/>
              </a:endParaRPr>
            </a:p>
          </p:txBody>
        </p:sp>
      </p:grpSp>
      <p:sp>
        <p:nvSpPr>
          <p:cNvPr id="133" name="TextBox 603"/>
          <p:cNvSpPr txBox="1">
            <a:spLocks noChangeArrowheads="1"/>
          </p:cNvSpPr>
          <p:nvPr/>
        </p:nvSpPr>
        <p:spPr bwMode="auto">
          <a:xfrm rot="-5400000">
            <a:off x="-48289" y="3071207"/>
            <a:ext cx="1433146" cy="85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662" b="1" dirty="0"/>
              <a:t>MOD CADMID Lifecycle</a:t>
            </a:r>
          </a:p>
        </p:txBody>
      </p:sp>
      <p:sp>
        <p:nvSpPr>
          <p:cNvPr id="134" name="TextBox 605"/>
          <p:cNvSpPr txBox="1">
            <a:spLocks noChangeArrowheads="1"/>
          </p:cNvSpPr>
          <p:nvPr/>
        </p:nvSpPr>
        <p:spPr bwMode="auto">
          <a:xfrm>
            <a:off x="1136512" y="3572931"/>
            <a:ext cx="1066800"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Concept</a:t>
            </a:r>
          </a:p>
        </p:txBody>
      </p:sp>
      <p:sp>
        <p:nvSpPr>
          <p:cNvPr id="135" name="TextBox 606"/>
          <p:cNvSpPr txBox="1">
            <a:spLocks noChangeArrowheads="1"/>
          </p:cNvSpPr>
          <p:nvPr/>
        </p:nvSpPr>
        <p:spPr bwMode="auto">
          <a:xfrm rot="16200000">
            <a:off x="1775687" y="3527736"/>
            <a:ext cx="1267474"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Assessment</a:t>
            </a:r>
          </a:p>
        </p:txBody>
      </p:sp>
      <p:sp>
        <p:nvSpPr>
          <p:cNvPr id="136" name="TextBox 607"/>
          <p:cNvSpPr txBox="1">
            <a:spLocks noChangeArrowheads="1"/>
          </p:cNvSpPr>
          <p:nvPr/>
        </p:nvSpPr>
        <p:spPr bwMode="auto">
          <a:xfrm>
            <a:off x="2798289" y="3593375"/>
            <a:ext cx="1790700"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Demonstration</a:t>
            </a:r>
          </a:p>
        </p:txBody>
      </p:sp>
      <p:sp>
        <p:nvSpPr>
          <p:cNvPr id="137" name="TextBox 608"/>
          <p:cNvSpPr txBox="1">
            <a:spLocks noChangeArrowheads="1"/>
          </p:cNvSpPr>
          <p:nvPr/>
        </p:nvSpPr>
        <p:spPr bwMode="auto">
          <a:xfrm>
            <a:off x="4391406" y="3596001"/>
            <a:ext cx="1522535"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Manufacture</a:t>
            </a:r>
          </a:p>
        </p:txBody>
      </p:sp>
      <p:sp>
        <p:nvSpPr>
          <p:cNvPr id="138" name="TextBox 609"/>
          <p:cNvSpPr txBox="1">
            <a:spLocks noChangeArrowheads="1"/>
          </p:cNvSpPr>
          <p:nvPr/>
        </p:nvSpPr>
        <p:spPr bwMode="auto">
          <a:xfrm>
            <a:off x="5746262" y="3596001"/>
            <a:ext cx="1465385"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In-Service</a:t>
            </a:r>
          </a:p>
        </p:txBody>
      </p:sp>
      <p:sp>
        <p:nvSpPr>
          <p:cNvPr id="139" name="TextBox 610"/>
          <p:cNvSpPr txBox="1">
            <a:spLocks noChangeArrowheads="1"/>
          </p:cNvSpPr>
          <p:nvPr/>
        </p:nvSpPr>
        <p:spPr bwMode="auto">
          <a:xfrm>
            <a:off x="6967971" y="3597019"/>
            <a:ext cx="1203081"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Disposal</a:t>
            </a:r>
          </a:p>
        </p:txBody>
      </p:sp>
      <p:pic>
        <p:nvPicPr>
          <p:cNvPr id="7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 t="23560" r="885"/>
          <a:stretch/>
        </p:blipFill>
        <p:spPr bwMode="auto">
          <a:xfrm>
            <a:off x="1130891" y="1390419"/>
            <a:ext cx="6871864" cy="1178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3" name="TextBox 72"/>
          <p:cNvSpPr txBox="1"/>
          <p:nvPr/>
        </p:nvSpPr>
        <p:spPr>
          <a:xfrm rot="16200000">
            <a:off x="-308751" y="1288143"/>
            <a:ext cx="1787344" cy="774251"/>
          </a:xfrm>
          <a:prstGeom prst="rect">
            <a:avLst/>
          </a:prstGeom>
          <a:noFill/>
        </p:spPr>
        <p:txBody>
          <a:bodyPr wrap="square" rtlCol="0">
            <a:spAutoFit/>
          </a:bodyPr>
          <a:lstStyle/>
          <a:p>
            <a:r>
              <a:rPr lang="en-GB" sz="1477" b="1" dirty="0"/>
              <a:t>US </a:t>
            </a:r>
            <a:r>
              <a:rPr lang="en-GB" sz="1477" b="1" dirty="0" err="1"/>
              <a:t>DoD</a:t>
            </a:r>
            <a:r>
              <a:rPr lang="en-GB" sz="1477" b="1" dirty="0"/>
              <a:t> Acquisition Lifecycle</a:t>
            </a:r>
          </a:p>
        </p:txBody>
      </p:sp>
      <p:grpSp>
        <p:nvGrpSpPr>
          <p:cNvPr id="74" name="Group 2"/>
          <p:cNvGrpSpPr>
            <a:grpSpLocks/>
          </p:cNvGrpSpPr>
          <p:nvPr/>
        </p:nvGrpSpPr>
        <p:grpSpPr bwMode="auto">
          <a:xfrm>
            <a:off x="1137981" y="5358242"/>
            <a:ext cx="6841602" cy="607193"/>
            <a:chOff x="624" y="3264"/>
            <a:chExt cx="3870" cy="393"/>
          </a:xfrm>
        </p:grpSpPr>
        <p:grpSp>
          <p:nvGrpSpPr>
            <p:cNvPr id="75" name="Group 3"/>
            <p:cNvGrpSpPr>
              <a:grpSpLocks/>
            </p:cNvGrpSpPr>
            <p:nvPr/>
          </p:nvGrpSpPr>
          <p:grpSpPr bwMode="auto">
            <a:xfrm>
              <a:off x="3900" y="3265"/>
              <a:ext cx="594" cy="391"/>
              <a:chOff x="3900" y="3265"/>
              <a:chExt cx="594" cy="391"/>
            </a:xfrm>
          </p:grpSpPr>
          <p:sp>
            <p:nvSpPr>
              <p:cNvPr id="119" name="Rectangle 4"/>
              <p:cNvSpPr>
                <a:spLocks noChangeAspect="1" noChangeArrowheads="1"/>
              </p:cNvSpPr>
              <p:nvPr/>
            </p:nvSpPr>
            <p:spPr bwMode="auto">
              <a:xfrm>
                <a:off x="3900" y="3265"/>
                <a:ext cx="594" cy="391"/>
              </a:xfrm>
              <a:prstGeom prst="rect">
                <a:avLst/>
              </a:prstGeom>
              <a:solidFill>
                <a:srgbClr val="BF8AB5"/>
              </a:solidFill>
              <a:ln w="19050">
                <a:solidFill>
                  <a:srgbClr val="333399"/>
                </a:solidFill>
                <a:miter lim="800000"/>
                <a:headEnd/>
                <a:tailEnd/>
              </a:ln>
            </p:spPr>
            <p:txBody>
              <a:bodyPr/>
              <a:lstStyle/>
              <a:p>
                <a:endParaRPr lang="en-GB" sz="1477"/>
              </a:p>
            </p:txBody>
          </p:sp>
          <p:sp>
            <p:nvSpPr>
              <p:cNvPr id="120" name="Text Box 5"/>
              <p:cNvSpPr txBox="1">
                <a:spLocks noChangeArrowheads="1"/>
              </p:cNvSpPr>
              <p:nvPr/>
            </p:nvSpPr>
            <p:spPr bwMode="auto">
              <a:xfrm>
                <a:off x="4081" y="3363"/>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R</a:t>
                </a:r>
              </a:p>
            </p:txBody>
          </p:sp>
        </p:grpSp>
        <p:grpSp>
          <p:nvGrpSpPr>
            <p:cNvPr id="76" name="Group 75"/>
            <p:cNvGrpSpPr>
              <a:grpSpLocks/>
            </p:cNvGrpSpPr>
            <p:nvPr/>
          </p:nvGrpSpPr>
          <p:grpSpPr bwMode="auto">
            <a:xfrm>
              <a:off x="3151" y="3264"/>
              <a:ext cx="749" cy="196"/>
              <a:chOff x="3151" y="3264"/>
              <a:chExt cx="749" cy="196"/>
            </a:xfrm>
          </p:grpSpPr>
          <p:sp>
            <p:nvSpPr>
              <p:cNvPr id="117" name="Freeform 7"/>
              <p:cNvSpPr>
                <a:spLocks noChangeAspect="1"/>
              </p:cNvSpPr>
              <p:nvPr/>
            </p:nvSpPr>
            <p:spPr bwMode="auto">
              <a:xfrm>
                <a:off x="3151" y="3264"/>
                <a:ext cx="749"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118" name="Text Box 8"/>
              <p:cNvSpPr txBox="1">
                <a:spLocks noChangeArrowheads="1"/>
              </p:cNvSpPr>
              <p:nvPr/>
            </p:nvSpPr>
            <p:spPr bwMode="auto">
              <a:xfrm>
                <a:off x="3409" y="3264"/>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U</a:t>
                </a:r>
              </a:p>
            </p:txBody>
          </p:sp>
        </p:grpSp>
        <p:grpSp>
          <p:nvGrpSpPr>
            <p:cNvPr id="77" name="Group 9"/>
            <p:cNvGrpSpPr>
              <a:grpSpLocks/>
            </p:cNvGrpSpPr>
            <p:nvPr/>
          </p:nvGrpSpPr>
          <p:grpSpPr bwMode="auto">
            <a:xfrm>
              <a:off x="2419" y="3265"/>
              <a:ext cx="732" cy="391"/>
              <a:chOff x="2419" y="3265"/>
              <a:chExt cx="732" cy="391"/>
            </a:xfrm>
          </p:grpSpPr>
          <p:sp>
            <p:nvSpPr>
              <p:cNvPr id="115" name="Rectangle 10"/>
              <p:cNvSpPr>
                <a:spLocks noChangeAspect="1" noChangeArrowheads="1"/>
              </p:cNvSpPr>
              <p:nvPr/>
            </p:nvSpPr>
            <p:spPr bwMode="auto">
              <a:xfrm>
                <a:off x="2419" y="3265"/>
                <a:ext cx="732" cy="391"/>
              </a:xfrm>
              <a:prstGeom prst="rect">
                <a:avLst/>
              </a:prstGeom>
              <a:solidFill>
                <a:srgbClr val="F6F086"/>
              </a:solidFill>
              <a:ln w="19050">
                <a:solidFill>
                  <a:srgbClr val="333399"/>
                </a:solidFill>
                <a:miter lim="800000"/>
                <a:headEnd/>
                <a:tailEnd/>
              </a:ln>
            </p:spPr>
            <p:txBody>
              <a:bodyPr/>
              <a:lstStyle/>
              <a:p>
                <a:endParaRPr lang="en-GB" sz="1477"/>
              </a:p>
            </p:txBody>
          </p:sp>
          <p:sp>
            <p:nvSpPr>
              <p:cNvPr id="116" name="Text Box 11"/>
              <p:cNvSpPr txBox="1">
                <a:spLocks noChangeArrowheads="1"/>
              </p:cNvSpPr>
              <p:nvPr/>
            </p:nvSpPr>
            <p:spPr bwMode="auto">
              <a:xfrm>
                <a:off x="2749" y="3363"/>
                <a:ext cx="100"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P</a:t>
                </a:r>
              </a:p>
            </p:txBody>
          </p:sp>
        </p:grpSp>
        <p:grpSp>
          <p:nvGrpSpPr>
            <p:cNvPr id="78" name="Group 12"/>
            <p:cNvGrpSpPr>
              <a:grpSpLocks/>
            </p:cNvGrpSpPr>
            <p:nvPr/>
          </p:nvGrpSpPr>
          <p:grpSpPr bwMode="auto">
            <a:xfrm>
              <a:off x="1297" y="3265"/>
              <a:ext cx="1122" cy="391"/>
              <a:chOff x="1297" y="3265"/>
              <a:chExt cx="1122" cy="391"/>
            </a:xfrm>
          </p:grpSpPr>
          <p:sp>
            <p:nvSpPr>
              <p:cNvPr id="113" name="Rectangle 13"/>
              <p:cNvSpPr>
                <a:spLocks noChangeAspect="1" noChangeArrowheads="1"/>
              </p:cNvSpPr>
              <p:nvPr/>
            </p:nvSpPr>
            <p:spPr bwMode="auto">
              <a:xfrm>
                <a:off x="1297" y="3265"/>
                <a:ext cx="1122" cy="391"/>
              </a:xfrm>
              <a:prstGeom prst="rect">
                <a:avLst/>
              </a:prstGeom>
              <a:solidFill>
                <a:srgbClr val="AFD79F"/>
              </a:solidFill>
              <a:ln w="19050">
                <a:solidFill>
                  <a:srgbClr val="333399"/>
                </a:solidFill>
                <a:miter lim="800000"/>
                <a:headEnd/>
                <a:tailEnd/>
              </a:ln>
            </p:spPr>
            <p:txBody>
              <a:bodyPr/>
              <a:lstStyle/>
              <a:p>
                <a:endParaRPr lang="en-GB" sz="1477"/>
              </a:p>
            </p:txBody>
          </p:sp>
          <p:sp>
            <p:nvSpPr>
              <p:cNvPr id="114" name="Text Box 14"/>
              <p:cNvSpPr txBox="1">
                <a:spLocks noChangeArrowheads="1"/>
              </p:cNvSpPr>
              <p:nvPr/>
            </p:nvSpPr>
            <p:spPr bwMode="auto">
              <a:xfrm>
                <a:off x="1827" y="3363"/>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D</a:t>
                </a:r>
              </a:p>
            </p:txBody>
          </p:sp>
        </p:grpSp>
        <p:grpSp>
          <p:nvGrpSpPr>
            <p:cNvPr id="79" name="Group 15"/>
            <p:cNvGrpSpPr>
              <a:grpSpLocks/>
            </p:cNvGrpSpPr>
            <p:nvPr/>
          </p:nvGrpSpPr>
          <p:grpSpPr bwMode="auto">
            <a:xfrm>
              <a:off x="624" y="3265"/>
              <a:ext cx="673" cy="391"/>
              <a:chOff x="624" y="3265"/>
              <a:chExt cx="673" cy="391"/>
            </a:xfrm>
          </p:grpSpPr>
          <p:sp>
            <p:nvSpPr>
              <p:cNvPr id="83" name="Rectangle 16"/>
              <p:cNvSpPr>
                <a:spLocks noChangeAspect="1" noChangeArrowheads="1"/>
              </p:cNvSpPr>
              <p:nvPr/>
            </p:nvSpPr>
            <p:spPr bwMode="auto">
              <a:xfrm>
                <a:off x="624" y="3265"/>
                <a:ext cx="673" cy="391"/>
              </a:xfrm>
              <a:prstGeom prst="rect">
                <a:avLst/>
              </a:prstGeom>
              <a:solidFill>
                <a:srgbClr val="A4CDDD"/>
              </a:solidFill>
              <a:ln w="19050">
                <a:solidFill>
                  <a:srgbClr val="333399"/>
                </a:solidFill>
                <a:miter lim="800000"/>
                <a:headEnd/>
                <a:tailEnd/>
              </a:ln>
            </p:spPr>
            <p:txBody>
              <a:bodyPr/>
              <a:lstStyle/>
              <a:p>
                <a:endParaRPr lang="en-GB" sz="1477"/>
              </a:p>
            </p:txBody>
          </p:sp>
          <p:sp>
            <p:nvSpPr>
              <p:cNvPr id="112" name="Text Box 17"/>
              <p:cNvSpPr txBox="1">
                <a:spLocks noChangeArrowheads="1"/>
              </p:cNvSpPr>
              <p:nvPr/>
            </p:nvSpPr>
            <p:spPr bwMode="auto">
              <a:xfrm>
                <a:off x="899" y="3363"/>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a:solidFill>
                      <a:srgbClr val="333399"/>
                    </a:solidFill>
                  </a:rPr>
                  <a:t>C</a:t>
                </a:r>
              </a:p>
            </p:txBody>
          </p:sp>
        </p:grpSp>
        <p:grpSp>
          <p:nvGrpSpPr>
            <p:cNvPr id="80" name="Group 18"/>
            <p:cNvGrpSpPr>
              <a:grpSpLocks/>
            </p:cNvGrpSpPr>
            <p:nvPr/>
          </p:nvGrpSpPr>
          <p:grpSpPr bwMode="auto">
            <a:xfrm>
              <a:off x="3151" y="3461"/>
              <a:ext cx="749" cy="196"/>
              <a:chOff x="3151" y="3461"/>
              <a:chExt cx="749" cy="196"/>
            </a:xfrm>
          </p:grpSpPr>
          <p:sp>
            <p:nvSpPr>
              <p:cNvPr id="81" name="Freeform 19"/>
              <p:cNvSpPr>
                <a:spLocks noChangeAspect="1"/>
              </p:cNvSpPr>
              <p:nvPr/>
            </p:nvSpPr>
            <p:spPr bwMode="auto">
              <a:xfrm>
                <a:off x="3151" y="3461"/>
                <a:ext cx="749"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82" name="Text Box 20"/>
              <p:cNvSpPr txBox="1">
                <a:spLocks noChangeArrowheads="1"/>
              </p:cNvSpPr>
              <p:nvPr/>
            </p:nvSpPr>
            <p:spPr bwMode="auto">
              <a:xfrm>
                <a:off x="3411" y="3469"/>
                <a:ext cx="100"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S</a:t>
                </a:r>
              </a:p>
            </p:txBody>
          </p:sp>
        </p:grpSp>
      </p:grpSp>
      <p:grpSp>
        <p:nvGrpSpPr>
          <p:cNvPr id="121" name="Group 120"/>
          <p:cNvGrpSpPr>
            <a:grpSpLocks/>
          </p:cNvGrpSpPr>
          <p:nvPr/>
        </p:nvGrpSpPr>
        <p:grpSpPr bwMode="auto">
          <a:xfrm>
            <a:off x="1137981" y="5989523"/>
            <a:ext cx="6834511" cy="405010"/>
            <a:chOff x="612" y="3678"/>
            <a:chExt cx="3810" cy="296"/>
          </a:xfrm>
        </p:grpSpPr>
        <p:sp>
          <p:nvSpPr>
            <p:cNvPr id="158" name="AutoShape 23"/>
            <p:cNvSpPr>
              <a:spLocks noChangeArrowheads="1"/>
            </p:cNvSpPr>
            <p:nvPr/>
          </p:nvSpPr>
          <p:spPr bwMode="auto">
            <a:xfrm>
              <a:off x="612" y="3678"/>
              <a:ext cx="3810" cy="296"/>
            </a:xfrm>
            <a:prstGeom prst="homePlate">
              <a:avLst>
                <a:gd name="adj" fmla="val 20023"/>
              </a:avLst>
            </a:prstGeom>
            <a:gradFill rotWithShape="1">
              <a:gsLst>
                <a:gs pos="0">
                  <a:srgbClr val="6699FF">
                    <a:alpha val="20000"/>
                  </a:srgbClr>
                </a:gs>
                <a:gs pos="100000">
                  <a:srgbClr val="6699FF">
                    <a:gamma/>
                    <a:shade val="78824"/>
                    <a:invGamma/>
                  </a:srgbClr>
                </a:gs>
              </a:gsLst>
              <a:lin ang="0" scaled="1"/>
            </a:gra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nchor="ctr"/>
            <a:lstStyle/>
            <a:p>
              <a:pPr defTabSz="805982"/>
              <a:endParaRPr lang="en-US" sz="923">
                <a:solidFill>
                  <a:srgbClr val="333399"/>
                </a:solidFill>
              </a:endParaRPr>
            </a:p>
          </p:txBody>
        </p:sp>
        <p:grpSp>
          <p:nvGrpSpPr>
            <p:cNvPr id="159" name="Group 158"/>
            <p:cNvGrpSpPr>
              <a:grpSpLocks/>
            </p:cNvGrpSpPr>
            <p:nvPr/>
          </p:nvGrpSpPr>
          <p:grpSpPr bwMode="auto">
            <a:xfrm>
              <a:off x="809" y="3702"/>
              <a:ext cx="3574" cy="128"/>
              <a:chOff x="809" y="3702"/>
              <a:chExt cx="3574" cy="128"/>
            </a:xfrm>
          </p:grpSpPr>
          <p:sp>
            <p:nvSpPr>
              <p:cNvPr id="161" name="Text Box 25"/>
              <p:cNvSpPr txBox="1">
                <a:spLocks noChangeAspect="1" noChangeArrowheads="1"/>
              </p:cNvSpPr>
              <p:nvPr/>
            </p:nvSpPr>
            <p:spPr bwMode="auto">
              <a:xfrm>
                <a:off x="809" y="3702"/>
                <a:ext cx="264"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a:solidFill>
                      <a:srgbClr val="333399"/>
                    </a:solidFill>
                  </a:rPr>
                  <a:t>Concept</a:t>
                </a:r>
              </a:p>
            </p:txBody>
          </p:sp>
          <p:sp>
            <p:nvSpPr>
              <p:cNvPr id="162" name="Text Box 26"/>
              <p:cNvSpPr txBox="1">
                <a:spLocks noChangeAspect="1" noChangeArrowheads="1"/>
              </p:cNvSpPr>
              <p:nvPr/>
            </p:nvSpPr>
            <p:spPr bwMode="auto">
              <a:xfrm>
                <a:off x="1681" y="3702"/>
                <a:ext cx="407"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a:solidFill>
                      <a:srgbClr val="333399"/>
                    </a:solidFill>
                  </a:rPr>
                  <a:t>Development</a:t>
                </a:r>
              </a:p>
            </p:txBody>
          </p:sp>
          <p:sp>
            <p:nvSpPr>
              <p:cNvPr id="163" name="Text Box 27"/>
              <p:cNvSpPr txBox="1">
                <a:spLocks noChangeAspect="1" noChangeArrowheads="1"/>
              </p:cNvSpPr>
              <p:nvPr/>
            </p:nvSpPr>
            <p:spPr bwMode="auto">
              <a:xfrm>
                <a:off x="2464" y="3702"/>
                <a:ext cx="334"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dirty="0">
                    <a:solidFill>
                      <a:srgbClr val="333399"/>
                    </a:solidFill>
                  </a:rPr>
                  <a:t>Production</a:t>
                </a:r>
              </a:p>
            </p:txBody>
          </p:sp>
          <p:sp>
            <p:nvSpPr>
              <p:cNvPr id="164" name="Text Box 28"/>
              <p:cNvSpPr txBox="1">
                <a:spLocks noChangeAspect="1" noChangeArrowheads="1"/>
              </p:cNvSpPr>
              <p:nvPr/>
            </p:nvSpPr>
            <p:spPr bwMode="auto">
              <a:xfrm>
                <a:off x="3234" y="3702"/>
                <a:ext cx="617"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dirty="0">
                    <a:solidFill>
                      <a:srgbClr val="333399"/>
                    </a:solidFill>
                  </a:rPr>
                  <a:t>Utilisation &amp; Support</a:t>
                </a:r>
              </a:p>
            </p:txBody>
          </p:sp>
          <p:sp>
            <p:nvSpPr>
              <p:cNvPr id="165" name="Text Box 29"/>
              <p:cNvSpPr txBox="1">
                <a:spLocks noChangeAspect="1" noChangeArrowheads="1"/>
              </p:cNvSpPr>
              <p:nvPr/>
            </p:nvSpPr>
            <p:spPr bwMode="auto">
              <a:xfrm>
                <a:off x="4003" y="3702"/>
                <a:ext cx="380"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a:solidFill>
                      <a:srgbClr val="333399"/>
                    </a:solidFill>
                  </a:rPr>
                  <a:t>Retirement  </a:t>
                </a:r>
              </a:p>
            </p:txBody>
          </p:sp>
        </p:grpSp>
        <p:sp>
          <p:nvSpPr>
            <p:cNvPr id="160" name="Text Box 30"/>
            <p:cNvSpPr txBox="1">
              <a:spLocks noChangeArrowheads="1"/>
            </p:cNvSpPr>
            <p:nvPr/>
          </p:nvSpPr>
          <p:spPr bwMode="auto">
            <a:xfrm>
              <a:off x="1907" y="3793"/>
              <a:ext cx="1225" cy="170"/>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r>
                <a:rPr lang="en-GB" sz="1292" b="1">
                  <a:solidFill>
                    <a:srgbClr val="333399"/>
                  </a:solidFill>
                </a:rPr>
                <a:t>ISO 15288 Lifecycle Phases</a:t>
              </a:r>
            </a:p>
          </p:txBody>
        </p:sp>
      </p:grpSp>
      <p:sp>
        <p:nvSpPr>
          <p:cNvPr id="2" name="TextBox 1"/>
          <p:cNvSpPr txBox="1"/>
          <p:nvPr/>
        </p:nvSpPr>
        <p:spPr>
          <a:xfrm>
            <a:off x="3045848" y="4789340"/>
            <a:ext cx="3018775" cy="338554"/>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smtClean="0"/>
              <a:t>They all align to ISO 15288</a:t>
            </a:r>
            <a:endParaRPr lang="en-US"/>
          </a:p>
        </p:txBody>
      </p:sp>
    </p:spTree>
    <p:extLst>
      <p:ext uri="{BB962C8B-B14F-4D97-AF65-F5344CB8AC3E}">
        <p14:creationId xmlns:p14="http://schemas.microsoft.com/office/powerpoint/2010/main" val="9581083"/>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 Waters</a:t>
            </a:r>
            <a:endParaRPr lang="en-GB"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500"/>
            <a:ext cx="9144000" cy="3418114"/>
          </a:xfrm>
          <a:prstGeom prst="rect">
            <a:avLst/>
          </a:prstGeom>
        </p:spPr>
      </p:pic>
    </p:spTree>
    <p:extLst>
      <p:ext uri="{BB962C8B-B14F-4D97-AF65-F5344CB8AC3E}">
        <p14:creationId xmlns:p14="http://schemas.microsoft.com/office/powerpoint/2010/main" val="1000375389"/>
      </p:ext>
    </p:extLst>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They all fit 15288</a:t>
            </a:r>
            <a:endParaRPr lang="en-US" dirty="0"/>
          </a:p>
        </p:txBody>
      </p:sp>
      <p:grpSp>
        <p:nvGrpSpPr>
          <p:cNvPr id="3" name="Group 2"/>
          <p:cNvGrpSpPr>
            <a:grpSpLocks/>
          </p:cNvGrpSpPr>
          <p:nvPr/>
        </p:nvGrpSpPr>
        <p:grpSpPr bwMode="auto">
          <a:xfrm>
            <a:off x="1188781" y="1789542"/>
            <a:ext cx="6841602" cy="607193"/>
            <a:chOff x="624" y="3264"/>
            <a:chExt cx="3870" cy="393"/>
          </a:xfrm>
        </p:grpSpPr>
        <p:grpSp>
          <p:nvGrpSpPr>
            <p:cNvPr id="4" name="Group 3"/>
            <p:cNvGrpSpPr>
              <a:grpSpLocks/>
            </p:cNvGrpSpPr>
            <p:nvPr/>
          </p:nvGrpSpPr>
          <p:grpSpPr bwMode="auto">
            <a:xfrm>
              <a:off x="3900" y="3265"/>
              <a:ext cx="594" cy="391"/>
              <a:chOff x="3900" y="3265"/>
              <a:chExt cx="594" cy="391"/>
            </a:xfrm>
          </p:grpSpPr>
          <p:sp>
            <p:nvSpPr>
              <p:cNvPr id="20" name="Rectangle 4"/>
              <p:cNvSpPr>
                <a:spLocks noChangeAspect="1" noChangeArrowheads="1"/>
              </p:cNvSpPr>
              <p:nvPr/>
            </p:nvSpPr>
            <p:spPr bwMode="auto">
              <a:xfrm>
                <a:off x="3900" y="3265"/>
                <a:ext cx="594" cy="391"/>
              </a:xfrm>
              <a:prstGeom prst="rect">
                <a:avLst/>
              </a:prstGeom>
              <a:solidFill>
                <a:srgbClr val="BF8AB5"/>
              </a:solidFill>
              <a:ln w="19050">
                <a:solidFill>
                  <a:srgbClr val="333399"/>
                </a:solidFill>
                <a:miter lim="800000"/>
                <a:headEnd/>
                <a:tailEnd/>
              </a:ln>
            </p:spPr>
            <p:txBody>
              <a:bodyPr/>
              <a:lstStyle/>
              <a:p>
                <a:endParaRPr lang="en-GB" sz="1477"/>
              </a:p>
            </p:txBody>
          </p:sp>
          <p:sp>
            <p:nvSpPr>
              <p:cNvPr id="21" name="Text Box 5"/>
              <p:cNvSpPr txBox="1">
                <a:spLocks noChangeArrowheads="1"/>
              </p:cNvSpPr>
              <p:nvPr/>
            </p:nvSpPr>
            <p:spPr bwMode="auto">
              <a:xfrm>
                <a:off x="4081" y="3363"/>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R</a:t>
                </a:r>
              </a:p>
            </p:txBody>
          </p:sp>
        </p:grpSp>
        <p:grpSp>
          <p:nvGrpSpPr>
            <p:cNvPr id="5" name="Group 4"/>
            <p:cNvGrpSpPr>
              <a:grpSpLocks/>
            </p:cNvGrpSpPr>
            <p:nvPr/>
          </p:nvGrpSpPr>
          <p:grpSpPr bwMode="auto">
            <a:xfrm>
              <a:off x="3151" y="3264"/>
              <a:ext cx="749" cy="196"/>
              <a:chOff x="3151" y="3264"/>
              <a:chExt cx="749" cy="196"/>
            </a:xfrm>
          </p:grpSpPr>
          <p:sp>
            <p:nvSpPr>
              <p:cNvPr id="18" name="Freeform 7"/>
              <p:cNvSpPr>
                <a:spLocks noChangeAspect="1"/>
              </p:cNvSpPr>
              <p:nvPr/>
            </p:nvSpPr>
            <p:spPr bwMode="auto">
              <a:xfrm>
                <a:off x="3151" y="3264"/>
                <a:ext cx="749"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19" name="Text Box 8"/>
              <p:cNvSpPr txBox="1">
                <a:spLocks noChangeArrowheads="1"/>
              </p:cNvSpPr>
              <p:nvPr/>
            </p:nvSpPr>
            <p:spPr bwMode="auto">
              <a:xfrm>
                <a:off x="3409" y="3264"/>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U</a:t>
                </a:r>
              </a:p>
            </p:txBody>
          </p:sp>
        </p:grpSp>
        <p:grpSp>
          <p:nvGrpSpPr>
            <p:cNvPr id="6" name="Group 9"/>
            <p:cNvGrpSpPr>
              <a:grpSpLocks/>
            </p:cNvGrpSpPr>
            <p:nvPr/>
          </p:nvGrpSpPr>
          <p:grpSpPr bwMode="auto">
            <a:xfrm>
              <a:off x="2419" y="3265"/>
              <a:ext cx="732" cy="391"/>
              <a:chOff x="2419" y="3265"/>
              <a:chExt cx="732" cy="391"/>
            </a:xfrm>
          </p:grpSpPr>
          <p:sp>
            <p:nvSpPr>
              <p:cNvPr id="16" name="Rectangle 10"/>
              <p:cNvSpPr>
                <a:spLocks noChangeAspect="1" noChangeArrowheads="1"/>
              </p:cNvSpPr>
              <p:nvPr/>
            </p:nvSpPr>
            <p:spPr bwMode="auto">
              <a:xfrm>
                <a:off x="2419" y="3265"/>
                <a:ext cx="732" cy="391"/>
              </a:xfrm>
              <a:prstGeom prst="rect">
                <a:avLst/>
              </a:prstGeom>
              <a:solidFill>
                <a:srgbClr val="F6F086"/>
              </a:solidFill>
              <a:ln w="19050">
                <a:solidFill>
                  <a:srgbClr val="333399"/>
                </a:solidFill>
                <a:miter lim="800000"/>
                <a:headEnd/>
                <a:tailEnd/>
              </a:ln>
            </p:spPr>
            <p:txBody>
              <a:bodyPr/>
              <a:lstStyle/>
              <a:p>
                <a:endParaRPr lang="en-GB" sz="1477"/>
              </a:p>
            </p:txBody>
          </p:sp>
          <p:sp>
            <p:nvSpPr>
              <p:cNvPr id="17" name="Text Box 11"/>
              <p:cNvSpPr txBox="1">
                <a:spLocks noChangeArrowheads="1"/>
              </p:cNvSpPr>
              <p:nvPr/>
            </p:nvSpPr>
            <p:spPr bwMode="auto">
              <a:xfrm>
                <a:off x="2749" y="3363"/>
                <a:ext cx="100"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P</a:t>
                </a:r>
              </a:p>
            </p:txBody>
          </p:sp>
        </p:grpSp>
        <p:grpSp>
          <p:nvGrpSpPr>
            <p:cNvPr id="7" name="Group 12"/>
            <p:cNvGrpSpPr>
              <a:grpSpLocks/>
            </p:cNvGrpSpPr>
            <p:nvPr/>
          </p:nvGrpSpPr>
          <p:grpSpPr bwMode="auto">
            <a:xfrm>
              <a:off x="1297" y="3265"/>
              <a:ext cx="1122" cy="391"/>
              <a:chOff x="1297" y="3265"/>
              <a:chExt cx="1122" cy="391"/>
            </a:xfrm>
          </p:grpSpPr>
          <p:sp>
            <p:nvSpPr>
              <p:cNvPr id="14" name="Rectangle 13"/>
              <p:cNvSpPr>
                <a:spLocks noChangeAspect="1" noChangeArrowheads="1"/>
              </p:cNvSpPr>
              <p:nvPr/>
            </p:nvSpPr>
            <p:spPr bwMode="auto">
              <a:xfrm>
                <a:off x="1297" y="3265"/>
                <a:ext cx="1122" cy="391"/>
              </a:xfrm>
              <a:prstGeom prst="rect">
                <a:avLst/>
              </a:prstGeom>
              <a:solidFill>
                <a:srgbClr val="AFD79F"/>
              </a:solidFill>
              <a:ln w="19050">
                <a:solidFill>
                  <a:srgbClr val="333399"/>
                </a:solidFill>
                <a:miter lim="800000"/>
                <a:headEnd/>
                <a:tailEnd/>
              </a:ln>
            </p:spPr>
            <p:txBody>
              <a:bodyPr/>
              <a:lstStyle/>
              <a:p>
                <a:endParaRPr lang="en-GB" sz="1477"/>
              </a:p>
            </p:txBody>
          </p:sp>
          <p:sp>
            <p:nvSpPr>
              <p:cNvPr id="15" name="Text Box 14"/>
              <p:cNvSpPr txBox="1">
                <a:spLocks noChangeArrowheads="1"/>
              </p:cNvSpPr>
              <p:nvPr/>
            </p:nvSpPr>
            <p:spPr bwMode="auto">
              <a:xfrm>
                <a:off x="1827" y="3363"/>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D</a:t>
                </a:r>
              </a:p>
            </p:txBody>
          </p:sp>
        </p:grpSp>
        <p:grpSp>
          <p:nvGrpSpPr>
            <p:cNvPr id="8" name="Group 15"/>
            <p:cNvGrpSpPr>
              <a:grpSpLocks/>
            </p:cNvGrpSpPr>
            <p:nvPr/>
          </p:nvGrpSpPr>
          <p:grpSpPr bwMode="auto">
            <a:xfrm>
              <a:off x="624" y="3265"/>
              <a:ext cx="673" cy="391"/>
              <a:chOff x="624" y="3265"/>
              <a:chExt cx="673" cy="391"/>
            </a:xfrm>
          </p:grpSpPr>
          <p:sp>
            <p:nvSpPr>
              <p:cNvPr id="12" name="Rectangle 16"/>
              <p:cNvSpPr>
                <a:spLocks noChangeAspect="1" noChangeArrowheads="1"/>
              </p:cNvSpPr>
              <p:nvPr/>
            </p:nvSpPr>
            <p:spPr bwMode="auto">
              <a:xfrm>
                <a:off x="624" y="3265"/>
                <a:ext cx="673" cy="391"/>
              </a:xfrm>
              <a:prstGeom prst="rect">
                <a:avLst/>
              </a:prstGeom>
              <a:solidFill>
                <a:srgbClr val="A4CDDD"/>
              </a:solidFill>
              <a:ln w="19050">
                <a:solidFill>
                  <a:srgbClr val="333399"/>
                </a:solidFill>
                <a:miter lim="800000"/>
                <a:headEnd/>
                <a:tailEnd/>
              </a:ln>
            </p:spPr>
            <p:txBody>
              <a:bodyPr/>
              <a:lstStyle/>
              <a:p>
                <a:endParaRPr lang="en-GB" sz="1477"/>
              </a:p>
            </p:txBody>
          </p:sp>
          <p:sp>
            <p:nvSpPr>
              <p:cNvPr id="13" name="Text Box 17"/>
              <p:cNvSpPr txBox="1">
                <a:spLocks noChangeArrowheads="1"/>
              </p:cNvSpPr>
              <p:nvPr/>
            </p:nvSpPr>
            <p:spPr bwMode="auto">
              <a:xfrm>
                <a:off x="899" y="3363"/>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a:solidFill>
                      <a:srgbClr val="333399"/>
                    </a:solidFill>
                  </a:rPr>
                  <a:t>C</a:t>
                </a:r>
              </a:p>
            </p:txBody>
          </p:sp>
        </p:grpSp>
        <p:grpSp>
          <p:nvGrpSpPr>
            <p:cNvPr id="9" name="Group 18"/>
            <p:cNvGrpSpPr>
              <a:grpSpLocks/>
            </p:cNvGrpSpPr>
            <p:nvPr/>
          </p:nvGrpSpPr>
          <p:grpSpPr bwMode="auto">
            <a:xfrm>
              <a:off x="3151" y="3461"/>
              <a:ext cx="749" cy="196"/>
              <a:chOff x="3151" y="3461"/>
              <a:chExt cx="749" cy="196"/>
            </a:xfrm>
          </p:grpSpPr>
          <p:sp>
            <p:nvSpPr>
              <p:cNvPr id="10" name="Freeform 19"/>
              <p:cNvSpPr>
                <a:spLocks noChangeAspect="1"/>
              </p:cNvSpPr>
              <p:nvPr/>
            </p:nvSpPr>
            <p:spPr bwMode="auto">
              <a:xfrm>
                <a:off x="3151" y="3461"/>
                <a:ext cx="749"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11" name="Text Box 20"/>
              <p:cNvSpPr txBox="1">
                <a:spLocks noChangeArrowheads="1"/>
              </p:cNvSpPr>
              <p:nvPr/>
            </p:nvSpPr>
            <p:spPr bwMode="auto">
              <a:xfrm>
                <a:off x="3411" y="3469"/>
                <a:ext cx="100"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S</a:t>
                </a:r>
              </a:p>
            </p:txBody>
          </p:sp>
        </p:grpSp>
      </p:grpSp>
      <p:grpSp>
        <p:nvGrpSpPr>
          <p:cNvPr id="22" name="Group 21"/>
          <p:cNvGrpSpPr>
            <a:grpSpLocks/>
          </p:cNvGrpSpPr>
          <p:nvPr/>
        </p:nvGrpSpPr>
        <p:grpSpPr bwMode="auto">
          <a:xfrm>
            <a:off x="1188781" y="2420823"/>
            <a:ext cx="6834511" cy="405010"/>
            <a:chOff x="612" y="3678"/>
            <a:chExt cx="3810" cy="296"/>
          </a:xfrm>
        </p:grpSpPr>
        <p:sp>
          <p:nvSpPr>
            <p:cNvPr id="23" name="AutoShape 23"/>
            <p:cNvSpPr>
              <a:spLocks noChangeArrowheads="1"/>
            </p:cNvSpPr>
            <p:nvPr/>
          </p:nvSpPr>
          <p:spPr bwMode="auto">
            <a:xfrm>
              <a:off x="612" y="3678"/>
              <a:ext cx="3810" cy="296"/>
            </a:xfrm>
            <a:prstGeom prst="homePlate">
              <a:avLst>
                <a:gd name="adj" fmla="val 20023"/>
              </a:avLst>
            </a:prstGeom>
            <a:gradFill rotWithShape="1">
              <a:gsLst>
                <a:gs pos="0">
                  <a:srgbClr val="6699FF">
                    <a:alpha val="20000"/>
                  </a:srgbClr>
                </a:gs>
                <a:gs pos="100000">
                  <a:srgbClr val="6699FF">
                    <a:gamma/>
                    <a:shade val="78824"/>
                    <a:invGamma/>
                  </a:srgbClr>
                </a:gs>
              </a:gsLst>
              <a:lin ang="0" scaled="1"/>
            </a:gra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nchor="ctr"/>
            <a:lstStyle/>
            <a:p>
              <a:pPr defTabSz="805982"/>
              <a:endParaRPr lang="en-US" sz="923">
                <a:solidFill>
                  <a:srgbClr val="333399"/>
                </a:solidFill>
              </a:endParaRPr>
            </a:p>
          </p:txBody>
        </p:sp>
        <p:grpSp>
          <p:nvGrpSpPr>
            <p:cNvPr id="24" name="Group 23"/>
            <p:cNvGrpSpPr>
              <a:grpSpLocks/>
            </p:cNvGrpSpPr>
            <p:nvPr/>
          </p:nvGrpSpPr>
          <p:grpSpPr bwMode="auto">
            <a:xfrm>
              <a:off x="809" y="3702"/>
              <a:ext cx="3574" cy="128"/>
              <a:chOff x="809" y="3702"/>
              <a:chExt cx="3574" cy="128"/>
            </a:xfrm>
          </p:grpSpPr>
          <p:sp>
            <p:nvSpPr>
              <p:cNvPr id="26" name="Text Box 25"/>
              <p:cNvSpPr txBox="1">
                <a:spLocks noChangeAspect="1" noChangeArrowheads="1"/>
              </p:cNvSpPr>
              <p:nvPr/>
            </p:nvSpPr>
            <p:spPr bwMode="auto">
              <a:xfrm>
                <a:off x="809" y="3702"/>
                <a:ext cx="264"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a:solidFill>
                      <a:srgbClr val="333399"/>
                    </a:solidFill>
                  </a:rPr>
                  <a:t>Concept</a:t>
                </a:r>
              </a:p>
            </p:txBody>
          </p:sp>
          <p:sp>
            <p:nvSpPr>
              <p:cNvPr id="27" name="Text Box 26"/>
              <p:cNvSpPr txBox="1">
                <a:spLocks noChangeAspect="1" noChangeArrowheads="1"/>
              </p:cNvSpPr>
              <p:nvPr/>
            </p:nvSpPr>
            <p:spPr bwMode="auto">
              <a:xfrm>
                <a:off x="1681" y="3702"/>
                <a:ext cx="407"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a:solidFill>
                      <a:srgbClr val="333399"/>
                    </a:solidFill>
                  </a:rPr>
                  <a:t>Development</a:t>
                </a:r>
              </a:p>
            </p:txBody>
          </p:sp>
          <p:sp>
            <p:nvSpPr>
              <p:cNvPr id="28" name="Text Box 27"/>
              <p:cNvSpPr txBox="1">
                <a:spLocks noChangeAspect="1" noChangeArrowheads="1"/>
              </p:cNvSpPr>
              <p:nvPr/>
            </p:nvSpPr>
            <p:spPr bwMode="auto">
              <a:xfrm>
                <a:off x="2464" y="3702"/>
                <a:ext cx="334"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dirty="0">
                    <a:solidFill>
                      <a:srgbClr val="333399"/>
                    </a:solidFill>
                  </a:rPr>
                  <a:t>Production</a:t>
                </a:r>
              </a:p>
            </p:txBody>
          </p:sp>
          <p:sp>
            <p:nvSpPr>
              <p:cNvPr id="29" name="Text Box 28"/>
              <p:cNvSpPr txBox="1">
                <a:spLocks noChangeAspect="1" noChangeArrowheads="1"/>
              </p:cNvSpPr>
              <p:nvPr/>
            </p:nvSpPr>
            <p:spPr bwMode="auto">
              <a:xfrm>
                <a:off x="3234" y="3702"/>
                <a:ext cx="617"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dirty="0">
                    <a:solidFill>
                      <a:srgbClr val="333399"/>
                    </a:solidFill>
                  </a:rPr>
                  <a:t>Utilisation &amp; Support</a:t>
                </a:r>
              </a:p>
            </p:txBody>
          </p:sp>
          <p:sp>
            <p:nvSpPr>
              <p:cNvPr id="30" name="Text Box 29"/>
              <p:cNvSpPr txBox="1">
                <a:spLocks noChangeAspect="1" noChangeArrowheads="1"/>
              </p:cNvSpPr>
              <p:nvPr/>
            </p:nvSpPr>
            <p:spPr bwMode="auto">
              <a:xfrm>
                <a:off x="4003" y="3702"/>
                <a:ext cx="380"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a:solidFill>
                      <a:srgbClr val="333399"/>
                    </a:solidFill>
                  </a:rPr>
                  <a:t>Retirement  </a:t>
                </a:r>
              </a:p>
            </p:txBody>
          </p:sp>
        </p:grpSp>
        <p:sp>
          <p:nvSpPr>
            <p:cNvPr id="25" name="Text Box 30"/>
            <p:cNvSpPr txBox="1">
              <a:spLocks noChangeArrowheads="1"/>
            </p:cNvSpPr>
            <p:nvPr/>
          </p:nvSpPr>
          <p:spPr bwMode="auto">
            <a:xfrm>
              <a:off x="1907" y="3793"/>
              <a:ext cx="1225" cy="170"/>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r>
                <a:rPr lang="en-GB" sz="1292" b="1">
                  <a:solidFill>
                    <a:srgbClr val="333399"/>
                  </a:solidFill>
                </a:rPr>
                <a:t>ISO 15288 Lifecycle Phases</a:t>
              </a:r>
            </a:p>
          </p:txBody>
        </p:sp>
      </p:grpSp>
      <p:pic>
        <p:nvPicPr>
          <p:cNvPr id="31" name="Picture 3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297" y="3149639"/>
            <a:ext cx="5461000" cy="2041374"/>
          </a:xfrm>
          <a:prstGeom prst="rect">
            <a:avLst/>
          </a:prstGeom>
        </p:spPr>
      </p:pic>
    </p:spTree>
    <p:extLst>
      <p:ext uri="{BB962C8B-B14F-4D97-AF65-F5344CB8AC3E}">
        <p14:creationId xmlns:p14="http://schemas.microsoft.com/office/powerpoint/2010/main" val="1063400320"/>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a:grpSpLocks/>
          </p:cNvGrpSpPr>
          <p:nvPr/>
        </p:nvGrpSpPr>
        <p:grpSpPr bwMode="auto">
          <a:xfrm>
            <a:off x="1019168" y="1345292"/>
            <a:ext cx="7641255" cy="607193"/>
            <a:chOff x="624" y="3264"/>
            <a:chExt cx="3870" cy="393"/>
          </a:xfrm>
        </p:grpSpPr>
        <p:grpSp>
          <p:nvGrpSpPr>
            <p:cNvPr id="6" name="Group 3"/>
            <p:cNvGrpSpPr>
              <a:grpSpLocks/>
            </p:cNvGrpSpPr>
            <p:nvPr/>
          </p:nvGrpSpPr>
          <p:grpSpPr bwMode="auto">
            <a:xfrm>
              <a:off x="4131" y="3265"/>
              <a:ext cx="363" cy="391"/>
              <a:chOff x="4131" y="3265"/>
              <a:chExt cx="363" cy="391"/>
            </a:xfrm>
          </p:grpSpPr>
          <p:sp>
            <p:nvSpPr>
              <p:cNvPr id="22" name="Rectangle 4"/>
              <p:cNvSpPr>
                <a:spLocks noChangeAspect="1" noChangeArrowheads="1"/>
              </p:cNvSpPr>
              <p:nvPr/>
            </p:nvSpPr>
            <p:spPr bwMode="auto">
              <a:xfrm>
                <a:off x="4131" y="3265"/>
                <a:ext cx="363" cy="391"/>
              </a:xfrm>
              <a:prstGeom prst="rect">
                <a:avLst/>
              </a:prstGeom>
              <a:solidFill>
                <a:srgbClr val="BF8AB5"/>
              </a:solidFill>
              <a:ln w="19050">
                <a:solidFill>
                  <a:srgbClr val="333399"/>
                </a:solidFill>
                <a:miter lim="800000"/>
                <a:headEnd/>
                <a:tailEnd/>
              </a:ln>
            </p:spPr>
            <p:txBody>
              <a:bodyPr/>
              <a:lstStyle/>
              <a:p>
                <a:endParaRPr lang="en-GB" sz="1477"/>
              </a:p>
            </p:txBody>
          </p:sp>
          <p:sp>
            <p:nvSpPr>
              <p:cNvPr id="23" name="Text Box 5"/>
              <p:cNvSpPr txBox="1">
                <a:spLocks noChangeArrowheads="1"/>
              </p:cNvSpPr>
              <p:nvPr/>
            </p:nvSpPr>
            <p:spPr bwMode="auto">
              <a:xfrm>
                <a:off x="4276" y="3363"/>
                <a:ext cx="9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R</a:t>
                </a:r>
              </a:p>
            </p:txBody>
          </p:sp>
        </p:grpSp>
        <p:grpSp>
          <p:nvGrpSpPr>
            <p:cNvPr id="7" name="Group 6"/>
            <p:cNvGrpSpPr>
              <a:grpSpLocks/>
            </p:cNvGrpSpPr>
            <p:nvPr/>
          </p:nvGrpSpPr>
          <p:grpSpPr bwMode="auto">
            <a:xfrm>
              <a:off x="2755" y="3264"/>
              <a:ext cx="1376" cy="196"/>
              <a:chOff x="2755" y="3264"/>
              <a:chExt cx="1376" cy="196"/>
            </a:xfrm>
          </p:grpSpPr>
          <p:sp>
            <p:nvSpPr>
              <p:cNvPr id="20" name="Freeform 7"/>
              <p:cNvSpPr>
                <a:spLocks noChangeAspect="1"/>
              </p:cNvSpPr>
              <p:nvPr/>
            </p:nvSpPr>
            <p:spPr bwMode="auto">
              <a:xfrm>
                <a:off x="2755" y="3264"/>
                <a:ext cx="1376"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21" name="Text Box 8"/>
              <p:cNvSpPr txBox="1">
                <a:spLocks noChangeArrowheads="1"/>
              </p:cNvSpPr>
              <p:nvPr/>
            </p:nvSpPr>
            <p:spPr bwMode="auto">
              <a:xfrm>
                <a:off x="3420" y="3264"/>
                <a:ext cx="9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U</a:t>
                </a:r>
              </a:p>
            </p:txBody>
          </p:sp>
        </p:grpSp>
        <p:grpSp>
          <p:nvGrpSpPr>
            <p:cNvPr id="8" name="Group 9"/>
            <p:cNvGrpSpPr>
              <a:grpSpLocks/>
            </p:cNvGrpSpPr>
            <p:nvPr/>
          </p:nvGrpSpPr>
          <p:grpSpPr bwMode="auto">
            <a:xfrm>
              <a:off x="2023" y="3265"/>
              <a:ext cx="732" cy="391"/>
              <a:chOff x="2023" y="3265"/>
              <a:chExt cx="732" cy="391"/>
            </a:xfrm>
          </p:grpSpPr>
          <p:sp>
            <p:nvSpPr>
              <p:cNvPr id="18" name="Rectangle 10"/>
              <p:cNvSpPr>
                <a:spLocks noChangeAspect="1" noChangeArrowheads="1"/>
              </p:cNvSpPr>
              <p:nvPr/>
            </p:nvSpPr>
            <p:spPr bwMode="auto">
              <a:xfrm>
                <a:off x="2023" y="3265"/>
                <a:ext cx="732" cy="391"/>
              </a:xfrm>
              <a:prstGeom prst="rect">
                <a:avLst/>
              </a:prstGeom>
              <a:solidFill>
                <a:srgbClr val="F6F086"/>
              </a:solidFill>
              <a:ln w="19050">
                <a:solidFill>
                  <a:srgbClr val="333399"/>
                </a:solidFill>
                <a:miter lim="800000"/>
                <a:headEnd/>
                <a:tailEnd/>
              </a:ln>
            </p:spPr>
            <p:txBody>
              <a:bodyPr/>
              <a:lstStyle/>
              <a:p>
                <a:endParaRPr lang="en-GB" sz="1477"/>
              </a:p>
            </p:txBody>
          </p:sp>
          <p:sp>
            <p:nvSpPr>
              <p:cNvPr id="19" name="Text Box 11"/>
              <p:cNvSpPr txBox="1">
                <a:spLocks noChangeArrowheads="1"/>
              </p:cNvSpPr>
              <p:nvPr/>
            </p:nvSpPr>
            <p:spPr bwMode="auto">
              <a:xfrm>
                <a:off x="2352" y="3353"/>
                <a:ext cx="89"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P</a:t>
                </a:r>
              </a:p>
            </p:txBody>
          </p:sp>
        </p:grpSp>
        <p:grpSp>
          <p:nvGrpSpPr>
            <p:cNvPr id="9" name="Group 12"/>
            <p:cNvGrpSpPr>
              <a:grpSpLocks/>
            </p:cNvGrpSpPr>
            <p:nvPr/>
          </p:nvGrpSpPr>
          <p:grpSpPr bwMode="auto">
            <a:xfrm>
              <a:off x="1294" y="3264"/>
              <a:ext cx="724" cy="392"/>
              <a:chOff x="1294" y="3264"/>
              <a:chExt cx="724" cy="392"/>
            </a:xfrm>
          </p:grpSpPr>
          <p:sp>
            <p:nvSpPr>
              <p:cNvPr id="16" name="Rectangle 13"/>
              <p:cNvSpPr>
                <a:spLocks noChangeAspect="1" noChangeArrowheads="1"/>
              </p:cNvSpPr>
              <p:nvPr/>
            </p:nvSpPr>
            <p:spPr bwMode="auto">
              <a:xfrm>
                <a:off x="1294" y="3264"/>
                <a:ext cx="724" cy="392"/>
              </a:xfrm>
              <a:prstGeom prst="rect">
                <a:avLst/>
              </a:prstGeom>
              <a:solidFill>
                <a:srgbClr val="AFD79F"/>
              </a:solidFill>
              <a:ln w="19050">
                <a:solidFill>
                  <a:srgbClr val="333399"/>
                </a:solidFill>
                <a:miter lim="800000"/>
                <a:headEnd/>
                <a:tailEnd/>
              </a:ln>
            </p:spPr>
            <p:txBody>
              <a:bodyPr/>
              <a:lstStyle/>
              <a:p>
                <a:endParaRPr lang="en-GB" sz="1477"/>
              </a:p>
            </p:txBody>
          </p:sp>
          <p:sp>
            <p:nvSpPr>
              <p:cNvPr id="17" name="Text Box 14"/>
              <p:cNvSpPr txBox="1">
                <a:spLocks noChangeArrowheads="1"/>
              </p:cNvSpPr>
              <p:nvPr/>
            </p:nvSpPr>
            <p:spPr bwMode="auto">
              <a:xfrm>
                <a:off x="1641" y="3363"/>
                <a:ext cx="9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D</a:t>
                </a:r>
              </a:p>
            </p:txBody>
          </p:sp>
        </p:grpSp>
        <p:grpSp>
          <p:nvGrpSpPr>
            <p:cNvPr id="10" name="Group 15"/>
            <p:cNvGrpSpPr>
              <a:grpSpLocks/>
            </p:cNvGrpSpPr>
            <p:nvPr/>
          </p:nvGrpSpPr>
          <p:grpSpPr bwMode="auto">
            <a:xfrm>
              <a:off x="624" y="3265"/>
              <a:ext cx="673" cy="391"/>
              <a:chOff x="624" y="3265"/>
              <a:chExt cx="673" cy="391"/>
            </a:xfrm>
          </p:grpSpPr>
          <p:sp>
            <p:nvSpPr>
              <p:cNvPr id="14" name="Rectangle 16"/>
              <p:cNvSpPr>
                <a:spLocks noChangeAspect="1" noChangeArrowheads="1"/>
              </p:cNvSpPr>
              <p:nvPr/>
            </p:nvSpPr>
            <p:spPr bwMode="auto">
              <a:xfrm>
                <a:off x="624" y="3265"/>
                <a:ext cx="673" cy="391"/>
              </a:xfrm>
              <a:prstGeom prst="rect">
                <a:avLst/>
              </a:prstGeom>
              <a:solidFill>
                <a:srgbClr val="A4CDDD"/>
              </a:solidFill>
              <a:ln w="19050">
                <a:solidFill>
                  <a:srgbClr val="333399"/>
                </a:solidFill>
                <a:miter lim="800000"/>
                <a:headEnd/>
                <a:tailEnd/>
              </a:ln>
            </p:spPr>
            <p:txBody>
              <a:bodyPr/>
              <a:lstStyle/>
              <a:p>
                <a:endParaRPr lang="en-GB" sz="1477"/>
              </a:p>
            </p:txBody>
          </p:sp>
          <p:sp>
            <p:nvSpPr>
              <p:cNvPr id="15" name="Text Box 17"/>
              <p:cNvSpPr txBox="1">
                <a:spLocks noChangeArrowheads="1"/>
              </p:cNvSpPr>
              <p:nvPr/>
            </p:nvSpPr>
            <p:spPr bwMode="auto">
              <a:xfrm>
                <a:off x="910" y="3363"/>
                <a:ext cx="9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a:solidFill>
                      <a:srgbClr val="333399"/>
                    </a:solidFill>
                  </a:rPr>
                  <a:t>C</a:t>
                </a:r>
              </a:p>
            </p:txBody>
          </p:sp>
        </p:grpSp>
        <p:grpSp>
          <p:nvGrpSpPr>
            <p:cNvPr id="11" name="Group 18"/>
            <p:cNvGrpSpPr>
              <a:grpSpLocks/>
            </p:cNvGrpSpPr>
            <p:nvPr/>
          </p:nvGrpSpPr>
          <p:grpSpPr bwMode="auto">
            <a:xfrm>
              <a:off x="2755" y="3461"/>
              <a:ext cx="1376" cy="196"/>
              <a:chOff x="2755" y="3461"/>
              <a:chExt cx="1376" cy="196"/>
            </a:xfrm>
          </p:grpSpPr>
          <p:sp>
            <p:nvSpPr>
              <p:cNvPr id="12" name="Freeform 19"/>
              <p:cNvSpPr>
                <a:spLocks noChangeAspect="1"/>
              </p:cNvSpPr>
              <p:nvPr/>
            </p:nvSpPr>
            <p:spPr bwMode="auto">
              <a:xfrm>
                <a:off x="2755" y="3461"/>
                <a:ext cx="1376"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13" name="Text Box 20"/>
              <p:cNvSpPr txBox="1">
                <a:spLocks noChangeArrowheads="1"/>
              </p:cNvSpPr>
              <p:nvPr/>
            </p:nvSpPr>
            <p:spPr bwMode="auto">
              <a:xfrm>
                <a:off x="3422" y="3469"/>
                <a:ext cx="89"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S</a:t>
                </a:r>
              </a:p>
            </p:txBody>
          </p:sp>
        </p:grpSp>
      </p:grpSp>
      <p:sp>
        <p:nvSpPr>
          <p:cNvPr id="93" name="Rectangle 2"/>
          <p:cNvSpPr txBox="1">
            <a:spLocks noChangeArrowheads="1"/>
          </p:cNvSpPr>
          <p:nvPr/>
        </p:nvSpPr>
        <p:spPr>
          <a:xfrm>
            <a:off x="465562" y="389749"/>
            <a:ext cx="7547448" cy="482972"/>
          </a:xfrm>
          <a:prstGeom prst="rect">
            <a:avLst/>
          </a:prstGeom>
        </p:spPr>
        <p:txBody>
          <a:bodyPr/>
          <a:lstStyle>
            <a:lvl1pPr algn="l" defTabSz="914400" rtl="0" eaLnBrk="1" latinLnBrk="0" hangingPunct="1">
              <a:spcBef>
                <a:spcPct val="0"/>
              </a:spcBef>
              <a:buNone/>
              <a:defRPr sz="3200" kern="1200">
                <a:solidFill>
                  <a:srgbClr val="0C499C"/>
                </a:solidFill>
                <a:latin typeface="+mj-lt"/>
                <a:ea typeface="+mj-ea"/>
                <a:cs typeface="+mj-cs"/>
              </a:defRPr>
            </a:lvl1pPr>
          </a:lstStyle>
          <a:p>
            <a:r>
              <a:rPr lang="en-GB" sz="2585" dirty="0">
                <a:latin typeface="Arial" charset="0"/>
              </a:rPr>
              <a:t>Lifecycle Activity – Lifecycles within Lifecycles</a:t>
            </a:r>
          </a:p>
          <a:p>
            <a:endParaRPr lang="en-GB" sz="2585" b="1" dirty="0">
              <a:latin typeface="Arial" charset="0"/>
            </a:endParaRPr>
          </a:p>
          <a:p>
            <a:endParaRPr lang="en-GB" sz="2585" b="1" dirty="0">
              <a:latin typeface="Arial" charset="0"/>
            </a:endParaRPr>
          </a:p>
        </p:txBody>
      </p:sp>
      <p:sp>
        <p:nvSpPr>
          <p:cNvPr id="2" name="TextBox 1"/>
          <p:cNvSpPr txBox="1"/>
          <p:nvPr/>
        </p:nvSpPr>
        <p:spPr>
          <a:xfrm>
            <a:off x="505597" y="1004561"/>
            <a:ext cx="2743200" cy="319639"/>
          </a:xfrm>
          <a:prstGeom prst="rect">
            <a:avLst/>
          </a:prstGeom>
          <a:noFill/>
        </p:spPr>
        <p:txBody>
          <a:bodyPr wrap="square" rtlCol="0">
            <a:spAutoFit/>
          </a:bodyPr>
          <a:lstStyle/>
          <a:p>
            <a:r>
              <a:rPr lang="en-GB" sz="1477"/>
              <a:t>System-Level</a:t>
            </a:r>
            <a:endParaRPr lang="en-GB" sz="1477" dirty="0"/>
          </a:p>
        </p:txBody>
      </p:sp>
      <p:grpSp>
        <p:nvGrpSpPr>
          <p:cNvPr id="101" name="Group 2"/>
          <p:cNvGrpSpPr>
            <a:grpSpLocks/>
          </p:cNvGrpSpPr>
          <p:nvPr/>
        </p:nvGrpSpPr>
        <p:grpSpPr bwMode="auto">
          <a:xfrm>
            <a:off x="1019168" y="2553948"/>
            <a:ext cx="7650047" cy="607193"/>
            <a:chOff x="624" y="3264"/>
            <a:chExt cx="4695" cy="393"/>
          </a:xfrm>
        </p:grpSpPr>
        <p:grpSp>
          <p:nvGrpSpPr>
            <p:cNvPr id="102" name="Group 3"/>
            <p:cNvGrpSpPr>
              <a:grpSpLocks/>
            </p:cNvGrpSpPr>
            <p:nvPr/>
          </p:nvGrpSpPr>
          <p:grpSpPr bwMode="auto">
            <a:xfrm>
              <a:off x="4956" y="3265"/>
              <a:ext cx="363" cy="391"/>
              <a:chOff x="4956" y="3265"/>
              <a:chExt cx="363" cy="391"/>
            </a:xfrm>
          </p:grpSpPr>
          <p:sp>
            <p:nvSpPr>
              <p:cNvPr id="118" name="Rectangle 4"/>
              <p:cNvSpPr>
                <a:spLocks noChangeAspect="1" noChangeArrowheads="1"/>
              </p:cNvSpPr>
              <p:nvPr/>
            </p:nvSpPr>
            <p:spPr bwMode="auto">
              <a:xfrm>
                <a:off x="4956" y="3265"/>
                <a:ext cx="363" cy="391"/>
              </a:xfrm>
              <a:prstGeom prst="rect">
                <a:avLst/>
              </a:prstGeom>
              <a:solidFill>
                <a:srgbClr val="BF8AB5"/>
              </a:solidFill>
              <a:ln w="19050">
                <a:solidFill>
                  <a:srgbClr val="333399"/>
                </a:solidFill>
                <a:miter lim="800000"/>
                <a:headEnd/>
                <a:tailEnd/>
              </a:ln>
            </p:spPr>
            <p:txBody>
              <a:bodyPr/>
              <a:lstStyle/>
              <a:p>
                <a:endParaRPr lang="en-GB" sz="1477"/>
              </a:p>
            </p:txBody>
          </p:sp>
          <p:sp>
            <p:nvSpPr>
              <p:cNvPr id="119" name="Text Box 5"/>
              <p:cNvSpPr txBox="1">
                <a:spLocks noChangeArrowheads="1"/>
              </p:cNvSpPr>
              <p:nvPr/>
            </p:nvSpPr>
            <p:spPr bwMode="auto">
              <a:xfrm>
                <a:off x="5126" y="3363"/>
                <a:ext cx="11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R</a:t>
                </a:r>
              </a:p>
            </p:txBody>
          </p:sp>
        </p:grpSp>
        <p:grpSp>
          <p:nvGrpSpPr>
            <p:cNvPr id="103" name="Group 102"/>
            <p:cNvGrpSpPr>
              <a:grpSpLocks/>
            </p:cNvGrpSpPr>
            <p:nvPr/>
          </p:nvGrpSpPr>
          <p:grpSpPr bwMode="auto">
            <a:xfrm>
              <a:off x="2388" y="3264"/>
              <a:ext cx="2568" cy="196"/>
              <a:chOff x="2388" y="3264"/>
              <a:chExt cx="2568" cy="196"/>
            </a:xfrm>
          </p:grpSpPr>
          <p:sp>
            <p:nvSpPr>
              <p:cNvPr id="116" name="Freeform 7"/>
              <p:cNvSpPr>
                <a:spLocks noChangeAspect="1"/>
              </p:cNvSpPr>
              <p:nvPr/>
            </p:nvSpPr>
            <p:spPr bwMode="auto">
              <a:xfrm>
                <a:off x="2388" y="3264"/>
                <a:ext cx="2568"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117" name="Text Box 8"/>
              <p:cNvSpPr txBox="1">
                <a:spLocks noChangeArrowheads="1"/>
              </p:cNvSpPr>
              <p:nvPr/>
            </p:nvSpPr>
            <p:spPr bwMode="auto">
              <a:xfrm>
                <a:off x="3400" y="3264"/>
                <a:ext cx="11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U</a:t>
                </a:r>
              </a:p>
            </p:txBody>
          </p:sp>
        </p:grpSp>
        <p:grpSp>
          <p:nvGrpSpPr>
            <p:cNvPr id="104" name="Group 9"/>
            <p:cNvGrpSpPr>
              <a:grpSpLocks/>
            </p:cNvGrpSpPr>
            <p:nvPr/>
          </p:nvGrpSpPr>
          <p:grpSpPr bwMode="auto">
            <a:xfrm>
              <a:off x="1450" y="3265"/>
              <a:ext cx="938" cy="391"/>
              <a:chOff x="1450" y="3265"/>
              <a:chExt cx="938" cy="391"/>
            </a:xfrm>
          </p:grpSpPr>
          <p:sp>
            <p:nvSpPr>
              <p:cNvPr id="114" name="Rectangle 10"/>
              <p:cNvSpPr>
                <a:spLocks noChangeAspect="1" noChangeArrowheads="1"/>
              </p:cNvSpPr>
              <p:nvPr/>
            </p:nvSpPr>
            <p:spPr bwMode="auto">
              <a:xfrm>
                <a:off x="1450" y="3265"/>
                <a:ext cx="938" cy="391"/>
              </a:xfrm>
              <a:prstGeom prst="rect">
                <a:avLst/>
              </a:prstGeom>
              <a:solidFill>
                <a:srgbClr val="F6F086"/>
              </a:solidFill>
              <a:ln w="19050">
                <a:solidFill>
                  <a:srgbClr val="333399"/>
                </a:solidFill>
                <a:miter lim="800000"/>
                <a:headEnd/>
                <a:tailEnd/>
              </a:ln>
            </p:spPr>
            <p:txBody>
              <a:bodyPr/>
              <a:lstStyle/>
              <a:p>
                <a:endParaRPr lang="en-GB" sz="1477"/>
              </a:p>
            </p:txBody>
          </p:sp>
          <p:sp>
            <p:nvSpPr>
              <p:cNvPr id="115" name="Text Box 11"/>
              <p:cNvSpPr txBox="1">
                <a:spLocks noChangeArrowheads="1"/>
              </p:cNvSpPr>
              <p:nvPr/>
            </p:nvSpPr>
            <p:spPr bwMode="auto">
              <a:xfrm>
                <a:off x="1868" y="3353"/>
                <a:ext cx="108"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P</a:t>
                </a:r>
              </a:p>
            </p:txBody>
          </p:sp>
        </p:grpSp>
        <p:grpSp>
          <p:nvGrpSpPr>
            <p:cNvPr id="105" name="Group 12"/>
            <p:cNvGrpSpPr>
              <a:grpSpLocks/>
            </p:cNvGrpSpPr>
            <p:nvPr/>
          </p:nvGrpSpPr>
          <p:grpSpPr bwMode="auto">
            <a:xfrm>
              <a:off x="1096" y="3264"/>
              <a:ext cx="538" cy="392"/>
              <a:chOff x="1096" y="3264"/>
              <a:chExt cx="538" cy="392"/>
            </a:xfrm>
          </p:grpSpPr>
          <p:sp>
            <p:nvSpPr>
              <p:cNvPr id="112" name="Rectangle 13"/>
              <p:cNvSpPr>
                <a:spLocks noChangeAspect="1" noChangeArrowheads="1"/>
              </p:cNvSpPr>
              <p:nvPr/>
            </p:nvSpPr>
            <p:spPr bwMode="auto">
              <a:xfrm>
                <a:off x="1096" y="3264"/>
                <a:ext cx="538" cy="392"/>
              </a:xfrm>
              <a:prstGeom prst="rect">
                <a:avLst/>
              </a:prstGeom>
              <a:solidFill>
                <a:srgbClr val="AFD79F"/>
              </a:solidFill>
              <a:ln w="19050">
                <a:solidFill>
                  <a:srgbClr val="333399"/>
                </a:solidFill>
                <a:miter lim="800000"/>
                <a:headEnd/>
                <a:tailEnd/>
              </a:ln>
            </p:spPr>
            <p:txBody>
              <a:bodyPr/>
              <a:lstStyle/>
              <a:p>
                <a:endParaRPr lang="en-GB" sz="1477"/>
              </a:p>
            </p:txBody>
          </p:sp>
          <p:sp>
            <p:nvSpPr>
              <p:cNvPr id="113" name="Text Box 14"/>
              <p:cNvSpPr txBox="1">
                <a:spLocks noChangeArrowheads="1"/>
              </p:cNvSpPr>
              <p:nvPr/>
            </p:nvSpPr>
            <p:spPr bwMode="auto">
              <a:xfrm>
                <a:off x="1251" y="3363"/>
                <a:ext cx="11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D</a:t>
                </a:r>
              </a:p>
            </p:txBody>
          </p:sp>
        </p:grpSp>
        <p:grpSp>
          <p:nvGrpSpPr>
            <p:cNvPr id="106" name="Group 15"/>
            <p:cNvGrpSpPr>
              <a:grpSpLocks/>
            </p:cNvGrpSpPr>
            <p:nvPr/>
          </p:nvGrpSpPr>
          <p:grpSpPr bwMode="auto">
            <a:xfrm>
              <a:off x="624" y="3265"/>
              <a:ext cx="472" cy="391"/>
              <a:chOff x="624" y="3265"/>
              <a:chExt cx="472" cy="391"/>
            </a:xfrm>
          </p:grpSpPr>
          <p:sp>
            <p:nvSpPr>
              <p:cNvPr id="110" name="Rectangle 16"/>
              <p:cNvSpPr>
                <a:spLocks noChangeAspect="1" noChangeArrowheads="1"/>
              </p:cNvSpPr>
              <p:nvPr/>
            </p:nvSpPr>
            <p:spPr bwMode="auto">
              <a:xfrm>
                <a:off x="624" y="3265"/>
                <a:ext cx="472" cy="391"/>
              </a:xfrm>
              <a:prstGeom prst="rect">
                <a:avLst/>
              </a:prstGeom>
              <a:solidFill>
                <a:srgbClr val="A4CDDD"/>
              </a:solidFill>
              <a:ln w="19050">
                <a:solidFill>
                  <a:srgbClr val="333399"/>
                </a:solidFill>
                <a:miter lim="800000"/>
                <a:headEnd/>
                <a:tailEnd/>
              </a:ln>
            </p:spPr>
            <p:txBody>
              <a:bodyPr/>
              <a:lstStyle/>
              <a:p>
                <a:endParaRPr lang="en-GB" sz="1477"/>
              </a:p>
            </p:txBody>
          </p:sp>
          <p:sp>
            <p:nvSpPr>
              <p:cNvPr id="111" name="Text Box 17"/>
              <p:cNvSpPr txBox="1">
                <a:spLocks noChangeArrowheads="1"/>
              </p:cNvSpPr>
              <p:nvPr/>
            </p:nvSpPr>
            <p:spPr bwMode="auto">
              <a:xfrm>
                <a:off x="835" y="3363"/>
                <a:ext cx="11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C</a:t>
                </a:r>
              </a:p>
            </p:txBody>
          </p:sp>
        </p:grpSp>
        <p:grpSp>
          <p:nvGrpSpPr>
            <p:cNvPr id="107" name="Group 18"/>
            <p:cNvGrpSpPr>
              <a:grpSpLocks/>
            </p:cNvGrpSpPr>
            <p:nvPr/>
          </p:nvGrpSpPr>
          <p:grpSpPr bwMode="auto">
            <a:xfrm>
              <a:off x="2388" y="3461"/>
              <a:ext cx="2568" cy="196"/>
              <a:chOff x="2388" y="3461"/>
              <a:chExt cx="2568" cy="196"/>
            </a:xfrm>
          </p:grpSpPr>
          <p:sp>
            <p:nvSpPr>
              <p:cNvPr id="108" name="Freeform 19"/>
              <p:cNvSpPr>
                <a:spLocks noChangeAspect="1"/>
              </p:cNvSpPr>
              <p:nvPr/>
            </p:nvSpPr>
            <p:spPr bwMode="auto">
              <a:xfrm>
                <a:off x="2388" y="3461"/>
                <a:ext cx="2568"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109" name="Text Box 20"/>
              <p:cNvSpPr txBox="1">
                <a:spLocks noChangeArrowheads="1"/>
              </p:cNvSpPr>
              <p:nvPr/>
            </p:nvSpPr>
            <p:spPr bwMode="auto">
              <a:xfrm>
                <a:off x="3403" y="3469"/>
                <a:ext cx="108"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S</a:t>
                </a:r>
              </a:p>
            </p:txBody>
          </p:sp>
        </p:grpSp>
      </p:grpSp>
      <p:sp>
        <p:nvSpPr>
          <p:cNvPr id="120" name="TextBox 119"/>
          <p:cNvSpPr txBox="1"/>
          <p:nvPr/>
        </p:nvSpPr>
        <p:spPr>
          <a:xfrm>
            <a:off x="536331" y="2240949"/>
            <a:ext cx="1890346" cy="319639"/>
          </a:xfrm>
          <a:prstGeom prst="rect">
            <a:avLst/>
          </a:prstGeom>
          <a:noFill/>
        </p:spPr>
        <p:txBody>
          <a:bodyPr wrap="square" rtlCol="0">
            <a:spAutoFit/>
          </a:bodyPr>
          <a:lstStyle/>
          <a:p>
            <a:r>
              <a:rPr lang="en-GB" sz="1477" dirty="0" smtClean="0"/>
              <a:t>Application Level</a:t>
            </a:r>
            <a:endParaRPr lang="en-GB" sz="1477" dirty="0"/>
          </a:p>
        </p:txBody>
      </p:sp>
      <p:sp>
        <p:nvSpPr>
          <p:cNvPr id="3" name="TextBox 2"/>
          <p:cNvSpPr txBox="1"/>
          <p:nvPr/>
        </p:nvSpPr>
        <p:spPr>
          <a:xfrm>
            <a:off x="1376662" y="4149910"/>
            <a:ext cx="6771674" cy="1228541"/>
          </a:xfrm>
          <a:prstGeom prst="rect">
            <a:avLst/>
          </a:prstGeom>
          <a:noFill/>
        </p:spPr>
        <p:txBody>
          <a:bodyPr wrap="square" rtlCol="0">
            <a:spAutoFit/>
          </a:bodyPr>
          <a:lstStyle/>
          <a:p>
            <a:r>
              <a:rPr lang="en-GB" sz="1846" dirty="0"/>
              <a:t>If delivering an integrated capability, for example, </a:t>
            </a:r>
            <a:r>
              <a:rPr lang="en-GB" sz="1846" dirty="0" smtClean="0"/>
              <a:t>MS , Chemistry and Application Systems</a:t>
            </a:r>
            <a:r>
              <a:rPr lang="en-GB" sz="1846" dirty="0"/>
              <a:t>, these different elements of the system of </a:t>
            </a:r>
            <a:r>
              <a:rPr lang="en-GB" sz="1846"/>
              <a:t>systems </a:t>
            </a:r>
            <a:r>
              <a:rPr lang="en-GB" sz="1846" smtClean="0"/>
              <a:t>may need </a:t>
            </a:r>
            <a:r>
              <a:rPr lang="en-GB" sz="1846" dirty="0"/>
              <a:t>to be at a higher level of maturity earlier than the main system</a:t>
            </a:r>
          </a:p>
        </p:txBody>
      </p:sp>
      <p:sp>
        <p:nvSpPr>
          <p:cNvPr id="65" name="Slide Number Placeholder 8"/>
          <p:cNvSpPr>
            <a:spLocks noGrp="1"/>
          </p:cNvSpPr>
          <p:nvPr>
            <p:ph type="sldNum" sz="quarter" idx="4294967295"/>
          </p:nvPr>
        </p:nvSpPr>
        <p:spPr>
          <a:xfrm>
            <a:off x="431947" y="6275661"/>
            <a:ext cx="371191" cy="278544"/>
          </a:xfrm>
          <a:prstGeom prst="rect">
            <a:avLst/>
          </a:prstGeom>
        </p:spPr>
        <p:txBody>
          <a:bodyPr vert="horz" lIns="84406" tIns="42203" rIns="84406" bIns="42203" rtlCol="0" anchor="ctr"/>
          <a:lstStyle>
            <a:lvl1pPr algn="l">
              <a:defRPr sz="923">
                <a:solidFill>
                  <a:srgbClr val="FFFFFF"/>
                </a:solidFill>
              </a:defRPr>
            </a:lvl1pPr>
          </a:lstStyle>
          <a:p>
            <a:fld id="{C22618A1-DFED-413B-BF04-637AA2483EFF}" type="slidenum">
              <a:rPr lang="en-GB" smtClean="0"/>
              <a:pPr/>
              <a:t>112</a:t>
            </a:fld>
            <a:endParaRPr lang="en-GB" dirty="0"/>
          </a:p>
        </p:txBody>
      </p:sp>
    </p:spTree>
    <p:extLst>
      <p:ext uri="{BB962C8B-B14F-4D97-AF65-F5344CB8AC3E}">
        <p14:creationId xmlns:p14="http://schemas.microsoft.com/office/powerpoint/2010/main" val="295970274"/>
      </p:ext>
    </p:extLst>
  </p:cSld>
  <p:clrMapOvr>
    <a:masterClrMapping/>
  </p:clrMapOvr>
  <p:transition>
    <p:wipe dir="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Lifecycle and the V-Diagram</a:t>
            </a:r>
            <a:endParaRPr lang="en-GB" dirty="0"/>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596" y="1214438"/>
            <a:ext cx="7461003" cy="2468562"/>
          </a:xfrm>
          <a:prstGeom prst="rect">
            <a:avLst/>
          </a:prstGeom>
        </p:spPr>
      </p:pic>
      <p:pic>
        <p:nvPicPr>
          <p:cNvPr id="4" name="Picture 3"/>
          <p:cNvPicPr>
            <a:picLocks noChangeAspect="1"/>
          </p:cNvPicPr>
          <p:nvPr/>
        </p:nvPicPr>
        <p:blipFill>
          <a:blip r:embed="rId4"/>
          <a:stretch>
            <a:fillRect/>
          </a:stretch>
        </p:blipFill>
        <p:spPr>
          <a:xfrm>
            <a:off x="1612900" y="3428042"/>
            <a:ext cx="5308600" cy="3264858"/>
          </a:xfrm>
          <a:prstGeom prst="rect">
            <a:avLst/>
          </a:prstGeom>
        </p:spPr>
      </p:pic>
    </p:spTree>
    <p:extLst>
      <p:ext uri="{BB962C8B-B14F-4D97-AF65-F5344CB8AC3E}">
        <p14:creationId xmlns:p14="http://schemas.microsoft.com/office/powerpoint/2010/main" val="425388301"/>
      </p:ext>
    </p:extLst>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862009" y="1774783"/>
            <a:ext cx="3250983" cy="1217228"/>
          </a:xfrm>
          <a:prstGeom prst="rect">
            <a:avLst/>
          </a:prstGeom>
        </p:spPr>
      </p:pic>
      <p:sp>
        <p:nvSpPr>
          <p:cNvPr id="24578" name="Title 1"/>
          <p:cNvSpPr>
            <a:spLocks noGrp="1"/>
          </p:cNvSpPr>
          <p:nvPr>
            <p:ph type="title"/>
          </p:nvPr>
        </p:nvSpPr>
        <p:spPr/>
        <p:txBody>
          <a:bodyPr/>
          <a:lstStyle/>
          <a:p>
            <a:r>
              <a:rPr lang="en-GB" smtClean="0"/>
              <a:t>More Than a Process</a:t>
            </a:r>
          </a:p>
        </p:txBody>
      </p:sp>
      <p:pic>
        <p:nvPicPr>
          <p:cNvPr id="24579" name="Picture 2" descr="design_toolbox.gif"/>
          <p:cNvPicPr>
            <a:picLocks noChangeAspect="1"/>
          </p:cNvPicPr>
          <p:nvPr/>
        </p:nvPicPr>
        <p:blipFill>
          <a:blip r:embed="rId3"/>
          <a:srcRect/>
          <a:stretch>
            <a:fillRect/>
          </a:stretch>
        </p:blipFill>
        <p:spPr bwMode="auto">
          <a:xfrm>
            <a:off x="5471637" y="3817596"/>
            <a:ext cx="1291004" cy="1339362"/>
          </a:xfrm>
          <a:prstGeom prst="rect">
            <a:avLst/>
          </a:prstGeom>
          <a:noFill/>
          <a:ln w="9525">
            <a:noFill/>
            <a:miter lim="800000"/>
            <a:headEnd/>
            <a:tailEnd/>
          </a:ln>
        </p:spPr>
      </p:pic>
      <p:pic>
        <p:nvPicPr>
          <p:cNvPr id="24580" name="Picture 3" descr="Training.jpg"/>
          <p:cNvPicPr>
            <a:picLocks noChangeAspect="1"/>
          </p:cNvPicPr>
          <p:nvPr/>
        </p:nvPicPr>
        <p:blipFill>
          <a:blip r:embed="rId4"/>
          <a:srcRect/>
          <a:stretch>
            <a:fillRect/>
          </a:stretch>
        </p:blipFill>
        <p:spPr bwMode="auto">
          <a:xfrm>
            <a:off x="1766477" y="3773648"/>
            <a:ext cx="1730619" cy="1153258"/>
          </a:xfrm>
          <a:prstGeom prst="rect">
            <a:avLst/>
          </a:prstGeom>
          <a:noFill/>
          <a:ln w="9525">
            <a:noFill/>
            <a:miter lim="800000"/>
            <a:headEnd/>
            <a:tailEnd/>
          </a:ln>
        </p:spPr>
      </p:pic>
      <p:sp>
        <p:nvSpPr>
          <p:cNvPr id="5" name="Oval 4"/>
          <p:cNvSpPr/>
          <p:nvPr/>
        </p:nvSpPr>
        <p:spPr>
          <a:xfrm>
            <a:off x="1008239" y="2903270"/>
            <a:ext cx="3672254" cy="3193073"/>
          </a:xfrm>
          <a:prstGeom prst="ellipse">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a:p>
        </p:txBody>
      </p:sp>
      <p:sp>
        <p:nvSpPr>
          <p:cNvPr id="6" name="Oval 5"/>
          <p:cNvSpPr/>
          <p:nvPr/>
        </p:nvSpPr>
        <p:spPr>
          <a:xfrm>
            <a:off x="2668523" y="961635"/>
            <a:ext cx="3672254" cy="3194538"/>
          </a:xfrm>
          <a:prstGeom prst="ellipse">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a:p>
        </p:txBody>
      </p:sp>
      <p:sp>
        <p:nvSpPr>
          <p:cNvPr id="7" name="Oval 6"/>
          <p:cNvSpPr/>
          <p:nvPr/>
        </p:nvSpPr>
        <p:spPr>
          <a:xfrm>
            <a:off x="4188131" y="2945797"/>
            <a:ext cx="3672254" cy="3193074"/>
          </a:xfrm>
          <a:prstGeom prst="ellipse">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a:p>
        </p:txBody>
      </p:sp>
      <p:sp>
        <p:nvSpPr>
          <p:cNvPr id="24584" name="TextBox 12"/>
          <p:cNvSpPr txBox="1">
            <a:spLocks noChangeArrowheads="1"/>
          </p:cNvSpPr>
          <p:nvPr/>
        </p:nvSpPr>
        <p:spPr bwMode="auto">
          <a:xfrm>
            <a:off x="3949265" y="1187305"/>
            <a:ext cx="1168910" cy="319639"/>
          </a:xfrm>
          <a:prstGeom prst="rect">
            <a:avLst/>
          </a:prstGeom>
          <a:noFill/>
          <a:ln w="9525">
            <a:noFill/>
            <a:miter lim="800000"/>
            <a:headEnd/>
            <a:tailEnd/>
          </a:ln>
        </p:spPr>
        <p:txBody>
          <a:bodyPr wrap="none">
            <a:spAutoFit/>
          </a:bodyPr>
          <a:lstStyle/>
          <a:p>
            <a:r>
              <a:rPr lang="en-GB" sz="1477" b="1"/>
              <a:t>PROCESS</a:t>
            </a:r>
          </a:p>
        </p:txBody>
      </p:sp>
      <p:sp>
        <p:nvSpPr>
          <p:cNvPr id="24585" name="TextBox 13"/>
          <p:cNvSpPr txBox="1">
            <a:spLocks noChangeArrowheads="1"/>
          </p:cNvSpPr>
          <p:nvPr/>
        </p:nvSpPr>
        <p:spPr bwMode="auto">
          <a:xfrm>
            <a:off x="2174509" y="5311470"/>
            <a:ext cx="1003801" cy="319639"/>
          </a:xfrm>
          <a:prstGeom prst="rect">
            <a:avLst/>
          </a:prstGeom>
          <a:noFill/>
          <a:ln w="9525">
            <a:noFill/>
            <a:miter lim="800000"/>
            <a:headEnd/>
            <a:tailEnd/>
          </a:ln>
        </p:spPr>
        <p:txBody>
          <a:bodyPr wrap="none">
            <a:spAutoFit/>
          </a:bodyPr>
          <a:lstStyle/>
          <a:p>
            <a:r>
              <a:rPr lang="en-GB" sz="1477" b="1" dirty="0"/>
              <a:t>PEOPLE</a:t>
            </a:r>
          </a:p>
        </p:txBody>
      </p:sp>
      <p:sp>
        <p:nvSpPr>
          <p:cNvPr id="24586" name="TextBox 14"/>
          <p:cNvSpPr txBox="1">
            <a:spLocks noChangeArrowheads="1"/>
          </p:cNvSpPr>
          <p:nvPr/>
        </p:nvSpPr>
        <p:spPr bwMode="auto">
          <a:xfrm>
            <a:off x="5667999" y="5381130"/>
            <a:ext cx="889987" cy="319639"/>
          </a:xfrm>
          <a:prstGeom prst="rect">
            <a:avLst/>
          </a:prstGeom>
          <a:noFill/>
          <a:ln w="9525">
            <a:noFill/>
            <a:miter lim="800000"/>
            <a:headEnd/>
            <a:tailEnd/>
          </a:ln>
        </p:spPr>
        <p:txBody>
          <a:bodyPr wrap="none">
            <a:spAutoFit/>
          </a:bodyPr>
          <a:lstStyle/>
          <a:p>
            <a:r>
              <a:rPr lang="en-GB" sz="1477" b="1" dirty="0"/>
              <a:t>TOOLS</a:t>
            </a:r>
          </a:p>
        </p:txBody>
      </p:sp>
    </p:spTree>
    <p:extLst>
      <p:ext uri="{BB962C8B-B14F-4D97-AF65-F5344CB8AC3E}">
        <p14:creationId xmlns:p14="http://schemas.microsoft.com/office/powerpoint/2010/main" val="504879365"/>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7" name="Rectangle 4"/>
          <p:cNvSpPr>
            <a:spLocks noGrp="1" noChangeArrowheads="1"/>
          </p:cNvSpPr>
          <p:nvPr>
            <p:ph type="body" sz="half" idx="2"/>
          </p:nvPr>
        </p:nvSpPr>
        <p:spPr/>
        <p:txBody>
          <a:bodyPr/>
          <a:lstStyle/>
          <a:p>
            <a:r>
              <a:rPr lang="en-GB" smtClean="0"/>
              <a:t>Capital Cities</a:t>
            </a:r>
          </a:p>
          <a:p>
            <a:endParaRPr lang="en-GB" smtClean="0"/>
          </a:p>
          <a:p>
            <a:pPr lvl="1"/>
            <a:r>
              <a:rPr lang="en-GB" smtClean="0"/>
              <a:t>Part 1: individually, list as many Capital Cities of the world as you can in two minutes</a:t>
            </a:r>
          </a:p>
          <a:p>
            <a:pPr lvl="1"/>
            <a:endParaRPr lang="en-GB" smtClean="0"/>
          </a:p>
          <a:p>
            <a:pPr lvl="1"/>
            <a:r>
              <a:rPr lang="en-GB" smtClean="0"/>
              <a:t>Part 2: in small teams, use your individual lists to create a team list – time five minutes</a:t>
            </a:r>
          </a:p>
          <a:p>
            <a:endParaRPr lang="en-GB" smtClean="0"/>
          </a:p>
          <a:p>
            <a:endParaRPr lang="en-GB" smtClean="0"/>
          </a:p>
          <a:p>
            <a:endParaRPr lang="en-GB" dirty="0"/>
          </a:p>
        </p:txBody>
      </p:sp>
      <p:sp>
        <p:nvSpPr>
          <p:cNvPr id="26626" name="Rectangle 3"/>
          <p:cNvSpPr>
            <a:spLocks noGrp="1" noChangeArrowheads="1"/>
          </p:cNvSpPr>
          <p:nvPr>
            <p:ph type="title"/>
          </p:nvPr>
        </p:nvSpPr>
        <p:spPr/>
        <p:txBody>
          <a:bodyPr/>
          <a:lstStyle/>
          <a:p>
            <a:r>
              <a:rPr lang="en-GB" smtClean="0"/>
              <a:t>Exercise: People</a:t>
            </a:r>
            <a:endParaRPr lang="en-GB"/>
          </a:p>
        </p:txBody>
      </p:sp>
      <p:pic>
        <p:nvPicPr>
          <p:cNvPr id="6" name="Picture 5" descr="Houses of parl.jpg"/>
          <p:cNvPicPr>
            <a:picLocks noChangeAspect="1"/>
          </p:cNvPicPr>
          <p:nvPr/>
        </p:nvPicPr>
        <p:blipFill>
          <a:blip r:embed="rId3"/>
          <a:stretch>
            <a:fillRect/>
          </a:stretch>
        </p:blipFill>
        <p:spPr>
          <a:xfrm>
            <a:off x="338019" y="1367907"/>
            <a:ext cx="2207846" cy="1648525"/>
          </a:xfrm>
          <a:prstGeom prst="rect">
            <a:avLst/>
          </a:prstGeom>
          <a:ln>
            <a:noFill/>
          </a:ln>
          <a:effectLst>
            <a:outerShdw blurRad="292100" dist="139700" dir="2700000" algn="tl" rotWithShape="0">
              <a:srgbClr val="333333">
                <a:alpha val="65000"/>
              </a:srgbClr>
            </a:outerShdw>
          </a:effectLst>
        </p:spPr>
      </p:pic>
      <p:pic>
        <p:nvPicPr>
          <p:cNvPr id="2" name="Picture 1" descr="Syd.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8019" y="4475934"/>
            <a:ext cx="3235569" cy="2133600"/>
          </a:xfrm>
          <a:prstGeom prst="rect">
            <a:avLst/>
          </a:prstGeom>
        </p:spPr>
      </p:pic>
      <p:pic>
        <p:nvPicPr>
          <p:cNvPr id="3" name="Picture 2" descr="Christ-The-Redeemer-Statue-3.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767" y="2647403"/>
            <a:ext cx="1934308" cy="2337532"/>
          </a:xfrm>
          <a:prstGeom prst="rect">
            <a:avLst/>
          </a:prstGeom>
        </p:spPr>
      </p:pic>
      <p:pic>
        <p:nvPicPr>
          <p:cNvPr id="4" name="Picture 3" descr="Paris.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43850" y="1567228"/>
            <a:ext cx="1780605" cy="2594322"/>
          </a:xfrm>
          <a:prstGeom prst="rect">
            <a:avLst/>
          </a:prstGeom>
        </p:spPr>
      </p:pic>
      <p:pic>
        <p:nvPicPr>
          <p:cNvPr id="5" name="Picture 4" descr="Berlin.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74984" y="4217052"/>
            <a:ext cx="3118338" cy="2227385"/>
          </a:xfrm>
          <a:prstGeom prst="rect">
            <a:avLst/>
          </a:prstGeom>
        </p:spPr>
      </p:pic>
    </p:spTree>
    <p:extLst>
      <p:ext uri="{BB962C8B-B14F-4D97-AF65-F5344CB8AC3E}">
        <p14:creationId xmlns:p14="http://schemas.microsoft.com/office/powerpoint/2010/main" val="799598258"/>
      </p:ext>
    </p:extLst>
  </p:cSld>
  <p:clrMapOvr>
    <a:masterClrMapping/>
  </p:clrMapOvr>
  <p:transition>
    <p:zoom/>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Oval 2"/>
          <p:cNvSpPr>
            <a:spLocks noChangeArrowheads="1"/>
          </p:cNvSpPr>
          <p:nvPr/>
        </p:nvSpPr>
        <p:spPr bwMode="auto">
          <a:xfrm>
            <a:off x="3124200" y="2549769"/>
            <a:ext cx="1981200" cy="1547446"/>
          </a:xfrm>
          <a:prstGeom prst="ellipse">
            <a:avLst/>
          </a:prstGeom>
          <a:solidFill>
            <a:schemeClr val="accent6">
              <a:lumMod val="20000"/>
              <a:lumOff val="80000"/>
            </a:schemeClr>
          </a:solidFill>
          <a:ln w="12700">
            <a:solidFill>
              <a:schemeClr val="tx1"/>
            </a:solidFill>
            <a:round/>
            <a:headEnd/>
            <a:tailEnd/>
          </a:ln>
          <a:scene3d>
            <a:camera prst="orthographicFront"/>
            <a:lightRig rig="threePt" dir="t"/>
          </a:scene3d>
          <a:sp3d>
            <a:bevelT/>
          </a:sp3d>
        </p:spPr>
        <p:txBody>
          <a:bodyPr wrap="none" anchor="ctr"/>
          <a:lstStyle/>
          <a:p>
            <a:pPr algn="l"/>
            <a:endParaRPr lang="en-US" sz="1477">
              <a:solidFill>
                <a:srgbClr val="000000"/>
              </a:solidFill>
            </a:endParaRPr>
          </a:p>
        </p:txBody>
      </p:sp>
      <p:sp>
        <p:nvSpPr>
          <p:cNvPr id="28674" name="Oval 3"/>
          <p:cNvSpPr>
            <a:spLocks noChangeArrowheads="1"/>
          </p:cNvSpPr>
          <p:nvPr/>
        </p:nvSpPr>
        <p:spPr bwMode="auto">
          <a:xfrm>
            <a:off x="4572000" y="3393831"/>
            <a:ext cx="228600" cy="211015"/>
          </a:xfrm>
          <a:prstGeom prst="ellipse">
            <a:avLst/>
          </a:prstGeom>
          <a:solidFill>
            <a:schemeClr val="bg1"/>
          </a:solidFill>
          <a:ln w="12700">
            <a:solidFill>
              <a:schemeClr val="tx1"/>
            </a:solidFill>
            <a:round/>
            <a:headEnd/>
            <a:tailEnd/>
          </a:ln>
        </p:spPr>
        <p:txBody>
          <a:bodyPr wrap="none" anchor="ctr"/>
          <a:lstStyle/>
          <a:p>
            <a:pPr algn="l"/>
            <a:endParaRPr lang="en-US" sz="1477">
              <a:solidFill>
                <a:srgbClr val="000000"/>
              </a:solidFill>
            </a:endParaRPr>
          </a:p>
        </p:txBody>
      </p:sp>
      <p:sp>
        <p:nvSpPr>
          <p:cNvPr id="28675" name="Oval 4"/>
          <p:cNvSpPr>
            <a:spLocks noChangeArrowheads="1"/>
          </p:cNvSpPr>
          <p:nvPr/>
        </p:nvSpPr>
        <p:spPr bwMode="auto">
          <a:xfrm>
            <a:off x="3962400" y="3253154"/>
            <a:ext cx="457200" cy="422031"/>
          </a:xfrm>
          <a:prstGeom prst="ellipse">
            <a:avLst/>
          </a:prstGeom>
          <a:solidFill>
            <a:schemeClr val="bg1"/>
          </a:solidFill>
          <a:ln w="12700">
            <a:solidFill>
              <a:schemeClr val="tx1"/>
            </a:solidFill>
            <a:round/>
            <a:headEnd/>
            <a:tailEnd/>
          </a:ln>
        </p:spPr>
        <p:txBody>
          <a:bodyPr wrap="none" anchor="ctr"/>
          <a:lstStyle/>
          <a:p>
            <a:pPr algn="l"/>
            <a:endParaRPr lang="en-US" sz="1477">
              <a:solidFill>
                <a:srgbClr val="000000"/>
              </a:solidFill>
            </a:endParaRPr>
          </a:p>
        </p:txBody>
      </p:sp>
      <p:sp>
        <p:nvSpPr>
          <p:cNvPr id="28676" name="Oval 5"/>
          <p:cNvSpPr>
            <a:spLocks noChangeArrowheads="1"/>
          </p:cNvSpPr>
          <p:nvPr/>
        </p:nvSpPr>
        <p:spPr bwMode="auto">
          <a:xfrm>
            <a:off x="3581400" y="2901461"/>
            <a:ext cx="457200" cy="281354"/>
          </a:xfrm>
          <a:prstGeom prst="ellipse">
            <a:avLst/>
          </a:prstGeom>
          <a:solidFill>
            <a:schemeClr val="bg1"/>
          </a:solidFill>
          <a:ln w="12700">
            <a:solidFill>
              <a:schemeClr val="tx1"/>
            </a:solidFill>
            <a:round/>
            <a:headEnd/>
            <a:tailEnd/>
          </a:ln>
        </p:spPr>
        <p:txBody>
          <a:bodyPr wrap="none" anchor="ctr"/>
          <a:lstStyle/>
          <a:p>
            <a:pPr algn="l"/>
            <a:endParaRPr lang="en-US" sz="1477">
              <a:solidFill>
                <a:srgbClr val="000000"/>
              </a:solidFill>
            </a:endParaRPr>
          </a:p>
        </p:txBody>
      </p:sp>
      <p:sp>
        <p:nvSpPr>
          <p:cNvPr id="28677" name="Text Box 6"/>
          <p:cNvSpPr txBox="1">
            <a:spLocks noChangeArrowheads="1"/>
          </p:cNvSpPr>
          <p:nvPr/>
        </p:nvSpPr>
        <p:spPr bwMode="auto">
          <a:xfrm>
            <a:off x="1076382" y="1878624"/>
            <a:ext cx="1491114"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1477" b="1">
                <a:solidFill>
                  <a:srgbClr val="000000"/>
                </a:solidFill>
              </a:rPr>
              <a:t>Extent of</a:t>
            </a:r>
          </a:p>
          <a:p>
            <a:r>
              <a:rPr lang="en-GB" sz="1477" b="1">
                <a:solidFill>
                  <a:srgbClr val="000000"/>
                </a:solidFill>
              </a:rPr>
              <a:t>my knowledge</a:t>
            </a:r>
            <a:endParaRPr lang="en-GB" sz="1662" b="1">
              <a:solidFill>
                <a:srgbClr val="000000"/>
              </a:solidFill>
            </a:endParaRPr>
          </a:p>
        </p:txBody>
      </p:sp>
      <p:sp>
        <p:nvSpPr>
          <p:cNvPr id="28678" name="Text Box 7"/>
          <p:cNvSpPr txBox="1">
            <a:spLocks noChangeArrowheads="1"/>
          </p:cNvSpPr>
          <p:nvPr/>
        </p:nvSpPr>
        <p:spPr bwMode="auto">
          <a:xfrm>
            <a:off x="280996" y="3135924"/>
            <a:ext cx="2262187" cy="3196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r"/>
            <a:r>
              <a:rPr lang="en-GB" sz="1477" b="1">
                <a:solidFill>
                  <a:srgbClr val="000000"/>
                </a:solidFill>
              </a:rPr>
              <a:t>Gaps in my knowledge</a:t>
            </a:r>
            <a:endParaRPr lang="en-GB" sz="1662">
              <a:solidFill>
                <a:srgbClr val="000000"/>
              </a:solidFill>
            </a:endParaRPr>
          </a:p>
        </p:txBody>
      </p:sp>
      <p:sp>
        <p:nvSpPr>
          <p:cNvPr id="28679" name="Line 8"/>
          <p:cNvSpPr>
            <a:spLocks noChangeShapeType="1"/>
          </p:cNvSpPr>
          <p:nvPr/>
        </p:nvSpPr>
        <p:spPr bwMode="auto">
          <a:xfrm>
            <a:off x="2590800" y="2409092"/>
            <a:ext cx="685800" cy="422031"/>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sz="1477"/>
          </a:p>
        </p:txBody>
      </p:sp>
      <p:sp>
        <p:nvSpPr>
          <p:cNvPr id="28680" name="Line 9"/>
          <p:cNvSpPr>
            <a:spLocks noChangeShapeType="1"/>
          </p:cNvSpPr>
          <p:nvPr/>
        </p:nvSpPr>
        <p:spPr bwMode="auto">
          <a:xfrm flipV="1">
            <a:off x="2590800" y="3042138"/>
            <a:ext cx="1219200" cy="281354"/>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sz="1477"/>
          </a:p>
        </p:txBody>
      </p:sp>
      <p:sp>
        <p:nvSpPr>
          <p:cNvPr id="28681" name="Rectangle 10"/>
          <p:cNvSpPr>
            <a:spLocks noGrp="1" noChangeArrowheads="1"/>
          </p:cNvSpPr>
          <p:nvPr>
            <p:ph type="title"/>
          </p:nvPr>
        </p:nvSpPr>
        <p:spPr/>
        <p:txBody>
          <a:bodyPr/>
          <a:lstStyle/>
          <a:p>
            <a:r>
              <a:rPr lang="en-GB" smtClean="0"/>
              <a:t>Sharing Knowledge</a:t>
            </a:r>
            <a:endParaRPr lang="en-GB"/>
          </a:p>
        </p:txBody>
      </p:sp>
      <p:grpSp>
        <p:nvGrpSpPr>
          <p:cNvPr id="2" name="Group 11"/>
          <p:cNvGrpSpPr>
            <a:grpSpLocks/>
          </p:cNvGrpSpPr>
          <p:nvPr/>
        </p:nvGrpSpPr>
        <p:grpSpPr bwMode="auto">
          <a:xfrm>
            <a:off x="4114800" y="2479431"/>
            <a:ext cx="2590800" cy="1899138"/>
            <a:chOff x="3840" y="1536"/>
            <a:chExt cx="1632" cy="1296"/>
          </a:xfrm>
        </p:grpSpPr>
        <p:sp>
          <p:nvSpPr>
            <p:cNvPr id="28687" name="Oval 12"/>
            <p:cNvSpPr>
              <a:spLocks noChangeArrowheads="1"/>
            </p:cNvSpPr>
            <p:nvPr/>
          </p:nvSpPr>
          <p:spPr bwMode="auto">
            <a:xfrm>
              <a:off x="3840" y="1536"/>
              <a:ext cx="1632" cy="1296"/>
            </a:xfrm>
            <a:prstGeom prst="ellipse">
              <a:avLst/>
            </a:prstGeom>
            <a:solidFill>
              <a:srgbClr val="E71909"/>
            </a:solidFill>
            <a:ln w="12700">
              <a:solidFill>
                <a:schemeClr val="tx1"/>
              </a:solidFill>
              <a:round/>
              <a:headEnd/>
              <a:tailEnd/>
            </a:ln>
            <a:scene3d>
              <a:camera prst="orthographicFront"/>
              <a:lightRig rig="threePt" dir="t"/>
            </a:scene3d>
            <a:sp3d>
              <a:bevelT/>
            </a:sp3d>
          </p:spPr>
          <p:txBody>
            <a:bodyPr wrap="none" anchor="ctr"/>
            <a:lstStyle/>
            <a:p>
              <a:pPr algn="l"/>
              <a:endParaRPr lang="en-US" sz="1477">
                <a:solidFill>
                  <a:srgbClr val="000000"/>
                </a:solidFill>
              </a:endParaRPr>
            </a:p>
          </p:txBody>
        </p:sp>
        <p:sp>
          <p:nvSpPr>
            <p:cNvPr id="28688" name="Oval 13"/>
            <p:cNvSpPr>
              <a:spLocks noChangeArrowheads="1"/>
            </p:cNvSpPr>
            <p:nvPr/>
          </p:nvSpPr>
          <p:spPr bwMode="auto">
            <a:xfrm>
              <a:off x="4944" y="1920"/>
              <a:ext cx="384" cy="432"/>
            </a:xfrm>
            <a:prstGeom prst="ellipse">
              <a:avLst/>
            </a:prstGeom>
            <a:solidFill>
              <a:schemeClr val="bg1"/>
            </a:solidFill>
            <a:ln w="12700">
              <a:solidFill>
                <a:schemeClr val="tx1"/>
              </a:solidFill>
              <a:round/>
              <a:headEnd/>
              <a:tailEnd/>
            </a:ln>
          </p:spPr>
          <p:txBody>
            <a:bodyPr wrap="none" anchor="ctr"/>
            <a:lstStyle/>
            <a:p>
              <a:pPr algn="l"/>
              <a:endParaRPr lang="en-US" sz="1477">
                <a:solidFill>
                  <a:srgbClr val="000000"/>
                </a:solidFill>
              </a:endParaRPr>
            </a:p>
          </p:txBody>
        </p:sp>
      </p:grpSp>
      <p:grpSp>
        <p:nvGrpSpPr>
          <p:cNvPr id="3" name="Group 14"/>
          <p:cNvGrpSpPr>
            <a:grpSpLocks/>
          </p:cNvGrpSpPr>
          <p:nvPr/>
        </p:nvGrpSpPr>
        <p:grpSpPr bwMode="auto">
          <a:xfrm>
            <a:off x="3505200" y="3182815"/>
            <a:ext cx="4419600" cy="2250831"/>
            <a:chOff x="2160" y="2016"/>
            <a:chExt cx="2784" cy="1536"/>
          </a:xfrm>
        </p:grpSpPr>
        <p:sp>
          <p:nvSpPr>
            <p:cNvPr id="28685" name="Oval 15"/>
            <p:cNvSpPr>
              <a:spLocks noChangeArrowheads="1"/>
            </p:cNvSpPr>
            <p:nvPr/>
          </p:nvSpPr>
          <p:spPr bwMode="auto">
            <a:xfrm>
              <a:off x="2160" y="2016"/>
              <a:ext cx="2784" cy="1536"/>
            </a:xfrm>
            <a:prstGeom prst="ellipse">
              <a:avLst/>
            </a:prstGeom>
            <a:solidFill>
              <a:srgbClr val="66FFCC"/>
            </a:solidFill>
            <a:ln w="12700">
              <a:solidFill>
                <a:schemeClr val="tx1"/>
              </a:solidFill>
              <a:round/>
              <a:headEnd/>
              <a:tailEnd/>
            </a:ln>
            <a:scene3d>
              <a:camera prst="orthographicFront"/>
              <a:lightRig rig="threePt" dir="t"/>
            </a:scene3d>
            <a:sp3d>
              <a:bevelT/>
            </a:sp3d>
          </p:spPr>
          <p:txBody>
            <a:bodyPr wrap="none" anchor="ctr"/>
            <a:lstStyle/>
            <a:p>
              <a:pPr algn="l"/>
              <a:endParaRPr lang="en-US" sz="1477">
                <a:solidFill>
                  <a:srgbClr val="000000"/>
                </a:solidFill>
              </a:endParaRPr>
            </a:p>
          </p:txBody>
        </p:sp>
        <p:sp>
          <p:nvSpPr>
            <p:cNvPr id="28686" name="Oval 16"/>
            <p:cNvSpPr>
              <a:spLocks noChangeArrowheads="1"/>
            </p:cNvSpPr>
            <p:nvPr/>
          </p:nvSpPr>
          <p:spPr bwMode="auto">
            <a:xfrm>
              <a:off x="2880" y="2256"/>
              <a:ext cx="432" cy="336"/>
            </a:xfrm>
            <a:prstGeom prst="ellipse">
              <a:avLst/>
            </a:prstGeom>
            <a:solidFill>
              <a:srgbClr val="E71909"/>
            </a:solidFill>
            <a:ln w="12700">
              <a:solidFill>
                <a:schemeClr val="tx1"/>
              </a:solidFill>
              <a:round/>
              <a:headEnd/>
              <a:tailEnd/>
            </a:ln>
          </p:spPr>
          <p:txBody>
            <a:bodyPr wrap="none" anchor="ctr"/>
            <a:lstStyle/>
            <a:p>
              <a:pPr algn="l"/>
              <a:endParaRPr lang="en-US" sz="1477">
                <a:solidFill>
                  <a:srgbClr val="000000"/>
                </a:solidFill>
              </a:endParaRPr>
            </a:p>
          </p:txBody>
        </p:sp>
      </p:grpSp>
      <p:sp>
        <p:nvSpPr>
          <p:cNvPr id="269329" name="Text Box 17"/>
          <p:cNvSpPr txBox="1">
            <a:spLocks noChangeArrowheads="1"/>
          </p:cNvSpPr>
          <p:nvPr/>
        </p:nvSpPr>
        <p:spPr bwMode="auto">
          <a:xfrm>
            <a:off x="884866" y="5679845"/>
            <a:ext cx="6787408" cy="376385"/>
          </a:xfrm>
          <a:prstGeom prst="rect">
            <a:avLst/>
          </a:prstGeom>
          <a:ln/>
          <a:extLst/>
        </p:spPr>
        <p:style>
          <a:lnRef idx="0">
            <a:schemeClr val="accent6"/>
          </a:lnRef>
          <a:fillRef idx="3">
            <a:schemeClr val="accent6"/>
          </a:fillRef>
          <a:effectRef idx="3">
            <a:schemeClr val="accent6"/>
          </a:effectRef>
          <a:fontRef idx="minor">
            <a:schemeClr val="lt1"/>
          </a:fontRef>
        </p:style>
        <p:txBody>
          <a:bodyPr wrap="squar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ctr"/>
            <a:r>
              <a:rPr lang="en-GB" sz="1846" b="1" dirty="0">
                <a:solidFill>
                  <a:schemeClr val="bg1"/>
                </a:solidFill>
              </a:rPr>
              <a:t>Team knowledge is greater and fills the gaps</a:t>
            </a:r>
          </a:p>
        </p:txBody>
      </p:sp>
    </p:spTree>
    <p:extLst>
      <p:ext uri="{BB962C8B-B14F-4D97-AF65-F5344CB8AC3E}">
        <p14:creationId xmlns:p14="http://schemas.microsoft.com/office/powerpoint/2010/main" val="559309500"/>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693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329" grpId="0" animBg="1" autoUpdateAnimBg="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sz="half" idx="1"/>
          </p:nvPr>
        </p:nvSpPr>
        <p:spPr/>
        <p:txBody>
          <a:bodyPr/>
          <a:lstStyle/>
          <a:p>
            <a:r>
              <a:rPr lang="en-GB" smtClean="0"/>
              <a:t>Working as a team will cause us to share knowledge but</a:t>
            </a:r>
          </a:p>
          <a:p>
            <a:pPr lvl="1"/>
            <a:r>
              <a:rPr lang="en-GB" smtClean="0"/>
              <a:t>System Design often requires us to be creative</a:t>
            </a:r>
          </a:p>
          <a:p>
            <a:r>
              <a:rPr lang="en-GB" smtClean="0"/>
              <a:t>We can be individually creative, BUT we are better when we work as a team</a:t>
            </a:r>
          </a:p>
          <a:p>
            <a:pPr lvl="1"/>
            <a:r>
              <a:rPr lang="en-GB" smtClean="0"/>
              <a:t>Voicing my ideas can help other team members to be more creative and vice versa</a:t>
            </a:r>
            <a:endParaRPr lang="en-GB" dirty="0"/>
          </a:p>
        </p:txBody>
      </p:sp>
      <p:sp>
        <p:nvSpPr>
          <p:cNvPr id="35841" name="Rectangle 2"/>
          <p:cNvSpPr>
            <a:spLocks noGrp="1" noChangeArrowheads="1"/>
          </p:cNvSpPr>
          <p:nvPr>
            <p:ph type="title"/>
          </p:nvPr>
        </p:nvSpPr>
        <p:spPr/>
        <p:txBody>
          <a:bodyPr/>
          <a:lstStyle/>
          <a:p>
            <a:r>
              <a:rPr lang="en-GB" smtClean="0"/>
              <a:t>Creating Knowledge</a:t>
            </a:r>
            <a:endParaRPr lang="en-GB"/>
          </a:p>
        </p:txBody>
      </p:sp>
      <p:pic>
        <p:nvPicPr>
          <p:cNvPr id="35843" name="Picture 2" descr="light-bul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04338" y="1664677"/>
            <a:ext cx="2543908" cy="3001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11237402"/>
      </p:ext>
    </p:extLst>
  </p:cSld>
  <p:clrMapOvr>
    <a:masterClrMapping/>
  </p:clrMapOvr>
  <p:transition>
    <p:wipe dir="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2"/>
          <p:cNvSpPr>
            <a:spLocks noGrp="1"/>
          </p:cNvSpPr>
          <p:nvPr>
            <p:ph type="title"/>
          </p:nvPr>
        </p:nvSpPr>
        <p:spPr/>
        <p:txBody>
          <a:bodyPr/>
          <a:lstStyle/>
          <a:p>
            <a:r>
              <a:rPr lang="en-GB" dirty="0" smtClean="0"/>
              <a:t>People and Tools </a:t>
            </a:r>
            <a:r>
              <a:rPr lang="en-GB" dirty="0"/>
              <a:t>i</a:t>
            </a:r>
            <a:r>
              <a:rPr lang="en-GB" dirty="0" smtClean="0"/>
              <a:t>n Systems Engineering</a:t>
            </a:r>
          </a:p>
        </p:txBody>
      </p:sp>
      <p:sp>
        <p:nvSpPr>
          <p:cNvPr id="25603" name="Content Placeholder 3"/>
          <p:cNvSpPr>
            <a:spLocks noGrp="1"/>
          </p:cNvSpPr>
          <p:nvPr>
            <p:ph sz="half" idx="1"/>
          </p:nvPr>
        </p:nvSpPr>
        <p:spPr>
          <a:xfrm>
            <a:off x="324561" y="1376011"/>
            <a:ext cx="4106767" cy="4592515"/>
          </a:xfrm>
        </p:spPr>
        <p:txBody>
          <a:bodyPr>
            <a:normAutofit fontScale="92500"/>
          </a:bodyPr>
          <a:lstStyle/>
          <a:p>
            <a:pPr marL="0" indent="0">
              <a:lnSpc>
                <a:spcPct val="80000"/>
              </a:lnSpc>
              <a:buNone/>
            </a:pPr>
            <a:r>
              <a:rPr lang="en-GB" sz="1846" dirty="0"/>
              <a:t>PEOPLE</a:t>
            </a:r>
          </a:p>
          <a:p>
            <a:pPr>
              <a:lnSpc>
                <a:spcPct val="80000"/>
              </a:lnSpc>
            </a:pPr>
            <a:r>
              <a:rPr lang="en-GB" sz="1754" dirty="0"/>
              <a:t>Systems Engineering is a team sport! </a:t>
            </a:r>
          </a:p>
          <a:p>
            <a:pPr eaLnBrk="1" hangingPunct="1">
              <a:lnSpc>
                <a:spcPct val="80000"/>
              </a:lnSpc>
            </a:pPr>
            <a:r>
              <a:rPr lang="en-GB" sz="1754" dirty="0"/>
              <a:t>People are essential - they generate the information required</a:t>
            </a:r>
          </a:p>
          <a:p>
            <a:pPr eaLnBrk="1" hangingPunct="1">
              <a:lnSpc>
                <a:spcPct val="80000"/>
              </a:lnSpc>
            </a:pPr>
            <a:r>
              <a:rPr lang="en-GB" sz="1754" dirty="0"/>
              <a:t>Teams are better than individuals because of</a:t>
            </a:r>
          </a:p>
          <a:p>
            <a:pPr lvl="1" eaLnBrk="1" hangingPunct="1">
              <a:lnSpc>
                <a:spcPct val="80000"/>
              </a:lnSpc>
            </a:pPr>
            <a:r>
              <a:rPr lang="en-GB" sz="1569" dirty="0"/>
              <a:t>the sharing of knowledge and expertise </a:t>
            </a:r>
          </a:p>
          <a:p>
            <a:pPr lvl="1" eaLnBrk="1" hangingPunct="1">
              <a:lnSpc>
                <a:spcPct val="80000"/>
              </a:lnSpc>
            </a:pPr>
            <a:r>
              <a:rPr lang="en-GB" sz="1569" dirty="0"/>
              <a:t>the information and knowledge generated by working together</a:t>
            </a:r>
          </a:p>
          <a:p>
            <a:pPr>
              <a:lnSpc>
                <a:spcPct val="80000"/>
              </a:lnSpc>
              <a:spcBef>
                <a:spcPts val="0"/>
              </a:spcBef>
            </a:pPr>
            <a:r>
              <a:rPr lang="en-GB" sz="1754" dirty="0"/>
              <a:t>System design and development can involve many disciplines. Hence for complex multidisciplinary systems we have to have highly skilled multidisciplinary teams</a:t>
            </a:r>
          </a:p>
          <a:p>
            <a:pPr>
              <a:lnSpc>
                <a:spcPct val="80000"/>
              </a:lnSpc>
              <a:spcBef>
                <a:spcPts val="0"/>
              </a:spcBef>
            </a:pPr>
            <a:r>
              <a:rPr lang="en-GB" sz="1754" dirty="0"/>
              <a:t>For a multidisciplinary team to deliver they must be able to communicate with each other to share information and have a common understanding to avoid having different perceptions</a:t>
            </a:r>
          </a:p>
          <a:p>
            <a:pPr marL="0" indent="0">
              <a:lnSpc>
                <a:spcPct val="80000"/>
              </a:lnSpc>
              <a:spcBef>
                <a:spcPts val="0"/>
              </a:spcBef>
              <a:buNone/>
            </a:pPr>
            <a:endParaRPr lang="en-GB" sz="2400" dirty="0"/>
          </a:p>
          <a:p>
            <a:pPr>
              <a:lnSpc>
                <a:spcPct val="80000"/>
              </a:lnSpc>
            </a:pPr>
            <a:endParaRPr lang="en-GB" sz="2400" dirty="0"/>
          </a:p>
        </p:txBody>
      </p:sp>
      <p:sp>
        <p:nvSpPr>
          <p:cNvPr id="25604" name="Content Placeholder 4"/>
          <p:cNvSpPr>
            <a:spLocks noGrp="1"/>
          </p:cNvSpPr>
          <p:nvPr>
            <p:ph sz="half" idx="2"/>
          </p:nvPr>
        </p:nvSpPr>
        <p:spPr>
          <a:xfrm>
            <a:off x="4557890" y="1395259"/>
            <a:ext cx="4083488" cy="4592515"/>
          </a:xfrm>
        </p:spPr>
        <p:txBody>
          <a:bodyPr>
            <a:normAutofit fontScale="92500" lnSpcReduction="20000"/>
          </a:bodyPr>
          <a:lstStyle/>
          <a:p>
            <a:pPr marL="0" indent="0">
              <a:lnSpc>
                <a:spcPct val="90000"/>
              </a:lnSpc>
              <a:buNone/>
            </a:pPr>
            <a:r>
              <a:rPr lang="en-GB" sz="1754" dirty="0"/>
              <a:t>TOOLS</a:t>
            </a:r>
          </a:p>
          <a:p>
            <a:pPr eaLnBrk="1" hangingPunct="1">
              <a:lnSpc>
                <a:spcPct val="90000"/>
              </a:lnSpc>
            </a:pPr>
            <a:r>
              <a:rPr lang="en-GB" sz="1754" dirty="0"/>
              <a:t>Processes tell you what to do and when to do it (may also say who does it) – they should NOT specify how to do it – this is the job of tools</a:t>
            </a:r>
          </a:p>
          <a:p>
            <a:pPr eaLnBrk="1" hangingPunct="1">
              <a:lnSpc>
                <a:spcPct val="90000"/>
              </a:lnSpc>
            </a:pPr>
            <a:r>
              <a:rPr lang="en-GB" sz="1754" dirty="0"/>
              <a:t>BUT we need a set of tools that all teams members can use, with confidence, that allow us to handle the complexity of the system but at the same time are simple enough for the whole team to use – we need generalist systems tools </a:t>
            </a:r>
          </a:p>
          <a:p>
            <a:pPr eaLnBrk="1" hangingPunct="1">
              <a:lnSpc>
                <a:spcPct val="90000"/>
              </a:lnSpc>
            </a:pPr>
            <a:r>
              <a:rPr lang="en-GB" sz="1754" b="1" dirty="0"/>
              <a:t>Systems Engineering Tools are primarily communication devices that allow different disciplines to explore systems issues, often by building abstract models. They are scalable (any size of system), universal (any type of system)and above all simple (anybody can use them)</a:t>
            </a:r>
          </a:p>
        </p:txBody>
      </p:sp>
    </p:spTree>
    <p:extLst>
      <p:ext uri="{BB962C8B-B14F-4D97-AF65-F5344CB8AC3E}">
        <p14:creationId xmlns:p14="http://schemas.microsoft.com/office/powerpoint/2010/main" val="2063814375"/>
      </p:ext>
    </p:extLst>
  </p:cSld>
  <p:clrMapOvr>
    <a:masterClrMapping/>
  </p:clrMapOvr>
  <p:transition>
    <p:wipe dir="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GB" sz="2215" dirty="0"/>
              <a:t>Systems Tools Build Models to Help the Team Reach a Common Understanding</a:t>
            </a:r>
          </a:p>
        </p:txBody>
      </p:sp>
      <p:pic>
        <p:nvPicPr>
          <p:cNvPr id="56324" name="Picture 4"/>
          <p:cNvPicPr>
            <a:picLocks noChangeAspect="1" noChangeArrowheads="1"/>
          </p:cNvPicPr>
          <p:nvPr/>
        </p:nvPicPr>
        <p:blipFill>
          <a:blip r:embed="rId3"/>
          <a:srcRect/>
          <a:stretch>
            <a:fillRect/>
          </a:stretch>
        </p:blipFill>
        <p:spPr bwMode="auto">
          <a:xfrm>
            <a:off x="720969" y="3276600"/>
            <a:ext cx="3477358" cy="2192215"/>
          </a:xfrm>
          <a:prstGeom prst="rect">
            <a:avLst/>
          </a:prstGeom>
          <a:noFill/>
          <a:ln w="9525">
            <a:noFill/>
            <a:miter lim="800000"/>
            <a:headEnd/>
            <a:tailEnd/>
          </a:ln>
        </p:spPr>
      </p:pic>
      <p:sp>
        <p:nvSpPr>
          <p:cNvPr id="2" name="Rectangle 1"/>
          <p:cNvSpPr/>
          <p:nvPr/>
        </p:nvSpPr>
        <p:spPr>
          <a:xfrm>
            <a:off x="1539602" y="1702826"/>
            <a:ext cx="5974762" cy="774251"/>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eaLnBrk="1" hangingPunct="1"/>
            <a:r>
              <a:rPr lang="en-GB" sz="1477" dirty="0"/>
              <a:t>Systems Engineering makes great use of MODELS to look for structures, relationships and dependencies at an abstract level to help predict behaviour at the real level</a:t>
            </a:r>
          </a:p>
        </p:txBody>
      </p:sp>
      <p:pic>
        <p:nvPicPr>
          <p:cNvPr id="3" name="Picture 2"/>
          <p:cNvPicPr>
            <a:picLocks noChangeAspect="1"/>
          </p:cNvPicPr>
          <p:nvPr/>
        </p:nvPicPr>
        <p:blipFill>
          <a:blip r:embed="rId4"/>
          <a:stretch>
            <a:fillRect/>
          </a:stretch>
        </p:blipFill>
        <p:spPr>
          <a:xfrm>
            <a:off x="4597140" y="2838021"/>
            <a:ext cx="3974271" cy="3007710"/>
          </a:xfrm>
          <a:prstGeom prst="rect">
            <a:avLst/>
          </a:prstGeom>
        </p:spPr>
      </p:pic>
    </p:spTree>
    <p:extLst>
      <p:ext uri="{BB962C8B-B14F-4D97-AF65-F5344CB8AC3E}">
        <p14:creationId xmlns:p14="http://schemas.microsoft.com/office/powerpoint/2010/main" val="372334281"/>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p:cNvSpPr/>
          <p:nvPr/>
        </p:nvSpPr>
        <p:spPr>
          <a:xfrm>
            <a:off x="2846590" y="1480335"/>
            <a:ext cx="3994872" cy="4527178"/>
          </a:xfrm>
          <a:prstGeom prst="rect">
            <a:avLst/>
          </a:prstGeom>
          <a:noFill/>
          <a:ln>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3" name="Document 102"/>
          <p:cNvSpPr/>
          <p:nvPr/>
        </p:nvSpPr>
        <p:spPr>
          <a:xfrm>
            <a:off x="6970675" y="4958460"/>
            <a:ext cx="1855911" cy="818750"/>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104" name="TextBox 103"/>
          <p:cNvSpPr txBox="1"/>
          <p:nvPr/>
        </p:nvSpPr>
        <p:spPr>
          <a:xfrm>
            <a:off x="7385243" y="4968394"/>
            <a:ext cx="1012519" cy="155684"/>
          </a:xfrm>
          <a:prstGeom prst="rect">
            <a:avLst/>
          </a:prstGeom>
          <a:noFill/>
        </p:spPr>
        <p:txBody>
          <a:bodyPr wrap="none" lIns="51307" tIns="25654" rIns="51307" bIns="25654" rtlCol="0">
            <a:spAutoFit/>
          </a:bodyPr>
          <a:lstStyle/>
          <a:p>
            <a:r>
              <a:rPr lang="en-US" sz="675" dirty="0">
                <a:latin typeface="GE Inspira Pitch Regular" charset="0"/>
              </a:rPr>
              <a:t>Requirements Database</a:t>
            </a:r>
          </a:p>
        </p:txBody>
      </p:sp>
      <p:pic>
        <p:nvPicPr>
          <p:cNvPr id="105" name="Picture 10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76587" y="5105223"/>
            <a:ext cx="524170" cy="513717"/>
          </a:xfrm>
          <a:prstGeom prst="rect">
            <a:avLst/>
          </a:prstGeom>
        </p:spPr>
      </p:pic>
      <p:pic>
        <p:nvPicPr>
          <p:cNvPr id="106" name="Picture 10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64896" y="5097307"/>
            <a:ext cx="530641" cy="513716"/>
          </a:xfrm>
          <a:prstGeom prst="rect">
            <a:avLst/>
          </a:prstGeom>
        </p:spPr>
      </p:pic>
      <p:sp>
        <p:nvSpPr>
          <p:cNvPr id="107" name="Rectangle 106"/>
          <p:cNvSpPr/>
          <p:nvPr/>
        </p:nvSpPr>
        <p:spPr>
          <a:xfrm>
            <a:off x="7168954" y="1498680"/>
            <a:ext cx="1404522" cy="3066338"/>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8" name="Rectangle 107"/>
          <p:cNvSpPr/>
          <p:nvPr/>
        </p:nvSpPr>
        <p:spPr>
          <a:xfrm>
            <a:off x="529853" y="1463472"/>
            <a:ext cx="1663275" cy="4544041"/>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09" name="Picture 10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28807" y="2423002"/>
            <a:ext cx="843658" cy="456435"/>
          </a:xfrm>
          <a:prstGeom prst="rect">
            <a:avLst/>
          </a:prstGeom>
        </p:spPr>
      </p:pic>
      <p:sp>
        <p:nvSpPr>
          <p:cNvPr id="110" name="TextBox 109"/>
          <p:cNvSpPr txBox="1"/>
          <p:nvPr/>
        </p:nvSpPr>
        <p:spPr>
          <a:xfrm>
            <a:off x="623804" y="2377100"/>
            <a:ext cx="661443" cy="144132"/>
          </a:xfrm>
          <a:prstGeom prst="rect">
            <a:avLst/>
          </a:prstGeom>
          <a:noFill/>
        </p:spPr>
        <p:txBody>
          <a:bodyPr wrap="none" lIns="51298" tIns="25649" rIns="51298" bIns="25649" rtlCol="0">
            <a:spAutoFit/>
          </a:bodyPr>
          <a:lstStyle/>
          <a:p>
            <a:r>
              <a:rPr lang="en-US" sz="600" dirty="0">
                <a:latin typeface="GE Inspira Pitch Regular" charset="0"/>
              </a:rPr>
              <a:t>Stakeholder Map</a:t>
            </a:r>
          </a:p>
        </p:txBody>
      </p:sp>
      <p:sp>
        <p:nvSpPr>
          <p:cNvPr id="111" name="TextBox 110"/>
          <p:cNvSpPr txBox="1"/>
          <p:nvPr/>
        </p:nvSpPr>
        <p:spPr>
          <a:xfrm>
            <a:off x="572526" y="2537772"/>
            <a:ext cx="718442" cy="3287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Determine system stakeholders and select key ones for requirements elicitation</a:t>
            </a:r>
          </a:p>
        </p:txBody>
      </p:sp>
      <p:pic>
        <p:nvPicPr>
          <p:cNvPr id="112" name="Picture 1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6646" y="4435740"/>
            <a:ext cx="1101228" cy="415197"/>
          </a:xfrm>
          <a:prstGeom prst="rect">
            <a:avLst/>
          </a:prstGeom>
        </p:spPr>
      </p:pic>
      <p:sp>
        <p:nvSpPr>
          <p:cNvPr id="113" name="Right Arrow 112"/>
          <p:cNvSpPr/>
          <p:nvPr/>
        </p:nvSpPr>
        <p:spPr>
          <a:xfrm rot="5400000">
            <a:off x="1216232" y="4125626"/>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4" name="TextBox 113"/>
          <p:cNvSpPr txBox="1"/>
          <p:nvPr/>
        </p:nvSpPr>
        <p:spPr>
          <a:xfrm>
            <a:off x="566338" y="4847840"/>
            <a:ext cx="1470960" cy="144132"/>
          </a:xfrm>
          <a:prstGeom prst="rect">
            <a:avLst/>
          </a:prstGeom>
          <a:noFill/>
        </p:spPr>
        <p:txBody>
          <a:bodyPr wrap="none" lIns="51298" tIns="25649" rIns="51298" bIns="25649" rtlCol="0">
            <a:spAutoFit/>
          </a:bodyPr>
          <a:lstStyle/>
          <a:p>
            <a:r>
              <a:rPr lang="en-US" sz="600" dirty="0">
                <a:latin typeface="GE Inspira Pitch Regular" charset="0"/>
              </a:rPr>
              <a:t>Tree Diagram/Analytic Hierarchy Process</a:t>
            </a:r>
          </a:p>
        </p:txBody>
      </p:sp>
      <p:sp>
        <p:nvSpPr>
          <p:cNvPr id="115" name="TextBox 114"/>
          <p:cNvSpPr txBox="1"/>
          <p:nvPr/>
        </p:nvSpPr>
        <p:spPr>
          <a:xfrm>
            <a:off x="881048" y="4994907"/>
            <a:ext cx="831312" cy="1902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Organize and </a:t>
            </a:r>
            <a:r>
              <a:rPr lang="en-US" sz="450" dirty="0" err="1">
                <a:latin typeface="GE Inspira Pitch Regular" charset="0"/>
              </a:rPr>
              <a:t>prioritise</a:t>
            </a:r>
            <a:r>
              <a:rPr lang="en-US" sz="450" dirty="0">
                <a:latin typeface="GE Inspira Pitch Regular" charset="0"/>
              </a:rPr>
              <a:t> key stakeholder requirements </a:t>
            </a:r>
          </a:p>
        </p:txBody>
      </p:sp>
      <p:sp>
        <p:nvSpPr>
          <p:cNvPr id="116" name="Right Arrow 115"/>
          <p:cNvSpPr/>
          <p:nvPr/>
        </p:nvSpPr>
        <p:spPr>
          <a:xfrm rot="5400000">
            <a:off x="1269880" y="294319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7" name="TextBox 116"/>
          <p:cNvSpPr txBox="1"/>
          <p:nvPr/>
        </p:nvSpPr>
        <p:spPr>
          <a:xfrm>
            <a:off x="638965" y="5522491"/>
            <a:ext cx="1315478"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User Requirements defines the expressed requirements of a particular stakeholder or stakeholders</a:t>
            </a:r>
          </a:p>
        </p:txBody>
      </p:sp>
      <p:pic>
        <p:nvPicPr>
          <p:cNvPr id="118" name="Picture 1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26546" y="3004772"/>
            <a:ext cx="716719" cy="692269"/>
          </a:xfrm>
          <a:prstGeom prst="rect">
            <a:avLst/>
          </a:prstGeom>
        </p:spPr>
      </p:pic>
      <p:sp>
        <p:nvSpPr>
          <p:cNvPr id="119" name="TextBox 118"/>
          <p:cNvSpPr txBox="1"/>
          <p:nvPr/>
        </p:nvSpPr>
        <p:spPr>
          <a:xfrm>
            <a:off x="592125" y="3651527"/>
            <a:ext cx="640604" cy="144132"/>
          </a:xfrm>
          <a:prstGeom prst="rect">
            <a:avLst/>
          </a:prstGeom>
          <a:noFill/>
        </p:spPr>
        <p:txBody>
          <a:bodyPr wrap="none" lIns="51298" tIns="25649" rIns="51298" bIns="25649" rtlCol="0">
            <a:spAutoFit/>
          </a:bodyPr>
          <a:lstStyle/>
          <a:p>
            <a:r>
              <a:rPr lang="en-US" sz="600" dirty="0">
                <a:latin typeface="GE Inspira Pitch Regular" charset="0"/>
              </a:rPr>
              <a:t>Affinity Diagram</a:t>
            </a:r>
          </a:p>
        </p:txBody>
      </p:sp>
      <p:sp>
        <p:nvSpPr>
          <p:cNvPr id="120" name="TextBox 119"/>
          <p:cNvSpPr txBox="1"/>
          <p:nvPr/>
        </p:nvSpPr>
        <p:spPr>
          <a:xfrm>
            <a:off x="604204" y="3779361"/>
            <a:ext cx="628209" cy="25954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Elicit and capture key stakeholder requirements </a:t>
            </a:r>
          </a:p>
        </p:txBody>
      </p:sp>
      <p:sp>
        <p:nvSpPr>
          <p:cNvPr id="121" name="TextBox 120"/>
          <p:cNvSpPr txBox="1"/>
          <p:nvPr/>
        </p:nvSpPr>
        <p:spPr>
          <a:xfrm>
            <a:off x="1441967" y="3789217"/>
            <a:ext cx="661474"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how a user expects to interact with a system</a:t>
            </a:r>
          </a:p>
        </p:txBody>
      </p:sp>
      <p:sp>
        <p:nvSpPr>
          <p:cNvPr id="122" name="TextBox 121"/>
          <p:cNvSpPr txBox="1"/>
          <p:nvPr/>
        </p:nvSpPr>
        <p:spPr>
          <a:xfrm>
            <a:off x="1531870" y="3664266"/>
            <a:ext cx="409772" cy="144132"/>
          </a:xfrm>
          <a:prstGeom prst="rect">
            <a:avLst/>
          </a:prstGeom>
          <a:noFill/>
        </p:spPr>
        <p:txBody>
          <a:bodyPr wrap="none" lIns="51298" tIns="25649" rIns="51298" bIns="25649" rtlCol="0">
            <a:spAutoFit/>
          </a:bodyPr>
          <a:lstStyle/>
          <a:p>
            <a:r>
              <a:rPr lang="en-US" sz="600" dirty="0">
                <a:latin typeface="GE Inspira Pitch Regular" charset="0"/>
              </a:rPr>
              <a:t>Use Case</a:t>
            </a:r>
          </a:p>
        </p:txBody>
      </p:sp>
      <p:pic>
        <p:nvPicPr>
          <p:cNvPr id="123" name="Picture 12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05684" y="3140190"/>
            <a:ext cx="542556" cy="517942"/>
          </a:xfrm>
          <a:prstGeom prst="rect">
            <a:avLst/>
          </a:prstGeom>
        </p:spPr>
      </p:pic>
      <p:sp>
        <p:nvSpPr>
          <p:cNvPr id="124" name="TextBox 123"/>
          <p:cNvSpPr txBox="1"/>
          <p:nvPr/>
        </p:nvSpPr>
        <p:spPr>
          <a:xfrm>
            <a:off x="1058707" y="1720003"/>
            <a:ext cx="972361" cy="455756"/>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r>
              <a:rPr lang="en-US" sz="525" dirty="0">
                <a:latin typeface="GE Inspira Pitch Regular" charset="0"/>
              </a:rPr>
              <a:t>The Business Requirements provide the rationale and overall business constraints for a system development project</a:t>
            </a:r>
          </a:p>
        </p:txBody>
      </p:sp>
      <p:sp>
        <p:nvSpPr>
          <p:cNvPr id="125" name="Right Arrow 124"/>
          <p:cNvSpPr/>
          <p:nvPr/>
        </p:nvSpPr>
        <p:spPr>
          <a:xfrm rot="5400000">
            <a:off x="1184485" y="526166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6" name="Right Arrow 125"/>
          <p:cNvSpPr/>
          <p:nvPr/>
        </p:nvSpPr>
        <p:spPr>
          <a:xfrm rot="5400000">
            <a:off x="1284700" y="2177062"/>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7" name="TextBox 126"/>
          <p:cNvSpPr txBox="1"/>
          <p:nvPr/>
        </p:nvSpPr>
        <p:spPr>
          <a:xfrm>
            <a:off x="734586" y="1489493"/>
            <a:ext cx="1243226" cy="1902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solidFill>
                  <a:srgbClr val="000000"/>
                </a:solidFill>
                <a:latin typeface="GE Inspira Pitch Regular" charset="0"/>
              </a:rPr>
              <a:t>Gather Requirements</a:t>
            </a:r>
          </a:p>
        </p:txBody>
      </p:sp>
      <p:sp>
        <p:nvSpPr>
          <p:cNvPr id="128" name="TextBox 127"/>
          <p:cNvSpPr txBox="1"/>
          <p:nvPr/>
        </p:nvSpPr>
        <p:spPr>
          <a:xfrm>
            <a:off x="3830533" y="5701839"/>
            <a:ext cx="1397206"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Identifies and explores system solutions at different levels to determine System Meta-Solution</a:t>
            </a:r>
          </a:p>
        </p:txBody>
      </p:sp>
      <p:sp>
        <p:nvSpPr>
          <p:cNvPr id="129" name="TextBox 128"/>
          <p:cNvSpPr txBox="1"/>
          <p:nvPr/>
        </p:nvSpPr>
        <p:spPr>
          <a:xfrm>
            <a:off x="4037551" y="5538394"/>
            <a:ext cx="880146" cy="144132"/>
          </a:xfrm>
          <a:prstGeom prst="rect">
            <a:avLst/>
          </a:prstGeom>
          <a:noFill/>
        </p:spPr>
        <p:txBody>
          <a:bodyPr wrap="square" lIns="51298" tIns="25649" rIns="51298" bIns="25649" rtlCol="0">
            <a:spAutoFit/>
          </a:bodyPr>
          <a:lstStyle/>
          <a:p>
            <a:r>
              <a:rPr lang="en-US" sz="600" dirty="0">
                <a:latin typeface="GE Inspira Pitch Regular" charset="0"/>
              </a:rPr>
              <a:t>Need Mean Analysis</a:t>
            </a:r>
          </a:p>
        </p:txBody>
      </p:sp>
      <p:sp>
        <p:nvSpPr>
          <p:cNvPr id="131" name="TextBox 130"/>
          <p:cNvSpPr txBox="1"/>
          <p:nvPr/>
        </p:nvSpPr>
        <p:spPr>
          <a:xfrm>
            <a:off x="2967214" y="4970524"/>
            <a:ext cx="1153061"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Analyses expressed requirements into their atomic form to identify and clarify missing and ambiguous requirements </a:t>
            </a:r>
          </a:p>
        </p:txBody>
      </p:sp>
      <p:sp>
        <p:nvSpPr>
          <p:cNvPr id="132" name="TextBox 131"/>
          <p:cNvSpPr txBox="1"/>
          <p:nvPr/>
        </p:nvSpPr>
        <p:spPr>
          <a:xfrm>
            <a:off x="3026954" y="4803215"/>
            <a:ext cx="1105958" cy="144132"/>
          </a:xfrm>
          <a:prstGeom prst="rect">
            <a:avLst/>
          </a:prstGeom>
          <a:noFill/>
        </p:spPr>
        <p:txBody>
          <a:bodyPr wrap="square" lIns="51298" tIns="25649" rIns="51298" bIns="25649" rtlCol="0">
            <a:spAutoFit/>
          </a:bodyPr>
          <a:lstStyle/>
          <a:p>
            <a:r>
              <a:rPr lang="en-US" sz="600" dirty="0">
                <a:latin typeface="GE Inspira Pitch Regular" charset="0"/>
              </a:rPr>
              <a:t>Systemic Textual Analysis</a:t>
            </a:r>
          </a:p>
        </p:txBody>
      </p:sp>
      <p:pic>
        <p:nvPicPr>
          <p:cNvPr id="133" name="Picture 13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268887" y="4184300"/>
            <a:ext cx="587761" cy="635470"/>
          </a:xfrm>
          <a:prstGeom prst="rect">
            <a:avLst/>
          </a:prstGeom>
        </p:spPr>
      </p:pic>
      <p:pic>
        <p:nvPicPr>
          <p:cNvPr id="134" name="Picture 13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166512" y="5336939"/>
            <a:ext cx="583224" cy="620397"/>
          </a:xfrm>
          <a:prstGeom prst="rect">
            <a:avLst/>
          </a:prstGeom>
        </p:spPr>
      </p:pic>
      <p:pic>
        <p:nvPicPr>
          <p:cNvPr id="135" name="Picture 13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23090" y="4137849"/>
            <a:ext cx="967387" cy="716455"/>
          </a:xfrm>
          <a:prstGeom prst="rect">
            <a:avLst/>
          </a:prstGeom>
        </p:spPr>
      </p:pic>
      <p:sp>
        <p:nvSpPr>
          <p:cNvPr id="136" name="TextBox 135"/>
          <p:cNvSpPr txBox="1"/>
          <p:nvPr/>
        </p:nvSpPr>
        <p:spPr>
          <a:xfrm>
            <a:off x="4189153" y="4967718"/>
            <a:ext cx="1167573"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Generates and organizes system generic functionality necessary to achieve the Operational Requirement</a:t>
            </a:r>
          </a:p>
        </p:txBody>
      </p:sp>
      <p:sp>
        <p:nvSpPr>
          <p:cNvPr id="137" name="TextBox 136"/>
          <p:cNvSpPr txBox="1"/>
          <p:nvPr/>
        </p:nvSpPr>
        <p:spPr>
          <a:xfrm>
            <a:off x="4137404" y="4808919"/>
            <a:ext cx="1261550" cy="144132"/>
          </a:xfrm>
          <a:prstGeom prst="rect">
            <a:avLst/>
          </a:prstGeom>
          <a:noFill/>
        </p:spPr>
        <p:txBody>
          <a:bodyPr wrap="square" lIns="51298" tIns="25649" rIns="51298" bIns="25649" rtlCol="0">
            <a:spAutoFit/>
          </a:bodyPr>
          <a:lstStyle/>
          <a:p>
            <a:r>
              <a:rPr lang="en-US" sz="600" dirty="0">
                <a:latin typeface="GE Inspira Pitch Regular" charset="0"/>
              </a:rPr>
              <a:t>Viewpoint/Functional Analysis</a:t>
            </a:r>
          </a:p>
        </p:txBody>
      </p:sp>
      <p:pic>
        <p:nvPicPr>
          <p:cNvPr id="138" name="Picture 13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303491" y="4121808"/>
            <a:ext cx="1237848" cy="705361"/>
          </a:xfrm>
          <a:prstGeom prst="rect">
            <a:avLst/>
          </a:prstGeom>
        </p:spPr>
      </p:pic>
      <p:sp>
        <p:nvSpPr>
          <p:cNvPr id="139" name="TextBox 138"/>
          <p:cNvSpPr txBox="1"/>
          <p:nvPr/>
        </p:nvSpPr>
        <p:spPr>
          <a:xfrm>
            <a:off x="5384447" y="4960273"/>
            <a:ext cx="1213157"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and shows how the component functionality of a system must cooperate to deliver the Operational Requirement</a:t>
            </a:r>
          </a:p>
        </p:txBody>
      </p:sp>
      <p:sp>
        <p:nvSpPr>
          <p:cNvPr id="140" name="TextBox 139"/>
          <p:cNvSpPr txBox="1"/>
          <p:nvPr/>
        </p:nvSpPr>
        <p:spPr>
          <a:xfrm>
            <a:off x="5460604" y="4802324"/>
            <a:ext cx="994167" cy="144132"/>
          </a:xfrm>
          <a:prstGeom prst="rect">
            <a:avLst/>
          </a:prstGeom>
          <a:noFill/>
        </p:spPr>
        <p:txBody>
          <a:bodyPr wrap="square" lIns="51298" tIns="25649" rIns="51298" bIns="25649" rtlCol="0">
            <a:spAutoFit/>
          </a:bodyPr>
          <a:lstStyle/>
          <a:p>
            <a:r>
              <a:rPr lang="en-US" sz="600" dirty="0">
                <a:latin typeface="GE Inspira Pitch Regular" charset="0"/>
              </a:rPr>
              <a:t>Function Flow Diagram</a:t>
            </a:r>
          </a:p>
        </p:txBody>
      </p:sp>
      <p:sp>
        <p:nvSpPr>
          <p:cNvPr id="141" name="Rectangle 140"/>
          <p:cNvSpPr/>
          <p:nvPr/>
        </p:nvSpPr>
        <p:spPr>
          <a:xfrm>
            <a:off x="2899548" y="3944506"/>
            <a:ext cx="3797995" cy="1342257"/>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42" name="TextBox 141"/>
          <p:cNvSpPr txBox="1"/>
          <p:nvPr/>
        </p:nvSpPr>
        <p:spPr>
          <a:xfrm>
            <a:off x="3619672" y="3950866"/>
            <a:ext cx="2453574" cy="155674"/>
          </a:xfrm>
          <a:prstGeom prst="rect">
            <a:avLst/>
          </a:prstGeom>
          <a:noFill/>
        </p:spPr>
        <p:txBody>
          <a:bodyPr wrap="square" lIns="51298" tIns="25649" rIns="51298" bIns="25649" rtlCol="0">
            <a:spAutoFit/>
          </a:bodyPr>
          <a:lstStyle/>
          <a:p>
            <a:r>
              <a:rPr lang="en-US" sz="675" dirty="0">
                <a:latin typeface="GE Inspira Pitch Regular" charset="0"/>
              </a:rPr>
              <a:t>Determine the necessary generic System Functionality  </a:t>
            </a:r>
          </a:p>
        </p:txBody>
      </p:sp>
      <p:sp>
        <p:nvSpPr>
          <p:cNvPr id="143" name="Right Arrow 142"/>
          <p:cNvSpPr/>
          <p:nvPr/>
        </p:nvSpPr>
        <p:spPr>
          <a:xfrm rot="16200000">
            <a:off x="4100139" y="5281199"/>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44" name="Picture 143"/>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250729" y="2810084"/>
            <a:ext cx="1171610" cy="448702"/>
          </a:xfrm>
          <a:prstGeom prst="rect">
            <a:avLst/>
          </a:prstGeom>
        </p:spPr>
      </p:pic>
      <p:sp>
        <p:nvSpPr>
          <p:cNvPr id="145" name="TextBox 144"/>
          <p:cNvSpPr txBox="1"/>
          <p:nvPr/>
        </p:nvSpPr>
        <p:spPr>
          <a:xfrm>
            <a:off x="3142688" y="3404305"/>
            <a:ext cx="1326100"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the potential functional failure modes, effects and causes to identify remedies </a:t>
            </a:r>
            <a:r>
              <a:rPr lang="en-US" sz="450" dirty="0" err="1">
                <a:latin typeface="GE Inspira Pitch Regular" charset="0"/>
              </a:rPr>
              <a:t>ab</a:t>
            </a:r>
            <a:r>
              <a:rPr lang="en-US" sz="450" dirty="0">
                <a:latin typeface="GE Inspira Pitch Regular" charset="0"/>
              </a:rPr>
              <a:t> initio </a:t>
            </a:r>
          </a:p>
        </p:txBody>
      </p:sp>
      <p:sp>
        <p:nvSpPr>
          <p:cNvPr id="146" name="TextBox 145"/>
          <p:cNvSpPr txBox="1"/>
          <p:nvPr/>
        </p:nvSpPr>
        <p:spPr>
          <a:xfrm>
            <a:off x="3100059" y="3242245"/>
            <a:ext cx="1788642" cy="144132"/>
          </a:xfrm>
          <a:prstGeom prst="rect">
            <a:avLst/>
          </a:prstGeom>
          <a:noFill/>
        </p:spPr>
        <p:txBody>
          <a:bodyPr wrap="square" lIns="51298" tIns="25649" rIns="51298" bIns="25649" rtlCol="0">
            <a:spAutoFit/>
          </a:bodyPr>
          <a:lstStyle/>
          <a:p>
            <a:r>
              <a:rPr lang="en-US" sz="600" dirty="0">
                <a:latin typeface="GE Inspira Pitch Regular" charset="0"/>
              </a:rPr>
              <a:t>Functional Failure Mode and Effect Analysis</a:t>
            </a:r>
          </a:p>
        </p:txBody>
      </p:sp>
      <p:pic>
        <p:nvPicPr>
          <p:cNvPr id="147" name="Picture 146"/>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153381" y="1783703"/>
            <a:ext cx="1226710" cy="690803"/>
          </a:xfrm>
          <a:prstGeom prst="rect">
            <a:avLst/>
          </a:prstGeom>
        </p:spPr>
      </p:pic>
      <p:sp>
        <p:nvSpPr>
          <p:cNvPr id="148" name="TextBox 147"/>
          <p:cNvSpPr txBox="1"/>
          <p:nvPr/>
        </p:nvSpPr>
        <p:spPr>
          <a:xfrm>
            <a:off x="3196709" y="2539984"/>
            <a:ext cx="1213841"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Identifies causal paths for potential system sensitivities</a:t>
            </a:r>
          </a:p>
        </p:txBody>
      </p:sp>
      <p:sp>
        <p:nvSpPr>
          <p:cNvPr id="149" name="TextBox 148"/>
          <p:cNvSpPr txBox="1"/>
          <p:nvPr/>
        </p:nvSpPr>
        <p:spPr>
          <a:xfrm>
            <a:off x="3250729" y="2377924"/>
            <a:ext cx="1062746" cy="144132"/>
          </a:xfrm>
          <a:prstGeom prst="rect">
            <a:avLst/>
          </a:prstGeom>
          <a:noFill/>
        </p:spPr>
        <p:txBody>
          <a:bodyPr wrap="square" lIns="51298" tIns="25649" rIns="51298" bIns="25649" rtlCol="0">
            <a:spAutoFit/>
          </a:bodyPr>
          <a:lstStyle/>
          <a:p>
            <a:r>
              <a:rPr lang="en-US" sz="600" dirty="0">
                <a:latin typeface="GE Inspira Pitch Regular" charset="0"/>
              </a:rPr>
              <a:t>Flow Sensitivity Analysis</a:t>
            </a:r>
          </a:p>
        </p:txBody>
      </p:sp>
      <p:sp>
        <p:nvSpPr>
          <p:cNvPr id="150" name="Rectangle 149"/>
          <p:cNvSpPr/>
          <p:nvPr/>
        </p:nvSpPr>
        <p:spPr>
          <a:xfrm>
            <a:off x="2916085" y="1621643"/>
            <a:ext cx="1826784" cy="197285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1" name="TextBox 150"/>
          <p:cNvSpPr txBox="1"/>
          <p:nvPr/>
        </p:nvSpPr>
        <p:spPr>
          <a:xfrm>
            <a:off x="3034649" y="1628003"/>
            <a:ext cx="1741240" cy="155674"/>
          </a:xfrm>
          <a:prstGeom prst="rect">
            <a:avLst/>
          </a:prstGeom>
          <a:noFill/>
        </p:spPr>
        <p:txBody>
          <a:bodyPr wrap="square" lIns="51298" tIns="25649" rIns="51298" bIns="25649" rtlCol="0">
            <a:spAutoFit/>
          </a:bodyPr>
          <a:lstStyle/>
          <a:p>
            <a:r>
              <a:rPr lang="en-US" sz="675" dirty="0">
                <a:latin typeface="GE Inspira Pitch Regular" charset="0"/>
              </a:rPr>
              <a:t>Determine the Emergent Functionality  </a:t>
            </a:r>
          </a:p>
        </p:txBody>
      </p:sp>
      <p:pic>
        <p:nvPicPr>
          <p:cNvPr id="152" name="Picture 15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110785" y="1873157"/>
            <a:ext cx="1141623" cy="1317258"/>
          </a:xfrm>
          <a:prstGeom prst="rect">
            <a:avLst/>
          </a:prstGeom>
        </p:spPr>
      </p:pic>
      <p:sp>
        <p:nvSpPr>
          <p:cNvPr id="153" name="Right Arrow 152"/>
          <p:cNvSpPr/>
          <p:nvPr/>
        </p:nvSpPr>
        <p:spPr>
          <a:xfrm>
            <a:off x="4709271" y="2485964"/>
            <a:ext cx="286680" cy="217184"/>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4" name="Right Arrow 153"/>
          <p:cNvSpPr/>
          <p:nvPr/>
        </p:nvSpPr>
        <p:spPr>
          <a:xfrm rot="16200000">
            <a:off x="3235620" y="3681855"/>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5" name="Right Arrow 154"/>
          <p:cNvSpPr/>
          <p:nvPr/>
        </p:nvSpPr>
        <p:spPr>
          <a:xfrm rot="5400000">
            <a:off x="4006619" y="3669572"/>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6" name="Right Arrow 155"/>
          <p:cNvSpPr/>
          <p:nvPr/>
        </p:nvSpPr>
        <p:spPr>
          <a:xfrm rot="16200000">
            <a:off x="5518005" y="3573814"/>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7" name="TextBox 156"/>
          <p:cNvSpPr txBox="1"/>
          <p:nvPr/>
        </p:nvSpPr>
        <p:spPr>
          <a:xfrm>
            <a:off x="5079510" y="3337859"/>
            <a:ext cx="1125692"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Cross checks requirements for consistency and completeness</a:t>
            </a:r>
          </a:p>
        </p:txBody>
      </p:sp>
      <p:sp>
        <p:nvSpPr>
          <p:cNvPr id="158" name="TextBox 157"/>
          <p:cNvSpPr txBox="1"/>
          <p:nvPr/>
        </p:nvSpPr>
        <p:spPr>
          <a:xfrm>
            <a:off x="5032033" y="3156199"/>
            <a:ext cx="1288205" cy="144132"/>
          </a:xfrm>
          <a:prstGeom prst="rect">
            <a:avLst/>
          </a:prstGeom>
          <a:noFill/>
        </p:spPr>
        <p:txBody>
          <a:bodyPr wrap="square" lIns="51298" tIns="25649" rIns="51298" bIns="25649" rtlCol="0">
            <a:spAutoFit/>
          </a:bodyPr>
          <a:lstStyle/>
          <a:p>
            <a:r>
              <a:rPr lang="en-US" sz="600" dirty="0">
                <a:latin typeface="GE Inspira Pitch Regular" charset="0"/>
              </a:rPr>
              <a:t>Quality Function Deployment 1</a:t>
            </a:r>
          </a:p>
        </p:txBody>
      </p:sp>
      <p:sp>
        <p:nvSpPr>
          <p:cNvPr id="159" name="TextBox 158"/>
          <p:cNvSpPr txBox="1"/>
          <p:nvPr/>
        </p:nvSpPr>
        <p:spPr>
          <a:xfrm>
            <a:off x="5303491" y="1537481"/>
            <a:ext cx="1294113" cy="328798"/>
          </a:xfrm>
          <a:prstGeom prst="rect">
            <a:avLst/>
          </a:prstGeom>
          <a:ln>
            <a:solidFill>
              <a:srgbClr val="FFFFFF"/>
            </a:solid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err="1">
                <a:solidFill>
                  <a:srgbClr val="000000"/>
                </a:solidFill>
                <a:latin typeface="GE Inspira Pitch Regular" charset="0"/>
              </a:rPr>
              <a:t>Analyse</a:t>
            </a:r>
            <a:r>
              <a:rPr lang="en-US" sz="900" dirty="0">
                <a:solidFill>
                  <a:srgbClr val="000000"/>
                </a:solidFill>
                <a:latin typeface="GE Inspira Pitch Regular" charset="0"/>
              </a:rPr>
              <a:t>  and Validate Requirements</a:t>
            </a:r>
          </a:p>
        </p:txBody>
      </p:sp>
      <p:sp>
        <p:nvSpPr>
          <p:cNvPr id="161" name="TextBox 160"/>
          <p:cNvSpPr txBox="1"/>
          <p:nvPr/>
        </p:nvSpPr>
        <p:spPr>
          <a:xfrm>
            <a:off x="7326707" y="1523425"/>
            <a:ext cx="1071968" cy="3287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latin typeface="GE Inspira Pitch Regular" charset="0"/>
              </a:rPr>
              <a:t>Specify</a:t>
            </a:r>
          </a:p>
          <a:p>
            <a:pPr algn="ctr"/>
            <a:r>
              <a:rPr lang="en-US" sz="900" dirty="0">
                <a:latin typeface="GE Inspira Pitch Regular" charset="0"/>
              </a:rPr>
              <a:t> Requirements</a:t>
            </a:r>
          </a:p>
        </p:txBody>
      </p:sp>
      <p:pic>
        <p:nvPicPr>
          <p:cNvPr id="162" name="Picture 161"/>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282064" y="2973635"/>
            <a:ext cx="1251529" cy="474200"/>
          </a:xfrm>
          <a:prstGeom prst="rect">
            <a:avLst/>
          </a:prstGeom>
        </p:spPr>
      </p:pic>
      <p:sp>
        <p:nvSpPr>
          <p:cNvPr id="163" name="Text Box 122"/>
          <p:cNvSpPr txBox="1">
            <a:spLocks noChangeArrowheads="1"/>
          </p:cNvSpPr>
          <p:nvPr/>
        </p:nvSpPr>
        <p:spPr bwMode="auto">
          <a:xfrm>
            <a:off x="7334728" y="3626400"/>
            <a:ext cx="1024781" cy="36015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36631" tIns="18315" rIns="36631" bIns="18315">
            <a:spAutoFit/>
          </a:bodyPr>
          <a:lstStyle/>
          <a:p>
            <a:pPr algn="ctr" defTabSz="366323" eaLnBrk="0" hangingPunct="0">
              <a:defRPr/>
            </a:pPr>
            <a:r>
              <a:rPr lang="en-GB" sz="525" kern="0" dirty="0">
                <a:solidFill>
                  <a:srgbClr val="000000"/>
                </a:solidFill>
                <a:latin typeface="GE Inspira Pitch Regular" charset="0"/>
              </a:rPr>
              <a:t>Determine Validation and Verification methods for each requirement and specify V&amp; V Requirements </a:t>
            </a:r>
          </a:p>
        </p:txBody>
      </p:sp>
      <p:sp>
        <p:nvSpPr>
          <p:cNvPr id="164" name="Right Arrow 163"/>
          <p:cNvSpPr/>
          <p:nvPr/>
        </p:nvSpPr>
        <p:spPr>
          <a:xfrm rot="5400000">
            <a:off x="7741481" y="2692726"/>
            <a:ext cx="254066" cy="247937"/>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65" name="TextBox 164"/>
          <p:cNvSpPr txBox="1"/>
          <p:nvPr/>
        </p:nvSpPr>
        <p:spPr>
          <a:xfrm>
            <a:off x="7284730" y="3458028"/>
            <a:ext cx="1247751" cy="144132"/>
          </a:xfrm>
          <a:prstGeom prst="rect">
            <a:avLst/>
          </a:prstGeom>
          <a:noFill/>
        </p:spPr>
        <p:txBody>
          <a:bodyPr wrap="square" lIns="51298" tIns="25649" rIns="51298" bIns="25649" rtlCol="0">
            <a:spAutoFit/>
          </a:bodyPr>
          <a:lstStyle/>
          <a:p>
            <a:r>
              <a:rPr lang="en-US" sz="600" dirty="0">
                <a:latin typeface="GE Inspira Pitch Regular" charset="0"/>
              </a:rPr>
              <a:t>Verification Compliance Matrix</a:t>
            </a:r>
          </a:p>
        </p:txBody>
      </p:sp>
      <p:pic>
        <p:nvPicPr>
          <p:cNvPr id="166" name="Picture 165"/>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66115" y="1700937"/>
            <a:ext cx="438572" cy="436797"/>
          </a:xfrm>
          <a:prstGeom prst="rect">
            <a:avLst/>
          </a:prstGeom>
        </p:spPr>
      </p:pic>
      <p:pic>
        <p:nvPicPr>
          <p:cNvPr id="167" name="Picture 166"/>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273238" y="5389891"/>
            <a:ext cx="492554" cy="482731"/>
          </a:xfrm>
          <a:prstGeom prst="rect">
            <a:avLst/>
          </a:prstGeom>
        </p:spPr>
      </p:pic>
      <p:pic>
        <p:nvPicPr>
          <p:cNvPr id="168" name="Picture 167"/>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7646028" y="1832831"/>
            <a:ext cx="449509" cy="428701"/>
          </a:xfrm>
          <a:prstGeom prst="rect">
            <a:avLst/>
          </a:prstGeom>
        </p:spPr>
      </p:pic>
      <p:pic>
        <p:nvPicPr>
          <p:cNvPr id="169" name="Picture 168"/>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7595172" y="4027404"/>
            <a:ext cx="546683" cy="527814"/>
          </a:xfrm>
          <a:prstGeom prst="rect">
            <a:avLst/>
          </a:prstGeom>
        </p:spPr>
      </p:pic>
      <p:sp>
        <p:nvSpPr>
          <p:cNvPr id="170" name="TextBox 169"/>
          <p:cNvSpPr txBox="1"/>
          <p:nvPr/>
        </p:nvSpPr>
        <p:spPr>
          <a:xfrm>
            <a:off x="7285619" y="2322938"/>
            <a:ext cx="1122999"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System Requirements defines the measurable design requirements for the system</a:t>
            </a:r>
          </a:p>
        </p:txBody>
      </p:sp>
      <p:pic>
        <p:nvPicPr>
          <p:cNvPr id="171" name="Picture 170"/>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7024696" y="5120520"/>
            <a:ext cx="496073" cy="486181"/>
          </a:xfrm>
          <a:prstGeom prst="rect">
            <a:avLst/>
          </a:prstGeom>
        </p:spPr>
      </p:pic>
      <p:sp>
        <p:nvSpPr>
          <p:cNvPr id="176" name="Right Arrow 175"/>
          <p:cNvSpPr/>
          <p:nvPr/>
        </p:nvSpPr>
        <p:spPr>
          <a:xfrm>
            <a:off x="2031067" y="5530771"/>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5" name="Right Arrow 254"/>
          <p:cNvSpPr/>
          <p:nvPr/>
        </p:nvSpPr>
        <p:spPr>
          <a:xfrm>
            <a:off x="2772082" y="5517503"/>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6" name="Right Arrow 255"/>
          <p:cNvSpPr/>
          <p:nvPr/>
        </p:nvSpPr>
        <p:spPr>
          <a:xfrm>
            <a:off x="6745150" y="2467579"/>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7" name="Right Arrow 256"/>
          <p:cNvSpPr/>
          <p:nvPr/>
        </p:nvSpPr>
        <p:spPr>
          <a:xfrm rot="5400000">
            <a:off x="7780491" y="4636508"/>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0" name="TextBox 19"/>
          <p:cNvSpPr txBox="1"/>
          <p:nvPr/>
        </p:nvSpPr>
        <p:spPr>
          <a:xfrm rot="16200000">
            <a:off x="121572" y="3676053"/>
            <a:ext cx="264816" cy="507960"/>
          </a:xfrm>
          <a:prstGeom prst="rect">
            <a:avLst/>
          </a:prstGeom>
          <a:noFill/>
        </p:spPr>
        <p:txBody>
          <a:bodyPr wrap="none" rtlCol="0">
            <a:spAutoFit/>
          </a:bodyPr>
          <a:lstStyle/>
          <a:p>
            <a:r>
              <a:rPr lang="en-GB" sz="2701" dirty="0">
                <a:solidFill>
                  <a:schemeClr val="bg1">
                    <a:lumMod val="65000"/>
                  </a:schemeClr>
                </a:solidFill>
                <a:latin typeface="GE Inspira Pitch Regular" charset="0"/>
              </a:rPr>
              <a:t> </a:t>
            </a:r>
          </a:p>
        </p:txBody>
      </p:sp>
      <p:sp>
        <p:nvSpPr>
          <p:cNvPr id="2" name="Title 1"/>
          <p:cNvSpPr>
            <a:spLocks noGrp="1"/>
          </p:cNvSpPr>
          <p:nvPr>
            <p:ph type="title"/>
          </p:nvPr>
        </p:nvSpPr>
        <p:spPr/>
        <p:txBody>
          <a:bodyPr/>
          <a:lstStyle/>
          <a:p>
            <a:r>
              <a:rPr lang="en-GB" dirty="0" smtClean="0"/>
              <a:t>Determine System Requirements</a:t>
            </a:r>
            <a:br>
              <a:rPr lang="en-GB" dirty="0" smtClean="0"/>
            </a:br>
            <a:endParaRPr lang="en-US" dirty="0"/>
          </a:p>
        </p:txBody>
      </p:sp>
    </p:spTree>
    <p:extLst>
      <p:ext uri="{BB962C8B-B14F-4D97-AF65-F5344CB8AC3E}">
        <p14:creationId xmlns:p14="http://schemas.microsoft.com/office/powerpoint/2010/main" val="1679866390"/>
      </p:ext>
    </p:extLst>
  </p:cSld>
  <p:clrMapOvr>
    <a:masterClrMapping/>
  </p:clrMapOvr>
  <p:transition>
    <p:wipe dir="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45956" y="2760806"/>
            <a:ext cx="934512" cy="642533"/>
          </a:xfrm>
          <a:prstGeom prst="rect">
            <a:avLst/>
          </a:prstGeom>
        </p:spPr>
      </p:pic>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40330" y="2873612"/>
            <a:ext cx="1053610" cy="475705"/>
          </a:xfrm>
          <a:prstGeom prst="rect">
            <a:avLst/>
          </a:prstGeom>
        </p:spPr>
      </p:pic>
      <p:sp>
        <p:nvSpPr>
          <p:cNvPr id="4" name="TextBox 3"/>
          <p:cNvSpPr txBox="1"/>
          <p:nvPr/>
        </p:nvSpPr>
        <p:spPr>
          <a:xfrm>
            <a:off x="5157759" y="3565399"/>
            <a:ext cx="1026381" cy="25956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pPr algn="ctr"/>
            <a:r>
              <a:rPr lang="en-US" sz="450" dirty="0">
                <a:latin typeface="GE Inspira Pitch Regular" charset="0"/>
              </a:rPr>
              <a:t>Determine the factors that are most likely to influence the robustness of a nominal design </a:t>
            </a:r>
          </a:p>
        </p:txBody>
      </p:sp>
      <p:sp>
        <p:nvSpPr>
          <p:cNvPr id="5" name="TextBox 4"/>
          <p:cNvSpPr txBox="1"/>
          <p:nvPr/>
        </p:nvSpPr>
        <p:spPr>
          <a:xfrm>
            <a:off x="5285399" y="3392147"/>
            <a:ext cx="824986" cy="144150"/>
          </a:xfrm>
          <a:prstGeom prst="rect">
            <a:avLst/>
          </a:prstGeom>
          <a:noFill/>
        </p:spPr>
        <p:txBody>
          <a:bodyPr wrap="none" lIns="51316" tIns="25658" rIns="51316" bIns="25658" rtlCol="0">
            <a:spAutoFit/>
          </a:bodyPr>
          <a:lstStyle/>
          <a:p>
            <a:r>
              <a:rPr lang="en-US" sz="600" dirty="0">
                <a:latin typeface="GE Inspira Pitch Regular" charset="0"/>
              </a:rPr>
              <a:t>Design 2 Noise Matrix</a:t>
            </a:r>
          </a:p>
        </p:txBody>
      </p:sp>
      <p:sp>
        <p:nvSpPr>
          <p:cNvPr id="6" name="TextBox 5"/>
          <p:cNvSpPr txBox="1"/>
          <p:nvPr/>
        </p:nvSpPr>
        <p:spPr>
          <a:xfrm>
            <a:off x="4114472" y="3556693"/>
            <a:ext cx="949826" cy="25956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r>
              <a:rPr lang="en-US" sz="450" dirty="0">
                <a:latin typeface="GE Inspira Pitch Regular" charset="0"/>
              </a:rPr>
              <a:t>Identifies and captures the factors  that influence the performance of a system output</a:t>
            </a:r>
          </a:p>
        </p:txBody>
      </p:sp>
      <p:sp>
        <p:nvSpPr>
          <p:cNvPr id="7" name="TextBox 6"/>
          <p:cNvSpPr txBox="1"/>
          <p:nvPr/>
        </p:nvSpPr>
        <p:spPr>
          <a:xfrm>
            <a:off x="4222478" y="3411935"/>
            <a:ext cx="780102" cy="144150"/>
          </a:xfrm>
          <a:prstGeom prst="rect">
            <a:avLst/>
          </a:prstGeom>
          <a:noFill/>
        </p:spPr>
        <p:txBody>
          <a:bodyPr wrap="none" lIns="51316" tIns="25658" rIns="51316" bIns="25658" rtlCol="0">
            <a:spAutoFit/>
          </a:bodyPr>
          <a:lstStyle/>
          <a:p>
            <a:r>
              <a:rPr lang="en-US" sz="600" dirty="0">
                <a:latin typeface="GE Inspira Pitch Regular" charset="0"/>
              </a:rPr>
              <a:t>Parameter Diagram </a:t>
            </a:r>
          </a:p>
        </p:txBody>
      </p:sp>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64149" y="2873613"/>
            <a:ext cx="1098833" cy="486180"/>
          </a:xfrm>
          <a:prstGeom prst="rect">
            <a:avLst/>
          </a:prstGeom>
        </p:spPr>
      </p:pic>
      <p:sp>
        <p:nvSpPr>
          <p:cNvPr id="9" name="Text Box 90"/>
          <p:cNvSpPr txBox="1">
            <a:spLocks noChangeArrowheads="1"/>
          </p:cNvSpPr>
          <p:nvPr/>
        </p:nvSpPr>
        <p:spPr bwMode="auto">
          <a:xfrm>
            <a:off x="5068572" y="2629302"/>
            <a:ext cx="1901429" cy="129335"/>
          </a:xfrm>
          <a:prstGeom prst="rect">
            <a:avLst/>
          </a:prstGeom>
          <a:noFill/>
          <a:ln w="9525">
            <a:noFill/>
            <a:miter lim="800000"/>
            <a:headEnd/>
            <a:tailEnd/>
          </a:ln>
        </p:spPr>
        <p:txBody>
          <a:bodyPr wrap="none" lIns="36645" tIns="18322" rIns="36645" bIns="18322">
            <a:spAutoFit/>
          </a:bodyPr>
          <a:lstStyle/>
          <a:p>
            <a:pPr algn="r" defTabSz="366455" eaLnBrk="0" hangingPunct="0">
              <a:defRPr/>
            </a:pPr>
            <a:r>
              <a:rPr lang="en-GB" sz="600" kern="0" dirty="0">
                <a:solidFill>
                  <a:srgbClr val="000000"/>
                </a:solidFill>
                <a:latin typeface="GE Inspira Pitch Regular" charset="0"/>
              </a:rPr>
              <a:t>Qualitative Robustness and Critical Parameter Analysis</a:t>
            </a:r>
          </a:p>
        </p:txBody>
      </p:sp>
      <p:sp>
        <p:nvSpPr>
          <p:cNvPr id="10" name="TextBox 9"/>
          <p:cNvSpPr txBox="1"/>
          <p:nvPr/>
        </p:nvSpPr>
        <p:spPr>
          <a:xfrm>
            <a:off x="6341422" y="3575871"/>
            <a:ext cx="972361" cy="25956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pPr algn="ctr"/>
            <a:r>
              <a:rPr lang="en-US" sz="450" dirty="0">
                <a:latin typeface="GE Inspira Pitch Regular" charset="0"/>
              </a:rPr>
              <a:t>Identify and document the potential failure modes, Effects and Causes </a:t>
            </a:r>
          </a:p>
        </p:txBody>
      </p:sp>
      <p:sp>
        <p:nvSpPr>
          <p:cNvPr id="11" name="TextBox 10"/>
          <p:cNvSpPr txBox="1"/>
          <p:nvPr/>
        </p:nvSpPr>
        <p:spPr>
          <a:xfrm>
            <a:off x="6380013" y="3359791"/>
            <a:ext cx="940403" cy="236483"/>
          </a:xfrm>
          <a:prstGeom prst="rect">
            <a:avLst/>
          </a:prstGeom>
          <a:noFill/>
        </p:spPr>
        <p:txBody>
          <a:bodyPr wrap="none" lIns="51316" tIns="25658" rIns="51316" bIns="25658" rtlCol="0">
            <a:spAutoFit/>
          </a:bodyPr>
          <a:lstStyle/>
          <a:p>
            <a:pPr algn="ctr"/>
            <a:r>
              <a:rPr lang="en-US" sz="600" dirty="0">
                <a:latin typeface="GE Inspira Pitch Regular" charset="0"/>
              </a:rPr>
              <a:t>Design Failure Mode and </a:t>
            </a:r>
          </a:p>
          <a:p>
            <a:pPr algn="ctr"/>
            <a:r>
              <a:rPr lang="en-US" sz="600" dirty="0">
                <a:latin typeface="GE Inspira Pitch Regular" charset="0"/>
              </a:rPr>
              <a:t>Effects Analysis</a:t>
            </a:r>
          </a:p>
        </p:txBody>
      </p:sp>
      <p:sp>
        <p:nvSpPr>
          <p:cNvPr id="12" name="Text Box 91"/>
          <p:cNvSpPr txBox="1">
            <a:spLocks noChangeArrowheads="1"/>
          </p:cNvSpPr>
          <p:nvPr/>
        </p:nvSpPr>
        <p:spPr bwMode="auto">
          <a:xfrm>
            <a:off x="4526118" y="5365458"/>
            <a:ext cx="2015620" cy="175501"/>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headEnd/>
            <a:tailEnd/>
          </a:ln>
          <a:effectLst>
            <a:outerShdw blurRad="40000" dist="20000" dir="5400000" rotWithShape="0">
              <a:srgbClr val="000000">
                <a:alpha val="38000"/>
              </a:srgbClr>
            </a:outerShdw>
          </a:effectLst>
        </p:spPr>
        <p:txBody>
          <a:bodyPr wrap="square" lIns="36645" tIns="18322" rIns="36645" bIns="18322">
            <a:spAutoFit/>
          </a:bodyPr>
          <a:lstStyle/>
          <a:p>
            <a:pPr algn="ctr" defTabSz="366455" eaLnBrk="0" hangingPunct="0">
              <a:defRPr/>
            </a:pPr>
            <a:r>
              <a:rPr lang="en-GB" sz="450" kern="0" dirty="0">
                <a:solidFill>
                  <a:srgbClr val="000000"/>
                </a:solidFill>
                <a:latin typeface="GE Inspira Pitch Regular" charset="0"/>
              </a:rPr>
              <a:t>Use models or physical Designed Experiments to characterise the transfer function and thereby robustness of the system design. </a:t>
            </a:r>
          </a:p>
        </p:txBody>
      </p:sp>
      <p:sp>
        <p:nvSpPr>
          <p:cNvPr id="13" name="Text Box 90"/>
          <p:cNvSpPr txBox="1">
            <a:spLocks noChangeArrowheads="1"/>
          </p:cNvSpPr>
          <p:nvPr/>
        </p:nvSpPr>
        <p:spPr bwMode="auto">
          <a:xfrm>
            <a:off x="5057448" y="4495517"/>
            <a:ext cx="1186490" cy="129335"/>
          </a:xfrm>
          <a:prstGeom prst="rect">
            <a:avLst/>
          </a:prstGeom>
          <a:noFill/>
          <a:ln w="9525">
            <a:noFill/>
            <a:miter lim="800000"/>
            <a:headEnd/>
            <a:tailEnd/>
          </a:ln>
        </p:spPr>
        <p:txBody>
          <a:bodyPr wrap="none" lIns="36645" tIns="18322" rIns="36645" bIns="18322">
            <a:spAutoFit/>
          </a:bodyPr>
          <a:lstStyle/>
          <a:p>
            <a:pPr algn="r" defTabSz="366455" eaLnBrk="0" hangingPunct="0">
              <a:defRPr/>
            </a:pPr>
            <a:r>
              <a:rPr lang="en-GB" sz="600" kern="0" dirty="0">
                <a:solidFill>
                  <a:srgbClr val="000000"/>
                </a:solidFill>
                <a:latin typeface="GE Inspira Pitch Regular" charset="0"/>
              </a:rPr>
              <a:t>Quantitative Robustness Analysis</a:t>
            </a:r>
          </a:p>
        </p:txBody>
      </p:sp>
      <p:sp>
        <p:nvSpPr>
          <p:cNvPr id="19" name="Text Box 680"/>
          <p:cNvSpPr txBox="1">
            <a:spLocks noChangeArrowheads="1"/>
          </p:cNvSpPr>
          <p:nvPr/>
        </p:nvSpPr>
        <p:spPr bwMode="auto">
          <a:xfrm>
            <a:off x="5743853" y="5157357"/>
            <a:ext cx="798563" cy="117793"/>
          </a:xfrm>
          <a:prstGeom prst="rect">
            <a:avLst/>
          </a:prstGeom>
          <a:noFill/>
          <a:ln w="9525">
            <a:noFill/>
            <a:miter lim="800000"/>
            <a:headEnd/>
            <a:tailEnd/>
          </a:ln>
        </p:spPr>
        <p:txBody>
          <a:bodyPr wrap="none" lIns="36645" tIns="18322" rIns="36645" bIns="18322">
            <a:spAutoFit/>
          </a:bodyPr>
          <a:lstStyle/>
          <a:p>
            <a:pPr defTabSz="366455" eaLnBrk="0" hangingPunct="0">
              <a:defRPr/>
            </a:pPr>
            <a:r>
              <a:rPr lang="en-GB" sz="525" kern="0" dirty="0">
                <a:solidFill>
                  <a:srgbClr val="000000"/>
                </a:solidFill>
                <a:latin typeface="GE Inspira Pitch Regular" charset="0"/>
              </a:rPr>
              <a:t>Designed of Experiments</a:t>
            </a:r>
          </a:p>
        </p:txBody>
      </p:sp>
      <p:sp>
        <p:nvSpPr>
          <p:cNvPr id="20" name="Text Box 680"/>
          <p:cNvSpPr txBox="1">
            <a:spLocks noChangeArrowheads="1"/>
          </p:cNvSpPr>
          <p:nvPr/>
        </p:nvSpPr>
        <p:spPr bwMode="auto">
          <a:xfrm>
            <a:off x="4681198" y="5166993"/>
            <a:ext cx="808181" cy="117793"/>
          </a:xfrm>
          <a:prstGeom prst="rect">
            <a:avLst/>
          </a:prstGeom>
          <a:noFill/>
          <a:ln w="9525">
            <a:noFill/>
            <a:miter lim="800000"/>
            <a:headEnd/>
            <a:tailEnd/>
          </a:ln>
        </p:spPr>
        <p:txBody>
          <a:bodyPr wrap="none" lIns="36645" tIns="18322" rIns="36645" bIns="18322">
            <a:spAutoFit/>
          </a:bodyPr>
          <a:lstStyle/>
          <a:p>
            <a:pPr defTabSz="366455" eaLnBrk="0" hangingPunct="0">
              <a:defRPr/>
            </a:pPr>
            <a:r>
              <a:rPr lang="en-GB" sz="525" kern="0" dirty="0">
                <a:solidFill>
                  <a:srgbClr val="000000"/>
                </a:solidFill>
                <a:latin typeface="GE Inspira Pitch Regular" charset="0"/>
              </a:rPr>
              <a:t>Simulation and Modelling</a:t>
            </a:r>
          </a:p>
        </p:txBody>
      </p:sp>
      <p:pic>
        <p:nvPicPr>
          <p:cNvPr id="21" name="Picture 2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06932" y="4657717"/>
            <a:ext cx="577831" cy="518056"/>
          </a:xfrm>
          <a:prstGeom prst="rect">
            <a:avLst/>
          </a:prstGeom>
        </p:spPr>
      </p:pic>
      <p:sp>
        <p:nvSpPr>
          <p:cNvPr id="22" name="Rectangle 21"/>
          <p:cNvSpPr/>
          <p:nvPr/>
        </p:nvSpPr>
        <p:spPr>
          <a:xfrm>
            <a:off x="4037917" y="2593038"/>
            <a:ext cx="3348318" cy="134215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23" name="Rectangle 22"/>
          <p:cNvSpPr/>
          <p:nvPr/>
        </p:nvSpPr>
        <p:spPr>
          <a:xfrm>
            <a:off x="4240455" y="4487420"/>
            <a:ext cx="2724821" cy="1238782"/>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16" tIns="25658" rIns="51316" bIns="25658" rtlCol="0" anchor="ctr"/>
          <a:lstStyle/>
          <a:p>
            <a:pPr algn="ctr"/>
            <a:endParaRPr lang="en-US" sz="1350" dirty="0">
              <a:latin typeface="GE Inspira Pitch Regular" charset="0"/>
            </a:endParaRPr>
          </a:p>
        </p:txBody>
      </p:sp>
      <p:pic>
        <p:nvPicPr>
          <p:cNvPr id="24" name="Picture 29"/>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417758" y="4097506"/>
            <a:ext cx="1587311" cy="887935"/>
          </a:xfrm>
          <a:prstGeom prst="rect">
            <a:avLst/>
          </a:prstGeom>
          <a:noFill/>
          <a:ln w="9525">
            <a:noFill/>
            <a:miter lim="800000"/>
            <a:headEnd/>
            <a:tailEnd/>
          </a:ln>
        </p:spPr>
      </p:pic>
      <p:sp>
        <p:nvSpPr>
          <p:cNvPr id="25" name="Text Box 35"/>
          <p:cNvSpPr txBox="1">
            <a:spLocks noChangeArrowheads="1"/>
          </p:cNvSpPr>
          <p:nvPr/>
        </p:nvSpPr>
        <p:spPr bwMode="auto">
          <a:xfrm>
            <a:off x="7621742" y="4985453"/>
            <a:ext cx="1239081" cy="129335"/>
          </a:xfrm>
          <a:prstGeom prst="rect">
            <a:avLst/>
          </a:prstGeom>
          <a:noFill/>
          <a:ln w="12700">
            <a:noFill/>
            <a:miter lim="800000"/>
            <a:headEnd/>
            <a:tailEnd/>
          </a:ln>
        </p:spPr>
        <p:txBody>
          <a:bodyPr wrap="square" lIns="36645" tIns="18322" rIns="36645" bIns="18322" anchor="ctr">
            <a:spAutoFit/>
          </a:bodyPr>
          <a:lstStyle/>
          <a:p>
            <a:pPr defTabSz="366455" eaLnBrk="0" hangingPunct="0">
              <a:defRPr/>
            </a:pPr>
            <a:r>
              <a:rPr lang="en-GB" sz="600" kern="0" dirty="0">
                <a:solidFill>
                  <a:srgbClr val="000000"/>
                </a:solidFill>
                <a:latin typeface="GE Inspira Pitch Regular" charset="0"/>
              </a:rPr>
              <a:t>Parameter &amp; Tolerance Design</a:t>
            </a:r>
          </a:p>
        </p:txBody>
      </p:sp>
      <p:pic>
        <p:nvPicPr>
          <p:cNvPr id="26" name="Picture 2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616849" y="2131552"/>
            <a:ext cx="1260168" cy="1026381"/>
          </a:xfrm>
          <a:prstGeom prst="rect">
            <a:avLst/>
          </a:prstGeom>
        </p:spPr>
      </p:pic>
      <p:sp>
        <p:nvSpPr>
          <p:cNvPr id="27" name="TextBox 26"/>
          <p:cNvSpPr txBox="1"/>
          <p:nvPr/>
        </p:nvSpPr>
        <p:spPr>
          <a:xfrm>
            <a:off x="7587019" y="3322561"/>
            <a:ext cx="1333930" cy="19031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pPr algn="ctr"/>
            <a:r>
              <a:rPr lang="en-US" sz="450" dirty="0">
                <a:latin typeface="GE Inspira Pitch Regular" charset="0"/>
              </a:rPr>
              <a:t>Update QFD 2 with the design parameter target values and as appropriate - tolerances</a:t>
            </a:r>
          </a:p>
        </p:txBody>
      </p:sp>
      <p:sp>
        <p:nvSpPr>
          <p:cNvPr id="28" name="TextBox 27"/>
          <p:cNvSpPr txBox="1"/>
          <p:nvPr/>
        </p:nvSpPr>
        <p:spPr>
          <a:xfrm>
            <a:off x="7695060" y="3160501"/>
            <a:ext cx="1148792" cy="144150"/>
          </a:xfrm>
          <a:prstGeom prst="rect">
            <a:avLst/>
          </a:prstGeom>
          <a:noFill/>
        </p:spPr>
        <p:txBody>
          <a:bodyPr wrap="none" lIns="51316" tIns="25658" rIns="51316" bIns="25658" rtlCol="0">
            <a:spAutoFit/>
          </a:bodyPr>
          <a:lstStyle/>
          <a:p>
            <a:r>
              <a:rPr lang="en-US" sz="600" dirty="0">
                <a:latin typeface="GE Inspira Pitch Regular" charset="0"/>
              </a:rPr>
              <a:t>Quality Function Deployment 2`</a:t>
            </a:r>
          </a:p>
        </p:txBody>
      </p:sp>
      <p:sp>
        <p:nvSpPr>
          <p:cNvPr id="29" name="TextBox 28"/>
          <p:cNvSpPr txBox="1"/>
          <p:nvPr/>
        </p:nvSpPr>
        <p:spPr>
          <a:xfrm>
            <a:off x="7814772" y="1654988"/>
            <a:ext cx="864321" cy="328816"/>
          </a:xfrm>
          <a:prstGeom prst="rect">
            <a:avLst/>
          </a:prstGeom>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pPr algn="ctr"/>
            <a:r>
              <a:rPr lang="en-US" sz="450" dirty="0">
                <a:latin typeface="GE Inspira Pitch Regular" charset="0"/>
              </a:rPr>
              <a:t>Update System Definition and Sub-System Requirements and associated Sub-System Verification Requirements</a:t>
            </a:r>
          </a:p>
        </p:txBody>
      </p:sp>
      <p:sp>
        <p:nvSpPr>
          <p:cNvPr id="30" name="Right Arrow 29"/>
          <p:cNvSpPr/>
          <p:nvPr/>
        </p:nvSpPr>
        <p:spPr>
          <a:xfrm rot="16200000">
            <a:off x="8141634" y="373286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31" name="Right Arrow 30"/>
          <p:cNvSpPr/>
          <p:nvPr/>
        </p:nvSpPr>
        <p:spPr>
          <a:xfrm rot="5400000">
            <a:off x="5383511" y="405648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32" name="Right Arrow 31"/>
          <p:cNvSpPr/>
          <p:nvPr/>
        </p:nvSpPr>
        <p:spPr>
          <a:xfrm>
            <a:off x="7036079" y="4616765"/>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37" name="Document 36"/>
          <p:cNvSpPr/>
          <p:nvPr/>
        </p:nvSpPr>
        <p:spPr>
          <a:xfrm>
            <a:off x="264746" y="1392285"/>
            <a:ext cx="1855911" cy="818750"/>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38" name="TextBox 37"/>
          <p:cNvSpPr txBox="1"/>
          <p:nvPr/>
        </p:nvSpPr>
        <p:spPr>
          <a:xfrm>
            <a:off x="659959" y="1358988"/>
            <a:ext cx="1012519" cy="155684"/>
          </a:xfrm>
          <a:prstGeom prst="rect">
            <a:avLst/>
          </a:prstGeom>
          <a:noFill/>
        </p:spPr>
        <p:txBody>
          <a:bodyPr wrap="none" lIns="51307" tIns="25654" rIns="51307" bIns="25654" rtlCol="0">
            <a:spAutoFit/>
          </a:bodyPr>
          <a:lstStyle/>
          <a:p>
            <a:r>
              <a:rPr lang="en-US" sz="675" dirty="0">
                <a:latin typeface="GE Inspira Pitch Regular" charset="0"/>
              </a:rPr>
              <a:t>Requirements Database</a:t>
            </a:r>
          </a:p>
        </p:txBody>
      </p:sp>
      <p:pic>
        <p:nvPicPr>
          <p:cNvPr id="39" name="Picture 38"/>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55710" y="3001299"/>
            <a:ext cx="561816" cy="526115"/>
          </a:xfrm>
          <a:prstGeom prst="rect">
            <a:avLst/>
          </a:prstGeom>
        </p:spPr>
      </p:pic>
      <p:sp>
        <p:nvSpPr>
          <p:cNvPr id="40" name="TextBox 39"/>
          <p:cNvSpPr txBox="1"/>
          <p:nvPr/>
        </p:nvSpPr>
        <p:spPr>
          <a:xfrm>
            <a:off x="54020" y="3728757"/>
            <a:ext cx="789935" cy="25955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Determines the natural structure of a system that can be exploited </a:t>
            </a:r>
          </a:p>
        </p:txBody>
      </p:sp>
      <p:sp>
        <p:nvSpPr>
          <p:cNvPr id="41" name="TextBox 40"/>
          <p:cNvSpPr txBox="1"/>
          <p:nvPr/>
        </p:nvSpPr>
        <p:spPr>
          <a:xfrm>
            <a:off x="206779" y="3565613"/>
            <a:ext cx="473910" cy="144142"/>
          </a:xfrm>
          <a:prstGeom prst="rect">
            <a:avLst/>
          </a:prstGeom>
          <a:noFill/>
        </p:spPr>
        <p:txBody>
          <a:bodyPr wrap="none" lIns="51307" tIns="25654" rIns="51307" bIns="25654" rtlCol="0">
            <a:spAutoFit/>
          </a:bodyPr>
          <a:lstStyle/>
          <a:p>
            <a:r>
              <a:rPr lang="en-US" sz="600" dirty="0">
                <a:latin typeface="GE Inspira Pitch Regular" charset="0"/>
              </a:rPr>
              <a:t>N</a:t>
            </a:r>
            <a:r>
              <a:rPr lang="en-US" sz="600" baseline="30000" dirty="0">
                <a:latin typeface="GE Inspira Pitch Regular" charset="0"/>
              </a:rPr>
              <a:t>2</a:t>
            </a:r>
            <a:r>
              <a:rPr lang="en-US" sz="600" dirty="0">
                <a:latin typeface="GE Inspira Pitch Regular" charset="0"/>
              </a:rPr>
              <a:t> Analysis</a:t>
            </a:r>
          </a:p>
        </p:txBody>
      </p:sp>
      <p:pic>
        <p:nvPicPr>
          <p:cNvPr id="42" name="Picture 41"/>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114056" y="2887835"/>
            <a:ext cx="1133743" cy="740366"/>
          </a:xfrm>
          <a:prstGeom prst="rect">
            <a:avLst/>
          </a:prstGeom>
        </p:spPr>
      </p:pic>
      <p:sp>
        <p:nvSpPr>
          <p:cNvPr id="43" name="TextBox 42"/>
          <p:cNvSpPr txBox="1"/>
          <p:nvPr/>
        </p:nvSpPr>
        <p:spPr>
          <a:xfrm>
            <a:off x="1025241" y="3806110"/>
            <a:ext cx="1185500" cy="190309"/>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Determines candidate system architectures with minimal interfaces</a:t>
            </a:r>
          </a:p>
        </p:txBody>
      </p:sp>
      <p:sp>
        <p:nvSpPr>
          <p:cNvPr id="44" name="TextBox 43"/>
          <p:cNvSpPr txBox="1"/>
          <p:nvPr/>
        </p:nvSpPr>
        <p:spPr>
          <a:xfrm>
            <a:off x="1072890" y="3669285"/>
            <a:ext cx="1020534" cy="144142"/>
          </a:xfrm>
          <a:prstGeom prst="rect">
            <a:avLst/>
          </a:prstGeom>
          <a:noFill/>
        </p:spPr>
        <p:txBody>
          <a:bodyPr wrap="none" lIns="51307" tIns="25654" rIns="51307" bIns="25654" rtlCol="0">
            <a:spAutoFit/>
          </a:bodyPr>
          <a:lstStyle/>
          <a:p>
            <a:r>
              <a:rPr lang="en-US" sz="600" dirty="0">
                <a:latin typeface="GE Inspira Pitch Regular" charset="0"/>
              </a:rPr>
              <a:t>Logical System Architecting</a:t>
            </a:r>
          </a:p>
        </p:txBody>
      </p:sp>
      <p:pic>
        <p:nvPicPr>
          <p:cNvPr id="45" name="Picture 4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69594" y="4577400"/>
            <a:ext cx="1160621" cy="593897"/>
          </a:xfrm>
          <a:prstGeom prst="rect">
            <a:avLst/>
          </a:prstGeom>
        </p:spPr>
      </p:pic>
      <p:sp>
        <p:nvSpPr>
          <p:cNvPr id="46" name="TextBox 45"/>
          <p:cNvSpPr txBox="1"/>
          <p:nvPr/>
        </p:nvSpPr>
        <p:spPr>
          <a:xfrm>
            <a:off x="157864" y="5334026"/>
            <a:ext cx="1570841" cy="25955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Identifies and captures all possible functional solutions to a system design problem and thereby determine suitable candidate system concepts</a:t>
            </a:r>
          </a:p>
        </p:txBody>
      </p:sp>
      <p:sp>
        <p:nvSpPr>
          <p:cNvPr id="47" name="TextBox 46"/>
          <p:cNvSpPr txBox="1"/>
          <p:nvPr/>
        </p:nvSpPr>
        <p:spPr>
          <a:xfrm>
            <a:off x="413060" y="5184603"/>
            <a:ext cx="922751" cy="144142"/>
          </a:xfrm>
          <a:prstGeom prst="rect">
            <a:avLst/>
          </a:prstGeom>
          <a:noFill/>
        </p:spPr>
        <p:txBody>
          <a:bodyPr wrap="none" lIns="51307" tIns="25654" rIns="51307" bIns="25654" rtlCol="0">
            <a:spAutoFit/>
          </a:bodyPr>
          <a:lstStyle/>
          <a:p>
            <a:r>
              <a:rPr lang="en-US" sz="600" dirty="0">
                <a:latin typeface="GE Inspira Pitch Regular" charset="0"/>
              </a:rPr>
              <a:t>Function Means Analysis</a:t>
            </a:r>
          </a:p>
        </p:txBody>
      </p:sp>
      <p:pic>
        <p:nvPicPr>
          <p:cNvPr id="48" name="Picture 4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816509" y="4813853"/>
            <a:ext cx="624816" cy="658284"/>
          </a:xfrm>
          <a:prstGeom prst="rect">
            <a:avLst/>
          </a:prstGeom>
        </p:spPr>
      </p:pic>
      <p:sp>
        <p:nvSpPr>
          <p:cNvPr id="49" name="TextBox 48"/>
          <p:cNvSpPr txBox="1"/>
          <p:nvPr/>
        </p:nvSpPr>
        <p:spPr>
          <a:xfrm>
            <a:off x="2723637" y="5577206"/>
            <a:ext cx="756281" cy="25955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Compares candidate system concepts against a set of criteria  </a:t>
            </a:r>
          </a:p>
        </p:txBody>
      </p:sp>
      <p:sp>
        <p:nvSpPr>
          <p:cNvPr id="50" name="TextBox 49"/>
          <p:cNvSpPr txBox="1"/>
          <p:nvPr/>
        </p:nvSpPr>
        <p:spPr>
          <a:xfrm>
            <a:off x="2843397" y="5450940"/>
            <a:ext cx="944578" cy="144142"/>
          </a:xfrm>
          <a:prstGeom prst="rect">
            <a:avLst/>
          </a:prstGeom>
          <a:noFill/>
        </p:spPr>
        <p:txBody>
          <a:bodyPr wrap="square" lIns="51307" tIns="25654" rIns="51307" bIns="25654" rtlCol="0">
            <a:spAutoFit/>
          </a:bodyPr>
          <a:lstStyle/>
          <a:p>
            <a:r>
              <a:rPr lang="en-US" sz="600" dirty="0">
                <a:latin typeface="GE Inspira Pitch Regular" charset="0"/>
              </a:rPr>
              <a:t>Pugh Matrix</a:t>
            </a:r>
          </a:p>
        </p:txBody>
      </p:sp>
      <p:pic>
        <p:nvPicPr>
          <p:cNvPr id="51" name="Picture 50"/>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403204" y="1863735"/>
            <a:ext cx="1242462" cy="1011960"/>
          </a:xfrm>
          <a:prstGeom prst="rect">
            <a:avLst/>
          </a:prstGeom>
        </p:spPr>
      </p:pic>
      <p:sp>
        <p:nvSpPr>
          <p:cNvPr id="52" name="TextBox 51"/>
          <p:cNvSpPr txBox="1"/>
          <p:nvPr/>
        </p:nvSpPr>
        <p:spPr>
          <a:xfrm>
            <a:off x="2327288" y="4166547"/>
            <a:ext cx="103681" cy="259558"/>
          </a:xfrm>
          <a:prstGeom prst="rect">
            <a:avLst/>
          </a:prstGeom>
          <a:noFill/>
        </p:spPr>
        <p:txBody>
          <a:bodyPr wrap="none" lIns="51307" tIns="25654" rIns="51307" bIns="25654" rtlCol="0">
            <a:spAutoFit/>
          </a:bodyPr>
          <a:lstStyle/>
          <a:p>
            <a:endParaRPr lang="en-US" sz="1350" dirty="0">
              <a:latin typeface="GE Inspira Pitch Regular" charset="0"/>
            </a:endParaRPr>
          </a:p>
        </p:txBody>
      </p:sp>
      <p:sp>
        <p:nvSpPr>
          <p:cNvPr id="53" name="TextBox 52"/>
          <p:cNvSpPr txBox="1"/>
          <p:nvPr/>
        </p:nvSpPr>
        <p:spPr>
          <a:xfrm>
            <a:off x="2414943" y="3041233"/>
            <a:ext cx="1458542" cy="25955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Verify System Concept Solution meets the System Requirements and allocation of Sub-System Requirements</a:t>
            </a:r>
          </a:p>
        </p:txBody>
      </p:sp>
      <p:sp>
        <p:nvSpPr>
          <p:cNvPr id="54" name="TextBox 53"/>
          <p:cNvSpPr txBox="1"/>
          <p:nvPr/>
        </p:nvSpPr>
        <p:spPr>
          <a:xfrm>
            <a:off x="2522983" y="2879174"/>
            <a:ext cx="1129538" cy="144142"/>
          </a:xfrm>
          <a:prstGeom prst="rect">
            <a:avLst/>
          </a:prstGeom>
          <a:noFill/>
        </p:spPr>
        <p:txBody>
          <a:bodyPr wrap="none" lIns="51307" tIns="25654" rIns="51307" bIns="25654" rtlCol="0">
            <a:spAutoFit/>
          </a:bodyPr>
          <a:lstStyle/>
          <a:p>
            <a:r>
              <a:rPr lang="en-US" sz="600" dirty="0">
                <a:latin typeface="GE Inspira Pitch Regular" charset="0"/>
              </a:rPr>
              <a:t>Quality Function Deployment 2</a:t>
            </a:r>
          </a:p>
        </p:txBody>
      </p:sp>
      <p:sp>
        <p:nvSpPr>
          <p:cNvPr id="55" name="Text Box 667"/>
          <p:cNvSpPr txBox="1">
            <a:spLocks noChangeArrowheads="1"/>
          </p:cNvSpPr>
          <p:nvPr/>
        </p:nvSpPr>
        <p:spPr bwMode="auto">
          <a:xfrm>
            <a:off x="2468964" y="4273653"/>
            <a:ext cx="1430779" cy="175483"/>
          </a:xfrm>
          <a:prstGeom prst="rect">
            <a:avLst/>
          </a:prstGeom>
          <a:gradFill rotWithShape="1">
            <a:gsLst>
              <a:gs pos="0">
                <a:srgbClr val="A8A8EA"/>
              </a:gs>
              <a:gs pos="35001">
                <a:srgbClr val="C3C3EF"/>
              </a:gs>
              <a:gs pos="100000">
                <a:srgbClr val="E8E8FA"/>
              </a:gs>
            </a:gsLst>
            <a:lin ang="16200000" scaled="1"/>
          </a:gradFill>
          <a:ln w="9525">
            <a:solidFill>
              <a:srgbClr val="2F2F98"/>
            </a:solidFill>
            <a:miter lim="800000"/>
            <a:headEnd/>
            <a:tailEnd/>
          </a:ln>
          <a:effectLst>
            <a:outerShdw blurRad="63500" dist="20000" dir="5400000" rotWithShape="0">
              <a:srgbClr val="000000">
                <a:alpha val="37999"/>
              </a:srgbClr>
            </a:outerShdw>
          </a:effectLst>
        </p:spPr>
        <p:txBody>
          <a:bodyPr wrap="square" lIns="36625" tIns="18313" rIns="36625" bIns="18313">
            <a:spAutoFit/>
          </a:bodyPr>
          <a:lstStyle/>
          <a:p>
            <a:pPr algn="ctr" defTabSz="366257" eaLnBrk="0" hangingPunct="0">
              <a:defRPr/>
            </a:pPr>
            <a:r>
              <a:rPr lang="en-GB" sz="450" kern="0" dirty="0">
                <a:solidFill>
                  <a:srgbClr val="000000"/>
                </a:solidFill>
                <a:latin typeface="GE Inspira Pitch Regular" charset="0"/>
              </a:rPr>
              <a:t>Use Engineering Modelling, Simulation and Analysis to undertake preliminary design and feasibility</a:t>
            </a:r>
          </a:p>
        </p:txBody>
      </p:sp>
      <p:sp>
        <p:nvSpPr>
          <p:cNvPr id="56" name="Text Box 430"/>
          <p:cNvSpPr txBox="1">
            <a:spLocks noChangeArrowheads="1"/>
          </p:cNvSpPr>
          <p:nvPr/>
        </p:nvSpPr>
        <p:spPr bwMode="auto">
          <a:xfrm>
            <a:off x="2518563" y="4111592"/>
            <a:ext cx="1192862" cy="129317"/>
          </a:xfrm>
          <a:prstGeom prst="rect">
            <a:avLst/>
          </a:prstGeom>
          <a:noFill/>
          <a:ln w="9525">
            <a:noFill/>
            <a:miter lim="800000"/>
            <a:headEnd/>
            <a:tailEnd/>
          </a:ln>
        </p:spPr>
        <p:txBody>
          <a:bodyPr wrap="none" lIns="36625" tIns="18313" rIns="36625" bIns="18313">
            <a:spAutoFit/>
          </a:bodyPr>
          <a:lstStyle/>
          <a:p>
            <a:pPr algn="r" defTabSz="366257" eaLnBrk="0" hangingPunct="0">
              <a:defRPr/>
            </a:pPr>
            <a:r>
              <a:rPr lang="en-GB" sz="600" kern="0" dirty="0">
                <a:solidFill>
                  <a:sysClr val="windowText" lastClr="000000"/>
                </a:solidFill>
                <a:latin typeface="GE Inspira Pitch Regular" charset="0"/>
              </a:rPr>
              <a:t>Preliminary Design and Feasibility</a:t>
            </a:r>
          </a:p>
        </p:txBody>
      </p:sp>
      <p:sp>
        <p:nvSpPr>
          <p:cNvPr id="57" name="Rectangle 56"/>
          <p:cNvSpPr/>
          <p:nvPr/>
        </p:nvSpPr>
        <p:spPr>
          <a:xfrm>
            <a:off x="0" y="2671755"/>
            <a:ext cx="2268843" cy="307048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58" name="TextBox 57"/>
          <p:cNvSpPr txBox="1"/>
          <p:nvPr/>
        </p:nvSpPr>
        <p:spPr>
          <a:xfrm>
            <a:off x="239530" y="2655366"/>
            <a:ext cx="1427697" cy="155684"/>
          </a:xfrm>
          <a:prstGeom prst="rect">
            <a:avLst/>
          </a:prstGeom>
          <a:noFill/>
        </p:spPr>
        <p:txBody>
          <a:bodyPr wrap="none" lIns="51307" tIns="25654" rIns="51307" bIns="25654" rtlCol="0">
            <a:spAutoFit/>
          </a:bodyPr>
          <a:lstStyle/>
          <a:p>
            <a:r>
              <a:rPr lang="en-US" sz="675" dirty="0">
                <a:latin typeface="GE Inspira Pitch Regular" charset="0"/>
              </a:rPr>
              <a:t>Create Candidate System Concepts</a:t>
            </a:r>
          </a:p>
        </p:txBody>
      </p:sp>
      <p:sp>
        <p:nvSpPr>
          <p:cNvPr id="59" name="Right Arrow 58"/>
          <p:cNvSpPr/>
          <p:nvPr/>
        </p:nvSpPr>
        <p:spPr>
          <a:xfrm>
            <a:off x="810302" y="3157934"/>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0" name="Right Arrow 59"/>
          <p:cNvSpPr/>
          <p:nvPr/>
        </p:nvSpPr>
        <p:spPr>
          <a:xfrm rot="16200000">
            <a:off x="1575408" y="4213609"/>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1" name="Right Arrow 60"/>
          <p:cNvSpPr/>
          <p:nvPr/>
        </p:nvSpPr>
        <p:spPr>
          <a:xfrm rot="5400000">
            <a:off x="352868" y="418922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2" name="Right Arrow 61"/>
          <p:cNvSpPr/>
          <p:nvPr/>
        </p:nvSpPr>
        <p:spPr>
          <a:xfrm rot="5400000">
            <a:off x="1075495" y="2289860"/>
            <a:ext cx="362105"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3" name="Right Arrow 62"/>
          <p:cNvSpPr/>
          <p:nvPr/>
        </p:nvSpPr>
        <p:spPr>
          <a:xfrm>
            <a:off x="2322864" y="4985956"/>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4" name="Right Arrow 63"/>
          <p:cNvSpPr/>
          <p:nvPr/>
        </p:nvSpPr>
        <p:spPr>
          <a:xfrm rot="5400000">
            <a:off x="3220338" y="4494640"/>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5" name="TextBox 64"/>
          <p:cNvSpPr txBox="1"/>
          <p:nvPr/>
        </p:nvSpPr>
        <p:spPr>
          <a:xfrm>
            <a:off x="2591938" y="1462027"/>
            <a:ext cx="909207" cy="328808"/>
          </a:xfrm>
          <a:prstGeom prst="rect">
            <a:avLst/>
          </a:prstGeom>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Create System Definition and Sub-System Requirements and associated Sub-System Verification Requirements</a:t>
            </a:r>
          </a:p>
        </p:txBody>
      </p:sp>
      <p:sp>
        <p:nvSpPr>
          <p:cNvPr id="66" name="Right Arrow 65"/>
          <p:cNvSpPr/>
          <p:nvPr/>
        </p:nvSpPr>
        <p:spPr>
          <a:xfrm rot="16200000">
            <a:off x="3004257" y="3316242"/>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7" name="Right Arrow 66"/>
          <p:cNvSpPr/>
          <p:nvPr/>
        </p:nvSpPr>
        <p:spPr>
          <a:xfrm rot="16200000">
            <a:off x="2788177" y="4494640"/>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8" name="Right Arrow 67"/>
          <p:cNvSpPr/>
          <p:nvPr/>
        </p:nvSpPr>
        <p:spPr>
          <a:xfrm rot="10800000">
            <a:off x="2322864" y="3311334"/>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pic>
        <p:nvPicPr>
          <p:cNvPr id="73" name="Picture 72"/>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451304" y="1495817"/>
            <a:ext cx="524170" cy="513717"/>
          </a:xfrm>
          <a:prstGeom prst="rect">
            <a:avLst/>
          </a:prstGeom>
        </p:spPr>
      </p:pic>
      <p:pic>
        <p:nvPicPr>
          <p:cNvPr id="74" name="Picture 73"/>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839613" y="1487902"/>
            <a:ext cx="530641" cy="513716"/>
          </a:xfrm>
          <a:prstGeom prst="rect">
            <a:avLst/>
          </a:prstGeom>
        </p:spPr>
      </p:pic>
      <p:grpSp>
        <p:nvGrpSpPr>
          <p:cNvPr id="75" name="Group 74"/>
          <p:cNvGrpSpPr/>
          <p:nvPr/>
        </p:nvGrpSpPr>
        <p:grpSpPr>
          <a:xfrm>
            <a:off x="4806272" y="1355789"/>
            <a:ext cx="1934446" cy="945368"/>
            <a:chOff x="15266715" y="1044327"/>
            <a:chExt cx="2578590" cy="1260163"/>
          </a:xfrm>
        </p:grpSpPr>
        <p:sp>
          <p:nvSpPr>
            <p:cNvPr id="76" name="Document 75"/>
            <p:cNvSpPr/>
            <p:nvPr/>
          </p:nvSpPr>
          <p:spPr>
            <a:xfrm>
              <a:off x="15266715" y="1044327"/>
              <a:ext cx="2578590" cy="1260163"/>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77" name="TextBox 76"/>
            <p:cNvSpPr txBox="1"/>
            <p:nvPr/>
          </p:nvSpPr>
          <p:spPr>
            <a:xfrm>
              <a:off x="15796168" y="1053793"/>
              <a:ext cx="1349723" cy="207549"/>
            </a:xfrm>
            <a:prstGeom prst="rect">
              <a:avLst/>
            </a:prstGeom>
            <a:noFill/>
          </p:spPr>
          <p:txBody>
            <a:bodyPr wrap="none" lIns="51325" tIns="25663" rIns="51325" bIns="25663" rtlCol="0">
              <a:spAutoFit/>
            </a:bodyPr>
            <a:lstStyle/>
            <a:p>
              <a:r>
                <a:rPr lang="en-US" sz="675" dirty="0">
                  <a:latin typeface="GE Inspira Pitch Regular" charset="0"/>
                </a:rPr>
                <a:t>Requirements Database</a:t>
              </a:r>
            </a:p>
          </p:txBody>
        </p:sp>
        <p:pic>
          <p:nvPicPr>
            <p:cNvPr id="78" name="Picture 77"/>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5379527" y="1292702"/>
              <a:ext cx="717886" cy="703569"/>
            </a:xfrm>
            <a:prstGeom prst="rect">
              <a:avLst/>
            </a:prstGeom>
          </p:spPr>
        </p:pic>
        <p:pic>
          <p:nvPicPr>
            <p:cNvPr id="79" name="Picture 78"/>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16133725" y="1292703"/>
              <a:ext cx="717886" cy="703569"/>
            </a:xfrm>
            <a:prstGeom prst="rect">
              <a:avLst/>
            </a:prstGeom>
          </p:spPr>
        </p:pic>
        <p:pic>
          <p:nvPicPr>
            <p:cNvPr id="80" name="Picture 79"/>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16876496" y="1303252"/>
              <a:ext cx="717886" cy="703569"/>
            </a:xfrm>
            <a:prstGeom prst="rect">
              <a:avLst/>
            </a:prstGeom>
          </p:spPr>
        </p:pic>
      </p:grpSp>
      <p:sp>
        <p:nvSpPr>
          <p:cNvPr id="81" name="Right Arrow 80"/>
          <p:cNvSpPr/>
          <p:nvPr/>
        </p:nvSpPr>
        <p:spPr>
          <a:xfrm rot="5400000">
            <a:off x="5671144" y="2261052"/>
            <a:ext cx="291313" cy="28761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pic>
        <p:nvPicPr>
          <p:cNvPr id="82" name="Picture 81"/>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99412" y="1511114"/>
            <a:ext cx="496073" cy="486181"/>
          </a:xfrm>
          <a:prstGeom prst="rect">
            <a:avLst/>
          </a:prstGeom>
        </p:spPr>
      </p:pic>
      <p:sp>
        <p:nvSpPr>
          <p:cNvPr id="83" name="Right Arrow 82"/>
          <p:cNvSpPr/>
          <p:nvPr/>
        </p:nvSpPr>
        <p:spPr>
          <a:xfrm>
            <a:off x="3993195" y="1693422"/>
            <a:ext cx="503177" cy="270100"/>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85" name="Picture 84"/>
          <p:cNvPicPr>
            <a:picLocks noChangeAspect="1"/>
          </p:cNvPicPr>
          <p:nvPr/>
        </p:nvPicPr>
        <p:blipFill>
          <a:blip r:embed="rId18"/>
          <a:stretch>
            <a:fillRect/>
          </a:stretch>
        </p:blipFill>
        <p:spPr>
          <a:xfrm>
            <a:off x="2675758" y="3602516"/>
            <a:ext cx="962276" cy="504956"/>
          </a:xfrm>
          <a:prstGeom prst="rect">
            <a:avLst/>
          </a:prstGeom>
        </p:spPr>
      </p:pic>
      <p:pic>
        <p:nvPicPr>
          <p:cNvPr id="86" name="Picture 85"/>
          <p:cNvPicPr>
            <a:picLocks noChangeAspect="1"/>
          </p:cNvPicPr>
          <p:nvPr/>
        </p:nvPicPr>
        <p:blipFill>
          <a:blip r:embed="rId18"/>
          <a:stretch>
            <a:fillRect/>
          </a:stretch>
        </p:blipFill>
        <p:spPr>
          <a:xfrm>
            <a:off x="4554834" y="4699109"/>
            <a:ext cx="962276" cy="504956"/>
          </a:xfrm>
          <a:prstGeom prst="rect">
            <a:avLst/>
          </a:prstGeom>
        </p:spPr>
      </p:pic>
      <p:sp>
        <p:nvSpPr>
          <p:cNvPr id="93" name="Right Arrow 92"/>
          <p:cNvSpPr/>
          <p:nvPr/>
        </p:nvSpPr>
        <p:spPr>
          <a:xfrm rot="10800000">
            <a:off x="6857341" y="1654988"/>
            <a:ext cx="691126" cy="25265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94" name="TextBox 93"/>
          <p:cNvSpPr txBox="1"/>
          <p:nvPr/>
        </p:nvSpPr>
        <p:spPr>
          <a:xfrm>
            <a:off x="9613" y="882226"/>
            <a:ext cx="184731" cy="507960"/>
          </a:xfrm>
          <a:prstGeom prst="rect">
            <a:avLst/>
          </a:prstGeom>
          <a:noFill/>
        </p:spPr>
        <p:txBody>
          <a:bodyPr wrap="none" rtlCol="0">
            <a:spAutoFit/>
          </a:bodyPr>
          <a:lstStyle/>
          <a:p>
            <a:endParaRPr lang="en-GB" sz="2701" dirty="0">
              <a:solidFill>
                <a:schemeClr val="bg1">
                  <a:lumMod val="65000"/>
                </a:schemeClr>
              </a:solidFill>
              <a:latin typeface="GE Inspira Pitch Regular" charset="0"/>
            </a:endParaRPr>
          </a:p>
        </p:txBody>
      </p:sp>
      <p:sp>
        <p:nvSpPr>
          <p:cNvPr id="84" name="Text Box 91"/>
          <p:cNvSpPr txBox="1">
            <a:spLocks noChangeArrowheads="1"/>
          </p:cNvSpPr>
          <p:nvPr/>
        </p:nvSpPr>
        <p:spPr bwMode="auto">
          <a:xfrm>
            <a:off x="7509771" y="5166993"/>
            <a:ext cx="1517791" cy="257214"/>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48986" tIns="24493" rIns="48986" bIns="24493">
            <a:spAutoFit/>
          </a:bodyPr>
          <a:lstStyle/>
          <a:p>
            <a:pPr algn="ctr" defTabSz="489870" eaLnBrk="0" hangingPunct="0">
              <a:defRPr/>
            </a:pPr>
            <a:r>
              <a:rPr lang="en-GB" sz="450" kern="0" dirty="0">
                <a:solidFill>
                  <a:srgbClr val="000000"/>
                </a:solidFill>
                <a:latin typeface="GE Inspira Pitch Regular" charset="0"/>
              </a:rPr>
              <a:t>Use quantitative models to explore solution space to find robust optimum and thereby determine design parameter settings and tolerances</a:t>
            </a:r>
          </a:p>
        </p:txBody>
      </p:sp>
      <p:sp>
        <p:nvSpPr>
          <p:cNvPr id="14" name="Title 13"/>
          <p:cNvSpPr>
            <a:spLocks noGrp="1"/>
          </p:cNvSpPr>
          <p:nvPr>
            <p:ph type="title"/>
          </p:nvPr>
        </p:nvSpPr>
        <p:spPr/>
        <p:txBody>
          <a:bodyPr/>
          <a:lstStyle/>
          <a:p>
            <a:r>
              <a:rPr lang="en-US" dirty="0" smtClean="0"/>
              <a:t>Create System Design Concept &amp; Design System </a:t>
            </a:r>
            <a:endParaRPr lang="en-US" dirty="0"/>
          </a:p>
        </p:txBody>
      </p:sp>
    </p:spTree>
    <p:extLst>
      <p:ext uri="{BB962C8B-B14F-4D97-AF65-F5344CB8AC3E}">
        <p14:creationId xmlns:p14="http://schemas.microsoft.com/office/powerpoint/2010/main" val="546909621"/>
      </p:ext>
    </p:extLst>
  </p:cSld>
  <p:clrMapOvr>
    <a:masterClrMapping/>
  </p:clrMapOvr>
  <p:transition>
    <p:wipe dir="r"/>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71104" y="2651511"/>
            <a:ext cx="701327" cy="623102"/>
          </a:xfrm>
          <a:prstGeom prst="rect">
            <a:avLst/>
          </a:prstGeom>
        </p:spPr>
      </p:pic>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28420" y="2820098"/>
            <a:ext cx="1175783" cy="392467"/>
          </a:xfrm>
          <a:prstGeom prst="rect">
            <a:avLst/>
          </a:prstGeom>
        </p:spPr>
      </p:pic>
      <p:sp>
        <p:nvSpPr>
          <p:cNvPr id="4" name="TextBox 3"/>
          <p:cNvSpPr txBox="1"/>
          <p:nvPr/>
        </p:nvSpPr>
        <p:spPr>
          <a:xfrm>
            <a:off x="5318288" y="3226193"/>
            <a:ext cx="922787" cy="144160"/>
          </a:xfrm>
          <a:prstGeom prst="rect">
            <a:avLst/>
          </a:prstGeom>
          <a:noFill/>
        </p:spPr>
        <p:txBody>
          <a:bodyPr wrap="none" lIns="51325" tIns="25663" rIns="51325" bIns="25663" rtlCol="0">
            <a:spAutoFit/>
          </a:bodyPr>
          <a:lstStyle/>
          <a:p>
            <a:r>
              <a:rPr lang="en-US" sz="600" dirty="0">
                <a:latin typeface="GE Inspira Pitch Regular" charset="0"/>
              </a:rPr>
              <a:t>Reliability Block Diagram</a:t>
            </a:r>
          </a:p>
        </p:txBody>
      </p:sp>
      <p:sp>
        <p:nvSpPr>
          <p:cNvPr id="5" name="TextBox 4"/>
          <p:cNvSpPr txBox="1"/>
          <p:nvPr/>
        </p:nvSpPr>
        <p:spPr>
          <a:xfrm>
            <a:off x="4238070" y="3386820"/>
            <a:ext cx="814321" cy="19032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25" tIns="25663" rIns="51325" bIns="25663" rtlCol="0">
            <a:spAutoFit/>
          </a:bodyPr>
          <a:lstStyle/>
          <a:p>
            <a:pPr algn="ctr"/>
            <a:r>
              <a:rPr lang="en-US" sz="450" dirty="0">
                <a:latin typeface="GE Inspira Pitch Regular" charset="0"/>
              </a:rPr>
              <a:t>Model System Failures as a Fault Tree</a:t>
            </a:r>
          </a:p>
        </p:txBody>
      </p:sp>
      <p:sp>
        <p:nvSpPr>
          <p:cNvPr id="6" name="TextBox 5"/>
          <p:cNvSpPr txBox="1"/>
          <p:nvPr/>
        </p:nvSpPr>
        <p:spPr>
          <a:xfrm>
            <a:off x="4233421" y="3248853"/>
            <a:ext cx="727221" cy="144160"/>
          </a:xfrm>
          <a:prstGeom prst="rect">
            <a:avLst/>
          </a:prstGeom>
          <a:noFill/>
        </p:spPr>
        <p:txBody>
          <a:bodyPr wrap="none" lIns="51325" tIns="25663" rIns="51325" bIns="25663" rtlCol="0">
            <a:spAutoFit/>
          </a:bodyPr>
          <a:lstStyle/>
          <a:p>
            <a:r>
              <a:rPr lang="en-US" sz="600" dirty="0">
                <a:latin typeface="GE Inspira Pitch Regular" charset="0"/>
              </a:rPr>
              <a:t>Fault Tree Analysis</a:t>
            </a:r>
          </a:p>
        </p:txBody>
      </p:sp>
      <p:sp>
        <p:nvSpPr>
          <p:cNvPr id="7" name="TextBox 6"/>
          <p:cNvSpPr txBox="1"/>
          <p:nvPr/>
        </p:nvSpPr>
        <p:spPr>
          <a:xfrm>
            <a:off x="5371546" y="3389227"/>
            <a:ext cx="948302" cy="19032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25" tIns="25663" rIns="51325" bIns="25663" rtlCol="0">
            <a:spAutoFit/>
          </a:bodyPr>
          <a:lstStyle/>
          <a:p>
            <a:pPr algn="ctr"/>
            <a:r>
              <a:rPr lang="en-US" sz="450" dirty="0">
                <a:latin typeface="GE Inspira Pitch Regular" charset="0"/>
              </a:rPr>
              <a:t>Model the system design to predict the system reliability</a:t>
            </a:r>
          </a:p>
        </p:txBody>
      </p:sp>
      <p:sp>
        <p:nvSpPr>
          <p:cNvPr id="8" name="Rectangle 7"/>
          <p:cNvSpPr/>
          <p:nvPr/>
        </p:nvSpPr>
        <p:spPr>
          <a:xfrm>
            <a:off x="4183583" y="2217715"/>
            <a:ext cx="3689074" cy="1559918"/>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9" name="Text Box 90"/>
          <p:cNvSpPr txBox="1">
            <a:spLocks noChangeArrowheads="1"/>
          </p:cNvSpPr>
          <p:nvPr/>
        </p:nvSpPr>
        <p:spPr bwMode="auto">
          <a:xfrm>
            <a:off x="2101552" y="2260981"/>
            <a:ext cx="1829309" cy="152426"/>
          </a:xfrm>
          <a:prstGeom prst="rect">
            <a:avLst/>
          </a:prstGeom>
          <a:noFill/>
          <a:ln w="9525">
            <a:noFill/>
            <a:miter lim="800000"/>
            <a:headEnd/>
            <a:tailEnd/>
          </a:ln>
        </p:spPr>
        <p:txBody>
          <a:bodyPr wrap="none" lIns="36652" tIns="18326" rIns="36652" bIns="18326">
            <a:spAutoFit/>
          </a:bodyPr>
          <a:lstStyle/>
          <a:p>
            <a:pPr algn="r" defTabSz="366521" eaLnBrk="0" hangingPunct="0">
              <a:defRPr/>
            </a:pPr>
            <a:r>
              <a:rPr lang="en-GB" sz="750" kern="0" dirty="0">
                <a:solidFill>
                  <a:srgbClr val="000000"/>
                </a:solidFill>
                <a:latin typeface="GE Inspira Pitch Regular" charset="0"/>
              </a:rPr>
              <a:t>Realisation System Modelling and Analysis</a:t>
            </a:r>
          </a:p>
        </p:txBody>
      </p:sp>
      <p:sp>
        <p:nvSpPr>
          <p:cNvPr id="10" name="Rectangle 9"/>
          <p:cNvSpPr/>
          <p:nvPr/>
        </p:nvSpPr>
        <p:spPr>
          <a:xfrm>
            <a:off x="1129395" y="2206960"/>
            <a:ext cx="2863063" cy="3457284"/>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pic>
        <p:nvPicPr>
          <p:cNvPr id="11" name="Picture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41956" y="2481518"/>
            <a:ext cx="1296482" cy="377685"/>
          </a:xfrm>
          <a:prstGeom prst="rect">
            <a:avLst/>
          </a:prstGeom>
        </p:spPr>
      </p:pic>
      <p:sp>
        <p:nvSpPr>
          <p:cNvPr id="12" name="TextBox 11"/>
          <p:cNvSpPr txBox="1"/>
          <p:nvPr/>
        </p:nvSpPr>
        <p:spPr>
          <a:xfrm>
            <a:off x="2681133" y="3021870"/>
            <a:ext cx="1153083" cy="19032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25" tIns="25663" rIns="51325" bIns="25663" rtlCol="0">
            <a:spAutoFit/>
          </a:bodyPr>
          <a:lstStyle/>
          <a:p>
            <a:pPr algn="ctr"/>
            <a:r>
              <a:rPr lang="en-US" sz="450" dirty="0">
                <a:latin typeface="GE Inspira Pitch Regular" charset="0"/>
              </a:rPr>
              <a:t>Identifies sequence of logical process steps (functions) of the </a:t>
            </a:r>
            <a:r>
              <a:rPr lang="en-US" sz="450" dirty="0" err="1">
                <a:latin typeface="GE Inspira Pitch Regular" charset="0"/>
              </a:rPr>
              <a:t>realisation</a:t>
            </a:r>
            <a:r>
              <a:rPr lang="en-US" sz="450" dirty="0">
                <a:latin typeface="GE Inspira Pitch Regular" charset="0"/>
              </a:rPr>
              <a:t> system</a:t>
            </a:r>
          </a:p>
        </p:txBody>
      </p:sp>
      <p:sp>
        <p:nvSpPr>
          <p:cNvPr id="13" name="TextBox 12"/>
          <p:cNvSpPr txBox="1"/>
          <p:nvPr/>
        </p:nvSpPr>
        <p:spPr>
          <a:xfrm>
            <a:off x="2907858" y="2881542"/>
            <a:ext cx="732030" cy="144160"/>
          </a:xfrm>
          <a:prstGeom prst="rect">
            <a:avLst/>
          </a:prstGeom>
          <a:noFill/>
        </p:spPr>
        <p:txBody>
          <a:bodyPr wrap="none" lIns="51325" tIns="25663" rIns="51325" bIns="25663" rtlCol="0">
            <a:spAutoFit/>
          </a:bodyPr>
          <a:lstStyle/>
          <a:p>
            <a:r>
              <a:rPr lang="en-US" sz="600" dirty="0">
                <a:latin typeface="GE Inspira Pitch Regular" charset="0"/>
              </a:rPr>
              <a:t>Sequence Diagram</a:t>
            </a:r>
          </a:p>
        </p:txBody>
      </p:sp>
      <p:pic>
        <p:nvPicPr>
          <p:cNvPr id="14" name="Picture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711918" y="4730373"/>
            <a:ext cx="1091513" cy="418026"/>
          </a:xfrm>
          <a:prstGeom prst="rect">
            <a:avLst/>
          </a:prstGeom>
        </p:spPr>
      </p:pic>
      <p:sp>
        <p:nvSpPr>
          <p:cNvPr id="15" name="TextBox 14"/>
          <p:cNvSpPr txBox="1"/>
          <p:nvPr/>
        </p:nvSpPr>
        <p:spPr>
          <a:xfrm>
            <a:off x="2682519" y="5383343"/>
            <a:ext cx="1086380" cy="19032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25" tIns="25663" rIns="51325" bIns="25663" rtlCol="0">
            <a:spAutoFit/>
          </a:bodyPr>
          <a:lstStyle/>
          <a:p>
            <a:pPr algn="ctr"/>
            <a:r>
              <a:rPr lang="en-US" sz="450" dirty="0">
                <a:latin typeface="GE Inspira Pitch Regular" charset="0"/>
              </a:rPr>
              <a:t>Identify and document the potential failure modes, Effects and Causes </a:t>
            </a:r>
          </a:p>
        </p:txBody>
      </p:sp>
      <p:sp>
        <p:nvSpPr>
          <p:cNvPr id="16" name="TextBox 15"/>
          <p:cNvSpPr txBox="1"/>
          <p:nvPr/>
        </p:nvSpPr>
        <p:spPr>
          <a:xfrm>
            <a:off x="2751959" y="5148398"/>
            <a:ext cx="970878" cy="236493"/>
          </a:xfrm>
          <a:prstGeom prst="rect">
            <a:avLst/>
          </a:prstGeom>
          <a:noFill/>
        </p:spPr>
        <p:txBody>
          <a:bodyPr wrap="none" lIns="51325" tIns="25663" rIns="51325" bIns="25663" rtlCol="0">
            <a:spAutoFit/>
          </a:bodyPr>
          <a:lstStyle/>
          <a:p>
            <a:pPr algn="ctr"/>
            <a:r>
              <a:rPr lang="en-US" sz="600" dirty="0">
                <a:latin typeface="GE Inspira Pitch Regular" charset="0"/>
              </a:rPr>
              <a:t>Process Failure Mode and </a:t>
            </a:r>
          </a:p>
          <a:p>
            <a:pPr algn="ctr"/>
            <a:r>
              <a:rPr lang="en-US" sz="600" dirty="0">
                <a:latin typeface="GE Inspira Pitch Regular" charset="0"/>
              </a:rPr>
              <a:t>Effects Analysis</a:t>
            </a:r>
          </a:p>
        </p:txBody>
      </p:sp>
      <p:pic>
        <p:nvPicPr>
          <p:cNvPr id="17" name="Picture 1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27841" y="4570006"/>
            <a:ext cx="1232920" cy="474200"/>
          </a:xfrm>
          <a:prstGeom prst="rect">
            <a:avLst/>
          </a:prstGeom>
        </p:spPr>
      </p:pic>
      <p:sp>
        <p:nvSpPr>
          <p:cNvPr id="18" name="Text Box 122"/>
          <p:cNvSpPr txBox="1">
            <a:spLocks noChangeArrowheads="1"/>
          </p:cNvSpPr>
          <p:nvPr/>
        </p:nvSpPr>
        <p:spPr bwMode="auto">
          <a:xfrm>
            <a:off x="5612351" y="5203432"/>
            <a:ext cx="1158564" cy="106260"/>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wrap="square" lIns="36652" tIns="18326" rIns="36652" bIns="18326">
            <a:spAutoFit/>
          </a:bodyPr>
          <a:lstStyle/>
          <a:p>
            <a:pPr algn="ctr" defTabSz="366521" eaLnBrk="0" hangingPunct="0">
              <a:defRPr/>
            </a:pPr>
            <a:r>
              <a:rPr lang="en-GB" sz="450" kern="0" dirty="0">
                <a:solidFill>
                  <a:srgbClr val="000000"/>
                </a:solidFill>
                <a:latin typeface="GE Inspira Pitch Regular" charset="0"/>
              </a:rPr>
              <a:t>Update Verification Compliance Matrix</a:t>
            </a:r>
          </a:p>
        </p:txBody>
      </p:sp>
      <p:sp>
        <p:nvSpPr>
          <p:cNvPr id="19" name="TextBox 18"/>
          <p:cNvSpPr txBox="1"/>
          <p:nvPr/>
        </p:nvSpPr>
        <p:spPr>
          <a:xfrm>
            <a:off x="5588138" y="5054398"/>
            <a:ext cx="1119956" cy="144160"/>
          </a:xfrm>
          <a:prstGeom prst="rect">
            <a:avLst/>
          </a:prstGeom>
          <a:noFill/>
        </p:spPr>
        <p:txBody>
          <a:bodyPr wrap="none" lIns="51325" tIns="25663" rIns="51325" bIns="25663" rtlCol="0">
            <a:spAutoFit/>
          </a:bodyPr>
          <a:lstStyle/>
          <a:p>
            <a:r>
              <a:rPr lang="en-US" sz="600" dirty="0">
                <a:latin typeface="GE Inspira Pitch Regular" charset="0"/>
              </a:rPr>
              <a:t>Verification Compliance Matrix</a:t>
            </a:r>
          </a:p>
        </p:txBody>
      </p:sp>
      <p:pic>
        <p:nvPicPr>
          <p:cNvPr id="20" name="Picture 1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46626" y="2692359"/>
            <a:ext cx="1029303" cy="533823"/>
          </a:xfrm>
          <a:prstGeom prst="rect">
            <a:avLst/>
          </a:prstGeom>
        </p:spPr>
      </p:pic>
      <p:sp>
        <p:nvSpPr>
          <p:cNvPr id="21" name="Text Box 676"/>
          <p:cNvSpPr txBox="1">
            <a:spLocks noChangeArrowheads="1"/>
          </p:cNvSpPr>
          <p:nvPr/>
        </p:nvSpPr>
        <p:spPr bwMode="auto">
          <a:xfrm>
            <a:off x="5295660" y="2403054"/>
            <a:ext cx="1074295" cy="175509"/>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headEnd/>
            <a:tailEnd/>
          </a:ln>
          <a:effectLst>
            <a:outerShdw blurRad="40000" dist="20000" dir="5400000" rotWithShape="0">
              <a:srgbClr val="000000">
                <a:alpha val="38000"/>
              </a:srgbClr>
            </a:outerShdw>
          </a:effectLst>
        </p:spPr>
        <p:txBody>
          <a:bodyPr wrap="none" lIns="36652" tIns="18326" rIns="36652" bIns="18326">
            <a:spAutoFit/>
          </a:bodyPr>
          <a:lstStyle/>
          <a:p>
            <a:pPr algn="ctr" defTabSz="366521" eaLnBrk="0" hangingPunct="0">
              <a:defRPr/>
            </a:pPr>
            <a:r>
              <a:rPr lang="en-GB" sz="450" kern="0" dirty="0">
                <a:solidFill>
                  <a:srgbClr val="000000"/>
                </a:solidFill>
                <a:latin typeface="GE Inspira Pitch Regular" charset="0"/>
              </a:rPr>
              <a:t>Assess supportability through predicted </a:t>
            </a:r>
          </a:p>
          <a:p>
            <a:pPr algn="ctr" defTabSz="366521" eaLnBrk="0" hangingPunct="0">
              <a:defRPr/>
            </a:pPr>
            <a:r>
              <a:rPr lang="en-GB" sz="450" kern="0" dirty="0">
                <a:solidFill>
                  <a:srgbClr val="000000"/>
                </a:solidFill>
                <a:latin typeface="GE Inspira Pitch Regular" charset="0"/>
              </a:rPr>
              <a:t>reliability and operational analysis</a:t>
            </a:r>
          </a:p>
        </p:txBody>
      </p:sp>
      <p:sp>
        <p:nvSpPr>
          <p:cNvPr id="22" name="Text Box 8"/>
          <p:cNvSpPr txBox="1">
            <a:spLocks noChangeArrowheads="1"/>
          </p:cNvSpPr>
          <p:nvPr/>
        </p:nvSpPr>
        <p:spPr bwMode="auto">
          <a:xfrm>
            <a:off x="5337911" y="2223000"/>
            <a:ext cx="1175283" cy="152426"/>
          </a:xfrm>
          <a:prstGeom prst="rect">
            <a:avLst/>
          </a:prstGeom>
          <a:noFill/>
          <a:ln w="12700">
            <a:noFill/>
            <a:miter lim="800000"/>
            <a:headEnd/>
            <a:tailEnd/>
          </a:ln>
        </p:spPr>
        <p:txBody>
          <a:bodyPr wrap="none" lIns="36652" tIns="18326" rIns="36652" bIns="18326" anchor="ctr">
            <a:spAutoFit/>
          </a:bodyPr>
          <a:lstStyle/>
          <a:p>
            <a:pPr defTabSz="366521" eaLnBrk="0" hangingPunct="0">
              <a:defRPr/>
            </a:pPr>
            <a:r>
              <a:rPr lang="en-GB" sz="750" kern="0" dirty="0">
                <a:solidFill>
                  <a:srgbClr val="000000"/>
                </a:solidFill>
                <a:latin typeface="GE Inspira Pitch Regular" charset="0"/>
              </a:rPr>
              <a:t>Supportability Assessment</a:t>
            </a:r>
          </a:p>
        </p:txBody>
      </p:sp>
      <p:sp>
        <p:nvSpPr>
          <p:cNvPr id="23" name="TextBox 22"/>
          <p:cNvSpPr txBox="1"/>
          <p:nvPr/>
        </p:nvSpPr>
        <p:spPr>
          <a:xfrm>
            <a:off x="6805464" y="3399443"/>
            <a:ext cx="814321" cy="19032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25" tIns="25663" rIns="51325" bIns="25663" rtlCol="0">
            <a:spAutoFit/>
          </a:bodyPr>
          <a:lstStyle/>
          <a:p>
            <a:pPr algn="ctr"/>
            <a:r>
              <a:rPr lang="en-US" sz="450" dirty="0">
                <a:latin typeface="GE Inspira Pitch Regular" charset="0"/>
              </a:rPr>
              <a:t>Understand the System Operation</a:t>
            </a:r>
          </a:p>
        </p:txBody>
      </p:sp>
      <p:sp>
        <p:nvSpPr>
          <p:cNvPr id="24" name="TextBox 23"/>
          <p:cNvSpPr txBox="1"/>
          <p:nvPr/>
        </p:nvSpPr>
        <p:spPr>
          <a:xfrm>
            <a:off x="6779444" y="3231887"/>
            <a:ext cx="788135" cy="144160"/>
          </a:xfrm>
          <a:prstGeom prst="rect">
            <a:avLst/>
          </a:prstGeom>
          <a:noFill/>
        </p:spPr>
        <p:txBody>
          <a:bodyPr wrap="none" lIns="51325" tIns="25663" rIns="51325" bIns="25663" rtlCol="0">
            <a:spAutoFit/>
          </a:bodyPr>
          <a:lstStyle/>
          <a:p>
            <a:r>
              <a:rPr lang="en-US" sz="600" dirty="0">
                <a:latin typeface="GE Inspira Pitch Regular" charset="0"/>
              </a:rPr>
              <a:t>Operational Analysis</a:t>
            </a:r>
          </a:p>
        </p:txBody>
      </p:sp>
      <p:pic>
        <p:nvPicPr>
          <p:cNvPr id="25" name="Picture 2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364086" y="2453622"/>
            <a:ext cx="953750" cy="880384"/>
          </a:xfrm>
          <a:prstGeom prst="rect">
            <a:avLst/>
          </a:prstGeom>
        </p:spPr>
      </p:pic>
      <p:pic>
        <p:nvPicPr>
          <p:cNvPr id="26" name="Picture 25"/>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415599" y="4374200"/>
            <a:ext cx="944690" cy="863716"/>
          </a:xfrm>
          <a:prstGeom prst="rect">
            <a:avLst/>
          </a:prstGeom>
        </p:spPr>
      </p:pic>
      <p:sp>
        <p:nvSpPr>
          <p:cNvPr id="27" name="Text Box 43"/>
          <p:cNvSpPr txBox="1">
            <a:spLocks noChangeArrowheads="1"/>
          </p:cNvSpPr>
          <p:nvPr/>
        </p:nvSpPr>
        <p:spPr bwMode="auto">
          <a:xfrm>
            <a:off x="1240320" y="3537978"/>
            <a:ext cx="1107168" cy="244759"/>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headEnd/>
            <a:tailEnd/>
          </a:ln>
          <a:effectLst>
            <a:outerShdw blurRad="40000" dist="20000" dir="5400000" rotWithShape="0">
              <a:srgbClr val="000000">
                <a:alpha val="38000"/>
              </a:srgbClr>
            </a:outerShdw>
          </a:effectLst>
        </p:spPr>
        <p:txBody>
          <a:bodyPr wrap="square" lIns="36652" tIns="18326" rIns="36652" bIns="18326">
            <a:spAutoFit/>
          </a:bodyPr>
          <a:lstStyle/>
          <a:p>
            <a:pPr algn="ctr" defTabSz="366521" eaLnBrk="0" hangingPunct="0">
              <a:defRPr/>
            </a:pPr>
            <a:r>
              <a:rPr lang="en-GB" sz="450" kern="0" dirty="0">
                <a:solidFill>
                  <a:srgbClr val="000000"/>
                </a:solidFill>
                <a:latin typeface="GE Inspira Pitch Regular" charset="0"/>
              </a:rPr>
              <a:t>Check that System Concept Solution is realizable and determine critical realization parameters and target values</a:t>
            </a:r>
          </a:p>
        </p:txBody>
      </p:sp>
      <p:sp>
        <p:nvSpPr>
          <p:cNvPr id="28" name="Text Box 42"/>
          <p:cNvSpPr txBox="1">
            <a:spLocks noChangeArrowheads="1"/>
          </p:cNvSpPr>
          <p:nvPr/>
        </p:nvSpPr>
        <p:spPr bwMode="auto">
          <a:xfrm>
            <a:off x="1225425" y="3393447"/>
            <a:ext cx="1314393" cy="129343"/>
          </a:xfrm>
          <a:prstGeom prst="rect">
            <a:avLst/>
          </a:prstGeom>
          <a:noFill/>
          <a:ln w="9525">
            <a:noFill/>
            <a:miter lim="800000"/>
            <a:headEnd/>
            <a:tailEnd/>
          </a:ln>
        </p:spPr>
        <p:txBody>
          <a:bodyPr wrap="square" lIns="36652" tIns="18326" rIns="36652" bIns="18326">
            <a:spAutoFit/>
          </a:bodyPr>
          <a:lstStyle/>
          <a:p>
            <a:pPr defTabSz="366521" eaLnBrk="0" hangingPunct="0">
              <a:defRPr/>
            </a:pPr>
            <a:r>
              <a:rPr lang="en-GB" sz="600" kern="0" dirty="0">
                <a:solidFill>
                  <a:srgbClr val="000000"/>
                </a:solidFill>
                <a:latin typeface="GE Inspira Pitch Regular" charset="0"/>
              </a:rPr>
              <a:t>Quality Function Deployment 3</a:t>
            </a:r>
          </a:p>
        </p:txBody>
      </p:sp>
      <p:sp>
        <p:nvSpPr>
          <p:cNvPr id="29" name="Text Box 43"/>
          <p:cNvSpPr txBox="1">
            <a:spLocks noChangeArrowheads="1"/>
          </p:cNvSpPr>
          <p:nvPr/>
        </p:nvSpPr>
        <p:spPr bwMode="auto">
          <a:xfrm>
            <a:off x="1229955" y="5365412"/>
            <a:ext cx="1165453" cy="244759"/>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headEnd/>
            <a:tailEnd/>
          </a:ln>
          <a:effectLst>
            <a:outerShdw blurRad="40000" dist="20000" dir="5400000" rotWithShape="0">
              <a:srgbClr val="000000">
                <a:alpha val="38000"/>
              </a:srgbClr>
            </a:outerShdw>
          </a:effectLst>
        </p:spPr>
        <p:txBody>
          <a:bodyPr wrap="square" lIns="36652" tIns="18326" rIns="36652" bIns="18326">
            <a:spAutoFit/>
          </a:bodyPr>
          <a:lstStyle/>
          <a:p>
            <a:pPr algn="ctr" defTabSz="366521" eaLnBrk="0" hangingPunct="0">
              <a:defRPr/>
            </a:pPr>
            <a:r>
              <a:rPr lang="en-GB" sz="450" kern="0" dirty="0">
                <a:solidFill>
                  <a:srgbClr val="000000"/>
                </a:solidFill>
                <a:latin typeface="GE Inspira Pitch Regular" charset="0"/>
              </a:rPr>
              <a:t>For the critical realization parameters determine the Assurance Requirements and target values</a:t>
            </a:r>
          </a:p>
        </p:txBody>
      </p:sp>
      <p:sp>
        <p:nvSpPr>
          <p:cNvPr id="30" name="Text Box 42"/>
          <p:cNvSpPr txBox="1">
            <a:spLocks noChangeArrowheads="1"/>
          </p:cNvSpPr>
          <p:nvPr/>
        </p:nvSpPr>
        <p:spPr bwMode="auto">
          <a:xfrm>
            <a:off x="1239100" y="5240604"/>
            <a:ext cx="1314393" cy="129343"/>
          </a:xfrm>
          <a:prstGeom prst="rect">
            <a:avLst/>
          </a:prstGeom>
          <a:noFill/>
          <a:ln w="9525">
            <a:noFill/>
            <a:miter lim="800000"/>
            <a:headEnd/>
            <a:tailEnd/>
          </a:ln>
        </p:spPr>
        <p:txBody>
          <a:bodyPr wrap="square" lIns="36652" tIns="18326" rIns="36652" bIns="18326">
            <a:spAutoFit/>
          </a:bodyPr>
          <a:lstStyle/>
          <a:p>
            <a:pPr defTabSz="366521" eaLnBrk="0" hangingPunct="0">
              <a:defRPr/>
            </a:pPr>
            <a:r>
              <a:rPr lang="en-GB" sz="600" kern="0" dirty="0">
                <a:solidFill>
                  <a:srgbClr val="000000"/>
                </a:solidFill>
                <a:latin typeface="GE Inspira Pitch Regular" charset="0"/>
              </a:rPr>
              <a:t>Quality Function Deployment 4</a:t>
            </a:r>
          </a:p>
        </p:txBody>
      </p:sp>
      <p:sp>
        <p:nvSpPr>
          <p:cNvPr id="31" name="Right Arrow 30"/>
          <p:cNvSpPr/>
          <p:nvPr/>
        </p:nvSpPr>
        <p:spPr>
          <a:xfrm>
            <a:off x="3958038" y="2790882"/>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2" name="Right Arrow 31"/>
          <p:cNvSpPr/>
          <p:nvPr/>
        </p:nvSpPr>
        <p:spPr>
          <a:xfrm rot="10800000">
            <a:off x="2371856" y="2723723"/>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3" name="Right Arrow 32"/>
          <p:cNvSpPr/>
          <p:nvPr/>
        </p:nvSpPr>
        <p:spPr>
          <a:xfrm rot="5400000">
            <a:off x="1706103" y="3995939"/>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4" name="Right Arrow 33"/>
          <p:cNvSpPr/>
          <p:nvPr/>
        </p:nvSpPr>
        <p:spPr>
          <a:xfrm rot="5400000">
            <a:off x="3077900" y="3273655"/>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5" name="Right Arrow 34"/>
          <p:cNvSpPr/>
          <p:nvPr/>
        </p:nvSpPr>
        <p:spPr>
          <a:xfrm rot="10800000">
            <a:off x="2155776" y="4128244"/>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6" name="Right Arrow 35"/>
          <p:cNvSpPr/>
          <p:nvPr/>
        </p:nvSpPr>
        <p:spPr>
          <a:xfrm>
            <a:off x="5076761" y="2715293"/>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7" name="Right Arrow 36"/>
          <p:cNvSpPr/>
          <p:nvPr/>
        </p:nvSpPr>
        <p:spPr>
          <a:xfrm rot="10800000">
            <a:off x="5029068" y="2997059"/>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8" name="Right Arrow 37"/>
          <p:cNvSpPr/>
          <p:nvPr/>
        </p:nvSpPr>
        <p:spPr>
          <a:xfrm>
            <a:off x="6447433" y="2757505"/>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9" name="Right Arrow 38"/>
          <p:cNvSpPr/>
          <p:nvPr/>
        </p:nvSpPr>
        <p:spPr>
          <a:xfrm rot="10800000">
            <a:off x="6399741" y="3039271"/>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40" name="Rectangle 39"/>
          <p:cNvSpPr/>
          <p:nvPr/>
        </p:nvSpPr>
        <p:spPr>
          <a:xfrm>
            <a:off x="4154518" y="4104327"/>
            <a:ext cx="3689074" cy="1559918"/>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41" name="Text Box 676"/>
          <p:cNvSpPr txBox="1">
            <a:spLocks noChangeArrowheads="1"/>
          </p:cNvSpPr>
          <p:nvPr/>
        </p:nvSpPr>
        <p:spPr bwMode="auto">
          <a:xfrm>
            <a:off x="5101269" y="4325736"/>
            <a:ext cx="1619316" cy="106260"/>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headEnd/>
            <a:tailEnd/>
          </a:ln>
          <a:effectLst>
            <a:outerShdw blurRad="40000" dist="20000" dir="5400000" rotWithShape="0">
              <a:srgbClr val="000000">
                <a:alpha val="38000"/>
              </a:srgbClr>
            </a:outerShdw>
          </a:effectLst>
        </p:spPr>
        <p:txBody>
          <a:bodyPr wrap="none" lIns="36652" tIns="18326" rIns="36652" bIns="18326">
            <a:spAutoFit/>
          </a:bodyPr>
          <a:lstStyle/>
          <a:p>
            <a:pPr algn="ctr" defTabSz="366521" eaLnBrk="0" hangingPunct="0">
              <a:defRPr/>
            </a:pPr>
            <a:r>
              <a:rPr lang="en-GB" sz="450" kern="0" dirty="0">
                <a:solidFill>
                  <a:srgbClr val="000000"/>
                </a:solidFill>
                <a:latin typeface="GE Inspira Pitch Regular" charset="0"/>
              </a:rPr>
              <a:t>Perform Verification Activities and collect verification evidence</a:t>
            </a:r>
          </a:p>
        </p:txBody>
      </p:sp>
      <p:sp>
        <p:nvSpPr>
          <p:cNvPr id="42" name="Text Box 8"/>
          <p:cNvSpPr txBox="1">
            <a:spLocks noChangeArrowheads="1"/>
          </p:cNvSpPr>
          <p:nvPr/>
        </p:nvSpPr>
        <p:spPr bwMode="auto">
          <a:xfrm>
            <a:off x="5376245" y="4145683"/>
            <a:ext cx="1249022" cy="152426"/>
          </a:xfrm>
          <a:prstGeom prst="rect">
            <a:avLst/>
          </a:prstGeom>
          <a:noFill/>
          <a:ln w="12700">
            <a:noFill/>
            <a:miter lim="800000"/>
            <a:headEnd/>
            <a:tailEnd/>
          </a:ln>
        </p:spPr>
        <p:txBody>
          <a:bodyPr wrap="none" lIns="36652" tIns="18326" rIns="36652" bIns="18326" anchor="ctr">
            <a:spAutoFit/>
          </a:bodyPr>
          <a:lstStyle/>
          <a:p>
            <a:pPr defTabSz="366521" eaLnBrk="0" hangingPunct="0">
              <a:defRPr/>
            </a:pPr>
            <a:r>
              <a:rPr lang="en-GB" sz="750" kern="0" dirty="0">
                <a:solidFill>
                  <a:srgbClr val="000000"/>
                </a:solidFill>
                <a:latin typeface="GE Inspira Pitch Regular" charset="0"/>
              </a:rPr>
              <a:t>Collect Verification Evidence</a:t>
            </a:r>
          </a:p>
        </p:txBody>
      </p:sp>
      <p:sp>
        <p:nvSpPr>
          <p:cNvPr id="43" name="Right Arrow 42"/>
          <p:cNvSpPr/>
          <p:nvPr/>
        </p:nvSpPr>
        <p:spPr>
          <a:xfrm>
            <a:off x="3976036" y="5207498"/>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pic>
        <p:nvPicPr>
          <p:cNvPr id="44" name="Picture 43"/>
          <p:cNvPicPr>
            <a:picLocks noChangeAspect="1"/>
          </p:cNvPicPr>
          <p:nvPr/>
        </p:nvPicPr>
        <p:blipFill>
          <a:blip r:embed="rId10"/>
          <a:stretch>
            <a:fillRect/>
          </a:stretch>
        </p:blipFill>
        <p:spPr>
          <a:xfrm>
            <a:off x="7211847" y="4540480"/>
            <a:ext cx="604541" cy="585260"/>
          </a:xfrm>
          <a:prstGeom prst="rect">
            <a:avLst/>
          </a:prstGeom>
        </p:spPr>
      </p:pic>
      <p:sp>
        <p:nvSpPr>
          <p:cNvPr id="45" name="Right Arrow 44"/>
          <p:cNvSpPr/>
          <p:nvPr/>
        </p:nvSpPr>
        <p:spPr>
          <a:xfrm>
            <a:off x="6900689" y="4711420"/>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46" name="Text Box 122"/>
          <p:cNvSpPr txBox="1">
            <a:spLocks noChangeArrowheads="1"/>
          </p:cNvSpPr>
          <p:nvPr/>
        </p:nvSpPr>
        <p:spPr bwMode="auto">
          <a:xfrm>
            <a:off x="4300348" y="5261343"/>
            <a:ext cx="1009543" cy="106260"/>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wrap="square" lIns="36652" tIns="18326" rIns="36652" bIns="18326">
            <a:spAutoFit/>
          </a:bodyPr>
          <a:lstStyle/>
          <a:p>
            <a:pPr algn="ctr" defTabSz="366521" eaLnBrk="0" hangingPunct="0">
              <a:defRPr/>
            </a:pPr>
            <a:r>
              <a:rPr lang="en-GB" sz="450" kern="0" dirty="0">
                <a:solidFill>
                  <a:srgbClr val="000000"/>
                </a:solidFill>
                <a:latin typeface="GE Inspira Pitch Regular" charset="0"/>
              </a:rPr>
              <a:t>Design and perform tests</a:t>
            </a:r>
          </a:p>
        </p:txBody>
      </p:sp>
      <p:pic>
        <p:nvPicPr>
          <p:cNvPr id="47" name="Picture 46"/>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347564" y="4504499"/>
            <a:ext cx="938963" cy="681061"/>
          </a:xfrm>
          <a:prstGeom prst="rect">
            <a:avLst/>
          </a:prstGeom>
        </p:spPr>
      </p:pic>
      <p:sp>
        <p:nvSpPr>
          <p:cNvPr id="48" name="Right Arrow 47"/>
          <p:cNvSpPr/>
          <p:nvPr/>
        </p:nvSpPr>
        <p:spPr>
          <a:xfrm>
            <a:off x="5337317" y="4694583"/>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49" name="Right Arrow 48"/>
          <p:cNvSpPr/>
          <p:nvPr/>
        </p:nvSpPr>
        <p:spPr>
          <a:xfrm rot="5400000">
            <a:off x="4438631" y="381291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50" name="Right Arrow 49"/>
          <p:cNvSpPr/>
          <p:nvPr/>
        </p:nvSpPr>
        <p:spPr>
          <a:xfrm rot="16200000" flipV="1">
            <a:off x="4766989" y="3809883"/>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51" name="Document 50"/>
          <p:cNvSpPr/>
          <p:nvPr/>
        </p:nvSpPr>
        <p:spPr>
          <a:xfrm>
            <a:off x="270166" y="1068407"/>
            <a:ext cx="2057218" cy="880443"/>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52" name="TextBox 51"/>
          <p:cNvSpPr txBox="1"/>
          <p:nvPr/>
        </p:nvSpPr>
        <p:spPr>
          <a:xfrm>
            <a:off x="747577" y="1085838"/>
            <a:ext cx="1012556" cy="155702"/>
          </a:xfrm>
          <a:prstGeom prst="rect">
            <a:avLst/>
          </a:prstGeom>
          <a:noFill/>
        </p:spPr>
        <p:txBody>
          <a:bodyPr wrap="none" lIns="51325" tIns="25663" rIns="51325" bIns="25663" rtlCol="0">
            <a:spAutoFit/>
          </a:bodyPr>
          <a:lstStyle/>
          <a:p>
            <a:r>
              <a:rPr lang="en-US" sz="675" dirty="0">
                <a:latin typeface="GE Inspira Pitch Regular" charset="0"/>
              </a:rPr>
              <a:t>Requirements Database</a:t>
            </a:r>
          </a:p>
        </p:txBody>
      </p:sp>
      <p:pic>
        <p:nvPicPr>
          <p:cNvPr id="53" name="Picture 52"/>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35015" y="1265066"/>
            <a:ext cx="538555" cy="491566"/>
          </a:xfrm>
          <a:prstGeom prst="rect">
            <a:avLst/>
          </a:prstGeom>
        </p:spPr>
      </p:pic>
      <p:pic>
        <p:nvPicPr>
          <p:cNvPr id="54" name="Picture 53"/>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000810" y="1265067"/>
            <a:ext cx="538555" cy="491566"/>
          </a:xfrm>
          <a:prstGeom prst="rect">
            <a:avLst/>
          </a:prstGeom>
        </p:spPr>
      </p:pic>
      <p:pic>
        <p:nvPicPr>
          <p:cNvPr id="55" name="Picture 54"/>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558034" y="1272981"/>
            <a:ext cx="538555" cy="491566"/>
          </a:xfrm>
          <a:prstGeom prst="rect">
            <a:avLst/>
          </a:prstGeom>
        </p:spPr>
      </p:pic>
      <p:sp>
        <p:nvSpPr>
          <p:cNvPr id="56" name="Right Arrow 55"/>
          <p:cNvSpPr/>
          <p:nvPr/>
        </p:nvSpPr>
        <p:spPr>
          <a:xfrm rot="5400000">
            <a:off x="1851539" y="1924752"/>
            <a:ext cx="236618"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pic>
        <p:nvPicPr>
          <p:cNvPr id="57" name="Picture 56"/>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2787852" y="3586949"/>
            <a:ext cx="934512" cy="642533"/>
          </a:xfrm>
          <a:prstGeom prst="rect">
            <a:avLst/>
          </a:prstGeom>
        </p:spPr>
      </p:pic>
      <p:sp>
        <p:nvSpPr>
          <p:cNvPr id="61" name="TextBox 60"/>
          <p:cNvSpPr txBox="1"/>
          <p:nvPr/>
        </p:nvSpPr>
        <p:spPr>
          <a:xfrm>
            <a:off x="2711819" y="4400843"/>
            <a:ext cx="949826" cy="25956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r>
              <a:rPr lang="en-US" sz="450" dirty="0">
                <a:latin typeface="GE Inspira Pitch Regular" charset="0"/>
              </a:rPr>
              <a:t>Identifies and captures the factors  that influence the performance of a system output</a:t>
            </a:r>
          </a:p>
        </p:txBody>
      </p:sp>
      <p:sp>
        <p:nvSpPr>
          <p:cNvPr id="62" name="TextBox 61"/>
          <p:cNvSpPr txBox="1"/>
          <p:nvPr/>
        </p:nvSpPr>
        <p:spPr>
          <a:xfrm>
            <a:off x="2840261" y="4241818"/>
            <a:ext cx="780102" cy="144150"/>
          </a:xfrm>
          <a:prstGeom prst="rect">
            <a:avLst/>
          </a:prstGeom>
          <a:noFill/>
        </p:spPr>
        <p:txBody>
          <a:bodyPr wrap="none" lIns="51316" tIns="25658" rIns="51316" bIns="25658" rtlCol="0">
            <a:spAutoFit/>
          </a:bodyPr>
          <a:lstStyle/>
          <a:p>
            <a:r>
              <a:rPr lang="en-US" sz="600" dirty="0">
                <a:latin typeface="GE Inspira Pitch Regular" charset="0"/>
              </a:rPr>
              <a:t>Parameter Diagram </a:t>
            </a:r>
          </a:p>
        </p:txBody>
      </p:sp>
      <p:sp>
        <p:nvSpPr>
          <p:cNvPr id="64" name="Rectangle 63"/>
          <p:cNvSpPr/>
          <p:nvPr/>
        </p:nvSpPr>
        <p:spPr>
          <a:xfrm>
            <a:off x="2536789" y="3537978"/>
            <a:ext cx="1382126" cy="2072247"/>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58" name="Title 57"/>
          <p:cNvSpPr>
            <a:spLocks noGrp="1"/>
          </p:cNvSpPr>
          <p:nvPr>
            <p:ph type="title"/>
          </p:nvPr>
        </p:nvSpPr>
        <p:spPr>
          <a:xfrm>
            <a:off x="82209" y="192633"/>
            <a:ext cx="6489700" cy="565458"/>
          </a:xfrm>
        </p:spPr>
        <p:txBody>
          <a:bodyPr/>
          <a:lstStyle/>
          <a:p>
            <a:r>
              <a:rPr lang="en-US" dirty="0" smtClean="0"/>
              <a:t>Verify and Validate System</a:t>
            </a:r>
            <a:endParaRPr lang="en-US" dirty="0"/>
          </a:p>
        </p:txBody>
      </p:sp>
    </p:spTree>
    <p:extLst>
      <p:ext uri="{BB962C8B-B14F-4D97-AF65-F5344CB8AC3E}">
        <p14:creationId xmlns:p14="http://schemas.microsoft.com/office/powerpoint/2010/main" val="679990987"/>
      </p:ext>
    </p:extLst>
  </p:cSld>
  <p:clrMapOvr>
    <a:masterClrMapping/>
  </p:clrMapOvr>
  <p:transition>
    <p:wipe dir="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a:t>
            </a:r>
            <a:r>
              <a:rPr lang="en-US" dirty="0"/>
              <a:t>F</a:t>
            </a:r>
            <a:r>
              <a:rPr lang="en-US" dirty="0" smtClean="0"/>
              <a:t>ool </a:t>
            </a:r>
            <a:r>
              <a:rPr lang="en-US" dirty="0"/>
              <a:t>W</a:t>
            </a:r>
            <a:r>
              <a:rPr lang="en-US" dirty="0" smtClean="0"/>
              <a:t>ith a Tool </a:t>
            </a:r>
            <a:endParaRPr lang="en-US" dirty="0"/>
          </a:p>
        </p:txBody>
      </p:sp>
      <p:sp>
        <p:nvSpPr>
          <p:cNvPr id="5" name="TextBox 4"/>
          <p:cNvSpPr txBox="1"/>
          <p:nvPr/>
        </p:nvSpPr>
        <p:spPr>
          <a:xfrm>
            <a:off x="1727703" y="2265794"/>
            <a:ext cx="5636479" cy="546945"/>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2954" b="1" dirty="0"/>
              <a:t>Is a More Dangerous Fool</a:t>
            </a:r>
          </a:p>
        </p:txBody>
      </p:sp>
      <p:pic>
        <p:nvPicPr>
          <p:cNvPr id="6" name="Picture 5"/>
          <p:cNvPicPr>
            <a:picLocks noChangeAspect="1"/>
          </p:cNvPicPr>
          <p:nvPr/>
        </p:nvPicPr>
        <p:blipFill>
          <a:blip r:embed="rId2"/>
          <a:stretch>
            <a:fillRect/>
          </a:stretch>
        </p:blipFill>
        <p:spPr>
          <a:xfrm>
            <a:off x="1223630" y="3462234"/>
            <a:ext cx="3121256" cy="1606584"/>
          </a:xfrm>
          <a:prstGeom prst="rect">
            <a:avLst/>
          </a:prstGeom>
        </p:spPr>
      </p:pic>
      <p:sp>
        <p:nvSpPr>
          <p:cNvPr id="7" name="Rounded Rectangular Callout 6"/>
          <p:cNvSpPr/>
          <p:nvPr/>
        </p:nvSpPr>
        <p:spPr bwMode="auto">
          <a:xfrm>
            <a:off x="5328084" y="3129890"/>
            <a:ext cx="2744092" cy="1163206"/>
          </a:xfrm>
          <a:prstGeom prst="wedgeRoundRectCallout">
            <a:avLst>
              <a:gd name="adj1" fmla="val -92156"/>
              <a:gd name="adj2" fmla="val 98937"/>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4406" tIns="42203" rIns="84406" bIns="42203" numCol="1" rtlCol="0" anchor="ctr" anchorCtr="0" compatLnSpc="1">
            <a:prstTxWarp prst="textNoShape">
              <a:avLst/>
            </a:prstTxWarp>
          </a:bodyPr>
          <a:lstStyle/>
          <a:p>
            <a:pPr algn="ctr" defTabSz="844083"/>
            <a:r>
              <a:rPr lang="en-US" sz="1846" dirty="0">
                <a:solidFill>
                  <a:schemeClr val="bg1"/>
                </a:solidFill>
                <a:latin typeface="Arial" charset="0"/>
                <a:cs typeface="Arial" charset="0"/>
              </a:rPr>
              <a:t>Give somebody a hammer and they’ll find things to hit with it!</a:t>
            </a:r>
          </a:p>
        </p:txBody>
      </p:sp>
    </p:spTree>
    <p:extLst>
      <p:ext uri="{BB962C8B-B14F-4D97-AF65-F5344CB8AC3E}">
        <p14:creationId xmlns:p14="http://schemas.microsoft.com/office/powerpoint/2010/main" val="215333849"/>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Section:</a:t>
            </a:r>
            <a:endParaRPr lang="en-US" dirty="0"/>
          </a:p>
        </p:txBody>
      </p:sp>
      <p:sp>
        <p:nvSpPr>
          <p:cNvPr id="3" name="Content Placeholder 2"/>
          <p:cNvSpPr>
            <a:spLocks noGrp="1"/>
          </p:cNvSpPr>
          <p:nvPr>
            <p:ph idx="1"/>
          </p:nvPr>
        </p:nvSpPr>
        <p:spPr/>
        <p:txBody>
          <a:bodyPr>
            <a:normAutofit fontScale="92500" lnSpcReduction="20000"/>
          </a:bodyPr>
          <a:lstStyle/>
          <a:p>
            <a:r>
              <a:rPr lang="en-GB" dirty="0" smtClean="0">
                <a:solidFill>
                  <a:srgbClr val="000000"/>
                </a:solidFill>
              </a:rPr>
              <a:t>Explained why Sy</a:t>
            </a:r>
            <a:r>
              <a:rPr lang="en-GB" dirty="0" smtClean="0"/>
              <a:t>stems </a:t>
            </a:r>
            <a:r>
              <a:rPr lang="en-GB" dirty="0"/>
              <a:t>Engineering </a:t>
            </a:r>
            <a:r>
              <a:rPr lang="en-GB" dirty="0" smtClean="0"/>
              <a:t>is necessary</a:t>
            </a:r>
          </a:p>
          <a:p>
            <a:pPr lvl="1"/>
            <a:r>
              <a:rPr lang="en-GB" dirty="0" smtClean="0"/>
              <a:t>Undesirable emergent behaviour as a consequence of complexity</a:t>
            </a:r>
            <a:endParaRPr lang="en-GB" dirty="0"/>
          </a:p>
          <a:p>
            <a:r>
              <a:rPr lang="en-GB" dirty="0" smtClean="0"/>
              <a:t>Explained </a:t>
            </a:r>
            <a:r>
              <a:rPr lang="en-GB" dirty="0"/>
              <a:t>the relationship between Systems Thinking, </a:t>
            </a:r>
            <a:r>
              <a:rPr lang="en-GB" dirty="0" smtClean="0"/>
              <a:t>Systems Approaches </a:t>
            </a:r>
            <a:r>
              <a:rPr lang="en-GB" dirty="0"/>
              <a:t>and </a:t>
            </a:r>
            <a:r>
              <a:rPr lang="en-GB" dirty="0" smtClean="0"/>
              <a:t> Systems Engineering</a:t>
            </a:r>
            <a:endParaRPr lang="en-GB" dirty="0"/>
          </a:p>
          <a:p>
            <a:r>
              <a:rPr lang="en-GB" dirty="0" smtClean="0"/>
              <a:t>Introduced Systems </a:t>
            </a:r>
            <a:r>
              <a:rPr lang="en-GB" dirty="0"/>
              <a:t>Thinking as the foundation of Systems Engineering</a:t>
            </a:r>
          </a:p>
          <a:p>
            <a:r>
              <a:rPr lang="en-GB" dirty="0" smtClean="0"/>
              <a:t>Provided </a:t>
            </a:r>
            <a:r>
              <a:rPr lang="en-GB" dirty="0"/>
              <a:t>an overview of Systems </a:t>
            </a:r>
            <a:r>
              <a:rPr lang="en-GB" dirty="0" smtClean="0"/>
              <a:t>Thinking</a:t>
            </a:r>
          </a:p>
          <a:p>
            <a:pPr lvl="1"/>
            <a:r>
              <a:rPr lang="en-GB" dirty="0" smtClean="0"/>
              <a:t>The only way to manage complexity</a:t>
            </a:r>
          </a:p>
          <a:p>
            <a:r>
              <a:rPr lang="en-GB" dirty="0" smtClean="0"/>
              <a:t>Showed how Systems Engineering utilises Systems Thinking to</a:t>
            </a:r>
          </a:p>
          <a:p>
            <a:pPr lvl="1"/>
            <a:r>
              <a:rPr lang="en-GB" dirty="0" smtClean="0"/>
              <a:t>Understand </a:t>
            </a:r>
            <a:r>
              <a:rPr lang="en-GB" dirty="0"/>
              <a:t>context and purpose</a:t>
            </a:r>
          </a:p>
          <a:p>
            <a:pPr lvl="1"/>
            <a:r>
              <a:rPr lang="en-GB" dirty="0" smtClean="0"/>
              <a:t>Manage </a:t>
            </a:r>
            <a:r>
              <a:rPr lang="en-GB" dirty="0"/>
              <a:t>complexity </a:t>
            </a:r>
          </a:p>
          <a:p>
            <a:pPr lvl="1"/>
            <a:r>
              <a:rPr lang="en-GB" dirty="0" smtClean="0"/>
              <a:t>Manage </a:t>
            </a:r>
            <a:r>
              <a:rPr lang="en-GB" dirty="0"/>
              <a:t>emergent behaviour </a:t>
            </a:r>
            <a:endParaRPr lang="en-GB" dirty="0" smtClean="0"/>
          </a:p>
          <a:p>
            <a:r>
              <a:rPr lang="en-GB" dirty="0" smtClean="0"/>
              <a:t>Introduced the three ingredients of Systems Engineering</a:t>
            </a:r>
          </a:p>
          <a:p>
            <a:pPr lvl="1"/>
            <a:r>
              <a:rPr lang="en-GB" dirty="0" smtClean="0"/>
              <a:t>Process (Lifecycle and Complexity)</a:t>
            </a:r>
          </a:p>
          <a:p>
            <a:pPr lvl="1"/>
            <a:r>
              <a:rPr lang="en-GB" dirty="0" smtClean="0"/>
              <a:t>People (multidisciplinary teams)</a:t>
            </a:r>
          </a:p>
          <a:p>
            <a:pPr lvl="1"/>
            <a:r>
              <a:rPr lang="en-GB" smtClean="0"/>
              <a:t>Tools (easy </a:t>
            </a:r>
            <a:r>
              <a:rPr lang="en-GB" dirty="0" smtClean="0"/>
              <a:t>to use, scalable and universal)</a:t>
            </a:r>
          </a:p>
          <a:p>
            <a:pPr marL="0" indent="0">
              <a:buNone/>
            </a:pPr>
            <a:endParaRPr lang="en-GB" dirty="0"/>
          </a:p>
          <a:p>
            <a:endParaRPr lang="en-US" dirty="0"/>
          </a:p>
        </p:txBody>
      </p:sp>
    </p:spTree>
    <p:extLst>
      <p:ext uri="{BB962C8B-B14F-4D97-AF65-F5344CB8AC3E}">
        <p14:creationId xmlns:p14="http://schemas.microsoft.com/office/powerpoint/2010/main" val="758365883"/>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994828" y="1864575"/>
            <a:ext cx="6406832" cy="4032738"/>
          </a:xfrm>
          <a:prstGeom prst="rect">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pPr>
              <a:defRPr/>
            </a:pPr>
            <a:endParaRPr lang="en-US" sz="1477">
              <a:solidFill>
                <a:srgbClr val="000000"/>
              </a:solidFill>
              <a:latin typeface="Arial" charset="0"/>
            </a:endParaRPr>
          </a:p>
        </p:txBody>
      </p:sp>
      <p:sp>
        <p:nvSpPr>
          <p:cNvPr id="81924" name="Rectangle 4"/>
          <p:cNvSpPr>
            <a:spLocks noChangeArrowheads="1"/>
          </p:cNvSpPr>
          <p:nvPr/>
        </p:nvSpPr>
        <p:spPr bwMode="auto">
          <a:xfrm>
            <a:off x="1135064" y="2014059"/>
            <a:ext cx="2055177" cy="830874"/>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defRPr/>
            </a:pPr>
            <a:r>
              <a:rPr lang="en-GB" sz="1477" b="1" dirty="0">
                <a:solidFill>
                  <a:schemeClr val="bg1"/>
                </a:solidFill>
                <a:latin typeface="Arial" charset="0"/>
              </a:rPr>
              <a:t>Determine System Requirements</a:t>
            </a:r>
            <a:endParaRPr lang="en-US" sz="1477" b="1" dirty="0">
              <a:solidFill>
                <a:schemeClr val="bg1"/>
              </a:solidFill>
              <a:latin typeface="Arial" charset="0"/>
            </a:endParaRPr>
          </a:p>
        </p:txBody>
      </p:sp>
      <p:sp>
        <p:nvSpPr>
          <p:cNvPr id="81925" name="Rectangle 5"/>
          <p:cNvSpPr>
            <a:spLocks noChangeArrowheads="1"/>
          </p:cNvSpPr>
          <p:nvPr/>
        </p:nvSpPr>
        <p:spPr bwMode="auto">
          <a:xfrm>
            <a:off x="1866900" y="2970662"/>
            <a:ext cx="1993900" cy="830874"/>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defRPr/>
            </a:pPr>
            <a:r>
              <a:rPr lang="en-GB" sz="1477" b="1" dirty="0">
                <a:solidFill>
                  <a:schemeClr val="bg1"/>
                </a:solidFill>
                <a:latin typeface="Arial" charset="0"/>
              </a:rPr>
              <a:t>Create System Design Concept</a:t>
            </a:r>
            <a:endParaRPr lang="en-US" sz="1477" b="1" dirty="0">
              <a:solidFill>
                <a:schemeClr val="bg1"/>
              </a:solidFill>
              <a:latin typeface="Arial" charset="0"/>
            </a:endParaRPr>
          </a:p>
        </p:txBody>
      </p:sp>
      <p:sp>
        <p:nvSpPr>
          <p:cNvPr id="81926" name="Rectangle 6"/>
          <p:cNvSpPr>
            <a:spLocks noChangeArrowheads="1"/>
          </p:cNvSpPr>
          <p:nvPr/>
        </p:nvSpPr>
        <p:spPr bwMode="auto">
          <a:xfrm>
            <a:off x="2567157" y="3932268"/>
            <a:ext cx="2042159" cy="830873"/>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defRPr/>
            </a:pPr>
            <a:r>
              <a:rPr lang="en-GB" sz="1477" b="1" dirty="0" smtClean="0">
                <a:solidFill>
                  <a:srgbClr val="000000"/>
                </a:solidFill>
                <a:latin typeface="Arial" charset="0"/>
              </a:rPr>
              <a:t>Design System</a:t>
            </a:r>
            <a:endParaRPr lang="en-US" sz="1477" b="1" dirty="0">
              <a:solidFill>
                <a:srgbClr val="000000"/>
              </a:solidFill>
              <a:latin typeface="Arial" charset="0"/>
            </a:endParaRPr>
          </a:p>
        </p:txBody>
      </p:sp>
      <p:sp>
        <p:nvSpPr>
          <p:cNvPr id="81927" name="Rectangle 7"/>
          <p:cNvSpPr>
            <a:spLocks noChangeArrowheads="1"/>
          </p:cNvSpPr>
          <p:nvPr/>
        </p:nvSpPr>
        <p:spPr bwMode="auto">
          <a:xfrm>
            <a:off x="3329624" y="4924313"/>
            <a:ext cx="1978977" cy="830874"/>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defRPr/>
            </a:pPr>
            <a:r>
              <a:rPr lang="en-GB" sz="1477" b="1" dirty="0">
                <a:solidFill>
                  <a:schemeClr val="bg1"/>
                </a:solidFill>
                <a:latin typeface="Arial" charset="0"/>
              </a:rPr>
              <a:t>Verify &amp; Validate System Design</a:t>
            </a:r>
            <a:endParaRPr lang="en-US" sz="1477" b="1" dirty="0">
              <a:solidFill>
                <a:schemeClr val="bg1"/>
              </a:solidFill>
              <a:latin typeface="Arial" charset="0"/>
            </a:endParaRPr>
          </a:p>
        </p:txBody>
      </p:sp>
      <p:sp>
        <p:nvSpPr>
          <p:cNvPr id="81928" name="AutoShape 8"/>
          <p:cNvSpPr>
            <a:spLocks noChangeArrowheads="1"/>
          </p:cNvSpPr>
          <p:nvPr/>
        </p:nvSpPr>
        <p:spPr bwMode="auto">
          <a:xfrm rot="5400000">
            <a:off x="3282673" y="2453457"/>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29" name="AutoShape 9"/>
          <p:cNvSpPr>
            <a:spLocks noChangeArrowheads="1"/>
          </p:cNvSpPr>
          <p:nvPr/>
        </p:nvSpPr>
        <p:spPr bwMode="auto">
          <a:xfrm rot="5400000">
            <a:off x="4711433" y="4346745"/>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0" name="AutoShape 10"/>
          <p:cNvSpPr>
            <a:spLocks noChangeArrowheads="1"/>
          </p:cNvSpPr>
          <p:nvPr/>
        </p:nvSpPr>
        <p:spPr bwMode="auto">
          <a:xfrm rot="5400000">
            <a:off x="3962125" y="3442584"/>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1" name="AutoShape 11"/>
          <p:cNvSpPr>
            <a:spLocks noChangeArrowheads="1"/>
          </p:cNvSpPr>
          <p:nvPr/>
        </p:nvSpPr>
        <p:spPr bwMode="auto">
          <a:xfrm rot="16200000">
            <a:off x="2750547" y="4834420"/>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2" name="AutoShape 12"/>
          <p:cNvSpPr>
            <a:spLocks noChangeArrowheads="1"/>
          </p:cNvSpPr>
          <p:nvPr/>
        </p:nvSpPr>
        <p:spPr bwMode="auto">
          <a:xfrm rot="16200000">
            <a:off x="1266553" y="2857909"/>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3" name="AutoShape 13"/>
          <p:cNvSpPr>
            <a:spLocks noChangeArrowheads="1"/>
          </p:cNvSpPr>
          <p:nvPr/>
        </p:nvSpPr>
        <p:spPr bwMode="auto">
          <a:xfrm rot="16200000">
            <a:off x="2025061" y="3893349"/>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4" name="Line 14"/>
          <p:cNvSpPr>
            <a:spLocks noChangeShapeType="1"/>
          </p:cNvSpPr>
          <p:nvPr/>
        </p:nvSpPr>
        <p:spPr bwMode="invGray">
          <a:xfrm>
            <a:off x="753130" y="1053644"/>
            <a:ext cx="791192" cy="89828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defRPr/>
            </a:pPr>
            <a:endParaRPr lang="en-GB" sz="1477">
              <a:solidFill>
                <a:srgbClr val="000000"/>
              </a:solidFill>
              <a:latin typeface="Arial" charset="0"/>
            </a:endParaRPr>
          </a:p>
        </p:txBody>
      </p:sp>
      <p:sp>
        <p:nvSpPr>
          <p:cNvPr id="22566" name="Text Box 15"/>
          <p:cNvSpPr txBox="1">
            <a:spLocks noChangeArrowheads="1"/>
          </p:cNvSpPr>
          <p:nvPr/>
        </p:nvSpPr>
        <p:spPr bwMode="auto">
          <a:xfrm>
            <a:off x="1074400" y="1052226"/>
            <a:ext cx="1334853" cy="490006"/>
          </a:xfrm>
          <a:prstGeom prst="rect">
            <a:avLst/>
          </a:prstGeom>
          <a:noFill/>
          <a:ln w="9525">
            <a:noFill/>
            <a:miter lim="800000"/>
            <a:headEnd/>
            <a:tailEnd/>
          </a:ln>
        </p:spPr>
        <p:txBody>
          <a:bodyPr wrap="none">
            <a:spAutoFit/>
          </a:bodyPr>
          <a:lstStyle/>
          <a:p>
            <a:pPr eaLnBrk="0" hangingPunct="0"/>
            <a:r>
              <a:rPr lang="en-GB" sz="1292">
                <a:solidFill>
                  <a:srgbClr val="000000"/>
                </a:solidFill>
              </a:rPr>
              <a:t>Stakeholder</a:t>
            </a:r>
          </a:p>
          <a:p>
            <a:pPr eaLnBrk="0" hangingPunct="0"/>
            <a:r>
              <a:rPr lang="en-GB" sz="1292" dirty="0">
                <a:solidFill>
                  <a:srgbClr val="000000"/>
                </a:solidFill>
              </a:rPr>
              <a:t>Requirements</a:t>
            </a:r>
          </a:p>
        </p:txBody>
      </p:sp>
      <p:sp>
        <p:nvSpPr>
          <p:cNvPr id="81942" name="Line 22"/>
          <p:cNvSpPr>
            <a:spLocks noChangeShapeType="1"/>
          </p:cNvSpPr>
          <p:nvPr/>
        </p:nvSpPr>
        <p:spPr bwMode="invGray">
          <a:xfrm>
            <a:off x="6482080" y="4941280"/>
            <a:ext cx="1016000" cy="153103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defRPr/>
            </a:pPr>
            <a:endParaRPr lang="en-GB" sz="1477">
              <a:solidFill>
                <a:srgbClr val="000000"/>
              </a:solidFill>
              <a:latin typeface="Arial" charset="0"/>
            </a:endParaRPr>
          </a:p>
        </p:txBody>
      </p:sp>
      <p:sp>
        <p:nvSpPr>
          <p:cNvPr id="29" name="Flowchart: Document 28"/>
          <p:cNvSpPr/>
          <p:nvPr/>
        </p:nvSpPr>
        <p:spPr bwMode="auto">
          <a:xfrm>
            <a:off x="5779477" y="3288326"/>
            <a:ext cx="1349620" cy="1597269"/>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477" dirty="0">
                <a:solidFill>
                  <a:srgbClr val="000000"/>
                </a:solidFill>
              </a:rPr>
              <a:t>System</a:t>
            </a:r>
          </a:p>
          <a:p>
            <a:pPr>
              <a:defRPr/>
            </a:pPr>
            <a:r>
              <a:rPr lang="en-GB" sz="1477" dirty="0">
                <a:solidFill>
                  <a:srgbClr val="000000"/>
                </a:solidFill>
              </a:rPr>
              <a:t>Design</a:t>
            </a:r>
          </a:p>
        </p:txBody>
      </p:sp>
      <p:sp>
        <p:nvSpPr>
          <p:cNvPr id="30" name="Flowchart: Document 29"/>
          <p:cNvSpPr/>
          <p:nvPr/>
        </p:nvSpPr>
        <p:spPr bwMode="auto">
          <a:xfrm>
            <a:off x="5685015" y="3388969"/>
            <a:ext cx="1346688" cy="1597269"/>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77" dirty="0">
                <a:solidFill>
                  <a:srgbClr val="000000"/>
                </a:solidFill>
              </a:rPr>
              <a:t>System</a:t>
            </a:r>
          </a:p>
          <a:p>
            <a:pPr algn="ctr">
              <a:defRPr/>
            </a:pPr>
            <a:r>
              <a:rPr lang="en-GB" sz="1477" dirty="0">
                <a:solidFill>
                  <a:srgbClr val="000000"/>
                </a:solidFill>
              </a:rPr>
              <a:t>Design</a:t>
            </a:r>
          </a:p>
        </p:txBody>
      </p:sp>
      <p:sp>
        <p:nvSpPr>
          <p:cNvPr id="32" name="Flowchart: Document 31"/>
          <p:cNvSpPr/>
          <p:nvPr/>
        </p:nvSpPr>
        <p:spPr bwMode="auto">
          <a:xfrm>
            <a:off x="7644130" y="5784391"/>
            <a:ext cx="1349619" cy="929054"/>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292" dirty="0">
                <a:solidFill>
                  <a:srgbClr val="000000"/>
                </a:solidFill>
              </a:rPr>
              <a:t>Subsystem</a:t>
            </a:r>
          </a:p>
          <a:p>
            <a:pPr>
              <a:defRPr/>
            </a:pPr>
            <a:r>
              <a:rPr lang="en-GB" sz="1292" dirty="0">
                <a:solidFill>
                  <a:srgbClr val="000000"/>
                </a:solidFill>
              </a:rPr>
              <a:t>Requirements</a:t>
            </a:r>
          </a:p>
        </p:txBody>
      </p:sp>
      <p:cxnSp>
        <p:nvCxnSpPr>
          <p:cNvPr id="35" name="Straight Arrow Connector 34"/>
          <p:cNvCxnSpPr/>
          <p:nvPr/>
        </p:nvCxnSpPr>
        <p:spPr bwMode="invGray">
          <a:xfrm>
            <a:off x="7115518" y="4049740"/>
            <a:ext cx="1428760" cy="1466"/>
          </a:xfrm>
          <a:prstGeom prst="straightConnector1">
            <a:avLst/>
          </a:prstGeom>
          <a:ln w="76200">
            <a:solidFill>
              <a:schemeClr val="bg2"/>
            </a:solidFill>
            <a:tailEnd type="triangl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7" name="Shape 36"/>
          <p:cNvCxnSpPr>
            <a:stCxn id="81924" idx="3"/>
            <a:endCxn id="29" idx="0"/>
          </p:cNvCxnSpPr>
          <p:nvPr/>
        </p:nvCxnSpPr>
        <p:spPr bwMode="gray">
          <a:xfrm>
            <a:off x="3190258" y="2429497"/>
            <a:ext cx="3265171" cy="858861"/>
          </a:xfrm>
          <a:prstGeom prst="bentConnector2">
            <a:avLst/>
          </a:prstGeom>
          <a:ln w="50800">
            <a:solidFill>
              <a:schemeClr val="tx1">
                <a:lumMod val="50000"/>
                <a:lumOff val="50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9" name="Elbow Connector 38"/>
          <p:cNvCxnSpPr/>
          <p:nvPr/>
        </p:nvCxnSpPr>
        <p:spPr bwMode="gray">
          <a:xfrm>
            <a:off x="3860800" y="3192492"/>
            <a:ext cx="1790700" cy="883480"/>
          </a:xfrm>
          <a:prstGeom prst="bentConnector3">
            <a:avLst>
              <a:gd name="adj1" fmla="val 82766"/>
            </a:avLst>
          </a:prstGeom>
          <a:ln w="50800">
            <a:solidFill>
              <a:schemeClr val="tx1">
                <a:lumMod val="50000"/>
                <a:lumOff val="50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2" name="Elbow Connector 41"/>
          <p:cNvCxnSpPr/>
          <p:nvPr/>
        </p:nvCxnSpPr>
        <p:spPr bwMode="gray">
          <a:xfrm flipV="1">
            <a:off x="4630438" y="4181625"/>
            <a:ext cx="1021081" cy="106241"/>
          </a:xfrm>
          <a:prstGeom prst="bentConnector3">
            <a:avLst>
              <a:gd name="adj1" fmla="val 69403"/>
            </a:avLst>
          </a:prstGeom>
          <a:ln w="50800">
            <a:solidFill>
              <a:schemeClr val="tx1">
                <a:lumMod val="50000"/>
                <a:lumOff val="50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5" name="Shape 44"/>
          <p:cNvCxnSpPr>
            <a:stCxn id="81927" idx="3"/>
            <a:endCxn id="30" idx="2"/>
          </p:cNvCxnSpPr>
          <p:nvPr/>
        </p:nvCxnSpPr>
        <p:spPr bwMode="gray">
          <a:xfrm flipV="1">
            <a:off x="5308602" y="4880640"/>
            <a:ext cx="1049757" cy="459110"/>
          </a:xfrm>
          <a:prstGeom prst="bentConnector2">
            <a:avLst/>
          </a:prstGeom>
          <a:ln w="50800">
            <a:solidFill>
              <a:schemeClr val="tx1">
                <a:lumMod val="50000"/>
                <a:lumOff val="50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3" name="Flowchart: Document 32"/>
          <p:cNvSpPr/>
          <p:nvPr/>
        </p:nvSpPr>
        <p:spPr bwMode="auto">
          <a:xfrm>
            <a:off x="7558864" y="2971635"/>
            <a:ext cx="1409700" cy="961292"/>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292" dirty="0">
                <a:solidFill>
                  <a:srgbClr val="000000"/>
                </a:solidFill>
              </a:rPr>
              <a:t>Build and Check Requirements</a:t>
            </a:r>
          </a:p>
        </p:txBody>
      </p:sp>
      <p:sp>
        <p:nvSpPr>
          <p:cNvPr id="22579" name="TextBox 46"/>
          <p:cNvSpPr txBox="1">
            <a:spLocks noChangeArrowheads="1"/>
          </p:cNvSpPr>
          <p:nvPr/>
        </p:nvSpPr>
        <p:spPr bwMode="gray">
          <a:xfrm>
            <a:off x="5257801" y="1940170"/>
            <a:ext cx="2151551" cy="376385"/>
          </a:xfrm>
          <a:prstGeom prst="rect">
            <a:avLst/>
          </a:prstGeom>
          <a:noFill/>
          <a:ln w="9525">
            <a:noFill/>
            <a:miter lim="800000"/>
            <a:headEnd/>
            <a:tailEnd/>
          </a:ln>
        </p:spPr>
        <p:txBody>
          <a:bodyPr wrap="none">
            <a:spAutoFit/>
          </a:bodyPr>
          <a:lstStyle/>
          <a:p>
            <a:r>
              <a:rPr lang="en-GB" sz="1846" b="1" dirty="0"/>
              <a:t>Design System</a:t>
            </a:r>
          </a:p>
        </p:txBody>
      </p:sp>
      <p:sp>
        <p:nvSpPr>
          <p:cNvPr id="22580" name="Title 33"/>
          <p:cNvSpPr>
            <a:spLocks noGrp="1"/>
          </p:cNvSpPr>
          <p:nvPr>
            <p:ph type="title"/>
          </p:nvPr>
        </p:nvSpPr>
        <p:spPr>
          <a:xfrm>
            <a:off x="37316" y="112410"/>
            <a:ext cx="9144000" cy="729633"/>
          </a:xfrm>
        </p:spPr>
        <p:txBody>
          <a:bodyPr/>
          <a:lstStyle/>
          <a:p>
            <a:r>
              <a:rPr lang="en-GB" sz="2800" dirty="0" smtClean="0"/>
              <a:t>This </a:t>
            </a:r>
            <a:r>
              <a:rPr lang="en-GB" sz="2800" smtClean="0"/>
              <a:t>Course Will Focus </a:t>
            </a:r>
            <a:r>
              <a:rPr lang="en-GB" sz="2800" dirty="0" smtClean="0"/>
              <a:t>on</a:t>
            </a:r>
            <a:endParaRPr lang="en-GB" sz="2800" dirty="0"/>
          </a:p>
        </p:txBody>
      </p:sp>
    </p:spTree>
    <p:extLst>
      <p:ext uri="{BB962C8B-B14F-4D97-AF65-F5344CB8AC3E}">
        <p14:creationId xmlns:p14="http://schemas.microsoft.com/office/powerpoint/2010/main" val="1692201827"/>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Oval 5"/>
          <p:cNvSpPr>
            <a:spLocks noChangeArrowheads="1"/>
          </p:cNvSpPr>
          <p:nvPr/>
        </p:nvSpPr>
        <p:spPr bwMode="auto">
          <a:xfrm>
            <a:off x="4050341" y="5190392"/>
            <a:ext cx="1446335" cy="728297"/>
          </a:xfrm>
          <a:prstGeom prst="ellipse">
            <a:avLst/>
          </a:prstGeom>
          <a:solidFill>
            <a:srgbClr val="00FF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3" name="Oval 5"/>
          <p:cNvSpPr>
            <a:spLocks noChangeArrowheads="1"/>
          </p:cNvSpPr>
          <p:nvPr/>
        </p:nvSpPr>
        <p:spPr bwMode="auto">
          <a:xfrm>
            <a:off x="3996104" y="5254869"/>
            <a:ext cx="1446334" cy="728297"/>
          </a:xfrm>
          <a:prstGeom prst="ellipse">
            <a:avLst/>
          </a:prstGeom>
          <a:solidFill>
            <a:srgbClr val="00CC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4" name="Oval 5"/>
          <p:cNvSpPr>
            <a:spLocks noChangeArrowheads="1"/>
          </p:cNvSpPr>
          <p:nvPr/>
        </p:nvSpPr>
        <p:spPr bwMode="auto">
          <a:xfrm>
            <a:off x="3922835" y="5309121"/>
            <a:ext cx="1446334" cy="728296"/>
          </a:xfrm>
          <a:prstGeom prst="ellipse">
            <a:avLst/>
          </a:prstGeom>
          <a:solidFill>
            <a:srgbClr val="008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5" name="Oval 5"/>
          <p:cNvSpPr>
            <a:spLocks noChangeArrowheads="1"/>
          </p:cNvSpPr>
          <p:nvPr/>
        </p:nvSpPr>
        <p:spPr bwMode="auto">
          <a:xfrm>
            <a:off x="5146448" y="4142674"/>
            <a:ext cx="1446335" cy="728296"/>
          </a:xfrm>
          <a:prstGeom prst="ellipse">
            <a:avLst/>
          </a:prstGeom>
          <a:solidFill>
            <a:srgbClr val="00FF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6" name="Oval 5"/>
          <p:cNvSpPr>
            <a:spLocks noChangeArrowheads="1"/>
          </p:cNvSpPr>
          <p:nvPr/>
        </p:nvSpPr>
        <p:spPr bwMode="auto">
          <a:xfrm>
            <a:off x="5092212" y="4205654"/>
            <a:ext cx="1446334" cy="728297"/>
          </a:xfrm>
          <a:prstGeom prst="ellipse">
            <a:avLst/>
          </a:prstGeom>
          <a:solidFill>
            <a:srgbClr val="00CC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7" name="Oval 5"/>
          <p:cNvSpPr>
            <a:spLocks noChangeArrowheads="1"/>
          </p:cNvSpPr>
          <p:nvPr/>
        </p:nvSpPr>
        <p:spPr bwMode="auto">
          <a:xfrm>
            <a:off x="5020425" y="4259905"/>
            <a:ext cx="1444869" cy="728296"/>
          </a:xfrm>
          <a:prstGeom prst="ellipse">
            <a:avLst/>
          </a:prstGeom>
          <a:solidFill>
            <a:srgbClr val="008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8" name="Oval 5"/>
          <p:cNvSpPr>
            <a:spLocks noChangeArrowheads="1"/>
          </p:cNvSpPr>
          <p:nvPr/>
        </p:nvSpPr>
        <p:spPr bwMode="auto">
          <a:xfrm>
            <a:off x="2838451" y="4122159"/>
            <a:ext cx="1446334" cy="728296"/>
          </a:xfrm>
          <a:prstGeom prst="ellipse">
            <a:avLst/>
          </a:prstGeom>
          <a:solidFill>
            <a:srgbClr val="00FF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9" name="Oval 7"/>
          <p:cNvSpPr>
            <a:spLocks noChangeArrowheads="1"/>
          </p:cNvSpPr>
          <p:nvPr/>
        </p:nvSpPr>
        <p:spPr bwMode="gray">
          <a:xfrm>
            <a:off x="5870348" y="2927838"/>
            <a:ext cx="1444869" cy="728297"/>
          </a:xfrm>
          <a:prstGeom prst="ellipse">
            <a:avLst/>
          </a:prstGeom>
          <a:solidFill>
            <a:srgbClr val="FF505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0" name="Oval 7"/>
          <p:cNvSpPr>
            <a:spLocks noChangeArrowheads="1"/>
          </p:cNvSpPr>
          <p:nvPr/>
        </p:nvSpPr>
        <p:spPr bwMode="gray">
          <a:xfrm>
            <a:off x="5805871" y="2983523"/>
            <a:ext cx="1444869" cy="728297"/>
          </a:xfrm>
          <a:prstGeom prst="ellipse">
            <a:avLst/>
          </a:prstGeom>
          <a:solidFill>
            <a:srgbClr val="FF0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1" name="Oval 5"/>
          <p:cNvSpPr>
            <a:spLocks noChangeArrowheads="1"/>
          </p:cNvSpPr>
          <p:nvPr/>
        </p:nvSpPr>
        <p:spPr bwMode="auto">
          <a:xfrm>
            <a:off x="2784248" y="4185138"/>
            <a:ext cx="1446335" cy="728297"/>
          </a:xfrm>
          <a:prstGeom prst="ellipse">
            <a:avLst/>
          </a:prstGeom>
          <a:solidFill>
            <a:srgbClr val="00CC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2" name="Oval 5"/>
          <p:cNvSpPr>
            <a:spLocks noChangeArrowheads="1"/>
          </p:cNvSpPr>
          <p:nvPr/>
        </p:nvSpPr>
        <p:spPr bwMode="auto">
          <a:xfrm>
            <a:off x="2710979" y="4239390"/>
            <a:ext cx="1446335" cy="728296"/>
          </a:xfrm>
          <a:prstGeom prst="ellipse">
            <a:avLst/>
          </a:prstGeom>
          <a:solidFill>
            <a:srgbClr val="008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3" name="Oval 7"/>
          <p:cNvSpPr>
            <a:spLocks noChangeArrowheads="1"/>
          </p:cNvSpPr>
          <p:nvPr/>
        </p:nvSpPr>
        <p:spPr bwMode="gray">
          <a:xfrm>
            <a:off x="2053022" y="2948354"/>
            <a:ext cx="1444869" cy="728297"/>
          </a:xfrm>
          <a:prstGeom prst="ellipse">
            <a:avLst/>
          </a:prstGeom>
          <a:solidFill>
            <a:srgbClr val="FF505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4" name="Oval 7"/>
          <p:cNvSpPr>
            <a:spLocks noChangeArrowheads="1"/>
          </p:cNvSpPr>
          <p:nvPr/>
        </p:nvSpPr>
        <p:spPr bwMode="gray">
          <a:xfrm>
            <a:off x="1987079" y="3005536"/>
            <a:ext cx="1444869" cy="728296"/>
          </a:xfrm>
          <a:prstGeom prst="ellipse">
            <a:avLst/>
          </a:prstGeom>
          <a:solidFill>
            <a:srgbClr val="FF0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5" name="Oval 4"/>
          <p:cNvSpPr>
            <a:spLocks noChangeArrowheads="1"/>
          </p:cNvSpPr>
          <p:nvPr/>
        </p:nvSpPr>
        <p:spPr bwMode="auto">
          <a:xfrm>
            <a:off x="4973533" y="4319954"/>
            <a:ext cx="1446335" cy="728297"/>
          </a:xfrm>
          <a:prstGeom prst="ellipse">
            <a:avLst/>
          </a:prstGeom>
          <a:solidFill>
            <a:srgbClr val="99FF99"/>
          </a:solidFill>
          <a:ln w="9525">
            <a:solidFill>
              <a:schemeClr val="tx1"/>
            </a:solidFill>
            <a:round/>
            <a:headEnd/>
            <a:tailEnd/>
          </a:ln>
        </p:spPr>
        <p:txBody>
          <a:bodyPr wrap="none" anchor="ctr"/>
          <a:lstStyle/>
          <a:p>
            <a:pPr algn="ctr"/>
            <a:endParaRPr lang="en-US" sz="1108">
              <a:solidFill>
                <a:srgbClr val="FFFFFF"/>
              </a:solidFill>
            </a:endParaRPr>
          </a:p>
        </p:txBody>
      </p:sp>
      <p:sp>
        <p:nvSpPr>
          <p:cNvPr id="20496" name="Oval 5"/>
          <p:cNvSpPr>
            <a:spLocks noChangeArrowheads="1"/>
          </p:cNvSpPr>
          <p:nvPr/>
        </p:nvSpPr>
        <p:spPr bwMode="auto">
          <a:xfrm>
            <a:off x="2662604" y="4302369"/>
            <a:ext cx="1446334" cy="728297"/>
          </a:xfrm>
          <a:prstGeom prst="ellipse">
            <a:avLst/>
          </a:prstGeom>
          <a:solidFill>
            <a:srgbClr val="99FF99"/>
          </a:solidFill>
          <a:ln w="9525">
            <a:solidFill>
              <a:schemeClr val="tx1"/>
            </a:solidFill>
            <a:round/>
            <a:headEnd/>
            <a:tailEnd/>
          </a:ln>
        </p:spPr>
        <p:txBody>
          <a:bodyPr wrap="none" anchor="ctr"/>
          <a:lstStyle/>
          <a:p>
            <a:pPr algn="ctr"/>
            <a:endParaRPr lang="en-US" sz="1108">
              <a:solidFill>
                <a:srgbClr val="FFFFFF"/>
              </a:solidFill>
            </a:endParaRPr>
          </a:p>
        </p:txBody>
      </p:sp>
      <p:sp>
        <p:nvSpPr>
          <p:cNvPr id="20497" name="Oval 6"/>
          <p:cNvSpPr>
            <a:spLocks noChangeArrowheads="1"/>
          </p:cNvSpPr>
          <p:nvPr/>
        </p:nvSpPr>
        <p:spPr bwMode="auto">
          <a:xfrm>
            <a:off x="5739930" y="3039208"/>
            <a:ext cx="1444869" cy="728297"/>
          </a:xfrm>
          <a:prstGeom prst="ellipse">
            <a:avLst/>
          </a:prstGeom>
          <a:solidFill>
            <a:srgbClr val="FF7C8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8" name="Oval 7"/>
          <p:cNvSpPr>
            <a:spLocks noChangeArrowheads="1"/>
          </p:cNvSpPr>
          <p:nvPr/>
        </p:nvSpPr>
        <p:spPr bwMode="gray">
          <a:xfrm>
            <a:off x="1896208" y="3061221"/>
            <a:ext cx="1443404" cy="728296"/>
          </a:xfrm>
          <a:prstGeom prst="ellipse">
            <a:avLst/>
          </a:prstGeom>
          <a:solidFill>
            <a:srgbClr val="FF7C80"/>
          </a:solidFill>
          <a:ln w="9525">
            <a:solidFill>
              <a:schemeClr val="tx1"/>
            </a:solidFill>
            <a:round/>
            <a:headEnd/>
            <a:tailEnd/>
          </a:ln>
        </p:spPr>
        <p:txBody>
          <a:bodyPr wrap="none" anchor="ctr"/>
          <a:lstStyle/>
          <a:p>
            <a:pPr algn="ctr"/>
            <a:endParaRPr lang="en-US" sz="1108">
              <a:solidFill>
                <a:srgbClr val="FFFFFF"/>
              </a:solidFill>
            </a:endParaRPr>
          </a:p>
        </p:txBody>
      </p:sp>
      <p:sp>
        <p:nvSpPr>
          <p:cNvPr id="27667" name="Oval 8"/>
          <p:cNvSpPr>
            <a:spLocks noChangeArrowheads="1"/>
          </p:cNvSpPr>
          <p:nvPr/>
        </p:nvSpPr>
        <p:spPr bwMode="auto">
          <a:xfrm>
            <a:off x="6513635" y="1803892"/>
            <a:ext cx="1446334" cy="728296"/>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defRPr/>
            </a:pPr>
            <a:endParaRPr lang="en-US" sz="1108"/>
          </a:p>
        </p:txBody>
      </p:sp>
      <p:sp>
        <p:nvSpPr>
          <p:cNvPr id="27668" name="Oval 9"/>
          <p:cNvSpPr>
            <a:spLocks noChangeArrowheads="1"/>
          </p:cNvSpPr>
          <p:nvPr/>
        </p:nvSpPr>
        <p:spPr bwMode="auto">
          <a:xfrm>
            <a:off x="1245594" y="1792167"/>
            <a:ext cx="1446335" cy="728296"/>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defRPr/>
            </a:pPr>
            <a:endParaRPr lang="en-US" sz="1108"/>
          </a:p>
        </p:txBody>
      </p:sp>
      <p:sp>
        <p:nvSpPr>
          <p:cNvPr id="20501" name="Line 11"/>
          <p:cNvSpPr>
            <a:spLocks noChangeShapeType="1"/>
          </p:cNvSpPr>
          <p:nvPr/>
        </p:nvSpPr>
        <p:spPr bwMode="auto">
          <a:xfrm>
            <a:off x="2152668" y="2501412"/>
            <a:ext cx="360485" cy="567103"/>
          </a:xfrm>
          <a:prstGeom prst="line">
            <a:avLst/>
          </a:prstGeom>
          <a:noFill/>
          <a:ln w="38100">
            <a:solidFill>
              <a:schemeClr val="tx1"/>
            </a:solidFill>
            <a:round/>
            <a:headEnd/>
            <a:tailEnd type="triangle" w="med" len="med"/>
          </a:ln>
        </p:spPr>
        <p:txBody>
          <a:bodyPr wrap="none" anchor="ctr"/>
          <a:lstStyle/>
          <a:p>
            <a:endParaRPr lang="en-GB" sz="1477"/>
          </a:p>
        </p:txBody>
      </p:sp>
      <p:sp>
        <p:nvSpPr>
          <p:cNvPr id="20502" name="Line 12"/>
          <p:cNvSpPr>
            <a:spLocks noChangeShapeType="1"/>
          </p:cNvSpPr>
          <p:nvPr/>
        </p:nvSpPr>
        <p:spPr bwMode="auto">
          <a:xfrm>
            <a:off x="2882412" y="3755781"/>
            <a:ext cx="342900" cy="574431"/>
          </a:xfrm>
          <a:prstGeom prst="line">
            <a:avLst/>
          </a:prstGeom>
          <a:noFill/>
          <a:ln w="38100">
            <a:solidFill>
              <a:schemeClr val="tx1"/>
            </a:solidFill>
            <a:round/>
            <a:headEnd/>
            <a:tailEnd type="triangle" w="med" len="med"/>
          </a:ln>
        </p:spPr>
        <p:txBody>
          <a:bodyPr wrap="none" anchor="ctr"/>
          <a:lstStyle/>
          <a:p>
            <a:endParaRPr lang="en-GB" sz="1477"/>
          </a:p>
        </p:txBody>
      </p:sp>
      <p:sp>
        <p:nvSpPr>
          <p:cNvPr id="20503" name="Line 14"/>
          <p:cNvSpPr>
            <a:spLocks noChangeShapeType="1"/>
          </p:cNvSpPr>
          <p:nvPr/>
        </p:nvSpPr>
        <p:spPr bwMode="auto">
          <a:xfrm flipH="1">
            <a:off x="6655779" y="2507274"/>
            <a:ext cx="335574" cy="545123"/>
          </a:xfrm>
          <a:prstGeom prst="line">
            <a:avLst/>
          </a:prstGeom>
          <a:noFill/>
          <a:ln w="38100">
            <a:solidFill>
              <a:schemeClr val="tx1"/>
            </a:solidFill>
            <a:round/>
            <a:headEnd type="triangle" w="med" len="med"/>
            <a:tailEnd/>
          </a:ln>
        </p:spPr>
        <p:txBody>
          <a:bodyPr wrap="none" anchor="ctr"/>
          <a:lstStyle/>
          <a:p>
            <a:endParaRPr lang="en-GB" sz="1477"/>
          </a:p>
        </p:txBody>
      </p:sp>
      <p:sp>
        <p:nvSpPr>
          <p:cNvPr id="20504" name="Line 15"/>
          <p:cNvSpPr>
            <a:spLocks noChangeShapeType="1"/>
          </p:cNvSpPr>
          <p:nvPr/>
        </p:nvSpPr>
        <p:spPr bwMode="auto">
          <a:xfrm flipH="1">
            <a:off x="5880595" y="3744058"/>
            <a:ext cx="367811" cy="580292"/>
          </a:xfrm>
          <a:prstGeom prst="line">
            <a:avLst/>
          </a:prstGeom>
          <a:noFill/>
          <a:ln w="38100">
            <a:solidFill>
              <a:schemeClr val="tx1"/>
            </a:solidFill>
            <a:round/>
            <a:headEnd type="triangle" w="med" len="med"/>
            <a:tailEnd/>
          </a:ln>
        </p:spPr>
        <p:txBody>
          <a:bodyPr wrap="none" anchor="ctr"/>
          <a:lstStyle/>
          <a:p>
            <a:endParaRPr lang="en-GB" sz="1477"/>
          </a:p>
        </p:txBody>
      </p:sp>
      <p:sp>
        <p:nvSpPr>
          <p:cNvPr id="20505" name="Text Box 16"/>
          <p:cNvSpPr txBox="1">
            <a:spLocks noChangeArrowheads="1"/>
          </p:cNvSpPr>
          <p:nvPr/>
        </p:nvSpPr>
        <p:spPr bwMode="gray">
          <a:xfrm>
            <a:off x="1596647" y="1963619"/>
            <a:ext cx="779381" cy="433324"/>
          </a:xfrm>
          <a:prstGeom prst="rect">
            <a:avLst/>
          </a:prstGeom>
          <a:noFill/>
          <a:ln w="9525">
            <a:noFill/>
            <a:miter lim="800000"/>
            <a:headEnd/>
            <a:tailEnd/>
          </a:ln>
        </p:spPr>
        <p:txBody>
          <a:bodyPr wrap="none">
            <a:spAutoFit/>
          </a:bodyPr>
          <a:lstStyle/>
          <a:p>
            <a:pPr algn="ctr" eaLnBrk="0" hangingPunct="0"/>
            <a:r>
              <a:rPr lang="en-GB" sz="1108" b="1"/>
              <a:t>Design </a:t>
            </a:r>
          </a:p>
          <a:p>
            <a:pPr algn="ctr" eaLnBrk="0" hangingPunct="0"/>
            <a:r>
              <a:rPr lang="en-GB" sz="1108" b="1"/>
              <a:t>System</a:t>
            </a:r>
          </a:p>
        </p:txBody>
      </p:sp>
      <p:sp>
        <p:nvSpPr>
          <p:cNvPr id="20506" name="Text Box 17"/>
          <p:cNvSpPr txBox="1">
            <a:spLocks noChangeArrowheads="1"/>
          </p:cNvSpPr>
          <p:nvPr/>
        </p:nvSpPr>
        <p:spPr bwMode="gray">
          <a:xfrm>
            <a:off x="2088439" y="3188709"/>
            <a:ext cx="1143262" cy="433324"/>
          </a:xfrm>
          <a:prstGeom prst="rect">
            <a:avLst/>
          </a:prstGeom>
          <a:noFill/>
          <a:ln w="9525">
            <a:noFill/>
            <a:miter lim="800000"/>
            <a:headEnd/>
            <a:tailEnd/>
          </a:ln>
        </p:spPr>
        <p:txBody>
          <a:bodyPr wrap="none">
            <a:spAutoFit/>
          </a:bodyPr>
          <a:lstStyle/>
          <a:p>
            <a:pPr algn="ctr" eaLnBrk="0" hangingPunct="0"/>
            <a:r>
              <a:rPr lang="en-GB" sz="1108" b="1" dirty="0"/>
              <a:t>Design</a:t>
            </a:r>
          </a:p>
          <a:p>
            <a:pPr algn="ctr" eaLnBrk="0" hangingPunct="0"/>
            <a:r>
              <a:rPr lang="en-GB" sz="1108" b="1" dirty="0"/>
              <a:t>Subsystems</a:t>
            </a:r>
          </a:p>
        </p:txBody>
      </p:sp>
      <p:sp>
        <p:nvSpPr>
          <p:cNvPr id="20507" name="Text Box 18"/>
          <p:cNvSpPr txBox="1">
            <a:spLocks noChangeArrowheads="1"/>
          </p:cNvSpPr>
          <p:nvPr/>
        </p:nvSpPr>
        <p:spPr bwMode="gray">
          <a:xfrm>
            <a:off x="5750187" y="3208707"/>
            <a:ext cx="1503615" cy="433324"/>
          </a:xfrm>
          <a:prstGeom prst="rect">
            <a:avLst/>
          </a:prstGeom>
          <a:noFill/>
          <a:ln w="9525">
            <a:noFill/>
            <a:miter lim="800000"/>
            <a:headEnd/>
            <a:tailEnd/>
          </a:ln>
        </p:spPr>
        <p:txBody>
          <a:bodyPr wrap="square">
            <a:spAutoFit/>
          </a:bodyPr>
          <a:lstStyle/>
          <a:p>
            <a:pPr algn="ctr" eaLnBrk="0" hangingPunct="0"/>
            <a:r>
              <a:rPr lang="en-GB" sz="1108" b="1" dirty="0"/>
              <a:t>Build and Check Subsystems</a:t>
            </a:r>
            <a:endParaRPr lang="en-GB" sz="1108" dirty="0"/>
          </a:p>
        </p:txBody>
      </p:sp>
      <p:sp>
        <p:nvSpPr>
          <p:cNvPr id="20508" name="Text Box 19"/>
          <p:cNvSpPr txBox="1">
            <a:spLocks noChangeArrowheads="1"/>
          </p:cNvSpPr>
          <p:nvPr/>
        </p:nvSpPr>
        <p:spPr bwMode="gray">
          <a:xfrm>
            <a:off x="6661153" y="1867133"/>
            <a:ext cx="1179174" cy="603820"/>
          </a:xfrm>
          <a:prstGeom prst="rect">
            <a:avLst/>
          </a:prstGeom>
          <a:noFill/>
          <a:ln w="9525">
            <a:noFill/>
            <a:miter lim="800000"/>
            <a:headEnd/>
            <a:tailEnd/>
          </a:ln>
        </p:spPr>
        <p:txBody>
          <a:bodyPr wrap="square">
            <a:spAutoFit/>
          </a:bodyPr>
          <a:lstStyle/>
          <a:p>
            <a:pPr algn="ctr" eaLnBrk="0" hangingPunct="0"/>
            <a:r>
              <a:rPr lang="en-GB" sz="1108" b="1" dirty="0"/>
              <a:t>Build and Check System</a:t>
            </a:r>
            <a:endParaRPr lang="en-GB" sz="1108" dirty="0"/>
          </a:p>
        </p:txBody>
      </p:sp>
      <p:sp>
        <p:nvSpPr>
          <p:cNvPr id="20509" name="Text Box 20"/>
          <p:cNvSpPr txBox="1">
            <a:spLocks noChangeArrowheads="1"/>
          </p:cNvSpPr>
          <p:nvPr/>
        </p:nvSpPr>
        <p:spPr bwMode="auto">
          <a:xfrm>
            <a:off x="2783342" y="4456266"/>
            <a:ext cx="1178529" cy="433324"/>
          </a:xfrm>
          <a:prstGeom prst="rect">
            <a:avLst/>
          </a:prstGeom>
          <a:noFill/>
          <a:ln w="9525">
            <a:noFill/>
            <a:miter lim="800000"/>
            <a:headEnd/>
            <a:tailEnd/>
          </a:ln>
        </p:spPr>
        <p:txBody>
          <a:bodyPr wrap="none">
            <a:spAutoFit/>
          </a:bodyPr>
          <a:lstStyle/>
          <a:p>
            <a:pPr algn="ctr" eaLnBrk="0" hangingPunct="0"/>
            <a:r>
              <a:rPr lang="en-GB" sz="1108" b="1"/>
              <a:t>Design</a:t>
            </a:r>
          </a:p>
          <a:p>
            <a:pPr algn="ctr" eaLnBrk="0" hangingPunct="0"/>
            <a:r>
              <a:rPr lang="en-GB" sz="1108" b="1"/>
              <a:t>Components</a:t>
            </a:r>
          </a:p>
        </p:txBody>
      </p:sp>
      <p:sp>
        <p:nvSpPr>
          <p:cNvPr id="20510" name="Text Box 21"/>
          <p:cNvSpPr txBox="1">
            <a:spLocks noChangeArrowheads="1"/>
          </p:cNvSpPr>
          <p:nvPr/>
        </p:nvSpPr>
        <p:spPr bwMode="auto">
          <a:xfrm>
            <a:off x="5031671" y="4358021"/>
            <a:ext cx="1403226" cy="603820"/>
          </a:xfrm>
          <a:prstGeom prst="rect">
            <a:avLst/>
          </a:prstGeom>
          <a:noFill/>
          <a:ln w="9525">
            <a:noFill/>
            <a:miter lim="800000"/>
            <a:headEnd/>
            <a:tailEnd/>
          </a:ln>
        </p:spPr>
        <p:txBody>
          <a:bodyPr wrap="square">
            <a:spAutoFit/>
          </a:bodyPr>
          <a:lstStyle/>
          <a:p>
            <a:pPr algn="ctr" eaLnBrk="0" hangingPunct="0"/>
            <a:r>
              <a:rPr lang="en-GB" sz="1108" b="1" dirty="0"/>
              <a:t>Build and Check Components</a:t>
            </a:r>
          </a:p>
        </p:txBody>
      </p:sp>
      <p:sp>
        <p:nvSpPr>
          <p:cNvPr id="20511" name="Oval 22"/>
          <p:cNvSpPr>
            <a:spLocks noChangeArrowheads="1"/>
          </p:cNvSpPr>
          <p:nvPr/>
        </p:nvSpPr>
        <p:spPr bwMode="auto">
          <a:xfrm>
            <a:off x="3840791" y="5342792"/>
            <a:ext cx="1444869" cy="728297"/>
          </a:xfrm>
          <a:prstGeom prst="ellipse">
            <a:avLst/>
          </a:prstGeom>
          <a:solidFill>
            <a:srgbClr val="99FF99"/>
          </a:solidFill>
          <a:ln w="9525">
            <a:solidFill>
              <a:schemeClr val="tx1"/>
            </a:solidFill>
            <a:round/>
            <a:headEnd/>
            <a:tailEnd/>
          </a:ln>
        </p:spPr>
        <p:txBody>
          <a:bodyPr wrap="none" anchor="ctr"/>
          <a:lstStyle/>
          <a:p>
            <a:pPr algn="ctr"/>
            <a:endParaRPr lang="en-US" sz="1108">
              <a:solidFill>
                <a:srgbClr val="FFFFFF"/>
              </a:solidFill>
            </a:endParaRPr>
          </a:p>
        </p:txBody>
      </p:sp>
      <p:sp>
        <p:nvSpPr>
          <p:cNvPr id="20512" name="Line 23"/>
          <p:cNvSpPr>
            <a:spLocks noChangeShapeType="1"/>
          </p:cNvSpPr>
          <p:nvPr/>
        </p:nvSpPr>
        <p:spPr bwMode="auto">
          <a:xfrm>
            <a:off x="3689856" y="5010182"/>
            <a:ext cx="307731" cy="465992"/>
          </a:xfrm>
          <a:prstGeom prst="line">
            <a:avLst/>
          </a:prstGeom>
          <a:noFill/>
          <a:ln w="38100">
            <a:solidFill>
              <a:schemeClr val="tx1"/>
            </a:solidFill>
            <a:round/>
            <a:headEnd/>
            <a:tailEnd type="triangle" w="med" len="med"/>
          </a:ln>
        </p:spPr>
        <p:txBody>
          <a:bodyPr wrap="none" anchor="ctr"/>
          <a:lstStyle/>
          <a:p>
            <a:endParaRPr lang="en-GB" sz="1477"/>
          </a:p>
        </p:txBody>
      </p:sp>
      <p:sp>
        <p:nvSpPr>
          <p:cNvPr id="20513" name="Line 24"/>
          <p:cNvSpPr>
            <a:spLocks noChangeShapeType="1"/>
          </p:cNvSpPr>
          <p:nvPr/>
        </p:nvSpPr>
        <p:spPr bwMode="auto">
          <a:xfrm flipH="1">
            <a:off x="5087816" y="4999924"/>
            <a:ext cx="298938" cy="448408"/>
          </a:xfrm>
          <a:prstGeom prst="line">
            <a:avLst/>
          </a:prstGeom>
          <a:noFill/>
          <a:ln w="38100">
            <a:solidFill>
              <a:schemeClr val="tx1"/>
            </a:solidFill>
            <a:round/>
            <a:headEnd type="triangle" w="med" len="med"/>
            <a:tailEnd/>
          </a:ln>
        </p:spPr>
        <p:txBody>
          <a:bodyPr wrap="none" anchor="ctr"/>
          <a:lstStyle/>
          <a:p>
            <a:endParaRPr lang="en-GB" sz="1477"/>
          </a:p>
        </p:txBody>
      </p:sp>
      <p:sp>
        <p:nvSpPr>
          <p:cNvPr id="20514" name="Text Box 25"/>
          <p:cNvSpPr txBox="1">
            <a:spLocks noChangeArrowheads="1"/>
          </p:cNvSpPr>
          <p:nvPr/>
        </p:nvSpPr>
        <p:spPr bwMode="auto">
          <a:xfrm>
            <a:off x="3949786" y="5496689"/>
            <a:ext cx="1178529" cy="433324"/>
          </a:xfrm>
          <a:prstGeom prst="rect">
            <a:avLst/>
          </a:prstGeom>
          <a:noFill/>
          <a:ln w="9525">
            <a:noFill/>
            <a:miter lim="800000"/>
            <a:headEnd/>
            <a:tailEnd/>
          </a:ln>
        </p:spPr>
        <p:txBody>
          <a:bodyPr wrap="none">
            <a:spAutoFit/>
          </a:bodyPr>
          <a:lstStyle/>
          <a:p>
            <a:pPr algn="ctr" eaLnBrk="0" hangingPunct="0"/>
            <a:r>
              <a:rPr lang="en-GB" sz="1108" b="1"/>
              <a:t>Realise</a:t>
            </a:r>
          </a:p>
          <a:p>
            <a:pPr algn="ctr" eaLnBrk="0" hangingPunct="0"/>
            <a:r>
              <a:rPr lang="en-GB" sz="1108" b="1"/>
              <a:t>Components</a:t>
            </a:r>
            <a:endParaRPr lang="en-GB" sz="1108"/>
          </a:p>
        </p:txBody>
      </p:sp>
      <p:sp>
        <p:nvSpPr>
          <p:cNvPr id="20515" name="Line 26"/>
          <p:cNvSpPr>
            <a:spLocks noChangeShapeType="1"/>
          </p:cNvSpPr>
          <p:nvPr/>
        </p:nvSpPr>
        <p:spPr bwMode="auto">
          <a:xfrm>
            <a:off x="140677" y="2836985"/>
            <a:ext cx="8855320" cy="0"/>
          </a:xfrm>
          <a:prstGeom prst="line">
            <a:avLst/>
          </a:prstGeom>
          <a:noFill/>
          <a:ln w="38100">
            <a:solidFill>
              <a:srgbClr val="FF0000">
                <a:alpha val="43137"/>
              </a:srgbClr>
            </a:solidFill>
            <a:prstDash val="dash"/>
            <a:round/>
            <a:headEnd/>
            <a:tailEnd/>
          </a:ln>
        </p:spPr>
        <p:txBody>
          <a:bodyPr wrap="none" anchor="ctr"/>
          <a:lstStyle/>
          <a:p>
            <a:endParaRPr lang="en-GB" sz="1477"/>
          </a:p>
        </p:txBody>
      </p:sp>
      <p:sp>
        <p:nvSpPr>
          <p:cNvPr id="20516" name="Line 27"/>
          <p:cNvSpPr>
            <a:spLocks noChangeShapeType="1"/>
          </p:cNvSpPr>
          <p:nvPr/>
        </p:nvSpPr>
        <p:spPr bwMode="auto">
          <a:xfrm>
            <a:off x="149471" y="4073769"/>
            <a:ext cx="8853854" cy="0"/>
          </a:xfrm>
          <a:prstGeom prst="line">
            <a:avLst/>
          </a:prstGeom>
          <a:noFill/>
          <a:ln w="38100">
            <a:solidFill>
              <a:srgbClr val="FF0000">
                <a:alpha val="43137"/>
              </a:srgbClr>
            </a:solidFill>
            <a:prstDash val="dash"/>
            <a:round/>
            <a:headEnd/>
            <a:tailEnd/>
          </a:ln>
        </p:spPr>
        <p:txBody>
          <a:bodyPr wrap="none" anchor="ctr"/>
          <a:lstStyle/>
          <a:p>
            <a:endParaRPr lang="en-GB" sz="1477"/>
          </a:p>
        </p:txBody>
      </p:sp>
      <p:sp>
        <p:nvSpPr>
          <p:cNvPr id="20517" name="Line 28"/>
          <p:cNvSpPr>
            <a:spLocks noChangeShapeType="1"/>
          </p:cNvSpPr>
          <p:nvPr/>
        </p:nvSpPr>
        <p:spPr bwMode="auto">
          <a:xfrm>
            <a:off x="140677" y="1446335"/>
            <a:ext cx="8855320" cy="0"/>
          </a:xfrm>
          <a:prstGeom prst="line">
            <a:avLst/>
          </a:prstGeom>
          <a:noFill/>
          <a:ln w="38100">
            <a:solidFill>
              <a:srgbClr val="FF0000">
                <a:alpha val="43137"/>
              </a:srgbClr>
            </a:solidFill>
            <a:prstDash val="dash"/>
            <a:round/>
            <a:headEnd/>
            <a:tailEnd/>
          </a:ln>
        </p:spPr>
        <p:txBody>
          <a:bodyPr wrap="none" anchor="ctr"/>
          <a:lstStyle/>
          <a:p>
            <a:endParaRPr lang="en-GB" sz="1477"/>
          </a:p>
        </p:txBody>
      </p:sp>
      <p:sp>
        <p:nvSpPr>
          <p:cNvPr id="20518" name="Text Box 29"/>
          <p:cNvSpPr txBox="1">
            <a:spLocks noChangeArrowheads="1"/>
          </p:cNvSpPr>
          <p:nvPr/>
        </p:nvSpPr>
        <p:spPr bwMode="auto">
          <a:xfrm>
            <a:off x="-58000" y="2829690"/>
            <a:ext cx="1526380" cy="262829"/>
          </a:xfrm>
          <a:prstGeom prst="rect">
            <a:avLst/>
          </a:prstGeom>
          <a:noFill/>
          <a:ln w="9525">
            <a:noFill/>
            <a:miter lim="800000"/>
            <a:headEnd/>
            <a:tailEnd/>
          </a:ln>
        </p:spPr>
        <p:txBody>
          <a:bodyPr wrap="none">
            <a:spAutoFit/>
          </a:bodyPr>
          <a:lstStyle/>
          <a:p>
            <a:pPr algn="ctr" eaLnBrk="0" hangingPunct="0"/>
            <a:r>
              <a:rPr lang="en-GB" sz="1108" b="1" dirty="0">
                <a:solidFill>
                  <a:srgbClr val="FF0000"/>
                </a:solidFill>
              </a:rPr>
              <a:t>Subsystem Level</a:t>
            </a:r>
            <a:endParaRPr lang="en-GB" sz="1108" dirty="0">
              <a:solidFill>
                <a:srgbClr val="000000"/>
              </a:solidFill>
            </a:endParaRPr>
          </a:p>
        </p:txBody>
      </p:sp>
      <p:sp>
        <p:nvSpPr>
          <p:cNvPr id="20519" name="Text Box 30"/>
          <p:cNvSpPr txBox="1">
            <a:spLocks noChangeArrowheads="1"/>
          </p:cNvSpPr>
          <p:nvPr/>
        </p:nvSpPr>
        <p:spPr bwMode="auto">
          <a:xfrm>
            <a:off x="-42268" y="4078198"/>
            <a:ext cx="1561646" cy="262829"/>
          </a:xfrm>
          <a:prstGeom prst="rect">
            <a:avLst/>
          </a:prstGeom>
          <a:noFill/>
          <a:ln w="9525">
            <a:noFill/>
            <a:miter lim="800000"/>
            <a:headEnd/>
            <a:tailEnd/>
          </a:ln>
        </p:spPr>
        <p:txBody>
          <a:bodyPr wrap="none">
            <a:spAutoFit/>
          </a:bodyPr>
          <a:lstStyle/>
          <a:p>
            <a:pPr algn="ctr" eaLnBrk="0" hangingPunct="0"/>
            <a:r>
              <a:rPr lang="en-GB" sz="1108" b="1">
                <a:solidFill>
                  <a:srgbClr val="FF0000"/>
                </a:solidFill>
              </a:rPr>
              <a:t>Component Level</a:t>
            </a:r>
            <a:endParaRPr lang="en-GB" sz="1108">
              <a:solidFill>
                <a:srgbClr val="000000"/>
              </a:solidFill>
            </a:endParaRPr>
          </a:p>
        </p:txBody>
      </p:sp>
      <p:sp>
        <p:nvSpPr>
          <p:cNvPr id="20520" name="Text Box 31"/>
          <p:cNvSpPr txBox="1">
            <a:spLocks noChangeArrowheads="1"/>
          </p:cNvSpPr>
          <p:nvPr/>
        </p:nvSpPr>
        <p:spPr bwMode="auto">
          <a:xfrm>
            <a:off x="-38029" y="1462486"/>
            <a:ext cx="1241045" cy="262829"/>
          </a:xfrm>
          <a:prstGeom prst="rect">
            <a:avLst/>
          </a:prstGeom>
          <a:noFill/>
          <a:ln w="9525">
            <a:noFill/>
            <a:miter lim="800000"/>
            <a:headEnd/>
            <a:tailEnd/>
          </a:ln>
        </p:spPr>
        <p:txBody>
          <a:bodyPr wrap="none">
            <a:spAutoFit/>
          </a:bodyPr>
          <a:lstStyle/>
          <a:p>
            <a:pPr algn="ctr" eaLnBrk="0" hangingPunct="0"/>
            <a:r>
              <a:rPr lang="en-GB" sz="1108" b="1">
                <a:solidFill>
                  <a:srgbClr val="FF0000"/>
                </a:solidFill>
              </a:rPr>
              <a:t>System Level</a:t>
            </a:r>
            <a:endParaRPr lang="en-GB" sz="1108">
              <a:solidFill>
                <a:srgbClr val="000000"/>
              </a:solidFill>
            </a:endParaRPr>
          </a:p>
        </p:txBody>
      </p:sp>
      <p:sp>
        <p:nvSpPr>
          <p:cNvPr id="20521" name="Text Box 32"/>
          <p:cNvSpPr txBox="1">
            <a:spLocks noChangeArrowheads="1"/>
          </p:cNvSpPr>
          <p:nvPr/>
        </p:nvSpPr>
        <p:spPr bwMode="auto">
          <a:xfrm>
            <a:off x="-10728" y="972213"/>
            <a:ext cx="1298753" cy="433324"/>
          </a:xfrm>
          <a:prstGeom prst="rect">
            <a:avLst/>
          </a:prstGeom>
          <a:solidFill>
            <a:schemeClr val="bg1"/>
          </a:solidFill>
          <a:ln w="9525">
            <a:noFill/>
            <a:miter lim="800000"/>
            <a:headEnd/>
            <a:tailEnd/>
          </a:ln>
        </p:spPr>
        <p:txBody>
          <a:bodyPr wrap="none">
            <a:spAutoFit/>
          </a:bodyPr>
          <a:lstStyle/>
          <a:p>
            <a:pPr algn="ctr" eaLnBrk="0" hangingPunct="0"/>
            <a:r>
              <a:rPr lang="en-GB" sz="1108" b="1">
                <a:solidFill>
                  <a:srgbClr val="0000FF"/>
                </a:solidFill>
              </a:rPr>
              <a:t>Stakeholder</a:t>
            </a:r>
          </a:p>
          <a:p>
            <a:pPr algn="ctr" eaLnBrk="0" hangingPunct="0"/>
            <a:r>
              <a:rPr lang="en-GB" sz="1108" b="1" dirty="0">
                <a:solidFill>
                  <a:srgbClr val="0000FF"/>
                </a:solidFill>
              </a:rPr>
              <a:t>Requirements</a:t>
            </a:r>
            <a:endParaRPr lang="en-GB" sz="1108" dirty="0">
              <a:solidFill>
                <a:srgbClr val="0000FF"/>
              </a:solidFill>
            </a:endParaRPr>
          </a:p>
        </p:txBody>
      </p:sp>
      <p:sp>
        <p:nvSpPr>
          <p:cNvPr id="20522" name="Text Box 33"/>
          <p:cNvSpPr txBox="1">
            <a:spLocks noChangeArrowheads="1"/>
          </p:cNvSpPr>
          <p:nvPr/>
        </p:nvSpPr>
        <p:spPr bwMode="auto">
          <a:xfrm>
            <a:off x="2464583" y="2467739"/>
            <a:ext cx="1298753" cy="433324"/>
          </a:xfrm>
          <a:prstGeom prst="rect">
            <a:avLst/>
          </a:prstGeom>
          <a:solidFill>
            <a:schemeClr val="bg1"/>
          </a:solidFill>
          <a:ln w="9525">
            <a:noFill/>
            <a:miter lim="800000"/>
            <a:headEnd/>
            <a:tailEnd/>
          </a:ln>
        </p:spPr>
        <p:txBody>
          <a:bodyPr wrap="none">
            <a:spAutoFit/>
          </a:bodyPr>
          <a:lstStyle/>
          <a:p>
            <a:pPr algn="ctr" eaLnBrk="0" hangingPunct="0"/>
            <a:r>
              <a:rPr lang="en-GB" sz="1108" b="1" dirty="0">
                <a:solidFill>
                  <a:srgbClr val="0000FF"/>
                </a:solidFill>
              </a:rPr>
              <a:t>Subsystem</a:t>
            </a:r>
          </a:p>
          <a:p>
            <a:pPr algn="ctr" eaLnBrk="0" hangingPunct="0"/>
            <a:r>
              <a:rPr lang="en-GB" sz="1108" b="1" dirty="0">
                <a:solidFill>
                  <a:srgbClr val="0000FF"/>
                </a:solidFill>
              </a:rPr>
              <a:t>Requirements</a:t>
            </a:r>
            <a:endParaRPr lang="en-GB" sz="1108" dirty="0">
              <a:solidFill>
                <a:srgbClr val="0000FF"/>
              </a:solidFill>
            </a:endParaRPr>
          </a:p>
        </p:txBody>
      </p:sp>
      <p:sp>
        <p:nvSpPr>
          <p:cNvPr id="20523" name="Text Box 34"/>
          <p:cNvSpPr txBox="1">
            <a:spLocks noChangeArrowheads="1"/>
          </p:cNvSpPr>
          <p:nvPr/>
        </p:nvSpPr>
        <p:spPr bwMode="auto">
          <a:xfrm>
            <a:off x="3132065" y="3666393"/>
            <a:ext cx="1298753" cy="433324"/>
          </a:xfrm>
          <a:prstGeom prst="rect">
            <a:avLst/>
          </a:prstGeom>
          <a:solidFill>
            <a:schemeClr val="bg1"/>
          </a:solidFill>
          <a:ln w="9525">
            <a:noFill/>
            <a:miter lim="800000"/>
            <a:headEnd/>
            <a:tailEnd/>
          </a:ln>
        </p:spPr>
        <p:txBody>
          <a:bodyPr wrap="none">
            <a:spAutoFit/>
          </a:bodyPr>
          <a:lstStyle/>
          <a:p>
            <a:pPr algn="ctr" eaLnBrk="0" hangingPunct="0"/>
            <a:r>
              <a:rPr lang="en-GB" sz="1108" b="1">
                <a:solidFill>
                  <a:srgbClr val="0000FF"/>
                </a:solidFill>
              </a:rPr>
              <a:t>Component</a:t>
            </a:r>
          </a:p>
          <a:p>
            <a:pPr algn="ctr" eaLnBrk="0" hangingPunct="0"/>
            <a:r>
              <a:rPr lang="en-GB" sz="1108" b="1">
                <a:solidFill>
                  <a:srgbClr val="0000FF"/>
                </a:solidFill>
              </a:rPr>
              <a:t>Requirements</a:t>
            </a:r>
            <a:endParaRPr lang="en-GB" sz="1108">
              <a:solidFill>
                <a:srgbClr val="0000FF"/>
              </a:solidFill>
            </a:endParaRPr>
          </a:p>
        </p:txBody>
      </p:sp>
      <p:sp>
        <p:nvSpPr>
          <p:cNvPr id="20524" name="Text Box 35"/>
          <p:cNvSpPr txBox="1">
            <a:spLocks noChangeArrowheads="1"/>
          </p:cNvSpPr>
          <p:nvPr/>
        </p:nvSpPr>
        <p:spPr bwMode="auto">
          <a:xfrm>
            <a:off x="6439269" y="3833149"/>
            <a:ext cx="1726783" cy="433324"/>
          </a:xfrm>
          <a:prstGeom prst="rect">
            <a:avLst/>
          </a:prstGeom>
          <a:solidFill>
            <a:schemeClr val="bg1"/>
          </a:solidFill>
          <a:ln w="9525">
            <a:noFill/>
            <a:miter lim="800000"/>
            <a:headEnd/>
            <a:tailEnd/>
          </a:ln>
        </p:spPr>
        <p:txBody>
          <a:bodyPr wrap="square">
            <a:spAutoFit/>
          </a:bodyPr>
          <a:lstStyle/>
          <a:p>
            <a:pPr algn="ctr" eaLnBrk="0" hangingPunct="0"/>
            <a:r>
              <a:rPr lang="en-GB" sz="1108" b="1" dirty="0">
                <a:solidFill>
                  <a:srgbClr val="0000FF"/>
                </a:solidFill>
              </a:rPr>
              <a:t>Built and Checked Components</a:t>
            </a:r>
            <a:endParaRPr lang="en-GB" sz="1108" dirty="0">
              <a:solidFill>
                <a:srgbClr val="0000FF"/>
              </a:solidFill>
            </a:endParaRPr>
          </a:p>
        </p:txBody>
      </p:sp>
      <p:sp>
        <p:nvSpPr>
          <p:cNvPr id="20525" name="Text Box 36"/>
          <p:cNvSpPr txBox="1">
            <a:spLocks noChangeArrowheads="1"/>
          </p:cNvSpPr>
          <p:nvPr/>
        </p:nvSpPr>
        <p:spPr bwMode="auto">
          <a:xfrm>
            <a:off x="7296767" y="2609861"/>
            <a:ext cx="1659555" cy="433324"/>
          </a:xfrm>
          <a:prstGeom prst="rect">
            <a:avLst/>
          </a:prstGeom>
          <a:solidFill>
            <a:schemeClr val="bg1"/>
          </a:solidFill>
          <a:ln w="9525">
            <a:noFill/>
            <a:miter lim="800000"/>
            <a:headEnd/>
            <a:tailEnd/>
          </a:ln>
        </p:spPr>
        <p:txBody>
          <a:bodyPr wrap="square">
            <a:spAutoFit/>
          </a:bodyPr>
          <a:lstStyle/>
          <a:p>
            <a:pPr algn="ctr" eaLnBrk="0" hangingPunct="0"/>
            <a:r>
              <a:rPr lang="en-GB" sz="1108" b="1" dirty="0">
                <a:solidFill>
                  <a:srgbClr val="0000FF"/>
                </a:solidFill>
              </a:rPr>
              <a:t>Built and Checked Subsystems</a:t>
            </a:r>
            <a:endParaRPr lang="en-GB" sz="1108" dirty="0">
              <a:solidFill>
                <a:srgbClr val="0000FF"/>
              </a:solidFill>
            </a:endParaRPr>
          </a:p>
        </p:txBody>
      </p:sp>
      <p:sp>
        <p:nvSpPr>
          <p:cNvPr id="20526" name="Text Box 37"/>
          <p:cNvSpPr txBox="1">
            <a:spLocks noChangeArrowheads="1"/>
          </p:cNvSpPr>
          <p:nvPr/>
        </p:nvSpPr>
        <p:spPr bwMode="auto">
          <a:xfrm>
            <a:off x="7956036" y="937086"/>
            <a:ext cx="856325" cy="433324"/>
          </a:xfrm>
          <a:prstGeom prst="rect">
            <a:avLst/>
          </a:prstGeom>
          <a:solidFill>
            <a:schemeClr val="bg1"/>
          </a:solidFill>
          <a:ln w="9525">
            <a:noFill/>
            <a:miter lim="800000"/>
            <a:headEnd/>
            <a:tailEnd/>
          </a:ln>
        </p:spPr>
        <p:txBody>
          <a:bodyPr wrap="none">
            <a:spAutoFit/>
          </a:bodyPr>
          <a:lstStyle/>
          <a:p>
            <a:pPr algn="ctr" eaLnBrk="0" hangingPunct="0"/>
            <a:r>
              <a:rPr lang="en-GB" sz="1108" b="1" dirty="0">
                <a:solidFill>
                  <a:srgbClr val="0000FF"/>
                </a:solidFill>
              </a:rPr>
              <a:t>Working</a:t>
            </a:r>
          </a:p>
          <a:p>
            <a:pPr algn="ctr" eaLnBrk="0" hangingPunct="0"/>
            <a:r>
              <a:rPr lang="en-GB" sz="1108" b="1" dirty="0">
                <a:solidFill>
                  <a:srgbClr val="0000FF"/>
                </a:solidFill>
              </a:rPr>
              <a:t>System</a:t>
            </a:r>
            <a:endParaRPr lang="en-GB" sz="1108" dirty="0">
              <a:solidFill>
                <a:srgbClr val="0000FF"/>
              </a:solidFill>
            </a:endParaRPr>
          </a:p>
        </p:txBody>
      </p:sp>
      <p:sp>
        <p:nvSpPr>
          <p:cNvPr id="20527" name="Line 38"/>
          <p:cNvSpPr>
            <a:spLocks noChangeShapeType="1"/>
          </p:cNvSpPr>
          <p:nvPr/>
        </p:nvSpPr>
        <p:spPr bwMode="auto">
          <a:xfrm>
            <a:off x="2691919" y="2142392"/>
            <a:ext cx="3821723" cy="0"/>
          </a:xfrm>
          <a:prstGeom prst="line">
            <a:avLst/>
          </a:prstGeom>
          <a:noFill/>
          <a:ln w="9525">
            <a:solidFill>
              <a:schemeClr val="tx1"/>
            </a:solidFill>
            <a:prstDash val="dash"/>
            <a:round/>
            <a:headEnd/>
            <a:tailEnd type="triangle" w="med" len="med"/>
          </a:ln>
        </p:spPr>
        <p:txBody>
          <a:bodyPr wrap="none" anchor="ctr"/>
          <a:lstStyle/>
          <a:p>
            <a:endParaRPr lang="en-GB" sz="1477"/>
          </a:p>
        </p:txBody>
      </p:sp>
      <p:sp>
        <p:nvSpPr>
          <p:cNvPr id="20528" name="Line 39"/>
          <p:cNvSpPr>
            <a:spLocks noChangeShapeType="1"/>
          </p:cNvSpPr>
          <p:nvPr/>
        </p:nvSpPr>
        <p:spPr bwMode="auto">
          <a:xfrm>
            <a:off x="3339630" y="3433397"/>
            <a:ext cx="2410557" cy="0"/>
          </a:xfrm>
          <a:prstGeom prst="line">
            <a:avLst/>
          </a:prstGeom>
          <a:noFill/>
          <a:ln w="9525">
            <a:solidFill>
              <a:schemeClr val="tx1"/>
            </a:solidFill>
            <a:prstDash val="dash"/>
            <a:round/>
            <a:headEnd/>
            <a:tailEnd type="triangle" w="med" len="med"/>
          </a:ln>
        </p:spPr>
        <p:txBody>
          <a:bodyPr wrap="none" anchor="ctr"/>
          <a:lstStyle/>
          <a:p>
            <a:endParaRPr lang="en-GB" sz="1477"/>
          </a:p>
        </p:txBody>
      </p:sp>
      <p:sp>
        <p:nvSpPr>
          <p:cNvPr id="20529" name="Line 40"/>
          <p:cNvSpPr>
            <a:spLocks noChangeShapeType="1"/>
          </p:cNvSpPr>
          <p:nvPr/>
        </p:nvSpPr>
        <p:spPr bwMode="auto">
          <a:xfrm>
            <a:off x="4114818" y="4681904"/>
            <a:ext cx="858715" cy="0"/>
          </a:xfrm>
          <a:prstGeom prst="line">
            <a:avLst/>
          </a:prstGeom>
          <a:noFill/>
          <a:ln w="9525">
            <a:solidFill>
              <a:schemeClr val="tx1"/>
            </a:solidFill>
            <a:prstDash val="dash"/>
            <a:round/>
            <a:headEnd/>
            <a:tailEnd type="triangle" w="med" len="med"/>
          </a:ln>
        </p:spPr>
        <p:txBody>
          <a:bodyPr wrap="none" anchor="ctr"/>
          <a:lstStyle/>
          <a:p>
            <a:endParaRPr lang="en-GB" sz="1477"/>
          </a:p>
        </p:txBody>
      </p:sp>
      <p:sp>
        <p:nvSpPr>
          <p:cNvPr id="20532" name="Text Box 43"/>
          <p:cNvSpPr txBox="1">
            <a:spLocks noChangeArrowheads="1"/>
          </p:cNvSpPr>
          <p:nvPr/>
        </p:nvSpPr>
        <p:spPr bwMode="auto">
          <a:xfrm>
            <a:off x="3964497" y="4279669"/>
            <a:ext cx="1198565" cy="1115305"/>
          </a:xfrm>
          <a:prstGeom prst="rect">
            <a:avLst/>
          </a:prstGeom>
          <a:noFill/>
          <a:ln w="9525">
            <a:noFill/>
            <a:miter lim="800000"/>
            <a:headEnd/>
            <a:tailEnd/>
          </a:ln>
        </p:spPr>
        <p:txBody>
          <a:bodyPr wrap="square">
            <a:spAutoFit/>
          </a:bodyPr>
          <a:lstStyle/>
          <a:p>
            <a:pPr algn="ctr" eaLnBrk="0" hangingPunct="0"/>
            <a:r>
              <a:rPr lang="en-GB" sz="1108" b="1" dirty="0">
                <a:solidFill>
                  <a:srgbClr val="0000FF"/>
                </a:solidFill>
              </a:rPr>
              <a:t>Component</a:t>
            </a:r>
          </a:p>
          <a:p>
            <a:pPr algn="ctr" eaLnBrk="0" hangingPunct="0"/>
            <a:r>
              <a:rPr lang="en-GB" sz="1108" b="1" dirty="0">
                <a:solidFill>
                  <a:srgbClr val="0000FF"/>
                </a:solidFill>
              </a:rPr>
              <a:t>Build and Check Requirements</a:t>
            </a:r>
          </a:p>
          <a:p>
            <a:pPr algn="ctr" eaLnBrk="0" hangingPunct="0"/>
            <a:endParaRPr lang="en-GB" sz="1108" b="1" dirty="0">
              <a:solidFill>
                <a:srgbClr val="0000FF"/>
              </a:solidFill>
            </a:endParaRPr>
          </a:p>
        </p:txBody>
      </p:sp>
      <p:sp>
        <p:nvSpPr>
          <p:cNvPr id="20533" name="Rectangle 44"/>
          <p:cNvSpPr>
            <a:spLocks noGrp="1" noChangeArrowheads="1"/>
          </p:cNvSpPr>
          <p:nvPr>
            <p:ph type="title"/>
          </p:nvPr>
        </p:nvSpPr>
        <p:spPr/>
        <p:txBody>
          <a:bodyPr/>
          <a:lstStyle/>
          <a:p>
            <a:pPr eaLnBrk="1" hangingPunct="1"/>
            <a:r>
              <a:rPr lang="en-GB" dirty="0" smtClean="0"/>
              <a:t>The V Diagram of Systems Engineering</a:t>
            </a:r>
          </a:p>
        </p:txBody>
      </p:sp>
      <p:sp>
        <p:nvSpPr>
          <p:cNvPr id="20535" name="Line 13"/>
          <p:cNvSpPr>
            <a:spLocks noChangeShapeType="1"/>
          </p:cNvSpPr>
          <p:nvPr/>
        </p:nvSpPr>
        <p:spPr bwMode="auto">
          <a:xfrm flipH="1">
            <a:off x="7410450" y="1211874"/>
            <a:ext cx="361950" cy="597877"/>
          </a:xfrm>
          <a:prstGeom prst="line">
            <a:avLst/>
          </a:prstGeom>
          <a:noFill/>
          <a:ln w="38100">
            <a:solidFill>
              <a:schemeClr val="tx1"/>
            </a:solidFill>
            <a:round/>
            <a:headEnd type="triangle" w="med" len="med"/>
            <a:tailEnd/>
          </a:ln>
        </p:spPr>
        <p:txBody>
          <a:bodyPr wrap="none" anchor="ctr"/>
          <a:lstStyle/>
          <a:p>
            <a:endParaRPr lang="en-GB" sz="1477"/>
          </a:p>
        </p:txBody>
      </p:sp>
      <p:sp>
        <p:nvSpPr>
          <p:cNvPr id="20536" name="Line 10"/>
          <p:cNvSpPr>
            <a:spLocks noChangeShapeType="1"/>
          </p:cNvSpPr>
          <p:nvPr/>
        </p:nvSpPr>
        <p:spPr bwMode="auto">
          <a:xfrm>
            <a:off x="1371603" y="1211874"/>
            <a:ext cx="361950" cy="592015"/>
          </a:xfrm>
          <a:prstGeom prst="line">
            <a:avLst/>
          </a:prstGeom>
          <a:noFill/>
          <a:ln w="38100">
            <a:solidFill>
              <a:schemeClr val="tx1"/>
            </a:solidFill>
            <a:round/>
            <a:headEnd/>
            <a:tailEnd type="triangle" w="med" len="med"/>
          </a:ln>
        </p:spPr>
        <p:txBody>
          <a:bodyPr wrap="none" anchor="ctr"/>
          <a:lstStyle/>
          <a:p>
            <a:endParaRPr lang="en-GB" sz="1477"/>
          </a:p>
        </p:txBody>
      </p:sp>
      <p:sp>
        <p:nvSpPr>
          <p:cNvPr id="58" name="Text Box 15"/>
          <p:cNvSpPr txBox="1">
            <a:spLocks noChangeArrowheads="1"/>
          </p:cNvSpPr>
          <p:nvPr/>
        </p:nvSpPr>
        <p:spPr bwMode="gray">
          <a:xfrm>
            <a:off x="3527421" y="1932035"/>
            <a:ext cx="2582575" cy="433324"/>
          </a:xfrm>
          <a:prstGeom prst="rect">
            <a:avLst/>
          </a:prstGeom>
          <a:noFill/>
          <a:ln w="9525">
            <a:noFill/>
            <a:miter lim="800000"/>
            <a:headEnd/>
            <a:tailEnd/>
          </a:ln>
        </p:spPr>
        <p:txBody>
          <a:bodyPr wrap="square">
            <a:spAutoFit/>
          </a:bodyPr>
          <a:lstStyle/>
          <a:p>
            <a:pPr algn="ctr" eaLnBrk="0" hangingPunct="0"/>
            <a:r>
              <a:rPr lang="en-GB" sz="1108" b="1" dirty="0">
                <a:solidFill>
                  <a:srgbClr val="0000FF"/>
                </a:solidFill>
              </a:rPr>
              <a:t>System Build And Check Requirements</a:t>
            </a:r>
          </a:p>
        </p:txBody>
      </p:sp>
      <p:sp>
        <p:nvSpPr>
          <p:cNvPr id="59" name="Text Box 15"/>
          <p:cNvSpPr txBox="1">
            <a:spLocks noChangeArrowheads="1"/>
          </p:cNvSpPr>
          <p:nvPr/>
        </p:nvSpPr>
        <p:spPr bwMode="gray">
          <a:xfrm>
            <a:off x="3403545" y="3219124"/>
            <a:ext cx="2582575" cy="433324"/>
          </a:xfrm>
          <a:prstGeom prst="rect">
            <a:avLst/>
          </a:prstGeom>
          <a:noFill/>
          <a:ln w="9525">
            <a:noFill/>
            <a:miter lim="800000"/>
            <a:headEnd/>
            <a:tailEnd/>
          </a:ln>
        </p:spPr>
        <p:txBody>
          <a:bodyPr wrap="square">
            <a:spAutoFit/>
          </a:bodyPr>
          <a:lstStyle/>
          <a:p>
            <a:pPr algn="ctr" eaLnBrk="0" hangingPunct="0"/>
            <a:r>
              <a:rPr lang="en-GB" sz="1108" b="1" dirty="0">
                <a:solidFill>
                  <a:srgbClr val="0000FF"/>
                </a:solidFill>
              </a:rPr>
              <a:t>Subsystem Build and Check Requirements</a:t>
            </a:r>
          </a:p>
        </p:txBody>
      </p:sp>
    </p:spTree>
    <p:extLst>
      <p:ext uri="{BB962C8B-B14F-4D97-AF65-F5344CB8AC3E}">
        <p14:creationId xmlns:p14="http://schemas.microsoft.com/office/powerpoint/2010/main" val="1650706096"/>
      </p:ext>
    </p:extLst>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100" y="1127428"/>
            <a:ext cx="6794500" cy="5372100"/>
          </a:xfrm>
          <a:prstGeom prst="rect">
            <a:avLst/>
          </a:prstGeom>
        </p:spPr>
      </p:pic>
      <p:sp>
        <p:nvSpPr>
          <p:cNvPr id="7" name="Parallelogram 6"/>
          <p:cNvSpPr/>
          <p:nvPr/>
        </p:nvSpPr>
        <p:spPr bwMode="auto">
          <a:xfrm rot="3641518">
            <a:off x="1096542" y="1167936"/>
            <a:ext cx="953782" cy="480942"/>
          </a:xfrm>
          <a:prstGeom prst="parallelogram">
            <a:avLst>
              <a:gd name="adj" fmla="val 53618"/>
            </a:avLst>
          </a:prstGeom>
          <a:solidFill>
            <a:schemeClr val="bg1">
              <a:lumMod val="75000"/>
            </a:schemeClr>
          </a:solid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Verdana" pitchFamily="34" charset="0"/>
            </a:endParaRPr>
          </a:p>
        </p:txBody>
      </p:sp>
      <p:sp>
        <p:nvSpPr>
          <p:cNvPr id="9" name="Parallelogram 8"/>
          <p:cNvSpPr/>
          <p:nvPr/>
        </p:nvSpPr>
        <p:spPr bwMode="auto">
          <a:xfrm rot="3641518">
            <a:off x="1914785" y="2228783"/>
            <a:ext cx="469000" cy="480942"/>
          </a:xfrm>
          <a:prstGeom prst="parallelogram">
            <a:avLst>
              <a:gd name="adj" fmla="val 59377"/>
            </a:avLst>
          </a:prstGeom>
          <a:solidFill>
            <a:schemeClr val="bg1">
              <a:lumMod val="75000"/>
            </a:schemeClr>
          </a:solid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Verdana" pitchFamily="34" charset="0"/>
            </a:endParaRPr>
          </a:p>
        </p:txBody>
      </p:sp>
      <p:sp>
        <p:nvSpPr>
          <p:cNvPr id="10" name="Parallelogram 9"/>
          <p:cNvSpPr/>
          <p:nvPr/>
        </p:nvSpPr>
        <p:spPr bwMode="auto">
          <a:xfrm rot="3641518">
            <a:off x="2563745" y="3359084"/>
            <a:ext cx="469000" cy="480942"/>
          </a:xfrm>
          <a:prstGeom prst="parallelogram">
            <a:avLst>
              <a:gd name="adj" fmla="val 53618"/>
            </a:avLst>
          </a:prstGeom>
          <a:solidFill>
            <a:schemeClr val="bg1">
              <a:lumMod val="75000"/>
            </a:schemeClr>
          </a:solid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Verdana" pitchFamily="34" charset="0"/>
            </a:endParaRPr>
          </a:p>
        </p:txBody>
      </p:sp>
      <p:sp>
        <p:nvSpPr>
          <p:cNvPr id="52" name="Oval 51"/>
          <p:cNvSpPr/>
          <p:nvPr/>
        </p:nvSpPr>
        <p:spPr bwMode="auto">
          <a:xfrm>
            <a:off x="882299" y="1135338"/>
            <a:ext cx="3407654" cy="3189203"/>
          </a:xfrm>
          <a:prstGeom prst="ellipse">
            <a:avLst/>
          </a:prstGeom>
          <a:solidFill>
            <a:srgbClr val="3374D4"/>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b="1" dirty="0" smtClean="0">
                <a:solidFill>
                  <a:schemeClr val="bg1"/>
                </a:solidFill>
              </a:rPr>
              <a:t>This can be done “better” by </a:t>
            </a:r>
            <a:r>
              <a:rPr lang="en-US" sz="2000" b="1" smtClean="0">
                <a:solidFill>
                  <a:schemeClr val="bg1"/>
                </a:solidFill>
              </a:rPr>
              <a:t>Systems Engineering </a:t>
            </a:r>
            <a:endParaRPr kumimoji="0" lang="en-US" sz="2000" b="1" i="0" u="none" strike="noStrike" cap="none" normalizeH="0" baseline="0" smtClean="0">
              <a:ln>
                <a:noFill/>
              </a:ln>
              <a:solidFill>
                <a:schemeClr val="bg1"/>
              </a:solidFill>
              <a:effectLst/>
            </a:endParaRPr>
          </a:p>
        </p:txBody>
      </p:sp>
      <p:sp>
        <p:nvSpPr>
          <p:cNvPr id="2" name="Title 1"/>
          <p:cNvSpPr>
            <a:spLocks noGrp="1"/>
          </p:cNvSpPr>
          <p:nvPr>
            <p:ph type="title"/>
          </p:nvPr>
        </p:nvSpPr>
        <p:spPr/>
        <p:txBody>
          <a:bodyPr/>
          <a:lstStyle/>
          <a:p>
            <a:r>
              <a:rPr lang="en-US" dirty="0" smtClean="0"/>
              <a:t>V Diagram of Agile (a Version)</a:t>
            </a:r>
            <a:endParaRPr lang="en-US" dirty="0"/>
          </a:p>
        </p:txBody>
      </p:sp>
      <p:grpSp>
        <p:nvGrpSpPr>
          <p:cNvPr id="12" name="Group 89"/>
          <p:cNvGrpSpPr>
            <a:grpSpLocks/>
          </p:cNvGrpSpPr>
          <p:nvPr/>
        </p:nvGrpSpPr>
        <p:grpSpPr bwMode="auto">
          <a:xfrm rot="13719439">
            <a:off x="945508" y="853860"/>
            <a:ext cx="6912900" cy="5293211"/>
            <a:chOff x="1438" y="1128"/>
            <a:chExt cx="2880" cy="2066"/>
          </a:xfrm>
        </p:grpSpPr>
        <p:sp>
          <p:nvSpPr>
            <p:cNvPr id="13" name="Freeform 90"/>
            <p:cNvSpPr>
              <a:spLocks noEditPoints="1"/>
            </p:cNvSpPr>
            <p:nvPr/>
          </p:nvSpPr>
          <p:spPr bwMode="auto">
            <a:xfrm>
              <a:off x="2886" y="1128"/>
              <a:ext cx="1432" cy="1413"/>
            </a:xfrm>
            <a:custGeom>
              <a:avLst/>
              <a:gdLst>
                <a:gd name="T0" fmla="*/ 0 w 8592"/>
                <a:gd name="T1" fmla="*/ 0 h 8480"/>
                <a:gd name="T2" fmla="*/ 0 w 8592"/>
                <a:gd name="T3" fmla="*/ 0 h 8480"/>
                <a:gd name="T4" fmla="*/ 0 w 8592"/>
                <a:gd name="T5" fmla="*/ 0 h 8480"/>
                <a:gd name="T6" fmla="*/ 0 w 8592"/>
                <a:gd name="T7" fmla="*/ 0 h 8480"/>
                <a:gd name="T8" fmla="*/ 0 w 8592"/>
                <a:gd name="T9" fmla="*/ 0 h 8480"/>
                <a:gd name="T10" fmla="*/ 0 w 8592"/>
                <a:gd name="T11" fmla="*/ 0 h 8480"/>
                <a:gd name="T12" fmla="*/ 0 w 8592"/>
                <a:gd name="T13" fmla="*/ 0 h 8480"/>
                <a:gd name="T14" fmla="*/ 0 w 8592"/>
                <a:gd name="T15" fmla="*/ 0 h 8480"/>
                <a:gd name="T16" fmla="*/ 0 w 8592"/>
                <a:gd name="T17" fmla="*/ 0 h 8480"/>
                <a:gd name="T18" fmla="*/ 0 w 8592"/>
                <a:gd name="T19" fmla="*/ 0 h 8480"/>
                <a:gd name="T20" fmla="*/ 0 w 8592"/>
                <a:gd name="T21" fmla="*/ 0 h 8480"/>
                <a:gd name="T22" fmla="*/ 0 w 8592"/>
                <a:gd name="T23" fmla="*/ 0 h 8480"/>
                <a:gd name="T24" fmla="*/ 0 w 8592"/>
                <a:gd name="T25" fmla="*/ 0 h 8480"/>
                <a:gd name="T26" fmla="*/ 0 w 8592"/>
                <a:gd name="T27" fmla="*/ 0 h 8480"/>
                <a:gd name="T28" fmla="*/ 0 w 8592"/>
                <a:gd name="T29" fmla="*/ 0 h 8480"/>
                <a:gd name="T30" fmla="*/ 0 w 8592"/>
                <a:gd name="T31" fmla="*/ 0 h 8480"/>
                <a:gd name="T32" fmla="*/ 0 w 8592"/>
                <a:gd name="T33" fmla="*/ 0 h 8480"/>
                <a:gd name="T34" fmla="*/ 0 w 8592"/>
                <a:gd name="T35" fmla="*/ 0 h 8480"/>
                <a:gd name="T36" fmla="*/ 0 w 8592"/>
                <a:gd name="T37" fmla="*/ 0 h 8480"/>
                <a:gd name="T38" fmla="*/ 0 w 8592"/>
                <a:gd name="T39" fmla="*/ 0 h 8480"/>
                <a:gd name="T40" fmla="*/ 0 w 8592"/>
                <a:gd name="T41" fmla="*/ 0 h 8480"/>
                <a:gd name="T42" fmla="*/ 0 w 8592"/>
                <a:gd name="T43" fmla="*/ 0 h 8480"/>
                <a:gd name="T44" fmla="*/ 0 w 8592"/>
                <a:gd name="T45" fmla="*/ 0 h 8480"/>
                <a:gd name="T46" fmla="*/ 0 w 8592"/>
                <a:gd name="T47" fmla="*/ 0 h 8480"/>
                <a:gd name="T48" fmla="*/ 0 w 8592"/>
                <a:gd name="T49" fmla="*/ 0 h 8480"/>
                <a:gd name="T50" fmla="*/ 0 w 8592"/>
                <a:gd name="T51" fmla="*/ 0 h 8480"/>
                <a:gd name="T52" fmla="*/ 0 w 8592"/>
                <a:gd name="T53" fmla="*/ 0 h 8480"/>
                <a:gd name="T54" fmla="*/ 0 w 8592"/>
                <a:gd name="T55" fmla="*/ 0 h 8480"/>
                <a:gd name="T56" fmla="*/ 0 w 8592"/>
                <a:gd name="T57" fmla="*/ 0 h 8480"/>
                <a:gd name="T58" fmla="*/ 0 w 8592"/>
                <a:gd name="T59" fmla="*/ 0 h 8480"/>
                <a:gd name="T60" fmla="*/ 0 w 8592"/>
                <a:gd name="T61" fmla="*/ 0 h 8480"/>
                <a:gd name="T62" fmla="*/ 0 w 8592"/>
                <a:gd name="T63" fmla="*/ 0 h 8480"/>
                <a:gd name="T64" fmla="*/ 0 w 8592"/>
                <a:gd name="T65" fmla="*/ 0 h 8480"/>
                <a:gd name="T66" fmla="*/ 0 w 8592"/>
                <a:gd name="T67" fmla="*/ 0 h 8480"/>
                <a:gd name="T68" fmla="*/ 0 w 8592"/>
                <a:gd name="T69" fmla="*/ 0 h 8480"/>
                <a:gd name="T70" fmla="*/ 0 w 8592"/>
                <a:gd name="T71" fmla="*/ 0 h 8480"/>
                <a:gd name="T72" fmla="*/ 0 w 8592"/>
                <a:gd name="T73" fmla="*/ 0 h 8480"/>
                <a:gd name="T74" fmla="*/ 0 w 8592"/>
                <a:gd name="T75" fmla="*/ 0 h 8480"/>
                <a:gd name="T76" fmla="*/ 0 w 8592"/>
                <a:gd name="T77" fmla="*/ 0 h 8480"/>
                <a:gd name="T78" fmla="*/ 0 w 8592"/>
                <a:gd name="T79" fmla="*/ 0 h 8480"/>
                <a:gd name="T80" fmla="*/ 0 w 8592"/>
                <a:gd name="T81" fmla="*/ 0 h 8480"/>
                <a:gd name="T82" fmla="*/ 0 w 8592"/>
                <a:gd name="T83" fmla="*/ 0 h 8480"/>
                <a:gd name="T84" fmla="*/ 0 w 8592"/>
                <a:gd name="T85" fmla="*/ 0 h 8480"/>
                <a:gd name="T86" fmla="*/ 0 w 8592"/>
                <a:gd name="T87" fmla="*/ 0 h 8480"/>
                <a:gd name="T88" fmla="*/ 0 w 8592"/>
                <a:gd name="T89" fmla="*/ 0 h 8480"/>
                <a:gd name="T90" fmla="*/ 0 w 8592"/>
                <a:gd name="T91" fmla="*/ 0 h 8480"/>
                <a:gd name="T92" fmla="*/ 0 w 8592"/>
                <a:gd name="T93" fmla="*/ 0 h 8480"/>
                <a:gd name="T94" fmla="*/ 0 w 8592"/>
                <a:gd name="T95" fmla="*/ 0 h 8480"/>
                <a:gd name="T96" fmla="*/ 0 w 8592"/>
                <a:gd name="T97" fmla="*/ 0 h 8480"/>
                <a:gd name="T98" fmla="*/ 0 w 8592"/>
                <a:gd name="T99" fmla="*/ 0 h 8480"/>
                <a:gd name="T100" fmla="*/ 0 w 8592"/>
                <a:gd name="T101" fmla="*/ 0 h 848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592" h="8480">
                  <a:moveTo>
                    <a:pt x="8301" y="4387"/>
                  </a:moveTo>
                  <a:lnTo>
                    <a:pt x="8295" y="4597"/>
                  </a:lnTo>
                  <a:lnTo>
                    <a:pt x="8280" y="4804"/>
                  </a:lnTo>
                  <a:lnTo>
                    <a:pt x="8253" y="5008"/>
                  </a:lnTo>
                  <a:lnTo>
                    <a:pt x="8217" y="5209"/>
                  </a:lnTo>
                  <a:lnTo>
                    <a:pt x="8170" y="5407"/>
                  </a:lnTo>
                  <a:lnTo>
                    <a:pt x="8114" y="5601"/>
                  </a:lnTo>
                  <a:lnTo>
                    <a:pt x="8049" y="5791"/>
                  </a:lnTo>
                  <a:lnTo>
                    <a:pt x="7974" y="5976"/>
                  </a:lnTo>
                  <a:lnTo>
                    <a:pt x="7891" y="6158"/>
                  </a:lnTo>
                  <a:lnTo>
                    <a:pt x="7799" y="6334"/>
                  </a:lnTo>
                  <a:lnTo>
                    <a:pt x="7699" y="6505"/>
                  </a:lnTo>
                  <a:lnTo>
                    <a:pt x="7591" y="6671"/>
                  </a:lnTo>
                  <a:lnTo>
                    <a:pt x="7475" y="6832"/>
                  </a:lnTo>
                  <a:lnTo>
                    <a:pt x="7352" y="6987"/>
                  </a:lnTo>
                  <a:lnTo>
                    <a:pt x="7221" y="7135"/>
                  </a:lnTo>
                  <a:lnTo>
                    <a:pt x="7084" y="7278"/>
                  </a:lnTo>
                  <a:lnTo>
                    <a:pt x="6939" y="7413"/>
                  </a:lnTo>
                  <a:lnTo>
                    <a:pt x="6788" y="7543"/>
                  </a:lnTo>
                  <a:lnTo>
                    <a:pt x="6632" y="7664"/>
                  </a:lnTo>
                  <a:lnTo>
                    <a:pt x="6468" y="7779"/>
                  </a:lnTo>
                  <a:lnTo>
                    <a:pt x="6301" y="7886"/>
                  </a:lnTo>
                  <a:lnTo>
                    <a:pt x="6127" y="7984"/>
                  </a:lnTo>
                  <a:lnTo>
                    <a:pt x="5948" y="8075"/>
                  </a:lnTo>
                  <a:lnTo>
                    <a:pt x="5765" y="8157"/>
                  </a:lnTo>
                  <a:lnTo>
                    <a:pt x="5576" y="8231"/>
                  </a:lnTo>
                  <a:lnTo>
                    <a:pt x="5384" y="8295"/>
                  </a:lnTo>
                  <a:lnTo>
                    <a:pt x="5187" y="8351"/>
                  </a:lnTo>
                  <a:lnTo>
                    <a:pt x="4987" y="8397"/>
                  </a:lnTo>
                  <a:lnTo>
                    <a:pt x="4783" y="8433"/>
                  </a:lnTo>
                  <a:lnTo>
                    <a:pt x="4576" y="8459"/>
                  </a:lnTo>
                  <a:lnTo>
                    <a:pt x="4367" y="8475"/>
                  </a:lnTo>
                  <a:lnTo>
                    <a:pt x="4154" y="8480"/>
                  </a:lnTo>
                  <a:lnTo>
                    <a:pt x="3941" y="8475"/>
                  </a:lnTo>
                  <a:lnTo>
                    <a:pt x="3730" y="8459"/>
                  </a:lnTo>
                  <a:lnTo>
                    <a:pt x="3522" y="8433"/>
                  </a:lnTo>
                  <a:lnTo>
                    <a:pt x="3319" y="8397"/>
                  </a:lnTo>
                  <a:lnTo>
                    <a:pt x="3118" y="8351"/>
                  </a:lnTo>
                  <a:lnTo>
                    <a:pt x="2921" y="8295"/>
                  </a:lnTo>
                  <a:lnTo>
                    <a:pt x="2728" y="8231"/>
                  </a:lnTo>
                  <a:lnTo>
                    <a:pt x="2540" y="8157"/>
                  </a:lnTo>
                  <a:lnTo>
                    <a:pt x="2356" y="8075"/>
                  </a:lnTo>
                  <a:lnTo>
                    <a:pt x="2176" y="7984"/>
                  </a:lnTo>
                  <a:lnTo>
                    <a:pt x="2002" y="7886"/>
                  </a:lnTo>
                  <a:lnTo>
                    <a:pt x="1834" y="7779"/>
                  </a:lnTo>
                  <a:lnTo>
                    <a:pt x="1671" y="7664"/>
                  </a:lnTo>
                  <a:lnTo>
                    <a:pt x="1515" y="7543"/>
                  </a:lnTo>
                  <a:lnTo>
                    <a:pt x="1363" y="7413"/>
                  </a:lnTo>
                  <a:lnTo>
                    <a:pt x="1218" y="7278"/>
                  </a:lnTo>
                  <a:lnTo>
                    <a:pt x="1081" y="7135"/>
                  </a:lnTo>
                  <a:lnTo>
                    <a:pt x="950" y="6987"/>
                  </a:lnTo>
                  <a:lnTo>
                    <a:pt x="827" y="6832"/>
                  </a:lnTo>
                  <a:lnTo>
                    <a:pt x="711" y="6671"/>
                  </a:lnTo>
                  <a:lnTo>
                    <a:pt x="602" y="6505"/>
                  </a:lnTo>
                  <a:lnTo>
                    <a:pt x="503" y="6334"/>
                  </a:lnTo>
                  <a:lnTo>
                    <a:pt x="411" y="6158"/>
                  </a:lnTo>
                  <a:lnTo>
                    <a:pt x="328" y="5976"/>
                  </a:lnTo>
                  <a:lnTo>
                    <a:pt x="253" y="5791"/>
                  </a:lnTo>
                  <a:lnTo>
                    <a:pt x="187" y="5601"/>
                  </a:lnTo>
                  <a:lnTo>
                    <a:pt x="131" y="5407"/>
                  </a:lnTo>
                  <a:lnTo>
                    <a:pt x="84" y="5209"/>
                  </a:lnTo>
                  <a:lnTo>
                    <a:pt x="48" y="5008"/>
                  </a:lnTo>
                  <a:lnTo>
                    <a:pt x="22" y="4804"/>
                  </a:lnTo>
                  <a:lnTo>
                    <a:pt x="5" y="4597"/>
                  </a:lnTo>
                  <a:lnTo>
                    <a:pt x="0" y="4387"/>
                  </a:lnTo>
                  <a:lnTo>
                    <a:pt x="5" y="4178"/>
                  </a:lnTo>
                  <a:lnTo>
                    <a:pt x="22" y="3970"/>
                  </a:lnTo>
                  <a:lnTo>
                    <a:pt x="48" y="3766"/>
                  </a:lnTo>
                  <a:lnTo>
                    <a:pt x="84" y="3564"/>
                  </a:lnTo>
                  <a:lnTo>
                    <a:pt x="131" y="3367"/>
                  </a:lnTo>
                  <a:lnTo>
                    <a:pt x="187" y="3172"/>
                  </a:lnTo>
                  <a:lnTo>
                    <a:pt x="253" y="2982"/>
                  </a:lnTo>
                  <a:lnTo>
                    <a:pt x="328" y="2797"/>
                  </a:lnTo>
                  <a:lnTo>
                    <a:pt x="411" y="2615"/>
                  </a:lnTo>
                  <a:lnTo>
                    <a:pt x="503" y="2439"/>
                  </a:lnTo>
                  <a:lnTo>
                    <a:pt x="602" y="2267"/>
                  </a:lnTo>
                  <a:lnTo>
                    <a:pt x="711" y="2100"/>
                  </a:lnTo>
                  <a:lnTo>
                    <a:pt x="827" y="1940"/>
                  </a:lnTo>
                  <a:lnTo>
                    <a:pt x="950" y="1785"/>
                  </a:lnTo>
                  <a:lnTo>
                    <a:pt x="1081" y="1636"/>
                  </a:lnTo>
                  <a:lnTo>
                    <a:pt x="1218" y="1494"/>
                  </a:lnTo>
                  <a:lnTo>
                    <a:pt x="1363" y="1357"/>
                  </a:lnTo>
                  <a:lnTo>
                    <a:pt x="1515" y="1229"/>
                  </a:lnTo>
                  <a:lnTo>
                    <a:pt x="1671" y="1107"/>
                  </a:lnTo>
                  <a:lnTo>
                    <a:pt x="1834" y="993"/>
                  </a:lnTo>
                  <a:lnTo>
                    <a:pt x="2002" y="886"/>
                  </a:lnTo>
                  <a:lnTo>
                    <a:pt x="2176" y="786"/>
                  </a:lnTo>
                  <a:lnTo>
                    <a:pt x="2356" y="696"/>
                  </a:lnTo>
                  <a:lnTo>
                    <a:pt x="2540" y="613"/>
                  </a:lnTo>
                  <a:lnTo>
                    <a:pt x="2728" y="540"/>
                  </a:lnTo>
                  <a:lnTo>
                    <a:pt x="2921" y="476"/>
                  </a:lnTo>
                  <a:lnTo>
                    <a:pt x="3118" y="420"/>
                  </a:lnTo>
                  <a:lnTo>
                    <a:pt x="3319" y="374"/>
                  </a:lnTo>
                  <a:lnTo>
                    <a:pt x="3522" y="338"/>
                  </a:lnTo>
                  <a:lnTo>
                    <a:pt x="3730" y="312"/>
                  </a:lnTo>
                  <a:lnTo>
                    <a:pt x="3941" y="296"/>
                  </a:lnTo>
                  <a:lnTo>
                    <a:pt x="4154" y="291"/>
                  </a:lnTo>
                  <a:lnTo>
                    <a:pt x="4367" y="296"/>
                  </a:lnTo>
                  <a:lnTo>
                    <a:pt x="4576" y="312"/>
                  </a:lnTo>
                  <a:lnTo>
                    <a:pt x="4783" y="338"/>
                  </a:lnTo>
                  <a:lnTo>
                    <a:pt x="4987" y="374"/>
                  </a:lnTo>
                  <a:lnTo>
                    <a:pt x="5187" y="420"/>
                  </a:lnTo>
                  <a:lnTo>
                    <a:pt x="5384" y="476"/>
                  </a:lnTo>
                  <a:lnTo>
                    <a:pt x="5576" y="540"/>
                  </a:lnTo>
                  <a:lnTo>
                    <a:pt x="5765" y="613"/>
                  </a:lnTo>
                  <a:lnTo>
                    <a:pt x="5948" y="696"/>
                  </a:lnTo>
                  <a:lnTo>
                    <a:pt x="6127" y="786"/>
                  </a:lnTo>
                  <a:lnTo>
                    <a:pt x="6301" y="886"/>
                  </a:lnTo>
                  <a:lnTo>
                    <a:pt x="6468" y="993"/>
                  </a:lnTo>
                  <a:lnTo>
                    <a:pt x="6632" y="1107"/>
                  </a:lnTo>
                  <a:lnTo>
                    <a:pt x="6788" y="1229"/>
                  </a:lnTo>
                  <a:lnTo>
                    <a:pt x="6939" y="1357"/>
                  </a:lnTo>
                  <a:lnTo>
                    <a:pt x="7084" y="1494"/>
                  </a:lnTo>
                  <a:lnTo>
                    <a:pt x="7221" y="1636"/>
                  </a:lnTo>
                  <a:lnTo>
                    <a:pt x="7352" y="1785"/>
                  </a:lnTo>
                  <a:lnTo>
                    <a:pt x="7475" y="1940"/>
                  </a:lnTo>
                  <a:lnTo>
                    <a:pt x="7591" y="2100"/>
                  </a:lnTo>
                  <a:lnTo>
                    <a:pt x="7699" y="2267"/>
                  </a:lnTo>
                  <a:lnTo>
                    <a:pt x="7799" y="2439"/>
                  </a:lnTo>
                  <a:lnTo>
                    <a:pt x="7891" y="2615"/>
                  </a:lnTo>
                  <a:lnTo>
                    <a:pt x="7974" y="2797"/>
                  </a:lnTo>
                  <a:lnTo>
                    <a:pt x="8049" y="2982"/>
                  </a:lnTo>
                  <a:lnTo>
                    <a:pt x="8114" y="3172"/>
                  </a:lnTo>
                  <a:lnTo>
                    <a:pt x="8170" y="3367"/>
                  </a:lnTo>
                  <a:lnTo>
                    <a:pt x="8217" y="3564"/>
                  </a:lnTo>
                  <a:lnTo>
                    <a:pt x="8253" y="3766"/>
                  </a:lnTo>
                  <a:lnTo>
                    <a:pt x="8280" y="3970"/>
                  </a:lnTo>
                  <a:lnTo>
                    <a:pt x="8295" y="4178"/>
                  </a:lnTo>
                  <a:lnTo>
                    <a:pt x="8301" y="4387"/>
                  </a:lnTo>
                  <a:close/>
                  <a:moveTo>
                    <a:pt x="8592" y="4096"/>
                  </a:moveTo>
                  <a:lnTo>
                    <a:pt x="8586" y="4307"/>
                  </a:lnTo>
                  <a:lnTo>
                    <a:pt x="8570" y="4514"/>
                  </a:lnTo>
                  <a:lnTo>
                    <a:pt x="8543" y="4718"/>
                  </a:lnTo>
                  <a:lnTo>
                    <a:pt x="8507" y="4919"/>
                  </a:lnTo>
                  <a:lnTo>
                    <a:pt x="8460" y="5117"/>
                  </a:lnTo>
                  <a:lnTo>
                    <a:pt x="8404" y="5312"/>
                  </a:lnTo>
                  <a:lnTo>
                    <a:pt x="8339" y="5501"/>
                  </a:lnTo>
                  <a:lnTo>
                    <a:pt x="8264" y="5687"/>
                  </a:lnTo>
                  <a:lnTo>
                    <a:pt x="8181" y="5869"/>
                  </a:lnTo>
                  <a:lnTo>
                    <a:pt x="8088" y="6045"/>
                  </a:lnTo>
                  <a:lnTo>
                    <a:pt x="7988" y="6216"/>
                  </a:lnTo>
                  <a:lnTo>
                    <a:pt x="7879" y="6382"/>
                  </a:lnTo>
                  <a:lnTo>
                    <a:pt x="7764" y="6543"/>
                  </a:lnTo>
                  <a:lnTo>
                    <a:pt x="7640" y="6697"/>
                  </a:lnTo>
                  <a:lnTo>
                    <a:pt x="7509" y="6846"/>
                  </a:lnTo>
                  <a:lnTo>
                    <a:pt x="7371" y="6988"/>
                  </a:lnTo>
                  <a:lnTo>
                    <a:pt x="7226" y="7124"/>
                  </a:lnTo>
                  <a:lnTo>
                    <a:pt x="7076" y="7253"/>
                  </a:lnTo>
                  <a:lnTo>
                    <a:pt x="6919" y="7375"/>
                  </a:lnTo>
                  <a:lnTo>
                    <a:pt x="6756" y="7489"/>
                  </a:lnTo>
                  <a:lnTo>
                    <a:pt x="6587" y="7596"/>
                  </a:lnTo>
                  <a:lnTo>
                    <a:pt x="6413" y="7694"/>
                  </a:lnTo>
                  <a:lnTo>
                    <a:pt x="6234" y="7785"/>
                  </a:lnTo>
                  <a:lnTo>
                    <a:pt x="6050" y="7867"/>
                  </a:lnTo>
                  <a:lnTo>
                    <a:pt x="5862" y="7941"/>
                  </a:lnTo>
                  <a:lnTo>
                    <a:pt x="5669" y="8006"/>
                  </a:lnTo>
                  <a:lnTo>
                    <a:pt x="5473" y="8061"/>
                  </a:lnTo>
                  <a:lnTo>
                    <a:pt x="5272" y="8106"/>
                  </a:lnTo>
                  <a:lnTo>
                    <a:pt x="5068" y="8143"/>
                  </a:lnTo>
                  <a:lnTo>
                    <a:pt x="4861" y="8169"/>
                  </a:lnTo>
                  <a:lnTo>
                    <a:pt x="4650" y="8184"/>
                  </a:lnTo>
                  <a:lnTo>
                    <a:pt x="4437" y="8189"/>
                  </a:lnTo>
                  <a:lnTo>
                    <a:pt x="4225" y="8184"/>
                  </a:lnTo>
                  <a:lnTo>
                    <a:pt x="4014" y="8169"/>
                  </a:lnTo>
                  <a:lnTo>
                    <a:pt x="3807" y="8143"/>
                  </a:lnTo>
                  <a:lnTo>
                    <a:pt x="3603" y="8106"/>
                  </a:lnTo>
                  <a:lnTo>
                    <a:pt x="3402" y="8061"/>
                  </a:lnTo>
                  <a:lnTo>
                    <a:pt x="3206" y="8006"/>
                  </a:lnTo>
                  <a:lnTo>
                    <a:pt x="3013" y="7941"/>
                  </a:lnTo>
                  <a:lnTo>
                    <a:pt x="2825" y="7867"/>
                  </a:lnTo>
                  <a:lnTo>
                    <a:pt x="2641" y="7785"/>
                  </a:lnTo>
                  <a:lnTo>
                    <a:pt x="2463" y="7694"/>
                  </a:lnTo>
                  <a:lnTo>
                    <a:pt x="2289" y="7596"/>
                  </a:lnTo>
                  <a:lnTo>
                    <a:pt x="2120" y="7489"/>
                  </a:lnTo>
                  <a:lnTo>
                    <a:pt x="1957" y="7375"/>
                  </a:lnTo>
                  <a:lnTo>
                    <a:pt x="1800" y="7253"/>
                  </a:lnTo>
                  <a:lnTo>
                    <a:pt x="1650" y="7124"/>
                  </a:lnTo>
                  <a:lnTo>
                    <a:pt x="1505" y="6988"/>
                  </a:lnTo>
                  <a:lnTo>
                    <a:pt x="1368" y="6846"/>
                  </a:lnTo>
                  <a:lnTo>
                    <a:pt x="1237" y="6697"/>
                  </a:lnTo>
                  <a:lnTo>
                    <a:pt x="1114" y="6543"/>
                  </a:lnTo>
                  <a:lnTo>
                    <a:pt x="998" y="6382"/>
                  </a:lnTo>
                  <a:lnTo>
                    <a:pt x="890" y="6216"/>
                  </a:lnTo>
                  <a:lnTo>
                    <a:pt x="789" y="6045"/>
                  </a:lnTo>
                  <a:lnTo>
                    <a:pt x="697" y="5869"/>
                  </a:lnTo>
                  <a:lnTo>
                    <a:pt x="614" y="5687"/>
                  </a:lnTo>
                  <a:lnTo>
                    <a:pt x="539" y="5501"/>
                  </a:lnTo>
                  <a:lnTo>
                    <a:pt x="474" y="5312"/>
                  </a:lnTo>
                  <a:lnTo>
                    <a:pt x="417" y="5117"/>
                  </a:lnTo>
                  <a:lnTo>
                    <a:pt x="371" y="4919"/>
                  </a:lnTo>
                  <a:lnTo>
                    <a:pt x="334" y="4718"/>
                  </a:lnTo>
                  <a:lnTo>
                    <a:pt x="308" y="4514"/>
                  </a:lnTo>
                  <a:lnTo>
                    <a:pt x="292" y="4307"/>
                  </a:lnTo>
                  <a:lnTo>
                    <a:pt x="286" y="4096"/>
                  </a:lnTo>
                  <a:lnTo>
                    <a:pt x="292" y="3887"/>
                  </a:lnTo>
                  <a:lnTo>
                    <a:pt x="308" y="3679"/>
                  </a:lnTo>
                  <a:lnTo>
                    <a:pt x="334" y="3475"/>
                  </a:lnTo>
                  <a:lnTo>
                    <a:pt x="371" y="3274"/>
                  </a:lnTo>
                  <a:lnTo>
                    <a:pt x="417" y="3076"/>
                  </a:lnTo>
                  <a:lnTo>
                    <a:pt x="474" y="2882"/>
                  </a:lnTo>
                  <a:lnTo>
                    <a:pt x="539" y="2692"/>
                  </a:lnTo>
                  <a:lnTo>
                    <a:pt x="614" y="2506"/>
                  </a:lnTo>
                  <a:lnTo>
                    <a:pt x="697" y="2324"/>
                  </a:lnTo>
                  <a:lnTo>
                    <a:pt x="789" y="2148"/>
                  </a:lnTo>
                  <a:lnTo>
                    <a:pt x="890" y="1976"/>
                  </a:lnTo>
                  <a:lnTo>
                    <a:pt x="998" y="1810"/>
                  </a:lnTo>
                  <a:lnTo>
                    <a:pt x="1114" y="1649"/>
                  </a:lnTo>
                  <a:lnTo>
                    <a:pt x="1237" y="1495"/>
                  </a:lnTo>
                  <a:lnTo>
                    <a:pt x="1368" y="1346"/>
                  </a:lnTo>
                  <a:lnTo>
                    <a:pt x="1505" y="1204"/>
                  </a:lnTo>
                  <a:lnTo>
                    <a:pt x="1650" y="1068"/>
                  </a:lnTo>
                  <a:lnTo>
                    <a:pt x="1800" y="939"/>
                  </a:lnTo>
                  <a:lnTo>
                    <a:pt x="1957" y="817"/>
                  </a:lnTo>
                  <a:lnTo>
                    <a:pt x="2120" y="702"/>
                  </a:lnTo>
                  <a:lnTo>
                    <a:pt x="2289" y="595"/>
                  </a:lnTo>
                  <a:lnTo>
                    <a:pt x="2463" y="497"/>
                  </a:lnTo>
                  <a:lnTo>
                    <a:pt x="2641" y="406"/>
                  </a:lnTo>
                  <a:lnTo>
                    <a:pt x="2825" y="324"/>
                  </a:lnTo>
                  <a:lnTo>
                    <a:pt x="3013" y="250"/>
                  </a:lnTo>
                  <a:lnTo>
                    <a:pt x="3206" y="185"/>
                  </a:lnTo>
                  <a:lnTo>
                    <a:pt x="3402" y="130"/>
                  </a:lnTo>
                  <a:lnTo>
                    <a:pt x="3603" y="84"/>
                  </a:lnTo>
                  <a:lnTo>
                    <a:pt x="3807" y="48"/>
                  </a:lnTo>
                  <a:lnTo>
                    <a:pt x="4014" y="22"/>
                  </a:lnTo>
                  <a:lnTo>
                    <a:pt x="4225" y="6"/>
                  </a:lnTo>
                  <a:lnTo>
                    <a:pt x="4437" y="0"/>
                  </a:lnTo>
                  <a:lnTo>
                    <a:pt x="4650" y="6"/>
                  </a:lnTo>
                  <a:lnTo>
                    <a:pt x="4861" y="22"/>
                  </a:lnTo>
                  <a:lnTo>
                    <a:pt x="5068" y="48"/>
                  </a:lnTo>
                  <a:lnTo>
                    <a:pt x="5272" y="84"/>
                  </a:lnTo>
                  <a:lnTo>
                    <a:pt x="5473" y="130"/>
                  </a:lnTo>
                  <a:lnTo>
                    <a:pt x="5669" y="185"/>
                  </a:lnTo>
                  <a:lnTo>
                    <a:pt x="5862" y="250"/>
                  </a:lnTo>
                  <a:lnTo>
                    <a:pt x="6050" y="324"/>
                  </a:lnTo>
                  <a:lnTo>
                    <a:pt x="6234" y="406"/>
                  </a:lnTo>
                  <a:lnTo>
                    <a:pt x="6413" y="497"/>
                  </a:lnTo>
                  <a:lnTo>
                    <a:pt x="6587" y="595"/>
                  </a:lnTo>
                  <a:lnTo>
                    <a:pt x="6756" y="702"/>
                  </a:lnTo>
                  <a:lnTo>
                    <a:pt x="6919" y="817"/>
                  </a:lnTo>
                  <a:lnTo>
                    <a:pt x="7076" y="939"/>
                  </a:lnTo>
                  <a:lnTo>
                    <a:pt x="7226" y="1068"/>
                  </a:lnTo>
                  <a:lnTo>
                    <a:pt x="7371" y="1204"/>
                  </a:lnTo>
                  <a:lnTo>
                    <a:pt x="7509" y="1346"/>
                  </a:lnTo>
                  <a:lnTo>
                    <a:pt x="7640" y="1495"/>
                  </a:lnTo>
                  <a:lnTo>
                    <a:pt x="7764" y="1649"/>
                  </a:lnTo>
                  <a:lnTo>
                    <a:pt x="7879" y="1810"/>
                  </a:lnTo>
                  <a:lnTo>
                    <a:pt x="7988" y="1976"/>
                  </a:lnTo>
                  <a:lnTo>
                    <a:pt x="8088" y="2148"/>
                  </a:lnTo>
                  <a:lnTo>
                    <a:pt x="8181" y="2324"/>
                  </a:lnTo>
                  <a:lnTo>
                    <a:pt x="8264" y="2506"/>
                  </a:lnTo>
                  <a:lnTo>
                    <a:pt x="8339" y="2692"/>
                  </a:lnTo>
                  <a:lnTo>
                    <a:pt x="8404" y="2882"/>
                  </a:lnTo>
                  <a:lnTo>
                    <a:pt x="8460" y="3076"/>
                  </a:lnTo>
                  <a:lnTo>
                    <a:pt x="8507" y="3274"/>
                  </a:lnTo>
                  <a:lnTo>
                    <a:pt x="8543" y="3475"/>
                  </a:lnTo>
                  <a:lnTo>
                    <a:pt x="8570" y="3679"/>
                  </a:lnTo>
                  <a:lnTo>
                    <a:pt x="8586" y="3887"/>
                  </a:lnTo>
                  <a:lnTo>
                    <a:pt x="8592" y="4096"/>
                  </a:lnTo>
                  <a:close/>
                </a:path>
              </a:pathLst>
            </a:custGeom>
            <a:solidFill>
              <a:srgbClr val="4046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4" name="Freeform 91"/>
            <p:cNvSpPr>
              <a:spLocks/>
            </p:cNvSpPr>
            <p:nvPr/>
          </p:nvSpPr>
          <p:spPr bwMode="auto">
            <a:xfrm>
              <a:off x="2886" y="1176"/>
              <a:ext cx="1384" cy="1365"/>
            </a:xfrm>
            <a:custGeom>
              <a:avLst/>
              <a:gdLst>
                <a:gd name="T0" fmla="*/ 0 w 8301"/>
                <a:gd name="T1" fmla="*/ 0 h 8189"/>
                <a:gd name="T2" fmla="*/ 0 w 8301"/>
                <a:gd name="T3" fmla="*/ 0 h 8189"/>
                <a:gd name="T4" fmla="*/ 0 w 8301"/>
                <a:gd name="T5" fmla="*/ 0 h 8189"/>
                <a:gd name="T6" fmla="*/ 0 w 8301"/>
                <a:gd name="T7" fmla="*/ 0 h 8189"/>
                <a:gd name="T8" fmla="*/ 0 w 8301"/>
                <a:gd name="T9" fmla="*/ 0 h 8189"/>
                <a:gd name="T10" fmla="*/ 0 w 8301"/>
                <a:gd name="T11" fmla="*/ 0 h 8189"/>
                <a:gd name="T12" fmla="*/ 0 w 8301"/>
                <a:gd name="T13" fmla="*/ 0 h 8189"/>
                <a:gd name="T14" fmla="*/ 0 w 8301"/>
                <a:gd name="T15" fmla="*/ 0 h 8189"/>
                <a:gd name="T16" fmla="*/ 0 w 8301"/>
                <a:gd name="T17" fmla="*/ 0 h 8189"/>
                <a:gd name="T18" fmla="*/ 0 w 8301"/>
                <a:gd name="T19" fmla="*/ 0 h 8189"/>
                <a:gd name="T20" fmla="*/ 0 w 8301"/>
                <a:gd name="T21" fmla="*/ 0 h 8189"/>
                <a:gd name="T22" fmla="*/ 0 w 8301"/>
                <a:gd name="T23" fmla="*/ 0 h 8189"/>
                <a:gd name="T24" fmla="*/ 0 w 8301"/>
                <a:gd name="T25" fmla="*/ 0 h 8189"/>
                <a:gd name="T26" fmla="*/ 0 w 8301"/>
                <a:gd name="T27" fmla="*/ 0 h 8189"/>
                <a:gd name="T28" fmla="*/ 0 w 8301"/>
                <a:gd name="T29" fmla="*/ 0 h 8189"/>
                <a:gd name="T30" fmla="*/ 0 w 8301"/>
                <a:gd name="T31" fmla="*/ 0 h 8189"/>
                <a:gd name="T32" fmla="*/ 0 w 8301"/>
                <a:gd name="T33" fmla="*/ 0 h 8189"/>
                <a:gd name="T34" fmla="*/ 0 w 8301"/>
                <a:gd name="T35" fmla="*/ 0 h 8189"/>
                <a:gd name="T36" fmla="*/ 0 w 8301"/>
                <a:gd name="T37" fmla="*/ 0 h 8189"/>
                <a:gd name="T38" fmla="*/ 0 w 8301"/>
                <a:gd name="T39" fmla="*/ 0 h 8189"/>
                <a:gd name="T40" fmla="*/ 0 w 8301"/>
                <a:gd name="T41" fmla="*/ 0 h 8189"/>
                <a:gd name="T42" fmla="*/ 0 w 8301"/>
                <a:gd name="T43" fmla="*/ 0 h 8189"/>
                <a:gd name="T44" fmla="*/ 0 w 8301"/>
                <a:gd name="T45" fmla="*/ 0 h 8189"/>
                <a:gd name="T46" fmla="*/ 0 w 8301"/>
                <a:gd name="T47" fmla="*/ 0 h 8189"/>
                <a:gd name="T48" fmla="*/ 0 w 8301"/>
                <a:gd name="T49" fmla="*/ 0 h 8189"/>
                <a:gd name="T50" fmla="*/ 0 w 8301"/>
                <a:gd name="T51" fmla="*/ 0 h 8189"/>
                <a:gd name="T52" fmla="*/ 0 w 8301"/>
                <a:gd name="T53" fmla="*/ 0 h 8189"/>
                <a:gd name="T54" fmla="*/ 0 w 8301"/>
                <a:gd name="T55" fmla="*/ 0 h 8189"/>
                <a:gd name="T56" fmla="*/ 0 w 8301"/>
                <a:gd name="T57" fmla="*/ 0 h 8189"/>
                <a:gd name="T58" fmla="*/ 0 w 8301"/>
                <a:gd name="T59" fmla="*/ 0 h 8189"/>
                <a:gd name="T60" fmla="*/ 0 w 8301"/>
                <a:gd name="T61" fmla="*/ 0 h 8189"/>
                <a:gd name="T62" fmla="*/ 0 w 8301"/>
                <a:gd name="T63" fmla="*/ 0 h 8189"/>
                <a:gd name="T64" fmla="*/ 0 w 8301"/>
                <a:gd name="T65" fmla="*/ 0 h 8189"/>
                <a:gd name="T66" fmla="*/ 0 w 8301"/>
                <a:gd name="T67" fmla="*/ 0 h 8189"/>
                <a:gd name="T68" fmla="*/ 0 w 8301"/>
                <a:gd name="T69" fmla="*/ 0 h 8189"/>
                <a:gd name="T70" fmla="*/ 0 w 8301"/>
                <a:gd name="T71" fmla="*/ 0 h 8189"/>
                <a:gd name="T72" fmla="*/ 0 w 8301"/>
                <a:gd name="T73" fmla="*/ 0 h 8189"/>
                <a:gd name="T74" fmla="*/ 0 w 8301"/>
                <a:gd name="T75" fmla="*/ 0 h 8189"/>
                <a:gd name="T76" fmla="*/ 0 w 8301"/>
                <a:gd name="T77" fmla="*/ 0 h 8189"/>
                <a:gd name="T78" fmla="*/ 0 w 8301"/>
                <a:gd name="T79" fmla="*/ 0 h 8189"/>
                <a:gd name="T80" fmla="*/ 0 w 8301"/>
                <a:gd name="T81" fmla="*/ 0 h 8189"/>
                <a:gd name="T82" fmla="*/ 0 w 8301"/>
                <a:gd name="T83" fmla="*/ 0 h 8189"/>
                <a:gd name="T84" fmla="*/ 0 w 8301"/>
                <a:gd name="T85" fmla="*/ 0 h 818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301" h="8189">
                  <a:moveTo>
                    <a:pt x="8301" y="4096"/>
                  </a:moveTo>
                  <a:lnTo>
                    <a:pt x="8295" y="4306"/>
                  </a:lnTo>
                  <a:lnTo>
                    <a:pt x="8280" y="4513"/>
                  </a:lnTo>
                  <a:lnTo>
                    <a:pt x="8253" y="4717"/>
                  </a:lnTo>
                  <a:lnTo>
                    <a:pt x="8217" y="4918"/>
                  </a:lnTo>
                  <a:lnTo>
                    <a:pt x="8170" y="5116"/>
                  </a:lnTo>
                  <a:lnTo>
                    <a:pt x="8114" y="5310"/>
                  </a:lnTo>
                  <a:lnTo>
                    <a:pt x="8049" y="5500"/>
                  </a:lnTo>
                  <a:lnTo>
                    <a:pt x="7974" y="5685"/>
                  </a:lnTo>
                  <a:lnTo>
                    <a:pt x="7891" y="5867"/>
                  </a:lnTo>
                  <a:lnTo>
                    <a:pt x="7799" y="6043"/>
                  </a:lnTo>
                  <a:lnTo>
                    <a:pt x="7699" y="6214"/>
                  </a:lnTo>
                  <a:lnTo>
                    <a:pt x="7591" y="6380"/>
                  </a:lnTo>
                  <a:lnTo>
                    <a:pt x="7475" y="6541"/>
                  </a:lnTo>
                  <a:lnTo>
                    <a:pt x="7352" y="6696"/>
                  </a:lnTo>
                  <a:lnTo>
                    <a:pt x="7221" y="6844"/>
                  </a:lnTo>
                  <a:lnTo>
                    <a:pt x="7084" y="6987"/>
                  </a:lnTo>
                  <a:lnTo>
                    <a:pt x="6939" y="7122"/>
                  </a:lnTo>
                  <a:lnTo>
                    <a:pt x="6788" y="7252"/>
                  </a:lnTo>
                  <a:lnTo>
                    <a:pt x="6632" y="7373"/>
                  </a:lnTo>
                  <a:lnTo>
                    <a:pt x="6468" y="7488"/>
                  </a:lnTo>
                  <a:lnTo>
                    <a:pt x="6301" y="7595"/>
                  </a:lnTo>
                  <a:lnTo>
                    <a:pt x="6127" y="7693"/>
                  </a:lnTo>
                  <a:lnTo>
                    <a:pt x="5948" y="7784"/>
                  </a:lnTo>
                  <a:lnTo>
                    <a:pt x="5765" y="7866"/>
                  </a:lnTo>
                  <a:lnTo>
                    <a:pt x="5576" y="7940"/>
                  </a:lnTo>
                  <a:lnTo>
                    <a:pt x="5384" y="8004"/>
                  </a:lnTo>
                  <a:lnTo>
                    <a:pt x="5187" y="8060"/>
                  </a:lnTo>
                  <a:lnTo>
                    <a:pt x="4987" y="8106"/>
                  </a:lnTo>
                  <a:lnTo>
                    <a:pt x="4783" y="8142"/>
                  </a:lnTo>
                  <a:lnTo>
                    <a:pt x="4576" y="8168"/>
                  </a:lnTo>
                  <a:lnTo>
                    <a:pt x="4367" y="8184"/>
                  </a:lnTo>
                  <a:lnTo>
                    <a:pt x="4154" y="8189"/>
                  </a:lnTo>
                  <a:lnTo>
                    <a:pt x="3941" y="8184"/>
                  </a:lnTo>
                  <a:lnTo>
                    <a:pt x="3730" y="8168"/>
                  </a:lnTo>
                  <a:lnTo>
                    <a:pt x="3522" y="8142"/>
                  </a:lnTo>
                  <a:lnTo>
                    <a:pt x="3319" y="8106"/>
                  </a:lnTo>
                  <a:lnTo>
                    <a:pt x="3118" y="8060"/>
                  </a:lnTo>
                  <a:lnTo>
                    <a:pt x="2921" y="8004"/>
                  </a:lnTo>
                  <a:lnTo>
                    <a:pt x="2728" y="7940"/>
                  </a:lnTo>
                  <a:lnTo>
                    <a:pt x="2540" y="7866"/>
                  </a:lnTo>
                  <a:lnTo>
                    <a:pt x="2356" y="7784"/>
                  </a:lnTo>
                  <a:lnTo>
                    <a:pt x="2176" y="7693"/>
                  </a:lnTo>
                  <a:lnTo>
                    <a:pt x="2002" y="7595"/>
                  </a:lnTo>
                  <a:lnTo>
                    <a:pt x="1834" y="7488"/>
                  </a:lnTo>
                  <a:lnTo>
                    <a:pt x="1671" y="7373"/>
                  </a:lnTo>
                  <a:lnTo>
                    <a:pt x="1515" y="7252"/>
                  </a:lnTo>
                  <a:lnTo>
                    <a:pt x="1363" y="7122"/>
                  </a:lnTo>
                  <a:lnTo>
                    <a:pt x="1218" y="6987"/>
                  </a:lnTo>
                  <a:lnTo>
                    <a:pt x="1081" y="6844"/>
                  </a:lnTo>
                  <a:lnTo>
                    <a:pt x="950" y="6696"/>
                  </a:lnTo>
                  <a:lnTo>
                    <a:pt x="827" y="6541"/>
                  </a:lnTo>
                  <a:lnTo>
                    <a:pt x="711" y="6380"/>
                  </a:lnTo>
                  <a:lnTo>
                    <a:pt x="602" y="6214"/>
                  </a:lnTo>
                  <a:lnTo>
                    <a:pt x="503" y="6043"/>
                  </a:lnTo>
                  <a:lnTo>
                    <a:pt x="411" y="5867"/>
                  </a:lnTo>
                  <a:lnTo>
                    <a:pt x="328" y="5685"/>
                  </a:lnTo>
                  <a:lnTo>
                    <a:pt x="253" y="5500"/>
                  </a:lnTo>
                  <a:lnTo>
                    <a:pt x="187" y="5310"/>
                  </a:lnTo>
                  <a:lnTo>
                    <a:pt x="131" y="5116"/>
                  </a:lnTo>
                  <a:lnTo>
                    <a:pt x="84" y="4918"/>
                  </a:lnTo>
                  <a:lnTo>
                    <a:pt x="48" y="4717"/>
                  </a:lnTo>
                  <a:lnTo>
                    <a:pt x="22" y="4513"/>
                  </a:lnTo>
                  <a:lnTo>
                    <a:pt x="5" y="4306"/>
                  </a:lnTo>
                  <a:lnTo>
                    <a:pt x="0" y="4096"/>
                  </a:lnTo>
                  <a:lnTo>
                    <a:pt x="5" y="3887"/>
                  </a:lnTo>
                  <a:lnTo>
                    <a:pt x="22" y="3679"/>
                  </a:lnTo>
                  <a:lnTo>
                    <a:pt x="48" y="3475"/>
                  </a:lnTo>
                  <a:lnTo>
                    <a:pt x="84" y="3273"/>
                  </a:lnTo>
                  <a:lnTo>
                    <a:pt x="131" y="3076"/>
                  </a:lnTo>
                  <a:lnTo>
                    <a:pt x="187" y="2881"/>
                  </a:lnTo>
                  <a:lnTo>
                    <a:pt x="253" y="2691"/>
                  </a:lnTo>
                  <a:lnTo>
                    <a:pt x="328" y="2506"/>
                  </a:lnTo>
                  <a:lnTo>
                    <a:pt x="411" y="2324"/>
                  </a:lnTo>
                  <a:lnTo>
                    <a:pt x="503" y="2148"/>
                  </a:lnTo>
                  <a:lnTo>
                    <a:pt x="602" y="1976"/>
                  </a:lnTo>
                  <a:lnTo>
                    <a:pt x="711" y="1809"/>
                  </a:lnTo>
                  <a:lnTo>
                    <a:pt x="827" y="1649"/>
                  </a:lnTo>
                  <a:lnTo>
                    <a:pt x="950" y="1494"/>
                  </a:lnTo>
                  <a:lnTo>
                    <a:pt x="1081" y="1345"/>
                  </a:lnTo>
                  <a:lnTo>
                    <a:pt x="1218" y="1203"/>
                  </a:lnTo>
                  <a:lnTo>
                    <a:pt x="1363" y="1066"/>
                  </a:lnTo>
                  <a:lnTo>
                    <a:pt x="1515" y="938"/>
                  </a:lnTo>
                  <a:lnTo>
                    <a:pt x="1671" y="816"/>
                  </a:lnTo>
                  <a:lnTo>
                    <a:pt x="1834" y="702"/>
                  </a:lnTo>
                  <a:lnTo>
                    <a:pt x="2002" y="595"/>
                  </a:lnTo>
                  <a:lnTo>
                    <a:pt x="2176" y="495"/>
                  </a:lnTo>
                  <a:lnTo>
                    <a:pt x="2356" y="405"/>
                  </a:lnTo>
                  <a:lnTo>
                    <a:pt x="2540" y="322"/>
                  </a:lnTo>
                  <a:lnTo>
                    <a:pt x="2728" y="249"/>
                  </a:lnTo>
                  <a:lnTo>
                    <a:pt x="2921" y="185"/>
                  </a:lnTo>
                  <a:lnTo>
                    <a:pt x="3118" y="129"/>
                  </a:lnTo>
                  <a:lnTo>
                    <a:pt x="3319" y="83"/>
                  </a:lnTo>
                  <a:lnTo>
                    <a:pt x="3522" y="47"/>
                  </a:lnTo>
                  <a:lnTo>
                    <a:pt x="3730" y="21"/>
                  </a:lnTo>
                  <a:lnTo>
                    <a:pt x="3941" y="5"/>
                  </a:lnTo>
                  <a:lnTo>
                    <a:pt x="4154" y="0"/>
                  </a:lnTo>
                  <a:lnTo>
                    <a:pt x="4367" y="5"/>
                  </a:lnTo>
                  <a:lnTo>
                    <a:pt x="4576" y="21"/>
                  </a:lnTo>
                  <a:lnTo>
                    <a:pt x="4783" y="47"/>
                  </a:lnTo>
                  <a:lnTo>
                    <a:pt x="4987" y="83"/>
                  </a:lnTo>
                  <a:lnTo>
                    <a:pt x="5187" y="129"/>
                  </a:lnTo>
                  <a:lnTo>
                    <a:pt x="5384" y="185"/>
                  </a:lnTo>
                  <a:lnTo>
                    <a:pt x="5576" y="249"/>
                  </a:lnTo>
                  <a:lnTo>
                    <a:pt x="5765" y="322"/>
                  </a:lnTo>
                  <a:lnTo>
                    <a:pt x="5948" y="405"/>
                  </a:lnTo>
                  <a:lnTo>
                    <a:pt x="6127" y="495"/>
                  </a:lnTo>
                  <a:lnTo>
                    <a:pt x="6301" y="595"/>
                  </a:lnTo>
                  <a:lnTo>
                    <a:pt x="6468" y="702"/>
                  </a:lnTo>
                  <a:lnTo>
                    <a:pt x="6632" y="816"/>
                  </a:lnTo>
                  <a:lnTo>
                    <a:pt x="6788" y="938"/>
                  </a:lnTo>
                  <a:lnTo>
                    <a:pt x="6939" y="1066"/>
                  </a:lnTo>
                  <a:lnTo>
                    <a:pt x="7084" y="1203"/>
                  </a:lnTo>
                  <a:lnTo>
                    <a:pt x="7221" y="1345"/>
                  </a:lnTo>
                  <a:lnTo>
                    <a:pt x="7352" y="1494"/>
                  </a:lnTo>
                  <a:lnTo>
                    <a:pt x="7475" y="1649"/>
                  </a:lnTo>
                  <a:lnTo>
                    <a:pt x="7591" y="1809"/>
                  </a:lnTo>
                  <a:lnTo>
                    <a:pt x="7699" y="1976"/>
                  </a:lnTo>
                  <a:lnTo>
                    <a:pt x="7799" y="2148"/>
                  </a:lnTo>
                  <a:lnTo>
                    <a:pt x="7891" y="2324"/>
                  </a:lnTo>
                  <a:lnTo>
                    <a:pt x="7974" y="2506"/>
                  </a:lnTo>
                  <a:lnTo>
                    <a:pt x="8049" y="2691"/>
                  </a:lnTo>
                  <a:lnTo>
                    <a:pt x="8114" y="2881"/>
                  </a:lnTo>
                  <a:lnTo>
                    <a:pt x="8170" y="3076"/>
                  </a:lnTo>
                  <a:lnTo>
                    <a:pt x="8217" y="3273"/>
                  </a:lnTo>
                  <a:lnTo>
                    <a:pt x="8253" y="3475"/>
                  </a:lnTo>
                  <a:lnTo>
                    <a:pt x="8280" y="3679"/>
                  </a:lnTo>
                  <a:lnTo>
                    <a:pt x="8295" y="3887"/>
                  </a:lnTo>
                  <a:lnTo>
                    <a:pt x="8301" y="4096"/>
                  </a:lnTo>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5" name="Freeform 92"/>
            <p:cNvSpPr>
              <a:spLocks/>
            </p:cNvSpPr>
            <p:nvPr/>
          </p:nvSpPr>
          <p:spPr bwMode="auto">
            <a:xfrm>
              <a:off x="2934" y="1128"/>
              <a:ext cx="1384" cy="1365"/>
            </a:xfrm>
            <a:custGeom>
              <a:avLst/>
              <a:gdLst>
                <a:gd name="T0" fmla="*/ 0 w 8306"/>
                <a:gd name="T1" fmla="*/ 0 h 8189"/>
                <a:gd name="T2" fmla="*/ 0 w 8306"/>
                <a:gd name="T3" fmla="*/ 0 h 8189"/>
                <a:gd name="T4" fmla="*/ 0 w 8306"/>
                <a:gd name="T5" fmla="*/ 0 h 8189"/>
                <a:gd name="T6" fmla="*/ 0 w 8306"/>
                <a:gd name="T7" fmla="*/ 0 h 8189"/>
                <a:gd name="T8" fmla="*/ 0 w 8306"/>
                <a:gd name="T9" fmla="*/ 0 h 8189"/>
                <a:gd name="T10" fmla="*/ 0 w 8306"/>
                <a:gd name="T11" fmla="*/ 0 h 8189"/>
                <a:gd name="T12" fmla="*/ 0 w 8306"/>
                <a:gd name="T13" fmla="*/ 0 h 8189"/>
                <a:gd name="T14" fmla="*/ 0 w 8306"/>
                <a:gd name="T15" fmla="*/ 0 h 8189"/>
                <a:gd name="T16" fmla="*/ 0 w 8306"/>
                <a:gd name="T17" fmla="*/ 0 h 8189"/>
                <a:gd name="T18" fmla="*/ 0 w 8306"/>
                <a:gd name="T19" fmla="*/ 0 h 8189"/>
                <a:gd name="T20" fmla="*/ 0 w 8306"/>
                <a:gd name="T21" fmla="*/ 0 h 8189"/>
                <a:gd name="T22" fmla="*/ 0 w 8306"/>
                <a:gd name="T23" fmla="*/ 0 h 8189"/>
                <a:gd name="T24" fmla="*/ 0 w 8306"/>
                <a:gd name="T25" fmla="*/ 0 h 8189"/>
                <a:gd name="T26" fmla="*/ 0 w 8306"/>
                <a:gd name="T27" fmla="*/ 0 h 8189"/>
                <a:gd name="T28" fmla="*/ 0 w 8306"/>
                <a:gd name="T29" fmla="*/ 0 h 8189"/>
                <a:gd name="T30" fmla="*/ 0 w 8306"/>
                <a:gd name="T31" fmla="*/ 0 h 8189"/>
                <a:gd name="T32" fmla="*/ 0 w 8306"/>
                <a:gd name="T33" fmla="*/ 0 h 8189"/>
                <a:gd name="T34" fmla="*/ 0 w 8306"/>
                <a:gd name="T35" fmla="*/ 0 h 8189"/>
                <a:gd name="T36" fmla="*/ 0 w 8306"/>
                <a:gd name="T37" fmla="*/ 0 h 8189"/>
                <a:gd name="T38" fmla="*/ 0 w 8306"/>
                <a:gd name="T39" fmla="*/ 0 h 8189"/>
                <a:gd name="T40" fmla="*/ 0 w 8306"/>
                <a:gd name="T41" fmla="*/ 0 h 8189"/>
                <a:gd name="T42" fmla="*/ 0 w 8306"/>
                <a:gd name="T43" fmla="*/ 0 h 8189"/>
                <a:gd name="T44" fmla="*/ 0 w 8306"/>
                <a:gd name="T45" fmla="*/ 0 h 8189"/>
                <a:gd name="T46" fmla="*/ 0 w 8306"/>
                <a:gd name="T47" fmla="*/ 0 h 8189"/>
                <a:gd name="T48" fmla="*/ 0 w 8306"/>
                <a:gd name="T49" fmla="*/ 0 h 8189"/>
                <a:gd name="T50" fmla="*/ 0 w 8306"/>
                <a:gd name="T51" fmla="*/ 0 h 8189"/>
                <a:gd name="T52" fmla="*/ 0 w 8306"/>
                <a:gd name="T53" fmla="*/ 0 h 8189"/>
                <a:gd name="T54" fmla="*/ 0 w 8306"/>
                <a:gd name="T55" fmla="*/ 0 h 8189"/>
                <a:gd name="T56" fmla="*/ 0 w 8306"/>
                <a:gd name="T57" fmla="*/ 0 h 8189"/>
                <a:gd name="T58" fmla="*/ 0 w 8306"/>
                <a:gd name="T59" fmla="*/ 0 h 8189"/>
                <a:gd name="T60" fmla="*/ 0 w 8306"/>
                <a:gd name="T61" fmla="*/ 0 h 8189"/>
                <a:gd name="T62" fmla="*/ 0 w 8306"/>
                <a:gd name="T63" fmla="*/ 0 h 8189"/>
                <a:gd name="T64" fmla="*/ 0 w 8306"/>
                <a:gd name="T65" fmla="*/ 0 h 8189"/>
                <a:gd name="T66" fmla="*/ 0 w 8306"/>
                <a:gd name="T67" fmla="*/ 0 h 8189"/>
                <a:gd name="T68" fmla="*/ 0 w 8306"/>
                <a:gd name="T69" fmla="*/ 0 h 8189"/>
                <a:gd name="T70" fmla="*/ 0 w 8306"/>
                <a:gd name="T71" fmla="*/ 0 h 8189"/>
                <a:gd name="T72" fmla="*/ 0 w 8306"/>
                <a:gd name="T73" fmla="*/ 0 h 8189"/>
                <a:gd name="T74" fmla="*/ 0 w 8306"/>
                <a:gd name="T75" fmla="*/ 0 h 8189"/>
                <a:gd name="T76" fmla="*/ 0 w 8306"/>
                <a:gd name="T77" fmla="*/ 0 h 8189"/>
                <a:gd name="T78" fmla="*/ 0 w 8306"/>
                <a:gd name="T79" fmla="*/ 0 h 8189"/>
                <a:gd name="T80" fmla="*/ 0 w 8306"/>
                <a:gd name="T81" fmla="*/ 0 h 8189"/>
                <a:gd name="T82" fmla="*/ 0 w 8306"/>
                <a:gd name="T83" fmla="*/ 0 h 8189"/>
                <a:gd name="T84" fmla="*/ 0 w 8306"/>
                <a:gd name="T85" fmla="*/ 0 h 818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306" h="8189">
                  <a:moveTo>
                    <a:pt x="8306" y="4096"/>
                  </a:moveTo>
                  <a:lnTo>
                    <a:pt x="8300" y="4307"/>
                  </a:lnTo>
                  <a:lnTo>
                    <a:pt x="8284" y="4514"/>
                  </a:lnTo>
                  <a:lnTo>
                    <a:pt x="8257" y="4718"/>
                  </a:lnTo>
                  <a:lnTo>
                    <a:pt x="8221" y="4919"/>
                  </a:lnTo>
                  <a:lnTo>
                    <a:pt x="8174" y="5117"/>
                  </a:lnTo>
                  <a:lnTo>
                    <a:pt x="8118" y="5312"/>
                  </a:lnTo>
                  <a:lnTo>
                    <a:pt x="8053" y="5501"/>
                  </a:lnTo>
                  <a:lnTo>
                    <a:pt x="7978" y="5687"/>
                  </a:lnTo>
                  <a:lnTo>
                    <a:pt x="7895" y="5869"/>
                  </a:lnTo>
                  <a:lnTo>
                    <a:pt x="7802" y="6045"/>
                  </a:lnTo>
                  <a:lnTo>
                    <a:pt x="7702" y="6216"/>
                  </a:lnTo>
                  <a:lnTo>
                    <a:pt x="7593" y="6382"/>
                  </a:lnTo>
                  <a:lnTo>
                    <a:pt x="7478" y="6543"/>
                  </a:lnTo>
                  <a:lnTo>
                    <a:pt x="7354" y="6697"/>
                  </a:lnTo>
                  <a:lnTo>
                    <a:pt x="7223" y="6846"/>
                  </a:lnTo>
                  <a:lnTo>
                    <a:pt x="7085" y="6988"/>
                  </a:lnTo>
                  <a:lnTo>
                    <a:pt x="6940" y="7124"/>
                  </a:lnTo>
                  <a:lnTo>
                    <a:pt x="6790" y="7253"/>
                  </a:lnTo>
                  <a:lnTo>
                    <a:pt x="6633" y="7375"/>
                  </a:lnTo>
                  <a:lnTo>
                    <a:pt x="6470" y="7489"/>
                  </a:lnTo>
                  <a:lnTo>
                    <a:pt x="6301" y="7596"/>
                  </a:lnTo>
                  <a:lnTo>
                    <a:pt x="6127" y="7694"/>
                  </a:lnTo>
                  <a:lnTo>
                    <a:pt x="5948" y="7785"/>
                  </a:lnTo>
                  <a:lnTo>
                    <a:pt x="5764" y="7867"/>
                  </a:lnTo>
                  <a:lnTo>
                    <a:pt x="5576" y="7941"/>
                  </a:lnTo>
                  <a:lnTo>
                    <a:pt x="5383" y="8006"/>
                  </a:lnTo>
                  <a:lnTo>
                    <a:pt x="5187" y="8061"/>
                  </a:lnTo>
                  <a:lnTo>
                    <a:pt x="4986" y="8106"/>
                  </a:lnTo>
                  <a:lnTo>
                    <a:pt x="4782" y="8143"/>
                  </a:lnTo>
                  <a:lnTo>
                    <a:pt x="4575" y="8169"/>
                  </a:lnTo>
                  <a:lnTo>
                    <a:pt x="4364" y="8184"/>
                  </a:lnTo>
                  <a:lnTo>
                    <a:pt x="4151" y="8189"/>
                  </a:lnTo>
                  <a:lnTo>
                    <a:pt x="3939" y="8184"/>
                  </a:lnTo>
                  <a:lnTo>
                    <a:pt x="3728" y="8169"/>
                  </a:lnTo>
                  <a:lnTo>
                    <a:pt x="3521" y="8143"/>
                  </a:lnTo>
                  <a:lnTo>
                    <a:pt x="3317" y="8106"/>
                  </a:lnTo>
                  <a:lnTo>
                    <a:pt x="3116" y="8061"/>
                  </a:lnTo>
                  <a:lnTo>
                    <a:pt x="2920" y="8006"/>
                  </a:lnTo>
                  <a:lnTo>
                    <a:pt x="2727" y="7941"/>
                  </a:lnTo>
                  <a:lnTo>
                    <a:pt x="2539" y="7867"/>
                  </a:lnTo>
                  <a:lnTo>
                    <a:pt x="2355" y="7785"/>
                  </a:lnTo>
                  <a:lnTo>
                    <a:pt x="2177" y="7694"/>
                  </a:lnTo>
                  <a:lnTo>
                    <a:pt x="2003" y="7596"/>
                  </a:lnTo>
                  <a:lnTo>
                    <a:pt x="1834" y="7489"/>
                  </a:lnTo>
                  <a:lnTo>
                    <a:pt x="1671" y="7375"/>
                  </a:lnTo>
                  <a:lnTo>
                    <a:pt x="1514" y="7253"/>
                  </a:lnTo>
                  <a:lnTo>
                    <a:pt x="1364" y="7124"/>
                  </a:lnTo>
                  <a:lnTo>
                    <a:pt x="1219" y="6988"/>
                  </a:lnTo>
                  <a:lnTo>
                    <a:pt x="1082" y="6846"/>
                  </a:lnTo>
                  <a:lnTo>
                    <a:pt x="951" y="6697"/>
                  </a:lnTo>
                  <a:lnTo>
                    <a:pt x="828" y="6543"/>
                  </a:lnTo>
                  <a:lnTo>
                    <a:pt x="712" y="6382"/>
                  </a:lnTo>
                  <a:lnTo>
                    <a:pt x="604" y="6216"/>
                  </a:lnTo>
                  <a:lnTo>
                    <a:pt x="503" y="6045"/>
                  </a:lnTo>
                  <a:lnTo>
                    <a:pt x="411" y="5869"/>
                  </a:lnTo>
                  <a:lnTo>
                    <a:pt x="328" y="5687"/>
                  </a:lnTo>
                  <a:lnTo>
                    <a:pt x="253" y="5501"/>
                  </a:lnTo>
                  <a:lnTo>
                    <a:pt x="188" y="5312"/>
                  </a:lnTo>
                  <a:lnTo>
                    <a:pt x="131" y="5117"/>
                  </a:lnTo>
                  <a:lnTo>
                    <a:pt x="85" y="4919"/>
                  </a:lnTo>
                  <a:lnTo>
                    <a:pt x="48" y="4718"/>
                  </a:lnTo>
                  <a:lnTo>
                    <a:pt x="22" y="4514"/>
                  </a:lnTo>
                  <a:lnTo>
                    <a:pt x="6" y="4307"/>
                  </a:lnTo>
                  <a:lnTo>
                    <a:pt x="0" y="4096"/>
                  </a:lnTo>
                  <a:lnTo>
                    <a:pt x="6" y="3887"/>
                  </a:lnTo>
                  <a:lnTo>
                    <a:pt x="22" y="3679"/>
                  </a:lnTo>
                  <a:lnTo>
                    <a:pt x="48" y="3475"/>
                  </a:lnTo>
                  <a:lnTo>
                    <a:pt x="85" y="3274"/>
                  </a:lnTo>
                  <a:lnTo>
                    <a:pt x="131" y="3076"/>
                  </a:lnTo>
                  <a:lnTo>
                    <a:pt x="188" y="2882"/>
                  </a:lnTo>
                  <a:lnTo>
                    <a:pt x="253" y="2692"/>
                  </a:lnTo>
                  <a:lnTo>
                    <a:pt x="328" y="2506"/>
                  </a:lnTo>
                  <a:lnTo>
                    <a:pt x="411" y="2324"/>
                  </a:lnTo>
                  <a:lnTo>
                    <a:pt x="503" y="2148"/>
                  </a:lnTo>
                  <a:lnTo>
                    <a:pt x="604" y="1976"/>
                  </a:lnTo>
                  <a:lnTo>
                    <a:pt x="712" y="1810"/>
                  </a:lnTo>
                  <a:lnTo>
                    <a:pt x="828" y="1649"/>
                  </a:lnTo>
                  <a:lnTo>
                    <a:pt x="951" y="1495"/>
                  </a:lnTo>
                  <a:lnTo>
                    <a:pt x="1082" y="1346"/>
                  </a:lnTo>
                  <a:lnTo>
                    <a:pt x="1219" y="1204"/>
                  </a:lnTo>
                  <a:lnTo>
                    <a:pt x="1364" y="1068"/>
                  </a:lnTo>
                  <a:lnTo>
                    <a:pt x="1514" y="939"/>
                  </a:lnTo>
                  <a:lnTo>
                    <a:pt x="1671" y="817"/>
                  </a:lnTo>
                  <a:lnTo>
                    <a:pt x="1834" y="702"/>
                  </a:lnTo>
                  <a:lnTo>
                    <a:pt x="2003" y="595"/>
                  </a:lnTo>
                  <a:lnTo>
                    <a:pt x="2177" y="497"/>
                  </a:lnTo>
                  <a:lnTo>
                    <a:pt x="2355" y="406"/>
                  </a:lnTo>
                  <a:lnTo>
                    <a:pt x="2539" y="324"/>
                  </a:lnTo>
                  <a:lnTo>
                    <a:pt x="2727" y="250"/>
                  </a:lnTo>
                  <a:lnTo>
                    <a:pt x="2920" y="185"/>
                  </a:lnTo>
                  <a:lnTo>
                    <a:pt x="3116" y="130"/>
                  </a:lnTo>
                  <a:lnTo>
                    <a:pt x="3317" y="84"/>
                  </a:lnTo>
                  <a:lnTo>
                    <a:pt x="3521" y="48"/>
                  </a:lnTo>
                  <a:lnTo>
                    <a:pt x="3728" y="22"/>
                  </a:lnTo>
                  <a:lnTo>
                    <a:pt x="3939" y="6"/>
                  </a:lnTo>
                  <a:lnTo>
                    <a:pt x="4151" y="0"/>
                  </a:lnTo>
                  <a:lnTo>
                    <a:pt x="4364" y="6"/>
                  </a:lnTo>
                  <a:lnTo>
                    <a:pt x="4575" y="22"/>
                  </a:lnTo>
                  <a:lnTo>
                    <a:pt x="4782" y="48"/>
                  </a:lnTo>
                  <a:lnTo>
                    <a:pt x="4986" y="84"/>
                  </a:lnTo>
                  <a:lnTo>
                    <a:pt x="5187" y="130"/>
                  </a:lnTo>
                  <a:lnTo>
                    <a:pt x="5383" y="185"/>
                  </a:lnTo>
                  <a:lnTo>
                    <a:pt x="5576" y="250"/>
                  </a:lnTo>
                  <a:lnTo>
                    <a:pt x="5764" y="324"/>
                  </a:lnTo>
                  <a:lnTo>
                    <a:pt x="5948" y="406"/>
                  </a:lnTo>
                  <a:lnTo>
                    <a:pt x="6127" y="497"/>
                  </a:lnTo>
                  <a:lnTo>
                    <a:pt x="6301" y="595"/>
                  </a:lnTo>
                  <a:lnTo>
                    <a:pt x="6470" y="702"/>
                  </a:lnTo>
                  <a:lnTo>
                    <a:pt x="6633" y="817"/>
                  </a:lnTo>
                  <a:lnTo>
                    <a:pt x="6790" y="939"/>
                  </a:lnTo>
                  <a:lnTo>
                    <a:pt x="6940" y="1068"/>
                  </a:lnTo>
                  <a:lnTo>
                    <a:pt x="7085" y="1204"/>
                  </a:lnTo>
                  <a:lnTo>
                    <a:pt x="7223" y="1346"/>
                  </a:lnTo>
                  <a:lnTo>
                    <a:pt x="7354" y="1495"/>
                  </a:lnTo>
                  <a:lnTo>
                    <a:pt x="7478" y="1649"/>
                  </a:lnTo>
                  <a:lnTo>
                    <a:pt x="7593" y="1810"/>
                  </a:lnTo>
                  <a:lnTo>
                    <a:pt x="7702" y="1976"/>
                  </a:lnTo>
                  <a:lnTo>
                    <a:pt x="7802" y="2148"/>
                  </a:lnTo>
                  <a:lnTo>
                    <a:pt x="7895" y="2324"/>
                  </a:lnTo>
                  <a:lnTo>
                    <a:pt x="7978" y="2506"/>
                  </a:lnTo>
                  <a:lnTo>
                    <a:pt x="8053" y="2692"/>
                  </a:lnTo>
                  <a:lnTo>
                    <a:pt x="8118" y="2882"/>
                  </a:lnTo>
                  <a:lnTo>
                    <a:pt x="8174" y="3076"/>
                  </a:lnTo>
                  <a:lnTo>
                    <a:pt x="8221" y="3274"/>
                  </a:lnTo>
                  <a:lnTo>
                    <a:pt x="8257" y="3475"/>
                  </a:lnTo>
                  <a:lnTo>
                    <a:pt x="8284" y="3679"/>
                  </a:lnTo>
                  <a:lnTo>
                    <a:pt x="8300" y="3887"/>
                  </a:lnTo>
                  <a:lnTo>
                    <a:pt x="8306" y="4096"/>
                  </a:lnTo>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6" name="Freeform 93"/>
            <p:cNvSpPr>
              <a:spLocks noEditPoints="1"/>
            </p:cNvSpPr>
            <p:nvPr/>
          </p:nvSpPr>
          <p:spPr bwMode="auto">
            <a:xfrm>
              <a:off x="2934" y="1128"/>
              <a:ext cx="1384" cy="1365"/>
            </a:xfrm>
            <a:custGeom>
              <a:avLst/>
              <a:gdLst>
                <a:gd name="T0" fmla="*/ 0 w 8306"/>
                <a:gd name="T1" fmla="*/ 0 h 8189"/>
                <a:gd name="T2" fmla="*/ 0 w 8306"/>
                <a:gd name="T3" fmla="*/ 0 h 8189"/>
                <a:gd name="T4" fmla="*/ 0 w 8306"/>
                <a:gd name="T5" fmla="*/ 0 h 8189"/>
                <a:gd name="T6" fmla="*/ 0 w 8306"/>
                <a:gd name="T7" fmla="*/ 0 h 8189"/>
                <a:gd name="T8" fmla="*/ 0 w 8306"/>
                <a:gd name="T9" fmla="*/ 0 h 8189"/>
                <a:gd name="T10" fmla="*/ 0 w 8306"/>
                <a:gd name="T11" fmla="*/ 0 h 8189"/>
                <a:gd name="T12" fmla="*/ 0 w 8306"/>
                <a:gd name="T13" fmla="*/ 0 h 8189"/>
                <a:gd name="T14" fmla="*/ 0 w 8306"/>
                <a:gd name="T15" fmla="*/ 0 h 8189"/>
                <a:gd name="T16" fmla="*/ 0 w 8306"/>
                <a:gd name="T17" fmla="*/ 0 h 8189"/>
                <a:gd name="T18" fmla="*/ 0 w 8306"/>
                <a:gd name="T19" fmla="*/ 0 h 8189"/>
                <a:gd name="T20" fmla="*/ 0 w 8306"/>
                <a:gd name="T21" fmla="*/ 0 h 8189"/>
                <a:gd name="T22" fmla="*/ 0 w 8306"/>
                <a:gd name="T23" fmla="*/ 0 h 8189"/>
                <a:gd name="T24" fmla="*/ 0 w 8306"/>
                <a:gd name="T25" fmla="*/ 0 h 8189"/>
                <a:gd name="T26" fmla="*/ 0 w 8306"/>
                <a:gd name="T27" fmla="*/ 0 h 8189"/>
                <a:gd name="T28" fmla="*/ 0 w 8306"/>
                <a:gd name="T29" fmla="*/ 0 h 8189"/>
                <a:gd name="T30" fmla="*/ 0 w 8306"/>
                <a:gd name="T31" fmla="*/ 0 h 8189"/>
                <a:gd name="T32" fmla="*/ 0 w 8306"/>
                <a:gd name="T33" fmla="*/ 0 h 8189"/>
                <a:gd name="T34" fmla="*/ 0 w 8306"/>
                <a:gd name="T35" fmla="*/ 0 h 8189"/>
                <a:gd name="T36" fmla="*/ 0 w 8306"/>
                <a:gd name="T37" fmla="*/ 0 h 8189"/>
                <a:gd name="T38" fmla="*/ 0 w 8306"/>
                <a:gd name="T39" fmla="*/ 0 h 8189"/>
                <a:gd name="T40" fmla="*/ 0 w 8306"/>
                <a:gd name="T41" fmla="*/ 0 h 8189"/>
                <a:gd name="T42" fmla="*/ 0 w 8306"/>
                <a:gd name="T43" fmla="*/ 0 h 8189"/>
                <a:gd name="T44" fmla="*/ 0 w 8306"/>
                <a:gd name="T45" fmla="*/ 0 h 8189"/>
                <a:gd name="T46" fmla="*/ 0 w 8306"/>
                <a:gd name="T47" fmla="*/ 0 h 8189"/>
                <a:gd name="T48" fmla="*/ 0 w 8306"/>
                <a:gd name="T49" fmla="*/ 0 h 8189"/>
                <a:gd name="T50" fmla="*/ 0 w 8306"/>
                <a:gd name="T51" fmla="*/ 0 h 8189"/>
                <a:gd name="T52" fmla="*/ 0 w 8306"/>
                <a:gd name="T53" fmla="*/ 0 h 8189"/>
                <a:gd name="T54" fmla="*/ 0 w 8306"/>
                <a:gd name="T55" fmla="*/ 0 h 8189"/>
                <a:gd name="T56" fmla="*/ 0 w 8306"/>
                <a:gd name="T57" fmla="*/ 0 h 8189"/>
                <a:gd name="T58" fmla="*/ 0 w 8306"/>
                <a:gd name="T59" fmla="*/ 0 h 8189"/>
                <a:gd name="T60" fmla="*/ 0 w 8306"/>
                <a:gd name="T61" fmla="*/ 0 h 8189"/>
                <a:gd name="T62" fmla="*/ 0 w 8306"/>
                <a:gd name="T63" fmla="*/ 0 h 8189"/>
                <a:gd name="T64" fmla="*/ 0 w 8306"/>
                <a:gd name="T65" fmla="*/ 0 h 8189"/>
                <a:gd name="T66" fmla="*/ 0 w 8306"/>
                <a:gd name="T67" fmla="*/ 0 h 8189"/>
                <a:gd name="T68" fmla="*/ 0 w 8306"/>
                <a:gd name="T69" fmla="*/ 0 h 8189"/>
                <a:gd name="T70" fmla="*/ 0 w 8306"/>
                <a:gd name="T71" fmla="*/ 0 h 8189"/>
                <a:gd name="T72" fmla="*/ 0 w 8306"/>
                <a:gd name="T73" fmla="*/ 0 h 8189"/>
                <a:gd name="T74" fmla="*/ 0 w 8306"/>
                <a:gd name="T75" fmla="*/ 0 h 8189"/>
                <a:gd name="T76" fmla="*/ 0 w 8306"/>
                <a:gd name="T77" fmla="*/ 0 h 8189"/>
                <a:gd name="T78" fmla="*/ 0 w 8306"/>
                <a:gd name="T79" fmla="*/ 0 h 8189"/>
                <a:gd name="T80" fmla="*/ 0 w 8306"/>
                <a:gd name="T81" fmla="*/ 0 h 8189"/>
                <a:gd name="T82" fmla="*/ 0 w 8306"/>
                <a:gd name="T83" fmla="*/ 0 h 8189"/>
                <a:gd name="T84" fmla="*/ 0 w 8306"/>
                <a:gd name="T85" fmla="*/ 0 h 8189"/>
                <a:gd name="T86" fmla="*/ 0 w 8306"/>
                <a:gd name="T87" fmla="*/ 0 h 8189"/>
                <a:gd name="T88" fmla="*/ 0 w 8306"/>
                <a:gd name="T89" fmla="*/ 0 h 8189"/>
                <a:gd name="T90" fmla="*/ 0 w 8306"/>
                <a:gd name="T91" fmla="*/ 0 h 8189"/>
                <a:gd name="T92" fmla="*/ 0 w 8306"/>
                <a:gd name="T93" fmla="*/ 0 h 8189"/>
                <a:gd name="T94" fmla="*/ 0 w 8306"/>
                <a:gd name="T95" fmla="*/ 0 h 8189"/>
                <a:gd name="T96" fmla="*/ 0 w 8306"/>
                <a:gd name="T97" fmla="*/ 0 h 8189"/>
                <a:gd name="T98" fmla="*/ 0 w 8306"/>
                <a:gd name="T99" fmla="*/ 0 h 8189"/>
                <a:gd name="T100" fmla="*/ 0 w 8306"/>
                <a:gd name="T101" fmla="*/ 0 h 81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306" h="8189">
                  <a:moveTo>
                    <a:pt x="8306" y="4096"/>
                  </a:moveTo>
                  <a:lnTo>
                    <a:pt x="8300" y="4307"/>
                  </a:lnTo>
                  <a:lnTo>
                    <a:pt x="8284" y="4514"/>
                  </a:lnTo>
                  <a:lnTo>
                    <a:pt x="8257" y="4718"/>
                  </a:lnTo>
                  <a:lnTo>
                    <a:pt x="8221" y="4919"/>
                  </a:lnTo>
                  <a:lnTo>
                    <a:pt x="8174" y="5117"/>
                  </a:lnTo>
                  <a:lnTo>
                    <a:pt x="8118" y="5312"/>
                  </a:lnTo>
                  <a:lnTo>
                    <a:pt x="8053" y="5501"/>
                  </a:lnTo>
                  <a:lnTo>
                    <a:pt x="7978" y="5687"/>
                  </a:lnTo>
                  <a:lnTo>
                    <a:pt x="7895" y="5869"/>
                  </a:lnTo>
                  <a:lnTo>
                    <a:pt x="7802" y="6045"/>
                  </a:lnTo>
                  <a:lnTo>
                    <a:pt x="7702" y="6216"/>
                  </a:lnTo>
                  <a:lnTo>
                    <a:pt x="7593" y="6382"/>
                  </a:lnTo>
                  <a:lnTo>
                    <a:pt x="7478" y="6543"/>
                  </a:lnTo>
                  <a:lnTo>
                    <a:pt x="7354" y="6697"/>
                  </a:lnTo>
                  <a:lnTo>
                    <a:pt x="7223" y="6846"/>
                  </a:lnTo>
                  <a:lnTo>
                    <a:pt x="7085" y="6988"/>
                  </a:lnTo>
                  <a:lnTo>
                    <a:pt x="6940" y="7124"/>
                  </a:lnTo>
                  <a:lnTo>
                    <a:pt x="6790" y="7253"/>
                  </a:lnTo>
                  <a:lnTo>
                    <a:pt x="6633" y="7375"/>
                  </a:lnTo>
                  <a:lnTo>
                    <a:pt x="6470" y="7489"/>
                  </a:lnTo>
                  <a:lnTo>
                    <a:pt x="6301" y="7596"/>
                  </a:lnTo>
                  <a:lnTo>
                    <a:pt x="6127" y="7694"/>
                  </a:lnTo>
                  <a:lnTo>
                    <a:pt x="5948" y="7785"/>
                  </a:lnTo>
                  <a:lnTo>
                    <a:pt x="5764" y="7867"/>
                  </a:lnTo>
                  <a:lnTo>
                    <a:pt x="5576" y="7941"/>
                  </a:lnTo>
                  <a:lnTo>
                    <a:pt x="5383" y="8006"/>
                  </a:lnTo>
                  <a:lnTo>
                    <a:pt x="5187" y="8061"/>
                  </a:lnTo>
                  <a:lnTo>
                    <a:pt x="4986" y="8106"/>
                  </a:lnTo>
                  <a:lnTo>
                    <a:pt x="4782" y="8143"/>
                  </a:lnTo>
                  <a:lnTo>
                    <a:pt x="4575" y="8169"/>
                  </a:lnTo>
                  <a:lnTo>
                    <a:pt x="4364" y="8184"/>
                  </a:lnTo>
                  <a:lnTo>
                    <a:pt x="4151" y="8189"/>
                  </a:lnTo>
                  <a:lnTo>
                    <a:pt x="3939" y="8184"/>
                  </a:lnTo>
                  <a:lnTo>
                    <a:pt x="3728" y="8169"/>
                  </a:lnTo>
                  <a:lnTo>
                    <a:pt x="3521" y="8143"/>
                  </a:lnTo>
                  <a:lnTo>
                    <a:pt x="3317" y="8106"/>
                  </a:lnTo>
                  <a:lnTo>
                    <a:pt x="3116" y="8061"/>
                  </a:lnTo>
                  <a:lnTo>
                    <a:pt x="2920" y="8006"/>
                  </a:lnTo>
                  <a:lnTo>
                    <a:pt x="2727" y="7941"/>
                  </a:lnTo>
                  <a:lnTo>
                    <a:pt x="2539" y="7867"/>
                  </a:lnTo>
                  <a:lnTo>
                    <a:pt x="2355" y="7785"/>
                  </a:lnTo>
                  <a:lnTo>
                    <a:pt x="2177" y="7694"/>
                  </a:lnTo>
                  <a:lnTo>
                    <a:pt x="2003" y="7596"/>
                  </a:lnTo>
                  <a:lnTo>
                    <a:pt x="1834" y="7489"/>
                  </a:lnTo>
                  <a:lnTo>
                    <a:pt x="1671" y="7375"/>
                  </a:lnTo>
                  <a:lnTo>
                    <a:pt x="1514" y="7253"/>
                  </a:lnTo>
                  <a:lnTo>
                    <a:pt x="1364" y="7124"/>
                  </a:lnTo>
                  <a:lnTo>
                    <a:pt x="1219" y="6988"/>
                  </a:lnTo>
                  <a:lnTo>
                    <a:pt x="1082" y="6846"/>
                  </a:lnTo>
                  <a:lnTo>
                    <a:pt x="951" y="6697"/>
                  </a:lnTo>
                  <a:lnTo>
                    <a:pt x="828" y="6543"/>
                  </a:lnTo>
                  <a:lnTo>
                    <a:pt x="712" y="6382"/>
                  </a:lnTo>
                  <a:lnTo>
                    <a:pt x="604" y="6216"/>
                  </a:lnTo>
                  <a:lnTo>
                    <a:pt x="503" y="6045"/>
                  </a:lnTo>
                  <a:lnTo>
                    <a:pt x="411" y="5869"/>
                  </a:lnTo>
                  <a:lnTo>
                    <a:pt x="328" y="5687"/>
                  </a:lnTo>
                  <a:lnTo>
                    <a:pt x="253" y="5501"/>
                  </a:lnTo>
                  <a:lnTo>
                    <a:pt x="188" y="5312"/>
                  </a:lnTo>
                  <a:lnTo>
                    <a:pt x="131" y="5117"/>
                  </a:lnTo>
                  <a:lnTo>
                    <a:pt x="85" y="4919"/>
                  </a:lnTo>
                  <a:lnTo>
                    <a:pt x="48" y="4718"/>
                  </a:lnTo>
                  <a:lnTo>
                    <a:pt x="22" y="4514"/>
                  </a:lnTo>
                  <a:lnTo>
                    <a:pt x="6" y="4307"/>
                  </a:lnTo>
                  <a:lnTo>
                    <a:pt x="0" y="4096"/>
                  </a:lnTo>
                  <a:lnTo>
                    <a:pt x="6" y="3887"/>
                  </a:lnTo>
                  <a:lnTo>
                    <a:pt x="22" y="3679"/>
                  </a:lnTo>
                  <a:lnTo>
                    <a:pt x="48" y="3475"/>
                  </a:lnTo>
                  <a:lnTo>
                    <a:pt x="85" y="3274"/>
                  </a:lnTo>
                  <a:lnTo>
                    <a:pt x="131" y="3076"/>
                  </a:lnTo>
                  <a:lnTo>
                    <a:pt x="188" y="2882"/>
                  </a:lnTo>
                  <a:lnTo>
                    <a:pt x="253" y="2692"/>
                  </a:lnTo>
                  <a:lnTo>
                    <a:pt x="328" y="2506"/>
                  </a:lnTo>
                  <a:lnTo>
                    <a:pt x="411" y="2324"/>
                  </a:lnTo>
                  <a:lnTo>
                    <a:pt x="503" y="2148"/>
                  </a:lnTo>
                  <a:lnTo>
                    <a:pt x="604" y="1976"/>
                  </a:lnTo>
                  <a:lnTo>
                    <a:pt x="712" y="1810"/>
                  </a:lnTo>
                  <a:lnTo>
                    <a:pt x="828" y="1649"/>
                  </a:lnTo>
                  <a:lnTo>
                    <a:pt x="951" y="1495"/>
                  </a:lnTo>
                  <a:lnTo>
                    <a:pt x="1082" y="1346"/>
                  </a:lnTo>
                  <a:lnTo>
                    <a:pt x="1219" y="1204"/>
                  </a:lnTo>
                  <a:lnTo>
                    <a:pt x="1364" y="1068"/>
                  </a:lnTo>
                  <a:lnTo>
                    <a:pt x="1514" y="939"/>
                  </a:lnTo>
                  <a:lnTo>
                    <a:pt x="1671" y="817"/>
                  </a:lnTo>
                  <a:lnTo>
                    <a:pt x="1834" y="702"/>
                  </a:lnTo>
                  <a:lnTo>
                    <a:pt x="2003" y="595"/>
                  </a:lnTo>
                  <a:lnTo>
                    <a:pt x="2177" y="497"/>
                  </a:lnTo>
                  <a:lnTo>
                    <a:pt x="2355" y="406"/>
                  </a:lnTo>
                  <a:lnTo>
                    <a:pt x="2539" y="324"/>
                  </a:lnTo>
                  <a:lnTo>
                    <a:pt x="2727" y="250"/>
                  </a:lnTo>
                  <a:lnTo>
                    <a:pt x="2920" y="185"/>
                  </a:lnTo>
                  <a:lnTo>
                    <a:pt x="3116" y="130"/>
                  </a:lnTo>
                  <a:lnTo>
                    <a:pt x="3317" y="84"/>
                  </a:lnTo>
                  <a:lnTo>
                    <a:pt x="3521" y="48"/>
                  </a:lnTo>
                  <a:lnTo>
                    <a:pt x="3728" y="22"/>
                  </a:lnTo>
                  <a:lnTo>
                    <a:pt x="3939" y="6"/>
                  </a:lnTo>
                  <a:lnTo>
                    <a:pt x="4151" y="0"/>
                  </a:lnTo>
                  <a:lnTo>
                    <a:pt x="4364" y="6"/>
                  </a:lnTo>
                  <a:lnTo>
                    <a:pt x="4575" y="22"/>
                  </a:lnTo>
                  <a:lnTo>
                    <a:pt x="4782" y="48"/>
                  </a:lnTo>
                  <a:lnTo>
                    <a:pt x="4986" y="84"/>
                  </a:lnTo>
                  <a:lnTo>
                    <a:pt x="5187" y="130"/>
                  </a:lnTo>
                  <a:lnTo>
                    <a:pt x="5383" y="185"/>
                  </a:lnTo>
                  <a:lnTo>
                    <a:pt x="5576" y="250"/>
                  </a:lnTo>
                  <a:lnTo>
                    <a:pt x="5764" y="324"/>
                  </a:lnTo>
                  <a:lnTo>
                    <a:pt x="5948" y="406"/>
                  </a:lnTo>
                  <a:lnTo>
                    <a:pt x="6127" y="497"/>
                  </a:lnTo>
                  <a:lnTo>
                    <a:pt x="6301" y="595"/>
                  </a:lnTo>
                  <a:lnTo>
                    <a:pt x="6470" y="702"/>
                  </a:lnTo>
                  <a:lnTo>
                    <a:pt x="6633" y="817"/>
                  </a:lnTo>
                  <a:lnTo>
                    <a:pt x="6790" y="939"/>
                  </a:lnTo>
                  <a:lnTo>
                    <a:pt x="6940" y="1068"/>
                  </a:lnTo>
                  <a:lnTo>
                    <a:pt x="7085" y="1204"/>
                  </a:lnTo>
                  <a:lnTo>
                    <a:pt x="7223" y="1346"/>
                  </a:lnTo>
                  <a:lnTo>
                    <a:pt x="7354" y="1495"/>
                  </a:lnTo>
                  <a:lnTo>
                    <a:pt x="7478" y="1649"/>
                  </a:lnTo>
                  <a:lnTo>
                    <a:pt x="7593" y="1810"/>
                  </a:lnTo>
                  <a:lnTo>
                    <a:pt x="7702" y="1976"/>
                  </a:lnTo>
                  <a:lnTo>
                    <a:pt x="7802" y="2148"/>
                  </a:lnTo>
                  <a:lnTo>
                    <a:pt x="7895" y="2324"/>
                  </a:lnTo>
                  <a:lnTo>
                    <a:pt x="7978" y="2506"/>
                  </a:lnTo>
                  <a:lnTo>
                    <a:pt x="8053" y="2692"/>
                  </a:lnTo>
                  <a:lnTo>
                    <a:pt x="8118" y="2882"/>
                  </a:lnTo>
                  <a:lnTo>
                    <a:pt x="8174" y="3076"/>
                  </a:lnTo>
                  <a:lnTo>
                    <a:pt x="8221" y="3274"/>
                  </a:lnTo>
                  <a:lnTo>
                    <a:pt x="8257" y="3475"/>
                  </a:lnTo>
                  <a:lnTo>
                    <a:pt x="8284" y="3679"/>
                  </a:lnTo>
                  <a:lnTo>
                    <a:pt x="8300" y="3887"/>
                  </a:lnTo>
                  <a:lnTo>
                    <a:pt x="8306" y="4096"/>
                  </a:lnTo>
                  <a:close/>
                  <a:moveTo>
                    <a:pt x="8008" y="4096"/>
                  </a:moveTo>
                  <a:lnTo>
                    <a:pt x="8003" y="4292"/>
                  </a:lnTo>
                  <a:lnTo>
                    <a:pt x="7989" y="4486"/>
                  </a:lnTo>
                  <a:lnTo>
                    <a:pt x="7964" y="4675"/>
                  </a:lnTo>
                  <a:lnTo>
                    <a:pt x="7929" y="4863"/>
                  </a:lnTo>
                  <a:lnTo>
                    <a:pt x="7886" y="5047"/>
                  </a:lnTo>
                  <a:lnTo>
                    <a:pt x="7834" y="5227"/>
                  </a:lnTo>
                  <a:lnTo>
                    <a:pt x="7774" y="5404"/>
                  </a:lnTo>
                  <a:lnTo>
                    <a:pt x="7705" y="5576"/>
                  </a:lnTo>
                  <a:lnTo>
                    <a:pt x="7628" y="5744"/>
                  </a:lnTo>
                  <a:lnTo>
                    <a:pt x="7542" y="5909"/>
                  </a:lnTo>
                  <a:lnTo>
                    <a:pt x="7449" y="6068"/>
                  </a:lnTo>
                  <a:lnTo>
                    <a:pt x="7349" y="6222"/>
                  </a:lnTo>
                  <a:lnTo>
                    <a:pt x="7241" y="6372"/>
                  </a:lnTo>
                  <a:lnTo>
                    <a:pt x="7126" y="6514"/>
                  </a:lnTo>
                  <a:lnTo>
                    <a:pt x="7005" y="6653"/>
                  </a:lnTo>
                  <a:lnTo>
                    <a:pt x="6878" y="6785"/>
                  </a:lnTo>
                  <a:lnTo>
                    <a:pt x="6743" y="6911"/>
                  </a:lnTo>
                  <a:lnTo>
                    <a:pt x="6603" y="7030"/>
                  </a:lnTo>
                  <a:lnTo>
                    <a:pt x="6457" y="7144"/>
                  </a:lnTo>
                  <a:lnTo>
                    <a:pt x="6306" y="7250"/>
                  </a:lnTo>
                  <a:lnTo>
                    <a:pt x="6149" y="7348"/>
                  </a:lnTo>
                  <a:lnTo>
                    <a:pt x="5988" y="7440"/>
                  </a:lnTo>
                  <a:lnTo>
                    <a:pt x="5821" y="7524"/>
                  </a:lnTo>
                  <a:lnTo>
                    <a:pt x="5650" y="7600"/>
                  </a:lnTo>
                  <a:lnTo>
                    <a:pt x="5475" y="7668"/>
                  </a:lnTo>
                  <a:lnTo>
                    <a:pt x="5297" y="7729"/>
                  </a:lnTo>
                  <a:lnTo>
                    <a:pt x="5114" y="7780"/>
                  </a:lnTo>
                  <a:lnTo>
                    <a:pt x="4927" y="7822"/>
                  </a:lnTo>
                  <a:lnTo>
                    <a:pt x="4738" y="7855"/>
                  </a:lnTo>
                  <a:lnTo>
                    <a:pt x="4544" y="7880"/>
                  </a:lnTo>
                  <a:lnTo>
                    <a:pt x="4350" y="7894"/>
                  </a:lnTo>
                  <a:lnTo>
                    <a:pt x="4151" y="7900"/>
                  </a:lnTo>
                  <a:lnTo>
                    <a:pt x="3953" y="7894"/>
                  </a:lnTo>
                  <a:lnTo>
                    <a:pt x="3757" y="7880"/>
                  </a:lnTo>
                  <a:lnTo>
                    <a:pt x="3565" y="7855"/>
                  </a:lnTo>
                  <a:lnTo>
                    <a:pt x="3376" y="7822"/>
                  </a:lnTo>
                  <a:lnTo>
                    <a:pt x="3189" y="7780"/>
                  </a:lnTo>
                  <a:lnTo>
                    <a:pt x="3006" y="7729"/>
                  </a:lnTo>
                  <a:lnTo>
                    <a:pt x="2827" y="7668"/>
                  </a:lnTo>
                  <a:lnTo>
                    <a:pt x="2652" y="7600"/>
                  </a:lnTo>
                  <a:lnTo>
                    <a:pt x="2482" y="7524"/>
                  </a:lnTo>
                  <a:lnTo>
                    <a:pt x="2315" y="7440"/>
                  </a:lnTo>
                  <a:lnTo>
                    <a:pt x="2153" y="7348"/>
                  </a:lnTo>
                  <a:lnTo>
                    <a:pt x="1997" y="7250"/>
                  </a:lnTo>
                  <a:lnTo>
                    <a:pt x="1846" y="7144"/>
                  </a:lnTo>
                  <a:lnTo>
                    <a:pt x="1700" y="7030"/>
                  </a:lnTo>
                  <a:lnTo>
                    <a:pt x="1559" y="6911"/>
                  </a:lnTo>
                  <a:lnTo>
                    <a:pt x="1425" y="6785"/>
                  </a:lnTo>
                  <a:lnTo>
                    <a:pt x="1298" y="6653"/>
                  </a:lnTo>
                  <a:lnTo>
                    <a:pt x="1177" y="6514"/>
                  </a:lnTo>
                  <a:lnTo>
                    <a:pt x="1062" y="6372"/>
                  </a:lnTo>
                  <a:lnTo>
                    <a:pt x="954" y="6222"/>
                  </a:lnTo>
                  <a:lnTo>
                    <a:pt x="854" y="6068"/>
                  </a:lnTo>
                  <a:lnTo>
                    <a:pt x="761" y="5909"/>
                  </a:lnTo>
                  <a:lnTo>
                    <a:pt x="675" y="5744"/>
                  </a:lnTo>
                  <a:lnTo>
                    <a:pt x="598" y="5576"/>
                  </a:lnTo>
                  <a:lnTo>
                    <a:pt x="529" y="5404"/>
                  </a:lnTo>
                  <a:lnTo>
                    <a:pt x="469" y="5227"/>
                  </a:lnTo>
                  <a:lnTo>
                    <a:pt x="416" y="5047"/>
                  </a:lnTo>
                  <a:lnTo>
                    <a:pt x="372" y="4863"/>
                  </a:lnTo>
                  <a:lnTo>
                    <a:pt x="339" y="4675"/>
                  </a:lnTo>
                  <a:lnTo>
                    <a:pt x="314" y="4486"/>
                  </a:lnTo>
                  <a:lnTo>
                    <a:pt x="299" y="4292"/>
                  </a:lnTo>
                  <a:lnTo>
                    <a:pt x="295" y="4096"/>
                  </a:lnTo>
                  <a:lnTo>
                    <a:pt x="299" y="3902"/>
                  </a:lnTo>
                  <a:lnTo>
                    <a:pt x="314" y="3709"/>
                  </a:lnTo>
                  <a:lnTo>
                    <a:pt x="339" y="3519"/>
                  </a:lnTo>
                  <a:lnTo>
                    <a:pt x="372" y="3332"/>
                  </a:lnTo>
                  <a:lnTo>
                    <a:pt x="416" y="3148"/>
                  </a:lnTo>
                  <a:lnTo>
                    <a:pt x="469" y="2968"/>
                  </a:lnTo>
                  <a:lnTo>
                    <a:pt x="529" y="2791"/>
                  </a:lnTo>
                  <a:lnTo>
                    <a:pt x="598" y="2619"/>
                  </a:lnTo>
                  <a:lnTo>
                    <a:pt x="675" y="2451"/>
                  </a:lnTo>
                  <a:lnTo>
                    <a:pt x="761" y="2286"/>
                  </a:lnTo>
                  <a:lnTo>
                    <a:pt x="854" y="2127"/>
                  </a:lnTo>
                  <a:lnTo>
                    <a:pt x="954" y="1973"/>
                  </a:lnTo>
                  <a:lnTo>
                    <a:pt x="1062" y="1823"/>
                  </a:lnTo>
                  <a:lnTo>
                    <a:pt x="1177" y="1680"/>
                  </a:lnTo>
                  <a:lnTo>
                    <a:pt x="1298" y="1542"/>
                  </a:lnTo>
                  <a:lnTo>
                    <a:pt x="1425" y="1410"/>
                  </a:lnTo>
                  <a:lnTo>
                    <a:pt x="1559" y="1284"/>
                  </a:lnTo>
                  <a:lnTo>
                    <a:pt x="1700" y="1164"/>
                  </a:lnTo>
                  <a:lnTo>
                    <a:pt x="1846" y="1051"/>
                  </a:lnTo>
                  <a:lnTo>
                    <a:pt x="1997" y="945"/>
                  </a:lnTo>
                  <a:lnTo>
                    <a:pt x="2153" y="846"/>
                  </a:lnTo>
                  <a:lnTo>
                    <a:pt x="2315" y="754"/>
                  </a:lnTo>
                  <a:lnTo>
                    <a:pt x="2482" y="670"/>
                  </a:lnTo>
                  <a:lnTo>
                    <a:pt x="2652" y="594"/>
                  </a:lnTo>
                  <a:lnTo>
                    <a:pt x="2827" y="526"/>
                  </a:lnTo>
                  <a:lnTo>
                    <a:pt x="3006" y="465"/>
                  </a:lnTo>
                  <a:lnTo>
                    <a:pt x="3189" y="414"/>
                  </a:lnTo>
                  <a:lnTo>
                    <a:pt x="3376" y="371"/>
                  </a:lnTo>
                  <a:lnTo>
                    <a:pt x="3565" y="338"/>
                  </a:lnTo>
                  <a:lnTo>
                    <a:pt x="3757" y="314"/>
                  </a:lnTo>
                  <a:lnTo>
                    <a:pt x="3953" y="299"/>
                  </a:lnTo>
                  <a:lnTo>
                    <a:pt x="4151" y="294"/>
                  </a:lnTo>
                  <a:lnTo>
                    <a:pt x="4350" y="299"/>
                  </a:lnTo>
                  <a:lnTo>
                    <a:pt x="4544" y="314"/>
                  </a:lnTo>
                  <a:lnTo>
                    <a:pt x="4738" y="338"/>
                  </a:lnTo>
                  <a:lnTo>
                    <a:pt x="4927" y="371"/>
                  </a:lnTo>
                  <a:lnTo>
                    <a:pt x="5114" y="414"/>
                  </a:lnTo>
                  <a:lnTo>
                    <a:pt x="5297" y="465"/>
                  </a:lnTo>
                  <a:lnTo>
                    <a:pt x="5475" y="526"/>
                  </a:lnTo>
                  <a:lnTo>
                    <a:pt x="5650" y="594"/>
                  </a:lnTo>
                  <a:lnTo>
                    <a:pt x="5821" y="670"/>
                  </a:lnTo>
                  <a:lnTo>
                    <a:pt x="5988" y="754"/>
                  </a:lnTo>
                  <a:lnTo>
                    <a:pt x="6149" y="846"/>
                  </a:lnTo>
                  <a:lnTo>
                    <a:pt x="6306" y="945"/>
                  </a:lnTo>
                  <a:lnTo>
                    <a:pt x="6457" y="1051"/>
                  </a:lnTo>
                  <a:lnTo>
                    <a:pt x="6603" y="1164"/>
                  </a:lnTo>
                  <a:lnTo>
                    <a:pt x="6743" y="1284"/>
                  </a:lnTo>
                  <a:lnTo>
                    <a:pt x="6878" y="1410"/>
                  </a:lnTo>
                  <a:lnTo>
                    <a:pt x="7005" y="1542"/>
                  </a:lnTo>
                  <a:lnTo>
                    <a:pt x="7126" y="1680"/>
                  </a:lnTo>
                  <a:lnTo>
                    <a:pt x="7241" y="1823"/>
                  </a:lnTo>
                  <a:lnTo>
                    <a:pt x="7349" y="1973"/>
                  </a:lnTo>
                  <a:lnTo>
                    <a:pt x="7449" y="2127"/>
                  </a:lnTo>
                  <a:lnTo>
                    <a:pt x="7542" y="2286"/>
                  </a:lnTo>
                  <a:lnTo>
                    <a:pt x="7628" y="2451"/>
                  </a:lnTo>
                  <a:lnTo>
                    <a:pt x="7705" y="2619"/>
                  </a:lnTo>
                  <a:lnTo>
                    <a:pt x="7774" y="2791"/>
                  </a:lnTo>
                  <a:lnTo>
                    <a:pt x="7834" y="2968"/>
                  </a:lnTo>
                  <a:lnTo>
                    <a:pt x="7886" y="3148"/>
                  </a:lnTo>
                  <a:lnTo>
                    <a:pt x="7929" y="3332"/>
                  </a:lnTo>
                  <a:lnTo>
                    <a:pt x="7964" y="3519"/>
                  </a:lnTo>
                  <a:lnTo>
                    <a:pt x="7989" y="3709"/>
                  </a:lnTo>
                  <a:lnTo>
                    <a:pt x="8003" y="3902"/>
                  </a:lnTo>
                  <a:lnTo>
                    <a:pt x="8008" y="4096"/>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7" name="Freeform 95"/>
            <p:cNvSpPr>
              <a:spLocks/>
            </p:cNvSpPr>
            <p:nvPr/>
          </p:nvSpPr>
          <p:spPr bwMode="auto">
            <a:xfrm>
              <a:off x="2983" y="1177"/>
              <a:ext cx="1286" cy="1267"/>
            </a:xfrm>
            <a:custGeom>
              <a:avLst/>
              <a:gdLst>
                <a:gd name="T0" fmla="*/ 0 w 7713"/>
                <a:gd name="T1" fmla="*/ 0 h 7606"/>
                <a:gd name="T2" fmla="*/ 0 w 7713"/>
                <a:gd name="T3" fmla="*/ 0 h 7606"/>
                <a:gd name="T4" fmla="*/ 0 w 7713"/>
                <a:gd name="T5" fmla="*/ 0 h 7606"/>
                <a:gd name="T6" fmla="*/ 0 w 7713"/>
                <a:gd name="T7" fmla="*/ 0 h 7606"/>
                <a:gd name="T8" fmla="*/ 0 w 7713"/>
                <a:gd name="T9" fmla="*/ 0 h 7606"/>
                <a:gd name="T10" fmla="*/ 0 w 7713"/>
                <a:gd name="T11" fmla="*/ 0 h 7606"/>
                <a:gd name="T12" fmla="*/ 0 w 7713"/>
                <a:gd name="T13" fmla="*/ 0 h 7606"/>
                <a:gd name="T14" fmla="*/ 0 w 7713"/>
                <a:gd name="T15" fmla="*/ 0 h 7606"/>
                <a:gd name="T16" fmla="*/ 0 w 7713"/>
                <a:gd name="T17" fmla="*/ 0 h 7606"/>
                <a:gd name="T18" fmla="*/ 0 w 7713"/>
                <a:gd name="T19" fmla="*/ 0 h 7606"/>
                <a:gd name="T20" fmla="*/ 0 w 7713"/>
                <a:gd name="T21" fmla="*/ 0 h 7606"/>
                <a:gd name="T22" fmla="*/ 0 w 7713"/>
                <a:gd name="T23" fmla="*/ 0 h 7606"/>
                <a:gd name="T24" fmla="*/ 0 w 7713"/>
                <a:gd name="T25" fmla="*/ 0 h 7606"/>
                <a:gd name="T26" fmla="*/ 0 w 7713"/>
                <a:gd name="T27" fmla="*/ 0 h 7606"/>
                <a:gd name="T28" fmla="*/ 0 w 7713"/>
                <a:gd name="T29" fmla="*/ 0 h 7606"/>
                <a:gd name="T30" fmla="*/ 0 w 7713"/>
                <a:gd name="T31" fmla="*/ 0 h 7606"/>
                <a:gd name="T32" fmla="*/ 0 w 7713"/>
                <a:gd name="T33" fmla="*/ 0 h 7606"/>
                <a:gd name="T34" fmla="*/ 0 w 7713"/>
                <a:gd name="T35" fmla="*/ 0 h 7606"/>
                <a:gd name="T36" fmla="*/ 0 w 7713"/>
                <a:gd name="T37" fmla="*/ 0 h 7606"/>
                <a:gd name="T38" fmla="*/ 0 w 7713"/>
                <a:gd name="T39" fmla="*/ 0 h 7606"/>
                <a:gd name="T40" fmla="*/ 0 w 7713"/>
                <a:gd name="T41" fmla="*/ 0 h 7606"/>
                <a:gd name="T42" fmla="*/ 0 w 7713"/>
                <a:gd name="T43" fmla="*/ 0 h 7606"/>
                <a:gd name="T44" fmla="*/ 0 w 7713"/>
                <a:gd name="T45" fmla="*/ 0 h 7606"/>
                <a:gd name="T46" fmla="*/ 0 w 7713"/>
                <a:gd name="T47" fmla="*/ 0 h 7606"/>
                <a:gd name="T48" fmla="*/ 0 w 7713"/>
                <a:gd name="T49" fmla="*/ 0 h 7606"/>
                <a:gd name="T50" fmla="*/ 0 w 7713"/>
                <a:gd name="T51" fmla="*/ 0 h 7606"/>
                <a:gd name="T52" fmla="*/ 0 w 7713"/>
                <a:gd name="T53" fmla="*/ 0 h 7606"/>
                <a:gd name="T54" fmla="*/ 0 w 7713"/>
                <a:gd name="T55" fmla="*/ 0 h 7606"/>
                <a:gd name="T56" fmla="*/ 0 w 7713"/>
                <a:gd name="T57" fmla="*/ 0 h 7606"/>
                <a:gd name="T58" fmla="*/ 0 w 7713"/>
                <a:gd name="T59" fmla="*/ 0 h 7606"/>
                <a:gd name="T60" fmla="*/ 0 w 7713"/>
                <a:gd name="T61" fmla="*/ 0 h 7606"/>
                <a:gd name="T62" fmla="*/ 0 w 7713"/>
                <a:gd name="T63" fmla="*/ 0 h 7606"/>
                <a:gd name="T64" fmla="*/ 0 w 7713"/>
                <a:gd name="T65" fmla="*/ 0 h 7606"/>
                <a:gd name="T66" fmla="*/ 0 w 7713"/>
                <a:gd name="T67" fmla="*/ 0 h 7606"/>
                <a:gd name="T68" fmla="*/ 0 w 7713"/>
                <a:gd name="T69" fmla="*/ 0 h 7606"/>
                <a:gd name="T70" fmla="*/ 0 w 7713"/>
                <a:gd name="T71" fmla="*/ 0 h 7606"/>
                <a:gd name="T72" fmla="*/ 0 w 7713"/>
                <a:gd name="T73" fmla="*/ 0 h 7606"/>
                <a:gd name="T74" fmla="*/ 0 w 7713"/>
                <a:gd name="T75" fmla="*/ 0 h 7606"/>
                <a:gd name="T76" fmla="*/ 0 w 7713"/>
                <a:gd name="T77" fmla="*/ 0 h 7606"/>
                <a:gd name="T78" fmla="*/ 0 w 7713"/>
                <a:gd name="T79" fmla="*/ 0 h 7606"/>
                <a:gd name="T80" fmla="*/ 0 w 7713"/>
                <a:gd name="T81" fmla="*/ 0 h 7606"/>
                <a:gd name="T82" fmla="*/ 0 w 7713"/>
                <a:gd name="T83" fmla="*/ 0 h 7606"/>
                <a:gd name="T84" fmla="*/ 0 w 7713"/>
                <a:gd name="T85" fmla="*/ 0 h 76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713" h="7606">
                  <a:moveTo>
                    <a:pt x="7713" y="3802"/>
                  </a:moveTo>
                  <a:lnTo>
                    <a:pt x="7708" y="3998"/>
                  </a:lnTo>
                  <a:lnTo>
                    <a:pt x="7694" y="4192"/>
                  </a:lnTo>
                  <a:lnTo>
                    <a:pt x="7669" y="4381"/>
                  </a:lnTo>
                  <a:lnTo>
                    <a:pt x="7634" y="4569"/>
                  </a:lnTo>
                  <a:lnTo>
                    <a:pt x="7591" y="4753"/>
                  </a:lnTo>
                  <a:lnTo>
                    <a:pt x="7539" y="4933"/>
                  </a:lnTo>
                  <a:lnTo>
                    <a:pt x="7479" y="5110"/>
                  </a:lnTo>
                  <a:lnTo>
                    <a:pt x="7410" y="5282"/>
                  </a:lnTo>
                  <a:lnTo>
                    <a:pt x="7333" y="5450"/>
                  </a:lnTo>
                  <a:lnTo>
                    <a:pt x="7247" y="5615"/>
                  </a:lnTo>
                  <a:lnTo>
                    <a:pt x="7154" y="5774"/>
                  </a:lnTo>
                  <a:lnTo>
                    <a:pt x="7054" y="5928"/>
                  </a:lnTo>
                  <a:lnTo>
                    <a:pt x="6946" y="6078"/>
                  </a:lnTo>
                  <a:lnTo>
                    <a:pt x="6831" y="6220"/>
                  </a:lnTo>
                  <a:lnTo>
                    <a:pt x="6710" y="6359"/>
                  </a:lnTo>
                  <a:lnTo>
                    <a:pt x="6583" y="6491"/>
                  </a:lnTo>
                  <a:lnTo>
                    <a:pt x="6448" y="6617"/>
                  </a:lnTo>
                  <a:lnTo>
                    <a:pt x="6308" y="6736"/>
                  </a:lnTo>
                  <a:lnTo>
                    <a:pt x="6162" y="6850"/>
                  </a:lnTo>
                  <a:lnTo>
                    <a:pt x="6011" y="6956"/>
                  </a:lnTo>
                  <a:lnTo>
                    <a:pt x="5854" y="7054"/>
                  </a:lnTo>
                  <a:lnTo>
                    <a:pt x="5693" y="7146"/>
                  </a:lnTo>
                  <a:lnTo>
                    <a:pt x="5526" y="7230"/>
                  </a:lnTo>
                  <a:lnTo>
                    <a:pt x="5355" y="7306"/>
                  </a:lnTo>
                  <a:lnTo>
                    <a:pt x="5180" y="7374"/>
                  </a:lnTo>
                  <a:lnTo>
                    <a:pt x="5002" y="7435"/>
                  </a:lnTo>
                  <a:lnTo>
                    <a:pt x="4819" y="7486"/>
                  </a:lnTo>
                  <a:lnTo>
                    <a:pt x="4632" y="7528"/>
                  </a:lnTo>
                  <a:lnTo>
                    <a:pt x="4443" y="7561"/>
                  </a:lnTo>
                  <a:lnTo>
                    <a:pt x="4249" y="7586"/>
                  </a:lnTo>
                  <a:lnTo>
                    <a:pt x="4055" y="7600"/>
                  </a:lnTo>
                  <a:lnTo>
                    <a:pt x="3856" y="7606"/>
                  </a:lnTo>
                  <a:lnTo>
                    <a:pt x="3658" y="7600"/>
                  </a:lnTo>
                  <a:lnTo>
                    <a:pt x="3462" y="7586"/>
                  </a:lnTo>
                  <a:lnTo>
                    <a:pt x="3270" y="7561"/>
                  </a:lnTo>
                  <a:lnTo>
                    <a:pt x="3081" y="7528"/>
                  </a:lnTo>
                  <a:lnTo>
                    <a:pt x="2894" y="7486"/>
                  </a:lnTo>
                  <a:lnTo>
                    <a:pt x="2711" y="7435"/>
                  </a:lnTo>
                  <a:lnTo>
                    <a:pt x="2532" y="7374"/>
                  </a:lnTo>
                  <a:lnTo>
                    <a:pt x="2357" y="7306"/>
                  </a:lnTo>
                  <a:lnTo>
                    <a:pt x="2187" y="7230"/>
                  </a:lnTo>
                  <a:lnTo>
                    <a:pt x="2020" y="7146"/>
                  </a:lnTo>
                  <a:lnTo>
                    <a:pt x="1858" y="7054"/>
                  </a:lnTo>
                  <a:lnTo>
                    <a:pt x="1702" y="6956"/>
                  </a:lnTo>
                  <a:lnTo>
                    <a:pt x="1551" y="6850"/>
                  </a:lnTo>
                  <a:lnTo>
                    <a:pt x="1405" y="6736"/>
                  </a:lnTo>
                  <a:lnTo>
                    <a:pt x="1264" y="6617"/>
                  </a:lnTo>
                  <a:lnTo>
                    <a:pt x="1130" y="6491"/>
                  </a:lnTo>
                  <a:lnTo>
                    <a:pt x="1003" y="6359"/>
                  </a:lnTo>
                  <a:lnTo>
                    <a:pt x="882" y="6220"/>
                  </a:lnTo>
                  <a:lnTo>
                    <a:pt x="767" y="6078"/>
                  </a:lnTo>
                  <a:lnTo>
                    <a:pt x="659" y="5928"/>
                  </a:lnTo>
                  <a:lnTo>
                    <a:pt x="559" y="5774"/>
                  </a:lnTo>
                  <a:lnTo>
                    <a:pt x="466" y="5615"/>
                  </a:lnTo>
                  <a:lnTo>
                    <a:pt x="380" y="5450"/>
                  </a:lnTo>
                  <a:lnTo>
                    <a:pt x="303" y="5282"/>
                  </a:lnTo>
                  <a:lnTo>
                    <a:pt x="234" y="5110"/>
                  </a:lnTo>
                  <a:lnTo>
                    <a:pt x="174" y="4933"/>
                  </a:lnTo>
                  <a:lnTo>
                    <a:pt x="121" y="4753"/>
                  </a:lnTo>
                  <a:lnTo>
                    <a:pt x="77" y="4569"/>
                  </a:lnTo>
                  <a:lnTo>
                    <a:pt x="44" y="4381"/>
                  </a:lnTo>
                  <a:lnTo>
                    <a:pt x="19" y="4192"/>
                  </a:lnTo>
                  <a:lnTo>
                    <a:pt x="4" y="3998"/>
                  </a:lnTo>
                  <a:lnTo>
                    <a:pt x="0" y="3802"/>
                  </a:lnTo>
                  <a:lnTo>
                    <a:pt x="4" y="3608"/>
                  </a:lnTo>
                  <a:lnTo>
                    <a:pt x="19" y="3415"/>
                  </a:lnTo>
                  <a:lnTo>
                    <a:pt x="44" y="3225"/>
                  </a:lnTo>
                  <a:lnTo>
                    <a:pt x="77" y="3038"/>
                  </a:lnTo>
                  <a:lnTo>
                    <a:pt x="121" y="2854"/>
                  </a:lnTo>
                  <a:lnTo>
                    <a:pt x="174" y="2674"/>
                  </a:lnTo>
                  <a:lnTo>
                    <a:pt x="234" y="2497"/>
                  </a:lnTo>
                  <a:lnTo>
                    <a:pt x="303" y="2325"/>
                  </a:lnTo>
                  <a:lnTo>
                    <a:pt x="380" y="2157"/>
                  </a:lnTo>
                  <a:lnTo>
                    <a:pt x="466" y="1992"/>
                  </a:lnTo>
                  <a:lnTo>
                    <a:pt x="559" y="1833"/>
                  </a:lnTo>
                  <a:lnTo>
                    <a:pt x="659" y="1679"/>
                  </a:lnTo>
                  <a:lnTo>
                    <a:pt x="767" y="1529"/>
                  </a:lnTo>
                  <a:lnTo>
                    <a:pt x="882" y="1386"/>
                  </a:lnTo>
                  <a:lnTo>
                    <a:pt x="1003" y="1248"/>
                  </a:lnTo>
                  <a:lnTo>
                    <a:pt x="1130" y="1116"/>
                  </a:lnTo>
                  <a:lnTo>
                    <a:pt x="1264" y="990"/>
                  </a:lnTo>
                  <a:lnTo>
                    <a:pt x="1405" y="870"/>
                  </a:lnTo>
                  <a:lnTo>
                    <a:pt x="1551" y="757"/>
                  </a:lnTo>
                  <a:lnTo>
                    <a:pt x="1702" y="651"/>
                  </a:lnTo>
                  <a:lnTo>
                    <a:pt x="1858" y="552"/>
                  </a:lnTo>
                  <a:lnTo>
                    <a:pt x="2020" y="460"/>
                  </a:lnTo>
                  <a:lnTo>
                    <a:pt x="2187" y="376"/>
                  </a:lnTo>
                  <a:lnTo>
                    <a:pt x="2357" y="300"/>
                  </a:lnTo>
                  <a:lnTo>
                    <a:pt x="2532" y="232"/>
                  </a:lnTo>
                  <a:lnTo>
                    <a:pt x="2711" y="171"/>
                  </a:lnTo>
                  <a:lnTo>
                    <a:pt x="2894" y="120"/>
                  </a:lnTo>
                  <a:lnTo>
                    <a:pt x="3081" y="77"/>
                  </a:lnTo>
                  <a:lnTo>
                    <a:pt x="3270" y="44"/>
                  </a:lnTo>
                  <a:lnTo>
                    <a:pt x="3462" y="20"/>
                  </a:lnTo>
                  <a:lnTo>
                    <a:pt x="3658" y="5"/>
                  </a:lnTo>
                  <a:lnTo>
                    <a:pt x="3856" y="0"/>
                  </a:lnTo>
                  <a:lnTo>
                    <a:pt x="4055" y="5"/>
                  </a:lnTo>
                  <a:lnTo>
                    <a:pt x="4249" y="20"/>
                  </a:lnTo>
                  <a:lnTo>
                    <a:pt x="4443" y="44"/>
                  </a:lnTo>
                  <a:lnTo>
                    <a:pt x="4632" y="77"/>
                  </a:lnTo>
                  <a:lnTo>
                    <a:pt x="4819" y="120"/>
                  </a:lnTo>
                  <a:lnTo>
                    <a:pt x="5002" y="171"/>
                  </a:lnTo>
                  <a:lnTo>
                    <a:pt x="5180" y="232"/>
                  </a:lnTo>
                  <a:lnTo>
                    <a:pt x="5355" y="300"/>
                  </a:lnTo>
                  <a:lnTo>
                    <a:pt x="5526" y="376"/>
                  </a:lnTo>
                  <a:lnTo>
                    <a:pt x="5693" y="460"/>
                  </a:lnTo>
                  <a:lnTo>
                    <a:pt x="5854" y="552"/>
                  </a:lnTo>
                  <a:lnTo>
                    <a:pt x="6011" y="651"/>
                  </a:lnTo>
                  <a:lnTo>
                    <a:pt x="6162" y="757"/>
                  </a:lnTo>
                  <a:lnTo>
                    <a:pt x="6308" y="870"/>
                  </a:lnTo>
                  <a:lnTo>
                    <a:pt x="6448" y="990"/>
                  </a:lnTo>
                  <a:lnTo>
                    <a:pt x="6583" y="1116"/>
                  </a:lnTo>
                  <a:lnTo>
                    <a:pt x="6710" y="1248"/>
                  </a:lnTo>
                  <a:lnTo>
                    <a:pt x="6831" y="1386"/>
                  </a:lnTo>
                  <a:lnTo>
                    <a:pt x="6946" y="1529"/>
                  </a:lnTo>
                  <a:lnTo>
                    <a:pt x="7054" y="1679"/>
                  </a:lnTo>
                  <a:lnTo>
                    <a:pt x="7154" y="1833"/>
                  </a:lnTo>
                  <a:lnTo>
                    <a:pt x="7247" y="1992"/>
                  </a:lnTo>
                  <a:lnTo>
                    <a:pt x="7333" y="2157"/>
                  </a:lnTo>
                  <a:lnTo>
                    <a:pt x="7410" y="2325"/>
                  </a:lnTo>
                  <a:lnTo>
                    <a:pt x="7479" y="2497"/>
                  </a:lnTo>
                  <a:lnTo>
                    <a:pt x="7539" y="2674"/>
                  </a:lnTo>
                  <a:lnTo>
                    <a:pt x="7591" y="2854"/>
                  </a:lnTo>
                  <a:lnTo>
                    <a:pt x="7634" y="3038"/>
                  </a:lnTo>
                  <a:lnTo>
                    <a:pt x="7669" y="3225"/>
                  </a:lnTo>
                  <a:lnTo>
                    <a:pt x="7694" y="3415"/>
                  </a:lnTo>
                  <a:lnTo>
                    <a:pt x="7708" y="3608"/>
                  </a:lnTo>
                  <a:lnTo>
                    <a:pt x="7713" y="3802"/>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8" name="Freeform 96"/>
            <p:cNvSpPr>
              <a:spLocks/>
            </p:cNvSpPr>
            <p:nvPr/>
          </p:nvSpPr>
          <p:spPr bwMode="auto">
            <a:xfrm>
              <a:off x="3490" y="1176"/>
              <a:ext cx="779" cy="1202"/>
            </a:xfrm>
            <a:custGeom>
              <a:avLst/>
              <a:gdLst>
                <a:gd name="T0" fmla="*/ 0 w 4676"/>
                <a:gd name="T1" fmla="*/ 0 h 7215"/>
                <a:gd name="T2" fmla="*/ 0 w 4676"/>
                <a:gd name="T3" fmla="*/ 0 h 7215"/>
                <a:gd name="T4" fmla="*/ 0 w 4676"/>
                <a:gd name="T5" fmla="*/ 0 h 7215"/>
                <a:gd name="T6" fmla="*/ 0 w 4676"/>
                <a:gd name="T7" fmla="*/ 0 h 7215"/>
                <a:gd name="T8" fmla="*/ 0 w 4676"/>
                <a:gd name="T9" fmla="*/ 0 h 7215"/>
                <a:gd name="T10" fmla="*/ 0 w 4676"/>
                <a:gd name="T11" fmla="*/ 0 h 7215"/>
                <a:gd name="T12" fmla="*/ 0 w 4676"/>
                <a:gd name="T13" fmla="*/ 0 h 7215"/>
                <a:gd name="T14" fmla="*/ 0 w 4676"/>
                <a:gd name="T15" fmla="*/ 0 h 7215"/>
                <a:gd name="T16" fmla="*/ 0 w 4676"/>
                <a:gd name="T17" fmla="*/ 0 h 7215"/>
                <a:gd name="T18" fmla="*/ 0 w 4676"/>
                <a:gd name="T19" fmla="*/ 0 h 7215"/>
                <a:gd name="T20" fmla="*/ 0 w 4676"/>
                <a:gd name="T21" fmla="*/ 0 h 7215"/>
                <a:gd name="T22" fmla="*/ 0 w 4676"/>
                <a:gd name="T23" fmla="*/ 0 h 7215"/>
                <a:gd name="T24" fmla="*/ 0 w 4676"/>
                <a:gd name="T25" fmla="*/ 0 h 7215"/>
                <a:gd name="T26" fmla="*/ 0 w 4676"/>
                <a:gd name="T27" fmla="*/ 0 h 7215"/>
                <a:gd name="T28" fmla="*/ 0 w 4676"/>
                <a:gd name="T29" fmla="*/ 0 h 7215"/>
                <a:gd name="T30" fmla="*/ 0 w 4676"/>
                <a:gd name="T31" fmla="*/ 0 h 7215"/>
                <a:gd name="T32" fmla="*/ 0 w 4676"/>
                <a:gd name="T33" fmla="*/ 0 h 7215"/>
                <a:gd name="T34" fmla="*/ 0 w 4676"/>
                <a:gd name="T35" fmla="*/ 0 h 7215"/>
                <a:gd name="T36" fmla="*/ 0 w 4676"/>
                <a:gd name="T37" fmla="*/ 0 h 7215"/>
                <a:gd name="T38" fmla="*/ 0 w 4676"/>
                <a:gd name="T39" fmla="*/ 0 h 7215"/>
                <a:gd name="T40" fmla="*/ 0 w 4676"/>
                <a:gd name="T41" fmla="*/ 0 h 7215"/>
                <a:gd name="T42" fmla="*/ 0 w 4676"/>
                <a:gd name="T43" fmla="*/ 0 h 7215"/>
                <a:gd name="T44" fmla="*/ 0 w 4676"/>
                <a:gd name="T45" fmla="*/ 0 h 7215"/>
                <a:gd name="T46" fmla="*/ 0 w 4676"/>
                <a:gd name="T47" fmla="*/ 0 h 7215"/>
                <a:gd name="T48" fmla="*/ 0 w 4676"/>
                <a:gd name="T49" fmla="*/ 0 h 7215"/>
                <a:gd name="T50" fmla="*/ 0 w 4676"/>
                <a:gd name="T51" fmla="*/ 0 h 7215"/>
                <a:gd name="T52" fmla="*/ 0 w 4676"/>
                <a:gd name="T53" fmla="*/ 0 h 7215"/>
                <a:gd name="T54" fmla="*/ 0 w 4676"/>
                <a:gd name="T55" fmla="*/ 0 h 7215"/>
                <a:gd name="T56" fmla="*/ 0 w 4676"/>
                <a:gd name="T57" fmla="*/ 0 h 7215"/>
                <a:gd name="T58" fmla="*/ 0 w 4676"/>
                <a:gd name="T59" fmla="*/ 0 h 7215"/>
                <a:gd name="T60" fmla="*/ 0 w 4676"/>
                <a:gd name="T61" fmla="*/ 0 h 7215"/>
                <a:gd name="T62" fmla="*/ 0 w 4676"/>
                <a:gd name="T63" fmla="*/ 0 h 72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676" h="7215">
                  <a:moveTo>
                    <a:pt x="0" y="83"/>
                  </a:moveTo>
                  <a:lnTo>
                    <a:pt x="432" y="17"/>
                  </a:lnTo>
                  <a:lnTo>
                    <a:pt x="823" y="0"/>
                  </a:lnTo>
                  <a:lnTo>
                    <a:pt x="1206" y="17"/>
                  </a:lnTo>
                  <a:lnTo>
                    <a:pt x="1573" y="69"/>
                  </a:lnTo>
                  <a:lnTo>
                    <a:pt x="1946" y="163"/>
                  </a:lnTo>
                  <a:lnTo>
                    <a:pt x="2108" y="215"/>
                  </a:lnTo>
                  <a:lnTo>
                    <a:pt x="2267" y="273"/>
                  </a:lnTo>
                  <a:lnTo>
                    <a:pt x="2530" y="401"/>
                  </a:lnTo>
                  <a:lnTo>
                    <a:pt x="2844" y="577"/>
                  </a:lnTo>
                  <a:lnTo>
                    <a:pt x="3145" y="771"/>
                  </a:lnTo>
                  <a:lnTo>
                    <a:pt x="3511" y="1079"/>
                  </a:lnTo>
                  <a:lnTo>
                    <a:pt x="3832" y="1424"/>
                  </a:lnTo>
                  <a:lnTo>
                    <a:pt x="3974" y="1635"/>
                  </a:lnTo>
                  <a:lnTo>
                    <a:pt x="4116" y="1850"/>
                  </a:lnTo>
                  <a:lnTo>
                    <a:pt x="4309" y="2195"/>
                  </a:lnTo>
                  <a:lnTo>
                    <a:pt x="4441" y="2521"/>
                  </a:lnTo>
                  <a:lnTo>
                    <a:pt x="4572" y="2974"/>
                  </a:lnTo>
                  <a:lnTo>
                    <a:pt x="4658" y="3408"/>
                  </a:lnTo>
                  <a:lnTo>
                    <a:pt x="4676" y="3772"/>
                  </a:lnTo>
                  <a:lnTo>
                    <a:pt x="4672" y="4045"/>
                  </a:lnTo>
                  <a:lnTo>
                    <a:pt x="4652" y="4377"/>
                  </a:lnTo>
                  <a:lnTo>
                    <a:pt x="4548" y="4799"/>
                  </a:lnTo>
                  <a:lnTo>
                    <a:pt x="4424" y="5189"/>
                  </a:lnTo>
                  <a:lnTo>
                    <a:pt x="4292" y="5473"/>
                  </a:lnTo>
                  <a:lnTo>
                    <a:pt x="4116" y="5773"/>
                  </a:lnTo>
                  <a:lnTo>
                    <a:pt x="3922" y="6050"/>
                  </a:lnTo>
                  <a:lnTo>
                    <a:pt x="3750" y="6267"/>
                  </a:lnTo>
                  <a:lnTo>
                    <a:pt x="3511" y="6524"/>
                  </a:lnTo>
                  <a:lnTo>
                    <a:pt x="3234" y="6783"/>
                  </a:lnTo>
                  <a:lnTo>
                    <a:pt x="2824" y="7067"/>
                  </a:lnTo>
                  <a:lnTo>
                    <a:pt x="2547" y="7215"/>
                  </a:lnTo>
                  <a:lnTo>
                    <a:pt x="2997" y="6914"/>
                  </a:lnTo>
                  <a:lnTo>
                    <a:pt x="3363" y="6610"/>
                  </a:lnTo>
                  <a:lnTo>
                    <a:pt x="3667" y="6220"/>
                  </a:lnTo>
                  <a:lnTo>
                    <a:pt x="3953" y="5819"/>
                  </a:lnTo>
                  <a:lnTo>
                    <a:pt x="4103" y="5553"/>
                  </a:lnTo>
                  <a:lnTo>
                    <a:pt x="4240" y="5234"/>
                  </a:lnTo>
                  <a:lnTo>
                    <a:pt x="4344" y="4871"/>
                  </a:lnTo>
                  <a:lnTo>
                    <a:pt x="4396" y="4588"/>
                  </a:lnTo>
                  <a:lnTo>
                    <a:pt x="4448" y="4249"/>
                  </a:lnTo>
                  <a:lnTo>
                    <a:pt x="4462" y="3945"/>
                  </a:lnTo>
                  <a:lnTo>
                    <a:pt x="4441" y="3534"/>
                  </a:lnTo>
                  <a:lnTo>
                    <a:pt x="4351" y="3038"/>
                  </a:lnTo>
                  <a:lnTo>
                    <a:pt x="4262" y="2717"/>
                  </a:lnTo>
                  <a:lnTo>
                    <a:pt x="4144" y="2399"/>
                  </a:lnTo>
                  <a:lnTo>
                    <a:pt x="3996" y="2099"/>
                  </a:lnTo>
                  <a:lnTo>
                    <a:pt x="3832" y="1839"/>
                  </a:lnTo>
                  <a:lnTo>
                    <a:pt x="3687" y="1614"/>
                  </a:lnTo>
                  <a:lnTo>
                    <a:pt x="3480" y="1352"/>
                  </a:lnTo>
                  <a:lnTo>
                    <a:pt x="3329" y="1189"/>
                  </a:lnTo>
                  <a:lnTo>
                    <a:pt x="3138" y="1002"/>
                  </a:lnTo>
                  <a:lnTo>
                    <a:pt x="2931" y="848"/>
                  </a:lnTo>
                  <a:lnTo>
                    <a:pt x="2696" y="684"/>
                  </a:lnTo>
                  <a:lnTo>
                    <a:pt x="2433" y="539"/>
                  </a:lnTo>
                  <a:lnTo>
                    <a:pt x="2153" y="404"/>
                  </a:lnTo>
                  <a:lnTo>
                    <a:pt x="1946" y="305"/>
                  </a:lnTo>
                  <a:lnTo>
                    <a:pt x="1721" y="225"/>
                  </a:lnTo>
                  <a:lnTo>
                    <a:pt x="1365" y="135"/>
                  </a:lnTo>
                  <a:lnTo>
                    <a:pt x="999" y="90"/>
                  </a:lnTo>
                  <a:lnTo>
                    <a:pt x="794" y="66"/>
                  </a:lnTo>
                  <a:lnTo>
                    <a:pt x="519" y="55"/>
                  </a:lnTo>
                  <a:lnTo>
                    <a:pt x="280" y="69"/>
                  </a:lnTo>
                  <a:lnTo>
                    <a:pt x="0" y="83"/>
                  </a:lnTo>
                  <a:close/>
                </a:path>
              </a:pathLst>
            </a:custGeom>
            <a:solidFill>
              <a:srgbClr val="4046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9" name="Freeform 97"/>
            <p:cNvSpPr>
              <a:spLocks/>
            </p:cNvSpPr>
            <p:nvPr/>
          </p:nvSpPr>
          <p:spPr bwMode="auto">
            <a:xfrm>
              <a:off x="3490" y="1176"/>
              <a:ext cx="779" cy="1202"/>
            </a:xfrm>
            <a:custGeom>
              <a:avLst/>
              <a:gdLst>
                <a:gd name="T0" fmla="*/ 0 w 4676"/>
                <a:gd name="T1" fmla="*/ 0 h 7215"/>
                <a:gd name="T2" fmla="*/ 0 w 4676"/>
                <a:gd name="T3" fmla="*/ 0 h 7215"/>
                <a:gd name="T4" fmla="*/ 0 w 4676"/>
                <a:gd name="T5" fmla="*/ 0 h 7215"/>
                <a:gd name="T6" fmla="*/ 0 w 4676"/>
                <a:gd name="T7" fmla="*/ 0 h 7215"/>
                <a:gd name="T8" fmla="*/ 0 w 4676"/>
                <a:gd name="T9" fmla="*/ 0 h 7215"/>
                <a:gd name="T10" fmla="*/ 0 w 4676"/>
                <a:gd name="T11" fmla="*/ 0 h 7215"/>
                <a:gd name="T12" fmla="*/ 0 w 4676"/>
                <a:gd name="T13" fmla="*/ 0 h 7215"/>
                <a:gd name="T14" fmla="*/ 0 w 4676"/>
                <a:gd name="T15" fmla="*/ 0 h 7215"/>
                <a:gd name="T16" fmla="*/ 0 w 4676"/>
                <a:gd name="T17" fmla="*/ 0 h 7215"/>
                <a:gd name="T18" fmla="*/ 0 w 4676"/>
                <a:gd name="T19" fmla="*/ 0 h 7215"/>
                <a:gd name="T20" fmla="*/ 0 w 4676"/>
                <a:gd name="T21" fmla="*/ 0 h 7215"/>
                <a:gd name="T22" fmla="*/ 0 w 4676"/>
                <a:gd name="T23" fmla="*/ 0 h 7215"/>
                <a:gd name="T24" fmla="*/ 0 w 4676"/>
                <a:gd name="T25" fmla="*/ 0 h 7215"/>
                <a:gd name="T26" fmla="*/ 0 w 4676"/>
                <a:gd name="T27" fmla="*/ 0 h 7215"/>
                <a:gd name="T28" fmla="*/ 0 w 4676"/>
                <a:gd name="T29" fmla="*/ 0 h 7215"/>
                <a:gd name="T30" fmla="*/ 0 w 4676"/>
                <a:gd name="T31" fmla="*/ 0 h 7215"/>
                <a:gd name="T32" fmla="*/ 0 w 4676"/>
                <a:gd name="T33" fmla="*/ 0 h 7215"/>
                <a:gd name="T34" fmla="*/ 0 w 4676"/>
                <a:gd name="T35" fmla="*/ 0 h 7215"/>
                <a:gd name="T36" fmla="*/ 0 w 4676"/>
                <a:gd name="T37" fmla="*/ 0 h 7215"/>
                <a:gd name="T38" fmla="*/ 0 w 4676"/>
                <a:gd name="T39" fmla="*/ 0 h 7215"/>
                <a:gd name="T40" fmla="*/ 0 w 4676"/>
                <a:gd name="T41" fmla="*/ 0 h 7215"/>
                <a:gd name="T42" fmla="*/ 0 w 4676"/>
                <a:gd name="T43" fmla="*/ 0 h 7215"/>
                <a:gd name="T44" fmla="*/ 0 w 4676"/>
                <a:gd name="T45" fmla="*/ 0 h 7215"/>
                <a:gd name="T46" fmla="*/ 0 w 4676"/>
                <a:gd name="T47" fmla="*/ 0 h 7215"/>
                <a:gd name="T48" fmla="*/ 0 w 4676"/>
                <a:gd name="T49" fmla="*/ 0 h 7215"/>
                <a:gd name="T50" fmla="*/ 0 w 4676"/>
                <a:gd name="T51" fmla="*/ 0 h 7215"/>
                <a:gd name="T52" fmla="*/ 0 w 4676"/>
                <a:gd name="T53" fmla="*/ 0 h 7215"/>
                <a:gd name="T54" fmla="*/ 0 w 4676"/>
                <a:gd name="T55" fmla="*/ 0 h 7215"/>
                <a:gd name="T56" fmla="*/ 0 w 4676"/>
                <a:gd name="T57" fmla="*/ 0 h 7215"/>
                <a:gd name="T58" fmla="*/ 0 w 4676"/>
                <a:gd name="T59" fmla="*/ 0 h 7215"/>
                <a:gd name="T60" fmla="*/ 0 w 4676"/>
                <a:gd name="T61" fmla="*/ 0 h 7215"/>
                <a:gd name="T62" fmla="*/ 0 w 4676"/>
                <a:gd name="T63" fmla="*/ 0 h 72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676" h="7215">
                  <a:moveTo>
                    <a:pt x="0" y="83"/>
                  </a:moveTo>
                  <a:lnTo>
                    <a:pt x="432" y="17"/>
                  </a:lnTo>
                  <a:lnTo>
                    <a:pt x="823" y="0"/>
                  </a:lnTo>
                  <a:lnTo>
                    <a:pt x="1206" y="17"/>
                  </a:lnTo>
                  <a:lnTo>
                    <a:pt x="1573" y="69"/>
                  </a:lnTo>
                  <a:lnTo>
                    <a:pt x="1946" y="163"/>
                  </a:lnTo>
                  <a:lnTo>
                    <a:pt x="2108" y="215"/>
                  </a:lnTo>
                  <a:lnTo>
                    <a:pt x="2267" y="273"/>
                  </a:lnTo>
                  <a:lnTo>
                    <a:pt x="2530" y="401"/>
                  </a:lnTo>
                  <a:lnTo>
                    <a:pt x="2844" y="577"/>
                  </a:lnTo>
                  <a:lnTo>
                    <a:pt x="3145" y="771"/>
                  </a:lnTo>
                  <a:lnTo>
                    <a:pt x="3511" y="1079"/>
                  </a:lnTo>
                  <a:lnTo>
                    <a:pt x="3832" y="1424"/>
                  </a:lnTo>
                  <a:lnTo>
                    <a:pt x="3974" y="1635"/>
                  </a:lnTo>
                  <a:lnTo>
                    <a:pt x="4116" y="1850"/>
                  </a:lnTo>
                  <a:lnTo>
                    <a:pt x="4309" y="2195"/>
                  </a:lnTo>
                  <a:lnTo>
                    <a:pt x="4441" y="2521"/>
                  </a:lnTo>
                  <a:lnTo>
                    <a:pt x="4572" y="2974"/>
                  </a:lnTo>
                  <a:lnTo>
                    <a:pt x="4658" y="3408"/>
                  </a:lnTo>
                  <a:lnTo>
                    <a:pt x="4676" y="3772"/>
                  </a:lnTo>
                  <a:lnTo>
                    <a:pt x="4672" y="4045"/>
                  </a:lnTo>
                  <a:lnTo>
                    <a:pt x="4652" y="4377"/>
                  </a:lnTo>
                  <a:lnTo>
                    <a:pt x="4548" y="4799"/>
                  </a:lnTo>
                  <a:lnTo>
                    <a:pt x="4424" y="5189"/>
                  </a:lnTo>
                  <a:lnTo>
                    <a:pt x="4292" y="5473"/>
                  </a:lnTo>
                  <a:lnTo>
                    <a:pt x="4116" y="5773"/>
                  </a:lnTo>
                  <a:lnTo>
                    <a:pt x="3922" y="6050"/>
                  </a:lnTo>
                  <a:lnTo>
                    <a:pt x="3750" y="6267"/>
                  </a:lnTo>
                  <a:lnTo>
                    <a:pt x="3511" y="6524"/>
                  </a:lnTo>
                  <a:lnTo>
                    <a:pt x="3234" y="6783"/>
                  </a:lnTo>
                  <a:lnTo>
                    <a:pt x="2824" y="7067"/>
                  </a:lnTo>
                  <a:lnTo>
                    <a:pt x="2547" y="7215"/>
                  </a:lnTo>
                  <a:lnTo>
                    <a:pt x="2997" y="6914"/>
                  </a:lnTo>
                  <a:lnTo>
                    <a:pt x="3363" y="6610"/>
                  </a:lnTo>
                  <a:lnTo>
                    <a:pt x="3667" y="6220"/>
                  </a:lnTo>
                  <a:lnTo>
                    <a:pt x="3953" y="5819"/>
                  </a:lnTo>
                  <a:lnTo>
                    <a:pt x="4103" y="5553"/>
                  </a:lnTo>
                  <a:lnTo>
                    <a:pt x="4240" y="5234"/>
                  </a:lnTo>
                  <a:lnTo>
                    <a:pt x="4344" y="4871"/>
                  </a:lnTo>
                  <a:lnTo>
                    <a:pt x="4396" y="4588"/>
                  </a:lnTo>
                  <a:lnTo>
                    <a:pt x="4448" y="4249"/>
                  </a:lnTo>
                  <a:lnTo>
                    <a:pt x="4462" y="3945"/>
                  </a:lnTo>
                  <a:lnTo>
                    <a:pt x="4441" y="3534"/>
                  </a:lnTo>
                  <a:lnTo>
                    <a:pt x="4351" y="3038"/>
                  </a:lnTo>
                  <a:lnTo>
                    <a:pt x="4262" y="2717"/>
                  </a:lnTo>
                  <a:lnTo>
                    <a:pt x="4144" y="2399"/>
                  </a:lnTo>
                  <a:lnTo>
                    <a:pt x="3996" y="2099"/>
                  </a:lnTo>
                  <a:lnTo>
                    <a:pt x="3832" y="1839"/>
                  </a:lnTo>
                  <a:lnTo>
                    <a:pt x="3687" y="1614"/>
                  </a:lnTo>
                  <a:lnTo>
                    <a:pt x="3480" y="1352"/>
                  </a:lnTo>
                  <a:lnTo>
                    <a:pt x="3329" y="1189"/>
                  </a:lnTo>
                  <a:lnTo>
                    <a:pt x="3138" y="1002"/>
                  </a:lnTo>
                  <a:lnTo>
                    <a:pt x="2931" y="848"/>
                  </a:lnTo>
                  <a:lnTo>
                    <a:pt x="2696" y="684"/>
                  </a:lnTo>
                  <a:lnTo>
                    <a:pt x="2433" y="539"/>
                  </a:lnTo>
                  <a:lnTo>
                    <a:pt x="2153" y="404"/>
                  </a:lnTo>
                  <a:lnTo>
                    <a:pt x="1946" y="305"/>
                  </a:lnTo>
                  <a:lnTo>
                    <a:pt x="1721" y="225"/>
                  </a:lnTo>
                  <a:lnTo>
                    <a:pt x="1365" y="135"/>
                  </a:lnTo>
                  <a:lnTo>
                    <a:pt x="999" y="90"/>
                  </a:lnTo>
                  <a:lnTo>
                    <a:pt x="794" y="66"/>
                  </a:lnTo>
                  <a:lnTo>
                    <a:pt x="519" y="55"/>
                  </a:lnTo>
                  <a:lnTo>
                    <a:pt x="280" y="69"/>
                  </a:lnTo>
                  <a:lnTo>
                    <a:pt x="0" y="83"/>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0" name="Freeform 98"/>
            <p:cNvSpPr>
              <a:spLocks/>
            </p:cNvSpPr>
            <p:nvPr/>
          </p:nvSpPr>
          <p:spPr bwMode="auto">
            <a:xfrm>
              <a:off x="2598" y="2204"/>
              <a:ext cx="377" cy="309"/>
            </a:xfrm>
            <a:custGeom>
              <a:avLst/>
              <a:gdLst>
                <a:gd name="T0" fmla="*/ 0 w 2261"/>
                <a:gd name="T1" fmla="*/ 0 h 1856"/>
                <a:gd name="T2" fmla="*/ 0 w 2261"/>
                <a:gd name="T3" fmla="*/ 0 h 1856"/>
                <a:gd name="T4" fmla="*/ 0 w 2261"/>
                <a:gd name="T5" fmla="*/ 0 h 1856"/>
                <a:gd name="T6" fmla="*/ 0 w 2261"/>
                <a:gd name="T7" fmla="*/ 0 h 1856"/>
                <a:gd name="T8" fmla="*/ 0 w 2261"/>
                <a:gd name="T9" fmla="*/ 0 h 18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1" h="1856">
                  <a:moveTo>
                    <a:pt x="0" y="1044"/>
                  </a:moveTo>
                  <a:lnTo>
                    <a:pt x="1801" y="0"/>
                  </a:lnTo>
                  <a:lnTo>
                    <a:pt x="2261" y="795"/>
                  </a:lnTo>
                  <a:lnTo>
                    <a:pt x="409" y="1856"/>
                  </a:lnTo>
                  <a:lnTo>
                    <a:pt x="0" y="1044"/>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1" name="Freeform 99"/>
            <p:cNvSpPr>
              <a:spLocks/>
            </p:cNvSpPr>
            <p:nvPr/>
          </p:nvSpPr>
          <p:spPr bwMode="auto">
            <a:xfrm>
              <a:off x="2598" y="2204"/>
              <a:ext cx="377" cy="309"/>
            </a:xfrm>
            <a:custGeom>
              <a:avLst/>
              <a:gdLst>
                <a:gd name="T0" fmla="*/ 0 w 2261"/>
                <a:gd name="T1" fmla="*/ 0 h 1856"/>
                <a:gd name="T2" fmla="*/ 0 w 2261"/>
                <a:gd name="T3" fmla="*/ 0 h 1856"/>
                <a:gd name="T4" fmla="*/ 0 w 2261"/>
                <a:gd name="T5" fmla="*/ 0 h 1856"/>
                <a:gd name="T6" fmla="*/ 0 w 2261"/>
                <a:gd name="T7" fmla="*/ 0 h 1856"/>
                <a:gd name="T8" fmla="*/ 0 w 2261"/>
                <a:gd name="T9" fmla="*/ 0 h 1856"/>
                <a:gd name="T10" fmla="*/ 0 w 2261"/>
                <a:gd name="T11" fmla="*/ 0 h 18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61" h="1856">
                  <a:moveTo>
                    <a:pt x="0" y="1044"/>
                  </a:moveTo>
                  <a:lnTo>
                    <a:pt x="1801" y="0"/>
                  </a:lnTo>
                  <a:lnTo>
                    <a:pt x="2261" y="795"/>
                  </a:lnTo>
                  <a:lnTo>
                    <a:pt x="409" y="1856"/>
                  </a:lnTo>
                  <a:lnTo>
                    <a:pt x="0" y="1044"/>
                  </a:lnTo>
                  <a:close/>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2" name="Freeform 100"/>
            <p:cNvSpPr>
              <a:spLocks/>
            </p:cNvSpPr>
            <p:nvPr/>
          </p:nvSpPr>
          <p:spPr bwMode="auto">
            <a:xfrm>
              <a:off x="2646" y="2296"/>
              <a:ext cx="329" cy="216"/>
            </a:xfrm>
            <a:custGeom>
              <a:avLst/>
              <a:gdLst>
                <a:gd name="T0" fmla="*/ 0 w 1973"/>
                <a:gd name="T1" fmla="*/ 0 h 1296"/>
                <a:gd name="T2" fmla="*/ 0 w 1973"/>
                <a:gd name="T3" fmla="*/ 0 h 1296"/>
                <a:gd name="T4" fmla="*/ 0 w 1973"/>
                <a:gd name="T5" fmla="*/ 0 h 1296"/>
                <a:gd name="T6" fmla="*/ 0 w 1973"/>
                <a:gd name="T7" fmla="*/ 0 h 1296"/>
                <a:gd name="T8" fmla="*/ 0 w 1973"/>
                <a:gd name="T9" fmla="*/ 0 h 1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73" h="1296">
                  <a:moveTo>
                    <a:pt x="121" y="1296"/>
                  </a:moveTo>
                  <a:lnTo>
                    <a:pt x="1973" y="242"/>
                  </a:lnTo>
                  <a:lnTo>
                    <a:pt x="1842" y="0"/>
                  </a:lnTo>
                  <a:lnTo>
                    <a:pt x="0" y="1054"/>
                  </a:lnTo>
                  <a:lnTo>
                    <a:pt x="121" y="1296"/>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 name="Freeform 101"/>
            <p:cNvSpPr>
              <a:spLocks/>
            </p:cNvSpPr>
            <p:nvPr/>
          </p:nvSpPr>
          <p:spPr bwMode="auto">
            <a:xfrm>
              <a:off x="2646" y="2296"/>
              <a:ext cx="329" cy="216"/>
            </a:xfrm>
            <a:custGeom>
              <a:avLst/>
              <a:gdLst>
                <a:gd name="T0" fmla="*/ 0 w 1973"/>
                <a:gd name="T1" fmla="*/ 0 h 1296"/>
                <a:gd name="T2" fmla="*/ 0 w 1973"/>
                <a:gd name="T3" fmla="*/ 0 h 1296"/>
                <a:gd name="T4" fmla="*/ 0 w 1973"/>
                <a:gd name="T5" fmla="*/ 0 h 1296"/>
                <a:gd name="T6" fmla="*/ 0 w 1973"/>
                <a:gd name="T7" fmla="*/ 0 h 1296"/>
                <a:gd name="T8" fmla="*/ 0 w 1973"/>
                <a:gd name="T9" fmla="*/ 0 h 1296"/>
                <a:gd name="T10" fmla="*/ 0 w 1973"/>
                <a:gd name="T11" fmla="*/ 0 h 12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73" h="1296">
                  <a:moveTo>
                    <a:pt x="121" y="1296"/>
                  </a:moveTo>
                  <a:lnTo>
                    <a:pt x="1973" y="242"/>
                  </a:lnTo>
                  <a:lnTo>
                    <a:pt x="1842" y="0"/>
                  </a:lnTo>
                  <a:lnTo>
                    <a:pt x="0" y="1054"/>
                  </a:lnTo>
                  <a:lnTo>
                    <a:pt x="121" y="1296"/>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4" name="Line 102"/>
            <p:cNvSpPr>
              <a:spLocks noChangeShapeType="1"/>
            </p:cNvSpPr>
            <p:nvPr/>
          </p:nvSpPr>
          <p:spPr bwMode="auto">
            <a:xfrm flipV="1">
              <a:off x="2619" y="2242"/>
              <a:ext cx="301" cy="173"/>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5" name="Freeform 103"/>
            <p:cNvSpPr>
              <a:spLocks/>
            </p:cNvSpPr>
            <p:nvPr/>
          </p:nvSpPr>
          <p:spPr bwMode="auto">
            <a:xfrm>
              <a:off x="2776" y="2273"/>
              <a:ext cx="84" cy="127"/>
            </a:xfrm>
            <a:custGeom>
              <a:avLst/>
              <a:gdLst>
                <a:gd name="T0" fmla="*/ 0 w 505"/>
                <a:gd name="T1" fmla="*/ 0 h 758"/>
                <a:gd name="T2" fmla="*/ 0 w 505"/>
                <a:gd name="T3" fmla="*/ 0 h 758"/>
                <a:gd name="T4" fmla="*/ 0 w 505"/>
                <a:gd name="T5" fmla="*/ 0 h 758"/>
                <a:gd name="T6" fmla="*/ 0 w 505"/>
                <a:gd name="T7" fmla="*/ 0 h 758"/>
                <a:gd name="T8" fmla="*/ 0 w 505"/>
                <a:gd name="T9" fmla="*/ 0 h 758"/>
                <a:gd name="T10" fmla="*/ 0 w 505"/>
                <a:gd name="T11" fmla="*/ 0 h 758"/>
                <a:gd name="T12" fmla="*/ 0 w 505"/>
                <a:gd name="T13" fmla="*/ 0 h 758"/>
                <a:gd name="T14" fmla="*/ 0 w 505"/>
                <a:gd name="T15" fmla="*/ 0 h 758"/>
                <a:gd name="T16" fmla="*/ 0 w 505"/>
                <a:gd name="T17" fmla="*/ 0 h 758"/>
                <a:gd name="T18" fmla="*/ 0 w 505"/>
                <a:gd name="T19" fmla="*/ 0 h 7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5" h="758">
                  <a:moveTo>
                    <a:pt x="0" y="0"/>
                  </a:moveTo>
                  <a:lnTo>
                    <a:pt x="77" y="14"/>
                  </a:lnTo>
                  <a:lnTo>
                    <a:pt x="173" y="63"/>
                  </a:lnTo>
                  <a:lnTo>
                    <a:pt x="253" y="132"/>
                  </a:lnTo>
                  <a:lnTo>
                    <a:pt x="329" y="233"/>
                  </a:lnTo>
                  <a:lnTo>
                    <a:pt x="381" y="318"/>
                  </a:lnTo>
                  <a:lnTo>
                    <a:pt x="439" y="430"/>
                  </a:lnTo>
                  <a:lnTo>
                    <a:pt x="482" y="540"/>
                  </a:lnTo>
                  <a:lnTo>
                    <a:pt x="505" y="668"/>
                  </a:lnTo>
                  <a:lnTo>
                    <a:pt x="505" y="758"/>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6" name="Freeform 104"/>
            <p:cNvSpPr>
              <a:spLocks/>
            </p:cNvSpPr>
            <p:nvPr/>
          </p:nvSpPr>
          <p:spPr bwMode="auto">
            <a:xfrm>
              <a:off x="2812" y="2254"/>
              <a:ext cx="83" cy="126"/>
            </a:xfrm>
            <a:custGeom>
              <a:avLst/>
              <a:gdLst>
                <a:gd name="T0" fmla="*/ 0 w 499"/>
                <a:gd name="T1" fmla="*/ 0 h 757"/>
                <a:gd name="T2" fmla="*/ 0 w 499"/>
                <a:gd name="T3" fmla="*/ 0 h 757"/>
                <a:gd name="T4" fmla="*/ 0 w 499"/>
                <a:gd name="T5" fmla="*/ 0 h 757"/>
                <a:gd name="T6" fmla="*/ 0 w 499"/>
                <a:gd name="T7" fmla="*/ 0 h 757"/>
                <a:gd name="T8" fmla="*/ 0 w 499"/>
                <a:gd name="T9" fmla="*/ 0 h 757"/>
                <a:gd name="T10" fmla="*/ 0 w 499"/>
                <a:gd name="T11" fmla="*/ 0 h 757"/>
                <a:gd name="T12" fmla="*/ 0 w 499"/>
                <a:gd name="T13" fmla="*/ 0 h 757"/>
                <a:gd name="T14" fmla="*/ 0 w 499"/>
                <a:gd name="T15" fmla="*/ 0 h 757"/>
                <a:gd name="T16" fmla="*/ 0 w 499"/>
                <a:gd name="T17" fmla="*/ 0 h 757"/>
                <a:gd name="T18" fmla="*/ 0 w 499"/>
                <a:gd name="T19" fmla="*/ 0 h 7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9" h="757">
                  <a:moveTo>
                    <a:pt x="0" y="0"/>
                  </a:moveTo>
                  <a:lnTo>
                    <a:pt x="77" y="13"/>
                  </a:lnTo>
                  <a:lnTo>
                    <a:pt x="170" y="61"/>
                  </a:lnTo>
                  <a:lnTo>
                    <a:pt x="253" y="130"/>
                  </a:lnTo>
                  <a:lnTo>
                    <a:pt x="329" y="231"/>
                  </a:lnTo>
                  <a:lnTo>
                    <a:pt x="381" y="317"/>
                  </a:lnTo>
                  <a:lnTo>
                    <a:pt x="430" y="428"/>
                  </a:lnTo>
                  <a:lnTo>
                    <a:pt x="474" y="538"/>
                  </a:lnTo>
                  <a:lnTo>
                    <a:pt x="499" y="670"/>
                  </a:lnTo>
                  <a:lnTo>
                    <a:pt x="499" y="757"/>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7" name="Freeform 105"/>
            <p:cNvSpPr>
              <a:spLocks/>
            </p:cNvSpPr>
            <p:nvPr/>
          </p:nvSpPr>
          <p:spPr bwMode="auto">
            <a:xfrm>
              <a:off x="2874" y="2145"/>
              <a:ext cx="195" cy="208"/>
            </a:xfrm>
            <a:custGeom>
              <a:avLst/>
              <a:gdLst>
                <a:gd name="T0" fmla="*/ 0 w 1167"/>
                <a:gd name="T1" fmla="*/ 0 h 1248"/>
                <a:gd name="T2" fmla="*/ 0 w 1167"/>
                <a:gd name="T3" fmla="*/ 0 h 1248"/>
                <a:gd name="T4" fmla="*/ 0 w 1167"/>
                <a:gd name="T5" fmla="*/ 0 h 1248"/>
                <a:gd name="T6" fmla="*/ 0 w 1167"/>
                <a:gd name="T7" fmla="*/ 0 h 1248"/>
                <a:gd name="T8" fmla="*/ 0 w 1167"/>
                <a:gd name="T9" fmla="*/ 0 h 1248"/>
                <a:gd name="T10" fmla="*/ 0 w 1167"/>
                <a:gd name="T11" fmla="*/ 0 h 1248"/>
                <a:gd name="T12" fmla="*/ 0 w 1167"/>
                <a:gd name="T13" fmla="*/ 0 h 1248"/>
                <a:gd name="T14" fmla="*/ 0 w 1167"/>
                <a:gd name="T15" fmla="*/ 0 h 1248"/>
                <a:gd name="T16" fmla="*/ 0 w 1167"/>
                <a:gd name="T17" fmla="*/ 0 h 1248"/>
                <a:gd name="T18" fmla="*/ 0 w 1167"/>
                <a:gd name="T19" fmla="*/ 0 h 1248"/>
                <a:gd name="T20" fmla="*/ 0 w 1167"/>
                <a:gd name="T21" fmla="*/ 0 h 1248"/>
                <a:gd name="T22" fmla="*/ 0 w 1167"/>
                <a:gd name="T23" fmla="*/ 0 h 1248"/>
                <a:gd name="T24" fmla="*/ 0 w 1167"/>
                <a:gd name="T25" fmla="*/ 0 h 1248"/>
                <a:gd name="T26" fmla="*/ 0 w 1167"/>
                <a:gd name="T27" fmla="*/ 0 h 1248"/>
                <a:gd name="T28" fmla="*/ 0 w 1167"/>
                <a:gd name="T29" fmla="*/ 0 h 1248"/>
                <a:gd name="T30" fmla="*/ 0 w 1167"/>
                <a:gd name="T31" fmla="*/ 0 h 1248"/>
                <a:gd name="T32" fmla="*/ 0 w 1167"/>
                <a:gd name="T33" fmla="*/ 0 h 1248"/>
                <a:gd name="T34" fmla="*/ 0 w 1167"/>
                <a:gd name="T35" fmla="*/ 0 h 1248"/>
                <a:gd name="T36" fmla="*/ 0 w 1167"/>
                <a:gd name="T37" fmla="*/ 0 h 1248"/>
                <a:gd name="T38" fmla="*/ 0 w 1167"/>
                <a:gd name="T39" fmla="*/ 0 h 1248"/>
                <a:gd name="T40" fmla="*/ 0 w 1167"/>
                <a:gd name="T41" fmla="*/ 0 h 1248"/>
                <a:gd name="T42" fmla="*/ 0 w 1167"/>
                <a:gd name="T43" fmla="*/ 0 h 1248"/>
                <a:gd name="T44" fmla="*/ 0 w 1167"/>
                <a:gd name="T45" fmla="*/ 0 h 1248"/>
                <a:gd name="T46" fmla="*/ 0 w 1167"/>
                <a:gd name="T47" fmla="*/ 0 h 1248"/>
                <a:gd name="T48" fmla="*/ 0 w 1167"/>
                <a:gd name="T49" fmla="*/ 0 h 1248"/>
                <a:gd name="T50" fmla="*/ 0 w 1167"/>
                <a:gd name="T51" fmla="*/ 0 h 1248"/>
                <a:gd name="T52" fmla="*/ 0 w 1167"/>
                <a:gd name="T53" fmla="*/ 0 h 1248"/>
                <a:gd name="T54" fmla="*/ 0 w 1167"/>
                <a:gd name="T55" fmla="*/ 0 h 124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167" h="1248">
                  <a:moveTo>
                    <a:pt x="473" y="6"/>
                  </a:moveTo>
                  <a:lnTo>
                    <a:pt x="44" y="266"/>
                  </a:lnTo>
                  <a:lnTo>
                    <a:pt x="0" y="421"/>
                  </a:lnTo>
                  <a:lnTo>
                    <a:pt x="41" y="431"/>
                  </a:lnTo>
                  <a:lnTo>
                    <a:pt x="99" y="459"/>
                  </a:lnTo>
                  <a:lnTo>
                    <a:pt x="182" y="511"/>
                  </a:lnTo>
                  <a:lnTo>
                    <a:pt x="258" y="590"/>
                  </a:lnTo>
                  <a:lnTo>
                    <a:pt x="310" y="653"/>
                  </a:lnTo>
                  <a:lnTo>
                    <a:pt x="373" y="739"/>
                  </a:lnTo>
                  <a:lnTo>
                    <a:pt x="434" y="843"/>
                  </a:lnTo>
                  <a:lnTo>
                    <a:pt x="459" y="916"/>
                  </a:lnTo>
                  <a:lnTo>
                    <a:pt x="483" y="1009"/>
                  </a:lnTo>
                  <a:lnTo>
                    <a:pt x="486" y="1123"/>
                  </a:lnTo>
                  <a:lnTo>
                    <a:pt x="473" y="1230"/>
                  </a:lnTo>
                  <a:lnTo>
                    <a:pt x="642" y="1248"/>
                  </a:lnTo>
                  <a:lnTo>
                    <a:pt x="1129" y="964"/>
                  </a:lnTo>
                  <a:lnTo>
                    <a:pt x="1161" y="873"/>
                  </a:lnTo>
                  <a:lnTo>
                    <a:pt x="1167" y="743"/>
                  </a:lnTo>
                  <a:lnTo>
                    <a:pt x="1157" y="621"/>
                  </a:lnTo>
                  <a:lnTo>
                    <a:pt x="1123" y="525"/>
                  </a:lnTo>
                  <a:lnTo>
                    <a:pt x="1081" y="414"/>
                  </a:lnTo>
                  <a:lnTo>
                    <a:pt x="1032" y="318"/>
                  </a:lnTo>
                  <a:lnTo>
                    <a:pt x="960" y="214"/>
                  </a:lnTo>
                  <a:lnTo>
                    <a:pt x="856" y="113"/>
                  </a:lnTo>
                  <a:lnTo>
                    <a:pt x="736" y="47"/>
                  </a:lnTo>
                  <a:lnTo>
                    <a:pt x="649" y="13"/>
                  </a:lnTo>
                  <a:lnTo>
                    <a:pt x="555" y="0"/>
                  </a:lnTo>
                  <a:lnTo>
                    <a:pt x="473" y="6"/>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8" name="Freeform 106"/>
            <p:cNvSpPr>
              <a:spLocks/>
            </p:cNvSpPr>
            <p:nvPr/>
          </p:nvSpPr>
          <p:spPr bwMode="auto">
            <a:xfrm>
              <a:off x="2874" y="2145"/>
              <a:ext cx="195" cy="208"/>
            </a:xfrm>
            <a:custGeom>
              <a:avLst/>
              <a:gdLst>
                <a:gd name="T0" fmla="*/ 0 w 1167"/>
                <a:gd name="T1" fmla="*/ 0 h 1248"/>
                <a:gd name="T2" fmla="*/ 0 w 1167"/>
                <a:gd name="T3" fmla="*/ 0 h 1248"/>
                <a:gd name="T4" fmla="*/ 0 w 1167"/>
                <a:gd name="T5" fmla="*/ 0 h 1248"/>
                <a:gd name="T6" fmla="*/ 0 w 1167"/>
                <a:gd name="T7" fmla="*/ 0 h 1248"/>
                <a:gd name="T8" fmla="*/ 0 w 1167"/>
                <a:gd name="T9" fmla="*/ 0 h 1248"/>
                <a:gd name="T10" fmla="*/ 0 w 1167"/>
                <a:gd name="T11" fmla="*/ 0 h 1248"/>
                <a:gd name="T12" fmla="*/ 0 w 1167"/>
                <a:gd name="T13" fmla="*/ 0 h 1248"/>
                <a:gd name="T14" fmla="*/ 0 w 1167"/>
                <a:gd name="T15" fmla="*/ 0 h 1248"/>
                <a:gd name="T16" fmla="*/ 0 w 1167"/>
                <a:gd name="T17" fmla="*/ 0 h 1248"/>
                <a:gd name="T18" fmla="*/ 0 w 1167"/>
                <a:gd name="T19" fmla="*/ 0 h 1248"/>
                <a:gd name="T20" fmla="*/ 0 w 1167"/>
                <a:gd name="T21" fmla="*/ 0 h 1248"/>
                <a:gd name="T22" fmla="*/ 0 w 1167"/>
                <a:gd name="T23" fmla="*/ 0 h 1248"/>
                <a:gd name="T24" fmla="*/ 0 w 1167"/>
                <a:gd name="T25" fmla="*/ 0 h 1248"/>
                <a:gd name="T26" fmla="*/ 0 w 1167"/>
                <a:gd name="T27" fmla="*/ 0 h 1248"/>
                <a:gd name="T28" fmla="*/ 0 w 1167"/>
                <a:gd name="T29" fmla="*/ 0 h 1248"/>
                <a:gd name="T30" fmla="*/ 0 w 1167"/>
                <a:gd name="T31" fmla="*/ 0 h 1248"/>
                <a:gd name="T32" fmla="*/ 0 w 1167"/>
                <a:gd name="T33" fmla="*/ 0 h 1248"/>
                <a:gd name="T34" fmla="*/ 0 w 1167"/>
                <a:gd name="T35" fmla="*/ 0 h 1248"/>
                <a:gd name="T36" fmla="*/ 0 w 1167"/>
                <a:gd name="T37" fmla="*/ 0 h 1248"/>
                <a:gd name="T38" fmla="*/ 0 w 1167"/>
                <a:gd name="T39" fmla="*/ 0 h 1248"/>
                <a:gd name="T40" fmla="*/ 0 w 1167"/>
                <a:gd name="T41" fmla="*/ 0 h 1248"/>
                <a:gd name="T42" fmla="*/ 0 w 1167"/>
                <a:gd name="T43" fmla="*/ 0 h 1248"/>
                <a:gd name="T44" fmla="*/ 0 w 1167"/>
                <a:gd name="T45" fmla="*/ 0 h 1248"/>
                <a:gd name="T46" fmla="*/ 0 w 1167"/>
                <a:gd name="T47" fmla="*/ 0 h 1248"/>
                <a:gd name="T48" fmla="*/ 0 w 1167"/>
                <a:gd name="T49" fmla="*/ 0 h 1248"/>
                <a:gd name="T50" fmla="*/ 0 w 1167"/>
                <a:gd name="T51" fmla="*/ 0 h 1248"/>
                <a:gd name="T52" fmla="*/ 0 w 1167"/>
                <a:gd name="T53" fmla="*/ 0 h 1248"/>
                <a:gd name="T54" fmla="*/ 0 w 1167"/>
                <a:gd name="T55" fmla="*/ 0 h 1248"/>
                <a:gd name="T56" fmla="*/ 0 w 1167"/>
                <a:gd name="T57" fmla="*/ 0 h 124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67" h="1248">
                  <a:moveTo>
                    <a:pt x="473" y="6"/>
                  </a:moveTo>
                  <a:lnTo>
                    <a:pt x="44" y="266"/>
                  </a:lnTo>
                  <a:lnTo>
                    <a:pt x="0" y="421"/>
                  </a:lnTo>
                  <a:lnTo>
                    <a:pt x="41" y="431"/>
                  </a:lnTo>
                  <a:lnTo>
                    <a:pt x="99" y="459"/>
                  </a:lnTo>
                  <a:lnTo>
                    <a:pt x="182" y="511"/>
                  </a:lnTo>
                  <a:lnTo>
                    <a:pt x="258" y="590"/>
                  </a:lnTo>
                  <a:lnTo>
                    <a:pt x="310" y="653"/>
                  </a:lnTo>
                  <a:lnTo>
                    <a:pt x="373" y="739"/>
                  </a:lnTo>
                  <a:lnTo>
                    <a:pt x="434" y="843"/>
                  </a:lnTo>
                  <a:lnTo>
                    <a:pt x="459" y="916"/>
                  </a:lnTo>
                  <a:lnTo>
                    <a:pt x="483" y="1009"/>
                  </a:lnTo>
                  <a:lnTo>
                    <a:pt x="486" y="1123"/>
                  </a:lnTo>
                  <a:lnTo>
                    <a:pt x="473" y="1230"/>
                  </a:lnTo>
                  <a:lnTo>
                    <a:pt x="642" y="1248"/>
                  </a:lnTo>
                  <a:lnTo>
                    <a:pt x="1129" y="964"/>
                  </a:lnTo>
                  <a:lnTo>
                    <a:pt x="1161" y="873"/>
                  </a:lnTo>
                  <a:lnTo>
                    <a:pt x="1167" y="743"/>
                  </a:lnTo>
                  <a:lnTo>
                    <a:pt x="1157" y="621"/>
                  </a:lnTo>
                  <a:lnTo>
                    <a:pt x="1123" y="525"/>
                  </a:lnTo>
                  <a:lnTo>
                    <a:pt x="1081" y="414"/>
                  </a:lnTo>
                  <a:lnTo>
                    <a:pt x="1032" y="318"/>
                  </a:lnTo>
                  <a:lnTo>
                    <a:pt x="960" y="214"/>
                  </a:lnTo>
                  <a:lnTo>
                    <a:pt x="856" y="113"/>
                  </a:lnTo>
                  <a:lnTo>
                    <a:pt x="736" y="47"/>
                  </a:lnTo>
                  <a:lnTo>
                    <a:pt x="649" y="13"/>
                  </a:lnTo>
                  <a:lnTo>
                    <a:pt x="555" y="0"/>
                  </a:lnTo>
                  <a:lnTo>
                    <a:pt x="473" y="6"/>
                  </a:lnTo>
                  <a:close/>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9" name="Freeform 107"/>
            <p:cNvSpPr>
              <a:spLocks/>
            </p:cNvSpPr>
            <p:nvPr/>
          </p:nvSpPr>
          <p:spPr bwMode="auto">
            <a:xfrm>
              <a:off x="2883" y="2187"/>
              <a:ext cx="110" cy="165"/>
            </a:xfrm>
            <a:custGeom>
              <a:avLst/>
              <a:gdLst>
                <a:gd name="T0" fmla="*/ 0 w 663"/>
                <a:gd name="T1" fmla="*/ 0 h 988"/>
                <a:gd name="T2" fmla="*/ 0 w 663"/>
                <a:gd name="T3" fmla="*/ 0 h 988"/>
                <a:gd name="T4" fmla="*/ 0 w 663"/>
                <a:gd name="T5" fmla="*/ 0 h 988"/>
                <a:gd name="T6" fmla="*/ 0 w 663"/>
                <a:gd name="T7" fmla="*/ 0 h 988"/>
                <a:gd name="T8" fmla="*/ 0 w 663"/>
                <a:gd name="T9" fmla="*/ 0 h 988"/>
                <a:gd name="T10" fmla="*/ 0 w 663"/>
                <a:gd name="T11" fmla="*/ 0 h 988"/>
                <a:gd name="T12" fmla="*/ 0 w 663"/>
                <a:gd name="T13" fmla="*/ 0 h 988"/>
                <a:gd name="T14" fmla="*/ 0 w 663"/>
                <a:gd name="T15" fmla="*/ 0 h 988"/>
                <a:gd name="T16" fmla="*/ 0 w 663"/>
                <a:gd name="T17" fmla="*/ 0 h 988"/>
                <a:gd name="T18" fmla="*/ 0 w 663"/>
                <a:gd name="T19" fmla="*/ 0 h 988"/>
                <a:gd name="T20" fmla="*/ 0 w 663"/>
                <a:gd name="T21" fmla="*/ 0 h 988"/>
                <a:gd name="T22" fmla="*/ 0 w 663"/>
                <a:gd name="T23" fmla="*/ 0 h 988"/>
                <a:gd name="T24" fmla="*/ 0 w 663"/>
                <a:gd name="T25" fmla="*/ 0 h 988"/>
                <a:gd name="T26" fmla="*/ 0 w 663"/>
                <a:gd name="T27" fmla="*/ 0 h 988"/>
                <a:gd name="T28" fmla="*/ 0 w 663"/>
                <a:gd name="T29" fmla="*/ 0 h 98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63" h="988">
                  <a:moveTo>
                    <a:pt x="0" y="3"/>
                  </a:moveTo>
                  <a:lnTo>
                    <a:pt x="48" y="0"/>
                  </a:lnTo>
                  <a:lnTo>
                    <a:pt x="111" y="3"/>
                  </a:lnTo>
                  <a:lnTo>
                    <a:pt x="177" y="31"/>
                  </a:lnTo>
                  <a:lnTo>
                    <a:pt x="246" y="80"/>
                  </a:lnTo>
                  <a:lnTo>
                    <a:pt x="322" y="141"/>
                  </a:lnTo>
                  <a:lnTo>
                    <a:pt x="383" y="196"/>
                  </a:lnTo>
                  <a:lnTo>
                    <a:pt x="487" y="335"/>
                  </a:lnTo>
                  <a:lnTo>
                    <a:pt x="577" y="480"/>
                  </a:lnTo>
                  <a:lnTo>
                    <a:pt x="629" y="615"/>
                  </a:lnTo>
                  <a:lnTo>
                    <a:pt x="653" y="705"/>
                  </a:lnTo>
                  <a:lnTo>
                    <a:pt x="663" y="794"/>
                  </a:lnTo>
                  <a:lnTo>
                    <a:pt x="663" y="864"/>
                  </a:lnTo>
                  <a:lnTo>
                    <a:pt x="636" y="950"/>
                  </a:lnTo>
                  <a:lnTo>
                    <a:pt x="591" y="988"/>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 name="Freeform 108"/>
            <p:cNvSpPr>
              <a:spLocks/>
            </p:cNvSpPr>
            <p:nvPr/>
          </p:nvSpPr>
          <p:spPr bwMode="auto">
            <a:xfrm>
              <a:off x="2985" y="2271"/>
              <a:ext cx="82" cy="82"/>
            </a:xfrm>
            <a:custGeom>
              <a:avLst/>
              <a:gdLst>
                <a:gd name="T0" fmla="*/ 0 w 495"/>
                <a:gd name="T1" fmla="*/ 0 h 495"/>
                <a:gd name="T2" fmla="*/ 0 w 495"/>
                <a:gd name="T3" fmla="*/ 0 h 495"/>
                <a:gd name="T4" fmla="*/ 0 w 495"/>
                <a:gd name="T5" fmla="*/ 0 h 495"/>
                <a:gd name="T6" fmla="*/ 0 w 495"/>
                <a:gd name="T7" fmla="*/ 0 h 495"/>
                <a:gd name="T8" fmla="*/ 0 w 495"/>
                <a:gd name="T9" fmla="*/ 0 h 495"/>
                <a:gd name="T10" fmla="*/ 0 w 495"/>
                <a:gd name="T11" fmla="*/ 0 h 495"/>
                <a:gd name="T12" fmla="*/ 0 w 495"/>
                <a:gd name="T13" fmla="*/ 0 h 495"/>
                <a:gd name="T14" fmla="*/ 0 w 495"/>
                <a:gd name="T15" fmla="*/ 0 h 495"/>
                <a:gd name="T16" fmla="*/ 0 w 495"/>
                <a:gd name="T17" fmla="*/ 0 h 495"/>
                <a:gd name="T18" fmla="*/ 0 w 495"/>
                <a:gd name="T19" fmla="*/ 0 h 4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5" h="495">
                  <a:moveTo>
                    <a:pt x="0" y="495"/>
                  </a:moveTo>
                  <a:lnTo>
                    <a:pt x="453" y="218"/>
                  </a:lnTo>
                  <a:lnTo>
                    <a:pt x="481" y="155"/>
                  </a:lnTo>
                  <a:lnTo>
                    <a:pt x="495" y="52"/>
                  </a:lnTo>
                  <a:lnTo>
                    <a:pt x="495" y="0"/>
                  </a:lnTo>
                  <a:lnTo>
                    <a:pt x="49" y="242"/>
                  </a:lnTo>
                  <a:lnTo>
                    <a:pt x="52" y="318"/>
                  </a:lnTo>
                  <a:lnTo>
                    <a:pt x="49" y="408"/>
                  </a:lnTo>
                  <a:lnTo>
                    <a:pt x="5" y="470"/>
                  </a:lnTo>
                  <a:lnTo>
                    <a:pt x="0" y="495"/>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 name="Freeform 109"/>
            <p:cNvSpPr>
              <a:spLocks/>
            </p:cNvSpPr>
            <p:nvPr/>
          </p:nvSpPr>
          <p:spPr bwMode="auto">
            <a:xfrm>
              <a:off x="2985" y="2271"/>
              <a:ext cx="82" cy="82"/>
            </a:xfrm>
            <a:custGeom>
              <a:avLst/>
              <a:gdLst>
                <a:gd name="T0" fmla="*/ 0 w 495"/>
                <a:gd name="T1" fmla="*/ 0 h 495"/>
                <a:gd name="T2" fmla="*/ 0 w 495"/>
                <a:gd name="T3" fmla="*/ 0 h 495"/>
                <a:gd name="T4" fmla="*/ 0 w 495"/>
                <a:gd name="T5" fmla="*/ 0 h 495"/>
                <a:gd name="T6" fmla="*/ 0 w 495"/>
                <a:gd name="T7" fmla="*/ 0 h 495"/>
                <a:gd name="T8" fmla="*/ 0 w 495"/>
                <a:gd name="T9" fmla="*/ 0 h 495"/>
                <a:gd name="T10" fmla="*/ 0 w 495"/>
                <a:gd name="T11" fmla="*/ 0 h 495"/>
                <a:gd name="T12" fmla="*/ 0 w 495"/>
                <a:gd name="T13" fmla="*/ 0 h 495"/>
                <a:gd name="T14" fmla="*/ 0 w 495"/>
                <a:gd name="T15" fmla="*/ 0 h 495"/>
                <a:gd name="T16" fmla="*/ 0 w 495"/>
                <a:gd name="T17" fmla="*/ 0 h 495"/>
                <a:gd name="T18" fmla="*/ 0 w 495"/>
                <a:gd name="T19" fmla="*/ 0 h 495"/>
                <a:gd name="T20" fmla="*/ 0 w 495"/>
                <a:gd name="T21" fmla="*/ 0 h 49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95" h="495">
                  <a:moveTo>
                    <a:pt x="0" y="495"/>
                  </a:moveTo>
                  <a:lnTo>
                    <a:pt x="453" y="218"/>
                  </a:lnTo>
                  <a:lnTo>
                    <a:pt x="481" y="155"/>
                  </a:lnTo>
                  <a:lnTo>
                    <a:pt x="495" y="52"/>
                  </a:lnTo>
                  <a:lnTo>
                    <a:pt x="495" y="0"/>
                  </a:lnTo>
                  <a:lnTo>
                    <a:pt x="49" y="242"/>
                  </a:lnTo>
                  <a:lnTo>
                    <a:pt x="52" y="318"/>
                  </a:lnTo>
                  <a:lnTo>
                    <a:pt x="49" y="408"/>
                  </a:lnTo>
                  <a:lnTo>
                    <a:pt x="5" y="470"/>
                  </a:lnTo>
                  <a:lnTo>
                    <a:pt x="0" y="495"/>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2" name="Freeform 110"/>
            <p:cNvSpPr>
              <a:spLocks/>
            </p:cNvSpPr>
            <p:nvPr/>
          </p:nvSpPr>
          <p:spPr bwMode="auto">
            <a:xfrm>
              <a:off x="2886" y="2147"/>
              <a:ext cx="91" cy="42"/>
            </a:xfrm>
            <a:custGeom>
              <a:avLst/>
              <a:gdLst>
                <a:gd name="T0" fmla="*/ 0 w 549"/>
                <a:gd name="T1" fmla="*/ 0 h 252"/>
                <a:gd name="T2" fmla="*/ 0 w 549"/>
                <a:gd name="T3" fmla="*/ 0 h 252"/>
                <a:gd name="T4" fmla="*/ 0 w 549"/>
                <a:gd name="T5" fmla="*/ 0 h 252"/>
                <a:gd name="T6" fmla="*/ 0 w 549"/>
                <a:gd name="T7" fmla="*/ 0 h 252"/>
                <a:gd name="T8" fmla="*/ 0 w 549"/>
                <a:gd name="T9" fmla="*/ 0 h 252"/>
                <a:gd name="T10" fmla="*/ 0 w 549"/>
                <a:gd name="T11" fmla="*/ 0 h 252"/>
                <a:gd name="T12" fmla="*/ 0 w 549"/>
                <a:gd name="T13" fmla="*/ 0 h 2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9" h="252">
                  <a:moveTo>
                    <a:pt x="0" y="242"/>
                  </a:moveTo>
                  <a:lnTo>
                    <a:pt x="407" y="7"/>
                  </a:lnTo>
                  <a:lnTo>
                    <a:pt x="480" y="0"/>
                  </a:lnTo>
                  <a:lnTo>
                    <a:pt x="549" y="7"/>
                  </a:lnTo>
                  <a:lnTo>
                    <a:pt x="107" y="252"/>
                  </a:lnTo>
                  <a:lnTo>
                    <a:pt x="27" y="242"/>
                  </a:lnTo>
                  <a:lnTo>
                    <a:pt x="0" y="242"/>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3" name="Freeform 111"/>
            <p:cNvSpPr>
              <a:spLocks/>
            </p:cNvSpPr>
            <p:nvPr/>
          </p:nvSpPr>
          <p:spPr bwMode="auto">
            <a:xfrm>
              <a:off x="2886" y="2147"/>
              <a:ext cx="91" cy="42"/>
            </a:xfrm>
            <a:custGeom>
              <a:avLst/>
              <a:gdLst>
                <a:gd name="T0" fmla="*/ 0 w 549"/>
                <a:gd name="T1" fmla="*/ 0 h 252"/>
                <a:gd name="T2" fmla="*/ 0 w 549"/>
                <a:gd name="T3" fmla="*/ 0 h 252"/>
                <a:gd name="T4" fmla="*/ 0 w 549"/>
                <a:gd name="T5" fmla="*/ 0 h 252"/>
                <a:gd name="T6" fmla="*/ 0 w 549"/>
                <a:gd name="T7" fmla="*/ 0 h 252"/>
                <a:gd name="T8" fmla="*/ 0 w 549"/>
                <a:gd name="T9" fmla="*/ 0 h 252"/>
                <a:gd name="T10" fmla="*/ 0 w 549"/>
                <a:gd name="T11" fmla="*/ 0 h 252"/>
                <a:gd name="T12" fmla="*/ 0 w 549"/>
                <a:gd name="T13" fmla="*/ 0 h 252"/>
                <a:gd name="T14" fmla="*/ 0 w 549"/>
                <a:gd name="T15" fmla="*/ 0 h 25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9" h="252">
                  <a:moveTo>
                    <a:pt x="0" y="242"/>
                  </a:moveTo>
                  <a:lnTo>
                    <a:pt x="407" y="7"/>
                  </a:lnTo>
                  <a:lnTo>
                    <a:pt x="480" y="0"/>
                  </a:lnTo>
                  <a:lnTo>
                    <a:pt x="549" y="7"/>
                  </a:lnTo>
                  <a:lnTo>
                    <a:pt x="107" y="252"/>
                  </a:lnTo>
                  <a:lnTo>
                    <a:pt x="27" y="242"/>
                  </a:lnTo>
                  <a:lnTo>
                    <a:pt x="0" y="242"/>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4" name="Freeform 112"/>
            <p:cNvSpPr>
              <a:spLocks/>
            </p:cNvSpPr>
            <p:nvPr/>
          </p:nvSpPr>
          <p:spPr bwMode="auto">
            <a:xfrm>
              <a:off x="2969" y="2193"/>
              <a:ext cx="82" cy="43"/>
            </a:xfrm>
            <a:custGeom>
              <a:avLst/>
              <a:gdLst>
                <a:gd name="T0" fmla="*/ 0 w 494"/>
                <a:gd name="T1" fmla="*/ 0 h 260"/>
                <a:gd name="T2" fmla="*/ 0 w 494"/>
                <a:gd name="T3" fmla="*/ 0 h 260"/>
                <a:gd name="T4" fmla="*/ 0 w 494"/>
                <a:gd name="T5" fmla="*/ 0 h 260"/>
                <a:gd name="T6" fmla="*/ 0 w 494"/>
                <a:gd name="T7" fmla="*/ 0 h 260"/>
                <a:gd name="T8" fmla="*/ 0 w 494"/>
                <a:gd name="T9" fmla="*/ 0 h 260"/>
                <a:gd name="T10" fmla="*/ 0 w 494"/>
                <a:gd name="T11" fmla="*/ 0 h 260"/>
                <a:gd name="T12" fmla="*/ 0 w 494"/>
                <a:gd name="T13" fmla="*/ 0 h 260"/>
                <a:gd name="T14" fmla="*/ 0 w 494"/>
                <a:gd name="T15" fmla="*/ 0 h 26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94" h="260">
                  <a:moveTo>
                    <a:pt x="425" y="0"/>
                  </a:moveTo>
                  <a:lnTo>
                    <a:pt x="84" y="205"/>
                  </a:lnTo>
                  <a:lnTo>
                    <a:pt x="0" y="260"/>
                  </a:lnTo>
                  <a:lnTo>
                    <a:pt x="201" y="180"/>
                  </a:lnTo>
                  <a:lnTo>
                    <a:pt x="395" y="107"/>
                  </a:lnTo>
                  <a:lnTo>
                    <a:pt x="494" y="104"/>
                  </a:lnTo>
                  <a:lnTo>
                    <a:pt x="436" y="14"/>
                  </a:lnTo>
                  <a:lnTo>
                    <a:pt x="425" y="0"/>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5" name="Freeform 113"/>
            <p:cNvSpPr>
              <a:spLocks/>
            </p:cNvSpPr>
            <p:nvPr/>
          </p:nvSpPr>
          <p:spPr bwMode="auto">
            <a:xfrm>
              <a:off x="2969" y="2193"/>
              <a:ext cx="82" cy="43"/>
            </a:xfrm>
            <a:custGeom>
              <a:avLst/>
              <a:gdLst>
                <a:gd name="T0" fmla="*/ 0 w 494"/>
                <a:gd name="T1" fmla="*/ 0 h 260"/>
                <a:gd name="T2" fmla="*/ 0 w 494"/>
                <a:gd name="T3" fmla="*/ 0 h 260"/>
                <a:gd name="T4" fmla="*/ 0 w 494"/>
                <a:gd name="T5" fmla="*/ 0 h 260"/>
                <a:gd name="T6" fmla="*/ 0 w 494"/>
                <a:gd name="T7" fmla="*/ 0 h 260"/>
                <a:gd name="T8" fmla="*/ 0 w 494"/>
                <a:gd name="T9" fmla="*/ 0 h 260"/>
                <a:gd name="T10" fmla="*/ 0 w 494"/>
                <a:gd name="T11" fmla="*/ 0 h 260"/>
                <a:gd name="T12" fmla="*/ 0 w 494"/>
                <a:gd name="T13" fmla="*/ 0 h 260"/>
                <a:gd name="T14" fmla="*/ 0 w 494"/>
                <a:gd name="T15" fmla="*/ 0 h 260"/>
                <a:gd name="T16" fmla="*/ 0 w 494"/>
                <a:gd name="T17" fmla="*/ 0 h 2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4" h="260">
                  <a:moveTo>
                    <a:pt x="425" y="0"/>
                  </a:moveTo>
                  <a:lnTo>
                    <a:pt x="84" y="205"/>
                  </a:lnTo>
                  <a:lnTo>
                    <a:pt x="0" y="260"/>
                  </a:lnTo>
                  <a:lnTo>
                    <a:pt x="201" y="180"/>
                  </a:lnTo>
                  <a:lnTo>
                    <a:pt x="395" y="107"/>
                  </a:lnTo>
                  <a:lnTo>
                    <a:pt x="494" y="104"/>
                  </a:lnTo>
                  <a:lnTo>
                    <a:pt x="436" y="14"/>
                  </a:lnTo>
                  <a:lnTo>
                    <a:pt x="425"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6" name="Line 114"/>
            <p:cNvSpPr>
              <a:spLocks noChangeShapeType="1"/>
            </p:cNvSpPr>
            <p:nvPr/>
          </p:nvSpPr>
          <p:spPr bwMode="auto">
            <a:xfrm flipV="1">
              <a:off x="2928" y="2161"/>
              <a:ext cx="79" cy="42"/>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7" name="Line 115"/>
            <p:cNvSpPr>
              <a:spLocks noChangeShapeType="1"/>
            </p:cNvSpPr>
            <p:nvPr/>
          </p:nvSpPr>
          <p:spPr bwMode="auto">
            <a:xfrm flipH="1">
              <a:off x="2915" y="2204"/>
              <a:ext cx="10" cy="38"/>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8" name="Freeform 116"/>
            <p:cNvSpPr>
              <a:spLocks/>
            </p:cNvSpPr>
            <p:nvPr/>
          </p:nvSpPr>
          <p:spPr bwMode="auto">
            <a:xfrm>
              <a:off x="2875" y="2187"/>
              <a:ext cx="30" cy="36"/>
            </a:xfrm>
            <a:custGeom>
              <a:avLst/>
              <a:gdLst>
                <a:gd name="T0" fmla="*/ 0 w 179"/>
                <a:gd name="T1" fmla="*/ 0 h 218"/>
                <a:gd name="T2" fmla="*/ 0 w 179"/>
                <a:gd name="T3" fmla="*/ 0 h 218"/>
                <a:gd name="T4" fmla="*/ 0 w 179"/>
                <a:gd name="T5" fmla="*/ 0 h 218"/>
                <a:gd name="T6" fmla="*/ 0 w 179"/>
                <a:gd name="T7" fmla="*/ 0 h 218"/>
                <a:gd name="T8" fmla="*/ 0 w 179"/>
                <a:gd name="T9" fmla="*/ 0 h 218"/>
                <a:gd name="T10" fmla="*/ 0 w 179"/>
                <a:gd name="T11" fmla="*/ 0 h 218"/>
                <a:gd name="T12" fmla="*/ 0 w 179"/>
                <a:gd name="T13" fmla="*/ 0 h 2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9" h="218">
                  <a:moveTo>
                    <a:pt x="179" y="18"/>
                  </a:moveTo>
                  <a:lnTo>
                    <a:pt x="113" y="218"/>
                  </a:lnTo>
                  <a:lnTo>
                    <a:pt x="0" y="177"/>
                  </a:lnTo>
                  <a:lnTo>
                    <a:pt x="41" y="10"/>
                  </a:lnTo>
                  <a:lnTo>
                    <a:pt x="113" y="0"/>
                  </a:lnTo>
                  <a:lnTo>
                    <a:pt x="159" y="10"/>
                  </a:lnTo>
                  <a:lnTo>
                    <a:pt x="179" y="18"/>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 name="Freeform 117"/>
            <p:cNvSpPr>
              <a:spLocks/>
            </p:cNvSpPr>
            <p:nvPr/>
          </p:nvSpPr>
          <p:spPr bwMode="auto">
            <a:xfrm>
              <a:off x="2875" y="2187"/>
              <a:ext cx="30" cy="36"/>
            </a:xfrm>
            <a:custGeom>
              <a:avLst/>
              <a:gdLst>
                <a:gd name="T0" fmla="*/ 0 w 179"/>
                <a:gd name="T1" fmla="*/ 0 h 218"/>
                <a:gd name="T2" fmla="*/ 0 w 179"/>
                <a:gd name="T3" fmla="*/ 0 h 218"/>
                <a:gd name="T4" fmla="*/ 0 w 179"/>
                <a:gd name="T5" fmla="*/ 0 h 218"/>
                <a:gd name="T6" fmla="*/ 0 w 179"/>
                <a:gd name="T7" fmla="*/ 0 h 218"/>
                <a:gd name="T8" fmla="*/ 0 w 179"/>
                <a:gd name="T9" fmla="*/ 0 h 218"/>
                <a:gd name="T10" fmla="*/ 0 w 179"/>
                <a:gd name="T11" fmla="*/ 0 h 218"/>
                <a:gd name="T12" fmla="*/ 0 w 179"/>
                <a:gd name="T13" fmla="*/ 0 h 218"/>
                <a:gd name="T14" fmla="*/ 0 w 179"/>
                <a:gd name="T15" fmla="*/ 0 h 2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9" h="218">
                  <a:moveTo>
                    <a:pt x="179" y="18"/>
                  </a:moveTo>
                  <a:lnTo>
                    <a:pt x="113" y="218"/>
                  </a:lnTo>
                  <a:lnTo>
                    <a:pt x="0" y="177"/>
                  </a:lnTo>
                  <a:lnTo>
                    <a:pt x="41" y="10"/>
                  </a:lnTo>
                  <a:lnTo>
                    <a:pt x="113" y="0"/>
                  </a:lnTo>
                  <a:lnTo>
                    <a:pt x="159" y="10"/>
                  </a:lnTo>
                  <a:lnTo>
                    <a:pt x="179" y="18"/>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0" name="Freeform 118"/>
            <p:cNvSpPr>
              <a:spLocks/>
            </p:cNvSpPr>
            <p:nvPr/>
          </p:nvSpPr>
          <p:spPr bwMode="auto">
            <a:xfrm>
              <a:off x="2954" y="2308"/>
              <a:ext cx="39" cy="46"/>
            </a:xfrm>
            <a:custGeom>
              <a:avLst/>
              <a:gdLst>
                <a:gd name="T0" fmla="*/ 0 w 234"/>
                <a:gd name="T1" fmla="*/ 0 h 274"/>
                <a:gd name="T2" fmla="*/ 0 w 234"/>
                <a:gd name="T3" fmla="*/ 0 h 274"/>
                <a:gd name="T4" fmla="*/ 0 w 234"/>
                <a:gd name="T5" fmla="*/ 0 h 274"/>
                <a:gd name="T6" fmla="*/ 0 w 234"/>
                <a:gd name="T7" fmla="*/ 0 h 274"/>
                <a:gd name="T8" fmla="*/ 0 w 234"/>
                <a:gd name="T9" fmla="*/ 0 h 274"/>
                <a:gd name="T10" fmla="*/ 0 w 234"/>
                <a:gd name="T11" fmla="*/ 0 h 274"/>
                <a:gd name="T12" fmla="*/ 0 w 234"/>
                <a:gd name="T13" fmla="*/ 0 h 274"/>
                <a:gd name="T14" fmla="*/ 0 w 234"/>
                <a:gd name="T15" fmla="*/ 0 h 274"/>
                <a:gd name="T16" fmla="*/ 0 w 234"/>
                <a:gd name="T17" fmla="*/ 0 h 274"/>
                <a:gd name="T18" fmla="*/ 0 w 234"/>
                <a:gd name="T19" fmla="*/ 0 h 2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4" h="274">
                  <a:moveTo>
                    <a:pt x="234" y="28"/>
                  </a:moveTo>
                  <a:lnTo>
                    <a:pt x="6" y="0"/>
                  </a:lnTo>
                  <a:lnTo>
                    <a:pt x="10" y="115"/>
                  </a:lnTo>
                  <a:lnTo>
                    <a:pt x="6" y="225"/>
                  </a:lnTo>
                  <a:lnTo>
                    <a:pt x="0" y="246"/>
                  </a:lnTo>
                  <a:lnTo>
                    <a:pt x="165" y="274"/>
                  </a:lnTo>
                  <a:lnTo>
                    <a:pt x="214" y="215"/>
                  </a:lnTo>
                  <a:lnTo>
                    <a:pt x="234" y="125"/>
                  </a:lnTo>
                  <a:lnTo>
                    <a:pt x="234" y="63"/>
                  </a:lnTo>
                  <a:lnTo>
                    <a:pt x="234" y="28"/>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1" name="Freeform 119"/>
            <p:cNvSpPr>
              <a:spLocks/>
            </p:cNvSpPr>
            <p:nvPr/>
          </p:nvSpPr>
          <p:spPr bwMode="auto">
            <a:xfrm>
              <a:off x="2954" y="2308"/>
              <a:ext cx="39" cy="46"/>
            </a:xfrm>
            <a:custGeom>
              <a:avLst/>
              <a:gdLst>
                <a:gd name="T0" fmla="*/ 0 w 234"/>
                <a:gd name="T1" fmla="*/ 0 h 274"/>
                <a:gd name="T2" fmla="*/ 0 w 234"/>
                <a:gd name="T3" fmla="*/ 0 h 274"/>
                <a:gd name="T4" fmla="*/ 0 w 234"/>
                <a:gd name="T5" fmla="*/ 0 h 274"/>
                <a:gd name="T6" fmla="*/ 0 w 234"/>
                <a:gd name="T7" fmla="*/ 0 h 274"/>
                <a:gd name="T8" fmla="*/ 0 w 234"/>
                <a:gd name="T9" fmla="*/ 0 h 274"/>
                <a:gd name="T10" fmla="*/ 0 w 234"/>
                <a:gd name="T11" fmla="*/ 0 h 274"/>
                <a:gd name="T12" fmla="*/ 0 w 234"/>
                <a:gd name="T13" fmla="*/ 0 h 274"/>
                <a:gd name="T14" fmla="*/ 0 w 234"/>
                <a:gd name="T15" fmla="*/ 0 h 274"/>
                <a:gd name="T16" fmla="*/ 0 w 234"/>
                <a:gd name="T17" fmla="*/ 0 h 274"/>
                <a:gd name="T18" fmla="*/ 0 w 234"/>
                <a:gd name="T19" fmla="*/ 0 h 274"/>
                <a:gd name="T20" fmla="*/ 0 w 234"/>
                <a:gd name="T21" fmla="*/ 0 h 27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4" h="274">
                  <a:moveTo>
                    <a:pt x="234" y="28"/>
                  </a:moveTo>
                  <a:lnTo>
                    <a:pt x="6" y="0"/>
                  </a:lnTo>
                  <a:lnTo>
                    <a:pt x="10" y="115"/>
                  </a:lnTo>
                  <a:lnTo>
                    <a:pt x="6" y="225"/>
                  </a:lnTo>
                  <a:lnTo>
                    <a:pt x="0" y="246"/>
                  </a:lnTo>
                  <a:lnTo>
                    <a:pt x="165" y="274"/>
                  </a:lnTo>
                  <a:lnTo>
                    <a:pt x="214" y="215"/>
                  </a:lnTo>
                  <a:lnTo>
                    <a:pt x="234" y="125"/>
                  </a:lnTo>
                  <a:lnTo>
                    <a:pt x="234" y="63"/>
                  </a:lnTo>
                  <a:lnTo>
                    <a:pt x="234" y="28"/>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2" name="Freeform 120"/>
            <p:cNvSpPr>
              <a:spLocks/>
            </p:cNvSpPr>
            <p:nvPr/>
          </p:nvSpPr>
          <p:spPr bwMode="auto">
            <a:xfrm>
              <a:off x="2600" y="2206"/>
              <a:ext cx="307" cy="187"/>
            </a:xfrm>
            <a:custGeom>
              <a:avLst/>
              <a:gdLst>
                <a:gd name="T0" fmla="*/ 0 w 1846"/>
                <a:gd name="T1" fmla="*/ 0 h 1123"/>
                <a:gd name="T2" fmla="*/ 0 w 1846"/>
                <a:gd name="T3" fmla="*/ 0 h 1123"/>
                <a:gd name="T4" fmla="*/ 0 w 1846"/>
                <a:gd name="T5" fmla="*/ 0 h 1123"/>
                <a:gd name="T6" fmla="*/ 0 w 1846"/>
                <a:gd name="T7" fmla="*/ 0 h 1123"/>
                <a:gd name="T8" fmla="*/ 0 w 1846"/>
                <a:gd name="T9" fmla="*/ 0 h 11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46" h="1123">
                  <a:moveTo>
                    <a:pt x="41" y="1123"/>
                  </a:moveTo>
                  <a:lnTo>
                    <a:pt x="1846" y="86"/>
                  </a:lnTo>
                  <a:lnTo>
                    <a:pt x="1784" y="0"/>
                  </a:lnTo>
                  <a:lnTo>
                    <a:pt x="0" y="1034"/>
                  </a:lnTo>
                  <a:lnTo>
                    <a:pt x="41" y="1123"/>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3" name="Freeform 121"/>
            <p:cNvSpPr>
              <a:spLocks/>
            </p:cNvSpPr>
            <p:nvPr/>
          </p:nvSpPr>
          <p:spPr bwMode="auto">
            <a:xfrm>
              <a:off x="2600" y="2206"/>
              <a:ext cx="307" cy="187"/>
            </a:xfrm>
            <a:custGeom>
              <a:avLst/>
              <a:gdLst>
                <a:gd name="T0" fmla="*/ 0 w 1846"/>
                <a:gd name="T1" fmla="*/ 0 h 1123"/>
                <a:gd name="T2" fmla="*/ 0 w 1846"/>
                <a:gd name="T3" fmla="*/ 0 h 1123"/>
                <a:gd name="T4" fmla="*/ 0 w 1846"/>
                <a:gd name="T5" fmla="*/ 0 h 1123"/>
                <a:gd name="T6" fmla="*/ 0 w 1846"/>
                <a:gd name="T7" fmla="*/ 0 h 1123"/>
                <a:gd name="T8" fmla="*/ 0 w 1846"/>
                <a:gd name="T9" fmla="*/ 0 h 1123"/>
                <a:gd name="T10" fmla="*/ 0 w 1846"/>
                <a:gd name="T11" fmla="*/ 0 h 11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46" h="1123">
                  <a:moveTo>
                    <a:pt x="41" y="1123"/>
                  </a:moveTo>
                  <a:lnTo>
                    <a:pt x="1846" y="86"/>
                  </a:lnTo>
                  <a:lnTo>
                    <a:pt x="1784" y="0"/>
                  </a:lnTo>
                  <a:lnTo>
                    <a:pt x="0" y="1034"/>
                  </a:lnTo>
                  <a:lnTo>
                    <a:pt x="41" y="1123"/>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4" name="Freeform 122"/>
            <p:cNvSpPr>
              <a:spLocks/>
            </p:cNvSpPr>
            <p:nvPr/>
          </p:nvSpPr>
          <p:spPr bwMode="auto">
            <a:xfrm>
              <a:off x="1438" y="2338"/>
              <a:ext cx="1274" cy="856"/>
            </a:xfrm>
            <a:custGeom>
              <a:avLst/>
              <a:gdLst>
                <a:gd name="T0" fmla="*/ 0 w 7645"/>
                <a:gd name="T1" fmla="*/ 0 h 5133"/>
                <a:gd name="T2" fmla="*/ 0 w 7645"/>
                <a:gd name="T3" fmla="*/ 0 h 5133"/>
                <a:gd name="T4" fmla="*/ 0 w 7645"/>
                <a:gd name="T5" fmla="*/ 0 h 5133"/>
                <a:gd name="T6" fmla="*/ 0 w 7645"/>
                <a:gd name="T7" fmla="*/ 0 h 5133"/>
                <a:gd name="T8" fmla="*/ 0 w 7645"/>
                <a:gd name="T9" fmla="*/ 0 h 5133"/>
                <a:gd name="T10" fmla="*/ 0 w 7645"/>
                <a:gd name="T11" fmla="*/ 0 h 5133"/>
                <a:gd name="T12" fmla="*/ 0 w 7645"/>
                <a:gd name="T13" fmla="*/ 0 h 5133"/>
                <a:gd name="T14" fmla="*/ 0 w 7645"/>
                <a:gd name="T15" fmla="*/ 0 h 5133"/>
                <a:gd name="T16" fmla="*/ 0 w 7645"/>
                <a:gd name="T17" fmla="*/ 0 h 5133"/>
                <a:gd name="T18" fmla="*/ 0 w 7645"/>
                <a:gd name="T19" fmla="*/ 0 h 5133"/>
                <a:gd name="T20" fmla="*/ 0 w 7645"/>
                <a:gd name="T21" fmla="*/ 0 h 5133"/>
                <a:gd name="T22" fmla="*/ 0 w 7645"/>
                <a:gd name="T23" fmla="*/ 0 h 5133"/>
                <a:gd name="T24" fmla="*/ 0 w 7645"/>
                <a:gd name="T25" fmla="*/ 0 h 5133"/>
                <a:gd name="T26" fmla="*/ 0 w 7645"/>
                <a:gd name="T27" fmla="*/ 0 h 5133"/>
                <a:gd name="T28" fmla="*/ 0 w 7645"/>
                <a:gd name="T29" fmla="*/ 0 h 5133"/>
                <a:gd name="T30" fmla="*/ 0 w 7645"/>
                <a:gd name="T31" fmla="*/ 0 h 5133"/>
                <a:gd name="T32" fmla="*/ 0 w 7645"/>
                <a:gd name="T33" fmla="*/ 0 h 5133"/>
                <a:gd name="T34" fmla="*/ 0 w 7645"/>
                <a:gd name="T35" fmla="*/ 0 h 5133"/>
                <a:gd name="T36" fmla="*/ 0 w 7645"/>
                <a:gd name="T37" fmla="*/ 0 h 5133"/>
                <a:gd name="T38" fmla="*/ 0 w 7645"/>
                <a:gd name="T39" fmla="*/ 0 h 5133"/>
                <a:gd name="T40" fmla="*/ 0 w 7645"/>
                <a:gd name="T41" fmla="*/ 0 h 5133"/>
                <a:gd name="T42" fmla="*/ 0 w 7645"/>
                <a:gd name="T43" fmla="*/ 0 h 5133"/>
                <a:gd name="T44" fmla="*/ 0 w 7645"/>
                <a:gd name="T45" fmla="*/ 0 h 5133"/>
                <a:gd name="T46" fmla="*/ 0 w 7645"/>
                <a:gd name="T47" fmla="*/ 0 h 5133"/>
                <a:gd name="T48" fmla="*/ 0 w 7645"/>
                <a:gd name="T49" fmla="*/ 0 h 5133"/>
                <a:gd name="T50" fmla="*/ 0 w 7645"/>
                <a:gd name="T51" fmla="*/ 0 h 513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645" h="5133">
                  <a:moveTo>
                    <a:pt x="6815" y="0"/>
                  </a:moveTo>
                  <a:lnTo>
                    <a:pt x="124" y="3833"/>
                  </a:lnTo>
                  <a:lnTo>
                    <a:pt x="58" y="3892"/>
                  </a:lnTo>
                  <a:lnTo>
                    <a:pt x="28" y="3954"/>
                  </a:lnTo>
                  <a:lnTo>
                    <a:pt x="6" y="4051"/>
                  </a:lnTo>
                  <a:lnTo>
                    <a:pt x="0" y="4162"/>
                  </a:lnTo>
                  <a:lnTo>
                    <a:pt x="21" y="4293"/>
                  </a:lnTo>
                  <a:lnTo>
                    <a:pt x="45" y="4390"/>
                  </a:lnTo>
                  <a:lnTo>
                    <a:pt x="97" y="4524"/>
                  </a:lnTo>
                  <a:lnTo>
                    <a:pt x="183" y="4680"/>
                  </a:lnTo>
                  <a:lnTo>
                    <a:pt x="294" y="4839"/>
                  </a:lnTo>
                  <a:lnTo>
                    <a:pt x="418" y="4981"/>
                  </a:lnTo>
                  <a:lnTo>
                    <a:pt x="522" y="5075"/>
                  </a:lnTo>
                  <a:lnTo>
                    <a:pt x="609" y="5119"/>
                  </a:lnTo>
                  <a:lnTo>
                    <a:pt x="702" y="5133"/>
                  </a:lnTo>
                  <a:lnTo>
                    <a:pt x="781" y="5133"/>
                  </a:lnTo>
                  <a:lnTo>
                    <a:pt x="864" y="5102"/>
                  </a:lnTo>
                  <a:lnTo>
                    <a:pt x="7593" y="1240"/>
                  </a:lnTo>
                  <a:lnTo>
                    <a:pt x="7645" y="902"/>
                  </a:lnTo>
                  <a:lnTo>
                    <a:pt x="7621" y="757"/>
                  </a:lnTo>
                  <a:lnTo>
                    <a:pt x="7552" y="563"/>
                  </a:lnTo>
                  <a:lnTo>
                    <a:pt x="7476" y="411"/>
                  </a:lnTo>
                  <a:lnTo>
                    <a:pt x="7369" y="258"/>
                  </a:lnTo>
                  <a:lnTo>
                    <a:pt x="7275" y="168"/>
                  </a:lnTo>
                  <a:lnTo>
                    <a:pt x="7182" y="96"/>
                  </a:lnTo>
                  <a:lnTo>
                    <a:pt x="6815" y="0"/>
                  </a:lnTo>
                  <a:close/>
                </a:path>
              </a:pathLst>
            </a:custGeom>
            <a:solidFill>
              <a:srgbClr val="433E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5" name="Freeform 123"/>
            <p:cNvSpPr>
              <a:spLocks/>
            </p:cNvSpPr>
            <p:nvPr/>
          </p:nvSpPr>
          <p:spPr bwMode="auto">
            <a:xfrm>
              <a:off x="1438" y="2338"/>
              <a:ext cx="1274" cy="856"/>
            </a:xfrm>
            <a:custGeom>
              <a:avLst/>
              <a:gdLst>
                <a:gd name="T0" fmla="*/ 0 w 7645"/>
                <a:gd name="T1" fmla="*/ 0 h 5133"/>
                <a:gd name="T2" fmla="*/ 0 w 7645"/>
                <a:gd name="T3" fmla="*/ 0 h 5133"/>
                <a:gd name="T4" fmla="*/ 0 w 7645"/>
                <a:gd name="T5" fmla="*/ 0 h 5133"/>
                <a:gd name="T6" fmla="*/ 0 w 7645"/>
                <a:gd name="T7" fmla="*/ 0 h 5133"/>
                <a:gd name="T8" fmla="*/ 0 w 7645"/>
                <a:gd name="T9" fmla="*/ 0 h 5133"/>
                <a:gd name="T10" fmla="*/ 0 w 7645"/>
                <a:gd name="T11" fmla="*/ 0 h 5133"/>
                <a:gd name="T12" fmla="*/ 0 w 7645"/>
                <a:gd name="T13" fmla="*/ 0 h 5133"/>
                <a:gd name="T14" fmla="*/ 0 w 7645"/>
                <a:gd name="T15" fmla="*/ 0 h 5133"/>
                <a:gd name="T16" fmla="*/ 0 w 7645"/>
                <a:gd name="T17" fmla="*/ 0 h 5133"/>
                <a:gd name="T18" fmla="*/ 0 w 7645"/>
                <a:gd name="T19" fmla="*/ 0 h 5133"/>
                <a:gd name="T20" fmla="*/ 0 w 7645"/>
                <a:gd name="T21" fmla="*/ 0 h 5133"/>
                <a:gd name="T22" fmla="*/ 0 w 7645"/>
                <a:gd name="T23" fmla="*/ 0 h 5133"/>
                <a:gd name="T24" fmla="*/ 0 w 7645"/>
                <a:gd name="T25" fmla="*/ 0 h 5133"/>
                <a:gd name="T26" fmla="*/ 0 w 7645"/>
                <a:gd name="T27" fmla="*/ 0 h 5133"/>
                <a:gd name="T28" fmla="*/ 0 w 7645"/>
                <a:gd name="T29" fmla="*/ 0 h 5133"/>
                <a:gd name="T30" fmla="*/ 0 w 7645"/>
                <a:gd name="T31" fmla="*/ 0 h 5133"/>
                <a:gd name="T32" fmla="*/ 0 w 7645"/>
                <a:gd name="T33" fmla="*/ 0 h 5133"/>
                <a:gd name="T34" fmla="*/ 0 w 7645"/>
                <a:gd name="T35" fmla="*/ 0 h 5133"/>
                <a:gd name="T36" fmla="*/ 0 w 7645"/>
                <a:gd name="T37" fmla="*/ 0 h 5133"/>
                <a:gd name="T38" fmla="*/ 0 w 7645"/>
                <a:gd name="T39" fmla="*/ 0 h 5133"/>
                <a:gd name="T40" fmla="*/ 0 w 7645"/>
                <a:gd name="T41" fmla="*/ 0 h 5133"/>
                <a:gd name="T42" fmla="*/ 0 w 7645"/>
                <a:gd name="T43" fmla="*/ 0 h 5133"/>
                <a:gd name="T44" fmla="*/ 0 w 7645"/>
                <a:gd name="T45" fmla="*/ 0 h 5133"/>
                <a:gd name="T46" fmla="*/ 0 w 7645"/>
                <a:gd name="T47" fmla="*/ 0 h 5133"/>
                <a:gd name="T48" fmla="*/ 0 w 7645"/>
                <a:gd name="T49" fmla="*/ 0 h 5133"/>
                <a:gd name="T50" fmla="*/ 0 w 7645"/>
                <a:gd name="T51" fmla="*/ 0 h 5133"/>
                <a:gd name="T52" fmla="*/ 0 w 7645"/>
                <a:gd name="T53" fmla="*/ 0 h 513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7645" h="5133">
                  <a:moveTo>
                    <a:pt x="6815" y="0"/>
                  </a:moveTo>
                  <a:lnTo>
                    <a:pt x="124" y="3833"/>
                  </a:lnTo>
                  <a:lnTo>
                    <a:pt x="58" y="3892"/>
                  </a:lnTo>
                  <a:lnTo>
                    <a:pt x="28" y="3954"/>
                  </a:lnTo>
                  <a:lnTo>
                    <a:pt x="6" y="4051"/>
                  </a:lnTo>
                  <a:lnTo>
                    <a:pt x="0" y="4162"/>
                  </a:lnTo>
                  <a:lnTo>
                    <a:pt x="21" y="4293"/>
                  </a:lnTo>
                  <a:lnTo>
                    <a:pt x="45" y="4390"/>
                  </a:lnTo>
                  <a:lnTo>
                    <a:pt x="97" y="4524"/>
                  </a:lnTo>
                  <a:lnTo>
                    <a:pt x="183" y="4680"/>
                  </a:lnTo>
                  <a:lnTo>
                    <a:pt x="294" y="4839"/>
                  </a:lnTo>
                  <a:lnTo>
                    <a:pt x="418" y="4981"/>
                  </a:lnTo>
                  <a:lnTo>
                    <a:pt x="522" y="5075"/>
                  </a:lnTo>
                  <a:lnTo>
                    <a:pt x="609" y="5119"/>
                  </a:lnTo>
                  <a:lnTo>
                    <a:pt x="702" y="5133"/>
                  </a:lnTo>
                  <a:lnTo>
                    <a:pt x="781" y="5133"/>
                  </a:lnTo>
                  <a:lnTo>
                    <a:pt x="864" y="5102"/>
                  </a:lnTo>
                  <a:lnTo>
                    <a:pt x="7593" y="1240"/>
                  </a:lnTo>
                  <a:lnTo>
                    <a:pt x="7645" y="902"/>
                  </a:lnTo>
                  <a:lnTo>
                    <a:pt x="7621" y="757"/>
                  </a:lnTo>
                  <a:lnTo>
                    <a:pt x="7552" y="563"/>
                  </a:lnTo>
                  <a:lnTo>
                    <a:pt x="7476" y="411"/>
                  </a:lnTo>
                  <a:lnTo>
                    <a:pt x="7369" y="258"/>
                  </a:lnTo>
                  <a:lnTo>
                    <a:pt x="7275" y="168"/>
                  </a:lnTo>
                  <a:lnTo>
                    <a:pt x="7182" y="96"/>
                  </a:lnTo>
                  <a:lnTo>
                    <a:pt x="6815"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6" name="Freeform 124"/>
            <p:cNvSpPr>
              <a:spLocks/>
            </p:cNvSpPr>
            <p:nvPr/>
          </p:nvSpPr>
          <p:spPr bwMode="auto">
            <a:xfrm>
              <a:off x="1543" y="2380"/>
              <a:ext cx="1093" cy="651"/>
            </a:xfrm>
            <a:custGeom>
              <a:avLst/>
              <a:gdLst>
                <a:gd name="T0" fmla="*/ 0 w 6556"/>
                <a:gd name="T1" fmla="*/ 0 h 3902"/>
                <a:gd name="T2" fmla="*/ 0 w 6556"/>
                <a:gd name="T3" fmla="*/ 0 h 3902"/>
                <a:gd name="T4" fmla="*/ 0 w 6556"/>
                <a:gd name="T5" fmla="*/ 0 h 3902"/>
                <a:gd name="T6" fmla="*/ 0 w 6556"/>
                <a:gd name="T7" fmla="*/ 0 h 3902"/>
                <a:gd name="T8" fmla="*/ 0 w 6556"/>
                <a:gd name="T9" fmla="*/ 0 h 3902"/>
                <a:gd name="T10" fmla="*/ 0 w 6556"/>
                <a:gd name="T11" fmla="*/ 0 h 3902"/>
                <a:gd name="T12" fmla="*/ 0 w 6556"/>
                <a:gd name="T13" fmla="*/ 0 h 39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556" h="3902">
                  <a:moveTo>
                    <a:pt x="6391" y="0"/>
                  </a:moveTo>
                  <a:lnTo>
                    <a:pt x="0" y="3702"/>
                  </a:lnTo>
                  <a:lnTo>
                    <a:pt x="96" y="3789"/>
                  </a:lnTo>
                  <a:lnTo>
                    <a:pt x="173" y="3902"/>
                  </a:lnTo>
                  <a:lnTo>
                    <a:pt x="6556" y="225"/>
                  </a:lnTo>
                  <a:lnTo>
                    <a:pt x="6487" y="104"/>
                  </a:lnTo>
                  <a:lnTo>
                    <a:pt x="6391"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7" name="Freeform 125"/>
            <p:cNvSpPr>
              <a:spLocks/>
            </p:cNvSpPr>
            <p:nvPr/>
          </p:nvSpPr>
          <p:spPr bwMode="auto">
            <a:xfrm>
              <a:off x="1543" y="2380"/>
              <a:ext cx="1093" cy="651"/>
            </a:xfrm>
            <a:custGeom>
              <a:avLst/>
              <a:gdLst>
                <a:gd name="T0" fmla="*/ 0 w 6556"/>
                <a:gd name="T1" fmla="*/ 0 h 3902"/>
                <a:gd name="T2" fmla="*/ 0 w 6556"/>
                <a:gd name="T3" fmla="*/ 0 h 3902"/>
                <a:gd name="T4" fmla="*/ 0 w 6556"/>
                <a:gd name="T5" fmla="*/ 0 h 3902"/>
                <a:gd name="T6" fmla="*/ 0 w 6556"/>
                <a:gd name="T7" fmla="*/ 0 h 3902"/>
                <a:gd name="T8" fmla="*/ 0 w 6556"/>
                <a:gd name="T9" fmla="*/ 0 h 3902"/>
                <a:gd name="T10" fmla="*/ 0 w 6556"/>
                <a:gd name="T11" fmla="*/ 0 h 3902"/>
                <a:gd name="T12" fmla="*/ 0 w 6556"/>
                <a:gd name="T13" fmla="*/ 0 h 3902"/>
                <a:gd name="T14" fmla="*/ 0 w 6556"/>
                <a:gd name="T15" fmla="*/ 0 h 390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556" h="3902">
                  <a:moveTo>
                    <a:pt x="6391" y="0"/>
                  </a:moveTo>
                  <a:lnTo>
                    <a:pt x="0" y="3702"/>
                  </a:lnTo>
                  <a:lnTo>
                    <a:pt x="96" y="3789"/>
                  </a:lnTo>
                  <a:lnTo>
                    <a:pt x="173" y="3902"/>
                  </a:lnTo>
                  <a:lnTo>
                    <a:pt x="6556" y="225"/>
                  </a:lnTo>
                  <a:lnTo>
                    <a:pt x="6487" y="104"/>
                  </a:lnTo>
                  <a:lnTo>
                    <a:pt x="6391"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8" name="Freeform 126"/>
            <p:cNvSpPr>
              <a:spLocks/>
            </p:cNvSpPr>
            <p:nvPr/>
          </p:nvSpPr>
          <p:spPr bwMode="auto">
            <a:xfrm>
              <a:off x="1509" y="3004"/>
              <a:ext cx="54" cy="47"/>
            </a:xfrm>
            <a:custGeom>
              <a:avLst/>
              <a:gdLst>
                <a:gd name="T0" fmla="*/ 0 w 325"/>
                <a:gd name="T1" fmla="*/ 0 h 283"/>
                <a:gd name="T2" fmla="*/ 0 w 325"/>
                <a:gd name="T3" fmla="*/ 0 h 283"/>
                <a:gd name="T4" fmla="*/ 0 w 325"/>
                <a:gd name="T5" fmla="*/ 0 h 283"/>
                <a:gd name="T6" fmla="*/ 0 w 325"/>
                <a:gd name="T7" fmla="*/ 0 h 283"/>
                <a:gd name="T8" fmla="*/ 0 w 325"/>
                <a:gd name="T9" fmla="*/ 0 h 283"/>
                <a:gd name="T10" fmla="*/ 0 w 325"/>
                <a:gd name="T11" fmla="*/ 0 h 283"/>
                <a:gd name="T12" fmla="*/ 0 w 325"/>
                <a:gd name="T13" fmla="*/ 0 h 283"/>
                <a:gd name="T14" fmla="*/ 0 w 325"/>
                <a:gd name="T15" fmla="*/ 0 h 2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25" h="283">
                  <a:moveTo>
                    <a:pt x="138" y="0"/>
                  </a:moveTo>
                  <a:lnTo>
                    <a:pt x="0" y="76"/>
                  </a:lnTo>
                  <a:lnTo>
                    <a:pt x="77" y="162"/>
                  </a:lnTo>
                  <a:lnTo>
                    <a:pt x="159" y="283"/>
                  </a:lnTo>
                  <a:lnTo>
                    <a:pt x="325" y="197"/>
                  </a:lnTo>
                  <a:lnTo>
                    <a:pt x="266" y="107"/>
                  </a:lnTo>
                  <a:lnTo>
                    <a:pt x="166" y="7"/>
                  </a:lnTo>
                  <a:lnTo>
                    <a:pt x="138"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9" name="Freeform 127"/>
            <p:cNvSpPr>
              <a:spLocks/>
            </p:cNvSpPr>
            <p:nvPr/>
          </p:nvSpPr>
          <p:spPr bwMode="auto">
            <a:xfrm>
              <a:off x="1509" y="3004"/>
              <a:ext cx="54" cy="47"/>
            </a:xfrm>
            <a:custGeom>
              <a:avLst/>
              <a:gdLst>
                <a:gd name="T0" fmla="*/ 0 w 325"/>
                <a:gd name="T1" fmla="*/ 0 h 283"/>
                <a:gd name="T2" fmla="*/ 0 w 325"/>
                <a:gd name="T3" fmla="*/ 0 h 283"/>
                <a:gd name="T4" fmla="*/ 0 w 325"/>
                <a:gd name="T5" fmla="*/ 0 h 283"/>
                <a:gd name="T6" fmla="*/ 0 w 325"/>
                <a:gd name="T7" fmla="*/ 0 h 283"/>
                <a:gd name="T8" fmla="*/ 0 w 325"/>
                <a:gd name="T9" fmla="*/ 0 h 283"/>
                <a:gd name="T10" fmla="*/ 0 w 325"/>
                <a:gd name="T11" fmla="*/ 0 h 283"/>
                <a:gd name="T12" fmla="*/ 0 w 325"/>
                <a:gd name="T13" fmla="*/ 0 h 283"/>
                <a:gd name="T14" fmla="*/ 0 w 325"/>
                <a:gd name="T15" fmla="*/ 0 h 283"/>
                <a:gd name="T16" fmla="*/ 0 w 325"/>
                <a:gd name="T17" fmla="*/ 0 h 2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5" h="283">
                  <a:moveTo>
                    <a:pt x="138" y="0"/>
                  </a:moveTo>
                  <a:lnTo>
                    <a:pt x="0" y="76"/>
                  </a:lnTo>
                  <a:lnTo>
                    <a:pt x="77" y="162"/>
                  </a:lnTo>
                  <a:lnTo>
                    <a:pt x="159" y="283"/>
                  </a:lnTo>
                  <a:lnTo>
                    <a:pt x="325" y="197"/>
                  </a:lnTo>
                  <a:lnTo>
                    <a:pt x="266" y="107"/>
                  </a:lnTo>
                  <a:lnTo>
                    <a:pt x="166" y="7"/>
                  </a:lnTo>
                  <a:lnTo>
                    <a:pt x="138"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50" name="Freeform 128"/>
            <p:cNvSpPr>
              <a:spLocks/>
            </p:cNvSpPr>
            <p:nvPr/>
          </p:nvSpPr>
          <p:spPr bwMode="auto">
            <a:xfrm>
              <a:off x="1546" y="3051"/>
              <a:ext cx="52" cy="75"/>
            </a:xfrm>
            <a:custGeom>
              <a:avLst/>
              <a:gdLst>
                <a:gd name="T0" fmla="*/ 0 w 311"/>
                <a:gd name="T1" fmla="*/ 0 h 447"/>
                <a:gd name="T2" fmla="*/ 0 w 311"/>
                <a:gd name="T3" fmla="*/ 0 h 447"/>
                <a:gd name="T4" fmla="*/ 0 w 311"/>
                <a:gd name="T5" fmla="*/ 0 h 447"/>
                <a:gd name="T6" fmla="*/ 0 w 311"/>
                <a:gd name="T7" fmla="*/ 0 h 447"/>
                <a:gd name="T8" fmla="*/ 0 w 311"/>
                <a:gd name="T9" fmla="*/ 0 h 447"/>
                <a:gd name="T10" fmla="*/ 0 w 311"/>
                <a:gd name="T11" fmla="*/ 0 h 447"/>
                <a:gd name="T12" fmla="*/ 0 w 311"/>
                <a:gd name="T13" fmla="*/ 0 h 447"/>
                <a:gd name="T14" fmla="*/ 0 w 311"/>
                <a:gd name="T15" fmla="*/ 0 h 447"/>
                <a:gd name="T16" fmla="*/ 0 w 311"/>
                <a:gd name="T17" fmla="*/ 0 h 447"/>
                <a:gd name="T18" fmla="*/ 0 w 311"/>
                <a:gd name="T19" fmla="*/ 0 h 4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1" h="447">
                  <a:moveTo>
                    <a:pt x="152" y="0"/>
                  </a:moveTo>
                  <a:lnTo>
                    <a:pt x="0" y="81"/>
                  </a:lnTo>
                  <a:lnTo>
                    <a:pt x="62" y="184"/>
                  </a:lnTo>
                  <a:lnTo>
                    <a:pt x="127" y="326"/>
                  </a:lnTo>
                  <a:lnTo>
                    <a:pt x="165" y="447"/>
                  </a:lnTo>
                  <a:lnTo>
                    <a:pt x="311" y="356"/>
                  </a:lnTo>
                  <a:lnTo>
                    <a:pt x="294" y="271"/>
                  </a:lnTo>
                  <a:lnTo>
                    <a:pt x="221" y="90"/>
                  </a:lnTo>
                  <a:lnTo>
                    <a:pt x="179" y="32"/>
                  </a:lnTo>
                  <a:lnTo>
                    <a:pt x="152"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 name="Freeform 129"/>
            <p:cNvSpPr>
              <a:spLocks/>
            </p:cNvSpPr>
            <p:nvPr/>
          </p:nvSpPr>
          <p:spPr bwMode="auto">
            <a:xfrm>
              <a:off x="1546" y="3051"/>
              <a:ext cx="52" cy="75"/>
            </a:xfrm>
            <a:custGeom>
              <a:avLst/>
              <a:gdLst>
                <a:gd name="T0" fmla="*/ 0 w 311"/>
                <a:gd name="T1" fmla="*/ 0 h 447"/>
                <a:gd name="T2" fmla="*/ 0 w 311"/>
                <a:gd name="T3" fmla="*/ 0 h 447"/>
                <a:gd name="T4" fmla="*/ 0 w 311"/>
                <a:gd name="T5" fmla="*/ 0 h 447"/>
                <a:gd name="T6" fmla="*/ 0 w 311"/>
                <a:gd name="T7" fmla="*/ 0 h 447"/>
                <a:gd name="T8" fmla="*/ 0 w 311"/>
                <a:gd name="T9" fmla="*/ 0 h 447"/>
                <a:gd name="T10" fmla="*/ 0 w 311"/>
                <a:gd name="T11" fmla="*/ 0 h 447"/>
                <a:gd name="T12" fmla="*/ 0 w 311"/>
                <a:gd name="T13" fmla="*/ 0 h 447"/>
                <a:gd name="T14" fmla="*/ 0 w 311"/>
                <a:gd name="T15" fmla="*/ 0 h 447"/>
                <a:gd name="T16" fmla="*/ 0 w 311"/>
                <a:gd name="T17" fmla="*/ 0 h 447"/>
                <a:gd name="T18" fmla="*/ 0 w 311"/>
                <a:gd name="T19" fmla="*/ 0 h 447"/>
                <a:gd name="T20" fmla="*/ 0 w 311"/>
                <a:gd name="T21" fmla="*/ 0 h 4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11" h="447">
                  <a:moveTo>
                    <a:pt x="152" y="0"/>
                  </a:moveTo>
                  <a:lnTo>
                    <a:pt x="0" y="81"/>
                  </a:lnTo>
                  <a:lnTo>
                    <a:pt x="62" y="184"/>
                  </a:lnTo>
                  <a:lnTo>
                    <a:pt x="127" y="326"/>
                  </a:lnTo>
                  <a:lnTo>
                    <a:pt x="165" y="447"/>
                  </a:lnTo>
                  <a:lnTo>
                    <a:pt x="311" y="356"/>
                  </a:lnTo>
                  <a:lnTo>
                    <a:pt x="294" y="271"/>
                  </a:lnTo>
                  <a:lnTo>
                    <a:pt x="221" y="90"/>
                  </a:lnTo>
                  <a:lnTo>
                    <a:pt x="179" y="32"/>
                  </a:lnTo>
                  <a:lnTo>
                    <a:pt x="152"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spTree>
    <p:extLst>
      <p:ext uri="{BB962C8B-B14F-4D97-AF65-F5344CB8AC3E}">
        <p14:creationId xmlns:p14="http://schemas.microsoft.com/office/powerpoint/2010/main" val="1171123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Process</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0658" y="1053307"/>
            <a:ext cx="7531841" cy="2146843"/>
          </a:xfrm>
          <a:prstGeom prst="rect">
            <a:avLst/>
          </a:prstGeom>
        </p:spPr>
      </p:pic>
      <p:pic>
        <p:nvPicPr>
          <p:cNvPr id="5" name="Picture 4"/>
          <p:cNvPicPr>
            <a:picLocks noChangeAspect="1"/>
          </p:cNvPicPr>
          <p:nvPr/>
        </p:nvPicPr>
        <p:blipFill>
          <a:blip r:embed="rId3"/>
          <a:stretch>
            <a:fillRect/>
          </a:stretch>
        </p:blipFill>
        <p:spPr>
          <a:xfrm>
            <a:off x="646113" y="3429543"/>
            <a:ext cx="5461000" cy="2982546"/>
          </a:xfrm>
          <a:prstGeom prst="rect">
            <a:avLst/>
          </a:prstGeom>
        </p:spPr>
      </p:pic>
      <p:sp>
        <p:nvSpPr>
          <p:cNvPr id="6" name="TextBox 5"/>
          <p:cNvSpPr txBox="1"/>
          <p:nvPr/>
        </p:nvSpPr>
        <p:spPr>
          <a:xfrm>
            <a:off x="6527801" y="4114800"/>
            <a:ext cx="2387600" cy="1323439"/>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dirty="0" smtClean="0"/>
              <a:t>Systems Engineering is more customer focused! It’s just a matter of doing the checks correctly </a:t>
            </a:r>
            <a:endParaRPr lang="en-US" dirty="0"/>
          </a:p>
        </p:txBody>
      </p:sp>
    </p:spTree>
    <p:extLst>
      <p:ext uri="{BB962C8B-B14F-4D97-AF65-F5344CB8AC3E}">
        <p14:creationId xmlns:p14="http://schemas.microsoft.com/office/powerpoint/2010/main" val="1886083140"/>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Compare and Contrast</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213237661"/>
              </p:ext>
            </p:extLst>
          </p:nvPr>
        </p:nvGraphicFramePr>
        <p:xfrm>
          <a:off x="130175" y="1601629"/>
          <a:ext cx="8686800" cy="5181600"/>
        </p:xfrm>
        <a:graphic>
          <a:graphicData uri="http://schemas.openxmlformats.org/drawingml/2006/table">
            <a:tbl>
              <a:tblPr firstRow="1" firstCol="1" bandRow="1">
                <a:tableStyleId>{5C22544A-7EE6-4342-B048-85BDC9FD1C3A}</a:tableStyleId>
              </a:tblPr>
              <a:tblGrid>
                <a:gridCol w="4343400"/>
                <a:gridCol w="4343400"/>
              </a:tblGrid>
              <a:tr h="209531">
                <a:tc>
                  <a:txBody>
                    <a:bodyPr/>
                    <a:lstStyle/>
                    <a:p>
                      <a:pPr marL="0" marR="0">
                        <a:spcBef>
                          <a:spcPts val="0"/>
                        </a:spcBef>
                        <a:spcAft>
                          <a:spcPts val="0"/>
                        </a:spcAft>
                      </a:pPr>
                      <a:r>
                        <a:rPr lang="en-GB" sz="1400">
                          <a:effectLst/>
                        </a:rPr>
                        <a:t>The Agile Manifesto is based on twelve principles:</a:t>
                      </a:r>
                      <a:endParaRPr lang="en-GB" sz="1200">
                        <a:effectLst/>
                        <a:latin typeface="Calibri" charset="0"/>
                        <a:ea typeface="Calibri" charset="0"/>
                        <a:cs typeface="Times New Roman" charset="0"/>
                      </a:endParaRPr>
                    </a:p>
                  </a:txBody>
                  <a:tcPr marL="67349" marR="67349" marT="0" marB="0"/>
                </a:tc>
                <a:tc>
                  <a:txBody>
                    <a:bodyPr/>
                    <a:lstStyle/>
                    <a:p>
                      <a:pPr marL="0" marR="0">
                        <a:spcBef>
                          <a:spcPts val="0"/>
                        </a:spcBef>
                        <a:spcAft>
                          <a:spcPts val="0"/>
                        </a:spcAft>
                      </a:pPr>
                      <a:r>
                        <a:rPr lang="en-GB" sz="1400">
                          <a:effectLst/>
                        </a:rPr>
                        <a:t>The SE manifesto is based on</a:t>
                      </a:r>
                      <a:endParaRPr lang="en-GB" sz="1200">
                        <a:effectLst/>
                        <a:latin typeface="Calibri" charset="0"/>
                        <a:ea typeface="Calibri" charset="0"/>
                        <a:cs typeface="Times New Roman" charset="0"/>
                      </a:endParaRPr>
                    </a:p>
                  </a:txBody>
                  <a:tcPr marL="67349" marR="67349" marT="0" marB="0"/>
                </a:tc>
              </a:tr>
              <a:tr h="4310349">
                <a:tc>
                  <a:txBody>
                    <a:bodyPr/>
                    <a:lstStyle/>
                    <a:p>
                      <a:pPr marL="342900" marR="0" lvl="0" indent="-342900">
                        <a:spcBef>
                          <a:spcPts val="0"/>
                        </a:spcBef>
                        <a:spcAft>
                          <a:spcPts val="0"/>
                        </a:spcAft>
                        <a:buFont typeface="+mj-lt"/>
                        <a:buAutoNum type="arabicPeriod"/>
                        <a:tabLst>
                          <a:tab pos="139700" algn="l"/>
                          <a:tab pos="457200" algn="l"/>
                        </a:tabLst>
                      </a:pPr>
                      <a:r>
                        <a:rPr lang="en-GB" sz="1200">
                          <a:effectLst/>
                        </a:rPr>
                        <a:t>Customer satisfaction by early and continuous delivery of valuable software</a:t>
                      </a:r>
                    </a:p>
                    <a:p>
                      <a:pPr marL="342900" marR="0" lvl="0" indent="-342900">
                        <a:spcBef>
                          <a:spcPts val="0"/>
                        </a:spcBef>
                        <a:spcAft>
                          <a:spcPts val="0"/>
                        </a:spcAft>
                        <a:buFont typeface="+mj-lt"/>
                        <a:buAutoNum type="arabicPeriod"/>
                        <a:tabLst>
                          <a:tab pos="139700" algn="l"/>
                          <a:tab pos="457200" algn="l"/>
                        </a:tabLst>
                      </a:pPr>
                      <a:r>
                        <a:rPr lang="en-GB" sz="1200">
                          <a:effectLst/>
                        </a:rPr>
                        <a:t>Welcome changing requirements, even in late development</a:t>
                      </a:r>
                    </a:p>
                    <a:p>
                      <a:pPr marL="342900" marR="0" lvl="0" indent="-342900">
                        <a:spcBef>
                          <a:spcPts val="0"/>
                        </a:spcBef>
                        <a:spcAft>
                          <a:spcPts val="0"/>
                        </a:spcAft>
                        <a:buFont typeface="+mj-lt"/>
                        <a:buAutoNum type="arabicPeriod"/>
                        <a:tabLst>
                          <a:tab pos="139700" algn="l"/>
                          <a:tab pos="457200" algn="l"/>
                        </a:tabLst>
                      </a:pPr>
                      <a:r>
                        <a:rPr lang="en-GB" sz="1200">
                          <a:effectLst/>
                        </a:rPr>
                        <a:t>Working software is delivered frequently (weeks rather than months)</a:t>
                      </a:r>
                    </a:p>
                    <a:p>
                      <a:pPr marL="342900" marR="0" lvl="0" indent="-342900">
                        <a:spcBef>
                          <a:spcPts val="0"/>
                        </a:spcBef>
                        <a:spcAft>
                          <a:spcPts val="0"/>
                        </a:spcAft>
                        <a:buFont typeface="+mj-lt"/>
                        <a:buAutoNum type="arabicPeriod"/>
                        <a:tabLst>
                          <a:tab pos="139700" algn="l"/>
                          <a:tab pos="457200" algn="l"/>
                        </a:tabLst>
                      </a:pPr>
                      <a:r>
                        <a:rPr lang="en-GB" sz="1200">
                          <a:effectLst/>
                        </a:rPr>
                        <a:t>Close, daily cooperation between business people and developers</a:t>
                      </a:r>
                    </a:p>
                    <a:p>
                      <a:pPr marL="342900" marR="0" lvl="0" indent="-342900">
                        <a:spcBef>
                          <a:spcPts val="0"/>
                        </a:spcBef>
                        <a:spcAft>
                          <a:spcPts val="0"/>
                        </a:spcAft>
                        <a:buFont typeface="+mj-lt"/>
                        <a:buAutoNum type="arabicPeriod"/>
                        <a:tabLst>
                          <a:tab pos="139700" algn="l"/>
                          <a:tab pos="457200" algn="l"/>
                        </a:tabLst>
                      </a:pPr>
                      <a:r>
                        <a:rPr lang="en-GB" sz="1200">
                          <a:effectLst/>
                        </a:rPr>
                        <a:t>Projects are built around motivated individuals, who should be trusted</a:t>
                      </a:r>
                    </a:p>
                    <a:p>
                      <a:pPr marL="342900" marR="0" lvl="0" indent="-342900">
                        <a:spcBef>
                          <a:spcPts val="0"/>
                        </a:spcBef>
                        <a:spcAft>
                          <a:spcPts val="0"/>
                        </a:spcAft>
                        <a:buFont typeface="+mj-lt"/>
                        <a:buAutoNum type="arabicPeriod"/>
                        <a:tabLst>
                          <a:tab pos="139700" algn="l"/>
                          <a:tab pos="457200" algn="l"/>
                        </a:tabLst>
                      </a:pPr>
                      <a:r>
                        <a:rPr lang="en-GB" sz="1200">
                          <a:effectLst/>
                        </a:rPr>
                        <a:t>Face-to-face conversation is the best form of communication (co-location)</a:t>
                      </a:r>
                    </a:p>
                    <a:p>
                      <a:pPr marL="342900" marR="0" lvl="0" indent="-342900">
                        <a:spcBef>
                          <a:spcPts val="0"/>
                        </a:spcBef>
                        <a:spcAft>
                          <a:spcPts val="0"/>
                        </a:spcAft>
                        <a:buFont typeface="+mj-lt"/>
                        <a:buAutoNum type="arabicPeriod"/>
                        <a:tabLst>
                          <a:tab pos="139700" algn="l"/>
                          <a:tab pos="457200" algn="l"/>
                        </a:tabLst>
                      </a:pPr>
                      <a:r>
                        <a:rPr lang="en-GB" sz="1200">
                          <a:effectLst/>
                        </a:rPr>
                        <a:t>Working software is the principal measure of progress</a:t>
                      </a:r>
                    </a:p>
                    <a:p>
                      <a:pPr marL="342900" marR="0" lvl="0" indent="-342900">
                        <a:spcBef>
                          <a:spcPts val="0"/>
                        </a:spcBef>
                        <a:spcAft>
                          <a:spcPts val="0"/>
                        </a:spcAft>
                        <a:buFont typeface="+mj-lt"/>
                        <a:buAutoNum type="arabicPeriod"/>
                        <a:tabLst>
                          <a:tab pos="139700" algn="l"/>
                          <a:tab pos="457200" algn="l"/>
                        </a:tabLst>
                      </a:pPr>
                      <a:r>
                        <a:rPr lang="en-GB" sz="1200">
                          <a:effectLst/>
                        </a:rPr>
                        <a:t>Sustainable development, able to maintain a constant pace</a:t>
                      </a:r>
                    </a:p>
                    <a:p>
                      <a:pPr marL="342900" marR="0" lvl="0" indent="-342900">
                        <a:spcBef>
                          <a:spcPts val="0"/>
                        </a:spcBef>
                        <a:spcAft>
                          <a:spcPts val="0"/>
                        </a:spcAft>
                        <a:buFont typeface="+mj-lt"/>
                        <a:buAutoNum type="arabicPeriod"/>
                        <a:tabLst>
                          <a:tab pos="139700" algn="l"/>
                          <a:tab pos="457200" algn="l"/>
                        </a:tabLst>
                      </a:pPr>
                      <a:r>
                        <a:rPr lang="en-GB" sz="1200">
                          <a:effectLst/>
                        </a:rPr>
                        <a:t>Continuous attention to technical excellence and good design</a:t>
                      </a:r>
                    </a:p>
                    <a:p>
                      <a:pPr marL="342900" marR="0" lvl="0" indent="-342900">
                        <a:spcBef>
                          <a:spcPts val="0"/>
                        </a:spcBef>
                        <a:spcAft>
                          <a:spcPts val="0"/>
                        </a:spcAft>
                        <a:buFont typeface="+mj-lt"/>
                        <a:buAutoNum type="arabicPeriod"/>
                        <a:tabLst>
                          <a:tab pos="139700" algn="l"/>
                          <a:tab pos="457200" algn="l"/>
                        </a:tabLst>
                      </a:pPr>
                      <a:r>
                        <a:rPr lang="en-GB" sz="1200">
                          <a:effectLst/>
                        </a:rPr>
                        <a:t>Simplicity—the art of maximizing the amount of work not done—is essential</a:t>
                      </a:r>
                    </a:p>
                    <a:p>
                      <a:pPr marL="342900" marR="0" lvl="0" indent="-342900">
                        <a:spcBef>
                          <a:spcPts val="0"/>
                        </a:spcBef>
                        <a:spcAft>
                          <a:spcPts val="0"/>
                        </a:spcAft>
                        <a:buFont typeface="+mj-lt"/>
                        <a:buAutoNum type="arabicPeriod"/>
                        <a:tabLst>
                          <a:tab pos="139700" algn="l"/>
                          <a:tab pos="457200" algn="l"/>
                        </a:tabLst>
                      </a:pPr>
                      <a:r>
                        <a:rPr lang="en-GB" sz="1200">
                          <a:effectLst/>
                        </a:rPr>
                        <a:t>Best architectures, requirements, and designs emerge from self-organizing teams</a:t>
                      </a:r>
                    </a:p>
                    <a:p>
                      <a:pPr marL="342900" marR="0" lvl="0" indent="-342900">
                        <a:spcBef>
                          <a:spcPts val="0"/>
                        </a:spcBef>
                        <a:spcAft>
                          <a:spcPts val="0"/>
                        </a:spcAft>
                        <a:buFont typeface="+mj-lt"/>
                        <a:buAutoNum type="arabicPeriod"/>
                        <a:tabLst>
                          <a:tab pos="139700" algn="l"/>
                          <a:tab pos="457200" algn="l"/>
                        </a:tabLst>
                      </a:pPr>
                      <a:r>
                        <a:rPr lang="en-GB" sz="1200">
                          <a:effectLst/>
                        </a:rPr>
                        <a:t>Regularly, the team reflects on how to become more effective, and adjusts accordingly</a:t>
                      </a:r>
                    </a:p>
                    <a:p>
                      <a:pPr marL="0" marR="0">
                        <a:spcBef>
                          <a:spcPts val="0"/>
                        </a:spcBef>
                        <a:spcAft>
                          <a:spcPts val="0"/>
                        </a:spcAft>
                      </a:pPr>
                      <a:r>
                        <a:rPr lang="en-GB" sz="1200">
                          <a:effectLst/>
                        </a:rPr>
                        <a:t> </a:t>
                      </a:r>
                      <a:endParaRPr lang="en-GB" sz="1200">
                        <a:effectLst/>
                        <a:latin typeface="Calibri" charset="0"/>
                        <a:ea typeface="Calibri" charset="0"/>
                        <a:cs typeface="Times New Roman" charset="0"/>
                      </a:endParaRPr>
                    </a:p>
                  </a:txBody>
                  <a:tcPr marL="67349" marR="67349" marT="0" marB="0"/>
                </a:tc>
                <a:tc>
                  <a:txBody>
                    <a:bodyPr/>
                    <a:lstStyle/>
                    <a:p>
                      <a:pPr marL="0" marR="0">
                        <a:spcBef>
                          <a:spcPts val="0"/>
                        </a:spcBef>
                        <a:spcAft>
                          <a:spcPts val="0"/>
                        </a:spcAft>
                      </a:pPr>
                      <a:r>
                        <a:rPr lang="en-GB" sz="1200" dirty="0">
                          <a:effectLst/>
                        </a:rPr>
                        <a:t>Moto: To listen, to understand, to deliver</a:t>
                      </a:r>
                    </a:p>
                    <a:p>
                      <a:pPr marL="0" marR="0">
                        <a:spcBef>
                          <a:spcPts val="0"/>
                        </a:spcBef>
                        <a:spcAft>
                          <a:spcPts val="0"/>
                        </a:spcAft>
                      </a:pPr>
                      <a:r>
                        <a:rPr lang="en-GB" sz="1200" dirty="0">
                          <a:effectLst/>
                        </a:rPr>
                        <a:t> </a:t>
                      </a:r>
                    </a:p>
                    <a:p>
                      <a:pPr marL="0" marR="0">
                        <a:spcBef>
                          <a:spcPts val="0"/>
                        </a:spcBef>
                        <a:spcAft>
                          <a:spcPts val="0"/>
                        </a:spcAft>
                      </a:pPr>
                      <a:r>
                        <a:rPr lang="en-GB" sz="1200" dirty="0">
                          <a:effectLst/>
                        </a:rPr>
                        <a:t>1 To satisfy all stakeholders by the timely delivery of capability</a:t>
                      </a:r>
                    </a:p>
                    <a:p>
                      <a:pPr marL="0" marR="0">
                        <a:spcBef>
                          <a:spcPts val="0"/>
                        </a:spcBef>
                        <a:spcAft>
                          <a:spcPts val="0"/>
                        </a:spcAft>
                      </a:pPr>
                      <a:r>
                        <a:rPr lang="en-GB" sz="1200" dirty="0">
                          <a:effectLst/>
                        </a:rPr>
                        <a:t>2 To embrace all requirement changes </a:t>
                      </a:r>
                    </a:p>
                    <a:p>
                      <a:pPr marL="0" marR="0">
                        <a:spcBef>
                          <a:spcPts val="0"/>
                        </a:spcBef>
                        <a:spcAft>
                          <a:spcPts val="0"/>
                        </a:spcAft>
                      </a:pPr>
                      <a:r>
                        <a:rPr lang="en-GB" sz="1200" dirty="0">
                          <a:effectLst/>
                        </a:rPr>
                        <a:t>3 To deliver solution options at the correct time for consideration and agreement </a:t>
                      </a:r>
                    </a:p>
                    <a:p>
                      <a:pPr marL="0" marR="0">
                        <a:spcBef>
                          <a:spcPts val="0"/>
                        </a:spcBef>
                        <a:spcAft>
                          <a:spcPts val="0"/>
                        </a:spcAft>
                      </a:pPr>
                      <a:r>
                        <a:rPr lang="en-GB" sz="1200" dirty="0">
                          <a:effectLst/>
                        </a:rPr>
                        <a:t>4 To maintain close daily cooperation between all pertinent stakeholders and system developers</a:t>
                      </a:r>
                    </a:p>
                    <a:p>
                      <a:pPr marL="0" marR="0">
                        <a:spcBef>
                          <a:spcPts val="0"/>
                        </a:spcBef>
                        <a:spcAft>
                          <a:spcPts val="0"/>
                        </a:spcAft>
                      </a:pPr>
                      <a:r>
                        <a:rPr lang="en-GB" sz="1200" dirty="0">
                          <a:effectLst/>
                        </a:rPr>
                        <a:t>5 To build programme and projects around enthusiastic, motivated and capable teams</a:t>
                      </a:r>
                    </a:p>
                    <a:p>
                      <a:pPr marL="0" marR="0">
                        <a:spcBef>
                          <a:spcPts val="0"/>
                        </a:spcBef>
                        <a:spcAft>
                          <a:spcPts val="0"/>
                        </a:spcAft>
                      </a:pPr>
                      <a:r>
                        <a:rPr lang="en-GB" sz="1200" dirty="0">
                          <a:effectLst/>
                        </a:rPr>
                        <a:t>6 To interact will all stakeholders face to face through conversation and diagrams as the ultimate form of communication</a:t>
                      </a:r>
                    </a:p>
                    <a:p>
                      <a:pPr marL="0" marR="0">
                        <a:spcBef>
                          <a:spcPts val="0"/>
                        </a:spcBef>
                        <a:spcAft>
                          <a:spcPts val="0"/>
                        </a:spcAft>
                      </a:pPr>
                      <a:r>
                        <a:rPr lang="en-GB" sz="1200" dirty="0">
                          <a:effectLst/>
                        </a:rPr>
                        <a:t>7 To measure performance through evidence-0based demonstrable capability </a:t>
                      </a:r>
                      <a:endParaRPr lang="en-GB" sz="1200" dirty="0" smtClean="0">
                        <a:effectLst/>
                      </a:endParaRPr>
                    </a:p>
                    <a:p>
                      <a:pPr marL="0" marR="0">
                        <a:spcBef>
                          <a:spcPts val="0"/>
                        </a:spcBef>
                        <a:spcAft>
                          <a:spcPts val="0"/>
                        </a:spcAft>
                      </a:pPr>
                      <a:r>
                        <a:rPr lang="en-GB" sz="1200" dirty="0" smtClean="0">
                          <a:effectLst/>
                        </a:rPr>
                        <a:t>8</a:t>
                      </a:r>
                      <a:r>
                        <a:rPr lang="en-GB" sz="1200" baseline="0" dirty="0" smtClean="0">
                          <a:effectLst/>
                        </a:rPr>
                        <a:t> </a:t>
                      </a:r>
                      <a:r>
                        <a:rPr lang="en-GB" sz="1200" dirty="0" smtClean="0">
                          <a:effectLst/>
                        </a:rPr>
                        <a:t>To </a:t>
                      </a:r>
                      <a:r>
                        <a:rPr lang="en-GB" sz="1200" dirty="0">
                          <a:effectLst/>
                        </a:rPr>
                        <a:t>smooth the work-flow</a:t>
                      </a:r>
                    </a:p>
                    <a:p>
                      <a:pPr marL="0" marR="0">
                        <a:spcBef>
                          <a:spcPts val="0"/>
                        </a:spcBef>
                        <a:spcAft>
                          <a:spcPts val="0"/>
                        </a:spcAft>
                      </a:pPr>
                      <a:r>
                        <a:rPr lang="en-GB" sz="1200" dirty="0">
                          <a:effectLst/>
                        </a:rPr>
                        <a:t>9 To explore all choices to ensure excellent design</a:t>
                      </a:r>
                    </a:p>
                    <a:p>
                      <a:pPr marL="0" marR="0">
                        <a:spcBef>
                          <a:spcPts val="0"/>
                        </a:spcBef>
                        <a:spcAft>
                          <a:spcPts val="0"/>
                        </a:spcAft>
                      </a:pPr>
                      <a:r>
                        <a:rPr lang="en-GB" sz="1200" dirty="0">
                          <a:effectLst/>
                        </a:rPr>
                        <a:t>10 To simplify through understanding</a:t>
                      </a:r>
                    </a:p>
                    <a:p>
                      <a:pPr marL="0" marR="0">
                        <a:spcBef>
                          <a:spcPts val="0"/>
                        </a:spcBef>
                        <a:spcAft>
                          <a:spcPts val="0"/>
                        </a:spcAft>
                      </a:pPr>
                      <a:r>
                        <a:rPr lang="en-GB" sz="1200" dirty="0">
                          <a:effectLst/>
                        </a:rPr>
                        <a:t>11 To share at all times</a:t>
                      </a:r>
                    </a:p>
                    <a:p>
                      <a:pPr marL="0" marR="0">
                        <a:spcBef>
                          <a:spcPts val="0"/>
                        </a:spcBef>
                        <a:spcAft>
                          <a:spcPts val="0"/>
                        </a:spcAft>
                      </a:pPr>
                      <a:r>
                        <a:rPr lang="en-GB" sz="1200" dirty="0">
                          <a:effectLst/>
                        </a:rPr>
                        <a:t>12 To reflect and review continuously </a:t>
                      </a:r>
                    </a:p>
                    <a:p>
                      <a:pPr marL="0" marR="0">
                        <a:spcBef>
                          <a:spcPts val="0"/>
                        </a:spcBef>
                        <a:spcAft>
                          <a:spcPts val="0"/>
                        </a:spcAft>
                      </a:pPr>
                      <a:r>
                        <a:rPr lang="en-GB" sz="1200" dirty="0">
                          <a:effectLst/>
                        </a:rPr>
                        <a:t>13 To identify and rectify potential issues before they are real</a:t>
                      </a:r>
                    </a:p>
                    <a:p>
                      <a:pPr marL="457200" marR="0">
                        <a:spcBef>
                          <a:spcPts val="0"/>
                        </a:spcBef>
                        <a:spcAft>
                          <a:spcPts val="0"/>
                        </a:spcAft>
                      </a:pPr>
                      <a:r>
                        <a:rPr lang="en-GB" sz="1200" dirty="0">
                          <a:effectLst/>
                        </a:rPr>
                        <a:t> </a:t>
                      </a:r>
                      <a:endParaRPr lang="en-GB" sz="1200" dirty="0">
                        <a:effectLst/>
                        <a:latin typeface="Calibri" charset="0"/>
                        <a:ea typeface="Calibri" charset="0"/>
                        <a:cs typeface="Times New Roman" charset="0"/>
                      </a:endParaRPr>
                    </a:p>
                  </a:txBody>
                  <a:tcPr marL="67349" marR="67349" marT="0" marB="0"/>
                </a:tc>
              </a:tr>
            </a:tbl>
          </a:graphicData>
        </a:graphic>
      </p:graphicFrame>
      <p:sp>
        <p:nvSpPr>
          <p:cNvPr id="4" name="Rectangle 1"/>
          <p:cNvSpPr>
            <a:spLocks noChangeArrowheads="1"/>
          </p:cNvSpPr>
          <p:nvPr/>
        </p:nvSpPr>
        <p:spPr bwMode="auto">
          <a:xfrm>
            <a:off x="130175" y="16017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566504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152</TotalTime>
  <Words>9759</Words>
  <Application>Microsoft Macintosh PowerPoint</Application>
  <PresentationFormat>On-screen Show (4:3)</PresentationFormat>
  <Paragraphs>1476</Paragraphs>
  <Slides>129</Slides>
  <Notes>80</Notes>
  <HiddenSlides>0</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129</vt:i4>
      </vt:variant>
    </vt:vector>
  </HeadingPairs>
  <TitlesOfParts>
    <vt:vector size="146" baseType="lpstr">
      <vt:lpstr>Arial Black</vt:lpstr>
      <vt:lpstr>Arial Narrow</vt:lpstr>
      <vt:lpstr>Calibri</vt:lpstr>
      <vt:lpstr>Courier New</vt:lpstr>
      <vt:lpstr>GE Inspira</vt:lpstr>
      <vt:lpstr>GE Inspira Medium</vt:lpstr>
      <vt:lpstr>GE Inspira Pitch Regular</vt:lpstr>
      <vt:lpstr>MS PGothic</vt:lpstr>
      <vt:lpstr>ＭＳ Ｐゴシック</vt:lpstr>
      <vt:lpstr>Symbol</vt:lpstr>
      <vt:lpstr>Times New Roman</vt:lpstr>
      <vt:lpstr>Verdana</vt:lpstr>
      <vt:lpstr>Wingdings</vt:lpstr>
      <vt:lpstr>Wingdings 2</vt:lpstr>
      <vt:lpstr>Arial</vt:lpstr>
      <vt:lpstr>2016 Waters Template_white</vt:lpstr>
      <vt:lpstr>Custom Design</vt:lpstr>
      <vt:lpstr>This is Systems Engineering</vt:lpstr>
      <vt:lpstr>In Simple Terms – Systems Engineering is about:</vt:lpstr>
      <vt:lpstr>Traditional Design</vt:lpstr>
      <vt:lpstr>Approaches – The Choices</vt:lpstr>
      <vt:lpstr>Photocopying</vt:lpstr>
      <vt:lpstr>PowerPoint Presentation</vt:lpstr>
      <vt:lpstr>Approaches – The Choices</vt:lpstr>
      <vt:lpstr>Flower Arranging</vt:lpstr>
      <vt:lpstr>PowerPoint Presentation</vt:lpstr>
      <vt:lpstr>Approaches – The Choices</vt:lpstr>
      <vt:lpstr>Evolution</vt:lpstr>
      <vt:lpstr>Evolutionary</vt:lpstr>
      <vt:lpstr>Approaches – The Choices</vt:lpstr>
      <vt:lpstr>Pet Pony</vt:lpstr>
      <vt:lpstr>There’s many more</vt:lpstr>
      <vt:lpstr>Analysis to the Rescue</vt:lpstr>
      <vt:lpstr>Analysis and Engineering Design</vt:lpstr>
      <vt:lpstr>The Facts</vt:lpstr>
      <vt:lpstr>Conclusion</vt:lpstr>
      <vt:lpstr>A Systems Approach to Systems Design</vt:lpstr>
      <vt:lpstr>Consequence of Solutioneering?</vt:lpstr>
      <vt:lpstr>PowerPoint Presentation</vt:lpstr>
      <vt:lpstr>Emergence and Emergent Behaviour</vt:lpstr>
      <vt:lpstr>A Few Problems</vt:lpstr>
      <vt:lpstr>PowerPoint Presentation</vt:lpstr>
      <vt:lpstr>A Few Problems</vt:lpstr>
      <vt:lpstr>Problems Happen Everywhere</vt:lpstr>
      <vt:lpstr>Desirable and Undesirable Emergence</vt:lpstr>
      <vt:lpstr>We put our effort in the Wrong place</vt:lpstr>
      <vt:lpstr>Why is it Difficult to See Issues Early?</vt:lpstr>
      <vt:lpstr>Exercise: Complexity and Humans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Other Mistake</vt:lpstr>
      <vt:lpstr>Complexity</vt:lpstr>
      <vt:lpstr>Our Brain</vt:lpstr>
      <vt:lpstr>Emergence is the Future</vt:lpstr>
      <vt:lpstr>PowerPoint Presentation</vt:lpstr>
      <vt:lpstr>PowerPoint Presentation</vt:lpstr>
      <vt:lpstr>Mind Set</vt:lpstr>
      <vt:lpstr>Mind Set</vt:lpstr>
      <vt:lpstr>Complexity, Mind Set and Emergence</vt:lpstr>
      <vt:lpstr>Managing Complexity: Reductionism</vt:lpstr>
      <vt:lpstr>Handling Emergence </vt:lpstr>
      <vt:lpstr> What is Systems Thinking</vt:lpstr>
      <vt:lpstr>Who does Systems Thinking</vt:lpstr>
      <vt:lpstr> Systems Thinking, Systems Approach and Systems Engineering</vt:lpstr>
      <vt:lpstr>The Beauty and Power of Systems Thinking</vt:lpstr>
      <vt:lpstr>The Basis of Systems Thinking: The System</vt:lpstr>
      <vt:lpstr>Systems Thinking: Some Key Concepts</vt:lpstr>
      <vt:lpstr>One More Key Systems Concept</vt:lpstr>
      <vt:lpstr>System Purpose</vt:lpstr>
      <vt:lpstr>PowerPoint Presentation</vt:lpstr>
      <vt:lpstr>Exercise: Purpose</vt:lpstr>
      <vt:lpstr>Purposeful Thinking</vt:lpstr>
      <vt:lpstr>PowerPoint Presentation</vt:lpstr>
      <vt:lpstr>System Context</vt:lpstr>
      <vt:lpstr>Does Context Matter</vt:lpstr>
      <vt:lpstr>Context is more than just the environment</vt:lpstr>
      <vt:lpstr>Properties and Characteristics of Systems  System Boundary and Environment</vt:lpstr>
      <vt:lpstr>What’s the System Here?</vt:lpstr>
      <vt:lpstr>Using Boundaries</vt:lpstr>
      <vt:lpstr>The Observer</vt:lpstr>
      <vt:lpstr>PowerPoint Presentation</vt:lpstr>
      <vt:lpstr>Systems are made up of subsystems  and Systems are subsystems of bigger Systems</vt:lpstr>
      <vt:lpstr>The context of a subsystem comes from the system it sits within  </vt:lpstr>
      <vt:lpstr>Subsystems and Information Hiding</vt:lpstr>
      <vt:lpstr>Abstraction in Design</vt:lpstr>
      <vt:lpstr>PowerPoint Presentation</vt:lpstr>
      <vt:lpstr>System Behaviour and Connections</vt:lpstr>
      <vt:lpstr>Events, Patterns and Behaviour</vt:lpstr>
      <vt:lpstr>Interrelationships, Structure and Behaviour</vt:lpstr>
      <vt:lpstr>Change the Structure – the Systems Intervention</vt:lpstr>
      <vt:lpstr>Exercise</vt:lpstr>
      <vt:lpstr>Behaviour, Interrelationship and Feedback</vt:lpstr>
      <vt:lpstr>Properties and Characteristics of Systems  Dynamic Behaviour and Feedback</vt:lpstr>
      <vt:lpstr>Negative and Positive Feedback</vt:lpstr>
      <vt:lpstr>Behaviour is Affected by all the Elements in a System</vt:lpstr>
      <vt:lpstr>Properties and Characteristics of Systems  System Stability</vt:lpstr>
      <vt:lpstr>System Stability</vt:lpstr>
      <vt:lpstr>Systems Thinking in Engineering</vt:lpstr>
      <vt:lpstr>Divergent-Convergent Thinking a Systems Meta Process </vt:lpstr>
      <vt:lpstr>Plan Do Check Act a Systems Meta Process</vt:lpstr>
      <vt:lpstr>Systems Engineering uses a Systems Approach to System Design </vt:lpstr>
      <vt:lpstr>How do we Handle Complexity in System Design? </vt:lpstr>
      <vt:lpstr>How do we Handle Complexity in System Design? </vt:lpstr>
      <vt:lpstr>How do we Handle Complexity in System Build? </vt:lpstr>
      <vt:lpstr>The V Diagram</vt:lpstr>
      <vt:lpstr>Systems Engineering is Fractal </vt:lpstr>
      <vt:lpstr>Systems Engineering is Fractal </vt:lpstr>
      <vt:lpstr>The Design System Process</vt:lpstr>
      <vt:lpstr>Systems Engineering is Fractal </vt:lpstr>
      <vt:lpstr>The Build and Check System Process</vt:lpstr>
      <vt:lpstr>The Output of Systems Engineering</vt:lpstr>
      <vt:lpstr>Checking</vt:lpstr>
      <vt:lpstr>Verify and Validate Across the V</vt:lpstr>
      <vt:lpstr>By Checking we Mean Verification and Validation (V&amp;V)</vt:lpstr>
      <vt:lpstr>Checking</vt:lpstr>
      <vt:lpstr>Verify and Validate Inside the V</vt:lpstr>
      <vt:lpstr>Checking by Review</vt:lpstr>
      <vt:lpstr>PowerPoint Presentation</vt:lpstr>
      <vt:lpstr>Generic Lifecycle</vt:lpstr>
      <vt:lpstr>Some Systems Engineering Lifecycles</vt:lpstr>
      <vt:lpstr>In Waters</vt:lpstr>
      <vt:lpstr>They all fit 15288</vt:lpstr>
      <vt:lpstr>PowerPoint Presentation</vt:lpstr>
      <vt:lpstr>Lifecycle and the V-Diagram</vt:lpstr>
      <vt:lpstr>More Than a Process</vt:lpstr>
      <vt:lpstr>Exercise: People</vt:lpstr>
      <vt:lpstr>Sharing Knowledge</vt:lpstr>
      <vt:lpstr>Creating Knowledge</vt:lpstr>
      <vt:lpstr>People and Tools in Systems Engineering</vt:lpstr>
      <vt:lpstr>Systems Tools Build Models to Help the Team Reach a Common Understanding</vt:lpstr>
      <vt:lpstr>Determine System Requirements </vt:lpstr>
      <vt:lpstr>Create System Design Concept &amp; Design System </vt:lpstr>
      <vt:lpstr>Verify and Validate System</vt:lpstr>
      <vt:lpstr>A Fool With a Tool </vt:lpstr>
      <vt:lpstr>This Section:</vt:lpstr>
      <vt:lpstr>This Course Will Focus on</vt:lpstr>
      <vt:lpstr>The V Diagram of Systems Engineering</vt:lpstr>
      <vt:lpstr>V Diagram of Agile (a Version)</vt:lpstr>
      <vt:lpstr>The Process</vt:lpstr>
      <vt:lpstr>Compare and Contrast</vt:lpstr>
    </vt:vector>
  </TitlesOfParts>
  <Manager/>
  <Company>Burge Hughes Walsh</Company>
  <LinksUpToDate>false</LinksUpToDate>
  <SharedDoc>false</SharedDoc>
  <HyperlinkBase/>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Systems Engineering</dc:title>
  <dc:subject>Systems Engineering</dc:subject>
  <dc:creator>Stuart Burge</dc:creator>
  <cp:keywords/>
  <dc:description/>
  <cp:lastModifiedBy>Stuart Burge</cp:lastModifiedBy>
  <cp:revision>19</cp:revision>
  <dcterms:created xsi:type="dcterms:W3CDTF">2015-11-25T16:01:18Z</dcterms:created>
  <dcterms:modified xsi:type="dcterms:W3CDTF">2016-10-30T18:41:40Z</dcterms:modified>
  <cp:category/>
</cp:coreProperties>
</file>