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gif" ContentType="image/gif"/>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82"/>
  </p:notesMasterIdLst>
  <p:handoutMasterIdLst>
    <p:handoutMasterId r:id="rId83"/>
  </p:handoutMasterIdLst>
  <p:sldIdLst>
    <p:sldId id="256" r:id="rId3"/>
    <p:sldId id="258" r:id="rId4"/>
    <p:sldId id="336" r:id="rId5"/>
    <p:sldId id="260" r:id="rId6"/>
    <p:sldId id="261" r:id="rId7"/>
    <p:sldId id="262" r:id="rId8"/>
    <p:sldId id="263" r:id="rId9"/>
    <p:sldId id="264" r:id="rId10"/>
    <p:sldId id="265" r:id="rId11"/>
    <p:sldId id="266" r:id="rId12"/>
    <p:sldId id="267" r:id="rId13"/>
    <p:sldId id="268" r:id="rId14"/>
    <p:sldId id="269" r:id="rId15"/>
    <p:sldId id="270" r:id="rId16"/>
    <p:sldId id="337"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Lst>
  <p:sldSz cx="9144000" cy="6858000" type="screen4x3"/>
  <p:notesSz cx="6896100" cy="9236075"/>
  <p:custDataLst>
    <p:tags r:id="rId84"/>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49"/>
    <p:restoredTop sz="93233"/>
  </p:normalViewPr>
  <p:slideViewPr>
    <p:cSldViewPr>
      <p:cViewPr varScale="1">
        <p:scale>
          <a:sx n="43" d="100"/>
          <a:sy n="43" d="100"/>
        </p:scale>
        <p:origin x="200" y="592"/>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notesMaster" Target="notesMasters/notesMaster1.xml"/><Relationship Id="rId83" Type="http://schemas.openxmlformats.org/officeDocument/2006/relationships/handoutMaster" Target="handoutMasters/handoutMaster1.xml"/><Relationship Id="rId84" Type="http://schemas.openxmlformats.org/officeDocument/2006/relationships/tags" Target="tags/tag1.xml"/><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prstClr val="black"/>
              </a:buClr>
            </a:pPr>
            <a:fld id="{2F15A35B-A1B0-E541-A4D5-F6E456A11D18}" type="slidenum">
              <a:rPr lang="en-GB" sz="1200">
                <a:solidFill>
                  <a:prstClr val="black"/>
                </a:solidFill>
              </a:rPr>
              <a:pPr eaLnBrk="1" hangingPunct="1">
                <a:buClr>
                  <a:prstClr val="black"/>
                </a:buClr>
              </a:pPr>
              <a:t>2</a:t>
            </a:fld>
            <a:endParaRPr lang="en-GB" sz="1200">
              <a:solidFill>
                <a:prstClr val="black"/>
              </a:solidFill>
            </a:endParaRPr>
          </a:p>
        </p:txBody>
      </p:sp>
      <p:sp>
        <p:nvSpPr>
          <p:cNvPr id="23554" name="Rectangle 2"/>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55" name="Rectangle 3"/>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8902" tIns="0" rIns="18902" bIns="0" anchor="b"/>
          <a:lstStyle/>
          <a:p>
            <a:pPr algn="r" defTabSz="906463" eaLnBrk="0" hangingPunct="0"/>
            <a:r>
              <a:rPr lang="en-US" sz="1000" i="1">
                <a:solidFill>
                  <a:prstClr val="black"/>
                </a:solidFill>
                <a:latin typeface="Times New Roman" charset="0"/>
              </a:rPr>
              <a:t>9</a:t>
            </a:r>
          </a:p>
        </p:txBody>
      </p:sp>
      <p:sp>
        <p:nvSpPr>
          <p:cNvPr id="23556" name="Rectangle 4"/>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57" name="Rectangle 5"/>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58" name="Rectangle 6"/>
          <p:cNvSpPr>
            <a:spLocks noChangeArrowheads="1"/>
          </p:cNvSpPr>
          <p:nvPr/>
        </p:nvSpPr>
        <p:spPr bwMode="auto">
          <a:xfrm>
            <a:off x="388620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59" name="Rectangle 7"/>
          <p:cNvSpPr>
            <a:spLocks noChangeArrowheads="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8902" tIns="0" rIns="18902" bIns="0" anchor="b"/>
          <a:lstStyle/>
          <a:p>
            <a:pPr algn="r" defTabSz="906463" eaLnBrk="0" hangingPunct="0"/>
            <a:r>
              <a:rPr lang="en-US" sz="1000" i="1">
                <a:solidFill>
                  <a:prstClr val="black"/>
                </a:solidFill>
                <a:latin typeface="Times New Roman" charset="0"/>
              </a:rPr>
              <a:t>9</a:t>
            </a:r>
          </a:p>
        </p:txBody>
      </p:sp>
      <p:sp>
        <p:nvSpPr>
          <p:cNvPr id="23560" name="Rectangle 8"/>
          <p:cNvSpPr>
            <a:spLocks noChangeArrowheads="1"/>
          </p:cNvSpPr>
          <p:nvPr/>
        </p:nvSpPr>
        <p:spPr bwMode="auto">
          <a:xfrm>
            <a:off x="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61" name="Rectangle 9"/>
          <p:cNvSpPr>
            <a:spLocks noChangeArrowheads="1"/>
          </p:cNvSpPr>
          <p:nvPr/>
        </p:nvSpPr>
        <p:spPr bwMode="auto">
          <a:xfrm>
            <a:off x="0" y="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pPr algn="l">
              <a:spcBef>
                <a:spcPct val="30000"/>
              </a:spcBef>
              <a:buClr>
                <a:prstClr val="black"/>
              </a:buClr>
              <a:buFont typeface="Wingdings" charset="0"/>
              <a:buNone/>
            </a:pPr>
            <a:endParaRPr lang="en-US" sz="1800">
              <a:solidFill>
                <a:prstClr val="black"/>
              </a:solidFill>
            </a:endParaRPr>
          </a:p>
        </p:txBody>
      </p:sp>
      <p:sp>
        <p:nvSpPr>
          <p:cNvPr id="23562" name="Rectangle 10"/>
          <p:cNvSpPr>
            <a:spLocks noGrp="1" noChangeArrowheads="1"/>
          </p:cNvSpPr>
          <p:nvPr>
            <p:ph type="body" idx="1"/>
          </p:nvPr>
        </p:nvSpPr>
        <p:spPr>
          <a:xfrm>
            <a:off x="911225" y="4340225"/>
            <a:ext cx="5027613" cy="4113213"/>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2934" tIns="47254" rIns="92934" bIns="47254"/>
          <a:lstStyle/>
          <a:p>
            <a:pPr eaLnBrk="1" hangingPunct="1"/>
            <a:endParaRPr lang="en-US">
              <a:latin typeface="Times New Roman" charset="0"/>
            </a:endParaRPr>
          </a:p>
        </p:txBody>
      </p:sp>
      <p:sp>
        <p:nvSpPr>
          <p:cNvPr id="23563" name="Rectangle 11"/>
          <p:cNvSpPr>
            <a:spLocks noGrp="1" noRot="1" noChangeAspect="1" noChangeArrowheads="1" noTextEdit="1"/>
          </p:cNvSpPr>
          <p:nvPr>
            <p:ph type="sldImg"/>
          </p:nvPr>
        </p:nvSpPr>
        <p:spPr>
          <a:xfrm>
            <a:off x="1152525" y="690563"/>
            <a:ext cx="4557713" cy="3417887"/>
          </a:xfrm>
          <a:ln w="12700" cap="flat">
            <a:solidFill>
              <a:schemeClr val="tx1"/>
            </a:solidFill>
          </a:ln>
        </p:spPr>
      </p:sp>
    </p:spTree>
    <p:extLst>
      <p:ext uri="{BB962C8B-B14F-4D97-AF65-F5344CB8AC3E}">
        <p14:creationId xmlns:p14="http://schemas.microsoft.com/office/powerpoint/2010/main" val="8876915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noTextEdit="1"/>
          </p:cNvSpPr>
          <p:nvPr>
            <p:ph type="sldImg"/>
          </p:nvPr>
        </p:nvSpPr>
        <p:spPr>
          <a:xfrm>
            <a:off x="1143000" y="685800"/>
            <a:ext cx="4572000" cy="3429000"/>
          </a:xfrm>
          <a:ln/>
        </p:spPr>
      </p:sp>
      <p:sp>
        <p:nvSpPr>
          <p:cNvPr id="112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12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5620F49-8A51-5645-814B-3DB83377D386}" type="slidenum">
              <a:rPr lang="en-GB"/>
              <a:pPr eaLnBrk="1" hangingPunct="1"/>
              <a:t>4</a:t>
            </a:fld>
            <a:endParaRPr lang="en-GB"/>
          </a:p>
        </p:txBody>
      </p:sp>
    </p:spTree>
    <p:extLst>
      <p:ext uri="{BB962C8B-B14F-4D97-AF65-F5344CB8AC3E}">
        <p14:creationId xmlns:p14="http://schemas.microsoft.com/office/powerpoint/2010/main" val="1671035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a:ln/>
        </p:spPr>
      </p:sp>
      <p:sp>
        <p:nvSpPr>
          <p:cNvPr id="2560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2560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49E7A157-C3CF-664D-88C0-85DFE8CAE0DC}" type="slidenum">
              <a:rPr lang="en-GB"/>
              <a:pPr eaLnBrk="1" hangingPunct="1"/>
              <a:t>5</a:t>
            </a:fld>
            <a:endParaRPr lang="en-GB"/>
          </a:p>
        </p:txBody>
      </p:sp>
    </p:spTree>
    <p:extLst>
      <p:ext uri="{BB962C8B-B14F-4D97-AF65-F5344CB8AC3E}">
        <p14:creationId xmlns:p14="http://schemas.microsoft.com/office/powerpoint/2010/main" val="1491657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6</a:t>
            </a:fld>
            <a:endParaRPr lang="en-GB"/>
          </a:p>
        </p:txBody>
      </p:sp>
    </p:spTree>
    <p:extLst>
      <p:ext uri="{BB962C8B-B14F-4D97-AF65-F5344CB8AC3E}">
        <p14:creationId xmlns:p14="http://schemas.microsoft.com/office/powerpoint/2010/main" val="578676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xfrm>
            <a:off x="1143000" y="685800"/>
            <a:ext cx="4572000" cy="3429000"/>
          </a:xfrm>
          <a:ln/>
        </p:spPr>
      </p:sp>
      <p:sp>
        <p:nvSpPr>
          <p:cNvPr id="1741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74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5417692-F712-4B44-8495-69502737F0DA}" type="slidenum">
              <a:rPr lang="en-GB"/>
              <a:pPr eaLnBrk="1" hangingPunct="1"/>
              <a:t>7</a:t>
            </a:fld>
            <a:endParaRPr lang="en-GB"/>
          </a:p>
        </p:txBody>
      </p:sp>
    </p:spTree>
    <p:extLst>
      <p:ext uri="{BB962C8B-B14F-4D97-AF65-F5344CB8AC3E}">
        <p14:creationId xmlns:p14="http://schemas.microsoft.com/office/powerpoint/2010/main" val="1779842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a:xfrm>
            <a:off x="1143000" y="685800"/>
            <a:ext cx="4572000" cy="3429000"/>
          </a:xfrm>
          <a:ln/>
        </p:spPr>
      </p:sp>
      <p:sp>
        <p:nvSpPr>
          <p:cNvPr id="1945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94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0D303AD-36E3-D84D-9214-9A25CE2D4004}" type="slidenum">
              <a:rPr lang="en-GB"/>
              <a:pPr eaLnBrk="1" hangingPunct="1"/>
              <a:t>8</a:t>
            </a:fld>
            <a:endParaRPr lang="en-GB"/>
          </a:p>
        </p:txBody>
      </p:sp>
    </p:spTree>
    <p:extLst>
      <p:ext uri="{BB962C8B-B14F-4D97-AF65-F5344CB8AC3E}">
        <p14:creationId xmlns:p14="http://schemas.microsoft.com/office/powerpoint/2010/main" val="497930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E2995BA-093E-9A41-A9DE-9E079AFD334C}" type="slidenum">
              <a:rPr lang="en-GB">
                <a:solidFill>
                  <a:srgbClr val="000000"/>
                </a:solidFill>
              </a:rPr>
              <a:pPr eaLnBrk="1" hangingPunct="1"/>
              <a:t>9</a:t>
            </a:fld>
            <a:endParaRPr lang="en-GB">
              <a:solidFill>
                <a:srgbClr val="000000"/>
              </a:solidFill>
            </a:endParaRPr>
          </a:p>
        </p:txBody>
      </p:sp>
    </p:spTree>
    <p:extLst>
      <p:ext uri="{BB962C8B-B14F-4D97-AF65-F5344CB8AC3E}">
        <p14:creationId xmlns:p14="http://schemas.microsoft.com/office/powerpoint/2010/main" val="1788686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A0D72DC6-660A-6646-A692-05211EF0ABA9}" type="slidenum">
              <a:rPr lang="en-GB">
                <a:solidFill>
                  <a:srgbClr val="000000"/>
                </a:solidFill>
              </a:rPr>
              <a:pPr eaLnBrk="1" hangingPunct="1"/>
              <a:t>11</a:t>
            </a:fld>
            <a:endParaRPr lang="en-GB">
              <a:solidFill>
                <a:srgbClr val="000000"/>
              </a:solidFill>
            </a:endParaRPr>
          </a:p>
        </p:txBody>
      </p:sp>
    </p:spTree>
    <p:extLst>
      <p:ext uri="{BB962C8B-B14F-4D97-AF65-F5344CB8AC3E}">
        <p14:creationId xmlns:p14="http://schemas.microsoft.com/office/powerpoint/2010/main" val="475338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43000" y="685800"/>
            <a:ext cx="4572000" cy="3429000"/>
          </a:xfrm>
          <a:ln/>
        </p:spPr>
      </p:sp>
      <p:sp>
        <p:nvSpPr>
          <p:cNvPr id="3891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89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A67C90C9-57EA-9C4D-AAA6-3104D7786E62}" type="slidenum">
              <a:rPr lang="en-GB">
                <a:solidFill>
                  <a:srgbClr val="000000"/>
                </a:solidFill>
              </a:rPr>
              <a:pPr eaLnBrk="1" hangingPunct="1"/>
              <a:t>12</a:t>
            </a:fld>
            <a:endParaRPr lang="en-GB">
              <a:solidFill>
                <a:srgbClr val="000000"/>
              </a:solidFill>
            </a:endParaRPr>
          </a:p>
        </p:txBody>
      </p:sp>
    </p:spTree>
    <p:extLst>
      <p:ext uri="{BB962C8B-B14F-4D97-AF65-F5344CB8AC3E}">
        <p14:creationId xmlns:p14="http://schemas.microsoft.com/office/powerpoint/2010/main" val="8940589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xfrm>
            <a:off x="1143000" y="685800"/>
            <a:ext cx="4572000" cy="3429000"/>
          </a:xfrm>
          <a:ln/>
        </p:spPr>
      </p:sp>
      <p:sp>
        <p:nvSpPr>
          <p:cNvPr id="41986"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51" tIns="45327" rIns="90651" bIns="45327"/>
          <a:lstStyle/>
          <a:p>
            <a:endParaRPr lang="en-GB" dirty="0"/>
          </a:p>
        </p:txBody>
      </p:sp>
    </p:spTree>
    <p:extLst>
      <p:ext uri="{BB962C8B-B14F-4D97-AF65-F5344CB8AC3E}">
        <p14:creationId xmlns:p14="http://schemas.microsoft.com/office/powerpoint/2010/main" val="1607164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E8DF2A6B-F443-5D40-ADD5-348494045D88}" type="slidenum">
              <a:rPr lang="en-GB"/>
              <a:pPr eaLnBrk="1" hangingPunct="1"/>
              <a:t>17</a:t>
            </a:fld>
            <a:endParaRPr lang="en-GB"/>
          </a:p>
        </p:txBody>
      </p:sp>
    </p:spTree>
    <p:extLst>
      <p:ext uri="{BB962C8B-B14F-4D97-AF65-F5344CB8AC3E}">
        <p14:creationId xmlns:p14="http://schemas.microsoft.com/office/powerpoint/2010/main" val="957951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9FB668B-F74A-D546-9432-7CD4B158F591}" type="slidenum">
              <a:rPr lang="en-GB"/>
              <a:pPr eaLnBrk="1" hangingPunct="1"/>
              <a:t>18</a:t>
            </a:fld>
            <a:endParaRPr lang="en-GB"/>
          </a:p>
        </p:txBody>
      </p:sp>
    </p:spTree>
    <p:extLst>
      <p:ext uri="{BB962C8B-B14F-4D97-AF65-F5344CB8AC3E}">
        <p14:creationId xmlns:p14="http://schemas.microsoft.com/office/powerpoint/2010/main" val="1464709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3ED13D3-9FE4-A740-BED1-4D3BABDC1CEB}" type="slidenum">
              <a:rPr lang="en-GB"/>
              <a:pPr eaLnBrk="1" hangingPunct="1"/>
              <a:t>19</a:t>
            </a:fld>
            <a:endParaRPr lang="en-GB"/>
          </a:p>
        </p:txBody>
      </p:sp>
    </p:spTree>
    <p:extLst>
      <p:ext uri="{BB962C8B-B14F-4D97-AF65-F5344CB8AC3E}">
        <p14:creationId xmlns:p14="http://schemas.microsoft.com/office/powerpoint/2010/main" val="167414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4381BE5D-0679-E94B-A356-BD935D16DD17}" type="slidenum">
              <a:rPr lang="en-GB" sz="1200"/>
              <a:pPr eaLnBrk="1" hangingPunct="1"/>
              <a:t>20</a:t>
            </a:fld>
            <a:endParaRPr lang="en-GB" sz="1200"/>
          </a:p>
        </p:txBody>
      </p:sp>
      <p:sp>
        <p:nvSpPr>
          <p:cNvPr id="44034" name="Rectangle 2"/>
          <p:cNvSpPr>
            <a:spLocks noGrp="1" noRot="1" noChangeAspect="1" noChangeArrowheads="1" noTextEdit="1"/>
          </p:cNvSpPr>
          <p:nvPr>
            <p:ph type="sldImg"/>
          </p:nvPr>
        </p:nvSpPr>
        <p:spPr>
          <a:xfrm>
            <a:off x="1143000" y="685800"/>
            <a:ext cx="4572000" cy="3429000"/>
          </a:xfrm>
          <a:ln/>
        </p:spPr>
      </p:sp>
      <p:sp>
        <p:nvSpPr>
          <p:cNvPr id="44035"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776" tIns="44387" rIns="88776" bIns="44387"/>
          <a:lstStyle/>
          <a:p>
            <a:pPr eaLnBrk="1" hangingPunct="1"/>
            <a:endParaRPr lang="en-GB" dirty="0">
              <a:latin typeface="Arial" charset="0"/>
            </a:endParaRPr>
          </a:p>
        </p:txBody>
      </p:sp>
    </p:spTree>
    <p:extLst>
      <p:ext uri="{BB962C8B-B14F-4D97-AF65-F5344CB8AC3E}">
        <p14:creationId xmlns:p14="http://schemas.microsoft.com/office/powerpoint/2010/main" val="574822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xfrm>
            <a:off x="1139825" y="685800"/>
            <a:ext cx="4572000" cy="3429000"/>
          </a:xfrm>
          <a:ln/>
        </p:spPr>
      </p:sp>
      <p:sp>
        <p:nvSpPr>
          <p:cNvPr id="38914" name="Rectangle 3"/>
          <p:cNvSpPr>
            <a:spLocks noGrp="1" noChangeArrowheads="1"/>
          </p:cNvSpPr>
          <p:nvPr>
            <p:ph type="body" idx="1"/>
          </p:nvPr>
        </p:nvSpPr>
        <p:spPr>
          <a:xfrm>
            <a:off x="914400" y="4343400"/>
            <a:ext cx="5029200" cy="41148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581955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xfrm>
            <a:off x="1143000" y="685800"/>
            <a:ext cx="4572000" cy="3429000"/>
          </a:xfrm>
          <a:ln/>
        </p:spPr>
      </p:sp>
      <p:sp>
        <p:nvSpPr>
          <p:cNvPr id="542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4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42B354A1-F9DB-6047-93B7-7E066B9F0E52}" type="slidenum">
              <a:rPr lang="en-GB"/>
              <a:pPr eaLnBrk="1" hangingPunct="1"/>
              <a:t>22</a:t>
            </a:fld>
            <a:endParaRPr lang="en-GB"/>
          </a:p>
        </p:txBody>
      </p:sp>
    </p:spTree>
    <p:extLst>
      <p:ext uri="{BB962C8B-B14F-4D97-AF65-F5344CB8AC3E}">
        <p14:creationId xmlns:p14="http://schemas.microsoft.com/office/powerpoint/2010/main" val="1594032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1143000" y="685800"/>
            <a:ext cx="4572000" cy="3429000"/>
          </a:xfrm>
          <a:ln/>
        </p:spPr>
      </p:sp>
      <p:sp>
        <p:nvSpPr>
          <p:cNvPr id="30723" name="Notes Placeholder 2"/>
          <p:cNvSpPr>
            <a:spLocks noGrp="1"/>
          </p:cNvSpPr>
          <p:nvPr>
            <p:ph type="body" idx="1"/>
          </p:nvPr>
        </p:nvSpPr>
        <p:spPr>
          <a:noFill/>
          <a:ln/>
        </p:spPr>
        <p:txBody>
          <a:bodyPr/>
          <a:lstStyle/>
          <a:p>
            <a:endParaRPr lang="en-US" smtClean="0">
              <a:latin typeface="Arial" pitchFamily="34" charset="0"/>
            </a:endParaRPr>
          </a:p>
        </p:txBody>
      </p:sp>
      <p:sp>
        <p:nvSpPr>
          <p:cNvPr id="30724" name="Slide Number Placeholder 3"/>
          <p:cNvSpPr>
            <a:spLocks noGrp="1"/>
          </p:cNvSpPr>
          <p:nvPr>
            <p:ph type="sldNum" sz="quarter" idx="5"/>
          </p:nvPr>
        </p:nvSpPr>
        <p:spPr>
          <a:noFill/>
        </p:spPr>
        <p:txBody>
          <a:bodyPr/>
          <a:lstStyle/>
          <a:p>
            <a:fld id="{7AC55849-682D-4A88-89C8-E682C68AD412}" type="slidenum">
              <a:rPr lang="en-GB" smtClean="0">
                <a:latin typeface="Arial" pitchFamily="34" charset="0"/>
              </a:rPr>
              <a:pPr/>
              <a:t>23</a:t>
            </a:fld>
            <a:endParaRPr lang="en-GB" smtClean="0">
              <a:latin typeface="Arial" pitchFamily="34" charset="0"/>
            </a:endParaRPr>
          </a:p>
        </p:txBody>
      </p:sp>
    </p:spTree>
    <p:extLst>
      <p:ext uri="{BB962C8B-B14F-4D97-AF65-F5344CB8AC3E}">
        <p14:creationId xmlns:p14="http://schemas.microsoft.com/office/powerpoint/2010/main" val="1030170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xfrm>
            <a:off x="1144588" y="685800"/>
            <a:ext cx="4572000" cy="3429000"/>
          </a:xfrm>
          <a:ln/>
        </p:spPr>
      </p:sp>
      <p:sp>
        <p:nvSpPr>
          <p:cNvPr id="162819" name="Rectangle 3"/>
          <p:cNvSpPr>
            <a:spLocks noGrp="1" noChangeArrowheads="1"/>
          </p:cNvSpPr>
          <p:nvPr>
            <p:ph type="body" idx="1"/>
          </p:nvPr>
        </p:nvSpPr>
        <p:spPr>
          <a:xfrm>
            <a:off x="914508" y="4344135"/>
            <a:ext cx="5028986" cy="4114800"/>
          </a:xfrm>
          <a:noFill/>
          <a:ln/>
        </p:spPr>
        <p:txBody>
          <a:bodyPr lIns="95677" tIns="47838" rIns="95677" bIns="47838"/>
          <a:lstStyle/>
          <a:p>
            <a:endParaRPr lang="en-US" smtClean="0"/>
          </a:p>
        </p:txBody>
      </p:sp>
    </p:spTree>
    <p:extLst>
      <p:ext uri="{BB962C8B-B14F-4D97-AF65-F5344CB8AC3E}">
        <p14:creationId xmlns:p14="http://schemas.microsoft.com/office/powerpoint/2010/main" val="1695376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a:xfrm>
            <a:off x="1144588" y="685800"/>
            <a:ext cx="4572000" cy="3429000"/>
          </a:xfrm>
          <a:ln/>
        </p:spPr>
      </p:sp>
      <p:sp>
        <p:nvSpPr>
          <p:cNvPr id="32771" name="Rectangle 3"/>
          <p:cNvSpPr>
            <a:spLocks noGrp="1" noChangeArrowheads="1"/>
          </p:cNvSpPr>
          <p:nvPr>
            <p:ph type="body" idx="1"/>
          </p:nvPr>
        </p:nvSpPr>
        <p:spPr>
          <a:xfrm>
            <a:off x="914400" y="4343400"/>
            <a:ext cx="5029200" cy="4114800"/>
          </a:xfrm>
          <a:noFill/>
          <a:ln/>
        </p:spPr>
        <p:txBody>
          <a:bodyPr lIns="95677" tIns="47838" rIns="95677" bIns="47838"/>
          <a:lstStyle/>
          <a:p>
            <a:endParaRPr lang="en-US" smtClean="0">
              <a:latin typeface="Arial" pitchFamily="34" charset="0"/>
              <a:cs typeface="Arial" pitchFamily="34" charset="0"/>
            </a:endParaRPr>
          </a:p>
        </p:txBody>
      </p:sp>
    </p:spTree>
    <p:extLst>
      <p:ext uri="{BB962C8B-B14F-4D97-AF65-F5344CB8AC3E}">
        <p14:creationId xmlns:p14="http://schemas.microsoft.com/office/powerpoint/2010/main" val="1805070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1143000" y="685800"/>
            <a:ext cx="4572000" cy="3429000"/>
          </a:xfrm>
          <a:ln/>
        </p:spPr>
      </p:sp>
      <p:sp>
        <p:nvSpPr>
          <p:cNvPr id="33795" name="Notes Placeholder 2"/>
          <p:cNvSpPr>
            <a:spLocks noGrp="1"/>
          </p:cNvSpPr>
          <p:nvPr>
            <p:ph type="body" idx="1"/>
          </p:nvPr>
        </p:nvSpPr>
        <p:spPr>
          <a:noFill/>
          <a:ln/>
        </p:spPr>
        <p:txBody>
          <a:bodyPr/>
          <a:lstStyle/>
          <a:p>
            <a:endParaRPr lang="en-US" smtClean="0">
              <a:latin typeface="Arial" pitchFamily="34" charset="0"/>
            </a:endParaRPr>
          </a:p>
        </p:txBody>
      </p:sp>
      <p:sp>
        <p:nvSpPr>
          <p:cNvPr id="33796" name="Slide Number Placeholder 3"/>
          <p:cNvSpPr>
            <a:spLocks noGrp="1"/>
          </p:cNvSpPr>
          <p:nvPr>
            <p:ph type="sldNum" sz="quarter" idx="5"/>
          </p:nvPr>
        </p:nvSpPr>
        <p:spPr>
          <a:noFill/>
        </p:spPr>
        <p:txBody>
          <a:bodyPr/>
          <a:lstStyle/>
          <a:p>
            <a:fld id="{C5DCF105-D8C3-4A1A-87B8-41EAB7643C45}" type="slidenum">
              <a:rPr lang="en-GB" smtClean="0">
                <a:latin typeface="Arial" pitchFamily="34" charset="0"/>
              </a:rPr>
              <a:pPr/>
              <a:t>30</a:t>
            </a:fld>
            <a:endParaRPr lang="en-GB" smtClean="0">
              <a:latin typeface="Arial" pitchFamily="34" charset="0"/>
            </a:endParaRPr>
          </a:p>
        </p:txBody>
      </p:sp>
    </p:spTree>
    <p:extLst>
      <p:ext uri="{BB962C8B-B14F-4D97-AF65-F5344CB8AC3E}">
        <p14:creationId xmlns:p14="http://schemas.microsoft.com/office/powerpoint/2010/main" val="1183620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1143000" y="685800"/>
            <a:ext cx="4572000" cy="3429000"/>
          </a:xfrm>
          <a:ln/>
        </p:spPr>
      </p:sp>
      <p:sp>
        <p:nvSpPr>
          <p:cNvPr id="34819" name="Notes Placeholder 2"/>
          <p:cNvSpPr>
            <a:spLocks noGrp="1"/>
          </p:cNvSpPr>
          <p:nvPr>
            <p:ph type="body" idx="1"/>
          </p:nvPr>
        </p:nvSpPr>
        <p:spPr>
          <a:noFill/>
          <a:ln/>
        </p:spPr>
        <p:txBody>
          <a:bodyPr/>
          <a:lstStyle/>
          <a:p>
            <a:endParaRPr lang="en-US" smtClean="0">
              <a:latin typeface="Arial" pitchFamily="34" charset="0"/>
            </a:endParaRPr>
          </a:p>
        </p:txBody>
      </p:sp>
      <p:sp>
        <p:nvSpPr>
          <p:cNvPr id="34820" name="Slide Number Placeholder 3"/>
          <p:cNvSpPr>
            <a:spLocks noGrp="1"/>
          </p:cNvSpPr>
          <p:nvPr>
            <p:ph type="sldNum" sz="quarter" idx="5"/>
          </p:nvPr>
        </p:nvSpPr>
        <p:spPr>
          <a:noFill/>
        </p:spPr>
        <p:txBody>
          <a:bodyPr/>
          <a:lstStyle/>
          <a:p>
            <a:fld id="{01BC9D61-6662-411E-9E1B-8860070FC5A8}" type="slidenum">
              <a:rPr lang="en-GB" smtClean="0">
                <a:latin typeface="Arial" pitchFamily="34" charset="0"/>
              </a:rPr>
              <a:pPr/>
              <a:t>31</a:t>
            </a:fld>
            <a:endParaRPr lang="en-GB" smtClean="0">
              <a:latin typeface="Arial" pitchFamily="34" charset="0"/>
            </a:endParaRPr>
          </a:p>
        </p:txBody>
      </p:sp>
    </p:spTree>
    <p:extLst>
      <p:ext uri="{BB962C8B-B14F-4D97-AF65-F5344CB8AC3E}">
        <p14:creationId xmlns:p14="http://schemas.microsoft.com/office/powerpoint/2010/main" val="13584876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a:ln/>
        </p:spPr>
        <p:txBody>
          <a:bodyPr/>
          <a:lstStyle/>
          <a:p>
            <a:endParaRPr lang="en-US"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6094BD52-92E8-49C5-B815-4BE1A2FE8133}" type="slidenum">
              <a:rPr lang="en-GB" smtClean="0">
                <a:latin typeface="Arial" pitchFamily="34" charset="0"/>
              </a:rPr>
              <a:pPr/>
              <a:t>36</a:t>
            </a:fld>
            <a:endParaRPr lang="en-GB" smtClean="0">
              <a:latin typeface="Arial" pitchFamily="34" charset="0"/>
            </a:endParaRPr>
          </a:p>
        </p:txBody>
      </p:sp>
    </p:spTree>
    <p:extLst>
      <p:ext uri="{BB962C8B-B14F-4D97-AF65-F5344CB8AC3E}">
        <p14:creationId xmlns:p14="http://schemas.microsoft.com/office/powerpoint/2010/main" val="562212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1143000" y="685800"/>
            <a:ext cx="4572000" cy="3429000"/>
          </a:xfrm>
          <a:ln/>
        </p:spPr>
      </p:sp>
      <p:sp>
        <p:nvSpPr>
          <p:cNvPr id="35843"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35844" name="Slide Number Placeholder 3"/>
          <p:cNvSpPr>
            <a:spLocks noGrp="1"/>
          </p:cNvSpPr>
          <p:nvPr>
            <p:ph type="sldNum" sz="quarter" idx="5"/>
          </p:nvPr>
        </p:nvSpPr>
        <p:spPr>
          <a:noFill/>
        </p:spPr>
        <p:txBody>
          <a:bodyPr/>
          <a:lstStyle/>
          <a:p>
            <a:fld id="{6094BD52-92E8-49C5-B815-4BE1A2FE8133}" type="slidenum">
              <a:rPr lang="en-GB" smtClean="0">
                <a:latin typeface="Arial" pitchFamily="34" charset="0"/>
              </a:rPr>
              <a:pPr/>
              <a:t>41</a:t>
            </a:fld>
            <a:endParaRPr lang="en-GB" smtClean="0">
              <a:latin typeface="Arial" pitchFamily="34" charset="0"/>
            </a:endParaRPr>
          </a:p>
        </p:txBody>
      </p:sp>
    </p:spTree>
    <p:extLst>
      <p:ext uri="{BB962C8B-B14F-4D97-AF65-F5344CB8AC3E}">
        <p14:creationId xmlns:p14="http://schemas.microsoft.com/office/powerpoint/2010/main" val="306456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a:xfrm>
            <a:off x="871538" y="881063"/>
            <a:ext cx="5592762" cy="4194175"/>
          </a:xfrm>
          <a:ln/>
        </p:spPr>
      </p:sp>
      <p:sp>
        <p:nvSpPr>
          <p:cNvPr id="67586" name="Rectangle 3"/>
          <p:cNvSpPr>
            <a:spLocks noGrp="1" noChangeArrowheads="1"/>
          </p:cNvSpPr>
          <p:nvPr>
            <p:ph type="body" idx="1"/>
          </p:nvPr>
        </p:nvSpPr>
        <p:spPr>
          <a:xfrm>
            <a:off x="887413" y="5257800"/>
            <a:ext cx="5508625" cy="3433763"/>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938943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xfrm>
            <a:off x="1143000" y="685800"/>
            <a:ext cx="4572000" cy="3429000"/>
          </a:xfrm>
          <a:ln/>
        </p:spPr>
      </p:sp>
      <p:sp>
        <p:nvSpPr>
          <p:cNvPr id="5325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325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DAB4BDB-D6B7-2340-B587-EF2EC0F8E9DC}" type="slidenum">
              <a:rPr lang="en-GB"/>
              <a:pPr eaLnBrk="1" hangingPunct="1"/>
              <a:t>47</a:t>
            </a:fld>
            <a:endParaRPr lang="en-GB"/>
          </a:p>
        </p:txBody>
      </p:sp>
    </p:spTree>
    <p:extLst>
      <p:ext uri="{BB962C8B-B14F-4D97-AF65-F5344CB8AC3E}">
        <p14:creationId xmlns:p14="http://schemas.microsoft.com/office/powerpoint/2010/main" val="2158001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xfrm>
            <a:off x="1143000" y="685800"/>
            <a:ext cx="4572000" cy="3429000"/>
          </a:xfrm>
          <a:ln/>
        </p:spPr>
      </p:sp>
      <p:sp>
        <p:nvSpPr>
          <p:cNvPr id="716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16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6EA5A1F-98FC-D94A-A607-98F265719E9B}" type="slidenum">
              <a:rPr lang="en-GB"/>
              <a:pPr eaLnBrk="1" hangingPunct="1"/>
              <a:t>48</a:t>
            </a:fld>
            <a:endParaRPr lang="en-GB"/>
          </a:p>
        </p:txBody>
      </p:sp>
    </p:spTree>
    <p:extLst>
      <p:ext uri="{BB962C8B-B14F-4D97-AF65-F5344CB8AC3E}">
        <p14:creationId xmlns:p14="http://schemas.microsoft.com/office/powerpoint/2010/main" val="8846848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43000" y="685800"/>
            <a:ext cx="4572000" cy="3429000"/>
          </a:xfrm>
          <a:ln/>
        </p:spPr>
      </p:sp>
      <p:sp>
        <p:nvSpPr>
          <p:cNvPr id="4505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50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53017F85-ACB7-2441-A471-A8195773547A}" type="slidenum">
              <a:rPr lang="en-GB"/>
              <a:pPr eaLnBrk="1" hangingPunct="1"/>
              <a:t>49</a:t>
            </a:fld>
            <a:endParaRPr lang="en-GB"/>
          </a:p>
        </p:txBody>
      </p:sp>
    </p:spTree>
    <p:extLst>
      <p:ext uri="{BB962C8B-B14F-4D97-AF65-F5344CB8AC3E}">
        <p14:creationId xmlns:p14="http://schemas.microsoft.com/office/powerpoint/2010/main" val="572519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xfrm>
            <a:off x="1143000" y="685800"/>
            <a:ext cx="4572000" cy="3429000"/>
          </a:xfrm>
          <a:ln/>
        </p:spPr>
      </p:sp>
      <p:sp>
        <p:nvSpPr>
          <p:cNvPr id="5734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1CF1D335-05D3-364C-8882-57183AB1277E}" type="slidenum">
              <a:rPr lang="en-GB"/>
              <a:pPr eaLnBrk="1" hangingPunct="1"/>
              <a:t>51</a:t>
            </a:fld>
            <a:endParaRPr lang="en-GB"/>
          </a:p>
        </p:txBody>
      </p:sp>
    </p:spTree>
    <p:extLst>
      <p:ext uri="{BB962C8B-B14F-4D97-AF65-F5344CB8AC3E}">
        <p14:creationId xmlns:p14="http://schemas.microsoft.com/office/powerpoint/2010/main" val="506330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xfrm>
            <a:off x="1143000" y="687388"/>
            <a:ext cx="4572000" cy="3429000"/>
          </a:xfrm>
          <a:ln/>
        </p:spPr>
      </p:sp>
      <p:sp>
        <p:nvSpPr>
          <p:cNvPr id="25602" name="Rectangle 3"/>
          <p:cNvSpPr>
            <a:spLocks noGrp="1" noChangeArrowheads="1"/>
          </p:cNvSpPr>
          <p:nvPr>
            <p:ph type="body" idx="1"/>
          </p:nvPr>
        </p:nvSpPr>
        <p:spPr>
          <a:xfrm>
            <a:off x="914400" y="4343400"/>
            <a:ext cx="5029200" cy="4113213"/>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114300" indent="-114300"/>
            <a:endParaRPr lang="en-US">
              <a:cs typeface="Arial" charset="0"/>
            </a:endParaRPr>
          </a:p>
        </p:txBody>
      </p:sp>
    </p:spTree>
    <p:extLst>
      <p:ext uri="{BB962C8B-B14F-4D97-AF65-F5344CB8AC3E}">
        <p14:creationId xmlns:p14="http://schemas.microsoft.com/office/powerpoint/2010/main" val="5884143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1143000" y="685800"/>
            <a:ext cx="4572000" cy="3429000"/>
          </a:xfrm>
          <a:ln/>
        </p:spPr>
      </p:sp>
      <p:sp>
        <p:nvSpPr>
          <p:cNvPr id="37891" name="Notes Placeholder 2"/>
          <p:cNvSpPr>
            <a:spLocks noGrp="1"/>
          </p:cNvSpPr>
          <p:nvPr>
            <p:ph type="body" idx="1"/>
          </p:nvPr>
        </p:nvSpPr>
        <p:spPr>
          <a:noFill/>
          <a:ln/>
        </p:spPr>
        <p:txBody>
          <a:bodyPr/>
          <a:lstStyle/>
          <a:p>
            <a:endParaRPr lang="en-US" smtClean="0">
              <a:latin typeface="Arial" pitchFamily="34" charset="0"/>
            </a:endParaRPr>
          </a:p>
        </p:txBody>
      </p:sp>
      <p:sp>
        <p:nvSpPr>
          <p:cNvPr id="37892" name="Slide Number Placeholder 3"/>
          <p:cNvSpPr>
            <a:spLocks noGrp="1"/>
          </p:cNvSpPr>
          <p:nvPr>
            <p:ph type="sldNum" sz="quarter" idx="5"/>
          </p:nvPr>
        </p:nvSpPr>
        <p:spPr>
          <a:noFill/>
        </p:spPr>
        <p:txBody>
          <a:bodyPr/>
          <a:lstStyle/>
          <a:p>
            <a:fld id="{00219C04-4EF1-4901-84BB-D970591DCA7E}" type="slidenum">
              <a:rPr lang="en-GB" smtClean="0">
                <a:latin typeface="Arial" pitchFamily="34" charset="0"/>
              </a:rPr>
              <a:pPr/>
              <a:t>53</a:t>
            </a:fld>
            <a:endParaRPr lang="en-GB" smtClean="0">
              <a:latin typeface="Arial" pitchFamily="34" charset="0"/>
            </a:endParaRPr>
          </a:p>
        </p:txBody>
      </p:sp>
    </p:spTree>
    <p:extLst>
      <p:ext uri="{BB962C8B-B14F-4D97-AF65-F5344CB8AC3E}">
        <p14:creationId xmlns:p14="http://schemas.microsoft.com/office/powerpoint/2010/main" val="18202571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DC4986C-5009-FD45-849E-B08FF8C74656}" type="slidenum">
              <a:rPr lang="en-GB" sz="1200"/>
              <a:pPr eaLnBrk="1" hangingPunct="1"/>
              <a:t>57</a:t>
            </a:fld>
            <a:endParaRPr lang="en-GB" sz="1200"/>
          </a:p>
        </p:txBody>
      </p:sp>
      <p:sp>
        <p:nvSpPr>
          <p:cNvPr id="122882" name="Rectangle 2"/>
          <p:cNvSpPr>
            <a:spLocks noGrp="1" noRot="1" noChangeAspect="1" noChangeArrowheads="1" noTextEdit="1"/>
          </p:cNvSpPr>
          <p:nvPr>
            <p:ph type="sldImg"/>
          </p:nvPr>
        </p:nvSpPr>
        <p:spPr>
          <a:xfrm>
            <a:off x="809625" y="201613"/>
            <a:ext cx="5192713" cy="3894137"/>
          </a:xfrm>
          <a:ln/>
        </p:spPr>
      </p:sp>
      <p:sp>
        <p:nvSpPr>
          <p:cNvPr id="122883" name="Rectangle 3"/>
          <p:cNvSpPr>
            <a:spLocks noGrp="1" noChangeArrowheads="1"/>
          </p:cNvSpPr>
          <p:nvPr>
            <p:ph type="body" idx="1"/>
          </p:nvPr>
        </p:nvSpPr>
        <p:spPr>
          <a:xfrm>
            <a:off x="328613" y="4378325"/>
            <a:ext cx="6197600" cy="4097338"/>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795829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B0052B1-52D4-D541-9B6D-7E95B7939C28}" type="slidenum">
              <a:rPr lang="en-GB" sz="1200"/>
              <a:pPr eaLnBrk="1" hangingPunct="1"/>
              <a:t>58</a:t>
            </a:fld>
            <a:endParaRPr lang="en-GB" sz="1200"/>
          </a:p>
        </p:txBody>
      </p:sp>
      <p:sp>
        <p:nvSpPr>
          <p:cNvPr id="126978" name="Rectangle 2"/>
          <p:cNvSpPr>
            <a:spLocks noGrp="1" noRot="1" noChangeAspect="1" noChangeArrowheads="1" noTextEdit="1"/>
          </p:cNvSpPr>
          <p:nvPr>
            <p:ph type="sldImg"/>
          </p:nvPr>
        </p:nvSpPr>
        <p:spPr>
          <a:xfrm>
            <a:off x="809625" y="201613"/>
            <a:ext cx="5192713" cy="3894137"/>
          </a:xfrm>
          <a:ln/>
        </p:spPr>
      </p:sp>
      <p:sp>
        <p:nvSpPr>
          <p:cNvPr id="126979" name="Rectangle 3"/>
          <p:cNvSpPr>
            <a:spLocks noGrp="1" noChangeArrowheads="1"/>
          </p:cNvSpPr>
          <p:nvPr>
            <p:ph type="body" idx="1"/>
          </p:nvPr>
        </p:nvSpPr>
        <p:spPr>
          <a:xfrm>
            <a:off x="328613" y="4378325"/>
            <a:ext cx="6197600" cy="4097338"/>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5871913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40DF17BE-FEA4-BC45-92A5-C91E945F49E2}" type="slidenum">
              <a:rPr lang="en-GB" sz="1200"/>
              <a:pPr eaLnBrk="1" hangingPunct="1"/>
              <a:t>59</a:t>
            </a:fld>
            <a:endParaRPr lang="en-GB" sz="1200"/>
          </a:p>
        </p:txBody>
      </p:sp>
      <p:sp>
        <p:nvSpPr>
          <p:cNvPr id="129026" name="Rectangle 2"/>
          <p:cNvSpPr>
            <a:spLocks noGrp="1" noRot="1" noChangeAspect="1" noChangeArrowheads="1" noTextEdit="1"/>
          </p:cNvSpPr>
          <p:nvPr>
            <p:ph type="sldImg"/>
          </p:nvPr>
        </p:nvSpPr>
        <p:spPr>
          <a:xfrm>
            <a:off x="809625" y="201613"/>
            <a:ext cx="5192713" cy="3894137"/>
          </a:xfrm>
          <a:ln/>
        </p:spPr>
      </p:sp>
      <p:sp>
        <p:nvSpPr>
          <p:cNvPr id="129027" name="Rectangle 3"/>
          <p:cNvSpPr>
            <a:spLocks noGrp="1" noChangeArrowheads="1"/>
          </p:cNvSpPr>
          <p:nvPr>
            <p:ph type="body" idx="1"/>
          </p:nvPr>
        </p:nvSpPr>
        <p:spPr>
          <a:xfrm>
            <a:off x="328613" y="4378325"/>
            <a:ext cx="6197600" cy="4097338"/>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8958868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F48107AC-02A6-ED48-B9B2-8F9A2BDB229A}" type="slidenum">
              <a:rPr lang="en-GB" sz="1200">
                <a:cs typeface="Arial" charset="0"/>
              </a:rPr>
              <a:pPr algn="r" eaLnBrk="1" hangingPunct="1"/>
              <a:t>61</a:t>
            </a:fld>
            <a:endParaRPr lang="en-GB" sz="1200">
              <a:cs typeface="Arial" charset="0"/>
            </a:endParaRPr>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8790485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E246E7F-4E25-4046-AF43-96D30CD8CB57}" type="slidenum">
              <a:rPr lang="en-GB"/>
              <a:pPr eaLnBrk="1" hangingPunct="1"/>
              <a:t>62</a:t>
            </a:fld>
            <a:endParaRPr lang="en-GB"/>
          </a:p>
        </p:txBody>
      </p:sp>
      <p:sp>
        <p:nvSpPr>
          <p:cNvPr id="131075" name="Rectangle 2"/>
          <p:cNvSpPr>
            <a:spLocks noGrp="1" noRot="1" noChangeAspect="1" noChangeArrowheads="1" noTextEdit="1"/>
          </p:cNvSpPr>
          <p:nvPr>
            <p:ph type="sldImg"/>
          </p:nvPr>
        </p:nvSpPr>
        <p:spPr>
          <a:xfrm>
            <a:off x="862013" y="233363"/>
            <a:ext cx="5175250" cy="3881437"/>
          </a:xfrm>
          <a:ln/>
        </p:spPr>
      </p:sp>
      <p:sp>
        <p:nvSpPr>
          <p:cNvPr id="131076" name="Rectangle 3"/>
          <p:cNvSpPr>
            <a:spLocks noGrp="1" noChangeArrowheads="1"/>
          </p:cNvSpPr>
          <p:nvPr>
            <p:ph type="body" idx="1"/>
          </p:nvPr>
        </p:nvSpPr>
        <p:spPr>
          <a:xfrm>
            <a:off x="336550" y="4343400"/>
            <a:ext cx="6254750" cy="41148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9258281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3078B4B-A8EE-8948-927E-4506BE6397FB}" type="slidenum">
              <a:rPr lang="en-GB"/>
              <a:pPr eaLnBrk="1" hangingPunct="1"/>
              <a:t>64</a:t>
            </a:fld>
            <a:endParaRPr lang="en-GB"/>
          </a:p>
        </p:txBody>
      </p:sp>
      <p:sp>
        <p:nvSpPr>
          <p:cNvPr id="130051" name="Rectangle 2"/>
          <p:cNvSpPr>
            <a:spLocks noGrp="1" noRot="1" noChangeAspect="1" noChangeArrowheads="1" noTextEdit="1"/>
          </p:cNvSpPr>
          <p:nvPr>
            <p:ph type="sldImg"/>
          </p:nvPr>
        </p:nvSpPr>
        <p:spPr>
          <a:xfrm>
            <a:off x="862013" y="233363"/>
            <a:ext cx="5175250" cy="3881437"/>
          </a:xfrm>
          <a:ln/>
        </p:spPr>
      </p:sp>
      <p:sp>
        <p:nvSpPr>
          <p:cNvPr id="130052" name="Rectangle 3"/>
          <p:cNvSpPr>
            <a:spLocks noGrp="1" noChangeArrowheads="1"/>
          </p:cNvSpPr>
          <p:nvPr>
            <p:ph type="body" idx="1"/>
          </p:nvPr>
        </p:nvSpPr>
        <p:spPr>
          <a:xfrm>
            <a:off x="336550" y="4343400"/>
            <a:ext cx="6254750" cy="41148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9872736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21374017-AB20-2143-90A2-081A0EB69522}" type="slidenum">
              <a:rPr lang="en-GB"/>
              <a:pPr eaLnBrk="1" hangingPunct="1"/>
              <a:t>65</a:t>
            </a:fld>
            <a:endParaRPr lang="en-GB"/>
          </a:p>
        </p:txBody>
      </p:sp>
      <p:sp>
        <p:nvSpPr>
          <p:cNvPr id="132099" name="Rectangle 2"/>
          <p:cNvSpPr>
            <a:spLocks noGrp="1" noRot="1" noChangeAspect="1" noChangeArrowheads="1" noTextEdit="1"/>
          </p:cNvSpPr>
          <p:nvPr>
            <p:ph type="sldImg"/>
          </p:nvPr>
        </p:nvSpPr>
        <p:spPr>
          <a:xfrm>
            <a:off x="962025" y="407988"/>
            <a:ext cx="4941888" cy="3706812"/>
          </a:xfrm>
          <a:ln/>
        </p:spPr>
      </p:sp>
      <p:sp>
        <p:nvSpPr>
          <p:cNvPr id="132100" name="Rectangle 3"/>
          <p:cNvSpPr>
            <a:spLocks noGrp="1" noChangeArrowheads="1"/>
          </p:cNvSpPr>
          <p:nvPr>
            <p:ph type="body" idx="1"/>
          </p:nvPr>
        </p:nvSpPr>
        <p:spPr>
          <a:xfrm>
            <a:off x="438150" y="4343400"/>
            <a:ext cx="6011863" cy="41148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6309951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A52F90B8-1323-504D-82FB-E185070895F3}" type="slidenum">
              <a:rPr lang="en-GB"/>
              <a:pPr eaLnBrk="1" hangingPunct="1"/>
              <a:t>66</a:t>
            </a:fld>
            <a:endParaRPr lang="en-GB"/>
          </a:p>
        </p:txBody>
      </p:sp>
      <p:sp>
        <p:nvSpPr>
          <p:cNvPr id="133123" name="Rectangle 2"/>
          <p:cNvSpPr>
            <a:spLocks noGrp="1" noRot="1" noChangeAspect="1" noChangeArrowheads="1" noTextEdit="1"/>
          </p:cNvSpPr>
          <p:nvPr>
            <p:ph type="sldImg"/>
          </p:nvPr>
        </p:nvSpPr>
        <p:spPr>
          <a:xfrm>
            <a:off x="962025" y="407988"/>
            <a:ext cx="4941888" cy="3706812"/>
          </a:xfrm>
          <a:ln/>
        </p:spPr>
      </p:sp>
      <p:sp>
        <p:nvSpPr>
          <p:cNvPr id="133124" name="Rectangle 3"/>
          <p:cNvSpPr>
            <a:spLocks noGrp="1" noChangeArrowheads="1"/>
          </p:cNvSpPr>
          <p:nvPr>
            <p:ph type="body" idx="1"/>
          </p:nvPr>
        </p:nvSpPr>
        <p:spPr>
          <a:xfrm>
            <a:off x="438150" y="4343400"/>
            <a:ext cx="6011863" cy="41148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3817997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DD791EB4-D2E3-814B-9956-09EAA161B4C9}" type="slidenum">
              <a:rPr lang="en-GB" sz="1200">
                <a:cs typeface="Arial" charset="0"/>
              </a:rPr>
              <a:pPr algn="r" eaLnBrk="1" hangingPunct="1"/>
              <a:t>67</a:t>
            </a:fld>
            <a:endParaRPr lang="en-GB" sz="1200">
              <a:cs typeface="Arial" charset="0"/>
            </a:endParaRPr>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ndParaRPr>
          </a:p>
        </p:txBody>
      </p:sp>
    </p:spTree>
    <p:extLst>
      <p:ext uri="{BB962C8B-B14F-4D97-AF65-F5344CB8AC3E}">
        <p14:creationId xmlns:p14="http://schemas.microsoft.com/office/powerpoint/2010/main" val="5025121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FBF95D4F-C423-E140-90BE-BAC92BC9305C}" type="slidenum">
              <a:rPr lang="en-GB"/>
              <a:pPr eaLnBrk="1" hangingPunct="1"/>
              <a:t>69</a:t>
            </a:fld>
            <a:endParaRPr lang="en-GB"/>
          </a:p>
        </p:txBody>
      </p:sp>
      <p:sp>
        <p:nvSpPr>
          <p:cNvPr id="135171" name="Rectangle 2"/>
          <p:cNvSpPr>
            <a:spLocks noGrp="1" noRot="1" noChangeAspect="1" noChangeArrowheads="1" noTextEdit="1"/>
          </p:cNvSpPr>
          <p:nvPr>
            <p:ph type="sldImg"/>
          </p:nvPr>
        </p:nvSpPr>
        <p:spPr>
          <a:xfrm>
            <a:off x="962025" y="407988"/>
            <a:ext cx="4941888" cy="3706812"/>
          </a:xfrm>
          <a:ln/>
        </p:spPr>
      </p:sp>
      <p:sp>
        <p:nvSpPr>
          <p:cNvPr id="135172" name="Rectangle 3"/>
          <p:cNvSpPr>
            <a:spLocks noGrp="1" noChangeArrowheads="1"/>
          </p:cNvSpPr>
          <p:nvPr>
            <p:ph type="body" idx="1"/>
          </p:nvPr>
        </p:nvSpPr>
        <p:spPr>
          <a:xfrm>
            <a:off x="438150" y="4343400"/>
            <a:ext cx="6011863" cy="41148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Arial" charset="0"/>
            </a:endParaRPr>
          </a:p>
        </p:txBody>
      </p:sp>
    </p:spTree>
    <p:extLst>
      <p:ext uri="{BB962C8B-B14F-4D97-AF65-F5344CB8AC3E}">
        <p14:creationId xmlns:p14="http://schemas.microsoft.com/office/powerpoint/2010/main" val="9746464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2C667C5-F231-8F40-A720-0BF0141BA4B2}" type="slidenum">
              <a:rPr lang="en-GB"/>
              <a:pPr eaLnBrk="1" hangingPunct="1"/>
              <a:t>70</a:t>
            </a:fld>
            <a:endParaRPr lang="en-GB"/>
          </a:p>
        </p:txBody>
      </p:sp>
      <p:sp>
        <p:nvSpPr>
          <p:cNvPr id="136195" name="Rectangle 2"/>
          <p:cNvSpPr>
            <a:spLocks noGrp="1" noRot="1" noChangeAspect="1" noChangeArrowheads="1" noTextEdit="1"/>
          </p:cNvSpPr>
          <p:nvPr>
            <p:ph type="sldImg"/>
          </p:nvPr>
        </p:nvSpPr>
        <p:spPr>
          <a:xfrm>
            <a:off x="962025" y="407988"/>
            <a:ext cx="4941888" cy="3706812"/>
          </a:xfrm>
          <a:ln/>
        </p:spPr>
      </p:sp>
      <p:sp>
        <p:nvSpPr>
          <p:cNvPr id="136196" name="Rectangle 3"/>
          <p:cNvSpPr>
            <a:spLocks noGrp="1" noChangeArrowheads="1"/>
          </p:cNvSpPr>
          <p:nvPr>
            <p:ph type="body" idx="1"/>
          </p:nvPr>
        </p:nvSpPr>
        <p:spPr>
          <a:xfrm>
            <a:off x="438150" y="4343400"/>
            <a:ext cx="6011863" cy="411480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Arial" charset="0"/>
            </a:endParaRPr>
          </a:p>
        </p:txBody>
      </p:sp>
    </p:spTree>
    <p:extLst>
      <p:ext uri="{BB962C8B-B14F-4D97-AF65-F5344CB8AC3E}">
        <p14:creationId xmlns:p14="http://schemas.microsoft.com/office/powerpoint/2010/main" val="12206359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BAB729F-D43E-BA4F-B827-1881A6A9ACBE}" type="slidenum">
              <a:rPr lang="en-GB"/>
              <a:pPr eaLnBrk="1" hangingPunct="1"/>
              <a:t>72</a:t>
            </a:fld>
            <a:endParaRPr lang="en-GB"/>
          </a:p>
        </p:txBody>
      </p:sp>
      <p:sp>
        <p:nvSpPr>
          <p:cNvPr id="144387" name="Rectangle 2"/>
          <p:cNvSpPr>
            <a:spLocks noGrp="1" noRot="1" noChangeAspect="1" noChangeArrowheads="1" noTextEdit="1"/>
          </p:cNvSpPr>
          <p:nvPr>
            <p:ph type="sldImg"/>
          </p:nvPr>
        </p:nvSpPr>
        <p:spPr>
          <a:xfrm>
            <a:off x="862013" y="233363"/>
            <a:ext cx="5175250" cy="3881437"/>
          </a:xfrm>
          <a:ln/>
        </p:spPr>
      </p:sp>
      <p:sp>
        <p:nvSpPr>
          <p:cNvPr id="144388" name="Rectangle 3"/>
          <p:cNvSpPr>
            <a:spLocks noGrp="1" noChangeArrowheads="1"/>
          </p:cNvSpPr>
          <p:nvPr>
            <p:ph type="body" idx="1"/>
          </p:nvPr>
        </p:nvSpPr>
        <p:spPr>
          <a:xfrm>
            <a:off x="336550" y="4343400"/>
            <a:ext cx="625475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latin typeface="Arial" charset="0"/>
            </a:endParaRPr>
          </a:p>
        </p:txBody>
      </p:sp>
    </p:spTree>
    <p:extLst>
      <p:ext uri="{BB962C8B-B14F-4D97-AF65-F5344CB8AC3E}">
        <p14:creationId xmlns:p14="http://schemas.microsoft.com/office/powerpoint/2010/main" val="4142610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1F4891C1-C53E-6C42-A77A-0400590A4473}" type="slidenum">
              <a:rPr lang="en-GB"/>
              <a:pPr eaLnBrk="1" hangingPunct="1"/>
              <a:t>75</a:t>
            </a:fld>
            <a:endParaRPr lang="en-GB"/>
          </a:p>
        </p:txBody>
      </p:sp>
      <p:sp>
        <p:nvSpPr>
          <p:cNvPr id="145411" name="Rectangle 2"/>
          <p:cNvSpPr>
            <a:spLocks noGrp="1" noRot="1" noChangeAspect="1" noChangeArrowheads="1" noTextEdit="1"/>
          </p:cNvSpPr>
          <p:nvPr>
            <p:ph type="sldImg"/>
          </p:nvPr>
        </p:nvSpPr>
        <p:spPr>
          <a:xfrm>
            <a:off x="1144588" y="685800"/>
            <a:ext cx="4572000" cy="3429000"/>
          </a:xfrm>
          <a:ln/>
        </p:spPr>
      </p:sp>
      <p:sp>
        <p:nvSpPr>
          <p:cNvPr id="145412"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a:latin typeface="Arial" charset="0"/>
            </a:endParaRPr>
          </a:p>
        </p:txBody>
      </p:sp>
    </p:spTree>
    <p:extLst>
      <p:ext uri="{BB962C8B-B14F-4D97-AF65-F5344CB8AC3E}">
        <p14:creationId xmlns:p14="http://schemas.microsoft.com/office/powerpoint/2010/main" val="1130452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E8DF2A6B-F443-5D40-ADD5-348494045D88}" type="slidenum">
              <a:rPr lang="en-GB"/>
              <a:pPr eaLnBrk="1" hangingPunct="1"/>
              <a:t>76</a:t>
            </a:fld>
            <a:endParaRPr lang="en-GB"/>
          </a:p>
        </p:txBody>
      </p:sp>
    </p:spTree>
    <p:extLst>
      <p:ext uri="{BB962C8B-B14F-4D97-AF65-F5344CB8AC3E}">
        <p14:creationId xmlns:p14="http://schemas.microsoft.com/office/powerpoint/2010/main" val="17205985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a:xfrm>
            <a:off x="1143000" y="685800"/>
            <a:ext cx="4572000" cy="3429000"/>
          </a:xfrm>
          <a:ln/>
        </p:spPr>
      </p:sp>
      <p:sp>
        <p:nvSpPr>
          <p:cNvPr id="6758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75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FA7B0608-43E9-204C-A7A8-0F4C7FA8ECE2}" type="slidenum">
              <a:rPr lang="en-GB"/>
              <a:pPr eaLnBrk="1" hangingPunct="1"/>
              <a:t>77</a:t>
            </a:fld>
            <a:endParaRPr lang="en-GB"/>
          </a:p>
        </p:txBody>
      </p:sp>
    </p:spTree>
    <p:extLst>
      <p:ext uri="{BB962C8B-B14F-4D97-AF65-F5344CB8AC3E}">
        <p14:creationId xmlns:p14="http://schemas.microsoft.com/office/powerpoint/2010/main" val="11763378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a:xfrm>
            <a:off x="1143000" y="685800"/>
            <a:ext cx="4572000" cy="3429000"/>
          </a:xfrm>
          <a:ln/>
        </p:spPr>
      </p:sp>
      <p:sp>
        <p:nvSpPr>
          <p:cNvPr id="696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696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06579AD7-D8BA-104E-9D8F-A07F3BE3EDC9}" type="slidenum">
              <a:rPr lang="en-GB"/>
              <a:pPr eaLnBrk="1" hangingPunct="1"/>
              <a:t>78</a:t>
            </a:fld>
            <a:endParaRPr lang="en-GB"/>
          </a:p>
        </p:txBody>
      </p:sp>
    </p:spTree>
    <p:extLst>
      <p:ext uri="{BB962C8B-B14F-4D97-AF65-F5344CB8AC3E}">
        <p14:creationId xmlns:p14="http://schemas.microsoft.com/office/powerpoint/2010/main" val="8020863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a:xfrm>
            <a:off x="1143000" y="685800"/>
            <a:ext cx="4572000" cy="3429000"/>
          </a:xfrm>
          <a:ln/>
        </p:spPr>
      </p:sp>
      <p:sp>
        <p:nvSpPr>
          <p:cNvPr id="716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16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09A7CB92-C18A-EB4D-B448-5B9A326716AD}" type="slidenum">
              <a:rPr lang="en-GB"/>
              <a:pPr eaLnBrk="1" hangingPunct="1"/>
              <a:t>79</a:t>
            </a:fld>
            <a:endParaRPr lang="en-GB"/>
          </a:p>
        </p:txBody>
      </p:sp>
    </p:spTree>
    <p:extLst>
      <p:ext uri="{BB962C8B-B14F-4D97-AF65-F5344CB8AC3E}">
        <p14:creationId xmlns:p14="http://schemas.microsoft.com/office/powerpoint/2010/main" val="1773265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3582222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213255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0" y="990602"/>
            <a:ext cx="3810000" cy="4975225"/>
          </a:xfrm>
        </p:spPr>
        <p:txBody>
          <a:bodyPr/>
          <a:lstStyle/>
          <a:p>
            <a:pPr lvl="0"/>
            <a:endParaRPr lang="en-GB" noProof="0" dirty="0" smtClean="0"/>
          </a:p>
        </p:txBody>
      </p:sp>
      <p:sp>
        <p:nvSpPr>
          <p:cNvPr id="4" name="Text Placeholder 3"/>
          <p:cNvSpPr>
            <a:spLocks noGrp="1"/>
          </p:cNvSpPr>
          <p:nvPr>
            <p:ph type="body" sz="half" idx="2"/>
          </p:nvPr>
        </p:nvSpPr>
        <p:spPr>
          <a:xfrm>
            <a:off x="4648200" y="990602"/>
            <a:ext cx="3810000"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653096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504049" y="219393"/>
            <a:ext cx="6639951" cy="5461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160342" y="1690691"/>
            <a:ext cx="4240212" cy="461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52954" y="1690691"/>
            <a:ext cx="4241800" cy="4613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505936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5.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6.emf"/></Relationships>
</file>

<file path=ppt/slides/_rels/slide3.xml.rels><?xml version="1.0" encoding="UTF-8" standalone="yes"?>
<Relationships xmlns="http://schemas.openxmlformats.org/package/2006/relationships"><Relationship Id="rId11" Type="http://schemas.openxmlformats.org/officeDocument/2006/relationships/image" Target="../media/image16.emf"/><Relationship Id="rId12" Type="http://schemas.openxmlformats.org/officeDocument/2006/relationships/image" Target="../media/image17.emf"/><Relationship Id="rId13" Type="http://schemas.openxmlformats.org/officeDocument/2006/relationships/image" Target="../media/image18.emf"/><Relationship Id="rId14" Type="http://schemas.openxmlformats.org/officeDocument/2006/relationships/image" Target="../media/image19.emf"/><Relationship Id="rId15" Type="http://schemas.openxmlformats.org/officeDocument/2006/relationships/image" Target="../media/image20.emf"/><Relationship Id="rId16" Type="http://schemas.openxmlformats.org/officeDocument/2006/relationships/image" Target="../media/image21.emf"/><Relationship Id="rId17" Type="http://schemas.openxmlformats.org/officeDocument/2006/relationships/image" Target="../media/image22.emf"/><Relationship Id="rId18" Type="http://schemas.openxmlformats.org/officeDocument/2006/relationships/image" Target="../media/image23.emf"/><Relationship Id="rId19" Type="http://schemas.openxmlformats.org/officeDocument/2006/relationships/image" Target="../media/image24.emf"/><Relationship Id="rId1" Type="http://schemas.openxmlformats.org/officeDocument/2006/relationships/slideLayout" Target="../slideLayouts/slideLayout4.xml"/><Relationship Id="rId2" Type="http://schemas.openxmlformats.org/officeDocument/2006/relationships/image" Target="../media/image7.emf"/><Relationship Id="rId3" Type="http://schemas.openxmlformats.org/officeDocument/2006/relationships/image" Target="../media/image8.emf"/><Relationship Id="rId4" Type="http://schemas.openxmlformats.org/officeDocument/2006/relationships/image" Target="../media/image9.emf"/><Relationship Id="rId5" Type="http://schemas.openxmlformats.org/officeDocument/2006/relationships/image" Target="../media/image10.emf"/><Relationship Id="rId6" Type="http://schemas.openxmlformats.org/officeDocument/2006/relationships/image" Target="../media/image11.emf"/><Relationship Id="rId7" Type="http://schemas.openxmlformats.org/officeDocument/2006/relationships/image" Target="../media/image12.emf"/><Relationship Id="rId8" Type="http://schemas.openxmlformats.org/officeDocument/2006/relationships/image" Target="../media/image13.emf"/><Relationship Id="rId9" Type="http://schemas.openxmlformats.org/officeDocument/2006/relationships/image" Target="../media/image14.emf"/><Relationship Id="rId10" Type="http://schemas.openxmlformats.org/officeDocument/2006/relationships/image" Target="../media/image1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7.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28.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27.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6.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9.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9.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1.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2.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4.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35.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36.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7.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8.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9.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0.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1.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31.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6.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oleObject" Target="../embeddings/oleObject1.bin"/><Relationship Id="rId5" Type="http://schemas.openxmlformats.org/officeDocument/2006/relationships/image" Target="../media/image43.emf"/><Relationship Id="rId1" Type="http://schemas.openxmlformats.org/officeDocument/2006/relationships/vmlDrawing" Target="../drawings/vmlDrawing1.vml"/><Relationship Id="rId2"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4.jpeg"/><Relationship Id="rId3" Type="http://schemas.openxmlformats.org/officeDocument/2006/relationships/image" Target="../media/image45.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46.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7.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48.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4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0.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51.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52.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53.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image" Target="../media/image54.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5.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56.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3.xml"/><Relationship Id="rId3" Type="http://schemas.openxmlformats.org/officeDocument/2006/relationships/image" Target="../media/image54.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ubtitle 4"/>
          <p:cNvSpPr>
            <a:spLocks noGrp="1"/>
          </p:cNvSpPr>
          <p:nvPr>
            <p:ph type="subTitle" idx="1"/>
          </p:nvPr>
        </p:nvSpPr>
        <p:spPr/>
        <p:txBody>
          <a:bodyPr/>
          <a:lstStyle/>
          <a:p>
            <a:r>
              <a:rPr lang="en-US" dirty="0" smtClean="0"/>
              <a:t>Secondary Information Goes Here</a:t>
            </a:r>
            <a:endParaRPr lang="en-US" dirty="0"/>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2049" name="Title 3"/>
          <p:cNvSpPr>
            <a:spLocks noGrp="1"/>
          </p:cNvSpPr>
          <p:nvPr>
            <p:ph type="ctrTitle"/>
          </p:nvPr>
        </p:nvSpPr>
        <p:spPr>
          <a:xfrm>
            <a:off x="2667000" y="2133600"/>
            <a:ext cx="6019800" cy="1470025"/>
          </a:xfrm>
        </p:spPr>
        <p:txBody>
          <a:bodyPr/>
          <a:lstStyle/>
          <a:p>
            <a:pPr algn="r">
              <a:lnSpc>
                <a:spcPct val="80000"/>
              </a:lnSpc>
              <a:buFont typeface="Symbol" charset="0"/>
              <a:buNone/>
            </a:pPr>
            <a:r>
              <a:rPr lang="en-GB" sz="1600" dirty="0"/>
              <a:t>Determine System Requirements</a:t>
            </a:r>
            <a:r>
              <a:rPr lang="en-GB" sz="2000" dirty="0"/>
              <a:t/>
            </a:r>
            <a:br>
              <a:rPr lang="en-GB" sz="2000" dirty="0"/>
            </a:br>
            <a:r>
              <a:rPr lang="en-GB" sz="4000" dirty="0"/>
              <a:t>Gather  Requirements</a:t>
            </a:r>
            <a:endParaRPr lang="en-GB" sz="4800" dirty="0"/>
          </a:p>
        </p:txBody>
      </p:sp>
      <p:sp>
        <p:nvSpPr>
          <p:cNvPr id="5" name="TextBox 4"/>
          <p:cNvSpPr txBox="1">
            <a:spLocks noChangeArrowheads="1"/>
          </p:cNvSpPr>
          <p:nvPr/>
        </p:nvSpPr>
        <p:spPr bwMode="auto">
          <a:xfrm>
            <a:off x="781232" y="4180498"/>
            <a:ext cx="7901393" cy="230832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defRPr/>
            </a:pPr>
            <a:r>
              <a:rPr lang="en-GB" sz="1800" kern="0" dirty="0">
                <a:solidFill>
                  <a:srgbClr val="000000"/>
                </a:solidFill>
                <a:latin typeface="+mn-lt"/>
                <a:ea typeface="+mn-ea"/>
                <a:cs typeface="+mn-cs"/>
              </a:rPr>
              <a:t>This Session:</a:t>
            </a:r>
          </a:p>
          <a:p>
            <a:pPr algn="l">
              <a:buFont typeface="Arial" pitchFamily="34" charset="0"/>
              <a:buChar char="•"/>
              <a:defRPr/>
            </a:pPr>
            <a:r>
              <a:rPr lang="en-GB" sz="1400" dirty="0">
                <a:solidFill>
                  <a:schemeClr val="dk1"/>
                </a:solidFill>
                <a:latin typeface="+mn-lt"/>
                <a:ea typeface="+mn-ea"/>
                <a:cs typeface="+mn-cs"/>
              </a:rPr>
              <a:t>Explains the need for a Systems Approach to </a:t>
            </a:r>
            <a:r>
              <a:rPr lang="en-GB" sz="1400" dirty="0" smtClean="0">
                <a:solidFill>
                  <a:schemeClr val="dk1"/>
                </a:solidFill>
                <a:latin typeface="+mn-lt"/>
                <a:ea typeface="+mn-ea"/>
                <a:cs typeface="+mn-cs"/>
              </a:rPr>
              <a:t>Gathering </a:t>
            </a:r>
            <a:r>
              <a:rPr lang="en-GB" sz="1400" dirty="0">
                <a:solidFill>
                  <a:schemeClr val="dk1"/>
                </a:solidFill>
                <a:latin typeface="+mn-lt"/>
                <a:ea typeface="+mn-ea"/>
                <a:cs typeface="+mn-cs"/>
              </a:rPr>
              <a:t>R</a:t>
            </a:r>
            <a:r>
              <a:rPr lang="en-GB" sz="1400" dirty="0" smtClean="0">
                <a:solidFill>
                  <a:schemeClr val="dk1"/>
                </a:solidFill>
                <a:latin typeface="+mn-lt"/>
                <a:ea typeface="+mn-ea"/>
                <a:cs typeface="+mn-cs"/>
              </a:rPr>
              <a:t>equirements</a:t>
            </a:r>
            <a:endParaRPr lang="en-GB" sz="1400" dirty="0">
              <a:solidFill>
                <a:schemeClr val="dk1"/>
              </a:solidFill>
              <a:latin typeface="+mn-lt"/>
              <a:ea typeface="+mn-ea"/>
              <a:cs typeface="+mn-cs"/>
            </a:endParaRPr>
          </a:p>
          <a:p>
            <a:pPr algn="l">
              <a:buFont typeface="Arial" pitchFamily="34" charset="0"/>
              <a:buChar char="•"/>
              <a:defRPr/>
            </a:pPr>
            <a:r>
              <a:rPr lang="en-GB" sz="1400" dirty="0">
                <a:solidFill>
                  <a:schemeClr val="dk1"/>
                </a:solidFill>
                <a:latin typeface="+mn-lt"/>
                <a:ea typeface="+mn-ea"/>
                <a:cs typeface="+mn-cs"/>
              </a:rPr>
              <a:t>Presents a process for </a:t>
            </a:r>
            <a:r>
              <a:rPr lang="en-GB" sz="1400" dirty="0" smtClean="0">
                <a:solidFill>
                  <a:schemeClr val="dk1"/>
                </a:solidFill>
                <a:latin typeface="+mn-lt"/>
                <a:ea typeface="+mn-ea"/>
                <a:cs typeface="+mn-cs"/>
              </a:rPr>
              <a:t>Gathering </a:t>
            </a:r>
            <a:r>
              <a:rPr lang="en-GB" sz="1400" dirty="0">
                <a:solidFill>
                  <a:schemeClr val="dk1"/>
                </a:solidFill>
                <a:latin typeface="+mn-lt"/>
                <a:ea typeface="+mn-ea"/>
                <a:cs typeface="+mn-cs"/>
              </a:rPr>
              <a:t>R</a:t>
            </a:r>
            <a:r>
              <a:rPr lang="en-GB" sz="1400" dirty="0" smtClean="0">
                <a:solidFill>
                  <a:schemeClr val="dk1"/>
                </a:solidFill>
                <a:latin typeface="+mn-lt"/>
                <a:ea typeface="+mn-ea"/>
                <a:cs typeface="+mn-cs"/>
              </a:rPr>
              <a:t>equirements</a:t>
            </a:r>
            <a:endParaRPr lang="en-GB" sz="1400" dirty="0">
              <a:solidFill>
                <a:schemeClr val="dk1"/>
              </a:solidFill>
              <a:latin typeface="+mn-lt"/>
              <a:ea typeface="+mn-ea"/>
              <a:cs typeface="+mn-cs"/>
            </a:endParaRPr>
          </a:p>
          <a:p>
            <a:pPr algn="l">
              <a:buFont typeface="Arial" pitchFamily="34" charset="0"/>
              <a:buChar char="•"/>
              <a:defRPr/>
            </a:pPr>
            <a:r>
              <a:rPr lang="en-GB" sz="1400" dirty="0" smtClean="0">
                <a:solidFill>
                  <a:schemeClr val="dk1"/>
                </a:solidFill>
                <a:latin typeface="+mn-lt"/>
                <a:ea typeface="+mn-ea"/>
                <a:cs typeface="+mn-cs"/>
              </a:rPr>
              <a:t>Describes and provides an opportunity to practise tools for Gathering </a:t>
            </a:r>
            <a:r>
              <a:rPr lang="en-GB" sz="1400" dirty="0">
                <a:solidFill>
                  <a:schemeClr val="dk1"/>
                </a:solidFill>
                <a:latin typeface="+mn-lt"/>
                <a:ea typeface="+mn-ea"/>
                <a:cs typeface="+mn-cs"/>
              </a:rPr>
              <a:t>R</a:t>
            </a:r>
            <a:r>
              <a:rPr lang="en-GB" sz="1400" dirty="0" smtClean="0">
                <a:solidFill>
                  <a:schemeClr val="dk1"/>
                </a:solidFill>
                <a:latin typeface="+mn-lt"/>
                <a:ea typeface="+mn-ea"/>
                <a:cs typeface="+mn-cs"/>
              </a:rPr>
              <a:t>equirements</a:t>
            </a:r>
            <a:endParaRPr lang="en-GB" sz="1400" dirty="0">
              <a:solidFill>
                <a:schemeClr val="dk1"/>
              </a:solidFill>
              <a:latin typeface="+mn-lt"/>
              <a:ea typeface="+mn-ea"/>
              <a:cs typeface="+mn-cs"/>
            </a:endParaRPr>
          </a:p>
          <a:p>
            <a:pPr lvl="1" algn="l">
              <a:buFont typeface="Arial" pitchFamily="34" charset="0"/>
              <a:buChar char="•"/>
              <a:defRPr/>
            </a:pPr>
            <a:r>
              <a:rPr lang="en-GB" sz="1400" dirty="0">
                <a:solidFill>
                  <a:schemeClr val="dk1"/>
                </a:solidFill>
                <a:latin typeface="+mn-lt"/>
                <a:ea typeface="+mn-ea"/>
                <a:cs typeface="+mn-cs"/>
              </a:rPr>
              <a:t>Requirements Elicitation Plan</a:t>
            </a:r>
          </a:p>
          <a:p>
            <a:pPr lvl="1" algn="l">
              <a:buFont typeface="Arial" pitchFamily="34" charset="0"/>
              <a:buChar char="•"/>
              <a:defRPr/>
            </a:pPr>
            <a:r>
              <a:rPr lang="en-GB" sz="1400" dirty="0">
                <a:solidFill>
                  <a:schemeClr val="dk1"/>
                </a:solidFill>
                <a:latin typeface="+mn-lt"/>
                <a:ea typeface="+mn-ea"/>
                <a:cs typeface="+mn-cs"/>
              </a:rPr>
              <a:t>Stakeholder Influence </a:t>
            </a:r>
            <a:r>
              <a:rPr lang="en-GB" sz="1400" dirty="0" smtClean="0">
                <a:solidFill>
                  <a:schemeClr val="dk1"/>
                </a:solidFill>
                <a:latin typeface="+mn-lt"/>
                <a:ea typeface="+mn-ea"/>
                <a:cs typeface="+mn-cs"/>
              </a:rPr>
              <a:t>Map</a:t>
            </a:r>
          </a:p>
          <a:p>
            <a:pPr lvl="1" algn="l">
              <a:buFont typeface="Arial" pitchFamily="34" charset="0"/>
              <a:buChar char="•"/>
              <a:defRPr/>
            </a:pPr>
            <a:r>
              <a:rPr lang="en-GB" sz="1400" dirty="0" smtClean="0">
                <a:solidFill>
                  <a:schemeClr val="dk1"/>
                </a:solidFill>
                <a:latin typeface="+mn-lt"/>
                <a:ea typeface="+mn-ea"/>
                <a:cs typeface="+mn-cs"/>
              </a:rPr>
              <a:t>Affinity Diagram</a:t>
            </a:r>
          </a:p>
          <a:p>
            <a:pPr lvl="1" algn="l">
              <a:buFont typeface="Arial" pitchFamily="34" charset="0"/>
              <a:buChar char="•"/>
              <a:defRPr/>
            </a:pPr>
            <a:r>
              <a:rPr lang="en-GB" sz="1400" dirty="0" smtClean="0">
                <a:solidFill>
                  <a:schemeClr val="dk1"/>
                </a:solidFill>
                <a:latin typeface="+mn-lt"/>
                <a:ea typeface="+mn-ea"/>
                <a:cs typeface="+mn-cs"/>
              </a:rPr>
              <a:t>Use Case</a:t>
            </a:r>
            <a:endParaRPr lang="en-GB" sz="1400" dirty="0">
              <a:solidFill>
                <a:schemeClr val="dk1"/>
              </a:solidFill>
              <a:latin typeface="+mn-lt"/>
              <a:ea typeface="+mn-ea"/>
              <a:cs typeface="+mn-cs"/>
            </a:endParaRPr>
          </a:p>
          <a:p>
            <a:pPr lvl="1" algn="l">
              <a:buFont typeface="Arial" pitchFamily="34" charset="0"/>
              <a:buChar char="•"/>
              <a:defRPr/>
            </a:pPr>
            <a:r>
              <a:rPr lang="en-GB" sz="1400" dirty="0">
                <a:solidFill>
                  <a:schemeClr val="dk1"/>
                </a:solidFill>
                <a:latin typeface="+mn-lt"/>
                <a:ea typeface="+mn-ea"/>
                <a:cs typeface="+mn-cs"/>
              </a:rPr>
              <a:t>Requirements </a:t>
            </a:r>
            <a:r>
              <a:rPr lang="en-GB" sz="1400" dirty="0" smtClean="0">
                <a:solidFill>
                  <a:schemeClr val="dk1"/>
                </a:solidFill>
                <a:latin typeface="+mn-lt"/>
                <a:ea typeface="+mn-ea"/>
                <a:cs typeface="+mn-cs"/>
              </a:rPr>
              <a:t>Tree</a:t>
            </a:r>
          </a:p>
          <a:p>
            <a:pPr lvl="1" algn="l">
              <a:buFont typeface="Arial" pitchFamily="34" charset="0"/>
              <a:buChar char="•"/>
              <a:defRPr/>
            </a:pPr>
            <a:r>
              <a:rPr lang="en-GB" sz="1400" dirty="0" smtClean="0">
                <a:solidFill>
                  <a:schemeClr val="dk1"/>
                </a:solidFill>
                <a:latin typeface="+mn-lt"/>
                <a:ea typeface="+mn-ea"/>
                <a:cs typeface="+mn-cs"/>
              </a:rPr>
              <a:t>Analytic Hierarchy Process</a:t>
            </a: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1" name="Rectangle 13"/>
          <p:cNvSpPr>
            <a:spLocks noGrp="1" noChangeArrowheads="1"/>
          </p:cNvSpPr>
          <p:nvPr>
            <p:ph type="title"/>
          </p:nvPr>
        </p:nvSpPr>
        <p:spPr/>
        <p:txBody>
          <a:bodyPr/>
          <a:lstStyle/>
          <a:p>
            <a:pPr defTabSz="762000"/>
            <a:r>
              <a:rPr lang="en-GB" dirty="0">
                <a:latin typeface="Arial" charset="0"/>
              </a:rPr>
              <a:t>Determine Requirements</a:t>
            </a:r>
            <a:r>
              <a:rPr lang="en-GB">
                <a:latin typeface="Arial" charset="0"/>
              </a:rPr>
              <a:t>: </a:t>
            </a:r>
            <a:r>
              <a:rPr lang="en-GB" smtClean="0">
                <a:latin typeface="Arial" charset="0"/>
              </a:rPr>
              <a:t>Tasks </a:t>
            </a:r>
            <a:r>
              <a:rPr lang="en-GB" dirty="0">
                <a:latin typeface="Arial" charset="0"/>
              </a:rPr>
              <a:t>and Tools</a:t>
            </a:r>
          </a:p>
        </p:txBody>
      </p:sp>
      <p:pic>
        <p:nvPicPr>
          <p:cNvPr id="3" name="Picture 2"/>
          <p:cNvPicPr>
            <a:picLocks noChangeAspect="1"/>
          </p:cNvPicPr>
          <p:nvPr/>
        </p:nvPicPr>
        <p:blipFill>
          <a:blip r:embed="rId3"/>
          <a:stretch>
            <a:fillRect/>
          </a:stretch>
        </p:blipFill>
        <p:spPr>
          <a:xfrm>
            <a:off x="990600" y="1032463"/>
            <a:ext cx="7108986" cy="5573712"/>
          </a:xfrm>
          <a:prstGeom prst="rect">
            <a:avLst/>
          </a:prstGeom>
        </p:spPr>
      </p:pic>
    </p:spTree>
    <p:extLst>
      <p:ext uri="{BB962C8B-B14F-4D97-AF65-F5344CB8AC3E}">
        <p14:creationId xmlns:p14="http://schemas.microsoft.com/office/powerpoint/2010/main" val="2037907085"/>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a:ln w="76200">
            <a:solidFill>
              <a:srgbClr val="FF0000"/>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smtClean="0"/>
              <a:t>Process and Tools</a:t>
            </a:r>
            <a:br>
              <a:rPr lang="en-GB" dirty="0" smtClean="0"/>
            </a:br>
            <a:endParaRPr lang="en-US" dirty="0"/>
          </a:p>
        </p:txBody>
      </p:sp>
    </p:spTree>
    <p:extLst>
      <p:ext uri="{BB962C8B-B14F-4D97-AF65-F5344CB8AC3E}">
        <p14:creationId xmlns:p14="http://schemas.microsoft.com/office/powerpoint/2010/main" val="1000852403"/>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p:txBody>
          <a:bodyPr/>
          <a:lstStyle/>
          <a:p>
            <a:pPr defTabSz="762000" eaLnBrk="1" hangingPunct="1"/>
            <a:r>
              <a:rPr lang="en-GB">
                <a:latin typeface="Arial" charset="0"/>
              </a:rPr>
              <a:t>Customer or Stakeholder?</a:t>
            </a:r>
          </a:p>
        </p:txBody>
      </p:sp>
      <p:sp>
        <p:nvSpPr>
          <p:cNvPr id="10242" name="Rectangle 3"/>
          <p:cNvSpPr>
            <a:spLocks noGrp="1" noChangeArrowheads="1"/>
          </p:cNvSpPr>
          <p:nvPr>
            <p:ph type="body" idx="1"/>
          </p:nvPr>
        </p:nvSpPr>
        <p:spPr>
          <a:xfrm>
            <a:off x="533401" y="990602"/>
            <a:ext cx="8120063" cy="4975225"/>
          </a:xfrm>
        </p:spPr>
        <p:txBody>
          <a:bodyPr/>
          <a:lstStyle/>
          <a:p>
            <a:pPr marL="0" indent="0" defTabSz="762000" eaLnBrk="1" hangingPunct="1">
              <a:lnSpc>
                <a:spcPct val="90000"/>
              </a:lnSpc>
              <a:buNone/>
              <a:defRPr/>
            </a:pPr>
            <a:r>
              <a:rPr lang="en-GB" dirty="0">
                <a:latin typeface="Arial" charset="0"/>
              </a:rPr>
              <a:t>Confusion Reigns:</a:t>
            </a:r>
          </a:p>
          <a:p>
            <a:pPr defTabSz="762000" eaLnBrk="1" hangingPunct="1">
              <a:lnSpc>
                <a:spcPct val="90000"/>
              </a:lnSpc>
              <a:defRPr/>
            </a:pPr>
            <a:r>
              <a:rPr lang="en-GB" sz="1800" dirty="0">
                <a:latin typeface="Arial" charset="0"/>
              </a:rPr>
              <a:t>We often use </a:t>
            </a:r>
            <a:r>
              <a:rPr lang="ja-JP" altLang="en-GB" sz="1800" dirty="0">
                <a:latin typeface="Arial" charset="0"/>
              </a:rPr>
              <a:t>“</a:t>
            </a:r>
            <a:r>
              <a:rPr lang="en-GB" altLang="ja-JP" sz="1800" dirty="0">
                <a:latin typeface="Arial" charset="0"/>
              </a:rPr>
              <a:t>customer</a:t>
            </a:r>
            <a:r>
              <a:rPr lang="ja-JP" altLang="en-GB" sz="1800" dirty="0">
                <a:latin typeface="Arial" charset="0"/>
              </a:rPr>
              <a:t>”</a:t>
            </a:r>
            <a:r>
              <a:rPr lang="en-GB" altLang="ja-JP" sz="1800" dirty="0">
                <a:latin typeface="Arial" charset="0"/>
              </a:rPr>
              <a:t> to mean the person(s) who buys or uses a system (whether it is a product or service based system). Hence the phrase </a:t>
            </a:r>
            <a:r>
              <a:rPr lang="ja-JP" altLang="en-GB" sz="1800" dirty="0">
                <a:latin typeface="Arial" charset="0"/>
              </a:rPr>
              <a:t>“</a:t>
            </a:r>
            <a:r>
              <a:rPr lang="en-GB" altLang="ja-JP" sz="1800" dirty="0">
                <a:latin typeface="Arial" charset="0"/>
              </a:rPr>
              <a:t>Customer Requirements</a:t>
            </a:r>
            <a:r>
              <a:rPr lang="ja-JP" altLang="en-GB" sz="1800" dirty="0">
                <a:latin typeface="Arial" charset="0"/>
              </a:rPr>
              <a:t>”</a:t>
            </a:r>
            <a:r>
              <a:rPr lang="en-GB" altLang="ja-JP" sz="1800" dirty="0">
                <a:latin typeface="Arial" charset="0"/>
              </a:rPr>
              <a:t> refers to those expressed needs and wants of the system user or purchaser</a:t>
            </a:r>
          </a:p>
          <a:p>
            <a:pPr defTabSz="762000" eaLnBrk="1" hangingPunct="1">
              <a:lnSpc>
                <a:spcPct val="90000"/>
              </a:lnSpc>
              <a:defRPr/>
            </a:pPr>
            <a:r>
              <a:rPr lang="en-GB" altLang="ja-JP" sz="1800" dirty="0">
                <a:latin typeface="Arial" charset="0"/>
              </a:rPr>
              <a:t>In some situations, </a:t>
            </a:r>
            <a:r>
              <a:rPr lang="en-GB" altLang="ja-JP" sz="1800" dirty="0" smtClean="0">
                <a:latin typeface="Arial" charset="0"/>
              </a:rPr>
              <a:t>where </a:t>
            </a:r>
            <a:r>
              <a:rPr lang="en-GB" altLang="ja-JP" sz="1800" dirty="0">
                <a:latin typeface="Arial" charset="0"/>
              </a:rPr>
              <a:t>they are different people, we also differentiate the User from the Purchaser</a:t>
            </a:r>
          </a:p>
          <a:p>
            <a:pPr defTabSz="762000" eaLnBrk="1" hangingPunct="1">
              <a:lnSpc>
                <a:spcPct val="90000"/>
              </a:lnSpc>
              <a:defRPr/>
            </a:pPr>
            <a:r>
              <a:rPr lang="en-GB" sz="1800" dirty="0">
                <a:latin typeface="Arial" charset="0"/>
              </a:rPr>
              <a:t>Within a complex supply chain it is also typical to call the person who expresses requirements for a </a:t>
            </a:r>
            <a:r>
              <a:rPr lang="en-GB" sz="1800" dirty="0" smtClean="0">
                <a:latin typeface="Arial" charset="0"/>
              </a:rPr>
              <a:t>subsystem </a:t>
            </a:r>
            <a:r>
              <a:rPr lang="en-GB" sz="1800" dirty="0">
                <a:latin typeface="Arial" charset="0"/>
              </a:rPr>
              <a:t>or component the </a:t>
            </a:r>
            <a:r>
              <a:rPr lang="ja-JP" altLang="en-GB" sz="1800" dirty="0">
                <a:latin typeface="Arial" charset="0"/>
              </a:rPr>
              <a:t>“</a:t>
            </a:r>
            <a:r>
              <a:rPr lang="en-GB" altLang="ja-JP" sz="1800" dirty="0">
                <a:latin typeface="Arial" charset="0"/>
              </a:rPr>
              <a:t>customer</a:t>
            </a:r>
            <a:r>
              <a:rPr lang="ja-JP" altLang="en-GB" sz="1800" dirty="0">
                <a:latin typeface="Arial" charset="0"/>
              </a:rPr>
              <a:t>”</a:t>
            </a:r>
            <a:endParaRPr lang="en-GB" altLang="ja-JP" sz="1800" dirty="0">
              <a:latin typeface="Arial" charset="0"/>
            </a:endParaRPr>
          </a:p>
          <a:p>
            <a:pPr defTabSz="762000" eaLnBrk="1" hangingPunct="1">
              <a:lnSpc>
                <a:spcPct val="90000"/>
              </a:lnSpc>
              <a:defRPr/>
            </a:pPr>
            <a:r>
              <a:rPr lang="en-GB" sz="1800" dirty="0">
                <a:latin typeface="Arial" charset="0"/>
              </a:rPr>
              <a:t>If we take a </a:t>
            </a:r>
            <a:r>
              <a:rPr lang="en-GB" sz="1800" dirty="0" smtClean="0">
                <a:latin typeface="Arial" charset="0"/>
              </a:rPr>
              <a:t>life-cycle </a:t>
            </a:r>
            <a:r>
              <a:rPr lang="en-GB" sz="1800" dirty="0">
                <a:latin typeface="Arial" charset="0"/>
              </a:rPr>
              <a:t>view of a system, </a:t>
            </a:r>
            <a:r>
              <a:rPr lang="en-GB" sz="1800" dirty="0" smtClean="0">
                <a:latin typeface="Arial" charset="0"/>
              </a:rPr>
              <a:t>subsystem </a:t>
            </a:r>
            <a:r>
              <a:rPr lang="en-GB" sz="1800" dirty="0">
                <a:latin typeface="Arial" charset="0"/>
              </a:rPr>
              <a:t>etc., we find that there are many more interested parties. These people also have requirements for the system of interest and include:</a:t>
            </a:r>
          </a:p>
          <a:p>
            <a:pPr lvl="1" defTabSz="762000" eaLnBrk="1" hangingPunct="1">
              <a:lnSpc>
                <a:spcPct val="90000"/>
              </a:lnSpc>
              <a:defRPr/>
            </a:pPr>
            <a:r>
              <a:rPr lang="en-GB" sz="1800" dirty="0">
                <a:latin typeface="Arial" charset="0"/>
              </a:rPr>
              <a:t>Sales, Design, Manufacture, Test, Support and Maintainers etc.</a:t>
            </a:r>
          </a:p>
          <a:p>
            <a:pPr defTabSz="762000" eaLnBrk="1" hangingPunct="1">
              <a:lnSpc>
                <a:spcPct val="90000"/>
              </a:lnSpc>
              <a:defRPr/>
            </a:pPr>
            <a:r>
              <a:rPr lang="en-GB" sz="1800" dirty="0">
                <a:latin typeface="Arial" charset="0"/>
              </a:rPr>
              <a:t>There can be other people who have an interest in a system that are external to it such as legislators, pressures groups etc. These may also have requirements for a particular system, </a:t>
            </a:r>
            <a:r>
              <a:rPr lang="en-GB" sz="1800" dirty="0" smtClean="0">
                <a:latin typeface="Arial" charset="0"/>
              </a:rPr>
              <a:t>subsystem </a:t>
            </a:r>
            <a:r>
              <a:rPr lang="en-GB" sz="1800" dirty="0">
                <a:latin typeface="Arial" charset="0"/>
              </a:rPr>
              <a:t>etc.</a:t>
            </a:r>
          </a:p>
          <a:p>
            <a:pPr defTabSz="762000" eaLnBrk="1" hangingPunct="1">
              <a:lnSpc>
                <a:spcPct val="90000"/>
              </a:lnSpc>
              <a:defRPr/>
            </a:pPr>
            <a:r>
              <a:rPr lang="en-GB" sz="1800" dirty="0">
                <a:latin typeface="Arial" charset="0"/>
              </a:rPr>
              <a:t>Collectively all these people are called stakeholders</a:t>
            </a:r>
          </a:p>
          <a:p>
            <a:pPr defTabSz="762000" eaLnBrk="1" hangingPunct="1">
              <a:lnSpc>
                <a:spcPct val="90000"/>
              </a:lnSpc>
              <a:defRPr/>
            </a:pPr>
            <a:r>
              <a:rPr lang="en-GB" sz="1800" dirty="0">
                <a:latin typeface="Arial" charset="0"/>
              </a:rPr>
              <a:t>It is also usual to include the system as a stakeholder</a:t>
            </a:r>
          </a:p>
          <a:p>
            <a:pPr defTabSz="762000" eaLnBrk="1" hangingPunct="1">
              <a:lnSpc>
                <a:spcPct val="90000"/>
              </a:lnSpc>
              <a:defRPr/>
            </a:pPr>
            <a:r>
              <a:rPr lang="en-GB" sz="1800" dirty="0">
                <a:latin typeface="Arial" charset="0"/>
              </a:rPr>
              <a:t>It is important to be clear who is who</a:t>
            </a:r>
            <a:r>
              <a:rPr lang="en-GB" sz="1800" dirty="0" smtClean="0">
                <a:latin typeface="Arial" charset="0"/>
              </a:rPr>
              <a:t>! – every requirement has a source and that needs to be captured</a:t>
            </a:r>
            <a:endParaRPr lang="en-GB" sz="1800" dirty="0">
              <a:latin typeface="Arial" charset="0"/>
            </a:endParaRPr>
          </a:p>
          <a:p>
            <a:pPr defTabSz="762000" eaLnBrk="1" hangingPunct="1">
              <a:lnSpc>
                <a:spcPct val="90000"/>
              </a:lnSpc>
              <a:buFont typeface="Symbol" charset="0"/>
              <a:buNone/>
            </a:pPr>
            <a:endParaRPr lang="en-GB" dirty="0">
              <a:latin typeface="Arial" charset="0"/>
            </a:endParaRPr>
          </a:p>
        </p:txBody>
      </p:sp>
    </p:spTree>
    <p:extLst>
      <p:ext uri="{BB962C8B-B14F-4D97-AF65-F5344CB8AC3E}">
        <p14:creationId xmlns:p14="http://schemas.microsoft.com/office/powerpoint/2010/main" val="82244753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5709" y="944832"/>
            <a:ext cx="7772400" cy="4975225"/>
          </a:xfrm>
        </p:spPr>
        <p:txBody>
          <a:bodyPr/>
          <a:lstStyle/>
          <a:p>
            <a:pPr eaLnBrk="1" hangingPunct="1"/>
            <a:r>
              <a:rPr lang="en-GB" sz="2000" dirty="0" smtClean="0">
                <a:latin typeface="Arial" charset="0"/>
              </a:rPr>
              <a:t>All systems have a range of stakeholders</a:t>
            </a:r>
          </a:p>
          <a:p>
            <a:pPr eaLnBrk="1" hangingPunct="1"/>
            <a:r>
              <a:rPr lang="en-GB" sz="2000" dirty="0" smtClean="0">
                <a:latin typeface="Arial" charset="0"/>
              </a:rPr>
              <a:t>All the stakeholders will have their own expectations and needs</a:t>
            </a:r>
          </a:p>
          <a:p>
            <a:pPr eaLnBrk="1" hangingPunct="1"/>
            <a:r>
              <a:rPr lang="en-GB" sz="2000" dirty="0" smtClean="0">
                <a:latin typeface="Arial" charset="0"/>
              </a:rPr>
              <a:t>Understanding </a:t>
            </a:r>
            <a:r>
              <a:rPr lang="en-GB" altLang="ja-JP" sz="2000" dirty="0" smtClean="0">
                <a:latin typeface="Arial" charset="0"/>
              </a:rPr>
              <a:t>stakeholders’ expectations and needs is therefore about:</a:t>
            </a:r>
          </a:p>
          <a:p>
            <a:pPr eaLnBrk="1" hangingPunct="1"/>
            <a:endParaRPr lang="en-GB" altLang="ja-JP" sz="2000" dirty="0" smtClean="0">
              <a:latin typeface="Arial" charset="0"/>
            </a:endParaRPr>
          </a:p>
          <a:p>
            <a:pPr lvl="1" eaLnBrk="1" hangingPunct="1"/>
            <a:r>
              <a:rPr lang="en-GB" b="1" dirty="0" smtClean="0">
                <a:latin typeface="Arial" charset="0"/>
              </a:rPr>
              <a:t>Identifying</a:t>
            </a:r>
            <a:r>
              <a:rPr lang="en-GB" dirty="0" smtClean="0">
                <a:latin typeface="Arial" charset="0"/>
              </a:rPr>
              <a:t> all the stakeholders</a:t>
            </a:r>
          </a:p>
          <a:p>
            <a:pPr lvl="1" eaLnBrk="1" hangingPunct="1"/>
            <a:r>
              <a:rPr lang="en-GB" b="1" dirty="0" smtClean="0">
                <a:latin typeface="Arial" charset="0"/>
              </a:rPr>
              <a:t>Eliciting</a:t>
            </a:r>
            <a:r>
              <a:rPr lang="en-GB" dirty="0" smtClean="0">
                <a:latin typeface="Arial" charset="0"/>
              </a:rPr>
              <a:t> and </a:t>
            </a:r>
            <a:r>
              <a:rPr lang="en-GB" b="1" dirty="0" smtClean="0">
                <a:latin typeface="Arial" charset="0"/>
              </a:rPr>
              <a:t>capturing</a:t>
            </a:r>
            <a:r>
              <a:rPr lang="en-GB" dirty="0" smtClean="0">
                <a:latin typeface="Arial" charset="0"/>
              </a:rPr>
              <a:t> their </a:t>
            </a:r>
          </a:p>
          <a:p>
            <a:pPr marL="457200" lvl="1" indent="0" eaLnBrk="1" hangingPunct="1">
              <a:buNone/>
            </a:pPr>
            <a:r>
              <a:rPr lang="en-GB" dirty="0" smtClean="0">
                <a:latin typeface="Arial" charset="0"/>
              </a:rPr>
              <a:t>expectations</a:t>
            </a:r>
          </a:p>
          <a:p>
            <a:pPr lvl="1" eaLnBrk="1" hangingPunct="1"/>
            <a:r>
              <a:rPr lang="en-GB" b="1" dirty="0" smtClean="0">
                <a:latin typeface="Arial" charset="0"/>
              </a:rPr>
              <a:t>Organizing</a:t>
            </a:r>
            <a:r>
              <a:rPr lang="en-GB" dirty="0" smtClean="0">
                <a:latin typeface="Arial" charset="0"/>
              </a:rPr>
              <a:t> their expectations</a:t>
            </a:r>
          </a:p>
          <a:p>
            <a:pPr lvl="1" eaLnBrk="1" hangingPunct="1"/>
            <a:r>
              <a:rPr lang="en-GB" b="1" dirty="0" smtClean="0">
                <a:latin typeface="Arial" charset="0"/>
              </a:rPr>
              <a:t>Validating</a:t>
            </a:r>
            <a:r>
              <a:rPr lang="en-GB" dirty="0" smtClean="0">
                <a:latin typeface="Arial" charset="0"/>
              </a:rPr>
              <a:t> their expectations</a:t>
            </a:r>
          </a:p>
          <a:p>
            <a:endParaRPr lang="en-US" dirty="0"/>
          </a:p>
        </p:txBody>
      </p:sp>
      <p:sp>
        <p:nvSpPr>
          <p:cNvPr id="24577" name="Rectangle 2"/>
          <p:cNvSpPr>
            <a:spLocks noGrp="1" noChangeArrowheads="1"/>
          </p:cNvSpPr>
          <p:nvPr>
            <p:ph type="title"/>
          </p:nvPr>
        </p:nvSpPr>
        <p:spPr/>
        <p:txBody>
          <a:bodyPr/>
          <a:lstStyle/>
          <a:p>
            <a:pPr eaLnBrk="1" hangingPunct="1"/>
            <a:r>
              <a:rPr lang="en-GB">
                <a:latin typeface="Arial" charset="0"/>
              </a:rPr>
              <a:t>What</a:t>
            </a:r>
            <a:r>
              <a:rPr lang="ja-JP" altLang="en-GB">
                <a:latin typeface="Arial" charset="0"/>
              </a:rPr>
              <a:t>’</a:t>
            </a:r>
            <a:r>
              <a:rPr lang="en-GB" altLang="ja-JP">
                <a:latin typeface="Arial" charset="0"/>
              </a:rPr>
              <a:t>s the problem?</a:t>
            </a:r>
            <a:endParaRPr lang="en-GB">
              <a:latin typeface="Arial" charset="0"/>
            </a:endParaRPr>
          </a:p>
        </p:txBody>
      </p:sp>
      <p:sp>
        <p:nvSpPr>
          <p:cNvPr id="14341" name="AutoShape 6"/>
          <p:cNvSpPr>
            <a:spLocks noChangeArrowheads="1"/>
          </p:cNvSpPr>
          <p:nvPr/>
        </p:nvSpPr>
        <p:spPr bwMode="auto">
          <a:xfrm flipH="1">
            <a:off x="3962400" y="3136948"/>
            <a:ext cx="1441530" cy="1206451"/>
          </a:xfrm>
          <a:prstGeom prst="leftArrow">
            <a:avLst>
              <a:gd name="adj1" fmla="val 50000"/>
              <a:gd name="adj2" fmla="val 51019"/>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lgn="l">
              <a:defRPr/>
            </a:pPr>
            <a:r>
              <a:rPr lang="en-GB" dirty="0">
                <a:solidFill>
                  <a:schemeClr val="tx1"/>
                </a:solidFill>
              </a:rPr>
              <a:t>There is a </a:t>
            </a:r>
            <a:endParaRPr lang="en-GB" dirty="0" smtClean="0">
              <a:solidFill>
                <a:schemeClr val="tx1"/>
              </a:solidFill>
            </a:endParaRPr>
          </a:p>
          <a:p>
            <a:pPr algn="l">
              <a:defRPr/>
            </a:pPr>
            <a:r>
              <a:rPr lang="en-GB" dirty="0" smtClean="0">
                <a:solidFill>
                  <a:schemeClr val="tx1"/>
                </a:solidFill>
              </a:rPr>
              <a:t>Process</a:t>
            </a:r>
            <a:endParaRPr lang="en-GB" dirty="0">
              <a:solidFill>
                <a:schemeClr val="tx1"/>
              </a:solidFill>
            </a:endParaRPr>
          </a:p>
        </p:txBody>
      </p:sp>
      <p:sp>
        <p:nvSpPr>
          <p:cNvPr id="7" name="TextBox 6"/>
          <p:cNvSpPr txBox="1">
            <a:spLocks noChangeArrowheads="1"/>
          </p:cNvSpPr>
          <p:nvPr/>
        </p:nvSpPr>
        <p:spPr bwMode="auto">
          <a:xfrm>
            <a:off x="618095" y="5100547"/>
            <a:ext cx="7705725" cy="1016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sz="2000" dirty="0" smtClean="0">
                <a:solidFill>
                  <a:srgbClr val="000000"/>
                </a:solidFill>
                <a:cs typeface="+mn-cs"/>
              </a:rPr>
              <a:t>Note that sometimes our direct customers will provide a detailed set of requirements. We should never assume that this is complete – we still need to undertake the above</a:t>
            </a:r>
          </a:p>
        </p:txBody>
      </p:sp>
      <p:pic>
        <p:nvPicPr>
          <p:cNvPr id="3" name="Picture 2"/>
          <p:cNvPicPr>
            <a:picLocks noChangeAspect="1"/>
          </p:cNvPicPr>
          <p:nvPr/>
        </p:nvPicPr>
        <p:blipFill>
          <a:blip r:embed="rId3"/>
          <a:stretch>
            <a:fillRect/>
          </a:stretch>
        </p:blipFill>
        <p:spPr>
          <a:xfrm>
            <a:off x="4930480" y="2466272"/>
            <a:ext cx="4077435" cy="2159478"/>
          </a:xfrm>
          <a:prstGeom prst="rect">
            <a:avLst/>
          </a:prstGeom>
        </p:spPr>
      </p:pic>
    </p:spTree>
    <p:extLst>
      <p:ext uri="{BB962C8B-B14F-4D97-AF65-F5344CB8AC3E}">
        <p14:creationId xmlns:p14="http://schemas.microsoft.com/office/powerpoint/2010/main" val="30891650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wipe(left)">
                                      <p:cBhvr>
                                        <p:cTn id="7" dur="500"/>
                                        <p:tgtEl>
                                          <p:spTgt spid="1434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smtClean="0"/>
              <a:t>Gather Requirements: An Iterative Process</a:t>
            </a:r>
            <a:endParaRPr lang="en-GB" dirty="0"/>
          </a:p>
        </p:txBody>
      </p:sp>
      <p:sp>
        <p:nvSpPr>
          <p:cNvPr id="15363" name="Rectangle 3"/>
          <p:cNvSpPr>
            <a:spLocks noChangeArrowheads="1"/>
          </p:cNvSpPr>
          <p:nvPr/>
        </p:nvSpPr>
        <p:spPr bwMode="gray">
          <a:xfrm>
            <a:off x="1066800" y="1625601"/>
            <a:ext cx="2441576"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Identify Stakeholders</a:t>
            </a:r>
          </a:p>
        </p:txBody>
      </p:sp>
      <p:sp>
        <p:nvSpPr>
          <p:cNvPr id="15364" name="Rectangle 4"/>
          <p:cNvSpPr>
            <a:spLocks noChangeArrowheads="1"/>
          </p:cNvSpPr>
          <p:nvPr/>
        </p:nvSpPr>
        <p:spPr bwMode="gray">
          <a:xfrm>
            <a:off x="2414196" y="2562225"/>
            <a:ext cx="2691205" cy="7175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smtClean="0">
                <a:solidFill>
                  <a:schemeClr val="bg1"/>
                </a:solidFill>
              </a:rPr>
              <a:t>Elicit and Capture</a:t>
            </a:r>
            <a:r>
              <a:rPr lang="en-GB" dirty="0">
                <a:solidFill>
                  <a:schemeClr val="bg1"/>
                </a:solidFill>
              </a:rPr>
              <a:t> </a:t>
            </a:r>
            <a:r>
              <a:rPr lang="en-GB" dirty="0" smtClean="0">
                <a:solidFill>
                  <a:schemeClr val="bg1"/>
                </a:solidFill>
              </a:rPr>
              <a:t>the</a:t>
            </a:r>
            <a:endParaRPr lang="en-GB" dirty="0">
              <a:solidFill>
                <a:schemeClr val="bg1"/>
              </a:solidFill>
            </a:endParaRPr>
          </a:p>
          <a:p>
            <a:pPr>
              <a:defRPr/>
            </a:pPr>
            <a:r>
              <a:rPr lang="en-GB" dirty="0">
                <a:solidFill>
                  <a:schemeClr val="bg1"/>
                </a:solidFill>
              </a:rPr>
              <a:t>Voice of the Stakeholder</a:t>
            </a:r>
          </a:p>
        </p:txBody>
      </p:sp>
      <p:sp>
        <p:nvSpPr>
          <p:cNvPr id="15365" name="Rectangle 5"/>
          <p:cNvSpPr>
            <a:spLocks noChangeArrowheads="1"/>
          </p:cNvSpPr>
          <p:nvPr/>
        </p:nvSpPr>
        <p:spPr bwMode="gray">
          <a:xfrm>
            <a:off x="3881028" y="3627438"/>
            <a:ext cx="2869023"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smtClean="0">
                <a:solidFill>
                  <a:schemeClr val="bg1"/>
                </a:solidFill>
              </a:rPr>
              <a:t>Organize </a:t>
            </a:r>
            <a:r>
              <a:rPr lang="en-GB" dirty="0">
                <a:solidFill>
                  <a:schemeClr val="bg1"/>
                </a:solidFill>
              </a:rPr>
              <a:t>the</a:t>
            </a:r>
          </a:p>
          <a:p>
            <a:pPr>
              <a:defRPr/>
            </a:pPr>
            <a:r>
              <a:rPr lang="en-GB" dirty="0">
                <a:solidFill>
                  <a:schemeClr val="bg1"/>
                </a:solidFill>
              </a:rPr>
              <a:t>Voice of the Stakeholder</a:t>
            </a:r>
          </a:p>
        </p:txBody>
      </p:sp>
      <p:sp>
        <p:nvSpPr>
          <p:cNvPr id="15366"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15367"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2"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56364187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p:txBody>
          <a:bodyPr/>
          <a:lstStyle/>
          <a:p>
            <a:r>
              <a:rPr lang="en-GB" smtClean="0"/>
              <a:t>Planning to Gather Requirements</a:t>
            </a:r>
            <a:endParaRPr lang="en-GB"/>
          </a:p>
        </p:txBody>
      </p:sp>
      <p:sp>
        <p:nvSpPr>
          <p:cNvPr id="2052" name="Text Box 4"/>
          <p:cNvSpPr txBox="1">
            <a:spLocks noChangeArrowheads="1"/>
          </p:cNvSpPr>
          <p:nvPr/>
        </p:nvSpPr>
        <p:spPr bwMode="auto">
          <a:xfrm>
            <a:off x="211111" y="5609244"/>
            <a:ext cx="8721777" cy="82590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90000" tIns="43200" rIns="90000" bIns="43200">
            <a:spAutoFit/>
          </a:bodyPr>
          <a:lstStyle/>
          <a:p>
            <a:pPr>
              <a:spcBef>
                <a:spcPct val="30000"/>
              </a:spcBef>
              <a:buClr>
                <a:schemeClr val="tx1"/>
              </a:buClr>
              <a:buFont typeface="Wingdings" pitchFamily="2" charset="2"/>
              <a:buNone/>
              <a:defRPr/>
            </a:pPr>
            <a:r>
              <a:rPr lang="en-GB" dirty="0">
                <a:solidFill>
                  <a:schemeClr val="dk1"/>
                </a:solidFill>
                <a:latin typeface="+mn-lt"/>
                <a:ea typeface="+mn-ea"/>
                <a:cs typeface="+mn-cs"/>
              </a:rPr>
              <a:t>Requirements elicitation is not a random or haphazard process it needs to be carefully thought through and planned in detail. The above </a:t>
            </a:r>
            <a:r>
              <a:rPr lang="en-GB" dirty="0" smtClean="0">
                <a:solidFill>
                  <a:schemeClr val="dk1"/>
                </a:solidFill>
                <a:latin typeface="+mn-lt"/>
                <a:ea typeface="+mn-ea"/>
                <a:cs typeface="+mn-cs"/>
              </a:rPr>
              <a:t>template </a:t>
            </a:r>
            <a:r>
              <a:rPr lang="en-GB" dirty="0">
                <a:solidFill>
                  <a:schemeClr val="dk1"/>
                </a:solidFill>
                <a:latin typeface="+mn-lt"/>
                <a:ea typeface="+mn-ea"/>
                <a:cs typeface="+mn-cs"/>
              </a:rPr>
              <a:t>captures the outcomes of that planning </a:t>
            </a:r>
            <a:r>
              <a:rPr lang="en-GB" dirty="0" smtClean="0">
                <a:solidFill>
                  <a:schemeClr val="dk1"/>
                </a:solidFill>
                <a:latin typeface="+mn-lt"/>
                <a:ea typeface="+mn-ea"/>
                <a:cs typeface="+mn-cs"/>
              </a:rPr>
              <a:t>activity – it defines the requirements gathering strategy</a:t>
            </a:r>
            <a:endParaRPr lang="en-US" dirty="0">
              <a:solidFill>
                <a:schemeClr val="dk1"/>
              </a:solidFill>
              <a:latin typeface="+mn-lt"/>
              <a:ea typeface="+mn-ea"/>
              <a:cs typeface="+mn-cs"/>
            </a:endParaRPr>
          </a:p>
        </p:txBody>
      </p:sp>
      <p:pic>
        <p:nvPicPr>
          <p:cNvPr id="3" name="Picture 2"/>
          <p:cNvPicPr>
            <a:picLocks noChangeAspect="1"/>
          </p:cNvPicPr>
          <p:nvPr/>
        </p:nvPicPr>
        <p:blipFill>
          <a:blip r:embed="rId3"/>
          <a:stretch>
            <a:fillRect/>
          </a:stretch>
        </p:blipFill>
        <p:spPr>
          <a:xfrm>
            <a:off x="762000" y="1088044"/>
            <a:ext cx="7759700" cy="4521200"/>
          </a:xfrm>
          <a:prstGeom prst="rect">
            <a:avLst/>
          </a:prstGeom>
        </p:spPr>
      </p:pic>
    </p:spTree>
    <p:extLst>
      <p:ext uri="{BB962C8B-B14F-4D97-AF65-F5344CB8AC3E}">
        <p14:creationId xmlns:p14="http://schemas.microsoft.com/office/powerpoint/2010/main" val="201214998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GB" smtClean="0"/>
              <a:t>Identify Stakeholders</a:t>
            </a:r>
            <a:endParaRPr lang="en-GB"/>
          </a:p>
        </p:txBody>
      </p:sp>
      <p:sp>
        <p:nvSpPr>
          <p:cNvPr id="18462" name="Text Box 13"/>
          <p:cNvSpPr txBox="1">
            <a:spLocks noChangeArrowheads="1"/>
          </p:cNvSpPr>
          <p:nvPr/>
        </p:nvSpPr>
        <p:spPr bwMode="auto">
          <a:xfrm>
            <a:off x="162034" y="4740275"/>
            <a:ext cx="5604056"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1800" dirty="0"/>
              <a:t>If we want to design an optimal </a:t>
            </a:r>
          </a:p>
          <a:p>
            <a:pPr algn="l" eaLnBrk="1" hangingPunct="1"/>
            <a:r>
              <a:rPr lang="en-GB" sz="1800" dirty="0"/>
              <a:t>system we have to gather requirements </a:t>
            </a:r>
          </a:p>
          <a:p>
            <a:pPr algn="l" eaLnBrk="1" hangingPunct="1"/>
            <a:r>
              <a:rPr lang="en-GB" sz="1800" dirty="0"/>
              <a:t>from all potential stakeholders. In order to do this </a:t>
            </a:r>
          </a:p>
          <a:p>
            <a:pPr algn="l" eaLnBrk="1" hangingPunct="1"/>
            <a:r>
              <a:rPr lang="en-GB" sz="1800" dirty="0"/>
              <a:t>we need to identify the potential stakeholders</a:t>
            </a:r>
          </a:p>
          <a:p>
            <a:pPr algn="l" eaLnBrk="1" hangingPunct="1"/>
            <a:r>
              <a:rPr lang="en-GB" sz="1800" dirty="0"/>
              <a:t>A useful tool is a </a:t>
            </a:r>
            <a:r>
              <a:rPr lang="en-GB" sz="2400" dirty="0"/>
              <a:t>Stakeholder Influence Map</a:t>
            </a:r>
          </a:p>
        </p:txBody>
      </p:sp>
      <p:sp>
        <p:nvSpPr>
          <p:cNvPr id="16" name="Rectangle 3"/>
          <p:cNvSpPr>
            <a:spLocks noChangeArrowheads="1"/>
          </p:cNvSpPr>
          <p:nvPr/>
        </p:nvSpPr>
        <p:spPr bwMode="gray">
          <a:xfrm>
            <a:off x="1066800" y="1625601"/>
            <a:ext cx="2441576"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none" anchor="ctr"/>
          <a:lstStyle/>
          <a:p>
            <a:pPr>
              <a:defRPr/>
            </a:pPr>
            <a:r>
              <a:rPr lang="en-GB" dirty="0">
                <a:solidFill>
                  <a:schemeClr val="tx1"/>
                </a:solidFill>
              </a:rPr>
              <a:t>Identify Stakeholders</a:t>
            </a:r>
          </a:p>
        </p:txBody>
      </p:sp>
      <p:sp>
        <p:nvSpPr>
          <p:cNvPr id="17" name="Rectangle 4"/>
          <p:cNvSpPr>
            <a:spLocks noChangeArrowheads="1"/>
          </p:cNvSpPr>
          <p:nvPr/>
        </p:nvSpPr>
        <p:spPr bwMode="gray">
          <a:xfrm>
            <a:off x="2414196" y="2562225"/>
            <a:ext cx="2691205" cy="7175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smtClean="0">
                <a:solidFill>
                  <a:schemeClr val="bg1"/>
                </a:solidFill>
              </a:rPr>
              <a:t>Elicit and Capture</a:t>
            </a:r>
            <a:r>
              <a:rPr lang="en-GB" dirty="0">
                <a:solidFill>
                  <a:schemeClr val="bg1"/>
                </a:solidFill>
              </a:rPr>
              <a:t> </a:t>
            </a:r>
            <a:r>
              <a:rPr lang="en-GB" dirty="0" smtClean="0">
                <a:solidFill>
                  <a:schemeClr val="bg1"/>
                </a:solidFill>
              </a:rPr>
              <a:t>the</a:t>
            </a:r>
            <a:endParaRPr lang="en-GB" dirty="0">
              <a:solidFill>
                <a:schemeClr val="bg1"/>
              </a:solidFill>
            </a:endParaRPr>
          </a:p>
          <a:p>
            <a:pPr>
              <a:defRPr/>
            </a:pPr>
            <a:r>
              <a:rPr lang="en-GB" dirty="0">
                <a:solidFill>
                  <a:schemeClr val="bg1"/>
                </a:solidFill>
              </a:rPr>
              <a:t>Voice of the Stakeholder</a:t>
            </a:r>
          </a:p>
        </p:txBody>
      </p:sp>
      <p:sp>
        <p:nvSpPr>
          <p:cNvPr id="18" name="Rectangle 5"/>
          <p:cNvSpPr>
            <a:spLocks noChangeArrowheads="1"/>
          </p:cNvSpPr>
          <p:nvPr/>
        </p:nvSpPr>
        <p:spPr bwMode="gray">
          <a:xfrm>
            <a:off x="3881028" y="3627438"/>
            <a:ext cx="2869023"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smtClean="0">
                <a:solidFill>
                  <a:schemeClr val="bg1"/>
                </a:solidFill>
              </a:rPr>
              <a:t>Organize </a:t>
            </a:r>
            <a:r>
              <a:rPr lang="en-GB" dirty="0">
                <a:solidFill>
                  <a:schemeClr val="bg1"/>
                </a:solidFill>
              </a:rPr>
              <a:t>the</a:t>
            </a:r>
          </a:p>
          <a:p>
            <a:pPr>
              <a:defRPr/>
            </a:pPr>
            <a:r>
              <a:rPr lang="en-GB" dirty="0">
                <a:solidFill>
                  <a:schemeClr val="bg1"/>
                </a:solidFill>
              </a:rPr>
              <a:t>Voice of the Stakeholder</a:t>
            </a:r>
          </a:p>
        </p:txBody>
      </p:sp>
      <p:sp>
        <p:nvSpPr>
          <p:cNvPr id="19"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20"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2"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3"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4"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5"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150813633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body" sz="half" idx="1"/>
          </p:nvPr>
        </p:nvSpPr>
        <p:spPr/>
        <p:txBody>
          <a:bodyPr>
            <a:normAutofit fontScale="92500" lnSpcReduction="10000"/>
          </a:bodyPr>
          <a:lstStyle/>
          <a:p>
            <a:r>
              <a:rPr lang="en-GB" dirty="0" smtClean="0"/>
              <a:t>What is it?</a:t>
            </a:r>
          </a:p>
          <a:p>
            <a:pPr lvl="1"/>
            <a:r>
              <a:rPr lang="en-GB" dirty="0" smtClean="0"/>
              <a:t>A derivative of the Influence Map (a Systems Thinking tool)</a:t>
            </a:r>
          </a:p>
          <a:p>
            <a:pPr lvl="1"/>
            <a:r>
              <a:rPr lang="en-GB" dirty="0" smtClean="0"/>
              <a:t>It is a simple tool for identifying and capturing the potential stakeholders of a system and the interactions/influences that exist between them</a:t>
            </a:r>
          </a:p>
          <a:p>
            <a:r>
              <a:rPr lang="en-GB" dirty="0" smtClean="0"/>
              <a:t>When to use it</a:t>
            </a:r>
          </a:p>
          <a:p>
            <a:pPr lvl="1"/>
            <a:r>
              <a:rPr lang="en-GB" dirty="0" smtClean="0"/>
              <a:t>Prior to undertaking any preliminary design work and before talking to the stakeholders</a:t>
            </a:r>
          </a:p>
          <a:p>
            <a:r>
              <a:rPr lang="en-GB" dirty="0" smtClean="0"/>
              <a:t>Why use it?</a:t>
            </a:r>
          </a:p>
          <a:p>
            <a:pPr lvl="1"/>
            <a:r>
              <a:rPr lang="en-GB" dirty="0" smtClean="0"/>
              <a:t>To determine all the potential stakeholders to ensure their views are elicited if necessary</a:t>
            </a:r>
          </a:p>
          <a:p>
            <a:pPr lvl="1"/>
            <a:r>
              <a:rPr lang="en-GB" dirty="0" smtClean="0"/>
              <a:t>To understand the scope of the bigger system</a:t>
            </a:r>
            <a:endParaRPr lang="en-GB" dirty="0"/>
          </a:p>
        </p:txBody>
      </p:sp>
      <p:sp>
        <p:nvSpPr>
          <p:cNvPr id="33793" name="Rectangle 2"/>
          <p:cNvSpPr>
            <a:spLocks noGrp="1" noChangeArrowheads="1"/>
          </p:cNvSpPr>
          <p:nvPr>
            <p:ph type="title"/>
          </p:nvPr>
        </p:nvSpPr>
        <p:spPr/>
        <p:txBody>
          <a:bodyPr/>
          <a:lstStyle/>
          <a:p>
            <a:r>
              <a:rPr lang="en-GB" smtClean="0"/>
              <a:t>Stakeholder Influence Map</a:t>
            </a:r>
            <a:endParaRPr lang="en-US"/>
          </a:p>
        </p:txBody>
      </p:sp>
      <p:pic>
        <p:nvPicPr>
          <p:cNvPr id="5" name="Picture 4"/>
          <p:cNvPicPr>
            <a:picLocks noChangeAspect="1"/>
          </p:cNvPicPr>
          <p:nvPr/>
        </p:nvPicPr>
        <p:blipFill>
          <a:blip r:embed="rId3"/>
          <a:stretch>
            <a:fillRect/>
          </a:stretch>
        </p:blipFill>
        <p:spPr>
          <a:xfrm>
            <a:off x="4580245" y="1752600"/>
            <a:ext cx="4430847" cy="2815364"/>
          </a:xfrm>
          <a:prstGeom prst="rect">
            <a:avLst/>
          </a:prstGeom>
        </p:spPr>
      </p:pic>
      <p:sp>
        <p:nvSpPr>
          <p:cNvPr id="2" name="TextBox 1"/>
          <p:cNvSpPr txBox="1"/>
          <p:nvPr/>
        </p:nvSpPr>
        <p:spPr>
          <a:xfrm>
            <a:off x="4744446" y="4776874"/>
            <a:ext cx="4102443" cy="1015663"/>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smtClean="0"/>
              <a:t>In the example Stakeholder Influence Map above, the boxes are groups of Stakeholders that we believe have similar requirements. The arrows indicate potential or known interactions/influences between the groups of stakeholders</a:t>
            </a:r>
            <a:endParaRPr lang="en-GB" sz="1200" dirty="0"/>
          </a:p>
        </p:txBody>
      </p:sp>
    </p:spTree>
    <p:extLst>
      <p:ext uri="{BB962C8B-B14F-4D97-AF65-F5344CB8AC3E}">
        <p14:creationId xmlns:p14="http://schemas.microsoft.com/office/powerpoint/2010/main" val="2120246614"/>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Stakeholder Influence Map Process</a:t>
            </a:r>
            <a:endParaRPr lang="en-GB" dirty="0"/>
          </a:p>
        </p:txBody>
      </p:sp>
      <p:sp>
        <p:nvSpPr>
          <p:cNvPr id="6" name="Rectangle 5"/>
          <p:cNvSpPr/>
          <p:nvPr/>
        </p:nvSpPr>
        <p:spPr bwMode="auto">
          <a:xfrm>
            <a:off x="781123" y="1473986"/>
            <a:ext cx="2273643" cy="899102"/>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bg1"/>
                </a:solidFill>
                <a:effectLst/>
              </a:rPr>
              <a:t>Step 1: Identify all potential system stakeholders</a:t>
            </a:r>
          </a:p>
        </p:txBody>
      </p:sp>
      <p:sp>
        <p:nvSpPr>
          <p:cNvPr id="7" name="Rectangle 6"/>
          <p:cNvSpPr/>
          <p:nvPr/>
        </p:nvSpPr>
        <p:spPr bwMode="auto">
          <a:xfrm>
            <a:off x="1906471" y="2649643"/>
            <a:ext cx="2665529" cy="899100"/>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smtClean="0">
                <a:ln>
                  <a:noFill/>
                </a:ln>
                <a:solidFill>
                  <a:schemeClr val="bg1"/>
                </a:solidFill>
                <a:effectLst/>
              </a:rPr>
              <a:t>Step 2: Identify groups of stakeholders with common requirements</a:t>
            </a:r>
            <a:endParaRPr kumimoji="0" lang="en-GB" b="0" i="0" u="none" strike="noStrike" cap="none" normalizeH="0" baseline="0" dirty="0" smtClean="0">
              <a:ln>
                <a:noFill/>
              </a:ln>
              <a:solidFill>
                <a:schemeClr val="bg1"/>
              </a:solidFill>
              <a:effectLst/>
            </a:endParaRPr>
          </a:p>
        </p:txBody>
      </p:sp>
      <p:sp>
        <p:nvSpPr>
          <p:cNvPr id="8" name="Rectangle 7"/>
          <p:cNvSpPr/>
          <p:nvPr/>
        </p:nvSpPr>
        <p:spPr bwMode="auto">
          <a:xfrm>
            <a:off x="3544771" y="3825299"/>
            <a:ext cx="2665529" cy="899101"/>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bg1"/>
                </a:solidFill>
                <a:effectLst/>
              </a:rPr>
              <a:t>Step 3: Construct Stakeholder </a:t>
            </a:r>
            <a:r>
              <a:rPr lang="en-GB" dirty="0">
                <a:solidFill>
                  <a:schemeClr val="bg1"/>
                </a:solidFill>
              </a:rPr>
              <a:t>I</a:t>
            </a:r>
            <a:r>
              <a:rPr kumimoji="0" lang="en-GB" b="0" i="0" u="none" strike="noStrike" cap="none" normalizeH="0" baseline="0" dirty="0" smtClean="0">
                <a:ln>
                  <a:noFill/>
                </a:ln>
                <a:solidFill>
                  <a:schemeClr val="bg1"/>
                </a:solidFill>
                <a:effectLst/>
              </a:rPr>
              <a:t>nfluence </a:t>
            </a:r>
            <a:r>
              <a:rPr lang="en-GB" dirty="0">
                <a:solidFill>
                  <a:schemeClr val="bg1"/>
                </a:solidFill>
              </a:rPr>
              <a:t>M</a:t>
            </a:r>
            <a:r>
              <a:rPr kumimoji="0" lang="en-GB" b="0" i="0" u="none" strike="noStrike" cap="none" normalizeH="0" baseline="0" dirty="0" smtClean="0">
                <a:ln>
                  <a:noFill/>
                </a:ln>
                <a:solidFill>
                  <a:schemeClr val="bg1"/>
                </a:solidFill>
                <a:effectLst/>
              </a:rPr>
              <a:t>ap </a:t>
            </a:r>
          </a:p>
        </p:txBody>
      </p:sp>
      <p:sp>
        <p:nvSpPr>
          <p:cNvPr id="9" name="Rectangle 8"/>
          <p:cNvSpPr/>
          <p:nvPr/>
        </p:nvSpPr>
        <p:spPr bwMode="auto">
          <a:xfrm>
            <a:off x="5460657" y="5000957"/>
            <a:ext cx="3062857" cy="117124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bg1"/>
                </a:solidFill>
                <a:effectLst/>
              </a:rPr>
              <a:t>Step 4: Review</a:t>
            </a:r>
            <a:r>
              <a:rPr kumimoji="0" lang="en-GB" b="0" i="0" u="none" strike="noStrike" cap="none" normalizeH="0" dirty="0" smtClean="0">
                <a:ln>
                  <a:noFill/>
                </a:ln>
                <a:solidFill>
                  <a:schemeClr val="bg1"/>
                </a:solidFill>
                <a:effectLst/>
              </a:rPr>
              <a:t> </a:t>
            </a:r>
            <a:r>
              <a:rPr kumimoji="0" lang="en-GB" b="0" i="0" u="none" strike="noStrike" cap="none" normalizeH="0" baseline="0" dirty="0" smtClean="0">
                <a:ln>
                  <a:noFill/>
                </a:ln>
                <a:solidFill>
                  <a:schemeClr val="bg1"/>
                </a:solidFill>
                <a:effectLst/>
              </a:rPr>
              <a:t> Stakeholder</a:t>
            </a:r>
            <a:r>
              <a:rPr kumimoji="0" lang="en-GB" b="0" i="0" u="none" strike="noStrike" cap="none" normalizeH="0" dirty="0" smtClean="0">
                <a:ln>
                  <a:noFill/>
                </a:ln>
                <a:solidFill>
                  <a:schemeClr val="bg1"/>
                </a:solidFill>
                <a:effectLst/>
              </a:rPr>
              <a:t> </a:t>
            </a:r>
            <a:r>
              <a:rPr lang="en-GB" dirty="0">
                <a:solidFill>
                  <a:schemeClr val="bg1"/>
                </a:solidFill>
              </a:rPr>
              <a:t>I</a:t>
            </a:r>
            <a:r>
              <a:rPr kumimoji="0" lang="en-GB" b="0" i="0" u="none" strike="noStrike" cap="none" normalizeH="0" baseline="0" dirty="0" smtClean="0">
                <a:ln>
                  <a:noFill/>
                </a:ln>
                <a:solidFill>
                  <a:schemeClr val="bg1"/>
                </a:solidFill>
                <a:effectLst/>
              </a:rPr>
              <a:t>nfluence </a:t>
            </a:r>
            <a:r>
              <a:rPr lang="en-GB" dirty="0" smtClean="0">
                <a:solidFill>
                  <a:schemeClr val="bg1"/>
                </a:solidFill>
              </a:rPr>
              <a:t>M</a:t>
            </a:r>
            <a:r>
              <a:rPr kumimoji="0" lang="en-GB" b="0" i="0" u="none" strike="noStrike" cap="none" normalizeH="0" baseline="0" dirty="0" smtClean="0">
                <a:ln>
                  <a:noFill/>
                </a:ln>
                <a:solidFill>
                  <a:schemeClr val="bg1"/>
                </a:solidFill>
                <a:effectLst/>
              </a:rPr>
              <a:t>ap to determine requirements gathering strategy </a:t>
            </a:r>
          </a:p>
        </p:txBody>
      </p:sp>
      <p:sp>
        <p:nvSpPr>
          <p:cNvPr id="13" name="AutoShape 7"/>
          <p:cNvSpPr>
            <a:spLocks noChangeArrowheads="1"/>
          </p:cNvSpPr>
          <p:nvPr/>
        </p:nvSpPr>
        <p:spPr bwMode="gray">
          <a:xfrm>
            <a:off x="3238383" y="187143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4" name="AutoShape 7"/>
          <p:cNvSpPr>
            <a:spLocks noChangeArrowheads="1"/>
          </p:cNvSpPr>
          <p:nvPr/>
        </p:nvSpPr>
        <p:spPr bwMode="gray">
          <a:xfrm>
            <a:off x="4571147" y="304709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 name="AutoShape 7"/>
          <p:cNvSpPr>
            <a:spLocks noChangeArrowheads="1"/>
          </p:cNvSpPr>
          <p:nvPr/>
        </p:nvSpPr>
        <p:spPr bwMode="gray">
          <a:xfrm>
            <a:off x="6259696" y="429984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6" name="AutoShape 11"/>
          <p:cNvSpPr>
            <a:spLocks noChangeArrowheads="1"/>
          </p:cNvSpPr>
          <p:nvPr/>
        </p:nvSpPr>
        <p:spPr bwMode="gray">
          <a:xfrm rot="10800000">
            <a:off x="2748378" y="3624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8" name="TextBox 17"/>
          <p:cNvSpPr txBox="1"/>
          <p:nvPr/>
        </p:nvSpPr>
        <p:spPr>
          <a:xfrm>
            <a:off x="5514937" y="1726312"/>
            <a:ext cx="3171863"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dirty="0" smtClean="0"/>
              <a:t>Constructing a Stakeholder Influence Map is basically a linear process</a:t>
            </a:r>
            <a:endParaRPr lang="en-GB" dirty="0"/>
          </a:p>
        </p:txBody>
      </p:sp>
    </p:spTree>
    <p:extLst>
      <p:ext uri="{BB962C8B-B14F-4D97-AF65-F5344CB8AC3E}">
        <p14:creationId xmlns:p14="http://schemas.microsoft.com/office/powerpoint/2010/main" val="19834106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 Box 28"/>
          <p:cNvSpPr txBox="1">
            <a:spLocks noChangeArrowheads="1"/>
          </p:cNvSpPr>
          <p:nvPr/>
        </p:nvSpPr>
        <p:spPr bwMode="gray">
          <a:xfrm>
            <a:off x="497131" y="2391226"/>
            <a:ext cx="8110817" cy="369332"/>
          </a:xfrm>
          <a:prstGeom prst="rect">
            <a:avLst/>
          </a:prstGeom>
          <a:ln/>
          <a:extLst>
            <a:ext uri="{91240B29-F687-4f45-9708-019B960494DF}">
              <a14:hiddenLine xmlns="" xmlns:a14="http://schemas.microsoft.com/office/drawing/2010/main" w="9525">
                <a:solidFill>
                  <a:srgbClr val="000000"/>
                </a:solidFill>
                <a:miter lim="800000"/>
                <a:headEnd/>
                <a:tailEnd/>
              </a14:hiddenLine>
            </a:ext>
          </a:extLst>
        </p:spPr>
        <p:style>
          <a:lnRef idx="0">
            <a:schemeClr val="accent2"/>
          </a:lnRef>
          <a:fillRef idx="3">
            <a:schemeClr val="accent2"/>
          </a:fillRef>
          <a:effectRef idx="3">
            <a:schemeClr val="accent2"/>
          </a:effectRef>
          <a:fontRef idx="minor">
            <a:schemeClr val="lt1"/>
          </a:fontRef>
        </p:style>
        <p:txBody>
          <a:bodyPr wrap="squar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GB" sz="1800">
                <a:solidFill>
                  <a:srgbClr val="FFFFFF"/>
                </a:solidFill>
              </a:rPr>
              <a:t>Future Civil A/C Power </a:t>
            </a:r>
            <a:r>
              <a:rPr lang="en-GB" sz="1800" smtClean="0">
                <a:solidFill>
                  <a:srgbClr val="FFFFFF"/>
                </a:solidFill>
              </a:rPr>
              <a:t>Plant: brainstorm </a:t>
            </a:r>
            <a:r>
              <a:rPr lang="en-GB" sz="1800">
                <a:solidFill>
                  <a:srgbClr val="FFFFFF"/>
                </a:solidFill>
              </a:rPr>
              <a:t>of potential Stakeholders</a:t>
            </a:r>
          </a:p>
        </p:txBody>
      </p:sp>
      <p:sp>
        <p:nvSpPr>
          <p:cNvPr id="35842" name="Rectangle 31"/>
          <p:cNvSpPr>
            <a:spLocks noGrp="1" noChangeArrowheads="1"/>
          </p:cNvSpPr>
          <p:nvPr>
            <p:ph type="title"/>
          </p:nvPr>
        </p:nvSpPr>
        <p:spPr/>
        <p:txBody>
          <a:bodyPr/>
          <a:lstStyle/>
          <a:p>
            <a:r>
              <a:rPr lang="en-GB" smtClean="0"/>
              <a:t>STEP 1: Identify all potential System potential stakeholders</a:t>
            </a:r>
            <a:endParaRPr lang="en-GB" dirty="0"/>
          </a:p>
        </p:txBody>
      </p:sp>
      <p:sp>
        <p:nvSpPr>
          <p:cNvPr id="35843" name="Folded Corner 1"/>
          <p:cNvSpPr>
            <a:spLocks noChangeArrowheads="1"/>
          </p:cNvSpPr>
          <p:nvPr/>
        </p:nvSpPr>
        <p:spPr bwMode="auto">
          <a:xfrm>
            <a:off x="6673214" y="4785472"/>
            <a:ext cx="1201738" cy="554038"/>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Company</a:t>
            </a:r>
          </a:p>
          <a:p>
            <a:r>
              <a:rPr lang="en-US" sz="1100">
                <a:solidFill>
                  <a:srgbClr val="000000"/>
                </a:solidFill>
              </a:rPr>
              <a:t>Employees</a:t>
            </a:r>
          </a:p>
        </p:txBody>
      </p:sp>
      <p:sp>
        <p:nvSpPr>
          <p:cNvPr id="35844" name="Folded Corner 32"/>
          <p:cNvSpPr>
            <a:spLocks noChangeArrowheads="1"/>
          </p:cNvSpPr>
          <p:nvPr/>
        </p:nvSpPr>
        <p:spPr bwMode="auto">
          <a:xfrm>
            <a:off x="5378806" y="4824629"/>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Company CFBU</a:t>
            </a:r>
          </a:p>
        </p:txBody>
      </p:sp>
      <p:sp>
        <p:nvSpPr>
          <p:cNvPr id="35845" name="Folded Corner 33"/>
          <p:cNvSpPr>
            <a:spLocks noChangeArrowheads="1"/>
          </p:cNvSpPr>
          <p:nvPr/>
        </p:nvSpPr>
        <p:spPr bwMode="auto">
          <a:xfrm>
            <a:off x="2761780" y="4782228"/>
            <a:ext cx="1201737" cy="554037"/>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Passengers</a:t>
            </a:r>
          </a:p>
        </p:txBody>
      </p:sp>
      <p:sp>
        <p:nvSpPr>
          <p:cNvPr id="35846" name="Folded Corner 34"/>
          <p:cNvSpPr>
            <a:spLocks noChangeArrowheads="1"/>
          </p:cNvSpPr>
          <p:nvPr/>
        </p:nvSpPr>
        <p:spPr bwMode="auto">
          <a:xfrm>
            <a:off x="6660320" y="5462792"/>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2</a:t>
            </a:r>
            <a:r>
              <a:rPr lang="en-US" sz="1100" baseline="30000">
                <a:solidFill>
                  <a:srgbClr val="000000"/>
                </a:solidFill>
              </a:rPr>
              <a:t>nd</a:t>
            </a:r>
            <a:r>
              <a:rPr lang="en-US" sz="1100">
                <a:solidFill>
                  <a:srgbClr val="000000"/>
                </a:solidFill>
              </a:rPr>
              <a:t> Tier Airlines</a:t>
            </a:r>
          </a:p>
        </p:txBody>
      </p:sp>
      <p:sp>
        <p:nvSpPr>
          <p:cNvPr id="35847" name="Folded Corner 35"/>
          <p:cNvSpPr>
            <a:spLocks noChangeArrowheads="1"/>
          </p:cNvSpPr>
          <p:nvPr/>
        </p:nvSpPr>
        <p:spPr bwMode="auto">
          <a:xfrm>
            <a:off x="7842052" y="6169890"/>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Low-Cost Airlines</a:t>
            </a:r>
          </a:p>
        </p:txBody>
      </p:sp>
      <p:sp>
        <p:nvSpPr>
          <p:cNvPr id="35848" name="Folded Corner 36"/>
          <p:cNvSpPr>
            <a:spLocks noChangeArrowheads="1"/>
          </p:cNvSpPr>
          <p:nvPr/>
        </p:nvSpPr>
        <p:spPr bwMode="auto">
          <a:xfrm>
            <a:off x="5378807" y="2898677"/>
            <a:ext cx="1203325"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Blue Chip Airlines</a:t>
            </a:r>
          </a:p>
        </p:txBody>
      </p:sp>
      <p:sp>
        <p:nvSpPr>
          <p:cNvPr id="35849" name="Folded Corner 37"/>
          <p:cNvSpPr>
            <a:spLocks noChangeArrowheads="1"/>
          </p:cNvSpPr>
          <p:nvPr/>
        </p:nvSpPr>
        <p:spPr bwMode="auto">
          <a:xfrm>
            <a:off x="73604" y="2864910"/>
            <a:ext cx="1201738"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Company Test</a:t>
            </a:r>
          </a:p>
        </p:txBody>
      </p:sp>
      <p:sp>
        <p:nvSpPr>
          <p:cNvPr id="35850" name="Folded Corner 38"/>
          <p:cNvSpPr>
            <a:spLocks noChangeArrowheads="1"/>
          </p:cNvSpPr>
          <p:nvPr/>
        </p:nvSpPr>
        <p:spPr bwMode="auto">
          <a:xfrm>
            <a:off x="5365856" y="4186263"/>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Technology Providers</a:t>
            </a:r>
          </a:p>
        </p:txBody>
      </p:sp>
      <p:sp>
        <p:nvSpPr>
          <p:cNvPr id="35851" name="Folded Corner 39"/>
          <p:cNvSpPr>
            <a:spLocks noChangeArrowheads="1"/>
          </p:cNvSpPr>
          <p:nvPr/>
        </p:nvSpPr>
        <p:spPr bwMode="auto">
          <a:xfrm>
            <a:off x="5381220" y="5451752"/>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Company Board</a:t>
            </a:r>
          </a:p>
        </p:txBody>
      </p:sp>
      <p:sp>
        <p:nvSpPr>
          <p:cNvPr id="35852" name="Folded Corner 40"/>
          <p:cNvSpPr>
            <a:spLocks noChangeArrowheads="1"/>
          </p:cNvSpPr>
          <p:nvPr/>
        </p:nvSpPr>
        <p:spPr bwMode="auto">
          <a:xfrm>
            <a:off x="4091092" y="4783815"/>
            <a:ext cx="1203325"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Airport Operators</a:t>
            </a:r>
          </a:p>
        </p:txBody>
      </p:sp>
      <p:sp>
        <p:nvSpPr>
          <p:cNvPr id="35853" name="Folded Corner 41"/>
          <p:cNvSpPr>
            <a:spLocks noChangeArrowheads="1"/>
          </p:cNvSpPr>
          <p:nvPr/>
        </p:nvSpPr>
        <p:spPr bwMode="auto">
          <a:xfrm>
            <a:off x="4102119" y="5421897"/>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Company</a:t>
            </a:r>
          </a:p>
          <a:p>
            <a:r>
              <a:rPr lang="en-US" sz="1100">
                <a:solidFill>
                  <a:srgbClr val="000000"/>
                </a:solidFill>
              </a:rPr>
              <a:t>Shareholders</a:t>
            </a:r>
          </a:p>
        </p:txBody>
      </p:sp>
      <p:sp>
        <p:nvSpPr>
          <p:cNvPr id="35854" name="Folded Corner 42"/>
          <p:cNvSpPr>
            <a:spLocks noChangeArrowheads="1"/>
          </p:cNvSpPr>
          <p:nvPr/>
        </p:nvSpPr>
        <p:spPr bwMode="auto">
          <a:xfrm>
            <a:off x="2738708" y="4156022"/>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Government Policy Makers</a:t>
            </a:r>
          </a:p>
        </p:txBody>
      </p:sp>
      <p:sp>
        <p:nvSpPr>
          <p:cNvPr id="35855" name="Folded Corner 43"/>
          <p:cNvSpPr>
            <a:spLocks noChangeArrowheads="1"/>
          </p:cNvSpPr>
          <p:nvPr/>
        </p:nvSpPr>
        <p:spPr bwMode="auto">
          <a:xfrm>
            <a:off x="3961148" y="6144317"/>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Tanker </a:t>
            </a:r>
          </a:p>
          <a:p>
            <a:r>
              <a:rPr lang="en-US" sz="1100">
                <a:solidFill>
                  <a:srgbClr val="000000"/>
                </a:solidFill>
              </a:rPr>
              <a:t>Operators</a:t>
            </a:r>
          </a:p>
        </p:txBody>
      </p:sp>
      <p:sp>
        <p:nvSpPr>
          <p:cNvPr id="35856" name="Folded Corner 44"/>
          <p:cNvSpPr>
            <a:spLocks noChangeArrowheads="1"/>
          </p:cNvSpPr>
          <p:nvPr/>
        </p:nvSpPr>
        <p:spPr bwMode="auto">
          <a:xfrm>
            <a:off x="2638821" y="6169890"/>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Freight Operators</a:t>
            </a:r>
          </a:p>
        </p:txBody>
      </p:sp>
      <p:sp>
        <p:nvSpPr>
          <p:cNvPr id="35857" name="Folded Corner 45"/>
          <p:cNvSpPr>
            <a:spLocks noChangeArrowheads="1"/>
          </p:cNvSpPr>
          <p:nvPr/>
        </p:nvSpPr>
        <p:spPr bwMode="auto">
          <a:xfrm>
            <a:off x="2728683" y="3540650"/>
            <a:ext cx="1201737" cy="554038"/>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Suppliers</a:t>
            </a:r>
          </a:p>
        </p:txBody>
      </p:sp>
      <p:sp>
        <p:nvSpPr>
          <p:cNvPr id="35858" name="Folded Corner 46"/>
          <p:cNvSpPr>
            <a:spLocks noChangeArrowheads="1"/>
          </p:cNvSpPr>
          <p:nvPr/>
        </p:nvSpPr>
        <p:spPr bwMode="auto">
          <a:xfrm>
            <a:off x="1346422" y="6020084"/>
            <a:ext cx="1201738"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Fuel Suppliers</a:t>
            </a:r>
          </a:p>
        </p:txBody>
      </p:sp>
      <p:sp>
        <p:nvSpPr>
          <p:cNvPr id="35859" name="Folded Corner 47"/>
          <p:cNvSpPr>
            <a:spLocks noChangeArrowheads="1"/>
          </p:cNvSpPr>
          <p:nvPr/>
        </p:nvSpPr>
        <p:spPr bwMode="auto">
          <a:xfrm>
            <a:off x="73604" y="6020084"/>
            <a:ext cx="1158873"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2</a:t>
            </a:r>
            <a:r>
              <a:rPr lang="en-US" sz="1100" baseline="30000">
                <a:solidFill>
                  <a:srgbClr val="000000"/>
                </a:solidFill>
              </a:rPr>
              <a:t>nd</a:t>
            </a:r>
            <a:r>
              <a:rPr lang="en-US" sz="1100">
                <a:solidFill>
                  <a:srgbClr val="000000"/>
                </a:solidFill>
              </a:rPr>
              <a:t> Hand Air Forces</a:t>
            </a:r>
          </a:p>
        </p:txBody>
      </p:sp>
      <p:sp>
        <p:nvSpPr>
          <p:cNvPr id="35860" name="Folded Corner 48"/>
          <p:cNvSpPr>
            <a:spLocks noChangeArrowheads="1"/>
          </p:cNvSpPr>
          <p:nvPr/>
        </p:nvSpPr>
        <p:spPr bwMode="auto">
          <a:xfrm>
            <a:off x="94582" y="5392661"/>
            <a:ext cx="1133473"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Blue-Chip Air Forces</a:t>
            </a:r>
          </a:p>
        </p:txBody>
      </p:sp>
      <p:sp>
        <p:nvSpPr>
          <p:cNvPr id="35861" name="Folded Corner 49"/>
          <p:cNvSpPr>
            <a:spLocks noChangeArrowheads="1"/>
          </p:cNvSpPr>
          <p:nvPr/>
        </p:nvSpPr>
        <p:spPr bwMode="auto">
          <a:xfrm>
            <a:off x="1395885" y="4830555"/>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Company Development</a:t>
            </a:r>
          </a:p>
        </p:txBody>
      </p:sp>
      <p:sp>
        <p:nvSpPr>
          <p:cNvPr id="35862" name="Folded Corner 50"/>
          <p:cNvSpPr>
            <a:spLocks noChangeArrowheads="1"/>
          </p:cNvSpPr>
          <p:nvPr/>
        </p:nvSpPr>
        <p:spPr bwMode="auto">
          <a:xfrm>
            <a:off x="1371789" y="4133096"/>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Company Design</a:t>
            </a:r>
          </a:p>
        </p:txBody>
      </p:sp>
      <p:sp>
        <p:nvSpPr>
          <p:cNvPr id="35863" name="Folded Corner 51"/>
          <p:cNvSpPr>
            <a:spLocks noChangeArrowheads="1"/>
          </p:cNvSpPr>
          <p:nvPr/>
        </p:nvSpPr>
        <p:spPr bwMode="auto">
          <a:xfrm>
            <a:off x="7948730" y="4099568"/>
            <a:ext cx="1201738"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Aircrew</a:t>
            </a:r>
          </a:p>
        </p:txBody>
      </p:sp>
      <p:sp>
        <p:nvSpPr>
          <p:cNvPr id="35864" name="Folded Corner 52"/>
          <p:cNvSpPr>
            <a:spLocks noChangeArrowheads="1"/>
          </p:cNvSpPr>
          <p:nvPr/>
        </p:nvSpPr>
        <p:spPr bwMode="auto">
          <a:xfrm>
            <a:off x="1359056" y="2902521"/>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Air Traffic Controllers</a:t>
            </a:r>
          </a:p>
        </p:txBody>
      </p:sp>
      <p:sp>
        <p:nvSpPr>
          <p:cNvPr id="35865" name="Folded Corner 54"/>
          <p:cNvSpPr>
            <a:spLocks noChangeArrowheads="1"/>
          </p:cNvSpPr>
          <p:nvPr/>
        </p:nvSpPr>
        <p:spPr bwMode="auto">
          <a:xfrm>
            <a:off x="73604" y="4122985"/>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Airline Maintainers</a:t>
            </a:r>
          </a:p>
        </p:txBody>
      </p:sp>
      <p:sp>
        <p:nvSpPr>
          <p:cNvPr id="35866" name="Folded Corner 55"/>
          <p:cNvSpPr>
            <a:spLocks noChangeArrowheads="1"/>
          </p:cNvSpPr>
          <p:nvPr/>
        </p:nvSpPr>
        <p:spPr bwMode="auto">
          <a:xfrm>
            <a:off x="5269135" y="6133337"/>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Environmental Groups</a:t>
            </a:r>
          </a:p>
        </p:txBody>
      </p:sp>
      <p:sp>
        <p:nvSpPr>
          <p:cNvPr id="35867" name="Folded Corner 56"/>
          <p:cNvSpPr>
            <a:spLocks noChangeArrowheads="1"/>
          </p:cNvSpPr>
          <p:nvPr/>
        </p:nvSpPr>
        <p:spPr bwMode="auto">
          <a:xfrm>
            <a:off x="88849" y="3498662"/>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Certification Bodies</a:t>
            </a:r>
          </a:p>
        </p:txBody>
      </p:sp>
      <p:sp>
        <p:nvSpPr>
          <p:cNvPr id="35868" name="Folded Corner 57"/>
          <p:cNvSpPr>
            <a:spLocks noChangeArrowheads="1"/>
          </p:cNvSpPr>
          <p:nvPr/>
        </p:nvSpPr>
        <p:spPr bwMode="auto">
          <a:xfrm>
            <a:off x="4005242" y="2872683"/>
            <a:ext cx="1201738"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General Public</a:t>
            </a:r>
          </a:p>
        </p:txBody>
      </p:sp>
      <p:sp>
        <p:nvSpPr>
          <p:cNvPr id="35869" name="Folded Corner 58"/>
          <p:cNvSpPr>
            <a:spLocks noChangeArrowheads="1"/>
          </p:cNvSpPr>
          <p:nvPr/>
        </p:nvSpPr>
        <p:spPr bwMode="auto">
          <a:xfrm>
            <a:off x="78969" y="4770116"/>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Company Maintainers</a:t>
            </a:r>
          </a:p>
        </p:txBody>
      </p:sp>
      <p:sp>
        <p:nvSpPr>
          <p:cNvPr id="35870" name="Folded Corner 59"/>
          <p:cNvSpPr>
            <a:spLocks noChangeArrowheads="1"/>
          </p:cNvSpPr>
          <p:nvPr/>
        </p:nvSpPr>
        <p:spPr bwMode="auto">
          <a:xfrm>
            <a:off x="1377787" y="3530705"/>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3</a:t>
            </a:r>
            <a:r>
              <a:rPr lang="en-US" sz="1100" baseline="30000">
                <a:solidFill>
                  <a:srgbClr val="000000"/>
                </a:solidFill>
              </a:rPr>
              <a:t>rd</a:t>
            </a:r>
            <a:r>
              <a:rPr lang="en-US" sz="1100">
                <a:solidFill>
                  <a:srgbClr val="000000"/>
                </a:solidFill>
              </a:rPr>
              <a:t> Party Maintainers</a:t>
            </a:r>
          </a:p>
        </p:txBody>
      </p:sp>
      <p:sp>
        <p:nvSpPr>
          <p:cNvPr id="35871" name="Folded Corner 60"/>
          <p:cNvSpPr>
            <a:spLocks noChangeArrowheads="1"/>
          </p:cNvSpPr>
          <p:nvPr/>
        </p:nvSpPr>
        <p:spPr bwMode="auto">
          <a:xfrm>
            <a:off x="5378806" y="3538232"/>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Civil </a:t>
            </a:r>
            <a:r>
              <a:rPr lang="en-US" sz="1100" dirty="0" smtClean="0">
                <a:solidFill>
                  <a:srgbClr val="000000"/>
                </a:solidFill>
              </a:rPr>
              <a:t>Airframe </a:t>
            </a:r>
            <a:r>
              <a:rPr lang="en-US" sz="1100" dirty="0">
                <a:solidFill>
                  <a:srgbClr val="000000"/>
                </a:solidFill>
              </a:rPr>
              <a:t>Manufacturers</a:t>
            </a:r>
          </a:p>
        </p:txBody>
      </p:sp>
      <p:sp>
        <p:nvSpPr>
          <p:cNvPr id="35872" name="Folded Corner 61"/>
          <p:cNvSpPr>
            <a:spLocks noChangeArrowheads="1"/>
          </p:cNvSpPr>
          <p:nvPr/>
        </p:nvSpPr>
        <p:spPr bwMode="auto">
          <a:xfrm>
            <a:off x="7937007" y="5462792"/>
            <a:ext cx="1201738"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smtClean="0">
                <a:solidFill>
                  <a:srgbClr val="000000"/>
                </a:solidFill>
              </a:rPr>
              <a:t>NGOs</a:t>
            </a:r>
            <a:endParaRPr lang="en-US" sz="1100" dirty="0">
              <a:solidFill>
                <a:srgbClr val="000000"/>
              </a:solidFill>
            </a:endParaRPr>
          </a:p>
        </p:txBody>
      </p:sp>
      <p:sp>
        <p:nvSpPr>
          <p:cNvPr id="35873" name="Folded Corner 62"/>
          <p:cNvSpPr>
            <a:spLocks noChangeArrowheads="1"/>
          </p:cNvSpPr>
          <p:nvPr/>
        </p:nvSpPr>
        <p:spPr bwMode="auto">
          <a:xfrm>
            <a:off x="7946438" y="4813873"/>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Partners</a:t>
            </a:r>
          </a:p>
        </p:txBody>
      </p:sp>
      <p:sp>
        <p:nvSpPr>
          <p:cNvPr id="35874" name="Folded Corner 63"/>
          <p:cNvSpPr>
            <a:spLocks noChangeArrowheads="1"/>
          </p:cNvSpPr>
          <p:nvPr/>
        </p:nvSpPr>
        <p:spPr bwMode="auto">
          <a:xfrm>
            <a:off x="7930526" y="3435261"/>
            <a:ext cx="1201737" cy="552450"/>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Company </a:t>
            </a:r>
            <a:r>
              <a:rPr lang="en-US" sz="1100" smtClean="0">
                <a:solidFill>
                  <a:srgbClr val="000000"/>
                </a:solidFill>
              </a:rPr>
              <a:t>SCU</a:t>
            </a:r>
            <a:endParaRPr lang="en-US" sz="1100">
              <a:solidFill>
                <a:srgbClr val="000000"/>
              </a:solidFill>
            </a:endParaRPr>
          </a:p>
        </p:txBody>
      </p:sp>
      <p:sp>
        <p:nvSpPr>
          <p:cNvPr id="35875" name="Folded Corner 64"/>
          <p:cNvSpPr>
            <a:spLocks noChangeArrowheads="1"/>
          </p:cNvSpPr>
          <p:nvPr/>
        </p:nvSpPr>
        <p:spPr bwMode="auto">
          <a:xfrm>
            <a:off x="1355496" y="5421127"/>
            <a:ext cx="1373187" cy="552450"/>
          </a:xfrm>
          <a:prstGeom prst="foldedCorner">
            <a:avLst>
              <a:gd name="adj" fmla="val 16667"/>
            </a:avLst>
          </a:prstGeom>
          <a:solidFill>
            <a:srgbClr val="FFFF99"/>
          </a:solidFill>
          <a:ln w="9525">
            <a:solidFill>
              <a:schemeClr val="tx1"/>
            </a:solidFill>
            <a:round/>
            <a:headEnd/>
            <a:tailEnd/>
          </a:ln>
        </p:spPr>
        <p:txBody>
          <a:bodyPr anchor="t"/>
          <a:lstStyle/>
          <a:p>
            <a:r>
              <a:rPr lang="en-US" sz="1100" dirty="0">
                <a:solidFill>
                  <a:srgbClr val="000000"/>
                </a:solidFill>
              </a:rPr>
              <a:t>Military </a:t>
            </a:r>
            <a:r>
              <a:rPr lang="en-US" sz="1100" dirty="0" smtClean="0">
                <a:solidFill>
                  <a:srgbClr val="000000"/>
                </a:solidFill>
              </a:rPr>
              <a:t>Airframe </a:t>
            </a:r>
            <a:r>
              <a:rPr lang="en-US" sz="1100" dirty="0">
                <a:solidFill>
                  <a:srgbClr val="000000"/>
                </a:solidFill>
              </a:rPr>
              <a:t>Manufacturers</a:t>
            </a:r>
          </a:p>
        </p:txBody>
      </p:sp>
      <p:sp>
        <p:nvSpPr>
          <p:cNvPr id="35876" name="Folded Corner 65"/>
          <p:cNvSpPr>
            <a:spLocks noChangeArrowheads="1"/>
          </p:cNvSpPr>
          <p:nvPr/>
        </p:nvSpPr>
        <p:spPr bwMode="auto">
          <a:xfrm>
            <a:off x="3961148" y="3562004"/>
            <a:ext cx="1337882"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Service Representatives</a:t>
            </a:r>
          </a:p>
        </p:txBody>
      </p:sp>
      <p:sp>
        <p:nvSpPr>
          <p:cNvPr id="35877" name="Folded Corner 66"/>
          <p:cNvSpPr>
            <a:spLocks noChangeArrowheads="1"/>
          </p:cNvSpPr>
          <p:nvPr/>
        </p:nvSpPr>
        <p:spPr bwMode="auto">
          <a:xfrm>
            <a:off x="2717164" y="2910572"/>
            <a:ext cx="1201737" cy="554038"/>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Universities</a:t>
            </a:r>
          </a:p>
        </p:txBody>
      </p:sp>
      <p:sp>
        <p:nvSpPr>
          <p:cNvPr id="35878" name="Folded Corner 67"/>
          <p:cNvSpPr>
            <a:spLocks noChangeArrowheads="1"/>
          </p:cNvSpPr>
          <p:nvPr/>
        </p:nvSpPr>
        <p:spPr bwMode="auto">
          <a:xfrm>
            <a:off x="6660320" y="3402642"/>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Funding Sources</a:t>
            </a:r>
          </a:p>
        </p:txBody>
      </p:sp>
      <p:sp>
        <p:nvSpPr>
          <p:cNvPr id="35879" name="Folded Corner 68"/>
          <p:cNvSpPr>
            <a:spLocks noChangeArrowheads="1"/>
          </p:cNvSpPr>
          <p:nvPr/>
        </p:nvSpPr>
        <p:spPr bwMode="auto">
          <a:xfrm>
            <a:off x="6668654" y="4026162"/>
            <a:ext cx="1203325" cy="630235"/>
          </a:xfrm>
          <a:prstGeom prst="foldedCorner">
            <a:avLst>
              <a:gd name="adj" fmla="val 16667"/>
            </a:avLst>
          </a:prstGeom>
          <a:solidFill>
            <a:srgbClr val="FFFF99"/>
          </a:solidFill>
          <a:ln w="9525">
            <a:solidFill>
              <a:schemeClr val="tx1"/>
            </a:solidFill>
            <a:round/>
            <a:headEnd/>
            <a:tailEnd/>
          </a:ln>
        </p:spPr>
        <p:txBody>
          <a:bodyPr anchor="ctr"/>
          <a:lstStyle/>
          <a:p>
            <a:r>
              <a:rPr lang="en-US" sz="1100">
                <a:solidFill>
                  <a:srgbClr val="000000"/>
                </a:solidFill>
              </a:rPr>
              <a:t>Company Energy Business</a:t>
            </a:r>
          </a:p>
        </p:txBody>
      </p:sp>
      <p:sp>
        <p:nvSpPr>
          <p:cNvPr id="35880" name="Folded Corner 69"/>
          <p:cNvSpPr>
            <a:spLocks noChangeArrowheads="1"/>
          </p:cNvSpPr>
          <p:nvPr/>
        </p:nvSpPr>
        <p:spPr bwMode="auto">
          <a:xfrm>
            <a:off x="6575873" y="6144317"/>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dirty="0">
                <a:solidFill>
                  <a:srgbClr val="000000"/>
                </a:solidFill>
              </a:rPr>
              <a:t>Company Future Sales</a:t>
            </a:r>
          </a:p>
        </p:txBody>
      </p:sp>
      <p:sp>
        <p:nvSpPr>
          <p:cNvPr id="35881" name="Folded Corner 70"/>
          <p:cNvSpPr>
            <a:spLocks noChangeArrowheads="1"/>
          </p:cNvSpPr>
          <p:nvPr/>
        </p:nvSpPr>
        <p:spPr bwMode="auto">
          <a:xfrm>
            <a:off x="2816723" y="5439295"/>
            <a:ext cx="1201737" cy="612775"/>
          </a:xfrm>
          <a:prstGeom prst="foldedCorner">
            <a:avLst>
              <a:gd name="adj" fmla="val 16667"/>
            </a:avLst>
          </a:prstGeom>
          <a:solidFill>
            <a:srgbClr val="FFFF99"/>
          </a:solidFill>
          <a:ln w="9525">
            <a:solidFill>
              <a:schemeClr val="tx1"/>
            </a:solidFill>
            <a:round/>
            <a:headEnd/>
            <a:tailEnd/>
          </a:ln>
        </p:spPr>
        <p:txBody>
          <a:bodyPr anchor="ctr"/>
          <a:lstStyle/>
          <a:p>
            <a:r>
              <a:rPr lang="en-US" sz="1100" dirty="0">
                <a:solidFill>
                  <a:srgbClr val="000000"/>
                </a:solidFill>
              </a:rPr>
              <a:t>Company Future Projects</a:t>
            </a:r>
          </a:p>
        </p:txBody>
      </p:sp>
      <p:sp>
        <p:nvSpPr>
          <p:cNvPr id="35882" name="Folded Corner 71"/>
          <p:cNvSpPr>
            <a:spLocks noChangeArrowheads="1"/>
          </p:cNvSpPr>
          <p:nvPr/>
        </p:nvSpPr>
        <p:spPr bwMode="auto">
          <a:xfrm>
            <a:off x="4063059" y="4139358"/>
            <a:ext cx="1201737" cy="552450"/>
          </a:xfrm>
          <a:prstGeom prst="foldedCorner">
            <a:avLst>
              <a:gd name="adj" fmla="val 16667"/>
            </a:avLst>
          </a:prstGeom>
          <a:solidFill>
            <a:srgbClr val="FFFF99"/>
          </a:solidFill>
          <a:ln w="9525">
            <a:solidFill>
              <a:schemeClr val="tx1"/>
            </a:solidFill>
            <a:round/>
            <a:headEnd/>
            <a:tailEnd/>
          </a:ln>
        </p:spPr>
        <p:txBody>
          <a:bodyPr anchor="b"/>
          <a:lstStyle/>
          <a:p>
            <a:r>
              <a:rPr lang="en-US" sz="1100">
                <a:solidFill>
                  <a:srgbClr val="000000"/>
                </a:solidFill>
              </a:rPr>
              <a:t>Competitors</a:t>
            </a:r>
          </a:p>
        </p:txBody>
      </p:sp>
      <p:sp>
        <p:nvSpPr>
          <p:cNvPr id="3" name="TextBox 2"/>
          <p:cNvSpPr txBox="1"/>
          <p:nvPr/>
        </p:nvSpPr>
        <p:spPr>
          <a:xfrm>
            <a:off x="333371" y="1148495"/>
            <a:ext cx="8517059" cy="107721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285750" lvl="1" indent="-285750" algn="l">
              <a:buFont typeface="Arial" charset="0"/>
              <a:buChar char="•"/>
            </a:pPr>
            <a:r>
              <a:rPr lang="en-GB" dirty="0" smtClean="0"/>
              <a:t>Usually performed as a simple Brainstorm to capture potential stakeholders on sticky notes (one stakeholder per sticky note)</a:t>
            </a:r>
          </a:p>
          <a:p>
            <a:pPr marL="285750" lvl="1" indent="-285750" algn="l">
              <a:buFont typeface="Arial" charset="0"/>
              <a:buChar char="•"/>
            </a:pPr>
            <a:r>
              <a:rPr lang="en-GB" b="1" dirty="0" smtClean="0"/>
              <a:t>A stakeholder is </a:t>
            </a:r>
            <a:r>
              <a:rPr lang="en-GB" b="1" dirty="0"/>
              <a:t>anybody who comes into contact with, or has an interest in, the system throughout its entire </a:t>
            </a:r>
            <a:r>
              <a:rPr lang="en-GB" b="1" dirty="0" smtClean="0"/>
              <a:t>life</a:t>
            </a:r>
            <a:endParaRPr lang="en-GB" b="1" dirty="0"/>
          </a:p>
        </p:txBody>
      </p:sp>
      <p:sp>
        <p:nvSpPr>
          <p:cNvPr id="2" name="Rounded Rectangular Callout 1"/>
          <p:cNvSpPr/>
          <p:nvPr/>
        </p:nvSpPr>
        <p:spPr bwMode="auto">
          <a:xfrm>
            <a:off x="7176741" y="2848022"/>
            <a:ext cx="1673689" cy="326523"/>
          </a:xfrm>
          <a:prstGeom prst="wedgeRoundRectCallout">
            <a:avLst>
              <a:gd name="adj1" fmla="val -24297"/>
              <a:gd name="adj2" fmla="val 95819"/>
              <a:gd name="adj3" fmla="val 16667"/>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Arial" pitchFamily="34" charset="0"/>
              </a:rPr>
              <a:t>Is </a:t>
            </a:r>
            <a:r>
              <a:rPr kumimoji="0" lang="en-GB" sz="1400" b="0" i="0" u="none" strike="noStrike" cap="none" normalizeH="0" baseline="0" smtClean="0">
                <a:ln>
                  <a:noFill/>
                </a:ln>
                <a:solidFill>
                  <a:schemeClr val="tx1"/>
                </a:solidFill>
                <a:effectLst/>
                <a:latin typeface="Arial" pitchFamily="34" charset="0"/>
              </a:rPr>
              <a:t>it complete?</a:t>
            </a:r>
          </a:p>
        </p:txBody>
      </p:sp>
    </p:spTree>
    <p:extLst>
      <p:ext uri="{BB962C8B-B14F-4D97-AF65-F5344CB8AC3E}">
        <p14:creationId xmlns:p14="http://schemas.microsoft.com/office/powerpoint/2010/main" val="19421804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47" name="Rectangle 24"/>
          <p:cNvSpPr>
            <a:spLocks noGrp="1" noChangeArrowheads="1"/>
          </p:cNvSpPr>
          <p:nvPr>
            <p:ph type="title"/>
          </p:nvPr>
        </p:nvSpPr>
        <p:spPr>
          <a:xfrm>
            <a:off x="127405" y="381000"/>
            <a:ext cx="7166918" cy="1041401"/>
          </a:xfrm>
        </p:spPr>
        <p:txBody>
          <a:bodyPr/>
          <a:lstStyle/>
          <a:p>
            <a:r>
              <a:rPr lang="en-GB" dirty="0" smtClean="0"/>
              <a:t>Step 2: Identify Groups of Stakeholders (based on similar/common requirements)</a:t>
            </a:r>
            <a:endParaRPr lang="en-GB" dirty="0"/>
          </a:p>
        </p:txBody>
      </p:sp>
      <p:pic>
        <p:nvPicPr>
          <p:cNvPr id="5" name="Picture 4"/>
          <p:cNvPicPr>
            <a:picLocks noChangeAspect="1"/>
          </p:cNvPicPr>
          <p:nvPr/>
        </p:nvPicPr>
        <p:blipFill>
          <a:blip r:embed="rId3"/>
          <a:stretch>
            <a:fillRect/>
          </a:stretch>
        </p:blipFill>
        <p:spPr>
          <a:xfrm>
            <a:off x="924833" y="1779374"/>
            <a:ext cx="8132670" cy="4585650"/>
          </a:xfrm>
          <a:prstGeom prst="rect">
            <a:avLst/>
          </a:prstGeom>
        </p:spPr>
      </p:pic>
      <p:sp>
        <p:nvSpPr>
          <p:cNvPr id="6" name="TextBox 5"/>
          <p:cNvSpPr txBox="1"/>
          <p:nvPr/>
        </p:nvSpPr>
        <p:spPr>
          <a:xfrm>
            <a:off x="127405" y="1779374"/>
            <a:ext cx="2681415" cy="280076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dirty="0" smtClean="0"/>
              <a:t>Step 2 is concerned with forming  groups of stakeholder who the team believe have similar requirements. Such if one group member is asked for their requirements their answer is taken as representative of the whole group </a:t>
            </a:r>
            <a:endParaRPr lang="en-GB" dirty="0"/>
          </a:p>
        </p:txBody>
      </p:sp>
    </p:spTree>
    <p:extLst>
      <p:ext uri="{BB962C8B-B14F-4D97-AF65-F5344CB8AC3E}">
        <p14:creationId xmlns:p14="http://schemas.microsoft.com/office/powerpoint/2010/main" val="3721286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84" name="Rectangle 48"/>
          <p:cNvSpPr>
            <a:spLocks noGrp="1" noChangeArrowheads="1"/>
          </p:cNvSpPr>
          <p:nvPr>
            <p:ph type="title"/>
          </p:nvPr>
        </p:nvSpPr>
        <p:spPr/>
        <p:txBody>
          <a:bodyPr/>
          <a:lstStyle/>
          <a:p>
            <a:r>
              <a:rPr lang="en-GB" smtClean="0"/>
              <a:t>Step 3: Construct Stakeholder Influence Map</a:t>
            </a:r>
            <a:endParaRPr lang="en-GB" dirty="0"/>
          </a:p>
        </p:txBody>
      </p:sp>
      <p:sp>
        <p:nvSpPr>
          <p:cNvPr id="122" name="Rounded Rectangle 121"/>
          <p:cNvSpPr/>
          <p:nvPr/>
        </p:nvSpPr>
        <p:spPr bwMode="auto">
          <a:xfrm>
            <a:off x="78037" y="1132038"/>
            <a:ext cx="5000590" cy="1305715"/>
          </a:xfrm>
          <a:prstGeom prst="roundRect">
            <a:avLst>
              <a:gd name="adj" fmla="val 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defRPr/>
            </a:pPr>
            <a:r>
              <a:rPr lang="en-GB" sz="1400" dirty="0" smtClean="0">
                <a:latin typeface="+mn-lt"/>
              </a:rPr>
              <a:t>The Stakeholder Influence Map is not essential to identify the stakeholders – but is often worthwhile constructing to: </a:t>
            </a:r>
          </a:p>
          <a:p>
            <a:pPr marL="285750" indent="-285750" algn="l" eaLnBrk="1" hangingPunct="1">
              <a:buFont typeface="Arial"/>
              <a:buChar char="•"/>
              <a:defRPr/>
            </a:pPr>
            <a:r>
              <a:rPr lang="en-GB" sz="1400" dirty="0" smtClean="0">
                <a:latin typeface="+mn-lt"/>
              </a:rPr>
              <a:t>understand the system's market environment</a:t>
            </a:r>
          </a:p>
          <a:p>
            <a:pPr marL="285750" indent="-285750" algn="l" eaLnBrk="1" hangingPunct="1">
              <a:buFont typeface="Arial"/>
              <a:buChar char="•"/>
              <a:defRPr/>
            </a:pPr>
            <a:r>
              <a:rPr lang="en-GB" sz="1400" dirty="0" smtClean="0">
                <a:latin typeface="+mn-lt"/>
              </a:rPr>
              <a:t>prioritize Stakeholders for eliciting requirements  </a:t>
            </a:r>
          </a:p>
        </p:txBody>
      </p:sp>
      <p:pic>
        <p:nvPicPr>
          <p:cNvPr id="3" name="Picture 2"/>
          <p:cNvPicPr>
            <a:picLocks noChangeAspect="1"/>
          </p:cNvPicPr>
          <p:nvPr/>
        </p:nvPicPr>
        <p:blipFill>
          <a:blip r:embed="rId2"/>
          <a:stretch>
            <a:fillRect/>
          </a:stretch>
        </p:blipFill>
        <p:spPr>
          <a:xfrm>
            <a:off x="2353690" y="2100649"/>
            <a:ext cx="6790309" cy="4314568"/>
          </a:xfrm>
          <a:prstGeom prst="rect">
            <a:avLst/>
          </a:prstGeom>
        </p:spPr>
      </p:pic>
      <p:sp>
        <p:nvSpPr>
          <p:cNvPr id="4" name="Rounded Rectangular Callout 3"/>
          <p:cNvSpPr/>
          <p:nvPr/>
        </p:nvSpPr>
        <p:spPr bwMode="auto">
          <a:xfrm>
            <a:off x="78037" y="4267200"/>
            <a:ext cx="2275653" cy="1499286"/>
          </a:xfrm>
          <a:prstGeom prst="wedgeRoundRectCallout">
            <a:avLst>
              <a:gd name="adj1" fmla="val 82616"/>
              <a:gd name="adj2" fmla="val -22934"/>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200" b="0" i="0" u="none" strike="noStrike" cap="none" normalizeH="0" baseline="0" dirty="0" smtClean="0">
                <a:ln>
                  <a:noFill/>
                </a:ln>
                <a:solidFill>
                  <a:schemeClr val="bg1"/>
                </a:solidFill>
                <a:effectLst/>
              </a:rPr>
              <a:t>If one stakeholder</a:t>
            </a:r>
            <a:r>
              <a:rPr kumimoji="0" lang="en-GB" sz="1200" b="0" i="0" u="none" strike="noStrike" cap="none" normalizeH="0" dirty="0" smtClean="0">
                <a:ln>
                  <a:noFill/>
                </a:ln>
                <a:solidFill>
                  <a:schemeClr val="bg1"/>
                </a:solidFill>
                <a:effectLst/>
              </a:rPr>
              <a:t> group is felt to influence another capture with a “named” arrow showing the direction of the influence and a describing name</a:t>
            </a:r>
            <a:endParaRPr kumimoji="0" lang="en-GB" sz="1200" b="0" i="0" u="none" strike="noStrike" cap="none" normalizeH="0" baseline="0" dirty="0" smtClean="0">
              <a:ln>
                <a:noFill/>
              </a:ln>
              <a:solidFill>
                <a:schemeClr val="bg1"/>
              </a:solidFill>
              <a:effectLst/>
            </a:endParaRPr>
          </a:p>
        </p:txBody>
      </p:sp>
    </p:spTree>
    <p:extLst>
      <p:ext uri="{BB962C8B-B14F-4D97-AF65-F5344CB8AC3E}">
        <p14:creationId xmlns:p14="http://schemas.microsoft.com/office/powerpoint/2010/main" val="5061483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135924" y="0"/>
            <a:ext cx="9008076" cy="908050"/>
          </a:xfrm>
        </p:spPr>
        <p:txBody>
          <a:bodyPr/>
          <a:lstStyle/>
          <a:p>
            <a:pPr defTabSz="762000" eaLnBrk="1" hangingPunct="1"/>
            <a:r>
              <a:rPr lang="en-GB" sz="2800">
                <a:latin typeface="Arial" charset="0"/>
              </a:rPr>
              <a:t>Exercise – Stakeholder Influence Map</a:t>
            </a:r>
          </a:p>
        </p:txBody>
      </p:sp>
      <p:sp>
        <p:nvSpPr>
          <p:cNvPr id="40962" name="Rectangle 3"/>
          <p:cNvSpPr>
            <a:spLocks noGrp="1" noChangeArrowheads="1"/>
          </p:cNvSpPr>
          <p:nvPr>
            <p:ph type="body" sz="half" idx="2"/>
          </p:nvPr>
        </p:nvSpPr>
        <p:spPr>
          <a:xfrm>
            <a:off x="4485894" y="1970762"/>
            <a:ext cx="4277107" cy="3933825"/>
          </a:xfrm>
        </p:spPr>
        <p:txBody>
          <a:bodyPr/>
          <a:lstStyle/>
          <a:p>
            <a:pPr defTabSz="762000" eaLnBrk="1" hangingPunct="1">
              <a:lnSpc>
                <a:spcPct val="90000"/>
              </a:lnSpc>
            </a:pPr>
            <a:r>
              <a:rPr lang="en-GB" dirty="0">
                <a:latin typeface="Arial" charset="0"/>
              </a:rPr>
              <a:t>In small </a:t>
            </a:r>
            <a:r>
              <a:rPr lang="en-GB" dirty="0" smtClean="0">
                <a:latin typeface="Arial" charset="0"/>
              </a:rPr>
              <a:t>teams </a:t>
            </a:r>
            <a:endParaRPr lang="en-GB" dirty="0">
              <a:latin typeface="Arial" charset="0"/>
            </a:endParaRPr>
          </a:p>
          <a:p>
            <a:pPr lvl="2" defTabSz="762000" eaLnBrk="1" hangingPunct="1">
              <a:lnSpc>
                <a:spcPct val="90000"/>
              </a:lnSpc>
            </a:pPr>
            <a:r>
              <a:rPr lang="en-GB" dirty="0">
                <a:latin typeface="Arial" charset="0"/>
              </a:rPr>
              <a:t>Construct a Stakeholder Influence </a:t>
            </a:r>
            <a:r>
              <a:rPr lang="en-GB" dirty="0" smtClean="0">
                <a:latin typeface="Arial" charset="0"/>
              </a:rPr>
              <a:t>Map </a:t>
            </a:r>
            <a:r>
              <a:rPr lang="en-GB" dirty="0">
                <a:latin typeface="Arial" charset="0"/>
              </a:rPr>
              <a:t>for </a:t>
            </a:r>
            <a:r>
              <a:rPr lang="en-GB" dirty="0" smtClean="0">
                <a:latin typeface="Arial" charset="0"/>
              </a:rPr>
              <a:t>the system described to you by the Trainer</a:t>
            </a:r>
            <a:endParaRPr lang="en-GB" dirty="0">
              <a:latin typeface="Arial" charset="0"/>
            </a:endParaRPr>
          </a:p>
          <a:p>
            <a:pPr lvl="2" defTabSz="762000" eaLnBrk="1" hangingPunct="1">
              <a:lnSpc>
                <a:spcPct val="90000"/>
              </a:lnSpc>
            </a:pPr>
            <a:r>
              <a:rPr lang="en-GB" dirty="0">
                <a:latin typeface="Arial" charset="0"/>
              </a:rPr>
              <a:t>Be prepared to share </a:t>
            </a:r>
            <a:r>
              <a:rPr lang="en-GB" dirty="0" smtClean="0">
                <a:latin typeface="Arial" charset="0"/>
              </a:rPr>
              <a:t>your </a:t>
            </a:r>
            <a:r>
              <a:rPr lang="en-GB" dirty="0">
                <a:latin typeface="Arial" charset="0"/>
              </a:rPr>
              <a:t>outcome with the rest of the class</a:t>
            </a:r>
          </a:p>
          <a:p>
            <a:pPr defTabSz="762000" eaLnBrk="1" hangingPunct="1">
              <a:lnSpc>
                <a:spcPct val="90000"/>
              </a:lnSpc>
            </a:pPr>
            <a:r>
              <a:rPr lang="en-GB" dirty="0">
                <a:latin typeface="Arial" charset="0"/>
              </a:rPr>
              <a:t>Time </a:t>
            </a:r>
            <a:r>
              <a:rPr lang="en-GB" dirty="0" smtClean="0">
                <a:latin typeface="Arial" charset="0"/>
              </a:rPr>
              <a:t>35 </a:t>
            </a:r>
            <a:r>
              <a:rPr lang="en-GB" dirty="0">
                <a:latin typeface="Arial" charset="0"/>
              </a:rPr>
              <a:t>minutes</a:t>
            </a:r>
          </a:p>
          <a:p>
            <a:pPr lvl="1" defTabSz="762000" eaLnBrk="1" hangingPunct="1">
              <a:lnSpc>
                <a:spcPct val="90000"/>
              </a:lnSpc>
            </a:pPr>
            <a:r>
              <a:rPr lang="en-GB" sz="1600" dirty="0" smtClean="0">
                <a:latin typeface="Arial" charset="0"/>
              </a:rPr>
              <a:t>15 </a:t>
            </a:r>
            <a:r>
              <a:rPr lang="en-GB" sz="1600" dirty="0">
                <a:latin typeface="Arial" charset="0"/>
              </a:rPr>
              <a:t>minutes brainstorm</a:t>
            </a:r>
          </a:p>
          <a:p>
            <a:pPr lvl="1" defTabSz="762000" eaLnBrk="1" hangingPunct="1">
              <a:lnSpc>
                <a:spcPct val="90000"/>
              </a:lnSpc>
            </a:pPr>
            <a:r>
              <a:rPr lang="en-GB" sz="1600" dirty="0" smtClean="0">
                <a:latin typeface="Arial" charset="0"/>
              </a:rPr>
              <a:t>10 </a:t>
            </a:r>
            <a:r>
              <a:rPr lang="en-GB" sz="1600" dirty="0">
                <a:latin typeface="Arial" charset="0"/>
              </a:rPr>
              <a:t>minutes grouping</a:t>
            </a:r>
          </a:p>
          <a:p>
            <a:pPr lvl="1" defTabSz="762000" eaLnBrk="1" hangingPunct="1">
              <a:lnSpc>
                <a:spcPct val="90000"/>
              </a:lnSpc>
            </a:pPr>
            <a:r>
              <a:rPr lang="en-GB" sz="1600" dirty="0" smtClean="0">
                <a:latin typeface="Arial" charset="0"/>
              </a:rPr>
              <a:t>10 </a:t>
            </a:r>
            <a:r>
              <a:rPr lang="en-GB" sz="1600" dirty="0">
                <a:latin typeface="Arial" charset="0"/>
              </a:rPr>
              <a:t>minutes constructing influence map</a:t>
            </a:r>
          </a:p>
        </p:txBody>
      </p:sp>
      <p:pic>
        <p:nvPicPr>
          <p:cNvPr id="62" name="Picture 61"/>
          <p:cNvPicPr>
            <a:picLocks noChangeAspect="1"/>
          </p:cNvPicPr>
          <p:nvPr/>
        </p:nvPicPr>
        <p:blipFill>
          <a:blip r:embed="rId3"/>
          <a:stretch>
            <a:fillRect/>
          </a:stretch>
        </p:blipFill>
        <p:spPr>
          <a:xfrm>
            <a:off x="55047" y="1981200"/>
            <a:ext cx="4430847" cy="2815364"/>
          </a:xfrm>
          <a:prstGeom prst="rect">
            <a:avLst/>
          </a:prstGeom>
        </p:spPr>
      </p:pic>
    </p:spTree>
    <p:extLst>
      <p:ext uri="{BB962C8B-B14F-4D97-AF65-F5344CB8AC3E}">
        <p14:creationId xmlns:p14="http://schemas.microsoft.com/office/powerpoint/2010/main" val="81056083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838200"/>
            <a:ext cx="8458200" cy="5853910"/>
          </a:xfrm>
          <a:prstGeom prst="rect">
            <a:avLst/>
          </a:prstGeom>
        </p:spPr>
        <p:txBody>
          <a:bodyPr wrap="square">
            <a:spAutoFit/>
          </a:bodyPr>
          <a:lstStyle/>
          <a:p>
            <a:pPr marL="0" marR="0" hangingPunct="0">
              <a:spcBef>
                <a:spcPts val="0"/>
              </a:spcBef>
              <a:spcAft>
                <a:spcPts val="0"/>
              </a:spcAft>
            </a:pPr>
            <a:r>
              <a:rPr lang="en-US" dirty="0">
                <a:latin typeface="Calibri" charset="0"/>
                <a:ea typeface="Times New Roman" charset="0"/>
              </a:rPr>
              <a:t>The client is a manufacturer of domestic house heating systems and would like to establish a stronger presence in new build housing market. Current fashion is for a water-based gas system in which a gas boiler provides both hot water and space heating. Although gas fired systems are very popular they have several disadvantages that include:</a:t>
            </a:r>
            <a:endParaRPr lang="en-GB" sz="1800" dirty="0">
              <a:latin typeface="Times New Roman" charset="0"/>
              <a:ea typeface="Times New Roman" charset="0"/>
            </a:endParaRPr>
          </a:p>
          <a:p>
            <a:pPr marL="0" marR="0" hangingPunct="0">
              <a:spcBef>
                <a:spcPts val="0"/>
              </a:spcBef>
              <a:spcAft>
                <a:spcPts val="0"/>
              </a:spcAft>
            </a:pPr>
            <a:r>
              <a:rPr lang="en-US" dirty="0">
                <a:latin typeface="Calibri" charset="0"/>
                <a:ea typeface="Times New Roman" charset="0"/>
              </a:rPr>
              <a:t> </a:t>
            </a:r>
            <a:endParaRPr lang="en-GB" sz="1800" dirty="0">
              <a:latin typeface="Times New Roman" charset="0"/>
              <a:ea typeface="Times New Roman" charset="0"/>
            </a:endParaRPr>
          </a:p>
          <a:p>
            <a:pPr marL="342900" lvl="0" indent="-342900">
              <a:lnSpc>
                <a:spcPct val="115000"/>
              </a:lnSpc>
              <a:spcBef>
                <a:spcPts val="0"/>
              </a:spcBef>
              <a:spcAft>
                <a:spcPts val="0"/>
              </a:spcAft>
              <a:buFont typeface="Symbol" charset="2"/>
              <a:buChar char=""/>
            </a:pPr>
            <a:r>
              <a:rPr lang="en-GB" dirty="0">
                <a:latin typeface="Calibri" charset="0"/>
                <a:ea typeface="Calibri" charset="0"/>
                <a:cs typeface="Times New Roman" charset="0"/>
              </a:rPr>
              <a:t>Poor overall system efficiency (very good is 90% poor is below 70%)</a:t>
            </a:r>
          </a:p>
          <a:p>
            <a:pPr marL="342900" lvl="0" indent="-342900">
              <a:lnSpc>
                <a:spcPct val="115000"/>
              </a:lnSpc>
              <a:spcBef>
                <a:spcPts val="0"/>
              </a:spcBef>
              <a:spcAft>
                <a:spcPts val="0"/>
              </a:spcAft>
              <a:buFont typeface="Symbol" charset="2"/>
              <a:buChar char=""/>
            </a:pPr>
            <a:r>
              <a:rPr lang="en-GB" dirty="0">
                <a:latin typeface="Calibri" charset="0"/>
                <a:ea typeface="Calibri" charset="0"/>
                <a:cs typeface="Times New Roman" charset="0"/>
              </a:rPr>
              <a:t>Poor individual room temperature control. There is usually a central thermostat and achieving different temperatures in different rooms is not possible</a:t>
            </a:r>
          </a:p>
          <a:p>
            <a:pPr marL="342900" lvl="0" indent="-342900">
              <a:lnSpc>
                <a:spcPct val="115000"/>
              </a:lnSpc>
              <a:spcBef>
                <a:spcPts val="0"/>
              </a:spcBef>
              <a:spcAft>
                <a:spcPts val="0"/>
              </a:spcAft>
              <a:buFont typeface="Symbol" charset="2"/>
              <a:buChar char=""/>
            </a:pPr>
            <a:r>
              <a:rPr lang="en-GB" dirty="0">
                <a:latin typeface="Calibri" charset="0"/>
                <a:ea typeface="Calibri" charset="0"/>
                <a:cs typeface="Times New Roman" charset="0"/>
              </a:rPr>
              <a:t>Poor room temperature regulation: maintaining the set room temperature during a 24-hour period due to solar heating (the effect of the sun on a well-insulated house), wind speed and direction.</a:t>
            </a:r>
          </a:p>
          <a:p>
            <a:pPr marL="457200">
              <a:lnSpc>
                <a:spcPct val="115000"/>
              </a:lnSpc>
              <a:spcBef>
                <a:spcPts val="0"/>
              </a:spcBef>
              <a:spcAft>
                <a:spcPts val="0"/>
              </a:spcAft>
            </a:pPr>
            <a:r>
              <a:rPr lang="en-GB" dirty="0">
                <a:latin typeface="Calibri" charset="0"/>
                <a:ea typeface="Calibri" charset="0"/>
                <a:cs typeface="Times New Roman" charset="0"/>
              </a:rPr>
              <a:t> </a:t>
            </a:r>
          </a:p>
          <a:p>
            <a:pPr>
              <a:lnSpc>
                <a:spcPct val="115000"/>
              </a:lnSpc>
              <a:spcBef>
                <a:spcPts val="0"/>
              </a:spcBef>
              <a:spcAft>
                <a:spcPts val="0"/>
              </a:spcAft>
            </a:pPr>
            <a:r>
              <a:rPr lang="en-GB" dirty="0">
                <a:latin typeface="Calibri" charset="0"/>
                <a:ea typeface="Calibri" charset="0"/>
                <a:cs typeface="Times New Roman" charset="0"/>
              </a:rPr>
              <a:t>To address these deficiencies and provide a clear value proposition, the proposal is for an electrically-based intelligent system that will make use of the weather forecast and house characteristics to optimise energy use.</a:t>
            </a:r>
          </a:p>
          <a:p>
            <a:pPr>
              <a:lnSpc>
                <a:spcPct val="115000"/>
              </a:lnSpc>
              <a:spcBef>
                <a:spcPts val="0"/>
              </a:spcBef>
              <a:spcAft>
                <a:spcPts val="0"/>
              </a:spcAft>
            </a:pPr>
            <a:r>
              <a:rPr lang="en-GB" dirty="0">
                <a:latin typeface="Calibri" charset="0"/>
                <a:ea typeface="Calibri" charset="0"/>
                <a:cs typeface="Times New Roman" charset="0"/>
              </a:rPr>
              <a:t> </a:t>
            </a:r>
          </a:p>
          <a:p>
            <a:pPr>
              <a:lnSpc>
                <a:spcPct val="115000"/>
              </a:lnSpc>
              <a:spcBef>
                <a:spcPts val="0"/>
              </a:spcBef>
              <a:spcAft>
                <a:spcPts val="0"/>
              </a:spcAft>
            </a:pPr>
            <a:r>
              <a:rPr lang="en-GB" dirty="0">
                <a:latin typeface="Calibri" charset="0"/>
                <a:ea typeface="Calibri" charset="0"/>
                <a:cs typeface="Times New Roman" charset="0"/>
              </a:rPr>
              <a:t>There is also a clear move towards the “smart home” where through the use of application software a number of “devices”, including the central heating can be monitored, controlled and integrated through a simple user interface. As part of the Intelligent Heating System project, the client would like to explore the architectural options for such a “smart” system. Including options for what smart devices could be integrated.</a:t>
            </a:r>
            <a:endParaRPr lang="en-GB" dirty="0">
              <a:effectLst/>
              <a:latin typeface="Calibri" charset="0"/>
              <a:ea typeface="Calibri" charset="0"/>
              <a:cs typeface="Times New Roman" charset="0"/>
            </a:endParaRPr>
          </a:p>
        </p:txBody>
      </p:sp>
    </p:spTree>
    <p:extLst>
      <p:ext uri="{BB962C8B-B14F-4D97-AF65-F5344CB8AC3E}">
        <p14:creationId xmlns:p14="http://schemas.microsoft.com/office/powerpoint/2010/main" val="1779922898"/>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GB" dirty="0" smtClean="0"/>
              <a:t>So What? Step 4: Review Stakeholder Influence Map</a:t>
            </a:r>
            <a:endParaRPr lang="en-GB" dirty="0"/>
          </a:p>
        </p:txBody>
      </p:sp>
      <p:sp>
        <p:nvSpPr>
          <p:cNvPr id="30722" name="Content Placeholder 4"/>
          <p:cNvSpPr>
            <a:spLocks noGrp="1"/>
          </p:cNvSpPr>
          <p:nvPr>
            <p:ph idx="1"/>
          </p:nvPr>
        </p:nvSpPr>
        <p:spPr>
          <a:xfrm>
            <a:off x="155574" y="1178587"/>
            <a:ext cx="5918200" cy="5148262"/>
          </a:xfrm>
        </p:spPr>
        <p:txBody>
          <a:bodyPr/>
          <a:lstStyle/>
          <a:p>
            <a:r>
              <a:rPr lang="en-GB" dirty="0" smtClean="0"/>
              <a:t>For any system there is potentially a large number of stakeholders. In the ideal world we should wish to elicit and capture requirements from all these stakeholders. Pragmatically, we are likely to have neither the time nor the money to do so and therefore need to be selective – but which ones?</a:t>
            </a:r>
          </a:p>
          <a:p>
            <a:r>
              <a:rPr lang="en-GB" dirty="0" smtClean="0"/>
              <a:t>We use the Stakeholder Influence Map to decide:</a:t>
            </a:r>
          </a:p>
          <a:p>
            <a:pPr lvl="1"/>
            <a:r>
              <a:rPr lang="en-GB" dirty="0" smtClean="0"/>
              <a:t>Which groups of stakeholders MUST we get requirements from?</a:t>
            </a:r>
          </a:p>
          <a:p>
            <a:pPr lvl="1"/>
            <a:r>
              <a:rPr lang="en-GB" dirty="0" smtClean="0"/>
              <a:t>Which groups of stakeholders can be ignored (this time and why?)</a:t>
            </a:r>
          </a:p>
          <a:p>
            <a:pPr lvl="1"/>
            <a:r>
              <a:rPr lang="en-GB" dirty="0" smtClean="0"/>
              <a:t>Which group of stakeholders SHOULD we get requirements from</a:t>
            </a:r>
          </a:p>
          <a:p>
            <a:endParaRPr lang="en-GB" dirty="0"/>
          </a:p>
        </p:txBody>
      </p:sp>
      <p:grpSp>
        <p:nvGrpSpPr>
          <p:cNvPr id="30723" name="Group 57"/>
          <p:cNvGrpSpPr>
            <a:grpSpLocks/>
          </p:cNvGrpSpPr>
          <p:nvPr/>
        </p:nvGrpSpPr>
        <p:grpSpPr bwMode="auto">
          <a:xfrm rot="-5400000">
            <a:off x="5523707" y="4675576"/>
            <a:ext cx="2195512" cy="1809750"/>
            <a:chOff x="5843588" y="2343150"/>
            <a:chExt cx="1533525" cy="1809750"/>
          </a:xfrm>
        </p:grpSpPr>
        <p:sp>
          <p:nvSpPr>
            <p:cNvPr id="30727" name="AutoShape 4"/>
            <p:cNvSpPr>
              <a:spLocks noChangeAspect="1" noChangeArrowheads="1" noTextEdit="1"/>
            </p:cNvSpPr>
            <p:nvPr/>
          </p:nvSpPr>
          <p:spPr bwMode="auto">
            <a:xfrm>
              <a:off x="5843588" y="2343150"/>
              <a:ext cx="1533525" cy="1809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30728" name="Freeform 13"/>
            <p:cNvSpPr>
              <a:spLocks/>
            </p:cNvSpPr>
            <p:nvPr/>
          </p:nvSpPr>
          <p:spPr bwMode="auto">
            <a:xfrm>
              <a:off x="5935663" y="2755900"/>
              <a:ext cx="1362075" cy="1184275"/>
            </a:xfrm>
            <a:custGeom>
              <a:avLst/>
              <a:gdLst>
                <a:gd name="T0" fmla="*/ 2147483647 w 1717"/>
                <a:gd name="T1" fmla="*/ 2147483647 h 1493"/>
                <a:gd name="T2" fmla="*/ 2147483647 w 1717"/>
                <a:gd name="T3" fmla="*/ 2147483647 h 1493"/>
                <a:gd name="T4" fmla="*/ 2147483647 w 1717"/>
                <a:gd name="T5" fmla="*/ 2147483647 h 1493"/>
                <a:gd name="T6" fmla="*/ 2147483647 w 1717"/>
                <a:gd name="T7" fmla="*/ 2147483647 h 1493"/>
                <a:gd name="T8" fmla="*/ 2147483647 w 1717"/>
                <a:gd name="T9" fmla="*/ 2147483647 h 1493"/>
                <a:gd name="T10" fmla="*/ 2147483647 w 1717"/>
                <a:gd name="T11" fmla="*/ 2147483647 h 1493"/>
                <a:gd name="T12" fmla="*/ 2147483647 w 1717"/>
                <a:gd name="T13" fmla="*/ 2147483647 h 1493"/>
                <a:gd name="T14" fmla="*/ 2147483647 w 1717"/>
                <a:gd name="T15" fmla="*/ 2147483647 h 1493"/>
                <a:gd name="T16" fmla="*/ 2147483647 w 1717"/>
                <a:gd name="T17" fmla="*/ 2147483647 h 1493"/>
                <a:gd name="T18" fmla="*/ 2147483647 w 1717"/>
                <a:gd name="T19" fmla="*/ 2147483647 h 1493"/>
                <a:gd name="T20" fmla="*/ 2147483647 w 1717"/>
                <a:gd name="T21" fmla="*/ 997903589 h 1493"/>
                <a:gd name="T22" fmla="*/ 2147483647 w 1717"/>
                <a:gd name="T23" fmla="*/ 498951794 h 1493"/>
                <a:gd name="T24" fmla="*/ 2147483647 w 1717"/>
                <a:gd name="T25" fmla="*/ 0 h 1493"/>
                <a:gd name="T26" fmla="*/ 2147483647 w 1717"/>
                <a:gd name="T27" fmla="*/ 0 h 1493"/>
                <a:gd name="T28" fmla="*/ 2147483647 w 1717"/>
                <a:gd name="T29" fmla="*/ 997903589 h 1493"/>
                <a:gd name="T30" fmla="*/ 2147483647 w 1717"/>
                <a:gd name="T31" fmla="*/ 2147483647 h 1493"/>
                <a:gd name="T32" fmla="*/ 2147483647 w 1717"/>
                <a:gd name="T33" fmla="*/ 2147483647 h 1493"/>
                <a:gd name="T34" fmla="*/ 2147483647 w 1717"/>
                <a:gd name="T35" fmla="*/ 2147483647 h 1493"/>
                <a:gd name="T36" fmla="*/ 2147483647 w 1717"/>
                <a:gd name="T37" fmla="*/ 2147483647 h 1493"/>
                <a:gd name="T38" fmla="*/ 2147483647 w 1717"/>
                <a:gd name="T39" fmla="*/ 2147483647 h 1493"/>
                <a:gd name="T40" fmla="*/ 2147483647 w 1717"/>
                <a:gd name="T41" fmla="*/ 2147483647 h 1493"/>
                <a:gd name="T42" fmla="*/ 2147483647 w 1717"/>
                <a:gd name="T43" fmla="*/ 2147483647 h 1493"/>
                <a:gd name="T44" fmla="*/ 2147483647 w 1717"/>
                <a:gd name="T45" fmla="*/ 2147483647 h 1493"/>
                <a:gd name="T46" fmla="*/ 499039053 w 1717"/>
                <a:gd name="T47" fmla="*/ 2147483647 h 1493"/>
                <a:gd name="T48" fmla="*/ 2147483647 w 1717"/>
                <a:gd name="T49" fmla="*/ 2147483647 h 1493"/>
                <a:gd name="T50" fmla="*/ 2147483647 w 1717"/>
                <a:gd name="T51" fmla="*/ 2147483647 h 1493"/>
                <a:gd name="T52" fmla="*/ 2147483647 w 1717"/>
                <a:gd name="T53" fmla="*/ 2147483647 h 1493"/>
                <a:gd name="T54" fmla="*/ 2147483647 w 1717"/>
                <a:gd name="T55" fmla="*/ 2147483647 h 1493"/>
                <a:gd name="T56" fmla="*/ 2147483647 w 1717"/>
                <a:gd name="T57" fmla="*/ 2147483647 h 1493"/>
                <a:gd name="T58" fmla="*/ 2147483647 w 1717"/>
                <a:gd name="T59" fmla="*/ 2147483647 h 1493"/>
                <a:gd name="T60" fmla="*/ 2147483647 w 1717"/>
                <a:gd name="T61" fmla="*/ 2147483647 h 1493"/>
                <a:gd name="T62" fmla="*/ 2147483647 w 1717"/>
                <a:gd name="T63" fmla="*/ 2147483647 h 1493"/>
                <a:gd name="T64" fmla="*/ 2147483647 w 1717"/>
                <a:gd name="T65" fmla="*/ 2147483647 h 1493"/>
                <a:gd name="T66" fmla="*/ 2147483647 w 1717"/>
                <a:gd name="T67" fmla="*/ 2147483647 h 1493"/>
                <a:gd name="T68" fmla="*/ 2147483647 w 1717"/>
                <a:gd name="T69" fmla="*/ 2147483647 h 1493"/>
                <a:gd name="T70" fmla="*/ 2147483647 w 1717"/>
                <a:gd name="T71" fmla="*/ 2147483647 h 1493"/>
                <a:gd name="T72" fmla="*/ 2147483647 w 1717"/>
                <a:gd name="T73" fmla="*/ 2147483647 h 1493"/>
                <a:gd name="T74" fmla="*/ 2147483647 w 1717"/>
                <a:gd name="T75" fmla="*/ 2147483647 h 1493"/>
                <a:gd name="T76" fmla="*/ 2147483647 w 1717"/>
                <a:gd name="T77" fmla="*/ 2147483647 h 1493"/>
                <a:gd name="T78" fmla="*/ 2147483647 w 1717"/>
                <a:gd name="T79" fmla="*/ 2147483647 h 1493"/>
                <a:gd name="T80" fmla="*/ 2147483647 w 1717"/>
                <a:gd name="T81" fmla="*/ 2147483647 h 1493"/>
                <a:gd name="T82" fmla="*/ 2147483647 w 1717"/>
                <a:gd name="T83" fmla="*/ 2147483647 h 1493"/>
                <a:gd name="T84" fmla="*/ 2147483647 w 1717"/>
                <a:gd name="T85" fmla="*/ 2147483647 h 149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17"/>
                <a:gd name="T130" fmla="*/ 0 h 1493"/>
                <a:gd name="T131" fmla="*/ 1717 w 1717"/>
                <a:gd name="T132" fmla="*/ 1493 h 149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17" h="1493">
                  <a:moveTo>
                    <a:pt x="1717" y="171"/>
                  </a:moveTo>
                  <a:lnTo>
                    <a:pt x="1717" y="171"/>
                  </a:lnTo>
                  <a:lnTo>
                    <a:pt x="1717" y="170"/>
                  </a:lnTo>
                  <a:lnTo>
                    <a:pt x="1716" y="159"/>
                  </a:lnTo>
                  <a:lnTo>
                    <a:pt x="1712" y="146"/>
                  </a:lnTo>
                  <a:lnTo>
                    <a:pt x="1705" y="131"/>
                  </a:lnTo>
                  <a:lnTo>
                    <a:pt x="1693" y="115"/>
                  </a:lnTo>
                  <a:lnTo>
                    <a:pt x="1680" y="104"/>
                  </a:lnTo>
                  <a:lnTo>
                    <a:pt x="1665" y="95"/>
                  </a:lnTo>
                  <a:lnTo>
                    <a:pt x="1648" y="86"/>
                  </a:lnTo>
                  <a:lnTo>
                    <a:pt x="1627" y="78"/>
                  </a:lnTo>
                  <a:lnTo>
                    <a:pt x="1605" y="70"/>
                  </a:lnTo>
                  <a:lnTo>
                    <a:pt x="1580" y="63"/>
                  </a:lnTo>
                  <a:lnTo>
                    <a:pt x="1553" y="56"/>
                  </a:lnTo>
                  <a:lnTo>
                    <a:pt x="1525" y="49"/>
                  </a:lnTo>
                  <a:lnTo>
                    <a:pt x="1495" y="43"/>
                  </a:lnTo>
                  <a:lnTo>
                    <a:pt x="1464" y="39"/>
                  </a:lnTo>
                  <a:lnTo>
                    <a:pt x="1431" y="34"/>
                  </a:lnTo>
                  <a:lnTo>
                    <a:pt x="1398" y="30"/>
                  </a:lnTo>
                  <a:lnTo>
                    <a:pt x="1365" y="25"/>
                  </a:lnTo>
                  <a:lnTo>
                    <a:pt x="1330" y="21"/>
                  </a:lnTo>
                  <a:lnTo>
                    <a:pt x="1295" y="18"/>
                  </a:lnTo>
                  <a:lnTo>
                    <a:pt x="1261" y="16"/>
                  </a:lnTo>
                  <a:lnTo>
                    <a:pt x="1226" y="12"/>
                  </a:lnTo>
                  <a:lnTo>
                    <a:pt x="1192" y="10"/>
                  </a:lnTo>
                  <a:lnTo>
                    <a:pt x="1158" y="9"/>
                  </a:lnTo>
                  <a:lnTo>
                    <a:pt x="1125" y="7"/>
                  </a:lnTo>
                  <a:lnTo>
                    <a:pt x="1093" y="5"/>
                  </a:lnTo>
                  <a:lnTo>
                    <a:pt x="1062" y="4"/>
                  </a:lnTo>
                  <a:lnTo>
                    <a:pt x="1032" y="3"/>
                  </a:lnTo>
                  <a:lnTo>
                    <a:pt x="1004" y="2"/>
                  </a:lnTo>
                  <a:lnTo>
                    <a:pt x="978" y="1"/>
                  </a:lnTo>
                  <a:lnTo>
                    <a:pt x="953" y="1"/>
                  </a:lnTo>
                  <a:lnTo>
                    <a:pt x="930" y="1"/>
                  </a:lnTo>
                  <a:lnTo>
                    <a:pt x="911" y="0"/>
                  </a:lnTo>
                  <a:lnTo>
                    <a:pt x="894" y="0"/>
                  </a:lnTo>
                  <a:lnTo>
                    <a:pt x="879" y="0"/>
                  </a:lnTo>
                  <a:lnTo>
                    <a:pt x="867" y="0"/>
                  </a:lnTo>
                  <a:lnTo>
                    <a:pt x="859" y="0"/>
                  </a:lnTo>
                  <a:lnTo>
                    <a:pt x="819" y="0"/>
                  </a:lnTo>
                  <a:lnTo>
                    <a:pt x="778" y="0"/>
                  </a:lnTo>
                  <a:lnTo>
                    <a:pt x="738" y="1"/>
                  </a:lnTo>
                  <a:lnTo>
                    <a:pt x="699" y="2"/>
                  </a:lnTo>
                  <a:lnTo>
                    <a:pt x="660" y="3"/>
                  </a:lnTo>
                  <a:lnTo>
                    <a:pt x="622" y="4"/>
                  </a:lnTo>
                  <a:lnTo>
                    <a:pt x="584" y="7"/>
                  </a:lnTo>
                  <a:lnTo>
                    <a:pt x="547" y="8"/>
                  </a:lnTo>
                  <a:lnTo>
                    <a:pt x="511" y="10"/>
                  </a:lnTo>
                  <a:lnTo>
                    <a:pt x="476" y="13"/>
                  </a:lnTo>
                  <a:lnTo>
                    <a:pt x="441" y="16"/>
                  </a:lnTo>
                  <a:lnTo>
                    <a:pt x="408" y="19"/>
                  </a:lnTo>
                  <a:lnTo>
                    <a:pt x="374" y="23"/>
                  </a:lnTo>
                  <a:lnTo>
                    <a:pt x="343" y="26"/>
                  </a:lnTo>
                  <a:lnTo>
                    <a:pt x="312" y="30"/>
                  </a:lnTo>
                  <a:lnTo>
                    <a:pt x="283" y="34"/>
                  </a:lnTo>
                  <a:lnTo>
                    <a:pt x="247" y="40"/>
                  </a:lnTo>
                  <a:lnTo>
                    <a:pt x="213" y="46"/>
                  </a:lnTo>
                  <a:lnTo>
                    <a:pt x="182" y="51"/>
                  </a:lnTo>
                  <a:lnTo>
                    <a:pt x="153" y="58"/>
                  </a:lnTo>
                  <a:lnTo>
                    <a:pt x="128" y="65"/>
                  </a:lnTo>
                  <a:lnTo>
                    <a:pt x="104" y="72"/>
                  </a:lnTo>
                  <a:lnTo>
                    <a:pt x="83" y="80"/>
                  </a:lnTo>
                  <a:lnTo>
                    <a:pt x="66" y="88"/>
                  </a:lnTo>
                  <a:lnTo>
                    <a:pt x="50" y="96"/>
                  </a:lnTo>
                  <a:lnTo>
                    <a:pt x="36" y="106"/>
                  </a:lnTo>
                  <a:lnTo>
                    <a:pt x="24" y="115"/>
                  </a:lnTo>
                  <a:lnTo>
                    <a:pt x="16" y="124"/>
                  </a:lnTo>
                  <a:lnTo>
                    <a:pt x="9" y="134"/>
                  </a:lnTo>
                  <a:lnTo>
                    <a:pt x="4" y="146"/>
                  </a:lnTo>
                  <a:lnTo>
                    <a:pt x="1" y="157"/>
                  </a:lnTo>
                  <a:lnTo>
                    <a:pt x="0" y="170"/>
                  </a:lnTo>
                  <a:lnTo>
                    <a:pt x="1" y="183"/>
                  </a:lnTo>
                  <a:lnTo>
                    <a:pt x="5" y="197"/>
                  </a:lnTo>
                  <a:lnTo>
                    <a:pt x="12" y="212"/>
                  </a:lnTo>
                  <a:lnTo>
                    <a:pt x="24" y="227"/>
                  </a:lnTo>
                  <a:lnTo>
                    <a:pt x="32" y="237"/>
                  </a:lnTo>
                  <a:lnTo>
                    <a:pt x="55" y="263"/>
                  </a:lnTo>
                  <a:lnTo>
                    <a:pt x="90" y="306"/>
                  </a:lnTo>
                  <a:lnTo>
                    <a:pt x="135" y="359"/>
                  </a:lnTo>
                  <a:lnTo>
                    <a:pt x="188" y="422"/>
                  </a:lnTo>
                  <a:lnTo>
                    <a:pt x="247" y="494"/>
                  </a:lnTo>
                  <a:lnTo>
                    <a:pt x="309" y="569"/>
                  </a:lnTo>
                  <a:lnTo>
                    <a:pt x="373" y="647"/>
                  </a:lnTo>
                  <a:lnTo>
                    <a:pt x="438" y="725"/>
                  </a:lnTo>
                  <a:lnTo>
                    <a:pt x="500" y="800"/>
                  </a:lnTo>
                  <a:lnTo>
                    <a:pt x="559" y="871"/>
                  </a:lnTo>
                  <a:lnTo>
                    <a:pt x="610" y="934"/>
                  </a:lnTo>
                  <a:lnTo>
                    <a:pt x="655" y="987"/>
                  </a:lnTo>
                  <a:lnTo>
                    <a:pt x="689" y="1028"/>
                  </a:lnTo>
                  <a:lnTo>
                    <a:pt x="711" y="1055"/>
                  </a:lnTo>
                  <a:lnTo>
                    <a:pt x="719" y="1064"/>
                  </a:lnTo>
                  <a:lnTo>
                    <a:pt x="719" y="1445"/>
                  </a:lnTo>
                  <a:lnTo>
                    <a:pt x="745" y="1462"/>
                  </a:lnTo>
                  <a:lnTo>
                    <a:pt x="747" y="1463"/>
                  </a:lnTo>
                  <a:lnTo>
                    <a:pt x="752" y="1465"/>
                  </a:lnTo>
                  <a:lnTo>
                    <a:pt x="758" y="1469"/>
                  </a:lnTo>
                  <a:lnTo>
                    <a:pt x="767" y="1473"/>
                  </a:lnTo>
                  <a:lnTo>
                    <a:pt x="777" y="1477"/>
                  </a:lnTo>
                  <a:lnTo>
                    <a:pt x="789" y="1481"/>
                  </a:lnTo>
                  <a:lnTo>
                    <a:pt x="803" y="1485"/>
                  </a:lnTo>
                  <a:lnTo>
                    <a:pt x="818" y="1488"/>
                  </a:lnTo>
                  <a:lnTo>
                    <a:pt x="834" y="1490"/>
                  </a:lnTo>
                  <a:lnTo>
                    <a:pt x="851" y="1493"/>
                  </a:lnTo>
                  <a:lnTo>
                    <a:pt x="869" y="1493"/>
                  </a:lnTo>
                  <a:lnTo>
                    <a:pt x="888" y="1490"/>
                  </a:lnTo>
                  <a:lnTo>
                    <a:pt x="907" y="1487"/>
                  </a:lnTo>
                  <a:lnTo>
                    <a:pt x="928" y="1481"/>
                  </a:lnTo>
                  <a:lnTo>
                    <a:pt x="948" y="1473"/>
                  </a:lnTo>
                  <a:lnTo>
                    <a:pt x="968" y="1462"/>
                  </a:lnTo>
                  <a:lnTo>
                    <a:pt x="995" y="1445"/>
                  </a:lnTo>
                  <a:lnTo>
                    <a:pt x="995" y="1064"/>
                  </a:lnTo>
                  <a:lnTo>
                    <a:pt x="1003" y="1055"/>
                  </a:lnTo>
                  <a:lnTo>
                    <a:pt x="1025" y="1027"/>
                  </a:lnTo>
                  <a:lnTo>
                    <a:pt x="1061" y="986"/>
                  </a:lnTo>
                  <a:lnTo>
                    <a:pt x="1105" y="932"/>
                  </a:lnTo>
                  <a:lnTo>
                    <a:pt x="1158" y="867"/>
                  </a:lnTo>
                  <a:lnTo>
                    <a:pt x="1218" y="796"/>
                  </a:lnTo>
                  <a:lnTo>
                    <a:pt x="1283" y="719"/>
                  </a:lnTo>
                  <a:lnTo>
                    <a:pt x="1348" y="639"/>
                  </a:lnTo>
                  <a:lnTo>
                    <a:pt x="1415" y="561"/>
                  </a:lnTo>
                  <a:lnTo>
                    <a:pt x="1478" y="483"/>
                  </a:lnTo>
                  <a:lnTo>
                    <a:pt x="1540" y="411"/>
                  </a:lnTo>
                  <a:lnTo>
                    <a:pt x="1592" y="346"/>
                  </a:lnTo>
                  <a:lnTo>
                    <a:pt x="1639" y="292"/>
                  </a:lnTo>
                  <a:lnTo>
                    <a:pt x="1674" y="250"/>
                  </a:lnTo>
                  <a:lnTo>
                    <a:pt x="1697" y="222"/>
                  </a:lnTo>
                  <a:lnTo>
                    <a:pt x="1705" y="212"/>
                  </a:lnTo>
                  <a:lnTo>
                    <a:pt x="1717" y="171"/>
                  </a:lnTo>
                  <a:close/>
                </a:path>
              </a:pathLst>
            </a:custGeom>
            <a:solidFill>
              <a:srgbClr val="E09E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29" name="Freeform 14"/>
            <p:cNvSpPr>
              <a:spLocks/>
            </p:cNvSpPr>
            <p:nvPr/>
          </p:nvSpPr>
          <p:spPr bwMode="auto">
            <a:xfrm>
              <a:off x="6121401" y="2994025"/>
              <a:ext cx="992188" cy="857250"/>
            </a:xfrm>
            <a:custGeom>
              <a:avLst/>
              <a:gdLst>
                <a:gd name="T0" fmla="*/ 2147483647 w 1250"/>
                <a:gd name="T1" fmla="*/ 2147483647 h 1080"/>
                <a:gd name="T2" fmla="*/ 2147483647 w 1250"/>
                <a:gd name="T3" fmla="*/ 2147483647 h 1080"/>
                <a:gd name="T4" fmla="*/ 2147483647 w 1250"/>
                <a:gd name="T5" fmla="*/ 2147483647 h 1080"/>
                <a:gd name="T6" fmla="*/ 2147483647 w 1250"/>
                <a:gd name="T7" fmla="*/ 2147483647 h 1080"/>
                <a:gd name="T8" fmla="*/ 2147483647 w 1250"/>
                <a:gd name="T9" fmla="*/ 2147483647 h 1080"/>
                <a:gd name="T10" fmla="*/ 2147483647 w 1250"/>
                <a:gd name="T11" fmla="*/ 2147483647 h 1080"/>
                <a:gd name="T12" fmla="*/ 2147483647 w 1250"/>
                <a:gd name="T13" fmla="*/ 2147483647 h 1080"/>
                <a:gd name="T14" fmla="*/ 2147483647 w 1250"/>
                <a:gd name="T15" fmla="*/ 2147483647 h 1080"/>
                <a:gd name="T16" fmla="*/ 2147483647 w 1250"/>
                <a:gd name="T17" fmla="*/ 2147483647 h 1080"/>
                <a:gd name="T18" fmla="*/ 2147483647 w 1250"/>
                <a:gd name="T19" fmla="*/ 2147483647 h 1080"/>
                <a:gd name="T20" fmla="*/ 2147483647 w 1250"/>
                <a:gd name="T21" fmla="*/ 2147483647 h 1080"/>
                <a:gd name="T22" fmla="*/ 0 w 1250"/>
                <a:gd name="T23" fmla="*/ 0 h 1080"/>
                <a:gd name="T24" fmla="*/ 2147483647 w 1250"/>
                <a:gd name="T25" fmla="*/ 2147483647 h 1080"/>
                <a:gd name="T26" fmla="*/ 2147483647 w 1250"/>
                <a:gd name="T27" fmla="*/ 2147483647 h 1080"/>
                <a:gd name="T28" fmla="*/ 2147483647 w 1250"/>
                <a:gd name="T29" fmla="*/ 2147483647 h 1080"/>
                <a:gd name="T30" fmla="*/ 2147483647 w 1250"/>
                <a:gd name="T31" fmla="*/ 2147483647 h 1080"/>
                <a:gd name="T32" fmla="*/ 2147483647 w 1250"/>
                <a:gd name="T33" fmla="*/ 2147483647 h 1080"/>
                <a:gd name="T34" fmla="*/ 2147483647 w 1250"/>
                <a:gd name="T35" fmla="*/ 2147483647 h 1080"/>
                <a:gd name="T36" fmla="*/ 2147483647 w 1250"/>
                <a:gd name="T37" fmla="*/ 2147483647 h 1080"/>
                <a:gd name="T38" fmla="*/ 2147483647 w 1250"/>
                <a:gd name="T39" fmla="*/ 2147483647 h 1080"/>
                <a:gd name="T40" fmla="*/ 2147483647 w 1250"/>
                <a:gd name="T41" fmla="*/ 2147483647 h 1080"/>
                <a:gd name="T42" fmla="*/ 2147483647 w 1250"/>
                <a:gd name="T43" fmla="*/ 2147483647 h 1080"/>
                <a:gd name="T44" fmla="*/ 2147483647 w 1250"/>
                <a:gd name="T45" fmla="*/ 2147483647 h 1080"/>
                <a:gd name="T46" fmla="*/ 2147483647 w 1250"/>
                <a:gd name="T47" fmla="*/ 2147483647 h 1080"/>
                <a:gd name="T48" fmla="*/ 2147483647 w 1250"/>
                <a:gd name="T49" fmla="*/ 2147483647 h 1080"/>
                <a:gd name="T50" fmla="*/ 2147483647 w 1250"/>
                <a:gd name="T51" fmla="*/ 2147483647 h 1080"/>
                <a:gd name="T52" fmla="*/ 2147483647 w 1250"/>
                <a:gd name="T53" fmla="*/ 2147483647 h 1080"/>
                <a:gd name="T54" fmla="*/ 2147483647 w 1250"/>
                <a:gd name="T55" fmla="*/ 2147483647 h 1080"/>
                <a:gd name="T56" fmla="*/ 2147483647 w 1250"/>
                <a:gd name="T57" fmla="*/ 2147483647 h 1080"/>
                <a:gd name="T58" fmla="*/ 2147483647 w 1250"/>
                <a:gd name="T59" fmla="*/ 2147483647 h 1080"/>
                <a:gd name="T60" fmla="*/ 2147483647 w 1250"/>
                <a:gd name="T61" fmla="*/ 2147483647 h 1080"/>
                <a:gd name="T62" fmla="*/ 2147483647 w 1250"/>
                <a:gd name="T63" fmla="*/ 2147483647 h 1080"/>
                <a:gd name="T64" fmla="*/ 2147483647 w 1250"/>
                <a:gd name="T65" fmla="*/ 2147483647 h 1080"/>
                <a:gd name="T66" fmla="*/ 2147483647 w 1250"/>
                <a:gd name="T67" fmla="*/ 2147483647 h 1080"/>
                <a:gd name="T68" fmla="*/ 2147483647 w 1250"/>
                <a:gd name="T69" fmla="*/ 2147483647 h 1080"/>
                <a:gd name="T70" fmla="*/ 2147483647 w 1250"/>
                <a:gd name="T71" fmla="*/ 2147483647 h 1080"/>
                <a:gd name="T72" fmla="*/ 2147483647 w 1250"/>
                <a:gd name="T73" fmla="*/ 2147483647 h 1080"/>
                <a:gd name="T74" fmla="*/ 2147483647 w 1250"/>
                <a:gd name="T75" fmla="*/ 2147483647 h 1080"/>
                <a:gd name="T76" fmla="*/ 2147483647 w 1250"/>
                <a:gd name="T77" fmla="*/ 2147483647 h 1080"/>
                <a:gd name="T78" fmla="*/ 2147483647 w 1250"/>
                <a:gd name="T79" fmla="*/ 2147483647 h 1080"/>
                <a:gd name="T80" fmla="*/ 2147483647 w 1250"/>
                <a:gd name="T81" fmla="*/ 2147483647 h 1080"/>
                <a:gd name="T82" fmla="*/ 2147483647 w 1250"/>
                <a:gd name="T83" fmla="*/ 2147483647 h 1080"/>
                <a:gd name="T84" fmla="*/ 2147483647 w 1250"/>
                <a:gd name="T85" fmla="*/ 2147483647 h 1080"/>
                <a:gd name="T86" fmla="*/ 2147483647 w 1250"/>
                <a:gd name="T87" fmla="*/ 0 h 1080"/>
                <a:gd name="T88" fmla="*/ 2147483647 w 1250"/>
                <a:gd name="T89" fmla="*/ 2147483647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50"/>
                <a:gd name="T136" fmla="*/ 0 h 1080"/>
                <a:gd name="T137" fmla="*/ 1250 w 1250"/>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50" h="1080">
                  <a:moveTo>
                    <a:pt x="648" y="724"/>
                  </a:moveTo>
                  <a:lnTo>
                    <a:pt x="648" y="1078"/>
                  </a:lnTo>
                  <a:lnTo>
                    <a:pt x="641" y="1079"/>
                  </a:lnTo>
                  <a:lnTo>
                    <a:pt x="633" y="1080"/>
                  </a:lnTo>
                  <a:lnTo>
                    <a:pt x="626" y="1080"/>
                  </a:lnTo>
                  <a:lnTo>
                    <a:pt x="621" y="1080"/>
                  </a:lnTo>
                  <a:lnTo>
                    <a:pt x="614" y="1080"/>
                  </a:lnTo>
                  <a:lnTo>
                    <a:pt x="607" y="1079"/>
                  </a:lnTo>
                  <a:lnTo>
                    <a:pt x="601" y="1078"/>
                  </a:lnTo>
                  <a:lnTo>
                    <a:pt x="595" y="1076"/>
                  </a:lnTo>
                  <a:lnTo>
                    <a:pt x="595" y="724"/>
                  </a:lnTo>
                  <a:lnTo>
                    <a:pt x="0" y="0"/>
                  </a:lnTo>
                  <a:lnTo>
                    <a:pt x="35" y="6"/>
                  </a:lnTo>
                  <a:lnTo>
                    <a:pt x="70" y="11"/>
                  </a:lnTo>
                  <a:lnTo>
                    <a:pt x="107" y="15"/>
                  </a:lnTo>
                  <a:lnTo>
                    <a:pt x="145" y="20"/>
                  </a:lnTo>
                  <a:lnTo>
                    <a:pt x="184" y="24"/>
                  </a:lnTo>
                  <a:lnTo>
                    <a:pt x="223" y="28"/>
                  </a:lnTo>
                  <a:lnTo>
                    <a:pt x="264" y="30"/>
                  </a:lnTo>
                  <a:lnTo>
                    <a:pt x="305" y="34"/>
                  </a:lnTo>
                  <a:lnTo>
                    <a:pt x="347" y="36"/>
                  </a:lnTo>
                  <a:lnTo>
                    <a:pt x="387" y="37"/>
                  </a:lnTo>
                  <a:lnTo>
                    <a:pt x="428" y="39"/>
                  </a:lnTo>
                  <a:lnTo>
                    <a:pt x="469" y="41"/>
                  </a:lnTo>
                  <a:lnTo>
                    <a:pt x="509" y="42"/>
                  </a:lnTo>
                  <a:lnTo>
                    <a:pt x="548" y="43"/>
                  </a:lnTo>
                  <a:lnTo>
                    <a:pt x="587" y="43"/>
                  </a:lnTo>
                  <a:lnTo>
                    <a:pt x="624" y="43"/>
                  </a:lnTo>
                  <a:lnTo>
                    <a:pt x="662" y="43"/>
                  </a:lnTo>
                  <a:lnTo>
                    <a:pt x="700" y="43"/>
                  </a:lnTo>
                  <a:lnTo>
                    <a:pt x="740" y="42"/>
                  </a:lnTo>
                  <a:lnTo>
                    <a:pt x="779" y="41"/>
                  </a:lnTo>
                  <a:lnTo>
                    <a:pt x="821" y="39"/>
                  </a:lnTo>
                  <a:lnTo>
                    <a:pt x="862" y="37"/>
                  </a:lnTo>
                  <a:lnTo>
                    <a:pt x="904" y="36"/>
                  </a:lnTo>
                  <a:lnTo>
                    <a:pt x="944" y="34"/>
                  </a:lnTo>
                  <a:lnTo>
                    <a:pt x="986" y="30"/>
                  </a:lnTo>
                  <a:lnTo>
                    <a:pt x="1026" y="28"/>
                  </a:lnTo>
                  <a:lnTo>
                    <a:pt x="1066" y="24"/>
                  </a:lnTo>
                  <a:lnTo>
                    <a:pt x="1105" y="20"/>
                  </a:lnTo>
                  <a:lnTo>
                    <a:pt x="1143" y="15"/>
                  </a:lnTo>
                  <a:lnTo>
                    <a:pt x="1180" y="11"/>
                  </a:lnTo>
                  <a:lnTo>
                    <a:pt x="1216" y="6"/>
                  </a:lnTo>
                  <a:lnTo>
                    <a:pt x="1250" y="0"/>
                  </a:lnTo>
                  <a:lnTo>
                    <a:pt x="648" y="724"/>
                  </a:lnTo>
                  <a:close/>
                </a:path>
              </a:pathLst>
            </a:custGeom>
            <a:solidFill>
              <a:srgbClr val="E09E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0" name="Freeform 16"/>
            <p:cNvSpPr>
              <a:spLocks/>
            </p:cNvSpPr>
            <p:nvPr/>
          </p:nvSpPr>
          <p:spPr bwMode="auto">
            <a:xfrm>
              <a:off x="6003926" y="2855913"/>
              <a:ext cx="1209675" cy="1033463"/>
            </a:xfrm>
            <a:custGeom>
              <a:avLst/>
              <a:gdLst>
                <a:gd name="T0" fmla="*/ 2147483647 w 1525"/>
                <a:gd name="T1" fmla="*/ 2147483647 h 1302"/>
                <a:gd name="T2" fmla="*/ 0 w 1525"/>
                <a:gd name="T3" fmla="*/ 2147483647 h 1302"/>
                <a:gd name="T4" fmla="*/ 2147483647 w 1525"/>
                <a:gd name="T5" fmla="*/ 2147483647 h 1302"/>
                <a:gd name="T6" fmla="*/ 2147483647 w 1525"/>
                <a:gd name="T7" fmla="*/ 2147483647 h 1302"/>
                <a:gd name="T8" fmla="*/ 2147483647 w 1525"/>
                <a:gd name="T9" fmla="*/ 2147483647 h 1302"/>
                <a:gd name="T10" fmla="*/ 2147483647 w 1525"/>
                <a:gd name="T11" fmla="*/ 2147483647 h 1302"/>
                <a:gd name="T12" fmla="*/ 2147483647 w 1525"/>
                <a:gd name="T13" fmla="*/ 2147483647 h 1302"/>
                <a:gd name="T14" fmla="*/ 2147483647 w 1525"/>
                <a:gd name="T15" fmla="*/ 2147483647 h 1302"/>
                <a:gd name="T16" fmla="*/ 2147483647 w 1525"/>
                <a:gd name="T17" fmla="*/ 2147483647 h 1302"/>
                <a:gd name="T18" fmla="*/ 2147483647 w 1525"/>
                <a:gd name="T19" fmla="*/ 2147483647 h 1302"/>
                <a:gd name="T20" fmla="*/ 2147483647 w 1525"/>
                <a:gd name="T21" fmla="*/ 0 h 1302"/>
                <a:gd name="T22" fmla="*/ 2147483647 w 1525"/>
                <a:gd name="T23" fmla="*/ 2147483647 h 13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5"/>
                <a:gd name="T37" fmla="*/ 0 h 1302"/>
                <a:gd name="T38" fmla="*/ 1525 w 1525"/>
                <a:gd name="T39" fmla="*/ 1302 h 13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5" h="1302">
                  <a:moveTo>
                    <a:pt x="118" y="32"/>
                  </a:moveTo>
                  <a:lnTo>
                    <a:pt x="0" y="85"/>
                  </a:lnTo>
                  <a:lnTo>
                    <a:pt x="669" y="935"/>
                  </a:lnTo>
                  <a:lnTo>
                    <a:pt x="665" y="1302"/>
                  </a:lnTo>
                  <a:lnTo>
                    <a:pt x="712" y="1289"/>
                  </a:lnTo>
                  <a:lnTo>
                    <a:pt x="800" y="1301"/>
                  </a:lnTo>
                  <a:lnTo>
                    <a:pt x="841" y="1269"/>
                  </a:lnTo>
                  <a:lnTo>
                    <a:pt x="854" y="885"/>
                  </a:lnTo>
                  <a:lnTo>
                    <a:pt x="1515" y="117"/>
                  </a:lnTo>
                  <a:lnTo>
                    <a:pt x="1525" y="74"/>
                  </a:lnTo>
                  <a:lnTo>
                    <a:pt x="1429" y="0"/>
                  </a:lnTo>
                  <a:lnTo>
                    <a:pt x="118" y="32"/>
                  </a:lnTo>
                  <a:close/>
                </a:path>
              </a:pathLst>
            </a:custGeom>
            <a:solidFill>
              <a:srgbClr val="E09E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1" name="Freeform 17"/>
            <p:cNvSpPr>
              <a:spLocks/>
            </p:cNvSpPr>
            <p:nvPr/>
          </p:nvSpPr>
          <p:spPr bwMode="auto">
            <a:xfrm>
              <a:off x="6634163" y="2928938"/>
              <a:ext cx="576263" cy="958850"/>
            </a:xfrm>
            <a:custGeom>
              <a:avLst/>
              <a:gdLst>
                <a:gd name="T0" fmla="*/ 0 w 725"/>
                <a:gd name="T1" fmla="*/ 2147483647 h 1209"/>
                <a:gd name="T2" fmla="*/ 0 w 725"/>
                <a:gd name="T3" fmla="*/ 2147483647 h 1209"/>
                <a:gd name="T4" fmla="*/ 2147483647 w 725"/>
                <a:gd name="T5" fmla="*/ 2147483647 h 1209"/>
                <a:gd name="T6" fmla="*/ 2147483647 w 725"/>
                <a:gd name="T7" fmla="*/ 2147483647 h 1209"/>
                <a:gd name="T8" fmla="*/ 2147483647 w 725"/>
                <a:gd name="T9" fmla="*/ 2147483647 h 1209"/>
                <a:gd name="T10" fmla="*/ 2147483647 w 725"/>
                <a:gd name="T11" fmla="*/ 2147483647 h 1209"/>
                <a:gd name="T12" fmla="*/ 2147483647 w 725"/>
                <a:gd name="T13" fmla="*/ 0 h 1209"/>
                <a:gd name="T14" fmla="*/ 2147483647 w 725"/>
                <a:gd name="T15" fmla="*/ 2147483647 h 1209"/>
                <a:gd name="T16" fmla="*/ 0 w 725"/>
                <a:gd name="T17" fmla="*/ 2147483647 h 12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5"/>
                <a:gd name="T28" fmla="*/ 0 h 1209"/>
                <a:gd name="T29" fmla="*/ 725 w 725"/>
                <a:gd name="T30" fmla="*/ 1209 h 12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5" h="1209">
                  <a:moveTo>
                    <a:pt x="0" y="793"/>
                  </a:moveTo>
                  <a:lnTo>
                    <a:pt x="0" y="1207"/>
                  </a:lnTo>
                  <a:lnTo>
                    <a:pt x="5" y="1209"/>
                  </a:lnTo>
                  <a:lnTo>
                    <a:pt x="46" y="1177"/>
                  </a:lnTo>
                  <a:lnTo>
                    <a:pt x="59" y="793"/>
                  </a:lnTo>
                  <a:lnTo>
                    <a:pt x="720" y="25"/>
                  </a:lnTo>
                  <a:lnTo>
                    <a:pt x="725" y="0"/>
                  </a:lnTo>
                  <a:lnTo>
                    <a:pt x="632" y="30"/>
                  </a:lnTo>
                  <a:lnTo>
                    <a:pt x="0" y="79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2" name="Freeform 18"/>
            <p:cNvSpPr>
              <a:spLocks/>
            </p:cNvSpPr>
            <p:nvPr/>
          </p:nvSpPr>
          <p:spPr bwMode="auto">
            <a:xfrm>
              <a:off x="5959476" y="2781300"/>
              <a:ext cx="1312863" cy="220663"/>
            </a:xfrm>
            <a:custGeom>
              <a:avLst/>
              <a:gdLst>
                <a:gd name="T0" fmla="*/ 2147483647 w 1655"/>
                <a:gd name="T1" fmla="*/ 2147483647 h 279"/>
                <a:gd name="T2" fmla="*/ 2147483647 w 1655"/>
                <a:gd name="T3" fmla="*/ 2147483647 h 279"/>
                <a:gd name="T4" fmla="*/ 2147483647 w 1655"/>
                <a:gd name="T5" fmla="*/ 2147483647 h 279"/>
                <a:gd name="T6" fmla="*/ 2147483647 w 1655"/>
                <a:gd name="T7" fmla="*/ 2147483647 h 279"/>
                <a:gd name="T8" fmla="*/ 2147483647 w 1655"/>
                <a:gd name="T9" fmla="*/ 2147483647 h 279"/>
                <a:gd name="T10" fmla="*/ 2147483647 w 1655"/>
                <a:gd name="T11" fmla="*/ 2147483647 h 279"/>
                <a:gd name="T12" fmla="*/ 2147483647 w 1655"/>
                <a:gd name="T13" fmla="*/ 2147483647 h 279"/>
                <a:gd name="T14" fmla="*/ 2147483647 w 1655"/>
                <a:gd name="T15" fmla="*/ 2147483647 h 279"/>
                <a:gd name="T16" fmla="*/ 2147483647 w 1655"/>
                <a:gd name="T17" fmla="*/ 2147483647 h 279"/>
                <a:gd name="T18" fmla="*/ 2147483647 w 1655"/>
                <a:gd name="T19" fmla="*/ 2147483647 h 279"/>
                <a:gd name="T20" fmla="*/ 2147483647 w 1655"/>
                <a:gd name="T21" fmla="*/ 2147483647 h 279"/>
                <a:gd name="T22" fmla="*/ 2147483647 w 1655"/>
                <a:gd name="T23" fmla="*/ 2147483647 h 279"/>
                <a:gd name="T24" fmla="*/ 2147483647 w 1655"/>
                <a:gd name="T25" fmla="*/ 2147483647 h 279"/>
                <a:gd name="T26" fmla="*/ 2147483647 w 1655"/>
                <a:gd name="T27" fmla="*/ 2147483647 h 279"/>
                <a:gd name="T28" fmla="*/ 2147483647 w 1655"/>
                <a:gd name="T29" fmla="*/ 2147483647 h 279"/>
                <a:gd name="T30" fmla="*/ 2147483647 w 1655"/>
                <a:gd name="T31" fmla="*/ 2147483647 h 279"/>
                <a:gd name="T32" fmla="*/ 2147483647 w 1655"/>
                <a:gd name="T33" fmla="*/ 2147483647 h 279"/>
                <a:gd name="T34" fmla="*/ 2147483647 w 1655"/>
                <a:gd name="T35" fmla="*/ 2147483647 h 279"/>
                <a:gd name="T36" fmla="*/ 2147483647 w 1655"/>
                <a:gd name="T37" fmla="*/ 2147483647 h 279"/>
                <a:gd name="T38" fmla="*/ 2147483647 w 1655"/>
                <a:gd name="T39" fmla="*/ 2147483647 h 279"/>
                <a:gd name="T40" fmla="*/ 2147483647 w 1655"/>
                <a:gd name="T41" fmla="*/ 2147483647 h 279"/>
                <a:gd name="T42" fmla="*/ 2147483647 w 1655"/>
                <a:gd name="T43" fmla="*/ 1979188138 h 279"/>
                <a:gd name="T44" fmla="*/ 2147483647 w 1655"/>
                <a:gd name="T45" fmla="*/ 494796837 h 279"/>
                <a:gd name="T46" fmla="*/ 2147483647 w 1655"/>
                <a:gd name="T47" fmla="*/ 0 h 279"/>
                <a:gd name="T48" fmla="*/ 2147483647 w 1655"/>
                <a:gd name="T49" fmla="*/ 0 h 279"/>
                <a:gd name="T50" fmla="*/ 2147483647 w 1655"/>
                <a:gd name="T51" fmla="*/ 1484391301 h 279"/>
                <a:gd name="T52" fmla="*/ 2147483647 w 1655"/>
                <a:gd name="T53" fmla="*/ 2147483647 h 279"/>
                <a:gd name="T54" fmla="*/ 2147483647 w 1655"/>
                <a:gd name="T55" fmla="*/ 2147483647 h 279"/>
                <a:gd name="T56" fmla="*/ 2147483647 w 1655"/>
                <a:gd name="T57" fmla="*/ 2147483647 h 279"/>
                <a:gd name="T58" fmla="*/ 2147483647 w 1655"/>
                <a:gd name="T59" fmla="*/ 2147483647 h 279"/>
                <a:gd name="T60" fmla="*/ 2147483647 w 1655"/>
                <a:gd name="T61" fmla="*/ 2147483647 h 279"/>
                <a:gd name="T62" fmla="*/ 2147483647 w 1655"/>
                <a:gd name="T63" fmla="*/ 2147483647 h 279"/>
                <a:gd name="T64" fmla="*/ 2147483647 w 1655"/>
                <a:gd name="T65" fmla="*/ 2147483647 h 279"/>
                <a:gd name="T66" fmla="*/ 2147483647 w 1655"/>
                <a:gd name="T67" fmla="*/ 2147483647 h 279"/>
                <a:gd name="T68" fmla="*/ 0 w 1655"/>
                <a:gd name="T69" fmla="*/ 2147483647 h 279"/>
                <a:gd name="T70" fmla="*/ 2147483647 w 1655"/>
                <a:gd name="T71" fmla="*/ 2147483647 h 279"/>
                <a:gd name="T72" fmla="*/ 2147483647 w 1655"/>
                <a:gd name="T73" fmla="*/ 2147483647 h 279"/>
                <a:gd name="T74" fmla="*/ 2147483647 w 1655"/>
                <a:gd name="T75" fmla="*/ 2147483647 h 279"/>
                <a:gd name="T76" fmla="*/ 2147483647 w 1655"/>
                <a:gd name="T77" fmla="*/ 2147483647 h 279"/>
                <a:gd name="T78" fmla="*/ 2147483647 w 1655"/>
                <a:gd name="T79" fmla="*/ 2147483647 h 279"/>
                <a:gd name="T80" fmla="*/ 2147483647 w 1655"/>
                <a:gd name="T81" fmla="*/ 2147483647 h 279"/>
                <a:gd name="T82" fmla="*/ 2147483647 w 1655"/>
                <a:gd name="T83" fmla="*/ 2147483647 h 279"/>
                <a:gd name="T84" fmla="*/ 2147483647 w 1655"/>
                <a:gd name="T85" fmla="*/ 2147483647 h 279"/>
                <a:gd name="T86" fmla="*/ 2147483647 w 1655"/>
                <a:gd name="T87" fmla="*/ 2147483647 h 279"/>
                <a:gd name="T88" fmla="*/ 2147483647 w 1655"/>
                <a:gd name="T89" fmla="*/ 2147483647 h 279"/>
                <a:gd name="T90" fmla="*/ 2147483647 w 1655"/>
                <a:gd name="T91" fmla="*/ 2147483647 h 279"/>
                <a:gd name="T92" fmla="*/ 2147483647 w 1655"/>
                <a:gd name="T93" fmla="*/ 2147483647 h 27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655"/>
                <a:gd name="T142" fmla="*/ 0 h 279"/>
                <a:gd name="T143" fmla="*/ 1655 w 1655"/>
                <a:gd name="T144" fmla="*/ 279 h 27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655" h="279">
                  <a:moveTo>
                    <a:pt x="828" y="279"/>
                  </a:moveTo>
                  <a:lnTo>
                    <a:pt x="860" y="279"/>
                  </a:lnTo>
                  <a:lnTo>
                    <a:pt x="893" y="279"/>
                  </a:lnTo>
                  <a:lnTo>
                    <a:pt x="925" y="278"/>
                  </a:lnTo>
                  <a:lnTo>
                    <a:pt x="957" y="278"/>
                  </a:lnTo>
                  <a:lnTo>
                    <a:pt x="989" y="276"/>
                  </a:lnTo>
                  <a:lnTo>
                    <a:pt x="1023" y="275"/>
                  </a:lnTo>
                  <a:lnTo>
                    <a:pt x="1055" y="274"/>
                  </a:lnTo>
                  <a:lnTo>
                    <a:pt x="1087" y="272"/>
                  </a:lnTo>
                  <a:lnTo>
                    <a:pt x="1119" y="271"/>
                  </a:lnTo>
                  <a:lnTo>
                    <a:pt x="1152" y="268"/>
                  </a:lnTo>
                  <a:lnTo>
                    <a:pt x="1183" y="267"/>
                  </a:lnTo>
                  <a:lnTo>
                    <a:pt x="1214" y="265"/>
                  </a:lnTo>
                  <a:lnTo>
                    <a:pt x="1245" y="261"/>
                  </a:lnTo>
                  <a:lnTo>
                    <a:pt x="1275" y="259"/>
                  </a:lnTo>
                  <a:lnTo>
                    <a:pt x="1305" y="256"/>
                  </a:lnTo>
                  <a:lnTo>
                    <a:pt x="1334" y="253"/>
                  </a:lnTo>
                  <a:lnTo>
                    <a:pt x="1361" y="250"/>
                  </a:lnTo>
                  <a:lnTo>
                    <a:pt x="1388" y="246"/>
                  </a:lnTo>
                  <a:lnTo>
                    <a:pt x="1414" y="242"/>
                  </a:lnTo>
                  <a:lnTo>
                    <a:pt x="1439" y="238"/>
                  </a:lnTo>
                  <a:lnTo>
                    <a:pt x="1464" y="234"/>
                  </a:lnTo>
                  <a:lnTo>
                    <a:pt x="1487" y="229"/>
                  </a:lnTo>
                  <a:lnTo>
                    <a:pt x="1509" y="225"/>
                  </a:lnTo>
                  <a:lnTo>
                    <a:pt x="1529" y="220"/>
                  </a:lnTo>
                  <a:lnTo>
                    <a:pt x="1548" y="215"/>
                  </a:lnTo>
                  <a:lnTo>
                    <a:pt x="1566" y="210"/>
                  </a:lnTo>
                  <a:lnTo>
                    <a:pt x="1582" y="204"/>
                  </a:lnTo>
                  <a:lnTo>
                    <a:pt x="1597" y="198"/>
                  </a:lnTo>
                  <a:lnTo>
                    <a:pt x="1610" y="192"/>
                  </a:lnTo>
                  <a:lnTo>
                    <a:pt x="1621" y="185"/>
                  </a:lnTo>
                  <a:lnTo>
                    <a:pt x="1631" y="180"/>
                  </a:lnTo>
                  <a:lnTo>
                    <a:pt x="1639" y="173"/>
                  </a:lnTo>
                  <a:lnTo>
                    <a:pt x="1647" y="163"/>
                  </a:lnTo>
                  <a:lnTo>
                    <a:pt x="1651" y="154"/>
                  </a:lnTo>
                  <a:lnTo>
                    <a:pt x="1654" y="146"/>
                  </a:lnTo>
                  <a:lnTo>
                    <a:pt x="1655" y="138"/>
                  </a:lnTo>
                  <a:lnTo>
                    <a:pt x="1654" y="132"/>
                  </a:lnTo>
                  <a:lnTo>
                    <a:pt x="1651" y="124"/>
                  </a:lnTo>
                  <a:lnTo>
                    <a:pt x="1647" y="115"/>
                  </a:lnTo>
                  <a:lnTo>
                    <a:pt x="1639" y="106"/>
                  </a:lnTo>
                  <a:lnTo>
                    <a:pt x="1631" y="99"/>
                  </a:lnTo>
                  <a:lnTo>
                    <a:pt x="1621" y="93"/>
                  </a:lnTo>
                  <a:lnTo>
                    <a:pt x="1610" y="86"/>
                  </a:lnTo>
                  <a:lnTo>
                    <a:pt x="1597" y="81"/>
                  </a:lnTo>
                  <a:lnTo>
                    <a:pt x="1582" y="75"/>
                  </a:lnTo>
                  <a:lnTo>
                    <a:pt x="1566" y="69"/>
                  </a:lnTo>
                  <a:lnTo>
                    <a:pt x="1548" y="63"/>
                  </a:lnTo>
                  <a:lnTo>
                    <a:pt x="1529" y="59"/>
                  </a:lnTo>
                  <a:lnTo>
                    <a:pt x="1509" y="54"/>
                  </a:lnTo>
                  <a:lnTo>
                    <a:pt x="1487" y="49"/>
                  </a:lnTo>
                  <a:lnTo>
                    <a:pt x="1464" y="45"/>
                  </a:lnTo>
                  <a:lnTo>
                    <a:pt x="1439" y="40"/>
                  </a:lnTo>
                  <a:lnTo>
                    <a:pt x="1414" y="37"/>
                  </a:lnTo>
                  <a:lnTo>
                    <a:pt x="1388" y="32"/>
                  </a:lnTo>
                  <a:lnTo>
                    <a:pt x="1361" y="29"/>
                  </a:lnTo>
                  <a:lnTo>
                    <a:pt x="1334" y="25"/>
                  </a:lnTo>
                  <a:lnTo>
                    <a:pt x="1305" y="23"/>
                  </a:lnTo>
                  <a:lnTo>
                    <a:pt x="1275" y="19"/>
                  </a:lnTo>
                  <a:lnTo>
                    <a:pt x="1245" y="17"/>
                  </a:lnTo>
                  <a:lnTo>
                    <a:pt x="1214" y="14"/>
                  </a:lnTo>
                  <a:lnTo>
                    <a:pt x="1183" y="11"/>
                  </a:lnTo>
                  <a:lnTo>
                    <a:pt x="1152" y="10"/>
                  </a:lnTo>
                  <a:lnTo>
                    <a:pt x="1119" y="8"/>
                  </a:lnTo>
                  <a:lnTo>
                    <a:pt x="1087" y="7"/>
                  </a:lnTo>
                  <a:lnTo>
                    <a:pt x="1055" y="4"/>
                  </a:lnTo>
                  <a:lnTo>
                    <a:pt x="1023" y="3"/>
                  </a:lnTo>
                  <a:lnTo>
                    <a:pt x="989" y="2"/>
                  </a:lnTo>
                  <a:lnTo>
                    <a:pt x="957" y="1"/>
                  </a:lnTo>
                  <a:lnTo>
                    <a:pt x="925" y="1"/>
                  </a:lnTo>
                  <a:lnTo>
                    <a:pt x="893" y="0"/>
                  </a:lnTo>
                  <a:lnTo>
                    <a:pt x="860" y="0"/>
                  </a:lnTo>
                  <a:lnTo>
                    <a:pt x="828" y="0"/>
                  </a:lnTo>
                  <a:lnTo>
                    <a:pt x="788" y="0"/>
                  </a:lnTo>
                  <a:lnTo>
                    <a:pt x="747" y="0"/>
                  </a:lnTo>
                  <a:lnTo>
                    <a:pt x="708" y="1"/>
                  </a:lnTo>
                  <a:lnTo>
                    <a:pt x="669" y="2"/>
                  </a:lnTo>
                  <a:lnTo>
                    <a:pt x="630" y="3"/>
                  </a:lnTo>
                  <a:lnTo>
                    <a:pt x="592" y="4"/>
                  </a:lnTo>
                  <a:lnTo>
                    <a:pt x="555" y="7"/>
                  </a:lnTo>
                  <a:lnTo>
                    <a:pt x="518" y="8"/>
                  </a:lnTo>
                  <a:lnTo>
                    <a:pt x="483" y="10"/>
                  </a:lnTo>
                  <a:lnTo>
                    <a:pt x="447" y="13"/>
                  </a:lnTo>
                  <a:lnTo>
                    <a:pt x="414" y="16"/>
                  </a:lnTo>
                  <a:lnTo>
                    <a:pt x="380" y="18"/>
                  </a:lnTo>
                  <a:lnTo>
                    <a:pt x="348" y="22"/>
                  </a:lnTo>
                  <a:lnTo>
                    <a:pt x="317" y="25"/>
                  </a:lnTo>
                  <a:lnTo>
                    <a:pt x="286" y="30"/>
                  </a:lnTo>
                  <a:lnTo>
                    <a:pt x="257" y="33"/>
                  </a:lnTo>
                  <a:lnTo>
                    <a:pt x="217" y="40"/>
                  </a:lnTo>
                  <a:lnTo>
                    <a:pt x="181" y="46"/>
                  </a:lnTo>
                  <a:lnTo>
                    <a:pt x="149" y="53"/>
                  </a:lnTo>
                  <a:lnTo>
                    <a:pt x="121" y="60"/>
                  </a:lnTo>
                  <a:lnTo>
                    <a:pt x="97" y="67"/>
                  </a:lnTo>
                  <a:lnTo>
                    <a:pt x="76" y="74"/>
                  </a:lnTo>
                  <a:lnTo>
                    <a:pt x="58" y="81"/>
                  </a:lnTo>
                  <a:lnTo>
                    <a:pt x="44" y="87"/>
                  </a:lnTo>
                  <a:lnTo>
                    <a:pt x="31" y="94"/>
                  </a:lnTo>
                  <a:lnTo>
                    <a:pt x="22" y="100"/>
                  </a:lnTo>
                  <a:lnTo>
                    <a:pt x="14" y="107"/>
                  </a:lnTo>
                  <a:lnTo>
                    <a:pt x="8" y="114"/>
                  </a:lnTo>
                  <a:lnTo>
                    <a:pt x="5" y="120"/>
                  </a:lnTo>
                  <a:lnTo>
                    <a:pt x="3" y="127"/>
                  </a:lnTo>
                  <a:lnTo>
                    <a:pt x="0" y="132"/>
                  </a:lnTo>
                  <a:lnTo>
                    <a:pt x="0" y="138"/>
                  </a:lnTo>
                  <a:lnTo>
                    <a:pt x="1" y="146"/>
                  </a:lnTo>
                  <a:lnTo>
                    <a:pt x="4" y="154"/>
                  </a:lnTo>
                  <a:lnTo>
                    <a:pt x="8" y="163"/>
                  </a:lnTo>
                  <a:lnTo>
                    <a:pt x="16" y="173"/>
                  </a:lnTo>
                  <a:lnTo>
                    <a:pt x="24" y="180"/>
                  </a:lnTo>
                  <a:lnTo>
                    <a:pt x="34" y="185"/>
                  </a:lnTo>
                  <a:lnTo>
                    <a:pt x="45" y="192"/>
                  </a:lnTo>
                  <a:lnTo>
                    <a:pt x="58" y="198"/>
                  </a:lnTo>
                  <a:lnTo>
                    <a:pt x="73" y="204"/>
                  </a:lnTo>
                  <a:lnTo>
                    <a:pt x="89" y="210"/>
                  </a:lnTo>
                  <a:lnTo>
                    <a:pt x="107" y="215"/>
                  </a:lnTo>
                  <a:lnTo>
                    <a:pt x="126" y="220"/>
                  </a:lnTo>
                  <a:lnTo>
                    <a:pt x="146" y="225"/>
                  </a:lnTo>
                  <a:lnTo>
                    <a:pt x="168" y="229"/>
                  </a:lnTo>
                  <a:lnTo>
                    <a:pt x="191" y="234"/>
                  </a:lnTo>
                  <a:lnTo>
                    <a:pt x="216" y="238"/>
                  </a:lnTo>
                  <a:lnTo>
                    <a:pt x="241" y="242"/>
                  </a:lnTo>
                  <a:lnTo>
                    <a:pt x="267" y="246"/>
                  </a:lnTo>
                  <a:lnTo>
                    <a:pt x="294" y="250"/>
                  </a:lnTo>
                  <a:lnTo>
                    <a:pt x="323" y="253"/>
                  </a:lnTo>
                  <a:lnTo>
                    <a:pt x="350" y="256"/>
                  </a:lnTo>
                  <a:lnTo>
                    <a:pt x="380" y="259"/>
                  </a:lnTo>
                  <a:lnTo>
                    <a:pt x="410" y="261"/>
                  </a:lnTo>
                  <a:lnTo>
                    <a:pt x="441" y="265"/>
                  </a:lnTo>
                  <a:lnTo>
                    <a:pt x="472" y="267"/>
                  </a:lnTo>
                  <a:lnTo>
                    <a:pt x="503" y="268"/>
                  </a:lnTo>
                  <a:lnTo>
                    <a:pt x="536" y="271"/>
                  </a:lnTo>
                  <a:lnTo>
                    <a:pt x="568" y="272"/>
                  </a:lnTo>
                  <a:lnTo>
                    <a:pt x="600" y="274"/>
                  </a:lnTo>
                  <a:lnTo>
                    <a:pt x="633" y="275"/>
                  </a:lnTo>
                  <a:lnTo>
                    <a:pt x="666" y="276"/>
                  </a:lnTo>
                  <a:lnTo>
                    <a:pt x="699" y="278"/>
                  </a:lnTo>
                  <a:lnTo>
                    <a:pt x="731" y="278"/>
                  </a:lnTo>
                  <a:lnTo>
                    <a:pt x="764" y="279"/>
                  </a:lnTo>
                  <a:lnTo>
                    <a:pt x="796" y="279"/>
                  </a:lnTo>
                  <a:lnTo>
                    <a:pt x="828" y="27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3" name="Freeform 20"/>
            <p:cNvSpPr>
              <a:spLocks/>
            </p:cNvSpPr>
            <p:nvPr/>
          </p:nvSpPr>
          <p:spPr bwMode="auto">
            <a:xfrm>
              <a:off x="5999163" y="2819400"/>
              <a:ext cx="1235075" cy="146050"/>
            </a:xfrm>
            <a:custGeom>
              <a:avLst/>
              <a:gdLst>
                <a:gd name="T0" fmla="*/ 2147483647 w 1555"/>
                <a:gd name="T1" fmla="*/ 500251413 h 184"/>
                <a:gd name="T2" fmla="*/ 2147483647 w 1555"/>
                <a:gd name="T3" fmla="*/ 2000373825 h 184"/>
                <a:gd name="T4" fmla="*/ 2147483647 w 1555"/>
                <a:gd name="T5" fmla="*/ 2147483647 h 184"/>
                <a:gd name="T6" fmla="*/ 2147483647 w 1555"/>
                <a:gd name="T7" fmla="*/ 2147483647 h 184"/>
                <a:gd name="T8" fmla="*/ 2147483647 w 1555"/>
                <a:gd name="T9" fmla="*/ 2147483647 h 184"/>
                <a:gd name="T10" fmla="*/ 2147483647 w 1555"/>
                <a:gd name="T11" fmla="*/ 2147483647 h 184"/>
                <a:gd name="T12" fmla="*/ 2147483647 w 1555"/>
                <a:gd name="T13" fmla="*/ 2147483647 h 184"/>
                <a:gd name="T14" fmla="*/ 2147483647 w 1555"/>
                <a:gd name="T15" fmla="*/ 2147483647 h 184"/>
                <a:gd name="T16" fmla="*/ 2147483647 w 1555"/>
                <a:gd name="T17" fmla="*/ 2147483647 h 184"/>
                <a:gd name="T18" fmla="*/ 2147483647 w 1555"/>
                <a:gd name="T19" fmla="*/ 2147483647 h 184"/>
                <a:gd name="T20" fmla="*/ 0 w 1555"/>
                <a:gd name="T21" fmla="*/ 2147483647 h 184"/>
                <a:gd name="T22" fmla="*/ 2147483647 w 1555"/>
                <a:gd name="T23" fmla="*/ 2147483647 h 184"/>
                <a:gd name="T24" fmla="*/ 2147483647 w 1555"/>
                <a:gd name="T25" fmla="*/ 2147483647 h 184"/>
                <a:gd name="T26" fmla="*/ 2147483647 w 1555"/>
                <a:gd name="T27" fmla="*/ 2147483647 h 184"/>
                <a:gd name="T28" fmla="*/ 2147483647 w 1555"/>
                <a:gd name="T29" fmla="*/ 2147483647 h 184"/>
                <a:gd name="T30" fmla="*/ 2147483647 w 1555"/>
                <a:gd name="T31" fmla="*/ 2147483647 h 184"/>
                <a:gd name="T32" fmla="*/ 2147483647 w 1555"/>
                <a:gd name="T33" fmla="*/ 2147483647 h 184"/>
                <a:gd name="T34" fmla="*/ 2147483647 w 1555"/>
                <a:gd name="T35" fmla="*/ 2147483647 h 184"/>
                <a:gd name="T36" fmla="*/ 2147483647 w 1555"/>
                <a:gd name="T37" fmla="*/ 2147483647 h 184"/>
                <a:gd name="T38" fmla="*/ 2147483647 w 1555"/>
                <a:gd name="T39" fmla="*/ 2147483647 h 184"/>
                <a:gd name="T40" fmla="*/ 2147483647 w 1555"/>
                <a:gd name="T41" fmla="*/ 2147483647 h 184"/>
                <a:gd name="T42" fmla="*/ 2147483647 w 1555"/>
                <a:gd name="T43" fmla="*/ 2147483647 h 184"/>
                <a:gd name="T44" fmla="*/ 2147483647 w 1555"/>
                <a:gd name="T45" fmla="*/ 2147483647 h 184"/>
                <a:gd name="T46" fmla="*/ 2147483647 w 1555"/>
                <a:gd name="T47" fmla="*/ 2147483647 h 184"/>
                <a:gd name="T48" fmla="*/ 2147483647 w 1555"/>
                <a:gd name="T49" fmla="*/ 2147483647 h 184"/>
                <a:gd name="T50" fmla="*/ 2147483647 w 1555"/>
                <a:gd name="T51" fmla="*/ 2147483647 h 184"/>
                <a:gd name="T52" fmla="*/ 2147483647 w 1555"/>
                <a:gd name="T53" fmla="*/ 2147483647 h 184"/>
                <a:gd name="T54" fmla="*/ 2147483647 w 1555"/>
                <a:gd name="T55" fmla="*/ 2147483647 h 184"/>
                <a:gd name="T56" fmla="*/ 2147483647 w 1555"/>
                <a:gd name="T57" fmla="*/ 2147483647 h 184"/>
                <a:gd name="T58" fmla="*/ 2147483647 w 1555"/>
                <a:gd name="T59" fmla="*/ 2147483647 h 184"/>
                <a:gd name="T60" fmla="*/ 2147483647 w 1555"/>
                <a:gd name="T61" fmla="*/ 2147483647 h 184"/>
                <a:gd name="T62" fmla="*/ 2147483647 w 1555"/>
                <a:gd name="T63" fmla="*/ 2147483647 h 184"/>
                <a:gd name="T64" fmla="*/ 2147483647 w 1555"/>
                <a:gd name="T65" fmla="*/ 2147483647 h 184"/>
                <a:gd name="T66" fmla="*/ 2147483647 w 1555"/>
                <a:gd name="T67" fmla="*/ 2147483647 h 184"/>
                <a:gd name="T68" fmla="*/ 2147483647 w 1555"/>
                <a:gd name="T69" fmla="*/ 2147483647 h 184"/>
                <a:gd name="T70" fmla="*/ 2147483647 w 1555"/>
                <a:gd name="T71" fmla="*/ 2147483647 h 184"/>
                <a:gd name="T72" fmla="*/ 2147483647 w 1555"/>
                <a:gd name="T73" fmla="*/ 2147483647 h 184"/>
                <a:gd name="T74" fmla="*/ 2147483647 w 1555"/>
                <a:gd name="T75" fmla="*/ 2147483647 h 184"/>
                <a:gd name="T76" fmla="*/ 2147483647 w 1555"/>
                <a:gd name="T77" fmla="*/ 2147483647 h 184"/>
                <a:gd name="T78" fmla="*/ 2147483647 w 1555"/>
                <a:gd name="T79" fmla="*/ 2147483647 h 184"/>
                <a:gd name="T80" fmla="*/ 2147483647 w 1555"/>
                <a:gd name="T81" fmla="*/ 2147483647 h 184"/>
                <a:gd name="T82" fmla="*/ 2147483647 w 1555"/>
                <a:gd name="T83" fmla="*/ 500251413 h 184"/>
                <a:gd name="T84" fmla="*/ 2147483647 w 1555"/>
                <a:gd name="T85" fmla="*/ 0 h 1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55"/>
                <a:gd name="T130" fmla="*/ 0 h 184"/>
                <a:gd name="T131" fmla="*/ 1555 w 1555"/>
                <a:gd name="T132" fmla="*/ 184 h 1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55" h="184">
                  <a:moveTo>
                    <a:pt x="778" y="0"/>
                  </a:moveTo>
                  <a:lnTo>
                    <a:pt x="735" y="0"/>
                  </a:lnTo>
                  <a:lnTo>
                    <a:pt x="694" y="1"/>
                  </a:lnTo>
                  <a:lnTo>
                    <a:pt x="653" y="1"/>
                  </a:lnTo>
                  <a:lnTo>
                    <a:pt x="613" y="2"/>
                  </a:lnTo>
                  <a:lnTo>
                    <a:pt x="574" y="4"/>
                  </a:lnTo>
                  <a:lnTo>
                    <a:pt x="537" y="6"/>
                  </a:lnTo>
                  <a:lnTo>
                    <a:pt x="501" y="7"/>
                  </a:lnTo>
                  <a:lnTo>
                    <a:pt x="466" y="9"/>
                  </a:lnTo>
                  <a:lnTo>
                    <a:pt x="431" y="12"/>
                  </a:lnTo>
                  <a:lnTo>
                    <a:pt x="399" y="14"/>
                  </a:lnTo>
                  <a:lnTo>
                    <a:pt x="367" y="16"/>
                  </a:lnTo>
                  <a:lnTo>
                    <a:pt x="337" y="20"/>
                  </a:lnTo>
                  <a:lnTo>
                    <a:pt x="307" y="22"/>
                  </a:lnTo>
                  <a:lnTo>
                    <a:pt x="280" y="25"/>
                  </a:lnTo>
                  <a:lnTo>
                    <a:pt x="253" y="29"/>
                  </a:lnTo>
                  <a:lnTo>
                    <a:pt x="227" y="31"/>
                  </a:lnTo>
                  <a:lnTo>
                    <a:pt x="202" y="35"/>
                  </a:lnTo>
                  <a:lnTo>
                    <a:pt x="179" y="39"/>
                  </a:lnTo>
                  <a:lnTo>
                    <a:pt x="157" y="43"/>
                  </a:lnTo>
                  <a:lnTo>
                    <a:pt x="138" y="46"/>
                  </a:lnTo>
                  <a:lnTo>
                    <a:pt x="118" y="50"/>
                  </a:lnTo>
                  <a:lnTo>
                    <a:pt x="101" y="53"/>
                  </a:lnTo>
                  <a:lnTo>
                    <a:pt x="84" y="58"/>
                  </a:lnTo>
                  <a:lnTo>
                    <a:pt x="69" y="61"/>
                  </a:lnTo>
                  <a:lnTo>
                    <a:pt x="55" y="65"/>
                  </a:lnTo>
                  <a:lnTo>
                    <a:pt x="43" y="69"/>
                  </a:lnTo>
                  <a:lnTo>
                    <a:pt x="32" y="73"/>
                  </a:lnTo>
                  <a:lnTo>
                    <a:pt x="23" y="76"/>
                  </a:lnTo>
                  <a:lnTo>
                    <a:pt x="15" y="81"/>
                  </a:lnTo>
                  <a:lnTo>
                    <a:pt x="8" y="84"/>
                  </a:lnTo>
                  <a:lnTo>
                    <a:pt x="3" y="88"/>
                  </a:lnTo>
                  <a:lnTo>
                    <a:pt x="0" y="91"/>
                  </a:lnTo>
                  <a:lnTo>
                    <a:pt x="3" y="95"/>
                  </a:lnTo>
                  <a:lnTo>
                    <a:pt x="8" y="99"/>
                  </a:lnTo>
                  <a:lnTo>
                    <a:pt x="15" y="103"/>
                  </a:lnTo>
                  <a:lnTo>
                    <a:pt x="23" y="106"/>
                  </a:lnTo>
                  <a:lnTo>
                    <a:pt x="32" y="111"/>
                  </a:lnTo>
                  <a:lnTo>
                    <a:pt x="43" y="114"/>
                  </a:lnTo>
                  <a:lnTo>
                    <a:pt x="55" y="119"/>
                  </a:lnTo>
                  <a:lnTo>
                    <a:pt x="69" y="122"/>
                  </a:lnTo>
                  <a:lnTo>
                    <a:pt x="84" y="126"/>
                  </a:lnTo>
                  <a:lnTo>
                    <a:pt x="101" y="130"/>
                  </a:lnTo>
                  <a:lnTo>
                    <a:pt x="118" y="134"/>
                  </a:lnTo>
                  <a:lnTo>
                    <a:pt x="138" y="138"/>
                  </a:lnTo>
                  <a:lnTo>
                    <a:pt x="157" y="142"/>
                  </a:lnTo>
                  <a:lnTo>
                    <a:pt x="179" y="145"/>
                  </a:lnTo>
                  <a:lnTo>
                    <a:pt x="202" y="149"/>
                  </a:lnTo>
                  <a:lnTo>
                    <a:pt x="227" y="152"/>
                  </a:lnTo>
                  <a:lnTo>
                    <a:pt x="253" y="156"/>
                  </a:lnTo>
                  <a:lnTo>
                    <a:pt x="280" y="159"/>
                  </a:lnTo>
                  <a:lnTo>
                    <a:pt x="307" y="163"/>
                  </a:lnTo>
                  <a:lnTo>
                    <a:pt x="337" y="165"/>
                  </a:lnTo>
                  <a:lnTo>
                    <a:pt x="367" y="168"/>
                  </a:lnTo>
                  <a:lnTo>
                    <a:pt x="399" y="171"/>
                  </a:lnTo>
                  <a:lnTo>
                    <a:pt x="431" y="173"/>
                  </a:lnTo>
                  <a:lnTo>
                    <a:pt x="466" y="175"/>
                  </a:lnTo>
                  <a:lnTo>
                    <a:pt x="501" y="178"/>
                  </a:lnTo>
                  <a:lnTo>
                    <a:pt x="537" y="179"/>
                  </a:lnTo>
                  <a:lnTo>
                    <a:pt x="574" y="181"/>
                  </a:lnTo>
                  <a:lnTo>
                    <a:pt x="613" y="182"/>
                  </a:lnTo>
                  <a:lnTo>
                    <a:pt x="653" y="183"/>
                  </a:lnTo>
                  <a:lnTo>
                    <a:pt x="694" y="183"/>
                  </a:lnTo>
                  <a:lnTo>
                    <a:pt x="735" y="184"/>
                  </a:lnTo>
                  <a:lnTo>
                    <a:pt x="778" y="184"/>
                  </a:lnTo>
                  <a:lnTo>
                    <a:pt x="821" y="184"/>
                  </a:lnTo>
                  <a:lnTo>
                    <a:pt x="862" y="183"/>
                  </a:lnTo>
                  <a:lnTo>
                    <a:pt x="902" y="183"/>
                  </a:lnTo>
                  <a:lnTo>
                    <a:pt x="943" y="182"/>
                  </a:lnTo>
                  <a:lnTo>
                    <a:pt x="981" y="181"/>
                  </a:lnTo>
                  <a:lnTo>
                    <a:pt x="1019" y="179"/>
                  </a:lnTo>
                  <a:lnTo>
                    <a:pt x="1054" y="178"/>
                  </a:lnTo>
                  <a:lnTo>
                    <a:pt x="1090" y="175"/>
                  </a:lnTo>
                  <a:lnTo>
                    <a:pt x="1123" y="173"/>
                  </a:lnTo>
                  <a:lnTo>
                    <a:pt x="1157" y="171"/>
                  </a:lnTo>
                  <a:lnTo>
                    <a:pt x="1188" y="168"/>
                  </a:lnTo>
                  <a:lnTo>
                    <a:pt x="1219" y="165"/>
                  </a:lnTo>
                  <a:lnTo>
                    <a:pt x="1248" y="163"/>
                  </a:lnTo>
                  <a:lnTo>
                    <a:pt x="1275" y="159"/>
                  </a:lnTo>
                  <a:lnTo>
                    <a:pt x="1303" y="156"/>
                  </a:lnTo>
                  <a:lnTo>
                    <a:pt x="1328" y="152"/>
                  </a:lnTo>
                  <a:lnTo>
                    <a:pt x="1353" y="149"/>
                  </a:lnTo>
                  <a:lnTo>
                    <a:pt x="1376" y="145"/>
                  </a:lnTo>
                  <a:lnTo>
                    <a:pt x="1397" y="142"/>
                  </a:lnTo>
                  <a:lnTo>
                    <a:pt x="1417" y="138"/>
                  </a:lnTo>
                  <a:lnTo>
                    <a:pt x="1437" y="134"/>
                  </a:lnTo>
                  <a:lnTo>
                    <a:pt x="1454" y="130"/>
                  </a:lnTo>
                  <a:lnTo>
                    <a:pt x="1471" y="126"/>
                  </a:lnTo>
                  <a:lnTo>
                    <a:pt x="1486" y="122"/>
                  </a:lnTo>
                  <a:lnTo>
                    <a:pt x="1500" y="119"/>
                  </a:lnTo>
                  <a:lnTo>
                    <a:pt x="1511" y="114"/>
                  </a:lnTo>
                  <a:lnTo>
                    <a:pt x="1523" y="111"/>
                  </a:lnTo>
                  <a:lnTo>
                    <a:pt x="1532" y="106"/>
                  </a:lnTo>
                  <a:lnTo>
                    <a:pt x="1540" y="103"/>
                  </a:lnTo>
                  <a:lnTo>
                    <a:pt x="1547" y="99"/>
                  </a:lnTo>
                  <a:lnTo>
                    <a:pt x="1552" y="95"/>
                  </a:lnTo>
                  <a:lnTo>
                    <a:pt x="1555" y="91"/>
                  </a:lnTo>
                  <a:lnTo>
                    <a:pt x="1552" y="88"/>
                  </a:lnTo>
                  <a:lnTo>
                    <a:pt x="1547" y="84"/>
                  </a:lnTo>
                  <a:lnTo>
                    <a:pt x="1540" y="81"/>
                  </a:lnTo>
                  <a:lnTo>
                    <a:pt x="1532" y="76"/>
                  </a:lnTo>
                  <a:lnTo>
                    <a:pt x="1523" y="73"/>
                  </a:lnTo>
                  <a:lnTo>
                    <a:pt x="1511" y="69"/>
                  </a:lnTo>
                  <a:lnTo>
                    <a:pt x="1500" y="65"/>
                  </a:lnTo>
                  <a:lnTo>
                    <a:pt x="1486" y="61"/>
                  </a:lnTo>
                  <a:lnTo>
                    <a:pt x="1471" y="58"/>
                  </a:lnTo>
                  <a:lnTo>
                    <a:pt x="1454" y="53"/>
                  </a:lnTo>
                  <a:lnTo>
                    <a:pt x="1437" y="50"/>
                  </a:lnTo>
                  <a:lnTo>
                    <a:pt x="1417" y="46"/>
                  </a:lnTo>
                  <a:lnTo>
                    <a:pt x="1397" y="43"/>
                  </a:lnTo>
                  <a:lnTo>
                    <a:pt x="1376" y="39"/>
                  </a:lnTo>
                  <a:lnTo>
                    <a:pt x="1353" y="35"/>
                  </a:lnTo>
                  <a:lnTo>
                    <a:pt x="1328" y="31"/>
                  </a:lnTo>
                  <a:lnTo>
                    <a:pt x="1303" y="29"/>
                  </a:lnTo>
                  <a:lnTo>
                    <a:pt x="1275" y="25"/>
                  </a:lnTo>
                  <a:lnTo>
                    <a:pt x="1248" y="22"/>
                  </a:lnTo>
                  <a:lnTo>
                    <a:pt x="1219" y="20"/>
                  </a:lnTo>
                  <a:lnTo>
                    <a:pt x="1188" y="16"/>
                  </a:lnTo>
                  <a:lnTo>
                    <a:pt x="1157" y="14"/>
                  </a:lnTo>
                  <a:lnTo>
                    <a:pt x="1123" y="12"/>
                  </a:lnTo>
                  <a:lnTo>
                    <a:pt x="1090" y="9"/>
                  </a:lnTo>
                  <a:lnTo>
                    <a:pt x="1054" y="7"/>
                  </a:lnTo>
                  <a:lnTo>
                    <a:pt x="1019" y="6"/>
                  </a:lnTo>
                  <a:lnTo>
                    <a:pt x="981" y="4"/>
                  </a:lnTo>
                  <a:lnTo>
                    <a:pt x="943" y="2"/>
                  </a:lnTo>
                  <a:lnTo>
                    <a:pt x="902" y="1"/>
                  </a:lnTo>
                  <a:lnTo>
                    <a:pt x="862" y="1"/>
                  </a:lnTo>
                  <a:lnTo>
                    <a:pt x="821" y="0"/>
                  </a:lnTo>
                  <a:lnTo>
                    <a:pt x="778" y="0"/>
                  </a:lnTo>
                  <a:close/>
                </a:path>
              </a:pathLst>
            </a:custGeom>
            <a:solidFill>
              <a:srgbClr val="7F7F7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30734" name="Freeform 21"/>
            <p:cNvSpPr>
              <a:spLocks/>
            </p:cNvSpPr>
            <p:nvPr/>
          </p:nvSpPr>
          <p:spPr bwMode="auto">
            <a:xfrm>
              <a:off x="5964238" y="2879725"/>
              <a:ext cx="1308100" cy="1035050"/>
            </a:xfrm>
            <a:custGeom>
              <a:avLst/>
              <a:gdLst>
                <a:gd name="T0" fmla="*/ 0 w 1648"/>
                <a:gd name="T1" fmla="*/ 2147483647 h 1304"/>
                <a:gd name="T2" fmla="*/ 2147483647 w 1648"/>
                <a:gd name="T3" fmla="*/ 2147483647 h 1304"/>
                <a:gd name="T4" fmla="*/ 2147483647 w 1648"/>
                <a:gd name="T5" fmla="*/ 2147483647 h 1304"/>
                <a:gd name="T6" fmla="*/ 2147483647 w 1648"/>
                <a:gd name="T7" fmla="*/ 2147483647 h 1304"/>
                <a:gd name="T8" fmla="*/ 2147483647 w 1648"/>
                <a:gd name="T9" fmla="*/ 2147483647 h 1304"/>
                <a:gd name="T10" fmla="*/ 2147483647 w 1648"/>
                <a:gd name="T11" fmla="*/ 2147483647 h 1304"/>
                <a:gd name="T12" fmla="*/ 2147483647 w 1648"/>
                <a:gd name="T13" fmla="*/ 2147483647 h 1304"/>
                <a:gd name="T14" fmla="*/ 2147483647 w 1648"/>
                <a:gd name="T15" fmla="*/ 2147483647 h 1304"/>
                <a:gd name="T16" fmla="*/ 2147483647 w 1648"/>
                <a:gd name="T17" fmla="*/ 2147483647 h 1304"/>
                <a:gd name="T18" fmla="*/ 2147483647 w 1648"/>
                <a:gd name="T19" fmla="*/ 2147483647 h 1304"/>
                <a:gd name="T20" fmla="*/ 2147483647 w 1648"/>
                <a:gd name="T21" fmla="*/ 2147483647 h 1304"/>
                <a:gd name="T22" fmla="*/ 2147483647 w 1648"/>
                <a:gd name="T23" fmla="*/ 2147483647 h 1304"/>
                <a:gd name="T24" fmla="*/ 2147483647 w 1648"/>
                <a:gd name="T25" fmla="*/ 2147483647 h 1304"/>
                <a:gd name="T26" fmla="*/ 2147483647 w 1648"/>
                <a:gd name="T27" fmla="*/ 2147483647 h 1304"/>
                <a:gd name="T28" fmla="*/ 2147483647 w 1648"/>
                <a:gd name="T29" fmla="*/ 2147483647 h 1304"/>
                <a:gd name="T30" fmla="*/ 2147483647 w 1648"/>
                <a:gd name="T31" fmla="*/ 2147483647 h 1304"/>
                <a:gd name="T32" fmla="*/ 2147483647 w 1648"/>
                <a:gd name="T33" fmla="*/ 2147483647 h 1304"/>
                <a:gd name="T34" fmla="*/ 2147483647 w 1648"/>
                <a:gd name="T35" fmla="*/ 2147483647 h 1304"/>
                <a:gd name="T36" fmla="*/ 2147483647 w 1648"/>
                <a:gd name="T37" fmla="*/ 2147483647 h 1304"/>
                <a:gd name="T38" fmla="*/ 2147483647 w 1648"/>
                <a:gd name="T39" fmla="*/ 2147483647 h 1304"/>
                <a:gd name="T40" fmla="*/ 2147483647 w 1648"/>
                <a:gd name="T41" fmla="*/ 2147483647 h 1304"/>
                <a:gd name="T42" fmla="*/ 2147483647 w 1648"/>
                <a:gd name="T43" fmla="*/ 2147483647 h 1304"/>
                <a:gd name="T44" fmla="*/ 2147483647 w 1648"/>
                <a:gd name="T45" fmla="*/ 2147483647 h 1304"/>
                <a:gd name="T46" fmla="*/ 2147483647 w 1648"/>
                <a:gd name="T47" fmla="*/ 2147483647 h 1304"/>
                <a:gd name="T48" fmla="*/ 2147483647 w 1648"/>
                <a:gd name="T49" fmla="*/ 2147483647 h 1304"/>
                <a:gd name="T50" fmla="*/ 2147483647 w 1648"/>
                <a:gd name="T51" fmla="*/ 2147483647 h 1304"/>
                <a:gd name="T52" fmla="*/ 2147483647 w 1648"/>
                <a:gd name="T53" fmla="*/ 2147483647 h 1304"/>
                <a:gd name="T54" fmla="*/ 2147483647 w 1648"/>
                <a:gd name="T55" fmla="*/ 2147483647 h 1304"/>
                <a:gd name="T56" fmla="*/ 2147483647 w 1648"/>
                <a:gd name="T57" fmla="*/ 0 h 1304"/>
                <a:gd name="T58" fmla="*/ 2147483647 w 1648"/>
                <a:gd name="T59" fmla="*/ 2147483647 h 1304"/>
                <a:gd name="T60" fmla="*/ 2147483647 w 1648"/>
                <a:gd name="T61" fmla="*/ 2147483647 h 1304"/>
                <a:gd name="T62" fmla="*/ 2147483647 w 1648"/>
                <a:gd name="T63" fmla="*/ 2147483647 h 1304"/>
                <a:gd name="T64" fmla="*/ 2147483647 w 1648"/>
                <a:gd name="T65" fmla="*/ 2147483647 h 1304"/>
                <a:gd name="T66" fmla="*/ 2147483647 w 1648"/>
                <a:gd name="T67" fmla="*/ 2147483647 h 1304"/>
                <a:gd name="T68" fmla="*/ 2147483647 w 1648"/>
                <a:gd name="T69" fmla="*/ 2147483647 h 1304"/>
                <a:gd name="T70" fmla="*/ 2147483647 w 1648"/>
                <a:gd name="T71" fmla="*/ 2147483647 h 1304"/>
                <a:gd name="T72" fmla="*/ 2147483647 w 1648"/>
                <a:gd name="T73" fmla="*/ 2147483647 h 1304"/>
                <a:gd name="T74" fmla="*/ 2147483647 w 1648"/>
                <a:gd name="T75" fmla="*/ 2147483647 h 1304"/>
                <a:gd name="T76" fmla="*/ 2147483647 w 1648"/>
                <a:gd name="T77" fmla="*/ 2147483647 h 1304"/>
                <a:gd name="T78" fmla="*/ 2147483647 w 1648"/>
                <a:gd name="T79" fmla="*/ 2147483647 h 1304"/>
                <a:gd name="T80" fmla="*/ 2147483647 w 1648"/>
                <a:gd name="T81" fmla="*/ 2147483647 h 1304"/>
                <a:gd name="T82" fmla="*/ 2147483647 w 1648"/>
                <a:gd name="T83" fmla="*/ 2147483647 h 1304"/>
                <a:gd name="T84" fmla="*/ 2147483647 w 1648"/>
                <a:gd name="T85" fmla="*/ 2147483647 h 1304"/>
                <a:gd name="T86" fmla="*/ 0 w 1648"/>
                <a:gd name="T87" fmla="*/ 2147483647 h 13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648"/>
                <a:gd name="T133" fmla="*/ 0 h 1304"/>
                <a:gd name="T134" fmla="*/ 1648 w 1648"/>
                <a:gd name="T135" fmla="*/ 1304 h 13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648" h="1304">
                  <a:moveTo>
                    <a:pt x="0" y="30"/>
                  </a:moveTo>
                  <a:lnTo>
                    <a:pt x="718" y="904"/>
                  </a:lnTo>
                  <a:lnTo>
                    <a:pt x="714" y="889"/>
                  </a:lnTo>
                  <a:lnTo>
                    <a:pt x="714" y="1271"/>
                  </a:lnTo>
                  <a:lnTo>
                    <a:pt x="716" y="1272"/>
                  </a:lnTo>
                  <a:lnTo>
                    <a:pt x="720" y="1275"/>
                  </a:lnTo>
                  <a:lnTo>
                    <a:pt x="723" y="1277"/>
                  </a:lnTo>
                  <a:lnTo>
                    <a:pt x="725" y="1278"/>
                  </a:lnTo>
                  <a:lnTo>
                    <a:pt x="726" y="1279"/>
                  </a:lnTo>
                  <a:lnTo>
                    <a:pt x="731" y="1281"/>
                  </a:lnTo>
                  <a:lnTo>
                    <a:pt x="736" y="1284"/>
                  </a:lnTo>
                  <a:lnTo>
                    <a:pt x="744" y="1287"/>
                  </a:lnTo>
                  <a:lnTo>
                    <a:pt x="752" y="1291"/>
                  </a:lnTo>
                  <a:lnTo>
                    <a:pt x="762" y="1295"/>
                  </a:lnTo>
                  <a:lnTo>
                    <a:pt x="774" y="1298"/>
                  </a:lnTo>
                  <a:lnTo>
                    <a:pt x="786" y="1301"/>
                  </a:lnTo>
                  <a:lnTo>
                    <a:pt x="800" y="1303"/>
                  </a:lnTo>
                  <a:lnTo>
                    <a:pt x="815" y="1304"/>
                  </a:lnTo>
                  <a:lnTo>
                    <a:pt x="830" y="1304"/>
                  </a:lnTo>
                  <a:lnTo>
                    <a:pt x="846" y="1303"/>
                  </a:lnTo>
                  <a:lnTo>
                    <a:pt x="862" y="1300"/>
                  </a:lnTo>
                  <a:lnTo>
                    <a:pt x="880" y="1294"/>
                  </a:lnTo>
                  <a:lnTo>
                    <a:pt x="897" y="1287"/>
                  </a:lnTo>
                  <a:lnTo>
                    <a:pt x="914" y="1278"/>
                  </a:lnTo>
                  <a:lnTo>
                    <a:pt x="926" y="1271"/>
                  </a:lnTo>
                  <a:lnTo>
                    <a:pt x="926" y="889"/>
                  </a:lnTo>
                  <a:lnTo>
                    <a:pt x="921" y="904"/>
                  </a:lnTo>
                  <a:lnTo>
                    <a:pt x="1648" y="30"/>
                  </a:lnTo>
                  <a:lnTo>
                    <a:pt x="1611" y="0"/>
                  </a:lnTo>
                  <a:lnTo>
                    <a:pt x="878" y="879"/>
                  </a:lnTo>
                  <a:lnTo>
                    <a:pt x="878" y="1258"/>
                  </a:lnTo>
                  <a:lnTo>
                    <a:pt x="890" y="1238"/>
                  </a:lnTo>
                  <a:lnTo>
                    <a:pt x="865" y="1249"/>
                  </a:lnTo>
                  <a:lnTo>
                    <a:pt x="839" y="1255"/>
                  </a:lnTo>
                  <a:lnTo>
                    <a:pt x="816" y="1256"/>
                  </a:lnTo>
                  <a:lnTo>
                    <a:pt x="796" y="1254"/>
                  </a:lnTo>
                  <a:lnTo>
                    <a:pt x="777" y="1249"/>
                  </a:lnTo>
                  <a:lnTo>
                    <a:pt x="763" y="1243"/>
                  </a:lnTo>
                  <a:lnTo>
                    <a:pt x="754" y="1240"/>
                  </a:lnTo>
                  <a:lnTo>
                    <a:pt x="750" y="1238"/>
                  </a:lnTo>
                  <a:lnTo>
                    <a:pt x="761" y="1258"/>
                  </a:lnTo>
                  <a:lnTo>
                    <a:pt x="761" y="879"/>
                  </a:lnTo>
                  <a:lnTo>
                    <a:pt x="74" y="42"/>
                  </a:lnTo>
                  <a:lnTo>
                    <a:pt x="0" y="3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16" name="Rounded Rectangle 15"/>
          <p:cNvSpPr/>
          <p:nvPr/>
        </p:nvSpPr>
        <p:spPr bwMode="auto">
          <a:xfrm>
            <a:off x="7397423" y="5218654"/>
            <a:ext cx="1628775" cy="723591"/>
          </a:xfrm>
          <a:prstGeom prst="roundRect">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lgn="ctr">
              <a:defRPr/>
            </a:pPr>
            <a:r>
              <a:rPr lang="en-GB" dirty="0">
                <a:solidFill>
                  <a:schemeClr val="bg1"/>
                </a:solidFill>
              </a:rPr>
              <a:t>Key</a:t>
            </a:r>
            <a:endParaRPr lang="en-GB" sz="1200" dirty="0">
              <a:solidFill>
                <a:schemeClr val="bg1"/>
              </a:solidFill>
            </a:endParaRPr>
          </a:p>
          <a:p>
            <a:pPr algn="ctr">
              <a:defRPr/>
            </a:pPr>
            <a:r>
              <a:rPr lang="en-GB" dirty="0">
                <a:solidFill>
                  <a:schemeClr val="bg1"/>
                </a:solidFill>
              </a:rPr>
              <a:t>Stakeholders</a:t>
            </a:r>
          </a:p>
        </p:txBody>
      </p:sp>
    </p:spTree>
    <p:extLst>
      <p:ext uri="{BB962C8B-B14F-4D97-AF65-F5344CB8AC3E}">
        <p14:creationId xmlns:p14="http://schemas.microsoft.com/office/powerpoint/2010/main" val="5580024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3"/>
          <p:cNvSpPr>
            <a:spLocks noGrp="1" noChangeArrowheads="1"/>
          </p:cNvSpPr>
          <p:nvPr>
            <p:ph type="body" sz="half" idx="1"/>
          </p:nvPr>
        </p:nvSpPr>
        <p:spPr/>
        <p:txBody>
          <a:bodyPr/>
          <a:lstStyle/>
          <a:p>
            <a:r>
              <a:rPr lang="en-GB" smtClean="0"/>
              <a:t>Pros</a:t>
            </a:r>
          </a:p>
          <a:p>
            <a:pPr lvl="1"/>
            <a:r>
              <a:rPr lang="en-GB" smtClean="0"/>
              <a:t>Simple - anybody can contribute</a:t>
            </a:r>
          </a:p>
          <a:p>
            <a:pPr lvl="1"/>
            <a:r>
              <a:rPr lang="en-GB" smtClean="0"/>
              <a:t>If performed in a team can promote </a:t>
            </a:r>
          </a:p>
          <a:p>
            <a:pPr lvl="2"/>
            <a:r>
              <a:rPr lang="en-GB" smtClean="0"/>
              <a:t>Discussion</a:t>
            </a:r>
          </a:p>
          <a:p>
            <a:pPr lvl="2"/>
            <a:r>
              <a:rPr lang="en-GB" smtClean="0"/>
              <a:t>Thinking</a:t>
            </a:r>
          </a:p>
          <a:p>
            <a:pPr lvl="1"/>
            <a:r>
              <a:rPr lang="en-GB" smtClean="0"/>
              <a:t>Identifies stakeholders</a:t>
            </a:r>
          </a:p>
          <a:p>
            <a:pPr lvl="1"/>
            <a:r>
              <a:rPr lang="en-GB" smtClean="0"/>
              <a:t>Helps to understand relationships and influences between stakeholders</a:t>
            </a:r>
          </a:p>
          <a:p>
            <a:pPr lvl="1"/>
            <a:r>
              <a:rPr lang="en-GB" smtClean="0"/>
              <a:t>Helps determine which stakeholders to elicit requirements from</a:t>
            </a:r>
            <a:endParaRPr lang="en-GB" dirty="0"/>
          </a:p>
        </p:txBody>
      </p:sp>
      <p:sp>
        <p:nvSpPr>
          <p:cNvPr id="31747" name="Rectangle 4"/>
          <p:cNvSpPr>
            <a:spLocks noGrp="1" noChangeArrowheads="1"/>
          </p:cNvSpPr>
          <p:nvPr>
            <p:ph type="body" sz="half" idx="2"/>
          </p:nvPr>
        </p:nvSpPr>
        <p:spPr/>
        <p:txBody>
          <a:bodyPr/>
          <a:lstStyle/>
          <a:p>
            <a:r>
              <a:rPr lang="en-GB" smtClean="0"/>
              <a:t>Cons</a:t>
            </a:r>
          </a:p>
          <a:p>
            <a:pPr lvl="1"/>
            <a:r>
              <a:rPr lang="en-GB" smtClean="0"/>
              <a:t>Deciding who does this – who should be involved</a:t>
            </a:r>
          </a:p>
          <a:p>
            <a:pPr lvl="1"/>
            <a:r>
              <a:rPr lang="en-GB" smtClean="0"/>
              <a:t>Assumes we know what the system is that we are intending to design and develop:</a:t>
            </a:r>
          </a:p>
          <a:p>
            <a:pPr lvl="2"/>
            <a:r>
              <a:rPr lang="en-GB" smtClean="0"/>
              <a:t>The scope of the system could change after collecting some requirements thereby introducing new stakeholders from which we will have to collect requirements – expect iteration</a:t>
            </a:r>
          </a:p>
          <a:p>
            <a:pPr lvl="1"/>
            <a:endParaRPr lang="en-GB" smtClean="0"/>
          </a:p>
          <a:p>
            <a:pPr lvl="1"/>
            <a:endParaRPr lang="en-GB" dirty="0"/>
          </a:p>
        </p:txBody>
      </p:sp>
      <p:sp>
        <p:nvSpPr>
          <p:cNvPr id="31745" name="Rectangle 2"/>
          <p:cNvSpPr>
            <a:spLocks noGrp="1" noChangeArrowheads="1"/>
          </p:cNvSpPr>
          <p:nvPr>
            <p:ph type="title"/>
          </p:nvPr>
        </p:nvSpPr>
        <p:spPr/>
        <p:txBody>
          <a:bodyPr/>
          <a:lstStyle/>
          <a:p>
            <a:r>
              <a:rPr lang="en-GB" smtClean="0"/>
              <a:t>Stakeholder Influence Map Summary</a:t>
            </a:r>
            <a:endParaRPr lang="en-GB"/>
          </a:p>
        </p:txBody>
      </p:sp>
    </p:spTree>
    <p:extLst>
      <p:ext uri="{BB962C8B-B14F-4D97-AF65-F5344CB8AC3E}">
        <p14:creationId xmlns:p14="http://schemas.microsoft.com/office/powerpoint/2010/main" val="286141122"/>
      </p:ext>
    </p:extLst>
  </p:cSld>
  <p:clrMapOvr>
    <a:masterClrMapping/>
  </p:clrMapOvr>
  <p:transition spd="med">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762000" y="1524000"/>
            <a:ext cx="7759700" cy="4521200"/>
          </a:xfrm>
          <a:prstGeom prst="rect">
            <a:avLst/>
          </a:prstGeom>
        </p:spPr>
      </p:pic>
      <p:sp>
        <p:nvSpPr>
          <p:cNvPr id="33793" name="Rectangle 2"/>
          <p:cNvSpPr>
            <a:spLocks noGrp="1" noChangeArrowheads="1"/>
          </p:cNvSpPr>
          <p:nvPr>
            <p:ph type="title"/>
          </p:nvPr>
        </p:nvSpPr>
        <p:spPr/>
        <p:txBody>
          <a:bodyPr/>
          <a:lstStyle/>
          <a:p>
            <a:pPr eaLnBrk="1" hangingPunct="1"/>
            <a:r>
              <a:rPr lang="en-GB">
                <a:latin typeface="Arial" charset="0"/>
              </a:rPr>
              <a:t>Update Requirements Elicitation Plan</a:t>
            </a:r>
          </a:p>
        </p:txBody>
      </p:sp>
      <p:sp>
        <p:nvSpPr>
          <p:cNvPr id="5" name="Rounded Rectangular Callout 4"/>
          <p:cNvSpPr/>
          <p:nvPr/>
        </p:nvSpPr>
        <p:spPr bwMode="auto">
          <a:xfrm>
            <a:off x="2286000" y="2819400"/>
            <a:ext cx="3563422" cy="1384301"/>
          </a:xfrm>
          <a:prstGeom prst="wedgeRoundRectCallout">
            <a:avLst>
              <a:gd name="adj1" fmla="val -83610"/>
              <a:gd name="adj2" fmla="val -73523"/>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GB" sz="1400" dirty="0" smtClean="0">
                <a:solidFill>
                  <a:schemeClr val="bg1"/>
                </a:solidFill>
              </a:rPr>
              <a:t>Add the Stakeholders</a:t>
            </a:r>
            <a:r>
              <a:rPr lang="en-GB" sz="1400" smtClean="0">
                <a:solidFill>
                  <a:schemeClr val="bg1"/>
                </a:solidFill>
              </a:rPr>
              <a:t>, these </a:t>
            </a:r>
            <a:r>
              <a:rPr lang="en-GB" sz="1400" dirty="0">
                <a:solidFill>
                  <a:schemeClr val="bg1"/>
                </a:solidFill>
              </a:rPr>
              <a:t>can be groups of stakeholders from the Stakeholder Influence Map, individual </a:t>
            </a:r>
            <a:r>
              <a:rPr lang="en-GB" sz="1400" dirty="0" smtClean="0">
                <a:solidFill>
                  <a:schemeClr val="bg1"/>
                </a:solidFill>
              </a:rPr>
              <a:t>stakeholders </a:t>
            </a:r>
            <a:r>
              <a:rPr lang="en-GB" sz="1400" dirty="0">
                <a:solidFill>
                  <a:schemeClr val="bg1"/>
                </a:solidFill>
              </a:rPr>
              <a:t>or any suitable combination</a:t>
            </a:r>
          </a:p>
        </p:txBody>
      </p:sp>
    </p:spTree>
    <p:extLst>
      <p:ext uri="{BB962C8B-B14F-4D97-AF65-F5344CB8AC3E}">
        <p14:creationId xmlns:p14="http://schemas.microsoft.com/office/powerpoint/2010/main" val="61135398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en-GB" smtClean="0"/>
              <a:t>Elicit an Capture the Voice of the Stakeholder</a:t>
            </a:r>
            <a:endParaRPr lang="en-GB" dirty="0"/>
          </a:p>
        </p:txBody>
      </p:sp>
      <p:sp>
        <p:nvSpPr>
          <p:cNvPr id="35868" name="Text Box 13"/>
          <p:cNvSpPr txBox="1">
            <a:spLocks noChangeArrowheads="1"/>
          </p:cNvSpPr>
          <p:nvPr/>
        </p:nvSpPr>
        <p:spPr bwMode="auto">
          <a:xfrm>
            <a:off x="304800" y="4911726"/>
            <a:ext cx="4706938" cy="17543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1800" dirty="0">
                <a:latin typeface="+mn-lt"/>
              </a:rPr>
              <a:t>If we want to </a:t>
            </a:r>
            <a:r>
              <a:rPr lang="en-GB" sz="1800" dirty="0" smtClean="0">
                <a:latin typeface="+mn-lt"/>
              </a:rPr>
              <a:t>elicit and capture </a:t>
            </a:r>
            <a:r>
              <a:rPr lang="en-GB" sz="1800" dirty="0">
                <a:latin typeface="+mn-lt"/>
              </a:rPr>
              <a:t>stakeholder </a:t>
            </a:r>
            <a:r>
              <a:rPr lang="en-GB" sz="1800" dirty="0" smtClean="0">
                <a:latin typeface="+mn-lt"/>
              </a:rPr>
              <a:t>needs </a:t>
            </a:r>
            <a:r>
              <a:rPr lang="en-GB" sz="1800" dirty="0">
                <a:latin typeface="+mn-lt"/>
              </a:rPr>
              <a:t>and expectations </a:t>
            </a:r>
            <a:r>
              <a:rPr lang="en-GB" sz="1800" dirty="0" smtClean="0">
                <a:latin typeface="+mn-lt"/>
              </a:rPr>
              <a:t>– it is not just a question of asking “what do you want?” We have to </a:t>
            </a:r>
            <a:r>
              <a:rPr lang="en-GB" sz="1800" dirty="0">
                <a:latin typeface="+mn-lt"/>
              </a:rPr>
              <a:t>understand their issues </a:t>
            </a:r>
            <a:r>
              <a:rPr lang="en-GB" sz="1800" dirty="0" smtClean="0">
                <a:latin typeface="+mn-lt"/>
              </a:rPr>
              <a:t>and concerns -  </a:t>
            </a:r>
            <a:r>
              <a:rPr lang="en-GB" sz="1800" dirty="0">
                <a:latin typeface="+mn-lt"/>
              </a:rPr>
              <a:t>we have to </a:t>
            </a:r>
            <a:r>
              <a:rPr lang="en-GB" sz="1800" b="1" dirty="0">
                <a:latin typeface="+mn-lt"/>
              </a:rPr>
              <a:t>listen</a:t>
            </a:r>
          </a:p>
        </p:txBody>
      </p:sp>
      <p:sp>
        <p:nvSpPr>
          <p:cNvPr id="14" name="Rectangle 3"/>
          <p:cNvSpPr>
            <a:spLocks noChangeArrowheads="1"/>
          </p:cNvSpPr>
          <p:nvPr/>
        </p:nvSpPr>
        <p:spPr bwMode="gray">
          <a:xfrm>
            <a:off x="1066800" y="1625601"/>
            <a:ext cx="2441576"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a:solidFill>
                  <a:schemeClr val="bg1">
                    <a:lumMod val="65000"/>
                  </a:schemeClr>
                </a:solidFill>
              </a:rPr>
              <a:t>Identify Stakeholders</a:t>
            </a:r>
          </a:p>
        </p:txBody>
      </p:sp>
      <p:sp>
        <p:nvSpPr>
          <p:cNvPr id="15" name="Rectangle 4"/>
          <p:cNvSpPr>
            <a:spLocks noChangeArrowheads="1"/>
          </p:cNvSpPr>
          <p:nvPr/>
        </p:nvSpPr>
        <p:spPr bwMode="gray">
          <a:xfrm>
            <a:off x="2414196" y="2562225"/>
            <a:ext cx="2691205" cy="7175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none" anchor="ctr"/>
          <a:lstStyle/>
          <a:p>
            <a:pPr>
              <a:defRPr/>
            </a:pPr>
            <a:r>
              <a:rPr lang="en-GB" dirty="0" smtClean="0">
                <a:solidFill>
                  <a:schemeClr val="tx1"/>
                </a:solidFill>
              </a:rPr>
              <a:t>Elicit and Capture</a:t>
            </a:r>
            <a:r>
              <a:rPr lang="en-GB" dirty="0">
                <a:solidFill>
                  <a:schemeClr val="tx1"/>
                </a:solidFill>
              </a:rPr>
              <a:t> </a:t>
            </a:r>
            <a:r>
              <a:rPr lang="en-GB" dirty="0" smtClean="0">
                <a:solidFill>
                  <a:schemeClr val="tx1"/>
                </a:solidFill>
              </a:rPr>
              <a:t>the</a:t>
            </a:r>
            <a:endParaRPr lang="en-GB" dirty="0">
              <a:solidFill>
                <a:schemeClr val="tx1"/>
              </a:solidFill>
            </a:endParaRPr>
          </a:p>
          <a:p>
            <a:pPr>
              <a:defRPr/>
            </a:pPr>
            <a:r>
              <a:rPr lang="en-GB" dirty="0">
                <a:solidFill>
                  <a:schemeClr val="tx1"/>
                </a:solidFill>
              </a:rPr>
              <a:t>Voice of the Stakeholder</a:t>
            </a:r>
          </a:p>
        </p:txBody>
      </p:sp>
      <p:sp>
        <p:nvSpPr>
          <p:cNvPr id="16" name="Rectangle 5"/>
          <p:cNvSpPr>
            <a:spLocks noChangeArrowheads="1"/>
          </p:cNvSpPr>
          <p:nvPr/>
        </p:nvSpPr>
        <p:spPr bwMode="gray">
          <a:xfrm>
            <a:off x="3881028" y="3627438"/>
            <a:ext cx="2869023"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smtClean="0">
                <a:solidFill>
                  <a:schemeClr val="bg1"/>
                </a:solidFill>
              </a:rPr>
              <a:t>Organize </a:t>
            </a:r>
            <a:r>
              <a:rPr lang="en-GB" dirty="0">
                <a:solidFill>
                  <a:schemeClr val="bg1"/>
                </a:solidFill>
              </a:rPr>
              <a:t>the</a:t>
            </a:r>
          </a:p>
          <a:p>
            <a:pPr>
              <a:defRPr/>
            </a:pPr>
            <a:r>
              <a:rPr lang="en-GB" dirty="0">
                <a:solidFill>
                  <a:schemeClr val="bg1"/>
                </a:solidFill>
              </a:rPr>
              <a:t>Voice of the Stakeholder</a:t>
            </a:r>
          </a:p>
        </p:txBody>
      </p:sp>
      <p:sp>
        <p:nvSpPr>
          <p:cNvPr id="17"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18"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9"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2"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3"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76026031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124200" y="1305841"/>
            <a:ext cx="5845524" cy="3557114"/>
          </a:xfrm>
          <a:prstGeom prst="rect">
            <a:avLst/>
          </a:prstGeom>
        </p:spPr>
      </p:pic>
      <p:sp>
        <p:nvSpPr>
          <p:cNvPr id="43009" name="Rectangle 2"/>
          <p:cNvSpPr>
            <a:spLocks noGrp="1" noChangeArrowheads="1"/>
          </p:cNvSpPr>
          <p:nvPr>
            <p:ph type="title"/>
          </p:nvPr>
        </p:nvSpPr>
        <p:spPr/>
        <p:txBody>
          <a:bodyPr/>
          <a:lstStyle/>
          <a:p>
            <a:r>
              <a:rPr lang="en-GB" smtClean="0"/>
              <a:t>Remember Spoken vs. Unspoken</a:t>
            </a:r>
            <a:endParaRPr lang="en-GB" dirty="0"/>
          </a:p>
        </p:txBody>
      </p:sp>
      <p:sp>
        <p:nvSpPr>
          <p:cNvPr id="6" name="Rectangle 6"/>
          <p:cNvSpPr txBox="1">
            <a:spLocks noChangeArrowheads="1"/>
          </p:cNvSpPr>
          <p:nvPr/>
        </p:nvSpPr>
        <p:spPr bwMode="auto">
          <a:xfrm>
            <a:off x="109243" y="5193606"/>
            <a:ext cx="8749471" cy="1075309"/>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p>
            <a:pPr marL="285750" indent="-285750" eaLnBrk="0" hangingPunct="0">
              <a:lnSpc>
                <a:spcPct val="80000"/>
              </a:lnSpc>
              <a:buClr>
                <a:srgbClr val="FFFFFF"/>
              </a:buClr>
              <a:buSzPct val="100000"/>
              <a:buFont typeface="Wingdings" pitchFamily="2" charset="2"/>
              <a:buNone/>
              <a:defRPr/>
            </a:pPr>
            <a:r>
              <a:rPr lang="en-GB" sz="1800" kern="0" dirty="0" smtClean="0">
                <a:solidFill>
                  <a:srgbClr val="FFFFFF"/>
                </a:solidFill>
                <a:ea typeface="+mn-ea"/>
              </a:rPr>
              <a:t>Conclusion: Stakeholders </a:t>
            </a:r>
            <a:r>
              <a:rPr lang="en-GB" sz="1800" kern="0" dirty="0">
                <a:solidFill>
                  <a:srgbClr val="FFFFFF"/>
                </a:solidFill>
                <a:ea typeface="+mn-ea"/>
              </a:rPr>
              <a:t>only tell us their expressed requirements; typically only 20% - 30% of the full set of </a:t>
            </a:r>
            <a:r>
              <a:rPr lang="en-GB" sz="1800" kern="0" dirty="0" smtClean="0">
                <a:solidFill>
                  <a:srgbClr val="FFFFFF"/>
                </a:solidFill>
                <a:ea typeface="+mn-ea"/>
              </a:rPr>
              <a:t>requirements. They do not tell us the basic, assumed or delighter requirements </a:t>
            </a:r>
            <a:r>
              <a:rPr lang="en-GB" sz="1800" kern="0" dirty="0">
                <a:solidFill>
                  <a:srgbClr val="FFFFFF"/>
                </a:solidFill>
                <a:ea typeface="+mn-ea"/>
              </a:rPr>
              <a:t>(spoken vs. unspoken requirements). We </a:t>
            </a:r>
            <a:r>
              <a:rPr lang="en-GB" sz="1800" kern="0" dirty="0" smtClean="0">
                <a:solidFill>
                  <a:srgbClr val="FFFFFF"/>
                </a:solidFill>
                <a:ea typeface="+mn-ea"/>
              </a:rPr>
              <a:t>need to </a:t>
            </a:r>
            <a:r>
              <a:rPr lang="en-GB" sz="1800" kern="0" dirty="0">
                <a:solidFill>
                  <a:srgbClr val="FFFFFF"/>
                </a:solidFill>
                <a:ea typeface="+mn-ea"/>
              </a:rPr>
              <a:t>determine the missing </a:t>
            </a:r>
            <a:r>
              <a:rPr lang="en-GB" sz="1800" kern="0" dirty="0" smtClean="0">
                <a:solidFill>
                  <a:srgbClr val="FFFFFF"/>
                </a:solidFill>
                <a:ea typeface="+mn-ea"/>
              </a:rPr>
              <a:t>ones</a:t>
            </a:r>
            <a:endParaRPr lang="en-GB" sz="1800" kern="0" dirty="0">
              <a:solidFill>
                <a:srgbClr val="FFFFFF"/>
              </a:solidFill>
              <a:ea typeface="+mn-ea"/>
            </a:endParaRPr>
          </a:p>
        </p:txBody>
      </p:sp>
      <p:sp>
        <p:nvSpPr>
          <p:cNvPr id="5" name="Rounded Rectangular Callout 4"/>
          <p:cNvSpPr/>
          <p:nvPr/>
        </p:nvSpPr>
        <p:spPr>
          <a:xfrm>
            <a:off x="533400" y="4400171"/>
            <a:ext cx="3222676" cy="628109"/>
          </a:xfrm>
          <a:prstGeom prst="wedgeRoundRectCallout">
            <a:avLst>
              <a:gd name="adj1" fmla="val 57944"/>
              <a:gd name="adj2" fmla="val -133121"/>
              <a:gd name="adj3" fmla="val 16667"/>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smtClean="0"/>
              <a:t>There are other requirements that are left unspoken</a:t>
            </a:r>
            <a:endParaRPr lang="en-US" sz="1400" dirty="0"/>
          </a:p>
        </p:txBody>
      </p:sp>
      <p:sp>
        <p:nvSpPr>
          <p:cNvPr id="10" name="Rounded Rectangular Callout 9"/>
          <p:cNvSpPr/>
          <p:nvPr/>
        </p:nvSpPr>
        <p:spPr>
          <a:xfrm>
            <a:off x="105667" y="1371466"/>
            <a:ext cx="2787725" cy="2175176"/>
          </a:xfrm>
          <a:prstGeom prst="wedgeRoundRectCallout">
            <a:avLst>
              <a:gd name="adj1" fmla="val 101569"/>
              <a:gd name="adj2" fmla="val -3285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1600" dirty="0"/>
              <a:t>If we ask a stakeholder “what do </a:t>
            </a:r>
            <a:r>
              <a:rPr lang="en-US" sz="1600"/>
              <a:t>you </a:t>
            </a:r>
            <a:r>
              <a:rPr lang="en-US" sz="1600" smtClean="0"/>
              <a:t>want?” </a:t>
            </a:r>
            <a:r>
              <a:rPr lang="en-US" sz="1600" dirty="0"/>
              <a:t>we will get only those requirements that are important </a:t>
            </a:r>
            <a:r>
              <a:rPr lang="en-US" sz="1600" dirty="0" smtClean="0"/>
              <a:t>to them at </a:t>
            </a:r>
            <a:r>
              <a:rPr lang="en-US" sz="1600" dirty="0"/>
              <a:t>that point in </a:t>
            </a:r>
            <a:r>
              <a:rPr lang="en-US" sz="1600" dirty="0" smtClean="0"/>
              <a:t>time: </a:t>
            </a:r>
            <a:r>
              <a:rPr lang="en-US" sz="1600" b="1" dirty="0"/>
              <a:t>the expressed </a:t>
            </a:r>
            <a:r>
              <a:rPr lang="en-US" sz="1600" b="1" dirty="0" smtClean="0"/>
              <a:t>requirements</a:t>
            </a:r>
            <a:endParaRPr lang="en-US" sz="1600" b="1" dirty="0"/>
          </a:p>
        </p:txBody>
      </p:sp>
    </p:spTree>
    <p:extLst>
      <p:ext uri="{BB962C8B-B14F-4D97-AF65-F5344CB8AC3E}">
        <p14:creationId xmlns:p14="http://schemas.microsoft.com/office/powerpoint/2010/main" val="53284831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tretch>
            <a:fillRect/>
          </a:stretch>
        </p:blipFill>
        <p:spPr>
          <a:xfrm>
            <a:off x="4800601" y="3123016"/>
            <a:ext cx="4335048" cy="2668184"/>
          </a:xfrm>
          <a:prstGeom prst="rect">
            <a:avLst/>
          </a:prstGeom>
        </p:spPr>
      </p:pic>
      <p:sp>
        <p:nvSpPr>
          <p:cNvPr id="37889" name="Rectangle 5"/>
          <p:cNvSpPr>
            <a:spLocks noGrp="1" noChangeArrowheads="1"/>
          </p:cNvSpPr>
          <p:nvPr>
            <p:ph type="title"/>
          </p:nvPr>
        </p:nvSpPr>
        <p:spPr/>
        <p:txBody>
          <a:bodyPr/>
          <a:lstStyle/>
          <a:p>
            <a:r>
              <a:rPr lang="en-US" dirty="0" smtClean="0"/>
              <a:t>Different Approaches for Different Types</a:t>
            </a:r>
            <a:endParaRPr lang="en-US" dirty="0"/>
          </a:p>
        </p:txBody>
      </p:sp>
      <p:sp>
        <p:nvSpPr>
          <p:cNvPr id="37890" name="Rectangle 6"/>
          <p:cNvSpPr>
            <a:spLocks noGrp="1" noChangeArrowheads="1"/>
          </p:cNvSpPr>
          <p:nvPr>
            <p:ph type="body" idx="1"/>
          </p:nvPr>
        </p:nvSpPr>
        <p:spPr>
          <a:xfrm>
            <a:off x="162452" y="2841629"/>
            <a:ext cx="4540967" cy="3819269"/>
          </a:xfrm>
        </p:spPr>
        <p:style>
          <a:lnRef idx="0">
            <a:schemeClr val="accent2"/>
          </a:lnRef>
          <a:fillRef idx="3">
            <a:schemeClr val="accent2"/>
          </a:fillRef>
          <a:effectRef idx="3">
            <a:schemeClr val="accent2"/>
          </a:effectRef>
          <a:fontRef idx="minor">
            <a:schemeClr val="lt1"/>
          </a:fontRef>
        </p:style>
        <p:txBody>
          <a:bodyPr>
            <a:normAutofit fontScale="85000" lnSpcReduction="20000"/>
          </a:bodyPr>
          <a:lstStyle/>
          <a:p>
            <a:pPr>
              <a:buClr>
                <a:schemeClr val="bg1"/>
              </a:buClr>
            </a:pPr>
            <a:r>
              <a:rPr lang="en-US" dirty="0" smtClean="0"/>
              <a:t>Spoken Expressed </a:t>
            </a:r>
          </a:p>
          <a:p>
            <a:pPr lvl="1">
              <a:buClr>
                <a:schemeClr val="bg1"/>
              </a:buClr>
            </a:pPr>
            <a:r>
              <a:rPr lang="en-US" dirty="0" smtClean="0"/>
              <a:t>User/Customer supplied requirements </a:t>
            </a:r>
          </a:p>
          <a:p>
            <a:pPr lvl="1">
              <a:buClr>
                <a:schemeClr val="bg1"/>
              </a:buClr>
            </a:pPr>
            <a:r>
              <a:rPr lang="en-US" dirty="0" smtClean="0"/>
              <a:t>Face-to-face interviews/Focus Groups</a:t>
            </a:r>
          </a:p>
          <a:p>
            <a:pPr lvl="1">
              <a:buClr>
                <a:schemeClr val="bg1"/>
              </a:buClr>
            </a:pPr>
            <a:r>
              <a:rPr lang="en-US" dirty="0" smtClean="0"/>
              <a:t>Pretend to be the stakeholder - Put yourself in their shoes</a:t>
            </a:r>
          </a:p>
          <a:p>
            <a:pPr>
              <a:buClr>
                <a:schemeClr val="bg1"/>
              </a:buClr>
            </a:pPr>
            <a:r>
              <a:rPr lang="en-US" dirty="0" smtClean="0"/>
              <a:t>Unspoken Basic and Assumed</a:t>
            </a:r>
          </a:p>
          <a:p>
            <a:pPr lvl="1">
              <a:buClr>
                <a:schemeClr val="bg1"/>
              </a:buClr>
            </a:pPr>
            <a:r>
              <a:rPr lang="en-US" dirty="0" smtClean="0"/>
              <a:t> Customer complaints</a:t>
            </a:r>
          </a:p>
          <a:p>
            <a:pPr lvl="1">
              <a:buClr>
                <a:schemeClr val="bg1"/>
              </a:buClr>
            </a:pPr>
            <a:r>
              <a:rPr lang="en-US" dirty="0" smtClean="0"/>
              <a:t> Manufacturing issues/failures </a:t>
            </a:r>
          </a:p>
          <a:p>
            <a:pPr lvl="1">
              <a:buClr>
                <a:schemeClr val="bg1"/>
              </a:buClr>
            </a:pPr>
            <a:r>
              <a:rPr lang="en-US" dirty="0" smtClean="0"/>
              <a:t> Determine functional requirements</a:t>
            </a:r>
          </a:p>
          <a:p>
            <a:pPr>
              <a:buClr>
                <a:schemeClr val="bg1"/>
              </a:buClr>
            </a:pPr>
            <a:r>
              <a:rPr lang="en-US" dirty="0" smtClean="0"/>
              <a:t>Unspoken Excitement (Delighters!)</a:t>
            </a:r>
          </a:p>
          <a:p>
            <a:pPr lvl="1">
              <a:buClr>
                <a:schemeClr val="bg1"/>
              </a:buClr>
            </a:pPr>
            <a:r>
              <a:rPr lang="en-US" dirty="0" err="1" smtClean="0"/>
              <a:t>Gemba</a:t>
            </a:r>
            <a:r>
              <a:rPr lang="en-US" dirty="0" smtClean="0"/>
              <a:t> visits (watch the user using the system)</a:t>
            </a:r>
          </a:p>
          <a:p>
            <a:pPr lvl="1">
              <a:buClr>
                <a:schemeClr val="bg1"/>
              </a:buClr>
            </a:pPr>
            <a:r>
              <a:rPr lang="en-US" dirty="0" smtClean="0"/>
              <a:t>Customer modifications</a:t>
            </a:r>
          </a:p>
          <a:p>
            <a:pPr lvl="1">
              <a:buClr>
                <a:schemeClr val="bg1"/>
              </a:buClr>
            </a:pPr>
            <a:r>
              <a:rPr lang="en-US" dirty="0" smtClean="0"/>
              <a:t>Systems Thinking (purpose based thinking)</a:t>
            </a:r>
            <a:endParaRPr lang="en-GB" dirty="0"/>
          </a:p>
        </p:txBody>
      </p:sp>
      <p:sp>
        <p:nvSpPr>
          <p:cNvPr id="37892" name="Rectangle 7"/>
          <p:cNvSpPr>
            <a:spLocks noChangeArrowheads="1"/>
          </p:cNvSpPr>
          <p:nvPr/>
        </p:nvSpPr>
        <p:spPr bwMode="auto">
          <a:xfrm>
            <a:off x="162452" y="1127464"/>
            <a:ext cx="8610600" cy="1634866"/>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1"/>
          </a:lnRef>
          <a:fillRef idx="2">
            <a:schemeClr val="accent1"/>
          </a:fillRef>
          <a:effectRef idx="1">
            <a:schemeClr val="accent1"/>
          </a:effectRef>
          <a:fontRef idx="minor">
            <a:schemeClr val="dk1"/>
          </a:fontRef>
        </p:style>
        <p:txBody>
          <a:bodyPr lIns="92075" tIns="46038" rIns="92075" bIns="46038"/>
          <a:lstStyle/>
          <a:p>
            <a:pPr marL="285750" indent="-285750" algn="l">
              <a:spcBef>
                <a:spcPct val="20000"/>
              </a:spcBef>
              <a:buClr>
                <a:schemeClr val="accent2"/>
              </a:buClr>
              <a:buSzPct val="145000"/>
              <a:buFont typeface="Arial" charset="0"/>
              <a:buChar char="•"/>
            </a:pPr>
            <a:r>
              <a:rPr lang="en-GB" sz="1800" dirty="0"/>
              <a:t>We need to remember that:</a:t>
            </a:r>
          </a:p>
          <a:p>
            <a:pPr marL="757238" lvl="1" indent="-280988" algn="l">
              <a:spcBef>
                <a:spcPct val="20000"/>
              </a:spcBef>
              <a:buClr>
                <a:schemeClr val="accent2"/>
              </a:buClr>
              <a:buFont typeface="Arial" charset="0"/>
              <a:buChar char="–"/>
            </a:pPr>
            <a:r>
              <a:rPr lang="en-GB" sz="1800" dirty="0"/>
              <a:t>Different stakeholders have different needs and expectations</a:t>
            </a:r>
          </a:p>
          <a:p>
            <a:pPr marL="757238" lvl="1" indent="-280988" algn="l">
              <a:spcBef>
                <a:spcPct val="20000"/>
              </a:spcBef>
              <a:buClr>
                <a:schemeClr val="accent2"/>
              </a:buClr>
              <a:buFont typeface="Arial" charset="0"/>
              <a:buChar char="–"/>
            </a:pPr>
            <a:r>
              <a:rPr lang="en-GB" sz="1800" dirty="0"/>
              <a:t>Different stakeholders have different priorities</a:t>
            </a:r>
          </a:p>
          <a:p>
            <a:pPr marL="285750" indent="-285750" algn="l">
              <a:spcBef>
                <a:spcPct val="20000"/>
              </a:spcBef>
              <a:buClr>
                <a:schemeClr val="accent2"/>
              </a:buClr>
              <a:buSzPct val="145000"/>
              <a:buFont typeface="Arial" charset="0"/>
              <a:buChar char="•"/>
            </a:pPr>
            <a:r>
              <a:rPr lang="en-GB" sz="1800" dirty="0"/>
              <a:t>Stakeholders often express their needs, expectations/issues etc. in vague general terms and tell us what they think is important today</a:t>
            </a:r>
          </a:p>
        </p:txBody>
      </p:sp>
      <p:sp>
        <p:nvSpPr>
          <p:cNvPr id="3" name="TextBox 2"/>
          <p:cNvSpPr txBox="1"/>
          <p:nvPr/>
        </p:nvSpPr>
        <p:spPr>
          <a:xfrm rot="19274029">
            <a:off x="5822438" y="3605260"/>
            <a:ext cx="1159505" cy="369332"/>
          </a:xfrm>
          <a:prstGeom prst="rect">
            <a:avLst/>
          </a:prstGeom>
          <a:noFill/>
        </p:spPr>
        <p:txBody>
          <a:bodyPr wrap="none" rtlCol="0">
            <a:spAutoFit/>
          </a:bodyPr>
          <a:lstStyle/>
          <a:p>
            <a:r>
              <a:rPr lang="en-US" sz="1800" b="1" dirty="0" smtClean="0"/>
              <a:t>SPOKEN</a:t>
            </a:r>
            <a:endParaRPr lang="en-US" sz="1800" b="1" dirty="0"/>
          </a:p>
        </p:txBody>
      </p:sp>
      <p:sp>
        <p:nvSpPr>
          <p:cNvPr id="7" name="TextBox 6"/>
          <p:cNvSpPr txBox="1"/>
          <p:nvPr/>
        </p:nvSpPr>
        <p:spPr>
          <a:xfrm rot="19274029">
            <a:off x="5622944" y="4591138"/>
            <a:ext cx="1492904" cy="369332"/>
          </a:xfrm>
          <a:prstGeom prst="rect">
            <a:avLst/>
          </a:prstGeom>
          <a:noFill/>
        </p:spPr>
        <p:txBody>
          <a:bodyPr wrap="none" rtlCol="0">
            <a:spAutoFit/>
          </a:bodyPr>
          <a:lstStyle/>
          <a:p>
            <a:r>
              <a:rPr lang="en-US" sz="1800" b="1" dirty="0" smtClean="0"/>
              <a:t>UNSPOKEN</a:t>
            </a:r>
            <a:endParaRPr lang="en-US" sz="1800" b="1" dirty="0"/>
          </a:p>
        </p:txBody>
      </p:sp>
      <p:sp>
        <p:nvSpPr>
          <p:cNvPr id="8" name="TextBox 7"/>
          <p:cNvSpPr txBox="1"/>
          <p:nvPr/>
        </p:nvSpPr>
        <p:spPr>
          <a:xfrm rot="19274029">
            <a:off x="7270132" y="4598010"/>
            <a:ext cx="1492904" cy="369332"/>
          </a:xfrm>
          <a:prstGeom prst="rect">
            <a:avLst/>
          </a:prstGeom>
          <a:noFill/>
        </p:spPr>
        <p:txBody>
          <a:bodyPr wrap="none" rtlCol="0">
            <a:spAutoFit/>
          </a:bodyPr>
          <a:lstStyle/>
          <a:p>
            <a:r>
              <a:rPr lang="en-US" sz="1800" b="1" dirty="0" smtClean="0"/>
              <a:t>UNSPOKEN</a:t>
            </a:r>
            <a:endParaRPr lang="en-US" sz="1800" b="1" dirty="0"/>
          </a:p>
        </p:txBody>
      </p:sp>
      <p:sp>
        <p:nvSpPr>
          <p:cNvPr id="9" name="TextBox 8"/>
          <p:cNvSpPr txBox="1"/>
          <p:nvPr/>
        </p:nvSpPr>
        <p:spPr>
          <a:xfrm rot="19274029">
            <a:off x="7316705" y="3586187"/>
            <a:ext cx="1492904" cy="369332"/>
          </a:xfrm>
          <a:prstGeom prst="rect">
            <a:avLst/>
          </a:prstGeom>
          <a:noFill/>
        </p:spPr>
        <p:txBody>
          <a:bodyPr wrap="none" rtlCol="0">
            <a:spAutoFit/>
          </a:bodyPr>
          <a:lstStyle/>
          <a:p>
            <a:r>
              <a:rPr lang="en-US" sz="1800" b="1" dirty="0" smtClean="0"/>
              <a:t>UNSPOKEN</a:t>
            </a:r>
            <a:endParaRPr lang="en-US" sz="1800" b="1" dirty="0"/>
          </a:p>
        </p:txBody>
      </p:sp>
    </p:spTree>
    <p:extLst>
      <p:ext uri="{BB962C8B-B14F-4D97-AF65-F5344CB8AC3E}">
        <p14:creationId xmlns:p14="http://schemas.microsoft.com/office/powerpoint/2010/main" val="165552329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p:txBody>
          <a:bodyPr/>
          <a:lstStyle/>
          <a:p>
            <a:r>
              <a:rPr lang="en-GB" smtClean="0"/>
              <a:t>Approach 1: Asking the Stakeholder</a:t>
            </a:r>
            <a:endParaRPr lang="en-GB" dirty="0"/>
          </a:p>
        </p:txBody>
      </p:sp>
      <p:sp>
        <p:nvSpPr>
          <p:cNvPr id="39938" name="Rectangle 3"/>
          <p:cNvSpPr>
            <a:spLocks noGrp="1" noChangeArrowheads="1"/>
          </p:cNvSpPr>
          <p:nvPr>
            <p:ph idx="1"/>
          </p:nvPr>
        </p:nvSpPr>
        <p:spPr>
          <a:xfrm>
            <a:off x="131763" y="2895600"/>
            <a:ext cx="8686800" cy="3505200"/>
          </a:xfrm>
        </p:spPr>
        <p:txBody>
          <a:bodyPr>
            <a:normAutofit fontScale="85000" lnSpcReduction="20000"/>
          </a:bodyPr>
          <a:lstStyle/>
          <a:p>
            <a:r>
              <a:rPr lang="en-GB" dirty="0" smtClean="0"/>
              <a:t>The answers you elicit will depend on:</a:t>
            </a:r>
          </a:p>
          <a:p>
            <a:pPr lvl="1"/>
            <a:r>
              <a:rPr lang="en-GB" dirty="0" smtClean="0"/>
              <a:t>The questions you ask</a:t>
            </a:r>
          </a:p>
          <a:p>
            <a:pPr lvl="1"/>
            <a:r>
              <a:rPr lang="en-GB" dirty="0" smtClean="0"/>
              <a:t>What they think you want to know</a:t>
            </a:r>
          </a:p>
          <a:p>
            <a:r>
              <a:rPr lang="en-US" dirty="0" smtClean="0"/>
              <a:t>For all stakeholders, you should ask questions and listen to the answer</a:t>
            </a:r>
          </a:p>
          <a:p>
            <a:r>
              <a:rPr lang="en-US" dirty="0" smtClean="0"/>
              <a:t>Typical questions are:</a:t>
            </a:r>
          </a:p>
          <a:p>
            <a:pPr lvl="1"/>
            <a:r>
              <a:rPr lang="en-US" dirty="0" smtClean="0"/>
              <a:t>What are your requirements for the system (product, process or service)? </a:t>
            </a:r>
          </a:p>
          <a:p>
            <a:pPr lvl="2"/>
            <a:r>
              <a:rPr lang="en-US" dirty="0" smtClean="0"/>
              <a:t>What do you want?</a:t>
            </a:r>
          </a:p>
          <a:p>
            <a:pPr lvl="2"/>
            <a:r>
              <a:rPr lang="en-US" dirty="0" smtClean="0"/>
              <a:t>What don’t you want? </a:t>
            </a:r>
          </a:p>
          <a:p>
            <a:pPr lvl="1"/>
            <a:r>
              <a:rPr lang="en-US" dirty="0" smtClean="0"/>
              <a:t>Are there any features/aspects in the previous design you wish to keep?</a:t>
            </a:r>
          </a:p>
          <a:p>
            <a:pPr lvl="1"/>
            <a:r>
              <a:rPr lang="en-US" dirty="0" smtClean="0"/>
              <a:t>Are there any features/aspects in the previous design that must be avoided?</a:t>
            </a:r>
          </a:p>
          <a:p>
            <a:pPr lvl="1"/>
            <a:r>
              <a:rPr lang="en-US" dirty="0" smtClean="0"/>
              <a:t>What are your </a:t>
            </a:r>
            <a:r>
              <a:rPr lang="en-US" dirty="0" err="1" smtClean="0"/>
              <a:t>programme</a:t>
            </a:r>
            <a:r>
              <a:rPr lang="en-US" dirty="0" smtClean="0"/>
              <a:t> requirements? (time, cost, resource etc.)</a:t>
            </a:r>
          </a:p>
          <a:p>
            <a:r>
              <a:rPr lang="en-US" dirty="0" smtClean="0"/>
              <a:t>A good tool for eliciting and capturing requirements is the </a:t>
            </a:r>
            <a:r>
              <a:rPr lang="en-US" b="1" dirty="0" smtClean="0"/>
              <a:t>Affinity Diagram</a:t>
            </a:r>
          </a:p>
          <a:p>
            <a:endParaRPr lang="en-GB" dirty="0" smtClean="0"/>
          </a:p>
          <a:p>
            <a:endParaRPr lang="en-GB" dirty="0"/>
          </a:p>
        </p:txBody>
      </p:sp>
      <p:pic>
        <p:nvPicPr>
          <p:cNvPr id="53251" name="Picture 10" descr="The Official Dilbert Website featuring Scott Adams Dilbert strips, animations and m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760" y="1042901"/>
            <a:ext cx="5886805" cy="17384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292526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sz="half" idx="2"/>
          </p:nvPr>
        </p:nvSpPr>
        <p:spPr/>
        <p:txBody>
          <a:bodyPr>
            <a:normAutofit fontScale="92500" lnSpcReduction="10000"/>
          </a:bodyPr>
          <a:lstStyle/>
          <a:p>
            <a:r>
              <a:rPr lang="en-GB" smtClean="0"/>
              <a:t>What is it?</a:t>
            </a:r>
          </a:p>
          <a:p>
            <a:pPr lvl="1"/>
            <a:r>
              <a:rPr lang="en-US" smtClean="0"/>
              <a:t>Affinity Diagramming is a simple tool that integrates both divergent and convergent thinking. It allows a team or individual to</a:t>
            </a:r>
          </a:p>
          <a:p>
            <a:pPr lvl="2"/>
            <a:r>
              <a:rPr lang="en-US" smtClean="0"/>
              <a:t>Generate ideas about a situation or problem</a:t>
            </a:r>
          </a:p>
          <a:p>
            <a:pPr lvl="2"/>
            <a:r>
              <a:rPr lang="en-US" smtClean="0"/>
              <a:t>Organize a large number of ideas, opinions, issues into meaningful groups</a:t>
            </a:r>
          </a:p>
          <a:p>
            <a:r>
              <a:rPr lang="en-GB" smtClean="0"/>
              <a:t>Why do it?</a:t>
            </a:r>
          </a:p>
          <a:p>
            <a:pPr lvl="1"/>
            <a:r>
              <a:rPr lang="en-GB" smtClean="0"/>
              <a:t>An alternative to brainstorming when</a:t>
            </a:r>
          </a:p>
          <a:p>
            <a:pPr lvl="2"/>
            <a:r>
              <a:rPr lang="en-GB" smtClean="0"/>
              <a:t>The situation </a:t>
            </a:r>
            <a:r>
              <a:rPr lang="en-US" smtClean="0"/>
              <a:t>under investigation is too large or complex</a:t>
            </a:r>
          </a:p>
          <a:p>
            <a:pPr lvl="2"/>
            <a:r>
              <a:rPr lang="en-US" smtClean="0"/>
              <a:t>There is a need to get agreement</a:t>
            </a:r>
          </a:p>
          <a:p>
            <a:pPr lvl="2"/>
            <a:r>
              <a:rPr lang="en-US" smtClean="0"/>
              <a:t>There is a need to communicate ideas to others</a:t>
            </a:r>
          </a:p>
          <a:p>
            <a:pPr lvl="2"/>
            <a:r>
              <a:rPr lang="en-US" smtClean="0"/>
              <a:t>There are issues with group personalities</a:t>
            </a:r>
            <a:endParaRPr lang="en-GB" dirty="0" smtClean="0"/>
          </a:p>
        </p:txBody>
      </p:sp>
      <p:sp>
        <p:nvSpPr>
          <p:cNvPr id="7170" name="Rectangle 2"/>
          <p:cNvSpPr>
            <a:spLocks noGrp="1" noChangeArrowheads="1"/>
          </p:cNvSpPr>
          <p:nvPr>
            <p:ph type="title"/>
          </p:nvPr>
        </p:nvSpPr>
        <p:spPr/>
        <p:txBody>
          <a:bodyPr/>
          <a:lstStyle/>
          <a:p>
            <a:r>
              <a:rPr lang="en-GB" smtClean="0"/>
              <a:t>Affinity Diagrams</a:t>
            </a:r>
            <a:endParaRPr lang="en-US" dirty="0" smtClean="0"/>
          </a:p>
        </p:txBody>
      </p:sp>
      <p:sp>
        <p:nvSpPr>
          <p:cNvPr id="5" name="TextBox 4"/>
          <p:cNvSpPr txBox="1"/>
          <p:nvPr/>
        </p:nvSpPr>
        <p:spPr>
          <a:xfrm>
            <a:off x="283784" y="5026872"/>
            <a:ext cx="4102443"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smtClean="0"/>
              <a:t>In the example Affinity Diagram above, the individual requirements are captured on sticky notes or cards. These have been put in to form groups of requirements that have an affinity. Each group is given a header to create a higher-level requirement</a:t>
            </a:r>
            <a:endParaRPr lang="en-GB" sz="1200" dirty="0"/>
          </a:p>
        </p:txBody>
      </p:sp>
      <p:pic>
        <p:nvPicPr>
          <p:cNvPr id="9" name="Picture 8"/>
          <p:cNvPicPr>
            <a:picLocks noChangeAspect="1"/>
          </p:cNvPicPr>
          <p:nvPr/>
        </p:nvPicPr>
        <p:blipFill>
          <a:blip r:embed="rId3"/>
          <a:stretch>
            <a:fillRect/>
          </a:stretch>
        </p:blipFill>
        <p:spPr>
          <a:xfrm>
            <a:off x="151660" y="1507364"/>
            <a:ext cx="4496540" cy="3230195"/>
          </a:xfrm>
          <a:prstGeom prst="rect">
            <a:avLst/>
          </a:prstGeom>
        </p:spPr>
      </p:pic>
    </p:spTree>
    <p:extLst>
      <p:ext uri="{BB962C8B-B14F-4D97-AF65-F5344CB8AC3E}">
        <p14:creationId xmlns:p14="http://schemas.microsoft.com/office/powerpoint/2010/main" val="1049462329"/>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Affinity Diagram Process</a:t>
            </a:r>
            <a:endParaRPr lang="en-GB" dirty="0"/>
          </a:p>
        </p:txBody>
      </p:sp>
      <p:sp>
        <p:nvSpPr>
          <p:cNvPr id="6" name="Rectangle 5"/>
          <p:cNvSpPr/>
          <p:nvPr/>
        </p:nvSpPr>
        <p:spPr bwMode="auto">
          <a:xfrm>
            <a:off x="1754827" y="3811491"/>
            <a:ext cx="2273643" cy="683176"/>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bg1"/>
                </a:solidFill>
                <a:effectLst/>
              </a:rPr>
              <a:t>Step 1: Identify and capture ideas</a:t>
            </a:r>
          </a:p>
        </p:txBody>
      </p:sp>
      <p:sp>
        <p:nvSpPr>
          <p:cNvPr id="7" name="Rectangle 6"/>
          <p:cNvSpPr/>
          <p:nvPr/>
        </p:nvSpPr>
        <p:spPr bwMode="auto">
          <a:xfrm>
            <a:off x="4207016" y="4575445"/>
            <a:ext cx="2664675" cy="64206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bg1"/>
                </a:solidFill>
                <a:effectLst/>
              </a:rPr>
              <a:t>Step 2: </a:t>
            </a:r>
            <a:r>
              <a:rPr lang="en-GB" dirty="0">
                <a:solidFill>
                  <a:schemeClr val="bg1"/>
                </a:solidFill>
              </a:rPr>
              <a:t>O</a:t>
            </a:r>
            <a:r>
              <a:rPr lang="en-GB" dirty="0" smtClean="0">
                <a:solidFill>
                  <a:schemeClr val="bg1"/>
                </a:solidFill>
              </a:rPr>
              <a:t>rganize ideas in to affinity </a:t>
            </a:r>
            <a:r>
              <a:rPr kumimoji="0" lang="en-GB" b="0" i="0" u="none" strike="noStrike" cap="none" normalizeH="0" baseline="0" dirty="0" smtClean="0">
                <a:ln>
                  <a:noFill/>
                </a:ln>
                <a:solidFill>
                  <a:schemeClr val="bg1"/>
                </a:solidFill>
                <a:effectLst/>
              </a:rPr>
              <a:t>groups </a:t>
            </a:r>
          </a:p>
        </p:txBody>
      </p:sp>
      <p:sp>
        <p:nvSpPr>
          <p:cNvPr id="8" name="Rectangle 7"/>
          <p:cNvSpPr/>
          <p:nvPr/>
        </p:nvSpPr>
        <p:spPr bwMode="auto">
          <a:xfrm>
            <a:off x="6621463" y="6019800"/>
            <a:ext cx="2316383" cy="64206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bg1"/>
                </a:solidFill>
                <a:effectLst/>
              </a:rPr>
              <a:t>Step 4: Review affinity groups</a:t>
            </a:r>
            <a:r>
              <a:rPr kumimoji="0" lang="en-GB" b="0" i="0" u="none" strike="noStrike" cap="none" normalizeH="0" dirty="0" smtClean="0">
                <a:ln>
                  <a:noFill/>
                </a:ln>
                <a:solidFill>
                  <a:schemeClr val="bg1"/>
                </a:solidFill>
                <a:effectLst/>
              </a:rPr>
              <a:t> </a:t>
            </a:r>
            <a:endParaRPr kumimoji="0" lang="en-GB" b="0" i="0" u="none" strike="noStrike" cap="none" normalizeH="0" baseline="0" dirty="0" smtClean="0">
              <a:ln>
                <a:noFill/>
              </a:ln>
              <a:solidFill>
                <a:schemeClr val="bg1"/>
              </a:solidFill>
              <a:effectLst/>
            </a:endParaRPr>
          </a:p>
        </p:txBody>
      </p:sp>
      <p:sp>
        <p:nvSpPr>
          <p:cNvPr id="13" name="AutoShape 7"/>
          <p:cNvSpPr>
            <a:spLocks noChangeArrowheads="1"/>
          </p:cNvSpPr>
          <p:nvPr/>
        </p:nvSpPr>
        <p:spPr bwMode="gray">
          <a:xfrm>
            <a:off x="3900629" y="407048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
        <p:nvSpPr>
          <p:cNvPr id="14" name="AutoShape 7"/>
          <p:cNvSpPr>
            <a:spLocks noChangeArrowheads="1"/>
          </p:cNvSpPr>
          <p:nvPr/>
        </p:nvSpPr>
        <p:spPr bwMode="gray">
          <a:xfrm>
            <a:off x="7962523" y="544617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
        <p:nvSpPr>
          <p:cNvPr id="16" name="AutoShape 11"/>
          <p:cNvSpPr>
            <a:spLocks noChangeArrowheads="1"/>
          </p:cNvSpPr>
          <p:nvPr/>
        </p:nvSpPr>
        <p:spPr bwMode="gray">
          <a:xfrm rot="10800000">
            <a:off x="5969649" y="5891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
        <p:nvSpPr>
          <p:cNvPr id="18" name="TextBox 17"/>
          <p:cNvSpPr txBox="1"/>
          <p:nvPr/>
        </p:nvSpPr>
        <p:spPr>
          <a:xfrm>
            <a:off x="273429" y="5264445"/>
            <a:ext cx="2714871"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800" dirty="0" smtClean="0"/>
              <a:t>Affinity Diagrams are created using Divergent </a:t>
            </a:r>
            <a:r>
              <a:rPr lang="en-GB" sz="1800" smtClean="0"/>
              <a:t>and Convergent thinking</a:t>
            </a:r>
            <a:endParaRPr lang="en-GB" sz="1800" dirty="0"/>
          </a:p>
        </p:txBody>
      </p:sp>
      <p:pic>
        <p:nvPicPr>
          <p:cNvPr id="2" name="Picture 1"/>
          <p:cNvPicPr>
            <a:picLocks noChangeAspect="1"/>
          </p:cNvPicPr>
          <p:nvPr/>
        </p:nvPicPr>
        <p:blipFill>
          <a:blip r:embed="rId2"/>
          <a:stretch>
            <a:fillRect/>
          </a:stretch>
        </p:blipFill>
        <p:spPr>
          <a:xfrm>
            <a:off x="1742301" y="1171761"/>
            <a:ext cx="6841738" cy="2566299"/>
          </a:xfrm>
          <a:prstGeom prst="rect">
            <a:avLst/>
          </a:prstGeom>
        </p:spPr>
      </p:pic>
      <p:sp>
        <p:nvSpPr>
          <p:cNvPr id="11" name="Rectangle 10"/>
          <p:cNvSpPr/>
          <p:nvPr/>
        </p:nvSpPr>
        <p:spPr bwMode="auto">
          <a:xfrm>
            <a:off x="5713499" y="5274758"/>
            <a:ext cx="2316383" cy="642067"/>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bg1"/>
                </a:solidFill>
                <a:effectLst/>
              </a:rPr>
              <a:t>Step 3: Decide Group Headers</a:t>
            </a:r>
          </a:p>
        </p:txBody>
      </p:sp>
      <p:sp>
        <p:nvSpPr>
          <p:cNvPr id="12" name="AutoShape 7"/>
          <p:cNvSpPr>
            <a:spLocks noChangeArrowheads="1"/>
          </p:cNvSpPr>
          <p:nvPr/>
        </p:nvSpPr>
        <p:spPr bwMode="gray">
          <a:xfrm>
            <a:off x="6829773" y="4722307"/>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
        <p:nvSpPr>
          <p:cNvPr id="15" name="AutoShape 11"/>
          <p:cNvSpPr>
            <a:spLocks noChangeArrowheads="1"/>
          </p:cNvSpPr>
          <p:nvPr/>
        </p:nvSpPr>
        <p:spPr bwMode="gray">
          <a:xfrm rot="10800000">
            <a:off x="5168083" y="514461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99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sz="1400" dirty="0">
              <a:latin typeface="+mn-lt"/>
              <a:ea typeface="+mn-ea"/>
              <a:cs typeface="+mn-cs"/>
            </a:endParaRPr>
          </a:p>
        </p:txBody>
      </p:sp>
    </p:spTree>
    <p:extLst>
      <p:ext uri="{BB962C8B-B14F-4D97-AF65-F5344CB8AC3E}">
        <p14:creationId xmlns:p14="http://schemas.microsoft.com/office/powerpoint/2010/main" val="10656583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70563" y="395605"/>
            <a:ext cx="6639951" cy="546100"/>
          </a:xfrm>
        </p:spPr>
        <p:txBody>
          <a:bodyPr/>
          <a:lstStyle/>
          <a:p>
            <a:r>
              <a:rPr lang="en-GB" smtClean="0"/>
              <a:t>Step1: Identify and Capture Ideas</a:t>
            </a:r>
            <a:endParaRPr lang="en-GB" dirty="0" smtClean="0"/>
          </a:p>
        </p:txBody>
      </p:sp>
      <p:sp>
        <p:nvSpPr>
          <p:cNvPr id="41987" name="Rectangle 33"/>
          <p:cNvSpPr>
            <a:spLocks noGrp="1" noChangeArrowheads="1"/>
          </p:cNvSpPr>
          <p:nvPr>
            <p:ph type="body" sz="half" idx="2"/>
          </p:nvPr>
        </p:nvSpPr>
        <p:spPr>
          <a:xfrm>
            <a:off x="4191000" y="1752600"/>
            <a:ext cx="4603754" cy="4613275"/>
          </a:xfrm>
        </p:spPr>
        <p:txBody>
          <a:bodyPr>
            <a:normAutofit fontScale="85000" lnSpcReduction="20000"/>
          </a:bodyPr>
          <a:lstStyle/>
          <a:p>
            <a:r>
              <a:rPr lang="en-US" dirty="0" smtClean="0"/>
              <a:t>The team:</a:t>
            </a:r>
          </a:p>
          <a:p>
            <a:pPr lvl="2"/>
            <a:r>
              <a:rPr lang="en-US" dirty="0" smtClean="0"/>
              <a:t>Up to 7 members. If group larger than 7 consider splitting into two smaller teams </a:t>
            </a:r>
          </a:p>
          <a:p>
            <a:pPr lvl="2"/>
            <a:r>
              <a:rPr lang="en-US" dirty="0" smtClean="0"/>
              <a:t>Team has knowledge and background to issue or situation</a:t>
            </a:r>
          </a:p>
          <a:p>
            <a:pPr lvl="2"/>
            <a:r>
              <a:rPr lang="en-US" dirty="0" smtClean="0"/>
              <a:t>Preferably some inexperienced  members – to ask the obvious</a:t>
            </a:r>
            <a:endParaRPr lang="en-GB" dirty="0" smtClean="0"/>
          </a:p>
          <a:p>
            <a:r>
              <a:rPr lang="en-GB" dirty="0" smtClean="0"/>
              <a:t>The process:</a:t>
            </a:r>
          </a:p>
          <a:p>
            <a:pPr lvl="1"/>
            <a:r>
              <a:rPr lang="en-GB" dirty="0" smtClean="0"/>
              <a:t>Divergent Thinking</a:t>
            </a:r>
          </a:p>
          <a:p>
            <a:pPr lvl="2"/>
            <a:r>
              <a:rPr lang="en-GB" dirty="0" smtClean="0"/>
              <a:t>Uses sticky notes or cards to record the individual views/ideas about issue or situation</a:t>
            </a:r>
          </a:p>
          <a:p>
            <a:pPr lvl="2"/>
            <a:r>
              <a:rPr lang="en-GB" dirty="0" smtClean="0"/>
              <a:t>Each team member writes their ideas on a sticky note or card with one per note or card</a:t>
            </a:r>
          </a:p>
          <a:p>
            <a:pPr lvl="2"/>
            <a:r>
              <a:rPr lang="en-GB" dirty="0" smtClean="0"/>
              <a:t>Ideas posted on a wall or pin board</a:t>
            </a:r>
          </a:p>
          <a:p>
            <a:pPr lvl="2"/>
            <a:r>
              <a:rPr lang="en-GB" dirty="0" smtClean="0"/>
              <a:t>Quantity not quality is emphasised</a:t>
            </a:r>
          </a:p>
        </p:txBody>
      </p:sp>
      <p:pic>
        <p:nvPicPr>
          <p:cNvPr id="2" name="Picture 1"/>
          <p:cNvPicPr>
            <a:picLocks noChangeAspect="1"/>
          </p:cNvPicPr>
          <p:nvPr/>
        </p:nvPicPr>
        <p:blipFill>
          <a:blip r:embed="rId3"/>
          <a:stretch>
            <a:fillRect/>
          </a:stretch>
        </p:blipFill>
        <p:spPr>
          <a:xfrm>
            <a:off x="91440" y="2357120"/>
            <a:ext cx="3802737" cy="2651760"/>
          </a:xfrm>
          <a:prstGeom prst="rect">
            <a:avLst/>
          </a:prstGeom>
        </p:spPr>
      </p:pic>
    </p:spTree>
    <p:extLst>
      <p:ext uri="{BB962C8B-B14F-4D97-AF65-F5344CB8AC3E}">
        <p14:creationId xmlns:p14="http://schemas.microsoft.com/office/powerpoint/2010/main" val="13841398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088" y="457200"/>
            <a:ext cx="6629400" cy="765175"/>
          </a:xfrm>
        </p:spPr>
        <p:txBody>
          <a:bodyPr/>
          <a:lstStyle/>
          <a:p>
            <a:r>
              <a:rPr lang="en-GB" dirty="0" smtClean="0"/>
              <a:t>Step 2: Organize Ideas into Affinity Groups </a:t>
            </a:r>
          </a:p>
        </p:txBody>
      </p:sp>
      <p:sp>
        <p:nvSpPr>
          <p:cNvPr id="9219" name="Text Placeholder 3"/>
          <p:cNvSpPr>
            <a:spLocks noGrp="1"/>
          </p:cNvSpPr>
          <p:nvPr>
            <p:ph type="body" sz="half" idx="2"/>
          </p:nvPr>
        </p:nvSpPr>
        <p:spPr>
          <a:xfrm>
            <a:off x="4606448" y="1600200"/>
            <a:ext cx="4242288" cy="4613275"/>
          </a:xfrm>
        </p:spPr>
        <p:txBody>
          <a:bodyPr>
            <a:normAutofit fontScale="92500" lnSpcReduction="10000"/>
          </a:bodyPr>
          <a:lstStyle/>
          <a:p>
            <a:r>
              <a:rPr lang="en-US" sz="2200" dirty="0" smtClean="0"/>
              <a:t>Should be done in SILENCE! </a:t>
            </a:r>
          </a:p>
          <a:p>
            <a:r>
              <a:rPr lang="en-US" sz="2200" dirty="0" smtClean="0"/>
              <a:t>The team organize the sticky notes or cards into related groups (themes) – that have an affinity</a:t>
            </a:r>
          </a:p>
          <a:p>
            <a:r>
              <a:rPr lang="en-US" sz="2200" dirty="0"/>
              <a:t>E</a:t>
            </a:r>
            <a:r>
              <a:rPr lang="en-US" sz="2200" dirty="0" smtClean="0"/>
              <a:t>veryone moves sticky notes or cards to place them with others with which they consider they have affinities</a:t>
            </a:r>
          </a:p>
          <a:p>
            <a:r>
              <a:rPr lang="en-US" sz="2200" dirty="0"/>
              <a:t>A</a:t>
            </a:r>
            <a:r>
              <a:rPr lang="en-US" sz="2200" dirty="0" smtClean="0"/>
              <a:t>llow new groups to emerge if a sticky note “moves  around” a lot</a:t>
            </a:r>
          </a:p>
          <a:p>
            <a:r>
              <a:rPr lang="en-US" sz="2200" dirty="0" smtClean="0"/>
              <a:t>Consider sub-dividing large groups (&gt;10 items)</a:t>
            </a:r>
          </a:p>
          <a:p>
            <a:endParaRPr lang="en-GB" dirty="0" smtClean="0"/>
          </a:p>
        </p:txBody>
      </p:sp>
      <p:pic>
        <p:nvPicPr>
          <p:cNvPr id="9220" name="Picture 2"/>
          <p:cNvPicPr>
            <a:picLocks noChangeAspect="1" noChangeArrowheads="1"/>
          </p:cNvPicPr>
          <p:nvPr/>
        </p:nvPicPr>
        <p:blipFill>
          <a:blip r:embed="rId2"/>
          <a:srcRect/>
          <a:stretch>
            <a:fillRect/>
          </a:stretch>
        </p:blipFill>
        <p:spPr bwMode="auto">
          <a:xfrm>
            <a:off x="625723" y="1828800"/>
            <a:ext cx="3629757" cy="3913188"/>
          </a:xfrm>
          <a:prstGeom prst="rect">
            <a:avLst/>
          </a:prstGeom>
          <a:noFill/>
          <a:ln w="9525">
            <a:noFill/>
            <a:miter lim="800000"/>
            <a:headEnd/>
            <a:tailEnd/>
          </a:ln>
        </p:spPr>
      </p:pic>
    </p:spTree>
    <p:extLst>
      <p:ext uri="{BB962C8B-B14F-4D97-AF65-F5344CB8AC3E}">
        <p14:creationId xmlns:p14="http://schemas.microsoft.com/office/powerpoint/2010/main" val="13740086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9"/>
          <p:cNvSpPr>
            <a:spLocks noGrp="1" noChangeArrowheads="1"/>
          </p:cNvSpPr>
          <p:nvPr>
            <p:ph type="title"/>
          </p:nvPr>
        </p:nvSpPr>
        <p:spPr>
          <a:xfrm>
            <a:off x="0" y="1"/>
            <a:ext cx="9144004" cy="676275"/>
          </a:xfrm>
        </p:spPr>
        <p:txBody>
          <a:bodyPr/>
          <a:lstStyle/>
          <a:p>
            <a:r>
              <a:rPr lang="en-GB" dirty="0" smtClean="0"/>
              <a:t>Step 3: Decide Group Headers </a:t>
            </a:r>
          </a:p>
        </p:txBody>
      </p:sp>
      <p:sp>
        <p:nvSpPr>
          <p:cNvPr id="10243" name="Rectangle 40"/>
          <p:cNvSpPr>
            <a:spLocks noGrp="1" noChangeArrowheads="1"/>
          </p:cNvSpPr>
          <p:nvPr>
            <p:ph type="body" sz="half" idx="2"/>
          </p:nvPr>
        </p:nvSpPr>
        <p:spPr>
          <a:xfrm>
            <a:off x="4903181" y="1314451"/>
            <a:ext cx="4240823" cy="4613275"/>
          </a:xfrm>
        </p:spPr>
        <p:txBody>
          <a:bodyPr>
            <a:normAutofit/>
          </a:bodyPr>
          <a:lstStyle/>
          <a:p>
            <a:r>
              <a:rPr lang="en-GB" sz="2000" dirty="0" smtClean="0"/>
              <a:t>Each group should be given a header that describes the contents of the group</a:t>
            </a:r>
          </a:p>
          <a:p>
            <a:r>
              <a:rPr lang="en-GB" sz="2000" dirty="0" smtClean="0"/>
              <a:t>This may be an existing sticky note or card</a:t>
            </a:r>
          </a:p>
          <a:p>
            <a:r>
              <a:rPr lang="en-GB" sz="2000" dirty="0" smtClean="0"/>
              <a:t>If you have difficulty finding a suitable header – question the grouping</a:t>
            </a:r>
          </a:p>
          <a:p>
            <a:r>
              <a:rPr lang="en-GB" sz="2000" dirty="0" smtClean="0"/>
              <a:t>Make sure the “headers” reflect the context of the Affinity Diagram</a:t>
            </a:r>
            <a:endParaRPr lang="en-US" sz="2000" dirty="0" smtClean="0"/>
          </a:p>
          <a:p>
            <a:endParaRPr lang="en-GB" sz="2000" dirty="0" smtClean="0"/>
          </a:p>
        </p:txBody>
      </p:sp>
      <p:pic>
        <p:nvPicPr>
          <p:cNvPr id="5" name="Picture 4"/>
          <p:cNvPicPr>
            <a:picLocks noChangeAspect="1"/>
          </p:cNvPicPr>
          <p:nvPr/>
        </p:nvPicPr>
        <p:blipFill>
          <a:blip r:embed="rId3"/>
          <a:stretch>
            <a:fillRect/>
          </a:stretch>
        </p:blipFill>
        <p:spPr>
          <a:xfrm>
            <a:off x="268230" y="1071881"/>
            <a:ext cx="4205043" cy="4835226"/>
          </a:xfrm>
          <a:prstGeom prst="rect">
            <a:avLst/>
          </a:prstGeom>
        </p:spPr>
      </p:pic>
    </p:spTree>
    <p:extLst>
      <p:ext uri="{BB962C8B-B14F-4D97-AF65-F5344CB8AC3E}">
        <p14:creationId xmlns:p14="http://schemas.microsoft.com/office/powerpoint/2010/main" val="1072379832"/>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8789" y="44747"/>
            <a:ext cx="6489700" cy="883458"/>
          </a:xfrm>
        </p:spPr>
        <p:txBody>
          <a:bodyPr/>
          <a:lstStyle/>
          <a:p>
            <a:r>
              <a:rPr lang="en-GB" dirty="0" smtClean="0"/>
              <a:t>Step 4: Review Affinity Groups</a:t>
            </a:r>
          </a:p>
        </p:txBody>
      </p:sp>
      <p:sp>
        <p:nvSpPr>
          <p:cNvPr id="11267" name="Content Placeholder 3"/>
          <p:cNvSpPr>
            <a:spLocks noGrp="1"/>
          </p:cNvSpPr>
          <p:nvPr>
            <p:ph sz="half" idx="2"/>
          </p:nvPr>
        </p:nvSpPr>
        <p:spPr/>
        <p:txBody>
          <a:bodyPr/>
          <a:lstStyle/>
          <a:p>
            <a:r>
              <a:rPr lang="en-GB" dirty="0" smtClean="0"/>
              <a:t>Review groups to:</a:t>
            </a:r>
          </a:p>
          <a:p>
            <a:pPr lvl="1"/>
            <a:r>
              <a:rPr lang="en-GB" dirty="0" smtClean="0"/>
              <a:t>Remove duplications </a:t>
            </a:r>
          </a:p>
          <a:p>
            <a:pPr lvl="2"/>
            <a:r>
              <a:rPr lang="en-GB" dirty="0" smtClean="0"/>
              <a:t>Sticky notes or cards that are the same</a:t>
            </a:r>
          </a:p>
          <a:p>
            <a:pPr lvl="2"/>
            <a:r>
              <a:rPr lang="en-GB" dirty="0" smtClean="0"/>
              <a:t>Sticky notes or cards that are similar</a:t>
            </a:r>
          </a:p>
          <a:p>
            <a:pPr lvl="1"/>
            <a:r>
              <a:rPr lang="en-GB" dirty="0" smtClean="0"/>
              <a:t>Consider each group for new items</a:t>
            </a:r>
          </a:p>
          <a:p>
            <a:pPr lvl="1"/>
            <a:r>
              <a:rPr lang="en-GB" dirty="0" smtClean="0"/>
              <a:t>Consider alternative  groupings</a:t>
            </a:r>
          </a:p>
          <a:p>
            <a:pPr lvl="1"/>
            <a:endParaRPr lang="en-GB" dirty="0" smtClean="0"/>
          </a:p>
        </p:txBody>
      </p:sp>
      <p:pic>
        <p:nvPicPr>
          <p:cNvPr id="2" name="Picture 1"/>
          <p:cNvPicPr>
            <a:picLocks noChangeAspect="1"/>
          </p:cNvPicPr>
          <p:nvPr/>
        </p:nvPicPr>
        <p:blipFill>
          <a:blip r:embed="rId2"/>
          <a:stretch>
            <a:fillRect/>
          </a:stretch>
        </p:blipFill>
        <p:spPr>
          <a:xfrm>
            <a:off x="268230" y="1071881"/>
            <a:ext cx="4205043" cy="4835226"/>
          </a:xfrm>
          <a:prstGeom prst="rect">
            <a:avLst/>
          </a:prstGeom>
        </p:spPr>
      </p:pic>
    </p:spTree>
    <p:extLst>
      <p:ext uri="{BB962C8B-B14F-4D97-AF65-F5344CB8AC3E}">
        <p14:creationId xmlns:p14="http://schemas.microsoft.com/office/powerpoint/2010/main" val="323454431"/>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GB" smtClean="0"/>
              <a:t>The Affinity Diagram is tool for generating and organizing ideas and information</a:t>
            </a:r>
          </a:p>
          <a:p>
            <a:r>
              <a:rPr lang="en-GB" smtClean="0"/>
              <a:t>It is a very powerful alternative to Brainstorming</a:t>
            </a:r>
          </a:p>
          <a:p>
            <a:r>
              <a:rPr lang="en-GB" smtClean="0"/>
              <a:t>It can be used for:</a:t>
            </a:r>
          </a:p>
          <a:p>
            <a:pPr lvl="1"/>
            <a:r>
              <a:rPr lang="en-GB" smtClean="0"/>
              <a:t>Root cause analysis</a:t>
            </a:r>
          </a:p>
          <a:p>
            <a:pPr lvl="1"/>
            <a:r>
              <a:rPr lang="en-GB" smtClean="0"/>
              <a:t>Solution generation</a:t>
            </a:r>
          </a:p>
          <a:p>
            <a:pPr lvl="1"/>
            <a:r>
              <a:rPr lang="en-GB" smtClean="0"/>
              <a:t>Goal and objective definition</a:t>
            </a:r>
          </a:p>
          <a:p>
            <a:pPr lvl="1"/>
            <a:r>
              <a:rPr lang="en-GB" smtClean="0"/>
              <a:t>Task and activity definition</a:t>
            </a:r>
          </a:p>
          <a:p>
            <a:pPr lvl="1"/>
            <a:r>
              <a:rPr lang="en-GB" smtClean="0"/>
              <a:t>Requirements capture</a:t>
            </a:r>
            <a:endParaRPr lang="en-GB" dirty="0" smtClean="0"/>
          </a:p>
        </p:txBody>
      </p:sp>
      <p:sp>
        <p:nvSpPr>
          <p:cNvPr id="4" name="Content Placeholder 3"/>
          <p:cNvSpPr>
            <a:spLocks noGrp="1"/>
          </p:cNvSpPr>
          <p:nvPr>
            <p:ph sz="half" idx="2"/>
          </p:nvPr>
        </p:nvSpPr>
        <p:spPr/>
        <p:txBody>
          <a:bodyPr/>
          <a:lstStyle/>
          <a:p>
            <a:r>
              <a:rPr lang="en-GB" smtClean="0"/>
              <a:t>It is particularly useful when gathering requirements to elicit and capture requirements from stakeholders because:</a:t>
            </a:r>
          </a:p>
          <a:p>
            <a:pPr lvl="1"/>
            <a:r>
              <a:rPr lang="en-GB" smtClean="0"/>
              <a:t>Encourages the stakeholder to write their own requirements so we capture their words</a:t>
            </a:r>
          </a:p>
          <a:p>
            <a:pPr lvl="1"/>
            <a:r>
              <a:rPr lang="en-GB" smtClean="0"/>
              <a:t>Overcome any individual dominating the requirements capture session</a:t>
            </a:r>
          </a:p>
          <a:p>
            <a:pPr lvl="1"/>
            <a:r>
              <a:rPr lang="en-GB" smtClean="0"/>
              <a:t>Allows everybody to contribute</a:t>
            </a:r>
          </a:p>
          <a:p>
            <a:pPr lvl="1"/>
            <a:r>
              <a:rPr lang="en-GB" smtClean="0"/>
              <a:t>Organizes the requirements in a simple structure</a:t>
            </a:r>
          </a:p>
          <a:p>
            <a:endParaRPr lang="en-GB" dirty="0"/>
          </a:p>
        </p:txBody>
      </p:sp>
      <p:sp>
        <p:nvSpPr>
          <p:cNvPr id="2" name="Title 1"/>
          <p:cNvSpPr>
            <a:spLocks noGrp="1"/>
          </p:cNvSpPr>
          <p:nvPr>
            <p:ph type="title"/>
          </p:nvPr>
        </p:nvSpPr>
        <p:spPr/>
        <p:txBody>
          <a:bodyPr/>
          <a:lstStyle/>
          <a:p>
            <a:r>
              <a:rPr lang="en-GB" smtClean="0"/>
              <a:t>Affinity Diagrams in Gathering Requirements</a:t>
            </a:r>
            <a:endParaRPr lang="en-GB" dirty="0"/>
          </a:p>
        </p:txBody>
      </p:sp>
    </p:spTree>
    <p:extLst>
      <p:ext uri="{BB962C8B-B14F-4D97-AF65-F5344CB8AC3E}">
        <p14:creationId xmlns:p14="http://schemas.microsoft.com/office/powerpoint/2010/main" val="1017511260"/>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1"/>
          <p:cNvSpPr>
            <a:spLocks noGrp="1" noChangeArrowheads="1"/>
          </p:cNvSpPr>
          <p:nvPr>
            <p:ph type="title"/>
          </p:nvPr>
        </p:nvSpPr>
        <p:spPr/>
        <p:txBody>
          <a:bodyPr/>
          <a:lstStyle/>
          <a:p>
            <a:pPr eaLnBrk="1" hangingPunct="1"/>
            <a:r>
              <a:rPr lang="en-GB" dirty="0" smtClean="0"/>
              <a:t>Example</a:t>
            </a:r>
            <a:r>
              <a:rPr lang="en-GB" dirty="0"/>
              <a:t>: Step1: </a:t>
            </a:r>
            <a:r>
              <a:rPr lang="en-GB" dirty="0" smtClean="0"/>
              <a:t>Identify and Capture Requirements</a:t>
            </a:r>
          </a:p>
        </p:txBody>
      </p:sp>
      <p:sp>
        <p:nvSpPr>
          <p:cNvPr id="12292" name="TextBox 63"/>
          <p:cNvSpPr txBox="1">
            <a:spLocks noChangeArrowheads="1"/>
          </p:cNvSpPr>
          <p:nvPr/>
        </p:nvSpPr>
        <p:spPr bwMode="auto">
          <a:xfrm>
            <a:off x="82326" y="1246340"/>
            <a:ext cx="2201159" cy="1815882"/>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GB" dirty="0" smtClean="0"/>
              <a:t>A Focus Group (a small team of Users) was used </a:t>
            </a:r>
            <a:r>
              <a:rPr lang="en-GB" dirty="0"/>
              <a:t>to </a:t>
            </a:r>
            <a:r>
              <a:rPr lang="en-GB" dirty="0" smtClean="0"/>
              <a:t>brainstorm and organize  </a:t>
            </a:r>
            <a:r>
              <a:rPr lang="en-GB" dirty="0"/>
              <a:t>requirements for a washing machine</a:t>
            </a:r>
          </a:p>
        </p:txBody>
      </p:sp>
      <p:sp>
        <p:nvSpPr>
          <p:cNvPr id="5" name="Rounded Rectangular Callout 4"/>
          <p:cNvSpPr/>
          <p:nvPr/>
        </p:nvSpPr>
        <p:spPr bwMode="auto">
          <a:xfrm>
            <a:off x="129157" y="4035700"/>
            <a:ext cx="2076432" cy="2141613"/>
          </a:xfrm>
          <a:prstGeom prst="wedgeRoundRectCallout">
            <a:avLst>
              <a:gd name="adj1" fmla="val 64352"/>
              <a:gd name="adj2" fmla="val -34902"/>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solidFill>
                <a:effectLst/>
                <a:cs typeface="Arial" charset="0"/>
              </a:rPr>
              <a:t>Step 1:</a:t>
            </a:r>
          </a:p>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solidFill>
                  <a:schemeClr val="bg1"/>
                </a:solidFill>
                <a:cs typeface="Arial" charset="0"/>
              </a:rPr>
              <a:t>Team members individually capture their thoughts on sticky notes and put on a wall</a:t>
            </a:r>
            <a:endParaRPr kumimoji="0" lang="en-US" sz="2800" b="0" i="0" u="none" strike="noStrike" cap="none" normalizeH="0" baseline="0" dirty="0" smtClean="0">
              <a:ln>
                <a:noFill/>
              </a:ln>
              <a:solidFill>
                <a:schemeClr val="bg1"/>
              </a:solidFill>
              <a:effectLst/>
              <a:cs typeface="Arial" charset="0"/>
            </a:endParaRPr>
          </a:p>
        </p:txBody>
      </p:sp>
      <p:pic>
        <p:nvPicPr>
          <p:cNvPr id="2" name="Picture 1"/>
          <p:cNvPicPr>
            <a:picLocks noChangeAspect="1"/>
          </p:cNvPicPr>
          <p:nvPr/>
        </p:nvPicPr>
        <p:blipFill>
          <a:blip r:embed="rId3"/>
          <a:stretch>
            <a:fillRect/>
          </a:stretch>
        </p:blipFill>
        <p:spPr>
          <a:xfrm>
            <a:off x="2361381" y="1219200"/>
            <a:ext cx="6782619" cy="5060950"/>
          </a:xfrm>
          <a:prstGeom prst="rect">
            <a:avLst/>
          </a:prstGeom>
        </p:spPr>
      </p:pic>
    </p:spTree>
    <p:extLst>
      <p:ext uri="{BB962C8B-B14F-4D97-AF65-F5344CB8AC3E}">
        <p14:creationId xmlns:p14="http://schemas.microsoft.com/office/powerpoint/2010/main" val="8994657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4"/>
          <p:cNvSpPr>
            <a:spLocks noGrp="1" noChangeArrowheads="1"/>
          </p:cNvSpPr>
          <p:nvPr>
            <p:ph type="title"/>
          </p:nvPr>
        </p:nvSpPr>
        <p:spPr/>
        <p:txBody>
          <a:bodyPr/>
          <a:lstStyle/>
          <a:p>
            <a:pPr eaLnBrk="1" hangingPunct="1"/>
            <a:r>
              <a:rPr lang="en-GB" smtClean="0"/>
              <a:t>Step 2: Organize </a:t>
            </a:r>
            <a:r>
              <a:rPr lang="en-GB" dirty="0" smtClean="0"/>
              <a:t>Requirements in  to Affinity Groups</a:t>
            </a:r>
          </a:p>
        </p:txBody>
      </p:sp>
      <p:pic>
        <p:nvPicPr>
          <p:cNvPr id="2" name="Picture 1"/>
          <p:cNvPicPr>
            <a:picLocks noChangeAspect="1"/>
          </p:cNvPicPr>
          <p:nvPr/>
        </p:nvPicPr>
        <p:blipFill>
          <a:blip r:embed="rId3"/>
          <a:stretch>
            <a:fillRect/>
          </a:stretch>
        </p:blipFill>
        <p:spPr>
          <a:xfrm>
            <a:off x="304800" y="1219200"/>
            <a:ext cx="6671104" cy="5307012"/>
          </a:xfrm>
          <a:prstGeom prst="rect">
            <a:avLst/>
          </a:prstGeom>
        </p:spPr>
      </p:pic>
      <p:sp>
        <p:nvSpPr>
          <p:cNvPr id="4" name="Rounded Rectangular Callout 3"/>
          <p:cNvSpPr/>
          <p:nvPr/>
        </p:nvSpPr>
        <p:spPr bwMode="auto">
          <a:xfrm>
            <a:off x="7246294" y="1511488"/>
            <a:ext cx="1850343" cy="2114362"/>
          </a:xfrm>
          <a:prstGeom prst="wedgeRoundRectCallout">
            <a:avLst>
              <a:gd name="adj1" fmla="val -74807"/>
              <a:gd name="adj2" fmla="val -32263"/>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solidFill>
                <a:effectLst/>
                <a:cs typeface="Arial" charset="0"/>
              </a:rPr>
              <a:t>Step 2:</a:t>
            </a:r>
          </a:p>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solidFill>
                  <a:schemeClr val="bg1"/>
                </a:solidFill>
                <a:cs typeface="Arial" charset="0"/>
              </a:rPr>
              <a:t>The team, in silence, organize the requirements into groups that have affinities</a:t>
            </a:r>
            <a:endParaRPr kumimoji="0" lang="en-US" sz="1600" b="0" i="0" u="none" strike="noStrike" cap="none" normalizeH="0" baseline="0" dirty="0" smtClean="0">
              <a:ln>
                <a:noFill/>
              </a:ln>
              <a:solidFill>
                <a:schemeClr val="bg1"/>
              </a:solidFill>
              <a:effectLst/>
              <a:cs typeface="Arial" charset="0"/>
            </a:endParaRPr>
          </a:p>
        </p:txBody>
      </p:sp>
    </p:spTree>
    <p:extLst>
      <p:ext uri="{BB962C8B-B14F-4D97-AF65-F5344CB8AC3E}">
        <p14:creationId xmlns:p14="http://schemas.microsoft.com/office/powerpoint/2010/main" val="9650237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8083" y="1347656"/>
            <a:ext cx="5907617" cy="4537856"/>
          </a:xfrm>
          <a:prstGeom prst="rect">
            <a:avLst/>
          </a:prstGeom>
        </p:spPr>
      </p:pic>
      <p:sp>
        <p:nvSpPr>
          <p:cNvPr id="2" name="Title 1"/>
          <p:cNvSpPr>
            <a:spLocks noGrp="1"/>
          </p:cNvSpPr>
          <p:nvPr>
            <p:ph type="title"/>
          </p:nvPr>
        </p:nvSpPr>
        <p:spPr/>
        <p:txBody>
          <a:bodyPr/>
          <a:lstStyle/>
          <a:p>
            <a:r>
              <a:rPr lang="en-US" dirty="0" smtClean="0"/>
              <a:t>Step 3: Decide Group Headers</a:t>
            </a:r>
            <a:endParaRPr lang="en-US" dirty="0"/>
          </a:p>
        </p:txBody>
      </p:sp>
      <p:sp>
        <p:nvSpPr>
          <p:cNvPr id="4" name="Rounded Rectangular Callout 3"/>
          <p:cNvSpPr/>
          <p:nvPr/>
        </p:nvSpPr>
        <p:spPr bwMode="auto">
          <a:xfrm>
            <a:off x="6794499" y="1347656"/>
            <a:ext cx="2264833" cy="2979440"/>
          </a:xfrm>
          <a:prstGeom prst="wedgeRoundRectCallout">
            <a:avLst>
              <a:gd name="adj1" fmla="val -89992"/>
              <a:gd name="adj2" fmla="val -38275"/>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solidFill>
                <a:effectLst/>
                <a:cs typeface="Arial" charset="0"/>
              </a:rPr>
              <a:t>Step 3:</a:t>
            </a:r>
          </a:p>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solidFill>
                  <a:schemeClr val="bg1"/>
                </a:solidFill>
                <a:cs typeface="Arial" charset="0"/>
              </a:rPr>
              <a:t>The team, </a:t>
            </a:r>
            <a:r>
              <a:rPr lang="en-US" sz="1600" dirty="0">
                <a:solidFill>
                  <a:schemeClr val="bg1"/>
                </a:solidFill>
                <a:cs typeface="Arial" charset="0"/>
              </a:rPr>
              <a:t> </a:t>
            </a:r>
            <a:r>
              <a:rPr lang="en-US" sz="1600" dirty="0" smtClean="0">
                <a:solidFill>
                  <a:schemeClr val="bg1"/>
                </a:solidFill>
                <a:cs typeface="Arial" charset="0"/>
              </a:rPr>
              <a:t>decide headers for each group, the header may be an existing sticky note. The chosen headers can lead to a re-organization of the sticky notes </a:t>
            </a:r>
            <a:endParaRPr kumimoji="0" lang="en-US" sz="2800" b="0" i="0" u="none" strike="noStrike" cap="none" normalizeH="0" baseline="0" dirty="0" smtClean="0">
              <a:ln>
                <a:noFill/>
              </a:ln>
              <a:solidFill>
                <a:schemeClr val="bg1"/>
              </a:solidFill>
              <a:effectLst/>
              <a:cs typeface="Arial" charset="0"/>
            </a:endParaRPr>
          </a:p>
        </p:txBody>
      </p:sp>
      <p:sp>
        <p:nvSpPr>
          <p:cNvPr id="5" name="Rounded Rectangular Callout 4"/>
          <p:cNvSpPr/>
          <p:nvPr/>
        </p:nvSpPr>
        <p:spPr bwMode="auto">
          <a:xfrm>
            <a:off x="6548964" y="5088468"/>
            <a:ext cx="2434167" cy="1206500"/>
          </a:xfrm>
          <a:prstGeom prst="wedgeRoundRectCallout">
            <a:avLst>
              <a:gd name="adj1" fmla="val -69067"/>
              <a:gd name="adj2" fmla="val -2885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solidFill>
                  <a:schemeClr val="tx1"/>
                </a:solidFill>
                <a:cs typeface="Arial" charset="0"/>
              </a:rPr>
              <a:t>In this requirements example the headers themselves should be requirements!</a:t>
            </a:r>
            <a:endParaRPr kumimoji="0" lang="en-US" sz="1600" b="0" i="0" u="none" strike="noStrike" cap="none" normalizeH="0" baseline="0" dirty="0" smtClean="0">
              <a:ln>
                <a:noFill/>
              </a:ln>
              <a:solidFill>
                <a:schemeClr val="tx1"/>
              </a:solidFill>
              <a:effectLst/>
              <a:cs typeface="Arial" charset="0"/>
            </a:endParaRPr>
          </a:p>
        </p:txBody>
      </p:sp>
    </p:spTree>
    <p:extLst>
      <p:ext uri="{BB962C8B-B14F-4D97-AF65-F5344CB8AC3E}">
        <p14:creationId xmlns:p14="http://schemas.microsoft.com/office/powerpoint/2010/main" val="5578183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473200"/>
            <a:ext cx="6528171" cy="4927600"/>
          </a:xfrm>
          <a:prstGeom prst="rect">
            <a:avLst/>
          </a:prstGeom>
        </p:spPr>
      </p:pic>
      <p:sp>
        <p:nvSpPr>
          <p:cNvPr id="2" name="Title 1"/>
          <p:cNvSpPr>
            <a:spLocks noGrp="1"/>
          </p:cNvSpPr>
          <p:nvPr>
            <p:ph type="title"/>
          </p:nvPr>
        </p:nvSpPr>
        <p:spPr/>
        <p:txBody>
          <a:bodyPr/>
          <a:lstStyle/>
          <a:p>
            <a:r>
              <a:rPr lang="en-US" dirty="0" smtClean="0"/>
              <a:t>Step 4: Review Affinity Groups </a:t>
            </a:r>
            <a:br>
              <a:rPr lang="en-US" dirty="0" smtClean="0"/>
            </a:br>
            <a:r>
              <a:rPr lang="en-US" sz="2400" dirty="0" smtClean="0"/>
              <a:t>a) Remove/Reconcile Duplications</a:t>
            </a:r>
            <a:endParaRPr lang="en-US" dirty="0"/>
          </a:p>
        </p:txBody>
      </p:sp>
      <p:sp>
        <p:nvSpPr>
          <p:cNvPr id="4" name="Rounded Rectangular Callout 3"/>
          <p:cNvSpPr/>
          <p:nvPr/>
        </p:nvSpPr>
        <p:spPr bwMode="auto">
          <a:xfrm>
            <a:off x="6709834" y="1592247"/>
            <a:ext cx="2264833" cy="2718890"/>
          </a:xfrm>
          <a:prstGeom prst="wedgeRoundRectCallout">
            <a:avLst>
              <a:gd name="adj1" fmla="val -79536"/>
              <a:gd name="adj2" fmla="val -22367"/>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solidFill>
                <a:effectLst/>
                <a:cs typeface="Arial" charset="0"/>
              </a:rPr>
              <a:t>Step 4a)</a:t>
            </a:r>
          </a:p>
          <a:p>
            <a:pPr marL="0" marR="0" indent="0" algn="ctr" defTabSz="914400" rtl="0" eaLnBrk="1" fontAlgn="base" latinLnBrk="0" hangingPunct="1">
              <a:lnSpc>
                <a:spcPct val="100000"/>
              </a:lnSpc>
              <a:spcBef>
                <a:spcPct val="0"/>
              </a:spcBef>
              <a:spcAft>
                <a:spcPct val="0"/>
              </a:spcAft>
              <a:buClrTx/>
              <a:buSzTx/>
              <a:buFontTx/>
              <a:buNone/>
              <a:tabLst/>
            </a:pPr>
            <a:r>
              <a:rPr lang="en-US" sz="1800" dirty="0" smtClean="0">
                <a:solidFill>
                  <a:schemeClr val="bg1"/>
                </a:solidFill>
                <a:cs typeface="Arial" charset="0"/>
              </a:rPr>
              <a:t>The sticky notes are reviewed and duplications discussed and where appropriate removed and revised </a:t>
            </a:r>
            <a:endParaRPr kumimoji="0" lang="en-US" sz="3200" b="0" i="0" u="none" strike="noStrike" cap="none" normalizeH="0" baseline="0" dirty="0" smtClean="0">
              <a:ln>
                <a:noFill/>
              </a:ln>
              <a:solidFill>
                <a:schemeClr val="bg1"/>
              </a:solidFill>
              <a:effectLst/>
              <a:cs typeface="Arial" charset="0"/>
            </a:endParaRPr>
          </a:p>
        </p:txBody>
      </p:sp>
      <p:sp>
        <p:nvSpPr>
          <p:cNvPr id="5" name="Rounded Rectangular Callout 4"/>
          <p:cNvSpPr/>
          <p:nvPr/>
        </p:nvSpPr>
        <p:spPr bwMode="auto">
          <a:xfrm>
            <a:off x="6963833" y="5122334"/>
            <a:ext cx="2010834" cy="994835"/>
          </a:xfrm>
          <a:prstGeom prst="wedgeRoundRectCallout">
            <a:avLst>
              <a:gd name="adj1" fmla="val -74602"/>
              <a:gd name="adj2" fmla="val -18248"/>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cs typeface="Arial" charset="0"/>
              </a:rPr>
              <a:t>Removed Duplications</a:t>
            </a:r>
          </a:p>
        </p:txBody>
      </p:sp>
    </p:spTree>
    <p:extLst>
      <p:ext uri="{BB962C8B-B14F-4D97-AF65-F5344CB8AC3E}">
        <p14:creationId xmlns:p14="http://schemas.microsoft.com/office/powerpoint/2010/main" val="12224979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Complex Groupings</a:t>
            </a:r>
            <a:endParaRPr lang="en-US" dirty="0"/>
          </a:p>
        </p:txBody>
      </p:sp>
      <p:sp>
        <p:nvSpPr>
          <p:cNvPr id="42" name="Rounded Rectangular Callout 41"/>
          <p:cNvSpPr/>
          <p:nvPr/>
        </p:nvSpPr>
        <p:spPr bwMode="auto">
          <a:xfrm>
            <a:off x="4800600" y="4495800"/>
            <a:ext cx="3960954" cy="1719074"/>
          </a:xfrm>
          <a:prstGeom prst="wedgeRoundRectCallout">
            <a:avLst>
              <a:gd name="adj1" fmla="val -71957"/>
              <a:gd name="adj2" fmla="val -13803"/>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800" dirty="0" smtClean="0">
                <a:solidFill>
                  <a:schemeClr val="bg1"/>
                </a:solidFill>
                <a:cs typeface="Arial" charset="0"/>
              </a:rPr>
              <a:t>We often find that some sticky notes could reside in several groups. In such situations Affinity Diagrams can be used to capture complex groupings</a:t>
            </a:r>
            <a:endParaRPr kumimoji="0" lang="en-US" sz="3200" b="0" i="0" u="none" strike="noStrike" cap="none" normalizeH="0" baseline="0" dirty="0" smtClean="0">
              <a:ln>
                <a:noFill/>
              </a:ln>
              <a:solidFill>
                <a:schemeClr val="bg1"/>
              </a:solidFill>
              <a:effectLst/>
              <a:cs typeface="Arial" charset="0"/>
            </a:endParaRPr>
          </a:p>
        </p:txBody>
      </p:sp>
      <p:pic>
        <p:nvPicPr>
          <p:cNvPr id="4" name="Picture 3"/>
          <p:cNvPicPr>
            <a:picLocks noChangeAspect="1"/>
          </p:cNvPicPr>
          <p:nvPr/>
        </p:nvPicPr>
        <p:blipFill>
          <a:blip r:embed="rId2"/>
          <a:stretch>
            <a:fillRect/>
          </a:stretch>
        </p:blipFill>
        <p:spPr>
          <a:xfrm>
            <a:off x="315662" y="1079500"/>
            <a:ext cx="6561387" cy="4737100"/>
          </a:xfrm>
          <a:prstGeom prst="rect">
            <a:avLst/>
          </a:prstGeom>
        </p:spPr>
      </p:pic>
    </p:spTree>
    <p:extLst>
      <p:ext uri="{BB962C8B-B14F-4D97-AF65-F5344CB8AC3E}">
        <p14:creationId xmlns:p14="http://schemas.microsoft.com/office/powerpoint/2010/main" val="15475158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36169"/>
            <a:ext cx="6453511" cy="4636031"/>
          </a:xfrm>
          <a:prstGeom prst="rect">
            <a:avLst/>
          </a:prstGeom>
        </p:spPr>
      </p:pic>
      <p:sp>
        <p:nvSpPr>
          <p:cNvPr id="4" name="Rounded Rectangular Callout 3"/>
          <p:cNvSpPr/>
          <p:nvPr/>
        </p:nvSpPr>
        <p:spPr bwMode="auto">
          <a:xfrm>
            <a:off x="6709834" y="1705232"/>
            <a:ext cx="2264833" cy="1663472"/>
          </a:xfrm>
          <a:prstGeom prst="wedgeRoundRectCallout">
            <a:avLst>
              <a:gd name="adj1" fmla="val -64758"/>
              <a:gd name="adj2" fmla="val -45206"/>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bg1"/>
                </a:solidFill>
                <a:effectLst/>
                <a:cs typeface="Arial" charset="0"/>
              </a:rPr>
              <a:t>Step 4b)</a:t>
            </a:r>
          </a:p>
          <a:p>
            <a:pPr marL="0" marR="0" indent="0" algn="ctr" defTabSz="914400" rtl="0" eaLnBrk="1" fontAlgn="base" latinLnBrk="0" hangingPunct="1">
              <a:lnSpc>
                <a:spcPct val="100000"/>
              </a:lnSpc>
              <a:spcBef>
                <a:spcPct val="0"/>
              </a:spcBef>
              <a:spcAft>
                <a:spcPct val="0"/>
              </a:spcAft>
              <a:buClrTx/>
              <a:buSzTx/>
              <a:buFontTx/>
              <a:buNone/>
              <a:tabLst/>
            </a:pPr>
            <a:r>
              <a:rPr lang="en-US" sz="1800" dirty="0" smtClean="0">
                <a:solidFill>
                  <a:schemeClr val="bg1"/>
                </a:solidFill>
                <a:cs typeface="Arial" charset="0"/>
              </a:rPr>
              <a:t>The groups are reviewed for further items</a:t>
            </a:r>
            <a:endParaRPr kumimoji="0" lang="en-US" sz="3200" b="0" i="0" u="none" strike="noStrike" cap="none" normalizeH="0" baseline="0" dirty="0" smtClean="0">
              <a:ln>
                <a:noFill/>
              </a:ln>
              <a:solidFill>
                <a:schemeClr val="bg1"/>
              </a:solidFill>
              <a:effectLst/>
              <a:cs typeface="Arial" charset="0"/>
            </a:endParaRPr>
          </a:p>
        </p:txBody>
      </p:sp>
      <p:sp>
        <p:nvSpPr>
          <p:cNvPr id="5" name="Rounded Rectangular Callout 4"/>
          <p:cNvSpPr/>
          <p:nvPr/>
        </p:nvSpPr>
        <p:spPr bwMode="auto">
          <a:xfrm>
            <a:off x="6963833" y="4720281"/>
            <a:ext cx="2010834" cy="1363550"/>
          </a:xfrm>
          <a:prstGeom prst="wedgeRoundRectCallout">
            <a:avLst>
              <a:gd name="adj1" fmla="val -80479"/>
              <a:gd name="adj2" fmla="val -55119"/>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dirty="0" smtClean="0">
                <a:solidFill>
                  <a:schemeClr val="tx1"/>
                </a:solidFill>
                <a:cs typeface="Arial" charset="0"/>
              </a:rPr>
              <a:t>Have we got all the requirements that relate to “ease of use?”</a:t>
            </a:r>
            <a:endParaRPr kumimoji="0" lang="en-US" sz="2800" b="0" i="0" u="none" strike="noStrike" cap="none" normalizeH="0" baseline="0" dirty="0" smtClean="0">
              <a:ln>
                <a:noFill/>
              </a:ln>
              <a:solidFill>
                <a:schemeClr val="tx1"/>
              </a:solidFill>
              <a:effectLst/>
              <a:cs typeface="Arial" charset="0"/>
            </a:endParaRPr>
          </a:p>
        </p:txBody>
      </p:sp>
      <p:sp>
        <p:nvSpPr>
          <p:cNvPr id="3" name="Title 2"/>
          <p:cNvSpPr>
            <a:spLocks noGrp="1"/>
          </p:cNvSpPr>
          <p:nvPr>
            <p:ph type="title"/>
          </p:nvPr>
        </p:nvSpPr>
        <p:spPr>
          <a:xfrm>
            <a:off x="8996" y="101442"/>
            <a:ext cx="6954837" cy="1041401"/>
          </a:xfrm>
        </p:spPr>
        <p:txBody>
          <a:bodyPr/>
          <a:lstStyle/>
          <a:p>
            <a:r>
              <a:rPr lang="en-US"/>
              <a:t>Step 4: Review Affinity Groups </a:t>
            </a:r>
            <a:br>
              <a:rPr lang="en-US"/>
            </a:br>
            <a:r>
              <a:rPr lang="en-US"/>
              <a:t>b) Review Groups for Further Elements </a:t>
            </a:r>
            <a:endParaRPr lang="en-US" dirty="0"/>
          </a:p>
        </p:txBody>
      </p:sp>
    </p:spTree>
    <p:extLst>
      <p:ext uri="{BB962C8B-B14F-4D97-AF65-F5344CB8AC3E}">
        <p14:creationId xmlns:p14="http://schemas.microsoft.com/office/powerpoint/2010/main" val="9239043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4"/>
          <p:cNvSpPr>
            <a:spLocks noGrp="1"/>
          </p:cNvSpPr>
          <p:nvPr>
            <p:ph sz="half" idx="1"/>
          </p:nvPr>
        </p:nvSpPr>
        <p:spPr>
          <a:xfrm>
            <a:off x="4637444" y="2209799"/>
            <a:ext cx="4343400" cy="4262437"/>
          </a:xfrm>
        </p:spPr>
        <p:txBody>
          <a:bodyPr/>
          <a:lstStyle/>
          <a:p>
            <a:r>
              <a:rPr lang="en-GB" dirty="0" smtClean="0"/>
              <a:t>In small Teams</a:t>
            </a:r>
          </a:p>
          <a:p>
            <a:pPr lvl="1"/>
            <a:r>
              <a:rPr lang="en-GB" dirty="0" smtClean="0"/>
              <a:t>Create an Affinity Diagram for the </a:t>
            </a:r>
            <a:r>
              <a:rPr lang="en-GB" dirty="0"/>
              <a:t>U</a:t>
            </a:r>
            <a:r>
              <a:rPr lang="en-GB" dirty="0" smtClean="0"/>
              <a:t>ser Requirements of the system described by the Trainer</a:t>
            </a:r>
          </a:p>
          <a:p>
            <a:r>
              <a:rPr lang="en-GB" dirty="0" smtClean="0"/>
              <a:t> Time 25 minutes</a:t>
            </a:r>
          </a:p>
        </p:txBody>
      </p:sp>
      <p:sp>
        <p:nvSpPr>
          <p:cNvPr id="18434" name="Title 1"/>
          <p:cNvSpPr>
            <a:spLocks noGrp="1"/>
          </p:cNvSpPr>
          <p:nvPr>
            <p:ph type="title"/>
          </p:nvPr>
        </p:nvSpPr>
        <p:spPr/>
        <p:txBody>
          <a:bodyPr/>
          <a:lstStyle/>
          <a:p>
            <a:r>
              <a:rPr lang="en-GB" smtClean="0"/>
              <a:t>Exercise: Affinity Diagram</a:t>
            </a:r>
          </a:p>
        </p:txBody>
      </p:sp>
      <p:pic>
        <p:nvPicPr>
          <p:cNvPr id="62" name="Picture 61"/>
          <p:cNvPicPr>
            <a:picLocks noChangeAspect="1"/>
          </p:cNvPicPr>
          <p:nvPr/>
        </p:nvPicPr>
        <p:blipFill>
          <a:blip r:embed="rId3"/>
          <a:stretch>
            <a:fillRect/>
          </a:stretch>
        </p:blipFill>
        <p:spPr>
          <a:xfrm>
            <a:off x="12526" y="2209799"/>
            <a:ext cx="4495800" cy="3229663"/>
          </a:xfrm>
          <a:prstGeom prst="rect">
            <a:avLst/>
          </a:prstGeom>
        </p:spPr>
      </p:pic>
    </p:spTree>
    <p:extLst>
      <p:ext uri="{BB962C8B-B14F-4D97-AF65-F5344CB8AC3E}">
        <p14:creationId xmlns:p14="http://schemas.microsoft.com/office/powerpoint/2010/main" val="1752953553"/>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Content Placeholder 2"/>
          <p:cNvSpPr>
            <a:spLocks noGrp="1"/>
          </p:cNvSpPr>
          <p:nvPr>
            <p:ph sz="half" idx="1"/>
          </p:nvPr>
        </p:nvSpPr>
        <p:spPr/>
        <p:txBody>
          <a:bodyPr/>
          <a:lstStyle/>
          <a:p>
            <a:r>
              <a:rPr lang="en-GB" smtClean="0"/>
              <a:t>Pros</a:t>
            </a:r>
          </a:p>
          <a:p>
            <a:pPr lvl="1"/>
            <a:r>
              <a:rPr lang="en-GB" smtClean="0"/>
              <a:t>Easy to use</a:t>
            </a:r>
          </a:p>
          <a:p>
            <a:pPr lvl="1"/>
            <a:r>
              <a:rPr lang="en-GB" smtClean="0"/>
              <a:t>Generates lots of ideas (two heads are better than one)</a:t>
            </a:r>
          </a:p>
          <a:p>
            <a:pPr lvl="1"/>
            <a:r>
              <a:rPr lang="en-GB" smtClean="0"/>
              <a:t>Promotes discussion</a:t>
            </a:r>
          </a:p>
          <a:p>
            <a:pPr lvl="1"/>
            <a:r>
              <a:rPr lang="en-GB" smtClean="0"/>
              <a:t>Consensus view – a shared and common understanding</a:t>
            </a:r>
          </a:p>
          <a:p>
            <a:pPr lvl="1"/>
            <a:r>
              <a:rPr lang="en-GB" smtClean="0"/>
              <a:t>Organized output</a:t>
            </a:r>
          </a:p>
          <a:p>
            <a:pPr lvl="1"/>
            <a:r>
              <a:rPr lang="en-GB" smtClean="0"/>
              <a:t>Useful in hierarchical groups – everybody contributes “evenly”</a:t>
            </a:r>
          </a:p>
          <a:p>
            <a:pPr lvl="1"/>
            <a:endParaRPr lang="en-GB" dirty="0" smtClean="0"/>
          </a:p>
        </p:txBody>
      </p:sp>
      <p:sp>
        <p:nvSpPr>
          <p:cNvPr id="19460" name="Content Placeholder 3"/>
          <p:cNvSpPr>
            <a:spLocks noGrp="1"/>
          </p:cNvSpPr>
          <p:nvPr>
            <p:ph sz="half" idx="2"/>
          </p:nvPr>
        </p:nvSpPr>
        <p:spPr/>
        <p:txBody>
          <a:bodyPr/>
          <a:lstStyle/>
          <a:p>
            <a:r>
              <a:rPr lang="en-GB" smtClean="0"/>
              <a:t>Cons</a:t>
            </a:r>
          </a:p>
          <a:p>
            <a:pPr lvl="1"/>
            <a:r>
              <a:rPr lang="en-GB" smtClean="0"/>
              <a:t>Difficulties in finding agreed affinities</a:t>
            </a:r>
          </a:p>
          <a:p>
            <a:pPr lvl="1"/>
            <a:r>
              <a:rPr lang="en-GB" smtClean="0"/>
              <a:t>Deciding on the headers</a:t>
            </a:r>
          </a:p>
          <a:p>
            <a:pPr lvl="1"/>
            <a:r>
              <a:rPr lang="en-GB" smtClean="0"/>
              <a:t>Don’t spend the time checking out duplications </a:t>
            </a:r>
          </a:p>
          <a:p>
            <a:pPr lvl="1"/>
            <a:r>
              <a:rPr lang="en-GB" smtClean="0"/>
              <a:t>Don’t spend the time investigating complex groupings </a:t>
            </a:r>
          </a:p>
          <a:p>
            <a:pPr lvl="1"/>
            <a:r>
              <a:rPr lang="en-GB" smtClean="0"/>
              <a:t>Don’t spend the time seeking additional elements</a:t>
            </a:r>
          </a:p>
          <a:p>
            <a:pPr lvl="1"/>
            <a:r>
              <a:rPr lang="en-GB" smtClean="0"/>
              <a:t>Output format not intuitive to novice reader</a:t>
            </a:r>
            <a:endParaRPr lang="en-GB" dirty="0" smtClean="0"/>
          </a:p>
        </p:txBody>
      </p:sp>
      <p:sp>
        <p:nvSpPr>
          <p:cNvPr id="19458" name="Title 1"/>
          <p:cNvSpPr>
            <a:spLocks noGrp="1"/>
          </p:cNvSpPr>
          <p:nvPr>
            <p:ph type="title"/>
          </p:nvPr>
        </p:nvSpPr>
        <p:spPr/>
        <p:txBody>
          <a:bodyPr/>
          <a:lstStyle/>
          <a:p>
            <a:r>
              <a:rPr lang="en-GB" smtClean="0"/>
              <a:t>Affinity Diagram Summary</a:t>
            </a:r>
          </a:p>
        </p:txBody>
      </p:sp>
    </p:spTree>
    <p:extLst>
      <p:ext uri="{BB962C8B-B14F-4D97-AF65-F5344CB8AC3E}">
        <p14:creationId xmlns:p14="http://schemas.microsoft.com/office/powerpoint/2010/main" val="170348146"/>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Probing for Requirements</a:t>
            </a:r>
            <a:endParaRPr lang="en-US" dirty="0"/>
          </a:p>
        </p:txBody>
      </p:sp>
      <p:sp>
        <p:nvSpPr>
          <p:cNvPr id="6" name="Content Placeholder 5"/>
          <p:cNvSpPr>
            <a:spLocks noGrp="1"/>
          </p:cNvSpPr>
          <p:nvPr>
            <p:ph idx="1"/>
          </p:nvPr>
        </p:nvSpPr>
        <p:spPr/>
        <p:txBody>
          <a:bodyPr/>
          <a:lstStyle/>
          <a:p>
            <a:r>
              <a:rPr lang="en-US" smtClean="0"/>
              <a:t>Stakeholders are often biased by their prior experience and couch the requirements in terms of what they know – i.e. a solution-based requirement (NFI): e.g. I want a touch screen display or Grade A energy efficiency</a:t>
            </a:r>
          </a:p>
          <a:p>
            <a:r>
              <a:rPr lang="en-US" smtClean="0"/>
              <a:t>We need to identify such situations and ask “probing” questions  - “why do you want a touch screen display?” to get at the true requirement – which might be “easy to use”</a:t>
            </a:r>
            <a:endParaRPr lang="en-US" dirty="0"/>
          </a:p>
        </p:txBody>
      </p:sp>
    </p:spTree>
    <p:extLst>
      <p:ext uri="{BB962C8B-B14F-4D97-AF65-F5344CB8AC3E}">
        <p14:creationId xmlns:p14="http://schemas.microsoft.com/office/powerpoint/2010/main" val="4455883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1" name="Rectangle 3"/>
          <p:cNvSpPr>
            <a:spLocks noGrp="1" noChangeArrowheads="1"/>
          </p:cNvSpPr>
          <p:nvPr>
            <p:ph sz="half" idx="1"/>
          </p:nvPr>
        </p:nvSpPr>
        <p:spPr>
          <a:xfrm>
            <a:off x="118836" y="1328056"/>
            <a:ext cx="4681764" cy="5029200"/>
          </a:xfrm>
        </p:spPr>
        <p:txBody>
          <a:bodyPr>
            <a:normAutofit fontScale="92500" lnSpcReduction="20000"/>
          </a:bodyPr>
          <a:lstStyle/>
          <a:p>
            <a:r>
              <a:rPr lang="en-GB" dirty="0" smtClean="0"/>
              <a:t>What is it?</a:t>
            </a:r>
          </a:p>
          <a:p>
            <a:pPr lvl="1"/>
            <a:r>
              <a:rPr lang="en-GB" dirty="0" smtClean="0"/>
              <a:t>An alternative to “what do you want?” is to ask the stakeholder (particularly the user) to describe in a story how they expect to USE the system (hence the name Use Case)</a:t>
            </a:r>
          </a:p>
          <a:p>
            <a:r>
              <a:rPr lang="en-GB" dirty="0" smtClean="0"/>
              <a:t>Why use it?</a:t>
            </a:r>
          </a:p>
          <a:p>
            <a:pPr lvl="1"/>
            <a:r>
              <a:rPr lang="en-GB" dirty="0" smtClean="0"/>
              <a:t>It is a natural intuitive communication</a:t>
            </a:r>
          </a:p>
          <a:p>
            <a:pPr lvl="1"/>
            <a:r>
              <a:rPr lang="en-GB" dirty="0" smtClean="0"/>
              <a:t>The stories situate requirements in context</a:t>
            </a:r>
          </a:p>
          <a:p>
            <a:pPr lvl="1"/>
            <a:r>
              <a:rPr lang="en-GB" dirty="0" smtClean="0"/>
              <a:t>Define logical chunks of functionality</a:t>
            </a:r>
          </a:p>
          <a:p>
            <a:pPr lvl="1"/>
            <a:r>
              <a:rPr lang="en-GB" dirty="0" smtClean="0"/>
              <a:t>Can help define both wanted and unwanted  behaviour</a:t>
            </a:r>
          </a:p>
          <a:p>
            <a:r>
              <a:rPr lang="en-GB" dirty="0" smtClean="0"/>
              <a:t>How to do it</a:t>
            </a:r>
          </a:p>
          <a:p>
            <a:pPr lvl="1"/>
            <a:r>
              <a:rPr lang="en-GB" dirty="0" smtClean="0"/>
              <a:t>Ask the user to describe in a time-line how they expect to interact with the system and how they expect the system to respond. For </a:t>
            </a:r>
            <a:r>
              <a:rPr lang="en-GB" dirty="0" err="1" smtClean="0"/>
              <a:t>moded</a:t>
            </a:r>
            <a:r>
              <a:rPr lang="en-GB" dirty="0" smtClean="0"/>
              <a:t> or multipurpose systems it may be necessary to have a number of Use Cases for different “scenarios”  </a:t>
            </a:r>
          </a:p>
        </p:txBody>
      </p:sp>
      <p:sp>
        <p:nvSpPr>
          <p:cNvPr id="5" name="Content Placeholder 3"/>
          <p:cNvSpPr>
            <a:spLocks noGrp="1"/>
          </p:cNvSpPr>
          <p:nvPr>
            <p:ph sz="half" idx="2"/>
          </p:nvPr>
        </p:nvSpPr>
        <p:spPr>
          <a:xfrm>
            <a:off x="5412135" y="2803374"/>
            <a:ext cx="3369122" cy="2987826"/>
          </a:xfrm>
        </p:spPr>
        <p:style>
          <a:lnRef idx="2">
            <a:schemeClr val="accent1"/>
          </a:lnRef>
          <a:fillRef idx="1">
            <a:schemeClr val="lt1"/>
          </a:fillRef>
          <a:effectRef idx="0">
            <a:schemeClr val="accent1"/>
          </a:effectRef>
          <a:fontRef idx="minor">
            <a:schemeClr val="dk1"/>
          </a:fontRef>
        </p:style>
        <p:txBody>
          <a:bodyPr>
            <a:noAutofit/>
          </a:bodyPr>
          <a:lstStyle/>
          <a:p>
            <a:pPr marL="0" indent="0">
              <a:buNone/>
            </a:pPr>
            <a:r>
              <a:rPr lang="en-GB" sz="1400" dirty="0" smtClean="0"/>
              <a:t>USE Case for a Pedestrian Crossing</a:t>
            </a:r>
          </a:p>
          <a:p>
            <a:r>
              <a:rPr lang="en-GB" sz="1200" dirty="0" smtClean="0"/>
              <a:t>Pedestrian approaches crossing that informs pedestrian not to cross</a:t>
            </a:r>
          </a:p>
          <a:p>
            <a:r>
              <a:rPr lang="en-GB" sz="1200" dirty="0" smtClean="0"/>
              <a:t>Pedestrian makes cross request</a:t>
            </a:r>
          </a:p>
          <a:p>
            <a:r>
              <a:rPr lang="en-GB" sz="1200" dirty="0" smtClean="0"/>
              <a:t>System waits, shows red light to cars, waits, informs pedestrian it is safe to cross </a:t>
            </a:r>
          </a:p>
          <a:p>
            <a:r>
              <a:rPr lang="en-GB" sz="1200" dirty="0" smtClean="0"/>
              <a:t>Pedestrian crosses</a:t>
            </a:r>
          </a:p>
          <a:p>
            <a:r>
              <a:rPr lang="en-GB" sz="1200" dirty="0" smtClean="0"/>
              <a:t>System continues to inform pedestrian it is safe to cross</a:t>
            </a:r>
          </a:p>
          <a:p>
            <a:r>
              <a:rPr lang="en-GB" sz="1200" dirty="0" smtClean="0"/>
              <a:t>System informs pedestrian it is not safe to cross, waits, shows green light to cars</a:t>
            </a:r>
            <a:endParaRPr lang="en-US" sz="1200" dirty="0"/>
          </a:p>
        </p:txBody>
      </p:sp>
      <p:sp>
        <p:nvSpPr>
          <p:cNvPr id="99330" name="Rectangle 2"/>
          <p:cNvSpPr>
            <a:spLocks noGrp="1" noChangeArrowheads="1"/>
          </p:cNvSpPr>
          <p:nvPr>
            <p:ph type="title"/>
          </p:nvPr>
        </p:nvSpPr>
        <p:spPr/>
        <p:txBody>
          <a:bodyPr/>
          <a:lstStyle/>
          <a:p>
            <a:r>
              <a:rPr lang="en-GB" smtClean="0"/>
              <a:t> Approach 2: The Use Case</a:t>
            </a:r>
            <a:endParaRPr lang="en-GB" dirty="0" smtClean="0"/>
          </a:p>
        </p:txBody>
      </p:sp>
      <p:pic>
        <p:nvPicPr>
          <p:cNvPr id="2" name="Picture 1" descr="Red &amp; Green 2.jpg"/>
          <p:cNvPicPr>
            <a:picLocks noChangeAspect="1"/>
          </p:cNvPicPr>
          <p:nvPr/>
        </p:nvPicPr>
        <p:blipFill rotWithShape="1">
          <a:blip r:embed="rId2">
            <a:extLst>
              <a:ext uri="{28A0092B-C50C-407E-A947-70E740481C1C}">
                <a14:useLocalDpi xmlns:a14="http://schemas.microsoft.com/office/drawing/2010/main" val="0"/>
              </a:ext>
            </a:extLst>
          </a:blip>
          <a:srcRect b="10550"/>
          <a:stretch/>
        </p:blipFill>
        <p:spPr>
          <a:xfrm>
            <a:off x="5642671" y="1163193"/>
            <a:ext cx="2659257" cy="1512846"/>
          </a:xfrm>
          <a:prstGeom prst="rect">
            <a:avLst/>
          </a:prstGeom>
        </p:spPr>
      </p:pic>
      <p:sp>
        <p:nvSpPr>
          <p:cNvPr id="6" name="TextBox 5"/>
          <p:cNvSpPr txBox="1"/>
          <p:nvPr/>
        </p:nvSpPr>
        <p:spPr>
          <a:xfrm>
            <a:off x="5257800" y="5874603"/>
            <a:ext cx="3617917"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smtClean="0"/>
              <a:t>In the example above, the Use Case describes, generically, how a user (pedestrian) has to interact with the crossing to </a:t>
            </a:r>
            <a:r>
              <a:rPr lang="en-GB" sz="1200" smtClean="0"/>
              <a:t>safely cross</a:t>
            </a:r>
            <a:endParaRPr lang="en-GB" sz="1200" dirty="0"/>
          </a:p>
        </p:txBody>
      </p:sp>
    </p:spTree>
    <p:extLst>
      <p:ext uri="{BB962C8B-B14F-4D97-AF65-F5344CB8AC3E}">
        <p14:creationId xmlns:p14="http://schemas.microsoft.com/office/powerpoint/2010/main" val="728274308"/>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p:cNvSpPr>
            <a:spLocks noGrp="1"/>
          </p:cNvSpPr>
          <p:nvPr>
            <p:ph sz="half" idx="2"/>
          </p:nvPr>
        </p:nvSpPr>
        <p:spPr>
          <a:xfrm>
            <a:off x="5313366" y="2326333"/>
            <a:ext cx="3373434" cy="4274429"/>
          </a:xfrm>
          <a:ln>
            <a:solidFill>
              <a:srgbClr val="000000"/>
            </a:solidFill>
          </a:ln>
        </p:spPr>
        <p:style>
          <a:lnRef idx="1">
            <a:schemeClr val="accent5"/>
          </a:lnRef>
          <a:fillRef idx="2">
            <a:schemeClr val="accent5"/>
          </a:fillRef>
          <a:effectRef idx="1">
            <a:schemeClr val="accent5"/>
          </a:effectRef>
          <a:fontRef idx="minor">
            <a:schemeClr val="dk1"/>
          </a:fontRef>
        </p:style>
        <p:txBody>
          <a:bodyPr>
            <a:normAutofit/>
          </a:bodyPr>
          <a:lstStyle/>
          <a:p>
            <a:pPr marL="0" indent="0">
              <a:buNone/>
            </a:pPr>
            <a:r>
              <a:rPr lang="en-US" sz="2000" dirty="0" smtClean="0"/>
              <a:t>Generic Version</a:t>
            </a:r>
          </a:p>
          <a:p>
            <a:pPr marL="0" indent="0">
              <a:buNone/>
            </a:pPr>
            <a:r>
              <a:rPr lang="en-US" sz="1400" dirty="0" smtClean="0"/>
              <a:t>Use Case for </a:t>
            </a:r>
            <a:r>
              <a:rPr lang="en-US" sz="1400" dirty="0"/>
              <a:t>a</a:t>
            </a:r>
            <a:r>
              <a:rPr lang="en-US" sz="1400" dirty="0" smtClean="0"/>
              <a:t> generic Pedestrian Crossing</a:t>
            </a:r>
          </a:p>
          <a:p>
            <a:pPr marL="285750" indent="-285750">
              <a:buFont typeface="Arial"/>
              <a:buChar char="•"/>
              <a:defRPr/>
            </a:pPr>
            <a:r>
              <a:rPr lang="en-GB" sz="1400" dirty="0"/>
              <a:t>Pedestrian approaches crossing that </a:t>
            </a:r>
            <a:r>
              <a:rPr lang="en-GB" sz="1400" dirty="0" smtClean="0"/>
              <a:t>informs pedestrian not to cross</a:t>
            </a:r>
            <a:endParaRPr lang="en-GB" sz="1400" dirty="0"/>
          </a:p>
          <a:p>
            <a:pPr marL="285750" indent="-285750">
              <a:buFont typeface="Arial"/>
              <a:buChar char="•"/>
              <a:defRPr/>
            </a:pPr>
            <a:r>
              <a:rPr lang="en-GB" sz="1400" dirty="0"/>
              <a:t>Pedestrian </a:t>
            </a:r>
            <a:r>
              <a:rPr lang="en-GB" sz="1400" dirty="0" smtClean="0"/>
              <a:t>makes cross request</a:t>
            </a:r>
            <a:endParaRPr lang="en-GB" sz="1400" dirty="0"/>
          </a:p>
          <a:p>
            <a:pPr marL="285750" indent="-285750">
              <a:buFont typeface="Arial"/>
              <a:buChar char="•"/>
              <a:defRPr/>
            </a:pPr>
            <a:r>
              <a:rPr lang="en-GB" sz="1400" dirty="0"/>
              <a:t>System waits, shows red light to cars, waits</a:t>
            </a:r>
            <a:r>
              <a:rPr lang="en-GB" sz="1400" dirty="0" smtClean="0"/>
              <a:t>, informs pedestrian it is safe to cross </a:t>
            </a:r>
          </a:p>
          <a:p>
            <a:pPr marL="285750" indent="-285750">
              <a:buFont typeface="Arial"/>
              <a:buChar char="•"/>
              <a:defRPr/>
            </a:pPr>
            <a:r>
              <a:rPr lang="en-GB" sz="1400" dirty="0" smtClean="0"/>
              <a:t>Pedestrian </a:t>
            </a:r>
            <a:r>
              <a:rPr lang="en-GB" sz="1400" dirty="0"/>
              <a:t>crosses</a:t>
            </a:r>
          </a:p>
          <a:p>
            <a:pPr marL="285750" indent="-285750">
              <a:buFont typeface="Arial"/>
              <a:buChar char="•"/>
              <a:defRPr/>
            </a:pPr>
            <a:r>
              <a:rPr lang="en-GB" sz="1400" dirty="0"/>
              <a:t>System </a:t>
            </a:r>
            <a:r>
              <a:rPr lang="en-GB" sz="1400" dirty="0" smtClean="0"/>
              <a:t>continues to inform pedestrian it is safe to cross</a:t>
            </a:r>
          </a:p>
          <a:p>
            <a:pPr marL="285750" indent="-285750">
              <a:buFont typeface="Arial"/>
              <a:buChar char="•"/>
              <a:defRPr/>
            </a:pPr>
            <a:r>
              <a:rPr lang="en-GB" sz="1400" dirty="0" smtClean="0"/>
              <a:t>System informs pedestrian it is not safe to cross, </a:t>
            </a:r>
            <a:r>
              <a:rPr lang="en-GB" sz="1400" dirty="0"/>
              <a:t>waits, shows green light to cars</a:t>
            </a:r>
          </a:p>
          <a:p>
            <a:pPr marL="0" indent="0">
              <a:buNone/>
            </a:pPr>
            <a:endParaRPr lang="en-US" dirty="0"/>
          </a:p>
          <a:p>
            <a:pPr marL="0" indent="0">
              <a:buNone/>
            </a:pPr>
            <a:endParaRPr lang="en-US" dirty="0"/>
          </a:p>
        </p:txBody>
      </p:sp>
      <p:sp>
        <p:nvSpPr>
          <p:cNvPr id="2" name="Title 1"/>
          <p:cNvSpPr>
            <a:spLocks noGrp="1"/>
          </p:cNvSpPr>
          <p:nvPr>
            <p:ph type="title"/>
          </p:nvPr>
        </p:nvSpPr>
        <p:spPr/>
        <p:txBody>
          <a:bodyPr/>
          <a:lstStyle/>
          <a:p>
            <a:r>
              <a:rPr lang="en-US" dirty="0" smtClean="0"/>
              <a:t>Solution to Generic</a:t>
            </a:r>
            <a:endParaRPr lang="en-US" dirty="0"/>
          </a:p>
        </p:txBody>
      </p:sp>
      <p:sp>
        <p:nvSpPr>
          <p:cNvPr id="6" name="Content Placeholder 5"/>
          <p:cNvSpPr>
            <a:spLocks noGrp="1"/>
          </p:cNvSpPr>
          <p:nvPr>
            <p:ph sz="half" idx="1"/>
          </p:nvPr>
        </p:nvSpPr>
        <p:spPr>
          <a:xfrm>
            <a:off x="466555" y="2331491"/>
            <a:ext cx="3492868" cy="4274430"/>
          </a:xfrm>
          <a:prstGeom prst="rect">
            <a:avLst/>
          </a:prstGeom>
          <a:ln/>
        </p:spPr>
        <p:style>
          <a:lnRef idx="1">
            <a:schemeClr val="accent6"/>
          </a:lnRef>
          <a:fillRef idx="2">
            <a:schemeClr val="accent6"/>
          </a:fillRef>
          <a:effectRef idx="1">
            <a:schemeClr val="accent6"/>
          </a:effectRef>
          <a:fontRef idx="minor">
            <a:schemeClr val="dk1"/>
          </a:fontRef>
        </p:style>
        <p:txBody>
          <a:bodyPr wrap="square">
            <a:noAutofit/>
          </a:bodyPr>
          <a:lstStyle/>
          <a:p>
            <a:pPr marL="0" indent="0">
              <a:buFont typeface="Symbol" charset="0"/>
              <a:buNone/>
              <a:defRPr/>
            </a:pPr>
            <a:r>
              <a:rPr lang="en-GB" dirty="0" smtClean="0"/>
              <a:t>Use Case for Pedestrian Crossing</a:t>
            </a:r>
          </a:p>
          <a:p>
            <a:pPr marL="285750" indent="-285750">
              <a:buFont typeface="Arial"/>
              <a:buChar char="•"/>
              <a:defRPr/>
            </a:pPr>
            <a:r>
              <a:rPr lang="en-GB" sz="1400" dirty="0" smtClean="0"/>
              <a:t>Pedestrian </a:t>
            </a:r>
            <a:r>
              <a:rPr lang="en-GB" sz="1400" dirty="0"/>
              <a:t>approaches crossing that shows red light to pedestrian</a:t>
            </a:r>
          </a:p>
          <a:p>
            <a:pPr marL="285750" indent="-285750">
              <a:buFont typeface="Arial"/>
              <a:buChar char="•"/>
              <a:defRPr/>
            </a:pPr>
            <a:r>
              <a:rPr lang="en-GB" sz="1400" dirty="0"/>
              <a:t>Pedestrian presses cross button, button lights to indicate press successful</a:t>
            </a:r>
          </a:p>
          <a:p>
            <a:pPr marL="285750" indent="-285750">
              <a:buFont typeface="Arial"/>
              <a:buChar char="•"/>
              <a:defRPr/>
            </a:pPr>
            <a:r>
              <a:rPr lang="en-GB" sz="1400" dirty="0"/>
              <a:t>System waits, shows red light to cars, waits, shows green light to pedestrians</a:t>
            </a:r>
          </a:p>
          <a:p>
            <a:pPr marL="285750" indent="-285750">
              <a:buFont typeface="Arial"/>
              <a:buChar char="•"/>
              <a:defRPr/>
            </a:pPr>
            <a:r>
              <a:rPr lang="en-GB" sz="1400" dirty="0"/>
              <a:t>Pedestrian crosses</a:t>
            </a:r>
          </a:p>
          <a:p>
            <a:pPr marL="285750" indent="-285750">
              <a:buFont typeface="Arial"/>
              <a:buChar char="•"/>
              <a:defRPr/>
            </a:pPr>
            <a:r>
              <a:rPr lang="en-GB" sz="1400" dirty="0"/>
              <a:t>System gives visual and audible warning</a:t>
            </a:r>
          </a:p>
          <a:p>
            <a:pPr marL="285750" indent="-285750">
              <a:buFont typeface="Arial"/>
              <a:buChar char="•"/>
              <a:defRPr/>
            </a:pPr>
            <a:r>
              <a:rPr lang="en-GB" sz="1400" dirty="0"/>
              <a:t>System shows red light to pedestrians, waits, shows green light to cars</a:t>
            </a:r>
          </a:p>
        </p:txBody>
      </p:sp>
      <p:sp>
        <p:nvSpPr>
          <p:cNvPr id="7" name="TextBox 6"/>
          <p:cNvSpPr txBox="1"/>
          <p:nvPr/>
        </p:nvSpPr>
        <p:spPr>
          <a:xfrm>
            <a:off x="496826" y="1133882"/>
            <a:ext cx="8340703" cy="923330"/>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pPr marL="0" lvl="1"/>
            <a:r>
              <a:rPr lang="en-US" sz="1800" dirty="0" smtClean="0"/>
              <a:t>One of the potential drawbacks with Use Cases is that it elicits a description of an existing system design. In such situations it may be necessary to  </a:t>
            </a:r>
            <a:r>
              <a:rPr lang="en-US" sz="1800" dirty="0"/>
              <a:t>“abstract” the Use Case to </a:t>
            </a:r>
            <a:r>
              <a:rPr lang="en-US" sz="1800" dirty="0" smtClean="0"/>
              <a:t>get the generic functions</a:t>
            </a:r>
            <a:endParaRPr lang="en-US" sz="1800" dirty="0"/>
          </a:p>
        </p:txBody>
      </p:sp>
      <p:sp>
        <p:nvSpPr>
          <p:cNvPr id="8" name="Right Arrow 7"/>
          <p:cNvSpPr/>
          <p:nvPr/>
        </p:nvSpPr>
        <p:spPr>
          <a:xfrm>
            <a:off x="4109259" y="3055322"/>
            <a:ext cx="1054271" cy="212075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ular Callout 8"/>
          <p:cNvSpPr/>
          <p:nvPr/>
        </p:nvSpPr>
        <p:spPr bwMode="auto">
          <a:xfrm>
            <a:off x="3357391" y="6078517"/>
            <a:ext cx="2205210" cy="493018"/>
          </a:xfrm>
          <a:prstGeom prst="wedgeRoundRectCallout">
            <a:avLst>
              <a:gd name="adj1" fmla="val 53159"/>
              <a:gd name="adj2" fmla="val -72045"/>
              <a:gd name="adj3" fmla="val 16667"/>
            </a:avLst>
          </a:prstGeom>
          <a:solidFill>
            <a:srgbClr val="800000"/>
          </a:solidFill>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FFFFFF"/>
                </a:solidFill>
                <a:effectLst/>
              </a:rPr>
              <a:t>Why still Red and Green lights for the cars?</a:t>
            </a:r>
          </a:p>
        </p:txBody>
      </p:sp>
    </p:spTree>
    <p:extLst>
      <p:ext uri="{BB962C8B-B14F-4D97-AF65-F5344CB8AC3E}">
        <p14:creationId xmlns:p14="http://schemas.microsoft.com/office/powerpoint/2010/main" val="159699030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0">
                                            <p:bg/>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animBg="1"/>
      <p:bldP spid="8"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0877" y="241933"/>
            <a:ext cx="9144000" cy="676275"/>
          </a:xfrm>
        </p:spPr>
        <p:txBody>
          <a:bodyPr/>
          <a:lstStyle/>
          <a:p>
            <a:r>
              <a:rPr lang="en-GB" dirty="0" smtClean="0"/>
              <a:t>Exercise: Use Cases</a:t>
            </a:r>
          </a:p>
        </p:txBody>
      </p:sp>
      <p:sp>
        <p:nvSpPr>
          <p:cNvPr id="18435" name="Content Placeholder 4"/>
          <p:cNvSpPr>
            <a:spLocks noGrp="1"/>
          </p:cNvSpPr>
          <p:nvPr>
            <p:ph sz="half" idx="1"/>
          </p:nvPr>
        </p:nvSpPr>
        <p:spPr>
          <a:xfrm>
            <a:off x="4237351" y="1854994"/>
            <a:ext cx="4237143" cy="3780219"/>
          </a:xfrm>
        </p:spPr>
        <p:txBody>
          <a:bodyPr/>
          <a:lstStyle/>
          <a:p>
            <a:r>
              <a:rPr lang="en-GB" sz="2000" dirty="0" smtClean="0"/>
              <a:t>In Small Teams</a:t>
            </a:r>
          </a:p>
          <a:p>
            <a:pPr lvl="1"/>
            <a:r>
              <a:rPr lang="en-GB" dirty="0" smtClean="0"/>
              <a:t>Write a simple Use Case as </a:t>
            </a:r>
            <a:r>
              <a:rPr lang="en-GB" smtClean="0"/>
              <a:t>to how </a:t>
            </a:r>
            <a:r>
              <a:rPr lang="en-GB" dirty="0" smtClean="0"/>
              <a:t>the User would expect to interact with the system under development</a:t>
            </a:r>
          </a:p>
          <a:p>
            <a:r>
              <a:rPr lang="en-GB" dirty="0" smtClean="0"/>
              <a:t>Time 20 Minutes</a:t>
            </a:r>
          </a:p>
        </p:txBody>
      </p:sp>
      <p:sp>
        <p:nvSpPr>
          <p:cNvPr id="18436" name="Text Box 2"/>
          <p:cNvSpPr txBox="1">
            <a:spLocks noChangeArrowheads="1"/>
          </p:cNvSpPr>
          <p:nvPr/>
        </p:nvSpPr>
        <p:spPr bwMode="auto">
          <a:xfrm>
            <a:off x="738779" y="2462219"/>
            <a:ext cx="184666" cy="307777"/>
          </a:xfrm>
          <a:prstGeom prst="rect">
            <a:avLst/>
          </a:prstGeom>
          <a:noFill/>
          <a:ln w="12700">
            <a:noFill/>
            <a:miter lim="800000"/>
            <a:headEnd/>
            <a:tailEnd/>
          </a:ln>
        </p:spPr>
        <p:txBody>
          <a:bodyPr wrap="none">
            <a:spAutoFit/>
          </a:bodyPr>
          <a:lstStyle/>
          <a:p>
            <a:pPr eaLnBrk="0" hangingPunct="0"/>
            <a:endParaRPr lang="en-US" sz="1400"/>
          </a:p>
        </p:txBody>
      </p:sp>
      <p:sp>
        <p:nvSpPr>
          <p:cNvPr id="7" name="Content Placeholder 3"/>
          <p:cNvSpPr>
            <a:spLocks noGrp="1"/>
          </p:cNvSpPr>
          <p:nvPr>
            <p:ph sz="half" idx="2"/>
          </p:nvPr>
        </p:nvSpPr>
        <p:spPr>
          <a:xfrm>
            <a:off x="457200" y="1676400"/>
            <a:ext cx="3373434" cy="4274429"/>
          </a:xfrm>
          <a:ln>
            <a:solidFill>
              <a:srgbClr val="000000"/>
            </a:solidFill>
          </a:ln>
        </p:spPr>
        <p:style>
          <a:lnRef idx="1">
            <a:schemeClr val="accent5"/>
          </a:lnRef>
          <a:fillRef idx="2">
            <a:schemeClr val="accent5"/>
          </a:fillRef>
          <a:effectRef idx="1">
            <a:schemeClr val="accent5"/>
          </a:effectRef>
          <a:fontRef idx="minor">
            <a:schemeClr val="dk1"/>
          </a:fontRef>
        </p:style>
        <p:txBody>
          <a:bodyPr>
            <a:normAutofit/>
          </a:bodyPr>
          <a:lstStyle/>
          <a:p>
            <a:pPr marL="0" indent="0">
              <a:buNone/>
            </a:pPr>
            <a:r>
              <a:rPr lang="en-US" sz="2000" dirty="0" smtClean="0"/>
              <a:t>Generic Version</a:t>
            </a:r>
          </a:p>
          <a:p>
            <a:pPr marL="0" indent="0">
              <a:buNone/>
            </a:pPr>
            <a:r>
              <a:rPr lang="en-US" sz="1400" dirty="0" smtClean="0"/>
              <a:t>Use Case for </a:t>
            </a:r>
            <a:r>
              <a:rPr lang="en-US" sz="1400" dirty="0"/>
              <a:t>a</a:t>
            </a:r>
            <a:r>
              <a:rPr lang="en-US" sz="1400" dirty="0" smtClean="0"/>
              <a:t> generic Pedestrian Crossing</a:t>
            </a:r>
          </a:p>
          <a:p>
            <a:pPr marL="285750" indent="-285750">
              <a:buFont typeface="Arial"/>
              <a:buChar char="•"/>
              <a:defRPr/>
            </a:pPr>
            <a:r>
              <a:rPr lang="en-GB" sz="1400" dirty="0"/>
              <a:t>Pedestrian approaches crossing that </a:t>
            </a:r>
            <a:r>
              <a:rPr lang="en-GB" sz="1400" dirty="0" smtClean="0"/>
              <a:t>informs pedestrian not to cross</a:t>
            </a:r>
            <a:endParaRPr lang="en-GB" sz="1400" dirty="0"/>
          </a:p>
          <a:p>
            <a:pPr marL="285750" indent="-285750">
              <a:buFont typeface="Arial"/>
              <a:buChar char="•"/>
              <a:defRPr/>
            </a:pPr>
            <a:r>
              <a:rPr lang="en-GB" sz="1400" dirty="0"/>
              <a:t>Pedestrian </a:t>
            </a:r>
            <a:r>
              <a:rPr lang="en-GB" sz="1400" dirty="0" smtClean="0"/>
              <a:t>makes cross request</a:t>
            </a:r>
            <a:endParaRPr lang="en-GB" sz="1400" dirty="0"/>
          </a:p>
          <a:p>
            <a:pPr marL="285750" indent="-285750">
              <a:buFont typeface="Arial"/>
              <a:buChar char="•"/>
              <a:defRPr/>
            </a:pPr>
            <a:r>
              <a:rPr lang="en-GB" sz="1400" dirty="0"/>
              <a:t>System waits, shows red light to cars, waits</a:t>
            </a:r>
            <a:r>
              <a:rPr lang="en-GB" sz="1400" dirty="0" smtClean="0"/>
              <a:t>, informs pedestrian it is safe to cross </a:t>
            </a:r>
          </a:p>
          <a:p>
            <a:pPr marL="285750" indent="-285750">
              <a:buFont typeface="Arial"/>
              <a:buChar char="•"/>
              <a:defRPr/>
            </a:pPr>
            <a:r>
              <a:rPr lang="en-GB" sz="1400" dirty="0" smtClean="0"/>
              <a:t>Pedestrian </a:t>
            </a:r>
            <a:r>
              <a:rPr lang="en-GB" sz="1400" dirty="0"/>
              <a:t>crosses</a:t>
            </a:r>
          </a:p>
          <a:p>
            <a:pPr marL="285750" indent="-285750">
              <a:buFont typeface="Arial"/>
              <a:buChar char="•"/>
              <a:defRPr/>
            </a:pPr>
            <a:r>
              <a:rPr lang="en-GB" sz="1400" dirty="0"/>
              <a:t>System </a:t>
            </a:r>
            <a:r>
              <a:rPr lang="en-GB" sz="1400" dirty="0" smtClean="0"/>
              <a:t>continues to inform pedestrian it is safe to cross</a:t>
            </a:r>
          </a:p>
          <a:p>
            <a:pPr marL="285750" indent="-285750">
              <a:buFont typeface="Arial"/>
              <a:buChar char="•"/>
              <a:defRPr/>
            </a:pPr>
            <a:r>
              <a:rPr lang="en-GB" sz="1400" dirty="0" smtClean="0"/>
              <a:t>System informs pedestrian it is not safe to cross, </a:t>
            </a:r>
            <a:r>
              <a:rPr lang="en-GB" sz="1400" dirty="0"/>
              <a:t>waits, shows green light to cars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65402315"/>
      </p:ext>
    </p:extLst>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lstStyle/>
          <a:p>
            <a:r>
              <a:rPr lang="en-US" dirty="0" smtClean="0"/>
              <a:t>Pros</a:t>
            </a:r>
          </a:p>
          <a:p>
            <a:pPr lvl="1"/>
            <a:r>
              <a:rPr lang="en-US" dirty="0" smtClean="0"/>
              <a:t>Can extract system functionality from the stakeholder</a:t>
            </a:r>
          </a:p>
          <a:p>
            <a:pPr lvl="1"/>
            <a:r>
              <a:rPr lang="en-US" dirty="0" smtClean="0"/>
              <a:t>Intuitive to stakeholder</a:t>
            </a:r>
          </a:p>
          <a:p>
            <a:pPr lvl="1"/>
            <a:r>
              <a:rPr lang="en-US" dirty="0" smtClean="0"/>
              <a:t>Can be useful for unprecedented systems to capture the perceived concept of operation</a:t>
            </a:r>
            <a:endParaRPr lang="en-US" dirty="0"/>
          </a:p>
        </p:txBody>
      </p:sp>
      <p:sp>
        <p:nvSpPr>
          <p:cNvPr id="6" name="Content Placeholder 5"/>
          <p:cNvSpPr>
            <a:spLocks noGrp="1"/>
          </p:cNvSpPr>
          <p:nvPr>
            <p:ph sz="half" idx="2"/>
          </p:nvPr>
        </p:nvSpPr>
        <p:spPr/>
        <p:txBody>
          <a:bodyPr>
            <a:normAutofit lnSpcReduction="10000"/>
          </a:bodyPr>
          <a:lstStyle/>
          <a:p>
            <a:r>
              <a:rPr lang="en-US" dirty="0" smtClean="0"/>
              <a:t>Cons</a:t>
            </a:r>
          </a:p>
          <a:p>
            <a:pPr lvl="1"/>
            <a:r>
              <a:rPr lang="en-US" dirty="0" smtClean="0"/>
              <a:t>Stakeholder often relates to and describes an existing design solution – we may need to “abstract” the Use Case to determine the generic system functions</a:t>
            </a:r>
          </a:p>
          <a:p>
            <a:pPr lvl="1"/>
            <a:r>
              <a:rPr lang="en-US" dirty="0" smtClean="0"/>
              <a:t>Getting the “right” level for the functionality – not too high or too low. </a:t>
            </a:r>
          </a:p>
          <a:p>
            <a:pPr lvl="1"/>
            <a:r>
              <a:rPr lang="en-US" dirty="0" smtClean="0"/>
              <a:t>Not very useful for embedded, automatic or some unprecedented systems. The for example asking a pilot to write a Use Case for an aircraft power plant will not provide much information</a:t>
            </a:r>
          </a:p>
          <a:p>
            <a:pPr lvl="1"/>
            <a:r>
              <a:rPr lang="en-US" dirty="0" smtClean="0"/>
              <a:t>Does not elicit Non-Functional constraint type requirements</a:t>
            </a:r>
            <a:endParaRPr lang="en-US" dirty="0"/>
          </a:p>
        </p:txBody>
      </p:sp>
      <p:sp>
        <p:nvSpPr>
          <p:cNvPr id="4" name="Title 3"/>
          <p:cNvSpPr>
            <a:spLocks noGrp="1"/>
          </p:cNvSpPr>
          <p:nvPr>
            <p:ph type="title"/>
          </p:nvPr>
        </p:nvSpPr>
        <p:spPr/>
        <p:txBody>
          <a:bodyPr/>
          <a:lstStyle/>
          <a:p>
            <a:r>
              <a:rPr lang="en-US" smtClean="0"/>
              <a:t>Use Case Summary</a:t>
            </a:r>
            <a:endParaRPr lang="en-US" dirty="0"/>
          </a:p>
        </p:txBody>
      </p:sp>
    </p:spTree>
    <p:extLst>
      <p:ext uri="{BB962C8B-B14F-4D97-AF65-F5344CB8AC3E}">
        <p14:creationId xmlns:p14="http://schemas.microsoft.com/office/powerpoint/2010/main" val="946307435"/>
      </p:ext>
    </p:extLst>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p:cNvSpPr>
            <a:spLocks noGrp="1"/>
          </p:cNvSpPr>
          <p:nvPr>
            <p:ph type="title"/>
          </p:nvPr>
        </p:nvSpPr>
        <p:spPr/>
        <p:txBody>
          <a:bodyPr/>
          <a:lstStyle/>
          <a:p>
            <a:r>
              <a:rPr lang="en-GB" smtClean="0"/>
              <a:t>Approach 3: Put Yourself in Their Shoes</a:t>
            </a:r>
            <a:endParaRPr lang="en-GB" dirty="0"/>
          </a:p>
        </p:txBody>
      </p:sp>
      <p:sp>
        <p:nvSpPr>
          <p:cNvPr id="4" name="Content Placeholder 3"/>
          <p:cNvSpPr>
            <a:spLocks noGrp="1"/>
          </p:cNvSpPr>
          <p:nvPr>
            <p:ph idx="1"/>
          </p:nvPr>
        </p:nvSpPr>
        <p:spPr/>
        <p:txBody>
          <a:bodyPr/>
          <a:lstStyle/>
          <a:p>
            <a:r>
              <a:rPr lang="en-GB" smtClean="0"/>
              <a:t>In many situations, gathering requirements is a lengthy activity - but it is possible to generate requirements (and therefore proceed with the system design) by </a:t>
            </a:r>
            <a:r>
              <a:rPr lang="ja-JP" altLang="en-GB" smtClean="0"/>
              <a:t>“</a:t>
            </a:r>
            <a:r>
              <a:rPr lang="en-GB" smtClean="0"/>
              <a:t>putting yourself in their shoes</a:t>
            </a:r>
            <a:r>
              <a:rPr lang="ja-JP" altLang="en-GB" smtClean="0"/>
              <a:t>”</a:t>
            </a:r>
            <a:endParaRPr lang="en-GB" altLang="ja-JP" smtClean="0"/>
          </a:p>
          <a:p>
            <a:r>
              <a:rPr lang="en-GB" smtClean="0"/>
              <a:t>This will certainly generate some realistic requirements but there is the risk that these are what we </a:t>
            </a:r>
            <a:r>
              <a:rPr lang="ja-JP" altLang="en-GB" smtClean="0"/>
              <a:t>“</a:t>
            </a:r>
            <a:r>
              <a:rPr lang="en-GB" smtClean="0"/>
              <a:t>want</a:t>
            </a:r>
            <a:r>
              <a:rPr lang="ja-JP" altLang="en-GB" smtClean="0"/>
              <a:t>”</a:t>
            </a:r>
            <a:r>
              <a:rPr lang="en-GB" smtClean="0"/>
              <a:t> and  not what stakeholders actually want! </a:t>
            </a:r>
          </a:p>
          <a:p>
            <a:r>
              <a:rPr lang="en-GB" smtClean="0"/>
              <a:t>Again an Affinity Diagram can be used to generate, capture and organize the requirements</a:t>
            </a:r>
          </a:p>
          <a:p>
            <a:endParaRPr lang="en-US" dirty="0"/>
          </a:p>
        </p:txBody>
      </p:sp>
      <p:sp>
        <p:nvSpPr>
          <p:cNvPr id="2" name="Rectangle 1"/>
          <p:cNvSpPr/>
          <p:nvPr/>
        </p:nvSpPr>
        <p:spPr>
          <a:xfrm>
            <a:off x="252746" y="4866133"/>
            <a:ext cx="6390638"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dirty="0" smtClean="0"/>
              <a:t>Beware</a:t>
            </a:r>
          </a:p>
          <a:p>
            <a:r>
              <a:rPr lang="en-GB" sz="1200" dirty="0" smtClean="0"/>
              <a:t>SAAB </a:t>
            </a:r>
            <a:r>
              <a:rPr lang="en-GB" sz="1200" dirty="0"/>
              <a:t>engineers were convinced that customers needed a glove box that could fit an A4 file. This could only be achieved through a design that compromised access. </a:t>
            </a:r>
            <a:r>
              <a:rPr lang="en-GB" sz="1200" dirty="0" smtClean="0"/>
              <a:t>Customers </a:t>
            </a:r>
            <a:r>
              <a:rPr lang="en-GB" sz="1200" dirty="0"/>
              <a:t>hated it at production evaluation and it had to be re-designed at x1000 times the original development costs.</a:t>
            </a:r>
          </a:p>
        </p:txBody>
      </p:sp>
      <p:sp>
        <p:nvSpPr>
          <p:cNvPr id="3" name="Rounded Rectangular Callout 2"/>
          <p:cNvSpPr/>
          <p:nvPr/>
        </p:nvSpPr>
        <p:spPr bwMode="auto">
          <a:xfrm>
            <a:off x="7003239" y="4663841"/>
            <a:ext cx="1949877" cy="1481801"/>
          </a:xfrm>
          <a:prstGeom prst="wedgeRoundRectCallout">
            <a:avLst>
              <a:gd name="adj1" fmla="val -86935"/>
              <a:gd name="adj2" fmla="val 26009"/>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FFFFFF"/>
                </a:solidFill>
                <a:effectLst/>
              </a:rPr>
              <a:t>The lesson is: - Validate your</a:t>
            </a:r>
            <a:r>
              <a:rPr kumimoji="0" lang="en-US" sz="1600" b="0" i="0" u="none" strike="noStrike" cap="none" normalizeH="0" dirty="0" smtClean="0">
                <a:ln>
                  <a:noFill/>
                </a:ln>
                <a:solidFill>
                  <a:srgbClr val="FFFFFF"/>
                </a:solidFill>
                <a:effectLst/>
              </a:rPr>
              <a:t> view of stakeholder requirements</a:t>
            </a:r>
            <a:endParaRPr kumimoji="0" lang="en-US" sz="1600" b="0" i="0" u="none" strike="noStrike" cap="none" normalizeH="0" baseline="0" dirty="0" smtClean="0">
              <a:ln>
                <a:noFill/>
              </a:ln>
              <a:solidFill>
                <a:srgbClr val="FFFFFF"/>
              </a:solidFill>
              <a:effectLst/>
            </a:endParaRPr>
          </a:p>
        </p:txBody>
      </p:sp>
    </p:spTree>
    <p:extLst>
      <p:ext uri="{BB962C8B-B14F-4D97-AF65-F5344CB8AC3E}">
        <p14:creationId xmlns:p14="http://schemas.microsoft.com/office/powerpoint/2010/main" val="325170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2"/>
          <p:cNvSpPr>
            <a:spLocks noGrp="1"/>
          </p:cNvSpPr>
          <p:nvPr>
            <p:ph type="title"/>
          </p:nvPr>
        </p:nvSpPr>
        <p:spPr/>
        <p:txBody>
          <a:bodyPr/>
          <a:lstStyle/>
          <a:p>
            <a:r>
              <a:rPr lang="en-US" smtClean="0"/>
              <a:t>Approach 4: Gemba Visits</a:t>
            </a:r>
            <a:endParaRPr lang="en-US" dirty="0"/>
          </a:p>
        </p:txBody>
      </p:sp>
      <p:sp>
        <p:nvSpPr>
          <p:cNvPr id="4" name="Content Placeholder 3"/>
          <p:cNvSpPr>
            <a:spLocks noGrp="1"/>
          </p:cNvSpPr>
          <p:nvPr>
            <p:ph idx="1"/>
          </p:nvPr>
        </p:nvSpPr>
        <p:spPr>
          <a:xfrm>
            <a:off x="130175" y="1328738"/>
            <a:ext cx="4975225" cy="5148262"/>
          </a:xfrm>
        </p:spPr>
        <p:txBody>
          <a:bodyPr>
            <a:normAutofit fontScale="92500" lnSpcReduction="20000"/>
          </a:bodyPr>
          <a:lstStyle/>
          <a:p>
            <a:r>
              <a:rPr lang="en-GB" dirty="0" smtClean="0"/>
              <a:t>People can find it hard to verbally articulate their thoughts – other methods are necessary</a:t>
            </a:r>
          </a:p>
          <a:p>
            <a:r>
              <a:rPr lang="en-GB" dirty="0" smtClean="0"/>
              <a:t>People very often accept a sub-standard level of performance and don’t believe there are problems when using a product because ‘I thought this was it’. </a:t>
            </a:r>
          </a:p>
          <a:p>
            <a:r>
              <a:rPr lang="en-GB" dirty="0" smtClean="0"/>
              <a:t>People are flexible and learn to adapt to using a system of inferior quality.</a:t>
            </a:r>
          </a:p>
          <a:p>
            <a:r>
              <a:rPr lang="en-GB" dirty="0" smtClean="0"/>
              <a:t>Observing end users (</a:t>
            </a:r>
            <a:r>
              <a:rPr lang="en-GB" dirty="0" err="1" smtClean="0"/>
              <a:t>Gemba</a:t>
            </a:r>
            <a:r>
              <a:rPr lang="en-GB" dirty="0" smtClean="0"/>
              <a:t> Visit) is one way to unearth some unarticulated needs.</a:t>
            </a:r>
          </a:p>
          <a:p>
            <a:r>
              <a:rPr lang="en-GB" dirty="0" smtClean="0"/>
              <a:t>Observing end users with other stakeholders also aids our understanding of their needs and requirements.</a:t>
            </a:r>
          </a:p>
          <a:p>
            <a:endParaRPr lang="en-US" dirty="0"/>
          </a:p>
        </p:txBody>
      </p:sp>
      <p:pic>
        <p:nvPicPr>
          <p:cNvPr id="5" name="Picture 5" descr="P12200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328738"/>
            <a:ext cx="3476625" cy="5022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892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pPr eaLnBrk="1" hangingPunct="1"/>
            <a:r>
              <a:rPr lang="en-US">
                <a:latin typeface="Arial" charset="0"/>
              </a:rPr>
              <a:t>Other Sources of Requirements</a:t>
            </a:r>
          </a:p>
        </p:txBody>
      </p:sp>
      <p:sp>
        <p:nvSpPr>
          <p:cNvPr id="25603" name="Rectangle 3"/>
          <p:cNvSpPr>
            <a:spLocks noGrp="1" noChangeArrowheads="1"/>
          </p:cNvSpPr>
          <p:nvPr>
            <p:ph type="body" sz="half" idx="1"/>
          </p:nvPr>
        </p:nvSpPr>
        <p:spPr>
          <a:xfrm>
            <a:off x="4833981" y="2274954"/>
            <a:ext cx="3817938" cy="4062412"/>
          </a:xfrm>
        </p:spPr>
        <p:txBody>
          <a:bodyPr>
            <a:normAutofit fontScale="92500" lnSpcReduction="10000"/>
          </a:bodyPr>
          <a:lstStyle/>
          <a:p>
            <a:pPr marL="0" indent="0" eaLnBrk="1" hangingPunct="1">
              <a:buNone/>
              <a:defRPr/>
            </a:pPr>
            <a:r>
              <a:rPr lang="en-US" sz="2000" dirty="0" smtClean="0">
                <a:ea typeface="+mn-ea"/>
                <a:cs typeface="+mn-cs"/>
              </a:rPr>
              <a:t>Reactive systems</a:t>
            </a:r>
          </a:p>
          <a:p>
            <a:pPr marL="361950" indent="-285750" eaLnBrk="1" hangingPunct="1">
              <a:defRPr/>
            </a:pPr>
            <a:r>
              <a:rPr lang="en-US" sz="1600" dirty="0" smtClean="0">
                <a:ea typeface="+mn-ea"/>
                <a:cs typeface="+mn-cs"/>
              </a:rPr>
              <a:t>Information comes to you whether you take action or not</a:t>
            </a:r>
          </a:p>
          <a:p>
            <a:pPr marL="839788" lvl="1" indent="-188913" eaLnBrk="1" hangingPunct="1">
              <a:buFont typeface="Arial" pitchFamily="34" charset="0"/>
              <a:buChar char="–"/>
              <a:defRPr/>
            </a:pPr>
            <a:r>
              <a:rPr lang="en-US" sz="1600" dirty="0" smtClean="0"/>
              <a:t>Complaints </a:t>
            </a:r>
          </a:p>
          <a:p>
            <a:pPr marL="839788" lvl="1" indent="-188913" eaLnBrk="1" hangingPunct="1">
              <a:buFont typeface="Arial" pitchFamily="34" charset="0"/>
              <a:buChar char="–"/>
              <a:defRPr/>
            </a:pPr>
            <a:r>
              <a:rPr lang="en-US" sz="1600" dirty="0" smtClean="0"/>
              <a:t>Problem or service messages</a:t>
            </a:r>
          </a:p>
          <a:p>
            <a:pPr marL="839788" lvl="1" indent="-188913" eaLnBrk="1" hangingPunct="1">
              <a:buFont typeface="Arial" pitchFamily="34" charset="0"/>
              <a:buChar char="–"/>
              <a:defRPr/>
            </a:pPr>
            <a:r>
              <a:rPr lang="en-US" sz="1600" dirty="0" smtClean="0"/>
              <a:t>Technical support messages</a:t>
            </a:r>
          </a:p>
          <a:p>
            <a:pPr marL="839788" lvl="1" indent="-188913" eaLnBrk="1" hangingPunct="1">
              <a:buFont typeface="Arial" pitchFamily="34" charset="0"/>
              <a:buChar char="–"/>
              <a:defRPr/>
            </a:pPr>
            <a:r>
              <a:rPr lang="en-US" sz="1600" dirty="0" smtClean="0"/>
              <a:t>Sales team reporting</a:t>
            </a:r>
          </a:p>
          <a:p>
            <a:pPr marL="839788" lvl="1" indent="-188913" eaLnBrk="1" hangingPunct="1">
              <a:buFont typeface="Arial" pitchFamily="34" charset="0"/>
              <a:buChar char="–"/>
              <a:defRPr/>
            </a:pPr>
            <a:r>
              <a:rPr lang="en-US" sz="1600" dirty="0" smtClean="0"/>
              <a:t>System return information</a:t>
            </a:r>
          </a:p>
          <a:p>
            <a:pPr marL="839788" lvl="1" indent="-188913" eaLnBrk="1" hangingPunct="1">
              <a:buFont typeface="Arial" pitchFamily="34" charset="0"/>
              <a:buChar char="–"/>
              <a:defRPr/>
            </a:pPr>
            <a:r>
              <a:rPr lang="en-US" sz="1600" dirty="0" smtClean="0"/>
              <a:t>Warranty claims</a:t>
            </a:r>
          </a:p>
          <a:p>
            <a:pPr marL="361950" indent="-285750" eaLnBrk="1" hangingPunct="1">
              <a:defRPr/>
            </a:pPr>
            <a:r>
              <a:rPr lang="en-US" sz="1600" dirty="0" smtClean="0">
                <a:ea typeface="+mn-ea"/>
                <a:cs typeface="+mn-cs"/>
              </a:rPr>
              <a:t>This information tells us about current and past problems</a:t>
            </a:r>
          </a:p>
          <a:p>
            <a:pPr marL="361950" indent="-285750" eaLnBrk="1" hangingPunct="1">
              <a:defRPr/>
            </a:pPr>
            <a:r>
              <a:rPr lang="en-US" sz="1600" dirty="0" smtClean="0">
                <a:ea typeface="+mn-ea"/>
                <a:cs typeface="+mn-cs"/>
              </a:rPr>
              <a:t>Very useful in determining unspoken requirements and in identifying delighters</a:t>
            </a:r>
          </a:p>
          <a:p>
            <a:pPr marL="757238" lvl="1" indent="-280988" eaLnBrk="1" hangingPunct="1">
              <a:buFont typeface="Arial" pitchFamily="34" charset="0"/>
              <a:buChar char="–"/>
              <a:defRPr/>
            </a:pPr>
            <a:endParaRPr lang="en-US" sz="1800" dirty="0" smtClean="0"/>
          </a:p>
        </p:txBody>
      </p:sp>
      <p:sp>
        <p:nvSpPr>
          <p:cNvPr id="25604" name="Rectangle 4"/>
          <p:cNvSpPr>
            <a:spLocks noGrp="1" noChangeArrowheads="1"/>
          </p:cNvSpPr>
          <p:nvPr>
            <p:ph type="body" sz="half" idx="2"/>
          </p:nvPr>
        </p:nvSpPr>
        <p:spPr>
          <a:xfrm>
            <a:off x="277856" y="2238441"/>
            <a:ext cx="4103688" cy="4313238"/>
          </a:xfrm>
        </p:spPr>
        <p:txBody>
          <a:bodyPr>
            <a:normAutofit fontScale="92500" lnSpcReduction="10000"/>
          </a:bodyPr>
          <a:lstStyle/>
          <a:p>
            <a:pPr marL="0" indent="0" eaLnBrk="1" hangingPunct="1">
              <a:buNone/>
              <a:defRPr/>
            </a:pPr>
            <a:r>
              <a:rPr lang="en-US" sz="2000" dirty="0" smtClean="0">
                <a:ea typeface="+mn-ea"/>
                <a:cs typeface="+mn-cs"/>
              </a:rPr>
              <a:t>Proactive systems</a:t>
            </a:r>
          </a:p>
          <a:p>
            <a:pPr marL="361950" indent="-285750" eaLnBrk="1" hangingPunct="1">
              <a:defRPr/>
            </a:pPr>
            <a:r>
              <a:rPr lang="en-US" sz="1600" dirty="0" smtClean="0">
                <a:ea typeface="+mn-ea"/>
                <a:cs typeface="+mn-cs"/>
              </a:rPr>
              <a:t>You need to put effort into gathering the information</a:t>
            </a:r>
          </a:p>
          <a:p>
            <a:pPr marL="936625" lvl="1" eaLnBrk="1" hangingPunct="1">
              <a:buFont typeface="Arial" charset="0"/>
              <a:buChar char="•"/>
              <a:defRPr/>
            </a:pPr>
            <a:r>
              <a:rPr lang="en-US" sz="1600" dirty="0"/>
              <a:t>Interviews and focus </a:t>
            </a:r>
            <a:r>
              <a:rPr lang="en-US" sz="1600" dirty="0" smtClean="0"/>
              <a:t>groups</a:t>
            </a:r>
          </a:p>
          <a:p>
            <a:pPr marL="1336675" lvl="2" indent="-285750" eaLnBrk="1" hangingPunct="1">
              <a:buFont typeface="Arial" charset="0"/>
              <a:buChar char="•"/>
              <a:defRPr/>
            </a:pPr>
            <a:r>
              <a:rPr lang="en-US" sz="1400" dirty="0" smtClean="0"/>
              <a:t>Affinity and Tree Diagrams</a:t>
            </a:r>
            <a:endParaRPr lang="en-US" sz="1400" dirty="0"/>
          </a:p>
          <a:p>
            <a:pPr marL="1336675" lvl="2" indent="-285750" eaLnBrk="1" hangingPunct="1">
              <a:buFont typeface="Arial" charset="0"/>
              <a:buChar char="•"/>
              <a:defRPr/>
            </a:pPr>
            <a:r>
              <a:rPr lang="en-US" sz="1400" dirty="0" smtClean="0"/>
              <a:t>Use </a:t>
            </a:r>
            <a:r>
              <a:rPr lang="en-US" sz="1400" dirty="0"/>
              <a:t>Cases and Scenarios</a:t>
            </a:r>
          </a:p>
          <a:p>
            <a:pPr marL="936625" lvl="1" eaLnBrk="1" hangingPunct="1">
              <a:buFont typeface="Arial" charset="0"/>
              <a:buChar char="•"/>
              <a:defRPr/>
            </a:pPr>
            <a:r>
              <a:rPr lang="en-US" sz="1600" dirty="0" smtClean="0"/>
              <a:t>Pretend to be the stakeholder (Put yourself in their shoes)</a:t>
            </a:r>
          </a:p>
          <a:p>
            <a:pPr marL="1336675" lvl="2" indent="-285750" eaLnBrk="1" hangingPunct="1">
              <a:buFont typeface="Arial" charset="0"/>
              <a:buChar char="•"/>
              <a:defRPr/>
            </a:pPr>
            <a:r>
              <a:rPr lang="en-US" sz="1400" dirty="0"/>
              <a:t>Affinity and Tree Diagrams</a:t>
            </a:r>
          </a:p>
          <a:p>
            <a:pPr marL="1336675" lvl="2" indent="-285750" eaLnBrk="1" hangingPunct="1">
              <a:buFont typeface="Arial" charset="0"/>
              <a:buChar char="•"/>
              <a:defRPr/>
            </a:pPr>
            <a:r>
              <a:rPr lang="en-US" sz="1400" dirty="0"/>
              <a:t>Use Cases and </a:t>
            </a:r>
            <a:r>
              <a:rPr lang="en-US" sz="1400" dirty="0" smtClean="0"/>
              <a:t>Scenarios</a:t>
            </a:r>
            <a:endParaRPr lang="en-US" sz="1600" dirty="0" smtClean="0"/>
          </a:p>
          <a:p>
            <a:pPr marL="936625" lvl="1" eaLnBrk="1" hangingPunct="1">
              <a:buFont typeface="Arial" charset="0"/>
              <a:buChar char="•"/>
              <a:defRPr/>
            </a:pPr>
            <a:r>
              <a:rPr lang="en-US" sz="1600" dirty="0" smtClean="0"/>
              <a:t>Direct observation (</a:t>
            </a:r>
            <a:r>
              <a:rPr lang="en-US" sz="1600" dirty="0" err="1" smtClean="0"/>
              <a:t>Gemba</a:t>
            </a:r>
            <a:r>
              <a:rPr lang="en-US" sz="1600" dirty="0" smtClean="0"/>
              <a:t> visits)</a:t>
            </a:r>
          </a:p>
          <a:p>
            <a:pPr marL="936625" lvl="1" eaLnBrk="1" hangingPunct="1">
              <a:buFont typeface="Arial" charset="0"/>
              <a:buChar char="•"/>
              <a:defRPr/>
            </a:pPr>
            <a:r>
              <a:rPr lang="en-US" sz="1600" dirty="0" smtClean="0"/>
              <a:t>Market Research and Benchmarking</a:t>
            </a:r>
          </a:p>
          <a:p>
            <a:pPr marL="361950" indent="-285750" eaLnBrk="1" hangingPunct="1">
              <a:defRPr/>
            </a:pPr>
            <a:r>
              <a:rPr lang="en-US" sz="1600" dirty="0" smtClean="0">
                <a:ea typeface="+mn-ea"/>
                <a:cs typeface="+mn-cs"/>
              </a:rPr>
              <a:t>This information tells us about past, current and future needs</a:t>
            </a:r>
          </a:p>
        </p:txBody>
      </p:sp>
      <p:sp>
        <p:nvSpPr>
          <p:cNvPr id="66564" name="Rectangle 5"/>
          <p:cNvSpPr>
            <a:spLocks noChangeArrowheads="1"/>
          </p:cNvSpPr>
          <p:nvPr/>
        </p:nvSpPr>
        <p:spPr bwMode="auto">
          <a:xfrm>
            <a:off x="5334000" y="1373188"/>
            <a:ext cx="3581400" cy="2360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lgn="l">
              <a:spcBef>
                <a:spcPct val="20000"/>
              </a:spcBef>
              <a:buClr>
                <a:schemeClr val="accent2"/>
              </a:buClr>
              <a:buSzPct val="145000"/>
              <a:buFont typeface="Symbol" charset="0"/>
              <a:buChar char="·"/>
            </a:pPr>
            <a:endParaRPr lang="en-US" sz="2400"/>
          </a:p>
        </p:txBody>
      </p:sp>
      <p:sp>
        <p:nvSpPr>
          <p:cNvPr id="2" name="TextBox 1"/>
          <p:cNvSpPr txBox="1"/>
          <p:nvPr/>
        </p:nvSpPr>
        <p:spPr>
          <a:xfrm>
            <a:off x="277856" y="1274439"/>
            <a:ext cx="8526462" cy="83185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lang="en-US" sz="1600" dirty="0"/>
              <a:t>Gathering requirements does not have to be proactive, some requirements will arrive come what may. If we do a “bad job” stakeholders will complain and these are a good source of basic and assumed requirements </a:t>
            </a:r>
          </a:p>
        </p:txBody>
      </p:sp>
    </p:spTree>
    <p:extLst>
      <p:ext uri="{BB962C8B-B14F-4D97-AF65-F5344CB8AC3E}">
        <p14:creationId xmlns:p14="http://schemas.microsoft.com/office/powerpoint/2010/main" val="684468457"/>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Requirements Elicitation</a:t>
            </a:r>
            <a:endParaRPr lang="en-US" dirty="0"/>
          </a:p>
        </p:txBody>
      </p:sp>
      <p:sp>
        <p:nvSpPr>
          <p:cNvPr id="6" name="Content Placeholder 5"/>
          <p:cNvSpPr>
            <a:spLocks noGrp="1"/>
          </p:cNvSpPr>
          <p:nvPr>
            <p:ph idx="1"/>
          </p:nvPr>
        </p:nvSpPr>
        <p:spPr/>
        <p:txBody>
          <a:bodyPr/>
          <a:lstStyle/>
          <a:p>
            <a:r>
              <a:rPr lang="en-US" dirty="0" smtClean="0"/>
              <a:t>We have to think carefully about the “best” elicitation method or methods for a particular stakeholder – it’s easy </a:t>
            </a:r>
            <a:r>
              <a:rPr lang="en-US" dirty="0"/>
              <a:t>t</a:t>
            </a:r>
            <a:r>
              <a:rPr lang="en-US" dirty="0" smtClean="0"/>
              <a:t>o try and “do all of them”</a:t>
            </a:r>
          </a:p>
          <a:p>
            <a:r>
              <a:rPr lang="en-US" dirty="0" smtClean="0"/>
              <a:t>It is important to consider the drivers:</a:t>
            </a:r>
          </a:p>
          <a:p>
            <a:pPr lvl="1"/>
            <a:r>
              <a:rPr lang="en-US" dirty="0" smtClean="0"/>
              <a:t>The business case </a:t>
            </a:r>
          </a:p>
          <a:p>
            <a:pPr lvl="1"/>
            <a:r>
              <a:rPr lang="en-US" dirty="0" smtClean="0"/>
              <a:t>The stage of design</a:t>
            </a:r>
          </a:p>
          <a:p>
            <a:pPr lvl="1"/>
            <a:r>
              <a:rPr lang="en-US" dirty="0" smtClean="0"/>
              <a:t>The point in the life cycle</a:t>
            </a:r>
          </a:p>
          <a:p>
            <a:pPr lvl="1"/>
            <a:r>
              <a:rPr lang="en-US" dirty="0" smtClean="0"/>
              <a:t>The project/</a:t>
            </a:r>
            <a:r>
              <a:rPr lang="en-US" dirty="0" err="1" smtClean="0"/>
              <a:t>programme</a:t>
            </a:r>
            <a:r>
              <a:rPr lang="en-US" dirty="0" smtClean="0"/>
              <a:t> requirements – particularly timescales</a:t>
            </a:r>
            <a:endParaRPr lang="en-US" dirty="0"/>
          </a:p>
        </p:txBody>
      </p:sp>
    </p:spTree>
    <p:extLst>
      <p:ext uri="{BB962C8B-B14F-4D97-AF65-F5344CB8AC3E}">
        <p14:creationId xmlns:p14="http://schemas.microsoft.com/office/powerpoint/2010/main" val="190599029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762000" y="1524000"/>
            <a:ext cx="7759700" cy="4521200"/>
          </a:xfrm>
          <a:prstGeom prst="rect">
            <a:avLst/>
          </a:prstGeom>
        </p:spPr>
      </p:pic>
      <p:sp>
        <p:nvSpPr>
          <p:cNvPr id="52225" name="Rectangle 2"/>
          <p:cNvSpPr>
            <a:spLocks noGrp="1" noChangeArrowheads="1"/>
          </p:cNvSpPr>
          <p:nvPr>
            <p:ph type="title"/>
          </p:nvPr>
        </p:nvSpPr>
        <p:spPr/>
        <p:txBody>
          <a:bodyPr/>
          <a:lstStyle/>
          <a:p>
            <a:pPr eaLnBrk="1" hangingPunct="1"/>
            <a:r>
              <a:rPr lang="en-GB">
                <a:latin typeface="Arial" charset="0"/>
              </a:rPr>
              <a:t>Update Requirements Elicitation Plan</a:t>
            </a:r>
          </a:p>
        </p:txBody>
      </p:sp>
      <p:sp>
        <p:nvSpPr>
          <p:cNvPr id="5" name="Rounded Rectangular Callout 4"/>
          <p:cNvSpPr/>
          <p:nvPr/>
        </p:nvSpPr>
        <p:spPr bwMode="auto">
          <a:xfrm>
            <a:off x="1066800" y="3352800"/>
            <a:ext cx="2362200" cy="1130300"/>
          </a:xfrm>
          <a:prstGeom prst="wedgeRoundRectCallout">
            <a:avLst>
              <a:gd name="adj1" fmla="val 34030"/>
              <a:gd name="adj2" fmla="val 112585"/>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a:lstStyle/>
          <a:p>
            <a:pPr>
              <a:defRPr/>
            </a:pPr>
            <a:r>
              <a:rPr lang="en-GB" sz="1200" dirty="0">
                <a:solidFill>
                  <a:schemeClr val="bg1"/>
                </a:solidFill>
              </a:rPr>
              <a:t>Update Requirements Elicitation </a:t>
            </a:r>
            <a:r>
              <a:rPr lang="en-GB" sz="1200" dirty="0" smtClean="0">
                <a:solidFill>
                  <a:schemeClr val="bg1"/>
                </a:solidFill>
              </a:rPr>
              <a:t>Plan </a:t>
            </a:r>
            <a:r>
              <a:rPr lang="en-GB" sz="1200" dirty="0">
                <a:solidFill>
                  <a:schemeClr val="bg1"/>
                </a:solidFill>
              </a:rPr>
              <a:t>with the elicitation </a:t>
            </a:r>
            <a:r>
              <a:rPr lang="en-GB" sz="1200" dirty="0" smtClean="0">
                <a:solidFill>
                  <a:schemeClr val="bg1"/>
                </a:solidFill>
              </a:rPr>
              <a:t>methods chosen </a:t>
            </a:r>
            <a:r>
              <a:rPr lang="en-GB" sz="1200" dirty="0">
                <a:solidFill>
                  <a:schemeClr val="bg1"/>
                </a:solidFill>
              </a:rPr>
              <a:t>for each stakeholder or stakeholder group</a:t>
            </a:r>
          </a:p>
        </p:txBody>
      </p:sp>
      <p:sp>
        <p:nvSpPr>
          <p:cNvPr id="6" name="Rounded Rectangular Callout 5"/>
          <p:cNvSpPr/>
          <p:nvPr/>
        </p:nvSpPr>
        <p:spPr bwMode="auto">
          <a:xfrm>
            <a:off x="5334000" y="2558505"/>
            <a:ext cx="2514600" cy="1588590"/>
          </a:xfrm>
          <a:prstGeom prst="wedgeRoundRectCallout">
            <a:avLst>
              <a:gd name="adj1" fmla="val -103777"/>
              <a:gd name="adj2" fmla="val 11421"/>
              <a:gd name="adj3" fmla="val 16667"/>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dirty="0" smtClean="0">
                <a:latin typeface="+mn-lt"/>
              </a:rPr>
              <a:t>Any documents that contain potential requirement sources – e.g. Customer Specifications, Customer complaints, Manufacturing defect reports  should be noted here</a:t>
            </a:r>
          </a:p>
        </p:txBody>
      </p:sp>
    </p:spTree>
    <p:extLst>
      <p:ext uri="{BB962C8B-B14F-4D97-AF65-F5344CB8AC3E}">
        <p14:creationId xmlns:p14="http://schemas.microsoft.com/office/powerpoint/2010/main" val="2112742185"/>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5"/>
          <p:cNvSpPr>
            <a:spLocks noGrp="1" noChangeArrowheads="1"/>
          </p:cNvSpPr>
          <p:nvPr>
            <p:ph type="body" sz="half" idx="1"/>
          </p:nvPr>
        </p:nvSpPr>
        <p:spPr/>
        <p:txBody>
          <a:bodyPr>
            <a:normAutofit fontScale="92500" lnSpcReduction="10000"/>
          </a:bodyPr>
          <a:lstStyle/>
          <a:p>
            <a:r>
              <a:rPr lang="en-GB" smtClean="0"/>
              <a:t>Sometimes stakeholders will provide a set of written requirements </a:t>
            </a:r>
          </a:p>
          <a:p>
            <a:r>
              <a:rPr lang="en-GB" smtClean="0"/>
              <a:t>Sometimes stakeholders will only speak their requirements</a:t>
            </a:r>
          </a:p>
          <a:p>
            <a:r>
              <a:rPr lang="en-GB" smtClean="0"/>
              <a:t>Expect a mixture of both types of stakeholder</a:t>
            </a:r>
          </a:p>
          <a:p>
            <a:r>
              <a:rPr lang="en-GB" smtClean="0"/>
              <a:t>Stakeholder wants</a:t>
            </a:r>
          </a:p>
          <a:p>
            <a:pPr lvl="1"/>
            <a:r>
              <a:rPr lang="en-GB" smtClean="0"/>
              <a:t>May be ideal, unattainable, expressed really as goals rather than true attainable requirements – but we should still capture them</a:t>
            </a:r>
          </a:p>
          <a:p>
            <a:r>
              <a:rPr lang="en-GB" smtClean="0"/>
              <a:t>Many stakeholders, with different requirements</a:t>
            </a:r>
          </a:p>
          <a:p>
            <a:pPr lvl="1"/>
            <a:r>
              <a:rPr lang="en-GB" smtClean="0"/>
              <a:t>Will include conflicts and therefore will need to trade</a:t>
            </a:r>
          </a:p>
          <a:p>
            <a:r>
              <a:rPr lang="en-GB" smtClean="0"/>
              <a:t>If possible ask the stakeholder why?</a:t>
            </a:r>
          </a:p>
          <a:p>
            <a:endParaRPr lang="en-GB" dirty="0"/>
          </a:p>
        </p:txBody>
      </p:sp>
      <p:sp>
        <p:nvSpPr>
          <p:cNvPr id="70659" name="Rectangle 6"/>
          <p:cNvSpPr>
            <a:spLocks noGrp="1" noChangeArrowheads="1"/>
          </p:cNvSpPr>
          <p:nvPr>
            <p:ph type="body" sz="half" idx="2"/>
          </p:nvPr>
        </p:nvSpPr>
        <p:spPr/>
        <p:txBody>
          <a:bodyPr>
            <a:normAutofit fontScale="77500" lnSpcReduction="20000"/>
          </a:bodyPr>
          <a:lstStyle/>
          <a:p>
            <a:r>
              <a:rPr lang="en-GB" smtClean="0"/>
              <a:t>When stakeholders speak their requirements we will have to capture them</a:t>
            </a:r>
          </a:p>
          <a:p>
            <a:r>
              <a:rPr lang="en-GB" smtClean="0"/>
              <a:t>This can be done as:</a:t>
            </a:r>
          </a:p>
          <a:p>
            <a:pPr lvl="1"/>
            <a:r>
              <a:rPr lang="en-GB" smtClean="0"/>
              <a:t>A list of requirements</a:t>
            </a:r>
          </a:p>
          <a:p>
            <a:pPr lvl="2"/>
            <a:r>
              <a:rPr lang="en-GB" smtClean="0"/>
              <a:t>We should always try to capture the exact words spoken by the stakeholder</a:t>
            </a:r>
          </a:p>
          <a:p>
            <a:pPr lvl="2"/>
            <a:r>
              <a:rPr lang="en-GB" smtClean="0"/>
              <a:t>When interviewing stakeholders work in pairs: one asking the questions one writing down the reply</a:t>
            </a:r>
          </a:p>
          <a:p>
            <a:pPr lvl="1"/>
            <a:r>
              <a:rPr lang="en-GB" smtClean="0"/>
              <a:t>Affinity Diagrams</a:t>
            </a:r>
          </a:p>
          <a:p>
            <a:pPr lvl="2"/>
            <a:r>
              <a:rPr lang="en-GB" smtClean="0"/>
              <a:t>Captures the actual words of the stakeholder but they may need some help </a:t>
            </a:r>
          </a:p>
          <a:p>
            <a:pPr lvl="1"/>
            <a:r>
              <a:rPr lang="en-GB" smtClean="0"/>
              <a:t>A Use Case</a:t>
            </a:r>
          </a:p>
          <a:p>
            <a:pPr lvl="2"/>
            <a:r>
              <a:rPr lang="en-GB" smtClean="0"/>
              <a:t>A text based description (story) of how a stakeholder expects a system to respond to a request from a stakeholder – particularly useful for software/process intensive systems </a:t>
            </a:r>
          </a:p>
          <a:p>
            <a:pPr lvl="1"/>
            <a:r>
              <a:rPr lang="en-GB" smtClean="0"/>
              <a:t>A Requirements Model</a:t>
            </a:r>
          </a:p>
          <a:p>
            <a:pPr lvl="2"/>
            <a:r>
              <a:rPr lang="en-GB" smtClean="0"/>
              <a:t>Builds up a pictorial view of the stakeholders</a:t>
            </a:r>
            <a:r>
              <a:rPr lang="ja-JP" altLang="en-GB" smtClean="0"/>
              <a:t>’</a:t>
            </a:r>
            <a:r>
              <a:rPr lang="en-GB" altLang="ja-JP" smtClean="0"/>
              <a:t> requirements – see functional modelling later</a:t>
            </a:r>
            <a:endParaRPr lang="en-GB" altLang="ja-JP" dirty="0" smtClean="0"/>
          </a:p>
        </p:txBody>
      </p:sp>
      <p:sp>
        <p:nvSpPr>
          <p:cNvPr id="70657" name="Rectangle 4"/>
          <p:cNvSpPr>
            <a:spLocks noGrp="1" noChangeArrowheads="1"/>
          </p:cNvSpPr>
          <p:nvPr>
            <p:ph type="title"/>
          </p:nvPr>
        </p:nvSpPr>
        <p:spPr/>
        <p:txBody>
          <a:bodyPr/>
          <a:lstStyle/>
          <a:p>
            <a:r>
              <a:rPr lang="en-GB" smtClean="0"/>
              <a:t>Capturing Requirements</a:t>
            </a:r>
            <a:endParaRPr lang="en-GB"/>
          </a:p>
        </p:txBody>
      </p:sp>
    </p:spTree>
    <p:extLst>
      <p:ext uri="{BB962C8B-B14F-4D97-AF65-F5344CB8AC3E}">
        <p14:creationId xmlns:p14="http://schemas.microsoft.com/office/powerpoint/2010/main" val="2000724914"/>
      </p:ext>
    </p:extLst>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AutoShape 2"/>
          <p:cNvSpPr>
            <a:spLocks noChangeArrowheads="1"/>
          </p:cNvSpPr>
          <p:nvPr/>
        </p:nvSpPr>
        <p:spPr bwMode="auto">
          <a:xfrm>
            <a:off x="4657742" y="1219200"/>
            <a:ext cx="4183062" cy="5184775"/>
          </a:xfrm>
          <a:prstGeom prst="foldedCorner">
            <a:avLst>
              <a:gd name="adj" fmla="val 6870"/>
            </a:avLst>
          </a:prstGeom>
          <a:solidFill>
            <a:schemeClr val="bg1"/>
          </a:solidFill>
          <a:ln w="9525">
            <a:solidFill>
              <a:schemeClr val="tx1"/>
            </a:solidFill>
            <a:round/>
            <a:headEnd/>
            <a:tailEnd/>
          </a:ln>
        </p:spPr>
        <p:txBody>
          <a:bodyPr wrap="none" anchor="ctr"/>
          <a:lstStyle/>
          <a:p>
            <a:endParaRPr lang="en-US"/>
          </a:p>
        </p:txBody>
      </p:sp>
      <p:sp>
        <p:nvSpPr>
          <p:cNvPr id="8" name="Rectangle 4"/>
          <p:cNvSpPr>
            <a:spLocks noGrp="1" noChangeArrowheads="1"/>
          </p:cNvSpPr>
          <p:nvPr>
            <p:ph sz="half" idx="1"/>
          </p:nvPr>
        </p:nvSpPr>
        <p:spPr/>
        <p:txBody>
          <a:bodyPr>
            <a:normAutofit fontScale="92500" lnSpcReduction="20000"/>
          </a:bodyPr>
          <a:lstStyle/>
          <a:p>
            <a:r>
              <a:rPr lang="en-GB" dirty="0" smtClean="0"/>
              <a:t>Understanding WHY the requirement is being requested is important because </a:t>
            </a:r>
          </a:p>
          <a:p>
            <a:pPr lvl="1"/>
            <a:r>
              <a:rPr lang="en-GB" dirty="0" smtClean="0"/>
              <a:t>It helps us to understand the need that the requirement satisfies</a:t>
            </a:r>
          </a:p>
          <a:p>
            <a:pPr lvl="1"/>
            <a:r>
              <a:rPr lang="en-GB" dirty="0" smtClean="0"/>
              <a:t>It can help clarify the requirement through understanding the rationale It can help refine solution based expressed requirements (NFI):</a:t>
            </a:r>
          </a:p>
          <a:p>
            <a:pPr lvl="2"/>
            <a:r>
              <a:rPr lang="en-GB" dirty="0" smtClean="0"/>
              <a:t>determines whether the expressed solution based requirements is justifiable (and therefore retained) or lazy (and therefore subject to further analysis for re-definition)</a:t>
            </a:r>
          </a:p>
          <a:p>
            <a:pPr lvl="1"/>
            <a:r>
              <a:rPr lang="en-GB" dirty="0" smtClean="0"/>
              <a:t>Can help understand the importance of requirements</a:t>
            </a:r>
          </a:p>
          <a:p>
            <a:pPr lvl="1"/>
            <a:r>
              <a:rPr lang="en-GB" dirty="0" smtClean="0"/>
              <a:t>Can help identify delighters</a:t>
            </a:r>
          </a:p>
          <a:p>
            <a:r>
              <a:rPr lang="en-GB" dirty="0" smtClean="0"/>
              <a:t>Capturing requirement rationale is important since it provides the context</a:t>
            </a:r>
          </a:p>
          <a:p>
            <a:pPr lvl="1"/>
            <a:endParaRPr lang="en-GB" dirty="0" smtClean="0"/>
          </a:p>
        </p:txBody>
      </p:sp>
      <p:sp>
        <p:nvSpPr>
          <p:cNvPr id="44034" name="Rectangle 3"/>
          <p:cNvSpPr>
            <a:spLocks noGrp="1" noChangeArrowheads="1"/>
          </p:cNvSpPr>
          <p:nvPr>
            <p:ph type="title"/>
          </p:nvPr>
        </p:nvSpPr>
        <p:spPr/>
        <p:txBody>
          <a:bodyPr/>
          <a:lstStyle/>
          <a:p>
            <a:r>
              <a:rPr lang="en-GB" smtClean="0"/>
              <a:t>Completing the list – digging deeper</a:t>
            </a:r>
            <a:endParaRPr lang="en-GB"/>
          </a:p>
        </p:txBody>
      </p:sp>
      <p:graphicFrame>
        <p:nvGraphicFramePr>
          <p:cNvPr id="44036" name="Object 5"/>
          <p:cNvGraphicFramePr>
            <a:graphicFrameLocks noChangeAspect="1"/>
          </p:cNvGraphicFramePr>
          <p:nvPr>
            <p:extLst>
              <p:ext uri="{D42A27DB-BD31-4B8C-83A1-F6EECF244321}">
                <p14:modId xmlns:p14="http://schemas.microsoft.com/office/powerpoint/2010/main" val="918922827"/>
              </p:ext>
            </p:extLst>
          </p:nvPr>
        </p:nvGraphicFramePr>
        <p:xfrm>
          <a:off x="5120151" y="1397811"/>
          <a:ext cx="3481388" cy="4449763"/>
        </p:xfrm>
        <a:graphic>
          <a:graphicData uri="http://schemas.openxmlformats.org/presentationml/2006/ole">
            <mc:AlternateContent xmlns:mc="http://schemas.openxmlformats.org/markup-compatibility/2006">
              <mc:Choice xmlns:v="urn:schemas-microsoft-com:vml" Requires="v">
                <p:oleObj spid="_x0000_s5137" name="Document" r:id="rId4" imgW="5422900" imgH="6934200" progId="Word.Document.8">
                  <p:embed/>
                </p:oleObj>
              </mc:Choice>
              <mc:Fallback>
                <p:oleObj name="Document" r:id="rId4" imgW="5422900" imgH="6934200"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0151" y="1397811"/>
                        <a:ext cx="3481388" cy="44497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4037" name="Text Box 6"/>
          <p:cNvSpPr txBox="1">
            <a:spLocks noChangeArrowheads="1"/>
          </p:cNvSpPr>
          <p:nvPr/>
        </p:nvSpPr>
        <p:spPr bwMode="auto">
          <a:xfrm>
            <a:off x="1002268" y="6646736"/>
            <a:ext cx="369332" cy="923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eaVert"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endParaRPr lang="en-US"/>
          </a:p>
        </p:txBody>
      </p:sp>
      <p:sp>
        <p:nvSpPr>
          <p:cNvPr id="5" name="Rounded Rectangular Callout 4"/>
          <p:cNvSpPr/>
          <p:nvPr/>
        </p:nvSpPr>
        <p:spPr bwMode="auto">
          <a:xfrm>
            <a:off x="4880886" y="5402110"/>
            <a:ext cx="3505476" cy="1336959"/>
          </a:xfrm>
          <a:prstGeom prst="wedgeRoundRectCallout">
            <a:avLst>
              <a:gd name="adj1" fmla="val 4519"/>
              <a:gd name="adj2" fmla="val -100212"/>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rPr>
              <a:t>If we are eliciting</a:t>
            </a:r>
            <a:r>
              <a:rPr kumimoji="0" lang="en-US" sz="1400" b="0" i="0" u="none" strike="noStrike" cap="none" normalizeH="0" dirty="0" smtClean="0">
                <a:ln>
                  <a:noFill/>
                </a:ln>
                <a:solidFill>
                  <a:schemeClr val="bg1"/>
                </a:solidFill>
                <a:effectLst/>
              </a:rPr>
              <a:t> requirements from</a:t>
            </a:r>
            <a:r>
              <a:rPr kumimoji="0" lang="en-US" sz="1400" b="0" i="0" u="none" strike="noStrike" cap="none" normalizeH="0" baseline="0" dirty="0" smtClean="0">
                <a:ln>
                  <a:noFill/>
                </a:ln>
                <a:solidFill>
                  <a:schemeClr val="bg1"/>
                </a:solidFill>
                <a:effectLst/>
              </a:rPr>
              <a:t> a Stakeholder we can also ask</a:t>
            </a:r>
            <a:r>
              <a:rPr kumimoji="0" lang="en-US" sz="1400" b="0" i="0" u="none" strike="noStrike" cap="none" normalizeH="0" dirty="0" smtClean="0">
                <a:ln>
                  <a:noFill/>
                </a:ln>
                <a:solidFill>
                  <a:schemeClr val="bg1"/>
                </a:solidFill>
                <a:effectLst/>
              </a:rPr>
              <a:t> how important the requirements are. Typically on a 1 – 5 scale (5 more important)</a:t>
            </a:r>
            <a:endParaRPr kumimoji="0" lang="en-US" sz="1400" b="0" i="0" u="none" strike="noStrike" cap="none" normalizeH="0" baseline="0" dirty="0" smtClean="0">
              <a:ln>
                <a:noFill/>
              </a:ln>
              <a:solidFill>
                <a:schemeClr val="bg1"/>
              </a:solidFill>
              <a:effectLst/>
            </a:endParaRPr>
          </a:p>
        </p:txBody>
      </p:sp>
    </p:spTree>
    <p:extLst>
      <p:ext uri="{BB962C8B-B14F-4D97-AF65-F5344CB8AC3E}">
        <p14:creationId xmlns:p14="http://schemas.microsoft.com/office/powerpoint/2010/main" val="186935552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dirty="0">
                <a:latin typeface="Arial" charset="0"/>
              </a:rPr>
              <a:t>Why ask Why?</a:t>
            </a:r>
          </a:p>
        </p:txBody>
      </p:sp>
      <p:sp>
        <p:nvSpPr>
          <p:cNvPr id="46082" name="Rectangle 2"/>
          <p:cNvSpPr>
            <a:spLocks noGrp="1" noChangeArrowheads="1"/>
          </p:cNvSpPr>
          <p:nvPr>
            <p:ph type="body" idx="4294967295"/>
          </p:nvPr>
        </p:nvSpPr>
        <p:spPr>
          <a:xfrm>
            <a:off x="135938" y="3888028"/>
            <a:ext cx="4614656" cy="2438400"/>
          </a:xfrm>
        </p:spPr>
        <p:txBody>
          <a:bodyPr/>
          <a:lstStyle/>
          <a:p>
            <a:pPr marL="0" indent="0">
              <a:buFont typeface="Symbol" charset="0"/>
              <a:buNone/>
            </a:pPr>
            <a:endParaRPr lang="en-US" sz="1800" dirty="0"/>
          </a:p>
          <a:p>
            <a:pPr marL="0" indent="0">
              <a:buFont typeface="Symbol" charset="0"/>
              <a:buNone/>
            </a:pPr>
            <a:r>
              <a:rPr lang="en-US" sz="1800" dirty="0" smtClean="0"/>
              <a:t>Requirement:</a:t>
            </a:r>
          </a:p>
          <a:p>
            <a:r>
              <a:rPr lang="en-US" sz="1600" dirty="0" smtClean="0"/>
              <a:t>The </a:t>
            </a:r>
            <a:r>
              <a:rPr lang="en-US" sz="1600" dirty="0"/>
              <a:t>rear window </a:t>
            </a:r>
            <a:r>
              <a:rPr lang="en-US" sz="1600" dirty="0" smtClean="0"/>
              <a:t>must </a:t>
            </a:r>
            <a:r>
              <a:rPr lang="en-US" sz="1600" dirty="0"/>
              <a:t>be capable of surviving a wind speed of 160 km/h</a:t>
            </a:r>
          </a:p>
          <a:p>
            <a:pPr marL="0" indent="0">
              <a:buFont typeface="Symbol" charset="0"/>
              <a:buNone/>
            </a:pPr>
            <a:endParaRPr lang="en-US" sz="1800" dirty="0"/>
          </a:p>
          <a:p>
            <a:pPr marL="0" indent="0">
              <a:buFont typeface="Symbol" charset="0"/>
              <a:buNone/>
            </a:pPr>
            <a:r>
              <a:rPr lang="en-US" sz="1800" dirty="0"/>
              <a:t>Cost and weight targets exist as well</a:t>
            </a:r>
            <a:endParaRPr lang="en-US" sz="2400" u="sng" dirty="0">
              <a:solidFill>
                <a:schemeClr val="accent2"/>
              </a:solidFill>
            </a:endParaRPr>
          </a:p>
        </p:txBody>
      </p:sp>
      <p:pic>
        <p:nvPicPr>
          <p:cNvPr id="4608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799" y="1600199"/>
            <a:ext cx="4131675" cy="17441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4114800"/>
            <a:ext cx="3894138" cy="2546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6085" name="TextBox 7"/>
          <p:cNvSpPr txBox="1">
            <a:spLocks noChangeArrowheads="1"/>
          </p:cNvSpPr>
          <p:nvPr/>
        </p:nvSpPr>
        <p:spPr bwMode="auto">
          <a:xfrm>
            <a:off x="4750594" y="1302968"/>
            <a:ext cx="4267200" cy="15327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65175"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spcBef>
                <a:spcPct val="20000"/>
              </a:spcBef>
              <a:buClr>
                <a:srgbClr val="333399"/>
              </a:buClr>
              <a:buSzPct val="145000"/>
            </a:pPr>
            <a:r>
              <a:rPr lang="en-US" sz="1800" dirty="0">
                <a:solidFill>
                  <a:srgbClr val="000000"/>
                </a:solidFill>
                <a:latin typeface="+mn-lt"/>
              </a:rPr>
              <a:t>The designer assumed this was an error and rewrote the requirement to a more “realistic“ value:</a:t>
            </a:r>
          </a:p>
          <a:p>
            <a:pPr lvl="1" algn="l">
              <a:spcBef>
                <a:spcPct val="20000"/>
              </a:spcBef>
              <a:buClr>
                <a:srgbClr val="333399"/>
              </a:buClr>
              <a:buFont typeface="Arial" charset="0"/>
              <a:buChar char="–"/>
            </a:pPr>
            <a:r>
              <a:rPr lang="en-US" sz="1800" dirty="0">
                <a:solidFill>
                  <a:srgbClr val="000000"/>
                </a:solidFill>
                <a:latin typeface="+mn-lt"/>
              </a:rPr>
              <a:t>let a maximum backwards speed of the car be </a:t>
            </a:r>
            <a:r>
              <a:rPr lang="en-US" sz="1800" dirty="0" smtClean="0">
                <a:solidFill>
                  <a:srgbClr val="000000"/>
                </a:solidFill>
                <a:latin typeface="+mn-lt"/>
              </a:rPr>
              <a:t>32km</a:t>
            </a:r>
            <a:r>
              <a:rPr lang="en-US" sz="1800" dirty="0">
                <a:solidFill>
                  <a:srgbClr val="000000"/>
                </a:solidFill>
                <a:latin typeface="+mn-lt"/>
              </a:rPr>
              <a:t>/h.</a:t>
            </a:r>
          </a:p>
        </p:txBody>
      </p:sp>
      <p:sp>
        <p:nvSpPr>
          <p:cNvPr id="9" name="Rectangle 8"/>
          <p:cNvSpPr>
            <a:spLocks noChangeArrowheads="1"/>
          </p:cNvSpPr>
          <p:nvPr/>
        </p:nvSpPr>
        <p:spPr bwMode="auto">
          <a:xfrm>
            <a:off x="4937125" y="2934070"/>
            <a:ext cx="3954463" cy="9144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buClr>
                <a:schemeClr val="tx1"/>
              </a:buClr>
              <a:buFont typeface="Wingdings" charset="0"/>
              <a:buNone/>
              <a:defRPr/>
            </a:pPr>
            <a:r>
              <a:rPr lang="de-DE" sz="1600">
                <a:solidFill>
                  <a:srgbClr val="000000"/>
                </a:solidFill>
                <a:cs typeface="+mn-cs"/>
              </a:rPr>
              <a:t>It turned out that the first batch of cars delivered had the rear window lying inside the car – Because:</a:t>
            </a:r>
          </a:p>
        </p:txBody>
      </p:sp>
    </p:spTree>
    <p:extLst>
      <p:ext uri="{BB962C8B-B14F-4D97-AF65-F5344CB8AC3E}">
        <p14:creationId xmlns:p14="http://schemas.microsoft.com/office/powerpoint/2010/main" val="160767439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13"/>
          <p:cNvSpPr txBox="1">
            <a:spLocks noChangeArrowheads="1"/>
          </p:cNvSpPr>
          <p:nvPr/>
        </p:nvSpPr>
        <p:spPr bwMode="auto">
          <a:xfrm>
            <a:off x="314325" y="4506915"/>
            <a:ext cx="5656263" cy="2325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spcBef>
                <a:spcPct val="20000"/>
              </a:spcBef>
              <a:buClr>
                <a:schemeClr val="accent2"/>
              </a:buClr>
              <a:buSzPct val="145000"/>
              <a:buFont typeface="Symbol" charset="0"/>
              <a:buNone/>
            </a:pPr>
            <a:r>
              <a:rPr lang="en-GB" sz="2000" dirty="0"/>
              <a:t>Having gathered requirements </a:t>
            </a:r>
          </a:p>
          <a:p>
            <a:pPr algn="l" eaLnBrk="1" hangingPunct="1">
              <a:spcBef>
                <a:spcPct val="20000"/>
              </a:spcBef>
              <a:buClr>
                <a:schemeClr val="accent2"/>
              </a:buClr>
              <a:buSzPct val="145000"/>
              <a:buFont typeface="Symbol" charset="0"/>
              <a:buNone/>
            </a:pPr>
            <a:r>
              <a:rPr lang="en-GB" sz="2000" dirty="0"/>
              <a:t>it is important to structure them to:</a:t>
            </a:r>
          </a:p>
          <a:p>
            <a:pPr lvl="1" algn="l" eaLnBrk="1" hangingPunct="1">
              <a:spcBef>
                <a:spcPct val="20000"/>
              </a:spcBef>
              <a:buClr>
                <a:schemeClr val="accent2"/>
              </a:buClr>
              <a:buFont typeface="Arial" charset="0"/>
              <a:buChar char="–"/>
            </a:pPr>
            <a:r>
              <a:rPr lang="en-GB" sz="1600" dirty="0"/>
              <a:t>help understand relationships between requirements</a:t>
            </a:r>
          </a:p>
          <a:p>
            <a:pPr lvl="1" algn="l" eaLnBrk="1" hangingPunct="1">
              <a:spcBef>
                <a:spcPct val="20000"/>
              </a:spcBef>
              <a:buClr>
                <a:schemeClr val="accent2"/>
              </a:buClr>
              <a:buFont typeface="Arial" charset="0"/>
              <a:buChar char="–"/>
            </a:pPr>
            <a:r>
              <a:rPr lang="en-GB" sz="1600" dirty="0"/>
              <a:t>simplify the requirements</a:t>
            </a:r>
          </a:p>
          <a:p>
            <a:pPr lvl="1" algn="l" eaLnBrk="1" hangingPunct="1">
              <a:spcBef>
                <a:spcPct val="20000"/>
              </a:spcBef>
              <a:buClr>
                <a:schemeClr val="accent2"/>
              </a:buClr>
              <a:buFont typeface="Arial" charset="0"/>
              <a:buChar char="–"/>
            </a:pPr>
            <a:r>
              <a:rPr lang="en-GB" sz="1600" dirty="0"/>
              <a:t>help manage the requirements</a:t>
            </a:r>
          </a:p>
          <a:p>
            <a:pPr algn="l" eaLnBrk="1" hangingPunct="1">
              <a:spcBef>
                <a:spcPct val="20000"/>
              </a:spcBef>
              <a:buClr>
                <a:schemeClr val="accent2"/>
              </a:buClr>
              <a:buFont typeface="Arial" charset="0"/>
              <a:buNone/>
            </a:pPr>
            <a:r>
              <a:rPr lang="en-GB" sz="1600" dirty="0"/>
              <a:t>A useful tool is a </a:t>
            </a:r>
            <a:r>
              <a:rPr lang="en-GB" sz="2400" dirty="0"/>
              <a:t>Tree Diagram</a:t>
            </a:r>
            <a:endParaRPr lang="en-GB" sz="1600" dirty="0"/>
          </a:p>
          <a:p>
            <a:pPr algn="l" eaLnBrk="1" hangingPunct="1"/>
            <a:endParaRPr lang="en-GB" sz="1600" dirty="0"/>
          </a:p>
        </p:txBody>
      </p:sp>
      <p:sp>
        <p:nvSpPr>
          <p:cNvPr id="56322" name="Rectangle 2"/>
          <p:cNvSpPr>
            <a:spLocks noGrp="1" noChangeArrowheads="1"/>
          </p:cNvSpPr>
          <p:nvPr>
            <p:ph type="title"/>
          </p:nvPr>
        </p:nvSpPr>
        <p:spPr/>
        <p:txBody>
          <a:bodyPr/>
          <a:lstStyle/>
          <a:p>
            <a:r>
              <a:rPr lang="en-GB" smtClean="0"/>
              <a:t>An Iterative Process</a:t>
            </a:r>
            <a:endParaRPr lang="en-GB"/>
          </a:p>
        </p:txBody>
      </p:sp>
      <p:sp>
        <p:nvSpPr>
          <p:cNvPr id="16" name="Rectangle 3"/>
          <p:cNvSpPr>
            <a:spLocks noChangeArrowheads="1"/>
          </p:cNvSpPr>
          <p:nvPr/>
        </p:nvSpPr>
        <p:spPr bwMode="gray">
          <a:xfrm>
            <a:off x="1066800" y="1625601"/>
            <a:ext cx="2441576"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a:solidFill>
                  <a:schemeClr val="bg1">
                    <a:lumMod val="65000"/>
                  </a:schemeClr>
                </a:solidFill>
              </a:rPr>
              <a:t>Identify Stakeholders</a:t>
            </a:r>
          </a:p>
        </p:txBody>
      </p:sp>
      <p:sp>
        <p:nvSpPr>
          <p:cNvPr id="17" name="Rectangle 4"/>
          <p:cNvSpPr>
            <a:spLocks noChangeArrowheads="1"/>
          </p:cNvSpPr>
          <p:nvPr/>
        </p:nvSpPr>
        <p:spPr bwMode="gray">
          <a:xfrm>
            <a:off x="2414196" y="2562225"/>
            <a:ext cx="2691205" cy="717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smtClean="0">
                <a:solidFill>
                  <a:schemeClr val="bg1">
                    <a:lumMod val="65000"/>
                  </a:schemeClr>
                </a:solidFill>
              </a:rPr>
              <a:t>Elicit and Capture</a:t>
            </a:r>
            <a:r>
              <a:rPr lang="en-GB" dirty="0">
                <a:solidFill>
                  <a:schemeClr val="bg1">
                    <a:lumMod val="65000"/>
                  </a:schemeClr>
                </a:solidFill>
              </a:rPr>
              <a:t> </a:t>
            </a:r>
            <a:r>
              <a:rPr lang="en-GB" dirty="0" smtClean="0">
                <a:solidFill>
                  <a:schemeClr val="bg1">
                    <a:lumMod val="65000"/>
                  </a:schemeClr>
                </a:solidFill>
              </a:rPr>
              <a:t>the</a:t>
            </a:r>
            <a:endParaRPr lang="en-GB" dirty="0">
              <a:solidFill>
                <a:schemeClr val="bg1">
                  <a:lumMod val="65000"/>
                </a:schemeClr>
              </a:solidFill>
            </a:endParaRPr>
          </a:p>
          <a:p>
            <a:pPr>
              <a:defRPr/>
            </a:pPr>
            <a:r>
              <a:rPr lang="en-GB" dirty="0">
                <a:solidFill>
                  <a:schemeClr val="bg1">
                    <a:lumMod val="65000"/>
                  </a:schemeClr>
                </a:solidFill>
              </a:rPr>
              <a:t>Voice of the Stakeholder</a:t>
            </a:r>
          </a:p>
        </p:txBody>
      </p:sp>
      <p:sp>
        <p:nvSpPr>
          <p:cNvPr id="18" name="Rectangle 5"/>
          <p:cNvSpPr>
            <a:spLocks noChangeArrowheads="1"/>
          </p:cNvSpPr>
          <p:nvPr/>
        </p:nvSpPr>
        <p:spPr bwMode="gray">
          <a:xfrm>
            <a:off x="3881028" y="3627438"/>
            <a:ext cx="2869023" cy="7048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none" anchor="ctr"/>
          <a:lstStyle/>
          <a:p>
            <a:pPr>
              <a:defRPr/>
            </a:pPr>
            <a:r>
              <a:rPr lang="en-GB" dirty="0" smtClean="0">
                <a:solidFill>
                  <a:schemeClr val="tx1"/>
                </a:solidFill>
              </a:rPr>
              <a:t>Organize </a:t>
            </a:r>
            <a:r>
              <a:rPr lang="en-GB" dirty="0">
                <a:solidFill>
                  <a:schemeClr val="tx1"/>
                </a:solidFill>
              </a:rPr>
              <a:t>the</a:t>
            </a:r>
          </a:p>
          <a:p>
            <a:pPr>
              <a:defRPr/>
            </a:pPr>
            <a:r>
              <a:rPr lang="en-GB" dirty="0">
                <a:solidFill>
                  <a:schemeClr val="tx1"/>
                </a:solidFill>
              </a:rPr>
              <a:t>Voice of the Stakeholder</a:t>
            </a:r>
          </a:p>
        </p:txBody>
      </p:sp>
      <p:sp>
        <p:nvSpPr>
          <p:cNvPr id="19"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20"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2"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3"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4"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5"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544343825"/>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sz="half" idx="1"/>
          </p:nvPr>
        </p:nvSpPr>
        <p:spPr/>
        <p:txBody>
          <a:bodyPr>
            <a:normAutofit lnSpcReduction="10000"/>
          </a:bodyPr>
          <a:lstStyle/>
          <a:p>
            <a:r>
              <a:rPr lang="en-US" dirty="0" smtClean="0"/>
              <a:t>What is it?</a:t>
            </a:r>
          </a:p>
          <a:p>
            <a:pPr lvl="1"/>
            <a:r>
              <a:rPr lang="en-US" dirty="0" smtClean="0"/>
              <a:t>A simple tool that helps with the logical hierarchical breakdown of ideas, situations, events, activities, or things</a:t>
            </a:r>
          </a:p>
          <a:p>
            <a:r>
              <a:rPr lang="en-US" dirty="0" smtClean="0"/>
              <a:t>Why do it?</a:t>
            </a:r>
          </a:p>
          <a:p>
            <a:pPr lvl="1"/>
            <a:r>
              <a:rPr lang="en-US" dirty="0" smtClean="0"/>
              <a:t>To manage complexity through sub-division</a:t>
            </a:r>
          </a:p>
          <a:p>
            <a:r>
              <a:rPr lang="en-US" dirty="0" smtClean="0"/>
              <a:t>Presents information in an intuitive format</a:t>
            </a:r>
          </a:p>
          <a:p>
            <a:r>
              <a:rPr lang="en-US" dirty="0" smtClean="0"/>
              <a:t>Can be used to organize:</a:t>
            </a:r>
          </a:p>
          <a:p>
            <a:pPr lvl="1"/>
            <a:r>
              <a:rPr lang="en-US" dirty="0" smtClean="0"/>
              <a:t>Goal or objective</a:t>
            </a:r>
          </a:p>
          <a:p>
            <a:pPr lvl="1"/>
            <a:r>
              <a:rPr lang="en-US" dirty="0" smtClean="0"/>
              <a:t>Task or activity</a:t>
            </a:r>
          </a:p>
          <a:p>
            <a:pPr lvl="1"/>
            <a:r>
              <a:rPr lang="en-US" dirty="0" smtClean="0"/>
              <a:t>Thing or product</a:t>
            </a:r>
          </a:p>
          <a:p>
            <a:pPr lvl="1"/>
            <a:r>
              <a:rPr lang="en-US" dirty="0" smtClean="0"/>
              <a:t>Need or requirement</a:t>
            </a:r>
          </a:p>
          <a:p>
            <a:pPr lvl="1"/>
            <a:r>
              <a:rPr lang="en-US" dirty="0" smtClean="0"/>
              <a:t>Problem or Issue</a:t>
            </a:r>
          </a:p>
          <a:p>
            <a:pPr lvl="1"/>
            <a:endParaRPr lang="en-US" dirty="0"/>
          </a:p>
        </p:txBody>
      </p:sp>
      <p:sp>
        <p:nvSpPr>
          <p:cNvPr id="24577" name="Rectangle 2"/>
          <p:cNvSpPr>
            <a:spLocks noGrp="1" noChangeArrowheads="1"/>
          </p:cNvSpPr>
          <p:nvPr>
            <p:ph type="title"/>
          </p:nvPr>
        </p:nvSpPr>
        <p:spPr/>
        <p:txBody>
          <a:bodyPr/>
          <a:lstStyle/>
          <a:p>
            <a:r>
              <a:rPr lang="en-US" smtClean="0"/>
              <a:t>Tree Diagram (alias Systematic Diagram)</a:t>
            </a:r>
            <a:endParaRPr lang="en-US"/>
          </a:p>
        </p:txBody>
      </p:sp>
      <p:sp>
        <p:nvSpPr>
          <p:cNvPr id="5" name="TextBox 4"/>
          <p:cNvSpPr txBox="1"/>
          <p:nvPr/>
        </p:nvSpPr>
        <p:spPr>
          <a:xfrm>
            <a:off x="4724400" y="5715000"/>
            <a:ext cx="4102443" cy="73866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400" dirty="0" smtClean="0"/>
              <a:t>In the example Tree Diagram above, the requirements for a washing machine are shown in a simple hierarchy</a:t>
            </a:r>
            <a:r>
              <a:rPr lang="en-GB" sz="1400" smtClean="0"/>
              <a:t>. </a:t>
            </a:r>
            <a:endParaRPr lang="en-GB" sz="1400" dirty="0" smtClean="0"/>
          </a:p>
        </p:txBody>
      </p:sp>
      <p:pic>
        <p:nvPicPr>
          <p:cNvPr id="2" name="Picture 1"/>
          <p:cNvPicPr>
            <a:picLocks noChangeAspect="1"/>
          </p:cNvPicPr>
          <p:nvPr/>
        </p:nvPicPr>
        <p:blipFill>
          <a:blip r:embed="rId3"/>
          <a:stretch>
            <a:fillRect/>
          </a:stretch>
        </p:blipFill>
        <p:spPr>
          <a:xfrm>
            <a:off x="4089484" y="2281924"/>
            <a:ext cx="4978400" cy="3286977"/>
          </a:xfrm>
          <a:prstGeom prst="rect">
            <a:avLst/>
          </a:prstGeom>
        </p:spPr>
      </p:pic>
    </p:spTree>
    <p:extLst>
      <p:ext uri="{BB962C8B-B14F-4D97-AF65-F5344CB8AC3E}">
        <p14:creationId xmlns:p14="http://schemas.microsoft.com/office/powerpoint/2010/main" val="1567428471"/>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GB" dirty="0" smtClean="0"/>
              <a:t>How to do it: Tree Diagrams from Affinity Diagrams</a:t>
            </a:r>
          </a:p>
        </p:txBody>
      </p:sp>
      <p:sp>
        <p:nvSpPr>
          <p:cNvPr id="21507" name="Content Placeholder 2"/>
          <p:cNvSpPr>
            <a:spLocks noGrp="1"/>
          </p:cNvSpPr>
          <p:nvPr>
            <p:ph sz="half" idx="1"/>
          </p:nvPr>
        </p:nvSpPr>
        <p:spPr>
          <a:xfrm>
            <a:off x="141767" y="1318024"/>
            <a:ext cx="8913437" cy="1328895"/>
          </a:xfrm>
        </p:spPr>
        <p:txBody>
          <a:bodyPr/>
          <a:lstStyle/>
          <a:p>
            <a:r>
              <a:rPr lang="en-GB" dirty="0" smtClean="0"/>
              <a:t>Affinity Diagrams</a:t>
            </a:r>
          </a:p>
          <a:p>
            <a:pPr lvl="1"/>
            <a:r>
              <a:rPr lang="en-GB" dirty="0" smtClean="0"/>
              <a:t>In some situations it is easier and more convenient to start with a brainstorming session to generate ideas that can be logically grouped (and sub</a:t>
            </a:r>
            <a:r>
              <a:rPr lang="en-GB" dirty="0"/>
              <a:t>-</a:t>
            </a:r>
            <a:r>
              <a:rPr lang="en-GB" dirty="0" smtClean="0"/>
              <a:t>grouped)</a:t>
            </a:r>
          </a:p>
          <a:p>
            <a:pPr lvl="1"/>
            <a:r>
              <a:rPr lang="en-GB" dirty="0" smtClean="0"/>
              <a:t>This grouping can be used to form the basic Tree Diagram </a:t>
            </a:r>
          </a:p>
        </p:txBody>
      </p:sp>
      <p:sp>
        <p:nvSpPr>
          <p:cNvPr id="21508" name="Rectangle 16"/>
          <p:cNvSpPr>
            <a:spLocks noChangeArrowheads="1"/>
          </p:cNvSpPr>
          <p:nvPr/>
        </p:nvSpPr>
        <p:spPr bwMode="auto">
          <a:xfrm>
            <a:off x="2105584" y="5836368"/>
            <a:ext cx="404446" cy="287338"/>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09" name="Rectangle 18"/>
          <p:cNvSpPr>
            <a:spLocks noChangeArrowheads="1"/>
          </p:cNvSpPr>
          <p:nvPr/>
        </p:nvSpPr>
        <p:spPr bwMode="auto">
          <a:xfrm>
            <a:off x="1968538" y="4766996"/>
            <a:ext cx="405912"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0" name="Rectangle 19"/>
          <p:cNvSpPr>
            <a:spLocks noChangeArrowheads="1"/>
          </p:cNvSpPr>
          <p:nvPr/>
        </p:nvSpPr>
        <p:spPr bwMode="auto">
          <a:xfrm>
            <a:off x="2008110" y="5459146"/>
            <a:ext cx="405911"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1" name="Rectangle 22"/>
          <p:cNvSpPr>
            <a:spLocks noChangeArrowheads="1"/>
          </p:cNvSpPr>
          <p:nvPr/>
        </p:nvSpPr>
        <p:spPr bwMode="auto">
          <a:xfrm>
            <a:off x="2479957" y="4730483"/>
            <a:ext cx="404446"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2" name="Rectangle 23"/>
          <p:cNvSpPr>
            <a:spLocks noChangeArrowheads="1"/>
          </p:cNvSpPr>
          <p:nvPr/>
        </p:nvSpPr>
        <p:spPr bwMode="auto">
          <a:xfrm>
            <a:off x="2494611" y="5411521"/>
            <a:ext cx="404446"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3" name="Rectangle 28"/>
          <p:cNvSpPr>
            <a:spLocks noChangeArrowheads="1"/>
          </p:cNvSpPr>
          <p:nvPr/>
        </p:nvSpPr>
        <p:spPr bwMode="auto">
          <a:xfrm>
            <a:off x="2104783" y="3519763"/>
            <a:ext cx="404446" cy="287338"/>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4" name="Rectangle 29"/>
          <p:cNvSpPr>
            <a:spLocks noChangeArrowheads="1"/>
          </p:cNvSpPr>
          <p:nvPr/>
        </p:nvSpPr>
        <p:spPr bwMode="auto">
          <a:xfrm>
            <a:off x="2389068" y="3903940"/>
            <a:ext cx="404446"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5" name="Rectangle 32"/>
          <p:cNvSpPr>
            <a:spLocks noChangeArrowheads="1"/>
          </p:cNvSpPr>
          <p:nvPr/>
        </p:nvSpPr>
        <p:spPr bwMode="auto">
          <a:xfrm>
            <a:off x="438648" y="4138901"/>
            <a:ext cx="405911"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6" name="Rectangle 33"/>
          <p:cNvSpPr>
            <a:spLocks noChangeArrowheads="1"/>
          </p:cNvSpPr>
          <p:nvPr/>
        </p:nvSpPr>
        <p:spPr bwMode="auto">
          <a:xfrm>
            <a:off x="725156" y="4462162"/>
            <a:ext cx="405912"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7" name="Rectangle 34"/>
          <p:cNvSpPr>
            <a:spLocks noChangeArrowheads="1"/>
          </p:cNvSpPr>
          <p:nvPr/>
        </p:nvSpPr>
        <p:spPr bwMode="auto">
          <a:xfrm>
            <a:off x="778610" y="3700738"/>
            <a:ext cx="404446" cy="287338"/>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8" name="Rectangle 37"/>
          <p:cNvSpPr>
            <a:spLocks noChangeArrowheads="1"/>
          </p:cNvSpPr>
          <p:nvPr/>
        </p:nvSpPr>
        <p:spPr bwMode="auto">
          <a:xfrm>
            <a:off x="481137" y="3338801"/>
            <a:ext cx="404446" cy="288925"/>
          </a:xfrm>
          <a:prstGeom prst="rect">
            <a:avLst/>
          </a:prstGeom>
          <a:solidFill>
            <a:srgbClr val="FFFF99"/>
          </a:solidFill>
          <a:ln w="12700">
            <a:solidFill>
              <a:schemeClr val="tx1"/>
            </a:solidFill>
            <a:miter lim="800000"/>
            <a:headEnd type="none" w="sm" len="sm"/>
            <a:tailEnd type="none" w="sm" len="sm"/>
          </a:ln>
        </p:spPr>
        <p:txBody>
          <a:bodyPr wrap="none" anchor="ctr"/>
          <a:lstStyle/>
          <a:p>
            <a:endParaRPr lang="en-US"/>
          </a:p>
        </p:txBody>
      </p:sp>
      <p:sp>
        <p:nvSpPr>
          <p:cNvPr id="21519" name="Rounded Rectangle 43"/>
          <p:cNvSpPr>
            <a:spLocks noChangeArrowheads="1"/>
          </p:cNvSpPr>
          <p:nvPr/>
        </p:nvSpPr>
        <p:spPr bwMode="auto">
          <a:xfrm>
            <a:off x="1750196" y="4511395"/>
            <a:ext cx="1395046" cy="2044700"/>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0" name="Rounded Rectangle 44"/>
          <p:cNvSpPr>
            <a:spLocks noChangeArrowheads="1"/>
          </p:cNvSpPr>
          <p:nvPr/>
        </p:nvSpPr>
        <p:spPr bwMode="auto">
          <a:xfrm>
            <a:off x="1829333" y="4663796"/>
            <a:ext cx="1198685" cy="650875"/>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1" name="Rounded Rectangle 45"/>
          <p:cNvSpPr>
            <a:spLocks noChangeArrowheads="1"/>
          </p:cNvSpPr>
          <p:nvPr/>
        </p:nvSpPr>
        <p:spPr bwMode="auto">
          <a:xfrm>
            <a:off x="1830763" y="3265764"/>
            <a:ext cx="1169377" cy="1095375"/>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2" name="Rounded Rectangle 46"/>
          <p:cNvSpPr>
            <a:spLocks noChangeArrowheads="1"/>
          </p:cNvSpPr>
          <p:nvPr/>
        </p:nvSpPr>
        <p:spPr bwMode="auto">
          <a:xfrm>
            <a:off x="1896741" y="5357533"/>
            <a:ext cx="1197219" cy="869950"/>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3" name="Rounded Rectangle 47"/>
          <p:cNvSpPr>
            <a:spLocks noChangeArrowheads="1"/>
          </p:cNvSpPr>
          <p:nvPr/>
        </p:nvSpPr>
        <p:spPr bwMode="auto">
          <a:xfrm>
            <a:off x="303832" y="3338788"/>
            <a:ext cx="1198685" cy="693738"/>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4" name="Rounded Rectangle 48"/>
          <p:cNvSpPr>
            <a:spLocks noChangeArrowheads="1"/>
          </p:cNvSpPr>
          <p:nvPr/>
        </p:nvSpPr>
        <p:spPr bwMode="auto">
          <a:xfrm>
            <a:off x="303832" y="4069038"/>
            <a:ext cx="1198685" cy="730250"/>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5" name="Rounded Rectangle 49"/>
          <p:cNvSpPr>
            <a:spLocks noChangeArrowheads="1"/>
          </p:cNvSpPr>
          <p:nvPr/>
        </p:nvSpPr>
        <p:spPr bwMode="auto">
          <a:xfrm>
            <a:off x="230563" y="3265776"/>
            <a:ext cx="1345223" cy="1825625"/>
          </a:xfrm>
          <a:prstGeom prst="roundRect">
            <a:avLst>
              <a:gd name="adj" fmla="val 16667"/>
            </a:avLst>
          </a:prstGeom>
          <a:noFill/>
          <a:ln w="9525" algn="ctr">
            <a:solidFill>
              <a:schemeClr val="tx1"/>
            </a:solidFill>
            <a:round/>
            <a:headEnd/>
            <a:tailEnd/>
          </a:ln>
        </p:spPr>
        <p:txBody>
          <a:bodyPr wrap="none" anchor="ctr"/>
          <a:lstStyle/>
          <a:p>
            <a:pPr algn="ctr"/>
            <a:endParaRPr lang="en-US"/>
          </a:p>
        </p:txBody>
      </p:sp>
      <p:sp>
        <p:nvSpPr>
          <p:cNvPr id="21526" name="TextBox 50"/>
          <p:cNvSpPr txBox="1">
            <a:spLocks noChangeArrowheads="1"/>
          </p:cNvSpPr>
          <p:nvPr/>
        </p:nvSpPr>
        <p:spPr bwMode="auto">
          <a:xfrm>
            <a:off x="761792" y="4785556"/>
            <a:ext cx="351378" cy="369332"/>
          </a:xfrm>
          <a:prstGeom prst="rect">
            <a:avLst/>
          </a:prstGeom>
          <a:noFill/>
          <a:ln w="9525">
            <a:noFill/>
            <a:miter lim="800000"/>
            <a:headEnd/>
            <a:tailEnd/>
          </a:ln>
        </p:spPr>
        <p:txBody>
          <a:bodyPr wrap="none">
            <a:spAutoFit/>
          </a:bodyPr>
          <a:lstStyle/>
          <a:p>
            <a:r>
              <a:rPr lang="en-GB"/>
              <a:t>A</a:t>
            </a:r>
          </a:p>
        </p:txBody>
      </p:sp>
      <p:sp>
        <p:nvSpPr>
          <p:cNvPr id="21527" name="TextBox 53"/>
          <p:cNvSpPr txBox="1">
            <a:spLocks noChangeArrowheads="1"/>
          </p:cNvSpPr>
          <p:nvPr/>
        </p:nvSpPr>
        <p:spPr bwMode="auto">
          <a:xfrm>
            <a:off x="998425" y="3338788"/>
            <a:ext cx="437039" cy="369332"/>
          </a:xfrm>
          <a:prstGeom prst="rect">
            <a:avLst/>
          </a:prstGeom>
          <a:noFill/>
          <a:ln w="9525">
            <a:noFill/>
            <a:miter lim="800000"/>
            <a:headEnd/>
            <a:tailEnd/>
          </a:ln>
        </p:spPr>
        <p:txBody>
          <a:bodyPr wrap="none">
            <a:spAutoFit/>
          </a:bodyPr>
          <a:lstStyle/>
          <a:p>
            <a:r>
              <a:rPr lang="en-GB"/>
              <a:t>A</a:t>
            </a:r>
            <a:r>
              <a:rPr lang="en-GB" baseline="-25000"/>
              <a:t>1</a:t>
            </a:r>
            <a:endParaRPr lang="en-GB"/>
          </a:p>
        </p:txBody>
      </p:sp>
      <p:sp>
        <p:nvSpPr>
          <p:cNvPr id="21528" name="TextBox 54"/>
          <p:cNvSpPr txBox="1">
            <a:spLocks noChangeArrowheads="1"/>
          </p:cNvSpPr>
          <p:nvPr/>
        </p:nvSpPr>
        <p:spPr bwMode="auto">
          <a:xfrm>
            <a:off x="2348839" y="6182443"/>
            <a:ext cx="351366" cy="369332"/>
          </a:xfrm>
          <a:prstGeom prst="rect">
            <a:avLst/>
          </a:prstGeom>
          <a:noFill/>
          <a:ln w="9525">
            <a:noFill/>
            <a:miter lim="800000"/>
            <a:headEnd/>
            <a:tailEnd/>
          </a:ln>
        </p:spPr>
        <p:txBody>
          <a:bodyPr wrap="none">
            <a:spAutoFit/>
          </a:bodyPr>
          <a:lstStyle/>
          <a:p>
            <a:r>
              <a:rPr lang="en-GB"/>
              <a:t>C</a:t>
            </a:r>
          </a:p>
        </p:txBody>
      </p:sp>
      <p:sp>
        <p:nvSpPr>
          <p:cNvPr id="21529" name="TextBox 55"/>
          <p:cNvSpPr txBox="1">
            <a:spLocks noChangeArrowheads="1"/>
          </p:cNvSpPr>
          <p:nvPr/>
        </p:nvSpPr>
        <p:spPr bwMode="auto">
          <a:xfrm>
            <a:off x="2598625" y="3302277"/>
            <a:ext cx="338629" cy="369332"/>
          </a:xfrm>
          <a:prstGeom prst="rect">
            <a:avLst/>
          </a:prstGeom>
          <a:noFill/>
          <a:ln w="9525">
            <a:noFill/>
            <a:miter lim="800000"/>
            <a:headEnd/>
            <a:tailEnd/>
          </a:ln>
        </p:spPr>
        <p:txBody>
          <a:bodyPr wrap="none">
            <a:spAutoFit/>
          </a:bodyPr>
          <a:lstStyle/>
          <a:p>
            <a:r>
              <a:rPr lang="en-GB"/>
              <a:t>B</a:t>
            </a:r>
          </a:p>
        </p:txBody>
      </p:sp>
      <p:sp>
        <p:nvSpPr>
          <p:cNvPr id="21530" name="TextBox 56"/>
          <p:cNvSpPr txBox="1">
            <a:spLocks noChangeArrowheads="1"/>
          </p:cNvSpPr>
          <p:nvPr/>
        </p:nvSpPr>
        <p:spPr bwMode="auto">
          <a:xfrm>
            <a:off x="925155" y="4142063"/>
            <a:ext cx="437039" cy="369332"/>
          </a:xfrm>
          <a:prstGeom prst="rect">
            <a:avLst/>
          </a:prstGeom>
          <a:noFill/>
          <a:ln w="9525">
            <a:noFill/>
            <a:miter lim="800000"/>
            <a:headEnd/>
            <a:tailEnd/>
          </a:ln>
        </p:spPr>
        <p:txBody>
          <a:bodyPr wrap="none">
            <a:spAutoFit/>
          </a:bodyPr>
          <a:lstStyle/>
          <a:p>
            <a:r>
              <a:rPr lang="en-GB"/>
              <a:t>A</a:t>
            </a:r>
            <a:r>
              <a:rPr lang="en-GB" baseline="-25000"/>
              <a:t>2</a:t>
            </a:r>
            <a:endParaRPr lang="en-GB"/>
          </a:p>
        </p:txBody>
      </p:sp>
      <p:sp>
        <p:nvSpPr>
          <p:cNvPr id="21531" name="TextBox 57"/>
          <p:cNvSpPr txBox="1">
            <a:spLocks noChangeArrowheads="1"/>
          </p:cNvSpPr>
          <p:nvPr/>
        </p:nvSpPr>
        <p:spPr bwMode="auto">
          <a:xfrm>
            <a:off x="2333425" y="4949545"/>
            <a:ext cx="436951" cy="369332"/>
          </a:xfrm>
          <a:prstGeom prst="rect">
            <a:avLst/>
          </a:prstGeom>
          <a:noFill/>
          <a:ln w="9525">
            <a:noFill/>
            <a:miter lim="800000"/>
            <a:headEnd/>
            <a:tailEnd/>
          </a:ln>
        </p:spPr>
        <p:txBody>
          <a:bodyPr wrap="none">
            <a:spAutoFit/>
          </a:bodyPr>
          <a:lstStyle/>
          <a:p>
            <a:r>
              <a:rPr lang="en-GB"/>
              <a:t>C</a:t>
            </a:r>
            <a:r>
              <a:rPr lang="en-GB" baseline="-25000"/>
              <a:t>1</a:t>
            </a:r>
            <a:endParaRPr lang="en-GB"/>
          </a:p>
        </p:txBody>
      </p:sp>
      <p:sp>
        <p:nvSpPr>
          <p:cNvPr id="21532" name="TextBox 58"/>
          <p:cNvSpPr txBox="1">
            <a:spLocks noChangeArrowheads="1"/>
          </p:cNvSpPr>
          <p:nvPr/>
        </p:nvSpPr>
        <p:spPr bwMode="auto">
          <a:xfrm>
            <a:off x="2573048" y="5780807"/>
            <a:ext cx="436951" cy="369332"/>
          </a:xfrm>
          <a:prstGeom prst="rect">
            <a:avLst/>
          </a:prstGeom>
          <a:noFill/>
          <a:ln w="9525">
            <a:noFill/>
            <a:miter lim="800000"/>
            <a:headEnd/>
            <a:tailEnd/>
          </a:ln>
        </p:spPr>
        <p:txBody>
          <a:bodyPr wrap="none">
            <a:spAutoFit/>
          </a:bodyPr>
          <a:lstStyle/>
          <a:p>
            <a:r>
              <a:rPr lang="en-GB"/>
              <a:t>C</a:t>
            </a:r>
            <a:r>
              <a:rPr lang="en-GB" baseline="-25000"/>
              <a:t>2</a:t>
            </a:r>
            <a:endParaRPr lang="en-GB"/>
          </a:p>
        </p:txBody>
      </p:sp>
      <p:grpSp>
        <p:nvGrpSpPr>
          <p:cNvPr id="2" name="Group 1"/>
          <p:cNvGrpSpPr/>
          <p:nvPr/>
        </p:nvGrpSpPr>
        <p:grpSpPr>
          <a:xfrm rot="5400000">
            <a:off x="5136560" y="2746051"/>
            <a:ext cx="3176624" cy="3432222"/>
            <a:chOff x="5085499" y="2812749"/>
            <a:chExt cx="3176624" cy="3432222"/>
          </a:xfrm>
        </p:grpSpPr>
        <p:sp>
          <p:nvSpPr>
            <p:cNvPr id="61" name="Rectangle 60"/>
            <p:cNvSpPr/>
            <p:nvPr/>
          </p:nvSpPr>
          <p:spPr bwMode="auto">
            <a:xfrm>
              <a:off x="6253915" y="3287420"/>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C</a:t>
              </a:r>
            </a:p>
          </p:txBody>
        </p:sp>
        <p:sp>
          <p:nvSpPr>
            <p:cNvPr id="62" name="Rectangle 61"/>
            <p:cNvSpPr/>
            <p:nvPr/>
          </p:nvSpPr>
          <p:spPr bwMode="auto">
            <a:xfrm>
              <a:off x="6217402" y="4309796"/>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B</a:t>
              </a:r>
            </a:p>
          </p:txBody>
        </p:sp>
        <p:sp>
          <p:nvSpPr>
            <p:cNvPr id="63" name="Rectangle 62"/>
            <p:cNvSpPr/>
            <p:nvPr/>
          </p:nvSpPr>
          <p:spPr bwMode="auto">
            <a:xfrm>
              <a:off x="6253915" y="5113082"/>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a:solidFill>
                    <a:schemeClr val="bg1"/>
                  </a:solidFill>
                </a:rPr>
                <a:t>A</a:t>
              </a:r>
            </a:p>
          </p:txBody>
        </p:sp>
        <p:sp>
          <p:nvSpPr>
            <p:cNvPr id="64" name="Rectangle 63"/>
            <p:cNvSpPr/>
            <p:nvPr/>
          </p:nvSpPr>
          <p:spPr bwMode="auto">
            <a:xfrm>
              <a:off x="7093714" y="2958815"/>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smtClean="0">
                  <a:solidFill>
                    <a:schemeClr val="bg1"/>
                  </a:solidFill>
                </a:rPr>
                <a:t>C</a:t>
              </a:r>
              <a:r>
                <a:rPr lang="en-GB" baseline="-25000" dirty="0">
                  <a:solidFill>
                    <a:schemeClr val="bg1"/>
                  </a:solidFill>
                </a:rPr>
                <a:t>2</a:t>
              </a:r>
              <a:endParaRPr lang="en-GB" dirty="0">
                <a:solidFill>
                  <a:schemeClr val="bg1"/>
                </a:solidFill>
              </a:endParaRPr>
            </a:p>
          </p:txBody>
        </p:sp>
        <p:sp>
          <p:nvSpPr>
            <p:cNvPr id="65" name="Rectangle 64"/>
            <p:cNvSpPr/>
            <p:nvPr/>
          </p:nvSpPr>
          <p:spPr bwMode="auto">
            <a:xfrm>
              <a:off x="7093714" y="3652551"/>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smtClean="0">
                  <a:solidFill>
                    <a:schemeClr val="bg1"/>
                  </a:solidFill>
                </a:rPr>
                <a:t>C</a:t>
              </a:r>
              <a:r>
                <a:rPr lang="en-GB" baseline="-25000" dirty="0">
                  <a:solidFill>
                    <a:schemeClr val="bg1"/>
                  </a:solidFill>
                </a:rPr>
                <a:t>1</a:t>
              </a:r>
              <a:endParaRPr lang="en-GB" dirty="0">
                <a:solidFill>
                  <a:schemeClr val="bg1"/>
                </a:solidFill>
              </a:endParaRPr>
            </a:p>
          </p:txBody>
        </p:sp>
        <p:sp>
          <p:nvSpPr>
            <p:cNvPr id="66" name="Rectangle 65"/>
            <p:cNvSpPr/>
            <p:nvPr/>
          </p:nvSpPr>
          <p:spPr bwMode="auto">
            <a:xfrm>
              <a:off x="7130227" y="5551238"/>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smtClean="0">
                  <a:solidFill>
                    <a:schemeClr val="bg1"/>
                  </a:solidFill>
                </a:rPr>
                <a:t>A</a:t>
              </a:r>
              <a:r>
                <a:rPr lang="en-GB" baseline="-25000" dirty="0">
                  <a:solidFill>
                    <a:schemeClr val="bg1"/>
                  </a:solidFill>
                </a:rPr>
                <a:t>1</a:t>
              </a:r>
              <a:endParaRPr lang="en-GB" dirty="0">
                <a:solidFill>
                  <a:schemeClr val="bg1"/>
                </a:solidFill>
              </a:endParaRPr>
            </a:p>
          </p:txBody>
        </p:sp>
        <p:sp>
          <p:nvSpPr>
            <p:cNvPr id="67" name="Rectangle 66"/>
            <p:cNvSpPr/>
            <p:nvPr/>
          </p:nvSpPr>
          <p:spPr bwMode="auto">
            <a:xfrm>
              <a:off x="7130227" y="4894004"/>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r>
                <a:rPr lang="en-GB" dirty="0" smtClean="0">
                  <a:solidFill>
                    <a:schemeClr val="bg1"/>
                  </a:solidFill>
                </a:rPr>
                <a:t>A</a:t>
              </a:r>
              <a:r>
                <a:rPr lang="en-GB" baseline="-25000" dirty="0">
                  <a:solidFill>
                    <a:schemeClr val="bg1"/>
                  </a:solidFill>
                </a:rPr>
                <a:t>2</a:t>
              </a:r>
              <a:endParaRPr lang="en-GB" dirty="0">
                <a:solidFill>
                  <a:schemeClr val="bg1"/>
                </a:solidFill>
              </a:endParaRPr>
            </a:p>
          </p:txBody>
        </p:sp>
        <p:sp>
          <p:nvSpPr>
            <p:cNvPr id="68" name="Rectangle 67"/>
            <p:cNvSpPr/>
            <p:nvPr/>
          </p:nvSpPr>
          <p:spPr bwMode="auto">
            <a:xfrm>
              <a:off x="7896993" y="2812749"/>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69" name="Rectangle 68"/>
            <p:cNvSpPr/>
            <p:nvPr/>
          </p:nvSpPr>
          <p:spPr bwMode="auto">
            <a:xfrm>
              <a:off x="7896993" y="3177879"/>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0" name="Rectangle 69"/>
            <p:cNvSpPr/>
            <p:nvPr/>
          </p:nvSpPr>
          <p:spPr bwMode="auto">
            <a:xfrm>
              <a:off x="7130220" y="4127217"/>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1" name="Rectangle 70"/>
            <p:cNvSpPr/>
            <p:nvPr/>
          </p:nvSpPr>
          <p:spPr bwMode="auto">
            <a:xfrm>
              <a:off x="7896993" y="3543009"/>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2" name="Rectangle 71"/>
            <p:cNvSpPr/>
            <p:nvPr/>
          </p:nvSpPr>
          <p:spPr bwMode="auto">
            <a:xfrm>
              <a:off x="7896993" y="3908139"/>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3" name="Rectangle 72"/>
            <p:cNvSpPr/>
            <p:nvPr/>
          </p:nvSpPr>
          <p:spPr bwMode="auto">
            <a:xfrm>
              <a:off x="7130220" y="4492347"/>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4" name="Rectangle 73"/>
            <p:cNvSpPr/>
            <p:nvPr/>
          </p:nvSpPr>
          <p:spPr bwMode="auto">
            <a:xfrm>
              <a:off x="7896993" y="4967016"/>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5" name="Rectangle 74"/>
            <p:cNvSpPr/>
            <p:nvPr/>
          </p:nvSpPr>
          <p:spPr bwMode="auto">
            <a:xfrm>
              <a:off x="7896993" y="4565373"/>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6" name="Rectangle 75"/>
            <p:cNvSpPr/>
            <p:nvPr/>
          </p:nvSpPr>
          <p:spPr bwMode="auto">
            <a:xfrm>
              <a:off x="7896993" y="5624250"/>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7" name="Rectangle 76"/>
            <p:cNvSpPr/>
            <p:nvPr/>
          </p:nvSpPr>
          <p:spPr bwMode="auto">
            <a:xfrm>
              <a:off x="7896993" y="5295633"/>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sp>
          <p:nvSpPr>
            <p:cNvPr id="78" name="Rectangle 77"/>
            <p:cNvSpPr/>
            <p:nvPr/>
          </p:nvSpPr>
          <p:spPr bwMode="auto">
            <a:xfrm>
              <a:off x="7896993" y="5952867"/>
              <a:ext cx="365130" cy="292104"/>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a:solidFill>
                  <a:schemeClr val="tx1"/>
                </a:solidFill>
              </a:endParaRPr>
            </a:p>
          </p:txBody>
        </p:sp>
        <p:cxnSp>
          <p:nvCxnSpPr>
            <p:cNvPr id="21587" name="Elbow Connector 79"/>
            <p:cNvCxnSpPr>
              <a:cxnSpLocks noChangeShapeType="1"/>
            </p:cNvCxnSpPr>
            <p:nvPr/>
          </p:nvCxnSpPr>
          <p:spPr bwMode="auto">
            <a:xfrm flipV="1">
              <a:off x="7495448" y="2958820"/>
              <a:ext cx="401515" cy="200025"/>
            </a:xfrm>
            <a:prstGeom prst="bentConnector3">
              <a:avLst>
                <a:gd name="adj1" fmla="val 50000"/>
              </a:avLst>
            </a:prstGeom>
            <a:noFill/>
            <a:ln w="9525" algn="ctr">
              <a:solidFill>
                <a:schemeClr val="tx1"/>
              </a:solidFill>
              <a:round/>
              <a:headEnd/>
              <a:tailEnd/>
            </a:ln>
          </p:spPr>
        </p:cxnSp>
        <p:cxnSp>
          <p:nvCxnSpPr>
            <p:cNvPr id="21588" name="Elbow Connector 81"/>
            <p:cNvCxnSpPr>
              <a:cxnSpLocks noChangeShapeType="1"/>
            </p:cNvCxnSpPr>
            <p:nvPr/>
          </p:nvCxnSpPr>
          <p:spPr bwMode="auto">
            <a:xfrm>
              <a:off x="7495448" y="3158832"/>
              <a:ext cx="401515" cy="165100"/>
            </a:xfrm>
            <a:prstGeom prst="bentConnector3">
              <a:avLst>
                <a:gd name="adj1" fmla="val 50000"/>
              </a:avLst>
            </a:prstGeom>
            <a:noFill/>
            <a:ln w="9525" algn="ctr">
              <a:solidFill>
                <a:schemeClr val="tx1"/>
              </a:solidFill>
              <a:round/>
              <a:headEnd/>
              <a:tailEnd/>
            </a:ln>
          </p:spPr>
        </p:cxnSp>
        <p:cxnSp>
          <p:nvCxnSpPr>
            <p:cNvPr id="21589" name="Elbow Connector 83"/>
            <p:cNvCxnSpPr>
              <a:cxnSpLocks noChangeShapeType="1"/>
            </p:cNvCxnSpPr>
            <p:nvPr/>
          </p:nvCxnSpPr>
          <p:spPr bwMode="auto">
            <a:xfrm flipV="1">
              <a:off x="7495448" y="3689057"/>
              <a:ext cx="401515" cy="165100"/>
            </a:xfrm>
            <a:prstGeom prst="bentConnector3">
              <a:avLst>
                <a:gd name="adj1" fmla="val 50000"/>
              </a:avLst>
            </a:prstGeom>
            <a:noFill/>
            <a:ln w="9525" algn="ctr">
              <a:solidFill>
                <a:schemeClr val="tx1"/>
              </a:solidFill>
              <a:round/>
              <a:headEnd/>
              <a:tailEnd/>
            </a:ln>
          </p:spPr>
        </p:cxnSp>
        <p:cxnSp>
          <p:nvCxnSpPr>
            <p:cNvPr id="21590" name="Elbow Connector 85"/>
            <p:cNvCxnSpPr>
              <a:cxnSpLocks noChangeShapeType="1"/>
            </p:cNvCxnSpPr>
            <p:nvPr/>
          </p:nvCxnSpPr>
          <p:spPr bwMode="auto">
            <a:xfrm>
              <a:off x="7495448" y="3854165"/>
              <a:ext cx="401515" cy="200025"/>
            </a:xfrm>
            <a:prstGeom prst="bentConnector3">
              <a:avLst>
                <a:gd name="adj1" fmla="val 50000"/>
              </a:avLst>
            </a:prstGeom>
            <a:noFill/>
            <a:ln w="9525" algn="ctr">
              <a:solidFill>
                <a:schemeClr val="tx1"/>
              </a:solidFill>
              <a:round/>
              <a:headEnd/>
              <a:tailEnd/>
            </a:ln>
          </p:spPr>
        </p:cxnSp>
        <p:cxnSp>
          <p:nvCxnSpPr>
            <p:cNvPr id="21591" name="Elbow Connector 91"/>
            <p:cNvCxnSpPr>
              <a:cxnSpLocks noChangeShapeType="1"/>
            </p:cNvCxnSpPr>
            <p:nvPr/>
          </p:nvCxnSpPr>
          <p:spPr bwMode="auto">
            <a:xfrm>
              <a:off x="6655776" y="3489037"/>
              <a:ext cx="438150" cy="365125"/>
            </a:xfrm>
            <a:prstGeom prst="bentConnector3">
              <a:avLst>
                <a:gd name="adj1" fmla="val 50000"/>
              </a:avLst>
            </a:prstGeom>
            <a:noFill/>
            <a:ln w="9525" algn="ctr">
              <a:solidFill>
                <a:schemeClr val="tx1"/>
              </a:solidFill>
              <a:round/>
              <a:headEnd/>
              <a:tailEnd/>
            </a:ln>
          </p:spPr>
        </p:cxnSp>
        <p:cxnSp>
          <p:nvCxnSpPr>
            <p:cNvPr id="21592" name="Elbow Connector 94"/>
            <p:cNvCxnSpPr>
              <a:cxnSpLocks noChangeShapeType="1"/>
            </p:cNvCxnSpPr>
            <p:nvPr/>
          </p:nvCxnSpPr>
          <p:spPr bwMode="auto">
            <a:xfrm flipV="1">
              <a:off x="6655776" y="3158832"/>
              <a:ext cx="438150" cy="330200"/>
            </a:xfrm>
            <a:prstGeom prst="bentConnector3">
              <a:avLst>
                <a:gd name="adj1" fmla="val 50000"/>
              </a:avLst>
            </a:prstGeom>
            <a:noFill/>
            <a:ln w="9525" algn="ctr">
              <a:solidFill>
                <a:schemeClr val="tx1"/>
              </a:solidFill>
              <a:round/>
              <a:headEnd/>
              <a:tailEnd/>
            </a:ln>
          </p:spPr>
        </p:cxnSp>
        <p:cxnSp>
          <p:nvCxnSpPr>
            <p:cNvPr id="21593" name="Elbow Connector 97"/>
            <p:cNvCxnSpPr>
              <a:cxnSpLocks noChangeShapeType="1"/>
            </p:cNvCxnSpPr>
            <p:nvPr/>
          </p:nvCxnSpPr>
          <p:spPr bwMode="auto">
            <a:xfrm flipV="1">
              <a:off x="6619141" y="4273270"/>
              <a:ext cx="511420" cy="238125"/>
            </a:xfrm>
            <a:prstGeom prst="bentConnector3">
              <a:avLst>
                <a:gd name="adj1" fmla="val 50000"/>
              </a:avLst>
            </a:prstGeom>
            <a:noFill/>
            <a:ln w="9525" algn="ctr">
              <a:solidFill>
                <a:schemeClr val="tx1"/>
              </a:solidFill>
              <a:round/>
              <a:headEnd/>
              <a:tailEnd/>
            </a:ln>
          </p:spPr>
        </p:cxnSp>
        <p:cxnSp>
          <p:nvCxnSpPr>
            <p:cNvPr id="21594" name="Elbow Connector 99"/>
            <p:cNvCxnSpPr>
              <a:cxnSpLocks noChangeShapeType="1"/>
            </p:cNvCxnSpPr>
            <p:nvPr/>
          </p:nvCxnSpPr>
          <p:spPr bwMode="auto">
            <a:xfrm>
              <a:off x="6619141" y="4511382"/>
              <a:ext cx="511420" cy="127000"/>
            </a:xfrm>
            <a:prstGeom prst="bentConnector3">
              <a:avLst>
                <a:gd name="adj1" fmla="val 50000"/>
              </a:avLst>
            </a:prstGeom>
            <a:noFill/>
            <a:ln w="9525" algn="ctr">
              <a:solidFill>
                <a:schemeClr val="tx1"/>
              </a:solidFill>
              <a:round/>
              <a:headEnd/>
              <a:tailEnd/>
            </a:ln>
          </p:spPr>
        </p:cxnSp>
        <p:cxnSp>
          <p:nvCxnSpPr>
            <p:cNvPr id="21595" name="Elbow Connector 101"/>
            <p:cNvCxnSpPr>
              <a:cxnSpLocks noChangeShapeType="1"/>
            </p:cNvCxnSpPr>
            <p:nvPr/>
          </p:nvCxnSpPr>
          <p:spPr bwMode="auto">
            <a:xfrm flipV="1">
              <a:off x="7532077" y="4711420"/>
              <a:ext cx="364880" cy="384175"/>
            </a:xfrm>
            <a:prstGeom prst="bentConnector3">
              <a:avLst>
                <a:gd name="adj1" fmla="val 50000"/>
              </a:avLst>
            </a:prstGeom>
            <a:noFill/>
            <a:ln w="9525" algn="ctr">
              <a:solidFill>
                <a:schemeClr val="tx1"/>
              </a:solidFill>
              <a:round/>
              <a:headEnd/>
              <a:tailEnd/>
            </a:ln>
          </p:spPr>
        </p:cxnSp>
        <p:cxnSp>
          <p:nvCxnSpPr>
            <p:cNvPr id="21596" name="Elbow Connector 103"/>
            <p:cNvCxnSpPr>
              <a:cxnSpLocks noChangeShapeType="1"/>
            </p:cNvCxnSpPr>
            <p:nvPr/>
          </p:nvCxnSpPr>
          <p:spPr bwMode="auto">
            <a:xfrm>
              <a:off x="7532077" y="5095582"/>
              <a:ext cx="364880" cy="17462"/>
            </a:xfrm>
            <a:prstGeom prst="bentConnector3">
              <a:avLst>
                <a:gd name="adj1" fmla="val 50000"/>
              </a:avLst>
            </a:prstGeom>
            <a:noFill/>
            <a:ln w="9525" algn="ctr">
              <a:solidFill>
                <a:schemeClr val="tx1"/>
              </a:solidFill>
              <a:round/>
              <a:headEnd/>
              <a:tailEnd/>
            </a:ln>
          </p:spPr>
        </p:cxnSp>
        <p:cxnSp>
          <p:nvCxnSpPr>
            <p:cNvPr id="21597" name="Elbow Connector 105"/>
            <p:cNvCxnSpPr>
              <a:cxnSpLocks noChangeShapeType="1"/>
            </p:cNvCxnSpPr>
            <p:nvPr/>
          </p:nvCxnSpPr>
          <p:spPr bwMode="auto">
            <a:xfrm flipV="1">
              <a:off x="7532077" y="5441657"/>
              <a:ext cx="364880" cy="311150"/>
            </a:xfrm>
            <a:prstGeom prst="bentConnector3">
              <a:avLst>
                <a:gd name="adj1" fmla="val 50000"/>
              </a:avLst>
            </a:prstGeom>
            <a:noFill/>
            <a:ln w="9525" algn="ctr">
              <a:solidFill>
                <a:schemeClr val="tx1"/>
              </a:solidFill>
              <a:round/>
              <a:headEnd/>
              <a:tailEnd/>
            </a:ln>
          </p:spPr>
        </p:cxnSp>
        <p:cxnSp>
          <p:nvCxnSpPr>
            <p:cNvPr id="21598" name="Elbow Connector 113"/>
            <p:cNvCxnSpPr>
              <a:cxnSpLocks noChangeShapeType="1"/>
            </p:cNvCxnSpPr>
            <p:nvPr/>
          </p:nvCxnSpPr>
          <p:spPr bwMode="auto">
            <a:xfrm>
              <a:off x="7532077" y="5752807"/>
              <a:ext cx="364880" cy="17462"/>
            </a:xfrm>
            <a:prstGeom prst="bentConnector3">
              <a:avLst>
                <a:gd name="adj1" fmla="val 50000"/>
              </a:avLst>
            </a:prstGeom>
            <a:noFill/>
            <a:ln w="9525" algn="ctr">
              <a:solidFill>
                <a:schemeClr val="tx1"/>
              </a:solidFill>
              <a:round/>
              <a:headEnd/>
              <a:tailEnd/>
            </a:ln>
          </p:spPr>
        </p:cxnSp>
        <p:cxnSp>
          <p:nvCxnSpPr>
            <p:cNvPr id="21599" name="Elbow Connector 115"/>
            <p:cNvCxnSpPr>
              <a:cxnSpLocks noChangeShapeType="1"/>
            </p:cNvCxnSpPr>
            <p:nvPr/>
          </p:nvCxnSpPr>
          <p:spPr bwMode="auto">
            <a:xfrm>
              <a:off x="7532077" y="5752820"/>
              <a:ext cx="364880" cy="346075"/>
            </a:xfrm>
            <a:prstGeom prst="bentConnector3">
              <a:avLst>
                <a:gd name="adj1" fmla="val 50000"/>
              </a:avLst>
            </a:prstGeom>
            <a:noFill/>
            <a:ln w="9525" algn="ctr">
              <a:solidFill>
                <a:schemeClr val="tx1"/>
              </a:solidFill>
              <a:round/>
              <a:headEnd/>
              <a:tailEnd/>
            </a:ln>
          </p:spPr>
        </p:cxnSp>
        <p:cxnSp>
          <p:nvCxnSpPr>
            <p:cNvPr id="21600" name="Elbow Connector 117"/>
            <p:cNvCxnSpPr>
              <a:cxnSpLocks noChangeShapeType="1"/>
            </p:cNvCxnSpPr>
            <p:nvPr/>
          </p:nvCxnSpPr>
          <p:spPr bwMode="auto">
            <a:xfrm flipV="1">
              <a:off x="6655776" y="5095595"/>
              <a:ext cx="474785" cy="219075"/>
            </a:xfrm>
            <a:prstGeom prst="bentConnector3">
              <a:avLst>
                <a:gd name="adj1" fmla="val 50000"/>
              </a:avLst>
            </a:prstGeom>
            <a:noFill/>
            <a:ln w="9525" algn="ctr">
              <a:solidFill>
                <a:schemeClr val="tx1"/>
              </a:solidFill>
              <a:round/>
              <a:headEnd/>
              <a:tailEnd/>
            </a:ln>
          </p:spPr>
        </p:cxnSp>
        <p:cxnSp>
          <p:nvCxnSpPr>
            <p:cNvPr id="21601" name="Elbow Connector 119"/>
            <p:cNvCxnSpPr>
              <a:cxnSpLocks noChangeShapeType="1"/>
            </p:cNvCxnSpPr>
            <p:nvPr/>
          </p:nvCxnSpPr>
          <p:spPr bwMode="auto">
            <a:xfrm rot="10800000">
              <a:off x="6655776" y="5314657"/>
              <a:ext cx="474785" cy="438150"/>
            </a:xfrm>
            <a:prstGeom prst="bentConnector3">
              <a:avLst>
                <a:gd name="adj1" fmla="val 50000"/>
              </a:avLst>
            </a:prstGeom>
            <a:noFill/>
            <a:ln w="9525" algn="ctr">
              <a:solidFill>
                <a:schemeClr val="tx1"/>
              </a:solidFill>
              <a:round/>
              <a:headEnd/>
              <a:tailEnd/>
            </a:ln>
          </p:spPr>
        </p:cxnSp>
        <p:sp>
          <p:nvSpPr>
            <p:cNvPr id="121" name="Rectangle 120"/>
            <p:cNvSpPr/>
            <p:nvPr/>
          </p:nvSpPr>
          <p:spPr bwMode="auto">
            <a:xfrm>
              <a:off x="5085499" y="4309796"/>
              <a:ext cx="401643" cy="401643"/>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vert270" wrap="none" anchor="ctr"/>
            <a:lstStyle/>
            <a:p>
              <a:pPr algn="ctr">
                <a:defRPr/>
              </a:pPr>
              <a:endParaRPr lang="en-GB" dirty="0">
                <a:solidFill>
                  <a:schemeClr val="bg1"/>
                </a:solidFill>
              </a:endParaRPr>
            </a:p>
          </p:txBody>
        </p:sp>
        <p:cxnSp>
          <p:nvCxnSpPr>
            <p:cNvPr id="21605" name="Elbow Connector 122"/>
            <p:cNvCxnSpPr>
              <a:cxnSpLocks noChangeShapeType="1"/>
            </p:cNvCxnSpPr>
            <p:nvPr/>
          </p:nvCxnSpPr>
          <p:spPr bwMode="auto">
            <a:xfrm flipV="1">
              <a:off x="5487871" y="3489032"/>
              <a:ext cx="766397" cy="1022350"/>
            </a:xfrm>
            <a:prstGeom prst="bentConnector3">
              <a:avLst>
                <a:gd name="adj1" fmla="val 50000"/>
              </a:avLst>
            </a:prstGeom>
            <a:noFill/>
            <a:ln w="9525" algn="ctr">
              <a:solidFill>
                <a:schemeClr val="tx1"/>
              </a:solidFill>
              <a:round/>
              <a:headEnd/>
              <a:tailEnd/>
            </a:ln>
          </p:spPr>
        </p:cxnSp>
        <p:cxnSp>
          <p:nvCxnSpPr>
            <p:cNvPr id="21606" name="Elbow Connector 128"/>
            <p:cNvCxnSpPr>
              <a:cxnSpLocks noChangeShapeType="1"/>
            </p:cNvCxnSpPr>
            <p:nvPr/>
          </p:nvCxnSpPr>
          <p:spPr bwMode="auto">
            <a:xfrm>
              <a:off x="5487871" y="4511395"/>
              <a:ext cx="766397" cy="803275"/>
            </a:xfrm>
            <a:prstGeom prst="bentConnector3">
              <a:avLst>
                <a:gd name="adj1" fmla="val 50000"/>
              </a:avLst>
            </a:prstGeom>
            <a:noFill/>
            <a:ln w="9525" algn="ctr">
              <a:solidFill>
                <a:schemeClr val="tx1"/>
              </a:solidFill>
              <a:round/>
              <a:headEnd/>
              <a:tailEnd/>
            </a:ln>
          </p:spPr>
        </p:cxnSp>
        <p:cxnSp>
          <p:nvCxnSpPr>
            <p:cNvPr id="21607" name="Elbow Connector 130"/>
            <p:cNvCxnSpPr>
              <a:cxnSpLocks noChangeShapeType="1"/>
            </p:cNvCxnSpPr>
            <p:nvPr/>
          </p:nvCxnSpPr>
          <p:spPr bwMode="auto">
            <a:xfrm rot="10800000">
              <a:off x="5486400" y="4511395"/>
              <a:ext cx="731226" cy="1587"/>
            </a:xfrm>
            <a:prstGeom prst="bentConnector3">
              <a:avLst>
                <a:gd name="adj1" fmla="val 50000"/>
              </a:avLst>
            </a:prstGeom>
            <a:noFill/>
            <a:ln w="9525" algn="ctr">
              <a:solidFill>
                <a:schemeClr val="tx1"/>
              </a:solidFill>
              <a:round/>
              <a:headEnd/>
              <a:tailEnd/>
            </a:ln>
          </p:spPr>
        </p:cxnSp>
      </p:grpSp>
      <p:sp>
        <p:nvSpPr>
          <p:cNvPr id="3" name="Right Arrow 2"/>
          <p:cNvSpPr/>
          <p:nvPr/>
        </p:nvSpPr>
        <p:spPr bwMode="auto">
          <a:xfrm>
            <a:off x="3644777" y="4006507"/>
            <a:ext cx="940885" cy="1216059"/>
          </a:xfrm>
          <a:prstGeom prst="rightArrow">
            <a:avLst/>
          </a:prstGeom>
          <a:solidFill>
            <a:srgbClr val="3374D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Tree>
    <p:extLst>
      <p:ext uri="{BB962C8B-B14F-4D97-AF65-F5344CB8AC3E}">
        <p14:creationId xmlns:p14="http://schemas.microsoft.com/office/powerpoint/2010/main" val="317752401"/>
      </p:ext>
    </p:extLst>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GB" smtClean="0"/>
              <a:t>Requirements Tree Diagram</a:t>
            </a:r>
            <a:endParaRPr lang="en-GB" dirty="0" smtClean="0"/>
          </a:p>
        </p:txBody>
      </p:sp>
      <p:pic>
        <p:nvPicPr>
          <p:cNvPr id="2" name="Picture 1"/>
          <p:cNvPicPr>
            <a:picLocks noChangeAspect="1"/>
          </p:cNvPicPr>
          <p:nvPr/>
        </p:nvPicPr>
        <p:blipFill>
          <a:blip r:embed="rId2"/>
          <a:stretch>
            <a:fillRect/>
          </a:stretch>
        </p:blipFill>
        <p:spPr>
          <a:xfrm>
            <a:off x="554831" y="1092200"/>
            <a:ext cx="8034337" cy="5304652"/>
          </a:xfrm>
          <a:prstGeom prst="rect">
            <a:avLst/>
          </a:prstGeom>
        </p:spPr>
      </p:pic>
    </p:spTree>
    <p:extLst>
      <p:ext uri="{BB962C8B-B14F-4D97-AF65-F5344CB8AC3E}">
        <p14:creationId xmlns:p14="http://schemas.microsoft.com/office/powerpoint/2010/main" val="101369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sz="half" idx="1"/>
          </p:nvPr>
        </p:nvSpPr>
        <p:spPr/>
        <p:txBody>
          <a:bodyPr/>
          <a:lstStyle/>
          <a:p>
            <a:r>
              <a:rPr lang="en-GB" smtClean="0"/>
              <a:t>Pros</a:t>
            </a:r>
          </a:p>
          <a:p>
            <a:pPr lvl="1"/>
            <a:r>
              <a:rPr lang="en-GB" smtClean="0"/>
              <a:t>Easy to build and read</a:t>
            </a:r>
          </a:p>
          <a:p>
            <a:pPr lvl="1"/>
            <a:r>
              <a:rPr lang="en-GB" smtClean="0"/>
              <a:t>Promotes discussion</a:t>
            </a:r>
          </a:p>
          <a:p>
            <a:pPr lvl="1"/>
            <a:r>
              <a:rPr lang="en-GB" smtClean="0"/>
              <a:t>Organized output</a:t>
            </a:r>
          </a:p>
          <a:p>
            <a:pPr lvl="1"/>
            <a:r>
              <a:rPr lang="en-GB" smtClean="0"/>
              <a:t>Output intuitive to novice reader</a:t>
            </a:r>
          </a:p>
        </p:txBody>
      </p:sp>
      <p:sp>
        <p:nvSpPr>
          <p:cNvPr id="24580" name="Content Placeholder 3"/>
          <p:cNvSpPr>
            <a:spLocks noGrp="1"/>
          </p:cNvSpPr>
          <p:nvPr>
            <p:ph sz="half" idx="2"/>
          </p:nvPr>
        </p:nvSpPr>
        <p:spPr/>
        <p:txBody>
          <a:bodyPr/>
          <a:lstStyle/>
          <a:p>
            <a:r>
              <a:rPr lang="en-GB" smtClean="0"/>
              <a:t>Cons</a:t>
            </a:r>
          </a:p>
          <a:p>
            <a:pPr lvl="1"/>
            <a:r>
              <a:rPr lang="en-GB" smtClean="0"/>
              <a:t>Encourages reductionist thinking rather than system thinking (there will be relationships beyond the simple hierarchy)</a:t>
            </a:r>
          </a:p>
        </p:txBody>
      </p:sp>
      <p:sp>
        <p:nvSpPr>
          <p:cNvPr id="24578" name="Title 1"/>
          <p:cNvSpPr>
            <a:spLocks noGrp="1"/>
          </p:cNvSpPr>
          <p:nvPr>
            <p:ph type="title"/>
          </p:nvPr>
        </p:nvSpPr>
        <p:spPr/>
        <p:txBody>
          <a:bodyPr/>
          <a:lstStyle/>
          <a:p>
            <a:r>
              <a:rPr lang="en-GB" smtClean="0"/>
              <a:t>Tree Diagram Summary</a:t>
            </a:r>
          </a:p>
        </p:txBody>
      </p:sp>
    </p:spTree>
    <p:extLst>
      <p:ext uri="{BB962C8B-B14F-4D97-AF65-F5344CB8AC3E}">
        <p14:creationId xmlns:p14="http://schemas.microsoft.com/office/powerpoint/2010/main" val="721233238"/>
      </p:ext>
    </p:extLst>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Prioritizing Requirements</a:t>
            </a:r>
            <a:endParaRPr lang="en-US" dirty="0"/>
          </a:p>
        </p:txBody>
      </p:sp>
      <p:sp>
        <p:nvSpPr>
          <p:cNvPr id="6" name="Content Placeholder 5"/>
          <p:cNvSpPr>
            <a:spLocks noGrp="1"/>
          </p:cNvSpPr>
          <p:nvPr>
            <p:ph idx="1"/>
          </p:nvPr>
        </p:nvSpPr>
        <p:spPr/>
        <p:txBody>
          <a:bodyPr/>
          <a:lstStyle/>
          <a:p>
            <a:r>
              <a:rPr lang="en-US" smtClean="0"/>
              <a:t>The Tree Diagram provides one approach to organizing requirements</a:t>
            </a:r>
          </a:p>
          <a:p>
            <a:r>
              <a:rPr lang="en-US" smtClean="0"/>
              <a:t>It can be useful to also consider the relative importance of the requirements</a:t>
            </a:r>
          </a:p>
          <a:p>
            <a:pPr lvl="1"/>
            <a:r>
              <a:rPr lang="en-US" smtClean="0"/>
              <a:t>This can provide additional information that will be useful later</a:t>
            </a:r>
          </a:p>
          <a:p>
            <a:r>
              <a:rPr lang="en-US" smtClean="0"/>
              <a:t>Tools for prioritizing requirements include</a:t>
            </a:r>
          </a:p>
          <a:p>
            <a:pPr lvl="1"/>
            <a:r>
              <a:rPr lang="en-US" smtClean="0"/>
              <a:t>Stakeholder (Customer) Importance Numbers</a:t>
            </a:r>
          </a:p>
          <a:p>
            <a:pPr lvl="1"/>
            <a:r>
              <a:rPr lang="en-US" smtClean="0"/>
              <a:t>Analytic Hierarchy Process</a:t>
            </a:r>
            <a:endParaRPr lang="en-US" dirty="0"/>
          </a:p>
        </p:txBody>
      </p:sp>
    </p:spTree>
    <p:extLst>
      <p:ext uri="{BB962C8B-B14F-4D97-AF65-F5344CB8AC3E}">
        <p14:creationId xmlns:p14="http://schemas.microsoft.com/office/powerpoint/2010/main" val="136932739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sz="half" idx="1"/>
          </p:nvPr>
        </p:nvSpPr>
        <p:spPr/>
        <p:txBody>
          <a:bodyPr/>
          <a:lstStyle/>
          <a:p>
            <a:r>
              <a:rPr lang="en-US" smtClean="0"/>
              <a:t>Each Stakeholder Requirement is assigned an importance rating typically expressed using a scale of 1 to 5 with higher numbers indicating a greater importance to the “customer” (stakeholder)</a:t>
            </a:r>
          </a:p>
          <a:p>
            <a:r>
              <a:rPr lang="en-US" smtClean="0"/>
              <a:t>It is important that these reflect the values of the stakeholder and NOT internal company beliefs; however, many organizations start from an internal assessment</a:t>
            </a:r>
          </a:p>
          <a:p>
            <a:r>
              <a:rPr lang="en-US" smtClean="0"/>
              <a:t>There are several ways to determine the Customer Importance numbers.</a:t>
            </a:r>
          </a:p>
          <a:p>
            <a:endParaRPr lang="en-GB" dirty="0"/>
          </a:p>
        </p:txBody>
      </p:sp>
      <p:sp>
        <p:nvSpPr>
          <p:cNvPr id="2" name="Content Placeholder 1"/>
          <p:cNvSpPr>
            <a:spLocks noGrp="1"/>
          </p:cNvSpPr>
          <p:nvPr>
            <p:ph sz="half" idx="2"/>
          </p:nvPr>
        </p:nvSpPr>
        <p:spPr/>
        <p:txBody>
          <a:bodyPr>
            <a:normAutofit fontScale="85000" lnSpcReduction="10000"/>
          </a:bodyPr>
          <a:lstStyle/>
          <a:p>
            <a:r>
              <a:rPr lang="en-US" smtClean="0"/>
              <a:t>Absolute scales use definitions like:</a:t>
            </a:r>
          </a:p>
          <a:p>
            <a:endParaRPr lang="en-US" smtClean="0"/>
          </a:p>
          <a:p>
            <a:pPr lvl="2"/>
            <a:r>
              <a:rPr lang="en-US" smtClean="0"/>
              <a:t>1 Lowest importance to the customer</a:t>
            </a:r>
          </a:p>
          <a:p>
            <a:pPr lvl="2"/>
            <a:r>
              <a:rPr lang="en-US" smtClean="0"/>
              <a:t>2 Moderate importance to the customer</a:t>
            </a:r>
          </a:p>
          <a:p>
            <a:pPr lvl="2"/>
            <a:r>
              <a:rPr lang="en-US" smtClean="0"/>
              <a:t>3 Medium importance to the customer</a:t>
            </a:r>
          </a:p>
          <a:p>
            <a:pPr lvl="2"/>
            <a:r>
              <a:rPr lang="en-US" smtClean="0"/>
              <a:t>4 Very important to the customer</a:t>
            </a:r>
          </a:p>
          <a:p>
            <a:pPr lvl="2"/>
            <a:r>
              <a:rPr lang="en-US" smtClean="0"/>
              <a:t>5 Of highest importance to the customer</a:t>
            </a:r>
          </a:p>
          <a:p>
            <a:pPr lvl="2"/>
            <a:endParaRPr lang="en-US" smtClean="0"/>
          </a:p>
          <a:p>
            <a:r>
              <a:rPr lang="en-US" smtClean="0"/>
              <a:t>Absolute scales are perhaps the easiest to apply but do lead to only the upper numbers being used (3 to 5). This is because if the stakeholder has articulated a requirement then it is hardly going to be rated as a 1</a:t>
            </a:r>
          </a:p>
          <a:p>
            <a:r>
              <a:rPr lang="en-US" smtClean="0"/>
              <a:t>An alternative is a “Sales Driven” scale</a:t>
            </a:r>
            <a:endParaRPr lang="en-US" dirty="0"/>
          </a:p>
        </p:txBody>
      </p:sp>
      <p:sp>
        <p:nvSpPr>
          <p:cNvPr id="121857" name="Rectangle 2"/>
          <p:cNvSpPr>
            <a:spLocks noGrp="1" noChangeArrowheads="1"/>
          </p:cNvSpPr>
          <p:nvPr>
            <p:ph type="title"/>
          </p:nvPr>
        </p:nvSpPr>
        <p:spPr/>
        <p:txBody>
          <a:bodyPr/>
          <a:lstStyle/>
          <a:p>
            <a:r>
              <a:rPr lang="en-US" smtClean="0"/>
              <a:t>Stakeholder Importance Numbers</a:t>
            </a:r>
            <a:endParaRPr lang="en-US" dirty="0"/>
          </a:p>
        </p:txBody>
      </p:sp>
    </p:spTree>
    <p:extLst>
      <p:ext uri="{BB962C8B-B14F-4D97-AF65-F5344CB8AC3E}">
        <p14:creationId xmlns:p14="http://schemas.microsoft.com/office/powerpoint/2010/main" val="1850816934"/>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p:txBody>
          <a:bodyPr/>
          <a:lstStyle/>
          <a:p>
            <a:r>
              <a:rPr lang="en-GB" smtClean="0"/>
              <a:t>Sales Driven Scale</a:t>
            </a:r>
            <a:endParaRPr lang="en-GB"/>
          </a:p>
        </p:txBody>
      </p:sp>
      <p:sp>
        <p:nvSpPr>
          <p:cNvPr id="125954" name="Rectangle 3"/>
          <p:cNvSpPr>
            <a:spLocks noGrp="1" noChangeArrowheads="1"/>
          </p:cNvSpPr>
          <p:nvPr>
            <p:ph type="body" idx="1"/>
          </p:nvPr>
        </p:nvSpPr>
        <p:spPr/>
        <p:txBody>
          <a:bodyPr/>
          <a:lstStyle/>
          <a:p>
            <a:r>
              <a:rPr lang="en-GB" dirty="0" smtClean="0"/>
              <a:t>An alternative to the absolute scale is the sales driven scale based on the concept of </a:t>
            </a:r>
            <a:r>
              <a:rPr lang="en-GB" altLang="ja-JP" dirty="0" smtClean="0"/>
              <a:t>Order Winners and Order Qualifiers</a:t>
            </a:r>
          </a:p>
          <a:p>
            <a:pPr lvl="1"/>
            <a:r>
              <a:rPr lang="en-US" b="1" dirty="0" smtClean="0"/>
              <a:t>Order Winners: </a:t>
            </a:r>
            <a:r>
              <a:rPr lang="en-US" dirty="0" smtClean="0"/>
              <a:t>those aspects of a system that WIN it orders in the market place. If we are better than our competition we will win on these aspects. 	</a:t>
            </a:r>
          </a:p>
          <a:p>
            <a:pPr lvl="1"/>
            <a:r>
              <a:rPr lang="en-US" b="1" dirty="0" smtClean="0"/>
              <a:t>Order Qualifiers: </a:t>
            </a:r>
            <a:r>
              <a:rPr lang="en-US" dirty="0" smtClean="0"/>
              <a:t>those aspects of a product that KEEP it in the market place. We only need to be as good as the competition in these aspects. Bettering the competition does not win any further orders. These are sometimes called ‘givens’. However, these can be order-losing sensitive. That is we must be as good as the competition, if we are worse we will not win ANY orders.</a:t>
            </a:r>
            <a:endParaRPr lang="en-GB" dirty="0" smtClean="0"/>
          </a:p>
          <a:p>
            <a:pPr lvl="1"/>
            <a:endParaRPr lang="en-GB" dirty="0"/>
          </a:p>
        </p:txBody>
      </p:sp>
      <p:sp>
        <p:nvSpPr>
          <p:cNvPr id="5" name="TextBox 4"/>
          <p:cNvSpPr txBox="1"/>
          <p:nvPr/>
        </p:nvSpPr>
        <p:spPr>
          <a:xfrm>
            <a:off x="471903" y="5638800"/>
            <a:ext cx="8354467" cy="400110"/>
          </a:xfrm>
          <a:prstGeom prst="rect">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en-US" sz="2000" dirty="0"/>
              <a:t>The advantage of this scale is that it avoids emotional scoring! </a:t>
            </a:r>
          </a:p>
        </p:txBody>
      </p:sp>
    </p:spTree>
    <p:extLst>
      <p:ext uri="{BB962C8B-B14F-4D97-AF65-F5344CB8AC3E}">
        <p14:creationId xmlns:p14="http://schemas.microsoft.com/office/powerpoint/2010/main" val="1624091411"/>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p:cNvSpPr>
            <a:spLocks noGrp="1" noChangeArrowheads="1"/>
          </p:cNvSpPr>
          <p:nvPr>
            <p:ph type="title"/>
          </p:nvPr>
        </p:nvSpPr>
        <p:spPr/>
        <p:txBody>
          <a:bodyPr/>
          <a:lstStyle/>
          <a:p>
            <a:pPr eaLnBrk="1" hangingPunct="1"/>
            <a:r>
              <a:rPr lang="en-GB">
                <a:latin typeface="Arial" charset="0"/>
              </a:rPr>
              <a:t>Order Winners and Qualifiers</a:t>
            </a:r>
          </a:p>
        </p:txBody>
      </p:sp>
      <p:sp>
        <p:nvSpPr>
          <p:cNvPr id="128003" name="Text Box 4"/>
          <p:cNvSpPr txBox="1">
            <a:spLocks noChangeArrowheads="1"/>
          </p:cNvSpPr>
          <p:nvPr/>
        </p:nvSpPr>
        <p:spPr bwMode="gray">
          <a:xfrm>
            <a:off x="304800" y="1277701"/>
            <a:ext cx="8388133" cy="1228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l" eaLnBrk="1" hangingPunct="1"/>
            <a:r>
              <a:rPr lang="en-US" sz="1477" dirty="0">
                <a:latin typeface="+mn-lt"/>
              </a:rPr>
              <a:t>Order qualifying criteria are ‘givens’ that the </a:t>
            </a:r>
            <a:r>
              <a:rPr lang="en-US" sz="1477" dirty="0" smtClean="0">
                <a:latin typeface="+mn-lt"/>
              </a:rPr>
              <a:t>customer </a:t>
            </a:r>
            <a:r>
              <a:rPr lang="en-US" sz="1477" dirty="0">
                <a:latin typeface="+mn-lt"/>
              </a:rPr>
              <a:t>expects to be there at a certain level. Exceeding this level is unlikely to bring in more sales and failure to deliver to this level leads to customer dissatisfaction. On the 1 to 5 scale, such customer requirements are rated as a 1 or 2. Some qualifying criteria can be sensitive in that failure to reach the perceived minimum standard will result in a loss of orders. These</a:t>
            </a:r>
            <a:endParaRPr lang="en-GB" sz="1477" dirty="0">
              <a:latin typeface="+mn-lt"/>
            </a:endParaRPr>
          </a:p>
        </p:txBody>
      </p:sp>
      <p:sp>
        <p:nvSpPr>
          <p:cNvPr id="128004" name="Text Box 5"/>
          <p:cNvSpPr txBox="1">
            <a:spLocks noChangeArrowheads="1"/>
          </p:cNvSpPr>
          <p:nvPr/>
        </p:nvSpPr>
        <p:spPr bwMode="gray">
          <a:xfrm>
            <a:off x="6138841" y="2438400"/>
            <a:ext cx="2856635" cy="3956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l" eaLnBrk="1" hangingPunct="1"/>
            <a:r>
              <a:rPr lang="en-US" sz="1477" dirty="0">
                <a:latin typeface="+mn-lt"/>
              </a:rPr>
              <a:t>criteria are typically aspects like safety where a minimum safety level is expected (due to legislation for example) and failing to meet that level will halt customer purchases. These are called </a:t>
            </a:r>
            <a:r>
              <a:rPr lang="en-US" sz="1477" i="1" dirty="0">
                <a:latin typeface="+mn-lt"/>
              </a:rPr>
              <a:t>order losing sensitive qualifiers</a:t>
            </a:r>
            <a:r>
              <a:rPr lang="en-US" sz="1477" dirty="0">
                <a:latin typeface="+mn-lt"/>
              </a:rPr>
              <a:t>. Such criteria are rated between 3 or 4. Order winners are those aspects in which improvements will result in an increase in sales. These are rated 4 or 5. </a:t>
            </a:r>
            <a:endParaRPr lang="en-GB" sz="1477" dirty="0">
              <a:latin typeface="+mn-lt"/>
            </a:endParaRPr>
          </a:p>
          <a:p>
            <a:pPr algn="l" eaLnBrk="1" hangingPunct="1"/>
            <a:endParaRPr lang="en-GB" sz="1477" dirty="0">
              <a:latin typeface="+mn-lt"/>
            </a:endParaRPr>
          </a:p>
          <a:p>
            <a:pPr algn="l" eaLnBrk="1" hangingPunct="1"/>
            <a:endParaRPr lang="en-GB" sz="1477" dirty="0">
              <a:solidFill>
                <a:schemeClr val="bg2"/>
              </a:solidFill>
              <a:latin typeface="+mn-lt"/>
            </a:endParaRPr>
          </a:p>
        </p:txBody>
      </p:sp>
      <p:pic>
        <p:nvPicPr>
          <p:cNvPr id="2" name="Picture 1"/>
          <p:cNvPicPr>
            <a:picLocks noChangeAspect="1"/>
          </p:cNvPicPr>
          <p:nvPr/>
        </p:nvPicPr>
        <p:blipFill>
          <a:blip r:embed="rId3"/>
          <a:stretch>
            <a:fillRect/>
          </a:stretch>
        </p:blipFill>
        <p:spPr>
          <a:xfrm>
            <a:off x="438204" y="3048000"/>
            <a:ext cx="5708988" cy="3435840"/>
          </a:xfrm>
          <a:prstGeom prst="rect">
            <a:avLst/>
          </a:prstGeom>
        </p:spPr>
      </p:pic>
    </p:spTree>
    <p:extLst>
      <p:ext uri="{BB962C8B-B14F-4D97-AF65-F5344CB8AC3E}">
        <p14:creationId xmlns:p14="http://schemas.microsoft.com/office/powerpoint/2010/main" val="2029917362"/>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11"/>
          <p:cNvSpPr>
            <a:spLocks noGrp="1" noChangeArrowheads="1"/>
          </p:cNvSpPr>
          <p:nvPr>
            <p:ph type="body" sz="half" idx="2"/>
          </p:nvPr>
        </p:nvSpPr>
        <p:spPr>
          <a:xfrm>
            <a:off x="4114800" y="1227101"/>
            <a:ext cx="4876458" cy="5606144"/>
          </a:xfrm>
        </p:spPr>
        <p:txBody>
          <a:bodyPr>
            <a:normAutofit fontScale="85000" lnSpcReduction="20000"/>
          </a:bodyPr>
          <a:lstStyle/>
          <a:p>
            <a:r>
              <a:rPr lang="en-GB" dirty="0" smtClean="0"/>
              <a:t>What is it?</a:t>
            </a:r>
          </a:p>
          <a:p>
            <a:pPr lvl="1"/>
            <a:r>
              <a:rPr lang="en-GB" dirty="0" smtClean="0"/>
              <a:t>The Analytic Hierarchy Process (AHP) provides an effective structure for group decision-making. It can be used to: </a:t>
            </a:r>
            <a:endParaRPr lang="en-US" dirty="0" smtClean="0"/>
          </a:p>
          <a:p>
            <a:pPr lvl="2"/>
            <a:r>
              <a:rPr lang="en-GB" dirty="0" smtClean="0"/>
              <a:t>Select between a number of options</a:t>
            </a:r>
            <a:endParaRPr lang="en-US" dirty="0" smtClean="0"/>
          </a:p>
          <a:p>
            <a:pPr lvl="2"/>
            <a:r>
              <a:rPr lang="en-GB" dirty="0" smtClean="0"/>
              <a:t>Prioritise requirements/decision criteria</a:t>
            </a:r>
            <a:endParaRPr lang="en-US" dirty="0" smtClean="0"/>
          </a:p>
          <a:p>
            <a:pPr lvl="1"/>
            <a:r>
              <a:rPr lang="en-GB" dirty="0" smtClean="0"/>
              <a:t>It helps the group assign numerical values to subjective judgments about a number of criteria and consequently combining the judgments into a single scale for decision-making.</a:t>
            </a:r>
            <a:endParaRPr lang="en-US" dirty="0" smtClean="0"/>
          </a:p>
          <a:p>
            <a:r>
              <a:rPr lang="en-GB" dirty="0" smtClean="0"/>
              <a:t>Why do it?</a:t>
            </a:r>
          </a:p>
          <a:p>
            <a:pPr lvl="1"/>
            <a:r>
              <a:rPr lang="en-GB" dirty="0" smtClean="0"/>
              <a:t>Prioritising or deciding often concerns a number of </a:t>
            </a:r>
            <a:r>
              <a:rPr lang="en-US" dirty="0" smtClean="0"/>
              <a:t>criteria whose selection is at the bidding of the decision-makers. These various criteria are likely to be measured on different scales, such as weight and height, or are intangible, as no scales currently exist. Ideally, we require a way of combining these criteria in a meaningful way. </a:t>
            </a:r>
          </a:p>
          <a:p>
            <a:pPr lvl="1"/>
            <a:r>
              <a:rPr lang="en-GB" dirty="0" smtClean="0"/>
              <a:t>The Analytic Hierarchy Process provides a structured and disciplined approach to taking these multiple criteria into account when reaching a decision providing a result on a single scale</a:t>
            </a:r>
            <a:r>
              <a:rPr lang="en-US" dirty="0" smtClean="0"/>
              <a:t> </a:t>
            </a:r>
          </a:p>
          <a:p>
            <a:endParaRPr lang="en-GB" dirty="0" smtClean="0"/>
          </a:p>
          <a:p>
            <a:endParaRPr lang="en-GB" dirty="0" smtClean="0"/>
          </a:p>
          <a:p>
            <a:pPr lvl="1"/>
            <a:endParaRPr lang="en-US" dirty="0"/>
          </a:p>
        </p:txBody>
      </p:sp>
      <p:sp>
        <p:nvSpPr>
          <p:cNvPr id="63490" name="Rectangle 9"/>
          <p:cNvSpPr>
            <a:spLocks noGrp="1" noChangeArrowheads="1"/>
          </p:cNvSpPr>
          <p:nvPr>
            <p:ph type="title"/>
          </p:nvPr>
        </p:nvSpPr>
        <p:spPr/>
        <p:txBody>
          <a:bodyPr/>
          <a:lstStyle/>
          <a:p>
            <a:r>
              <a:rPr lang="en-GB" smtClean="0"/>
              <a:t>Analytic Hierarchy Process </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041" y="1597244"/>
            <a:ext cx="3671159" cy="2432929"/>
          </a:xfrm>
          <a:prstGeom prst="rect">
            <a:avLst/>
          </a:prstGeom>
        </p:spPr>
      </p:pic>
      <p:sp>
        <p:nvSpPr>
          <p:cNvPr id="6" name="TextBox 5"/>
          <p:cNvSpPr txBox="1"/>
          <p:nvPr/>
        </p:nvSpPr>
        <p:spPr>
          <a:xfrm>
            <a:off x="321595" y="4311018"/>
            <a:ext cx="3564605"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200" dirty="0" smtClean="0"/>
              <a:t>In the example Analytic Hierarchy Process matrix above, the requirements for a washing machine are prioritised </a:t>
            </a:r>
            <a:r>
              <a:rPr lang="en-GB" sz="1200" smtClean="0"/>
              <a:t>for importance</a:t>
            </a:r>
            <a:endParaRPr lang="en-GB" sz="1200" dirty="0" smtClean="0"/>
          </a:p>
        </p:txBody>
      </p:sp>
    </p:spTree>
    <p:extLst>
      <p:ext uri="{BB962C8B-B14F-4D97-AF65-F5344CB8AC3E}">
        <p14:creationId xmlns:p14="http://schemas.microsoft.com/office/powerpoint/2010/main" val="1956123305"/>
      </p:ext>
    </p:extLst>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183" y="2528922"/>
            <a:ext cx="5336694" cy="3536703"/>
          </a:xfrm>
          <a:prstGeom prst="rect">
            <a:avLst/>
          </a:prstGeom>
        </p:spPr>
      </p:pic>
      <p:sp>
        <p:nvSpPr>
          <p:cNvPr id="64515" name="Rectangle 3"/>
          <p:cNvSpPr>
            <a:spLocks noGrp="1" noChangeArrowheads="1"/>
          </p:cNvSpPr>
          <p:nvPr>
            <p:ph type="title"/>
          </p:nvPr>
        </p:nvSpPr>
        <p:spPr/>
        <p:txBody>
          <a:bodyPr/>
          <a:lstStyle/>
          <a:p>
            <a:r>
              <a:rPr lang="en-GB" smtClean="0"/>
              <a:t>AHP Output for Requirement Prioritisation</a:t>
            </a:r>
            <a:endParaRPr lang="en-GB" dirty="0"/>
          </a:p>
        </p:txBody>
      </p:sp>
      <p:sp>
        <p:nvSpPr>
          <p:cNvPr id="64516" name="Rectangle 4"/>
          <p:cNvSpPr>
            <a:spLocks noGrp="1" noChangeArrowheads="1"/>
          </p:cNvSpPr>
          <p:nvPr>
            <p:ph type="body" idx="1"/>
          </p:nvPr>
        </p:nvSpPr>
        <p:spPr>
          <a:xfrm>
            <a:off x="131763" y="1592654"/>
            <a:ext cx="8686800" cy="5148262"/>
          </a:xfrm>
        </p:spPr>
        <p:txBody>
          <a:bodyPr/>
          <a:lstStyle/>
          <a:p>
            <a:r>
              <a:rPr lang="en-GB" smtClean="0"/>
              <a:t>The main output of interest is the priority of each of the requirements on a true ratio scale</a:t>
            </a:r>
            <a:endParaRPr lang="en-GB" dirty="0"/>
          </a:p>
        </p:txBody>
      </p:sp>
      <p:sp>
        <p:nvSpPr>
          <p:cNvPr id="8" name="Oval 7"/>
          <p:cNvSpPr/>
          <p:nvPr/>
        </p:nvSpPr>
        <p:spPr>
          <a:xfrm>
            <a:off x="3603017" y="5632823"/>
            <a:ext cx="831711" cy="3813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9" name="Oval 8"/>
          <p:cNvSpPr/>
          <p:nvPr/>
        </p:nvSpPr>
        <p:spPr>
          <a:xfrm>
            <a:off x="4982007" y="4297274"/>
            <a:ext cx="495300" cy="16342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 name="Rounded Rectangular Callout 1"/>
          <p:cNvSpPr/>
          <p:nvPr/>
        </p:nvSpPr>
        <p:spPr bwMode="auto">
          <a:xfrm>
            <a:off x="6172201" y="2283164"/>
            <a:ext cx="2795856" cy="2562538"/>
          </a:xfrm>
          <a:prstGeom prst="wedgeRoundRectCallout">
            <a:avLst>
              <a:gd name="adj1" fmla="val -77751"/>
              <a:gd name="adj2" fmla="val 43780"/>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r>
              <a:rPr lang="en-US" sz="1600" dirty="0"/>
              <a:t>An Importance of 40% for </a:t>
            </a:r>
            <a:r>
              <a:rPr lang="en-US" sz="1600" b="1" dirty="0" smtClean="0"/>
              <a:t>Safer </a:t>
            </a:r>
            <a:r>
              <a:rPr lang="en-US" sz="1600" b="1" dirty="0"/>
              <a:t>to </a:t>
            </a:r>
            <a:r>
              <a:rPr lang="en-US" sz="1600" b="1" dirty="0" smtClean="0"/>
              <a:t>use</a:t>
            </a:r>
            <a:r>
              <a:rPr lang="en-US" sz="1600" dirty="0" smtClean="0"/>
              <a:t> versus </a:t>
            </a:r>
            <a:r>
              <a:rPr lang="en-US" sz="1600" dirty="0"/>
              <a:t>19% for </a:t>
            </a:r>
            <a:r>
              <a:rPr lang="en-US" sz="1600" b="1" dirty="0" smtClean="0"/>
              <a:t>Easier to use </a:t>
            </a:r>
            <a:r>
              <a:rPr lang="en-US" sz="1600" dirty="0" smtClean="0"/>
              <a:t>means </a:t>
            </a:r>
            <a:r>
              <a:rPr lang="en-US" sz="1600" dirty="0"/>
              <a:t>that </a:t>
            </a:r>
            <a:r>
              <a:rPr lang="en-US" sz="1600" b="1" dirty="0" smtClean="0"/>
              <a:t>Safer </a:t>
            </a:r>
            <a:r>
              <a:rPr lang="en-US" sz="1600" b="1" dirty="0"/>
              <a:t>to </a:t>
            </a:r>
            <a:r>
              <a:rPr lang="en-US" sz="1600" b="1" dirty="0" smtClean="0"/>
              <a:t>use </a:t>
            </a:r>
            <a:r>
              <a:rPr lang="en-US" sz="1600" dirty="0"/>
              <a:t>is twice as important as </a:t>
            </a:r>
            <a:r>
              <a:rPr lang="en-US" sz="1600" b="1" dirty="0"/>
              <a:t>Easier to </a:t>
            </a:r>
            <a:r>
              <a:rPr lang="en-US" sz="1600" b="1" dirty="0" smtClean="0"/>
              <a:t>use</a:t>
            </a:r>
            <a:r>
              <a:rPr lang="en-US" sz="1600" dirty="0" smtClean="0"/>
              <a:t>.</a:t>
            </a:r>
            <a:endParaRPr lang="en-US" sz="1600" dirty="0"/>
          </a:p>
          <a:p>
            <a:r>
              <a:rPr lang="en-US" sz="1600" dirty="0"/>
              <a:t>Rankings do not give you this discrimination</a:t>
            </a:r>
          </a:p>
        </p:txBody>
      </p:sp>
      <p:sp>
        <p:nvSpPr>
          <p:cNvPr id="3" name="Rounded Rectangular Callout 2"/>
          <p:cNvSpPr/>
          <p:nvPr/>
        </p:nvSpPr>
        <p:spPr bwMode="auto">
          <a:xfrm>
            <a:off x="4806425" y="6211675"/>
            <a:ext cx="4161631" cy="549074"/>
          </a:xfrm>
          <a:prstGeom prst="wedgeRoundRectCallout">
            <a:avLst>
              <a:gd name="adj1" fmla="val -60052"/>
              <a:gd name="adj2" fmla="val -113701"/>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r>
              <a:rPr lang="en-US" sz="1400" dirty="0">
                <a:latin typeface="Arial" pitchFamily="34" charset="0"/>
              </a:rPr>
              <a:t>Another key output is a consistency ratio. Have we been consistent in our assessment?</a:t>
            </a:r>
          </a:p>
        </p:txBody>
      </p:sp>
    </p:spTree>
    <p:extLst>
      <p:ext uri="{BB962C8B-B14F-4D97-AF65-F5344CB8AC3E}">
        <p14:creationId xmlns:p14="http://schemas.microsoft.com/office/powerpoint/2010/main" val="737235212"/>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9" name="Rectangle 15"/>
          <p:cNvSpPr>
            <a:spLocks noGrp="1" noChangeArrowheads="1"/>
          </p:cNvSpPr>
          <p:nvPr>
            <p:ph type="title"/>
          </p:nvPr>
        </p:nvSpPr>
        <p:spPr/>
        <p:txBody>
          <a:bodyPr/>
          <a:lstStyle/>
          <a:p>
            <a:r>
              <a:rPr lang="en-GB" smtClean="0"/>
              <a:t>AHP Process</a:t>
            </a:r>
            <a:endParaRPr lang="en-US"/>
          </a:p>
        </p:txBody>
      </p:sp>
      <p:sp>
        <p:nvSpPr>
          <p:cNvPr id="9" name="Rectangle 7"/>
          <p:cNvSpPr>
            <a:spLocks noChangeArrowheads="1"/>
          </p:cNvSpPr>
          <p:nvPr/>
        </p:nvSpPr>
        <p:spPr bwMode="auto">
          <a:xfrm>
            <a:off x="3809634" y="4029655"/>
            <a:ext cx="2591533" cy="110966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000" tIns="43200" rIns="90000" bIns="43200" anchor="ctr"/>
          <a:lstStyle/>
          <a:p>
            <a:pPr algn="ctr">
              <a:defRPr/>
            </a:pPr>
            <a:r>
              <a:rPr lang="en-GB" sz="1600" b="1" dirty="0">
                <a:solidFill>
                  <a:schemeClr val="bg1"/>
                </a:solidFill>
              </a:rPr>
              <a:t>STEP 3               </a:t>
            </a:r>
          </a:p>
          <a:p>
            <a:pPr algn="ctr">
              <a:defRPr/>
            </a:pPr>
            <a:r>
              <a:rPr lang="en-GB" sz="1600" b="1" dirty="0">
                <a:solidFill>
                  <a:schemeClr val="bg1"/>
                </a:solidFill>
              </a:rPr>
              <a:t> Analyse the </a:t>
            </a:r>
            <a:r>
              <a:rPr lang="en-GB" sz="1600" b="1" dirty="0" smtClean="0">
                <a:solidFill>
                  <a:schemeClr val="bg1"/>
                </a:solidFill>
              </a:rPr>
              <a:t>Paired Comparisons and check consistency</a:t>
            </a:r>
            <a:endParaRPr lang="en-US" sz="1600" b="1" dirty="0">
              <a:solidFill>
                <a:schemeClr val="bg1"/>
              </a:solidFill>
            </a:endParaRPr>
          </a:p>
        </p:txBody>
      </p:sp>
      <p:sp>
        <p:nvSpPr>
          <p:cNvPr id="10" name="Rectangle 8"/>
          <p:cNvSpPr>
            <a:spLocks noChangeArrowheads="1"/>
          </p:cNvSpPr>
          <p:nvPr/>
        </p:nvSpPr>
        <p:spPr bwMode="auto">
          <a:xfrm>
            <a:off x="2513868" y="2790910"/>
            <a:ext cx="2591533" cy="1109663"/>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000" tIns="43200" rIns="90000" bIns="43200" anchor="ctr"/>
          <a:lstStyle/>
          <a:p>
            <a:pPr algn="ctr">
              <a:defRPr/>
            </a:pPr>
            <a:r>
              <a:rPr lang="en-GB" sz="1600" b="1" dirty="0">
                <a:solidFill>
                  <a:schemeClr val="bg1"/>
                </a:solidFill>
              </a:rPr>
              <a:t>STEP 2    </a:t>
            </a:r>
          </a:p>
          <a:p>
            <a:pPr algn="ctr">
              <a:defRPr/>
            </a:pPr>
            <a:r>
              <a:rPr lang="en-GB" sz="1600" b="1" dirty="0">
                <a:solidFill>
                  <a:schemeClr val="bg1"/>
                </a:solidFill>
              </a:rPr>
              <a:t>Perform paired comparisons</a:t>
            </a:r>
            <a:endParaRPr lang="en-US" sz="1600" b="1" dirty="0">
              <a:solidFill>
                <a:schemeClr val="bg1"/>
              </a:solidFill>
            </a:endParaRPr>
          </a:p>
        </p:txBody>
      </p:sp>
      <p:sp>
        <p:nvSpPr>
          <p:cNvPr id="11" name="AutoShape 14"/>
          <p:cNvSpPr>
            <a:spLocks noChangeArrowheads="1"/>
          </p:cNvSpPr>
          <p:nvPr/>
        </p:nvSpPr>
        <p:spPr bwMode="auto">
          <a:xfrm rot="5400000">
            <a:off x="4184540" y="1930911"/>
            <a:ext cx="670668" cy="70409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C000"/>
          </a:solidFill>
          <a:ln w="12700">
            <a:solidFill>
              <a:schemeClr val="tx1"/>
            </a:solidFill>
            <a:miter lim="800000"/>
            <a:headEnd/>
            <a:tailEnd/>
          </a:ln>
          <a:effectLst/>
          <a:scene3d>
            <a:camera prst="orthographicFront"/>
            <a:lightRig rig="threePt" dir="t"/>
          </a:scene3d>
          <a:sp3d>
            <a:bevelT/>
          </a:sp3d>
        </p:spPr>
        <p:txBody>
          <a:bodyPr lIns="90000" tIns="43200" rIns="90000" bIns="43200" anchor="ctr"/>
          <a:lstStyle/>
          <a:p>
            <a:pPr>
              <a:defRPr/>
            </a:pPr>
            <a:endParaRPr lang="en-GB">
              <a:ea typeface="+mn-ea"/>
            </a:endParaRPr>
          </a:p>
        </p:txBody>
      </p:sp>
      <p:sp>
        <p:nvSpPr>
          <p:cNvPr id="12" name="AutoShape 14"/>
          <p:cNvSpPr>
            <a:spLocks noChangeArrowheads="1"/>
          </p:cNvSpPr>
          <p:nvPr/>
        </p:nvSpPr>
        <p:spPr bwMode="auto">
          <a:xfrm rot="5400000">
            <a:off x="5269806" y="3180629"/>
            <a:ext cx="670668" cy="70409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C000"/>
          </a:solidFill>
          <a:ln w="12700">
            <a:solidFill>
              <a:schemeClr val="tx1"/>
            </a:solidFill>
            <a:miter lim="800000"/>
            <a:headEnd/>
            <a:tailEnd/>
          </a:ln>
          <a:effectLst/>
          <a:scene3d>
            <a:camera prst="orthographicFront"/>
            <a:lightRig rig="threePt" dir="t"/>
          </a:scene3d>
          <a:sp3d>
            <a:bevelT/>
          </a:sp3d>
        </p:spPr>
        <p:txBody>
          <a:bodyPr lIns="90000" tIns="43200" rIns="90000" bIns="43200" anchor="ctr"/>
          <a:lstStyle/>
          <a:p>
            <a:pPr>
              <a:defRPr/>
            </a:pPr>
            <a:endParaRPr lang="en-GB">
              <a:ea typeface="+mn-ea"/>
            </a:endParaRPr>
          </a:p>
        </p:txBody>
      </p:sp>
      <p:sp>
        <p:nvSpPr>
          <p:cNvPr id="14" name="AutoShape 14"/>
          <p:cNvSpPr>
            <a:spLocks noChangeArrowheads="1"/>
          </p:cNvSpPr>
          <p:nvPr/>
        </p:nvSpPr>
        <p:spPr bwMode="auto">
          <a:xfrm rot="16200000">
            <a:off x="2882634" y="3980379"/>
            <a:ext cx="670668" cy="70409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C000"/>
          </a:solidFill>
          <a:ln w="12700">
            <a:solidFill>
              <a:schemeClr val="tx1"/>
            </a:solidFill>
            <a:miter lim="800000"/>
            <a:headEnd/>
            <a:tailEnd/>
          </a:ln>
          <a:effectLst/>
          <a:scene3d>
            <a:camera prst="orthographicFront"/>
            <a:lightRig rig="threePt" dir="t"/>
          </a:scene3d>
          <a:sp3d>
            <a:bevelT/>
          </a:sp3d>
        </p:spPr>
        <p:txBody>
          <a:bodyPr lIns="90000" tIns="43200" rIns="90000" bIns="43200" anchor="ctr"/>
          <a:lstStyle/>
          <a:p>
            <a:pPr>
              <a:defRPr/>
            </a:pPr>
            <a:endParaRPr lang="en-GB">
              <a:ea typeface="+mn-ea"/>
            </a:endParaRPr>
          </a:p>
        </p:txBody>
      </p:sp>
      <p:sp>
        <p:nvSpPr>
          <p:cNvPr id="17" name="Rectangle 7"/>
          <p:cNvSpPr>
            <a:spLocks noChangeArrowheads="1"/>
          </p:cNvSpPr>
          <p:nvPr/>
        </p:nvSpPr>
        <p:spPr bwMode="auto">
          <a:xfrm>
            <a:off x="5105400" y="5257800"/>
            <a:ext cx="2591533" cy="110966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000" tIns="43200" rIns="90000" bIns="43200" anchor="ctr"/>
          <a:lstStyle/>
          <a:p>
            <a:pPr algn="ctr">
              <a:defRPr/>
            </a:pPr>
            <a:r>
              <a:rPr lang="en-GB" sz="1600" b="1" dirty="0">
                <a:solidFill>
                  <a:schemeClr val="bg1"/>
                </a:solidFill>
              </a:rPr>
              <a:t>STEP </a:t>
            </a:r>
            <a:r>
              <a:rPr lang="en-GB" sz="1600" b="1" dirty="0" smtClean="0">
                <a:solidFill>
                  <a:schemeClr val="bg1"/>
                </a:solidFill>
              </a:rPr>
              <a:t>4               </a:t>
            </a:r>
            <a:endParaRPr lang="en-GB" sz="1600" b="1" dirty="0">
              <a:solidFill>
                <a:schemeClr val="bg1"/>
              </a:solidFill>
            </a:endParaRPr>
          </a:p>
          <a:p>
            <a:pPr algn="ctr">
              <a:defRPr/>
            </a:pPr>
            <a:r>
              <a:rPr lang="en-GB" sz="1600" b="1" dirty="0">
                <a:solidFill>
                  <a:schemeClr val="bg1"/>
                </a:solidFill>
              </a:rPr>
              <a:t> </a:t>
            </a:r>
            <a:r>
              <a:rPr lang="en-GB" sz="1600" b="1" dirty="0" smtClean="0">
                <a:solidFill>
                  <a:schemeClr val="bg1"/>
                </a:solidFill>
              </a:rPr>
              <a:t>Make the final decision</a:t>
            </a:r>
            <a:endParaRPr lang="en-GB" sz="1600" b="1" dirty="0">
              <a:solidFill>
                <a:schemeClr val="bg1"/>
              </a:solidFill>
            </a:endParaRPr>
          </a:p>
        </p:txBody>
      </p:sp>
      <p:sp>
        <p:nvSpPr>
          <p:cNvPr id="18" name="AutoShape 14"/>
          <p:cNvSpPr>
            <a:spLocks noChangeArrowheads="1"/>
          </p:cNvSpPr>
          <p:nvPr/>
        </p:nvSpPr>
        <p:spPr bwMode="auto">
          <a:xfrm rot="5400000">
            <a:off x="6502913" y="4451933"/>
            <a:ext cx="670668" cy="70409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C000"/>
          </a:solidFill>
          <a:ln w="12700">
            <a:solidFill>
              <a:schemeClr val="tx1"/>
            </a:solidFill>
            <a:miter lim="800000"/>
            <a:headEnd/>
            <a:tailEnd/>
          </a:ln>
          <a:effectLst/>
          <a:scene3d>
            <a:camera prst="orthographicFront"/>
            <a:lightRig rig="threePt" dir="t"/>
          </a:scene3d>
          <a:sp3d>
            <a:bevelT/>
          </a:sp3d>
        </p:spPr>
        <p:txBody>
          <a:bodyPr lIns="90000" tIns="43200" rIns="90000" bIns="43200" anchor="ctr"/>
          <a:lstStyle/>
          <a:p>
            <a:pPr>
              <a:defRPr/>
            </a:pPr>
            <a:endParaRPr lang="en-GB">
              <a:ea typeface="+mn-ea"/>
            </a:endParaRPr>
          </a:p>
        </p:txBody>
      </p:sp>
      <p:sp>
        <p:nvSpPr>
          <p:cNvPr id="19" name="Rectangle 7"/>
          <p:cNvSpPr>
            <a:spLocks noChangeArrowheads="1"/>
          </p:cNvSpPr>
          <p:nvPr/>
        </p:nvSpPr>
        <p:spPr bwMode="auto">
          <a:xfrm>
            <a:off x="1375062" y="1541194"/>
            <a:ext cx="2591533" cy="1109662"/>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lIns="90000" tIns="43200" rIns="90000" bIns="43200" anchor="ctr"/>
          <a:lstStyle/>
          <a:p>
            <a:pPr algn="ctr">
              <a:defRPr/>
            </a:pPr>
            <a:r>
              <a:rPr lang="en-GB" sz="1600" b="1" dirty="0">
                <a:solidFill>
                  <a:schemeClr val="bg1"/>
                </a:solidFill>
              </a:rPr>
              <a:t>STEP 1        </a:t>
            </a:r>
          </a:p>
          <a:p>
            <a:pPr algn="ctr">
              <a:defRPr/>
            </a:pPr>
            <a:r>
              <a:rPr lang="en-GB" sz="1600" b="1" dirty="0">
                <a:solidFill>
                  <a:schemeClr val="bg1"/>
                </a:solidFill>
              </a:rPr>
              <a:t>Construct the Decision Hierarchy</a:t>
            </a:r>
            <a:endParaRPr lang="en-US" sz="1600" b="1" dirty="0">
              <a:solidFill>
                <a:schemeClr val="bg1"/>
              </a:solidFill>
            </a:endParaRPr>
          </a:p>
        </p:txBody>
      </p:sp>
    </p:spTree>
    <p:extLst>
      <p:ext uri="{BB962C8B-B14F-4D97-AF65-F5344CB8AC3E}">
        <p14:creationId xmlns:p14="http://schemas.microsoft.com/office/powerpoint/2010/main" val="274315805"/>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GB" dirty="0"/>
              <a:t>Step 1: Construct Decision Hierarchy</a:t>
            </a:r>
            <a:endParaRPr lang="en-US" dirty="0">
              <a:latin typeface="Arial" charset="0"/>
            </a:endParaRPr>
          </a:p>
        </p:txBody>
      </p:sp>
      <p:sp>
        <p:nvSpPr>
          <p:cNvPr id="67587" name="Rectangle 3"/>
          <p:cNvSpPr>
            <a:spLocks noGrp="1" noChangeArrowheads="1"/>
          </p:cNvSpPr>
          <p:nvPr>
            <p:ph type="body" idx="1"/>
          </p:nvPr>
        </p:nvSpPr>
        <p:spPr>
          <a:xfrm>
            <a:off x="158359" y="5555185"/>
            <a:ext cx="8600342" cy="1219200"/>
          </a:xfrm>
        </p:spPr>
        <p:style>
          <a:lnRef idx="1">
            <a:schemeClr val="accent6"/>
          </a:lnRef>
          <a:fillRef idx="2">
            <a:schemeClr val="accent6"/>
          </a:fillRef>
          <a:effectRef idx="1">
            <a:schemeClr val="accent6"/>
          </a:effectRef>
          <a:fontRef idx="minor">
            <a:schemeClr val="dk1"/>
          </a:fontRef>
        </p:style>
        <p:txBody>
          <a:bodyPr/>
          <a:lstStyle/>
          <a:p>
            <a:pPr marL="0" indent="0">
              <a:buNone/>
            </a:pPr>
            <a:r>
              <a:rPr lang="en-GB" sz="1800" dirty="0" smtClean="0">
                <a:latin typeface="Arial" charset="0"/>
              </a:rPr>
              <a:t>The </a:t>
            </a:r>
            <a:r>
              <a:rPr lang="en-GB" sz="1800" dirty="0">
                <a:latin typeface="Arial" charset="0"/>
              </a:rPr>
              <a:t>key is to apply a series of </a:t>
            </a:r>
            <a:r>
              <a:rPr lang="en-GB" sz="1800" dirty="0" smtClean="0">
                <a:latin typeface="Arial" charset="0"/>
              </a:rPr>
              <a:t>AHPs </a:t>
            </a:r>
            <a:r>
              <a:rPr lang="en-GB" sz="1800" dirty="0">
                <a:latin typeface="Arial" charset="0"/>
              </a:rPr>
              <a:t>at each level.</a:t>
            </a:r>
          </a:p>
          <a:p>
            <a:pPr lvl="1"/>
            <a:r>
              <a:rPr lang="en-GB" sz="1600" dirty="0">
                <a:latin typeface="Arial" charset="0"/>
              </a:rPr>
              <a:t>Level 2 – to </a:t>
            </a:r>
            <a:r>
              <a:rPr lang="en-GB" sz="1600" dirty="0" smtClean="0">
                <a:latin typeface="Arial" charset="0"/>
              </a:rPr>
              <a:t>prioritize </a:t>
            </a:r>
            <a:r>
              <a:rPr lang="en-GB" sz="1600" dirty="0">
                <a:latin typeface="Arial" charset="0"/>
              </a:rPr>
              <a:t>the primary </a:t>
            </a:r>
            <a:r>
              <a:rPr lang="en-GB" sz="1600" dirty="0" smtClean="0">
                <a:latin typeface="Arial" charset="0"/>
              </a:rPr>
              <a:t>criteria</a:t>
            </a:r>
            <a:endParaRPr lang="en-GB" sz="1600" dirty="0">
              <a:latin typeface="Arial" charset="0"/>
            </a:endParaRPr>
          </a:p>
          <a:p>
            <a:pPr lvl="1"/>
            <a:r>
              <a:rPr lang="en-GB" sz="1600" dirty="0">
                <a:latin typeface="Arial" charset="0"/>
              </a:rPr>
              <a:t>Level 3 – a series of AHPs that </a:t>
            </a:r>
            <a:r>
              <a:rPr lang="en-GB" sz="1600" dirty="0" smtClean="0">
                <a:latin typeface="Arial" charset="0"/>
              </a:rPr>
              <a:t>prioritize </a:t>
            </a:r>
            <a:r>
              <a:rPr lang="en-GB" sz="1600" dirty="0">
                <a:latin typeface="Arial" charset="0"/>
              </a:rPr>
              <a:t>each cluster of secondary </a:t>
            </a:r>
            <a:r>
              <a:rPr lang="en-GB" sz="1600" dirty="0" smtClean="0">
                <a:latin typeface="Arial" charset="0"/>
              </a:rPr>
              <a:t>criteria </a:t>
            </a:r>
            <a:r>
              <a:rPr lang="en-GB" sz="1600" dirty="0">
                <a:latin typeface="Arial" charset="0"/>
              </a:rPr>
              <a:t>beneath their respective primary </a:t>
            </a:r>
            <a:r>
              <a:rPr lang="en-GB" sz="1600" dirty="0" smtClean="0">
                <a:latin typeface="Arial" charset="0"/>
              </a:rPr>
              <a:t>criterion</a:t>
            </a:r>
            <a:endParaRPr lang="en-GB" sz="1600" dirty="0">
              <a:latin typeface="Arial" charset="0"/>
            </a:endParaRPr>
          </a:p>
        </p:txBody>
      </p:sp>
      <p:sp>
        <p:nvSpPr>
          <p:cNvPr id="24" name="TextBox 23"/>
          <p:cNvSpPr txBox="1"/>
          <p:nvPr/>
        </p:nvSpPr>
        <p:spPr>
          <a:xfrm>
            <a:off x="7764245" y="2952690"/>
            <a:ext cx="1353355" cy="400110"/>
          </a:xfrm>
          <a:prstGeom prst="rect">
            <a:avLst/>
          </a:prstGeom>
          <a:noFill/>
        </p:spPr>
        <p:txBody>
          <a:bodyPr wrap="none" rtlCol="0">
            <a:spAutoFit/>
          </a:bodyPr>
          <a:lstStyle/>
          <a:p>
            <a:r>
              <a:rPr lang="en-US" sz="2000" dirty="0" smtClean="0">
                <a:solidFill>
                  <a:schemeClr val="tx1">
                    <a:lumMod val="50000"/>
                    <a:lumOff val="50000"/>
                  </a:schemeClr>
                </a:solidFill>
                <a:latin typeface="Arial Black"/>
                <a:cs typeface="Arial Black"/>
              </a:rPr>
              <a:t>LEVEL 1</a:t>
            </a:r>
          </a:p>
        </p:txBody>
      </p:sp>
      <p:pic>
        <p:nvPicPr>
          <p:cNvPr id="25" name="Picture 24"/>
          <p:cNvPicPr>
            <a:picLocks noChangeAspect="1"/>
          </p:cNvPicPr>
          <p:nvPr/>
        </p:nvPicPr>
        <p:blipFill>
          <a:blip r:embed="rId2"/>
          <a:stretch>
            <a:fillRect/>
          </a:stretch>
        </p:blipFill>
        <p:spPr>
          <a:xfrm>
            <a:off x="304800" y="2801205"/>
            <a:ext cx="6978228" cy="2399970"/>
          </a:xfrm>
          <a:prstGeom prst="rect">
            <a:avLst/>
          </a:prstGeom>
        </p:spPr>
      </p:pic>
      <p:sp>
        <p:nvSpPr>
          <p:cNvPr id="130" name="TextBox 129"/>
          <p:cNvSpPr txBox="1"/>
          <p:nvPr/>
        </p:nvSpPr>
        <p:spPr>
          <a:xfrm>
            <a:off x="7764245" y="3943290"/>
            <a:ext cx="1353355" cy="400110"/>
          </a:xfrm>
          <a:prstGeom prst="rect">
            <a:avLst/>
          </a:prstGeom>
          <a:noFill/>
        </p:spPr>
        <p:txBody>
          <a:bodyPr wrap="none" rtlCol="0">
            <a:spAutoFit/>
          </a:bodyPr>
          <a:lstStyle/>
          <a:p>
            <a:r>
              <a:rPr lang="en-US" sz="2000" dirty="0" smtClean="0">
                <a:solidFill>
                  <a:schemeClr val="tx1">
                    <a:lumMod val="50000"/>
                    <a:lumOff val="50000"/>
                  </a:schemeClr>
                </a:solidFill>
                <a:latin typeface="Arial Black"/>
                <a:cs typeface="Arial Black"/>
              </a:rPr>
              <a:t>LEVEL 2</a:t>
            </a:r>
          </a:p>
        </p:txBody>
      </p:sp>
      <p:sp>
        <p:nvSpPr>
          <p:cNvPr id="131" name="TextBox 130"/>
          <p:cNvSpPr txBox="1"/>
          <p:nvPr/>
        </p:nvSpPr>
        <p:spPr>
          <a:xfrm>
            <a:off x="7764245" y="4801065"/>
            <a:ext cx="1353355" cy="400110"/>
          </a:xfrm>
          <a:prstGeom prst="rect">
            <a:avLst/>
          </a:prstGeom>
          <a:noFill/>
        </p:spPr>
        <p:txBody>
          <a:bodyPr wrap="none" rtlCol="0">
            <a:spAutoFit/>
          </a:bodyPr>
          <a:lstStyle/>
          <a:p>
            <a:r>
              <a:rPr lang="en-US" sz="2000" dirty="0" smtClean="0">
                <a:solidFill>
                  <a:schemeClr val="tx1">
                    <a:lumMod val="50000"/>
                    <a:lumOff val="50000"/>
                  </a:schemeClr>
                </a:solidFill>
                <a:latin typeface="Arial Black"/>
                <a:cs typeface="Arial Black"/>
              </a:rPr>
              <a:t>LEVEL 3</a:t>
            </a:r>
          </a:p>
        </p:txBody>
      </p:sp>
      <p:sp>
        <p:nvSpPr>
          <p:cNvPr id="8" name="Content Placeholder 4"/>
          <p:cNvSpPr txBox="1">
            <a:spLocks/>
          </p:cNvSpPr>
          <p:nvPr/>
        </p:nvSpPr>
        <p:spPr bwMode="gray">
          <a:xfrm>
            <a:off x="131763" y="1135536"/>
            <a:ext cx="8861425" cy="17065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77500" lnSpcReduction="20000"/>
          </a:bodyPr>
          <a:lst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a:lstStyle>
          <a:p>
            <a:r>
              <a:rPr lang="en-US" kern="0" dirty="0" smtClean="0"/>
              <a:t>The Analytic Hierarchy Process requires us to decompose the decision problem into a hierarchy of more easily comprehended sub-problems, each of which can be analyzed independently </a:t>
            </a:r>
          </a:p>
          <a:p>
            <a:r>
              <a:rPr lang="en-US" kern="0" dirty="0" smtClean="0"/>
              <a:t>The elements of the hierarchy can relate to any aspect of the decision problem: tangible or intangible, carefully measured or roughly estimated, well, or poorly-understood, indeed anything that applies to the decision at hand</a:t>
            </a:r>
            <a:endParaRPr lang="en-GB" kern="0" dirty="0" smtClean="0"/>
          </a:p>
          <a:p>
            <a:endParaRPr lang="en-US" kern="0" dirty="0"/>
          </a:p>
        </p:txBody>
      </p:sp>
    </p:spTree>
    <p:extLst>
      <p:ext uri="{BB962C8B-B14F-4D97-AF65-F5344CB8AC3E}">
        <p14:creationId xmlns:p14="http://schemas.microsoft.com/office/powerpoint/2010/main" val="326282630"/>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title"/>
          </p:nvPr>
        </p:nvSpPr>
        <p:spPr/>
        <p:txBody>
          <a:bodyPr/>
          <a:lstStyle/>
          <a:p>
            <a:r>
              <a:rPr lang="en-GB" smtClean="0"/>
              <a:t>The AHP Decision Hierarchy</a:t>
            </a:r>
            <a:endParaRPr lang="en-US" dirty="0"/>
          </a:p>
        </p:txBody>
      </p:sp>
      <p:sp>
        <p:nvSpPr>
          <p:cNvPr id="66563" name="Rectangle 8"/>
          <p:cNvSpPr>
            <a:spLocks noGrp="1" noChangeArrowheads="1"/>
          </p:cNvSpPr>
          <p:nvPr>
            <p:ph type="body" idx="1"/>
          </p:nvPr>
        </p:nvSpPr>
        <p:spPr>
          <a:xfrm>
            <a:off x="131763" y="1219200"/>
            <a:ext cx="8686800" cy="5148262"/>
          </a:xfrm>
        </p:spPr>
        <p:txBody>
          <a:bodyPr/>
          <a:lstStyle/>
          <a:p>
            <a:r>
              <a:rPr lang="en-GB" dirty="0" smtClean="0"/>
              <a:t>AHP hierarchies are best explained by example. In this case the aims is to prioritise a set of gathered User </a:t>
            </a:r>
            <a:r>
              <a:rPr lang="en-GB" dirty="0"/>
              <a:t>R</a:t>
            </a:r>
            <a:r>
              <a:rPr lang="en-GB" dirty="0" smtClean="0"/>
              <a:t>equirements by Affinity Diagram and Tree Diagram such that we have the tree </a:t>
            </a:r>
          </a:p>
          <a:p>
            <a:pPr lvl="1"/>
            <a:endParaRPr lang="en-GB" dirty="0"/>
          </a:p>
        </p:txBody>
      </p:sp>
      <p:sp>
        <p:nvSpPr>
          <p:cNvPr id="4" name="Rounded Rectangular Callout 3"/>
          <p:cNvSpPr/>
          <p:nvPr/>
        </p:nvSpPr>
        <p:spPr>
          <a:xfrm>
            <a:off x="6621463" y="2375805"/>
            <a:ext cx="2288468" cy="976995"/>
          </a:xfrm>
          <a:prstGeom prst="wedgeRoundRectCallout">
            <a:avLst>
              <a:gd name="adj1" fmla="val -67181"/>
              <a:gd name="adj2" fmla="val 30522"/>
              <a:gd name="adj3" fmla="val 16667"/>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400" dirty="0"/>
              <a:t>These are all on a similar level of scale when comparing concepts</a:t>
            </a:r>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223131" y="2375805"/>
            <a:ext cx="6483927" cy="4031673"/>
          </a:xfrm>
          <a:prstGeom prst="rect">
            <a:avLst/>
          </a:prstGeom>
          <a:noFill/>
          <a:ln>
            <a:noFill/>
          </a:ln>
        </p:spPr>
      </p:pic>
      <p:sp>
        <p:nvSpPr>
          <p:cNvPr id="2" name="TextBox 1"/>
          <p:cNvSpPr txBox="1"/>
          <p:nvPr/>
        </p:nvSpPr>
        <p:spPr>
          <a:xfrm>
            <a:off x="5212237" y="5867400"/>
            <a:ext cx="3606326"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600" dirty="0" smtClean="0"/>
              <a:t>We can </a:t>
            </a:r>
            <a:r>
              <a:rPr lang="en-GB" sz="1600" dirty="0"/>
              <a:t>u</a:t>
            </a:r>
            <a:r>
              <a:rPr lang="en-GB" sz="1600" dirty="0" smtClean="0"/>
              <a:t>se this </a:t>
            </a:r>
            <a:r>
              <a:rPr lang="en-GB" sz="1600" smtClean="0"/>
              <a:t>Requirements Tree Diagram as </a:t>
            </a:r>
            <a:r>
              <a:rPr lang="en-GB" sz="1600" dirty="0" smtClean="0"/>
              <a:t>an AHP Decision Hierarchy</a:t>
            </a:r>
            <a:endParaRPr lang="en-GB" sz="1600" dirty="0"/>
          </a:p>
        </p:txBody>
      </p:sp>
    </p:spTree>
    <p:extLst>
      <p:ext uri="{BB962C8B-B14F-4D97-AF65-F5344CB8AC3E}">
        <p14:creationId xmlns:p14="http://schemas.microsoft.com/office/powerpoint/2010/main" val="1306411619"/>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1"/>
          <p:cNvSpPr>
            <a:spLocks noGrp="1" noChangeArrowheads="1"/>
          </p:cNvSpPr>
          <p:nvPr>
            <p:ph type="title" idx="4294967295"/>
          </p:nvPr>
        </p:nvSpPr>
        <p:spPr>
          <a:xfrm>
            <a:off x="0" y="0"/>
            <a:ext cx="9144000" cy="762000"/>
          </a:xfrm>
        </p:spPr>
        <p:txBody>
          <a:bodyPr/>
          <a:lstStyle/>
          <a:p>
            <a:r>
              <a:rPr lang="en-GB" dirty="0" smtClean="0">
                <a:latin typeface="Arial" charset="0"/>
              </a:rPr>
              <a:t>Setting Up the Paired Comparison Matrix</a:t>
            </a:r>
            <a:endParaRPr lang="en-GB" dirty="0">
              <a:latin typeface="Arial" charset="0"/>
            </a:endParaRPr>
          </a:p>
        </p:txBody>
      </p:sp>
      <p:sp>
        <p:nvSpPr>
          <p:cNvPr id="69635" name="Rectangle 12"/>
          <p:cNvSpPr>
            <a:spLocks noGrp="1" noChangeArrowheads="1"/>
          </p:cNvSpPr>
          <p:nvPr>
            <p:ph type="body" idx="4294967295"/>
          </p:nvPr>
        </p:nvSpPr>
        <p:spPr>
          <a:xfrm>
            <a:off x="537345" y="923956"/>
            <a:ext cx="8243338" cy="4906963"/>
          </a:xfrm>
        </p:spPr>
        <p:txBody>
          <a:bodyPr/>
          <a:lstStyle/>
          <a:p>
            <a:r>
              <a:rPr lang="en-GB" sz="2000" dirty="0" smtClean="0">
                <a:latin typeface="Arial" charset="0"/>
              </a:rPr>
              <a:t>To perform the AHP</a:t>
            </a:r>
            <a:r>
              <a:rPr lang="en-GB" sz="2000" dirty="0">
                <a:latin typeface="Arial" charset="0"/>
              </a:rPr>
              <a:t> </a:t>
            </a:r>
            <a:r>
              <a:rPr lang="en-GB" sz="2000" dirty="0" smtClean="0">
                <a:latin typeface="Arial" charset="0"/>
              </a:rPr>
              <a:t>a group of criteria at the same level are subject to a pairwise </a:t>
            </a:r>
            <a:r>
              <a:rPr lang="en-GB" sz="2000" dirty="0">
                <a:latin typeface="Arial" charset="0"/>
              </a:rPr>
              <a:t>comparisons </a:t>
            </a:r>
            <a:r>
              <a:rPr lang="en-GB" sz="2000" dirty="0" smtClean="0">
                <a:latin typeface="Arial" charset="0"/>
              </a:rPr>
              <a:t>systematically </a:t>
            </a:r>
            <a:r>
              <a:rPr lang="en-GB" sz="2000" dirty="0">
                <a:latin typeface="Arial" charset="0"/>
              </a:rPr>
              <a:t>using an </a:t>
            </a:r>
            <a:r>
              <a:rPr lang="en-GB" sz="2000" dirty="0" err="1" smtClean="0">
                <a:latin typeface="Arial" charset="0"/>
              </a:rPr>
              <a:t>NxN</a:t>
            </a:r>
            <a:r>
              <a:rPr lang="en-GB" sz="2000" dirty="0" smtClean="0">
                <a:latin typeface="Arial" charset="0"/>
              </a:rPr>
              <a:t> matrix </a:t>
            </a:r>
            <a:r>
              <a:rPr lang="en-GB" sz="2000" dirty="0">
                <a:latin typeface="Arial" charset="0"/>
              </a:rPr>
              <a:t>– where N represents the number of </a:t>
            </a:r>
            <a:r>
              <a:rPr lang="en-GB" sz="2000" dirty="0" smtClean="0">
                <a:latin typeface="Arial" charset="0"/>
              </a:rPr>
              <a:t>criterion </a:t>
            </a:r>
            <a:r>
              <a:rPr lang="en-GB" sz="2000" dirty="0">
                <a:latin typeface="Arial" charset="0"/>
              </a:rPr>
              <a:t>being </a:t>
            </a:r>
            <a:r>
              <a:rPr lang="en-GB" sz="2000" dirty="0" smtClean="0">
                <a:latin typeface="Arial" charset="0"/>
              </a:rPr>
              <a:t>prioritized</a:t>
            </a:r>
            <a:r>
              <a:rPr lang="en-GB" sz="2000" dirty="0">
                <a:latin typeface="Arial" charset="0"/>
              </a:rPr>
              <a:t>.</a:t>
            </a:r>
          </a:p>
          <a:p>
            <a:r>
              <a:rPr lang="en-GB" sz="2000" dirty="0" smtClean="0">
                <a:latin typeface="Arial" charset="0"/>
              </a:rPr>
              <a:t>For example returning to the washing machine User Requirements the following matrix is constructed from the primary requirements</a:t>
            </a:r>
            <a:endParaRPr lang="en-GB" sz="2000" dirty="0">
              <a:latin typeface="Arial" charset="0"/>
            </a:endParaRPr>
          </a:p>
          <a:p>
            <a:endParaRPr lang="en-GB" sz="2000" dirty="0">
              <a:latin typeface="Arial" charset="0"/>
            </a:endParaRPr>
          </a:p>
          <a:p>
            <a:endParaRPr lang="en-GB" sz="2000" dirty="0">
              <a:latin typeface="Arial" charset="0"/>
            </a:endParaRPr>
          </a:p>
          <a:p>
            <a:endParaRPr lang="en-GB" sz="2000" dirty="0">
              <a:latin typeface="Arial" charset="0"/>
            </a:endParaRPr>
          </a:p>
          <a:p>
            <a:endParaRPr lang="en-GB" sz="2000" dirty="0">
              <a:latin typeface="Arial" charset="0"/>
            </a:endParaRPr>
          </a:p>
          <a:p>
            <a:endParaRPr lang="en-GB" sz="2000" dirty="0">
              <a:latin typeface="Arial" charset="0"/>
            </a:endParaRPr>
          </a:p>
          <a:p>
            <a:pPr marL="0" indent="0">
              <a:buNone/>
            </a:pPr>
            <a:endParaRPr lang="en-GB" sz="2000" dirty="0">
              <a:latin typeface="Arial" charset="0"/>
            </a:endParaRPr>
          </a:p>
          <a:p>
            <a:pPr marL="0" indent="0">
              <a:buNone/>
            </a:pPr>
            <a:endParaRPr lang="en-GB" sz="2000" dirty="0">
              <a:latin typeface="Arial" charset="0"/>
            </a:endParaRPr>
          </a:p>
          <a:p>
            <a:r>
              <a:rPr lang="en-GB" sz="2000" dirty="0">
                <a:latin typeface="Arial" charset="0"/>
              </a:rPr>
              <a:t>The leading diagonal is filled with 1</a:t>
            </a:r>
            <a:r>
              <a:rPr lang="en-GB" sz="2000" dirty="0" smtClean="0">
                <a:latin typeface="Arial" charset="0"/>
              </a:rPr>
              <a:t>s</a:t>
            </a:r>
            <a:r>
              <a:rPr lang="en-GB" sz="2000" dirty="0">
                <a:latin typeface="Arial" charset="0"/>
              </a:rPr>
              <a:t>, indicating that </a:t>
            </a:r>
            <a:r>
              <a:rPr lang="en-GB" sz="2000" dirty="0" smtClean="0">
                <a:latin typeface="Arial" charset="0"/>
              </a:rPr>
              <a:t>first row requirement “Long Life”  </a:t>
            </a:r>
            <a:r>
              <a:rPr lang="en-GB" sz="2000" dirty="0">
                <a:latin typeface="Arial" charset="0"/>
              </a:rPr>
              <a:t>is equally as important as </a:t>
            </a:r>
            <a:r>
              <a:rPr lang="en-GB" sz="2000" dirty="0" smtClean="0">
                <a:latin typeface="Arial" charset="0"/>
              </a:rPr>
              <a:t>the first column requirement “Long Life”</a:t>
            </a:r>
            <a:endParaRPr lang="en-US" sz="2000" dirty="0">
              <a:latin typeface="Arial" charset="0"/>
            </a:endParaRPr>
          </a:p>
          <a:p>
            <a:endParaRPr lang="en-GB" sz="2000" dirty="0">
              <a:latin typeface="Arial" charset="0"/>
            </a:endParaRPr>
          </a:p>
        </p:txBody>
      </p:sp>
      <p:pic>
        <p:nvPicPr>
          <p:cNvPr id="2" name="Picture 1"/>
          <p:cNvPicPr>
            <a:picLocks noChangeAspect="1"/>
          </p:cNvPicPr>
          <p:nvPr/>
        </p:nvPicPr>
        <p:blipFill>
          <a:blip r:embed="rId3"/>
          <a:stretch>
            <a:fillRect/>
          </a:stretch>
        </p:blipFill>
        <p:spPr>
          <a:xfrm>
            <a:off x="838200" y="2743200"/>
            <a:ext cx="6561307" cy="2641600"/>
          </a:xfrm>
          <a:prstGeom prst="rect">
            <a:avLst/>
          </a:prstGeom>
        </p:spPr>
      </p:pic>
    </p:spTree>
    <p:extLst>
      <p:ext uri="{BB962C8B-B14F-4D97-AF65-F5344CB8AC3E}">
        <p14:creationId xmlns:p14="http://schemas.microsoft.com/office/powerpoint/2010/main" val="1648822513"/>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56433" y="2409717"/>
            <a:ext cx="7000480" cy="3164152"/>
          </a:xfrm>
          <a:prstGeom prst="rect">
            <a:avLst/>
          </a:prstGeom>
        </p:spPr>
      </p:pic>
      <p:sp>
        <p:nvSpPr>
          <p:cNvPr id="70658" name="Rectangle 11"/>
          <p:cNvSpPr>
            <a:spLocks noGrp="1" noChangeArrowheads="1"/>
          </p:cNvSpPr>
          <p:nvPr>
            <p:ph type="title"/>
          </p:nvPr>
        </p:nvSpPr>
        <p:spPr/>
        <p:txBody>
          <a:bodyPr/>
          <a:lstStyle/>
          <a:p>
            <a:r>
              <a:rPr lang="en-GB" dirty="0" smtClean="0">
                <a:latin typeface="Arial" charset="0"/>
              </a:rPr>
              <a:t>Setting up - Continued</a:t>
            </a:r>
            <a:endParaRPr lang="en-GB" dirty="0">
              <a:latin typeface="Arial" charset="0"/>
            </a:endParaRPr>
          </a:p>
        </p:txBody>
      </p:sp>
      <p:sp>
        <p:nvSpPr>
          <p:cNvPr id="6" name="Content Placeholder 5"/>
          <p:cNvSpPr>
            <a:spLocks noGrp="1"/>
          </p:cNvSpPr>
          <p:nvPr>
            <p:ph idx="1"/>
          </p:nvPr>
        </p:nvSpPr>
        <p:spPr/>
        <p:txBody>
          <a:bodyPr/>
          <a:lstStyle/>
          <a:p>
            <a:r>
              <a:rPr lang="en-GB" dirty="0"/>
              <a:t>The lower left half of the Paired Comparison Matrix is filled with formulae to compute the inverses of their conjugate cells</a:t>
            </a:r>
            <a:endParaRPr lang="en-US" dirty="0"/>
          </a:p>
        </p:txBody>
      </p:sp>
      <p:sp>
        <p:nvSpPr>
          <p:cNvPr id="70661" name="Oval 5"/>
          <p:cNvSpPr>
            <a:spLocks noChangeArrowheads="1"/>
          </p:cNvSpPr>
          <p:nvPr/>
        </p:nvSpPr>
        <p:spPr bwMode="auto">
          <a:xfrm>
            <a:off x="2520223" y="3650508"/>
            <a:ext cx="899746" cy="392580"/>
          </a:xfrm>
          <a:prstGeom prst="ellipse">
            <a:avLst/>
          </a:prstGeom>
          <a:noFill/>
          <a:ln w="38100">
            <a:solidFill>
              <a:srgbClr val="DA0000"/>
            </a:solidFill>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en-US"/>
          </a:p>
        </p:txBody>
      </p:sp>
      <p:sp>
        <p:nvSpPr>
          <p:cNvPr id="70662" name="Oval 6"/>
          <p:cNvSpPr>
            <a:spLocks noChangeArrowheads="1"/>
          </p:cNvSpPr>
          <p:nvPr/>
        </p:nvSpPr>
        <p:spPr bwMode="auto">
          <a:xfrm>
            <a:off x="3952784" y="2939434"/>
            <a:ext cx="914400" cy="392580"/>
          </a:xfrm>
          <a:prstGeom prst="ellipse">
            <a:avLst/>
          </a:prstGeom>
          <a:noFill/>
          <a:ln w="38100">
            <a:solidFill>
              <a:srgbClr val="DA0000"/>
            </a:solidFill>
            <a:round/>
            <a:headEnd/>
            <a:tailEnd/>
          </a:ln>
          <a:extLst>
            <a:ext uri="{909E8E84-426E-40dd-AFC4-6F175D3DCCD1}">
              <a14:hiddenFill xmlns="" xmlns:a14="http://schemas.microsoft.com/office/drawing/2010/main">
                <a:solidFill>
                  <a:srgbClr val="FFFFFF"/>
                </a:solidFill>
              </a14:hiddenFill>
            </a:ext>
          </a:extLst>
        </p:spPr>
        <p:txBody>
          <a:bodyPr lIns="90000" tIns="46800" rIns="90000" bIns="46800" anchor="ctr">
            <a:spAutoFit/>
          </a:bodyPr>
          <a:lstStyle/>
          <a:p>
            <a:endParaRPr lang="en-US"/>
          </a:p>
        </p:txBody>
      </p:sp>
      <p:sp>
        <p:nvSpPr>
          <p:cNvPr id="70663" name="Line 7"/>
          <p:cNvSpPr>
            <a:spLocks noChangeShapeType="1"/>
          </p:cNvSpPr>
          <p:nvPr/>
        </p:nvSpPr>
        <p:spPr bwMode="auto">
          <a:xfrm flipV="1">
            <a:off x="3414071" y="3374988"/>
            <a:ext cx="853107" cy="434849"/>
          </a:xfrm>
          <a:prstGeom prst="line">
            <a:avLst/>
          </a:prstGeom>
          <a:noFill/>
          <a:ln w="38100">
            <a:solidFill>
              <a:srgbClr val="DA0000"/>
            </a:solidFill>
            <a:round/>
            <a:headEnd type="triangle" w="med" len="med"/>
            <a:tailEnd type="triangle" w="med" len="med"/>
          </a:ln>
          <a:extLst>
            <a:ext uri="{909E8E84-426E-40dd-AFC4-6F175D3DCCD1}">
              <a14:hiddenFill xmlns="" xmlns:a14="http://schemas.microsoft.com/office/drawing/2010/main">
                <a:noFill/>
              </a14:hiddenFill>
            </a:ext>
          </a:extLst>
        </p:spPr>
        <p:txBody>
          <a:bodyPr wrap="square" lIns="90000" tIns="46800" rIns="90000" bIns="46800">
            <a:spAutoFit/>
          </a:bodyPr>
          <a:lstStyle/>
          <a:p>
            <a:endParaRPr lang="en-US"/>
          </a:p>
        </p:txBody>
      </p:sp>
      <p:sp>
        <p:nvSpPr>
          <p:cNvPr id="2" name="Rounded Rectangular Callout 1"/>
          <p:cNvSpPr/>
          <p:nvPr/>
        </p:nvSpPr>
        <p:spPr bwMode="auto">
          <a:xfrm>
            <a:off x="5938862" y="2428991"/>
            <a:ext cx="2105093" cy="548883"/>
          </a:xfrm>
          <a:prstGeom prst="wedgeRoundRectCallout">
            <a:avLst>
              <a:gd name="adj1" fmla="val -115398"/>
              <a:gd name="adj2" fmla="val 98534"/>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a:spcBef>
                <a:spcPct val="50000"/>
              </a:spcBef>
            </a:pPr>
            <a:r>
              <a:rPr lang="en-GB" sz="1400" dirty="0">
                <a:solidFill>
                  <a:schemeClr val="tx1"/>
                </a:solidFill>
              </a:rPr>
              <a:t>This cell will contain a number</a:t>
            </a:r>
            <a:endParaRPr lang="en-US" sz="1400" dirty="0">
              <a:solidFill>
                <a:schemeClr val="tx1"/>
              </a:solidFill>
            </a:endParaRPr>
          </a:p>
        </p:txBody>
      </p:sp>
      <p:sp>
        <p:nvSpPr>
          <p:cNvPr id="3" name="Rounded Rectangular Callout 2"/>
          <p:cNvSpPr/>
          <p:nvPr/>
        </p:nvSpPr>
        <p:spPr bwMode="auto">
          <a:xfrm>
            <a:off x="4752159" y="4996205"/>
            <a:ext cx="2334441" cy="344923"/>
          </a:xfrm>
          <a:prstGeom prst="wedgeRoundRectCallout">
            <a:avLst>
              <a:gd name="adj1" fmla="val -127407"/>
              <a:gd name="adj2" fmla="val -350985"/>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t" anchorCtr="0" compatLnSpc="1">
            <a:prstTxWarp prst="textNoShape">
              <a:avLst/>
            </a:prstTxWarp>
          </a:bodyPr>
          <a:lstStyle/>
          <a:p>
            <a:pPr eaLnBrk="1" hangingPunct="1">
              <a:spcBef>
                <a:spcPct val="50000"/>
              </a:spcBef>
            </a:pPr>
            <a:r>
              <a:rPr lang="en-GB" sz="1400" dirty="0">
                <a:solidFill>
                  <a:srgbClr val="000000"/>
                </a:solidFill>
              </a:rPr>
              <a:t>This cell is its inverse</a:t>
            </a:r>
            <a:endParaRPr lang="en-US" sz="1400" dirty="0">
              <a:solidFill>
                <a:srgbClr val="000000"/>
              </a:solidFill>
            </a:endParaRPr>
          </a:p>
        </p:txBody>
      </p:sp>
    </p:spTree>
    <p:extLst>
      <p:ext uri="{BB962C8B-B14F-4D97-AF65-F5344CB8AC3E}">
        <p14:creationId xmlns:p14="http://schemas.microsoft.com/office/powerpoint/2010/main" val="860447235"/>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4"/>
          <p:cNvSpPr>
            <a:spLocks noGrp="1" noChangeArrowheads="1"/>
          </p:cNvSpPr>
          <p:nvPr>
            <p:ph type="title"/>
          </p:nvPr>
        </p:nvSpPr>
        <p:spPr/>
        <p:txBody>
          <a:bodyPr/>
          <a:lstStyle/>
          <a:p>
            <a:r>
              <a:rPr lang="en-GB" smtClean="0"/>
              <a:t>Step 2: Perform Paired Comparisons</a:t>
            </a:r>
            <a:endParaRPr lang="en-GB" dirty="0"/>
          </a:p>
        </p:txBody>
      </p:sp>
      <p:sp>
        <p:nvSpPr>
          <p:cNvPr id="71683" name="Rectangle 5"/>
          <p:cNvSpPr>
            <a:spLocks noGrp="1" noChangeArrowheads="1"/>
          </p:cNvSpPr>
          <p:nvPr>
            <p:ph type="body" idx="1"/>
          </p:nvPr>
        </p:nvSpPr>
        <p:spPr>
          <a:xfrm>
            <a:off x="130175" y="1328738"/>
            <a:ext cx="8686800" cy="4081462"/>
          </a:xfrm>
        </p:spPr>
        <p:txBody>
          <a:bodyPr>
            <a:normAutofit lnSpcReduction="10000"/>
          </a:bodyPr>
          <a:lstStyle/>
          <a:p>
            <a:r>
              <a:rPr lang="en-GB" dirty="0" smtClean="0"/>
              <a:t>Paired comparisons are then performed on the criteria – order is important - it’s always the rows versus the columns </a:t>
            </a:r>
          </a:p>
          <a:p>
            <a:r>
              <a:rPr lang="en-GB" dirty="0" smtClean="0"/>
              <a:t>When performing the paired comparisons the phrasing of the question is VERY important</a:t>
            </a:r>
          </a:p>
          <a:p>
            <a:r>
              <a:rPr lang="en-GB" dirty="0" smtClean="0"/>
              <a:t>If we were comparing the criteria of Long Life and Low Cost we could ask:</a:t>
            </a:r>
          </a:p>
          <a:p>
            <a:pPr lvl="1"/>
            <a:r>
              <a:rPr lang="ja-JP" altLang="en-GB" dirty="0" smtClean="0"/>
              <a:t>“</a:t>
            </a:r>
            <a:r>
              <a:rPr lang="en-GB" dirty="0" smtClean="0"/>
              <a:t>How much more important to the User is improved Long Life than improved Low Cost</a:t>
            </a:r>
            <a:r>
              <a:rPr lang="ja-JP" altLang="en-GB" dirty="0" smtClean="0"/>
              <a:t>”</a:t>
            </a:r>
            <a:endParaRPr lang="en-GB" dirty="0" smtClean="0"/>
          </a:p>
          <a:p>
            <a:r>
              <a:rPr lang="en-GB" dirty="0" smtClean="0"/>
              <a:t>Or we could be more specific if there are improvement targets x and y:</a:t>
            </a:r>
          </a:p>
          <a:p>
            <a:pPr lvl="1"/>
            <a:r>
              <a:rPr lang="ja-JP" altLang="en-GB" dirty="0" smtClean="0"/>
              <a:t>“</a:t>
            </a:r>
            <a:r>
              <a:rPr lang="en-GB" dirty="0" smtClean="0"/>
              <a:t>How much more benefit to the User would it be to improve Long Life by x% than to improve Low Cost by y%</a:t>
            </a:r>
            <a:r>
              <a:rPr lang="ja-JP" altLang="en-GB" dirty="0" smtClean="0"/>
              <a:t>”</a:t>
            </a:r>
            <a:endParaRPr lang="en-GB" dirty="0" smtClean="0"/>
          </a:p>
        </p:txBody>
      </p:sp>
      <p:sp>
        <p:nvSpPr>
          <p:cNvPr id="6" name="TextBox 5"/>
          <p:cNvSpPr txBox="1"/>
          <p:nvPr/>
        </p:nvSpPr>
        <p:spPr>
          <a:xfrm>
            <a:off x="370224" y="5410200"/>
            <a:ext cx="8206702" cy="1200328"/>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sz="2400" dirty="0" smtClean="0"/>
              <a:t>Getting the question right is very important. It is always worthwhile pre-preparing the Comparison Matrix and questions before the comparison session</a:t>
            </a:r>
            <a:endParaRPr lang="en-US" sz="2400" dirty="0"/>
          </a:p>
        </p:txBody>
      </p:sp>
    </p:spTree>
    <p:extLst>
      <p:ext uri="{BB962C8B-B14F-4D97-AF65-F5344CB8AC3E}">
        <p14:creationId xmlns:p14="http://schemas.microsoft.com/office/powerpoint/2010/main" val="227210593"/>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itle 3"/>
          <p:cNvSpPr>
            <a:spLocks noGrp="1"/>
          </p:cNvSpPr>
          <p:nvPr>
            <p:ph type="title"/>
          </p:nvPr>
        </p:nvSpPr>
        <p:spPr/>
        <p:txBody>
          <a:bodyPr/>
          <a:lstStyle/>
          <a:p>
            <a:r>
              <a:rPr lang="en-GB" dirty="0" smtClean="0"/>
              <a:t>AHP Paired Comparison Scale</a:t>
            </a:r>
            <a:endParaRPr lang="en-GB" dirty="0"/>
          </a:p>
        </p:txBody>
      </p:sp>
      <p:sp>
        <p:nvSpPr>
          <p:cNvPr id="2" name="Rectangle 1"/>
          <p:cNvSpPr/>
          <p:nvPr/>
        </p:nvSpPr>
        <p:spPr>
          <a:xfrm>
            <a:off x="222113" y="1187739"/>
            <a:ext cx="8497509" cy="58477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dirty="0"/>
              <a:t>We use a standard scale for making these judgments which accounts for cases </a:t>
            </a:r>
            <a:r>
              <a:rPr lang="en-GB" dirty="0" smtClean="0"/>
              <a:t>when a criterion is </a:t>
            </a:r>
            <a:r>
              <a:rPr lang="en-GB" dirty="0"/>
              <a:t>less </a:t>
            </a:r>
            <a:r>
              <a:rPr lang="en-GB" dirty="0" smtClean="0"/>
              <a:t>important than another and when it is more important</a:t>
            </a:r>
            <a:endParaRPr lang="en-GB" dirty="0"/>
          </a:p>
        </p:txBody>
      </p:sp>
      <p:graphicFrame>
        <p:nvGraphicFramePr>
          <p:cNvPr id="5" name="Group 2"/>
          <p:cNvGraphicFramePr>
            <a:graphicFrameLocks noGrp="1"/>
          </p:cNvGraphicFramePr>
          <p:nvPr>
            <p:extLst>
              <p:ext uri="{D42A27DB-BD31-4B8C-83A1-F6EECF244321}">
                <p14:modId xmlns:p14="http://schemas.microsoft.com/office/powerpoint/2010/main" val="22342109"/>
              </p:ext>
            </p:extLst>
          </p:nvPr>
        </p:nvGraphicFramePr>
        <p:xfrm>
          <a:off x="643525" y="1856810"/>
          <a:ext cx="8076097" cy="4848790"/>
        </p:xfrm>
        <a:graphic>
          <a:graphicData uri="http://schemas.openxmlformats.org/drawingml/2006/table">
            <a:tbl>
              <a:tblPr/>
              <a:tblGrid>
                <a:gridCol w="1283853"/>
                <a:gridCol w="3097386"/>
                <a:gridCol w="3694858"/>
              </a:tblGrid>
              <a:tr h="200990">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0" i="0" u="none" strike="noStrike" cap="none" normalizeH="0" baseline="0" dirty="0" smtClean="0">
                          <a:ln>
                            <a:noFill/>
                          </a:ln>
                          <a:solidFill>
                            <a:schemeClr val="tx1"/>
                          </a:solidFill>
                          <a:effectLst/>
                          <a:latin typeface="Arial" charset="0"/>
                        </a:rPr>
                        <a:t>Intensity of Importance</a:t>
                      </a:r>
                      <a:endParaRPr kumimoji="0" lang="en-US" sz="1500" b="0" i="0" u="none" strike="noStrike" cap="none" normalizeH="0" baseline="0" dirty="0" smtClean="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0" i="0" u="none" strike="noStrike" cap="none" normalizeH="0" baseline="0" dirty="0" smtClean="0">
                          <a:ln>
                            <a:noFill/>
                          </a:ln>
                          <a:solidFill>
                            <a:schemeClr val="tx1"/>
                          </a:solidFill>
                          <a:effectLst/>
                          <a:latin typeface="Arial" charset="0"/>
                        </a:rPr>
                        <a:t>Definition</a:t>
                      </a:r>
                      <a:endParaRPr kumimoji="0" lang="en-US" sz="1500" b="0"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0" i="0" u="none" strike="noStrike" cap="none" normalizeH="0" baseline="0" dirty="0" smtClean="0">
                          <a:ln>
                            <a:noFill/>
                          </a:ln>
                          <a:solidFill>
                            <a:schemeClr val="tx1"/>
                          </a:solidFill>
                          <a:effectLst/>
                          <a:latin typeface="Arial" charset="0"/>
                        </a:rPr>
                        <a:t>Interpretation</a:t>
                      </a:r>
                      <a:endParaRPr kumimoji="0" lang="en-US" sz="1500" b="0"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926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1</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Equal importance</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smtClean="0">
                          <a:ln>
                            <a:noFill/>
                          </a:ln>
                          <a:solidFill>
                            <a:schemeClr val="tx1"/>
                          </a:solidFill>
                          <a:effectLst/>
                          <a:latin typeface="Arial" charset="0"/>
                        </a:rPr>
                        <a:t>Two factors contribute equally to the objective</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926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3</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Moderately more important</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smtClean="0">
                          <a:ln>
                            <a:noFill/>
                          </a:ln>
                          <a:solidFill>
                            <a:schemeClr val="tx1"/>
                          </a:solidFill>
                          <a:effectLst/>
                          <a:latin typeface="Arial" charset="0"/>
                        </a:rPr>
                        <a:t>Experience and judgment slightly favour one factor over another</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926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5</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Strongly more important</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smtClean="0">
                          <a:ln>
                            <a:noFill/>
                          </a:ln>
                          <a:solidFill>
                            <a:schemeClr val="tx1"/>
                          </a:solidFill>
                          <a:effectLst/>
                          <a:latin typeface="Arial" charset="0"/>
                        </a:rPr>
                        <a:t>Experience and judgment strongly favour one factor over another</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39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7</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dirty="0" smtClean="0">
                          <a:ln>
                            <a:noFill/>
                          </a:ln>
                          <a:solidFill>
                            <a:schemeClr val="tx1"/>
                          </a:solidFill>
                          <a:effectLst/>
                          <a:latin typeface="Arial" charset="0"/>
                        </a:rPr>
                        <a:t>Very strongly more important</a:t>
                      </a:r>
                      <a:endParaRPr kumimoji="0" lang="en-US" sz="15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smtClean="0">
                          <a:ln>
                            <a:noFill/>
                          </a:ln>
                          <a:solidFill>
                            <a:schemeClr val="tx1"/>
                          </a:solidFill>
                          <a:effectLst/>
                          <a:latin typeface="Arial" charset="0"/>
                        </a:rPr>
                        <a:t>A factor is favoured very strongly over another; its dominance is demonstrated in practice.</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739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9</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Extremely more important</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smtClean="0">
                          <a:ln>
                            <a:noFill/>
                          </a:ln>
                          <a:solidFill>
                            <a:schemeClr val="tx1"/>
                          </a:solidFill>
                          <a:effectLst/>
                          <a:latin typeface="Arial" charset="0"/>
                        </a:rPr>
                        <a:t>The evidence favouring one factor over another is of the highest possible order of affirmation.</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5528">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2,4,6,8</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smtClean="0">
                          <a:ln>
                            <a:noFill/>
                          </a:ln>
                          <a:solidFill>
                            <a:schemeClr val="tx1"/>
                          </a:solidFill>
                          <a:effectLst/>
                          <a:latin typeface="Arial" charset="0"/>
                        </a:rPr>
                        <a:t>For compromise between the above values</a:t>
                      </a:r>
                      <a:endParaRPr kumimoji="0" lang="en-US" sz="1500" b="1"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smtClean="0">
                          <a:ln>
                            <a:noFill/>
                          </a:ln>
                          <a:solidFill>
                            <a:schemeClr val="tx1"/>
                          </a:solidFill>
                          <a:effectLst/>
                          <a:latin typeface="Arial" charset="0"/>
                        </a:rPr>
                        <a:t>Sometimes one needs to interpolate a compromise judgment numerically because there is no good word to describe it.</a:t>
                      </a:r>
                      <a:endParaRPr kumimoji="0" lang="en-US" sz="1300" b="1" i="0" u="none" strike="noStrike" cap="none" normalizeH="0" baseline="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20486">
                <a:tc>
                  <a:txBody>
                    <a:bodyPr/>
                    <a:lstStyle/>
                    <a:p>
                      <a:pPr marL="0" marR="0" lvl="0" indent="0" algn="ctr"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500" b="1" i="0" u="none" strike="noStrike" cap="none" normalizeH="0" baseline="0" dirty="0" smtClean="0">
                          <a:ln>
                            <a:noFill/>
                          </a:ln>
                          <a:solidFill>
                            <a:schemeClr val="tx1"/>
                          </a:solidFill>
                          <a:effectLst/>
                          <a:latin typeface="Arial" charset="0"/>
                        </a:rPr>
                        <a:t>Reciprocals of above</a:t>
                      </a:r>
                      <a:endParaRPr kumimoji="0" lang="en-US" sz="1500" b="1" i="0" u="none" strike="noStrike" cap="none" normalizeH="0" baseline="0" dirty="0" smtClean="0">
                        <a:ln>
                          <a:noFill/>
                        </a:ln>
                        <a:solidFill>
                          <a:schemeClr val="tx1"/>
                        </a:solidFill>
                        <a:effectLst/>
                        <a:latin typeface="Arial" charset="0"/>
                      </a:endParaRPr>
                    </a:p>
                  </a:txBody>
                  <a:tcPr marL="90000" marR="90000" marT="46800" marB="468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smtClean="0">
                          <a:ln>
                            <a:noFill/>
                          </a:ln>
                          <a:solidFill>
                            <a:schemeClr val="tx1"/>
                          </a:solidFill>
                          <a:effectLst/>
                          <a:latin typeface="Arial" charset="0"/>
                        </a:rPr>
                        <a:t>If factor j has one of the above numbers assigned to it when compared with activity k, then k has the reciprocal value when compared with j.</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30000"/>
                        </a:spcBef>
                        <a:spcAft>
                          <a:spcPct val="0"/>
                        </a:spcAft>
                        <a:buClr>
                          <a:schemeClr val="tx1"/>
                        </a:buClr>
                        <a:buSzPct val="100000"/>
                        <a:buFont typeface="Wingdings" pitchFamily="2" charset="2"/>
                        <a:buNone/>
                        <a:tabLst/>
                      </a:pPr>
                      <a:r>
                        <a:rPr kumimoji="0" lang="en-GB" sz="1300" b="1" i="0" u="none" strike="noStrike" cap="none" normalizeH="0" baseline="0" dirty="0" smtClean="0">
                          <a:ln>
                            <a:noFill/>
                          </a:ln>
                          <a:solidFill>
                            <a:schemeClr val="tx1"/>
                          </a:solidFill>
                          <a:effectLst/>
                          <a:latin typeface="Arial" charset="0"/>
                        </a:rPr>
                        <a:t>The inverse meaning to the above; If comparing A with B then a reciprocal value would mean that A was dominated by B; e.g. 1/5 means that A is strongly dominated by B.</a:t>
                      </a:r>
                      <a:endParaRPr kumimoji="0" lang="en-US" sz="1300" b="1" i="0" u="none" strike="noStrike" cap="none" normalizeH="0" baseline="0" dirty="0" smtClean="0">
                        <a:ln>
                          <a:noFill/>
                        </a:ln>
                        <a:solidFill>
                          <a:schemeClr val="tx1"/>
                        </a:solidFill>
                        <a:effectLst/>
                        <a:latin typeface="Arial" charset="0"/>
                      </a:endParaRPr>
                    </a:p>
                  </a:txBody>
                  <a:tcPr marL="90000" marR="90000" marT="46800" marB="468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81659329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29740" y="2224076"/>
            <a:ext cx="7690639" cy="3566151"/>
          </a:xfrm>
          <a:prstGeom prst="rect">
            <a:avLst/>
          </a:prstGeom>
        </p:spPr>
      </p:pic>
      <p:sp>
        <p:nvSpPr>
          <p:cNvPr id="73732" name="Title 5"/>
          <p:cNvSpPr>
            <a:spLocks noGrp="1"/>
          </p:cNvSpPr>
          <p:nvPr>
            <p:ph type="title"/>
          </p:nvPr>
        </p:nvSpPr>
        <p:spPr/>
        <p:txBody>
          <a:bodyPr/>
          <a:lstStyle/>
          <a:p>
            <a:r>
              <a:rPr lang="en-GB" smtClean="0"/>
              <a:t>Washing Machine Example</a:t>
            </a:r>
            <a:endParaRPr lang="en-GB" dirty="0"/>
          </a:p>
        </p:txBody>
      </p:sp>
      <p:sp>
        <p:nvSpPr>
          <p:cNvPr id="2" name="Rectangle 1"/>
          <p:cNvSpPr/>
          <p:nvPr/>
        </p:nvSpPr>
        <p:spPr>
          <a:xfrm>
            <a:off x="457200" y="5790227"/>
            <a:ext cx="8292188" cy="70788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2000" dirty="0"/>
              <a:t>With the table populated, we can do </a:t>
            </a:r>
            <a:r>
              <a:rPr lang="en-US" sz="2000" dirty="0" smtClean="0"/>
              <a:t>the analysis </a:t>
            </a:r>
            <a:r>
              <a:rPr lang="en-US" sz="2000" dirty="0"/>
              <a:t>to calculate the importance weightings.</a:t>
            </a:r>
          </a:p>
        </p:txBody>
      </p:sp>
      <p:sp>
        <p:nvSpPr>
          <p:cNvPr id="3" name="Rounded Rectangular Callout 2"/>
          <p:cNvSpPr/>
          <p:nvPr/>
        </p:nvSpPr>
        <p:spPr bwMode="auto">
          <a:xfrm>
            <a:off x="990600" y="1056691"/>
            <a:ext cx="5953989" cy="1130630"/>
          </a:xfrm>
          <a:prstGeom prst="wedgeRoundRectCallout">
            <a:avLst>
              <a:gd name="adj1" fmla="val -13326"/>
              <a:gd name="adj2" fmla="val 119847"/>
              <a:gd name="adj3" fmla="val 16667"/>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r>
              <a:rPr lang="en-US" sz="1600" dirty="0" smtClean="0">
                <a:latin typeface="Arial" pitchFamily="34" charset="0"/>
              </a:rPr>
              <a:t>The question here was “</a:t>
            </a:r>
            <a:r>
              <a:rPr lang="en-US" sz="1600" dirty="0">
                <a:latin typeface="Arial" pitchFamily="34" charset="0"/>
              </a:rPr>
              <a:t>How much more important to the customer is improved </a:t>
            </a:r>
            <a:r>
              <a:rPr lang="en-US" sz="1600" dirty="0" smtClean="0">
                <a:latin typeface="Arial" pitchFamily="34" charset="0"/>
              </a:rPr>
              <a:t>Long Life </a:t>
            </a:r>
            <a:r>
              <a:rPr lang="en-US" sz="1600" dirty="0">
                <a:latin typeface="Arial" pitchFamily="34" charset="0"/>
              </a:rPr>
              <a:t>than improved </a:t>
            </a:r>
            <a:r>
              <a:rPr lang="en-US" sz="1600" dirty="0" smtClean="0">
                <a:latin typeface="Arial" pitchFamily="34" charset="0"/>
              </a:rPr>
              <a:t>Low Cost”? </a:t>
            </a:r>
          </a:p>
          <a:p>
            <a:endParaRPr lang="en-US" sz="1600" dirty="0">
              <a:latin typeface="Arial" pitchFamily="34" charset="0"/>
            </a:endParaRPr>
          </a:p>
          <a:p>
            <a:r>
              <a:rPr lang="en-US" sz="1600" dirty="0" smtClean="0">
                <a:latin typeface="Arial" pitchFamily="34" charset="0"/>
              </a:rPr>
              <a:t>The judgment was “it is somewhat more important”</a:t>
            </a:r>
            <a:endParaRPr lang="en-US" sz="1600" dirty="0">
              <a:latin typeface="Arial" pitchFamily="34" charset="0"/>
            </a:endParaRPr>
          </a:p>
        </p:txBody>
      </p:sp>
    </p:spTree>
    <p:extLst>
      <p:ext uri="{BB962C8B-B14F-4D97-AF65-F5344CB8AC3E}">
        <p14:creationId xmlns:p14="http://schemas.microsoft.com/office/powerpoint/2010/main" val="708432438"/>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Step 3: Analyse the Paired Comparisons and check consistency</a:t>
            </a:r>
            <a:endParaRPr lang="en-US" dirty="0"/>
          </a:p>
        </p:txBody>
      </p:sp>
      <p:sp>
        <p:nvSpPr>
          <p:cNvPr id="2" name="Content Placeholder 1"/>
          <p:cNvSpPr>
            <a:spLocks noGrp="1"/>
          </p:cNvSpPr>
          <p:nvPr>
            <p:ph idx="1"/>
          </p:nvPr>
        </p:nvSpPr>
        <p:spPr/>
        <p:txBody>
          <a:bodyPr/>
          <a:lstStyle/>
          <a:p>
            <a:r>
              <a:rPr lang="en-GB" dirty="0" smtClean="0"/>
              <a:t>The analysis behind the computation of the relative priorities of each of the criteria is fairly involved, but software packages ease the burden. </a:t>
            </a:r>
          </a:p>
          <a:p>
            <a:r>
              <a:rPr lang="en-GB" dirty="0" smtClean="0"/>
              <a:t>T</a:t>
            </a:r>
            <a:r>
              <a:rPr lang="en-US" dirty="0" smtClean="0"/>
              <a:t>he analysis comprises two basic steps:</a:t>
            </a:r>
          </a:p>
          <a:p>
            <a:pPr lvl="1"/>
            <a:r>
              <a:rPr lang="en-US" dirty="0" smtClean="0"/>
              <a:t>Calculation of the importance weighting</a:t>
            </a:r>
          </a:p>
          <a:p>
            <a:pPr lvl="1"/>
            <a:r>
              <a:rPr lang="en-US" dirty="0" smtClean="0"/>
              <a:t>Calculation of the consistency ratio </a:t>
            </a:r>
          </a:p>
          <a:p>
            <a:r>
              <a:rPr lang="en-US" dirty="0" smtClean="0"/>
              <a:t>The Consistency Ratio is an important metric for assessing the quality of the analysis – i.e. how good our decision is!</a:t>
            </a:r>
            <a:endParaRPr lang="en-US" dirty="0"/>
          </a:p>
        </p:txBody>
      </p:sp>
    </p:spTree>
    <p:extLst>
      <p:ext uri="{BB962C8B-B14F-4D97-AF65-F5344CB8AC3E}">
        <p14:creationId xmlns:p14="http://schemas.microsoft.com/office/powerpoint/2010/main" val="2025916217"/>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Results</a:t>
            </a:r>
            <a:endParaRPr lang="en-US" dirty="0"/>
          </a:p>
        </p:txBody>
      </p:sp>
      <p:pic>
        <p:nvPicPr>
          <p:cNvPr id="6" name="Picture 5"/>
          <p:cNvPicPr>
            <a:picLocks noChangeAspect="1"/>
          </p:cNvPicPr>
          <p:nvPr/>
        </p:nvPicPr>
        <p:blipFill rotWithShape="1">
          <a:blip r:embed="rId2"/>
          <a:srcRect l="22482" r="39148"/>
          <a:stretch/>
        </p:blipFill>
        <p:spPr>
          <a:xfrm>
            <a:off x="104497" y="2089989"/>
            <a:ext cx="4482000" cy="3255333"/>
          </a:xfrm>
          <a:prstGeom prst="rect">
            <a:avLst/>
          </a:prstGeom>
        </p:spPr>
      </p:pic>
      <p:sp>
        <p:nvSpPr>
          <p:cNvPr id="7" name="TextBox 6"/>
          <p:cNvSpPr txBox="1"/>
          <p:nvPr/>
        </p:nvSpPr>
        <p:spPr>
          <a:xfrm>
            <a:off x="264294" y="1219200"/>
            <a:ext cx="8644405" cy="646331"/>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800" dirty="0" smtClean="0"/>
              <a:t>The following results where obtained using the software </a:t>
            </a:r>
            <a:r>
              <a:rPr lang="en-US" sz="1800" smtClean="0"/>
              <a:t>package called </a:t>
            </a:r>
            <a:r>
              <a:rPr lang="en-US" sz="1800" dirty="0" err="1" smtClean="0"/>
              <a:t>Qualica</a:t>
            </a:r>
            <a:endParaRPr lang="en-US" sz="1800" dirty="0"/>
          </a:p>
        </p:txBody>
      </p:sp>
      <p:sp>
        <p:nvSpPr>
          <p:cNvPr id="8" name="Rounded Rectangular Callout 7"/>
          <p:cNvSpPr/>
          <p:nvPr/>
        </p:nvSpPr>
        <p:spPr bwMode="auto">
          <a:xfrm>
            <a:off x="6155026" y="4395958"/>
            <a:ext cx="2442471" cy="1685117"/>
          </a:xfrm>
          <a:prstGeom prst="wedgeRoundRectCallout">
            <a:avLst>
              <a:gd name="adj1" fmla="val -136333"/>
              <a:gd name="adj2" fmla="val -70108"/>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1"/>
                </a:solidFill>
                <a:effectLst/>
                <a:latin typeface="Arial" pitchFamily="34" charset="0"/>
              </a:rPr>
              <a:t>This result is saying “Looks Good” is approximately</a:t>
            </a:r>
            <a:r>
              <a:rPr kumimoji="0" lang="en-US" sz="1800" b="0" i="0" u="none" strike="noStrike" cap="none" normalizeH="0" dirty="0" smtClean="0">
                <a:ln>
                  <a:noFill/>
                </a:ln>
                <a:solidFill>
                  <a:schemeClr val="bg1"/>
                </a:solidFill>
                <a:effectLst/>
                <a:latin typeface="Arial" pitchFamily="34" charset="0"/>
              </a:rPr>
              <a:t> twice as good as “Ease of use” </a:t>
            </a:r>
            <a:endParaRPr kumimoji="0" lang="en-US" sz="1800" b="0" i="0" u="none" strike="noStrike" cap="none" normalizeH="0" baseline="0" dirty="0" smtClean="0">
              <a:ln>
                <a:noFill/>
              </a:ln>
              <a:solidFill>
                <a:schemeClr val="bg1"/>
              </a:solidFill>
              <a:effectLst/>
              <a:latin typeface="Arial" pitchFamily="34" charset="0"/>
            </a:endParaRPr>
          </a:p>
        </p:txBody>
      </p:sp>
      <p:sp>
        <p:nvSpPr>
          <p:cNvPr id="9" name="Rounded Rectangular Callout 8"/>
          <p:cNvSpPr/>
          <p:nvPr/>
        </p:nvSpPr>
        <p:spPr bwMode="auto">
          <a:xfrm>
            <a:off x="6136456" y="4391379"/>
            <a:ext cx="2442471" cy="1685117"/>
          </a:xfrm>
          <a:prstGeom prst="wedgeRoundRectCallout">
            <a:avLst>
              <a:gd name="adj1" fmla="val -134333"/>
              <a:gd name="adj2" fmla="val -44021"/>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rPr>
              <a:t>This result is saying “Looks Good” is approximately</a:t>
            </a:r>
            <a:r>
              <a:rPr kumimoji="0" lang="en-US" b="0" i="0" u="none" strike="noStrike" cap="none" normalizeH="0" dirty="0" smtClean="0">
                <a:ln>
                  <a:noFill/>
                </a:ln>
                <a:solidFill>
                  <a:schemeClr val="bg1"/>
                </a:solidFill>
                <a:effectLst/>
              </a:rPr>
              <a:t> twice as important as “Ease of use” </a:t>
            </a:r>
            <a:endParaRPr kumimoji="0" lang="en-US" b="0" i="0" u="none" strike="noStrike" cap="none" normalizeH="0" baseline="0" dirty="0" smtClean="0">
              <a:ln>
                <a:noFill/>
              </a:ln>
              <a:solidFill>
                <a:schemeClr val="bg1"/>
              </a:solidFill>
              <a:effectLst/>
            </a:endParaRPr>
          </a:p>
        </p:txBody>
      </p:sp>
      <p:sp>
        <p:nvSpPr>
          <p:cNvPr id="10" name="Rounded Rectangular Callout 9"/>
          <p:cNvSpPr/>
          <p:nvPr/>
        </p:nvSpPr>
        <p:spPr bwMode="auto">
          <a:xfrm>
            <a:off x="6081246" y="2138213"/>
            <a:ext cx="2442471" cy="1685117"/>
          </a:xfrm>
          <a:prstGeom prst="wedgeRoundRectCallout">
            <a:avLst>
              <a:gd name="adj1" fmla="val -134333"/>
              <a:gd name="adj2" fmla="val -44021"/>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bg1"/>
                </a:solidFill>
                <a:effectLst/>
                <a:latin typeface="Arial" pitchFamily="34" charset="0"/>
              </a:rPr>
              <a:t>This result is saying “Looks Good” is approximately</a:t>
            </a:r>
            <a:r>
              <a:rPr kumimoji="0" lang="en-US" sz="1800" b="0" i="0" u="none" strike="noStrike" cap="none" normalizeH="0" dirty="0" smtClean="0">
                <a:ln>
                  <a:noFill/>
                </a:ln>
                <a:solidFill>
                  <a:schemeClr val="bg1"/>
                </a:solidFill>
                <a:effectLst/>
                <a:latin typeface="Arial" pitchFamily="34" charset="0"/>
              </a:rPr>
              <a:t> three as important  as “Long Life” </a:t>
            </a:r>
            <a:endParaRPr kumimoji="0" lang="en-US" sz="1800" b="0" i="0" u="none" strike="noStrike" cap="none" normalizeH="0" baseline="0" dirty="0" smtClean="0">
              <a:ln>
                <a:noFill/>
              </a:ln>
              <a:solidFill>
                <a:schemeClr val="bg1"/>
              </a:solidFill>
              <a:effectLst/>
              <a:latin typeface="Arial" pitchFamily="34" charset="0"/>
            </a:endParaRPr>
          </a:p>
        </p:txBody>
      </p:sp>
      <p:sp>
        <p:nvSpPr>
          <p:cNvPr id="11" name="TextBox 10"/>
          <p:cNvSpPr txBox="1"/>
          <p:nvPr/>
        </p:nvSpPr>
        <p:spPr>
          <a:xfrm>
            <a:off x="523558" y="5091603"/>
            <a:ext cx="3698262" cy="369332"/>
          </a:xfrm>
          <a:prstGeom prst="rect">
            <a:avLst/>
          </a:prstGeom>
          <a:noFill/>
          <a:ln w="28575" cmpd="sng">
            <a:solidFill>
              <a:srgbClr val="000000"/>
            </a:solidFill>
          </a:ln>
        </p:spPr>
        <p:txBody>
          <a:bodyPr wrap="square" rtlCol="0">
            <a:spAutoFit/>
          </a:bodyPr>
          <a:lstStyle/>
          <a:p>
            <a:r>
              <a:rPr lang="en-US" sz="1800" dirty="0" smtClean="0"/>
              <a:t>Consistency Ratio =.08</a:t>
            </a:r>
            <a:endParaRPr lang="en-US" sz="1800" dirty="0"/>
          </a:p>
        </p:txBody>
      </p:sp>
      <p:sp>
        <p:nvSpPr>
          <p:cNvPr id="15" name="Rounded Rectangular Callout 14"/>
          <p:cNvSpPr/>
          <p:nvPr/>
        </p:nvSpPr>
        <p:spPr bwMode="auto">
          <a:xfrm>
            <a:off x="1295400" y="5867400"/>
            <a:ext cx="4420872" cy="928035"/>
          </a:xfrm>
          <a:prstGeom prst="wedgeRoundRectCallout">
            <a:avLst>
              <a:gd name="adj1" fmla="val 3476"/>
              <a:gd name="adj2" fmla="val -114686"/>
              <a:gd name="adj3" fmla="val 16667"/>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rPr>
              <a:t>The Consistency Ratio </a:t>
            </a:r>
            <a:r>
              <a:rPr kumimoji="0" lang="en-US" sz="1600" b="0" i="0" u="none" strike="noStrike" cap="none" normalizeH="0" baseline="0" smtClean="0">
                <a:ln>
                  <a:noFill/>
                </a:ln>
                <a:solidFill>
                  <a:schemeClr val="tx1"/>
                </a:solidFill>
                <a:effectLst/>
                <a:latin typeface="Arial" pitchFamily="34" charset="0"/>
              </a:rPr>
              <a:t>= 0.08 is</a:t>
            </a:r>
            <a:r>
              <a:rPr kumimoji="0" lang="en-US" sz="1600" b="0" i="0" u="none" strike="noStrike" cap="none" normalizeH="0" smtClean="0">
                <a:ln>
                  <a:noFill/>
                </a:ln>
                <a:solidFill>
                  <a:schemeClr val="tx1"/>
                </a:solidFill>
                <a:effectLst/>
                <a:latin typeface="Arial" pitchFamily="34" charset="0"/>
              </a:rPr>
              <a:t> below </a:t>
            </a:r>
            <a:r>
              <a:rPr kumimoji="0" lang="en-US" sz="1600" b="0" i="0" u="none" strike="noStrike" cap="none" normalizeH="0" dirty="0" smtClean="0">
                <a:ln>
                  <a:noFill/>
                </a:ln>
                <a:solidFill>
                  <a:schemeClr val="tx1"/>
                </a:solidFill>
                <a:effectLst/>
                <a:latin typeface="Arial" pitchFamily="34" charset="0"/>
              </a:rPr>
              <a:t>10% and therefore shows the judgments on the Pairwise table are consistent</a:t>
            </a:r>
            <a:endParaRPr kumimoji="0" lang="en-US" sz="1600" b="0" i="0" u="none" strike="noStrike" cap="none" normalizeH="0" baseline="0" dirty="0" smtClean="0">
              <a:ln>
                <a:noFill/>
              </a:ln>
              <a:solidFill>
                <a:schemeClr val="tx1"/>
              </a:solidFill>
              <a:effectLst/>
              <a:latin typeface="Arial" pitchFamily="34" charset="0"/>
            </a:endParaRPr>
          </a:p>
        </p:txBody>
      </p:sp>
      <p:sp>
        <p:nvSpPr>
          <p:cNvPr id="12" name="Rounded Rectangular Callout 11"/>
          <p:cNvSpPr/>
          <p:nvPr/>
        </p:nvSpPr>
        <p:spPr bwMode="auto">
          <a:xfrm>
            <a:off x="6081245" y="2133634"/>
            <a:ext cx="2442471" cy="1685117"/>
          </a:xfrm>
          <a:prstGeom prst="wedgeRoundRectCallout">
            <a:avLst>
              <a:gd name="adj1" fmla="val -130792"/>
              <a:gd name="adj2" fmla="val 59372"/>
              <a:gd name="adj3" fmla="val 16667"/>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bg1"/>
                </a:solidFill>
                <a:effectLst/>
              </a:rPr>
              <a:t>This result is saying “Looks Good” is approximately</a:t>
            </a:r>
            <a:r>
              <a:rPr kumimoji="0" lang="en-US" b="0" i="0" u="none" strike="noStrike" cap="none" normalizeH="0" dirty="0" smtClean="0">
                <a:ln>
                  <a:noFill/>
                </a:ln>
                <a:solidFill>
                  <a:schemeClr val="bg1"/>
                </a:solidFill>
                <a:effectLst/>
              </a:rPr>
              <a:t> three as important  as “Long Life” </a:t>
            </a:r>
            <a:endParaRPr kumimoji="0" lang="en-US" b="0" i="0" u="none" strike="noStrike" cap="none" normalizeH="0" baseline="0" dirty="0" smtClean="0">
              <a:ln>
                <a:noFill/>
              </a:ln>
              <a:solidFill>
                <a:schemeClr val="bg1"/>
              </a:solidFill>
              <a:effectLst/>
            </a:endParaRPr>
          </a:p>
        </p:txBody>
      </p:sp>
    </p:spTree>
    <p:extLst>
      <p:ext uri="{BB962C8B-B14F-4D97-AF65-F5344CB8AC3E}">
        <p14:creationId xmlns:p14="http://schemas.microsoft.com/office/powerpoint/2010/main" val="31686294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8"/>
          <p:cNvSpPr>
            <a:spLocks noGrp="1" noChangeArrowheads="1"/>
          </p:cNvSpPr>
          <p:nvPr>
            <p:ph type="title"/>
          </p:nvPr>
        </p:nvSpPr>
        <p:spPr/>
        <p:txBody>
          <a:bodyPr/>
          <a:lstStyle/>
          <a:p>
            <a:r>
              <a:rPr lang="en-GB" smtClean="0"/>
              <a:t>Guidance on Applying AHP</a:t>
            </a:r>
            <a:endParaRPr lang="en-US" dirty="0"/>
          </a:p>
        </p:txBody>
      </p:sp>
      <p:sp>
        <p:nvSpPr>
          <p:cNvPr id="3" name="Content Placeholder 2"/>
          <p:cNvSpPr>
            <a:spLocks noGrp="1"/>
          </p:cNvSpPr>
          <p:nvPr>
            <p:ph idx="1"/>
          </p:nvPr>
        </p:nvSpPr>
        <p:spPr/>
        <p:txBody>
          <a:bodyPr/>
          <a:lstStyle/>
          <a:p>
            <a:r>
              <a:rPr lang="en-GB" smtClean="0"/>
              <a:t>The example given to illustrate the process had a small number of criteria (Requirements)</a:t>
            </a:r>
          </a:p>
          <a:p>
            <a:r>
              <a:rPr lang="en-GB" smtClean="0"/>
              <a:t>In practice we could be dealing with a large number of criteria especially if we are using AHP to prioritize requirements we would construct a requirement hierarchy</a:t>
            </a:r>
          </a:p>
          <a:p>
            <a:r>
              <a:rPr lang="en-GB" smtClean="0"/>
              <a:t>AHP works best when the number of requirements at any one level is 7 or less. If you have too many then look to aggregate requirements to reduce the number</a:t>
            </a:r>
          </a:p>
          <a:p>
            <a:pPr lvl="1"/>
            <a:r>
              <a:rPr lang="en-GB" smtClean="0"/>
              <a:t>It is critical that the requirement hierarchy is carefully constructed and that all the requirements at a level in the hierarchy are truly at the same level – don’t mix high and low in a single AHP table</a:t>
            </a:r>
          </a:p>
          <a:p>
            <a:pPr lvl="1"/>
            <a:r>
              <a:rPr lang="en-GB" smtClean="0"/>
              <a:t>The Affinity/Tree Diagrams are useful tools to accomplish this</a:t>
            </a:r>
          </a:p>
          <a:p>
            <a:endParaRPr lang="en-GB" smtClean="0"/>
          </a:p>
          <a:p>
            <a:endParaRPr lang="en-US" dirty="0"/>
          </a:p>
        </p:txBody>
      </p:sp>
    </p:spTree>
    <p:extLst>
      <p:ext uri="{BB962C8B-B14F-4D97-AF65-F5344CB8AC3E}">
        <p14:creationId xmlns:p14="http://schemas.microsoft.com/office/powerpoint/2010/main" val="1903589316"/>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GB" smtClean="0"/>
              <a:t>Step 4: Make the Final Decision</a:t>
            </a:r>
            <a:endParaRPr lang="en-US" dirty="0"/>
          </a:p>
        </p:txBody>
      </p:sp>
      <p:sp>
        <p:nvSpPr>
          <p:cNvPr id="82947" name="Rectangle 3"/>
          <p:cNvSpPr>
            <a:spLocks noGrp="1" noChangeArrowheads="1"/>
          </p:cNvSpPr>
          <p:nvPr>
            <p:ph type="body" idx="1"/>
          </p:nvPr>
        </p:nvSpPr>
        <p:spPr>
          <a:xfrm>
            <a:off x="130175" y="1404938"/>
            <a:ext cx="8686800" cy="5148262"/>
          </a:xfrm>
        </p:spPr>
        <p:txBody>
          <a:bodyPr/>
          <a:lstStyle/>
          <a:p>
            <a:r>
              <a:rPr lang="en-GB" smtClean="0"/>
              <a:t>We can multiply the “importances” down through the hierarchy to get lowest level weightings</a:t>
            </a:r>
          </a:p>
          <a:p>
            <a:endParaRPr lang="en-GB" dirty="0"/>
          </a:p>
        </p:txBody>
      </p:sp>
      <p:pic>
        <p:nvPicPr>
          <p:cNvPr id="3" name="Picture 2"/>
          <p:cNvPicPr>
            <a:picLocks noChangeAspect="1"/>
          </p:cNvPicPr>
          <p:nvPr/>
        </p:nvPicPr>
        <p:blipFill>
          <a:blip r:embed="rId2"/>
          <a:stretch>
            <a:fillRect/>
          </a:stretch>
        </p:blipFill>
        <p:spPr>
          <a:xfrm>
            <a:off x="822187" y="2411643"/>
            <a:ext cx="7302776" cy="4357457"/>
          </a:xfrm>
          <a:prstGeom prst="rect">
            <a:avLst/>
          </a:prstGeom>
        </p:spPr>
      </p:pic>
    </p:spTree>
    <p:extLst>
      <p:ext uri="{BB962C8B-B14F-4D97-AF65-F5344CB8AC3E}">
        <p14:creationId xmlns:p14="http://schemas.microsoft.com/office/powerpoint/2010/main" val="342744268"/>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GB" smtClean="0"/>
              <a:t>Some words of advice</a:t>
            </a:r>
            <a:endParaRPr lang="en-US"/>
          </a:p>
        </p:txBody>
      </p:sp>
      <p:sp>
        <p:nvSpPr>
          <p:cNvPr id="83971" name="Rectangle 3"/>
          <p:cNvSpPr>
            <a:spLocks noGrp="1" noChangeArrowheads="1"/>
          </p:cNvSpPr>
          <p:nvPr>
            <p:ph type="body" idx="1"/>
          </p:nvPr>
        </p:nvSpPr>
        <p:spPr/>
        <p:txBody>
          <a:bodyPr/>
          <a:lstStyle/>
          <a:p>
            <a:r>
              <a:rPr lang="en-GB" smtClean="0"/>
              <a:t>The Analytic Hierarchy Process gives discipline and structure to our decision making and prioritisation – BUT because we have done some mathematics and have numbers we can be lulled into believing in the precision of the outcome.</a:t>
            </a:r>
          </a:p>
          <a:p>
            <a:pPr lvl="1"/>
            <a:r>
              <a:rPr lang="en-GB" smtClean="0"/>
              <a:t>Use the weightings to help guide subsequent activities</a:t>
            </a:r>
          </a:p>
          <a:p>
            <a:pPr lvl="1"/>
            <a:r>
              <a:rPr lang="en-GB" smtClean="0"/>
              <a:t>Recognise there is still a large degree of subjectivity in the assessments</a:t>
            </a:r>
          </a:p>
          <a:p>
            <a:pPr lvl="1"/>
            <a:r>
              <a:rPr lang="en-GB" smtClean="0"/>
              <a:t>Perform a sensitivity analysis to test the robustness of the final prioritisation</a:t>
            </a:r>
            <a:endParaRPr lang="en-GB" dirty="0"/>
          </a:p>
        </p:txBody>
      </p:sp>
    </p:spTree>
    <p:extLst>
      <p:ext uri="{BB962C8B-B14F-4D97-AF65-F5344CB8AC3E}">
        <p14:creationId xmlns:p14="http://schemas.microsoft.com/office/powerpoint/2010/main" val="951771022"/>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GB" smtClean="0"/>
              <a:t>Exercise – AHP Pairwise Table</a:t>
            </a:r>
            <a:endParaRPr lang="en-GB" dirty="0"/>
          </a:p>
        </p:txBody>
      </p:sp>
      <p:sp>
        <p:nvSpPr>
          <p:cNvPr id="84995" name="Rectangle 3"/>
          <p:cNvSpPr>
            <a:spLocks noGrp="1" noChangeArrowheads="1"/>
          </p:cNvSpPr>
          <p:nvPr>
            <p:ph type="body" sz="half" idx="2"/>
          </p:nvPr>
        </p:nvSpPr>
        <p:spPr>
          <a:xfrm>
            <a:off x="5105400" y="1752600"/>
            <a:ext cx="3810000" cy="4975225"/>
          </a:xfrm>
        </p:spPr>
        <p:txBody>
          <a:bodyPr/>
          <a:lstStyle/>
          <a:p>
            <a:r>
              <a:rPr lang="en-GB" dirty="0" smtClean="0"/>
              <a:t>In teams</a:t>
            </a:r>
          </a:p>
          <a:p>
            <a:pPr lvl="1"/>
            <a:r>
              <a:rPr lang="en-GB" dirty="0" smtClean="0"/>
              <a:t>Use the primary requirements from the User Requirements Affinity (Tree) Diagram and complete the pairwise table</a:t>
            </a:r>
          </a:p>
          <a:p>
            <a:pPr lvl="1"/>
            <a:r>
              <a:rPr lang="en-GB" dirty="0" smtClean="0"/>
              <a:t>At a break the Trainers will perform the analysis</a:t>
            </a:r>
          </a:p>
          <a:p>
            <a:endParaRPr lang="en-GB" dirty="0" smtClean="0"/>
          </a:p>
          <a:p>
            <a:r>
              <a:rPr lang="en-GB" dirty="0" smtClean="0"/>
              <a:t>Time: 20 minutes</a:t>
            </a:r>
          </a:p>
          <a:p>
            <a:endParaRPr lang="en-GB" dirty="0"/>
          </a:p>
        </p:txBody>
      </p:sp>
      <p:pic>
        <p:nvPicPr>
          <p:cNvPr id="61" name="Picture 60"/>
          <p:cNvPicPr>
            <a:picLocks noChangeAspect="1"/>
          </p:cNvPicPr>
          <p:nvPr/>
        </p:nvPicPr>
        <p:blipFill rotWithShape="1">
          <a:blip r:embed="rId3"/>
          <a:srcRect l="17835"/>
          <a:stretch/>
        </p:blipFill>
        <p:spPr>
          <a:xfrm>
            <a:off x="152400" y="2362199"/>
            <a:ext cx="4800600" cy="2709219"/>
          </a:xfrm>
          <a:prstGeom prst="rect">
            <a:avLst/>
          </a:prstGeom>
        </p:spPr>
      </p:pic>
    </p:spTree>
    <p:extLst>
      <p:ext uri="{BB962C8B-B14F-4D97-AF65-F5344CB8AC3E}">
        <p14:creationId xmlns:p14="http://schemas.microsoft.com/office/powerpoint/2010/main" val="1957363898"/>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3"/>
          <p:cNvSpPr>
            <a:spLocks noGrp="1" noChangeArrowheads="1"/>
          </p:cNvSpPr>
          <p:nvPr>
            <p:ph type="body" sz="half" idx="1"/>
          </p:nvPr>
        </p:nvSpPr>
        <p:spPr/>
        <p:txBody>
          <a:bodyPr/>
          <a:lstStyle/>
          <a:p>
            <a:r>
              <a:rPr lang="en-GB" smtClean="0"/>
              <a:t>Pros</a:t>
            </a:r>
          </a:p>
          <a:p>
            <a:pPr lvl="1"/>
            <a:r>
              <a:rPr lang="en-GB" smtClean="0"/>
              <a:t>If performed in a team can promote </a:t>
            </a:r>
          </a:p>
          <a:p>
            <a:pPr lvl="2"/>
            <a:r>
              <a:rPr lang="en-GB" smtClean="0"/>
              <a:t>Discussion</a:t>
            </a:r>
          </a:p>
          <a:p>
            <a:pPr lvl="2"/>
            <a:r>
              <a:rPr lang="en-GB" smtClean="0"/>
              <a:t>Thinking</a:t>
            </a:r>
          </a:p>
          <a:p>
            <a:pPr lvl="1"/>
            <a:r>
              <a:rPr lang="en-GB" smtClean="0"/>
              <a:t>Structured and disciplined process</a:t>
            </a:r>
          </a:p>
          <a:p>
            <a:pPr lvl="1"/>
            <a:r>
              <a:rPr lang="en-GB" smtClean="0"/>
              <a:t>Prioritises requirements on a true ratio scale</a:t>
            </a:r>
          </a:p>
          <a:p>
            <a:pPr lvl="1"/>
            <a:r>
              <a:rPr lang="en-GB" smtClean="0"/>
              <a:t>Checks consistency</a:t>
            </a:r>
          </a:p>
          <a:p>
            <a:pPr lvl="1"/>
            <a:endParaRPr lang="en-GB" dirty="0"/>
          </a:p>
        </p:txBody>
      </p:sp>
      <p:sp>
        <p:nvSpPr>
          <p:cNvPr id="31747" name="Rectangle 4"/>
          <p:cNvSpPr>
            <a:spLocks noGrp="1" noChangeArrowheads="1"/>
          </p:cNvSpPr>
          <p:nvPr>
            <p:ph type="body" sz="half" idx="2"/>
          </p:nvPr>
        </p:nvSpPr>
        <p:spPr/>
        <p:txBody>
          <a:bodyPr/>
          <a:lstStyle/>
          <a:p>
            <a:r>
              <a:rPr lang="en-GB" smtClean="0"/>
              <a:t>Cons</a:t>
            </a:r>
          </a:p>
          <a:p>
            <a:pPr lvl="1"/>
            <a:r>
              <a:rPr lang="en-GB" smtClean="0"/>
              <a:t>Deciding who does this – who should be involved</a:t>
            </a:r>
          </a:p>
          <a:p>
            <a:pPr lvl="1"/>
            <a:r>
              <a:rPr lang="en-GB" smtClean="0"/>
              <a:t>Mathematical basis adds unfounded credibility</a:t>
            </a:r>
          </a:p>
          <a:p>
            <a:pPr lvl="1"/>
            <a:r>
              <a:rPr lang="en-GB" smtClean="0"/>
              <a:t>Tedious in many requirements (limit of 7 – 10 per level)</a:t>
            </a:r>
          </a:p>
          <a:p>
            <a:pPr lvl="1"/>
            <a:endParaRPr lang="en-GB" dirty="0"/>
          </a:p>
        </p:txBody>
      </p:sp>
      <p:sp>
        <p:nvSpPr>
          <p:cNvPr id="31745" name="Rectangle 2"/>
          <p:cNvSpPr>
            <a:spLocks noGrp="1" noChangeArrowheads="1"/>
          </p:cNvSpPr>
          <p:nvPr>
            <p:ph type="title"/>
          </p:nvPr>
        </p:nvSpPr>
        <p:spPr/>
        <p:txBody>
          <a:bodyPr/>
          <a:lstStyle/>
          <a:p>
            <a:r>
              <a:rPr lang="en-GB" smtClean="0"/>
              <a:t>Analytic Hierarchy Process Summary</a:t>
            </a:r>
            <a:endParaRPr lang="en-GB" dirty="0"/>
          </a:p>
        </p:txBody>
      </p:sp>
    </p:spTree>
    <p:extLst>
      <p:ext uri="{BB962C8B-B14F-4D97-AF65-F5344CB8AC3E}">
        <p14:creationId xmlns:p14="http://schemas.microsoft.com/office/powerpoint/2010/main" val="1576695503"/>
      </p:ext>
    </p:extLst>
  </p:cSld>
  <p:clrMapOvr>
    <a:masterClrMapping/>
  </p:clrMapOvr>
  <p:transition spd="med">
    <p:zoom/>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lstStyle/>
          <a:p>
            <a:pPr eaLnBrk="1" hangingPunct="1"/>
            <a:r>
              <a:rPr lang="en-GB">
                <a:latin typeface="Arial" charset="0"/>
              </a:rPr>
              <a:t>An Iterative Process</a:t>
            </a:r>
          </a:p>
        </p:txBody>
      </p:sp>
      <p:sp>
        <p:nvSpPr>
          <p:cNvPr id="66584" name="Text Box 13"/>
          <p:cNvSpPr txBox="1">
            <a:spLocks noChangeArrowheads="1"/>
          </p:cNvSpPr>
          <p:nvPr/>
        </p:nvSpPr>
        <p:spPr bwMode="auto">
          <a:xfrm>
            <a:off x="250826" y="4989515"/>
            <a:ext cx="5622925" cy="1006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eaLnBrk="1" hangingPunct="1"/>
            <a:r>
              <a:rPr lang="en-GB" sz="2000"/>
              <a:t>Wherever possible we should attempt to validate any requirements – (validate = is a particular requirement correct)</a:t>
            </a:r>
          </a:p>
        </p:txBody>
      </p:sp>
      <p:sp>
        <p:nvSpPr>
          <p:cNvPr id="14" name="Rectangle 3"/>
          <p:cNvSpPr>
            <a:spLocks noChangeArrowheads="1"/>
          </p:cNvSpPr>
          <p:nvPr/>
        </p:nvSpPr>
        <p:spPr bwMode="gray">
          <a:xfrm>
            <a:off x="1066800" y="1625601"/>
            <a:ext cx="2441576"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a:solidFill>
                  <a:schemeClr val="bg1">
                    <a:lumMod val="65000"/>
                  </a:schemeClr>
                </a:solidFill>
              </a:rPr>
              <a:t>Identify Stakeholders</a:t>
            </a:r>
          </a:p>
        </p:txBody>
      </p:sp>
      <p:sp>
        <p:nvSpPr>
          <p:cNvPr id="15" name="Rectangle 4"/>
          <p:cNvSpPr>
            <a:spLocks noChangeArrowheads="1"/>
          </p:cNvSpPr>
          <p:nvPr/>
        </p:nvSpPr>
        <p:spPr bwMode="gray">
          <a:xfrm>
            <a:off x="2414196" y="2562225"/>
            <a:ext cx="2691205" cy="717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smtClean="0">
                <a:solidFill>
                  <a:schemeClr val="bg1">
                    <a:lumMod val="65000"/>
                  </a:schemeClr>
                </a:solidFill>
              </a:rPr>
              <a:t>Elicit and Capture</a:t>
            </a:r>
            <a:r>
              <a:rPr lang="en-GB" dirty="0">
                <a:solidFill>
                  <a:schemeClr val="bg1">
                    <a:lumMod val="65000"/>
                  </a:schemeClr>
                </a:solidFill>
              </a:rPr>
              <a:t> </a:t>
            </a:r>
            <a:r>
              <a:rPr lang="en-GB" dirty="0" smtClean="0">
                <a:solidFill>
                  <a:schemeClr val="bg1">
                    <a:lumMod val="65000"/>
                  </a:schemeClr>
                </a:solidFill>
              </a:rPr>
              <a:t>the</a:t>
            </a:r>
            <a:endParaRPr lang="en-GB" dirty="0">
              <a:solidFill>
                <a:schemeClr val="bg1">
                  <a:lumMod val="65000"/>
                </a:schemeClr>
              </a:solidFill>
            </a:endParaRPr>
          </a:p>
          <a:p>
            <a:pPr>
              <a:defRPr/>
            </a:pPr>
            <a:r>
              <a:rPr lang="en-GB" dirty="0">
                <a:solidFill>
                  <a:schemeClr val="bg1">
                    <a:lumMod val="65000"/>
                  </a:schemeClr>
                </a:solidFill>
              </a:rPr>
              <a:t>Voice of the Stakeholder</a:t>
            </a:r>
          </a:p>
        </p:txBody>
      </p:sp>
      <p:sp>
        <p:nvSpPr>
          <p:cNvPr id="16" name="Rectangle 5"/>
          <p:cNvSpPr>
            <a:spLocks noChangeArrowheads="1"/>
          </p:cNvSpPr>
          <p:nvPr/>
        </p:nvSpPr>
        <p:spPr bwMode="gray">
          <a:xfrm>
            <a:off x="3881028" y="3627438"/>
            <a:ext cx="2869023" cy="7048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defRPr/>
            </a:pPr>
            <a:r>
              <a:rPr lang="en-GB" dirty="0" smtClean="0">
                <a:solidFill>
                  <a:schemeClr val="bg1">
                    <a:lumMod val="65000"/>
                  </a:schemeClr>
                </a:solidFill>
              </a:rPr>
              <a:t>Organize </a:t>
            </a:r>
            <a:r>
              <a:rPr lang="en-GB" dirty="0">
                <a:solidFill>
                  <a:schemeClr val="bg1">
                    <a:lumMod val="65000"/>
                  </a:schemeClr>
                </a:solidFill>
              </a:rPr>
              <a:t>the</a:t>
            </a:r>
          </a:p>
          <a:p>
            <a:pPr>
              <a:defRPr/>
            </a:pPr>
            <a:r>
              <a:rPr lang="en-GB" dirty="0">
                <a:solidFill>
                  <a:schemeClr val="bg1">
                    <a:lumMod val="65000"/>
                  </a:schemeClr>
                </a:solidFill>
              </a:rPr>
              <a:t>Voice of the Stakeholder</a:t>
            </a:r>
          </a:p>
        </p:txBody>
      </p:sp>
      <p:sp>
        <p:nvSpPr>
          <p:cNvPr id="17" name="Rectangle 6"/>
          <p:cNvSpPr>
            <a:spLocks noChangeArrowheads="1"/>
          </p:cNvSpPr>
          <p:nvPr/>
        </p:nvSpPr>
        <p:spPr bwMode="gray">
          <a:xfrm>
            <a:off x="5986609" y="4632327"/>
            <a:ext cx="2195367"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r>
              <a:rPr lang="en-GB" dirty="0">
                <a:solidFill>
                  <a:schemeClr val="bg1"/>
                </a:solidFill>
              </a:rPr>
              <a:t>Validate the Voice </a:t>
            </a:r>
          </a:p>
          <a:p>
            <a:pPr>
              <a:defRPr/>
            </a:pPr>
            <a:r>
              <a:rPr lang="en-GB" dirty="0">
                <a:solidFill>
                  <a:schemeClr val="bg1"/>
                </a:solidFill>
              </a:rPr>
              <a:t>of the Stakeholder</a:t>
            </a:r>
          </a:p>
        </p:txBody>
      </p:sp>
      <p:sp>
        <p:nvSpPr>
          <p:cNvPr id="18" name="AutoShape 7"/>
          <p:cNvSpPr>
            <a:spLocks noChangeArrowheads="1"/>
          </p:cNvSpPr>
          <p:nvPr/>
        </p:nvSpPr>
        <p:spPr bwMode="gray">
          <a:xfrm>
            <a:off x="3514725" y="19526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9" name="AutoShape 8"/>
          <p:cNvSpPr>
            <a:spLocks noChangeArrowheads="1"/>
          </p:cNvSpPr>
          <p:nvPr/>
        </p:nvSpPr>
        <p:spPr bwMode="gray">
          <a:xfrm>
            <a:off x="5172076" y="3019425"/>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9"/>
          <p:cNvSpPr>
            <a:spLocks noChangeArrowheads="1"/>
          </p:cNvSpPr>
          <p:nvPr/>
        </p:nvSpPr>
        <p:spPr bwMode="gray">
          <a:xfrm>
            <a:off x="6759575" y="410845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5251821" y="440213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2" name="AutoShape 11"/>
          <p:cNvSpPr>
            <a:spLocks noChangeArrowheads="1"/>
          </p:cNvSpPr>
          <p:nvPr/>
        </p:nvSpPr>
        <p:spPr bwMode="gray">
          <a:xfrm rot="10800000">
            <a:off x="3294393" y="333851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3" name="AutoShape 12"/>
          <p:cNvSpPr>
            <a:spLocks noChangeArrowheads="1"/>
          </p:cNvSpPr>
          <p:nvPr/>
        </p:nvSpPr>
        <p:spPr bwMode="gray">
          <a:xfrm rot="10800000">
            <a:off x="1828561" y="235267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Tree>
    <p:extLst>
      <p:ext uri="{BB962C8B-B14F-4D97-AF65-F5344CB8AC3E}">
        <p14:creationId xmlns:p14="http://schemas.microsoft.com/office/powerpoint/2010/main" val="85678014"/>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lstStyle/>
          <a:p>
            <a:r>
              <a:rPr lang="en-GB" smtClean="0"/>
              <a:t>Validate Requirements</a:t>
            </a:r>
            <a:endParaRPr lang="en-GB"/>
          </a:p>
        </p:txBody>
      </p:sp>
      <p:sp>
        <p:nvSpPr>
          <p:cNvPr id="68610" name="Rectangle 3"/>
          <p:cNvSpPr>
            <a:spLocks noGrp="1" noChangeArrowheads="1"/>
          </p:cNvSpPr>
          <p:nvPr>
            <p:ph type="body" idx="1"/>
          </p:nvPr>
        </p:nvSpPr>
        <p:spPr/>
        <p:txBody>
          <a:bodyPr/>
          <a:lstStyle/>
          <a:p>
            <a:endParaRPr lang="en-GB" dirty="0" smtClean="0"/>
          </a:p>
          <a:p>
            <a:r>
              <a:rPr lang="en-GB" dirty="0" smtClean="0"/>
              <a:t>This can take many forms including:</a:t>
            </a:r>
          </a:p>
          <a:p>
            <a:pPr lvl="1"/>
            <a:r>
              <a:rPr lang="en-GB" dirty="0" smtClean="0"/>
              <a:t>Presenting and walking through the requirements to different groups of representative stakeholders for comment and agreement</a:t>
            </a:r>
          </a:p>
          <a:p>
            <a:pPr lvl="1"/>
            <a:r>
              <a:rPr lang="en-GB" dirty="0" smtClean="0"/>
              <a:t>Providing the stakeholders</a:t>
            </a:r>
            <a:r>
              <a:rPr lang="en-GB" altLang="ja-JP" dirty="0" smtClean="0"/>
              <a:t> with copies of our written and structured requirements for comment and agreement</a:t>
            </a:r>
          </a:p>
          <a:p>
            <a:pPr lvl="1"/>
            <a:r>
              <a:rPr lang="en-GB" dirty="0" smtClean="0"/>
              <a:t>Cross checking with other requirements – in particular the system design requirements – this is usually part of analyse requirements</a:t>
            </a:r>
            <a:endParaRPr lang="en-GB" dirty="0"/>
          </a:p>
        </p:txBody>
      </p:sp>
      <p:sp>
        <p:nvSpPr>
          <p:cNvPr id="36868" name="Text Box 4"/>
          <p:cNvSpPr txBox="1">
            <a:spLocks noChangeArrowheads="1"/>
          </p:cNvSpPr>
          <p:nvPr/>
        </p:nvSpPr>
        <p:spPr bwMode="auto">
          <a:xfrm>
            <a:off x="838200" y="4876800"/>
            <a:ext cx="7681913" cy="5857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200">
                <a:solidFill>
                  <a:schemeClr val="tx1"/>
                </a:solidFill>
                <a:latin typeface="Arial" charset="0"/>
                <a:ea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defRPr/>
            </a:pPr>
            <a:r>
              <a:rPr lang="en-GB" sz="1600" dirty="0" smtClean="0">
                <a:solidFill>
                  <a:srgbClr val="000000"/>
                </a:solidFill>
                <a:cs typeface="+mn-cs"/>
              </a:rPr>
              <a:t>Note: The ultimate validation of requirements happens when the system is delivered – but by then it is too late! </a:t>
            </a:r>
          </a:p>
        </p:txBody>
      </p:sp>
    </p:spTree>
    <p:extLst>
      <p:ext uri="{BB962C8B-B14F-4D97-AF65-F5344CB8AC3E}">
        <p14:creationId xmlns:p14="http://schemas.microsoft.com/office/powerpoint/2010/main" val="975084774"/>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lstStyle/>
          <a:p>
            <a:r>
              <a:rPr lang="en-GB" smtClean="0"/>
              <a:t>Gather Requirements Summary</a:t>
            </a:r>
            <a:endParaRPr lang="en-GB" dirty="0"/>
          </a:p>
        </p:txBody>
      </p:sp>
      <p:sp>
        <p:nvSpPr>
          <p:cNvPr id="70658" name="Rectangle 3"/>
          <p:cNvSpPr>
            <a:spLocks noGrp="1" noChangeArrowheads="1"/>
          </p:cNvSpPr>
          <p:nvPr>
            <p:ph type="body" idx="1"/>
          </p:nvPr>
        </p:nvSpPr>
        <p:spPr/>
        <p:txBody>
          <a:bodyPr/>
          <a:lstStyle/>
          <a:p>
            <a:r>
              <a:rPr lang="en-GB" smtClean="0"/>
              <a:t>This section has</a:t>
            </a:r>
          </a:p>
          <a:p>
            <a:pPr lvl="1"/>
            <a:r>
              <a:rPr lang="en-GB" smtClean="0"/>
              <a:t>Explained the need for a systematic approach to gathering requirements</a:t>
            </a:r>
          </a:p>
          <a:p>
            <a:pPr lvl="1"/>
            <a:r>
              <a:rPr lang="en-GB" smtClean="0"/>
              <a:t>Presented a process for gathering requirements</a:t>
            </a:r>
          </a:p>
          <a:p>
            <a:pPr lvl="1"/>
            <a:r>
              <a:rPr lang="en-GB" smtClean="0"/>
              <a:t>Introduced some tools and techniques for gathering requirements</a:t>
            </a:r>
          </a:p>
          <a:p>
            <a:pPr lvl="2"/>
            <a:r>
              <a:rPr lang="en-GB" smtClean="0"/>
              <a:t>Requirements Elicitation Plan</a:t>
            </a:r>
          </a:p>
          <a:p>
            <a:pPr lvl="2"/>
            <a:r>
              <a:rPr lang="en-GB" smtClean="0"/>
              <a:t>Stakeholder Influence Map</a:t>
            </a:r>
          </a:p>
          <a:p>
            <a:pPr lvl="2"/>
            <a:r>
              <a:rPr lang="en-GB" smtClean="0"/>
              <a:t>Affinity Diagram</a:t>
            </a:r>
          </a:p>
          <a:p>
            <a:pPr lvl="2"/>
            <a:r>
              <a:rPr lang="en-GB" smtClean="0"/>
              <a:t>Use Case</a:t>
            </a:r>
          </a:p>
          <a:p>
            <a:pPr lvl="2"/>
            <a:r>
              <a:rPr lang="en-GB" smtClean="0"/>
              <a:t>(Requirements) Tree Diagram</a:t>
            </a:r>
          </a:p>
          <a:p>
            <a:pPr lvl="2"/>
            <a:r>
              <a:rPr lang="en-GB" smtClean="0"/>
              <a:t>Analytic Hierarchy Process</a:t>
            </a:r>
            <a:endParaRPr lang="en-GB" dirty="0"/>
          </a:p>
        </p:txBody>
      </p:sp>
    </p:spTree>
    <p:extLst>
      <p:ext uri="{BB962C8B-B14F-4D97-AF65-F5344CB8AC3E}">
        <p14:creationId xmlns:p14="http://schemas.microsoft.com/office/powerpoint/2010/main" val="91061710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143</TotalTime>
  <Words>6541</Words>
  <Application>Microsoft Macintosh PowerPoint</Application>
  <PresentationFormat>On-screen Show (4:3)</PresentationFormat>
  <Paragraphs>790</Paragraphs>
  <Slides>79</Slides>
  <Notes>47</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79</vt:i4>
      </vt:variant>
    </vt:vector>
  </HeadingPairs>
  <TitlesOfParts>
    <vt:vector size="94" baseType="lpstr">
      <vt:lpstr>Arial Black</vt:lpstr>
      <vt:lpstr>Calibri</vt:lpstr>
      <vt:lpstr>Courier New</vt:lpstr>
      <vt:lpstr>GE Inspira Pitch Regular</vt:lpstr>
      <vt:lpstr>MS PGothic</vt:lpstr>
      <vt:lpstr>ＭＳ Ｐゴシック</vt:lpstr>
      <vt:lpstr>Symbol</vt:lpstr>
      <vt:lpstr>Times New Roman</vt:lpstr>
      <vt:lpstr>Verdana</vt:lpstr>
      <vt:lpstr>Wingdings</vt:lpstr>
      <vt:lpstr>Wingdings 2</vt:lpstr>
      <vt:lpstr>Arial</vt:lpstr>
      <vt:lpstr>2016 Waters Template_white</vt:lpstr>
      <vt:lpstr>Custom Design</vt:lpstr>
      <vt:lpstr>Document</vt:lpstr>
      <vt:lpstr>Determine System Requirements Gather  Requirements</vt:lpstr>
      <vt:lpstr>Determine Requirements: Tasks and Tools</vt:lpstr>
      <vt:lpstr>Process and Tools </vt:lpstr>
      <vt:lpstr>Customer or Stakeholder?</vt:lpstr>
      <vt:lpstr>What’s the problem?</vt:lpstr>
      <vt:lpstr>Gather Requirements: An Iterative Process</vt:lpstr>
      <vt:lpstr>Planning to Gather Requirements</vt:lpstr>
      <vt:lpstr>Identify Stakeholders</vt:lpstr>
      <vt:lpstr>Stakeholder Influence Map</vt:lpstr>
      <vt:lpstr>Stakeholder Influence Map Process</vt:lpstr>
      <vt:lpstr>STEP 1: Identify all potential System potential stakeholders</vt:lpstr>
      <vt:lpstr>Step 2: Identify Groups of Stakeholders (based on similar/common requirements)</vt:lpstr>
      <vt:lpstr>Step 3: Construct Stakeholder Influence Map</vt:lpstr>
      <vt:lpstr>Exercise – Stakeholder Influence Map</vt:lpstr>
      <vt:lpstr>PowerPoint Presentation</vt:lpstr>
      <vt:lpstr>So What? Step 4: Review Stakeholder Influence Map</vt:lpstr>
      <vt:lpstr>Stakeholder Influence Map Summary</vt:lpstr>
      <vt:lpstr>Update Requirements Elicitation Plan</vt:lpstr>
      <vt:lpstr>Elicit an Capture the Voice of the Stakeholder</vt:lpstr>
      <vt:lpstr>Remember Spoken vs. Unspoken</vt:lpstr>
      <vt:lpstr>Different Approaches for Different Types</vt:lpstr>
      <vt:lpstr>Approach 1: Asking the Stakeholder</vt:lpstr>
      <vt:lpstr>Affinity Diagrams</vt:lpstr>
      <vt:lpstr>Affinity Diagram Process</vt:lpstr>
      <vt:lpstr>Step1: Identify and Capture Ideas</vt:lpstr>
      <vt:lpstr>Step 2: Organize Ideas into Affinity Groups </vt:lpstr>
      <vt:lpstr>Step 3: Decide Group Headers </vt:lpstr>
      <vt:lpstr>Step 4: Review Affinity Groups</vt:lpstr>
      <vt:lpstr>Affinity Diagrams in Gathering Requirements</vt:lpstr>
      <vt:lpstr>Example: Step1: Identify and Capture Requirements</vt:lpstr>
      <vt:lpstr>Step 2: Organize Requirements in  to Affinity Groups</vt:lpstr>
      <vt:lpstr>Step 3: Decide Group Headers</vt:lpstr>
      <vt:lpstr>Step 4: Review Affinity Groups  a) Remove/Reconcile Duplications</vt:lpstr>
      <vt:lpstr>Complex Groupings</vt:lpstr>
      <vt:lpstr>Step 4: Review Affinity Groups  b) Review Groups for Further Elements </vt:lpstr>
      <vt:lpstr>Exercise: Affinity Diagram</vt:lpstr>
      <vt:lpstr>Affinity Diagram Summary</vt:lpstr>
      <vt:lpstr>Probing for Requirements</vt:lpstr>
      <vt:lpstr> Approach 2: The Use Case</vt:lpstr>
      <vt:lpstr>Solution to Generic</vt:lpstr>
      <vt:lpstr>Exercise: Use Cases</vt:lpstr>
      <vt:lpstr>Use Case Summary</vt:lpstr>
      <vt:lpstr>Approach 3: Put Yourself in Their Shoes</vt:lpstr>
      <vt:lpstr>Approach 4: Gemba Visits</vt:lpstr>
      <vt:lpstr>Other Sources of Requirements</vt:lpstr>
      <vt:lpstr>Requirements Elicitation</vt:lpstr>
      <vt:lpstr>Update Requirements Elicitation Plan</vt:lpstr>
      <vt:lpstr>Capturing Requirements</vt:lpstr>
      <vt:lpstr>Completing the list – digging deeper</vt:lpstr>
      <vt:lpstr>Why ask Why?</vt:lpstr>
      <vt:lpstr>An Iterative Process</vt:lpstr>
      <vt:lpstr>Tree Diagram (alias Systematic Diagram)</vt:lpstr>
      <vt:lpstr>How to do it: Tree Diagrams from Affinity Diagrams</vt:lpstr>
      <vt:lpstr>Requirements Tree Diagram</vt:lpstr>
      <vt:lpstr>Tree Diagram Summary</vt:lpstr>
      <vt:lpstr>Prioritizing Requirements</vt:lpstr>
      <vt:lpstr>Stakeholder Importance Numbers</vt:lpstr>
      <vt:lpstr>Sales Driven Scale</vt:lpstr>
      <vt:lpstr>Order Winners and Qualifiers</vt:lpstr>
      <vt:lpstr>Analytic Hierarchy Process </vt:lpstr>
      <vt:lpstr>AHP Output for Requirement Prioritisation</vt:lpstr>
      <vt:lpstr>AHP Process</vt:lpstr>
      <vt:lpstr>Step 1: Construct Decision Hierarchy</vt:lpstr>
      <vt:lpstr>The AHP Decision Hierarchy</vt:lpstr>
      <vt:lpstr>Setting Up the Paired Comparison Matrix</vt:lpstr>
      <vt:lpstr>Setting up - Continued</vt:lpstr>
      <vt:lpstr>Step 2: Perform Paired Comparisons</vt:lpstr>
      <vt:lpstr>AHP Paired Comparison Scale</vt:lpstr>
      <vt:lpstr>Washing Machine Example</vt:lpstr>
      <vt:lpstr>Step 3: Analyse the Paired Comparisons and check consistency</vt:lpstr>
      <vt:lpstr>The Results</vt:lpstr>
      <vt:lpstr>Guidance on Applying AHP</vt:lpstr>
      <vt:lpstr>Step 4: Make the Final Decision</vt:lpstr>
      <vt:lpstr>Some words of advice</vt:lpstr>
      <vt:lpstr>Exercise – AHP Pairwise Table</vt:lpstr>
      <vt:lpstr>Analytic Hierarchy Process Summary</vt:lpstr>
      <vt:lpstr>An Iterative Process</vt:lpstr>
      <vt:lpstr>Validate Requirements</vt:lpstr>
      <vt:lpstr>Gather Requirements Summary</vt:lpstr>
    </vt:vector>
  </TitlesOfParts>
  <Manager/>
  <Company>Burge Hughes Walsh</Company>
  <LinksUpToDate>false</LinksUpToDate>
  <SharedDoc>false</SharedDoc>
  <HyperlinkBase/>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Gather Requirements</dc:title>
  <dc:subject>Systems Engineering</dc:subject>
  <dc:creator>Stuart Burge</dc:creator>
  <cp:keywords/>
  <dc:description/>
  <cp:lastModifiedBy>Stuart Burge</cp:lastModifiedBy>
  <cp:revision>17</cp:revision>
  <dcterms:created xsi:type="dcterms:W3CDTF">2015-11-25T16:01:18Z</dcterms:created>
  <dcterms:modified xsi:type="dcterms:W3CDTF">2016-11-15T14:44:30Z</dcterms:modified>
  <cp:category/>
</cp:coreProperties>
</file>