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35"/>
  </p:notesMasterIdLst>
  <p:handoutMasterIdLst>
    <p:handoutMasterId r:id="rId36"/>
  </p:handoutMasterIdLst>
  <p:sldIdLst>
    <p:sldId id="289" r:id="rId3"/>
    <p:sldId id="290" r:id="rId4"/>
    <p:sldId id="291"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92" r:id="rId34"/>
  </p:sldIdLst>
  <p:sldSz cx="9144000" cy="6858000" type="screen4x3"/>
  <p:notesSz cx="6896100" cy="9236075"/>
  <p:custDataLst>
    <p:tags r:id="rId37"/>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82"/>
    <p:restoredTop sz="93233"/>
  </p:normalViewPr>
  <p:slideViewPr>
    <p:cSldViewPr snapToGrid="0">
      <p:cViewPr varScale="1">
        <p:scale>
          <a:sx n="61" d="100"/>
          <a:sy n="61" d="100"/>
        </p:scale>
        <p:origin x="1040" y="20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tags" Target="tags/tag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10/25/16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3</a:t>
            </a:fld>
            <a:endParaRPr lang="en-GB"/>
          </a:p>
        </p:txBody>
      </p:sp>
    </p:spTree>
    <p:extLst>
      <p:ext uri="{BB962C8B-B14F-4D97-AF65-F5344CB8AC3E}">
        <p14:creationId xmlns:p14="http://schemas.microsoft.com/office/powerpoint/2010/main" val="922298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4</a:t>
            </a:fld>
            <a:endParaRPr lang="en-GB"/>
          </a:p>
        </p:txBody>
      </p:sp>
    </p:spTree>
    <p:extLst>
      <p:ext uri="{BB962C8B-B14F-4D97-AF65-F5344CB8AC3E}">
        <p14:creationId xmlns:p14="http://schemas.microsoft.com/office/powerpoint/2010/main" val="1364136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noTextEdit="1"/>
          </p:cNvSpPr>
          <p:nvPr>
            <p:ph type="sldImg"/>
          </p:nvPr>
        </p:nvSpPr>
        <p:spPr>
          <a:xfrm>
            <a:off x="1143000" y="685800"/>
            <a:ext cx="4572000" cy="3429000"/>
          </a:xfrm>
          <a:ln/>
        </p:spPr>
      </p:sp>
      <p:sp>
        <p:nvSpPr>
          <p:cNvPr id="112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This is an example of poor requirements engineering.</a:t>
            </a:r>
          </a:p>
          <a:p>
            <a:endParaRPr lang="en-US" dirty="0"/>
          </a:p>
          <a:p>
            <a:r>
              <a:rPr lang="en-US" dirty="0" smtClean="0"/>
              <a:t>It is the Scottish Parliament Building in Edinburgh. The only statement of requirements is that given next to the picture. The budget was set at 9 to 40 million pounds!</a:t>
            </a:r>
          </a:p>
          <a:p>
            <a:endParaRPr lang="en-US" dirty="0"/>
          </a:p>
          <a:p>
            <a:r>
              <a:rPr lang="en-US" dirty="0" smtClean="0"/>
              <a:t>The final cost was £413 Million ten times over budget – which the UK tax payer paid for!!</a:t>
            </a:r>
          </a:p>
          <a:p>
            <a:endParaRPr lang="en-US" dirty="0"/>
          </a:p>
          <a:p>
            <a:r>
              <a:rPr lang="en-US" dirty="0" smtClean="0"/>
              <a:t>What went wrong! Firstly it was treated as a building whereas it is in fact a system. No Requirements engineering was undertaken  just a cursory glance at the above – the focus was on the Architecture!</a:t>
            </a:r>
          </a:p>
          <a:p>
            <a:endParaRPr lang="en-US" dirty="0"/>
          </a:p>
          <a:p>
            <a:r>
              <a:rPr lang="en-US" dirty="0" smtClean="0"/>
              <a:t>The building underwent several redesigns as the “architects” discovered what they had missed – eg security system, It system, ventilation system </a:t>
            </a:r>
            <a:r>
              <a:rPr lang="en-US" dirty="0" err="1" smtClean="0"/>
              <a:t>etc</a:t>
            </a:r>
            <a:endParaRPr lang="en-US" dirty="0"/>
          </a:p>
        </p:txBody>
      </p:sp>
      <p:sp>
        <p:nvSpPr>
          <p:cNvPr id="112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7E4C3D6-5035-9641-8C45-40F19407ACF5}" type="slidenum">
              <a:rPr lang="en-GB" sz="1200"/>
              <a:pPr eaLnBrk="1" hangingPunct="1"/>
              <a:t>5</a:t>
            </a:fld>
            <a:endParaRPr lang="en-GB" sz="1200"/>
          </a:p>
        </p:txBody>
      </p:sp>
    </p:spTree>
    <p:extLst>
      <p:ext uri="{BB962C8B-B14F-4D97-AF65-F5344CB8AC3E}">
        <p14:creationId xmlns:p14="http://schemas.microsoft.com/office/powerpoint/2010/main" val="543287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a:xfrm>
            <a:off x="1143000" y="685800"/>
            <a:ext cx="4572000" cy="3429000"/>
          </a:xfrm>
          <a:ln/>
        </p:spPr>
      </p:sp>
      <p:sp>
        <p:nvSpPr>
          <p:cNvPr id="133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Systems are becoming more complex – so are requirements. The two examples given are only some 40 years apart – both are “state of the art” for their time:</a:t>
            </a:r>
          </a:p>
          <a:p>
            <a:endParaRPr lang="en-US" dirty="0"/>
          </a:p>
          <a:p>
            <a:r>
              <a:rPr lang="en-US" dirty="0" smtClean="0"/>
              <a:t>46 Requirements in 3.5 pages VS 16,000 requirements in 2000 pages</a:t>
            </a:r>
          </a:p>
          <a:p>
            <a:endParaRPr lang="en-US" dirty="0" smtClean="0"/>
          </a:p>
          <a:p>
            <a:r>
              <a:rPr lang="en-US" dirty="0" smtClean="0"/>
              <a:t>Ask the question “if you were the Chief Engineering for Astute and a 200 page requirements document landed on your desk – what would you do?”</a:t>
            </a:r>
          </a:p>
          <a:p>
            <a:r>
              <a:rPr lang="en-US" dirty="0" smtClean="0"/>
              <a:t>The universal answer is of course – delegate</a:t>
            </a:r>
          </a:p>
          <a:p>
            <a:endParaRPr lang="en-US" dirty="0"/>
          </a:p>
          <a:p>
            <a:r>
              <a:rPr lang="en-US" dirty="0" smtClean="0"/>
              <a:t>An </a:t>
            </a:r>
            <a:r>
              <a:rPr lang="en-US" dirty="0"/>
              <a:t>important point here is that the “divide and rule”  is often based on the architecture of the last late and over budget system.  </a:t>
            </a:r>
          </a:p>
          <a:p>
            <a:endParaRPr lang="en-US" dirty="0"/>
          </a:p>
        </p:txBody>
      </p:sp>
      <p:sp>
        <p:nvSpPr>
          <p:cNvPr id="133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27A739-6FE5-734A-BD71-7479E6EB6838}" type="slidenum">
              <a:rPr lang="en-GB" sz="1200"/>
              <a:pPr eaLnBrk="1" hangingPunct="1"/>
              <a:t>6</a:t>
            </a:fld>
            <a:endParaRPr lang="en-GB" sz="1200"/>
          </a:p>
        </p:txBody>
      </p:sp>
    </p:spTree>
    <p:extLst>
      <p:ext uri="{BB962C8B-B14F-4D97-AF65-F5344CB8AC3E}">
        <p14:creationId xmlns:p14="http://schemas.microsoft.com/office/powerpoint/2010/main" val="1544991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C9C11A9-01C4-1E45-8CAE-32EA17006F8F}" type="slidenum">
              <a:rPr lang="en-GB" sz="1200"/>
              <a:pPr eaLnBrk="1" hangingPunct="1"/>
              <a:t>7</a:t>
            </a:fld>
            <a:endParaRPr lang="en-GB" sz="1200"/>
          </a:p>
        </p:txBody>
      </p:sp>
    </p:spTree>
    <p:extLst>
      <p:ext uri="{BB962C8B-B14F-4D97-AF65-F5344CB8AC3E}">
        <p14:creationId xmlns:p14="http://schemas.microsoft.com/office/powerpoint/2010/main" val="1500998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43000" y="685800"/>
            <a:ext cx="4572000" cy="3429000"/>
          </a:xfrm>
          <a:ln/>
        </p:spPr>
      </p:sp>
      <p:sp>
        <p:nvSpPr>
          <p:cNvPr id="174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74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06C85BC-E8D6-D944-B7DB-8FF8B5B71CC6}" type="slidenum">
              <a:rPr lang="en-GB" sz="1200"/>
              <a:pPr eaLnBrk="1" hangingPunct="1"/>
              <a:t>8</a:t>
            </a:fld>
            <a:endParaRPr lang="en-GB" sz="1200"/>
          </a:p>
        </p:txBody>
      </p:sp>
    </p:spTree>
    <p:extLst>
      <p:ext uri="{BB962C8B-B14F-4D97-AF65-F5344CB8AC3E}">
        <p14:creationId xmlns:p14="http://schemas.microsoft.com/office/powerpoint/2010/main" val="1977961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CEBF512-B61D-F842-AFCA-6A802A3CEC8D}" type="slidenum">
              <a:rPr lang="en-GB" sz="1200"/>
              <a:pPr eaLnBrk="1" hangingPunct="1"/>
              <a:t>9</a:t>
            </a:fld>
            <a:endParaRPr lang="en-GB" sz="1200"/>
          </a:p>
        </p:txBody>
      </p:sp>
      <p:sp>
        <p:nvSpPr>
          <p:cNvPr id="19458" name="Rectangle 2"/>
          <p:cNvSpPr>
            <a:spLocks noGrp="1" noRot="1" noChangeAspect="1" noChangeArrowheads="1" noTextEdit="1"/>
          </p:cNvSpPr>
          <p:nvPr>
            <p:ph type="sldImg"/>
          </p:nvPr>
        </p:nvSpPr>
        <p:spPr>
          <a:xfrm>
            <a:off x="1143000" y="685800"/>
            <a:ext cx="4572000" cy="3429000"/>
          </a:xfrm>
          <a:ln/>
        </p:spPr>
      </p:sp>
      <p:sp>
        <p:nvSpPr>
          <p:cNvPr id="19459" name="Rectangle 3"/>
          <p:cNvSpPr>
            <a:spLocks noGrp="1" noChangeArrowheads="1"/>
          </p:cNvSpPr>
          <p:nvPr>
            <p:ph type="body" idx="1"/>
          </p:nvPr>
        </p:nvSpPr>
        <p:spPr>
          <a:xfrm>
            <a:off x="914400" y="4343400"/>
            <a:ext cx="5029200" cy="41148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51" tIns="45327" rIns="90651" bIns="45327"/>
          <a:lstStyle/>
          <a:p>
            <a:pPr eaLnBrk="1" hangingPunct="1">
              <a:buFontTx/>
              <a:buChar char="-"/>
            </a:pPr>
            <a:endParaRPr lang="en-US" dirty="0"/>
          </a:p>
          <a:p>
            <a:pPr eaLnBrk="1" hangingPunct="1">
              <a:buFontTx/>
              <a:buChar char="-"/>
            </a:pPr>
            <a:endParaRPr lang="en-US" dirty="0"/>
          </a:p>
          <a:p>
            <a:pPr eaLnBrk="1" hangingPunct="1"/>
            <a:endParaRPr lang="en-US" dirty="0"/>
          </a:p>
          <a:p>
            <a:pPr eaLnBrk="1" hangingPunct="1"/>
            <a:endParaRPr lang="en-US" dirty="0"/>
          </a:p>
        </p:txBody>
      </p:sp>
    </p:spTree>
    <p:extLst>
      <p:ext uri="{BB962C8B-B14F-4D97-AF65-F5344CB8AC3E}">
        <p14:creationId xmlns:p14="http://schemas.microsoft.com/office/powerpoint/2010/main" val="1721876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xfrm>
            <a:off x="1143000" y="685800"/>
            <a:ext cx="4572000" cy="3429000"/>
          </a:xfrm>
          <a:ln/>
        </p:spPr>
      </p:sp>
      <p:sp>
        <p:nvSpPr>
          <p:cNvPr id="2150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There is a “got </a:t>
            </a:r>
            <a:r>
              <a:rPr lang="en-US" dirty="0" err="1" smtClean="0"/>
              <a:t>ya</a:t>
            </a:r>
            <a:r>
              <a:rPr lang="en-US" dirty="0" smtClean="0"/>
              <a:t>” here. If we have a large requirements document we have no choice but to divide and rule – but if </a:t>
            </a:r>
            <a:r>
              <a:rPr lang="en-US" dirty="0"/>
              <a:t>we are going to divide and rule we have to have confidence that people will interpret requirements in a consistent fashion. Systemic Textual Analysis provides this through the Holistic Requirements Model.</a:t>
            </a:r>
          </a:p>
          <a:p>
            <a:endParaRPr lang="en-US" dirty="0"/>
          </a:p>
        </p:txBody>
      </p:sp>
      <p:sp>
        <p:nvSpPr>
          <p:cNvPr id="215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E75AE6D-7CB8-C745-95F5-EA09F9D6071A}" type="slidenum">
              <a:rPr lang="en-GB" sz="1200"/>
              <a:pPr eaLnBrk="1" hangingPunct="1"/>
              <a:t>10</a:t>
            </a:fld>
            <a:endParaRPr lang="en-GB" sz="1200"/>
          </a:p>
        </p:txBody>
      </p:sp>
    </p:spTree>
    <p:extLst>
      <p:ext uri="{BB962C8B-B14F-4D97-AF65-F5344CB8AC3E}">
        <p14:creationId xmlns:p14="http://schemas.microsoft.com/office/powerpoint/2010/main" val="2146394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423273-0343-674F-9587-9E30863BF20F}" type="slidenum">
              <a:rPr lang="en-GB" sz="1200"/>
              <a:pPr eaLnBrk="1" hangingPunct="1"/>
              <a:t>11</a:t>
            </a:fld>
            <a:endParaRPr lang="en-GB" sz="1200"/>
          </a:p>
        </p:txBody>
      </p:sp>
      <p:sp>
        <p:nvSpPr>
          <p:cNvPr id="23554" name="Rectangle 2"/>
          <p:cNvSpPr>
            <a:spLocks noChangeArrowheads="1"/>
          </p:cNvSpPr>
          <p:nvPr/>
        </p:nvSpPr>
        <p:spPr bwMode="auto">
          <a:xfrm>
            <a:off x="3886200" y="9525"/>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5"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1" tIns="0" rIns="19661" bIns="0" anchor="b"/>
          <a:lstStyle/>
          <a:p>
            <a:pPr algn="r" defTabSz="942975" eaLnBrk="0" hangingPunct="0"/>
            <a:r>
              <a:rPr lang="en-GB" sz="1100" i="1">
                <a:latin typeface="Times New Roman" charset="0"/>
              </a:rPr>
              <a:t>30</a:t>
            </a:r>
          </a:p>
        </p:txBody>
      </p:sp>
      <p:sp>
        <p:nvSpPr>
          <p:cNvPr id="23556" name="Rectangle 4"/>
          <p:cNvSpPr>
            <a:spLocks noChangeArrowheads="1"/>
          </p:cNvSpPr>
          <p:nvPr/>
        </p:nvSpPr>
        <p:spPr bwMode="auto">
          <a:xfrm>
            <a:off x="0" y="8704263"/>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7" name="Rectangle 5"/>
          <p:cNvSpPr>
            <a:spLocks noChangeArrowheads="1"/>
          </p:cNvSpPr>
          <p:nvPr/>
        </p:nvSpPr>
        <p:spPr bwMode="auto">
          <a:xfrm>
            <a:off x="0" y="9525"/>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3558" name="Rectangle 6"/>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23559" name="Rectangle 7"/>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393" tIns="45875" rIns="93393" bIns="45875"/>
          <a:lstStyle/>
          <a:p>
            <a:pPr eaLnBrk="1" hangingPunct="1"/>
            <a:r>
              <a:rPr lang="en-US" dirty="0"/>
              <a:t>Note that traditional Textual Analysis is basically Step 3!</a:t>
            </a:r>
          </a:p>
          <a:p>
            <a:pPr eaLnBrk="1" hangingPunct="1"/>
            <a:endParaRPr lang="en-US" dirty="0"/>
          </a:p>
        </p:txBody>
      </p:sp>
    </p:spTree>
    <p:extLst>
      <p:ext uri="{BB962C8B-B14F-4D97-AF65-F5344CB8AC3E}">
        <p14:creationId xmlns:p14="http://schemas.microsoft.com/office/powerpoint/2010/main" val="1763077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xfrm>
            <a:off x="1143000" y="685800"/>
            <a:ext cx="4572000" cy="3429000"/>
          </a:xfrm>
          <a:ln/>
        </p:spPr>
      </p:sp>
      <p:sp>
        <p:nvSpPr>
          <p:cNvPr id="2560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56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0F6172-FE75-6F43-999E-0CEAD8C81EF9}" type="slidenum">
              <a:rPr lang="en-GB" sz="1200"/>
              <a:pPr eaLnBrk="1" hangingPunct="1"/>
              <a:t>13</a:t>
            </a:fld>
            <a:endParaRPr lang="en-GB" sz="1200"/>
          </a:p>
        </p:txBody>
      </p:sp>
    </p:spTree>
    <p:extLst>
      <p:ext uri="{BB962C8B-B14F-4D97-AF65-F5344CB8AC3E}">
        <p14:creationId xmlns:p14="http://schemas.microsoft.com/office/powerpoint/2010/main" val="1272479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Considering our reliance on written requirements most people in an organization are not taught how to</a:t>
            </a:r>
          </a:p>
          <a:p>
            <a:endParaRPr lang="en-US" dirty="0"/>
          </a:p>
          <a:p>
            <a:r>
              <a:rPr lang="en-US" dirty="0" smtClean="0"/>
              <a:t>Write Requirements</a:t>
            </a:r>
          </a:p>
          <a:p>
            <a:endParaRPr lang="en-US" dirty="0"/>
          </a:p>
          <a:p>
            <a:r>
              <a:rPr lang="en-US" dirty="0" smtClean="0"/>
              <a:t>OR</a:t>
            </a:r>
          </a:p>
          <a:p>
            <a:endParaRPr lang="en-US" dirty="0"/>
          </a:p>
          <a:p>
            <a:r>
              <a:rPr lang="en-US" dirty="0" err="1" smtClean="0"/>
              <a:t>Analyse</a:t>
            </a:r>
            <a:r>
              <a:rPr lang="en-US" dirty="0" smtClean="0"/>
              <a:t> Requirements</a:t>
            </a:r>
            <a:endParaRPr lang="en-US" dirty="0"/>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14</a:t>
            </a:fld>
            <a:endParaRPr lang="en-GB"/>
          </a:p>
        </p:txBody>
      </p:sp>
    </p:spTree>
    <p:extLst>
      <p:ext uri="{BB962C8B-B14F-4D97-AF65-F5344CB8AC3E}">
        <p14:creationId xmlns:p14="http://schemas.microsoft.com/office/powerpoint/2010/main" val="26756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xfrm>
            <a:off x="1143000" y="685800"/>
            <a:ext cx="4572000" cy="3429000"/>
          </a:xfrm>
          <a:ln/>
        </p:spPr>
      </p:sp>
      <p:sp>
        <p:nvSpPr>
          <p:cNvPr id="276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Compound or co-joined requirements abound! We cannot stop ourselves when writing requirements but we do need to separate them out into their atomic form</a:t>
            </a:r>
          </a:p>
          <a:p>
            <a:endParaRPr lang="en-US" dirty="0"/>
          </a:p>
          <a:p>
            <a:r>
              <a:rPr lang="en-US" dirty="0" smtClean="0"/>
              <a:t>Eg the above contains </a:t>
            </a:r>
            <a:endParaRPr lang="en-US" dirty="0"/>
          </a:p>
          <a:p>
            <a:endParaRPr lang="en-US" dirty="0"/>
          </a:p>
          <a:p>
            <a:r>
              <a:rPr lang="en-US" dirty="0"/>
              <a:t>NFR	Safe</a:t>
            </a:r>
          </a:p>
          <a:p>
            <a:r>
              <a:rPr lang="en-US" dirty="0"/>
              <a:t>FR 	Navigate Mower</a:t>
            </a:r>
          </a:p>
          <a:p>
            <a:r>
              <a:rPr lang="en-US" dirty="0"/>
              <a:t>FR    	Avoid Obstacles</a:t>
            </a:r>
          </a:p>
          <a:p>
            <a:r>
              <a:rPr lang="en-US" dirty="0"/>
              <a:t>		moving NFP</a:t>
            </a:r>
          </a:p>
          <a:p>
            <a:r>
              <a:rPr lang="en-US" dirty="0"/>
              <a:t>		fixed     NFP</a:t>
            </a:r>
          </a:p>
          <a:p>
            <a:r>
              <a:rPr lang="en-US" dirty="0"/>
              <a:t>FR    	 record obstacle characteristics</a:t>
            </a:r>
          </a:p>
          <a:p>
            <a:r>
              <a:rPr lang="en-US" dirty="0"/>
              <a:t>		shape NFP</a:t>
            </a:r>
          </a:p>
          <a:p>
            <a:r>
              <a:rPr lang="en-US" dirty="0"/>
              <a:t>		position NFP</a:t>
            </a:r>
          </a:p>
          <a:p>
            <a:endParaRPr lang="en-US" dirty="0"/>
          </a:p>
          <a:p>
            <a:r>
              <a:rPr lang="en-US" dirty="0"/>
              <a:t>NFI   	electronic memory</a:t>
            </a:r>
          </a:p>
          <a:p>
            <a:endParaRPr lang="en-US" dirty="0"/>
          </a:p>
        </p:txBody>
      </p:sp>
      <p:sp>
        <p:nvSpPr>
          <p:cNvPr id="276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4F6D8CC-B43C-1B40-B01E-0DC129E77210}" type="slidenum">
              <a:rPr lang="en-GB" sz="1200"/>
              <a:pPr eaLnBrk="1" hangingPunct="1"/>
              <a:t>15</a:t>
            </a:fld>
            <a:endParaRPr lang="en-GB" sz="1200"/>
          </a:p>
        </p:txBody>
      </p:sp>
    </p:spTree>
    <p:extLst>
      <p:ext uri="{BB962C8B-B14F-4D97-AF65-F5344CB8AC3E}">
        <p14:creationId xmlns:p14="http://schemas.microsoft.com/office/powerpoint/2010/main" val="665981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A busy but critical slide: we are exploiting the structure and relationships between the requirement types of the Holistic Requirements Model to discover missing requirements.</a:t>
            </a:r>
          </a:p>
          <a:p>
            <a:r>
              <a:rPr lang="en-US" dirty="0"/>
              <a:t> </a:t>
            </a:r>
          </a:p>
          <a:p>
            <a:r>
              <a:rPr lang="en-US" dirty="0"/>
              <a:t>A NF Performance </a:t>
            </a:r>
            <a:r>
              <a:rPr lang="en-US" dirty="0" smtClean="0"/>
              <a:t>requirement </a:t>
            </a:r>
            <a:r>
              <a:rPr lang="en-US" dirty="0"/>
              <a:t>defines how well a Function as to perform. Therefore  that function should form part of the Functional Requirements – if its not there “write it down”</a:t>
            </a:r>
          </a:p>
          <a:p>
            <a:endParaRPr lang="en-US" dirty="0"/>
          </a:p>
          <a:p>
            <a:r>
              <a:rPr lang="en-US" dirty="0"/>
              <a:t>A NF Implementation requirement is the solution to a Function and will therefore will infer a Functional </a:t>
            </a:r>
            <a:r>
              <a:rPr lang="en-US" dirty="0" smtClean="0"/>
              <a:t>requirement </a:t>
            </a:r>
            <a:endParaRPr lang="en-US" dirty="0"/>
          </a:p>
          <a:p>
            <a:endParaRPr lang="en-US" dirty="0"/>
          </a:p>
          <a:p>
            <a:endParaRPr lang="en-US" dirty="0"/>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EBF79CD-678B-2048-9184-26826C7AD82E}" type="slidenum">
              <a:rPr lang="en-GB" sz="1200"/>
              <a:pPr eaLnBrk="1" hangingPunct="1"/>
              <a:t>16</a:t>
            </a:fld>
            <a:endParaRPr lang="en-GB" sz="1200"/>
          </a:p>
        </p:txBody>
      </p:sp>
    </p:spTree>
    <p:extLst>
      <p:ext uri="{BB962C8B-B14F-4D97-AF65-F5344CB8AC3E}">
        <p14:creationId xmlns:p14="http://schemas.microsoft.com/office/powerpoint/2010/main" val="594174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This slide emphases the relationships between NFP – F – NFI </a:t>
            </a:r>
          </a:p>
          <a:p>
            <a:endParaRPr lang="en-US" dirty="0"/>
          </a:p>
          <a:p>
            <a:r>
              <a:rPr lang="en-US" dirty="0" smtClean="0"/>
              <a:t>Customers/Stakeholders tend to provide just one – either the NFP or NFI</a:t>
            </a:r>
          </a:p>
          <a:p>
            <a:endParaRPr lang="en-US" dirty="0"/>
          </a:p>
          <a:p>
            <a:r>
              <a:rPr lang="en-US" dirty="0" smtClean="0"/>
              <a:t>However if:</a:t>
            </a:r>
          </a:p>
          <a:p>
            <a:endParaRPr lang="en-US" dirty="0"/>
          </a:p>
          <a:p>
            <a:pPr marL="171450" indent="-171450">
              <a:buFont typeface="Arial"/>
              <a:buChar char="•"/>
            </a:pPr>
            <a:r>
              <a:rPr lang="en-US" dirty="0" smtClean="0"/>
              <a:t>I am given an NFP – I can deduce the F</a:t>
            </a:r>
          </a:p>
          <a:p>
            <a:pPr marL="171450" indent="-171450">
              <a:buFont typeface="Arial"/>
              <a:buChar char="•"/>
            </a:pPr>
            <a:r>
              <a:rPr lang="en-US" dirty="0" smtClean="0"/>
              <a:t>I am given an NFI – I can deduce the F</a:t>
            </a:r>
          </a:p>
          <a:p>
            <a:endParaRPr lang="en-US" dirty="0"/>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17</a:t>
            </a:fld>
            <a:endParaRPr lang="en-GB"/>
          </a:p>
        </p:txBody>
      </p:sp>
    </p:spTree>
    <p:extLst>
      <p:ext uri="{BB962C8B-B14F-4D97-AF65-F5344CB8AC3E}">
        <p14:creationId xmlns:p14="http://schemas.microsoft.com/office/powerpoint/2010/main" val="2127953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The STA pro-forma is organized to bring out the relationship between  NFI – F - NFP</a:t>
            </a:r>
          </a:p>
          <a:p>
            <a:endParaRPr lang="en-US" dirty="0"/>
          </a:p>
          <a:p>
            <a:r>
              <a:rPr lang="en-US" dirty="0" smtClean="0"/>
              <a:t>It is worth telling the class - If </a:t>
            </a:r>
            <a:r>
              <a:rPr lang="en-US" dirty="0"/>
              <a:t>you can’t find  a OR, look at the KEY NFS </a:t>
            </a:r>
            <a:r>
              <a:rPr lang="en-US" dirty="0" err="1"/>
              <a:t>rqmnts</a:t>
            </a:r>
            <a:r>
              <a:rPr lang="en-US" dirty="0"/>
              <a:t> combined with the overall system </a:t>
            </a:r>
            <a:r>
              <a:rPr lang="en-US" dirty="0" smtClean="0"/>
              <a:t>purpose and write your own – but you will need to confirm this with your customer/stakeholder</a:t>
            </a:r>
            <a:endParaRPr lang="en-US" dirty="0"/>
          </a:p>
          <a:p>
            <a:endParaRPr lang="en-US" dirty="0"/>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8E5E2AF-7EA1-A54D-B320-FBD1CA54E29C}" type="slidenum">
              <a:rPr lang="en-GB" sz="1200"/>
              <a:pPr eaLnBrk="1" hangingPunct="1"/>
              <a:t>18</a:t>
            </a:fld>
            <a:endParaRPr lang="en-GB" sz="1200"/>
          </a:p>
        </p:txBody>
      </p:sp>
    </p:spTree>
    <p:extLst>
      <p:ext uri="{BB962C8B-B14F-4D97-AF65-F5344CB8AC3E}">
        <p14:creationId xmlns:p14="http://schemas.microsoft.com/office/powerpoint/2010/main" val="208589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43000" y="685800"/>
            <a:ext cx="4572000" cy="3429000"/>
          </a:xfrm>
          <a:ln/>
        </p:spPr>
      </p:sp>
      <p:sp>
        <p:nvSpPr>
          <p:cNvPr id="389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The STA pro-forma uses the relationships between the requirements to highlight missing requirements. The gaps in column 2 and 3 need to be filled</a:t>
            </a:r>
            <a:r>
              <a:rPr lang="en-US" dirty="0" smtClean="0"/>
              <a:t>. – we do NOT fill in the NFI column!</a:t>
            </a:r>
            <a:endParaRPr lang="en-US" dirty="0"/>
          </a:p>
          <a:p>
            <a:endParaRPr lang="en-US" dirty="0"/>
          </a:p>
          <a:p>
            <a:endParaRPr lang="en-US" dirty="0"/>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D57EEC4-91EB-BC45-9A85-75AF33432257}" type="slidenum">
              <a:rPr lang="en-GB" sz="1200"/>
              <a:pPr eaLnBrk="1" hangingPunct="1"/>
              <a:t>20</a:t>
            </a:fld>
            <a:endParaRPr lang="en-GB" sz="1200"/>
          </a:p>
        </p:txBody>
      </p:sp>
    </p:spTree>
    <p:extLst>
      <p:ext uri="{BB962C8B-B14F-4D97-AF65-F5344CB8AC3E}">
        <p14:creationId xmlns:p14="http://schemas.microsoft.com/office/powerpoint/2010/main" val="2012094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32D089-6EC9-EA43-A2B3-EE5C3C314D5E}" type="slidenum">
              <a:rPr lang="en-GB" sz="1200"/>
              <a:pPr eaLnBrk="1" hangingPunct="1"/>
              <a:t>21</a:t>
            </a:fld>
            <a:endParaRPr lang="en-GB" sz="1200"/>
          </a:p>
        </p:txBody>
      </p:sp>
      <p:sp>
        <p:nvSpPr>
          <p:cNvPr id="43010" name="Rectangle 2"/>
          <p:cNvSpPr>
            <a:spLocks noGrp="1" noRot="1" noChangeAspect="1" noChangeArrowheads="1" noTextEdit="1"/>
          </p:cNvSpPr>
          <p:nvPr>
            <p:ph type="sldImg"/>
          </p:nvPr>
        </p:nvSpPr>
        <p:spPr>
          <a:xfrm>
            <a:off x="1143000" y="685800"/>
            <a:ext cx="4572000" cy="3429000"/>
          </a:xfrm>
          <a:ln/>
        </p:spPr>
      </p:sp>
      <p:sp>
        <p:nvSpPr>
          <p:cNvPr id="43011"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163162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An important but quite difficult slide to talk to – it basically explains the statement “one person’s sub-system is another person’s system” In this example of a</a:t>
            </a:r>
            <a:r>
              <a:rPr lang="en-GB" dirty="0"/>
              <a:t> domestic washing machine which can be considered as a system and which can be defined by a HRM. One of the functions of a domestic washing machine is to “drain water”. The “drain water” function can be treated as a sub-system of the washing machine system. If the drain water function is considered in isolation it is a system in its own right and can be defined its own HRM. Clearly the two HRMs are different but must be related.  The relationship is two-fold:</a:t>
            </a:r>
          </a:p>
          <a:p>
            <a:r>
              <a:rPr lang="en-GB" dirty="0"/>
              <a:t> </a:t>
            </a:r>
          </a:p>
          <a:p>
            <a:r>
              <a:rPr lang="en-GB" dirty="0"/>
              <a:t>1.	The Non-Functional Performance Requirements of the function of the system become Non-Functional System Requirements of the sub-system, some of which (the critical ones) complete the Operational Requirement of the sub-system.</a:t>
            </a:r>
          </a:p>
          <a:p>
            <a:endParaRPr lang="en-US" dirty="0"/>
          </a:p>
          <a:p>
            <a:r>
              <a:rPr lang="en-US" dirty="0"/>
              <a:t>For 2 see over</a:t>
            </a:r>
          </a:p>
          <a:p>
            <a:endParaRPr lang="en-US" dirty="0"/>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22</a:t>
            </a:fld>
            <a:endParaRPr lang="en-GB"/>
          </a:p>
        </p:txBody>
      </p:sp>
    </p:spTree>
    <p:extLst>
      <p:ext uri="{BB962C8B-B14F-4D97-AF65-F5344CB8AC3E}">
        <p14:creationId xmlns:p14="http://schemas.microsoft.com/office/powerpoint/2010/main" val="1860819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E1F244-04D9-8144-9EEE-07A3C13B0BE1}" type="slidenum">
              <a:rPr lang="en-GB" sz="1200"/>
              <a:pPr eaLnBrk="1" hangingPunct="1"/>
              <a:t>23</a:t>
            </a:fld>
            <a:endParaRPr lang="en-GB" sz="1200"/>
          </a:p>
        </p:txBody>
      </p:sp>
      <p:sp>
        <p:nvSpPr>
          <p:cNvPr id="31746" name="Rectangle 2"/>
          <p:cNvSpPr>
            <a:spLocks noGrp="1" noRot="1" noChangeAspect="1" noChangeArrowheads="1" noTextEdit="1"/>
          </p:cNvSpPr>
          <p:nvPr>
            <p:ph type="sldImg"/>
          </p:nvPr>
        </p:nvSpPr>
        <p:spPr>
          <a:xfrm>
            <a:off x="1143000" y="685800"/>
            <a:ext cx="4572000" cy="3429000"/>
          </a:xfrm>
          <a:ln/>
        </p:spPr>
      </p:sp>
      <p:sp>
        <p:nvSpPr>
          <p:cNvPr id="31747"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799" tIns="44398" rIns="88799" bIns="44398"/>
          <a:lstStyle/>
          <a:p>
            <a:pPr eaLnBrk="1" hangingPunct="1"/>
            <a:r>
              <a:rPr lang="en-US" dirty="0"/>
              <a:t>Many source requirements documents often contain requirements for the prime system that is to be developed and requirements for other systems. Indeed, this is to be expected and encouraged but unless approached with a clear mind can cause confusion and ultimately the miss-allocation and miss-interpretation of requirements.  A classic example is the “customer” requiring a “good warrantee” for a product. A perfectly reasonable requirement, ambiguous but reasonable. However, this is not a requirement on the product, the product does not provide a warrantee, the product cannot do “warrantee” or be “</a:t>
            </a:r>
            <a:r>
              <a:rPr lang="en-US" altLang="ja-JP" dirty="0" err="1"/>
              <a:t>warranteable</a:t>
            </a:r>
            <a:r>
              <a:rPr lang="en-US" dirty="0"/>
              <a:t>”</a:t>
            </a:r>
            <a:r>
              <a:rPr lang="en-US" altLang="ja-JP" dirty="0"/>
              <a:t>. The warrantee is provided by the manufacturer and is a requirement on their business. It can, however, be interpreted and lead to a derived reliability requirement. If there are many requirements for other associated systems (typically, support, sales, realization, technology development, project and enterprise) consideration should be given to</a:t>
            </a:r>
            <a:r>
              <a:rPr lang="en-GB" altLang="ja-JP" dirty="0"/>
              <a:t> undertaking a STA for the other systems?</a:t>
            </a:r>
          </a:p>
          <a:p>
            <a:pPr eaLnBrk="1" hangingPunct="1"/>
            <a:endParaRPr lang="en-GB" dirty="0"/>
          </a:p>
        </p:txBody>
      </p:sp>
    </p:spTree>
    <p:extLst>
      <p:ext uri="{BB962C8B-B14F-4D97-AF65-F5344CB8AC3E}">
        <p14:creationId xmlns:p14="http://schemas.microsoft.com/office/powerpoint/2010/main" val="627241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xfrm>
            <a:off x="1143000" y="685800"/>
            <a:ext cx="4572000" cy="3429000"/>
          </a:xfrm>
          <a:ln/>
        </p:spPr>
      </p:sp>
      <p:sp>
        <p:nvSpPr>
          <p:cNvPr id="409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09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36B5FB9-C3E4-F545-ACBF-B85BD1BFD3E9}" type="slidenum">
              <a:rPr lang="en-GB" sz="1200"/>
              <a:pPr eaLnBrk="1" hangingPunct="1"/>
              <a:t>24</a:t>
            </a:fld>
            <a:endParaRPr lang="en-GB" sz="1200"/>
          </a:p>
        </p:txBody>
      </p:sp>
    </p:spTree>
    <p:extLst>
      <p:ext uri="{BB962C8B-B14F-4D97-AF65-F5344CB8AC3E}">
        <p14:creationId xmlns:p14="http://schemas.microsoft.com/office/powerpoint/2010/main" val="1023892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5215A1A-D8F4-C343-9C1C-1165D6E18C1E}" type="slidenum">
              <a:rPr lang="en-GB" sz="1200"/>
              <a:pPr eaLnBrk="1" hangingPunct="1"/>
              <a:t>28</a:t>
            </a:fld>
            <a:endParaRPr lang="en-GB" sz="1200"/>
          </a:p>
        </p:txBody>
      </p:sp>
      <p:sp>
        <p:nvSpPr>
          <p:cNvPr id="89090" name="Rectangle 2"/>
          <p:cNvSpPr>
            <a:spLocks noGrp="1" noRot="1" noChangeAspect="1" noChangeArrowheads="1" noTextEdit="1"/>
          </p:cNvSpPr>
          <p:nvPr>
            <p:ph type="sldImg"/>
          </p:nvPr>
        </p:nvSpPr>
        <p:spPr>
          <a:xfrm>
            <a:off x="1144588" y="685800"/>
            <a:ext cx="4572000" cy="3429000"/>
          </a:xfrm>
          <a:ln/>
        </p:spPr>
      </p:sp>
      <p:sp>
        <p:nvSpPr>
          <p:cNvPr id="89091"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216560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7B1B845-4D9A-D54E-BA33-FCCE064F4427}" type="slidenum">
              <a:rPr lang="en-GB" sz="1200"/>
              <a:pPr eaLnBrk="1" hangingPunct="1"/>
              <a:t>29</a:t>
            </a:fld>
            <a:endParaRPr lang="en-GB" sz="1200"/>
          </a:p>
        </p:txBody>
      </p:sp>
      <p:sp>
        <p:nvSpPr>
          <p:cNvPr id="96258" name="Rectangle 2"/>
          <p:cNvSpPr>
            <a:spLocks noGrp="1" noRot="1" noChangeAspect="1" noChangeArrowheads="1" noTextEdit="1"/>
          </p:cNvSpPr>
          <p:nvPr>
            <p:ph type="sldImg"/>
          </p:nvPr>
        </p:nvSpPr>
        <p:spPr>
          <a:xfrm>
            <a:off x="1144588" y="685800"/>
            <a:ext cx="4572000" cy="3429000"/>
          </a:xfrm>
          <a:ln/>
        </p:spPr>
      </p:sp>
      <p:sp>
        <p:nvSpPr>
          <p:cNvPr id="96259"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317054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smtClean="0"/>
          </a:p>
          <a:p>
            <a:r>
              <a:rPr lang="en-US" dirty="0" smtClean="0"/>
              <a: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30</a:t>
            </a:fld>
            <a:endParaRPr lang="en-GB"/>
          </a:p>
        </p:txBody>
      </p:sp>
    </p:spTree>
    <p:extLst>
      <p:ext uri="{BB962C8B-B14F-4D97-AF65-F5344CB8AC3E}">
        <p14:creationId xmlns:p14="http://schemas.microsoft.com/office/powerpoint/2010/main" val="1834961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43000" y="685800"/>
            <a:ext cx="4572000" cy="3429000"/>
          </a:xfrm>
          <a:ln/>
        </p:spPr>
      </p:sp>
      <p:sp>
        <p:nvSpPr>
          <p:cNvPr id="6144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44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B9765D-6142-7948-9EA8-0609BB9CE895}" type="slidenum">
              <a:rPr lang="en-GB" sz="1200"/>
              <a:pPr eaLnBrk="1" hangingPunct="1"/>
              <a:t>31</a:t>
            </a:fld>
            <a:endParaRPr lang="en-GB" sz="1200"/>
          </a:p>
        </p:txBody>
      </p:sp>
    </p:spTree>
    <p:extLst>
      <p:ext uri="{BB962C8B-B14F-4D97-AF65-F5344CB8AC3E}">
        <p14:creationId xmlns:p14="http://schemas.microsoft.com/office/powerpoint/2010/main" val="234680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6341DE-84FE-2345-BA9B-4660361FCFD8}" type="slidenum">
              <a:rPr lang="en-GB" sz="1200"/>
              <a:pPr eaLnBrk="1" hangingPunct="1"/>
              <a:t>32</a:t>
            </a:fld>
            <a:endParaRPr lang="en-GB" sz="1200"/>
          </a:p>
        </p:txBody>
      </p:sp>
    </p:spTree>
    <p:extLst>
      <p:ext uri="{BB962C8B-B14F-4D97-AF65-F5344CB8AC3E}">
        <p14:creationId xmlns:p14="http://schemas.microsoft.com/office/powerpoint/2010/main" val="925805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401733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501950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dirty="0" smtClean="0"/>
          </a:p>
        </p:txBody>
      </p:sp>
      <p:sp>
        <p:nvSpPr>
          <p:cNvPr id="4" name="Text Placeholder 3"/>
          <p:cNvSpPr>
            <a:spLocks noGrp="1"/>
          </p:cNvSpPr>
          <p:nvPr>
            <p:ph type="body"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549990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4.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4" r:id="rId12"/>
    <p:sldLayoutId id="2147484905" r:id="rId13"/>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1" Type="http://schemas.openxmlformats.org/officeDocument/2006/relationships/image" Target="../media/image15.emf"/><Relationship Id="rId12" Type="http://schemas.openxmlformats.org/officeDocument/2006/relationships/image" Target="../media/image16.emf"/><Relationship Id="rId13" Type="http://schemas.openxmlformats.org/officeDocument/2006/relationships/image" Target="../media/image17.emf"/><Relationship Id="rId14" Type="http://schemas.openxmlformats.org/officeDocument/2006/relationships/image" Target="../media/image18.emf"/><Relationship Id="rId15" Type="http://schemas.openxmlformats.org/officeDocument/2006/relationships/image" Target="../media/image19.emf"/><Relationship Id="rId16" Type="http://schemas.openxmlformats.org/officeDocument/2006/relationships/image" Target="../media/image20.emf"/><Relationship Id="rId17" Type="http://schemas.openxmlformats.org/officeDocument/2006/relationships/image" Target="../media/image21.emf"/><Relationship Id="rId18" Type="http://schemas.openxmlformats.org/officeDocument/2006/relationships/image" Target="../media/image22.emf"/><Relationship Id="rId19" Type="http://schemas.openxmlformats.org/officeDocument/2006/relationships/image" Target="../media/image23.emf"/><Relationship Id="rId1" Type="http://schemas.openxmlformats.org/officeDocument/2006/relationships/slideLayout" Target="../slideLayouts/slideLayout4.xml"/><Relationship Id="rId2" Type="http://schemas.openxmlformats.org/officeDocument/2006/relationships/image" Target="../media/image6.emf"/><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13.emf"/><Relationship Id="rId10" Type="http://schemas.openxmlformats.org/officeDocument/2006/relationships/image" Target="../media/image1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3.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emf"/><Relationship Id="rId4" Type="http://schemas.openxmlformats.org/officeDocument/2006/relationships/image" Target="../media/image37.emf"/><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38.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81130" y="1765275"/>
            <a:ext cx="4737100" cy="1658149"/>
          </a:xfrm>
        </p:spPr>
        <p:txBody>
          <a:bodyPr/>
          <a:lstStyle/>
          <a:p>
            <a:pPr algn="r">
              <a:lnSpc>
                <a:spcPct val="90000"/>
              </a:lnSpc>
            </a:pPr>
            <a:r>
              <a:rPr lang="en-GB" sz="1600" dirty="0"/>
              <a:t>Analyse Requirements</a:t>
            </a:r>
            <a:r>
              <a:rPr lang="en-GB" sz="1400" dirty="0"/>
              <a:t/>
            </a:r>
            <a:br>
              <a:rPr lang="en-GB" sz="1400" dirty="0"/>
            </a:br>
            <a:r>
              <a:rPr lang="en-GB" sz="1600" dirty="0"/>
              <a:t>Analysing Expressed Requirements using</a:t>
            </a:r>
            <a:br>
              <a:rPr lang="en-GB" sz="1600" dirty="0"/>
            </a:br>
            <a:r>
              <a:rPr lang="en-GB" sz="3600" dirty="0"/>
              <a:t>Systemic Textual Analysis </a:t>
            </a:r>
            <a:endParaRPr lang="en-GB" sz="2000" dirty="0"/>
          </a:p>
        </p:txBody>
      </p:sp>
      <p:sp>
        <p:nvSpPr>
          <p:cNvPr id="2050" name="Subtitle 4"/>
          <p:cNvSpPr>
            <a:spLocks noGrp="1"/>
          </p:cNvSpPr>
          <p:nvPr>
            <p:ph type="subTitle" idx="1"/>
          </p:nvPr>
        </p:nvSpPr>
        <p:spPr/>
        <p:txBody>
          <a:bodyPr/>
          <a:lstStyle/>
          <a:p>
            <a:r>
              <a:rPr lang="en-US" dirty="0" smtClean="0"/>
              <a:t>Secondary Information Goes Here</a:t>
            </a:r>
            <a:endParaRPr lang="en-US" dirty="0"/>
          </a:p>
        </p:txBody>
      </p:sp>
      <p:pic>
        <p:nvPicPr>
          <p:cNvPr id="4" name="Picture 3"/>
          <p:cNvPicPr>
            <a:picLocks noChangeAspect="1"/>
          </p:cNvPicPr>
          <p:nvPr/>
        </p:nvPicPr>
        <p:blipFill>
          <a:blip r:embed="rId2"/>
          <a:stretch>
            <a:fillRect/>
          </a:stretch>
        </p:blipFill>
        <p:spPr>
          <a:xfrm>
            <a:off x="258430" y="1095916"/>
            <a:ext cx="3822700" cy="2637955"/>
          </a:xfrm>
          <a:prstGeom prst="rect">
            <a:avLst/>
          </a:prstGeom>
        </p:spPr>
      </p:pic>
      <p:sp>
        <p:nvSpPr>
          <p:cNvPr id="6" name="TextBox 5"/>
          <p:cNvSpPr txBox="1">
            <a:spLocks noChangeArrowheads="1"/>
          </p:cNvSpPr>
          <p:nvPr/>
        </p:nvSpPr>
        <p:spPr bwMode="auto">
          <a:xfrm>
            <a:off x="918796" y="4190857"/>
            <a:ext cx="7306408" cy="122886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marL="342900" indent="-3429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20000"/>
              </a:spcBef>
              <a:buClr>
                <a:srgbClr val="333399"/>
              </a:buClr>
              <a:buSzPct val="145000"/>
              <a:defRPr/>
            </a:pPr>
            <a:r>
              <a:rPr lang="en-GB" sz="1477" dirty="0">
                <a:solidFill>
                  <a:srgbClr val="000000"/>
                </a:solidFill>
                <a:latin typeface="+mn-lt"/>
              </a:rPr>
              <a:t>This Session:</a:t>
            </a:r>
          </a:p>
          <a:p>
            <a:pPr eaLnBrk="1" hangingPunct="1">
              <a:buFont typeface="Arial" charset="0"/>
              <a:buChar char="•"/>
              <a:defRPr/>
            </a:pPr>
            <a:r>
              <a:rPr lang="en-GB" sz="1477" dirty="0">
                <a:solidFill>
                  <a:srgbClr val="000000"/>
                </a:solidFill>
                <a:latin typeface="+mn-lt"/>
              </a:rPr>
              <a:t>Highlights the issues of </a:t>
            </a:r>
            <a:r>
              <a:rPr lang="ja-JP" altLang="en-GB" sz="1477" dirty="0">
                <a:solidFill>
                  <a:srgbClr val="000000"/>
                </a:solidFill>
                <a:latin typeface="+mn-lt"/>
              </a:rPr>
              <a:t>“</a:t>
            </a:r>
            <a:r>
              <a:rPr lang="en-GB" sz="1477" dirty="0">
                <a:solidFill>
                  <a:srgbClr val="000000"/>
                </a:solidFill>
                <a:latin typeface="+mn-lt"/>
              </a:rPr>
              <a:t>traditional</a:t>
            </a:r>
            <a:r>
              <a:rPr lang="ja-JP" altLang="en-GB" sz="1477" dirty="0">
                <a:solidFill>
                  <a:srgbClr val="000000"/>
                </a:solidFill>
                <a:latin typeface="+mn-lt"/>
              </a:rPr>
              <a:t>”</a:t>
            </a:r>
            <a:r>
              <a:rPr lang="en-GB" sz="1477" dirty="0">
                <a:solidFill>
                  <a:srgbClr val="000000"/>
                </a:solidFill>
                <a:latin typeface="+mn-lt"/>
              </a:rPr>
              <a:t> Textual Analysis </a:t>
            </a:r>
          </a:p>
          <a:p>
            <a:pPr eaLnBrk="1" hangingPunct="1">
              <a:buFont typeface="Arial" charset="0"/>
              <a:buChar char="•"/>
              <a:defRPr/>
            </a:pPr>
            <a:r>
              <a:rPr lang="en-GB" sz="1477" dirty="0">
                <a:solidFill>
                  <a:srgbClr val="000000"/>
                </a:solidFill>
                <a:latin typeface="+mn-lt"/>
              </a:rPr>
              <a:t>Introduces and describes Systemic Textual Analysis as a powerful alternative to Traditional Textual Analysis</a:t>
            </a:r>
          </a:p>
          <a:p>
            <a:pPr eaLnBrk="1" hangingPunct="1">
              <a:buFont typeface="Arial" charset="0"/>
              <a:buChar char="•"/>
              <a:defRPr/>
            </a:pPr>
            <a:r>
              <a:rPr lang="en-GB" sz="1477" dirty="0">
                <a:solidFill>
                  <a:srgbClr val="000000"/>
                </a:solidFill>
                <a:latin typeface="+mn-lt"/>
              </a:rPr>
              <a:t>Provides an opportunity to practise using Systemic Textual Analysis</a:t>
            </a:r>
          </a:p>
        </p:txBody>
      </p:sp>
      <p:pic>
        <p:nvPicPr>
          <p:cNvPr id="7" name="Picture 6"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1280994371"/>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Process and Tools</a:t>
            </a:r>
            <a:br>
              <a:rPr lang="en-GB" dirty="0" smtClean="0"/>
            </a:br>
            <a:endParaRPr lang="en-US" dirty="0"/>
          </a:p>
        </p:txBody>
      </p:sp>
      <p:sp>
        <p:nvSpPr>
          <p:cNvPr id="76" name="Rectangle 75"/>
          <p:cNvSpPr/>
          <p:nvPr/>
        </p:nvSpPr>
        <p:spPr>
          <a:xfrm>
            <a:off x="2853617" y="3875465"/>
            <a:ext cx="1402574" cy="1514426"/>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1148832222"/>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smtClean="0"/>
              <a:t>Where are we?: Analyse Requirements</a:t>
            </a:r>
            <a:endParaRPr lang="en-GB" dirty="0"/>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Assess System Meta-Solution</a:t>
            </a:r>
            <a:endParaRPr lang="en-GB" dirty="0">
              <a:solidFill>
                <a:schemeClr val="bg1">
                  <a:lumMod val="65000"/>
                </a:schemeClr>
              </a:solidFill>
            </a:endParaRPr>
          </a:p>
        </p:txBody>
      </p:sp>
      <p:sp>
        <p:nvSpPr>
          <p:cNvPr id="15364" name="Rectangle 4"/>
          <p:cNvSpPr>
            <a:spLocks noChangeArrowheads="1"/>
          </p:cNvSpPr>
          <p:nvPr/>
        </p:nvSpPr>
        <p:spPr bwMode="gray">
          <a:xfrm>
            <a:off x="2670801" y="3149156"/>
            <a:ext cx="2498725" cy="7175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System Functionality</a:t>
            </a:r>
            <a:endParaRPr lang="en-GB" dirty="0">
              <a:solidFill>
                <a:schemeClr val="tx1"/>
              </a:solidFill>
            </a:endParaRPr>
          </a:p>
        </p:txBody>
      </p:sp>
      <p:sp>
        <p:nvSpPr>
          <p:cNvPr id="15365" name="Rectangle 5"/>
          <p:cNvSpPr>
            <a:spLocks noChangeArrowheads="1"/>
          </p:cNvSpPr>
          <p:nvPr/>
        </p:nvSpPr>
        <p:spPr bwMode="gray">
          <a:xfrm>
            <a:off x="3883551" y="4025229"/>
            <a:ext cx="2663825"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Determine Emergent Functionality</a:t>
            </a:r>
            <a:endParaRPr lang="en-GB" dirty="0">
              <a:solidFill>
                <a:schemeClr val="bg1"/>
              </a:solidFill>
            </a:endParaRPr>
          </a:p>
        </p:txBody>
      </p:sp>
      <p:sp>
        <p:nvSpPr>
          <p:cNvPr id="15366" name="Rectangle 6"/>
          <p:cNvSpPr>
            <a:spLocks noChangeArrowheads="1"/>
          </p:cNvSpPr>
          <p:nvPr/>
        </p:nvSpPr>
        <p:spPr bwMode="gray">
          <a:xfrm>
            <a:off x="6603022" y="5854227"/>
            <a:ext cx="2348232"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Verify and Validate Requirements</a:t>
            </a:r>
            <a:endParaRPr lang="en-GB" dirty="0">
              <a:solidFill>
                <a:schemeClr val="bg1"/>
              </a:solidFill>
            </a:endParaRP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smtClean="0"/>
              <a:t>The iteration may not be simple </a:t>
            </a:r>
            <a:endParaRPr lang="en-US" sz="1800" dirty="0"/>
          </a:p>
        </p:txBody>
      </p:sp>
      <p:sp>
        <p:nvSpPr>
          <p:cNvPr id="15" name="Rectangle 3"/>
          <p:cNvSpPr>
            <a:spLocks noChangeArrowheads="1"/>
          </p:cNvSpPr>
          <p:nvPr/>
        </p:nvSpPr>
        <p:spPr bwMode="gray">
          <a:xfrm>
            <a:off x="1205233" y="2235368"/>
            <a:ext cx="2740734"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“working” Operational Requirement</a:t>
            </a:r>
            <a:endParaRPr lang="en-GB" dirty="0">
              <a:solidFill>
                <a:schemeClr val="tx1"/>
              </a:solidFill>
            </a:endParaRP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Determine Non-Functional Performance Requirements</a:t>
            </a:r>
            <a:endParaRPr lang="en-GB" dirty="0">
              <a:solidFill>
                <a:schemeClr val="bg1"/>
              </a:solidFill>
            </a:endParaRP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397684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92500" lnSpcReduction="20000"/>
          </a:bodyPr>
          <a:lstStyle/>
          <a:p>
            <a:r>
              <a:rPr lang="en-GB" smtClean="0"/>
              <a:t>Source (customer/stakeholder) Requirements are typically written documents and are passed to engineers to analyse and interpret in terms of a set of System Design Requirements</a:t>
            </a:r>
          </a:p>
          <a:p>
            <a:r>
              <a:rPr lang="en-GB" smtClean="0"/>
              <a:t>The traditional method of analysis and interpretation is through conducting Textual Analysis </a:t>
            </a:r>
          </a:p>
          <a:p>
            <a:r>
              <a:rPr lang="en-GB" smtClean="0"/>
              <a:t>Textual Analysis is a line by line analysis of the written requirements to decompose, clarify and expand as appropriate. Ultimately, leading to a set of written System Design Requirements</a:t>
            </a:r>
          </a:p>
          <a:p>
            <a:r>
              <a:rPr lang="en-GB" smtClean="0"/>
              <a:t>While this approach has undoubtedly been successful, there is growing evidence that it is failing!</a:t>
            </a:r>
          </a:p>
          <a:p>
            <a:endParaRPr lang="en-US" dirty="0"/>
          </a:p>
        </p:txBody>
      </p:sp>
      <p:sp>
        <p:nvSpPr>
          <p:cNvPr id="2" name="Title 1"/>
          <p:cNvSpPr>
            <a:spLocks noGrp="1"/>
          </p:cNvSpPr>
          <p:nvPr>
            <p:ph type="title"/>
          </p:nvPr>
        </p:nvSpPr>
        <p:spPr/>
        <p:txBody>
          <a:bodyPr/>
          <a:lstStyle/>
          <a:p>
            <a:r>
              <a:rPr lang="en-GB" smtClean="0"/>
              <a:t>Traditional Requirements Analysis</a:t>
            </a:r>
            <a:endParaRPr lang="en-US" dirty="0"/>
          </a:p>
        </p:txBody>
      </p:sp>
      <p:pic>
        <p:nvPicPr>
          <p:cNvPr id="5" name="Picture 4"/>
          <p:cNvPicPr>
            <a:picLocks noChangeAspect="1"/>
          </p:cNvPicPr>
          <p:nvPr/>
        </p:nvPicPr>
        <p:blipFill>
          <a:blip r:embed="rId3"/>
          <a:stretch>
            <a:fillRect/>
          </a:stretch>
        </p:blipFill>
        <p:spPr>
          <a:xfrm>
            <a:off x="4876800" y="1832148"/>
            <a:ext cx="3938954" cy="4021015"/>
          </a:xfrm>
          <a:prstGeom prst="rect">
            <a:avLst/>
          </a:prstGeom>
        </p:spPr>
      </p:pic>
    </p:spTree>
    <p:extLst>
      <p:ext uri="{BB962C8B-B14F-4D97-AF65-F5344CB8AC3E}">
        <p14:creationId xmlns:p14="http://schemas.microsoft.com/office/powerpoint/2010/main" val="702961366"/>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en-GB" dirty="0" smtClean="0"/>
              <a:t>Recent Failures of Requirements Management</a:t>
            </a:r>
            <a:endParaRPr lang="en-GB" dirty="0"/>
          </a:p>
        </p:txBody>
      </p:sp>
      <p:pic>
        <p:nvPicPr>
          <p:cNvPr id="10242" name="Picture 3" descr="EdimbourgParlementMiTa"/>
          <p:cNvPicPr>
            <a:picLocks noChangeAspect="1" noChangeArrowheads="1"/>
          </p:cNvPicPr>
          <p:nvPr/>
        </p:nvPicPr>
        <p:blipFill>
          <a:blip r:embed="rId3">
            <a:extLst>
              <a:ext uri="{28A0092B-C50C-407E-A947-70E740481C1C}">
                <a14:useLocalDpi xmlns:a14="http://schemas.microsoft.com/office/drawing/2010/main" val="0"/>
              </a:ext>
            </a:extLst>
          </a:blip>
          <a:srcRect l="5222" r="16592" b="9448"/>
          <a:stretch>
            <a:fillRect/>
          </a:stretch>
        </p:blipFill>
        <p:spPr bwMode="auto">
          <a:xfrm>
            <a:off x="3953608" y="1456592"/>
            <a:ext cx="5001358" cy="4009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3" name="Rectangle 1"/>
          <p:cNvSpPr>
            <a:spLocks noChangeArrowheads="1"/>
          </p:cNvSpPr>
          <p:nvPr/>
        </p:nvSpPr>
        <p:spPr bwMode="auto">
          <a:xfrm>
            <a:off x="139070" y="1035594"/>
            <a:ext cx="3678115" cy="5586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dirty="0"/>
              <a:t>The UK Government’s requirements for a Scottish Parliament building were stated in the White Paper on devolution.</a:t>
            </a:r>
          </a:p>
          <a:p>
            <a:endParaRPr lang="en-US" sz="1400" dirty="0"/>
          </a:p>
          <a:p>
            <a:r>
              <a:rPr lang="en-US" sz="1100" i="1" dirty="0"/>
              <a:t>“The building the Scottish Parliament occupies must be of such a quality, durability and civic importance as to reflect the Parliament’s status and operational needs; it must be secure but also accessible to all including people with special needs; it must promote modern and efficient ways of working and good environmental practice.</a:t>
            </a:r>
          </a:p>
          <a:p>
            <a:r>
              <a:rPr lang="en-US" sz="1100" i="1" dirty="0"/>
              <a:t>It will be an important symbol for Scotland. It should pay tribute to the country’s past achievements and signal its future aspirations. It must be flexible enough to accommodate changes over time in operational requirements. Quality and value for money are also key considerations.</a:t>
            </a:r>
          </a:p>
          <a:p>
            <a:r>
              <a:rPr lang="en-US" sz="1100" i="1" dirty="0"/>
              <a:t>The accommodation must allow Scottish Parliamentarians and their staff to work efficiently harnessing the best of modern technology. People must be able to see and meet their elected representatives and to watch the Scottish Parliament in operation. Provision needs to be made to permit easy reporting and broadcasting of Parliamentary proceedings so that people throughout Scotland can be aware of its work and decisions.”</a:t>
            </a:r>
          </a:p>
          <a:p>
            <a:r>
              <a:rPr lang="en-US" sz="1400" dirty="0"/>
              <a:t>That’s all folks</a:t>
            </a:r>
          </a:p>
        </p:txBody>
      </p:sp>
      <p:sp>
        <p:nvSpPr>
          <p:cNvPr id="2" name="TextBox 1"/>
          <p:cNvSpPr txBox="1"/>
          <p:nvPr/>
        </p:nvSpPr>
        <p:spPr>
          <a:xfrm>
            <a:off x="3953608" y="5638800"/>
            <a:ext cx="5001358" cy="77425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en-US" sz="1477" dirty="0" smtClean="0"/>
              <a:t>The building was not treated as a systems and therefore no </a:t>
            </a:r>
            <a:r>
              <a:rPr lang="en-US" sz="1477" dirty="0"/>
              <a:t>analysis of these requirements was done </a:t>
            </a:r>
            <a:r>
              <a:rPr lang="en-US" sz="1477" dirty="0" smtClean="0"/>
              <a:t>whatsoever! </a:t>
            </a:r>
            <a:endParaRPr lang="en-US" sz="1477" dirty="0"/>
          </a:p>
        </p:txBody>
      </p:sp>
    </p:spTree>
    <p:extLst>
      <p:ext uri="{BB962C8B-B14F-4D97-AF65-F5344CB8AC3E}">
        <p14:creationId xmlns:p14="http://schemas.microsoft.com/office/powerpoint/2010/main" val="9601199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sz="half" idx="1"/>
          </p:nvPr>
        </p:nvSpPr>
        <p:spPr/>
        <p:txBody>
          <a:bodyPr>
            <a:normAutofit fontScale="85000" lnSpcReduction="10000"/>
          </a:bodyPr>
          <a:lstStyle/>
          <a:p>
            <a:r>
              <a:rPr lang="en-GB" smtClean="0"/>
              <a:t>One of the prime reasons Traditional Textual Analysis is failing is the increasing complexity implicit and explicit in the requirements</a:t>
            </a:r>
          </a:p>
          <a:p>
            <a:r>
              <a:rPr lang="en-GB" smtClean="0"/>
              <a:t>Indeed, it is no longer possible for a single person to understand the </a:t>
            </a:r>
            <a:r>
              <a:rPr lang="ja-JP" altLang="en-GB" smtClean="0"/>
              <a:t>“</a:t>
            </a:r>
            <a:r>
              <a:rPr lang="en-GB" altLang="ja-JP" smtClean="0"/>
              <a:t>whole</a:t>
            </a:r>
            <a:r>
              <a:rPr lang="ja-JP" altLang="en-GB" smtClean="0"/>
              <a:t>”</a:t>
            </a:r>
            <a:r>
              <a:rPr lang="en-GB" altLang="ja-JP" smtClean="0"/>
              <a:t> of the requirements – we all too quickly reach a </a:t>
            </a:r>
            <a:r>
              <a:rPr lang="ja-JP" altLang="en-GB" smtClean="0"/>
              <a:t>“</a:t>
            </a:r>
            <a:r>
              <a:rPr lang="en-GB" altLang="ja-JP" smtClean="0"/>
              <a:t>brain full</a:t>
            </a:r>
            <a:r>
              <a:rPr lang="ja-JP" altLang="en-GB" smtClean="0"/>
              <a:t>”</a:t>
            </a:r>
            <a:endParaRPr lang="en-GB" altLang="ja-JP" smtClean="0"/>
          </a:p>
          <a:p>
            <a:r>
              <a:rPr lang="en-GB" smtClean="0"/>
              <a:t>It</a:t>
            </a:r>
            <a:r>
              <a:rPr lang="ja-JP" altLang="en-GB" smtClean="0"/>
              <a:t>’</a:t>
            </a:r>
            <a:r>
              <a:rPr lang="en-GB" altLang="ja-JP" smtClean="0"/>
              <a:t>s the old maxim </a:t>
            </a:r>
            <a:r>
              <a:rPr lang="ja-JP" altLang="en-GB" smtClean="0"/>
              <a:t>“</a:t>
            </a:r>
            <a:r>
              <a:rPr lang="en-GB" altLang="ja-JP" smtClean="0"/>
              <a:t>How do you eat an Elephant? - one bite at a time!</a:t>
            </a:r>
            <a:r>
              <a:rPr lang="ja-JP" altLang="en-GB" smtClean="0"/>
              <a:t>”</a:t>
            </a:r>
            <a:endParaRPr lang="en-GB" altLang="ja-JP" smtClean="0"/>
          </a:p>
          <a:p>
            <a:pPr lvl="1"/>
            <a:r>
              <a:rPr lang="en-GB" smtClean="0"/>
              <a:t>The Source Requirements have to be broken down into manageable </a:t>
            </a:r>
            <a:r>
              <a:rPr lang="ja-JP" altLang="en-GB" smtClean="0"/>
              <a:t>“</a:t>
            </a:r>
            <a:r>
              <a:rPr lang="en-GB" altLang="ja-JP" smtClean="0"/>
              <a:t>chunks</a:t>
            </a:r>
            <a:r>
              <a:rPr lang="ja-JP" altLang="en-GB" smtClean="0"/>
              <a:t>”</a:t>
            </a:r>
            <a:r>
              <a:rPr lang="en-GB" altLang="ja-JP" smtClean="0"/>
              <a:t> in some way so that individuals can address their </a:t>
            </a:r>
            <a:r>
              <a:rPr lang="ja-JP" altLang="en-GB" smtClean="0"/>
              <a:t>“</a:t>
            </a:r>
            <a:r>
              <a:rPr lang="en-GB" altLang="ja-JP" smtClean="0"/>
              <a:t>chunk</a:t>
            </a:r>
            <a:r>
              <a:rPr lang="ja-JP" altLang="en-GB" smtClean="0"/>
              <a:t>”</a:t>
            </a:r>
            <a:endParaRPr lang="en-GB" altLang="ja-JP" smtClean="0"/>
          </a:p>
          <a:p>
            <a:pPr lvl="2"/>
            <a:r>
              <a:rPr lang="en-GB" altLang="ja-JP" smtClean="0"/>
              <a:t>It is, of course, assumed that the individuals will interpret their “chunk” in a way consistent with all the other individuals – i.e. if we gave the same “chunk” to two individuals their interpretation would be the same?</a:t>
            </a:r>
            <a:endParaRPr lang="en-GB" altLang="ja-JP" dirty="0"/>
          </a:p>
        </p:txBody>
      </p:sp>
      <p:sp>
        <p:nvSpPr>
          <p:cNvPr id="3" name="Content Placeholder 2"/>
          <p:cNvSpPr>
            <a:spLocks noGrp="1"/>
          </p:cNvSpPr>
          <p:nvPr>
            <p:ph sz="half" idx="2"/>
          </p:nvPr>
        </p:nvSpPr>
        <p:spPr/>
        <p:txBody>
          <a:bodyPr/>
          <a:lstStyle/>
          <a:p>
            <a:r>
              <a:rPr lang="en-US" smtClean="0"/>
              <a:t>In recent times</a:t>
            </a:r>
          </a:p>
          <a:p>
            <a:pPr lvl="1"/>
            <a:r>
              <a:rPr lang="en-US" smtClean="0"/>
              <a:t>The requirements document to define the replacement for the Spitfire and Hurricane contained some 46 requirements  in 3 ½ pages and led to the Gloster Meteor the RAF’s first operational jet aircraft</a:t>
            </a:r>
          </a:p>
          <a:p>
            <a:pPr lvl="1"/>
            <a:r>
              <a:rPr lang="en-US" smtClean="0"/>
              <a:t>The requirements document for the Astute class submarine contained 16,000 requirements in some 2000 pages</a:t>
            </a:r>
          </a:p>
          <a:p>
            <a:endParaRPr lang="en-US" smtClean="0"/>
          </a:p>
          <a:p>
            <a:endParaRPr lang="en-US" dirty="0"/>
          </a:p>
        </p:txBody>
      </p:sp>
      <p:sp>
        <p:nvSpPr>
          <p:cNvPr id="12289" name="Rectangle 2"/>
          <p:cNvSpPr>
            <a:spLocks noGrp="1" noChangeArrowheads="1"/>
          </p:cNvSpPr>
          <p:nvPr>
            <p:ph type="title"/>
          </p:nvPr>
        </p:nvSpPr>
        <p:spPr/>
        <p:txBody>
          <a:bodyPr/>
          <a:lstStyle/>
          <a:p>
            <a:r>
              <a:rPr lang="en-GB" smtClean="0"/>
              <a:t>Failings of Traditional Textual Analysis</a:t>
            </a:r>
            <a:endParaRPr lang="en-GB" dirty="0"/>
          </a:p>
        </p:txBody>
      </p:sp>
    </p:spTree>
    <p:extLst>
      <p:ext uri="{BB962C8B-B14F-4D97-AF65-F5344CB8AC3E}">
        <p14:creationId xmlns:p14="http://schemas.microsoft.com/office/powerpoint/2010/main" val="208586113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descr="Spitfir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016" y="2546844"/>
            <a:ext cx="3232638" cy="39667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38" name="Picture 3" descr="Spitfire1"/>
          <p:cNvPicPr>
            <a:picLocks noChangeAspect="1" noChangeArrowheads="1"/>
          </p:cNvPicPr>
          <p:nvPr/>
        </p:nvPicPr>
        <p:blipFill>
          <a:blip r:embed="rId4">
            <a:extLst>
              <a:ext uri="{28A0092B-C50C-407E-A947-70E740481C1C}">
                <a14:useLocalDpi xmlns:a14="http://schemas.microsoft.com/office/drawing/2010/main" val="0"/>
              </a:ext>
            </a:extLst>
          </a:blip>
          <a:srcRect t="67195"/>
          <a:stretch>
            <a:fillRect/>
          </a:stretch>
        </p:blipFill>
        <p:spPr bwMode="auto">
          <a:xfrm>
            <a:off x="237393" y="1126887"/>
            <a:ext cx="3194538" cy="1390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39" name="Picture 4" descr="Spitfire3"/>
          <p:cNvPicPr>
            <a:picLocks noChangeAspect="1" noChangeArrowheads="1"/>
          </p:cNvPicPr>
          <p:nvPr/>
        </p:nvPicPr>
        <p:blipFill>
          <a:blip r:embed="rId5">
            <a:extLst>
              <a:ext uri="{28A0092B-C50C-407E-A947-70E740481C1C}">
                <a14:useLocalDpi xmlns:a14="http://schemas.microsoft.com/office/drawing/2010/main" val="0"/>
              </a:ext>
            </a:extLst>
          </a:blip>
          <a:srcRect t="3749"/>
          <a:stretch>
            <a:fillRect/>
          </a:stretch>
        </p:blipFill>
        <p:spPr bwMode="auto">
          <a:xfrm>
            <a:off x="3689246" y="1138609"/>
            <a:ext cx="3593123" cy="5399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40" name="Title 4"/>
          <p:cNvSpPr>
            <a:spLocks noGrp="1"/>
          </p:cNvSpPr>
          <p:nvPr>
            <p:ph type="title"/>
          </p:nvPr>
        </p:nvSpPr>
        <p:spPr/>
        <p:txBody>
          <a:bodyPr/>
          <a:lstStyle/>
          <a:p>
            <a:r>
              <a:rPr lang="en-GB" smtClean="0"/>
              <a:t>In recent times!</a:t>
            </a:r>
            <a:endParaRPr lang="en-GB"/>
          </a:p>
        </p:txBody>
      </p:sp>
      <p:sp>
        <p:nvSpPr>
          <p:cNvPr id="6" name="Left Arrow Callout 5"/>
          <p:cNvSpPr/>
          <p:nvPr/>
        </p:nvSpPr>
        <p:spPr>
          <a:xfrm>
            <a:off x="6536564" y="2188207"/>
            <a:ext cx="2485518" cy="2764793"/>
          </a:xfrm>
          <a:prstGeom prst="leftArrowCallout">
            <a:avLst>
              <a:gd name="adj1" fmla="val 29546"/>
              <a:gd name="adj2" fmla="val 30682"/>
              <a:gd name="adj3" fmla="val 18750"/>
              <a:gd name="adj4" fmla="val 64977"/>
            </a:avLst>
          </a:prstGeom>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200" dirty="0">
                <a:solidFill>
                  <a:srgbClr val="FFFFFF"/>
                </a:solidFill>
                <a:latin typeface="+mn-lt"/>
              </a:rPr>
              <a:t>These are the requirements for the replacement to the Spitfire and Hurricane fighter aircraft. These requirements ultimately led to the </a:t>
            </a:r>
            <a:r>
              <a:rPr lang="en-GB" sz="1200" dirty="0" err="1">
                <a:solidFill>
                  <a:srgbClr val="FFFFFF"/>
                </a:solidFill>
                <a:latin typeface="+mn-lt"/>
              </a:rPr>
              <a:t>Gloster</a:t>
            </a:r>
            <a:r>
              <a:rPr lang="en-GB" sz="1200" dirty="0">
                <a:solidFill>
                  <a:srgbClr val="FFFFFF"/>
                </a:solidFill>
                <a:latin typeface="+mn-lt"/>
              </a:rPr>
              <a:t> Meteor The RAF</a:t>
            </a:r>
            <a:r>
              <a:rPr lang="ja-JP" altLang="en-GB" sz="1200" dirty="0">
                <a:solidFill>
                  <a:srgbClr val="FFFFFF"/>
                </a:solidFill>
                <a:latin typeface="+mn-lt"/>
              </a:rPr>
              <a:t>’</a:t>
            </a:r>
            <a:r>
              <a:rPr lang="en-GB" sz="1200" dirty="0">
                <a:solidFill>
                  <a:srgbClr val="FFFFFF"/>
                </a:solidFill>
                <a:latin typeface="+mn-lt"/>
              </a:rPr>
              <a:t>s first operational jet fighter</a:t>
            </a:r>
          </a:p>
        </p:txBody>
      </p:sp>
    </p:spTree>
    <p:extLst>
      <p:ext uri="{BB962C8B-B14F-4D97-AF65-F5344CB8AC3E}">
        <p14:creationId xmlns:p14="http://schemas.microsoft.com/office/powerpoint/2010/main" val="145402019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Spitfire4"/>
          <p:cNvPicPr>
            <a:picLocks noChangeAspect="1" noChangeArrowheads="1"/>
          </p:cNvPicPr>
          <p:nvPr/>
        </p:nvPicPr>
        <p:blipFill>
          <a:blip r:embed="rId3">
            <a:extLst>
              <a:ext uri="{28A0092B-C50C-407E-A947-70E740481C1C}">
                <a14:useLocalDpi xmlns:a14="http://schemas.microsoft.com/office/drawing/2010/main" val="0"/>
              </a:ext>
            </a:extLst>
          </a:blip>
          <a:srcRect t="3749"/>
          <a:stretch>
            <a:fillRect/>
          </a:stretch>
        </p:blipFill>
        <p:spPr bwMode="auto">
          <a:xfrm>
            <a:off x="189035" y="1214804"/>
            <a:ext cx="4337538" cy="5250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86" name="Picture 3" descr="Spitfire5"/>
          <p:cNvPicPr>
            <a:picLocks noChangeAspect="1" noChangeArrowheads="1"/>
          </p:cNvPicPr>
          <p:nvPr/>
        </p:nvPicPr>
        <p:blipFill>
          <a:blip r:embed="rId4">
            <a:extLst>
              <a:ext uri="{28A0092B-C50C-407E-A947-70E740481C1C}">
                <a14:useLocalDpi xmlns:a14="http://schemas.microsoft.com/office/drawing/2010/main" val="0"/>
              </a:ext>
            </a:extLst>
          </a:blip>
          <a:srcRect t="8261"/>
          <a:stretch>
            <a:fillRect/>
          </a:stretch>
        </p:blipFill>
        <p:spPr bwMode="auto">
          <a:xfrm>
            <a:off x="4643804" y="1137139"/>
            <a:ext cx="4500196" cy="2498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8" name="Text Box 4"/>
          <p:cNvSpPr txBox="1">
            <a:spLocks noChangeArrowheads="1"/>
          </p:cNvSpPr>
          <p:nvPr/>
        </p:nvSpPr>
        <p:spPr bwMode="auto">
          <a:xfrm>
            <a:off x="5181600" y="4114800"/>
            <a:ext cx="3788019" cy="1796646"/>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GB" sz="1846">
                <a:solidFill>
                  <a:srgbClr val="FFFFFF"/>
                </a:solidFill>
                <a:latin typeface="+mn-lt"/>
              </a:rPr>
              <a:t>Compare these 3 ½ pages with the Astute class submarine whose customer requirements document contained some 16,000 requirements</a:t>
            </a:r>
          </a:p>
        </p:txBody>
      </p:sp>
    </p:spTree>
    <p:extLst>
      <p:ext uri="{BB962C8B-B14F-4D97-AF65-F5344CB8AC3E}">
        <p14:creationId xmlns:p14="http://schemas.microsoft.com/office/powerpoint/2010/main" val="78553935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pPr defTabSz="703402"/>
            <a:r>
              <a:rPr lang="en-GB">
                <a:latin typeface="Arial" charset="0"/>
              </a:rPr>
              <a:t>Exercise – Perceptions</a:t>
            </a:r>
            <a:r>
              <a:rPr lang="en-GB">
                <a:latin typeface="Symbol" charset="0"/>
              </a:rPr>
              <a:t> </a:t>
            </a:r>
            <a:endParaRPr lang="en-GB">
              <a:latin typeface="Arial" charset="0"/>
            </a:endParaRPr>
          </a:p>
        </p:txBody>
      </p:sp>
      <p:sp>
        <p:nvSpPr>
          <p:cNvPr id="18434" name="Rectangle 3"/>
          <p:cNvSpPr>
            <a:spLocks noGrp="1" noChangeArrowheads="1"/>
          </p:cNvSpPr>
          <p:nvPr>
            <p:ph type="body" sz="half" idx="2"/>
          </p:nvPr>
        </p:nvSpPr>
        <p:spPr>
          <a:xfrm>
            <a:off x="4072351" y="1905000"/>
            <a:ext cx="4961792" cy="3631223"/>
          </a:xfrm>
        </p:spPr>
        <p:txBody>
          <a:bodyPr/>
          <a:lstStyle/>
          <a:p>
            <a:pPr defTabSz="703402"/>
            <a:r>
              <a:rPr lang="en-GB" sz="1846">
                <a:latin typeface="Arial" charset="0"/>
              </a:rPr>
              <a:t>Read the short story</a:t>
            </a:r>
          </a:p>
          <a:p>
            <a:pPr defTabSz="703402"/>
            <a:r>
              <a:rPr lang="en-GB" sz="1846" dirty="0">
                <a:latin typeface="Arial" charset="0"/>
              </a:rPr>
              <a:t>Individually determine whether the statements are:</a:t>
            </a:r>
          </a:p>
          <a:p>
            <a:pPr lvl="1" defTabSz="703402"/>
            <a:r>
              <a:rPr lang="en-GB" sz="1662" dirty="0">
                <a:latin typeface="Arial" charset="0"/>
              </a:rPr>
              <a:t>True</a:t>
            </a:r>
          </a:p>
          <a:p>
            <a:pPr lvl="1" defTabSz="703402"/>
            <a:r>
              <a:rPr lang="en-GB" sz="1662" dirty="0">
                <a:latin typeface="Arial" charset="0"/>
              </a:rPr>
              <a:t>False</a:t>
            </a:r>
          </a:p>
          <a:p>
            <a:pPr lvl="1" defTabSz="703402"/>
            <a:r>
              <a:rPr lang="en-GB" sz="1662" dirty="0">
                <a:latin typeface="Arial" charset="0"/>
              </a:rPr>
              <a:t>Don</a:t>
            </a:r>
            <a:r>
              <a:rPr lang="ja-JP" altLang="en-GB" sz="1662" dirty="0">
                <a:latin typeface="Arial" charset="0"/>
              </a:rPr>
              <a:t>’</a:t>
            </a:r>
            <a:r>
              <a:rPr lang="en-GB" altLang="ja-JP" sz="1662" dirty="0">
                <a:latin typeface="Arial" charset="0"/>
              </a:rPr>
              <a:t>t know</a:t>
            </a:r>
          </a:p>
          <a:p>
            <a:pPr defTabSz="703402"/>
            <a:r>
              <a:rPr lang="en-GB" sz="1846" dirty="0">
                <a:latin typeface="Arial" charset="0"/>
              </a:rPr>
              <a:t>Feedback how many you found to be True, False and Unknown</a:t>
            </a:r>
          </a:p>
          <a:p>
            <a:pPr defTabSz="703402"/>
            <a:endParaRPr lang="en-GB" sz="1846" dirty="0">
              <a:latin typeface="Arial" charset="0"/>
            </a:endParaRPr>
          </a:p>
        </p:txBody>
      </p:sp>
      <p:pic>
        <p:nvPicPr>
          <p:cNvPr id="58" name="Picture 57" descr="robb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076" y="1485900"/>
            <a:ext cx="3638924" cy="3638924"/>
          </a:xfrm>
          <a:prstGeom prst="rect">
            <a:avLst/>
          </a:prstGeom>
        </p:spPr>
      </p:pic>
    </p:spTree>
    <p:extLst>
      <p:ext uri="{BB962C8B-B14F-4D97-AF65-F5344CB8AC3E}">
        <p14:creationId xmlns:p14="http://schemas.microsoft.com/office/powerpoint/2010/main" val="92696901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4"/>
          <p:cNvSpPr>
            <a:spLocks noGrp="1" noChangeArrowheads="1"/>
          </p:cNvSpPr>
          <p:nvPr>
            <p:ph type="title"/>
          </p:nvPr>
        </p:nvSpPr>
        <p:spPr/>
        <p:txBody>
          <a:bodyPr/>
          <a:lstStyle/>
          <a:p>
            <a:r>
              <a:rPr lang="en-GB" smtClean="0"/>
              <a:t> Perceptions Introduce Bias</a:t>
            </a:r>
            <a:endParaRPr lang="en-GB" dirty="0"/>
          </a:p>
        </p:txBody>
      </p:sp>
      <p:sp>
        <p:nvSpPr>
          <p:cNvPr id="20482" name="Rectangle 5"/>
          <p:cNvSpPr>
            <a:spLocks noGrp="1" noChangeArrowheads="1"/>
          </p:cNvSpPr>
          <p:nvPr>
            <p:ph type="body" idx="1"/>
          </p:nvPr>
        </p:nvSpPr>
        <p:spPr/>
        <p:txBody>
          <a:bodyPr/>
          <a:lstStyle/>
          <a:p>
            <a:r>
              <a:rPr lang="en-GB" smtClean="0"/>
              <a:t>We all have different perceptions of the same thing! When faced with ambiguity our experience, our</a:t>
            </a:r>
            <a:r>
              <a:rPr lang="ja-JP" altLang="en-GB" smtClean="0"/>
              <a:t>“</a:t>
            </a:r>
            <a:r>
              <a:rPr lang="en-GB" altLang="ja-JP" smtClean="0"/>
              <a:t>baggage</a:t>
            </a:r>
            <a:r>
              <a:rPr lang="ja-JP" altLang="en-GB" smtClean="0"/>
              <a:t>”</a:t>
            </a:r>
            <a:r>
              <a:rPr lang="en-GB" altLang="ja-JP" smtClean="0"/>
              <a:t>, causes us to make assumptions that may differ significantly from others – we make a different interpretation.  </a:t>
            </a:r>
          </a:p>
          <a:p>
            <a:r>
              <a:rPr lang="en-GB" smtClean="0"/>
              <a:t>When we analyse a set of Source Requirements, how do we resolve the fact that we will have to deal with the  ambiguity that will introduce bias into the analysis?</a:t>
            </a:r>
          </a:p>
          <a:p>
            <a:r>
              <a:rPr lang="en-GB" smtClean="0"/>
              <a:t>Conclusion:</a:t>
            </a:r>
          </a:p>
          <a:p>
            <a:pPr lvl="1"/>
            <a:r>
              <a:rPr lang="en-GB" smtClean="0"/>
              <a:t>We need a way of parsing1 the individual source requirements, such that different individuals will interpret the requirements in a consistent way</a:t>
            </a:r>
          </a:p>
          <a:p>
            <a:pPr lvl="1"/>
            <a:endParaRPr lang="en-GB" dirty="0"/>
          </a:p>
        </p:txBody>
      </p:sp>
      <p:sp>
        <p:nvSpPr>
          <p:cNvPr id="4" name="TextBox 3"/>
          <p:cNvSpPr txBox="1"/>
          <p:nvPr/>
        </p:nvSpPr>
        <p:spPr>
          <a:xfrm>
            <a:off x="547347" y="5163226"/>
            <a:ext cx="8139194" cy="91614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77" baseline="30000" dirty="0"/>
              <a:t>1</a:t>
            </a:r>
            <a:r>
              <a:rPr lang="en-US" sz="1477" dirty="0"/>
              <a:t> </a:t>
            </a:r>
            <a:r>
              <a:rPr lang="en-US" sz="1015" dirty="0"/>
              <a:t> </a:t>
            </a:r>
            <a:r>
              <a:rPr lang="en-US" sz="1292" dirty="0"/>
              <a:t>Parsing is a common term used in describing language comprehension. In the current context, parsing refers to the way that human beings </a:t>
            </a:r>
            <a:r>
              <a:rPr lang="en-US" sz="1292" dirty="0" err="1"/>
              <a:t>analyse</a:t>
            </a:r>
            <a:r>
              <a:rPr lang="en-US" sz="1292" dirty="0"/>
              <a:t> a sentence or phrase "in terms of grammatical constituents, identifying the parts of speech, syntactic relations, etc. that lead to a complete understanding”.</a:t>
            </a:r>
          </a:p>
        </p:txBody>
      </p:sp>
    </p:spTree>
    <p:extLst>
      <p:ext uri="{BB962C8B-B14F-4D97-AF65-F5344CB8AC3E}">
        <p14:creationId xmlns:p14="http://schemas.microsoft.com/office/powerpoint/2010/main" val="8995224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GB" dirty="0" smtClean="0"/>
              <a:t>Systemic Textual Analysis</a:t>
            </a:r>
            <a:endParaRPr lang="en-GB" dirty="0"/>
          </a:p>
        </p:txBody>
      </p:sp>
      <p:sp>
        <p:nvSpPr>
          <p:cNvPr id="22530" name="Rectangle 3"/>
          <p:cNvSpPr>
            <a:spLocks noGrp="1" noChangeArrowheads="1"/>
          </p:cNvSpPr>
          <p:nvPr>
            <p:ph type="body" sz="half" idx="1"/>
          </p:nvPr>
        </p:nvSpPr>
        <p:spPr>
          <a:xfrm>
            <a:off x="4751754" y="1500065"/>
            <a:ext cx="4392246" cy="4592515"/>
          </a:xfrm>
        </p:spPr>
        <p:txBody>
          <a:bodyPr>
            <a:normAutofit fontScale="70000" lnSpcReduction="20000"/>
          </a:bodyPr>
          <a:lstStyle/>
          <a:p>
            <a:pPr marL="0" indent="0">
              <a:buNone/>
            </a:pPr>
            <a:r>
              <a:rPr lang="en-GB" sz="2862" dirty="0">
                <a:solidFill>
                  <a:srgbClr val="C00000"/>
                </a:solidFill>
              </a:rPr>
              <a:t>What is it?</a:t>
            </a:r>
          </a:p>
          <a:p>
            <a:r>
              <a:rPr lang="en-GB" sz="2400" dirty="0"/>
              <a:t>A line-by-line analysis (parsing) of the source requirements using the Holistic Requirements Model as a framework for organizing the analysis</a:t>
            </a:r>
          </a:p>
          <a:p>
            <a:pPr marL="0" indent="0">
              <a:buNone/>
            </a:pPr>
            <a:r>
              <a:rPr lang="en-GB" sz="2862" dirty="0">
                <a:solidFill>
                  <a:srgbClr val="C00000"/>
                </a:solidFill>
              </a:rPr>
              <a:t>Why Do it?</a:t>
            </a:r>
          </a:p>
          <a:p>
            <a:r>
              <a:rPr lang="en-GB" sz="2400" dirty="0"/>
              <a:t>To interpret, expand and clarify the individual expressed requirements</a:t>
            </a:r>
          </a:p>
          <a:p>
            <a:r>
              <a:rPr lang="en-GB" sz="2400" dirty="0"/>
              <a:t>To identify missing requirements</a:t>
            </a:r>
          </a:p>
          <a:p>
            <a:r>
              <a:rPr lang="en-GB" sz="2400" dirty="0"/>
              <a:t>To deduce requirements</a:t>
            </a:r>
          </a:p>
          <a:p>
            <a:pPr marL="0" indent="0">
              <a:buNone/>
            </a:pPr>
            <a:r>
              <a:rPr lang="en-GB" sz="2862" dirty="0">
                <a:solidFill>
                  <a:srgbClr val="C00000"/>
                </a:solidFill>
              </a:rPr>
              <a:t>When to do it?</a:t>
            </a:r>
          </a:p>
          <a:p>
            <a:r>
              <a:rPr lang="en-GB" sz="2400" dirty="0"/>
              <a:t>Whenever a set of expressed Source Requirements are available </a:t>
            </a:r>
          </a:p>
          <a:p>
            <a:endParaRPr lang="en-GB" dirty="0" smtClean="0"/>
          </a:p>
          <a:p>
            <a:endParaRPr lang="en-GB" dirty="0"/>
          </a:p>
        </p:txBody>
      </p:sp>
      <p:pic>
        <p:nvPicPr>
          <p:cNvPr id="9" name="Picture 8"/>
          <p:cNvPicPr>
            <a:picLocks noChangeAspect="1"/>
          </p:cNvPicPr>
          <p:nvPr/>
        </p:nvPicPr>
        <p:blipFill rotWithShape="1">
          <a:blip r:embed="rId3"/>
          <a:srcRect b="7247"/>
          <a:stretch/>
        </p:blipFill>
        <p:spPr>
          <a:xfrm>
            <a:off x="438029" y="1219200"/>
            <a:ext cx="3922957" cy="4726354"/>
          </a:xfrm>
          <a:prstGeom prst="rect">
            <a:avLst/>
          </a:prstGeom>
        </p:spPr>
      </p:pic>
      <p:sp>
        <p:nvSpPr>
          <p:cNvPr id="13" name="TextBox 12"/>
          <p:cNvSpPr txBox="1"/>
          <p:nvPr/>
        </p:nvSpPr>
        <p:spPr>
          <a:xfrm>
            <a:off x="438029" y="5867400"/>
            <a:ext cx="3651737" cy="73866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00" dirty="0"/>
              <a:t>The example above shows a partially complete Systemic Analysis for </a:t>
            </a:r>
            <a:r>
              <a:rPr lang="en-GB" sz="1400"/>
              <a:t>an Intelligent Washing Machine</a:t>
            </a:r>
            <a:endParaRPr lang="en-GB" sz="1400" dirty="0"/>
          </a:p>
        </p:txBody>
      </p:sp>
    </p:spTree>
    <p:extLst>
      <p:ext uri="{BB962C8B-B14F-4D97-AF65-F5344CB8AC3E}">
        <p14:creationId xmlns:p14="http://schemas.microsoft.com/office/powerpoint/2010/main" val="102510126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How to do it?</a:t>
            </a:r>
            <a:endParaRPr lang="en-GB" dirty="0"/>
          </a:p>
        </p:txBody>
      </p:sp>
      <p:sp>
        <p:nvSpPr>
          <p:cNvPr id="7" name="Rectangle 6"/>
          <p:cNvSpPr/>
          <p:nvPr/>
        </p:nvSpPr>
        <p:spPr>
          <a:xfrm>
            <a:off x="4335463" y="1600200"/>
            <a:ext cx="4572000" cy="219765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defTabSz="703402">
              <a:lnSpc>
                <a:spcPct val="80000"/>
              </a:lnSpc>
            </a:pPr>
            <a:r>
              <a:rPr lang="en-GB" sz="1846" dirty="0">
                <a:solidFill>
                  <a:srgbClr val="990000"/>
                </a:solidFill>
              </a:rPr>
              <a:t>Systemic Textual Analysis u</a:t>
            </a:r>
            <a:r>
              <a:rPr lang="en-GB" sz="1477" dirty="0"/>
              <a:t>ses the Holistic Requirements Model to separate the requirements into the categories</a:t>
            </a:r>
          </a:p>
          <a:p>
            <a:pPr lvl="1" defTabSz="703402">
              <a:lnSpc>
                <a:spcPct val="90000"/>
              </a:lnSpc>
            </a:pPr>
            <a:r>
              <a:rPr lang="en-GB" sz="1477" dirty="0"/>
              <a:t>Operational</a:t>
            </a:r>
          </a:p>
          <a:p>
            <a:pPr lvl="1" defTabSz="703402">
              <a:lnSpc>
                <a:spcPct val="90000"/>
              </a:lnSpc>
            </a:pPr>
            <a:r>
              <a:rPr lang="en-GB" sz="1477" dirty="0"/>
              <a:t>Functional</a:t>
            </a:r>
          </a:p>
          <a:p>
            <a:pPr lvl="1" defTabSz="703402">
              <a:lnSpc>
                <a:spcPct val="90000"/>
              </a:lnSpc>
            </a:pPr>
            <a:r>
              <a:rPr lang="en-GB" sz="1477" dirty="0"/>
              <a:t>Non-functional </a:t>
            </a:r>
          </a:p>
          <a:p>
            <a:pPr lvl="2" defTabSz="703402">
              <a:lnSpc>
                <a:spcPct val="90000"/>
              </a:lnSpc>
            </a:pPr>
            <a:r>
              <a:rPr lang="en-GB" sz="1292" dirty="0"/>
              <a:t>System</a:t>
            </a:r>
          </a:p>
          <a:p>
            <a:pPr lvl="2" defTabSz="703402">
              <a:lnSpc>
                <a:spcPct val="90000"/>
              </a:lnSpc>
            </a:pPr>
            <a:r>
              <a:rPr lang="en-GB" sz="1292" dirty="0"/>
              <a:t>Performance</a:t>
            </a:r>
          </a:p>
          <a:p>
            <a:pPr lvl="2" defTabSz="703402">
              <a:lnSpc>
                <a:spcPct val="90000"/>
              </a:lnSpc>
            </a:pPr>
            <a:r>
              <a:rPr lang="en-GB" sz="1292" dirty="0"/>
              <a:t>Implementation</a:t>
            </a:r>
          </a:p>
          <a:p>
            <a:pPr defTabSz="703402">
              <a:lnSpc>
                <a:spcPct val="80000"/>
              </a:lnSpc>
            </a:pPr>
            <a:r>
              <a:rPr lang="en-GB" sz="1477" dirty="0"/>
              <a:t>This can allow missing and ambiguous requirements to be more easily identified</a:t>
            </a:r>
          </a:p>
        </p:txBody>
      </p:sp>
      <p:pic>
        <p:nvPicPr>
          <p:cNvPr id="8" name="Picture 7"/>
          <p:cNvPicPr>
            <a:picLocks noChangeAspect="1"/>
          </p:cNvPicPr>
          <p:nvPr/>
        </p:nvPicPr>
        <p:blipFill>
          <a:blip r:embed="rId2"/>
          <a:stretch>
            <a:fillRect/>
          </a:stretch>
        </p:blipFill>
        <p:spPr>
          <a:xfrm>
            <a:off x="457200" y="1828800"/>
            <a:ext cx="5257800" cy="4505478"/>
          </a:xfrm>
          <a:prstGeom prst="rect">
            <a:avLst/>
          </a:prstGeom>
        </p:spPr>
      </p:pic>
    </p:spTree>
    <p:extLst>
      <p:ext uri="{BB962C8B-B14F-4D97-AF65-F5344CB8AC3E}">
        <p14:creationId xmlns:p14="http://schemas.microsoft.com/office/powerpoint/2010/main" val="10623828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AutoShape 2"/>
          <p:cNvSpPr>
            <a:spLocks noChangeArrowheads="1"/>
          </p:cNvSpPr>
          <p:nvPr/>
        </p:nvSpPr>
        <p:spPr bwMode="auto">
          <a:xfrm>
            <a:off x="4130923" y="4777154"/>
            <a:ext cx="1968011" cy="1512277"/>
          </a:xfrm>
          <a:prstGeom prst="parallelogram">
            <a:avLst>
              <a:gd name="adj" fmla="val 32534"/>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24578" name="AutoShape 3"/>
          <p:cNvSpPr>
            <a:spLocks noChangeArrowheads="1"/>
          </p:cNvSpPr>
          <p:nvPr/>
        </p:nvSpPr>
        <p:spPr bwMode="auto">
          <a:xfrm>
            <a:off x="3915508" y="4577862"/>
            <a:ext cx="1968012" cy="1512277"/>
          </a:xfrm>
          <a:prstGeom prst="parallelogram">
            <a:avLst>
              <a:gd name="adj" fmla="val 32534"/>
            </a:avLst>
          </a:prstGeom>
          <a:solidFill>
            <a:srgbClr val="F3FAFF"/>
          </a:solidFill>
          <a:ln w="12700">
            <a:solidFill>
              <a:schemeClr val="tx1"/>
            </a:solidFill>
            <a:miter lim="800000"/>
            <a:headEnd/>
            <a:tailEnd/>
          </a:ln>
        </p:spPr>
        <p:txBody>
          <a:bodyPr wrap="none" anchor="ctr"/>
          <a:lstStyle/>
          <a:p>
            <a:pPr eaLnBrk="0" hangingPunct="0"/>
            <a:r>
              <a:rPr lang="en-GB" sz="1477"/>
              <a:t> </a:t>
            </a:r>
          </a:p>
        </p:txBody>
      </p:sp>
      <p:sp>
        <p:nvSpPr>
          <p:cNvPr id="24579" name="AutoShape 4"/>
          <p:cNvSpPr>
            <a:spLocks noChangeArrowheads="1"/>
          </p:cNvSpPr>
          <p:nvPr/>
        </p:nvSpPr>
        <p:spPr bwMode="auto">
          <a:xfrm>
            <a:off x="952500" y="2643554"/>
            <a:ext cx="1676400" cy="1512277"/>
          </a:xfrm>
          <a:prstGeom prst="parallelogram">
            <a:avLst>
              <a:gd name="adj" fmla="val 27713"/>
            </a:avLst>
          </a:prstGeom>
          <a:solidFill>
            <a:srgbClr val="F3FAFF"/>
          </a:solidFill>
          <a:ln w="12700">
            <a:solidFill>
              <a:schemeClr val="tx1"/>
            </a:solidFill>
            <a:miter lim="800000"/>
            <a:headEnd/>
            <a:tailEnd/>
          </a:ln>
        </p:spPr>
        <p:txBody>
          <a:bodyPr wrap="none" anchor="ctr"/>
          <a:lstStyle/>
          <a:p>
            <a:endParaRPr lang="en-US" sz="1477"/>
          </a:p>
        </p:txBody>
      </p:sp>
      <p:sp>
        <p:nvSpPr>
          <p:cNvPr id="24580" name="AutoShape 5"/>
          <p:cNvSpPr>
            <a:spLocks noChangeArrowheads="1"/>
          </p:cNvSpPr>
          <p:nvPr/>
        </p:nvSpPr>
        <p:spPr bwMode="auto">
          <a:xfrm>
            <a:off x="800100" y="2502877"/>
            <a:ext cx="1676400" cy="1512277"/>
          </a:xfrm>
          <a:prstGeom prst="parallelogram">
            <a:avLst>
              <a:gd name="adj" fmla="val 27713"/>
            </a:avLst>
          </a:prstGeom>
          <a:solidFill>
            <a:srgbClr val="F3FAFF"/>
          </a:solidFill>
          <a:ln w="12700">
            <a:solidFill>
              <a:schemeClr val="tx1"/>
            </a:solidFill>
            <a:miter lim="800000"/>
            <a:headEnd/>
            <a:tailEnd/>
          </a:ln>
        </p:spPr>
        <p:txBody>
          <a:bodyPr wrap="none" anchor="ctr"/>
          <a:lstStyle/>
          <a:p>
            <a:endParaRPr lang="en-US" sz="1477"/>
          </a:p>
        </p:txBody>
      </p:sp>
      <p:sp>
        <p:nvSpPr>
          <p:cNvPr id="24581" name="Rectangle 6"/>
          <p:cNvSpPr>
            <a:spLocks noGrp="1" noChangeArrowheads="1"/>
          </p:cNvSpPr>
          <p:nvPr>
            <p:ph type="title"/>
          </p:nvPr>
        </p:nvSpPr>
        <p:spPr/>
        <p:txBody>
          <a:bodyPr/>
          <a:lstStyle/>
          <a:p>
            <a:r>
              <a:rPr lang="en-GB" dirty="0" smtClean="0"/>
              <a:t>Step : Separate and Sort Source Requirements</a:t>
            </a:r>
            <a:endParaRPr lang="en-GB" dirty="0"/>
          </a:p>
        </p:txBody>
      </p:sp>
      <p:sp>
        <p:nvSpPr>
          <p:cNvPr id="24582" name="AutoShape 7"/>
          <p:cNvSpPr>
            <a:spLocks noChangeArrowheads="1"/>
          </p:cNvSpPr>
          <p:nvPr/>
        </p:nvSpPr>
        <p:spPr bwMode="auto">
          <a:xfrm>
            <a:off x="647700" y="2362200"/>
            <a:ext cx="1676400" cy="1512277"/>
          </a:xfrm>
          <a:prstGeom prst="parallelogram">
            <a:avLst>
              <a:gd name="adj" fmla="val 27713"/>
            </a:avLst>
          </a:prstGeom>
          <a:solidFill>
            <a:srgbClr val="F3FAFF"/>
          </a:solidFill>
          <a:ln w="12700">
            <a:solidFill>
              <a:schemeClr val="tx1"/>
            </a:solidFill>
            <a:miter lim="800000"/>
            <a:headEnd/>
            <a:tailEnd/>
          </a:ln>
        </p:spPr>
        <p:txBody>
          <a:bodyPr wrap="none" anchor="ctr"/>
          <a:lstStyle/>
          <a:p>
            <a:endParaRPr lang="en-US" sz="1477"/>
          </a:p>
        </p:txBody>
      </p:sp>
      <p:sp>
        <p:nvSpPr>
          <p:cNvPr id="24583" name="Line 8"/>
          <p:cNvSpPr>
            <a:spLocks noChangeShapeType="1"/>
          </p:cNvSpPr>
          <p:nvPr/>
        </p:nvSpPr>
        <p:spPr bwMode="auto">
          <a:xfrm flipV="1">
            <a:off x="1270489" y="2573215"/>
            <a:ext cx="8001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4584" name="Line 9"/>
          <p:cNvSpPr>
            <a:spLocks noChangeShapeType="1"/>
          </p:cNvSpPr>
          <p:nvPr/>
        </p:nvSpPr>
        <p:spPr bwMode="auto">
          <a:xfrm flipV="1">
            <a:off x="1194289" y="2702169"/>
            <a:ext cx="8001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4585" name="Line 10"/>
          <p:cNvSpPr>
            <a:spLocks noChangeShapeType="1"/>
          </p:cNvSpPr>
          <p:nvPr/>
        </p:nvSpPr>
        <p:spPr bwMode="auto">
          <a:xfrm flipV="1">
            <a:off x="1091712" y="2854569"/>
            <a:ext cx="8001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4586" name="Line 11"/>
          <p:cNvSpPr>
            <a:spLocks noChangeShapeType="1"/>
          </p:cNvSpPr>
          <p:nvPr/>
        </p:nvSpPr>
        <p:spPr bwMode="auto">
          <a:xfrm flipV="1">
            <a:off x="1015512" y="3030415"/>
            <a:ext cx="8001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4587" name="Text Box 12"/>
          <p:cNvSpPr txBox="1">
            <a:spLocks noChangeArrowheads="1"/>
          </p:cNvSpPr>
          <p:nvPr/>
        </p:nvSpPr>
        <p:spPr bwMode="auto">
          <a:xfrm>
            <a:off x="830085" y="1408744"/>
            <a:ext cx="1659109" cy="859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smtClean="0">
                <a:latin typeface="+mn-lt"/>
              </a:rPr>
              <a:t>Source</a:t>
            </a:r>
          </a:p>
          <a:p>
            <a:pPr algn="ctr"/>
            <a:r>
              <a:rPr lang="en-GB" sz="1662" dirty="0" smtClean="0">
                <a:latin typeface="+mn-lt"/>
              </a:rPr>
              <a:t>Expressed</a:t>
            </a:r>
            <a:endParaRPr lang="en-GB" sz="1662" dirty="0">
              <a:latin typeface="+mn-lt"/>
            </a:endParaRPr>
          </a:p>
          <a:p>
            <a:pPr algn="ctr"/>
            <a:r>
              <a:rPr lang="en-GB" sz="1662" dirty="0">
                <a:latin typeface="+mn-lt"/>
              </a:rPr>
              <a:t>Requirements</a:t>
            </a:r>
          </a:p>
        </p:txBody>
      </p:sp>
      <p:sp>
        <p:nvSpPr>
          <p:cNvPr id="24588" name="AutoShape 13"/>
          <p:cNvSpPr>
            <a:spLocks noChangeArrowheads="1"/>
          </p:cNvSpPr>
          <p:nvPr/>
        </p:nvSpPr>
        <p:spPr bwMode="auto">
          <a:xfrm>
            <a:off x="4572036" y="1214002"/>
            <a:ext cx="1866900" cy="1512277"/>
          </a:xfrm>
          <a:prstGeom prst="parallelogram">
            <a:avLst>
              <a:gd name="adj" fmla="val 30862"/>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24589" name="Text Box 14"/>
          <p:cNvSpPr txBox="1">
            <a:spLocks noChangeArrowheads="1"/>
          </p:cNvSpPr>
          <p:nvPr/>
        </p:nvSpPr>
        <p:spPr bwMode="auto">
          <a:xfrm>
            <a:off x="4919220" y="1192213"/>
            <a:ext cx="1497782"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dirty="0">
                <a:latin typeface="+mn-lt"/>
              </a:rPr>
              <a:t>Operational</a:t>
            </a:r>
          </a:p>
          <a:p>
            <a:pPr algn="ctr"/>
            <a:r>
              <a:rPr lang="en-GB" sz="1477" dirty="0">
                <a:latin typeface="+mn-lt"/>
              </a:rPr>
              <a:t>Requirements</a:t>
            </a:r>
          </a:p>
        </p:txBody>
      </p:sp>
      <p:sp>
        <p:nvSpPr>
          <p:cNvPr id="24590" name="AutoShape 15"/>
          <p:cNvSpPr>
            <a:spLocks noChangeArrowheads="1"/>
          </p:cNvSpPr>
          <p:nvPr/>
        </p:nvSpPr>
        <p:spPr bwMode="auto">
          <a:xfrm>
            <a:off x="4334819" y="2773170"/>
            <a:ext cx="1968012" cy="1512277"/>
          </a:xfrm>
          <a:prstGeom prst="parallelogram">
            <a:avLst>
              <a:gd name="adj" fmla="val 32534"/>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24591" name="Text Box 16"/>
          <p:cNvSpPr txBox="1">
            <a:spLocks noChangeArrowheads="1"/>
          </p:cNvSpPr>
          <p:nvPr/>
        </p:nvSpPr>
        <p:spPr bwMode="auto">
          <a:xfrm>
            <a:off x="4699490" y="2770938"/>
            <a:ext cx="1497782"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dirty="0">
                <a:latin typeface="+mn-lt"/>
              </a:rPr>
              <a:t>Functional</a:t>
            </a:r>
          </a:p>
          <a:p>
            <a:pPr algn="ctr"/>
            <a:r>
              <a:rPr lang="en-GB" sz="1477" dirty="0">
                <a:latin typeface="+mn-lt"/>
              </a:rPr>
              <a:t>Requirements</a:t>
            </a:r>
          </a:p>
        </p:txBody>
      </p:sp>
      <p:sp>
        <p:nvSpPr>
          <p:cNvPr id="24592" name="AutoShape 17"/>
          <p:cNvSpPr>
            <a:spLocks noChangeArrowheads="1"/>
          </p:cNvSpPr>
          <p:nvPr/>
        </p:nvSpPr>
        <p:spPr bwMode="auto">
          <a:xfrm>
            <a:off x="3698634" y="4378569"/>
            <a:ext cx="1969477" cy="1512277"/>
          </a:xfrm>
          <a:prstGeom prst="parallelogram">
            <a:avLst>
              <a:gd name="adj" fmla="val 32558"/>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24593" name="Text Box 18"/>
          <p:cNvSpPr txBox="1">
            <a:spLocks noChangeArrowheads="1"/>
          </p:cNvSpPr>
          <p:nvPr/>
        </p:nvSpPr>
        <p:spPr bwMode="auto">
          <a:xfrm>
            <a:off x="4085627" y="4312160"/>
            <a:ext cx="1582484"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477" dirty="0">
                <a:latin typeface="+mn-lt"/>
              </a:rPr>
              <a:t>Non-functional</a:t>
            </a:r>
          </a:p>
          <a:p>
            <a:r>
              <a:rPr lang="en-GB" sz="1477" dirty="0">
                <a:latin typeface="+mn-lt"/>
              </a:rPr>
              <a:t>Requirements</a:t>
            </a:r>
          </a:p>
        </p:txBody>
      </p:sp>
      <p:sp>
        <p:nvSpPr>
          <p:cNvPr id="24594" name="Text Box 19"/>
          <p:cNvSpPr txBox="1">
            <a:spLocks noChangeArrowheads="1"/>
          </p:cNvSpPr>
          <p:nvPr/>
        </p:nvSpPr>
        <p:spPr bwMode="auto">
          <a:xfrm>
            <a:off x="4005721" y="5638744"/>
            <a:ext cx="1625766" cy="6888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292">
                <a:latin typeface="+mn-lt"/>
              </a:rPr>
              <a:t>System</a:t>
            </a:r>
          </a:p>
          <a:p>
            <a:r>
              <a:rPr lang="en-GB" sz="1292">
                <a:latin typeface="+mn-lt"/>
              </a:rPr>
              <a:t> Performance</a:t>
            </a:r>
          </a:p>
          <a:p>
            <a:r>
              <a:rPr lang="en-GB" sz="1292">
                <a:latin typeface="+mn-lt"/>
              </a:rPr>
              <a:t>  Implementation</a:t>
            </a:r>
          </a:p>
        </p:txBody>
      </p:sp>
      <p:sp>
        <p:nvSpPr>
          <p:cNvPr id="24595" name="AutoShape 20"/>
          <p:cNvSpPr>
            <a:spLocks noChangeArrowheads="1"/>
          </p:cNvSpPr>
          <p:nvPr/>
        </p:nvSpPr>
        <p:spPr bwMode="auto">
          <a:xfrm rot="-1118016">
            <a:off x="2920515" y="2514600"/>
            <a:ext cx="1283677" cy="269631"/>
          </a:xfrm>
          <a:prstGeom prst="rightArrow">
            <a:avLst>
              <a:gd name="adj1" fmla="val 50000"/>
              <a:gd name="adj2" fmla="val 119022"/>
            </a:avLst>
          </a:prstGeom>
          <a:solidFill>
            <a:srgbClr val="CC3300"/>
          </a:solidFill>
          <a:ln w="12700">
            <a:solidFill>
              <a:schemeClr val="tx1"/>
            </a:solidFill>
            <a:miter lim="800000"/>
            <a:headEnd/>
            <a:tailEnd/>
          </a:ln>
        </p:spPr>
        <p:txBody>
          <a:bodyPr wrap="none" anchor="ctr"/>
          <a:lstStyle/>
          <a:p>
            <a:endParaRPr lang="en-US" sz="1477"/>
          </a:p>
        </p:txBody>
      </p:sp>
      <p:sp>
        <p:nvSpPr>
          <p:cNvPr id="24596" name="AutoShape 21"/>
          <p:cNvSpPr>
            <a:spLocks noChangeArrowheads="1"/>
          </p:cNvSpPr>
          <p:nvPr/>
        </p:nvSpPr>
        <p:spPr bwMode="auto">
          <a:xfrm>
            <a:off x="2914652" y="3440723"/>
            <a:ext cx="1282211" cy="269631"/>
          </a:xfrm>
          <a:prstGeom prst="rightArrow">
            <a:avLst>
              <a:gd name="adj1" fmla="val 50000"/>
              <a:gd name="adj2" fmla="val 118886"/>
            </a:avLst>
          </a:prstGeom>
          <a:solidFill>
            <a:srgbClr val="CC3300"/>
          </a:solidFill>
          <a:ln w="12700">
            <a:solidFill>
              <a:schemeClr val="tx1"/>
            </a:solidFill>
            <a:miter lim="800000"/>
            <a:headEnd/>
            <a:tailEnd/>
          </a:ln>
        </p:spPr>
        <p:txBody>
          <a:bodyPr wrap="none" anchor="ctr"/>
          <a:lstStyle/>
          <a:p>
            <a:endParaRPr lang="en-US" sz="1477"/>
          </a:p>
        </p:txBody>
      </p:sp>
      <p:sp>
        <p:nvSpPr>
          <p:cNvPr id="24597" name="AutoShape 22"/>
          <p:cNvSpPr>
            <a:spLocks noChangeArrowheads="1"/>
          </p:cNvSpPr>
          <p:nvPr/>
        </p:nvSpPr>
        <p:spPr bwMode="auto">
          <a:xfrm rot="2581183">
            <a:off x="2603992" y="4425461"/>
            <a:ext cx="1282211" cy="269631"/>
          </a:xfrm>
          <a:prstGeom prst="rightArrow">
            <a:avLst>
              <a:gd name="adj1" fmla="val 50000"/>
              <a:gd name="adj2" fmla="val 118886"/>
            </a:avLst>
          </a:prstGeom>
          <a:solidFill>
            <a:srgbClr val="CC3300"/>
          </a:solidFill>
          <a:ln w="12700">
            <a:solidFill>
              <a:schemeClr val="tx1"/>
            </a:solidFill>
            <a:miter lim="800000"/>
            <a:headEnd/>
            <a:tailEnd/>
          </a:ln>
        </p:spPr>
        <p:txBody>
          <a:bodyPr wrap="none" anchor="ctr"/>
          <a:lstStyle/>
          <a:p>
            <a:endParaRPr lang="en-US" sz="1477"/>
          </a:p>
        </p:txBody>
      </p:sp>
      <p:sp>
        <p:nvSpPr>
          <p:cNvPr id="24598" name="Text Box 23"/>
          <p:cNvSpPr txBox="1">
            <a:spLocks noChangeArrowheads="1"/>
          </p:cNvSpPr>
          <p:nvPr/>
        </p:nvSpPr>
        <p:spPr bwMode="auto">
          <a:xfrm>
            <a:off x="6375351" y="3584374"/>
            <a:ext cx="2467878" cy="2462213"/>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00" dirty="0">
                <a:latin typeface="+mn-lt"/>
              </a:rPr>
              <a:t>We need to think about the easiest way to do this separation. Given a paper-based set of Source Requirements, a simple approach is scissors, glue and labelled Flip Charts. If the Source Requirements are electronic, cutting and pasting works well</a:t>
            </a:r>
          </a:p>
        </p:txBody>
      </p:sp>
      <p:sp>
        <p:nvSpPr>
          <p:cNvPr id="24" name="Text Box 24"/>
          <p:cNvSpPr txBox="1">
            <a:spLocks noChangeArrowheads="1"/>
          </p:cNvSpPr>
          <p:nvPr/>
        </p:nvSpPr>
        <p:spPr bwMode="auto">
          <a:xfrm>
            <a:off x="197489" y="4799139"/>
            <a:ext cx="2972126" cy="1323439"/>
          </a:xfrm>
          <a:prstGeom prst="rect">
            <a:avLst/>
          </a:prstGeom>
          <a:ln/>
          <a:extLst/>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00" dirty="0">
                <a:solidFill>
                  <a:schemeClr val="accent3"/>
                </a:solidFill>
                <a:latin typeface="+mn-lt"/>
              </a:rPr>
              <a:t>Note the term </a:t>
            </a:r>
            <a:r>
              <a:rPr lang="ja-JP" altLang="en-GB" sz="1600" dirty="0">
                <a:solidFill>
                  <a:schemeClr val="accent3"/>
                </a:solidFill>
                <a:latin typeface="+mn-lt"/>
              </a:rPr>
              <a:t>‘</a:t>
            </a:r>
            <a:r>
              <a:rPr lang="en-GB" altLang="ja-JP" sz="1600" dirty="0">
                <a:solidFill>
                  <a:schemeClr val="accent3"/>
                </a:solidFill>
                <a:latin typeface="+mn-lt"/>
              </a:rPr>
              <a:t>source</a:t>
            </a:r>
            <a:r>
              <a:rPr lang="ja-JP" altLang="en-GB" sz="1600" dirty="0">
                <a:solidFill>
                  <a:schemeClr val="accent3"/>
                </a:solidFill>
                <a:latin typeface="+mn-lt"/>
              </a:rPr>
              <a:t>’</a:t>
            </a:r>
            <a:endParaRPr lang="en-GB" altLang="ja-JP" sz="1600" dirty="0">
              <a:solidFill>
                <a:schemeClr val="accent3"/>
              </a:solidFill>
              <a:latin typeface="+mn-lt"/>
            </a:endParaRPr>
          </a:p>
          <a:p>
            <a:pPr algn="ctr" eaLnBrk="1" hangingPunct="1"/>
            <a:r>
              <a:rPr lang="en-GB" sz="1600" dirty="0">
                <a:solidFill>
                  <a:schemeClr val="accent3"/>
                </a:solidFill>
                <a:latin typeface="+mn-lt"/>
              </a:rPr>
              <a:t>is used generically to</a:t>
            </a:r>
          </a:p>
          <a:p>
            <a:pPr algn="ctr" eaLnBrk="1" hangingPunct="1"/>
            <a:r>
              <a:rPr lang="en-GB" sz="1600" dirty="0">
                <a:solidFill>
                  <a:schemeClr val="accent3"/>
                </a:solidFill>
                <a:latin typeface="+mn-lt"/>
              </a:rPr>
              <a:t>cover expressed requirements from any stakeholder at any point</a:t>
            </a:r>
          </a:p>
        </p:txBody>
      </p:sp>
    </p:spTree>
    <p:extLst>
      <p:ext uri="{BB962C8B-B14F-4D97-AF65-F5344CB8AC3E}">
        <p14:creationId xmlns:p14="http://schemas.microsoft.com/office/powerpoint/2010/main" val="128943475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The Need to Analyse Requirements</a:t>
            </a:r>
            <a:endParaRPr lang="en-US" dirty="0"/>
          </a:p>
        </p:txBody>
      </p:sp>
      <p:sp>
        <p:nvSpPr>
          <p:cNvPr id="4" name="Content Placeholder 3"/>
          <p:cNvSpPr>
            <a:spLocks noGrp="1"/>
          </p:cNvSpPr>
          <p:nvPr>
            <p:ph idx="1"/>
          </p:nvPr>
        </p:nvSpPr>
        <p:spPr/>
        <p:txBody>
          <a:bodyPr/>
          <a:lstStyle/>
          <a:p>
            <a:r>
              <a:rPr lang="en-GB" smtClean="0"/>
              <a:t>Requirements cause problems for two key reasons:</a:t>
            </a:r>
          </a:p>
          <a:p>
            <a:endParaRPr lang="en-GB" smtClean="0"/>
          </a:p>
          <a:p>
            <a:pPr lvl="1"/>
            <a:r>
              <a:rPr lang="en-GB" smtClean="0"/>
              <a:t>In general, people find it difficult to write requirements – usually because they have received no guidance</a:t>
            </a:r>
          </a:p>
          <a:p>
            <a:pPr lvl="1"/>
            <a:r>
              <a:rPr lang="en-GB" smtClean="0"/>
              <a:t>Equally, people find it difficult to analyse and understand requirements – usually because they have received no guidance</a:t>
            </a:r>
          </a:p>
          <a:p>
            <a:endParaRPr lang="en-US" smtClean="0"/>
          </a:p>
          <a:p>
            <a:r>
              <a:rPr lang="en-US" smtClean="0"/>
              <a:t>We do get better with practice, but a few simple tips can help in both areas</a:t>
            </a:r>
          </a:p>
          <a:p>
            <a:endParaRPr lang="en-US" dirty="0"/>
          </a:p>
        </p:txBody>
      </p:sp>
    </p:spTree>
    <p:extLst>
      <p:ext uri="{BB962C8B-B14F-4D97-AF65-F5344CB8AC3E}">
        <p14:creationId xmlns:p14="http://schemas.microsoft.com/office/powerpoint/2010/main" val="1912765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2695" y="3103109"/>
            <a:ext cx="7012151" cy="1001556"/>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r>
              <a:rPr lang="en-US" sz="1477" dirty="0"/>
              <a:t> The mower must be safe and needs to navigate around a lawn avoiding permanent and moving obstacles. An electronic memory facility to record the shape and position of fixed obstacles might be useful.</a:t>
            </a:r>
          </a:p>
        </p:txBody>
      </p:sp>
      <p:sp>
        <p:nvSpPr>
          <p:cNvPr id="26625" name="Rectangle 2"/>
          <p:cNvSpPr>
            <a:spLocks noGrp="1" noChangeArrowheads="1"/>
          </p:cNvSpPr>
          <p:nvPr>
            <p:ph type="title"/>
          </p:nvPr>
        </p:nvSpPr>
        <p:spPr/>
        <p:txBody>
          <a:bodyPr/>
          <a:lstStyle/>
          <a:p>
            <a:r>
              <a:rPr lang="en-GB" smtClean="0"/>
              <a:t>Parsing (Untangling) Requirements</a:t>
            </a:r>
            <a:endParaRPr lang="en-GB" dirty="0"/>
          </a:p>
        </p:txBody>
      </p:sp>
      <p:sp>
        <p:nvSpPr>
          <p:cNvPr id="16388" name="AutoShape 4"/>
          <p:cNvSpPr>
            <a:spLocks noChangeArrowheads="1"/>
          </p:cNvSpPr>
          <p:nvPr/>
        </p:nvSpPr>
        <p:spPr bwMode="gray">
          <a:xfrm>
            <a:off x="39568" y="4599849"/>
            <a:ext cx="2094031" cy="1859010"/>
          </a:xfrm>
          <a:prstGeom prst="wedgeRoundRectCallout">
            <a:avLst>
              <a:gd name="adj1" fmla="val 37269"/>
              <a:gd name="adj2" fmla="val -85958"/>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lstStyle/>
          <a:p>
            <a:pPr algn="ctr">
              <a:defRPr/>
            </a:pPr>
            <a:r>
              <a:rPr lang="en-GB" sz="1292" dirty="0">
                <a:latin typeface="+mn-lt"/>
              </a:rPr>
              <a:t>This is a typical </a:t>
            </a:r>
            <a:r>
              <a:rPr lang="ja-JP" altLang="en-GB" sz="1292" dirty="0">
                <a:latin typeface="+mn-lt"/>
              </a:rPr>
              <a:t>“</a:t>
            </a:r>
            <a:r>
              <a:rPr lang="en-GB" sz="1292" dirty="0">
                <a:latin typeface="+mn-lt"/>
              </a:rPr>
              <a:t>customer</a:t>
            </a:r>
            <a:r>
              <a:rPr lang="ja-JP" altLang="en-GB" sz="1292" dirty="0">
                <a:latin typeface="+mn-lt"/>
              </a:rPr>
              <a:t>”</a:t>
            </a:r>
            <a:r>
              <a:rPr lang="en-GB" sz="1292" dirty="0">
                <a:latin typeface="+mn-lt"/>
              </a:rPr>
              <a:t> requirement. At first glance okay – but it actually comprises several requirements of different categories</a:t>
            </a:r>
          </a:p>
        </p:txBody>
      </p:sp>
      <p:sp>
        <p:nvSpPr>
          <p:cNvPr id="16389" name="AutoShape 5"/>
          <p:cNvSpPr>
            <a:spLocks noChangeArrowheads="1"/>
          </p:cNvSpPr>
          <p:nvPr/>
        </p:nvSpPr>
        <p:spPr bwMode="gray">
          <a:xfrm>
            <a:off x="5292441" y="1042878"/>
            <a:ext cx="2521926" cy="1494692"/>
          </a:xfrm>
          <a:prstGeom prst="wedgeRoundRectCallout">
            <a:avLst>
              <a:gd name="adj1" fmla="val -47598"/>
              <a:gd name="adj2" fmla="val 9125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TIP #1 </a:t>
            </a:r>
          </a:p>
          <a:p>
            <a:pPr algn="ctr">
              <a:defRPr/>
            </a:pPr>
            <a:r>
              <a:rPr lang="en-GB" sz="1477" dirty="0">
                <a:solidFill>
                  <a:schemeClr val="bg1"/>
                </a:solidFill>
              </a:rPr>
              <a:t>Look for any VERBS - they may specify or imply Functional Requirements</a:t>
            </a:r>
          </a:p>
        </p:txBody>
      </p:sp>
      <p:sp>
        <p:nvSpPr>
          <p:cNvPr id="6" name="AutoShape 5"/>
          <p:cNvSpPr>
            <a:spLocks noChangeArrowheads="1"/>
          </p:cNvSpPr>
          <p:nvPr/>
        </p:nvSpPr>
        <p:spPr bwMode="gray">
          <a:xfrm>
            <a:off x="69840" y="1488409"/>
            <a:ext cx="4244926" cy="1162929"/>
          </a:xfrm>
          <a:prstGeom prst="wedgeRoundRectCallout">
            <a:avLst>
              <a:gd name="adj1" fmla="val 14459"/>
              <a:gd name="adj2" fmla="val 97453"/>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chemeClr val="bg1"/>
                </a:solidFill>
                <a:latin typeface="+mn-lt"/>
              </a:rPr>
              <a:t>TIP </a:t>
            </a:r>
            <a:r>
              <a:rPr lang="en-GB" sz="1477" dirty="0" smtClean="0">
                <a:solidFill>
                  <a:schemeClr val="bg1"/>
                </a:solidFill>
                <a:latin typeface="+mn-lt"/>
              </a:rPr>
              <a:t>#3 </a:t>
            </a:r>
            <a:endParaRPr lang="en-GB" sz="1477" dirty="0">
              <a:solidFill>
                <a:schemeClr val="bg1"/>
              </a:solidFill>
              <a:latin typeface="+mn-lt"/>
            </a:endParaRPr>
          </a:p>
          <a:p>
            <a:pPr algn="ctr" eaLnBrk="1" hangingPunct="1">
              <a:defRPr/>
            </a:pPr>
            <a:r>
              <a:rPr lang="en-GB" sz="1477" dirty="0">
                <a:solidFill>
                  <a:schemeClr val="bg1"/>
                </a:solidFill>
                <a:latin typeface="+mn-lt"/>
              </a:rPr>
              <a:t>Look for the </a:t>
            </a:r>
            <a:r>
              <a:rPr lang="ja-JP" altLang="en-GB" sz="1477" dirty="0">
                <a:solidFill>
                  <a:schemeClr val="bg1"/>
                </a:solidFill>
                <a:latin typeface="+mn-lt"/>
              </a:rPr>
              <a:t>“</a:t>
            </a:r>
            <a:r>
              <a:rPr lang="en-GB" sz="1477" dirty="0">
                <a:solidFill>
                  <a:schemeClr val="bg1"/>
                </a:solidFill>
                <a:latin typeface="+mn-lt"/>
              </a:rPr>
              <a:t>be</a:t>
            </a:r>
            <a:r>
              <a:rPr lang="ja-JP" altLang="en-GB" sz="1477" dirty="0">
                <a:solidFill>
                  <a:schemeClr val="bg1"/>
                </a:solidFill>
                <a:latin typeface="+mn-lt"/>
              </a:rPr>
              <a:t>”</a:t>
            </a:r>
            <a:r>
              <a:rPr lang="en-GB" sz="1477" dirty="0">
                <a:solidFill>
                  <a:schemeClr val="bg1"/>
                </a:solidFill>
                <a:latin typeface="+mn-lt"/>
              </a:rPr>
              <a:t> segments - they often specify Non-functional System requirements </a:t>
            </a:r>
          </a:p>
        </p:txBody>
      </p:sp>
      <p:sp>
        <p:nvSpPr>
          <p:cNvPr id="7" name="AutoShape 5"/>
          <p:cNvSpPr>
            <a:spLocks noChangeArrowheads="1"/>
          </p:cNvSpPr>
          <p:nvPr/>
        </p:nvSpPr>
        <p:spPr bwMode="gray">
          <a:xfrm>
            <a:off x="2245091" y="4720327"/>
            <a:ext cx="2521926" cy="1738532"/>
          </a:xfrm>
          <a:prstGeom prst="wedgeRoundRectCallout">
            <a:avLst>
              <a:gd name="adj1" fmla="val -27679"/>
              <a:gd name="adj2" fmla="val -9852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TIP </a:t>
            </a:r>
            <a:r>
              <a:rPr lang="en-GB" sz="1477" dirty="0" smtClean="0">
                <a:solidFill>
                  <a:schemeClr val="bg1"/>
                </a:solidFill>
              </a:rPr>
              <a:t>#2 </a:t>
            </a:r>
            <a:endParaRPr lang="en-GB" sz="1477" dirty="0">
              <a:solidFill>
                <a:schemeClr val="bg1"/>
              </a:solidFill>
            </a:endParaRPr>
          </a:p>
          <a:p>
            <a:pPr algn="ctr">
              <a:defRPr/>
            </a:pPr>
            <a:r>
              <a:rPr lang="en-GB" sz="1477" dirty="0">
                <a:solidFill>
                  <a:schemeClr val="bg1"/>
                </a:solidFill>
              </a:rPr>
              <a:t>Look for conditions after the verbs - they may specify or imply Non-functional Requirements</a:t>
            </a:r>
          </a:p>
        </p:txBody>
      </p:sp>
      <p:sp>
        <p:nvSpPr>
          <p:cNvPr id="8" name="AutoShape 5"/>
          <p:cNvSpPr>
            <a:spLocks noChangeArrowheads="1"/>
          </p:cNvSpPr>
          <p:nvPr/>
        </p:nvSpPr>
        <p:spPr bwMode="gray">
          <a:xfrm>
            <a:off x="5486400" y="4761914"/>
            <a:ext cx="3470030" cy="1485314"/>
          </a:xfrm>
          <a:prstGeom prst="wedgeRoundRectCallout">
            <a:avLst>
              <a:gd name="adj1" fmla="val -43581"/>
              <a:gd name="adj2" fmla="val -13039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chemeClr val="bg1"/>
                </a:solidFill>
                <a:latin typeface="+mn-lt"/>
              </a:rPr>
              <a:t>TIP #4 </a:t>
            </a:r>
          </a:p>
          <a:p>
            <a:pPr algn="ctr" eaLnBrk="1" hangingPunct="1">
              <a:defRPr/>
            </a:pPr>
            <a:r>
              <a:rPr lang="en-GB" sz="1477" dirty="0">
                <a:solidFill>
                  <a:schemeClr val="bg1"/>
                </a:solidFill>
                <a:latin typeface="+mn-lt"/>
              </a:rPr>
              <a:t>Look for  </a:t>
            </a:r>
            <a:r>
              <a:rPr lang="ja-JP" altLang="en-GB" sz="1477" dirty="0">
                <a:solidFill>
                  <a:schemeClr val="bg1"/>
                </a:solidFill>
                <a:latin typeface="+mn-lt"/>
              </a:rPr>
              <a:t>“</a:t>
            </a:r>
            <a:r>
              <a:rPr lang="en-GB" sz="1477" dirty="0">
                <a:solidFill>
                  <a:schemeClr val="bg1"/>
                </a:solidFill>
                <a:latin typeface="+mn-lt"/>
              </a:rPr>
              <a:t>things</a:t>
            </a:r>
            <a:r>
              <a:rPr lang="ja-JP" altLang="en-GB" sz="1477" dirty="0">
                <a:solidFill>
                  <a:schemeClr val="bg1"/>
                </a:solidFill>
                <a:latin typeface="+mn-lt"/>
              </a:rPr>
              <a:t>”</a:t>
            </a:r>
            <a:r>
              <a:rPr lang="en-GB" sz="1477" dirty="0">
                <a:solidFill>
                  <a:schemeClr val="bg1"/>
                </a:solidFill>
                <a:latin typeface="+mn-lt"/>
              </a:rPr>
              <a:t> or objects - they may specify or imply Non-functional Implementation  Requirements</a:t>
            </a:r>
          </a:p>
        </p:txBody>
      </p:sp>
    </p:spTree>
    <p:extLst>
      <p:ext uri="{BB962C8B-B14F-4D97-AF65-F5344CB8AC3E}">
        <p14:creationId xmlns:p14="http://schemas.microsoft.com/office/powerpoint/2010/main" val="8691527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AutoShape 2"/>
          <p:cNvSpPr>
            <a:spLocks noChangeArrowheads="1"/>
          </p:cNvSpPr>
          <p:nvPr/>
        </p:nvSpPr>
        <p:spPr bwMode="auto">
          <a:xfrm>
            <a:off x="511423" y="4774223"/>
            <a:ext cx="1968011" cy="1512277"/>
          </a:xfrm>
          <a:prstGeom prst="parallelogram">
            <a:avLst>
              <a:gd name="adj" fmla="val 32534"/>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33794" name="AutoShape 3"/>
          <p:cNvSpPr>
            <a:spLocks noChangeArrowheads="1"/>
          </p:cNvSpPr>
          <p:nvPr/>
        </p:nvSpPr>
        <p:spPr bwMode="auto">
          <a:xfrm>
            <a:off x="296008" y="4574931"/>
            <a:ext cx="1968012" cy="1512277"/>
          </a:xfrm>
          <a:prstGeom prst="parallelogram">
            <a:avLst>
              <a:gd name="adj" fmla="val 32534"/>
            </a:avLst>
          </a:prstGeom>
          <a:solidFill>
            <a:srgbClr val="F3FAFF"/>
          </a:solidFill>
          <a:ln w="12700">
            <a:solidFill>
              <a:schemeClr val="tx1"/>
            </a:solidFill>
            <a:miter lim="800000"/>
            <a:headEnd/>
            <a:tailEnd/>
          </a:ln>
        </p:spPr>
        <p:txBody>
          <a:bodyPr wrap="none" anchor="ctr"/>
          <a:lstStyle/>
          <a:p>
            <a:pPr eaLnBrk="0" hangingPunct="0"/>
            <a:r>
              <a:rPr lang="en-GB" sz="1477"/>
              <a:t> </a:t>
            </a:r>
          </a:p>
        </p:txBody>
      </p:sp>
      <p:sp>
        <p:nvSpPr>
          <p:cNvPr id="33795" name="Rectangle 4"/>
          <p:cNvSpPr>
            <a:spLocks noGrp="1" noChangeArrowheads="1"/>
          </p:cNvSpPr>
          <p:nvPr>
            <p:ph type="title"/>
          </p:nvPr>
        </p:nvSpPr>
        <p:spPr>
          <a:xfrm>
            <a:off x="131762" y="-4763"/>
            <a:ext cx="6928837" cy="894339"/>
          </a:xfrm>
        </p:spPr>
        <p:txBody>
          <a:bodyPr/>
          <a:lstStyle/>
          <a:p>
            <a:r>
              <a:rPr lang="en-GB" dirty="0" smtClean="0"/>
              <a:t>Step 2: Identify Missing Requirements</a:t>
            </a:r>
            <a:endParaRPr lang="en-GB" dirty="0"/>
          </a:p>
        </p:txBody>
      </p:sp>
      <p:sp>
        <p:nvSpPr>
          <p:cNvPr id="33796" name="AutoShape 5"/>
          <p:cNvSpPr>
            <a:spLocks noChangeArrowheads="1"/>
          </p:cNvSpPr>
          <p:nvPr/>
        </p:nvSpPr>
        <p:spPr bwMode="auto">
          <a:xfrm>
            <a:off x="1283677" y="1251438"/>
            <a:ext cx="1866900" cy="1512277"/>
          </a:xfrm>
          <a:prstGeom prst="parallelogram">
            <a:avLst>
              <a:gd name="adj" fmla="val 30862"/>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33797" name="Text Box 6"/>
          <p:cNvSpPr txBox="1">
            <a:spLocks noChangeArrowheads="1"/>
          </p:cNvSpPr>
          <p:nvPr/>
        </p:nvSpPr>
        <p:spPr bwMode="auto">
          <a:xfrm>
            <a:off x="1586313" y="1238807"/>
            <a:ext cx="1497782"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dirty="0">
                <a:latin typeface="+mn-lt"/>
              </a:rPr>
              <a:t>Operational</a:t>
            </a:r>
          </a:p>
          <a:p>
            <a:pPr algn="ctr"/>
            <a:r>
              <a:rPr lang="en-GB" sz="1477" dirty="0">
                <a:latin typeface="+mn-lt"/>
              </a:rPr>
              <a:t>Requirements</a:t>
            </a:r>
          </a:p>
        </p:txBody>
      </p:sp>
      <p:sp>
        <p:nvSpPr>
          <p:cNvPr id="33798" name="AutoShape 7"/>
          <p:cNvSpPr>
            <a:spLocks noChangeArrowheads="1"/>
          </p:cNvSpPr>
          <p:nvPr/>
        </p:nvSpPr>
        <p:spPr bwMode="auto">
          <a:xfrm>
            <a:off x="6919546" y="2888274"/>
            <a:ext cx="1969477" cy="1512277"/>
          </a:xfrm>
          <a:prstGeom prst="parallelogram">
            <a:avLst>
              <a:gd name="adj" fmla="val 32558"/>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33799" name="Text Box 8"/>
          <p:cNvSpPr txBox="1">
            <a:spLocks noChangeArrowheads="1"/>
          </p:cNvSpPr>
          <p:nvPr/>
        </p:nvSpPr>
        <p:spPr bwMode="auto">
          <a:xfrm>
            <a:off x="7269076" y="2907879"/>
            <a:ext cx="1497782"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dirty="0">
                <a:latin typeface="+mn-lt"/>
              </a:rPr>
              <a:t>Functional</a:t>
            </a:r>
          </a:p>
          <a:p>
            <a:pPr algn="ctr"/>
            <a:r>
              <a:rPr lang="en-GB" sz="1477" dirty="0">
                <a:latin typeface="+mn-lt"/>
              </a:rPr>
              <a:t>Requirements</a:t>
            </a:r>
          </a:p>
        </p:txBody>
      </p:sp>
      <p:sp>
        <p:nvSpPr>
          <p:cNvPr id="33800" name="AutoShape 9"/>
          <p:cNvSpPr>
            <a:spLocks noChangeArrowheads="1"/>
          </p:cNvSpPr>
          <p:nvPr/>
        </p:nvSpPr>
        <p:spPr bwMode="auto">
          <a:xfrm>
            <a:off x="79134" y="4375638"/>
            <a:ext cx="1969477" cy="1512277"/>
          </a:xfrm>
          <a:prstGeom prst="parallelogram">
            <a:avLst>
              <a:gd name="adj" fmla="val 32558"/>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33801" name="Text Box 10"/>
          <p:cNvSpPr txBox="1">
            <a:spLocks noChangeArrowheads="1"/>
          </p:cNvSpPr>
          <p:nvPr/>
        </p:nvSpPr>
        <p:spPr bwMode="auto">
          <a:xfrm>
            <a:off x="495654" y="4378636"/>
            <a:ext cx="1582484"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477">
                <a:latin typeface="+mn-lt"/>
              </a:rPr>
              <a:t>Non-functional</a:t>
            </a:r>
          </a:p>
          <a:p>
            <a:r>
              <a:rPr lang="en-GB" sz="1477" dirty="0">
                <a:latin typeface="+mn-lt"/>
              </a:rPr>
              <a:t>Requirements</a:t>
            </a:r>
          </a:p>
        </p:txBody>
      </p:sp>
      <p:sp>
        <p:nvSpPr>
          <p:cNvPr id="33802" name="Text Box 11"/>
          <p:cNvSpPr txBox="1">
            <a:spLocks noChangeArrowheads="1"/>
          </p:cNvSpPr>
          <p:nvPr/>
        </p:nvSpPr>
        <p:spPr bwMode="auto">
          <a:xfrm>
            <a:off x="203034" y="5448479"/>
            <a:ext cx="1625766" cy="8876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GB" sz="1292">
              <a:latin typeface="+mn-lt"/>
            </a:endParaRPr>
          </a:p>
          <a:p>
            <a:r>
              <a:rPr lang="en-GB" sz="1292" dirty="0">
                <a:latin typeface="+mn-lt"/>
              </a:rPr>
              <a:t> Performance</a:t>
            </a:r>
          </a:p>
          <a:p>
            <a:r>
              <a:rPr lang="en-GB" sz="1292" dirty="0">
                <a:latin typeface="+mn-lt"/>
              </a:rPr>
              <a:t>  Implementation</a:t>
            </a:r>
          </a:p>
          <a:p>
            <a:r>
              <a:rPr lang="en-GB" sz="1292" dirty="0">
                <a:latin typeface="+mn-lt"/>
              </a:rPr>
              <a:t>       System</a:t>
            </a:r>
          </a:p>
        </p:txBody>
      </p:sp>
      <p:sp>
        <p:nvSpPr>
          <p:cNvPr id="18444" name="AutoShape 12"/>
          <p:cNvSpPr>
            <a:spLocks noChangeArrowheads="1"/>
          </p:cNvSpPr>
          <p:nvPr/>
        </p:nvSpPr>
        <p:spPr bwMode="auto">
          <a:xfrm rot="20029658">
            <a:off x="2647954" y="5195081"/>
            <a:ext cx="3302977" cy="269631"/>
          </a:xfrm>
          <a:prstGeom prst="rightArrow">
            <a:avLst>
              <a:gd name="adj1" fmla="val 53287"/>
              <a:gd name="adj2" fmla="val 129476"/>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45" name="AutoShape 13"/>
          <p:cNvSpPr>
            <a:spLocks noChangeArrowheads="1"/>
          </p:cNvSpPr>
          <p:nvPr/>
        </p:nvSpPr>
        <p:spPr bwMode="auto">
          <a:xfrm rot="9229658">
            <a:off x="2816473" y="5420751"/>
            <a:ext cx="3302977" cy="269631"/>
          </a:xfrm>
          <a:prstGeom prst="rightArrow">
            <a:avLst>
              <a:gd name="adj1" fmla="val 53287"/>
              <a:gd name="adj2" fmla="val 129476"/>
            </a:avLst>
          </a:pr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46" name="AutoShape 14"/>
          <p:cNvSpPr>
            <a:spLocks noChangeArrowheads="1"/>
          </p:cNvSpPr>
          <p:nvPr/>
        </p:nvSpPr>
        <p:spPr bwMode="gray">
          <a:xfrm>
            <a:off x="3610708" y="3700392"/>
            <a:ext cx="3238500" cy="821202"/>
          </a:xfrm>
          <a:prstGeom prst="wedgeRoundRectCallout">
            <a:avLst>
              <a:gd name="adj1" fmla="val -35576"/>
              <a:gd name="adj2" fmla="val 15277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108" dirty="0">
                <a:solidFill>
                  <a:schemeClr val="bg1"/>
                </a:solidFill>
              </a:rPr>
              <a:t>Stated Non-functional Performance and Implementation Requirements are associated to a particular function and therefore imply functionality</a:t>
            </a:r>
          </a:p>
        </p:txBody>
      </p:sp>
      <p:sp>
        <p:nvSpPr>
          <p:cNvPr id="18447" name="AutoShape 15"/>
          <p:cNvSpPr>
            <a:spLocks noChangeArrowheads="1"/>
          </p:cNvSpPr>
          <p:nvPr/>
        </p:nvSpPr>
        <p:spPr bwMode="auto">
          <a:xfrm>
            <a:off x="6661642" y="4749605"/>
            <a:ext cx="2288931" cy="854115"/>
          </a:xfrm>
          <a:prstGeom prst="wedgeRoundRectCallout">
            <a:avLst>
              <a:gd name="adj1" fmla="val -119486"/>
              <a:gd name="adj2" fmla="val 40569"/>
              <a:gd name="adj3" fmla="val 16667"/>
            </a:avLst>
          </a:prstGeom>
          <a:solidFill>
            <a:srgbClr val="FFC000"/>
          </a:solidFill>
          <a:ln w="9525">
            <a:solidFill>
              <a:schemeClr val="tx1"/>
            </a:solidFill>
            <a:miter lim="800000"/>
            <a:headEnd/>
            <a:tailEnd/>
          </a:ln>
          <a:scene3d>
            <a:camera prst="orthographicFront"/>
            <a:lightRig rig="threePt" dir="t"/>
          </a:scene3d>
          <a:sp3d>
            <a:bevelT/>
          </a:sp3d>
        </p:spPr>
        <p:txBody>
          <a:bodyPr/>
          <a:lstStyle/>
          <a:p>
            <a:pPr algn="ctr">
              <a:defRPr/>
            </a:pPr>
            <a:r>
              <a:rPr lang="en-GB" sz="1108" dirty="0">
                <a:ea typeface="+mn-ea"/>
              </a:rPr>
              <a:t>Stated Functional Requirements will require Non-functional Performance Requirements</a:t>
            </a:r>
          </a:p>
        </p:txBody>
      </p:sp>
      <p:sp>
        <p:nvSpPr>
          <p:cNvPr id="18448" name="AutoShape 16"/>
          <p:cNvSpPr>
            <a:spLocks noChangeArrowheads="1"/>
          </p:cNvSpPr>
          <p:nvPr/>
        </p:nvSpPr>
        <p:spPr bwMode="auto">
          <a:xfrm rot="1342077">
            <a:off x="3119808" y="2062089"/>
            <a:ext cx="4041531" cy="269631"/>
          </a:xfrm>
          <a:prstGeom prst="rightArrow">
            <a:avLst>
              <a:gd name="adj1" fmla="val 53287"/>
              <a:gd name="adj2" fmla="val 158427"/>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49" name="AutoShape 17"/>
          <p:cNvSpPr>
            <a:spLocks noChangeArrowheads="1"/>
          </p:cNvSpPr>
          <p:nvPr/>
        </p:nvSpPr>
        <p:spPr bwMode="auto">
          <a:xfrm>
            <a:off x="3890599" y="2984687"/>
            <a:ext cx="2599299" cy="643597"/>
          </a:xfrm>
          <a:prstGeom prst="wedgeRoundRectCallout">
            <a:avLst>
              <a:gd name="adj1" fmla="val -18037"/>
              <a:gd name="adj2" fmla="val -130347"/>
              <a:gd name="adj3" fmla="val 16667"/>
            </a:avLst>
          </a:prstGeom>
          <a:solidFill>
            <a:srgbClr val="FFC000"/>
          </a:solidFill>
          <a:ln w="9525">
            <a:solidFill>
              <a:schemeClr val="tx1"/>
            </a:solidFill>
            <a:miter lim="800000"/>
            <a:headEnd/>
            <a:tailEnd/>
          </a:ln>
          <a:scene3d>
            <a:camera prst="orthographicFront"/>
            <a:lightRig rig="threePt" dir="t"/>
          </a:scene3d>
          <a:sp3d>
            <a:bevelT/>
          </a:sp3d>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108" dirty="0"/>
              <a:t>Stated Functional Requirements provide the </a:t>
            </a:r>
            <a:r>
              <a:rPr lang="ja-JP" altLang="en-GB" sz="1108" dirty="0"/>
              <a:t>“</a:t>
            </a:r>
            <a:r>
              <a:rPr lang="en-GB" sz="1108" dirty="0"/>
              <a:t>purpose</a:t>
            </a:r>
            <a:r>
              <a:rPr lang="ja-JP" altLang="en-GB" sz="1108" dirty="0"/>
              <a:t>”</a:t>
            </a:r>
            <a:r>
              <a:rPr lang="en-GB" sz="1108" dirty="0"/>
              <a:t> element of the Operational Requirements</a:t>
            </a:r>
          </a:p>
        </p:txBody>
      </p:sp>
      <p:sp>
        <p:nvSpPr>
          <p:cNvPr id="18450" name="AutoShape 18"/>
          <p:cNvSpPr>
            <a:spLocks noChangeArrowheads="1"/>
          </p:cNvSpPr>
          <p:nvPr/>
        </p:nvSpPr>
        <p:spPr bwMode="gray">
          <a:xfrm>
            <a:off x="6169273" y="1382157"/>
            <a:ext cx="2694843" cy="465992"/>
          </a:xfrm>
          <a:prstGeom prst="wedgeRoundRectCallout">
            <a:avLst>
              <a:gd name="adj1" fmla="val -62838"/>
              <a:gd name="adj2" fmla="val 159120"/>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108" dirty="0">
                <a:solidFill>
                  <a:schemeClr val="bg1"/>
                </a:solidFill>
              </a:rPr>
              <a:t>Stated Operational Requirements will demand certain functionality</a:t>
            </a:r>
          </a:p>
        </p:txBody>
      </p:sp>
      <p:sp>
        <p:nvSpPr>
          <p:cNvPr id="18451" name="AutoShape 19"/>
          <p:cNvSpPr>
            <a:spLocks noChangeArrowheads="1"/>
          </p:cNvSpPr>
          <p:nvPr/>
        </p:nvSpPr>
        <p:spPr bwMode="auto">
          <a:xfrm rot="5400000">
            <a:off x="773723" y="3389730"/>
            <a:ext cx="1383323" cy="293077"/>
          </a:xfrm>
          <a:prstGeom prst="rightArrow">
            <a:avLst>
              <a:gd name="adj1" fmla="val 53287"/>
              <a:gd name="adj2" fmla="val 49888"/>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52" name="AutoShape 20"/>
          <p:cNvSpPr>
            <a:spLocks noChangeArrowheads="1"/>
          </p:cNvSpPr>
          <p:nvPr/>
        </p:nvSpPr>
        <p:spPr bwMode="auto">
          <a:xfrm rot="16200000">
            <a:off x="1132010" y="3361153"/>
            <a:ext cx="1383323" cy="291611"/>
          </a:xfrm>
          <a:prstGeom prst="rightArrow">
            <a:avLst>
              <a:gd name="adj1" fmla="val 53287"/>
              <a:gd name="adj2" fmla="val 50139"/>
            </a:avLst>
          </a:pr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53" name="AutoShape 21"/>
          <p:cNvSpPr>
            <a:spLocks noChangeArrowheads="1"/>
          </p:cNvSpPr>
          <p:nvPr/>
        </p:nvSpPr>
        <p:spPr bwMode="auto">
          <a:xfrm>
            <a:off x="2145909" y="2818228"/>
            <a:ext cx="1342292" cy="1612590"/>
          </a:xfrm>
          <a:prstGeom prst="wedgeRoundRectCallout">
            <a:avLst>
              <a:gd name="adj1" fmla="val -72410"/>
              <a:gd name="adj2" fmla="val -5009"/>
              <a:gd name="adj3" fmla="val 16667"/>
            </a:avLst>
          </a:prstGeom>
          <a:solidFill>
            <a:srgbClr val="FFC000"/>
          </a:solidFill>
          <a:ln w="9525">
            <a:solidFill>
              <a:schemeClr val="tx1"/>
            </a:solidFill>
            <a:miter lim="800000"/>
            <a:headEnd/>
            <a:tailEnd/>
          </a:ln>
          <a:scene3d>
            <a:camera prst="orthographicFront"/>
            <a:lightRig rig="threePt" dir="t"/>
          </a:scene3d>
          <a:sp3d>
            <a:bevelT/>
          </a:sp3d>
        </p:spPr>
        <p:txBody>
          <a:bodyPr/>
          <a:lstStyle/>
          <a:p>
            <a:pPr algn="ctr">
              <a:defRPr/>
            </a:pPr>
            <a:r>
              <a:rPr lang="en-GB" sz="1050" dirty="0">
                <a:ea typeface="+mn-ea"/>
              </a:rPr>
              <a:t>Key stated Non -functional System Requirements are the constraints in the Operational Requirements</a:t>
            </a:r>
          </a:p>
        </p:txBody>
      </p:sp>
      <p:sp>
        <p:nvSpPr>
          <p:cNvPr id="18454" name="AutoShape 22"/>
          <p:cNvSpPr>
            <a:spLocks noChangeArrowheads="1"/>
          </p:cNvSpPr>
          <p:nvPr/>
        </p:nvSpPr>
        <p:spPr bwMode="auto">
          <a:xfrm rot="12142075">
            <a:off x="2850177" y="2340512"/>
            <a:ext cx="4041531" cy="269631"/>
          </a:xfrm>
          <a:prstGeom prst="rightArrow">
            <a:avLst>
              <a:gd name="adj1" fmla="val 53287"/>
              <a:gd name="adj2" fmla="val 158427"/>
            </a:avLst>
          </a:pr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55" name="AutoShape 23"/>
          <p:cNvSpPr>
            <a:spLocks noChangeArrowheads="1"/>
          </p:cNvSpPr>
          <p:nvPr/>
        </p:nvSpPr>
        <p:spPr bwMode="gray">
          <a:xfrm>
            <a:off x="48362" y="1220961"/>
            <a:ext cx="1380392" cy="1256128"/>
          </a:xfrm>
          <a:prstGeom prst="wedgeRoundRectCallout">
            <a:avLst>
              <a:gd name="adj1" fmla="val 49310"/>
              <a:gd name="adj2" fmla="val 15455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108" dirty="0">
                <a:solidFill>
                  <a:schemeClr val="bg1"/>
                </a:solidFill>
              </a:rPr>
              <a:t>Stated Operational Requirements demand certain system constraints</a:t>
            </a:r>
          </a:p>
        </p:txBody>
      </p:sp>
      <p:sp>
        <p:nvSpPr>
          <p:cNvPr id="33839" name="Text Box 24"/>
          <p:cNvSpPr txBox="1">
            <a:spLocks noChangeArrowheads="1"/>
          </p:cNvSpPr>
          <p:nvPr/>
        </p:nvSpPr>
        <p:spPr bwMode="auto">
          <a:xfrm>
            <a:off x="4804638" y="6026774"/>
            <a:ext cx="3972662" cy="603883"/>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b="1" dirty="0">
                <a:latin typeface="+mn-lt"/>
              </a:rPr>
              <a:t>The Systemic Textual Analysis template helps us do this</a:t>
            </a:r>
            <a:endParaRPr lang="en-US" sz="1662" b="1" dirty="0">
              <a:latin typeface="+mn-lt"/>
            </a:endParaRPr>
          </a:p>
        </p:txBody>
      </p:sp>
    </p:spTree>
    <p:extLst>
      <p:ext uri="{BB962C8B-B14F-4D97-AF65-F5344CB8AC3E}">
        <p14:creationId xmlns:p14="http://schemas.microsoft.com/office/powerpoint/2010/main" val="46359640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96258"/>
            <a:ext cx="6954837" cy="1041401"/>
          </a:xfrm>
        </p:spPr>
        <p:txBody>
          <a:bodyPr/>
          <a:lstStyle/>
          <a:p>
            <a:r>
              <a:rPr lang="en-US" smtClean="0"/>
              <a:t>Systemic Textual Analysis Makes use of the fundamental relationships between Requirements</a:t>
            </a:r>
            <a:endParaRPr lang="en-US" dirty="0"/>
          </a:p>
        </p:txBody>
      </p:sp>
      <p:sp>
        <p:nvSpPr>
          <p:cNvPr id="6" name="Rectangle 5"/>
          <p:cNvSpPr/>
          <p:nvPr/>
        </p:nvSpPr>
        <p:spPr>
          <a:xfrm>
            <a:off x="6675717" y="3463544"/>
            <a:ext cx="2128939" cy="105870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b="1" dirty="0">
                <a:solidFill>
                  <a:schemeClr val="tx1"/>
                </a:solidFill>
              </a:rPr>
              <a:t>Non-functional</a:t>
            </a:r>
          </a:p>
          <a:p>
            <a:pPr algn="ctr"/>
            <a:r>
              <a:rPr lang="en-US" sz="1477" b="1" dirty="0">
                <a:solidFill>
                  <a:schemeClr val="tx1"/>
                </a:solidFill>
              </a:rPr>
              <a:t>Performance Requirements</a:t>
            </a:r>
          </a:p>
          <a:p>
            <a:pPr algn="ctr"/>
            <a:r>
              <a:rPr lang="en-US" sz="1477" dirty="0">
                <a:solidFill>
                  <a:schemeClr val="tx1"/>
                </a:solidFill>
              </a:rPr>
              <a:t>HOW well it is DONE</a:t>
            </a:r>
          </a:p>
        </p:txBody>
      </p:sp>
      <p:sp>
        <p:nvSpPr>
          <p:cNvPr id="7" name="Rectangle 6"/>
          <p:cNvSpPr/>
          <p:nvPr/>
        </p:nvSpPr>
        <p:spPr>
          <a:xfrm>
            <a:off x="254406" y="3455982"/>
            <a:ext cx="2128939" cy="105870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b="1" dirty="0">
                <a:solidFill>
                  <a:schemeClr val="tx1"/>
                </a:solidFill>
              </a:rPr>
              <a:t>Non-functional</a:t>
            </a:r>
          </a:p>
          <a:p>
            <a:pPr algn="ctr"/>
            <a:r>
              <a:rPr lang="en-US" sz="1477" b="1" dirty="0">
                <a:solidFill>
                  <a:schemeClr val="tx1"/>
                </a:solidFill>
              </a:rPr>
              <a:t>Implementation Requirements</a:t>
            </a:r>
          </a:p>
          <a:p>
            <a:pPr algn="ctr"/>
            <a:r>
              <a:rPr lang="en-US" sz="1477" dirty="0">
                <a:solidFill>
                  <a:schemeClr val="tx1"/>
                </a:solidFill>
              </a:rPr>
              <a:t>HOW it is DONE</a:t>
            </a:r>
          </a:p>
        </p:txBody>
      </p:sp>
      <p:cxnSp>
        <p:nvCxnSpPr>
          <p:cNvPr id="13" name="Straight Arrow Connector 12"/>
          <p:cNvCxnSpPr/>
          <p:nvPr/>
        </p:nvCxnSpPr>
        <p:spPr>
          <a:xfrm>
            <a:off x="5605311" y="3794536"/>
            <a:ext cx="1064470" cy="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686157" y="3417201"/>
            <a:ext cx="958917" cy="319639"/>
          </a:xfrm>
          <a:prstGeom prst="rect">
            <a:avLst/>
          </a:prstGeom>
          <a:noFill/>
        </p:spPr>
        <p:txBody>
          <a:bodyPr wrap="none" rtlCol="0">
            <a:spAutoFit/>
          </a:bodyPr>
          <a:lstStyle/>
          <a:p>
            <a:r>
              <a:rPr lang="en-US" sz="1477" dirty="0"/>
              <a:t>requires</a:t>
            </a:r>
          </a:p>
        </p:txBody>
      </p:sp>
      <p:cxnSp>
        <p:nvCxnSpPr>
          <p:cNvPr id="15" name="Straight Arrow Connector 14"/>
          <p:cNvCxnSpPr/>
          <p:nvPr/>
        </p:nvCxnSpPr>
        <p:spPr>
          <a:xfrm flipH="1">
            <a:off x="5611245" y="4150832"/>
            <a:ext cx="1064470" cy="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525630" y="3409638"/>
            <a:ext cx="853119" cy="319639"/>
          </a:xfrm>
          <a:prstGeom prst="rect">
            <a:avLst/>
          </a:prstGeom>
          <a:noFill/>
        </p:spPr>
        <p:txBody>
          <a:bodyPr wrap="none" rtlCol="0">
            <a:spAutoFit/>
          </a:bodyPr>
          <a:lstStyle/>
          <a:p>
            <a:r>
              <a:rPr lang="en-US" sz="1477" dirty="0"/>
              <a:t>implies</a:t>
            </a:r>
          </a:p>
        </p:txBody>
      </p:sp>
      <p:cxnSp>
        <p:nvCxnSpPr>
          <p:cNvPr id="17" name="Straight Arrow Connector 16"/>
          <p:cNvCxnSpPr/>
          <p:nvPr/>
        </p:nvCxnSpPr>
        <p:spPr>
          <a:xfrm>
            <a:off x="2404361" y="3773498"/>
            <a:ext cx="1064470" cy="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724974" y="4183699"/>
            <a:ext cx="853119" cy="319639"/>
          </a:xfrm>
          <a:prstGeom prst="rect">
            <a:avLst/>
          </a:prstGeom>
          <a:noFill/>
          <a:ln>
            <a:noFill/>
          </a:ln>
        </p:spPr>
        <p:txBody>
          <a:bodyPr wrap="none" rtlCol="0">
            <a:spAutoFit/>
          </a:bodyPr>
          <a:lstStyle/>
          <a:p>
            <a:r>
              <a:rPr lang="en-US" sz="1477" dirty="0"/>
              <a:t>implies</a:t>
            </a:r>
          </a:p>
        </p:txBody>
      </p:sp>
      <p:cxnSp>
        <p:nvCxnSpPr>
          <p:cNvPr id="20" name="Curved Connector 19"/>
          <p:cNvCxnSpPr>
            <a:stCxn id="7" idx="2"/>
            <a:endCxn id="6" idx="2"/>
          </p:cNvCxnSpPr>
          <p:nvPr/>
        </p:nvCxnSpPr>
        <p:spPr>
          <a:xfrm rot="16200000" flipH="1">
            <a:off x="4525749" y="1307816"/>
            <a:ext cx="7562" cy="6421311"/>
          </a:xfrm>
          <a:prstGeom prst="curvedConnector3">
            <a:avLst>
              <a:gd name="adj1" fmla="val 16969409"/>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007802" y="5336741"/>
            <a:ext cx="958917" cy="319639"/>
          </a:xfrm>
          <a:prstGeom prst="rect">
            <a:avLst/>
          </a:prstGeom>
          <a:noFill/>
        </p:spPr>
        <p:txBody>
          <a:bodyPr wrap="none" rtlCol="0">
            <a:spAutoFit/>
          </a:bodyPr>
          <a:lstStyle/>
          <a:p>
            <a:r>
              <a:rPr lang="en-US" sz="1477" dirty="0"/>
              <a:t>requires</a:t>
            </a:r>
          </a:p>
        </p:txBody>
      </p:sp>
      <p:sp>
        <p:nvSpPr>
          <p:cNvPr id="26" name="Rounded Rectangular Callout 25"/>
          <p:cNvSpPr/>
          <p:nvPr/>
        </p:nvSpPr>
        <p:spPr>
          <a:xfrm>
            <a:off x="296434" y="1384003"/>
            <a:ext cx="2128940" cy="1548060"/>
          </a:xfrm>
          <a:prstGeom prst="wedgeRoundRectCallout">
            <a:avLst>
              <a:gd name="adj1" fmla="val -17035"/>
              <a:gd name="adj2" fmla="val 82695"/>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00" dirty="0"/>
              <a:t>Given an NFI requirement – the solution - its function must be deduced along with how well it is done or needs to be done  </a:t>
            </a:r>
          </a:p>
        </p:txBody>
      </p:sp>
      <p:sp>
        <p:nvSpPr>
          <p:cNvPr id="27" name="Rounded Rectangular Callout 26"/>
          <p:cNvSpPr/>
          <p:nvPr/>
        </p:nvSpPr>
        <p:spPr>
          <a:xfrm>
            <a:off x="3468829" y="1362965"/>
            <a:ext cx="2128940" cy="1548060"/>
          </a:xfrm>
          <a:prstGeom prst="wedgeRoundRectCallout">
            <a:avLst>
              <a:gd name="adj1" fmla="val -17035"/>
              <a:gd name="adj2" fmla="val 82695"/>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00" dirty="0"/>
              <a:t>Given a Functional requirement –how well it is done or needs to be done must be determined  </a:t>
            </a:r>
          </a:p>
        </p:txBody>
      </p:sp>
      <p:sp>
        <p:nvSpPr>
          <p:cNvPr id="28" name="Rounded Rectangular Callout 27"/>
          <p:cNvSpPr/>
          <p:nvPr/>
        </p:nvSpPr>
        <p:spPr>
          <a:xfrm>
            <a:off x="6675714" y="1389918"/>
            <a:ext cx="2128940" cy="1548060"/>
          </a:xfrm>
          <a:prstGeom prst="wedgeRoundRectCallout">
            <a:avLst>
              <a:gd name="adj1" fmla="val -17035"/>
              <a:gd name="adj2" fmla="val 82695"/>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00" dirty="0"/>
              <a:t>Given an NFP requirement – how well a function has to perform its function must be deduced</a:t>
            </a:r>
          </a:p>
        </p:txBody>
      </p:sp>
      <p:sp>
        <p:nvSpPr>
          <p:cNvPr id="5" name="Rectangle 4"/>
          <p:cNvSpPr/>
          <p:nvPr/>
        </p:nvSpPr>
        <p:spPr>
          <a:xfrm>
            <a:off x="3476373" y="3527051"/>
            <a:ext cx="2179141" cy="83348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b="1" dirty="0">
                <a:solidFill>
                  <a:schemeClr val="tx1"/>
                </a:solidFill>
              </a:rPr>
              <a:t>Functional Requirements</a:t>
            </a:r>
          </a:p>
          <a:p>
            <a:pPr algn="ctr"/>
            <a:r>
              <a:rPr lang="en-US" sz="1477" dirty="0">
                <a:solidFill>
                  <a:schemeClr val="tx1"/>
                </a:solidFill>
              </a:rPr>
              <a:t>WHAT is to be DONE</a:t>
            </a:r>
          </a:p>
        </p:txBody>
      </p:sp>
      <p:sp>
        <p:nvSpPr>
          <p:cNvPr id="19" name="Pentagon 18"/>
          <p:cNvSpPr/>
          <p:nvPr/>
        </p:nvSpPr>
        <p:spPr>
          <a:xfrm rot="17646079">
            <a:off x="2573761" y="4502949"/>
            <a:ext cx="2287787" cy="1486998"/>
          </a:xfrm>
          <a:prstGeom prst="homePlate">
            <a:avLst/>
          </a:prstGeom>
          <a:solidFill>
            <a:srgbClr val="009A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954" dirty="0">
                <a:solidFill>
                  <a:srgbClr val="000000"/>
                </a:solidFill>
              </a:rPr>
              <a:t>VERB NOUN</a:t>
            </a:r>
          </a:p>
        </p:txBody>
      </p:sp>
    </p:spTree>
    <p:extLst>
      <p:ext uri="{BB962C8B-B14F-4D97-AF65-F5344CB8AC3E}">
        <p14:creationId xmlns:p14="http://schemas.microsoft.com/office/powerpoint/2010/main" val="49601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grpId="1" nodeType="clickEffect">
                                  <p:stCondLst>
                                    <p:cond delay="0"/>
                                  </p:stCondLst>
                                  <p:iterate type="lt">
                                    <p:tmPct val="0"/>
                                  </p:iterate>
                                  <p:childTnLst>
                                    <p:animEffect transition="out" filter="fade">
                                      <p:cBhvr>
                                        <p:cTn id="10" dur="500" tmFilter="0, 0; .2, .5; .8, .5; 1, 0"/>
                                        <p:tgtEl>
                                          <p:spTgt spid="19"/>
                                        </p:tgtEl>
                                      </p:cBhvr>
                                    </p:animEffect>
                                    <p:animScale>
                                      <p:cBhvr>
                                        <p:cTn id="11" dur="250" autoRev="1" fill="hold"/>
                                        <p:tgtEl>
                                          <p:spTgt spid="19"/>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26" presetClass="emph" presetSubtype="0" fill="hold" grpId="2" nodeType="clickEffect">
                                  <p:stCondLst>
                                    <p:cond delay="0"/>
                                  </p:stCondLst>
                                  <p:iterate type="lt">
                                    <p:tmPct val="0"/>
                                  </p:iterate>
                                  <p:childTnLst>
                                    <p:animEffect transition="out" filter="fade">
                                      <p:cBhvr>
                                        <p:cTn id="15" dur="500" tmFilter="0, 0; .2, .5; .8, .5; 1, 0"/>
                                        <p:tgtEl>
                                          <p:spTgt spid="19"/>
                                        </p:tgtEl>
                                      </p:cBhvr>
                                    </p:animEffect>
                                    <p:animScale>
                                      <p:cBhvr>
                                        <p:cTn id="16" dur="250" autoRev="1" fill="hold"/>
                                        <p:tgtEl>
                                          <p:spTgt spid="19"/>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grpId="3" nodeType="clickEffect">
                                  <p:stCondLst>
                                    <p:cond delay="0"/>
                                  </p:stCondLst>
                                  <p:iterate type="lt">
                                    <p:tmPct val="0"/>
                                  </p:iterate>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19" grpId="3"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6671" y="1370950"/>
            <a:ext cx="5741608" cy="4207282"/>
          </a:xfrm>
          <a:prstGeom prst="rect">
            <a:avLst/>
          </a:prstGeom>
        </p:spPr>
      </p:pic>
      <p:sp>
        <p:nvSpPr>
          <p:cNvPr id="35841" name="Rectangle 4"/>
          <p:cNvSpPr>
            <a:spLocks noGrp="1" noChangeArrowheads="1"/>
          </p:cNvSpPr>
          <p:nvPr>
            <p:ph type="title"/>
          </p:nvPr>
        </p:nvSpPr>
        <p:spPr/>
        <p:txBody>
          <a:bodyPr/>
          <a:lstStyle/>
          <a:p>
            <a:r>
              <a:rPr lang="en-GB" smtClean="0"/>
              <a:t>Systemic Textual Analysis Template</a:t>
            </a:r>
            <a:endParaRPr lang="en-GB" dirty="0"/>
          </a:p>
        </p:txBody>
      </p:sp>
      <p:sp>
        <p:nvSpPr>
          <p:cNvPr id="2053" name="AutoShape 17"/>
          <p:cNvSpPr>
            <a:spLocks noChangeArrowheads="1"/>
          </p:cNvSpPr>
          <p:nvPr/>
        </p:nvSpPr>
        <p:spPr bwMode="gray">
          <a:xfrm>
            <a:off x="5767754" y="1214929"/>
            <a:ext cx="3376246" cy="1183419"/>
          </a:xfrm>
          <a:prstGeom prst="wedgeRoundRectCallout">
            <a:avLst>
              <a:gd name="adj1" fmla="val -117243"/>
              <a:gd name="adj2" fmla="val 4138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Source Requirements Documents often contain contextual information - this is captured here</a:t>
            </a:r>
            <a:endParaRPr lang="en-US" sz="1477" dirty="0">
              <a:solidFill>
                <a:schemeClr val="bg1"/>
              </a:solidFill>
            </a:endParaRPr>
          </a:p>
        </p:txBody>
      </p:sp>
      <p:sp>
        <p:nvSpPr>
          <p:cNvPr id="2054" name="AutoShape 18"/>
          <p:cNvSpPr>
            <a:spLocks noChangeArrowheads="1"/>
          </p:cNvSpPr>
          <p:nvPr/>
        </p:nvSpPr>
        <p:spPr bwMode="gray">
          <a:xfrm>
            <a:off x="5802923" y="2988082"/>
            <a:ext cx="3341077" cy="580292"/>
          </a:xfrm>
          <a:prstGeom prst="wedgeRoundRectCallout">
            <a:avLst>
              <a:gd name="adj1" fmla="val -118574"/>
              <a:gd name="adj2" fmla="val -99523"/>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chemeClr val="bg1"/>
                </a:solidFill>
              </a:rPr>
              <a:t>Operational Requirement goes here – if there is one!</a:t>
            </a:r>
            <a:endParaRPr lang="en-US" sz="1477" dirty="0">
              <a:solidFill>
                <a:schemeClr val="bg1"/>
              </a:solidFill>
            </a:endParaRPr>
          </a:p>
        </p:txBody>
      </p:sp>
      <p:sp>
        <p:nvSpPr>
          <p:cNvPr id="2055" name="AutoShape 19"/>
          <p:cNvSpPr>
            <a:spLocks noChangeArrowheads="1"/>
          </p:cNvSpPr>
          <p:nvPr/>
        </p:nvSpPr>
        <p:spPr bwMode="gray">
          <a:xfrm>
            <a:off x="5767754" y="3767667"/>
            <a:ext cx="3376246" cy="961292"/>
          </a:xfrm>
          <a:prstGeom prst="wedgeRoundRectCallout">
            <a:avLst>
              <a:gd name="adj1" fmla="val -118532"/>
              <a:gd name="adj2" fmla="val -5169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Non-functional System Requirements go here. Note that these constrain what is below</a:t>
            </a:r>
            <a:endParaRPr lang="en-US" sz="1477" dirty="0">
              <a:solidFill>
                <a:schemeClr val="bg1"/>
              </a:solidFill>
            </a:endParaRPr>
          </a:p>
        </p:txBody>
      </p:sp>
      <p:sp>
        <p:nvSpPr>
          <p:cNvPr id="2056" name="AutoShape 20"/>
          <p:cNvSpPr>
            <a:spLocks noChangeArrowheads="1"/>
          </p:cNvSpPr>
          <p:nvPr/>
        </p:nvSpPr>
        <p:spPr bwMode="gray">
          <a:xfrm>
            <a:off x="2110154" y="5643358"/>
            <a:ext cx="5561951" cy="950872"/>
          </a:xfrm>
          <a:prstGeom prst="wedgeRoundRectCallout">
            <a:avLst>
              <a:gd name="adj1" fmla="val -73215"/>
              <a:gd name="adj2" fmla="val -17116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Non-functional Implementation, Functional and Non-functional Performance Requirements go here. The order helps to identify missing requirements</a:t>
            </a:r>
            <a:endParaRPr lang="en-US" sz="1477" dirty="0">
              <a:solidFill>
                <a:schemeClr val="bg1"/>
              </a:solidFill>
            </a:endParaRPr>
          </a:p>
        </p:txBody>
      </p:sp>
    </p:spTree>
    <p:extLst>
      <p:ext uri="{BB962C8B-B14F-4D97-AF65-F5344CB8AC3E}">
        <p14:creationId xmlns:p14="http://schemas.microsoft.com/office/powerpoint/2010/main" val="31586768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Operational Requirement</a:t>
            </a:r>
            <a:endParaRPr lang="en-US" dirty="0"/>
          </a:p>
        </p:txBody>
      </p:sp>
      <p:sp>
        <p:nvSpPr>
          <p:cNvPr id="3" name="Content Placeholder 2"/>
          <p:cNvSpPr>
            <a:spLocks noGrp="1"/>
          </p:cNvSpPr>
          <p:nvPr>
            <p:ph idx="1"/>
          </p:nvPr>
        </p:nvSpPr>
        <p:spPr/>
        <p:txBody>
          <a:bodyPr/>
          <a:lstStyle/>
          <a:p>
            <a:r>
              <a:rPr lang="en-US" sz="1846" dirty="0"/>
              <a:t>We often find that the set of source requirements does not contain a clear Operational Requirement – in such cases we need to develop one – it’s likely not to be the finished definition, that will emerge as the analysis proceeds, and is called the “working” Operational Requirement</a:t>
            </a:r>
          </a:p>
          <a:p>
            <a:r>
              <a:rPr lang="en-US" sz="1846" dirty="0"/>
              <a:t>A good approach here is to get all teams members to draft there own – remember the 20 word target (but do not get hung-up on it – 25 words is okay, as might be 13!)</a:t>
            </a:r>
          </a:p>
          <a:p>
            <a:r>
              <a:rPr lang="en-US" sz="1846" dirty="0"/>
              <a:t>For example:</a:t>
            </a:r>
          </a:p>
          <a:p>
            <a:endParaRPr lang="en-US" sz="1846" dirty="0"/>
          </a:p>
        </p:txBody>
      </p:sp>
      <p:sp>
        <p:nvSpPr>
          <p:cNvPr id="4" name="TextBox 3"/>
          <p:cNvSpPr txBox="1"/>
          <p:nvPr/>
        </p:nvSpPr>
        <p:spPr>
          <a:xfrm>
            <a:off x="1524000" y="4423202"/>
            <a:ext cx="6416322" cy="85965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To toast bread products and other </a:t>
            </a:r>
            <a:r>
              <a:rPr lang="en-US" dirty="0" err="1"/>
              <a:t>toastable</a:t>
            </a:r>
            <a:r>
              <a:rPr lang="en-US" dirty="0"/>
              <a:t> items safely effectively and efficiently with the minimum of human intervention </a:t>
            </a:r>
          </a:p>
        </p:txBody>
      </p:sp>
      <p:sp>
        <p:nvSpPr>
          <p:cNvPr id="5" name="Rounded Rectangular Callout 4"/>
          <p:cNvSpPr/>
          <p:nvPr/>
        </p:nvSpPr>
        <p:spPr bwMode="auto">
          <a:xfrm>
            <a:off x="385181" y="5230056"/>
            <a:ext cx="2991432" cy="1304231"/>
          </a:xfrm>
          <a:prstGeom prst="wedgeRoundRectCallout">
            <a:avLst>
              <a:gd name="adj1" fmla="val -3455"/>
              <a:gd name="adj2" fmla="val -76743"/>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t" anchorCtr="0" compatLnSpc="1">
            <a:prstTxWarp prst="textNoShape">
              <a:avLst/>
            </a:prstTxWarp>
          </a:bodyPr>
          <a:lstStyle/>
          <a:p>
            <a:pPr defTabSz="844083"/>
            <a:r>
              <a:rPr lang="en-US" sz="1477" dirty="0">
                <a:solidFill>
                  <a:srgbClr val="FFFFFF"/>
                </a:solidFill>
                <a:latin typeface="Arial" pitchFamily="34" charset="0"/>
              </a:rPr>
              <a:t>It may be necessary to define what is meant by:</a:t>
            </a:r>
          </a:p>
          <a:p>
            <a:pPr marL="158265" indent="-158265" defTabSz="844083">
              <a:buFont typeface="Arial"/>
              <a:buChar char="•"/>
            </a:pPr>
            <a:r>
              <a:rPr lang="en-US" sz="1292" dirty="0">
                <a:solidFill>
                  <a:srgbClr val="FFFFFF"/>
                </a:solidFill>
                <a:latin typeface="Arial" pitchFamily="34" charset="0"/>
              </a:rPr>
              <a:t>Intelligently</a:t>
            </a:r>
          </a:p>
          <a:p>
            <a:pPr marL="158265" indent="-158265" defTabSz="844083">
              <a:buFont typeface="Arial"/>
              <a:buChar char="•"/>
            </a:pPr>
            <a:r>
              <a:rPr lang="en-US" sz="1292" dirty="0">
                <a:solidFill>
                  <a:srgbClr val="FFFFFF"/>
                </a:solidFill>
                <a:latin typeface="Arial" pitchFamily="34" charset="0"/>
              </a:rPr>
              <a:t>Effectively</a:t>
            </a:r>
          </a:p>
          <a:p>
            <a:pPr marL="158265" indent="-158265" defTabSz="844083">
              <a:buFont typeface="Arial"/>
              <a:buChar char="•"/>
            </a:pPr>
            <a:r>
              <a:rPr lang="en-US" sz="1292" dirty="0">
                <a:solidFill>
                  <a:srgbClr val="FFFFFF"/>
                </a:solidFill>
                <a:latin typeface="Arial" pitchFamily="34" charset="0"/>
              </a:rPr>
              <a:t>Efficiently</a:t>
            </a:r>
          </a:p>
        </p:txBody>
      </p:sp>
      <p:sp>
        <p:nvSpPr>
          <p:cNvPr id="6" name="Rounded Rectangular Callout 5"/>
          <p:cNvSpPr/>
          <p:nvPr/>
        </p:nvSpPr>
        <p:spPr bwMode="auto">
          <a:xfrm>
            <a:off x="4535175" y="5613518"/>
            <a:ext cx="4172575" cy="892126"/>
          </a:xfrm>
          <a:prstGeom prst="wedgeRoundRectCallout">
            <a:avLst>
              <a:gd name="adj1" fmla="val -25233"/>
              <a:gd name="adj2" fmla="val -105312"/>
              <a:gd name="adj3" fmla="val 16667"/>
            </a:avLst>
          </a:prstGeom>
          <a:ln>
            <a:solidFill>
              <a:srgbClr val="000000"/>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84406" tIns="42203" rIns="84406" bIns="42203" numCol="1" rtlCol="0" anchor="t" anchorCtr="0" compatLnSpc="1">
            <a:prstTxWarp prst="textNoShape">
              <a:avLst/>
            </a:prstTxWarp>
          </a:bodyPr>
          <a:lstStyle/>
          <a:p>
            <a:pPr algn="ctr" defTabSz="844083"/>
            <a:r>
              <a:rPr lang="en-US" sz="1292" dirty="0">
                <a:solidFill>
                  <a:schemeClr val="tx1"/>
                </a:solidFill>
                <a:latin typeface="Arial" pitchFamily="34" charset="0"/>
              </a:rPr>
              <a:t>This is the “Working OR” – a starting point! It actually is not a particularly “good” requirement because in its present form is not measurable! – BUT trying to be “perfect” at this point can be nugatory work</a:t>
            </a:r>
          </a:p>
        </p:txBody>
      </p:sp>
    </p:spTree>
    <p:extLst>
      <p:ext uri="{BB962C8B-B14F-4D97-AF65-F5344CB8AC3E}">
        <p14:creationId xmlns:p14="http://schemas.microsoft.com/office/powerpoint/2010/main" val="10721625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57"/>
          <p:cNvSpPr>
            <a:spLocks noGrp="1" noChangeArrowheads="1"/>
          </p:cNvSpPr>
          <p:nvPr>
            <p:ph type="title"/>
          </p:nvPr>
        </p:nvSpPr>
        <p:spPr/>
        <p:txBody>
          <a:bodyPr/>
          <a:lstStyle/>
          <a:p>
            <a:r>
              <a:rPr lang="en-GB" smtClean="0"/>
              <a:t>Template Layout helps identify Missing Requirements</a:t>
            </a:r>
            <a:endParaRPr lang="en-US" dirty="0"/>
          </a:p>
        </p:txBody>
      </p:sp>
      <p:graphicFrame>
        <p:nvGraphicFramePr>
          <p:cNvPr id="180337" name="Group 113"/>
          <p:cNvGraphicFramePr>
            <a:graphicFrameLocks noGrp="1"/>
          </p:cNvGraphicFramePr>
          <p:nvPr>
            <p:extLst/>
          </p:nvPr>
        </p:nvGraphicFramePr>
        <p:xfrm>
          <a:off x="2151438" y="2052808"/>
          <a:ext cx="5216769" cy="4279220"/>
        </p:xfrm>
        <a:graphic>
          <a:graphicData uri="http://schemas.openxmlformats.org/drawingml/2006/table">
            <a:tbl>
              <a:tblPr/>
              <a:tblGrid>
                <a:gridCol w="1764323"/>
                <a:gridCol w="1417026"/>
                <a:gridCol w="2035420"/>
              </a:tblGrid>
              <a:tr h="675249">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Non-functional  Implementation 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Functional</a:t>
                      </a:r>
                      <a:endParaRPr kumimoji="0" lang="en-US" sz="13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Non-functional Performance</a:t>
                      </a:r>
                      <a:endParaRPr kumimoji="0" lang="en-US" sz="13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US" sz="1300" b="0" i="0" u="none" strike="noStrike" cap="none" normalizeH="0" baseline="0" dirty="0" smtClean="0">
                          <a:ln>
                            <a:noFill/>
                          </a:ln>
                          <a:solidFill>
                            <a:schemeClr val="tx1"/>
                          </a:solidFill>
                          <a:effectLst/>
                          <a:latin typeface="Arial" charset="0"/>
                        </a:rPr>
                        <a:t>Capacity 2 to 4 slices</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US" sz="1300" b="0" i="0" u="none" strike="noStrike" cap="none" normalizeH="0" baseline="0" dirty="0" smtClean="0">
                          <a:ln>
                            <a:noFill/>
                          </a:ln>
                          <a:solidFill>
                            <a:schemeClr val="tx1"/>
                          </a:solidFill>
                          <a:effectLst/>
                          <a:latin typeface="Arial" charset="0"/>
                        </a:rPr>
                        <a:t>Different sizes of bread</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8302">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rPr>
                        <a:t>Apply Heat to sides of bread</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8302">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rPr>
                        <a:t>Monitor the browning</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rPr>
                        <a:t>Control browning</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8302">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rPr>
                        <a:t>Standard Single phase 230V 50 Hz ac</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GB" sz="1300" b="0" i="0" u="none" strike="noStrike" cap="none" normalizeH="0" baseline="0" dirty="0" smtClean="0">
                          <a:ln>
                            <a:noFill/>
                          </a:ln>
                          <a:solidFill>
                            <a:schemeClr val="tx1"/>
                          </a:solidFill>
                          <a:effectLst/>
                          <a:latin typeface="Arial" charset="0"/>
                        </a:rPr>
                        <a:t>Crumb Tray</a:t>
                      </a: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GB" sz="1300" b="0" i="0" u="none" strike="noStrike" cap="none" normalizeH="0" baseline="0" dirty="0" smtClean="0">
                          <a:ln>
                            <a:noFill/>
                          </a:ln>
                          <a:solidFill>
                            <a:schemeClr val="tx1"/>
                          </a:solidFill>
                          <a:effectLst/>
                          <a:latin typeface="Arial" charset="0"/>
                        </a:rPr>
                        <a:t>Cool to the touch</a:t>
                      </a: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9505" name="AutoShape 104"/>
          <p:cNvSpPr>
            <a:spLocks noChangeArrowheads="1"/>
          </p:cNvSpPr>
          <p:nvPr/>
        </p:nvSpPr>
        <p:spPr bwMode="auto">
          <a:xfrm>
            <a:off x="2128911" y="2851028"/>
            <a:ext cx="1131277" cy="663819"/>
          </a:xfrm>
          <a:prstGeom prst="wedgeRoundRectCallout">
            <a:avLst>
              <a:gd name="adj1" fmla="val 120334"/>
              <a:gd name="adj2" fmla="val 32322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292" b="1">
                <a:solidFill>
                  <a:schemeClr val="bg1"/>
                </a:solidFill>
              </a:rPr>
              <a:t>“</a:t>
            </a:r>
            <a:r>
              <a:rPr lang="en-GB" sz="1292" b="1">
                <a:solidFill>
                  <a:schemeClr val="bg1"/>
                </a:solidFill>
              </a:rPr>
              <a:t>Gap</a:t>
            </a:r>
            <a:r>
              <a:rPr lang="ja-JP" altLang="en-GB" sz="1292" b="1">
                <a:solidFill>
                  <a:schemeClr val="bg1"/>
                </a:solidFill>
              </a:rPr>
              <a:t>”</a:t>
            </a:r>
            <a:endParaRPr lang="en-GB" sz="1292" b="1">
              <a:solidFill>
                <a:schemeClr val="bg1"/>
              </a:solidFill>
            </a:endParaRPr>
          </a:p>
          <a:p>
            <a:pPr algn="ctr" eaLnBrk="1" hangingPunct="1">
              <a:defRPr/>
            </a:pPr>
            <a:r>
              <a:rPr lang="en-GB" sz="1108" b="1">
                <a:solidFill>
                  <a:schemeClr val="bg1"/>
                </a:solidFill>
              </a:rPr>
              <a:t>Missing Requirement</a:t>
            </a:r>
            <a:endParaRPr lang="en-US" sz="1108" b="1">
              <a:solidFill>
                <a:schemeClr val="bg1"/>
              </a:solidFill>
            </a:endParaRPr>
          </a:p>
        </p:txBody>
      </p:sp>
      <p:sp>
        <p:nvSpPr>
          <p:cNvPr id="19506" name="AutoShape 105"/>
          <p:cNvSpPr>
            <a:spLocks noChangeArrowheads="1"/>
          </p:cNvSpPr>
          <p:nvPr/>
        </p:nvSpPr>
        <p:spPr bwMode="gray">
          <a:xfrm>
            <a:off x="1905000" y="2824076"/>
            <a:ext cx="1367519" cy="663819"/>
          </a:xfrm>
          <a:prstGeom prst="wedgeRoundRectCallout">
            <a:avLst>
              <a:gd name="adj1" fmla="val 128837"/>
              <a:gd name="adj2" fmla="val 1987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292" b="1">
                <a:solidFill>
                  <a:schemeClr val="bg1"/>
                </a:solidFill>
                <a:latin typeface="+mn-lt"/>
              </a:rPr>
              <a:t>“</a:t>
            </a:r>
            <a:r>
              <a:rPr lang="en-GB" sz="1292" b="1" dirty="0">
                <a:solidFill>
                  <a:schemeClr val="bg1"/>
                </a:solidFill>
                <a:latin typeface="+mn-lt"/>
              </a:rPr>
              <a:t>Gap</a:t>
            </a:r>
            <a:r>
              <a:rPr lang="ja-JP" altLang="en-GB" sz="1292" b="1" dirty="0">
                <a:solidFill>
                  <a:schemeClr val="bg1"/>
                </a:solidFill>
                <a:latin typeface="+mn-lt"/>
              </a:rPr>
              <a:t>”</a:t>
            </a:r>
            <a:endParaRPr lang="en-GB" sz="1292" b="1" dirty="0">
              <a:solidFill>
                <a:schemeClr val="bg1"/>
              </a:solidFill>
              <a:latin typeface="+mn-lt"/>
            </a:endParaRPr>
          </a:p>
          <a:p>
            <a:pPr algn="ctr" eaLnBrk="1" hangingPunct="1">
              <a:defRPr/>
            </a:pPr>
            <a:r>
              <a:rPr lang="en-GB" sz="1108" b="1" dirty="0">
                <a:solidFill>
                  <a:schemeClr val="bg1"/>
                </a:solidFill>
                <a:latin typeface="+mn-lt"/>
              </a:rPr>
              <a:t>Missing Requirements</a:t>
            </a:r>
            <a:endParaRPr lang="en-US" sz="1108" b="1" dirty="0">
              <a:solidFill>
                <a:schemeClr val="bg1"/>
              </a:solidFill>
              <a:latin typeface="+mn-lt"/>
            </a:endParaRPr>
          </a:p>
        </p:txBody>
      </p:sp>
      <p:sp>
        <p:nvSpPr>
          <p:cNvPr id="19507" name="AutoShape 106"/>
          <p:cNvSpPr>
            <a:spLocks noChangeArrowheads="1"/>
          </p:cNvSpPr>
          <p:nvPr/>
        </p:nvSpPr>
        <p:spPr bwMode="auto">
          <a:xfrm>
            <a:off x="7749205" y="4450183"/>
            <a:ext cx="1131277" cy="663819"/>
          </a:xfrm>
          <a:prstGeom prst="wedgeRoundRectCallout">
            <a:avLst>
              <a:gd name="adj1" fmla="val -196409"/>
              <a:gd name="adj2" fmla="val -9869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292" b="1">
                <a:solidFill>
                  <a:schemeClr val="bg1"/>
                </a:solidFill>
              </a:rPr>
              <a:t>“</a:t>
            </a:r>
            <a:r>
              <a:rPr lang="en-GB" sz="1292" b="1">
                <a:solidFill>
                  <a:schemeClr val="bg1"/>
                </a:solidFill>
              </a:rPr>
              <a:t>Gap</a:t>
            </a:r>
            <a:r>
              <a:rPr lang="ja-JP" altLang="en-GB" sz="1292" b="1">
                <a:solidFill>
                  <a:schemeClr val="bg1"/>
                </a:solidFill>
              </a:rPr>
              <a:t>”</a:t>
            </a:r>
            <a:endParaRPr lang="en-GB" sz="1292" b="1">
              <a:solidFill>
                <a:schemeClr val="bg1"/>
              </a:solidFill>
            </a:endParaRPr>
          </a:p>
          <a:p>
            <a:pPr algn="ctr" eaLnBrk="1" hangingPunct="1">
              <a:defRPr/>
            </a:pPr>
            <a:r>
              <a:rPr lang="en-GB" sz="1108" b="1">
                <a:solidFill>
                  <a:schemeClr val="bg1"/>
                </a:solidFill>
              </a:rPr>
              <a:t>Missing Requirement</a:t>
            </a:r>
            <a:endParaRPr lang="en-US" sz="1108" b="1">
              <a:solidFill>
                <a:schemeClr val="bg1"/>
              </a:solidFill>
            </a:endParaRPr>
          </a:p>
        </p:txBody>
      </p:sp>
      <p:sp>
        <p:nvSpPr>
          <p:cNvPr id="19510" name="AutoShape 109"/>
          <p:cNvSpPr>
            <a:spLocks noChangeArrowheads="1"/>
          </p:cNvSpPr>
          <p:nvPr/>
        </p:nvSpPr>
        <p:spPr bwMode="gray">
          <a:xfrm>
            <a:off x="7760927" y="4450183"/>
            <a:ext cx="1201615" cy="663819"/>
          </a:xfrm>
          <a:prstGeom prst="wedgeRoundRectCallout">
            <a:avLst>
              <a:gd name="adj1" fmla="val -263292"/>
              <a:gd name="adj2" fmla="val 12814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292" b="1">
                <a:solidFill>
                  <a:schemeClr val="bg1"/>
                </a:solidFill>
              </a:rPr>
              <a:t>“</a:t>
            </a:r>
            <a:r>
              <a:rPr lang="en-GB" sz="1292" b="1">
                <a:solidFill>
                  <a:schemeClr val="bg1"/>
                </a:solidFill>
              </a:rPr>
              <a:t>Gap</a:t>
            </a:r>
            <a:r>
              <a:rPr lang="ja-JP" altLang="en-GB" sz="1292" b="1">
                <a:solidFill>
                  <a:schemeClr val="bg1"/>
                </a:solidFill>
              </a:rPr>
              <a:t>”</a:t>
            </a:r>
            <a:endParaRPr lang="en-GB" sz="1292" b="1">
              <a:solidFill>
                <a:schemeClr val="bg1"/>
              </a:solidFill>
            </a:endParaRPr>
          </a:p>
          <a:p>
            <a:pPr algn="ctr" eaLnBrk="1" hangingPunct="1">
              <a:defRPr/>
            </a:pPr>
            <a:r>
              <a:rPr lang="en-GB" sz="1108" b="1">
                <a:solidFill>
                  <a:schemeClr val="bg1"/>
                </a:solidFill>
              </a:rPr>
              <a:t>Missing Requirements</a:t>
            </a:r>
            <a:endParaRPr lang="en-US" sz="1108" b="1">
              <a:solidFill>
                <a:schemeClr val="bg1"/>
              </a:solidFill>
            </a:endParaRPr>
          </a:p>
        </p:txBody>
      </p:sp>
      <p:sp>
        <p:nvSpPr>
          <p:cNvPr id="10" name="AutoShape 106"/>
          <p:cNvSpPr>
            <a:spLocks noChangeArrowheads="1"/>
          </p:cNvSpPr>
          <p:nvPr/>
        </p:nvSpPr>
        <p:spPr bwMode="auto">
          <a:xfrm>
            <a:off x="7779352" y="4430087"/>
            <a:ext cx="1131277" cy="663819"/>
          </a:xfrm>
          <a:prstGeom prst="wedgeRoundRectCallout">
            <a:avLst>
              <a:gd name="adj1" fmla="val -288785"/>
              <a:gd name="adj2" fmla="val -26520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292" b="1" dirty="0">
                <a:solidFill>
                  <a:schemeClr val="bg1"/>
                </a:solidFill>
                <a:latin typeface="+mj-lt"/>
              </a:rPr>
              <a:t>“</a:t>
            </a:r>
            <a:r>
              <a:rPr lang="en-GB" sz="1292" b="1" dirty="0">
                <a:solidFill>
                  <a:schemeClr val="bg1"/>
                </a:solidFill>
                <a:latin typeface="+mj-lt"/>
              </a:rPr>
              <a:t>Gap</a:t>
            </a:r>
            <a:r>
              <a:rPr lang="ja-JP" altLang="en-GB" sz="1292" b="1" dirty="0">
                <a:solidFill>
                  <a:schemeClr val="bg1"/>
                </a:solidFill>
                <a:latin typeface="+mj-lt"/>
              </a:rPr>
              <a:t>”</a:t>
            </a:r>
            <a:endParaRPr lang="en-GB" sz="1292" b="1" dirty="0">
              <a:solidFill>
                <a:schemeClr val="bg1"/>
              </a:solidFill>
              <a:latin typeface="+mj-lt"/>
            </a:endParaRPr>
          </a:p>
          <a:p>
            <a:pPr algn="ctr" eaLnBrk="1" hangingPunct="1">
              <a:defRPr/>
            </a:pPr>
            <a:r>
              <a:rPr lang="en-GB" sz="1108" b="1" dirty="0">
                <a:solidFill>
                  <a:schemeClr val="bg1"/>
                </a:solidFill>
                <a:latin typeface="+mj-lt"/>
              </a:rPr>
              <a:t>Missing Requirement</a:t>
            </a:r>
            <a:endParaRPr lang="en-US" sz="1108" b="1" dirty="0">
              <a:solidFill>
                <a:schemeClr val="bg1"/>
              </a:solidFill>
              <a:latin typeface="+mj-lt"/>
            </a:endParaRPr>
          </a:p>
        </p:txBody>
      </p:sp>
      <p:sp>
        <p:nvSpPr>
          <p:cNvPr id="2" name="TextBox 1"/>
          <p:cNvSpPr txBox="1"/>
          <p:nvPr/>
        </p:nvSpPr>
        <p:spPr>
          <a:xfrm>
            <a:off x="471601" y="1045394"/>
            <a:ext cx="8381018" cy="100155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77" dirty="0"/>
              <a:t>The Systemic Textual Analysis Template makes use of the relationships between the Functional Requirements (what is to be done), Non-functional Performance Requirements (How well it is done) and the Non-functional Implementation Requirements(How it is done)</a:t>
            </a:r>
          </a:p>
        </p:txBody>
      </p:sp>
    </p:spTree>
    <p:extLst>
      <p:ext uri="{BB962C8B-B14F-4D97-AF65-F5344CB8AC3E}">
        <p14:creationId xmlns:p14="http://schemas.microsoft.com/office/powerpoint/2010/main" val="3002588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r>
              <a:rPr lang="en-GB" smtClean="0"/>
              <a:t>Exercise – Systemic Textual Analysis </a:t>
            </a:r>
            <a:endParaRPr lang="en-GB" dirty="0"/>
          </a:p>
        </p:txBody>
      </p:sp>
      <p:sp>
        <p:nvSpPr>
          <p:cNvPr id="41986" name="Rectangle 3"/>
          <p:cNvSpPr>
            <a:spLocks noGrp="1" noChangeArrowheads="1"/>
          </p:cNvSpPr>
          <p:nvPr>
            <p:ph type="body" sz="half" idx="2"/>
          </p:nvPr>
        </p:nvSpPr>
        <p:spPr>
          <a:xfrm>
            <a:off x="4495800" y="1066800"/>
            <a:ext cx="4419600" cy="5486393"/>
          </a:xfrm>
        </p:spPr>
        <p:txBody>
          <a:bodyPr>
            <a:normAutofit fontScale="77500" lnSpcReduction="20000"/>
          </a:bodyPr>
          <a:lstStyle/>
          <a:p>
            <a:r>
              <a:rPr lang="en-GB" dirty="0" smtClean="0"/>
              <a:t>In small teams: </a:t>
            </a:r>
          </a:p>
          <a:p>
            <a:pPr lvl="1"/>
            <a:r>
              <a:rPr lang="en-GB" dirty="0" smtClean="0"/>
              <a:t>Consider the Source Requirements Document given to you by the Tutor</a:t>
            </a:r>
          </a:p>
          <a:p>
            <a:pPr lvl="1"/>
            <a:r>
              <a:rPr lang="en-GB" dirty="0" smtClean="0"/>
              <a:t>Perform Steps 1 and 2 of a Systemic Textual Analysis</a:t>
            </a:r>
          </a:p>
          <a:p>
            <a:pPr lvl="2"/>
            <a:r>
              <a:rPr lang="en-GB" dirty="0" smtClean="0"/>
              <a:t>Step 1: Parse the individual written requirements to identify the atomic requirements and categorise as</a:t>
            </a:r>
          </a:p>
          <a:p>
            <a:pPr lvl="3"/>
            <a:r>
              <a:rPr lang="en-GB" dirty="0" smtClean="0"/>
              <a:t>the operational requirements</a:t>
            </a:r>
          </a:p>
          <a:p>
            <a:pPr lvl="3"/>
            <a:r>
              <a:rPr lang="en-GB" dirty="0" smtClean="0"/>
              <a:t>the functional requirements</a:t>
            </a:r>
          </a:p>
          <a:p>
            <a:pPr lvl="3"/>
            <a:r>
              <a:rPr lang="en-GB" dirty="0" smtClean="0"/>
              <a:t>the non functional requirements</a:t>
            </a:r>
          </a:p>
          <a:p>
            <a:pPr lvl="4"/>
            <a:r>
              <a:rPr lang="en-GB" dirty="0" smtClean="0"/>
              <a:t>System</a:t>
            </a:r>
          </a:p>
          <a:p>
            <a:pPr lvl="4"/>
            <a:r>
              <a:rPr lang="en-GB" dirty="0" smtClean="0"/>
              <a:t>Performance</a:t>
            </a:r>
          </a:p>
          <a:p>
            <a:pPr lvl="4"/>
            <a:r>
              <a:rPr lang="en-GB" dirty="0" smtClean="0"/>
              <a:t>Implementation</a:t>
            </a:r>
          </a:p>
          <a:p>
            <a:pPr lvl="3"/>
            <a:r>
              <a:rPr lang="en-GB" dirty="0" smtClean="0"/>
              <a:t>Tip: use sticky notes and annotate with the original requirements number to maintain traceability</a:t>
            </a:r>
          </a:p>
          <a:p>
            <a:pPr lvl="2"/>
            <a:r>
              <a:rPr lang="en-GB" dirty="0" smtClean="0"/>
              <a:t>Step 2: identify any missing requirements</a:t>
            </a:r>
          </a:p>
          <a:p>
            <a:pPr lvl="1"/>
            <a:r>
              <a:rPr lang="en-GB" dirty="0" smtClean="0"/>
              <a:t>Record the outcomes on the Systemic Textual Analysis form provided and be prepared to share with the rest of the group</a:t>
            </a:r>
          </a:p>
          <a:p>
            <a:r>
              <a:rPr lang="en-GB" dirty="0" smtClean="0"/>
              <a:t>Time 45 minutes</a:t>
            </a:r>
          </a:p>
          <a:p>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219200"/>
            <a:ext cx="4343400" cy="4394498"/>
          </a:xfrm>
          <a:prstGeom prst="rect">
            <a:avLst/>
          </a:prstGeom>
        </p:spPr>
      </p:pic>
    </p:spTree>
    <p:extLst>
      <p:ext uri="{BB962C8B-B14F-4D97-AF65-F5344CB8AC3E}">
        <p14:creationId xmlns:p14="http://schemas.microsoft.com/office/powerpoint/2010/main" val="8428015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sz="half" idx="1"/>
          </p:nvPr>
        </p:nvSpPr>
        <p:spPr/>
        <p:txBody>
          <a:bodyPr/>
          <a:lstStyle/>
          <a:p>
            <a:r>
              <a:rPr lang="en-GB" dirty="0" smtClean="0"/>
              <a:t>When performing a Systemic Textual Analysis it is essential we are clear on what is the system because the allocation of requirements to the NFS or NFP categories is dependent on this</a:t>
            </a:r>
          </a:p>
          <a:p>
            <a:r>
              <a:rPr lang="en-GB" dirty="0" smtClean="0"/>
              <a:t>Remember one person’</a:t>
            </a:r>
            <a:r>
              <a:rPr lang="en-GB" altLang="ja-JP" dirty="0" smtClean="0"/>
              <a:t>s system is another person’s subsystem!</a:t>
            </a:r>
          </a:p>
          <a:p>
            <a:r>
              <a:rPr lang="en-GB" dirty="0" smtClean="0"/>
              <a:t>That is, NFP requirements at the system level are NFS requirements at the sub-system level and so on</a:t>
            </a:r>
            <a:endParaRPr lang="en-GB" dirty="0"/>
          </a:p>
        </p:txBody>
      </p:sp>
      <p:sp>
        <p:nvSpPr>
          <p:cNvPr id="28673" name="Title 1"/>
          <p:cNvSpPr>
            <a:spLocks noGrp="1"/>
          </p:cNvSpPr>
          <p:nvPr>
            <p:ph type="title"/>
          </p:nvPr>
        </p:nvSpPr>
        <p:spPr/>
        <p:txBody>
          <a:bodyPr/>
          <a:lstStyle/>
          <a:p>
            <a:r>
              <a:rPr lang="en-GB" smtClean="0"/>
              <a:t>Issues: What</a:t>
            </a:r>
            <a:r>
              <a:rPr lang="ja-JP" altLang="en-GB" smtClean="0"/>
              <a:t>’</a:t>
            </a:r>
            <a:r>
              <a:rPr lang="en-GB" altLang="ja-JP" smtClean="0"/>
              <a:t>s My System?</a:t>
            </a:r>
            <a:endParaRPr lang="en-GB" dirty="0"/>
          </a:p>
        </p:txBody>
      </p:sp>
      <p:pic>
        <p:nvPicPr>
          <p:cNvPr id="286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2773" y="1439008"/>
            <a:ext cx="4155831" cy="2391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6" name="TextBox 5"/>
          <p:cNvSpPr txBox="1">
            <a:spLocks noChangeArrowheads="1"/>
          </p:cNvSpPr>
          <p:nvPr/>
        </p:nvSpPr>
        <p:spPr bwMode="auto">
          <a:xfrm>
            <a:off x="4541233" y="1118091"/>
            <a:ext cx="1954509"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Washing M/C level</a:t>
            </a:r>
          </a:p>
        </p:txBody>
      </p:sp>
      <p:pic>
        <p:nvPicPr>
          <p:cNvPr id="2867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5562" y="4082568"/>
            <a:ext cx="3746989" cy="2159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8" name="TextBox 8"/>
          <p:cNvSpPr txBox="1">
            <a:spLocks noChangeArrowheads="1"/>
          </p:cNvSpPr>
          <p:nvPr/>
        </p:nvSpPr>
        <p:spPr bwMode="auto">
          <a:xfrm>
            <a:off x="7347442" y="3801208"/>
            <a:ext cx="1811843"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Drain Water level</a:t>
            </a:r>
          </a:p>
        </p:txBody>
      </p:sp>
      <p:cxnSp>
        <p:nvCxnSpPr>
          <p:cNvPr id="17" name="Elbow Connector 16"/>
          <p:cNvCxnSpPr/>
          <p:nvPr/>
        </p:nvCxnSpPr>
        <p:spPr>
          <a:xfrm rot="16200000" flipH="1">
            <a:off x="4218110" y="3536707"/>
            <a:ext cx="3305908" cy="1622180"/>
          </a:xfrm>
          <a:prstGeom prst="bentConnector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680" name="TextBox 18"/>
          <p:cNvSpPr txBox="1">
            <a:spLocks noChangeArrowheads="1"/>
          </p:cNvSpPr>
          <p:nvPr/>
        </p:nvSpPr>
        <p:spPr bwMode="auto">
          <a:xfrm>
            <a:off x="4095262" y="3368922"/>
            <a:ext cx="1766276" cy="1015663"/>
          </a:xfrm>
          <a:prstGeom prst="rect">
            <a:avLst/>
          </a:prstGeom>
          <a:solidFill>
            <a:schemeClr val="bg1"/>
          </a:solidFill>
          <a:ln w="38100">
            <a:solidFill>
              <a:schemeClr val="tx1"/>
            </a:solidFill>
            <a:miter lim="800000"/>
            <a:headEnd/>
            <a:tailEnd/>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dirty="0">
                <a:latin typeface="+mn-lt"/>
              </a:rPr>
              <a:t>NFP requirements at the </a:t>
            </a:r>
            <a:r>
              <a:rPr lang="ja-JP" altLang="en-GB" sz="1200" dirty="0">
                <a:latin typeface="+mn-lt"/>
              </a:rPr>
              <a:t>“</a:t>
            </a:r>
            <a:r>
              <a:rPr lang="en-GB" altLang="ja-JP" sz="1200" dirty="0">
                <a:latin typeface="+mn-lt"/>
              </a:rPr>
              <a:t>system</a:t>
            </a:r>
            <a:r>
              <a:rPr lang="ja-JP" altLang="en-GB" sz="1200" dirty="0">
                <a:latin typeface="+mn-lt"/>
              </a:rPr>
              <a:t>”</a:t>
            </a:r>
            <a:r>
              <a:rPr lang="en-GB" altLang="ja-JP" sz="1200" dirty="0">
                <a:latin typeface="+mn-lt"/>
              </a:rPr>
              <a:t> level become NFS and the </a:t>
            </a:r>
            <a:r>
              <a:rPr lang="ja-JP" altLang="en-GB" sz="1200" dirty="0">
                <a:latin typeface="+mn-lt"/>
              </a:rPr>
              <a:t>“</a:t>
            </a:r>
            <a:r>
              <a:rPr lang="en-GB" altLang="ja-JP" sz="1200" dirty="0">
                <a:latin typeface="+mn-lt"/>
              </a:rPr>
              <a:t>subsystem</a:t>
            </a:r>
            <a:r>
              <a:rPr lang="ja-JP" altLang="en-GB" sz="1200" dirty="0">
                <a:latin typeface="+mn-lt"/>
              </a:rPr>
              <a:t>”</a:t>
            </a:r>
            <a:r>
              <a:rPr lang="en-GB" altLang="ja-JP" sz="1200" dirty="0">
                <a:latin typeface="+mn-lt"/>
              </a:rPr>
              <a:t> level</a:t>
            </a:r>
            <a:endParaRPr lang="en-GB" sz="1200" dirty="0">
              <a:latin typeface="+mn-lt"/>
            </a:endParaRPr>
          </a:p>
        </p:txBody>
      </p:sp>
      <p:sp>
        <p:nvSpPr>
          <p:cNvPr id="10" name="TextBox 9"/>
          <p:cNvSpPr txBox="1">
            <a:spLocks noChangeArrowheads="1"/>
          </p:cNvSpPr>
          <p:nvPr/>
        </p:nvSpPr>
        <p:spPr bwMode="auto">
          <a:xfrm>
            <a:off x="194165" y="5295676"/>
            <a:ext cx="4783015" cy="954107"/>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1400" dirty="0">
                <a:solidFill>
                  <a:srgbClr val="000000"/>
                </a:solidFill>
                <a:latin typeface="+mn-lt"/>
              </a:rPr>
              <a:t>If you are uncertain as to whether a requirement is NFS or NFP – start by assuming it is NFP this will force you to ask the question: if it is an NFP what is the associated  </a:t>
            </a:r>
            <a:r>
              <a:rPr lang="ja-JP" altLang="en-GB" sz="1400" dirty="0">
                <a:solidFill>
                  <a:srgbClr val="000000"/>
                </a:solidFill>
                <a:latin typeface="+mn-lt"/>
              </a:rPr>
              <a:t>“</a:t>
            </a:r>
            <a:r>
              <a:rPr lang="en-GB" sz="1400" dirty="0">
                <a:solidFill>
                  <a:srgbClr val="000000"/>
                </a:solidFill>
                <a:latin typeface="+mn-lt"/>
              </a:rPr>
              <a:t>function</a:t>
            </a:r>
            <a:r>
              <a:rPr lang="ja-JP" altLang="en-GB" sz="1400" dirty="0">
                <a:solidFill>
                  <a:srgbClr val="000000"/>
                </a:solidFill>
                <a:latin typeface="+mn-lt"/>
              </a:rPr>
              <a:t>”</a:t>
            </a:r>
            <a:r>
              <a:rPr lang="en-GB" sz="1400" dirty="0">
                <a:solidFill>
                  <a:srgbClr val="000000"/>
                </a:solidFill>
                <a:latin typeface="+mn-lt"/>
              </a:rPr>
              <a:t> </a:t>
            </a:r>
          </a:p>
        </p:txBody>
      </p:sp>
    </p:spTree>
    <p:extLst>
      <p:ext uri="{BB962C8B-B14F-4D97-AF65-F5344CB8AC3E}">
        <p14:creationId xmlns:p14="http://schemas.microsoft.com/office/powerpoint/2010/main" val="2079491265"/>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sz="half" idx="2"/>
          </p:nvPr>
        </p:nvSpPr>
        <p:spPr/>
        <p:txBody>
          <a:bodyPr/>
          <a:lstStyle/>
          <a:p>
            <a:r>
              <a:rPr lang="en-GB" smtClean="0"/>
              <a:t>Source Requirements documents contain requirements for the systems associated with the Prime System</a:t>
            </a:r>
          </a:p>
          <a:p>
            <a:r>
              <a:rPr lang="en-GB" smtClean="0"/>
              <a:t>One of the most common situations is to include requirements for the project/ programme</a:t>
            </a:r>
          </a:p>
          <a:p>
            <a:r>
              <a:rPr lang="en-GB" smtClean="0"/>
              <a:t>This is to be expected - but it does mean we have to sort the raw requirements and align them to their respective systems</a:t>
            </a:r>
          </a:p>
          <a:p>
            <a:r>
              <a:rPr lang="en-GB" smtClean="0"/>
              <a:t>This may require us to start a number of Systemic Textual Analyses - one for each system!</a:t>
            </a:r>
            <a:endParaRPr lang="en-GB" dirty="0"/>
          </a:p>
        </p:txBody>
      </p:sp>
      <p:sp>
        <p:nvSpPr>
          <p:cNvPr id="30721" name="Rectangle 2"/>
          <p:cNvSpPr>
            <a:spLocks noGrp="1" noChangeArrowheads="1"/>
          </p:cNvSpPr>
          <p:nvPr>
            <p:ph type="title"/>
          </p:nvPr>
        </p:nvSpPr>
        <p:spPr/>
        <p:txBody>
          <a:bodyPr/>
          <a:lstStyle/>
          <a:p>
            <a:r>
              <a:rPr lang="en-GB" smtClean="0"/>
              <a:t>Issues: The Wrong Requirements </a:t>
            </a:r>
            <a:endParaRPr lang="en-GB" dirty="0"/>
          </a:p>
        </p:txBody>
      </p:sp>
      <p:pic>
        <p:nvPicPr>
          <p:cNvPr id="307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16" y="1594341"/>
            <a:ext cx="4558992" cy="38920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9027937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r>
              <a:rPr lang="en-GB" smtClean="0"/>
              <a:t>Missing Requirements </a:t>
            </a:r>
            <a:r>
              <a:rPr lang="en-GB" smtClean="0">
                <a:sym typeface="Wingdings" charset="0"/>
              </a:rPr>
              <a:t>Deduce Requirements</a:t>
            </a:r>
            <a:endParaRPr lang="en-GB">
              <a:sym typeface="Wingdings" charset="0"/>
            </a:endParaRPr>
          </a:p>
        </p:txBody>
      </p:sp>
      <p:sp>
        <p:nvSpPr>
          <p:cNvPr id="39938" name="Rectangle 3"/>
          <p:cNvSpPr>
            <a:spLocks noGrp="1" noChangeArrowheads="1"/>
          </p:cNvSpPr>
          <p:nvPr>
            <p:ph type="body" idx="1"/>
          </p:nvPr>
        </p:nvSpPr>
        <p:spPr/>
        <p:txBody>
          <a:bodyPr>
            <a:normAutofit fontScale="92500" lnSpcReduction="20000"/>
          </a:bodyPr>
          <a:lstStyle/>
          <a:p>
            <a:r>
              <a:rPr lang="en-GB" dirty="0" smtClean="0"/>
              <a:t>The purpose of the Systemic Textual Analysis is not just to parse requirements and find where requirements are missing but to deduce those requirements</a:t>
            </a:r>
          </a:p>
          <a:p>
            <a:r>
              <a:rPr lang="en-GB" dirty="0" smtClean="0"/>
              <a:t>All the </a:t>
            </a:r>
            <a:r>
              <a:rPr lang="ja-JP" altLang="en-GB" dirty="0" smtClean="0"/>
              <a:t>“</a:t>
            </a:r>
            <a:r>
              <a:rPr lang="en-GB" altLang="ja-JP" dirty="0" smtClean="0"/>
              <a:t>gaps</a:t>
            </a:r>
            <a:r>
              <a:rPr lang="ja-JP" altLang="en-GB" dirty="0" smtClean="0"/>
              <a:t>”</a:t>
            </a:r>
            <a:r>
              <a:rPr lang="en-GB" altLang="ja-JP" dirty="0" smtClean="0"/>
              <a:t> in the STA template should be discussed to deduce suitable requirement(s)</a:t>
            </a:r>
          </a:p>
          <a:p>
            <a:r>
              <a:rPr lang="en-GB" dirty="0" smtClean="0"/>
              <a:t>At this stage this may lead to re-categorising the source requirements. For example, a requirement initially considered to be Non-functional Performance, for which no single function can be deduced or where several emerge should be re-categorised as Non-functional System</a:t>
            </a:r>
          </a:p>
          <a:p>
            <a:r>
              <a:rPr lang="en-GB" dirty="0" smtClean="0"/>
              <a:t>It is important to record, in some way, which requirements are deduced – hence the comments column on the template</a:t>
            </a:r>
          </a:p>
          <a:p>
            <a:r>
              <a:rPr lang="en-GB" dirty="0" smtClean="0"/>
              <a:t>There are three possible situations where the expressed requirement is a:</a:t>
            </a:r>
          </a:p>
          <a:p>
            <a:pPr lvl="1"/>
            <a:r>
              <a:rPr lang="en-GB" dirty="0" smtClean="0"/>
              <a:t>Non-functional Implementation</a:t>
            </a:r>
          </a:p>
          <a:p>
            <a:pPr lvl="1"/>
            <a:r>
              <a:rPr lang="en-GB" dirty="0" smtClean="0"/>
              <a:t>Non-functional Performance</a:t>
            </a:r>
          </a:p>
          <a:p>
            <a:pPr lvl="1"/>
            <a:r>
              <a:rPr lang="en-GB" dirty="0" smtClean="0"/>
              <a:t>Functional</a:t>
            </a:r>
          </a:p>
          <a:p>
            <a:endParaRPr lang="en-GB" dirty="0" smtClean="0"/>
          </a:p>
          <a:p>
            <a:endParaRPr lang="en-US" dirty="0"/>
          </a:p>
        </p:txBody>
      </p:sp>
    </p:spTree>
    <p:extLst>
      <p:ext uri="{BB962C8B-B14F-4D97-AF65-F5344CB8AC3E}">
        <p14:creationId xmlns:p14="http://schemas.microsoft.com/office/powerpoint/2010/main" val="556422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131" y="292263"/>
            <a:ext cx="6489700" cy="1041401"/>
          </a:xfrm>
        </p:spPr>
        <p:txBody>
          <a:bodyPr/>
          <a:lstStyle/>
          <a:p>
            <a:r>
              <a:rPr lang="en-US" smtClean="0"/>
              <a:t>Deducing Requirements from Non-functional Implementation Requirements</a:t>
            </a:r>
            <a:endParaRPr lang="en-US" dirty="0"/>
          </a:p>
        </p:txBody>
      </p:sp>
      <p:sp>
        <p:nvSpPr>
          <p:cNvPr id="3" name="Content Placeholder 2"/>
          <p:cNvSpPr>
            <a:spLocks noGrp="1"/>
          </p:cNvSpPr>
          <p:nvPr>
            <p:ph idx="1"/>
          </p:nvPr>
        </p:nvSpPr>
        <p:spPr/>
        <p:txBody>
          <a:bodyPr/>
          <a:lstStyle/>
          <a:p>
            <a:r>
              <a:rPr lang="en-US" smtClean="0"/>
              <a:t>Non-functional Implementation Requirements specify how part of the system is to be built – they are solution-based requirements</a:t>
            </a:r>
            <a:endParaRPr lang="en-US" dirty="0"/>
          </a:p>
        </p:txBody>
      </p:sp>
      <p:graphicFrame>
        <p:nvGraphicFramePr>
          <p:cNvPr id="5" name="Group 113"/>
          <p:cNvGraphicFramePr>
            <a:graphicFrameLocks noGrp="1"/>
          </p:cNvGraphicFramePr>
          <p:nvPr>
            <p:extLst/>
          </p:nvPr>
        </p:nvGraphicFramePr>
        <p:xfrm>
          <a:off x="2853761" y="2472539"/>
          <a:ext cx="5216769" cy="1441938"/>
        </p:xfrm>
        <a:graphic>
          <a:graphicData uri="http://schemas.openxmlformats.org/drawingml/2006/table">
            <a:tbl>
              <a:tblPr/>
              <a:tblGrid>
                <a:gridCol w="1764323"/>
                <a:gridCol w="1417026"/>
                <a:gridCol w="2035420"/>
              </a:tblGrid>
              <a:tr h="675249">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Non-functional  Implementation 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Functional</a:t>
                      </a:r>
                      <a:endParaRPr kumimoji="0" lang="en-US" sz="13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Non-functional Performance</a:t>
                      </a:r>
                      <a:endParaRPr kumimoji="0" lang="en-US" sz="13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8302">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rPr>
                        <a:t>Standard Single phase 230V 50 Hz ac</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135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GB" sz="1300" b="0" i="0" u="none" strike="noStrike" cap="none" normalizeH="0" baseline="0" dirty="0" smtClean="0">
                          <a:ln>
                            <a:noFill/>
                          </a:ln>
                          <a:solidFill>
                            <a:schemeClr val="tx1"/>
                          </a:solidFill>
                          <a:effectLst/>
                          <a:latin typeface="Arial" charset="0"/>
                        </a:rPr>
                        <a:t>Crumb Tray</a:t>
                      </a: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Rounded Rectangular Callout 5"/>
          <p:cNvSpPr/>
          <p:nvPr/>
        </p:nvSpPr>
        <p:spPr>
          <a:xfrm>
            <a:off x="266876" y="2379990"/>
            <a:ext cx="2020615" cy="1381884"/>
          </a:xfrm>
          <a:prstGeom prst="wedgeRoundRectCallout">
            <a:avLst>
              <a:gd name="adj1" fmla="val 75830"/>
              <a:gd name="adj2" fmla="val 31465"/>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92" dirty="0"/>
              <a:t>Non-functional Implementation requirements should be tested as to whether they are justifiable or lazy </a:t>
            </a:r>
          </a:p>
        </p:txBody>
      </p:sp>
      <p:sp>
        <p:nvSpPr>
          <p:cNvPr id="7" name="Rounded Rectangular Callout 6"/>
          <p:cNvSpPr/>
          <p:nvPr/>
        </p:nvSpPr>
        <p:spPr>
          <a:xfrm>
            <a:off x="949062" y="4404226"/>
            <a:ext cx="3619451" cy="1842256"/>
          </a:xfrm>
          <a:prstGeom prst="wedgeRoundRectCallout">
            <a:avLst>
              <a:gd name="adj1" fmla="val 63815"/>
              <a:gd name="adj2" fmla="val -8736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t>Where there are gaps for lazy NFI requirements we need to determine the function that the “solution” performs</a:t>
            </a:r>
          </a:p>
          <a:p>
            <a:pPr algn="ctr"/>
            <a:endParaRPr lang="en-US" sz="1200" dirty="0"/>
          </a:p>
          <a:p>
            <a:pPr algn="ctr"/>
            <a:r>
              <a:rPr lang="en-US" sz="1200" dirty="0"/>
              <a:t>Where there are gaps for justifiable NFI requirements we should also determine the function and later (when undertaking system design) explore alternative solutions to see if any of these could “delight” the customer</a:t>
            </a:r>
          </a:p>
        </p:txBody>
      </p:sp>
      <p:sp>
        <p:nvSpPr>
          <p:cNvPr id="8" name="Rounded Rectangular Callout 7"/>
          <p:cNvSpPr/>
          <p:nvPr/>
        </p:nvSpPr>
        <p:spPr>
          <a:xfrm>
            <a:off x="5165108" y="4256468"/>
            <a:ext cx="2378692" cy="1163046"/>
          </a:xfrm>
          <a:prstGeom prst="wedgeRoundRectCallout">
            <a:avLst>
              <a:gd name="adj1" fmla="val 63815"/>
              <a:gd name="adj2" fmla="val -8736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92" dirty="0"/>
              <a:t>Having determined the function we need to identify the associated Non-functional Requirements – see later</a:t>
            </a:r>
          </a:p>
        </p:txBody>
      </p:sp>
    </p:spTree>
    <p:extLst>
      <p:ext uri="{BB962C8B-B14F-4D97-AF65-F5344CB8AC3E}">
        <p14:creationId xmlns:p14="http://schemas.microsoft.com/office/powerpoint/2010/main" val="7747504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9" y="302270"/>
            <a:ext cx="6489700" cy="1041401"/>
          </a:xfrm>
        </p:spPr>
        <p:txBody>
          <a:bodyPr/>
          <a:lstStyle/>
          <a:p>
            <a:r>
              <a:rPr lang="en-US" smtClean="0"/>
              <a:t>Deducing Requirements from Non-functional Performance Requirements</a:t>
            </a:r>
            <a:endParaRPr lang="en-US" dirty="0"/>
          </a:p>
        </p:txBody>
      </p:sp>
      <p:sp>
        <p:nvSpPr>
          <p:cNvPr id="3" name="Content Placeholder 2"/>
          <p:cNvSpPr>
            <a:spLocks noGrp="1"/>
          </p:cNvSpPr>
          <p:nvPr>
            <p:ph idx="1"/>
          </p:nvPr>
        </p:nvSpPr>
        <p:spPr>
          <a:xfrm>
            <a:off x="130175" y="1404938"/>
            <a:ext cx="8686800" cy="5148262"/>
          </a:xfrm>
        </p:spPr>
        <p:txBody>
          <a:bodyPr/>
          <a:lstStyle/>
          <a:p>
            <a:r>
              <a:rPr lang="en-US" smtClean="0"/>
              <a:t>Non-functional Performance Requirements specify how well a particular function has to perform</a:t>
            </a:r>
            <a:endParaRPr lang="en-US" dirty="0"/>
          </a:p>
        </p:txBody>
      </p:sp>
      <p:sp>
        <p:nvSpPr>
          <p:cNvPr id="6" name="Rounded Rectangular Callout 5"/>
          <p:cNvSpPr/>
          <p:nvPr/>
        </p:nvSpPr>
        <p:spPr>
          <a:xfrm>
            <a:off x="6104028" y="1748799"/>
            <a:ext cx="2762369" cy="1860249"/>
          </a:xfrm>
          <a:prstGeom prst="wedgeRoundRectCallout">
            <a:avLst>
              <a:gd name="adj1" fmla="val -72572"/>
              <a:gd name="adj2" fmla="val 23492"/>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00" dirty="0"/>
              <a:t>Complete Non-functional Performance Requirements comprise a metric, an attribute and associated numerical target values. Expressed requirements are often not complete but will form the basis for determining numerical targets</a:t>
            </a:r>
          </a:p>
        </p:txBody>
      </p:sp>
      <p:sp>
        <p:nvSpPr>
          <p:cNvPr id="7" name="Rounded Rectangular Callout 6"/>
          <p:cNvSpPr/>
          <p:nvPr/>
        </p:nvSpPr>
        <p:spPr>
          <a:xfrm>
            <a:off x="3865762" y="4310442"/>
            <a:ext cx="3619451" cy="1842256"/>
          </a:xfrm>
          <a:prstGeom prst="wedgeRoundRectCallout">
            <a:avLst>
              <a:gd name="adj1" fmla="val -65223"/>
              <a:gd name="adj2" fmla="val -9296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t>Remember stakeholders like users or customers rarely specify functionality but imply it through the NFP requirements. </a:t>
            </a:r>
          </a:p>
          <a:p>
            <a:pPr algn="ctr"/>
            <a:r>
              <a:rPr lang="en-US" sz="1200" dirty="0"/>
              <a:t>We need to determine the function that is implied by the partial NFP requirement. Note in doing so we often have choice over the verb and need to choose verbs that in themselves don’t infer a solution.</a:t>
            </a:r>
          </a:p>
        </p:txBody>
      </p:sp>
      <p:sp>
        <p:nvSpPr>
          <p:cNvPr id="8" name="Rounded Rectangular Callout 7"/>
          <p:cNvSpPr/>
          <p:nvPr/>
        </p:nvSpPr>
        <p:spPr>
          <a:xfrm>
            <a:off x="150057" y="5006745"/>
            <a:ext cx="3076135" cy="1231107"/>
          </a:xfrm>
          <a:prstGeom prst="wedgeRoundRectCallout">
            <a:avLst>
              <a:gd name="adj1" fmla="val -10107"/>
              <a:gd name="adj2" fmla="val -17801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92" dirty="0"/>
              <a:t>Note:  We are not designing the system and therefore the Non-functional Implementation column should not be completed. In the ideal world this column should be empty</a:t>
            </a:r>
            <a:endParaRPr lang="en-US" sz="1292" dirty="0"/>
          </a:p>
        </p:txBody>
      </p:sp>
      <p:graphicFrame>
        <p:nvGraphicFramePr>
          <p:cNvPr id="9" name="Group 113"/>
          <p:cNvGraphicFramePr>
            <a:graphicFrameLocks noGrp="1"/>
          </p:cNvGraphicFramePr>
          <p:nvPr>
            <p:extLst/>
          </p:nvPr>
        </p:nvGraphicFramePr>
        <p:xfrm>
          <a:off x="482072" y="2259134"/>
          <a:ext cx="5216769" cy="1349914"/>
        </p:xfrm>
        <a:graphic>
          <a:graphicData uri="http://schemas.openxmlformats.org/drawingml/2006/table">
            <a:tbl>
              <a:tblPr/>
              <a:tblGrid>
                <a:gridCol w="1764323"/>
                <a:gridCol w="1417026"/>
                <a:gridCol w="2035420"/>
              </a:tblGrid>
              <a:tr h="675249">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Non-functional  Implementation 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Functional</a:t>
                      </a:r>
                      <a:endParaRPr kumimoji="0" lang="en-US" sz="13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Non-functional Performance</a:t>
                      </a:r>
                      <a:endParaRPr kumimoji="0" lang="en-US" sz="13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US" sz="1300" b="0" i="0" u="none" strike="noStrike" cap="none" normalizeH="0" baseline="0" dirty="0" smtClean="0">
                          <a:ln>
                            <a:noFill/>
                          </a:ln>
                          <a:solidFill>
                            <a:schemeClr val="tx1"/>
                          </a:solidFill>
                          <a:effectLst/>
                          <a:latin typeface="Arial" charset="0"/>
                        </a:rPr>
                        <a:t>Capacity 2 to 4 slices</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US" sz="1300" b="0" i="0" u="none" strike="noStrike" cap="none" normalizeH="0" baseline="0" dirty="0" smtClean="0">
                          <a:ln>
                            <a:noFill/>
                          </a:ln>
                          <a:solidFill>
                            <a:schemeClr val="tx1"/>
                          </a:solidFill>
                          <a:effectLst/>
                          <a:latin typeface="Arial" charset="0"/>
                        </a:rPr>
                        <a:t>Different sizes of bread</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0378815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73" y="335960"/>
            <a:ext cx="6489700" cy="1041401"/>
          </a:xfrm>
        </p:spPr>
        <p:txBody>
          <a:bodyPr/>
          <a:lstStyle/>
          <a:p>
            <a:r>
              <a:rPr lang="en-US" smtClean="0"/>
              <a:t>Deducing Non-functional Performance Requirements from Functional Requirements</a:t>
            </a:r>
            <a:endParaRPr lang="en-US" dirty="0"/>
          </a:p>
        </p:txBody>
      </p:sp>
      <p:sp>
        <p:nvSpPr>
          <p:cNvPr id="3" name="Content Placeholder 2"/>
          <p:cNvSpPr>
            <a:spLocks noGrp="1"/>
          </p:cNvSpPr>
          <p:nvPr>
            <p:ph idx="1"/>
          </p:nvPr>
        </p:nvSpPr>
        <p:spPr/>
        <p:txBody>
          <a:bodyPr/>
          <a:lstStyle/>
          <a:p>
            <a:r>
              <a:rPr lang="en-US" smtClean="0"/>
              <a:t>Functional Requirements specify what the system has to do in order to meet the Operational Requirement of the system</a:t>
            </a:r>
            <a:endParaRPr lang="en-US" dirty="0"/>
          </a:p>
        </p:txBody>
      </p:sp>
      <p:sp>
        <p:nvSpPr>
          <p:cNvPr id="6" name="Rounded Rectangular Callout 5"/>
          <p:cNvSpPr/>
          <p:nvPr/>
        </p:nvSpPr>
        <p:spPr>
          <a:xfrm>
            <a:off x="3305723" y="3994883"/>
            <a:ext cx="1950306" cy="1602333"/>
          </a:xfrm>
          <a:prstGeom prst="wedgeRoundRectCallout">
            <a:avLst>
              <a:gd name="adj1" fmla="val -18879"/>
              <a:gd name="adj2" fmla="val -85314"/>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92" dirty="0"/>
              <a:t>Functional Requirements are typically captured at this point as a simple verb noun description </a:t>
            </a:r>
          </a:p>
        </p:txBody>
      </p:sp>
      <p:sp>
        <p:nvSpPr>
          <p:cNvPr id="8" name="Rounded Rectangular Callout 7"/>
          <p:cNvSpPr/>
          <p:nvPr/>
        </p:nvSpPr>
        <p:spPr>
          <a:xfrm>
            <a:off x="150056" y="5006745"/>
            <a:ext cx="2742201" cy="1231107"/>
          </a:xfrm>
          <a:prstGeom prst="wedgeRoundRectCallout">
            <a:avLst>
              <a:gd name="adj1" fmla="val 24616"/>
              <a:gd name="adj2" fmla="val -188175"/>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dirty="0"/>
              <a:t>Note:  We are not designing the system and therefore the Non-functional Implementation column should not be completed. In the ideal world this column should be empty</a:t>
            </a:r>
            <a:endParaRPr lang="en-US" sz="1200" dirty="0"/>
          </a:p>
        </p:txBody>
      </p:sp>
      <p:graphicFrame>
        <p:nvGraphicFramePr>
          <p:cNvPr id="9" name="Group 113"/>
          <p:cNvGraphicFramePr>
            <a:graphicFrameLocks noGrp="1"/>
          </p:cNvGraphicFramePr>
          <p:nvPr>
            <p:extLst/>
          </p:nvPr>
        </p:nvGraphicFramePr>
        <p:xfrm>
          <a:off x="1817698" y="2163036"/>
          <a:ext cx="5216769" cy="1349914"/>
        </p:xfrm>
        <a:graphic>
          <a:graphicData uri="http://schemas.openxmlformats.org/drawingml/2006/table">
            <a:tbl>
              <a:tblPr/>
              <a:tblGrid>
                <a:gridCol w="1609326"/>
                <a:gridCol w="1572023"/>
                <a:gridCol w="2035420"/>
              </a:tblGrid>
              <a:tr h="675249">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Non-functional  Implementation 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Functional</a:t>
                      </a:r>
                      <a:endParaRPr kumimoji="0" lang="en-US" sz="13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Non-functional Performance</a:t>
                      </a:r>
                      <a:endParaRPr kumimoji="0" lang="en-US" sz="13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smtClean="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rPr>
                        <a:t>Generate Heat</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smtClean="0">
                          <a:ln>
                            <a:noFill/>
                          </a:ln>
                          <a:solidFill>
                            <a:schemeClr val="tx1"/>
                          </a:solidFill>
                          <a:effectLst/>
                          <a:latin typeface="Arial" charset="0"/>
                          <a:ea typeface="Times New Roman" pitchFamily="18" charset="0"/>
                          <a:cs typeface="Arial" charset="0"/>
                        </a:rPr>
                        <a:t>Control Browning</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 name="Rounded Rectangular Callout 9"/>
          <p:cNvSpPr/>
          <p:nvPr/>
        </p:nvSpPr>
        <p:spPr>
          <a:xfrm>
            <a:off x="6154817" y="4304515"/>
            <a:ext cx="2329778" cy="1552163"/>
          </a:xfrm>
          <a:prstGeom prst="wedgeRoundRectCallout">
            <a:avLst>
              <a:gd name="adj1" fmla="val -66410"/>
              <a:gd name="adj2" fmla="val -118586"/>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t>The function defines the “job” to be done we now have to determine “how well’ that job has to be done in order to specify the Non-functional Performance Requirements</a:t>
            </a:r>
          </a:p>
        </p:txBody>
      </p:sp>
    </p:spTree>
    <p:extLst>
      <p:ext uri="{BB962C8B-B14F-4D97-AF65-F5344CB8AC3E}">
        <p14:creationId xmlns:p14="http://schemas.microsoft.com/office/powerpoint/2010/main" val="18132652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GB" smtClean="0"/>
              <a:t>The Nature of Non-functional Performance Requirements</a:t>
            </a:r>
            <a:endParaRPr lang="en-GB" dirty="0"/>
          </a:p>
        </p:txBody>
      </p:sp>
      <p:sp>
        <p:nvSpPr>
          <p:cNvPr id="88066" name="Rectangle 3"/>
          <p:cNvSpPr>
            <a:spLocks noGrp="1" noChangeArrowheads="1"/>
          </p:cNvSpPr>
          <p:nvPr>
            <p:ph type="body" idx="1"/>
          </p:nvPr>
        </p:nvSpPr>
        <p:spPr>
          <a:xfrm>
            <a:off x="130175" y="1328738"/>
            <a:ext cx="8686800" cy="2077986"/>
          </a:xfrm>
        </p:spPr>
        <p:txBody>
          <a:bodyPr>
            <a:normAutofit lnSpcReduction="10000"/>
          </a:bodyPr>
          <a:lstStyle/>
          <a:p>
            <a:r>
              <a:rPr lang="en-GB" dirty="0" smtClean="0"/>
              <a:t>Non-functional Performance Requirements </a:t>
            </a:r>
            <a:r>
              <a:rPr lang="en-GB" altLang="ja-JP" dirty="0" smtClean="0"/>
              <a:t>comprise: a metric, measure or property and a numerical value as a target, lower or upper limit, that defines how well a particular function has to perform</a:t>
            </a:r>
          </a:p>
          <a:p>
            <a:r>
              <a:rPr lang="en-GB" altLang="ja-JP" dirty="0" smtClean="0"/>
              <a:t>For any given function there WILL be several NFP requirements that are specific to that function</a:t>
            </a:r>
            <a:endParaRPr lang="en-GB" altLang="ja-JP" dirty="0"/>
          </a:p>
        </p:txBody>
      </p:sp>
      <p:sp>
        <p:nvSpPr>
          <p:cNvPr id="88067" name="Text Box 4"/>
          <p:cNvSpPr txBox="1">
            <a:spLocks noChangeArrowheads="1"/>
          </p:cNvSpPr>
          <p:nvPr/>
        </p:nvSpPr>
        <p:spPr bwMode="auto">
          <a:xfrm>
            <a:off x="742948" y="4637942"/>
            <a:ext cx="1582484"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Generate Heat</a:t>
            </a:r>
          </a:p>
        </p:txBody>
      </p:sp>
      <p:sp>
        <p:nvSpPr>
          <p:cNvPr id="88068" name="Text Box 5"/>
          <p:cNvSpPr txBox="1">
            <a:spLocks noChangeArrowheads="1"/>
          </p:cNvSpPr>
          <p:nvPr/>
        </p:nvSpPr>
        <p:spPr bwMode="auto">
          <a:xfrm>
            <a:off x="3124200" y="3733800"/>
            <a:ext cx="5194051"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Radiant heat output &gt; 0.5kW/m</a:t>
            </a:r>
            <a:r>
              <a:rPr lang="en-GB" sz="1662" baseline="30000" dirty="0"/>
              <a:t>2 </a:t>
            </a:r>
            <a:r>
              <a:rPr lang="en-GB" sz="1662" dirty="0"/>
              <a:t>radiant heat per side</a:t>
            </a:r>
            <a:endParaRPr lang="en-US" sz="1662" dirty="0"/>
          </a:p>
        </p:txBody>
      </p:sp>
      <p:sp>
        <p:nvSpPr>
          <p:cNvPr id="88069" name="Text Box 6"/>
          <p:cNvSpPr txBox="1">
            <a:spLocks noChangeArrowheads="1"/>
          </p:cNvSpPr>
          <p:nvPr/>
        </p:nvSpPr>
        <p:spPr bwMode="auto">
          <a:xfrm>
            <a:off x="3117847" y="4108939"/>
            <a:ext cx="3355406"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Heat area per side = 140x140mm</a:t>
            </a:r>
            <a:endParaRPr lang="en-US" sz="1662" dirty="0"/>
          </a:p>
        </p:txBody>
      </p:sp>
      <p:sp>
        <p:nvSpPr>
          <p:cNvPr id="88070" name="Rectangle 7"/>
          <p:cNvSpPr>
            <a:spLocks noChangeArrowheads="1"/>
          </p:cNvSpPr>
          <p:nvPr/>
        </p:nvSpPr>
        <p:spPr bwMode="auto">
          <a:xfrm>
            <a:off x="3124200" y="4919074"/>
            <a:ext cx="4572000"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1662" dirty="0"/>
              <a:t>Cost (DTUPC) &lt; £</a:t>
            </a:r>
            <a:r>
              <a:rPr lang="en-GB" sz="1477" dirty="0"/>
              <a:t>1</a:t>
            </a:r>
            <a:r>
              <a:rPr lang="en-GB" sz="1662" dirty="0"/>
              <a:t>.90 </a:t>
            </a:r>
          </a:p>
        </p:txBody>
      </p:sp>
      <p:sp>
        <p:nvSpPr>
          <p:cNvPr id="88071" name="Rectangle 8"/>
          <p:cNvSpPr>
            <a:spLocks noChangeArrowheads="1"/>
          </p:cNvSpPr>
          <p:nvPr/>
        </p:nvSpPr>
        <p:spPr bwMode="auto">
          <a:xfrm>
            <a:off x="3121022" y="4488143"/>
            <a:ext cx="4572000"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1662" dirty="0"/>
              <a:t>Time to 350</a:t>
            </a:r>
            <a:r>
              <a:rPr lang="en-GB" sz="1477" baseline="30000" dirty="0"/>
              <a:t>o</a:t>
            </a:r>
            <a:r>
              <a:rPr lang="en-GB" sz="1477" dirty="0"/>
              <a:t>C &lt; 15 seconds</a:t>
            </a:r>
            <a:r>
              <a:rPr lang="en-GB" sz="1662" dirty="0"/>
              <a:t> </a:t>
            </a:r>
          </a:p>
        </p:txBody>
      </p:sp>
      <p:sp>
        <p:nvSpPr>
          <p:cNvPr id="88072" name="Rectangle 9"/>
          <p:cNvSpPr>
            <a:spLocks noChangeArrowheads="1"/>
          </p:cNvSpPr>
          <p:nvPr/>
        </p:nvSpPr>
        <p:spPr bwMode="auto">
          <a:xfrm>
            <a:off x="3121025" y="5254869"/>
            <a:ext cx="3476786"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1662" dirty="0"/>
              <a:t>First Year Failure Rate &lt; 0.005</a:t>
            </a:r>
          </a:p>
        </p:txBody>
      </p:sp>
      <p:sp>
        <p:nvSpPr>
          <p:cNvPr id="88074" name="Text Box 11"/>
          <p:cNvSpPr txBox="1">
            <a:spLocks noChangeArrowheads="1"/>
          </p:cNvSpPr>
          <p:nvPr/>
        </p:nvSpPr>
        <p:spPr bwMode="auto">
          <a:xfrm>
            <a:off x="3124201" y="5621289"/>
            <a:ext cx="527709"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etc.</a:t>
            </a:r>
            <a:endParaRPr lang="en-US" sz="1662" dirty="0"/>
          </a:p>
        </p:txBody>
      </p:sp>
      <p:cxnSp>
        <p:nvCxnSpPr>
          <p:cNvPr id="88075" name="AutoShape 12"/>
          <p:cNvCxnSpPr>
            <a:cxnSpLocks noChangeShapeType="1"/>
            <a:stCxn id="88067" idx="3"/>
            <a:endCxn id="88068" idx="1"/>
          </p:cNvCxnSpPr>
          <p:nvPr/>
        </p:nvCxnSpPr>
        <p:spPr bwMode="auto">
          <a:xfrm flipV="1">
            <a:off x="2325432" y="3907855"/>
            <a:ext cx="798768" cy="90414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6" name="AutoShape 13"/>
          <p:cNvCxnSpPr>
            <a:cxnSpLocks noChangeShapeType="1"/>
            <a:stCxn id="88067" idx="3"/>
            <a:endCxn id="88069" idx="1"/>
          </p:cNvCxnSpPr>
          <p:nvPr/>
        </p:nvCxnSpPr>
        <p:spPr bwMode="auto">
          <a:xfrm flipV="1">
            <a:off x="2325432" y="4282994"/>
            <a:ext cx="792415" cy="529003"/>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7" name="AutoShape 14"/>
          <p:cNvCxnSpPr>
            <a:cxnSpLocks noChangeShapeType="1"/>
            <a:stCxn id="88067" idx="3"/>
            <a:endCxn id="88070" idx="1"/>
          </p:cNvCxnSpPr>
          <p:nvPr/>
        </p:nvCxnSpPr>
        <p:spPr bwMode="auto">
          <a:xfrm>
            <a:off x="2325432" y="4811997"/>
            <a:ext cx="798768" cy="28113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8" name="AutoShape 15"/>
          <p:cNvCxnSpPr>
            <a:cxnSpLocks noChangeShapeType="1"/>
            <a:stCxn id="88067" idx="3"/>
            <a:endCxn id="88071" idx="1"/>
          </p:cNvCxnSpPr>
          <p:nvPr/>
        </p:nvCxnSpPr>
        <p:spPr bwMode="auto">
          <a:xfrm flipV="1">
            <a:off x="2325432" y="4662198"/>
            <a:ext cx="795590" cy="149799"/>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9" name="AutoShape 16"/>
          <p:cNvCxnSpPr>
            <a:cxnSpLocks noChangeShapeType="1"/>
            <a:stCxn id="88067" idx="3"/>
            <a:endCxn id="88072" idx="1"/>
          </p:cNvCxnSpPr>
          <p:nvPr/>
        </p:nvCxnSpPr>
        <p:spPr bwMode="auto">
          <a:xfrm>
            <a:off x="2325432" y="4811997"/>
            <a:ext cx="795593" cy="616927"/>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81" name="AutoShape 18"/>
          <p:cNvCxnSpPr>
            <a:cxnSpLocks noChangeShapeType="1"/>
            <a:stCxn id="88067" idx="3"/>
            <a:endCxn id="88074" idx="1"/>
          </p:cNvCxnSpPr>
          <p:nvPr/>
        </p:nvCxnSpPr>
        <p:spPr bwMode="auto">
          <a:xfrm>
            <a:off x="2325432" y="4811997"/>
            <a:ext cx="798769" cy="983347"/>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60801712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r>
              <a:rPr lang="en-GB" smtClean="0"/>
              <a:t>Deducing Non-functional Performance Requirements</a:t>
            </a:r>
            <a:endParaRPr lang="en-GB" dirty="0"/>
          </a:p>
        </p:txBody>
      </p:sp>
      <p:sp>
        <p:nvSpPr>
          <p:cNvPr id="95234" name="Rectangle 67"/>
          <p:cNvSpPr>
            <a:spLocks noGrp="1" noChangeArrowheads="1"/>
          </p:cNvSpPr>
          <p:nvPr>
            <p:ph idx="1"/>
          </p:nvPr>
        </p:nvSpPr>
        <p:spPr/>
        <p:txBody>
          <a:bodyPr/>
          <a:lstStyle/>
          <a:p>
            <a:r>
              <a:rPr lang="en-GB" smtClean="0"/>
              <a:t>If we are designing a system with a known meta-solution we should have most the of the NFP requirements. It will be a matter of collecting and collating them against the Functions</a:t>
            </a:r>
          </a:p>
          <a:p>
            <a:r>
              <a:rPr lang="en-GB" smtClean="0"/>
              <a:t>If not, </a:t>
            </a:r>
            <a:r>
              <a:rPr lang="en-US" smtClean="0"/>
              <a:t>a common approach here is to consider two solutions, say A and B, to each function and ask what could be measured to decided between them?  The key here is to identify measurable characteristics</a:t>
            </a:r>
          </a:p>
          <a:p>
            <a:r>
              <a:rPr lang="en-US" smtClean="0"/>
              <a:t>We should also consider the flow-down of the Non-functional System requirements</a:t>
            </a:r>
          </a:p>
          <a:p>
            <a:endParaRPr lang="en-GB" dirty="0"/>
          </a:p>
        </p:txBody>
      </p:sp>
    </p:spTree>
    <p:extLst>
      <p:ext uri="{BB962C8B-B14F-4D97-AF65-F5344CB8AC3E}">
        <p14:creationId xmlns:p14="http://schemas.microsoft.com/office/powerpoint/2010/main" val="5358312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9635" y="3994960"/>
            <a:ext cx="8305320" cy="178774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477"/>
          </a:p>
        </p:txBody>
      </p:sp>
      <p:sp>
        <p:nvSpPr>
          <p:cNvPr id="48129" name="Rectangle 2"/>
          <p:cNvSpPr>
            <a:spLocks noGrp="1" noChangeArrowheads="1"/>
          </p:cNvSpPr>
          <p:nvPr>
            <p:ph type="title"/>
          </p:nvPr>
        </p:nvSpPr>
        <p:spPr/>
        <p:txBody>
          <a:bodyPr/>
          <a:lstStyle/>
          <a:p>
            <a:r>
              <a:rPr lang="en-GB" smtClean="0"/>
              <a:t>Systemic Textual Analysis: Step 3</a:t>
            </a:r>
            <a:br>
              <a:rPr lang="en-GB" smtClean="0"/>
            </a:br>
            <a:r>
              <a:rPr lang="en-GB" smtClean="0"/>
              <a:t>Clarify and Refine the Requirements</a:t>
            </a:r>
            <a:endParaRPr lang="en-GB"/>
          </a:p>
        </p:txBody>
      </p:sp>
      <p:sp>
        <p:nvSpPr>
          <p:cNvPr id="48130" name="Rectangle 3"/>
          <p:cNvSpPr>
            <a:spLocks noGrp="1" noChangeArrowheads="1"/>
          </p:cNvSpPr>
          <p:nvPr>
            <p:ph type="body" idx="1"/>
          </p:nvPr>
        </p:nvSpPr>
        <p:spPr>
          <a:xfrm>
            <a:off x="130175" y="1328738"/>
            <a:ext cx="8686800" cy="2742280"/>
          </a:xfrm>
        </p:spPr>
        <p:txBody>
          <a:bodyPr>
            <a:normAutofit fontScale="77500" lnSpcReduction="20000"/>
          </a:bodyPr>
          <a:lstStyle/>
          <a:p>
            <a:r>
              <a:rPr lang="en-GB" dirty="0" smtClean="0"/>
              <a:t>The individual requirement fragments identified from step 2 should now be examined one at a time asking the following questions:</a:t>
            </a:r>
          </a:p>
          <a:p>
            <a:pPr lvl="1"/>
            <a:r>
              <a:rPr lang="en-GB" dirty="0" smtClean="0"/>
              <a:t>Is it correct? (is it asking for something possible?)</a:t>
            </a:r>
          </a:p>
          <a:p>
            <a:pPr lvl="1"/>
            <a:r>
              <a:rPr lang="en-GB" dirty="0" smtClean="0"/>
              <a:t>Is it complete? (how do I turn it in to a sentence?)</a:t>
            </a:r>
          </a:p>
          <a:p>
            <a:pPr lvl="1"/>
            <a:r>
              <a:rPr lang="en-GB" dirty="0" smtClean="0"/>
              <a:t>Is it clear and concise? (is it unambiguous in simple direct language?)</a:t>
            </a:r>
          </a:p>
          <a:p>
            <a:pPr lvl="1"/>
            <a:r>
              <a:rPr lang="en-GB" dirty="0" smtClean="0"/>
              <a:t>Is it consistent? (with the other requirements)</a:t>
            </a:r>
          </a:p>
          <a:p>
            <a:pPr lvl="1"/>
            <a:r>
              <a:rPr lang="en-GB" dirty="0" smtClean="0"/>
              <a:t>Is it confirmable? (is there a way in which we can demonstrate that we have met this requirement?)</a:t>
            </a:r>
          </a:p>
          <a:p>
            <a:r>
              <a:rPr lang="en-GB" dirty="0" smtClean="0"/>
              <a:t>In answering these questions we may need to seek clarification from the source stakeholder. We should avoid making assumptions, but if there is no choice document the assumption</a:t>
            </a:r>
          </a:p>
          <a:p>
            <a:endParaRPr lang="en-GB" dirty="0"/>
          </a:p>
        </p:txBody>
      </p:sp>
      <p:sp>
        <p:nvSpPr>
          <p:cNvPr id="2" name="TextBox 1"/>
          <p:cNvSpPr txBox="1"/>
          <p:nvPr/>
        </p:nvSpPr>
        <p:spPr>
          <a:xfrm>
            <a:off x="382650" y="4071018"/>
            <a:ext cx="8282306" cy="1796646"/>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marL="316531" indent="-316531">
              <a:lnSpc>
                <a:spcPct val="80000"/>
              </a:lnSpc>
              <a:spcBef>
                <a:spcPct val="20000"/>
              </a:spcBef>
              <a:buFontTx/>
              <a:buChar char="•"/>
            </a:pPr>
            <a:r>
              <a:rPr lang="en-GB" sz="1846" kern="0" dirty="0">
                <a:solidFill>
                  <a:srgbClr val="000000"/>
                </a:solidFill>
              </a:rPr>
              <a:t>The requirement should be, if necessary, rewritten to have positive outcomes to the above questions</a:t>
            </a:r>
          </a:p>
          <a:p>
            <a:pPr marL="316531" indent="-316531">
              <a:lnSpc>
                <a:spcPct val="80000"/>
              </a:lnSpc>
              <a:spcBef>
                <a:spcPct val="20000"/>
              </a:spcBef>
              <a:buFontTx/>
              <a:buChar char="•"/>
            </a:pPr>
            <a:r>
              <a:rPr lang="en-GB" sz="1846" kern="0" dirty="0">
                <a:solidFill>
                  <a:srgbClr val="000000"/>
                </a:solidFill>
              </a:rPr>
              <a:t>The set of requirements must be examined to ensure they form a complete consistent set with no contradictions</a:t>
            </a:r>
          </a:p>
          <a:p>
            <a:pPr marL="316531" indent="-316531">
              <a:lnSpc>
                <a:spcPct val="80000"/>
              </a:lnSpc>
              <a:spcBef>
                <a:spcPct val="20000"/>
              </a:spcBef>
              <a:buFontTx/>
              <a:buChar char="•"/>
            </a:pPr>
            <a:r>
              <a:rPr lang="en-GB" sz="1846" kern="0" dirty="0">
                <a:solidFill>
                  <a:srgbClr val="000000"/>
                </a:solidFill>
              </a:rPr>
              <a:t>We should always maintain traceability between our clarified and derived set of requirements and the original customer requirements</a:t>
            </a:r>
          </a:p>
        </p:txBody>
      </p:sp>
      <p:sp>
        <p:nvSpPr>
          <p:cNvPr id="3" name="TextBox 2"/>
          <p:cNvSpPr txBox="1"/>
          <p:nvPr/>
        </p:nvSpPr>
        <p:spPr>
          <a:xfrm>
            <a:off x="1219200" y="6096000"/>
            <a:ext cx="7019935" cy="433196"/>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2215" dirty="0">
                <a:solidFill>
                  <a:srgbClr val="FFFFFF"/>
                </a:solidFill>
              </a:rPr>
              <a:t>Much more later when Specifying Requirements</a:t>
            </a:r>
          </a:p>
        </p:txBody>
      </p:sp>
    </p:spTree>
    <p:extLst>
      <p:ext uri="{BB962C8B-B14F-4D97-AF65-F5344CB8AC3E}">
        <p14:creationId xmlns:p14="http://schemas.microsoft.com/office/powerpoint/2010/main" val="162857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3"/>
          <p:cNvSpPr>
            <a:spLocks noGrp="1" noChangeArrowheads="1"/>
          </p:cNvSpPr>
          <p:nvPr>
            <p:ph type="body" sz="half" idx="1"/>
          </p:nvPr>
        </p:nvSpPr>
        <p:spPr/>
        <p:txBody>
          <a:bodyPr/>
          <a:lstStyle/>
          <a:p>
            <a:r>
              <a:rPr lang="en-GB" smtClean="0"/>
              <a:t>Pros</a:t>
            </a:r>
          </a:p>
          <a:p>
            <a:pPr lvl="1"/>
            <a:r>
              <a:rPr lang="en-GB" smtClean="0"/>
              <a:t>Simple - anybody can contribute</a:t>
            </a:r>
          </a:p>
          <a:p>
            <a:pPr lvl="1"/>
            <a:r>
              <a:rPr lang="en-GB" smtClean="0"/>
              <a:t>Start with a list and end with a bigger list</a:t>
            </a:r>
          </a:p>
          <a:p>
            <a:pPr lvl="1"/>
            <a:r>
              <a:rPr lang="en-GB" smtClean="0"/>
              <a:t>If performed in a team can promote </a:t>
            </a:r>
          </a:p>
          <a:p>
            <a:pPr lvl="2"/>
            <a:r>
              <a:rPr lang="en-GB" smtClean="0"/>
              <a:t>Discussion</a:t>
            </a:r>
          </a:p>
          <a:p>
            <a:pPr lvl="2"/>
            <a:r>
              <a:rPr lang="en-GB" smtClean="0"/>
              <a:t>Thinking</a:t>
            </a:r>
          </a:p>
          <a:p>
            <a:pPr lvl="1"/>
            <a:r>
              <a:rPr lang="en-GB" smtClean="0"/>
              <a:t>Helps structure the requirements</a:t>
            </a:r>
          </a:p>
          <a:p>
            <a:pPr lvl="1"/>
            <a:r>
              <a:rPr lang="en-GB" smtClean="0"/>
              <a:t>Helps identify missing and ambiguous requirements</a:t>
            </a:r>
          </a:p>
          <a:p>
            <a:pPr lvl="1"/>
            <a:r>
              <a:rPr lang="en-GB" smtClean="0"/>
              <a:t>Helps in deducing requirements</a:t>
            </a:r>
            <a:endParaRPr lang="en-GB" dirty="0"/>
          </a:p>
        </p:txBody>
      </p:sp>
      <p:sp>
        <p:nvSpPr>
          <p:cNvPr id="60419" name="Rectangle 4"/>
          <p:cNvSpPr>
            <a:spLocks noGrp="1" noChangeArrowheads="1"/>
          </p:cNvSpPr>
          <p:nvPr>
            <p:ph type="body" sz="half" idx="2"/>
          </p:nvPr>
        </p:nvSpPr>
        <p:spPr/>
        <p:txBody>
          <a:bodyPr/>
          <a:lstStyle/>
          <a:p>
            <a:r>
              <a:rPr lang="en-GB" dirty="0" smtClean="0"/>
              <a:t>Cons</a:t>
            </a:r>
          </a:p>
          <a:p>
            <a:pPr lvl="1"/>
            <a:r>
              <a:rPr lang="en-GB" dirty="0" smtClean="0"/>
              <a:t>Requirements categories require some practice to be comfortable </a:t>
            </a:r>
          </a:p>
          <a:p>
            <a:pPr lvl="1"/>
            <a:r>
              <a:rPr lang="en-GB" dirty="0" smtClean="0"/>
              <a:t>Not very useful if the requirements set is very small</a:t>
            </a:r>
          </a:p>
          <a:p>
            <a:pPr lvl="1"/>
            <a:r>
              <a:rPr lang="en-GB" dirty="0" smtClean="0"/>
              <a:t>Difficult to convey structure and relationships between requirements</a:t>
            </a:r>
          </a:p>
          <a:p>
            <a:pPr lvl="1"/>
            <a:r>
              <a:rPr lang="en-GB" dirty="0" smtClean="0"/>
              <a:t>Difficult to verify completeness and consistency </a:t>
            </a:r>
          </a:p>
          <a:p>
            <a:pPr lvl="1"/>
            <a:r>
              <a:rPr lang="en-GB" dirty="0" smtClean="0"/>
              <a:t>Will NOT uncover all of the unspoken requirements</a:t>
            </a:r>
            <a:endParaRPr lang="en-GB" dirty="0"/>
          </a:p>
        </p:txBody>
      </p:sp>
      <p:sp>
        <p:nvSpPr>
          <p:cNvPr id="60417" name="Rectangle 2"/>
          <p:cNvSpPr>
            <a:spLocks noGrp="1" noChangeArrowheads="1"/>
          </p:cNvSpPr>
          <p:nvPr>
            <p:ph type="title"/>
          </p:nvPr>
        </p:nvSpPr>
        <p:spPr/>
        <p:txBody>
          <a:bodyPr/>
          <a:lstStyle/>
          <a:p>
            <a:r>
              <a:rPr lang="en-GB" smtClean="0"/>
              <a:t>Systemic Textual Analysis</a:t>
            </a:r>
            <a:endParaRPr lang="en-GB" dirty="0"/>
          </a:p>
        </p:txBody>
      </p:sp>
    </p:spTree>
    <p:extLst>
      <p:ext uri="{BB962C8B-B14F-4D97-AF65-F5344CB8AC3E}">
        <p14:creationId xmlns:p14="http://schemas.microsoft.com/office/powerpoint/2010/main" val="188351614"/>
      </p:ext>
    </p:extLst>
  </p:cSld>
  <p:clrMapOvr>
    <a:masterClrMapping/>
  </p:clrMapOvr>
  <p:transition spd="med">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l="14286"/>
          <a:stretch/>
        </p:blipFill>
        <p:spPr>
          <a:xfrm>
            <a:off x="609600" y="1974516"/>
            <a:ext cx="6011863" cy="4429794"/>
          </a:xfrm>
          <a:prstGeom prst="rect">
            <a:avLst/>
          </a:prstGeom>
        </p:spPr>
      </p:pic>
      <p:grpSp>
        <p:nvGrpSpPr>
          <p:cNvPr id="2" name="Group 15"/>
          <p:cNvGrpSpPr>
            <a:grpSpLocks/>
          </p:cNvGrpSpPr>
          <p:nvPr/>
        </p:nvGrpSpPr>
        <p:grpSpPr bwMode="auto">
          <a:xfrm>
            <a:off x="1621431" y="2688588"/>
            <a:ext cx="3276600" cy="2268678"/>
            <a:chOff x="375" y="2433"/>
            <a:chExt cx="1852" cy="1156"/>
          </a:xfrm>
        </p:grpSpPr>
        <p:sp>
          <p:nvSpPr>
            <p:cNvPr id="27665" name="Freeform 16"/>
            <p:cNvSpPr>
              <a:spLocks/>
            </p:cNvSpPr>
            <p:nvPr/>
          </p:nvSpPr>
          <p:spPr bwMode="gray">
            <a:xfrm>
              <a:off x="375" y="2433"/>
              <a:ext cx="1852" cy="1156"/>
            </a:xfrm>
            <a:custGeom>
              <a:avLst/>
              <a:gdLst>
                <a:gd name="T0" fmla="*/ 13878688 w 1158"/>
                <a:gd name="T1" fmla="*/ 0 h 940"/>
                <a:gd name="T2" fmla="*/ 15133 w 1158"/>
                <a:gd name="T3" fmla="*/ 58858 h 940"/>
                <a:gd name="T4" fmla="*/ 1304969 w 1158"/>
                <a:gd name="T5" fmla="*/ 57756 h 940"/>
                <a:gd name="T6" fmla="*/ 1275020 w 1158"/>
                <a:gd name="T7" fmla="*/ 55821 h 940"/>
                <a:gd name="T8" fmla="*/ 1125418 w 1158"/>
                <a:gd name="T9" fmla="*/ 53159 h 940"/>
                <a:gd name="T10" fmla="*/ 1079241 w 1158"/>
                <a:gd name="T11" fmla="*/ 50983 h 940"/>
                <a:gd name="T12" fmla="*/ 1173829 w 1158"/>
                <a:gd name="T13" fmla="*/ 48815 h 940"/>
                <a:gd name="T14" fmla="*/ 1461572 w 1158"/>
                <a:gd name="T15" fmla="*/ 46964 h 940"/>
                <a:gd name="T16" fmla="*/ 1822709 w 1158"/>
                <a:gd name="T17" fmla="*/ 45586 h 940"/>
                <a:gd name="T18" fmla="*/ 2253091 w 1158"/>
                <a:gd name="T19" fmla="*/ 44902 h 940"/>
                <a:gd name="T20" fmla="*/ 2878582 w 1158"/>
                <a:gd name="T21" fmla="*/ 44971 h 940"/>
                <a:gd name="T22" fmla="*/ 3280452 w 1158"/>
                <a:gd name="T23" fmla="*/ 45414 h 940"/>
                <a:gd name="T24" fmla="*/ 3692159 w 1158"/>
                <a:gd name="T25" fmla="*/ 46875 h 940"/>
                <a:gd name="T26" fmla="*/ 3964201 w 1158"/>
                <a:gd name="T27" fmla="*/ 48728 h 940"/>
                <a:gd name="T28" fmla="*/ 4086895 w 1158"/>
                <a:gd name="T29" fmla="*/ 50654 h 940"/>
                <a:gd name="T30" fmla="*/ 4063490 w 1158"/>
                <a:gd name="T31" fmla="*/ 52763 h 940"/>
                <a:gd name="T32" fmla="*/ 3964201 w 1158"/>
                <a:gd name="T33" fmla="*/ 54740 h 940"/>
                <a:gd name="T34" fmla="*/ 3876156 w 1158"/>
                <a:gd name="T35" fmla="*/ 56699 h 940"/>
                <a:gd name="T36" fmla="*/ 3916342 w 1158"/>
                <a:gd name="T37" fmla="*/ 58596 h 940"/>
                <a:gd name="T38" fmla="*/ 6217853 w 1158"/>
                <a:gd name="T39" fmla="*/ 56538 h 940"/>
                <a:gd name="T40" fmla="*/ 6241872 w 1158"/>
                <a:gd name="T41" fmla="*/ 53873 h 940"/>
                <a:gd name="T42" fmla="*/ 6278643 w 1158"/>
                <a:gd name="T43" fmla="*/ 51710 h 940"/>
                <a:gd name="T44" fmla="*/ 6385834 w 1158"/>
                <a:gd name="T45" fmla="*/ 49832 h 940"/>
                <a:gd name="T46" fmla="*/ 6590823 w 1158"/>
                <a:gd name="T47" fmla="*/ 48596 h 940"/>
                <a:gd name="T48" fmla="*/ 6878699 w 1158"/>
                <a:gd name="T49" fmla="*/ 47900 h 940"/>
                <a:gd name="T50" fmla="*/ 7201524 w 1158"/>
                <a:gd name="T51" fmla="*/ 47719 h 940"/>
                <a:gd name="T52" fmla="*/ 7601107 w 1158"/>
                <a:gd name="T53" fmla="*/ 47762 h 940"/>
                <a:gd name="T54" fmla="*/ 7957353 w 1158"/>
                <a:gd name="T55" fmla="*/ 47908 h 940"/>
                <a:gd name="T56" fmla="*/ 8414821 w 1158"/>
                <a:gd name="T57" fmla="*/ 48064 h 940"/>
                <a:gd name="T58" fmla="*/ 8819051 w 1158"/>
                <a:gd name="T59" fmla="*/ 47762 h 940"/>
                <a:gd name="T60" fmla="*/ 9195134 w 1158"/>
                <a:gd name="T61" fmla="*/ 47076 h 940"/>
                <a:gd name="T62" fmla="*/ 9466280 w 1158"/>
                <a:gd name="T63" fmla="*/ 45781 h 940"/>
                <a:gd name="T64" fmla="*/ 9625434 w 1158"/>
                <a:gd name="T65" fmla="*/ 44105 h 940"/>
                <a:gd name="T66" fmla="*/ 9625434 w 1158"/>
                <a:gd name="T67" fmla="*/ 42285 h 940"/>
                <a:gd name="T68" fmla="*/ 9625434 w 1158"/>
                <a:gd name="T69" fmla="*/ 40228 h 940"/>
                <a:gd name="T70" fmla="*/ 9704085 w 1158"/>
                <a:gd name="T71" fmla="*/ 38502 h 940"/>
                <a:gd name="T72" fmla="*/ 9876358 w 1158"/>
                <a:gd name="T73" fmla="*/ 37126 h 940"/>
                <a:gd name="T74" fmla="*/ 10218181 w 1158"/>
                <a:gd name="T75" fmla="*/ 36195 h 940"/>
                <a:gd name="T76" fmla="*/ 10594590 w 1158"/>
                <a:gd name="T77" fmla="*/ 35622 h 940"/>
                <a:gd name="T78" fmla="*/ 11039236 w 1158"/>
                <a:gd name="T79" fmla="*/ 35149 h 940"/>
                <a:gd name="T80" fmla="*/ 11439100 w 1158"/>
                <a:gd name="T81" fmla="*/ 34580 h 940"/>
                <a:gd name="T82" fmla="*/ 11775406 w 1158"/>
                <a:gd name="T83" fmla="*/ 33936 h 940"/>
                <a:gd name="T84" fmla="*/ 12016790 w 1158"/>
                <a:gd name="T85" fmla="*/ 32950 h 940"/>
                <a:gd name="T86" fmla="*/ 12236927 w 1158"/>
                <a:gd name="T87" fmla="*/ 31363 h 940"/>
                <a:gd name="T88" fmla="*/ 12343348 w 1158"/>
                <a:gd name="T89" fmla="*/ 29401 h 940"/>
                <a:gd name="T90" fmla="*/ 12297131 w 1158"/>
                <a:gd name="T91" fmla="*/ 27412 h 940"/>
                <a:gd name="T92" fmla="*/ 12178930 w 1158"/>
                <a:gd name="T93" fmla="*/ 24887 h 940"/>
                <a:gd name="T94" fmla="*/ 12104085 w 1158"/>
                <a:gd name="T95" fmla="*/ 22852 h 940"/>
                <a:gd name="T96" fmla="*/ 12132732 w 1158"/>
                <a:gd name="T97" fmla="*/ 20738 h 940"/>
                <a:gd name="T98" fmla="*/ 12245275 w 1158"/>
                <a:gd name="T99" fmla="*/ 18973 h 940"/>
                <a:gd name="T100" fmla="*/ 12456098 w 1158"/>
                <a:gd name="T101" fmla="*/ 17421 h 940"/>
                <a:gd name="T102" fmla="*/ 12754081 w 1158"/>
                <a:gd name="T103" fmla="*/ 15879 h 940"/>
                <a:gd name="T104" fmla="*/ 13101790 w 1158"/>
                <a:gd name="T105" fmla="*/ 14991 h 940"/>
                <a:gd name="T106" fmla="*/ 13442622 w 1158"/>
                <a:gd name="T107" fmla="*/ 14643 h 940"/>
                <a:gd name="T108" fmla="*/ 13878688 w 1158"/>
                <a:gd name="T109" fmla="*/ 14643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solidFill>
              <a:schemeClr val="bg1"/>
            </a:solidFill>
            <a:ln w="12700">
              <a:solidFill>
                <a:srgbClr val="000000"/>
              </a:solidFill>
              <a:round/>
              <a:headEnd/>
              <a:tailEnd/>
            </a:ln>
          </p:spPr>
          <p:txBody>
            <a:bodyPr/>
            <a:lstStyle/>
            <a:p>
              <a:endParaRPr lang="en-US" sz="1400">
                <a:latin typeface="+mn-lt"/>
              </a:endParaRPr>
            </a:p>
          </p:txBody>
        </p:sp>
        <p:sp>
          <p:nvSpPr>
            <p:cNvPr id="27666" name="Text Box 17"/>
            <p:cNvSpPr txBox="1">
              <a:spLocks noChangeArrowheads="1"/>
            </p:cNvSpPr>
            <p:nvPr/>
          </p:nvSpPr>
          <p:spPr bwMode="gray">
            <a:xfrm>
              <a:off x="433" y="2497"/>
              <a:ext cx="148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000" dirty="0">
                  <a:latin typeface="+mn-lt"/>
                  <a:cs typeface="Arial Unicode MS" charset="0"/>
                </a:rPr>
                <a:t>Systemic Textual</a:t>
              </a:r>
            </a:p>
            <a:p>
              <a:r>
                <a:rPr lang="en-GB" sz="2000" dirty="0">
                  <a:latin typeface="+mn-lt"/>
                  <a:cs typeface="Arial Unicode MS" charset="0"/>
                </a:rPr>
                <a:t>Analysis</a:t>
              </a:r>
            </a:p>
          </p:txBody>
        </p:sp>
      </p:grpSp>
      <p:sp>
        <p:nvSpPr>
          <p:cNvPr id="27655" name="Rectangle 30"/>
          <p:cNvSpPr>
            <a:spLocks noGrp="1" noChangeArrowheads="1"/>
          </p:cNvSpPr>
          <p:nvPr>
            <p:ph type="title"/>
          </p:nvPr>
        </p:nvSpPr>
        <p:spPr/>
        <p:txBody>
          <a:bodyPr/>
          <a:lstStyle/>
          <a:p>
            <a:r>
              <a:rPr lang="en-GB" dirty="0" smtClean="0"/>
              <a:t>Summary</a:t>
            </a:r>
            <a:endParaRPr lang="en-GB" dirty="0"/>
          </a:p>
        </p:txBody>
      </p:sp>
      <p:sp>
        <p:nvSpPr>
          <p:cNvPr id="21" name="TextBox 20"/>
          <p:cNvSpPr txBox="1"/>
          <p:nvPr/>
        </p:nvSpPr>
        <p:spPr>
          <a:xfrm>
            <a:off x="192657" y="1116706"/>
            <a:ext cx="8488812"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dirty="0"/>
              <a:t>Systemic Textual Analysis often helps us “get into” the problem by sorting the requirements into logically related categories that enable missing requirements to be identified. It will not guarantee to uncover all of the requirements because it is very much dependent upon the quality of the source requirements</a:t>
            </a:r>
          </a:p>
        </p:txBody>
      </p:sp>
      <p:sp>
        <p:nvSpPr>
          <p:cNvPr id="20" name="TextBox 19"/>
          <p:cNvSpPr txBox="1"/>
          <p:nvPr/>
        </p:nvSpPr>
        <p:spPr>
          <a:xfrm>
            <a:off x="6880935" y="3181351"/>
            <a:ext cx="2192506" cy="1754327"/>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dirty="0" smtClean="0"/>
              <a:t>To get at the other unspoken requirements we will have to tackle the problem from another direction</a:t>
            </a:r>
            <a:endParaRPr lang="en-US" dirty="0"/>
          </a:p>
        </p:txBody>
      </p:sp>
    </p:spTree>
    <p:extLst>
      <p:ext uri="{BB962C8B-B14F-4D97-AF65-F5344CB8AC3E}">
        <p14:creationId xmlns:p14="http://schemas.microsoft.com/office/powerpoint/2010/main" val="20744524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44</TotalTime>
  <Words>4272</Words>
  <Application>Microsoft Macintosh PowerPoint</Application>
  <PresentationFormat>On-screen Show (4:3)</PresentationFormat>
  <Paragraphs>436</Paragraphs>
  <Slides>32</Slides>
  <Notes>25</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32</vt:i4>
      </vt:variant>
    </vt:vector>
  </HeadingPairs>
  <TitlesOfParts>
    <vt:vector size="46" baseType="lpstr">
      <vt:lpstr>Arial Unicode MS</vt:lpstr>
      <vt:lpstr>Calibri</vt:lpstr>
      <vt:lpstr>Courier New</vt:lpstr>
      <vt:lpstr>GE Inspira Pitch Regular</vt:lpstr>
      <vt:lpstr>MS PGothic</vt:lpstr>
      <vt:lpstr>ＭＳ Ｐゴシック</vt:lpstr>
      <vt:lpstr>Symbol</vt:lpstr>
      <vt:lpstr>Times New Roman</vt:lpstr>
      <vt:lpstr>Verdana</vt:lpstr>
      <vt:lpstr>Wingdings</vt:lpstr>
      <vt:lpstr>Wingdings 2</vt:lpstr>
      <vt:lpstr>Arial</vt:lpstr>
      <vt:lpstr>2016 Waters Template_white</vt:lpstr>
      <vt:lpstr>Custom Design</vt:lpstr>
      <vt:lpstr>Analyse Requirements Analysing Expressed Requirements using Systemic Textual Analysis </vt:lpstr>
      <vt:lpstr>Process and Tools </vt:lpstr>
      <vt:lpstr>Where are we?: Analyse Requirements</vt:lpstr>
      <vt:lpstr>Traditional Requirements Analysis</vt:lpstr>
      <vt:lpstr>Recent Failures of Requirements Management</vt:lpstr>
      <vt:lpstr>Failings of Traditional Textual Analysis</vt:lpstr>
      <vt:lpstr>In recent times!</vt:lpstr>
      <vt:lpstr>PowerPoint Presentation</vt:lpstr>
      <vt:lpstr>Exercise – Perceptions </vt:lpstr>
      <vt:lpstr> Perceptions Introduce Bias</vt:lpstr>
      <vt:lpstr>Systemic Textual Analysis</vt:lpstr>
      <vt:lpstr>How to do it?</vt:lpstr>
      <vt:lpstr>Step : Separate and Sort Source Requirements</vt:lpstr>
      <vt:lpstr>The Need to Analyse Requirements</vt:lpstr>
      <vt:lpstr>Parsing (Untangling) Requirements</vt:lpstr>
      <vt:lpstr>Step 2: Identify Missing Requirements</vt:lpstr>
      <vt:lpstr>Systemic Textual Analysis Makes use of the fundamental relationships between Requirements</vt:lpstr>
      <vt:lpstr>Systemic Textual Analysis Template</vt:lpstr>
      <vt:lpstr>Operational Requirement</vt:lpstr>
      <vt:lpstr>Template Layout helps identify Missing Requirements</vt:lpstr>
      <vt:lpstr>Exercise – Systemic Textual Analysis </vt:lpstr>
      <vt:lpstr>Issues: What’s My System?</vt:lpstr>
      <vt:lpstr>Issues: The Wrong Requirements </vt:lpstr>
      <vt:lpstr>Missing Requirements Deduce Requirements</vt:lpstr>
      <vt:lpstr>Deducing Requirements from Non-functional Implementation Requirements</vt:lpstr>
      <vt:lpstr>Deducing Requirements from Non-functional Performance Requirements</vt:lpstr>
      <vt:lpstr>Deducing Non-functional Performance Requirements from Functional Requirements</vt:lpstr>
      <vt:lpstr>The Nature of Non-functional Performance Requirements</vt:lpstr>
      <vt:lpstr>Deducing Non-functional Performance Requirements</vt:lpstr>
      <vt:lpstr>Systemic Textual Analysis: Step 3 Clarify and Refine the Requirements</vt:lpstr>
      <vt:lpstr>Systemic Textual Analysis</vt:lpstr>
      <vt:lpstr>Summary</vt:lpstr>
    </vt:vector>
  </TitlesOfParts>
  <Manager/>
  <Company>Burge Hughes Walsh</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Systemsic Textual Analysis</dc:title>
  <dc:subject>Systems Engineering</dc:subject>
  <dc:creator>Stuart Burge</dc:creator>
  <cp:keywords/>
  <dc:description/>
  <cp:lastModifiedBy>Stuart Burge</cp:lastModifiedBy>
  <cp:revision>7</cp:revision>
  <dcterms:created xsi:type="dcterms:W3CDTF">2015-11-25T16:01:18Z</dcterms:created>
  <dcterms:modified xsi:type="dcterms:W3CDTF">2016-10-25T08:22:01Z</dcterms:modified>
  <cp:category/>
</cp:coreProperties>
</file>