
<file path=[Content_Types].xml><?xml version="1.0" encoding="utf-8"?>
<Types xmlns="http://schemas.openxmlformats.org/package/2006/content-types">
  <Default Extension="xml" ContentType="application/xml"/>
  <Default Extension="doc" ContentType="application/msword"/>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64"/>
  </p:notesMasterIdLst>
  <p:handoutMasterIdLst>
    <p:handoutMasterId r:id="rId65"/>
  </p:handoutMasterIdLst>
  <p:sldIdLst>
    <p:sldId id="256" r:id="rId3"/>
    <p:sldId id="257" r:id="rId4"/>
    <p:sldId id="258" r:id="rId5"/>
    <p:sldId id="260" r:id="rId6"/>
    <p:sldId id="263" r:id="rId7"/>
    <p:sldId id="264" r:id="rId8"/>
    <p:sldId id="265" r:id="rId9"/>
    <p:sldId id="266" r:id="rId10"/>
    <p:sldId id="268" r:id="rId11"/>
    <p:sldId id="321" r:id="rId12"/>
    <p:sldId id="320"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Lst>
  <p:sldSz cx="9144000" cy="6858000" type="screen4x3"/>
  <p:notesSz cx="6896100" cy="9236075"/>
  <p:custDataLst>
    <p:tags r:id="rId66"/>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99"/>
    <p:restoredTop sz="93222"/>
  </p:normalViewPr>
  <p:slideViewPr>
    <p:cSldViewPr snapToGrid="0">
      <p:cViewPr varScale="1">
        <p:scale>
          <a:sx n="80" d="100"/>
          <a:sy n="80" d="100"/>
        </p:scale>
        <p:origin x="1688" y="1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slide" Target="slides/slide61.xml"/><Relationship Id="rId64" Type="http://schemas.openxmlformats.org/officeDocument/2006/relationships/notesMaster" Target="notesMasters/notesMaster1.xml"/><Relationship Id="rId65" Type="http://schemas.openxmlformats.org/officeDocument/2006/relationships/handoutMaster" Target="handoutMasters/handoutMaster1.xml"/><Relationship Id="rId66" Type="http://schemas.openxmlformats.org/officeDocument/2006/relationships/tags" Target="tags/tag1.xml"/><Relationship Id="rId67" Type="http://schemas.openxmlformats.org/officeDocument/2006/relationships/presProps" Target="presProps.xml"/><Relationship Id="rId68" Type="http://schemas.openxmlformats.org/officeDocument/2006/relationships/viewProps" Target="viewProps.xml"/><Relationship Id="rId69" Type="http://schemas.openxmlformats.org/officeDocument/2006/relationships/theme" Target="theme/theme1.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70"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7853795-54D6-8E4B-BC93-27DA58F7F87F}" type="slidenum">
              <a:rPr lang="en-GB" sz="1200"/>
              <a:pPr eaLnBrk="1" hangingPunct="1"/>
              <a:t>5</a:t>
            </a:fld>
            <a:endParaRPr lang="en-GB" sz="1200"/>
          </a:p>
        </p:txBody>
      </p:sp>
      <p:sp>
        <p:nvSpPr>
          <p:cNvPr id="12290"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1"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12292"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3"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4"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5"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12296"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7"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2298"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12299"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177911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705B50-F50A-114E-94ED-B0EE6573D31F}" type="slidenum">
              <a:rPr lang="en-GB" sz="1200"/>
              <a:pPr eaLnBrk="1" hangingPunct="1"/>
              <a:t>6</a:t>
            </a:fld>
            <a:endParaRPr lang="en-GB" sz="1200"/>
          </a:p>
        </p:txBody>
      </p:sp>
      <p:sp>
        <p:nvSpPr>
          <p:cNvPr id="14338"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39"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5</a:t>
            </a:r>
          </a:p>
        </p:txBody>
      </p:sp>
      <p:sp>
        <p:nvSpPr>
          <p:cNvPr id="14340"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1"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2"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3"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5</a:t>
            </a:r>
          </a:p>
        </p:txBody>
      </p:sp>
      <p:sp>
        <p:nvSpPr>
          <p:cNvPr id="14344"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5"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4346"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14347"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628612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7</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337823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8</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450173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ln/>
        </p:spPr>
      </p:sp>
      <p:sp>
        <p:nvSpPr>
          <p:cNvPr id="184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84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C7F984-E0E1-B945-A47B-A934DA614530}" type="slidenum">
              <a:rPr lang="en-GB" sz="1200"/>
              <a:pPr eaLnBrk="1" hangingPunct="1"/>
              <a:t>9</a:t>
            </a:fld>
            <a:endParaRPr lang="en-GB" sz="1200"/>
          </a:p>
        </p:txBody>
      </p:sp>
    </p:spTree>
    <p:extLst>
      <p:ext uri="{BB962C8B-B14F-4D97-AF65-F5344CB8AC3E}">
        <p14:creationId xmlns:p14="http://schemas.microsoft.com/office/powerpoint/2010/main" val="856887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10</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000515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C29F68-CF3E-DA43-94CD-732949BD6693}" type="slidenum">
              <a:rPr lang="en-GB" sz="1200"/>
              <a:pPr eaLnBrk="1" hangingPunct="1"/>
              <a:t>11</a:t>
            </a:fld>
            <a:endParaRPr lang="en-GB" sz="1200"/>
          </a:p>
        </p:txBody>
      </p:sp>
      <p:sp>
        <p:nvSpPr>
          <p:cNvPr id="16386" name="Rectangle 2"/>
          <p:cNvSpPr>
            <a:spLocks noGrp="1" noRot="1" noChangeAspect="1" noChangeArrowheads="1" noTextEdit="1"/>
          </p:cNvSpPr>
          <p:nvPr>
            <p:ph type="sldImg"/>
          </p:nvPr>
        </p:nvSpPr>
        <p:spPr>
          <a:xfrm>
            <a:off x="1144588" y="685800"/>
            <a:ext cx="4572000" cy="3429000"/>
          </a:xfrm>
          <a:ln/>
        </p:spPr>
      </p:sp>
      <p:sp>
        <p:nvSpPr>
          <p:cNvPr id="1638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008492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E08800-6691-C048-8DBA-3670E053E17D}" type="slidenum">
              <a:rPr lang="en-GB" sz="1200"/>
              <a:pPr eaLnBrk="1" hangingPunct="1"/>
              <a:t>12</a:t>
            </a:fld>
            <a:endParaRPr lang="en-GB" sz="1200"/>
          </a:p>
        </p:txBody>
      </p:sp>
      <p:sp>
        <p:nvSpPr>
          <p:cNvPr id="22530"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1"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6</a:t>
            </a:r>
          </a:p>
        </p:txBody>
      </p:sp>
      <p:sp>
        <p:nvSpPr>
          <p:cNvPr id="22532"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3"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4"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5"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6</a:t>
            </a:r>
          </a:p>
        </p:txBody>
      </p:sp>
      <p:sp>
        <p:nvSpPr>
          <p:cNvPr id="22536"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7"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2538"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2539" name="Rectangle 11"/>
          <p:cNvSpPr>
            <a:spLocks noGrp="1" noChangeArrowheads="1"/>
          </p:cNvSpPr>
          <p:nvPr>
            <p:ph type="body" idx="1"/>
          </p:nvPr>
        </p:nvSpPr>
        <p:spPr>
          <a:xfrm>
            <a:off x="914400" y="4346575"/>
            <a:ext cx="5029200" cy="38481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GB" altLang="ja-JP" dirty="0"/>
          </a:p>
        </p:txBody>
      </p:sp>
    </p:spTree>
    <p:extLst>
      <p:ext uri="{BB962C8B-B14F-4D97-AF65-F5344CB8AC3E}">
        <p14:creationId xmlns:p14="http://schemas.microsoft.com/office/powerpoint/2010/main" val="1005973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4C6CC9-1CB1-6448-B9D9-BC09F0120391}" type="slidenum">
              <a:rPr lang="en-GB" sz="1200"/>
              <a:pPr eaLnBrk="1" hangingPunct="1"/>
              <a:t>13</a:t>
            </a:fld>
            <a:endParaRPr lang="en-GB" sz="1200"/>
          </a:p>
        </p:txBody>
      </p:sp>
      <p:sp>
        <p:nvSpPr>
          <p:cNvPr id="24578" name="Rectangle 2"/>
          <p:cNvSpPr>
            <a:spLocks noGrp="1" noRot="1" noChangeAspect="1" noChangeArrowheads="1" noTextEdit="1"/>
          </p:cNvSpPr>
          <p:nvPr>
            <p:ph type="sldImg"/>
          </p:nvPr>
        </p:nvSpPr>
        <p:spPr>
          <a:xfrm>
            <a:off x="1144588" y="685800"/>
            <a:ext cx="4572000" cy="3429000"/>
          </a:xfrm>
          <a:ln/>
        </p:spPr>
      </p:sp>
      <p:sp>
        <p:nvSpPr>
          <p:cNvPr id="24579"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15784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0016D91-F674-7641-B49C-885B26C02766}" type="slidenum">
              <a:rPr lang="en-GB" sz="1200"/>
              <a:pPr eaLnBrk="1" hangingPunct="1"/>
              <a:t>14</a:t>
            </a:fld>
            <a:endParaRPr lang="en-GB" sz="1200"/>
          </a:p>
        </p:txBody>
      </p:sp>
      <p:sp>
        <p:nvSpPr>
          <p:cNvPr id="2662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7"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8</a:t>
            </a:r>
          </a:p>
        </p:txBody>
      </p:sp>
      <p:sp>
        <p:nvSpPr>
          <p:cNvPr id="26628"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1"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8</a:t>
            </a:r>
          </a:p>
        </p:txBody>
      </p:sp>
      <p:sp>
        <p:nvSpPr>
          <p:cNvPr id="26632"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3"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4"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6635" name="Rectangle 11"/>
          <p:cNvSpPr>
            <a:spLocks noGrp="1" noChangeArrowheads="1"/>
          </p:cNvSpPr>
          <p:nvPr>
            <p:ph type="body" idx="1"/>
          </p:nvPr>
        </p:nvSpPr>
        <p:spPr>
          <a:xfrm>
            <a:off x="914400" y="4346575"/>
            <a:ext cx="5029200" cy="38481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GB" dirty="0"/>
          </a:p>
        </p:txBody>
      </p:sp>
    </p:spTree>
    <p:extLst>
      <p:ext uri="{BB962C8B-B14F-4D97-AF65-F5344CB8AC3E}">
        <p14:creationId xmlns:p14="http://schemas.microsoft.com/office/powerpoint/2010/main" val="574247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C3DAEE-E07D-784D-A033-B73C23FAEC21}" type="slidenum">
              <a:rPr lang="en-GB" sz="1200"/>
              <a:pPr eaLnBrk="1" hangingPunct="1"/>
              <a:t>15</a:t>
            </a:fld>
            <a:endParaRPr lang="en-GB" sz="1200"/>
          </a:p>
        </p:txBody>
      </p:sp>
      <p:sp>
        <p:nvSpPr>
          <p:cNvPr id="28674" name="Rectangle 2"/>
          <p:cNvSpPr>
            <a:spLocks noGrp="1" noRot="1" noChangeAspect="1" noChangeArrowheads="1" noTextEdit="1"/>
          </p:cNvSpPr>
          <p:nvPr>
            <p:ph type="sldImg"/>
          </p:nvPr>
        </p:nvSpPr>
        <p:spPr>
          <a:xfrm>
            <a:off x="1144588" y="685800"/>
            <a:ext cx="4572000" cy="3429000"/>
          </a:xfrm>
          <a:ln/>
        </p:spPr>
      </p:sp>
      <p:sp>
        <p:nvSpPr>
          <p:cNvPr id="28675"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2140488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8ED6E0-A30C-3D4E-8E8F-7AE724027771}" type="slidenum">
              <a:rPr lang="en-GB" sz="1200"/>
              <a:pPr eaLnBrk="1" hangingPunct="1"/>
              <a:t>18</a:t>
            </a:fld>
            <a:endParaRPr lang="en-GB" sz="1200"/>
          </a:p>
        </p:txBody>
      </p:sp>
      <p:sp>
        <p:nvSpPr>
          <p:cNvPr id="3072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10</a:t>
            </a:r>
          </a:p>
        </p:txBody>
      </p:sp>
      <p:sp>
        <p:nvSpPr>
          <p:cNvPr id="30724"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10</a:t>
            </a:r>
          </a:p>
        </p:txBody>
      </p:sp>
      <p:sp>
        <p:nvSpPr>
          <p:cNvPr id="30728"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29"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073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30731"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753638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7F4F688-D847-8A44-BA09-8E22BCA8D764}" type="slidenum">
              <a:rPr lang="en-GB" sz="1200"/>
              <a:pPr eaLnBrk="1" hangingPunct="1"/>
              <a:t>19</a:t>
            </a:fld>
            <a:endParaRPr lang="en-GB" sz="1200"/>
          </a:p>
        </p:txBody>
      </p:sp>
    </p:spTree>
    <p:extLst>
      <p:ext uri="{BB962C8B-B14F-4D97-AF65-F5344CB8AC3E}">
        <p14:creationId xmlns:p14="http://schemas.microsoft.com/office/powerpoint/2010/main" val="1073398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BED899C-7F68-DD4D-8C0C-B98AA385D927}" type="slidenum">
              <a:rPr lang="en-GB" sz="1200"/>
              <a:pPr eaLnBrk="1" hangingPunct="1"/>
              <a:t>20</a:t>
            </a:fld>
            <a:endParaRPr lang="en-GB" sz="1200"/>
          </a:p>
        </p:txBody>
      </p:sp>
    </p:spTree>
    <p:extLst>
      <p:ext uri="{BB962C8B-B14F-4D97-AF65-F5344CB8AC3E}">
        <p14:creationId xmlns:p14="http://schemas.microsoft.com/office/powerpoint/2010/main" val="1635910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CBD93C-3BDC-484C-9B62-65D1F99080B2}" type="slidenum">
              <a:rPr lang="en-GB" sz="1200"/>
              <a:pPr eaLnBrk="1" hangingPunct="1"/>
              <a:t>21</a:t>
            </a:fld>
            <a:endParaRPr lang="en-GB" sz="1200"/>
          </a:p>
        </p:txBody>
      </p:sp>
      <p:sp>
        <p:nvSpPr>
          <p:cNvPr id="3686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67"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11</a:t>
            </a:r>
          </a:p>
        </p:txBody>
      </p:sp>
      <p:sp>
        <p:nvSpPr>
          <p:cNvPr id="36868"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6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0"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1"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11</a:t>
            </a:r>
          </a:p>
        </p:txBody>
      </p:sp>
      <p:sp>
        <p:nvSpPr>
          <p:cNvPr id="36872"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3"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6874"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36875"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255749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DCAFAA4-E266-C14F-9681-FE756EFA7F55}" type="slidenum">
              <a:rPr lang="en-GB" sz="1200"/>
              <a:pPr eaLnBrk="1" hangingPunct="1"/>
              <a:t>22</a:t>
            </a:fld>
            <a:endParaRPr lang="en-GB" sz="1200"/>
          </a:p>
        </p:txBody>
      </p:sp>
      <p:sp>
        <p:nvSpPr>
          <p:cNvPr id="3891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5"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12</a:t>
            </a:r>
          </a:p>
        </p:txBody>
      </p:sp>
      <p:sp>
        <p:nvSpPr>
          <p:cNvPr id="38916"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7"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8"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19"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12</a:t>
            </a:r>
          </a:p>
        </p:txBody>
      </p:sp>
      <p:sp>
        <p:nvSpPr>
          <p:cNvPr id="38920"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1"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38922"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38923"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86153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CB873B8-ECB0-104F-8897-82ABF2F680D0}" type="slidenum">
              <a:rPr lang="en-GB" sz="1200"/>
              <a:pPr eaLnBrk="1" hangingPunct="1"/>
              <a:t>23</a:t>
            </a:fld>
            <a:endParaRPr lang="en-GB" sz="1200"/>
          </a:p>
        </p:txBody>
      </p:sp>
      <p:sp>
        <p:nvSpPr>
          <p:cNvPr id="4096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14</a:t>
            </a:r>
          </a:p>
        </p:txBody>
      </p:sp>
      <p:sp>
        <p:nvSpPr>
          <p:cNvPr id="40964"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14</a:t>
            </a:r>
          </a:p>
        </p:txBody>
      </p:sp>
      <p:sp>
        <p:nvSpPr>
          <p:cNvPr id="40968"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69"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097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0971"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658359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D1E37F-E36F-A745-AE36-322C0C05A4CF}" type="slidenum">
              <a:rPr lang="en-GB" sz="1200"/>
              <a:pPr eaLnBrk="1" hangingPunct="1"/>
              <a:t>24</a:t>
            </a:fld>
            <a:endParaRPr lang="en-GB" sz="1200"/>
          </a:p>
        </p:txBody>
      </p:sp>
      <p:sp>
        <p:nvSpPr>
          <p:cNvPr id="43010"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1"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15</a:t>
            </a:r>
          </a:p>
        </p:txBody>
      </p:sp>
      <p:sp>
        <p:nvSpPr>
          <p:cNvPr id="43012"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3"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4"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5"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15</a:t>
            </a:r>
          </a:p>
        </p:txBody>
      </p:sp>
      <p:sp>
        <p:nvSpPr>
          <p:cNvPr id="43016"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7"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3018"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3019"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400045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E2E252-FEB0-3840-B76E-60053EB74602}" type="slidenum">
              <a:rPr lang="en-GB" sz="1200"/>
              <a:pPr eaLnBrk="1" hangingPunct="1"/>
              <a:t>25</a:t>
            </a:fld>
            <a:endParaRPr lang="en-GB" sz="1200"/>
          </a:p>
        </p:txBody>
      </p:sp>
      <p:sp>
        <p:nvSpPr>
          <p:cNvPr id="45058"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59"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18</a:t>
            </a:r>
          </a:p>
        </p:txBody>
      </p:sp>
      <p:sp>
        <p:nvSpPr>
          <p:cNvPr id="45060"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1"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2"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3"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18</a:t>
            </a:r>
          </a:p>
        </p:txBody>
      </p:sp>
      <p:sp>
        <p:nvSpPr>
          <p:cNvPr id="45064"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5"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5066"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5067"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695309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E9347A-63CE-F14C-973E-01A8C1B3450A}" type="slidenum">
              <a:rPr lang="en-GB" sz="1200"/>
              <a:pPr eaLnBrk="1" hangingPunct="1"/>
              <a:t>27</a:t>
            </a:fld>
            <a:endParaRPr lang="en-GB" sz="1200"/>
          </a:p>
        </p:txBody>
      </p:sp>
      <p:sp>
        <p:nvSpPr>
          <p:cNvPr id="4915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5"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19</a:t>
            </a:r>
          </a:p>
        </p:txBody>
      </p:sp>
      <p:sp>
        <p:nvSpPr>
          <p:cNvPr id="49156"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7"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8"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59"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19</a:t>
            </a:r>
          </a:p>
        </p:txBody>
      </p:sp>
      <p:sp>
        <p:nvSpPr>
          <p:cNvPr id="49160"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61"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49162"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9163"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1543883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8E9BB9-B2A9-1044-B870-595F7056EF83}" type="slidenum">
              <a:rPr lang="en-GB" sz="1200"/>
              <a:pPr eaLnBrk="1" hangingPunct="1"/>
              <a:t>28</a:t>
            </a:fld>
            <a:endParaRPr lang="en-GB" sz="1200"/>
          </a:p>
        </p:txBody>
      </p:sp>
      <p:sp>
        <p:nvSpPr>
          <p:cNvPr id="5120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3"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20</a:t>
            </a:r>
          </a:p>
        </p:txBody>
      </p:sp>
      <p:sp>
        <p:nvSpPr>
          <p:cNvPr id="51204"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6"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7"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20</a:t>
            </a:r>
          </a:p>
        </p:txBody>
      </p:sp>
      <p:sp>
        <p:nvSpPr>
          <p:cNvPr id="51208"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09"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51210"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51211"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982091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E17432-A8CD-AB4B-98B5-BDBF88531E93}" type="slidenum">
              <a:rPr lang="en-GB" sz="1200"/>
              <a:pPr eaLnBrk="1" hangingPunct="1"/>
              <a:t>29</a:t>
            </a:fld>
            <a:endParaRPr lang="en-GB" sz="1200"/>
          </a:p>
        </p:txBody>
      </p:sp>
      <p:sp>
        <p:nvSpPr>
          <p:cNvPr id="53250" name="Rectangle 2"/>
          <p:cNvSpPr>
            <a:spLocks noGrp="1" noRot="1" noChangeAspect="1" noChangeArrowheads="1" noTextEdit="1"/>
          </p:cNvSpPr>
          <p:nvPr>
            <p:ph type="sldImg"/>
          </p:nvPr>
        </p:nvSpPr>
        <p:spPr>
          <a:xfrm>
            <a:off x="873125" y="881063"/>
            <a:ext cx="5589588" cy="4192587"/>
          </a:xfrm>
          <a:ln/>
        </p:spPr>
      </p:sp>
      <p:sp>
        <p:nvSpPr>
          <p:cNvPr id="53251" name="Rectangle 3"/>
          <p:cNvSpPr>
            <a:spLocks noGrp="1" noChangeArrowheads="1"/>
          </p:cNvSpPr>
          <p:nvPr>
            <p:ph type="body" idx="1"/>
          </p:nvPr>
        </p:nvSpPr>
        <p:spPr>
          <a:xfrm>
            <a:off x="800100" y="5230813"/>
            <a:ext cx="5534025" cy="36449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4300" lvl="1" eaLnBrk="1" hangingPunct="1"/>
            <a:endParaRPr lang="en-US" b="1"/>
          </a:p>
        </p:txBody>
      </p:sp>
    </p:spTree>
    <p:extLst>
      <p:ext uri="{BB962C8B-B14F-4D97-AF65-F5344CB8AC3E}">
        <p14:creationId xmlns:p14="http://schemas.microsoft.com/office/powerpoint/2010/main" val="12998751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5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8CE61B-061F-214B-9469-A0C0EFAD5E02}" type="slidenum">
              <a:rPr lang="en-GB" sz="1200">
                <a:latin typeface="GE Inspira Pitch Regular" charset="0"/>
              </a:rPr>
              <a:pPr eaLnBrk="1" hangingPunct="1"/>
              <a:t>30</a:t>
            </a:fld>
            <a:endParaRPr lang="en-GB" sz="1200" dirty="0">
              <a:latin typeface="GE Inspira Pitch Regular" charset="0"/>
            </a:endParaRPr>
          </a:p>
        </p:txBody>
      </p:sp>
    </p:spTree>
    <p:extLst>
      <p:ext uri="{BB962C8B-B14F-4D97-AF65-F5344CB8AC3E}">
        <p14:creationId xmlns:p14="http://schemas.microsoft.com/office/powerpoint/2010/main" val="1445866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3D2137-722A-5C4A-9988-4D92E25CB635}" type="slidenum">
              <a:rPr lang="en-GB" sz="1200"/>
              <a:pPr eaLnBrk="1" hangingPunct="1"/>
              <a:t>31</a:t>
            </a:fld>
            <a:endParaRPr lang="en-GB" sz="1200"/>
          </a:p>
        </p:txBody>
      </p:sp>
    </p:spTree>
    <p:extLst>
      <p:ext uri="{BB962C8B-B14F-4D97-AF65-F5344CB8AC3E}">
        <p14:creationId xmlns:p14="http://schemas.microsoft.com/office/powerpoint/2010/main" val="228943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3D2137-722A-5C4A-9988-4D92E25CB635}" type="slidenum">
              <a:rPr lang="en-GB" sz="1200"/>
              <a:pPr eaLnBrk="1" hangingPunct="1"/>
              <a:t>41</a:t>
            </a:fld>
            <a:endParaRPr lang="en-GB" sz="1200"/>
          </a:p>
        </p:txBody>
      </p:sp>
    </p:spTree>
    <p:extLst>
      <p:ext uri="{BB962C8B-B14F-4D97-AF65-F5344CB8AC3E}">
        <p14:creationId xmlns:p14="http://schemas.microsoft.com/office/powerpoint/2010/main" val="1036686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3D2137-722A-5C4A-9988-4D92E25CB635}" type="slidenum">
              <a:rPr lang="en-GB" sz="1200"/>
              <a:pPr eaLnBrk="1" hangingPunct="1"/>
              <a:t>42</a:t>
            </a:fld>
            <a:endParaRPr lang="en-GB" sz="1200"/>
          </a:p>
        </p:txBody>
      </p:sp>
    </p:spTree>
    <p:extLst>
      <p:ext uri="{BB962C8B-B14F-4D97-AF65-F5344CB8AC3E}">
        <p14:creationId xmlns:p14="http://schemas.microsoft.com/office/powerpoint/2010/main" val="1825208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93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7C0F76-85BC-0D4C-A7BB-38B2900866AF}" type="slidenum">
              <a:rPr lang="en-GB" sz="1200"/>
              <a:pPr eaLnBrk="1" hangingPunct="1"/>
              <a:t>44</a:t>
            </a:fld>
            <a:endParaRPr lang="en-GB" sz="1200"/>
          </a:p>
        </p:txBody>
      </p:sp>
    </p:spTree>
    <p:extLst>
      <p:ext uri="{BB962C8B-B14F-4D97-AF65-F5344CB8AC3E}">
        <p14:creationId xmlns:p14="http://schemas.microsoft.com/office/powerpoint/2010/main" val="1681215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ln/>
        </p:spPr>
      </p:sp>
      <p:sp>
        <p:nvSpPr>
          <p:cNvPr id="6144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14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411D481-F613-B641-8BD7-E01224D26B8D}" type="slidenum">
              <a:rPr lang="en-GB" sz="1200"/>
              <a:pPr eaLnBrk="1" hangingPunct="1"/>
              <a:t>46</a:t>
            </a:fld>
            <a:endParaRPr lang="en-GB" sz="1200"/>
          </a:p>
        </p:txBody>
      </p:sp>
    </p:spTree>
    <p:extLst>
      <p:ext uri="{BB962C8B-B14F-4D97-AF65-F5344CB8AC3E}">
        <p14:creationId xmlns:p14="http://schemas.microsoft.com/office/powerpoint/2010/main" val="1431565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1143000" y="685800"/>
            <a:ext cx="4572000" cy="3429000"/>
          </a:xfrm>
          <a:ln/>
        </p:spPr>
      </p:sp>
      <p:sp>
        <p:nvSpPr>
          <p:cNvPr id="634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34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38583A6-6FA9-4648-AC74-0570C7500845}" type="slidenum">
              <a:rPr lang="en-GB" sz="1200">
                <a:solidFill>
                  <a:prstClr val="black"/>
                </a:solidFill>
              </a:rPr>
              <a:pPr eaLnBrk="1" hangingPunct="1"/>
              <a:t>47</a:t>
            </a:fld>
            <a:endParaRPr lang="en-GB" sz="1200">
              <a:solidFill>
                <a:prstClr val="black"/>
              </a:solidFill>
            </a:endParaRPr>
          </a:p>
        </p:txBody>
      </p:sp>
    </p:spTree>
    <p:extLst>
      <p:ext uri="{BB962C8B-B14F-4D97-AF65-F5344CB8AC3E}">
        <p14:creationId xmlns:p14="http://schemas.microsoft.com/office/powerpoint/2010/main" val="15559071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a:ln/>
        </p:spPr>
      </p:sp>
      <p:sp>
        <p:nvSpPr>
          <p:cNvPr id="6553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55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CDE1FA1-6448-FB4F-BA2B-E9184E7C390D}" type="slidenum">
              <a:rPr lang="en-GB" sz="1200"/>
              <a:pPr eaLnBrk="1" hangingPunct="1"/>
              <a:t>50</a:t>
            </a:fld>
            <a:endParaRPr lang="en-GB" sz="1200"/>
          </a:p>
        </p:txBody>
      </p:sp>
    </p:spTree>
    <p:extLst>
      <p:ext uri="{BB962C8B-B14F-4D97-AF65-F5344CB8AC3E}">
        <p14:creationId xmlns:p14="http://schemas.microsoft.com/office/powerpoint/2010/main" val="1225332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ln/>
        </p:spPr>
      </p:sp>
      <p:sp>
        <p:nvSpPr>
          <p:cNvPr id="675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75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791407D-2DB3-914B-95C9-761FFA65D5E1}" type="slidenum">
              <a:rPr lang="en-GB" sz="1200"/>
              <a:pPr eaLnBrk="1" hangingPunct="1"/>
              <a:t>51</a:t>
            </a:fld>
            <a:endParaRPr lang="en-GB" sz="1200"/>
          </a:p>
        </p:txBody>
      </p:sp>
    </p:spTree>
    <p:extLst>
      <p:ext uri="{BB962C8B-B14F-4D97-AF65-F5344CB8AC3E}">
        <p14:creationId xmlns:p14="http://schemas.microsoft.com/office/powerpoint/2010/main" val="8858959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ln/>
        </p:spPr>
      </p:sp>
      <p:sp>
        <p:nvSpPr>
          <p:cNvPr id="696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96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C282023-855F-364C-A64F-97BF005E2FC8}" type="slidenum">
              <a:rPr lang="en-GB" sz="1200"/>
              <a:pPr eaLnBrk="1" hangingPunct="1"/>
              <a:t>52</a:t>
            </a:fld>
            <a:endParaRPr lang="en-GB" sz="1200"/>
          </a:p>
        </p:txBody>
      </p:sp>
    </p:spTree>
    <p:extLst>
      <p:ext uri="{BB962C8B-B14F-4D97-AF65-F5344CB8AC3E}">
        <p14:creationId xmlns:p14="http://schemas.microsoft.com/office/powerpoint/2010/main" val="1467556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ln/>
        </p:spPr>
      </p:sp>
      <p:sp>
        <p:nvSpPr>
          <p:cNvPr id="716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C295310-F970-4C43-A8E4-3DCCD9E45FFC}" type="slidenum">
              <a:rPr lang="en-GB" sz="1200"/>
              <a:pPr eaLnBrk="1" hangingPunct="1"/>
              <a:t>53</a:t>
            </a:fld>
            <a:endParaRPr lang="en-GB" sz="1200"/>
          </a:p>
        </p:txBody>
      </p:sp>
    </p:spTree>
    <p:extLst>
      <p:ext uri="{BB962C8B-B14F-4D97-AF65-F5344CB8AC3E}">
        <p14:creationId xmlns:p14="http://schemas.microsoft.com/office/powerpoint/2010/main" val="21465115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ln/>
        </p:spPr>
      </p:sp>
      <p:sp>
        <p:nvSpPr>
          <p:cNvPr id="747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47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99F004-2DC0-D243-B1BA-53F00438C404}" type="slidenum">
              <a:rPr lang="en-GB" sz="1200"/>
              <a:pPr eaLnBrk="1" hangingPunct="1"/>
              <a:t>55</a:t>
            </a:fld>
            <a:endParaRPr lang="en-GB" sz="1200"/>
          </a:p>
        </p:txBody>
      </p:sp>
    </p:spTree>
    <p:extLst>
      <p:ext uri="{BB962C8B-B14F-4D97-AF65-F5344CB8AC3E}">
        <p14:creationId xmlns:p14="http://schemas.microsoft.com/office/powerpoint/2010/main" val="4746018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ln/>
        </p:spPr>
      </p:sp>
      <p:sp>
        <p:nvSpPr>
          <p:cNvPr id="768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768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14CF4-DDDE-644E-8C05-5E08314AB58D}" type="slidenum">
              <a:rPr lang="en-GB" sz="1200"/>
              <a:pPr eaLnBrk="1" hangingPunct="1"/>
              <a:t>56</a:t>
            </a:fld>
            <a:endParaRPr lang="en-GB" sz="1200"/>
          </a:p>
        </p:txBody>
      </p:sp>
    </p:spTree>
    <p:extLst>
      <p:ext uri="{BB962C8B-B14F-4D97-AF65-F5344CB8AC3E}">
        <p14:creationId xmlns:p14="http://schemas.microsoft.com/office/powerpoint/2010/main" val="1957363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A7C40FA-5F19-8A45-BF07-663F068F3766}" type="slidenum">
              <a:rPr lang="en-GB" sz="1200"/>
              <a:pPr eaLnBrk="1" hangingPunct="1"/>
              <a:t>57</a:t>
            </a:fld>
            <a:endParaRPr lang="en-GB" sz="1200"/>
          </a:p>
        </p:txBody>
      </p:sp>
      <p:sp>
        <p:nvSpPr>
          <p:cNvPr id="78850" name="Rectangle 2"/>
          <p:cNvSpPr>
            <a:spLocks noGrp="1" noRot="1" noChangeAspect="1" noChangeArrowheads="1" noTextEdit="1"/>
          </p:cNvSpPr>
          <p:nvPr>
            <p:ph type="sldImg"/>
          </p:nvPr>
        </p:nvSpPr>
        <p:spPr>
          <a:xfrm>
            <a:off x="1144588" y="685800"/>
            <a:ext cx="4572000" cy="3429000"/>
          </a:xfrm>
          <a:ln/>
        </p:spPr>
      </p:sp>
      <p:sp>
        <p:nvSpPr>
          <p:cNvPr id="78851"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146097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a:ln/>
        </p:spPr>
      </p:sp>
      <p:sp>
        <p:nvSpPr>
          <p:cNvPr id="808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08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B11D6B-01ED-CE4E-9FA7-9F165A127CC0}" type="slidenum">
              <a:rPr lang="en-GB" sz="1200"/>
              <a:pPr eaLnBrk="1" hangingPunct="1"/>
              <a:t>58</a:t>
            </a:fld>
            <a:endParaRPr lang="en-GB" sz="1200"/>
          </a:p>
        </p:txBody>
      </p:sp>
    </p:spTree>
    <p:extLst>
      <p:ext uri="{BB962C8B-B14F-4D97-AF65-F5344CB8AC3E}">
        <p14:creationId xmlns:p14="http://schemas.microsoft.com/office/powerpoint/2010/main" val="313697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a:ln/>
        </p:spPr>
      </p:sp>
      <p:sp>
        <p:nvSpPr>
          <p:cNvPr id="849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49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B2AFCA7-8873-F04E-99AE-E0DF0BC11B4C}" type="slidenum">
              <a:rPr lang="en-GB" sz="1200"/>
              <a:pPr eaLnBrk="1" hangingPunct="1"/>
              <a:t>59</a:t>
            </a:fld>
            <a:endParaRPr lang="en-GB" sz="1200"/>
          </a:p>
        </p:txBody>
      </p:sp>
    </p:spTree>
    <p:extLst>
      <p:ext uri="{BB962C8B-B14F-4D97-AF65-F5344CB8AC3E}">
        <p14:creationId xmlns:p14="http://schemas.microsoft.com/office/powerpoint/2010/main" val="1105168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1DECCA1-A4BE-3B4E-8725-4788547E7729}" type="slidenum">
              <a:rPr lang="en-GB" sz="1200">
                <a:solidFill>
                  <a:prstClr val="black"/>
                </a:solidFill>
              </a:rPr>
              <a:pPr eaLnBrk="1" hangingPunct="1"/>
              <a:t>60</a:t>
            </a:fld>
            <a:endParaRPr lang="en-GB" sz="1200">
              <a:solidFill>
                <a:prstClr val="black"/>
              </a:solidFill>
            </a:endParaRPr>
          </a:p>
        </p:txBody>
      </p:sp>
      <p:sp>
        <p:nvSpPr>
          <p:cNvPr id="8294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47"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solidFill>
                  <a:prstClr val="black"/>
                </a:solidFill>
                <a:latin typeface="Times New Roman" charset="0"/>
                <a:ea typeface="+mn-ea"/>
              </a:rPr>
              <a:t>24</a:t>
            </a:r>
          </a:p>
        </p:txBody>
      </p:sp>
      <p:sp>
        <p:nvSpPr>
          <p:cNvPr id="82948"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4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0" name="Rectangle 6"/>
          <p:cNvSpPr>
            <a:spLocks noChangeArrowheads="1"/>
          </p:cNvSpPr>
          <p:nvPr/>
        </p:nvSpPr>
        <p:spPr bwMode="auto">
          <a:xfrm>
            <a:off x="388620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1" name="Rectangle 7"/>
          <p:cNvSpPr>
            <a:spLocks noChangeArrowheads="1"/>
          </p:cNvSpPr>
          <p:nvPr/>
        </p:nvSpPr>
        <p:spPr bwMode="auto">
          <a:xfrm>
            <a:off x="388620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solidFill>
                  <a:prstClr val="black"/>
                </a:solidFill>
                <a:latin typeface="Times New Roman" charset="0"/>
                <a:ea typeface="+mn-ea"/>
              </a:rPr>
              <a:t>24</a:t>
            </a:r>
          </a:p>
        </p:txBody>
      </p:sp>
      <p:sp>
        <p:nvSpPr>
          <p:cNvPr id="82952" name="Rectangle 8"/>
          <p:cNvSpPr>
            <a:spLocks noChangeArrowheads="1"/>
          </p:cNvSpPr>
          <p:nvPr/>
        </p:nvSpPr>
        <p:spPr bwMode="auto">
          <a:xfrm>
            <a:off x="0" y="870267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3" name="Rectangle 9"/>
          <p:cNvSpPr>
            <a:spLocks noChangeArrowheads="1"/>
          </p:cNvSpPr>
          <p:nvPr/>
        </p:nvSpPr>
        <p:spPr bwMode="auto">
          <a:xfrm>
            <a:off x="0" y="4763"/>
            <a:ext cx="2971800"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solidFill>
                <a:prstClr val="black"/>
              </a:solidFill>
              <a:latin typeface="Arial" pitchFamily="34" charset="0"/>
              <a:ea typeface="+mn-ea"/>
            </a:endParaRPr>
          </a:p>
        </p:txBody>
      </p:sp>
      <p:sp>
        <p:nvSpPr>
          <p:cNvPr id="82954" name="Rectangle 10"/>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82955" name="Rectangle 11"/>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Tree>
    <p:extLst>
      <p:ext uri="{BB962C8B-B14F-4D97-AF65-F5344CB8AC3E}">
        <p14:creationId xmlns:p14="http://schemas.microsoft.com/office/powerpoint/2010/main" val="18546321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a:ln/>
        </p:spPr>
      </p:sp>
      <p:sp>
        <p:nvSpPr>
          <p:cNvPr id="8704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70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B9B3FA-4E8B-DD46-9B9A-4EF4BB6F023C}" type="slidenum">
              <a:rPr lang="en-GB" sz="1200"/>
              <a:pPr eaLnBrk="1" hangingPunct="1"/>
              <a:t>61</a:t>
            </a:fld>
            <a:endParaRPr lang="en-GB" sz="1200"/>
          </a:p>
        </p:txBody>
      </p:sp>
    </p:spTree>
    <p:extLst>
      <p:ext uri="{BB962C8B-B14F-4D97-AF65-F5344CB8AC3E}">
        <p14:creationId xmlns:p14="http://schemas.microsoft.com/office/powerpoint/2010/main" val="938784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58714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dirty="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13095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4" r:id="rId12"/>
    <p:sldLayoutId id="2147484905" r:id="rId13"/>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1" Type="http://schemas.openxmlformats.org/officeDocument/2006/relationships/image" Target="../media/image15.emf"/><Relationship Id="rId12" Type="http://schemas.openxmlformats.org/officeDocument/2006/relationships/image" Target="../media/image16.emf"/><Relationship Id="rId13" Type="http://schemas.openxmlformats.org/officeDocument/2006/relationships/image" Target="../media/image17.emf"/><Relationship Id="rId14" Type="http://schemas.openxmlformats.org/officeDocument/2006/relationships/image" Target="../media/image18.emf"/><Relationship Id="rId15" Type="http://schemas.openxmlformats.org/officeDocument/2006/relationships/image" Target="../media/image19.emf"/><Relationship Id="rId16" Type="http://schemas.openxmlformats.org/officeDocument/2006/relationships/image" Target="../media/image20.emf"/><Relationship Id="rId17" Type="http://schemas.openxmlformats.org/officeDocument/2006/relationships/image" Target="../media/image21.emf"/><Relationship Id="rId18" Type="http://schemas.openxmlformats.org/officeDocument/2006/relationships/image" Target="../media/image22.emf"/><Relationship Id="rId19" Type="http://schemas.openxmlformats.org/officeDocument/2006/relationships/image" Target="../media/image23.emf"/><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2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8.jpg"/><Relationship Id="rId3" Type="http://schemas.openxmlformats.org/officeDocument/2006/relationships/image" Target="../media/image29.jpg"/></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image" Target="../media/image32.jpg"/><Relationship Id="rId5" Type="http://schemas.openxmlformats.org/officeDocument/2006/relationships/image" Target="../media/image33.jpg"/><Relationship Id="rId1" Type="http://schemas.openxmlformats.org/officeDocument/2006/relationships/slideLayout" Target="../slideLayouts/slideLayout12.xml"/><Relationship Id="rId2"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35.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1.bin"/><Relationship Id="rId5" Type="http://schemas.openxmlformats.org/officeDocument/2006/relationships/oleObject" Target="../embeddings/Microsoft_Word_97_-_2004_Document1.doc"/><Relationship Id="rId6" Type="http://schemas.openxmlformats.org/officeDocument/2006/relationships/image" Target="../media/image36.e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oleObject" Target="../embeddings/oleObject2.bin"/><Relationship Id="rId5" Type="http://schemas.openxmlformats.org/officeDocument/2006/relationships/oleObject" Target="../embeddings/Microsoft_Word_97_-_2004_Document2.doc"/><Relationship Id="rId6" Type="http://schemas.openxmlformats.org/officeDocument/2006/relationships/image" Target="../media/image37.emf"/><Relationship Id="rId1" Type="http://schemas.openxmlformats.org/officeDocument/2006/relationships/vmlDrawing" Target="../drawings/vmlDrawing2.vml"/><Relationship Id="rId2"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oleObject" Target="../embeddings/oleObject3.bin"/><Relationship Id="rId5" Type="http://schemas.openxmlformats.org/officeDocument/2006/relationships/oleObject" Target="../embeddings/Microsoft_Word_97_-_2004_Document3.doc"/><Relationship Id="rId6" Type="http://schemas.openxmlformats.org/officeDocument/2006/relationships/image" Target="../media/image37.emf"/><Relationship Id="rId7" Type="http://schemas.openxmlformats.org/officeDocument/2006/relationships/image" Target="../media/image39.emf"/><Relationship Id="rId1" Type="http://schemas.openxmlformats.org/officeDocument/2006/relationships/vmlDrawing" Target="../drawings/vmlDrawing3.vml"/><Relationship Id="rId2"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oleObject" Target="../embeddings/oleObject4.bin"/><Relationship Id="rId5" Type="http://schemas.openxmlformats.org/officeDocument/2006/relationships/oleObject" Target="../embeddings/Microsoft_Word_97_-_2004_Document4.doc"/><Relationship Id="rId6" Type="http://schemas.openxmlformats.org/officeDocument/2006/relationships/image" Target="../media/image40.emf"/><Relationship Id="rId1" Type="http://schemas.openxmlformats.org/officeDocument/2006/relationships/vmlDrawing" Target="../drawings/vmlDrawing4.vml"/><Relationship Id="rId2"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oleObject" Target="../embeddings/oleObject5.bin"/><Relationship Id="rId5" Type="http://schemas.openxmlformats.org/officeDocument/2006/relationships/oleObject" Target="../embeddings/Microsoft_Word_97_-_2004_Document5.doc"/><Relationship Id="rId6" Type="http://schemas.openxmlformats.org/officeDocument/2006/relationships/image" Target="../media/image36.emf"/><Relationship Id="rId1" Type="http://schemas.openxmlformats.org/officeDocument/2006/relationships/vmlDrawing" Target="../drawings/vmlDrawing5.vml"/><Relationship Id="rId2"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2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59.xml.rels><?xml version="1.0" encoding="UTF-8" standalone="yes"?>
<Relationships xmlns="http://schemas.openxmlformats.org/package/2006/relationships"><Relationship Id="rId3" Type="http://schemas.openxmlformats.org/officeDocument/2006/relationships/image" Target="../media/image42.emf"/><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4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761755"/>
            <a:ext cx="4737100" cy="1658149"/>
          </a:xfrm>
        </p:spPr>
        <p:txBody>
          <a:bodyPr/>
          <a:lstStyle/>
          <a:p>
            <a:pPr algn="r">
              <a:lnSpc>
                <a:spcPct val="90000"/>
              </a:lnSpc>
            </a:pPr>
            <a:r>
              <a:rPr lang="en-GB" sz="1600" dirty="0"/>
              <a:t>Analyse Requirements</a:t>
            </a:r>
            <a:r>
              <a:rPr lang="en-GB" sz="1400" dirty="0"/>
              <a:t/>
            </a:r>
            <a:br>
              <a:rPr lang="en-GB" sz="1400" dirty="0"/>
            </a:br>
            <a:r>
              <a:rPr lang="en-GB" sz="2800" dirty="0"/>
              <a:t>Sensitivity and Failure Analysis</a:t>
            </a:r>
            <a:br>
              <a:rPr lang="en-GB" sz="2800" dirty="0"/>
            </a:br>
            <a:r>
              <a:rPr lang="en-GB" sz="2800" dirty="0"/>
              <a:t> </a:t>
            </a:r>
            <a:r>
              <a:rPr lang="en-GB" sz="1600" dirty="0"/>
              <a:t>Assessing Requirements for Emergent Sensitivities</a:t>
            </a:r>
            <a:br>
              <a:rPr lang="en-GB" sz="1600" dirty="0"/>
            </a:br>
            <a:endParaRPr lang="en-GB" sz="2000" dirty="0"/>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TextBox 6"/>
          <p:cNvSpPr txBox="1">
            <a:spLocks noChangeArrowheads="1"/>
          </p:cNvSpPr>
          <p:nvPr/>
        </p:nvSpPr>
        <p:spPr bwMode="auto">
          <a:xfrm>
            <a:off x="914400" y="4400754"/>
            <a:ext cx="7304679" cy="141577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spcBef>
                <a:spcPct val="20000"/>
              </a:spcBef>
              <a:buClr>
                <a:srgbClr val="333399"/>
              </a:buClr>
              <a:buSzPct val="145000"/>
              <a:defRPr/>
            </a:pPr>
            <a:r>
              <a:rPr lang="en-GB" kern="0" dirty="0">
                <a:solidFill>
                  <a:srgbClr val="000000"/>
                </a:solidFill>
                <a:latin typeface="+mn-lt"/>
                <a:ea typeface="+mn-ea"/>
              </a:rPr>
              <a:t>This Session:</a:t>
            </a:r>
          </a:p>
          <a:p>
            <a:pPr marL="164127" indent="-164127">
              <a:buFont typeface="Arial" pitchFamily="34" charset="0"/>
              <a:buChar char="•"/>
              <a:defRPr/>
            </a:pPr>
            <a:r>
              <a:rPr lang="en-GB" sz="1400" dirty="0">
                <a:solidFill>
                  <a:schemeClr val="dk1"/>
                </a:solidFill>
                <a:latin typeface="+mn-lt"/>
                <a:ea typeface="+mn-ea"/>
              </a:rPr>
              <a:t>Introduces the concept of system sensitivity where small variations in system parameters can have a large impact on system performance</a:t>
            </a:r>
          </a:p>
          <a:p>
            <a:pPr marL="164127" indent="-164127">
              <a:buFont typeface="Arial" pitchFamily="34" charset="0"/>
              <a:buChar char="•"/>
              <a:defRPr/>
            </a:pPr>
            <a:r>
              <a:rPr lang="en-GB" sz="1400" dirty="0">
                <a:solidFill>
                  <a:schemeClr val="dk1"/>
                </a:solidFill>
                <a:latin typeface="+mn-lt"/>
                <a:ea typeface="+mn-ea"/>
              </a:rPr>
              <a:t>Introduces the concept of robust design</a:t>
            </a:r>
          </a:p>
          <a:p>
            <a:pPr marL="164127" indent="-164127">
              <a:buFont typeface="Arial" pitchFamily="34" charset="0"/>
              <a:buChar char="•"/>
              <a:defRPr/>
            </a:pPr>
            <a:r>
              <a:rPr lang="en-GB" sz="1400" dirty="0">
                <a:solidFill>
                  <a:schemeClr val="dk1"/>
                </a:solidFill>
                <a:latin typeface="+mn-lt"/>
                <a:ea typeface="+mn-ea"/>
              </a:rPr>
              <a:t>To describe and practise Sensitivity and Failure Analysis as tools that can be used to assess system sensitivity and thereby design out issues </a:t>
            </a:r>
            <a:r>
              <a:rPr lang="en-GB" sz="1400" i="1" dirty="0">
                <a:solidFill>
                  <a:schemeClr val="dk1"/>
                </a:solidFill>
                <a:latin typeface="+mn-lt"/>
                <a:ea typeface="+mn-ea"/>
              </a:rPr>
              <a:t>ab initio</a:t>
            </a:r>
          </a:p>
        </p:txBody>
      </p:sp>
      <p:pic>
        <p:nvPicPr>
          <p:cNvPr id="5" name="Picture 4"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
        <p:nvSpPr>
          <p:cNvPr id="76" name="Rectangle 75"/>
          <p:cNvSpPr/>
          <p:nvPr/>
        </p:nvSpPr>
        <p:spPr>
          <a:xfrm>
            <a:off x="2890221" y="1584642"/>
            <a:ext cx="1885667" cy="203958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Where are we?: Analyse Requirements</a:t>
            </a:r>
            <a:endParaRPr lang="en-GB" dirty="0"/>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65000"/>
                  </a:schemeClr>
                </a:solidFill>
              </a:rPr>
              <a:t>Assess System Meta-Solution</a:t>
            </a:r>
            <a:endParaRPr lang="en-GB" dirty="0">
              <a:solidFill>
                <a:schemeClr val="bg1">
                  <a:lumMod val="65000"/>
                </a:schemeClr>
              </a:solidFill>
            </a:endParaRPr>
          </a:p>
        </p:txBody>
      </p:sp>
      <p:sp>
        <p:nvSpPr>
          <p:cNvPr id="15364" name="Rectangle 4"/>
          <p:cNvSpPr>
            <a:spLocks noChangeArrowheads="1"/>
          </p:cNvSpPr>
          <p:nvPr/>
        </p:nvSpPr>
        <p:spPr bwMode="gray">
          <a:xfrm>
            <a:off x="2670801" y="3149156"/>
            <a:ext cx="249872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75000"/>
                  </a:schemeClr>
                </a:solidFill>
              </a:rPr>
              <a:t>Determine System Functionality</a:t>
            </a:r>
            <a:endParaRPr lang="en-GB" dirty="0">
              <a:solidFill>
                <a:schemeClr val="bg1">
                  <a:lumMod val="75000"/>
                </a:schemeClr>
              </a:solidFill>
            </a:endParaRPr>
          </a:p>
        </p:txBody>
      </p:sp>
      <p:sp>
        <p:nvSpPr>
          <p:cNvPr id="15365" name="Rectangle 5"/>
          <p:cNvSpPr>
            <a:spLocks noChangeArrowheads="1"/>
          </p:cNvSpPr>
          <p:nvPr/>
        </p:nvSpPr>
        <p:spPr bwMode="gray">
          <a:xfrm>
            <a:off x="3883551" y="4025229"/>
            <a:ext cx="2663825" cy="7048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smtClean="0">
                <a:solidFill>
                  <a:schemeClr val="tx1"/>
                </a:solidFill>
              </a:rPr>
              <a:t>Determine Emergent Functionality</a:t>
            </a:r>
            <a:endParaRPr lang="en-GB" dirty="0">
              <a:solidFill>
                <a:schemeClr val="tx1"/>
              </a:solidFill>
            </a:endParaRP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Verify and Validate Requirements</a:t>
            </a:r>
            <a:endParaRPr lang="en-GB" dirty="0">
              <a:solidFill>
                <a:schemeClr val="bg1"/>
              </a:solidFill>
            </a:endParaRP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smtClean="0"/>
              <a:t>The iteration may not be simple </a:t>
            </a:r>
            <a:endParaRPr lang="en-US" sz="1800" dirty="0"/>
          </a:p>
        </p:txBody>
      </p:sp>
      <p:sp>
        <p:nvSpPr>
          <p:cNvPr id="15" name="Rectangle 3"/>
          <p:cNvSpPr>
            <a:spLocks noChangeArrowheads="1"/>
          </p:cNvSpPr>
          <p:nvPr/>
        </p:nvSpPr>
        <p:spPr bwMode="gray">
          <a:xfrm>
            <a:off x="1205233" y="2235368"/>
            <a:ext cx="2740734"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smtClean="0">
                <a:solidFill>
                  <a:schemeClr val="bg1">
                    <a:lumMod val="75000"/>
                  </a:schemeClr>
                </a:solidFill>
              </a:rPr>
              <a:t>Determine “working” Operational Requirement</a:t>
            </a:r>
            <a:endParaRPr lang="en-GB" dirty="0">
              <a:solidFill>
                <a:schemeClr val="bg1">
                  <a:lumMod val="75000"/>
                </a:schemeClr>
              </a:solidFill>
            </a:endParaRP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smtClean="0">
                <a:solidFill>
                  <a:schemeClr val="bg1"/>
                </a:solidFill>
              </a:rPr>
              <a:t>Determine Non-Functional Performance Requirements</a:t>
            </a:r>
            <a:endParaRPr lang="en-GB" dirty="0">
              <a:solidFill>
                <a:schemeClr val="bg1"/>
              </a:solidFill>
            </a:endParaRP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2" descr="typ_fairf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7302012" cy="4874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322798"/>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8" descr="Stop and Think"/>
          <p:cNvPicPr>
            <a:picLocks noChangeAspect="1" noChangeArrowheads="1"/>
          </p:cNvPicPr>
          <p:nvPr/>
        </p:nvPicPr>
        <p:blipFill>
          <a:blip r:embed="rId3">
            <a:extLst>
              <a:ext uri="{28A0092B-C50C-407E-A947-70E740481C1C}">
                <a14:useLocalDpi xmlns:a14="http://schemas.microsoft.com/office/drawing/2010/main" val="0"/>
              </a:ext>
            </a:extLst>
          </a:blip>
          <a:srcRect l="5992" t="8151" r="7790" b="12227"/>
          <a:stretch>
            <a:fillRect/>
          </a:stretch>
        </p:blipFill>
        <p:spPr bwMode="auto">
          <a:xfrm>
            <a:off x="141767" y="2457494"/>
            <a:ext cx="4998427" cy="33923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126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1267"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1269" name="Rectangle 7"/>
          <p:cNvSpPr>
            <a:spLocks noGrp="1" noChangeArrowheads="1"/>
          </p:cNvSpPr>
          <p:nvPr>
            <p:ph type="body" sz="half" idx="1"/>
          </p:nvPr>
        </p:nvSpPr>
        <p:spPr>
          <a:xfrm>
            <a:off x="118836" y="1328056"/>
            <a:ext cx="8872764" cy="4844144"/>
          </a:xfrm>
        </p:spPr>
        <p:txBody>
          <a:bodyPr/>
          <a:lstStyle/>
          <a:p>
            <a:r>
              <a:rPr lang="en-GB" dirty="0" smtClean="0"/>
              <a:t>The increase in complexity of systems has resulted in many displaying undesirable emergent behaviour. Hindsight often shows these to be </a:t>
            </a:r>
            <a:r>
              <a:rPr lang="ja-JP" altLang="en-GB" dirty="0" smtClean="0"/>
              <a:t>“</a:t>
            </a:r>
            <a:r>
              <a:rPr lang="en-GB" altLang="ja-JP" dirty="0" smtClean="0"/>
              <a:t>obvious</a:t>
            </a:r>
            <a:r>
              <a:rPr lang="ja-JP" altLang="en-GB" dirty="0" smtClean="0"/>
              <a:t>”</a:t>
            </a:r>
            <a:r>
              <a:rPr lang="en-GB" altLang="ja-JP" dirty="0" smtClean="0"/>
              <a:t> and therefore avoidable – </a:t>
            </a:r>
            <a:r>
              <a:rPr lang="ja-JP" altLang="en-GB" dirty="0" smtClean="0"/>
              <a:t>“</a:t>
            </a:r>
            <a:r>
              <a:rPr lang="en-GB" altLang="ja-JP" dirty="0" smtClean="0"/>
              <a:t>if only we had time to think!</a:t>
            </a:r>
            <a:r>
              <a:rPr lang="ja-JP" altLang="en-GB" dirty="0" smtClean="0"/>
              <a:t>”</a:t>
            </a:r>
            <a:endParaRPr lang="en-GB" dirty="0"/>
          </a:p>
        </p:txBody>
      </p:sp>
      <p:sp>
        <p:nvSpPr>
          <p:cNvPr id="11271" name="Rectangle 9"/>
          <p:cNvSpPr>
            <a:spLocks noGrp="1" noChangeArrowheads="1"/>
          </p:cNvSpPr>
          <p:nvPr>
            <p:ph type="body" sz="half" idx="2"/>
          </p:nvPr>
        </p:nvSpPr>
        <p:spPr>
          <a:xfrm>
            <a:off x="4627323" y="2329544"/>
            <a:ext cx="4343400" cy="4299856"/>
          </a:xfrm>
        </p:spPr>
        <p:txBody>
          <a:bodyPr>
            <a:normAutofit fontScale="92500" lnSpcReduction="20000"/>
          </a:bodyPr>
          <a:lstStyle/>
          <a:p>
            <a:r>
              <a:rPr lang="en-GB" dirty="0" smtClean="0"/>
              <a:t>One aspect of undesirable emergence is system sensitivity and failure which can be assessed before a design exist to provide:</a:t>
            </a:r>
          </a:p>
          <a:p>
            <a:pPr lvl="1"/>
            <a:r>
              <a:rPr lang="en-GB" dirty="0" smtClean="0"/>
              <a:t>design suggestions to prevent or detect the potential issue(s)</a:t>
            </a:r>
          </a:p>
          <a:p>
            <a:pPr lvl="1"/>
            <a:r>
              <a:rPr lang="en-GB" dirty="0" smtClean="0"/>
              <a:t>an early understanding of possible trade-offs</a:t>
            </a:r>
          </a:p>
          <a:p>
            <a:pPr lvl="1"/>
            <a:r>
              <a:rPr lang="en-GB" dirty="0" smtClean="0"/>
              <a:t>an identification of critical functions </a:t>
            </a:r>
          </a:p>
          <a:p>
            <a:pPr lvl="1"/>
            <a:r>
              <a:rPr lang="en-GB" dirty="0" smtClean="0"/>
              <a:t>the identification of </a:t>
            </a:r>
            <a:r>
              <a:rPr lang="ja-JP" altLang="en-GB" dirty="0" smtClean="0"/>
              <a:t>“</a:t>
            </a:r>
            <a:r>
              <a:rPr lang="en-GB" altLang="ja-JP" dirty="0" smtClean="0"/>
              <a:t>sensitive flows</a:t>
            </a:r>
            <a:r>
              <a:rPr lang="ja-JP" altLang="en-GB" dirty="0" smtClean="0"/>
              <a:t>”</a:t>
            </a:r>
            <a:r>
              <a:rPr lang="en-GB" altLang="ja-JP" dirty="0" smtClean="0"/>
              <a:t> </a:t>
            </a:r>
          </a:p>
          <a:p>
            <a:pPr lvl="1"/>
            <a:r>
              <a:rPr lang="en-GB" dirty="0" smtClean="0"/>
              <a:t>the identification of potential system failure modes, their effects and causes</a:t>
            </a:r>
          </a:p>
          <a:p>
            <a:r>
              <a:rPr lang="en-GB" dirty="0" smtClean="0"/>
              <a:t>Such analyses will provide an early assessment of risk and promotes ideas and guidance for generating and selecting conceptual solutions</a:t>
            </a:r>
          </a:p>
          <a:p>
            <a:endParaRPr lang="en-GB" dirty="0"/>
          </a:p>
        </p:txBody>
      </p:sp>
      <p:sp>
        <p:nvSpPr>
          <p:cNvPr id="11268" name="Rectangle 6"/>
          <p:cNvSpPr>
            <a:spLocks noGrp="1" noChangeArrowheads="1"/>
          </p:cNvSpPr>
          <p:nvPr>
            <p:ph type="title"/>
          </p:nvPr>
        </p:nvSpPr>
        <p:spPr/>
        <p:txBody>
          <a:bodyPr/>
          <a:lstStyle/>
          <a:p>
            <a:r>
              <a:rPr lang="en-GB" smtClean="0"/>
              <a:t>Introduction</a:t>
            </a:r>
            <a:endParaRPr lang="en-GB"/>
          </a:p>
        </p:txBody>
      </p:sp>
    </p:spTree>
    <p:extLst>
      <p:ext uri="{BB962C8B-B14F-4D97-AF65-F5344CB8AC3E}">
        <p14:creationId xmlns:p14="http://schemas.microsoft.com/office/powerpoint/2010/main" val="570577283"/>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4"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5"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6"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13318" name="Rectangle 7"/>
          <p:cNvSpPr>
            <a:spLocks noGrp="1" noChangeArrowheads="1"/>
          </p:cNvSpPr>
          <p:nvPr>
            <p:ph type="body" sz="half" idx="1"/>
          </p:nvPr>
        </p:nvSpPr>
        <p:spPr/>
        <p:txBody>
          <a:bodyPr>
            <a:normAutofit lnSpcReduction="10000"/>
          </a:bodyPr>
          <a:lstStyle/>
          <a:p>
            <a:r>
              <a:rPr lang="en-GB" smtClean="0"/>
              <a:t>An understanding of undesirable emergent behaviour due to system sensitivity can be provided through the work of Dr Genichi Taguchi</a:t>
            </a:r>
          </a:p>
          <a:p>
            <a:r>
              <a:rPr lang="en-GB" smtClean="0"/>
              <a:t>Taguchi realised that apparently minor variations in a system parameter can have a significant effect on overall system performance</a:t>
            </a:r>
          </a:p>
          <a:p>
            <a:r>
              <a:rPr lang="en-GB" smtClean="0"/>
              <a:t>He also realised that aspects of the traditional approach to sensitivity through the use of tolerances and specification limits can be very misleading </a:t>
            </a:r>
          </a:p>
          <a:p>
            <a:r>
              <a:rPr lang="en-GB" smtClean="0"/>
              <a:t>Taguchi proposed the idea of robust design </a:t>
            </a:r>
          </a:p>
          <a:p>
            <a:endParaRPr lang="en-GB"/>
          </a:p>
        </p:txBody>
      </p:sp>
      <p:sp>
        <p:nvSpPr>
          <p:cNvPr id="13317" name="Rectangle 6"/>
          <p:cNvSpPr>
            <a:spLocks noGrp="1" noChangeArrowheads="1"/>
          </p:cNvSpPr>
          <p:nvPr>
            <p:ph type="title"/>
          </p:nvPr>
        </p:nvSpPr>
        <p:spPr/>
        <p:txBody>
          <a:bodyPr/>
          <a:lstStyle/>
          <a:p>
            <a:r>
              <a:rPr lang="en-GB" smtClean="0"/>
              <a:t>Philosophy</a:t>
            </a:r>
            <a:endParaRPr lang="en-GB"/>
          </a:p>
        </p:txBody>
      </p:sp>
      <p:pic>
        <p:nvPicPr>
          <p:cNvPr id="13319" name="Picture 8" descr="Taguc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236582"/>
            <a:ext cx="2098273" cy="2431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75943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smtClean="0"/>
              <a:t>Traditional Variation Cost Model </a:t>
            </a:r>
            <a:endParaRPr lang="en-GB"/>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Lower Spec</a:t>
            </a:r>
          </a:p>
          <a:p>
            <a:pPr algn="ctr"/>
            <a:r>
              <a:rPr lang="en-GB" sz="160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dirty="0"/>
              <a:t>In here </a:t>
            </a:r>
          </a:p>
          <a:p>
            <a:pPr algn="ctr">
              <a:defRPr/>
            </a:pPr>
            <a:r>
              <a:rPr lang="en-GB" sz="4400" dirty="0">
                <a:sym typeface="Wingdings"/>
              </a:rPr>
              <a:t></a:t>
            </a:r>
            <a:endParaRPr lang="en-GB" sz="4400"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dirty="0"/>
              <a:t>In here </a:t>
            </a:r>
          </a:p>
          <a:p>
            <a:pPr algn="ctr">
              <a:defRPr/>
            </a:pPr>
            <a:r>
              <a:rPr lang="en-GB" sz="4400" dirty="0">
                <a:sym typeface="Wingdings"/>
              </a:rPr>
              <a:t></a:t>
            </a:r>
            <a:endParaRPr lang="en-GB" sz="4400"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dirty="0"/>
              <a:t>In here </a:t>
            </a:r>
          </a:p>
          <a:p>
            <a:pPr algn="ctr">
              <a:defRPr/>
            </a:pPr>
            <a:r>
              <a:rPr lang="en-GB" sz="4400" dirty="0">
                <a:sym typeface="Wingdings"/>
              </a:rPr>
              <a:t></a:t>
            </a:r>
            <a:endParaRPr lang="en-GB" sz="4400" dirty="0"/>
          </a:p>
        </p:txBody>
      </p:sp>
    </p:spTree>
    <p:extLst>
      <p:ext uri="{BB962C8B-B14F-4D97-AF65-F5344CB8AC3E}">
        <p14:creationId xmlns:p14="http://schemas.microsoft.com/office/powerpoint/2010/main" val="17052125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smtClean="0"/>
              <a:t>Traditional Variation Cost Model </a:t>
            </a:r>
            <a:endParaRPr lang="en-GB"/>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solidFill>
                  <a:srgbClr val="FF3300"/>
                </a:solidFill>
                <a:latin typeface="+mn-lt"/>
              </a:rPr>
              <a:t>Lower Spec</a:t>
            </a:r>
          </a:p>
          <a:p>
            <a:pPr algn="ctr"/>
            <a:r>
              <a:rPr lang="en-GB" sz="1600" dirty="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5" name="Group 4"/>
          <p:cNvGrpSpPr>
            <a:grpSpLocks/>
          </p:cNvGrpSpPr>
          <p:nvPr/>
        </p:nvGrpSpPr>
        <p:grpSpPr bwMode="auto">
          <a:xfrm>
            <a:off x="914400" y="2373923"/>
            <a:ext cx="7233138" cy="2532185"/>
            <a:chOff x="990600" y="2286000"/>
            <a:chExt cx="7835900" cy="2743200"/>
          </a:xfrm>
        </p:grpSpPr>
        <p:sp>
          <p:nvSpPr>
            <p:cNvPr id="15390" name="Line 11"/>
            <p:cNvSpPr>
              <a:spLocks noChangeShapeType="1"/>
            </p:cNvSpPr>
            <p:nvPr/>
          </p:nvSpPr>
          <p:spPr bwMode="auto">
            <a:xfrm>
              <a:off x="3054350" y="2286000"/>
              <a:ext cx="0" cy="27432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1" name="Line 12"/>
            <p:cNvSpPr>
              <a:spLocks noChangeShapeType="1"/>
            </p:cNvSpPr>
            <p:nvPr/>
          </p:nvSpPr>
          <p:spPr bwMode="auto">
            <a:xfrm>
              <a:off x="990600" y="2286000"/>
              <a:ext cx="206375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2" name="Line 13"/>
            <p:cNvSpPr>
              <a:spLocks noChangeShapeType="1"/>
            </p:cNvSpPr>
            <p:nvPr/>
          </p:nvSpPr>
          <p:spPr bwMode="auto">
            <a:xfrm>
              <a:off x="3054350" y="5029200"/>
              <a:ext cx="37973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3" name="Line 14"/>
            <p:cNvSpPr>
              <a:spLocks noChangeShapeType="1"/>
            </p:cNvSpPr>
            <p:nvPr/>
          </p:nvSpPr>
          <p:spPr bwMode="auto">
            <a:xfrm rot="60000" flipH="1" flipV="1">
              <a:off x="6831013" y="2478088"/>
              <a:ext cx="46037" cy="255111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4" name="Line 15"/>
            <p:cNvSpPr>
              <a:spLocks noChangeShapeType="1"/>
            </p:cNvSpPr>
            <p:nvPr/>
          </p:nvSpPr>
          <p:spPr bwMode="auto">
            <a:xfrm>
              <a:off x="6845300" y="2482850"/>
              <a:ext cx="19812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grpSp>
        <p:nvGrpSpPr>
          <p:cNvPr id="2" name="Group 16"/>
          <p:cNvGrpSpPr>
            <a:grpSpLocks/>
          </p:cNvGrpSpPr>
          <p:nvPr/>
        </p:nvGrpSpPr>
        <p:grpSpPr bwMode="auto">
          <a:xfrm>
            <a:off x="-36269" y="1965081"/>
            <a:ext cx="1914030" cy="3143250"/>
            <a:chOff x="-22" y="1161"/>
            <a:chExt cx="1203" cy="2145"/>
          </a:xfrm>
        </p:grpSpPr>
        <p:sp>
          <p:nvSpPr>
            <p:cNvPr id="15385" name="Text Box 17"/>
            <p:cNvSpPr txBox="1">
              <a:spLocks noChangeArrowheads="1"/>
            </p:cNvSpPr>
            <p:nvPr/>
          </p:nvSpPr>
          <p:spPr bwMode="auto">
            <a:xfrm>
              <a:off x="-22" y="1940"/>
              <a:ext cx="1203"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a:t>
              </a:r>
            </a:p>
            <a:p>
              <a:pPr algn="ctr"/>
              <a:r>
                <a:rPr lang="en-GB" sz="2000" dirty="0">
                  <a:solidFill>
                    <a:srgbClr val="0000FF"/>
                  </a:solidFill>
                  <a:latin typeface="+mn-lt"/>
                </a:rPr>
                <a:t>Loss £</a:t>
              </a:r>
              <a:r>
                <a:rPr lang="en-GB" sz="2000" dirty="0" smtClean="0">
                  <a:solidFill>
                    <a:srgbClr val="0000FF"/>
                  </a:solidFill>
                  <a:latin typeface="+mn-lt"/>
                </a:rPr>
                <a:t>x or $x</a:t>
              </a:r>
              <a:endParaRPr lang="en-GB" sz="2000" dirty="0">
                <a:solidFill>
                  <a:srgbClr val="0000FF"/>
                </a:solidFill>
                <a:latin typeface="+mn-lt"/>
              </a:endParaRPr>
            </a:p>
          </p:txBody>
        </p:sp>
        <p:sp>
          <p:nvSpPr>
            <p:cNvPr id="15386" name="Line 18"/>
            <p:cNvSpPr>
              <a:spLocks noChangeShapeType="1"/>
            </p:cNvSpPr>
            <p:nvPr/>
          </p:nvSpPr>
          <p:spPr bwMode="auto">
            <a:xfrm>
              <a:off x="528" y="2496"/>
              <a:ext cx="0" cy="480"/>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7" name="Text Box 19"/>
            <p:cNvSpPr txBox="1">
              <a:spLocks noChangeArrowheads="1"/>
            </p:cNvSpPr>
            <p:nvPr/>
          </p:nvSpPr>
          <p:spPr bwMode="auto">
            <a:xfrm>
              <a:off x="341" y="3033"/>
              <a:ext cx="32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£0</a:t>
              </a:r>
            </a:p>
          </p:txBody>
        </p:sp>
        <p:sp>
          <p:nvSpPr>
            <p:cNvPr id="15388" name="Line 20"/>
            <p:cNvSpPr>
              <a:spLocks noChangeShapeType="1"/>
            </p:cNvSpPr>
            <p:nvPr/>
          </p:nvSpPr>
          <p:spPr bwMode="auto">
            <a:xfrm flipV="1">
              <a:off x="528" y="1488"/>
              <a:ext cx="0" cy="432"/>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9" name="Text Box 21"/>
            <p:cNvSpPr txBox="1">
              <a:spLocks noChangeArrowheads="1"/>
            </p:cNvSpPr>
            <p:nvPr/>
          </p:nvSpPr>
          <p:spPr bwMode="auto">
            <a:xfrm>
              <a:off x="148" y="1161"/>
              <a:ext cx="79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a:t>
              </a:r>
              <a:r>
                <a:rPr lang="en-GB" sz="2000" dirty="0" smtClean="0">
                  <a:solidFill>
                    <a:srgbClr val="0000FF"/>
                  </a:solidFill>
                  <a:latin typeface="+mn-lt"/>
                </a:rPr>
                <a:t>x or $x</a:t>
              </a:r>
              <a:endParaRPr lang="en-GB" sz="2000" dirty="0">
                <a:solidFill>
                  <a:srgbClr val="0000FF"/>
                </a:solidFill>
                <a:latin typeface="+mn-lt"/>
              </a:endParaRPr>
            </a:p>
          </p:txBody>
        </p:sp>
      </p:grpSp>
      <p:grpSp>
        <p:nvGrpSpPr>
          <p:cNvPr id="3" name="Group 22"/>
          <p:cNvGrpSpPr>
            <a:grpSpLocks/>
          </p:cNvGrpSpPr>
          <p:nvPr/>
        </p:nvGrpSpPr>
        <p:grpSpPr bwMode="auto">
          <a:xfrm>
            <a:off x="2895601" y="2652344"/>
            <a:ext cx="1182090" cy="789842"/>
            <a:chOff x="1824" y="1630"/>
            <a:chExt cx="745" cy="539"/>
          </a:xfrm>
        </p:grpSpPr>
        <p:sp>
          <p:nvSpPr>
            <p:cNvPr id="15382" name="Oval 23"/>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3" name="Text Box 24"/>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a:t>
              </a:r>
              <a:r>
                <a:rPr lang="en-GB" sz="1662" dirty="0" smtClean="0">
                  <a:latin typeface="+mn-lt"/>
                </a:rPr>
                <a:t>0</a:t>
              </a:r>
              <a:endParaRPr lang="en-GB" sz="1662" dirty="0">
                <a:latin typeface="+mn-lt"/>
              </a:endParaRPr>
            </a:p>
          </p:txBody>
        </p:sp>
        <p:sp>
          <p:nvSpPr>
            <p:cNvPr id="15384" name="Line 25"/>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grpSp>
        <p:nvGrpSpPr>
          <p:cNvPr id="4" name="Group 26"/>
          <p:cNvGrpSpPr>
            <a:grpSpLocks/>
          </p:cNvGrpSpPr>
          <p:nvPr/>
        </p:nvGrpSpPr>
        <p:grpSpPr bwMode="auto">
          <a:xfrm>
            <a:off x="4495801" y="2652344"/>
            <a:ext cx="1182090" cy="789842"/>
            <a:chOff x="1824" y="1630"/>
            <a:chExt cx="745" cy="539"/>
          </a:xfrm>
        </p:grpSpPr>
        <p:sp>
          <p:nvSpPr>
            <p:cNvPr id="15379" name="Oval 27"/>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0" name="Text Box 28"/>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a:t>
              </a:r>
              <a:r>
                <a:rPr lang="en-GB" sz="1662" dirty="0" smtClean="0">
                  <a:latin typeface="+mn-lt"/>
                </a:rPr>
                <a:t>0</a:t>
              </a:r>
              <a:endParaRPr lang="en-GB" sz="1662" dirty="0">
                <a:latin typeface="+mn-lt"/>
              </a:endParaRPr>
            </a:p>
          </p:txBody>
        </p:sp>
        <p:sp>
          <p:nvSpPr>
            <p:cNvPr id="15381" name="Line 29"/>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sp>
        <p:nvSpPr>
          <p:cNvPr id="30" name="Rounded Rectangular Callout 29"/>
          <p:cNvSpPr/>
          <p:nvPr/>
        </p:nvSpPr>
        <p:spPr>
          <a:xfrm>
            <a:off x="3956538" y="968627"/>
            <a:ext cx="3124162" cy="1186962"/>
          </a:xfrm>
          <a:prstGeom prst="wedgeRoundRectCallout">
            <a:avLst>
              <a:gd name="adj1" fmla="val -66428"/>
              <a:gd name="adj2" fmla="val 94399"/>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92" dirty="0"/>
              <a:t>The traditional loss model implies that an item just inside the specification limit imparts no loss and therefore is the same as the item exactly on target  </a:t>
            </a:r>
          </a:p>
        </p:txBody>
      </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Tree>
    <p:extLst>
      <p:ext uri="{BB962C8B-B14F-4D97-AF65-F5344CB8AC3E}">
        <p14:creationId xmlns:p14="http://schemas.microsoft.com/office/powerpoint/2010/main" val="6430408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GB" smtClean="0"/>
              <a:t>Which one would you take home</a:t>
            </a:r>
            <a:endParaRPr lang="en-GB"/>
          </a:p>
        </p:txBody>
      </p:sp>
      <p:sp>
        <p:nvSpPr>
          <p:cNvPr id="17410" name="Text Box 3"/>
          <p:cNvSpPr txBox="1">
            <a:spLocks noChangeArrowheads="1"/>
          </p:cNvSpPr>
          <p:nvPr/>
        </p:nvSpPr>
        <p:spPr bwMode="auto">
          <a:xfrm>
            <a:off x="2005514" y="5256336"/>
            <a:ext cx="659156"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846" b="1" dirty="0" smtClean="0">
                <a:latin typeface="Times New Roman" charset="0"/>
              </a:rPr>
              <a:t>$899</a:t>
            </a:r>
            <a:endParaRPr lang="en-GB" sz="1846" b="1" dirty="0">
              <a:latin typeface="Times New Roman" charset="0"/>
            </a:endParaRPr>
          </a:p>
        </p:txBody>
      </p:sp>
      <p:sp>
        <p:nvSpPr>
          <p:cNvPr id="17411" name="Text Box 4"/>
          <p:cNvSpPr txBox="1">
            <a:spLocks noChangeArrowheads="1"/>
          </p:cNvSpPr>
          <p:nvPr/>
        </p:nvSpPr>
        <p:spPr bwMode="auto">
          <a:xfrm>
            <a:off x="6117383" y="5270990"/>
            <a:ext cx="659156"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846" b="1" dirty="0" smtClean="0">
                <a:latin typeface="Times New Roman" charset="0"/>
              </a:rPr>
              <a:t>$899</a:t>
            </a:r>
            <a:endParaRPr lang="en-GB" sz="1846" b="1" dirty="0">
              <a:latin typeface="Times New Roman" charset="0"/>
            </a:endParaRPr>
          </a:p>
        </p:txBody>
      </p:sp>
      <p:sp>
        <p:nvSpPr>
          <p:cNvPr id="17412" name="AutoShape 5"/>
          <p:cNvSpPr>
            <a:spLocks noChangeArrowheads="1"/>
          </p:cNvSpPr>
          <p:nvPr/>
        </p:nvSpPr>
        <p:spPr bwMode="auto">
          <a:xfrm>
            <a:off x="1516674" y="1375826"/>
            <a:ext cx="2159977" cy="1811215"/>
          </a:xfrm>
          <a:prstGeom prst="horizontalScroll">
            <a:avLst>
              <a:gd name="adj" fmla="val 12500"/>
            </a:avLst>
          </a:prstGeom>
          <a:solidFill>
            <a:srgbClr val="FFFFFF"/>
          </a:solidFill>
          <a:ln w="9525">
            <a:solidFill>
              <a:schemeClr val="tx1"/>
            </a:solidFill>
            <a:round/>
            <a:headEnd/>
            <a:tailEnd/>
          </a:ln>
        </p:spPr>
        <p:txBody>
          <a:bodyPr anchor="ctr"/>
          <a:lstStyle/>
          <a:p>
            <a:pPr algn="ctr"/>
            <a:r>
              <a:rPr lang="en-GB" sz="1477" b="1" dirty="0">
                <a:latin typeface="+mn-lt"/>
                <a:cs typeface="Apple Casual"/>
              </a:rPr>
              <a:t>This Computer passed its final test just inside</a:t>
            </a:r>
          </a:p>
          <a:p>
            <a:pPr algn="ctr"/>
            <a:r>
              <a:rPr lang="en-GB" sz="1477" b="1" dirty="0">
                <a:latin typeface="+mn-lt"/>
                <a:cs typeface="Apple Casual"/>
              </a:rPr>
              <a:t>the specification limits</a:t>
            </a:r>
          </a:p>
        </p:txBody>
      </p:sp>
      <p:sp>
        <p:nvSpPr>
          <p:cNvPr id="17413" name="AutoShape 6"/>
          <p:cNvSpPr>
            <a:spLocks noChangeArrowheads="1"/>
          </p:cNvSpPr>
          <p:nvPr/>
        </p:nvSpPr>
        <p:spPr bwMode="auto">
          <a:xfrm>
            <a:off x="5405716" y="1332382"/>
            <a:ext cx="2161443" cy="1811215"/>
          </a:xfrm>
          <a:prstGeom prst="horizontalScroll">
            <a:avLst>
              <a:gd name="adj" fmla="val 12500"/>
            </a:avLst>
          </a:prstGeom>
          <a:solidFill>
            <a:srgbClr val="FFFFFF"/>
          </a:solidFill>
          <a:ln w="9525">
            <a:solidFill>
              <a:schemeClr val="tx1"/>
            </a:solidFill>
            <a:round/>
            <a:headEnd/>
            <a:tailEnd/>
          </a:ln>
        </p:spPr>
        <p:txBody>
          <a:bodyPr anchor="ctr"/>
          <a:lstStyle/>
          <a:p>
            <a:pPr algn="ctr"/>
            <a:r>
              <a:rPr lang="en-GB" sz="1477" b="1" dirty="0">
                <a:latin typeface="+mj-lt"/>
              </a:rPr>
              <a:t>This Computer passed its final test exactly on  target</a:t>
            </a:r>
          </a:p>
        </p:txBody>
      </p:sp>
      <p:pic>
        <p:nvPicPr>
          <p:cNvPr id="2" name="Picture 1" descr="Ma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352" y="3206500"/>
            <a:ext cx="2425987" cy="1985788"/>
          </a:xfrm>
          <a:prstGeom prst="rect">
            <a:avLst/>
          </a:prstGeom>
        </p:spPr>
      </p:pic>
      <p:pic>
        <p:nvPicPr>
          <p:cNvPr id="10" name="Picture 9" descr="Ma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2659" y="3223051"/>
            <a:ext cx="2425987" cy="1985788"/>
          </a:xfrm>
          <a:prstGeom prst="rect">
            <a:avLst/>
          </a:prstGeom>
        </p:spPr>
      </p:pic>
      <p:sp>
        <p:nvSpPr>
          <p:cNvPr id="3" name="Rectangle 2"/>
          <p:cNvSpPr/>
          <p:nvPr/>
        </p:nvSpPr>
        <p:spPr>
          <a:xfrm>
            <a:off x="3558298" y="4856457"/>
            <a:ext cx="606842" cy="6344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p>
        </p:txBody>
      </p:sp>
      <p:sp>
        <p:nvSpPr>
          <p:cNvPr id="12" name="Rectangle 11"/>
          <p:cNvSpPr/>
          <p:nvPr/>
        </p:nvSpPr>
        <p:spPr>
          <a:xfrm>
            <a:off x="7020327" y="4884022"/>
            <a:ext cx="606842" cy="6344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p>
        </p:txBody>
      </p:sp>
    </p:spTree>
    <p:extLst>
      <p:ext uri="{BB962C8B-B14F-4D97-AF65-F5344CB8AC3E}">
        <p14:creationId xmlns:p14="http://schemas.microsoft.com/office/powerpoint/2010/main" val="1142279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smtClean="0"/>
              <a:t>Traditional Variation Cost Model </a:t>
            </a:r>
            <a:endParaRPr lang="en-GB"/>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solidFill>
                  <a:srgbClr val="FF3300"/>
                </a:solidFill>
                <a:latin typeface="+mn-lt"/>
              </a:rPr>
              <a:t>Lower Spec</a:t>
            </a:r>
          </a:p>
          <a:p>
            <a:pPr algn="ctr"/>
            <a:r>
              <a:rPr lang="en-GB" sz="1600" dirty="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5" name="Group 4"/>
          <p:cNvGrpSpPr>
            <a:grpSpLocks/>
          </p:cNvGrpSpPr>
          <p:nvPr/>
        </p:nvGrpSpPr>
        <p:grpSpPr bwMode="auto">
          <a:xfrm>
            <a:off x="914400" y="2373923"/>
            <a:ext cx="7233138" cy="2532185"/>
            <a:chOff x="990600" y="2286000"/>
            <a:chExt cx="7835900" cy="2743200"/>
          </a:xfrm>
        </p:grpSpPr>
        <p:sp>
          <p:nvSpPr>
            <p:cNvPr id="15390" name="Line 11"/>
            <p:cNvSpPr>
              <a:spLocks noChangeShapeType="1"/>
            </p:cNvSpPr>
            <p:nvPr/>
          </p:nvSpPr>
          <p:spPr bwMode="auto">
            <a:xfrm>
              <a:off x="3054350" y="2286000"/>
              <a:ext cx="0" cy="27432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1" name="Line 12"/>
            <p:cNvSpPr>
              <a:spLocks noChangeShapeType="1"/>
            </p:cNvSpPr>
            <p:nvPr/>
          </p:nvSpPr>
          <p:spPr bwMode="auto">
            <a:xfrm>
              <a:off x="990600" y="2286000"/>
              <a:ext cx="206375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2" name="Line 13"/>
            <p:cNvSpPr>
              <a:spLocks noChangeShapeType="1"/>
            </p:cNvSpPr>
            <p:nvPr/>
          </p:nvSpPr>
          <p:spPr bwMode="auto">
            <a:xfrm>
              <a:off x="3054350" y="5029200"/>
              <a:ext cx="37973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3" name="Line 14"/>
            <p:cNvSpPr>
              <a:spLocks noChangeShapeType="1"/>
            </p:cNvSpPr>
            <p:nvPr/>
          </p:nvSpPr>
          <p:spPr bwMode="auto">
            <a:xfrm rot="60000" flipH="1" flipV="1">
              <a:off x="6831013" y="2478088"/>
              <a:ext cx="46037" cy="255111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4" name="Line 15"/>
            <p:cNvSpPr>
              <a:spLocks noChangeShapeType="1"/>
            </p:cNvSpPr>
            <p:nvPr/>
          </p:nvSpPr>
          <p:spPr bwMode="auto">
            <a:xfrm>
              <a:off x="6845300" y="2482850"/>
              <a:ext cx="19812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grpSp>
        <p:nvGrpSpPr>
          <p:cNvPr id="2" name="Group 16"/>
          <p:cNvGrpSpPr>
            <a:grpSpLocks/>
          </p:cNvGrpSpPr>
          <p:nvPr/>
        </p:nvGrpSpPr>
        <p:grpSpPr bwMode="auto">
          <a:xfrm>
            <a:off x="-36269" y="1965081"/>
            <a:ext cx="1914030" cy="3143250"/>
            <a:chOff x="-22" y="1161"/>
            <a:chExt cx="1203" cy="2145"/>
          </a:xfrm>
        </p:grpSpPr>
        <p:sp>
          <p:nvSpPr>
            <p:cNvPr id="15385" name="Text Box 17"/>
            <p:cNvSpPr txBox="1">
              <a:spLocks noChangeArrowheads="1"/>
            </p:cNvSpPr>
            <p:nvPr/>
          </p:nvSpPr>
          <p:spPr bwMode="auto">
            <a:xfrm>
              <a:off x="-22" y="1940"/>
              <a:ext cx="1203"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a:t>
              </a:r>
            </a:p>
            <a:p>
              <a:pPr algn="ctr"/>
              <a:r>
                <a:rPr lang="en-GB" sz="2000" dirty="0">
                  <a:solidFill>
                    <a:srgbClr val="0000FF"/>
                  </a:solidFill>
                  <a:latin typeface="+mn-lt"/>
                </a:rPr>
                <a:t>Loss £</a:t>
              </a:r>
              <a:r>
                <a:rPr lang="en-GB" sz="2000" dirty="0" smtClean="0">
                  <a:solidFill>
                    <a:srgbClr val="0000FF"/>
                  </a:solidFill>
                  <a:latin typeface="+mn-lt"/>
                </a:rPr>
                <a:t>x or $x</a:t>
              </a:r>
              <a:endParaRPr lang="en-GB" sz="2000" dirty="0">
                <a:solidFill>
                  <a:srgbClr val="0000FF"/>
                </a:solidFill>
                <a:latin typeface="+mn-lt"/>
              </a:endParaRPr>
            </a:p>
          </p:txBody>
        </p:sp>
        <p:sp>
          <p:nvSpPr>
            <p:cNvPr id="15386" name="Line 18"/>
            <p:cNvSpPr>
              <a:spLocks noChangeShapeType="1"/>
            </p:cNvSpPr>
            <p:nvPr/>
          </p:nvSpPr>
          <p:spPr bwMode="auto">
            <a:xfrm>
              <a:off x="528" y="2496"/>
              <a:ext cx="0" cy="480"/>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7" name="Text Box 19"/>
            <p:cNvSpPr txBox="1">
              <a:spLocks noChangeArrowheads="1"/>
            </p:cNvSpPr>
            <p:nvPr/>
          </p:nvSpPr>
          <p:spPr bwMode="auto">
            <a:xfrm>
              <a:off x="341" y="3033"/>
              <a:ext cx="32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£0</a:t>
              </a:r>
            </a:p>
          </p:txBody>
        </p:sp>
        <p:sp>
          <p:nvSpPr>
            <p:cNvPr id="15388" name="Line 20"/>
            <p:cNvSpPr>
              <a:spLocks noChangeShapeType="1"/>
            </p:cNvSpPr>
            <p:nvPr/>
          </p:nvSpPr>
          <p:spPr bwMode="auto">
            <a:xfrm flipV="1">
              <a:off x="528" y="1488"/>
              <a:ext cx="0" cy="432"/>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9" name="Text Box 21"/>
            <p:cNvSpPr txBox="1">
              <a:spLocks noChangeArrowheads="1"/>
            </p:cNvSpPr>
            <p:nvPr/>
          </p:nvSpPr>
          <p:spPr bwMode="auto">
            <a:xfrm>
              <a:off x="148" y="1161"/>
              <a:ext cx="79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a:t>
              </a:r>
              <a:r>
                <a:rPr lang="en-GB" sz="2000" dirty="0" smtClean="0">
                  <a:solidFill>
                    <a:srgbClr val="0000FF"/>
                  </a:solidFill>
                  <a:latin typeface="+mn-lt"/>
                </a:rPr>
                <a:t>x or $x</a:t>
              </a:r>
              <a:endParaRPr lang="en-GB" sz="2000" dirty="0">
                <a:solidFill>
                  <a:srgbClr val="0000FF"/>
                </a:solidFill>
                <a:latin typeface="+mn-lt"/>
              </a:endParaRPr>
            </a:p>
          </p:txBody>
        </p:sp>
      </p:grpSp>
      <p:grpSp>
        <p:nvGrpSpPr>
          <p:cNvPr id="3" name="Group 22"/>
          <p:cNvGrpSpPr>
            <a:grpSpLocks/>
          </p:cNvGrpSpPr>
          <p:nvPr/>
        </p:nvGrpSpPr>
        <p:grpSpPr bwMode="auto">
          <a:xfrm>
            <a:off x="2895601" y="2652344"/>
            <a:ext cx="1182090" cy="789842"/>
            <a:chOff x="1824" y="1630"/>
            <a:chExt cx="745" cy="539"/>
          </a:xfrm>
        </p:grpSpPr>
        <p:sp>
          <p:nvSpPr>
            <p:cNvPr id="15382" name="Oval 23"/>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3" name="Text Box 24"/>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a:t>
              </a:r>
              <a:r>
                <a:rPr lang="en-GB" sz="1662" dirty="0" smtClean="0">
                  <a:latin typeface="+mn-lt"/>
                </a:rPr>
                <a:t>0</a:t>
              </a:r>
              <a:endParaRPr lang="en-GB" sz="1662" dirty="0">
                <a:latin typeface="+mn-lt"/>
              </a:endParaRPr>
            </a:p>
          </p:txBody>
        </p:sp>
        <p:sp>
          <p:nvSpPr>
            <p:cNvPr id="15384" name="Line 25"/>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grpSp>
        <p:nvGrpSpPr>
          <p:cNvPr id="4" name="Group 26"/>
          <p:cNvGrpSpPr>
            <a:grpSpLocks/>
          </p:cNvGrpSpPr>
          <p:nvPr/>
        </p:nvGrpSpPr>
        <p:grpSpPr bwMode="auto">
          <a:xfrm>
            <a:off x="4495801" y="2652344"/>
            <a:ext cx="1182090" cy="789842"/>
            <a:chOff x="1824" y="1630"/>
            <a:chExt cx="745" cy="539"/>
          </a:xfrm>
        </p:grpSpPr>
        <p:sp>
          <p:nvSpPr>
            <p:cNvPr id="15379" name="Oval 27"/>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0" name="Text Box 28"/>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a:t>
              </a:r>
              <a:r>
                <a:rPr lang="en-GB" sz="1662" dirty="0" smtClean="0">
                  <a:latin typeface="+mn-lt"/>
                </a:rPr>
                <a:t>0</a:t>
              </a:r>
              <a:endParaRPr lang="en-GB" sz="1662" dirty="0">
                <a:latin typeface="+mn-lt"/>
              </a:endParaRPr>
            </a:p>
          </p:txBody>
        </p:sp>
        <p:sp>
          <p:nvSpPr>
            <p:cNvPr id="15381" name="Line 29"/>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sp>
        <p:nvSpPr>
          <p:cNvPr id="30" name="Rounded Rectangular Callout 29"/>
          <p:cNvSpPr/>
          <p:nvPr/>
        </p:nvSpPr>
        <p:spPr>
          <a:xfrm>
            <a:off x="3956538" y="968627"/>
            <a:ext cx="3124162" cy="1186962"/>
          </a:xfrm>
          <a:prstGeom prst="wedgeRoundRectCallout">
            <a:avLst>
              <a:gd name="adj1" fmla="val -66428"/>
              <a:gd name="adj2" fmla="val 94399"/>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92" dirty="0"/>
              <a:t>The traditional loss model implies that an item just inside the specification limit imparts no loss and therefore is the same as the item exactly on target  </a:t>
            </a:r>
          </a:p>
        </p:txBody>
      </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Tree>
    <p:extLst>
      <p:ext uri="{BB962C8B-B14F-4D97-AF65-F5344CB8AC3E}">
        <p14:creationId xmlns:p14="http://schemas.microsoft.com/office/powerpoint/2010/main" val="5227795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GB" smtClean="0"/>
              <a:t>Traditional Variation Cost Model </a:t>
            </a:r>
            <a:endParaRPr lang="en-GB"/>
          </a:p>
        </p:txBody>
      </p:sp>
      <p:sp>
        <p:nvSpPr>
          <p:cNvPr id="15362" name="Line 3"/>
          <p:cNvSpPr>
            <a:spLocks noChangeShapeType="1"/>
          </p:cNvSpPr>
          <p:nvPr/>
        </p:nvSpPr>
        <p:spPr bwMode="auto">
          <a:xfrm>
            <a:off x="2057400" y="4906108"/>
            <a:ext cx="5334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3" name="Line 4"/>
          <p:cNvSpPr>
            <a:spLocks noChangeShapeType="1"/>
          </p:cNvSpPr>
          <p:nvPr/>
        </p:nvSpPr>
        <p:spPr bwMode="auto">
          <a:xfrm>
            <a:off x="4572000" y="2444261"/>
            <a:ext cx="0" cy="267286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4" name="Line 5"/>
          <p:cNvSpPr>
            <a:spLocks noChangeShapeType="1"/>
          </p:cNvSpPr>
          <p:nvPr/>
        </p:nvSpPr>
        <p:spPr bwMode="auto">
          <a:xfrm>
            <a:off x="63246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65" name="Text Box 6"/>
          <p:cNvSpPr txBox="1">
            <a:spLocks noChangeArrowheads="1"/>
          </p:cNvSpPr>
          <p:nvPr/>
        </p:nvSpPr>
        <p:spPr bwMode="auto">
          <a:xfrm>
            <a:off x="2059425" y="5085546"/>
            <a:ext cx="1417376"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solidFill>
                  <a:srgbClr val="FF3300"/>
                </a:solidFill>
                <a:latin typeface="+mn-lt"/>
              </a:rPr>
              <a:t>Lower Spec</a:t>
            </a:r>
          </a:p>
          <a:p>
            <a:pPr algn="ctr"/>
            <a:r>
              <a:rPr lang="en-GB" sz="1600" dirty="0">
                <a:solidFill>
                  <a:srgbClr val="FF3300"/>
                </a:solidFill>
                <a:latin typeface="+mn-lt"/>
              </a:rPr>
              <a:t>Limit</a:t>
            </a:r>
          </a:p>
        </p:txBody>
      </p:sp>
      <p:sp>
        <p:nvSpPr>
          <p:cNvPr id="15366" name="Text Box 7"/>
          <p:cNvSpPr txBox="1">
            <a:spLocks noChangeArrowheads="1"/>
          </p:cNvSpPr>
          <p:nvPr/>
        </p:nvSpPr>
        <p:spPr bwMode="auto">
          <a:xfrm>
            <a:off x="5717827" y="5085546"/>
            <a:ext cx="1415773" cy="603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solidFill>
                  <a:srgbClr val="FF3300"/>
                </a:solidFill>
                <a:latin typeface="+mn-lt"/>
              </a:rPr>
              <a:t>Upper Spec</a:t>
            </a:r>
          </a:p>
          <a:p>
            <a:pPr algn="ctr"/>
            <a:r>
              <a:rPr lang="en-GB" sz="1600">
                <a:solidFill>
                  <a:srgbClr val="FF3300"/>
                </a:solidFill>
                <a:latin typeface="+mn-lt"/>
              </a:rPr>
              <a:t>Limit</a:t>
            </a:r>
          </a:p>
        </p:txBody>
      </p:sp>
      <p:sp>
        <p:nvSpPr>
          <p:cNvPr id="15367" name="Text Box 8"/>
          <p:cNvSpPr txBox="1">
            <a:spLocks noChangeArrowheads="1"/>
          </p:cNvSpPr>
          <p:nvPr/>
        </p:nvSpPr>
        <p:spPr bwMode="auto">
          <a:xfrm>
            <a:off x="4020805" y="5141412"/>
            <a:ext cx="928011"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n-lt"/>
              </a:rPr>
              <a:t>Target</a:t>
            </a:r>
            <a:endParaRPr lang="en-GB" sz="2000">
              <a:latin typeface="+mn-lt"/>
            </a:endParaRPr>
          </a:p>
        </p:txBody>
      </p:sp>
      <p:sp>
        <p:nvSpPr>
          <p:cNvPr id="15368" name="Line 9"/>
          <p:cNvSpPr>
            <a:spLocks noChangeShapeType="1"/>
          </p:cNvSpPr>
          <p:nvPr/>
        </p:nvSpPr>
        <p:spPr bwMode="auto">
          <a:xfrm>
            <a:off x="2819400" y="2444261"/>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5" name="Group 4"/>
          <p:cNvGrpSpPr>
            <a:grpSpLocks/>
          </p:cNvGrpSpPr>
          <p:nvPr/>
        </p:nvGrpSpPr>
        <p:grpSpPr bwMode="auto">
          <a:xfrm>
            <a:off x="914400" y="2373923"/>
            <a:ext cx="7233138" cy="2532185"/>
            <a:chOff x="990600" y="2286000"/>
            <a:chExt cx="7835900" cy="2743200"/>
          </a:xfrm>
        </p:grpSpPr>
        <p:sp>
          <p:nvSpPr>
            <p:cNvPr id="15390" name="Line 11"/>
            <p:cNvSpPr>
              <a:spLocks noChangeShapeType="1"/>
            </p:cNvSpPr>
            <p:nvPr/>
          </p:nvSpPr>
          <p:spPr bwMode="auto">
            <a:xfrm>
              <a:off x="3054350" y="2286000"/>
              <a:ext cx="0" cy="274320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1" name="Line 12"/>
            <p:cNvSpPr>
              <a:spLocks noChangeShapeType="1"/>
            </p:cNvSpPr>
            <p:nvPr/>
          </p:nvSpPr>
          <p:spPr bwMode="auto">
            <a:xfrm>
              <a:off x="990600" y="2286000"/>
              <a:ext cx="206375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2" name="Line 13"/>
            <p:cNvSpPr>
              <a:spLocks noChangeShapeType="1"/>
            </p:cNvSpPr>
            <p:nvPr/>
          </p:nvSpPr>
          <p:spPr bwMode="auto">
            <a:xfrm>
              <a:off x="3054350" y="5029200"/>
              <a:ext cx="37973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3" name="Line 14"/>
            <p:cNvSpPr>
              <a:spLocks noChangeShapeType="1"/>
            </p:cNvSpPr>
            <p:nvPr/>
          </p:nvSpPr>
          <p:spPr bwMode="auto">
            <a:xfrm rot="60000" flipH="1" flipV="1">
              <a:off x="6831013" y="2478088"/>
              <a:ext cx="46037" cy="2551112"/>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5394" name="Line 15"/>
            <p:cNvSpPr>
              <a:spLocks noChangeShapeType="1"/>
            </p:cNvSpPr>
            <p:nvPr/>
          </p:nvSpPr>
          <p:spPr bwMode="auto">
            <a:xfrm>
              <a:off x="6845300" y="2482850"/>
              <a:ext cx="1981200" cy="0"/>
            </a:xfrm>
            <a:prstGeom prst="line">
              <a:avLst/>
            </a:prstGeom>
            <a:noFill/>
            <a:ln w="28575">
              <a:solidFill>
                <a:srgbClr val="0000FF"/>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grpSp>
        <p:nvGrpSpPr>
          <p:cNvPr id="2" name="Group 16"/>
          <p:cNvGrpSpPr>
            <a:grpSpLocks/>
          </p:cNvGrpSpPr>
          <p:nvPr/>
        </p:nvGrpSpPr>
        <p:grpSpPr bwMode="auto">
          <a:xfrm>
            <a:off x="-36269" y="1965081"/>
            <a:ext cx="1914030" cy="3143250"/>
            <a:chOff x="-22" y="1161"/>
            <a:chExt cx="1203" cy="2145"/>
          </a:xfrm>
        </p:grpSpPr>
        <p:sp>
          <p:nvSpPr>
            <p:cNvPr id="15385" name="Text Box 17"/>
            <p:cNvSpPr txBox="1">
              <a:spLocks noChangeArrowheads="1"/>
            </p:cNvSpPr>
            <p:nvPr/>
          </p:nvSpPr>
          <p:spPr bwMode="auto">
            <a:xfrm>
              <a:off x="-22" y="1940"/>
              <a:ext cx="1203"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a:t>
              </a:r>
            </a:p>
            <a:p>
              <a:pPr algn="ctr"/>
              <a:r>
                <a:rPr lang="en-GB" sz="2000" dirty="0">
                  <a:solidFill>
                    <a:srgbClr val="0000FF"/>
                  </a:solidFill>
                  <a:latin typeface="+mn-lt"/>
                </a:rPr>
                <a:t>Loss £</a:t>
              </a:r>
              <a:r>
                <a:rPr lang="en-GB" sz="2000" dirty="0" smtClean="0">
                  <a:solidFill>
                    <a:srgbClr val="0000FF"/>
                  </a:solidFill>
                  <a:latin typeface="+mn-lt"/>
                </a:rPr>
                <a:t>x or $x</a:t>
              </a:r>
              <a:endParaRPr lang="en-GB" sz="2000" dirty="0">
                <a:solidFill>
                  <a:srgbClr val="0000FF"/>
                </a:solidFill>
                <a:latin typeface="+mn-lt"/>
              </a:endParaRPr>
            </a:p>
          </p:txBody>
        </p:sp>
        <p:sp>
          <p:nvSpPr>
            <p:cNvPr id="15386" name="Line 18"/>
            <p:cNvSpPr>
              <a:spLocks noChangeShapeType="1"/>
            </p:cNvSpPr>
            <p:nvPr/>
          </p:nvSpPr>
          <p:spPr bwMode="auto">
            <a:xfrm>
              <a:off x="528" y="2496"/>
              <a:ext cx="0" cy="480"/>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7" name="Text Box 19"/>
            <p:cNvSpPr txBox="1">
              <a:spLocks noChangeArrowheads="1"/>
            </p:cNvSpPr>
            <p:nvPr/>
          </p:nvSpPr>
          <p:spPr bwMode="auto">
            <a:xfrm>
              <a:off x="341" y="3033"/>
              <a:ext cx="32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£0</a:t>
              </a:r>
            </a:p>
          </p:txBody>
        </p:sp>
        <p:sp>
          <p:nvSpPr>
            <p:cNvPr id="15388" name="Line 20"/>
            <p:cNvSpPr>
              <a:spLocks noChangeShapeType="1"/>
            </p:cNvSpPr>
            <p:nvPr/>
          </p:nvSpPr>
          <p:spPr bwMode="auto">
            <a:xfrm flipV="1">
              <a:off x="528" y="1488"/>
              <a:ext cx="0" cy="432"/>
            </a:xfrm>
            <a:prstGeom prst="line">
              <a:avLst/>
            </a:prstGeom>
            <a:noFill/>
            <a:ln w="127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n-lt"/>
              </a:endParaRPr>
            </a:p>
          </p:txBody>
        </p:sp>
        <p:sp>
          <p:nvSpPr>
            <p:cNvPr id="15389" name="Text Box 21"/>
            <p:cNvSpPr txBox="1">
              <a:spLocks noChangeArrowheads="1"/>
            </p:cNvSpPr>
            <p:nvPr/>
          </p:nvSpPr>
          <p:spPr bwMode="auto">
            <a:xfrm>
              <a:off x="148" y="1161"/>
              <a:ext cx="792" cy="2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a:t>
              </a:r>
              <a:r>
                <a:rPr lang="en-GB" sz="2000" dirty="0" smtClean="0">
                  <a:solidFill>
                    <a:srgbClr val="0000FF"/>
                  </a:solidFill>
                  <a:latin typeface="+mn-lt"/>
                </a:rPr>
                <a:t>x or $x</a:t>
              </a:r>
              <a:endParaRPr lang="en-GB" sz="2000" dirty="0">
                <a:solidFill>
                  <a:srgbClr val="0000FF"/>
                </a:solidFill>
                <a:latin typeface="+mn-lt"/>
              </a:endParaRPr>
            </a:p>
          </p:txBody>
        </p:sp>
      </p:grpSp>
      <p:grpSp>
        <p:nvGrpSpPr>
          <p:cNvPr id="3" name="Group 22"/>
          <p:cNvGrpSpPr>
            <a:grpSpLocks/>
          </p:cNvGrpSpPr>
          <p:nvPr/>
        </p:nvGrpSpPr>
        <p:grpSpPr bwMode="auto">
          <a:xfrm>
            <a:off x="2895601" y="2652344"/>
            <a:ext cx="1182090" cy="789842"/>
            <a:chOff x="1824" y="1630"/>
            <a:chExt cx="745" cy="539"/>
          </a:xfrm>
        </p:grpSpPr>
        <p:sp>
          <p:nvSpPr>
            <p:cNvPr id="15382" name="Oval 23"/>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3" name="Text Box 24"/>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a:t>
              </a:r>
              <a:r>
                <a:rPr lang="en-GB" sz="1662" dirty="0" smtClean="0">
                  <a:latin typeface="+mn-lt"/>
                </a:rPr>
                <a:t>0</a:t>
              </a:r>
              <a:endParaRPr lang="en-GB" sz="1662" dirty="0">
                <a:latin typeface="+mn-lt"/>
              </a:endParaRPr>
            </a:p>
          </p:txBody>
        </p:sp>
        <p:sp>
          <p:nvSpPr>
            <p:cNvPr id="15384" name="Line 25"/>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grpSp>
        <p:nvGrpSpPr>
          <p:cNvPr id="4" name="Group 26"/>
          <p:cNvGrpSpPr>
            <a:grpSpLocks/>
          </p:cNvGrpSpPr>
          <p:nvPr/>
        </p:nvGrpSpPr>
        <p:grpSpPr bwMode="auto">
          <a:xfrm>
            <a:off x="4495801" y="2652344"/>
            <a:ext cx="1182090" cy="789842"/>
            <a:chOff x="1824" y="1630"/>
            <a:chExt cx="745" cy="539"/>
          </a:xfrm>
        </p:grpSpPr>
        <p:sp>
          <p:nvSpPr>
            <p:cNvPr id="15379" name="Oval 27"/>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77">
                <a:latin typeface="+mn-lt"/>
              </a:endParaRPr>
            </a:p>
          </p:txBody>
        </p:sp>
        <p:sp>
          <p:nvSpPr>
            <p:cNvPr id="15380" name="Text Box 28"/>
            <p:cNvSpPr txBox="1">
              <a:spLocks noChangeArrowheads="1"/>
            </p:cNvSpPr>
            <p:nvPr/>
          </p:nvSpPr>
          <p:spPr bwMode="auto">
            <a:xfrm flipH="1">
              <a:off x="2023" y="1630"/>
              <a:ext cx="54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Loss </a:t>
              </a:r>
              <a:r>
                <a:rPr lang="en-GB" sz="1662" dirty="0" smtClean="0">
                  <a:latin typeface="+mn-lt"/>
                </a:rPr>
                <a:t>0</a:t>
              </a:r>
              <a:endParaRPr lang="en-GB" sz="1662" dirty="0">
                <a:latin typeface="+mn-lt"/>
              </a:endParaRPr>
            </a:p>
          </p:txBody>
        </p:sp>
        <p:sp>
          <p:nvSpPr>
            <p:cNvPr id="15381" name="Line 29"/>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latin typeface="+mn-lt"/>
              </a:endParaRPr>
            </a:p>
          </p:txBody>
        </p:sp>
      </p:grpSp>
      <p:sp>
        <p:nvSpPr>
          <p:cNvPr id="31" name="Rounded Rectangular Callout 30"/>
          <p:cNvSpPr/>
          <p:nvPr/>
        </p:nvSpPr>
        <p:spPr>
          <a:xfrm>
            <a:off x="3354266" y="5449766"/>
            <a:ext cx="920262" cy="820615"/>
          </a:xfrm>
          <a:prstGeom prst="wedgeRoundRectCallout">
            <a:avLst>
              <a:gd name="adj1" fmla="val -39351"/>
              <a:gd name="adj2" fmla="val -191976"/>
              <a:gd name="adj3" fmla="val 1666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2" name="Rounded Rectangular Callout 31"/>
          <p:cNvSpPr/>
          <p:nvPr/>
        </p:nvSpPr>
        <p:spPr>
          <a:xfrm>
            <a:off x="7561385" y="4210051"/>
            <a:ext cx="921727" cy="820615"/>
          </a:xfrm>
          <a:prstGeom prst="wedgeRoundRectCallout">
            <a:avLst>
              <a:gd name="adj1" fmla="val -71494"/>
              <a:gd name="adj2" fmla="val -182626"/>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sp>
        <p:nvSpPr>
          <p:cNvPr id="33" name="Rounded Rectangular Callout 32"/>
          <p:cNvSpPr/>
          <p:nvPr/>
        </p:nvSpPr>
        <p:spPr>
          <a:xfrm>
            <a:off x="1071196" y="5238751"/>
            <a:ext cx="920262" cy="820615"/>
          </a:xfrm>
          <a:prstGeom prst="wedgeRoundRectCallout">
            <a:avLst>
              <a:gd name="adj1" fmla="val 61839"/>
              <a:gd name="adj2" fmla="val -181291"/>
              <a:gd name="adj3" fmla="val 16667"/>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92" dirty="0"/>
              <a:t>In here </a:t>
            </a:r>
          </a:p>
          <a:p>
            <a:pPr algn="ctr">
              <a:defRPr/>
            </a:pPr>
            <a:r>
              <a:rPr lang="en-GB" sz="4431" dirty="0">
                <a:sym typeface="Wingdings"/>
              </a:rPr>
              <a:t></a:t>
            </a:r>
            <a:endParaRPr lang="en-GB" sz="4431" dirty="0"/>
          </a:p>
        </p:txBody>
      </p:sp>
      <p:grpSp>
        <p:nvGrpSpPr>
          <p:cNvPr id="34" name="Group 34"/>
          <p:cNvGrpSpPr>
            <a:grpSpLocks/>
          </p:cNvGrpSpPr>
          <p:nvPr/>
        </p:nvGrpSpPr>
        <p:grpSpPr bwMode="auto">
          <a:xfrm>
            <a:off x="3086100" y="3382112"/>
            <a:ext cx="1358412" cy="602274"/>
            <a:chOff x="1944" y="2128"/>
            <a:chExt cx="856" cy="411"/>
          </a:xfrm>
        </p:grpSpPr>
        <p:sp>
          <p:nvSpPr>
            <p:cNvPr id="35" name="Line 35"/>
            <p:cNvSpPr>
              <a:spLocks noChangeShapeType="1"/>
            </p:cNvSpPr>
            <p:nvPr/>
          </p:nvSpPr>
          <p:spPr bwMode="auto">
            <a:xfrm>
              <a:off x="1944" y="2128"/>
              <a:ext cx="856" cy="0"/>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6" name="Text Box 36"/>
            <p:cNvSpPr txBox="1">
              <a:spLocks noChangeArrowheads="1"/>
            </p:cNvSpPr>
            <p:nvPr/>
          </p:nvSpPr>
          <p:spPr bwMode="auto">
            <a:xfrm>
              <a:off x="2005" y="2166"/>
              <a:ext cx="773" cy="3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b="1" dirty="0"/>
                <a:t>Is there a</a:t>
              </a:r>
            </a:p>
            <a:p>
              <a:pPr algn="ctr"/>
              <a:r>
                <a:rPr lang="en-GB" sz="1477" b="1" dirty="0"/>
                <a:t>Difference?</a:t>
              </a:r>
            </a:p>
          </p:txBody>
        </p:sp>
      </p:grpSp>
      <p:sp>
        <p:nvSpPr>
          <p:cNvPr id="37" name="Rounded Rectangular Callout 36"/>
          <p:cNvSpPr/>
          <p:nvPr/>
        </p:nvSpPr>
        <p:spPr>
          <a:xfrm>
            <a:off x="3182903" y="1215883"/>
            <a:ext cx="4378481" cy="929447"/>
          </a:xfrm>
          <a:prstGeom prst="wedgeRoundRectCallout">
            <a:avLst>
              <a:gd name="adj1" fmla="val -25804"/>
              <a:gd name="adj2" fmla="val 176608"/>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92" dirty="0"/>
              <a:t>Common sense suggests there is a difference between the item just inside the specification limit and the item exactly on target. The  traditional model is wrong!  </a:t>
            </a:r>
          </a:p>
        </p:txBody>
      </p:sp>
    </p:spTree>
    <p:extLst>
      <p:ext uri="{BB962C8B-B14F-4D97-AF65-F5344CB8AC3E}">
        <p14:creationId xmlns:p14="http://schemas.microsoft.com/office/powerpoint/2010/main" val="12348599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7"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8"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1509" name="Rectangle 6"/>
          <p:cNvSpPr>
            <a:spLocks noGrp="1" noChangeArrowheads="1"/>
          </p:cNvSpPr>
          <p:nvPr>
            <p:ph type="title"/>
          </p:nvPr>
        </p:nvSpPr>
        <p:spPr/>
        <p:txBody>
          <a:bodyPr/>
          <a:lstStyle/>
          <a:p>
            <a:r>
              <a:rPr lang="en-GB" smtClean="0"/>
              <a:t>Variation</a:t>
            </a:r>
            <a:endParaRPr lang="en-GB"/>
          </a:p>
        </p:txBody>
      </p:sp>
      <p:sp>
        <p:nvSpPr>
          <p:cNvPr id="21510" name="Rectangle 7"/>
          <p:cNvSpPr>
            <a:spLocks noGrp="1" noChangeArrowheads="1"/>
          </p:cNvSpPr>
          <p:nvPr>
            <p:ph type="body" idx="1"/>
          </p:nvPr>
        </p:nvSpPr>
        <p:spPr/>
        <p:txBody>
          <a:bodyPr>
            <a:normAutofit fontScale="92500" lnSpcReduction="20000"/>
          </a:bodyPr>
          <a:lstStyle/>
          <a:p>
            <a:r>
              <a:rPr lang="en-GB" dirty="0" smtClean="0"/>
              <a:t>Taguchi realised that the traditional model is only </a:t>
            </a:r>
            <a:r>
              <a:rPr lang="ja-JP" altLang="en-GB" dirty="0" smtClean="0"/>
              <a:t>“</a:t>
            </a:r>
            <a:r>
              <a:rPr lang="en-GB" altLang="ja-JP" dirty="0" smtClean="0"/>
              <a:t>correct</a:t>
            </a:r>
            <a:r>
              <a:rPr lang="ja-JP" altLang="en-GB" dirty="0" smtClean="0"/>
              <a:t>”</a:t>
            </a:r>
            <a:r>
              <a:rPr lang="en-GB" altLang="ja-JP" dirty="0" smtClean="0"/>
              <a:t> up to the point the product left the factory, but it does not take into account what happens afterwards. He argued that all products will deteriorate with use and therefore items close to specification limits will either:</a:t>
            </a:r>
          </a:p>
          <a:p>
            <a:pPr lvl="1"/>
            <a:r>
              <a:rPr lang="en-GB" dirty="0" smtClean="0"/>
              <a:t>fail early because the deterioration takes them quickly out of specification</a:t>
            </a:r>
          </a:p>
          <a:p>
            <a:pPr lvl="1"/>
            <a:r>
              <a:rPr lang="en-GB" dirty="0" smtClean="0"/>
              <a:t>have a very long life </a:t>
            </a:r>
          </a:p>
          <a:p>
            <a:r>
              <a:rPr lang="en-GB" dirty="0" smtClean="0"/>
              <a:t>In other words, Taguchi realised he needed to understand the through-life costs and reasoned that a loss is always incurred when a system</a:t>
            </a:r>
            <a:r>
              <a:rPr lang="ja-JP" altLang="en-GB" dirty="0" smtClean="0"/>
              <a:t>’</a:t>
            </a:r>
            <a:r>
              <a:rPr lang="en-GB" altLang="ja-JP" dirty="0" smtClean="0"/>
              <a:t>s quality characteristic y deviates from its target value m, regardless of how small the deviation is.	</a:t>
            </a:r>
          </a:p>
          <a:p>
            <a:r>
              <a:rPr lang="en-GB" dirty="0" smtClean="0"/>
              <a:t>Taguchi used the Taylor</a:t>
            </a:r>
            <a:r>
              <a:rPr lang="en-GB" altLang="ja-JP" dirty="0" smtClean="0"/>
              <a:t> series to mathematically prove to the first order:</a:t>
            </a:r>
          </a:p>
          <a:p>
            <a:endParaRPr lang="en-GB" dirty="0" smtClean="0"/>
          </a:p>
          <a:p>
            <a:endParaRPr lang="en-GB" dirty="0" smtClean="0"/>
          </a:p>
          <a:p>
            <a:r>
              <a:rPr lang="en-GB" dirty="0" smtClean="0"/>
              <a:t>Taguchi applied his concepts to products, we now realise that it applies to any system</a:t>
            </a:r>
            <a:endParaRPr lang="en-GB" dirty="0"/>
          </a:p>
        </p:txBody>
      </p:sp>
      <p:sp>
        <p:nvSpPr>
          <p:cNvPr id="21511" name="Text Box 8"/>
          <p:cNvSpPr txBox="1">
            <a:spLocks noChangeArrowheads="1"/>
          </p:cNvSpPr>
          <p:nvPr/>
        </p:nvSpPr>
        <p:spPr bwMode="auto">
          <a:xfrm>
            <a:off x="2452943" y="5235679"/>
            <a:ext cx="356059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GB" sz="2215" b="1" i="1" dirty="0">
                <a:latin typeface="+mn-lt"/>
              </a:rPr>
              <a:t>Loss = k(y - m)</a:t>
            </a:r>
            <a:r>
              <a:rPr lang="en-GB" sz="2215" b="1" i="1" baseline="30000" dirty="0">
                <a:latin typeface="+mn-lt"/>
              </a:rPr>
              <a:t>2 </a:t>
            </a:r>
            <a:r>
              <a:rPr lang="en-GB" sz="2215" b="1" i="1" dirty="0">
                <a:latin typeface="+mn-lt"/>
              </a:rPr>
              <a:t>= ∆</a:t>
            </a:r>
            <a:r>
              <a:rPr lang="en-GB" sz="2215" b="1" i="1" baseline="30000" dirty="0">
                <a:latin typeface="+mn-lt"/>
                <a:sym typeface="Symbol" charset="0"/>
              </a:rPr>
              <a:t>2</a:t>
            </a:r>
            <a:endParaRPr lang="en-GB" sz="2215" b="1" i="1" baseline="30000" dirty="0">
              <a:latin typeface="+mn-lt"/>
            </a:endParaRPr>
          </a:p>
        </p:txBody>
      </p:sp>
    </p:spTree>
    <p:extLst>
      <p:ext uri="{BB962C8B-B14F-4D97-AF65-F5344CB8AC3E}">
        <p14:creationId xmlns:p14="http://schemas.microsoft.com/office/powerpoint/2010/main" val="1916274066"/>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smtClean="0"/>
              <a:t>Taguchi Variation Cost Model</a:t>
            </a:r>
            <a:endParaRPr lang="en-GB"/>
          </a:p>
        </p:txBody>
      </p:sp>
      <p:grpSp>
        <p:nvGrpSpPr>
          <p:cNvPr id="2" name="Group 3"/>
          <p:cNvGrpSpPr>
            <a:grpSpLocks/>
          </p:cNvGrpSpPr>
          <p:nvPr/>
        </p:nvGrpSpPr>
        <p:grpSpPr bwMode="auto">
          <a:xfrm>
            <a:off x="570153" y="1068266"/>
            <a:ext cx="6547222" cy="4079631"/>
            <a:chOff x="367" y="384"/>
            <a:chExt cx="4124" cy="2784"/>
          </a:xfrm>
        </p:grpSpPr>
        <p:sp>
          <p:nvSpPr>
            <p:cNvPr id="23586" name="Arc 4"/>
            <p:cNvSpPr>
              <a:spLocks/>
            </p:cNvSpPr>
            <p:nvPr/>
          </p:nvSpPr>
          <p:spPr bwMode="auto">
            <a:xfrm flipV="1">
              <a:off x="1248" y="384"/>
              <a:ext cx="3243" cy="2784"/>
            </a:xfrm>
            <a:custGeom>
              <a:avLst/>
              <a:gdLst>
                <a:gd name="T0" fmla="*/ 0 w 41699"/>
                <a:gd name="T1" fmla="*/ 0 h 21600"/>
                <a:gd name="T2" fmla="*/ 0 w 41699"/>
                <a:gd name="T3" fmla="*/ 0 h 21600"/>
                <a:gd name="T4" fmla="*/ 0 w 41699"/>
                <a:gd name="T5" fmla="*/ 0 h 21600"/>
                <a:gd name="T6" fmla="*/ 0 60000 65536"/>
                <a:gd name="T7" fmla="*/ 0 60000 65536"/>
                <a:gd name="T8" fmla="*/ 0 60000 65536"/>
                <a:gd name="T9" fmla="*/ 0 w 41699"/>
                <a:gd name="T10" fmla="*/ 0 h 21600"/>
                <a:gd name="T11" fmla="*/ 41699 w 41699"/>
                <a:gd name="T12" fmla="*/ 21600 h 21600"/>
              </a:gdLst>
              <a:ahLst/>
              <a:cxnLst>
                <a:cxn ang="T6">
                  <a:pos x="T0" y="T1"/>
                </a:cxn>
                <a:cxn ang="T7">
                  <a:pos x="T2" y="T3"/>
                </a:cxn>
                <a:cxn ang="T8">
                  <a:pos x="T4" y="T5"/>
                </a:cxn>
              </a:cxnLst>
              <a:rect l="T9" t="T10" r="T11" b="T12"/>
              <a:pathLst>
                <a:path w="41699" h="21600" fill="none" extrusionOk="0">
                  <a:moveTo>
                    <a:pt x="-1" y="15979"/>
                  </a:moveTo>
                  <a:cubicBezTo>
                    <a:pt x="2540" y="6551"/>
                    <a:pt x="11091" y="-1"/>
                    <a:pt x="20856" y="0"/>
                  </a:cubicBezTo>
                  <a:cubicBezTo>
                    <a:pt x="30602" y="0"/>
                    <a:pt x="39142" y="6527"/>
                    <a:pt x="41699" y="15932"/>
                  </a:cubicBezTo>
                </a:path>
                <a:path w="41699" h="21600" stroke="0" extrusionOk="0">
                  <a:moveTo>
                    <a:pt x="-1" y="15979"/>
                  </a:moveTo>
                  <a:cubicBezTo>
                    <a:pt x="2540" y="6551"/>
                    <a:pt x="11091" y="-1"/>
                    <a:pt x="20856" y="0"/>
                  </a:cubicBezTo>
                  <a:cubicBezTo>
                    <a:pt x="30602" y="0"/>
                    <a:pt x="39142" y="6527"/>
                    <a:pt x="41699" y="15932"/>
                  </a:cubicBezTo>
                  <a:lnTo>
                    <a:pt x="20856" y="21600"/>
                  </a:lnTo>
                  <a:lnTo>
                    <a:pt x="-1" y="15979"/>
                  </a:lnTo>
                  <a:close/>
                </a:path>
              </a:pathLst>
            </a:custGeom>
            <a:noFill/>
            <a:ln w="2857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3587" name="Text Box 5"/>
            <p:cNvSpPr txBox="1">
              <a:spLocks noChangeArrowheads="1"/>
            </p:cNvSpPr>
            <p:nvPr/>
          </p:nvSpPr>
          <p:spPr bwMode="auto">
            <a:xfrm>
              <a:off x="367" y="884"/>
              <a:ext cx="808" cy="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solidFill>
                    <a:srgbClr val="0000FF"/>
                  </a:solidFill>
                  <a:latin typeface="+mn-lt"/>
                </a:rPr>
                <a:t>Quality </a:t>
              </a:r>
            </a:p>
            <a:p>
              <a:pPr algn="ctr"/>
              <a:r>
                <a:rPr lang="en-GB" sz="2000" dirty="0">
                  <a:solidFill>
                    <a:srgbClr val="0000FF"/>
                  </a:solidFill>
                  <a:latin typeface="+mn-lt"/>
                </a:rPr>
                <a:t>Loss </a:t>
              </a:r>
              <a:r>
                <a:rPr lang="en-GB" sz="2000" dirty="0" smtClean="0">
                  <a:solidFill>
                    <a:srgbClr val="0000FF"/>
                  </a:solidFill>
                  <a:latin typeface="+mn-lt"/>
                </a:rPr>
                <a:t>£/$</a:t>
              </a:r>
              <a:endParaRPr lang="en-GB" sz="2000" dirty="0">
                <a:solidFill>
                  <a:srgbClr val="0000FF"/>
                </a:solidFill>
                <a:latin typeface="+mn-lt"/>
              </a:endParaRPr>
            </a:p>
          </p:txBody>
        </p:sp>
      </p:grpSp>
      <p:sp>
        <p:nvSpPr>
          <p:cNvPr id="23555" name="Line 6"/>
          <p:cNvSpPr>
            <a:spLocks noChangeShapeType="1"/>
          </p:cNvSpPr>
          <p:nvPr/>
        </p:nvSpPr>
        <p:spPr bwMode="auto">
          <a:xfrm>
            <a:off x="1358412" y="5147897"/>
            <a:ext cx="60198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56" name="Line 7"/>
          <p:cNvSpPr>
            <a:spLocks noChangeShapeType="1"/>
          </p:cNvSpPr>
          <p:nvPr/>
        </p:nvSpPr>
        <p:spPr bwMode="auto">
          <a:xfrm flipH="1">
            <a:off x="4558734" y="2686049"/>
            <a:ext cx="78" cy="3042965"/>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57" name="Line 8"/>
          <p:cNvSpPr>
            <a:spLocks noChangeShapeType="1"/>
          </p:cNvSpPr>
          <p:nvPr/>
        </p:nvSpPr>
        <p:spPr bwMode="auto">
          <a:xfrm>
            <a:off x="6311412" y="2686050"/>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58" name="Text Box 9"/>
          <p:cNvSpPr txBox="1">
            <a:spLocks noChangeArrowheads="1"/>
          </p:cNvSpPr>
          <p:nvPr/>
        </p:nvSpPr>
        <p:spPr bwMode="auto">
          <a:xfrm>
            <a:off x="2517329" y="2260683"/>
            <a:ext cx="564578"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solidFill>
                  <a:srgbClr val="FF3300"/>
                </a:solidFill>
              </a:rPr>
              <a:t>LSL</a:t>
            </a:r>
          </a:p>
        </p:txBody>
      </p:sp>
      <p:sp>
        <p:nvSpPr>
          <p:cNvPr id="23559" name="Text Box 10"/>
          <p:cNvSpPr txBox="1">
            <a:spLocks noChangeArrowheads="1"/>
          </p:cNvSpPr>
          <p:nvPr/>
        </p:nvSpPr>
        <p:spPr bwMode="auto">
          <a:xfrm>
            <a:off x="6022480" y="2260683"/>
            <a:ext cx="59984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solidFill>
                  <a:srgbClr val="FF3300"/>
                </a:solidFill>
              </a:rPr>
              <a:t>USL</a:t>
            </a:r>
          </a:p>
        </p:txBody>
      </p:sp>
      <p:sp>
        <p:nvSpPr>
          <p:cNvPr id="23560" name="Text Box 11"/>
          <p:cNvSpPr txBox="1">
            <a:spLocks noChangeArrowheads="1"/>
          </p:cNvSpPr>
          <p:nvPr/>
        </p:nvSpPr>
        <p:spPr bwMode="auto">
          <a:xfrm>
            <a:off x="4094806" y="5664539"/>
            <a:ext cx="928011" cy="660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dirty="0">
                <a:latin typeface="+mj-lt"/>
              </a:rPr>
              <a:t>Target</a:t>
            </a:r>
          </a:p>
          <a:p>
            <a:pPr algn="ctr"/>
            <a:r>
              <a:rPr lang="en-GB" sz="1800" dirty="0">
                <a:latin typeface="+mj-lt"/>
              </a:rPr>
              <a:t>m</a:t>
            </a:r>
            <a:endParaRPr lang="en-GB" sz="2000" dirty="0">
              <a:latin typeface="+mj-lt"/>
            </a:endParaRPr>
          </a:p>
        </p:txBody>
      </p:sp>
      <p:sp>
        <p:nvSpPr>
          <p:cNvPr id="23561" name="Line 12"/>
          <p:cNvSpPr>
            <a:spLocks noChangeShapeType="1"/>
          </p:cNvSpPr>
          <p:nvPr/>
        </p:nvSpPr>
        <p:spPr bwMode="auto">
          <a:xfrm>
            <a:off x="2806212" y="2686050"/>
            <a:ext cx="0" cy="2672862"/>
          </a:xfrm>
          <a:prstGeom prst="line">
            <a:avLst/>
          </a:prstGeom>
          <a:noFill/>
          <a:ln w="28575">
            <a:solidFill>
              <a:srgbClr val="FF33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3" name="Group 13"/>
          <p:cNvGrpSpPr>
            <a:grpSpLocks/>
          </p:cNvGrpSpPr>
          <p:nvPr/>
        </p:nvGrpSpPr>
        <p:grpSpPr bwMode="auto">
          <a:xfrm>
            <a:off x="1360489" y="3353627"/>
            <a:ext cx="1401764" cy="773723"/>
            <a:chOff x="845" y="1632"/>
            <a:chExt cx="883" cy="528"/>
          </a:xfrm>
        </p:grpSpPr>
        <p:sp>
          <p:nvSpPr>
            <p:cNvPr id="23583" name="Oval 14"/>
            <p:cNvSpPr>
              <a:spLocks noChangeArrowheads="1"/>
            </p:cNvSpPr>
            <p:nvPr/>
          </p:nvSpPr>
          <p:spPr bwMode="auto">
            <a:xfrm>
              <a:off x="1632" y="2064"/>
              <a:ext cx="96" cy="96"/>
            </a:xfrm>
            <a:prstGeom prst="ellipse">
              <a:avLst/>
            </a:prstGeom>
            <a:solidFill>
              <a:srgbClr val="FF3300"/>
            </a:solidFill>
            <a:ln w="12700">
              <a:solidFill>
                <a:schemeClr val="tx1"/>
              </a:solidFill>
              <a:round/>
              <a:headEnd/>
              <a:tailEnd/>
            </a:ln>
          </p:spPr>
          <p:txBody>
            <a:bodyPr wrap="none" anchor="ctr"/>
            <a:lstStyle/>
            <a:p>
              <a:endParaRPr lang="en-US" sz="1400">
                <a:latin typeface="+mj-lt"/>
              </a:endParaRPr>
            </a:p>
          </p:txBody>
        </p:sp>
        <p:sp>
          <p:nvSpPr>
            <p:cNvPr id="23584" name="Text Box 15"/>
            <p:cNvSpPr txBox="1">
              <a:spLocks noChangeArrowheads="1"/>
            </p:cNvSpPr>
            <p:nvPr/>
          </p:nvSpPr>
          <p:spPr bwMode="auto">
            <a:xfrm>
              <a:off x="845" y="1632"/>
              <a:ext cx="692"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a:latin typeface="+mj-lt"/>
                </a:rPr>
                <a:t>Loss </a:t>
              </a:r>
              <a:r>
                <a:rPr lang="en-GB" sz="1600" smtClean="0">
                  <a:latin typeface="+mj-lt"/>
                </a:rPr>
                <a:t>£/$</a:t>
              </a:r>
              <a:endParaRPr lang="en-GB" sz="1600">
                <a:latin typeface="+mj-lt"/>
              </a:endParaRPr>
            </a:p>
          </p:txBody>
        </p:sp>
        <p:sp>
          <p:nvSpPr>
            <p:cNvPr id="23585" name="Line 16"/>
            <p:cNvSpPr>
              <a:spLocks noChangeShapeType="1"/>
            </p:cNvSpPr>
            <p:nvPr/>
          </p:nvSpPr>
          <p:spPr bwMode="auto">
            <a:xfrm>
              <a:off x="1488" y="1824"/>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grpSp>
        <p:nvGrpSpPr>
          <p:cNvPr id="4" name="Group 17"/>
          <p:cNvGrpSpPr>
            <a:grpSpLocks/>
          </p:cNvGrpSpPr>
          <p:nvPr/>
        </p:nvGrpSpPr>
        <p:grpSpPr bwMode="auto">
          <a:xfrm>
            <a:off x="2806212" y="3548522"/>
            <a:ext cx="1356626" cy="789842"/>
            <a:chOff x="1824" y="1630"/>
            <a:chExt cx="855" cy="539"/>
          </a:xfrm>
        </p:grpSpPr>
        <p:sp>
          <p:nvSpPr>
            <p:cNvPr id="23580" name="Oval 18"/>
            <p:cNvSpPr>
              <a:spLocks noChangeArrowheads="1"/>
            </p:cNvSpPr>
            <p:nvPr/>
          </p:nvSpPr>
          <p:spPr bwMode="auto">
            <a:xfrm flipH="1">
              <a:off x="1824" y="2073"/>
              <a:ext cx="96" cy="96"/>
            </a:xfrm>
            <a:prstGeom prst="ellipse">
              <a:avLst/>
            </a:prstGeom>
            <a:solidFill>
              <a:schemeClr val="accent2"/>
            </a:solidFill>
            <a:ln w="12700">
              <a:solidFill>
                <a:schemeClr val="tx1"/>
              </a:solidFill>
              <a:round/>
              <a:headEnd/>
              <a:tailEnd/>
            </a:ln>
          </p:spPr>
          <p:txBody>
            <a:bodyPr wrap="none" anchor="ctr"/>
            <a:lstStyle/>
            <a:p>
              <a:endParaRPr lang="en-US" sz="1400">
                <a:latin typeface="+mj-lt"/>
              </a:endParaRPr>
            </a:p>
          </p:txBody>
        </p:sp>
        <p:sp>
          <p:nvSpPr>
            <p:cNvPr id="23581" name="Text Box 19"/>
            <p:cNvSpPr txBox="1">
              <a:spLocks noChangeArrowheads="1"/>
            </p:cNvSpPr>
            <p:nvPr/>
          </p:nvSpPr>
          <p:spPr bwMode="auto">
            <a:xfrm flipH="1">
              <a:off x="1913" y="1630"/>
              <a:ext cx="766" cy="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latin typeface="+mj-lt"/>
                </a:rPr>
                <a:t>Loss </a:t>
              </a:r>
              <a:r>
                <a:rPr lang="en-GB" sz="1600" dirty="0" smtClean="0">
                  <a:latin typeface="+mj-lt"/>
                </a:rPr>
                <a:t>£/$?</a:t>
              </a:r>
              <a:endParaRPr lang="en-GB" sz="1600" dirty="0">
                <a:latin typeface="+mj-lt"/>
              </a:endParaRPr>
            </a:p>
          </p:txBody>
        </p:sp>
        <p:sp>
          <p:nvSpPr>
            <p:cNvPr id="23582" name="Line 20"/>
            <p:cNvSpPr>
              <a:spLocks noChangeShapeType="1"/>
            </p:cNvSpPr>
            <p:nvPr/>
          </p:nvSpPr>
          <p:spPr bwMode="auto">
            <a:xfrm flipH="1">
              <a:off x="1920" y="1833"/>
              <a:ext cx="144"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grpSp>
        <p:nvGrpSpPr>
          <p:cNvPr id="5" name="Group 21"/>
          <p:cNvGrpSpPr>
            <a:grpSpLocks/>
          </p:cNvGrpSpPr>
          <p:nvPr/>
        </p:nvGrpSpPr>
        <p:grpSpPr bwMode="auto">
          <a:xfrm>
            <a:off x="2735267" y="4325176"/>
            <a:ext cx="1823503" cy="1880089"/>
            <a:chOff x="1723" y="2592"/>
            <a:chExt cx="1149" cy="1283"/>
          </a:xfrm>
        </p:grpSpPr>
        <p:grpSp>
          <p:nvGrpSpPr>
            <p:cNvPr id="23574" name="Group 22"/>
            <p:cNvGrpSpPr>
              <a:grpSpLocks/>
            </p:cNvGrpSpPr>
            <p:nvPr/>
          </p:nvGrpSpPr>
          <p:grpSpPr bwMode="auto">
            <a:xfrm>
              <a:off x="1723" y="2592"/>
              <a:ext cx="206" cy="1254"/>
              <a:chOff x="1731" y="2592"/>
              <a:chExt cx="206" cy="1254"/>
            </a:xfrm>
          </p:grpSpPr>
          <p:sp>
            <p:nvSpPr>
              <p:cNvPr id="23578" name="Line 23"/>
              <p:cNvSpPr>
                <a:spLocks noChangeShapeType="1"/>
              </p:cNvSpPr>
              <p:nvPr/>
            </p:nvSpPr>
            <p:spPr bwMode="auto">
              <a:xfrm>
                <a:off x="1824" y="2592"/>
                <a:ext cx="0" cy="96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79" name="Text Box 24"/>
              <p:cNvSpPr txBox="1">
                <a:spLocks noChangeArrowheads="1"/>
              </p:cNvSpPr>
              <p:nvPr/>
            </p:nvSpPr>
            <p:spPr bwMode="auto">
              <a:xfrm>
                <a:off x="1731" y="3550"/>
                <a:ext cx="206" cy="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grpSp>
        <p:grpSp>
          <p:nvGrpSpPr>
            <p:cNvPr id="23575" name="Group 25"/>
            <p:cNvGrpSpPr>
              <a:grpSpLocks/>
            </p:cNvGrpSpPr>
            <p:nvPr/>
          </p:nvGrpSpPr>
          <p:grpSpPr bwMode="auto">
            <a:xfrm>
              <a:off x="1816" y="3502"/>
              <a:ext cx="1056" cy="373"/>
              <a:chOff x="1824" y="3502"/>
              <a:chExt cx="1056" cy="373"/>
            </a:xfrm>
          </p:grpSpPr>
          <p:sp>
            <p:nvSpPr>
              <p:cNvPr id="23576" name="Line 26"/>
              <p:cNvSpPr>
                <a:spLocks noChangeShapeType="1"/>
              </p:cNvSpPr>
              <p:nvPr/>
            </p:nvSpPr>
            <p:spPr bwMode="auto">
              <a:xfrm flipV="1">
                <a:off x="1824" y="3502"/>
                <a:ext cx="1056" cy="2"/>
              </a:xfrm>
              <a:prstGeom prst="line">
                <a:avLst/>
              </a:prstGeom>
              <a:noFill/>
              <a:ln w="12700">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3577" name="Text Box 27"/>
              <p:cNvSpPr txBox="1">
                <a:spLocks noChangeArrowheads="1"/>
              </p:cNvSpPr>
              <p:nvPr/>
            </p:nvSpPr>
            <p:spPr bwMode="auto">
              <a:xfrm>
                <a:off x="1928" y="3502"/>
                <a:ext cx="694" cy="3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Deviation</a:t>
                </a:r>
              </a:p>
              <a:p>
                <a:pPr algn="ctr"/>
                <a:r>
                  <a:rPr lang="en-GB" sz="1477" dirty="0"/>
                  <a:t>from target</a:t>
                </a:r>
              </a:p>
            </p:txBody>
          </p:sp>
        </p:grpSp>
      </p:grpSp>
      <p:grpSp>
        <p:nvGrpSpPr>
          <p:cNvPr id="8" name="Group 28"/>
          <p:cNvGrpSpPr>
            <a:grpSpLocks/>
          </p:cNvGrpSpPr>
          <p:nvPr/>
        </p:nvGrpSpPr>
        <p:grpSpPr bwMode="auto">
          <a:xfrm>
            <a:off x="747618" y="4254838"/>
            <a:ext cx="2058592" cy="914400"/>
            <a:chOff x="471" y="2544"/>
            <a:chExt cx="1297" cy="624"/>
          </a:xfrm>
        </p:grpSpPr>
        <p:sp>
          <p:nvSpPr>
            <p:cNvPr id="23569" name="Line 29"/>
            <p:cNvSpPr>
              <a:spLocks noChangeShapeType="1"/>
            </p:cNvSpPr>
            <p:nvPr/>
          </p:nvSpPr>
          <p:spPr bwMode="auto">
            <a:xfrm flipH="1">
              <a:off x="904" y="2544"/>
              <a:ext cx="864"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nvGrpSpPr>
            <p:cNvPr id="23570" name="Group 30"/>
            <p:cNvGrpSpPr>
              <a:grpSpLocks/>
            </p:cNvGrpSpPr>
            <p:nvPr/>
          </p:nvGrpSpPr>
          <p:grpSpPr bwMode="auto">
            <a:xfrm>
              <a:off x="471" y="2544"/>
              <a:ext cx="1258" cy="624"/>
              <a:chOff x="479" y="2544"/>
              <a:chExt cx="1258" cy="624"/>
            </a:xfrm>
          </p:grpSpPr>
          <p:sp>
            <p:nvSpPr>
              <p:cNvPr id="23571" name="Text Box 31"/>
              <p:cNvSpPr txBox="1">
                <a:spLocks noChangeArrowheads="1"/>
              </p:cNvSpPr>
              <p:nvPr/>
            </p:nvSpPr>
            <p:spPr bwMode="auto">
              <a:xfrm>
                <a:off x="479" y="2685"/>
                <a:ext cx="1258" cy="2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a:latin typeface="+mj-lt"/>
                  </a:rPr>
                  <a:t>Loss = k(y-m)</a:t>
                </a:r>
                <a:r>
                  <a:rPr lang="en-GB" sz="1800" baseline="30000">
                    <a:latin typeface="+mj-lt"/>
                  </a:rPr>
                  <a:t>2</a:t>
                </a:r>
                <a:endParaRPr lang="en-GB" sz="1800">
                  <a:latin typeface="+mj-lt"/>
                </a:endParaRPr>
              </a:p>
            </p:txBody>
          </p:sp>
          <p:sp>
            <p:nvSpPr>
              <p:cNvPr id="23572" name="Line 32"/>
              <p:cNvSpPr>
                <a:spLocks noChangeShapeType="1"/>
              </p:cNvSpPr>
              <p:nvPr/>
            </p:nvSpPr>
            <p:spPr bwMode="auto">
              <a:xfrm flipV="1">
                <a:off x="960" y="2544"/>
                <a:ext cx="0" cy="192"/>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sp>
            <p:nvSpPr>
              <p:cNvPr id="23573" name="Line 33"/>
              <p:cNvSpPr>
                <a:spLocks noChangeShapeType="1"/>
              </p:cNvSpPr>
              <p:nvPr/>
            </p:nvSpPr>
            <p:spPr bwMode="auto">
              <a:xfrm>
                <a:off x="960" y="2928"/>
                <a:ext cx="0" cy="24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00">
                  <a:latin typeface="+mj-lt"/>
                </a:endParaRPr>
              </a:p>
            </p:txBody>
          </p:sp>
        </p:grpSp>
      </p:grpSp>
      <p:sp>
        <p:nvSpPr>
          <p:cNvPr id="34" name="Rounded Rectangular Callout 33"/>
          <p:cNvSpPr/>
          <p:nvPr/>
        </p:nvSpPr>
        <p:spPr>
          <a:xfrm>
            <a:off x="2499951" y="1107839"/>
            <a:ext cx="5994889" cy="801566"/>
          </a:xfrm>
          <a:prstGeom prst="wedgeRoundRectCallout">
            <a:avLst>
              <a:gd name="adj1" fmla="val 26778"/>
              <a:gd name="adj2" fmla="val 76479"/>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200">
                <a:solidFill>
                  <a:srgbClr val="FFFFFF"/>
                </a:solidFill>
                <a:latin typeface="+mn-lt"/>
              </a:rPr>
              <a:t>Taguchi</a:t>
            </a:r>
            <a:r>
              <a:rPr lang="ja-JP" altLang="en-GB" sz="1200">
                <a:solidFill>
                  <a:srgbClr val="FFFFFF"/>
                </a:solidFill>
                <a:latin typeface="+mn-lt"/>
              </a:rPr>
              <a:t>’</a:t>
            </a:r>
            <a:r>
              <a:rPr lang="en-GB" sz="1200">
                <a:solidFill>
                  <a:srgbClr val="FFFFFF"/>
                </a:solidFill>
                <a:latin typeface="+mn-lt"/>
              </a:rPr>
              <a:t>s loss function states that any system that does not meet its target specification will either impart a loss to the company or a loss to the customer (he generalised this to talk about a loss to society)</a:t>
            </a:r>
          </a:p>
        </p:txBody>
      </p:sp>
      <p:sp>
        <p:nvSpPr>
          <p:cNvPr id="35" name="Freeform 5"/>
          <p:cNvSpPr>
            <a:spLocks/>
          </p:cNvSpPr>
          <p:nvPr/>
        </p:nvSpPr>
        <p:spPr bwMode="gray">
          <a:xfrm>
            <a:off x="2138293" y="2983050"/>
            <a:ext cx="4821968" cy="2140263"/>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chemeClr val="accent2"/>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sz="1534"/>
          </a:p>
        </p:txBody>
      </p:sp>
      <p:sp>
        <p:nvSpPr>
          <p:cNvPr id="36" name="Rounded Rectangular Callout 35"/>
          <p:cNvSpPr/>
          <p:nvPr/>
        </p:nvSpPr>
        <p:spPr>
          <a:xfrm>
            <a:off x="6497561" y="4026933"/>
            <a:ext cx="1527672" cy="679098"/>
          </a:xfrm>
          <a:prstGeom prst="wedgeRoundRectCallout">
            <a:avLst>
              <a:gd name="adj1" fmla="val -126807"/>
              <a:gd name="adj2" fmla="val -9640"/>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477" dirty="0"/>
              <a:t>Variation of X</a:t>
            </a:r>
          </a:p>
        </p:txBody>
      </p:sp>
    </p:spTree>
    <p:extLst>
      <p:ext uri="{BB962C8B-B14F-4D97-AF65-F5344CB8AC3E}">
        <p14:creationId xmlns:p14="http://schemas.microsoft.com/office/powerpoint/2010/main" val="2528699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685800" y="5622681"/>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2" name="Rectangle 3"/>
          <p:cNvSpPr>
            <a:spLocks noChangeArrowheads="1"/>
          </p:cNvSpPr>
          <p:nvPr/>
        </p:nvSpPr>
        <p:spPr bwMode="auto">
          <a:xfrm>
            <a:off x="3124200" y="5622681"/>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3" name="Rectangle 4"/>
          <p:cNvSpPr>
            <a:spLocks noChangeArrowheads="1"/>
          </p:cNvSpPr>
          <p:nvPr/>
        </p:nvSpPr>
        <p:spPr bwMode="auto">
          <a:xfrm>
            <a:off x="685800" y="5622681"/>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4" name="Rectangle 5"/>
          <p:cNvSpPr>
            <a:spLocks noChangeArrowheads="1"/>
          </p:cNvSpPr>
          <p:nvPr/>
        </p:nvSpPr>
        <p:spPr bwMode="auto">
          <a:xfrm>
            <a:off x="3124200" y="5622681"/>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5605" name="Rectangle 6"/>
          <p:cNvSpPr>
            <a:spLocks noGrp="1" noChangeArrowheads="1"/>
          </p:cNvSpPr>
          <p:nvPr>
            <p:ph type="title"/>
          </p:nvPr>
        </p:nvSpPr>
        <p:spPr/>
        <p:txBody>
          <a:bodyPr/>
          <a:lstStyle/>
          <a:p>
            <a:r>
              <a:rPr lang="en-GB" smtClean="0"/>
              <a:t>Effect of Variation</a:t>
            </a:r>
            <a:endParaRPr lang="en-GB"/>
          </a:p>
        </p:txBody>
      </p:sp>
      <p:sp>
        <p:nvSpPr>
          <p:cNvPr id="25607" name="Line 8"/>
          <p:cNvSpPr>
            <a:spLocks noChangeShapeType="1"/>
          </p:cNvSpPr>
          <p:nvPr/>
        </p:nvSpPr>
        <p:spPr bwMode="auto">
          <a:xfrm>
            <a:off x="4572000" y="2815005"/>
            <a:ext cx="0" cy="241202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08" name="Text Box 9"/>
          <p:cNvSpPr txBox="1">
            <a:spLocks noChangeArrowheads="1"/>
          </p:cNvSpPr>
          <p:nvPr/>
        </p:nvSpPr>
        <p:spPr bwMode="auto">
          <a:xfrm>
            <a:off x="4233497" y="5284178"/>
            <a:ext cx="853823"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600">
                <a:latin typeface="+mj-lt"/>
              </a:rPr>
              <a:t>Target</a:t>
            </a:r>
          </a:p>
        </p:txBody>
      </p:sp>
      <p:sp>
        <p:nvSpPr>
          <p:cNvPr id="25609" name="Line 10"/>
          <p:cNvSpPr>
            <a:spLocks noChangeShapeType="1"/>
          </p:cNvSpPr>
          <p:nvPr/>
        </p:nvSpPr>
        <p:spPr bwMode="auto">
          <a:xfrm>
            <a:off x="929054" y="5054112"/>
            <a:ext cx="709246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25610" name="Group 11"/>
          <p:cNvGrpSpPr>
            <a:grpSpLocks/>
          </p:cNvGrpSpPr>
          <p:nvPr/>
        </p:nvGrpSpPr>
        <p:grpSpPr bwMode="auto">
          <a:xfrm>
            <a:off x="3264877" y="2844312"/>
            <a:ext cx="2620108" cy="2209800"/>
            <a:chOff x="2080" y="1394"/>
            <a:chExt cx="2080" cy="2001"/>
          </a:xfrm>
        </p:grpSpPr>
        <p:sp>
          <p:nvSpPr>
            <p:cNvPr id="25625" name="Arc 12"/>
            <p:cNvSpPr>
              <a:spLocks/>
            </p:cNvSpPr>
            <p:nvPr/>
          </p:nvSpPr>
          <p:spPr bwMode="auto">
            <a:xfrm flipH="1" flipV="1">
              <a:off x="2080" y="1394"/>
              <a:ext cx="1040" cy="200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5626" name="Arc 13"/>
            <p:cNvSpPr>
              <a:spLocks/>
            </p:cNvSpPr>
            <p:nvPr/>
          </p:nvSpPr>
          <p:spPr bwMode="auto">
            <a:xfrm flipV="1">
              <a:off x="3120" y="1394"/>
              <a:ext cx="1040" cy="200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25611" name="Arc 14"/>
          <p:cNvSpPr>
            <a:spLocks/>
          </p:cNvSpPr>
          <p:nvPr/>
        </p:nvSpPr>
        <p:spPr bwMode="auto">
          <a:xfrm rot="16200000" flipH="1">
            <a:off x="2263287" y="2742468"/>
            <a:ext cx="1811215" cy="2812073"/>
          </a:xfrm>
          <a:custGeom>
            <a:avLst/>
            <a:gdLst>
              <a:gd name="T0" fmla="*/ 2147483647 w 21600"/>
              <a:gd name="T1" fmla="*/ 0 h 21111"/>
              <a:gd name="T2" fmla="*/ 2147483647 w 21600"/>
              <a:gd name="T3" fmla="*/ 2147483647 h 21111"/>
              <a:gd name="T4" fmla="*/ 0 w 21600"/>
              <a:gd name="T5" fmla="*/ 2147483647 h 21111"/>
              <a:gd name="T6" fmla="*/ 0 60000 65536"/>
              <a:gd name="T7" fmla="*/ 0 60000 65536"/>
              <a:gd name="T8" fmla="*/ 0 60000 65536"/>
              <a:gd name="T9" fmla="*/ 0 w 21600"/>
              <a:gd name="T10" fmla="*/ 0 h 21111"/>
              <a:gd name="T11" fmla="*/ 21600 w 21600"/>
              <a:gd name="T12" fmla="*/ 21111 h 21111"/>
            </a:gdLst>
            <a:ahLst/>
            <a:cxnLst>
              <a:cxn ang="T6">
                <a:pos x="T0" y="T1"/>
              </a:cxn>
              <a:cxn ang="T7">
                <a:pos x="T2" y="T3"/>
              </a:cxn>
              <a:cxn ang="T8">
                <a:pos x="T4" y="T5"/>
              </a:cxn>
            </a:cxnLst>
            <a:rect l="T9" t="T10" r="T11" b="T12"/>
            <a:pathLst>
              <a:path w="21600" h="21111" fill="none" extrusionOk="0">
                <a:moveTo>
                  <a:pt x="4568" y="-1"/>
                </a:moveTo>
                <a:cubicBezTo>
                  <a:pt x="14507" y="2150"/>
                  <a:pt x="21600" y="10941"/>
                  <a:pt x="21600" y="21111"/>
                </a:cubicBezTo>
              </a:path>
              <a:path w="21600" h="21111" stroke="0" extrusionOk="0">
                <a:moveTo>
                  <a:pt x="4568" y="-1"/>
                </a:moveTo>
                <a:cubicBezTo>
                  <a:pt x="14507" y="2150"/>
                  <a:pt x="21600" y="10941"/>
                  <a:pt x="21600" y="21111"/>
                </a:cubicBezTo>
                <a:lnTo>
                  <a:pt x="0" y="21111"/>
                </a:lnTo>
                <a:lnTo>
                  <a:pt x="4568" y="-1"/>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5612" name="Arc 15"/>
          <p:cNvSpPr>
            <a:spLocks/>
          </p:cNvSpPr>
          <p:nvPr/>
        </p:nvSpPr>
        <p:spPr bwMode="auto">
          <a:xfrm rot="5400000">
            <a:off x="5073895" y="2741002"/>
            <a:ext cx="1811215" cy="2815004"/>
          </a:xfrm>
          <a:custGeom>
            <a:avLst/>
            <a:gdLst>
              <a:gd name="T0" fmla="*/ 2147483647 w 21600"/>
              <a:gd name="T1" fmla="*/ 0 h 21111"/>
              <a:gd name="T2" fmla="*/ 2147483647 w 21600"/>
              <a:gd name="T3" fmla="*/ 2147483647 h 21111"/>
              <a:gd name="T4" fmla="*/ 0 w 21600"/>
              <a:gd name="T5" fmla="*/ 2147483647 h 21111"/>
              <a:gd name="T6" fmla="*/ 0 60000 65536"/>
              <a:gd name="T7" fmla="*/ 0 60000 65536"/>
              <a:gd name="T8" fmla="*/ 0 60000 65536"/>
              <a:gd name="T9" fmla="*/ 0 w 21600"/>
              <a:gd name="T10" fmla="*/ 0 h 21111"/>
              <a:gd name="T11" fmla="*/ 21600 w 21600"/>
              <a:gd name="T12" fmla="*/ 21111 h 21111"/>
            </a:gdLst>
            <a:ahLst/>
            <a:cxnLst>
              <a:cxn ang="T6">
                <a:pos x="T0" y="T1"/>
              </a:cxn>
              <a:cxn ang="T7">
                <a:pos x="T2" y="T3"/>
              </a:cxn>
              <a:cxn ang="T8">
                <a:pos x="T4" y="T5"/>
              </a:cxn>
            </a:cxnLst>
            <a:rect l="T9" t="T10" r="T11" b="T12"/>
            <a:pathLst>
              <a:path w="21600" h="21111" fill="none" extrusionOk="0">
                <a:moveTo>
                  <a:pt x="4568" y="-1"/>
                </a:moveTo>
                <a:cubicBezTo>
                  <a:pt x="14507" y="2150"/>
                  <a:pt x="21600" y="10941"/>
                  <a:pt x="21600" y="21111"/>
                </a:cubicBezTo>
              </a:path>
              <a:path w="21600" h="21111" stroke="0" extrusionOk="0">
                <a:moveTo>
                  <a:pt x="4568" y="-1"/>
                </a:moveTo>
                <a:cubicBezTo>
                  <a:pt x="14507" y="2150"/>
                  <a:pt x="21600" y="10941"/>
                  <a:pt x="21600" y="21111"/>
                </a:cubicBezTo>
                <a:lnTo>
                  <a:pt x="0" y="21111"/>
                </a:lnTo>
                <a:lnTo>
                  <a:pt x="4568" y="-1"/>
                </a:lnTo>
                <a:close/>
              </a:path>
            </a:pathLst>
          </a:cu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5613" name="Line 16"/>
          <p:cNvSpPr>
            <a:spLocks noChangeShapeType="1"/>
          </p:cNvSpPr>
          <p:nvPr/>
        </p:nvSpPr>
        <p:spPr bwMode="auto">
          <a:xfrm>
            <a:off x="1969477" y="2630366"/>
            <a:ext cx="13189" cy="2683119"/>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14" name="Line 17"/>
          <p:cNvSpPr>
            <a:spLocks noChangeShapeType="1"/>
          </p:cNvSpPr>
          <p:nvPr/>
        </p:nvSpPr>
        <p:spPr bwMode="auto">
          <a:xfrm>
            <a:off x="7155474" y="2661139"/>
            <a:ext cx="0" cy="2642089"/>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15" name="Text Box 19"/>
          <p:cNvSpPr txBox="1">
            <a:spLocks noChangeArrowheads="1"/>
          </p:cNvSpPr>
          <p:nvPr/>
        </p:nvSpPr>
        <p:spPr bwMode="auto">
          <a:xfrm>
            <a:off x="6201508" y="1792167"/>
            <a:ext cx="1806905" cy="859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600">
                <a:latin typeface="+mn-lt"/>
              </a:rPr>
              <a:t>Large </a:t>
            </a:r>
            <a:r>
              <a:rPr lang="en-GB" sz="1600" i="1">
                <a:latin typeface="+mn-lt"/>
              </a:rPr>
              <a:t>k</a:t>
            </a:r>
            <a:r>
              <a:rPr lang="en-GB" sz="1600">
                <a:latin typeface="+mn-lt"/>
              </a:rPr>
              <a:t>: loss is</a:t>
            </a:r>
          </a:p>
          <a:p>
            <a:r>
              <a:rPr lang="en-GB" sz="1600">
                <a:latin typeface="+mn-lt"/>
              </a:rPr>
              <a:t>sensitive to</a:t>
            </a:r>
          </a:p>
          <a:p>
            <a:r>
              <a:rPr lang="en-GB" sz="1600">
                <a:latin typeface="+mn-lt"/>
              </a:rPr>
              <a:t>variation</a:t>
            </a:r>
          </a:p>
        </p:txBody>
      </p:sp>
      <p:sp>
        <p:nvSpPr>
          <p:cNvPr id="25616" name="Text Box 20"/>
          <p:cNvSpPr txBox="1">
            <a:spLocks noChangeArrowheads="1"/>
          </p:cNvSpPr>
          <p:nvPr/>
        </p:nvSpPr>
        <p:spPr bwMode="auto">
          <a:xfrm>
            <a:off x="266700" y="2431074"/>
            <a:ext cx="1805302" cy="859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600">
                <a:latin typeface="+mn-lt"/>
              </a:rPr>
              <a:t>Small </a:t>
            </a:r>
            <a:r>
              <a:rPr lang="en-GB" sz="1600" i="1">
                <a:latin typeface="+mn-lt"/>
              </a:rPr>
              <a:t>k</a:t>
            </a:r>
            <a:r>
              <a:rPr lang="en-GB" sz="1600">
                <a:latin typeface="+mn-lt"/>
              </a:rPr>
              <a:t>: loss is</a:t>
            </a:r>
          </a:p>
          <a:p>
            <a:r>
              <a:rPr lang="en-GB" sz="1600">
                <a:latin typeface="+mn-lt"/>
              </a:rPr>
              <a:t>insensitive to</a:t>
            </a:r>
          </a:p>
          <a:p>
            <a:r>
              <a:rPr lang="en-GB" sz="1600">
                <a:latin typeface="+mn-lt"/>
              </a:rPr>
              <a:t>variation</a:t>
            </a:r>
          </a:p>
        </p:txBody>
      </p:sp>
      <p:sp>
        <p:nvSpPr>
          <p:cNvPr id="25617" name="Line 21"/>
          <p:cNvSpPr>
            <a:spLocks noChangeShapeType="1"/>
          </p:cNvSpPr>
          <p:nvPr/>
        </p:nvSpPr>
        <p:spPr bwMode="auto">
          <a:xfrm>
            <a:off x="911469" y="4062046"/>
            <a:ext cx="7221415" cy="0"/>
          </a:xfrm>
          <a:prstGeom prst="line">
            <a:avLst/>
          </a:prstGeom>
          <a:noFill/>
          <a:ln w="9525">
            <a:solidFill>
              <a:schemeClr val="tx1"/>
            </a:solidFill>
            <a:prstDash val="dashDot"/>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25618" name="Line 22"/>
          <p:cNvSpPr>
            <a:spLocks noChangeShapeType="1"/>
          </p:cNvSpPr>
          <p:nvPr/>
        </p:nvSpPr>
        <p:spPr bwMode="auto">
          <a:xfrm>
            <a:off x="1112227" y="4062046"/>
            <a:ext cx="0" cy="990600"/>
          </a:xfrm>
          <a:prstGeom prst="line">
            <a:avLst/>
          </a:prstGeom>
          <a:noFill/>
          <a:ln w="9525">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25619" name="Text Box 23"/>
          <p:cNvSpPr txBox="1">
            <a:spLocks noChangeArrowheads="1"/>
          </p:cNvSpPr>
          <p:nvPr/>
        </p:nvSpPr>
        <p:spPr bwMode="auto">
          <a:xfrm>
            <a:off x="359020" y="4363916"/>
            <a:ext cx="729687"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dirty="0">
                <a:latin typeface="+mj-lt"/>
              </a:rPr>
              <a:t>Loss </a:t>
            </a:r>
          </a:p>
        </p:txBody>
      </p:sp>
      <p:sp>
        <p:nvSpPr>
          <p:cNvPr id="25620" name="Line 24"/>
          <p:cNvSpPr>
            <a:spLocks noChangeShapeType="1"/>
          </p:cNvSpPr>
          <p:nvPr/>
        </p:nvSpPr>
        <p:spPr bwMode="auto">
          <a:xfrm>
            <a:off x="1245577" y="3160836"/>
            <a:ext cx="442546" cy="482111"/>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25621" name="Line 25"/>
          <p:cNvSpPr>
            <a:spLocks noChangeShapeType="1"/>
          </p:cNvSpPr>
          <p:nvPr/>
        </p:nvSpPr>
        <p:spPr bwMode="auto">
          <a:xfrm flipH="1">
            <a:off x="5921620" y="2423746"/>
            <a:ext cx="268165" cy="33557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25622" name="Line 26"/>
          <p:cNvSpPr>
            <a:spLocks noChangeShapeType="1"/>
          </p:cNvSpPr>
          <p:nvPr/>
        </p:nvSpPr>
        <p:spPr bwMode="auto">
          <a:xfrm>
            <a:off x="3496408" y="2628900"/>
            <a:ext cx="11723" cy="268312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23" name="Line 27"/>
          <p:cNvSpPr>
            <a:spLocks noChangeShapeType="1"/>
          </p:cNvSpPr>
          <p:nvPr/>
        </p:nvSpPr>
        <p:spPr bwMode="auto">
          <a:xfrm>
            <a:off x="5665177" y="2655277"/>
            <a:ext cx="13189" cy="2683120"/>
          </a:xfrm>
          <a:prstGeom prst="line">
            <a:avLst/>
          </a:prstGeom>
          <a:noFill/>
          <a:ln w="9525">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5624" name="Text Box 31"/>
          <p:cNvSpPr txBox="1">
            <a:spLocks noChangeArrowheads="1"/>
          </p:cNvSpPr>
          <p:nvPr/>
        </p:nvSpPr>
        <p:spPr bwMode="auto">
          <a:xfrm>
            <a:off x="4033130" y="5935257"/>
            <a:ext cx="4846027" cy="660437"/>
          </a:xfrm>
          <a:prstGeom prst="rect">
            <a:avLst/>
          </a:prstGeom>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923" dirty="0">
                <a:latin typeface="+mj-lt"/>
              </a:rPr>
              <a:t>Note: Manufacturing Variation is only one of three sources of variation that lead to performance degradation. The other two are environmental  and use. System Designers often take account of these as a matter of course – it</a:t>
            </a:r>
            <a:r>
              <a:rPr lang="ja-JP" altLang="en-GB" sz="923" dirty="0">
                <a:latin typeface="+mj-lt"/>
              </a:rPr>
              <a:t>’</a:t>
            </a:r>
            <a:r>
              <a:rPr lang="en-GB" altLang="ja-JP" sz="923" dirty="0">
                <a:latin typeface="+mj-lt"/>
              </a:rPr>
              <a:t>s the Manufacturing variation they  often choose to ignore!</a:t>
            </a:r>
            <a:endParaRPr lang="en-GB" sz="923" dirty="0">
              <a:latin typeface="+mj-lt"/>
            </a:endParaRPr>
          </a:p>
        </p:txBody>
      </p:sp>
      <p:sp>
        <p:nvSpPr>
          <p:cNvPr id="2" name="Rectangle 1"/>
          <p:cNvSpPr/>
          <p:nvPr/>
        </p:nvSpPr>
        <p:spPr>
          <a:xfrm>
            <a:off x="352060" y="1067761"/>
            <a:ext cx="8539623" cy="66043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defTabSz="703402"/>
            <a:r>
              <a:rPr lang="en-GB" sz="1846" dirty="0"/>
              <a:t>Every component in a system will have its own characteristic loss function, but the </a:t>
            </a:r>
            <a:r>
              <a:rPr lang="ja-JP" altLang="en-GB" sz="1846" dirty="0"/>
              <a:t>‘</a:t>
            </a:r>
            <a:r>
              <a:rPr lang="en-GB" altLang="ja-JP" sz="1846" dirty="0"/>
              <a:t>degree of loss</a:t>
            </a:r>
            <a:r>
              <a:rPr lang="ja-JP" altLang="en-GB" sz="1846" dirty="0"/>
              <a:t>’</a:t>
            </a:r>
            <a:r>
              <a:rPr lang="en-GB" altLang="ja-JP" sz="1846" dirty="0"/>
              <a:t> is dependent upon the constant</a:t>
            </a:r>
            <a:r>
              <a:rPr lang="en-GB" altLang="ja-JP" sz="1846" i="1" dirty="0"/>
              <a:t> k.</a:t>
            </a:r>
            <a:endParaRPr lang="en-GB" sz="1846" i="1" dirty="0"/>
          </a:p>
        </p:txBody>
      </p:sp>
    </p:spTree>
    <p:extLst>
      <p:ext uri="{BB962C8B-B14F-4D97-AF65-F5344CB8AC3E}">
        <p14:creationId xmlns:p14="http://schemas.microsoft.com/office/powerpoint/2010/main" val="37019303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r>
              <a:rPr lang="en-GB" smtClean="0"/>
              <a:t>The Robust Design Approach</a:t>
            </a:r>
            <a:endParaRPr lang="en-GB"/>
          </a:p>
        </p:txBody>
      </p:sp>
      <p:sp>
        <p:nvSpPr>
          <p:cNvPr id="180227" name="Rectangle 3"/>
          <p:cNvSpPr>
            <a:spLocks noChangeArrowheads="1"/>
          </p:cNvSpPr>
          <p:nvPr/>
        </p:nvSpPr>
        <p:spPr bwMode="gray">
          <a:xfrm>
            <a:off x="202224" y="1406769"/>
            <a:ext cx="3492012" cy="119575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defRPr/>
            </a:pPr>
            <a:r>
              <a:rPr lang="en-GB" sz="1846" b="1" dirty="0">
                <a:solidFill>
                  <a:schemeClr val="bg1"/>
                </a:solidFill>
              </a:rPr>
              <a:t>Systems Design</a:t>
            </a:r>
            <a:endParaRPr lang="en-GB" sz="1477" dirty="0">
              <a:solidFill>
                <a:schemeClr val="bg1"/>
              </a:solidFill>
            </a:endParaRPr>
          </a:p>
          <a:p>
            <a:pPr algn="ctr" eaLnBrk="0" hangingPunct="0">
              <a:defRPr/>
            </a:pPr>
            <a:r>
              <a:rPr lang="en-GB" sz="1477" dirty="0">
                <a:solidFill>
                  <a:schemeClr val="bg1"/>
                </a:solidFill>
              </a:rPr>
              <a:t>Fundamental design and </a:t>
            </a:r>
          </a:p>
          <a:p>
            <a:pPr algn="ctr" eaLnBrk="0" hangingPunct="0">
              <a:defRPr/>
            </a:pPr>
            <a:r>
              <a:rPr lang="en-GB" sz="1477" dirty="0">
                <a:solidFill>
                  <a:schemeClr val="bg1"/>
                </a:solidFill>
              </a:rPr>
              <a:t>engineering concepts </a:t>
            </a:r>
          </a:p>
          <a:p>
            <a:pPr algn="ctr" eaLnBrk="0" hangingPunct="0">
              <a:defRPr/>
            </a:pPr>
            <a:r>
              <a:rPr lang="en-GB" sz="1477" dirty="0">
                <a:solidFill>
                  <a:schemeClr val="bg1"/>
                </a:solidFill>
              </a:rPr>
              <a:t>established</a:t>
            </a:r>
          </a:p>
        </p:txBody>
      </p:sp>
      <p:sp>
        <p:nvSpPr>
          <p:cNvPr id="180228" name="Rectangle 4"/>
          <p:cNvSpPr>
            <a:spLocks noChangeArrowheads="1"/>
          </p:cNvSpPr>
          <p:nvPr/>
        </p:nvSpPr>
        <p:spPr bwMode="gray">
          <a:xfrm>
            <a:off x="2151189" y="2866787"/>
            <a:ext cx="4119197" cy="128560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1846" b="1" dirty="0">
                <a:solidFill>
                  <a:schemeClr val="bg1"/>
                </a:solidFill>
              </a:rPr>
              <a:t>Parameter Design</a:t>
            </a:r>
            <a:endParaRPr lang="en-GB" sz="1477" dirty="0">
              <a:solidFill>
                <a:schemeClr val="bg1"/>
              </a:solidFill>
            </a:endParaRPr>
          </a:p>
          <a:p>
            <a:pPr algn="ctr">
              <a:defRPr/>
            </a:pPr>
            <a:r>
              <a:rPr lang="en-GB" sz="1477" dirty="0">
                <a:solidFill>
                  <a:schemeClr val="bg1"/>
                </a:solidFill>
              </a:rPr>
              <a:t>Determination of target values and</a:t>
            </a:r>
          </a:p>
          <a:p>
            <a:pPr algn="ctr">
              <a:defRPr/>
            </a:pPr>
            <a:r>
              <a:rPr lang="en-GB" sz="1477" dirty="0">
                <a:solidFill>
                  <a:schemeClr val="bg1"/>
                </a:solidFill>
              </a:rPr>
              <a:t>sensitivity to variation – i.e. loss functions</a:t>
            </a:r>
          </a:p>
          <a:p>
            <a:pPr algn="ctr">
              <a:defRPr/>
            </a:pPr>
            <a:r>
              <a:rPr lang="en-GB" sz="1477" dirty="0">
                <a:solidFill>
                  <a:schemeClr val="bg1"/>
                </a:solidFill>
              </a:rPr>
              <a:t>determined. Elements that are sensitive should be redesigned </a:t>
            </a:r>
          </a:p>
        </p:txBody>
      </p:sp>
      <p:sp>
        <p:nvSpPr>
          <p:cNvPr id="180229" name="Rectangle 5"/>
          <p:cNvSpPr>
            <a:spLocks noChangeArrowheads="1"/>
          </p:cNvSpPr>
          <p:nvPr/>
        </p:nvSpPr>
        <p:spPr bwMode="gray">
          <a:xfrm>
            <a:off x="4640875" y="4525108"/>
            <a:ext cx="4101611" cy="153572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defRPr/>
            </a:pPr>
            <a:r>
              <a:rPr lang="en-GB" sz="1846" b="1" dirty="0">
                <a:solidFill>
                  <a:schemeClr val="bg1"/>
                </a:solidFill>
              </a:rPr>
              <a:t>Tolerance Design</a:t>
            </a:r>
            <a:endParaRPr lang="en-GB" sz="1477" dirty="0">
              <a:solidFill>
                <a:schemeClr val="bg1"/>
              </a:solidFill>
            </a:endParaRPr>
          </a:p>
          <a:p>
            <a:pPr algn="ctr" eaLnBrk="0" hangingPunct="0">
              <a:defRPr/>
            </a:pPr>
            <a:r>
              <a:rPr lang="en-GB" sz="1477" dirty="0">
                <a:solidFill>
                  <a:schemeClr val="bg1"/>
                </a:solidFill>
              </a:rPr>
              <a:t>Tolerances established based on</a:t>
            </a:r>
          </a:p>
          <a:p>
            <a:pPr algn="ctr" eaLnBrk="0" hangingPunct="0">
              <a:defRPr/>
            </a:pPr>
            <a:r>
              <a:rPr lang="en-GB" sz="1477" dirty="0">
                <a:solidFill>
                  <a:schemeClr val="bg1"/>
                </a:solidFill>
              </a:rPr>
              <a:t>sensitivity analysis. Robust components</a:t>
            </a:r>
          </a:p>
          <a:p>
            <a:pPr algn="ctr" eaLnBrk="0" hangingPunct="0">
              <a:defRPr/>
            </a:pPr>
            <a:r>
              <a:rPr lang="en-GB" sz="1477" dirty="0">
                <a:solidFill>
                  <a:schemeClr val="bg1"/>
                </a:solidFill>
              </a:rPr>
              <a:t>do not need a tight tolerance - </a:t>
            </a:r>
          </a:p>
          <a:p>
            <a:pPr algn="ctr" eaLnBrk="0" hangingPunct="0">
              <a:defRPr/>
            </a:pPr>
            <a:r>
              <a:rPr lang="en-GB" sz="1477" dirty="0">
                <a:solidFill>
                  <a:schemeClr val="bg1"/>
                </a:solidFill>
              </a:rPr>
              <a:t>sensitive ones do</a:t>
            </a:r>
          </a:p>
        </p:txBody>
      </p:sp>
      <p:sp>
        <p:nvSpPr>
          <p:cNvPr id="18438" name="AutoShape 6"/>
          <p:cNvSpPr>
            <a:spLocks noChangeArrowheads="1"/>
          </p:cNvSpPr>
          <p:nvPr/>
        </p:nvSpPr>
        <p:spPr bwMode="auto">
          <a:xfrm>
            <a:off x="3357197" y="1946031"/>
            <a:ext cx="914400" cy="9495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39" name="AutoShape 7"/>
          <p:cNvSpPr>
            <a:spLocks noChangeArrowheads="1"/>
          </p:cNvSpPr>
          <p:nvPr/>
        </p:nvSpPr>
        <p:spPr bwMode="auto">
          <a:xfrm>
            <a:off x="6037385" y="3681046"/>
            <a:ext cx="914400" cy="9495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0" name="AutoShape 8"/>
          <p:cNvSpPr>
            <a:spLocks noChangeArrowheads="1"/>
          </p:cNvSpPr>
          <p:nvPr/>
        </p:nvSpPr>
        <p:spPr bwMode="auto">
          <a:xfrm rot="10800000">
            <a:off x="1375997" y="2497016"/>
            <a:ext cx="914400" cy="94956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59" y="5399"/>
                  <a:pt x="10719" y="5400"/>
                  <a:pt x="10679" y="5401"/>
                </a:cubicBezTo>
                <a:lnTo>
                  <a:pt x="10559" y="2"/>
                </a:lnTo>
                <a:cubicBezTo>
                  <a:pt x="10639" y="0"/>
                  <a:pt x="1071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Tree>
    <p:extLst>
      <p:ext uri="{BB962C8B-B14F-4D97-AF65-F5344CB8AC3E}">
        <p14:creationId xmlns:p14="http://schemas.microsoft.com/office/powerpoint/2010/main" val="58622288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43" y="1575178"/>
            <a:ext cx="3304507" cy="331926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4920" y="2116891"/>
            <a:ext cx="2637692" cy="2637692"/>
          </a:xfrm>
          <a:prstGeom prst="rect">
            <a:avLst/>
          </a:prstGeom>
        </p:spPr>
      </p:pic>
      <p:sp>
        <p:nvSpPr>
          <p:cNvPr id="5" name="TextBox 4"/>
          <p:cNvSpPr txBox="1"/>
          <p:nvPr/>
        </p:nvSpPr>
        <p:spPr>
          <a:xfrm>
            <a:off x="1792113" y="5068428"/>
            <a:ext cx="1037463" cy="1115049"/>
          </a:xfrm>
          <a:prstGeom prst="rect">
            <a:avLst/>
          </a:prstGeom>
          <a:noFill/>
        </p:spPr>
        <p:txBody>
          <a:bodyPr wrap="none" rtlCol="0">
            <a:spAutoFit/>
          </a:bodyPr>
          <a:lstStyle/>
          <a:p>
            <a:r>
              <a:rPr lang="en-GB" sz="6646"/>
              <a:t>✔</a:t>
            </a:r>
          </a:p>
        </p:txBody>
      </p:sp>
      <p:sp>
        <p:nvSpPr>
          <p:cNvPr id="6" name="TextBox 5"/>
          <p:cNvSpPr txBox="1"/>
          <p:nvPr/>
        </p:nvSpPr>
        <p:spPr>
          <a:xfrm>
            <a:off x="6180333" y="4915230"/>
            <a:ext cx="1321196" cy="1456104"/>
          </a:xfrm>
          <a:prstGeom prst="rect">
            <a:avLst/>
          </a:prstGeom>
          <a:noFill/>
        </p:spPr>
        <p:txBody>
          <a:bodyPr wrap="none" rtlCol="0">
            <a:spAutoFit/>
          </a:bodyPr>
          <a:lstStyle/>
          <a:p>
            <a:r>
              <a:rPr lang="en-GB" sz="8862"/>
              <a:t>✖</a:t>
            </a:r>
          </a:p>
        </p:txBody>
      </p:sp>
    </p:spTree>
    <p:extLst>
      <p:ext uri="{BB962C8B-B14F-4D97-AF65-F5344CB8AC3E}">
        <p14:creationId xmlns:p14="http://schemas.microsoft.com/office/powerpoint/2010/main" val="55231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LP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320" y="1492889"/>
            <a:ext cx="3035061" cy="1503259"/>
          </a:xfrm>
          <a:prstGeom prst="rect">
            <a:avLst/>
          </a:prstGeom>
        </p:spPr>
      </p:pic>
      <p:pic>
        <p:nvPicPr>
          <p:cNvPr id="4" name="Picture 3" descr="naim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6034" y="1246704"/>
            <a:ext cx="1933651" cy="1857656"/>
          </a:xfrm>
          <a:prstGeom prst="rect">
            <a:avLst/>
          </a:prstGeom>
        </p:spPr>
      </p:pic>
      <p:pic>
        <p:nvPicPr>
          <p:cNvPr id="5" name="Picture 4" descr="M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8811" y="1138491"/>
            <a:ext cx="2448230" cy="2200308"/>
          </a:xfrm>
          <a:prstGeom prst="rect">
            <a:avLst/>
          </a:prstGeom>
        </p:spPr>
      </p:pic>
      <p:pic>
        <p:nvPicPr>
          <p:cNvPr id="6" name="Picture 5" descr="sony.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7225" y="4393899"/>
            <a:ext cx="2810706" cy="2033503"/>
          </a:xfrm>
          <a:prstGeom prst="rect">
            <a:avLst/>
          </a:prstGeom>
        </p:spPr>
      </p:pic>
    </p:spTree>
    <p:extLst>
      <p:ext uri="{BB962C8B-B14F-4D97-AF65-F5344CB8AC3E}">
        <p14:creationId xmlns:p14="http://schemas.microsoft.com/office/powerpoint/2010/main" val="135658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969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9699"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29700" name="Rectangle 6"/>
          <p:cNvSpPr>
            <a:spLocks noGrp="1" noChangeArrowheads="1"/>
          </p:cNvSpPr>
          <p:nvPr>
            <p:ph type="title"/>
          </p:nvPr>
        </p:nvSpPr>
        <p:spPr/>
        <p:txBody>
          <a:bodyPr/>
          <a:lstStyle/>
          <a:p>
            <a:r>
              <a:rPr lang="en-GB" smtClean="0"/>
              <a:t>Taguchi and Requirements Interpretation</a:t>
            </a:r>
            <a:endParaRPr lang="en-GB"/>
          </a:p>
        </p:txBody>
      </p:sp>
      <p:sp>
        <p:nvSpPr>
          <p:cNvPr id="29701" name="Rectangle 7"/>
          <p:cNvSpPr>
            <a:spLocks noGrp="1" noChangeArrowheads="1"/>
          </p:cNvSpPr>
          <p:nvPr>
            <p:ph type="body" idx="1"/>
          </p:nvPr>
        </p:nvSpPr>
        <p:spPr/>
        <p:txBody>
          <a:bodyPr/>
          <a:lstStyle/>
          <a:p>
            <a:r>
              <a:rPr lang="en-GB" smtClean="0"/>
              <a:t>Taguchi</a:t>
            </a:r>
            <a:r>
              <a:rPr lang="ja-JP" altLang="en-GB" smtClean="0"/>
              <a:t>’</a:t>
            </a:r>
            <a:r>
              <a:rPr lang="en-GB" altLang="ja-JP" smtClean="0"/>
              <a:t>s approach is applied only once the basic concept design has been agreed which could result in an expensive redesign (but not as expensive as a redesign after production has started)</a:t>
            </a:r>
          </a:p>
          <a:p>
            <a:r>
              <a:rPr lang="en-GB" smtClean="0"/>
              <a:t>It is possible is to apply his philosophy during requirements determination since:</a:t>
            </a:r>
          </a:p>
          <a:p>
            <a:pPr lvl="1"/>
            <a:r>
              <a:rPr lang="en-GB" smtClean="0"/>
              <a:t>all parameters in a system are subject to target values</a:t>
            </a:r>
          </a:p>
          <a:p>
            <a:pPr lvl="1"/>
            <a:r>
              <a:rPr lang="en-GB" smtClean="0"/>
              <a:t>functionality will be affected through the variation of input quantities about their respective target values</a:t>
            </a:r>
          </a:p>
          <a:p>
            <a:pPr lvl="1"/>
            <a:r>
              <a:rPr lang="en-GB" smtClean="0"/>
              <a:t>functionality will be affected by the variation of the function’</a:t>
            </a:r>
            <a:r>
              <a:rPr lang="en-GB" altLang="ja-JP" smtClean="0"/>
              <a:t>s operation</a:t>
            </a:r>
          </a:p>
          <a:p>
            <a:r>
              <a:rPr lang="en-GB" smtClean="0"/>
              <a:t>In other words it is possible to use previous experience and common sense to identify potential issues before design commences and hence design out problems ab initio</a:t>
            </a:r>
            <a:endParaRPr lang="en-GB" dirty="0"/>
          </a:p>
        </p:txBody>
      </p:sp>
    </p:spTree>
    <p:extLst>
      <p:ext uri="{BB962C8B-B14F-4D97-AF65-F5344CB8AC3E}">
        <p14:creationId xmlns:p14="http://schemas.microsoft.com/office/powerpoint/2010/main" val="356148662"/>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smtClean="0"/>
              <a:t>Functional Sensitivity Analysis</a:t>
            </a:r>
            <a:endParaRPr lang="en-GB"/>
          </a:p>
        </p:txBody>
      </p:sp>
      <p:grpSp>
        <p:nvGrpSpPr>
          <p:cNvPr id="31746" name="Group 3"/>
          <p:cNvGrpSpPr>
            <a:grpSpLocks/>
          </p:cNvGrpSpPr>
          <p:nvPr/>
        </p:nvGrpSpPr>
        <p:grpSpPr bwMode="auto">
          <a:xfrm>
            <a:off x="900580" y="1071197"/>
            <a:ext cx="4086125" cy="2217126"/>
            <a:chOff x="1203" y="1007"/>
            <a:chExt cx="3594" cy="1937"/>
          </a:xfrm>
        </p:grpSpPr>
        <p:sp>
          <p:nvSpPr>
            <p:cNvPr id="31771" name="Oval 4"/>
            <p:cNvSpPr>
              <a:spLocks noChangeArrowheads="1"/>
            </p:cNvSpPr>
            <p:nvPr/>
          </p:nvSpPr>
          <p:spPr bwMode="gray">
            <a:xfrm>
              <a:off x="2245" y="1424"/>
              <a:ext cx="1416" cy="1336"/>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en-US" sz="1200">
                <a:solidFill>
                  <a:schemeClr val="tx1"/>
                </a:solidFill>
                <a:latin typeface="+mj-lt"/>
              </a:endParaRPr>
            </a:p>
          </p:txBody>
        </p:sp>
        <p:sp>
          <p:nvSpPr>
            <p:cNvPr id="31772" name="Line 5"/>
            <p:cNvSpPr>
              <a:spLocks noChangeShapeType="1"/>
            </p:cNvSpPr>
            <p:nvPr/>
          </p:nvSpPr>
          <p:spPr bwMode="gray">
            <a:xfrm>
              <a:off x="1653" y="1168"/>
              <a:ext cx="736" cy="496"/>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3" name="Line 6"/>
            <p:cNvSpPr>
              <a:spLocks noChangeShapeType="1"/>
            </p:cNvSpPr>
            <p:nvPr/>
          </p:nvSpPr>
          <p:spPr bwMode="gray">
            <a:xfrm>
              <a:off x="1277" y="2056"/>
              <a:ext cx="968"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4" name="Line 7"/>
            <p:cNvSpPr>
              <a:spLocks noChangeShapeType="1"/>
            </p:cNvSpPr>
            <p:nvPr/>
          </p:nvSpPr>
          <p:spPr bwMode="gray">
            <a:xfrm flipV="1">
              <a:off x="1565" y="2552"/>
              <a:ext cx="848" cy="392"/>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5" name="Line 8"/>
            <p:cNvSpPr>
              <a:spLocks noChangeShapeType="1"/>
            </p:cNvSpPr>
            <p:nvPr/>
          </p:nvSpPr>
          <p:spPr bwMode="gray">
            <a:xfrm flipV="1">
              <a:off x="3669" y="2128"/>
              <a:ext cx="1128"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76" name="Text Box 9"/>
            <p:cNvSpPr txBox="1">
              <a:spLocks noChangeArrowheads="1"/>
            </p:cNvSpPr>
            <p:nvPr/>
          </p:nvSpPr>
          <p:spPr bwMode="gray">
            <a:xfrm>
              <a:off x="2234" y="2012"/>
              <a:ext cx="1448" cy="2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00">
                  <a:latin typeface="+mj-lt"/>
                </a:rPr>
                <a:t>Y = f(X</a:t>
              </a:r>
              <a:r>
                <a:rPr lang="en-GB" sz="1400" baseline="-25000">
                  <a:latin typeface="+mj-lt"/>
                </a:rPr>
                <a:t>1</a:t>
              </a:r>
              <a:r>
                <a:rPr lang="en-GB" sz="1400">
                  <a:latin typeface="+mj-lt"/>
                </a:rPr>
                <a:t>, X</a:t>
              </a:r>
              <a:r>
                <a:rPr lang="en-GB" sz="1400" baseline="-25000">
                  <a:latin typeface="+mj-lt"/>
                </a:rPr>
                <a:t>2</a:t>
              </a:r>
              <a:r>
                <a:rPr lang="en-GB" sz="1400">
                  <a:latin typeface="+mj-lt"/>
                </a:rPr>
                <a:t>, X</a:t>
              </a:r>
              <a:r>
                <a:rPr lang="en-GB" sz="1400" baseline="-25000">
                  <a:latin typeface="+mj-lt"/>
                </a:rPr>
                <a:t>3</a:t>
              </a:r>
              <a:r>
                <a:rPr lang="en-GB" sz="1400">
                  <a:latin typeface="+mj-lt"/>
                </a:rPr>
                <a:t>)</a:t>
              </a:r>
            </a:p>
          </p:txBody>
        </p:sp>
        <p:sp>
          <p:nvSpPr>
            <p:cNvPr id="31777" name="Text Box 10"/>
            <p:cNvSpPr txBox="1">
              <a:spLocks noChangeArrowheads="1"/>
            </p:cNvSpPr>
            <p:nvPr/>
          </p:nvSpPr>
          <p:spPr bwMode="gray">
            <a:xfrm>
              <a:off x="2471" y="1719"/>
              <a:ext cx="934" cy="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00" dirty="0">
                  <a:latin typeface="+mj-lt"/>
                </a:rPr>
                <a:t>Function</a:t>
              </a:r>
            </a:p>
          </p:txBody>
        </p:sp>
        <p:sp>
          <p:nvSpPr>
            <p:cNvPr id="31778" name="Text Box 11"/>
            <p:cNvSpPr txBox="1">
              <a:spLocks noChangeArrowheads="1"/>
            </p:cNvSpPr>
            <p:nvPr/>
          </p:nvSpPr>
          <p:spPr bwMode="gray">
            <a:xfrm>
              <a:off x="1675" y="1007"/>
              <a:ext cx="380" cy="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1</a:t>
              </a:r>
              <a:endParaRPr lang="en-GB" sz="1846"/>
            </a:p>
          </p:txBody>
        </p:sp>
        <p:sp>
          <p:nvSpPr>
            <p:cNvPr id="31779" name="Text Box 12"/>
            <p:cNvSpPr txBox="1">
              <a:spLocks noChangeArrowheads="1"/>
            </p:cNvSpPr>
            <p:nvPr/>
          </p:nvSpPr>
          <p:spPr bwMode="gray">
            <a:xfrm>
              <a:off x="1203" y="1751"/>
              <a:ext cx="380" cy="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2</a:t>
              </a:r>
              <a:endParaRPr lang="en-GB" sz="1846"/>
            </a:p>
          </p:txBody>
        </p:sp>
        <p:sp>
          <p:nvSpPr>
            <p:cNvPr id="31780" name="Text Box 13"/>
            <p:cNvSpPr txBox="1">
              <a:spLocks noChangeArrowheads="1"/>
            </p:cNvSpPr>
            <p:nvPr/>
          </p:nvSpPr>
          <p:spPr bwMode="gray">
            <a:xfrm>
              <a:off x="1339" y="2551"/>
              <a:ext cx="380" cy="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3</a:t>
              </a:r>
              <a:endParaRPr lang="en-GB" sz="1846"/>
            </a:p>
          </p:txBody>
        </p:sp>
      </p:grpSp>
      <p:sp>
        <p:nvSpPr>
          <p:cNvPr id="31747" name="Text Box 14"/>
          <p:cNvSpPr txBox="1">
            <a:spLocks noChangeArrowheads="1"/>
          </p:cNvSpPr>
          <p:nvPr/>
        </p:nvSpPr>
        <p:spPr bwMode="auto">
          <a:xfrm>
            <a:off x="5349314" y="2047143"/>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31748" name="Text Box 15"/>
          <p:cNvSpPr txBox="1">
            <a:spLocks noChangeArrowheads="1"/>
          </p:cNvSpPr>
          <p:nvPr/>
        </p:nvSpPr>
        <p:spPr bwMode="auto">
          <a:xfrm>
            <a:off x="588714" y="3327499"/>
            <a:ext cx="8252324" cy="944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dirty="0">
                <a:latin typeface="+mj-lt"/>
              </a:rPr>
              <a:t>What is f? - the relationship between the Y and the </a:t>
            </a:r>
            <a:r>
              <a:rPr lang="en-GB" sz="1800" dirty="0" err="1">
                <a:latin typeface="+mj-lt"/>
              </a:rPr>
              <a:t>Xs</a:t>
            </a:r>
            <a:r>
              <a:rPr lang="en-GB" sz="1800" dirty="0">
                <a:latin typeface="+mj-lt"/>
              </a:rPr>
              <a:t> – if we know</a:t>
            </a:r>
          </a:p>
          <a:p>
            <a:pPr algn="ctr"/>
            <a:r>
              <a:rPr lang="en-GB" sz="1800" dirty="0">
                <a:latin typeface="+mj-lt"/>
              </a:rPr>
              <a:t>what f is and the variation in the </a:t>
            </a:r>
            <a:r>
              <a:rPr lang="en-GB" sz="1800" dirty="0" err="1">
                <a:latin typeface="+mj-lt"/>
              </a:rPr>
              <a:t>Xs</a:t>
            </a:r>
            <a:r>
              <a:rPr lang="en-GB" sz="1800" dirty="0">
                <a:latin typeface="+mj-lt"/>
              </a:rPr>
              <a:t> we could determine the</a:t>
            </a:r>
          </a:p>
          <a:p>
            <a:pPr algn="ctr"/>
            <a:r>
              <a:rPr lang="en-GB" sz="1800" dirty="0">
                <a:latin typeface="+mj-lt"/>
              </a:rPr>
              <a:t>impact on the output</a:t>
            </a:r>
          </a:p>
        </p:txBody>
      </p:sp>
      <p:sp>
        <p:nvSpPr>
          <p:cNvPr id="31749" name="Text Box 16"/>
          <p:cNvSpPr txBox="1">
            <a:spLocks noChangeArrowheads="1"/>
          </p:cNvSpPr>
          <p:nvPr/>
        </p:nvSpPr>
        <p:spPr bwMode="auto">
          <a:xfrm>
            <a:off x="2614435" y="4321390"/>
            <a:ext cx="547137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000" dirty="0">
                <a:latin typeface="+mj-lt"/>
              </a:rPr>
              <a:t>Y =  -17.4 + 3.2X</a:t>
            </a:r>
            <a:r>
              <a:rPr lang="en-GB" sz="2000" baseline="-25000" dirty="0">
                <a:latin typeface="+mj-lt"/>
              </a:rPr>
              <a:t>1</a:t>
            </a:r>
            <a:r>
              <a:rPr lang="en-GB" sz="2000" dirty="0">
                <a:latin typeface="+mj-lt"/>
              </a:rPr>
              <a:t> - 0.4X</a:t>
            </a:r>
            <a:r>
              <a:rPr lang="en-GB" sz="2000" baseline="-25000" dirty="0">
                <a:latin typeface="+mj-lt"/>
              </a:rPr>
              <a:t>2</a:t>
            </a:r>
            <a:r>
              <a:rPr lang="en-GB" sz="2000" baseline="30000" dirty="0">
                <a:latin typeface="+mj-lt"/>
              </a:rPr>
              <a:t>2</a:t>
            </a:r>
            <a:r>
              <a:rPr lang="en-GB" sz="2000" dirty="0">
                <a:latin typeface="+mj-lt"/>
              </a:rPr>
              <a:t> - lnX</a:t>
            </a:r>
            <a:r>
              <a:rPr lang="en-GB" sz="2000" baseline="-25000" dirty="0">
                <a:latin typeface="+mj-lt"/>
              </a:rPr>
              <a:t>3</a:t>
            </a:r>
            <a:r>
              <a:rPr lang="en-GB" sz="2000" dirty="0">
                <a:latin typeface="+mj-lt"/>
              </a:rPr>
              <a:t> + etc.</a:t>
            </a:r>
            <a:r>
              <a:rPr lang="en-GB" sz="2000" baseline="-25000" dirty="0">
                <a:latin typeface="+mj-lt"/>
              </a:rPr>
              <a:t> </a:t>
            </a:r>
            <a:endParaRPr lang="en-GB" sz="2000" dirty="0">
              <a:latin typeface="+mj-lt"/>
            </a:endParaRPr>
          </a:p>
        </p:txBody>
      </p:sp>
      <p:sp>
        <p:nvSpPr>
          <p:cNvPr id="31750" name="Freeform 17"/>
          <p:cNvSpPr>
            <a:spLocks/>
          </p:cNvSpPr>
          <p:nvPr/>
        </p:nvSpPr>
        <p:spPr bwMode="auto">
          <a:xfrm>
            <a:off x="1739412" y="5166947"/>
            <a:ext cx="1655885" cy="723900"/>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1" name="Freeform 18"/>
          <p:cNvSpPr>
            <a:spLocks/>
          </p:cNvSpPr>
          <p:nvPr/>
        </p:nvSpPr>
        <p:spPr bwMode="auto">
          <a:xfrm>
            <a:off x="4267200" y="5413131"/>
            <a:ext cx="970085" cy="454269"/>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2" name="Freeform 19"/>
          <p:cNvSpPr>
            <a:spLocks/>
          </p:cNvSpPr>
          <p:nvPr/>
        </p:nvSpPr>
        <p:spPr bwMode="auto">
          <a:xfrm>
            <a:off x="5892312" y="5143500"/>
            <a:ext cx="844062" cy="723900"/>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3" name="Freeform 20"/>
          <p:cNvSpPr>
            <a:spLocks/>
          </p:cNvSpPr>
          <p:nvPr/>
        </p:nvSpPr>
        <p:spPr bwMode="auto">
          <a:xfrm>
            <a:off x="7302012" y="5471747"/>
            <a:ext cx="1427285" cy="419100"/>
          </a:xfrm>
          <a:custGeom>
            <a:avLst/>
            <a:gdLst>
              <a:gd name="T0" fmla="*/ 0 w 2195"/>
              <a:gd name="T1" fmla="*/ 2147483647 h 1153"/>
              <a:gd name="T2" fmla="*/ 2147483647 w 2195"/>
              <a:gd name="T3" fmla="*/ 2147483647 h 1153"/>
              <a:gd name="T4" fmla="*/ 2147483647 w 2195"/>
              <a:gd name="T5" fmla="*/ 2147483647 h 1153"/>
              <a:gd name="T6" fmla="*/ 2147483647 w 2195"/>
              <a:gd name="T7" fmla="*/ 2147483647 h 1153"/>
              <a:gd name="T8" fmla="*/ 2147483647 w 2195"/>
              <a:gd name="T9" fmla="*/ 2147483647 h 1153"/>
              <a:gd name="T10" fmla="*/ 2147483647 w 2195"/>
              <a:gd name="T11" fmla="*/ 2147483647 h 1153"/>
              <a:gd name="T12" fmla="*/ 2147483647 w 2195"/>
              <a:gd name="T13" fmla="*/ 2147483647 h 1153"/>
              <a:gd name="T14" fmla="*/ 2147483647 w 2195"/>
              <a:gd name="T15" fmla="*/ 2147483647 h 1153"/>
              <a:gd name="T16" fmla="*/ 2147483647 w 2195"/>
              <a:gd name="T17" fmla="*/ 2147483647 h 1153"/>
              <a:gd name="T18" fmla="*/ 2147483647 w 2195"/>
              <a:gd name="T19" fmla="*/ 2147483647 h 1153"/>
              <a:gd name="T20" fmla="*/ 2147483647 w 2195"/>
              <a:gd name="T21" fmla="*/ 2147483647 h 1153"/>
              <a:gd name="T22" fmla="*/ 2147483647 w 2195"/>
              <a:gd name="T23" fmla="*/ 2147483647 h 1153"/>
              <a:gd name="T24" fmla="*/ 2147483647 w 2195"/>
              <a:gd name="T25" fmla="*/ 2147483647 h 1153"/>
              <a:gd name="T26" fmla="*/ 2147483647 w 2195"/>
              <a:gd name="T27" fmla="*/ 2147483647 h 1153"/>
              <a:gd name="T28" fmla="*/ 2147483647 w 2195"/>
              <a:gd name="T29" fmla="*/ 2147483647 h 1153"/>
              <a:gd name="T30" fmla="*/ 2147483647 w 2195"/>
              <a:gd name="T31" fmla="*/ 2147483647 h 1153"/>
              <a:gd name="T32" fmla="*/ 2147483647 w 2195"/>
              <a:gd name="T33" fmla="*/ 2147483647 h 1153"/>
              <a:gd name="T34" fmla="*/ 2147483647 w 2195"/>
              <a:gd name="T35" fmla="*/ 2147483647 h 1153"/>
              <a:gd name="T36" fmla="*/ 2147483647 w 2195"/>
              <a:gd name="T37" fmla="*/ 2147483647 h 1153"/>
              <a:gd name="T38" fmla="*/ 2147483647 w 2195"/>
              <a:gd name="T39" fmla="*/ 2147483647 h 1153"/>
              <a:gd name="T40" fmla="*/ 2147483647 w 2195"/>
              <a:gd name="T41" fmla="*/ 0 h 1153"/>
              <a:gd name="T42" fmla="*/ 2147483647 w 2195"/>
              <a:gd name="T43" fmla="*/ 2147483647 h 1153"/>
              <a:gd name="T44" fmla="*/ 2147483647 w 2195"/>
              <a:gd name="T45" fmla="*/ 2147483647 h 1153"/>
              <a:gd name="T46" fmla="*/ 2147483647 w 2195"/>
              <a:gd name="T47" fmla="*/ 2147483647 h 1153"/>
              <a:gd name="T48" fmla="*/ 2147483647 w 2195"/>
              <a:gd name="T49" fmla="*/ 2147483647 h 1153"/>
              <a:gd name="T50" fmla="*/ 2147483647 w 2195"/>
              <a:gd name="T51" fmla="*/ 2147483647 h 1153"/>
              <a:gd name="T52" fmla="*/ 2147483647 w 2195"/>
              <a:gd name="T53" fmla="*/ 2147483647 h 1153"/>
              <a:gd name="T54" fmla="*/ 2147483647 w 2195"/>
              <a:gd name="T55" fmla="*/ 2147483647 h 1153"/>
              <a:gd name="T56" fmla="*/ 2147483647 w 2195"/>
              <a:gd name="T57" fmla="*/ 2147483647 h 1153"/>
              <a:gd name="T58" fmla="*/ 2147483647 w 2195"/>
              <a:gd name="T59" fmla="*/ 2147483647 h 1153"/>
              <a:gd name="T60" fmla="*/ 2147483647 w 2195"/>
              <a:gd name="T61" fmla="*/ 2147483647 h 1153"/>
              <a:gd name="T62" fmla="*/ 2147483647 w 2195"/>
              <a:gd name="T63" fmla="*/ 2147483647 h 1153"/>
              <a:gd name="T64" fmla="*/ 2147483647 w 2195"/>
              <a:gd name="T65" fmla="*/ 2147483647 h 1153"/>
              <a:gd name="T66" fmla="*/ 2147483647 w 2195"/>
              <a:gd name="T67" fmla="*/ 2147483647 h 1153"/>
              <a:gd name="T68" fmla="*/ 2147483647 w 2195"/>
              <a:gd name="T69" fmla="*/ 2147483647 h 1153"/>
              <a:gd name="T70" fmla="*/ 2147483647 w 2195"/>
              <a:gd name="T71" fmla="*/ 2147483647 h 1153"/>
              <a:gd name="T72" fmla="*/ 2147483647 w 2195"/>
              <a:gd name="T73" fmla="*/ 2147483647 h 1153"/>
              <a:gd name="T74" fmla="*/ 2147483647 w 2195"/>
              <a:gd name="T75" fmla="*/ 2147483647 h 1153"/>
              <a:gd name="T76" fmla="*/ 2147483647 w 2195"/>
              <a:gd name="T77" fmla="*/ 2147483647 h 1153"/>
              <a:gd name="T78" fmla="*/ 2147483647 w 2195"/>
              <a:gd name="T79" fmla="*/ 2147483647 h 1153"/>
              <a:gd name="T80" fmla="*/ 2147483647 w 2195"/>
              <a:gd name="T81" fmla="*/ 2147483647 h 11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5"/>
              <a:gd name="T124" fmla="*/ 0 h 1153"/>
              <a:gd name="T125" fmla="*/ 2195 w 2195"/>
              <a:gd name="T126" fmla="*/ 1153 h 11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5" h="1153">
                <a:moveTo>
                  <a:pt x="0" y="1152"/>
                </a:moveTo>
                <a:lnTo>
                  <a:pt x="58" y="1152"/>
                </a:lnTo>
                <a:lnTo>
                  <a:pt x="109" y="1152"/>
                </a:lnTo>
                <a:lnTo>
                  <a:pt x="167" y="1147"/>
                </a:lnTo>
                <a:lnTo>
                  <a:pt x="218" y="1147"/>
                </a:lnTo>
                <a:lnTo>
                  <a:pt x="275" y="1142"/>
                </a:lnTo>
                <a:lnTo>
                  <a:pt x="327" y="1132"/>
                </a:lnTo>
                <a:lnTo>
                  <a:pt x="384" y="1111"/>
                </a:lnTo>
                <a:lnTo>
                  <a:pt x="442" y="1090"/>
                </a:lnTo>
                <a:lnTo>
                  <a:pt x="493" y="1049"/>
                </a:lnTo>
                <a:lnTo>
                  <a:pt x="550" y="997"/>
                </a:lnTo>
                <a:lnTo>
                  <a:pt x="602" y="924"/>
                </a:lnTo>
                <a:lnTo>
                  <a:pt x="659" y="831"/>
                </a:lnTo>
                <a:lnTo>
                  <a:pt x="711" y="722"/>
                </a:lnTo>
                <a:lnTo>
                  <a:pt x="768" y="592"/>
                </a:lnTo>
                <a:lnTo>
                  <a:pt x="825" y="452"/>
                </a:lnTo>
                <a:lnTo>
                  <a:pt x="877" y="312"/>
                </a:lnTo>
                <a:lnTo>
                  <a:pt x="934" y="187"/>
                </a:lnTo>
                <a:lnTo>
                  <a:pt x="986" y="88"/>
                </a:lnTo>
                <a:lnTo>
                  <a:pt x="1043" y="21"/>
                </a:lnTo>
                <a:lnTo>
                  <a:pt x="1100" y="0"/>
                </a:lnTo>
                <a:lnTo>
                  <a:pt x="1152" y="21"/>
                </a:lnTo>
                <a:lnTo>
                  <a:pt x="1209" y="88"/>
                </a:lnTo>
                <a:lnTo>
                  <a:pt x="1261" y="187"/>
                </a:lnTo>
                <a:lnTo>
                  <a:pt x="1318" y="312"/>
                </a:lnTo>
                <a:lnTo>
                  <a:pt x="1369" y="452"/>
                </a:lnTo>
                <a:lnTo>
                  <a:pt x="1427" y="592"/>
                </a:lnTo>
                <a:lnTo>
                  <a:pt x="1484" y="722"/>
                </a:lnTo>
                <a:lnTo>
                  <a:pt x="1536" y="831"/>
                </a:lnTo>
                <a:lnTo>
                  <a:pt x="1593" y="924"/>
                </a:lnTo>
                <a:lnTo>
                  <a:pt x="1644" y="997"/>
                </a:lnTo>
                <a:lnTo>
                  <a:pt x="1702" y="1049"/>
                </a:lnTo>
                <a:lnTo>
                  <a:pt x="1753" y="1090"/>
                </a:lnTo>
                <a:lnTo>
                  <a:pt x="1811" y="1111"/>
                </a:lnTo>
                <a:lnTo>
                  <a:pt x="1868" y="1132"/>
                </a:lnTo>
                <a:lnTo>
                  <a:pt x="1919" y="1142"/>
                </a:lnTo>
                <a:lnTo>
                  <a:pt x="1977" y="1147"/>
                </a:lnTo>
                <a:lnTo>
                  <a:pt x="2028" y="1147"/>
                </a:lnTo>
                <a:lnTo>
                  <a:pt x="2085" y="1152"/>
                </a:lnTo>
                <a:lnTo>
                  <a:pt x="2137" y="1152"/>
                </a:lnTo>
                <a:lnTo>
                  <a:pt x="2194" y="1152"/>
                </a:lnTo>
              </a:path>
            </a:pathLst>
          </a:custGeom>
          <a:noFill/>
          <a:ln w="25400" cap="rnd">
            <a:solidFill>
              <a:srgbClr val="FF33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1754" name="Line 21"/>
          <p:cNvSpPr>
            <a:spLocks noChangeShapeType="1"/>
          </p:cNvSpPr>
          <p:nvPr/>
        </p:nvSpPr>
        <p:spPr bwMode="auto">
          <a:xfrm flipV="1">
            <a:off x="2933700" y="4706815"/>
            <a:ext cx="89389" cy="422031"/>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5" name="Line 22"/>
          <p:cNvSpPr>
            <a:spLocks noChangeShapeType="1"/>
          </p:cNvSpPr>
          <p:nvPr/>
        </p:nvSpPr>
        <p:spPr bwMode="auto">
          <a:xfrm flipV="1">
            <a:off x="4699489" y="4683369"/>
            <a:ext cx="419100" cy="527538"/>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6" name="Line 23"/>
          <p:cNvSpPr>
            <a:spLocks noChangeShapeType="1"/>
          </p:cNvSpPr>
          <p:nvPr/>
        </p:nvSpPr>
        <p:spPr bwMode="auto">
          <a:xfrm flipH="1" flipV="1">
            <a:off x="6147289" y="4636477"/>
            <a:ext cx="278423" cy="433754"/>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7" name="Line 24"/>
          <p:cNvSpPr>
            <a:spLocks noChangeShapeType="1"/>
          </p:cNvSpPr>
          <p:nvPr/>
        </p:nvSpPr>
        <p:spPr bwMode="auto">
          <a:xfrm flipH="1" flipV="1">
            <a:off x="7162800" y="4718538"/>
            <a:ext cx="495300" cy="597877"/>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1758" name="AutoShape 25"/>
          <p:cNvSpPr>
            <a:spLocks noChangeArrowheads="1"/>
          </p:cNvSpPr>
          <p:nvPr/>
        </p:nvSpPr>
        <p:spPr bwMode="auto">
          <a:xfrm rot="-2502349">
            <a:off x="3289789" y="2596662"/>
            <a:ext cx="304800" cy="808892"/>
          </a:xfrm>
          <a:prstGeom prst="upArrow">
            <a:avLst>
              <a:gd name="adj1" fmla="val 50000"/>
              <a:gd name="adj2" fmla="val 66346"/>
            </a:avLst>
          </a:prstGeom>
          <a:solidFill>
            <a:schemeClr val="accent1"/>
          </a:solidFill>
          <a:ln w="12700">
            <a:solidFill>
              <a:schemeClr val="tx1"/>
            </a:solidFill>
            <a:miter lim="800000"/>
            <a:headEnd/>
            <a:tailEnd/>
          </a:ln>
        </p:spPr>
        <p:txBody>
          <a:bodyPr wrap="none" anchor="ctr"/>
          <a:lstStyle/>
          <a:p>
            <a:endParaRPr lang="en-US" sz="1477"/>
          </a:p>
        </p:txBody>
      </p:sp>
      <p:sp>
        <p:nvSpPr>
          <p:cNvPr id="31759" name="Line 26"/>
          <p:cNvSpPr>
            <a:spLocks noChangeShapeType="1"/>
          </p:cNvSpPr>
          <p:nvPr/>
        </p:nvSpPr>
        <p:spPr bwMode="auto">
          <a:xfrm>
            <a:off x="7435362" y="5612424"/>
            <a:ext cx="0" cy="71217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0" name="Line 27"/>
          <p:cNvSpPr>
            <a:spLocks noChangeShapeType="1"/>
          </p:cNvSpPr>
          <p:nvPr/>
        </p:nvSpPr>
        <p:spPr bwMode="auto">
          <a:xfrm>
            <a:off x="8654562" y="5619751"/>
            <a:ext cx="0" cy="712177"/>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1" name="Line 28"/>
          <p:cNvSpPr>
            <a:spLocks noChangeShapeType="1"/>
          </p:cNvSpPr>
          <p:nvPr/>
        </p:nvSpPr>
        <p:spPr bwMode="auto">
          <a:xfrm>
            <a:off x="7425104" y="6233746"/>
            <a:ext cx="1211873" cy="0"/>
          </a:xfrm>
          <a:prstGeom prst="line">
            <a:avLst/>
          </a:prstGeom>
          <a:noFill/>
          <a:ln w="9525">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31762" name="Text Box 29"/>
          <p:cNvSpPr txBox="1">
            <a:spLocks noChangeArrowheads="1"/>
          </p:cNvSpPr>
          <p:nvPr/>
        </p:nvSpPr>
        <p:spPr bwMode="auto">
          <a:xfrm>
            <a:off x="7499838" y="5853830"/>
            <a:ext cx="1167912"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0">
                <a:latin typeface="+mj-lt"/>
              </a:rPr>
              <a:t>Likely variation in X</a:t>
            </a:r>
            <a:r>
              <a:rPr lang="en-GB" sz="1100" baseline="-25000">
                <a:latin typeface="+mj-lt"/>
              </a:rPr>
              <a:t>3</a:t>
            </a:r>
            <a:endParaRPr lang="en-GB" sz="1100">
              <a:latin typeface="+mj-lt"/>
            </a:endParaRPr>
          </a:p>
        </p:txBody>
      </p:sp>
      <p:sp>
        <p:nvSpPr>
          <p:cNvPr id="31763" name="AutoShape 30"/>
          <p:cNvSpPr>
            <a:spLocks noChangeArrowheads="1"/>
          </p:cNvSpPr>
          <p:nvPr/>
        </p:nvSpPr>
        <p:spPr bwMode="auto">
          <a:xfrm>
            <a:off x="3305908" y="5854212"/>
            <a:ext cx="3735266" cy="400050"/>
          </a:xfrm>
          <a:prstGeom prst="leftArrow">
            <a:avLst>
              <a:gd name="adj1" fmla="val 72093"/>
              <a:gd name="adj2" fmla="val 106554"/>
            </a:avLst>
          </a:prstGeom>
          <a:solidFill>
            <a:schemeClr val="accent2"/>
          </a:solidFill>
          <a:ln w="9525">
            <a:solidFill>
              <a:schemeClr val="tx1"/>
            </a:solidFill>
            <a:miter lim="800000"/>
            <a:headEnd/>
            <a:tailEnd/>
          </a:ln>
        </p:spPr>
        <p:txBody>
          <a:bodyPr wrap="none" anchor="ctr"/>
          <a:lstStyle/>
          <a:p>
            <a:pPr algn="ctr"/>
            <a:r>
              <a:rPr lang="en-US" sz="1477" dirty="0">
                <a:solidFill>
                  <a:schemeClr val="bg1"/>
                </a:solidFill>
              </a:rPr>
              <a:t>is transmitted </a:t>
            </a:r>
          </a:p>
        </p:txBody>
      </p:sp>
      <p:sp>
        <p:nvSpPr>
          <p:cNvPr id="31764" name="Line 31"/>
          <p:cNvSpPr>
            <a:spLocks noChangeShapeType="1"/>
          </p:cNvSpPr>
          <p:nvPr/>
        </p:nvSpPr>
        <p:spPr bwMode="auto">
          <a:xfrm>
            <a:off x="1884485" y="5581651"/>
            <a:ext cx="0" cy="73269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5" name="Line 32"/>
          <p:cNvSpPr>
            <a:spLocks noChangeShapeType="1"/>
          </p:cNvSpPr>
          <p:nvPr/>
        </p:nvSpPr>
        <p:spPr bwMode="auto">
          <a:xfrm>
            <a:off x="3235569" y="5577254"/>
            <a:ext cx="0" cy="732692"/>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1766" name="Line 33"/>
          <p:cNvSpPr>
            <a:spLocks noChangeShapeType="1"/>
          </p:cNvSpPr>
          <p:nvPr/>
        </p:nvSpPr>
        <p:spPr bwMode="auto">
          <a:xfrm>
            <a:off x="1896208" y="6233746"/>
            <a:ext cx="1330569" cy="0"/>
          </a:xfrm>
          <a:prstGeom prst="line">
            <a:avLst/>
          </a:prstGeom>
          <a:noFill/>
          <a:ln w="9525">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31767" name="Text Box 34"/>
          <p:cNvSpPr txBox="1">
            <a:spLocks noChangeArrowheads="1"/>
          </p:cNvSpPr>
          <p:nvPr/>
        </p:nvSpPr>
        <p:spPr bwMode="auto">
          <a:xfrm>
            <a:off x="1868366" y="5838093"/>
            <a:ext cx="1396511"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0" dirty="0">
                <a:latin typeface="+mj-lt"/>
              </a:rPr>
              <a:t>Variation in the output </a:t>
            </a:r>
          </a:p>
        </p:txBody>
      </p:sp>
      <p:sp>
        <p:nvSpPr>
          <p:cNvPr id="35" name="Rounded Rectangular Callout 34"/>
          <p:cNvSpPr/>
          <p:nvPr/>
        </p:nvSpPr>
        <p:spPr>
          <a:xfrm>
            <a:off x="5697417" y="1037494"/>
            <a:ext cx="3182815" cy="2215662"/>
          </a:xfrm>
          <a:prstGeom prst="wedgeRoundRectCallout">
            <a:avLst>
              <a:gd name="adj1" fmla="val -132560"/>
              <a:gd name="adj2" fmla="val -12107"/>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a:solidFill>
                  <a:srgbClr val="FFFFFF"/>
                </a:solidFill>
                <a:latin typeface="+mn-lt"/>
              </a:rPr>
              <a:t>Taguchi</a:t>
            </a:r>
            <a:r>
              <a:rPr lang="ja-JP" altLang="en-GB" sz="1477">
                <a:solidFill>
                  <a:srgbClr val="FFFFFF"/>
                </a:solidFill>
                <a:latin typeface="+mn-lt"/>
              </a:rPr>
              <a:t>’</a:t>
            </a:r>
            <a:r>
              <a:rPr lang="en-GB" sz="1477">
                <a:solidFill>
                  <a:srgbClr val="FFFFFF"/>
                </a:solidFill>
                <a:latin typeface="+mn-lt"/>
              </a:rPr>
              <a:t>s approach requires us to know the transfer function between the inputs and outputs of a particular function. This transfer function can typically only be determined after it has been designed</a:t>
            </a:r>
          </a:p>
        </p:txBody>
      </p:sp>
    </p:spTree>
    <p:extLst>
      <p:ext uri="{BB962C8B-B14F-4D97-AF65-F5344CB8AC3E}">
        <p14:creationId xmlns:p14="http://schemas.microsoft.com/office/powerpoint/2010/main" val="53607230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smtClean="0"/>
              <a:t>Functional Requirement Sensitivity Analysis</a:t>
            </a:r>
            <a:endParaRPr lang="en-GB"/>
          </a:p>
        </p:txBody>
      </p:sp>
      <p:sp>
        <p:nvSpPr>
          <p:cNvPr id="33794" name="Oval 3"/>
          <p:cNvSpPr>
            <a:spLocks noChangeArrowheads="1"/>
          </p:cNvSpPr>
          <p:nvPr/>
        </p:nvSpPr>
        <p:spPr bwMode="auto">
          <a:xfrm>
            <a:off x="2072054" y="1830266"/>
            <a:ext cx="1608992" cy="1528396"/>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endParaRPr lang="en-US" sz="1477">
              <a:solidFill>
                <a:schemeClr val="bg1"/>
              </a:solidFill>
            </a:endParaRPr>
          </a:p>
        </p:txBody>
      </p:sp>
      <p:sp>
        <p:nvSpPr>
          <p:cNvPr id="33795" name="Line 4"/>
          <p:cNvSpPr>
            <a:spLocks noChangeShapeType="1"/>
          </p:cNvSpPr>
          <p:nvPr/>
        </p:nvSpPr>
        <p:spPr bwMode="auto">
          <a:xfrm>
            <a:off x="1400908" y="1537189"/>
            <a:ext cx="835269" cy="567103"/>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6" name="Line 5"/>
          <p:cNvSpPr>
            <a:spLocks noChangeShapeType="1"/>
          </p:cNvSpPr>
          <p:nvPr/>
        </p:nvSpPr>
        <p:spPr bwMode="auto">
          <a:xfrm>
            <a:off x="971551" y="2552700"/>
            <a:ext cx="1100503"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7" name="Line 6"/>
          <p:cNvSpPr>
            <a:spLocks noChangeShapeType="1"/>
          </p:cNvSpPr>
          <p:nvPr/>
        </p:nvSpPr>
        <p:spPr bwMode="auto">
          <a:xfrm flipV="1">
            <a:off x="1299797" y="3121270"/>
            <a:ext cx="964223" cy="448408"/>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8" name="Line 7"/>
          <p:cNvSpPr>
            <a:spLocks noChangeShapeType="1"/>
          </p:cNvSpPr>
          <p:nvPr/>
        </p:nvSpPr>
        <p:spPr bwMode="auto">
          <a:xfrm flipV="1">
            <a:off x="3691304" y="2636227"/>
            <a:ext cx="1282211" cy="0"/>
          </a:xfrm>
          <a:prstGeom prst="line">
            <a:avLst/>
          </a:prstGeom>
          <a:noFill/>
          <a:ln w="28575">
            <a:solidFill>
              <a:schemeClr val="tx1"/>
            </a:solidFill>
            <a:round/>
            <a:headEnd/>
            <a:tailEnd type="stealth" w="lg" len="lg"/>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33799" name="Text Box 8"/>
          <p:cNvSpPr txBox="1">
            <a:spLocks noChangeArrowheads="1"/>
          </p:cNvSpPr>
          <p:nvPr/>
        </p:nvSpPr>
        <p:spPr bwMode="auto">
          <a:xfrm>
            <a:off x="2775394" y="2502878"/>
            <a:ext cx="184731"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1662"/>
          </a:p>
        </p:txBody>
      </p:sp>
      <p:sp>
        <p:nvSpPr>
          <p:cNvPr id="33800" name="Text Box 9"/>
          <p:cNvSpPr txBox="1">
            <a:spLocks noChangeArrowheads="1"/>
          </p:cNvSpPr>
          <p:nvPr/>
        </p:nvSpPr>
        <p:spPr bwMode="gray">
          <a:xfrm>
            <a:off x="2310044" y="2413490"/>
            <a:ext cx="119455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latin typeface="+mn-lt"/>
              </a:rPr>
              <a:t>Function</a:t>
            </a:r>
          </a:p>
        </p:txBody>
      </p:sp>
      <p:sp>
        <p:nvSpPr>
          <p:cNvPr id="33801" name="Text Box 10"/>
          <p:cNvSpPr txBox="1">
            <a:spLocks noChangeArrowheads="1"/>
          </p:cNvSpPr>
          <p:nvPr/>
        </p:nvSpPr>
        <p:spPr bwMode="auto">
          <a:xfrm>
            <a:off x="1441586" y="1352551"/>
            <a:ext cx="43152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1</a:t>
            </a:r>
            <a:endParaRPr lang="en-GB" sz="1846"/>
          </a:p>
        </p:txBody>
      </p:sp>
      <p:sp>
        <p:nvSpPr>
          <p:cNvPr id="33802" name="Text Box 11"/>
          <p:cNvSpPr txBox="1">
            <a:spLocks noChangeArrowheads="1"/>
          </p:cNvSpPr>
          <p:nvPr/>
        </p:nvSpPr>
        <p:spPr bwMode="auto">
          <a:xfrm>
            <a:off x="906721" y="2203939"/>
            <a:ext cx="43152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2</a:t>
            </a:r>
            <a:endParaRPr lang="en-GB" sz="1846"/>
          </a:p>
        </p:txBody>
      </p:sp>
      <p:sp>
        <p:nvSpPr>
          <p:cNvPr id="33803" name="Text Box 12"/>
          <p:cNvSpPr txBox="1">
            <a:spLocks noChangeArrowheads="1"/>
          </p:cNvSpPr>
          <p:nvPr/>
        </p:nvSpPr>
        <p:spPr bwMode="auto">
          <a:xfrm>
            <a:off x="1060586" y="3119805"/>
            <a:ext cx="431529" cy="376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46"/>
              <a:t>X</a:t>
            </a:r>
            <a:r>
              <a:rPr lang="en-GB" sz="1846" baseline="-25000"/>
              <a:t>3</a:t>
            </a:r>
            <a:endParaRPr lang="en-GB" sz="1846"/>
          </a:p>
        </p:txBody>
      </p:sp>
      <p:sp>
        <p:nvSpPr>
          <p:cNvPr id="33804" name="Text Box 13"/>
          <p:cNvSpPr txBox="1">
            <a:spLocks noChangeArrowheads="1"/>
          </p:cNvSpPr>
          <p:nvPr/>
        </p:nvSpPr>
        <p:spPr bwMode="auto">
          <a:xfrm>
            <a:off x="4525767" y="2129204"/>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21518" name="Text Box 14"/>
          <p:cNvSpPr txBox="1">
            <a:spLocks noChangeArrowheads="1"/>
          </p:cNvSpPr>
          <p:nvPr/>
        </p:nvSpPr>
        <p:spPr bwMode="auto">
          <a:xfrm>
            <a:off x="789847" y="4360985"/>
            <a:ext cx="7674219" cy="179664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2215">
                <a:solidFill>
                  <a:schemeClr val="bg1"/>
                </a:solidFill>
              </a:rPr>
              <a:t>When engineering requirements we do not know what </a:t>
            </a:r>
            <a:r>
              <a:rPr lang="ja-JP" altLang="en-GB" sz="2215">
                <a:solidFill>
                  <a:schemeClr val="bg1"/>
                </a:solidFill>
              </a:rPr>
              <a:t>“</a:t>
            </a:r>
            <a:r>
              <a:rPr lang="en-GB" sz="2215">
                <a:solidFill>
                  <a:schemeClr val="bg1"/>
                </a:solidFill>
              </a:rPr>
              <a:t>f</a:t>
            </a:r>
            <a:r>
              <a:rPr lang="ja-JP" altLang="en-GB" sz="2215">
                <a:solidFill>
                  <a:schemeClr val="bg1"/>
                </a:solidFill>
              </a:rPr>
              <a:t>”</a:t>
            </a:r>
            <a:r>
              <a:rPr lang="en-GB" sz="2215">
                <a:solidFill>
                  <a:schemeClr val="bg1"/>
                </a:solidFill>
              </a:rPr>
              <a:t> is  (we know its name but not the mathematics) – but we can use the knowledge of the team to assess how sensitive a function</a:t>
            </a:r>
            <a:r>
              <a:rPr lang="ja-JP" altLang="en-GB" sz="2215">
                <a:solidFill>
                  <a:schemeClr val="bg1"/>
                </a:solidFill>
              </a:rPr>
              <a:t>’</a:t>
            </a:r>
            <a:r>
              <a:rPr lang="en-GB" sz="2215">
                <a:solidFill>
                  <a:schemeClr val="bg1"/>
                </a:solidFill>
              </a:rPr>
              <a:t>s outputs are to the likely input variation and how that function might fail </a:t>
            </a:r>
          </a:p>
        </p:txBody>
      </p:sp>
    </p:spTree>
    <p:extLst>
      <p:ext uri="{BB962C8B-B14F-4D97-AF65-F5344CB8AC3E}">
        <p14:creationId xmlns:p14="http://schemas.microsoft.com/office/powerpoint/2010/main" val="174087898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Oval 5"/>
          <p:cNvSpPr>
            <a:spLocks noChangeArrowheads="1"/>
          </p:cNvSpPr>
          <p:nvPr/>
        </p:nvSpPr>
        <p:spPr bwMode="auto">
          <a:xfrm>
            <a:off x="1540120" y="2167305"/>
            <a:ext cx="943708" cy="76346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42" name="Rectangle 6"/>
          <p:cNvSpPr>
            <a:spLocks noChangeArrowheads="1"/>
          </p:cNvSpPr>
          <p:nvPr/>
        </p:nvSpPr>
        <p:spPr bwMode="auto">
          <a:xfrm>
            <a:off x="1578414" y="2344616"/>
            <a:ext cx="780663"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PURCHASE</a:t>
            </a:r>
          </a:p>
          <a:p>
            <a:pPr algn="ctr" eaLnBrk="0" hangingPunct="0"/>
            <a:r>
              <a:rPr lang="en-GB" sz="1108">
                <a:solidFill>
                  <a:srgbClr val="000000"/>
                </a:solidFill>
              </a:rPr>
              <a:t>SUPPLIES</a:t>
            </a:r>
            <a:endParaRPr lang="en-GB" sz="1108"/>
          </a:p>
        </p:txBody>
      </p:sp>
      <p:sp>
        <p:nvSpPr>
          <p:cNvPr id="35843" name="Rectangle 7"/>
          <p:cNvSpPr>
            <a:spLocks noChangeArrowheads="1"/>
          </p:cNvSpPr>
          <p:nvPr/>
        </p:nvSpPr>
        <p:spPr bwMode="auto">
          <a:xfrm>
            <a:off x="1943100" y="2719754"/>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1</a:t>
            </a:r>
            <a:endParaRPr lang="en-GB" sz="1108"/>
          </a:p>
        </p:txBody>
      </p:sp>
      <p:sp>
        <p:nvSpPr>
          <p:cNvPr id="35844" name="Oval 8"/>
          <p:cNvSpPr>
            <a:spLocks noChangeArrowheads="1"/>
          </p:cNvSpPr>
          <p:nvPr/>
        </p:nvSpPr>
        <p:spPr bwMode="auto">
          <a:xfrm>
            <a:off x="4322885" y="2694843"/>
            <a:ext cx="946638"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45" name="Rectangle 9"/>
          <p:cNvSpPr>
            <a:spLocks noChangeArrowheads="1"/>
          </p:cNvSpPr>
          <p:nvPr/>
        </p:nvSpPr>
        <p:spPr bwMode="auto">
          <a:xfrm>
            <a:off x="4365344" y="2914651"/>
            <a:ext cx="803105"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CULTIVATE</a:t>
            </a:r>
          </a:p>
          <a:p>
            <a:pPr algn="ctr" eaLnBrk="0" hangingPunct="0"/>
            <a:r>
              <a:rPr lang="en-GB" sz="1108">
                <a:solidFill>
                  <a:srgbClr val="000000"/>
                </a:solidFill>
              </a:rPr>
              <a:t>CROP</a:t>
            </a:r>
            <a:endParaRPr lang="en-GB" sz="1108"/>
          </a:p>
        </p:txBody>
      </p:sp>
      <p:sp>
        <p:nvSpPr>
          <p:cNvPr id="35846" name="Rectangle 10"/>
          <p:cNvSpPr>
            <a:spLocks noChangeArrowheads="1"/>
          </p:cNvSpPr>
          <p:nvPr/>
        </p:nvSpPr>
        <p:spPr bwMode="auto">
          <a:xfrm>
            <a:off x="4731727" y="3270738"/>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2</a:t>
            </a:r>
            <a:endParaRPr lang="en-GB" sz="1108"/>
          </a:p>
        </p:txBody>
      </p:sp>
      <p:sp>
        <p:nvSpPr>
          <p:cNvPr id="35847" name="Oval 11"/>
          <p:cNvSpPr>
            <a:spLocks noChangeArrowheads="1"/>
          </p:cNvSpPr>
          <p:nvPr/>
        </p:nvSpPr>
        <p:spPr bwMode="auto">
          <a:xfrm>
            <a:off x="5967046" y="3641481"/>
            <a:ext cx="945174"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48" name="Rectangle 12"/>
          <p:cNvSpPr>
            <a:spLocks noChangeArrowheads="1"/>
          </p:cNvSpPr>
          <p:nvPr/>
        </p:nvSpPr>
        <p:spPr bwMode="auto">
          <a:xfrm>
            <a:off x="6232281" y="3763108"/>
            <a:ext cx="3414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PICK</a:t>
            </a:r>
            <a:endParaRPr lang="en-GB" sz="1108"/>
          </a:p>
        </p:txBody>
      </p:sp>
      <p:sp>
        <p:nvSpPr>
          <p:cNvPr id="35849" name="Rectangle 13"/>
          <p:cNvSpPr>
            <a:spLocks noChangeArrowheads="1"/>
          </p:cNvSpPr>
          <p:nvPr/>
        </p:nvSpPr>
        <p:spPr bwMode="auto">
          <a:xfrm>
            <a:off x="5993424" y="3934559"/>
            <a:ext cx="857607" cy="156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015">
                <a:solidFill>
                  <a:srgbClr val="000000"/>
                </a:solidFill>
              </a:rPr>
              <a:t>VEGETABLES</a:t>
            </a:r>
            <a:endParaRPr lang="en-GB" sz="1015"/>
          </a:p>
        </p:txBody>
      </p:sp>
      <p:sp>
        <p:nvSpPr>
          <p:cNvPr id="35850" name="Rectangle 14"/>
          <p:cNvSpPr>
            <a:spLocks noChangeArrowheads="1"/>
          </p:cNvSpPr>
          <p:nvPr/>
        </p:nvSpPr>
        <p:spPr bwMode="auto">
          <a:xfrm>
            <a:off x="6424246" y="4193931"/>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3</a:t>
            </a:r>
            <a:endParaRPr lang="en-GB" sz="1108"/>
          </a:p>
        </p:txBody>
      </p:sp>
      <p:sp>
        <p:nvSpPr>
          <p:cNvPr id="35851" name="Oval 15"/>
          <p:cNvSpPr>
            <a:spLocks noChangeArrowheads="1"/>
          </p:cNvSpPr>
          <p:nvPr/>
        </p:nvSpPr>
        <p:spPr bwMode="auto">
          <a:xfrm>
            <a:off x="6831623" y="4750777"/>
            <a:ext cx="945174"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52" name="Rectangle 16"/>
          <p:cNvSpPr>
            <a:spLocks noChangeArrowheads="1"/>
          </p:cNvSpPr>
          <p:nvPr/>
        </p:nvSpPr>
        <p:spPr bwMode="auto">
          <a:xfrm>
            <a:off x="6906359" y="4954466"/>
            <a:ext cx="6604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EXTRACT</a:t>
            </a:r>
            <a:endParaRPr lang="en-GB" sz="1108"/>
          </a:p>
        </p:txBody>
      </p:sp>
      <p:sp>
        <p:nvSpPr>
          <p:cNvPr id="35853" name="Rectangle 17"/>
          <p:cNvSpPr>
            <a:spLocks noChangeArrowheads="1"/>
          </p:cNvSpPr>
          <p:nvPr/>
        </p:nvSpPr>
        <p:spPr bwMode="auto">
          <a:xfrm>
            <a:off x="7073412" y="5128846"/>
            <a:ext cx="38632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SEED</a:t>
            </a:r>
            <a:endParaRPr lang="en-GB" sz="1108"/>
          </a:p>
        </p:txBody>
      </p:sp>
      <p:sp>
        <p:nvSpPr>
          <p:cNvPr id="35854" name="Rectangle 18"/>
          <p:cNvSpPr>
            <a:spLocks noChangeArrowheads="1"/>
          </p:cNvSpPr>
          <p:nvPr/>
        </p:nvSpPr>
        <p:spPr bwMode="auto">
          <a:xfrm>
            <a:off x="7293220" y="5292969"/>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4</a:t>
            </a:r>
            <a:endParaRPr lang="en-GB" sz="1108"/>
          </a:p>
        </p:txBody>
      </p:sp>
      <p:sp>
        <p:nvSpPr>
          <p:cNvPr id="35855" name="Line 19"/>
          <p:cNvSpPr>
            <a:spLocks noChangeShapeType="1"/>
          </p:cNvSpPr>
          <p:nvPr/>
        </p:nvSpPr>
        <p:spPr bwMode="auto">
          <a:xfrm>
            <a:off x="1655885" y="1439008"/>
            <a:ext cx="153866" cy="6286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856" name="Freeform 20"/>
          <p:cNvSpPr>
            <a:spLocks/>
          </p:cNvSpPr>
          <p:nvPr/>
        </p:nvSpPr>
        <p:spPr bwMode="auto">
          <a:xfrm>
            <a:off x="1724758" y="1987062"/>
            <a:ext cx="146538" cy="225669"/>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2"/>
                </a:moveTo>
                <a:lnTo>
                  <a:pt x="80" y="46"/>
                </a:lnTo>
                <a:lnTo>
                  <a:pt x="148" y="0"/>
                </a:lnTo>
                <a:lnTo>
                  <a:pt x="126" y="254"/>
                </a:lnTo>
                <a:lnTo>
                  <a:pt x="0" y="3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57" name="Line 21"/>
          <p:cNvSpPr>
            <a:spLocks noChangeShapeType="1"/>
          </p:cNvSpPr>
          <p:nvPr/>
        </p:nvSpPr>
        <p:spPr bwMode="auto">
          <a:xfrm flipH="1">
            <a:off x="2306516" y="1201616"/>
            <a:ext cx="665285" cy="893885"/>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858" name="Freeform 22"/>
          <p:cNvSpPr>
            <a:spLocks/>
          </p:cNvSpPr>
          <p:nvPr/>
        </p:nvSpPr>
        <p:spPr bwMode="auto">
          <a:xfrm>
            <a:off x="2205404" y="2016369"/>
            <a:ext cx="199292" cy="218343"/>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59" name="Arc 23"/>
          <p:cNvSpPr>
            <a:spLocks/>
          </p:cNvSpPr>
          <p:nvPr/>
        </p:nvSpPr>
        <p:spPr bwMode="auto">
          <a:xfrm>
            <a:off x="668216" y="2167305"/>
            <a:ext cx="873369" cy="167054"/>
          </a:xfrm>
          <a:custGeom>
            <a:avLst/>
            <a:gdLst>
              <a:gd name="T0" fmla="*/ 0 w 19792"/>
              <a:gd name="T1" fmla="*/ 0 h 21600"/>
              <a:gd name="T2" fmla="*/ 2147483647 w 19792"/>
              <a:gd name="T3" fmla="*/ 2147483647 h 21600"/>
              <a:gd name="T4" fmla="*/ 2147483647 w 19792"/>
              <a:gd name="T5" fmla="*/ 2147483647 h 21600"/>
              <a:gd name="T6" fmla="*/ 0 60000 65536"/>
              <a:gd name="T7" fmla="*/ 0 60000 65536"/>
              <a:gd name="T8" fmla="*/ 0 60000 65536"/>
              <a:gd name="T9" fmla="*/ 0 w 19792"/>
              <a:gd name="T10" fmla="*/ 0 h 21600"/>
              <a:gd name="T11" fmla="*/ 19792 w 19792"/>
              <a:gd name="T12" fmla="*/ 21600 h 21600"/>
            </a:gdLst>
            <a:ahLst/>
            <a:cxnLst>
              <a:cxn ang="T6">
                <a:pos x="T0" y="T1"/>
              </a:cxn>
              <a:cxn ang="T7">
                <a:pos x="T2" y="T3"/>
              </a:cxn>
              <a:cxn ang="T8">
                <a:pos x="T4" y="T5"/>
              </a:cxn>
            </a:cxnLst>
            <a:rect l="T9" t="T10" r="T11" b="T12"/>
            <a:pathLst>
              <a:path w="19792" h="21600" fill="none" extrusionOk="0">
                <a:moveTo>
                  <a:pt x="0" y="0"/>
                </a:moveTo>
                <a:cubicBezTo>
                  <a:pt x="14" y="0"/>
                  <a:pt x="28" y="-1"/>
                  <a:pt x="43" y="0"/>
                </a:cubicBezTo>
                <a:cubicBezTo>
                  <a:pt x="8588" y="0"/>
                  <a:pt x="16331" y="5038"/>
                  <a:pt x="19792" y="12851"/>
                </a:cubicBezTo>
              </a:path>
              <a:path w="19792" h="21600" stroke="0" extrusionOk="0">
                <a:moveTo>
                  <a:pt x="0" y="0"/>
                </a:moveTo>
                <a:cubicBezTo>
                  <a:pt x="14" y="0"/>
                  <a:pt x="28" y="-1"/>
                  <a:pt x="43" y="0"/>
                </a:cubicBezTo>
                <a:cubicBezTo>
                  <a:pt x="8588" y="0"/>
                  <a:pt x="16331" y="5038"/>
                  <a:pt x="19792" y="12851"/>
                </a:cubicBezTo>
                <a:lnTo>
                  <a:pt x="43" y="21600"/>
                </a:lnTo>
                <a:lnTo>
                  <a:pt x="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60" name="Freeform 24"/>
          <p:cNvSpPr>
            <a:spLocks/>
          </p:cNvSpPr>
          <p:nvPr/>
        </p:nvSpPr>
        <p:spPr bwMode="auto">
          <a:xfrm>
            <a:off x="1365739" y="2190750"/>
            <a:ext cx="254977" cy="140677"/>
          </a:xfrm>
          <a:custGeom>
            <a:avLst/>
            <a:gdLst>
              <a:gd name="T0" fmla="*/ 0 w 253"/>
              <a:gd name="T1" fmla="*/ 2147483647 h 157"/>
              <a:gd name="T2" fmla="*/ 2147483647 w 253"/>
              <a:gd name="T3" fmla="*/ 2147483647 h 157"/>
              <a:gd name="T4" fmla="*/ 2147483647 w 253"/>
              <a:gd name="T5" fmla="*/ 0 h 157"/>
              <a:gd name="T6" fmla="*/ 2147483647 w 253"/>
              <a:gd name="T7" fmla="*/ 2147483647 h 157"/>
              <a:gd name="T8" fmla="*/ 0 w 253"/>
              <a:gd name="T9" fmla="*/ 2147483647 h 157"/>
              <a:gd name="T10" fmla="*/ 0 60000 65536"/>
              <a:gd name="T11" fmla="*/ 0 60000 65536"/>
              <a:gd name="T12" fmla="*/ 0 60000 65536"/>
              <a:gd name="T13" fmla="*/ 0 60000 65536"/>
              <a:gd name="T14" fmla="*/ 0 60000 65536"/>
              <a:gd name="T15" fmla="*/ 0 w 253"/>
              <a:gd name="T16" fmla="*/ 0 h 157"/>
              <a:gd name="T17" fmla="*/ 253 w 253"/>
              <a:gd name="T18" fmla="*/ 157 h 157"/>
            </a:gdLst>
            <a:ahLst/>
            <a:cxnLst>
              <a:cxn ang="T10">
                <a:pos x="T0" y="T1"/>
              </a:cxn>
              <a:cxn ang="T11">
                <a:pos x="T2" y="T3"/>
              </a:cxn>
              <a:cxn ang="T12">
                <a:pos x="T4" y="T5"/>
              </a:cxn>
              <a:cxn ang="T13">
                <a:pos x="T6" y="T7"/>
              </a:cxn>
              <a:cxn ang="T14">
                <a:pos x="T8" y="T9"/>
              </a:cxn>
            </a:cxnLst>
            <a:rect l="T15" t="T16" r="T17" b="T18"/>
            <a:pathLst>
              <a:path w="253" h="157">
                <a:moveTo>
                  <a:pt x="0" y="139"/>
                </a:moveTo>
                <a:lnTo>
                  <a:pt x="54" y="80"/>
                </a:lnTo>
                <a:lnTo>
                  <a:pt x="54" y="0"/>
                </a:lnTo>
                <a:lnTo>
                  <a:pt x="253" y="157"/>
                </a:lnTo>
                <a:lnTo>
                  <a:pt x="0" y="13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61" name="Arc 25"/>
          <p:cNvSpPr>
            <a:spLocks/>
          </p:cNvSpPr>
          <p:nvPr/>
        </p:nvSpPr>
        <p:spPr bwMode="auto">
          <a:xfrm>
            <a:off x="512885" y="2703635"/>
            <a:ext cx="986204" cy="424962"/>
          </a:xfrm>
          <a:custGeom>
            <a:avLst/>
            <a:gdLst>
              <a:gd name="T0" fmla="*/ 2147483647 w 20281"/>
              <a:gd name="T1" fmla="*/ 2147483647 h 21600"/>
              <a:gd name="T2" fmla="*/ 0 w 20281"/>
              <a:gd name="T3" fmla="*/ 2147483647 h 21600"/>
              <a:gd name="T4" fmla="*/ 2147483647 w 20281"/>
              <a:gd name="T5" fmla="*/ 0 h 21600"/>
              <a:gd name="T6" fmla="*/ 0 60000 65536"/>
              <a:gd name="T7" fmla="*/ 0 60000 65536"/>
              <a:gd name="T8" fmla="*/ 0 60000 65536"/>
              <a:gd name="T9" fmla="*/ 0 w 20281"/>
              <a:gd name="T10" fmla="*/ 0 h 21600"/>
              <a:gd name="T11" fmla="*/ 20281 w 20281"/>
              <a:gd name="T12" fmla="*/ 21600 h 21600"/>
            </a:gdLst>
            <a:ahLst/>
            <a:cxnLst>
              <a:cxn ang="T6">
                <a:pos x="T0" y="T1"/>
              </a:cxn>
              <a:cxn ang="T7">
                <a:pos x="T2" y="T3"/>
              </a:cxn>
              <a:cxn ang="T8">
                <a:pos x="T4" y="T5"/>
              </a:cxn>
            </a:cxnLst>
            <a:rect l="T9" t="T10" r="T11" b="T12"/>
            <a:pathLst>
              <a:path w="20281" h="21600" fill="none" extrusionOk="0">
                <a:moveTo>
                  <a:pt x="20281" y="7543"/>
                </a:moveTo>
                <a:cubicBezTo>
                  <a:pt x="17131" y="15995"/>
                  <a:pt x="9060" y="21599"/>
                  <a:pt x="41" y="21600"/>
                </a:cubicBezTo>
                <a:cubicBezTo>
                  <a:pt x="27" y="21600"/>
                  <a:pt x="13" y="21599"/>
                  <a:pt x="0" y="21599"/>
                </a:cubicBezTo>
              </a:path>
              <a:path w="20281" h="21600" stroke="0" extrusionOk="0">
                <a:moveTo>
                  <a:pt x="20281" y="7543"/>
                </a:moveTo>
                <a:cubicBezTo>
                  <a:pt x="17131" y="15995"/>
                  <a:pt x="9060" y="21599"/>
                  <a:pt x="41" y="21600"/>
                </a:cubicBezTo>
                <a:cubicBezTo>
                  <a:pt x="27" y="21600"/>
                  <a:pt x="13" y="21599"/>
                  <a:pt x="0" y="21599"/>
                </a:cubicBezTo>
                <a:lnTo>
                  <a:pt x="41" y="0"/>
                </a:lnTo>
                <a:lnTo>
                  <a:pt x="20281" y="754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62" name="Freeform 26"/>
          <p:cNvSpPr>
            <a:spLocks/>
          </p:cNvSpPr>
          <p:nvPr/>
        </p:nvSpPr>
        <p:spPr bwMode="auto">
          <a:xfrm>
            <a:off x="1375997" y="2703636"/>
            <a:ext cx="184638" cy="224203"/>
          </a:xfrm>
          <a:custGeom>
            <a:avLst/>
            <a:gdLst>
              <a:gd name="T0" fmla="*/ 2147483647 w 183"/>
              <a:gd name="T1" fmla="*/ 2147483647 h 249"/>
              <a:gd name="T2" fmla="*/ 2147483647 w 183"/>
              <a:gd name="T3" fmla="*/ 2147483647 h 249"/>
              <a:gd name="T4" fmla="*/ 0 w 183"/>
              <a:gd name="T5" fmla="*/ 2147483647 h 249"/>
              <a:gd name="T6" fmla="*/ 2147483647 w 183"/>
              <a:gd name="T7" fmla="*/ 0 h 249"/>
              <a:gd name="T8" fmla="*/ 2147483647 w 183"/>
              <a:gd name="T9" fmla="*/ 2147483647 h 249"/>
              <a:gd name="T10" fmla="*/ 0 60000 65536"/>
              <a:gd name="T11" fmla="*/ 0 60000 65536"/>
              <a:gd name="T12" fmla="*/ 0 60000 65536"/>
              <a:gd name="T13" fmla="*/ 0 60000 65536"/>
              <a:gd name="T14" fmla="*/ 0 60000 65536"/>
              <a:gd name="T15" fmla="*/ 0 w 183"/>
              <a:gd name="T16" fmla="*/ 0 h 249"/>
              <a:gd name="T17" fmla="*/ 183 w 183"/>
              <a:gd name="T18" fmla="*/ 249 h 249"/>
            </a:gdLst>
            <a:ahLst/>
            <a:cxnLst>
              <a:cxn ang="T10">
                <a:pos x="T0" y="T1"/>
              </a:cxn>
              <a:cxn ang="T11">
                <a:pos x="T2" y="T3"/>
              </a:cxn>
              <a:cxn ang="T12">
                <a:pos x="T4" y="T5"/>
              </a:cxn>
              <a:cxn ang="T13">
                <a:pos x="T6" y="T7"/>
              </a:cxn>
              <a:cxn ang="T14">
                <a:pos x="T8" y="T9"/>
              </a:cxn>
            </a:cxnLst>
            <a:rect l="T15" t="T16" r="T17" b="T18"/>
            <a:pathLst>
              <a:path w="183" h="249">
                <a:moveTo>
                  <a:pt x="133" y="249"/>
                </a:moveTo>
                <a:lnTo>
                  <a:pt x="82" y="187"/>
                </a:lnTo>
                <a:lnTo>
                  <a:pt x="0" y="177"/>
                </a:lnTo>
                <a:lnTo>
                  <a:pt x="183" y="0"/>
                </a:lnTo>
                <a:lnTo>
                  <a:pt x="133" y="2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63" name="Line 27"/>
          <p:cNvSpPr>
            <a:spLocks noChangeShapeType="1"/>
          </p:cNvSpPr>
          <p:nvPr/>
        </p:nvSpPr>
        <p:spPr bwMode="auto">
          <a:xfrm flipV="1">
            <a:off x="1915258" y="3103685"/>
            <a:ext cx="82062" cy="974481"/>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864" name="Freeform 28"/>
          <p:cNvSpPr>
            <a:spLocks/>
          </p:cNvSpPr>
          <p:nvPr/>
        </p:nvSpPr>
        <p:spPr bwMode="auto">
          <a:xfrm>
            <a:off x="1918189" y="2945423"/>
            <a:ext cx="152400" cy="222738"/>
          </a:xfrm>
          <a:custGeom>
            <a:avLst/>
            <a:gdLst>
              <a:gd name="T0" fmla="*/ 2147483647 w 152"/>
              <a:gd name="T1" fmla="*/ 2147483647 h 250"/>
              <a:gd name="T2" fmla="*/ 2147483647 w 152"/>
              <a:gd name="T3" fmla="*/ 2147483647 h 250"/>
              <a:gd name="T4" fmla="*/ 0 w 152"/>
              <a:gd name="T5" fmla="*/ 2147483647 h 250"/>
              <a:gd name="T6" fmla="*/ 2147483647 w 152"/>
              <a:gd name="T7" fmla="*/ 0 h 250"/>
              <a:gd name="T8" fmla="*/ 2147483647 w 152"/>
              <a:gd name="T9" fmla="*/ 2147483647 h 250"/>
              <a:gd name="T10" fmla="*/ 0 60000 65536"/>
              <a:gd name="T11" fmla="*/ 0 60000 65536"/>
              <a:gd name="T12" fmla="*/ 0 60000 65536"/>
              <a:gd name="T13" fmla="*/ 0 60000 65536"/>
              <a:gd name="T14" fmla="*/ 0 60000 65536"/>
              <a:gd name="T15" fmla="*/ 0 w 152"/>
              <a:gd name="T16" fmla="*/ 0 h 250"/>
              <a:gd name="T17" fmla="*/ 152 w 152"/>
              <a:gd name="T18" fmla="*/ 250 h 250"/>
            </a:gdLst>
            <a:ahLst/>
            <a:cxnLst>
              <a:cxn ang="T10">
                <a:pos x="T0" y="T1"/>
              </a:cxn>
              <a:cxn ang="T11">
                <a:pos x="T2" y="T3"/>
              </a:cxn>
              <a:cxn ang="T12">
                <a:pos x="T4" y="T5"/>
              </a:cxn>
              <a:cxn ang="T13">
                <a:pos x="T6" y="T7"/>
              </a:cxn>
              <a:cxn ang="T14">
                <a:pos x="T8" y="T9"/>
              </a:cxn>
            </a:cxnLst>
            <a:rect l="T15" t="T16" r="T17" b="T18"/>
            <a:pathLst>
              <a:path w="152" h="250">
                <a:moveTo>
                  <a:pt x="152" y="250"/>
                </a:moveTo>
                <a:lnTo>
                  <a:pt x="78" y="214"/>
                </a:lnTo>
                <a:lnTo>
                  <a:pt x="0" y="238"/>
                </a:lnTo>
                <a:lnTo>
                  <a:pt x="94" y="0"/>
                </a:lnTo>
                <a:lnTo>
                  <a:pt x="152" y="25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65" name="Rectangle 29"/>
          <p:cNvSpPr>
            <a:spLocks noChangeArrowheads="1"/>
          </p:cNvSpPr>
          <p:nvPr/>
        </p:nvSpPr>
        <p:spPr bwMode="auto">
          <a:xfrm rot="-3420000">
            <a:off x="1889218" y="1355226"/>
            <a:ext cx="130644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CURRENT_PRICES</a:t>
            </a:r>
            <a:endParaRPr lang="en-GB" sz="1108"/>
          </a:p>
        </p:txBody>
      </p:sp>
      <p:sp>
        <p:nvSpPr>
          <p:cNvPr id="35866" name="Rectangle 30"/>
          <p:cNvSpPr>
            <a:spLocks noChangeArrowheads="1"/>
          </p:cNvSpPr>
          <p:nvPr/>
        </p:nvSpPr>
        <p:spPr bwMode="auto">
          <a:xfrm rot="-6060000">
            <a:off x="1147007" y="1690066"/>
            <a:ext cx="6235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INVOICE</a:t>
            </a:r>
            <a:endParaRPr lang="en-GB" sz="1108"/>
          </a:p>
        </p:txBody>
      </p:sp>
      <p:sp>
        <p:nvSpPr>
          <p:cNvPr id="35867" name="Rectangle 31"/>
          <p:cNvSpPr>
            <a:spLocks noChangeArrowheads="1"/>
          </p:cNvSpPr>
          <p:nvPr/>
        </p:nvSpPr>
        <p:spPr bwMode="auto">
          <a:xfrm rot="-5160000">
            <a:off x="1182369" y="3581878"/>
            <a:ext cx="111408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HEALTH_ITEMS</a:t>
            </a:r>
            <a:endParaRPr lang="en-GB" sz="1108"/>
          </a:p>
        </p:txBody>
      </p:sp>
      <p:sp>
        <p:nvSpPr>
          <p:cNvPr id="35868" name="Arc 32"/>
          <p:cNvSpPr>
            <a:spLocks/>
          </p:cNvSpPr>
          <p:nvPr/>
        </p:nvSpPr>
        <p:spPr bwMode="auto">
          <a:xfrm>
            <a:off x="2397369" y="2349012"/>
            <a:ext cx="1969477" cy="596411"/>
          </a:xfrm>
          <a:custGeom>
            <a:avLst/>
            <a:gdLst>
              <a:gd name="T0" fmla="*/ 0 w 19388"/>
              <a:gd name="T1" fmla="*/ 0 h 21600"/>
              <a:gd name="T2" fmla="*/ 2147483647 w 19388"/>
              <a:gd name="T3" fmla="*/ 2147483647 h 21600"/>
              <a:gd name="T4" fmla="*/ 0 w 19388"/>
              <a:gd name="T5" fmla="*/ 2147483647 h 21600"/>
              <a:gd name="T6" fmla="*/ 0 60000 65536"/>
              <a:gd name="T7" fmla="*/ 0 60000 65536"/>
              <a:gd name="T8" fmla="*/ 0 60000 65536"/>
              <a:gd name="T9" fmla="*/ 0 w 19388"/>
              <a:gd name="T10" fmla="*/ 0 h 21600"/>
              <a:gd name="T11" fmla="*/ 19388 w 19388"/>
              <a:gd name="T12" fmla="*/ 21600 h 21600"/>
            </a:gdLst>
            <a:ahLst/>
            <a:cxnLst>
              <a:cxn ang="T6">
                <a:pos x="T0" y="T1"/>
              </a:cxn>
              <a:cxn ang="T7">
                <a:pos x="T2" y="T3"/>
              </a:cxn>
              <a:cxn ang="T8">
                <a:pos x="T4" y="T5"/>
              </a:cxn>
            </a:cxnLst>
            <a:rect l="T9" t="T10" r="T11" b="T12"/>
            <a:pathLst>
              <a:path w="19388" h="21600" fill="none" extrusionOk="0">
                <a:moveTo>
                  <a:pt x="-1" y="0"/>
                </a:moveTo>
                <a:cubicBezTo>
                  <a:pt x="8236" y="0"/>
                  <a:pt x="15756" y="4684"/>
                  <a:pt x="19387" y="12077"/>
                </a:cubicBezTo>
              </a:path>
              <a:path w="19388" h="21600" stroke="0" extrusionOk="0">
                <a:moveTo>
                  <a:pt x="-1" y="0"/>
                </a:moveTo>
                <a:cubicBezTo>
                  <a:pt x="8236" y="0"/>
                  <a:pt x="15756" y="4684"/>
                  <a:pt x="19387" y="12077"/>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69" name="Freeform 33"/>
          <p:cNvSpPr>
            <a:spLocks/>
          </p:cNvSpPr>
          <p:nvPr/>
        </p:nvSpPr>
        <p:spPr bwMode="auto">
          <a:xfrm>
            <a:off x="4254012" y="2596662"/>
            <a:ext cx="244719" cy="180243"/>
          </a:xfrm>
          <a:custGeom>
            <a:avLst/>
            <a:gdLst>
              <a:gd name="T0" fmla="*/ 0 w 244"/>
              <a:gd name="T1" fmla="*/ 2147483647 h 199"/>
              <a:gd name="T2" fmla="*/ 2147483647 w 244"/>
              <a:gd name="T3" fmla="*/ 2147483647 h 199"/>
              <a:gd name="T4" fmla="*/ 2147483647 w 244"/>
              <a:gd name="T5" fmla="*/ 0 h 199"/>
              <a:gd name="T6" fmla="*/ 2147483647 w 244"/>
              <a:gd name="T7" fmla="*/ 2147483647 h 199"/>
              <a:gd name="T8" fmla="*/ 0 w 244"/>
              <a:gd name="T9" fmla="*/ 2147483647 h 199"/>
              <a:gd name="T10" fmla="*/ 0 60000 65536"/>
              <a:gd name="T11" fmla="*/ 0 60000 65536"/>
              <a:gd name="T12" fmla="*/ 0 60000 65536"/>
              <a:gd name="T13" fmla="*/ 0 60000 65536"/>
              <a:gd name="T14" fmla="*/ 0 60000 65536"/>
              <a:gd name="T15" fmla="*/ 0 w 244"/>
              <a:gd name="T16" fmla="*/ 0 h 199"/>
              <a:gd name="T17" fmla="*/ 244 w 244"/>
              <a:gd name="T18" fmla="*/ 199 h 199"/>
            </a:gdLst>
            <a:ahLst/>
            <a:cxnLst>
              <a:cxn ang="T10">
                <a:pos x="T0" y="T1"/>
              </a:cxn>
              <a:cxn ang="T11">
                <a:pos x="T2" y="T3"/>
              </a:cxn>
              <a:cxn ang="T12">
                <a:pos x="T4" y="T5"/>
              </a:cxn>
              <a:cxn ang="T13">
                <a:pos x="T6" y="T7"/>
              </a:cxn>
              <a:cxn ang="T14">
                <a:pos x="T8" y="T9"/>
              </a:cxn>
            </a:cxnLst>
            <a:rect l="T15" t="T16" r="T17" b="T18"/>
            <a:pathLst>
              <a:path w="244" h="199">
                <a:moveTo>
                  <a:pt x="0" y="126"/>
                </a:moveTo>
                <a:lnTo>
                  <a:pt x="66" y="80"/>
                </a:lnTo>
                <a:lnTo>
                  <a:pt x="84" y="0"/>
                </a:lnTo>
                <a:lnTo>
                  <a:pt x="244" y="199"/>
                </a:lnTo>
                <a:lnTo>
                  <a:pt x="0" y="1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0" name="Arc 34"/>
          <p:cNvSpPr>
            <a:spLocks/>
          </p:cNvSpPr>
          <p:nvPr/>
        </p:nvSpPr>
        <p:spPr bwMode="auto">
          <a:xfrm>
            <a:off x="2445728" y="2713893"/>
            <a:ext cx="1871296" cy="309197"/>
          </a:xfrm>
          <a:custGeom>
            <a:avLst/>
            <a:gdLst>
              <a:gd name="T0" fmla="*/ 2147483647 w 21600"/>
              <a:gd name="T1" fmla="*/ 2147483647 h 21492"/>
              <a:gd name="T2" fmla="*/ 0 w 21600"/>
              <a:gd name="T3" fmla="*/ 0 h 21492"/>
              <a:gd name="T4" fmla="*/ 2147483647 w 21600"/>
              <a:gd name="T5" fmla="*/ 0 h 21492"/>
              <a:gd name="T6" fmla="*/ 0 60000 65536"/>
              <a:gd name="T7" fmla="*/ 0 60000 65536"/>
              <a:gd name="T8" fmla="*/ 0 60000 65536"/>
              <a:gd name="T9" fmla="*/ 0 w 21600"/>
              <a:gd name="T10" fmla="*/ 0 h 21492"/>
              <a:gd name="T11" fmla="*/ 21600 w 21600"/>
              <a:gd name="T12" fmla="*/ 21492 h 21492"/>
            </a:gdLst>
            <a:ahLst/>
            <a:cxnLst>
              <a:cxn ang="T6">
                <a:pos x="T0" y="T1"/>
              </a:cxn>
              <a:cxn ang="T7">
                <a:pos x="T2" y="T3"/>
              </a:cxn>
              <a:cxn ang="T8">
                <a:pos x="T4" y="T5"/>
              </a:cxn>
            </a:cxnLst>
            <a:rect l="T9" t="T10" r="T11" b="T12"/>
            <a:pathLst>
              <a:path w="21600" h="21492" fill="none" extrusionOk="0">
                <a:moveTo>
                  <a:pt x="19439" y="21491"/>
                </a:moveTo>
                <a:cubicBezTo>
                  <a:pt x="8402" y="20381"/>
                  <a:pt x="0" y="11092"/>
                  <a:pt x="0" y="0"/>
                </a:cubicBezTo>
              </a:path>
              <a:path w="21600" h="21492" stroke="0" extrusionOk="0">
                <a:moveTo>
                  <a:pt x="19439" y="21491"/>
                </a:moveTo>
                <a:cubicBezTo>
                  <a:pt x="8402" y="20381"/>
                  <a:pt x="0" y="11092"/>
                  <a:pt x="0" y="0"/>
                </a:cubicBezTo>
                <a:lnTo>
                  <a:pt x="21600" y="0"/>
                </a:lnTo>
                <a:lnTo>
                  <a:pt x="19439" y="214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71" name="Freeform 35"/>
          <p:cNvSpPr>
            <a:spLocks/>
          </p:cNvSpPr>
          <p:nvPr/>
        </p:nvSpPr>
        <p:spPr bwMode="auto">
          <a:xfrm>
            <a:off x="4070839" y="2954216"/>
            <a:ext cx="244720" cy="134815"/>
          </a:xfrm>
          <a:custGeom>
            <a:avLst/>
            <a:gdLst>
              <a:gd name="T0" fmla="*/ 0 w 243"/>
              <a:gd name="T1" fmla="*/ 2147483647 h 152"/>
              <a:gd name="T2" fmla="*/ 2147483647 w 243"/>
              <a:gd name="T3" fmla="*/ 2147483647 h 152"/>
              <a:gd name="T4" fmla="*/ 0 w 243"/>
              <a:gd name="T5" fmla="*/ 0 h 152"/>
              <a:gd name="T6" fmla="*/ 2147483647 w 243"/>
              <a:gd name="T7" fmla="*/ 2147483647 h 152"/>
              <a:gd name="T8" fmla="*/ 0 w 243"/>
              <a:gd name="T9" fmla="*/ 2147483647 h 152"/>
              <a:gd name="T10" fmla="*/ 0 60000 65536"/>
              <a:gd name="T11" fmla="*/ 0 60000 65536"/>
              <a:gd name="T12" fmla="*/ 0 60000 65536"/>
              <a:gd name="T13" fmla="*/ 0 60000 65536"/>
              <a:gd name="T14" fmla="*/ 0 60000 65536"/>
              <a:gd name="T15" fmla="*/ 0 w 243"/>
              <a:gd name="T16" fmla="*/ 0 h 152"/>
              <a:gd name="T17" fmla="*/ 243 w 243"/>
              <a:gd name="T18" fmla="*/ 152 h 152"/>
            </a:gdLst>
            <a:ahLst/>
            <a:cxnLst>
              <a:cxn ang="T10">
                <a:pos x="T0" y="T1"/>
              </a:cxn>
              <a:cxn ang="T11">
                <a:pos x="T2" y="T3"/>
              </a:cxn>
              <a:cxn ang="T12">
                <a:pos x="T4" y="T5"/>
              </a:cxn>
              <a:cxn ang="T13">
                <a:pos x="T6" y="T7"/>
              </a:cxn>
              <a:cxn ang="T14">
                <a:pos x="T8" y="T9"/>
              </a:cxn>
            </a:cxnLst>
            <a:rect l="T15" t="T16" r="T17" b="T18"/>
            <a:pathLst>
              <a:path w="243" h="152">
                <a:moveTo>
                  <a:pt x="0" y="152"/>
                </a:moveTo>
                <a:lnTo>
                  <a:pt x="30" y="76"/>
                </a:lnTo>
                <a:lnTo>
                  <a:pt x="0" y="0"/>
                </a:lnTo>
                <a:lnTo>
                  <a:pt x="243" y="78"/>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2" name="Arc 36"/>
          <p:cNvSpPr>
            <a:spLocks/>
          </p:cNvSpPr>
          <p:nvPr/>
        </p:nvSpPr>
        <p:spPr bwMode="auto">
          <a:xfrm>
            <a:off x="2228851" y="2858966"/>
            <a:ext cx="2067657" cy="511419"/>
          </a:xfrm>
          <a:custGeom>
            <a:avLst/>
            <a:gdLst>
              <a:gd name="T0" fmla="*/ 2147483647 w 22240"/>
              <a:gd name="T1" fmla="*/ 2147483647 h 21600"/>
              <a:gd name="T2" fmla="*/ 0 w 22240"/>
              <a:gd name="T3" fmla="*/ 2147483647 h 21600"/>
              <a:gd name="T4" fmla="*/ 2147483647 w 22240"/>
              <a:gd name="T5" fmla="*/ 0 h 21600"/>
              <a:gd name="T6" fmla="*/ 0 60000 65536"/>
              <a:gd name="T7" fmla="*/ 0 60000 65536"/>
              <a:gd name="T8" fmla="*/ 0 60000 65536"/>
              <a:gd name="T9" fmla="*/ 0 w 22240"/>
              <a:gd name="T10" fmla="*/ 0 h 21600"/>
              <a:gd name="T11" fmla="*/ 22240 w 22240"/>
              <a:gd name="T12" fmla="*/ 21600 h 21600"/>
            </a:gdLst>
            <a:ahLst/>
            <a:cxnLst>
              <a:cxn ang="T6">
                <a:pos x="T0" y="T1"/>
              </a:cxn>
              <a:cxn ang="T7">
                <a:pos x="T2" y="T3"/>
              </a:cxn>
              <a:cxn ang="T8">
                <a:pos x="T4" y="T5"/>
              </a:cxn>
            </a:cxnLst>
            <a:rect l="T9" t="T10" r="T11" b="T12"/>
            <a:pathLst>
              <a:path w="22240" h="21600" fill="none" extrusionOk="0">
                <a:moveTo>
                  <a:pt x="22239" y="21585"/>
                </a:moveTo>
                <a:cubicBezTo>
                  <a:pt x="21978" y="21595"/>
                  <a:pt x="21716" y="21599"/>
                  <a:pt x="21455" y="21600"/>
                </a:cubicBezTo>
                <a:cubicBezTo>
                  <a:pt x="10492" y="21600"/>
                  <a:pt x="1268" y="13387"/>
                  <a:pt x="0" y="2498"/>
                </a:cubicBezTo>
              </a:path>
              <a:path w="22240" h="21600" stroke="0" extrusionOk="0">
                <a:moveTo>
                  <a:pt x="22239" y="21585"/>
                </a:moveTo>
                <a:cubicBezTo>
                  <a:pt x="21978" y="21595"/>
                  <a:pt x="21716" y="21599"/>
                  <a:pt x="21455" y="21600"/>
                </a:cubicBezTo>
                <a:cubicBezTo>
                  <a:pt x="10492" y="21600"/>
                  <a:pt x="1268" y="13387"/>
                  <a:pt x="0" y="2498"/>
                </a:cubicBezTo>
                <a:lnTo>
                  <a:pt x="21455" y="0"/>
                </a:lnTo>
                <a:lnTo>
                  <a:pt x="22239" y="2158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73" name="Freeform 37"/>
          <p:cNvSpPr>
            <a:spLocks/>
          </p:cNvSpPr>
          <p:nvPr/>
        </p:nvSpPr>
        <p:spPr bwMode="auto">
          <a:xfrm>
            <a:off x="4248150" y="3302977"/>
            <a:ext cx="246185" cy="136281"/>
          </a:xfrm>
          <a:custGeom>
            <a:avLst/>
            <a:gdLst>
              <a:gd name="T0" fmla="*/ 2147483647 w 246"/>
              <a:gd name="T1" fmla="*/ 2147483647 h 152"/>
              <a:gd name="T2" fmla="*/ 2147483647 w 246"/>
              <a:gd name="T3" fmla="*/ 2147483647 h 152"/>
              <a:gd name="T4" fmla="*/ 0 w 246"/>
              <a:gd name="T5" fmla="*/ 0 h 152"/>
              <a:gd name="T6" fmla="*/ 2147483647 w 246"/>
              <a:gd name="T7" fmla="*/ 2147483647 h 152"/>
              <a:gd name="T8" fmla="*/ 2147483647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4" y="152"/>
                </a:moveTo>
                <a:lnTo>
                  <a:pt x="32" y="76"/>
                </a:lnTo>
                <a:lnTo>
                  <a:pt x="0" y="0"/>
                </a:lnTo>
                <a:lnTo>
                  <a:pt x="246" y="70"/>
                </a:lnTo>
                <a:lnTo>
                  <a:pt x="4"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4" name="Rectangle 38"/>
          <p:cNvSpPr>
            <a:spLocks noChangeArrowheads="1"/>
          </p:cNvSpPr>
          <p:nvPr/>
        </p:nvSpPr>
        <p:spPr bwMode="auto">
          <a:xfrm rot="600000">
            <a:off x="2634950" y="2720232"/>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PURCHASED_SEEDS</a:t>
            </a:r>
            <a:endParaRPr lang="en-GB" sz="1108"/>
          </a:p>
        </p:txBody>
      </p:sp>
      <p:sp>
        <p:nvSpPr>
          <p:cNvPr id="35875" name="Rectangle 39"/>
          <p:cNvSpPr>
            <a:spLocks noChangeArrowheads="1"/>
          </p:cNvSpPr>
          <p:nvPr/>
        </p:nvSpPr>
        <p:spPr bwMode="auto">
          <a:xfrm rot="780000">
            <a:off x="2693540" y="2116493"/>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PURCHASED_FERTILIZER</a:t>
            </a:r>
            <a:endParaRPr lang="en-GB" sz="1108"/>
          </a:p>
        </p:txBody>
      </p:sp>
      <p:sp>
        <p:nvSpPr>
          <p:cNvPr id="35876" name="Rectangle 40"/>
          <p:cNvSpPr>
            <a:spLocks noChangeArrowheads="1"/>
          </p:cNvSpPr>
          <p:nvPr/>
        </p:nvSpPr>
        <p:spPr bwMode="auto">
          <a:xfrm rot="480000">
            <a:off x="2273801" y="3363535"/>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PURCHASED_HEALTH_ITEMS</a:t>
            </a:r>
            <a:endParaRPr lang="en-GB" sz="1108"/>
          </a:p>
        </p:txBody>
      </p:sp>
      <p:sp>
        <p:nvSpPr>
          <p:cNvPr id="35877" name="Arc 41"/>
          <p:cNvSpPr>
            <a:spLocks/>
          </p:cNvSpPr>
          <p:nvPr/>
        </p:nvSpPr>
        <p:spPr bwMode="auto">
          <a:xfrm>
            <a:off x="5250474" y="2952751"/>
            <a:ext cx="1137138" cy="682869"/>
          </a:xfrm>
          <a:custGeom>
            <a:avLst/>
            <a:gdLst>
              <a:gd name="T0" fmla="*/ 0 w 21450"/>
              <a:gd name="T1" fmla="*/ 2147483647 h 21600"/>
              <a:gd name="T2" fmla="*/ 2147483647 w 21450"/>
              <a:gd name="T3" fmla="*/ 2147483647 h 21600"/>
              <a:gd name="T4" fmla="*/ 2147483647 w 21450"/>
              <a:gd name="T5" fmla="*/ 2147483647 h 21600"/>
              <a:gd name="T6" fmla="*/ 0 60000 65536"/>
              <a:gd name="T7" fmla="*/ 0 60000 65536"/>
              <a:gd name="T8" fmla="*/ 0 60000 65536"/>
              <a:gd name="T9" fmla="*/ 0 w 21450"/>
              <a:gd name="T10" fmla="*/ 0 h 21600"/>
              <a:gd name="T11" fmla="*/ 21450 w 21450"/>
              <a:gd name="T12" fmla="*/ 21600 h 21600"/>
            </a:gdLst>
            <a:ahLst/>
            <a:cxnLst>
              <a:cxn ang="T6">
                <a:pos x="T0" y="T1"/>
              </a:cxn>
              <a:cxn ang="T7">
                <a:pos x="T2" y="T3"/>
              </a:cxn>
              <a:cxn ang="T8">
                <a:pos x="T4" y="T5"/>
              </a:cxn>
            </a:cxnLst>
            <a:rect l="T9" t="T10" r="T11" b="T12"/>
            <a:pathLst>
              <a:path w="21450" h="21600" fill="none" extrusionOk="0">
                <a:moveTo>
                  <a:pt x="0" y="5"/>
                </a:moveTo>
                <a:cubicBezTo>
                  <a:pt x="161" y="1"/>
                  <a:pt x="323" y="-1"/>
                  <a:pt x="485" y="0"/>
                </a:cubicBezTo>
                <a:cubicBezTo>
                  <a:pt x="10411" y="0"/>
                  <a:pt x="19059" y="6765"/>
                  <a:pt x="21449" y="16399"/>
                </a:cubicBezTo>
              </a:path>
              <a:path w="21450" h="21600" stroke="0" extrusionOk="0">
                <a:moveTo>
                  <a:pt x="0" y="5"/>
                </a:moveTo>
                <a:cubicBezTo>
                  <a:pt x="161" y="1"/>
                  <a:pt x="323" y="-1"/>
                  <a:pt x="485" y="0"/>
                </a:cubicBezTo>
                <a:cubicBezTo>
                  <a:pt x="10411" y="0"/>
                  <a:pt x="19059" y="6765"/>
                  <a:pt x="21449" y="16399"/>
                </a:cubicBezTo>
                <a:lnTo>
                  <a:pt x="485" y="21600"/>
                </a:lnTo>
                <a:lnTo>
                  <a:pt x="0" y="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78" name="Freeform 42"/>
          <p:cNvSpPr>
            <a:spLocks/>
          </p:cNvSpPr>
          <p:nvPr/>
        </p:nvSpPr>
        <p:spPr bwMode="auto">
          <a:xfrm>
            <a:off x="6289431" y="3405554"/>
            <a:ext cx="148004" cy="228600"/>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4"/>
                </a:moveTo>
                <a:lnTo>
                  <a:pt x="80" y="46"/>
                </a:lnTo>
                <a:lnTo>
                  <a:pt x="148" y="0"/>
                </a:lnTo>
                <a:lnTo>
                  <a:pt x="130" y="254"/>
                </a:lnTo>
                <a:lnTo>
                  <a:pt x="0" y="3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79" name="Rectangle 43"/>
          <p:cNvSpPr>
            <a:spLocks noChangeArrowheads="1"/>
          </p:cNvSpPr>
          <p:nvPr/>
        </p:nvSpPr>
        <p:spPr bwMode="auto">
          <a:xfrm>
            <a:off x="5169229" y="4506059"/>
            <a:ext cx="714940" cy="511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p>
          <a:p>
            <a:pPr algn="ctr" eaLnBrk="0" hangingPunct="0"/>
            <a:r>
              <a:rPr lang="en-GB" sz="1108">
                <a:solidFill>
                  <a:srgbClr val="000000"/>
                </a:solidFill>
              </a:rPr>
              <a:t>WASTE</a:t>
            </a:r>
          </a:p>
          <a:p>
            <a:pPr algn="ctr" eaLnBrk="0" hangingPunct="0"/>
            <a:r>
              <a:rPr lang="en-GB" sz="1108"/>
              <a:t>6</a:t>
            </a:r>
          </a:p>
        </p:txBody>
      </p:sp>
      <p:sp>
        <p:nvSpPr>
          <p:cNvPr id="35880" name="Freeform 44"/>
          <p:cNvSpPr>
            <a:spLocks/>
          </p:cNvSpPr>
          <p:nvPr/>
        </p:nvSpPr>
        <p:spPr bwMode="auto">
          <a:xfrm rot="1718481">
            <a:off x="4487008" y="3408485"/>
            <a:ext cx="152400" cy="224204"/>
          </a:xfrm>
          <a:custGeom>
            <a:avLst/>
            <a:gdLst>
              <a:gd name="T0" fmla="*/ 2147483647 w 152"/>
              <a:gd name="T1" fmla="*/ 2147483647 h 249"/>
              <a:gd name="T2" fmla="*/ 2147483647 w 152"/>
              <a:gd name="T3" fmla="*/ 2147483647 h 249"/>
              <a:gd name="T4" fmla="*/ 0 w 152"/>
              <a:gd name="T5" fmla="*/ 2147483647 h 249"/>
              <a:gd name="T6" fmla="*/ 2147483647 w 152"/>
              <a:gd name="T7" fmla="*/ 0 h 249"/>
              <a:gd name="T8" fmla="*/ 2147483647 w 152"/>
              <a:gd name="T9" fmla="*/ 2147483647 h 249"/>
              <a:gd name="T10" fmla="*/ 0 60000 65536"/>
              <a:gd name="T11" fmla="*/ 0 60000 65536"/>
              <a:gd name="T12" fmla="*/ 0 60000 65536"/>
              <a:gd name="T13" fmla="*/ 0 60000 65536"/>
              <a:gd name="T14" fmla="*/ 0 60000 65536"/>
              <a:gd name="T15" fmla="*/ 0 w 152"/>
              <a:gd name="T16" fmla="*/ 0 h 249"/>
              <a:gd name="T17" fmla="*/ 152 w 152"/>
              <a:gd name="T18" fmla="*/ 249 h 249"/>
            </a:gdLst>
            <a:ahLst/>
            <a:cxnLst>
              <a:cxn ang="T10">
                <a:pos x="T0" y="T1"/>
              </a:cxn>
              <a:cxn ang="T11">
                <a:pos x="T2" y="T3"/>
              </a:cxn>
              <a:cxn ang="T12">
                <a:pos x="T4" y="T5"/>
              </a:cxn>
              <a:cxn ang="T13">
                <a:pos x="T6" y="T7"/>
              </a:cxn>
              <a:cxn ang="T14">
                <a:pos x="T8" y="T9"/>
              </a:cxn>
            </a:cxnLst>
            <a:rect l="T15" t="T16" r="T17" b="T18"/>
            <a:pathLst>
              <a:path w="152" h="249">
                <a:moveTo>
                  <a:pt x="152" y="235"/>
                </a:moveTo>
                <a:lnTo>
                  <a:pt x="74" y="211"/>
                </a:lnTo>
                <a:lnTo>
                  <a:pt x="0" y="249"/>
                </a:lnTo>
                <a:lnTo>
                  <a:pt x="52" y="0"/>
                </a:lnTo>
                <a:lnTo>
                  <a:pt x="152" y="23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1" name="Arc 45"/>
          <p:cNvSpPr>
            <a:spLocks/>
          </p:cNvSpPr>
          <p:nvPr/>
        </p:nvSpPr>
        <p:spPr bwMode="auto">
          <a:xfrm>
            <a:off x="6872654" y="4114800"/>
            <a:ext cx="490904" cy="628650"/>
          </a:xfrm>
          <a:custGeom>
            <a:avLst/>
            <a:gdLst>
              <a:gd name="T0" fmla="*/ 2147483647 w 20842"/>
              <a:gd name="T1" fmla="*/ 0 h 21590"/>
              <a:gd name="T2" fmla="*/ 2147483647 w 20842"/>
              <a:gd name="T3" fmla="*/ 2147483647 h 21590"/>
              <a:gd name="T4" fmla="*/ 0 w 20842"/>
              <a:gd name="T5" fmla="*/ 2147483647 h 21590"/>
              <a:gd name="T6" fmla="*/ 0 60000 65536"/>
              <a:gd name="T7" fmla="*/ 0 60000 65536"/>
              <a:gd name="T8" fmla="*/ 0 60000 65536"/>
              <a:gd name="T9" fmla="*/ 0 w 20842"/>
              <a:gd name="T10" fmla="*/ 0 h 21590"/>
              <a:gd name="T11" fmla="*/ 20842 w 20842"/>
              <a:gd name="T12" fmla="*/ 21590 h 21590"/>
            </a:gdLst>
            <a:ahLst/>
            <a:cxnLst>
              <a:cxn ang="T6">
                <a:pos x="T0" y="T1"/>
              </a:cxn>
              <a:cxn ang="T7">
                <a:pos x="T2" y="T3"/>
              </a:cxn>
              <a:cxn ang="T8">
                <a:pos x="T4" y="T5"/>
              </a:cxn>
            </a:cxnLst>
            <a:rect l="T9" t="T10" r="T11" b="T12"/>
            <a:pathLst>
              <a:path w="20842" h="21590" fill="none" extrusionOk="0">
                <a:moveTo>
                  <a:pt x="671" y="0"/>
                </a:moveTo>
                <a:cubicBezTo>
                  <a:pt x="10163" y="295"/>
                  <a:pt x="18348" y="6755"/>
                  <a:pt x="20841" y="15918"/>
                </a:cubicBezTo>
              </a:path>
              <a:path w="20842" h="21590" stroke="0" extrusionOk="0">
                <a:moveTo>
                  <a:pt x="671" y="0"/>
                </a:moveTo>
                <a:cubicBezTo>
                  <a:pt x="10163" y="295"/>
                  <a:pt x="18348" y="6755"/>
                  <a:pt x="20841" y="15918"/>
                </a:cubicBezTo>
                <a:lnTo>
                  <a:pt x="0" y="21590"/>
                </a:lnTo>
                <a:lnTo>
                  <a:pt x="67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82" name="Freeform 46"/>
          <p:cNvSpPr>
            <a:spLocks/>
          </p:cNvSpPr>
          <p:nvPr/>
        </p:nvSpPr>
        <p:spPr bwMode="auto">
          <a:xfrm>
            <a:off x="7272704" y="4516316"/>
            <a:ext cx="152400" cy="227135"/>
          </a:xfrm>
          <a:custGeom>
            <a:avLst/>
            <a:gdLst>
              <a:gd name="T0" fmla="*/ 0 w 152"/>
              <a:gd name="T1" fmla="*/ 2147483647 h 251"/>
              <a:gd name="T2" fmla="*/ 2147483647 w 152"/>
              <a:gd name="T3" fmla="*/ 2147483647 h 251"/>
              <a:gd name="T4" fmla="*/ 2147483647 w 152"/>
              <a:gd name="T5" fmla="*/ 0 h 251"/>
              <a:gd name="T6" fmla="*/ 2147483647 w 152"/>
              <a:gd name="T7" fmla="*/ 2147483647 h 251"/>
              <a:gd name="T8" fmla="*/ 0 w 152"/>
              <a:gd name="T9" fmla="*/ 2147483647 h 251"/>
              <a:gd name="T10" fmla="*/ 0 60000 65536"/>
              <a:gd name="T11" fmla="*/ 0 60000 65536"/>
              <a:gd name="T12" fmla="*/ 0 60000 65536"/>
              <a:gd name="T13" fmla="*/ 0 60000 65536"/>
              <a:gd name="T14" fmla="*/ 0 60000 65536"/>
              <a:gd name="T15" fmla="*/ 0 w 152"/>
              <a:gd name="T16" fmla="*/ 0 h 251"/>
              <a:gd name="T17" fmla="*/ 152 w 152"/>
              <a:gd name="T18" fmla="*/ 251 h 251"/>
            </a:gdLst>
            <a:ahLst/>
            <a:cxnLst>
              <a:cxn ang="T10">
                <a:pos x="T0" y="T1"/>
              </a:cxn>
              <a:cxn ang="T11">
                <a:pos x="T2" y="T3"/>
              </a:cxn>
              <a:cxn ang="T12">
                <a:pos x="T4" y="T5"/>
              </a:cxn>
              <a:cxn ang="T13">
                <a:pos x="T6" y="T7"/>
              </a:cxn>
              <a:cxn ang="T14">
                <a:pos x="T8" y="T9"/>
              </a:cxn>
            </a:cxnLst>
            <a:rect l="T15" t="T16" r="T17" b="T18"/>
            <a:pathLst>
              <a:path w="152" h="251">
                <a:moveTo>
                  <a:pt x="0" y="20"/>
                </a:moveTo>
                <a:lnTo>
                  <a:pt x="80" y="39"/>
                </a:lnTo>
                <a:lnTo>
                  <a:pt x="152" y="0"/>
                </a:lnTo>
                <a:lnTo>
                  <a:pt x="106" y="251"/>
                </a:lnTo>
                <a:lnTo>
                  <a:pt x="0" y="2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3" name="Arc 47"/>
          <p:cNvSpPr>
            <a:spLocks/>
          </p:cNvSpPr>
          <p:nvPr/>
        </p:nvSpPr>
        <p:spPr bwMode="auto">
          <a:xfrm>
            <a:off x="7167197" y="4141177"/>
            <a:ext cx="892419" cy="247650"/>
          </a:xfrm>
          <a:custGeom>
            <a:avLst/>
            <a:gdLst>
              <a:gd name="T0" fmla="*/ 2147483647 w 20210"/>
              <a:gd name="T1" fmla="*/ 2147483647 h 21171"/>
              <a:gd name="T2" fmla="*/ 0 w 20210"/>
              <a:gd name="T3" fmla="*/ 2147483647 h 21171"/>
              <a:gd name="T4" fmla="*/ 2147483647 w 20210"/>
              <a:gd name="T5" fmla="*/ 0 h 21171"/>
              <a:gd name="T6" fmla="*/ 0 60000 65536"/>
              <a:gd name="T7" fmla="*/ 0 60000 65536"/>
              <a:gd name="T8" fmla="*/ 0 60000 65536"/>
              <a:gd name="T9" fmla="*/ 0 w 20210"/>
              <a:gd name="T10" fmla="*/ 0 h 21171"/>
              <a:gd name="T11" fmla="*/ 20210 w 20210"/>
              <a:gd name="T12" fmla="*/ 21171 h 21171"/>
            </a:gdLst>
            <a:ahLst/>
            <a:cxnLst>
              <a:cxn ang="T6">
                <a:pos x="T0" y="T1"/>
              </a:cxn>
              <a:cxn ang="T7">
                <a:pos x="T2" y="T3"/>
              </a:cxn>
              <a:cxn ang="T8">
                <a:pos x="T4" y="T5"/>
              </a:cxn>
            </a:cxnLst>
            <a:rect l="T9" t="T10" r="T11" b="T12"/>
            <a:pathLst>
              <a:path w="20210" h="21171" fill="none" extrusionOk="0">
                <a:moveTo>
                  <a:pt x="15925" y="21170"/>
                </a:moveTo>
                <a:cubicBezTo>
                  <a:pt x="8639" y="19696"/>
                  <a:pt x="2624" y="14579"/>
                  <a:pt x="0" y="7624"/>
                </a:cubicBezTo>
              </a:path>
              <a:path w="20210" h="21171" stroke="0" extrusionOk="0">
                <a:moveTo>
                  <a:pt x="15925" y="21170"/>
                </a:moveTo>
                <a:cubicBezTo>
                  <a:pt x="8639" y="19696"/>
                  <a:pt x="2624" y="14579"/>
                  <a:pt x="0" y="7624"/>
                </a:cubicBezTo>
                <a:lnTo>
                  <a:pt x="20210" y="0"/>
                </a:lnTo>
                <a:lnTo>
                  <a:pt x="15925" y="2117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84" name="Freeform 48"/>
          <p:cNvSpPr>
            <a:spLocks/>
          </p:cNvSpPr>
          <p:nvPr/>
        </p:nvSpPr>
        <p:spPr bwMode="auto">
          <a:xfrm>
            <a:off x="7810500" y="4315559"/>
            <a:ext cx="246185" cy="136280"/>
          </a:xfrm>
          <a:custGeom>
            <a:avLst/>
            <a:gdLst>
              <a:gd name="T0" fmla="*/ 0 w 246"/>
              <a:gd name="T1" fmla="*/ 2147483647 h 152"/>
              <a:gd name="T2" fmla="*/ 2147483647 w 246"/>
              <a:gd name="T3" fmla="*/ 2147483647 h 152"/>
              <a:gd name="T4" fmla="*/ 2147483647 w 246"/>
              <a:gd name="T5" fmla="*/ 0 h 152"/>
              <a:gd name="T6" fmla="*/ 2147483647 w 246"/>
              <a:gd name="T7" fmla="*/ 2147483647 h 152"/>
              <a:gd name="T8" fmla="*/ 0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0" y="152"/>
                </a:moveTo>
                <a:lnTo>
                  <a:pt x="32" y="78"/>
                </a:lnTo>
                <a:lnTo>
                  <a:pt x="4" y="0"/>
                </a:lnTo>
                <a:lnTo>
                  <a:pt x="246" y="84"/>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5" name="Rectangle 49"/>
          <p:cNvSpPr>
            <a:spLocks noChangeArrowheads="1"/>
          </p:cNvSpPr>
          <p:nvPr/>
        </p:nvSpPr>
        <p:spPr bwMode="auto">
          <a:xfrm>
            <a:off x="7290289" y="4009292"/>
            <a:ext cx="93775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VEGETABLES</a:t>
            </a:r>
            <a:endParaRPr lang="en-GB" sz="1108"/>
          </a:p>
        </p:txBody>
      </p:sp>
      <p:sp>
        <p:nvSpPr>
          <p:cNvPr id="35886" name="Freeform 50"/>
          <p:cNvSpPr>
            <a:spLocks/>
          </p:cNvSpPr>
          <p:nvPr/>
        </p:nvSpPr>
        <p:spPr bwMode="auto">
          <a:xfrm>
            <a:off x="5401408" y="5675436"/>
            <a:ext cx="250581" cy="137746"/>
          </a:xfrm>
          <a:custGeom>
            <a:avLst/>
            <a:gdLst>
              <a:gd name="T0" fmla="*/ 2147483647 w 252"/>
              <a:gd name="T1" fmla="*/ 0 h 152"/>
              <a:gd name="T2" fmla="*/ 2147483647 w 252"/>
              <a:gd name="T3" fmla="*/ 2147483647 h 152"/>
              <a:gd name="T4" fmla="*/ 2147483647 w 252"/>
              <a:gd name="T5" fmla="*/ 2147483647 h 152"/>
              <a:gd name="T6" fmla="*/ 0 w 252"/>
              <a:gd name="T7" fmla="*/ 2147483647 h 152"/>
              <a:gd name="T8" fmla="*/ 2147483647 w 252"/>
              <a:gd name="T9" fmla="*/ 0 h 152"/>
              <a:gd name="T10" fmla="*/ 0 60000 65536"/>
              <a:gd name="T11" fmla="*/ 0 60000 65536"/>
              <a:gd name="T12" fmla="*/ 0 60000 65536"/>
              <a:gd name="T13" fmla="*/ 0 60000 65536"/>
              <a:gd name="T14" fmla="*/ 0 60000 65536"/>
              <a:gd name="T15" fmla="*/ 0 w 252"/>
              <a:gd name="T16" fmla="*/ 0 h 152"/>
              <a:gd name="T17" fmla="*/ 252 w 252"/>
              <a:gd name="T18" fmla="*/ 152 h 152"/>
            </a:gdLst>
            <a:ahLst/>
            <a:cxnLst>
              <a:cxn ang="T10">
                <a:pos x="T0" y="T1"/>
              </a:cxn>
              <a:cxn ang="T11">
                <a:pos x="T2" y="T3"/>
              </a:cxn>
              <a:cxn ang="T12">
                <a:pos x="T4" y="T5"/>
              </a:cxn>
              <a:cxn ang="T13">
                <a:pos x="T6" y="T7"/>
              </a:cxn>
              <a:cxn ang="T14">
                <a:pos x="T8" y="T9"/>
              </a:cxn>
            </a:cxnLst>
            <a:rect l="T15" t="T16" r="T17" b="T18"/>
            <a:pathLst>
              <a:path w="252" h="152">
                <a:moveTo>
                  <a:pt x="252" y="0"/>
                </a:moveTo>
                <a:lnTo>
                  <a:pt x="212" y="72"/>
                </a:lnTo>
                <a:lnTo>
                  <a:pt x="234" y="152"/>
                </a:lnTo>
                <a:lnTo>
                  <a:pt x="0" y="48"/>
                </a:lnTo>
                <a:lnTo>
                  <a:pt x="25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7" name="Freeform 51"/>
          <p:cNvSpPr>
            <a:spLocks/>
          </p:cNvSpPr>
          <p:nvPr/>
        </p:nvSpPr>
        <p:spPr bwMode="auto">
          <a:xfrm>
            <a:off x="4741985" y="3439258"/>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88" name="Arc 52"/>
          <p:cNvSpPr>
            <a:spLocks/>
          </p:cNvSpPr>
          <p:nvPr/>
        </p:nvSpPr>
        <p:spPr bwMode="auto">
          <a:xfrm>
            <a:off x="4813789" y="1768720"/>
            <a:ext cx="143608" cy="866042"/>
          </a:xfrm>
          <a:custGeom>
            <a:avLst/>
            <a:gdLst>
              <a:gd name="T0" fmla="*/ 2147483647 w 21600"/>
              <a:gd name="T1" fmla="*/ 0 h 20504"/>
              <a:gd name="T2" fmla="*/ 2147483647 w 21600"/>
              <a:gd name="T3" fmla="*/ 2147483647 h 20504"/>
              <a:gd name="T4" fmla="*/ 0 w 21600"/>
              <a:gd name="T5" fmla="*/ 2147483647 h 20504"/>
              <a:gd name="T6" fmla="*/ 0 60000 65536"/>
              <a:gd name="T7" fmla="*/ 0 60000 65536"/>
              <a:gd name="T8" fmla="*/ 0 60000 65536"/>
              <a:gd name="T9" fmla="*/ 0 w 21600"/>
              <a:gd name="T10" fmla="*/ 0 h 20504"/>
              <a:gd name="T11" fmla="*/ 21600 w 21600"/>
              <a:gd name="T12" fmla="*/ 20504 h 20504"/>
            </a:gdLst>
            <a:ahLst/>
            <a:cxnLst>
              <a:cxn ang="T6">
                <a:pos x="T0" y="T1"/>
              </a:cxn>
              <a:cxn ang="T7">
                <a:pos x="T2" y="T3"/>
              </a:cxn>
              <a:cxn ang="T8">
                <a:pos x="T4" y="T5"/>
              </a:cxn>
            </a:cxnLst>
            <a:rect l="T9" t="T10" r="T11" b="T12"/>
            <a:pathLst>
              <a:path w="21600" h="20504" fill="none" extrusionOk="0">
                <a:moveTo>
                  <a:pt x="21599" y="0"/>
                </a:moveTo>
                <a:cubicBezTo>
                  <a:pt x="21599" y="13"/>
                  <a:pt x="21600" y="27"/>
                  <a:pt x="21600" y="41"/>
                </a:cubicBezTo>
                <a:cubicBezTo>
                  <a:pt x="21600" y="9305"/>
                  <a:pt x="15692" y="17537"/>
                  <a:pt x="6915" y="20503"/>
                </a:cubicBezTo>
              </a:path>
              <a:path w="21600" h="20504" stroke="0" extrusionOk="0">
                <a:moveTo>
                  <a:pt x="21599" y="0"/>
                </a:moveTo>
                <a:cubicBezTo>
                  <a:pt x="21599" y="13"/>
                  <a:pt x="21600" y="27"/>
                  <a:pt x="21600" y="41"/>
                </a:cubicBezTo>
                <a:cubicBezTo>
                  <a:pt x="21600" y="9305"/>
                  <a:pt x="15692" y="17537"/>
                  <a:pt x="6915" y="20503"/>
                </a:cubicBezTo>
                <a:lnTo>
                  <a:pt x="0" y="41"/>
                </a:lnTo>
                <a:lnTo>
                  <a:pt x="21599"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89" name="Freeform 53"/>
          <p:cNvSpPr>
            <a:spLocks/>
          </p:cNvSpPr>
          <p:nvPr/>
        </p:nvSpPr>
        <p:spPr bwMode="auto">
          <a:xfrm>
            <a:off x="4844562" y="2458915"/>
            <a:ext cx="148004" cy="230066"/>
          </a:xfrm>
          <a:custGeom>
            <a:avLst/>
            <a:gdLst>
              <a:gd name="T0" fmla="*/ 0 w 147"/>
              <a:gd name="T1" fmla="*/ 0 h 256"/>
              <a:gd name="T2" fmla="*/ 2147483647 w 147"/>
              <a:gd name="T3" fmla="*/ 2147483647 h 256"/>
              <a:gd name="T4" fmla="*/ 2147483647 w 147"/>
              <a:gd name="T5" fmla="*/ 2147483647 h 256"/>
              <a:gd name="T6" fmla="*/ 2147483647 w 147"/>
              <a:gd name="T7" fmla="*/ 2147483647 h 256"/>
              <a:gd name="T8" fmla="*/ 0 w 147"/>
              <a:gd name="T9" fmla="*/ 0 h 256"/>
              <a:gd name="T10" fmla="*/ 0 60000 65536"/>
              <a:gd name="T11" fmla="*/ 0 60000 65536"/>
              <a:gd name="T12" fmla="*/ 0 60000 65536"/>
              <a:gd name="T13" fmla="*/ 0 60000 65536"/>
              <a:gd name="T14" fmla="*/ 0 60000 65536"/>
              <a:gd name="T15" fmla="*/ 0 w 147"/>
              <a:gd name="T16" fmla="*/ 0 h 256"/>
              <a:gd name="T17" fmla="*/ 147 w 147"/>
              <a:gd name="T18" fmla="*/ 256 h 256"/>
            </a:gdLst>
            <a:ahLst/>
            <a:cxnLst>
              <a:cxn ang="T10">
                <a:pos x="T0" y="T1"/>
              </a:cxn>
              <a:cxn ang="T11">
                <a:pos x="T2" y="T3"/>
              </a:cxn>
              <a:cxn ang="T12">
                <a:pos x="T4" y="T5"/>
              </a:cxn>
              <a:cxn ang="T13">
                <a:pos x="T6" y="T7"/>
              </a:cxn>
              <a:cxn ang="T14">
                <a:pos x="T8" y="T9"/>
              </a:cxn>
            </a:cxnLst>
            <a:rect l="T15" t="T16" r="T17" b="T18"/>
            <a:pathLst>
              <a:path w="147" h="256">
                <a:moveTo>
                  <a:pt x="0" y="0"/>
                </a:moveTo>
                <a:lnTo>
                  <a:pt x="67" y="48"/>
                </a:lnTo>
                <a:lnTo>
                  <a:pt x="147" y="38"/>
                </a:lnTo>
                <a:lnTo>
                  <a:pt x="15" y="256"/>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90" name="Rectangle 54"/>
          <p:cNvSpPr>
            <a:spLocks noChangeArrowheads="1"/>
          </p:cNvSpPr>
          <p:nvPr/>
        </p:nvSpPr>
        <p:spPr bwMode="auto">
          <a:xfrm rot="-5400000">
            <a:off x="4447595" y="1849061"/>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WEATHER</a:t>
            </a:r>
            <a:endParaRPr lang="en-GB" sz="1108"/>
          </a:p>
        </p:txBody>
      </p:sp>
      <p:sp>
        <p:nvSpPr>
          <p:cNvPr id="35891" name="Arc 55"/>
          <p:cNvSpPr>
            <a:spLocks/>
          </p:cNvSpPr>
          <p:nvPr/>
        </p:nvSpPr>
        <p:spPr bwMode="auto">
          <a:xfrm>
            <a:off x="5121520" y="1998785"/>
            <a:ext cx="867508" cy="766397"/>
          </a:xfrm>
          <a:custGeom>
            <a:avLst/>
            <a:gdLst>
              <a:gd name="T0" fmla="*/ 2147483647 w 21600"/>
              <a:gd name="T1" fmla="*/ 0 h 21124"/>
              <a:gd name="T2" fmla="*/ 2147483647 w 21600"/>
              <a:gd name="T3" fmla="*/ 2147483647 h 21124"/>
              <a:gd name="T4" fmla="*/ 0 w 21600"/>
              <a:gd name="T5" fmla="*/ 0 h 21124"/>
              <a:gd name="T6" fmla="*/ 0 60000 65536"/>
              <a:gd name="T7" fmla="*/ 0 60000 65536"/>
              <a:gd name="T8" fmla="*/ 0 60000 65536"/>
              <a:gd name="T9" fmla="*/ 0 w 21600"/>
              <a:gd name="T10" fmla="*/ 0 h 21124"/>
              <a:gd name="T11" fmla="*/ 21600 w 21600"/>
              <a:gd name="T12" fmla="*/ 21124 h 21124"/>
            </a:gdLst>
            <a:ahLst/>
            <a:cxnLst>
              <a:cxn ang="T6">
                <a:pos x="T0" y="T1"/>
              </a:cxn>
              <a:cxn ang="T7">
                <a:pos x="T2" y="T3"/>
              </a:cxn>
              <a:cxn ang="T8">
                <a:pos x="T4" y="T5"/>
              </a:cxn>
            </a:cxnLst>
            <a:rect l="T9" t="T10" r="T11" b="T12"/>
            <a:pathLst>
              <a:path w="21600" h="21124" fill="none" extrusionOk="0">
                <a:moveTo>
                  <a:pt x="21600" y="0"/>
                </a:moveTo>
                <a:cubicBezTo>
                  <a:pt x="21600" y="10190"/>
                  <a:pt x="14477" y="18994"/>
                  <a:pt x="4511" y="21123"/>
                </a:cubicBezTo>
              </a:path>
              <a:path w="21600" h="21124" stroke="0" extrusionOk="0">
                <a:moveTo>
                  <a:pt x="21600" y="0"/>
                </a:moveTo>
                <a:cubicBezTo>
                  <a:pt x="21600" y="10190"/>
                  <a:pt x="14477" y="18994"/>
                  <a:pt x="4511" y="21123"/>
                </a:cubicBezTo>
                <a:lnTo>
                  <a:pt x="0" y="0"/>
                </a:lnTo>
                <a:lnTo>
                  <a:pt x="2160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5892" name="Freeform 56"/>
          <p:cNvSpPr>
            <a:spLocks/>
          </p:cNvSpPr>
          <p:nvPr/>
        </p:nvSpPr>
        <p:spPr bwMode="auto">
          <a:xfrm>
            <a:off x="5121520" y="2683120"/>
            <a:ext cx="250580" cy="137746"/>
          </a:xfrm>
          <a:custGeom>
            <a:avLst/>
            <a:gdLst>
              <a:gd name="T0" fmla="*/ 2147483647 w 252"/>
              <a:gd name="T1" fmla="*/ 0 h 151"/>
              <a:gd name="T2" fmla="*/ 2147483647 w 252"/>
              <a:gd name="T3" fmla="*/ 2147483647 h 151"/>
              <a:gd name="T4" fmla="*/ 2147483647 w 252"/>
              <a:gd name="T5" fmla="*/ 2147483647 h 151"/>
              <a:gd name="T6" fmla="*/ 0 w 252"/>
              <a:gd name="T7" fmla="*/ 2147483647 h 151"/>
              <a:gd name="T8" fmla="*/ 2147483647 w 252"/>
              <a:gd name="T9" fmla="*/ 0 h 151"/>
              <a:gd name="T10" fmla="*/ 0 60000 65536"/>
              <a:gd name="T11" fmla="*/ 0 60000 65536"/>
              <a:gd name="T12" fmla="*/ 0 60000 65536"/>
              <a:gd name="T13" fmla="*/ 0 60000 65536"/>
              <a:gd name="T14" fmla="*/ 0 60000 65536"/>
              <a:gd name="T15" fmla="*/ 0 w 252"/>
              <a:gd name="T16" fmla="*/ 0 h 151"/>
              <a:gd name="T17" fmla="*/ 252 w 252"/>
              <a:gd name="T18" fmla="*/ 151 h 151"/>
            </a:gdLst>
            <a:ahLst/>
            <a:cxnLst>
              <a:cxn ang="T10">
                <a:pos x="T0" y="T1"/>
              </a:cxn>
              <a:cxn ang="T11">
                <a:pos x="T2" y="T3"/>
              </a:cxn>
              <a:cxn ang="T12">
                <a:pos x="T4" y="T5"/>
              </a:cxn>
              <a:cxn ang="T13">
                <a:pos x="T6" y="T7"/>
              </a:cxn>
              <a:cxn ang="T14">
                <a:pos x="T8" y="T9"/>
              </a:cxn>
            </a:cxnLst>
            <a:rect l="T15" t="T16" r="T17" b="T18"/>
            <a:pathLst>
              <a:path w="252" h="151">
                <a:moveTo>
                  <a:pt x="232" y="0"/>
                </a:moveTo>
                <a:lnTo>
                  <a:pt x="212" y="79"/>
                </a:lnTo>
                <a:lnTo>
                  <a:pt x="252" y="151"/>
                </a:lnTo>
                <a:lnTo>
                  <a:pt x="0" y="107"/>
                </a:lnTo>
                <a:lnTo>
                  <a:pt x="23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893" name="Rectangle 57"/>
          <p:cNvSpPr>
            <a:spLocks noChangeArrowheads="1"/>
          </p:cNvSpPr>
          <p:nvPr/>
        </p:nvSpPr>
        <p:spPr bwMode="auto">
          <a:xfrm rot="-2121841">
            <a:off x="5500776" y="2296735"/>
            <a:ext cx="34785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SOIL</a:t>
            </a:r>
            <a:endParaRPr lang="en-GB" sz="1108"/>
          </a:p>
        </p:txBody>
      </p:sp>
      <p:sp>
        <p:nvSpPr>
          <p:cNvPr id="35894" name="Rectangle 58"/>
          <p:cNvSpPr>
            <a:spLocks noChangeArrowheads="1"/>
          </p:cNvSpPr>
          <p:nvPr/>
        </p:nvSpPr>
        <p:spPr bwMode="auto">
          <a:xfrm>
            <a:off x="5725258" y="2790092"/>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PLANTS</a:t>
            </a:r>
            <a:endParaRPr lang="en-GB" sz="1108"/>
          </a:p>
        </p:txBody>
      </p:sp>
      <p:sp>
        <p:nvSpPr>
          <p:cNvPr id="35895" name="Text Box 59"/>
          <p:cNvSpPr txBox="1">
            <a:spLocks noChangeArrowheads="1"/>
          </p:cNvSpPr>
          <p:nvPr/>
        </p:nvSpPr>
        <p:spPr bwMode="auto">
          <a:xfrm>
            <a:off x="228600" y="1732085"/>
            <a:ext cx="6655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108"/>
              <a:t>SEEDS</a:t>
            </a:r>
          </a:p>
        </p:txBody>
      </p:sp>
      <p:sp>
        <p:nvSpPr>
          <p:cNvPr id="35896" name="Rectangle 60"/>
          <p:cNvSpPr>
            <a:spLocks noChangeArrowheads="1"/>
          </p:cNvSpPr>
          <p:nvPr/>
        </p:nvSpPr>
        <p:spPr bwMode="auto">
          <a:xfrm rot="2145512">
            <a:off x="5421748" y="3449993"/>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WATER</a:t>
            </a:r>
            <a:endParaRPr lang="en-GB" sz="1108"/>
          </a:p>
        </p:txBody>
      </p:sp>
      <p:sp>
        <p:nvSpPr>
          <p:cNvPr id="35897" name="Text Box 61"/>
          <p:cNvSpPr txBox="1">
            <a:spLocks noChangeArrowheads="1"/>
          </p:cNvSpPr>
          <p:nvPr/>
        </p:nvSpPr>
        <p:spPr bwMode="auto">
          <a:xfrm>
            <a:off x="219344" y="2779836"/>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a:t>FERTILIZER</a:t>
            </a:r>
          </a:p>
        </p:txBody>
      </p:sp>
      <p:grpSp>
        <p:nvGrpSpPr>
          <p:cNvPr id="35898" name="Group 62"/>
          <p:cNvGrpSpPr>
            <a:grpSpLocks/>
          </p:cNvGrpSpPr>
          <p:nvPr/>
        </p:nvGrpSpPr>
        <p:grpSpPr bwMode="auto">
          <a:xfrm>
            <a:off x="4322885" y="5196254"/>
            <a:ext cx="1122485" cy="901212"/>
            <a:chOff x="2925" y="3206"/>
            <a:chExt cx="766" cy="615"/>
          </a:xfrm>
        </p:grpSpPr>
        <p:sp>
          <p:nvSpPr>
            <p:cNvPr id="35920" name="Rectangle 63"/>
            <p:cNvSpPr>
              <a:spLocks noChangeArrowheads="1"/>
            </p:cNvSpPr>
            <p:nvPr/>
          </p:nvSpPr>
          <p:spPr bwMode="auto">
            <a:xfrm>
              <a:off x="2934" y="3347"/>
              <a:ext cx="743" cy="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STORE </a:t>
              </a:r>
            </a:p>
            <a:p>
              <a:pPr algn="ctr" eaLnBrk="0" hangingPunct="0"/>
              <a:r>
                <a:rPr lang="en-GB" sz="1108">
                  <a:solidFill>
                    <a:srgbClr val="000000"/>
                  </a:solidFill>
                </a:rPr>
                <a:t>HOME_GROWN</a:t>
              </a:r>
            </a:p>
            <a:p>
              <a:pPr algn="ctr" eaLnBrk="0" hangingPunct="0"/>
              <a:r>
                <a:rPr lang="en-GB" sz="1108">
                  <a:solidFill>
                    <a:srgbClr val="000000"/>
                  </a:solidFill>
                </a:rPr>
                <a:t>_SEED</a:t>
              </a:r>
            </a:p>
            <a:p>
              <a:pPr algn="ctr" eaLnBrk="0" hangingPunct="0"/>
              <a:r>
                <a:rPr lang="en-GB" sz="1108">
                  <a:solidFill>
                    <a:srgbClr val="000000"/>
                  </a:solidFill>
                </a:rPr>
                <a:t>5</a:t>
              </a:r>
              <a:endParaRPr lang="en-GB" sz="1108"/>
            </a:p>
          </p:txBody>
        </p:sp>
        <p:sp>
          <p:nvSpPr>
            <p:cNvPr id="35921" name="Oval 64"/>
            <p:cNvSpPr>
              <a:spLocks noChangeArrowheads="1"/>
            </p:cNvSpPr>
            <p:nvPr/>
          </p:nvSpPr>
          <p:spPr bwMode="auto">
            <a:xfrm>
              <a:off x="2925" y="3206"/>
              <a:ext cx="766" cy="61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35899" name="Text Box 65"/>
          <p:cNvSpPr txBox="1">
            <a:spLocks noChangeArrowheads="1"/>
          </p:cNvSpPr>
          <p:nvPr/>
        </p:nvSpPr>
        <p:spPr bwMode="auto">
          <a:xfrm>
            <a:off x="5842489" y="5719397"/>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HOME_GROWN</a:t>
            </a:r>
          </a:p>
          <a:p>
            <a:pPr eaLnBrk="1" hangingPunct="1"/>
            <a:r>
              <a:rPr lang="en-GB" sz="1108"/>
              <a:t>_SEED</a:t>
            </a:r>
            <a:endParaRPr lang="en-US" sz="1108"/>
          </a:p>
        </p:txBody>
      </p:sp>
      <p:cxnSp>
        <p:nvCxnSpPr>
          <p:cNvPr id="35900" name="AutoShape 66"/>
          <p:cNvCxnSpPr>
            <a:cxnSpLocks noChangeShapeType="1"/>
          </p:cNvCxnSpPr>
          <p:nvPr/>
        </p:nvCxnSpPr>
        <p:spPr bwMode="auto">
          <a:xfrm rot="5400000">
            <a:off x="6120179" y="4902445"/>
            <a:ext cx="341435" cy="1356946"/>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1" name="Oval 67"/>
          <p:cNvSpPr>
            <a:spLocks noChangeArrowheads="1"/>
          </p:cNvSpPr>
          <p:nvPr/>
        </p:nvSpPr>
        <p:spPr bwMode="auto">
          <a:xfrm>
            <a:off x="5084885" y="4327281"/>
            <a:ext cx="946638" cy="760534"/>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cxnSp>
        <p:nvCxnSpPr>
          <p:cNvPr id="35902" name="AutoShape 68"/>
          <p:cNvCxnSpPr>
            <a:cxnSpLocks noChangeShapeType="1"/>
            <a:stCxn id="35880" idx="1"/>
          </p:cNvCxnSpPr>
          <p:nvPr/>
        </p:nvCxnSpPr>
        <p:spPr bwMode="auto">
          <a:xfrm rot="5400000">
            <a:off x="3387969" y="4522177"/>
            <a:ext cx="2070589" cy="200758"/>
          </a:xfrm>
          <a:prstGeom prst="curvedConnector4">
            <a:avLst>
              <a:gd name="adj1" fmla="val 40694"/>
              <a:gd name="adj2" fmla="val 20511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3" name="Text Box 69"/>
          <p:cNvSpPr txBox="1">
            <a:spLocks noChangeArrowheads="1"/>
          </p:cNvSpPr>
          <p:nvPr/>
        </p:nvSpPr>
        <p:spPr bwMode="auto">
          <a:xfrm rot="-4656020">
            <a:off x="3301714" y="4456450"/>
            <a:ext cx="12891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STORED_HOME</a:t>
            </a:r>
          </a:p>
          <a:p>
            <a:pPr eaLnBrk="1" hangingPunct="1"/>
            <a:r>
              <a:rPr lang="en-GB" sz="1108"/>
              <a:t>_GROWN_SEED</a:t>
            </a:r>
            <a:endParaRPr lang="en-US" sz="1108"/>
          </a:p>
        </p:txBody>
      </p:sp>
      <p:sp>
        <p:nvSpPr>
          <p:cNvPr id="35904" name="Freeform 70"/>
          <p:cNvSpPr>
            <a:spLocks/>
          </p:cNvSpPr>
          <p:nvPr/>
        </p:nvSpPr>
        <p:spPr bwMode="auto">
          <a:xfrm rot="-5400000">
            <a:off x="6026394" y="4689964"/>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cxnSp>
        <p:nvCxnSpPr>
          <p:cNvPr id="35905" name="AutoShape 71"/>
          <p:cNvCxnSpPr>
            <a:cxnSpLocks noChangeShapeType="1"/>
            <a:stCxn id="35887" idx="1"/>
            <a:endCxn id="35901" idx="0"/>
          </p:cNvCxnSpPr>
          <p:nvPr/>
        </p:nvCxnSpPr>
        <p:spPr bwMode="auto">
          <a:xfrm rot="16200000" flipH="1">
            <a:off x="4840165" y="3609243"/>
            <a:ext cx="696058" cy="740020"/>
          </a:xfrm>
          <a:prstGeom prst="curvedConnector3">
            <a:avLst>
              <a:gd name="adj1" fmla="val 52000"/>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6" name="Rectangle 72"/>
          <p:cNvSpPr>
            <a:spLocks noChangeArrowheads="1"/>
          </p:cNvSpPr>
          <p:nvPr/>
        </p:nvSpPr>
        <p:spPr bwMode="auto">
          <a:xfrm rot="2319588">
            <a:off x="4991185" y="3860301"/>
            <a:ext cx="7149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endParaRPr lang="en-GB" sz="1108"/>
          </a:p>
        </p:txBody>
      </p:sp>
      <p:cxnSp>
        <p:nvCxnSpPr>
          <p:cNvPr id="35907" name="AutoShape 73"/>
          <p:cNvCxnSpPr>
            <a:cxnSpLocks noChangeShapeType="1"/>
            <a:stCxn id="35904" idx="1"/>
            <a:endCxn id="35847" idx="5"/>
          </p:cNvCxnSpPr>
          <p:nvPr/>
        </p:nvCxnSpPr>
        <p:spPr bwMode="auto">
          <a:xfrm flipV="1">
            <a:off x="6183924" y="4292112"/>
            <a:ext cx="590550" cy="509954"/>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5908" name="Text Box 74"/>
          <p:cNvSpPr txBox="1">
            <a:spLocks noChangeArrowheads="1"/>
          </p:cNvSpPr>
          <p:nvPr/>
        </p:nvSpPr>
        <p:spPr bwMode="auto">
          <a:xfrm rot="-2129966">
            <a:off x="6352295" y="4531185"/>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GREEN</a:t>
            </a:r>
          </a:p>
          <a:p>
            <a:pPr eaLnBrk="1" hangingPunct="1"/>
            <a:r>
              <a:rPr lang="en-GB" sz="1108"/>
              <a:t>_WASTE</a:t>
            </a:r>
            <a:endParaRPr lang="en-US" sz="1108"/>
          </a:p>
        </p:txBody>
      </p:sp>
      <p:sp>
        <p:nvSpPr>
          <p:cNvPr id="35909" name="Freeform 75"/>
          <p:cNvSpPr>
            <a:spLocks/>
          </p:cNvSpPr>
          <p:nvPr/>
        </p:nvSpPr>
        <p:spPr bwMode="auto">
          <a:xfrm rot="-2827266">
            <a:off x="5163283" y="3252421"/>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910" name="Line 76"/>
          <p:cNvSpPr>
            <a:spLocks noChangeShapeType="1"/>
          </p:cNvSpPr>
          <p:nvPr/>
        </p:nvSpPr>
        <p:spPr bwMode="auto">
          <a:xfrm>
            <a:off x="5216769" y="3345473"/>
            <a:ext cx="457200" cy="3985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35911" name="Line 77"/>
          <p:cNvSpPr>
            <a:spLocks noChangeShapeType="1"/>
          </p:cNvSpPr>
          <p:nvPr/>
        </p:nvSpPr>
        <p:spPr bwMode="auto">
          <a:xfrm flipH="1">
            <a:off x="1074128" y="2844312"/>
            <a:ext cx="665285" cy="893885"/>
          </a:xfrm>
          <a:prstGeom prst="line">
            <a:avLst/>
          </a:prstGeom>
          <a:noFill/>
          <a:ln w="12700">
            <a:solidFill>
              <a:srgbClr val="000000"/>
            </a:solidFill>
            <a:round/>
            <a:headEnd/>
            <a:tailEnd type="stealth" w="lg" len="lg"/>
          </a:ln>
          <a:extLst>
            <a:ext uri="{909E8E84-426E-40dd-AFC4-6F175D3DCCD1}">
              <a14:hiddenFill xmlns="" xmlns:a14="http://schemas.microsoft.com/office/drawing/2010/main">
                <a:noFill/>
              </a14:hiddenFill>
            </a:ext>
          </a:extLst>
        </p:spPr>
        <p:txBody>
          <a:bodyPr/>
          <a:lstStyle/>
          <a:p>
            <a:endParaRPr lang="en-US" sz="1477"/>
          </a:p>
        </p:txBody>
      </p:sp>
      <p:sp>
        <p:nvSpPr>
          <p:cNvPr id="35912" name="Freeform 78"/>
          <p:cNvSpPr>
            <a:spLocks/>
          </p:cNvSpPr>
          <p:nvPr/>
        </p:nvSpPr>
        <p:spPr bwMode="auto">
          <a:xfrm>
            <a:off x="1024304" y="3577005"/>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35913" name="Text Box 79"/>
          <p:cNvSpPr txBox="1">
            <a:spLocks noChangeArrowheads="1"/>
          </p:cNvSpPr>
          <p:nvPr/>
        </p:nvSpPr>
        <p:spPr bwMode="auto">
          <a:xfrm rot="-3211846">
            <a:off x="873703" y="3156948"/>
            <a:ext cx="680738" cy="2510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108"/>
              <a:t>ORDER</a:t>
            </a:r>
          </a:p>
        </p:txBody>
      </p:sp>
      <p:sp>
        <p:nvSpPr>
          <p:cNvPr id="80" name="Rounded Rectangular Callout 79"/>
          <p:cNvSpPr/>
          <p:nvPr/>
        </p:nvSpPr>
        <p:spPr>
          <a:xfrm>
            <a:off x="6029325" y="1014401"/>
            <a:ext cx="3168162" cy="1820087"/>
          </a:xfrm>
          <a:prstGeom prst="wedgeRoundRectCallout">
            <a:avLst>
              <a:gd name="adj1" fmla="val -83204"/>
              <a:gd name="adj2" fmla="val 9513"/>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846" b="1" dirty="0"/>
              <a:t>Approach 1</a:t>
            </a:r>
          </a:p>
          <a:p>
            <a:pPr algn="ctr">
              <a:defRPr/>
            </a:pPr>
            <a:r>
              <a:rPr lang="en-GB" sz="1477" dirty="0"/>
              <a:t>Will the expected variation in the inputs cause excessive variation in the output of the CULTIVATE CROP function assuming that the inputs are used correctly?</a:t>
            </a:r>
          </a:p>
        </p:txBody>
      </p:sp>
      <p:sp>
        <p:nvSpPr>
          <p:cNvPr id="79" name="Rounded Rectangular Callout 78"/>
          <p:cNvSpPr/>
          <p:nvPr/>
        </p:nvSpPr>
        <p:spPr>
          <a:xfrm>
            <a:off x="492370" y="4443212"/>
            <a:ext cx="2785403" cy="1759340"/>
          </a:xfrm>
          <a:prstGeom prst="wedgeRoundRectCallout">
            <a:avLst>
              <a:gd name="adj1" fmla="val 99982"/>
              <a:gd name="adj2" fmla="val -130993"/>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846" b="1" dirty="0">
                <a:solidFill>
                  <a:srgbClr val="FFFFFF"/>
                </a:solidFill>
              </a:rPr>
              <a:t>Approach 2</a:t>
            </a:r>
          </a:p>
          <a:p>
            <a:pPr algn="ctr" eaLnBrk="1" hangingPunct="1">
              <a:defRPr/>
            </a:pPr>
            <a:r>
              <a:rPr lang="en-GB" sz="1477" dirty="0">
                <a:solidFill>
                  <a:srgbClr val="FFFFFF"/>
                </a:solidFill>
              </a:rPr>
              <a:t>What happens if an input is not used correctly? – How can the function fail, what will be the effects experienced by the user and what are the causes?</a:t>
            </a:r>
          </a:p>
        </p:txBody>
      </p:sp>
    </p:spTree>
    <p:extLst>
      <p:ext uri="{BB962C8B-B14F-4D97-AF65-F5344CB8AC3E}">
        <p14:creationId xmlns:p14="http://schemas.microsoft.com/office/powerpoint/2010/main" val="52260747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7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0"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1"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2"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7893" name="Rectangle 6"/>
          <p:cNvSpPr>
            <a:spLocks noGrp="1" noChangeArrowheads="1"/>
          </p:cNvSpPr>
          <p:nvPr>
            <p:ph type="title"/>
          </p:nvPr>
        </p:nvSpPr>
        <p:spPr/>
        <p:txBody>
          <a:bodyPr/>
          <a:lstStyle/>
          <a:p>
            <a:r>
              <a:rPr lang="en-GB" smtClean="0"/>
              <a:t>Sensitivity Analysis the Approach</a:t>
            </a:r>
            <a:endParaRPr lang="en-GB"/>
          </a:p>
        </p:txBody>
      </p:sp>
      <p:sp>
        <p:nvSpPr>
          <p:cNvPr id="37894" name="Rectangle 7"/>
          <p:cNvSpPr>
            <a:spLocks noGrp="1" noChangeArrowheads="1"/>
          </p:cNvSpPr>
          <p:nvPr>
            <p:ph type="body" idx="1"/>
          </p:nvPr>
        </p:nvSpPr>
        <p:spPr/>
        <p:txBody>
          <a:bodyPr/>
          <a:lstStyle/>
          <a:p>
            <a:r>
              <a:rPr lang="en-GB" smtClean="0"/>
              <a:t>The basic approach is one of applied common sense! It is about questioning to seek information in a structured manner</a:t>
            </a:r>
          </a:p>
          <a:p>
            <a:r>
              <a:rPr lang="en-GB" smtClean="0"/>
              <a:t>The questions that need to be asked at this stage include:</a:t>
            </a:r>
          </a:p>
          <a:p>
            <a:pPr lvl="1"/>
            <a:r>
              <a:rPr lang="en-GB" smtClean="0"/>
              <a:t>how sensitive is the function to the expected variation in an input?</a:t>
            </a:r>
          </a:p>
          <a:p>
            <a:pPr lvl="2"/>
            <a:r>
              <a:rPr lang="en-GB" smtClean="0"/>
              <a:t>what are the likely variations in the inputs?</a:t>
            </a:r>
          </a:p>
          <a:p>
            <a:pPr lvl="2"/>
            <a:r>
              <a:rPr lang="en-GB" smtClean="0"/>
              <a:t>how will variations in the inputs affect the variation of the outputs?</a:t>
            </a:r>
          </a:p>
          <a:p>
            <a:pPr lvl="1"/>
            <a:r>
              <a:rPr lang="en-GB" smtClean="0"/>
              <a:t>how could the functions fail and what are the potential failure modes and effects?</a:t>
            </a:r>
          </a:p>
          <a:p>
            <a:r>
              <a:rPr lang="en-GB" smtClean="0"/>
              <a:t>The answers to these questions generate information about the system and this knowledge is then helpful in:</a:t>
            </a:r>
          </a:p>
          <a:p>
            <a:pPr lvl="1"/>
            <a:r>
              <a:rPr lang="en-GB" smtClean="0"/>
              <a:t>concept generation and selection</a:t>
            </a:r>
          </a:p>
          <a:p>
            <a:pPr lvl="1"/>
            <a:r>
              <a:rPr lang="en-GB" smtClean="0"/>
              <a:t>assessing risk </a:t>
            </a:r>
          </a:p>
          <a:p>
            <a:pPr lvl="1"/>
            <a:r>
              <a:rPr lang="en-GB" smtClean="0"/>
              <a:t>determining trade-off studies</a:t>
            </a:r>
            <a:endParaRPr lang="en-GB" dirty="0"/>
          </a:p>
        </p:txBody>
      </p:sp>
    </p:spTree>
    <p:extLst>
      <p:ext uri="{BB962C8B-B14F-4D97-AF65-F5344CB8AC3E}">
        <p14:creationId xmlns:p14="http://schemas.microsoft.com/office/powerpoint/2010/main" val="1270581516"/>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AutoShape 2"/>
          <p:cNvSpPr>
            <a:spLocks noChangeArrowheads="1"/>
          </p:cNvSpPr>
          <p:nvPr/>
        </p:nvSpPr>
        <p:spPr bwMode="auto">
          <a:xfrm>
            <a:off x="1764323" y="4160228"/>
            <a:ext cx="2375389" cy="1861038"/>
          </a:xfrm>
          <a:prstGeom prst="foldedCorner">
            <a:avLst>
              <a:gd name="adj" fmla="val 24362"/>
            </a:avLst>
          </a:prstGeom>
          <a:solidFill>
            <a:schemeClr val="bg1"/>
          </a:solidFill>
          <a:ln w="9525">
            <a:solidFill>
              <a:schemeClr val="tx1"/>
            </a:solidFill>
            <a:round/>
            <a:headEnd/>
            <a:tailEnd/>
          </a:ln>
        </p:spPr>
        <p:txBody>
          <a:bodyPr wrap="none" anchor="ctr"/>
          <a:lstStyle/>
          <a:p>
            <a:endParaRPr lang="en-US" sz="1477"/>
          </a:p>
        </p:txBody>
      </p:sp>
      <p:sp>
        <p:nvSpPr>
          <p:cNvPr id="39938" name="Rectangle 3"/>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39" name="Rectangle 4"/>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40" name="Rectangle 5"/>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41" name="Rectangle 6"/>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39942" name="Rectangle 7"/>
          <p:cNvSpPr>
            <a:spLocks noGrp="1" noChangeArrowheads="1"/>
          </p:cNvSpPr>
          <p:nvPr>
            <p:ph type="title"/>
          </p:nvPr>
        </p:nvSpPr>
        <p:spPr>
          <a:noFill/>
        </p:spPr>
        <p:txBody>
          <a:bodyPr vert="horz" wrap="square" lIns="83527" tIns="41031" rIns="83527" bIns="41031" numCol="1" anchor="b" anchorCtr="0" compatLnSpc="1">
            <a:prstTxWarp prst="textNoShape">
              <a:avLst/>
            </a:prstTxWarp>
          </a:bodyPr>
          <a:lstStyle/>
          <a:p>
            <a:pPr defTabSz="703402"/>
            <a:r>
              <a:rPr lang="en-GB" dirty="0">
                <a:latin typeface="Arial" charset="0"/>
              </a:rPr>
              <a:t>Approach</a:t>
            </a:r>
          </a:p>
        </p:txBody>
      </p:sp>
      <p:sp>
        <p:nvSpPr>
          <p:cNvPr id="24584" name="Oval 8"/>
          <p:cNvSpPr>
            <a:spLocks noChangeArrowheads="1"/>
          </p:cNvSpPr>
          <p:nvPr/>
        </p:nvSpPr>
        <p:spPr bwMode="auto">
          <a:xfrm>
            <a:off x="2286004" y="2162915"/>
            <a:ext cx="2189285" cy="1399443"/>
          </a:xfrm>
          <a:prstGeom prst="ellipse">
            <a:avLst/>
          </a:prstGeom>
          <a:solidFill>
            <a:schemeClr val="tx1"/>
          </a:solidFill>
          <a:ln w="12700">
            <a:solidFill>
              <a:schemeClr val="tx1"/>
            </a:solidFill>
            <a:round/>
            <a:headEnd/>
            <a:tailEnd/>
          </a:ln>
          <a:scene3d>
            <a:camera prst="orthographicFront"/>
            <a:lightRig rig="threePt" dir="t"/>
          </a:scene3d>
          <a:sp3d>
            <a:bevelT/>
          </a:sp3d>
        </p:spPr>
        <p:txBody>
          <a:bodyPr wrap="none" anchor="ctr"/>
          <a:lstStyle/>
          <a:p>
            <a:pPr algn="ctr">
              <a:defRPr/>
            </a:pPr>
            <a:endParaRPr lang="en-US" sz="1477" dirty="0">
              <a:solidFill>
                <a:schemeClr val="bg1"/>
              </a:solidFill>
              <a:ea typeface="+mn-ea"/>
            </a:endParaRPr>
          </a:p>
        </p:txBody>
      </p:sp>
      <p:sp>
        <p:nvSpPr>
          <p:cNvPr id="39946" name="Rectangle 9"/>
          <p:cNvSpPr>
            <a:spLocks noChangeArrowheads="1"/>
          </p:cNvSpPr>
          <p:nvPr/>
        </p:nvSpPr>
        <p:spPr bwMode="gray">
          <a:xfrm>
            <a:off x="2582040" y="2538046"/>
            <a:ext cx="1405242" cy="6509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846">
                <a:solidFill>
                  <a:schemeClr val="bg1"/>
                </a:solidFill>
              </a:rPr>
              <a:t>Flow</a:t>
            </a:r>
          </a:p>
          <a:p>
            <a:pPr algn="ctr" eaLnBrk="0" hangingPunct="0"/>
            <a:r>
              <a:rPr lang="en-GB" sz="1846">
                <a:solidFill>
                  <a:schemeClr val="bg1"/>
                </a:solidFill>
              </a:rPr>
              <a:t>Sensitivity</a:t>
            </a:r>
          </a:p>
        </p:txBody>
      </p:sp>
      <p:sp>
        <p:nvSpPr>
          <p:cNvPr id="24586" name="Oval 10"/>
          <p:cNvSpPr>
            <a:spLocks noChangeArrowheads="1"/>
          </p:cNvSpPr>
          <p:nvPr/>
        </p:nvSpPr>
        <p:spPr bwMode="auto">
          <a:xfrm>
            <a:off x="4821120" y="3711820"/>
            <a:ext cx="2189285" cy="1399442"/>
          </a:xfrm>
          <a:prstGeom prst="ellipse">
            <a:avLst/>
          </a:prstGeom>
          <a:solidFill>
            <a:schemeClr val="bg1"/>
          </a:solidFill>
          <a:ln w="12700">
            <a:solidFill>
              <a:schemeClr val="tx1"/>
            </a:solidFill>
            <a:round/>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39950" name="Rectangle 11"/>
          <p:cNvSpPr>
            <a:spLocks noChangeArrowheads="1"/>
          </p:cNvSpPr>
          <p:nvPr/>
        </p:nvSpPr>
        <p:spPr bwMode="auto">
          <a:xfrm>
            <a:off x="5224128" y="4053254"/>
            <a:ext cx="1405242" cy="6509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846"/>
              <a:t>Function</a:t>
            </a:r>
          </a:p>
          <a:p>
            <a:pPr algn="ctr" eaLnBrk="0" hangingPunct="0"/>
            <a:r>
              <a:rPr lang="en-GB" sz="1846"/>
              <a:t>Sensitivity</a:t>
            </a:r>
          </a:p>
        </p:txBody>
      </p:sp>
      <p:sp>
        <p:nvSpPr>
          <p:cNvPr id="39951" name="Arc 12"/>
          <p:cNvSpPr>
            <a:spLocks/>
          </p:cNvSpPr>
          <p:nvPr/>
        </p:nvSpPr>
        <p:spPr bwMode="auto">
          <a:xfrm>
            <a:off x="4503128" y="2904392"/>
            <a:ext cx="1567962" cy="955431"/>
          </a:xfrm>
          <a:custGeom>
            <a:avLst/>
            <a:gdLst>
              <a:gd name="T0" fmla="*/ 0 w 21357"/>
              <a:gd name="T1" fmla="*/ 0 h 21600"/>
              <a:gd name="T2" fmla="*/ 2147483647 w 21357"/>
              <a:gd name="T3" fmla="*/ 2147483647 h 21600"/>
              <a:gd name="T4" fmla="*/ 2147483647 w 21357"/>
              <a:gd name="T5" fmla="*/ 2147483647 h 21600"/>
              <a:gd name="T6" fmla="*/ 0 60000 65536"/>
              <a:gd name="T7" fmla="*/ 0 60000 65536"/>
              <a:gd name="T8" fmla="*/ 0 60000 65536"/>
              <a:gd name="T9" fmla="*/ 0 w 21357"/>
              <a:gd name="T10" fmla="*/ 0 h 21600"/>
              <a:gd name="T11" fmla="*/ 21357 w 21357"/>
              <a:gd name="T12" fmla="*/ 21600 h 21600"/>
            </a:gdLst>
            <a:ahLst/>
            <a:cxnLst>
              <a:cxn ang="T6">
                <a:pos x="T0" y="T1"/>
              </a:cxn>
              <a:cxn ang="T7">
                <a:pos x="T2" y="T3"/>
              </a:cxn>
              <a:cxn ang="T8">
                <a:pos x="T4" y="T5"/>
              </a:cxn>
            </a:cxnLst>
            <a:rect l="T9" t="T10" r="T11" b="T12"/>
            <a:pathLst>
              <a:path w="21357" h="21600" fill="none" extrusionOk="0">
                <a:moveTo>
                  <a:pt x="0" y="0"/>
                </a:moveTo>
                <a:cubicBezTo>
                  <a:pt x="9" y="0"/>
                  <a:pt x="18" y="-1"/>
                  <a:pt x="27" y="0"/>
                </a:cubicBezTo>
                <a:cubicBezTo>
                  <a:pt x="10641" y="0"/>
                  <a:pt x="19683" y="7712"/>
                  <a:pt x="21356" y="18195"/>
                </a:cubicBezTo>
              </a:path>
              <a:path w="21357" h="21600" stroke="0" extrusionOk="0">
                <a:moveTo>
                  <a:pt x="0" y="0"/>
                </a:moveTo>
                <a:cubicBezTo>
                  <a:pt x="9" y="0"/>
                  <a:pt x="18" y="-1"/>
                  <a:pt x="27" y="0"/>
                </a:cubicBezTo>
                <a:cubicBezTo>
                  <a:pt x="10641" y="0"/>
                  <a:pt x="19683" y="7712"/>
                  <a:pt x="21356" y="18195"/>
                </a:cubicBezTo>
                <a:lnTo>
                  <a:pt x="27" y="21600"/>
                </a:lnTo>
                <a:lnTo>
                  <a:pt x="0" y="0"/>
                </a:lnTo>
                <a:close/>
              </a:path>
            </a:pathLst>
          </a:custGeom>
          <a:noFill/>
          <a:ln w="76200" cap="rnd">
            <a:solidFill>
              <a:schemeClr val="tx1"/>
            </a:solidFill>
            <a:round/>
            <a:headEnd type="triangle" w="med" len="me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39952" name="Rectangle 13"/>
          <p:cNvSpPr>
            <a:spLocks noChangeArrowheads="1"/>
          </p:cNvSpPr>
          <p:nvPr/>
        </p:nvSpPr>
        <p:spPr bwMode="auto">
          <a:xfrm>
            <a:off x="1748204" y="4166089"/>
            <a:ext cx="2454824" cy="310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477" dirty="0"/>
              <a:t>Robustness Assessment</a:t>
            </a:r>
          </a:p>
        </p:txBody>
      </p:sp>
      <p:sp>
        <p:nvSpPr>
          <p:cNvPr id="39953" name="Text Box 14"/>
          <p:cNvSpPr txBox="1">
            <a:spLocks noChangeArrowheads="1"/>
          </p:cNvSpPr>
          <p:nvPr/>
        </p:nvSpPr>
        <p:spPr bwMode="auto">
          <a:xfrm>
            <a:off x="860135" y="1519604"/>
            <a:ext cx="184731"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2215"/>
          </a:p>
        </p:txBody>
      </p:sp>
      <p:sp>
        <p:nvSpPr>
          <p:cNvPr id="2" name="AutoShape 15"/>
          <p:cNvSpPr>
            <a:spLocks noChangeArrowheads="1"/>
          </p:cNvSpPr>
          <p:nvPr/>
        </p:nvSpPr>
        <p:spPr bwMode="gray">
          <a:xfrm>
            <a:off x="70995" y="1154245"/>
            <a:ext cx="2552700" cy="1304192"/>
          </a:xfrm>
          <a:prstGeom prst="wedgeRoundRectCallout">
            <a:avLst>
              <a:gd name="adj1" fmla="val 37388"/>
              <a:gd name="adj2" fmla="val 80938"/>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chemeClr val="bg1"/>
                </a:solidFill>
              </a:rPr>
              <a:t>Takes an external view of the functions:</a:t>
            </a:r>
          </a:p>
          <a:p>
            <a:pPr algn="ctr" eaLnBrk="0" hangingPunct="0">
              <a:defRPr/>
            </a:pPr>
            <a:r>
              <a:rPr lang="en-GB" sz="1477" dirty="0">
                <a:solidFill>
                  <a:schemeClr val="bg1"/>
                </a:solidFill>
              </a:rPr>
              <a:t>Input/Output sensitivity</a:t>
            </a:r>
          </a:p>
          <a:p>
            <a:pPr algn="ctr" eaLnBrk="0" hangingPunct="0">
              <a:defRPr/>
            </a:pPr>
            <a:r>
              <a:rPr lang="en-GB" sz="1477" dirty="0">
                <a:solidFill>
                  <a:schemeClr val="bg1"/>
                </a:solidFill>
              </a:rPr>
              <a:t>(Black Box view)</a:t>
            </a:r>
          </a:p>
        </p:txBody>
      </p:sp>
      <p:sp>
        <p:nvSpPr>
          <p:cNvPr id="3" name="AutoShape 16"/>
          <p:cNvSpPr>
            <a:spLocks noChangeArrowheads="1"/>
          </p:cNvSpPr>
          <p:nvPr/>
        </p:nvSpPr>
        <p:spPr bwMode="gray">
          <a:xfrm>
            <a:off x="6299689" y="1381859"/>
            <a:ext cx="2552700" cy="1355480"/>
          </a:xfrm>
          <a:prstGeom prst="wedgeRoundRectCallout">
            <a:avLst>
              <a:gd name="adj1" fmla="val -49625"/>
              <a:gd name="adj2" fmla="val 13875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chemeClr val="bg1"/>
                </a:solidFill>
              </a:rPr>
              <a:t>Takes an internal view of the functions: Internal failure modes</a:t>
            </a:r>
          </a:p>
          <a:p>
            <a:pPr algn="ctr" eaLnBrk="0" hangingPunct="0">
              <a:defRPr/>
            </a:pPr>
            <a:r>
              <a:rPr lang="en-GB" sz="1477" dirty="0">
                <a:solidFill>
                  <a:schemeClr val="bg1"/>
                </a:solidFill>
              </a:rPr>
              <a:t>(White Box view)</a:t>
            </a:r>
          </a:p>
        </p:txBody>
      </p:sp>
      <p:sp>
        <p:nvSpPr>
          <p:cNvPr id="4" name="AutoShape 17"/>
          <p:cNvSpPr>
            <a:spLocks noChangeArrowheads="1"/>
          </p:cNvSpPr>
          <p:nvPr/>
        </p:nvSpPr>
        <p:spPr bwMode="auto">
          <a:xfrm>
            <a:off x="3059723" y="3628300"/>
            <a:ext cx="504092" cy="465992"/>
          </a:xfrm>
          <a:prstGeom prst="downArrow">
            <a:avLst>
              <a:gd name="adj1" fmla="val 50000"/>
              <a:gd name="adj2" fmla="val 25000"/>
            </a:avLst>
          </a:prstGeom>
          <a:solidFill>
            <a:srgbClr val="CC3300"/>
          </a:solidFill>
          <a:ln w="9525">
            <a:solidFill>
              <a:schemeClr val="tx1"/>
            </a:solidFill>
            <a:miter lim="800000"/>
            <a:headEnd/>
            <a:tailEnd/>
          </a:ln>
          <a:scene3d>
            <a:camera prst="orthographicFront"/>
            <a:lightRig rig="threePt" dir="t"/>
          </a:scene3d>
          <a:sp3d>
            <a:bevelT/>
          </a:sp3d>
        </p:spPr>
        <p:txBody>
          <a:bodyPr vert="eaVert" wrap="none" anchor="ctr"/>
          <a:lstStyle/>
          <a:p>
            <a:pPr>
              <a:defRPr/>
            </a:pPr>
            <a:endParaRPr lang="en-US" sz="1477" dirty="0">
              <a:ea typeface="+mn-ea"/>
            </a:endParaRPr>
          </a:p>
        </p:txBody>
      </p:sp>
      <p:sp>
        <p:nvSpPr>
          <p:cNvPr id="5" name="AutoShape 18"/>
          <p:cNvSpPr>
            <a:spLocks noChangeArrowheads="1"/>
          </p:cNvSpPr>
          <p:nvPr/>
        </p:nvSpPr>
        <p:spPr bwMode="auto">
          <a:xfrm>
            <a:off x="4211516" y="4226169"/>
            <a:ext cx="504092" cy="464527"/>
          </a:xfrm>
          <a:prstGeom prst="leftArrow">
            <a:avLst>
              <a:gd name="adj1" fmla="val 50000"/>
              <a:gd name="adj2" fmla="val 27129"/>
            </a:avLst>
          </a:prstGeom>
          <a:solidFill>
            <a:srgbClr val="CC3300"/>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grpSp>
        <p:nvGrpSpPr>
          <p:cNvPr id="39966" name="Group 19"/>
          <p:cNvGrpSpPr>
            <a:grpSpLocks/>
          </p:cNvGrpSpPr>
          <p:nvPr/>
        </p:nvGrpSpPr>
        <p:grpSpPr bwMode="auto">
          <a:xfrm>
            <a:off x="1979735" y="4624754"/>
            <a:ext cx="1440473" cy="398585"/>
            <a:chOff x="1202" y="3067"/>
            <a:chExt cx="526" cy="181"/>
          </a:xfrm>
        </p:grpSpPr>
        <p:sp>
          <p:nvSpPr>
            <p:cNvPr id="39972" name="Freeform 20"/>
            <p:cNvSpPr>
              <a:spLocks/>
            </p:cNvSpPr>
            <p:nvPr/>
          </p:nvSpPr>
          <p:spPr bwMode="auto">
            <a:xfrm>
              <a:off x="1202" y="3067"/>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3" name="Freeform 21"/>
            <p:cNvSpPr>
              <a:spLocks/>
            </p:cNvSpPr>
            <p:nvPr/>
          </p:nvSpPr>
          <p:spPr bwMode="auto">
            <a:xfrm>
              <a:off x="1202" y="3158"/>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4" name="Freeform 22"/>
            <p:cNvSpPr>
              <a:spLocks/>
            </p:cNvSpPr>
            <p:nvPr/>
          </p:nvSpPr>
          <p:spPr bwMode="auto">
            <a:xfrm>
              <a:off x="1202" y="311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5" name="Freeform 23"/>
            <p:cNvSpPr>
              <a:spLocks/>
            </p:cNvSpPr>
            <p:nvPr/>
          </p:nvSpPr>
          <p:spPr bwMode="auto">
            <a:xfrm>
              <a:off x="1202" y="320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grpSp>
        <p:nvGrpSpPr>
          <p:cNvPr id="39967" name="Group 24"/>
          <p:cNvGrpSpPr>
            <a:grpSpLocks/>
          </p:cNvGrpSpPr>
          <p:nvPr/>
        </p:nvGrpSpPr>
        <p:grpSpPr bwMode="auto">
          <a:xfrm>
            <a:off x="1979735" y="5024804"/>
            <a:ext cx="1440473" cy="398585"/>
            <a:chOff x="1202" y="3067"/>
            <a:chExt cx="526" cy="181"/>
          </a:xfrm>
        </p:grpSpPr>
        <p:sp>
          <p:nvSpPr>
            <p:cNvPr id="39968" name="Freeform 25"/>
            <p:cNvSpPr>
              <a:spLocks/>
            </p:cNvSpPr>
            <p:nvPr/>
          </p:nvSpPr>
          <p:spPr bwMode="auto">
            <a:xfrm>
              <a:off x="1202" y="3067"/>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69" name="Freeform 26"/>
            <p:cNvSpPr>
              <a:spLocks/>
            </p:cNvSpPr>
            <p:nvPr/>
          </p:nvSpPr>
          <p:spPr bwMode="auto">
            <a:xfrm>
              <a:off x="1202" y="3158"/>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0" name="Freeform 27"/>
            <p:cNvSpPr>
              <a:spLocks/>
            </p:cNvSpPr>
            <p:nvPr/>
          </p:nvSpPr>
          <p:spPr bwMode="auto">
            <a:xfrm>
              <a:off x="1202" y="311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39971" name="Freeform 28"/>
            <p:cNvSpPr>
              <a:spLocks/>
            </p:cNvSpPr>
            <p:nvPr/>
          </p:nvSpPr>
          <p:spPr bwMode="auto">
            <a:xfrm>
              <a:off x="1202" y="3203"/>
              <a:ext cx="526" cy="45"/>
            </a:xfrm>
            <a:custGeom>
              <a:avLst/>
              <a:gdLst>
                <a:gd name="T0" fmla="*/ 0 w 526"/>
                <a:gd name="T1" fmla="*/ 5 h 45"/>
                <a:gd name="T2" fmla="*/ 108 w 526"/>
                <a:gd name="T3" fmla="*/ 28 h 45"/>
                <a:gd name="T4" fmla="*/ 317 w 526"/>
                <a:gd name="T5" fmla="*/ 0 h 45"/>
                <a:gd name="T6" fmla="*/ 430 w 526"/>
                <a:gd name="T7" fmla="*/ 22 h 45"/>
                <a:gd name="T8" fmla="*/ 526 w 526"/>
                <a:gd name="T9" fmla="*/ 45 h 45"/>
                <a:gd name="T10" fmla="*/ 0 60000 65536"/>
                <a:gd name="T11" fmla="*/ 0 60000 65536"/>
                <a:gd name="T12" fmla="*/ 0 60000 65536"/>
                <a:gd name="T13" fmla="*/ 0 60000 65536"/>
                <a:gd name="T14" fmla="*/ 0 60000 65536"/>
                <a:gd name="T15" fmla="*/ 0 w 526"/>
                <a:gd name="T16" fmla="*/ 0 h 45"/>
                <a:gd name="T17" fmla="*/ 526 w 526"/>
                <a:gd name="T18" fmla="*/ 45 h 45"/>
              </a:gdLst>
              <a:ahLst/>
              <a:cxnLst>
                <a:cxn ang="T10">
                  <a:pos x="T0" y="T1"/>
                </a:cxn>
                <a:cxn ang="T11">
                  <a:pos x="T2" y="T3"/>
                </a:cxn>
                <a:cxn ang="T12">
                  <a:pos x="T4" y="T5"/>
                </a:cxn>
                <a:cxn ang="T13">
                  <a:pos x="T6" y="T7"/>
                </a:cxn>
                <a:cxn ang="T14">
                  <a:pos x="T8" y="T9"/>
                </a:cxn>
              </a:cxnLst>
              <a:rect l="T15" t="T16" r="T17" b="T18"/>
              <a:pathLst>
                <a:path w="526" h="45">
                  <a:moveTo>
                    <a:pt x="0" y="5"/>
                  </a:moveTo>
                  <a:cubicBezTo>
                    <a:pt x="100" y="13"/>
                    <a:pt x="54" y="9"/>
                    <a:pt x="108" y="28"/>
                  </a:cubicBezTo>
                  <a:cubicBezTo>
                    <a:pt x="192" y="24"/>
                    <a:pt x="243" y="22"/>
                    <a:pt x="317" y="0"/>
                  </a:cubicBezTo>
                  <a:cubicBezTo>
                    <a:pt x="416" y="7"/>
                    <a:pt x="366" y="8"/>
                    <a:pt x="430" y="22"/>
                  </a:cubicBezTo>
                  <a:cubicBezTo>
                    <a:pt x="458" y="42"/>
                    <a:pt x="492" y="45"/>
                    <a:pt x="526" y="4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Tree>
    <p:extLst>
      <p:ext uri="{BB962C8B-B14F-4D97-AF65-F5344CB8AC3E}">
        <p14:creationId xmlns:p14="http://schemas.microsoft.com/office/powerpoint/2010/main" val="580316630"/>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7"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8"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1989" name="Rectangle 6"/>
          <p:cNvSpPr>
            <a:spLocks noGrp="1" noChangeArrowheads="1"/>
          </p:cNvSpPr>
          <p:nvPr>
            <p:ph type="title"/>
          </p:nvPr>
        </p:nvSpPr>
        <p:spPr/>
        <p:txBody>
          <a:bodyPr/>
          <a:lstStyle/>
          <a:p>
            <a:r>
              <a:rPr lang="en-GB" smtClean="0"/>
              <a:t>Flow Sensitivity Analysis</a:t>
            </a:r>
            <a:endParaRPr lang="en-GB"/>
          </a:p>
        </p:txBody>
      </p:sp>
      <p:sp>
        <p:nvSpPr>
          <p:cNvPr id="41990" name="Rectangle 7"/>
          <p:cNvSpPr>
            <a:spLocks noGrp="1" noChangeArrowheads="1"/>
          </p:cNvSpPr>
          <p:nvPr>
            <p:ph type="body" idx="1"/>
          </p:nvPr>
        </p:nvSpPr>
        <p:spPr/>
        <p:txBody>
          <a:bodyPr>
            <a:normAutofit fontScale="85000" lnSpcReduction="20000"/>
          </a:bodyPr>
          <a:lstStyle/>
          <a:p>
            <a:r>
              <a:rPr lang="en-GB" dirty="0" smtClean="0"/>
              <a:t>What Is it?</a:t>
            </a:r>
          </a:p>
          <a:p>
            <a:pPr lvl="1"/>
            <a:r>
              <a:rPr lang="en-GB" dirty="0" smtClean="0"/>
              <a:t>Flow Sensitivity Analysis is a simple tabular method for assessing the relative effect of flow variation on the performance of a system</a:t>
            </a:r>
          </a:p>
          <a:p>
            <a:r>
              <a:rPr lang="en-GB" dirty="0" smtClean="0"/>
              <a:t>Why do it?</a:t>
            </a:r>
          </a:p>
          <a:p>
            <a:pPr lvl="1"/>
            <a:r>
              <a:rPr lang="en-GB" dirty="0" smtClean="0"/>
              <a:t>To determine where there may be potential undesirable emergence and therefore design it out ab initio</a:t>
            </a:r>
          </a:p>
          <a:p>
            <a:r>
              <a:rPr lang="en-GB" dirty="0" smtClean="0"/>
              <a:t>How to do it:</a:t>
            </a:r>
          </a:p>
          <a:p>
            <a:pPr lvl="1"/>
            <a:r>
              <a:rPr lang="en-GB" dirty="0" smtClean="0"/>
              <a:t>The approach is to form an input/output matrix for the lowest level FFDs:</a:t>
            </a:r>
          </a:p>
          <a:p>
            <a:pPr lvl="2"/>
            <a:r>
              <a:rPr lang="en-GB" dirty="0" smtClean="0"/>
              <a:t>identify and list, from the functional model, the input flows and their receiving functions </a:t>
            </a:r>
          </a:p>
          <a:p>
            <a:pPr lvl="2"/>
            <a:r>
              <a:rPr lang="en-GB" dirty="0" smtClean="0"/>
              <a:t>Identify and list, from the functional model, the output flows</a:t>
            </a:r>
          </a:p>
          <a:p>
            <a:pPr lvl="1"/>
            <a:r>
              <a:rPr lang="en-GB" dirty="0" smtClean="0"/>
              <a:t>Consider each input/output combination in the matrix and assess the effect of variation in the input flow on that function and output flow as judged on a simple three level scale: </a:t>
            </a:r>
          </a:p>
          <a:p>
            <a:pPr lvl="1"/>
            <a:endParaRPr lang="en-GB" dirty="0" smtClean="0"/>
          </a:p>
          <a:p>
            <a:pPr lvl="2"/>
            <a:r>
              <a:rPr lang="en-GB" dirty="0" smtClean="0"/>
              <a:t>insensitive 	       		the input variation will not cause significant 					variation in the output</a:t>
            </a:r>
          </a:p>
          <a:p>
            <a:pPr lvl="2"/>
            <a:r>
              <a:rPr lang="en-GB" dirty="0" smtClean="0"/>
              <a:t>med. sensitive </a:t>
            </a:r>
          </a:p>
          <a:p>
            <a:pPr lvl="2"/>
            <a:r>
              <a:rPr lang="en-GB" dirty="0" smtClean="0"/>
              <a:t>		</a:t>
            </a:r>
          </a:p>
          <a:p>
            <a:pPr lvl="2"/>
            <a:r>
              <a:rPr lang="en-GB" dirty="0" smtClean="0"/>
              <a:t>very sensitive		the input variation causes significant variation in 				the output</a:t>
            </a:r>
            <a:endParaRPr lang="en-GB" dirty="0"/>
          </a:p>
        </p:txBody>
      </p:sp>
      <p:grpSp>
        <p:nvGrpSpPr>
          <p:cNvPr id="41991" name="Group 8"/>
          <p:cNvGrpSpPr>
            <a:grpSpLocks/>
          </p:cNvGrpSpPr>
          <p:nvPr/>
        </p:nvGrpSpPr>
        <p:grpSpPr bwMode="auto">
          <a:xfrm>
            <a:off x="2813538" y="5869305"/>
            <a:ext cx="332888" cy="331079"/>
            <a:chOff x="3648" y="2400"/>
            <a:chExt cx="96" cy="96"/>
          </a:xfrm>
        </p:grpSpPr>
        <p:sp>
          <p:nvSpPr>
            <p:cNvPr id="41995" name="Oval 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1996" name="Oval 1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41992" name="AutoShape 11"/>
          <p:cNvSpPr>
            <a:spLocks noChangeArrowheads="1"/>
          </p:cNvSpPr>
          <p:nvPr/>
        </p:nvSpPr>
        <p:spPr bwMode="auto">
          <a:xfrm>
            <a:off x="2832589" y="4931659"/>
            <a:ext cx="304800" cy="281354"/>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1993" name="Oval 12"/>
          <p:cNvSpPr>
            <a:spLocks noChangeArrowheads="1"/>
          </p:cNvSpPr>
          <p:nvPr/>
        </p:nvSpPr>
        <p:spPr bwMode="auto">
          <a:xfrm>
            <a:off x="2825262" y="5450586"/>
            <a:ext cx="304800" cy="281354"/>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3" name="Up-Down Arrow 12"/>
          <p:cNvSpPr/>
          <p:nvPr/>
        </p:nvSpPr>
        <p:spPr>
          <a:xfrm>
            <a:off x="5302104" y="5450586"/>
            <a:ext cx="296008" cy="448408"/>
          </a:xfrm>
          <a:prstGeom prst="upDownArrow">
            <a:avLst>
              <a:gd name="adj1" fmla="val 42234"/>
              <a:gd name="adj2" fmla="val 50000"/>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GB" sz="1477" dirty="0"/>
          </a:p>
        </p:txBody>
      </p:sp>
    </p:spTree>
    <p:extLst>
      <p:ext uri="{BB962C8B-B14F-4D97-AF65-F5344CB8AC3E}">
        <p14:creationId xmlns:p14="http://schemas.microsoft.com/office/powerpoint/2010/main" val="2003379315"/>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Oval 84"/>
          <p:cNvSpPr>
            <a:spLocks noChangeArrowheads="1"/>
          </p:cNvSpPr>
          <p:nvPr/>
        </p:nvSpPr>
        <p:spPr bwMode="auto">
          <a:xfrm>
            <a:off x="5131777" y="4680438"/>
            <a:ext cx="304800" cy="281354"/>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36"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4038" name="Rectangle 6"/>
          <p:cNvSpPr>
            <a:spLocks noGrp="1" noChangeArrowheads="1"/>
          </p:cNvSpPr>
          <p:nvPr>
            <p:ph type="title"/>
          </p:nvPr>
        </p:nvSpPr>
        <p:spPr/>
        <p:txBody>
          <a:bodyPr/>
          <a:lstStyle/>
          <a:p>
            <a:r>
              <a:rPr lang="en-GB" smtClean="0"/>
              <a:t>Example</a:t>
            </a:r>
            <a:endParaRPr lang="en-GB"/>
          </a:p>
        </p:txBody>
      </p:sp>
      <p:sp>
        <p:nvSpPr>
          <p:cNvPr id="44039" name="Rectangle 7"/>
          <p:cNvSpPr>
            <a:spLocks noChangeArrowheads="1"/>
          </p:cNvSpPr>
          <p:nvPr/>
        </p:nvSpPr>
        <p:spPr bwMode="auto">
          <a:xfrm>
            <a:off x="0" y="6356385"/>
            <a:ext cx="184731"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p>
            <a:pPr eaLnBrk="0" hangingPunct="0"/>
            <a:endParaRPr lang="en-US" sz="2215">
              <a:latin typeface="Times New Roman" charset="0"/>
            </a:endParaRPr>
          </a:p>
        </p:txBody>
      </p:sp>
      <p:sp>
        <p:nvSpPr>
          <p:cNvPr id="44040" name="Rectangle 8"/>
          <p:cNvSpPr>
            <a:spLocks noChangeArrowheads="1"/>
          </p:cNvSpPr>
          <p:nvPr/>
        </p:nvSpPr>
        <p:spPr bwMode="auto">
          <a:xfrm>
            <a:off x="0" y="6356385"/>
            <a:ext cx="184731"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p>
            <a:pPr eaLnBrk="0" hangingPunct="0"/>
            <a:endParaRPr lang="en-US" sz="2215">
              <a:latin typeface="Times New Roman" charset="0"/>
            </a:endParaRPr>
          </a:p>
        </p:txBody>
      </p:sp>
      <p:sp>
        <p:nvSpPr>
          <p:cNvPr id="44041" name="Rectangle 9"/>
          <p:cNvSpPr>
            <a:spLocks noChangeArrowheads="1"/>
          </p:cNvSpPr>
          <p:nvPr/>
        </p:nvSpPr>
        <p:spPr bwMode="auto">
          <a:xfrm>
            <a:off x="4689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2" name="Rectangle 10"/>
          <p:cNvSpPr>
            <a:spLocks noChangeArrowheads="1"/>
          </p:cNvSpPr>
          <p:nvPr/>
        </p:nvSpPr>
        <p:spPr bwMode="auto">
          <a:xfrm>
            <a:off x="4689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3" name="Rectangle 11"/>
          <p:cNvSpPr>
            <a:spLocks noChangeArrowheads="1"/>
          </p:cNvSpPr>
          <p:nvPr/>
        </p:nvSpPr>
        <p:spPr bwMode="auto">
          <a:xfrm>
            <a:off x="2715358"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4" name="Rectangle 12"/>
          <p:cNvSpPr>
            <a:spLocks noChangeArrowheads="1"/>
          </p:cNvSpPr>
          <p:nvPr/>
        </p:nvSpPr>
        <p:spPr bwMode="auto">
          <a:xfrm>
            <a:off x="365027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5" name="Rectangle 13"/>
          <p:cNvSpPr>
            <a:spLocks noChangeArrowheads="1"/>
          </p:cNvSpPr>
          <p:nvPr/>
        </p:nvSpPr>
        <p:spPr bwMode="auto">
          <a:xfrm>
            <a:off x="6154615"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6" name="Rectangle 14"/>
          <p:cNvSpPr>
            <a:spLocks noChangeArrowheads="1"/>
          </p:cNvSpPr>
          <p:nvPr/>
        </p:nvSpPr>
        <p:spPr bwMode="auto">
          <a:xfrm>
            <a:off x="71745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7" name="Rectangle 15"/>
          <p:cNvSpPr>
            <a:spLocks noChangeArrowheads="1"/>
          </p:cNvSpPr>
          <p:nvPr/>
        </p:nvSpPr>
        <p:spPr bwMode="auto">
          <a:xfrm>
            <a:off x="79746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8" name="Rectangle 16"/>
          <p:cNvSpPr>
            <a:spLocks noChangeArrowheads="1"/>
          </p:cNvSpPr>
          <p:nvPr/>
        </p:nvSpPr>
        <p:spPr bwMode="auto">
          <a:xfrm>
            <a:off x="86985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49" name="Rectangle 17"/>
          <p:cNvSpPr>
            <a:spLocks noChangeArrowheads="1"/>
          </p:cNvSpPr>
          <p:nvPr/>
        </p:nvSpPr>
        <p:spPr bwMode="auto">
          <a:xfrm>
            <a:off x="8698523" y="1746738"/>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0" name="Rectangle 18"/>
          <p:cNvSpPr>
            <a:spLocks noChangeArrowheads="1"/>
          </p:cNvSpPr>
          <p:nvPr/>
        </p:nvSpPr>
        <p:spPr bwMode="auto">
          <a:xfrm>
            <a:off x="1834662" y="2419350"/>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1" name="Rectangle 19"/>
          <p:cNvSpPr>
            <a:spLocks noChangeArrowheads="1"/>
          </p:cNvSpPr>
          <p:nvPr/>
        </p:nvSpPr>
        <p:spPr bwMode="auto">
          <a:xfrm>
            <a:off x="4689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2" name="Rectangle 20"/>
          <p:cNvSpPr>
            <a:spLocks noChangeArrowheads="1"/>
          </p:cNvSpPr>
          <p:nvPr/>
        </p:nvSpPr>
        <p:spPr bwMode="auto">
          <a:xfrm>
            <a:off x="2715358"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3" name="Rectangle 21"/>
          <p:cNvSpPr>
            <a:spLocks noChangeArrowheads="1"/>
          </p:cNvSpPr>
          <p:nvPr/>
        </p:nvSpPr>
        <p:spPr bwMode="auto">
          <a:xfrm>
            <a:off x="365027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4" name="Rectangle 22"/>
          <p:cNvSpPr>
            <a:spLocks noChangeArrowheads="1"/>
          </p:cNvSpPr>
          <p:nvPr/>
        </p:nvSpPr>
        <p:spPr bwMode="auto">
          <a:xfrm>
            <a:off x="6154615"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5" name="Rectangle 23"/>
          <p:cNvSpPr>
            <a:spLocks noChangeArrowheads="1"/>
          </p:cNvSpPr>
          <p:nvPr/>
        </p:nvSpPr>
        <p:spPr bwMode="auto">
          <a:xfrm>
            <a:off x="71745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6" name="Rectangle 24"/>
          <p:cNvSpPr>
            <a:spLocks noChangeArrowheads="1"/>
          </p:cNvSpPr>
          <p:nvPr/>
        </p:nvSpPr>
        <p:spPr bwMode="auto">
          <a:xfrm>
            <a:off x="79746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7" name="Rectangle 25"/>
          <p:cNvSpPr>
            <a:spLocks noChangeArrowheads="1"/>
          </p:cNvSpPr>
          <p:nvPr/>
        </p:nvSpPr>
        <p:spPr bwMode="auto">
          <a:xfrm>
            <a:off x="8698523" y="3612173"/>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8" name="Rectangle 26"/>
          <p:cNvSpPr>
            <a:spLocks noChangeArrowheads="1"/>
          </p:cNvSpPr>
          <p:nvPr/>
        </p:nvSpPr>
        <p:spPr bwMode="auto">
          <a:xfrm>
            <a:off x="468923"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59" name="Rectangle 27"/>
          <p:cNvSpPr>
            <a:spLocks noChangeArrowheads="1"/>
          </p:cNvSpPr>
          <p:nvPr/>
        </p:nvSpPr>
        <p:spPr bwMode="auto">
          <a:xfrm>
            <a:off x="2715358"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0" name="Rectangle 28"/>
          <p:cNvSpPr>
            <a:spLocks noChangeArrowheads="1"/>
          </p:cNvSpPr>
          <p:nvPr/>
        </p:nvSpPr>
        <p:spPr bwMode="auto">
          <a:xfrm>
            <a:off x="3650273"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1" name="Rectangle 29"/>
          <p:cNvSpPr>
            <a:spLocks noChangeArrowheads="1"/>
          </p:cNvSpPr>
          <p:nvPr/>
        </p:nvSpPr>
        <p:spPr bwMode="auto">
          <a:xfrm>
            <a:off x="6154615" y="4271596"/>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2" name="Rectangle 30"/>
          <p:cNvSpPr>
            <a:spLocks noChangeArrowheads="1"/>
          </p:cNvSpPr>
          <p:nvPr/>
        </p:nvSpPr>
        <p:spPr bwMode="auto">
          <a:xfrm>
            <a:off x="6154615"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3" name="Rectangle 31"/>
          <p:cNvSpPr>
            <a:spLocks noChangeArrowheads="1"/>
          </p:cNvSpPr>
          <p:nvPr/>
        </p:nvSpPr>
        <p:spPr bwMode="auto">
          <a:xfrm>
            <a:off x="7174523"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4" name="Rectangle 32"/>
          <p:cNvSpPr>
            <a:spLocks noChangeArrowheads="1"/>
          </p:cNvSpPr>
          <p:nvPr/>
        </p:nvSpPr>
        <p:spPr bwMode="auto">
          <a:xfrm>
            <a:off x="7974623"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5" name="Rectangle 33"/>
          <p:cNvSpPr>
            <a:spLocks noChangeArrowheads="1"/>
          </p:cNvSpPr>
          <p:nvPr/>
        </p:nvSpPr>
        <p:spPr bwMode="auto">
          <a:xfrm>
            <a:off x="8698523" y="51303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6" name="Rectangle 34"/>
          <p:cNvSpPr>
            <a:spLocks noChangeArrowheads="1"/>
          </p:cNvSpPr>
          <p:nvPr/>
        </p:nvSpPr>
        <p:spPr bwMode="auto">
          <a:xfrm>
            <a:off x="1834662" y="5460023"/>
            <a:ext cx="7327"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7" name="Rectangle 35"/>
          <p:cNvSpPr>
            <a:spLocks noChangeArrowheads="1"/>
          </p:cNvSpPr>
          <p:nvPr/>
        </p:nvSpPr>
        <p:spPr bwMode="auto">
          <a:xfrm>
            <a:off x="4586654" y="5460023"/>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8" name="Rectangle 36"/>
          <p:cNvSpPr>
            <a:spLocks noChangeArrowheads="1"/>
          </p:cNvSpPr>
          <p:nvPr/>
        </p:nvSpPr>
        <p:spPr bwMode="auto">
          <a:xfrm>
            <a:off x="5521569" y="5460023"/>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44069" name="Rectangle 37"/>
          <p:cNvSpPr>
            <a:spLocks noChangeArrowheads="1"/>
          </p:cNvSpPr>
          <p:nvPr/>
        </p:nvSpPr>
        <p:spPr bwMode="auto">
          <a:xfrm>
            <a:off x="569986" y="5627077"/>
            <a:ext cx="352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latin typeface="Times New Roman" charset="0"/>
              </a:rPr>
              <a:t> </a:t>
            </a:r>
            <a:endParaRPr lang="en-GB" sz="2215"/>
          </a:p>
        </p:txBody>
      </p:sp>
      <p:sp>
        <p:nvSpPr>
          <p:cNvPr id="44070" name="Rectangle 38"/>
          <p:cNvSpPr>
            <a:spLocks noChangeArrowheads="1"/>
          </p:cNvSpPr>
          <p:nvPr/>
        </p:nvSpPr>
        <p:spPr bwMode="auto">
          <a:xfrm>
            <a:off x="952500" y="3297116"/>
            <a:ext cx="7211158" cy="264648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71" name="Rectangle 39"/>
          <p:cNvSpPr>
            <a:spLocks noChangeArrowheads="1"/>
          </p:cNvSpPr>
          <p:nvPr/>
        </p:nvSpPr>
        <p:spPr bwMode="auto">
          <a:xfrm>
            <a:off x="3124201" y="3033347"/>
            <a:ext cx="5039458" cy="2910254"/>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72" name="Line 40"/>
          <p:cNvSpPr>
            <a:spLocks noChangeShapeType="1"/>
          </p:cNvSpPr>
          <p:nvPr/>
        </p:nvSpPr>
        <p:spPr bwMode="auto">
          <a:xfrm>
            <a:off x="2076450" y="3305908"/>
            <a:ext cx="0" cy="264648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3" name="Rectangle 41"/>
          <p:cNvSpPr>
            <a:spLocks noChangeArrowheads="1"/>
          </p:cNvSpPr>
          <p:nvPr/>
        </p:nvSpPr>
        <p:spPr bwMode="auto">
          <a:xfrm>
            <a:off x="952500" y="3297116"/>
            <a:ext cx="7211158" cy="5275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74" name="Text Box 42"/>
          <p:cNvSpPr txBox="1">
            <a:spLocks noChangeArrowheads="1"/>
          </p:cNvSpPr>
          <p:nvPr/>
        </p:nvSpPr>
        <p:spPr bwMode="auto">
          <a:xfrm>
            <a:off x="1243514" y="3357197"/>
            <a:ext cx="659155"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t>Input</a:t>
            </a:r>
          </a:p>
        </p:txBody>
      </p:sp>
      <p:sp>
        <p:nvSpPr>
          <p:cNvPr id="44075" name="Text Box 43"/>
          <p:cNvSpPr txBox="1">
            <a:spLocks noChangeArrowheads="1"/>
          </p:cNvSpPr>
          <p:nvPr/>
        </p:nvSpPr>
        <p:spPr bwMode="auto">
          <a:xfrm>
            <a:off x="2089814" y="3264878"/>
            <a:ext cx="1016625"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Receiving</a:t>
            </a:r>
          </a:p>
          <a:p>
            <a:pPr algn="ctr"/>
            <a:r>
              <a:rPr lang="en-GB" sz="1477"/>
              <a:t>Function</a:t>
            </a:r>
          </a:p>
        </p:txBody>
      </p:sp>
      <p:sp>
        <p:nvSpPr>
          <p:cNvPr id="44076" name="Line 44"/>
          <p:cNvSpPr>
            <a:spLocks noChangeShapeType="1"/>
          </p:cNvSpPr>
          <p:nvPr/>
        </p:nvSpPr>
        <p:spPr bwMode="auto">
          <a:xfrm>
            <a:off x="4552950" y="3297116"/>
            <a:ext cx="0" cy="264648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7" name="Line 45"/>
          <p:cNvSpPr>
            <a:spLocks noChangeShapeType="1"/>
          </p:cNvSpPr>
          <p:nvPr/>
        </p:nvSpPr>
        <p:spPr bwMode="auto">
          <a:xfrm flipH="1">
            <a:off x="5991958" y="3311770"/>
            <a:ext cx="5862" cy="2640623"/>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8" name="Line 46"/>
          <p:cNvSpPr>
            <a:spLocks noChangeShapeType="1"/>
          </p:cNvSpPr>
          <p:nvPr/>
        </p:nvSpPr>
        <p:spPr bwMode="auto">
          <a:xfrm>
            <a:off x="952500" y="4448908"/>
            <a:ext cx="7211158"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79" name="Line 47"/>
          <p:cNvSpPr>
            <a:spLocks noChangeShapeType="1"/>
          </p:cNvSpPr>
          <p:nvPr/>
        </p:nvSpPr>
        <p:spPr bwMode="auto">
          <a:xfrm>
            <a:off x="949569" y="5158154"/>
            <a:ext cx="7209692"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80" name="Text Box 48"/>
          <p:cNvSpPr txBox="1">
            <a:spLocks noChangeArrowheads="1"/>
          </p:cNvSpPr>
          <p:nvPr/>
        </p:nvSpPr>
        <p:spPr bwMode="auto">
          <a:xfrm>
            <a:off x="5130685" y="2970336"/>
            <a:ext cx="824265"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a:t>Output</a:t>
            </a:r>
          </a:p>
        </p:txBody>
      </p:sp>
      <p:sp>
        <p:nvSpPr>
          <p:cNvPr id="44081" name="Text Box 49"/>
          <p:cNvSpPr txBox="1">
            <a:spLocks noChangeArrowheads="1"/>
          </p:cNvSpPr>
          <p:nvPr/>
        </p:nvSpPr>
        <p:spPr bwMode="auto">
          <a:xfrm>
            <a:off x="1212724" y="3985847"/>
            <a:ext cx="57419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ABC</a:t>
            </a:r>
          </a:p>
        </p:txBody>
      </p:sp>
      <p:sp>
        <p:nvSpPr>
          <p:cNvPr id="44082" name="Text Box 50"/>
          <p:cNvSpPr txBox="1">
            <a:spLocks noChangeArrowheads="1"/>
          </p:cNvSpPr>
          <p:nvPr/>
        </p:nvSpPr>
        <p:spPr bwMode="auto">
          <a:xfrm>
            <a:off x="1229325" y="4607170"/>
            <a:ext cx="562975"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DEF</a:t>
            </a:r>
          </a:p>
        </p:txBody>
      </p:sp>
      <p:sp>
        <p:nvSpPr>
          <p:cNvPr id="44083" name="Text Box 51"/>
          <p:cNvSpPr txBox="1">
            <a:spLocks noChangeArrowheads="1"/>
          </p:cNvSpPr>
          <p:nvPr/>
        </p:nvSpPr>
        <p:spPr bwMode="auto">
          <a:xfrm>
            <a:off x="1282155" y="5413131"/>
            <a:ext cx="458780"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IJK</a:t>
            </a:r>
          </a:p>
        </p:txBody>
      </p:sp>
      <p:sp>
        <p:nvSpPr>
          <p:cNvPr id="44084" name="Text Box 52"/>
          <p:cNvSpPr txBox="1">
            <a:spLocks noChangeArrowheads="1"/>
          </p:cNvSpPr>
          <p:nvPr/>
        </p:nvSpPr>
        <p:spPr bwMode="auto">
          <a:xfrm>
            <a:off x="2386306" y="393162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X</a:t>
            </a:r>
          </a:p>
        </p:txBody>
      </p:sp>
      <p:sp>
        <p:nvSpPr>
          <p:cNvPr id="44085" name="Text Box 53"/>
          <p:cNvSpPr txBox="1">
            <a:spLocks noChangeArrowheads="1"/>
          </p:cNvSpPr>
          <p:nvPr/>
        </p:nvSpPr>
        <p:spPr bwMode="auto">
          <a:xfrm>
            <a:off x="2403891" y="457932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X</a:t>
            </a:r>
          </a:p>
        </p:txBody>
      </p:sp>
      <p:sp>
        <p:nvSpPr>
          <p:cNvPr id="44086" name="Text Box 54"/>
          <p:cNvSpPr txBox="1">
            <a:spLocks noChangeArrowheads="1"/>
          </p:cNvSpPr>
          <p:nvPr/>
        </p:nvSpPr>
        <p:spPr bwMode="auto">
          <a:xfrm>
            <a:off x="2433198" y="5320812"/>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44087" name="Text Box 55"/>
          <p:cNvSpPr txBox="1">
            <a:spLocks noChangeArrowheads="1"/>
          </p:cNvSpPr>
          <p:nvPr/>
        </p:nvSpPr>
        <p:spPr bwMode="auto">
          <a:xfrm>
            <a:off x="3610651" y="3414347"/>
            <a:ext cx="458780"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IJK</a:t>
            </a:r>
          </a:p>
        </p:txBody>
      </p:sp>
      <p:sp>
        <p:nvSpPr>
          <p:cNvPr id="44088" name="Text Box 56"/>
          <p:cNvSpPr txBox="1">
            <a:spLocks noChangeArrowheads="1"/>
          </p:cNvSpPr>
          <p:nvPr/>
        </p:nvSpPr>
        <p:spPr bwMode="auto">
          <a:xfrm>
            <a:off x="4956368" y="3420208"/>
            <a:ext cx="583814"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LMN</a:t>
            </a:r>
          </a:p>
        </p:txBody>
      </p:sp>
      <p:sp>
        <p:nvSpPr>
          <p:cNvPr id="44089" name="Line 57"/>
          <p:cNvSpPr>
            <a:spLocks noChangeShapeType="1"/>
          </p:cNvSpPr>
          <p:nvPr/>
        </p:nvSpPr>
        <p:spPr bwMode="auto">
          <a:xfrm>
            <a:off x="7442689" y="3317631"/>
            <a:ext cx="0" cy="2646485"/>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090" name="Text Box 58"/>
          <p:cNvSpPr txBox="1">
            <a:spLocks noChangeArrowheads="1"/>
          </p:cNvSpPr>
          <p:nvPr/>
        </p:nvSpPr>
        <p:spPr bwMode="auto">
          <a:xfrm>
            <a:off x="6411013" y="3414347"/>
            <a:ext cx="59503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PQR</a:t>
            </a:r>
          </a:p>
        </p:txBody>
      </p:sp>
      <p:sp>
        <p:nvSpPr>
          <p:cNvPr id="44091" name="Oval 59"/>
          <p:cNvSpPr>
            <a:spLocks noChangeArrowheads="1"/>
          </p:cNvSpPr>
          <p:nvPr/>
        </p:nvSpPr>
        <p:spPr bwMode="auto">
          <a:xfrm>
            <a:off x="2190751" y="1283677"/>
            <a:ext cx="857250" cy="764931"/>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2" name="Text Box 60"/>
          <p:cNvSpPr txBox="1">
            <a:spLocks noChangeArrowheads="1"/>
          </p:cNvSpPr>
          <p:nvPr/>
        </p:nvSpPr>
        <p:spPr bwMode="auto">
          <a:xfrm>
            <a:off x="2441991" y="145805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X</a:t>
            </a:r>
          </a:p>
        </p:txBody>
      </p:sp>
      <p:sp>
        <p:nvSpPr>
          <p:cNvPr id="44093" name="Arc 61"/>
          <p:cNvSpPr>
            <a:spLocks/>
          </p:cNvSpPr>
          <p:nvPr/>
        </p:nvSpPr>
        <p:spPr bwMode="auto">
          <a:xfrm flipH="1" flipV="1">
            <a:off x="1096108" y="1028700"/>
            <a:ext cx="1123950" cy="47478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4" name="Arc 62"/>
          <p:cNvSpPr>
            <a:spLocks/>
          </p:cNvSpPr>
          <p:nvPr/>
        </p:nvSpPr>
        <p:spPr bwMode="auto">
          <a:xfrm flipV="1">
            <a:off x="1058008" y="1855177"/>
            <a:ext cx="1170843" cy="175846"/>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5" name="Text Box 63"/>
          <p:cNvSpPr txBox="1">
            <a:spLocks noChangeArrowheads="1"/>
          </p:cNvSpPr>
          <p:nvPr/>
        </p:nvSpPr>
        <p:spPr bwMode="auto">
          <a:xfrm>
            <a:off x="935766" y="934916"/>
            <a:ext cx="57419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ABC</a:t>
            </a:r>
          </a:p>
        </p:txBody>
      </p:sp>
      <p:sp>
        <p:nvSpPr>
          <p:cNvPr id="44096" name="Text Box 64"/>
          <p:cNvSpPr txBox="1">
            <a:spLocks noChangeArrowheads="1"/>
          </p:cNvSpPr>
          <p:nvPr/>
        </p:nvSpPr>
        <p:spPr bwMode="auto">
          <a:xfrm>
            <a:off x="731094" y="1699847"/>
            <a:ext cx="562975"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DEF</a:t>
            </a:r>
          </a:p>
        </p:txBody>
      </p:sp>
      <p:sp>
        <p:nvSpPr>
          <p:cNvPr id="44097" name="Oval 65"/>
          <p:cNvSpPr>
            <a:spLocks noChangeArrowheads="1"/>
          </p:cNvSpPr>
          <p:nvPr/>
        </p:nvSpPr>
        <p:spPr bwMode="auto">
          <a:xfrm>
            <a:off x="4215912" y="1395047"/>
            <a:ext cx="857250" cy="764931"/>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098" name="Text Box 66"/>
          <p:cNvSpPr txBox="1">
            <a:spLocks noChangeArrowheads="1"/>
          </p:cNvSpPr>
          <p:nvPr/>
        </p:nvSpPr>
        <p:spPr bwMode="auto">
          <a:xfrm>
            <a:off x="4465686" y="1569428"/>
            <a:ext cx="373820"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t>Y</a:t>
            </a:r>
          </a:p>
        </p:txBody>
      </p:sp>
      <p:sp>
        <p:nvSpPr>
          <p:cNvPr id="44099" name="Arc 67"/>
          <p:cNvSpPr>
            <a:spLocks/>
          </p:cNvSpPr>
          <p:nvPr/>
        </p:nvSpPr>
        <p:spPr bwMode="auto">
          <a:xfrm>
            <a:off x="3039208" y="1617784"/>
            <a:ext cx="1181100" cy="82062"/>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00" name="Text Box 68"/>
          <p:cNvSpPr txBox="1">
            <a:spLocks noChangeArrowheads="1"/>
          </p:cNvSpPr>
          <p:nvPr/>
        </p:nvSpPr>
        <p:spPr bwMode="auto">
          <a:xfrm>
            <a:off x="3489024" y="1225062"/>
            <a:ext cx="458780"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IJK</a:t>
            </a:r>
          </a:p>
        </p:txBody>
      </p:sp>
      <p:sp>
        <p:nvSpPr>
          <p:cNvPr id="44101" name="Line 69"/>
          <p:cNvSpPr>
            <a:spLocks noChangeShapeType="1"/>
          </p:cNvSpPr>
          <p:nvPr/>
        </p:nvSpPr>
        <p:spPr bwMode="auto">
          <a:xfrm>
            <a:off x="5067301" y="1784839"/>
            <a:ext cx="895350" cy="70338"/>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102" name="Text Box 70"/>
          <p:cNvSpPr txBox="1">
            <a:spLocks noChangeArrowheads="1"/>
          </p:cNvSpPr>
          <p:nvPr/>
        </p:nvSpPr>
        <p:spPr bwMode="auto">
          <a:xfrm>
            <a:off x="5391106" y="1400908"/>
            <a:ext cx="595036"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PQR</a:t>
            </a:r>
          </a:p>
        </p:txBody>
      </p:sp>
      <p:sp>
        <p:nvSpPr>
          <p:cNvPr id="44103" name="Text Box 71"/>
          <p:cNvSpPr txBox="1">
            <a:spLocks noChangeArrowheads="1"/>
          </p:cNvSpPr>
          <p:nvPr/>
        </p:nvSpPr>
        <p:spPr bwMode="auto">
          <a:xfrm>
            <a:off x="504076" y="2255388"/>
            <a:ext cx="3241593" cy="7740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a:latin typeface="+mn-lt"/>
              </a:rPr>
              <a:t>List inputs</a:t>
            </a:r>
          </a:p>
          <a:p>
            <a:pPr algn="ctr"/>
            <a:r>
              <a:rPr lang="en-GB" sz="2215" dirty="0">
                <a:latin typeface="+mn-lt"/>
              </a:rPr>
              <a:t>&amp; receiving Functions</a:t>
            </a:r>
          </a:p>
        </p:txBody>
      </p:sp>
      <p:sp>
        <p:nvSpPr>
          <p:cNvPr id="44104" name="Line 72"/>
          <p:cNvSpPr>
            <a:spLocks noChangeShapeType="1"/>
          </p:cNvSpPr>
          <p:nvPr/>
        </p:nvSpPr>
        <p:spPr bwMode="auto">
          <a:xfrm>
            <a:off x="2960077" y="1858108"/>
            <a:ext cx="726831" cy="361950"/>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44105" name="Text Box 73"/>
          <p:cNvSpPr txBox="1">
            <a:spLocks noChangeArrowheads="1"/>
          </p:cNvSpPr>
          <p:nvPr/>
        </p:nvSpPr>
        <p:spPr bwMode="auto">
          <a:xfrm>
            <a:off x="3586234" y="2061797"/>
            <a:ext cx="583814"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a:t>LMN</a:t>
            </a:r>
          </a:p>
        </p:txBody>
      </p:sp>
      <p:sp>
        <p:nvSpPr>
          <p:cNvPr id="44106" name="Rectangle 74"/>
          <p:cNvSpPr>
            <a:spLocks noChangeArrowheads="1"/>
          </p:cNvSpPr>
          <p:nvPr/>
        </p:nvSpPr>
        <p:spPr bwMode="auto">
          <a:xfrm>
            <a:off x="5991958" y="3824654"/>
            <a:ext cx="1447800" cy="624254"/>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44107" name="Rectangle 75"/>
          <p:cNvSpPr>
            <a:spLocks noChangeArrowheads="1"/>
          </p:cNvSpPr>
          <p:nvPr/>
        </p:nvSpPr>
        <p:spPr bwMode="auto">
          <a:xfrm>
            <a:off x="3125666" y="5158154"/>
            <a:ext cx="1428750" cy="779585"/>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44108" name="Rectangle 76"/>
          <p:cNvSpPr>
            <a:spLocks noChangeArrowheads="1"/>
          </p:cNvSpPr>
          <p:nvPr/>
        </p:nvSpPr>
        <p:spPr bwMode="auto">
          <a:xfrm>
            <a:off x="4554416" y="5157864"/>
            <a:ext cx="1439008" cy="782515"/>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194638" name="AutoShape 78"/>
          <p:cNvSpPr>
            <a:spLocks noChangeArrowheads="1"/>
          </p:cNvSpPr>
          <p:nvPr/>
        </p:nvSpPr>
        <p:spPr bwMode="gray">
          <a:xfrm>
            <a:off x="6901966" y="1781908"/>
            <a:ext cx="2048608" cy="896815"/>
          </a:xfrm>
          <a:prstGeom prst="wedgeRoundRectCallout">
            <a:avLst>
              <a:gd name="adj1" fmla="val -52634"/>
              <a:gd name="adj2" fmla="val 21993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292" b="1" dirty="0">
                <a:solidFill>
                  <a:schemeClr val="bg1"/>
                </a:solidFill>
              </a:rPr>
              <a:t>This cell is empty since there is no direct link between ABC and PQR </a:t>
            </a:r>
          </a:p>
        </p:txBody>
      </p:sp>
      <p:sp>
        <p:nvSpPr>
          <p:cNvPr id="44112" name="Rectangle 79"/>
          <p:cNvSpPr>
            <a:spLocks noChangeArrowheads="1"/>
          </p:cNvSpPr>
          <p:nvPr/>
        </p:nvSpPr>
        <p:spPr bwMode="auto">
          <a:xfrm>
            <a:off x="5980235" y="4438853"/>
            <a:ext cx="1459523" cy="718038"/>
          </a:xfrm>
          <a:prstGeom prst="rect">
            <a:avLst/>
          </a:prstGeom>
          <a:solidFill>
            <a:srgbClr val="EBEBFF"/>
          </a:solidFill>
          <a:ln w="12700">
            <a:solidFill>
              <a:schemeClr val="tx1"/>
            </a:solidFill>
            <a:miter lim="800000"/>
            <a:headEnd/>
            <a:tailEnd/>
          </a:ln>
        </p:spPr>
        <p:txBody>
          <a:bodyPr wrap="none" anchor="ctr"/>
          <a:lstStyle/>
          <a:p>
            <a:endParaRPr lang="en-US" sz="1477"/>
          </a:p>
        </p:txBody>
      </p:sp>
      <p:sp>
        <p:nvSpPr>
          <p:cNvPr id="194637" name="AutoShape 77"/>
          <p:cNvSpPr>
            <a:spLocks noChangeArrowheads="1"/>
          </p:cNvSpPr>
          <p:nvPr/>
        </p:nvSpPr>
        <p:spPr bwMode="gray">
          <a:xfrm>
            <a:off x="4734662" y="4756640"/>
            <a:ext cx="1802420" cy="785446"/>
          </a:xfrm>
          <a:prstGeom prst="wedgeRoundRectCallout">
            <a:avLst>
              <a:gd name="adj1" fmla="val -103116"/>
              <a:gd name="adj2" fmla="val -12222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1292" b="1">
                <a:solidFill>
                  <a:schemeClr val="bg1"/>
                </a:solidFill>
                <a:latin typeface="+mn-lt"/>
              </a:rPr>
              <a:t>Record here the sensitivity of the input – output pair</a:t>
            </a:r>
          </a:p>
        </p:txBody>
      </p:sp>
      <p:grpSp>
        <p:nvGrpSpPr>
          <p:cNvPr id="44116" name="Group 80"/>
          <p:cNvGrpSpPr>
            <a:grpSpLocks/>
          </p:cNvGrpSpPr>
          <p:nvPr/>
        </p:nvGrpSpPr>
        <p:grpSpPr bwMode="auto">
          <a:xfrm>
            <a:off x="3619500" y="4015154"/>
            <a:ext cx="304800" cy="281354"/>
            <a:chOff x="3648" y="2400"/>
            <a:chExt cx="96" cy="96"/>
          </a:xfrm>
        </p:grpSpPr>
        <p:sp>
          <p:nvSpPr>
            <p:cNvPr id="44120" name="Oval 8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21" name="Oval 8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grpSp>
      <p:sp>
        <p:nvSpPr>
          <p:cNvPr id="44117" name="Oval 83"/>
          <p:cNvSpPr>
            <a:spLocks noChangeArrowheads="1"/>
          </p:cNvSpPr>
          <p:nvPr/>
        </p:nvSpPr>
        <p:spPr bwMode="auto">
          <a:xfrm>
            <a:off x="5131777" y="4012223"/>
            <a:ext cx="304800" cy="281354"/>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18" name="AutoShape 85"/>
          <p:cNvSpPr>
            <a:spLocks noChangeArrowheads="1"/>
          </p:cNvSpPr>
          <p:nvPr/>
        </p:nvSpPr>
        <p:spPr bwMode="auto">
          <a:xfrm>
            <a:off x="3641481" y="4703885"/>
            <a:ext cx="304800" cy="281354"/>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4119" name="AutoShape 86"/>
          <p:cNvSpPr>
            <a:spLocks noChangeArrowheads="1"/>
          </p:cNvSpPr>
          <p:nvPr/>
        </p:nvSpPr>
        <p:spPr bwMode="auto">
          <a:xfrm>
            <a:off x="6642589" y="5442438"/>
            <a:ext cx="304800" cy="281354"/>
          </a:xfrm>
          <a:prstGeom prst="triangle">
            <a:avLst>
              <a:gd name="adj" fmla="val 50000"/>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Tree>
    <p:extLst>
      <p:ext uri="{BB962C8B-B14F-4D97-AF65-F5344CB8AC3E}">
        <p14:creationId xmlns:p14="http://schemas.microsoft.com/office/powerpoint/2010/main" val="194749173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6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1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1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6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1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40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1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10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10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4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3" grpId="0" animBg="1"/>
      <p:bldP spid="44106" grpId="0" animBg="1"/>
      <p:bldP spid="44107" grpId="0" animBg="1"/>
      <p:bldP spid="44108" grpId="0" animBg="1"/>
      <p:bldP spid="194638" grpId="0" animBg="1"/>
      <p:bldP spid="44112" grpId="0" animBg="1"/>
      <p:bldP spid="194637" grpId="0" animBg="1"/>
      <p:bldP spid="44117" grpId="0" animBg="1"/>
      <p:bldP spid="44118" grpId="0" animBg="1"/>
      <p:bldP spid="441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Sensitivity Input-Output </a:t>
            </a:r>
            <a:endParaRPr lang="en-GB" dirty="0"/>
          </a:p>
        </p:txBody>
      </p:sp>
      <p:pic>
        <p:nvPicPr>
          <p:cNvPr id="5" name="Picture 4"/>
          <p:cNvPicPr>
            <a:picLocks noChangeAspect="1"/>
          </p:cNvPicPr>
          <p:nvPr/>
        </p:nvPicPr>
        <p:blipFill>
          <a:blip r:embed="rId2"/>
          <a:stretch>
            <a:fillRect/>
          </a:stretch>
        </p:blipFill>
        <p:spPr>
          <a:xfrm>
            <a:off x="480646" y="1431207"/>
            <a:ext cx="8182708" cy="4618892"/>
          </a:xfrm>
          <a:prstGeom prst="rect">
            <a:avLst/>
          </a:prstGeom>
        </p:spPr>
      </p:pic>
    </p:spTree>
    <p:extLst>
      <p:ext uri="{BB962C8B-B14F-4D97-AF65-F5344CB8AC3E}">
        <p14:creationId xmlns:p14="http://schemas.microsoft.com/office/powerpoint/2010/main" val="2522422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0"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1"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2"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48133" name="Rectangle 6"/>
          <p:cNvSpPr>
            <a:spLocks noGrp="1" noChangeArrowheads="1"/>
          </p:cNvSpPr>
          <p:nvPr>
            <p:ph type="title"/>
          </p:nvPr>
        </p:nvSpPr>
        <p:spPr/>
        <p:txBody>
          <a:bodyPr/>
          <a:lstStyle/>
          <a:p>
            <a:r>
              <a:rPr lang="en-GB" smtClean="0"/>
              <a:t>Causal Effect</a:t>
            </a:r>
            <a:endParaRPr lang="en-GB"/>
          </a:p>
        </p:txBody>
      </p:sp>
      <p:sp>
        <p:nvSpPr>
          <p:cNvPr id="48134" name="Oval 7"/>
          <p:cNvSpPr>
            <a:spLocks noChangeArrowheads="1"/>
          </p:cNvSpPr>
          <p:nvPr/>
        </p:nvSpPr>
        <p:spPr bwMode="auto">
          <a:xfrm>
            <a:off x="1540120" y="2167305"/>
            <a:ext cx="943708" cy="76346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35" name="Rectangle 8"/>
          <p:cNvSpPr>
            <a:spLocks noChangeArrowheads="1"/>
          </p:cNvSpPr>
          <p:nvPr/>
        </p:nvSpPr>
        <p:spPr bwMode="auto">
          <a:xfrm>
            <a:off x="1644359" y="2357805"/>
            <a:ext cx="780663"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PURCHASE</a:t>
            </a:r>
          </a:p>
          <a:p>
            <a:pPr algn="ctr" eaLnBrk="0" hangingPunct="0"/>
            <a:r>
              <a:rPr lang="en-GB" sz="1108" dirty="0">
                <a:solidFill>
                  <a:srgbClr val="000000"/>
                </a:solidFill>
              </a:rPr>
              <a:t>SUPPLIES</a:t>
            </a:r>
            <a:endParaRPr lang="en-GB" sz="1108" dirty="0"/>
          </a:p>
        </p:txBody>
      </p:sp>
      <p:sp>
        <p:nvSpPr>
          <p:cNvPr id="48136" name="Rectangle 9"/>
          <p:cNvSpPr>
            <a:spLocks noChangeArrowheads="1"/>
          </p:cNvSpPr>
          <p:nvPr/>
        </p:nvSpPr>
        <p:spPr bwMode="auto">
          <a:xfrm>
            <a:off x="1937239" y="2709496"/>
            <a:ext cx="14947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eaLnBrk="0" hangingPunct="0"/>
            <a:r>
              <a:rPr lang="en-GB" sz="1108">
                <a:solidFill>
                  <a:srgbClr val="000000"/>
                </a:solidFill>
              </a:rPr>
              <a:t>1</a:t>
            </a:r>
            <a:endParaRPr lang="en-GB" sz="1108"/>
          </a:p>
        </p:txBody>
      </p:sp>
      <p:sp>
        <p:nvSpPr>
          <p:cNvPr id="48137" name="Oval 10"/>
          <p:cNvSpPr>
            <a:spLocks noChangeArrowheads="1"/>
          </p:cNvSpPr>
          <p:nvPr/>
        </p:nvSpPr>
        <p:spPr bwMode="auto">
          <a:xfrm>
            <a:off x="4322885" y="2684585"/>
            <a:ext cx="946638" cy="762000"/>
          </a:xfrm>
          <a:prstGeom prst="ellipse">
            <a:avLst/>
          </a:pr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38" name="Rectangle 11"/>
          <p:cNvSpPr>
            <a:spLocks noChangeArrowheads="1"/>
          </p:cNvSpPr>
          <p:nvPr/>
        </p:nvSpPr>
        <p:spPr bwMode="auto">
          <a:xfrm>
            <a:off x="4421031" y="2899998"/>
            <a:ext cx="803105"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CULTIVATE</a:t>
            </a:r>
          </a:p>
          <a:p>
            <a:pPr algn="ctr" eaLnBrk="0" hangingPunct="0"/>
            <a:r>
              <a:rPr lang="en-GB" sz="1108" dirty="0">
                <a:solidFill>
                  <a:srgbClr val="000000"/>
                </a:solidFill>
              </a:rPr>
              <a:t>CROP</a:t>
            </a:r>
            <a:endParaRPr lang="en-GB" sz="1108" dirty="0"/>
          </a:p>
        </p:txBody>
      </p:sp>
      <p:sp>
        <p:nvSpPr>
          <p:cNvPr id="48139" name="Rectangle 12"/>
          <p:cNvSpPr>
            <a:spLocks noChangeArrowheads="1"/>
          </p:cNvSpPr>
          <p:nvPr/>
        </p:nvSpPr>
        <p:spPr bwMode="auto">
          <a:xfrm>
            <a:off x="4731727" y="3260481"/>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2</a:t>
            </a:r>
            <a:endParaRPr lang="en-GB" sz="1108"/>
          </a:p>
        </p:txBody>
      </p:sp>
      <p:sp>
        <p:nvSpPr>
          <p:cNvPr id="48140" name="Oval 13"/>
          <p:cNvSpPr>
            <a:spLocks noChangeArrowheads="1"/>
          </p:cNvSpPr>
          <p:nvPr/>
        </p:nvSpPr>
        <p:spPr bwMode="auto">
          <a:xfrm>
            <a:off x="5967046" y="3631223"/>
            <a:ext cx="945174" cy="762000"/>
          </a:xfrm>
          <a:prstGeom prst="ellipse">
            <a:avLst/>
          </a:pr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41" name="Rectangle 14"/>
          <p:cNvSpPr>
            <a:spLocks noChangeArrowheads="1"/>
          </p:cNvSpPr>
          <p:nvPr/>
        </p:nvSpPr>
        <p:spPr bwMode="auto">
          <a:xfrm>
            <a:off x="6232281" y="3752850"/>
            <a:ext cx="3414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PICK</a:t>
            </a:r>
            <a:endParaRPr lang="en-GB" sz="1108"/>
          </a:p>
        </p:txBody>
      </p:sp>
      <p:sp>
        <p:nvSpPr>
          <p:cNvPr id="48142" name="Rectangle 15"/>
          <p:cNvSpPr>
            <a:spLocks noChangeArrowheads="1"/>
          </p:cNvSpPr>
          <p:nvPr/>
        </p:nvSpPr>
        <p:spPr bwMode="auto">
          <a:xfrm>
            <a:off x="5993424" y="3924300"/>
            <a:ext cx="857607" cy="156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015">
                <a:solidFill>
                  <a:srgbClr val="000000"/>
                </a:solidFill>
              </a:rPr>
              <a:t>VEGETABLES</a:t>
            </a:r>
            <a:endParaRPr lang="en-GB" sz="1015"/>
          </a:p>
        </p:txBody>
      </p:sp>
      <p:sp>
        <p:nvSpPr>
          <p:cNvPr id="48143" name="Rectangle 16"/>
          <p:cNvSpPr>
            <a:spLocks noChangeArrowheads="1"/>
          </p:cNvSpPr>
          <p:nvPr/>
        </p:nvSpPr>
        <p:spPr bwMode="auto">
          <a:xfrm>
            <a:off x="6424246" y="4183674"/>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3</a:t>
            </a:r>
            <a:endParaRPr lang="en-GB" sz="1108"/>
          </a:p>
        </p:txBody>
      </p:sp>
      <p:sp>
        <p:nvSpPr>
          <p:cNvPr id="48144" name="Oval 17"/>
          <p:cNvSpPr>
            <a:spLocks noChangeArrowheads="1"/>
          </p:cNvSpPr>
          <p:nvPr/>
        </p:nvSpPr>
        <p:spPr bwMode="auto">
          <a:xfrm>
            <a:off x="6831623" y="4750777"/>
            <a:ext cx="945174"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45" name="Rectangle 18"/>
          <p:cNvSpPr>
            <a:spLocks noChangeArrowheads="1"/>
          </p:cNvSpPr>
          <p:nvPr/>
        </p:nvSpPr>
        <p:spPr bwMode="auto">
          <a:xfrm>
            <a:off x="6906359" y="4954466"/>
            <a:ext cx="6604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EXTRACT</a:t>
            </a:r>
            <a:endParaRPr lang="en-GB" sz="1108"/>
          </a:p>
        </p:txBody>
      </p:sp>
      <p:sp>
        <p:nvSpPr>
          <p:cNvPr id="48146" name="Rectangle 19"/>
          <p:cNvSpPr>
            <a:spLocks noChangeArrowheads="1"/>
          </p:cNvSpPr>
          <p:nvPr/>
        </p:nvSpPr>
        <p:spPr bwMode="auto">
          <a:xfrm>
            <a:off x="7073412" y="5128846"/>
            <a:ext cx="38632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SEED</a:t>
            </a:r>
            <a:endParaRPr lang="en-GB" sz="1108"/>
          </a:p>
        </p:txBody>
      </p:sp>
      <p:sp>
        <p:nvSpPr>
          <p:cNvPr id="48147" name="Rectangle 20"/>
          <p:cNvSpPr>
            <a:spLocks noChangeArrowheads="1"/>
          </p:cNvSpPr>
          <p:nvPr/>
        </p:nvSpPr>
        <p:spPr bwMode="auto">
          <a:xfrm>
            <a:off x="7293220" y="5292969"/>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4</a:t>
            </a:r>
            <a:endParaRPr lang="en-GB" sz="1108"/>
          </a:p>
        </p:txBody>
      </p:sp>
      <p:sp>
        <p:nvSpPr>
          <p:cNvPr id="48148" name="Line 21"/>
          <p:cNvSpPr>
            <a:spLocks noChangeShapeType="1"/>
          </p:cNvSpPr>
          <p:nvPr/>
        </p:nvSpPr>
        <p:spPr bwMode="auto">
          <a:xfrm>
            <a:off x="1655885" y="1439008"/>
            <a:ext cx="153866" cy="6286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149" name="Freeform 22"/>
          <p:cNvSpPr>
            <a:spLocks/>
          </p:cNvSpPr>
          <p:nvPr/>
        </p:nvSpPr>
        <p:spPr bwMode="auto">
          <a:xfrm>
            <a:off x="1724758" y="1987062"/>
            <a:ext cx="146538" cy="225669"/>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2"/>
                </a:moveTo>
                <a:lnTo>
                  <a:pt x="80" y="46"/>
                </a:lnTo>
                <a:lnTo>
                  <a:pt x="148" y="0"/>
                </a:lnTo>
                <a:lnTo>
                  <a:pt x="126" y="254"/>
                </a:lnTo>
                <a:lnTo>
                  <a:pt x="0" y="3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0" name="Line 23"/>
          <p:cNvSpPr>
            <a:spLocks noChangeShapeType="1"/>
          </p:cNvSpPr>
          <p:nvPr/>
        </p:nvSpPr>
        <p:spPr bwMode="auto">
          <a:xfrm flipH="1">
            <a:off x="2306516" y="1191358"/>
            <a:ext cx="665285" cy="893885"/>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151" name="Freeform 24"/>
          <p:cNvSpPr>
            <a:spLocks/>
          </p:cNvSpPr>
          <p:nvPr/>
        </p:nvSpPr>
        <p:spPr bwMode="auto">
          <a:xfrm>
            <a:off x="2205404" y="2006112"/>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2" name="Arc 25"/>
          <p:cNvSpPr>
            <a:spLocks/>
          </p:cNvSpPr>
          <p:nvPr/>
        </p:nvSpPr>
        <p:spPr bwMode="auto">
          <a:xfrm>
            <a:off x="668216" y="2167305"/>
            <a:ext cx="873369" cy="167054"/>
          </a:xfrm>
          <a:custGeom>
            <a:avLst/>
            <a:gdLst>
              <a:gd name="T0" fmla="*/ 0 w 19792"/>
              <a:gd name="T1" fmla="*/ 0 h 21600"/>
              <a:gd name="T2" fmla="*/ 2147483647 w 19792"/>
              <a:gd name="T3" fmla="*/ 2147483647 h 21600"/>
              <a:gd name="T4" fmla="*/ 2147483647 w 19792"/>
              <a:gd name="T5" fmla="*/ 2147483647 h 21600"/>
              <a:gd name="T6" fmla="*/ 0 60000 65536"/>
              <a:gd name="T7" fmla="*/ 0 60000 65536"/>
              <a:gd name="T8" fmla="*/ 0 60000 65536"/>
              <a:gd name="T9" fmla="*/ 0 w 19792"/>
              <a:gd name="T10" fmla="*/ 0 h 21600"/>
              <a:gd name="T11" fmla="*/ 19792 w 19792"/>
              <a:gd name="T12" fmla="*/ 21600 h 21600"/>
            </a:gdLst>
            <a:ahLst/>
            <a:cxnLst>
              <a:cxn ang="T6">
                <a:pos x="T0" y="T1"/>
              </a:cxn>
              <a:cxn ang="T7">
                <a:pos x="T2" y="T3"/>
              </a:cxn>
              <a:cxn ang="T8">
                <a:pos x="T4" y="T5"/>
              </a:cxn>
            </a:cxnLst>
            <a:rect l="T9" t="T10" r="T11" b="T12"/>
            <a:pathLst>
              <a:path w="19792" h="21600" fill="none" extrusionOk="0">
                <a:moveTo>
                  <a:pt x="0" y="0"/>
                </a:moveTo>
                <a:cubicBezTo>
                  <a:pt x="14" y="0"/>
                  <a:pt x="28" y="-1"/>
                  <a:pt x="43" y="0"/>
                </a:cubicBezTo>
                <a:cubicBezTo>
                  <a:pt x="8588" y="0"/>
                  <a:pt x="16331" y="5038"/>
                  <a:pt x="19792" y="12851"/>
                </a:cubicBezTo>
              </a:path>
              <a:path w="19792" h="21600" stroke="0" extrusionOk="0">
                <a:moveTo>
                  <a:pt x="0" y="0"/>
                </a:moveTo>
                <a:cubicBezTo>
                  <a:pt x="14" y="0"/>
                  <a:pt x="28" y="-1"/>
                  <a:pt x="43" y="0"/>
                </a:cubicBezTo>
                <a:cubicBezTo>
                  <a:pt x="8588" y="0"/>
                  <a:pt x="16331" y="5038"/>
                  <a:pt x="19792" y="12851"/>
                </a:cubicBezTo>
                <a:lnTo>
                  <a:pt x="43" y="21600"/>
                </a:lnTo>
                <a:lnTo>
                  <a:pt x="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53" name="Freeform 26"/>
          <p:cNvSpPr>
            <a:spLocks/>
          </p:cNvSpPr>
          <p:nvPr/>
        </p:nvSpPr>
        <p:spPr bwMode="auto">
          <a:xfrm>
            <a:off x="1365739" y="2190750"/>
            <a:ext cx="254977" cy="140677"/>
          </a:xfrm>
          <a:custGeom>
            <a:avLst/>
            <a:gdLst>
              <a:gd name="T0" fmla="*/ 0 w 253"/>
              <a:gd name="T1" fmla="*/ 2147483647 h 157"/>
              <a:gd name="T2" fmla="*/ 2147483647 w 253"/>
              <a:gd name="T3" fmla="*/ 2147483647 h 157"/>
              <a:gd name="T4" fmla="*/ 2147483647 w 253"/>
              <a:gd name="T5" fmla="*/ 0 h 157"/>
              <a:gd name="T6" fmla="*/ 2147483647 w 253"/>
              <a:gd name="T7" fmla="*/ 2147483647 h 157"/>
              <a:gd name="T8" fmla="*/ 0 w 253"/>
              <a:gd name="T9" fmla="*/ 2147483647 h 157"/>
              <a:gd name="T10" fmla="*/ 0 60000 65536"/>
              <a:gd name="T11" fmla="*/ 0 60000 65536"/>
              <a:gd name="T12" fmla="*/ 0 60000 65536"/>
              <a:gd name="T13" fmla="*/ 0 60000 65536"/>
              <a:gd name="T14" fmla="*/ 0 60000 65536"/>
              <a:gd name="T15" fmla="*/ 0 w 253"/>
              <a:gd name="T16" fmla="*/ 0 h 157"/>
              <a:gd name="T17" fmla="*/ 253 w 253"/>
              <a:gd name="T18" fmla="*/ 157 h 157"/>
            </a:gdLst>
            <a:ahLst/>
            <a:cxnLst>
              <a:cxn ang="T10">
                <a:pos x="T0" y="T1"/>
              </a:cxn>
              <a:cxn ang="T11">
                <a:pos x="T2" y="T3"/>
              </a:cxn>
              <a:cxn ang="T12">
                <a:pos x="T4" y="T5"/>
              </a:cxn>
              <a:cxn ang="T13">
                <a:pos x="T6" y="T7"/>
              </a:cxn>
              <a:cxn ang="T14">
                <a:pos x="T8" y="T9"/>
              </a:cxn>
            </a:cxnLst>
            <a:rect l="T15" t="T16" r="T17" b="T18"/>
            <a:pathLst>
              <a:path w="253" h="157">
                <a:moveTo>
                  <a:pt x="0" y="139"/>
                </a:moveTo>
                <a:lnTo>
                  <a:pt x="54" y="80"/>
                </a:lnTo>
                <a:lnTo>
                  <a:pt x="54" y="0"/>
                </a:lnTo>
                <a:lnTo>
                  <a:pt x="253" y="157"/>
                </a:lnTo>
                <a:lnTo>
                  <a:pt x="0" y="13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4" name="Arc 27"/>
          <p:cNvSpPr>
            <a:spLocks/>
          </p:cNvSpPr>
          <p:nvPr/>
        </p:nvSpPr>
        <p:spPr bwMode="auto">
          <a:xfrm>
            <a:off x="512885" y="2703635"/>
            <a:ext cx="986204" cy="424962"/>
          </a:xfrm>
          <a:custGeom>
            <a:avLst/>
            <a:gdLst>
              <a:gd name="T0" fmla="*/ 2147483647 w 20281"/>
              <a:gd name="T1" fmla="*/ 2147483647 h 21600"/>
              <a:gd name="T2" fmla="*/ 0 w 20281"/>
              <a:gd name="T3" fmla="*/ 2147483647 h 21600"/>
              <a:gd name="T4" fmla="*/ 2147483647 w 20281"/>
              <a:gd name="T5" fmla="*/ 0 h 21600"/>
              <a:gd name="T6" fmla="*/ 0 60000 65536"/>
              <a:gd name="T7" fmla="*/ 0 60000 65536"/>
              <a:gd name="T8" fmla="*/ 0 60000 65536"/>
              <a:gd name="T9" fmla="*/ 0 w 20281"/>
              <a:gd name="T10" fmla="*/ 0 h 21600"/>
              <a:gd name="T11" fmla="*/ 20281 w 20281"/>
              <a:gd name="T12" fmla="*/ 21600 h 21600"/>
            </a:gdLst>
            <a:ahLst/>
            <a:cxnLst>
              <a:cxn ang="T6">
                <a:pos x="T0" y="T1"/>
              </a:cxn>
              <a:cxn ang="T7">
                <a:pos x="T2" y="T3"/>
              </a:cxn>
              <a:cxn ang="T8">
                <a:pos x="T4" y="T5"/>
              </a:cxn>
            </a:cxnLst>
            <a:rect l="T9" t="T10" r="T11" b="T12"/>
            <a:pathLst>
              <a:path w="20281" h="21600" fill="none" extrusionOk="0">
                <a:moveTo>
                  <a:pt x="20281" y="7543"/>
                </a:moveTo>
                <a:cubicBezTo>
                  <a:pt x="17131" y="15995"/>
                  <a:pt x="9060" y="21599"/>
                  <a:pt x="41" y="21600"/>
                </a:cubicBezTo>
                <a:cubicBezTo>
                  <a:pt x="27" y="21600"/>
                  <a:pt x="13" y="21599"/>
                  <a:pt x="0" y="21599"/>
                </a:cubicBezTo>
              </a:path>
              <a:path w="20281" h="21600" stroke="0" extrusionOk="0">
                <a:moveTo>
                  <a:pt x="20281" y="7543"/>
                </a:moveTo>
                <a:cubicBezTo>
                  <a:pt x="17131" y="15995"/>
                  <a:pt x="9060" y="21599"/>
                  <a:pt x="41" y="21600"/>
                </a:cubicBezTo>
                <a:cubicBezTo>
                  <a:pt x="27" y="21600"/>
                  <a:pt x="13" y="21599"/>
                  <a:pt x="0" y="21599"/>
                </a:cubicBezTo>
                <a:lnTo>
                  <a:pt x="41" y="0"/>
                </a:lnTo>
                <a:lnTo>
                  <a:pt x="20281" y="754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55" name="Freeform 28"/>
          <p:cNvSpPr>
            <a:spLocks/>
          </p:cNvSpPr>
          <p:nvPr/>
        </p:nvSpPr>
        <p:spPr bwMode="auto">
          <a:xfrm>
            <a:off x="1375997" y="2703636"/>
            <a:ext cx="184638" cy="224203"/>
          </a:xfrm>
          <a:custGeom>
            <a:avLst/>
            <a:gdLst>
              <a:gd name="T0" fmla="*/ 2147483647 w 183"/>
              <a:gd name="T1" fmla="*/ 2147483647 h 249"/>
              <a:gd name="T2" fmla="*/ 2147483647 w 183"/>
              <a:gd name="T3" fmla="*/ 2147483647 h 249"/>
              <a:gd name="T4" fmla="*/ 0 w 183"/>
              <a:gd name="T5" fmla="*/ 2147483647 h 249"/>
              <a:gd name="T6" fmla="*/ 2147483647 w 183"/>
              <a:gd name="T7" fmla="*/ 0 h 249"/>
              <a:gd name="T8" fmla="*/ 2147483647 w 183"/>
              <a:gd name="T9" fmla="*/ 2147483647 h 249"/>
              <a:gd name="T10" fmla="*/ 0 60000 65536"/>
              <a:gd name="T11" fmla="*/ 0 60000 65536"/>
              <a:gd name="T12" fmla="*/ 0 60000 65536"/>
              <a:gd name="T13" fmla="*/ 0 60000 65536"/>
              <a:gd name="T14" fmla="*/ 0 60000 65536"/>
              <a:gd name="T15" fmla="*/ 0 w 183"/>
              <a:gd name="T16" fmla="*/ 0 h 249"/>
              <a:gd name="T17" fmla="*/ 183 w 183"/>
              <a:gd name="T18" fmla="*/ 249 h 249"/>
            </a:gdLst>
            <a:ahLst/>
            <a:cxnLst>
              <a:cxn ang="T10">
                <a:pos x="T0" y="T1"/>
              </a:cxn>
              <a:cxn ang="T11">
                <a:pos x="T2" y="T3"/>
              </a:cxn>
              <a:cxn ang="T12">
                <a:pos x="T4" y="T5"/>
              </a:cxn>
              <a:cxn ang="T13">
                <a:pos x="T6" y="T7"/>
              </a:cxn>
              <a:cxn ang="T14">
                <a:pos x="T8" y="T9"/>
              </a:cxn>
            </a:cxnLst>
            <a:rect l="T15" t="T16" r="T17" b="T18"/>
            <a:pathLst>
              <a:path w="183" h="249">
                <a:moveTo>
                  <a:pt x="133" y="249"/>
                </a:moveTo>
                <a:lnTo>
                  <a:pt x="82" y="187"/>
                </a:lnTo>
                <a:lnTo>
                  <a:pt x="0" y="177"/>
                </a:lnTo>
                <a:lnTo>
                  <a:pt x="183" y="0"/>
                </a:lnTo>
                <a:lnTo>
                  <a:pt x="133" y="2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6" name="Line 29"/>
          <p:cNvSpPr>
            <a:spLocks noChangeShapeType="1"/>
          </p:cNvSpPr>
          <p:nvPr/>
        </p:nvSpPr>
        <p:spPr bwMode="auto">
          <a:xfrm flipV="1">
            <a:off x="1915258" y="3093428"/>
            <a:ext cx="82062" cy="97448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157" name="Freeform 30"/>
          <p:cNvSpPr>
            <a:spLocks/>
          </p:cNvSpPr>
          <p:nvPr/>
        </p:nvSpPr>
        <p:spPr bwMode="auto">
          <a:xfrm>
            <a:off x="1918189" y="2935166"/>
            <a:ext cx="152400" cy="222738"/>
          </a:xfrm>
          <a:custGeom>
            <a:avLst/>
            <a:gdLst>
              <a:gd name="T0" fmla="*/ 2147483647 w 152"/>
              <a:gd name="T1" fmla="*/ 2147483647 h 250"/>
              <a:gd name="T2" fmla="*/ 2147483647 w 152"/>
              <a:gd name="T3" fmla="*/ 2147483647 h 250"/>
              <a:gd name="T4" fmla="*/ 0 w 152"/>
              <a:gd name="T5" fmla="*/ 2147483647 h 250"/>
              <a:gd name="T6" fmla="*/ 2147483647 w 152"/>
              <a:gd name="T7" fmla="*/ 0 h 250"/>
              <a:gd name="T8" fmla="*/ 2147483647 w 152"/>
              <a:gd name="T9" fmla="*/ 2147483647 h 250"/>
              <a:gd name="T10" fmla="*/ 0 60000 65536"/>
              <a:gd name="T11" fmla="*/ 0 60000 65536"/>
              <a:gd name="T12" fmla="*/ 0 60000 65536"/>
              <a:gd name="T13" fmla="*/ 0 60000 65536"/>
              <a:gd name="T14" fmla="*/ 0 60000 65536"/>
              <a:gd name="T15" fmla="*/ 0 w 152"/>
              <a:gd name="T16" fmla="*/ 0 h 250"/>
              <a:gd name="T17" fmla="*/ 152 w 152"/>
              <a:gd name="T18" fmla="*/ 250 h 250"/>
            </a:gdLst>
            <a:ahLst/>
            <a:cxnLst>
              <a:cxn ang="T10">
                <a:pos x="T0" y="T1"/>
              </a:cxn>
              <a:cxn ang="T11">
                <a:pos x="T2" y="T3"/>
              </a:cxn>
              <a:cxn ang="T12">
                <a:pos x="T4" y="T5"/>
              </a:cxn>
              <a:cxn ang="T13">
                <a:pos x="T6" y="T7"/>
              </a:cxn>
              <a:cxn ang="T14">
                <a:pos x="T8" y="T9"/>
              </a:cxn>
            </a:cxnLst>
            <a:rect l="T15" t="T16" r="T17" b="T18"/>
            <a:pathLst>
              <a:path w="152" h="250">
                <a:moveTo>
                  <a:pt x="152" y="250"/>
                </a:moveTo>
                <a:lnTo>
                  <a:pt x="78" y="214"/>
                </a:lnTo>
                <a:lnTo>
                  <a:pt x="0" y="238"/>
                </a:lnTo>
                <a:lnTo>
                  <a:pt x="94" y="0"/>
                </a:lnTo>
                <a:lnTo>
                  <a:pt x="152" y="25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58" name="Rectangle 31"/>
          <p:cNvSpPr>
            <a:spLocks noChangeArrowheads="1"/>
          </p:cNvSpPr>
          <p:nvPr/>
        </p:nvSpPr>
        <p:spPr bwMode="auto">
          <a:xfrm rot="-3420000">
            <a:off x="1889218" y="1344969"/>
            <a:ext cx="130644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CURRENT_PRICES</a:t>
            </a:r>
            <a:endParaRPr lang="en-GB" sz="1108"/>
          </a:p>
        </p:txBody>
      </p:sp>
      <p:sp>
        <p:nvSpPr>
          <p:cNvPr id="48159" name="Rectangle 32"/>
          <p:cNvSpPr>
            <a:spLocks noChangeArrowheads="1"/>
          </p:cNvSpPr>
          <p:nvPr/>
        </p:nvSpPr>
        <p:spPr bwMode="auto">
          <a:xfrm rot="-6060000">
            <a:off x="1147007" y="1690066"/>
            <a:ext cx="6235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INVOICE</a:t>
            </a:r>
            <a:endParaRPr lang="en-GB" sz="1108"/>
          </a:p>
        </p:txBody>
      </p:sp>
      <p:sp>
        <p:nvSpPr>
          <p:cNvPr id="48160" name="Rectangle 33"/>
          <p:cNvSpPr>
            <a:spLocks noChangeArrowheads="1"/>
          </p:cNvSpPr>
          <p:nvPr/>
        </p:nvSpPr>
        <p:spPr bwMode="auto">
          <a:xfrm rot="-5160000">
            <a:off x="1182369" y="3581878"/>
            <a:ext cx="111408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HEALTH_ITEMS</a:t>
            </a:r>
            <a:endParaRPr lang="en-GB" sz="1108"/>
          </a:p>
        </p:txBody>
      </p:sp>
      <p:sp>
        <p:nvSpPr>
          <p:cNvPr id="48161" name="Arc 34"/>
          <p:cNvSpPr>
            <a:spLocks/>
          </p:cNvSpPr>
          <p:nvPr/>
        </p:nvSpPr>
        <p:spPr bwMode="auto">
          <a:xfrm>
            <a:off x="2397369" y="2338754"/>
            <a:ext cx="1969477" cy="596412"/>
          </a:xfrm>
          <a:custGeom>
            <a:avLst/>
            <a:gdLst>
              <a:gd name="T0" fmla="*/ 0 w 19388"/>
              <a:gd name="T1" fmla="*/ 0 h 21600"/>
              <a:gd name="T2" fmla="*/ 2147483647 w 19388"/>
              <a:gd name="T3" fmla="*/ 2147483647 h 21600"/>
              <a:gd name="T4" fmla="*/ 0 w 19388"/>
              <a:gd name="T5" fmla="*/ 2147483647 h 21600"/>
              <a:gd name="T6" fmla="*/ 0 60000 65536"/>
              <a:gd name="T7" fmla="*/ 0 60000 65536"/>
              <a:gd name="T8" fmla="*/ 0 60000 65536"/>
              <a:gd name="T9" fmla="*/ 0 w 19388"/>
              <a:gd name="T10" fmla="*/ 0 h 21600"/>
              <a:gd name="T11" fmla="*/ 19388 w 19388"/>
              <a:gd name="T12" fmla="*/ 21600 h 21600"/>
            </a:gdLst>
            <a:ahLst/>
            <a:cxnLst>
              <a:cxn ang="T6">
                <a:pos x="T0" y="T1"/>
              </a:cxn>
              <a:cxn ang="T7">
                <a:pos x="T2" y="T3"/>
              </a:cxn>
              <a:cxn ang="T8">
                <a:pos x="T4" y="T5"/>
              </a:cxn>
            </a:cxnLst>
            <a:rect l="T9" t="T10" r="T11" b="T12"/>
            <a:pathLst>
              <a:path w="19388" h="21600" fill="none" extrusionOk="0">
                <a:moveTo>
                  <a:pt x="-1" y="0"/>
                </a:moveTo>
                <a:cubicBezTo>
                  <a:pt x="8236" y="0"/>
                  <a:pt x="15756" y="4684"/>
                  <a:pt x="19387" y="12077"/>
                </a:cubicBezTo>
              </a:path>
              <a:path w="19388" h="21600" stroke="0" extrusionOk="0">
                <a:moveTo>
                  <a:pt x="-1" y="0"/>
                </a:moveTo>
                <a:cubicBezTo>
                  <a:pt x="8236" y="0"/>
                  <a:pt x="15756" y="4684"/>
                  <a:pt x="19387" y="12077"/>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62" name="Freeform 35"/>
          <p:cNvSpPr>
            <a:spLocks/>
          </p:cNvSpPr>
          <p:nvPr/>
        </p:nvSpPr>
        <p:spPr bwMode="auto">
          <a:xfrm>
            <a:off x="4254012" y="2586404"/>
            <a:ext cx="244719" cy="180242"/>
          </a:xfrm>
          <a:custGeom>
            <a:avLst/>
            <a:gdLst>
              <a:gd name="T0" fmla="*/ 0 w 244"/>
              <a:gd name="T1" fmla="*/ 2147483647 h 199"/>
              <a:gd name="T2" fmla="*/ 2147483647 w 244"/>
              <a:gd name="T3" fmla="*/ 2147483647 h 199"/>
              <a:gd name="T4" fmla="*/ 2147483647 w 244"/>
              <a:gd name="T5" fmla="*/ 0 h 199"/>
              <a:gd name="T6" fmla="*/ 2147483647 w 244"/>
              <a:gd name="T7" fmla="*/ 2147483647 h 199"/>
              <a:gd name="T8" fmla="*/ 0 w 244"/>
              <a:gd name="T9" fmla="*/ 2147483647 h 199"/>
              <a:gd name="T10" fmla="*/ 0 60000 65536"/>
              <a:gd name="T11" fmla="*/ 0 60000 65536"/>
              <a:gd name="T12" fmla="*/ 0 60000 65536"/>
              <a:gd name="T13" fmla="*/ 0 60000 65536"/>
              <a:gd name="T14" fmla="*/ 0 60000 65536"/>
              <a:gd name="T15" fmla="*/ 0 w 244"/>
              <a:gd name="T16" fmla="*/ 0 h 199"/>
              <a:gd name="T17" fmla="*/ 244 w 244"/>
              <a:gd name="T18" fmla="*/ 199 h 199"/>
            </a:gdLst>
            <a:ahLst/>
            <a:cxnLst>
              <a:cxn ang="T10">
                <a:pos x="T0" y="T1"/>
              </a:cxn>
              <a:cxn ang="T11">
                <a:pos x="T2" y="T3"/>
              </a:cxn>
              <a:cxn ang="T12">
                <a:pos x="T4" y="T5"/>
              </a:cxn>
              <a:cxn ang="T13">
                <a:pos x="T6" y="T7"/>
              </a:cxn>
              <a:cxn ang="T14">
                <a:pos x="T8" y="T9"/>
              </a:cxn>
            </a:cxnLst>
            <a:rect l="T15" t="T16" r="T17" b="T18"/>
            <a:pathLst>
              <a:path w="244" h="199">
                <a:moveTo>
                  <a:pt x="0" y="126"/>
                </a:moveTo>
                <a:lnTo>
                  <a:pt x="66" y="80"/>
                </a:lnTo>
                <a:lnTo>
                  <a:pt x="84" y="0"/>
                </a:lnTo>
                <a:lnTo>
                  <a:pt x="244" y="199"/>
                </a:lnTo>
                <a:lnTo>
                  <a:pt x="0" y="1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63" name="Arc 36"/>
          <p:cNvSpPr>
            <a:spLocks/>
          </p:cNvSpPr>
          <p:nvPr/>
        </p:nvSpPr>
        <p:spPr bwMode="auto">
          <a:xfrm>
            <a:off x="2445728" y="2703635"/>
            <a:ext cx="1871296" cy="309196"/>
          </a:xfrm>
          <a:custGeom>
            <a:avLst/>
            <a:gdLst>
              <a:gd name="T0" fmla="*/ 2147483647 w 21600"/>
              <a:gd name="T1" fmla="*/ 2147483647 h 21492"/>
              <a:gd name="T2" fmla="*/ 0 w 21600"/>
              <a:gd name="T3" fmla="*/ 0 h 21492"/>
              <a:gd name="T4" fmla="*/ 2147483647 w 21600"/>
              <a:gd name="T5" fmla="*/ 0 h 21492"/>
              <a:gd name="T6" fmla="*/ 0 60000 65536"/>
              <a:gd name="T7" fmla="*/ 0 60000 65536"/>
              <a:gd name="T8" fmla="*/ 0 60000 65536"/>
              <a:gd name="T9" fmla="*/ 0 w 21600"/>
              <a:gd name="T10" fmla="*/ 0 h 21492"/>
              <a:gd name="T11" fmla="*/ 21600 w 21600"/>
              <a:gd name="T12" fmla="*/ 21492 h 21492"/>
            </a:gdLst>
            <a:ahLst/>
            <a:cxnLst>
              <a:cxn ang="T6">
                <a:pos x="T0" y="T1"/>
              </a:cxn>
              <a:cxn ang="T7">
                <a:pos x="T2" y="T3"/>
              </a:cxn>
              <a:cxn ang="T8">
                <a:pos x="T4" y="T5"/>
              </a:cxn>
            </a:cxnLst>
            <a:rect l="T9" t="T10" r="T11" b="T12"/>
            <a:pathLst>
              <a:path w="21600" h="21492" fill="none" extrusionOk="0">
                <a:moveTo>
                  <a:pt x="19439" y="21491"/>
                </a:moveTo>
                <a:cubicBezTo>
                  <a:pt x="8402" y="20381"/>
                  <a:pt x="0" y="11092"/>
                  <a:pt x="0" y="0"/>
                </a:cubicBezTo>
              </a:path>
              <a:path w="21600" h="21492" stroke="0" extrusionOk="0">
                <a:moveTo>
                  <a:pt x="19439" y="21491"/>
                </a:moveTo>
                <a:cubicBezTo>
                  <a:pt x="8402" y="20381"/>
                  <a:pt x="0" y="11092"/>
                  <a:pt x="0" y="0"/>
                </a:cubicBezTo>
                <a:lnTo>
                  <a:pt x="21600" y="0"/>
                </a:lnTo>
                <a:lnTo>
                  <a:pt x="19439" y="214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64" name="Freeform 37"/>
          <p:cNvSpPr>
            <a:spLocks/>
          </p:cNvSpPr>
          <p:nvPr/>
        </p:nvSpPr>
        <p:spPr bwMode="auto">
          <a:xfrm>
            <a:off x="4070839" y="2943958"/>
            <a:ext cx="244720" cy="134815"/>
          </a:xfrm>
          <a:custGeom>
            <a:avLst/>
            <a:gdLst>
              <a:gd name="T0" fmla="*/ 0 w 243"/>
              <a:gd name="T1" fmla="*/ 2147483647 h 152"/>
              <a:gd name="T2" fmla="*/ 2147483647 w 243"/>
              <a:gd name="T3" fmla="*/ 2147483647 h 152"/>
              <a:gd name="T4" fmla="*/ 0 w 243"/>
              <a:gd name="T5" fmla="*/ 0 h 152"/>
              <a:gd name="T6" fmla="*/ 2147483647 w 243"/>
              <a:gd name="T7" fmla="*/ 2147483647 h 152"/>
              <a:gd name="T8" fmla="*/ 0 w 243"/>
              <a:gd name="T9" fmla="*/ 2147483647 h 152"/>
              <a:gd name="T10" fmla="*/ 0 60000 65536"/>
              <a:gd name="T11" fmla="*/ 0 60000 65536"/>
              <a:gd name="T12" fmla="*/ 0 60000 65536"/>
              <a:gd name="T13" fmla="*/ 0 60000 65536"/>
              <a:gd name="T14" fmla="*/ 0 60000 65536"/>
              <a:gd name="T15" fmla="*/ 0 w 243"/>
              <a:gd name="T16" fmla="*/ 0 h 152"/>
              <a:gd name="T17" fmla="*/ 243 w 243"/>
              <a:gd name="T18" fmla="*/ 152 h 152"/>
            </a:gdLst>
            <a:ahLst/>
            <a:cxnLst>
              <a:cxn ang="T10">
                <a:pos x="T0" y="T1"/>
              </a:cxn>
              <a:cxn ang="T11">
                <a:pos x="T2" y="T3"/>
              </a:cxn>
              <a:cxn ang="T12">
                <a:pos x="T4" y="T5"/>
              </a:cxn>
              <a:cxn ang="T13">
                <a:pos x="T6" y="T7"/>
              </a:cxn>
              <a:cxn ang="T14">
                <a:pos x="T8" y="T9"/>
              </a:cxn>
            </a:cxnLst>
            <a:rect l="T15" t="T16" r="T17" b="T18"/>
            <a:pathLst>
              <a:path w="243" h="152">
                <a:moveTo>
                  <a:pt x="0" y="152"/>
                </a:moveTo>
                <a:lnTo>
                  <a:pt x="30" y="76"/>
                </a:lnTo>
                <a:lnTo>
                  <a:pt x="0" y="0"/>
                </a:lnTo>
                <a:lnTo>
                  <a:pt x="243" y="78"/>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65" name="Arc 38"/>
          <p:cNvSpPr>
            <a:spLocks/>
          </p:cNvSpPr>
          <p:nvPr/>
        </p:nvSpPr>
        <p:spPr bwMode="auto">
          <a:xfrm>
            <a:off x="2228851" y="2848708"/>
            <a:ext cx="2067657" cy="511420"/>
          </a:xfrm>
          <a:custGeom>
            <a:avLst/>
            <a:gdLst>
              <a:gd name="T0" fmla="*/ 2147483647 w 22240"/>
              <a:gd name="T1" fmla="*/ 2147483647 h 21600"/>
              <a:gd name="T2" fmla="*/ 0 w 22240"/>
              <a:gd name="T3" fmla="*/ 2147483647 h 21600"/>
              <a:gd name="T4" fmla="*/ 2147483647 w 22240"/>
              <a:gd name="T5" fmla="*/ 0 h 21600"/>
              <a:gd name="T6" fmla="*/ 0 60000 65536"/>
              <a:gd name="T7" fmla="*/ 0 60000 65536"/>
              <a:gd name="T8" fmla="*/ 0 60000 65536"/>
              <a:gd name="T9" fmla="*/ 0 w 22240"/>
              <a:gd name="T10" fmla="*/ 0 h 21600"/>
              <a:gd name="T11" fmla="*/ 22240 w 22240"/>
              <a:gd name="T12" fmla="*/ 21600 h 21600"/>
            </a:gdLst>
            <a:ahLst/>
            <a:cxnLst>
              <a:cxn ang="T6">
                <a:pos x="T0" y="T1"/>
              </a:cxn>
              <a:cxn ang="T7">
                <a:pos x="T2" y="T3"/>
              </a:cxn>
              <a:cxn ang="T8">
                <a:pos x="T4" y="T5"/>
              </a:cxn>
            </a:cxnLst>
            <a:rect l="T9" t="T10" r="T11" b="T12"/>
            <a:pathLst>
              <a:path w="22240" h="21600" fill="none" extrusionOk="0">
                <a:moveTo>
                  <a:pt x="22239" y="21585"/>
                </a:moveTo>
                <a:cubicBezTo>
                  <a:pt x="21978" y="21595"/>
                  <a:pt x="21716" y="21599"/>
                  <a:pt x="21455" y="21600"/>
                </a:cubicBezTo>
                <a:cubicBezTo>
                  <a:pt x="10492" y="21600"/>
                  <a:pt x="1268" y="13387"/>
                  <a:pt x="0" y="2498"/>
                </a:cubicBezTo>
              </a:path>
              <a:path w="22240" h="21600" stroke="0" extrusionOk="0">
                <a:moveTo>
                  <a:pt x="22239" y="21585"/>
                </a:moveTo>
                <a:cubicBezTo>
                  <a:pt x="21978" y="21595"/>
                  <a:pt x="21716" y="21599"/>
                  <a:pt x="21455" y="21600"/>
                </a:cubicBezTo>
                <a:cubicBezTo>
                  <a:pt x="10492" y="21600"/>
                  <a:pt x="1268" y="13387"/>
                  <a:pt x="0" y="2498"/>
                </a:cubicBezTo>
                <a:lnTo>
                  <a:pt x="21455" y="0"/>
                </a:lnTo>
                <a:lnTo>
                  <a:pt x="22239" y="2158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66" name="Freeform 39"/>
          <p:cNvSpPr>
            <a:spLocks/>
          </p:cNvSpPr>
          <p:nvPr/>
        </p:nvSpPr>
        <p:spPr bwMode="auto">
          <a:xfrm>
            <a:off x="4248150" y="3292720"/>
            <a:ext cx="246185" cy="136280"/>
          </a:xfrm>
          <a:custGeom>
            <a:avLst/>
            <a:gdLst>
              <a:gd name="T0" fmla="*/ 2147483647 w 246"/>
              <a:gd name="T1" fmla="*/ 2147483647 h 152"/>
              <a:gd name="T2" fmla="*/ 2147483647 w 246"/>
              <a:gd name="T3" fmla="*/ 2147483647 h 152"/>
              <a:gd name="T4" fmla="*/ 0 w 246"/>
              <a:gd name="T5" fmla="*/ 0 h 152"/>
              <a:gd name="T6" fmla="*/ 2147483647 w 246"/>
              <a:gd name="T7" fmla="*/ 2147483647 h 152"/>
              <a:gd name="T8" fmla="*/ 2147483647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4" y="152"/>
                </a:moveTo>
                <a:lnTo>
                  <a:pt x="32" y="76"/>
                </a:lnTo>
                <a:lnTo>
                  <a:pt x="0" y="0"/>
                </a:lnTo>
                <a:lnTo>
                  <a:pt x="246" y="70"/>
                </a:lnTo>
                <a:lnTo>
                  <a:pt x="4"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67" name="Rectangle 40"/>
          <p:cNvSpPr>
            <a:spLocks noChangeArrowheads="1"/>
          </p:cNvSpPr>
          <p:nvPr/>
        </p:nvSpPr>
        <p:spPr bwMode="auto">
          <a:xfrm rot="600000">
            <a:off x="2634950" y="2709973"/>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PURCHASED_SEEDS</a:t>
            </a:r>
            <a:endParaRPr lang="en-GB" sz="1108"/>
          </a:p>
        </p:txBody>
      </p:sp>
      <p:sp>
        <p:nvSpPr>
          <p:cNvPr id="48168" name="Rectangle 41"/>
          <p:cNvSpPr>
            <a:spLocks noChangeArrowheads="1"/>
          </p:cNvSpPr>
          <p:nvPr/>
        </p:nvSpPr>
        <p:spPr bwMode="auto">
          <a:xfrm rot="780000">
            <a:off x="2693540" y="2106235"/>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PURCHASED_FERTILIZER</a:t>
            </a:r>
            <a:endParaRPr lang="en-GB" sz="1108"/>
          </a:p>
        </p:txBody>
      </p:sp>
      <p:sp>
        <p:nvSpPr>
          <p:cNvPr id="48169" name="Rectangle 42"/>
          <p:cNvSpPr>
            <a:spLocks noChangeArrowheads="1"/>
          </p:cNvSpPr>
          <p:nvPr/>
        </p:nvSpPr>
        <p:spPr bwMode="auto">
          <a:xfrm rot="480000">
            <a:off x="2273801" y="3353278"/>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PURCHASED_HEALTH_ITEMS</a:t>
            </a:r>
            <a:endParaRPr lang="en-GB" sz="1108"/>
          </a:p>
        </p:txBody>
      </p:sp>
      <p:sp>
        <p:nvSpPr>
          <p:cNvPr id="48170" name="Arc 43"/>
          <p:cNvSpPr>
            <a:spLocks/>
          </p:cNvSpPr>
          <p:nvPr/>
        </p:nvSpPr>
        <p:spPr bwMode="auto">
          <a:xfrm>
            <a:off x="5250474" y="2942493"/>
            <a:ext cx="1137138" cy="682869"/>
          </a:xfrm>
          <a:custGeom>
            <a:avLst/>
            <a:gdLst>
              <a:gd name="T0" fmla="*/ 0 w 21450"/>
              <a:gd name="T1" fmla="*/ 2147483647 h 21600"/>
              <a:gd name="T2" fmla="*/ 2147483647 w 21450"/>
              <a:gd name="T3" fmla="*/ 2147483647 h 21600"/>
              <a:gd name="T4" fmla="*/ 2147483647 w 21450"/>
              <a:gd name="T5" fmla="*/ 2147483647 h 21600"/>
              <a:gd name="T6" fmla="*/ 0 60000 65536"/>
              <a:gd name="T7" fmla="*/ 0 60000 65536"/>
              <a:gd name="T8" fmla="*/ 0 60000 65536"/>
              <a:gd name="T9" fmla="*/ 0 w 21450"/>
              <a:gd name="T10" fmla="*/ 0 h 21600"/>
              <a:gd name="T11" fmla="*/ 21450 w 21450"/>
              <a:gd name="T12" fmla="*/ 21600 h 21600"/>
            </a:gdLst>
            <a:ahLst/>
            <a:cxnLst>
              <a:cxn ang="T6">
                <a:pos x="T0" y="T1"/>
              </a:cxn>
              <a:cxn ang="T7">
                <a:pos x="T2" y="T3"/>
              </a:cxn>
              <a:cxn ang="T8">
                <a:pos x="T4" y="T5"/>
              </a:cxn>
            </a:cxnLst>
            <a:rect l="T9" t="T10" r="T11" b="T12"/>
            <a:pathLst>
              <a:path w="21450" h="21600" fill="none" extrusionOk="0">
                <a:moveTo>
                  <a:pt x="0" y="5"/>
                </a:moveTo>
                <a:cubicBezTo>
                  <a:pt x="161" y="1"/>
                  <a:pt x="323" y="-1"/>
                  <a:pt x="485" y="0"/>
                </a:cubicBezTo>
                <a:cubicBezTo>
                  <a:pt x="10411" y="0"/>
                  <a:pt x="19059" y="6765"/>
                  <a:pt x="21449" y="16399"/>
                </a:cubicBezTo>
              </a:path>
              <a:path w="21450" h="21600" stroke="0" extrusionOk="0">
                <a:moveTo>
                  <a:pt x="0" y="5"/>
                </a:moveTo>
                <a:cubicBezTo>
                  <a:pt x="161" y="1"/>
                  <a:pt x="323" y="-1"/>
                  <a:pt x="485" y="0"/>
                </a:cubicBezTo>
                <a:cubicBezTo>
                  <a:pt x="10411" y="0"/>
                  <a:pt x="19059" y="6765"/>
                  <a:pt x="21449" y="16399"/>
                </a:cubicBezTo>
                <a:lnTo>
                  <a:pt x="485" y="21600"/>
                </a:lnTo>
                <a:lnTo>
                  <a:pt x="0" y="5"/>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71" name="Freeform 44"/>
          <p:cNvSpPr>
            <a:spLocks/>
          </p:cNvSpPr>
          <p:nvPr/>
        </p:nvSpPr>
        <p:spPr bwMode="auto">
          <a:xfrm>
            <a:off x="6289431" y="3395297"/>
            <a:ext cx="148004" cy="228600"/>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4"/>
                </a:moveTo>
                <a:lnTo>
                  <a:pt x="80" y="46"/>
                </a:lnTo>
                <a:lnTo>
                  <a:pt x="148" y="0"/>
                </a:lnTo>
                <a:lnTo>
                  <a:pt x="130" y="254"/>
                </a:lnTo>
                <a:lnTo>
                  <a:pt x="0" y="3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2" name="Rectangle 45"/>
          <p:cNvSpPr>
            <a:spLocks noChangeArrowheads="1"/>
          </p:cNvSpPr>
          <p:nvPr/>
        </p:nvSpPr>
        <p:spPr bwMode="auto">
          <a:xfrm>
            <a:off x="5169229" y="4495800"/>
            <a:ext cx="714940" cy="511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p>
          <a:p>
            <a:pPr algn="ctr" eaLnBrk="0" hangingPunct="0"/>
            <a:r>
              <a:rPr lang="en-GB" sz="1108">
                <a:solidFill>
                  <a:srgbClr val="000000"/>
                </a:solidFill>
              </a:rPr>
              <a:t>WASTE</a:t>
            </a:r>
          </a:p>
          <a:p>
            <a:pPr algn="ctr" eaLnBrk="0" hangingPunct="0"/>
            <a:r>
              <a:rPr lang="en-GB" sz="1108"/>
              <a:t>6</a:t>
            </a:r>
          </a:p>
        </p:txBody>
      </p:sp>
      <p:sp>
        <p:nvSpPr>
          <p:cNvPr id="48173" name="Freeform 46"/>
          <p:cNvSpPr>
            <a:spLocks/>
          </p:cNvSpPr>
          <p:nvPr/>
        </p:nvSpPr>
        <p:spPr bwMode="auto">
          <a:xfrm rot="1718481">
            <a:off x="4487008" y="3398228"/>
            <a:ext cx="152400" cy="224203"/>
          </a:xfrm>
          <a:custGeom>
            <a:avLst/>
            <a:gdLst>
              <a:gd name="T0" fmla="*/ 2147483647 w 152"/>
              <a:gd name="T1" fmla="*/ 2147483647 h 249"/>
              <a:gd name="T2" fmla="*/ 2147483647 w 152"/>
              <a:gd name="T3" fmla="*/ 2147483647 h 249"/>
              <a:gd name="T4" fmla="*/ 0 w 152"/>
              <a:gd name="T5" fmla="*/ 2147483647 h 249"/>
              <a:gd name="T6" fmla="*/ 2147483647 w 152"/>
              <a:gd name="T7" fmla="*/ 0 h 249"/>
              <a:gd name="T8" fmla="*/ 2147483647 w 152"/>
              <a:gd name="T9" fmla="*/ 2147483647 h 249"/>
              <a:gd name="T10" fmla="*/ 0 60000 65536"/>
              <a:gd name="T11" fmla="*/ 0 60000 65536"/>
              <a:gd name="T12" fmla="*/ 0 60000 65536"/>
              <a:gd name="T13" fmla="*/ 0 60000 65536"/>
              <a:gd name="T14" fmla="*/ 0 60000 65536"/>
              <a:gd name="T15" fmla="*/ 0 w 152"/>
              <a:gd name="T16" fmla="*/ 0 h 249"/>
              <a:gd name="T17" fmla="*/ 152 w 152"/>
              <a:gd name="T18" fmla="*/ 249 h 249"/>
            </a:gdLst>
            <a:ahLst/>
            <a:cxnLst>
              <a:cxn ang="T10">
                <a:pos x="T0" y="T1"/>
              </a:cxn>
              <a:cxn ang="T11">
                <a:pos x="T2" y="T3"/>
              </a:cxn>
              <a:cxn ang="T12">
                <a:pos x="T4" y="T5"/>
              </a:cxn>
              <a:cxn ang="T13">
                <a:pos x="T6" y="T7"/>
              </a:cxn>
              <a:cxn ang="T14">
                <a:pos x="T8" y="T9"/>
              </a:cxn>
            </a:cxnLst>
            <a:rect l="T15" t="T16" r="T17" b="T18"/>
            <a:pathLst>
              <a:path w="152" h="249">
                <a:moveTo>
                  <a:pt x="152" y="235"/>
                </a:moveTo>
                <a:lnTo>
                  <a:pt x="74" y="211"/>
                </a:lnTo>
                <a:lnTo>
                  <a:pt x="0" y="249"/>
                </a:lnTo>
                <a:lnTo>
                  <a:pt x="52" y="0"/>
                </a:lnTo>
                <a:lnTo>
                  <a:pt x="152" y="23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4" name="Arc 47"/>
          <p:cNvSpPr>
            <a:spLocks/>
          </p:cNvSpPr>
          <p:nvPr/>
        </p:nvSpPr>
        <p:spPr bwMode="auto">
          <a:xfrm>
            <a:off x="6872654" y="4114800"/>
            <a:ext cx="490904" cy="628650"/>
          </a:xfrm>
          <a:custGeom>
            <a:avLst/>
            <a:gdLst>
              <a:gd name="T0" fmla="*/ 2147483647 w 20842"/>
              <a:gd name="T1" fmla="*/ 0 h 21590"/>
              <a:gd name="T2" fmla="*/ 2147483647 w 20842"/>
              <a:gd name="T3" fmla="*/ 2147483647 h 21590"/>
              <a:gd name="T4" fmla="*/ 0 w 20842"/>
              <a:gd name="T5" fmla="*/ 2147483647 h 21590"/>
              <a:gd name="T6" fmla="*/ 0 60000 65536"/>
              <a:gd name="T7" fmla="*/ 0 60000 65536"/>
              <a:gd name="T8" fmla="*/ 0 60000 65536"/>
              <a:gd name="T9" fmla="*/ 0 w 20842"/>
              <a:gd name="T10" fmla="*/ 0 h 21590"/>
              <a:gd name="T11" fmla="*/ 20842 w 20842"/>
              <a:gd name="T12" fmla="*/ 21590 h 21590"/>
            </a:gdLst>
            <a:ahLst/>
            <a:cxnLst>
              <a:cxn ang="T6">
                <a:pos x="T0" y="T1"/>
              </a:cxn>
              <a:cxn ang="T7">
                <a:pos x="T2" y="T3"/>
              </a:cxn>
              <a:cxn ang="T8">
                <a:pos x="T4" y="T5"/>
              </a:cxn>
            </a:cxnLst>
            <a:rect l="T9" t="T10" r="T11" b="T12"/>
            <a:pathLst>
              <a:path w="20842" h="21590" fill="none" extrusionOk="0">
                <a:moveTo>
                  <a:pt x="671" y="0"/>
                </a:moveTo>
                <a:cubicBezTo>
                  <a:pt x="10163" y="295"/>
                  <a:pt x="18348" y="6755"/>
                  <a:pt x="20841" y="15918"/>
                </a:cubicBezTo>
              </a:path>
              <a:path w="20842" h="21590" stroke="0" extrusionOk="0">
                <a:moveTo>
                  <a:pt x="671" y="0"/>
                </a:moveTo>
                <a:cubicBezTo>
                  <a:pt x="10163" y="295"/>
                  <a:pt x="18348" y="6755"/>
                  <a:pt x="20841" y="15918"/>
                </a:cubicBezTo>
                <a:lnTo>
                  <a:pt x="0" y="21590"/>
                </a:lnTo>
                <a:lnTo>
                  <a:pt x="671" y="0"/>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75" name="Freeform 48"/>
          <p:cNvSpPr>
            <a:spLocks/>
          </p:cNvSpPr>
          <p:nvPr/>
        </p:nvSpPr>
        <p:spPr bwMode="auto">
          <a:xfrm>
            <a:off x="7272704" y="4516316"/>
            <a:ext cx="152400" cy="227135"/>
          </a:xfrm>
          <a:custGeom>
            <a:avLst/>
            <a:gdLst>
              <a:gd name="T0" fmla="*/ 0 w 152"/>
              <a:gd name="T1" fmla="*/ 2147483647 h 251"/>
              <a:gd name="T2" fmla="*/ 2147483647 w 152"/>
              <a:gd name="T3" fmla="*/ 2147483647 h 251"/>
              <a:gd name="T4" fmla="*/ 2147483647 w 152"/>
              <a:gd name="T5" fmla="*/ 0 h 251"/>
              <a:gd name="T6" fmla="*/ 2147483647 w 152"/>
              <a:gd name="T7" fmla="*/ 2147483647 h 251"/>
              <a:gd name="T8" fmla="*/ 0 w 152"/>
              <a:gd name="T9" fmla="*/ 2147483647 h 251"/>
              <a:gd name="T10" fmla="*/ 0 60000 65536"/>
              <a:gd name="T11" fmla="*/ 0 60000 65536"/>
              <a:gd name="T12" fmla="*/ 0 60000 65536"/>
              <a:gd name="T13" fmla="*/ 0 60000 65536"/>
              <a:gd name="T14" fmla="*/ 0 60000 65536"/>
              <a:gd name="T15" fmla="*/ 0 w 152"/>
              <a:gd name="T16" fmla="*/ 0 h 251"/>
              <a:gd name="T17" fmla="*/ 152 w 152"/>
              <a:gd name="T18" fmla="*/ 251 h 251"/>
            </a:gdLst>
            <a:ahLst/>
            <a:cxnLst>
              <a:cxn ang="T10">
                <a:pos x="T0" y="T1"/>
              </a:cxn>
              <a:cxn ang="T11">
                <a:pos x="T2" y="T3"/>
              </a:cxn>
              <a:cxn ang="T12">
                <a:pos x="T4" y="T5"/>
              </a:cxn>
              <a:cxn ang="T13">
                <a:pos x="T6" y="T7"/>
              </a:cxn>
              <a:cxn ang="T14">
                <a:pos x="T8" y="T9"/>
              </a:cxn>
            </a:cxnLst>
            <a:rect l="T15" t="T16" r="T17" b="T18"/>
            <a:pathLst>
              <a:path w="152" h="251">
                <a:moveTo>
                  <a:pt x="0" y="20"/>
                </a:moveTo>
                <a:lnTo>
                  <a:pt x="80" y="39"/>
                </a:lnTo>
                <a:lnTo>
                  <a:pt x="152" y="0"/>
                </a:lnTo>
                <a:lnTo>
                  <a:pt x="106" y="251"/>
                </a:lnTo>
                <a:lnTo>
                  <a:pt x="0" y="2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6" name="Arc 49"/>
          <p:cNvSpPr>
            <a:spLocks/>
          </p:cNvSpPr>
          <p:nvPr/>
        </p:nvSpPr>
        <p:spPr bwMode="auto">
          <a:xfrm>
            <a:off x="7167197" y="4141177"/>
            <a:ext cx="892419" cy="247650"/>
          </a:xfrm>
          <a:custGeom>
            <a:avLst/>
            <a:gdLst>
              <a:gd name="T0" fmla="*/ 2147483647 w 20210"/>
              <a:gd name="T1" fmla="*/ 2147483647 h 21171"/>
              <a:gd name="T2" fmla="*/ 0 w 20210"/>
              <a:gd name="T3" fmla="*/ 2147483647 h 21171"/>
              <a:gd name="T4" fmla="*/ 2147483647 w 20210"/>
              <a:gd name="T5" fmla="*/ 0 h 21171"/>
              <a:gd name="T6" fmla="*/ 0 60000 65536"/>
              <a:gd name="T7" fmla="*/ 0 60000 65536"/>
              <a:gd name="T8" fmla="*/ 0 60000 65536"/>
              <a:gd name="T9" fmla="*/ 0 w 20210"/>
              <a:gd name="T10" fmla="*/ 0 h 21171"/>
              <a:gd name="T11" fmla="*/ 20210 w 20210"/>
              <a:gd name="T12" fmla="*/ 21171 h 21171"/>
            </a:gdLst>
            <a:ahLst/>
            <a:cxnLst>
              <a:cxn ang="T6">
                <a:pos x="T0" y="T1"/>
              </a:cxn>
              <a:cxn ang="T7">
                <a:pos x="T2" y="T3"/>
              </a:cxn>
              <a:cxn ang="T8">
                <a:pos x="T4" y="T5"/>
              </a:cxn>
            </a:cxnLst>
            <a:rect l="T9" t="T10" r="T11" b="T12"/>
            <a:pathLst>
              <a:path w="20210" h="21171" fill="none" extrusionOk="0">
                <a:moveTo>
                  <a:pt x="15925" y="21170"/>
                </a:moveTo>
                <a:cubicBezTo>
                  <a:pt x="8639" y="19696"/>
                  <a:pt x="2624" y="14579"/>
                  <a:pt x="0" y="7624"/>
                </a:cubicBezTo>
              </a:path>
              <a:path w="20210" h="21171" stroke="0" extrusionOk="0">
                <a:moveTo>
                  <a:pt x="15925" y="21170"/>
                </a:moveTo>
                <a:cubicBezTo>
                  <a:pt x="8639" y="19696"/>
                  <a:pt x="2624" y="14579"/>
                  <a:pt x="0" y="7624"/>
                </a:cubicBezTo>
                <a:lnTo>
                  <a:pt x="20210" y="0"/>
                </a:lnTo>
                <a:lnTo>
                  <a:pt x="15925" y="21170"/>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77" name="Freeform 50"/>
          <p:cNvSpPr>
            <a:spLocks/>
          </p:cNvSpPr>
          <p:nvPr/>
        </p:nvSpPr>
        <p:spPr bwMode="auto">
          <a:xfrm>
            <a:off x="7810500" y="4315559"/>
            <a:ext cx="246185" cy="136280"/>
          </a:xfrm>
          <a:custGeom>
            <a:avLst/>
            <a:gdLst>
              <a:gd name="T0" fmla="*/ 0 w 246"/>
              <a:gd name="T1" fmla="*/ 2147483647 h 152"/>
              <a:gd name="T2" fmla="*/ 2147483647 w 246"/>
              <a:gd name="T3" fmla="*/ 2147483647 h 152"/>
              <a:gd name="T4" fmla="*/ 2147483647 w 246"/>
              <a:gd name="T5" fmla="*/ 0 h 152"/>
              <a:gd name="T6" fmla="*/ 2147483647 w 246"/>
              <a:gd name="T7" fmla="*/ 2147483647 h 152"/>
              <a:gd name="T8" fmla="*/ 0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0" y="152"/>
                </a:moveTo>
                <a:lnTo>
                  <a:pt x="32" y="78"/>
                </a:lnTo>
                <a:lnTo>
                  <a:pt x="4" y="0"/>
                </a:lnTo>
                <a:lnTo>
                  <a:pt x="246" y="84"/>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78" name="Rectangle 51"/>
          <p:cNvSpPr>
            <a:spLocks noChangeArrowheads="1"/>
          </p:cNvSpPr>
          <p:nvPr/>
        </p:nvSpPr>
        <p:spPr bwMode="auto">
          <a:xfrm>
            <a:off x="7290289" y="4009292"/>
            <a:ext cx="93775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VEGETABLES</a:t>
            </a:r>
            <a:endParaRPr lang="en-GB" sz="1108"/>
          </a:p>
        </p:txBody>
      </p:sp>
      <p:sp>
        <p:nvSpPr>
          <p:cNvPr id="48179" name="Freeform 52"/>
          <p:cNvSpPr>
            <a:spLocks/>
          </p:cNvSpPr>
          <p:nvPr/>
        </p:nvSpPr>
        <p:spPr bwMode="auto">
          <a:xfrm>
            <a:off x="5401408" y="5675436"/>
            <a:ext cx="250581" cy="137746"/>
          </a:xfrm>
          <a:custGeom>
            <a:avLst/>
            <a:gdLst>
              <a:gd name="T0" fmla="*/ 2147483647 w 252"/>
              <a:gd name="T1" fmla="*/ 0 h 152"/>
              <a:gd name="T2" fmla="*/ 2147483647 w 252"/>
              <a:gd name="T3" fmla="*/ 2147483647 h 152"/>
              <a:gd name="T4" fmla="*/ 2147483647 w 252"/>
              <a:gd name="T5" fmla="*/ 2147483647 h 152"/>
              <a:gd name="T6" fmla="*/ 0 w 252"/>
              <a:gd name="T7" fmla="*/ 2147483647 h 152"/>
              <a:gd name="T8" fmla="*/ 2147483647 w 252"/>
              <a:gd name="T9" fmla="*/ 0 h 152"/>
              <a:gd name="T10" fmla="*/ 0 60000 65536"/>
              <a:gd name="T11" fmla="*/ 0 60000 65536"/>
              <a:gd name="T12" fmla="*/ 0 60000 65536"/>
              <a:gd name="T13" fmla="*/ 0 60000 65536"/>
              <a:gd name="T14" fmla="*/ 0 60000 65536"/>
              <a:gd name="T15" fmla="*/ 0 w 252"/>
              <a:gd name="T16" fmla="*/ 0 h 152"/>
              <a:gd name="T17" fmla="*/ 252 w 252"/>
              <a:gd name="T18" fmla="*/ 152 h 152"/>
            </a:gdLst>
            <a:ahLst/>
            <a:cxnLst>
              <a:cxn ang="T10">
                <a:pos x="T0" y="T1"/>
              </a:cxn>
              <a:cxn ang="T11">
                <a:pos x="T2" y="T3"/>
              </a:cxn>
              <a:cxn ang="T12">
                <a:pos x="T4" y="T5"/>
              </a:cxn>
              <a:cxn ang="T13">
                <a:pos x="T6" y="T7"/>
              </a:cxn>
              <a:cxn ang="T14">
                <a:pos x="T8" y="T9"/>
              </a:cxn>
            </a:cxnLst>
            <a:rect l="T15" t="T16" r="T17" b="T18"/>
            <a:pathLst>
              <a:path w="252" h="152">
                <a:moveTo>
                  <a:pt x="252" y="0"/>
                </a:moveTo>
                <a:lnTo>
                  <a:pt x="212" y="72"/>
                </a:lnTo>
                <a:lnTo>
                  <a:pt x="234" y="152"/>
                </a:lnTo>
                <a:lnTo>
                  <a:pt x="0" y="48"/>
                </a:lnTo>
                <a:lnTo>
                  <a:pt x="25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0" name="Freeform 53"/>
          <p:cNvSpPr>
            <a:spLocks/>
          </p:cNvSpPr>
          <p:nvPr/>
        </p:nvSpPr>
        <p:spPr bwMode="auto">
          <a:xfrm>
            <a:off x="4741985" y="3429000"/>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1" name="Arc 54"/>
          <p:cNvSpPr>
            <a:spLocks/>
          </p:cNvSpPr>
          <p:nvPr/>
        </p:nvSpPr>
        <p:spPr bwMode="auto">
          <a:xfrm>
            <a:off x="4813789" y="1758462"/>
            <a:ext cx="143608" cy="866043"/>
          </a:xfrm>
          <a:custGeom>
            <a:avLst/>
            <a:gdLst>
              <a:gd name="T0" fmla="*/ 2147483647 w 21600"/>
              <a:gd name="T1" fmla="*/ 0 h 20504"/>
              <a:gd name="T2" fmla="*/ 2147483647 w 21600"/>
              <a:gd name="T3" fmla="*/ 2147483647 h 20504"/>
              <a:gd name="T4" fmla="*/ 0 w 21600"/>
              <a:gd name="T5" fmla="*/ 2147483647 h 20504"/>
              <a:gd name="T6" fmla="*/ 0 60000 65536"/>
              <a:gd name="T7" fmla="*/ 0 60000 65536"/>
              <a:gd name="T8" fmla="*/ 0 60000 65536"/>
              <a:gd name="T9" fmla="*/ 0 w 21600"/>
              <a:gd name="T10" fmla="*/ 0 h 20504"/>
              <a:gd name="T11" fmla="*/ 21600 w 21600"/>
              <a:gd name="T12" fmla="*/ 20504 h 20504"/>
            </a:gdLst>
            <a:ahLst/>
            <a:cxnLst>
              <a:cxn ang="T6">
                <a:pos x="T0" y="T1"/>
              </a:cxn>
              <a:cxn ang="T7">
                <a:pos x="T2" y="T3"/>
              </a:cxn>
              <a:cxn ang="T8">
                <a:pos x="T4" y="T5"/>
              </a:cxn>
            </a:cxnLst>
            <a:rect l="T9" t="T10" r="T11" b="T12"/>
            <a:pathLst>
              <a:path w="21600" h="20504" fill="none" extrusionOk="0">
                <a:moveTo>
                  <a:pt x="21599" y="0"/>
                </a:moveTo>
                <a:cubicBezTo>
                  <a:pt x="21599" y="13"/>
                  <a:pt x="21600" y="27"/>
                  <a:pt x="21600" y="41"/>
                </a:cubicBezTo>
                <a:cubicBezTo>
                  <a:pt x="21600" y="9305"/>
                  <a:pt x="15692" y="17537"/>
                  <a:pt x="6915" y="20503"/>
                </a:cubicBezTo>
              </a:path>
              <a:path w="21600" h="20504" stroke="0" extrusionOk="0">
                <a:moveTo>
                  <a:pt x="21599" y="0"/>
                </a:moveTo>
                <a:cubicBezTo>
                  <a:pt x="21599" y="13"/>
                  <a:pt x="21600" y="27"/>
                  <a:pt x="21600" y="41"/>
                </a:cubicBezTo>
                <a:cubicBezTo>
                  <a:pt x="21600" y="9305"/>
                  <a:pt x="15692" y="17537"/>
                  <a:pt x="6915" y="20503"/>
                </a:cubicBezTo>
                <a:lnTo>
                  <a:pt x="0" y="41"/>
                </a:lnTo>
                <a:lnTo>
                  <a:pt x="21599" y="0"/>
                </a:lnTo>
                <a:close/>
              </a:path>
            </a:pathLst>
          </a:custGeom>
          <a:noFill/>
          <a:ln w="381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82" name="Freeform 55"/>
          <p:cNvSpPr>
            <a:spLocks/>
          </p:cNvSpPr>
          <p:nvPr/>
        </p:nvSpPr>
        <p:spPr bwMode="auto">
          <a:xfrm>
            <a:off x="4844562" y="2448659"/>
            <a:ext cx="148004" cy="230065"/>
          </a:xfrm>
          <a:custGeom>
            <a:avLst/>
            <a:gdLst>
              <a:gd name="T0" fmla="*/ 0 w 147"/>
              <a:gd name="T1" fmla="*/ 0 h 256"/>
              <a:gd name="T2" fmla="*/ 2147483647 w 147"/>
              <a:gd name="T3" fmla="*/ 2147483647 h 256"/>
              <a:gd name="T4" fmla="*/ 2147483647 w 147"/>
              <a:gd name="T5" fmla="*/ 2147483647 h 256"/>
              <a:gd name="T6" fmla="*/ 2147483647 w 147"/>
              <a:gd name="T7" fmla="*/ 2147483647 h 256"/>
              <a:gd name="T8" fmla="*/ 0 w 147"/>
              <a:gd name="T9" fmla="*/ 0 h 256"/>
              <a:gd name="T10" fmla="*/ 0 60000 65536"/>
              <a:gd name="T11" fmla="*/ 0 60000 65536"/>
              <a:gd name="T12" fmla="*/ 0 60000 65536"/>
              <a:gd name="T13" fmla="*/ 0 60000 65536"/>
              <a:gd name="T14" fmla="*/ 0 60000 65536"/>
              <a:gd name="T15" fmla="*/ 0 w 147"/>
              <a:gd name="T16" fmla="*/ 0 h 256"/>
              <a:gd name="T17" fmla="*/ 147 w 147"/>
              <a:gd name="T18" fmla="*/ 256 h 256"/>
            </a:gdLst>
            <a:ahLst/>
            <a:cxnLst>
              <a:cxn ang="T10">
                <a:pos x="T0" y="T1"/>
              </a:cxn>
              <a:cxn ang="T11">
                <a:pos x="T2" y="T3"/>
              </a:cxn>
              <a:cxn ang="T12">
                <a:pos x="T4" y="T5"/>
              </a:cxn>
              <a:cxn ang="T13">
                <a:pos x="T6" y="T7"/>
              </a:cxn>
              <a:cxn ang="T14">
                <a:pos x="T8" y="T9"/>
              </a:cxn>
            </a:cxnLst>
            <a:rect l="T15" t="T16" r="T17" b="T18"/>
            <a:pathLst>
              <a:path w="147" h="256">
                <a:moveTo>
                  <a:pt x="0" y="0"/>
                </a:moveTo>
                <a:lnTo>
                  <a:pt x="67" y="48"/>
                </a:lnTo>
                <a:lnTo>
                  <a:pt x="147" y="38"/>
                </a:lnTo>
                <a:lnTo>
                  <a:pt x="15" y="256"/>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3" name="Rectangle 56"/>
          <p:cNvSpPr>
            <a:spLocks noChangeArrowheads="1"/>
          </p:cNvSpPr>
          <p:nvPr/>
        </p:nvSpPr>
        <p:spPr bwMode="auto">
          <a:xfrm rot="-5400000">
            <a:off x="4447595" y="1838803"/>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WEATHER</a:t>
            </a:r>
            <a:endParaRPr lang="en-GB" sz="1108"/>
          </a:p>
        </p:txBody>
      </p:sp>
      <p:sp>
        <p:nvSpPr>
          <p:cNvPr id="48184" name="Arc 57"/>
          <p:cNvSpPr>
            <a:spLocks/>
          </p:cNvSpPr>
          <p:nvPr/>
        </p:nvSpPr>
        <p:spPr bwMode="auto">
          <a:xfrm>
            <a:off x="5121520" y="1988527"/>
            <a:ext cx="867508" cy="766396"/>
          </a:xfrm>
          <a:custGeom>
            <a:avLst/>
            <a:gdLst>
              <a:gd name="T0" fmla="*/ 2147483647 w 21600"/>
              <a:gd name="T1" fmla="*/ 0 h 21124"/>
              <a:gd name="T2" fmla="*/ 2147483647 w 21600"/>
              <a:gd name="T3" fmla="*/ 2147483647 h 21124"/>
              <a:gd name="T4" fmla="*/ 0 w 21600"/>
              <a:gd name="T5" fmla="*/ 0 h 21124"/>
              <a:gd name="T6" fmla="*/ 0 60000 65536"/>
              <a:gd name="T7" fmla="*/ 0 60000 65536"/>
              <a:gd name="T8" fmla="*/ 0 60000 65536"/>
              <a:gd name="T9" fmla="*/ 0 w 21600"/>
              <a:gd name="T10" fmla="*/ 0 h 21124"/>
              <a:gd name="T11" fmla="*/ 21600 w 21600"/>
              <a:gd name="T12" fmla="*/ 21124 h 21124"/>
            </a:gdLst>
            <a:ahLst/>
            <a:cxnLst>
              <a:cxn ang="T6">
                <a:pos x="T0" y="T1"/>
              </a:cxn>
              <a:cxn ang="T7">
                <a:pos x="T2" y="T3"/>
              </a:cxn>
              <a:cxn ang="T8">
                <a:pos x="T4" y="T5"/>
              </a:cxn>
            </a:cxnLst>
            <a:rect l="T9" t="T10" r="T11" b="T12"/>
            <a:pathLst>
              <a:path w="21600" h="21124" fill="none" extrusionOk="0">
                <a:moveTo>
                  <a:pt x="21600" y="0"/>
                </a:moveTo>
                <a:cubicBezTo>
                  <a:pt x="21600" y="10190"/>
                  <a:pt x="14477" y="18994"/>
                  <a:pt x="4511" y="21123"/>
                </a:cubicBezTo>
              </a:path>
              <a:path w="21600" h="21124" stroke="0" extrusionOk="0">
                <a:moveTo>
                  <a:pt x="21600" y="0"/>
                </a:moveTo>
                <a:cubicBezTo>
                  <a:pt x="21600" y="10190"/>
                  <a:pt x="14477" y="18994"/>
                  <a:pt x="4511" y="21123"/>
                </a:cubicBezTo>
                <a:lnTo>
                  <a:pt x="0" y="0"/>
                </a:lnTo>
                <a:lnTo>
                  <a:pt x="2160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48185" name="Freeform 58"/>
          <p:cNvSpPr>
            <a:spLocks/>
          </p:cNvSpPr>
          <p:nvPr/>
        </p:nvSpPr>
        <p:spPr bwMode="auto">
          <a:xfrm>
            <a:off x="5121520" y="2672862"/>
            <a:ext cx="250580" cy="137746"/>
          </a:xfrm>
          <a:custGeom>
            <a:avLst/>
            <a:gdLst>
              <a:gd name="T0" fmla="*/ 2147483647 w 252"/>
              <a:gd name="T1" fmla="*/ 0 h 151"/>
              <a:gd name="T2" fmla="*/ 2147483647 w 252"/>
              <a:gd name="T3" fmla="*/ 2147483647 h 151"/>
              <a:gd name="T4" fmla="*/ 2147483647 w 252"/>
              <a:gd name="T5" fmla="*/ 2147483647 h 151"/>
              <a:gd name="T6" fmla="*/ 0 w 252"/>
              <a:gd name="T7" fmla="*/ 2147483647 h 151"/>
              <a:gd name="T8" fmla="*/ 2147483647 w 252"/>
              <a:gd name="T9" fmla="*/ 0 h 151"/>
              <a:gd name="T10" fmla="*/ 0 60000 65536"/>
              <a:gd name="T11" fmla="*/ 0 60000 65536"/>
              <a:gd name="T12" fmla="*/ 0 60000 65536"/>
              <a:gd name="T13" fmla="*/ 0 60000 65536"/>
              <a:gd name="T14" fmla="*/ 0 60000 65536"/>
              <a:gd name="T15" fmla="*/ 0 w 252"/>
              <a:gd name="T16" fmla="*/ 0 h 151"/>
              <a:gd name="T17" fmla="*/ 252 w 252"/>
              <a:gd name="T18" fmla="*/ 151 h 151"/>
            </a:gdLst>
            <a:ahLst/>
            <a:cxnLst>
              <a:cxn ang="T10">
                <a:pos x="T0" y="T1"/>
              </a:cxn>
              <a:cxn ang="T11">
                <a:pos x="T2" y="T3"/>
              </a:cxn>
              <a:cxn ang="T12">
                <a:pos x="T4" y="T5"/>
              </a:cxn>
              <a:cxn ang="T13">
                <a:pos x="T6" y="T7"/>
              </a:cxn>
              <a:cxn ang="T14">
                <a:pos x="T8" y="T9"/>
              </a:cxn>
            </a:cxnLst>
            <a:rect l="T15" t="T16" r="T17" b="T18"/>
            <a:pathLst>
              <a:path w="252" h="151">
                <a:moveTo>
                  <a:pt x="232" y="0"/>
                </a:moveTo>
                <a:lnTo>
                  <a:pt x="212" y="79"/>
                </a:lnTo>
                <a:lnTo>
                  <a:pt x="252" y="151"/>
                </a:lnTo>
                <a:lnTo>
                  <a:pt x="0" y="107"/>
                </a:lnTo>
                <a:lnTo>
                  <a:pt x="23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186" name="Rectangle 59"/>
          <p:cNvSpPr>
            <a:spLocks noChangeArrowheads="1"/>
          </p:cNvSpPr>
          <p:nvPr/>
        </p:nvSpPr>
        <p:spPr bwMode="auto">
          <a:xfrm rot="-2121841">
            <a:off x="5500776" y="2286478"/>
            <a:ext cx="34785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SOIL</a:t>
            </a:r>
            <a:endParaRPr lang="en-GB" sz="1108"/>
          </a:p>
        </p:txBody>
      </p:sp>
      <p:sp>
        <p:nvSpPr>
          <p:cNvPr id="48187" name="Rectangle 60"/>
          <p:cNvSpPr>
            <a:spLocks noChangeArrowheads="1"/>
          </p:cNvSpPr>
          <p:nvPr/>
        </p:nvSpPr>
        <p:spPr bwMode="auto">
          <a:xfrm>
            <a:off x="5725258" y="2779835"/>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PLANTS</a:t>
            </a:r>
            <a:endParaRPr lang="en-GB" sz="1108"/>
          </a:p>
        </p:txBody>
      </p:sp>
      <p:sp>
        <p:nvSpPr>
          <p:cNvPr id="48188" name="Text Box 61"/>
          <p:cNvSpPr txBox="1">
            <a:spLocks noChangeArrowheads="1"/>
          </p:cNvSpPr>
          <p:nvPr/>
        </p:nvSpPr>
        <p:spPr bwMode="auto">
          <a:xfrm>
            <a:off x="228600" y="1732085"/>
            <a:ext cx="6655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108"/>
              <a:t>SEEDS</a:t>
            </a:r>
          </a:p>
        </p:txBody>
      </p:sp>
      <p:sp>
        <p:nvSpPr>
          <p:cNvPr id="48189" name="Rectangle 62"/>
          <p:cNvSpPr>
            <a:spLocks noChangeArrowheads="1"/>
          </p:cNvSpPr>
          <p:nvPr/>
        </p:nvSpPr>
        <p:spPr bwMode="auto">
          <a:xfrm rot="2145512">
            <a:off x="5421748" y="3439735"/>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a:solidFill>
                  <a:srgbClr val="000000"/>
                </a:solidFill>
              </a:rPr>
              <a:t>WATER</a:t>
            </a:r>
            <a:endParaRPr lang="en-GB" sz="1108"/>
          </a:p>
        </p:txBody>
      </p:sp>
      <p:sp>
        <p:nvSpPr>
          <p:cNvPr id="48190" name="Text Box 63"/>
          <p:cNvSpPr txBox="1">
            <a:spLocks noChangeArrowheads="1"/>
          </p:cNvSpPr>
          <p:nvPr/>
        </p:nvSpPr>
        <p:spPr bwMode="auto">
          <a:xfrm>
            <a:off x="219344" y="2779836"/>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a:t>FERTILIZER</a:t>
            </a:r>
          </a:p>
        </p:txBody>
      </p:sp>
      <p:grpSp>
        <p:nvGrpSpPr>
          <p:cNvPr id="48191" name="Group 64"/>
          <p:cNvGrpSpPr>
            <a:grpSpLocks/>
          </p:cNvGrpSpPr>
          <p:nvPr/>
        </p:nvGrpSpPr>
        <p:grpSpPr bwMode="auto">
          <a:xfrm>
            <a:off x="4322885" y="5196254"/>
            <a:ext cx="1122485" cy="901212"/>
            <a:chOff x="2925" y="3206"/>
            <a:chExt cx="766" cy="615"/>
          </a:xfrm>
        </p:grpSpPr>
        <p:sp>
          <p:nvSpPr>
            <p:cNvPr id="48207" name="Rectangle 65"/>
            <p:cNvSpPr>
              <a:spLocks noChangeArrowheads="1"/>
            </p:cNvSpPr>
            <p:nvPr/>
          </p:nvSpPr>
          <p:spPr bwMode="auto">
            <a:xfrm>
              <a:off x="2946" y="3347"/>
              <a:ext cx="715" cy="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STORE </a:t>
              </a:r>
            </a:p>
            <a:p>
              <a:pPr algn="ctr" eaLnBrk="0" hangingPunct="0"/>
              <a:r>
                <a:rPr lang="en-GB" sz="1108" dirty="0">
                  <a:solidFill>
                    <a:srgbClr val="000000"/>
                  </a:solidFill>
                </a:rPr>
                <a:t>HOME GROWN</a:t>
              </a:r>
            </a:p>
            <a:p>
              <a:pPr algn="ctr" eaLnBrk="0" hangingPunct="0"/>
              <a:r>
                <a:rPr lang="en-GB" sz="1108" dirty="0">
                  <a:solidFill>
                    <a:srgbClr val="000000"/>
                  </a:solidFill>
                </a:rPr>
                <a:t>SEED</a:t>
              </a:r>
            </a:p>
            <a:p>
              <a:pPr algn="ctr" eaLnBrk="0" hangingPunct="0"/>
              <a:r>
                <a:rPr lang="en-GB" sz="1108" dirty="0">
                  <a:solidFill>
                    <a:srgbClr val="000000"/>
                  </a:solidFill>
                </a:rPr>
                <a:t>5</a:t>
              </a:r>
              <a:endParaRPr lang="en-GB" sz="1108" dirty="0"/>
            </a:p>
          </p:txBody>
        </p:sp>
        <p:sp>
          <p:nvSpPr>
            <p:cNvPr id="48208" name="Oval 66"/>
            <p:cNvSpPr>
              <a:spLocks noChangeArrowheads="1"/>
            </p:cNvSpPr>
            <p:nvPr/>
          </p:nvSpPr>
          <p:spPr bwMode="auto">
            <a:xfrm>
              <a:off x="2925" y="3206"/>
              <a:ext cx="766" cy="61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48192" name="Text Box 67"/>
          <p:cNvSpPr txBox="1">
            <a:spLocks noChangeArrowheads="1"/>
          </p:cNvSpPr>
          <p:nvPr/>
        </p:nvSpPr>
        <p:spPr bwMode="auto">
          <a:xfrm>
            <a:off x="5788270" y="5675435"/>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HOME_GROWN</a:t>
            </a:r>
          </a:p>
          <a:p>
            <a:pPr eaLnBrk="1" hangingPunct="1"/>
            <a:r>
              <a:rPr lang="en-GB" sz="1108"/>
              <a:t>_SEED</a:t>
            </a:r>
            <a:endParaRPr lang="en-US" sz="1108"/>
          </a:p>
        </p:txBody>
      </p:sp>
      <p:cxnSp>
        <p:nvCxnSpPr>
          <p:cNvPr id="48193" name="AutoShape 68"/>
          <p:cNvCxnSpPr>
            <a:cxnSpLocks noChangeShapeType="1"/>
            <a:stCxn id="48144" idx="3"/>
            <a:endCxn id="48179" idx="1"/>
          </p:cNvCxnSpPr>
          <p:nvPr/>
        </p:nvCxnSpPr>
        <p:spPr bwMode="auto">
          <a:xfrm rot="5400000">
            <a:off x="6120180" y="4892187"/>
            <a:ext cx="341434" cy="1356946"/>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194" name="Oval 69"/>
          <p:cNvSpPr>
            <a:spLocks noChangeArrowheads="1"/>
          </p:cNvSpPr>
          <p:nvPr/>
        </p:nvSpPr>
        <p:spPr bwMode="auto">
          <a:xfrm>
            <a:off x="5084885" y="4317024"/>
            <a:ext cx="946638"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cxnSp>
        <p:nvCxnSpPr>
          <p:cNvPr id="48195" name="AutoShape 70"/>
          <p:cNvCxnSpPr>
            <a:cxnSpLocks noChangeShapeType="1"/>
            <a:stCxn id="48173" idx="1"/>
            <a:endCxn id="48208" idx="2"/>
          </p:cNvCxnSpPr>
          <p:nvPr/>
        </p:nvCxnSpPr>
        <p:spPr bwMode="auto">
          <a:xfrm rot="5400000">
            <a:off x="3387970" y="4511920"/>
            <a:ext cx="2070588" cy="200758"/>
          </a:xfrm>
          <a:prstGeom prst="curvedConnector4">
            <a:avLst>
              <a:gd name="adj1" fmla="val 40694"/>
              <a:gd name="adj2" fmla="val 20511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196" name="Text Box 71"/>
          <p:cNvSpPr txBox="1">
            <a:spLocks noChangeArrowheads="1"/>
          </p:cNvSpPr>
          <p:nvPr/>
        </p:nvSpPr>
        <p:spPr bwMode="auto">
          <a:xfrm rot="-4656020">
            <a:off x="3301714" y="4446192"/>
            <a:ext cx="12891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STORED_HOME</a:t>
            </a:r>
          </a:p>
          <a:p>
            <a:pPr eaLnBrk="1" hangingPunct="1"/>
            <a:r>
              <a:rPr lang="en-GB" sz="1108"/>
              <a:t>_GROWN_SEED</a:t>
            </a:r>
            <a:endParaRPr lang="en-US" sz="1108"/>
          </a:p>
        </p:txBody>
      </p:sp>
      <p:sp>
        <p:nvSpPr>
          <p:cNvPr id="48197" name="Freeform 72"/>
          <p:cNvSpPr>
            <a:spLocks/>
          </p:cNvSpPr>
          <p:nvPr/>
        </p:nvSpPr>
        <p:spPr bwMode="auto">
          <a:xfrm rot="-5400000">
            <a:off x="6026394" y="4679706"/>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cxnSp>
        <p:nvCxnSpPr>
          <p:cNvPr id="48198" name="AutoShape 73"/>
          <p:cNvCxnSpPr>
            <a:cxnSpLocks noChangeShapeType="1"/>
            <a:stCxn id="48180" idx="1"/>
            <a:endCxn id="48194" idx="0"/>
          </p:cNvCxnSpPr>
          <p:nvPr/>
        </p:nvCxnSpPr>
        <p:spPr bwMode="auto">
          <a:xfrm rot="16200000" flipH="1">
            <a:off x="4840166" y="3598984"/>
            <a:ext cx="696057" cy="740020"/>
          </a:xfrm>
          <a:prstGeom prst="curvedConnector3">
            <a:avLst>
              <a:gd name="adj1" fmla="val 52000"/>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199" name="Rectangle 74"/>
          <p:cNvSpPr>
            <a:spLocks noChangeArrowheads="1"/>
          </p:cNvSpPr>
          <p:nvPr/>
        </p:nvSpPr>
        <p:spPr bwMode="auto">
          <a:xfrm rot="2319588">
            <a:off x="4991185" y="3850043"/>
            <a:ext cx="7149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a:solidFill>
                  <a:srgbClr val="000000"/>
                </a:solidFill>
              </a:rPr>
              <a:t>COMPOST</a:t>
            </a:r>
            <a:endParaRPr lang="en-GB" sz="1108"/>
          </a:p>
        </p:txBody>
      </p:sp>
      <p:cxnSp>
        <p:nvCxnSpPr>
          <p:cNvPr id="48200" name="AutoShape 75"/>
          <p:cNvCxnSpPr>
            <a:cxnSpLocks noChangeShapeType="1"/>
            <a:stCxn id="48197" idx="1"/>
            <a:endCxn id="48140" idx="5"/>
          </p:cNvCxnSpPr>
          <p:nvPr/>
        </p:nvCxnSpPr>
        <p:spPr bwMode="auto">
          <a:xfrm flipV="1">
            <a:off x="6183924" y="4299439"/>
            <a:ext cx="590550" cy="492369"/>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48201" name="Text Box 76"/>
          <p:cNvSpPr txBox="1">
            <a:spLocks noChangeArrowheads="1"/>
          </p:cNvSpPr>
          <p:nvPr/>
        </p:nvSpPr>
        <p:spPr bwMode="auto">
          <a:xfrm rot="-2129966">
            <a:off x="6352295" y="4531185"/>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a:t>GREEN</a:t>
            </a:r>
          </a:p>
          <a:p>
            <a:pPr eaLnBrk="1" hangingPunct="1"/>
            <a:r>
              <a:rPr lang="en-GB" sz="1108"/>
              <a:t>_WASTE</a:t>
            </a:r>
            <a:endParaRPr lang="en-US" sz="1108"/>
          </a:p>
        </p:txBody>
      </p:sp>
      <p:sp>
        <p:nvSpPr>
          <p:cNvPr id="48202" name="Freeform 77"/>
          <p:cNvSpPr>
            <a:spLocks/>
          </p:cNvSpPr>
          <p:nvPr/>
        </p:nvSpPr>
        <p:spPr bwMode="auto">
          <a:xfrm rot="-2827266">
            <a:off x="5163283" y="3242163"/>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203" name="Line 78"/>
          <p:cNvSpPr>
            <a:spLocks noChangeShapeType="1"/>
          </p:cNvSpPr>
          <p:nvPr/>
        </p:nvSpPr>
        <p:spPr bwMode="auto">
          <a:xfrm>
            <a:off x="5216769" y="3335215"/>
            <a:ext cx="457200" cy="3985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48204" name="Line 79"/>
          <p:cNvSpPr>
            <a:spLocks noChangeShapeType="1"/>
          </p:cNvSpPr>
          <p:nvPr/>
        </p:nvSpPr>
        <p:spPr bwMode="auto">
          <a:xfrm flipH="1">
            <a:off x="1074128" y="2844312"/>
            <a:ext cx="665285" cy="893885"/>
          </a:xfrm>
          <a:prstGeom prst="line">
            <a:avLst/>
          </a:prstGeom>
          <a:noFill/>
          <a:ln w="12700">
            <a:solidFill>
              <a:srgbClr val="000000"/>
            </a:solidFill>
            <a:round/>
            <a:headEnd/>
            <a:tailEnd type="stealth" w="lg" len="lg"/>
          </a:ln>
          <a:extLst>
            <a:ext uri="{909E8E84-426E-40dd-AFC4-6F175D3DCCD1}">
              <a14:hiddenFill xmlns="" xmlns:a14="http://schemas.microsoft.com/office/drawing/2010/main">
                <a:noFill/>
              </a14:hiddenFill>
            </a:ext>
          </a:extLst>
        </p:spPr>
        <p:txBody>
          <a:bodyPr/>
          <a:lstStyle/>
          <a:p>
            <a:endParaRPr lang="en-US" sz="1477"/>
          </a:p>
        </p:txBody>
      </p:sp>
      <p:sp>
        <p:nvSpPr>
          <p:cNvPr id="48205" name="Freeform 80"/>
          <p:cNvSpPr>
            <a:spLocks/>
          </p:cNvSpPr>
          <p:nvPr/>
        </p:nvSpPr>
        <p:spPr bwMode="auto">
          <a:xfrm>
            <a:off x="1024304" y="3577005"/>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48206" name="Text Box 81"/>
          <p:cNvSpPr txBox="1">
            <a:spLocks noChangeArrowheads="1"/>
          </p:cNvSpPr>
          <p:nvPr/>
        </p:nvSpPr>
        <p:spPr bwMode="auto">
          <a:xfrm rot="-3211846">
            <a:off x="873703" y="3156948"/>
            <a:ext cx="680738" cy="2510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108"/>
              <a:t>ORDER</a:t>
            </a:r>
          </a:p>
        </p:txBody>
      </p:sp>
    </p:spTree>
    <p:extLst>
      <p:ext uri="{BB962C8B-B14F-4D97-AF65-F5344CB8AC3E}">
        <p14:creationId xmlns:p14="http://schemas.microsoft.com/office/powerpoint/2010/main" val="303297589"/>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7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79" name="Rectangle 4"/>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80" name="Rectangle 5"/>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50181" name="Rectangle 6"/>
          <p:cNvSpPr>
            <a:spLocks noGrp="1" noChangeArrowheads="1"/>
          </p:cNvSpPr>
          <p:nvPr>
            <p:ph type="title"/>
          </p:nvPr>
        </p:nvSpPr>
        <p:spPr/>
        <p:txBody>
          <a:bodyPr/>
          <a:lstStyle/>
          <a:p>
            <a:r>
              <a:rPr lang="en-GB" smtClean="0"/>
              <a:t>Function Sensitivity</a:t>
            </a:r>
            <a:endParaRPr lang="en-GB"/>
          </a:p>
        </p:txBody>
      </p:sp>
      <p:sp>
        <p:nvSpPr>
          <p:cNvPr id="50182" name="Rectangle 7"/>
          <p:cNvSpPr>
            <a:spLocks noGrp="1" noChangeArrowheads="1"/>
          </p:cNvSpPr>
          <p:nvPr>
            <p:ph type="body" idx="1"/>
          </p:nvPr>
        </p:nvSpPr>
        <p:spPr>
          <a:xfrm>
            <a:off x="130175" y="1328738"/>
            <a:ext cx="5030548" cy="5148262"/>
          </a:xfrm>
        </p:spPr>
        <p:txBody>
          <a:bodyPr>
            <a:normAutofit fontScale="92500" lnSpcReduction="20000"/>
          </a:bodyPr>
          <a:lstStyle/>
          <a:p>
            <a:endParaRPr lang="en-GB" dirty="0" smtClean="0"/>
          </a:p>
          <a:p>
            <a:r>
              <a:rPr lang="en-GB" dirty="0" smtClean="0"/>
              <a:t>Flow sensitivity examines the effect of variation in flows on functionality. However, while this does indicate whole system effects we also need to consider the internal failure of the functions.</a:t>
            </a:r>
          </a:p>
          <a:p>
            <a:r>
              <a:rPr lang="en-GB" dirty="0" smtClean="0"/>
              <a:t>Although the precise nature of the functional failure is unlikely to be known until its implementation is decided, it is still possible to make an assessment by considering functional failure modes, effects and causes</a:t>
            </a:r>
          </a:p>
          <a:p>
            <a:r>
              <a:rPr lang="en-GB" dirty="0" smtClean="0"/>
              <a:t>Rather than </a:t>
            </a:r>
            <a:r>
              <a:rPr lang="ja-JP" altLang="en-GB" dirty="0" smtClean="0"/>
              <a:t>‘</a:t>
            </a:r>
            <a:r>
              <a:rPr lang="en-GB" altLang="ja-JP" dirty="0" smtClean="0"/>
              <a:t>invent</a:t>
            </a:r>
            <a:r>
              <a:rPr lang="ja-JP" altLang="en-GB" dirty="0" smtClean="0"/>
              <a:t>’</a:t>
            </a:r>
            <a:r>
              <a:rPr lang="en-GB" altLang="ja-JP" dirty="0" smtClean="0"/>
              <a:t> a new tool Failure Mode and Effects Analysis  (FMEA) is ideal for conducting the necessary functional failure assessment </a:t>
            </a:r>
            <a:endParaRPr lang="en-GB" dirty="0"/>
          </a:p>
        </p:txBody>
      </p:sp>
      <p:pic>
        <p:nvPicPr>
          <p:cNvPr id="5018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7077" y="2464777"/>
            <a:ext cx="3351335" cy="32546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ounded Rectangular Callout 8"/>
          <p:cNvSpPr/>
          <p:nvPr/>
        </p:nvSpPr>
        <p:spPr>
          <a:xfrm>
            <a:off x="5380897" y="1068368"/>
            <a:ext cx="2598182" cy="773629"/>
          </a:xfrm>
          <a:prstGeom prst="wedgeRoundRectCallout">
            <a:avLst>
              <a:gd name="adj1" fmla="val 33938"/>
              <a:gd name="adj2" fmla="val 251208"/>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77" dirty="0"/>
              <a:t>Assuming that the  inputs are correct how can the function fail?</a:t>
            </a:r>
          </a:p>
        </p:txBody>
      </p:sp>
    </p:spTree>
    <p:extLst>
      <p:ext uri="{BB962C8B-B14F-4D97-AF65-F5344CB8AC3E}">
        <p14:creationId xmlns:p14="http://schemas.microsoft.com/office/powerpoint/2010/main" val="13346843"/>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sz="half" idx="1"/>
          </p:nvPr>
        </p:nvSpPr>
        <p:spPr>
          <a:xfrm>
            <a:off x="4800600" y="1127343"/>
            <a:ext cx="4343400" cy="5611660"/>
          </a:xfrm>
        </p:spPr>
        <p:txBody>
          <a:bodyPr>
            <a:normAutofit fontScale="85000" lnSpcReduction="20000"/>
          </a:bodyPr>
          <a:lstStyle/>
          <a:p>
            <a:r>
              <a:rPr lang="en-US" smtClean="0"/>
              <a:t>What is it?</a:t>
            </a:r>
          </a:p>
          <a:p>
            <a:pPr lvl="1"/>
            <a:r>
              <a:rPr lang="en-GB" dirty="0" smtClean="0"/>
              <a:t>A systematic approach to identifying, documenting, and prioritising potential functional failure modes, effects and causes</a:t>
            </a:r>
          </a:p>
          <a:p>
            <a:r>
              <a:rPr lang="en-GB" dirty="0" smtClean="0"/>
              <a:t>Why do it?</a:t>
            </a:r>
          </a:p>
          <a:p>
            <a:pPr lvl="1"/>
            <a:r>
              <a:rPr lang="en-GB" dirty="0" smtClean="0"/>
              <a:t>Helps identify additional functionality or features ab initio that will make the system more robust in the hands of the customer</a:t>
            </a:r>
          </a:p>
          <a:p>
            <a:r>
              <a:rPr lang="en-GB" dirty="0" smtClean="0"/>
              <a:t>How to do it?</a:t>
            </a:r>
          </a:p>
          <a:p>
            <a:pPr lvl="1"/>
            <a:r>
              <a:rPr lang="en-GB" dirty="0" smtClean="0"/>
              <a:t>Functional FMEA works best when drawing upon the expertise and knowledge of a multi-disciplinary team </a:t>
            </a:r>
          </a:p>
          <a:p>
            <a:pPr lvl="1"/>
            <a:r>
              <a:rPr lang="en-GB" dirty="0" smtClean="0"/>
              <a:t>The team should consider the system functions and how they might fail, identifying potential:</a:t>
            </a:r>
          </a:p>
          <a:p>
            <a:pPr lvl="2"/>
            <a:r>
              <a:rPr lang="en-GB" dirty="0" smtClean="0"/>
              <a:t>Failure mode</a:t>
            </a:r>
          </a:p>
          <a:p>
            <a:pPr lvl="2"/>
            <a:r>
              <a:rPr lang="en-GB" dirty="0" smtClean="0"/>
              <a:t>Effects of failure</a:t>
            </a:r>
          </a:p>
          <a:p>
            <a:pPr lvl="2"/>
            <a:r>
              <a:rPr lang="en-GB" dirty="0" smtClean="0"/>
              <a:t>Causes of failure</a:t>
            </a:r>
          </a:p>
          <a:p>
            <a:pPr lvl="1"/>
            <a:r>
              <a:rPr lang="en-GB" dirty="0" smtClean="0"/>
              <a:t>Ratings are assigned to the probability of occurrence, severity of an occurrence and probability of detection, and these are then used to determine an overall risk value</a:t>
            </a:r>
          </a:p>
          <a:p>
            <a:pPr lvl="2"/>
            <a:endParaRPr lang="en-GB" dirty="0" smtClean="0"/>
          </a:p>
          <a:p>
            <a:pPr lvl="3"/>
            <a:endParaRPr lang="en-US" dirty="0"/>
          </a:p>
        </p:txBody>
      </p:sp>
      <p:sp>
        <p:nvSpPr>
          <p:cNvPr id="52225" name="Rectangle 2"/>
          <p:cNvSpPr>
            <a:spLocks noGrp="1" noChangeArrowheads="1"/>
          </p:cNvSpPr>
          <p:nvPr>
            <p:ph type="title"/>
          </p:nvPr>
        </p:nvSpPr>
        <p:spPr/>
        <p:txBody>
          <a:bodyPr/>
          <a:lstStyle/>
          <a:p>
            <a:r>
              <a:rPr lang="en-US" smtClean="0"/>
              <a:t>Functional Failure Modes and Effects Analysis</a:t>
            </a:r>
            <a:endParaRPr lang="en-US"/>
          </a:p>
        </p:txBody>
      </p:sp>
      <p:graphicFrame>
        <p:nvGraphicFramePr>
          <p:cNvPr id="5" name="Object 7"/>
          <p:cNvGraphicFramePr>
            <a:graphicFrameLocks noChangeAspect="1"/>
          </p:cNvGraphicFramePr>
          <p:nvPr>
            <p:extLst>
              <p:ext uri="{D42A27DB-BD31-4B8C-83A1-F6EECF244321}">
                <p14:modId xmlns:p14="http://schemas.microsoft.com/office/powerpoint/2010/main" val="2069930726"/>
              </p:ext>
            </p:extLst>
          </p:nvPr>
        </p:nvGraphicFramePr>
        <p:xfrm>
          <a:off x="105405" y="1589909"/>
          <a:ext cx="4312731" cy="2642742"/>
        </p:xfrm>
        <a:graphic>
          <a:graphicData uri="http://schemas.openxmlformats.org/presentationml/2006/ole">
            <mc:AlternateContent xmlns:mc="http://schemas.openxmlformats.org/markup-compatibility/2006">
              <mc:Choice xmlns:v="urn:schemas-microsoft-com:vml" Requires="v">
                <p:oleObj spid="_x0000_s3078" name="Document" r:id="rId5" imgW="10020300" imgH="6146800" progId="Word.Document.8">
                  <p:embed/>
                </p:oleObj>
              </mc:Choice>
              <mc:Fallback>
                <p:oleObj name="Document" r:id="rId5" imgW="10020300" imgH="6146800" progId="Word.Document.8">
                  <p:embed/>
                  <p:pic>
                    <p:nvPicPr>
                      <p:cNvPr id="0" name=""/>
                      <p:cNvPicPr>
                        <a:picLocks noChangeAspect="1" noChangeArrowheads="1"/>
                      </p:cNvPicPr>
                      <p:nvPr/>
                    </p:nvPicPr>
                    <p:blipFill>
                      <a:blip r:embed="rId6"/>
                      <a:srcRect/>
                      <a:stretch>
                        <a:fillRect/>
                      </a:stretch>
                    </p:blipFill>
                    <p:spPr bwMode="auto">
                      <a:xfrm>
                        <a:off x="105405" y="1589909"/>
                        <a:ext cx="4312731" cy="264274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 name="TextBox 1"/>
          <p:cNvSpPr txBox="1"/>
          <p:nvPr/>
        </p:nvSpPr>
        <p:spPr>
          <a:xfrm>
            <a:off x="105405" y="4494504"/>
            <a:ext cx="4517455" cy="77425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77" dirty="0"/>
              <a:t>The FMEA example above shows the failure modes for the LOAD DIRTY </a:t>
            </a:r>
            <a:r>
              <a:rPr lang="en-GB" sz="1477"/>
              <a:t>ITEMS function of a Washing Machine</a:t>
            </a:r>
          </a:p>
        </p:txBody>
      </p:sp>
    </p:spTree>
    <p:extLst>
      <p:ext uri="{BB962C8B-B14F-4D97-AF65-F5344CB8AC3E}">
        <p14:creationId xmlns:p14="http://schemas.microsoft.com/office/powerpoint/2010/main" val="44434464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GB" smtClean="0"/>
              <a:t>Functional FMEA - How to do it</a:t>
            </a:r>
            <a:endParaRPr lang="en-GB" dirty="0"/>
          </a:p>
        </p:txBody>
      </p:sp>
      <p:sp>
        <p:nvSpPr>
          <p:cNvPr id="33795" name="Rectangle 3"/>
          <p:cNvSpPr>
            <a:spLocks noChangeArrowheads="1"/>
          </p:cNvSpPr>
          <p:nvPr/>
        </p:nvSpPr>
        <p:spPr bwMode="gray">
          <a:xfrm>
            <a:off x="352709" y="1387903"/>
            <a:ext cx="2317938" cy="58672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200" dirty="0">
                <a:solidFill>
                  <a:schemeClr val="bg1"/>
                </a:solidFill>
                <a:latin typeface="GE Inspira Pitch Regular" charset="0"/>
              </a:rPr>
              <a:t>STEP 1: Identify and list </a:t>
            </a:r>
          </a:p>
          <a:p>
            <a:pPr algn="ctr" eaLnBrk="0" hangingPunct="0">
              <a:defRPr/>
            </a:pPr>
            <a:r>
              <a:rPr lang="en-GB" sz="1200" dirty="0">
                <a:solidFill>
                  <a:schemeClr val="bg1"/>
                </a:solidFill>
                <a:latin typeface="GE Inspira Pitch Regular" charset="0"/>
              </a:rPr>
              <a:t>the system functions</a:t>
            </a:r>
          </a:p>
        </p:txBody>
      </p:sp>
      <p:sp>
        <p:nvSpPr>
          <p:cNvPr id="33796" name="Rectangle 4"/>
          <p:cNvSpPr>
            <a:spLocks noChangeArrowheads="1"/>
          </p:cNvSpPr>
          <p:nvPr/>
        </p:nvSpPr>
        <p:spPr bwMode="gray">
          <a:xfrm>
            <a:off x="1349487" y="2039500"/>
            <a:ext cx="2271575" cy="56162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2: For each function identify potential functional failure modes</a:t>
            </a:r>
          </a:p>
        </p:txBody>
      </p:sp>
      <p:sp>
        <p:nvSpPr>
          <p:cNvPr id="33797" name="Rectangle 5"/>
          <p:cNvSpPr>
            <a:spLocks noChangeArrowheads="1"/>
          </p:cNvSpPr>
          <p:nvPr/>
        </p:nvSpPr>
        <p:spPr bwMode="gray">
          <a:xfrm>
            <a:off x="2279328" y="2666004"/>
            <a:ext cx="2572754" cy="58075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3: For each failure mode identify effects experienced by the user and rate the Severity</a:t>
            </a:r>
          </a:p>
        </p:txBody>
      </p:sp>
      <p:sp>
        <p:nvSpPr>
          <p:cNvPr id="33798" name="Rectangle 6"/>
          <p:cNvSpPr>
            <a:spLocks noChangeArrowheads="1"/>
          </p:cNvSpPr>
          <p:nvPr/>
        </p:nvSpPr>
        <p:spPr bwMode="gray">
          <a:xfrm>
            <a:off x="3344617" y="3330449"/>
            <a:ext cx="2474020" cy="60470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4: For each failure mode identify </a:t>
            </a:r>
            <a:r>
              <a:rPr lang="en-GB" sz="1200">
                <a:solidFill>
                  <a:schemeClr val="bg1"/>
                </a:solidFill>
                <a:latin typeface="GE Inspira Pitch Regular" charset="0"/>
              </a:rPr>
              <a:t>causes and </a:t>
            </a:r>
            <a:r>
              <a:rPr lang="en-GB" sz="1200" dirty="0">
                <a:solidFill>
                  <a:schemeClr val="bg1"/>
                </a:solidFill>
                <a:latin typeface="GE Inspira Pitch Regular" charset="0"/>
              </a:rPr>
              <a:t>the probability </a:t>
            </a:r>
            <a:r>
              <a:rPr lang="en-GB" sz="1200">
                <a:solidFill>
                  <a:schemeClr val="bg1"/>
                </a:solidFill>
                <a:latin typeface="GE Inspira Pitch Regular" charset="0"/>
              </a:rPr>
              <a:t>of Occurrence</a:t>
            </a:r>
            <a:endParaRPr lang="en-GB" sz="1200" dirty="0">
              <a:solidFill>
                <a:schemeClr val="bg1"/>
              </a:solidFill>
              <a:latin typeface="GE Inspira Pitch Regular" charset="0"/>
            </a:endParaRPr>
          </a:p>
        </p:txBody>
      </p:sp>
      <p:sp>
        <p:nvSpPr>
          <p:cNvPr id="33800" name="Rectangle 8"/>
          <p:cNvSpPr>
            <a:spLocks noChangeArrowheads="1"/>
          </p:cNvSpPr>
          <p:nvPr/>
        </p:nvSpPr>
        <p:spPr bwMode="gray">
          <a:xfrm>
            <a:off x="6226315" y="5316748"/>
            <a:ext cx="2719210" cy="64410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7: Consider high risk situations to determine emergent functionality or design ideas to prevent failure </a:t>
            </a:r>
          </a:p>
        </p:txBody>
      </p:sp>
      <p:sp>
        <p:nvSpPr>
          <p:cNvPr id="33801" name="AutoShape 9"/>
          <p:cNvSpPr>
            <a:spLocks noChangeArrowheads="1"/>
          </p:cNvSpPr>
          <p:nvPr/>
        </p:nvSpPr>
        <p:spPr bwMode="auto">
          <a:xfrm>
            <a:off x="6929383" y="4263581"/>
            <a:ext cx="528775" cy="52043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2" name="Rectangle 10"/>
          <p:cNvSpPr>
            <a:spLocks noChangeArrowheads="1"/>
          </p:cNvSpPr>
          <p:nvPr/>
        </p:nvSpPr>
        <p:spPr bwMode="gray">
          <a:xfrm>
            <a:off x="5419235" y="4709407"/>
            <a:ext cx="2365159" cy="522057"/>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6: Determine overall risk</a:t>
            </a:r>
          </a:p>
        </p:txBody>
      </p:sp>
      <p:sp>
        <p:nvSpPr>
          <p:cNvPr id="33804" name="AutoShape 12"/>
          <p:cNvSpPr>
            <a:spLocks noChangeArrowheads="1"/>
          </p:cNvSpPr>
          <p:nvPr/>
        </p:nvSpPr>
        <p:spPr bwMode="auto">
          <a:xfrm>
            <a:off x="3498353" y="2179105"/>
            <a:ext cx="529966"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6" name="AutoShape 14"/>
          <p:cNvSpPr>
            <a:spLocks noChangeArrowheads="1"/>
          </p:cNvSpPr>
          <p:nvPr/>
        </p:nvSpPr>
        <p:spPr bwMode="auto">
          <a:xfrm>
            <a:off x="2607179" y="1549022"/>
            <a:ext cx="528775"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7" name="AutoShape 15"/>
          <p:cNvSpPr>
            <a:spLocks noChangeArrowheads="1"/>
          </p:cNvSpPr>
          <p:nvPr/>
        </p:nvSpPr>
        <p:spPr bwMode="auto">
          <a:xfrm>
            <a:off x="7595745" y="4840138"/>
            <a:ext cx="528775" cy="52043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33808" name="Rectangle 16"/>
          <p:cNvSpPr>
            <a:spLocks noChangeArrowheads="1"/>
          </p:cNvSpPr>
          <p:nvPr/>
        </p:nvSpPr>
        <p:spPr bwMode="gray">
          <a:xfrm>
            <a:off x="4233098" y="4003951"/>
            <a:ext cx="2864133" cy="64575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sz="1200" dirty="0">
                <a:solidFill>
                  <a:schemeClr val="bg1"/>
                </a:solidFill>
                <a:latin typeface="GE Inspira Pitch Regular" charset="0"/>
              </a:rPr>
              <a:t>STEP 5: For each failure mode identify current prevention detection methods employed and assess effectiveness</a:t>
            </a:r>
          </a:p>
        </p:txBody>
      </p:sp>
      <p:sp>
        <p:nvSpPr>
          <p:cNvPr id="33809" name="AutoShape 17"/>
          <p:cNvSpPr>
            <a:spLocks noChangeArrowheads="1"/>
          </p:cNvSpPr>
          <p:nvPr/>
        </p:nvSpPr>
        <p:spPr bwMode="auto">
          <a:xfrm>
            <a:off x="5697539" y="3515513"/>
            <a:ext cx="528775"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
        <p:nvSpPr>
          <p:cNvPr id="18" name="AutoShape 14"/>
          <p:cNvSpPr>
            <a:spLocks noChangeArrowheads="1"/>
          </p:cNvSpPr>
          <p:nvPr/>
        </p:nvSpPr>
        <p:spPr bwMode="auto">
          <a:xfrm>
            <a:off x="4689124" y="2886924"/>
            <a:ext cx="528775" cy="520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537" y="5399"/>
                  <a:pt x="10275" y="5419"/>
                  <a:pt x="10015" y="5457"/>
                </a:cubicBezTo>
                <a:lnTo>
                  <a:pt x="9231" y="114"/>
                </a:lnTo>
                <a:cubicBezTo>
                  <a:pt x="9750" y="38"/>
                  <a:pt x="1027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latin typeface="GE Inspira Pitch Regular" charset="0"/>
            </a:endParaRPr>
          </a:p>
        </p:txBody>
      </p:sp>
    </p:spTree>
    <p:extLst>
      <p:ext uri="{BB962C8B-B14F-4D97-AF65-F5344CB8AC3E}">
        <p14:creationId xmlns:p14="http://schemas.microsoft.com/office/powerpoint/2010/main" val="65006813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GB" smtClean="0"/>
              <a:t>The Functional FMEA Template</a:t>
            </a:r>
            <a:endParaRPr lang="en-GB" dirty="0"/>
          </a:p>
        </p:txBody>
      </p:sp>
      <p:graphicFrame>
        <p:nvGraphicFramePr>
          <p:cNvPr id="56322" name="Object 3"/>
          <p:cNvGraphicFramePr>
            <a:graphicFrameLocks noChangeAspect="1"/>
          </p:cNvGraphicFramePr>
          <p:nvPr>
            <p:extLst>
              <p:ext uri="{D42A27DB-BD31-4B8C-83A1-F6EECF244321}">
                <p14:modId xmlns:p14="http://schemas.microsoft.com/office/powerpoint/2010/main" val="1464239766"/>
              </p:ext>
            </p:extLst>
          </p:nvPr>
        </p:nvGraphicFramePr>
        <p:xfrm>
          <a:off x="131763" y="1493388"/>
          <a:ext cx="8777654" cy="4982308"/>
        </p:xfrm>
        <a:graphic>
          <a:graphicData uri="http://schemas.openxmlformats.org/presentationml/2006/ole">
            <mc:AlternateContent xmlns:mc="http://schemas.openxmlformats.org/markup-compatibility/2006">
              <mc:Choice xmlns:v="urn:schemas-microsoft-com:vml" Requires="v">
                <p:oleObj spid="_x0000_s4102" name="Document" r:id="rId5" imgW="10020300" imgH="5969000" progId="Word.Document.8">
                  <p:embed/>
                </p:oleObj>
              </mc:Choice>
              <mc:Fallback>
                <p:oleObj name="Document" r:id="rId5" imgW="10020300" imgH="5969000" progId="Word.Document.8">
                  <p:embed/>
                  <p:pic>
                    <p:nvPicPr>
                      <p:cNvPr id="0" name=""/>
                      <p:cNvPicPr>
                        <a:picLocks noChangeAspect="1" noChangeArrowheads="1"/>
                      </p:cNvPicPr>
                      <p:nvPr/>
                    </p:nvPicPr>
                    <p:blipFill>
                      <a:blip r:embed="rId6"/>
                      <a:srcRect/>
                      <a:stretch>
                        <a:fillRect/>
                      </a:stretch>
                    </p:blipFill>
                    <p:spPr bwMode="auto">
                      <a:xfrm>
                        <a:off x="131763" y="1493388"/>
                        <a:ext cx="8777654" cy="49823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8969340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Failings of FMEA</a:t>
            </a:r>
            <a:endParaRPr lang="en-US" dirty="0"/>
          </a:p>
        </p:txBody>
      </p:sp>
      <p:sp>
        <p:nvSpPr>
          <p:cNvPr id="3" name="TextBox 2"/>
          <p:cNvSpPr txBox="1"/>
          <p:nvPr/>
        </p:nvSpPr>
        <p:spPr>
          <a:xfrm>
            <a:off x="1569347" y="3062438"/>
            <a:ext cx="5935302" cy="100155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477" dirty="0"/>
              <a:t>FMEAs often fail to deliver because people apply their own understanding of what is meant by failure. It is an everyday word that is often associated with schooling and education, poor services as well as equipment breakdowns. </a:t>
            </a:r>
          </a:p>
        </p:txBody>
      </p:sp>
      <p:sp>
        <p:nvSpPr>
          <p:cNvPr id="4" name="TextBox 3"/>
          <p:cNvSpPr txBox="1"/>
          <p:nvPr/>
        </p:nvSpPr>
        <p:spPr>
          <a:xfrm>
            <a:off x="1254802" y="1924411"/>
            <a:ext cx="6822765" cy="490134"/>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585" dirty="0"/>
              <a:t>Define what you understand by Failure?</a:t>
            </a:r>
          </a:p>
        </p:txBody>
      </p:sp>
      <p:sp>
        <p:nvSpPr>
          <p:cNvPr id="5" name="TextBox 4"/>
          <p:cNvSpPr txBox="1"/>
          <p:nvPr/>
        </p:nvSpPr>
        <p:spPr>
          <a:xfrm>
            <a:off x="1904945" y="4869646"/>
            <a:ext cx="5254300" cy="546945"/>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77" dirty="0"/>
              <a:t>In the serious world of engineering we have to be precise – people’s lives depend on it!</a:t>
            </a:r>
          </a:p>
        </p:txBody>
      </p:sp>
    </p:spTree>
    <p:extLst>
      <p:ext uri="{BB962C8B-B14F-4D97-AF65-F5344CB8AC3E}">
        <p14:creationId xmlns:p14="http://schemas.microsoft.com/office/powerpoint/2010/main" val="17057052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3738920" cy="5029200"/>
          </a:xfrm>
        </p:spPr>
        <p:txBody>
          <a:bodyPr>
            <a:normAutofit fontScale="77500" lnSpcReduction="20000"/>
          </a:bodyPr>
          <a:lstStyle/>
          <a:p>
            <a:r>
              <a:rPr lang="en-US" smtClean="0"/>
              <a:t>FAILURE:  The termination of the ability of an item to perform a required function. </a:t>
            </a:r>
            <a:r>
              <a:rPr lang="en-US" dirty="0" smtClean="0"/>
              <a:t>(BS4778-3.1:1991)</a:t>
            </a:r>
          </a:p>
          <a:p>
            <a:r>
              <a:rPr lang="en-US" dirty="0" smtClean="0"/>
              <a:t>FUNCTION: what the item does, its purpose</a:t>
            </a:r>
          </a:p>
          <a:p>
            <a:r>
              <a:rPr lang="en-US" dirty="0" smtClean="0"/>
              <a:t>FAILURE MODE: the manner in which the item fails to meet its intended function. (SAE J1739 JAN2009)</a:t>
            </a:r>
          </a:p>
          <a:p>
            <a:r>
              <a:rPr lang="en-US" dirty="0" smtClean="0"/>
              <a:t>EFFECT: The consequence(s) a failure mode has on the operation, function, or status of the highest indenture level. This is expressed as </a:t>
            </a:r>
            <a:r>
              <a:rPr lang="en-GB" dirty="0" smtClean="0"/>
              <a:t>what the CUSTOMER/USER might experience as a result of the failure mode. [MIL </a:t>
            </a:r>
            <a:r>
              <a:rPr lang="en-GB" dirty="0" err="1" smtClean="0"/>
              <a:t>Std</a:t>
            </a:r>
            <a:r>
              <a:rPr lang="en-GB" dirty="0" smtClean="0"/>
              <a:t> 1629A] </a:t>
            </a:r>
          </a:p>
          <a:p>
            <a:r>
              <a:rPr lang="en-US" dirty="0" smtClean="0"/>
              <a:t>CAUSE: the underlying event that leads to a failure mode, it initiates the failure mechanism.</a:t>
            </a:r>
          </a:p>
          <a:p>
            <a:r>
              <a:rPr lang="en-US" dirty="0" smtClean="0"/>
              <a:t>FAILURE MECHANISM: The physical, chemical or other process that results in failure. (BS4778-3.1:1991)</a:t>
            </a:r>
            <a:endParaRPr lang="en-GB" dirty="0" smtClean="0"/>
          </a:p>
          <a:p>
            <a:endParaRPr lang="en-GB" dirty="0"/>
          </a:p>
        </p:txBody>
      </p:sp>
      <p:sp>
        <p:nvSpPr>
          <p:cNvPr id="4" name="Title 3"/>
          <p:cNvSpPr>
            <a:spLocks noGrp="1"/>
          </p:cNvSpPr>
          <p:nvPr>
            <p:ph type="title"/>
          </p:nvPr>
        </p:nvSpPr>
        <p:spPr/>
        <p:txBody>
          <a:bodyPr/>
          <a:lstStyle/>
          <a:p>
            <a:r>
              <a:rPr lang="en-US" smtClean="0"/>
              <a:t>A Systems View of Failure</a:t>
            </a:r>
            <a:endParaRPr lang="en-US" dirty="0"/>
          </a:p>
        </p:txBody>
      </p:sp>
      <p:pic>
        <p:nvPicPr>
          <p:cNvPr id="5" name="Picture 4"/>
          <p:cNvPicPr>
            <a:picLocks noChangeAspect="1"/>
          </p:cNvPicPr>
          <p:nvPr/>
        </p:nvPicPr>
        <p:blipFill>
          <a:blip r:embed="rId2"/>
          <a:stretch>
            <a:fillRect/>
          </a:stretch>
        </p:blipFill>
        <p:spPr>
          <a:xfrm>
            <a:off x="3946837" y="1277040"/>
            <a:ext cx="4975637" cy="2528602"/>
          </a:xfrm>
          <a:prstGeom prst="rect">
            <a:avLst/>
          </a:prstGeom>
        </p:spPr>
      </p:pic>
      <p:sp>
        <p:nvSpPr>
          <p:cNvPr id="6" name="Rounded Rectangular Callout 5"/>
          <p:cNvSpPr/>
          <p:nvPr/>
        </p:nvSpPr>
        <p:spPr>
          <a:xfrm>
            <a:off x="3894552" y="5012237"/>
            <a:ext cx="5060252" cy="1460302"/>
          </a:xfrm>
          <a:prstGeom prst="wedgeRoundRectCallout">
            <a:avLst>
              <a:gd name="adj1" fmla="val -30747"/>
              <a:gd name="adj2" fmla="val -13667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92" dirty="0"/>
              <a:t>Most FMEA templates do not include a column to capture </a:t>
            </a:r>
            <a:r>
              <a:rPr lang="en-US" sz="1292" b="1" dirty="0"/>
              <a:t>Failure Mechanism </a:t>
            </a:r>
            <a:r>
              <a:rPr lang="en-US" sz="1292" dirty="0"/>
              <a:t>and in consequence when users identify a failure mechanism they capture it as the Failure Mode or Cause.</a:t>
            </a:r>
          </a:p>
          <a:p>
            <a:pPr algn="ctr"/>
            <a:endParaRPr lang="en-US" sz="1292" dirty="0"/>
          </a:p>
          <a:p>
            <a:pPr algn="ctr"/>
            <a:r>
              <a:rPr lang="en-US" sz="1292" dirty="0"/>
              <a:t>This leads to an inconsistent use of the tool, confusion and frustration – p.s. even the standards get it wrong!</a:t>
            </a:r>
          </a:p>
        </p:txBody>
      </p:sp>
    </p:spTree>
    <p:extLst>
      <p:ext uri="{BB962C8B-B14F-4D97-AF65-F5344CB8AC3E}">
        <p14:creationId xmlns:p14="http://schemas.microsoft.com/office/powerpoint/2010/main" val="1029000175"/>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Failure Demonstration</a:t>
            </a:r>
            <a:endParaRPr lang="en-US" dirty="0"/>
          </a:p>
        </p:txBody>
      </p:sp>
      <p:sp>
        <p:nvSpPr>
          <p:cNvPr id="45" name="Rectangle 44"/>
          <p:cNvSpPr/>
          <p:nvPr/>
        </p:nvSpPr>
        <p:spPr>
          <a:xfrm>
            <a:off x="1282707" y="1873878"/>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292" kern="0" dirty="0">
                <a:solidFill>
                  <a:prstClr val="black"/>
                </a:solidFill>
                <a:latin typeface="Calibri"/>
                <a:ea typeface="+mn-ea"/>
              </a:rPr>
              <a:t>PART/COMPONENT</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MODE</a:t>
            </a:r>
          </a:p>
        </p:txBody>
      </p:sp>
      <p:sp>
        <p:nvSpPr>
          <p:cNvPr id="48" name="Rectangle 47"/>
          <p:cNvSpPr/>
          <p:nvPr/>
        </p:nvSpPr>
        <p:spPr>
          <a:xfrm>
            <a:off x="5750234" y="1873537"/>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FUNCTION</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72013193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Failure Demonstration</a:t>
            </a:r>
            <a:endParaRPr lang="en-US" dirty="0"/>
          </a:p>
        </p:txBody>
      </p:sp>
      <p:sp>
        <p:nvSpPr>
          <p:cNvPr id="45" name="Rectangle 44"/>
          <p:cNvSpPr/>
          <p:nvPr/>
        </p:nvSpPr>
        <p:spPr>
          <a:xfrm>
            <a:off x="1282707" y="1873878"/>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MODE</a:t>
            </a:r>
          </a:p>
        </p:txBody>
      </p:sp>
      <p:sp>
        <p:nvSpPr>
          <p:cNvPr id="48" name="Rectangle 47"/>
          <p:cNvSpPr/>
          <p:nvPr/>
        </p:nvSpPr>
        <p:spPr>
          <a:xfrm>
            <a:off x="5750234" y="1873537"/>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rPr>
              <a:t>FUNCTION</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3958024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Failure Demonstration</a:t>
            </a:r>
            <a:endParaRPr lang="en-US" dirty="0"/>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MODE</a:t>
            </a:r>
          </a:p>
        </p:txBody>
      </p:sp>
      <p:sp>
        <p:nvSpPr>
          <p:cNvPr id="48" name="Rectangle 47"/>
          <p:cNvSpPr/>
          <p:nvPr/>
        </p:nvSpPr>
        <p:spPr>
          <a:xfrm>
            <a:off x="5750234" y="1873537"/>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165274759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Failure Demonstration</a:t>
            </a:r>
            <a:endParaRPr lang="en-US" dirty="0"/>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662" kern="0" dirty="0">
                <a:solidFill>
                  <a:srgbClr val="FFFFFF"/>
                </a:solidFill>
                <a:latin typeface="Calibri"/>
                <a:ea typeface="+mn-ea"/>
              </a:rPr>
              <a:t>EFFECT</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2792244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Failure Demonstration</a:t>
            </a:r>
            <a:endParaRPr lang="en-US" dirty="0"/>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solidFill>
            <a:srgbClr val="80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22041" fontAlgn="auto">
              <a:spcBef>
                <a:spcPts val="0"/>
              </a:spcBef>
              <a:spcAft>
                <a:spcPts val="0"/>
              </a:spcAft>
              <a:defRPr/>
            </a:pPr>
            <a:r>
              <a:rPr lang="en-US" sz="1477" kern="0" dirty="0">
                <a:solidFill>
                  <a:srgbClr val="FFFFFF"/>
                </a:solidFill>
                <a:latin typeface="Calibri"/>
                <a:ea typeface="+mn-ea"/>
              </a:rPr>
              <a:t>PAPER NOT HELD TOGETHER</a:t>
            </a:r>
          </a:p>
        </p:txBody>
      </p:sp>
      <p:sp>
        <p:nvSpPr>
          <p:cNvPr id="50" name="Rectangle 49"/>
          <p:cNvSpPr/>
          <p:nvPr/>
        </p:nvSpPr>
        <p:spPr>
          <a:xfrm>
            <a:off x="5750234"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CAUSE</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11411484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Failure Demonstration</a:t>
            </a:r>
            <a:endParaRPr lang="en-US" dirty="0"/>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prstClr val="black"/>
                </a:solidFill>
                <a:latin typeface="Calibri"/>
              </a:rPr>
              <a:t>PAPER CLIP</a:t>
            </a:r>
          </a:p>
        </p:txBody>
      </p:sp>
      <p:sp>
        <p:nvSpPr>
          <p:cNvPr id="46" name="Rectangle 45"/>
          <p:cNvSpPr/>
          <p:nvPr/>
        </p:nvSpPr>
        <p:spPr>
          <a:xfrm>
            <a:off x="1282707" y="4878340"/>
            <a:ext cx="2565397" cy="440687"/>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defTabSz="422041" fontAlgn="auto">
              <a:spcBef>
                <a:spcPts val="0"/>
              </a:spcBef>
              <a:spcAft>
                <a:spcPts val="0"/>
              </a:spcAft>
              <a:defRPr/>
            </a:pPr>
            <a:r>
              <a:rPr lang="en-US" sz="1662" kern="0" dirty="0">
                <a:solidFill>
                  <a:prstClr val="black"/>
                </a:solidFill>
                <a:latin typeface="Calibri"/>
                <a:ea typeface="+mn-ea"/>
              </a:rPr>
              <a:t>FAILURE MECHANISM</a:t>
            </a:r>
          </a:p>
        </p:txBody>
      </p:sp>
      <p:sp>
        <p:nvSpPr>
          <p:cNvPr id="47" name="Rectangle 46"/>
          <p:cNvSpPr/>
          <p:nvPr/>
        </p:nvSpPr>
        <p:spPr>
          <a:xfrm>
            <a:off x="1282707"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prstClr val="black"/>
                </a:solidFill>
                <a:latin typeface="Calibri"/>
              </a:rPr>
              <a:t>HOLDS 2 OR MORE PIECES OF PAPER TOGETHER</a:t>
            </a:r>
          </a:p>
        </p:txBody>
      </p:sp>
      <p:sp>
        <p:nvSpPr>
          <p:cNvPr id="49" name="Rectangle 48"/>
          <p:cNvSpPr/>
          <p:nvPr/>
        </p:nvSpPr>
        <p:spPr>
          <a:xfrm>
            <a:off x="5750234"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srgbClr val="000000"/>
                </a:solidFill>
                <a:latin typeface="Calibri"/>
              </a:rPr>
              <a:t>PAPER NOT HELD TOGETHER</a:t>
            </a:r>
          </a:p>
        </p:txBody>
      </p:sp>
      <p:sp>
        <p:nvSpPr>
          <p:cNvPr id="50" name="Rectangle 49"/>
          <p:cNvSpPr/>
          <p:nvPr/>
        </p:nvSpPr>
        <p:spPr>
          <a:xfrm>
            <a:off x="5750234" y="4878340"/>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CYCLICAL LOADING</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1062200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Failure Demonstration</a:t>
            </a:r>
            <a:endParaRPr lang="en-US" dirty="0"/>
          </a:p>
        </p:txBody>
      </p:sp>
      <p:sp>
        <p:nvSpPr>
          <p:cNvPr id="45" name="Rectangle 44"/>
          <p:cNvSpPr/>
          <p:nvPr/>
        </p:nvSpPr>
        <p:spPr>
          <a:xfrm>
            <a:off x="1282707" y="1873878"/>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292" kern="0" dirty="0">
                <a:solidFill>
                  <a:srgbClr val="000000"/>
                </a:solidFill>
                <a:latin typeface="Calibri"/>
              </a:rPr>
              <a:t>PAPER CLIP</a:t>
            </a:r>
          </a:p>
        </p:txBody>
      </p:sp>
      <p:sp>
        <p:nvSpPr>
          <p:cNvPr id="46" name="Rectangle 45"/>
          <p:cNvSpPr/>
          <p:nvPr/>
        </p:nvSpPr>
        <p:spPr>
          <a:xfrm>
            <a:off x="1282707" y="4878340"/>
            <a:ext cx="2565397" cy="440687"/>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422041" fontAlgn="auto">
              <a:spcBef>
                <a:spcPts val="0"/>
              </a:spcBef>
              <a:spcAft>
                <a:spcPts val="0"/>
              </a:spcAft>
              <a:defRPr/>
            </a:pPr>
            <a:r>
              <a:rPr lang="en-US" sz="1662" kern="0" dirty="0">
                <a:solidFill>
                  <a:prstClr val="black"/>
                </a:solidFill>
                <a:latin typeface="Calibri"/>
              </a:rPr>
              <a:t>FATIGUE</a:t>
            </a:r>
          </a:p>
        </p:txBody>
      </p:sp>
      <p:sp>
        <p:nvSpPr>
          <p:cNvPr id="47" name="Rectangle 46"/>
          <p:cNvSpPr/>
          <p:nvPr/>
        </p:nvSpPr>
        <p:spPr>
          <a:xfrm>
            <a:off x="1282707"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srgbClr val="000000"/>
                </a:solidFill>
                <a:latin typeface="Calibri"/>
              </a:rPr>
              <a:t>NO HOLD - Broken</a:t>
            </a:r>
          </a:p>
        </p:txBody>
      </p:sp>
      <p:sp>
        <p:nvSpPr>
          <p:cNvPr id="48" name="Rectangle 47"/>
          <p:cNvSpPr/>
          <p:nvPr/>
        </p:nvSpPr>
        <p:spPr>
          <a:xfrm>
            <a:off x="5750234" y="1873537"/>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srgbClr val="000000"/>
                </a:solidFill>
                <a:latin typeface="Calibri"/>
              </a:rPr>
              <a:t>HOLDS 2 OR MORE PIECES OF PAPER TOGETHER</a:t>
            </a:r>
          </a:p>
        </p:txBody>
      </p:sp>
      <p:sp>
        <p:nvSpPr>
          <p:cNvPr id="49" name="Rectangle 48"/>
          <p:cNvSpPr/>
          <p:nvPr/>
        </p:nvSpPr>
        <p:spPr>
          <a:xfrm>
            <a:off x="5750234" y="3317959"/>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477" kern="0" dirty="0">
                <a:solidFill>
                  <a:srgbClr val="000000"/>
                </a:solidFill>
                <a:latin typeface="Calibri"/>
              </a:rPr>
              <a:t>PAPER NOT HELD TOGETHER</a:t>
            </a:r>
          </a:p>
        </p:txBody>
      </p:sp>
      <p:sp>
        <p:nvSpPr>
          <p:cNvPr id="50" name="Rectangle 49"/>
          <p:cNvSpPr/>
          <p:nvPr/>
        </p:nvSpPr>
        <p:spPr>
          <a:xfrm>
            <a:off x="5750234" y="4878340"/>
            <a:ext cx="2565397" cy="440687"/>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defTabSz="422041" fontAlgn="auto">
              <a:spcBef>
                <a:spcPts val="0"/>
              </a:spcBef>
              <a:spcAft>
                <a:spcPts val="0"/>
              </a:spcAft>
              <a:defRPr/>
            </a:pPr>
            <a:r>
              <a:rPr lang="en-US" sz="1662" kern="0" dirty="0">
                <a:solidFill>
                  <a:srgbClr val="000000"/>
                </a:solidFill>
                <a:latin typeface="Calibri"/>
              </a:rPr>
              <a:t>CYCLICAL LOADING</a:t>
            </a:r>
          </a:p>
        </p:txBody>
      </p:sp>
      <p:cxnSp>
        <p:nvCxnSpPr>
          <p:cNvPr id="51" name="Straight Arrow Connector 50"/>
          <p:cNvCxnSpPr>
            <a:stCxn id="45" idx="3"/>
            <a:endCxn id="48" idx="1"/>
          </p:cNvCxnSpPr>
          <p:nvPr/>
        </p:nvCxnSpPr>
        <p:spPr>
          <a:xfrm flipV="1">
            <a:off x="3848096" y="2093883"/>
            <a:ext cx="1902130" cy="342"/>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2" name="Straight Arrow Connector 51"/>
          <p:cNvCxnSpPr>
            <a:stCxn id="45" idx="2"/>
            <a:endCxn id="47" idx="0"/>
          </p:cNvCxnSpPr>
          <p:nvPr/>
        </p:nvCxnSpPr>
        <p:spPr>
          <a:xfrm>
            <a:off x="2565397" y="2314559"/>
            <a:ext cx="0" cy="1003394"/>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3" name="Straight Arrow Connector 52"/>
          <p:cNvCxnSpPr>
            <a:stCxn id="46" idx="0"/>
            <a:endCxn id="47" idx="2"/>
          </p:cNvCxnSpPr>
          <p:nvPr/>
        </p:nvCxnSpPr>
        <p:spPr>
          <a:xfrm flipV="1">
            <a:off x="2565397" y="3758640"/>
            <a:ext cx="0"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4" name="Straight Arrow Connector 53"/>
          <p:cNvCxnSpPr>
            <a:stCxn id="47" idx="3"/>
            <a:endCxn id="49" idx="1"/>
          </p:cNvCxnSpPr>
          <p:nvPr/>
        </p:nvCxnSpPr>
        <p:spPr>
          <a:xfrm>
            <a:off x="3848096" y="3538297"/>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5" name="Straight Arrow Connector 54"/>
          <p:cNvCxnSpPr>
            <a:stCxn id="48" idx="2"/>
          </p:cNvCxnSpPr>
          <p:nvPr/>
        </p:nvCxnSpPr>
        <p:spPr>
          <a:xfrm flipH="1">
            <a:off x="3279164" y="2314232"/>
            <a:ext cx="3753768" cy="1003736"/>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6" name="Straight Arrow Connector 55"/>
          <p:cNvCxnSpPr>
            <a:endCxn id="50" idx="0"/>
          </p:cNvCxnSpPr>
          <p:nvPr/>
        </p:nvCxnSpPr>
        <p:spPr>
          <a:xfrm>
            <a:off x="3279164" y="3758640"/>
            <a:ext cx="3753768" cy="1119685"/>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cxnSp>
        <p:nvCxnSpPr>
          <p:cNvPr id="57" name="Straight Arrow Connector 56"/>
          <p:cNvCxnSpPr>
            <a:stCxn id="50" idx="1"/>
            <a:endCxn id="46" idx="3"/>
          </p:cNvCxnSpPr>
          <p:nvPr/>
        </p:nvCxnSpPr>
        <p:spPr>
          <a:xfrm flipH="1">
            <a:off x="3848096" y="5098669"/>
            <a:ext cx="1902130" cy="0"/>
          </a:xfrm>
          <a:prstGeom prst="straightConnector1">
            <a:avLst/>
          </a:prstGeom>
          <a:noFill/>
          <a:ln w="25400" cap="flat" cmpd="sng" algn="ctr">
            <a:solidFill>
              <a:srgbClr val="2D2D8A">
                <a:lumMod val="60000"/>
                <a:lumOff val="40000"/>
              </a:srgbClr>
            </a:solidFill>
            <a:prstDash val="solid"/>
            <a:tailEnd type="arrow"/>
          </a:ln>
          <a:effectLst>
            <a:outerShdw blurRad="40000" dist="20000" dir="5400000" rotWithShape="0">
              <a:srgbClr val="000000">
                <a:alpha val="38000"/>
              </a:srgbClr>
            </a:outerShdw>
          </a:effectLst>
        </p:spPr>
      </p:cxnSp>
      <p:sp>
        <p:nvSpPr>
          <p:cNvPr id="58" name="TextBox 57"/>
          <p:cNvSpPr txBox="1"/>
          <p:nvPr/>
        </p:nvSpPr>
        <p:spPr>
          <a:xfrm>
            <a:off x="4272225" y="4764781"/>
            <a:ext cx="798167"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initiates</a:t>
            </a:r>
          </a:p>
        </p:txBody>
      </p:sp>
      <p:sp>
        <p:nvSpPr>
          <p:cNvPr id="59" name="TextBox 58"/>
          <p:cNvSpPr txBox="1"/>
          <p:nvPr/>
        </p:nvSpPr>
        <p:spPr>
          <a:xfrm>
            <a:off x="2565397" y="4156290"/>
            <a:ext cx="943528"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generates</a:t>
            </a:r>
          </a:p>
        </p:txBody>
      </p:sp>
      <p:sp>
        <p:nvSpPr>
          <p:cNvPr id="60" name="TextBox 59"/>
          <p:cNvSpPr txBox="1"/>
          <p:nvPr/>
        </p:nvSpPr>
        <p:spPr>
          <a:xfrm>
            <a:off x="5009015" y="3985829"/>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1" name="TextBox 60"/>
          <p:cNvSpPr txBox="1"/>
          <p:nvPr/>
        </p:nvSpPr>
        <p:spPr>
          <a:xfrm>
            <a:off x="5009015" y="2787501"/>
            <a:ext cx="74578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defines</a:t>
            </a:r>
          </a:p>
        </p:txBody>
      </p:sp>
      <p:sp>
        <p:nvSpPr>
          <p:cNvPr id="62" name="TextBox 61"/>
          <p:cNvSpPr txBox="1"/>
          <p:nvPr/>
        </p:nvSpPr>
        <p:spPr>
          <a:xfrm>
            <a:off x="4459988" y="1753295"/>
            <a:ext cx="44916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has</a:t>
            </a:r>
          </a:p>
        </p:txBody>
      </p:sp>
      <p:sp>
        <p:nvSpPr>
          <p:cNvPr id="63" name="TextBox 62"/>
          <p:cNvSpPr txBox="1"/>
          <p:nvPr/>
        </p:nvSpPr>
        <p:spPr>
          <a:xfrm>
            <a:off x="2565405" y="2489209"/>
            <a:ext cx="1262846" cy="546945"/>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fails to deliver</a:t>
            </a:r>
          </a:p>
          <a:p>
            <a:pPr defTabSz="422041" fontAlgn="auto">
              <a:spcBef>
                <a:spcPts val="0"/>
              </a:spcBef>
              <a:spcAft>
                <a:spcPts val="0"/>
              </a:spcAft>
            </a:pPr>
            <a:r>
              <a:rPr lang="en-US" sz="1477" dirty="0">
                <a:solidFill>
                  <a:prstClr val="black"/>
                </a:solidFill>
                <a:latin typeface="Calibri"/>
                <a:ea typeface="+mn-ea"/>
              </a:rPr>
              <a:t>function via</a:t>
            </a:r>
          </a:p>
        </p:txBody>
      </p:sp>
      <p:sp>
        <p:nvSpPr>
          <p:cNvPr id="64" name="TextBox 63"/>
          <p:cNvSpPr txBox="1"/>
          <p:nvPr/>
        </p:nvSpPr>
        <p:spPr>
          <a:xfrm>
            <a:off x="4199550" y="3232630"/>
            <a:ext cx="882742" cy="319639"/>
          </a:xfrm>
          <a:prstGeom prst="rect">
            <a:avLst/>
          </a:prstGeom>
          <a:noFill/>
        </p:spPr>
        <p:txBody>
          <a:bodyPr wrap="none" rtlCol="0">
            <a:spAutoFit/>
          </a:bodyPr>
          <a:lstStyle/>
          <a:p>
            <a:pPr defTabSz="422041" fontAlgn="auto">
              <a:spcBef>
                <a:spcPts val="0"/>
              </a:spcBef>
              <a:spcAft>
                <a:spcPts val="0"/>
              </a:spcAft>
            </a:pPr>
            <a:r>
              <a:rPr lang="en-US" sz="1477" dirty="0">
                <a:solidFill>
                  <a:prstClr val="black"/>
                </a:solidFill>
                <a:latin typeface="Calibri"/>
                <a:ea typeface="+mn-ea"/>
              </a:rPr>
              <a:t>results in</a:t>
            </a:r>
          </a:p>
        </p:txBody>
      </p:sp>
    </p:spTree>
    <p:extLst>
      <p:ext uri="{BB962C8B-B14F-4D97-AF65-F5344CB8AC3E}">
        <p14:creationId xmlns:p14="http://schemas.microsoft.com/office/powerpoint/2010/main" val="68185625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GB" smtClean="0"/>
              <a:t>The Functional FMEA Form</a:t>
            </a:r>
            <a:endParaRPr lang="en-GB"/>
          </a:p>
        </p:txBody>
      </p:sp>
      <p:graphicFrame>
        <p:nvGraphicFramePr>
          <p:cNvPr id="56322" name="Object 3"/>
          <p:cNvGraphicFramePr>
            <a:graphicFrameLocks noChangeAspect="1"/>
          </p:cNvGraphicFramePr>
          <p:nvPr>
            <p:extLst/>
          </p:nvPr>
        </p:nvGraphicFramePr>
        <p:xfrm>
          <a:off x="562575" y="1182566"/>
          <a:ext cx="8102450" cy="4599054"/>
        </p:xfrm>
        <a:graphic>
          <a:graphicData uri="http://schemas.openxmlformats.org/presentationml/2006/ole">
            <mc:AlternateContent xmlns:mc="http://schemas.openxmlformats.org/markup-compatibility/2006">
              <mc:Choice xmlns:v="urn:schemas-microsoft-com:vml" Requires="v">
                <p:oleObj spid="_x0000_s5126" name="Document" r:id="rId5" imgW="10020300" imgH="5969000" progId="Word.Document.8">
                  <p:embed/>
                </p:oleObj>
              </mc:Choice>
              <mc:Fallback>
                <p:oleObj name="Document" r:id="rId5" imgW="10020300" imgH="5969000" progId="Word.Document.8">
                  <p:embed/>
                  <p:pic>
                    <p:nvPicPr>
                      <p:cNvPr id="0" name=""/>
                      <p:cNvPicPr>
                        <a:picLocks noChangeAspect="1" noChangeArrowheads="1"/>
                      </p:cNvPicPr>
                      <p:nvPr/>
                    </p:nvPicPr>
                    <p:blipFill>
                      <a:blip r:embed="rId6"/>
                      <a:srcRect/>
                      <a:stretch>
                        <a:fillRect/>
                      </a:stretch>
                    </p:blipFill>
                    <p:spPr bwMode="auto">
                      <a:xfrm>
                        <a:off x="562575" y="1182566"/>
                        <a:ext cx="8102450" cy="459905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2" name="Picture 1"/>
          <p:cNvPicPr>
            <a:picLocks noChangeAspect="1"/>
          </p:cNvPicPr>
          <p:nvPr/>
        </p:nvPicPr>
        <p:blipFill>
          <a:blip r:embed="rId7"/>
          <a:stretch>
            <a:fillRect/>
          </a:stretch>
        </p:blipFill>
        <p:spPr>
          <a:xfrm>
            <a:off x="658620" y="3114506"/>
            <a:ext cx="3218517" cy="1797844"/>
          </a:xfrm>
          <a:prstGeom prst="rect">
            <a:avLst/>
          </a:prstGeom>
        </p:spPr>
      </p:pic>
      <p:cxnSp>
        <p:nvCxnSpPr>
          <p:cNvPr id="4" name="Straight Arrow Connector 3"/>
          <p:cNvCxnSpPr/>
          <p:nvPr/>
        </p:nvCxnSpPr>
        <p:spPr>
          <a:xfrm flipH="1" flipV="1">
            <a:off x="1336432" y="2795956"/>
            <a:ext cx="1611390" cy="4731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819306" y="4637544"/>
            <a:ext cx="751343" cy="79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3222780" y="3588861"/>
            <a:ext cx="6395" cy="31971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649756" y="4013429"/>
            <a:ext cx="633046" cy="100777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ounded Rectangular Callout 18"/>
          <p:cNvSpPr/>
          <p:nvPr/>
        </p:nvSpPr>
        <p:spPr>
          <a:xfrm>
            <a:off x="2027026" y="5386705"/>
            <a:ext cx="1638321" cy="664431"/>
          </a:xfrm>
          <a:prstGeom prst="wedgeRoundRectCallout">
            <a:avLst>
              <a:gd name="adj1" fmla="val -75263"/>
              <a:gd name="adj2" fmla="val -137593"/>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There is NO </a:t>
            </a:r>
            <a:r>
              <a:rPr lang="en-US" sz="1477"/>
              <a:t>column for the MECANISM</a:t>
            </a:r>
          </a:p>
        </p:txBody>
      </p:sp>
      <p:sp>
        <p:nvSpPr>
          <p:cNvPr id="23" name="Rounded Rectangular Callout 22"/>
          <p:cNvSpPr/>
          <p:nvPr/>
        </p:nvSpPr>
        <p:spPr>
          <a:xfrm>
            <a:off x="4570649" y="5149528"/>
            <a:ext cx="2904413" cy="1138786"/>
          </a:xfrm>
          <a:prstGeom prst="wedgeRoundRectCallout">
            <a:avLst>
              <a:gd name="adj1" fmla="val -18279"/>
              <a:gd name="adj2" fmla="val -45204"/>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But teams identify the mechanism (it’s important) but don’t know where to put it!</a:t>
            </a:r>
          </a:p>
          <a:p>
            <a:pPr algn="ctr"/>
            <a:r>
              <a:rPr lang="en-US" sz="1477" dirty="0"/>
              <a:t>So ANYWHERE!</a:t>
            </a:r>
          </a:p>
        </p:txBody>
      </p:sp>
      <p:sp>
        <p:nvSpPr>
          <p:cNvPr id="21" name="Right Arrow 20"/>
          <p:cNvSpPr/>
          <p:nvPr/>
        </p:nvSpPr>
        <p:spPr>
          <a:xfrm>
            <a:off x="3819305" y="5542508"/>
            <a:ext cx="671367" cy="380156"/>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477"/>
          </a:p>
        </p:txBody>
      </p:sp>
    </p:spTree>
    <p:extLst>
      <p:ext uri="{BB962C8B-B14F-4D97-AF65-F5344CB8AC3E}">
        <p14:creationId xmlns:p14="http://schemas.microsoft.com/office/powerpoint/2010/main" val="9853205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GB" dirty="0" smtClean="0"/>
              <a:t>The Functional FMEA Form</a:t>
            </a:r>
            <a:endParaRPr lang="en-GB" dirty="0"/>
          </a:p>
        </p:txBody>
      </p:sp>
      <p:graphicFrame>
        <p:nvGraphicFramePr>
          <p:cNvPr id="56322" name="Object 3"/>
          <p:cNvGraphicFramePr>
            <a:graphicFrameLocks noChangeAspect="1"/>
          </p:cNvGraphicFramePr>
          <p:nvPr>
            <p:extLst/>
          </p:nvPr>
        </p:nvGraphicFramePr>
        <p:xfrm>
          <a:off x="181708" y="942243"/>
          <a:ext cx="8777654" cy="4982308"/>
        </p:xfrm>
        <a:graphic>
          <a:graphicData uri="http://schemas.openxmlformats.org/presentationml/2006/ole">
            <mc:AlternateContent xmlns:mc="http://schemas.openxmlformats.org/markup-compatibility/2006">
              <mc:Choice xmlns:v="urn:schemas-microsoft-com:vml" Requires="v">
                <p:oleObj spid="_x0000_s6150" name="Document" r:id="rId5" imgW="10020300" imgH="5969000" progId="Word.Document.8">
                  <p:embed/>
                </p:oleObj>
              </mc:Choice>
              <mc:Fallback>
                <p:oleObj name="Document" r:id="rId5" imgW="10020300" imgH="5969000" progId="Word.Document.8">
                  <p:embed/>
                  <p:pic>
                    <p:nvPicPr>
                      <p:cNvPr id="0" name=""/>
                      <p:cNvPicPr>
                        <a:picLocks noChangeAspect="1" noChangeArrowheads="1"/>
                      </p:cNvPicPr>
                      <p:nvPr/>
                    </p:nvPicPr>
                    <p:blipFill>
                      <a:blip r:embed="rId6"/>
                      <a:srcRect/>
                      <a:stretch>
                        <a:fillRect/>
                      </a:stretch>
                    </p:blipFill>
                    <p:spPr bwMode="auto">
                      <a:xfrm>
                        <a:off x="181708" y="942243"/>
                        <a:ext cx="8777654" cy="49823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3476" name="AutoShape 4"/>
          <p:cNvSpPr>
            <a:spLocks noChangeArrowheads="1"/>
          </p:cNvSpPr>
          <p:nvPr/>
        </p:nvSpPr>
        <p:spPr bwMode="gray">
          <a:xfrm>
            <a:off x="6548807" y="5320812"/>
            <a:ext cx="2453054" cy="1160585"/>
          </a:xfrm>
          <a:prstGeom prst="wedgeRoundRectCallout">
            <a:avLst>
              <a:gd name="adj1" fmla="val 18028"/>
              <a:gd name="adj2" fmla="val -10050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rgbClr val="FFFFFF"/>
                </a:solidFill>
              </a:rPr>
              <a:t>It is the comments</a:t>
            </a:r>
          </a:p>
          <a:p>
            <a:pPr algn="ctr" eaLnBrk="0" hangingPunct="0">
              <a:defRPr/>
            </a:pPr>
            <a:r>
              <a:rPr lang="en-GB" sz="1477" dirty="0">
                <a:solidFill>
                  <a:srgbClr val="FFFFFF"/>
                </a:solidFill>
              </a:rPr>
              <a:t>column that is the important output since it flags design ideas/issues</a:t>
            </a:r>
          </a:p>
        </p:txBody>
      </p:sp>
      <p:sp>
        <p:nvSpPr>
          <p:cNvPr id="233477" name="AutoShape 5"/>
          <p:cNvSpPr>
            <a:spLocks noChangeArrowheads="1"/>
          </p:cNvSpPr>
          <p:nvPr/>
        </p:nvSpPr>
        <p:spPr bwMode="gray">
          <a:xfrm>
            <a:off x="0" y="2851639"/>
            <a:ext cx="1695450" cy="747346"/>
          </a:xfrm>
          <a:prstGeom prst="wedgeRoundRectCallout">
            <a:avLst>
              <a:gd name="adj1" fmla="val 3653"/>
              <a:gd name="adj2" fmla="val -95884"/>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system functions</a:t>
            </a:r>
          </a:p>
        </p:txBody>
      </p:sp>
      <p:sp>
        <p:nvSpPr>
          <p:cNvPr id="233478" name="AutoShape 6"/>
          <p:cNvSpPr>
            <a:spLocks noChangeArrowheads="1"/>
          </p:cNvSpPr>
          <p:nvPr/>
        </p:nvSpPr>
        <p:spPr bwMode="gray">
          <a:xfrm>
            <a:off x="432289" y="4069374"/>
            <a:ext cx="1695450" cy="782515"/>
          </a:xfrm>
          <a:prstGeom prst="wedgeRoundRectCallout">
            <a:avLst>
              <a:gd name="adj1" fmla="val 38296"/>
              <a:gd name="adj2" fmla="val -140449"/>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functional failure</a:t>
            </a:r>
          </a:p>
          <a:p>
            <a:pPr algn="ctr" eaLnBrk="0" hangingPunct="0">
              <a:defRPr/>
            </a:pPr>
            <a:r>
              <a:rPr lang="en-GB" sz="1292" dirty="0">
                <a:latin typeface="+mn-lt"/>
                <a:ea typeface="+mn-ea"/>
              </a:rPr>
              <a:t>mode</a:t>
            </a:r>
          </a:p>
        </p:txBody>
      </p:sp>
      <p:sp>
        <p:nvSpPr>
          <p:cNvPr id="233479" name="AutoShape 7"/>
          <p:cNvSpPr>
            <a:spLocks noChangeArrowheads="1"/>
          </p:cNvSpPr>
          <p:nvPr/>
        </p:nvSpPr>
        <p:spPr bwMode="gray">
          <a:xfrm>
            <a:off x="907073" y="5164016"/>
            <a:ext cx="2063262" cy="1011115"/>
          </a:xfrm>
          <a:prstGeom prst="wedgeRoundRectCallout">
            <a:avLst>
              <a:gd name="adj1" fmla="val 58463"/>
              <a:gd name="adj2" fmla="val -141306"/>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symptoms of the failure experienced by the customer</a:t>
            </a:r>
          </a:p>
        </p:txBody>
      </p:sp>
      <p:sp>
        <p:nvSpPr>
          <p:cNvPr id="233480" name="AutoShape 8"/>
          <p:cNvSpPr>
            <a:spLocks noChangeArrowheads="1"/>
          </p:cNvSpPr>
          <p:nvPr/>
        </p:nvSpPr>
        <p:spPr bwMode="gray">
          <a:xfrm>
            <a:off x="3272203" y="4163159"/>
            <a:ext cx="1836125" cy="992065"/>
          </a:xfrm>
          <a:prstGeom prst="wedgeRoundRectCallout">
            <a:avLst>
              <a:gd name="adj1" fmla="val -2486"/>
              <a:gd name="adj2" fmla="val -8245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potential and actual causes of the failure</a:t>
            </a:r>
          </a:p>
        </p:txBody>
      </p:sp>
      <p:sp>
        <p:nvSpPr>
          <p:cNvPr id="233481" name="AutoShape 9"/>
          <p:cNvSpPr>
            <a:spLocks noChangeArrowheads="1"/>
          </p:cNvSpPr>
          <p:nvPr/>
        </p:nvSpPr>
        <p:spPr bwMode="gray">
          <a:xfrm>
            <a:off x="2284536" y="3194539"/>
            <a:ext cx="2523392" cy="467458"/>
          </a:xfrm>
          <a:prstGeom prst="wedgeRoundRectCallout">
            <a:avLst>
              <a:gd name="adj1" fmla="val 819"/>
              <a:gd name="adj2" fmla="val -192005"/>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a:t>
            </a:r>
            <a:r>
              <a:rPr lang="en-GB" sz="1477" dirty="0">
                <a:latin typeface="+mn-lt"/>
                <a:ea typeface="+mn-ea"/>
              </a:rPr>
              <a:t> </a:t>
            </a:r>
            <a:r>
              <a:rPr lang="en-GB" sz="1292" dirty="0">
                <a:latin typeface="+mn-lt"/>
                <a:ea typeface="+mn-ea"/>
              </a:rPr>
              <a:t>columns to rate</a:t>
            </a:r>
          </a:p>
          <a:p>
            <a:pPr algn="ctr" eaLnBrk="0" hangingPunct="0">
              <a:defRPr/>
            </a:pPr>
            <a:r>
              <a:rPr lang="en-GB" sz="1292" dirty="0">
                <a:latin typeface="+mn-lt"/>
                <a:ea typeface="+mn-ea"/>
              </a:rPr>
              <a:t>the Severity of occurrence</a:t>
            </a:r>
          </a:p>
        </p:txBody>
      </p:sp>
      <p:sp>
        <p:nvSpPr>
          <p:cNvPr id="233482" name="AutoShape 10"/>
          <p:cNvSpPr>
            <a:spLocks noChangeArrowheads="1"/>
          </p:cNvSpPr>
          <p:nvPr/>
        </p:nvSpPr>
        <p:spPr bwMode="gray">
          <a:xfrm>
            <a:off x="7233139" y="2819400"/>
            <a:ext cx="1562100" cy="1125415"/>
          </a:xfrm>
          <a:prstGeom prst="wedgeRoundRectCallout">
            <a:avLst>
              <a:gd name="adj1" fmla="val -75306"/>
              <a:gd name="adj2" fmla="val -7421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a:t>
            </a:r>
            <a:endParaRPr lang="en-GB" sz="1292" baseline="-25000" dirty="0">
              <a:latin typeface="+mn-lt"/>
              <a:ea typeface="+mn-ea"/>
            </a:endParaRPr>
          </a:p>
          <a:p>
            <a:pPr algn="ctr" eaLnBrk="0" hangingPunct="0">
              <a:defRPr/>
            </a:pPr>
            <a:r>
              <a:rPr lang="en-GB" sz="1292" dirty="0">
                <a:latin typeface="+mn-lt"/>
                <a:ea typeface="+mn-ea"/>
              </a:rPr>
              <a:t>Risk Priority Number RPN</a:t>
            </a:r>
          </a:p>
        </p:txBody>
      </p:sp>
      <p:sp>
        <p:nvSpPr>
          <p:cNvPr id="233483" name="AutoShape 11"/>
          <p:cNvSpPr>
            <a:spLocks noChangeArrowheads="1"/>
          </p:cNvSpPr>
          <p:nvPr/>
        </p:nvSpPr>
        <p:spPr bwMode="gray">
          <a:xfrm>
            <a:off x="3376613" y="6019341"/>
            <a:ext cx="3008434" cy="467458"/>
          </a:xfrm>
          <a:prstGeom prst="wedgeRoundRectCallout">
            <a:avLst>
              <a:gd name="adj1" fmla="val -2611"/>
              <a:gd name="adj2" fmla="val -176644"/>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a:t>
            </a:r>
            <a:r>
              <a:rPr lang="en-GB" sz="1477" dirty="0">
                <a:latin typeface="+mn-lt"/>
                <a:ea typeface="+mn-ea"/>
              </a:rPr>
              <a:t> </a:t>
            </a:r>
            <a:r>
              <a:rPr lang="en-GB" sz="1292" dirty="0">
                <a:latin typeface="+mn-lt"/>
                <a:ea typeface="+mn-ea"/>
              </a:rPr>
              <a:t>columns to rate</a:t>
            </a:r>
          </a:p>
          <a:p>
            <a:pPr algn="ctr" eaLnBrk="0" hangingPunct="0">
              <a:defRPr/>
            </a:pPr>
            <a:r>
              <a:rPr lang="en-GB" sz="1292" dirty="0">
                <a:latin typeface="+mn-lt"/>
                <a:ea typeface="+mn-ea"/>
              </a:rPr>
              <a:t>the probability of Occurrence</a:t>
            </a:r>
          </a:p>
        </p:txBody>
      </p:sp>
      <p:sp>
        <p:nvSpPr>
          <p:cNvPr id="233484" name="AutoShape 12"/>
          <p:cNvSpPr>
            <a:spLocks noChangeArrowheads="1"/>
          </p:cNvSpPr>
          <p:nvPr/>
        </p:nvSpPr>
        <p:spPr bwMode="gray">
          <a:xfrm>
            <a:off x="4994031" y="3153508"/>
            <a:ext cx="2033954" cy="835269"/>
          </a:xfrm>
          <a:prstGeom prst="wedgeRoundRectCallout">
            <a:avLst>
              <a:gd name="adj1" fmla="val -36106"/>
              <a:gd name="adj2" fmla="val -9491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 column to record the currently employed detection method</a:t>
            </a:r>
          </a:p>
        </p:txBody>
      </p:sp>
      <p:sp>
        <p:nvSpPr>
          <p:cNvPr id="233485" name="AutoShape 13"/>
          <p:cNvSpPr>
            <a:spLocks noChangeArrowheads="1"/>
          </p:cNvSpPr>
          <p:nvPr/>
        </p:nvSpPr>
        <p:spPr bwMode="gray">
          <a:xfrm>
            <a:off x="5150828" y="4591051"/>
            <a:ext cx="2656742" cy="467457"/>
          </a:xfrm>
          <a:prstGeom prst="wedgeRoundRectCallout">
            <a:avLst>
              <a:gd name="adj1" fmla="val -1704"/>
              <a:gd name="adj2" fmla="val -165986"/>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eaLnBrk="0" hangingPunct="0">
              <a:defRPr/>
            </a:pPr>
            <a:r>
              <a:rPr lang="en-GB" sz="1292" dirty="0">
                <a:latin typeface="+mn-lt"/>
                <a:ea typeface="+mn-ea"/>
              </a:rPr>
              <a:t>Use this</a:t>
            </a:r>
            <a:r>
              <a:rPr lang="en-GB" sz="1477" dirty="0">
                <a:latin typeface="+mn-lt"/>
                <a:ea typeface="+mn-ea"/>
              </a:rPr>
              <a:t> </a:t>
            </a:r>
            <a:r>
              <a:rPr lang="en-GB" sz="1292" dirty="0">
                <a:latin typeface="+mn-lt"/>
                <a:ea typeface="+mn-ea"/>
              </a:rPr>
              <a:t>columns to rate</a:t>
            </a:r>
          </a:p>
          <a:p>
            <a:pPr algn="ctr" eaLnBrk="0" hangingPunct="0">
              <a:defRPr/>
            </a:pPr>
            <a:r>
              <a:rPr lang="en-GB" sz="1292" dirty="0">
                <a:latin typeface="+mn-lt"/>
                <a:ea typeface="+mn-ea"/>
              </a:rPr>
              <a:t>the probability of Detection</a:t>
            </a:r>
          </a:p>
        </p:txBody>
      </p:sp>
    </p:spTree>
    <p:extLst>
      <p:ext uri="{BB962C8B-B14F-4D97-AF65-F5344CB8AC3E}">
        <p14:creationId xmlns:p14="http://schemas.microsoft.com/office/powerpoint/2010/main" val="1061648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34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347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347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348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348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348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348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348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348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334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7" grpId="0" animBg="1"/>
      <p:bldP spid="233478" grpId="0" animBg="1"/>
      <p:bldP spid="233479" grpId="0" animBg="1"/>
      <p:bldP spid="233480" grpId="0" animBg="1"/>
      <p:bldP spid="233481" grpId="0" animBg="1"/>
      <p:bldP spid="233482" grpId="0" animBg="1"/>
      <p:bldP spid="233483" grpId="0" animBg="1"/>
      <p:bldP spid="233484" grpId="0" animBg="1"/>
      <p:bldP spid="23348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Functions</a:t>
            </a:r>
            <a:endParaRPr lang="en-US" dirty="0"/>
          </a:p>
        </p:txBody>
      </p:sp>
      <p:sp>
        <p:nvSpPr>
          <p:cNvPr id="4" name="Content Placeholder 3"/>
          <p:cNvSpPr>
            <a:spLocks noGrp="1"/>
          </p:cNvSpPr>
          <p:nvPr>
            <p:ph idx="1"/>
          </p:nvPr>
        </p:nvSpPr>
        <p:spPr/>
        <p:txBody>
          <a:bodyPr/>
          <a:lstStyle/>
          <a:p>
            <a:r>
              <a:rPr lang="en-US" smtClean="0"/>
              <a:t>The first column of a FFMEA contains the system functions</a:t>
            </a:r>
          </a:p>
          <a:p>
            <a:r>
              <a:rPr lang="en-US" smtClean="0"/>
              <a:t>These must be described as a verb-noun phrase – i.e. they define something the system has to do – an action on an object</a:t>
            </a:r>
          </a:p>
          <a:p>
            <a:r>
              <a:rPr lang="en-US" smtClean="0"/>
              <a:t>In the ideal world every function of a system should be subject to a FFMEA – but in the real world this is unlikely because of time or resource constrains</a:t>
            </a:r>
          </a:p>
          <a:p>
            <a:pPr lvl="1"/>
            <a:r>
              <a:rPr lang="en-US" smtClean="0"/>
              <a:t>In such instances it is important to identify the critical system  functions by one means or another</a:t>
            </a:r>
            <a:endParaRPr lang="en-US" dirty="0"/>
          </a:p>
        </p:txBody>
      </p:sp>
    </p:spTree>
    <p:extLst>
      <p:ext uri="{BB962C8B-B14F-4D97-AF65-F5344CB8AC3E}">
        <p14:creationId xmlns:p14="http://schemas.microsoft.com/office/powerpoint/2010/main" val="16230474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GB" smtClean="0"/>
              <a:t>Functional Failure Mode</a:t>
            </a:r>
            <a:endParaRPr lang="en-GB" dirty="0"/>
          </a:p>
        </p:txBody>
      </p:sp>
      <p:sp>
        <p:nvSpPr>
          <p:cNvPr id="58370" name="Rectangle 3"/>
          <p:cNvSpPr>
            <a:spLocks noGrp="1" noChangeArrowheads="1"/>
          </p:cNvSpPr>
          <p:nvPr>
            <p:ph type="body" idx="1"/>
          </p:nvPr>
        </p:nvSpPr>
        <p:spPr/>
        <p:txBody>
          <a:bodyPr>
            <a:normAutofit fontScale="85000" lnSpcReduction="20000"/>
          </a:bodyPr>
          <a:lstStyle/>
          <a:p>
            <a:r>
              <a:rPr lang="en-GB" dirty="0" smtClean="0"/>
              <a:t>A Functional FMEA examines the functions and the failure modes must be expressed in this context</a:t>
            </a:r>
          </a:p>
          <a:p>
            <a:pPr lvl="1"/>
            <a:r>
              <a:rPr lang="en-GB" dirty="0" smtClean="0"/>
              <a:t>In fact all Failure Modes must be defined relative to a function since it is central to the definition of failure</a:t>
            </a:r>
          </a:p>
          <a:p>
            <a:pPr lvl="1"/>
            <a:r>
              <a:rPr lang="en-US" dirty="0" smtClean="0"/>
              <a:t>Failure modes are used in preference to failures, since a given failure may have several failure modes. </a:t>
            </a:r>
            <a:endParaRPr lang="en-GB" dirty="0" smtClean="0"/>
          </a:p>
          <a:p>
            <a:r>
              <a:rPr lang="en-US" dirty="0" smtClean="0"/>
              <a:t>Failure modes should be written in the context of the verb description</a:t>
            </a:r>
            <a:r>
              <a:rPr lang="en-GB" dirty="0" smtClean="0"/>
              <a:t>, </a:t>
            </a:r>
            <a:r>
              <a:rPr lang="en-US" dirty="0" smtClean="0"/>
              <a:t>as “anti-functions”</a:t>
            </a:r>
          </a:p>
          <a:p>
            <a:r>
              <a:rPr lang="en-US" dirty="0" smtClean="0"/>
              <a:t>There are only 5 types of failure modes – the “usual suspects”: </a:t>
            </a:r>
          </a:p>
          <a:p>
            <a:pPr lvl="1"/>
            <a:r>
              <a:rPr lang="en-US" dirty="0" smtClean="0"/>
              <a:t>Over, Under, No, Intermittent, Unintended </a:t>
            </a:r>
          </a:p>
          <a:p>
            <a:pPr lvl="1"/>
            <a:r>
              <a:rPr lang="en-US" dirty="0" smtClean="0"/>
              <a:t>Example:</a:t>
            </a:r>
          </a:p>
          <a:p>
            <a:pPr lvl="2"/>
            <a:r>
              <a:rPr lang="en-US" dirty="0" smtClean="0"/>
              <a:t>Wash Clothes</a:t>
            </a:r>
          </a:p>
          <a:p>
            <a:pPr lvl="3"/>
            <a:r>
              <a:rPr lang="en-US" dirty="0" smtClean="0"/>
              <a:t>Over wash</a:t>
            </a:r>
          </a:p>
          <a:p>
            <a:pPr lvl="3"/>
            <a:r>
              <a:rPr lang="en-US" dirty="0" smtClean="0"/>
              <a:t>Under wash (wash cycle completed and wash cycle not complete)</a:t>
            </a:r>
          </a:p>
          <a:p>
            <a:pPr lvl="3"/>
            <a:r>
              <a:rPr lang="en-US" dirty="0" smtClean="0"/>
              <a:t>No wash</a:t>
            </a:r>
          </a:p>
          <a:p>
            <a:pPr lvl="3"/>
            <a:r>
              <a:rPr lang="en-US" dirty="0" smtClean="0"/>
              <a:t>Intermittent wash (sometimes washes sometimes doesn’t)</a:t>
            </a:r>
          </a:p>
          <a:p>
            <a:pPr lvl="3"/>
            <a:r>
              <a:rPr lang="en-US" dirty="0" smtClean="0"/>
              <a:t>Unintended wash (oops it’s the cat!)</a:t>
            </a:r>
          </a:p>
          <a:p>
            <a:pPr lvl="2"/>
            <a:r>
              <a:rPr lang="en-US" dirty="0" smtClean="0"/>
              <a:t>Note: for a specific function not every type of failure mode will apply and there may be several interpretations of one type</a:t>
            </a:r>
          </a:p>
          <a:p>
            <a:pPr lvl="3"/>
            <a:endParaRPr lang="en-US" dirty="0"/>
          </a:p>
        </p:txBody>
      </p:sp>
      <p:sp>
        <p:nvSpPr>
          <p:cNvPr id="4" name="Rounded Rectangular Callout 3"/>
          <p:cNvSpPr/>
          <p:nvPr/>
        </p:nvSpPr>
        <p:spPr>
          <a:xfrm>
            <a:off x="4935255" y="3776305"/>
            <a:ext cx="3924217" cy="835018"/>
          </a:xfrm>
          <a:prstGeom prst="wedgeRoundRectCallout">
            <a:avLst>
              <a:gd name="adj1" fmla="val -82573"/>
              <a:gd name="adj2" fmla="val -2897"/>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00" dirty="0">
                <a:solidFill>
                  <a:srgbClr val="FFFFFF"/>
                </a:solidFill>
              </a:rPr>
              <a:t>The key to Functional Failure Modes is to put the function’s verb after the usual suspects and then interpret for the particular situation </a:t>
            </a:r>
          </a:p>
        </p:txBody>
      </p:sp>
    </p:spTree>
    <p:extLst>
      <p:ext uri="{BB962C8B-B14F-4D97-AF65-F5344CB8AC3E}">
        <p14:creationId xmlns:p14="http://schemas.microsoft.com/office/powerpoint/2010/main" val="12209726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Effects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EFFECT of a potential failure mode is what the USER of the system might actually experience as a result of that failure mode</a:t>
            </a:r>
          </a:p>
          <a:p>
            <a:r>
              <a:rPr lang="en-US" dirty="0" smtClean="0"/>
              <a:t>User dissatisfaction is not an effect – all the effects will result in dissatisfaction – the purpose of the effects column is to record why the user is dissatisfied </a:t>
            </a:r>
          </a:p>
          <a:p>
            <a:r>
              <a:rPr lang="en-US" dirty="0" smtClean="0"/>
              <a:t>It is important to </a:t>
            </a:r>
            <a:r>
              <a:rPr lang="en-GB" dirty="0" smtClean="0"/>
              <a:t>recognise</a:t>
            </a:r>
            <a:r>
              <a:rPr lang="en-US" dirty="0" smtClean="0"/>
              <a:t> here that for any potential functional failure mode there can be several possible effects experienced by the user of the system.  Each of these should be recorded. For example the “wash items” function has the potential functional failure mode of “over-wash” this could have several effects including:</a:t>
            </a:r>
            <a:endParaRPr lang="en-GB" dirty="0" smtClean="0"/>
          </a:p>
          <a:p>
            <a:pPr lvl="3"/>
            <a:r>
              <a:rPr lang="en-US" dirty="0" smtClean="0"/>
              <a:t>shrinkage</a:t>
            </a:r>
            <a:endParaRPr lang="en-GB" dirty="0" smtClean="0"/>
          </a:p>
          <a:p>
            <a:pPr lvl="3"/>
            <a:r>
              <a:rPr lang="en-GB" dirty="0" smtClean="0"/>
              <a:t>colour</a:t>
            </a:r>
            <a:r>
              <a:rPr lang="en-US" dirty="0" smtClean="0"/>
              <a:t> run</a:t>
            </a:r>
          </a:p>
          <a:p>
            <a:pPr lvl="3"/>
            <a:r>
              <a:rPr lang="en-US" dirty="0" err="1" smtClean="0"/>
              <a:t>colour</a:t>
            </a:r>
            <a:r>
              <a:rPr lang="en-US" dirty="0" smtClean="0"/>
              <a:t> fade</a:t>
            </a:r>
            <a:endParaRPr lang="en-GB" dirty="0" smtClean="0"/>
          </a:p>
          <a:p>
            <a:pPr lvl="3"/>
            <a:r>
              <a:rPr lang="en-US" dirty="0" smtClean="0"/>
              <a:t>physical </a:t>
            </a:r>
            <a:r>
              <a:rPr lang="en-GB" dirty="0" smtClean="0"/>
              <a:t>fibre</a:t>
            </a:r>
            <a:r>
              <a:rPr lang="en-US" dirty="0" smtClean="0"/>
              <a:t> damage</a:t>
            </a:r>
            <a:endParaRPr lang="en-GB" dirty="0" smtClean="0"/>
          </a:p>
          <a:p>
            <a:r>
              <a:rPr lang="en-US" dirty="0" smtClean="0"/>
              <a:t>Note that different failure modes could have the same effect</a:t>
            </a:r>
          </a:p>
          <a:p>
            <a:r>
              <a:rPr lang="en-US" dirty="0" smtClean="0"/>
              <a:t>Other stakeholders may also experience effects as a consequence of the failure mode – these are not recorded on the FFMEA – if necessary a FFMEA can be performed for another stakeholder</a:t>
            </a:r>
            <a:endParaRPr lang="en-GB" dirty="0" smtClean="0"/>
          </a:p>
          <a:p>
            <a:endParaRPr lang="en-GB" dirty="0" smtClean="0"/>
          </a:p>
          <a:p>
            <a:endParaRPr lang="en-GB" dirty="0"/>
          </a:p>
        </p:txBody>
      </p:sp>
    </p:spTree>
    <p:extLst>
      <p:ext uri="{BB962C8B-B14F-4D97-AF65-F5344CB8AC3E}">
        <p14:creationId xmlns:p14="http://schemas.microsoft.com/office/powerpoint/2010/main" val="17536406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r>
              <a:rPr lang="en-GB" smtClean="0"/>
              <a:t>Severity S</a:t>
            </a:r>
            <a:endParaRPr lang="en-GB"/>
          </a:p>
        </p:txBody>
      </p:sp>
      <p:sp>
        <p:nvSpPr>
          <p:cNvPr id="60418" name="Rectangle 3"/>
          <p:cNvSpPr>
            <a:spLocks noGrp="1" noChangeArrowheads="1"/>
          </p:cNvSpPr>
          <p:nvPr>
            <p:ph type="body" idx="1"/>
          </p:nvPr>
        </p:nvSpPr>
        <p:spPr/>
        <p:txBody>
          <a:bodyPr/>
          <a:lstStyle/>
          <a:p>
            <a:r>
              <a:rPr lang="en-GB" dirty="0" smtClean="0"/>
              <a:t>Severity relates to the effect experienced by the user/customer (i.e. to the description given in the </a:t>
            </a:r>
            <a:r>
              <a:rPr lang="ja-JP" altLang="en-GB" dirty="0" smtClean="0"/>
              <a:t>“</a:t>
            </a:r>
            <a:r>
              <a:rPr lang="en-GB" altLang="ja-JP" dirty="0" smtClean="0"/>
              <a:t>effects</a:t>
            </a:r>
            <a:r>
              <a:rPr lang="ja-JP" altLang="en-GB" dirty="0" smtClean="0"/>
              <a:t>”</a:t>
            </a:r>
            <a:r>
              <a:rPr lang="en-GB" altLang="ja-JP" dirty="0" smtClean="0"/>
              <a:t> column). It is a measure of how dissatisfied they would be if they experienced the effect</a:t>
            </a:r>
            <a:endParaRPr lang="en-GB" dirty="0" smtClean="0"/>
          </a:p>
          <a:p>
            <a:r>
              <a:rPr lang="en-GB" dirty="0" smtClean="0"/>
              <a:t>Severity is assessed on a simple 1 to 10 scale</a:t>
            </a:r>
          </a:p>
          <a:p>
            <a:endParaRPr lang="en-GB" dirty="0" smtClean="0"/>
          </a:p>
          <a:p>
            <a:endParaRPr lang="en-GB" dirty="0" smtClean="0"/>
          </a:p>
          <a:p>
            <a:endParaRPr lang="en-GB" dirty="0" smtClean="0"/>
          </a:p>
          <a:p>
            <a:endParaRPr lang="en-GB" dirty="0" smtClean="0"/>
          </a:p>
          <a:p>
            <a:r>
              <a:rPr lang="en-GB" dirty="0" smtClean="0"/>
              <a:t>Severity needs to be </a:t>
            </a:r>
            <a:r>
              <a:rPr lang="ja-JP" altLang="en-GB" dirty="0" smtClean="0"/>
              <a:t>“</a:t>
            </a:r>
            <a:r>
              <a:rPr lang="en-GB" altLang="ja-JP" dirty="0" smtClean="0"/>
              <a:t>calibrated</a:t>
            </a:r>
            <a:r>
              <a:rPr lang="ja-JP" altLang="en-GB" dirty="0" smtClean="0"/>
              <a:t>”</a:t>
            </a:r>
            <a:r>
              <a:rPr lang="en-GB" altLang="ja-JP" dirty="0" smtClean="0"/>
              <a:t> against the context and user</a:t>
            </a:r>
          </a:p>
          <a:p>
            <a:endParaRPr lang="en-GB" altLang="ja-JP" dirty="0"/>
          </a:p>
        </p:txBody>
      </p:sp>
      <p:sp>
        <p:nvSpPr>
          <p:cNvPr id="4" name="Left-Right Arrow 3"/>
          <p:cNvSpPr>
            <a:spLocks noChangeArrowheads="1"/>
          </p:cNvSpPr>
          <p:nvPr/>
        </p:nvSpPr>
        <p:spPr bwMode="auto">
          <a:xfrm>
            <a:off x="1938704" y="3236873"/>
            <a:ext cx="4910504" cy="274026"/>
          </a:xfrm>
          <a:prstGeom prst="leftRightArrow">
            <a:avLst>
              <a:gd name="adj1" fmla="val 50000"/>
              <a:gd name="adj2" fmla="val 50026"/>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a:defRPr/>
            </a:pPr>
            <a:endParaRPr lang="en-GB" sz="1477" dirty="0">
              <a:solidFill>
                <a:schemeClr val="dk1"/>
              </a:solidFill>
              <a:latin typeface="+mn-lt"/>
              <a:ea typeface="+mn-ea"/>
            </a:endParaRPr>
          </a:p>
        </p:txBody>
      </p:sp>
      <p:sp>
        <p:nvSpPr>
          <p:cNvPr id="60420" name="TextBox 4"/>
          <p:cNvSpPr txBox="1">
            <a:spLocks noChangeArrowheads="1"/>
          </p:cNvSpPr>
          <p:nvPr/>
        </p:nvSpPr>
        <p:spPr bwMode="auto">
          <a:xfrm>
            <a:off x="1403839" y="3118801"/>
            <a:ext cx="35618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a:t>1</a:t>
            </a:r>
          </a:p>
        </p:txBody>
      </p:sp>
      <p:sp>
        <p:nvSpPr>
          <p:cNvPr id="60421" name="TextBox 5"/>
          <p:cNvSpPr txBox="1">
            <a:spLocks noChangeArrowheads="1"/>
          </p:cNvSpPr>
          <p:nvPr/>
        </p:nvSpPr>
        <p:spPr bwMode="auto">
          <a:xfrm>
            <a:off x="7093773" y="3136335"/>
            <a:ext cx="58541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800"/>
              <a:t>10</a:t>
            </a:r>
          </a:p>
        </p:txBody>
      </p:sp>
      <p:sp>
        <p:nvSpPr>
          <p:cNvPr id="60422" name="TextBox 6"/>
          <p:cNvSpPr txBox="1">
            <a:spLocks noChangeArrowheads="1"/>
          </p:cNvSpPr>
          <p:nvPr/>
        </p:nvSpPr>
        <p:spPr bwMode="auto">
          <a:xfrm>
            <a:off x="749521" y="3604293"/>
            <a:ext cx="1611923" cy="944618"/>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Not severe</a:t>
            </a:r>
          </a:p>
          <a:p>
            <a:pPr eaLnBrk="1" hangingPunct="1"/>
            <a:r>
              <a:rPr lang="en-GB" sz="1292" dirty="0"/>
              <a:t>The user may not know the failure has occurred</a:t>
            </a:r>
          </a:p>
        </p:txBody>
      </p:sp>
      <p:sp>
        <p:nvSpPr>
          <p:cNvPr id="60423" name="TextBox 7"/>
          <p:cNvSpPr txBox="1">
            <a:spLocks noChangeArrowheads="1"/>
          </p:cNvSpPr>
          <p:nvPr/>
        </p:nvSpPr>
        <p:spPr bwMode="auto">
          <a:xfrm>
            <a:off x="6470617" y="3697291"/>
            <a:ext cx="1831731" cy="745782"/>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Extremely severe</a:t>
            </a:r>
          </a:p>
          <a:p>
            <a:pPr eaLnBrk="1" hangingPunct="1"/>
            <a:r>
              <a:rPr lang="en-GB" sz="1292" dirty="0"/>
              <a:t>Usually reserved for death or injury of user</a:t>
            </a:r>
          </a:p>
        </p:txBody>
      </p:sp>
    </p:spTree>
    <p:extLst>
      <p:ext uri="{BB962C8B-B14F-4D97-AF65-F5344CB8AC3E}">
        <p14:creationId xmlns:p14="http://schemas.microsoft.com/office/powerpoint/2010/main" val="13731356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en-GB" smtClean="0"/>
              <a:t>Causes</a:t>
            </a:r>
            <a:endParaRPr lang="en-GB"/>
          </a:p>
        </p:txBody>
      </p:sp>
      <p:sp>
        <p:nvSpPr>
          <p:cNvPr id="62466" name="Rectangle 3"/>
          <p:cNvSpPr>
            <a:spLocks noGrp="1" noChangeArrowheads="1"/>
          </p:cNvSpPr>
          <p:nvPr>
            <p:ph type="body" idx="1"/>
          </p:nvPr>
        </p:nvSpPr>
        <p:spPr/>
        <p:txBody>
          <a:bodyPr>
            <a:normAutofit fontScale="92500" lnSpcReduction="10000"/>
          </a:bodyPr>
          <a:lstStyle/>
          <a:p>
            <a:r>
              <a:rPr lang="en-US" dirty="0" smtClean="0"/>
              <a:t>Causes should be limited to design concerns i.e. we assume that the system is manufactured/installed correctly</a:t>
            </a:r>
          </a:p>
          <a:p>
            <a:r>
              <a:rPr lang="en-US" dirty="0" smtClean="0"/>
              <a:t>Analysis must stay within the defined scope (applicable system and interfaces to adjacent systems)</a:t>
            </a:r>
          </a:p>
          <a:p>
            <a:r>
              <a:rPr lang="en-US" dirty="0" smtClean="0"/>
              <a:t>There is usually more than one cause of failure for each failure mode</a:t>
            </a:r>
          </a:p>
          <a:p>
            <a:r>
              <a:rPr lang="en-US" dirty="0" smtClean="0"/>
              <a:t>Causes must be identified for a failure mode, not an individual effect. Causes may be repeated if a failure modes has several effects</a:t>
            </a:r>
          </a:p>
          <a:p>
            <a:r>
              <a:rPr lang="en-GB" dirty="0" smtClean="0"/>
              <a:t>Causes can be either potential or actual. FFMEA is about stopping people making the same mistake as well as potentially new mistakes </a:t>
            </a:r>
          </a:p>
          <a:p>
            <a:pPr lvl="1"/>
            <a:r>
              <a:rPr lang="en-GB" dirty="0" smtClean="0"/>
              <a:t>It is therefore important to have the right people in the room</a:t>
            </a:r>
          </a:p>
          <a:p>
            <a:pPr lvl="1"/>
            <a:r>
              <a:rPr lang="en-GB" dirty="0" smtClean="0"/>
              <a:t>FFMEA can be used to capture “corporate knowledge”</a:t>
            </a:r>
          </a:p>
          <a:p>
            <a:r>
              <a:rPr lang="en-GB" dirty="0" smtClean="0"/>
              <a:t>As part of the cause description we should also capture the Failure Mechanism</a:t>
            </a:r>
            <a:endParaRPr lang="en-US" dirty="0" smtClean="0"/>
          </a:p>
          <a:p>
            <a:endParaRPr lang="en-GB" dirty="0"/>
          </a:p>
        </p:txBody>
      </p:sp>
    </p:spTree>
    <p:extLst>
      <p:ext uri="{BB962C8B-B14F-4D97-AF65-F5344CB8AC3E}">
        <p14:creationId xmlns:p14="http://schemas.microsoft.com/office/powerpoint/2010/main" val="20582627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Failure Mechanism</a:t>
            </a:r>
            <a:endParaRPr lang="en-US" dirty="0"/>
          </a:p>
        </p:txBody>
      </p:sp>
      <p:sp>
        <p:nvSpPr>
          <p:cNvPr id="5" name="Content Placeholder 2"/>
          <p:cNvSpPr>
            <a:spLocks noGrp="1"/>
          </p:cNvSpPr>
          <p:nvPr>
            <p:ph idx="1"/>
          </p:nvPr>
        </p:nvSpPr>
        <p:spPr>
          <a:xfrm>
            <a:off x="130175" y="1328738"/>
            <a:ext cx="8686800" cy="1034488"/>
          </a:xfrm>
        </p:spPr>
        <p:txBody>
          <a:bodyPr>
            <a:normAutofit fontScale="77500" lnSpcReduction="20000"/>
          </a:bodyPr>
          <a:lstStyle/>
          <a:p>
            <a:r>
              <a:rPr lang="en-US" smtClean="0"/>
              <a:t>Most FMEA forms, including the one presented here, don’t have a column for the failure mechanism</a:t>
            </a:r>
          </a:p>
          <a:p>
            <a:r>
              <a:rPr lang="en-US" dirty="0" smtClean="0"/>
              <a:t>This is indeed unfortunate because in completing FMEAs is a common error to confuse failure modes, causes and failure mechanisms!  </a:t>
            </a:r>
            <a:endParaRPr lang="en-US" dirty="0"/>
          </a:p>
        </p:txBody>
      </p:sp>
      <p:pic>
        <p:nvPicPr>
          <p:cNvPr id="6" name="Picture 5" descr="sissors.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71422" y="2492309"/>
            <a:ext cx="1838263" cy="1781826"/>
          </a:xfrm>
          <a:prstGeom prst="rect">
            <a:avLst/>
          </a:prstGeom>
        </p:spPr>
      </p:pic>
      <p:sp>
        <p:nvSpPr>
          <p:cNvPr id="7" name="Rounded Rectangular Callout 6"/>
          <p:cNvSpPr/>
          <p:nvPr/>
        </p:nvSpPr>
        <p:spPr>
          <a:xfrm>
            <a:off x="3536764" y="2424069"/>
            <a:ext cx="1011091" cy="533512"/>
          </a:xfrm>
          <a:prstGeom prst="wedgeRoundRectCallout">
            <a:avLst>
              <a:gd name="adj1" fmla="val -151438"/>
              <a:gd name="adj2" fmla="val 117736"/>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77" dirty="0"/>
              <a:t>PIVOT</a:t>
            </a:r>
          </a:p>
        </p:txBody>
      </p:sp>
      <p:sp>
        <p:nvSpPr>
          <p:cNvPr id="8" name="TextBox 7"/>
          <p:cNvSpPr txBox="1"/>
          <p:nvPr/>
        </p:nvSpPr>
        <p:spPr>
          <a:xfrm>
            <a:off x="5017940" y="2406641"/>
            <a:ext cx="3876382" cy="1001556"/>
          </a:xfrm>
          <a:prstGeom prst="rect">
            <a:avLst/>
          </a:prstGeom>
          <a:noFill/>
        </p:spPr>
        <p:txBody>
          <a:bodyPr wrap="none" rtlCol="0">
            <a:spAutoFit/>
          </a:bodyPr>
          <a:lstStyle/>
          <a:p>
            <a:r>
              <a:rPr lang="en-US" sz="1477" dirty="0"/>
              <a:t>	Two FUNCTIONS</a:t>
            </a:r>
          </a:p>
          <a:p>
            <a:r>
              <a:rPr lang="en-US" sz="1477" dirty="0"/>
              <a:t>1 Aligns Shear Surfaces</a:t>
            </a:r>
          </a:p>
          <a:p>
            <a:r>
              <a:rPr lang="en-US" sz="1477" dirty="0"/>
              <a:t>2 </a:t>
            </a:r>
            <a:r>
              <a:rPr lang="en-US" sz="1477" b="1" dirty="0"/>
              <a:t>Control Motion of Shear Surfaces</a:t>
            </a:r>
          </a:p>
          <a:p>
            <a:endParaRPr lang="en-US" sz="1477" dirty="0"/>
          </a:p>
        </p:txBody>
      </p:sp>
      <p:sp>
        <p:nvSpPr>
          <p:cNvPr id="9" name="TextBox 8"/>
          <p:cNvSpPr txBox="1"/>
          <p:nvPr/>
        </p:nvSpPr>
        <p:spPr>
          <a:xfrm>
            <a:off x="5042992" y="3537287"/>
            <a:ext cx="1824037" cy="225177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477" dirty="0"/>
              <a:t>FAILURE MODES</a:t>
            </a:r>
          </a:p>
          <a:p>
            <a:r>
              <a:rPr lang="en-US" sz="1108" dirty="0"/>
              <a:t>(For Control Motion of Shear Surfaces)</a:t>
            </a:r>
            <a:endParaRPr lang="en-US" sz="1477" dirty="0"/>
          </a:p>
          <a:p>
            <a:r>
              <a:rPr lang="en-US" sz="1477" dirty="0"/>
              <a:t>No Control</a:t>
            </a:r>
          </a:p>
          <a:p>
            <a:r>
              <a:rPr lang="en-US" sz="1477" dirty="0"/>
              <a:t>Over Control</a:t>
            </a:r>
          </a:p>
          <a:p>
            <a:r>
              <a:rPr lang="en-US" sz="1477" dirty="0"/>
              <a:t>Under Control</a:t>
            </a:r>
          </a:p>
          <a:p>
            <a:r>
              <a:rPr lang="en-US" sz="1477" dirty="0"/>
              <a:t>Unintended Control</a:t>
            </a:r>
          </a:p>
          <a:p>
            <a:r>
              <a:rPr lang="en-US" sz="1477" dirty="0"/>
              <a:t>Intermittent Control</a:t>
            </a:r>
          </a:p>
        </p:txBody>
      </p:sp>
      <p:sp>
        <p:nvSpPr>
          <p:cNvPr id="10" name="Right Arrow 9"/>
          <p:cNvSpPr/>
          <p:nvPr/>
        </p:nvSpPr>
        <p:spPr>
          <a:xfrm>
            <a:off x="6916647" y="4523241"/>
            <a:ext cx="437955" cy="33941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800"/>
          </a:p>
        </p:txBody>
      </p:sp>
      <p:sp>
        <p:nvSpPr>
          <p:cNvPr id="11" name="Right Arrow 10"/>
          <p:cNvSpPr/>
          <p:nvPr/>
        </p:nvSpPr>
        <p:spPr>
          <a:xfrm>
            <a:off x="4547855" y="4573026"/>
            <a:ext cx="437955" cy="33941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800"/>
          </a:p>
        </p:txBody>
      </p:sp>
      <p:sp>
        <p:nvSpPr>
          <p:cNvPr id="12" name="TextBox 11"/>
          <p:cNvSpPr txBox="1"/>
          <p:nvPr/>
        </p:nvSpPr>
        <p:spPr>
          <a:xfrm>
            <a:off x="3186135" y="4238485"/>
            <a:ext cx="1382110" cy="1001556"/>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en-US" sz="1477" dirty="0"/>
              <a:t>FAILURE </a:t>
            </a:r>
          </a:p>
          <a:p>
            <a:pPr algn="ctr"/>
            <a:r>
              <a:rPr lang="en-US" sz="1477" dirty="0"/>
              <a:t>MECHANISM</a:t>
            </a:r>
          </a:p>
          <a:p>
            <a:pPr algn="ctr"/>
            <a:endParaRPr lang="en-US" sz="1477" dirty="0"/>
          </a:p>
          <a:p>
            <a:pPr algn="ctr"/>
            <a:r>
              <a:rPr lang="en-US" sz="1477" dirty="0"/>
              <a:t>Wear</a:t>
            </a:r>
          </a:p>
        </p:txBody>
      </p:sp>
      <p:sp>
        <p:nvSpPr>
          <p:cNvPr id="13" name="Right Arrow 12"/>
          <p:cNvSpPr/>
          <p:nvPr/>
        </p:nvSpPr>
        <p:spPr>
          <a:xfrm>
            <a:off x="2799247" y="4573026"/>
            <a:ext cx="437955" cy="33941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800"/>
          </a:p>
        </p:txBody>
      </p:sp>
      <p:sp>
        <p:nvSpPr>
          <p:cNvPr id="14" name="TextBox 13"/>
          <p:cNvSpPr txBox="1"/>
          <p:nvPr/>
        </p:nvSpPr>
        <p:spPr>
          <a:xfrm>
            <a:off x="545125" y="4238485"/>
            <a:ext cx="2509085" cy="1001556"/>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1477" dirty="0"/>
              <a:t>CAUSES</a:t>
            </a:r>
          </a:p>
          <a:p>
            <a:r>
              <a:rPr lang="en-US" sz="1477" dirty="0"/>
              <a:t>Poor material selection</a:t>
            </a:r>
          </a:p>
          <a:p>
            <a:r>
              <a:rPr lang="en-US" sz="1477" dirty="0"/>
              <a:t>Poor tolerances</a:t>
            </a:r>
          </a:p>
          <a:p>
            <a:r>
              <a:rPr lang="en-US" sz="1477" dirty="0"/>
              <a:t>Uneven load distribution</a:t>
            </a:r>
          </a:p>
        </p:txBody>
      </p:sp>
      <p:sp>
        <p:nvSpPr>
          <p:cNvPr id="15" name="TextBox 14"/>
          <p:cNvSpPr txBox="1"/>
          <p:nvPr/>
        </p:nvSpPr>
        <p:spPr>
          <a:xfrm>
            <a:off x="719706" y="5884130"/>
            <a:ext cx="7943648" cy="692497"/>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1950" dirty="0"/>
              <a:t>We should (we MUST) identify the complete </a:t>
            </a:r>
          </a:p>
          <a:p>
            <a:r>
              <a:rPr lang="en-US" sz="1950" dirty="0"/>
              <a:t>Cause -&gt; Mechanism -&gt; Failure mode -&gt; Effect chain</a:t>
            </a:r>
          </a:p>
        </p:txBody>
      </p:sp>
      <p:sp>
        <p:nvSpPr>
          <p:cNvPr id="16" name="TextBox 15"/>
          <p:cNvSpPr txBox="1"/>
          <p:nvPr/>
        </p:nvSpPr>
        <p:spPr>
          <a:xfrm>
            <a:off x="7431303" y="4195767"/>
            <a:ext cx="1232051" cy="100155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77" dirty="0"/>
              <a:t>EFFECT</a:t>
            </a:r>
          </a:p>
          <a:p>
            <a:pPr algn="ctr"/>
            <a:endParaRPr lang="en-US" sz="1477" dirty="0"/>
          </a:p>
          <a:p>
            <a:pPr algn="ctr"/>
            <a:r>
              <a:rPr lang="en-US" sz="1477" dirty="0"/>
              <a:t>Poor “cut” </a:t>
            </a:r>
          </a:p>
          <a:p>
            <a:pPr algn="ctr"/>
            <a:r>
              <a:rPr lang="en-US" sz="1477" dirty="0"/>
              <a:t>edges</a:t>
            </a:r>
          </a:p>
        </p:txBody>
      </p:sp>
    </p:spTree>
    <p:extLst>
      <p:ext uri="{BB962C8B-B14F-4D97-AF65-F5344CB8AC3E}">
        <p14:creationId xmlns:p14="http://schemas.microsoft.com/office/powerpoint/2010/main" val="2233190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lstStyle/>
          <a:p>
            <a:r>
              <a:rPr lang="en-GB" smtClean="0"/>
              <a:t>Failure Mechanism is the</a:t>
            </a:r>
            <a:r>
              <a:rPr lang="en-US" smtClean="0"/>
              <a:t> physical, chemical or other process that results in failure. (BS4778-3.1:1991)</a:t>
            </a:r>
          </a:p>
          <a:p>
            <a:r>
              <a:rPr lang="en-US" smtClean="0"/>
              <a:t>Most FMEA Templates do not have a column for the mechanism – but as part of our analysis we identify it!</a:t>
            </a:r>
          </a:p>
          <a:p>
            <a:endParaRPr lang="en-GB" smtClean="0"/>
          </a:p>
          <a:p>
            <a:r>
              <a:rPr lang="en-GB" smtClean="0"/>
              <a:t>We capture the MECHANISM as part of the cause description</a:t>
            </a:r>
          </a:p>
          <a:p>
            <a:endParaRPr lang="en-US" dirty="0"/>
          </a:p>
        </p:txBody>
      </p:sp>
      <p:sp>
        <p:nvSpPr>
          <p:cNvPr id="7" name="Content Placeholder 6"/>
          <p:cNvSpPr>
            <a:spLocks noGrp="1"/>
          </p:cNvSpPr>
          <p:nvPr>
            <p:ph sz="half" idx="2"/>
          </p:nvPr>
        </p:nvSpPr>
        <p:spPr/>
        <p:txBody>
          <a:bodyPr/>
          <a:lstStyle/>
          <a:p>
            <a:r>
              <a:rPr lang="en-GB" smtClean="0"/>
              <a:t>Typical Failure Mechanisms</a:t>
            </a:r>
          </a:p>
          <a:p>
            <a:pPr lvl="1"/>
            <a:r>
              <a:rPr lang="en-GB" smtClean="0"/>
              <a:t>Products</a:t>
            </a:r>
            <a:endParaRPr lang="en-US" smtClean="0"/>
          </a:p>
          <a:p>
            <a:pPr lvl="2"/>
            <a:r>
              <a:rPr lang="en-US" smtClean="0"/>
              <a:t>Corrosion</a:t>
            </a:r>
          </a:p>
          <a:p>
            <a:pPr lvl="2"/>
            <a:r>
              <a:rPr lang="en-US" smtClean="0"/>
              <a:t>Fretting</a:t>
            </a:r>
          </a:p>
          <a:p>
            <a:pPr lvl="2"/>
            <a:r>
              <a:rPr lang="en-US" smtClean="0"/>
              <a:t>Creep</a:t>
            </a:r>
          </a:p>
          <a:p>
            <a:pPr lvl="2"/>
            <a:r>
              <a:rPr lang="en-US" smtClean="0"/>
              <a:t>Fatigue</a:t>
            </a:r>
          </a:p>
          <a:p>
            <a:pPr lvl="1"/>
            <a:r>
              <a:rPr lang="en-US" smtClean="0"/>
              <a:t>Processes</a:t>
            </a:r>
          </a:p>
          <a:p>
            <a:pPr lvl="2"/>
            <a:r>
              <a:rPr lang="en-US" smtClean="0"/>
              <a:t>Operator Fatigue</a:t>
            </a:r>
          </a:p>
          <a:p>
            <a:pPr lvl="2"/>
            <a:r>
              <a:rPr lang="en-US" smtClean="0"/>
              <a:t>Complacency</a:t>
            </a:r>
          </a:p>
          <a:p>
            <a:pPr lvl="2"/>
            <a:r>
              <a:rPr lang="en-US" smtClean="0"/>
              <a:t>Fear</a:t>
            </a:r>
          </a:p>
          <a:p>
            <a:pPr lvl="2"/>
            <a:r>
              <a:rPr lang="en-US" smtClean="0"/>
              <a:t>Misinformation</a:t>
            </a:r>
            <a:endParaRPr lang="en-GB" smtClean="0"/>
          </a:p>
          <a:p>
            <a:endParaRPr lang="en-US" dirty="0"/>
          </a:p>
        </p:txBody>
      </p:sp>
      <p:sp>
        <p:nvSpPr>
          <p:cNvPr id="5" name="Title 4"/>
          <p:cNvSpPr>
            <a:spLocks noGrp="1"/>
          </p:cNvSpPr>
          <p:nvPr>
            <p:ph type="title"/>
          </p:nvPr>
        </p:nvSpPr>
        <p:spPr/>
        <p:txBody>
          <a:bodyPr/>
          <a:lstStyle/>
          <a:p>
            <a:r>
              <a:rPr lang="en-US" smtClean="0"/>
              <a:t>Handling Failure Mechanisms</a:t>
            </a:r>
            <a:endParaRPr lang="en-US" dirty="0"/>
          </a:p>
        </p:txBody>
      </p:sp>
    </p:spTree>
    <p:extLst>
      <p:ext uri="{BB962C8B-B14F-4D97-AF65-F5344CB8AC3E}">
        <p14:creationId xmlns:p14="http://schemas.microsoft.com/office/powerpoint/2010/main" val="1668871445"/>
      </p:ext>
    </p:extLst>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r>
              <a:rPr lang="en-GB" smtClean="0"/>
              <a:t>Occurrence O</a:t>
            </a:r>
            <a:endParaRPr lang="en-GB"/>
          </a:p>
        </p:txBody>
      </p:sp>
      <p:sp>
        <p:nvSpPr>
          <p:cNvPr id="64514" name="Content Placeholder 2"/>
          <p:cNvSpPr>
            <a:spLocks noGrp="1"/>
          </p:cNvSpPr>
          <p:nvPr>
            <p:ph idx="1"/>
          </p:nvPr>
        </p:nvSpPr>
        <p:spPr/>
        <p:txBody>
          <a:bodyPr/>
          <a:lstStyle/>
          <a:p>
            <a:pPr lvl="1"/>
            <a:r>
              <a:rPr lang="en-GB" dirty="0" smtClean="0"/>
              <a:t>Occurrence relates to the likelihood that a particular cause will occur leading to the failure mode and ultimately the effect</a:t>
            </a:r>
          </a:p>
          <a:p>
            <a:pPr lvl="1"/>
            <a:r>
              <a:rPr lang="en-GB" dirty="0" smtClean="0"/>
              <a:t>Occurrence is assessed on a simple 1 to 10 scale</a:t>
            </a:r>
          </a:p>
          <a:p>
            <a:pPr lvl="1"/>
            <a:endParaRPr lang="en-GB" dirty="0" smtClean="0"/>
          </a:p>
          <a:p>
            <a:pPr lvl="1"/>
            <a:endParaRPr lang="en-GB" dirty="0" smtClean="0"/>
          </a:p>
          <a:p>
            <a:pPr lvl="1"/>
            <a:endParaRPr lang="en-GB" dirty="0" smtClean="0"/>
          </a:p>
          <a:p>
            <a:pPr lvl="1"/>
            <a:endParaRPr lang="en-GB" dirty="0" smtClean="0"/>
          </a:p>
          <a:p>
            <a:endParaRPr lang="en-GB" dirty="0"/>
          </a:p>
        </p:txBody>
      </p:sp>
      <p:sp>
        <p:nvSpPr>
          <p:cNvPr id="4" name="Left-Right Arrow 3"/>
          <p:cNvSpPr>
            <a:spLocks noChangeArrowheads="1"/>
          </p:cNvSpPr>
          <p:nvPr/>
        </p:nvSpPr>
        <p:spPr bwMode="auto">
          <a:xfrm>
            <a:off x="2018323" y="2599322"/>
            <a:ext cx="4910504" cy="208085"/>
          </a:xfrm>
          <a:prstGeom prst="leftRightArrow">
            <a:avLst>
              <a:gd name="adj1" fmla="val 50000"/>
              <a:gd name="adj2" fmla="val 50038"/>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a:defRPr/>
            </a:pPr>
            <a:endParaRPr lang="en-GB" sz="1477" dirty="0">
              <a:solidFill>
                <a:schemeClr val="dk1"/>
              </a:solidFill>
              <a:latin typeface="+mn-lt"/>
              <a:ea typeface="+mn-ea"/>
            </a:endParaRPr>
          </a:p>
        </p:txBody>
      </p:sp>
      <p:sp>
        <p:nvSpPr>
          <p:cNvPr id="64518" name="TextBox 6"/>
          <p:cNvSpPr txBox="1">
            <a:spLocks noChangeArrowheads="1"/>
          </p:cNvSpPr>
          <p:nvPr/>
        </p:nvSpPr>
        <p:spPr bwMode="auto">
          <a:xfrm>
            <a:off x="584444" y="2527704"/>
            <a:ext cx="1611923"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dirty="0"/>
              <a:t>Very </a:t>
            </a:r>
            <a:r>
              <a:rPr lang="en-GB" sz="1800" b="1" dirty="0" smtClean="0"/>
              <a:t>rare  1</a:t>
            </a:r>
            <a:endParaRPr lang="en-GB" sz="1800" b="1" dirty="0"/>
          </a:p>
          <a:p>
            <a:pPr eaLnBrk="1" hangingPunct="1"/>
            <a:r>
              <a:rPr lang="en-GB" sz="1400" b="1" dirty="0" smtClean="0"/>
              <a:t> </a:t>
            </a:r>
            <a:endParaRPr lang="en-GB" sz="1400" b="1" dirty="0"/>
          </a:p>
        </p:txBody>
      </p:sp>
      <p:sp>
        <p:nvSpPr>
          <p:cNvPr id="64519" name="TextBox 7"/>
          <p:cNvSpPr txBox="1">
            <a:spLocks noChangeArrowheads="1"/>
          </p:cNvSpPr>
          <p:nvPr/>
        </p:nvSpPr>
        <p:spPr bwMode="auto">
          <a:xfrm>
            <a:off x="7164033" y="2514603"/>
            <a:ext cx="186723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b="1" smtClean="0"/>
              <a:t>10 Frequent</a:t>
            </a:r>
            <a:endParaRPr lang="en-GB" sz="1800" b="1"/>
          </a:p>
        </p:txBody>
      </p:sp>
      <p:graphicFrame>
        <p:nvGraphicFramePr>
          <p:cNvPr id="9" name="Group 3"/>
          <p:cNvGraphicFramePr>
            <a:graphicFrameLocks noGrp="1"/>
          </p:cNvGraphicFramePr>
          <p:nvPr>
            <p:extLst>
              <p:ext uri="{D42A27DB-BD31-4B8C-83A1-F6EECF244321}">
                <p14:modId xmlns:p14="http://schemas.microsoft.com/office/powerpoint/2010/main" val="768646091"/>
              </p:ext>
            </p:extLst>
          </p:nvPr>
        </p:nvGraphicFramePr>
        <p:xfrm>
          <a:off x="584444" y="3082475"/>
          <a:ext cx="7778262" cy="3445126"/>
        </p:xfrm>
        <a:graphic>
          <a:graphicData uri="http://schemas.openxmlformats.org/drawingml/2006/table">
            <a:tbl>
              <a:tblPr/>
              <a:tblGrid>
                <a:gridCol w="668720"/>
                <a:gridCol w="1995201"/>
                <a:gridCol w="3343606"/>
                <a:gridCol w="1770735"/>
              </a:tblGrid>
              <a:tr h="253202">
                <a:tc gridSpan="4">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rgbClr val="FFFFFF"/>
                          </a:solidFill>
                          <a:effectLst/>
                          <a:latin typeface="Arial" charset="0"/>
                          <a:cs typeface="Times New Roman" pitchFamily="18" charset="0"/>
                        </a:rPr>
                        <a:t>OCCURRENCE RATINGS</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hMerge="1">
                  <a:txBody>
                    <a:bodyPr/>
                    <a:lstStyle/>
                    <a:p>
                      <a:endParaRPr lang="en-GB"/>
                    </a:p>
                  </a:txBody>
                  <a:tcPr/>
                </a:tc>
                <a:tc hMerge="1">
                  <a:txBody>
                    <a:bodyPr/>
                    <a:lstStyle/>
                    <a:p>
                      <a:endParaRPr lang="en-GB"/>
                    </a:p>
                  </a:txBody>
                  <a:tcPr/>
                </a:tc>
                <a:tc hMerge="1">
                  <a:txBody>
                    <a:bodyPr/>
                    <a:lstStyle/>
                    <a:p>
                      <a:endParaRPr lang="en-GB"/>
                    </a:p>
                  </a:txBody>
                  <a:tcPr/>
                </a:tc>
              </a:tr>
              <a:tr h="253202">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chemeClr val="tx1"/>
                          </a:solidFill>
                          <a:effectLst/>
                          <a:latin typeface="Arial" charset="0"/>
                          <a:cs typeface="Times New Roman" pitchFamily="18" charset="0"/>
                        </a:rPr>
                        <a:t>Rating</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chemeClr val="tx1"/>
                          </a:solidFill>
                          <a:effectLst/>
                          <a:latin typeface="Arial" charset="0"/>
                          <a:cs typeface="Times New Roman" pitchFamily="18" charset="0"/>
                        </a:rPr>
                        <a:t>Description</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chemeClr val="tx1"/>
                          </a:solidFill>
                          <a:effectLst/>
                          <a:latin typeface="Arial" charset="0"/>
                          <a:cs typeface="Times New Roman" pitchFamily="18" charset="0"/>
                        </a:rPr>
                        <a:t>Criteria</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chemeClr val="tx1"/>
                          </a:solidFill>
                          <a:effectLst/>
                          <a:latin typeface="Arial" charset="0"/>
                          <a:cs typeface="Times New Roman" pitchFamily="18" charset="0"/>
                        </a:rPr>
                        <a:t>Probability of Failure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436189">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1</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Remote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Failure highly unlikely to occur. History of similar design satisfactory with no failures</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1 in 1,500,000</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14">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2</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Very Slight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Failure very unlikely to occur. History of very few failures</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0.0000067</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3</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Slight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Very few and infrequent failures</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0.000067</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674">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4</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Low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Few and infrequent failures may be expected</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0.0005</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6633">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5</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Medium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Some failures likely, but not in major proportions</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0.0025</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6</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Regular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Regular failures may be expected</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0.0125</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7</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Moderately High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Frequent failures may be expected</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0.05</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8</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High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Failure of major proportions may be expected</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0.125</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9</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Very High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Frequent failures. History of similar design issues</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0.33</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3202">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10</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Extremely High Occurrence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Constant failure</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0.5</a:t>
                      </a:r>
                      <a:endParaRPr kumimoji="0" lang="en-US" sz="1700" b="0" i="0" u="none" strike="noStrike" cap="none" normalizeH="0" baseline="0" dirty="0" smtClean="0">
                        <a:ln>
                          <a:noFill/>
                        </a:ln>
                        <a:solidFill>
                          <a:schemeClr val="tx1"/>
                        </a:solidFill>
                        <a:effectLst/>
                        <a:latin typeface="Arial" charset="0"/>
                      </a:endParaRPr>
                    </a:p>
                  </a:txBody>
                  <a:tcPr marL="84413" marR="84413" marT="42195" marB="4219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3846264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r>
              <a:rPr lang="en-GB" smtClean="0"/>
              <a:t>Detection/Prevention </a:t>
            </a:r>
            <a:br>
              <a:rPr lang="en-GB" smtClean="0"/>
            </a:br>
            <a:r>
              <a:rPr lang="en-GB" smtClean="0"/>
              <a:t>Currently Employed Method</a:t>
            </a:r>
            <a:endParaRPr lang="en-GB" dirty="0"/>
          </a:p>
        </p:txBody>
      </p:sp>
      <p:sp>
        <p:nvSpPr>
          <p:cNvPr id="66562" name="Rectangle 3"/>
          <p:cNvSpPr>
            <a:spLocks noGrp="1" noChangeArrowheads="1"/>
          </p:cNvSpPr>
          <p:nvPr>
            <p:ph type="body" idx="1"/>
          </p:nvPr>
        </p:nvSpPr>
        <p:spPr/>
        <p:txBody>
          <a:bodyPr/>
          <a:lstStyle/>
          <a:p>
            <a:r>
              <a:rPr lang="en-GB" dirty="0" smtClean="0"/>
              <a:t>On a Functional FMEA </a:t>
            </a:r>
            <a:r>
              <a:rPr lang="ja-JP" altLang="en-GB" dirty="0" smtClean="0"/>
              <a:t>“</a:t>
            </a:r>
            <a:r>
              <a:rPr lang="en-GB" altLang="ja-JP" dirty="0" smtClean="0"/>
              <a:t>Detection/Prevention</a:t>
            </a:r>
            <a:r>
              <a:rPr lang="ja-JP" altLang="en-GB" dirty="0" smtClean="0"/>
              <a:t>”</a:t>
            </a:r>
            <a:r>
              <a:rPr lang="en-GB" altLang="ja-JP" dirty="0" smtClean="0"/>
              <a:t> relates to what we did </a:t>
            </a:r>
            <a:r>
              <a:rPr lang="en-GB" altLang="ja-JP" b="1" dirty="0" smtClean="0"/>
              <a:t>last time. </a:t>
            </a:r>
          </a:p>
          <a:p>
            <a:pPr lvl="1"/>
            <a:r>
              <a:rPr lang="en-GB" dirty="0" smtClean="0"/>
              <a:t>There is an implicit assumption that we have designed a similar system before and may, therefore, have experienced the failure mode. </a:t>
            </a:r>
          </a:p>
          <a:p>
            <a:pPr lvl="1"/>
            <a:r>
              <a:rPr lang="en-GB" dirty="0" smtClean="0"/>
              <a:t>In which case, it is possible some detection or prevention method has been incorporated in the previous design. </a:t>
            </a:r>
          </a:p>
          <a:p>
            <a:r>
              <a:rPr lang="en-GB" dirty="0" smtClean="0"/>
              <a:t>The purpose of the Detection/Prevention column is to identify and record this and assess how effective it was </a:t>
            </a:r>
          </a:p>
          <a:p>
            <a:r>
              <a:rPr lang="en-GB" dirty="0" smtClean="0"/>
              <a:t>If there was none – write none. This often happens if it is an unprecedented function or system</a:t>
            </a:r>
          </a:p>
          <a:p>
            <a:endParaRPr lang="en-GB" dirty="0" smtClean="0"/>
          </a:p>
          <a:p>
            <a:endParaRPr lang="en-GB" dirty="0"/>
          </a:p>
        </p:txBody>
      </p:sp>
    </p:spTree>
    <p:extLst>
      <p:ext uri="{BB962C8B-B14F-4D97-AF65-F5344CB8AC3E}">
        <p14:creationId xmlns:p14="http://schemas.microsoft.com/office/powerpoint/2010/main" val="19355606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smtClean="0"/>
              <a:t>Prevention/Detection D</a:t>
            </a:r>
            <a:endParaRPr lang="en-GB" dirty="0"/>
          </a:p>
        </p:txBody>
      </p:sp>
      <p:sp>
        <p:nvSpPr>
          <p:cNvPr id="68610" name="Rectangle 3"/>
          <p:cNvSpPr>
            <a:spLocks noGrp="1" noChangeArrowheads="1"/>
          </p:cNvSpPr>
          <p:nvPr>
            <p:ph idx="1"/>
          </p:nvPr>
        </p:nvSpPr>
        <p:spPr/>
        <p:txBody>
          <a:bodyPr/>
          <a:lstStyle/>
          <a:p>
            <a:r>
              <a:rPr lang="en-GB" smtClean="0"/>
              <a:t>The  </a:t>
            </a:r>
            <a:r>
              <a:rPr lang="ja-JP" altLang="en-GB" smtClean="0"/>
              <a:t>“</a:t>
            </a:r>
            <a:r>
              <a:rPr lang="en-GB" altLang="ja-JP" smtClean="0"/>
              <a:t>D</a:t>
            </a:r>
            <a:r>
              <a:rPr lang="ja-JP" altLang="en-GB" smtClean="0"/>
              <a:t>”</a:t>
            </a:r>
            <a:r>
              <a:rPr lang="en-GB" altLang="ja-JP" smtClean="0"/>
              <a:t> column is an assessment of </a:t>
            </a:r>
            <a:r>
              <a:rPr lang="ja-JP" altLang="en-GB" smtClean="0"/>
              <a:t>“</a:t>
            </a:r>
            <a:r>
              <a:rPr lang="en-GB" altLang="ja-JP" smtClean="0"/>
              <a:t>how good</a:t>
            </a:r>
            <a:r>
              <a:rPr lang="ja-JP" altLang="en-GB" smtClean="0"/>
              <a:t>”</a:t>
            </a:r>
            <a:r>
              <a:rPr lang="en-GB" altLang="ja-JP" smtClean="0"/>
              <a:t> the currently employed Prevention/Detection method is at preventing or providing a warning of the impending failure</a:t>
            </a:r>
          </a:p>
          <a:p>
            <a:r>
              <a:rPr lang="en-GB" smtClean="0"/>
              <a:t>The 1 to 10 Detection scale is based upon whether or not the user will experience the effects of the failure mode </a:t>
            </a:r>
            <a:endParaRPr lang="en-GB" dirty="0"/>
          </a:p>
        </p:txBody>
      </p:sp>
      <p:sp>
        <p:nvSpPr>
          <p:cNvPr id="4" name="Left-Right Arrow 3"/>
          <p:cNvSpPr>
            <a:spLocks noChangeArrowheads="1"/>
          </p:cNvSpPr>
          <p:nvPr/>
        </p:nvSpPr>
        <p:spPr bwMode="auto">
          <a:xfrm>
            <a:off x="2116016" y="3547697"/>
            <a:ext cx="4910504" cy="208085"/>
          </a:xfrm>
          <a:prstGeom prst="leftRightArrow">
            <a:avLst>
              <a:gd name="adj1" fmla="val 50000"/>
              <a:gd name="adj2" fmla="val 50038"/>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nchor="ctr"/>
          <a:lstStyle/>
          <a:p>
            <a:pPr algn="ctr">
              <a:defRPr/>
            </a:pPr>
            <a:endParaRPr lang="en-GB" sz="1477" dirty="0">
              <a:solidFill>
                <a:schemeClr val="dk1"/>
              </a:solidFill>
              <a:latin typeface="+mn-lt"/>
              <a:ea typeface="+mn-ea"/>
            </a:endParaRPr>
          </a:p>
        </p:txBody>
      </p:sp>
      <p:sp>
        <p:nvSpPr>
          <p:cNvPr id="68612" name="TextBox 4"/>
          <p:cNvSpPr txBox="1">
            <a:spLocks noChangeArrowheads="1"/>
          </p:cNvSpPr>
          <p:nvPr/>
        </p:nvSpPr>
        <p:spPr bwMode="auto">
          <a:xfrm>
            <a:off x="1666143" y="3481755"/>
            <a:ext cx="303288"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1</a:t>
            </a:r>
          </a:p>
        </p:txBody>
      </p:sp>
      <p:sp>
        <p:nvSpPr>
          <p:cNvPr id="68613" name="TextBox 5"/>
          <p:cNvSpPr txBox="1">
            <a:spLocks noChangeArrowheads="1"/>
          </p:cNvSpPr>
          <p:nvPr/>
        </p:nvSpPr>
        <p:spPr bwMode="auto">
          <a:xfrm>
            <a:off x="7112977" y="3446585"/>
            <a:ext cx="421910"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10</a:t>
            </a:r>
          </a:p>
        </p:txBody>
      </p:sp>
      <p:sp>
        <p:nvSpPr>
          <p:cNvPr id="68614" name="TextBox 6"/>
          <p:cNvSpPr txBox="1">
            <a:spLocks noChangeArrowheads="1"/>
          </p:cNvSpPr>
          <p:nvPr/>
        </p:nvSpPr>
        <p:spPr bwMode="auto">
          <a:xfrm>
            <a:off x="588723" y="3892062"/>
            <a:ext cx="2164217" cy="1371209"/>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latin typeface="+mj-lt"/>
              </a:rPr>
              <a:t>Certain to prevent or detect failure before user experiences the failure effects</a:t>
            </a:r>
          </a:p>
        </p:txBody>
      </p:sp>
      <p:sp>
        <p:nvSpPr>
          <p:cNvPr id="68615" name="TextBox 7"/>
          <p:cNvSpPr txBox="1">
            <a:spLocks noChangeArrowheads="1"/>
          </p:cNvSpPr>
          <p:nvPr/>
        </p:nvSpPr>
        <p:spPr bwMode="auto">
          <a:xfrm>
            <a:off x="6749561" y="3878874"/>
            <a:ext cx="2067414" cy="1371209"/>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latin typeface="+mj-lt"/>
              </a:rPr>
              <a:t>Cannot prevent or detect failure - user certain to experience  failure effects</a:t>
            </a:r>
          </a:p>
        </p:txBody>
      </p:sp>
      <p:sp>
        <p:nvSpPr>
          <p:cNvPr id="9" name="Rounded Rectangular Callout 8"/>
          <p:cNvSpPr/>
          <p:nvPr/>
        </p:nvSpPr>
        <p:spPr>
          <a:xfrm>
            <a:off x="2960234" y="4323723"/>
            <a:ext cx="2542232" cy="1838847"/>
          </a:xfrm>
          <a:prstGeom prst="wedgeRoundRectCallout">
            <a:avLst>
              <a:gd name="adj1" fmla="val -64379"/>
              <a:gd name="adj2" fmla="val -51263"/>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77" dirty="0"/>
              <a:t>A classic example of a 1 is a car fuel gauge. This device can give ample warning of the fact the car will stop if the fuel is not replenished  </a:t>
            </a:r>
          </a:p>
        </p:txBody>
      </p:sp>
    </p:spTree>
    <p:extLst>
      <p:ext uri="{BB962C8B-B14F-4D97-AF65-F5344CB8AC3E}">
        <p14:creationId xmlns:p14="http://schemas.microsoft.com/office/powerpoint/2010/main" val="7488380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pPr eaLnBrk="1" hangingPunct="1"/>
            <a:r>
              <a:rPr lang="en-GB">
                <a:latin typeface="Arial" charset="0"/>
              </a:rPr>
              <a:t>Detection Ratings</a:t>
            </a:r>
          </a:p>
        </p:txBody>
      </p:sp>
      <p:sp>
        <p:nvSpPr>
          <p:cNvPr id="70658" name="Rectangle 3"/>
          <p:cNvSpPr>
            <a:spLocks noChangeArrowheads="1"/>
          </p:cNvSpPr>
          <p:nvPr/>
        </p:nvSpPr>
        <p:spPr bwMode="auto">
          <a:xfrm>
            <a:off x="0" y="-865402"/>
            <a:ext cx="184731"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a:tabLst>
                <a:tab pos="2743269" algn="ctr"/>
              </a:tabLst>
            </a:pPr>
            <a:endParaRPr lang="en-US" sz="1477"/>
          </a:p>
        </p:txBody>
      </p:sp>
      <p:graphicFrame>
        <p:nvGraphicFramePr>
          <p:cNvPr id="240644" name="Group 4"/>
          <p:cNvGraphicFramePr>
            <a:graphicFrameLocks noGrp="1"/>
          </p:cNvGraphicFramePr>
          <p:nvPr>
            <p:extLst>
              <p:ext uri="{D42A27DB-BD31-4B8C-83A1-F6EECF244321}">
                <p14:modId xmlns:p14="http://schemas.microsoft.com/office/powerpoint/2010/main" val="1319742923"/>
              </p:ext>
            </p:extLst>
          </p:nvPr>
        </p:nvGraphicFramePr>
        <p:xfrm>
          <a:off x="852855" y="1355602"/>
          <a:ext cx="7436828" cy="4895852"/>
        </p:xfrm>
        <a:graphic>
          <a:graphicData uri="http://schemas.openxmlformats.org/drawingml/2006/table">
            <a:tbl>
              <a:tblPr/>
              <a:tblGrid>
                <a:gridCol w="956897"/>
                <a:gridCol w="2388577"/>
                <a:gridCol w="4091354"/>
              </a:tblGrid>
              <a:tr h="253218">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rgbClr val="FFFFFF"/>
                          </a:solidFill>
                          <a:effectLst/>
                          <a:latin typeface="Arial" charset="0"/>
                          <a:cs typeface="Times New Roman" pitchFamily="18" charset="0"/>
                        </a:rPr>
                        <a:t>DETECTION  RATINGS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hMerge="1">
                  <a:txBody>
                    <a:bodyPr/>
                    <a:lstStyle/>
                    <a:p>
                      <a:endParaRPr lang="en-GB"/>
                    </a:p>
                  </a:txBody>
                  <a:tcPr/>
                </a:tc>
                <a:tc hMerge="1">
                  <a:txBody>
                    <a:bodyPr/>
                    <a:lstStyle/>
                    <a:p>
                      <a:endParaRPr lang="en-GB"/>
                    </a:p>
                  </a:txBody>
                  <a:tcPr/>
                </a:tc>
              </a:tr>
              <a:tr h="253512">
                <a:tc>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chemeClr val="tx1"/>
                          </a:solidFill>
                          <a:effectLst/>
                          <a:latin typeface="Arial" charset="0"/>
                          <a:cs typeface="Times New Roman" pitchFamily="18" charset="0"/>
                        </a:rPr>
                        <a:t>Rating</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chemeClr val="tx1"/>
                          </a:solidFill>
                          <a:effectLst/>
                          <a:latin typeface="Arial" charset="0"/>
                          <a:cs typeface="Times New Roman" pitchFamily="18" charset="0"/>
                        </a:rPr>
                        <a:t>Description</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1" i="0" u="none" strike="noStrike" cap="none" normalizeH="0" baseline="0" dirty="0" smtClean="0">
                          <a:ln>
                            <a:noFill/>
                          </a:ln>
                          <a:solidFill>
                            <a:schemeClr val="tx1"/>
                          </a:solidFill>
                          <a:effectLst/>
                          <a:latin typeface="Arial" charset="0"/>
                          <a:cs typeface="Times New Roman" pitchFamily="18" charset="0"/>
                        </a:rPr>
                        <a:t>Criteria</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59084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1</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Remote probability of failure reaching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 known detection method exists for similar systems with a strong history of excellent performance and is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2</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Very Slight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 known detection method exists for similar systems and is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3</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Slight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 known and robust detection method exists for other systems and is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4</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Low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 known detection method exists for other systems and is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5</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Medium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 known and robust detection method exists for other systems but is not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6</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Moderately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 known method exists for other systems but is not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7</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Moderately High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An experimental detection method exists for other systems and is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8</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High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An experimental detection method exists for other systems but is not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9</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Very High probability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No known detection method but one is included in the system requirements</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2031">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10</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It is certain that the failure mode will reach the user</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tab pos="2971800" algn="ctr"/>
                        </a:tabLst>
                      </a:pPr>
                      <a:r>
                        <a:rPr kumimoji="0" lang="en-US" sz="1100" b="0" i="0" u="none" strike="noStrike" cap="none" normalizeH="0" baseline="0" dirty="0" smtClean="0">
                          <a:ln>
                            <a:noFill/>
                          </a:ln>
                          <a:solidFill>
                            <a:schemeClr val="tx1"/>
                          </a:solidFill>
                          <a:effectLst/>
                          <a:latin typeface="Arial" charset="0"/>
                          <a:cs typeface="Times New Roman" pitchFamily="18" charset="0"/>
                        </a:rPr>
                        <a:t>No known detection method and no requirement to do so specified</a:t>
                      </a:r>
                      <a:endParaRPr kumimoji="0" lang="en-US" sz="1700" b="0" i="0" u="none" strike="noStrike" cap="none" normalizeH="0" baseline="0" dirty="0" smtClean="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0711" name="Rectangle 56"/>
          <p:cNvSpPr>
            <a:spLocks noChangeArrowheads="1"/>
          </p:cNvSpPr>
          <p:nvPr/>
        </p:nvSpPr>
        <p:spPr bwMode="auto">
          <a:xfrm>
            <a:off x="0" y="7743732"/>
            <a:ext cx="184731"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a:tabLst>
                <a:tab pos="2743269" algn="ctr"/>
              </a:tabLst>
            </a:pPr>
            <a:endParaRPr lang="en-US" sz="1477"/>
          </a:p>
        </p:txBody>
      </p:sp>
    </p:spTree>
    <p:extLst>
      <p:ext uri="{BB962C8B-B14F-4D97-AF65-F5344CB8AC3E}">
        <p14:creationId xmlns:p14="http://schemas.microsoft.com/office/powerpoint/2010/main" val="13772669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r>
              <a:rPr lang="en-GB" smtClean="0"/>
              <a:t>Risk Priority Number RPN</a:t>
            </a:r>
            <a:endParaRPr lang="en-GB"/>
          </a:p>
        </p:txBody>
      </p:sp>
      <p:sp>
        <p:nvSpPr>
          <p:cNvPr id="72706" name="Content Placeholder 2"/>
          <p:cNvSpPr>
            <a:spLocks noGrp="1"/>
          </p:cNvSpPr>
          <p:nvPr>
            <p:ph idx="1"/>
          </p:nvPr>
        </p:nvSpPr>
        <p:spPr/>
        <p:txBody>
          <a:bodyPr/>
          <a:lstStyle/>
          <a:p>
            <a:r>
              <a:rPr lang="en-GB" dirty="0" smtClean="0"/>
              <a:t>The values assigned to S, O and D are now multiplied together to give a Risk Priority Number:</a:t>
            </a:r>
          </a:p>
          <a:p>
            <a:endParaRPr lang="en-GB" dirty="0" smtClean="0"/>
          </a:p>
          <a:p>
            <a:pPr marL="465138" lvl="2" indent="0">
              <a:buNone/>
            </a:pPr>
            <a:r>
              <a:rPr lang="en-GB" sz="3200" dirty="0" smtClean="0"/>
              <a:t>			</a:t>
            </a:r>
            <a:r>
              <a:rPr lang="en-GB" sz="3200" dirty="0" err="1" smtClean="0"/>
              <a:t>SxOxD</a:t>
            </a:r>
            <a:r>
              <a:rPr lang="en-GB" sz="3200" dirty="0" smtClean="0"/>
              <a:t> = RPN</a:t>
            </a:r>
          </a:p>
          <a:p>
            <a:endParaRPr lang="en-GB" dirty="0" smtClean="0"/>
          </a:p>
          <a:p>
            <a:r>
              <a:rPr lang="en-GB" dirty="0" smtClean="0"/>
              <a:t>The purpose of the RPN is to direct action where it is required</a:t>
            </a:r>
          </a:p>
          <a:p>
            <a:r>
              <a:rPr lang="en-GB" dirty="0" smtClean="0"/>
              <a:t>Care must be exercised, since the S, O and D ratings are not absolute but relative! Different teams constructing the same FMEA will typically generate the same failure modes, effects and causes - but will assign different values to SOD - BUT the prioritisation is likely be the same</a:t>
            </a:r>
          </a:p>
          <a:p>
            <a:endParaRPr lang="en-GB" dirty="0" smtClean="0"/>
          </a:p>
          <a:p>
            <a:endParaRPr lang="en-GB" dirty="0"/>
          </a:p>
        </p:txBody>
      </p:sp>
    </p:spTree>
    <p:extLst>
      <p:ext uri="{BB962C8B-B14F-4D97-AF65-F5344CB8AC3E}">
        <p14:creationId xmlns:p14="http://schemas.microsoft.com/office/powerpoint/2010/main" val="8414987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GB" smtClean="0"/>
              <a:t>Design Suggestions/ Comments</a:t>
            </a:r>
            <a:endParaRPr lang="en-GB"/>
          </a:p>
        </p:txBody>
      </p:sp>
      <p:sp>
        <p:nvSpPr>
          <p:cNvPr id="73730" name="Rectangle 3"/>
          <p:cNvSpPr>
            <a:spLocks noGrp="1" noChangeArrowheads="1"/>
          </p:cNvSpPr>
          <p:nvPr>
            <p:ph type="body" idx="1"/>
          </p:nvPr>
        </p:nvSpPr>
        <p:spPr/>
        <p:txBody>
          <a:bodyPr/>
          <a:lstStyle/>
          <a:p>
            <a:r>
              <a:rPr lang="en-GB" dirty="0" smtClean="0"/>
              <a:t>The final column of a Functional FMEA is that allocated for fixes!</a:t>
            </a:r>
          </a:p>
          <a:p>
            <a:r>
              <a:rPr lang="en-GB" dirty="0" smtClean="0"/>
              <a:t>Although the system has yet to be designed per se, knowledge of potential failures can lead to design ideas which if built in ab initio </a:t>
            </a:r>
            <a:r>
              <a:rPr lang="en-GB" b="1" dirty="0" smtClean="0"/>
              <a:t>will be minimum cost</a:t>
            </a:r>
          </a:p>
          <a:p>
            <a:r>
              <a:rPr lang="en-GB" dirty="0" smtClean="0"/>
              <a:t>It is important to remember why we are conducting the FFMEA – to identify new functionality/ideas for either eliminating the potential failure mode or detecting it. Accordingly there are levels of intervention:</a:t>
            </a:r>
          </a:p>
          <a:p>
            <a:pPr lvl="1"/>
            <a:r>
              <a:rPr lang="en-GB" dirty="0" smtClean="0"/>
              <a:t>Design the failure mode out completely </a:t>
            </a:r>
          </a:p>
          <a:p>
            <a:pPr lvl="1"/>
            <a:r>
              <a:rPr lang="en-GB" dirty="0" smtClean="0"/>
              <a:t>Provide a detection method that warns the user of impending failure – e.g. a fuel gauge on a motor car warns when the car is about to fail (run out of fuel)</a:t>
            </a:r>
          </a:p>
          <a:p>
            <a:pPr lvl="1"/>
            <a:r>
              <a:rPr lang="en-GB" dirty="0" smtClean="0"/>
              <a:t>Inform the user the failure has occurred</a:t>
            </a:r>
          </a:p>
          <a:p>
            <a:pPr lvl="1"/>
            <a:endParaRPr lang="en-GB" dirty="0" smtClean="0"/>
          </a:p>
          <a:p>
            <a:endParaRPr lang="en-GB" dirty="0"/>
          </a:p>
        </p:txBody>
      </p:sp>
    </p:spTree>
    <p:extLst>
      <p:ext uri="{BB962C8B-B14F-4D97-AF65-F5344CB8AC3E}">
        <p14:creationId xmlns:p14="http://schemas.microsoft.com/office/powerpoint/2010/main" val="18897934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7" name="Object 7"/>
          <p:cNvGraphicFramePr>
            <a:graphicFrameLocks noChangeAspect="1"/>
          </p:cNvGraphicFramePr>
          <p:nvPr>
            <p:extLst/>
          </p:nvPr>
        </p:nvGraphicFramePr>
        <p:xfrm>
          <a:off x="247246" y="972813"/>
          <a:ext cx="8601808" cy="5270988"/>
        </p:xfrm>
        <a:graphic>
          <a:graphicData uri="http://schemas.openxmlformats.org/presentationml/2006/ole">
            <mc:AlternateContent xmlns:mc="http://schemas.openxmlformats.org/markup-compatibility/2006">
              <mc:Choice xmlns:v="urn:schemas-microsoft-com:vml" Requires="v">
                <p:oleObj spid="_x0000_s7173" name="Document" r:id="rId5" imgW="10020300" imgH="6146800" progId="Word.Document.8">
                  <p:embed/>
                </p:oleObj>
              </mc:Choice>
              <mc:Fallback>
                <p:oleObj name="Document" r:id="rId5" imgW="10020300" imgH="6146800" progId="Word.Document.8">
                  <p:embed/>
                  <p:pic>
                    <p:nvPicPr>
                      <p:cNvPr id="0" name=""/>
                      <p:cNvPicPr>
                        <a:picLocks noChangeAspect="1" noChangeArrowheads="1"/>
                      </p:cNvPicPr>
                      <p:nvPr/>
                    </p:nvPicPr>
                    <p:blipFill>
                      <a:blip r:embed="rId6"/>
                      <a:srcRect/>
                      <a:stretch>
                        <a:fillRect/>
                      </a:stretch>
                    </p:blipFill>
                    <p:spPr bwMode="auto">
                      <a:xfrm>
                        <a:off x="247246" y="972813"/>
                        <a:ext cx="8601808" cy="52709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5778" name="Rectangle 2"/>
          <p:cNvSpPr>
            <a:spLocks noGrp="1" noChangeArrowheads="1"/>
          </p:cNvSpPr>
          <p:nvPr>
            <p:ph type="title"/>
          </p:nvPr>
        </p:nvSpPr>
        <p:spPr/>
        <p:txBody>
          <a:bodyPr/>
          <a:lstStyle/>
          <a:p>
            <a:r>
              <a:rPr lang="en-GB" smtClean="0"/>
              <a:t>  Example</a:t>
            </a:r>
            <a:endParaRPr lang="en-GB"/>
          </a:p>
        </p:txBody>
      </p:sp>
      <p:sp>
        <p:nvSpPr>
          <p:cNvPr id="5124" name="AutoShape 4"/>
          <p:cNvSpPr>
            <a:spLocks noChangeArrowheads="1"/>
          </p:cNvSpPr>
          <p:nvPr/>
        </p:nvSpPr>
        <p:spPr bwMode="gray">
          <a:xfrm>
            <a:off x="2555631" y="5691553"/>
            <a:ext cx="6136195" cy="686848"/>
          </a:xfrm>
          <a:prstGeom prst="wedgeRoundRectCallout">
            <a:avLst>
              <a:gd name="adj1" fmla="val 34541"/>
              <a:gd name="adj2" fmla="val -8964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77" dirty="0">
                <a:solidFill>
                  <a:schemeClr val="bg1"/>
                </a:solidFill>
              </a:rPr>
              <a:t>It is the comments column that is the important output since it is used to capture design ideas that can be built into the systems </a:t>
            </a:r>
            <a:r>
              <a:rPr lang="en-GB" sz="1477" i="1" dirty="0">
                <a:solidFill>
                  <a:schemeClr val="bg1"/>
                </a:solidFill>
              </a:rPr>
              <a:t>ab initio</a:t>
            </a:r>
            <a:endParaRPr lang="en-GB" sz="1477" dirty="0">
              <a:solidFill>
                <a:schemeClr val="bg1"/>
              </a:solidFill>
            </a:endParaRPr>
          </a:p>
        </p:txBody>
      </p:sp>
    </p:spTree>
    <p:extLst>
      <p:ext uri="{BB962C8B-B14F-4D97-AF65-F5344CB8AC3E}">
        <p14:creationId xmlns:p14="http://schemas.microsoft.com/office/powerpoint/2010/main" val="8798347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GB" smtClean="0"/>
              <a:t>Exercise – FFMEA</a:t>
            </a:r>
            <a:endParaRPr lang="en-GB"/>
          </a:p>
        </p:txBody>
      </p:sp>
      <p:sp>
        <p:nvSpPr>
          <p:cNvPr id="77826" name="Rectangle 3"/>
          <p:cNvSpPr>
            <a:spLocks noGrp="1" noChangeArrowheads="1"/>
          </p:cNvSpPr>
          <p:nvPr>
            <p:ph type="body" sz="half" idx="2"/>
          </p:nvPr>
        </p:nvSpPr>
        <p:spPr/>
        <p:txBody>
          <a:bodyPr>
            <a:normAutofit fontScale="85000" lnSpcReduction="10000"/>
          </a:bodyPr>
          <a:lstStyle/>
          <a:p>
            <a:r>
              <a:rPr lang="en-GB" dirty="0" smtClean="0"/>
              <a:t>In teams </a:t>
            </a:r>
          </a:p>
          <a:p>
            <a:pPr lvl="1"/>
            <a:r>
              <a:rPr lang="en-GB" dirty="0" smtClean="0"/>
              <a:t>Conduct a functional FMEA for a particular function</a:t>
            </a:r>
          </a:p>
          <a:p>
            <a:pPr lvl="2"/>
            <a:r>
              <a:rPr lang="en-GB" dirty="0" smtClean="0"/>
              <a:t>List all the Failure Modes</a:t>
            </a:r>
          </a:p>
          <a:p>
            <a:pPr lvl="2"/>
            <a:r>
              <a:rPr lang="en-GB" dirty="0" smtClean="0"/>
              <a:t>Select one Failure Mode and list all the Effects</a:t>
            </a:r>
          </a:p>
          <a:p>
            <a:pPr lvl="2"/>
            <a:r>
              <a:rPr lang="en-GB" dirty="0" smtClean="0"/>
              <a:t>Select one Effect and list all the Causes</a:t>
            </a:r>
          </a:p>
          <a:p>
            <a:pPr lvl="2"/>
            <a:r>
              <a:rPr lang="en-GB" dirty="0" smtClean="0"/>
              <a:t>Select one Cause and list the Current Detection Methods (guess)</a:t>
            </a:r>
          </a:p>
          <a:p>
            <a:pPr lvl="2"/>
            <a:r>
              <a:rPr lang="en-GB" dirty="0" smtClean="0"/>
              <a:t>Assign S, O, and Ds as you proceed</a:t>
            </a:r>
          </a:p>
          <a:p>
            <a:pPr lvl="2"/>
            <a:r>
              <a:rPr lang="en-GB" dirty="0" smtClean="0"/>
              <a:t>Determine some suitable design ideas</a:t>
            </a:r>
          </a:p>
          <a:p>
            <a:pPr lvl="1"/>
            <a:r>
              <a:rPr lang="en-GB" dirty="0" smtClean="0"/>
              <a:t>Flip chart the outcomes and be prepared to share with the rest of the group</a:t>
            </a:r>
          </a:p>
          <a:p>
            <a:pPr lvl="1"/>
            <a:r>
              <a:rPr lang="en-GB" dirty="0" smtClean="0"/>
              <a:t>Time: 30 Minutes</a:t>
            </a:r>
          </a:p>
          <a:p>
            <a:pPr lvl="1"/>
            <a:endParaRPr lang="en-GB" dirty="0" smtClean="0"/>
          </a:p>
          <a:p>
            <a:endParaRPr lang="en-GB" dirty="0" smtClean="0"/>
          </a:p>
          <a:p>
            <a:endParaRPr lang="en-GB" dirty="0"/>
          </a:p>
        </p:txBody>
      </p:sp>
      <p:pic>
        <p:nvPicPr>
          <p:cNvPr id="60" name="Picture 8" descr="Stop and Think"/>
          <p:cNvPicPr>
            <a:picLocks noChangeAspect="1" noChangeArrowheads="1"/>
          </p:cNvPicPr>
          <p:nvPr/>
        </p:nvPicPr>
        <p:blipFill>
          <a:blip r:embed="rId3">
            <a:extLst>
              <a:ext uri="{28A0092B-C50C-407E-A947-70E740481C1C}">
                <a14:useLocalDpi xmlns:a14="http://schemas.microsoft.com/office/drawing/2010/main" val="0"/>
              </a:ext>
            </a:extLst>
          </a:blip>
          <a:srcRect l="5992" t="8151" r="7790" b="12227"/>
          <a:stretch>
            <a:fillRect/>
          </a:stretch>
        </p:blipFill>
        <p:spPr bwMode="auto">
          <a:xfrm>
            <a:off x="0" y="1782036"/>
            <a:ext cx="4998427" cy="33923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6376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GB" smtClean="0"/>
              <a:t>A New Functionality</a:t>
            </a:r>
            <a:endParaRPr lang="en-GB"/>
          </a:p>
        </p:txBody>
      </p:sp>
      <p:sp>
        <p:nvSpPr>
          <p:cNvPr id="79874" name="Rectangle 3"/>
          <p:cNvSpPr>
            <a:spLocks noGrp="1" noChangeArrowheads="1"/>
          </p:cNvSpPr>
          <p:nvPr>
            <p:ph type="body" idx="1"/>
          </p:nvPr>
        </p:nvSpPr>
        <p:spPr/>
        <p:txBody>
          <a:bodyPr/>
          <a:lstStyle/>
          <a:p>
            <a:r>
              <a:rPr lang="en-GB" smtClean="0"/>
              <a:t>So far, the various tools have been used to identify system functionality associated with the operation of the system – i.e. what's needed to make it work - the Operational Functionality</a:t>
            </a:r>
          </a:p>
          <a:p>
            <a:r>
              <a:rPr lang="en-GB" smtClean="0"/>
              <a:t>Completing a FFMEA will lead to many design ideas. These should be reviewed to:</a:t>
            </a:r>
          </a:p>
          <a:p>
            <a:pPr lvl="1"/>
            <a:r>
              <a:rPr lang="en-GB" smtClean="0"/>
              <a:t>Identify common themes</a:t>
            </a:r>
          </a:p>
          <a:p>
            <a:pPr lvl="1"/>
            <a:r>
              <a:rPr lang="en-GB" smtClean="0"/>
              <a:t>Determine additional system functionality </a:t>
            </a:r>
          </a:p>
          <a:p>
            <a:r>
              <a:rPr lang="en-GB" smtClean="0"/>
              <a:t>This new functionality is called Emergent Functionality and can often delight the customer, but remember - they don</a:t>
            </a:r>
            <a:r>
              <a:rPr lang="ja-JP" altLang="en-GB" smtClean="0"/>
              <a:t>’</a:t>
            </a:r>
            <a:r>
              <a:rPr lang="en-GB" altLang="ja-JP" smtClean="0"/>
              <a:t>t necessarily want to pay for it</a:t>
            </a:r>
            <a:endParaRPr lang="en-GB"/>
          </a:p>
        </p:txBody>
      </p:sp>
      <p:sp>
        <p:nvSpPr>
          <p:cNvPr id="79875" name="Text Box 4"/>
          <p:cNvSpPr txBox="1">
            <a:spLocks noChangeArrowheads="1"/>
          </p:cNvSpPr>
          <p:nvPr/>
        </p:nvSpPr>
        <p:spPr bwMode="auto">
          <a:xfrm>
            <a:off x="920262" y="4982308"/>
            <a:ext cx="7684477" cy="12285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a:latin typeface="+mj-lt"/>
              </a:rPr>
              <a:t>Operational Functionality: the functionality necessary for a system to deliver its operational requirement</a:t>
            </a:r>
          </a:p>
          <a:p>
            <a:r>
              <a:rPr lang="en-GB" sz="1846" dirty="0">
                <a:latin typeface="+mj-lt"/>
              </a:rPr>
              <a:t>Emergent Functionality: the functionality of a system that addresses emergent behaviour</a:t>
            </a:r>
          </a:p>
        </p:txBody>
      </p:sp>
    </p:spTree>
    <p:extLst>
      <p:ext uri="{BB962C8B-B14F-4D97-AF65-F5344CB8AC3E}">
        <p14:creationId xmlns:p14="http://schemas.microsoft.com/office/powerpoint/2010/main" val="89302534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3"/>
          <p:cNvSpPr>
            <a:spLocks noGrp="1" noChangeArrowheads="1"/>
          </p:cNvSpPr>
          <p:nvPr>
            <p:ph sz="half" idx="1"/>
          </p:nvPr>
        </p:nvSpPr>
        <p:spPr/>
        <p:txBody>
          <a:bodyPr>
            <a:normAutofit lnSpcReduction="10000"/>
          </a:bodyPr>
          <a:lstStyle/>
          <a:p>
            <a:r>
              <a:rPr lang="en-GB" dirty="0" smtClean="0"/>
              <a:t>Flow Sensitivity Analysis and Functional FMEA are very good at helping to identify 10% - 20% of system functionality not discovered by Viewpoint Analysis</a:t>
            </a:r>
          </a:p>
          <a:p>
            <a:r>
              <a:rPr lang="en-GB" dirty="0" smtClean="0"/>
              <a:t>Functional FMEA is very good at defining emergent functionality.</a:t>
            </a:r>
          </a:p>
          <a:p>
            <a:r>
              <a:rPr lang="en-GB" dirty="0" smtClean="0"/>
              <a:t> If a Functional Model, Viewpoint Analysis and/or Systemic Textual Analysis have been undertaken they should be updated with the new derived requirements from the Functional FMEA</a:t>
            </a:r>
          </a:p>
          <a:p>
            <a:r>
              <a:rPr lang="en-GB" dirty="0" smtClean="0"/>
              <a:t>If a Systemic Textual Analysis has not been undertaken – start one now.</a:t>
            </a:r>
            <a:endParaRPr lang="en-GB" dirty="0"/>
          </a:p>
        </p:txBody>
      </p:sp>
      <p:sp>
        <p:nvSpPr>
          <p:cNvPr id="83969" name="Rectangle 2"/>
          <p:cNvSpPr>
            <a:spLocks noGrp="1" noChangeArrowheads="1"/>
          </p:cNvSpPr>
          <p:nvPr>
            <p:ph type="title"/>
          </p:nvPr>
        </p:nvSpPr>
        <p:spPr/>
        <p:txBody>
          <a:bodyPr/>
          <a:lstStyle/>
          <a:p>
            <a:r>
              <a:rPr lang="en-GB" smtClean="0"/>
              <a:t>Tying up loose ends</a:t>
            </a:r>
            <a:endParaRPr lang="en-GB"/>
          </a:p>
        </p:txBody>
      </p:sp>
      <p:pic>
        <p:nvPicPr>
          <p:cNvPr id="3" name="Picture 2"/>
          <p:cNvPicPr>
            <a:picLocks noChangeAspect="1"/>
          </p:cNvPicPr>
          <p:nvPr/>
        </p:nvPicPr>
        <p:blipFill>
          <a:blip r:embed="rId3"/>
          <a:stretch>
            <a:fillRect/>
          </a:stretch>
        </p:blipFill>
        <p:spPr>
          <a:xfrm>
            <a:off x="4759725" y="1111670"/>
            <a:ext cx="3688013" cy="2197798"/>
          </a:xfrm>
          <a:prstGeom prst="rect">
            <a:avLst/>
          </a:prstGeom>
        </p:spPr>
      </p:pic>
      <p:sp>
        <p:nvSpPr>
          <p:cNvPr id="7" name="Bent Arrow 6"/>
          <p:cNvSpPr/>
          <p:nvPr/>
        </p:nvSpPr>
        <p:spPr bwMode="auto">
          <a:xfrm rot="10800000">
            <a:off x="7325147" y="3133797"/>
            <a:ext cx="815550" cy="1669433"/>
          </a:xfrm>
          <a:prstGeom prst="ben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endParaRPr lang="en-US" sz="1108">
              <a:solidFill>
                <a:schemeClr val="tx1"/>
              </a:solidFill>
              <a:latin typeface="Arial"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3243" y="3832964"/>
            <a:ext cx="2698170" cy="2729913"/>
          </a:xfrm>
          <a:prstGeom prst="rect">
            <a:avLst/>
          </a:prstGeom>
        </p:spPr>
      </p:pic>
    </p:spTree>
    <p:extLst>
      <p:ext uri="{BB962C8B-B14F-4D97-AF65-F5344CB8AC3E}">
        <p14:creationId xmlns:p14="http://schemas.microsoft.com/office/powerpoint/2010/main" val="238234943"/>
      </p:ext>
    </p:extLst>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ChangeArrowheads="1"/>
          </p:cNvSpPr>
          <p:nvPr/>
        </p:nvSpPr>
        <p:spPr bwMode="auto">
          <a:xfrm>
            <a:off x="984738" y="5831330"/>
            <a:ext cx="1758462" cy="3895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534">
              <a:solidFill>
                <a:srgbClr val="000000"/>
              </a:solidFill>
              <a:latin typeface="Arial" pitchFamily="34" charset="0"/>
            </a:endParaRPr>
          </a:p>
        </p:txBody>
      </p:sp>
      <p:sp>
        <p:nvSpPr>
          <p:cNvPr id="81923" name="Rectangle 4"/>
          <p:cNvSpPr>
            <a:spLocks noChangeArrowheads="1"/>
          </p:cNvSpPr>
          <p:nvPr/>
        </p:nvSpPr>
        <p:spPr bwMode="auto">
          <a:xfrm>
            <a:off x="984738" y="5831330"/>
            <a:ext cx="1758462" cy="3895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534">
              <a:solidFill>
                <a:srgbClr val="000000"/>
              </a:solidFill>
              <a:latin typeface="Arial" pitchFamily="34" charset="0"/>
            </a:endParaRPr>
          </a:p>
        </p:txBody>
      </p:sp>
      <p:sp>
        <p:nvSpPr>
          <p:cNvPr id="81924" name="Rectangle 5"/>
          <p:cNvSpPr>
            <a:spLocks noChangeArrowheads="1"/>
          </p:cNvSpPr>
          <p:nvPr/>
        </p:nvSpPr>
        <p:spPr bwMode="auto">
          <a:xfrm>
            <a:off x="3235569" y="5831330"/>
            <a:ext cx="2672862" cy="3895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534">
              <a:solidFill>
                <a:srgbClr val="000000"/>
              </a:solidFill>
              <a:latin typeface="Arial" pitchFamily="34" charset="0"/>
            </a:endParaRPr>
          </a:p>
        </p:txBody>
      </p:sp>
      <p:sp>
        <p:nvSpPr>
          <p:cNvPr id="81926" name="Rectangle 7"/>
          <p:cNvSpPr>
            <a:spLocks noGrp="1" noChangeArrowheads="1"/>
          </p:cNvSpPr>
          <p:nvPr>
            <p:ph type="body" sz="half" idx="1"/>
          </p:nvPr>
        </p:nvSpPr>
        <p:spPr/>
        <p:txBody>
          <a:bodyPr>
            <a:normAutofit fontScale="92500" lnSpcReduction="20000"/>
          </a:bodyPr>
          <a:lstStyle/>
          <a:p>
            <a:r>
              <a:rPr lang="en-GB" smtClean="0"/>
              <a:t>Pros</a:t>
            </a:r>
          </a:p>
          <a:p>
            <a:pPr lvl="1"/>
            <a:r>
              <a:rPr lang="en-GB" smtClean="0"/>
              <a:t>Simple to use</a:t>
            </a:r>
          </a:p>
          <a:p>
            <a:pPr lvl="1"/>
            <a:r>
              <a:rPr lang="en-GB" smtClean="0"/>
              <a:t>Leads to shared and common understanding</a:t>
            </a:r>
          </a:p>
          <a:p>
            <a:pPr lvl="1"/>
            <a:r>
              <a:rPr lang="en-GB" smtClean="0"/>
              <a:t>Identifies potential problems early so that they can be designed out</a:t>
            </a:r>
          </a:p>
          <a:p>
            <a:pPr lvl="1"/>
            <a:r>
              <a:rPr lang="en-GB" smtClean="0"/>
              <a:t>Identifies potential HAZARDS before design commences and therefore provides information to influence concept generation and selection</a:t>
            </a:r>
          </a:p>
          <a:p>
            <a:pPr lvl="1"/>
            <a:r>
              <a:rPr lang="en-GB" smtClean="0"/>
              <a:t>Since for a given Capability, the underlying functionality will not change over time, the FFMEAs will have aspects that will also not change:</a:t>
            </a:r>
          </a:p>
          <a:p>
            <a:pPr lvl="2"/>
            <a:r>
              <a:rPr lang="en-GB" smtClean="0"/>
              <a:t>Functions</a:t>
            </a:r>
          </a:p>
          <a:p>
            <a:pPr lvl="2"/>
            <a:r>
              <a:rPr lang="en-GB" smtClean="0"/>
              <a:t>Function Failure Modes</a:t>
            </a:r>
          </a:p>
          <a:p>
            <a:pPr lvl="2"/>
            <a:r>
              <a:rPr lang="en-GB" smtClean="0"/>
              <a:t>Effects</a:t>
            </a:r>
          </a:p>
          <a:p>
            <a:pPr lvl="1"/>
            <a:r>
              <a:rPr lang="en-GB" smtClean="0"/>
              <a:t>We can therefore reuse which will reduce the analysis effort in the longer term</a:t>
            </a:r>
            <a:endParaRPr lang="en-GB" dirty="0"/>
          </a:p>
        </p:txBody>
      </p:sp>
      <p:sp>
        <p:nvSpPr>
          <p:cNvPr id="81927" name="Rectangle 8"/>
          <p:cNvSpPr>
            <a:spLocks noGrp="1" noChangeArrowheads="1"/>
          </p:cNvSpPr>
          <p:nvPr>
            <p:ph type="body" sz="half" idx="2"/>
          </p:nvPr>
        </p:nvSpPr>
        <p:spPr/>
        <p:txBody>
          <a:bodyPr/>
          <a:lstStyle/>
          <a:p>
            <a:r>
              <a:rPr lang="en-GB" smtClean="0"/>
              <a:t>Cons</a:t>
            </a:r>
          </a:p>
          <a:p>
            <a:pPr lvl="1"/>
            <a:r>
              <a:rPr lang="en-GB" smtClean="0"/>
              <a:t>Often left until it</a:t>
            </a:r>
            <a:r>
              <a:rPr lang="ja-JP" altLang="en-GB" smtClean="0"/>
              <a:t>’</a:t>
            </a:r>
            <a:r>
              <a:rPr lang="en-GB" altLang="ja-JP" smtClean="0"/>
              <a:t>s too late – once the design has been done</a:t>
            </a:r>
          </a:p>
          <a:p>
            <a:pPr lvl="1"/>
            <a:r>
              <a:rPr lang="en-GB" smtClean="0"/>
              <a:t>Can become tedious so people don’t think</a:t>
            </a:r>
          </a:p>
          <a:p>
            <a:pPr lvl="1"/>
            <a:r>
              <a:rPr lang="en-GB" smtClean="0"/>
              <a:t>Since no design has been undertaken, causes may not be root causes. Hence there is a need to undertake Design FMEA</a:t>
            </a:r>
          </a:p>
          <a:p>
            <a:pPr lvl="1"/>
            <a:r>
              <a:rPr lang="en-GB" smtClean="0"/>
              <a:t>Difficultly in identifying causes</a:t>
            </a:r>
            <a:endParaRPr lang="en-GB" dirty="0"/>
          </a:p>
        </p:txBody>
      </p:sp>
      <p:sp>
        <p:nvSpPr>
          <p:cNvPr id="81925" name="Rectangle 6"/>
          <p:cNvSpPr>
            <a:spLocks noGrp="1" noChangeArrowheads="1"/>
          </p:cNvSpPr>
          <p:nvPr>
            <p:ph type="title"/>
          </p:nvPr>
        </p:nvSpPr>
        <p:spPr/>
        <p:txBody>
          <a:bodyPr/>
          <a:lstStyle/>
          <a:p>
            <a:r>
              <a:rPr lang="en-GB" smtClean="0"/>
              <a:t>Functional FMEA</a:t>
            </a:r>
            <a:endParaRPr lang="en-GB"/>
          </a:p>
        </p:txBody>
      </p:sp>
    </p:spTree>
    <p:extLst>
      <p:ext uri="{BB962C8B-B14F-4D97-AF65-F5344CB8AC3E}">
        <p14:creationId xmlns:p14="http://schemas.microsoft.com/office/powerpoint/2010/main" val="989202448"/>
      </p:ext>
    </p:extLst>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2671397"/>
            <a:ext cx="6738501" cy="37230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45060" name="Freeform 15"/>
          <p:cNvSpPr>
            <a:spLocks/>
          </p:cNvSpPr>
          <p:nvPr/>
        </p:nvSpPr>
        <p:spPr bwMode="gray">
          <a:xfrm>
            <a:off x="1873425" y="3792416"/>
            <a:ext cx="2791557" cy="1798026"/>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chemeClr val="bg1"/>
          </a:solidFill>
          <a:ln w="12700">
            <a:solidFill>
              <a:srgbClr val="000000"/>
            </a:solidFill>
            <a:round/>
            <a:headEnd/>
            <a:tailEnd/>
          </a:ln>
        </p:spPr>
        <p:txBody>
          <a:bodyPr/>
          <a:lstStyle/>
          <a:p>
            <a:endParaRPr lang="en-US" sz="1477"/>
          </a:p>
        </p:txBody>
      </p:sp>
      <p:sp>
        <p:nvSpPr>
          <p:cNvPr id="45061" name="Text Box 16"/>
          <p:cNvSpPr txBox="1">
            <a:spLocks noChangeArrowheads="1"/>
          </p:cNvSpPr>
          <p:nvPr/>
        </p:nvSpPr>
        <p:spPr bwMode="gray">
          <a:xfrm>
            <a:off x="1885951" y="4769827"/>
            <a:ext cx="264207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n-lt"/>
              </a:rPr>
              <a:t>Viewpoint/</a:t>
            </a:r>
          </a:p>
          <a:p>
            <a:r>
              <a:rPr lang="en-GB" sz="2000">
                <a:latin typeface="+mn-lt"/>
              </a:rPr>
              <a:t>Functional Analysis</a:t>
            </a:r>
          </a:p>
        </p:txBody>
      </p:sp>
      <p:sp>
        <p:nvSpPr>
          <p:cNvPr id="86021" name="Rectangle 17"/>
          <p:cNvSpPr>
            <a:spLocks noGrp="1" noChangeArrowheads="1"/>
          </p:cNvSpPr>
          <p:nvPr>
            <p:ph type="title"/>
          </p:nvPr>
        </p:nvSpPr>
        <p:spPr/>
        <p:txBody>
          <a:bodyPr/>
          <a:lstStyle/>
          <a:p>
            <a:r>
              <a:rPr lang="en-GB" smtClean="0"/>
              <a:t>Summary</a:t>
            </a:r>
            <a:endParaRPr lang="en-GB"/>
          </a:p>
        </p:txBody>
      </p:sp>
      <p:grpSp>
        <p:nvGrpSpPr>
          <p:cNvPr id="2" name="Group 20"/>
          <p:cNvGrpSpPr>
            <a:grpSpLocks/>
          </p:cNvGrpSpPr>
          <p:nvPr/>
        </p:nvGrpSpPr>
        <p:grpSpPr bwMode="auto">
          <a:xfrm>
            <a:off x="1864321" y="2692114"/>
            <a:ext cx="2867025" cy="1465385"/>
            <a:chOff x="363" y="2422"/>
            <a:chExt cx="1852" cy="1156"/>
          </a:xfrm>
          <a:solidFill>
            <a:schemeClr val="bg1"/>
          </a:solidFill>
        </p:grpSpPr>
        <p:sp>
          <p:nvSpPr>
            <p:cNvPr id="13331"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defRPr/>
              </a:pPr>
              <a:endParaRPr lang="en-GB" sz="1400">
                <a:latin typeface="+mn-lt"/>
                <a:ea typeface="+mn-ea"/>
              </a:endParaRPr>
            </a:p>
          </p:txBody>
        </p:sp>
        <p:sp>
          <p:nvSpPr>
            <p:cNvPr id="13332" name="Text Box 22"/>
            <p:cNvSpPr txBox="1">
              <a:spLocks noChangeArrowheads="1"/>
            </p:cNvSpPr>
            <p:nvPr/>
          </p:nvSpPr>
          <p:spPr bwMode="gray">
            <a:xfrm>
              <a:off x="505" y="2527"/>
              <a:ext cx="1525" cy="558"/>
            </a:xfrm>
            <a:prstGeom prst="rect">
              <a:avLst/>
            </a:prstGeom>
            <a:noFill/>
            <a:ln w="9525">
              <a:noFill/>
              <a:miter lim="800000"/>
              <a:headEnd/>
              <a:tailEnd/>
            </a:ln>
          </p:spPr>
          <p:txBody>
            <a:bodyPr wrap="none">
              <a:spAutoFit/>
            </a:bodyPr>
            <a:lstStyle/>
            <a:p>
              <a:pPr eaLnBrk="0" hangingPunct="0">
                <a:defRPr/>
              </a:pPr>
              <a:r>
                <a:rPr lang="en-GB" sz="2000" dirty="0">
                  <a:latin typeface="+mn-lt"/>
                  <a:ea typeface="+mn-ea"/>
                </a:rPr>
                <a:t>Systemic Textual</a:t>
              </a:r>
            </a:p>
            <a:p>
              <a:pPr eaLnBrk="0" hangingPunct="0">
                <a:defRPr/>
              </a:pPr>
              <a:r>
                <a:rPr lang="en-GB" sz="2000" dirty="0">
                  <a:latin typeface="+mn-lt"/>
                  <a:ea typeface="+mn-ea"/>
                </a:rPr>
                <a:t>Analysis</a:t>
              </a:r>
            </a:p>
          </p:txBody>
        </p:sp>
      </p:grpSp>
      <p:grpSp>
        <p:nvGrpSpPr>
          <p:cNvPr id="3" name="Group 22"/>
          <p:cNvGrpSpPr>
            <a:grpSpLocks/>
          </p:cNvGrpSpPr>
          <p:nvPr/>
        </p:nvGrpSpPr>
        <p:grpSpPr bwMode="auto">
          <a:xfrm>
            <a:off x="4664982" y="4149968"/>
            <a:ext cx="2778369" cy="1440474"/>
            <a:chOff x="2207" y="3522"/>
            <a:chExt cx="1852" cy="1156"/>
          </a:xfrm>
        </p:grpSpPr>
        <p:sp>
          <p:nvSpPr>
            <p:cNvPr id="86027" name="Freeform 23"/>
            <p:cNvSpPr>
              <a:spLocks/>
            </p:cNvSpPr>
            <p:nvPr/>
          </p:nvSpPr>
          <p:spPr bwMode="gray">
            <a:xfrm>
              <a:off x="2207" y="3522"/>
              <a:ext cx="1852" cy="1156"/>
            </a:xfrm>
            <a:custGeom>
              <a:avLst/>
              <a:gdLst>
                <a:gd name="T0" fmla="*/ 0 w 1158"/>
                <a:gd name="T1" fmla="*/ 109471 h 940"/>
                <a:gd name="T2" fmla="*/ 56716153 w 1158"/>
                <a:gd name="T3" fmla="*/ 0 h 940"/>
                <a:gd name="T4" fmla="*/ 51454676 w 1158"/>
                <a:gd name="T5" fmla="*/ 2041 h 940"/>
                <a:gd name="T6" fmla="*/ 51556453 w 1158"/>
                <a:gd name="T7" fmla="*/ 5717 h 940"/>
                <a:gd name="T8" fmla="*/ 52173053 w 1158"/>
                <a:gd name="T9" fmla="*/ 10634 h 940"/>
                <a:gd name="T10" fmla="*/ 52292271 w 1158"/>
                <a:gd name="T11" fmla="*/ 14482 h 940"/>
                <a:gd name="T12" fmla="*/ 51971201 w 1158"/>
                <a:gd name="T13" fmla="*/ 18593 h 940"/>
                <a:gd name="T14" fmla="*/ 50794978 w 1158"/>
                <a:gd name="T15" fmla="*/ 22146 h 940"/>
                <a:gd name="T16" fmla="*/ 49318333 w 1158"/>
                <a:gd name="T17" fmla="*/ 24753 h 940"/>
                <a:gd name="T18" fmla="*/ 47554090 w 1158"/>
                <a:gd name="T19" fmla="*/ 25928 h 940"/>
                <a:gd name="T20" fmla="*/ 45002421 w 1158"/>
                <a:gd name="T21" fmla="*/ 25880 h 940"/>
                <a:gd name="T22" fmla="*/ 43339253 w 1158"/>
                <a:gd name="T23" fmla="*/ 25042 h 940"/>
                <a:gd name="T24" fmla="*/ 41651550 w 1158"/>
                <a:gd name="T25" fmla="*/ 22235 h 940"/>
                <a:gd name="T26" fmla="*/ 40556772 w 1158"/>
                <a:gd name="T27" fmla="*/ 18845 h 940"/>
                <a:gd name="T28" fmla="*/ 40063356 w 1158"/>
                <a:gd name="T29" fmla="*/ 15238 h 940"/>
                <a:gd name="T30" fmla="*/ 40162729 w 1158"/>
                <a:gd name="T31" fmla="*/ 11289 h 940"/>
                <a:gd name="T32" fmla="*/ 40556772 w 1158"/>
                <a:gd name="T33" fmla="*/ 7722 h 940"/>
                <a:gd name="T34" fmla="*/ 40930499 w 1158"/>
                <a:gd name="T35" fmla="*/ 4014 h 940"/>
                <a:gd name="T36" fmla="*/ 40737616 w 1158"/>
                <a:gd name="T37" fmla="*/ 475 h 940"/>
                <a:gd name="T38" fmla="*/ 31320838 w 1158"/>
                <a:gd name="T39" fmla="*/ 4371 h 940"/>
                <a:gd name="T40" fmla="*/ 31160639 w 1158"/>
                <a:gd name="T41" fmla="*/ 9180 h 940"/>
                <a:gd name="T42" fmla="*/ 31093823 w 1158"/>
                <a:gd name="T43" fmla="*/ 13309 h 940"/>
                <a:gd name="T44" fmla="*/ 30643667 w 1158"/>
                <a:gd name="T45" fmla="*/ 16774 h 940"/>
                <a:gd name="T46" fmla="*/ 29803155 w 1158"/>
                <a:gd name="T47" fmla="*/ 19072 h 940"/>
                <a:gd name="T48" fmla="*/ 28633380 w 1158"/>
                <a:gd name="T49" fmla="*/ 20363 h 940"/>
                <a:gd name="T50" fmla="*/ 27312803 w 1158"/>
                <a:gd name="T51" fmla="*/ 20738 h 940"/>
                <a:gd name="T52" fmla="*/ 25684000 w 1158"/>
                <a:gd name="T53" fmla="*/ 20469 h 940"/>
                <a:gd name="T54" fmla="*/ 24212733 w 1158"/>
                <a:gd name="T55" fmla="*/ 20216 h 940"/>
                <a:gd name="T56" fmla="*/ 22355079 w 1158"/>
                <a:gd name="T57" fmla="*/ 20128 h 940"/>
                <a:gd name="T58" fmla="*/ 20697706 w 1158"/>
                <a:gd name="T59" fmla="*/ 20469 h 940"/>
                <a:gd name="T60" fmla="*/ 19160565 w 1158"/>
                <a:gd name="T61" fmla="*/ 21819 h 940"/>
                <a:gd name="T62" fmla="*/ 18059804 w 1158"/>
                <a:gd name="T63" fmla="*/ 24324 h 940"/>
                <a:gd name="T64" fmla="*/ 17402833 w 1158"/>
                <a:gd name="T65" fmla="*/ 27344 h 940"/>
                <a:gd name="T66" fmla="*/ 17402833 w 1158"/>
                <a:gd name="T67" fmla="*/ 30821 h 940"/>
                <a:gd name="T68" fmla="*/ 17402833 w 1158"/>
                <a:gd name="T69" fmla="*/ 34580 h 940"/>
                <a:gd name="T70" fmla="*/ 17077876 w 1158"/>
                <a:gd name="T71" fmla="*/ 37873 h 940"/>
                <a:gd name="T72" fmla="*/ 16372448 w 1158"/>
                <a:gd name="T73" fmla="*/ 40396 h 940"/>
                <a:gd name="T74" fmla="*/ 14941322 w 1158"/>
                <a:gd name="T75" fmla="*/ 42137 h 940"/>
                <a:gd name="T76" fmla="*/ 13419335 w 1158"/>
                <a:gd name="T77" fmla="*/ 43226 h 940"/>
                <a:gd name="T78" fmla="*/ 11616371 w 1158"/>
                <a:gd name="T79" fmla="*/ 44105 h 940"/>
                <a:gd name="T80" fmla="*/ 9982683 w 1158"/>
                <a:gd name="T81" fmla="*/ 45008 h 940"/>
                <a:gd name="T82" fmla="*/ 8602441 w 1158"/>
                <a:gd name="T83" fmla="*/ 46288 h 940"/>
                <a:gd name="T84" fmla="*/ 7615119 w 1158"/>
                <a:gd name="T85" fmla="*/ 48224 h 940"/>
                <a:gd name="T86" fmla="*/ 6716209 w 1158"/>
                <a:gd name="T87" fmla="*/ 51144 h 940"/>
                <a:gd name="T88" fmla="*/ 6293414 w 1158"/>
                <a:gd name="T89" fmla="*/ 54740 h 940"/>
                <a:gd name="T90" fmla="*/ 6459483 w 1158"/>
                <a:gd name="T91" fmla="*/ 58406 h 940"/>
                <a:gd name="T92" fmla="*/ 6965123 w 1158"/>
                <a:gd name="T93" fmla="*/ 63118 h 940"/>
                <a:gd name="T94" fmla="*/ 7263379 w 1158"/>
                <a:gd name="T95" fmla="*/ 67036 h 940"/>
                <a:gd name="T96" fmla="*/ 7155875 w 1158"/>
                <a:gd name="T97" fmla="*/ 70892 h 940"/>
                <a:gd name="T98" fmla="*/ 6716209 w 1158"/>
                <a:gd name="T99" fmla="*/ 74413 h 940"/>
                <a:gd name="T100" fmla="*/ 6042254 w 1158"/>
                <a:gd name="T101" fmla="*/ 77953 h 940"/>
                <a:gd name="T102" fmla="*/ 4902623 w 1158"/>
                <a:gd name="T103" fmla="*/ 81724 h 940"/>
                <a:gd name="T104" fmla="*/ 3778040 w 1158"/>
                <a:gd name="T105" fmla="*/ 84142 h 940"/>
                <a:gd name="T106" fmla="*/ 2614048 w 1158"/>
                <a:gd name="T107" fmla="*/ 85737 h 940"/>
                <a:gd name="T108" fmla="*/ 822166 w 1158"/>
                <a:gd name="T109" fmla="*/ 86562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chemeClr val="bg1"/>
            </a:solidFill>
            <a:ln w="12700">
              <a:solidFill>
                <a:srgbClr val="000000"/>
              </a:solidFill>
              <a:round/>
              <a:headEnd/>
              <a:tailEnd/>
            </a:ln>
          </p:spPr>
          <p:txBody>
            <a:bodyPr/>
            <a:lstStyle/>
            <a:p>
              <a:endParaRPr lang="en-US" sz="1400">
                <a:latin typeface="+mn-lt"/>
              </a:endParaRPr>
            </a:p>
          </p:txBody>
        </p:sp>
        <p:sp>
          <p:nvSpPr>
            <p:cNvPr id="86028" name="Text Box 24"/>
            <p:cNvSpPr txBox="1">
              <a:spLocks noChangeArrowheads="1"/>
            </p:cNvSpPr>
            <p:nvPr/>
          </p:nvSpPr>
          <p:spPr bwMode="gray">
            <a:xfrm>
              <a:off x="2992" y="3954"/>
              <a:ext cx="1001" cy="56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n-lt"/>
                </a:rPr>
                <a:t>Functional</a:t>
              </a:r>
            </a:p>
            <a:p>
              <a:r>
                <a:rPr lang="en-GB" sz="2000">
                  <a:latin typeface="+mn-lt"/>
                </a:rPr>
                <a:t>Modelling</a:t>
              </a:r>
            </a:p>
          </p:txBody>
        </p:sp>
      </p:grpSp>
      <p:grpSp>
        <p:nvGrpSpPr>
          <p:cNvPr id="4" name="Group 26"/>
          <p:cNvGrpSpPr>
            <a:grpSpLocks/>
          </p:cNvGrpSpPr>
          <p:nvPr/>
        </p:nvGrpSpPr>
        <p:grpSpPr bwMode="auto">
          <a:xfrm>
            <a:off x="4734277" y="2694843"/>
            <a:ext cx="2719754" cy="1799492"/>
            <a:chOff x="2072" y="2575"/>
            <a:chExt cx="1987" cy="1306"/>
          </a:xfrm>
        </p:grpSpPr>
        <p:sp>
          <p:nvSpPr>
            <p:cNvPr id="86025" name="Freeform 27"/>
            <p:cNvSpPr>
              <a:spLocks/>
            </p:cNvSpPr>
            <p:nvPr/>
          </p:nvSpPr>
          <p:spPr bwMode="gray">
            <a:xfrm>
              <a:off x="2072" y="2575"/>
              <a:ext cx="1987" cy="1306"/>
            </a:xfrm>
            <a:custGeom>
              <a:avLst/>
              <a:gdLst>
                <a:gd name="T0" fmla="*/ 0 w 1153"/>
                <a:gd name="T1" fmla="*/ 0 h 1122"/>
                <a:gd name="T2" fmla="*/ 190761604 w 1153"/>
                <a:gd name="T3" fmla="*/ 73379 h 1122"/>
                <a:gd name="T4" fmla="*/ 173666676 w 1153"/>
                <a:gd name="T5" fmla="*/ 74010 h 1122"/>
                <a:gd name="T6" fmla="*/ 173132106 w 1153"/>
                <a:gd name="T7" fmla="*/ 75739 h 1122"/>
                <a:gd name="T8" fmla="*/ 173881374 w 1153"/>
                <a:gd name="T9" fmla="*/ 77710 h 1122"/>
                <a:gd name="T10" fmla="*/ 175278402 w 1153"/>
                <a:gd name="T11" fmla="*/ 80233 h 1122"/>
                <a:gd name="T12" fmla="*/ 176091068 w 1153"/>
                <a:gd name="T13" fmla="*/ 82637 h 1122"/>
                <a:gd name="T14" fmla="*/ 175699584 w 1153"/>
                <a:gd name="T15" fmla="*/ 84791 h 1122"/>
                <a:gd name="T16" fmla="*/ 174422713 w 1153"/>
                <a:gd name="T17" fmla="*/ 86975 h 1122"/>
                <a:gd name="T18" fmla="*/ 171235136 w 1153"/>
                <a:gd name="T19" fmla="*/ 88813 h 1122"/>
                <a:gd name="T20" fmla="*/ 167840224 w 1153"/>
                <a:gd name="T21" fmla="*/ 90269 h 1122"/>
                <a:gd name="T22" fmla="*/ 163462701 w 1153"/>
                <a:gd name="T23" fmla="*/ 91290 h 1122"/>
                <a:gd name="T24" fmla="*/ 158008925 w 1153"/>
                <a:gd name="T25" fmla="*/ 91868 h 1122"/>
                <a:gd name="T26" fmla="*/ 153270230 w 1153"/>
                <a:gd name="T27" fmla="*/ 91936 h 1122"/>
                <a:gd name="T28" fmla="*/ 149101988 w 1153"/>
                <a:gd name="T29" fmla="*/ 91678 h 1122"/>
                <a:gd name="T30" fmla="*/ 144720972 w 1153"/>
                <a:gd name="T31" fmla="*/ 90966 h 1122"/>
                <a:gd name="T32" fmla="*/ 141341545 w 1153"/>
                <a:gd name="T33" fmla="*/ 89932 h 1122"/>
                <a:gd name="T34" fmla="*/ 137969554 w 1153"/>
                <a:gd name="T35" fmla="*/ 88140 h 1122"/>
                <a:gd name="T36" fmla="*/ 135348703 w 1153"/>
                <a:gd name="T37" fmla="*/ 86234 h 1122"/>
                <a:gd name="T38" fmla="*/ 133916695 w 1153"/>
                <a:gd name="T39" fmla="*/ 83636 h 1122"/>
                <a:gd name="T40" fmla="*/ 134504262 w 1153"/>
                <a:gd name="T41" fmla="*/ 81080 h 1122"/>
                <a:gd name="T42" fmla="*/ 135865326 w 1153"/>
                <a:gd name="T43" fmla="*/ 78377 h 1122"/>
                <a:gd name="T44" fmla="*/ 136957361 w 1153"/>
                <a:gd name="T45" fmla="*/ 75756 h 1122"/>
                <a:gd name="T46" fmla="*/ 136877652 w 1153"/>
                <a:gd name="T47" fmla="*/ 74575 h 1122"/>
                <a:gd name="T48" fmla="*/ 104614843 w 1153"/>
                <a:gd name="T49" fmla="*/ 73969 h 1122"/>
                <a:gd name="T50" fmla="*/ 104945547 w 1153"/>
                <a:gd name="T51" fmla="*/ 69550 h 1122"/>
                <a:gd name="T52" fmla="*/ 104285768 w 1153"/>
                <a:gd name="T53" fmla="*/ 66683 h 1122"/>
                <a:gd name="T54" fmla="*/ 102924909 w 1153"/>
                <a:gd name="T55" fmla="*/ 64947 h 1122"/>
                <a:gd name="T56" fmla="*/ 100283194 w 1153"/>
                <a:gd name="T57" fmla="*/ 63634 h 1122"/>
                <a:gd name="T58" fmla="*/ 96641681 w 1153"/>
                <a:gd name="T59" fmla="*/ 62666 h 1122"/>
                <a:gd name="T60" fmla="*/ 92183634 w 1153"/>
                <a:gd name="T61" fmla="*/ 62499 h 1122"/>
                <a:gd name="T62" fmla="*/ 85635538 w 1153"/>
                <a:gd name="T63" fmla="*/ 62593 h 1122"/>
                <a:gd name="T64" fmla="*/ 79565720 w 1153"/>
                <a:gd name="T65" fmla="*/ 62843 h 1122"/>
                <a:gd name="T66" fmla="*/ 73226382 w 1153"/>
                <a:gd name="T67" fmla="*/ 62843 h 1122"/>
                <a:gd name="T68" fmla="*/ 67022834 w 1153"/>
                <a:gd name="T69" fmla="*/ 62258 h 1122"/>
                <a:gd name="T70" fmla="*/ 62169892 w 1153"/>
                <a:gd name="T71" fmla="*/ 60863 h 1122"/>
                <a:gd name="T72" fmla="*/ 59383137 w 1153"/>
                <a:gd name="T73" fmla="*/ 58960 h 1122"/>
                <a:gd name="T74" fmla="*/ 58196004 w 1153"/>
                <a:gd name="T75" fmla="*/ 56466 h 1122"/>
                <a:gd name="T76" fmla="*/ 58498350 w 1153"/>
                <a:gd name="T77" fmla="*/ 53573 h 1122"/>
                <a:gd name="T78" fmla="*/ 57639801 w 1153"/>
                <a:gd name="T79" fmla="*/ 50924 h 1122"/>
                <a:gd name="T80" fmla="*/ 56265815 w 1153"/>
                <a:gd name="T81" fmla="*/ 49365 h 1122"/>
                <a:gd name="T82" fmla="*/ 54329386 w 1153"/>
                <a:gd name="T83" fmla="*/ 48295 h 1122"/>
                <a:gd name="T84" fmla="*/ 49667378 w 1153"/>
                <a:gd name="T85" fmla="*/ 47192 h 1122"/>
                <a:gd name="T86" fmla="*/ 43525406 w 1153"/>
                <a:gd name="T87" fmla="*/ 46399 h 1122"/>
                <a:gd name="T88" fmla="*/ 36726629 w 1153"/>
                <a:gd name="T89" fmla="*/ 45773 h 1122"/>
                <a:gd name="T90" fmla="*/ 31531796 w 1153"/>
                <a:gd name="T91" fmla="*/ 45019 h 1122"/>
                <a:gd name="T92" fmla="*/ 27105491 w 1153"/>
                <a:gd name="T93" fmla="*/ 43743 h 1122"/>
                <a:gd name="T94" fmla="*/ 23508550 w 1153"/>
                <a:gd name="T95" fmla="*/ 42125 h 1122"/>
                <a:gd name="T96" fmla="*/ 21240839 w 1153"/>
                <a:gd name="T97" fmla="*/ 39930 h 1122"/>
                <a:gd name="T98" fmla="*/ 20922291 w 1153"/>
                <a:gd name="T99" fmla="*/ 37580 h 1122"/>
                <a:gd name="T100" fmla="*/ 22121049 w 1153"/>
                <a:gd name="T101" fmla="*/ 34948 h 1122"/>
                <a:gd name="T102" fmla="*/ 23346933 w 1153"/>
                <a:gd name="T103" fmla="*/ 31973 h 1122"/>
                <a:gd name="T104" fmla="*/ 24306263 w 1153"/>
                <a:gd name="T105" fmla="*/ 29157 h 1122"/>
                <a:gd name="T106" fmla="*/ 23346933 w 1153"/>
                <a:gd name="T107" fmla="*/ 26438 h 1122"/>
                <a:gd name="T108" fmla="*/ 21055121 w 1153"/>
                <a:gd name="T109" fmla="*/ 23869 h 1122"/>
                <a:gd name="T110" fmla="*/ 18693441 w 1153"/>
                <a:gd name="T111" fmla="*/ 22299 h 1122"/>
                <a:gd name="T112" fmla="*/ 15732272 w 1153"/>
                <a:gd name="T113" fmla="*/ 20872 h 1122"/>
                <a:gd name="T114" fmla="*/ 12212569 w 1153"/>
                <a:gd name="T115" fmla="*/ 19910 h 1122"/>
                <a:gd name="T116" fmla="*/ 7760378 w 1153"/>
                <a:gd name="T117" fmla="*/ 19247 h 1122"/>
                <a:gd name="T118" fmla="*/ 2477306 w 1153"/>
                <a:gd name="T119" fmla="*/ 19234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0" y="234"/>
                  </a:moveTo>
                  <a:lnTo>
                    <a:pt x="0" y="0"/>
                  </a:lnTo>
                  <a:lnTo>
                    <a:pt x="1152" y="0"/>
                  </a:lnTo>
                  <a:lnTo>
                    <a:pt x="1153" y="896"/>
                  </a:lnTo>
                  <a:lnTo>
                    <a:pt x="1053" y="896"/>
                  </a:lnTo>
                  <a:lnTo>
                    <a:pt x="1049" y="904"/>
                  </a:lnTo>
                  <a:lnTo>
                    <a:pt x="1046" y="915"/>
                  </a:lnTo>
                  <a:lnTo>
                    <a:pt x="1046" y="924"/>
                  </a:lnTo>
                  <a:lnTo>
                    <a:pt x="1047" y="935"/>
                  </a:lnTo>
                  <a:lnTo>
                    <a:pt x="1051" y="949"/>
                  </a:lnTo>
                  <a:lnTo>
                    <a:pt x="1055" y="967"/>
                  </a:lnTo>
                  <a:lnTo>
                    <a:pt x="1059" y="979"/>
                  </a:lnTo>
                  <a:lnTo>
                    <a:pt x="1062" y="994"/>
                  </a:lnTo>
                  <a:lnTo>
                    <a:pt x="1064" y="1008"/>
                  </a:lnTo>
                  <a:lnTo>
                    <a:pt x="1064" y="1022"/>
                  </a:lnTo>
                  <a:lnTo>
                    <a:pt x="1062" y="1035"/>
                  </a:lnTo>
                  <a:lnTo>
                    <a:pt x="1059" y="1049"/>
                  </a:lnTo>
                  <a:lnTo>
                    <a:pt x="1054" y="1062"/>
                  </a:lnTo>
                  <a:lnTo>
                    <a:pt x="1046" y="1072"/>
                  </a:lnTo>
                  <a:lnTo>
                    <a:pt x="1035" y="1084"/>
                  </a:lnTo>
                  <a:lnTo>
                    <a:pt x="1024" y="1093"/>
                  </a:lnTo>
                  <a:lnTo>
                    <a:pt x="1014" y="1102"/>
                  </a:lnTo>
                  <a:lnTo>
                    <a:pt x="1002" y="1109"/>
                  </a:lnTo>
                  <a:lnTo>
                    <a:pt x="988" y="1114"/>
                  </a:lnTo>
                  <a:lnTo>
                    <a:pt x="971" y="1119"/>
                  </a:lnTo>
                  <a:lnTo>
                    <a:pt x="955" y="1121"/>
                  </a:lnTo>
                  <a:lnTo>
                    <a:pt x="941" y="1122"/>
                  </a:lnTo>
                  <a:lnTo>
                    <a:pt x="926" y="1122"/>
                  </a:lnTo>
                  <a:lnTo>
                    <a:pt x="912" y="1121"/>
                  </a:lnTo>
                  <a:lnTo>
                    <a:pt x="901" y="1119"/>
                  </a:lnTo>
                  <a:lnTo>
                    <a:pt x="888" y="1115"/>
                  </a:lnTo>
                  <a:lnTo>
                    <a:pt x="875" y="1111"/>
                  </a:lnTo>
                  <a:lnTo>
                    <a:pt x="865" y="1105"/>
                  </a:lnTo>
                  <a:lnTo>
                    <a:pt x="854" y="1097"/>
                  </a:lnTo>
                  <a:lnTo>
                    <a:pt x="844" y="1087"/>
                  </a:lnTo>
                  <a:lnTo>
                    <a:pt x="834" y="1076"/>
                  </a:lnTo>
                  <a:lnTo>
                    <a:pt x="825" y="1065"/>
                  </a:lnTo>
                  <a:lnTo>
                    <a:pt x="818" y="1053"/>
                  </a:lnTo>
                  <a:lnTo>
                    <a:pt x="813" y="1038"/>
                  </a:lnTo>
                  <a:lnTo>
                    <a:pt x="809" y="1021"/>
                  </a:lnTo>
                  <a:lnTo>
                    <a:pt x="809" y="1005"/>
                  </a:lnTo>
                  <a:lnTo>
                    <a:pt x="813" y="989"/>
                  </a:lnTo>
                  <a:lnTo>
                    <a:pt x="817" y="973"/>
                  </a:lnTo>
                  <a:lnTo>
                    <a:pt x="821" y="957"/>
                  </a:lnTo>
                  <a:lnTo>
                    <a:pt x="826" y="939"/>
                  </a:lnTo>
                  <a:lnTo>
                    <a:pt x="828" y="925"/>
                  </a:lnTo>
                  <a:lnTo>
                    <a:pt x="828" y="917"/>
                  </a:lnTo>
                  <a:lnTo>
                    <a:pt x="827" y="910"/>
                  </a:lnTo>
                  <a:lnTo>
                    <a:pt x="824" y="902"/>
                  </a:lnTo>
                  <a:lnTo>
                    <a:pt x="632" y="902"/>
                  </a:lnTo>
                  <a:lnTo>
                    <a:pt x="635" y="868"/>
                  </a:lnTo>
                  <a:lnTo>
                    <a:pt x="634" y="849"/>
                  </a:lnTo>
                  <a:lnTo>
                    <a:pt x="632" y="831"/>
                  </a:lnTo>
                  <a:lnTo>
                    <a:pt x="630" y="814"/>
                  </a:lnTo>
                  <a:lnTo>
                    <a:pt x="627" y="803"/>
                  </a:lnTo>
                  <a:lnTo>
                    <a:pt x="622" y="793"/>
                  </a:lnTo>
                  <a:lnTo>
                    <a:pt x="616" y="784"/>
                  </a:lnTo>
                  <a:lnTo>
                    <a:pt x="606" y="776"/>
                  </a:lnTo>
                  <a:lnTo>
                    <a:pt x="595" y="769"/>
                  </a:lnTo>
                  <a:lnTo>
                    <a:pt x="584" y="765"/>
                  </a:lnTo>
                  <a:lnTo>
                    <a:pt x="574" y="763"/>
                  </a:lnTo>
                  <a:lnTo>
                    <a:pt x="557" y="762"/>
                  </a:lnTo>
                  <a:lnTo>
                    <a:pt x="537" y="762"/>
                  </a:lnTo>
                  <a:lnTo>
                    <a:pt x="518" y="764"/>
                  </a:lnTo>
                  <a:lnTo>
                    <a:pt x="497" y="765"/>
                  </a:lnTo>
                  <a:lnTo>
                    <a:pt x="481" y="767"/>
                  </a:lnTo>
                  <a:lnTo>
                    <a:pt x="460" y="768"/>
                  </a:lnTo>
                  <a:lnTo>
                    <a:pt x="443" y="767"/>
                  </a:lnTo>
                  <a:lnTo>
                    <a:pt x="428" y="765"/>
                  </a:lnTo>
                  <a:lnTo>
                    <a:pt x="405" y="760"/>
                  </a:lnTo>
                  <a:lnTo>
                    <a:pt x="390" y="753"/>
                  </a:lnTo>
                  <a:lnTo>
                    <a:pt x="376" y="743"/>
                  </a:lnTo>
                  <a:lnTo>
                    <a:pt x="367" y="732"/>
                  </a:lnTo>
                  <a:lnTo>
                    <a:pt x="359" y="720"/>
                  </a:lnTo>
                  <a:lnTo>
                    <a:pt x="353" y="705"/>
                  </a:lnTo>
                  <a:lnTo>
                    <a:pt x="352" y="689"/>
                  </a:lnTo>
                  <a:lnTo>
                    <a:pt x="352" y="669"/>
                  </a:lnTo>
                  <a:lnTo>
                    <a:pt x="353" y="654"/>
                  </a:lnTo>
                  <a:lnTo>
                    <a:pt x="352" y="639"/>
                  </a:lnTo>
                  <a:lnTo>
                    <a:pt x="348" y="622"/>
                  </a:lnTo>
                  <a:lnTo>
                    <a:pt x="345" y="612"/>
                  </a:lnTo>
                  <a:lnTo>
                    <a:pt x="340" y="602"/>
                  </a:lnTo>
                  <a:lnTo>
                    <a:pt x="334" y="595"/>
                  </a:lnTo>
                  <a:lnTo>
                    <a:pt x="328" y="589"/>
                  </a:lnTo>
                  <a:lnTo>
                    <a:pt x="315" y="583"/>
                  </a:lnTo>
                  <a:lnTo>
                    <a:pt x="300" y="576"/>
                  </a:lnTo>
                  <a:lnTo>
                    <a:pt x="283" y="571"/>
                  </a:lnTo>
                  <a:lnTo>
                    <a:pt x="263" y="566"/>
                  </a:lnTo>
                  <a:lnTo>
                    <a:pt x="243" y="562"/>
                  </a:lnTo>
                  <a:lnTo>
                    <a:pt x="222" y="559"/>
                  </a:lnTo>
                  <a:lnTo>
                    <a:pt x="207" y="554"/>
                  </a:lnTo>
                  <a:lnTo>
                    <a:pt x="191" y="549"/>
                  </a:lnTo>
                  <a:lnTo>
                    <a:pt x="175" y="543"/>
                  </a:lnTo>
                  <a:lnTo>
                    <a:pt x="164" y="534"/>
                  </a:lnTo>
                  <a:lnTo>
                    <a:pt x="151" y="523"/>
                  </a:lnTo>
                  <a:lnTo>
                    <a:pt x="142" y="513"/>
                  </a:lnTo>
                  <a:lnTo>
                    <a:pt x="134" y="501"/>
                  </a:lnTo>
                  <a:lnTo>
                    <a:pt x="128" y="487"/>
                  </a:lnTo>
                  <a:lnTo>
                    <a:pt x="126" y="472"/>
                  </a:lnTo>
                  <a:lnTo>
                    <a:pt x="126" y="458"/>
                  </a:lnTo>
                  <a:lnTo>
                    <a:pt x="129" y="445"/>
                  </a:lnTo>
                  <a:lnTo>
                    <a:pt x="134" y="426"/>
                  </a:lnTo>
                  <a:lnTo>
                    <a:pt x="139" y="407"/>
                  </a:lnTo>
                  <a:lnTo>
                    <a:pt x="141" y="390"/>
                  </a:lnTo>
                  <a:lnTo>
                    <a:pt x="145" y="373"/>
                  </a:lnTo>
                  <a:lnTo>
                    <a:pt x="147" y="356"/>
                  </a:lnTo>
                  <a:lnTo>
                    <a:pt x="145" y="338"/>
                  </a:lnTo>
                  <a:lnTo>
                    <a:pt x="141" y="322"/>
                  </a:lnTo>
                  <a:lnTo>
                    <a:pt x="135" y="306"/>
                  </a:lnTo>
                  <a:lnTo>
                    <a:pt x="127" y="291"/>
                  </a:lnTo>
                  <a:lnTo>
                    <a:pt x="118" y="279"/>
                  </a:lnTo>
                  <a:lnTo>
                    <a:pt x="113" y="272"/>
                  </a:lnTo>
                  <a:lnTo>
                    <a:pt x="104" y="263"/>
                  </a:lnTo>
                  <a:lnTo>
                    <a:pt x="95" y="255"/>
                  </a:lnTo>
                  <a:lnTo>
                    <a:pt x="86" y="249"/>
                  </a:lnTo>
                  <a:lnTo>
                    <a:pt x="74" y="243"/>
                  </a:lnTo>
                  <a:lnTo>
                    <a:pt x="62" y="239"/>
                  </a:lnTo>
                  <a:lnTo>
                    <a:pt x="47" y="235"/>
                  </a:lnTo>
                  <a:lnTo>
                    <a:pt x="30" y="234"/>
                  </a:lnTo>
                  <a:lnTo>
                    <a:pt x="15" y="234"/>
                  </a:lnTo>
                  <a:lnTo>
                    <a:pt x="0" y="234"/>
                  </a:lnTo>
                  <a:close/>
                </a:path>
              </a:pathLst>
            </a:custGeom>
            <a:solidFill>
              <a:schemeClr val="bg1"/>
            </a:solidFill>
            <a:ln w="12700">
              <a:solidFill>
                <a:srgbClr val="000000"/>
              </a:solidFill>
              <a:round/>
              <a:headEnd/>
              <a:tailEnd/>
            </a:ln>
          </p:spPr>
          <p:txBody>
            <a:bodyPr/>
            <a:lstStyle/>
            <a:p>
              <a:endParaRPr lang="en-US" sz="1400">
                <a:latin typeface="+mn-lt"/>
              </a:endParaRPr>
            </a:p>
          </p:txBody>
        </p:sp>
        <p:sp>
          <p:nvSpPr>
            <p:cNvPr id="86026" name="Text Box 28"/>
            <p:cNvSpPr txBox="1">
              <a:spLocks noChangeArrowheads="1"/>
            </p:cNvSpPr>
            <p:nvPr/>
          </p:nvSpPr>
          <p:spPr bwMode="gray">
            <a:xfrm>
              <a:off x="3096" y="2700"/>
              <a:ext cx="902" cy="51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GB" sz="2000">
                  <a:latin typeface="+mn-lt"/>
                </a:rPr>
                <a:t>Failure</a:t>
              </a:r>
            </a:p>
            <a:p>
              <a:pPr algn="r"/>
              <a:r>
                <a:rPr lang="en-GB" sz="2000">
                  <a:latin typeface="+mn-lt"/>
                </a:rPr>
                <a:t>Analysis</a:t>
              </a:r>
            </a:p>
          </p:txBody>
        </p:sp>
      </p:grpSp>
      <p:sp>
        <p:nvSpPr>
          <p:cNvPr id="5" name="Rectangle 4"/>
          <p:cNvSpPr/>
          <p:nvPr/>
        </p:nvSpPr>
        <p:spPr>
          <a:xfrm>
            <a:off x="329461" y="1261899"/>
            <a:ext cx="8363615" cy="73866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400" dirty="0"/>
              <a:t>Functional FMEA and Flow Sensitivity are simple tools that uses the knowledge and experience of the team to identify potentially sensitive functions and flows that could result in undesirable emergent behaviour – they identify the critical functions and inputs</a:t>
            </a:r>
          </a:p>
        </p:txBody>
      </p:sp>
    </p:spTree>
    <p:extLst>
      <p:ext uri="{BB962C8B-B14F-4D97-AF65-F5344CB8AC3E}">
        <p14:creationId xmlns:p14="http://schemas.microsoft.com/office/powerpoint/2010/main" val="76719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06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animBg="1"/>
      <p:bldP spid="45061"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24</TotalTime>
  <Words>5022</Words>
  <Application>Microsoft Macintosh PowerPoint</Application>
  <PresentationFormat>On-screen Show (4:3)</PresentationFormat>
  <Paragraphs>875</Paragraphs>
  <Slides>61</Slides>
  <Notes>41</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61</vt:i4>
      </vt:variant>
    </vt:vector>
  </HeadingPairs>
  <TitlesOfParts>
    <vt:vector size="77" baseType="lpstr">
      <vt:lpstr>Apple Casual</vt:lpstr>
      <vt:lpstr>Calibri</vt:lpstr>
      <vt:lpstr>Courier New</vt:lpstr>
      <vt:lpstr>GE Inspira Pitch Regular</vt:lpstr>
      <vt:lpstr>MS PGothic</vt:lpstr>
      <vt:lpstr>ＭＳ Ｐゴシック</vt:lpstr>
      <vt:lpstr>ＭＳ ゴシック</vt:lpstr>
      <vt:lpstr>Symbol</vt:lpstr>
      <vt:lpstr>Times New Roman</vt:lpstr>
      <vt:lpstr>Verdana</vt:lpstr>
      <vt:lpstr>Wingdings</vt:lpstr>
      <vt:lpstr>Wingdings 2</vt:lpstr>
      <vt:lpstr>Arial</vt:lpstr>
      <vt:lpstr>2016 Waters Template_white</vt:lpstr>
      <vt:lpstr>Custom Design</vt:lpstr>
      <vt:lpstr>Document</vt:lpstr>
      <vt:lpstr>Analyse Requirements Sensitivity and Failure Analysis  Assessing Requirements for Emergent Sensitivities </vt:lpstr>
      <vt:lpstr>Process and Tools </vt:lpstr>
      <vt:lpstr>Where are we?: Analyse Requirements</vt:lpstr>
      <vt:lpstr>PowerPoint Presentation</vt:lpstr>
      <vt:lpstr>Introduction</vt:lpstr>
      <vt:lpstr>Philosophy</vt:lpstr>
      <vt:lpstr>Traditional Variation Cost Model </vt:lpstr>
      <vt:lpstr>Traditional Variation Cost Model </vt:lpstr>
      <vt:lpstr>Which one would you take home</vt:lpstr>
      <vt:lpstr>Traditional Variation Cost Model </vt:lpstr>
      <vt:lpstr>Traditional Variation Cost Model </vt:lpstr>
      <vt:lpstr>Variation</vt:lpstr>
      <vt:lpstr>Taguchi Variation Cost Model</vt:lpstr>
      <vt:lpstr>Effect of Variation</vt:lpstr>
      <vt:lpstr>The Robust Design Approach</vt:lpstr>
      <vt:lpstr>PowerPoint Presentation</vt:lpstr>
      <vt:lpstr>PowerPoint Presentation</vt:lpstr>
      <vt:lpstr>Taguchi and Requirements Interpretation</vt:lpstr>
      <vt:lpstr>Functional Sensitivity Analysis</vt:lpstr>
      <vt:lpstr>Functional Requirement Sensitivity Analysis</vt:lpstr>
      <vt:lpstr>PowerPoint Presentation</vt:lpstr>
      <vt:lpstr>Sensitivity Analysis the Approach</vt:lpstr>
      <vt:lpstr>Approach</vt:lpstr>
      <vt:lpstr>Flow Sensitivity Analysis</vt:lpstr>
      <vt:lpstr>Example</vt:lpstr>
      <vt:lpstr>Sensitivity Input-Output </vt:lpstr>
      <vt:lpstr>Causal Effect</vt:lpstr>
      <vt:lpstr>Function Sensitivity</vt:lpstr>
      <vt:lpstr>Functional Failure Modes and Effects Analysis</vt:lpstr>
      <vt:lpstr>Functional FMEA - How to do it</vt:lpstr>
      <vt:lpstr>The Functional FMEA Template</vt:lpstr>
      <vt:lpstr>Failings of FMEA</vt:lpstr>
      <vt:lpstr>A Systems View of Failure</vt:lpstr>
      <vt:lpstr>Failure Demonstration</vt:lpstr>
      <vt:lpstr>Failure Demonstration</vt:lpstr>
      <vt:lpstr>Failure Demonstration</vt:lpstr>
      <vt:lpstr>Failure Demonstration</vt:lpstr>
      <vt:lpstr>Failure Demonstration</vt:lpstr>
      <vt:lpstr>Failure Demonstration</vt:lpstr>
      <vt:lpstr>Failure Demonstration</vt:lpstr>
      <vt:lpstr>The Functional FMEA Form</vt:lpstr>
      <vt:lpstr>The Functional FMEA Form</vt:lpstr>
      <vt:lpstr>Functions</vt:lpstr>
      <vt:lpstr>Functional Failure Mode</vt:lpstr>
      <vt:lpstr>Effects</vt:lpstr>
      <vt:lpstr>Severity S</vt:lpstr>
      <vt:lpstr>Causes</vt:lpstr>
      <vt:lpstr>Failure Mechanism</vt:lpstr>
      <vt:lpstr>Handling Failure Mechanisms</vt:lpstr>
      <vt:lpstr>Occurrence O</vt:lpstr>
      <vt:lpstr>Detection/Prevention  Currently Employed Method</vt:lpstr>
      <vt:lpstr>Prevention/Detection D</vt:lpstr>
      <vt:lpstr>Detection Ratings</vt:lpstr>
      <vt:lpstr>Risk Priority Number RPN</vt:lpstr>
      <vt:lpstr>Design Suggestions/ Comments</vt:lpstr>
      <vt:lpstr>  Example</vt:lpstr>
      <vt:lpstr>Exercise – FFMEA</vt:lpstr>
      <vt:lpstr>A New Functionality</vt:lpstr>
      <vt:lpstr>Tying up loose ends</vt:lpstr>
      <vt:lpstr>Functional FMEA</vt:lpstr>
      <vt:lpstr>Summary</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Sensitivity and Failure Analysis</dc:title>
  <dc:subject>Systems Engineering</dc:subject>
  <dc:creator>Stuart Burge</dc:creator>
  <cp:keywords/>
  <dc:description/>
  <cp:lastModifiedBy>Stuart Burge</cp:lastModifiedBy>
  <cp:revision>7</cp:revision>
  <dcterms:created xsi:type="dcterms:W3CDTF">2015-11-25T16:01:18Z</dcterms:created>
  <dcterms:modified xsi:type="dcterms:W3CDTF">2016-10-25T08:23:48Z</dcterms:modified>
  <cp:category/>
</cp:coreProperties>
</file>