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gif" ContentType="image/gif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1"/>
    <p:sldMasterId id="2147484900" r:id="rId2"/>
  </p:sldMasterIdLst>
  <p:notesMasterIdLst>
    <p:notesMasterId r:id="rId13"/>
  </p:notesMasterIdLst>
  <p:handoutMasterIdLst>
    <p:handoutMasterId r:id="rId14"/>
  </p:handoutMasterIdLst>
  <p:sldIdLst>
    <p:sldId id="256" r:id="rId3"/>
    <p:sldId id="260" r:id="rId4"/>
    <p:sldId id="261" r:id="rId5"/>
    <p:sldId id="263" r:id="rId6"/>
    <p:sldId id="264" r:id="rId7"/>
    <p:sldId id="265" r:id="rId8"/>
    <p:sldId id="266" r:id="rId9"/>
    <p:sldId id="270" r:id="rId10"/>
    <p:sldId id="268" r:id="rId11"/>
    <p:sldId id="271" r:id="rId12"/>
  </p:sldIdLst>
  <p:sldSz cx="9144000" cy="6858000" type="screen4x3"/>
  <p:notesSz cx="6896100" cy="9236075"/>
  <p:custDataLst>
    <p:tags r:id="rId1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66"/>
    <p:restoredTop sz="93233"/>
  </p:normalViewPr>
  <p:slideViewPr>
    <p:cSldViewPr>
      <p:cViewPr varScale="1">
        <p:scale>
          <a:sx n="61" d="100"/>
          <a:sy n="61" d="100"/>
        </p:scale>
        <p:origin x="1120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tags" Target="tags/tag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pPr/>
              <a:t>10/25/16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pPr/>
              <a:t>10/25/16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819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AED38FA-4CC0-EC4C-ACC0-CE3C68F9CF6E}" type="slidenum">
              <a:rPr lang="en-GB" sz="1200"/>
              <a:pPr eaLnBrk="1" hangingPunct="1"/>
              <a:t>2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575240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DD21EF9-3043-FB4A-8E18-06C22649D6E4}" type="slidenum">
              <a:rPr lang="en-GB" sz="1200"/>
              <a:pPr eaLnBrk="1" hangingPunct="1"/>
              <a:t>3</a:t>
            </a:fld>
            <a:endParaRPr lang="en-GB" sz="1200"/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02" tIns="0" rIns="18902" bIns="0" anchor="b"/>
          <a:lstStyle/>
          <a:p>
            <a:pPr algn="r" defTabSz="906463" eaLnBrk="0" hangingPunct="0"/>
            <a:r>
              <a:rPr lang="en-US" sz="1000" i="1">
                <a:latin typeface="Times New Roman" charset="0"/>
              </a:rPr>
              <a:t>9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02" tIns="0" rIns="18902" bIns="0" anchor="b"/>
          <a:lstStyle/>
          <a:p>
            <a:pPr algn="r" defTabSz="906463" eaLnBrk="0" hangingPunct="0"/>
            <a:r>
              <a:rPr lang="en-US" sz="1000" i="1">
                <a:latin typeface="Times New Roman" charset="0"/>
              </a:rPr>
              <a:t>9</a:t>
            </a:r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2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911225" y="4340225"/>
            <a:ext cx="5027613" cy="4113213"/>
          </a:xfrm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34" tIns="47254" rIns="92934" bIns="47254"/>
          <a:lstStyle/>
          <a:p>
            <a:pPr eaLnBrk="1" hangingPunct="1"/>
            <a:endParaRPr lang="en-US">
              <a:latin typeface="Arial" charset="0"/>
            </a:endParaRPr>
          </a:p>
        </p:txBody>
      </p:sp>
      <p:sp>
        <p:nvSpPr>
          <p:cNvPr id="38923" name="Rectangle 1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0563"/>
            <a:ext cx="4557713" cy="3417887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609482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331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1331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5FBB3F3-EF0D-A24F-B8A5-2253E88DBCF9}" type="slidenum">
              <a:rPr lang="en-GB" sz="1200"/>
              <a:pPr eaLnBrk="1" hangingPunct="1"/>
              <a:t>6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8250873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3386675-00C2-3949-B6DA-4F4F0AC3E366}" type="slidenum">
              <a:rPr lang="en-GB" sz="1200"/>
              <a:pPr eaLnBrk="1" hangingPunct="1"/>
              <a:t>7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3943462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E7F470-2FB7-4084-8BD9-D7993C9E07A3}" type="slidenum">
              <a:rPr lang="en-GB" smtClean="0">
                <a:solidFill>
                  <a:srgbClr val="000000"/>
                </a:solidFill>
                <a:latin typeface="Arial" pitchFamily="34" charset="0"/>
              </a:rPr>
              <a:pPr/>
              <a:t>9</a:t>
            </a:fld>
            <a:endParaRPr lang="en-GB" dirty="0" smtClean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3703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21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3045DB1-F87F-0F4B-A14A-011328F30620}" type="slidenum">
              <a:rPr lang="en-GB" sz="1200">
                <a:cs typeface="Arial" charset="0"/>
              </a:rPr>
              <a:pPr eaLnBrk="1" hangingPunct="1"/>
              <a:t>10</a:t>
            </a:fld>
            <a:endParaRPr lang="en-GB" sz="120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286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 anchor="ctr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Font typeface="Wingdings 2" pitchFamily="18" charset="2"/>
              <a:buNone/>
              <a:defRPr b="1" smtClean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ctr"/>
          <a:lstStyle>
            <a:lvl1pPr marL="0" indent="0" algn="ctr">
              <a:buNone/>
              <a:defRPr sz="2400" b="1">
                <a:solidFill>
                  <a:srgbClr val="4F81BD"/>
                </a:solidFill>
                <a:effectLst/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67" y="-27856"/>
            <a:ext cx="68580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41767" y="-5542"/>
            <a:ext cx="6489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2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1800"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 sz="1600">
                <a:latin typeface="+mn-lt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 sz="1600">
                <a:latin typeface="+mn-lt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1800"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 sz="1600">
                <a:latin typeface="+mn-lt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 sz="1600">
                <a:latin typeface="+mn-lt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41767" y="-5542"/>
            <a:ext cx="6489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4025030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46482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1" dirty="0" smtClean="0">
                <a:solidFill>
                  <a:schemeClr val="accent1"/>
                </a:solidFill>
                <a:effectLst/>
                <a:latin typeface="+mj-lt"/>
                <a:ea typeface="MS PGothic" pitchFamily="34" charset="-128"/>
                <a:cs typeface="ＭＳ Ｐゴシック" pitchFamily="31" charset="-128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2286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858000" cy="10058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30238" indent="-173038">
              <a:defRPr sz="1400">
                <a:latin typeface="+mn-lt"/>
              </a:defRPr>
            </a:lvl4pPr>
            <a:lvl5pPr marL="801688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82588" indent="-153988">
              <a:defRPr sz="1400">
                <a:latin typeface="+mn-lt"/>
              </a:defRPr>
            </a:lvl3pPr>
            <a:lvl4pPr marL="606425" indent="-149225">
              <a:defRPr sz="1400">
                <a:latin typeface="+mn-lt"/>
              </a:defRPr>
            </a:lvl4pPr>
            <a:lvl5pPr marL="79692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27063" indent="-169863">
              <a:defRPr sz="1400">
                <a:latin typeface="+mn-lt"/>
              </a:defRPr>
            </a:lvl4pPr>
            <a:lvl5pPr marL="800100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82588" indent="-153988">
              <a:defRPr sz="1400">
                <a:latin typeface="+mn-lt"/>
              </a:defRPr>
            </a:lvl3pPr>
            <a:lvl4pPr marL="606425" indent="-153988">
              <a:defRPr sz="1400">
                <a:latin typeface="+mn-lt"/>
              </a:defRPr>
            </a:lvl4pPr>
            <a:lvl5pPr marL="862013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30238" indent="-173038">
              <a:defRPr sz="1400">
                <a:latin typeface="+mn-lt"/>
              </a:defRPr>
            </a:lvl4pPr>
            <a:lvl5pPr marL="801688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82588" indent="-150813">
              <a:defRPr sz="1400">
                <a:latin typeface="+mn-lt"/>
              </a:defRPr>
            </a:lvl3pPr>
            <a:lvl4pPr marL="606425" indent="-149225">
              <a:defRPr sz="1400">
                <a:latin typeface="+mn-lt"/>
              </a:defRPr>
            </a:lvl4pPr>
            <a:lvl5pPr marL="798513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287338" indent="-163513">
              <a:defRPr sz="1400">
                <a:latin typeface="+mn-lt"/>
              </a:defRPr>
            </a:lvl2pPr>
            <a:lvl3pPr marL="393700" indent="-163513">
              <a:tabLst/>
              <a:defRPr sz="1400">
                <a:latin typeface="+mn-lt"/>
              </a:defRPr>
            </a:lvl3pPr>
            <a:lvl4pPr marL="627063" indent="-168275">
              <a:defRPr sz="1400">
                <a:latin typeface="+mn-lt"/>
              </a:defRPr>
            </a:lvl4pPr>
            <a:lvl5pPr marL="792163" indent="-16510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252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6748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_blob_strip_wide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4000"/>
          </a:xfrm>
          <a:prstGeom prst="rect">
            <a:avLst/>
          </a:prstGeom>
        </p:spPr>
      </p:pic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12700" y="6681788"/>
            <a:ext cx="1401763" cy="19843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</a:t>
            </a:r>
            <a:r>
              <a:rPr lang="en-US" sz="700" dirty="0" smtClean="0">
                <a:solidFill>
                  <a:srgbClr val="000000"/>
                </a:solidFill>
              </a:rPr>
              <a:t>2016 </a:t>
            </a:r>
            <a:r>
              <a:rPr lang="en-US" sz="700" dirty="0">
                <a:solidFill>
                  <a:srgbClr val="000000"/>
                </a:solidFill>
              </a:rPr>
              <a:t>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-4763"/>
            <a:ext cx="6489700" cy="104140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266" y="414762"/>
            <a:ext cx="2022197" cy="46691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  <p:sldLayoutId id="2147484902" r:id="rId11"/>
    <p:sldLayoutId id="2147484904" r:id="rId12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effectLst/>
          <a:latin typeface="+mj-lt"/>
          <a:ea typeface="MS PGothic" pitchFamily="34" charset="-128"/>
          <a:cs typeface="MS PGothic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_blob_strip_wid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4000"/>
          </a:xfrm>
          <a:prstGeom prst="rect">
            <a:avLst/>
          </a:prstGeom>
        </p:spPr>
      </p:pic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95600"/>
            <a:ext cx="4620294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emf"/><Relationship Id="rId3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4" Type="http://schemas.openxmlformats.org/officeDocument/2006/relationships/image" Target="../media/image9.emf"/><Relationship Id="rId5" Type="http://schemas.openxmlformats.org/officeDocument/2006/relationships/image" Target="../media/image10.emf"/><Relationship Id="rId6" Type="http://schemas.openxmlformats.org/officeDocument/2006/relationships/image" Target="../media/image11.emf"/><Relationship Id="rId7" Type="http://schemas.openxmlformats.org/officeDocument/2006/relationships/image" Target="../media/image12.emf"/><Relationship Id="rId8" Type="http://schemas.openxmlformats.org/officeDocument/2006/relationships/image" Target="../media/image13.emf"/><Relationship Id="rId9" Type="http://schemas.openxmlformats.org/officeDocument/2006/relationships/image" Target="../media/image14.emf"/><Relationship Id="rId10" Type="http://schemas.openxmlformats.org/officeDocument/2006/relationships/image" Target="../media/image15.emf"/><Relationship Id="rId11" Type="http://schemas.openxmlformats.org/officeDocument/2006/relationships/image" Target="../media/image16.emf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emf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5.emf"/><Relationship Id="rId12" Type="http://schemas.openxmlformats.org/officeDocument/2006/relationships/image" Target="../media/image16.emf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emf"/><Relationship Id="rId3" Type="http://schemas.openxmlformats.org/officeDocument/2006/relationships/image" Target="../media/image7.emf"/><Relationship Id="rId4" Type="http://schemas.openxmlformats.org/officeDocument/2006/relationships/image" Target="../media/image8.emf"/><Relationship Id="rId5" Type="http://schemas.openxmlformats.org/officeDocument/2006/relationships/image" Target="../media/image9.emf"/><Relationship Id="rId6" Type="http://schemas.openxmlformats.org/officeDocument/2006/relationships/image" Target="../media/image10.emf"/><Relationship Id="rId7" Type="http://schemas.openxmlformats.org/officeDocument/2006/relationships/image" Target="../media/image11.emf"/><Relationship Id="rId8" Type="http://schemas.openxmlformats.org/officeDocument/2006/relationships/image" Target="../media/image12.emf"/><Relationship Id="rId9" Type="http://schemas.openxmlformats.org/officeDocument/2006/relationships/image" Target="../media/image13.emf"/><Relationship Id="rId10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4" Type="http://schemas.openxmlformats.org/officeDocument/2006/relationships/image" Target="../media/image22.emf"/><Relationship Id="rId5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59967"/>
            <a:ext cx="3822700" cy="2637955"/>
          </a:xfrm>
          <a:prstGeom prst="rect">
            <a:avLst/>
          </a:prstGeom>
        </p:spPr>
      </p:pic>
      <p:sp>
        <p:nvSpPr>
          <p:cNvPr id="2049" name="Title 3"/>
          <p:cNvSpPr>
            <a:spLocks noGrp="1"/>
          </p:cNvSpPr>
          <p:nvPr>
            <p:ph type="ctrTitle"/>
          </p:nvPr>
        </p:nvSpPr>
        <p:spPr>
          <a:xfrm>
            <a:off x="4038600" y="1552902"/>
            <a:ext cx="4737100" cy="1658149"/>
          </a:xfrm>
        </p:spPr>
        <p:txBody>
          <a:bodyPr/>
          <a:lstStyle/>
          <a:p>
            <a:pPr algn="r">
              <a:lnSpc>
                <a:spcPct val="90000"/>
              </a:lnSpc>
            </a:pPr>
            <a:r>
              <a:rPr lang="en-GB" sz="4000" dirty="0" smtClean="0"/>
              <a:t>A Systems Approach to </a:t>
            </a:r>
            <a:r>
              <a:rPr lang="en-GB" sz="4000" smtClean="0"/>
              <a:t>Systems Design</a:t>
            </a:r>
            <a:endParaRPr lang="en-GB" sz="4000" dirty="0"/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942731" y="4087450"/>
            <a:ext cx="7253654" cy="123971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GB" sz="1400" dirty="0">
                <a:solidFill>
                  <a:schemeClr val="dk1"/>
                </a:solidFill>
                <a:latin typeface="+mn-lt"/>
                <a:ea typeface="+mn-ea"/>
              </a:rPr>
              <a:t>This Session</a:t>
            </a:r>
          </a:p>
          <a:p>
            <a:pPr marL="164127" indent="-164127">
              <a:buFont typeface="Arial" pitchFamily="34" charset="0"/>
              <a:buChar char="•"/>
              <a:defRPr/>
            </a:pPr>
            <a:r>
              <a:rPr lang="en-GB" sz="1200" dirty="0">
                <a:solidFill>
                  <a:schemeClr val="dk1"/>
                </a:solidFill>
                <a:latin typeface="+mn-lt"/>
                <a:ea typeface="+mn-ea"/>
              </a:rPr>
              <a:t>Explains a Systems Approach to System Design</a:t>
            </a:r>
          </a:p>
          <a:p>
            <a:pPr marL="164127" indent="-164127">
              <a:buFont typeface="Arial" pitchFamily="34" charset="0"/>
              <a:buChar char="•"/>
              <a:defRPr/>
            </a:pPr>
            <a:r>
              <a:rPr lang="en-GB" sz="1200" dirty="0">
                <a:solidFill>
                  <a:schemeClr val="dk1"/>
                </a:solidFill>
                <a:latin typeface="+mn-lt"/>
                <a:ea typeface="+mn-ea"/>
              </a:rPr>
              <a:t>Emphasises the importance of using functionality to:</a:t>
            </a:r>
          </a:p>
          <a:p>
            <a:pPr marL="580307" lvl="1" indent="-158265">
              <a:buFont typeface="Arial" pitchFamily="34" charset="0"/>
              <a:buChar char="•"/>
              <a:defRPr/>
            </a:pPr>
            <a:r>
              <a:rPr lang="en-GB" sz="1200" dirty="0">
                <a:solidFill>
                  <a:schemeClr val="dk1"/>
                </a:solidFill>
                <a:latin typeface="+mn-lt"/>
                <a:ea typeface="+mn-ea"/>
              </a:rPr>
              <a:t>Manage complexity</a:t>
            </a:r>
          </a:p>
          <a:p>
            <a:pPr marL="580307" lvl="1" indent="-158265">
              <a:buFont typeface="Arial" pitchFamily="34" charset="0"/>
              <a:buChar char="•"/>
              <a:defRPr/>
            </a:pPr>
            <a:r>
              <a:rPr lang="en-GB" sz="1200" dirty="0">
                <a:solidFill>
                  <a:schemeClr val="dk1"/>
                </a:solidFill>
                <a:latin typeface="+mn-lt"/>
                <a:ea typeface="+mn-ea"/>
              </a:rPr>
              <a:t>Provide an invariant traceability record</a:t>
            </a:r>
          </a:p>
          <a:p>
            <a:pPr marL="580307" lvl="1" indent="-158265">
              <a:buFont typeface="Arial" pitchFamily="34" charset="0"/>
              <a:buChar char="•"/>
              <a:defRPr/>
            </a:pPr>
            <a:r>
              <a:rPr lang="en-GB" sz="1200">
                <a:solidFill>
                  <a:schemeClr val="dk1"/>
                </a:solidFill>
                <a:latin typeface="+mn-lt"/>
                <a:ea typeface="+mn-ea"/>
              </a:rPr>
              <a:t>Help </a:t>
            </a:r>
            <a:r>
              <a:rPr lang="en-GB" sz="1200" dirty="0">
                <a:solidFill>
                  <a:schemeClr val="dk1"/>
                </a:solidFill>
                <a:latin typeface="+mn-lt"/>
                <a:ea typeface="+mn-ea"/>
              </a:rPr>
              <a:t>assure a holistic solution</a:t>
            </a:r>
          </a:p>
        </p:txBody>
      </p:sp>
      <p:pic>
        <p:nvPicPr>
          <p:cNvPr id="5" name="Picture 4" descr="bhw logo no background copy.gi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67" y="304800"/>
            <a:ext cx="989666" cy="50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4662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smtClean="0"/>
              <a:t>Purpose : </a:t>
            </a:r>
          </a:p>
          <a:p>
            <a:pPr lvl="1"/>
            <a:r>
              <a:rPr lang="en-GB" smtClean="0"/>
              <a:t>To determine the overall system design concept that best matches the requirements </a:t>
            </a:r>
          </a:p>
          <a:p>
            <a:r>
              <a:rPr lang="en-GB" smtClean="0"/>
              <a:t>Outcomes : </a:t>
            </a:r>
          </a:p>
          <a:p>
            <a:pPr lvl="1"/>
            <a:r>
              <a:rPr lang="en-GB" smtClean="0"/>
              <a:t>A conceptual system design solution in terms of</a:t>
            </a:r>
          </a:p>
          <a:p>
            <a:pPr lvl="2"/>
            <a:r>
              <a:rPr lang="en-GB" smtClean="0"/>
              <a:t>the technologies that will deliver the technical system design requirements (and thereby the customer/stakeholder requirements)</a:t>
            </a:r>
          </a:p>
          <a:p>
            <a:pPr lvl="2"/>
            <a:r>
              <a:rPr lang="en-GB" smtClean="0"/>
              <a:t>a system architecture that allows the concept design to be realised</a:t>
            </a:r>
          </a:p>
          <a:p>
            <a:pPr lvl="1"/>
            <a:r>
              <a:rPr lang="en-GB" smtClean="0"/>
              <a:t>Engineering Design and Analysis to determine baseline design</a:t>
            </a:r>
          </a:p>
          <a:p>
            <a:pPr lvl="1"/>
            <a:r>
              <a:rPr lang="en-GB" smtClean="0"/>
              <a:t>Initial flow-down of requirements to subsystem level </a:t>
            </a:r>
          </a:p>
          <a:p>
            <a:endParaRPr lang="en-GB" dirty="0"/>
          </a:p>
        </p:txBody>
      </p:sp>
      <p:sp>
        <p:nvSpPr>
          <p:cNvPr id="7169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Where are we?</a:t>
            </a:r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301918" y="4812001"/>
            <a:ext cx="4160605" cy="14732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64127" lvl="1" indent="10258">
              <a:lnSpc>
                <a:spcPct val="90000"/>
              </a:lnSpc>
            </a:pPr>
            <a:r>
              <a:rPr lang="en-GB" sz="1477" b="1" i="1" dirty="0">
                <a:solidFill>
                  <a:schemeClr val="tx1"/>
                </a:solidFill>
              </a:rPr>
              <a:t>“Design is a funny word. Some people think design means how it looks. But of course, if you dig deeper, it’s really about how it works”</a:t>
            </a:r>
          </a:p>
          <a:p>
            <a:pPr marL="316531" indent="-316531" algn="r">
              <a:lnSpc>
                <a:spcPct val="90000"/>
              </a:lnSpc>
            </a:pPr>
            <a:r>
              <a:rPr lang="en-GB" sz="1292" dirty="0">
                <a:solidFill>
                  <a:schemeClr val="tx1"/>
                </a:solidFill>
              </a:rPr>
              <a:t>								Steve Jobs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870" y="1604952"/>
            <a:ext cx="3822700" cy="2637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64612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07" name="Rectangle 12"/>
          <p:cNvSpPr>
            <a:spLocks noGrp="1" noChangeArrowheads="1"/>
          </p:cNvSpPr>
          <p:nvPr>
            <p:ph type="title"/>
          </p:nvPr>
        </p:nvSpPr>
        <p:spPr>
          <a:xfrm>
            <a:off x="131763" y="-4763"/>
            <a:ext cx="6489700" cy="766763"/>
          </a:xfrm>
        </p:spPr>
        <p:txBody>
          <a:bodyPr/>
          <a:lstStyle/>
          <a:p>
            <a:r>
              <a:rPr lang="en-GB" smtClean="0"/>
              <a:t>Key Tasks and Systems Tools</a:t>
            </a:r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914400"/>
            <a:ext cx="7901214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72726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1767" y="-5542"/>
            <a:ext cx="6489700" cy="843742"/>
          </a:xfrm>
        </p:spPr>
        <p:txBody>
          <a:bodyPr/>
          <a:lstStyle/>
          <a:p>
            <a:r>
              <a:rPr lang="en-US" smtClean="0"/>
              <a:t>Process and Tools</a:t>
            </a:r>
            <a:endParaRPr lang="en-US"/>
          </a:p>
        </p:txBody>
      </p:sp>
      <p:pic>
        <p:nvPicPr>
          <p:cNvPr id="152" name="Picture 15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5386" y="2466360"/>
            <a:ext cx="887630" cy="831225"/>
          </a:xfrm>
          <a:prstGeom prst="rect">
            <a:avLst/>
          </a:prstGeom>
        </p:spPr>
      </p:pic>
      <p:sp>
        <p:nvSpPr>
          <p:cNvPr id="153" name="TextBox 152"/>
          <p:cNvSpPr txBox="1"/>
          <p:nvPr/>
        </p:nvSpPr>
        <p:spPr>
          <a:xfrm>
            <a:off x="3027103" y="2841921"/>
            <a:ext cx="1385789" cy="37497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Determines the natural structure of a system that can be exploited 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3050986" y="2574701"/>
            <a:ext cx="756039" cy="174920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r>
              <a:rPr lang="en-US" sz="800" b="1" dirty="0">
                <a:latin typeface="+mj-lt"/>
              </a:rPr>
              <a:t>N</a:t>
            </a:r>
            <a:r>
              <a:rPr lang="en-US" sz="800" b="1" baseline="30000" dirty="0">
                <a:latin typeface="+mj-lt"/>
              </a:rPr>
              <a:t>2</a:t>
            </a:r>
            <a:r>
              <a:rPr lang="en-US" sz="800" b="1" dirty="0">
                <a:latin typeface="+mj-lt"/>
              </a:rPr>
              <a:t> Analysis</a:t>
            </a:r>
          </a:p>
        </p:txBody>
      </p:sp>
      <p:pic>
        <p:nvPicPr>
          <p:cNvPr id="155" name="Picture 15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5922" y="3364714"/>
            <a:ext cx="1632795" cy="1066261"/>
          </a:xfrm>
          <a:prstGeom prst="rect">
            <a:avLst/>
          </a:prstGeom>
        </p:spPr>
      </p:pic>
      <p:sp>
        <p:nvSpPr>
          <p:cNvPr id="156" name="TextBox 155"/>
          <p:cNvSpPr txBox="1"/>
          <p:nvPr/>
        </p:nvSpPr>
        <p:spPr>
          <a:xfrm>
            <a:off x="3216087" y="4665014"/>
            <a:ext cx="1533487" cy="37497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Determines candidate system architectures with minimal interfaces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3306481" y="4440656"/>
            <a:ext cx="1503038" cy="159531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r>
              <a:rPr lang="en-US" sz="700" b="1" dirty="0">
                <a:latin typeface="+mj-lt"/>
              </a:rPr>
              <a:t>Logical System Architecting</a:t>
            </a:r>
          </a:p>
        </p:txBody>
      </p:sp>
      <p:pic>
        <p:nvPicPr>
          <p:cNvPr id="158" name="Picture 15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212" y="4310596"/>
            <a:ext cx="1762459" cy="901862"/>
          </a:xfrm>
          <a:prstGeom prst="rect">
            <a:avLst/>
          </a:prstGeom>
        </p:spPr>
      </p:pic>
      <p:sp>
        <p:nvSpPr>
          <p:cNvPr id="159" name="TextBox 158"/>
          <p:cNvSpPr txBox="1"/>
          <p:nvPr/>
        </p:nvSpPr>
        <p:spPr>
          <a:xfrm>
            <a:off x="1705824" y="5517277"/>
            <a:ext cx="2014173" cy="48269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Identifies and captures all possible functional solutions to a system design problem and thereby determine suitable candidate system concepts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1595534" y="5210780"/>
            <a:ext cx="1757905" cy="174920"/>
          </a:xfrm>
          <a:prstGeom prst="rect">
            <a:avLst/>
          </a:prstGeom>
          <a:noFill/>
        </p:spPr>
        <p:txBody>
          <a:bodyPr wrap="square" lIns="51307" tIns="25654" rIns="51307" bIns="25654" rtlCol="0">
            <a:spAutoFit/>
          </a:bodyPr>
          <a:lstStyle/>
          <a:p>
            <a:r>
              <a:rPr lang="en-US" sz="800" b="1" dirty="0">
                <a:latin typeface="+mj-lt"/>
              </a:rPr>
              <a:t>Function Means Analysis</a:t>
            </a:r>
          </a:p>
        </p:txBody>
      </p:sp>
      <p:sp>
        <p:nvSpPr>
          <p:cNvPr id="162" name="TextBox 161"/>
          <p:cNvSpPr txBox="1"/>
          <p:nvPr/>
        </p:nvSpPr>
        <p:spPr>
          <a:xfrm>
            <a:off x="6524663" y="5866268"/>
            <a:ext cx="1483449" cy="37497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Compares candidate system concepts against a set of criteria  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6734202" y="6320552"/>
            <a:ext cx="944578" cy="174920"/>
          </a:xfrm>
          <a:prstGeom prst="rect">
            <a:avLst/>
          </a:prstGeom>
          <a:noFill/>
        </p:spPr>
        <p:txBody>
          <a:bodyPr wrap="square" lIns="51307" tIns="25654" rIns="51307" bIns="25654" rtlCol="0">
            <a:spAutoFit/>
          </a:bodyPr>
          <a:lstStyle/>
          <a:p>
            <a:r>
              <a:rPr lang="en-US" sz="800" b="1" dirty="0">
                <a:latin typeface="+mj-lt"/>
              </a:rPr>
              <a:t>Pugh Matrix</a:t>
            </a:r>
          </a:p>
        </p:txBody>
      </p:sp>
      <p:pic>
        <p:nvPicPr>
          <p:cNvPr id="164" name="Picture 16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6552" y="808838"/>
            <a:ext cx="1865187" cy="1519157"/>
          </a:xfrm>
          <a:prstGeom prst="rect">
            <a:avLst/>
          </a:prstGeom>
        </p:spPr>
      </p:pic>
      <p:sp>
        <p:nvSpPr>
          <p:cNvPr id="165" name="TextBox 164"/>
          <p:cNvSpPr txBox="1"/>
          <p:nvPr/>
        </p:nvSpPr>
        <p:spPr>
          <a:xfrm>
            <a:off x="1932486" y="4581660"/>
            <a:ext cx="103681" cy="259558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endParaRPr lang="en-US" sz="1350" dirty="0">
              <a:latin typeface="+mj-lt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5215347" y="2570462"/>
            <a:ext cx="1458542" cy="48269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Verify System Concept Solution meets the System Requirements and allocation of Sub-System Requirements</a:t>
            </a:r>
          </a:p>
        </p:txBody>
      </p:sp>
      <p:sp>
        <p:nvSpPr>
          <p:cNvPr id="167" name="TextBox 166"/>
          <p:cNvSpPr txBox="1"/>
          <p:nvPr/>
        </p:nvSpPr>
        <p:spPr>
          <a:xfrm>
            <a:off x="5067780" y="2327995"/>
            <a:ext cx="1895773" cy="174920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r>
              <a:rPr lang="en-US" sz="800" b="1" dirty="0">
                <a:latin typeface="+mj-lt"/>
              </a:rPr>
              <a:t>Quality Function Deployment 2</a:t>
            </a:r>
          </a:p>
        </p:txBody>
      </p:sp>
      <p:sp>
        <p:nvSpPr>
          <p:cNvPr id="169" name="Text Box 430"/>
          <p:cNvSpPr txBox="1">
            <a:spLocks noChangeArrowheads="1"/>
          </p:cNvSpPr>
          <p:nvPr/>
        </p:nvSpPr>
        <p:spPr bwMode="auto">
          <a:xfrm>
            <a:off x="4866816" y="4081498"/>
            <a:ext cx="2055278" cy="160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36625" tIns="18313" rIns="36625" bIns="18313">
            <a:spAutoFit/>
          </a:bodyPr>
          <a:lstStyle/>
          <a:p>
            <a:pPr algn="r" defTabSz="366257" eaLnBrk="0" hangingPunct="0">
              <a:defRPr/>
            </a:pPr>
            <a:r>
              <a:rPr lang="en-GB" sz="800" b="1" kern="0" dirty="0">
                <a:solidFill>
                  <a:sysClr val="windowText" lastClr="000000"/>
                </a:solidFill>
                <a:latin typeface="+mj-lt"/>
              </a:rPr>
              <a:t>Preliminary Design and Feasibility</a:t>
            </a:r>
          </a:p>
        </p:txBody>
      </p:sp>
      <p:sp>
        <p:nvSpPr>
          <p:cNvPr id="172" name="Right Arrow 171"/>
          <p:cNvSpPr/>
          <p:nvPr/>
        </p:nvSpPr>
        <p:spPr>
          <a:xfrm>
            <a:off x="4809519" y="5758625"/>
            <a:ext cx="460738" cy="369376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75" name="Right Arrow 174"/>
          <p:cNvSpPr/>
          <p:nvPr/>
        </p:nvSpPr>
        <p:spPr>
          <a:xfrm rot="5400000">
            <a:off x="2321156" y="1726096"/>
            <a:ext cx="439473" cy="36773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76" name="Right Arrow 175"/>
          <p:cNvSpPr/>
          <p:nvPr/>
        </p:nvSpPr>
        <p:spPr>
          <a:xfrm>
            <a:off x="6870516" y="1322002"/>
            <a:ext cx="296033" cy="487762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77" name="Right Arrow 176"/>
          <p:cNvSpPr/>
          <p:nvPr/>
        </p:nvSpPr>
        <p:spPr>
          <a:xfrm rot="5400000">
            <a:off x="6020924" y="4881708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7315326" y="1314689"/>
            <a:ext cx="1655469" cy="48269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Create System Definition and Sub-System Requirements and associated Sub-System Verification Requirements</a:t>
            </a:r>
          </a:p>
        </p:txBody>
      </p:sp>
      <p:sp>
        <p:nvSpPr>
          <p:cNvPr id="179" name="Right Arrow 178"/>
          <p:cNvSpPr/>
          <p:nvPr/>
        </p:nvSpPr>
        <p:spPr>
          <a:xfrm rot="16200000">
            <a:off x="3684382" y="5098217"/>
            <a:ext cx="334596" cy="401578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80" name="Right Arrow 179"/>
          <p:cNvSpPr/>
          <p:nvPr/>
        </p:nvSpPr>
        <p:spPr>
          <a:xfrm rot="16200000">
            <a:off x="5592276" y="4882548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50" name="Document 149"/>
          <p:cNvSpPr/>
          <p:nvPr/>
        </p:nvSpPr>
        <p:spPr>
          <a:xfrm>
            <a:off x="521026" y="790559"/>
            <a:ext cx="2322372" cy="1049446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887311" y="790835"/>
            <a:ext cx="1491817" cy="190309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r>
              <a:rPr lang="en-US" sz="900" dirty="0">
                <a:latin typeface="+mj-lt"/>
              </a:rPr>
              <a:t>Requirements Database</a:t>
            </a:r>
          </a:p>
        </p:txBody>
      </p:sp>
      <p:pic>
        <p:nvPicPr>
          <p:cNvPr id="182" name="Picture 18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9070" y="987944"/>
            <a:ext cx="655914" cy="658465"/>
          </a:xfrm>
          <a:prstGeom prst="rect">
            <a:avLst/>
          </a:prstGeom>
        </p:spPr>
      </p:pic>
      <p:pic>
        <p:nvPicPr>
          <p:cNvPr id="183" name="Picture 18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3529" y="1037302"/>
            <a:ext cx="664011" cy="658464"/>
          </a:xfrm>
          <a:prstGeom prst="rect">
            <a:avLst/>
          </a:prstGeom>
        </p:spPr>
      </p:pic>
      <p:pic>
        <p:nvPicPr>
          <p:cNvPr id="184" name="Picture 18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555" y="1067054"/>
            <a:ext cx="620755" cy="623170"/>
          </a:xfrm>
          <a:prstGeom prst="rect">
            <a:avLst/>
          </a:prstGeom>
        </p:spPr>
      </p:pic>
      <p:pic>
        <p:nvPicPr>
          <p:cNvPr id="185" name="Picture 18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29229" y="3480055"/>
            <a:ext cx="1341476" cy="703942"/>
          </a:xfrm>
          <a:prstGeom prst="rect">
            <a:avLst/>
          </a:prstGeom>
        </p:spPr>
      </p:pic>
      <p:sp>
        <p:nvSpPr>
          <p:cNvPr id="186" name="Text Box 667"/>
          <p:cNvSpPr txBox="1">
            <a:spLocks noChangeArrowheads="1"/>
          </p:cNvSpPr>
          <p:nvPr/>
        </p:nvSpPr>
        <p:spPr bwMode="auto">
          <a:xfrm>
            <a:off x="5229229" y="4293656"/>
            <a:ext cx="1430779" cy="467871"/>
          </a:xfrm>
          <a:prstGeom prst="rect">
            <a:avLst/>
          </a:prstGeom>
          <a:gradFill rotWithShape="1">
            <a:gsLst>
              <a:gs pos="0">
                <a:srgbClr val="A8A8EA"/>
              </a:gs>
              <a:gs pos="35001">
                <a:srgbClr val="C3C3EF"/>
              </a:gs>
              <a:gs pos="100000">
                <a:srgbClr val="E8E8FA"/>
              </a:gs>
            </a:gsLst>
            <a:lin ang="16200000" scaled="1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wrap="square" lIns="36625" tIns="18313" rIns="36625" bIns="18313">
            <a:spAutoFit/>
          </a:bodyPr>
          <a:lstStyle/>
          <a:p>
            <a:pPr algn="ctr" defTabSz="366257" eaLnBrk="0" hangingPunct="0">
              <a:defRPr/>
            </a:pPr>
            <a:r>
              <a:rPr lang="en-GB" sz="700" kern="0" dirty="0">
                <a:solidFill>
                  <a:srgbClr val="000000"/>
                </a:solidFill>
                <a:latin typeface="+mj-lt"/>
              </a:rPr>
              <a:t>Use Engineering Modelling, Simulation and Analysis to undertake preliminary design and feasibility</a:t>
            </a:r>
          </a:p>
        </p:txBody>
      </p:sp>
      <p:pic>
        <p:nvPicPr>
          <p:cNvPr id="189" name="Picture 18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5353" y="5220620"/>
            <a:ext cx="1179310" cy="1332865"/>
          </a:xfrm>
          <a:prstGeom prst="rect">
            <a:avLst/>
          </a:prstGeom>
        </p:spPr>
      </p:pic>
      <p:sp>
        <p:nvSpPr>
          <p:cNvPr id="190" name="Right Arrow 189"/>
          <p:cNvSpPr/>
          <p:nvPr/>
        </p:nvSpPr>
        <p:spPr>
          <a:xfrm rot="5400000">
            <a:off x="6001509" y="3132950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91" name="Right Arrow 190"/>
          <p:cNvSpPr/>
          <p:nvPr/>
        </p:nvSpPr>
        <p:spPr>
          <a:xfrm rot="16200000">
            <a:off x="5572861" y="3133790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pic>
        <p:nvPicPr>
          <p:cNvPr id="192" name="Picture 19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40467" y="1909961"/>
            <a:ext cx="779420" cy="817440"/>
          </a:xfrm>
          <a:prstGeom prst="rect">
            <a:avLst/>
          </a:prstGeom>
        </p:spPr>
      </p:pic>
      <p:sp>
        <p:nvSpPr>
          <p:cNvPr id="194" name="Right Arrow 193"/>
          <p:cNvSpPr/>
          <p:nvPr/>
        </p:nvSpPr>
        <p:spPr>
          <a:xfrm rot="5400000">
            <a:off x="2172804" y="3674806"/>
            <a:ext cx="334598" cy="40157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5591462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ded Corner 4"/>
          <p:cNvSpPr/>
          <p:nvPr/>
        </p:nvSpPr>
        <p:spPr>
          <a:xfrm>
            <a:off x="944161" y="1873251"/>
            <a:ext cx="1402631" cy="1303330"/>
          </a:xfrm>
          <a:prstGeom prst="foldedCorner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USER </a:t>
            </a:r>
          </a:p>
          <a:p>
            <a:pPr algn="ctr"/>
            <a:r>
              <a:rPr lang="en-US" sz="1200" dirty="0"/>
              <a:t>Requirements</a:t>
            </a:r>
          </a:p>
        </p:txBody>
      </p:sp>
      <p:sp>
        <p:nvSpPr>
          <p:cNvPr id="6" name="Folded Corner 5"/>
          <p:cNvSpPr/>
          <p:nvPr/>
        </p:nvSpPr>
        <p:spPr>
          <a:xfrm>
            <a:off x="944161" y="4026848"/>
            <a:ext cx="1402631" cy="1303330"/>
          </a:xfrm>
          <a:prstGeom prst="foldedCorner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SYSTEM </a:t>
            </a:r>
          </a:p>
          <a:p>
            <a:pPr algn="ctr"/>
            <a:r>
              <a:rPr lang="en-US" sz="1200" dirty="0"/>
              <a:t>Requirements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15896" y="1435996"/>
            <a:ext cx="2395646" cy="1910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77" dirty="0"/>
              <a:t>The Operational Requirement,</a:t>
            </a:r>
          </a:p>
          <a:p>
            <a:r>
              <a:rPr lang="en-US" sz="1477" dirty="0"/>
              <a:t>Key Non-functional System Requirements</a:t>
            </a:r>
          </a:p>
          <a:p>
            <a:r>
              <a:rPr lang="en-US" sz="1477" dirty="0"/>
              <a:t>and</a:t>
            </a:r>
          </a:p>
          <a:p>
            <a:r>
              <a:rPr lang="en-US" sz="1477" dirty="0"/>
              <a:t>Key Non-functional Implementation Requirements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74359" y="3707458"/>
            <a:ext cx="2395646" cy="1910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77" dirty="0"/>
              <a:t>The Operational Requirement,</a:t>
            </a:r>
          </a:p>
          <a:p>
            <a:r>
              <a:rPr lang="en-US" sz="1477" dirty="0"/>
              <a:t>FUNCTIONAL Requirements</a:t>
            </a:r>
          </a:p>
          <a:p>
            <a:r>
              <a:rPr lang="en-US" sz="1477" dirty="0"/>
              <a:t>and</a:t>
            </a:r>
          </a:p>
          <a:p>
            <a:r>
              <a:rPr lang="en-US" sz="1477" dirty="0"/>
              <a:t>Non-functional Performance Requirements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5771111" y="1273669"/>
            <a:ext cx="2345995" cy="711048"/>
          </a:xfrm>
          <a:prstGeom prst="wedgeRoundRectCallout">
            <a:avLst>
              <a:gd name="adj1" fmla="val -20833"/>
              <a:gd name="adj2" fmla="val 75371"/>
              <a:gd name="adj3" fmla="val 16667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7"/>
              <a:t>From </a:t>
            </a:r>
            <a:r>
              <a:rPr lang="en-US" sz="1477" dirty="0"/>
              <a:t>the Holistic Requirements Model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 order to Design a System we Must Have</a:t>
            </a:r>
            <a:endParaRPr lang="en-US" dirty="0"/>
          </a:p>
        </p:txBody>
      </p:sp>
      <p:sp>
        <p:nvSpPr>
          <p:cNvPr id="12" name="Rounded Rectangular Callout 11"/>
          <p:cNvSpPr/>
          <p:nvPr/>
        </p:nvSpPr>
        <p:spPr>
          <a:xfrm>
            <a:off x="4817404" y="4339055"/>
            <a:ext cx="3264533" cy="1820734"/>
          </a:xfrm>
          <a:prstGeom prst="wedgeRoundRectCallout">
            <a:avLst>
              <a:gd name="adj1" fmla="val -70872"/>
              <a:gd name="adj2" fmla="val -44989"/>
              <a:gd name="adj3" fmla="val 16667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7" dirty="0"/>
              <a:t>Failure to have the System Requirements results in the traditional approaches:</a:t>
            </a:r>
          </a:p>
          <a:p>
            <a:pPr marL="685817" lvl="1" indent="-263776">
              <a:buFont typeface="Arial" charset="0"/>
              <a:buChar char="•"/>
            </a:pPr>
            <a:r>
              <a:rPr lang="en-US" sz="1477" dirty="0"/>
              <a:t>Photocopying</a:t>
            </a:r>
          </a:p>
          <a:p>
            <a:pPr marL="685817" lvl="1" indent="-263776">
              <a:buFont typeface="Arial" charset="0"/>
              <a:buChar char="•"/>
            </a:pPr>
            <a:r>
              <a:rPr lang="en-US" sz="1477" dirty="0"/>
              <a:t>Flower Arranging</a:t>
            </a:r>
          </a:p>
          <a:p>
            <a:pPr marL="685817" lvl="1" indent="-263776">
              <a:buFont typeface="Arial" charset="0"/>
              <a:buChar char="•"/>
            </a:pPr>
            <a:r>
              <a:rPr lang="en-US" sz="1477" dirty="0"/>
              <a:t>Pet Pony</a:t>
            </a:r>
          </a:p>
          <a:p>
            <a:pPr marL="685817" lvl="1" indent="-263776">
              <a:buFont typeface="Arial" charset="0"/>
              <a:buChar char="•"/>
            </a:pPr>
            <a:r>
              <a:rPr lang="en-US" sz="1477" dirty="0"/>
              <a:t>Evolution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173" y="2208214"/>
            <a:ext cx="3198764" cy="193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23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6886087" cy="1041401"/>
          </a:xfrm>
        </p:spPr>
        <p:txBody>
          <a:bodyPr/>
          <a:lstStyle/>
          <a:p>
            <a:r>
              <a:rPr lang="en-US" dirty="0" smtClean="0"/>
              <a:t>A bad beginning makes a bad ending </a:t>
            </a:r>
            <a:r>
              <a:rPr lang="en-US" sz="1400" dirty="0" smtClean="0"/>
              <a:t>Euripides, Aegeus Greek tragic dramatist ( 480 BC - 406 BC)</a:t>
            </a:r>
            <a:endParaRPr lang="en-GB" sz="1400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447800"/>
            <a:ext cx="8686800" cy="4495800"/>
          </a:xfrm>
        </p:spPr>
        <p:txBody>
          <a:bodyPr/>
          <a:lstStyle/>
          <a:p>
            <a:r>
              <a:rPr lang="en-GB" dirty="0" smtClean="0"/>
              <a:t>The use of the various tools in the Determine System Requirements sub-process has provided an understanding of the customer/stakeholder requirements in terms of:</a:t>
            </a:r>
          </a:p>
          <a:p>
            <a:endParaRPr lang="en-GB" dirty="0" smtClean="0"/>
          </a:p>
          <a:p>
            <a:pPr lvl="1"/>
            <a:r>
              <a:rPr lang="en-GB" dirty="0" smtClean="0"/>
              <a:t>The overall purpose of the system - the Operational Requirement(s)</a:t>
            </a:r>
          </a:p>
          <a:p>
            <a:pPr lvl="1"/>
            <a:r>
              <a:rPr lang="en-GB" dirty="0" smtClean="0"/>
              <a:t>The basic (generic, legislative, emergent) functionality needed to achieve the overall purpose - the Functional Requirements</a:t>
            </a:r>
          </a:p>
          <a:p>
            <a:pPr lvl="1"/>
            <a:r>
              <a:rPr lang="en-GB" dirty="0" smtClean="0"/>
              <a:t>The constraints placed upon the system and its functions – the Non-functional Requirements</a:t>
            </a:r>
          </a:p>
          <a:p>
            <a:pPr lvl="1"/>
            <a:r>
              <a:rPr lang="en-GB" dirty="0" smtClean="0"/>
              <a:t>The sensitivity of the functions to variation and failure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With this information it is now possible to undertake the first steps in developing a concept design solution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64369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17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GB" smtClean="0"/>
              <a:t>System Design comprises two interrelated sets of decisions:</a:t>
            </a:r>
          </a:p>
          <a:p>
            <a:pPr lvl="1"/>
            <a:r>
              <a:rPr lang="en-GB" smtClean="0"/>
              <a:t>What TECHNOLOGY is to be used</a:t>
            </a:r>
          </a:p>
          <a:p>
            <a:pPr lvl="1"/>
            <a:r>
              <a:rPr lang="en-GB" smtClean="0"/>
              <a:t>What is the ARCHITECTURE of the system</a:t>
            </a:r>
          </a:p>
          <a:p>
            <a:r>
              <a:rPr lang="en-GB" smtClean="0"/>
              <a:t>Both have to be decided in order to specify the complete system design</a:t>
            </a:r>
          </a:p>
          <a:p>
            <a:r>
              <a:rPr lang="en-GB" smtClean="0"/>
              <a:t>Which comes first? </a:t>
            </a:r>
          </a:p>
          <a:p>
            <a:pPr lvl="1"/>
            <a:r>
              <a:rPr lang="en-GB" smtClean="0"/>
              <a:t>Decisions made in terms of the technology can restrict and constrain the choice of architecture</a:t>
            </a:r>
          </a:p>
          <a:p>
            <a:pPr lvl="1"/>
            <a:r>
              <a:rPr lang="en-GB" smtClean="0"/>
              <a:t>Decisions made in terms of architecture can restrict and constrain the choice of technology</a:t>
            </a:r>
          </a:p>
          <a:p>
            <a:r>
              <a:rPr lang="en-GB" smtClean="0"/>
              <a:t>Good System Design keeps options open as long as possible</a:t>
            </a:r>
            <a:endParaRPr lang="en-GB" dirty="0"/>
          </a:p>
        </p:txBody>
      </p:sp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The Yin Yang of System Design</a:t>
            </a:r>
            <a:endParaRPr lang="en-GB" dirty="0"/>
          </a:p>
        </p:txBody>
      </p:sp>
      <p:pic>
        <p:nvPicPr>
          <p:cNvPr id="1433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1" y="1991460"/>
            <a:ext cx="3480290" cy="3471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113235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Picture 2"/>
          <p:cNvPicPr>
            <a:picLocks noChangeAspect="1" noChangeArrowheads="1"/>
          </p:cNvPicPr>
          <p:nvPr/>
        </p:nvPicPr>
        <p:blipFill>
          <a:blip r:embed="rId2">
            <a:lum bright="56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191247"/>
            <a:ext cx="4329211" cy="4318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1767" y="-5542"/>
            <a:ext cx="6489700" cy="843742"/>
          </a:xfrm>
        </p:spPr>
        <p:txBody>
          <a:bodyPr/>
          <a:lstStyle/>
          <a:p>
            <a:r>
              <a:rPr lang="en-US" smtClean="0"/>
              <a:t>Process and Tools</a:t>
            </a:r>
            <a:endParaRPr lang="en-US"/>
          </a:p>
        </p:txBody>
      </p:sp>
      <p:pic>
        <p:nvPicPr>
          <p:cNvPr id="152" name="Picture 15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5386" y="2466360"/>
            <a:ext cx="887630" cy="831225"/>
          </a:xfrm>
          <a:prstGeom prst="rect">
            <a:avLst/>
          </a:prstGeom>
        </p:spPr>
      </p:pic>
      <p:sp>
        <p:nvSpPr>
          <p:cNvPr id="153" name="TextBox 152"/>
          <p:cNvSpPr txBox="1"/>
          <p:nvPr/>
        </p:nvSpPr>
        <p:spPr>
          <a:xfrm>
            <a:off x="3027103" y="2841921"/>
            <a:ext cx="1385789" cy="37497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Determines the natural structure of a system that can be exploited 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3050986" y="2574701"/>
            <a:ext cx="756039" cy="174920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r>
              <a:rPr lang="en-US" sz="800" b="1" dirty="0">
                <a:latin typeface="+mj-lt"/>
              </a:rPr>
              <a:t>N</a:t>
            </a:r>
            <a:r>
              <a:rPr lang="en-US" sz="800" b="1" baseline="30000" dirty="0">
                <a:latin typeface="+mj-lt"/>
              </a:rPr>
              <a:t>2</a:t>
            </a:r>
            <a:r>
              <a:rPr lang="en-US" sz="800" b="1" dirty="0">
                <a:latin typeface="+mj-lt"/>
              </a:rPr>
              <a:t> Analysis</a:t>
            </a:r>
          </a:p>
        </p:txBody>
      </p:sp>
      <p:pic>
        <p:nvPicPr>
          <p:cNvPr id="155" name="Picture 15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5922" y="3364714"/>
            <a:ext cx="1632795" cy="1066261"/>
          </a:xfrm>
          <a:prstGeom prst="rect">
            <a:avLst/>
          </a:prstGeom>
        </p:spPr>
      </p:pic>
      <p:sp>
        <p:nvSpPr>
          <p:cNvPr id="156" name="TextBox 155"/>
          <p:cNvSpPr txBox="1"/>
          <p:nvPr/>
        </p:nvSpPr>
        <p:spPr>
          <a:xfrm>
            <a:off x="3216087" y="4665014"/>
            <a:ext cx="1533487" cy="37497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Determines candidate system architectures with minimal interfaces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3306481" y="4440656"/>
            <a:ext cx="1503038" cy="159531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r>
              <a:rPr lang="en-US" sz="700" b="1" dirty="0">
                <a:latin typeface="+mj-lt"/>
              </a:rPr>
              <a:t>Logical System Architecting</a:t>
            </a:r>
          </a:p>
        </p:txBody>
      </p:sp>
      <p:pic>
        <p:nvPicPr>
          <p:cNvPr id="158" name="Picture 15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212" y="4310596"/>
            <a:ext cx="1762459" cy="901862"/>
          </a:xfrm>
          <a:prstGeom prst="rect">
            <a:avLst/>
          </a:prstGeom>
        </p:spPr>
      </p:pic>
      <p:sp>
        <p:nvSpPr>
          <p:cNvPr id="159" name="TextBox 158"/>
          <p:cNvSpPr txBox="1"/>
          <p:nvPr/>
        </p:nvSpPr>
        <p:spPr>
          <a:xfrm>
            <a:off x="1705824" y="5517277"/>
            <a:ext cx="2014173" cy="48269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Identifies and captures all possible functional solutions to a system design problem and thereby determine suitable candidate system concepts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1595534" y="5210780"/>
            <a:ext cx="1757905" cy="174920"/>
          </a:xfrm>
          <a:prstGeom prst="rect">
            <a:avLst/>
          </a:prstGeom>
          <a:noFill/>
        </p:spPr>
        <p:txBody>
          <a:bodyPr wrap="square" lIns="51307" tIns="25654" rIns="51307" bIns="25654" rtlCol="0">
            <a:spAutoFit/>
          </a:bodyPr>
          <a:lstStyle/>
          <a:p>
            <a:r>
              <a:rPr lang="en-US" sz="800" b="1" dirty="0">
                <a:latin typeface="+mj-lt"/>
              </a:rPr>
              <a:t>Function Means Analysis</a:t>
            </a:r>
          </a:p>
        </p:txBody>
      </p:sp>
      <p:sp>
        <p:nvSpPr>
          <p:cNvPr id="162" name="TextBox 161"/>
          <p:cNvSpPr txBox="1"/>
          <p:nvPr/>
        </p:nvSpPr>
        <p:spPr>
          <a:xfrm>
            <a:off x="6524663" y="5866268"/>
            <a:ext cx="1483449" cy="37497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Compares candidate system concepts against a set of criteria  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6734202" y="6320552"/>
            <a:ext cx="944578" cy="174920"/>
          </a:xfrm>
          <a:prstGeom prst="rect">
            <a:avLst/>
          </a:prstGeom>
          <a:noFill/>
        </p:spPr>
        <p:txBody>
          <a:bodyPr wrap="square" lIns="51307" tIns="25654" rIns="51307" bIns="25654" rtlCol="0">
            <a:spAutoFit/>
          </a:bodyPr>
          <a:lstStyle/>
          <a:p>
            <a:r>
              <a:rPr lang="en-US" sz="800" b="1" dirty="0">
                <a:latin typeface="+mj-lt"/>
              </a:rPr>
              <a:t>Pugh Matrix</a:t>
            </a:r>
          </a:p>
        </p:txBody>
      </p:sp>
      <p:pic>
        <p:nvPicPr>
          <p:cNvPr id="164" name="Picture 16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6552" y="808838"/>
            <a:ext cx="1865187" cy="1519157"/>
          </a:xfrm>
          <a:prstGeom prst="rect">
            <a:avLst/>
          </a:prstGeom>
        </p:spPr>
      </p:pic>
      <p:sp>
        <p:nvSpPr>
          <p:cNvPr id="165" name="TextBox 164"/>
          <p:cNvSpPr txBox="1"/>
          <p:nvPr/>
        </p:nvSpPr>
        <p:spPr>
          <a:xfrm>
            <a:off x="1932486" y="4581660"/>
            <a:ext cx="103681" cy="259558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endParaRPr lang="en-US" sz="1350" dirty="0">
              <a:latin typeface="+mj-lt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5215347" y="2570462"/>
            <a:ext cx="1458542" cy="48269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Verify System Concept Solution meets the System Requirements and allocation of Sub-System Requirements</a:t>
            </a:r>
          </a:p>
        </p:txBody>
      </p:sp>
      <p:sp>
        <p:nvSpPr>
          <p:cNvPr id="167" name="TextBox 166"/>
          <p:cNvSpPr txBox="1"/>
          <p:nvPr/>
        </p:nvSpPr>
        <p:spPr>
          <a:xfrm>
            <a:off x="5067780" y="2327995"/>
            <a:ext cx="1895773" cy="174920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r>
              <a:rPr lang="en-US" sz="800" b="1" dirty="0">
                <a:latin typeface="+mj-lt"/>
              </a:rPr>
              <a:t>Quality Function Deployment 2</a:t>
            </a:r>
          </a:p>
        </p:txBody>
      </p:sp>
      <p:sp>
        <p:nvSpPr>
          <p:cNvPr id="169" name="Text Box 430"/>
          <p:cNvSpPr txBox="1">
            <a:spLocks noChangeArrowheads="1"/>
          </p:cNvSpPr>
          <p:nvPr/>
        </p:nvSpPr>
        <p:spPr bwMode="auto">
          <a:xfrm>
            <a:off x="4866816" y="4081498"/>
            <a:ext cx="2055278" cy="160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36625" tIns="18313" rIns="36625" bIns="18313">
            <a:spAutoFit/>
          </a:bodyPr>
          <a:lstStyle/>
          <a:p>
            <a:pPr algn="r" defTabSz="366257" eaLnBrk="0" hangingPunct="0">
              <a:defRPr/>
            </a:pPr>
            <a:r>
              <a:rPr lang="en-GB" sz="800" b="1" kern="0" dirty="0">
                <a:solidFill>
                  <a:sysClr val="windowText" lastClr="000000"/>
                </a:solidFill>
                <a:latin typeface="+mj-lt"/>
              </a:rPr>
              <a:t>Preliminary Design and Feasibility</a:t>
            </a:r>
          </a:p>
        </p:txBody>
      </p:sp>
      <p:sp>
        <p:nvSpPr>
          <p:cNvPr id="172" name="Right Arrow 171"/>
          <p:cNvSpPr/>
          <p:nvPr/>
        </p:nvSpPr>
        <p:spPr>
          <a:xfrm>
            <a:off x="4809519" y="5758625"/>
            <a:ext cx="460738" cy="369376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74" name="Right Arrow 173"/>
          <p:cNvSpPr/>
          <p:nvPr/>
        </p:nvSpPr>
        <p:spPr>
          <a:xfrm rot="5400000">
            <a:off x="1476573" y="3183200"/>
            <a:ext cx="334598" cy="40157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75" name="Right Arrow 174"/>
          <p:cNvSpPr/>
          <p:nvPr/>
        </p:nvSpPr>
        <p:spPr>
          <a:xfrm rot="5400000">
            <a:off x="2321156" y="1726096"/>
            <a:ext cx="439473" cy="36773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76" name="Right Arrow 175"/>
          <p:cNvSpPr/>
          <p:nvPr/>
        </p:nvSpPr>
        <p:spPr>
          <a:xfrm>
            <a:off x="6870516" y="1322002"/>
            <a:ext cx="296033" cy="487762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77" name="Right Arrow 176"/>
          <p:cNvSpPr/>
          <p:nvPr/>
        </p:nvSpPr>
        <p:spPr>
          <a:xfrm rot="5400000">
            <a:off x="6020924" y="4881708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7315326" y="1314689"/>
            <a:ext cx="1655469" cy="48269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Create System Definition and Sub-System Requirements and associated Sub-System Verification Requirements</a:t>
            </a:r>
          </a:p>
        </p:txBody>
      </p:sp>
      <p:sp>
        <p:nvSpPr>
          <p:cNvPr id="179" name="Right Arrow 178"/>
          <p:cNvSpPr/>
          <p:nvPr/>
        </p:nvSpPr>
        <p:spPr>
          <a:xfrm rot="16200000">
            <a:off x="3684382" y="5098217"/>
            <a:ext cx="334596" cy="401578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80" name="Right Arrow 179"/>
          <p:cNvSpPr/>
          <p:nvPr/>
        </p:nvSpPr>
        <p:spPr>
          <a:xfrm rot="16200000">
            <a:off x="5592276" y="4882548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50" name="Document 149"/>
          <p:cNvSpPr/>
          <p:nvPr/>
        </p:nvSpPr>
        <p:spPr>
          <a:xfrm>
            <a:off x="521026" y="790559"/>
            <a:ext cx="2322372" cy="1049446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887311" y="790835"/>
            <a:ext cx="1491817" cy="190309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r>
              <a:rPr lang="en-US" sz="900" dirty="0">
                <a:latin typeface="+mj-lt"/>
              </a:rPr>
              <a:t>Requirements Database</a:t>
            </a:r>
          </a:p>
        </p:txBody>
      </p:sp>
      <p:pic>
        <p:nvPicPr>
          <p:cNvPr id="182" name="Picture 18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9070" y="987944"/>
            <a:ext cx="655914" cy="658465"/>
          </a:xfrm>
          <a:prstGeom prst="rect">
            <a:avLst/>
          </a:prstGeom>
        </p:spPr>
      </p:pic>
      <p:pic>
        <p:nvPicPr>
          <p:cNvPr id="183" name="Picture 18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3529" y="1037302"/>
            <a:ext cx="664011" cy="658464"/>
          </a:xfrm>
          <a:prstGeom prst="rect">
            <a:avLst/>
          </a:prstGeom>
        </p:spPr>
      </p:pic>
      <p:pic>
        <p:nvPicPr>
          <p:cNvPr id="184" name="Picture 18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555" y="1067054"/>
            <a:ext cx="620755" cy="623170"/>
          </a:xfrm>
          <a:prstGeom prst="rect">
            <a:avLst/>
          </a:prstGeom>
        </p:spPr>
      </p:pic>
      <p:pic>
        <p:nvPicPr>
          <p:cNvPr id="185" name="Picture 18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29229" y="3480055"/>
            <a:ext cx="1341476" cy="703942"/>
          </a:xfrm>
          <a:prstGeom prst="rect">
            <a:avLst/>
          </a:prstGeom>
        </p:spPr>
      </p:pic>
      <p:sp>
        <p:nvSpPr>
          <p:cNvPr id="186" name="Text Box 667"/>
          <p:cNvSpPr txBox="1">
            <a:spLocks noChangeArrowheads="1"/>
          </p:cNvSpPr>
          <p:nvPr/>
        </p:nvSpPr>
        <p:spPr bwMode="auto">
          <a:xfrm>
            <a:off x="5229229" y="4293656"/>
            <a:ext cx="1430779" cy="467871"/>
          </a:xfrm>
          <a:prstGeom prst="rect">
            <a:avLst/>
          </a:prstGeom>
          <a:gradFill rotWithShape="1">
            <a:gsLst>
              <a:gs pos="0">
                <a:srgbClr val="A8A8EA"/>
              </a:gs>
              <a:gs pos="35001">
                <a:srgbClr val="C3C3EF"/>
              </a:gs>
              <a:gs pos="100000">
                <a:srgbClr val="E8E8FA"/>
              </a:gs>
            </a:gsLst>
            <a:lin ang="16200000" scaled="1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wrap="square" lIns="36625" tIns="18313" rIns="36625" bIns="18313">
            <a:spAutoFit/>
          </a:bodyPr>
          <a:lstStyle/>
          <a:p>
            <a:pPr algn="ctr" defTabSz="366257" eaLnBrk="0" hangingPunct="0">
              <a:defRPr/>
            </a:pPr>
            <a:r>
              <a:rPr lang="en-GB" sz="700" kern="0" dirty="0">
                <a:solidFill>
                  <a:srgbClr val="000000"/>
                </a:solidFill>
                <a:latin typeface="+mj-lt"/>
              </a:rPr>
              <a:t>Use Engineering Modelling, Simulation and Analysis to undertake preliminary design and feasibility</a:t>
            </a:r>
          </a:p>
        </p:txBody>
      </p:sp>
      <p:pic>
        <p:nvPicPr>
          <p:cNvPr id="189" name="Picture 18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45353" y="5220620"/>
            <a:ext cx="1179310" cy="1332865"/>
          </a:xfrm>
          <a:prstGeom prst="rect">
            <a:avLst/>
          </a:prstGeom>
        </p:spPr>
      </p:pic>
      <p:sp>
        <p:nvSpPr>
          <p:cNvPr id="190" name="Right Arrow 189"/>
          <p:cNvSpPr/>
          <p:nvPr/>
        </p:nvSpPr>
        <p:spPr>
          <a:xfrm rot="5400000">
            <a:off x="6001509" y="3132950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91" name="Right Arrow 190"/>
          <p:cNvSpPr/>
          <p:nvPr/>
        </p:nvSpPr>
        <p:spPr>
          <a:xfrm rot="16200000">
            <a:off x="5572861" y="3133790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pic>
        <p:nvPicPr>
          <p:cNvPr id="192" name="Picture 19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40467" y="1909961"/>
            <a:ext cx="779420" cy="8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02069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780884" y="2241815"/>
            <a:ext cx="1710918" cy="2261814"/>
            <a:chOff x="1576205" y="2260029"/>
            <a:chExt cx="1853495" cy="2450299"/>
          </a:xfrm>
        </p:grpSpPr>
        <p:sp>
          <p:nvSpPr>
            <p:cNvPr id="44" name="Rectangle 43"/>
            <p:cNvSpPr/>
            <p:nvPr/>
          </p:nvSpPr>
          <p:spPr>
            <a:xfrm>
              <a:off x="1576205" y="2265191"/>
              <a:ext cx="1853495" cy="2445137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187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598872" y="2260029"/>
              <a:ext cx="510904" cy="3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77" b="1" dirty="0"/>
                <a:t>Do</a:t>
              </a:r>
            </a:p>
          </p:txBody>
        </p:sp>
      </p:grpSp>
      <p:sp>
        <p:nvSpPr>
          <p:cNvPr id="82" name="Rectangle 81"/>
          <p:cNvSpPr/>
          <p:nvPr/>
        </p:nvSpPr>
        <p:spPr>
          <a:xfrm>
            <a:off x="6801898" y="2210904"/>
            <a:ext cx="1710918" cy="22570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87" dirty="0"/>
          </a:p>
        </p:txBody>
      </p:sp>
      <p:sp>
        <p:nvSpPr>
          <p:cNvPr id="80" name="Rectangle 79"/>
          <p:cNvSpPr/>
          <p:nvPr/>
        </p:nvSpPr>
        <p:spPr>
          <a:xfrm>
            <a:off x="3724776" y="2244198"/>
            <a:ext cx="2859774" cy="225705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87" dirty="0"/>
          </a:p>
        </p:txBody>
      </p:sp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227288" y="431670"/>
            <a:ext cx="8537817" cy="632925"/>
          </a:xfrm>
        </p:spPr>
        <p:txBody>
          <a:bodyPr/>
          <a:lstStyle/>
          <a:p>
            <a:r>
              <a:rPr lang="en-GB" dirty="0" smtClean="0">
                <a:latin typeface="Arial" charset="0"/>
                <a:ea typeface="Arial" charset="0"/>
                <a:cs typeface="Arial" charset="0"/>
              </a:rPr>
              <a:t>How is this Done</a:t>
            </a:r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4003800" y="2307505"/>
            <a:ext cx="2386928" cy="1760428"/>
          </a:xfrm>
          <a:prstGeom prst="rect">
            <a:avLst/>
          </a:prstGeom>
        </p:spPr>
      </p:pic>
      <p:sp>
        <p:nvSpPr>
          <p:cNvPr id="46" name="Text Box 10"/>
          <p:cNvSpPr txBox="1">
            <a:spLocks noChangeArrowheads="1"/>
          </p:cNvSpPr>
          <p:nvPr/>
        </p:nvSpPr>
        <p:spPr bwMode="gray">
          <a:xfrm>
            <a:off x="475558" y="2831008"/>
            <a:ext cx="844552" cy="38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269" tIns="30135" rIns="60269" bIns="30135">
            <a:spAutoFit/>
          </a:bodyPr>
          <a:lstStyle/>
          <a:p>
            <a:pPr algn="ctr"/>
            <a:r>
              <a:rPr lang="en-GB" sz="1055" b="1" dirty="0">
                <a:solidFill>
                  <a:srgbClr val="000000"/>
                </a:solidFill>
              </a:rPr>
              <a:t>SYSTEM PROBLEM</a:t>
            </a:r>
            <a:endParaRPr lang="en-US" sz="1055" b="1" dirty="0">
              <a:solidFill>
                <a:srgbClr val="000000"/>
              </a:solidFill>
            </a:endParaRPr>
          </a:p>
        </p:txBody>
      </p:sp>
      <p:sp>
        <p:nvSpPr>
          <p:cNvPr id="47" name="Text Box 12"/>
          <p:cNvSpPr txBox="1">
            <a:spLocks noChangeArrowheads="1"/>
          </p:cNvSpPr>
          <p:nvPr/>
        </p:nvSpPr>
        <p:spPr bwMode="gray">
          <a:xfrm>
            <a:off x="2112041" y="2777675"/>
            <a:ext cx="1178095" cy="38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269" tIns="30135" rIns="60269" bIns="30135">
            <a:spAutoFit/>
          </a:bodyPr>
          <a:lstStyle/>
          <a:p>
            <a:pPr algn="ctr"/>
            <a:r>
              <a:rPr lang="en-GB" sz="1055" b="1" dirty="0">
                <a:solidFill>
                  <a:srgbClr val="000000"/>
                </a:solidFill>
              </a:rPr>
              <a:t>UNDERSTAND</a:t>
            </a:r>
          </a:p>
          <a:p>
            <a:pPr algn="ctr"/>
            <a:r>
              <a:rPr lang="en-GB" sz="1055" b="1" dirty="0">
                <a:solidFill>
                  <a:srgbClr val="000000"/>
                </a:solidFill>
              </a:rPr>
              <a:t>PROBLEM</a:t>
            </a:r>
            <a:endParaRPr lang="en-US" sz="1055" b="1" dirty="0">
              <a:solidFill>
                <a:srgbClr val="000000"/>
              </a:solidFill>
            </a:endParaRPr>
          </a:p>
        </p:txBody>
      </p:sp>
      <p:sp>
        <p:nvSpPr>
          <p:cNvPr id="48" name="AutoShape 18"/>
          <p:cNvSpPr>
            <a:spLocks noChangeArrowheads="1"/>
          </p:cNvSpPr>
          <p:nvPr/>
        </p:nvSpPr>
        <p:spPr bwMode="gray">
          <a:xfrm rot="5400000">
            <a:off x="1495805" y="3320423"/>
            <a:ext cx="485212" cy="361296"/>
          </a:xfrm>
          <a:prstGeom prst="upArrow">
            <a:avLst>
              <a:gd name="adj1" fmla="val 50000"/>
              <a:gd name="adj2" fmla="val 2500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eaVert" wrap="none" lIns="60269" tIns="30135" rIns="60269" bIns="30135" anchor="ctr"/>
          <a:lstStyle/>
          <a:p>
            <a:pPr algn="ctr"/>
            <a:endParaRPr lang="en-US" sz="791" dirty="0">
              <a:solidFill>
                <a:srgbClr val="000000"/>
              </a:solidFill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5052908" y="2858933"/>
            <a:ext cx="1213790" cy="548473"/>
            <a:chOff x="7538941" y="3082341"/>
            <a:chExt cx="1994324" cy="831850"/>
          </a:xfrm>
        </p:grpSpPr>
        <p:sp>
          <p:nvSpPr>
            <p:cNvPr id="50" name="Text Box 17"/>
            <p:cNvSpPr txBox="1">
              <a:spLocks noChangeArrowheads="1"/>
            </p:cNvSpPr>
            <p:nvPr/>
          </p:nvSpPr>
          <p:spPr bwMode="gray">
            <a:xfrm>
              <a:off x="8327159" y="3171268"/>
              <a:ext cx="1206106" cy="5847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0269" tIns="30135" rIns="60269" bIns="30135">
              <a:spAutoFit/>
            </a:bodyPr>
            <a:lstStyle/>
            <a:p>
              <a:pPr algn="ctr"/>
              <a:r>
                <a:rPr lang="en-GB" sz="1055" b="1" dirty="0">
                  <a:solidFill>
                    <a:srgbClr val="000000"/>
                  </a:solidFill>
                </a:rPr>
                <a:t>“best”</a:t>
              </a:r>
            </a:p>
            <a:p>
              <a:pPr algn="ctr"/>
              <a:r>
                <a:rPr lang="en-GB" sz="1055" b="1" dirty="0">
                  <a:solidFill>
                    <a:srgbClr val="000000"/>
                  </a:solidFill>
                </a:rPr>
                <a:t>solution</a:t>
              </a:r>
              <a:endParaRPr lang="en-US" sz="1055" b="1" dirty="0">
                <a:solidFill>
                  <a:srgbClr val="000000"/>
                </a:solidFill>
              </a:endParaRPr>
            </a:p>
          </p:txBody>
        </p:sp>
        <p:sp>
          <p:nvSpPr>
            <p:cNvPr id="51" name="AutoShape 21"/>
            <p:cNvSpPr>
              <a:spLocks noChangeArrowheads="1"/>
            </p:cNvSpPr>
            <p:nvPr/>
          </p:nvSpPr>
          <p:spPr bwMode="gray">
            <a:xfrm rot="5400000">
              <a:off x="7465916" y="3155366"/>
              <a:ext cx="831850" cy="685800"/>
            </a:xfrm>
            <a:prstGeom prst="upArrow">
              <a:avLst>
                <a:gd name="adj1" fmla="val 50000"/>
                <a:gd name="adj2" fmla="val 25000"/>
              </a:avLst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eaVert" wrap="none" lIns="60269" tIns="30135" rIns="60269" bIns="30135" anchor="ctr"/>
            <a:lstStyle/>
            <a:p>
              <a:pPr algn="ctr"/>
              <a:endParaRPr lang="en-US" sz="791" dirty="0">
                <a:solidFill>
                  <a:srgbClr val="000000"/>
                </a:solidFill>
              </a:endParaRPr>
            </a:p>
          </p:txBody>
        </p:sp>
      </p:grpSp>
      <p:sp>
        <p:nvSpPr>
          <p:cNvPr id="52" name="TextBox 19"/>
          <p:cNvSpPr txBox="1">
            <a:spLocks noChangeArrowheads="1"/>
          </p:cNvSpPr>
          <p:nvPr/>
        </p:nvSpPr>
        <p:spPr bwMode="auto">
          <a:xfrm>
            <a:off x="474577" y="3264619"/>
            <a:ext cx="853836" cy="6289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60269" tIns="30135" rIns="60269" bIns="30135">
            <a:spAutoFit/>
          </a:bodyPr>
          <a:lstStyle/>
          <a:p>
            <a:pPr algn="ctr">
              <a:defRPr/>
            </a:pPr>
            <a:r>
              <a:rPr lang="en-GB" sz="923" dirty="0">
                <a:solidFill>
                  <a:srgbClr val="000000"/>
                </a:solidFill>
              </a:rPr>
              <a:t>Stakeholder needs and expectations</a:t>
            </a:r>
          </a:p>
        </p:txBody>
      </p:sp>
      <p:sp>
        <p:nvSpPr>
          <p:cNvPr id="53" name="TextBox 28"/>
          <p:cNvSpPr txBox="1">
            <a:spLocks noChangeArrowheads="1"/>
          </p:cNvSpPr>
          <p:nvPr/>
        </p:nvSpPr>
        <p:spPr bwMode="auto">
          <a:xfrm>
            <a:off x="2139284" y="3192566"/>
            <a:ext cx="1152433" cy="6289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60269" tIns="30135" rIns="60269" bIns="30135">
            <a:spAutoFit/>
          </a:bodyPr>
          <a:lstStyle/>
          <a:p>
            <a:pPr algn="ctr">
              <a:defRPr/>
            </a:pPr>
            <a:r>
              <a:rPr lang="en-GB" sz="923" dirty="0">
                <a:solidFill>
                  <a:srgbClr val="000000"/>
                </a:solidFill>
              </a:rPr>
              <a:t>Understand the problem in terms of Purpose and Context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3241737" y="2781931"/>
            <a:ext cx="1893972" cy="863548"/>
            <a:chOff x="3665506" y="2116139"/>
            <a:chExt cx="3480404" cy="1309714"/>
          </a:xfrm>
        </p:grpSpPr>
        <p:sp>
          <p:nvSpPr>
            <p:cNvPr id="55" name="Text Box 2"/>
            <p:cNvSpPr txBox="1">
              <a:spLocks noChangeArrowheads="1"/>
            </p:cNvSpPr>
            <p:nvPr/>
          </p:nvSpPr>
          <p:spPr bwMode="gray">
            <a:xfrm>
              <a:off x="5784289" y="2792414"/>
              <a:ext cx="1348930" cy="338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0269" tIns="30135" rIns="60269" bIns="30135">
              <a:spAutoFit/>
            </a:bodyPr>
            <a:lstStyle/>
            <a:p>
              <a:pPr algn="ctr"/>
              <a:r>
                <a:rPr lang="en-GB" sz="1055" b="1" dirty="0">
                  <a:solidFill>
                    <a:srgbClr val="000000"/>
                  </a:solidFill>
                </a:rPr>
                <a:t>solution</a:t>
              </a:r>
              <a:endParaRPr lang="en-US" sz="1055" b="1" dirty="0">
                <a:solidFill>
                  <a:srgbClr val="000000"/>
                </a:solidFill>
              </a:endParaRPr>
            </a:p>
          </p:txBody>
        </p:sp>
        <p:sp>
          <p:nvSpPr>
            <p:cNvPr id="56" name="Text Box 11"/>
            <p:cNvSpPr txBox="1">
              <a:spLocks noChangeArrowheads="1"/>
            </p:cNvSpPr>
            <p:nvPr/>
          </p:nvSpPr>
          <p:spPr bwMode="gray">
            <a:xfrm>
              <a:off x="5787461" y="2116139"/>
              <a:ext cx="1348930" cy="338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0269" tIns="30135" rIns="60269" bIns="30135">
              <a:spAutoFit/>
            </a:bodyPr>
            <a:lstStyle/>
            <a:p>
              <a:pPr algn="ctr"/>
              <a:r>
                <a:rPr lang="en-GB" sz="1055" b="1" dirty="0">
                  <a:solidFill>
                    <a:srgbClr val="000000"/>
                  </a:solidFill>
                </a:rPr>
                <a:t>solution</a:t>
              </a:r>
              <a:endParaRPr lang="en-US" sz="1055" b="1" dirty="0">
                <a:solidFill>
                  <a:srgbClr val="000000"/>
                </a:solidFill>
              </a:endParaRPr>
            </a:p>
          </p:txBody>
        </p:sp>
        <p:sp>
          <p:nvSpPr>
            <p:cNvPr id="57" name="Text Box 15"/>
            <p:cNvSpPr txBox="1">
              <a:spLocks noChangeArrowheads="1"/>
            </p:cNvSpPr>
            <p:nvPr/>
          </p:nvSpPr>
          <p:spPr bwMode="gray">
            <a:xfrm>
              <a:off x="5787461" y="2570165"/>
              <a:ext cx="1348930" cy="338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0269" tIns="30135" rIns="60269" bIns="30135">
              <a:spAutoFit/>
            </a:bodyPr>
            <a:lstStyle/>
            <a:p>
              <a:pPr algn="ctr"/>
              <a:r>
                <a:rPr lang="en-GB" sz="1055" b="1" dirty="0">
                  <a:solidFill>
                    <a:srgbClr val="000000"/>
                  </a:solidFill>
                </a:rPr>
                <a:t>solution</a:t>
              </a:r>
              <a:endParaRPr lang="en-US" sz="1055" b="1" dirty="0">
                <a:solidFill>
                  <a:srgbClr val="000000"/>
                </a:solidFill>
              </a:endParaRPr>
            </a:p>
          </p:txBody>
        </p:sp>
        <p:sp>
          <p:nvSpPr>
            <p:cNvPr id="58" name="Text Box 16"/>
            <p:cNvSpPr txBox="1">
              <a:spLocks noChangeArrowheads="1"/>
            </p:cNvSpPr>
            <p:nvPr/>
          </p:nvSpPr>
          <p:spPr bwMode="gray">
            <a:xfrm>
              <a:off x="5796980" y="2332039"/>
              <a:ext cx="1348930" cy="338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0269" tIns="30135" rIns="60269" bIns="30135">
              <a:spAutoFit/>
            </a:bodyPr>
            <a:lstStyle/>
            <a:p>
              <a:pPr algn="ctr"/>
              <a:r>
                <a:rPr lang="en-GB" sz="1055" b="1" dirty="0">
                  <a:solidFill>
                    <a:srgbClr val="000000"/>
                  </a:solidFill>
                </a:rPr>
                <a:t>solution</a:t>
              </a:r>
              <a:endParaRPr lang="en-US" sz="1055" b="1" dirty="0">
                <a:solidFill>
                  <a:srgbClr val="000000"/>
                </a:solidFill>
              </a:endParaRPr>
            </a:p>
          </p:txBody>
        </p:sp>
        <p:sp>
          <p:nvSpPr>
            <p:cNvPr id="59" name="Oval 19"/>
            <p:cNvSpPr>
              <a:spLocks noChangeArrowheads="1"/>
            </p:cNvSpPr>
            <p:nvPr/>
          </p:nvSpPr>
          <p:spPr bwMode="gray">
            <a:xfrm>
              <a:off x="6394450" y="3173413"/>
              <a:ext cx="90488" cy="1016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60269" tIns="30135" rIns="60269" bIns="30135" anchor="ctr"/>
            <a:lstStyle/>
            <a:p>
              <a:pPr algn="ctr"/>
              <a:endParaRPr lang="en-US" sz="791" dirty="0">
                <a:solidFill>
                  <a:srgbClr val="000000"/>
                </a:solidFill>
              </a:endParaRPr>
            </a:p>
          </p:txBody>
        </p:sp>
        <p:sp>
          <p:nvSpPr>
            <p:cNvPr id="60" name="Oval 20"/>
            <p:cNvSpPr>
              <a:spLocks noChangeArrowheads="1"/>
            </p:cNvSpPr>
            <p:nvPr/>
          </p:nvSpPr>
          <p:spPr bwMode="gray">
            <a:xfrm>
              <a:off x="6391278" y="3322666"/>
              <a:ext cx="90488" cy="10318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60269" tIns="30135" rIns="60269" bIns="30135" anchor="ctr"/>
            <a:lstStyle/>
            <a:p>
              <a:pPr algn="ctr"/>
              <a:endParaRPr lang="en-US" sz="791" dirty="0">
                <a:solidFill>
                  <a:srgbClr val="000000"/>
                </a:solidFill>
              </a:endParaRPr>
            </a:p>
          </p:txBody>
        </p:sp>
        <p:cxnSp>
          <p:nvCxnSpPr>
            <p:cNvPr id="61" name="AutoShape 22"/>
            <p:cNvCxnSpPr>
              <a:cxnSpLocks noChangeShapeType="1"/>
            </p:cNvCxnSpPr>
            <p:nvPr/>
          </p:nvCxnSpPr>
          <p:spPr bwMode="gray">
            <a:xfrm flipV="1">
              <a:off x="3665506" y="2285401"/>
              <a:ext cx="2305221" cy="306086"/>
            </a:xfrm>
            <a:prstGeom prst="bentConnector3">
              <a:avLst>
                <a:gd name="adj1" fmla="val 50000"/>
              </a:avLst>
            </a:prstGeom>
            <a:ln w="38100"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2" name="AutoShape 23"/>
            <p:cNvCxnSpPr>
              <a:cxnSpLocks noChangeShapeType="1"/>
            </p:cNvCxnSpPr>
            <p:nvPr/>
          </p:nvCxnSpPr>
          <p:spPr bwMode="gray">
            <a:xfrm flipV="1">
              <a:off x="3665506" y="2501301"/>
              <a:ext cx="2314741" cy="90186"/>
            </a:xfrm>
            <a:prstGeom prst="bentConnector3">
              <a:avLst>
                <a:gd name="adj1" fmla="val 50000"/>
              </a:avLst>
            </a:prstGeom>
            <a:ln w="38100"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3" name="AutoShape 24"/>
            <p:cNvCxnSpPr>
              <a:cxnSpLocks noChangeShapeType="1"/>
            </p:cNvCxnSpPr>
            <p:nvPr/>
          </p:nvCxnSpPr>
          <p:spPr bwMode="gray">
            <a:xfrm>
              <a:off x="3665506" y="2585553"/>
              <a:ext cx="2305221" cy="147939"/>
            </a:xfrm>
            <a:prstGeom prst="bentConnector3">
              <a:avLst>
                <a:gd name="adj1" fmla="val 50000"/>
              </a:avLst>
            </a:prstGeom>
            <a:ln w="38100"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5" name="AutoShape 25"/>
            <p:cNvCxnSpPr>
              <a:cxnSpLocks noChangeShapeType="1"/>
            </p:cNvCxnSpPr>
            <p:nvPr/>
          </p:nvCxnSpPr>
          <p:spPr bwMode="gray">
            <a:xfrm>
              <a:off x="4201009" y="2585285"/>
              <a:ext cx="1741745" cy="704850"/>
            </a:xfrm>
            <a:prstGeom prst="bentConnector3">
              <a:avLst>
                <a:gd name="adj1" fmla="val 34127"/>
              </a:avLst>
            </a:prstGeom>
            <a:ln w="38100"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67" name="TextBox 28"/>
          <p:cNvSpPr txBox="1">
            <a:spLocks noChangeArrowheads="1"/>
          </p:cNvSpPr>
          <p:nvPr/>
        </p:nvSpPr>
        <p:spPr bwMode="auto">
          <a:xfrm>
            <a:off x="4020114" y="3852518"/>
            <a:ext cx="1336237" cy="91301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0269" tIns="30135" rIns="60269" bIns="30135">
            <a:spAutoFit/>
          </a:bodyPr>
          <a:lstStyle/>
          <a:p>
            <a:pPr algn="ctr">
              <a:defRPr/>
            </a:pPr>
            <a:r>
              <a:rPr lang="en-GB" sz="923" dirty="0">
                <a:solidFill>
                  <a:srgbClr val="000000"/>
                </a:solidFill>
              </a:rPr>
              <a:t>Identify and document all possible solutions to the problem (Divergent Thinking)</a:t>
            </a:r>
          </a:p>
        </p:txBody>
      </p:sp>
      <p:sp>
        <p:nvSpPr>
          <p:cNvPr id="68" name="TextBox 28"/>
          <p:cNvSpPr txBox="1">
            <a:spLocks noChangeArrowheads="1"/>
          </p:cNvSpPr>
          <p:nvPr/>
        </p:nvSpPr>
        <p:spPr bwMode="auto">
          <a:xfrm>
            <a:off x="4865290" y="1831529"/>
            <a:ext cx="1719258" cy="6289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60269" tIns="30135" rIns="60269" bIns="30135">
            <a:spAutoFit/>
          </a:bodyPr>
          <a:lstStyle/>
          <a:p>
            <a:pPr algn="ctr">
              <a:defRPr/>
            </a:pPr>
            <a:r>
              <a:rPr lang="en-GB" sz="923" dirty="0">
                <a:solidFill>
                  <a:srgbClr val="000000"/>
                </a:solidFill>
              </a:rPr>
              <a:t>Search and evaluate the solutions to determine and select the “best” solution</a:t>
            </a:r>
          </a:p>
          <a:p>
            <a:pPr algn="ctr">
              <a:defRPr/>
            </a:pPr>
            <a:r>
              <a:rPr lang="en-GB" sz="923" dirty="0">
                <a:solidFill>
                  <a:srgbClr val="000000"/>
                </a:solidFill>
              </a:rPr>
              <a:t>(Convergent Thinking)</a:t>
            </a:r>
          </a:p>
        </p:txBody>
      </p:sp>
      <p:sp>
        <p:nvSpPr>
          <p:cNvPr id="72" name="Text Box 12"/>
          <p:cNvSpPr txBox="1">
            <a:spLocks noChangeArrowheads="1"/>
          </p:cNvSpPr>
          <p:nvPr/>
        </p:nvSpPr>
        <p:spPr bwMode="gray">
          <a:xfrm>
            <a:off x="3460984" y="2554558"/>
            <a:ext cx="3380621" cy="217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269" tIns="30135" rIns="60269" bIns="30135">
            <a:spAutoFit/>
          </a:bodyPr>
          <a:lstStyle/>
          <a:p>
            <a:pPr algn="ctr"/>
            <a:r>
              <a:rPr lang="en-GB" sz="1015" b="1" dirty="0">
                <a:solidFill>
                  <a:srgbClr val="000000"/>
                </a:solidFill>
              </a:rPr>
              <a:t>GENERATE SOLUTION OPTIONS AND SELECT</a:t>
            </a:r>
            <a:endParaRPr lang="en-US" sz="1015" b="1" dirty="0">
              <a:solidFill>
                <a:srgbClr val="000000"/>
              </a:solidFill>
            </a:endParaRPr>
          </a:p>
        </p:txBody>
      </p:sp>
      <p:grpSp>
        <p:nvGrpSpPr>
          <p:cNvPr id="73" name="Group 72"/>
          <p:cNvGrpSpPr/>
          <p:nvPr/>
        </p:nvGrpSpPr>
        <p:grpSpPr>
          <a:xfrm>
            <a:off x="901495" y="3303129"/>
            <a:ext cx="4998172" cy="2092968"/>
            <a:chOff x="662711" y="3756038"/>
            <a:chExt cx="7580561" cy="3174334"/>
          </a:xfrm>
        </p:grpSpPr>
        <p:sp>
          <p:nvSpPr>
            <p:cNvPr id="74" name="TextBox 34"/>
            <p:cNvSpPr txBox="1">
              <a:spLocks noChangeArrowheads="1"/>
            </p:cNvSpPr>
            <p:nvPr/>
          </p:nvSpPr>
          <p:spPr bwMode="auto">
            <a:xfrm>
              <a:off x="3407354" y="5764028"/>
              <a:ext cx="1991000" cy="369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0269" tIns="30135" rIns="60269" bIns="30135">
              <a:spAutoFit/>
            </a:bodyPr>
            <a:lstStyle/>
            <a:p>
              <a:pPr algn="ctr"/>
              <a:r>
                <a:rPr lang="en-GB" sz="1187" b="1" dirty="0">
                  <a:solidFill>
                    <a:srgbClr val="000000"/>
                  </a:solidFill>
                </a:rPr>
                <a:t>Check (&amp; Act)</a:t>
              </a:r>
            </a:p>
          </p:txBody>
        </p:sp>
        <p:cxnSp>
          <p:nvCxnSpPr>
            <p:cNvPr id="75" name="AutoShape 25"/>
            <p:cNvCxnSpPr>
              <a:cxnSpLocks noChangeShapeType="1"/>
              <a:stCxn id="50" idx="2"/>
              <a:endCxn id="52" idx="2"/>
            </p:cNvCxnSpPr>
            <p:nvPr/>
          </p:nvCxnSpPr>
          <p:spPr bwMode="gray">
            <a:xfrm rot="5400000">
              <a:off x="4005232" y="413517"/>
              <a:ext cx="895520" cy="7580561"/>
            </a:xfrm>
            <a:prstGeom prst="bentConnector3">
              <a:avLst>
                <a:gd name="adj1" fmla="val 307479"/>
              </a:avLst>
            </a:prstGeom>
            <a:ln w="57150"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76" name="TextBox 28"/>
            <p:cNvSpPr txBox="1">
              <a:spLocks noChangeArrowheads="1"/>
            </p:cNvSpPr>
            <p:nvPr/>
          </p:nvSpPr>
          <p:spPr bwMode="auto">
            <a:xfrm>
              <a:off x="2956358" y="6191851"/>
              <a:ext cx="2959249" cy="73852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lIns="60269" tIns="30135" rIns="60269" bIns="30135">
              <a:spAutoFit/>
            </a:bodyPr>
            <a:lstStyle/>
            <a:p>
              <a:pPr algn="ctr">
                <a:defRPr/>
              </a:pPr>
              <a:r>
                <a:rPr lang="en-GB" sz="923" dirty="0">
                  <a:solidFill>
                    <a:srgbClr val="000000"/>
                  </a:solidFill>
                </a:rPr>
                <a:t>Confirm that the selected solution solves the stakeholders’ problem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901495" y="3821530"/>
            <a:ext cx="1814006" cy="1031444"/>
            <a:chOff x="595620" y="3982830"/>
            <a:chExt cx="1965173" cy="1117397"/>
          </a:xfrm>
        </p:grpSpPr>
        <p:grpSp>
          <p:nvGrpSpPr>
            <p:cNvPr id="8" name="Group 7"/>
            <p:cNvGrpSpPr/>
            <p:nvPr/>
          </p:nvGrpSpPr>
          <p:grpSpPr>
            <a:xfrm>
              <a:off x="595620" y="3982830"/>
              <a:ext cx="1965173" cy="1117397"/>
              <a:chOff x="595620" y="3982830"/>
              <a:chExt cx="1965173" cy="1117397"/>
            </a:xfrm>
          </p:grpSpPr>
          <p:cxnSp>
            <p:nvCxnSpPr>
              <p:cNvPr id="77" name="AutoShape 25"/>
              <p:cNvCxnSpPr>
                <a:cxnSpLocks noChangeShapeType="1"/>
                <a:stCxn id="53" idx="2"/>
                <a:endCxn id="52" idx="2"/>
              </p:cNvCxnSpPr>
              <p:nvPr/>
            </p:nvCxnSpPr>
            <p:spPr bwMode="gray">
              <a:xfrm rot="5400000">
                <a:off x="1539178" y="3039272"/>
                <a:ext cx="78057" cy="1965173"/>
              </a:xfrm>
              <a:prstGeom prst="bentConnector3">
                <a:avLst>
                  <a:gd name="adj1" fmla="val 954181"/>
                </a:avLst>
              </a:prstGeom>
              <a:ln w="57150">
                <a:headEnd/>
                <a:tailEnd type="triangle" w="med" len="med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78" name="TextBox 28"/>
              <p:cNvSpPr txBox="1">
                <a:spLocks noChangeArrowheads="1"/>
              </p:cNvSpPr>
              <p:nvPr/>
            </p:nvSpPr>
            <p:spPr bwMode="auto">
              <a:xfrm>
                <a:off x="772039" y="4264989"/>
                <a:ext cx="1569853" cy="835238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 lIns="60269" tIns="30135" rIns="60269" bIns="30135">
                <a:spAutoFit/>
              </a:bodyPr>
              <a:lstStyle/>
              <a:p>
                <a:pPr algn="ctr">
                  <a:defRPr/>
                </a:pPr>
                <a:r>
                  <a:rPr lang="en-GB" sz="923" dirty="0">
                    <a:solidFill>
                      <a:srgbClr val="000000"/>
                    </a:solidFill>
                  </a:rPr>
                  <a:t>Confirm the understanding of the problem reflects the stakeholder’s needs and expectations</a:t>
                </a:r>
              </a:p>
            </p:txBody>
          </p:sp>
        </p:grpSp>
        <p:sp>
          <p:nvSpPr>
            <p:cNvPr id="79" name="TextBox 34"/>
            <p:cNvSpPr txBox="1">
              <a:spLocks noChangeArrowheads="1"/>
            </p:cNvSpPr>
            <p:nvPr/>
          </p:nvSpPr>
          <p:spPr bwMode="auto">
            <a:xfrm>
              <a:off x="828685" y="3994089"/>
              <a:ext cx="1422142" cy="263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0269" tIns="30135" rIns="60269" bIns="30135">
              <a:spAutoFit/>
            </a:bodyPr>
            <a:lstStyle/>
            <a:p>
              <a:pPr algn="ctr"/>
              <a:r>
                <a:rPr lang="en-GB" sz="1187" b="1" dirty="0">
                  <a:solidFill>
                    <a:srgbClr val="000000"/>
                  </a:solidFill>
                </a:rPr>
                <a:t>Check (&amp; Act)</a:t>
              </a: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901495" y="3427635"/>
            <a:ext cx="6807391" cy="2780032"/>
            <a:chOff x="-298749" y="3731075"/>
            <a:chExt cx="8542023" cy="2960568"/>
          </a:xfrm>
        </p:grpSpPr>
        <p:sp>
          <p:nvSpPr>
            <p:cNvPr id="88" name="TextBox 34"/>
            <p:cNvSpPr txBox="1">
              <a:spLocks noChangeArrowheads="1"/>
            </p:cNvSpPr>
            <p:nvPr/>
          </p:nvSpPr>
          <p:spPr bwMode="auto">
            <a:xfrm>
              <a:off x="3446310" y="6001377"/>
              <a:ext cx="1647256" cy="25935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60269" tIns="30135" rIns="60269" bIns="30135">
              <a:spAutoFit/>
            </a:bodyPr>
            <a:lstStyle/>
            <a:p>
              <a:pPr algn="ctr"/>
              <a:r>
                <a:rPr lang="en-GB" sz="1187" b="1" dirty="0">
                  <a:solidFill>
                    <a:srgbClr val="000000"/>
                  </a:solidFill>
                </a:rPr>
                <a:t>Check (&amp; Act)</a:t>
              </a:r>
            </a:p>
          </p:txBody>
        </p:sp>
        <p:cxnSp>
          <p:nvCxnSpPr>
            <p:cNvPr id="89" name="AutoShape 25"/>
            <p:cNvCxnSpPr>
              <a:cxnSpLocks noChangeShapeType="1"/>
            </p:cNvCxnSpPr>
            <p:nvPr/>
          </p:nvCxnSpPr>
          <p:spPr bwMode="gray">
            <a:xfrm rot="10800000" flipV="1">
              <a:off x="-298749" y="3731075"/>
              <a:ext cx="8542023" cy="320123"/>
            </a:xfrm>
            <a:prstGeom prst="bentConnector4">
              <a:avLst>
                <a:gd name="adj1" fmla="val -301"/>
                <a:gd name="adj2" fmla="val 874272"/>
              </a:avLst>
            </a:prstGeom>
            <a:ln w="57150"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90" name="TextBox 28"/>
            <p:cNvSpPr txBox="1">
              <a:spLocks noChangeArrowheads="1"/>
            </p:cNvSpPr>
            <p:nvPr/>
          </p:nvSpPr>
          <p:spPr bwMode="auto">
            <a:xfrm>
              <a:off x="2863327" y="6324333"/>
              <a:ext cx="2959248" cy="36731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lIns="60269" tIns="30135" rIns="60269" bIns="30135">
              <a:spAutoFit/>
            </a:bodyPr>
            <a:lstStyle/>
            <a:p>
              <a:pPr algn="ctr">
                <a:defRPr/>
              </a:pPr>
              <a:r>
                <a:rPr lang="en-GB" sz="923" dirty="0">
                  <a:solidFill>
                    <a:srgbClr val="000000"/>
                  </a:solidFill>
                </a:rPr>
                <a:t>Confirm that the built System solves the stakeholders’ problem</a:t>
              </a:r>
            </a:p>
          </p:txBody>
        </p:sp>
      </p:grpSp>
      <p:sp>
        <p:nvSpPr>
          <p:cNvPr id="94" name="AutoShape 18"/>
          <p:cNvSpPr>
            <a:spLocks noChangeArrowheads="1"/>
          </p:cNvSpPr>
          <p:nvPr/>
        </p:nvSpPr>
        <p:spPr bwMode="gray">
          <a:xfrm rot="5400000">
            <a:off x="6482277" y="2872737"/>
            <a:ext cx="485212" cy="613711"/>
          </a:xfrm>
          <a:prstGeom prst="upArrow">
            <a:avLst>
              <a:gd name="adj1" fmla="val 50000"/>
              <a:gd name="adj2" fmla="val 2500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eaVert" wrap="none" lIns="60269" tIns="30135" rIns="60269" bIns="30135" anchor="ctr"/>
          <a:lstStyle/>
          <a:p>
            <a:pPr algn="ctr"/>
            <a:endParaRPr lang="en-US" sz="791" dirty="0">
              <a:solidFill>
                <a:srgbClr val="000000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782198" y="2239125"/>
            <a:ext cx="471604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77" b="1" dirty="0"/>
              <a:t>Do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813623" y="2210904"/>
            <a:ext cx="471604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77" b="1" dirty="0"/>
              <a:t>Do</a:t>
            </a:r>
          </a:p>
        </p:txBody>
      </p:sp>
      <p:sp>
        <p:nvSpPr>
          <p:cNvPr id="84" name="Text Box 12"/>
          <p:cNvSpPr txBox="1">
            <a:spLocks noChangeArrowheads="1"/>
          </p:cNvSpPr>
          <p:nvPr/>
        </p:nvSpPr>
        <p:spPr bwMode="gray">
          <a:xfrm>
            <a:off x="7158492" y="2402973"/>
            <a:ext cx="1164116" cy="547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269" tIns="30135" rIns="60269" bIns="30135">
            <a:spAutoFit/>
          </a:bodyPr>
          <a:lstStyle/>
          <a:p>
            <a:pPr algn="ctr"/>
            <a:r>
              <a:rPr lang="en-GB" sz="1055" b="1" dirty="0">
                <a:solidFill>
                  <a:srgbClr val="000000"/>
                </a:solidFill>
              </a:rPr>
              <a:t>MAKE THE SYSTEM TO THE DESIGN</a:t>
            </a:r>
            <a:endParaRPr lang="en-US" sz="1055" b="1" dirty="0">
              <a:solidFill>
                <a:srgbClr val="000000"/>
              </a:solidFill>
            </a:endParaRPr>
          </a:p>
        </p:txBody>
      </p:sp>
      <p:sp>
        <p:nvSpPr>
          <p:cNvPr id="86" name="TextBox 28"/>
          <p:cNvSpPr txBox="1">
            <a:spLocks noChangeArrowheads="1"/>
          </p:cNvSpPr>
          <p:nvPr/>
        </p:nvSpPr>
        <p:spPr bwMode="auto">
          <a:xfrm>
            <a:off x="7157471" y="2934849"/>
            <a:ext cx="1152433" cy="50948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60269" tIns="30135" rIns="60269" bIns="30135" anchor="ctr">
            <a:noAutofit/>
          </a:bodyPr>
          <a:lstStyle/>
          <a:p>
            <a:pPr algn="ctr">
              <a:defRPr/>
            </a:pPr>
            <a:r>
              <a:rPr lang="en-GB" sz="969">
                <a:solidFill>
                  <a:srgbClr val="000000"/>
                </a:solidFill>
              </a:rPr>
              <a:t>Built System</a:t>
            </a:r>
            <a:endParaRPr lang="en-GB" sz="969" dirty="0">
              <a:solidFill>
                <a:srgbClr val="000000"/>
              </a:solidFill>
            </a:endParaRPr>
          </a:p>
        </p:txBody>
      </p:sp>
      <p:sp>
        <p:nvSpPr>
          <p:cNvPr id="64" name="TextBox 35"/>
          <p:cNvSpPr txBox="1">
            <a:spLocks noChangeArrowheads="1"/>
          </p:cNvSpPr>
          <p:nvPr/>
        </p:nvSpPr>
        <p:spPr bwMode="auto">
          <a:xfrm>
            <a:off x="556261" y="1084094"/>
            <a:ext cx="9015610" cy="4331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GB" sz="2215" b="1" dirty="0"/>
              <a:t>Remember the Systems Approach to Creating a System</a:t>
            </a:r>
          </a:p>
        </p:txBody>
      </p:sp>
      <p:sp>
        <p:nvSpPr>
          <p:cNvPr id="85" name="Right Arrow 84"/>
          <p:cNvSpPr/>
          <p:nvPr/>
        </p:nvSpPr>
        <p:spPr>
          <a:xfrm rot="1954094">
            <a:off x="1808579" y="1927129"/>
            <a:ext cx="2051389" cy="1165209"/>
          </a:xfrm>
          <a:prstGeom prst="rightArrow">
            <a:avLst/>
          </a:prstGeom>
          <a:solidFill>
            <a:srgbClr val="FFFF00"/>
          </a:solidFill>
          <a:ln w="635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7" b="1" dirty="0">
                <a:solidFill>
                  <a:schemeClr val="tx1"/>
                </a:solidFill>
                <a:latin typeface="Arial Black"/>
                <a:cs typeface="Arial Black"/>
              </a:rPr>
              <a:t>We are Here</a:t>
            </a:r>
          </a:p>
        </p:txBody>
      </p:sp>
    </p:spTree>
    <p:extLst>
      <p:ext uri="{BB962C8B-B14F-4D97-AF65-F5344CB8AC3E}">
        <p14:creationId xmlns:p14="http://schemas.microsoft.com/office/powerpoint/2010/main" val="1180941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0" grpId="0" animBg="1"/>
      <p:bldP spid="46" grpId="0"/>
      <p:bldP spid="47" grpId="0"/>
      <p:bldP spid="48" grpId="0" animBg="1"/>
      <p:bldP spid="52" grpId="0" animBg="1"/>
      <p:bldP spid="53" grpId="0" animBg="1"/>
      <p:bldP spid="67" grpId="0" animBg="1"/>
      <p:bldP spid="68" grpId="0" animBg="1"/>
      <p:bldP spid="72" grpId="0"/>
      <p:bldP spid="94" grpId="0" animBg="1"/>
      <p:bldP spid="81" grpId="0"/>
      <p:bldP spid="83" grpId="0"/>
      <p:bldP spid="84" grpId="0"/>
      <p:bldP spid="8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1" name="Freeform 35"/>
          <p:cNvSpPr>
            <a:spLocks noChangeArrowheads="1"/>
          </p:cNvSpPr>
          <p:nvPr/>
        </p:nvSpPr>
        <p:spPr bwMode="auto">
          <a:xfrm>
            <a:off x="195263" y="3568672"/>
            <a:ext cx="8392348" cy="1981200"/>
          </a:xfrm>
          <a:custGeom>
            <a:avLst/>
            <a:gdLst>
              <a:gd name="T0" fmla="*/ 0 w 8850086"/>
              <a:gd name="T1" fmla="*/ 0 h 1980777"/>
              <a:gd name="T2" fmla="*/ 54447 w 8850086"/>
              <a:gd name="T3" fmla="*/ 21866 h 1980777"/>
              <a:gd name="T4" fmla="*/ 1143566 w 8850086"/>
              <a:gd name="T5" fmla="*/ 43714 h 1980777"/>
              <a:gd name="T6" fmla="*/ 1263366 w 8850086"/>
              <a:gd name="T7" fmla="*/ 54656 h 1980777"/>
              <a:gd name="T8" fmla="*/ 1339604 w 8850086"/>
              <a:gd name="T9" fmla="*/ 65580 h 1980777"/>
              <a:gd name="T10" fmla="*/ 1426727 w 8850086"/>
              <a:gd name="T11" fmla="*/ 76504 h 1980777"/>
              <a:gd name="T12" fmla="*/ 1459404 w 8850086"/>
              <a:gd name="T13" fmla="*/ 87446 h 1980777"/>
              <a:gd name="T14" fmla="*/ 1513856 w 8850086"/>
              <a:gd name="T15" fmla="*/ 153027 h 1980777"/>
              <a:gd name="T16" fmla="*/ 1535642 w 8850086"/>
              <a:gd name="T17" fmla="*/ 240454 h 1980777"/>
              <a:gd name="T18" fmla="*/ 1557432 w 8850086"/>
              <a:gd name="T19" fmla="*/ 590222 h 1980777"/>
              <a:gd name="T20" fmla="*/ 1600994 w 8850086"/>
              <a:gd name="T21" fmla="*/ 1202299 h 1980777"/>
              <a:gd name="T22" fmla="*/ 1633670 w 8850086"/>
              <a:gd name="T23" fmla="*/ 1213230 h 1980777"/>
              <a:gd name="T24" fmla="*/ 1644556 w 8850086"/>
              <a:gd name="T25" fmla="*/ 1256949 h 1980777"/>
              <a:gd name="T26" fmla="*/ 3561374 w 8850086"/>
              <a:gd name="T27" fmla="*/ 1344389 h 1980777"/>
              <a:gd name="T28" fmla="*/ 3583146 w 8850086"/>
              <a:gd name="T29" fmla="*/ 1322528 h 1980777"/>
              <a:gd name="T30" fmla="*/ 3626725 w 8850086"/>
              <a:gd name="T31" fmla="*/ 1289738 h 1980777"/>
              <a:gd name="T32" fmla="*/ 3702963 w 8850086"/>
              <a:gd name="T33" fmla="*/ 1246019 h 1980777"/>
              <a:gd name="T34" fmla="*/ 3790088 w 8850086"/>
              <a:gd name="T35" fmla="*/ 1224159 h 1980777"/>
              <a:gd name="T36" fmla="*/ 3822751 w 8850086"/>
              <a:gd name="T37" fmla="*/ 1213230 h 1980777"/>
              <a:gd name="T38" fmla="*/ 4323747 w 8850086"/>
              <a:gd name="T39" fmla="*/ 1235088 h 1980777"/>
              <a:gd name="T40" fmla="*/ 4367298 w 8850086"/>
              <a:gd name="T41" fmla="*/ 1256949 h 1980777"/>
              <a:gd name="T42" fmla="*/ 4399959 w 8850086"/>
              <a:gd name="T43" fmla="*/ 1267879 h 1980777"/>
              <a:gd name="T44" fmla="*/ 4465335 w 8850086"/>
              <a:gd name="T45" fmla="*/ 1300669 h 1980777"/>
              <a:gd name="T46" fmla="*/ 6512840 w 8850086"/>
              <a:gd name="T47" fmla="*/ 1278809 h 1980777"/>
              <a:gd name="T48" fmla="*/ 6534617 w 8850086"/>
              <a:gd name="T49" fmla="*/ 1224159 h 1980777"/>
              <a:gd name="T50" fmla="*/ 6545502 w 8850086"/>
              <a:gd name="T51" fmla="*/ 1180440 h 1980777"/>
              <a:gd name="T52" fmla="*/ 6567279 w 8850086"/>
              <a:gd name="T53" fmla="*/ 1158578 h 1980777"/>
              <a:gd name="T54" fmla="*/ 6589104 w 8850086"/>
              <a:gd name="T55" fmla="*/ 1125788 h 1980777"/>
              <a:gd name="T56" fmla="*/ 6610881 w 8850086"/>
              <a:gd name="T57" fmla="*/ 1082071 h 1980777"/>
              <a:gd name="T58" fmla="*/ 6621766 w 8850086"/>
              <a:gd name="T59" fmla="*/ 1049276 h 1980777"/>
              <a:gd name="T60" fmla="*/ 6643547 w 8850086"/>
              <a:gd name="T61" fmla="*/ 1016487 h 1980777"/>
              <a:gd name="T62" fmla="*/ 6665320 w 8850086"/>
              <a:gd name="T63" fmla="*/ 918118 h 1980777"/>
              <a:gd name="T64" fmla="*/ 6687097 w 8850086"/>
              <a:gd name="T65" fmla="*/ 874397 h 1980777"/>
              <a:gd name="T66" fmla="*/ 6752468 w 8850086"/>
              <a:gd name="T67" fmla="*/ 797887 h 1980777"/>
              <a:gd name="T68" fmla="*/ 6796023 w 8850086"/>
              <a:gd name="T69" fmla="*/ 765097 h 1980777"/>
              <a:gd name="T70" fmla="*/ 6839573 w 8850086"/>
              <a:gd name="T71" fmla="*/ 743238 h 1980777"/>
              <a:gd name="T72" fmla="*/ 6850457 w 8850086"/>
              <a:gd name="T73" fmla="*/ 623012 h 1980777"/>
              <a:gd name="T74" fmla="*/ 6872230 w 8850086"/>
              <a:gd name="T75" fmla="*/ 601146 h 1980777"/>
              <a:gd name="T76" fmla="*/ 6937610 w 8850086"/>
              <a:gd name="T77" fmla="*/ 568356 h 1980777"/>
              <a:gd name="T78" fmla="*/ 7013822 w 8850086"/>
              <a:gd name="T79" fmla="*/ 502776 h 1980777"/>
              <a:gd name="T80" fmla="*/ 7046488 w 8850086"/>
              <a:gd name="T81" fmla="*/ 371615 h 1980777"/>
              <a:gd name="T82" fmla="*/ 7079197 w 8850086"/>
              <a:gd name="T83" fmla="*/ 295111 h 1980777"/>
              <a:gd name="T84" fmla="*/ 7122747 w 8850086"/>
              <a:gd name="T85" fmla="*/ 109294 h 1980777"/>
              <a:gd name="T86" fmla="*/ 7155409 w 8850086"/>
              <a:gd name="T87" fmla="*/ 98370 h 1980777"/>
              <a:gd name="T88" fmla="*/ 7797970 w 8850086"/>
              <a:gd name="T89" fmla="*/ 109294 h 1980777"/>
              <a:gd name="T90" fmla="*/ 7874234 w 8850086"/>
              <a:gd name="T91" fmla="*/ 131160 h 1980777"/>
              <a:gd name="T92" fmla="*/ 7917784 w 8850086"/>
              <a:gd name="T93" fmla="*/ 153027 h 1980777"/>
              <a:gd name="T94" fmla="*/ 8462310 w 8850086"/>
              <a:gd name="T95" fmla="*/ 142084 h 1980777"/>
              <a:gd name="T96" fmla="*/ 8538626 w 8850086"/>
              <a:gd name="T97" fmla="*/ 76504 h 1980777"/>
              <a:gd name="T98" fmla="*/ 8582168 w 8850086"/>
              <a:gd name="T99" fmla="*/ 54656 h 1980777"/>
              <a:gd name="T100" fmla="*/ 8647500 w 8850086"/>
              <a:gd name="T101" fmla="*/ 21866 h 1980777"/>
              <a:gd name="T102" fmla="*/ 8745480 w 8850086"/>
              <a:gd name="T103" fmla="*/ 32790 h 1980777"/>
              <a:gd name="T104" fmla="*/ 8767262 w 8850086"/>
              <a:gd name="T105" fmla="*/ 54656 h 1980777"/>
              <a:gd name="T106" fmla="*/ 8854458 w 8850086"/>
              <a:gd name="T107" fmla="*/ 54656 h 198077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8850086"/>
              <a:gd name="T163" fmla="*/ 0 h 1980777"/>
              <a:gd name="T164" fmla="*/ 8850086 w 8850086"/>
              <a:gd name="T165" fmla="*/ 1980777 h 1980777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8850086" h="1980777">
                <a:moveTo>
                  <a:pt x="0" y="0"/>
                </a:moveTo>
                <a:cubicBezTo>
                  <a:pt x="18143" y="7257"/>
                  <a:pt x="34920" y="20646"/>
                  <a:pt x="54428" y="21771"/>
                </a:cubicBezTo>
                <a:cubicBezTo>
                  <a:pt x="98102" y="24291"/>
                  <a:pt x="1140018" y="43487"/>
                  <a:pt x="1143000" y="43543"/>
                </a:cubicBezTo>
                <a:cubicBezTo>
                  <a:pt x="1182914" y="47171"/>
                  <a:pt x="1222909" y="50002"/>
                  <a:pt x="1262743" y="54428"/>
                </a:cubicBezTo>
                <a:cubicBezTo>
                  <a:pt x="1288244" y="57261"/>
                  <a:pt x="1313510" y="61923"/>
                  <a:pt x="1338943" y="65314"/>
                </a:cubicBezTo>
                <a:lnTo>
                  <a:pt x="1426028" y="76200"/>
                </a:lnTo>
                <a:cubicBezTo>
                  <a:pt x="1436914" y="79828"/>
                  <a:pt x="1448846" y="81181"/>
                  <a:pt x="1458686" y="87085"/>
                </a:cubicBezTo>
                <a:cubicBezTo>
                  <a:pt x="1474411" y="96520"/>
                  <a:pt x="1507665" y="145135"/>
                  <a:pt x="1513114" y="152400"/>
                </a:cubicBezTo>
                <a:cubicBezTo>
                  <a:pt x="1520371" y="181428"/>
                  <a:pt x="1533690" y="209587"/>
                  <a:pt x="1534886" y="239485"/>
                </a:cubicBezTo>
                <a:cubicBezTo>
                  <a:pt x="1546796" y="537265"/>
                  <a:pt x="1532931" y="421754"/>
                  <a:pt x="1556657" y="587828"/>
                </a:cubicBezTo>
                <a:cubicBezTo>
                  <a:pt x="1558652" y="695565"/>
                  <a:pt x="1405090" y="1099873"/>
                  <a:pt x="1600200" y="1197428"/>
                </a:cubicBezTo>
                <a:cubicBezTo>
                  <a:pt x="1610463" y="1202560"/>
                  <a:pt x="1621971" y="1204685"/>
                  <a:pt x="1632857" y="1208314"/>
                </a:cubicBezTo>
                <a:cubicBezTo>
                  <a:pt x="1636486" y="1222828"/>
                  <a:pt x="1641468" y="1237070"/>
                  <a:pt x="1643743" y="1251857"/>
                </a:cubicBezTo>
                <a:cubicBezTo>
                  <a:pt x="1755883" y="1980777"/>
                  <a:pt x="1020084" y="1353454"/>
                  <a:pt x="3559628" y="1338943"/>
                </a:cubicBezTo>
                <a:cubicBezTo>
                  <a:pt x="3566885" y="1331686"/>
                  <a:pt x="3573515" y="1323741"/>
                  <a:pt x="3581400" y="1317171"/>
                </a:cubicBezTo>
                <a:cubicBezTo>
                  <a:pt x="3595338" y="1305556"/>
                  <a:pt x="3610179" y="1295059"/>
                  <a:pt x="3624943" y="1284514"/>
                </a:cubicBezTo>
                <a:cubicBezTo>
                  <a:pt x="3652273" y="1264993"/>
                  <a:pt x="3669254" y="1254638"/>
                  <a:pt x="3701143" y="1240971"/>
                </a:cubicBezTo>
                <a:cubicBezTo>
                  <a:pt x="3735982" y="1226040"/>
                  <a:pt x="3747332" y="1229424"/>
                  <a:pt x="3788228" y="1219200"/>
                </a:cubicBezTo>
                <a:cubicBezTo>
                  <a:pt x="3799360" y="1216417"/>
                  <a:pt x="3810000" y="1211943"/>
                  <a:pt x="3820886" y="1208314"/>
                </a:cubicBezTo>
                <a:cubicBezTo>
                  <a:pt x="3987800" y="1215571"/>
                  <a:pt x="4155088" y="1216762"/>
                  <a:pt x="4321628" y="1230085"/>
                </a:cubicBezTo>
                <a:cubicBezTo>
                  <a:pt x="4337804" y="1231379"/>
                  <a:pt x="4350256" y="1245464"/>
                  <a:pt x="4365171" y="1251857"/>
                </a:cubicBezTo>
                <a:cubicBezTo>
                  <a:pt x="4375718" y="1256377"/>
                  <a:pt x="4386942" y="1259114"/>
                  <a:pt x="4397828" y="1262743"/>
                </a:cubicBezTo>
                <a:cubicBezTo>
                  <a:pt x="4420861" y="1285775"/>
                  <a:pt x="4423227" y="1295608"/>
                  <a:pt x="4463143" y="1295400"/>
                </a:cubicBezTo>
                <a:lnTo>
                  <a:pt x="6509657" y="1273628"/>
                </a:lnTo>
                <a:cubicBezTo>
                  <a:pt x="6516914" y="1255485"/>
                  <a:pt x="6525249" y="1237737"/>
                  <a:pt x="6531428" y="1219200"/>
                </a:cubicBezTo>
                <a:cubicBezTo>
                  <a:pt x="6536159" y="1205007"/>
                  <a:pt x="6535623" y="1189039"/>
                  <a:pt x="6542314" y="1175657"/>
                </a:cubicBezTo>
                <a:cubicBezTo>
                  <a:pt x="6546904" y="1166477"/>
                  <a:pt x="6557675" y="1161899"/>
                  <a:pt x="6564086" y="1153885"/>
                </a:cubicBezTo>
                <a:cubicBezTo>
                  <a:pt x="6572259" y="1143669"/>
                  <a:pt x="6579366" y="1132587"/>
                  <a:pt x="6585857" y="1121228"/>
                </a:cubicBezTo>
                <a:cubicBezTo>
                  <a:pt x="6593908" y="1107139"/>
                  <a:pt x="6601236" y="1092600"/>
                  <a:pt x="6607628" y="1077685"/>
                </a:cubicBezTo>
                <a:cubicBezTo>
                  <a:pt x="6612148" y="1067138"/>
                  <a:pt x="6613382" y="1055291"/>
                  <a:pt x="6618514" y="1045028"/>
                </a:cubicBezTo>
                <a:cubicBezTo>
                  <a:pt x="6624365" y="1033326"/>
                  <a:pt x="6633029" y="1023257"/>
                  <a:pt x="6640286" y="1012371"/>
                </a:cubicBezTo>
                <a:cubicBezTo>
                  <a:pt x="6643243" y="997585"/>
                  <a:pt x="6655467" y="931974"/>
                  <a:pt x="6662057" y="914400"/>
                </a:cubicBezTo>
                <a:cubicBezTo>
                  <a:pt x="6667755" y="899206"/>
                  <a:pt x="6675777" y="884946"/>
                  <a:pt x="6683828" y="870857"/>
                </a:cubicBezTo>
                <a:cubicBezTo>
                  <a:pt x="6700283" y="842061"/>
                  <a:pt x="6722556" y="814597"/>
                  <a:pt x="6749143" y="794657"/>
                </a:cubicBezTo>
                <a:cubicBezTo>
                  <a:pt x="6763657" y="783771"/>
                  <a:pt x="6777301" y="771616"/>
                  <a:pt x="6792686" y="762000"/>
                </a:cubicBezTo>
                <a:cubicBezTo>
                  <a:pt x="6806447" y="753399"/>
                  <a:pt x="6821714" y="747485"/>
                  <a:pt x="6836228" y="740228"/>
                </a:cubicBezTo>
                <a:cubicBezTo>
                  <a:pt x="6839857" y="700314"/>
                  <a:pt x="6838102" y="659538"/>
                  <a:pt x="6847114" y="620485"/>
                </a:cubicBezTo>
                <a:cubicBezTo>
                  <a:pt x="6849422" y="610485"/>
                  <a:pt x="6860872" y="605125"/>
                  <a:pt x="6868886" y="598714"/>
                </a:cubicBezTo>
                <a:cubicBezTo>
                  <a:pt x="6899032" y="574598"/>
                  <a:pt x="6899707" y="577555"/>
                  <a:pt x="6934200" y="566057"/>
                </a:cubicBezTo>
                <a:cubicBezTo>
                  <a:pt x="6986994" y="513263"/>
                  <a:pt x="6960664" y="533900"/>
                  <a:pt x="7010400" y="500743"/>
                </a:cubicBezTo>
                <a:cubicBezTo>
                  <a:pt x="7015408" y="478207"/>
                  <a:pt x="7028195" y="404792"/>
                  <a:pt x="7043057" y="370114"/>
                </a:cubicBezTo>
                <a:cubicBezTo>
                  <a:pt x="7083411" y="275953"/>
                  <a:pt x="7050184" y="370500"/>
                  <a:pt x="7075714" y="293914"/>
                </a:cubicBezTo>
                <a:cubicBezTo>
                  <a:pt x="7083730" y="173676"/>
                  <a:pt x="7042109" y="147431"/>
                  <a:pt x="7119257" y="108857"/>
                </a:cubicBezTo>
                <a:cubicBezTo>
                  <a:pt x="7129520" y="103725"/>
                  <a:pt x="7141028" y="101600"/>
                  <a:pt x="7151914" y="97971"/>
                </a:cubicBezTo>
                <a:lnTo>
                  <a:pt x="7794171" y="108857"/>
                </a:lnTo>
                <a:cubicBezTo>
                  <a:pt x="7804110" y="109173"/>
                  <a:pt x="7857831" y="125254"/>
                  <a:pt x="7870371" y="130628"/>
                </a:cubicBezTo>
                <a:cubicBezTo>
                  <a:pt x="7885287" y="137020"/>
                  <a:pt x="7899400" y="145143"/>
                  <a:pt x="7913914" y="152400"/>
                </a:cubicBezTo>
                <a:lnTo>
                  <a:pt x="8458200" y="141514"/>
                </a:lnTo>
                <a:cubicBezTo>
                  <a:pt x="8493800" y="138278"/>
                  <a:pt x="8508056" y="93763"/>
                  <a:pt x="8534400" y="76200"/>
                </a:cubicBezTo>
                <a:cubicBezTo>
                  <a:pt x="8547902" y="67199"/>
                  <a:pt x="8563854" y="62479"/>
                  <a:pt x="8577943" y="54428"/>
                </a:cubicBezTo>
                <a:cubicBezTo>
                  <a:pt x="8637028" y="20665"/>
                  <a:pt x="8583383" y="41729"/>
                  <a:pt x="8643257" y="21771"/>
                </a:cubicBezTo>
                <a:cubicBezTo>
                  <a:pt x="8675914" y="25400"/>
                  <a:pt x="8709528" y="24012"/>
                  <a:pt x="8741228" y="32657"/>
                </a:cubicBezTo>
                <a:cubicBezTo>
                  <a:pt x="8751130" y="35357"/>
                  <a:pt x="8752936" y="52415"/>
                  <a:pt x="8763000" y="54428"/>
                </a:cubicBezTo>
                <a:cubicBezTo>
                  <a:pt x="8791465" y="60121"/>
                  <a:pt x="8821057" y="54428"/>
                  <a:pt x="8850086" y="54428"/>
                </a:cubicBezTo>
              </a:path>
            </a:pathLst>
          </a:cu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3495264"/>
            <a:ext cx="8832306" cy="30292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11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The Systems Approach to System Design</a:t>
            </a:r>
            <a:endParaRPr lang="en-GB"/>
          </a:p>
        </p:txBody>
      </p:sp>
      <p:sp>
        <p:nvSpPr>
          <p:cNvPr id="17" name="Content Placeholder 44"/>
          <p:cNvSpPr>
            <a:spLocks noGrp="1"/>
          </p:cNvSpPr>
          <p:nvPr>
            <p:ph idx="4294967295"/>
          </p:nvPr>
        </p:nvSpPr>
        <p:spPr bwMode="auto">
          <a:xfrm>
            <a:off x="244694" y="5237706"/>
            <a:ext cx="4141788" cy="1235075"/>
          </a:xfrm>
          <a:prstGeom prst="rect">
            <a:avLst/>
          </a:prstGeo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50000"/>
              <a:buFont typeface="Arial" charset="0"/>
              <a:buChar char="•"/>
            </a:pPr>
            <a:r>
              <a:rPr kumimoji="0" lang="en-GB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Functionality helps us uncover the unspoken requirements</a:t>
            </a:r>
          </a:p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50000"/>
              <a:buFont typeface="Arial" charset="0"/>
              <a:buChar char="•"/>
            </a:pPr>
            <a:r>
              <a:rPr kumimoji="0" lang="en-GB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Functionality is invariant and provides a consistent basis for dividing and ruling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9113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22" y="2384563"/>
            <a:ext cx="13382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0484" y="2473892"/>
            <a:ext cx="1112837" cy="132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2" name="TextBox 36"/>
          <p:cNvSpPr txBox="1">
            <a:spLocks noChangeArrowheads="1"/>
          </p:cNvSpPr>
          <p:nvPr/>
        </p:nvSpPr>
        <p:spPr bwMode="auto">
          <a:xfrm>
            <a:off x="-83063" y="3962400"/>
            <a:ext cx="17869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800" dirty="0">
                <a:latin typeface="+mn-lt"/>
              </a:rPr>
              <a:t>Requirements</a:t>
            </a:r>
          </a:p>
          <a:p>
            <a:pPr algn="ctr" eaLnBrk="1" hangingPunct="1"/>
            <a:r>
              <a:rPr lang="en-GB" sz="1800" dirty="0">
                <a:latin typeface="+mn-lt"/>
              </a:rPr>
              <a:t>-Land</a:t>
            </a:r>
          </a:p>
        </p:txBody>
      </p:sp>
      <p:sp>
        <p:nvSpPr>
          <p:cNvPr id="91143" name="TextBox 37"/>
          <p:cNvSpPr txBox="1">
            <a:spLocks noChangeArrowheads="1"/>
          </p:cNvSpPr>
          <p:nvPr/>
        </p:nvSpPr>
        <p:spPr bwMode="auto">
          <a:xfrm>
            <a:off x="7180168" y="4289425"/>
            <a:ext cx="17924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800" dirty="0">
                <a:latin typeface="+mn-lt"/>
              </a:rPr>
              <a:t>Solution-Land</a:t>
            </a:r>
          </a:p>
        </p:txBody>
      </p:sp>
      <p:sp>
        <p:nvSpPr>
          <p:cNvPr id="91144" name="Freeform 40"/>
          <p:cNvSpPr>
            <a:spLocks noChangeArrowheads="1"/>
          </p:cNvSpPr>
          <p:nvPr/>
        </p:nvSpPr>
        <p:spPr bwMode="auto">
          <a:xfrm>
            <a:off x="1039750" y="2676100"/>
            <a:ext cx="6813778" cy="1185862"/>
          </a:xfrm>
          <a:custGeom>
            <a:avLst/>
            <a:gdLst>
              <a:gd name="T0" fmla="*/ 0 w 7064828"/>
              <a:gd name="T1" fmla="*/ 1087529 h 1186543"/>
              <a:gd name="T2" fmla="*/ 480434 w 7064828"/>
              <a:gd name="T3" fmla="*/ 1087529 h 1186543"/>
              <a:gd name="T4" fmla="*/ 1070065 w 7064828"/>
              <a:gd name="T5" fmla="*/ 602988 h 1186543"/>
              <a:gd name="T6" fmla="*/ 5972661 w 7064828"/>
              <a:gd name="T7" fmla="*/ 602988 h 1186543"/>
              <a:gd name="T8" fmla="*/ 6551358 w 7064828"/>
              <a:gd name="T9" fmla="*/ 1173671 h 1186543"/>
              <a:gd name="T10" fmla="*/ 7086381 w 7064828"/>
              <a:gd name="T11" fmla="*/ 1173671 h 1186543"/>
              <a:gd name="T12" fmla="*/ 5885297 w 7064828"/>
              <a:gd name="T13" fmla="*/ 0 h 1186543"/>
              <a:gd name="T14" fmla="*/ 1059144 w 7064828"/>
              <a:gd name="T15" fmla="*/ 21543 h 1186543"/>
              <a:gd name="T16" fmla="*/ 0 w 7064828"/>
              <a:gd name="T17" fmla="*/ 1087529 h 118654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064828"/>
              <a:gd name="T28" fmla="*/ 0 h 1186543"/>
              <a:gd name="T29" fmla="*/ 7064828 w 7064828"/>
              <a:gd name="T30" fmla="*/ 1186543 h 118654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064828" h="1186543">
                <a:moveTo>
                  <a:pt x="0" y="1099457"/>
                </a:moveTo>
                <a:lnTo>
                  <a:pt x="478971" y="1099457"/>
                </a:lnTo>
                <a:lnTo>
                  <a:pt x="1066800" y="609600"/>
                </a:lnTo>
                <a:lnTo>
                  <a:pt x="5954486" y="609600"/>
                </a:lnTo>
                <a:lnTo>
                  <a:pt x="6531428" y="1186543"/>
                </a:lnTo>
                <a:lnTo>
                  <a:pt x="7064828" y="1186543"/>
                </a:lnTo>
                <a:lnTo>
                  <a:pt x="5867400" y="0"/>
                </a:lnTo>
                <a:lnTo>
                  <a:pt x="1055914" y="21771"/>
                </a:lnTo>
                <a:lnTo>
                  <a:pt x="0" y="1099457"/>
                </a:lnTo>
                <a:close/>
              </a:path>
            </a:pathLst>
          </a:cu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1145" name="TextBox 41"/>
          <p:cNvSpPr txBox="1">
            <a:spLocks noChangeArrowheads="1"/>
          </p:cNvSpPr>
          <p:nvPr/>
        </p:nvSpPr>
        <p:spPr bwMode="auto">
          <a:xfrm>
            <a:off x="3019331" y="2718421"/>
            <a:ext cx="30781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2800" b="1" dirty="0"/>
              <a:t>FUNCTIONALITY</a:t>
            </a:r>
          </a:p>
        </p:txBody>
      </p:sp>
      <p:sp>
        <p:nvSpPr>
          <p:cNvPr id="43" name="Rounded Rectangular Callout 42"/>
          <p:cNvSpPr/>
          <p:nvPr/>
        </p:nvSpPr>
        <p:spPr bwMode="auto">
          <a:xfrm>
            <a:off x="2089150" y="1347788"/>
            <a:ext cx="5915025" cy="985837"/>
          </a:xfrm>
          <a:prstGeom prst="wedgeRoundRectCallout">
            <a:avLst>
              <a:gd name="adj1" fmla="val -42411"/>
              <a:gd name="adj2" fmla="val 111494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en-GB" sz="2000" dirty="0">
                <a:solidFill>
                  <a:srgbClr val="FFFFFF"/>
                </a:solidFill>
                <a:ea typeface="+mn-ea"/>
                <a:cs typeface="Arial" charset="0"/>
              </a:rPr>
              <a:t>The bridge between requirements and the solution is the functionality (purpose)</a:t>
            </a:r>
          </a:p>
        </p:txBody>
      </p:sp>
      <p:cxnSp>
        <p:nvCxnSpPr>
          <p:cNvPr id="4" name="Straight Connector 3"/>
          <p:cNvCxnSpPr/>
          <p:nvPr/>
        </p:nvCxnSpPr>
        <p:spPr bwMode="auto">
          <a:xfrm flipV="1">
            <a:off x="244694" y="3791638"/>
            <a:ext cx="1409430" cy="65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Rectangle 4"/>
          <p:cNvSpPr/>
          <p:nvPr/>
        </p:nvSpPr>
        <p:spPr bwMode="auto">
          <a:xfrm>
            <a:off x="7049532" y="3809838"/>
            <a:ext cx="1316689" cy="163113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6908315" y="3805591"/>
            <a:ext cx="1807470" cy="424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Content Placeholder 44"/>
          <p:cNvSpPr txBox="1">
            <a:spLocks/>
          </p:cNvSpPr>
          <p:nvPr/>
        </p:nvSpPr>
        <p:spPr bwMode="auto">
          <a:xfrm>
            <a:off x="4720197" y="5229218"/>
            <a:ext cx="4191988" cy="1252052"/>
          </a:xfrm>
          <a:prstGeom prst="rect">
            <a:avLst/>
          </a:prstGeo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6"/>
              </a:buClr>
              <a:buSzPct val="150000"/>
              <a:buFontTx/>
              <a:buChar char="•"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Functionality helps us determine the system architecture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6"/>
              </a:buClr>
              <a:buSzPct val="150000"/>
              <a:buFontTx/>
              <a:buChar char="•"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Functionality helps us identify and select  the technological solutions  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77701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6 Waters Template_white">
  <a:themeElements>
    <a:clrScheme name="Custom 4">
      <a:dk1>
        <a:srgbClr val="000000"/>
      </a:dk1>
      <a:lt1>
        <a:srgbClr val="FFFFFF"/>
      </a:lt1>
      <a:dk2>
        <a:srgbClr val="4BACC6"/>
      </a:dk2>
      <a:lt2>
        <a:srgbClr val="B2B2B2"/>
      </a:lt2>
      <a:accent1>
        <a:srgbClr val="4F81BD"/>
      </a:accent1>
      <a:accent2>
        <a:srgbClr val="B0551E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818E1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 Waters Template_white</Template>
  <TotalTime>29</TotalTime>
  <Words>811</Words>
  <Application>Microsoft Macintosh PowerPoint</Application>
  <PresentationFormat>On-screen Show (4:3)</PresentationFormat>
  <Paragraphs>133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2" baseType="lpstr">
      <vt:lpstr>Arial Black</vt:lpstr>
      <vt:lpstr>Calibri</vt:lpstr>
      <vt:lpstr>Courier New</vt:lpstr>
      <vt:lpstr>MS PGothic</vt:lpstr>
      <vt:lpstr>ＭＳ Ｐゴシック</vt:lpstr>
      <vt:lpstr>Times New Roman</vt:lpstr>
      <vt:lpstr>Verdana</vt:lpstr>
      <vt:lpstr>Wingdings</vt:lpstr>
      <vt:lpstr>Wingdings 2</vt:lpstr>
      <vt:lpstr>Arial</vt:lpstr>
      <vt:lpstr>2016 Waters Template_white</vt:lpstr>
      <vt:lpstr>Custom Design</vt:lpstr>
      <vt:lpstr>A Systems Approach to Systems Design</vt:lpstr>
      <vt:lpstr>Where are we?</vt:lpstr>
      <vt:lpstr>Key Tasks and Systems Tools</vt:lpstr>
      <vt:lpstr>Process and Tools</vt:lpstr>
      <vt:lpstr>In order to Design a System we Must Have</vt:lpstr>
      <vt:lpstr>A bad beginning makes a bad ending Euripides, Aegeus Greek tragic dramatist ( 480 BC - 406 BC)</vt:lpstr>
      <vt:lpstr>The Yin Yang of System Design</vt:lpstr>
      <vt:lpstr>Process and Tools</vt:lpstr>
      <vt:lpstr>How is this Done</vt:lpstr>
      <vt:lpstr>The Systems Approach to System Design</vt:lpstr>
    </vt:vector>
  </TitlesOfParts>
  <Manager/>
  <Company>Burge Hughes Walsh</Company>
  <LinksUpToDate>false</LinksUpToDate>
  <SharedDoc>false</SharedDoc>
  <HyperlinkBase/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Systems Approach to Systems Design</dc:title>
  <dc:subject>Systems Engineering</dc:subject>
  <dc:creator>Stuart Burge</dc:creator>
  <cp:keywords/>
  <dc:description/>
  <cp:lastModifiedBy>Stuart Burge</cp:lastModifiedBy>
  <cp:revision>7</cp:revision>
  <dcterms:created xsi:type="dcterms:W3CDTF">2015-11-25T16:01:18Z</dcterms:created>
  <dcterms:modified xsi:type="dcterms:W3CDTF">2016-10-25T08:26:21Z</dcterms:modified>
  <cp:category/>
</cp:coreProperties>
</file>