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56"/>
  </p:notesMasterIdLst>
  <p:handoutMasterIdLst>
    <p:handoutMasterId r:id="rId57"/>
  </p:handoutMasterIdLst>
  <p:sldIdLst>
    <p:sldId id="256" r:id="rId3"/>
    <p:sldId id="312"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Lst>
  <p:sldSz cx="9144000" cy="6858000" type="screen4x3"/>
  <p:notesSz cx="6896100" cy="9236075"/>
  <p:custDataLst>
    <p:tags r:id="rId58"/>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32"/>
    <p:restoredTop sz="93215"/>
  </p:normalViewPr>
  <p:slideViewPr>
    <p:cSldViewPr>
      <p:cViewPr varScale="1">
        <p:scale>
          <a:sx n="75" d="100"/>
          <a:sy n="75" d="100"/>
        </p:scale>
        <p:origin x="1224" y="16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notesMaster" Target="notesMasters/notesMaster1.xml"/><Relationship Id="rId57" Type="http://schemas.openxmlformats.org/officeDocument/2006/relationships/handoutMaster" Target="handoutMasters/handoutMaster1.xml"/><Relationship Id="rId58" Type="http://schemas.openxmlformats.org/officeDocument/2006/relationships/tags" Target="tags/tag1.xml"/><Relationship Id="rId59" Type="http://schemas.openxmlformats.org/officeDocument/2006/relationships/presProps" Target="presProp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11/4/16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11/4/16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43000" y="685800"/>
            <a:ext cx="4572000" cy="3429000"/>
          </a:xfrm>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0B32567-9B1B-314E-AD5A-1530508C25BC}" type="slidenum">
              <a:rPr lang="en-GB" sz="1200"/>
              <a:pPr eaLnBrk="1" hangingPunct="1"/>
              <a:t>3</a:t>
            </a:fld>
            <a:endParaRPr lang="en-GB" sz="1200"/>
          </a:p>
        </p:txBody>
      </p:sp>
    </p:spTree>
    <p:extLst>
      <p:ext uri="{BB962C8B-B14F-4D97-AF65-F5344CB8AC3E}">
        <p14:creationId xmlns:p14="http://schemas.microsoft.com/office/powerpoint/2010/main" val="690748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73DF7D6-D7B5-404C-86BA-DF34F986AE06}" type="slidenum">
              <a:rPr lang="en-GB" sz="1200"/>
              <a:pPr eaLnBrk="1" hangingPunct="1"/>
              <a:t>4</a:t>
            </a:fld>
            <a:endParaRPr lang="en-GB" sz="1200"/>
          </a:p>
        </p:txBody>
      </p:sp>
    </p:spTree>
    <p:extLst>
      <p:ext uri="{BB962C8B-B14F-4D97-AF65-F5344CB8AC3E}">
        <p14:creationId xmlns:p14="http://schemas.microsoft.com/office/powerpoint/2010/main" val="1028537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43000" y="685800"/>
            <a:ext cx="4572000" cy="3429000"/>
          </a:xfrm>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FC8A8A-12D4-B04C-B1EA-76DF3EEAF803}" type="slidenum">
              <a:rPr lang="en-GB" sz="1200"/>
              <a:pPr eaLnBrk="1" hangingPunct="1"/>
              <a:t>5</a:t>
            </a:fld>
            <a:endParaRPr lang="en-GB" sz="1200"/>
          </a:p>
        </p:txBody>
      </p:sp>
    </p:spTree>
    <p:extLst>
      <p:ext uri="{BB962C8B-B14F-4D97-AF65-F5344CB8AC3E}">
        <p14:creationId xmlns:p14="http://schemas.microsoft.com/office/powerpoint/2010/main" val="1127142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AAF9C-AE44-214E-97A4-639EC3B658EF}" type="slidenum">
              <a:rPr lang="en-GB" sz="1200"/>
              <a:pPr eaLnBrk="1" hangingPunct="1"/>
              <a:t>6</a:t>
            </a:fld>
            <a:endParaRPr lang="en-GB" sz="1200"/>
          </a:p>
        </p:txBody>
      </p:sp>
    </p:spTree>
    <p:extLst>
      <p:ext uri="{BB962C8B-B14F-4D97-AF65-F5344CB8AC3E}">
        <p14:creationId xmlns:p14="http://schemas.microsoft.com/office/powerpoint/2010/main" val="184439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E0C2F8-F9DF-7E49-B788-7B1691D83F95}" type="slidenum">
              <a:rPr lang="en-GB" sz="1200"/>
              <a:pPr eaLnBrk="1" hangingPunct="1"/>
              <a:t>7</a:t>
            </a:fld>
            <a:endParaRPr lang="en-GB" sz="1200"/>
          </a:p>
        </p:txBody>
      </p:sp>
    </p:spTree>
    <p:extLst>
      <p:ext uri="{BB962C8B-B14F-4D97-AF65-F5344CB8AC3E}">
        <p14:creationId xmlns:p14="http://schemas.microsoft.com/office/powerpoint/2010/main" val="999694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B0D6A8D-6031-954C-960A-78378B6BE696}" type="slidenum">
              <a:rPr lang="en-GB" sz="1200"/>
              <a:pPr eaLnBrk="1" hangingPunct="1"/>
              <a:t>8</a:t>
            </a:fld>
            <a:endParaRPr lang="en-GB" sz="1200"/>
          </a:p>
        </p:txBody>
      </p:sp>
    </p:spTree>
    <p:extLst>
      <p:ext uri="{BB962C8B-B14F-4D97-AF65-F5344CB8AC3E}">
        <p14:creationId xmlns:p14="http://schemas.microsoft.com/office/powerpoint/2010/main" val="858191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166868-FC69-6341-B001-3E2CF9ED6061}" type="slidenum">
              <a:rPr lang="en-GB" sz="1200"/>
              <a:pPr eaLnBrk="1" hangingPunct="1"/>
              <a:t>9</a:t>
            </a:fld>
            <a:endParaRPr lang="en-GB" sz="1200"/>
          </a:p>
        </p:txBody>
      </p:sp>
    </p:spTree>
    <p:extLst>
      <p:ext uri="{BB962C8B-B14F-4D97-AF65-F5344CB8AC3E}">
        <p14:creationId xmlns:p14="http://schemas.microsoft.com/office/powerpoint/2010/main" val="871991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43000" y="685800"/>
            <a:ext cx="4572000" cy="3429000"/>
          </a:xfrm>
          <a:ln/>
        </p:spPr>
      </p:sp>
      <p:sp>
        <p:nvSpPr>
          <p:cNvPr id="389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EBAD51-8D02-7F4A-A86A-D2CCC0E71E34}" type="slidenum">
              <a:rPr lang="en-GB" sz="1200"/>
              <a:pPr eaLnBrk="1" hangingPunct="1"/>
              <a:t>10</a:t>
            </a:fld>
            <a:endParaRPr lang="en-GB" sz="1200"/>
          </a:p>
        </p:txBody>
      </p:sp>
    </p:spTree>
    <p:extLst>
      <p:ext uri="{BB962C8B-B14F-4D97-AF65-F5344CB8AC3E}">
        <p14:creationId xmlns:p14="http://schemas.microsoft.com/office/powerpoint/2010/main" val="791969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12</a:t>
            </a:fld>
            <a:endParaRPr lang="en-US"/>
          </a:p>
        </p:txBody>
      </p:sp>
    </p:spTree>
    <p:extLst>
      <p:ext uri="{BB962C8B-B14F-4D97-AF65-F5344CB8AC3E}">
        <p14:creationId xmlns:p14="http://schemas.microsoft.com/office/powerpoint/2010/main" val="1008624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43000" y="685800"/>
            <a:ext cx="4572000" cy="3429000"/>
          </a:xfrm>
          <a:ln/>
        </p:spPr>
      </p:sp>
      <p:sp>
        <p:nvSpPr>
          <p:cNvPr id="4505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DC719F0-412B-2E44-A35F-C64A5CB1B6AB}" type="slidenum">
              <a:rPr lang="en-GB" sz="1200"/>
              <a:pPr eaLnBrk="1" hangingPunct="1"/>
              <a:t>17</a:t>
            </a:fld>
            <a:endParaRPr lang="en-GB" sz="1200"/>
          </a:p>
        </p:txBody>
      </p:sp>
    </p:spTree>
    <p:extLst>
      <p:ext uri="{BB962C8B-B14F-4D97-AF65-F5344CB8AC3E}">
        <p14:creationId xmlns:p14="http://schemas.microsoft.com/office/powerpoint/2010/main" val="725876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xfrm>
            <a:off x="1143000" y="685800"/>
            <a:ext cx="4572000" cy="3429000"/>
          </a:xfrm>
          <a:ln/>
        </p:spPr>
      </p:sp>
      <p:sp>
        <p:nvSpPr>
          <p:cNvPr id="471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AB7B383-B7C4-1E46-ACB7-91FF81CF56F9}" type="slidenum">
              <a:rPr lang="en-GB" sz="1200"/>
              <a:pPr eaLnBrk="1" hangingPunct="1"/>
              <a:t>18</a:t>
            </a:fld>
            <a:endParaRPr lang="en-GB" sz="1200"/>
          </a:p>
        </p:txBody>
      </p:sp>
    </p:spTree>
    <p:extLst>
      <p:ext uri="{BB962C8B-B14F-4D97-AF65-F5344CB8AC3E}">
        <p14:creationId xmlns:p14="http://schemas.microsoft.com/office/powerpoint/2010/main" val="627725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xfrm>
            <a:off x="1143000" y="685800"/>
            <a:ext cx="4572000" cy="3429000"/>
          </a:xfrm>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A456BB-28EF-614E-8917-0B50F46D7C4A}" type="slidenum">
              <a:rPr lang="en-GB" sz="1200"/>
              <a:pPr eaLnBrk="1" hangingPunct="1"/>
              <a:t>19</a:t>
            </a:fld>
            <a:endParaRPr lang="en-GB" sz="1200"/>
          </a:p>
        </p:txBody>
      </p:sp>
    </p:spTree>
    <p:extLst>
      <p:ext uri="{BB962C8B-B14F-4D97-AF65-F5344CB8AC3E}">
        <p14:creationId xmlns:p14="http://schemas.microsoft.com/office/powerpoint/2010/main" val="1652223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xfrm>
            <a:off x="1143000" y="685800"/>
            <a:ext cx="4572000" cy="3429000"/>
          </a:xfrm>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9D5E3C1-3728-0840-849F-B4FCE5163FB9}" type="slidenum">
              <a:rPr lang="en-GB" sz="1200"/>
              <a:pPr eaLnBrk="1" hangingPunct="1"/>
              <a:t>20</a:t>
            </a:fld>
            <a:endParaRPr lang="en-GB" sz="1200"/>
          </a:p>
        </p:txBody>
      </p:sp>
    </p:spTree>
    <p:extLst>
      <p:ext uri="{BB962C8B-B14F-4D97-AF65-F5344CB8AC3E}">
        <p14:creationId xmlns:p14="http://schemas.microsoft.com/office/powerpoint/2010/main" val="622216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xfrm>
            <a:off x="1143000" y="685800"/>
            <a:ext cx="4572000" cy="3429000"/>
          </a:xfrm>
          <a:ln/>
        </p:spPr>
      </p:sp>
      <p:sp>
        <p:nvSpPr>
          <p:cNvPr id="532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2D17D39-B3EE-2B40-9C98-E481D3D8F8CD}" type="slidenum">
              <a:rPr lang="en-GB" sz="1200"/>
              <a:pPr eaLnBrk="1" hangingPunct="1"/>
              <a:t>21</a:t>
            </a:fld>
            <a:endParaRPr lang="en-GB" sz="1200"/>
          </a:p>
        </p:txBody>
      </p:sp>
    </p:spTree>
    <p:extLst>
      <p:ext uri="{BB962C8B-B14F-4D97-AF65-F5344CB8AC3E}">
        <p14:creationId xmlns:p14="http://schemas.microsoft.com/office/powerpoint/2010/main" val="1907855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9AD0A31-5F44-CC47-8D1F-A21D8FA2F3DE}" type="slidenum">
              <a:rPr lang="en-US" sz="1200"/>
              <a:pPr eaLnBrk="1" hangingPunct="1"/>
              <a:t>23</a:t>
            </a:fld>
            <a:endParaRPr lang="en-US" sz="1200"/>
          </a:p>
        </p:txBody>
      </p:sp>
      <p:sp>
        <p:nvSpPr>
          <p:cNvPr id="69634" name="Rectangle 7"/>
          <p:cNvSpPr txBox="1">
            <a:spLocks noGrp="1" noChangeArrowheads="1"/>
          </p:cNvSpPr>
          <p:nvPr/>
        </p:nvSpPr>
        <p:spPr bwMode="auto">
          <a:xfrm>
            <a:off x="388620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1423" tIns="45713" rIns="91423" bIns="457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algn="r">
              <a:lnSpc>
                <a:spcPct val="90000"/>
              </a:lnSpc>
            </a:pPr>
            <a:r>
              <a:rPr lang="en-US" sz="1200"/>
              <a:t> 5 - </a:t>
            </a:r>
            <a:fld id="{B6D6B510-900B-F046-8045-7B4EF61A18D0}" type="slidenum">
              <a:rPr lang="en-US" sz="1200"/>
              <a:pPr algn="r">
                <a:lnSpc>
                  <a:spcPct val="90000"/>
                </a:lnSpc>
              </a:pPr>
              <a:t>23</a:t>
            </a:fld>
            <a:endParaRPr lang="en-US" sz="1200"/>
          </a:p>
        </p:txBody>
      </p:sp>
      <p:sp>
        <p:nvSpPr>
          <p:cNvPr id="69635" name="Rectangle 4"/>
          <p:cNvSpPr>
            <a:spLocks noGrp="1" noRot="1" noChangeAspect="1" noChangeArrowheads="1" noTextEdit="1"/>
          </p:cNvSpPr>
          <p:nvPr>
            <p:ph type="sldImg"/>
          </p:nvPr>
        </p:nvSpPr>
        <p:spPr>
          <a:xfrm>
            <a:off x="839788" y="458788"/>
            <a:ext cx="5178425" cy="3884612"/>
          </a:xfrm>
          <a:solidFill>
            <a:srgbClr val="FFFFFF"/>
          </a:solidFill>
          <a:ln/>
        </p:spPr>
      </p:sp>
      <p:sp>
        <p:nvSpPr>
          <p:cNvPr id="69636" name="Rectangle 5"/>
          <p:cNvSpPr>
            <a:spLocks noGrp="1" noChangeArrowheads="1"/>
          </p:cNvSpPr>
          <p:nvPr>
            <p:ph type="body" idx="1"/>
          </p:nvPr>
        </p:nvSpPr>
        <p:spPr>
          <a:xfrm>
            <a:off x="912813" y="4343400"/>
            <a:ext cx="5032375" cy="4114800"/>
          </a:xfrm>
          <a:noFill/>
          <a:ln>
            <a:solidFill>
              <a:srgbClr val="000000"/>
            </a:solidFill>
          </a:ln>
          <a:extLst>
            <a:ext uri="{909E8E84-426E-40dd-AFC4-6F175D3DCCD1}">
              <a14:hiddenFill xmlns:a14="http://schemas.microsoft.com/office/drawing/2010/main" xmlns="">
                <a:solidFill>
                  <a:srgbClr val="FFFFFF"/>
                </a:solidFill>
              </a14:hiddenFill>
            </a:ext>
          </a:extLst>
        </p:spPr>
        <p:txBody>
          <a:bodyPr lIns="91423" tIns="45713" rIns="91423" bIns="45713"/>
          <a:lstStyle/>
          <a:p>
            <a:pPr marL="214313" indent="-214313"/>
            <a:r>
              <a:rPr lang="en-US"/>
              <a:t>Notes:</a:t>
            </a:r>
          </a:p>
          <a:p>
            <a:pPr marL="214313" indent="-214313"/>
            <a:endParaRPr lang="en-US"/>
          </a:p>
          <a:p>
            <a:pPr marL="214313" indent="-214313">
              <a:buFontTx/>
              <a:buAutoNum type="arabicPeriod"/>
            </a:pPr>
            <a:r>
              <a:rPr lang="en-US"/>
              <a:t>This illustrates the format and labeling conventions for the N</a:t>
            </a:r>
            <a:r>
              <a:rPr lang="en-US" baseline="30000"/>
              <a:t>2</a:t>
            </a:r>
            <a:r>
              <a:rPr lang="en-US"/>
              <a:t>  diagram.</a:t>
            </a:r>
          </a:p>
          <a:p>
            <a:pPr marL="214313" indent="-214313">
              <a:buFontTx/>
              <a:buAutoNum type="arabicPeriod"/>
            </a:pPr>
            <a:endParaRPr lang="en-US"/>
          </a:p>
          <a:p>
            <a:pPr marL="214313" indent="-214313">
              <a:buFontTx/>
              <a:buAutoNum type="arabicPeriod"/>
            </a:pPr>
            <a:r>
              <a:rPr lang="en-US"/>
              <a:t>Although this lesson uses the N</a:t>
            </a:r>
            <a:r>
              <a:rPr lang="en-US" baseline="30000"/>
              <a:t>2</a:t>
            </a:r>
            <a:r>
              <a:rPr lang="en-US"/>
              <a:t>  diagram to show physical interfaces, the N</a:t>
            </a:r>
            <a:r>
              <a:rPr lang="en-US" baseline="30000"/>
              <a:t>2</a:t>
            </a:r>
            <a:r>
              <a:rPr lang="en-US"/>
              <a:t>  diagram is useful at functional or physical level.</a:t>
            </a:r>
          </a:p>
          <a:p>
            <a:pPr marL="214313" indent="-214313">
              <a:buFontTx/>
              <a:buAutoNum type="arabicPeriod"/>
            </a:pPr>
            <a:endParaRPr lang="en-US"/>
          </a:p>
          <a:p>
            <a:pPr marL="214313" indent="-214313">
              <a:buFontTx/>
              <a:buAutoNum type="arabicPeriod"/>
            </a:pPr>
            <a:r>
              <a:rPr lang="en-US"/>
              <a:t>The N</a:t>
            </a:r>
            <a:r>
              <a:rPr lang="en-US" baseline="30000"/>
              <a:t>2</a:t>
            </a:r>
            <a:r>
              <a:rPr lang="en-US"/>
              <a:t>  diagram identifies entity interfaces.</a:t>
            </a:r>
          </a:p>
          <a:p>
            <a:pPr marL="214313" indent="-214313">
              <a:buFontTx/>
              <a:buAutoNum type="arabicPeriod"/>
            </a:pPr>
            <a:endParaRPr lang="en-US"/>
          </a:p>
          <a:p>
            <a:pPr marL="214313" indent="-214313">
              <a:buFontTx/>
              <a:buAutoNum type="arabicPeriod"/>
            </a:pPr>
            <a:r>
              <a:rPr lang="en-US"/>
              <a:t>The N</a:t>
            </a:r>
            <a:r>
              <a:rPr lang="en-US" baseline="30000"/>
              <a:t>2</a:t>
            </a:r>
            <a:r>
              <a:rPr lang="en-US"/>
              <a:t>  diagram is used by systems engineers to identify, define, and record interfaces. Project managers can use the N</a:t>
            </a:r>
            <a:r>
              <a:rPr lang="en-US" baseline="30000"/>
              <a:t>2</a:t>
            </a:r>
            <a:r>
              <a:rPr lang="en-US"/>
              <a:t>  diagram to manage (assign responsibility and track accomplishment of) the interfaces.</a:t>
            </a:r>
          </a:p>
        </p:txBody>
      </p:sp>
    </p:spTree>
    <p:extLst>
      <p:ext uri="{BB962C8B-B14F-4D97-AF65-F5344CB8AC3E}">
        <p14:creationId xmlns:p14="http://schemas.microsoft.com/office/powerpoint/2010/main" val="960353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DFC55E0-11F1-1645-85FE-23C464048873}" type="slidenum">
              <a:rPr lang="en-GB" sz="1200"/>
              <a:pPr eaLnBrk="1" hangingPunct="1"/>
              <a:t>38</a:t>
            </a:fld>
            <a:endParaRPr lang="en-GB" sz="1200"/>
          </a:p>
        </p:txBody>
      </p:sp>
    </p:spTree>
    <p:extLst>
      <p:ext uri="{BB962C8B-B14F-4D97-AF65-F5344CB8AC3E}">
        <p14:creationId xmlns:p14="http://schemas.microsoft.com/office/powerpoint/2010/main" val="642094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EB0A126-4C2E-7C4D-9D78-7619AFCAEF77}" type="slidenum">
              <a:rPr lang="en-GB" sz="1200"/>
              <a:pPr eaLnBrk="1" hangingPunct="1"/>
              <a:t>41</a:t>
            </a:fld>
            <a:endParaRPr lang="en-GB" sz="1200"/>
          </a:p>
        </p:txBody>
      </p:sp>
      <p:sp>
        <p:nvSpPr>
          <p:cNvPr id="70658" name="Rectangle 2"/>
          <p:cNvSpPr>
            <a:spLocks noGrp="1" noRot="1" noChangeAspect="1" noChangeArrowheads="1" noTextEdit="1"/>
          </p:cNvSpPr>
          <p:nvPr>
            <p:ph type="sldImg"/>
          </p:nvPr>
        </p:nvSpPr>
        <p:spPr>
          <a:xfrm>
            <a:off x="1144588" y="685800"/>
            <a:ext cx="4572000" cy="3429000"/>
          </a:xfrm>
          <a:ln/>
        </p:spPr>
      </p:sp>
      <p:sp>
        <p:nvSpPr>
          <p:cNvPr id="7065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1610867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a:xfrm>
            <a:off x="1143000" y="685800"/>
            <a:ext cx="4572000" cy="3429000"/>
          </a:xfrm>
          <a:ln/>
        </p:spPr>
      </p:sp>
      <p:sp>
        <p:nvSpPr>
          <p:cNvPr id="665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65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383F16C-468E-204D-B4F9-45D71621B265}" type="slidenum">
              <a:rPr lang="en-GB" sz="1200"/>
              <a:pPr eaLnBrk="1" hangingPunct="1"/>
              <a:t>42</a:t>
            </a:fld>
            <a:endParaRPr lang="en-GB" sz="1200"/>
          </a:p>
        </p:txBody>
      </p:sp>
    </p:spTree>
    <p:extLst>
      <p:ext uri="{BB962C8B-B14F-4D97-AF65-F5344CB8AC3E}">
        <p14:creationId xmlns:p14="http://schemas.microsoft.com/office/powerpoint/2010/main" val="889051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BAF78D9-B87E-2549-A754-9FCDEB60C95F}" type="slidenum">
              <a:rPr lang="en-US"/>
              <a:pPr>
                <a:defRPr/>
              </a:pPr>
              <a:t>44</a:t>
            </a:fld>
            <a:endParaRPr lang="en-US"/>
          </a:p>
        </p:txBody>
      </p:sp>
      <p:sp>
        <p:nvSpPr>
          <p:cNvPr id="22530" name="Rectangle 2"/>
          <p:cNvSpPr>
            <a:spLocks noGrp="1" noRot="1" noChangeAspect="1" noChangeArrowheads="1" noTextEdit="1"/>
          </p:cNvSpPr>
          <p:nvPr>
            <p:ph type="sldImg"/>
          </p:nvPr>
        </p:nvSpPr>
        <p:spPr>
          <a:xfrm>
            <a:off x="1143000" y="685800"/>
            <a:ext cx="4572000" cy="3429000"/>
          </a:xfrm>
          <a:ln/>
        </p:spPr>
      </p:sp>
      <p:sp>
        <p:nvSpPr>
          <p:cNvPr id="22531"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988856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BAF78D9-B87E-2549-A754-9FCDEB60C95F}" type="slidenum">
              <a:rPr lang="en-US"/>
              <a:pPr>
                <a:defRPr/>
              </a:pPr>
              <a:t>45</a:t>
            </a:fld>
            <a:endParaRPr lang="en-US"/>
          </a:p>
        </p:txBody>
      </p:sp>
      <p:sp>
        <p:nvSpPr>
          <p:cNvPr id="22530" name="Rectangle 2"/>
          <p:cNvSpPr>
            <a:spLocks noGrp="1" noRot="1" noChangeAspect="1" noChangeArrowheads="1" noTextEdit="1"/>
          </p:cNvSpPr>
          <p:nvPr>
            <p:ph type="sldImg"/>
          </p:nvPr>
        </p:nvSpPr>
        <p:spPr>
          <a:xfrm>
            <a:off x="1143000" y="685800"/>
            <a:ext cx="4572000" cy="3429000"/>
          </a:xfrm>
          <a:ln/>
        </p:spPr>
      </p:sp>
      <p:sp>
        <p:nvSpPr>
          <p:cNvPr id="22531"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952933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8BB906-112B-994D-860D-44DEAD84744F}" type="slidenum">
              <a:rPr lang="en-US" sz="1200"/>
              <a:pPr eaLnBrk="1" hangingPunct="1"/>
              <a:t>49</a:t>
            </a:fld>
            <a:endParaRPr lang="en-US" sz="1200"/>
          </a:p>
        </p:txBody>
      </p:sp>
      <p:sp>
        <p:nvSpPr>
          <p:cNvPr id="63490" name="Rectangle 2"/>
          <p:cNvSpPr>
            <a:spLocks noGrp="1" noRot="1" noChangeAspect="1" noChangeArrowheads="1" noTextEdit="1"/>
          </p:cNvSpPr>
          <p:nvPr>
            <p:ph type="sldImg"/>
          </p:nvPr>
        </p:nvSpPr>
        <p:spPr>
          <a:xfrm>
            <a:off x="1143000" y="685800"/>
            <a:ext cx="4572000" cy="3429000"/>
          </a:xfrm>
          <a:ln/>
        </p:spPr>
      </p:sp>
      <p:sp>
        <p:nvSpPr>
          <p:cNvPr id="63491"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842527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D0BF759-BF8A-D144-A902-3314FFFD10FA}" type="slidenum">
              <a:rPr lang="en-US"/>
              <a:pPr>
                <a:defRPr/>
              </a:pPr>
              <a:t>50</a:t>
            </a:fld>
            <a:endParaRPr lang="en-US"/>
          </a:p>
        </p:txBody>
      </p:sp>
      <p:sp>
        <p:nvSpPr>
          <p:cNvPr id="30722" name="Rectangle 1026"/>
          <p:cNvSpPr>
            <a:spLocks noGrp="1" noRot="1" noChangeAspect="1" noChangeArrowheads="1"/>
          </p:cNvSpPr>
          <p:nvPr>
            <p:ph type="sldImg"/>
          </p:nvPr>
        </p:nvSpPr>
        <p:spPr>
          <a:xfrm>
            <a:off x="1141413" y="685800"/>
            <a:ext cx="4575175" cy="3430588"/>
          </a:xfrm>
          <a:solidFill>
            <a:srgbClr val="FFFFFF"/>
          </a:solidFill>
          <a:ln/>
        </p:spPr>
      </p:sp>
      <p:sp>
        <p:nvSpPr>
          <p:cNvPr id="30723" name="Rectangle 1027"/>
          <p:cNvSpPr>
            <a:spLocks noGrp="1" noChangeArrowheads="1"/>
          </p:cNvSpPr>
          <p:nvPr>
            <p:ph type="body" idx="1"/>
          </p:nvPr>
        </p:nvSpPr>
        <p:spPr>
          <a:xfrm>
            <a:off x="914400" y="4341813"/>
            <a:ext cx="5029200" cy="4116387"/>
          </a:xfrm>
          <a:solidFill>
            <a:srgbClr val="FFFFFF"/>
          </a:solidFill>
          <a:ln>
            <a:solidFill>
              <a:srgbClr val="000000"/>
            </a:solidFill>
          </a:ln>
        </p:spPr>
        <p:txBody>
          <a:bodyPr/>
          <a:lstStyle/>
          <a:p>
            <a:r>
              <a:rPr lang="en-US" dirty="0" smtClean="0">
                <a:latin typeface="Arial" charset="0"/>
              </a:rPr>
              <a:t>.</a:t>
            </a:r>
            <a:endParaRPr lang="en-US" dirty="0">
              <a:latin typeface="Arial" charset="0"/>
            </a:endParaRPr>
          </a:p>
        </p:txBody>
      </p:sp>
    </p:spTree>
    <p:extLst>
      <p:ext uri="{BB962C8B-B14F-4D97-AF65-F5344CB8AC3E}">
        <p14:creationId xmlns:p14="http://schemas.microsoft.com/office/powerpoint/2010/main" val="924593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6FE44A-BF11-644F-A5D2-281887259710}" type="slidenum">
              <a:rPr lang="en-US" sz="1200"/>
              <a:pPr eaLnBrk="1" hangingPunct="1"/>
              <a:t>51</a:t>
            </a:fld>
            <a:endParaRPr lang="en-US" sz="1200"/>
          </a:p>
        </p:txBody>
      </p:sp>
      <p:sp>
        <p:nvSpPr>
          <p:cNvPr id="71682" name="Rectangle 2"/>
          <p:cNvSpPr>
            <a:spLocks noGrp="1" noRot="1" noChangeAspect="1" noChangeArrowheads="1" noTextEdit="1"/>
          </p:cNvSpPr>
          <p:nvPr>
            <p:ph type="sldImg"/>
          </p:nvPr>
        </p:nvSpPr>
        <p:spPr>
          <a:xfrm>
            <a:off x="1143000" y="685800"/>
            <a:ext cx="4572000" cy="3429000"/>
          </a:xfrm>
          <a:ln/>
        </p:spPr>
      </p:sp>
      <p:sp>
        <p:nvSpPr>
          <p:cNvPr id="71683"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23347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B2BF265-F865-054A-9EE8-2D225452FC7F}" type="slidenum">
              <a:rPr lang="en-US"/>
              <a:pPr>
                <a:defRPr/>
              </a:pPr>
              <a:t>53</a:t>
            </a:fld>
            <a:endParaRPr lang="en-US"/>
          </a:p>
        </p:txBody>
      </p:sp>
      <p:sp>
        <p:nvSpPr>
          <p:cNvPr id="36866" name="Rectangle 1026"/>
          <p:cNvSpPr>
            <a:spLocks noGrp="1" noRot="1" noChangeAspect="1" noChangeArrowheads="1" noTextEdit="1"/>
          </p:cNvSpPr>
          <p:nvPr>
            <p:ph type="sldImg"/>
          </p:nvPr>
        </p:nvSpPr>
        <p:spPr>
          <a:xfrm>
            <a:off x="1143000" y="685800"/>
            <a:ext cx="4572000" cy="3429000"/>
          </a:xfrm>
          <a:ln/>
        </p:spPr>
      </p:sp>
      <p:sp>
        <p:nvSpPr>
          <p:cNvPr id="36867" name="Rectangle 1027"/>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77928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xfrm>
            <a:off x="7010400" y="6638957"/>
            <a:ext cx="2133600" cy="219075"/>
          </a:xfrm>
          <a:prstGeom prst="rect">
            <a:avLst/>
          </a:prstGeom>
          <a:ln/>
        </p:spPr>
        <p:txBody>
          <a:bodyPr/>
          <a:lstStyle>
            <a:lvl1pPr>
              <a:defRPr/>
            </a:lvl1pPr>
          </a:lstStyle>
          <a:p>
            <a:pPr>
              <a:defRPr/>
            </a:pPr>
            <a:fld id="{44FFCAA0-2435-9942-AFC2-D3805BD78496}" type="slidenum">
              <a:rPr lang="en-GB"/>
              <a:pPr>
                <a:defRPr/>
              </a:pPr>
              <a:t>‹#›</a:t>
            </a:fld>
            <a:endParaRPr lang="en-GB"/>
          </a:p>
        </p:txBody>
      </p:sp>
    </p:spTree>
    <p:extLst>
      <p:ext uri="{BB962C8B-B14F-4D97-AF65-F5344CB8AC3E}">
        <p14:creationId xmlns:p14="http://schemas.microsoft.com/office/powerpoint/2010/main" val="114435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Pictur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4572000" y="1484312"/>
            <a:ext cx="4157220" cy="4537075"/>
          </a:xfrm>
          <a:prstGeom prst="rect">
            <a:avLst/>
          </a:prstGeom>
        </p:spPr>
        <p:txBody>
          <a:bodyPr/>
          <a:lstStyle/>
          <a:p>
            <a:r>
              <a:rPr lang="en-US" smtClean="0"/>
              <a:t>Click icon to add picture</a:t>
            </a:r>
            <a:endParaRPr lang="en-GB"/>
          </a:p>
        </p:txBody>
      </p:sp>
      <p:sp>
        <p:nvSpPr>
          <p:cNvPr id="2" name="Footer Placeholder 1"/>
          <p:cNvSpPr>
            <a:spLocks noGrp="1"/>
          </p:cNvSpPr>
          <p:nvPr>
            <p:ph type="ftr" sz="quarter" idx="12"/>
          </p:nvPr>
        </p:nvSpPr>
        <p:spPr>
          <a:xfrm>
            <a:off x="500058" y="6504790"/>
            <a:ext cx="2895600" cy="301756"/>
          </a:xfrm>
          <a:prstGeom prst="rect">
            <a:avLst/>
          </a:prstGeom>
        </p:spPr>
        <p:txBody>
          <a:bodyPr/>
          <a:lstStyle/>
          <a:p>
            <a:endParaRPr lang="en-GB" dirty="0"/>
          </a:p>
        </p:txBody>
      </p:sp>
      <p:sp>
        <p:nvSpPr>
          <p:cNvPr id="3" name="Slide Number Placeholder 2"/>
          <p:cNvSpPr>
            <a:spLocks noGrp="1"/>
          </p:cNvSpPr>
          <p:nvPr>
            <p:ph type="sldNum" sz="quarter" idx="13"/>
          </p:nvPr>
        </p:nvSpPr>
        <p:spPr>
          <a:xfrm>
            <a:off x="7010400" y="6638957"/>
            <a:ext cx="2133600" cy="219075"/>
          </a:xfrm>
          <a:prstGeom prst="rect">
            <a:avLst/>
          </a:prstGeom>
        </p:spPr>
        <p:txBody>
          <a:bodyPr/>
          <a:lstStyle/>
          <a:p>
            <a:fld id="{C22618A1-DFED-413B-BF04-637AA2483EFF}" type="slidenum">
              <a:rPr lang="en-GB" smtClean="0"/>
              <a:pPr/>
              <a:t>‹#›</a:t>
            </a:fld>
            <a:endParaRPr lang="en-GB" dirty="0"/>
          </a:p>
        </p:txBody>
      </p:sp>
      <p:sp>
        <p:nvSpPr>
          <p:cNvPr id="6" name="Title 5"/>
          <p:cNvSpPr>
            <a:spLocks noGrp="1"/>
          </p:cNvSpPr>
          <p:nvPr>
            <p:ph type="title"/>
          </p:nvPr>
        </p:nvSpPr>
        <p:spPr>
          <a:xfrm>
            <a:off x="493776" y="628688"/>
            <a:ext cx="7125833" cy="584775"/>
          </a:xfrm>
        </p:spPr>
        <p:txBody>
          <a:bodyPr/>
          <a:lstStyle/>
          <a:p>
            <a:r>
              <a:rPr lang="en-US" smtClean="0"/>
              <a:t>Click to edit Master title style</a:t>
            </a:r>
            <a:endParaRPr lang="en-GB"/>
          </a:p>
        </p:txBody>
      </p:sp>
      <p:sp>
        <p:nvSpPr>
          <p:cNvPr id="8" name="Text Placeholder 7"/>
          <p:cNvSpPr>
            <a:spLocks noGrp="1"/>
          </p:cNvSpPr>
          <p:nvPr>
            <p:ph type="body" sz="quarter" idx="14"/>
          </p:nvPr>
        </p:nvSpPr>
        <p:spPr>
          <a:xfrm>
            <a:off x="493776" y="1484312"/>
            <a:ext cx="3933761" cy="457333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089008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249240" y="1012833"/>
            <a:ext cx="4229100" cy="4906963"/>
          </a:xfrm>
        </p:spPr>
        <p:txBody>
          <a:bodyPr/>
          <a:lstStyle/>
          <a:p>
            <a:pPr lvl="0"/>
            <a:endParaRPr lang="en-GB" noProof="0" dirty="0" smtClean="0"/>
          </a:p>
        </p:txBody>
      </p:sp>
      <p:sp>
        <p:nvSpPr>
          <p:cNvPr id="4" name="Text Placeholder 3"/>
          <p:cNvSpPr>
            <a:spLocks noGrp="1"/>
          </p:cNvSpPr>
          <p:nvPr>
            <p:ph type="body" sz="half" idx="2"/>
          </p:nvPr>
        </p:nvSpPr>
        <p:spPr>
          <a:xfrm>
            <a:off x="46307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0"/>
          </p:nvPr>
        </p:nvSpPr>
        <p:spPr>
          <a:xfrm>
            <a:off x="6553200" y="6245225"/>
            <a:ext cx="2133600" cy="476250"/>
          </a:xfrm>
          <a:prstGeom prst="rect">
            <a:avLst/>
          </a:prstGeom>
        </p:spPr>
        <p:txBody>
          <a:bodyPr/>
          <a:lstStyle>
            <a:lvl1pPr>
              <a:defRPr/>
            </a:lvl1pPr>
          </a:lstStyle>
          <a:p>
            <a:pPr>
              <a:defRPr/>
            </a:pPr>
            <a:fld id="{6A69B206-F58A-2C4E-B1B4-3FF8ECBA3A39}" type="slidenum">
              <a:rPr lang="en-GB"/>
              <a:pPr>
                <a:defRPr/>
              </a:pPr>
              <a:t>‹#›</a:t>
            </a:fld>
            <a:endParaRPr lang="en-GB"/>
          </a:p>
        </p:txBody>
      </p:sp>
    </p:spTree>
    <p:extLst>
      <p:ext uri="{BB962C8B-B14F-4D97-AF65-F5344CB8AC3E}">
        <p14:creationId xmlns:p14="http://schemas.microsoft.com/office/powerpoint/2010/main" val="1715451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5.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24.jpg"/><Relationship Id="rId1" Type="http://schemas.openxmlformats.org/officeDocument/2006/relationships/slideLayout" Target="../slideLayouts/slideLayout5.xml"/><Relationship Id="rId2"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jpg"/><Relationship Id="rId6" Type="http://schemas.openxmlformats.org/officeDocument/2006/relationships/image" Target="../media/image28.jpg"/><Relationship Id="rId7" Type="http://schemas.openxmlformats.org/officeDocument/2006/relationships/image" Target="../media/image29.jp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0.jpeg"/><Relationship Id="rId3" Type="http://schemas.openxmlformats.org/officeDocument/2006/relationships/image" Target="../media/image3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3.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6.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8.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8.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9.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9.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0.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41.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42.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3.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45.xml.rels><?xml version="1.0" encoding="UTF-8" standalone="yes"?>
<Relationships xmlns="http://schemas.openxmlformats.org/package/2006/relationships"><Relationship Id="rId3" Type="http://schemas.openxmlformats.org/officeDocument/2006/relationships/image" Target="../media/image44.emf"/><Relationship Id="rId4" Type="http://schemas.openxmlformats.org/officeDocument/2006/relationships/image" Target="../media/image45.emf"/><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7.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48.emf"/></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676400"/>
            <a:ext cx="4737100" cy="1658149"/>
          </a:xfrm>
        </p:spPr>
        <p:txBody>
          <a:bodyPr/>
          <a:lstStyle/>
          <a:p>
            <a:pPr algn="r">
              <a:lnSpc>
                <a:spcPct val="90000"/>
              </a:lnSpc>
            </a:pPr>
            <a:r>
              <a:rPr lang="en-GB" sz="1600" dirty="0" smtClean="0"/>
              <a:t>Create System Design Concept</a:t>
            </a:r>
            <a:br>
              <a:rPr lang="en-GB" sz="1600" dirty="0" smtClean="0"/>
            </a:br>
            <a:r>
              <a:rPr lang="en-GB" sz="4400" dirty="0" smtClean="0"/>
              <a:t>System Architecting</a:t>
            </a:r>
            <a:endParaRPr lang="en-GB" sz="2000" dirty="0"/>
          </a:p>
        </p:txBody>
      </p:sp>
      <p:sp>
        <p:nvSpPr>
          <p:cNvPr id="2050" name="Subtitle 4"/>
          <p:cNvSpPr>
            <a:spLocks noGrp="1"/>
          </p:cNvSpPr>
          <p:nvPr>
            <p:ph type="subTitle" idx="1"/>
          </p:nvPr>
        </p:nvSpPr>
        <p:spPr/>
        <p:txBody>
          <a:bodyPr/>
          <a:lstStyle/>
          <a:p>
            <a:r>
              <a:rPr lang="en-US" smtClean="0"/>
              <a:t>Secondary Information Goes Here</a:t>
            </a:r>
            <a:endParaRPr lang="en-US" dirty="0"/>
          </a:p>
        </p:txBody>
      </p:sp>
      <p:sp>
        <p:nvSpPr>
          <p:cNvPr id="7" name="TextBox 6"/>
          <p:cNvSpPr txBox="1">
            <a:spLocks noChangeArrowheads="1"/>
          </p:cNvSpPr>
          <p:nvPr/>
        </p:nvSpPr>
        <p:spPr bwMode="auto">
          <a:xfrm>
            <a:off x="789296" y="4089170"/>
            <a:ext cx="7890626" cy="141577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marL="342900" indent="-342900"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20000"/>
              </a:spcBef>
              <a:spcAft>
                <a:spcPct val="0"/>
              </a:spcAft>
              <a:buChar char="•"/>
              <a:defRPr sz="1200">
                <a:solidFill>
                  <a:schemeClr val="tx1"/>
                </a:solidFill>
                <a:latin typeface="Arial" charset="0"/>
                <a:ea typeface="ＭＳ Ｐゴシック" charset="0"/>
              </a:defRPr>
            </a:lvl6pPr>
            <a:lvl7pPr marL="2971800" indent="-228600" eaLnBrk="0" fontAlgn="base" hangingPunct="0">
              <a:spcBef>
                <a:spcPct val="20000"/>
              </a:spcBef>
              <a:spcAft>
                <a:spcPct val="0"/>
              </a:spcAft>
              <a:buChar char="•"/>
              <a:defRPr sz="1200">
                <a:solidFill>
                  <a:schemeClr val="tx1"/>
                </a:solidFill>
                <a:latin typeface="Arial" charset="0"/>
                <a:ea typeface="ＭＳ Ｐゴシック" charset="0"/>
              </a:defRPr>
            </a:lvl7pPr>
            <a:lvl8pPr marL="3429000" indent="-228600" eaLnBrk="0" fontAlgn="base" hangingPunct="0">
              <a:spcBef>
                <a:spcPct val="20000"/>
              </a:spcBef>
              <a:spcAft>
                <a:spcPct val="0"/>
              </a:spcAft>
              <a:buChar char="•"/>
              <a:defRPr sz="1200">
                <a:solidFill>
                  <a:schemeClr val="tx1"/>
                </a:solidFill>
                <a:latin typeface="Arial" charset="0"/>
                <a:ea typeface="ＭＳ Ｐゴシック" charset="0"/>
              </a:defRPr>
            </a:lvl8pPr>
            <a:lvl9pPr marL="3886200" indent="-228600" eaLnBrk="0" fontAlgn="base" hangingPunct="0">
              <a:spcBef>
                <a:spcPct val="20000"/>
              </a:spcBef>
              <a:spcAft>
                <a:spcPct val="0"/>
              </a:spcAft>
              <a:buChar char="•"/>
              <a:defRPr sz="1200">
                <a:solidFill>
                  <a:schemeClr val="tx1"/>
                </a:solidFill>
                <a:latin typeface="Arial" charset="0"/>
                <a:ea typeface="ＭＳ Ｐゴシック" charset="0"/>
              </a:defRPr>
            </a:lvl9pPr>
          </a:lstStyle>
          <a:p>
            <a:pPr eaLnBrk="1" hangingPunct="1">
              <a:buClr>
                <a:srgbClr val="333399"/>
              </a:buClr>
              <a:buSzPct val="145000"/>
              <a:buFontTx/>
              <a:buNone/>
            </a:pPr>
            <a:r>
              <a:rPr lang="en-GB" sz="1400" dirty="0">
                <a:solidFill>
                  <a:srgbClr val="000000"/>
                </a:solidFill>
                <a:latin typeface="+mj-lt"/>
              </a:rPr>
              <a:t>This </a:t>
            </a:r>
            <a:r>
              <a:rPr lang="en-GB" sz="1400" dirty="0" smtClean="0">
                <a:solidFill>
                  <a:srgbClr val="000000"/>
                </a:solidFill>
                <a:latin typeface="+mj-lt"/>
              </a:rPr>
              <a:t>Session:</a:t>
            </a:r>
            <a:endParaRPr lang="en-GB" sz="1400" dirty="0">
              <a:solidFill>
                <a:srgbClr val="000000"/>
              </a:solidFill>
              <a:latin typeface="+mj-lt"/>
            </a:endParaRPr>
          </a:p>
          <a:p>
            <a:pPr>
              <a:buFont typeface="Arial"/>
              <a:buChar char="•"/>
            </a:pPr>
            <a:r>
              <a:rPr lang="en-GB" dirty="0">
                <a:latin typeface="+mj-lt"/>
              </a:rPr>
              <a:t>Explains the importance of architecture on system performance</a:t>
            </a:r>
          </a:p>
          <a:p>
            <a:pPr>
              <a:buFont typeface="Arial"/>
              <a:buChar char="•"/>
            </a:pPr>
            <a:r>
              <a:rPr lang="en-GB" dirty="0">
                <a:latin typeface="+mj-lt"/>
              </a:rPr>
              <a:t>Explains the concepts and principles of System Architecting </a:t>
            </a:r>
          </a:p>
          <a:p>
            <a:pPr>
              <a:buFont typeface="Arial"/>
              <a:buChar char="•"/>
            </a:pPr>
            <a:r>
              <a:rPr lang="en-GB" dirty="0">
                <a:latin typeface="+mj-lt"/>
              </a:rPr>
              <a:t>Describes Logical System Architecting and N</a:t>
            </a:r>
            <a:r>
              <a:rPr lang="en-GB" baseline="30000" dirty="0">
                <a:latin typeface="+mj-lt"/>
              </a:rPr>
              <a:t>2</a:t>
            </a:r>
            <a:r>
              <a:rPr lang="en-GB" dirty="0">
                <a:latin typeface="+mj-lt"/>
              </a:rPr>
              <a:t> Analysis as simple practical tools for generating candidate system architectures</a:t>
            </a:r>
          </a:p>
          <a:p>
            <a:pPr>
              <a:buFont typeface="Arial"/>
              <a:buChar char="•"/>
            </a:pPr>
            <a:r>
              <a:rPr lang="en-GB" dirty="0">
                <a:latin typeface="+mj-lt"/>
              </a:rPr>
              <a:t>Emphasizes the importance of interfaces in architectural design and approaches to their design and management</a:t>
            </a:r>
          </a:p>
        </p:txBody>
      </p:sp>
      <p:pic>
        <p:nvPicPr>
          <p:cNvPr id="6" name="Picture 5"/>
          <p:cNvPicPr>
            <a:picLocks noChangeAspect="1"/>
          </p:cNvPicPr>
          <p:nvPr/>
        </p:nvPicPr>
        <p:blipFill>
          <a:blip r:embed="rId2"/>
          <a:stretch>
            <a:fillRect/>
          </a:stretch>
        </p:blipFill>
        <p:spPr>
          <a:xfrm>
            <a:off x="457200" y="1259967"/>
            <a:ext cx="3822700" cy="2637955"/>
          </a:xfrm>
          <a:prstGeom prst="rect">
            <a:avLst/>
          </a:prstGeom>
        </p:spPr>
      </p:pic>
      <p:pic>
        <p:nvPicPr>
          <p:cNvPr id="8" name="Picture 7"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a:picLocks noChangeAspect="1" noChangeArrowheads="1"/>
          </p:cNvPicPr>
          <p:nvPr/>
        </p:nvPicPr>
        <p:blipFill>
          <a:blip r:embed="rId2">
            <a:lum bright="56000" contrast="-6000"/>
            <a:extLst>
              <a:ext uri="{28A0092B-C50C-407E-A947-70E740481C1C}">
                <a14:useLocalDpi xmlns:a14="http://schemas.microsoft.com/office/drawing/2010/main" val="0"/>
              </a:ext>
            </a:extLst>
          </a:blip>
          <a:srcRect/>
          <a:stretch>
            <a:fillRect/>
          </a:stretch>
        </p:blipFill>
        <p:spPr bwMode="auto">
          <a:xfrm>
            <a:off x="533400" y="2191247"/>
            <a:ext cx="4329211" cy="4318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Rectangle 38"/>
          <p:cNvSpPr/>
          <p:nvPr/>
        </p:nvSpPr>
        <p:spPr>
          <a:xfrm rot="18011014">
            <a:off x="1992522" y="1290848"/>
            <a:ext cx="2485952" cy="4469461"/>
          </a:xfrm>
          <a:prstGeom prst="rect">
            <a:avLst/>
          </a:prstGeom>
          <a:solidFill>
            <a:srgbClr val="FF6666">
              <a:alpha val="49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41767" y="-5542"/>
            <a:ext cx="6489700" cy="843742"/>
          </a:xfrm>
        </p:spPr>
        <p:txBody>
          <a:bodyPr/>
          <a:lstStyle/>
          <a:p>
            <a:r>
              <a:rPr lang="en-US" smtClean="0"/>
              <a:t>Process and Tools</a:t>
            </a:r>
            <a:endParaRPr lang="en-US"/>
          </a:p>
        </p:txBody>
      </p:sp>
      <p:pic>
        <p:nvPicPr>
          <p:cNvPr id="152" name="Picture 1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5386" y="2466360"/>
            <a:ext cx="887630" cy="831225"/>
          </a:xfrm>
          <a:prstGeom prst="rect">
            <a:avLst/>
          </a:prstGeom>
        </p:spPr>
      </p:pic>
      <p:sp>
        <p:nvSpPr>
          <p:cNvPr id="153" name="TextBox 152"/>
          <p:cNvSpPr txBox="1"/>
          <p:nvPr/>
        </p:nvSpPr>
        <p:spPr>
          <a:xfrm>
            <a:off x="3027103" y="2841921"/>
            <a:ext cx="138578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the natural structure of a system that can be exploited </a:t>
            </a:r>
          </a:p>
        </p:txBody>
      </p:sp>
      <p:sp>
        <p:nvSpPr>
          <p:cNvPr id="154" name="TextBox 153"/>
          <p:cNvSpPr txBox="1"/>
          <p:nvPr/>
        </p:nvSpPr>
        <p:spPr>
          <a:xfrm>
            <a:off x="3050986" y="2574701"/>
            <a:ext cx="756039" cy="174920"/>
          </a:xfrm>
          <a:prstGeom prst="rect">
            <a:avLst/>
          </a:prstGeom>
          <a:noFill/>
        </p:spPr>
        <p:txBody>
          <a:bodyPr wrap="none" lIns="51307" tIns="25654" rIns="51307" bIns="25654" rtlCol="0">
            <a:spAutoFit/>
          </a:bodyPr>
          <a:lstStyle/>
          <a:p>
            <a:r>
              <a:rPr lang="en-US" sz="800" b="1" dirty="0">
                <a:latin typeface="+mj-lt"/>
              </a:rPr>
              <a:t>N</a:t>
            </a:r>
            <a:r>
              <a:rPr lang="en-US" sz="800" b="1" baseline="30000" dirty="0">
                <a:latin typeface="+mj-lt"/>
              </a:rPr>
              <a:t>2</a:t>
            </a:r>
            <a:r>
              <a:rPr lang="en-US" sz="800" b="1" dirty="0">
                <a:latin typeface="+mj-lt"/>
              </a:rPr>
              <a:t> Analysis</a:t>
            </a:r>
          </a:p>
        </p:txBody>
      </p:sp>
      <p:pic>
        <p:nvPicPr>
          <p:cNvPr id="155" name="Picture 1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5922" y="3364714"/>
            <a:ext cx="1632795" cy="1066261"/>
          </a:xfrm>
          <a:prstGeom prst="rect">
            <a:avLst/>
          </a:prstGeom>
        </p:spPr>
      </p:pic>
      <p:sp>
        <p:nvSpPr>
          <p:cNvPr id="156" name="TextBox 155"/>
          <p:cNvSpPr txBox="1"/>
          <p:nvPr/>
        </p:nvSpPr>
        <p:spPr>
          <a:xfrm>
            <a:off x="3216087" y="4665014"/>
            <a:ext cx="1533487"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candidate system architectures with minimal interfaces</a:t>
            </a:r>
          </a:p>
        </p:txBody>
      </p:sp>
      <p:sp>
        <p:nvSpPr>
          <p:cNvPr id="157" name="TextBox 156"/>
          <p:cNvSpPr txBox="1"/>
          <p:nvPr/>
        </p:nvSpPr>
        <p:spPr>
          <a:xfrm>
            <a:off x="3306481" y="4440656"/>
            <a:ext cx="1503038" cy="159531"/>
          </a:xfrm>
          <a:prstGeom prst="rect">
            <a:avLst/>
          </a:prstGeom>
          <a:noFill/>
        </p:spPr>
        <p:txBody>
          <a:bodyPr wrap="none" lIns="51307" tIns="25654" rIns="51307" bIns="25654" rtlCol="0">
            <a:spAutoFit/>
          </a:bodyPr>
          <a:lstStyle/>
          <a:p>
            <a:r>
              <a:rPr lang="en-US" sz="700" b="1" dirty="0">
                <a:latin typeface="+mj-lt"/>
              </a:rPr>
              <a:t>Logical System Architecting</a:t>
            </a:r>
          </a:p>
        </p:txBody>
      </p:sp>
      <p:pic>
        <p:nvPicPr>
          <p:cNvPr id="158" name="Picture 1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5212" y="4310596"/>
            <a:ext cx="1762459" cy="901862"/>
          </a:xfrm>
          <a:prstGeom prst="rect">
            <a:avLst/>
          </a:prstGeom>
        </p:spPr>
      </p:pic>
      <p:sp>
        <p:nvSpPr>
          <p:cNvPr id="159" name="TextBox 158"/>
          <p:cNvSpPr txBox="1"/>
          <p:nvPr/>
        </p:nvSpPr>
        <p:spPr>
          <a:xfrm>
            <a:off x="1705824" y="5517277"/>
            <a:ext cx="2014173"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Identifies and captures all possible functional solutions to a system design problem and thereby determine suitable candidate system concepts</a:t>
            </a:r>
          </a:p>
        </p:txBody>
      </p:sp>
      <p:sp>
        <p:nvSpPr>
          <p:cNvPr id="160" name="TextBox 159"/>
          <p:cNvSpPr txBox="1"/>
          <p:nvPr/>
        </p:nvSpPr>
        <p:spPr>
          <a:xfrm>
            <a:off x="1595534" y="5210780"/>
            <a:ext cx="1757905" cy="174920"/>
          </a:xfrm>
          <a:prstGeom prst="rect">
            <a:avLst/>
          </a:prstGeom>
          <a:noFill/>
        </p:spPr>
        <p:txBody>
          <a:bodyPr wrap="square" lIns="51307" tIns="25654" rIns="51307" bIns="25654" rtlCol="0">
            <a:spAutoFit/>
          </a:bodyPr>
          <a:lstStyle/>
          <a:p>
            <a:r>
              <a:rPr lang="en-US" sz="800" b="1" dirty="0">
                <a:latin typeface="+mj-lt"/>
              </a:rPr>
              <a:t>Function Means Analysis</a:t>
            </a:r>
          </a:p>
        </p:txBody>
      </p:sp>
      <p:sp>
        <p:nvSpPr>
          <p:cNvPr id="162" name="TextBox 161"/>
          <p:cNvSpPr txBox="1"/>
          <p:nvPr/>
        </p:nvSpPr>
        <p:spPr>
          <a:xfrm>
            <a:off x="6524663" y="5866268"/>
            <a:ext cx="148344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Compares candidate system concepts against a set of criteria  </a:t>
            </a:r>
          </a:p>
        </p:txBody>
      </p:sp>
      <p:sp>
        <p:nvSpPr>
          <p:cNvPr id="163" name="TextBox 162"/>
          <p:cNvSpPr txBox="1"/>
          <p:nvPr/>
        </p:nvSpPr>
        <p:spPr>
          <a:xfrm>
            <a:off x="6734202" y="6320552"/>
            <a:ext cx="944578" cy="174920"/>
          </a:xfrm>
          <a:prstGeom prst="rect">
            <a:avLst/>
          </a:prstGeom>
          <a:noFill/>
        </p:spPr>
        <p:txBody>
          <a:bodyPr wrap="square" lIns="51307" tIns="25654" rIns="51307" bIns="25654" rtlCol="0">
            <a:spAutoFit/>
          </a:bodyPr>
          <a:lstStyle/>
          <a:p>
            <a:r>
              <a:rPr lang="en-US" sz="800" b="1" dirty="0">
                <a:latin typeface="+mj-lt"/>
              </a:rPr>
              <a:t>Pugh Matrix</a:t>
            </a:r>
          </a:p>
        </p:txBody>
      </p:sp>
      <p:pic>
        <p:nvPicPr>
          <p:cNvPr id="164" name="Picture 16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552" y="808838"/>
            <a:ext cx="1865187" cy="1519157"/>
          </a:xfrm>
          <a:prstGeom prst="rect">
            <a:avLst/>
          </a:prstGeom>
        </p:spPr>
      </p:pic>
      <p:sp>
        <p:nvSpPr>
          <p:cNvPr id="165" name="TextBox 164"/>
          <p:cNvSpPr txBox="1"/>
          <p:nvPr/>
        </p:nvSpPr>
        <p:spPr>
          <a:xfrm>
            <a:off x="1932486" y="4581660"/>
            <a:ext cx="103681" cy="259558"/>
          </a:xfrm>
          <a:prstGeom prst="rect">
            <a:avLst/>
          </a:prstGeom>
          <a:noFill/>
        </p:spPr>
        <p:txBody>
          <a:bodyPr wrap="none" lIns="51307" tIns="25654" rIns="51307" bIns="25654" rtlCol="0">
            <a:spAutoFit/>
          </a:bodyPr>
          <a:lstStyle/>
          <a:p>
            <a:endParaRPr lang="en-US" sz="1350" dirty="0">
              <a:latin typeface="+mj-lt"/>
            </a:endParaRPr>
          </a:p>
        </p:txBody>
      </p:sp>
      <p:sp>
        <p:nvSpPr>
          <p:cNvPr id="166" name="TextBox 165"/>
          <p:cNvSpPr txBox="1"/>
          <p:nvPr/>
        </p:nvSpPr>
        <p:spPr>
          <a:xfrm>
            <a:off x="5215347" y="2570462"/>
            <a:ext cx="1458542"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Verify System Concept Solution meets the System Requirements and allocation of Sub-System Requirements</a:t>
            </a:r>
          </a:p>
        </p:txBody>
      </p:sp>
      <p:sp>
        <p:nvSpPr>
          <p:cNvPr id="167" name="TextBox 166"/>
          <p:cNvSpPr txBox="1"/>
          <p:nvPr/>
        </p:nvSpPr>
        <p:spPr>
          <a:xfrm>
            <a:off x="5067780" y="2327995"/>
            <a:ext cx="1895773" cy="174920"/>
          </a:xfrm>
          <a:prstGeom prst="rect">
            <a:avLst/>
          </a:prstGeom>
          <a:noFill/>
        </p:spPr>
        <p:txBody>
          <a:bodyPr wrap="none" lIns="51307" tIns="25654" rIns="51307" bIns="25654" rtlCol="0">
            <a:spAutoFit/>
          </a:bodyPr>
          <a:lstStyle/>
          <a:p>
            <a:r>
              <a:rPr lang="en-US" sz="800" b="1" dirty="0">
                <a:latin typeface="+mj-lt"/>
              </a:rPr>
              <a:t>Quality Function Deployment 2</a:t>
            </a:r>
          </a:p>
        </p:txBody>
      </p:sp>
      <p:sp>
        <p:nvSpPr>
          <p:cNvPr id="169" name="Text Box 430"/>
          <p:cNvSpPr txBox="1">
            <a:spLocks noChangeArrowheads="1"/>
          </p:cNvSpPr>
          <p:nvPr/>
        </p:nvSpPr>
        <p:spPr bwMode="auto">
          <a:xfrm>
            <a:off x="4866816" y="4081498"/>
            <a:ext cx="2055278" cy="160094"/>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800" b="1" kern="0" dirty="0">
                <a:solidFill>
                  <a:sysClr val="windowText" lastClr="000000"/>
                </a:solidFill>
                <a:latin typeface="+mj-lt"/>
              </a:rPr>
              <a:t>Preliminary Design and Feasibility</a:t>
            </a:r>
          </a:p>
        </p:txBody>
      </p:sp>
      <p:sp>
        <p:nvSpPr>
          <p:cNvPr id="172" name="Right Arrow 171"/>
          <p:cNvSpPr/>
          <p:nvPr/>
        </p:nvSpPr>
        <p:spPr>
          <a:xfrm>
            <a:off x="4809519" y="5758625"/>
            <a:ext cx="460738" cy="36937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4" name="Right Arrow 173"/>
          <p:cNvSpPr/>
          <p:nvPr/>
        </p:nvSpPr>
        <p:spPr>
          <a:xfrm rot="5400000">
            <a:off x="1476573" y="3183200"/>
            <a:ext cx="334598" cy="40157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5" name="Right Arrow 174"/>
          <p:cNvSpPr/>
          <p:nvPr/>
        </p:nvSpPr>
        <p:spPr>
          <a:xfrm rot="5400000">
            <a:off x="2321156" y="1726096"/>
            <a:ext cx="439473" cy="36773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6" name="Right Arrow 175"/>
          <p:cNvSpPr/>
          <p:nvPr/>
        </p:nvSpPr>
        <p:spPr>
          <a:xfrm>
            <a:off x="6870516" y="1322002"/>
            <a:ext cx="296033" cy="4877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7" name="Right Arrow 176"/>
          <p:cNvSpPr/>
          <p:nvPr/>
        </p:nvSpPr>
        <p:spPr>
          <a:xfrm rot="5400000">
            <a:off x="6020924" y="488170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8" name="TextBox 177"/>
          <p:cNvSpPr txBox="1"/>
          <p:nvPr/>
        </p:nvSpPr>
        <p:spPr>
          <a:xfrm>
            <a:off x="7315326" y="1314689"/>
            <a:ext cx="1655469" cy="482696"/>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Create System Definition and Sub-System Requirements and associated Sub-System Verification Requirements</a:t>
            </a:r>
          </a:p>
        </p:txBody>
      </p:sp>
      <p:sp>
        <p:nvSpPr>
          <p:cNvPr id="179" name="Right Arrow 178"/>
          <p:cNvSpPr/>
          <p:nvPr/>
        </p:nvSpPr>
        <p:spPr>
          <a:xfrm rot="16200000">
            <a:off x="3684382" y="5098217"/>
            <a:ext cx="334596" cy="401578"/>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80" name="Right Arrow 179"/>
          <p:cNvSpPr/>
          <p:nvPr/>
        </p:nvSpPr>
        <p:spPr>
          <a:xfrm rot="16200000">
            <a:off x="5592276" y="488254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50" name="Document 149"/>
          <p:cNvSpPr/>
          <p:nvPr/>
        </p:nvSpPr>
        <p:spPr>
          <a:xfrm>
            <a:off x="521026" y="790559"/>
            <a:ext cx="2322372" cy="1049446"/>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mj-lt"/>
            </a:endParaRPr>
          </a:p>
        </p:txBody>
      </p:sp>
      <p:sp>
        <p:nvSpPr>
          <p:cNvPr id="151" name="TextBox 150"/>
          <p:cNvSpPr txBox="1"/>
          <p:nvPr/>
        </p:nvSpPr>
        <p:spPr>
          <a:xfrm>
            <a:off x="887311" y="790835"/>
            <a:ext cx="1491817" cy="190309"/>
          </a:xfrm>
          <a:prstGeom prst="rect">
            <a:avLst/>
          </a:prstGeom>
          <a:noFill/>
        </p:spPr>
        <p:txBody>
          <a:bodyPr wrap="none" lIns="51307" tIns="25654" rIns="51307" bIns="25654" rtlCol="0">
            <a:spAutoFit/>
          </a:bodyPr>
          <a:lstStyle/>
          <a:p>
            <a:r>
              <a:rPr lang="en-US" sz="900" dirty="0">
                <a:latin typeface="+mj-lt"/>
              </a:rPr>
              <a:t>Requirements Database</a:t>
            </a:r>
          </a:p>
        </p:txBody>
      </p:sp>
      <p:pic>
        <p:nvPicPr>
          <p:cNvPr id="182" name="Picture 18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9070" y="987944"/>
            <a:ext cx="655914" cy="658465"/>
          </a:xfrm>
          <a:prstGeom prst="rect">
            <a:avLst/>
          </a:prstGeom>
        </p:spPr>
      </p:pic>
      <p:pic>
        <p:nvPicPr>
          <p:cNvPr id="183" name="Picture 18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63529" y="1037302"/>
            <a:ext cx="664011" cy="658464"/>
          </a:xfrm>
          <a:prstGeom prst="rect">
            <a:avLst/>
          </a:prstGeom>
        </p:spPr>
      </p:pic>
      <p:pic>
        <p:nvPicPr>
          <p:cNvPr id="184" name="Picture 18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7555" y="1067054"/>
            <a:ext cx="620755" cy="623170"/>
          </a:xfrm>
          <a:prstGeom prst="rect">
            <a:avLst/>
          </a:prstGeom>
        </p:spPr>
      </p:pic>
      <p:pic>
        <p:nvPicPr>
          <p:cNvPr id="185" name="Picture 184"/>
          <p:cNvPicPr>
            <a:picLocks noChangeAspect="1"/>
          </p:cNvPicPr>
          <p:nvPr/>
        </p:nvPicPr>
        <p:blipFill>
          <a:blip r:embed="rId10"/>
          <a:stretch>
            <a:fillRect/>
          </a:stretch>
        </p:blipFill>
        <p:spPr>
          <a:xfrm>
            <a:off x="5229229" y="3480055"/>
            <a:ext cx="1341476" cy="703942"/>
          </a:xfrm>
          <a:prstGeom prst="rect">
            <a:avLst/>
          </a:prstGeom>
        </p:spPr>
      </p:pic>
      <p:sp>
        <p:nvSpPr>
          <p:cNvPr id="186" name="Text Box 667"/>
          <p:cNvSpPr txBox="1">
            <a:spLocks noChangeArrowheads="1"/>
          </p:cNvSpPr>
          <p:nvPr/>
        </p:nvSpPr>
        <p:spPr bwMode="auto">
          <a:xfrm>
            <a:off x="5229229" y="4293656"/>
            <a:ext cx="1430779" cy="467871"/>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700" kern="0" dirty="0">
                <a:solidFill>
                  <a:srgbClr val="000000"/>
                </a:solidFill>
                <a:latin typeface="+mj-lt"/>
              </a:rPr>
              <a:t>Use Engineering Modelling, Simulation and Analysis to undertake preliminary design and feasibility</a:t>
            </a:r>
          </a:p>
        </p:txBody>
      </p:sp>
      <p:pic>
        <p:nvPicPr>
          <p:cNvPr id="189" name="Picture 188"/>
          <p:cNvPicPr>
            <a:picLocks noChangeAspect="1"/>
          </p:cNvPicPr>
          <p:nvPr/>
        </p:nvPicPr>
        <p:blipFill>
          <a:blip r:embed="rId11"/>
          <a:stretch>
            <a:fillRect/>
          </a:stretch>
        </p:blipFill>
        <p:spPr>
          <a:xfrm>
            <a:off x="5345353" y="5220620"/>
            <a:ext cx="1179310" cy="1332865"/>
          </a:xfrm>
          <a:prstGeom prst="rect">
            <a:avLst/>
          </a:prstGeom>
        </p:spPr>
      </p:pic>
      <p:sp>
        <p:nvSpPr>
          <p:cNvPr id="190" name="Right Arrow 189"/>
          <p:cNvSpPr/>
          <p:nvPr/>
        </p:nvSpPr>
        <p:spPr>
          <a:xfrm rot="5400000">
            <a:off x="6001509" y="313295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91" name="Right Arrow 190"/>
          <p:cNvSpPr/>
          <p:nvPr/>
        </p:nvSpPr>
        <p:spPr>
          <a:xfrm rot="16200000">
            <a:off x="5572861" y="313379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pic>
        <p:nvPicPr>
          <p:cNvPr id="192" name="Picture 191"/>
          <p:cNvPicPr>
            <a:picLocks noChangeAspect="1"/>
          </p:cNvPicPr>
          <p:nvPr/>
        </p:nvPicPr>
        <p:blipFill>
          <a:blip r:embed="rId12"/>
          <a:stretch>
            <a:fillRect/>
          </a:stretch>
        </p:blipFill>
        <p:spPr>
          <a:xfrm>
            <a:off x="7740467" y="1909961"/>
            <a:ext cx="779420" cy="817440"/>
          </a:xfrm>
          <a:prstGeom prst="rect">
            <a:avLst/>
          </a:prstGeom>
        </p:spPr>
      </p:pic>
    </p:spTree>
    <p:extLst>
      <p:ext uri="{BB962C8B-B14F-4D97-AF65-F5344CB8AC3E}">
        <p14:creationId xmlns:p14="http://schemas.microsoft.com/office/powerpoint/2010/main" val="126916434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GB" smtClean="0"/>
              <a:t>Definitions</a:t>
            </a:r>
            <a:endParaRPr lang="en-GB"/>
          </a:p>
        </p:txBody>
      </p:sp>
      <p:sp>
        <p:nvSpPr>
          <p:cNvPr id="21506" name="Rectangle 3"/>
          <p:cNvSpPr>
            <a:spLocks noGrp="1" noChangeArrowheads="1"/>
          </p:cNvSpPr>
          <p:nvPr>
            <p:ph type="body" idx="1"/>
          </p:nvPr>
        </p:nvSpPr>
        <p:spPr/>
        <p:txBody>
          <a:bodyPr/>
          <a:lstStyle/>
          <a:p>
            <a:r>
              <a:rPr lang="en-GB" smtClean="0"/>
              <a:t>Architecture </a:t>
            </a:r>
          </a:p>
          <a:p>
            <a:pPr lvl="1"/>
            <a:r>
              <a:rPr lang="en-GB" smtClean="0"/>
              <a:t>mass noun</a:t>
            </a:r>
          </a:p>
          <a:p>
            <a:pPr lvl="2"/>
            <a:r>
              <a:rPr lang="en-GB" smtClean="0"/>
              <a:t>the art or practice of designing and constructing buildings.</a:t>
            </a:r>
          </a:p>
          <a:p>
            <a:pPr lvl="3"/>
            <a:r>
              <a:rPr lang="en-GB" smtClean="0"/>
              <a:t>The style in which a building is designed and constructed, especially with regard to a specific period, place or culture</a:t>
            </a:r>
          </a:p>
          <a:p>
            <a:pPr lvl="2"/>
            <a:r>
              <a:rPr lang="en-GB" smtClean="0"/>
              <a:t>the complex or carefully designed structure of something</a:t>
            </a:r>
          </a:p>
          <a:p>
            <a:r>
              <a:rPr lang="en-GB" smtClean="0"/>
              <a:t> (New Oxford English Dictionary 2007)</a:t>
            </a:r>
          </a:p>
          <a:p>
            <a:endParaRPr lang="en-GB" smtClean="0"/>
          </a:p>
          <a:p>
            <a:r>
              <a:rPr lang="en-GB" smtClean="0"/>
              <a:t>System Architecture – the organization and structure of a system</a:t>
            </a:r>
          </a:p>
          <a:p>
            <a:r>
              <a:rPr lang="en-GB" smtClean="0"/>
              <a:t>System Architect – a person who designs system architectures</a:t>
            </a:r>
          </a:p>
          <a:p>
            <a:r>
              <a:rPr lang="en-GB" smtClean="0"/>
              <a:t>System Architecting – the synthesis of a system architecture </a:t>
            </a:r>
          </a:p>
          <a:p>
            <a:endParaRPr lang="en-GB" dirty="0"/>
          </a:p>
        </p:txBody>
      </p:sp>
    </p:spTree>
    <p:extLst>
      <p:ext uri="{BB962C8B-B14F-4D97-AF65-F5344CB8AC3E}">
        <p14:creationId xmlns:p14="http://schemas.microsoft.com/office/powerpoint/2010/main" val="13190300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smtClean="0"/>
              <a:t>Architecture?</a:t>
            </a:r>
            <a:endParaRPr lang="en-GB"/>
          </a:p>
        </p:txBody>
      </p:sp>
      <p:grpSp>
        <p:nvGrpSpPr>
          <p:cNvPr id="23554" name="Group 3"/>
          <p:cNvGrpSpPr>
            <a:grpSpLocks/>
          </p:cNvGrpSpPr>
          <p:nvPr/>
        </p:nvGrpSpPr>
        <p:grpSpPr bwMode="auto">
          <a:xfrm>
            <a:off x="190502" y="1219200"/>
            <a:ext cx="3302000" cy="4660900"/>
            <a:chOff x="120" y="768"/>
            <a:chExt cx="2080" cy="2936"/>
          </a:xfrm>
        </p:grpSpPr>
        <p:sp>
          <p:nvSpPr>
            <p:cNvPr id="23594" name="Oval 4"/>
            <p:cNvSpPr>
              <a:spLocks noChangeArrowheads="1"/>
            </p:cNvSpPr>
            <p:nvPr/>
          </p:nvSpPr>
          <p:spPr bwMode="auto">
            <a:xfrm>
              <a:off x="768" y="105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5" name="Oval 5"/>
            <p:cNvSpPr>
              <a:spLocks noChangeArrowheads="1"/>
            </p:cNvSpPr>
            <p:nvPr/>
          </p:nvSpPr>
          <p:spPr bwMode="auto">
            <a:xfrm>
              <a:off x="528" y="164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6" name="Oval 6"/>
            <p:cNvSpPr>
              <a:spLocks noChangeArrowheads="1"/>
            </p:cNvSpPr>
            <p:nvPr/>
          </p:nvSpPr>
          <p:spPr bwMode="auto">
            <a:xfrm>
              <a:off x="1696" y="7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7" name="Oval 7"/>
            <p:cNvSpPr>
              <a:spLocks noChangeArrowheads="1"/>
            </p:cNvSpPr>
            <p:nvPr/>
          </p:nvSpPr>
          <p:spPr bwMode="auto">
            <a:xfrm>
              <a:off x="1128" y="872"/>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8" name="Oval 8"/>
            <p:cNvSpPr>
              <a:spLocks noChangeArrowheads="1"/>
            </p:cNvSpPr>
            <p:nvPr/>
          </p:nvSpPr>
          <p:spPr bwMode="auto">
            <a:xfrm>
              <a:off x="1128" y="177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9" name="Oval 9"/>
            <p:cNvSpPr>
              <a:spLocks noChangeArrowheads="1"/>
            </p:cNvSpPr>
            <p:nvPr/>
          </p:nvSpPr>
          <p:spPr bwMode="auto">
            <a:xfrm>
              <a:off x="1128" y="13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0" name="Oval 10"/>
            <p:cNvSpPr>
              <a:spLocks noChangeArrowheads="1"/>
            </p:cNvSpPr>
            <p:nvPr/>
          </p:nvSpPr>
          <p:spPr bwMode="auto">
            <a:xfrm>
              <a:off x="1616" y="13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1" name="Oval 11"/>
            <p:cNvSpPr>
              <a:spLocks noChangeArrowheads="1"/>
            </p:cNvSpPr>
            <p:nvPr/>
          </p:nvSpPr>
          <p:spPr bwMode="auto">
            <a:xfrm>
              <a:off x="824" y="23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2" name="Oval 12"/>
            <p:cNvSpPr>
              <a:spLocks noChangeArrowheads="1"/>
            </p:cNvSpPr>
            <p:nvPr/>
          </p:nvSpPr>
          <p:spPr bwMode="auto">
            <a:xfrm>
              <a:off x="1856" y="1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3" name="Oval 13"/>
            <p:cNvSpPr>
              <a:spLocks noChangeArrowheads="1"/>
            </p:cNvSpPr>
            <p:nvPr/>
          </p:nvSpPr>
          <p:spPr bwMode="auto">
            <a:xfrm>
              <a:off x="1528" y="228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4" name="Oval 14"/>
            <p:cNvSpPr>
              <a:spLocks noChangeArrowheads="1"/>
            </p:cNvSpPr>
            <p:nvPr/>
          </p:nvSpPr>
          <p:spPr bwMode="auto">
            <a:xfrm>
              <a:off x="1720" y="201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5" name="Oval 15"/>
            <p:cNvSpPr>
              <a:spLocks noChangeArrowheads="1"/>
            </p:cNvSpPr>
            <p:nvPr/>
          </p:nvSpPr>
          <p:spPr bwMode="auto">
            <a:xfrm>
              <a:off x="1248" y="272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6" name="Oval 16"/>
            <p:cNvSpPr>
              <a:spLocks noChangeArrowheads="1"/>
            </p:cNvSpPr>
            <p:nvPr/>
          </p:nvSpPr>
          <p:spPr bwMode="auto">
            <a:xfrm>
              <a:off x="520" y="21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7" name="Oval 17"/>
            <p:cNvSpPr>
              <a:spLocks noChangeArrowheads="1"/>
            </p:cNvSpPr>
            <p:nvPr/>
          </p:nvSpPr>
          <p:spPr bwMode="auto">
            <a:xfrm>
              <a:off x="120" y="2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8" name="Oval 18"/>
            <p:cNvSpPr>
              <a:spLocks noChangeArrowheads="1"/>
            </p:cNvSpPr>
            <p:nvPr/>
          </p:nvSpPr>
          <p:spPr bwMode="auto">
            <a:xfrm>
              <a:off x="1536" y="29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9" name="Oval 19"/>
            <p:cNvSpPr>
              <a:spLocks noChangeArrowheads="1"/>
            </p:cNvSpPr>
            <p:nvPr/>
          </p:nvSpPr>
          <p:spPr bwMode="auto">
            <a:xfrm>
              <a:off x="2080" y="25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10" name="Text Box 20"/>
            <p:cNvSpPr txBox="1">
              <a:spLocks noChangeArrowheads="1"/>
            </p:cNvSpPr>
            <p:nvPr/>
          </p:nvSpPr>
          <p:spPr bwMode="auto">
            <a:xfrm>
              <a:off x="457" y="3401"/>
              <a:ext cx="1502" cy="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500"/>
                <a:t>No Architecture</a:t>
              </a:r>
            </a:p>
          </p:txBody>
        </p:sp>
      </p:grpSp>
      <p:grpSp>
        <p:nvGrpSpPr>
          <p:cNvPr id="3" name="Group 21"/>
          <p:cNvGrpSpPr>
            <a:grpSpLocks/>
          </p:cNvGrpSpPr>
          <p:nvPr/>
        </p:nvGrpSpPr>
        <p:grpSpPr bwMode="auto">
          <a:xfrm>
            <a:off x="5295900" y="1155700"/>
            <a:ext cx="3543300" cy="4711700"/>
            <a:chOff x="3336" y="728"/>
            <a:chExt cx="2232" cy="2968"/>
          </a:xfrm>
        </p:grpSpPr>
        <p:sp>
          <p:nvSpPr>
            <p:cNvPr id="23557" name="Oval 22"/>
            <p:cNvSpPr>
              <a:spLocks noChangeArrowheads="1"/>
            </p:cNvSpPr>
            <p:nvPr/>
          </p:nvSpPr>
          <p:spPr bwMode="auto">
            <a:xfrm>
              <a:off x="3984" y="105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58" name="Oval 23"/>
            <p:cNvSpPr>
              <a:spLocks noChangeArrowheads="1"/>
            </p:cNvSpPr>
            <p:nvPr/>
          </p:nvSpPr>
          <p:spPr bwMode="auto">
            <a:xfrm>
              <a:off x="3744" y="164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59" name="Oval 24"/>
            <p:cNvSpPr>
              <a:spLocks noChangeArrowheads="1"/>
            </p:cNvSpPr>
            <p:nvPr/>
          </p:nvSpPr>
          <p:spPr bwMode="auto">
            <a:xfrm>
              <a:off x="4912" y="7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0" name="Oval 25"/>
            <p:cNvSpPr>
              <a:spLocks noChangeArrowheads="1"/>
            </p:cNvSpPr>
            <p:nvPr/>
          </p:nvSpPr>
          <p:spPr bwMode="auto">
            <a:xfrm>
              <a:off x="4344" y="872"/>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1" name="Oval 26"/>
            <p:cNvSpPr>
              <a:spLocks noChangeArrowheads="1"/>
            </p:cNvSpPr>
            <p:nvPr/>
          </p:nvSpPr>
          <p:spPr bwMode="auto">
            <a:xfrm>
              <a:off x="4344" y="177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2" name="Oval 27"/>
            <p:cNvSpPr>
              <a:spLocks noChangeArrowheads="1"/>
            </p:cNvSpPr>
            <p:nvPr/>
          </p:nvSpPr>
          <p:spPr bwMode="auto">
            <a:xfrm>
              <a:off x="4344" y="13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3" name="Oval 28"/>
            <p:cNvSpPr>
              <a:spLocks noChangeArrowheads="1"/>
            </p:cNvSpPr>
            <p:nvPr/>
          </p:nvSpPr>
          <p:spPr bwMode="auto">
            <a:xfrm>
              <a:off x="4832" y="13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4" name="Oval 29"/>
            <p:cNvSpPr>
              <a:spLocks noChangeArrowheads="1"/>
            </p:cNvSpPr>
            <p:nvPr/>
          </p:nvSpPr>
          <p:spPr bwMode="auto">
            <a:xfrm>
              <a:off x="4040" y="23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5" name="Oval 30"/>
            <p:cNvSpPr>
              <a:spLocks noChangeArrowheads="1"/>
            </p:cNvSpPr>
            <p:nvPr/>
          </p:nvSpPr>
          <p:spPr bwMode="auto">
            <a:xfrm>
              <a:off x="5072" y="1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6" name="Oval 31"/>
            <p:cNvSpPr>
              <a:spLocks noChangeArrowheads="1"/>
            </p:cNvSpPr>
            <p:nvPr/>
          </p:nvSpPr>
          <p:spPr bwMode="auto">
            <a:xfrm>
              <a:off x="4744" y="228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7" name="Oval 32"/>
            <p:cNvSpPr>
              <a:spLocks noChangeArrowheads="1"/>
            </p:cNvSpPr>
            <p:nvPr/>
          </p:nvSpPr>
          <p:spPr bwMode="auto">
            <a:xfrm>
              <a:off x="4936" y="201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8" name="Oval 33"/>
            <p:cNvSpPr>
              <a:spLocks noChangeArrowheads="1"/>
            </p:cNvSpPr>
            <p:nvPr/>
          </p:nvSpPr>
          <p:spPr bwMode="auto">
            <a:xfrm>
              <a:off x="4464" y="272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9" name="Oval 34"/>
            <p:cNvSpPr>
              <a:spLocks noChangeArrowheads="1"/>
            </p:cNvSpPr>
            <p:nvPr/>
          </p:nvSpPr>
          <p:spPr bwMode="auto">
            <a:xfrm>
              <a:off x="3736" y="21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0" name="Oval 35"/>
            <p:cNvSpPr>
              <a:spLocks noChangeArrowheads="1"/>
            </p:cNvSpPr>
            <p:nvPr/>
          </p:nvSpPr>
          <p:spPr bwMode="auto">
            <a:xfrm>
              <a:off x="3336" y="2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1" name="Oval 36"/>
            <p:cNvSpPr>
              <a:spLocks noChangeArrowheads="1"/>
            </p:cNvSpPr>
            <p:nvPr/>
          </p:nvSpPr>
          <p:spPr bwMode="auto">
            <a:xfrm>
              <a:off x="4752" y="29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2" name="Oval 37"/>
            <p:cNvSpPr>
              <a:spLocks noChangeArrowheads="1"/>
            </p:cNvSpPr>
            <p:nvPr/>
          </p:nvSpPr>
          <p:spPr bwMode="auto">
            <a:xfrm>
              <a:off x="5296" y="25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3" name="Oval 38"/>
            <p:cNvSpPr>
              <a:spLocks noChangeArrowheads="1"/>
            </p:cNvSpPr>
            <p:nvPr/>
          </p:nvSpPr>
          <p:spPr bwMode="auto">
            <a:xfrm>
              <a:off x="3904" y="728"/>
              <a:ext cx="744" cy="80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4" name="Oval 39"/>
            <p:cNvSpPr>
              <a:spLocks noChangeArrowheads="1"/>
            </p:cNvSpPr>
            <p:nvPr/>
          </p:nvSpPr>
          <p:spPr bwMode="auto">
            <a:xfrm>
              <a:off x="3424" y="1544"/>
              <a:ext cx="1200" cy="105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5" name="Oval 40"/>
            <p:cNvSpPr>
              <a:spLocks noChangeArrowheads="1"/>
            </p:cNvSpPr>
            <p:nvPr/>
          </p:nvSpPr>
          <p:spPr bwMode="auto">
            <a:xfrm>
              <a:off x="4408" y="2432"/>
              <a:ext cx="1160" cy="77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6" name="Oval 41"/>
            <p:cNvSpPr>
              <a:spLocks noChangeArrowheads="1"/>
            </p:cNvSpPr>
            <p:nvPr/>
          </p:nvSpPr>
          <p:spPr bwMode="auto">
            <a:xfrm rot="-3511143">
              <a:off x="4500" y="1920"/>
              <a:ext cx="962" cy="28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7" name="Line 42"/>
            <p:cNvSpPr>
              <a:spLocks noChangeShapeType="1"/>
            </p:cNvSpPr>
            <p:nvPr/>
          </p:nvSpPr>
          <p:spPr bwMode="auto">
            <a:xfrm flipV="1">
              <a:off x="3424" y="2168"/>
              <a:ext cx="368" cy="648"/>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3578" name="Line 43"/>
            <p:cNvSpPr>
              <a:spLocks noChangeShapeType="1"/>
            </p:cNvSpPr>
            <p:nvPr/>
          </p:nvSpPr>
          <p:spPr bwMode="auto">
            <a:xfrm>
              <a:off x="3808" y="2192"/>
              <a:ext cx="296" cy="232"/>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3579" name="Line 44"/>
            <p:cNvSpPr>
              <a:spLocks noChangeShapeType="1"/>
            </p:cNvSpPr>
            <p:nvPr/>
          </p:nvSpPr>
          <p:spPr bwMode="auto">
            <a:xfrm flipV="1">
              <a:off x="4120" y="1840"/>
              <a:ext cx="280" cy="6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3580" name="Line 45"/>
            <p:cNvSpPr>
              <a:spLocks noChangeShapeType="1"/>
            </p:cNvSpPr>
            <p:nvPr/>
          </p:nvSpPr>
          <p:spPr bwMode="auto">
            <a:xfrm>
              <a:off x="3800" y="1712"/>
              <a:ext cx="576" cy="13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1" name="Line 46"/>
            <p:cNvSpPr>
              <a:spLocks noChangeShapeType="1"/>
            </p:cNvSpPr>
            <p:nvPr/>
          </p:nvSpPr>
          <p:spPr bwMode="auto">
            <a:xfrm flipV="1">
              <a:off x="3808" y="1128"/>
              <a:ext cx="248" cy="5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2" name="Line 47"/>
            <p:cNvSpPr>
              <a:spLocks noChangeShapeType="1"/>
            </p:cNvSpPr>
            <p:nvPr/>
          </p:nvSpPr>
          <p:spPr bwMode="auto">
            <a:xfrm flipV="1">
              <a:off x="4096" y="936"/>
              <a:ext cx="296" cy="15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3" name="Line 48"/>
            <p:cNvSpPr>
              <a:spLocks noChangeShapeType="1"/>
            </p:cNvSpPr>
            <p:nvPr/>
          </p:nvSpPr>
          <p:spPr bwMode="auto">
            <a:xfrm>
              <a:off x="3992" y="1128"/>
              <a:ext cx="408" cy="2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4" name="Line 49"/>
            <p:cNvSpPr>
              <a:spLocks noChangeShapeType="1"/>
            </p:cNvSpPr>
            <p:nvPr/>
          </p:nvSpPr>
          <p:spPr bwMode="auto">
            <a:xfrm>
              <a:off x="4416" y="952"/>
              <a:ext cx="0" cy="39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5" name="Line 50"/>
            <p:cNvSpPr>
              <a:spLocks noChangeShapeType="1"/>
            </p:cNvSpPr>
            <p:nvPr/>
          </p:nvSpPr>
          <p:spPr bwMode="auto">
            <a:xfrm flipV="1">
              <a:off x="4440" y="824"/>
              <a:ext cx="512" cy="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6" name="Line 51"/>
            <p:cNvSpPr>
              <a:spLocks noChangeShapeType="1"/>
            </p:cNvSpPr>
            <p:nvPr/>
          </p:nvSpPr>
          <p:spPr bwMode="auto">
            <a:xfrm flipH="1">
              <a:off x="4912" y="808"/>
              <a:ext cx="56" cy="5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7" name="Line 52"/>
            <p:cNvSpPr>
              <a:spLocks noChangeShapeType="1"/>
            </p:cNvSpPr>
            <p:nvPr/>
          </p:nvSpPr>
          <p:spPr bwMode="auto">
            <a:xfrm>
              <a:off x="5000" y="832"/>
              <a:ext cx="128" cy="9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8" name="Line 53"/>
            <p:cNvSpPr>
              <a:spLocks noChangeShapeType="1"/>
            </p:cNvSpPr>
            <p:nvPr/>
          </p:nvSpPr>
          <p:spPr bwMode="auto">
            <a:xfrm flipH="1">
              <a:off x="5016" y="1856"/>
              <a:ext cx="104" cy="20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9" name="Line 54"/>
            <p:cNvSpPr>
              <a:spLocks noChangeShapeType="1"/>
            </p:cNvSpPr>
            <p:nvPr/>
          </p:nvSpPr>
          <p:spPr bwMode="auto">
            <a:xfrm flipH="1">
              <a:off x="4800" y="2112"/>
              <a:ext cx="160" cy="26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0" name="Line 55"/>
            <p:cNvSpPr>
              <a:spLocks noChangeShapeType="1"/>
            </p:cNvSpPr>
            <p:nvPr/>
          </p:nvSpPr>
          <p:spPr bwMode="auto">
            <a:xfrm flipH="1">
              <a:off x="4480" y="2592"/>
              <a:ext cx="864" cy="1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1" name="Line 56"/>
            <p:cNvSpPr>
              <a:spLocks noChangeShapeType="1"/>
            </p:cNvSpPr>
            <p:nvPr/>
          </p:nvSpPr>
          <p:spPr bwMode="auto">
            <a:xfrm flipH="1">
              <a:off x="4832" y="2648"/>
              <a:ext cx="504" cy="3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2" name="Line 57"/>
            <p:cNvSpPr>
              <a:spLocks noChangeShapeType="1"/>
            </p:cNvSpPr>
            <p:nvPr/>
          </p:nvSpPr>
          <p:spPr bwMode="auto">
            <a:xfrm flipH="1" flipV="1">
              <a:off x="4136" y="2440"/>
              <a:ext cx="360" cy="30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3" name="Text Box 58"/>
            <p:cNvSpPr txBox="1">
              <a:spLocks noChangeArrowheads="1"/>
            </p:cNvSpPr>
            <p:nvPr/>
          </p:nvSpPr>
          <p:spPr bwMode="auto">
            <a:xfrm>
              <a:off x="3720" y="3393"/>
              <a:ext cx="1199" cy="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500"/>
                <a:t>Architecture</a:t>
              </a:r>
            </a:p>
          </p:txBody>
        </p:sp>
      </p:grpSp>
    </p:spTree>
    <p:extLst>
      <p:ext uri="{BB962C8B-B14F-4D97-AF65-F5344CB8AC3E}">
        <p14:creationId xmlns:p14="http://schemas.microsoft.com/office/powerpoint/2010/main" val="1318424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smtClean="0"/>
              <a:t>System Architecture</a:t>
            </a:r>
            <a:endParaRPr lang="en-GB" dirty="0"/>
          </a:p>
        </p:txBody>
      </p:sp>
      <p:sp>
        <p:nvSpPr>
          <p:cNvPr id="25602" name="Rectangle 3"/>
          <p:cNvSpPr>
            <a:spLocks noGrp="1" noChangeArrowheads="1"/>
          </p:cNvSpPr>
          <p:nvPr>
            <p:ph type="body" idx="1"/>
          </p:nvPr>
        </p:nvSpPr>
        <p:spPr/>
        <p:txBody>
          <a:bodyPr>
            <a:normAutofit lnSpcReduction="10000"/>
          </a:bodyPr>
          <a:lstStyle/>
          <a:p>
            <a:r>
              <a:rPr lang="en-GB" dirty="0" smtClean="0"/>
              <a:t>System Architecture is about:</a:t>
            </a:r>
          </a:p>
          <a:p>
            <a:pPr lvl="1"/>
            <a:r>
              <a:rPr lang="en-GB" dirty="0" smtClean="0"/>
              <a:t>Organization</a:t>
            </a:r>
          </a:p>
          <a:p>
            <a:pPr lvl="2"/>
            <a:r>
              <a:rPr lang="en-GB" dirty="0" smtClean="0"/>
              <a:t>Groups of system components into SUBSYSTEMS</a:t>
            </a:r>
          </a:p>
          <a:p>
            <a:pPr lvl="1"/>
            <a:r>
              <a:rPr lang="en-GB" dirty="0" smtClean="0"/>
              <a:t>Interconnection (what are the INTERFACES)</a:t>
            </a:r>
          </a:p>
          <a:p>
            <a:pPr lvl="2"/>
            <a:r>
              <a:rPr lang="en-GB" dirty="0" smtClean="0"/>
              <a:t>Command, control and information</a:t>
            </a:r>
          </a:p>
          <a:p>
            <a:pPr lvl="3"/>
            <a:r>
              <a:rPr lang="en-GB" dirty="0" smtClean="0"/>
              <a:t>communication between subsystems</a:t>
            </a:r>
          </a:p>
          <a:p>
            <a:pPr lvl="3"/>
            <a:r>
              <a:rPr lang="en-GB" dirty="0" smtClean="0"/>
              <a:t>communication between system components</a:t>
            </a:r>
          </a:p>
          <a:p>
            <a:pPr lvl="2"/>
            <a:r>
              <a:rPr lang="en-GB" dirty="0" smtClean="0"/>
              <a:t>Energy flows</a:t>
            </a:r>
          </a:p>
          <a:p>
            <a:pPr lvl="2"/>
            <a:r>
              <a:rPr lang="en-GB" dirty="0" smtClean="0"/>
              <a:t>Force flows</a:t>
            </a:r>
          </a:p>
          <a:p>
            <a:pPr lvl="2"/>
            <a:r>
              <a:rPr lang="en-GB" dirty="0" smtClean="0"/>
              <a:t>Heat flows</a:t>
            </a:r>
          </a:p>
          <a:p>
            <a:pPr lvl="2"/>
            <a:r>
              <a:rPr lang="en-GB" dirty="0" smtClean="0"/>
              <a:t>Material flows</a:t>
            </a:r>
          </a:p>
          <a:p>
            <a:r>
              <a:rPr lang="en-GB" dirty="0" smtClean="0"/>
              <a:t>The way in which a system behaves and performs is often fundamentally affected by the architecture</a:t>
            </a:r>
          </a:p>
          <a:p>
            <a:r>
              <a:rPr lang="en-GB" dirty="0" smtClean="0"/>
              <a:t>Synthesising an architecture is therefore important</a:t>
            </a:r>
          </a:p>
          <a:p>
            <a:r>
              <a:rPr lang="en-GB" dirty="0" smtClean="0"/>
              <a:t>Architecture is key to systems integration</a:t>
            </a:r>
          </a:p>
          <a:p>
            <a:pPr lvl="3"/>
            <a:endParaRPr lang="en-GB" dirty="0" smtClean="0"/>
          </a:p>
          <a:p>
            <a:pPr lvl="1"/>
            <a:endParaRPr lang="en-GB" dirty="0"/>
          </a:p>
        </p:txBody>
      </p:sp>
      <p:sp>
        <p:nvSpPr>
          <p:cNvPr id="2" name="Left Arrow 1"/>
          <p:cNvSpPr/>
          <p:nvPr/>
        </p:nvSpPr>
        <p:spPr>
          <a:xfrm>
            <a:off x="3962400" y="3657600"/>
            <a:ext cx="3350381" cy="1245809"/>
          </a:xfrm>
          <a:prstGeom prst="leftArrow">
            <a:avLst>
              <a:gd name="adj1" fmla="val 71359"/>
              <a:gd name="adj2"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00" dirty="0" smtClean="0"/>
              <a:t>Note that some may be emergent but we still have to consider them in our design</a:t>
            </a:r>
            <a:endParaRPr lang="en-US" sz="1400" dirty="0"/>
          </a:p>
        </p:txBody>
      </p:sp>
    </p:spTree>
    <p:extLst>
      <p:ext uri="{BB962C8B-B14F-4D97-AF65-F5344CB8AC3E}">
        <p14:creationId xmlns:p14="http://schemas.microsoft.com/office/powerpoint/2010/main" val="1527467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sz="half" idx="1"/>
          </p:nvPr>
        </p:nvSpPr>
        <p:spPr/>
        <p:txBody>
          <a:bodyPr/>
          <a:lstStyle/>
          <a:p>
            <a:r>
              <a:rPr lang="en-GB" dirty="0" smtClean="0"/>
              <a:t>Systems Integration has two elements:</a:t>
            </a:r>
          </a:p>
          <a:p>
            <a:pPr lvl="1"/>
            <a:r>
              <a:rPr lang="en-GB" dirty="0" smtClean="0"/>
              <a:t>Physical System Integration is the bringing together of the component subsystems into one system and ensuring that the subsystems function together as a system that is able to deliver the desired operational requirements</a:t>
            </a:r>
          </a:p>
          <a:p>
            <a:pPr lvl="1"/>
            <a:r>
              <a:rPr lang="en-GB" dirty="0" smtClean="0"/>
              <a:t>Design Integration is: </a:t>
            </a:r>
          </a:p>
          <a:p>
            <a:pPr lvl="2"/>
            <a:r>
              <a:rPr lang="en-GB" dirty="0" smtClean="0"/>
              <a:t>Deciding on the </a:t>
            </a:r>
            <a:r>
              <a:rPr lang="ja-JP" altLang="en-GB" dirty="0" smtClean="0"/>
              <a:t>“</a:t>
            </a:r>
            <a:r>
              <a:rPr lang="en-GB" altLang="ja-JP" dirty="0" smtClean="0"/>
              <a:t>best</a:t>
            </a:r>
            <a:r>
              <a:rPr lang="ja-JP" altLang="en-GB" dirty="0" smtClean="0"/>
              <a:t>”</a:t>
            </a:r>
            <a:r>
              <a:rPr lang="en-GB" altLang="ja-JP" dirty="0" smtClean="0"/>
              <a:t> means to system functionality</a:t>
            </a:r>
          </a:p>
          <a:p>
            <a:pPr lvl="2"/>
            <a:r>
              <a:rPr lang="en-GB" dirty="0" smtClean="0"/>
              <a:t>Deciding on the </a:t>
            </a:r>
            <a:r>
              <a:rPr lang="ja-JP" altLang="en-GB" dirty="0" smtClean="0"/>
              <a:t>“</a:t>
            </a:r>
            <a:r>
              <a:rPr lang="en-GB" altLang="ja-JP" dirty="0" smtClean="0"/>
              <a:t>best</a:t>
            </a:r>
            <a:r>
              <a:rPr lang="ja-JP" altLang="en-GB" dirty="0" smtClean="0"/>
              <a:t>”</a:t>
            </a:r>
            <a:r>
              <a:rPr lang="en-GB" altLang="ja-JP" dirty="0" smtClean="0"/>
              <a:t> organization of subsystems</a:t>
            </a:r>
          </a:p>
          <a:p>
            <a:pPr lvl="2"/>
            <a:r>
              <a:rPr lang="en-GB" dirty="0" smtClean="0"/>
              <a:t>Deciding on the “best”  interfaces </a:t>
            </a:r>
            <a:endParaRPr lang="en-GB" dirty="0"/>
          </a:p>
        </p:txBody>
      </p:sp>
      <p:sp>
        <p:nvSpPr>
          <p:cNvPr id="27649" name="Title 1"/>
          <p:cNvSpPr>
            <a:spLocks noGrp="1"/>
          </p:cNvSpPr>
          <p:nvPr>
            <p:ph type="title"/>
          </p:nvPr>
        </p:nvSpPr>
        <p:spPr/>
        <p:txBody>
          <a:bodyPr/>
          <a:lstStyle/>
          <a:p>
            <a:r>
              <a:rPr lang="en-GB" smtClean="0"/>
              <a:t>What is Systems Integration</a:t>
            </a:r>
            <a:endParaRPr lang="en-GB" dirty="0"/>
          </a:p>
        </p:txBody>
      </p:sp>
      <p:pic>
        <p:nvPicPr>
          <p:cNvPr id="3" name="Picture 2"/>
          <p:cNvPicPr>
            <a:picLocks noChangeAspect="1"/>
          </p:cNvPicPr>
          <p:nvPr/>
        </p:nvPicPr>
        <p:blipFill>
          <a:blip r:embed="rId3"/>
          <a:stretch>
            <a:fillRect/>
          </a:stretch>
        </p:blipFill>
        <p:spPr>
          <a:xfrm>
            <a:off x="4581976" y="1875099"/>
            <a:ext cx="4562024" cy="2560700"/>
          </a:xfrm>
          <a:prstGeom prst="rect">
            <a:avLst/>
          </a:prstGeom>
        </p:spPr>
      </p:pic>
      <p:sp>
        <p:nvSpPr>
          <p:cNvPr id="6" name="TextBox 5"/>
          <p:cNvSpPr txBox="1"/>
          <p:nvPr/>
        </p:nvSpPr>
        <p:spPr>
          <a:xfrm>
            <a:off x="4831357" y="4690576"/>
            <a:ext cx="3824975"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eaLnBrk="1" hangingPunct="1"/>
            <a:r>
              <a:rPr lang="en-GB" dirty="0"/>
              <a:t>What is done in the design activity fundamentally </a:t>
            </a:r>
            <a:r>
              <a:rPr lang="en-GB" dirty="0" smtClean="0"/>
              <a:t>affects </a:t>
            </a:r>
            <a:r>
              <a:rPr lang="en-GB" dirty="0"/>
              <a:t>what happens in the physical integration</a:t>
            </a:r>
          </a:p>
        </p:txBody>
      </p:sp>
    </p:spTree>
    <p:extLst>
      <p:ext uri="{BB962C8B-B14F-4D97-AF65-F5344CB8AC3E}">
        <p14:creationId xmlns:p14="http://schemas.microsoft.com/office/powerpoint/2010/main" val="93617597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smtClean="0"/>
              <a:t>Implications of Architecture Selection</a:t>
            </a:r>
            <a:endParaRPr lang="en-GB"/>
          </a:p>
        </p:txBody>
      </p:sp>
      <p:sp>
        <p:nvSpPr>
          <p:cNvPr id="31746" name="Rectangle 3"/>
          <p:cNvSpPr>
            <a:spLocks noGrp="1" noChangeArrowheads="1"/>
          </p:cNvSpPr>
          <p:nvPr>
            <p:ph type="body" idx="1"/>
          </p:nvPr>
        </p:nvSpPr>
        <p:spPr>
          <a:xfrm>
            <a:off x="131763" y="1371600"/>
            <a:ext cx="8686800" cy="3658426"/>
          </a:xfrm>
        </p:spPr>
        <p:txBody>
          <a:bodyPr>
            <a:normAutofit fontScale="85000" lnSpcReduction="20000"/>
          </a:bodyPr>
          <a:lstStyle/>
          <a:p>
            <a:r>
              <a:rPr lang="en-GB" dirty="0" smtClean="0"/>
              <a:t>Physical Integration – the architecture will define the ground rules for physical system integration and therefore test</a:t>
            </a:r>
          </a:p>
          <a:p>
            <a:r>
              <a:rPr lang="en-GB" dirty="0" smtClean="0"/>
              <a:t>System performance is constrained by the architecture, and equally a specified performance level may force an architecture</a:t>
            </a:r>
          </a:p>
          <a:p>
            <a:r>
              <a:rPr lang="en-GB" dirty="0" smtClean="0"/>
              <a:t>Development – speed and ease of development is a function of the architecture (fundamentally can elements be developed in parallel )</a:t>
            </a:r>
          </a:p>
          <a:p>
            <a:r>
              <a:rPr lang="en-GB" dirty="0" smtClean="0"/>
              <a:t>Realisation (Manufacturing/Test/Implementation) – the choice of architecture is a strong influence on the ease of realisation (manufacturability, testability etc.)</a:t>
            </a:r>
          </a:p>
          <a:p>
            <a:r>
              <a:rPr lang="en-GB" dirty="0" smtClean="0"/>
              <a:t>The inherent reliability of a system is dictated by the architecture and equally the architecture can drive reliability</a:t>
            </a:r>
          </a:p>
          <a:p>
            <a:r>
              <a:rPr lang="en-GB" dirty="0" smtClean="0"/>
              <a:t>Maintainability, longevity, upgradeability etc. are all a function of architecture</a:t>
            </a:r>
            <a:endParaRPr lang="en-GB" dirty="0"/>
          </a:p>
        </p:txBody>
      </p:sp>
      <p:sp>
        <p:nvSpPr>
          <p:cNvPr id="2" name="TextBox 1"/>
          <p:cNvSpPr txBox="1"/>
          <p:nvPr/>
        </p:nvSpPr>
        <p:spPr>
          <a:xfrm>
            <a:off x="838200" y="5376711"/>
            <a:ext cx="7010400" cy="707886"/>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4000" dirty="0" smtClean="0"/>
              <a:t>Architecture is Important</a:t>
            </a:r>
            <a:endParaRPr lang="en-US" sz="4000" dirty="0"/>
          </a:p>
        </p:txBody>
      </p:sp>
    </p:spTree>
    <p:extLst>
      <p:ext uri="{BB962C8B-B14F-4D97-AF65-F5344CB8AC3E}">
        <p14:creationId xmlns:p14="http://schemas.microsoft.com/office/powerpoint/2010/main" val="200303167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90510" y="2895600"/>
            <a:ext cx="4214813" cy="255130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GB" dirty="0"/>
          </a:p>
        </p:txBody>
      </p:sp>
      <p:sp>
        <p:nvSpPr>
          <p:cNvPr id="33794" name="Rectangle 2"/>
          <p:cNvSpPr>
            <a:spLocks noGrp="1" noChangeArrowheads="1"/>
          </p:cNvSpPr>
          <p:nvPr>
            <p:ph type="title"/>
          </p:nvPr>
        </p:nvSpPr>
        <p:spPr>
          <a:xfrm>
            <a:off x="904875" y="20"/>
            <a:ext cx="6726238" cy="676275"/>
          </a:xfrm>
        </p:spPr>
        <p:txBody>
          <a:bodyPr/>
          <a:lstStyle/>
          <a:p>
            <a:pPr eaLnBrk="1" hangingPunct="1"/>
            <a:r>
              <a:rPr lang="en-GB">
                <a:latin typeface="Arial" charset="0"/>
              </a:rPr>
              <a:t>Types of System Architecture</a:t>
            </a:r>
            <a:endParaRPr lang="en-US">
              <a:latin typeface="Arial" charset="0"/>
            </a:endParaRPr>
          </a:p>
        </p:txBody>
      </p:sp>
      <p:sp>
        <p:nvSpPr>
          <p:cNvPr id="72707" name="Rectangle 3"/>
          <p:cNvSpPr>
            <a:spLocks noGrp="1" noChangeArrowheads="1"/>
          </p:cNvSpPr>
          <p:nvPr>
            <p:ph sz="half" idx="1"/>
          </p:nvPr>
        </p:nvSpPr>
        <p:spPr>
          <a:xfrm>
            <a:off x="395291" y="841395"/>
            <a:ext cx="3816350" cy="4975225"/>
          </a:xfrm>
        </p:spPr>
        <p:txBody>
          <a:bodyPr>
            <a:normAutofit fontScale="92500" lnSpcReduction="20000"/>
          </a:bodyPr>
          <a:lstStyle/>
          <a:p>
            <a:pPr marL="285750" indent="-285750" eaLnBrk="1" hangingPunct="1">
              <a:buClr>
                <a:schemeClr val="accent6"/>
              </a:buClr>
              <a:defRPr/>
            </a:pPr>
            <a:r>
              <a:rPr lang="en-GB" sz="1800" dirty="0" smtClean="0">
                <a:ea typeface="+mn-ea"/>
                <a:cs typeface="+mn-cs"/>
              </a:rPr>
              <a:t>Requirements Architecture</a:t>
            </a:r>
          </a:p>
          <a:p>
            <a:pPr marL="757238" lvl="1" indent="-280988" eaLnBrk="1" hangingPunct="1">
              <a:defRPr/>
            </a:pPr>
            <a:r>
              <a:rPr lang="en-GB" sz="1600" dirty="0" smtClean="0"/>
              <a:t>The structure and interdependencies between the system requirements</a:t>
            </a:r>
            <a:endParaRPr lang="en-GB" sz="2000" dirty="0" smtClean="0"/>
          </a:p>
          <a:p>
            <a:pPr marL="285750" indent="-285750" eaLnBrk="1" hangingPunct="1">
              <a:buClr>
                <a:schemeClr val="accent6"/>
              </a:buClr>
              <a:defRPr/>
            </a:pPr>
            <a:r>
              <a:rPr lang="en-GB" sz="1800" dirty="0" smtClean="0">
                <a:ea typeface="+mn-ea"/>
                <a:cs typeface="+mn-cs"/>
              </a:rPr>
              <a:t>Logical (Functional) Architecture</a:t>
            </a:r>
          </a:p>
          <a:p>
            <a:pPr marL="757238" lvl="1" indent="-280988" eaLnBrk="1" hangingPunct="1">
              <a:defRPr/>
            </a:pPr>
            <a:r>
              <a:rPr lang="en-GB" sz="1600" dirty="0" smtClean="0"/>
              <a:t>The structure and interdependencies between the system functionality</a:t>
            </a:r>
            <a:endParaRPr lang="en-GB" sz="2000" dirty="0" smtClean="0"/>
          </a:p>
          <a:p>
            <a:pPr marL="285750" indent="-285750" eaLnBrk="1" hangingPunct="1">
              <a:buClr>
                <a:schemeClr val="accent6"/>
              </a:buClr>
              <a:defRPr/>
            </a:pPr>
            <a:r>
              <a:rPr lang="en-GB" sz="1800" dirty="0" smtClean="0">
                <a:ea typeface="+mn-ea"/>
                <a:cs typeface="+mn-cs"/>
              </a:rPr>
              <a:t>Physical Architecture</a:t>
            </a:r>
          </a:p>
          <a:p>
            <a:pPr marL="757238" lvl="1" indent="-280988" eaLnBrk="1" hangingPunct="1">
              <a:defRPr/>
            </a:pPr>
            <a:r>
              <a:rPr lang="en-GB" sz="1600" dirty="0" smtClean="0"/>
              <a:t>The physical resources of the system and how they are connected</a:t>
            </a:r>
          </a:p>
          <a:p>
            <a:pPr marL="357188" indent="-280988" eaLnBrk="1" hangingPunct="1">
              <a:buClr>
                <a:schemeClr val="accent6"/>
              </a:buClr>
              <a:defRPr/>
            </a:pPr>
            <a:r>
              <a:rPr lang="en-GB" sz="1800" dirty="0" smtClean="0">
                <a:ea typeface="+mn-ea"/>
                <a:cs typeface="+mn-cs"/>
              </a:rPr>
              <a:t>Technical (Control) Architecture</a:t>
            </a:r>
          </a:p>
          <a:p>
            <a:pPr marL="757238" lvl="1" indent="-280988" eaLnBrk="1" hangingPunct="1">
              <a:defRPr/>
            </a:pPr>
            <a:r>
              <a:rPr lang="en-GB" sz="1600" dirty="0" smtClean="0"/>
              <a:t>The rules that define how the physical resources deliver the functionality necessary for the system to achieve its purpose</a:t>
            </a:r>
            <a:endParaRPr lang="en-GB" sz="1800" dirty="0" smtClean="0">
              <a:ea typeface="+mn-ea"/>
              <a:cs typeface="+mn-cs"/>
            </a:endParaRPr>
          </a:p>
          <a:p>
            <a:pPr marL="757238" lvl="1" indent="-280988" eaLnBrk="1" hangingPunct="1">
              <a:defRPr/>
            </a:pPr>
            <a:endParaRPr lang="en-US" sz="1600" dirty="0" smtClean="0"/>
          </a:p>
        </p:txBody>
      </p:sp>
      <p:sp>
        <p:nvSpPr>
          <p:cNvPr id="33796" name="Oval 4"/>
          <p:cNvSpPr>
            <a:spLocks noChangeArrowheads="1"/>
          </p:cNvSpPr>
          <p:nvPr/>
        </p:nvSpPr>
        <p:spPr bwMode="auto">
          <a:xfrm>
            <a:off x="4117985" y="850901"/>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797" name="Oval 5"/>
          <p:cNvSpPr>
            <a:spLocks noChangeArrowheads="1"/>
          </p:cNvSpPr>
          <p:nvPr/>
        </p:nvSpPr>
        <p:spPr bwMode="auto">
          <a:xfrm>
            <a:off x="4049723" y="2543175"/>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798" name="Oval 6"/>
          <p:cNvSpPr>
            <a:spLocks noChangeArrowheads="1"/>
          </p:cNvSpPr>
          <p:nvPr/>
        </p:nvSpPr>
        <p:spPr bwMode="auto">
          <a:xfrm>
            <a:off x="4089410" y="1528783"/>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799" name="Oval 5"/>
          <p:cNvSpPr>
            <a:spLocks noChangeArrowheads="1"/>
          </p:cNvSpPr>
          <p:nvPr/>
        </p:nvSpPr>
        <p:spPr bwMode="auto">
          <a:xfrm>
            <a:off x="4078298" y="3298845"/>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pic>
        <p:nvPicPr>
          <p:cNvPr id="3380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4117" y="1257300"/>
            <a:ext cx="2909887" cy="411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801" name="TextBox 9"/>
          <p:cNvSpPr txBox="1">
            <a:spLocks noChangeArrowheads="1"/>
          </p:cNvSpPr>
          <p:nvPr/>
        </p:nvSpPr>
        <p:spPr bwMode="auto">
          <a:xfrm>
            <a:off x="190510" y="5757633"/>
            <a:ext cx="4214813" cy="738664"/>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00" dirty="0"/>
              <a:t>We often consider architecture to mean the </a:t>
            </a:r>
            <a:r>
              <a:rPr lang="ja-JP" altLang="en-GB" sz="1400" dirty="0"/>
              <a:t>“</a:t>
            </a:r>
            <a:r>
              <a:rPr lang="en-GB" altLang="ja-JP" sz="1400" dirty="0"/>
              <a:t>physical</a:t>
            </a:r>
            <a:r>
              <a:rPr lang="ja-JP" altLang="en-GB" sz="1400" dirty="0"/>
              <a:t>”</a:t>
            </a:r>
            <a:r>
              <a:rPr lang="en-GB" altLang="ja-JP" sz="1400" dirty="0"/>
              <a:t> aspect we can touch – but there are other </a:t>
            </a:r>
            <a:r>
              <a:rPr lang="ja-JP" altLang="en-GB" sz="1400" dirty="0"/>
              <a:t>“</a:t>
            </a:r>
            <a:r>
              <a:rPr lang="en-GB" altLang="ja-JP" sz="1400" dirty="0"/>
              <a:t>abstract</a:t>
            </a:r>
            <a:r>
              <a:rPr lang="ja-JP" altLang="en-GB" sz="1400" dirty="0"/>
              <a:t>”</a:t>
            </a:r>
            <a:r>
              <a:rPr lang="en-GB" altLang="ja-JP" sz="1400" dirty="0"/>
              <a:t> architectures used during design</a:t>
            </a:r>
            <a:endParaRPr lang="en-GB" sz="1400" dirty="0"/>
          </a:p>
        </p:txBody>
      </p:sp>
      <p:sp>
        <p:nvSpPr>
          <p:cNvPr id="11" name="Rounded Rectangular Callout 10"/>
          <p:cNvSpPr/>
          <p:nvPr/>
        </p:nvSpPr>
        <p:spPr>
          <a:xfrm>
            <a:off x="5976938" y="5664480"/>
            <a:ext cx="2635250" cy="999556"/>
          </a:xfrm>
          <a:prstGeom prst="wedgeRoundRectCallout">
            <a:avLst>
              <a:gd name="adj1" fmla="val -81566"/>
              <a:gd name="adj2" fmla="val -86775"/>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00" dirty="0">
                <a:solidFill>
                  <a:schemeClr val="bg1"/>
                </a:solidFill>
              </a:rPr>
              <a:t>The use of FUNCTIONALITY allows us to almost seamlessly move from one architecture type to the other</a:t>
            </a:r>
          </a:p>
        </p:txBody>
      </p:sp>
    </p:spTree>
    <p:extLst>
      <p:ext uri="{BB962C8B-B14F-4D97-AF65-F5344CB8AC3E}">
        <p14:creationId xmlns:p14="http://schemas.microsoft.com/office/powerpoint/2010/main" val="2101664141"/>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GB" smtClean="0"/>
              <a:t>Systems Architecture Principles</a:t>
            </a:r>
            <a:endParaRPr lang="en-US"/>
          </a:p>
        </p:txBody>
      </p:sp>
      <p:sp>
        <p:nvSpPr>
          <p:cNvPr id="35842" name="Rectangle 3"/>
          <p:cNvSpPr>
            <a:spLocks noGrp="1" noChangeArrowheads="1"/>
          </p:cNvSpPr>
          <p:nvPr>
            <p:ph type="body" idx="1"/>
          </p:nvPr>
        </p:nvSpPr>
        <p:spPr/>
        <p:txBody>
          <a:bodyPr/>
          <a:lstStyle/>
          <a:p>
            <a:r>
              <a:rPr lang="en-GB" dirty="0" smtClean="0"/>
              <a:t>In helping to determine the </a:t>
            </a:r>
            <a:r>
              <a:rPr lang="ja-JP" altLang="en-GB" dirty="0" smtClean="0"/>
              <a:t>“</a:t>
            </a:r>
            <a:r>
              <a:rPr lang="en-GB" altLang="ja-JP" dirty="0" smtClean="0"/>
              <a:t>best</a:t>
            </a:r>
            <a:r>
              <a:rPr lang="ja-JP" altLang="en-GB" dirty="0" smtClean="0"/>
              <a:t>”</a:t>
            </a:r>
            <a:r>
              <a:rPr lang="en-GB" altLang="ja-JP" dirty="0" smtClean="0"/>
              <a:t> architecture there is an overriding design maxim</a:t>
            </a:r>
          </a:p>
          <a:p>
            <a:endParaRPr lang="en-GB" dirty="0" smtClean="0"/>
          </a:p>
          <a:p>
            <a:pPr lvl="4"/>
            <a:r>
              <a:rPr lang="en-GB" sz="3200" dirty="0" smtClean="0"/>
              <a:t>minimise the number of interfaces</a:t>
            </a:r>
          </a:p>
          <a:p>
            <a:endParaRPr lang="en-GB" dirty="0" smtClean="0"/>
          </a:p>
          <a:p>
            <a:endParaRPr lang="en-GB" dirty="0" smtClean="0"/>
          </a:p>
          <a:p>
            <a:endParaRPr lang="en-GB" dirty="0" smtClean="0"/>
          </a:p>
          <a:p>
            <a:endParaRPr lang="en-GB" dirty="0" smtClean="0"/>
          </a:p>
          <a:p>
            <a:r>
              <a:rPr lang="en-GB" dirty="0" smtClean="0"/>
              <a:t>To minimise the number of interfaces there are a number of systems principles that are useful</a:t>
            </a:r>
          </a:p>
          <a:p>
            <a:pPr lvl="1"/>
            <a:r>
              <a:rPr lang="en-GB" dirty="0" smtClean="0"/>
              <a:t>Cohesion</a:t>
            </a:r>
          </a:p>
          <a:p>
            <a:pPr lvl="1"/>
            <a:r>
              <a:rPr lang="en-GB" dirty="0" smtClean="0"/>
              <a:t>Binding and Coupling</a:t>
            </a:r>
          </a:p>
          <a:p>
            <a:endParaRPr lang="en-US" dirty="0"/>
          </a:p>
        </p:txBody>
      </p:sp>
      <p:sp>
        <p:nvSpPr>
          <p:cNvPr id="4" name="Rounded Rectangular Callout 3"/>
          <p:cNvSpPr/>
          <p:nvPr/>
        </p:nvSpPr>
        <p:spPr>
          <a:xfrm>
            <a:off x="4648200" y="3321844"/>
            <a:ext cx="2540977" cy="1162050"/>
          </a:xfrm>
          <a:prstGeom prst="wedgeRoundRectCallout">
            <a:avLst>
              <a:gd name="adj1" fmla="val -68565"/>
              <a:gd name="adj2" fmla="val -91997"/>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t>Remember that most systems issues occur at the interfaces</a:t>
            </a:r>
          </a:p>
        </p:txBody>
      </p:sp>
    </p:spTree>
    <p:extLst>
      <p:ext uri="{BB962C8B-B14F-4D97-AF65-F5344CB8AC3E}">
        <p14:creationId xmlns:p14="http://schemas.microsoft.com/office/powerpoint/2010/main" val="1131611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7" descr="My Mini.jpg"/>
          <p:cNvPicPr>
            <a:picLocks noChangeAspect="1"/>
          </p:cNvPicPr>
          <p:nvPr/>
        </p:nvPicPr>
        <p:blipFill>
          <a:blip r:embed="rId3">
            <a:extLst>
              <a:ext uri="{28A0092B-C50C-407E-A947-70E740481C1C}">
                <a14:useLocalDpi xmlns:a14="http://schemas.microsoft.com/office/drawing/2010/main" val="0"/>
              </a:ext>
            </a:extLst>
          </a:blip>
          <a:srcRect l="7333" t="14404" r="20305" b="8801"/>
          <a:stretch>
            <a:fillRect/>
          </a:stretch>
        </p:blipFill>
        <p:spPr bwMode="auto">
          <a:xfrm>
            <a:off x="280988" y="1203327"/>
            <a:ext cx="2163762" cy="161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0" name="Rectangle 2"/>
          <p:cNvSpPr>
            <a:spLocks noGrp="1" noChangeArrowheads="1"/>
          </p:cNvSpPr>
          <p:nvPr>
            <p:ph type="title"/>
          </p:nvPr>
        </p:nvSpPr>
        <p:spPr>
          <a:noFill/>
        </p:spPr>
        <p:txBody>
          <a:bodyPr lIns="90488" tIns="44450" rIns="90488" bIns="44450"/>
          <a:lstStyle/>
          <a:p>
            <a:pPr defTabSz="762000" eaLnBrk="1" hangingPunct="1"/>
            <a:r>
              <a:rPr lang="en-GB">
                <a:latin typeface="Arial" charset="0"/>
              </a:rPr>
              <a:t>Cohesion</a:t>
            </a:r>
          </a:p>
        </p:txBody>
      </p:sp>
      <p:sp>
        <p:nvSpPr>
          <p:cNvPr id="37891" name="Rectangle 3"/>
          <p:cNvSpPr>
            <a:spLocks noGrp="1" noChangeArrowheads="1"/>
          </p:cNvSpPr>
          <p:nvPr>
            <p:ph type="body" idx="1"/>
          </p:nvPr>
        </p:nvSpPr>
        <p:spPr>
          <a:xfrm>
            <a:off x="4038600" y="981085"/>
            <a:ext cx="4924425" cy="4531112"/>
          </a:xfrm>
          <a:noFill/>
        </p:spPr>
        <p:txBody>
          <a:bodyPr lIns="90488" tIns="44450" rIns="90488" bIns="44450">
            <a:normAutofit lnSpcReduction="10000"/>
          </a:bodyPr>
          <a:lstStyle/>
          <a:p>
            <a:pPr defTabSz="762000" eaLnBrk="1" hangingPunct="1"/>
            <a:r>
              <a:rPr lang="en-GB" sz="1800" dirty="0">
                <a:latin typeface="Arial" charset="0"/>
              </a:rPr>
              <a:t>Wherever possible functionality should be combined in the design </a:t>
            </a:r>
            <a:r>
              <a:rPr lang="en-GB" sz="1800" dirty="0" smtClean="0">
                <a:latin typeface="Arial" charset="0"/>
              </a:rPr>
              <a:t>solution</a:t>
            </a:r>
          </a:p>
          <a:p>
            <a:pPr lvl="1" defTabSz="762000" eaLnBrk="1" hangingPunct="1"/>
            <a:r>
              <a:rPr lang="en-GB" sz="1400" dirty="0" smtClean="0">
                <a:latin typeface="Arial" charset="0"/>
              </a:rPr>
              <a:t>Aim to get system components to do more than one thing</a:t>
            </a:r>
            <a:endParaRPr lang="en-GB" sz="1400" dirty="0">
              <a:latin typeface="Arial" charset="0"/>
            </a:endParaRPr>
          </a:p>
          <a:p>
            <a:pPr lvl="1" defTabSz="762000" eaLnBrk="1" hangingPunct="1"/>
            <a:r>
              <a:rPr lang="en-GB" sz="1400" dirty="0">
                <a:latin typeface="Arial" charset="0"/>
              </a:rPr>
              <a:t>In simple terms a lower part count increases reliability and reduces cost (in general) </a:t>
            </a:r>
          </a:p>
          <a:p>
            <a:pPr defTabSz="762000" eaLnBrk="1" hangingPunct="1"/>
            <a:r>
              <a:rPr lang="en-GB" sz="1800" dirty="0">
                <a:latin typeface="Arial" charset="0"/>
              </a:rPr>
              <a:t>Functions that are physically connected or correlated (QFD 1) should be investigated for potential synergies </a:t>
            </a:r>
          </a:p>
          <a:p>
            <a:pPr defTabSz="762000" eaLnBrk="1" hangingPunct="1"/>
            <a:r>
              <a:rPr lang="en-GB" sz="1800" dirty="0">
                <a:latin typeface="Arial" charset="0"/>
              </a:rPr>
              <a:t>A classic example of this is the Mini where the gearbox was made integral with the sump of the engine. Such ideas, however, frequently incur some element of risk. In the case of the Mini, there was the need to find a suitable oil that would serve both engine and gearbox</a:t>
            </a:r>
          </a:p>
        </p:txBody>
      </p:sp>
      <p:sp>
        <p:nvSpPr>
          <p:cNvPr id="36868" name="Text Box 4"/>
          <p:cNvSpPr txBox="1">
            <a:spLocks noChangeArrowheads="1"/>
          </p:cNvSpPr>
          <p:nvPr/>
        </p:nvSpPr>
        <p:spPr bwMode="auto">
          <a:xfrm>
            <a:off x="457200" y="5512197"/>
            <a:ext cx="8340725" cy="954107"/>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GB" sz="1400" dirty="0" smtClean="0"/>
              <a:t>The definition of cohesion here comes from classic mechanical engineering good practice (for example the texts of M J French “Engineering Design”). The term has a different meaning in software. In software engineering it refers to the </a:t>
            </a:r>
            <a:r>
              <a:rPr lang="ja-JP" altLang="en-GB" sz="1400" dirty="0" smtClean="0"/>
              <a:t>“</a:t>
            </a:r>
            <a:r>
              <a:rPr lang="en-GB" altLang="ja-JP" sz="1400" dirty="0" smtClean="0"/>
              <a:t>single </a:t>
            </a:r>
            <a:r>
              <a:rPr lang="en-GB" sz="1400" dirty="0" smtClean="0"/>
              <a:t>mindedness</a:t>
            </a:r>
            <a:r>
              <a:rPr lang="ja-JP" altLang="en-GB" sz="1400" dirty="0" smtClean="0"/>
              <a:t>”</a:t>
            </a:r>
            <a:r>
              <a:rPr lang="en-GB" altLang="ja-JP" sz="1400" dirty="0" smtClean="0"/>
              <a:t> of a module, i.e. each module should do one thing, one thing only, and  </a:t>
            </a:r>
            <a:r>
              <a:rPr lang="en-GB" sz="1400" dirty="0" smtClean="0"/>
              <a:t>do it well, without needing any other modules to help it do it. </a:t>
            </a:r>
          </a:p>
        </p:txBody>
      </p:sp>
      <p:pic>
        <p:nvPicPr>
          <p:cNvPr id="37893" name="Picture 5" descr="Min Gear Bo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5100" y="2609850"/>
            <a:ext cx="2349500"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3480063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ini Prototype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9681" y="3830572"/>
            <a:ext cx="3492500" cy="2324100"/>
          </a:xfrm>
          <a:prstGeom prst="rect">
            <a:avLst/>
          </a:prstGeom>
        </p:spPr>
      </p:pic>
      <p:pic>
        <p:nvPicPr>
          <p:cNvPr id="7" name="Picture 6" descr="mini prototype 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0505" y="1115721"/>
            <a:ext cx="3327400" cy="2451100"/>
          </a:xfrm>
          <a:prstGeom prst="rect">
            <a:avLst/>
          </a:prstGeom>
        </p:spPr>
      </p:pic>
      <p:pic>
        <p:nvPicPr>
          <p:cNvPr id="8" name="Picture 7" descr="prototype 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575" y="3566821"/>
            <a:ext cx="3302000" cy="2463800"/>
          </a:xfrm>
          <a:prstGeom prst="rect">
            <a:avLst/>
          </a:prstGeom>
        </p:spPr>
      </p:pic>
      <p:pic>
        <p:nvPicPr>
          <p:cNvPr id="9" name="Picture 8" descr="Mini Prototype 5.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445" y="398188"/>
            <a:ext cx="3502203" cy="1943083"/>
          </a:xfrm>
          <a:prstGeom prst="rect">
            <a:avLst/>
          </a:prstGeom>
        </p:spPr>
      </p:pic>
    </p:spTree>
    <p:extLst>
      <p:ext uri="{BB962C8B-B14F-4D97-AF65-F5344CB8AC3E}">
        <p14:creationId xmlns:p14="http://schemas.microsoft.com/office/powerpoint/2010/main" val="533187862"/>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nd casting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0527" y="330628"/>
            <a:ext cx="3223846" cy="2324100"/>
          </a:xfrm>
          <a:prstGeom prst="rect">
            <a:avLst/>
          </a:prstGeom>
        </p:spPr>
      </p:pic>
      <p:pic>
        <p:nvPicPr>
          <p:cNvPr id="5" name="Picture 4" descr="idler gear 2.jpg"/>
          <p:cNvPicPr>
            <a:picLocks noChangeAspect="1"/>
          </p:cNvPicPr>
          <p:nvPr/>
        </p:nvPicPr>
        <p:blipFill rotWithShape="1">
          <a:blip r:embed="rId4">
            <a:extLst>
              <a:ext uri="{28A0092B-C50C-407E-A947-70E740481C1C}">
                <a14:useLocalDpi xmlns:a14="http://schemas.microsoft.com/office/drawing/2010/main" val="0"/>
              </a:ext>
            </a:extLst>
          </a:blip>
          <a:srcRect t="-15496" b="15507"/>
          <a:stretch/>
        </p:blipFill>
        <p:spPr>
          <a:xfrm>
            <a:off x="6410732" y="2666306"/>
            <a:ext cx="2016369" cy="3708000"/>
          </a:xfrm>
          <a:prstGeom prst="rect">
            <a:avLst/>
          </a:prstGeom>
        </p:spPr>
      </p:pic>
      <p:pic>
        <p:nvPicPr>
          <p:cNvPr id="6" name="Picture 5" descr="gearbox 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2965" y="2290818"/>
            <a:ext cx="2637692" cy="2857500"/>
          </a:xfrm>
          <a:prstGeom prst="rect">
            <a:avLst/>
          </a:prstGeom>
        </p:spPr>
      </p:pic>
      <p:pic>
        <p:nvPicPr>
          <p:cNvPr id="9" name="Picture 8" descr="idler gear 4.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534" y="3698189"/>
            <a:ext cx="3036277" cy="2463800"/>
          </a:xfrm>
          <a:prstGeom prst="rect">
            <a:avLst/>
          </a:prstGeom>
        </p:spPr>
      </p:pic>
      <p:pic>
        <p:nvPicPr>
          <p:cNvPr id="10" name="Picture 9" descr="engine bay 2.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090" y="283624"/>
            <a:ext cx="3036277" cy="2463800"/>
          </a:xfrm>
          <a:prstGeom prst="rect">
            <a:avLst/>
          </a:prstGeom>
        </p:spPr>
      </p:pic>
    </p:spTree>
    <p:extLst>
      <p:ext uri="{BB962C8B-B14F-4D97-AF65-F5344CB8AC3E}">
        <p14:creationId xmlns:p14="http://schemas.microsoft.com/office/powerpoint/2010/main" val="1986621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endParaRPr lang="en-US">
              <a:latin typeface="Arial" charset="0"/>
            </a:endParaRPr>
          </a:p>
        </p:txBody>
      </p:sp>
      <p:pic>
        <p:nvPicPr>
          <p:cNvPr id="25602" name="Picture 2" descr="250px-Lotus_49-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089" y="1676400"/>
            <a:ext cx="4021015" cy="327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3" descr="Lotus_49-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8362" y="1668463"/>
            <a:ext cx="4023946" cy="3268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858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GB" smtClean="0"/>
              <a:t>Binding</a:t>
            </a:r>
            <a:endParaRPr lang="en-GB"/>
          </a:p>
        </p:txBody>
      </p:sp>
      <p:sp>
        <p:nvSpPr>
          <p:cNvPr id="39938" name="Rectangle 3"/>
          <p:cNvSpPr>
            <a:spLocks noGrp="1" noChangeArrowheads="1"/>
          </p:cNvSpPr>
          <p:nvPr>
            <p:ph type="body" idx="1"/>
          </p:nvPr>
        </p:nvSpPr>
        <p:spPr>
          <a:xfrm>
            <a:off x="130175" y="1261244"/>
            <a:ext cx="8686800" cy="875226"/>
          </a:xfrm>
        </p:spPr>
        <p:txBody>
          <a:bodyPr>
            <a:normAutofit fontScale="85000" lnSpcReduction="10000"/>
          </a:bodyPr>
          <a:lstStyle/>
          <a:p>
            <a:r>
              <a:rPr lang="en-GB" dirty="0" smtClean="0"/>
              <a:t>Functions bind together when they share common interfaces. Groups of functions that are tightly bound should be considered candidates for physical grouping or potential aggregation as subsystems</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grpSp>
        <p:nvGrpSpPr>
          <p:cNvPr id="40963" name="Group 4"/>
          <p:cNvGrpSpPr>
            <a:grpSpLocks/>
          </p:cNvGrpSpPr>
          <p:nvPr/>
        </p:nvGrpSpPr>
        <p:grpSpPr bwMode="auto">
          <a:xfrm>
            <a:off x="1203332" y="2079657"/>
            <a:ext cx="3095625" cy="2455863"/>
            <a:chOff x="1150" y="2182"/>
            <a:chExt cx="1190" cy="995"/>
          </a:xfrm>
        </p:grpSpPr>
        <p:sp>
          <p:nvSpPr>
            <p:cNvPr id="40978" name="Oval 5"/>
            <p:cNvSpPr>
              <a:spLocks noChangeArrowheads="1"/>
            </p:cNvSpPr>
            <p:nvPr/>
          </p:nvSpPr>
          <p:spPr bwMode="auto">
            <a:xfrm>
              <a:off x="1581" y="2182"/>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9" name="Oval 6"/>
            <p:cNvSpPr>
              <a:spLocks noChangeArrowheads="1"/>
            </p:cNvSpPr>
            <p:nvPr/>
          </p:nvSpPr>
          <p:spPr bwMode="auto">
            <a:xfrm>
              <a:off x="2012" y="2516"/>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0" name="Oval 7"/>
            <p:cNvSpPr>
              <a:spLocks noChangeArrowheads="1"/>
            </p:cNvSpPr>
            <p:nvPr/>
          </p:nvSpPr>
          <p:spPr bwMode="auto">
            <a:xfrm>
              <a:off x="1150" y="246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1" name="Oval 8"/>
            <p:cNvSpPr>
              <a:spLocks noChangeArrowheads="1"/>
            </p:cNvSpPr>
            <p:nvPr/>
          </p:nvSpPr>
          <p:spPr bwMode="auto">
            <a:xfrm>
              <a:off x="1342" y="289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2" name="Oval 9"/>
            <p:cNvSpPr>
              <a:spLocks noChangeArrowheads="1"/>
            </p:cNvSpPr>
            <p:nvPr/>
          </p:nvSpPr>
          <p:spPr bwMode="auto">
            <a:xfrm>
              <a:off x="1797" y="289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3" name="Line 10"/>
            <p:cNvSpPr>
              <a:spLocks noChangeShapeType="1"/>
            </p:cNvSpPr>
            <p:nvPr/>
          </p:nvSpPr>
          <p:spPr bwMode="auto">
            <a:xfrm flipV="1">
              <a:off x="1433" y="2417"/>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4" name="Line 11"/>
            <p:cNvSpPr>
              <a:spLocks noChangeShapeType="1"/>
            </p:cNvSpPr>
            <p:nvPr/>
          </p:nvSpPr>
          <p:spPr bwMode="auto">
            <a:xfrm>
              <a:off x="1338" y="2751"/>
              <a:ext cx="99"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5" name="Line 12"/>
            <p:cNvSpPr>
              <a:spLocks noChangeShapeType="1"/>
            </p:cNvSpPr>
            <p:nvPr/>
          </p:nvSpPr>
          <p:spPr bwMode="auto">
            <a:xfrm>
              <a:off x="1864" y="2417"/>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6" name="Line 13"/>
            <p:cNvSpPr>
              <a:spLocks noChangeShapeType="1"/>
            </p:cNvSpPr>
            <p:nvPr/>
          </p:nvSpPr>
          <p:spPr bwMode="auto">
            <a:xfrm flipV="1">
              <a:off x="2000" y="277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7" name="Line 14"/>
            <p:cNvSpPr>
              <a:spLocks noChangeShapeType="1"/>
            </p:cNvSpPr>
            <p:nvPr/>
          </p:nvSpPr>
          <p:spPr bwMode="auto">
            <a:xfrm>
              <a:off x="1669" y="3037"/>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8" name="Line 15"/>
            <p:cNvSpPr>
              <a:spLocks noChangeShapeType="1"/>
            </p:cNvSpPr>
            <p:nvPr/>
          </p:nvSpPr>
          <p:spPr bwMode="auto">
            <a:xfrm flipH="1">
              <a:off x="1537" y="2456"/>
              <a:ext cx="156" cy="44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9" name="Line 16"/>
            <p:cNvSpPr>
              <a:spLocks noChangeShapeType="1"/>
            </p:cNvSpPr>
            <p:nvPr/>
          </p:nvSpPr>
          <p:spPr bwMode="auto">
            <a:xfrm>
              <a:off x="1785" y="2460"/>
              <a:ext cx="111"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90" name="Line 17"/>
            <p:cNvSpPr>
              <a:spLocks noChangeShapeType="1"/>
            </p:cNvSpPr>
            <p:nvPr/>
          </p:nvSpPr>
          <p:spPr bwMode="auto">
            <a:xfrm>
              <a:off x="1477" y="2612"/>
              <a:ext cx="535" cy="2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91" name="Line 18"/>
            <p:cNvSpPr>
              <a:spLocks noChangeShapeType="1"/>
            </p:cNvSpPr>
            <p:nvPr/>
          </p:nvSpPr>
          <p:spPr bwMode="auto">
            <a:xfrm>
              <a:off x="1457" y="2671"/>
              <a:ext cx="376"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92" name="Line 19"/>
            <p:cNvSpPr>
              <a:spLocks noChangeShapeType="1"/>
            </p:cNvSpPr>
            <p:nvPr/>
          </p:nvSpPr>
          <p:spPr bwMode="auto">
            <a:xfrm flipV="1">
              <a:off x="1609" y="2707"/>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964" name="Group 20"/>
          <p:cNvGrpSpPr>
            <a:grpSpLocks/>
          </p:cNvGrpSpPr>
          <p:nvPr/>
        </p:nvGrpSpPr>
        <p:grpSpPr bwMode="auto">
          <a:xfrm>
            <a:off x="5122879" y="2105057"/>
            <a:ext cx="2752725" cy="2417763"/>
            <a:chOff x="3227" y="2162"/>
            <a:chExt cx="1190" cy="995"/>
          </a:xfrm>
        </p:grpSpPr>
        <p:sp>
          <p:nvSpPr>
            <p:cNvPr id="40968" name="Oval 21"/>
            <p:cNvSpPr>
              <a:spLocks noChangeArrowheads="1"/>
            </p:cNvSpPr>
            <p:nvPr/>
          </p:nvSpPr>
          <p:spPr bwMode="auto">
            <a:xfrm>
              <a:off x="3658" y="2162"/>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69" name="Oval 22"/>
            <p:cNvSpPr>
              <a:spLocks noChangeArrowheads="1"/>
            </p:cNvSpPr>
            <p:nvPr/>
          </p:nvSpPr>
          <p:spPr bwMode="auto">
            <a:xfrm>
              <a:off x="4089" y="249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0" name="Oval 23"/>
            <p:cNvSpPr>
              <a:spLocks noChangeArrowheads="1"/>
            </p:cNvSpPr>
            <p:nvPr/>
          </p:nvSpPr>
          <p:spPr bwMode="auto">
            <a:xfrm>
              <a:off x="3227" y="244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1" name="Oval 24"/>
            <p:cNvSpPr>
              <a:spLocks noChangeArrowheads="1"/>
            </p:cNvSpPr>
            <p:nvPr/>
          </p:nvSpPr>
          <p:spPr bwMode="auto">
            <a:xfrm>
              <a:off x="3418" y="287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2" name="Oval 25"/>
            <p:cNvSpPr>
              <a:spLocks noChangeArrowheads="1"/>
            </p:cNvSpPr>
            <p:nvPr/>
          </p:nvSpPr>
          <p:spPr bwMode="auto">
            <a:xfrm>
              <a:off x="3873" y="287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3" name="Line 26"/>
            <p:cNvSpPr>
              <a:spLocks noChangeShapeType="1"/>
            </p:cNvSpPr>
            <p:nvPr/>
          </p:nvSpPr>
          <p:spPr bwMode="auto">
            <a:xfrm flipV="1">
              <a:off x="3510" y="2397"/>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4" name="Line 27"/>
            <p:cNvSpPr>
              <a:spLocks noChangeShapeType="1"/>
            </p:cNvSpPr>
            <p:nvPr/>
          </p:nvSpPr>
          <p:spPr bwMode="auto">
            <a:xfrm>
              <a:off x="3414" y="2731"/>
              <a:ext cx="100"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5" name="Line 28"/>
            <p:cNvSpPr>
              <a:spLocks noChangeShapeType="1"/>
            </p:cNvSpPr>
            <p:nvPr/>
          </p:nvSpPr>
          <p:spPr bwMode="auto">
            <a:xfrm>
              <a:off x="3941" y="2397"/>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6" name="Line 29"/>
            <p:cNvSpPr>
              <a:spLocks noChangeShapeType="1"/>
            </p:cNvSpPr>
            <p:nvPr/>
          </p:nvSpPr>
          <p:spPr bwMode="auto">
            <a:xfrm flipV="1">
              <a:off x="4077" y="275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7" name="Line 30"/>
            <p:cNvSpPr>
              <a:spLocks noChangeShapeType="1"/>
            </p:cNvSpPr>
            <p:nvPr/>
          </p:nvSpPr>
          <p:spPr bwMode="auto">
            <a:xfrm>
              <a:off x="3861" y="2440"/>
              <a:ext cx="112"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0965" name="Rectangle 31"/>
          <p:cNvSpPr>
            <a:spLocks noChangeArrowheads="1"/>
          </p:cNvSpPr>
          <p:nvPr/>
        </p:nvSpPr>
        <p:spPr bwMode="auto">
          <a:xfrm>
            <a:off x="1496368" y="4864100"/>
            <a:ext cx="24635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r>
              <a:rPr lang="en-GB" dirty="0">
                <a:solidFill>
                  <a:srgbClr val="000000"/>
                </a:solidFill>
              </a:rPr>
              <a:t>Functions tightly bound</a:t>
            </a:r>
          </a:p>
          <a:p>
            <a:pPr algn="ctr" eaLnBrk="0" hangingPunct="0"/>
            <a:r>
              <a:rPr lang="en-GB" dirty="0" smtClean="0">
                <a:solidFill>
                  <a:srgbClr val="000000"/>
                </a:solidFill>
              </a:rPr>
              <a:t>A potential subsystem</a:t>
            </a:r>
            <a:r>
              <a:rPr lang="en-GB" dirty="0">
                <a:solidFill>
                  <a:srgbClr val="000000"/>
                </a:solidFill>
              </a:rPr>
              <a:t>?</a:t>
            </a:r>
            <a:endParaRPr lang="en-GB" dirty="0"/>
          </a:p>
        </p:txBody>
      </p:sp>
      <p:sp>
        <p:nvSpPr>
          <p:cNvPr id="40966" name="Rectangle 32"/>
          <p:cNvSpPr>
            <a:spLocks noChangeArrowheads="1"/>
          </p:cNvSpPr>
          <p:nvPr/>
        </p:nvSpPr>
        <p:spPr bwMode="auto">
          <a:xfrm>
            <a:off x="5394202" y="4876800"/>
            <a:ext cx="2489451"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r>
              <a:rPr lang="en-GB">
                <a:solidFill>
                  <a:srgbClr val="000000"/>
                </a:solidFill>
              </a:rPr>
              <a:t>Functions loosely bound</a:t>
            </a:r>
          </a:p>
          <a:p>
            <a:pPr algn="ctr" eaLnBrk="0" hangingPunct="0"/>
            <a:endParaRPr lang="en-GB"/>
          </a:p>
        </p:txBody>
      </p:sp>
      <p:sp>
        <p:nvSpPr>
          <p:cNvPr id="3" name="Rectangle 2"/>
          <p:cNvSpPr/>
          <p:nvPr/>
        </p:nvSpPr>
        <p:spPr>
          <a:xfrm>
            <a:off x="865193" y="5859495"/>
            <a:ext cx="7202487" cy="40011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defTabSz="762000">
              <a:defRPr/>
            </a:pPr>
            <a:r>
              <a:rPr lang="en-GB" sz="2000" dirty="0"/>
              <a:t>High binding must be balanced with low </a:t>
            </a:r>
            <a:r>
              <a:rPr lang="ja-JP" altLang="en-GB" sz="2000" dirty="0"/>
              <a:t>“</a:t>
            </a:r>
            <a:r>
              <a:rPr lang="en-GB" altLang="ja-JP" sz="2000" dirty="0"/>
              <a:t>Coupling</a:t>
            </a:r>
            <a:r>
              <a:rPr lang="ja-JP" altLang="en-GB" sz="2000" dirty="0"/>
              <a:t>”</a:t>
            </a:r>
            <a:endParaRPr lang="en-GB" sz="2000" dirty="0"/>
          </a:p>
        </p:txBody>
      </p:sp>
    </p:spTree>
    <p:extLst>
      <p:ext uri="{BB962C8B-B14F-4D97-AF65-F5344CB8AC3E}">
        <p14:creationId xmlns:p14="http://schemas.microsoft.com/office/powerpoint/2010/main" val="55188378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0" y="0"/>
            <a:ext cx="9144000" cy="908050"/>
          </a:xfrm>
          <a:noFill/>
        </p:spPr>
        <p:txBody>
          <a:bodyPr lIns="90488" tIns="44450" rIns="90488" bIns="44450"/>
          <a:lstStyle/>
          <a:p>
            <a:pPr defTabSz="762000" eaLnBrk="1" hangingPunct="1"/>
            <a:r>
              <a:rPr lang="en-GB">
                <a:latin typeface="Arial" charset="0"/>
              </a:rPr>
              <a:t>Coupling</a:t>
            </a:r>
          </a:p>
        </p:txBody>
      </p:sp>
      <p:grpSp>
        <p:nvGrpSpPr>
          <p:cNvPr id="41986" name="Group 3"/>
          <p:cNvGrpSpPr>
            <a:grpSpLocks/>
          </p:cNvGrpSpPr>
          <p:nvPr/>
        </p:nvGrpSpPr>
        <p:grpSpPr bwMode="auto">
          <a:xfrm>
            <a:off x="419107" y="1517682"/>
            <a:ext cx="4424363" cy="2049463"/>
            <a:chOff x="1424" y="938"/>
            <a:chExt cx="2787" cy="1291"/>
          </a:xfrm>
        </p:grpSpPr>
        <p:grpSp>
          <p:nvGrpSpPr>
            <p:cNvPr id="42038" name="Group 4"/>
            <p:cNvGrpSpPr>
              <a:grpSpLocks/>
            </p:cNvGrpSpPr>
            <p:nvPr/>
          </p:nvGrpSpPr>
          <p:grpSpPr bwMode="auto">
            <a:xfrm>
              <a:off x="1424" y="938"/>
              <a:ext cx="1190" cy="998"/>
              <a:chOff x="1424" y="938"/>
              <a:chExt cx="1190" cy="998"/>
            </a:xfrm>
          </p:grpSpPr>
          <p:sp>
            <p:nvSpPr>
              <p:cNvPr id="42056" name="Oval 5"/>
              <p:cNvSpPr>
                <a:spLocks noChangeArrowheads="1"/>
              </p:cNvSpPr>
              <p:nvPr/>
            </p:nvSpPr>
            <p:spPr bwMode="auto">
              <a:xfrm>
                <a:off x="1855" y="9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57" name="Oval 6"/>
              <p:cNvSpPr>
                <a:spLocks noChangeArrowheads="1"/>
              </p:cNvSpPr>
              <p:nvPr/>
            </p:nvSpPr>
            <p:spPr bwMode="auto">
              <a:xfrm>
                <a:off x="2286" y="1273"/>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58" name="Oval 7"/>
              <p:cNvSpPr>
                <a:spLocks noChangeArrowheads="1"/>
              </p:cNvSpPr>
              <p:nvPr/>
            </p:nvSpPr>
            <p:spPr bwMode="auto">
              <a:xfrm>
                <a:off x="1424" y="1225"/>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59" name="Oval 8"/>
              <p:cNvSpPr>
                <a:spLocks noChangeArrowheads="1"/>
              </p:cNvSpPr>
              <p:nvPr/>
            </p:nvSpPr>
            <p:spPr bwMode="auto">
              <a:xfrm>
                <a:off x="1616"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60" name="Oval 9"/>
              <p:cNvSpPr>
                <a:spLocks noChangeArrowheads="1"/>
              </p:cNvSpPr>
              <p:nvPr/>
            </p:nvSpPr>
            <p:spPr bwMode="auto">
              <a:xfrm>
                <a:off x="2071"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61" name="Line 10"/>
              <p:cNvSpPr>
                <a:spLocks noChangeShapeType="1"/>
              </p:cNvSpPr>
              <p:nvPr/>
            </p:nvSpPr>
            <p:spPr bwMode="auto">
              <a:xfrm flipV="1">
                <a:off x="1707" y="1173"/>
                <a:ext cx="192" cy="9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2" name="Line 11"/>
              <p:cNvSpPr>
                <a:spLocks noChangeShapeType="1"/>
              </p:cNvSpPr>
              <p:nvPr/>
            </p:nvSpPr>
            <p:spPr bwMode="auto">
              <a:xfrm>
                <a:off x="1612" y="1508"/>
                <a:ext cx="99" cy="168"/>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3" name="Line 12"/>
              <p:cNvSpPr>
                <a:spLocks noChangeShapeType="1"/>
              </p:cNvSpPr>
              <p:nvPr/>
            </p:nvSpPr>
            <p:spPr bwMode="auto">
              <a:xfrm>
                <a:off x="2138" y="1173"/>
                <a:ext cx="192" cy="14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4" name="Line 13"/>
              <p:cNvSpPr>
                <a:spLocks noChangeShapeType="1"/>
              </p:cNvSpPr>
              <p:nvPr/>
            </p:nvSpPr>
            <p:spPr bwMode="auto">
              <a:xfrm flipV="1">
                <a:off x="2274" y="1528"/>
                <a:ext cx="80" cy="13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5" name="Line 14"/>
              <p:cNvSpPr>
                <a:spLocks noChangeShapeType="1"/>
              </p:cNvSpPr>
              <p:nvPr/>
            </p:nvSpPr>
            <p:spPr bwMode="auto">
              <a:xfrm>
                <a:off x="1943" y="1796"/>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6" name="Line 15"/>
              <p:cNvSpPr>
                <a:spLocks noChangeShapeType="1"/>
              </p:cNvSpPr>
              <p:nvPr/>
            </p:nvSpPr>
            <p:spPr bwMode="auto">
              <a:xfrm flipH="1">
                <a:off x="1811" y="1213"/>
                <a:ext cx="156" cy="4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7" name="Line 16"/>
              <p:cNvSpPr>
                <a:spLocks noChangeShapeType="1"/>
              </p:cNvSpPr>
              <p:nvPr/>
            </p:nvSpPr>
            <p:spPr bwMode="auto">
              <a:xfrm>
                <a:off x="2059" y="1217"/>
                <a:ext cx="111" cy="44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8" name="Line 17"/>
              <p:cNvSpPr>
                <a:spLocks noChangeShapeType="1"/>
              </p:cNvSpPr>
              <p:nvPr/>
            </p:nvSpPr>
            <p:spPr bwMode="auto">
              <a:xfrm>
                <a:off x="1751" y="1369"/>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9" name="Line 18"/>
              <p:cNvSpPr>
                <a:spLocks noChangeShapeType="1"/>
              </p:cNvSpPr>
              <p:nvPr/>
            </p:nvSpPr>
            <p:spPr bwMode="auto">
              <a:xfrm>
                <a:off x="1731" y="1429"/>
                <a:ext cx="376"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70" name="Line 19"/>
              <p:cNvSpPr>
                <a:spLocks noChangeShapeType="1"/>
              </p:cNvSpPr>
              <p:nvPr/>
            </p:nvSpPr>
            <p:spPr bwMode="auto">
              <a:xfrm flipV="1">
                <a:off x="1883" y="1465"/>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2039" name="Rectangle 20"/>
            <p:cNvSpPr>
              <a:spLocks noChangeArrowheads="1"/>
            </p:cNvSpPr>
            <p:nvPr/>
          </p:nvSpPr>
          <p:spPr bwMode="auto">
            <a:xfrm>
              <a:off x="2734" y="1996"/>
              <a:ext cx="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p>
          </p:txBody>
        </p:sp>
        <p:grpSp>
          <p:nvGrpSpPr>
            <p:cNvPr id="42040" name="Group 21"/>
            <p:cNvGrpSpPr>
              <a:grpSpLocks/>
            </p:cNvGrpSpPr>
            <p:nvPr/>
          </p:nvGrpSpPr>
          <p:grpSpPr bwMode="auto">
            <a:xfrm>
              <a:off x="3021" y="938"/>
              <a:ext cx="1190" cy="998"/>
              <a:chOff x="3021" y="938"/>
              <a:chExt cx="1190" cy="998"/>
            </a:xfrm>
          </p:grpSpPr>
          <p:sp>
            <p:nvSpPr>
              <p:cNvPr id="42041" name="Oval 22"/>
              <p:cNvSpPr>
                <a:spLocks noChangeArrowheads="1"/>
              </p:cNvSpPr>
              <p:nvPr/>
            </p:nvSpPr>
            <p:spPr bwMode="auto">
              <a:xfrm>
                <a:off x="3452" y="9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2" name="Oval 23"/>
              <p:cNvSpPr>
                <a:spLocks noChangeArrowheads="1"/>
              </p:cNvSpPr>
              <p:nvPr/>
            </p:nvSpPr>
            <p:spPr bwMode="auto">
              <a:xfrm>
                <a:off x="3883" y="1273"/>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3" name="Oval 24"/>
              <p:cNvSpPr>
                <a:spLocks noChangeArrowheads="1"/>
              </p:cNvSpPr>
              <p:nvPr/>
            </p:nvSpPr>
            <p:spPr bwMode="auto">
              <a:xfrm>
                <a:off x="3021" y="1225"/>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4" name="Oval 25"/>
              <p:cNvSpPr>
                <a:spLocks noChangeArrowheads="1"/>
              </p:cNvSpPr>
              <p:nvPr/>
            </p:nvSpPr>
            <p:spPr bwMode="auto">
              <a:xfrm>
                <a:off x="3212"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5" name="Oval 26"/>
              <p:cNvSpPr>
                <a:spLocks noChangeArrowheads="1"/>
              </p:cNvSpPr>
              <p:nvPr/>
            </p:nvSpPr>
            <p:spPr bwMode="auto">
              <a:xfrm>
                <a:off x="3667"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6" name="Line 27"/>
              <p:cNvSpPr>
                <a:spLocks noChangeShapeType="1"/>
              </p:cNvSpPr>
              <p:nvPr/>
            </p:nvSpPr>
            <p:spPr bwMode="auto">
              <a:xfrm flipV="1">
                <a:off x="3304" y="1173"/>
                <a:ext cx="192" cy="9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7" name="Line 28"/>
              <p:cNvSpPr>
                <a:spLocks noChangeShapeType="1"/>
              </p:cNvSpPr>
              <p:nvPr/>
            </p:nvSpPr>
            <p:spPr bwMode="auto">
              <a:xfrm>
                <a:off x="3208" y="1508"/>
                <a:ext cx="100" cy="168"/>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8" name="Line 29"/>
              <p:cNvSpPr>
                <a:spLocks noChangeShapeType="1"/>
              </p:cNvSpPr>
              <p:nvPr/>
            </p:nvSpPr>
            <p:spPr bwMode="auto">
              <a:xfrm>
                <a:off x="3735" y="1173"/>
                <a:ext cx="192" cy="14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9" name="Line 30"/>
              <p:cNvSpPr>
                <a:spLocks noChangeShapeType="1"/>
              </p:cNvSpPr>
              <p:nvPr/>
            </p:nvSpPr>
            <p:spPr bwMode="auto">
              <a:xfrm flipV="1">
                <a:off x="3871" y="1528"/>
                <a:ext cx="80" cy="13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0" name="Line 31"/>
              <p:cNvSpPr>
                <a:spLocks noChangeShapeType="1"/>
              </p:cNvSpPr>
              <p:nvPr/>
            </p:nvSpPr>
            <p:spPr bwMode="auto">
              <a:xfrm>
                <a:off x="3539" y="1796"/>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1" name="Line 32"/>
              <p:cNvSpPr>
                <a:spLocks noChangeShapeType="1"/>
              </p:cNvSpPr>
              <p:nvPr/>
            </p:nvSpPr>
            <p:spPr bwMode="auto">
              <a:xfrm flipH="1">
                <a:off x="3408" y="1213"/>
                <a:ext cx="155" cy="4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2" name="Line 33"/>
              <p:cNvSpPr>
                <a:spLocks noChangeShapeType="1"/>
              </p:cNvSpPr>
              <p:nvPr/>
            </p:nvSpPr>
            <p:spPr bwMode="auto">
              <a:xfrm>
                <a:off x="3655" y="1217"/>
                <a:ext cx="112" cy="44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3" name="Line 34"/>
              <p:cNvSpPr>
                <a:spLocks noChangeShapeType="1"/>
              </p:cNvSpPr>
              <p:nvPr/>
            </p:nvSpPr>
            <p:spPr bwMode="auto">
              <a:xfrm>
                <a:off x="3348" y="1369"/>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4" name="Line 35"/>
              <p:cNvSpPr>
                <a:spLocks noChangeShapeType="1"/>
              </p:cNvSpPr>
              <p:nvPr/>
            </p:nvSpPr>
            <p:spPr bwMode="auto">
              <a:xfrm>
                <a:off x="3328" y="1429"/>
                <a:ext cx="375"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5" name="Line 36"/>
              <p:cNvSpPr>
                <a:spLocks noChangeShapeType="1"/>
              </p:cNvSpPr>
              <p:nvPr/>
            </p:nvSpPr>
            <p:spPr bwMode="auto">
              <a:xfrm flipV="1">
                <a:off x="3480" y="1465"/>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41987" name="Group 37"/>
          <p:cNvGrpSpPr>
            <a:grpSpLocks/>
          </p:cNvGrpSpPr>
          <p:nvPr/>
        </p:nvGrpSpPr>
        <p:grpSpPr bwMode="auto">
          <a:xfrm>
            <a:off x="368300" y="3505232"/>
            <a:ext cx="4424363" cy="2049463"/>
            <a:chOff x="1432" y="2350"/>
            <a:chExt cx="2787" cy="1291"/>
          </a:xfrm>
        </p:grpSpPr>
        <p:grpSp>
          <p:nvGrpSpPr>
            <p:cNvPr id="42005" name="Group 38"/>
            <p:cNvGrpSpPr>
              <a:grpSpLocks/>
            </p:cNvGrpSpPr>
            <p:nvPr/>
          </p:nvGrpSpPr>
          <p:grpSpPr bwMode="auto">
            <a:xfrm>
              <a:off x="1432" y="2350"/>
              <a:ext cx="1190" cy="999"/>
              <a:chOff x="1432" y="2350"/>
              <a:chExt cx="1190" cy="999"/>
            </a:xfrm>
          </p:grpSpPr>
          <p:sp>
            <p:nvSpPr>
              <p:cNvPr id="42023" name="Oval 39"/>
              <p:cNvSpPr>
                <a:spLocks noChangeArrowheads="1"/>
              </p:cNvSpPr>
              <p:nvPr/>
            </p:nvSpPr>
            <p:spPr bwMode="auto">
              <a:xfrm>
                <a:off x="1863" y="2350"/>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4" name="Oval 40"/>
              <p:cNvSpPr>
                <a:spLocks noChangeArrowheads="1"/>
              </p:cNvSpPr>
              <p:nvPr/>
            </p:nvSpPr>
            <p:spPr bwMode="auto">
              <a:xfrm>
                <a:off x="2294" y="2685"/>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5" name="Oval 41"/>
              <p:cNvSpPr>
                <a:spLocks noChangeArrowheads="1"/>
              </p:cNvSpPr>
              <p:nvPr/>
            </p:nvSpPr>
            <p:spPr bwMode="auto">
              <a:xfrm>
                <a:off x="1432" y="26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6" name="Oval 42"/>
              <p:cNvSpPr>
                <a:spLocks noChangeArrowheads="1"/>
              </p:cNvSpPr>
              <p:nvPr/>
            </p:nvSpPr>
            <p:spPr bwMode="auto">
              <a:xfrm>
                <a:off x="1624"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7" name="Oval 43"/>
              <p:cNvSpPr>
                <a:spLocks noChangeArrowheads="1"/>
              </p:cNvSpPr>
              <p:nvPr/>
            </p:nvSpPr>
            <p:spPr bwMode="auto">
              <a:xfrm>
                <a:off x="2079"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8" name="Line 44"/>
              <p:cNvSpPr>
                <a:spLocks noChangeShapeType="1"/>
              </p:cNvSpPr>
              <p:nvPr/>
            </p:nvSpPr>
            <p:spPr bwMode="auto">
              <a:xfrm flipV="1">
                <a:off x="1715" y="2586"/>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9" name="Line 45"/>
              <p:cNvSpPr>
                <a:spLocks noChangeShapeType="1"/>
              </p:cNvSpPr>
              <p:nvPr/>
            </p:nvSpPr>
            <p:spPr bwMode="auto">
              <a:xfrm>
                <a:off x="1620" y="2921"/>
                <a:ext cx="99"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0" name="Line 46"/>
              <p:cNvSpPr>
                <a:spLocks noChangeShapeType="1"/>
              </p:cNvSpPr>
              <p:nvPr/>
            </p:nvSpPr>
            <p:spPr bwMode="auto">
              <a:xfrm>
                <a:off x="2146" y="2586"/>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1" name="Line 47"/>
              <p:cNvSpPr>
                <a:spLocks noChangeShapeType="1"/>
              </p:cNvSpPr>
              <p:nvPr/>
            </p:nvSpPr>
            <p:spPr bwMode="auto">
              <a:xfrm flipV="1">
                <a:off x="2282" y="294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2" name="Line 48"/>
              <p:cNvSpPr>
                <a:spLocks noChangeShapeType="1"/>
              </p:cNvSpPr>
              <p:nvPr/>
            </p:nvSpPr>
            <p:spPr bwMode="auto">
              <a:xfrm>
                <a:off x="1951" y="3208"/>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3" name="Line 49"/>
              <p:cNvSpPr>
                <a:spLocks noChangeShapeType="1"/>
              </p:cNvSpPr>
              <p:nvPr/>
            </p:nvSpPr>
            <p:spPr bwMode="auto">
              <a:xfrm flipH="1">
                <a:off x="1819" y="2626"/>
                <a:ext cx="156" cy="44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4" name="Line 50"/>
              <p:cNvSpPr>
                <a:spLocks noChangeShapeType="1"/>
              </p:cNvSpPr>
              <p:nvPr/>
            </p:nvSpPr>
            <p:spPr bwMode="auto">
              <a:xfrm>
                <a:off x="2067" y="2630"/>
                <a:ext cx="111"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5" name="Line 51"/>
              <p:cNvSpPr>
                <a:spLocks noChangeShapeType="1"/>
              </p:cNvSpPr>
              <p:nvPr/>
            </p:nvSpPr>
            <p:spPr bwMode="auto">
              <a:xfrm>
                <a:off x="1759" y="2781"/>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6" name="Line 52"/>
              <p:cNvSpPr>
                <a:spLocks noChangeShapeType="1"/>
              </p:cNvSpPr>
              <p:nvPr/>
            </p:nvSpPr>
            <p:spPr bwMode="auto">
              <a:xfrm>
                <a:off x="1739" y="2841"/>
                <a:ext cx="376"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7" name="Line 53"/>
              <p:cNvSpPr>
                <a:spLocks noChangeShapeType="1"/>
              </p:cNvSpPr>
              <p:nvPr/>
            </p:nvSpPr>
            <p:spPr bwMode="auto">
              <a:xfrm flipV="1">
                <a:off x="1891" y="2877"/>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2006" name="Rectangle 54"/>
            <p:cNvSpPr>
              <a:spLocks noChangeArrowheads="1"/>
            </p:cNvSpPr>
            <p:nvPr/>
          </p:nvSpPr>
          <p:spPr bwMode="auto">
            <a:xfrm>
              <a:off x="2743" y="3408"/>
              <a:ext cx="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p>
          </p:txBody>
        </p:sp>
        <p:grpSp>
          <p:nvGrpSpPr>
            <p:cNvPr id="42007" name="Group 55"/>
            <p:cNvGrpSpPr>
              <a:grpSpLocks/>
            </p:cNvGrpSpPr>
            <p:nvPr/>
          </p:nvGrpSpPr>
          <p:grpSpPr bwMode="auto">
            <a:xfrm>
              <a:off x="3029" y="2350"/>
              <a:ext cx="1190" cy="999"/>
              <a:chOff x="3029" y="2350"/>
              <a:chExt cx="1190" cy="999"/>
            </a:xfrm>
          </p:grpSpPr>
          <p:sp>
            <p:nvSpPr>
              <p:cNvPr id="42008" name="Oval 56"/>
              <p:cNvSpPr>
                <a:spLocks noChangeArrowheads="1"/>
              </p:cNvSpPr>
              <p:nvPr/>
            </p:nvSpPr>
            <p:spPr bwMode="auto">
              <a:xfrm>
                <a:off x="3460" y="2350"/>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09" name="Oval 57"/>
              <p:cNvSpPr>
                <a:spLocks noChangeArrowheads="1"/>
              </p:cNvSpPr>
              <p:nvPr/>
            </p:nvSpPr>
            <p:spPr bwMode="auto">
              <a:xfrm>
                <a:off x="3891" y="2685"/>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0" name="Oval 58"/>
              <p:cNvSpPr>
                <a:spLocks noChangeArrowheads="1"/>
              </p:cNvSpPr>
              <p:nvPr/>
            </p:nvSpPr>
            <p:spPr bwMode="auto">
              <a:xfrm>
                <a:off x="3029" y="26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1" name="Oval 59"/>
              <p:cNvSpPr>
                <a:spLocks noChangeArrowheads="1"/>
              </p:cNvSpPr>
              <p:nvPr/>
            </p:nvSpPr>
            <p:spPr bwMode="auto">
              <a:xfrm>
                <a:off x="3220"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2" name="Oval 60"/>
              <p:cNvSpPr>
                <a:spLocks noChangeArrowheads="1"/>
              </p:cNvSpPr>
              <p:nvPr/>
            </p:nvSpPr>
            <p:spPr bwMode="auto">
              <a:xfrm>
                <a:off x="3675"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3" name="Line 61"/>
              <p:cNvSpPr>
                <a:spLocks noChangeShapeType="1"/>
              </p:cNvSpPr>
              <p:nvPr/>
            </p:nvSpPr>
            <p:spPr bwMode="auto">
              <a:xfrm flipV="1">
                <a:off x="3312" y="2586"/>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4" name="Line 62"/>
              <p:cNvSpPr>
                <a:spLocks noChangeShapeType="1"/>
              </p:cNvSpPr>
              <p:nvPr/>
            </p:nvSpPr>
            <p:spPr bwMode="auto">
              <a:xfrm>
                <a:off x="3216" y="2921"/>
                <a:ext cx="100"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5" name="Line 63"/>
              <p:cNvSpPr>
                <a:spLocks noChangeShapeType="1"/>
              </p:cNvSpPr>
              <p:nvPr/>
            </p:nvSpPr>
            <p:spPr bwMode="auto">
              <a:xfrm>
                <a:off x="3743" y="2586"/>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6" name="Line 64"/>
              <p:cNvSpPr>
                <a:spLocks noChangeShapeType="1"/>
              </p:cNvSpPr>
              <p:nvPr/>
            </p:nvSpPr>
            <p:spPr bwMode="auto">
              <a:xfrm flipV="1">
                <a:off x="3879" y="294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7" name="Line 65"/>
              <p:cNvSpPr>
                <a:spLocks noChangeShapeType="1"/>
              </p:cNvSpPr>
              <p:nvPr/>
            </p:nvSpPr>
            <p:spPr bwMode="auto">
              <a:xfrm>
                <a:off x="3547" y="3208"/>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8" name="Line 66"/>
              <p:cNvSpPr>
                <a:spLocks noChangeShapeType="1"/>
              </p:cNvSpPr>
              <p:nvPr/>
            </p:nvSpPr>
            <p:spPr bwMode="auto">
              <a:xfrm flipH="1">
                <a:off x="3416" y="2626"/>
                <a:ext cx="155" cy="44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9" name="Line 67"/>
              <p:cNvSpPr>
                <a:spLocks noChangeShapeType="1"/>
              </p:cNvSpPr>
              <p:nvPr/>
            </p:nvSpPr>
            <p:spPr bwMode="auto">
              <a:xfrm>
                <a:off x="3663" y="2630"/>
                <a:ext cx="112"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0" name="Line 68"/>
              <p:cNvSpPr>
                <a:spLocks noChangeShapeType="1"/>
              </p:cNvSpPr>
              <p:nvPr/>
            </p:nvSpPr>
            <p:spPr bwMode="auto">
              <a:xfrm>
                <a:off x="3356" y="2781"/>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1" name="Line 69"/>
              <p:cNvSpPr>
                <a:spLocks noChangeShapeType="1"/>
              </p:cNvSpPr>
              <p:nvPr/>
            </p:nvSpPr>
            <p:spPr bwMode="auto">
              <a:xfrm>
                <a:off x="3336" y="2841"/>
                <a:ext cx="375"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2" name="Line 70"/>
              <p:cNvSpPr>
                <a:spLocks noChangeShapeType="1"/>
              </p:cNvSpPr>
              <p:nvPr/>
            </p:nvSpPr>
            <p:spPr bwMode="auto">
              <a:xfrm flipV="1">
                <a:off x="3488" y="2877"/>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1988" name="Line 71"/>
          <p:cNvSpPr>
            <a:spLocks noChangeShapeType="1"/>
          </p:cNvSpPr>
          <p:nvPr/>
        </p:nvSpPr>
        <p:spPr bwMode="auto">
          <a:xfrm flipV="1">
            <a:off x="2325688" y="2195513"/>
            <a:ext cx="635000" cy="381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89" name="Line 72"/>
          <p:cNvSpPr>
            <a:spLocks noChangeShapeType="1"/>
          </p:cNvSpPr>
          <p:nvPr/>
        </p:nvSpPr>
        <p:spPr bwMode="auto">
          <a:xfrm>
            <a:off x="1641491" y="1689100"/>
            <a:ext cx="2016125" cy="508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0" name="Line 73"/>
          <p:cNvSpPr>
            <a:spLocks noChangeShapeType="1"/>
          </p:cNvSpPr>
          <p:nvPr/>
        </p:nvSpPr>
        <p:spPr bwMode="auto">
          <a:xfrm flipV="1">
            <a:off x="2249488" y="4221163"/>
            <a:ext cx="622300" cy="381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1" name="Line 74"/>
          <p:cNvSpPr>
            <a:spLocks noChangeShapeType="1"/>
          </p:cNvSpPr>
          <p:nvPr/>
        </p:nvSpPr>
        <p:spPr bwMode="auto">
          <a:xfrm>
            <a:off x="2224088" y="4398963"/>
            <a:ext cx="989012" cy="40481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2" name="Arc 75"/>
          <p:cNvSpPr>
            <a:spLocks/>
          </p:cNvSpPr>
          <p:nvPr/>
        </p:nvSpPr>
        <p:spPr bwMode="auto">
          <a:xfrm>
            <a:off x="950920" y="5057775"/>
            <a:ext cx="3132137" cy="412750"/>
          </a:xfrm>
          <a:custGeom>
            <a:avLst/>
            <a:gdLst>
              <a:gd name="T0" fmla="*/ 2147483647 w 43200"/>
              <a:gd name="T1" fmla="*/ 0 h 23791"/>
              <a:gd name="T2" fmla="*/ 0 w 43200"/>
              <a:gd name="T3" fmla="*/ 2147483647 h 23791"/>
              <a:gd name="T4" fmla="*/ 2147483647 w 43200"/>
              <a:gd name="T5" fmla="*/ 2147483647 h 23791"/>
              <a:gd name="T6" fmla="*/ 0 60000 65536"/>
              <a:gd name="T7" fmla="*/ 0 60000 65536"/>
              <a:gd name="T8" fmla="*/ 0 60000 65536"/>
              <a:gd name="T9" fmla="*/ 0 w 43200"/>
              <a:gd name="T10" fmla="*/ 0 h 23791"/>
              <a:gd name="T11" fmla="*/ 43200 w 43200"/>
              <a:gd name="T12" fmla="*/ 23791 h 23791"/>
            </a:gdLst>
            <a:ahLst/>
            <a:cxnLst>
              <a:cxn ang="T6">
                <a:pos x="T0" y="T1"/>
              </a:cxn>
              <a:cxn ang="T7">
                <a:pos x="T2" y="T3"/>
              </a:cxn>
              <a:cxn ang="T8">
                <a:pos x="T4" y="T5"/>
              </a:cxn>
            </a:cxnLst>
            <a:rect l="T9" t="T10" r="T11" b="T12"/>
            <a:pathLst>
              <a:path w="43200" h="23791" fill="none" extrusionOk="0">
                <a:moveTo>
                  <a:pt x="43088" y="0"/>
                </a:moveTo>
                <a:cubicBezTo>
                  <a:pt x="43162" y="728"/>
                  <a:pt x="43200" y="1459"/>
                  <a:pt x="43200" y="2191"/>
                </a:cubicBezTo>
                <a:cubicBezTo>
                  <a:pt x="43200" y="14120"/>
                  <a:pt x="33529" y="23791"/>
                  <a:pt x="21600" y="23791"/>
                </a:cubicBezTo>
                <a:cubicBezTo>
                  <a:pt x="9670" y="23791"/>
                  <a:pt x="0" y="14120"/>
                  <a:pt x="0" y="2191"/>
                </a:cubicBezTo>
              </a:path>
              <a:path w="43200" h="23791" stroke="0" extrusionOk="0">
                <a:moveTo>
                  <a:pt x="43088" y="0"/>
                </a:moveTo>
                <a:cubicBezTo>
                  <a:pt x="43162" y="728"/>
                  <a:pt x="43200" y="1459"/>
                  <a:pt x="43200" y="2191"/>
                </a:cubicBezTo>
                <a:cubicBezTo>
                  <a:pt x="43200" y="14120"/>
                  <a:pt x="33529" y="23791"/>
                  <a:pt x="21600" y="23791"/>
                </a:cubicBezTo>
                <a:cubicBezTo>
                  <a:pt x="9670" y="23791"/>
                  <a:pt x="0" y="14120"/>
                  <a:pt x="0" y="2191"/>
                </a:cubicBezTo>
                <a:lnTo>
                  <a:pt x="21600" y="2191"/>
                </a:lnTo>
                <a:lnTo>
                  <a:pt x="43088" y="0"/>
                </a:lnTo>
                <a:close/>
              </a:path>
            </a:pathLst>
          </a:cu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993" name="Line 76"/>
          <p:cNvSpPr>
            <a:spLocks noChangeShapeType="1"/>
          </p:cNvSpPr>
          <p:nvPr/>
        </p:nvSpPr>
        <p:spPr bwMode="auto">
          <a:xfrm>
            <a:off x="1577991" y="3714753"/>
            <a:ext cx="1293813" cy="43021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4" name="Line 77"/>
          <p:cNvSpPr>
            <a:spLocks noChangeShapeType="1"/>
          </p:cNvSpPr>
          <p:nvPr/>
        </p:nvSpPr>
        <p:spPr bwMode="auto">
          <a:xfrm>
            <a:off x="1565276" y="3702050"/>
            <a:ext cx="2028825" cy="127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5" name="Line 78"/>
          <p:cNvSpPr>
            <a:spLocks noChangeShapeType="1"/>
          </p:cNvSpPr>
          <p:nvPr/>
        </p:nvSpPr>
        <p:spPr bwMode="auto">
          <a:xfrm flipV="1">
            <a:off x="1920891" y="4360863"/>
            <a:ext cx="1076325" cy="51911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6" name="Line 79"/>
          <p:cNvSpPr>
            <a:spLocks noChangeShapeType="1"/>
          </p:cNvSpPr>
          <p:nvPr/>
        </p:nvSpPr>
        <p:spPr bwMode="auto">
          <a:xfrm flipV="1">
            <a:off x="1882775" y="4930775"/>
            <a:ext cx="1343025" cy="254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24" name="Text Box 82"/>
          <p:cNvSpPr txBox="1">
            <a:spLocks noChangeArrowheads="1"/>
          </p:cNvSpPr>
          <p:nvPr/>
        </p:nvSpPr>
        <p:spPr bwMode="auto">
          <a:xfrm>
            <a:off x="790575" y="5747645"/>
            <a:ext cx="7734300" cy="70788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2000" smtClean="0">
                <a:solidFill>
                  <a:srgbClr val="000000"/>
                </a:solidFill>
                <a:latin typeface="+mj-lt"/>
                <a:cs typeface="+mn-cs"/>
              </a:rPr>
              <a:t>We should always attempt to reduce the degree of coupling – i.e. </a:t>
            </a:r>
            <a:r>
              <a:rPr lang="en-GB" sz="2000" dirty="0" smtClean="0">
                <a:solidFill>
                  <a:srgbClr val="000000"/>
                </a:solidFill>
                <a:latin typeface="+mj-lt"/>
                <a:cs typeface="+mn-cs"/>
              </a:rPr>
              <a:t>minimise the number of interfaces</a:t>
            </a:r>
          </a:p>
        </p:txBody>
      </p:sp>
      <p:sp>
        <p:nvSpPr>
          <p:cNvPr id="41998" name="Text Box 83"/>
          <p:cNvSpPr txBox="1">
            <a:spLocks noChangeArrowheads="1"/>
          </p:cNvSpPr>
          <p:nvPr/>
        </p:nvSpPr>
        <p:spPr bwMode="auto">
          <a:xfrm>
            <a:off x="701692" y="839819"/>
            <a:ext cx="836223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t>Coupling is the degree of connectivity between </a:t>
            </a:r>
            <a:r>
              <a:rPr lang="en-GB" dirty="0" smtClean="0"/>
              <a:t>subsystems</a:t>
            </a:r>
            <a:endParaRPr lang="en-GB" dirty="0"/>
          </a:p>
        </p:txBody>
      </p:sp>
      <p:sp>
        <p:nvSpPr>
          <p:cNvPr id="84" name="Rounded Rectangular Callout 83"/>
          <p:cNvSpPr/>
          <p:nvPr/>
        </p:nvSpPr>
        <p:spPr>
          <a:xfrm>
            <a:off x="5838092" y="1630680"/>
            <a:ext cx="2644726" cy="1325880"/>
          </a:xfrm>
          <a:prstGeom prst="wedgeRoundRectCallout">
            <a:avLst>
              <a:gd name="adj1" fmla="val -90840"/>
              <a:gd name="adj2" fmla="val -301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dirty="0" smtClean="0">
                <a:solidFill>
                  <a:srgbClr val="FFFFFF"/>
                </a:solidFill>
              </a:rPr>
              <a:t>Two subsystems with </a:t>
            </a:r>
          </a:p>
          <a:p>
            <a:pPr algn="ctr">
              <a:defRPr/>
            </a:pPr>
            <a:r>
              <a:rPr lang="en-GB" dirty="0" smtClean="0">
                <a:solidFill>
                  <a:srgbClr val="FFFFFF"/>
                </a:solidFill>
              </a:rPr>
              <a:t>LOW coupling. A </a:t>
            </a:r>
            <a:r>
              <a:rPr lang="ja-JP" altLang="en-GB" dirty="0" smtClean="0">
                <a:solidFill>
                  <a:srgbClr val="FFFFFF"/>
                </a:solidFill>
              </a:rPr>
              <a:t>”</a:t>
            </a:r>
            <a:r>
              <a:rPr lang="en-GB" dirty="0" smtClean="0">
                <a:solidFill>
                  <a:srgbClr val="FFFFFF"/>
                </a:solidFill>
              </a:rPr>
              <a:t>good</a:t>
            </a:r>
            <a:r>
              <a:rPr lang="ja-JP" altLang="en-GB" dirty="0" smtClean="0">
                <a:solidFill>
                  <a:srgbClr val="FFFFFF"/>
                </a:solidFill>
              </a:rPr>
              <a:t>”</a:t>
            </a:r>
            <a:r>
              <a:rPr lang="en-GB" dirty="0" smtClean="0">
                <a:solidFill>
                  <a:srgbClr val="FFFFFF"/>
                </a:solidFill>
              </a:rPr>
              <a:t> architecture</a:t>
            </a:r>
          </a:p>
        </p:txBody>
      </p:sp>
      <p:sp>
        <p:nvSpPr>
          <p:cNvPr id="85" name="Rounded Rectangular Callout 84"/>
          <p:cNvSpPr/>
          <p:nvPr/>
        </p:nvSpPr>
        <p:spPr>
          <a:xfrm>
            <a:off x="5809957" y="3642360"/>
            <a:ext cx="2644726" cy="1325880"/>
          </a:xfrm>
          <a:prstGeom prst="wedgeRoundRectCallout">
            <a:avLst>
              <a:gd name="adj1" fmla="val -90840"/>
              <a:gd name="adj2" fmla="val -301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dirty="0" smtClean="0">
                <a:solidFill>
                  <a:srgbClr val="FFFFFF"/>
                </a:solidFill>
                <a:latin typeface="+mj-lt"/>
              </a:rPr>
              <a:t>Two subsystems with </a:t>
            </a:r>
          </a:p>
          <a:p>
            <a:pPr algn="ctr">
              <a:defRPr/>
            </a:pPr>
            <a:r>
              <a:rPr lang="en-GB" dirty="0" smtClean="0">
                <a:solidFill>
                  <a:srgbClr val="FFFFFF"/>
                </a:solidFill>
                <a:latin typeface="+mj-lt"/>
              </a:rPr>
              <a:t>HIGH coupling. A </a:t>
            </a:r>
            <a:r>
              <a:rPr lang="ja-JP" altLang="en-GB" dirty="0" smtClean="0">
                <a:solidFill>
                  <a:srgbClr val="FFFFFF"/>
                </a:solidFill>
                <a:latin typeface="+mj-lt"/>
              </a:rPr>
              <a:t>”</a:t>
            </a:r>
            <a:r>
              <a:rPr lang="en-GB" dirty="0" smtClean="0">
                <a:solidFill>
                  <a:srgbClr val="FFFFFF"/>
                </a:solidFill>
                <a:latin typeface="+mj-lt"/>
              </a:rPr>
              <a:t>poor</a:t>
            </a:r>
            <a:r>
              <a:rPr lang="ja-JP" altLang="en-GB" dirty="0" smtClean="0">
                <a:solidFill>
                  <a:srgbClr val="FFFFFF"/>
                </a:solidFill>
                <a:latin typeface="+mj-lt"/>
              </a:rPr>
              <a:t>”</a:t>
            </a:r>
            <a:r>
              <a:rPr lang="en-GB" dirty="0" smtClean="0">
                <a:solidFill>
                  <a:srgbClr val="FFFFFF"/>
                </a:solidFill>
                <a:latin typeface="+mj-lt"/>
              </a:rPr>
              <a:t> architecture</a:t>
            </a:r>
          </a:p>
        </p:txBody>
      </p:sp>
    </p:spTree>
    <p:extLst>
      <p:ext uri="{BB962C8B-B14F-4D97-AF65-F5344CB8AC3E}">
        <p14:creationId xmlns:p14="http://schemas.microsoft.com/office/powerpoint/2010/main" val="52888629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GB" smtClean="0"/>
              <a:t>Logical System Architecting</a:t>
            </a:r>
            <a:endParaRPr lang="en-US"/>
          </a:p>
        </p:txBody>
      </p:sp>
      <p:sp>
        <p:nvSpPr>
          <p:cNvPr id="41986" name="Rectangle 3"/>
          <p:cNvSpPr>
            <a:spLocks noGrp="1" noChangeArrowheads="1"/>
          </p:cNvSpPr>
          <p:nvPr>
            <p:ph type="body" idx="1"/>
          </p:nvPr>
        </p:nvSpPr>
        <p:spPr>
          <a:xfrm>
            <a:off x="4038599" y="1328738"/>
            <a:ext cx="4778375" cy="5148262"/>
          </a:xfrm>
        </p:spPr>
        <p:txBody>
          <a:bodyPr>
            <a:normAutofit fontScale="92500" lnSpcReduction="20000"/>
          </a:bodyPr>
          <a:lstStyle/>
          <a:p>
            <a:r>
              <a:rPr lang="en-GB" dirty="0" smtClean="0"/>
              <a:t>What is it?</a:t>
            </a:r>
          </a:p>
          <a:p>
            <a:pPr lvl="1"/>
            <a:r>
              <a:rPr lang="en-GB" dirty="0" smtClean="0"/>
              <a:t>Looking for the natural clusters of functionality that have:</a:t>
            </a:r>
          </a:p>
          <a:p>
            <a:pPr lvl="2"/>
            <a:r>
              <a:rPr lang="en-GB" dirty="0" smtClean="0"/>
              <a:t>High binding</a:t>
            </a:r>
          </a:p>
          <a:p>
            <a:pPr lvl="2"/>
            <a:r>
              <a:rPr lang="en-GB" dirty="0" smtClean="0"/>
              <a:t>Low coupling</a:t>
            </a:r>
          </a:p>
          <a:p>
            <a:r>
              <a:rPr lang="en-GB" dirty="0" smtClean="0"/>
              <a:t>Why do it?</a:t>
            </a:r>
          </a:p>
          <a:p>
            <a:pPr lvl="1"/>
            <a:r>
              <a:rPr lang="en-GB" dirty="0" smtClean="0"/>
              <a:t>Although there is no formal proof (yet), natural architectures appear to be more robust since they minimise the number of interfaces </a:t>
            </a:r>
          </a:p>
          <a:p>
            <a:r>
              <a:rPr lang="en-GB" dirty="0" smtClean="0"/>
              <a:t>When to do it?</a:t>
            </a:r>
          </a:p>
          <a:p>
            <a:pPr lvl="1"/>
            <a:r>
              <a:rPr lang="en-GB" dirty="0" smtClean="0"/>
              <a:t>Can be done as soon as a functional (Logical) model is available</a:t>
            </a:r>
          </a:p>
          <a:p>
            <a:r>
              <a:rPr lang="en-GB" dirty="0" smtClean="0"/>
              <a:t>How to do it?</a:t>
            </a:r>
          </a:p>
          <a:p>
            <a:pPr lvl="1"/>
            <a:r>
              <a:rPr lang="en-GB" dirty="0" smtClean="0"/>
              <a:t>Grouping and un-grouping functions to find clusters that have the lowest coupling and highest binding by computing the average logical interfaces per candidate subsystem</a:t>
            </a:r>
            <a:endParaRPr lang="en-US" dirty="0"/>
          </a:p>
        </p:txBody>
      </p:sp>
      <p:pic>
        <p:nvPicPr>
          <p:cNvPr id="6" name="Picture 5"/>
          <p:cNvPicPr>
            <a:picLocks noChangeAspect="1"/>
          </p:cNvPicPr>
          <p:nvPr/>
        </p:nvPicPr>
        <p:blipFill>
          <a:blip r:embed="rId2"/>
          <a:stretch>
            <a:fillRect/>
          </a:stretch>
        </p:blipFill>
        <p:spPr>
          <a:xfrm>
            <a:off x="207314" y="2192823"/>
            <a:ext cx="3393331" cy="2952712"/>
          </a:xfrm>
          <a:prstGeom prst="rect">
            <a:avLst/>
          </a:prstGeom>
        </p:spPr>
      </p:pic>
    </p:spTree>
    <p:extLst>
      <p:ext uri="{BB962C8B-B14F-4D97-AF65-F5344CB8AC3E}">
        <p14:creationId xmlns:p14="http://schemas.microsoft.com/office/powerpoint/2010/main" val="5571451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p:txBody>
          <a:bodyPr/>
          <a:lstStyle/>
          <a:p>
            <a:r>
              <a:rPr lang="en-GB" smtClean="0"/>
              <a:t>Example Intelligent Heating System</a:t>
            </a:r>
            <a:endParaRPr lang="en-GB"/>
          </a:p>
        </p:txBody>
      </p:sp>
      <p:sp>
        <p:nvSpPr>
          <p:cNvPr id="3" name="TextBox 2"/>
          <p:cNvSpPr txBox="1"/>
          <p:nvPr/>
        </p:nvSpPr>
        <p:spPr>
          <a:xfrm>
            <a:off x="2578790" y="6376627"/>
            <a:ext cx="4405135" cy="369332"/>
          </a:xfrm>
          <a:prstGeom prst="rect">
            <a:avLst/>
          </a:prstGeom>
          <a:noFill/>
        </p:spPr>
        <p:txBody>
          <a:bodyPr wrap="none" rtlCol="0">
            <a:spAutoFit/>
          </a:bodyPr>
          <a:lstStyle/>
          <a:p>
            <a:r>
              <a:rPr lang="en-US" dirty="0" smtClean="0"/>
              <a:t>Room 1            Room 2                Room 3      </a:t>
            </a:r>
            <a:endParaRPr lang="en-US" dirty="0"/>
          </a:p>
        </p:txBody>
      </p:sp>
      <p:pic>
        <p:nvPicPr>
          <p:cNvPr id="4" name="Picture 3"/>
          <p:cNvPicPr>
            <a:picLocks noChangeAspect="1"/>
          </p:cNvPicPr>
          <p:nvPr/>
        </p:nvPicPr>
        <p:blipFill>
          <a:blip r:embed="rId3"/>
          <a:stretch>
            <a:fillRect/>
          </a:stretch>
        </p:blipFill>
        <p:spPr>
          <a:xfrm>
            <a:off x="990140" y="1186560"/>
            <a:ext cx="6217596" cy="5190067"/>
          </a:xfrm>
          <a:prstGeom prst="rect">
            <a:avLst/>
          </a:prstGeom>
        </p:spPr>
      </p:pic>
      <p:sp>
        <p:nvSpPr>
          <p:cNvPr id="5" name="TextBox 4"/>
          <p:cNvSpPr txBox="1"/>
          <p:nvPr/>
        </p:nvSpPr>
        <p:spPr>
          <a:xfrm>
            <a:off x="7207736" y="2611327"/>
            <a:ext cx="1693384" cy="95410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dirty="0" smtClean="0"/>
              <a:t>Function Flow Diagram for an Intelligent Heating System</a:t>
            </a:r>
            <a:endParaRPr lang="en-US" sz="1400" dirty="0"/>
          </a:p>
        </p:txBody>
      </p:sp>
    </p:spTree>
    <p:extLst>
      <p:ext uri="{BB962C8B-B14F-4D97-AF65-F5344CB8AC3E}">
        <p14:creationId xmlns:p14="http://schemas.microsoft.com/office/powerpoint/2010/main" val="9095326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131763" y="-4763"/>
            <a:ext cx="6489700" cy="710249"/>
          </a:xfrm>
        </p:spPr>
        <p:txBody>
          <a:bodyPr/>
          <a:lstStyle/>
          <a:p>
            <a:r>
              <a:rPr lang="en-GB" smtClean="0"/>
              <a:t>Zone Based Architecture</a:t>
            </a:r>
            <a:endParaRPr lang="en-GB"/>
          </a:p>
        </p:txBody>
      </p:sp>
      <p:pic>
        <p:nvPicPr>
          <p:cNvPr id="4" name="Picture 3"/>
          <p:cNvPicPr>
            <a:picLocks noChangeAspect="1"/>
          </p:cNvPicPr>
          <p:nvPr/>
        </p:nvPicPr>
        <p:blipFill>
          <a:blip r:embed="rId3"/>
          <a:stretch>
            <a:fillRect/>
          </a:stretch>
        </p:blipFill>
        <p:spPr>
          <a:xfrm>
            <a:off x="1089397" y="1036637"/>
            <a:ext cx="6001435" cy="5378171"/>
          </a:xfrm>
          <a:prstGeom prst="rect">
            <a:avLst/>
          </a:prstGeom>
        </p:spPr>
      </p:pic>
      <p:sp>
        <p:nvSpPr>
          <p:cNvPr id="6" name="TextBox 5"/>
          <p:cNvSpPr txBox="1"/>
          <p:nvPr/>
        </p:nvSpPr>
        <p:spPr>
          <a:xfrm>
            <a:off x="2502805" y="6376627"/>
            <a:ext cx="4405135" cy="369332"/>
          </a:xfrm>
          <a:prstGeom prst="rect">
            <a:avLst/>
          </a:prstGeom>
          <a:noFill/>
        </p:spPr>
        <p:txBody>
          <a:bodyPr wrap="none" rtlCol="0">
            <a:spAutoFit/>
          </a:bodyPr>
          <a:lstStyle/>
          <a:p>
            <a:r>
              <a:rPr lang="en-US" dirty="0" smtClean="0"/>
              <a:t>Room 1            Room 2                Room 3      </a:t>
            </a:r>
            <a:endParaRPr lang="en-US" dirty="0"/>
          </a:p>
        </p:txBody>
      </p:sp>
      <p:sp>
        <p:nvSpPr>
          <p:cNvPr id="7" name="TextBox 3"/>
          <p:cNvSpPr txBox="1">
            <a:spLocks noChangeArrowheads="1"/>
          </p:cNvSpPr>
          <p:nvPr/>
        </p:nvSpPr>
        <p:spPr bwMode="auto">
          <a:xfrm>
            <a:off x="7364403" y="2415101"/>
            <a:ext cx="1368425" cy="1816100"/>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0"/>
              </a:spcBef>
              <a:spcAft>
                <a:spcPct val="0"/>
              </a:spcAft>
              <a:defRPr sz="1200">
                <a:solidFill>
                  <a:schemeClr val="tx1"/>
                </a:solidFill>
                <a:latin typeface="Arial" charset="0"/>
                <a:ea typeface="ＭＳ Ｐゴシック" charset="0"/>
              </a:defRPr>
            </a:lvl6pPr>
            <a:lvl7pPr marL="2971800" indent="-228600" eaLnBrk="0" fontAlgn="base" hangingPunct="0">
              <a:spcBef>
                <a:spcPct val="0"/>
              </a:spcBef>
              <a:spcAft>
                <a:spcPct val="0"/>
              </a:spcAft>
              <a:defRPr sz="1200">
                <a:solidFill>
                  <a:schemeClr val="tx1"/>
                </a:solidFill>
                <a:latin typeface="Arial" charset="0"/>
                <a:ea typeface="ＭＳ Ｐゴシック" charset="0"/>
              </a:defRPr>
            </a:lvl7pPr>
            <a:lvl8pPr marL="3429000" indent="-228600" eaLnBrk="0" fontAlgn="base" hangingPunct="0">
              <a:spcBef>
                <a:spcPct val="0"/>
              </a:spcBef>
              <a:spcAft>
                <a:spcPct val="0"/>
              </a:spcAft>
              <a:defRPr sz="1200">
                <a:solidFill>
                  <a:schemeClr val="tx1"/>
                </a:solidFill>
                <a:latin typeface="Arial" charset="0"/>
                <a:ea typeface="ＭＳ Ｐゴシック" charset="0"/>
              </a:defRPr>
            </a:lvl8pPr>
            <a:lvl9pPr marL="3886200" indent="-228600"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00" dirty="0">
                <a:solidFill>
                  <a:schemeClr val="bg1"/>
                </a:solidFill>
              </a:rPr>
              <a:t>Zone </a:t>
            </a:r>
            <a:r>
              <a:rPr lang="en-US" sz="1600" dirty="0" smtClean="0">
                <a:solidFill>
                  <a:schemeClr val="bg1"/>
                </a:solidFill>
              </a:rPr>
              <a:t>Based Architecture</a:t>
            </a:r>
            <a:endParaRPr lang="en-US" sz="1600" dirty="0">
              <a:solidFill>
                <a:schemeClr val="bg1"/>
              </a:solidFill>
            </a:endParaRPr>
          </a:p>
          <a:p>
            <a:pPr eaLnBrk="1" hangingPunct="1"/>
            <a:endParaRPr lang="en-US" sz="1600" dirty="0">
              <a:solidFill>
                <a:schemeClr val="bg1"/>
              </a:solidFill>
            </a:endParaRPr>
          </a:p>
          <a:p>
            <a:pPr eaLnBrk="1" hangingPunct="1"/>
            <a:r>
              <a:rPr lang="en-US" sz="1600" dirty="0">
                <a:solidFill>
                  <a:schemeClr val="bg1"/>
                </a:solidFill>
              </a:rPr>
              <a:t>24/4 = 6 interfaces per potential </a:t>
            </a:r>
            <a:r>
              <a:rPr lang="en-US" sz="1600" dirty="0" smtClean="0">
                <a:solidFill>
                  <a:schemeClr val="bg1"/>
                </a:solidFill>
              </a:rPr>
              <a:t>subsystem</a:t>
            </a:r>
            <a:endParaRPr lang="en-US" sz="1600" dirty="0">
              <a:solidFill>
                <a:schemeClr val="bg1"/>
              </a:solidFill>
            </a:endParaRPr>
          </a:p>
        </p:txBody>
      </p:sp>
      <p:cxnSp>
        <p:nvCxnSpPr>
          <p:cNvPr id="5" name="Curved Connector 4"/>
          <p:cNvCxnSpPr/>
          <p:nvPr/>
        </p:nvCxnSpPr>
        <p:spPr>
          <a:xfrm>
            <a:off x="826700" y="3200400"/>
            <a:ext cx="842176" cy="236217"/>
          </a:xfrm>
          <a:prstGeom prst="curved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21952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131763" y="-4763"/>
            <a:ext cx="6489700" cy="690563"/>
          </a:xfrm>
        </p:spPr>
        <p:txBody>
          <a:bodyPr/>
          <a:lstStyle/>
          <a:p>
            <a:r>
              <a:rPr lang="en-GB" smtClean="0"/>
              <a:t>Common Purpose Architecture </a:t>
            </a:r>
            <a:endParaRPr lang="en-GB"/>
          </a:p>
        </p:txBody>
      </p:sp>
      <p:pic>
        <p:nvPicPr>
          <p:cNvPr id="3" name="Picture 2"/>
          <p:cNvPicPr>
            <a:picLocks noChangeAspect="1"/>
          </p:cNvPicPr>
          <p:nvPr/>
        </p:nvPicPr>
        <p:blipFill>
          <a:blip r:embed="rId3"/>
          <a:stretch>
            <a:fillRect/>
          </a:stretch>
        </p:blipFill>
        <p:spPr>
          <a:xfrm>
            <a:off x="775220" y="914400"/>
            <a:ext cx="6241041" cy="5462227"/>
          </a:xfrm>
          <a:prstGeom prst="rect">
            <a:avLst/>
          </a:prstGeom>
        </p:spPr>
      </p:pic>
      <p:sp>
        <p:nvSpPr>
          <p:cNvPr id="73" name="TextBox 72"/>
          <p:cNvSpPr txBox="1"/>
          <p:nvPr/>
        </p:nvSpPr>
        <p:spPr>
          <a:xfrm>
            <a:off x="2438400" y="6376627"/>
            <a:ext cx="4935582" cy="338554"/>
          </a:xfrm>
          <a:prstGeom prst="rect">
            <a:avLst/>
          </a:prstGeom>
          <a:noFill/>
        </p:spPr>
        <p:txBody>
          <a:bodyPr wrap="none" rtlCol="0">
            <a:spAutoFit/>
          </a:bodyPr>
          <a:lstStyle/>
          <a:p>
            <a:r>
              <a:rPr lang="en-US" dirty="0" smtClean="0"/>
              <a:t>Room 1            Room </a:t>
            </a:r>
            <a:r>
              <a:rPr lang="en-US" smtClean="0"/>
              <a:t>2               Room </a:t>
            </a:r>
            <a:r>
              <a:rPr lang="en-US" dirty="0" smtClean="0"/>
              <a:t>3      </a:t>
            </a:r>
            <a:endParaRPr lang="en-US" dirty="0"/>
          </a:p>
        </p:txBody>
      </p:sp>
      <p:sp>
        <p:nvSpPr>
          <p:cNvPr id="74" name="TextBox 73"/>
          <p:cNvSpPr txBox="1">
            <a:spLocks noChangeArrowheads="1"/>
          </p:cNvSpPr>
          <p:nvPr/>
        </p:nvSpPr>
        <p:spPr bwMode="auto">
          <a:xfrm>
            <a:off x="7379844" y="2209800"/>
            <a:ext cx="1368425" cy="2060575"/>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0"/>
              </a:spcBef>
              <a:spcAft>
                <a:spcPct val="0"/>
              </a:spcAft>
              <a:defRPr sz="1200">
                <a:solidFill>
                  <a:schemeClr val="tx1"/>
                </a:solidFill>
                <a:latin typeface="Arial" charset="0"/>
                <a:ea typeface="ＭＳ Ｐゴシック" charset="0"/>
              </a:defRPr>
            </a:lvl6pPr>
            <a:lvl7pPr marL="2971800" indent="-228600" eaLnBrk="0" fontAlgn="base" hangingPunct="0">
              <a:spcBef>
                <a:spcPct val="0"/>
              </a:spcBef>
              <a:spcAft>
                <a:spcPct val="0"/>
              </a:spcAft>
              <a:defRPr sz="1200">
                <a:solidFill>
                  <a:schemeClr val="tx1"/>
                </a:solidFill>
                <a:latin typeface="Arial" charset="0"/>
                <a:ea typeface="ＭＳ Ｐゴシック" charset="0"/>
              </a:defRPr>
            </a:lvl7pPr>
            <a:lvl8pPr marL="3429000" indent="-228600" eaLnBrk="0" fontAlgn="base" hangingPunct="0">
              <a:spcBef>
                <a:spcPct val="0"/>
              </a:spcBef>
              <a:spcAft>
                <a:spcPct val="0"/>
              </a:spcAft>
              <a:defRPr sz="1200">
                <a:solidFill>
                  <a:schemeClr val="tx1"/>
                </a:solidFill>
                <a:latin typeface="Arial" charset="0"/>
                <a:ea typeface="ＭＳ Ｐゴシック" charset="0"/>
              </a:defRPr>
            </a:lvl8pPr>
            <a:lvl9pPr marL="3886200" indent="-228600"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00" dirty="0">
                <a:solidFill>
                  <a:srgbClr val="FFFFFF"/>
                </a:solidFill>
              </a:rPr>
              <a:t>Common  Purpose </a:t>
            </a:r>
            <a:r>
              <a:rPr lang="en-US" sz="1600" dirty="0" smtClean="0">
                <a:solidFill>
                  <a:srgbClr val="FFFFFF"/>
                </a:solidFill>
              </a:rPr>
              <a:t>Architecture</a:t>
            </a:r>
            <a:endParaRPr lang="en-US" sz="1600" dirty="0">
              <a:solidFill>
                <a:srgbClr val="FFFFFF"/>
              </a:solidFill>
            </a:endParaRPr>
          </a:p>
          <a:p>
            <a:pPr eaLnBrk="1" hangingPunct="1"/>
            <a:endParaRPr lang="en-US" sz="1600" dirty="0">
              <a:solidFill>
                <a:srgbClr val="FFFFFF"/>
              </a:solidFill>
            </a:endParaRPr>
          </a:p>
          <a:p>
            <a:pPr eaLnBrk="1" hangingPunct="1"/>
            <a:r>
              <a:rPr lang="en-US" sz="1600" dirty="0">
                <a:solidFill>
                  <a:srgbClr val="FFFFFF"/>
                </a:solidFill>
              </a:rPr>
              <a:t>60/7 = 8.57 interfaces per potential </a:t>
            </a:r>
            <a:r>
              <a:rPr lang="en-US" sz="1600" dirty="0" smtClean="0">
                <a:solidFill>
                  <a:srgbClr val="FFFFFF"/>
                </a:solidFill>
              </a:rPr>
              <a:t>subsystem</a:t>
            </a:r>
            <a:endParaRPr lang="en-US" sz="1600" dirty="0">
              <a:solidFill>
                <a:srgbClr val="FFFFFF"/>
              </a:solidFill>
            </a:endParaRPr>
          </a:p>
        </p:txBody>
      </p:sp>
    </p:spTree>
    <p:extLst>
      <p:ext uri="{BB962C8B-B14F-4D97-AF65-F5344CB8AC3E}">
        <p14:creationId xmlns:p14="http://schemas.microsoft.com/office/powerpoint/2010/main" val="17465019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31763" y="-4763"/>
            <a:ext cx="6489700" cy="766763"/>
          </a:xfrm>
        </p:spPr>
        <p:txBody>
          <a:bodyPr/>
          <a:lstStyle/>
          <a:p>
            <a:r>
              <a:rPr lang="en-GB" smtClean="0"/>
              <a:t>Minimum Coupling Design</a:t>
            </a:r>
            <a:endParaRPr lang="en-GB" dirty="0"/>
          </a:p>
        </p:txBody>
      </p:sp>
      <p:sp>
        <p:nvSpPr>
          <p:cNvPr id="25606" name="TextBox 5"/>
          <p:cNvSpPr txBox="1">
            <a:spLocks noChangeArrowheads="1"/>
          </p:cNvSpPr>
          <p:nvPr/>
        </p:nvSpPr>
        <p:spPr bwMode="auto">
          <a:xfrm>
            <a:off x="7168764" y="4990455"/>
            <a:ext cx="1851761" cy="147732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en-GB" dirty="0">
                <a:solidFill>
                  <a:schemeClr val="tx1"/>
                </a:solidFill>
              </a:rPr>
              <a:t>We still have to reconcile this architecture with the chosen technology</a:t>
            </a:r>
          </a:p>
        </p:txBody>
      </p:sp>
      <p:sp>
        <p:nvSpPr>
          <p:cNvPr id="7" name="TextBox 6"/>
          <p:cNvSpPr txBox="1"/>
          <p:nvPr/>
        </p:nvSpPr>
        <p:spPr>
          <a:xfrm>
            <a:off x="2502805" y="6376627"/>
            <a:ext cx="4405135" cy="369332"/>
          </a:xfrm>
          <a:prstGeom prst="rect">
            <a:avLst/>
          </a:prstGeom>
          <a:noFill/>
        </p:spPr>
        <p:txBody>
          <a:bodyPr wrap="none" rtlCol="0">
            <a:spAutoFit/>
          </a:bodyPr>
          <a:lstStyle/>
          <a:p>
            <a:r>
              <a:rPr lang="en-US" dirty="0" smtClean="0"/>
              <a:t>Room 1            Room 2                Room 3      </a:t>
            </a:r>
            <a:endParaRPr lang="en-US" dirty="0"/>
          </a:p>
        </p:txBody>
      </p:sp>
      <p:pic>
        <p:nvPicPr>
          <p:cNvPr id="3" name="Picture 2"/>
          <p:cNvPicPr>
            <a:picLocks noChangeAspect="1"/>
          </p:cNvPicPr>
          <p:nvPr/>
        </p:nvPicPr>
        <p:blipFill>
          <a:blip r:embed="rId3"/>
          <a:stretch>
            <a:fillRect/>
          </a:stretch>
        </p:blipFill>
        <p:spPr>
          <a:xfrm>
            <a:off x="998608" y="1036637"/>
            <a:ext cx="6040844" cy="5256451"/>
          </a:xfrm>
          <a:prstGeom prst="rect">
            <a:avLst/>
          </a:prstGeom>
        </p:spPr>
      </p:pic>
      <p:sp>
        <p:nvSpPr>
          <p:cNvPr id="9" name="TextBox 75"/>
          <p:cNvSpPr txBox="1">
            <a:spLocks noChangeArrowheads="1"/>
          </p:cNvSpPr>
          <p:nvPr/>
        </p:nvSpPr>
        <p:spPr bwMode="auto">
          <a:xfrm>
            <a:off x="7476783" y="2133600"/>
            <a:ext cx="1368425" cy="2060575"/>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0"/>
              </a:spcBef>
              <a:spcAft>
                <a:spcPct val="0"/>
              </a:spcAft>
              <a:defRPr sz="1200">
                <a:solidFill>
                  <a:schemeClr val="tx1"/>
                </a:solidFill>
                <a:latin typeface="Arial" charset="0"/>
                <a:ea typeface="ＭＳ Ｐゴシック" charset="0"/>
              </a:defRPr>
            </a:lvl6pPr>
            <a:lvl7pPr marL="2971800" indent="-228600" eaLnBrk="0" fontAlgn="base" hangingPunct="0">
              <a:spcBef>
                <a:spcPct val="0"/>
              </a:spcBef>
              <a:spcAft>
                <a:spcPct val="0"/>
              </a:spcAft>
              <a:defRPr sz="1200">
                <a:solidFill>
                  <a:schemeClr val="tx1"/>
                </a:solidFill>
                <a:latin typeface="Arial" charset="0"/>
                <a:ea typeface="ＭＳ Ｐゴシック" charset="0"/>
              </a:defRPr>
            </a:lvl7pPr>
            <a:lvl8pPr marL="3429000" indent="-228600" eaLnBrk="0" fontAlgn="base" hangingPunct="0">
              <a:spcBef>
                <a:spcPct val="0"/>
              </a:spcBef>
              <a:spcAft>
                <a:spcPct val="0"/>
              </a:spcAft>
              <a:defRPr sz="1200">
                <a:solidFill>
                  <a:schemeClr val="tx1"/>
                </a:solidFill>
                <a:latin typeface="Arial" charset="0"/>
                <a:ea typeface="ＭＳ Ｐゴシック" charset="0"/>
              </a:defRPr>
            </a:lvl8pPr>
            <a:lvl9pPr marL="3886200" indent="-228600"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00" dirty="0">
                <a:solidFill>
                  <a:srgbClr val="FFFFFF"/>
                </a:solidFill>
              </a:rPr>
              <a:t>Minimum coupling architecture</a:t>
            </a:r>
          </a:p>
          <a:p>
            <a:pPr eaLnBrk="1" hangingPunct="1"/>
            <a:endParaRPr lang="en-US" sz="1600" dirty="0">
              <a:solidFill>
                <a:srgbClr val="FFFFFF"/>
              </a:solidFill>
            </a:endParaRPr>
          </a:p>
          <a:p>
            <a:pPr eaLnBrk="1" hangingPunct="1"/>
            <a:r>
              <a:rPr lang="en-US" sz="1600" dirty="0">
                <a:solidFill>
                  <a:srgbClr val="FFFFFF"/>
                </a:solidFill>
              </a:rPr>
              <a:t>24/7 = 3.43 interfaces per potential </a:t>
            </a:r>
            <a:r>
              <a:rPr lang="en-US" sz="1600" dirty="0" smtClean="0">
                <a:solidFill>
                  <a:srgbClr val="FFFFFF"/>
                </a:solidFill>
              </a:rPr>
              <a:t>subsystem</a:t>
            </a:r>
            <a:endParaRPr lang="en-US" sz="1600" dirty="0">
              <a:solidFill>
                <a:srgbClr val="FFFFFF"/>
              </a:solidFill>
            </a:endParaRPr>
          </a:p>
        </p:txBody>
      </p:sp>
    </p:spTree>
    <p:extLst>
      <p:ext uri="{BB962C8B-B14F-4D97-AF65-F5344CB8AC3E}">
        <p14:creationId xmlns:p14="http://schemas.microsoft.com/office/powerpoint/2010/main" val="19557331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n-GB" smtClean="0"/>
              <a:t>Grouping in Practice</a:t>
            </a:r>
            <a:endParaRPr lang="en-US"/>
          </a:p>
        </p:txBody>
      </p:sp>
      <p:sp>
        <p:nvSpPr>
          <p:cNvPr id="52226" name="Rectangle 3"/>
          <p:cNvSpPr>
            <a:spLocks noGrp="1" noChangeArrowheads="1"/>
          </p:cNvSpPr>
          <p:nvPr>
            <p:ph type="body" idx="1"/>
          </p:nvPr>
        </p:nvSpPr>
        <p:spPr/>
        <p:txBody>
          <a:bodyPr/>
          <a:lstStyle/>
          <a:p>
            <a:r>
              <a:rPr lang="en-GB" dirty="0" smtClean="0"/>
              <a:t>This example illustrates the principle of architecting, but for  other systems?</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r>
              <a:rPr lang="en-GB" dirty="0" smtClean="0"/>
              <a:t>A very useful tool is N</a:t>
            </a:r>
            <a:r>
              <a:rPr lang="en-GB" baseline="30000" dirty="0" smtClean="0"/>
              <a:t>2</a:t>
            </a:r>
            <a:r>
              <a:rPr lang="en-GB" dirty="0" smtClean="0"/>
              <a:t> Analysis (Also called Design Structure Matrix DSM)</a:t>
            </a:r>
            <a:endParaRPr lang="en-GB" dirty="0"/>
          </a:p>
        </p:txBody>
      </p:sp>
      <p:pic>
        <p:nvPicPr>
          <p:cNvPr id="522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34419"/>
            <a:ext cx="4198938" cy="313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Left Arrow 4"/>
          <p:cNvSpPr/>
          <p:nvPr/>
        </p:nvSpPr>
        <p:spPr>
          <a:xfrm>
            <a:off x="5791200" y="2133600"/>
            <a:ext cx="2119313" cy="2981325"/>
          </a:xfrm>
          <a:prstGeom prst="leftArrow">
            <a:avLst>
              <a:gd name="adj1" fmla="val 50000"/>
              <a:gd name="adj2" fmla="val 19295"/>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solidFill>
                  <a:schemeClr val="bg1"/>
                </a:solidFill>
              </a:rPr>
              <a:t>What would be the best logical architecture for this system?</a:t>
            </a:r>
          </a:p>
        </p:txBody>
      </p:sp>
    </p:spTree>
    <p:extLst>
      <p:ext uri="{BB962C8B-B14F-4D97-AF65-F5344CB8AC3E}">
        <p14:creationId xmlns:p14="http://schemas.microsoft.com/office/powerpoint/2010/main" val="14967206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GB" dirty="0" smtClean="0"/>
              <a:t>N</a:t>
            </a:r>
            <a:r>
              <a:rPr lang="en-GB" baseline="30000" dirty="0" smtClean="0"/>
              <a:t>2</a:t>
            </a:r>
            <a:r>
              <a:rPr lang="en-GB" dirty="0" smtClean="0"/>
              <a:t> Analysis</a:t>
            </a:r>
            <a:endParaRPr lang="en-GB" dirty="0"/>
          </a:p>
        </p:txBody>
      </p:sp>
      <p:sp>
        <p:nvSpPr>
          <p:cNvPr id="51202" name="Rectangle 3"/>
          <p:cNvSpPr>
            <a:spLocks noGrp="1" noChangeArrowheads="1"/>
          </p:cNvSpPr>
          <p:nvPr>
            <p:ph type="body" idx="1"/>
          </p:nvPr>
        </p:nvSpPr>
        <p:spPr>
          <a:xfrm>
            <a:off x="3200400" y="1143000"/>
            <a:ext cx="5646020" cy="5181600"/>
          </a:xfrm>
        </p:spPr>
        <p:txBody>
          <a:bodyPr>
            <a:normAutofit fontScale="85000" lnSpcReduction="20000"/>
          </a:bodyPr>
          <a:lstStyle/>
          <a:p>
            <a:r>
              <a:rPr lang="en-GB" dirty="0" smtClean="0"/>
              <a:t>What is it</a:t>
            </a:r>
          </a:p>
          <a:p>
            <a:pPr lvl="1"/>
            <a:r>
              <a:rPr lang="en-GB" dirty="0" smtClean="0"/>
              <a:t>A tool to identify the interconnectivity of a system</a:t>
            </a:r>
          </a:p>
          <a:p>
            <a:pPr lvl="1"/>
            <a:r>
              <a:rPr lang="en-GB" dirty="0" smtClean="0"/>
              <a:t>It is particularly useful in system design to assess the degree of binding and coupling in a system </a:t>
            </a:r>
          </a:p>
          <a:p>
            <a:r>
              <a:rPr lang="en-GB" dirty="0" smtClean="0"/>
              <a:t>Why use it?</a:t>
            </a:r>
          </a:p>
          <a:p>
            <a:pPr lvl="1"/>
            <a:r>
              <a:rPr lang="en-GB" dirty="0" smtClean="0"/>
              <a:t>N</a:t>
            </a:r>
            <a:r>
              <a:rPr lang="en-GB" baseline="30000" dirty="0" smtClean="0"/>
              <a:t>2</a:t>
            </a:r>
            <a:r>
              <a:rPr lang="en-GB" dirty="0" smtClean="0"/>
              <a:t> Analysis can be used to help find the natural architecture for a system</a:t>
            </a:r>
          </a:p>
          <a:p>
            <a:pPr lvl="1"/>
            <a:r>
              <a:rPr lang="en-GB" dirty="0" smtClean="0"/>
              <a:t>N</a:t>
            </a:r>
            <a:r>
              <a:rPr lang="en-GB" baseline="30000" dirty="0" smtClean="0"/>
              <a:t>2</a:t>
            </a:r>
            <a:r>
              <a:rPr lang="en-GB" dirty="0" smtClean="0"/>
              <a:t> Analysis can help identify where redundancy might be necessary</a:t>
            </a:r>
          </a:p>
          <a:p>
            <a:pPr lvl="1"/>
            <a:r>
              <a:rPr lang="en-GB" dirty="0" smtClean="0"/>
              <a:t>N</a:t>
            </a:r>
            <a:r>
              <a:rPr lang="en-GB" baseline="30000" dirty="0" smtClean="0"/>
              <a:t>2</a:t>
            </a:r>
            <a:r>
              <a:rPr lang="en-GB" dirty="0" smtClean="0"/>
              <a:t> Analysis can be used to document and manage interfaces</a:t>
            </a:r>
          </a:p>
          <a:p>
            <a:r>
              <a:rPr lang="en-GB" dirty="0" smtClean="0"/>
              <a:t>When to use it?</a:t>
            </a:r>
          </a:p>
          <a:p>
            <a:pPr lvl="1"/>
            <a:r>
              <a:rPr lang="en-GB" dirty="0" smtClean="0"/>
              <a:t>The approach could be used even before technological concept generation to help identify natural clusters of functionality</a:t>
            </a:r>
          </a:p>
          <a:p>
            <a:r>
              <a:rPr lang="en-GB" dirty="0" smtClean="0"/>
              <a:t>How to use it</a:t>
            </a:r>
          </a:p>
          <a:p>
            <a:pPr lvl="1"/>
            <a:r>
              <a:rPr lang="en-GB" dirty="0" smtClean="0"/>
              <a:t>An N</a:t>
            </a:r>
            <a:r>
              <a:rPr lang="en-GB" baseline="30000" dirty="0" smtClean="0"/>
              <a:t>2</a:t>
            </a:r>
            <a:r>
              <a:rPr lang="en-GB" dirty="0" smtClean="0"/>
              <a:t> chart comprises a matrix in which the functions or system elements are recorded on the leading diagonal. The remaining cells of the matrix are used to signify the presence of interfaces between functions</a:t>
            </a:r>
            <a:endParaRPr lang="en-GB" dirty="0"/>
          </a:p>
        </p:txBody>
      </p:sp>
      <p:pic>
        <p:nvPicPr>
          <p:cNvPr id="512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 y="1973262"/>
            <a:ext cx="3047986" cy="3217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5705527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41"/>
          <p:cNvSpPr>
            <a:spLocks noGrp="1" noChangeArrowheads="1"/>
          </p:cNvSpPr>
          <p:nvPr>
            <p:ph type="title"/>
          </p:nvPr>
        </p:nvSpPr>
        <p:spPr/>
        <p:txBody>
          <a:bodyPr/>
          <a:lstStyle/>
          <a:p>
            <a:r>
              <a:rPr lang="en-US" dirty="0">
                <a:latin typeface="Arial" charset="0"/>
              </a:rPr>
              <a:t>Generic </a:t>
            </a:r>
            <a:r>
              <a:rPr lang="en-US" dirty="0" smtClean="0">
                <a:latin typeface="Arial" charset="0"/>
              </a:rPr>
              <a:t>N</a:t>
            </a:r>
            <a:r>
              <a:rPr lang="en-US" baseline="30000" dirty="0">
                <a:latin typeface="Arial" charset="0"/>
              </a:rPr>
              <a:t>2</a:t>
            </a:r>
            <a:r>
              <a:rPr lang="en-US" dirty="0" smtClean="0">
                <a:latin typeface="Arial" charset="0"/>
              </a:rPr>
              <a:t> </a:t>
            </a:r>
            <a:r>
              <a:rPr lang="en-US" dirty="0">
                <a:latin typeface="Arial" charset="0"/>
              </a:rPr>
              <a:t>Diagram Rules</a:t>
            </a:r>
          </a:p>
        </p:txBody>
      </p:sp>
      <p:sp>
        <p:nvSpPr>
          <p:cNvPr id="5" name="Content Placeholder 4"/>
          <p:cNvSpPr>
            <a:spLocks noGrp="1"/>
          </p:cNvSpPr>
          <p:nvPr>
            <p:ph sz="half" idx="1"/>
          </p:nvPr>
        </p:nvSpPr>
        <p:spPr>
          <a:xfrm>
            <a:off x="207418" y="2280438"/>
            <a:ext cx="3245826" cy="2405063"/>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57150" indent="0">
              <a:spcBef>
                <a:spcPct val="45000"/>
              </a:spcBef>
              <a:buFont typeface="Symbol" charset="0"/>
              <a:buNone/>
              <a:defRPr/>
            </a:pPr>
            <a:r>
              <a:rPr lang="en-US" sz="2000" dirty="0">
                <a:latin typeface="Arial" charset="0"/>
                <a:cs typeface="+mn-cs"/>
              </a:rPr>
              <a:t>System Elements or Functions:</a:t>
            </a:r>
          </a:p>
          <a:p>
            <a:pPr>
              <a:spcBef>
                <a:spcPct val="45000"/>
              </a:spcBef>
              <a:defRPr/>
            </a:pPr>
            <a:r>
              <a:rPr lang="en-US" sz="1800" dirty="0" smtClean="0">
                <a:latin typeface="Arial" charset="0"/>
                <a:cs typeface="+mn-cs"/>
              </a:rPr>
              <a:t>are </a:t>
            </a:r>
            <a:r>
              <a:rPr lang="en-US" sz="1800" dirty="0">
                <a:latin typeface="Arial" charset="0"/>
                <a:cs typeface="+mn-cs"/>
              </a:rPr>
              <a:t>on the diagonal</a:t>
            </a:r>
          </a:p>
          <a:p>
            <a:pPr>
              <a:spcBef>
                <a:spcPct val="45000"/>
              </a:spcBef>
              <a:defRPr/>
            </a:pPr>
            <a:r>
              <a:rPr lang="en-US" sz="1800" dirty="0">
                <a:latin typeface="Arial" charset="0"/>
                <a:cs typeface="+mn-cs"/>
              </a:rPr>
              <a:t>have inputs and outputs</a:t>
            </a:r>
          </a:p>
          <a:p>
            <a:pPr>
              <a:spcBef>
                <a:spcPct val="45000"/>
              </a:spcBef>
              <a:defRPr/>
            </a:pPr>
            <a:r>
              <a:rPr lang="en-US" sz="1800" dirty="0" smtClean="0">
                <a:latin typeface="Arial" charset="0"/>
                <a:cs typeface="+mn-cs"/>
              </a:rPr>
              <a:t>outputs </a:t>
            </a:r>
            <a:r>
              <a:rPr lang="en-US" sz="1800" dirty="0">
                <a:latin typeface="Arial" charset="0"/>
                <a:cs typeface="+mn-cs"/>
              </a:rPr>
              <a:t>are contained in rows; inputs are contained in columns</a:t>
            </a:r>
          </a:p>
          <a:p>
            <a:pPr>
              <a:defRPr/>
            </a:pPr>
            <a:endParaRPr lang="en-US" dirty="0">
              <a:cs typeface="+mn-cs"/>
            </a:endParaRPr>
          </a:p>
        </p:txBody>
      </p:sp>
      <p:grpSp>
        <p:nvGrpSpPr>
          <p:cNvPr id="52227" name="Group 14"/>
          <p:cNvGrpSpPr>
            <a:grpSpLocks/>
          </p:cNvGrpSpPr>
          <p:nvPr/>
        </p:nvGrpSpPr>
        <p:grpSpPr bwMode="auto">
          <a:xfrm>
            <a:off x="4549879" y="1824038"/>
            <a:ext cx="3555023" cy="3562350"/>
            <a:chOff x="2813" y="1149"/>
            <a:chExt cx="2240" cy="2244"/>
          </a:xfrm>
        </p:grpSpPr>
        <p:sp>
          <p:nvSpPr>
            <p:cNvPr id="52312" name="Rectangle 15"/>
            <p:cNvSpPr>
              <a:spLocks noChangeArrowheads="1"/>
            </p:cNvSpPr>
            <p:nvPr/>
          </p:nvSpPr>
          <p:spPr bwMode="auto">
            <a:xfrm>
              <a:off x="3930"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3" name="Rectangle 16"/>
            <p:cNvSpPr>
              <a:spLocks noChangeArrowheads="1"/>
            </p:cNvSpPr>
            <p:nvPr/>
          </p:nvSpPr>
          <p:spPr bwMode="auto">
            <a:xfrm>
              <a:off x="3373" y="1706"/>
              <a:ext cx="565" cy="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00"/>
            </a:p>
          </p:txBody>
        </p:sp>
        <p:sp>
          <p:nvSpPr>
            <p:cNvPr id="52314" name="Rectangle 17"/>
            <p:cNvSpPr>
              <a:spLocks noChangeArrowheads="1"/>
            </p:cNvSpPr>
            <p:nvPr/>
          </p:nvSpPr>
          <p:spPr bwMode="auto">
            <a:xfrm>
              <a:off x="3373"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5" name="Rectangle 18"/>
            <p:cNvSpPr>
              <a:spLocks noChangeArrowheads="1"/>
            </p:cNvSpPr>
            <p:nvPr/>
          </p:nvSpPr>
          <p:spPr bwMode="auto">
            <a:xfrm>
              <a:off x="3930"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6" name="Rectangle 19"/>
            <p:cNvSpPr>
              <a:spLocks noChangeArrowheads="1"/>
            </p:cNvSpPr>
            <p:nvPr/>
          </p:nvSpPr>
          <p:spPr bwMode="auto">
            <a:xfrm>
              <a:off x="3930" y="1706"/>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7" name="Rectangle 20"/>
            <p:cNvSpPr>
              <a:spLocks noChangeArrowheads="1"/>
            </p:cNvSpPr>
            <p:nvPr/>
          </p:nvSpPr>
          <p:spPr bwMode="auto">
            <a:xfrm>
              <a:off x="3930" y="2828"/>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8" name="Rectangle 21"/>
            <p:cNvSpPr>
              <a:spLocks noChangeArrowheads="1"/>
            </p:cNvSpPr>
            <p:nvPr/>
          </p:nvSpPr>
          <p:spPr bwMode="auto">
            <a:xfrm>
              <a:off x="2813" y="1706"/>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9" name="Rectangle 22"/>
            <p:cNvSpPr>
              <a:spLocks noChangeArrowheads="1"/>
            </p:cNvSpPr>
            <p:nvPr/>
          </p:nvSpPr>
          <p:spPr bwMode="auto">
            <a:xfrm>
              <a:off x="4488"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0" name="Rectangle 23"/>
            <p:cNvSpPr>
              <a:spLocks noChangeArrowheads="1"/>
            </p:cNvSpPr>
            <p:nvPr/>
          </p:nvSpPr>
          <p:spPr bwMode="auto">
            <a:xfrm>
              <a:off x="4488" y="1706"/>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1" name="Rectangle 24"/>
            <p:cNvSpPr>
              <a:spLocks noChangeArrowheads="1"/>
            </p:cNvSpPr>
            <p:nvPr/>
          </p:nvSpPr>
          <p:spPr bwMode="auto">
            <a:xfrm>
              <a:off x="4488"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2" name="Rectangle 25"/>
            <p:cNvSpPr>
              <a:spLocks noChangeArrowheads="1"/>
            </p:cNvSpPr>
            <p:nvPr/>
          </p:nvSpPr>
          <p:spPr bwMode="auto">
            <a:xfrm>
              <a:off x="2813"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3" name="Rectangle 26"/>
            <p:cNvSpPr>
              <a:spLocks noChangeArrowheads="1"/>
            </p:cNvSpPr>
            <p:nvPr/>
          </p:nvSpPr>
          <p:spPr bwMode="auto">
            <a:xfrm>
              <a:off x="2813" y="2828"/>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4" name="Rectangle 27"/>
            <p:cNvSpPr>
              <a:spLocks noChangeArrowheads="1"/>
            </p:cNvSpPr>
            <p:nvPr/>
          </p:nvSpPr>
          <p:spPr bwMode="auto">
            <a:xfrm>
              <a:off x="3373" y="2828"/>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5" name="Rectangle 28"/>
            <p:cNvSpPr>
              <a:spLocks noChangeArrowheads="1"/>
            </p:cNvSpPr>
            <p:nvPr/>
          </p:nvSpPr>
          <p:spPr bwMode="auto">
            <a:xfrm>
              <a:off x="3373"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6" name="Rectangle 29"/>
            <p:cNvSpPr>
              <a:spLocks noChangeArrowheads="1"/>
            </p:cNvSpPr>
            <p:nvPr/>
          </p:nvSpPr>
          <p:spPr bwMode="auto">
            <a:xfrm>
              <a:off x="2813"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7" name="Rectangle 30"/>
            <p:cNvSpPr>
              <a:spLocks noChangeArrowheads="1"/>
            </p:cNvSpPr>
            <p:nvPr/>
          </p:nvSpPr>
          <p:spPr bwMode="auto">
            <a:xfrm>
              <a:off x="4488" y="2828"/>
              <a:ext cx="565" cy="565"/>
            </a:xfrm>
            <a:prstGeom prst="rect">
              <a:avLst/>
            </a:prstGeom>
            <a:solidFill>
              <a:srgbClr val="FFFFFF"/>
            </a:solidFill>
            <a:ln w="12700" cap="rnd">
              <a:solidFill>
                <a:schemeClr val="bg2"/>
              </a:solidFill>
              <a:round/>
              <a:headEnd/>
              <a:tailEnd/>
            </a:ln>
          </p:spPr>
          <p:txBody>
            <a:bodyPr/>
            <a:lstStyle/>
            <a:p>
              <a:endParaRPr lang="en-US" sz="1400"/>
            </a:p>
          </p:txBody>
        </p:sp>
      </p:grpSp>
      <p:grpSp>
        <p:nvGrpSpPr>
          <p:cNvPr id="52228" name="Group 31"/>
          <p:cNvGrpSpPr>
            <a:grpSpLocks/>
          </p:cNvGrpSpPr>
          <p:nvPr/>
        </p:nvGrpSpPr>
        <p:grpSpPr bwMode="auto">
          <a:xfrm>
            <a:off x="4516176" y="1801813"/>
            <a:ext cx="3601915" cy="3594100"/>
            <a:chOff x="2792" y="1135"/>
            <a:chExt cx="2269" cy="2264"/>
          </a:xfrm>
        </p:grpSpPr>
        <p:sp>
          <p:nvSpPr>
            <p:cNvPr id="486432" name="Rectangle 32"/>
            <p:cNvSpPr>
              <a:spLocks noChangeArrowheads="1"/>
            </p:cNvSpPr>
            <p:nvPr/>
          </p:nvSpPr>
          <p:spPr bwMode="auto">
            <a:xfrm>
              <a:off x="4496" y="2834"/>
              <a:ext cx="565"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sp>
          <p:nvSpPr>
            <p:cNvPr id="486433" name="Rectangle 33"/>
            <p:cNvSpPr>
              <a:spLocks noChangeArrowheads="1"/>
            </p:cNvSpPr>
            <p:nvPr/>
          </p:nvSpPr>
          <p:spPr bwMode="auto">
            <a:xfrm>
              <a:off x="3938" y="2277"/>
              <a:ext cx="566"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sp>
          <p:nvSpPr>
            <p:cNvPr id="486434" name="Rectangle 34"/>
            <p:cNvSpPr>
              <a:spLocks noChangeArrowheads="1"/>
            </p:cNvSpPr>
            <p:nvPr/>
          </p:nvSpPr>
          <p:spPr bwMode="auto">
            <a:xfrm>
              <a:off x="3381" y="1708"/>
              <a:ext cx="565"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sp>
          <p:nvSpPr>
            <p:cNvPr id="486435" name="Rectangle 35"/>
            <p:cNvSpPr>
              <a:spLocks noChangeArrowheads="1"/>
            </p:cNvSpPr>
            <p:nvPr/>
          </p:nvSpPr>
          <p:spPr bwMode="auto">
            <a:xfrm>
              <a:off x="2792" y="1135"/>
              <a:ext cx="565"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grpSp>
      <p:grpSp>
        <p:nvGrpSpPr>
          <p:cNvPr id="52229" name="Group 153"/>
          <p:cNvGrpSpPr>
            <a:grpSpLocks/>
          </p:cNvGrpSpPr>
          <p:nvPr/>
        </p:nvGrpSpPr>
        <p:grpSpPr bwMode="auto">
          <a:xfrm>
            <a:off x="4516161" y="1803429"/>
            <a:ext cx="1815611" cy="1812925"/>
            <a:chOff x="2792" y="1136"/>
            <a:chExt cx="1144" cy="1142"/>
          </a:xfrm>
        </p:grpSpPr>
        <p:sp>
          <p:nvSpPr>
            <p:cNvPr id="55328" name="Rectangle 154"/>
            <p:cNvSpPr>
              <a:spLocks noChangeArrowheads="1"/>
            </p:cNvSpPr>
            <p:nvPr/>
          </p:nvSpPr>
          <p:spPr bwMode="auto">
            <a:xfrm>
              <a:off x="2792" y="1136"/>
              <a:ext cx="556" cy="560"/>
            </a:xfrm>
            <a:prstGeom prst="rect">
              <a:avLst/>
            </a:prstGeom>
            <a:solidFill>
              <a:schemeClr val="accent6">
                <a:lumMod val="20000"/>
                <a:lumOff val="80000"/>
              </a:schemeClr>
            </a:solidFill>
            <a:ln w="15875">
              <a:solidFill>
                <a:schemeClr val="tx1"/>
              </a:solidFill>
              <a:miter lim="800000"/>
              <a:headEnd/>
              <a:tailEnd/>
            </a:ln>
          </p:spPr>
          <p:txBody>
            <a:bodyPr wrap="none" anchor="ctr"/>
            <a:lstStyle/>
            <a:p>
              <a:pPr>
                <a:defRPr/>
              </a:pPr>
              <a:endParaRPr lang="en-US" sz="1400">
                <a:cs typeface="+mn-cs"/>
              </a:endParaRPr>
            </a:p>
          </p:txBody>
        </p:sp>
        <p:sp>
          <p:nvSpPr>
            <p:cNvPr id="52307" name="Rectangle 155"/>
            <p:cNvSpPr>
              <a:spLocks noChangeArrowheads="1"/>
            </p:cNvSpPr>
            <p:nvPr/>
          </p:nvSpPr>
          <p:spPr bwMode="auto">
            <a:xfrm>
              <a:off x="3380" y="1718"/>
              <a:ext cx="556" cy="560"/>
            </a:xfrm>
            <a:prstGeom prst="rect">
              <a:avLst/>
            </a:prstGeom>
            <a:solidFill>
              <a:srgbClr val="CECEEF"/>
            </a:solidFill>
            <a:ln w="15875">
              <a:solidFill>
                <a:schemeClr val="tx1"/>
              </a:solidFill>
              <a:miter lim="800000"/>
              <a:headEnd/>
              <a:tailEnd/>
            </a:ln>
          </p:spPr>
          <p:txBody>
            <a:bodyPr wrap="none" anchor="ctr"/>
            <a:lstStyle/>
            <a:p>
              <a:endParaRPr lang="en-US" sz="1400"/>
            </a:p>
          </p:txBody>
        </p:sp>
      </p:grpSp>
      <p:grpSp>
        <p:nvGrpSpPr>
          <p:cNvPr id="52230" name="Group 156"/>
          <p:cNvGrpSpPr>
            <a:grpSpLocks/>
          </p:cNvGrpSpPr>
          <p:nvPr/>
        </p:nvGrpSpPr>
        <p:grpSpPr bwMode="auto">
          <a:xfrm>
            <a:off x="6344976" y="3622704"/>
            <a:ext cx="1777511" cy="1774825"/>
            <a:chOff x="3944" y="2282"/>
            <a:chExt cx="1120" cy="1118"/>
          </a:xfrm>
        </p:grpSpPr>
        <p:sp>
          <p:nvSpPr>
            <p:cNvPr id="52304" name="Rectangle 157"/>
            <p:cNvSpPr>
              <a:spLocks noChangeArrowheads="1"/>
            </p:cNvSpPr>
            <p:nvPr/>
          </p:nvSpPr>
          <p:spPr bwMode="auto">
            <a:xfrm>
              <a:off x="3944" y="2282"/>
              <a:ext cx="556" cy="560"/>
            </a:xfrm>
            <a:prstGeom prst="rect">
              <a:avLst/>
            </a:prstGeom>
            <a:solidFill>
              <a:srgbClr val="CECEEF"/>
            </a:solidFill>
            <a:ln w="15875">
              <a:solidFill>
                <a:schemeClr val="tx1"/>
              </a:solidFill>
              <a:miter lim="800000"/>
              <a:headEnd/>
              <a:tailEnd/>
            </a:ln>
          </p:spPr>
          <p:txBody>
            <a:bodyPr wrap="none" anchor="ctr"/>
            <a:lstStyle/>
            <a:p>
              <a:endParaRPr lang="en-US" sz="1400"/>
            </a:p>
          </p:txBody>
        </p:sp>
        <p:sp>
          <p:nvSpPr>
            <p:cNvPr id="52305" name="Rectangle 158"/>
            <p:cNvSpPr>
              <a:spLocks noChangeArrowheads="1"/>
            </p:cNvSpPr>
            <p:nvPr/>
          </p:nvSpPr>
          <p:spPr bwMode="auto">
            <a:xfrm>
              <a:off x="4508" y="2840"/>
              <a:ext cx="556" cy="560"/>
            </a:xfrm>
            <a:prstGeom prst="rect">
              <a:avLst/>
            </a:prstGeom>
            <a:solidFill>
              <a:srgbClr val="CECEEF"/>
            </a:solidFill>
            <a:ln w="15875">
              <a:solidFill>
                <a:schemeClr val="tx1"/>
              </a:solidFill>
              <a:miter lim="800000"/>
              <a:headEnd/>
              <a:tailEnd/>
            </a:ln>
          </p:spPr>
          <p:txBody>
            <a:bodyPr wrap="none" anchor="ctr"/>
            <a:lstStyle/>
            <a:p>
              <a:endParaRPr lang="en-US" sz="1400"/>
            </a:p>
          </p:txBody>
        </p:sp>
      </p:grpSp>
      <p:sp>
        <p:nvSpPr>
          <p:cNvPr id="52231" name="Rectangle 163"/>
          <p:cNvSpPr>
            <a:spLocks noChangeArrowheads="1"/>
          </p:cNvSpPr>
          <p:nvPr/>
        </p:nvSpPr>
        <p:spPr bwMode="auto">
          <a:xfrm>
            <a:off x="4456095" y="1865313"/>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1</a:t>
            </a:r>
            <a:endParaRPr lang="en-US" sz="1600" b="1"/>
          </a:p>
        </p:txBody>
      </p:sp>
      <p:sp>
        <p:nvSpPr>
          <p:cNvPr id="52232" name="Rectangle 166"/>
          <p:cNvSpPr>
            <a:spLocks noChangeArrowheads="1"/>
          </p:cNvSpPr>
          <p:nvPr/>
        </p:nvSpPr>
        <p:spPr bwMode="auto">
          <a:xfrm>
            <a:off x="5491713" y="881872"/>
            <a:ext cx="1631156"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lnSpc>
                <a:spcPct val="90000"/>
              </a:lnSpc>
            </a:pPr>
            <a:r>
              <a:rPr lang="en-US" sz="1600" dirty="0">
                <a:solidFill>
                  <a:srgbClr val="000000"/>
                </a:solidFill>
              </a:rPr>
              <a:t>External </a:t>
            </a:r>
            <a:r>
              <a:rPr lang="en-US" sz="1600" dirty="0" smtClean="0">
                <a:solidFill>
                  <a:srgbClr val="000000"/>
                </a:solidFill>
              </a:rPr>
              <a:t>Inputs to</a:t>
            </a:r>
          </a:p>
          <a:p>
            <a:pPr algn="ctr" eaLnBrk="0" hangingPunct="0">
              <a:lnSpc>
                <a:spcPct val="90000"/>
              </a:lnSpc>
            </a:pPr>
            <a:r>
              <a:rPr lang="en-US" sz="1600" dirty="0" smtClean="0">
                <a:solidFill>
                  <a:srgbClr val="000000"/>
                </a:solidFill>
              </a:rPr>
              <a:t>Functions 2 and 3</a:t>
            </a:r>
            <a:endParaRPr lang="en-US" sz="2000" dirty="0"/>
          </a:p>
        </p:txBody>
      </p:sp>
      <p:grpSp>
        <p:nvGrpSpPr>
          <p:cNvPr id="52233" name="Group 168"/>
          <p:cNvGrpSpPr>
            <a:grpSpLocks/>
          </p:cNvGrpSpPr>
          <p:nvPr/>
        </p:nvGrpSpPr>
        <p:grpSpPr bwMode="auto">
          <a:xfrm>
            <a:off x="5493572" y="1368425"/>
            <a:ext cx="101112" cy="336550"/>
            <a:chOff x="4141" y="826"/>
            <a:chExt cx="63" cy="212"/>
          </a:xfrm>
        </p:grpSpPr>
        <p:sp>
          <p:nvSpPr>
            <p:cNvPr id="52302" name="Rectangle 169"/>
            <p:cNvSpPr>
              <a:spLocks noChangeArrowheads="1"/>
            </p:cNvSpPr>
            <p:nvPr/>
          </p:nvSpPr>
          <p:spPr bwMode="auto">
            <a:xfrm rot="21499808">
              <a:off x="4141" y="826"/>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sp>
          <p:nvSpPr>
            <p:cNvPr id="52303" name="Rectangle 170"/>
            <p:cNvSpPr>
              <a:spLocks noChangeArrowheads="1"/>
            </p:cNvSpPr>
            <p:nvPr/>
          </p:nvSpPr>
          <p:spPr bwMode="auto">
            <a:xfrm rot="21499808">
              <a:off x="4204" y="878"/>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grpSp>
      <p:grpSp>
        <p:nvGrpSpPr>
          <p:cNvPr id="52234" name="Group 171"/>
          <p:cNvGrpSpPr>
            <a:grpSpLocks/>
          </p:cNvGrpSpPr>
          <p:nvPr/>
        </p:nvGrpSpPr>
        <p:grpSpPr bwMode="auto">
          <a:xfrm>
            <a:off x="5843800" y="1735142"/>
            <a:ext cx="43962" cy="333375"/>
            <a:chOff x="3649" y="1517"/>
            <a:chExt cx="28" cy="210"/>
          </a:xfrm>
        </p:grpSpPr>
        <p:sp>
          <p:nvSpPr>
            <p:cNvPr id="52300" name="Rectangle 172"/>
            <p:cNvSpPr>
              <a:spLocks noChangeArrowheads="1"/>
            </p:cNvSpPr>
            <p:nvPr/>
          </p:nvSpPr>
          <p:spPr bwMode="auto">
            <a:xfrm rot="21499808">
              <a:off x="3677" y="1567"/>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sp>
          <p:nvSpPr>
            <p:cNvPr id="52301" name="Rectangle 173"/>
            <p:cNvSpPr>
              <a:spLocks noChangeArrowheads="1"/>
            </p:cNvSpPr>
            <p:nvPr/>
          </p:nvSpPr>
          <p:spPr bwMode="auto">
            <a:xfrm rot="21499808">
              <a:off x="3649" y="1517"/>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grpSp>
      <p:sp>
        <p:nvSpPr>
          <p:cNvPr id="55315" name="Line 175"/>
          <p:cNvSpPr>
            <a:spLocks noChangeShapeType="1"/>
          </p:cNvSpPr>
          <p:nvPr/>
        </p:nvSpPr>
        <p:spPr bwMode="auto">
          <a:xfrm>
            <a:off x="5867260" y="1379567"/>
            <a:ext cx="2931" cy="433387"/>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52236" name="Rectangle 177"/>
          <p:cNvSpPr>
            <a:spLocks noChangeArrowheads="1"/>
          </p:cNvSpPr>
          <p:nvPr/>
        </p:nvSpPr>
        <p:spPr bwMode="auto">
          <a:xfrm rot="-5400000">
            <a:off x="2849767" y="3350213"/>
            <a:ext cx="1995638"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lnSpc>
                <a:spcPct val="90000"/>
              </a:lnSpc>
            </a:pPr>
            <a:r>
              <a:rPr lang="en-US" sz="1600" dirty="0">
                <a:solidFill>
                  <a:srgbClr val="000000"/>
                </a:solidFill>
              </a:rPr>
              <a:t>External </a:t>
            </a:r>
            <a:r>
              <a:rPr lang="en-US" sz="1600" dirty="0" smtClean="0">
                <a:solidFill>
                  <a:srgbClr val="000000"/>
                </a:solidFill>
              </a:rPr>
              <a:t>Outputs from</a:t>
            </a:r>
          </a:p>
          <a:p>
            <a:pPr algn="ctr" eaLnBrk="0" hangingPunct="0">
              <a:lnSpc>
                <a:spcPct val="90000"/>
              </a:lnSpc>
            </a:pPr>
            <a:r>
              <a:rPr lang="en-US" sz="1600" dirty="0" smtClean="0">
                <a:solidFill>
                  <a:srgbClr val="000000"/>
                </a:solidFill>
              </a:rPr>
              <a:t>Functions 2 and 3</a:t>
            </a:r>
            <a:endParaRPr lang="en-US" sz="1600" dirty="0">
              <a:solidFill>
                <a:srgbClr val="000000"/>
              </a:solidFill>
            </a:endParaRPr>
          </a:p>
        </p:txBody>
      </p:sp>
      <p:sp>
        <p:nvSpPr>
          <p:cNvPr id="52237" name="Rectangle 163"/>
          <p:cNvSpPr>
            <a:spLocks noChangeArrowheads="1"/>
          </p:cNvSpPr>
          <p:nvPr/>
        </p:nvSpPr>
        <p:spPr bwMode="auto">
          <a:xfrm>
            <a:off x="5383683" y="2816225"/>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2</a:t>
            </a:r>
            <a:endParaRPr lang="en-US" sz="1600" b="1"/>
          </a:p>
        </p:txBody>
      </p:sp>
      <p:sp>
        <p:nvSpPr>
          <p:cNvPr id="52238" name="Rectangle 163"/>
          <p:cNvSpPr>
            <a:spLocks noChangeArrowheads="1"/>
          </p:cNvSpPr>
          <p:nvPr/>
        </p:nvSpPr>
        <p:spPr bwMode="auto">
          <a:xfrm>
            <a:off x="6273171" y="3706813"/>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3</a:t>
            </a:r>
            <a:endParaRPr lang="en-US" sz="1600" b="1"/>
          </a:p>
        </p:txBody>
      </p:sp>
      <p:sp>
        <p:nvSpPr>
          <p:cNvPr id="52239" name="Rectangle 163"/>
          <p:cNvSpPr>
            <a:spLocks noChangeArrowheads="1"/>
          </p:cNvSpPr>
          <p:nvPr/>
        </p:nvSpPr>
        <p:spPr bwMode="auto">
          <a:xfrm>
            <a:off x="7175848" y="4608513"/>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4</a:t>
            </a:r>
            <a:endParaRPr lang="en-US" sz="1600" b="1"/>
          </a:p>
        </p:txBody>
      </p:sp>
      <p:sp>
        <p:nvSpPr>
          <p:cNvPr id="168" name="Line 175"/>
          <p:cNvSpPr>
            <a:spLocks noChangeShapeType="1"/>
          </p:cNvSpPr>
          <p:nvPr/>
        </p:nvSpPr>
        <p:spPr bwMode="auto">
          <a:xfrm>
            <a:off x="6660033" y="1374775"/>
            <a:ext cx="4397" cy="433388"/>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nvGrpSpPr>
          <p:cNvPr id="52241" name="Group 1"/>
          <p:cNvGrpSpPr>
            <a:grpSpLocks/>
          </p:cNvGrpSpPr>
          <p:nvPr/>
        </p:nvGrpSpPr>
        <p:grpSpPr bwMode="auto">
          <a:xfrm rot="10800000">
            <a:off x="5002675" y="5384800"/>
            <a:ext cx="797169" cy="439738"/>
            <a:chOff x="5619448" y="1465942"/>
            <a:chExt cx="796924" cy="439057"/>
          </a:xfrm>
        </p:grpSpPr>
        <p:sp>
          <p:nvSpPr>
            <p:cNvPr id="169" name="Line 175"/>
            <p:cNvSpPr>
              <a:spLocks noChangeShapeType="1"/>
            </p:cNvSpPr>
            <p:nvPr/>
          </p:nvSpPr>
          <p:spPr bwMode="auto">
            <a:xfrm>
              <a:off x="5620913" y="1470698"/>
              <a:ext cx="2930" cy="43430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170" name="Line 175"/>
            <p:cNvSpPr>
              <a:spLocks noChangeShapeType="1"/>
            </p:cNvSpPr>
            <p:nvPr/>
          </p:nvSpPr>
          <p:spPr bwMode="auto">
            <a:xfrm>
              <a:off x="6414908" y="1465942"/>
              <a:ext cx="2930" cy="43430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sp>
        <p:nvSpPr>
          <p:cNvPr id="52242" name="Rectangle 166"/>
          <p:cNvSpPr>
            <a:spLocks noChangeArrowheads="1"/>
          </p:cNvSpPr>
          <p:nvPr/>
        </p:nvSpPr>
        <p:spPr bwMode="auto">
          <a:xfrm>
            <a:off x="4675889" y="5986468"/>
            <a:ext cx="1631156"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r>
              <a:rPr lang="en-US" sz="1600" dirty="0">
                <a:solidFill>
                  <a:srgbClr val="000000"/>
                </a:solidFill>
              </a:rPr>
              <a:t>External </a:t>
            </a:r>
            <a:r>
              <a:rPr lang="en-US" sz="1600" dirty="0" smtClean="0">
                <a:solidFill>
                  <a:srgbClr val="000000"/>
                </a:solidFill>
              </a:rPr>
              <a:t>Inputs to</a:t>
            </a:r>
          </a:p>
          <a:p>
            <a:pPr eaLnBrk="0" hangingPunct="0">
              <a:lnSpc>
                <a:spcPct val="90000"/>
              </a:lnSpc>
            </a:pPr>
            <a:r>
              <a:rPr lang="en-US" sz="1600" dirty="0" smtClean="0">
                <a:solidFill>
                  <a:srgbClr val="000000"/>
                </a:solidFill>
              </a:rPr>
              <a:t>Functions 1 and 2</a:t>
            </a:r>
            <a:endParaRPr lang="en-US" sz="2000" dirty="0"/>
          </a:p>
        </p:txBody>
      </p:sp>
      <p:sp>
        <p:nvSpPr>
          <p:cNvPr id="52243" name="TextBox 2"/>
          <p:cNvSpPr txBox="1">
            <a:spLocks noChangeArrowheads="1"/>
          </p:cNvSpPr>
          <p:nvPr/>
        </p:nvSpPr>
        <p:spPr bwMode="auto">
          <a:xfrm>
            <a:off x="7213934" y="3729038"/>
            <a:ext cx="1100504"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3 to 4</a:t>
            </a:r>
          </a:p>
        </p:txBody>
      </p:sp>
      <p:sp>
        <p:nvSpPr>
          <p:cNvPr id="6" name="Bent-Up Arrow 5"/>
          <p:cNvSpPr/>
          <p:nvPr/>
        </p:nvSpPr>
        <p:spPr>
          <a:xfrm flipV="1">
            <a:off x="7310102" y="3737667"/>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47" name="TextBox 176"/>
          <p:cNvSpPr txBox="1">
            <a:spLocks noChangeArrowheads="1"/>
          </p:cNvSpPr>
          <p:nvPr/>
        </p:nvSpPr>
        <p:spPr bwMode="auto">
          <a:xfrm>
            <a:off x="5430561" y="1954213"/>
            <a:ext cx="110050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1 to 2</a:t>
            </a:r>
          </a:p>
        </p:txBody>
      </p:sp>
      <p:sp>
        <p:nvSpPr>
          <p:cNvPr id="178" name="Bent-Up Arrow 177"/>
          <p:cNvSpPr/>
          <p:nvPr/>
        </p:nvSpPr>
        <p:spPr>
          <a:xfrm flipV="1">
            <a:off x="5526468" y="1963030"/>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51" name="TextBox 178"/>
          <p:cNvSpPr txBox="1">
            <a:spLocks noChangeArrowheads="1"/>
          </p:cNvSpPr>
          <p:nvPr/>
        </p:nvSpPr>
        <p:spPr bwMode="auto">
          <a:xfrm>
            <a:off x="7189029" y="2851179"/>
            <a:ext cx="110050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2 to 4</a:t>
            </a:r>
          </a:p>
        </p:txBody>
      </p:sp>
      <p:sp>
        <p:nvSpPr>
          <p:cNvPr id="180" name="Bent-Up Arrow 179"/>
          <p:cNvSpPr/>
          <p:nvPr/>
        </p:nvSpPr>
        <p:spPr>
          <a:xfrm flipV="1">
            <a:off x="7284888" y="2859965"/>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55" name="TextBox 180"/>
          <p:cNvSpPr txBox="1">
            <a:spLocks noChangeArrowheads="1"/>
          </p:cNvSpPr>
          <p:nvPr/>
        </p:nvSpPr>
        <p:spPr bwMode="auto">
          <a:xfrm>
            <a:off x="6346430" y="283530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2 to 3</a:t>
            </a:r>
          </a:p>
        </p:txBody>
      </p:sp>
      <p:sp>
        <p:nvSpPr>
          <p:cNvPr id="182" name="Bent-Up Arrow 181"/>
          <p:cNvSpPr/>
          <p:nvPr/>
        </p:nvSpPr>
        <p:spPr>
          <a:xfrm flipV="1">
            <a:off x="6442623" y="2843635"/>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59" name="TextBox 182"/>
          <p:cNvSpPr txBox="1">
            <a:spLocks noChangeArrowheads="1"/>
          </p:cNvSpPr>
          <p:nvPr/>
        </p:nvSpPr>
        <p:spPr bwMode="auto">
          <a:xfrm>
            <a:off x="7235915" y="1947863"/>
            <a:ext cx="1100503"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1 to 4</a:t>
            </a:r>
          </a:p>
        </p:txBody>
      </p:sp>
      <p:sp>
        <p:nvSpPr>
          <p:cNvPr id="184" name="Bent-Up Arrow 183"/>
          <p:cNvSpPr/>
          <p:nvPr/>
        </p:nvSpPr>
        <p:spPr>
          <a:xfrm flipV="1">
            <a:off x="7314384" y="1965892"/>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63" name="TextBox 184"/>
          <p:cNvSpPr txBox="1">
            <a:spLocks noChangeArrowheads="1"/>
          </p:cNvSpPr>
          <p:nvPr/>
        </p:nvSpPr>
        <p:spPr bwMode="auto">
          <a:xfrm>
            <a:off x="6322982" y="1949479"/>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1 to 3</a:t>
            </a:r>
          </a:p>
        </p:txBody>
      </p:sp>
      <p:sp>
        <p:nvSpPr>
          <p:cNvPr id="186" name="Bent-Up Arrow 185"/>
          <p:cNvSpPr/>
          <p:nvPr/>
        </p:nvSpPr>
        <p:spPr>
          <a:xfrm flipV="1">
            <a:off x="6418836" y="1958442"/>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67" name="TextBox 186"/>
          <p:cNvSpPr txBox="1">
            <a:spLocks noChangeArrowheads="1"/>
          </p:cNvSpPr>
          <p:nvPr/>
        </p:nvSpPr>
        <p:spPr bwMode="auto">
          <a:xfrm>
            <a:off x="4674429" y="2814638"/>
            <a:ext cx="110050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2 to 1</a:t>
            </a:r>
          </a:p>
        </p:txBody>
      </p:sp>
      <p:sp>
        <p:nvSpPr>
          <p:cNvPr id="188" name="Bent-Up Arrow 187"/>
          <p:cNvSpPr/>
          <p:nvPr/>
        </p:nvSpPr>
        <p:spPr>
          <a:xfrm rot="10800000" flipV="1">
            <a:off x="4565904" y="2867415"/>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71" name="TextBox 204"/>
          <p:cNvSpPr txBox="1">
            <a:spLocks noChangeArrowheads="1"/>
          </p:cNvSpPr>
          <p:nvPr/>
        </p:nvSpPr>
        <p:spPr bwMode="auto">
          <a:xfrm>
            <a:off x="4693478" y="3703638"/>
            <a:ext cx="1100504"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3 to 1</a:t>
            </a:r>
          </a:p>
        </p:txBody>
      </p:sp>
      <p:sp>
        <p:nvSpPr>
          <p:cNvPr id="206" name="Bent-Up Arrow 205"/>
          <p:cNvSpPr/>
          <p:nvPr/>
        </p:nvSpPr>
        <p:spPr>
          <a:xfrm rot="10800000" flipV="1">
            <a:off x="4585092" y="3756863"/>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75" name="TextBox 206"/>
          <p:cNvSpPr txBox="1">
            <a:spLocks noChangeArrowheads="1"/>
          </p:cNvSpPr>
          <p:nvPr/>
        </p:nvSpPr>
        <p:spPr bwMode="auto">
          <a:xfrm>
            <a:off x="5607878" y="3703638"/>
            <a:ext cx="1100504"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3 to 2</a:t>
            </a:r>
          </a:p>
        </p:txBody>
      </p:sp>
      <p:sp>
        <p:nvSpPr>
          <p:cNvPr id="208" name="Bent-Up Arrow 207"/>
          <p:cNvSpPr/>
          <p:nvPr/>
        </p:nvSpPr>
        <p:spPr>
          <a:xfrm rot="10800000" flipV="1">
            <a:off x="5499828" y="3756863"/>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79" name="TextBox 210"/>
          <p:cNvSpPr txBox="1">
            <a:spLocks noChangeArrowheads="1"/>
          </p:cNvSpPr>
          <p:nvPr/>
        </p:nvSpPr>
        <p:spPr bwMode="auto">
          <a:xfrm>
            <a:off x="4693478" y="455615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4 to 1</a:t>
            </a:r>
          </a:p>
        </p:txBody>
      </p:sp>
      <p:sp>
        <p:nvSpPr>
          <p:cNvPr id="212" name="Bent-Up Arrow 211"/>
          <p:cNvSpPr/>
          <p:nvPr/>
        </p:nvSpPr>
        <p:spPr>
          <a:xfrm rot="10800000" flipV="1">
            <a:off x="4585092" y="4609432"/>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83" name="TextBox 216"/>
          <p:cNvSpPr txBox="1">
            <a:spLocks noChangeArrowheads="1"/>
          </p:cNvSpPr>
          <p:nvPr/>
        </p:nvSpPr>
        <p:spPr bwMode="auto">
          <a:xfrm>
            <a:off x="5572706" y="455615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4 to 2</a:t>
            </a:r>
          </a:p>
        </p:txBody>
      </p:sp>
      <p:sp>
        <p:nvSpPr>
          <p:cNvPr id="218" name="Bent-Up Arrow 217"/>
          <p:cNvSpPr/>
          <p:nvPr/>
        </p:nvSpPr>
        <p:spPr>
          <a:xfrm rot="10800000" flipV="1">
            <a:off x="5464298" y="4609433"/>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87" name="TextBox 218"/>
          <p:cNvSpPr txBox="1">
            <a:spLocks noChangeArrowheads="1"/>
          </p:cNvSpPr>
          <p:nvPr/>
        </p:nvSpPr>
        <p:spPr bwMode="auto">
          <a:xfrm>
            <a:off x="6469526" y="455615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4 to 3</a:t>
            </a:r>
          </a:p>
        </p:txBody>
      </p:sp>
      <p:sp>
        <p:nvSpPr>
          <p:cNvPr id="220" name="Bent-Up Arrow 219"/>
          <p:cNvSpPr/>
          <p:nvPr/>
        </p:nvSpPr>
        <p:spPr>
          <a:xfrm rot="10800000" flipV="1">
            <a:off x="6361272" y="4609432"/>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grpSp>
        <p:nvGrpSpPr>
          <p:cNvPr id="52291" name="Group 76"/>
          <p:cNvGrpSpPr>
            <a:grpSpLocks/>
          </p:cNvGrpSpPr>
          <p:nvPr/>
        </p:nvGrpSpPr>
        <p:grpSpPr bwMode="auto">
          <a:xfrm rot="5400000">
            <a:off x="3922084" y="3397251"/>
            <a:ext cx="796925" cy="438150"/>
            <a:chOff x="5619448" y="1465942"/>
            <a:chExt cx="796924" cy="439057"/>
          </a:xfrm>
        </p:grpSpPr>
        <p:sp>
          <p:nvSpPr>
            <p:cNvPr id="78" name="Line 175"/>
            <p:cNvSpPr>
              <a:spLocks noChangeShapeType="1"/>
            </p:cNvSpPr>
            <p:nvPr/>
          </p:nvSpPr>
          <p:spPr bwMode="auto">
            <a:xfrm>
              <a:off x="5617861" y="1470348"/>
              <a:ext cx="3175" cy="43465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79" name="Line 175"/>
            <p:cNvSpPr>
              <a:spLocks noChangeShapeType="1"/>
            </p:cNvSpPr>
            <p:nvPr/>
          </p:nvSpPr>
          <p:spPr bwMode="auto">
            <a:xfrm>
              <a:off x="6411610" y="1465942"/>
              <a:ext cx="3175" cy="43465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grpSp>
        <p:nvGrpSpPr>
          <p:cNvPr id="52292" name="Group 79"/>
          <p:cNvGrpSpPr>
            <a:grpSpLocks/>
          </p:cNvGrpSpPr>
          <p:nvPr/>
        </p:nvGrpSpPr>
        <p:grpSpPr bwMode="auto">
          <a:xfrm rot="-5400000">
            <a:off x="7920385" y="2472608"/>
            <a:ext cx="796925" cy="439615"/>
            <a:chOff x="5619448" y="1465942"/>
            <a:chExt cx="796924" cy="439057"/>
          </a:xfrm>
        </p:grpSpPr>
        <p:sp>
          <p:nvSpPr>
            <p:cNvPr id="81" name="Line 175"/>
            <p:cNvSpPr>
              <a:spLocks noChangeShapeType="1"/>
            </p:cNvSpPr>
            <p:nvPr/>
          </p:nvSpPr>
          <p:spPr bwMode="auto">
            <a:xfrm>
              <a:off x="5619448" y="1468869"/>
              <a:ext cx="3175" cy="434667"/>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82" name="Line 175"/>
            <p:cNvSpPr>
              <a:spLocks noChangeShapeType="1"/>
            </p:cNvSpPr>
            <p:nvPr/>
          </p:nvSpPr>
          <p:spPr bwMode="auto">
            <a:xfrm>
              <a:off x="6414785" y="1465942"/>
              <a:ext cx="3175" cy="434667"/>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sp>
        <p:nvSpPr>
          <p:cNvPr id="52293" name="Rectangle 177"/>
          <p:cNvSpPr>
            <a:spLocks noChangeArrowheads="1"/>
          </p:cNvSpPr>
          <p:nvPr/>
        </p:nvSpPr>
        <p:spPr bwMode="auto">
          <a:xfrm rot="5400000">
            <a:off x="7726045" y="2424303"/>
            <a:ext cx="1995638"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lnSpc>
                <a:spcPct val="90000"/>
              </a:lnSpc>
            </a:pPr>
            <a:r>
              <a:rPr lang="en-US" sz="1600" dirty="0">
                <a:solidFill>
                  <a:srgbClr val="000000"/>
                </a:solidFill>
              </a:rPr>
              <a:t>External </a:t>
            </a:r>
            <a:r>
              <a:rPr lang="en-US" sz="1600" dirty="0" smtClean="0">
                <a:solidFill>
                  <a:srgbClr val="000000"/>
                </a:solidFill>
              </a:rPr>
              <a:t>Outputs from</a:t>
            </a:r>
          </a:p>
          <a:p>
            <a:pPr algn="ctr" eaLnBrk="0" hangingPunct="0">
              <a:lnSpc>
                <a:spcPct val="90000"/>
              </a:lnSpc>
            </a:pPr>
            <a:r>
              <a:rPr lang="en-US" sz="1600" dirty="0" smtClean="0">
                <a:solidFill>
                  <a:srgbClr val="000000"/>
                </a:solidFill>
              </a:rPr>
              <a:t>Functions 1 and 2</a:t>
            </a:r>
            <a:endParaRPr lang="en-US" sz="1600" dirty="0">
              <a:solidFill>
                <a:srgbClr val="000000"/>
              </a:solidFill>
            </a:endParaRPr>
          </a:p>
        </p:txBody>
      </p:sp>
    </p:spTree>
    <p:extLst>
      <p:ext uri="{BB962C8B-B14F-4D97-AF65-F5344CB8AC3E}">
        <p14:creationId xmlns:p14="http://schemas.microsoft.com/office/powerpoint/2010/main" val="383887739"/>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50711411"/>
              </p:ext>
            </p:extLst>
          </p:nvPr>
        </p:nvGraphicFramePr>
        <p:xfrm>
          <a:off x="1859999" y="1488654"/>
          <a:ext cx="5556897" cy="4946408"/>
        </p:xfrm>
        <a:graphic>
          <a:graphicData uri="http://schemas.openxmlformats.org/drawingml/2006/table">
            <a:tbl>
              <a:tblPr firstRow="1" bandRow="1">
                <a:tableStyleId>{5940675A-B579-460E-94D1-54222C63F5DA}</a:tableStyleId>
              </a:tblPr>
              <a:tblGrid>
                <a:gridCol w="508668"/>
                <a:gridCol w="508668"/>
                <a:gridCol w="470217"/>
                <a:gridCol w="508668"/>
                <a:gridCol w="508668"/>
                <a:gridCol w="508668"/>
                <a:gridCol w="508668"/>
                <a:gridCol w="508668"/>
                <a:gridCol w="508668"/>
                <a:gridCol w="508668"/>
                <a:gridCol w="508668"/>
              </a:tblGrid>
              <a:tr h="438569">
                <a:tc>
                  <a:txBody>
                    <a:bodyPr/>
                    <a:lstStyle/>
                    <a:p>
                      <a:pPr algn="ctr"/>
                      <a:r>
                        <a:rPr lang="en-US" dirty="0" smtClean="0"/>
                        <a:t>F</a:t>
                      </a:r>
                      <a:r>
                        <a:rPr lang="en-US" baseline="-25000"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ap="flat" cmpd="sng" algn="ctr">
                      <a:solidFill>
                        <a:scrgbClr r="0" g="0" b="0"/>
                      </a:solidFill>
                      <a:prstDash val="dash"/>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smtClean="0"/>
                        <a:t>F</a:t>
                      </a:r>
                      <a:r>
                        <a:rPr lang="en-US" baseline="-25000"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smtClean="0"/>
                        <a:t>F</a:t>
                      </a:r>
                      <a:r>
                        <a:rPr lang="en-US" baseline="-25000" dirty="0" smtClean="0"/>
                        <a:t>3</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47738">
                <a:tc>
                  <a:txBody>
                    <a:bodyPr/>
                    <a:lstStyle/>
                    <a:p>
                      <a:pPr algn="ctr"/>
                      <a:r>
                        <a:rPr lang="en-US" dirty="0" smtClean="0"/>
                        <a:t>1</a:t>
                      </a: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smtClean="0"/>
                        <a:t>F</a:t>
                      </a:r>
                      <a:r>
                        <a:rPr lang="en-US" baseline="-25000" dirty="0" smtClean="0"/>
                        <a:t>4</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smtClean="0"/>
                        <a:t>F</a:t>
                      </a:r>
                      <a:r>
                        <a:rPr lang="en-US" baseline="-25000" dirty="0" smtClean="0"/>
                        <a:t>5</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smtClean="0"/>
                        <a:t>F</a:t>
                      </a:r>
                      <a:r>
                        <a:rPr lang="en-US" baseline="-25000" dirty="0" smtClean="0"/>
                        <a:t>6</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dash"/>
                      <a:round/>
                      <a:headEnd type="none" w="med" len="med"/>
                      <a:tailEnd type="none" w="med" len="med"/>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smtClean="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F</a:t>
                      </a:r>
                      <a:r>
                        <a:rPr lang="en-US" baseline="-25000" dirty="0" smtClean="0"/>
                        <a:t>7</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r>
              <a:tr h="438569">
                <a:tc>
                  <a:txBody>
                    <a:bodyPr/>
                    <a:lstStyle/>
                    <a:p>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smtClean="0"/>
                        <a:t>F</a:t>
                      </a:r>
                      <a:r>
                        <a:rPr lang="en-US" baseline="-25000" dirty="0" smtClean="0"/>
                        <a:t>8</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ap="flat" cmpd="sng" algn="ctr">
                      <a:solidFill>
                        <a:scrgbClr r="0" g="0" b="0"/>
                      </a:solidFill>
                      <a:prstDash val="dash"/>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a:t>
                      </a: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dirty="0" smtClean="0"/>
                        <a:t>1</a:t>
                      </a:r>
                      <a:endParaRPr lang="en-US" dirty="0"/>
                    </a:p>
                  </a:txBody>
                  <a:tcPr>
                    <a:lnL w="12700" cmpd="sng">
                      <a:noFill/>
                    </a:lnL>
                    <a:lnR w="12700" cap="flat" cmpd="sng" algn="ctr">
                      <a:solidFill>
                        <a:scrgbClr r="0" g="0" b="0"/>
                      </a:solidFill>
                      <a:prstDash val="dash"/>
                      <a:round/>
                      <a:headEnd type="none" w="med" len="med"/>
                      <a:tailEnd type="none" w="med" len="med"/>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r>
              <a:tr h="438569">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t>1</a:t>
                      </a:r>
                      <a:endParaRPr lang="en-US" dirty="0"/>
                    </a:p>
                  </a:txBody>
                  <a:tcPr>
                    <a:lnL w="12700" cap="flat" cmpd="sng" algn="ctr">
                      <a:solidFill>
                        <a:scrgbClr r="0" g="0" b="0"/>
                      </a:solidFill>
                      <a:prstDash val="dash"/>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smtClean="0"/>
                        <a:t>F</a:t>
                      </a:r>
                      <a:r>
                        <a:rPr lang="en-US" baseline="-25000" dirty="0" smtClean="0"/>
                        <a:t>9</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551549">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t>1</a:t>
                      </a: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smtClean="0"/>
                        <a:t>F</a:t>
                      </a:r>
                      <a:r>
                        <a:rPr lang="en-US" baseline="-25000" dirty="0" smtClean="0"/>
                        <a:t>10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dash"/>
                      <a:round/>
                      <a:headEnd type="none" w="med" len="med"/>
                      <a:tailEnd type="none" w="med" len="med"/>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r>
              <a:tr h="438569">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dirty="0" smtClean="0"/>
                        <a:t>1</a:t>
                      </a: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smtClean="0"/>
                        <a:t>F</a:t>
                      </a:r>
                      <a:r>
                        <a:rPr lang="en-US" baseline="-25000" dirty="0" smtClean="0"/>
                        <a:t>11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 name="Rounded Rectangular Callout 1"/>
          <p:cNvSpPr/>
          <p:nvPr/>
        </p:nvSpPr>
        <p:spPr>
          <a:xfrm>
            <a:off x="7162800" y="3581400"/>
            <a:ext cx="1820240" cy="684695"/>
          </a:xfrm>
          <a:prstGeom prst="wedgeRoundRectCallout">
            <a:avLst>
              <a:gd name="adj1" fmla="val -51775"/>
              <a:gd name="adj2" fmla="val 9438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smtClean="0">
                <a:solidFill>
                  <a:prstClr val="black"/>
                </a:solidFill>
                <a:latin typeface="Calibri"/>
              </a:rPr>
              <a:t>Tightly bound group of elements</a:t>
            </a:r>
            <a:endParaRPr lang="en-US" sz="1600" dirty="0">
              <a:solidFill>
                <a:prstClr val="black"/>
              </a:solidFill>
              <a:latin typeface="Calibri"/>
            </a:endParaRPr>
          </a:p>
        </p:txBody>
      </p:sp>
      <p:sp>
        <p:nvSpPr>
          <p:cNvPr id="5" name="Rounded Rectangular Callout 4"/>
          <p:cNvSpPr/>
          <p:nvPr/>
        </p:nvSpPr>
        <p:spPr>
          <a:xfrm>
            <a:off x="2997204" y="5944744"/>
            <a:ext cx="1820240" cy="604075"/>
          </a:xfrm>
          <a:prstGeom prst="wedgeRoundRectCallout">
            <a:avLst>
              <a:gd name="adj1" fmla="val 78666"/>
              <a:gd name="adj2" fmla="val -2686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smtClean="0">
                <a:solidFill>
                  <a:prstClr val="black"/>
                </a:solidFill>
                <a:latin typeface="Calibri"/>
              </a:rPr>
              <a:t>Complex interconnections</a:t>
            </a:r>
            <a:endParaRPr lang="en-US" sz="1600" dirty="0">
              <a:solidFill>
                <a:prstClr val="black"/>
              </a:solidFill>
              <a:latin typeface="Calibri"/>
            </a:endParaRPr>
          </a:p>
        </p:txBody>
      </p:sp>
      <p:sp>
        <p:nvSpPr>
          <p:cNvPr id="6" name="Rounded Rectangular Callout 5"/>
          <p:cNvSpPr/>
          <p:nvPr/>
        </p:nvSpPr>
        <p:spPr>
          <a:xfrm>
            <a:off x="4817440" y="867465"/>
            <a:ext cx="1820240" cy="414130"/>
          </a:xfrm>
          <a:prstGeom prst="wedgeRoundRectCallout">
            <a:avLst>
              <a:gd name="adj1" fmla="val -106985"/>
              <a:gd name="adj2" fmla="val 42238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smtClean="0">
                <a:solidFill>
                  <a:prstClr val="black"/>
                </a:solidFill>
                <a:latin typeface="Calibri"/>
              </a:rPr>
              <a:t>Critical Element</a:t>
            </a:r>
            <a:endParaRPr lang="en-US" sz="1600" dirty="0">
              <a:solidFill>
                <a:prstClr val="black"/>
              </a:solidFill>
              <a:latin typeface="Calibri"/>
            </a:endParaRPr>
          </a:p>
        </p:txBody>
      </p:sp>
      <p:sp>
        <p:nvSpPr>
          <p:cNvPr id="3" name="Right Brace 2"/>
          <p:cNvSpPr/>
          <p:nvPr/>
        </p:nvSpPr>
        <p:spPr>
          <a:xfrm rot="18803955">
            <a:off x="5087210" y="2886230"/>
            <a:ext cx="284922" cy="1579313"/>
          </a:xfrm>
          <a:prstGeom prst="rightBrace">
            <a:avLst>
              <a:gd name="adj1" fmla="val 2771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fontAlgn="auto">
              <a:spcBef>
                <a:spcPts val="0"/>
              </a:spcBef>
              <a:spcAft>
                <a:spcPts val="0"/>
              </a:spcAft>
            </a:pPr>
            <a:endParaRPr lang="en-US">
              <a:solidFill>
                <a:prstClr val="black"/>
              </a:solidFill>
              <a:latin typeface="Calibri"/>
            </a:endParaRPr>
          </a:p>
        </p:txBody>
      </p:sp>
      <p:sp>
        <p:nvSpPr>
          <p:cNvPr id="8" name="Rounded Rectangular Callout 7"/>
          <p:cNvSpPr/>
          <p:nvPr/>
        </p:nvSpPr>
        <p:spPr>
          <a:xfrm>
            <a:off x="5727564" y="2272629"/>
            <a:ext cx="1820240" cy="785911"/>
          </a:xfrm>
          <a:prstGeom prst="wedgeRoundRectCallout">
            <a:avLst>
              <a:gd name="adj1" fmla="val -72403"/>
              <a:gd name="adj2" fmla="val 11799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smtClean="0">
                <a:solidFill>
                  <a:prstClr val="black"/>
                </a:solidFill>
                <a:latin typeface="Calibri"/>
              </a:rPr>
              <a:t>Simple linear cascade flow between elements</a:t>
            </a:r>
            <a:endParaRPr lang="en-US" sz="1600" dirty="0">
              <a:solidFill>
                <a:prstClr val="black"/>
              </a:solidFill>
              <a:latin typeface="Calibri"/>
            </a:endParaRPr>
          </a:p>
        </p:txBody>
      </p:sp>
      <p:sp>
        <p:nvSpPr>
          <p:cNvPr id="11" name="Curved Left Arrow 10"/>
          <p:cNvSpPr/>
          <p:nvPr/>
        </p:nvSpPr>
        <p:spPr>
          <a:xfrm rot="7672188">
            <a:off x="2799326" y="2749745"/>
            <a:ext cx="322725" cy="735916"/>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black"/>
              </a:solidFill>
              <a:latin typeface="Calibri"/>
            </a:endParaRPr>
          </a:p>
        </p:txBody>
      </p:sp>
      <p:sp>
        <p:nvSpPr>
          <p:cNvPr id="12" name="Curved Left Arrow 11"/>
          <p:cNvSpPr/>
          <p:nvPr/>
        </p:nvSpPr>
        <p:spPr>
          <a:xfrm rot="18569526">
            <a:off x="3492855" y="2076516"/>
            <a:ext cx="322725" cy="735916"/>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black"/>
              </a:solidFill>
              <a:latin typeface="Calibri"/>
            </a:endParaRPr>
          </a:p>
        </p:txBody>
      </p:sp>
      <p:sp>
        <p:nvSpPr>
          <p:cNvPr id="13" name="Rounded Rectangular Callout 12"/>
          <p:cNvSpPr/>
          <p:nvPr/>
        </p:nvSpPr>
        <p:spPr>
          <a:xfrm>
            <a:off x="607344" y="4059030"/>
            <a:ext cx="1820240" cy="414130"/>
          </a:xfrm>
          <a:prstGeom prst="wedgeRoundRectCallout">
            <a:avLst>
              <a:gd name="adj1" fmla="val 72600"/>
              <a:gd name="adj2" fmla="val -24161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smtClean="0">
                <a:solidFill>
                  <a:prstClr val="black"/>
                </a:solidFill>
                <a:latin typeface="Calibri"/>
              </a:rPr>
              <a:t>Feedback Loop</a:t>
            </a:r>
            <a:endParaRPr lang="en-US" sz="1600" dirty="0">
              <a:solidFill>
                <a:prstClr val="black"/>
              </a:solidFill>
              <a:latin typeface="Calibri"/>
            </a:endParaRPr>
          </a:p>
        </p:txBody>
      </p:sp>
      <p:sp>
        <p:nvSpPr>
          <p:cNvPr id="14" name="Rounded Rectangular Callout 13"/>
          <p:cNvSpPr/>
          <p:nvPr/>
        </p:nvSpPr>
        <p:spPr>
          <a:xfrm>
            <a:off x="607344" y="624548"/>
            <a:ext cx="1820240" cy="485913"/>
          </a:xfrm>
          <a:prstGeom prst="wedgeRoundRectCallout">
            <a:avLst>
              <a:gd name="adj1" fmla="val 81700"/>
              <a:gd name="adj2" fmla="val 12935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smtClean="0">
                <a:solidFill>
                  <a:prstClr val="black"/>
                </a:solidFill>
                <a:latin typeface="Calibri"/>
              </a:rPr>
              <a:t>Influence of Critical Element</a:t>
            </a:r>
            <a:endParaRPr lang="en-US" sz="1600" dirty="0">
              <a:solidFill>
                <a:prstClr val="black"/>
              </a:solidFill>
              <a:latin typeface="Calibri"/>
            </a:endParaRPr>
          </a:p>
        </p:txBody>
      </p:sp>
      <p:sp>
        <p:nvSpPr>
          <p:cNvPr id="15" name="Rounded Rectangular Callout 14"/>
          <p:cNvSpPr/>
          <p:nvPr/>
        </p:nvSpPr>
        <p:spPr>
          <a:xfrm>
            <a:off x="1539741" y="4904449"/>
            <a:ext cx="3018302" cy="576469"/>
          </a:xfrm>
          <a:prstGeom prst="wedgeRoundRectCallout">
            <a:avLst>
              <a:gd name="adj1" fmla="val 70853"/>
              <a:gd name="adj2" fmla="val -10721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smtClean="0">
                <a:solidFill>
                  <a:prstClr val="black"/>
                </a:solidFill>
                <a:latin typeface="Calibri"/>
              </a:rPr>
              <a:t>Nodal Point – a natural “break” between element groups</a:t>
            </a:r>
            <a:endParaRPr lang="en-US" sz="1600" dirty="0">
              <a:solidFill>
                <a:prstClr val="black"/>
              </a:solidFill>
              <a:latin typeface="Calibri"/>
            </a:endParaRPr>
          </a:p>
        </p:txBody>
      </p:sp>
    </p:spTree>
    <p:extLst>
      <p:ext uri="{BB962C8B-B14F-4D97-AF65-F5344CB8AC3E}">
        <p14:creationId xmlns:p14="http://schemas.microsoft.com/office/powerpoint/2010/main" val="17897364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3" grpId="0" animBg="1"/>
      <p:bldP spid="8" grpId="0" animBg="1"/>
      <p:bldP spid="11" grpId="0" animBg="1"/>
      <p:bldP spid="12" grpId="0" animBg="1"/>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N2 Analysis Process</a:t>
            </a:r>
            <a:endParaRPr lang="en-US" dirty="0"/>
          </a:p>
        </p:txBody>
      </p:sp>
      <p:sp>
        <p:nvSpPr>
          <p:cNvPr id="4" name="Rectangle 3"/>
          <p:cNvSpPr>
            <a:spLocks noChangeArrowheads="1"/>
          </p:cNvSpPr>
          <p:nvPr/>
        </p:nvSpPr>
        <p:spPr bwMode="gray">
          <a:xfrm>
            <a:off x="2432392" y="3392501"/>
            <a:ext cx="3239647" cy="109374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r>
              <a:rPr lang="en-GB" dirty="0" smtClean="0">
                <a:solidFill>
                  <a:schemeClr val="bg1"/>
                </a:solidFill>
              </a:rPr>
              <a:t>Step 2:</a:t>
            </a:r>
          </a:p>
          <a:p>
            <a:pPr algn="ctr"/>
            <a:r>
              <a:rPr lang="en-GB" dirty="0" smtClean="0">
                <a:solidFill>
                  <a:schemeClr val="bg1"/>
                </a:solidFill>
              </a:rPr>
              <a:t>Analyse Unstructured Matrix to investigate underlying structures</a:t>
            </a:r>
          </a:p>
        </p:txBody>
      </p:sp>
      <p:sp>
        <p:nvSpPr>
          <p:cNvPr id="5" name="Rectangle 4"/>
          <p:cNvSpPr>
            <a:spLocks noChangeArrowheads="1"/>
          </p:cNvSpPr>
          <p:nvPr/>
        </p:nvSpPr>
        <p:spPr bwMode="gray">
          <a:xfrm>
            <a:off x="4832459" y="4716822"/>
            <a:ext cx="3131347" cy="101641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r>
              <a:rPr lang="en-GB" dirty="0" smtClean="0">
                <a:solidFill>
                  <a:schemeClr val="bg1"/>
                </a:solidFill>
              </a:rPr>
              <a:t>Step 3:</a:t>
            </a:r>
          </a:p>
          <a:p>
            <a:pPr algn="ctr"/>
            <a:r>
              <a:rPr lang="en-GB" dirty="0" smtClean="0">
                <a:solidFill>
                  <a:schemeClr val="bg1"/>
                </a:solidFill>
              </a:rPr>
              <a:t>Draw Conclusions about System Structure</a:t>
            </a:r>
            <a:endParaRPr lang="en-GB" dirty="0">
              <a:solidFill>
                <a:schemeClr val="bg1"/>
              </a:solidFill>
            </a:endParaRPr>
          </a:p>
        </p:txBody>
      </p:sp>
      <p:sp>
        <p:nvSpPr>
          <p:cNvPr id="6" name="Text Box 14"/>
          <p:cNvSpPr txBox="1">
            <a:spLocks noChangeArrowheads="1"/>
          </p:cNvSpPr>
          <p:nvPr/>
        </p:nvSpPr>
        <p:spPr bwMode="auto">
          <a:xfrm>
            <a:off x="5178743" y="2470006"/>
            <a:ext cx="3303732" cy="641350"/>
          </a:xfrm>
          <a:prstGeom prst="rect">
            <a:avLst/>
          </a:prstGeom>
          <a:noFill/>
          <a:ln w="9525">
            <a:noFill/>
            <a:miter lim="800000"/>
            <a:headEnd/>
            <a:tailEnd/>
          </a:ln>
          <a:effectLst/>
        </p:spPr>
        <p:txBody>
          <a:bodyPr wrap="square">
            <a:spAutoFit/>
          </a:bodyPr>
          <a:lstStyle/>
          <a:p>
            <a:pPr algn="r"/>
            <a:r>
              <a:rPr lang="en-GB" dirty="0"/>
              <a:t>The approach is basically linear, but, there is iteration</a:t>
            </a:r>
          </a:p>
        </p:txBody>
      </p:sp>
      <p:sp>
        <p:nvSpPr>
          <p:cNvPr id="7" name="Rectangle 3"/>
          <p:cNvSpPr>
            <a:spLocks noChangeArrowheads="1"/>
          </p:cNvSpPr>
          <p:nvPr/>
        </p:nvSpPr>
        <p:spPr bwMode="gray">
          <a:xfrm>
            <a:off x="823422" y="2212745"/>
            <a:ext cx="2370168" cy="89861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r>
              <a:rPr lang="en-GB" dirty="0" smtClean="0">
                <a:solidFill>
                  <a:schemeClr val="bg1"/>
                </a:solidFill>
              </a:rPr>
              <a:t>Step 1:</a:t>
            </a:r>
          </a:p>
          <a:p>
            <a:pPr algn="ctr"/>
            <a:r>
              <a:rPr lang="en-GB" dirty="0" smtClean="0">
                <a:solidFill>
                  <a:schemeClr val="bg1"/>
                </a:solidFill>
              </a:rPr>
              <a:t>Construct Unstructured Matrix</a:t>
            </a:r>
            <a:endParaRPr lang="en-GB" dirty="0">
              <a:solidFill>
                <a:schemeClr val="bg1"/>
              </a:solidFill>
            </a:endParaRPr>
          </a:p>
        </p:txBody>
      </p:sp>
      <p:sp>
        <p:nvSpPr>
          <p:cNvPr id="8" name="AutoShape 7"/>
          <p:cNvSpPr>
            <a:spLocks noChangeArrowheads="1"/>
          </p:cNvSpPr>
          <p:nvPr/>
        </p:nvSpPr>
        <p:spPr bwMode="auto">
          <a:xfrm rot="5400000">
            <a:off x="3364039" y="2624418"/>
            <a:ext cx="505789" cy="56923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99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GB" dirty="0"/>
          </a:p>
        </p:txBody>
      </p:sp>
      <p:sp>
        <p:nvSpPr>
          <p:cNvPr id="9" name="AutoShape 7"/>
          <p:cNvSpPr>
            <a:spLocks noChangeArrowheads="1"/>
          </p:cNvSpPr>
          <p:nvPr/>
        </p:nvSpPr>
        <p:spPr bwMode="auto">
          <a:xfrm rot="5400000">
            <a:off x="5860621" y="3948739"/>
            <a:ext cx="505789" cy="56923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99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GB" dirty="0"/>
          </a:p>
        </p:txBody>
      </p:sp>
      <p:sp>
        <p:nvSpPr>
          <p:cNvPr id="10" name="AutoShape 7"/>
          <p:cNvSpPr>
            <a:spLocks noChangeArrowheads="1"/>
          </p:cNvSpPr>
          <p:nvPr/>
        </p:nvSpPr>
        <p:spPr bwMode="auto">
          <a:xfrm rot="16200000">
            <a:off x="4063220" y="4538938"/>
            <a:ext cx="505789" cy="56923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99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GB" dirty="0"/>
          </a:p>
        </p:txBody>
      </p:sp>
    </p:spTree>
    <p:extLst>
      <p:ext uri="{BB962C8B-B14F-4D97-AF65-F5344CB8AC3E}">
        <p14:creationId xmlns:p14="http://schemas.microsoft.com/office/powerpoint/2010/main" val="15329121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Step 1: Construct the Unstructured Matrix</a:t>
            </a:r>
            <a:endParaRPr lang="en-US" dirty="0"/>
          </a:p>
        </p:txBody>
      </p:sp>
      <p:sp>
        <p:nvSpPr>
          <p:cNvPr id="5" name="Text Placeholder 4"/>
          <p:cNvSpPr>
            <a:spLocks noGrp="1"/>
          </p:cNvSpPr>
          <p:nvPr>
            <p:ph type="body" sz="quarter" idx="1"/>
          </p:nvPr>
        </p:nvSpPr>
        <p:spPr>
          <a:xfrm>
            <a:off x="130175" y="1328738"/>
            <a:ext cx="3146425" cy="5148262"/>
          </a:xfrm>
        </p:spPr>
        <p:txBody>
          <a:bodyPr>
            <a:normAutofit fontScale="85000" lnSpcReduction="20000"/>
          </a:bodyPr>
          <a:lstStyle/>
          <a:p>
            <a:r>
              <a:rPr lang="en-US" dirty="0" smtClean="0"/>
              <a:t>Step 1, or the input to step 1 is critical to performing a N2 Analysis. </a:t>
            </a:r>
            <a:r>
              <a:rPr lang="en-GB" dirty="0" smtClean="0"/>
              <a:t>You could argue that there is a “Step 0” which is to  generate a model of the system of interest that show the components and the interconnections between those components. In terms of the Systems Engineering tools presented in this course the Function Flow Diagram is the obvious choice although there are other Systems Thinking tools that can be used</a:t>
            </a:r>
          </a:p>
          <a:p>
            <a:endParaRPr lang="en-US" dirty="0" smtClean="0"/>
          </a:p>
          <a:p>
            <a:endParaRPr lang="en-US" dirty="0"/>
          </a:p>
        </p:txBody>
      </p:sp>
      <p:pic>
        <p:nvPicPr>
          <p:cNvPr id="6" name="Picture 5"/>
          <p:cNvPicPr>
            <a:picLocks noChangeAspect="1"/>
          </p:cNvPicPr>
          <p:nvPr/>
        </p:nvPicPr>
        <p:blipFill>
          <a:blip r:embed="rId2"/>
          <a:stretch>
            <a:fillRect/>
          </a:stretch>
        </p:blipFill>
        <p:spPr>
          <a:xfrm>
            <a:off x="3440582" y="885826"/>
            <a:ext cx="5435130" cy="5319712"/>
          </a:xfrm>
          <a:prstGeom prst="rect">
            <a:avLst/>
          </a:prstGeom>
        </p:spPr>
      </p:pic>
      <p:sp>
        <p:nvSpPr>
          <p:cNvPr id="7" name="TextBox 6"/>
          <p:cNvSpPr txBox="1"/>
          <p:nvPr/>
        </p:nvSpPr>
        <p:spPr>
          <a:xfrm>
            <a:off x="6467954" y="5486400"/>
            <a:ext cx="2442927"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Here we have a Function Flow Diagram that comprises 11 functions </a:t>
            </a:r>
            <a:endParaRPr lang="en-US" sz="1400" dirty="0"/>
          </a:p>
        </p:txBody>
      </p:sp>
    </p:spTree>
    <p:extLst>
      <p:ext uri="{BB962C8B-B14F-4D97-AF65-F5344CB8AC3E}">
        <p14:creationId xmlns:p14="http://schemas.microsoft.com/office/powerpoint/2010/main" val="2923684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6"/>
          <p:cNvSpPr/>
          <p:nvPr/>
        </p:nvSpPr>
        <p:spPr>
          <a:xfrm>
            <a:off x="5531371" y="1338142"/>
            <a:ext cx="314793" cy="445688"/>
          </a:xfrm>
          <a:prstGeom prst="down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graphicFrame>
        <p:nvGraphicFramePr>
          <p:cNvPr id="4" name="Table 3"/>
          <p:cNvGraphicFramePr>
            <a:graphicFrameLocks noGrp="1"/>
          </p:cNvGraphicFramePr>
          <p:nvPr>
            <p:extLst/>
          </p:nvPr>
        </p:nvGraphicFramePr>
        <p:xfrm>
          <a:off x="4332154" y="1738863"/>
          <a:ext cx="4374689" cy="4264304"/>
        </p:xfrm>
        <a:graphic>
          <a:graphicData uri="http://schemas.openxmlformats.org/drawingml/2006/table">
            <a:tbl>
              <a:tblPr firstRow="1" bandRow="1">
                <a:tableStyleId>{5940675A-B579-460E-94D1-54222C63F5DA}</a:tableStyleId>
              </a:tblPr>
              <a:tblGrid>
                <a:gridCol w="397699"/>
                <a:gridCol w="397699"/>
                <a:gridCol w="397699"/>
                <a:gridCol w="351899"/>
                <a:gridCol w="443499"/>
                <a:gridCol w="397699"/>
                <a:gridCol w="397699"/>
                <a:gridCol w="397699"/>
                <a:gridCol w="397699"/>
                <a:gridCol w="397699"/>
                <a:gridCol w="397699"/>
              </a:tblGrid>
              <a:tr h="387664">
                <a:tc>
                  <a:txBody>
                    <a:bodyPr/>
                    <a:lstStyle/>
                    <a:p>
                      <a:pPr algn="ctr"/>
                      <a:r>
                        <a:rPr lang="en-US" sz="1700" dirty="0" smtClean="0"/>
                        <a:t>A</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r>
                        <a:rPr lang="en-US" sz="1700" dirty="0" smtClean="0"/>
                        <a:t>B</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C</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D</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E</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F</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G</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H</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r>
              <a:tr h="387664">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I</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J</a:t>
                      </a:r>
                      <a:endParaRPr lang="en-US" sz="1700" dirty="0"/>
                    </a:p>
                  </a:txBody>
                  <a:tcPr marL="91447" marR="91447" marT="42205" marB="42205"/>
                </a:tc>
                <a:tc>
                  <a:txBody>
                    <a:bodyPr/>
                    <a:lstStyle/>
                    <a:p>
                      <a:pPr algn="ctr"/>
                      <a:endParaRPr lang="en-US" sz="1700" dirty="0"/>
                    </a:p>
                  </a:txBody>
                  <a:tcPr marL="91447" marR="91447" marT="42205" marB="42205"/>
                </a:tc>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K</a:t>
                      </a:r>
                      <a:endParaRPr lang="en-US" sz="1700" dirty="0"/>
                    </a:p>
                  </a:txBody>
                  <a:tcPr marL="91447" marR="91447" marT="42205" marB="42205"/>
                </a:tc>
              </a:tr>
            </a:tbl>
          </a:graphicData>
        </a:graphic>
      </p:graphicFrame>
      <p:sp>
        <p:nvSpPr>
          <p:cNvPr id="3" name="TextBox 2"/>
          <p:cNvSpPr txBox="1"/>
          <p:nvPr/>
        </p:nvSpPr>
        <p:spPr>
          <a:xfrm>
            <a:off x="440599" y="5125692"/>
            <a:ext cx="3291952"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From the FFD we can construct the unstructured N</a:t>
            </a:r>
            <a:r>
              <a:rPr lang="en-US" baseline="30000" dirty="0"/>
              <a:t>2 </a:t>
            </a:r>
            <a:r>
              <a:rPr lang="en-US" dirty="0"/>
              <a:t> matrix. In this case a “1” is used to signify a flow between two functions</a:t>
            </a:r>
          </a:p>
        </p:txBody>
      </p:sp>
      <p:sp>
        <p:nvSpPr>
          <p:cNvPr id="2" name="Title 1"/>
          <p:cNvSpPr>
            <a:spLocks noGrp="1"/>
          </p:cNvSpPr>
          <p:nvPr>
            <p:ph type="title"/>
          </p:nvPr>
        </p:nvSpPr>
        <p:spPr/>
        <p:txBody>
          <a:bodyPr/>
          <a:lstStyle/>
          <a:p>
            <a:r>
              <a:rPr lang="en-US" dirty="0" smtClean="0"/>
              <a:t>Step 1: Example</a:t>
            </a:r>
            <a:endParaRPr lang="en-US" dirty="0"/>
          </a:p>
        </p:txBody>
      </p:sp>
      <p:sp>
        <p:nvSpPr>
          <p:cNvPr id="6" name="Rounded Rectangular Callout 5"/>
          <p:cNvSpPr/>
          <p:nvPr/>
        </p:nvSpPr>
        <p:spPr>
          <a:xfrm>
            <a:off x="3606275" y="1056842"/>
            <a:ext cx="2353456" cy="412106"/>
          </a:xfrm>
          <a:prstGeom prst="wedgeRoundRectCallout">
            <a:avLst>
              <a:gd name="adj1" fmla="val -97903"/>
              <a:gd name="adj2" fmla="val 160712"/>
              <a:gd name="adj3" fmla="val 16667"/>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t>A outputs to D</a:t>
            </a:r>
            <a:endParaRPr lang="en-US" dirty="0"/>
          </a:p>
        </p:txBody>
      </p:sp>
      <p:pic>
        <p:nvPicPr>
          <p:cNvPr id="9" name="Picture 8"/>
          <p:cNvPicPr>
            <a:picLocks noChangeAspect="1"/>
          </p:cNvPicPr>
          <p:nvPr/>
        </p:nvPicPr>
        <p:blipFill>
          <a:blip r:embed="rId2"/>
          <a:stretch>
            <a:fillRect/>
          </a:stretch>
        </p:blipFill>
        <p:spPr>
          <a:xfrm>
            <a:off x="251959" y="1571748"/>
            <a:ext cx="3780394" cy="3496792"/>
          </a:xfrm>
          <a:prstGeom prst="rect">
            <a:avLst/>
          </a:prstGeom>
        </p:spPr>
      </p:pic>
    </p:spTree>
    <p:extLst>
      <p:ext uri="{BB962C8B-B14F-4D97-AF65-F5344CB8AC3E}">
        <p14:creationId xmlns:p14="http://schemas.microsoft.com/office/powerpoint/2010/main" val="3939212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4957760" y="1657094"/>
          <a:ext cx="3775233" cy="3778500"/>
        </p:xfrm>
        <a:graphic>
          <a:graphicData uri="http://schemas.openxmlformats.org/drawingml/2006/table">
            <a:tbl>
              <a:tblPr firstRow="1" bandRow="1"/>
              <a:tblGrid>
                <a:gridCol w="343203"/>
                <a:gridCol w="343203"/>
                <a:gridCol w="343203"/>
                <a:gridCol w="343203"/>
                <a:gridCol w="343203"/>
                <a:gridCol w="343203"/>
                <a:gridCol w="343203"/>
                <a:gridCol w="343203"/>
                <a:gridCol w="343203"/>
                <a:gridCol w="343203"/>
                <a:gridCol w="343203"/>
              </a:tblGrid>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A</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D</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I</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C</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B</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G</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smtClean="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H</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E</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K</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J</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F</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bl>
          </a:graphicData>
        </a:graphic>
      </p:graphicFrame>
      <p:sp>
        <p:nvSpPr>
          <p:cNvPr id="2" name="Title 1"/>
          <p:cNvSpPr>
            <a:spLocks noGrp="1"/>
          </p:cNvSpPr>
          <p:nvPr>
            <p:ph type="title"/>
          </p:nvPr>
        </p:nvSpPr>
        <p:spPr>
          <a:xfrm>
            <a:off x="0" y="606131"/>
            <a:ext cx="9144000" cy="584775"/>
          </a:xfrm>
        </p:spPr>
        <p:txBody>
          <a:bodyPr/>
          <a:lstStyle/>
          <a:p>
            <a:pPr algn="l"/>
            <a:r>
              <a:rPr lang="en-US" smtClean="0"/>
              <a:t>Step 2</a:t>
            </a:r>
            <a:endParaRPr lang="en-US" dirty="0"/>
          </a:p>
        </p:txBody>
      </p:sp>
      <p:sp>
        <p:nvSpPr>
          <p:cNvPr id="6" name="Text Placeholder 5"/>
          <p:cNvSpPr>
            <a:spLocks noGrp="1"/>
          </p:cNvSpPr>
          <p:nvPr>
            <p:ph type="body" sz="quarter" idx="14"/>
          </p:nvPr>
        </p:nvSpPr>
        <p:spPr>
          <a:xfrm>
            <a:off x="256478" y="1484312"/>
            <a:ext cx="4171059" cy="4573331"/>
          </a:xfrm>
        </p:spPr>
        <p:txBody>
          <a:bodyPr>
            <a:normAutofit fontScale="92500" lnSpcReduction="20000"/>
          </a:bodyPr>
          <a:lstStyle/>
          <a:p>
            <a:r>
              <a:rPr lang="en-GB" sz="1600" dirty="0" smtClean="0"/>
              <a:t>To find the natural structure that exists in most systems we re-order the rows of the N</a:t>
            </a:r>
            <a:r>
              <a:rPr lang="en-GB" sz="1600" baseline="30000" dirty="0" smtClean="0"/>
              <a:t>2</a:t>
            </a:r>
            <a:r>
              <a:rPr lang="en-GB" sz="1600" dirty="0" smtClean="0"/>
              <a:t> Matrix. To show you the outcome of such a re-ordering exercise, the matrix opposite shows the “hidden” structure that comprises a number of natural clusters of functions (if you are designing a system these could be potential subsystems) and a critical element centred on Function H. </a:t>
            </a:r>
            <a:endParaRPr lang="en-US" sz="1600" dirty="0" smtClean="0"/>
          </a:p>
          <a:p>
            <a:r>
              <a:rPr lang="en-GB" sz="1600" dirty="0" smtClean="0"/>
              <a:t>Moving from the un-clustered matrix to the clustered one can be accomplished by two means. Software packages do exist to perform the task, or it can be achieved by hand. At first glance the “by hand” method may appear somewhat daunting, but with a few simple “tricks” it can be made tractable.</a:t>
            </a:r>
            <a:endParaRPr lang="en-US" sz="1600" dirty="0" smtClean="0"/>
          </a:p>
          <a:p>
            <a:endParaRPr lang="en-US" sz="1600" dirty="0"/>
          </a:p>
        </p:txBody>
      </p:sp>
    </p:spTree>
    <p:extLst>
      <p:ext uri="{BB962C8B-B14F-4D97-AF65-F5344CB8AC3E}">
        <p14:creationId xmlns:p14="http://schemas.microsoft.com/office/powerpoint/2010/main" val="7531264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3008409" y="1471102"/>
          <a:ext cx="5303232" cy="4429854"/>
        </p:xfrm>
        <a:graphic>
          <a:graphicData uri="http://schemas.openxmlformats.org/drawingml/2006/table">
            <a:tbl>
              <a:tblPr firstRow="1" bandRow="1">
                <a:tableStyleId>{5940675A-B579-460E-94D1-54222C63F5DA}</a:tableStyleId>
              </a:tblPr>
              <a:tblGrid>
                <a:gridCol w="482112"/>
                <a:gridCol w="482112"/>
                <a:gridCol w="482112"/>
                <a:gridCol w="482112"/>
                <a:gridCol w="482112"/>
                <a:gridCol w="482112"/>
                <a:gridCol w="482112"/>
                <a:gridCol w="482112"/>
                <a:gridCol w="482112"/>
                <a:gridCol w="482112"/>
                <a:gridCol w="482112"/>
              </a:tblGrid>
              <a:tr h="402714">
                <a:tc>
                  <a:txBody>
                    <a:bodyPr/>
                    <a:lstStyle/>
                    <a:p>
                      <a:pPr algn="ctr"/>
                      <a:r>
                        <a:rPr lang="en-US" sz="1700" dirty="0" smtClean="0"/>
                        <a:t>A</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r>
                        <a:rPr lang="en-US" sz="1700" dirty="0" smtClean="0"/>
                        <a:t>B</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C</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D</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E</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F</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G</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H</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r>
              <a:tr h="402714">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r>
                        <a:rPr lang="en-US" sz="1700" dirty="0" smtClean="0"/>
                        <a:t>I</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J</a:t>
                      </a:r>
                      <a:endParaRPr lang="en-US" sz="1700" dirty="0"/>
                    </a:p>
                  </a:txBody>
                  <a:tcPr marL="91447" marR="91447" marT="42205" marB="42205"/>
                </a:tc>
                <a:tc>
                  <a:txBody>
                    <a:bodyPr/>
                    <a:lstStyle/>
                    <a:p>
                      <a:pPr algn="ctr"/>
                      <a:endParaRPr lang="en-US" sz="1700" dirty="0"/>
                    </a:p>
                  </a:txBody>
                  <a:tcPr marL="91447" marR="91447" marT="42205" marB="42205"/>
                </a:tc>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1</a:t>
                      </a: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smtClean="0"/>
                        <a:t>K</a:t>
                      </a:r>
                      <a:endParaRPr lang="en-US" sz="1700" dirty="0"/>
                    </a:p>
                  </a:txBody>
                  <a:tcPr marL="91447" marR="91447" marT="42205" marB="42205"/>
                </a:tc>
              </a:tr>
            </a:tbl>
          </a:graphicData>
        </a:graphic>
      </p:graphicFrame>
      <p:sp>
        <p:nvSpPr>
          <p:cNvPr id="3" name="TextBox 2"/>
          <p:cNvSpPr txBox="1"/>
          <p:nvPr/>
        </p:nvSpPr>
        <p:spPr>
          <a:xfrm>
            <a:off x="493776" y="1839369"/>
            <a:ext cx="2118991" cy="369331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The starting point is the </a:t>
            </a:r>
            <a:r>
              <a:rPr lang="en-US" dirty="0" err="1" smtClean="0"/>
              <a:t>unclustered</a:t>
            </a:r>
            <a:r>
              <a:rPr lang="en-US" dirty="0" smtClean="0"/>
              <a:t> N</a:t>
            </a:r>
            <a:r>
              <a:rPr lang="en-US" baseline="30000" dirty="0" smtClean="0"/>
              <a:t>2</a:t>
            </a:r>
            <a:r>
              <a:rPr lang="en-US" dirty="0" smtClean="0"/>
              <a:t> Matrix. This is often arbitrary as a consequence of the model used.</a:t>
            </a:r>
          </a:p>
          <a:p>
            <a:endParaRPr lang="en-US" dirty="0"/>
          </a:p>
          <a:p>
            <a:r>
              <a:rPr lang="en-US" dirty="0" smtClean="0"/>
              <a:t>Should included at least two levels of detail i.e. Diagram 0 and the associated child Diagrams</a:t>
            </a:r>
            <a:endParaRPr lang="en-US" dirty="0"/>
          </a:p>
        </p:txBody>
      </p:sp>
      <p:sp>
        <p:nvSpPr>
          <p:cNvPr id="2" name="Title 1"/>
          <p:cNvSpPr>
            <a:spLocks noGrp="1"/>
          </p:cNvSpPr>
          <p:nvPr>
            <p:ph type="title"/>
          </p:nvPr>
        </p:nvSpPr>
        <p:spPr/>
        <p:txBody>
          <a:bodyPr/>
          <a:lstStyle/>
          <a:p>
            <a:r>
              <a:rPr lang="en-US" dirty="0" smtClean="0"/>
              <a:t>The Starting Point</a:t>
            </a:r>
            <a:endParaRPr lang="en-US" dirty="0"/>
          </a:p>
        </p:txBody>
      </p:sp>
    </p:spTree>
    <p:extLst>
      <p:ext uri="{BB962C8B-B14F-4D97-AF65-F5344CB8AC3E}">
        <p14:creationId xmlns:p14="http://schemas.microsoft.com/office/powerpoint/2010/main" val="527108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3353287" y="1302664"/>
          <a:ext cx="5302800" cy="4832364"/>
        </p:xfrm>
        <a:graphic>
          <a:graphicData uri="http://schemas.openxmlformats.org/drawingml/2006/table">
            <a:tbl>
              <a:tblPr firstRow="1" bandRow="1">
                <a:tableStyleId>{5940675A-B579-460E-94D1-54222C63F5DA}</a:tableStyleId>
              </a:tblPr>
              <a:tblGrid>
                <a:gridCol w="441900"/>
                <a:gridCol w="441900"/>
                <a:gridCol w="441900"/>
                <a:gridCol w="441900"/>
                <a:gridCol w="441900"/>
                <a:gridCol w="441900"/>
                <a:gridCol w="441900"/>
                <a:gridCol w="441900"/>
                <a:gridCol w="441900"/>
                <a:gridCol w="441900"/>
                <a:gridCol w="441900"/>
                <a:gridCol w="441900"/>
              </a:tblGrid>
              <a:tr h="402697">
                <a:tc>
                  <a:txBody>
                    <a:bodyPr/>
                    <a:lstStyle/>
                    <a:p>
                      <a:pPr algn="ctr"/>
                      <a:r>
                        <a:rPr lang="en-US" sz="1700" dirty="0" smtClean="0"/>
                        <a:t>A</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2</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r>
                        <a:rPr lang="en-US" sz="1700" dirty="0" smtClean="0"/>
                        <a:t>B</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2</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C</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smtClean="0"/>
                        <a:t>2</a:t>
                      </a:r>
                      <a:endParaRPr lang="en-US" sz="1700" dirty="0"/>
                    </a:p>
                  </a:txBody>
                  <a:tcPr marT="42203" marB="42203">
                    <a:solidFill>
                      <a:schemeClr val="accent6">
                        <a:lumMod val="20000"/>
                        <a:lumOff val="80000"/>
                      </a:schemeClr>
                    </a:solidFill>
                  </a:tcPr>
                </a:tc>
              </a:tr>
              <a:tr h="402697">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D</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smtClean="0"/>
                        <a:t>2</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smtClean="0"/>
                        <a:t>E</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2</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F</a:t>
                      </a: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G</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r>
                        <a:rPr lang="en-US" sz="1700" dirty="0" smtClean="0"/>
                        <a:t>2</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H</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8</a:t>
                      </a:r>
                      <a:endParaRPr lang="en-US" sz="1700" dirty="0"/>
                    </a:p>
                  </a:txBody>
                  <a:tcPr marT="42203" marB="42203">
                    <a:solidFill>
                      <a:schemeClr val="accent6">
                        <a:lumMod val="20000"/>
                        <a:lumOff val="80000"/>
                      </a:schemeClr>
                    </a:solidFill>
                  </a:tcPr>
                </a:tc>
              </a:tr>
              <a:tr h="402697">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r>
                        <a:rPr lang="en-US" sz="1700" dirty="0" smtClean="0"/>
                        <a:t>1</a:t>
                      </a:r>
                      <a:endParaRPr lang="en-US" sz="1700" dirty="0"/>
                    </a:p>
                  </a:txBody>
                  <a:tcPr marT="42203" marB="42203"/>
                </a:tc>
                <a:tc>
                  <a:txBody>
                    <a:bodyPr/>
                    <a:lstStyle/>
                    <a:p>
                      <a:pPr algn="ctr"/>
                      <a:r>
                        <a:rPr lang="en-US" sz="1700" dirty="0" smtClean="0"/>
                        <a:t>I</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3</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J</a:t>
                      </a: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solidFill>
                      <a:schemeClr val="accent6">
                        <a:lumMod val="20000"/>
                        <a:lumOff val="80000"/>
                      </a:schemeClr>
                    </a:solidFill>
                  </a:tcPr>
                </a:tc>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K</a:t>
                      </a:r>
                      <a:endParaRPr lang="en-US" sz="1700" dirty="0"/>
                    </a:p>
                  </a:txBody>
                  <a:tcPr marT="42203" marB="42203"/>
                </a:tc>
                <a:tc>
                  <a:txBody>
                    <a:bodyPr/>
                    <a:lstStyle/>
                    <a:p>
                      <a:pPr algn="ctr"/>
                      <a:r>
                        <a:rPr lang="en-US" sz="1700" dirty="0" smtClean="0"/>
                        <a:t>2</a:t>
                      </a:r>
                      <a:endParaRPr lang="en-US" sz="1700" dirty="0"/>
                    </a:p>
                  </a:txBody>
                  <a:tcPr marT="42203" marB="42203">
                    <a:solidFill>
                      <a:schemeClr val="accent6">
                        <a:lumMod val="20000"/>
                        <a:lumOff val="80000"/>
                      </a:schemeClr>
                    </a:solidFill>
                  </a:tcPr>
                </a:tc>
              </a:tr>
              <a:tr h="402697">
                <a:tc>
                  <a:txBody>
                    <a:bodyPr/>
                    <a:lstStyle/>
                    <a:p>
                      <a:pPr algn="ctr"/>
                      <a:r>
                        <a:rPr lang="en-US" sz="1700" dirty="0" smtClean="0"/>
                        <a:t>2</a:t>
                      </a:r>
                      <a:endParaRPr lang="en-US" sz="1700" dirty="0"/>
                    </a:p>
                  </a:txBody>
                  <a:tcPr marT="42203" marB="42203">
                    <a:solidFill>
                      <a:srgbClr val="FDEADA"/>
                    </a:solidFill>
                  </a:tcPr>
                </a:tc>
                <a:tc>
                  <a:txBody>
                    <a:bodyPr/>
                    <a:lstStyle/>
                    <a:p>
                      <a:pPr algn="ctr"/>
                      <a:r>
                        <a:rPr lang="en-US" sz="1700" dirty="0" smtClean="0"/>
                        <a:t>3</a:t>
                      </a:r>
                      <a:endParaRPr lang="en-US" sz="1700" dirty="0"/>
                    </a:p>
                  </a:txBody>
                  <a:tcPr marT="42203" marB="42203">
                    <a:solidFill>
                      <a:srgbClr val="FDEADA"/>
                    </a:solidFill>
                  </a:tcPr>
                </a:tc>
                <a:tc>
                  <a:txBody>
                    <a:bodyPr/>
                    <a:lstStyle/>
                    <a:p>
                      <a:pPr algn="ctr"/>
                      <a:r>
                        <a:rPr lang="en-US" sz="1700" dirty="0" smtClean="0"/>
                        <a:t>1</a:t>
                      </a:r>
                      <a:endParaRPr lang="en-US" sz="1700" dirty="0"/>
                    </a:p>
                  </a:txBody>
                  <a:tcPr marT="42203" marB="42203">
                    <a:solidFill>
                      <a:srgbClr val="FDEADA"/>
                    </a:solidFill>
                  </a:tcPr>
                </a:tc>
                <a:tc>
                  <a:txBody>
                    <a:bodyPr/>
                    <a:lstStyle/>
                    <a:p>
                      <a:pPr algn="ctr"/>
                      <a:r>
                        <a:rPr lang="en-US" sz="1700" dirty="0" smtClean="0"/>
                        <a:t>2</a:t>
                      </a:r>
                      <a:endParaRPr lang="en-US" sz="1700" dirty="0"/>
                    </a:p>
                  </a:txBody>
                  <a:tcPr marT="42203" marB="42203">
                    <a:solidFill>
                      <a:srgbClr val="FDEADA"/>
                    </a:solidFill>
                  </a:tcPr>
                </a:tc>
                <a:tc>
                  <a:txBody>
                    <a:bodyPr/>
                    <a:lstStyle/>
                    <a:p>
                      <a:pPr algn="ctr"/>
                      <a:r>
                        <a:rPr lang="en-US" sz="1700" dirty="0" smtClean="0"/>
                        <a:t>2</a:t>
                      </a:r>
                      <a:endParaRPr lang="en-US" sz="1700" dirty="0"/>
                    </a:p>
                  </a:txBody>
                  <a:tcPr marT="42203" marB="42203">
                    <a:solidFill>
                      <a:srgbClr val="FDEADA"/>
                    </a:solidFill>
                  </a:tcPr>
                </a:tc>
                <a:tc>
                  <a:txBody>
                    <a:bodyPr/>
                    <a:lstStyle/>
                    <a:p>
                      <a:pPr algn="ctr"/>
                      <a:r>
                        <a:rPr lang="en-US" sz="1700" dirty="0" smtClean="0"/>
                        <a:t>1</a:t>
                      </a:r>
                      <a:endParaRPr lang="en-US" sz="1700" dirty="0"/>
                    </a:p>
                  </a:txBody>
                  <a:tcPr marT="42203" marB="42203">
                    <a:solidFill>
                      <a:srgbClr val="FDEADA"/>
                    </a:solidFill>
                  </a:tcPr>
                </a:tc>
                <a:tc>
                  <a:txBody>
                    <a:bodyPr/>
                    <a:lstStyle/>
                    <a:p>
                      <a:pPr algn="ctr"/>
                      <a:r>
                        <a:rPr lang="en-US" sz="1700" dirty="0" smtClean="0"/>
                        <a:t>2</a:t>
                      </a:r>
                      <a:endParaRPr lang="en-US" sz="1700" dirty="0"/>
                    </a:p>
                  </a:txBody>
                  <a:tcPr marT="42203" marB="42203">
                    <a:solidFill>
                      <a:srgbClr val="FDEADA"/>
                    </a:solidFill>
                  </a:tcPr>
                </a:tc>
                <a:tc>
                  <a:txBody>
                    <a:bodyPr/>
                    <a:lstStyle/>
                    <a:p>
                      <a:pPr algn="ctr"/>
                      <a:r>
                        <a:rPr lang="en-US" sz="1700" dirty="0" smtClean="0"/>
                        <a:t>8</a:t>
                      </a:r>
                      <a:endParaRPr lang="en-US" sz="1700" dirty="0"/>
                    </a:p>
                  </a:txBody>
                  <a:tcPr marT="42203" marB="42203">
                    <a:solidFill>
                      <a:srgbClr val="FDEADA"/>
                    </a:solidFill>
                  </a:tcPr>
                </a:tc>
                <a:tc>
                  <a:txBody>
                    <a:bodyPr/>
                    <a:lstStyle/>
                    <a:p>
                      <a:pPr algn="ctr"/>
                      <a:r>
                        <a:rPr lang="en-US" sz="1700" dirty="0" smtClean="0"/>
                        <a:t>3</a:t>
                      </a:r>
                      <a:endParaRPr lang="en-US" sz="1700" dirty="0"/>
                    </a:p>
                  </a:txBody>
                  <a:tcPr marT="42203" marB="42203">
                    <a:solidFill>
                      <a:srgbClr val="FDEADA"/>
                    </a:solidFill>
                  </a:tcPr>
                </a:tc>
                <a:tc>
                  <a:txBody>
                    <a:bodyPr/>
                    <a:lstStyle/>
                    <a:p>
                      <a:pPr algn="ctr"/>
                      <a:r>
                        <a:rPr lang="en-US" sz="1700" dirty="0" smtClean="0"/>
                        <a:t>1</a:t>
                      </a:r>
                      <a:endParaRPr lang="en-US" sz="1700" dirty="0"/>
                    </a:p>
                  </a:txBody>
                  <a:tcPr marT="42203" marB="42203">
                    <a:solidFill>
                      <a:srgbClr val="FDEADA"/>
                    </a:solidFill>
                  </a:tcPr>
                </a:tc>
                <a:tc>
                  <a:txBody>
                    <a:bodyPr/>
                    <a:lstStyle/>
                    <a:p>
                      <a:pPr algn="ctr"/>
                      <a:r>
                        <a:rPr lang="en-US" sz="1700" dirty="0" smtClean="0"/>
                        <a:t>2</a:t>
                      </a:r>
                      <a:endParaRPr lang="en-US" sz="1700" dirty="0"/>
                    </a:p>
                  </a:txBody>
                  <a:tcPr marT="42203" marB="42203">
                    <a:solidFill>
                      <a:srgbClr val="FDEADA"/>
                    </a:solidFill>
                  </a:tcPr>
                </a:tc>
                <a:tc>
                  <a:txBody>
                    <a:bodyPr/>
                    <a:lstStyle/>
                    <a:p>
                      <a:pPr algn="ctr"/>
                      <a:endParaRPr lang="en-US" sz="1700" dirty="0"/>
                    </a:p>
                  </a:txBody>
                  <a:tcPr marT="42203" marB="42203">
                    <a:solidFill>
                      <a:srgbClr val="FDEADA"/>
                    </a:solidFill>
                  </a:tcPr>
                </a:tc>
              </a:tr>
            </a:tbl>
          </a:graphicData>
        </a:graphic>
      </p:graphicFrame>
      <p:sp>
        <p:nvSpPr>
          <p:cNvPr id="3" name="TextBox 2"/>
          <p:cNvSpPr txBox="1"/>
          <p:nvPr/>
        </p:nvSpPr>
        <p:spPr>
          <a:xfrm>
            <a:off x="493776" y="2603412"/>
            <a:ext cx="2118991"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a:t>U</a:t>
            </a:r>
            <a:r>
              <a:rPr lang="en-US" smtClean="0"/>
              <a:t>se </a:t>
            </a:r>
            <a:r>
              <a:rPr lang="en-US" dirty="0"/>
              <a:t>row and column sums to look for critical elements</a:t>
            </a:r>
          </a:p>
        </p:txBody>
      </p:sp>
      <p:sp>
        <p:nvSpPr>
          <p:cNvPr id="2" name="Title 1"/>
          <p:cNvSpPr>
            <a:spLocks noGrp="1"/>
          </p:cNvSpPr>
          <p:nvPr>
            <p:ph type="title"/>
          </p:nvPr>
        </p:nvSpPr>
        <p:spPr/>
        <p:txBody>
          <a:bodyPr/>
          <a:lstStyle/>
          <a:p>
            <a:r>
              <a:rPr lang="en-US" dirty="0" smtClean="0"/>
              <a:t>Finding Critical Elements</a:t>
            </a:r>
            <a:endParaRPr lang="en-US" dirty="0"/>
          </a:p>
        </p:txBody>
      </p:sp>
    </p:spTree>
    <p:extLst>
      <p:ext uri="{BB962C8B-B14F-4D97-AF65-F5344CB8AC3E}">
        <p14:creationId xmlns:p14="http://schemas.microsoft.com/office/powerpoint/2010/main" val="7461291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61854853"/>
              </p:ext>
            </p:extLst>
          </p:nvPr>
        </p:nvGraphicFramePr>
        <p:xfrm>
          <a:off x="3372784" y="1754270"/>
          <a:ext cx="5356681" cy="4429667"/>
        </p:xfrm>
        <a:graphic>
          <a:graphicData uri="http://schemas.openxmlformats.org/drawingml/2006/table">
            <a:tbl>
              <a:tblPr firstRow="1" bandRow="1">
                <a:tableStyleId>{5940675A-B579-460E-94D1-54222C63F5DA}</a:tableStyleId>
              </a:tblPr>
              <a:tblGrid>
                <a:gridCol w="486971"/>
                <a:gridCol w="486971"/>
                <a:gridCol w="486971"/>
                <a:gridCol w="486971"/>
                <a:gridCol w="486971"/>
                <a:gridCol w="486971"/>
                <a:gridCol w="486971"/>
                <a:gridCol w="486971"/>
                <a:gridCol w="486971"/>
                <a:gridCol w="486971"/>
                <a:gridCol w="486971"/>
              </a:tblGrid>
              <a:tr h="402697">
                <a:tc>
                  <a:txBody>
                    <a:bodyPr/>
                    <a:lstStyle/>
                    <a:p>
                      <a:pPr algn="ctr"/>
                      <a:r>
                        <a:rPr lang="en-US" sz="1600" dirty="0" smtClean="0"/>
                        <a:t>A</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r>
                        <a:rPr lang="en-US" sz="1600" dirty="0" smtClean="0"/>
                        <a:t>B</a:t>
                      </a:r>
                      <a:endParaRPr lang="en-US" sz="1600" dirty="0"/>
                    </a:p>
                  </a:txBody>
                  <a:tcPr marT="42203" marB="42203"/>
                </a:tc>
                <a:tc>
                  <a:txBody>
                    <a:bodyPr/>
                    <a:lstStyle/>
                    <a:p>
                      <a:pPr algn="ctr"/>
                      <a:r>
                        <a:rPr lang="en-US" sz="1600" dirty="0" smtClean="0"/>
                        <a:t>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C</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D</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smtClean="0"/>
                        <a:t>E</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F</a:t>
                      </a: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G</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H</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r>
                        <a:rPr lang="en-US" sz="1600" dirty="0" smtClean="0"/>
                        <a:t>1O</a:t>
                      </a: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smtClean="0"/>
                        <a:t>I</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J</a:t>
                      </a: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K</a:t>
                      </a:r>
                      <a:endParaRPr lang="en-US" sz="1600" dirty="0"/>
                    </a:p>
                  </a:txBody>
                  <a:tcPr marT="42203" marB="42203"/>
                </a:tc>
              </a:tr>
            </a:tbl>
          </a:graphicData>
        </a:graphic>
      </p:graphicFrame>
      <p:sp>
        <p:nvSpPr>
          <p:cNvPr id="3" name="TextBox 2"/>
          <p:cNvSpPr txBox="1"/>
          <p:nvPr/>
        </p:nvSpPr>
        <p:spPr>
          <a:xfrm>
            <a:off x="346323" y="2350883"/>
            <a:ext cx="2666700" cy="280076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To find the clusters - form the Upper-triangular matrix by placing the lower-triangular entries in their upper reciprocal cells. If the symbol is changed (here from 1 to 0) it becomes easy to see potential clusters.</a:t>
            </a:r>
          </a:p>
        </p:txBody>
      </p:sp>
      <p:sp>
        <p:nvSpPr>
          <p:cNvPr id="2" name="Title 1"/>
          <p:cNvSpPr>
            <a:spLocks noGrp="1"/>
          </p:cNvSpPr>
          <p:nvPr>
            <p:ph type="title"/>
          </p:nvPr>
        </p:nvSpPr>
        <p:spPr/>
        <p:txBody>
          <a:bodyPr/>
          <a:lstStyle/>
          <a:p>
            <a:r>
              <a:rPr lang="en-US" dirty="0" smtClean="0"/>
              <a:t>Finding Clusters</a:t>
            </a:r>
            <a:endParaRPr lang="en-US" dirty="0"/>
          </a:p>
        </p:txBody>
      </p:sp>
    </p:spTree>
    <p:extLst>
      <p:ext uri="{BB962C8B-B14F-4D97-AF65-F5344CB8AC3E}">
        <p14:creationId xmlns:p14="http://schemas.microsoft.com/office/powerpoint/2010/main" val="10352730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60717209"/>
              </p:ext>
            </p:extLst>
          </p:nvPr>
        </p:nvGraphicFramePr>
        <p:xfrm>
          <a:off x="3327818" y="1554352"/>
          <a:ext cx="5349487" cy="4429667"/>
        </p:xfrm>
        <a:graphic>
          <a:graphicData uri="http://schemas.openxmlformats.org/drawingml/2006/table">
            <a:tbl>
              <a:tblPr firstRow="1" bandRow="1">
                <a:tableStyleId>{5940675A-B579-460E-94D1-54222C63F5DA}</a:tableStyleId>
              </a:tblPr>
              <a:tblGrid>
                <a:gridCol w="486317"/>
                <a:gridCol w="486317"/>
                <a:gridCol w="486317"/>
                <a:gridCol w="486317"/>
                <a:gridCol w="486317"/>
                <a:gridCol w="486317"/>
                <a:gridCol w="486317"/>
                <a:gridCol w="486317"/>
                <a:gridCol w="486317"/>
                <a:gridCol w="486317"/>
                <a:gridCol w="486317"/>
              </a:tblGrid>
              <a:tr h="402697">
                <a:tc>
                  <a:txBody>
                    <a:bodyPr/>
                    <a:lstStyle/>
                    <a:p>
                      <a:pPr algn="ctr"/>
                      <a:r>
                        <a:rPr lang="en-US" sz="1600" dirty="0" smtClean="0"/>
                        <a:t>A</a:t>
                      </a:r>
                      <a:endParaRPr lang="en-US" sz="1600" dirty="0"/>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r>
                        <a:rPr lang="en-US" sz="1600" dirty="0" smtClean="0"/>
                        <a:t>B</a:t>
                      </a:r>
                      <a:endParaRPr lang="en-US" sz="1600" dirty="0"/>
                    </a:p>
                  </a:txBody>
                  <a:tcPr marT="42203" marB="42203"/>
                </a:tc>
                <a:tc>
                  <a:txBody>
                    <a:bodyPr/>
                    <a:lstStyle/>
                    <a:p>
                      <a:pPr algn="ctr"/>
                      <a:r>
                        <a:rPr lang="en-US" sz="1600" dirty="0" smtClean="0"/>
                        <a:t>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10</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C</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D</a:t>
                      </a:r>
                      <a:endParaRPr lang="en-US" sz="1600" dirty="0"/>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solidFill>
                      <a:srgbClr val="9C9CDF"/>
                    </a:solidFill>
                  </a:tcPr>
                </a:tc>
                <a:tc>
                  <a:txBody>
                    <a:bodyPr/>
                    <a:lstStyle/>
                    <a:p>
                      <a:pPr algn="ctr"/>
                      <a:endParaRPr lang="en-US" sz="160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smtClean="0"/>
                        <a:t>E</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F</a:t>
                      </a: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10</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G</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H</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r>
                        <a:rPr lang="en-US" sz="1600" dirty="0" smtClean="0"/>
                        <a:t>10</a:t>
                      </a:r>
                      <a:endParaRPr lang="en-US" sz="1600" dirty="0"/>
                    </a:p>
                  </a:txBody>
                  <a:tcPr marT="42203" marB="42203"/>
                </a:tc>
                <a:tc>
                  <a:txBody>
                    <a:bodyPr/>
                    <a:lstStyle/>
                    <a:p>
                      <a:pPr algn="ctr"/>
                      <a:r>
                        <a:rPr lang="en-US" sz="1600" dirty="0" smtClean="0"/>
                        <a:t>10</a:t>
                      </a: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smtClean="0"/>
                        <a:t>I</a:t>
                      </a:r>
                      <a:endParaRPr lang="en-US" sz="1600" dirty="0"/>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J</a:t>
                      </a: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K</a:t>
                      </a:r>
                      <a:endParaRPr lang="en-US" sz="1600" dirty="0"/>
                    </a:p>
                  </a:txBody>
                  <a:tcPr marT="42203" marB="42203"/>
                </a:tc>
              </a:tr>
            </a:tbl>
          </a:graphicData>
        </a:graphic>
      </p:graphicFrame>
      <p:sp>
        <p:nvSpPr>
          <p:cNvPr id="3" name="TextBox 2"/>
          <p:cNvSpPr txBox="1"/>
          <p:nvPr/>
        </p:nvSpPr>
        <p:spPr>
          <a:xfrm>
            <a:off x="472233" y="2262183"/>
            <a:ext cx="2405878" cy="265008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62" dirty="0"/>
              <a:t>Functions A, D and I are tightly bound. </a:t>
            </a:r>
          </a:p>
          <a:p>
            <a:endParaRPr lang="en-US" sz="1662" dirty="0"/>
          </a:p>
          <a:p>
            <a:r>
              <a:rPr lang="en-US" sz="1662" dirty="0"/>
              <a:t>Move row containing D to just below row containing A.</a:t>
            </a:r>
          </a:p>
          <a:p>
            <a:endParaRPr lang="en-US" sz="1662" dirty="0"/>
          </a:p>
          <a:p>
            <a:r>
              <a:rPr lang="en-US" sz="1662" dirty="0"/>
              <a:t>Move row containing I to just under row containing D.</a:t>
            </a:r>
          </a:p>
        </p:txBody>
      </p:sp>
    </p:spTree>
    <p:extLst>
      <p:ext uri="{BB962C8B-B14F-4D97-AF65-F5344CB8AC3E}">
        <p14:creationId xmlns:p14="http://schemas.microsoft.com/office/powerpoint/2010/main" val="922097145"/>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3072979" y="1516716"/>
          <a:ext cx="5641878" cy="4429667"/>
        </p:xfrm>
        <a:graphic>
          <a:graphicData uri="http://schemas.openxmlformats.org/drawingml/2006/table">
            <a:tbl>
              <a:tblPr firstRow="1" bandRow="1">
                <a:tableStyleId>{5940675A-B579-460E-94D1-54222C63F5DA}</a:tableStyleId>
              </a:tblPr>
              <a:tblGrid>
                <a:gridCol w="512898"/>
                <a:gridCol w="512898"/>
                <a:gridCol w="512898"/>
                <a:gridCol w="512898"/>
                <a:gridCol w="512898"/>
                <a:gridCol w="512898"/>
                <a:gridCol w="512898"/>
                <a:gridCol w="512898"/>
                <a:gridCol w="512898"/>
                <a:gridCol w="512898"/>
                <a:gridCol w="512898"/>
              </a:tblGrid>
              <a:tr h="402697">
                <a:tc>
                  <a:txBody>
                    <a:bodyPr/>
                    <a:lstStyle/>
                    <a:p>
                      <a:pPr algn="ctr"/>
                      <a:r>
                        <a:rPr lang="en-US" sz="1700" dirty="0" smtClean="0"/>
                        <a:t>A</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1O</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1O</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r>
              <a:tr h="402697">
                <a:tc>
                  <a:txBody>
                    <a:bodyPr/>
                    <a:lstStyle/>
                    <a:p>
                      <a:pPr algn="ctr"/>
                      <a:endParaRPr lang="en-US" sz="1700" dirty="0"/>
                    </a:p>
                  </a:txBody>
                  <a:tcPr marT="42203" marB="42203"/>
                </a:tc>
                <a:tc>
                  <a:txBody>
                    <a:bodyPr/>
                    <a:lstStyle/>
                    <a:p>
                      <a:pPr algn="ctr"/>
                      <a:r>
                        <a:rPr lang="en-US" sz="1700" dirty="0" smtClean="0"/>
                        <a:t>B</a:t>
                      </a:r>
                      <a:endParaRPr lang="en-US" sz="1700" dirty="0"/>
                    </a:p>
                  </a:txBody>
                  <a:tcPr marT="42203" marB="42203">
                    <a:solidFill>
                      <a:srgbClr val="9C9CDF"/>
                    </a:solidFill>
                  </a:tcPr>
                </a:tc>
                <a:tc>
                  <a:txBody>
                    <a:bodyPr/>
                    <a:lstStyle/>
                    <a:p>
                      <a:pPr algn="ctr"/>
                      <a:r>
                        <a:rPr lang="en-US" sz="1700" dirty="0" smtClean="0"/>
                        <a:t>O</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10</a:t>
                      </a:r>
                      <a:endParaRPr lang="en-US" sz="1700" dirty="0"/>
                    </a:p>
                  </a:txBody>
                  <a:tcPr marT="42203" marB="42203">
                    <a:solidFill>
                      <a:srgbClr val="9C9CDF"/>
                    </a:solidFill>
                  </a:tcPr>
                </a:tc>
                <a:tc>
                  <a:txBody>
                    <a:bodyPr/>
                    <a:lstStyle/>
                    <a:p>
                      <a:pPr algn="ctr"/>
                      <a:r>
                        <a:rPr lang="en-US" sz="1700" dirty="0" smtClean="0"/>
                        <a:t>1O</a:t>
                      </a:r>
                      <a:endParaRPr lang="en-US" sz="1700" dirty="0"/>
                    </a:p>
                  </a:txBody>
                  <a:tcPr marT="42203" marB="42203">
                    <a:solidFill>
                      <a:srgbClr val="9C9CDF"/>
                    </a:solidFill>
                  </a:tcPr>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C</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1O</a:t>
                      </a: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D</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1O</a:t>
                      </a: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smtClean="0"/>
                        <a:t>E</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1O</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1O</a:t>
                      </a: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F</a:t>
                      </a: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10</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G</a:t>
                      </a:r>
                      <a:endParaRPr lang="en-US" sz="1700" dirty="0"/>
                    </a:p>
                  </a:txBody>
                  <a:tcPr marT="42203" marB="42203">
                    <a:solidFill>
                      <a:srgbClr val="9C9CDF"/>
                    </a:solidFill>
                  </a:tcPr>
                </a:tc>
                <a:tc>
                  <a:txBody>
                    <a:bodyPr/>
                    <a:lstStyle/>
                    <a:p>
                      <a:pPr algn="ctr"/>
                      <a:r>
                        <a:rPr lang="en-US" sz="1700" dirty="0" smtClean="0"/>
                        <a:t>1O</a:t>
                      </a:r>
                      <a:endParaRPr lang="en-US" sz="1700" dirty="0"/>
                    </a:p>
                  </a:txBody>
                  <a:tcPr marT="42203" marB="42203">
                    <a:solidFill>
                      <a:srgbClr val="9C9CDF"/>
                    </a:solidFill>
                  </a:tcPr>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H</a:t>
                      </a:r>
                      <a:endParaRPr lang="en-US" sz="1700" dirty="0"/>
                    </a:p>
                  </a:txBody>
                  <a:tcPr marT="42203" marB="42203">
                    <a:solidFill>
                      <a:srgbClr val="9C9CDF"/>
                    </a:solidFill>
                  </a:tcPr>
                </a:tc>
                <a:tc>
                  <a:txBody>
                    <a:bodyPr/>
                    <a:lstStyle/>
                    <a:p>
                      <a:pPr algn="ctr"/>
                      <a:r>
                        <a:rPr lang="en-US" sz="1700" dirty="0" smtClean="0"/>
                        <a:t>1O</a:t>
                      </a:r>
                      <a:endParaRPr lang="en-US" sz="1700" dirty="0"/>
                    </a:p>
                  </a:txBody>
                  <a:tcPr marT="42203" marB="42203"/>
                </a:tc>
                <a:tc>
                  <a:txBody>
                    <a:bodyPr/>
                    <a:lstStyle/>
                    <a:p>
                      <a:pPr algn="ctr"/>
                      <a:r>
                        <a:rPr lang="en-US" sz="1700" dirty="0" smtClean="0"/>
                        <a:t>10</a:t>
                      </a:r>
                      <a:endParaRPr lang="en-US" sz="1700" dirty="0"/>
                    </a:p>
                  </a:txBody>
                  <a:tcPr marT="42203" marB="42203"/>
                </a:tc>
                <a:tc>
                  <a:txBody>
                    <a:bodyPr/>
                    <a:lstStyle/>
                    <a:p>
                      <a:pPr algn="ctr"/>
                      <a:r>
                        <a:rPr lang="en-US" sz="1700" dirty="0" smtClean="0"/>
                        <a:t>10</a:t>
                      </a: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smtClean="0"/>
                        <a:t>I</a:t>
                      </a: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J</a:t>
                      </a:r>
                      <a:endParaRPr lang="en-US" sz="1700" dirty="0"/>
                    </a:p>
                  </a:txBody>
                  <a:tcPr marT="42203" marB="42203"/>
                </a:tc>
                <a:tc>
                  <a:txBody>
                    <a:bodyPr/>
                    <a:lstStyle/>
                    <a:p>
                      <a:pPr algn="ctr"/>
                      <a:endParaRPr lang="en-US" sz="1700" dirty="0"/>
                    </a:p>
                  </a:txBody>
                  <a:tcPr marT="42203" marB="42203"/>
                </a:tc>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smtClean="0"/>
                        <a:t>K</a:t>
                      </a:r>
                      <a:endParaRPr lang="en-US" sz="1700" dirty="0"/>
                    </a:p>
                  </a:txBody>
                  <a:tcPr marT="42203" marB="42203"/>
                </a:tc>
              </a:tr>
            </a:tbl>
          </a:graphicData>
        </a:graphic>
      </p:graphicFrame>
      <p:sp>
        <p:nvSpPr>
          <p:cNvPr id="3" name="TextBox 2"/>
          <p:cNvSpPr txBox="1"/>
          <p:nvPr/>
        </p:nvSpPr>
        <p:spPr>
          <a:xfrm>
            <a:off x="474142" y="3085218"/>
            <a:ext cx="2013334"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A similar situation for B, G and H</a:t>
            </a:r>
            <a:endParaRPr lang="en-US" sz="1400" dirty="0"/>
          </a:p>
        </p:txBody>
      </p:sp>
    </p:spTree>
    <p:extLst>
      <p:ext uri="{BB962C8B-B14F-4D97-AF65-F5344CB8AC3E}">
        <p14:creationId xmlns:p14="http://schemas.microsoft.com/office/powerpoint/2010/main" val="1444719263"/>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90132149"/>
              </p:ext>
            </p:extLst>
          </p:nvPr>
        </p:nvGraphicFramePr>
        <p:xfrm>
          <a:off x="2848131" y="1711587"/>
          <a:ext cx="5821934" cy="4644582"/>
        </p:xfrm>
        <a:graphic>
          <a:graphicData uri="http://schemas.openxmlformats.org/drawingml/2006/table">
            <a:tbl>
              <a:tblPr firstRow="1" bandRow="1">
                <a:tableStyleId>{5940675A-B579-460E-94D1-54222C63F5DA}</a:tableStyleId>
              </a:tblPr>
              <a:tblGrid>
                <a:gridCol w="544968"/>
                <a:gridCol w="544968"/>
                <a:gridCol w="544968"/>
                <a:gridCol w="544968"/>
                <a:gridCol w="544968"/>
                <a:gridCol w="544968"/>
                <a:gridCol w="433485"/>
                <a:gridCol w="483737"/>
                <a:gridCol w="544968"/>
                <a:gridCol w="544968"/>
                <a:gridCol w="544968"/>
              </a:tblGrid>
              <a:tr h="402697">
                <a:tc>
                  <a:txBody>
                    <a:bodyPr/>
                    <a:lstStyle/>
                    <a:p>
                      <a:pPr algn="ctr"/>
                      <a:r>
                        <a:rPr lang="en-US" sz="1600" dirty="0" smtClean="0"/>
                        <a:t>A</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r>
                        <a:rPr lang="en-US" sz="1600" dirty="0" smtClean="0"/>
                        <a:t>B</a:t>
                      </a:r>
                      <a:endParaRPr lang="en-US" sz="1600" dirty="0"/>
                    </a:p>
                  </a:txBody>
                  <a:tcPr marT="42203" marB="42203"/>
                </a:tc>
                <a:tc>
                  <a:txBody>
                    <a:bodyPr/>
                    <a:lstStyle/>
                    <a:p>
                      <a:pPr algn="ctr"/>
                      <a:r>
                        <a:rPr lang="en-US" sz="1600" dirty="0" smtClean="0"/>
                        <a:t>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10</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C</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D</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smtClean="0"/>
                        <a:t>E</a:t>
                      </a:r>
                      <a:endParaRPr lang="en-US" sz="1600" dirty="0"/>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solidFill>
                      <a:schemeClr val="accent6">
                        <a:lumMod val="40000"/>
                        <a:lumOff val="60000"/>
                      </a:schemeClr>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1O</a:t>
                      </a:r>
                      <a:endParaRPr lang="en-US" sz="1600" dirty="0"/>
                    </a:p>
                  </a:txBody>
                  <a:tcPr marT="42203" marB="42203">
                    <a:solidFill>
                      <a:srgbClr val="9C9CDF"/>
                    </a:solidFill>
                  </a:tcPr>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F</a:t>
                      </a: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10</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G</a:t>
                      </a:r>
                      <a:endParaRPr lang="en-US" sz="1600" dirty="0"/>
                    </a:p>
                  </a:txBody>
                  <a:tcPr marT="42203" marB="42203"/>
                </a:tc>
                <a:tc>
                  <a:txBody>
                    <a:bodyPr/>
                    <a:lstStyle/>
                    <a:p>
                      <a:pPr algn="ctr"/>
                      <a:r>
                        <a:rPr lang="en-US" sz="1600" dirty="0" smtClean="0"/>
                        <a:t>1O</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H</a:t>
                      </a:r>
                      <a:endParaRPr lang="en-US" sz="1600" dirty="0"/>
                    </a:p>
                  </a:txBody>
                  <a:tcPr marT="42203" marB="42203">
                    <a:solidFill>
                      <a:schemeClr val="accent6">
                        <a:lumMod val="20000"/>
                        <a:lumOff val="80000"/>
                      </a:schemeClr>
                    </a:solidFill>
                  </a:tcPr>
                </a:tc>
                <a:tc>
                  <a:txBody>
                    <a:bodyPr/>
                    <a:lstStyle/>
                    <a:p>
                      <a:pPr algn="ctr"/>
                      <a:r>
                        <a:rPr lang="en-US" sz="1600" dirty="0" smtClean="0"/>
                        <a:t>1O</a:t>
                      </a:r>
                      <a:endParaRPr lang="en-US" sz="1600" dirty="0"/>
                    </a:p>
                  </a:txBody>
                  <a:tcPr marT="42203" marB="42203"/>
                </a:tc>
                <a:tc>
                  <a:txBody>
                    <a:bodyPr/>
                    <a:lstStyle/>
                    <a:p>
                      <a:pPr algn="ctr"/>
                      <a:r>
                        <a:rPr lang="en-US" sz="1600" dirty="0" smtClean="0"/>
                        <a:t>10</a:t>
                      </a:r>
                      <a:endParaRPr lang="en-US" sz="1600" dirty="0"/>
                    </a:p>
                  </a:txBody>
                  <a:tcPr marT="42203" marB="42203"/>
                </a:tc>
                <a:tc>
                  <a:txBody>
                    <a:bodyPr/>
                    <a:lstStyle/>
                    <a:p>
                      <a:pPr algn="ctr"/>
                      <a:r>
                        <a:rPr lang="en-US" sz="1600" dirty="0" smtClean="0"/>
                        <a:t>10</a:t>
                      </a:r>
                      <a:endParaRPr lang="en-US" sz="1600" dirty="0"/>
                    </a:p>
                  </a:txBody>
                  <a:tcPr marT="42203" marB="42203">
                    <a:solidFill>
                      <a:srgbClr val="9C9CDF"/>
                    </a:solidFill>
                  </a:tcPr>
                </a:tc>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smtClean="0"/>
                        <a:t>I</a:t>
                      </a: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r>
              <a:tr h="448223">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J</a:t>
                      </a:r>
                      <a:endParaRPr lang="en-US" sz="1600" dirty="0"/>
                    </a:p>
                  </a:txBody>
                  <a:tcPr marT="42203" marB="42203"/>
                </a:tc>
                <a:tc>
                  <a:txBody>
                    <a:bodyPr/>
                    <a:lstStyle/>
                    <a:p>
                      <a:pPr algn="ctr"/>
                      <a:endParaRPr lang="en-US" sz="1600" dirty="0"/>
                    </a:p>
                  </a:txBody>
                  <a:tcPr marT="42203" marB="42203"/>
                </a:tc>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smtClean="0"/>
                        <a:t>K</a:t>
                      </a:r>
                      <a:endParaRPr lang="en-US" sz="1600" dirty="0"/>
                    </a:p>
                  </a:txBody>
                  <a:tcPr marT="42203" marB="42203">
                    <a:solidFill>
                      <a:srgbClr val="9C9CDF"/>
                    </a:solidFill>
                  </a:tcPr>
                </a:tc>
              </a:tr>
            </a:tbl>
          </a:graphicData>
        </a:graphic>
      </p:graphicFrame>
      <p:sp>
        <p:nvSpPr>
          <p:cNvPr id="3" name="TextBox 2"/>
          <p:cNvSpPr txBox="1"/>
          <p:nvPr/>
        </p:nvSpPr>
        <p:spPr>
          <a:xfrm>
            <a:off x="294260" y="3115921"/>
            <a:ext cx="2013334"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A similar situation for E, H and K</a:t>
            </a:r>
            <a:endParaRPr lang="en-US" sz="1400" dirty="0"/>
          </a:p>
        </p:txBody>
      </p:sp>
    </p:spTree>
    <p:extLst>
      <p:ext uri="{BB962C8B-B14F-4D97-AF65-F5344CB8AC3E}">
        <p14:creationId xmlns:p14="http://schemas.microsoft.com/office/powerpoint/2010/main" val="1946540259"/>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4595750" y="1702091"/>
          <a:ext cx="4156361" cy="3778500"/>
        </p:xfrm>
        <a:graphic>
          <a:graphicData uri="http://schemas.openxmlformats.org/drawingml/2006/table">
            <a:tbl>
              <a:tblPr firstRow="1" bandRow="1"/>
              <a:tblGrid>
                <a:gridCol w="377851"/>
                <a:gridCol w="377851"/>
                <a:gridCol w="377851"/>
                <a:gridCol w="377851"/>
                <a:gridCol w="377851"/>
                <a:gridCol w="377851"/>
                <a:gridCol w="377851"/>
                <a:gridCol w="377851"/>
                <a:gridCol w="377851"/>
                <a:gridCol w="377851"/>
                <a:gridCol w="377851"/>
              </a:tblGrid>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A</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D</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I</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27203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C</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B</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G</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smtClean="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H</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E</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K</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J</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1</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smtClean="0"/>
                        <a:t>F</a:t>
                      </a: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bl>
          </a:graphicData>
        </a:graphic>
      </p:graphicFrame>
      <p:sp>
        <p:nvSpPr>
          <p:cNvPr id="2" name="Title 1"/>
          <p:cNvSpPr>
            <a:spLocks noGrp="1"/>
          </p:cNvSpPr>
          <p:nvPr>
            <p:ph type="title"/>
          </p:nvPr>
        </p:nvSpPr>
        <p:spPr/>
        <p:txBody>
          <a:bodyPr/>
          <a:lstStyle/>
          <a:p>
            <a:r>
              <a:rPr lang="en-US" smtClean="0"/>
              <a:t>Step 3: Draw Conclusions</a:t>
            </a:r>
            <a:endParaRPr lang="en-US" dirty="0"/>
          </a:p>
        </p:txBody>
      </p:sp>
      <p:sp>
        <p:nvSpPr>
          <p:cNvPr id="4" name="Text Placeholder 3"/>
          <p:cNvSpPr>
            <a:spLocks noGrp="1"/>
          </p:cNvSpPr>
          <p:nvPr>
            <p:ph type="body" sz="quarter" idx="14"/>
          </p:nvPr>
        </p:nvSpPr>
        <p:spPr/>
        <p:txBody>
          <a:bodyPr>
            <a:normAutofit fontScale="92500" lnSpcReduction="20000"/>
          </a:bodyPr>
          <a:lstStyle/>
          <a:p>
            <a:r>
              <a:rPr lang="en-GB" dirty="0" smtClean="0"/>
              <a:t>Step 3 is perhaps the most difficult one because it requires us to make decisions. </a:t>
            </a:r>
          </a:p>
          <a:p>
            <a:endParaRPr lang="en-GB" dirty="0" smtClean="0"/>
          </a:p>
          <a:p>
            <a:r>
              <a:rPr lang="en-GB" dirty="0" smtClean="0"/>
              <a:t>The Structured N2 Matrix opposite certainly demonstrates that there is structure inside the system problem described by the Function Flow Diagram</a:t>
            </a:r>
          </a:p>
          <a:p>
            <a:endParaRPr lang="en-GB" dirty="0" smtClean="0"/>
          </a:p>
          <a:p>
            <a:r>
              <a:rPr lang="en-GB" dirty="0" smtClean="0"/>
              <a:t>If this was a system design problem, the N2 Matrix can be used to explore potential system architectures. </a:t>
            </a:r>
            <a:endParaRPr lang="en-US" dirty="0"/>
          </a:p>
        </p:txBody>
      </p:sp>
    </p:spTree>
    <p:extLst>
      <p:ext uri="{BB962C8B-B14F-4D97-AF65-F5344CB8AC3E}">
        <p14:creationId xmlns:p14="http://schemas.microsoft.com/office/powerpoint/2010/main" val="7362546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57201"/>
            <a:ext cx="9144000" cy="584775"/>
          </a:xfrm>
        </p:spPr>
        <p:txBody>
          <a:bodyPr/>
          <a:lstStyle/>
          <a:p>
            <a:r>
              <a:rPr lang="en-US" smtClean="0"/>
              <a:t>A Potential System Architecture</a:t>
            </a:r>
            <a:endParaRPr lang="en-US" dirty="0"/>
          </a:p>
        </p:txBody>
      </p:sp>
      <p:sp>
        <p:nvSpPr>
          <p:cNvPr id="5" name="Text Placeholder 4"/>
          <p:cNvSpPr>
            <a:spLocks noGrp="1"/>
          </p:cNvSpPr>
          <p:nvPr>
            <p:ph type="body" sz="quarter" idx="14"/>
          </p:nvPr>
        </p:nvSpPr>
        <p:spPr>
          <a:xfrm>
            <a:off x="493776" y="1179426"/>
            <a:ext cx="3933761" cy="4887913"/>
          </a:xfrm>
        </p:spPr>
        <p:txBody>
          <a:bodyPr>
            <a:normAutofit fontScale="85000" lnSpcReduction="10000"/>
          </a:bodyPr>
          <a:lstStyle/>
          <a:p>
            <a:r>
              <a:rPr lang="en-GB" b="0" smtClean="0"/>
              <a:t>For example the “grouped” Function Flow Diagram shows such a potential architecture, where the various functions have been allocated to subsystems.</a:t>
            </a:r>
          </a:p>
          <a:p>
            <a:r>
              <a:rPr lang="en-GB" b="0" dirty="0" smtClean="0"/>
              <a:t>Most system problems (whether designed, adapted or evolved) happen at the interfaces. It therefore follows that if the system has fewer interfaces there should be fewer issues. </a:t>
            </a:r>
          </a:p>
          <a:p>
            <a:r>
              <a:rPr lang="en-GB" b="0" dirty="0" smtClean="0"/>
              <a:t>This of course has to be taken with a large pinch of common sense! Reducing the number of interfaces and the expense of interface complexity may not be a good thing. </a:t>
            </a:r>
            <a:endParaRPr lang="en-US" b="0" dirty="0" smtClean="0"/>
          </a:p>
          <a:p>
            <a:endParaRPr lang="en-US" b="0" dirty="0"/>
          </a:p>
        </p:txBody>
      </p:sp>
      <p:pic>
        <p:nvPicPr>
          <p:cNvPr id="6" name="Picture 5"/>
          <p:cNvPicPr/>
          <p:nvPr/>
        </p:nvPicPr>
        <p:blipFill>
          <a:blip r:embed="rId2"/>
          <a:stretch>
            <a:fillRect/>
          </a:stretch>
        </p:blipFill>
        <p:spPr>
          <a:xfrm>
            <a:off x="4427537" y="1796595"/>
            <a:ext cx="4431455" cy="4263345"/>
          </a:xfrm>
          <a:prstGeom prst="rect">
            <a:avLst/>
          </a:prstGeom>
        </p:spPr>
      </p:pic>
    </p:spTree>
    <p:extLst>
      <p:ext uri="{BB962C8B-B14F-4D97-AF65-F5344CB8AC3E}">
        <p14:creationId xmlns:p14="http://schemas.microsoft.com/office/powerpoint/2010/main" val="4305402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70307"/>
            <a:ext cx="9144000" cy="584775"/>
          </a:xfrm>
        </p:spPr>
        <p:txBody>
          <a:bodyPr/>
          <a:lstStyle/>
          <a:p>
            <a:r>
              <a:rPr lang="en-US" dirty="0" smtClean="0"/>
              <a:t>Handling Critical Functions</a:t>
            </a:r>
            <a:endParaRPr lang="en-US" dirty="0"/>
          </a:p>
        </p:txBody>
      </p:sp>
      <p:sp>
        <p:nvSpPr>
          <p:cNvPr id="5" name="Text Placeholder 4"/>
          <p:cNvSpPr>
            <a:spLocks noGrp="1"/>
          </p:cNvSpPr>
          <p:nvPr>
            <p:ph type="body" sz="quarter" idx="14"/>
          </p:nvPr>
        </p:nvSpPr>
        <p:spPr>
          <a:xfrm>
            <a:off x="284814" y="1329318"/>
            <a:ext cx="4287187" cy="4573331"/>
          </a:xfrm>
        </p:spPr>
        <p:txBody>
          <a:bodyPr>
            <a:normAutofit fontScale="92500" lnSpcReduction="20000"/>
          </a:bodyPr>
          <a:lstStyle/>
          <a:p>
            <a:r>
              <a:rPr lang="en-GB" sz="1600" b="0" dirty="0" smtClean="0"/>
              <a:t>Function H is critical, and its failure, </a:t>
            </a:r>
            <a:r>
              <a:rPr lang="en-GB" sz="1600" b="0" dirty="0"/>
              <a:t>or degraded </a:t>
            </a:r>
            <a:r>
              <a:rPr lang="en-GB" sz="1600" b="0" dirty="0" smtClean="0"/>
              <a:t>performance, </a:t>
            </a:r>
            <a:r>
              <a:rPr lang="en-GB" sz="1600" b="0" dirty="0"/>
              <a:t>will potentially affect the performance of the whole system. </a:t>
            </a:r>
            <a:endParaRPr lang="en-GB" sz="1600" b="0" dirty="0" smtClean="0"/>
          </a:p>
          <a:p>
            <a:r>
              <a:rPr lang="en-GB" sz="1600" b="0" dirty="0" smtClean="0"/>
              <a:t>Context </a:t>
            </a:r>
            <a:r>
              <a:rPr lang="en-GB" sz="1600" b="0" dirty="0"/>
              <a:t>is all important here, in this example we don’t really know what the system problem is, however, system elements like H point towards where redundancy may be required. </a:t>
            </a:r>
            <a:endParaRPr lang="en-GB" sz="1600" b="0" dirty="0" smtClean="0"/>
          </a:p>
          <a:p>
            <a:r>
              <a:rPr lang="en-GB" sz="1600" b="0" dirty="0" smtClean="0"/>
              <a:t>In </a:t>
            </a:r>
            <a:r>
              <a:rPr lang="en-GB" sz="1600" b="0" dirty="0"/>
              <a:t>hardware-based systems this may mean duplicating the critical components. </a:t>
            </a:r>
            <a:endParaRPr lang="en-GB" sz="1600" b="0" dirty="0" smtClean="0"/>
          </a:p>
          <a:p>
            <a:r>
              <a:rPr lang="en-GB" sz="1600" b="0" dirty="0" smtClean="0"/>
              <a:t>In </a:t>
            </a:r>
            <a:r>
              <a:rPr lang="en-GB" sz="1600" b="0" dirty="0"/>
              <a:t>Human Activity Systems, the critical element is often an individual. It is important to note from a systems viewpoint, its not the actual individual that is important, but the function they perform that is critical. Again, duplication may be the answer, or at least having a “deputy” or assistant.</a:t>
            </a:r>
            <a:endParaRPr lang="en-US" sz="1600" b="0" dirty="0"/>
          </a:p>
          <a:p>
            <a:endParaRPr lang="en-US" sz="1600" b="0" dirty="0"/>
          </a:p>
        </p:txBody>
      </p:sp>
      <p:pic>
        <p:nvPicPr>
          <p:cNvPr id="7" name="Picture 6"/>
          <p:cNvPicPr/>
          <p:nvPr/>
        </p:nvPicPr>
        <p:blipFill>
          <a:blip r:embed="rId2"/>
          <a:stretch>
            <a:fillRect/>
          </a:stretch>
        </p:blipFill>
        <p:spPr>
          <a:xfrm>
            <a:off x="4572001" y="1639304"/>
            <a:ext cx="4431455" cy="4263345"/>
          </a:xfrm>
          <a:prstGeom prst="rect">
            <a:avLst/>
          </a:prstGeom>
        </p:spPr>
      </p:pic>
    </p:spTree>
    <p:extLst>
      <p:ext uri="{BB962C8B-B14F-4D97-AF65-F5344CB8AC3E}">
        <p14:creationId xmlns:p14="http://schemas.microsoft.com/office/powerpoint/2010/main" val="12182640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GB" smtClean="0"/>
              <a:t>Applying Top-Down N2 </a:t>
            </a:r>
            <a:endParaRPr lang="en-GB" dirty="0"/>
          </a:p>
        </p:txBody>
      </p:sp>
      <p:sp>
        <p:nvSpPr>
          <p:cNvPr id="2" name="Rounded Rectangular Callout 1"/>
          <p:cNvSpPr/>
          <p:nvPr/>
        </p:nvSpPr>
        <p:spPr>
          <a:xfrm>
            <a:off x="398689" y="4341874"/>
            <a:ext cx="3071380" cy="1816493"/>
          </a:xfrm>
          <a:prstGeom prst="wedgeRoundRectCallout">
            <a:avLst>
              <a:gd name="adj1" fmla="val 42148"/>
              <a:gd name="adj2" fmla="val -122053"/>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Structure that we see at a high level may have further structure at a lower level</a:t>
            </a:r>
            <a:endParaRPr lang="en-US" dirty="0"/>
          </a:p>
        </p:txBody>
      </p:sp>
      <p:pic>
        <p:nvPicPr>
          <p:cNvPr id="4" name="Picture 3"/>
          <p:cNvPicPr>
            <a:picLocks noChangeAspect="1"/>
          </p:cNvPicPr>
          <p:nvPr/>
        </p:nvPicPr>
        <p:blipFill>
          <a:blip r:embed="rId3"/>
          <a:stretch>
            <a:fillRect/>
          </a:stretch>
        </p:blipFill>
        <p:spPr>
          <a:xfrm>
            <a:off x="1981200" y="1465407"/>
            <a:ext cx="6305550" cy="5030657"/>
          </a:xfrm>
          <a:prstGeom prst="rect">
            <a:avLst/>
          </a:prstGeom>
        </p:spPr>
      </p:pic>
      <p:sp>
        <p:nvSpPr>
          <p:cNvPr id="36" name="TextBox 35"/>
          <p:cNvSpPr txBox="1"/>
          <p:nvPr/>
        </p:nvSpPr>
        <p:spPr>
          <a:xfrm>
            <a:off x="5029200" y="1211928"/>
            <a:ext cx="3762531"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Managing complexity is always an issue with N</a:t>
            </a:r>
            <a:r>
              <a:rPr lang="en-US" baseline="30000" dirty="0" smtClean="0"/>
              <a:t>2</a:t>
            </a:r>
            <a:r>
              <a:rPr lang="en-US" dirty="0" smtClean="0"/>
              <a:t> Analysis. If based on Function Flow Diagrams then the advice is Diagram 0 and the Child Diagrams: - 7x7 =49x49 Matrix!</a:t>
            </a:r>
            <a:endParaRPr lang="en-US" dirty="0"/>
          </a:p>
        </p:txBody>
      </p:sp>
    </p:spTree>
    <p:extLst>
      <p:ext uri="{BB962C8B-B14F-4D97-AF65-F5344CB8AC3E}">
        <p14:creationId xmlns:p14="http://schemas.microsoft.com/office/powerpoint/2010/main" val="125553736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0" y="0"/>
            <a:ext cx="9144000" cy="908050"/>
          </a:xfrm>
        </p:spPr>
        <p:txBody>
          <a:bodyPr/>
          <a:lstStyle/>
          <a:p>
            <a:pPr eaLnBrk="1" hangingPunct="1"/>
            <a:r>
              <a:rPr lang="en-GB">
                <a:latin typeface="Arial" charset="0"/>
              </a:rPr>
              <a:t>Example</a:t>
            </a:r>
          </a:p>
        </p:txBody>
      </p:sp>
      <p:sp>
        <p:nvSpPr>
          <p:cNvPr id="57346" name="Rectangle 3"/>
          <p:cNvSpPr>
            <a:spLocks noChangeArrowheads="1"/>
          </p:cNvSpPr>
          <p:nvPr/>
        </p:nvSpPr>
        <p:spPr bwMode="auto">
          <a:xfrm>
            <a:off x="850888" y="990600"/>
            <a:ext cx="7442223" cy="641350"/>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nchor="ctr">
            <a:spAutoFit/>
          </a:bodyPr>
          <a:lstStyle/>
          <a:p>
            <a:r>
              <a:rPr lang="en-GB" altLang="ja-JP" dirty="0">
                <a:ea typeface="Arial" charset="0"/>
                <a:cs typeface="Arial" charset="0"/>
              </a:rPr>
              <a:t>Channel Tunnel Security </a:t>
            </a:r>
            <a:r>
              <a:rPr lang="en-GB" altLang="ja-JP" dirty="0" smtClean="0">
                <a:ea typeface="Arial" charset="0"/>
                <a:cs typeface="Arial" charset="0"/>
              </a:rPr>
              <a:t>Subsystem</a:t>
            </a:r>
            <a:r>
              <a:rPr lang="en-GB" altLang="ja-JP" dirty="0">
                <a:ea typeface="Arial" charset="0"/>
                <a:cs typeface="Arial" charset="0"/>
              </a:rPr>
              <a:t>: </a:t>
            </a:r>
            <a:r>
              <a:rPr lang="en-GB" altLang="ja-JP" dirty="0" err="1">
                <a:ea typeface="Arial" charset="0"/>
                <a:cs typeface="Arial" charset="0"/>
              </a:rPr>
              <a:t>Unclustered</a:t>
            </a:r>
            <a:r>
              <a:rPr lang="en-GB" altLang="ja-JP" dirty="0">
                <a:ea typeface="Arial" charset="0"/>
                <a:cs typeface="Arial" charset="0"/>
              </a:rPr>
              <a:t> chart that shows the potential interfaces with the strength determined on a 0-9 scale</a:t>
            </a:r>
          </a:p>
        </p:txBody>
      </p:sp>
      <p:graphicFrame>
        <p:nvGraphicFramePr>
          <p:cNvPr id="180228" name="Group 4"/>
          <p:cNvGraphicFramePr>
            <a:graphicFrameLocks noGrp="1"/>
          </p:cNvGraphicFramePr>
          <p:nvPr>
            <p:extLst>
              <p:ext uri="{D42A27DB-BD31-4B8C-83A1-F6EECF244321}">
                <p14:modId xmlns:p14="http://schemas.microsoft.com/office/powerpoint/2010/main" val="1533907428"/>
              </p:ext>
            </p:extLst>
          </p:nvPr>
        </p:nvGraphicFramePr>
        <p:xfrm>
          <a:off x="1066800" y="1944056"/>
          <a:ext cx="6424243" cy="4532001"/>
        </p:xfrm>
        <a:graphic>
          <a:graphicData uri="http://schemas.openxmlformats.org/drawingml/2006/table">
            <a:tbl>
              <a:tblPr/>
              <a:tblGrid>
                <a:gridCol w="1894743"/>
                <a:gridCol w="301869"/>
                <a:gridCol w="301869"/>
                <a:gridCol w="301869"/>
                <a:gridCol w="300403"/>
                <a:gridCol w="303335"/>
                <a:gridCol w="301869"/>
                <a:gridCol w="301869"/>
                <a:gridCol w="300403"/>
                <a:gridCol w="304800"/>
                <a:gridCol w="298938"/>
                <a:gridCol w="303335"/>
                <a:gridCol w="301869"/>
                <a:gridCol w="303334"/>
                <a:gridCol w="301869"/>
                <a:gridCol w="301869"/>
              </a:tblGrid>
              <a:tr h="242888">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Damage Control</a:t>
                      </a:r>
                    </a:p>
                  </a:txBody>
                  <a:tcPr marL="83077" marR="33231" marT="0" marB="0" anchor="ctr" horzOverflow="overflow">
                    <a:lnL cap="flat">
                      <a:noFill/>
                    </a:lnL>
                    <a:lnR w="12700" cap="flat" cmpd="sng" algn="ctr">
                      <a:solidFill>
                        <a:srgbClr val="000000"/>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A</a:t>
                      </a:r>
                    </a:p>
                  </a:txBody>
                  <a:tcPr marL="83077" marR="33231"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33231"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Interpol</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B</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Active Sensors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C</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smtClean="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4254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Environmental Sensors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D</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Customs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E</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Baggage Inspection</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F</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Safety Control</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G</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Rail Operations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H</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Intelligence</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Logistics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dirty="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J</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Immigration</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K</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Local Police</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L</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845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Emergency Services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M</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Security</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N</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Operations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5</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smtClean="0">
                          <a:ln>
                            <a:noFill/>
                          </a:ln>
                          <a:solidFill>
                            <a:schemeClr val="tx1"/>
                          </a:solidFill>
                          <a:effectLst/>
                          <a:latin typeface="Arial" charset="0"/>
                          <a:ea typeface="MS Mincho" pitchFamily="49" charset="-128"/>
                          <a:cs typeface="Arial" charset="0"/>
                        </a:rPr>
                        <a:t>O</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7592" name="Rectangle 252"/>
          <p:cNvSpPr>
            <a:spLocks noChangeArrowheads="1"/>
          </p:cNvSpPr>
          <p:nvPr/>
        </p:nvSpPr>
        <p:spPr bwMode="auto">
          <a:xfrm>
            <a:off x="0" y="6499503"/>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Tree>
    <p:extLst>
      <p:ext uri="{BB962C8B-B14F-4D97-AF65-F5344CB8AC3E}">
        <p14:creationId xmlns:p14="http://schemas.microsoft.com/office/powerpoint/2010/main" val="5701789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GB" smtClean="0"/>
              <a:t>Example</a:t>
            </a:r>
            <a:endParaRPr lang="en-GB"/>
          </a:p>
        </p:txBody>
      </p:sp>
      <p:sp>
        <p:nvSpPr>
          <p:cNvPr id="58370" name="Rectangle 3"/>
          <p:cNvSpPr>
            <a:spLocks noChangeArrowheads="1"/>
          </p:cNvSpPr>
          <p:nvPr/>
        </p:nvSpPr>
        <p:spPr bwMode="auto">
          <a:xfrm>
            <a:off x="0" y="6499503"/>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graphicFrame>
        <p:nvGraphicFramePr>
          <p:cNvPr id="181253" name="Group 5"/>
          <p:cNvGraphicFramePr>
            <a:graphicFrameLocks noGrp="1"/>
          </p:cNvGraphicFramePr>
          <p:nvPr/>
        </p:nvGraphicFramePr>
        <p:xfrm>
          <a:off x="243268" y="1504950"/>
          <a:ext cx="6179525" cy="4505328"/>
        </p:xfrm>
        <a:graphic>
          <a:graphicData uri="http://schemas.openxmlformats.org/drawingml/2006/table">
            <a:tbl>
              <a:tblPr/>
              <a:tblGrid>
                <a:gridCol w="1824404"/>
                <a:gridCol w="288680"/>
                <a:gridCol w="291612"/>
                <a:gridCol w="290146"/>
                <a:gridCol w="287215"/>
                <a:gridCol w="291611"/>
                <a:gridCol w="290146"/>
                <a:gridCol w="288681"/>
                <a:gridCol w="291611"/>
                <a:gridCol w="291612"/>
                <a:gridCol w="288680"/>
                <a:gridCol w="291612"/>
                <a:gridCol w="290146"/>
                <a:gridCol w="293077"/>
                <a:gridCol w="290146"/>
                <a:gridCol w="290146"/>
              </a:tblGrid>
              <a:tr h="238125">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Baggage Inspection</a:t>
                      </a:r>
                    </a:p>
                  </a:txBody>
                  <a:tcPr marL="83077" marR="83077" marT="0" marB="0" horzOverflow="overflow">
                    <a:lnL cap="flat">
                      <a:noFill/>
                    </a:lnL>
                    <a:lnR w="12700" cap="flat" cmpd="sng" algn="ctr">
                      <a:solidFill>
                        <a:srgbClr val="000000"/>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F</a:t>
                      </a:r>
                    </a:p>
                  </a:txBody>
                  <a:tcPr marL="83077" marR="83077"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Customs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E</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Immigration</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 </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K</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Interpol</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B</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Local Police</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L</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Intelligence</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I</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Emergency Services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M</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Active Sensors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C</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Security</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N</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Operations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5</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O</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Rail Operations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H</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Safety Control</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G</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477838">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Environmental Sensors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D</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dirty="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Damage Control</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A</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smtClean="0">
                          <a:ln>
                            <a:noFill/>
                          </a:ln>
                          <a:solidFill>
                            <a:schemeClr val="tx1"/>
                          </a:solidFill>
                          <a:effectLst/>
                          <a:latin typeface="Arial" charset="0"/>
                          <a:ea typeface="MS Mincho" pitchFamily="49" charset="-128"/>
                          <a:cs typeface="Arial" charset="0"/>
                        </a:rPr>
                        <a:t>Logistics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dirty="0" smtClean="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smtClean="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smtClean="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smtClean="0">
                          <a:ln>
                            <a:noFill/>
                          </a:ln>
                          <a:solidFill>
                            <a:schemeClr val="tx1"/>
                          </a:solidFill>
                          <a:effectLst/>
                          <a:latin typeface="Arial" charset="0"/>
                          <a:ea typeface="MS Mincho" pitchFamily="49" charset="-128"/>
                          <a:cs typeface="Arial" charset="0"/>
                        </a:rPr>
                        <a:t>J</a:t>
                      </a: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8616" name="Rectangle 253"/>
          <p:cNvSpPr>
            <a:spLocks noChangeArrowheads="1"/>
          </p:cNvSpPr>
          <p:nvPr/>
        </p:nvSpPr>
        <p:spPr bwMode="auto">
          <a:xfrm>
            <a:off x="-3250223" y="6515378"/>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7" name="Rounded Rectangular Callout 6"/>
          <p:cNvSpPr/>
          <p:nvPr/>
        </p:nvSpPr>
        <p:spPr>
          <a:xfrm>
            <a:off x="6222038" y="149254"/>
            <a:ext cx="2060345" cy="1217613"/>
          </a:xfrm>
          <a:prstGeom prst="wedgeRoundRectCallout">
            <a:avLst>
              <a:gd name="adj1" fmla="val -170704"/>
              <a:gd name="adj2" fmla="val 98357"/>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t>Natural </a:t>
            </a:r>
            <a:r>
              <a:rPr lang="en-GB" dirty="0" smtClean="0"/>
              <a:t>Sub</a:t>
            </a:r>
            <a:r>
              <a:rPr lang="en-GB" dirty="0"/>
              <a:t>s</a:t>
            </a:r>
            <a:r>
              <a:rPr lang="en-GB" dirty="0" smtClean="0"/>
              <a:t>ystem </a:t>
            </a:r>
            <a:r>
              <a:rPr lang="en-GB" dirty="0"/>
              <a:t>– exploit collocation</a:t>
            </a:r>
          </a:p>
        </p:txBody>
      </p:sp>
      <p:sp>
        <p:nvSpPr>
          <p:cNvPr id="8" name="Rounded Rectangular Callout 7"/>
          <p:cNvSpPr/>
          <p:nvPr/>
        </p:nvSpPr>
        <p:spPr>
          <a:xfrm>
            <a:off x="6879996" y="1782763"/>
            <a:ext cx="2264019" cy="1987550"/>
          </a:xfrm>
          <a:prstGeom prst="wedgeRoundRectCallout">
            <a:avLst>
              <a:gd name="adj1" fmla="val -139276"/>
              <a:gd name="adj2" fmla="val 67949"/>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t>Critical Node centred on operations – note the two “systems” are coupled through the local police</a:t>
            </a:r>
          </a:p>
        </p:txBody>
      </p:sp>
      <p:sp>
        <p:nvSpPr>
          <p:cNvPr id="9" name="Rounded Rectangular Callout 8"/>
          <p:cNvSpPr/>
          <p:nvPr/>
        </p:nvSpPr>
        <p:spPr>
          <a:xfrm>
            <a:off x="2181965" y="5195888"/>
            <a:ext cx="2214319" cy="1408112"/>
          </a:xfrm>
          <a:prstGeom prst="wedgeRoundRectCallout">
            <a:avLst>
              <a:gd name="adj1" fmla="val 51307"/>
              <a:gd name="adj2" fmla="val -133891"/>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t>Partial Critical Node and natural </a:t>
            </a:r>
            <a:r>
              <a:rPr lang="en-GB" dirty="0" smtClean="0"/>
              <a:t>subsystem</a:t>
            </a:r>
            <a:endParaRPr lang="en-GB" dirty="0"/>
          </a:p>
        </p:txBody>
      </p:sp>
    </p:spTree>
    <p:extLst>
      <p:ext uri="{BB962C8B-B14F-4D97-AF65-F5344CB8AC3E}">
        <p14:creationId xmlns:p14="http://schemas.microsoft.com/office/powerpoint/2010/main" val="92492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GB" dirty="0" smtClean="0"/>
              <a:t>Exercise – N</a:t>
            </a:r>
            <a:r>
              <a:rPr lang="en-GB" baseline="30000" dirty="0" smtClean="0"/>
              <a:t>2</a:t>
            </a:r>
            <a:r>
              <a:rPr lang="en-GB" dirty="0" smtClean="0"/>
              <a:t> Analysis </a:t>
            </a:r>
            <a:endParaRPr lang="en-GB" dirty="0"/>
          </a:p>
        </p:txBody>
      </p:sp>
      <p:sp>
        <p:nvSpPr>
          <p:cNvPr id="59394" name="Rectangle 3"/>
          <p:cNvSpPr>
            <a:spLocks noGrp="1" noChangeArrowheads="1"/>
          </p:cNvSpPr>
          <p:nvPr>
            <p:ph type="body" sz="half" idx="2"/>
          </p:nvPr>
        </p:nvSpPr>
        <p:spPr/>
        <p:txBody>
          <a:bodyPr/>
          <a:lstStyle/>
          <a:p>
            <a:pPr marL="0" indent="0">
              <a:buNone/>
            </a:pPr>
            <a:r>
              <a:rPr lang="en-GB" dirty="0" smtClean="0"/>
              <a:t>In teams</a:t>
            </a:r>
          </a:p>
          <a:p>
            <a:r>
              <a:rPr lang="en-GB" dirty="0" smtClean="0"/>
              <a:t>Use your Function Flow Diagram to construct an N</a:t>
            </a:r>
            <a:r>
              <a:rPr lang="en-GB" baseline="30000" dirty="0" smtClean="0"/>
              <a:t>2</a:t>
            </a:r>
            <a:r>
              <a:rPr lang="en-GB" dirty="0" smtClean="0"/>
              <a:t> matrix for the Case Study</a:t>
            </a:r>
          </a:p>
          <a:p>
            <a:r>
              <a:rPr lang="en-GB" dirty="0" smtClean="0"/>
              <a:t>Investigate the matrix for any natural subsystems or critical nodes</a:t>
            </a:r>
          </a:p>
          <a:p>
            <a:r>
              <a:rPr lang="en-GB" dirty="0" smtClean="0"/>
              <a:t>Identify potential candidate logical architectures</a:t>
            </a:r>
          </a:p>
          <a:p>
            <a:pPr marL="0" indent="0">
              <a:buNone/>
            </a:pPr>
            <a:r>
              <a:rPr lang="en-GB" dirty="0" smtClean="0"/>
              <a:t>Time: 15 minutes</a:t>
            </a:r>
          </a:p>
          <a:p>
            <a:endParaRPr lang="en-GB" dirty="0"/>
          </a:p>
        </p:txBody>
      </p:sp>
      <p:pic>
        <p:nvPicPr>
          <p:cNvPr id="7" name="Picture 6"/>
          <p:cNvPicPr>
            <a:picLocks noChangeAspect="1"/>
          </p:cNvPicPr>
          <p:nvPr/>
        </p:nvPicPr>
        <p:blipFill>
          <a:blip r:embed="rId3"/>
          <a:stretch>
            <a:fillRect/>
          </a:stretch>
        </p:blipFill>
        <p:spPr>
          <a:xfrm>
            <a:off x="566616" y="2245560"/>
            <a:ext cx="3394687" cy="2428835"/>
          </a:xfrm>
          <a:prstGeom prst="rect">
            <a:avLst/>
          </a:prstGeom>
        </p:spPr>
      </p:pic>
    </p:spTree>
    <p:extLst>
      <p:ext uri="{BB962C8B-B14F-4D97-AF65-F5344CB8AC3E}">
        <p14:creationId xmlns:p14="http://schemas.microsoft.com/office/powerpoint/2010/main" val="16212818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Title 1"/>
          <p:cNvSpPr>
            <a:spLocks noGrp="1"/>
          </p:cNvSpPr>
          <p:nvPr>
            <p:ph type="title"/>
          </p:nvPr>
        </p:nvSpPr>
        <p:spPr/>
        <p:txBody>
          <a:bodyPr/>
          <a:lstStyle/>
          <a:p>
            <a:r>
              <a:rPr lang="en-GB" smtClean="0"/>
              <a:t>Using N2 Analysis</a:t>
            </a:r>
            <a:endParaRPr lang="en-GB" dirty="0"/>
          </a:p>
        </p:txBody>
      </p:sp>
      <p:sp>
        <p:nvSpPr>
          <p:cNvPr id="65542" name="Content Placeholder 2"/>
          <p:cNvSpPr>
            <a:spLocks noGrp="1"/>
          </p:cNvSpPr>
          <p:nvPr>
            <p:ph idx="1"/>
          </p:nvPr>
        </p:nvSpPr>
        <p:spPr>
          <a:xfrm>
            <a:off x="130175" y="1328738"/>
            <a:ext cx="8686800" cy="1109662"/>
          </a:xfrm>
        </p:spPr>
        <p:txBody>
          <a:bodyPr>
            <a:normAutofit fontScale="85000" lnSpcReduction="10000"/>
          </a:bodyPr>
          <a:lstStyle/>
          <a:p>
            <a:r>
              <a:rPr lang="en-GB" dirty="0" smtClean="0"/>
              <a:t>N2 Analysis can help determine the best logical architecture and, while this may not be physically realisable, it is often worthwhile modelling the best logical architecture for future reference and analysis</a:t>
            </a:r>
            <a:endParaRPr lang="en-GB" dirty="0"/>
          </a:p>
        </p:txBody>
      </p:sp>
      <p:sp>
        <p:nvSpPr>
          <p:cNvPr id="65544" name="TextBox 8"/>
          <p:cNvSpPr txBox="1">
            <a:spLocks noChangeArrowheads="1"/>
          </p:cNvSpPr>
          <p:nvPr/>
        </p:nvSpPr>
        <p:spPr bwMode="auto">
          <a:xfrm>
            <a:off x="5486400" y="2692400"/>
            <a:ext cx="3471862" cy="3754874"/>
          </a:xfrm>
          <a:prstGeom prst="rect">
            <a:avLst/>
          </a:prstGeom>
          <a:ln/>
          <a:extLst/>
        </p:spPr>
        <p:style>
          <a:lnRef idx="1">
            <a:schemeClr val="accent6"/>
          </a:lnRef>
          <a:fillRef idx="2">
            <a:schemeClr val="accent6"/>
          </a:fillRef>
          <a:effectRef idx="1">
            <a:schemeClr val="accent6"/>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dirty="0" smtClean="0"/>
              <a:t>Note </a:t>
            </a:r>
            <a:r>
              <a:rPr lang="en-GB" sz="1800" dirty="0"/>
              <a:t>that there may be more than one logical architecture – model all the possible candidates at least at highest level </a:t>
            </a:r>
          </a:p>
          <a:p>
            <a:pPr eaLnBrk="1" hangingPunct="1"/>
            <a:endParaRPr lang="en-GB" sz="1800" dirty="0"/>
          </a:p>
          <a:p>
            <a:pPr eaLnBrk="1" hangingPunct="1"/>
            <a:r>
              <a:rPr lang="en-GB" sz="1800" dirty="0"/>
              <a:t>Next Steps</a:t>
            </a:r>
          </a:p>
          <a:p>
            <a:pPr marL="179388" indent="-179388" eaLnBrk="1" hangingPunct="1">
              <a:buFont typeface="Arial" charset="0"/>
              <a:buChar char="•"/>
            </a:pPr>
            <a:r>
              <a:rPr lang="en-GB" sz="1600" dirty="0"/>
              <a:t>Reconcile the logical </a:t>
            </a:r>
            <a:r>
              <a:rPr lang="en-GB" sz="1600" dirty="0" smtClean="0"/>
              <a:t>architectures with </a:t>
            </a:r>
            <a:r>
              <a:rPr lang="en-GB" sz="1600" dirty="0"/>
              <a:t>the implementation </a:t>
            </a:r>
            <a:r>
              <a:rPr lang="en-GB" sz="1600" dirty="0" smtClean="0"/>
              <a:t>choices</a:t>
            </a:r>
          </a:p>
          <a:p>
            <a:pPr marL="534988" lvl="1" indent="-266700" eaLnBrk="1" hangingPunct="1">
              <a:buFont typeface="Arial" charset="0"/>
              <a:buChar char="•"/>
            </a:pPr>
            <a:r>
              <a:rPr lang="en-GB" sz="1600" dirty="0" smtClean="0"/>
              <a:t>Technological </a:t>
            </a:r>
            <a:r>
              <a:rPr lang="en-GB" sz="1600" dirty="0"/>
              <a:t>c</a:t>
            </a:r>
            <a:r>
              <a:rPr lang="en-GB" sz="1600" dirty="0" smtClean="0"/>
              <a:t>hoices for functionality</a:t>
            </a:r>
          </a:p>
          <a:p>
            <a:pPr marL="534988" lvl="1" indent="-266700" eaLnBrk="1" hangingPunct="1">
              <a:buFont typeface="Arial" charset="0"/>
              <a:buChar char="•"/>
            </a:pPr>
            <a:r>
              <a:rPr lang="en-GB" sz="1600" dirty="0" smtClean="0"/>
              <a:t>Use of standard interfaces</a:t>
            </a:r>
          </a:p>
          <a:p>
            <a:pPr marL="534988" lvl="1" indent="-266700" eaLnBrk="1" hangingPunct="1">
              <a:buFont typeface="Arial" charset="0"/>
              <a:buChar char="•"/>
            </a:pPr>
            <a:r>
              <a:rPr lang="en-GB" altLang="ja-JP" sz="1600" dirty="0" smtClean="0"/>
              <a:t>Design and Define system interfaces</a:t>
            </a:r>
            <a:endParaRPr lang="en-US" altLang="ja-JP" sz="1600" dirty="0"/>
          </a:p>
        </p:txBody>
      </p:sp>
      <p:pic>
        <p:nvPicPr>
          <p:cNvPr id="3" name="Picture 2"/>
          <p:cNvPicPr>
            <a:picLocks noChangeAspect="1"/>
          </p:cNvPicPr>
          <p:nvPr/>
        </p:nvPicPr>
        <p:blipFill>
          <a:blip r:embed="rId3"/>
          <a:stretch>
            <a:fillRect/>
          </a:stretch>
        </p:blipFill>
        <p:spPr>
          <a:xfrm>
            <a:off x="738185" y="2692400"/>
            <a:ext cx="4445000" cy="2959100"/>
          </a:xfrm>
          <a:prstGeom prst="rect">
            <a:avLst/>
          </a:prstGeom>
        </p:spPr>
      </p:pic>
    </p:spTree>
    <p:extLst>
      <p:ext uri="{BB962C8B-B14F-4D97-AF65-F5344CB8AC3E}">
        <p14:creationId xmlns:p14="http://schemas.microsoft.com/office/powerpoint/2010/main" val="5243062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 Choices</a:t>
            </a:r>
            <a:endParaRPr lang="en-US" dirty="0"/>
          </a:p>
        </p:txBody>
      </p:sp>
      <p:pic>
        <p:nvPicPr>
          <p:cNvPr id="5" name="Picture 4"/>
          <p:cNvPicPr>
            <a:picLocks noChangeAspect="1"/>
          </p:cNvPicPr>
          <p:nvPr/>
        </p:nvPicPr>
        <p:blipFill>
          <a:blip r:embed="rId2"/>
          <a:stretch>
            <a:fillRect/>
          </a:stretch>
        </p:blipFill>
        <p:spPr>
          <a:xfrm>
            <a:off x="2496606" y="1235131"/>
            <a:ext cx="6205438" cy="5394269"/>
          </a:xfrm>
          <a:prstGeom prst="rect">
            <a:avLst/>
          </a:prstGeom>
        </p:spPr>
      </p:pic>
      <p:sp>
        <p:nvSpPr>
          <p:cNvPr id="6" name="TextBox 5"/>
          <p:cNvSpPr txBox="1"/>
          <p:nvPr/>
        </p:nvSpPr>
        <p:spPr>
          <a:xfrm>
            <a:off x="116633" y="2301200"/>
            <a:ext cx="2309001"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There is always choice and decisions about the system architecture should be delayed until the technological choices have been identified </a:t>
            </a:r>
            <a:endParaRPr lang="en-US" dirty="0"/>
          </a:p>
        </p:txBody>
      </p:sp>
    </p:spTree>
    <p:extLst>
      <p:ext uri="{BB962C8B-B14F-4D97-AF65-F5344CB8AC3E}">
        <p14:creationId xmlns:p14="http://schemas.microsoft.com/office/powerpoint/2010/main" val="893109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mtClean="0"/>
              <a:t>External Versus Internal Interfaces</a:t>
            </a:r>
            <a:endParaRPr lang="en-US"/>
          </a:p>
        </p:txBody>
      </p:sp>
      <p:sp>
        <p:nvSpPr>
          <p:cNvPr id="21507" name="Rectangle 3"/>
          <p:cNvSpPr>
            <a:spLocks noGrp="1" noChangeArrowheads="1"/>
          </p:cNvSpPr>
          <p:nvPr>
            <p:ph type="body" idx="1"/>
          </p:nvPr>
        </p:nvSpPr>
        <p:spPr/>
        <p:txBody>
          <a:bodyPr/>
          <a:lstStyle/>
          <a:p>
            <a:r>
              <a:rPr lang="en-US" smtClean="0"/>
              <a:t>System external interfaces are defined by the higher-level system design and are often fixed and described as requirements on the system design – BUT:</a:t>
            </a:r>
          </a:p>
          <a:p>
            <a:pPr lvl="1"/>
            <a:r>
              <a:rPr lang="en-US" smtClean="0"/>
              <a:t>Internal interfaces are different since they are created as part of system architecting. This is a powerful opportunity for the development team to optimise either the </a:t>
            </a:r>
          </a:p>
          <a:p>
            <a:pPr lvl="2"/>
            <a:r>
              <a:rPr lang="en-US" smtClean="0"/>
              <a:t>Local system design: in this case the system architecture is selected to optimise the performance of the system potentially to the detriment of the bigger system to which it belongs  </a:t>
            </a:r>
          </a:p>
          <a:p>
            <a:pPr lvl="2"/>
            <a:r>
              <a:rPr lang="en-US" smtClean="0"/>
              <a:t>The higher level system design: in this case the performance of the local system is sacrificed to yield improved performance at the bigger system level</a:t>
            </a:r>
            <a:endParaRPr lang="en-US" dirty="0"/>
          </a:p>
        </p:txBody>
      </p:sp>
    </p:spTree>
    <p:extLst>
      <p:ext uri="{BB962C8B-B14F-4D97-AF65-F5344CB8AC3E}">
        <p14:creationId xmlns:p14="http://schemas.microsoft.com/office/powerpoint/2010/main" val="2105181290"/>
      </p:ext>
    </p:extLst>
  </p:cSld>
  <p:clrMapOvr>
    <a:masterClrMapping/>
  </p:clrMapOvr>
  <p:transition spd="slow"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mtClean="0"/>
              <a:t>External Versus Internal Interfaces</a:t>
            </a:r>
            <a:endParaRPr lang="en-US"/>
          </a:p>
        </p:txBody>
      </p:sp>
      <p:pic>
        <p:nvPicPr>
          <p:cNvPr id="3" name="Picture 2"/>
          <p:cNvPicPr>
            <a:picLocks noChangeAspect="1"/>
          </p:cNvPicPr>
          <p:nvPr/>
        </p:nvPicPr>
        <p:blipFill>
          <a:blip r:embed="rId3"/>
          <a:stretch>
            <a:fillRect/>
          </a:stretch>
        </p:blipFill>
        <p:spPr>
          <a:xfrm>
            <a:off x="240659" y="1847720"/>
            <a:ext cx="4138895" cy="2961301"/>
          </a:xfrm>
          <a:prstGeom prst="rect">
            <a:avLst/>
          </a:prstGeom>
        </p:spPr>
      </p:pic>
      <p:pic>
        <p:nvPicPr>
          <p:cNvPr id="6" name="Picture 5"/>
          <p:cNvPicPr>
            <a:picLocks noChangeAspect="1"/>
          </p:cNvPicPr>
          <p:nvPr/>
        </p:nvPicPr>
        <p:blipFill>
          <a:blip r:embed="rId4"/>
          <a:stretch>
            <a:fillRect/>
          </a:stretch>
        </p:blipFill>
        <p:spPr>
          <a:xfrm>
            <a:off x="4646087" y="1805152"/>
            <a:ext cx="4222749" cy="3113982"/>
          </a:xfrm>
          <a:prstGeom prst="rect">
            <a:avLst/>
          </a:prstGeom>
        </p:spPr>
      </p:pic>
      <p:sp>
        <p:nvSpPr>
          <p:cNvPr id="7" name="TextBox 6"/>
          <p:cNvSpPr txBox="1"/>
          <p:nvPr/>
        </p:nvSpPr>
        <p:spPr>
          <a:xfrm>
            <a:off x="280701" y="5160374"/>
            <a:ext cx="8493498"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smtClean="0"/>
              <a:t>Lower-level architectures are constrained by the higher-level architecture. Even though there may well be a better way, because at the higher-level, the lower-level architecture is sub-optimal.</a:t>
            </a:r>
            <a:endParaRPr lang="en-US" dirty="0"/>
          </a:p>
        </p:txBody>
      </p:sp>
    </p:spTree>
    <p:extLst>
      <p:ext uri="{BB962C8B-B14F-4D97-AF65-F5344CB8AC3E}">
        <p14:creationId xmlns:p14="http://schemas.microsoft.com/office/powerpoint/2010/main" val="1131675380"/>
      </p:ext>
    </p:extLst>
  </p:cSld>
  <p:clrMapOvr>
    <a:masterClrMapping/>
  </p:clrMapOvr>
  <p:transition spd="slow"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19483"/>
            <a:ext cx="9144000" cy="842082"/>
          </a:xfrm>
        </p:spPr>
        <p:txBody>
          <a:bodyPr/>
          <a:lstStyle/>
          <a:p>
            <a:r>
              <a:rPr lang="en-US" dirty="0" smtClean="0"/>
              <a:t>Architecture and System Meta-solution</a:t>
            </a:r>
            <a:endParaRPr lang="en-US" dirty="0"/>
          </a:p>
        </p:txBody>
      </p:sp>
      <p:sp>
        <p:nvSpPr>
          <p:cNvPr id="5" name="Text Placeholder 4"/>
          <p:cNvSpPr>
            <a:spLocks noGrp="1"/>
          </p:cNvSpPr>
          <p:nvPr>
            <p:ph type="body" sz="quarter" idx="4294967295"/>
          </p:nvPr>
        </p:nvSpPr>
        <p:spPr>
          <a:xfrm>
            <a:off x="489066" y="1358944"/>
            <a:ext cx="8254937" cy="4542423"/>
          </a:xfrm>
          <a:prstGeom prst="rect">
            <a:avLst/>
          </a:prstGeom>
        </p:spPr>
        <p:txBody>
          <a:bodyPr>
            <a:normAutofit fontScale="92500" lnSpcReduction="20000"/>
          </a:bodyPr>
          <a:lstStyle/>
          <a:p>
            <a:pPr marL="342900" indent="-342900">
              <a:buFont typeface="Arial" charset="0"/>
              <a:buChar char="•"/>
            </a:pPr>
            <a:r>
              <a:rPr lang="en-US" sz="2000" b="0" dirty="0" smtClean="0"/>
              <a:t>There is a connection here between the levels of Systems Architecture and the concept of the system Meta-solution.</a:t>
            </a:r>
          </a:p>
          <a:p>
            <a:pPr marL="342900" indent="-342900">
              <a:buFont typeface="Arial" charset="0"/>
              <a:buChar char="•"/>
            </a:pPr>
            <a:r>
              <a:rPr lang="en-US" sz="2000" b="0" dirty="0" smtClean="0"/>
              <a:t>A system Meta-solution was defined  as an organization's current preferred solution to a systems problem (Operational Requirements)</a:t>
            </a:r>
          </a:p>
          <a:p>
            <a:pPr marL="342900" indent="-342900">
              <a:buFont typeface="Arial" charset="0"/>
              <a:buChar char="•"/>
            </a:pPr>
            <a:r>
              <a:rPr lang="en-US" sz="2000" b="0" dirty="0" smtClean="0"/>
              <a:t>We can now be more precise and talk about the Meta-solution in terms of the current preferred architecture to a systems problem</a:t>
            </a:r>
          </a:p>
          <a:p>
            <a:pPr marL="342900" indent="-342900">
              <a:buFont typeface="Arial" charset="0"/>
              <a:buChar char="•"/>
            </a:pPr>
            <a:r>
              <a:rPr lang="en-US" sz="2000" b="0" dirty="0" smtClean="0"/>
              <a:t>In a complex system there will be levels; system, subsystem, sub-subsystem, etc. The architectures cascade, and is the reason why changing an architecture at one level often has an impact at the higher level</a:t>
            </a:r>
          </a:p>
          <a:p>
            <a:pPr marL="342900" indent="-342900">
              <a:buFont typeface="Arial" charset="0"/>
              <a:buChar char="•"/>
            </a:pPr>
            <a:r>
              <a:rPr lang="en-US" sz="2000" b="0" dirty="0" smtClean="0"/>
              <a:t>Self-organizing systems (Human Activity Systems) will “try</a:t>
            </a:r>
            <a:r>
              <a:rPr lang="en-US" sz="2000" b="0" baseline="30000" dirty="0" smtClean="0"/>
              <a:t>1</a:t>
            </a:r>
            <a:r>
              <a:rPr lang="en-US" sz="2000" b="0" dirty="0" smtClean="0"/>
              <a:t>” different architectures over time eventually settling on the one that works! (i.e. make the bigger system optimal)</a:t>
            </a:r>
            <a:endParaRPr lang="en-US" sz="2000" b="0" dirty="0"/>
          </a:p>
        </p:txBody>
      </p:sp>
      <p:sp>
        <p:nvSpPr>
          <p:cNvPr id="6" name="TextBox 5"/>
          <p:cNvSpPr txBox="1"/>
          <p:nvPr/>
        </p:nvSpPr>
        <p:spPr>
          <a:xfrm>
            <a:off x="489066" y="6064579"/>
            <a:ext cx="8254937" cy="276999"/>
          </a:xfrm>
          <a:prstGeom prst="rect">
            <a:avLst/>
          </a:prstGeom>
          <a:noFill/>
        </p:spPr>
        <p:txBody>
          <a:bodyPr wrap="square" rtlCol="0">
            <a:spAutoFit/>
          </a:bodyPr>
          <a:lstStyle/>
          <a:p>
            <a:r>
              <a:rPr lang="en-US" sz="1200" baseline="30000" dirty="0" smtClean="0"/>
              <a:t>1</a:t>
            </a:r>
            <a:r>
              <a:rPr lang="en-US" sz="1200" dirty="0" smtClean="0"/>
              <a:t> “try” is used to imply an ad-hoc approach. What we should really do is experiment scientifically to find the optimum</a:t>
            </a:r>
            <a:endParaRPr lang="en-US" sz="1200" dirty="0"/>
          </a:p>
        </p:txBody>
      </p:sp>
    </p:spTree>
    <p:extLst>
      <p:ext uri="{BB962C8B-B14F-4D97-AF65-F5344CB8AC3E}">
        <p14:creationId xmlns:p14="http://schemas.microsoft.com/office/powerpoint/2010/main" val="8187864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8013" y="212975"/>
            <a:ext cx="9021699" cy="523220"/>
          </a:xfrm>
        </p:spPr>
        <p:txBody>
          <a:bodyPr/>
          <a:lstStyle/>
          <a:p>
            <a:r>
              <a:rPr lang="en-US" sz="2800"/>
              <a:t>Architecture and System </a:t>
            </a:r>
            <a:r>
              <a:rPr lang="en-US" sz="2800" smtClean="0"/>
              <a:t>Meta-solution</a:t>
            </a:r>
            <a:endParaRPr lang="en-US" sz="2800" dirty="0"/>
          </a:p>
        </p:txBody>
      </p:sp>
      <p:sp>
        <p:nvSpPr>
          <p:cNvPr id="4" name="Text Placeholder 3"/>
          <p:cNvSpPr>
            <a:spLocks noGrp="1"/>
          </p:cNvSpPr>
          <p:nvPr>
            <p:ph type="body" sz="quarter" idx="4294967295"/>
          </p:nvPr>
        </p:nvSpPr>
        <p:spPr>
          <a:xfrm>
            <a:off x="493776" y="1603948"/>
            <a:ext cx="4108204" cy="4417340"/>
          </a:xfrm>
          <a:prstGeom prst="rect">
            <a:avLst/>
          </a:prstGeom>
        </p:spPr>
        <p:txBody>
          <a:bodyPr/>
          <a:lstStyle/>
          <a:p>
            <a:r>
              <a:rPr lang="en-US" sz="1800" dirty="0" smtClean="0"/>
              <a:t>Accepting a particular Meta-solution (architecture) means that changes should take place within the constraints of the higher system architecture, otherwise sub-</a:t>
            </a:r>
            <a:r>
              <a:rPr lang="en-US" sz="1800" dirty="0" err="1" smtClean="0"/>
              <a:t>optimisation</a:t>
            </a:r>
            <a:r>
              <a:rPr lang="en-US" sz="1800" dirty="0" smtClean="0"/>
              <a:t> can occur.</a:t>
            </a:r>
          </a:p>
          <a:p>
            <a:endParaRPr lang="en-US" sz="1800" dirty="0"/>
          </a:p>
          <a:p>
            <a:r>
              <a:rPr lang="en-US" sz="1800" dirty="0" smtClean="0"/>
              <a:t>Radical innovation often requires the higher-level architecture to change to accommodate the lower-level change</a:t>
            </a:r>
            <a:endParaRPr lang="en-US" sz="1800" dirty="0"/>
          </a:p>
        </p:txBody>
      </p:sp>
      <p:pic>
        <p:nvPicPr>
          <p:cNvPr id="5" name="Picture 4"/>
          <p:cNvPicPr>
            <a:picLocks noChangeAspect="1"/>
          </p:cNvPicPr>
          <p:nvPr/>
        </p:nvPicPr>
        <p:blipFill>
          <a:blip r:embed="rId2"/>
          <a:stretch>
            <a:fillRect/>
          </a:stretch>
        </p:blipFill>
        <p:spPr>
          <a:xfrm>
            <a:off x="4924117" y="2518347"/>
            <a:ext cx="3845649" cy="2169514"/>
          </a:xfrm>
          <a:prstGeom prst="rect">
            <a:avLst/>
          </a:prstGeom>
        </p:spPr>
      </p:pic>
      <p:sp>
        <p:nvSpPr>
          <p:cNvPr id="6" name="TextBox 5"/>
          <p:cNvSpPr txBox="1"/>
          <p:nvPr/>
        </p:nvSpPr>
        <p:spPr>
          <a:xfrm>
            <a:off x="273338" y="5715627"/>
            <a:ext cx="8496428" cy="7848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lnSpc>
                <a:spcPct val="90000"/>
              </a:lnSpc>
            </a:pPr>
            <a:r>
              <a:rPr lang="en-GB" sz="2000" b="1" i="1" dirty="0" smtClean="0">
                <a:solidFill>
                  <a:schemeClr val="tx1"/>
                </a:solidFill>
              </a:rPr>
              <a:t>	</a:t>
            </a:r>
            <a:r>
              <a:rPr lang="en-GB" sz="1400" b="1" i="1" dirty="0" smtClean="0">
                <a:solidFill>
                  <a:schemeClr val="tx1"/>
                </a:solidFill>
              </a:rPr>
              <a:t>“Any intelligent fool can make things bigger and more complex. It take a touch of genius – and a lot of courage-to move in the opposite direction”</a:t>
            </a:r>
          </a:p>
          <a:p>
            <a:pPr marL="342900" indent="-342900" algn="r">
              <a:lnSpc>
                <a:spcPct val="90000"/>
              </a:lnSpc>
              <a:buFont typeface="Wingdings" pitchFamily="2" charset="2"/>
              <a:buNone/>
            </a:pPr>
            <a:r>
              <a:rPr lang="en-GB" sz="1400" dirty="0" smtClean="0">
                <a:solidFill>
                  <a:schemeClr val="tx1"/>
                </a:solidFill>
              </a:rPr>
              <a:t>								E </a:t>
            </a:r>
            <a:r>
              <a:rPr lang="en-GB" sz="1400" dirty="0">
                <a:solidFill>
                  <a:schemeClr val="tx1"/>
                </a:solidFill>
              </a:rPr>
              <a:t>F</a:t>
            </a:r>
            <a:r>
              <a:rPr lang="en-GB" sz="1400" dirty="0" smtClean="0">
                <a:solidFill>
                  <a:schemeClr val="tx1"/>
                </a:solidFill>
              </a:rPr>
              <a:t> Schumacher</a:t>
            </a:r>
          </a:p>
        </p:txBody>
      </p:sp>
    </p:spTree>
    <p:extLst>
      <p:ext uri="{BB962C8B-B14F-4D97-AF65-F5344CB8AC3E}">
        <p14:creationId xmlns:p14="http://schemas.microsoft.com/office/powerpoint/2010/main" val="2686215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Interfaces</a:t>
            </a:r>
            <a:endParaRPr lang="en-GB" dirty="0"/>
          </a:p>
        </p:txBody>
      </p:sp>
      <p:sp>
        <p:nvSpPr>
          <p:cNvPr id="4" name="Text Placeholder 3"/>
          <p:cNvSpPr>
            <a:spLocks noGrp="1"/>
          </p:cNvSpPr>
          <p:nvPr>
            <p:ph type="body" sz="quarter" idx="4294967295"/>
          </p:nvPr>
        </p:nvSpPr>
        <p:spPr>
          <a:xfrm>
            <a:off x="489066" y="1538826"/>
            <a:ext cx="4517649" cy="4542423"/>
          </a:xfrm>
          <a:prstGeom prst="rect">
            <a:avLst/>
          </a:prstGeom>
        </p:spPr>
        <p:txBody>
          <a:bodyPr>
            <a:normAutofit fontScale="92500" lnSpcReduction="20000"/>
          </a:bodyPr>
          <a:lstStyle/>
          <a:p>
            <a:pPr marL="0" indent="0">
              <a:buNone/>
            </a:pPr>
            <a:r>
              <a:rPr lang="en-GB" dirty="0" smtClean="0"/>
              <a:t>Definition</a:t>
            </a:r>
          </a:p>
          <a:p>
            <a:pPr marL="0" indent="0">
              <a:buNone/>
            </a:pPr>
            <a:r>
              <a:rPr lang="en-GB" dirty="0" smtClean="0"/>
              <a:t>Noun</a:t>
            </a:r>
          </a:p>
          <a:p>
            <a:pPr marL="342900" indent="-342900">
              <a:buSzPct val="100000"/>
              <a:buAutoNum type="arabicPeriod"/>
            </a:pPr>
            <a:r>
              <a:rPr lang="en-GB" sz="1600" b="0" dirty="0" smtClean="0"/>
              <a:t>A point where two systems, subjects, organizations, etc. meet and interact</a:t>
            </a:r>
          </a:p>
          <a:p>
            <a:pPr marL="342900" indent="-342900">
              <a:buSzPct val="100000"/>
              <a:buAutoNum type="arabicPeriod"/>
            </a:pPr>
            <a:r>
              <a:rPr lang="en-GB" sz="1600" b="0" dirty="0"/>
              <a:t>A</a:t>
            </a:r>
            <a:r>
              <a:rPr lang="en-GB" sz="1600" b="0" dirty="0" smtClean="0"/>
              <a:t> device or program enabling a user to communicate with a computer</a:t>
            </a:r>
            <a:endParaRPr lang="en-GB" dirty="0"/>
          </a:p>
          <a:p>
            <a:pPr marL="0" indent="0">
              <a:buNone/>
            </a:pPr>
            <a:r>
              <a:rPr lang="en-GB" dirty="0" smtClean="0"/>
              <a:t>Verb</a:t>
            </a:r>
          </a:p>
          <a:p>
            <a:pPr marL="342900" indent="-342900">
              <a:buSzPct val="100000"/>
              <a:buFont typeface="+mj-lt"/>
              <a:buAutoNum type="arabicPeriod"/>
            </a:pPr>
            <a:r>
              <a:rPr lang="en-GB" sz="1600" b="0" dirty="0" smtClean="0"/>
              <a:t>Interact with (another system, person etc.)</a:t>
            </a:r>
          </a:p>
          <a:p>
            <a:pPr marL="342900" indent="-342900">
              <a:buSzPct val="100000"/>
              <a:buFont typeface="+mj-lt"/>
              <a:buAutoNum type="arabicPeriod"/>
            </a:pPr>
            <a:r>
              <a:rPr lang="en-GB" sz="1600" b="0" dirty="0" smtClean="0"/>
              <a:t>Connect with (another computer or piece of equipment) by an interface</a:t>
            </a:r>
          </a:p>
          <a:p>
            <a:pPr marL="0" indent="0">
              <a:buNone/>
            </a:pPr>
            <a:endParaRPr lang="en-GB" sz="1600" b="0" dirty="0" smtClean="0"/>
          </a:p>
          <a:p>
            <a:pPr marL="0" indent="0">
              <a:buNone/>
            </a:pPr>
            <a:r>
              <a:rPr lang="en-GB" sz="1600" b="0" dirty="0" smtClean="0"/>
              <a:t>In Systems Engineering an interface is like any other system element, they have purpose (function) and context (constraints) but </a:t>
            </a:r>
            <a:r>
              <a:rPr lang="en-GB" sz="1600" dirty="0" smtClean="0"/>
              <a:t>are</a:t>
            </a:r>
            <a:r>
              <a:rPr lang="en-GB" sz="1600" b="0" dirty="0" smtClean="0"/>
              <a:t> often overlooked . In consequence most system problems occur at the system interfaces</a:t>
            </a:r>
            <a:endParaRPr lang="en-GB" dirty="0" smtClean="0"/>
          </a:p>
          <a:p>
            <a:endParaRPr lang="en-GB" dirty="0"/>
          </a:p>
        </p:txBody>
      </p:sp>
      <p:sp>
        <p:nvSpPr>
          <p:cNvPr id="6" name="Rectangle 5"/>
          <p:cNvSpPr/>
          <p:nvPr/>
        </p:nvSpPr>
        <p:spPr>
          <a:xfrm>
            <a:off x="5231567" y="4255796"/>
            <a:ext cx="3582649" cy="212365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sz="1200" dirty="0"/>
              <a:t>The Mars Climate Orbiter </a:t>
            </a:r>
            <a:r>
              <a:rPr lang="en-GB" sz="1200" dirty="0" smtClean="0"/>
              <a:t>on </a:t>
            </a:r>
            <a:r>
              <a:rPr lang="en-GB" sz="1200" dirty="0"/>
              <a:t>September 23, 1999, </a:t>
            </a:r>
            <a:r>
              <a:rPr lang="en-GB" sz="1200" dirty="0" smtClean="0"/>
              <a:t>was </a:t>
            </a:r>
            <a:r>
              <a:rPr lang="en-GB" sz="1200" dirty="0"/>
              <a:t>lost as the spacecraft went into orbital insertion, due to ground-based computer software which produced output </a:t>
            </a:r>
            <a:r>
              <a:rPr lang="en-GB" sz="1200" dirty="0" smtClean="0"/>
              <a:t>in </a:t>
            </a:r>
            <a:r>
              <a:rPr lang="en-GB" sz="1200" dirty="0"/>
              <a:t>pound-seconds (</a:t>
            </a:r>
            <a:r>
              <a:rPr lang="en-GB" sz="1200" dirty="0" err="1"/>
              <a:t>lbf</a:t>
            </a:r>
            <a:r>
              <a:rPr lang="en-GB" sz="1200" dirty="0"/>
              <a:t> s) instead </a:t>
            </a:r>
            <a:r>
              <a:rPr lang="en-GB" sz="1200" dirty="0" smtClean="0"/>
              <a:t>of </a:t>
            </a:r>
            <a:r>
              <a:rPr lang="en-GB" sz="1200" dirty="0"/>
              <a:t>newton-seconds (N s) specified in the contract between NASA and Lockheed. The spacecraft encountered Mars on a trajectory that brought it too close to the planet, causing it to pass </a:t>
            </a:r>
            <a:r>
              <a:rPr lang="en-GB" sz="1100" dirty="0"/>
              <a:t>through</a:t>
            </a:r>
            <a:r>
              <a:rPr lang="en-GB" sz="1200" dirty="0"/>
              <a:t> the upper atmosphere and disintegrate</a:t>
            </a:r>
            <a:r>
              <a:rPr lang="en-GB" sz="1200" dirty="0" smtClean="0"/>
              <a:t>.</a:t>
            </a:r>
            <a:endParaRPr lang="en-GB" sz="12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233" y="1538826"/>
            <a:ext cx="2741315" cy="2491455"/>
          </a:xfrm>
          <a:prstGeom prst="rect">
            <a:avLst/>
          </a:prstGeom>
        </p:spPr>
      </p:pic>
    </p:spTree>
    <p:extLst>
      <p:ext uri="{BB962C8B-B14F-4D97-AF65-F5344CB8AC3E}">
        <p14:creationId xmlns:p14="http://schemas.microsoft.com/office/powerpoint/2010/main" val="71193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smtClean="0"/>
              <a:t>Need for Managing Internal Interfaces</a:t>
            </a:r>
            <a:endParaRPr lang="en-US"/>
          </a:p>
        </p:txBody>
      </p:sp>
      <p:sp>
        <p:nvSpPr>
          <p:cNvPr id="44034" name="Rectangle 3"/>
          <p:cNvSpPr>
            <a:spLocks noGrp="1" noChangeArrowheads="1"/>
          </p:cNvSpPr>
          <p:nvPr>
            <p:ph type="body" idx="1"/>
          </p:nvPr>
        </p:nvSpPr>
        <p:spPr/>
        <p:txBody>
          <a:bodyPr/>
          <a:lstStyle/>
          <a:p>
            <a:r>
              <a:rPr lang="en-US" smtClean="0"/>
              <a:t>System architecting and system concept design creates a set of subsystems AND the interfaces between them </a:t>
            </a:r>
          </a:p>
          <a:p>
            <a:r>
              <a:rPr lang="ja-JP" altLang="en-US" smtClean="0"/>
              <a:t>‘</a:t>
            </a:r>
            <a:r>
              <a:rPr lang="en-US" altLang="ja-JP" smtClean="0"/>
              <a:t>Ownership</a:t>
            </a:r>
            <a:r>
              <a:rPr lang="ja-JP" altLang="en-US" smtClean="0"/>
              <a:t>’</a:t>
            </a:r>
            <a:r>
              <a:rPr lang="en-US" altLang="ja-JP" smtClean="0"/>
              <a:t> of each subsystem is usually obvious as it is assigned to an individual or group as it is defined</a:t>
            </a:r>
          </a:p>
          <a:p>
            <a:r>
              <a:rPr lang="en-US" smtClean="0"/>
              <a:t>However, the subsystem interfaces need special attention since each subsystem owner may assume:</a:t>
            </a:r>
          </a:p>
          <a:p>
            <a:pPr lvl="1"/>
            <a:r>
              <a:rPr lang="en-US" smtClean="0"/>
              <a:t>the other party is responsible for the interface, or </a:t>
            </a:r>
          </a:p>
          <a:p>
            <a:pPr lvl="1"/>
            <a:r>
              <a:rPr lang="en-US" smtClean="0"/>
              <a:t>each party makes its own assumptions about the interface requirements.</a:t>
            </a:r>
          </a:p>
          <a:p>
            <a:r>
              <a:rPr lang="en-US" smtClean="0"/>
              <a:t>In both cases, the project runs the risk of future interface incompatibility, since the subsystems mature their concepts (and their interfaces) independently</a:t>
            </a:r>
          </a:p>
          <a:p>
            <a:r>
              <a:rPr lang="en-US" smtClean="0"/>
              <a:t>The solution is to explicitly identify the owner of every interface </a:t>
            </a:r>
            <a:endParaRPr lang="en-US" dirty="0"/>
          </a:p>
        </p:txBody>
      </p:sp>
    </p:spTree>
    <p:extLst>
      <p:ext uri="{BB962C8B-B14F-4D97-AF65-F5344CB8AC3E}">
        <p14:creationId xmlns:p14="http://schemas.microsoft.com/office/powerpoint/2010/main" val="1825289845"/>
      </p:ext>
    </p:extLst>
  </p:cSld>
  <p:clrMapOvr>
    <a:masterClrMapping/>
  </p:clrMapOvr>
  <p:transition spd="slow" advClick="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r>
              <a:rPr lang="en-US" smtClean="0"/>
              <a:t>Key Interface Documents</a:t>
            </a:r>
            <a:endParaRPr lang="en-US"/>
          </a:p>
        </p:txBody>
      </p:sp>
      <p:sp>
        <p:nvSpPr>
          <p:cNvPr id="29699" name="Rectangle 1027"/>
          <p:cNvSpPr>
            <a:spLocks noGrp="1" noChangeArrowheads="1"/>
          </p:cNvSpPr>
          <p:nvPr>
            <p:ph type="body" idx="1"/>
          </p:nvPr>
        </p:nvSpPr>
        <p:spPr>
          <a:xfrm>
            <a:off x="131763" y="1007330"/>
            <a:ext cx="8686800" cy="5148262"/>
          </a:xfrm>
        </p:spPr>
        <p:txBody>
          <a:bodyPr>
            <a:noAutofit/>
          </a:bodyPr>
          <a:lstStyle/>
          <a:p>
            <a:r>
              <a:rPr lang="en-US" sz="1800" dirty="0" smtClean="0"/>
              <a:t>Interface Definition Document (IDD) - defines interfaces to an existing system. It states what interfaces exist that are design constraints. Can be anything, such as mass, type of connector, EMI…</a:t>
            </a:r>
          </a:p>
          <a:p>
            <a:pPr lvl="1"/>
            <a:r>
              <a:rPr lang="en-US" sz="1600" dirty="0" smtClean="0"/>
              <a:t>Owned by manager of the system with which you want to interface</a:t>
            </a:r>
          </a:p>
          <a:p>
            <a:pPr lvl="1"/>
            <a:r>
              <a:rPr lang="en-US" sz="1600" dirty="0" smtClean="0"/>
              <a:t>Probably not going to change</a:t>
            </a:r>
          </a:p>
          <a:p>
            <a:r>
              <a:rPr lang="en-US" sz="1800" dirty="0" smtClean="0"/>
              <a:t>Interface Requirement Document (IRD) - defines interfaces for two developing systems or subsystems. Includes both physical and functional interfaces</a:t>
            </a:r>
          </a:p>
          <a:p>
            <a:pPr lvl="1"/>
            <a:r>
              <a:rPr lang="en-US" sz="1600" dirty="0" smtClean="0"/>
              <a:t>Jointly managed (NEEDS ONE OWNER) and signed by the managers of the two systems in development.</a:t>
            </a:r>
          </a:p>
          <a:p>
            <a:r>
              <a:rPr lang="en-US" dirty="0" smtClean="0"/>
              <a:t>Interface </a:t>
            </a:r>
            <a:r>
              <a:rPr lang="en-US" dirty="0"/>
              <a:t>Control Document (ICD</a:t>
            </a:r>
            <a:r>
              <a:rPr lang="en-US" dirty="0" smtClean="0"/>
              <a:t>)</a:t>
            </a:r>
            <a:endParaRPr lang="en-US" dirty="0"/>
          </a:p>
          <a:p>
            <a:pPr lvl="1"/>
            <a:r>
              <a:rPr lang="en-US" dirty="0"/>
              <a:t> defines the </a:t>
            </a:r>
            <a:r>
              <a:rPr lang="en-US" dirty="0" smtClean="0"/>
              <a:t>design solution </a:t>
            </a:r>
          </a:p>
          <a:p>
            <a:pPr marL="233362" lvl="1" indent="0">
              <a:buNone/>
            </a:pPr>
            <a:r>
              <a:rPr lang="en-US" dirty="0" smtClean="0"/>
              <a:t>    for </a:t>
            </a:r>
            <a:r>
              <a:rPr lang="en-US" dirty="0"/>
              <a:t>the </a:t>
            </a:r>
            <a:r>
              <a:rPr lang="en-US" dirty="0" smtClean="0"/>
              <a:t>physical interface</a:t>
            </a:r>
            <a:endParaRPr lang="en-US" dirty="0"/>
          </a:p>
          <a:p>
            <a:pPr lvl="1"/>
            <a:endParaRPr lang="en-US" dirty="0" smtClean="0"/>
          </a:p>
        </p:txBody>
      </p:sp>
      <p:pic>
        <p:nvPicPr>
          <p:cNvPr id="2" name="Picture 1"/>
          <p:cNvPicPr>
            <a:picLocks noChangeAspect="1"/>
          </p:cNvPicPr>
          <p:nvPr/>
        </p:nvPicPr>
        <p:blipFill>
          <a:blip r:embed="rId3"/>
          <a:stretch>
            <a:fillRect/>
          </a:stretch>
        </p:blipFill>
        <p:spPr>
          <a:xfrm>
            <a:off x="4839923" y="3810000"/>
            <a:ext cx="3860002" cy="2971800"/>
          </a:xfrm>
          <a:prstGeom prst="rect">
            <a:avLst/>
          </a:prstGeom>
        </p:spPr>
      </p:pic>
    </p:spTree>
    <p:extLst>
      <p:ext uri="{BB962C8B-B14F-4D97-AF65-F5344CB8AC3E}">
        <p14:creationId xmlns:p14="http://schemas.microsoft.com/office/powerpoint/2010/main" val="2000343969"/>
      </p:ext>
    </p:extLst>
  </p:cSld>
  <p:clrMapOvr>
    <a:masterClrMapping/>
  </p:clrMapOvr>
  <p:transition spd="slow"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sz="half" idx="1"/>
          </p:nvPr>
        </p:nvSpPr>
        <p:spPr/>
        <p:txBody>
          <a:bodyPr>
            <a:normAutofit/>
          </a:bodyPr>
          <a:lstStyle/>
          <a:p>
            <a:r>
              <a:rPr lang="en-US" dirty="0" smtClean="0"/>
              <a:t>Interfaces should be designed such that</a:t>
            </a:r>
          </a:p>
          <a:p>
            <a:pPr lvl="1"/>
            <a:r>
              <a:rPr lang="en-US" dirty="0" smtClean="0"/>
              <a:t>Subsystems are as independent as possible. As a result these subsystems will be easier to develop and test independently and when they are integrated there will be fewer problems with compatibility.</a:t>
            </a:r>
          </a:p>
          <a:p>
            <a:pPr lvl="1"/>
            <a:r>
              <a:rPr lang="en-US" dirty="0" smtClean="0"/>
              <a:t>Group like functions within a subsystem. This reduces the exchange of common data and focuses development expertise.</a:t>
            </a:r>
          </a:p>
          <a:p>
            <a:pPr lvl="1"/>
            <a:r>
              <a:rPr lang="en-US" dirty="0" smtClean="0"/>
              <a:t>Use standard interfaces, e.g., mechanical, electrical and data wherever possible</a:t>
            </a:r>
            <a:endParaRPr lang="en-US" dirty="0"/>
          </a:p>
        </p:txBody>
      </p:sp>
      <p:sp>
        <p:nvSpPr>
          <p:cNvPr id="60417" name="Rectangle 2"/>
          <p:cNvSpPr>
            <a:spLocks noGrp="1" noChangeArrowheads="1"/>
          </p:cNvSpPr>
          <p:nvPr>
            <p:ph type="title"/>
          </p:nvPr>
        </p:nvSpPr>
        <p:spPr/>
        <p:txBody>
          <a:bodyPr/>
          <a:lstStyle/>
          <a:p>
            <a:r>
              <a:rPr lang="en-US" smtClean="0"/>
              <a:t>Interface Design</a:t>
            </a:r>
            <a:endParaRPr lang="en-US" dirty="0"/>
          </a:p>
        </p:txBody>
      </p:sp>
      <p:pic>
        <p:nvPicPr>
          <p:cNvPr id="60419" name="Picture 2" descr="DSC_0427_107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9346" y="4173538"/>
            <a:ext cx="3348404"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0" name="Picture 3" descr="DSC_0425_107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10561" y="1450975"/>
            <a:ext cx="3302977" cy="2217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421" name="TextBox 4"/>
          <p:cNvSpPr txBox="1">
            <a:spLocks noChangeArrowheads="1"/>
          </p:cNvSpPr>
          <p:nvPr/>
        </p:nvSpPr>
        <p:spPr bwMode="auto">
          <a:xfrm>
            <a:off x="5372100" y="1008064"/>
            <a:ext cx="31492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A square peg in </a:t>
            </a:r>
            <a:r>
              <a:rPr lang="en-US" sz="1800" dirty="0" smtClean="0"/>
              <a:t>a round </a:t>
            </a:r>
            <a:r>
              <a:rPr lang="en-US" sz="1800" dirty="0"/>
              <a:t>hole</a:t>
            </a:r>
          </a:p>
        </p:txBody>
      </p:sp>
    </p:spTree>
    <p:extLst>
      <p:ext uri="{BB962C8B-B14F-4D97-AF65-F5344CB8AC3E}">
        <p14:creationId xmlns:p14="http://schemas.microsoft.com/office/powerpoint/2010/main" val="446209094"/>
      </p:ext>
    </p:extLst>
  </p:cSld>
  <p:clrMapOvr>
    <a:masterClrMapping/>
  </p:clrMapOvr>
  <p:transition advClick="0">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ectangle 145"/>
          <p:cNvSpPr/>
          <p:nvPr/>
        </p:nvSpPr>
        <p:spPr>
          <a:xfrm>
            <a:off x="5774872" y="998207"/>
            <a:ext cx="1617399" cy="1974330"/>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smtClean="0"/>
              <a:t>Key</a:t>
            </a:r>
            <a:endParaRPr lang="en-US" dirty="0"/>
          </a:p>
        </p:txBody>
      </p:sp>
      <p:cxnSp>
        <p:nvCxnSpPr>
          <p:cNvPr id="75" name="Straight Connector 74"/>
          <p:cNvCxnSpPr/>
          <p:nvPr/>
        </p:nvCxnSpPr>
        <p:spPr>
          <a:xfrm flipH="1" flipV="1">
            <a:off x="879671" y="5121159"/>
            <a:ext cx="4601239"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Managing Interfaces Using  a N2 Matrix</a:t>
            </a:r>
            <a:endParaRPr lang="en-US" dirty="0"/>
          </a:p>
        </p:txBody>
      </p:sp>
      <p:cxnSp>
        <p:nvCxnSpPr>
          <p:cNvPr id="29" name="Straight Connector 28"/>
          <p:cNvCxnSpPr/>
          <p:nvPr/>
        </p:nvCxnSpPr>
        <p:spPr>
          <a:xfrm>
            <a:off x="2602570" y="988355"/>
            <a:ext cx="0" cy="4728548"/>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461350" y="989268"/>
            <a:ext cx="16081" cy="472763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79671" y="988355"/>
            <a:ext cx="0" cy="4728548"/>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876191" y="5716904"/>
            <a:ext cx="4604719"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flipV="1">
            <a:off x="886812" y="2169105"/>
            <a:ext cx="4574538"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886813" y="2755728"/>
            <a:ext cx="4590618"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a:off x="886814" y="3341513"/>
            <a:ext cx="4574538" cy="3477"/>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flipV="1">
            <a:off x="876192" y="4528192"/>
            <a:ext cx="4601239"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flipV="1">
            <a:off x="886814" y="3935927"/>
            <a:ext cx="4574538" cy="1330"/>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flipV="1">
            <a:off x="889518" y="987584"/>
            <a:ext cx="4571834" cy="1684"/>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886816" y="1579848"/>
            <a:ext cx="4574536"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3177156" y="987583"/>
            <a:ext cx="1348" cy="472932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3749317" y="987583"/>
            <a:ext cx="398" cy="4729320"/>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1451506" y="989268"/>
            <a:ext cx="724" cy="472763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2026532" y="988358"/>
            <a:ext cx="1012" cy="472854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Rectangle 44"/>
          <p:cNvSpPr/>
          <p:nvPr/>
        </p:nvSpPr>
        <p:spPr>
          <a:xfrm>
            <a:off x="876192" y="987584"/>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a:t>
            </a:r>
          </a:p>
          <a:p>
            <a:pPr algn="ctr"/>
            <a:r>
              <a:rPr lang="en-US" sz="900" dirty="0">
                <a:solidFill>
                  <a:srgbClr val="000000"/>
                </a:solidFill>
              </a:rPr>
              <a:t>A</a:t>
            </a:r>
          </a:p>
        </p:txBody>
      </p:sp>
      <p:cxnSp>
        <p:nvCxnSpPr>
          <p:cNvPr id="46" name="Straight Connector 45"/>
          <p:cNvCxnSpPr/>
          <p:nvPr/>
        </p:nvCxnSpPr>
        <p:spPr>
          <a:xfrm>
            <a:off x="4901078" y="989268"/>
            <a:ext cx="0" cy="472763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4325355" y="987583"/>
            <a:ext cx="0" cy="4729320"/>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1451506" y="1576369"/>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 B</a:t>
            </a:r>
            <a:endParaRPr lang="en-US" sz="900" dirty="0">
              <a:solidFill>
                <a:srgbClr val="000000"/>
              </a:solidFill>
            </a:endParaRPr>
          </a:p>
        </p:txBody>
      </p:sp>
      <p:sp>
        <p:nvSpPr>
          <p:cNvPr id="52" name="Rectangle 51"/>
          <p:cNvSpPr/>
          <p:nvPr/>
        </p:nvSpPr>
        <p:spPr>
          <a:xfrm>
            <a:off x="2026532" y="2165625"/>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a:t>
            </a:r>
          </a:p>
          <a:p>
            <a:pPr algn="ctr"/>
            <a:r>
              <a:rPr lang="en-US" sz="900" dirty="0" smtClean="0">
                <a:solidFill>
                  <a:srgbClr val="000000"/>
                </a:solidFill>
              </a:rPr>
              <a:t>C</a:t>
            </a:r>
          </a:p>
        </p:txBody>
      </p:sp>
      <p:sp>
        <p:nvSpPr>
          <p:cNvPr id="53" name="Rectangle 52"/>
          <p:cNvSpPr/>
          <p:nvPr/>
        </p:nvSpPr>
        <p:spPr>
          <a:xfrm>
            <a:off x="2602466" y="2752248"/>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 D</a:t>
            </a:r>
            <a:endParaRPr lang="en-US" sz="900" dirty="0">
              <a:solidFill>
                <a:srgbClr val="000000"/>
              </a:solidFill>
            </a:endParaRPr>
          </a:p>
        </p:txBody>
      </p:sp>
      <p:sp>
        <p:nvSpPr>
          <p:cNvPr id="54" name="Rectangle 53"/>
          <p:cNvSpPr/>
          <p:nvPr/>
        </p:nvSpPr>
        <p:spPr>
          <a:xfrm>
            <a:off x="3177156" y="3341511"/>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 E</a:t>
            </a:r>
            <a:endParaRPr lang="en-US" sz="900" dirty="0">
              <a:solidFill>
                <a:srgbClr val="000000"/>
              </a:solidFill>
            </a:endParaRPr>
          </a:p>
        </p:txBody>
      </p:sp>
      <p:sp>
        <p:nvSpPr>
          <p:cNvPr id="55" name="Rectangle 54"/>
          <p:cNvSpPr/>
          <p:nvPr/>
        </p:nvSpPr>
        <p:spPr>
          <a:xfrm>
            <a:off x="3749317" y="3932447"/>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 F</a:t>
            </a:r>
            <a:endParaRPr lang="en-US" sz="900" dirty="0">
              <a:solidFill>
                <a:srgbClr val="000000"/>
              </a:solidFill>
            </a:endParaRPr>
          </a:p>
        </p:txBody>
      </p:sp>
      <p:sp>
        <p:nvSpPr>
          <p:cNvPr id="56" name="Rectangle 55"/>
          <p:cNvSpPr/>
          <p:nvPr/>
        </p:nvSpPr>
        <p:spPr>
          <a:xfrm>
            <a:off x="4325355" y="4524712"/>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 G</a:t>
            </a:r>
            <a:endParaRPr lang="en-US" sz="900" dirty="0">
              <a:solidFill>
                <a:srgbClr val="000000"/>
              </a:solidFill>
            </a:endParaRPr>
          </a:p>
        </p:txBody>
      </p:sp>
      <p:sp>
        <p:nvSpPr>
          <p:cNvPr id="57" name="Rectangle 56"/>
          <p:cNvSpPr/>
          <p:nvPr/>
        </p:nvSpPr>
        <p:spPr>
          <a:xfrm>
            <a:off x="4901393" y="5121159"/>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smtClean="0">
                <a:solidFill>
                  <a:srgbClr val="000000"/>
                </a:solidFill>
              </a:rPr>
              <a:t>Sub-system H</a:t>
            </a:r>
            <a:endParaRPr lang="en-US" sz="900" dirty="0">
              <a:solidFill>
                <a:srgbClr val="000000"/>
              </a:solidFill>
            </a:endParaRPr>
          </a:p>
        </p:txBody>
      </p:sp>
      <p:cxnSp>
        <p:nvCxnSpPr>
          <p:cNvPr id="78" name="Elbow Connector 77"/>
          <p:cNvCxnSpPr>
            <a:stCxn id="45" idx="3"/>
            <a:endCxn id="51" idx="0"/>
          </p:cNvCxnSpPr>
          <p:nvPr/>
        </p:nvCxnSpPr>
        <p:spPr>
          <a:xfrm>
            <a:off x="1452230" y="1285456"/>
            <a:ext cx="287295" cy="290913"/>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81" name="Oval 80"/>
          <p:cNvSpPr/>
          <p:nvPr/>
        </p:nvSpPr>
        <p:spPr>
          <a:xfrm>
            <a:off x="1647257" y="1221634"/>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82" name="TextBox 81"/>
          <p:cNvSpPr txBox="1"/>
          <p:nvPr/>
        </p:nvSpPr>
        <p:spPr>
          <a:xfrm>
            <a:off x="1561559" y="939078"/>
            <a:ext cx="334221" cy="307777"/>
          </a:xfrm>
          <a:prstGeom prst="rect">
            <a:avLst/>
          </a:prstGeom>
          <a:noFill/>
        </p:spPr>
        <p:txBody>
          <a:bodyPr wrap="none" rtlCol="0">
            <a:spAutoFit/>
          </a:bodyPr>
          <a:lstStyle/>
          <a:p>
            <a:r>
              <a:rPr lang="en-US" sz="1400" dirty="0"/>
              <a:t>M</a:t>
            </a:r>
          </a:p>
        </p:txBody>
      </p:sp>
      <p:sp>
        <p:nvSpPr>
          <p:cNvPr id="83" name="TextBox 82"/>
          <p:cNvSpPr txBox="1"/>
          <p:nvPr/>
        </p:nvSpPr>
        <p:spPr>
          <a:xfrm>
            <a:off x="3772530" y="3299038"/>
            <a:ext cx="553732" cy="307777"/>
          </a:xfrm>
          <a:prstGeom prst="rect">
            <a:avLst/>
          </a:prstGeom>
          <a:noFill/>
        </p:spPr>
        <p:txBody>
          <a:bodyPr wrap="none" rtlCol="0">
            <a:spAutoFit/>
          </a:bodyPr>
          <a:lstStyle/>
          <a:p>
            <a:r>
              <a:rPr lang="en-US" sz="1400" dirty="0" smtClean="0"/>
              <a:t>M  E</a:t>
            </a:r>
            <a:endParaRPr lang="en-US" sz="1400" dirty="0"/>
          </a:p>
        </p:txBody>
      </p:sp>
      <p:sp>
        <p:nvSpPr>
          <p:cNvPr id="84" name="Oval 83"/>
          <p:cNvSpPr/>
          <p:nvPr/>
        </p:nvSpPr>
        <p:spPr>
          <a:xfrm>
            <a:off x="2233138" y="1796658"/>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cxnSp>
        <p:nvCxnSpPr>
          <p:cNvPr id="85" name="Elbow Connector 84"/>
          <p:cNvCxnSpPr>
            <a:stCxn id="54" idx="3"/>
            <a:endCxn id="57" idx="0"/>
          </p:cNvCxnSpPr>
          <p:nvPr/>
        </p:nvCxnSpPr>
        <p:spPr>
          <a:xfrm>
            <a:off x="3753194" y="3639383"/>
            <a:ext cx="1436218" cy="1481776"/>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86" name="Elbow Connector 85"/>
          <p:cNvCxnSpPr>
            <a:stCxn id="51" idx="3"/>
            <a:endCxn id="52" idx="0"/>
          </p:cNvCxnSpPr>
          <p:nvPr/>
        </p:nvCxnSpPr>
        <p:spPr>
          <a:xfrm>
            <a:off x="2027544" y="1874241"/>
            <a:ext cx="287007" cy="291384"/>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89" name="Elbow Connector 88"/>
          <p:cNvCxnSpPr>
            <a:stCxn id="51" idx="3"/>
            <a:endCxn id="53" idx="0"/>
          </p:cNvCxnSpPr>
          <p:nvPr/>
        </p:nvCxnSpPr>
        <p:spPr>
          <a:xfrm>
            <a:off x="2027544" y="1874241"/>
            <a:ext cx="862941" cy="878007"/>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2" name="Elbow Connector 91"/>
          <p:cNvCxnSpPr>
            <a:stCxn id="52" idx="3"/>
            <a:endCxn id="53" idx="0"/>
          </p:cNvCxnSpPr>
          <p:nvPr/>
        </p:nvCxnSpPr>
        <p:spPr>
          <a:xfrm>
            <a:off x="2602570" y="2463497"/>
            <a:ext cx="287915" cy="288751"/>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5" name="Elbow Connector 94"/>
          <p:cNvCxnSpPr>
            <a:stCxn id="54" idx="3"/>
            <a:endCxn id="55" idx="0"/>
          </p:cNvCxnSpPr>
          <p:nvPr/>
        </p:nvCxnSpPr>
        <p:spPr>
          <a:xfrm>
            <a:off x="3753194" y="3639383"/>
            <a:ext cx="284142" cy="293064"/>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6" name="Elbow Connector 95"/>
          <p:cNvCxnSpPr>
            <a:stCxn id="53" idx="3"/>
            <a:endCxn id="54" idx="0"/>
          </p:cNvCxnSpPr>
          <p:nvPr/>
        </p:nvCxnSpPr>
        <p:spPr>
          <a:xfrm>
            <a:off x="3178504" y="3050120"/>
            <a:ext cx="286671" cy="291391"/>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7" name="Elbow Connector 96"/>
          <p:cNvCxnSpPr>
            <a:stCxn id="53" idx="1"/>
            <a:endCxn id="45" idx="2"/>
          </p:cNvCxnSpPr>
          <p:nvPr/>
        </p:nvCxnSpPr>
        <p:spPr>
          <a:xfrm rot="10800000">
            <a:off x="1164212" y="1583328"/>
            <a:ext cx="1438255" cy="1466792"/>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8" name="Elbow Connector 97"/>
          <p:cNvCxnSpPr>
            <a:stCxn id="53" idx="1"/>
            <a:endCxn id="51" idx="2"/>
          </p:cNvCxnSpPr>
          <p:nvPr/>
        </p:nvCxnSpPr>
        <p:spPr>
          <a:xfrm rot="10800000">
            <a:off x="1739526" y="2172114"/>
            <a:ext cx="862941" cy="878007"/>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0" name="Elbow Connector 109"/>
          <p:cNvCxnSpPr/>
          <p:nvPr/>
        </p:nvCxnSpPr>
        <p:spPr>
          <a:xfrm>
            <a:off x="4337434" y="4233799"/>
            <a:ext cx="287295" cy="290913"/>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1" name="Elbow Connector 110"/>
          <p:cNvCxnSpPr>
            <a:stCxn id="56" idx="1"/>
            <a:endCxn id="53" idx="2"/>
          </p:cNvCxnSpPr>
          <p:nvPr/>
        </p:nvCxnSpPr>
        <p:spPr>
          <a:xfrm rot="10800000">
            <a:off x="2890485" y="3347992"/>
            <a:ext cx="1434870" cy="1474592"/>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2" name="Elbow Connector 111"/>
          <p:cNvCxnSpPr>
            <a:stCxn id="56" idx="1"/>
            <a:endCxn id="54" idx="2"/>
          </p:cNvCxnSpPr>
          <p:nvPr/>
        </p:nvCxnSpPr>
        <p:spPr>
          <a:xfrm rot="10800000">
            <a:off x="3465175" y="3937256"/>
            <a:ext cx="860180" cy="885329"/>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3" name="Elbow Connector 112"/>
          <p:cNvCxnSpPr>
            <a:stCxn id="56" idx="3"/>
            <a:endCxn id="57" idx="0"/>
          </p:cNvCxnSpPr>
          <p:nvPr/>
        </p:nvCxnSpPr>
        <p:spPr>
          <a:xfrm>
            <a:off x="4901393" y="4822584"/>
            <a:ext cx="288019" cy="298575"/>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20" name="Oval 119"/>
          <p:cNvSpPr/>
          <p:nvPr/>
        </p:nvSpPr>
        <p:spPr>
          <a:xfrm>
            <a:off x="2809071" y="1796658"/>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1" name="Oval 120"/>
          <p:cNvSpPr/>
          <p:nvPr/>
        </p:nvSpPr>
        <p:spPr>
          <a:xfrm>
            <a:off x="2809071" y="2382524"/>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2" name="Oval 121"/>
          <p:cNvSpPr/>
          <p:nvPr/>
        </p:nvSpPr>
        <p:spPr>
          <a:xfrm>
            <a:off x="3383761" y="2972537"/>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3" name="Oval 122"/>
          <p:cNvSpPr/>
          <p:nvPr/>
        </p:nvSpPr>
        <p:spPr>
          <a:xfrm>
            <a:off x="3955923" y="3561800"/>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4" name="Oval 123"/>
          <p:cNvSpPr/>
          <p:nvPr/>
        </p:nvSpPr>
        <p:spPr>
          <a:xfrm>
            <a:off x="5107999" y="3561800"/>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5" name="Oval 124"/>
          <p:cNvSpPr/>
          <p:nvPr/>
        </p:nvSpPr>
        <p:spPr>
          <a:xfrm>
            <a:off x="4543316" y="4156216"/>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6" name="Oval 125"/>
          <p:cNvSpPr/>
          <p:nvPr/>
        </p:nvSpPr>
        <p:spPr>
          <a:xfrm>
            <a:off x="5107999" y="4745001"/>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7" name="Oval 126"/>
          <p:cNvSpPr/>
          <p:nvPr/>
        </p:nvSpPr>
        <p:spPr>
          <a:xfrm>
            <a:off x="3383762" y="4745002"/>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8" name="Oval 127"/>
          <p:cNvSpPr/>
          <p:nvPr/>
        </p:nvSpPr>
        <p:spPr>
          <a:xfrm>
            <a:off x="1658112" y="2972537"/>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9" name="Oval 128"/>
          <p:cNvSpPr/>
          <p:nvPr/>
        </p:nvSpPr>
        <p:spPr>
          <a:xfrm>
            <a:off x="1082798" y="2972539"/>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30" name="Oval 129"/>
          <p:cNvSpPr/>
          <p:nvPr/>
        </p:nvSpPr>
        <p:spPr>
          <a:xfrm>
            <a:off x="2809071" y="4745001"/>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31" name="TextBox 130"/>
          <p:cNvSpPr txBox="1"/>
          <p:nvPr/>
        </p:nvSpPr>
        <p:spPr>
          <a:xfrm>
            <a:off x="4479184" y="3871103"/>
            <a:ext cx="291090" cy="307777"/>
          </a:xfrm>
          <a:prstGeom prst="rect">
            <a:avLst/>
          </a:prstGeom>
          <a:noFill/>
        </p:spPr>
        <p:txBody>
          <a:bodyPr wrap="none" rtlCol="0">
            <a:spAutoFit/>
          </a:bodyPr>
          <a:lstStyle/>
          <a:p>
            <a:r>
              <a:rPr lang="en-US" sz="1400" dirty="0" smtClean="0"/>
              <a:t>T</a:t>
            </a:r>
            <a:endParaRPr lang="en-US" sz="1400" dirty="0"/>
          </a:p>
        </p:txBody>
      </p:sp>
      <p:sp>
        <p:nvSpPr>
          <p:cNvPr id="132" name="TextBox 131"/>
          <p:cNvSpPr txBox="1"/>
          <p:nvPr/>
        </p:nvSpPr>
        <p:spPr>
          <a:xfrm>
            <a:off x="3312966" y="4855151"/>
            <a:ext cx="304415" cy="307777"/>
          </a:xfrm>
          <a:prstGeom prst="rect">
            <a:avLst/>
          </a:prstGeom>
          <a:noFill/>
        </p:spPr>
        <p:txBody>
          <a:bodyPr wrap="none" rtlCol="0">
            <a:spAutoFit/>
          </a:bodyPr>
          <a:lstStyle/>
          <a:p>
            <a:r>
              <a:rPr lang="en-US" sz="1400" dirty="0" smtClean="0"/>
              <a:t>E</a:t>
            </a:r>
            <a:endParaRPr lang="en-US" sz="1400" dirty="0"/>
          </a:p>
        </p:txBody>
      </p:sp>
      <p:sp>
        <p:nvSpPr>
          <p:cNvPr id="133" name="TextBox 132"/>
          <p:cNvSpPr txBox="1"/>
          <p:nvPr/>
        </p:nvSpPr>
        <p:spPr>
          <a:xfrm>
            <a:off x="2744939" y="1519398"/>
            <a:ext cx="291090" cy="307777"/>
          </a:xfrm>
          <a:prstGeom prst="rect">
            <a:avLst/>
          </a:prstGeom>
          <a:noFill/>
        </p:spPr>
        <p:txBody>
          <a:bodyPr wrap="none" rtlCol="0">
            <a:spAutoFit/>
          </a:bodyPr>
          <a:lstStyle/>
          <a:p>
            <a:r>
              <a:rPr lang="en-US" sz="1400" dirty="0" smtClean="0"/>
              <a:t>T</a:t>
            </a:r>
            <a:endParaRPr lang="en-US" sz="1400" dirty="0"/>
          </a:p>
        </p:txBody>
      </p:sp>
      <p:sp>
        <p:nvSpPr>
          <p:cNvPr id="134" name="TextBox 133"/>
          <p:cNvSpPr txBox="1"/>
          <p:nvPr/>
        </p:nvSpPr>
        <p:spPr>
          <a:xfrm>
            <a:off x="2071311" y="1518820"/>
            <a:ext cx="291090" cy="307777"/>
          </a:xfrm>
          <a:prstGeom prst="rect">
            <a:avLst/>
          </a:prstGeom>
          <a:noFill/>
        </p:spPr>
        <p:txBody>
          <a:bodyPr wrap="none" rtlCol="0">
            <a:spAutoFit/>
          </a:bodyPr>
          <a:lstStyle/>
          <a:p>
            <a:r>
              <a:rPr lang="en-US" sz="1400" dirty="0" smtClean="0"/>
              <a:t>T</a:t>
            </a:r>
            <a:endParaRPr lang="en-US" sz="1400" dirty="0"/>
          </a:p>
        </p:txBody>
      </p:sp>
      <p:sp>
        <p:nvSpPr>
          <p:cNvPr id="135" name="TextBox 134"/>
          <p:cNvSpPr txBox="1"/>
          <p:nvPr/>
        </p:nvSpPr>
        <p:spPr>
          <a:xfrm>
            <a:off x="5905242" y="1667207"/>
            <a:ext cx="1105842" cy="307777"/>
          </a:xfrm>
          <a:prstGeom prst="rect">
            <a:avLst/>
          </a:prstGeom>
          <a:noFill/>
        </p:spPr>
        <p:txBody>
          <a:bodyPr wrap="none" rtlCol="0">
            <a:spAutoFit/>
          </a:bodyPr>
          <a:lstStyle/>
          <a:p>
            <a:r>
              <a:rPr lang="en-US" sz="1400" dirty="0" smtClean="0"/>
              <a:t>T - Thermal</a:t>
            </a:r>
            <a:endParaRPr lang="en-US" sz="1400" dirty="0"/>
          </a:p>
        </p:txBody>
      </p:sp>
      <p:sp>
        <p:nvSpPr>
          <p:cNvPr id="136" name="TextBox 135"/>
          <p:cNvSpPr txBox="1"/>
          <p:nvPr/>
        </p:nvSpPr>
        <p:spPr>
          <a:xfrm>
            <a:off x="5893573" y="1388434"/>
            <a:ext cx="1401884" cy="307777"/>
          </a:xfrm>
          <a:prstGeom prst="rect">
            <a:avLst/>
          </a:prstGeom>
          <a:noFill/>
        </p:spPr>
        <p:txBody>
          <a:bodyPr wrap="none" rtlCol="0">
            <a:spAutoFit/>
          </a:bodyPr>
          <a:lstStyle/>
          <a:p>
            <a:r>
              <a:rPr lang="en-US" sz="1400" dirty="0" smtClean="0"/>
              <a:t>M - Mechanical </a:t>
            </a:r>
            <a:endParaRPr lang="en-US" sz="1400" dirty="0"/>
          </a:p>
        </p:txBody>
      </p:sp>
      <p:sp>
        <p:nvSpPr>
          <p:cNvPr id="137" name="TextBox 136"/>
          <p:cNvSpPr txBox="1"/>
          <p:nvPr/>
        </p:nvSpPr>
        <p:spPr>
          <a:xfrm>
            <a:off x="5202705" y="4668695"/>
            <a:ext cx="334221" cy="307777"/>
          </a:xfrm>
          <a:prstGeom prst="rect">
            <a:avLst/>
          </a:prstGeom>
          <a:noFill/>
        </p:spPr>
        <p:txBody>
          <a:bodyPr wrap="none" rtlCol="0">
            <a:spAutoFit/>
          </a:bodyPr>
          <a:lstStyle/>
          <a:p>
            <a:r>
              <a:rPr lang="en-US" sz="1400" dirty="0"/>
              <a:t>M</a:t>
            </a:r>
          </a:p>
        </p:txBody>
      </p:sp>
      <p:sp>
        <p:nvSpPr>
          <p:cNvPr id="138" name="TextBox 137"/>
          <p:cNvSpPr txBox="1"/>
          <p:nvPr/>
        </p:nvSpPr>
        <p:spPr>
          <a:xfrm>
            <a:off x="2296324" y="1518820"/>
            <a:ext cx="334221" cy="307777"/>
          </a:xfrm>
          <a:prstGeom prst="rect">
            <a:avLst/>
          </a:prstGeom>
          <a:noFill/>
        </p:spPr>
        <p:txBody>
          <a:bodyPr wrap="none" rtlCol="0">
            <a:spAutoFit/>
          </a:bodyPr>
          <a:lstStyle/>
          <a:p>
            <a:r>
              <a:rPr lang="en-US" sz="1400" dirty="0"/>
              <a:t>M</a:t>
            </a:r>
          </a:p>
        </p:txBody>
      </p:sp>
      <p:sp>
        <p:nvSpPr>
          <p:cNvPr id="139" name="TextBox 138"/>
          <p:cNvSpPr txBox="1"/>
          <p:nvPr/>
        </p:nvSpPr>
        <p:spPr>
          <a:xfrm>
            <a:off x="2901340" y="2288069"/>
            <a:ext cx="334221" cy="307777"/>
          </a:xfrm>
          <a:prstGeom prst="rect">
            <a:avLst/>
          </a:prstGeom>
          <a:noFill/>
        </p:spPr>
        <p:txBody>
          <a:bodyPr wrap="none" rtlCol="0">
            <a:spAutoFit/>
          </a:bodyPr>
          <a:lstStyle/>
          <a:p>
            <a:r>
              <a:rPr lang="en-US" sz="1400" dirty="0"/>
              <a:t>M</a:t>
            </a:r>
          </a:p>
        </p:txBody>
      </p:sp>
      <p:sp>
        <p:nvSpPr>
          <p:cNvPr id="140" name="TextBox 139"/>
          <p:cNvSpPr txBox="1"/>
          <p:nvPr/>
        </p:nvSpPr>
        <p:spPr>
          <a:xfrm>
            <a:off x="4912546" y="3320119"/>
            <a:ext cx="553732" cy="307777"/>
          </a:xfrm>
          <a:prstGeom prst="rect">
            <a:avLst/>
          </a:prstGeom>
          <a:noFill/>
        </p:spPr>
        <p:txBody>
          <a:bodyPr wrap="none" rtlCol="0">
            <a:spAutoFit/>
          </a:bodyPr>
          <a:lstStyle/>
          <a:p>
            <a:r>
              <a:rPr lang="en-US" sz="1400" dirty="0" smtClean="0"/>
              <a:t>M  E</a:t>
            </a:r>
            <a:endParaRPr lang="en-US" sz="1400" dirty="0"/>
          </a:p>
        </p:txBody>
      </p:sp>
      <p:sp>
        <p:nvSpPr>
          <p:cNvPr id="141" name="TextBox 140"/>
          <p:cNvSpPr txBox="1"/>
          <p:nvPr/>
        </p:nvSpPr>
        <p:spPr>
          <a:xfrm>
            <a:off x="2740811" y="4865521"/>
            <a:ext cx="304415" cy="307777"/>
          </a:xfrm>
          <a:prstGeom prst="rect">
            <a:avLst/>
          </a:prstGeom>
          <a:noFill/>
        </p:spPr>
        <p:txBody>
          <a:bodyPr wrap="none" rtlCol="0">
            <a:spAutoFit/>
          </a:bodyPr>
          <a:lstStyle/>
          <a:p>
            <a:r>
              <a:rPr lang="en-US" sz="1400" dirty="0" smtClean="0"/>
              <a:t>E</a:t>
            </a:r>
            <a:endParaRPr lang="en-US" sz="1400" dirty="0"/>
          </a:p>
        </p:txBody>
      </p:sp>
      <p:sp>
        <p:nvSpPr>
          <p:cNvPr id="142" name="TextBox 141"/>
          <p:cNvSpPr txBox="1"/>
          <p:nvPr/>
        </p:nvSpPr>
        <p:spPr>
          <a:xfrm>
            <a:off x="1580280" y="3073358"/>
            <a:ext cx="304415" cy="307777"/>
          </a:xfrm>
          <a:prstGeom prst="rect">
            <a:avLst/>
          </a:prstGeom>
          <a:noFill/>
        </p:spPr>
        <p:txBody>
          <a:bodyPr wrap="none" rtlCol="0">
            <a:spAutoFit/>
          </a:bodyPr>
          <a:lstStyle/>
          <a:p>
            <a:r>
              <a:rPr lang="en-US" sz="1400" dirty="0" smtClean="0"/>
              <a:t>E</a:t>
            </a:r>
            <a:endParaRPr lang="en-US" sz="1400" dirty="0"/>
          </a:p>
        </p:txBody>
      </p:sp>
      <p:sp>
        <p:nvSpPr>
          <p:cNvPr id="143" name="TextBox 142"/>
          <p:cNvSpPr txBox="1"/>
          <p:nvPr/>
        </p:nvSpPr>
        <p:spPr>
          <a:xfrm>
            <a:off x="1012003" y="3060262"/>
            <a:ext cx="304415" cy="307777"/>
          </a:xfrm>
          <a:prstGeom prst="rect">
            <a:avLst/>
          </a:prstGeom>
          <a:noFill/>
        </p:spPr>
        <p:txBody>
          <a:bodyPr wrap="none" rtlCol="0">
            <a:spAutoFit/>
          </a:bodyPr>
          <a:lstStyle/>
          <a:p>
            <a:r>
              <a:rPr lang="en-US" sz="1400" dirty="0" smtClean="0"/>
              <a:t>E</a:t>
            </a:r>
            <a:endParaRPr lang="en-US" sz="1400" dirty="0"/>
          </a:p>
        </p:txBody>
      </p:sp>
      <p:sp>
        <p:nvSpPr>
          <p:cNvPr id="144" name="TextBox 143"/>
          <p:cNvSpPr txBox="1"/>
          <p:nvPr/>
        </p:nvSpPr>
        <p:spPr>
          <a:xfrm>
            <a:off x="3328781" y="2698010"/>
            <a:ext cx="304415" cy="307777"/>
          </a:xfrm>
          <a:prstGeom prst="rect">
            <a:avLst/>
          </a:prstGeom>
          <a:noFill/>
        </p:spPr>
        <p:txBody>
          <a:bodyPr wrap="none" rtlCol="0">
            <a:spAutoFit/>
          </a:bodyPr>
          <a:lstStyle/>
          <a:p>
            <a:r>
              <a:rPr lang="en-US" sz="1400" dirty="0" smtClean="0"/>
              <a:t>E</a:t>
            </a:r>
            <a:endParaRPr lang="en-US" sz="1400" dirty="0"/>
          </a:p>
        </p:txBody>
      </p:sp>
      <p:sp>
        <p:nvSpPr>
          <p:cNvPr id="145" name="TextBox 144"/>
          <p:cNvSpPr txBox="1"/>
          <p:nvPr/>
        </p:nvSpPr>
        <p:spPr>
          <a:xfrm flipH="1">
            <a:off x="5915283" y="1953272"/>
            <a:ext cx="1331104" cy="307777"/>
          </a:xfrm>
          <a:prstGeom prst="rect">
            <a:avLst/>
          </a:prstGeom>
          <a:noFill/>
        </p:spPr>
        <p:txBody>
          <a:bodyPr wrap="square" rtlCol="0">
            <a:spAutoFit/>
          </a:bodyPr>
          <a:lstStyle/>
          <a:p>
            <a:r>
              <a:rPr lang="en-US" sz="1400" dirty="0" smtClean="0"/>
              <a:t>E - Electrical</a:t>
            </a:r>
            <a:endParaRPr lang="en-US" sz="1400" dirty="0"/>
          </a:p>
        </p:txBody>
      </p:sp>
      <p:sp>
        <p:nvSpPr>
          <p:cNvPr id="147" name="TextBox 146"/>
          <p:cNvSpPr txBox="1"/>
          <p:nvPr/>
        </p:nvSpPr>
        <p:spPr>
          <a:xfrm>
            <a:off x="5854180" y="3469006"/>
            <a:ext cx="3048574" cy="286232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N</a:t>
            </a:r>
            <a:r>
              <a:rPr lang="en-US" baseline="30000" dirty="0" smtClean="0"/>
              <a:t>2 </a:t>
            </a:r>
            <a:r>
              <a:rPr lang="en-US" dirty="0" smtClean="0"/>
              <a:t>Matrices can also be used to record interfaces. Once an interface has been designed it can be captured on a N</a:t>
            </a:r>
            <a:r>
              <a:rPr lang="en-US" baseline="30000" dirty="0" smtClean="0"/>
              <a:t>2</a:t>
            </a:r>
            <a:r>
              <a:rPr lang="en-US" dirty="0" smtClean="0"/>
              <a:t> Matrix.</a:t>
            </a:r>
            <a:r>
              <a:rPr lang="en-US" baseline="30000" dirty="0" smtClean="0"/>
              <a:t> </a:t>
            </a:r>
            <a:r>
              <a:rPr lang="en-US" dirty="0" smtClean="0"/>
              <a:t> They provide a convenient summary of the interfaces. They can therefore be used to manage the interfaces during the life of a system</a:t>
            </a:r>
            <a:endParaRPr lang="en-US" dirty="0"/>
          </a:p>
        </p:txBody>
      </p:sp>
      <p:sp>
        <p:nvSpPr>
          <p:cNvPr id="148" name="Oval 147"/>
          <p:cNvSpPr/>
          <p:nvPr/>
        </p:nvSpPr>
        <p:spPr>
          <a:xfrm>
            <a:off x="5998541" y="2518263"/>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49" name="TextBox 148"/>
          <p:cNvSpPr txBox="1"/>
          <p:nvPr/>
        </p:nvSpPr>
        <p:spPr>
          <a:xfrm flipH="1">
            <a:off x="6063671" y="2409389"/>
            <a:ext cx="1331104" cy="307777"/>
          </a:xfrm>
          <a:prstGeom prst="rect">
            <a:avLst/>
          </a:prstGeom>
          <a:noFill/>
        </p:spPr>
        <p:txBody>
          <a:bodyPr wrap="square" rtlCol="0">
            <a:spAutoFit/>
          </a:bodyPr>
          <a:lstStyle/>
          <a:p>
            <a:r>
              <a:rPr lang="en-US" sz="1400" dirty="0" smtClean="0"/>
              <a:t> - Interface</a:t>
            </a:r>
            <a:endParaRPr lang="en-US" sz="1400" dirty="0"/>
          </a:p>
        </p:txBody>
      </p:sp>
    </p:spTree>
    <p:extLst>
      <p:ext uri="{BB962C8B-B14F-4D97-AF65-F5344CB8AC3E}">
        <p14:creationId xmlns:p14="http://schemas.microsoft.com/office/powerpoint/2010/main" val="5886814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t>Summary: System Architecture, N2 and Interfaces</a:t>
            </a:r>
            <a:endParaRPr lang="en-US" dirty="0"/>
          </a:p>
        </p:txBody>
      </p:sp>
      <p:sp>
        <p:nvSpPr>
          <p:cNvPr id="35843" name="Rectangle 3"/>
          <p:cNvSpPr>
            <a:spLocks noGrp="1" noChangeArrowheads="1"/>
          </p:cNvSpPr>
          <p:nvPr>
            <p:ph type="body" idx="1"/>
          </p:nvPr>
        </p:nvSpPr>
        <p:spPr/>
        <p:txBody>
          <a:bodyPr>
            <a:normAutofit fontScale="85000" lnSpcReduction="20000"/>
          </a:bodyPr>
          <a:lstStyle/>
          <a:p>
            <a:r>
              <a:rPr lang="en-GB" dirty="0" smtClean="0"/>
              <a:t>The choice of architecture has a fundamental impact on system performance</a:t>
            </a:r>
          </a:p>
          <a:p>
            <a:r>
              <a:rPr lang="en-GB" dirty="0" smtClean="0"/>
              <a:t>Architecture is NOT just the layout (how the resources are organised) it is also about control (how the resources are used) </a:t>
            </a:r>
          </a:p>
          <a:p>
            <a:r>
              <a:rPr lang="en-GB" dirty="0" smtClean="0"/>
              <a:t>System architectures are designed</a:t>
            </a:r>
            <a:r>
              <a:rPr lang="en-US" dirty="0" smtClean="0"/>
              <a:t> and the golden rule is to </a:t>
            </a:r>
            <a:r>
              <a:rPr lang="en-US" dirty="0" err="1" smtClean="0"/>
              <a:t>minimise</a:t>
            </a:r>
            <a:r>
              <a:rPr lang="en-US" dirty="0" smtClean="0"/>
              <a:t> interfaces</a:t>
            </a:r>
          </a:p>
          <a:p>
            <a:r>
              <a:rPr lang="en-US" dirty="0" smtClean="0"/>
              <a:t>System interfaces are defined, distributed and managed like other system elements.</a:t>
            </a:r>
          </a:p>
          <a:p>
            <a:r>
              <a:rPr lang="en-US" dirty="0" smtClean="0"/>
              <a:t>Internal interfaces, since they are created as the system is decomposed and </a:t>
            </a:r>
            <a:r>
              <a:rPr lang="en-US" dirty="0" err="1" smtClean="0"/>
              <a:t>synthesised</a:t>
            </a:r>
            <a:r>
              <a:rPr lang="en-US" dirty="0" smtClean="0"/>
              <a:t>, can be </a:t>
            </a:r>
            <a:r>
              <a:rPr lang="en-US" dirty="0" err="1" smtClean="0"/>
              <a:t>optimised</a:t>
            </a:r>
            <a:r>
              <a:rPr lang="en-US" dirty="0" smtClean="0"/>
              <a:t> by the development team.</a:t>
            </a:r>
          </a:p>
          <a:p>
            <a:r>
              <a:rPr lang="en-US" dirty="0" smtClean="0"/>
              <a:t>In developing interfaces group like functions to </a:t>
            </a:r>
            <a:r>
              <a:rPr lang="en-US" dirty="0" err="1" smtClean="0"/>
              <a:t>minimise</a:t>
            </a:r>
            <a:r>
              <a:rPr lang="en-US" dirty="0" smtClean="0"/>
              <a:t> the number and complexity of the interfaces, keep them simple and always consider the use of standard interfaces.</a:t>
            </a:r>
          </a:p>
          <a:p>
            <a:r>
              <a:rPr lang="en-US" dirty="0" smtClean="0"/>
              <a:t>N2 Matrices are a powerful interface identification and management tool. They are used to: </a:t>
            </a:r>
          </a:p>
          <a:p>
            <a:pPr lvl="1"/>
            <a:r>
              <a:rPr lang="en-US" dirty="0" smtClean="0"/>
              <a:t>Capture the existence and nature of an interface</a:t>
            </a:r>
          </a:p>
          <a:p>
            <a:pPr lvl="1"/>
            <a:r>
              <a:rPr lang="en-US" dirty="0" smtClean="0"/>
              <a:t>Highlight input and output assumptions and requirements </a:t>
            </a:r>
          </a:p>
          <a:p>
            <a:pPr lvl="1"/>
            <a:r>
              <a:rPr lang="en-US" dirty="0" smtClean="0"/>
              <a:t>Demonstrate where there are feedback loops between subsystems</a:t>
            </a:r>
          </a:p>
          <a:p>
            <a:pPr lvl="1"/>
            <a:r>
              <a:rPr lang="en-US" dirty="0" smtClean="0"/>
              <a:t>Identify candidate functional allocations to subsystems – system architecting</a:t>
            </a:r>
            <a:endParaRPr lang="en-US" dirty="0"/>
          </a:p>
        </p:txBody>
      </p:sp>
    </p:spTree>
    <p:extLst>
      <p:ext uri="{BB962C8B-B14F-4D97-AF65-F5344CB8AC3E}">
        <p14:creationId xmlns:p14="http://schemas.microsoft.com/office/powerpoint/2010/main" val="511581860"/>
      </p:ext>
    </p:extLst>
  </p:cSld>
  <p:clrMapOvr>
    <a:masterClrMapping/>
  </p:clrMapOvr>
  <p:transition spd="slow" advClick="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111</TotalTime>
  <Words>4218</Words>
  <Application>Microsoft Macintosh PowerPoint</Application>
  <PresentationFormat>On-screen Show (4:3)</PresentationFormat>
  <Paragraphs>953</Paragraphs>
  <Slides>53</Slides>
  <Notes>24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53</vt:i4>
      </vt:variant>
    </vt:vector>
  </HeadingPairs>
  <TitlesOfParts>
    <vt:vector size="66" baseType="lpstr">
      <vt:lpstr>Calibri</vt:lpstr>
      <vt:lpstr>Courier New</vt:lpstr>
      <vt:lpstr>MS Mincho</vt:lpstr>
      <vt:lpstr>MS PGothic</vt:lpstr>
      <vt:lpstr>ＭＳ Ｐゴシック</vt:lpstr>
      <vt:lpstr>ＭＳ ゴシック</vt:lpstr>
      <vt:lpstr>Symbol</vt:lpstr>
      <vt:lpstr>Verdana</vt:lpstr>
      <vt:lpstr>Wingdings</vt:lpstr>
      <vt:lpstr>Wingdings 2</vt:lpstr>
      <vt:lpstr>Arial</vt:lpstr>
      <vt:lpstr>2016 Waters Template_white</vt:lpstr>
      <vt:lpstr>Custom Design</vt:lpstr>
      <vt:lpstr>Create System Design Concept System Architecting</vt:lpstr>
      <vt:lpstr>Process and Tools</vt:lpstr>
      <vt:lpstr>Definitions</vt:lpstr>
      <vt:lpstr>Architecture?</vt:lpstr>
      <vt:lpstr>System Architecture</vt:lpstr>
      <vt:lpstr>What is Systems Integration</vt:lpstr>
      <vt:lpstr>Implications of Architecture Selection</vt:lpstr>
      <vt:lpstr>Types of System Architecture</vt:lpstr>
      <vt:lpstr>Systems Architecture Principles</vt:lpstr>
      <vt:lpstr>Cohesion</vt:lpstr>
      <vt:lpstr>PowerPoint Presentation</vt:lpstr>
      <vt:lpstr>PowerPoint Presentation</vt:lpstr>
      <vt:lpstr>PowerPoint Presentation</vt:lpstr>
      <vt:lpstr>Binding</vt:lpstr>
      <vt:lpstr>Coupling</vt:lpstr>
      <vt:lpstr>Logical System Architecting</vt:lpstr>
      <vt:lpstr>Example Intelligent Heating System</vt:lpstr>
      <vt:lpstr>Zone Based Architecture</vt:lpstr>
      <vt:lpstr>Common Purpose Architecture </vt:lpstr>
      <vt:lpstr>Minimum Coupling Design</vt:lpstr>
      <vt:lpstr>Grouping in Practice</vt:lpstr>
      <vt:lpstr>N2 Analysis</vt:lpstr>
      <vt:lpstr>Generic N2 Diagram Rules</vt:lpstr>
      <vt:lpstr>PowerPoint Presentation</vt:lpstr>
      <vt:lpstr>The N2 Analysis Process</vt:lpstr>
      <vt:lpstr>Step 1: Construct the Unstructured Matrix</vt:lpstr>
      <vt:lpstr>Step 1: Example</vt:lpstr>
      <vt:lpstr>Step 2</vt:lpstr>
      <vt:lpstr>The Starting Point</vt:lpstr>
      <vt:lpstr>Finding Critical Elements</vt:lpstr>
      <vt:lpstr>Finding Clusters</vt:lpstr>
      <vt:lpstr>PowerPoint Presentation</vt:lpstr>
      <vt:lpstr>PowerPoint Presentation</vt:lpstr>
      <vt:lpstr>PowerPoint Presentation</vt:lpstr>
      <vt:lpstr>Step 3: Draw Conclusions</vt:lpstr>
      <vt:lpstr>A Potential System Architecture</vt:lpstr>
      <vt:lpstr>Handling Critical Functions</vt:lpstr>
      <vt:lpstr>Applying Top-Down N2 </vt:lpstr>
      <vt:lpstr>Example</vt:lpstr>
      <vt:lpstr>Example</vt:lpstr>
      <vt:lpstr>Exercise – N2 Analysis </vt:lpstr>
      <vt:lpstr>Using N2 Analysis</vt:lpstr>
      <vt:lpstr>Architecture Choices</vt:lpstr>
      <vt:lpstr>External Versus Internal Interfaces</vt:lpstr>
      <vt:lpstr>External Versus Internal Interfaces</vt:lpstr>
      <vt:lpstr>Architecture and System Meta-solution</vt:lpstr>
      <vt:lpstr>Architecture and System Meta-solution</vt:lpstr>
      <vt:lpstr>Interfaces</vt:lpstr>
      <vt:lpstr>Need for Managing Internal Interfaces</vt:lpstr>
      <vt:lpstr>Key Interface Documents</vt:lpstr>
      <vt:lpstr>Interface Design</vt:lpstr>
      <vt:lpstr>Managing Interfaces Using  a N2 Matrix</vt:lpstr>
      <vt:lpstr>Summary: System Architecture, N2 and Interfaces</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Architecting</dc:title>
  <dc:subject>Systems Engineering</dc:subject>
  <dc:creator>Stuart Burge</dc:creator>
  <cp:keywords/>
  <dc:description/>
  <cp:lastModifiedBy>Stuart Burge</cp:lastModifiedBy>
  <cp:revision>8</cp:revision>
  <dcterms:created xsi:type="dcterms:W3CDTF">2015-11-25T16:01:18Z</dcterms:created>
  <dcterms:modified xsi:type="dcterms:W3CDTF">2016-11-04T09:57:35Z</dcterms:modified>
  <cp:category/>
</cp:coreProperties>
</file>