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oleObject"/>
  <Default Extension="doc" ContentType="application/msword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png" ContentType="image/png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46"/>
  </p:notesMasterIdLst>
  <p:handoutMasterIdLst>
    <p:handoutMasterId r:id="rId47"/>
  </p:handoutMasterIdLst>
  <p:sldIdLst>
    <p:sldId id="256" r:id="rId3"/>
    <p:sldId id="257" r:id="rId4"/>
    <p:sldId id="261" r:id="rId5"/>
    <p:sldId id="262" r:id="rId6"/>
    <p:sldId id="263" r:id="rId7"/>
    <p:sldId id="301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  <p:sldId id="289" r:id="rId32"/>
    <p:sldId id="290" r:id="rId33"/>
    <p:sldId id="302" r:id="rId34"/>
    <p:sldId id="292" r:id="rId35"/>
    <p:sldId id="286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3" r:id="rId44"/>
    <p:sldId id="300" r:id="rId45"/>
  </p:sldIdLst>
  <p:sldSz cx="9144000" cy="6858000" type="screen4x3"/>
  <p:notesSz cx="6896100" cy="9236075"/>
  <p:custDataLst>
    <p:tags r:id="rId4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66"/>
    <p:restoredTop sz="93233"/>
  </p:normalViewPr>
  <p:slideViewPr>
    <p:cSldViewPr>
      <p:cViewPr varScale="1">
        <p:scale>
          <a:sx n="61" d="100"/>
          <a:sy n="61" d="100"/>
        </p:scale>
        <p:origin x="112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handoutMaster" Target="handoutMasters/handoutMaster1.xml"/><Relationship Id="rId48" Type="http://schemas.openxmlformats.org/officeDocument/2006/relationships/tags" Target="tags/tag1.xml"/><Relationship Id="rId49" Type="http://schemas.openxmlformats.org/officeDocument/2006/relationships/presProps" Target="presProps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10/25/16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10/25/16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666082D-D370-0142-8B73-31A89130EDFD}" type="slidenum">
              <a:rPr lang="en-GB"/>
              <a:pPr eaLnBrk="1" hangingPunct="1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963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C850499-9480-AF45-B782-4A528148418F}" type="slidenum">
              <a:rPr lang="en-GB"/>
              <a:pPr eaLnBrk="1" hangingPunct="1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273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EDD09B3-27F0-4143-BF18-027D062CA867}" type="slidenum">
              <a:rPr lang="en-GB"/>
              <a:pPr eaLnBrk="1" hangingPunct="1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162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7D0CDC5-22F2-9E4B-8E0B-DA8F1EFBA32A}" type="slidenum">
              <a:rPr lang="en-GB"/>
              <a:pPr eaLnBrk="1" hangingPunct="1"/>
              <a:t>7</a:t>
            </a:fld>
            <a:endParaRPr lang="en-GB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89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E6CCADF-7E24-A443-B3D3-C75476BCF73F}" type="slidenum">
              <a:rPr lang="en-GB"/>
              <a:pPr eaLnBrk="1" hangingPunct="1"/>
              <a:t>8</a:t>
            </a:fld>
            <a:endParaRPr lang="en-GB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8975"/>
            <a:ext cx="4570412" cy="3427413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4988"/>
            <a:ext cx="5026025" cy="4110037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14300" indent="-114300"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18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4A33309-529E-B74D-99AF-A9257C3F4266}" type="slidenum">
              <a:rPr lang="en-GB"/>
              <a:pPr eaLnBrk="1" hangingPunct="1"/>
              <a:t>9</a:t>
            </a:fld>
            <a:endParaRPr lang="en-GB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7938" y="790575"/>
            <a:ext cx="4241800" cy="318135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3849688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90" tIns="45345" rIns="90690" bIns="45345"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E519530-C062-D34A-8982-2EC3A3F6C286}" type="slidenum">
              <a:rPr lang="en-GB"/>
              <a:pPr eaLnBrk="1" hangingPunct="1"/>
              <a:t>10</a:t>
            </a:fld>
            <a:endParaRPr lang="en-GB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22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6391619-7765-6A40-A5D1-BAFF4AE26BD2}" type="slidenum">
              <a:rPr lang="en-GB" sz="1200"/>
              <a:pPr eaLnBrk="1" hangingPunct="1"/>
              <a:t>11</a:t>
            </a:fld>
            <a:endParaRPr lang="en-GB" sz="1200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587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43AB042-0019-324C-A3A1-6169A921AB59}" type="slidenum">
              <a:rPr lang="en-GB"/>
              <a:pPr eaLnBrk="1" hangingPunct="1"/>
              <a:t>12</a:t>
            </a:fld>
            <a:endParaRPr lang="en-GB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700" y="687388"/>
            <a:ext cx="4552950" cy="3414712"/>
          </a:xfrm>
          <a:ln w="12700" cap="flat">
            <a:solidFill>
              <a:schemeClr val="tx1"/>
            </a:solidFill>
          </a:ln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0225"/>
            <a:ext cx="5029200" cy="411797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71" tIns="45936" rIns="91871" bIns="45936"/>
          <a:lstStyle/>
          <a:p>
            <a:pPr marL="114300" indent="-114300"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337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54E3933-7185-2240-A8BA-C5B0DADF36C7}" type="slidenum">
              <a:rPr lang="en-GB"/>
              <a:pPr eaLnBrk="1" hangingPunct="1"/>
              <a:t>13</a:t>
            </a:fld>
            <a:endParaRPr lang="en-GB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7938" y="790575"/>
            <a:ext cx="4241800" cy="318135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3849688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90" tIns="45345" rIns="90690" bIns="45345"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840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301C780-0584-D047-957C-B53A4EFD8553}" type="slidenum">
              <a:rPr lang="en-GB"/>
              <a:pPr eaLnBrk="1" hangingPunct="1"/>
              <a:t>14</a:t>
            </a:fld>
            <a:endParaRPr lang="en-GB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7938" y="790575"/>
            <a:ext cx="4241800" cy="3181350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3849688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90" tIns="45345" rIns="90690" bIns="45345"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5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E620BBB-2D9E-AA4B-9F69-289B22C638B3}" type="slidenum">
              <a:rPr lang="en-GB"/>
              <a:pPr eaLnBrk="1" hangingPunct="1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270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48D82F2-56F6-0E4D-85F9-838B93096E0D}" type="slidenum">
              <a:rPr lang="en-GB"/>
              <a:pPr eaLnBrk="1" hangingPunct="1"/>
              <a:t>16</a:t>
            </a:fld>
            <a:endParaRPr lang="en-GB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328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8E3BB93-180A-B443-98F2-C7CB188B84DF}" type="slidenum">
              <a:rPr lang="en-GB"/>
              <a:pPr eaLnBrk="1" hangingPunct="1"/>
              <a:t>17</a:t>
            </a:fld>
            <a:endParaRPr lang="en-GB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7938" y="790575"/>
            <a:ext cx="4241800" cy="318135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3849688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90" tIns="45345" rIns="90690" bIns="45345"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49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DCF58F8-92A6-E644-9133-2FF0DA453224}" type="slidenum">
              <a:rPr lang="en-GB"/>
              <a:pPr eaLnBrk="1" hangingPunct="1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3827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22D5FBB-6331-FE41-9F90-E57F11C30A03}" type="slidenum">
              <a:rPr lang="en-GB"/>
              <a:pPr eaLnBrk="1" hangingPunct="1"/>
              <a:t>20</a:t>
            </a:fld>
            <a:endParaRPr lang="en-GB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7938" y="790575"/>
            <a:ext cx="4241800" cy="318135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3849688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90" tIns="45345" rIns="90690" bIns="45345"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046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A91A4AD-B318-8441-A83C-647ACC37FFC2}" type="slidenum">
              <a:rPr lang="en-GB"/>
              <a:pPr eaLnBrk="1" hangingPunct="1"/>
              <a:t>21</a:t>
            </a:fld>
            <a:endParaRPr lang="en-GB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264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57392AB-2156-CE43-9482-C3B470A972AE}" type="slidenum">
              <a:rPr lang="en-GB"/>
              <a:pPr eaLnBrk="1" hangingPunct="1"/>
              <a:t>22</a:t>
            </a:fld>
            <a:endParaRPr lang="en-GB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965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1BBB39D-7895-C449-BA7E-EA71096C90AC}" type="slidenum">
              <a:rPr lang="en-GB"/>
              <a:pPr eaLnBrk="1" hangingPunct="1"/>
              <a:t>23</a:t>
            </a:fld>
            <a:endParaRPr lang="en-GB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046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130D188-F714-5047-AC99-EF6AABD97B1C}" type="slidenum">
              <a:rPr lang="en-GB"/>
              <a:pPr eaLnBrk="1" hangingPunct="1"/>
              <a:t>24</a:t>
            </a:fld>
            <a:endParaRPr lang="en-GB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160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7388"/>
            <a:ext cx="4570412" cy="3427412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8868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6547B11-DB9A-4A4A-AB4B-98B62EE4D2F4}" type="slidenum">
              <a:rPr lang="en-GB"/>
              <a:pPr eaLnBrk="1" hangingPunct="1"/>
              <a:t>26</a:t>
            </a:fld>
            <a:endParaRPr lang="en-GB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89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1A3FBFA-3EFF-904A-B7CC-FBFC6239EFEF}" type="slidenum">
              <a:rPr lang="en-GB"/>
              <a:pPr eaLnBrk="1" hangingPunct="1"/>
              <a:t>27</a:t>
            </a:fld>
            <a:endParaRPr lang="en-GB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645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AA2EA36-3DF1-894A-B842-2D4C6462722C}" type="slidenum">
              <a:rPr lang="en-GB"/>
              <a:pPr eaLnBrk="1" hangingPunct="1"/>
              <a:t>28</a:t>
            </a:fld>
            <a:endParaRPr lang="en-GB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670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BB7A7C8-6D2E-384E-BD22-1C50DE81B2D8}" type="slidenum">
              <a:rPr lang="en-GB"/>
              <a:pPr eaLnBrk="1" hangingPunct="1"/>
              <a:t>29</a:t>
            </a:fld>
            <a:endParaRPr lang="en-GB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84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732B003-06C8-7D46-9F05-F2C87CCC67CE}" type="slidenum">
              <a:rPr lang="en-GB"/>
              <a:pPr eaLnBrk="1" hangingPunct="1"/>
              <a:t>30</a:t>
            </a:fld>
            <a:endParaRPr lang="en-GB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60" tIns="45331" rIns="90660" bIns="45331"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1395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0D863EE-141A-864C-B555-3D5D4C78DE10}" type="slidenum">
              <a:rPr lang="en-GB"/>
              <a:pPr eaLnBrk="1" hangingPunct="1"/>
              <a:t>31</a:t>
            </a:fld>
            <a:endParaRPr lang="en-GB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6301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38932B7-E5C4-5E41-AB16-5CB5738224BF}" type="slidenum">
              <a:rPr lang="en-GB"/>
              <a:pPr eaLnBrk="1" hangingPunct="1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4334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B00C6A0-82D1-844E-9AF3-EF617D0D86DF}" type="slidenum">
              <a:rPr lang="en-GB"/>
              <a:pPr eaLnBrk="1" hangingPunct="1"/>
              <a:t>34</a:t>
            </a:fld>
            <a:endParaRPr lang="en-GB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503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2A999F0-96A4-9A4C-93E0-4DAC8895865C}" type="slidenum">
              <a:rPr lang="en-GB"/>
              <a:pPr eaLnBrk="1" hangingPunct="1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0766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46F8F33-7019-614B-92BA-534159FE02F4}" type="slidenum">
              <a:rPr lang="en-GB"/>
              <a:pPr eaLnBrk="1" hangingPunct="1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2389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059028C-CBAD-4541-882F-54EBBB971DD8}" type="slidenum">
              <a:rPr lang="en-GB"/>
              <a:pPr eaLnBrk="1" hangingPunct="1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7563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AB82C6A-B660-0B49-BE27-C862F1135AFD}" type="slidenum">
              <a:rPr lang="en-GB" sz="1200"/>
              <a:pPr eaLnBrk="1" hangingPunct="1"/>
              <a:t>38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1162838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578873B-F91E-6742-928C-7C12E2965FD2}" type="slidenum">
              <a:rPr lang="en-GB"/>
              <a:pPr eaLnBrk="1" hangingPunct="1"/>
              <a:t>39</a:t>
            </a:fld>
            <a:endParaRPr lang="en-GB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3845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880D05E-5F20-814E-9598-64D99D47F686}" type="slidenum">
              <a:rPr lang="en-GB"/>
              <a:pPr eaLnBrk="1" hangingPunct="1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8553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83E818-C254-5046-8E7B-3F07CBE3C964}" type="slidenum">
              <a:rPr lang="en-GB"/>
              <a:pPr eaLnBrk="1" hangingPunct="1"/>
              <a:t>41</a:t>
            </a:fld>
            <a:endParaRPr lang="en-GB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60" tIns="45331" rIns="90660" bIns="45331"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5217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83E818-C254-5046-8E7B-3F07CBE3C964}" type="slidenum">
              <a:rPr lang="en-GB"/>
              <a:pPr eaLnBrk="1" hangingPunct="1"/>
              <a:t>42</a:t>
            </a:fld>
            <a:endParaRPr lang="en-GB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60" tIns="45331" rIns="90660" bIns="45331"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798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0B4E563-1AC6-FF49-BCB7-560465D86B1C}" type="slidenum">
              <a:rPr lang="en-GB"/>
              <a:pPr eaLnBrk="1" hangingPunct="1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357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11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106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3" y="990607"/>
            <a:ext cx="3815862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8" y="990607"/>
            <a:ext cx="3815862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62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3" y="990607"/>
            <a:ext cx="3815862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2338" y="990607"/>
            <a:ext cx="3815862" cy="4975225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2017672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3" y="990607"/>
            <a:ext cx="3815862" cy="4975225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2338" y="990607"/>
            <a:ext cx="3815862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861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7" Type="http://schemas.openxmlformats.org/officeDocument/2006/relationships/image" Target="../media/image1.png"/><Relationship Id="rId18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</a:t>
            </a:r>
            <a:r>
              <a:rPr lang="en-US" sz="700" dirty="0" smtClean="0">
                <a:solidFill>
                  <a:srgbClr val="000000"/>
                </a:solidFill>
              </a:rPr>
              <a:t>2016 </a:t>
            </a:r>
            <a:r>
              <a:rPr lang="en-US" sz="7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3" r:id="rId11"/>
    <p:sldLayoutId id="2147484904" r:id="rId12"/>
    <p:sldLayoutId id="2147484905" r:id="rId13"/>
    <p:sldLayoutId id="2147484906" r:id="rId14"/>
    <p:sldLayoutId id="2147484907" r:id="rId15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Relationship Id="rId3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emf"/><Relationship Id="rId12" Type="http://schemas.openxmlformats.org/officeDocument/2006/relationships/image" Target="../media/image16.e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emf"/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5" Type="http://schemas.openxmlformats.org/officeDocument/2006/relationships/image" Target="../media/image9.emf"/><Relationship Id="rId6" Type="http://schemas.openxmlformats.org/officeDocument/2006/relationships/image" Target="../media/image10.emf"/><Relationship Id="rId7" Type="http://schemas.openxmlformats.org/officeDocument/2006/relationships/image" Target="../media/image11.emf"/><Relationship Id="rId8" Type="http://schemas.openxmlformats.org/officeDocument/2006/relationships/image" Target="../media/image12.emf"/><Relationship Id="rId9" Type="http://schemas.openxmlformats.org/officeDocument/2006/relationships/image" Target="../media/image13.emf"/><Relationship Id="rId10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6" Type="http://schemas.openxmlformats.org/officeDocument/2006/relationships/image" Target="../media/image21.jpeg"/><Relationship Id="rId7" Type="http://schemas.openxmlformats.org/officeDocument/2006/relationships/image" Target="../media/image22.jpeg"/><Relationship Id="rId8" Type="http://schemas.openxmlformats.org/officeDocument/2006/relationships/image" Target="../media/image23.png"/><Relationship Id="rId9" Type="http://schemas.openxmlformats.org/officeDocument/2006/relationships/image" Target="../media/image24.jpeg"/><Relationship Id="rId10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9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31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33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35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8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40.jpeg"/><Relationship Id="rId5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4" Type="http://schemas.openxmlformats.org/officeDocument/2006/relationships/image" Target="../media/image43.jp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oleObject" Target="../embeddings/oleObject5.bin"/><Relationship Id="rId5" Type="http://schemas.openxmlformats.org/officeDocument/2006/relationships/oleObject" Target="../embeddings/Microsoft_Word_97_-_2004_Document1.doc"/><Relationship Id="rId6" Type="http://schemas.openxmlformats.org/officeDocument/2006/relationships/image" Target="../media/image46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4" Type="http://schemas.openxmlformats.org/officeDocument/2006/relationships/image" Target="../media/image48.wmf"/><Relationship Id="rId5" Type="http://schemas.openxmlformats.org/officeDocument/2006/relationships/image" Target="../media/image49.wmf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0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4" Type="http://schemas.openxmlformats.org/officeDocument/2006/relationships/image" Target="../media/image52.emf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itle 3"/>
          <p:cNvSpPr>
            <a:spLocks noGrp="1"/>
          </p:cNvSpPr>
          <p:nvPr>
            <p:ph type="ctrTitle"/>
          </p:nvPr>
        </p:nvSpPr>
        <p:spPr>
          <a:xfrm>
            <a:off x="4038600" y="1552902"/>
            <a:ext cx="4737100" cy="1658149"/>
          </a:xfrm>
        </p:spPr>
        <p:txBody>
          <a:bodyPr/>
          <a:lstStyle/>
          <a:p>
            <a:pPr algn="r"/>
            <a:r>
              <a:rPr lang="en-GB" sz="1600" dirty="0"/>
              <a:t>Create System Design Concept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en-GB" sz="3200" dirty="0"/>
              <a:t>Technology Concept Generation </a:t>
            </a:r>
          </a:p>
        </p:txBody>
      </p:sp>
      <p:sp>
        <p:nvSpPr>
          <p:cNvPr id="2050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Secondary Information Goes Here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24445"/>
            <a:ext cx="3822700" cy="2637955"/>
          </a:xfrm>
          <a:prstGeom prst="rect">
            <a:avLst/>
          </a:prstGeo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949254" y="4190857"/>
            <a:ext cx="7245491" cy="138499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16531" indent="-316531">
              <a:spcBef>
                <a:spcPct val="20000"/>
              </a:spcBef>
              <a:buClr>
                <a:srgbClr val="333399"/>
              </a:buClr>
              <a:buSzPct val="145000"/>
              <a:defRPr/>
            </a:pPr>
            <a:r>
              <a:rPr lang="en-GB" sz="1400" kern="0" dirty="0">
                <a:solidFill>
                  <a:srgbClr val="000000"/>
                </a:solidFill>
                <a:latin typeface="+mj-lt"/>
                <a:ea typeface="+mn-ea"/>
              </a:rPr>
              <a:t>This Session:</a:t>
            </a:r>
          </a:p>
          <a:p>
            <a:pPr marL="263776" indent="-263776">
              <a:buFont typeface="Arial"/>
              <a:buChar char="•"/>
            </a:pPr>
            <a:r>
              <a:rPr lang="en-GB" sz="1400" dirty="0">
                <a:latin typeface="+mj-lt"/>
              </a:rPr>
              <a:t>Explains the concepts and principles of Technological Concept Generation</a:t>
            </a:r>
          </a:p>
          <a:p>
            <a:pPr marL="263776" indent="-263776">
              <a:buFont typeface="Arial"/>
              <a:buChar char="•"/>
            </a:pPr>
            <a:r>
              <a:rPr lang="en-GB" sz="1400" dirty="0">
                <a:latin typeface="+mj-lt"/>
              </a:rPr>
              <a:t>Describes and provides opportunities to practise a number of powerful but simple Creative Thinking Tools to generate potential functional solutions</a:t>
            </a:r>
          </a:p>
          <a:p>
            <a:pPr marL="263776" indent="-263776">
              <a:buFont typeface="Arial"/>
              <a:buChar char="•"/>
            </a:pPr>
            <a:r>
              <a:rPr lang="en-GB" sz="1400" dirty="0">
                <a:latin typeface="+mj-lt"/>
              </a:rPr>
              <a:t>Describes and provides an opportunity to create candidate whole system concepts via Function Means Analysis</a:t>
            </a:r>
          </a:p>
        </p:txBody>
      </p:sp>
      <p:pic>
        <p:nvPicPr>
          <p:cNvPr id="6" name="Picture 5" descr="bhw logo no background copy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7" y="304800"/>
            <a:ext cx="989666" cy="50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4662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icture 2"/>
          <p:cNvPicPr>
            <a:picLocks noChangeAspect="1" noChangeArrowheads="1"/>
          </p:cNvPicPr>
          <p:nvPr/>
        </p:nvPicPr>
        <p:blipFill>
          <a:blip r:embed="rId2">
            <a:lum bright="5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91247"/>
            <a:ext cx="4329211" cy="4318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38"/>
          <p:cNvSpPr/>
          <p:nvPr/>
        </p:nvSpPr>
        <p:spPr>
          <a:xfrm rot="18011014">
            <a:off x="1078187" y="2781757"/>
            <a:ext cx="2485952" cy="4469461"/>
          </a:xfrm>
          <a:prstGeom prst="rect">
            <a:avLst/>
          </a:prstGeom>
          <a:solidFill>
            <a:srgbClr val="FF6666">
              <a:alpha val="49000"/>
            </a:srgbClr>
          </a:solidFill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1767" y="-5542"/>
            <a:ext cx="6489700" cy="843742"/>
          </a:xfrm>
        </p:spPr>
        <p:txBody>
          <a:bodyPr/>
          <a:lstStyle/>
          <a:p>
            <a:r>
              <a:rPr lang="en-US" smtClean="0"/>
              <a:t>Process and Tools</a:t>
            </a:r>
            <a:endParaRPr lang="en-US"/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386" y="2466360"/>
            <a:ext cx="887630" cy="831225"/>
          </a:xfrm>
          <a:prstGeom prst="rect">
            <a:avLst/>
          </a:prstGeom>
        </p:spPr>
      </p:pic>
      <p:sp>
        <p:nvSpPr>
          <p:cNvPr id="153" name="TextBox 152"/>
          <p:cNvSpPr txBox="1"/>
          <p:nvPr/>
        </p:nvSpPr>
        <p:spPr>
          <a:xfrm>
            <a:off x="3027103" y="2841921"/>
            <a:ext cx="1385789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Determines the natural structure of a system that can be exploited 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3050986" y="2574701"/>
            <a:ext cx="756039" cy="174920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N</a:t>
            </a:r>
            <a:r>
              <a:rPr lang="en-US" sz="800" b="1" baseline="30000" dirty="0">
                <a:latin typeface="+mj-lt"/>
              </a:rPr>
              <a:t>2</a:t>
            </a:r>
            <a:r>
              <a:rPr lang="en-US" sz="800" b="1" dirty="0">
                <a:latin typeface="+mj-lt"/>
              </a:rPr>
              <a:t> Analysis</a:t>
            </a:r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5922" y="3364714"/>
            <a:ext cx="1632795" cy="1066261"/>
          </a:xfrm>
          <a:prstGeom prst="rect">
            <a:avLst/>
          </a:prstGeom>
        </p:spPr>
      </p:pic>
      <p:sp>
        <p:nvSpPr>
          <p:cNvPr id="156" name="TextBox 155"/>
          <p:cNvSpPr txBox="1"/>
          <p:nvPr/>
        </p:nvSpPr>
        <p:spPr>
          <a:xfrm>
            <a:off x="3216087" y="4665014"/>
            <a:ext cx="1533487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Determines candidate system architectures with minimal interfaces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3306481" y="4440656"/>
            <a:ext cx="1503038" cy="159531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700" b="1" dirty="0">
                <a:latin typeface="+mj-lt"/>
              </a:rPr>
              <a:t>Logical System Architecting</a:t>
            </a:r>
          </a:p>
        </p:txBody>
      </p:sp>
      <p:pic>
        <p:nvPicPr>
          <p:cNvPr id="158" name="Picture 15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212" y="4310596"/>
            <a:ext cx="1762459" cy="901862"/>
          </a:xfrm>
          <a:prstGeom prst="rect">
            <a:avLst/>
          </a:prstGeom>
        </p:spPr>
      </p:pic>
      <p:sp>
        <p:nvSpPr>
          <p:cNvPr id="159" name="TextBox 158"/>
          <p:cNvSpPr txBox="1"/>
          <p:nvPr/>
        </p:nvSpPr>
        <p:spPr>
          <a:xfrm>
            <a:off x="1705824" y="5517277"/>
            <a:ext cx="2014173" cy="4826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Identifies and captures all possible functional solutions to a system design problem and thereby determine suitable candidate system concepts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1595534" y="5210780"/>
            <a:ext cx="1757905" cy="174920"/>
          </a:xfrm>
          <a:prstGeom prst="rect">
            <a:avLst/>
          </a:prstGeom>
          <a:noFill/>
        </p:spPr>
        <p:txBody>
          <a:bodyPr wrap="squar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Function Means Analysis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6524663" y="5866268"/>
            <a:ext cx="1483449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Compares candidate system concepts against a set of criteria  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6734202" y="6320552"/>
            <a:ext cx="944578" cy="174920"/>
          </a:xfrm>
          <a:prstGeom prst="rect">
            <a:avLst/>
          </a:prstGeom>
          <a:noFill/>
        </p:spPr>
        <p:txBody>
          <a:bodyPr wrap="squar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Pugh Matrix</a:t>
            </a:r>
          </a:p>
        </p:txBody>
      </p:sp>
      <p:pic>
        <p:nvPicPr>
          <p:cNvPr id="164" name="Picture 16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6552" y="808838"/>
            <a:ext cx="1865187" cy="1519157"/>
          </a:xfrm>
          <a:prstGeom prst="rect">
            <a:avLst/>
          </a:prstGeom>
        </p:spPr>
      </p:pic>
      <p:sp>
        <p:nvSpPr>
          <p:cNvPr id="165" name="TextBox 164"/>
          <p:cNvSpPr txBox="1"/>
          <p:nvPr/>
        </p:nvSpPr>
        <p:spPr>
          <a:xfrm>
            <a:off x="1932486" y="4581660"/>
            <a:ext cx="103681" cy="259558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endParaRPr lang="en-US" sz="1350" dirty="0">
              <a:latin typeface="+mj-lt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5215347" y="2570462"/>
            <a:ext cx="1458542" cy="4826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Verify System Concept Solution meets the System Requirements and allocation of Sub-System Requirements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5067780" y="2327995"/>
            <a:ext cx="1895773" cy="174920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Quality Function Deployment 2</a:t>
            </a:r>
          </a:p>
        </p:txBody>
      </p:sp>
      <p:sp>
        <p:nvSpPr>
          <p:cNvPr id="169" name="Text Box 430"/>
          <p:cNvSpPr txBox="1">
            <a:spLocks noChangeArrowheads="1"/>
          </p:cNvSpPr>
          <p:nvPr/>
        </p:nvSpPr>
        <p:spPr bwMode="auto">
          <a:xfrm>
            <a:off x="4866816" y="4081498"/>
            <a:ext cx="2055278" cy="160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36625" tIns="18313" rIns="36625" bIns="18313">
            <a:spAutoFit/>
          </a:bodyPr>
          <a:lstStyle/>
          <a:p>
            <a:pPr algn="r" defTabSz="366257" eaLnBrk="0" hangingPunct="0">
              <a:defRPr/>
            </a:pPr>
            <a:r>
              <a:rPr lang="en-GB" sz="800" b="1" kern="0" dirty="0">
                <a:solidFill>
                  <a:sysClr val="windowText" lastClr="000000"/>
                </a:solidFill>
                <a:latin typeface="+mj-lt"/>
              </a:rPr>
              <a:t>Preliminary Design and Feasibility</a:t>
            </a:r>
          </a:p>
        </p:txBody>
      </p:sp>
      <p:sp>
        <p:nvSpPr>
          <p:cNvPr id="172" name="Right Arrow 171"/>
          <p:cNvSpPr/>
          <p:nvPr/>
        </p:nvSpPr>
        <p:spPr>
          <a:xfrm>
            <a:off x="4809519" y="5758625"/>
            <a:ext cx="460738" cy="369376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4" name="Right Arrow 173"/>
          <p:cNvSpPr/>
          <p:nvPr/>
        </p:nvSpPr>
        <p:spPr>
          <a:xfrm rot="5400000">
            <a:off x="1476573" y="3183200"/>
            <a:ext cx="334598" cy="40157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5" name="Right Arrow 174"/>
          <p:cNvSpPr/>
          <p:nvPr/>
        </p:nvSpPr>
        <p:spPr>
          <a:xfrm rot="5400000">
            <a:off x="2321156" y="1726096"/>
            <a:ext cx="439473" cy="36773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6" name="Right Arrow 175"/>
          <p:cNvSpPr/>
          <p:nvPr/>
        </p:nvSpPr>
        <p:spPr>
          <a:xfrm>
            <a:off x="6870516" y="1322002"/>
            <a:ext cx="296033" cy="48776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7" name="Right Arrow 176"/>
          <p:cNvSpPr/>
          <p:nvPr/>
        </p:nvSpPr>
        <p:spPr>
          <a:xfrm rot="5400000">
            <a:off x="6020924" y="488170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7315326" y="1314689"/>
            <a:ext cx="1655469" cy="4826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Create System Definition and Sub-System Requirements and associated Sub-System Verification Requirements</a:t>
            </a:r>
          </a:p>
        </p:txBody>
      </p:sp>
      <p:sp>
        <p:nvSpPr>
          <p:cNvPr id="179" name="Right Arrow 178"/>
          <p:cNvSpPr/>
          <p:nvPr/>
        </p:nvSpPr>
        <p:spPr>
          <a:xfrm rot="16200000">
            <a:off x="3684382" y="5098217"/>
            <a:ext cx="334596" cy="4015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80" name="Right Arrow 179"/>
          <p:cNvSpPr/>
          <p:nvPr/>
        </p:nvSpPr>
        <p:spPr>
          <a:xfrm rot="16200000">
            <a:off x="5592276" y="488254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50" name="Document 149"/>
          <p:cNvSpPr/>
          <p:nvPr/>
        </p:nvSpPr>
        <p:spPr>
          <a:xfrm>
            <a:off x="521026" y="790559"/>
            <a:ext cx="2322372" cy="104944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887311" y="790835"/>
            <a:ext cx="1491817" cy="190309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900" dirty="0">
                <a:latin typeface="+mj-lt"/>
              </a:rPr>
              <a:t>Requirements Database</a:t>
            </a:r>
          </a:p>
        </p:txBody>
      </p:sp>
      <p:pic>
        <p:nvPicPr>
          <p:cNvPr id="182" name="Picture 18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9070" y="987944"/>
            <a:ext cx="655914" cy="658465"/>
          </a:xfrm>
          <a:prstGeom prst="rect">
            <a:avLst/>
          </a:prstGeom>
        </p:spPr>
      </p:pic>
      <p:pic>
        <p:nvPicPr>
          <p:cNvPr id="183" name="Picture 18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3529" y="1037302"/>
            <a:ext cx="664011" cy="658464"/>
          </a:xfrm>
          <a:prstGeom prst="rect">
            <a:avLst/>
          </a:prstGeom>
        </p:spPr>
      </p:pic>
      <p:pic>
        <p:nvPicPr>
          <p:cNvPr id="184" name="Picture 18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555" y="1067054"/>
            <a:ext cx="620755" cy="623170"/>
          </a:xfrm>
          <a:prstGeom prst="rect">
            <a:avLst/>
          </a:prstGeom>
        </p:spPr>
      </p:pic>
      <p:pic>
        <p:nvPicPr>
          <p:cNvPr id="185" name="Picture 18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29229" y="3480055"/>
            <a:ext cx="1341476" cy="703942"/>
          </a:xfrm>
          <a:prstGeom prst="rect">
            <a:avLst/>
          </a:prstGeom>
        </p:spPr>
      </p:pic>
      <p:sp>
        <p:nvSpPr>
          <p:cNvPr id="186" name="Text Box 667"/>
          <p:cNvSpPr txBox="1">
            <a:spLocks noChangeArrowheads="1"/>
          </p:cNvSpPr>
          <p:nvPr/>
        </p:nvSpPr>
        <p:spPr bwMode="auto">
          <a:xfrm>
            <a:off x="5229229" y="4293656"/>
            <a:ext cx="1430779" cy="467871"/>
          </a:xfrm>
          <a:prstGeom prst="rect">
            <a:avLst/>
          </a:prstGeom>
          <a:gradFill rotWithShape="1">
            <a:gsLst>
              <a:gs pos="0">
                <a:srgbClr val="A8A8EA"/>
              </a:gs>
              <a:gs pos="35001">
                <a:srgbClr val="C3C3EF"/>
              </a:gs>
              <a:gs pos="100000">
                <a:srgbClr val="E8E8FA"/>
              </a:gs>
            </a:gsLst>
            <a:lin ang="16200000" scaled="1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square" lIns="36625" tIns="18313" rIns="36625" bIns="18313">
            <a:spAutoFit/>
          </a:bodyPr>
          <a:lstStyle/>
          <a:p>
            <a:pPr algn="ctr" defTabSz="366257" eaLnBrk="0" hangingPunct="0">
              <a:defRPr/>
            </a:pPr>
            <a:r>
              <a:rPr lang="en-GB" sz="700" kern="0" dirty="0">
                <a:solidFill>
                  <a:srgbClr val="000000"/>
                </a:solidFill>
                <a:latin typeface="+mj-lt"/>
              </a:rPr>
              <a:t>Use Engineering Modelling, Simulation and Analysis to undertake preliminary design and feasibility</a:t>
            </a:r>
          </a:p>
        </p:txBody>
      </p:sp>
      <p:pic>
        <p:nvPicPr>
          <p:cNvPr id="189" name="Picture 18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5353" y="5220620"/>
            <a:ext cx="1179310" cy="1332865"/>
          </a:xfrm>
          <a:prstGeom prst="rect">
            <a:avLst/>
          </a:prstGeom>
        </p:spPr>
      </p:pic>
      <p:sp>
        <p:nvSpPr>
          <p:cNvPr id="190" name="Right Arrow 189"/>
          <p:cNvSpPr/>
          <p:nvPr/>
        </p:nvSpPr>
        <p:spPr>
          <a:xfrm rot="5400000">
            <a:off x="6001509" y="3132950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91" name="Right Arrow 190"/>
          <p:cNvSpPr/>
          <p:nvPr/>
        </p:nvSpPr>
        <p:spPr>
          <a:xfrm rot="16200000">
            <a:off x="5572861" y="3133790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pic>
        <p:nvPicPr>
          <p:cNvPr id="192" name="Picture 19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0467" y="1909961"/>
            <a:ext cx="779420" cy="8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2968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ChangeArrowheads="1"/>
          </p:cNvSpPr>
          <p:nvPr/>
        </p:nvSpPr>
        <p:spPr bwMode="auto">
          <a:xfrm>
            <a:off x="7810500" y="2420818"/>
            <a:ext cx="1115158" cy="1081454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19459" name="AutoShape 3"/>
          <p:cNvSpPr>
            <a:spLocks noChangeArrowheads="1"/>
          </p:cNvSpPr>
          <p:nvPr/>
        </p:nvSpPr>
        <p:spPr bwMode="auto">
          <a:xfrm>
            <a:off x="180244" y="2441333"/>
            <a:ext cx="1392115" cy="1081454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 rot="5400000">
            <a:off x="1102702" y="1611190"/>
            <a:ext cx="4009292" cy="2645020"/>
            <a:chOff x="384" y="1008"/>
            <a:chExt cx="4656" cy="2928"/>
          </a:xfrm>
          <a:solidFill>
            <a:srgbClr val="FFFF00"/>
          </a:solidFill>
        </p:grpSpPr>
        <p:sp>
          <p:nvSpPr>
            <p:cNvPr id="22566" name="Freeform 5"/>
            <p:cNvSpPr>
              <a:spLocks/>
            </p:cNvSpPr>
            <p:nvPr/>
          </p:nvSpPr>
          <p:spPr bwMode="auto">
            <a:xfrm>
              <a:off x="384" y="1392"/>
              <a:ext cx="4656" cy="2544"/>
            </a:xfrm>
            <a:custGeom>
              <a:avLst/>
              <a:gdLst>
                <a:gd name="T0" fmla="*/ 48 w 4656"/>
                <a:gd name="T1" fmla="*/ 96 h 2544"/>
                <a:gd name="T2" fmla="*/ 1776 w 4656"/>
                <a:gd name="T3" fmla="*/ 2256 h 2544"/>
                <a:gd name="T4" fmla="*/ 1776 w 4656"/>
                <a:gd name="T5" fmla="*/ 2544 h 2544"/>
                <a:gd name="T6" fmla="*/ 2976 w 4656"/>
                <a:gd name="T7" fmla="*/ 2544 h 2544"/>
                <a:gd name="T8" fmla="*/ 2976 w 4656"/>
                <a:gd name="T9" fmla="*/ 2208 h 2544"/>
                <a:gd name="T10" fmla="*/ 4656 w 4656"/>
                <a:gd name="T11" fmla="*/ 48 h 2544"/>
                <a:gd name="T12" fmla="*/ 0 w 4656"/>
                <a:gd name="T13" fmla="*/ 0 h 25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56"/>
                <a:gd name="T22" fmla="*/ 0 h 2544"/>
                <a:gd name="T23" fmla="*/ 4656 w 4656"/>
                <a:gd name="T24" fmla="*/ 2544 h 25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56" h="2544">
                  <a:moveTo>
                    <a:pt x="48" y="96"/>
                  </a:moveTo>
                  <a:lnTo>
                    <a:pt x="1776" y="2256"/>
                  </a:lnTo>
                  <a:lnTo>
                    <a:pt x="1776" y="2544"/>
                  </a:lnTo>
                  <a:lnTo>
                    <a:pt x="2976" y="2544"/>
                  </a:lnTo>
                  <a:lnTo>
                    <a:pt x="2976" y="2208"/>
                  </a:lnTo>
                  <a:lnTo>
                    <a:pt x="4656" y="48"/>
                  </a:lnTo>
                  <a:lnTo>
                    <a:pt x="0" y="0"/>
                  </a:lnTo>
                </a:path>
              </a:pathLst>
            </a:custGeom>
            <a:grpFill/>
            <a:ln w="12700" cap="rnd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  <p:sp>
          <p:nvSpPr>
            <p:cNvPr id="22567" name="Line 6"/>
            <p:cNvSpPr>
              <a:spLocks noChangeShapeType="1"/>
            </p:cNvSpPr>
            <p:nvPr/>
          </p:nvSpPr>
          <p:spPr bwMode="auto">
            <a:xfrm>
              <a:off x="384" y="1440"/>
              <a:ext cx="1776" cy="2208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384" y="1008"/>
              <a:ext cx="4656" cy="2592"/>
              <a:chOff x="384" y="1008"/>
              <a:chExt cx="4656" cy="2592"/>
            </a:xfrm>
            <a:grpFill/>
          </p:grpSpPr>
          <p:sp>
            <p:nvSpPr>
              <p:cNvPr id="22571" name="Oval 8"/>
              <p:cNvSpPr>
                <a:spLocks noChangeArrowheads="1"/>
              </p:cNvSpPr>
              <p:nvPr/>
            </p:nvSpPr>
            <p:spPr bwMode="auto">
              <a:xfrm>
                <a:off x="384" y="1008"/>
                <a:ext cx="4656" cy="768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477">
                  <a:ea typeface="+mn-ea"/>
                </a:endParaRPr>
              </a:p>
            </p:txBody>
          </p:sp>
          <p:sp>
            <p:nvSpPr>
              <p:cNvPr id="22572" name="Line 9"/>
              <p:cNvSpPr>
                <a:spLocks noChangeShapeType="1"/>
              </p:cNvSpPr>
              <p:nvPr/>
            </p:nvSpPr>
            <p:spPr bwMode="auto">
              <a:xfrm flipH="1">
                <a:off x="3360" y="1440"/>
                <a:ext cx="1680" cy="216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GB" sz="1477">
                  <a:ea typeface="+mn-ea"/>
                </a:endParaRPr>
              </a:p>
            </p:txBody>
          </p:sp>
        </p:grpSp>
        <p:sp>
          <p:nvSpPr>
            <p:cNvPr id="22569" name="Line 10"/>
            <p:cNvSpPr>
              <a:spLocks noChangeShapeType="1"/>
            </p:cNvSpPr>
            <p:nvPr/>
          </p:nvSpPr>
          <p:spPr bwMode="auto">
            <a:xfrm>
              <a:off x="2160" y="3648"/>
              <a:ext cx="0" cy="288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  <p:sp>
          <p:nvSpPr>
            <p:cNvPr id="22570" name="Line 11"/>
            <p:cNvSpPr>
              <a:spLocks noChangeShapeType="1"/>
            </p:cNvSpPr>
            <p:nvPr/>
          </p:nvSpPr>
          <p:spPr bwMode="auto">
            <a:xfrm>
              <a:off x="3360" y="3600"/>
              <a:ext cx="0" cy="288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</p:grpSp>
      <p:sp>
        <p:nvSpPr>
          <p:cNvPr id="22533" name="AutoShape 12"/>
          <p:cNvSpPr>
            <a:spLocks noChangeArrowheads="1"/>
          </p:cNvSpPr>
          <p:nvPr/>
        </p:nvSpPr>
        <p:spPr bwMode="auto">
          <a:xfrm>
            <a:off x="1686658" y="2687516"/>
            <a:ext cx="609600" cy="492369"/>
          </a:xfrm>
          <a:prstGeom prst="rightArrow">
            <a:avLst>
              <a:gd name="adj1" fmla="val 50000"/>
              <a:gd name="adj2" fmla="val 28574"/>
            </a:avLst>
          </a:prstGeom>
          <a:solidFill>
            <a:schemeClr val="accent6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19464" name="Text Box 13"/>
          <p:cNvSpPr txBox="1">
            <a:spLocks noChangeArrowheads="1"/>
          </p:cNvSpPr>
          <p:nvPr/>
        </p:nvSpPr>
        <p:spPr bwMode="auto">
          <a:xfrm>
            <a:off x="90839" y="2399358"/>
            <a:ext cx="1447833" cy="1058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477" b="1"/>
              <a:t>System</a:t>
            </a:r>
          </a:p>
          <a:p>
            <a:pPr algn="ctr"/>
            <a:r>
              <a:rPr lang="en-GB" sz="1477" b="1"/>
              <a:t>Requirements</a:t>
            </a:r>
          </a:p>
          <a:p>
            <a:pPr algn="ctr"/>
            <a:r>
              <a:rPr lang="en-GB" sz="1108" b="1"/>
              <a:t>Functionality</a:t>
            </a:r>
          </a:p>
          <a:p>
            <a:pPr algn="ctr"/>
            <a:r>
              <a:rPr lang="en-GB" sz="1108" b="1"/>
              <a:t>and</a:t>
            </a:r>
            <a:r>
              <a:rPr lang="en-GB" sz="1108" b="1">
                <a:solidFill>
                  <a:srgbClr val="6699FF"/>
                </a:solidFill>
              </a:rPr>
              <a:t> </a:t>
            </a:r>
            <a:r>
              <a:rPr lang="en-GB" sz="1108" b="1"/>
              <a:t>Performance</a:t>
            </a:r>
          </a:p>
          <a:p>
            <a:pPr algn="ctr"/>
            <a:r>
              <a:rPr lang="en-GB" sz="1108" b="1"/>
              <a:t>Measures</a:t>
            </a:r>
          </a:p>
        </p:txBody>
      </p:sp>
      <p:sp>
        <p:nvSpPr>
          <p:cNvPr id="22535" name="AutoShape 14"/>
          <p:cNvSpPr>
            <a:spLocks noChangeArrowheads="1"/>
          </p:cNvSpPr>
          <p:nvPr/>
        </p:nvSpPr>
        <p:spPr bwMode="auto">
          <a:xfrm>
            <a:off x="2601059" y="2687516"/>
            <a:ext cx="971550" cy="492369"/>
          </a:xfrm>
          <a:prstGeom prst="rightArrow">
            <a:avLst>
              <a:gd name="adj1" fmla="val 50000"/>
              <a:gd name="adj2" fmla="val 45539"/>
            </a:avLst>
          </a:prstGeom>
          <a:solidFill>
            <a:schemeClr val="accent6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22536" name="AutoShape 15"/>
          <p:cNvSpPr>
            <a:spLocks noChangeArrowheads="1"/>
          </p:cNvSpPr>
          <p:nvPr/>
        </p:nvSpPr>
        <p:spPr bwMode="auto">
          <a:xfrm rot="-1824264">
            <a:off x="2504344" y="1941635"/>
            <a:ext cx="1016977" cy="492369"/>
          </a:xfrm>
          <a:prstGeom prst="rightArrow">
            <a:avLst>
              <a:gd name="adj1" fmla="val 50000"/>
              <a:gd name="adj2" fmla="val 47669"/>
            </a:avLst>
          </a:prstGeom>
          <a:solidFill>
            <a:schemeClr val="accent6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22537" name="AutoShape 16"/>
          <p:cNvSpPr>
            <a:spLocks noChangeArrowheads="1"/>
          </p:cNvSpPr>
          <p:nvPr/>
        </p:nvSpPr>
        <p:spPr bwMode="auto">
          <a:xfrm rot="1744134" flipV="1">
            <a:off x="2491156" y="3512528"/>
            <a:ext cx="1112227" cy="492369"/>
          </a:xfrm>
          <a:prstGeom prst="rightArrow">
            <a:avLst>
              <a:gd name="adj1" fmla="val 50000"/>
              <a:gd name="adj2" fmla="val 52133"/>
            </a:avLst>
          </a:prstGeom>
          <a:solidFill>
            <a:schemeClr val="accent6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 rot="16200000" flipH="1">
            <a:off x="3874486" y="1563566"/>
            <a:ext cx="4006362" cy="2743200"/>
            <a:chOff x="384" y="1008"/>
            <a:chExt cx="4656" cy="2928"/>
          </a:xfrm>
          <a:solidFill>
            <a:srgbClr val="FFFF00"/>
          </a:solidFill>
        </p:grpSpPr>
        <p:sp>
          <p:nvSpPr>
            <p:cNvPr id="13348" name="Freeform 18"/>
            <p:cNvSpPr>
              <a:spLocks/>
            </p:cNvSpPr>
            <p:nvPr/>
          </p:nvSpPr>
          <p:spPr bwMode="auto">
            <a:xfrm>
              <a:off x="384" y="1392"/>
              <a:ext cx="4656" cy="2544"/>
            </a:xfrm>
            <a:custGeom>
              <a:avLst/>
              <a:gdLst>
                <a:gd name="T0" fmla="*/ 48 w 4656"/>
                <a:gd name="T1" fmla="*/ 96 h 2544"/>
                <a:gd name="T2" fmla="*/ 1776 w 4656"/>
                <a:gd name="T3" fmla="*/ 2256 h 2544"/>
                <a:gd name="T4" fmla="*/ 1776 w 4656"/>
                <a:gd name="T5" fmla="*/ 2544 h 2544"/>
                <a:gd name="T6" fmla="*/ 2976 w 4656"/>
                <a:gd name="T7" fmla="*/ 2544 h 2544"/>
                <a:gd name="T8" fmla="*/ 2976 w 4656"/>
                <a:gd name="T9" fmla="*/ 2208 h 2544"/>
                <a:gd name="T10" fmla="*/ 4656 w 4656"/>
                <a:gd name="T11" fmla="*/ 48 h 2544"/>
                <a:gd name="T12" fmla="*/ 0 w 4656"/>
                <a:gd name="T13" fmla="*/ 0 h 25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56"/>
                <a:gd name="T22" fmla="*/ 0 h 2544"/>
                <a:gd name="T23" fmla="*/ 4656 w 4656"/>
                <a:gd name="T24" fmla="*/ 2544 h 25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56" h="2544">
                  <a:moveTo>
                    <a:pt x="48" y="96"/>
                  </a:moveTo>
                  <a:lnTo>
                    <a:pt x="1776" y="2256"/>
                  </a:lnTo>
                  <a:lnTo>
                    <a:pt x="1776" y="2544"/>
                  </a:lnTo>
                  <a:lnTo>
                    <a:pt x="2976" y="2544"/>
                  </a:lnTo>
                  <a:lnTo>
                    <a:pt x="2976" y="2208"/>
                  </a:lnTo>
                  <a:lnTo>
                    <a:pt x="4656" y="48"/>
                  </a:lnTo>
                  <a:lnTo>
                    <a:pt x="0" y="0"/>
                  </a:lnTo>
                </a:path>
              </a:pathLst>
            </a:custGeom>
            <a:grpFill/>
            <a:ln w="12700" cap="rnd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477">
                <a:ea typeface="+mn-ea"/>
              </a:endParaRPr>
            </a:p>
          </p:txBody>
        </p:sp>
        <p:sp>
          <p:nvSpPr>
            <p:cNvPr id="13349" name="Line 19"/>
            <p:cNvSpPr>
              <a:spLocks noChangeShapeType="1"/>
            </p:cNvSpPr>
            <p:nvPr/>
          </p:nvSpPr>
          <p:spPr bwMode="auto">
            <a:xfrm>
              <a:off x="384" y="1440"/>
              <a:ext cx="1776" cy="2208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  <p:grpSp>
          <p:nvGrpSpPr>
            <p:cNvPr id="5" name="Group 20"/>
            <p:cNvGrpSpPr>
              <a:grpSpLocks/>
            </p:cNvGrpSpPr>
            <p:nvPr/>
          </p:nvGrpSpPr>
          <p:grpSpPr bwMode="auto">
            <a:xfrm>
              <a:off x="384" y="1008"/>
              <a:ext cx="4656" cy="2592"/>
              <a:chOff x="384" y="1008"/>
              <a:chExt cx="4656" cy="2592"/>
            </a:xfrm>
            <a:grpFill/>
          </p:grpSpPr>
          <p:sp>
            <p:nvSpPr>
              <p:cNvPr id="13353" name="Oval 21"/>
              <p:cNvSpPr>
                <a:spLocks noChangeArrowheads="1"/>
              </p:cNvSpPr>
              <p:nvPr/>
            </p:nvSpPr>
            <p:spPr bwMode="auto">
              <a:xfrm>
                <a:off x="384" y="1008"/>
                <a:ext cx="4656" cy="768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477">
                  <a:ea typeface="+mn-ea"/>
                </a:endParaRPr>
              </a:p>
            </p:txBody>
          </p:sp>
          <p:sp>
            <p:nvSpPr>
              <p:cNvPr id="13354" name="Line 22"/>
              <p:cNvSpPr>
                <a:spLocks noChangeShapeType="1"/>
              </p:cNvSpPr>
              <p:nvPr/>
            </p:nvSpPr>
            <p:spPr bwMode="auto">
              <a:xfrm flipH="1">
                <a:off x="3360" y="1440"/>
                <a:ext cx="1680" cy="216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GB" sz="1477">
                  <a:ea typeface="+mn-ea"/>
                </a:endParaRPr>
              </a:p>
            </p:txBody>
          </p:sp>
        </p:grpSp>
        <p:sp>
          <p:nvSpPr>
            <p:cNvPr id="13351" name="Line 23"/>
            <p:cNvSpPr>
              <a:spLocks noChangeShapeType="1"/>
            </p:cNvSpPr>
            <p:nvPr/>
          </p:nvSpPr>
          <p:spPr bwMode="auto">
            <a:xfrm>
              <a:off x="2160" y="3648"/>
              <a:ext cx="0" cy="288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  <p:sp>
          <p:nvSpPr>
            <p:cNvPr id="13352" name="Line 24"/>
            <p:cNvSpPr>
              <a:spLocks noChangeShapeType="1"/>
            </p:cNvSpPr>
            <p:nvPr/>
          </p:nvSpPr>
          <p:spPr bwMode="auto">
            <a:xfrm>
              <a:off x="3360" y="3600"/>
              <a:ext cx="0" cy="288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</p:grpSp>
      <p:sp>
        <p:nvSpPr>
          <p:cNvPr id="19475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 Holistic Approach to Arriving at the </a:t>
            </a:r>
            <a:r>
              <a:rPr lang="ja-JP" altLang="en-GB" smtClean="0"/>
              <a:t>“</a:t>
            </a:r>
            <a:r>
              <a:rPr lang="en-GB" smtClean="0"/>
              <a:t>best</a:t>
            </a:r>
            <a:r>
              <a:rPr lang="ja-JP" altLang="en-GB" smtClean="0"/>
              <a:t>”</a:t>
            </a:r>
            <a:r>
              <a:rPr lang="en-GB" smtClean="0"/>
              <a:t> Solution</a:t>
            </a:r>
            <a:endParaRPr lang="en-GB"/>
          </a:p>
        </p:txBody>
      </p:sp>
      <p:sp>
        <p:nvSpPr>
          <p:cNvPr id="16397" name="Text Box 27"/>
          <p:cNvSpPr txBox="1">
            <a:spLocks noChangeArrowheads="1"/>
          </p:cNvSpPr>
          <p:nvPr/>
        </p:nvSpPr>
        <p:spPr bwMode="auto">
          <a:xfrm>
            <a:off x="565727" y="1335672"/>
            <a:ext cx="2386936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GB" sz="1800" dirty="0">
                <a:ea typeface="+mn-ea"/>
              </a:rPr>
              <a:t>Divergent Thinking</a:t>
            </a:r>
          </a:p>
        </p:txBody>
      </p:sp>
      <p:sp>
        <p:nvSpPr>
          <p:cNvPr id="16398" name="Text Box 28"/>
          <p:cNvSpPr txBox="1">
            <a:spLocks noChangeArrowheads="1"/>
          </p:cNvSpPr>
          <p:nvPr/>
        </p:nvSpPr>
        <p:spPr bwMode="auto">
          <a:xfrm>
            <a:off x="5902122" y="1283323"/>
            <a:ext cx="2590068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GB" sz="1800" dirty="0">
                <a:ea typeface="+mn-ea"/>
              </a:rPr>
              <a:t>Convergent Thinking</a:t>
            </a:r>
          </a:p>
        </p:txBody>
      </p:sp>
      <p:sp>
        <p:nvSpPr>
          <p:cNvPr id="19478" name="Text Box 29"/>
          <p:cNvSpPr txBox="1">
            <a:spLocks noChangeArrowheads="1"/>
          </p:cNvSpPr>
          <p:nvPr/>
        </p:nvSpPr>
        <p:spPr bwMode="auto">
          <a:xfrm>
            <a:off x="3808798" y="994998"/>
            <a:ext cx="468398" cy="384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</p:txBody>
      </p:sp>
      <p:sp>
        <p:nvSpPr>
          <p:cNvPr id="19479" name="Text Box 30"/>
          <p:cNvSpPr txBox="1">
            <a:spLocks noChangeArrowheads="1"/>
          </p:cNvSpPr>
          <p:nvPr/>
        </p:nvSpPr>
        <p:spPr bwMode="auto">
          <a:xfrm>
            <a:off x="4586918" y="1000860"/>
            <a:ext cx="468398" cy="384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</p:txBody>
      </p:sp>
      <p:sp>
        <p:nvSpPr>
          <p:cNvPr id="19480" name="Line 31"/>
          <p:cNvSpPr>
            <a:spLocks noChangeShapeType="1"/>
          </p:cNvSpPr>
          <p:nvPr/>
        </p:nvSpPr>
        <p:spPr bwMode="auto">
          <a:xfrm flipV="1">
            <a:off x="4658460" y="4674579"/>
            <a:ext cx="389792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19481" name="Line 32"/>
          <p:cNvSpPr>
            <a:spLocks noChangeShapeType="1"/>
          </p:cNvSpPr>
          <p:nvPr/>
        </p:nvSpPr>
        <p:spPr bwMode="auto">
          <a:xfrm flipV="1">
            <a:off x="4654062" y="4337541"/>
            <a:ext cx="391258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19482" name="Line 33"/>
          <p:cNvSpPr>
            <a:spLocks noChangeShapeType="1"/>
          </p:cNvSpPr>
          <p:nvPr/>
        </p:nvSpPr>
        <p:spPr bwMode="auto">
          <a:xfrm flipV="1">
            <a:off x="4654062" y="4152902"/>
            <a:ext cx="391258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19483" name="Line 34"/>
          <p:cNvSpPr>
            <a:spLocks noChangeShapeType="1"/>
          </p:cNvSpPr>
          <p:nvPr/>
        </p:nvSpPr>
        <p:spPr bwMode="auto">
          <a:xfrm flipV="1">
            <a:off x="4635012" y="1638302"/>
            <a:ext cx="391257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19484" name="Line 35"/>
          <p:cNvSpPr>
            <a:spLocks noChangeShapeType="1"/>
          </p:cNvSpPr>
          <p:nvPr/>
        </p:nvSpPr>
        <p:spPr bwMode="auto">
          <a:xfrm flipV="1">
            <a:off x="4670181" y="1125418"/>
            <a:ext cx="391257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19485" name="Line 36"/>
          <p:cNvSpPr>
            <a:spLocks noChangeShapeType="1"/>
          </p:cNvSpPr>
          <p:nvPr/>
        </p:nvSpPr>
        <p:spPr bwMode="auto">
          <a:xfrm flipV="1">
            <a:off x="4654062" y="2130670"/>
            <a:ext cx="391258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19486" name="Line 37"/>
          <p:cNvSpPr>
            <a:spLocks noChangeShapeType="1"/>
          </p:cNvSpPr>
          <p:nvPr/>
        </p:nvSpPr>
        <p:spPr bwMode="auto">
          <a:xfrm flipV="1">
            <a:off x="4642339" y="1960687"/>
            <a:ext cx="389792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19487" name="Line 38"/>
          <p:cNvSpPr>
            <a:spLocks noChangeShapeType="1"/>
          </p:cNvSpPr>
          <p:nvPr/>
        </p:nvSpPr>
        <p:spPr bwMode="auto">
          <a:xfrm flipV="1">
            <a:off x="4673112" y="2658210"/>
            <a:ext cx="391257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19488" name="Line 39"/>
          <p:cNvSpPr>
            <a:spLocks noChangeShapeType="1"/>
          </p:cNvSpPr>
          <p:nvPr/>
        </p:nvSpPr>
        <p:spPr bwMode="auto">
          <a:xfrm flipV="1">
            <a:off x="4670181" y="2470641"/>
            <a:ext cx="391257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19489" name="Line 40"/>
          <p:cNvSpPr>
            <a:spLocks noChangeShapeType="1"/>
          </p:cNvSpPr>
          <p:nvPr/>
        </p:nvSpPr>
        <p:spPr bwMode="auto">
          <a:xfrm flipV="1">
            <a:off x="4635012" y="3651741"/>
            <a:ext cx="391257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19490" name="Line 41"/>
          <p:cNvSpPr>
            <a:spLocks noChangeShapeType="1"/>
          </p:cNvSpPr>
          <p:nvPr/>
        </p:nvSpPr>
        <p:spPr bwMode="auto">
          <a:xfrm flipV="1">
            <a:off x="4670181" y="3314702"/>
            <a:ext cx="391257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19491" name="Text Box 42"/>
          <p:cNvSpPr txBox="1">
            <a:spLocks noChangeArrowheads="1"/>
          </p:cNvSpPr>
          <p:nvPr/>
        </p:nvSpPr>
        <p:spPr bwMode="auto">
          <a:xfrm>
            <a:off x="6020341" y="2507275"/>
            <a:ext cx="752129" cy="94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108" b="1" dirty="0"/>
              <a:t>Concept</a:t>
            </a:r>
          </a:p>
          <a:p>
            <a:pPr algn="ctr"/>
            <a:r>
              <a:rPr lang="en-GB" sz="1108" b="1" dirty="0"/>
              <a:t>Concept</a:t>
            </a:r>
          </a:p>
          <a:p>
            <a:pPr algn="ctr"/>
            <a:r>
              <a:rPr lang="en-GB" sz="1108" b="1" dirty="0"/>
              <a:t>Concept</a:t>
            </a:r>
          </a:p>
          <a:p>
            <a:pPr algn="ctr"/>
            <a:r>
              <a:rPr lang="en-GB" sz="1108" b="1" dirty="0"/>
              <a:t>Concept</a:t>
            </a:r>
          </a:p>
          <a:p>
            <a:pPr algn="ctr"/>
            <a:r>
              <a:rPr lang="en-GB" sz="1108" b="1" dirty="0"/>
              <a:t>Concept</a:t>
            </a:r>
          </a:p>
        </p:txBody>
      </p:sp>
      <p:sp>
        <p:nvSpPr>
          <p:cNvPr id="13340" name="AutoShape 43"/>
          <p:cNvSpPr>
            <a:spLocks noChangeArrowheads="1"/>
          </p:cNvSpPr>
          <p:nvPr/>
        </p:nvSpPr>
        <p:spPr bwMode="auto">
          <a:xfrm rot="1744134" flipV="1">
            <a:off x="5117125" y="1707174"/>
            <a:ext cx="1112227" cy="492369"/>
          </a:xfrm>
          <a:prstGeom prst="rightArrow">
            <a:avLst>
              <a:gd name="adj1" fmla="val 50000"/>
              <a:gd name="adj2" fmla="val 52133"/>
            </a:avLst>
          </a:prstGeom>
          <a:solidFill>
            <a:schemeClr val="accent6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13341" name="AutoShape 44"/>
          <p:cNvSpPr>
            <a:spLocks noChangeArrowheads="1"/>
          </p:cNvSpPr>
          <p:nvPr/>
        </p:nvSpPr>
        <p:spPr bwMode="auto">
          <a:xfrm rot="19775736">
            <a:off x="5121521" y="3749920"/>
            <a:ext cx="1015511" cy="492369"/>
          </a:xfrm>
          <a:prstGeom prst="rightArrow">
            <a:avLst>
              <a:gd name="adj1" fmla="val 50000"/>
              <a:gd name="adj2" fmla="val 47600"/>
            </a:avLst>
          </a:prstGeom>
          <a:solidFill>
            <a:schemeClr val="accent6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13342" name="AutoShape 45"/>
          <p:cNvSpPr>
            <a:spLocks noChangeArrowheads="1"/>
          </p:cNvSpPr>
          <p:nvPr/>
        </p:nvSpPr>
        <p:spPr bwMode="auto">
          <a:xfrm>
            <a:off x="5102471" y="2693377"/>
            <a:ext cx="971550" cy="492369"/>
          </a:xfrm>
          <a:prstGeom prst="rightArrow">
            <a:avLst>
              <a:gd name="adj1" fmla="val 50000"/>
              <a:gd name="adj2" fmla="val 45539"/>
            </a:avLst>
          </a:prstGeom>
          <a:solidFill>
            <a:schemeClr val="accent6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19501" name="Text Box 46"/>
          <p:cNvSpPr txBox="1">
            <a:spLocks noChangeArrowheads="1"/>
          </p:cNvSpPr>
          <p:nvPr/>
        </p:nvSpPr>
        <p:spPr bwMode="auto">
          <a:xfrm>
            <a:off x="7827158" y="2669933"/>
            <a:ext cx="1172117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477" b="1"/>
              <a:t>Solution</a:t>
            </a:r>
          </a:p>
          <a:p>
            <a:pPr algn="ctr"/>
            <a:r>
              <a:rPr lang="en-GB" sz="1477" b="1" dirty="0"/>
              <a:t>Concept(s)</a:t>
            </a:r>
          </a:p>
        </p:txBody>
      </p:sp>
      <p:sp>
        <p:nvSpPr>
          <p:cNvPr id="13344" name="AutoShape 47"/>
          <p:cNvSpPr>
            <a:spLocks noChangeArrowheads="1"/>
          </p:cNvSpPr>
          <p:nvPr/>
        </p:nvSpPr>
        <p:spPr bwMode="auto">
          <a:xfrm>
            <a:off x="6814039" y="2716823"/>
            <a:ext cx="971550" cy="492369"/>
          </a:xfrm>
          <a:prstGeom prst="rightArrow">
            <a:avLst>
              <a:gd name="adj1" fmla="val 50000"/>
              <a:gd name="adj2" fmla="val 45539"/>
            </a:avLst>
          </a:prstGeom>
          <a:solidFill>
            <a:schemeClr val="accent6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52" name="Rounded Rectangular Callout 51"/>
          <p:cNvSpPr/>
          <p:nvPr/>
        </p:nvSpPr>
        <p:spPr>
          <a:xfrm>
            <a:off x="381004" y="4475284"/>
            <a:ext cx="2938097" cy="1402374"/>
          </a:xfrm>
          <a:prstGeom prst="wedgeRoundRectCallout">
            <a:avLst>
              <a:gd name="adj1" fmla="val 36859"/>
              <a:gd name="adj2" fmla="val -104360"/>
              <a:gd name="adj3" fmla="val 16667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chemeClr val="bg1"/>
                </a:solidFill>
              </a:rPr>
              <a:t>CONCEPT GENERATION</a:t>
            </a:r>
          </a:p>
          <a:p>
            <a:pPr>
              <a:defRPr/>
            </a:pPr>
            <a:r>
              <a:rPr lang="en-GB" sz="1292" dirty="0">
                <a:solidFill>
                  <a:schemeClr val="bg1"/>
                </a:solidFill>
              </a:rPr>
              <a:t>Use functionality as a means of handling complexity yet simultaneously ensuring whole system coverage to generate all possible functional solutions</a:t>
            </a:r>
          </a:p>
        </p:txBody>
      </p:sp>
      <p:sp>
        <p:nvSpPr>
          <p:cNvPr id="53" name="Rounded Rectangular Callout 52"/>
          <p:cNvSpPr/>
          <p:nvPr/>
        </p:nvSpPr>
        <p:spPr>
          <a:xfrm>
            <a:off x="4854821" y="4758104"/>
            <a:ext cx="2164373" cy="1606062"/>
          </a:xfrm>
          <a:prstGeom prst="wedgeRoundRectCallout">
            <a:avLst>
              <a:gd name="adj1" fmla="val 19982"/>
              <a:gd name="adj2" fmla="val -138993"/>
              <a:gd name="adj3" fmla="val 16667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chemeClr val="bg1"/>
                </a:solidFill>
              </a:rPr>
              <a:t>CONCEPT INTEGRATION</a:t>
            </a:r>
          </a:p>
          <a:p>
            <a:pPr>
              <a:defRPr/>
            </a:pPr>
            <a:r>
              <a:rPr lang="en-GB" sz="1292" dirty="0">
                <a:solidFill>
                  <a:schemeClr val="bg1"/>
                </a:solidFill>
              </a:rPr>
              <a:t>From the set of all possible solutions determine those combinations that form a whole system concept</a:t>
            </a:r>
          </a:p>
        </p:txBody>
      </p:sp>
      <p:sp>
        <p:nvSpPr>
          <p:cNvPr id="54" name="Rounded Rectangular Callout 53"/>
          <p:cNvSpPr/>
          <p:nvPr/>
        </p:nvSpPr>
        <p:spPr>
          <a:xfrm>
            <a:off x="7074877" y="4107474"/>
            <a:ext cx="1891812" cy="1277815"/>
          </a:xfrm>
          <a:prstGeom prst="wedgeRoundRectCallout">
            <a:avLst>
              <a:gd name="adj1" fmla="val 16226"/>
              <a:gd name="adj2" fmla="val -120367"/>
              <a:gd name="adj3" fmla="val 16667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477" b="1">
                <a:solidFill>
                  <a:schemeClr val="bg1"/>
                </a:solidFill>
              </a:rPr>
              <a:t>CONCEPT </a:t>
            </a:r>
          </a:p>
          <a:p>
            <a:pPr eaLnBrk="1" hangingPunct="1"/>
            <a:r>
              <a:rPr lang="en-GB" sz="1477" b="1">
                <a:solidFill>
                  <a:schemeClr val="bg1"/>
                </a:solidFill>
              </a:rPr>
              <a:t>SELECTION</a:t>
            </a:r>
          </a:p>
          <a:p>
            <a:pPr eaLnBrk="1" hangingPunct="1"/>
            <a:r>
              <a:rPr lang="en-GB" sz="1292">
                <a:solidFill>
                  <a:schemeClr val="bg1"/>
                </a:solidFill>
              </a:rPr>
              <a:t>Evaluate the whole system concepts to identify the </a:t>
            </a:r>
            <a:r>
              <a:rPr lang="ja-JP" altLang="en-GB" sz="1292">
                <a:solidFill>
                  <a:schemeClr val="bg1"/>
                </a:solidFill>
              </a:rPr>
              <a:t>“</a:t>
            </a:r>
            <a:r>
              <a:rPr lang="en-GB" sz="1292">
                <a:solidFill>
                  <a:schemeClr val="bg1"/>
                </a:solidFill>
              </a:rPr>
              <a:t>best</a:t>
            </a:r>
            <a:r>
              <a:rPr lang="ja-JP" altLang="en-GB" sz="1292">
                <a:solidFill>
                  <a:schemeClr val="bg1"/>
                </a:solidFill>
              </a:rPr>
              <a:t>”</a:t>
            </a:r>
            <a:endParaRPr lang="en-GB" sz="1292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0460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ChangeArrowheads="1"/>
          </p:cNvSpPr>
          <p:nvPr/>
        </p:nvSpPr>
        <p:spPr bwMode="auto">
          <a:xfrm>
            <a:off x="7810500" y="2420818"/>
            <a:ext cx="1115158" cy="1081454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477" dirty="0">
              <a:solidFill>
                <a:schemeClr val="bg1">
                  <a:lumMod val="65000"/>
                </a:schemeClr>
              </a:solidFill>
              <a:ea typeface="+mn-ea"/>
            </a:endParaRPr>
          </a:p>
        </p:txBody>
      </p:sp>
      <p:sp>
        <p:nvSpPr>
          <p:cNvPr id="20483" name="AutoShape 3"/>
          <p:cNvSpPr>
            <a:spLocks noChangeArrowheads="1"/>
          </p:cNvSpPr>
          <p:nvPr/>
        </p:nvSpPr>
        <p:spPr bwMode="auto">
          <a:xfrm>
            <a:off x="180244" y="2441333"/>
            <a:ext cx="1392115" cy="1081454"/>
          </a:xfrm>
          <a:prstGeom prst="foldedCorner">
            <a:avLst>
              <a:gd name="adj" fmla="val 12500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 rot="5400000">
            <a:off x="1102702" y="1611190"/>
            <a:ext cx="4009292" cy="2645020"/>
            <a:chOff x="384" y="1008"/>
            <a:chExt cx="4656" cy="2928"/>
          </a:xfrm>
        </p:grpSpPr>
        <p:sp>
          <p:nvSpPr>
            <p:cNvPr id="20526" name="Freeform 5"/>
            <p:cNvSpPr>
              <a:spLocks/>
            </p:cNvSpPr>
            <p:nvPr/>
          </p:nvSpPr>
          <p:spPr bwMode="auto">
            <a:xfrm>
              <a:off x="384" y="1392"/>
              <a:ext cx="4656" cy="2544"/>
            </a:xfrm>
            <a:custGeom>
              <a:avLst/>
              <a:gdLst>
                <a:gd name="T0" fmla="*/ 48 w 4656"/>
                <a:gd name="T1" fmla="*/ 96 h 2544"/>
                <a:gd name="T2" fmla="*/ 1776 w 4656"/>
                <a:gd name="T3" fmla="*/ 2256 h 2544"/>
                <a:gd name="T4" fmla="*/ 1776 w 4656"/>
                <a:gd name="T5" fmla="*/ 2544 h 2544"/>
                <a:gd name="T6" fmla="*/ 2976 w 4656"/>
                <a:gd name="T7" fmla="*/ 2544 h 2544"/>
                <a:gd name="T8" fmla="*/ 2976 w 4656"/>
                <a:gd name="T9" fmla="*/ 2208 h 2544"/>
                <a:gd name="T10" fmla="*/ 4656 w 4656"/>
                <a:gd name="T11" fmla="*/ 48 h 2544"/>
                <a:gd name="T12" fmla="*/ 0 w 4656"/>
                <a:gd name="T13" fmla="*/ 0 h 25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56"/>
                <a:gd name="T22" fmla="*/ 0 h 2544"/>
                <a:gd name="T23" fmla="*/ 4656 w 4656"/>
                <a:gd name="T24" fmla="*/ 2544 h 25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56" h="2544">
                  <a:moveTo>
                    <a:pt x="48" y="96"/>
                  </a:moveTo>
                  <a:lnTo>
                    <a:pt x="1776" y="2256"/>
                  </a:lnTo>
                  <a:lnTo>
                    <a:pt x="1776" y="2544"/>
                  </a:lnTo>
                  <a:lnTo>
                    <a:pt x="2976" y="2544"/>
                  </a:lnTo>
                  <a:lnTo>
                    <a:pt x="2976" y="2208"/>
                  </a:lnTo>
                  <a:lnTo>
                    <a:pt x="4656" y="48"/>
                  </a:lnTo>
                  <a:lnTo>
                    <a:pt x="0" y="0"/>
                  </a:lnTo>
                </a:path>
              </a:pathLst>
            </a:custGeom>
            <a:solidFill>
              <a:srgbClr val="F4F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1477"/>
            </a:p>
          </p:txBody>
        </p:sp>
        <p:sp>
          <p:nvSpPr>
            <p:cNvPr id="20527" name="Line 6"/>
            <p:cNvSpPr>
              <a:spLocks noChangeShapeType="1"/>
            </p:cNvSpPr>
            <p:nvPr/>
          </p:nvSpPr>
          <p:spPr bwMode="auto">
            <a:xfrm>
              <a:off x="384" y="1440"/>
              <a:ext cx="1776" cy="22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77"/>
            </a:p>
          </p:txBody>
        </p:sp>
        <p:grpSp>
          <p:nvGrpSpPr>
            <p:cNvPr id="20528" name="Group 7"/>
            <p:cNvGrpSpPr>
              <a:grpSpLocks/>
            </p:cNvGrpSpPr>
            <p:nvPr/>
          </p:nvGrpSpPr>
          <p:grpSpPr bwMode="auto">
            <a:xfrm>
              <a:off x="384" y="1008"/>
              <a:ext cx="4656" cy="2592"/>
              <a:chOff x="384" y="1008"/>
              <a:chExt cx="4656" cy="2592"/>
            </a:xfrm>
          </p:grpSpPr>
          <p:sp>
            <p:nvSpPr>
              <p:cNvPr id="20531" name="Oval 8"/>
              <p:cNvSpPr>
                <a:spLocks noChangeArrowheads="1"/>
              </p:cNvSpPr>
              <p:nvPr/>
            </p:nvSpPr>
            <p:spPr bwMode="auto">
              <a:xfrm>
                <a:off x="384" y="1008"/>
                <a:ext cx="4656" cy="768"/>
              </a:xfrm>
              <a:prstGeom prst="ellipse">
                <a:avLst/>
              </a:prstGeom>
              <a:solidFill>
                <a:srgbClr val="F4FD3F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477"/>
              </a:p>
            </p:txBody>
          </p:sp>
          <p:sp>
            <p:nvSpPr>
              <p:cNvPr id="20532" name="Line 9"/>
              <p:cNvSpPr>
                <a:spLocks noChangeShapeType="1"/>
              </p:cNvSpPr>
              <p:nvPr/>
            </p:nvSpPr>
            <p:spPr bwMode="auto">
              <a:xfrm flipH="1">
                <a:off x="3360" y="1440"/>
                <a:ext cx="1680" cy="21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477"/>
              </a:p>
            </p:txBody>
          </p:sp>
        </p:grpSp>
        <p:sp>
          <p:nvSpPr>
            <p:cNvPr id="20529" name="Line 10"/>
            <p:cNvSpPr>
              <a:spLocks noChangeShapeType="1"/>
            </p:cNvSpPr>
            <p:nvPr/>
          </p:nvSpPr>
          <p:spPr bwMode="auto">
            <a:xfrm>
              <a:off x="2160" y="3648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77"/>
            </a:p>
          </p:txBody>
        </p:sp>
        <p:sp>
          <p:nvSpPr>
            <p:cNvPr id="20530" name="Line 11"/>
            <p:cNvSpPr>
              <a:spLocks noChangeShapeType="1"/>
            </p:cNvSpPr>
            <p:nvPr/>
          </p:nvSpPr>
          <p:spPr bwMode="auto">
            <a:xfrm>
              <a:off x="3360" y="360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77"/>
            </a:p>
          </p:txBody>
        </p:sp>
      </p:grpSp>
      <p:sp>
        <p:nvSpPr>
          <p:cNvPr id="22533" name="AutoShape 12"/>
          <p:cNvSpPr>
            <a:spLocks noChangeArrowheads="1"/>
          </p:cNvSpPr>
          <p:nvPr/>
        </p:nvSpPr>
        <p:spPr bwMode="auto">
          <a:xfrm>
            <a:off x="1686658" y="2687516"/>
            <a:ext cx="609600" cy="492369"/>
          </a:xfrm>
          <a:prstGeom prst="rightArrow">
            <a:avLst>
              <a:gd name="adj1" fmla="val 50000"/>
              <a:gd name="adj2" fmla="val 28574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20488" name="Text Box 13"/>
          <p:cNvSpPr txBox="1">
            <a:spLocks noChangeArrowheads="1"/>
          </p:cNvSpPr>
          <p:nvPr/>
        </p:nvSpPr>
        <p:spPr bwMode="auto">
          <a:xfrm>
            <a:off x="90839" y="2399358"/>
            <a:ext cx="1447833" cy="1058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477" b="1"/>
              <a:t>System</a:t>
            </a:r>
          </a:p>
          <a:p>
            <a:pPr algn="ctr"/>
            <a:r>
              <a:rPr lang="en-GB" sz="1477" b="1"/>
              <a:t>Requirements</a:t>
            </a:r>
          </a:p>
          <a:p>
            <a:pPr algn="ctr"/>
            <a:r>
              <a:rPr lang="en-GB" sz="1108" b="1"/>
              <a:t>Functionality</a:t>
            </a:r>
          </a:p>
          <a:p>
            <a:pPr algn="ctr"/>
            <a:r>
              <a:rPr lang="en-GB" sz="1108" b="1"/>
              <a:t>and</a:t>
            </a:r>
            <a:r>
              <a:rPr lang="en-GB" sz="1108" b="1">
                <a:solidFill>
                  <a:srgbClr val="6699FF"/>
                </a:solidFill>
              </a:rPr>
              <a:t> </a:t>
            </a:r>
            <a:r>
              <a:rPr lang="en-GB" sz="1108" b="1"/>
              <a:t>Performance</a:t>
            </a:r>
          </a:p>
          <a:p>
            <a:pPr algn="ctr"/>
            <a:r>
              <a:rPr lang="en-GB" sz="1108" b="1"/>
              <a:t>Measures</a:t>
            </a:r>
          </a:p>
        </p:txBody>
      </p:sp>
      <p:sp>
        <p:nvSpPr>
          <p:cNvPr id="22535" name="AutoShape 14"/>
          <p:cNvSpPr>
            <a:spLocks noChangeArrowheads="1"/>
          </p:cNvSpPr>
          <p:nvPr/>
        </p:nvSpPr>
        <p:spPr bwMode="auto">
          <a:xfrm>
            <a:off x="2601059" y="2687516"/>
            <a:ext cx="971550" cy="492369"/>
          </a:xfrm>
          <a:prstGeom prst="rightArrow">
            <a:avLst>
              <a:gd name="adj1" fmla="val 50000"/>
              <a:gd name="adj2" fmla="val 45539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22536" name="AutoShape 15"/>
          <p:cNvSpPr>
            <a:spLocks noChangeArrowheads="1"/>
          </p:cNvSpPr>
          <p:nvPr/>
        </p:nvSpPr>
        <p:spPr bwMode="auto">
          <a:xfrm rot="-1824264">
            <a:off x="2504344" y="1941635"/>
            <a:ext cx="1016977" cy="492369"/>
          </a:xfrm>
          <a:prstGeom prst="rightArrow">
            <a:avLst>
              <a:gd name="adj1" fmla="val 50000"/>
              <a:gd name="adj2" fmla="val 47669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22537" name="AutoShape 16"/>
          <p:cNvSpPr>
            <a:spLocks noChangeArrowheads="1"/>
          </p:cNvSpPr>
          <p:nvPr/>
        </p:nvSpPr>
        <p:spPr bwMode="auto">
          <a:xfrm rot="1744134" flipV="1">
            <a:off x="2491156" y="3512528"/>
            <a:ext cx="1112227" cy="492369"/>
          </a:xfrm>
          <a:prstGeom prst="rightArrow">
            <a:avLst>
              <a:gd name="adj1" fmla="val 50000"/>
              <a:gd name="adj2" fmla="val 52133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 rot="16200000" flipH="1">
            <a:off x="3874486" y="1563566"/>
            <a:ext cx="4006362" cy="2743200"/>
            <a:chOff x="384" y="1008"/>
            <a:chExt cx="4656" cy="2928"/>
          </a:xfrm>
          <a:solidFill>
            <a:srgbClr val="FFFF99"/>
          </a:solidFill>
        </p:grpSpPr>
        <p:sp>
          <p:nvSpPr>
            <p:cNvPr id="13348" name="Freeform 18"/>
            <p:cNvSpPr>
              <a:spLocks/>
            </p:cNvSpPr>
            <p:nvPr/>
          </p:nvSpPr>
          <p:spPr bwMode="auto">
            <a:xfrm>
              <a:off x="384" y="1392"/>
              <a:ext cx="4656" cy="2544"/>
            </a:xfrm>
            <a:custGeom>
              <a:avLst/>
              <a:gdLst>
                <a:gd name="T0" fmla="*/ 48 w 4656"/>
                <a:gd name="T1" fmla="*/ 96 h 2544"/>
                <a:gd name="T2" fmla="*/ 1776 w 4656"/>
                <a:gd name="T3" fmla="*/ 2256 h 2544"/>
                <a:gd name="T4" fmla="*/ 1776 w 4656"/>
                <a:gd name="T5" fmla="*/ 2544 h 2544"/>
                <a:gd name="T6" fmla="*/ 2976 w 4656"/>
                <a:gd name="T7" fmla="*/ 2544 h 2544"/>
                <a:gd name="T8" fmla="*/ 2976 w 4656"/>
                <a:gd name="T9" fmla="*/ 2208 h 2544"/>
                <a:gd name="T10" fmla="*/ 4656 w 4656"/>
                <a:gd name="T11" fmla="*/ 48 h 2544"/>
                <a:gd name="T12" fmla="*/ 0 w 4656"/>
                <a:gd name="T13" fmla="*/ 0 h 25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56"/>
                <a:gd name="T22" fmla="*/ 0 h 2544"/>
                <a:gd name="T23" fmla="*/ 4656 w 4656"/>
                <a:gd name="T24" fmla="*/ 2544 h 25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56" h="2544">
                  <a:moveTo>
                    <a:pt x="48" y="96"/>
                  </a:moveTo>
                  <a:lnTo>
                    <a:pt x="1776" y="2256"/>
                  </a:lnTo>
                  <a:lnTo>
                    <a:pt x="1776" y="2544"/>
                  </a:lnTo>
                  <a:lnTo>
                    <a:pt x="2976" y="2544"/>
                  </a:lnTo>
                  <a:lnTo>
                    <a:pt x="2976" y="2208"/>
                  </a:lnTo>
                  <a:lnTo>
                    <a:pt x="4656" y="48"/>
                  </a:lnTo>
                  <a:lnTo>
                    <a:pt x="0" y="0"/>
                  </a:lnTo>
                </a:path>
              </a:pathLst>
            </a:custGeom>
            <a:grpFill/>
            <a:ln w="12700" cap="rnd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477">
                <a:ea typeface="+mn-ea"/>
              </a:endParaRPr>
            </a:p>
          </p:txBody>
        </p:sp>
        <p:sp>
          <p:nvSpPr>
            <p:cNvPr id="13349" name="Line 19"/>
            <p:cNvSpPr>
              <a:spLocks noChangeShapeType="1"/>
            </p:cNvSpPr>
            <p:nvPr/>
          </p:nvSpPr>
          <p:spPr bwMode="auto">
            <a:xfrm>
              <a:off x="384" y="1440"/>
              <a:ext cx="1776" cy="2208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  <p:grpSp>
          <p:nvGrpSpPr>
            <p:cNvPr id="5" name="Group 20"/>
            <p:cNvGrpSpPr>
              <a:grpSpLocks/>
            </p:cNvGrpSpPr>
            <p:nvPr/>
          </p:nvGrpSpPr>
          <p:grpSpPr bwMode="auto">
            <a:xfrm>
              <a:off x="384" y="1008"/>
              <a:ext cx="4656" cy="2592"/>
              <a:chOff x="384" y="1008"/>
              <a:chExt cx="4656" cy="2592"/>
            </a:xfrm>
            <a:grpFill/>
          </p:grpSpPr>
          <p:sp>
            <p:nvSpPr>
              <p:cNvPr id="13353" name="Oval 21"/>
              <p:cNvSpPr>
                <a:spLocks noChangeArrowheads="1"/>
              </p:cNvSpPr>
              <p:nvPr/>
            </p:nvSpPr>
            <p:spPr bwMode="auto">
              <a:xfrm>
                <a:off x="384" y="1008"/>
                <a:ext cx="4656" cy="768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477">
                  <a:ea typeface="+mn-ea"/>
                </a:endParaRPr>
              </a:p>
            </p:txBody>
          </p:sp>
          <p:sp>
            <p:nvSpPr>
              <p:cNvPr id="13354" name="Line 22"/>
              <p:cNvSpPr>
                <a:spLocks noChangeShapeType="1"/>
              </p:cNvSpPr>
              <p:nvPr/>
            </p:nvSpPr>
            <p:spPr bwMode="auto">
              <a:xfrm flipH="1">
                <a:off x="3360" y="1440"/>
                <a:ext cx="1680" cy="216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GB" sz="1477">
                  <a:ea typeface="+mn-ea"/>
                </a:endParaRPr>
              </a:p>
            </p:txBody>
          </p:sp>
        </p:grpSp>
        <p:sp>
          <p:nvSpPr>
            <p:cNvPr id="13351" name="Line 23"/>
            <p:cNvSpPr>
              <a:spLocks noChangeShapeType="1"/>
            </p:cNvSpPr>
            <p:nvPr/>
          </p:nvSpPr>
          <p:spPr bwMode="auto">
            <a:xfrm>
              <a:off x="2160" y="3648"/>
              <a:ext cx="0" cy="288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  <p:sp>
          <p:nvSpPr>
            <p:cNvPr id="13352" name="Line 24"/>
            <p:cNvSpPr>
              <a:spLocks noChangeShapeType="1"/>
            </p:cNvSpPr>
            <p:nvPr/>
          </p:nvSpPr>
          <p:spPr bwMode="auto">
            <a:xfrm>
              <a:off x="3360" y="3600"/>
              <a:ext cx="0" cy="288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</p:grpSp>
      <p:sp>
        <p:nvSpPr>
          <p:cNvPr id="20499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703402"/>
            <a:r>
              <a:rPr lang="en-GB" sz="2585">
                <a:latin typeface="Arial" charset="0"/>
              </a:rPr>
              <a:t>Start with Concept Generation</a:t>
            </a:r>
          </a:p>
        </p:txBody>
      </p:sp>
      <p:sp>
        <p:nvSpPr>
          <p:cNvPr id="16397" name="Text Box 27"/>
          <p:cNvSpPr txBox="1">
            <a:spLocks noChangeArrowheads="1"/>
          </p:cNvSpPr>
          <p:nvPr/>
        </p:nvSpPr>
        <p:spPr bwMode="auto">
          <a:xfrm>
            <a:off x="565727" y="1335672"/>
            <a:ext cx="2386936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GB" sz="1800" dirty="0">
                <a:ea typeface="+mn-ea"/>
              </a:rPr>
              <a:t>Divergent Thinking</a:t>
            </a:r>
          </a:p>
        </p:txBody>
      </p:sp>
      <p:sp>
        <p:nvSpPr>
          <p:cNvPr id="16398" name="Text Box 28"/>
          <p:cNvSpPr txBox="1">
            <a:spLocks noChangeArrowheads="1"/>
          </p:cNvSpPr>
          <p:nvPr/>
        </p:nvSpPr>
        <p:spPr bwMode="auto">
          <a:xfrm>
            <a:off x="5941128" y="1270406"/>
            <a:ext cx="2590068" cy="369332"/>
          </a:xfrm>
          <a:prstGeom prst="rect">
            <a:avLst/>
          </a:prstGeom>
          <a:gradFill rotWithShape="1">
            <a:gsLst>
              <a:gs pos="0">
                <a:srgbClr val="ACACE1"/>
              </a:gs>
              <a:gs pos="35001">
                <a:srgbClr val="C5C5E9"/>
              </a:gs>
              <a:gs pos="100000">
                <a:srgbClr val="E9E9F7"/>
              </a:gs>
            </a:gsLst>
            <a:lin ang="16200000" scaled="1"/>
          </a:gradFill>
          <a:ln w="9525">
            <a:solidFill>
              <a:srgbClr val="292989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GB" sz="1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rPr>
              <a:t>Convergent Thinking</a:t>
            </a:r>
          </a:p>
        </p:txBody>
      </p:sp>
      <p:sp>
        <p:nvSpPr>
          <p:cNvPr id="20502" name="Text Box 29"/>
          <p:cNvSpPr txBox="1">
            <a:spLocks noChangeArrowheads="1"/>
          </p:cNvSpPr>
          <p:nvPr/>
        </p:nvSpPr>
        <p:spPr bwMode="auto">
          <a:xfrm>
            <a:off x="3808798" y="994998"/>
            <a:ext cx="468398" cy="384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</p:txBody>
      </p:sp>
      <p:sp>
        <p:nvSpPr>
          <p:cNvPr id="20503" name="Text Box 30"/>
          <p:cNvSpPr txBox="1">
            <a:spLocks noChangeArrowheads="1"/>
          </p:cNvSpPr>
          <p:nvPr/>
        </p:nvSpPr>
        <p:spPr bwMode="auto">
          <a:xfrm>
            <a:off x="4586918" y="1000860"/>
            <a:ext cx="468398" cy="384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</p:txBody>
      </p:sp>
      <p:sp>
        <p:nvSpPr>
          <p:cNvPr id="20504" name="Line 31"/>
          <p:cNvSpPr>
            <a:spLocks noChangeShapeType="1"/>
          </p:cNvSpPr>
          <p:nvPr/>
        </p:nvSpPr>
        <p:spPr bwMode="auto">
          <a:xfrm flipV="1">
            <a:off x="4658460" y="4674579"/>
            <a:ext cx="389792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0505" name="Line 32"/>
          <p:cNvSpPr>
            <a:spLocks noChangeShapeType="1"/>
          </p:cNvSpPr>
          <p:nvPr/>
        </p:nvSpPr>
        <p:spPr bwMode="auto">
          <a:xfrm flipV="1">
            <a:off x="4654062" y="4337541"/>
            <a:ext cx="391258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0506" name="Line 33"/>
          <p:cNvSpPr>
            <a:spLocks noChangeShapeType="1"/>
          </p:cNvSpPr>
          <p:nvPr/>
        </p:nvSpPr>
        <p:spPr bwMode="auto">
          <a:xfrm flipV="1">
            <a:off x="4654062" y="4152902"/>
            <a:ext cx="391258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0507" name="Line 34"/>
          <p:cNvSpPr>
            <a:spLocks noChangeShapeType="1"/>
          </p:cNvSpPr>
          <p:nvPr/>
        </p:nvSpPr>
        <p:spPr bwMode="auto">
          <a:xfrm flipV="1">
            <a:off x="4635012" y="1638302"/>
            <a:ext cx="391257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0508" name="Line 35"/>
          <p:cNvSpPr>
            <a:spLocks noChangeShapeType="1"/>
          </p:cNvSpPr>
          <p:nvPr/>
        </p:nvSpPr>
        <p:spPr bwMode="auto">
          <a:xfrm flipV="1">
            <a:off x="4670181" y="1125418"/>
            <a:ext cx="391257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0509" name="Line 36"/>
          <p:cNvSpPr>
            <a:spLocks noChangeShapeType="1"/>
          </p:cNvSpPr>
          <p:nvPr/>
        </p:nvSpPr>
        <p:spPr bwMode="auto">
          <a:xfrm flipV="1">
            <a:off x="4654062" y="2130670"/>
            <a:ext cx="391258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0510" name="Line 37"/>
          <p:cNvSpPr>
            <a:spLocks noChangeShapeType="1"/>
          </p:cNvSpPr>
          <p:nvPr/>
        </p:nvSpPr>
        <p:spPr bwMode="auto">
          <a:xfrm flipV="1">
            <a:off x="4642339" y="1960687"/>
            <a:ext cx="389792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0511" name="Line 38"/>
          <p:cNvSpPr>
            <a:spLocks noChangeShapeType="1"/>
          </p:cNvSpPr>
          <p:nvPr/>
        </p:nvSpPr>
        <p:spPr bwMode="auto">
          <a:xfrm flipV="1">
            <a:off x="4673112" y="2658210"/>
            <a:ext cx="391257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0512" name="Line 39"/>
          <p:cNvSpPr>
            <a:spLocks noChangeShapeType="1"/>
          </p:cNvSpPr>
          <p:nvPr/>
        </p:nvSpPr>
        <p:spPr bwMode="auto">
          <a:xfrm flipV="1">
            <a:off x="4670181" y="2470641"/>
            <a:ext cx="391257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0513" name="Line 40"/>
          <p:cNvSpPr>
            <a:spLocks noChangeShapeType="1"/>
          </p:cNvSpPr>
          <p:nvPr/>
        </p:nvSpPr>
        <p:spPr bwMode="auto">
          <a:xfrm flipV="1">
            <a:off x="4635012" y="3651741"/>
            <a:ext cx="391257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0514" name="Line 41"/>
          <p:cNvSpPr>
            <a:spLocks noChangeShapeType="1"/>
          </p:cNvSpPr>
          <p:nvPr/>
        </p:nvSpPr>
        <p:spPr bwMode="auto">
          <a:xfrm flipV="1">
            <a:off x="4670181" y="3314702"/>
            <a:ext cx="391257" cy="879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0515" name="Text Box 42"/>
          <p:cNvSpPr txBox="1">
            <a:spLocks noChangeArrowheads="1"/>
          </p:cNvSpPr>
          <p:nvPr/>
        </p:nvSpPr>
        <p:spPr bwMode="auto">
          <a:xfrm>
            <a:off x="6020341" y="2507275"/>
            <a:ext cx="752129" cy="944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108" b="1"/>
              <a:t>Concept</a:t>
            </a:r>
          </a:p>
          <a:p>
            <a:pPr algn="ctr"/>
            <a:r>
              <a:rPr lang="en-GB" sz="1108" b="1"/>
              <a:t>Concept</a:t>
            </a:r>
          </a:p>
          <a:p>
            <a:pPr algn="ctr"/>
            <a:r>
              <a:rPr lang="en-GB" sz="1108" b="1"/>
              <a:t>Concept</a:t>
            </a:r>
          </a:p>
          <a:p>
            <a:pPr algn="ctr"/>
            <a:r>
              <a:rPr lang="en-GB" sz="1108" b="1"/>
              <a:t>Concept</a:t>
            </a:r>
          </a:p>
          <a:p>
            <a:pPr algn="ctr"/>
            <a:r>
              <a:rPr lang="en-GB" sz="1108" b="1"/>
              <a:t>Concept</a:t>
            </a:r>
          </a:p>
        </p:txBody>
      </p:sp>
      <p:sp>
        <p:nvSpPr>
          <p:cNvPr id="13340" name="AutoShape 43"/>
          <p:cNvSpPr>
            <a:spLocks noChangeArrowheads="1"/>
          </p:cNvSpPr>
          <p:nvPr/>
        </p:nvSpPr>
        <p:spPr bwMode="auto">
          <a:xfrm rot="1744134" flipV="1">
            <a:off x="5117125" y="1707174"/>
            <a:ext cx="1112227" cy="492369"/>
          </a:xfrm>
          <a:prstGeom prst="rightArrow">
            <a:avLst>
              <a:gd name="adj1" fmla="val 50000"/>
              <a:gd name="adj2" fmla="val 52133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13341" name="AutoShape 44"/>
          <p:cNvSpPr>
            <a:spLocks noChangeArrowheads="1"/>
          </p:cNvSpPr>
          <p:nvPr/>
        </p:nvSpPr>
        <p:spPr bwMode="auto">
          <a:xfrm rot="19775736">
            <a:off x="5121521" y="3749920"/>
            <a:ext cx="1015511" cy="492369"/>
          </a:xfrm>
          <a:prstGeom prst="rightArrow">
            <a:avLst>
              <a:gd name="adj1" fmla="val 50000"/>
              <a:gd name="adj2" fmla="val 47600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13342" name="AutoShape 45"/>
          <p:cNvSpPr>
            <a:spLocks noChangeArrowheads="1"/>
          </p:cNvSpPr>
          <p:nvPr/>
        </p:nvSpPr>
        <p:spPr bwMode="auto">
          <a:xfrm>
            <a:off x="5102471" y="2693377"/>
            <a:ext cx="971550" cy="492369"/>
          </a:xfrm>
          <a:prstGeom prst="rightArrow">
            <a:avLst>
              <a:gd name="adj1" fmla="val 50000"/>
              <a:gd name="adj2" fmla="val 45539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22559" name="Text Box 46"/>
          <p:cNvSpPr txBox="1">
            <a:spLocks noChangeArrowheads="1"/>
          </p:cNvSpPr>
          <p:nvPr/>
        </p:nvSpPr>
        <p:spPr bwMode="auto">
          <a:xfrm>
            <a:off x="7807296" y="2730712"/>
            <a:ext cx="1138452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GB" sz="1200" b="1" dirty="0">
                <a:solidFill>
                  <a:schemeClr val="bg1">
                    <a:lumMod val="65000"/>
                  </a:schemeClr>
                </a:solidFill>
                <a:ea typeface="+mn-ea"/>
              </a:rPr>
              <a:t>Solution</a:t>
            </a:r>
          </a:p>
          <a:p>
            <a:pPr algn="ctr" eaLnBrk="0" hangingPunct="0">
              <a:defRPr/>
            </a:pPr>
            <a:r>
              <a:rPr lang="en-GB" sz="1200" b="1" dirty="0">
                <a:solidFill>
                  <a:schemeClr val="bg1">
                    <a:lumMod val="65000"/>
                  </a:schemeClr>
                </a:solidFill>
                <a:ea typeface="+mn-ea"/>
              </a:rPr>
              <a:t>Concept(s)</a:t>
            </a:r>
          </a:p>
        </p:txBody>
      </p:sp>
      <p:sp>
        <p:nvSpPr>
          <p:cNvPr id="13344" name="AutoShape 47"/>
          <p:cNvSpPr>
            <a:spLocks noChangeArrowheads="1"/>
          </p:cNvSpPr>
          <p:nvPr/>
        </p:nvSpPr>
        <p:spPr bwMode="auto">
          <a:xfrm>
            <a:off x="6814039" y="2716823"/>
            <a:ext cx="971550" cy="492369"/>
          </a:xfrm>
          <a:prstGeom prst="rightArrow">
            <a:avLst>
              <a:gd name="adj1" fmla="val 50000"/>
              <a:gd name="adj2" fmla="val 45539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52" name="Rounded Rectangular Callout 51"/>
          <p:cNvSpPr/>
          <p:nvPr/>
        </p:nvSpPr>
        <p:spPr>
          <a:xfrm>
            <a:off x="381004" y="4475284"/>
            <a:ext cx="2938097" cy="1402374"/>
          </a:xfrm>
          <a:prstGeom prst="wedgeRoundRectCallout">
            <a:avLst>
              <a:gd name="adj1" fmla="val 36859"/>
              <a:gd name="adj2" fmla="val -104360"/>
              <a:gd name="adj3" fmla="val 16667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chemeClr val="bg1"/>
                </a:solidFill>
              </a:rPr>
              <a:t>CONCEPT GENERATION</a:t>
            </a:r>
          </a:p>
          <a:p>
            <a:pPr>
              <a:defRPr/>
            </a:pPr>
            <a:r>
              <a:rPr lang="en-GB" sz="1292" dirty="0">
                <a:solidFill>
                  <a:schemeClr val="bg1"/>
                </a:solidFill>
              </a:rPr>
              <a:t>Use functionality as a means of handling complexity yet simultaneously ensuring whole system coverage to generate all possible functional solutions</a:t>
            </a:r>
          </a:p>
        </p:txBody>
      </p:sp>
      <p:sp>
        <p:nvSpPr>
          <p:cNvPr id="53" name="Rounded Rectangular Callout 52"/>
          <p:cNvSpPr>
            <a:spLocks noChangeArrowheads="1"/>
          </p:cNvSpPr>
          <p:nvPr/>
        </p:nvSpPr>
        <p:spPr bwMode="auto">
          <a:xfrm>
            <a:off x="4854821" y="4758104"/>
            <a:ext cx="2164373" cy="1606062"/>
          </a:xfrm>
          <a:prstGeom prst="wedgeRoundRectCallout">
            <a:avLst>
              <a:gd name="adj1" fmla="val 19981"/>
              <a:gd name="adj2" fmla="val -138995"/>
              <a:gd name="adj3" fmla="val 16667"/>
            </a:avLst>
          </a:prstGeom>
          <a:gradFill rotWithShape="1">
            <a:gsLst>
              <a:gs pos="0">
                <a:srgbClr val="ACACE1"/>
              </a:gs>
              <a:gs pos="35001">
                <a:srgbClr val="C5C5E9"/>
              </a:gs>
              <a:gs pos="100000">
                <a:srgbClr val="E9E9F7"/>
              </a:gs>
            </a:gsLst>
            <a:lin ang="16200000" scaled="1"/>
          </a:gradFill>
          <a:ln w="9525">
            <a:solidFill>
              <a:srgbClr val="292989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en-GB" sz="1477" b="1" dirty="0">
                <a:solidFill>
                  <a:schemeClr val="bg1"/>
                </a:solidFill>
                <a:latin typeface="+mn-lt"/>
                <a:ea typeface="+mn-ea"/>
              </a:rPr>
              <a:t>CONCEPT INTEGRATION</a:t>
            </a:r>
          </a:p>
          <a:p>
            <a:pPr>
              <a:defRPr/>
            </a:pPr>
            <a:r>
              <a:rPr lang="en-GB" sz="1292" dirty="0">
                <a:solidFill>
                  <a:schemeClr val="bg1"/>
                </a:solidFill>
                <a:latin typeface="+mn-lt"/>
                <a:ea typeface="+mn-ea"/>
              </a:rPr>
              <a:t>From the set of all possible solutions determine those combinations that form a whole system concept</a:t>
            </a:r>
          </a:p>
        </p:txBody>
      </p:sp>
      <p:sp>
        <p:nvSpPr>
          <p:cNvPr id="54" name="Rounded Rectangular Callout 53"/>
          <p:cNvSpPr>
            <a:spLocks noChangeArrowheads="1"/>
          </p:cNvSpPr>
          <p:nvPr/>
        </p:nvSpPr>
        <p:spPr bwMode="auto">
          <a:xfrm>
            <a:off x="7074877" y="4107474"/>
            <a:ext cx="1891812" cy="1277815"/>
          </a:xfrm>
          <a:prstGeom prst="wedgeRoundRectCallout">
            <a:avLst>
              <a:gd name="adj1" fmla="val 16227"/>
              <a:gd name="adj2" fmla="val -120366"/>
              <a:gd name="adj3" fmla="val 16667"/>
            </a:avLst>
          </a:prstGeom>
          <a:gradFill rotWithShape="1">
            <a:gsLst>
              <a:gs pos="0">
                <a:srgbClr val="ACACE1"/>
              </a:gs>
              <a:gs pos="35001">
                <a:srgbClr val="C5C5E9"/>
              </a:gs>
              <a:gs pos="100000">
                <a:srgbClr val="E9E9F7"/>
              </a:gs>
            </a:gsLst>
            <a:lin ang="16200000" scaled="1"/>
          </a:gradFill>
          <a:ln w="9525">
            <a:solidFill>
              <a:srgbClr val="292989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r>
              <a:rPr lang="en-GB" sz="1477" b="1">
                <a:solidFill>
                  <a:schemeClr val="bg1"/>
                </a:solidFill>
              </a:rPr>
              <a:t>CONCEPT </a:t>
            </a:r>
          </a:p>
          <a:p>
            <a:r>
              <a:rPr lang="en-GB" sz="1477" b="1">
                <a:solidFill>
                  <a:schemeClr val="bg1"/>
                </a:solidFill>
              </a:rPr>
              <a:t>SELECTION</a:t>
            </a:r>
          </a:p>
          <a:p>
            <a:r>
              <a:rPr lang="en-GB" sz="1292">
                <a:solidFill>
                  <a:schemeClr val="bg1"/>
                </a:solidFill>
              </a:rPr>
              <a:t>Evaluate the whole system concepts to identify the </a:t>
            </a:r>
            <a:r>
              <a:rPr lang="ja-JP" altLang="en-GB" sz="1292">
                <a:solidFill>
                  <a:schemeClr val="bg1"/>
                </a:solidFill>
              </a:rPr>
              <a:t>“</a:t>
            </a:r>
            <a:r>
              <a:rPr lang="en-GB" sz="1292">
                <a:solidFill>
                  <a:schemeClr val="bg1"/>
                </a:solidFill>
              </a:rPr>
              <a:t>best</a:t>
            </a:r>
            <a:r>
              <a:rPr lang="ja-JP" altLang="en-GB" sz="1292">
                <a:solidFill>
                  <a:schemeClr val="bg1"/>
                </a:solidFill>
              </a:rPr>
              <a:t>”</a:t>
            </a:r>
            <a:endParaRPr lang="en-GB" sz="1292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492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Tools for Technology Concept Generation</a:t>
            </a: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Concept generation is a divergent thinking activity – it is about being creative, radical and innovative, but in a disciplined and structured manner</a:t>
            </a:r>
          </a:p>
          <a:p>
            <a:r>
              <a:rPr lang="en-GB" dirty="0" smtClean="0"/>
              <a:t>Achieving </a:t>
            </a:r>
            <a:r>
              <a:rPr lang="ja-JP" altLang="en-GB" dirty="0" smtClean="0"/>
              <a:t>“</a:t>
            </a:r>
            <a:r>
              <a:rPr lang="en-GB" dirty="0" smtClean="0"/>
              <a:t>structured innovation</a:t>
            </a:r>
            <a:r>
              <a:rPr lang="ja-JP" altLang="en-GB" dirty="0" smtClean="0"/>
              <a:t>”</a:t>
            </a:r>
            <a:r>
              <a:rPr lang="en-GB" dirty="0" smtClean="0"/>
              <a:t> requires two phases:</a:t>
            </a:r>
          </a:p>
          <a:p>
            <a:pPr lvl="1"/>
            <a:r>
              <a:rPr lang="en-GB" dirty="0" smtClean="0"/>
              <a:t>Unconstrained ideas generation where teams members have an open mind and are willing to explore options</a:t>
            </a:r>
          </a:p>
          <a:p>
            <a:pPr lvl="1"/>
            <a:r>
              <a:rPr lang="en-GB" dirty="0" smtClean="0"/>
              <a:t>Logical ideas structuring where the team needs to assemble the ideas in a logical framework</a:t>
            </a:r>
          </a:p>
          <a:p>
            <a:r>
              <a:rPr lang="en-GB" dirty="0" smtClean="0"/>
              <a:t>There are many tools to assist in the unconstrained ideas generation – these include:</a:t>
            </a:r>
          </a:p>
          <a:p>
            <a:pPr lvl="1"/>
            <a:r>
              <a:rPr lang="en-GB" dirty="0" smtClean="0"/>
              <a:t>Brainstorming and derivatives</a:t>
            </a:r>
          </a:p>
          <a:p>
            <a:pPr lvl="1"/>
            <a:r>
              <a:rPr lang="en-GB" dirty="0" smtClean="0"/>
              <a:t>Similarities and Differences</a:t>
            </a:r>
          </a:p>
          <a:p>
            <a:r>
              <a:rPr lang="en-GB" dirty="0" smtClean="0"/>
              <a:t>There are very few tools to help structure ideas – the main tool here is:</a:t>
            </a:r>
          </a:p>
          <a:p>
            <a:pPr lvl="1"/>
            <a:r>
              <a:rPr lang="en-GB" dirty="0" smtClean="0"/>
              <a:t>Morphological Analysis or Function Means Analysis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23104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800" dirty="0"/>
              <a:t>Unconstrained Ideas Generation</a:t>
            </a:r>
          </a:p>
        </p:txBody>
      </p:sp>
      <p:pic>
        <p:nvPicPr>
          <p:cNvPr id="9" name="Picture 2" descr="GPS aid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393" y="1675179"/>
            <a:ext cx="1055077" cy="703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oncept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727" y="845527"/>
            <a:ext cx="1606062" cy="1510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Mulching Mowe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178" y="4435967"/>
            <a:ext cx="1298331" cy="1167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Concept 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702" y="4677631"/>
            <a:ext cx="1494692" cy="99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Circle wing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46" y="2585183"/>
            <a:ext cx="1814146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 descr="Hoop wing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455" y="1266093"/>
            <a:ext cx="1521069" cy="1745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Toaster kettle.bmp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144" y="1288074"/>
            <a:ext cx="2117480" cy="2461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9" descr="IWM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96" y="706560"/>
            <a:ext cx="1406769" cy="2039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images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4566139"/>
            <a:ext cx="1746738" cy="174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650261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8836" y="1328056"/>
            <a:ext cx="4757964" cy="5029200"/>
          </a:xfrm>
        </p:spPr>
        <p:txBody>
          <a:bodyPr/>
          <a:lstStyle/>
          <a:p>
            <a:r>
              <a:rPr lang="en-GB" smtClean="0"/>
              <a:t>What is creativity?</a:t>
            </a:r>
          </a:p>
          <a:p>
            <a:r>
              <a:rPr lang="en-GB" dirty="0" smtClean="0"/>
              <a:t>Are you creative?</a:t>
            </a:r>
          </a:p>
          <a:p>
            <a:pPr lvl="1"/>
            <a:r>
              <a:rPr lang="en-GB" dirty="0" smtClean="0"/>
              <a:t>Many people believe that only a handful of geniuses are capable of making creative contributions – it just </a:t>
            </a:r>
            <a:r>
              <a:rPr lang="en-GB" dirty="0" err="1" smtClean="0"/>
              <a:t>isn</a:t>
            </a:r>
            <a:r>
              <a:rPr lang="ja-JP" altLang="en-GB" dirty="0" smtClean="0"/>
              <a:t>’</a:t>
            </a:r>
            <a:r>
              <a:rPr lang="en-GB" dirty="0" smtClean="0"/>
              <a:t>t true. </a:t>
            </a:r>
          </a:p>
          <a:p>
            <a:r>
              <a:rPr lang="en-GB" dirty="0" smtClean="0"/>
              <a:t>Creative thinking is a norm in human beings </a:t>
            </a:r>
          </a:p>
          <a:p>
            <a:pPr lvl="1"/>
            <a:r>
              <a:rPr lang="en-GB" dirty="0" smtClean="0"/>
              <a:t>– we</a:t>
            </a:r>
            <a:r>
              <a:rPr lang="ja-JP" altLang="en-GB" dirty="0" smtClean="0"/>
              <a:t>’</a:t>
            </a:r>
            <a:r>
              <a:rPr lang="en-GB" dirty="0" smtClean="0"/>
              <a:t>re just good at turning it off</a:t>
            </a:r>
          </a:p>
          <a:p>
            <a:r>
              <a:rPr lang="en-GB" dirty="0" smtClean="0"/>
              <a:t>What are your barriers to being creative? </a:t>
            </a:r>
            <a:endParaRPr lang="en-GB" dirty="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Creativity?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679" y="4114800"/>
            <a:ext cx="3199287" cy="20021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679" y="1328056"/>
            <a:ext cx="2862997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824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Barriers to Creativity</a:t>
            </a: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2" y="1676400"/>
            <a:ext cx="4267197" cy="4289432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We are surrounded by barriers to creative thinking</a:t>
            </a:r>
          </a:p>
          <a:p>
            <a:pPr lvl="1"/>
            <a:r>
              <a:rPr lang="en-GB" dirty="0" smtClean="0"/>
              <a:t>Human limitations</a:t>
            </a:r>
          </a:p>
          <a:p>
            <a:pPr lvl="1"/>
            <a:r>
              <a:rPr lang="en-GB" dirty="0" smtClean="0"/>
              <a:t>Personal </a:t>
            </a:r>
            <a:r>
              <a:rPr lang="ja-JP" altLang="en-GB" dirty="0" smtClean="0"/>
              <a:t>“</a:t>
            </a:r>
            <a:r>
              <a:rPr lang="en-GB" dirty="0" smtClean="0"/>
              <a:t>baggage</a:t>
            </a:r>
            <a:r>
              <a:rPr lang="ja-JP" altLang="en-GB" dirty="0" smtClean="0"/>
              <a:t>”</a:t>
            </a:r>
            <a:r>
              <a:rPr lang="en-GB" dirty="0" smtClean="0"/>
              <a:t> and experience</a:t>
            </a:r>
          </a:p>
          <a:p>
            <a:pPr lvl="1"/>
            <a:r>
              <a:rPr lang="en-GB" dirty="0" smtClean="0"/>
              <a:t>Organizational and sector culture</a:t>
            </a:r>
          </a:p>
          <a:p>
            <a:pPr lvl="1"/>
            <a:r>
              <a:rPr lang="en-GB" dirty="0" smtClean="0"/>
              <a:t>Internal structures and politics</a:t>
            </a:r>
            <a:endParaRPr lang="en-GB" dirty="0"/>
          </a:p>
        </p:txBody>
      </p:sp>
      <p:pic>
        <p:nvPicPr>
          <p:cNvPr id="24580" name="Picture 4" descr="j021747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2057400"/>
            <a:ext cx="2982216" cy="2297112"/>
          </a:xfrm>
        </p:spPr>
      </p:pic>
    </p:spTree>
    <p:extLst>
      <p:ext uri="{BB962C8B-B14F-4D97-AF65-F5344CB8AC3E}">
        <p14:creationId xmlns:p14="http://schemas.microsoft.com/office/powerpoint/2010/main" val="14658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928089" y="2526323"/>
            <a:ext cx="3808534" cy="2813538"/>
          </a:xfrm>
          <a:noFill/>
        </p:spPr>
        <p:txBody>
          <a:bodyPr vert="horz" wrap="square" lIns="83527" tIns="41031" rIns="83527" bIns="41031" numCol="1" anchor="t" anchorCtr="0" compatLnSpc="1">
            <a:prstTxWarp prst="textNoShape">
              <a:avLst/>
            </a:prstTxWarp>
          </a:bodyPr>
          <a:lstStyle/>
          <a:p>
            <a:pPr algn="ctr" defTabSz="703402">
              <a:buNone/>
            </a:pPr>
            <a:r>
              <a:rPr lang="en-GB" sz="2585" b="1">
                <a:latin typeface="Arial" charset="0"/>
              </a:rPr>
              <a:t>The United States of</a:t>
            </a:r>
          </a:p>
          <a:p>
            <a:pPr algn="ctr" defTabSz="703402">
              <a:buNone/>
            </a:pPr>
            <a:r>
              <a:rPr lang="en-GB" sz="2585" b="1" dirty="0">
                <a:latin typeface="Arial" charset="0"/>
              </a:rPr>
              <a:t>of </a:t>
            </a:r>
          </a:p>
          <a:p>
            <a:pPr algn="ctr" defTabSz="703402">
              <a:buNone/>
            </a:pPr>
            <a:r>
              <a:rPr lang="en-GB" sz="2585" b="1" dirty="0">
                <a:latin typeface="Arial" charset="0"/>
              </a:rPr>
              <a:t>America</a:t>
            </a:r>
            <a:endParaRPr lang="en-GB" sz="2585" dirty="0">
              <a:latin typeface="Arial" charset="0"/>
            </a:endParaRPr>
          </a:p>
          <a:p>
            <a:pPr defTabSz="703402">
              <a:buNone/>
            </a:pPr>
            <a:endParaRPr lang="en-GB" sz="2585" dirty="0">
              <a:latin typeface="Arial" charset="0"/>
            </a:endParaRP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1188428" y="2734408"/>
          <a:ext cx="3842238" cy="1811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Clip" r:id="rId4" imgW="1633680" imgH="769680" progId="MS_ClipArt_Gallery.2">
                  <p:embed/>
                </p:oleObj>
              </mc:Choice>
              <mc:Fallback>
                <p:oleObj name="Clip" r:id="rId4" imgW="1633680" imgH="76968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8428" y="2734408"/>
                        <a:ext cx="3842238" cy="18112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009095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571" y="1377462"/>
            <a:ext cx="3373315" cy="4431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084313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3" name="Object 2"/>
          <p:cNvGraphicFramePr>
            <a:graphicFrameLocks noChangeAspect="1"/>
          </p:cNvGraphicFramePr>
          <p:nvPr/>
        </p:nvGraphicFramePr>
        <p:xfrm>
          <a:off x="2658208" y="596414"/>
          <a:ext cx="3028950" cy="5237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Image" r:id="rId4" imgW="1587862" imgH="2743825" progId="PhotoshopElements.Image.2">
                  <p:embed/>
                </p:oleObj>
              </mc:Choice>
              <mc:Fallback>
                <p:oleObj name="Image" r:id="rId4" imgW="1587862" imgH="2743825" progId="PhotoshopElements.Image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8208" y="596414"/>
                        <a:ext cx="3028950" cy="52372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0656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Lunar Spaceship Landing Light</a:t>
            </a:r>
            <a:endParaRPr lang="en-US" dirty="0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143000" y="1295400"/>
            <a:ext cx="6170735" cy="3996103"/>
          </a:xfrm>
          <a:prstGeom prst="rect">
            <a:avLst/>
          </a:prstGeom>
          <a:gradFill rotWithShape="0">
            <a:gsLst>
              <a:gs pos="0">
                <a:srgbClr val="0C37AF"/>
              </a:gs>
              <a:gs pos="100000">
                <a:srgbClr val="114FFB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 flipH="1">
            <a:off x="2916115" y="3362326"/>
            <a:ext cx="463062" cy="4513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 flipH="1">
            <a:off x="2684585" y="3813664"/>
            <a:ext cx="231531" cy="6799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 flipH="1">
            <a:off x="2995246" y="3738931"/>
            <a:ext cx="383931" cy="15093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31" name="Freeform 7"/>
          <p:cNvSpPr>
            <a:spLocks/>
          </p:cNvSpPr>
          <p:nvPr/>
        </p:nvSpPr>
        <p:spPr bwMode="auto">
          <a:xfrm>
            <a:off x="1104900" y="4493605"/>
            <a:ext cx="6208835" cy="1226526"/>
          </a:xfrm>
          <a:custGeom>
            <a:avLst/>
            <a:gdLst>
              <a:gd name="T0" fmla="*/ 2147483647 w 3092"/>
              <a:gd name="T1" fmla="*/ 2147483647 h 625"/>
              <a:gd name="T2" fmla="*/ 2147483647 w 3092"/>
              <a:gd name="T3" fmla="*/ 2147483647 h 625"/>
              <a:gd name="T4" fmla="*/ 2147483647 w 3092"/>
              <a:gd name="T5" fmla="*/ 2147483647 h 625"/>
              <a:gd name="T6" fmla="*/ 2147483647 w 3092"/>
              <a:gd name="T7" fmla="*/ 2147483647 h 625"/>
              <a:gd name="T8" fmla="*/ 2147483647 w 3092"/>
              <a:gd name="T9" fmla="*/ 2147483647 h 625"/>
              <a:gd name="T10" fmla="*/ 2147483647 w 3092"/>
              <a:gd name="T11" fmla="*/ 2147483647 h 625"/>
              <a:gd name="T12" fmla="*/ 2147483647 w 3092"/>
              <a:gd name="T13" fmla="*/ 2147483647 h 625"/>
              <a:gd name="T14" fmla="*/ 2147483647 w 3092"/>
              <a:gd name="T15" fmla="*/ 2147483647 h 625"/>
              <a:gd name="T16" fmla="*/ 2147483647 w 3092"/>
              <a:gd name="T17" fmla="*/ 0 h 625"/>
              <a:gd name="T18" fmla="*/ 2147483647 w 3092"/>
              <a:gd name="T19" fmla="*/ 0 h 625"/>
              <a:gd name="T20" fmla="*/ 2147483647 w 3092"/>
              <a:gd name="T21" fmla="*/ 2147483647 h 625"/>
              <a:gd name="T22" fmla="*/ 2147483647 w 3092"/>
              <a:gd name="T23" fmla="*/ 2147483647 h 625"/>
              <a:gd name="T24" fmla="*/ 2147483647 w 3092"/>
              <a:gd name="T25" fmla="*/ 2147483647 h 625"/>
              <a:gd name="T26" fmla="*/ 2147483647 w 3092"/>
              <a:gd name="T27" fmla="*/ 2147483647 h 625"/>
              <a:gd name="T28" fmla="*/ 2147483647 w 3092"/>
              <a:gd name="T29" fmla="*/ 2147483647 h 625"/>
              <a:gd name="T30" fmla="*/ 2147483647 w 3092"/>
              <a:gd name="T31" fmla="*/ 2147483647 h 625"/>
              <a:gd name="T32" fmla="*/ 2147483647 w 3092"/>
              <a:gd name="T33" fmla="*/ 2147483647 h 625"/>
              <a:gd name="T34" fmla="*/ 2147483647 w 3092"/>
              <a:gd name="T35" fmla="*/ 2147483647 h 625"/>
              <a:gd name="T36" fmla="*/ 2147483647 w 3092"/>
              <a:gd name="T37" fmla="*/ 2147483647 h 625"/>
              <a:gd name="T38" fmla="*/ 2147483647 w 3092"/>
              <a:gd name="T39" fmla="*/ 2147483647 h 625"/>
              <a:gd name="T40" fmla="*/ 2147483647 w 3092"/>
              <a:gd name="T41" fmla="*/ 2147483647 h 625"/>
              <a:gd name="T42" fmla="*/ 2147483647 w 3092"/>
              <a:gd name="T43" fmla="*/ 2147483647 h 625"/>
              <a:gd name="T44" fmla="*/ 2147483647 w 3092"/>
              <a:gd name="T45" fmla="*/ 2147483647 h 625"/>
              <a:gd name="T46" fmla="*/ 2147483647 w 3092"/>
              <a:gd name="T47" fmla="*/ 2147483647 h 625"/>
              <a:gd name="T48" fmla="*/ 2147483647 w 3092"/>
              <a:gd name="T49" fmla="*/ 2147483647 h 625"/>
              <a:gd name="T50" fmla="*/ 2147483647 w 3092"/>
              <a:gd name="T51" fmla="*/ 2147483647 h 625"/>
              <a:gd name="T52" fmla="*/ 2147483647 w 3092"/>
              <a:gd name="T53" fmla="*/ 2147483647 h 625"/>
              <a:gd name="T54" fmla="*/ 2147483647 w 3092"/>
              <a:gd name="T55" fmla="*/ 2147483647 h 625"/>
              <a:gd name="T56" fmla="*/ 2147483647 w 3092"/>
              <a:gd name="T57" fmla="*/ 2147483647 h 625"/>
              <a:gd name="T58" fmla="*/ 2147483647 w 3092"/>
              <a:gd name="T59" fmla="*/ 2147483647 h 625"/>
              <a:gd name="T60" fmla="*/ 2147483647 w 3092"/>
              <a:gd name="T61" fmla="*/ 2147483647 h 625"/>
              <a:gd name="T62" fmla="*/ 2147483647 w 3092"/>
              <a:gd name="T63" fmla="*/ 2147483647 h 625"/>
              <a:gd name="T64" fmla="*/ 2147483647 w 3092"/>
              <a:gd name="T65" fmla="*/ 2147483647 h 625"/>
              <a:gd name="T66" fmla="*/ 2147483647 w 3092"/>
              <a:gd name="T67" fmla="*/ 2147483647 h 625"/>
              <a:gd name="T68" fmla="*/ 2147483647 w 3092"/>
              <a:gd name="T69" fmla="*/ 2147483647 h 625"/>
              <a:gd name="T70" fmla="*/ 2147483647 w 3092"/>
              <a:gd name="T71" fmla="*/ 2147483647 h 625"/>
              <a:gd name="T72" fmla="*/ 2147483647 w 3092"/>
              <a:gd name="T73" fmla="*/ 2147483647 h 625"/>
              <a:gd name="T74" fmla="*/ 2147483647 w 3092"/>
              <a:gd name="T75" fmla="*/ 2147483647 h 625"/>
              <a:gd name="T76" fmla="*/ 2147483647 w 3092"/>
              <a:gd name="T77" fmla="*/ 2147483647 h 625"/>
              <a:gd name="T78" fmla="*/ 2147483647 w 3092"/>
              <a:gd name="T79" fmla="*/ 2147483647 h 625"/>
              <a:gd name="T80" fmla="*/ 2147483647 w 3092"/>
              <a:gd name="T81" fmla="*/ 2147483647 h 625"/>
              <a:gd name="T82" fmla="*/ 2147483647 w 3092"/>
              <a:gd name="T83" fmla="*/ 2147483647 h 625"/>
              <a:gd name="T84" fmla="*/ 2147483647 w 3092"/>
              <a:gd name="T85" fmla="*/ 2147483647 h 625"/>
              <a:gd name="T86" fmla="*/ 2147483647 w 3092"/>
              <a:gd name="T87" fmla="*/ 2147483647 h 625"/>
              <a:gd name="T88" fmla="*/ 2147483647 w 3092"/>
              <a:gd name="T89" fmla="*/ 2147483647 h 625"/>
              <a:gd name="T90" fmla="*/ 2147483647 w 3092"/>
              <a:gd name="T91" fmla="*/ 2147483647 h 625"/>
              <a:gd name="T92" fmla="*/ 2147483647 w 3092"/>
              <a:gd name="T93" fmla="*/ 2147483647 h 625"/>
              <a:gd name="T94" fmla="*/ 2147483647 w 3092"/>
              <a:gd name="T95" fmla="*/ 2147483647 h 625"/>
              <a:gd name="T96" fmla="*/ 2147483647 w 3092"/>
              <a:gd name="T97" fmla="*/ 2147483647 h 625"/>
              <a:gd name="T98" fmla="*/ 2147483647 w 3092"/>
              <a:gd name="T99" fmla="*/ 2147483647 h 625"/>
              <a:gd name="T100" fmla="*/ 2147483647 w 3092"/>
              <a:gd name="T101" fmla="*/ 2147483647 h 625"/>
              <a:gd name="T102" fmla="*/ 2147483647 w 3092"/>
              <a:gd name="T103" fmla="*/ 2147483647 h 625"/>
              <a:gd name="T104" fmla="*/ 2147483647 w 3092"/>
              <a:gd name="T105" fmla="*/ 2147483647 h 625"/>
              <a:gd name="T106" fmla="*/ 2147483647 w 3092"/>
              <a:gd name="T107" fmla="*/ 2147483647 h 625"/>
              <a:gd name="T108" fmla="*/ 2147483647 w 3092"/>
              <a:gd name="T109" fmla="*/ 2147483647 h 625"/>
              <a:gd name="T110" fmla="*/ 2147483647 w 3092"/>
              <a:gd name="T111" fmla="*/ 2147483647 h 625"/>
              <a:gd name="T112" fmla="*/ 2147483647 w 3092"/>
              <a:gd name="T113" fmla="*/ 2147483647 h 625"/>
              <a:gd name="T114" fmla="*/ 0 w 3092"/>
              <a:gd name="T115" fmla="*/ 2147483647 h 625"/>
              <a:gd name="T116" fmla="*/ 0 w 3092"/>
              <a:gd name="T117" fmla="*/ 2147483647 h 625"/>
              <a:gd name="T118" fmla="*/ 0 w 3092"/>
              <a:gd name="T119" fmla="*/ 2147483647 h 625"/>
              <a:gd name="T120" fmla="*/ 2147483647 w 3092"/>
              <a:gd name="T121" fmla="*/ 2147483647 h 62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3092"/>
              <a:gd name="T184" fmla="*/ 0 h 625"/>
              <a:gd name="T185" fmla="*/ 3092 w 3092"/>
              <a:gd name="T186" fmla="*/ 625 h 62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3092" h="625">
                <a:moveTo>
                  <a:pt x="57" y="38"/>
                </a:moveTo>
                <a:lnTo>
                  <a:pt x="86" y="29"/>
                </a:lnTo>
                <a:lnTo>
                  <a:pt x="114" y="29"/>
                </a:lnTo>
                <a:lnTo>
                  <a:pt x="143" y="29"/>
                </a:lnTo>
                <a:lnTo>
                  <a:pt x="171" y="29"/>
                </a:lnTo>
                <a:lnTo>
                  <a:pt x="200" y="29"/>
                </a:lnTo>
                <a:lnTo>
                  <a:pt x="228" y="29"/>
                </a:lnTo>
                <a:lnTo>
                  <a:pt x="257" y="19"/>
                </a:lnTo>
                <a:lnTo>
                  <a:pt x="285" y="10"/>
                </a:lnTo>
                <a:lnTo>
                  <a:pt x="314" y="10"/>
                </a:lnTo>
                <a:lnTo>
                  <a:pt x="342" y="10"/>
                </a:lnTo>
                <a:lnTo>
                  <a:pt x="371" y="10"/>
                </a:lnTo>
                <a:lnTo>
                  <a:pt x="399" y="10"/>
                </a:lnTo>
                <a:lnTo>
                  <a:pt x="428" y="19"/>
                </a:lnTo>
                <a:lnTo>
                  <a:pt x="456" y="38"/>
                </a:lnTo>
                <a:lnTo>
                  <a:pt x="485" y="38"/>
                </a:lnTo>
                <a:lnTo>
                  <a:pt x="513" y="38"/>
                </a:lnTo>
                <a:lnTo>
                  <a:pt x="542" y="38"/>
                </a:lnTo>
                <a:lnTo>
                  <a:pt x="570" y="29"/>
                </a:lnTo>
                <a:lnTo>
                  <a:pt x="599" y="19"/>
                </a:lnTo>
                <a:lnTo>
                  <a:pt x="627" y="19"/>
                </a:lnTo>
                <a:lnTo>
                  <a:pt x="656" y="19"/>
                </a:lnTo>
                <a:lnTo>
                  <a:pt x="684" y="10"/>
                </a:lnTo>
                <a:lnTo>
                  <a:pt x="713" y="10"/>
                </a:lnTo>
                <a:lnTo>
                  <a:pt x="741" y="10"/>
                </a:lnTo>
                <a:lnTo>
                  <a:pt x="770" y="10"/>
                </a:lnTo>
                <a:lnTo>
                  <a:pt x="798" y="0"/>
                </a:lnTo>
                <a:lnTo>
                  <a:pt x="827" y="0"/>
                </a:lnTo>
                <a:lnTo>
                  <a:pt x="865" y="0"/>
                </a:lnTo>
                <a:lnTo>
                  <a:pt x="922" y="0"/>
                </a:lnTo>
                <a:lnTo>
                  <a:pt x="950" y="10"/>
                </a:lnTo>
                <a:lnTo>
                  <a:pt x="979" y="19"/>
                </a:lnTo>
                <a:lnTo>
                  <a:pt x="1007" y="38"/>
                </a:lnTo>
                <a:lnTo>
                  <a:pt x="1036" y="48"/>
                </a:lnTo>
                <a:lnTo>
                  <a:pt x="1064" y="58"/>
                </a:lnTo>
                <a:lnTo>
                  <a:pt x="1093" y="58"/>
                </a:lnTo>
                <a:lnTo>
                  <a:pt x="1121" y="58"/>
                </a:lnTo>
                <a:lnTo>
                  <a:pt x="1150" y="58"/>
                </a:lnTo>
                <a:lnTo>
                  <a:pt x="1178" y="58"/>
                </a:lnTo>
                <a:lnTo>
                  <a:pt x="1207" y="58"/>
                </a:lnTo>
                <a:lnTo>
                  <a:pt x="1235" y="48"/>
                </a:lnTo>
                <a:lnTo>
                  <a:pt x="1264" y="38"/>
                </a:lnTo>
                <a:lnTo>
                  <a:pt x="1292" y="29"/>
                </a:lnTo>
                <a:lnTo>
                  <a:pt x="1321" y="29"/>
                </a:lnTo>
                <a:lnTo>
                  <a:pt x="1359" y="48"/>
                </a:lnTo>
                <a:lnTo>
                  <a:pt x="1387" y="48"/>
                </a:lnTo>
                <a:lnTo>
                  <a:pt x="1416" y="58"/>
                </a:lnTo>
                <a:lnTo>
                  <a:pt x="1444" y="58"/>
                </a:lnTo>
                <a:lnTo>
                  <a:pt x="1473" y="58"/>
                </a:lnTo>
                <a:lnTo>
                  <a:pt x="1501" y="58"/>
                </a:lnTo>
                <a:lnTo>
                  <a:pt x="1530" y="58"/>
                </a:lnTo>
                <a:lnTo>
                  <a:pt x="1558" y="58"/>
                </a:lnTo>
                <a:lnTo>
                  <a:pt x="1587" y="38"/>
                </a:lnTo>
                <a:lnTo>
                  <a:pt x="1615" y="29"/>
                </a:lnTo>
                <a:lnTo>
                  <a:pt x="1644" y="19"/>
                </a:lnTo>
                <a:lnTo>
                  <a:pt x="1672" y="19"/>
                </a:lnTo>
                <a:lnTo>
                  <a:pt x="1701" y="19"/>
                </a:lnTo>
                <a:lnTo>
                  <a:pt x="1729" y="10"/>
                </a:lnTo>
                <a:lnTo>
                  <a:pt x="1758" y="10"/>
                </a:lnTo>
                <a:lnTo>
                  <a:pt x="1786" y="10"/>
                </a:lnTo>
                <a:lnTo>
                  <a:pt x="1824" y="10"/>
                </a:lnTo>
                <a:lnTo>
                  <a:pt x="1853" y="10"/>
                </a:lnTo>
                <a:lnTo>
                  <a:pt x="1881" y="10"/>
                </a:lnTo>
                <a:lnTo>
                  <a:pt x="1957" y="10"/>
                </a:lnTo>
                <a:lnTo>
                  <a:pt x="1986" y="10"/>
                </a:lnTo>
                <a:lnTo>
                  <a:pt x="2014" y="10"/>
                </a:lnTo>
                <a:lnTo>
                  <a:pt x="2043" y="10"/>
                </a:lnTo>
                <a:lnTo>
                  <a:pt x="2071" y="10"/>
                </a:lnTo>
                <a:lnTo>
                  <a:pt x="2100" y="10"/>
                </a:lnTo>
                <a:lnTo>
                  <a:pt x="2128" y="10"/>
                </a:lnTo>
                <a:lnTo>
                  <a:pt x="2157" y="10"/>
                </a:lnTo>
                <a:lnTo>
                  <a:pt x="2185" y="10"/>
                </a:lnTo>
                <a:lnTo>
                  <a:pt x="2214" y="10"/>
                </a:lnTo>
                <a:lnTo>
                  <a:pt x="2242" y="10"/>
                </a:lnTo>
                <a:lnTo>
                  <a:pt x="2271" y="10"/>
                </a:lnTo>
                <a:lnTo>
                  <a:pt x="2309" y="19"/>
                </a:lnTo>
                <a:lnTo>
                  <a:pt x="2366" y="38"/>
                </a:lnTo>
                <a:lnTo>
                  <a:pt x="2394" y="48"/>
                </a:lnTo>
                <a:lnTo>
                  <a:pt x="2451" y="77"/>
                </a:lnTo>
                <a:lnTo>
                  <a:pt x="2527" y="96"/>
                </a:lnTo>
                <a:lnTo>
                  <a:pt x="2556" y="106"/>
                </a:lnTo>
                <a:lnTo>
                  <a:pt x="2584" y="115"/>
                </a:lnTo>
                <a:lnTo>
                  <a:pt x="2622" y="115"/>
                </a:lnTo>
                <a:lnTo>
                  <a:pt x="2651" y="115"/>
                </a:lnTo>
                <a:lnTo>
                  <a:pt x="2679" y="115"/>
                </a:lnTo>
                <a:lnTo>
                  <a:pt x="2708" y="115"/>
                </a:lnTo>
                <a:lnTo>
                  <a:pt x="2784" y="125"/>
                </a:lnTo>
                <a:lnTo>
                  <a:pt x="2812" y="125"/>
                </a:lnTo>
                <a:lnTo>
                  <a:pt x="2907" y="202"/>
                </a:lnTo>
                <a:lnTo>
                  <a:pt x="2983" y="221"/>
                </a:lnTo>
                <a:lnTo>
                  <a:pt x="3012" y="230"/>
                </a:lnTo>
                <a:lnTo>
                  <a:pt x="3040" y="230"/>
                </a:lnTo>
                <a:lnTo>
                  <a:pt x="3069" y="230"/>
                </a:lnTo>
                <a:lnTo>
                  <a:pt x="3091" y="259"/>
                </a:lnTo>
                <a:lnTo>
                  <a:pt x="3078" y="288"/>
                </a:lnTo>
                <a:lnTo>
                  <a:pt x="3078" y="317"/>
                </a:lnTo>
                <a:lnTo>
                  <a:pt x="3078" y="346"/>
                </a:lnTo>
                <a:lnTo>
                  <a:pt x="3088" y="374"/>
                </a:lnTo>
                <a:lnTo>
                  <a:pt x="3088" y="403"/>
                </a:lnTo>
                <a:lnTo>
                  <a:pt x="3088" y="432"/>
                </a:lnTo>
                <a:lnTo>
                  <a:pt x="3088" y="461"/>
                </a:lnTo>
                <a:lnTo>
                  <a:pt x="3088" y="490"/>
                </a:lnTo>
                <a:lnTo>
                  <a:pt x="3059" y="509"/>
                </a:lnTo>
                <a:lnTo>
                  <a:pt x="3031" y="518"/>
                </a:lnTo>
                <a:lnTo>
                  <a:pt x="3002" y="528"/>
                </a:lnTo>
                <a:lnTo>
                  <a:pt x="2974" y="538"/>
                </a:lnTo>
                <a:lnTo>
                  <a:pt x="2945" y="547"/>
                </a:lnTo>
                <a:lnTo>
                  <a:pt x="2907" y="566"/>
                </a:lnTo>
                <a:lnTo>
                  <a:pt x="2879" y="576"/>
                </a:lnTo>
                <a:lnTo>
                  <a:pt x="2850" y="586"/>
                </a:lnTo>
                <a:lnTo>
                  <a:pt x="2812" y="605"/>
                </a:lnTo>
                <a:lnTo>
                  <a:pt x="2774" y="605"/>
                </a:lnTo>
                <a:lnTo>
                  <a:pt x="2736" y="614"/>
                </a:lnTo>
                <a:lnTo>
                  <a:pt x="2708" y="614"/>
                </a:lnTo>
                <a:lnTo>
                  <a:pt x="2670" y="614"/>
                </a:lnTo>
                <a:lnTo>
                  <a:pt x="2632" y="614"/>
                </a:lnTo>
                <a:lnTo>
                  <a:pt x="2594" y="614"/>
                </a:lnTo>
                <a:lnTo>
                  <a:pt x="2556" y="614"/>
                </a:lnTo>
                <a:lnTo>
                  <a:pt x="2480" y="614"/>
                </a:lnTo>
                <a:lnTo>
                  <a:pt x="2423" y="614"/>
                </a:lnTo>
                <a:lnTo>
                  <a:pt x="2366" y="614"/>
                </a:lnTo>
                <a:lnTo>
                  <a:pt x="2337" y="614"/>
                </a:lnTo>
                <a:lnTo>
                  <a:pt x="2280" y="614"/>
                </a:lnTo>
                <a:lnTo>
                  <a:pt x="2223" y="624"/>
                </a:lnTo>
                <a:lnTo>
                  <a:pt x="2147" y="624"/>
                </a:lnTo>
                <a:lnTo>
                  <a:pt x="2090" y="624"/>
                </a:lnTo>
                <a:lnTo>
                  <a:pt x="2033" y="624"/>
                </a:lnTo>
                <a:lnTo>
                  <a:pt x="1957" y="624"/>
                </a:lnTo>
                <a:lnTo>
                  <a:pt x="1881" y="624"/>
                </a:lnTo>
                <a:lnTo>
                  <a:pt x="1824" y="624"/>
                </a:lnTo>
                <a:lnTo>
                  <a:pt x="1786" y="624"/>
                </a:lnTo>
                <a:lnTo>
                  <a:pt x="1748" y="624"/>
                </a:lnTo>
                <a:lnTo>
                  <a:pt x="1691" y="624"/>
                </a:lnTo>
                <a:lnTo>
                  <a:pt x="1634" y="624"/>
                </a:lnTo>
                <a:lnTo>
                  <a:pt x="1577" y="624"/>
                </a:lnTo>
                <a:lnTo>
                  <a:pt x="1520" y="624"/>
                </a:lnTo>
                <a:lnTo>
                  <a:pt x="1463" y="624"/>
                </a:lnTo>
                <a:lnTo>
                  <a:pt x="1435" y="614"/>
                </a:lnTo>
                <a:lnTo>
                  <a:pt x="1397" y="614"/>
                </a:lnTo>
                <a:lnTo>
                  <a:pt x="1359" y="614"/>
                </a:lnTo>
                <a:lnTo>
                  <a:pt x="1321" y="614"/>
                </a:lnTo>
                <a:lnTo>
                  <a:pt x="1283" y="614"/>
                </a:lnTo>
                <a:lnTo>
                  <a:pt x="1207" y="614"/>
                </a:lnTo>
                <a:lnTo>
                  <a:pt x="1131" y="614"/>
                </a:lnTo>
                <a:lnTo>
                  <a:pt x="1055" y="614"/>
                </a:lnTo>
                <a:lnTo>
                  <a:pt x="998" y="614"/>
                </a:lnTo>
                <a:lnTo>
                  <a:pt x="884" y="614"/>
                </a:lnTo>
                <a:lnTo>
                  <a:pt x="827" y="614"/>
                </a:lnTo>
                <a:lnTo>
                  <a:pt x="789" y="614"/>
                </a:lnTo>
                <a:lnTo>
                  <a:pt x="760" y="614"/>
                </a:lnTo>
                <a:lnTo>
                  <a:pt x="703" y="614"/>
                </a:lnTo>
                <a:lnTo>
                  <a:pt x="627" y="614"/>
                </a:lnTo>
                <a:lnTo>
                  <a:pt x="570" y="605"/>
                </a:lnTo>
                <a:lnTo>
                  <a:pt x="542" y="605"/>
                </a:lnTo>
                <a:lnTo>
                  <a:pt x="504" y="605"/>
                </a:lnTo>
                <a:lnTo>
                  <a:pt x="466" y="595"/>
                </a:lnTo>
                <a:lnTo>
                  <a:pt x="437" y="595"/>
                </a:lnTo>
                <a:lnTo>
                  <a:pt x="380" y="595"/>
                </a:lnTo>
                <a:lnTo>
                  <a:pt x="342" y="595"/>
                </a:lnTo>
                <a:lnTo>
                  <a:pt x="304" y="595"/>
                </a:lnTo>
                <a:lnTo>
                  <a:pt x="276" y="586"/>
                </a:lnTo>
                <a:lnTo>
                  <a:pt x="247" y="586"/>
                </a:lnTo>
                <a:lnTo>
                  <a:pt x="219" y="586"/>
                </a:lnTo>
                <a:lnTo>
                  <a:pt x="190" y="557"/>
                </a:lnTo>
                <a:lnTo>
                  <a:pt x="152" y="538"/>
                </a:lnTo>
                <a:lnTo>
                  <a:pt x="114" y="518"/>
                </a:lnTo>
                <a:lnTo>
                  <a:pt x="86" y="509"/>
                </a:lnTo>
                <a:lnTo>
                  <a:pt x="67" y="480"/>
                </a:lnTo>
                <a:lnTo>
                  <a:pt x="48" y="451"/>
                </a:lnTo>
                <a:lnTo>
                  <a:pt x="19" y="432"/>
                </a:lnTo>
                <a:lnTo>
                  <a:pt x="19" y="403"/>
                </a:lnTo>
                <a:lnTo>
                  <a:pt x="10" y="365"/>
                </a:lnTo>
                <a:lnTo>
                  <a:pt x="0" y="326"/>
                </a:lnTo>
                <a:lnTo>
                  <a:pt x="0" y="298"/>
                </a:lnTo>
                <a:lnTo>
                  <a:pt x="0" y="269"/>
                </a:lnTo>
                <a:lnTo>
                  <a:pt x="0" y="240"/>
                </a:lnTo>
                <a:lnTo>
                  <a:pt x="0" y="211"/>
                </a:lnTo>
                <a:lnTo>
                  <a:pt x="0" y="182"/>
                </a:lnTo>
                <a:lnTo>
                  <a:pt x="0" y="106"/>
                </a:lnTo>
                <a:lnTo>
                  <a:pt x="0" y="67"/>
                </a:lnTo>
                <a:lnTo>
                  <a:pt x="10" y="38"/>
                </a:lnTo>
                <a:lnTo>
                  <a:pt x="38" y="38"/>
                </a:lnTo>
                <a:lnTo>
                  <a:pt x="57" y="38"/>
                </a:lnTo>
              </a:path>
            </a:pathLst>
          </a:custGeom>
          <a:gradFill rotWithShape="0">
            <a:gsLst>
              <a:gs pos="0">
                <a:srgbClr val="DADADA"/>
              </a:gs>
              <a:gs pos="100000">
                <a:srgbClr val="000000"/>
              </a:gs>
            </a:gsLst>
            <a:lin ang="5400000" scaled="1"/>
          </a:gra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477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 flipH="1">
            <a:off x="2763715" y="3889864"/>
            <a:ext cx="231531" cy="6037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2627434" y="4508258"/>
            <a:ext cx="196362" cy="43962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34" name="AutoShape 10"/>
          <p:cNvSpPr>
            <a:spLocks noChangeArrowheads="1"/>
          </p:cNvSpPr>
          <p:nvPr/>
        </p:nvSpPr>
        <p:spPr bwMode="auto">
          <a:xfrm flipV="1">
            <a:off x="4234960" y="3820990"/>
            <a:ext cx="294543" cy="814754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399" y="21600"/>
                </a:lnTo>
                <a:lnTo>
                  <a:pt x="16201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35" name="Freeform 11"/>
          <p:cNvSpPr>
            <a:spLocks/>
          </p:cNvSpPr>
          <p:nvPr/>
        </p:nvSpPr>
        <p:spPr bwMode="auto">
          <a:xfrm>
            <a:off x="2684583" y="3362326"/>
            <a:ext cx="698989" cy="1132742"/>
          </a:xfrm>
          <a:custGeom>
            <a:avLst/>
            <a:gdLst>
              <a:gd name="T0" fmla="*/ 2147483647 w 347"/>
              <a:gd name="T1" fmla="*/ 0 h 577"/>
              <a:gd name="T2" fmla="*/ 2147483647 w 347"/>
              <a:gd name="T3" fmla="*/ 2147483647 h 577"/>
              <a:gd name="T4" fmla="*/ 0 w 347"/>
              <a:gd name="T5" fmla="*/ 2147483647 h 577"/>
              <a:gd name="T6" fmla="*/ 2147483647 w 347"/>
              <a:gd name="T7" fmla="*/ 2147483647 h 577"/>
              <a:gd name="T8" fmla="*/ 2147483647 w 347"/>
              <a:gd name="T9" fmla="*/ 2147483647 h 577"/>
              <a:gd name="T10" fmla="*/ 2147483647 w 347"/>
              <a:gd name="T11" fmla="*/ 2147483647 h 577"/>
              <a:gd name="T12" fmla="*/ 2147483647 w 347"/>
              <a:gd name="T13" fmla="*/ 0 h 57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47"/>
              <a:gd name="T22" fmla="*/ 0 h 577"/>
              <a:gd name="T23" fmla="*/ 347 w 347"/>
              <a:gd name="T24" fmla="*/ 577 h 57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47" h="577">
                <a:moveTo>
                  <a:pt x="346" y="0"/>
                </a:moveTo>
                <a:lnTo>
                  <a:pt x="115" y="230"/>
                </a:lnTo>
                <a:lnTo>
                  <a:pt x="0" y="576"/>
                </a:lnTo>
                <a:lnTo>
                  <a:pt x="38" y="576"/>
                </a:lnTo>
                <a:lnTo>
                  <a:pt x="154" y="269"/>
                </a:lnTo>
                <a:lnTo>
                  <a:pt x="346" y="192"/>
                </a:lnTo>
                <a:lnTo>
                  <a:pt x="346" y="0"/>
                </a:lnTo>
              </a:path>
            </a:pathLst>
          </a:custGeom>
          <a:gradFill rotWithShape="0">
            <a:gsLst>
              <a:gs pos="0">
                <a:srgbClr val="000000"/>
              </a:gs>
              <a:gs pos="100000">
                <a:srgbClr val="333333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477"/>
          </a:p>
        </p:txBody>
      </p:sp>
      <p:sp>
        <p:nvSpPr>
          <p:cNvPr id="26636" name="Arc 12"/>
          <p:cNvSpPr>
            <a:spLocks/>
          </p:cNvSpPr>
          <p:nvPr/>
        </p:nvSpPr>
        <p:spPr bwMode="auto">
          <a:xfrm>
            <a:off x="4380034" y="3662729"/>
            <a:ext cx="167054" cy="218343"/>
          </a:xfrm>
          <a:custGeom>
            <a:avLst/>
            <a:gdLst>
              <a:gd name="T0" fmla="*/ 0 w 21860"/>
              <a:gd name="T1" fmla="*/ 2147483647 h 21600"/>
              <a:gd name="T2" fmla="*/ 2147483647 w 21860"/>
              <a:gd name="T3" fmla="*/ 2147483647 h 21600"/>
              <a:gd name="T4" fmla="*/ 2147483647 w 21860"/>
              <a:gd name="T5" fmla="*/ 2147483647 h 21600"/>
              <a:gd name="T6" fmla="*/ 0 60000 65536"/>
              <a:gd name="T7" fmla="*/ 0 60000 65536"/>
              <a:gd name="T8" fmla="*/ 0 60000 65536"/>
              <a:gd name="T9" fmla="*/ 0 w 21860"/>
              <a:gd name="T10" fmla="*/ 0 h 21600"/>
              <a:gd name="T11" fmla="*/ 21860 w 2186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860" h="21600" fill="none" extrusionOk="0">
                <a:moveTo>
                  <a:pt x="-1" y="1"/>
                </a:moveTo>
                <a:cubicBezTo>
                  <a:pt x="86" y="0"/>
                  <a:pt x="173" y="-1"/>
                  <a:pt x="260" y="0"/>
                </a:cubicBezTo>
                <a:cubicBezTo>
                  <a:pt x="12189" y="0"/>
                  <a:pt x="21860" y="9670"/>
                  <a:pt x="21860" y="21600"/>
                </a:cubicBezTo>
              </a:path>
              <a:path w="21860" h="21600" stroke="0" extrusionOk="0">
                <a:moveTo>
                  <a:pt x="-1" y="1"/>
                </a:moveTo>
                <a:cubicBezTo>
                  <a:pt x="86" y="0"/>
                  <a:pt x="173" y="-1"/>
                  <a:pt x="260" y="0"/>
                </a:cubicBezTo>
                <a:cubicBezTo>
                  <a:pt x="12189" y="0"/>
                  <a:pt x="21860" y="9670"/>
                  <a:pt x="21860" y="21600"/>
                </a:cubicBezTo>
                <a:lnTo>
                  <a:pt x="260" y="21600"/>
                </a:lnTo>
                <a:close/>
              </a:path>
            </a:pathLst>
          </a:custGeom>
          <a:solidFill>
            <a:srgbClr val="919191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37" name="Arc 13"/>
          <p:cNvSpPr>
            <a:spLocks/>
          </p:cNvSpPr>
          <p:nvPr/>
        </p:nvSpPr>
        <p:spPr bwMode="auto">
          <a:xfrm>
            <a:off x="4217377" y="3662731"/>
            <a:ext cx="168520" cy="215412"/>
          </a:xfrm>
          <a:custGeom>
            <a:avLst/>
            <a:gdLst>
              <a:gd name="T0" fmla="*/ 0 w 21599"/>
              <a:gd name="T1" fmla="*/ 2147483647 h 21598"/>
              <a:gd name="T2" fmla="*/ 2147483647 w 21599"/>
              <a:gd name="T3" fmla="*/ 0 h 21598"/>
              <a:gd name="T4" fmla="*/ 2147483647 w 21599"/>
              <a:gd name="T5" fmla="*/ 2147483647 h 21598"/>
              <a:gd name="T6" fmla="*/ 0 60000 65536"/>
              <a:gd name="T7" fmla="*/ 0 60000 65536"/>
              <a:gd name="T8" fmla="*/ 0 60000 65536"/>
              <a:gd name="T9" fmla="*/ 0 w 21599"/>
              <a:gd name="T10" fmla="*/ 0 h 21598"/>
              <a:gd name="T11" fmla="*/ 21599 w 21599"/>
              <a:gd name="T12" fmla="*/ 21598 h 215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99" h="21598" fill="none" extrusionOk="0">
                <a:moveTo>
                  <a:pt x="-1" y="21402"/>
                </a:moveTo>
                <a:cubicBezTo>
                  <a:pt x="105" y="9651"/>
                  <a:pt x="9588" y="140"/>
                  <a:pt x="21339" y="-1"/>
                </a:cubicBezTo>
              </a:path>
              <a:path w="21599" h="21598" stroke="0" extrusionOk="0">
                <a:moveTo>
                  <a:pt x="-1" y="21402"/>
                </a:moveTo>
                <a:cubicBezTo>
                  <a:pt x="105" y="9651"/>
                  <a:pt x="9588" y="140"/>
                  <a:pt x="21339" y="-1"/>
                </a:cubicBezTo>
                <a:lnTo>
                  <a:pt x="21599" y="21598"/>
                </a:lnTo>
                <a:close/>
              </a:path>
            </a:pathLst>
          </a:custGeom>
          <a:solidFill>
            <a:srgbClr val="919191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38" name="Line 14"/>
          <p:cNvSpPr>
            <a:spLocks noChangeShapeType="1"/>
          </p:cNvSpPr>
          <p:nvPr/>
        </p:nvSpPr>
        <p:spPr bwMode="auto">
          <a:xfrm flipH="1">
            <a:off x="4214445" y="3878141"/>
            <a:ext cx="33410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3395297" y="2398102"/>
            <a:ext cx="1355480" cy="1324708"/>
          </a:xfrm>
          <a:prstGeom prst="rect">
            <a:avLst/>
          </a:prstGeom>
          <a:gradFill rotWithShape="0">
            <a:gsLst>
              <a:gs pos="0">
                <a:srgbClr val="919191"/>
              </a:gs>
              <a:gs pos="100000">
                <a:srgbClr val="E9E9E9"/>
              </a:gs>
            </a:gsLst>
            <a:lin ang="0" scaled="1"/>
          </a:gra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5326672" y="4508258"/>
            <a:ext cx="196362" cy="43962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41" name="Freeform 17"/>
          <p:cNvSpPr>
            <a:spLocks/>
          </p:cNvSpPr>
          <p:nvPr/>
        </p:nvSpPr>
        <p:spPr bwMode="auto">
          <a:xfrm>
            <a:off x="4766895" y="3362326"/>
            <a:ext cx="696057" cy="1132742"/>
          </a:xfrm>
          <a:custGeom>
            <a:avLst/>
            <a:gdLst>
              <a:gd name="T0" fmla="*/ 0 w 346"/>
              <a:gd name="T1" fmla="*/ 0 h 577"/>
              <a:gd name="T2" fmla="*/ 2147483647 w 346"/>
              <a:gd name="T3" fmla="*/ 2147483647 h 577"/>
              <a:gd name="T4" fmla="*/ 2147483647 w 346"/>
              <a:gd name="T5" fmla="*/ 2147483647 h 577"/>
              <a:gd name="T6" fmla="*/ 2147483647 w 346"/>
              <a:gd name="T7" fmla="*/ 2147483647 h 577"/>
              <a:gd name="T8" fmla="*/ 2147483647 w 346"/>
              <a:gd name="T9" fmla="*/ 2147483647 h 577"/>
              <a:gd name="T10" fmla="*/ 0 w 346"/>
              <a:gd name="T11" fmla="*/ 2147483647 h 577"/>
              <a:gd name="T12" fmla="*/ 0 w 346"/>
              <a:gd name="T13" fmla="*/ 0 h 57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46"/>
              <a:gd name="T22" fmla="*/ 0 h 577"/>
              <a:gd name="T23" fmla="*/ 346 w 346"/>
              <a:gd name="T24" fmla="*/ 577 h 57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46" h="577">
                <a:moveTo>
                  <a:pt x="0" y="0"/>
                </a:moveTo>
                <a:lnTo>
                  <a:pt x="230" y="230"/>
                </a:lnTo>
                <a:lnTo>
                  <a:pt x="345" y="576"/>
                </a:lnTo>
                <a:lnTo>
                  <a:pt x="307" y="576"/>
                </a:lnTo>
                <a:lnTo>
                  <a:pt x="192" y="269"/>
                </a:lnTo>
                <a:lnTo>
                  <a:pt x="0" y="192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B9B9B9"/>
              </a:gs>
              <a:gs pos="100000">
                <a:srgbClr val="CECECE"/>
              </a:gs>
            </a:gsLst>
            <a:lin ang="0" scaled="1"/>
          </a:gradFill>
          <a:ln w="254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477"/>
          </a:p>
        </p:txBody>
      </p:sp>
      <p:sp>
        <p:nvSpPr>
          <p:cNvPr id="26642" name="Line 18"/>
          <p:cNvSpPr>
            <a:spLocks noChangeShapeType="1"/>
          </p:cNvSpPr>
          <p:nvPr/>
        </p:nvSpPr>
        <p:spPr bwMode="auto">
          <a:xfrm>
            <a:off x="4614495" y="2456718"/>
            <a:ext cx="0" cy="1206011"/>
          </a:xfrm>
          <a:prstGeom prst="line">
            <a:avLst/>
          </a:prstGeom>
          <a:noFill/>
          <a:ln w="50800">
            <a:solidFill>
              <a:srgbClr val="91919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43" name="Line 19"/>
          <p:cNvSpPr>
            <a:spLocks noChangeShapeType="1"/>
          </p:cNvSpPr>
          <p:nvPr/>
        </p:nvSpPr>
        <p:spPr bwMode="auto">
          <a:xfrm>
            <a:off x="3535972" y="2456718"/>
            <a:ext cx="0" cy="1206011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44" name="Arc 20"/>
          <p:cNvSpPr>
            <a:spLocks/>
          </p:cNvSpPr>
          <p:nvPr/>
        </p:nvSpPr>
        <p:spPr bwMode="auto">
          <a:xfrm>
            <a:off x="3689838" y="1554041"/>
            <a:ext cx="309197" cy="303334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21460"/>
                </a:moveTo>
                <a:cubicBezTo>
                  <a:pt x="77" y="9640"/>
                  <a:pt x="9640" y="77"/>
                  <a:pt x="21460" y="0"/>
                </a:cubicBezTo>
              </a:path>
              <a:path w="21600" h="21600" stroke="0" extrusionOk="0">
                <a:moveTo>
                  <a:pt x="0" y="21460"/>
                </a:moveTo>
                <a:cubicBezTo>
                  <a:pt x="77" y="9640"/>
                  <a:pt x="9640" y="77"/>
                  <a:pt x="21460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45" name="Arc 21"/>
          <p:cNvSpPr>
            <a:spLocks/>
          </p:cNvSpPr>
          <p:nvPr/>
        </p:nvSpPr>
        <p:spPr bwMode="auto">
          <a:xfrm>
            <a:off x="4069373" y="1924783"/>
            <a:ext cx="310662" cy="304800"/>
          </a:xfrm>
          <a:custGeom>
            <a:avLst/>
            <a:gdLst>
              <a:gd name="T0" fmla="*/ 2147483647 w 21741"/>
              <a:gd name="T1" fmla="*/ 0 h 21741"/>
              <a:gd name="T2" fmla="*/ 0 w 21741"/>
              <a:gd name="T3" fmla="*/ 2147483647 h 21741"/>
              <a:gd name="T4" fmla="*/ 2147483647 w 21741"/>
              <a:gd name="T5" fmla="*/ 2147483647 h 21741"/>
              <a:gd name="T6" fmla="*/ 0 60000 65536"/>
              <a:gd name="T7" fmla="*/ 0 60000 65536"/>
              <a:gd name="T8" fmla="*/ 0 60000 65536"/>
              <a:gd name="T9" fmla="*/ 0 w 21741"/>
              <a:gd name="T10" fmla="*/ 0 h 21741"/>
              <a:gd name="T11" fmla="*/ 21741 w 21741"/>
              <a:gd name="T12" fmla="*/ 21741 h 2174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741" h="21741" fill="none" extrusionOk="0">
                <a:moveTo>
                  <a:pt x="21740" y="0"/>
                </a:moveTo>
                <a:cubicBezTo>
                  <a:pt x="21740" y="47"/>
                  <a:pt x="21741" y="94"/>
                  <a:pt x="21741" y="141"/>
                </a:cubicBezTo>
                <a:cubicBezTo>
                  <a:pt x="21741" y="12070"/>
                  <a:pt x="12070" y="21741"/>
                  <a:pt x="141" y="21741"/>
                </a:cubicBezTo>
                <a:cubicBezTo>
                  <a:pt x="94" y="21741"/>
                  <a:pt x="47" y="21740"/>
                  <a:pt x="0" y="21740"/>
                </a:cubicBezTo>
              </a:path>
              <a:path w="21741" h="21741" stroke="0" extrusionOk="0">
                <a:moveTo>
                  <a:pt x="21740" y="0"/>
                </a:moveTo>
                <a:cubicBezTo>
                  <a:pt x="21740" y="47"/>
                  <a:pt x="21741" y="94"/>
                  <a:pt x="21741" y="141"/>
                </a:cubicBezTo>
                <a:cubicBezTo>
                  <a:pt x="21741" y="12070"/>
                  <a:pt x="12070" y="21741"/>
                  <a:pt x="141" y="21741"/>
                </a:cubicBezTo>
                <a:cubicBezTo>
                  <a:pt x="94" y="21741"/>
                  <a:pt x="47" y="21740"/>
                  <a:pt x="0" y="21740"/>
                </a:cubicBezTo>
                <a:lnTo>
                  <a:pt x="141" y="141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4013689" y="3300780"/>
            <a:ext cx="42496" cy="1251438"/>
          </a:xfrm>
          <a:prstGeom prst="rect">
            <a:avLst/>
          </a:prstGeom>
          <a:solidFill>
            <a:srgbClr val="91919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47" name="Rectangle 23"/>
          <p:cNvSpPr>
            <a:spLocks noChangeArrowheads="1"/>
          </p:cNvSpPr>
          <p:nvPr/>
        </p:nvSpPr>
        <p:spPr bwMode="auto">
          <a:xfrm>
            <a:off x="3936022" y="4582993"/>
            <a:ext cx="199292" cy="45427"/>
          </a:xfrm>
          <a:prstGeom prst="rect">
            <a:avLst/>
          </a:prstGeom>
          <a:solidFill>
            <a:schemeClr val="tx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48" name="Line 24"/>
          <p:cNvSpPr>
            <a:spLocks noChangeShapeType="1"/>
          </p:cNvSpPr>
          <p:nvPr/>
        </p:nvSpPr>
        <p:spPr bwMode="auto">
          <a:xfrm>
            <a:off x="3379177" y="2834787"/>
            <a:ext cx="138772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49" name="Line 25"/>
          <p:cNvSpPr>
            <a:spLocks noChangeShapeType="1"/>
          </p:cNvSpPr>
          <p:nvPr/>
        </p:nvSpPr>
        <p:spPr bwMode="auto">
          <a:xfrm>
            <a:off x="3379177" y="3211390"/>
            <a:ext cx="138772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50" name="Oval 26"/>
          <p:cNvSpPr>
            <a:spLocks noChangeArrowheads="1"/>
          </p:cNvSpPr>
          <p:nvPr/>
        </p:nvSpPr>
        <p:spPr bwMode="auto">
          <a:xfrm>
            <a:off x="3319095" y="2774706"/>
            <a:ext cx="199292" cy="194897"/>
          </a:xfrm>
          <a:prstGeom prst="ellipse">
            <a:avLst/>
          </a:prstGeom>
          <a:solidFill>
            <a:srgbClr val="91919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51" name="Oval 27"/>
          <p:cNvSpPr>
            <a:spLocks noChangeArrowheads="1"/>
          </p:cNvSpPr>
          <p:nvPr/>
        </p:nvSpPr>
        <p:spPr bwMode="auto">
          <a:xfrm>
            <a:off x="3626828" y="2774706"/>
            <a:ext cx="200757" cy="194897"/>
          </a:xfrm>
          <a:prstGeom prst="ellipse">
            <a:avLst/>
          </a:prstGeom>
          <a:solidFill>
            <a:srgbClr val="91919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52" name="Oval 28"/>
          <p:cNvSpPr>
            <a:spLocks noChangeArrowheads="1"/>
          </p:cNvSpPr>
          <p:nvPr/>
        </p:nvSpPr>
        <p:spPr bwMode="auto">
          <a:xfrm>
            <a:off x="4319953" y="2774706"/>
            <a:ext cx="200758" cy="194897"/>
          </a:xfrm>
          <a:prstGeom prst="ellipse">
            <a:avLst/>
          </a:prstGeom>
          <a:solidFill>
            <a:srgbClr val="91919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53" name="AutoShape 29"/>
          <p:cNvSpPr>
            <a:spLocks noChangeArrowheads="1"/>
          </p:cNvSpPr>
          <p:nvPr/>
        </p:nvSpPr>
        <p:spPr bwMode="auto">
          <a:xfrm flipV="1">
            <a:off x="3471496" y="1794364"/>
            <a:ext cx="1201615" cy="57296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399" y="21600"/>
                </a:lnTo>
                <a:lnTo>
                  <a:pt x="16201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1919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54" name="Oval 30"/>
          <p:cNvSpPr>
            <a:spLocks noChangeArrowheads="1"/>
          </p:cNvSpPr>
          <p:nvPr/>
        </p:nvSpPr>
        <p:spPr bwMode="auto">
          <a:xfrm>
            <a:off x="4629149" y="2774706"/>
            <a:ext cx="197826" cy="194897"/>
          </a:xfrm>
          <a:prstGeom prst="ellipse">
            <a:avLst/>
          </a:prstGeom>
          <a:solidFill>
            <a:srgbClr val="91919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55" name="Arc 31"/>
          <p:cNvSpPr>
            <a:spLocks/>
          </p:cNvSpPr>
          <p:nvPr/>
        </p:nvSpPr>
        <p:spPr bwMode="auto">
          <a:xfrm>
            <a:off x="3448051" y="2834789"/>
            <a:ext cx="49823" cy="43962"/>
          </a:xfrm>
          <a:custGeom>
            <a:avLst/>
            <a:gdLst>
              <a:gd name="T0" fmla="*/ 0 w 22538"/>
              <a:gd name="T1" fmla="*/ 715971272 h 21600"/>
              <a:gd name="T2" fmla="*/ 2147483647 w 22538"/>
              <a:gd name="T3" fmla="*/ 2147483647 h 21600"/>
              <a:gd name="T4" fmla="*/ 2147483647 w 22538"/>
              <a:gd name="T5" fmla="*/ 2147483647 h 21600"/>
              <a:gd name="T6" fmla="*/ 0 60000 65536"/>
              <a:gd name="T7" fmla="*/ 0 60000 65536"/>
              <a:gd name="T8" fmla="*/ 0 60000 65536"/>
              <a:gd name="T9" fmla="*/ 0 w 22538"/>
              <a:gd name="T10" fmla="*/ 0 h 21600"/>
              <a:gd name="T11" fmla="*/ 22538 w 2253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538" h="21600" fill="none" extrusionOk="0">
                <a:moveTo>
                  <a:pt x="0" y="20"/>
                </a:moveTo>
                <a:cubicBezTo>
                  <a:pt x="312" y="6"/>
                  <a:pt x="625" y="-1"/>
                  <a:pt x="938" y="0"/>
                </a:cubicBezTo>
                <a:cubicBezTo>
                  <a:pt x="12867" y="0"/>
                  <a:pt x="22538" y="9670"/>
                  <a:pt x="22538" y="21600"/>
                </a:cubicBezTo>
              </a:path>
              <a:path w="22538" h="21600" stroke="0" extrusionOk="0">
                <a:moveTo>
                  <a:pt x="0" y="20"/>
                </a:moveTo>
                <a:cubicBezTo>
                  <a:pt x="312" y="6"/>
                  <a:pt x="625" y="-1"/>
                  <a:pt x="938" y="0"/>
                </a:cubicBezTo>
                <a:cubicBezTo>
                  <a:pt x="12867" y="0"/>
                  <a:pt x="22538" y="9670"/>
                  <a:pt x="22538" y="21600"/>
                </a:cubicBezTo>
                <a:lnTo>
                  <a:pt x="938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56" name="Arc 32"/>
          <p:cNvSpPr>
            <a:spLocks/>
          </p:cNvSpPr>
          <p:nvPr/>
        </p:nvSpPr>
        <p:spPr bwMode="auto">
          <a:xfrm>
            <a:off x="3757245" y="2834789"/>
            <a:ext cx="48358" cy="43962"/>
          </a:xfrm>
          <a:custGeom>
            <a:avLst/>
            <a:gdLst>
              <a:gd name="T0" fmla="*/ 0 w 22538"/>
              <a:gd name="T1" fmla="*/ 715971272 h 21600"/>
              <a:gd name="T2" fmla="*/ 2147483647 w 22538"/>
              <a:gd name="T3" fmla="*/ 2147483647 h 21600"/>
              <a:gd name="T4" fmla="*/ 2147483647 w 22538"/>
              <a:gd name="T5" fmla="*/ 2147483647 h 21600"/>
              <a:gd name="T6" fmla="*/ 0 60000 65536"/>
              <a:gd name="T7" fmla="*/ 0 60000 65536"/>
              <a:gd name="T8" fmla="*/ 0 60000 65536"/>
              <a:gd name="T9" fmla="*/ 0 w 22538"/>
              <a:gd name="T10" fmla="*/ 0 h 21600"/>
              <a:gd name="T11" fmla="*/ 22538 w 2253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538" h="21600" fill="none" extrusionOk="0">
                <a:moveTo>
                  <a:pt x="0" y="20"/>
                </a:moveTo>
                <a:cubicBezTo>
                  <a:pt x="312" y="6"/>
                  <a:pt x="625" y="-1"/>
                  <a:pt x="938" y="0"/>
                </a:cubicBezTo>
                <a:cubicBezTo>
                  <a:pt x="12867" y="0"/>
                  <a:pt x="22538" y="9670"/>
                  <a:pt x="22538" y="21600"/>
                </a:cubicBezTo>
              </a:path>
              <a:path w="22538" h="21600" stroke="0" extrusionOk="0">
                <a:moveTo>
                  <a:pt x="0" y="20"/>
                </a:moveTo>
                <a:cubicBezTo>
                  <a:pt x="312" y="6"/>
                  <a:pt x="625" y="-1"/>
                  <a:pt x="938" y="0"/>
                </a:cubicBezTo>
                <a:cubicBezTo>
                  <a:pt x="12867" y="0"/>
                  <a:pt x="22538" y="9670"/>
                  <a:pt x="22538" y="21600"/>
                </a:cubicBezTo>
                <a:lnTo>
                  <a:pt x="938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57" name="Arc 33"/>
          <p:cNvSpPr>
            <a:spLocks/>
          </p:cNvSpPr>
          <p:nvPr/>
        </p:nvSpPr>
        <p:spPr bwMode="auto">
          <a:xfrm>
            <a:off x="4761034" y="2830393"/>
            <a:ext cx="45426" cy="45427"/>
          </a:xfrm>
          <a:custGeom>
            <a:avLst/>
            <a:gdLst>
              <a:gd name="T0" fmla="*/ 0 w 22518"/>
              <a:gd name="T1" fmla="*/ 1492180199 h 21600"/>
              <a:gd name="T2" fmla="*/ 2147483647 w 22518"/>
              <a:gd name="T3" fmla="*/ 2147483647 h 21600"/>
              <a:gd name="T4" fmla="*/ 2147483647 w 22518"/>
              <a:gd name="T5" fmla="*/ 2147483647 h 21600"/>
              <a:gd name="T6" fmla="*/ 0 60000 65536"/>
              <a:gd name="T7" fmla="*/ 0 60000 65536"/>
              <a:gd name="T8" fmla="*/ 0 60000 65536"/>
              <a:gd name="T9" fmla="*/ 0 w 22518"/>
              <a:gd name="T10" fmla="*/ 0 h 21600"/>
              <a:gd name="T11" fmla="*/ 22518 w 2251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518" h="21600" fill="none" extrusionOk="0">
                <a:moveTo>
                  <a:pt x="-1" y="19"/>
                </a:moveTo>
                <a:cubicBezTo>
                  <a:pt x="305" y="6"/>
                  <a:pt x="611" y="-1"/>
                  <a:pt x="918" y="0"/>
                </a:cubicBezTo>
                <a:cubicBezTo>
                  <a:pt x="12847" y="0"/>
                  <a:pt x="22518" y="9670"/>
                  <a:pt x="22518" y="21600"/>
                </a:cubicBezTo>
              </a:path>
              <a:path w="22518" h="21600" stroke="0" extrusionOk="0">
                <a:moveTo>
                  <a:pt x="-1" y="19"/>
                </a:moveTo>
                <a:cubicBezTo>
                  <a:pt x="305" y="6"/>
                  <a:pt x="611" y="-1"/>
                  <a:pt x="918" y="0"/>
                </a:cubicBezTo>
                <a:cubicBezTo>
                  <a:pt x="12847" y="0"/>
                  <a:pt x="22518" y="9670"/>
                  <a:pt x="22518" y="21600"/>
                </a:cubicBezTo>
                <a:lnTo>
                  <a:pt x="918" y="21600"/>
                </a:lnTo>
                <a:close/>
              </a:path>
            </a:pathLst>
          </a:custGeom>
          <a:noFill/>
          <a:ln w="12700" cap="rnd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58" name="Arc 34"/>
          <p:cNvSpPr>
            <a:spLocks/>
          </p:cNvSpPr>
          <p:nvPr/>
        </p:nvSpPr>
        <p:spPr bwMode="auto">
          <a:xfrm>
            <a:off x="4453303" y="2830390"/>
            <a:ext cx="46892" cy="46892"/>
          </a:xfrm>
          <a:custGeom>
            <a:avLst/>
            <a:gdLst>
              <a:gd name="T0" fmla="*/ 0 w 22479"/>
              <a:gd name="T1" fmla="*/ 2147483647 h 21600"/>
              <a:gd name="T2" fmla="*/ 2147483647 w 22479"/>
              <a:gd name="T3" fmla="*/ 2147483647 h 21600"/>
              <a:gd name="T4" fmla="*/ 2147483647 w 22479"/>
              <a:gd name="T5" fmla="*/ 2147483647 h 21600"/>
              <a:gd name="T6" fmla="*/ 0 60000 65536"/>
              <a:gd name="T7" fmla="*/ 0 60000 65536"/>
              <a:gd name="T8" fmla="*/ 0 60000 65536"/>
              <a:gd name="T9" fmla="*/ 0 w 22479"/>
              <a:gd name="T10" fmla="*/ 0 h 21600"/>
              <a:gd name="T11" fmla="*/ 22479 w 22479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479" h="21600" fill="none" extrusionOk="0">
                <a:moveTo>
                  <a:pt x="-1" y="18"/>
                </a:moveTo>
                <a:cubicBezTo>
                  <a:pt x="299" y="6"/>
                  <a:pt x="599" y="-1"/>
                  <a:pt x="899" y="0"/>
                </a:cubicBezTo>
                <a:cubicBezTo>
                  <a:pt x="12463" y="0"/>
                  <a:pt x="21976" y="9108"/>
                  <a:pt x="22478" y="20662"/>
                </a:cubicBezTo>
              </a:path>
              <a:path w="22479" h="21600" stroke="0" extrusionOk="0">
                <a:moveTo>
                  <a:pt x="-1" y="18"/>
                </a:moveTo>
                <a:cubicBezTo>
                  <a:pt x="299" y="6"/>
                  <a:pt x="599" y="-1"/>
                  <a:pt x="899" y="0"/>
                </a:cubicBezTo>
                <a:cubicBezTo>
                  <a:pt x="12463" y="0"/>
                  <a:pt x="21976" y="9108"/>
                  <a:pt x="22478" y="20662"/>
                </a:cubicBezTo>
                <a:lnTo>
                  <a:pt x="899" y="21600"/>
                </a:lnTo>
                <a:close/>
              </a:path>
            </a:pathLst>
          </a:custGeom>
          <a:noFill/>
          <a:ln w="12700" cap="rnd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59" name="Freeform 35"/>
          <p:cNvSpPr>
            <a:spLocks/>
          </p:cNvSpPr>
          <p:nvPr/>
        </p:nvSpPr>
        <p:spPr bwMode="auto">
          <a:xfrm>
            <a:off x="1373066" y="4367582"/>
            <a:ext cx="568569" cy="278423"/>
          </a:xfrm>
          <a:custGeom>
            <a:avLst/>
            <a:gdLst>
              <a:gd name="T0" fmla="*/ 0 w 283"/>
              <a:gd name="T1" fmla="*/ 2147483647 h 142"/>
              <a:gd name="T2" fmla="*/ 2147483647 w 283"/>
              <a:gd name="T3" fmla="*/ 2147483647 h 142"/>
              <a:gd name="T4" fmla="*/ 2147483647 w 283"/>
              <a:gd name="T5" fmla="*/ 2147483647 h 142"/>
              <a:gd name="T6" fmla="*/ 2147483647 w 283"/>
              <a:gd name="T7" fmla="*/ 2147483647 h 142"/>
              <a:gd name="T8" fmla="*/ 2147483647 w 283"/>
              <a:gd name="T9" fmla="*/ 2147483647 h 142"/>
              <a:gd name="T10" fmla="*/ 2147483647 w 283"/>
              <a:gd name="T11" fmla="*/ 2147483647 h 142"/>
              <a:gd name="T12" fmla="*/ 2147483647 w 283"/>
              <a:gd name="T13" fmla="*/ 2147483647 h 142"/>
              <a:gd name="T14" fmla="*/ 2147483647 w 283"/>
              <a:gd name="T15" fmla="*/ 2147483647 h 142"/>
              <a:gd name="T16" fmla="*/ 2147483647 w 283"/>
              <a:gd name="T17" fmla="*/ 0 h 142"/>
              <a:gd name="T18" fmla="*/ 2147483647 w 283"/>
              <a:gd name="T19" fmla="*/ 0 h 142"/>
              <a:gd name="T20" fmla="*/ 2147483647 w 283"/>
              <a:gd name="T21" fmla="*/ 0 h 142"/>
              <a:gd name="T22" fmla="*/ 2147483647 w 283"/>
              <a:gd name="T23" fmla="*/ 0 h 142"/>
              <a:gd name="T24" fmla="*/ 2147483647 w 283"/>
              <a:gd name="T25" fmla="*/ 0 h 142"/>
              <a:gd name="T26" fmla="*/ 2147483647 w 283"/>
              <a:gd name="T27" fmla="*/ 2147483647 h 142"/>
              <a:gd name="T28" fmla="*/ 2147483647 w 283"/>
              <a:gd name="T29" fmla="*/ 2147483647 h 142"/>
              <a:gd name="T30" fmla="*/ 2147483647 w 283"/>
              <a:gd name="T31" fmla="*/ 2147483647 h 142"/>
              <a:gd name="T32" fmla="*/ 2147483647 w 283"/>
              <a:gd name="T33" fmla="*/ 2147483647 h 142"/>
              <a:gd name="T34" fmla="*/ 2147483647 w 283"/>
              <a:gd name="T35" fmla="*/ 2147483647 h 142"/>
              <a:gd name="T36" fmla="*/ 2147483647 w 283"/>
              <a:gd name="T37" fmla="*/ 2147483647 h 142"/>
              <a:gd name="T38" fmla="*/ 2147483647 w 283"/>
              <a:gd name="T39" fmla="*/ 2147483647 h 142"/>
              <a:gd name="T40" fmla="*/ 2147483647 w 283"/>
              <a:gd name="T41" fmla="*/ 2147483647 h 142"/>
              <a:gd name="T42" fmla="*/ 2147483647 w 283"/>
              <a:gd name="T43" fmla="*/ 2147483647 h 142"/>
              <a:gd name="T44" fmla="*/ 2147483647 w 283"/>
              <a:gd name="T45" fmla="*/ 2147483647 h 142"/>
              <a:gd name="T46" fmla="*/ 2147483647 w 283"/>
              <a:gd name="T47" fmla="*/ 2147483647 h 142"/>
              <a:gd name="T48" fmla="*/ 2147483647 w 283"/>
              <a:gd name="T49" fmla="*/ 2147483647 h 142"/>
              <a:gd name="T50" fmla="*/ 2147483647 w 283"/>
              <a:gd name="T51" fmla="*/ 2147483647 h 142"/>
              <a:gd name="T52" fmla="*/ 2147483647 w 283"/>
              <a:gd name="T53" fmla="*/ 2147483647 h 142"/>
              <a:gd name="T54" fmla="*/ 2147483647 w 283"/>
              <a:gd name="T55" fmla="*/ 2147483647 h 142"/>
              <a:gd name="T56" fmla="*/ 2147483647 w 283"/>
              <a:gd name="T57" fmla="*/ 2147483647 h 142"/>
              <a:gd name="T58" fmla="*/ 2147483647 w 283"/>
              <a:gd name="T59" fmla="*/ 2147483647 h 142"/>
              <a:gd name="T60" fmla="*/ 0 w 283"/>
              <a:gd name="T61" fmla="*/ 2147483647 h 14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83"/>
              <a:gd name="T94" fmla="*/ 0 h 142"/>
              <a:gd name="T95" fmla="*/ 283 w 283"/>
              <a:gd name="T96" fmla="*/ 142 h 142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83" h="142">
                <a:moveTo>
                  <a:pt x="0" y="103"/>
                </a:moveTo>
                <a:lnTo>
                  <a:pt x="19" y="83"/>
                </a:lnTo>
                <a:lnTo>
                  <a:pt x="26" y="64"/>
                </a:lnTo>
                <a:lnTo>
                  <a:pt x="38" y="45"/>
                </a:lnTo>
                <a:lnTo>
                  <a:pt x="58" y="38"/>
                </a:lnTo>
                <a:lnTo>
                  <a:pt x="77" y="32"/>
                </a:lnTo>
                <a:lnTo>
                  <a:pt x="96" y="26"/>
                </a:lnTo>
                <a:lnTo>
                  <a:pt x="109" y="6"/>
                </a:lnTo>
                <a:lnTo>
                  <a:pt x="128" y="0"/>
                </a:lnTo>
                <a:lnTo>
                  <a:pt x="147" y="0"/>
                </a:lnTo>
                <a:lnTo>
                  <a:pt x="167" y="0"/>
                </a:lnTo>
                <a:lnTo>
                  <a:pt x="186" y="0"/>
                </a:lnTo>
                <a:lnTo>
                  <a:pt x="205" y="0"/>
                </a:lnTo>
                <a:lnTo>
                  <a:pt x="218" y="19"/>
                </a:lnTo>
                <a:lnTo>
                  <a:pt x="237" y="32"/>
                </a:lnTo>
                <a:lnTo>
                  <a:pt x="256" y="45"/>
                </a:lnTo>
                <a:lnTo>
                  <a:pt x="263" y="64"/>
                </a:lnTo>
                <a:lnTo>
                  <a:pt x="269" y="83"/>
                </a:lnTo>
                <a:lnTo>
                  <a:pt x="282" y="103"/>
                </a:lnTo>
                <a:lnTo>
                  <a:pt x="263" y="115"/>
                </a:lnTo>
                <a:lnTo>
                  <a:pt x="244" y="122"/>
                </a:lnTo>
                <a:lnTo>
                  <a:pt x="224" y="122"/>
                </a:lnTo>
                <a:lnTo>
                  <a:pt x="179" y="122"/>
                </a:lnTo>
                <a:lnTo>
                  <a:pt x="160" y="122"/>
                </a:lnTo>
                <a:lnTo>
                  <a:pt x="141" y="128"/>
                </a:lnTo>
                <a:lnTo>
                  <a:pt x="77" y="128"/>
                </a:lnTo>
                <a:lnTo>
                  <a:pt x="38" y="141"/>
                </a:lnTo>
                <a:lnTo>
                  <a:pt x="13" y="135"/>
                </a:lnTo>
                <a:lnTo>
                  <a:pt x="6" y="115"/>
                </a:lnTo>
                <a:lnTo>
                  <a:pt x="6" y="96"/>
                </a:lnTo>
                <a:lnTo>
                  <a:pt x="0" y="103"/>
                </a:lnTo>
              </a:path>
            </a:pathLst>
          </a:custGeom>
          <a:solidFill>
            <a:srgbClr val="474747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477"/>
          </a:p>
        </p:txBody>
      </p:sp>
      <p:sp>
        <p:nvSpPr>
          <p:cNvPr id="26660" name="Freeform 36"/>
          <p:cNvSpPr>
            <a:spLocks/>
          </p:cNvSpPr>
          <p:nvPr/>
        </p:nvSpPr>
        <p:spPr bwMode="auto">
          <a:xfrm>
            <a:off x="1682260" y="4341202"/>
            <a:ext cx="570035" cy="379534"/>
          </a:xfrm>
          <a:custGeom>
            <a:avLst/>
            <a:gdLst>
              <a:gd name="T0" fmla="*/ 0 w 283"/>
              <a:gd name="T1" fmla="*/ 2147483647 h 193"/>
              <a:gd name="T2" fmla="*/ 2147483647 w 283"/>
              <a:gd name="T3" fmla="*/ 2147483647 h 193"/>
              <a:gd name="T4" fmla="*/ 2147483647 w 283"/>
              <a:gd name="T5" fmla="*/ 2147483647 h 193"/>
              <a:gd name="T6" fmla="*/ 2147483647 w 283"/>
              <a:gd name="T7" fmla="*/ 2147483647 h 193"/>
              <a:gd name="T8" fmla="*/ 2147483647 w 283"/>
              <a:gd name="T9" fmla="*/ 2147483647 h 193"/>
              <a:gd name="T10" fmla="*/ 2147483647 w 283"/>
              <a:gd name="T11" fmla="*/ 2147483647 h 193"/>
              <a:gd name="T12" fmla="*/ 2147483647 w 283"/>
              <a:gd name="T13" fmla="*/ 2147483647 h 193"/>
              <a:gd name="T14" fmla="*/ 2147483647 w 283"/>
              <a:gd name="T15" fmla="*/ 2147483647 h 193"/>
              <a:gd name="T16" fmla="*/ 2147483647 w 283"/>
              <a:gd name="T17" fmla="*/ 0 h 193"/>
              <a:gd name="T18" fmla="*/ 2147483647 w 283"/>
              <a:gd name="T19" fmla="*/ 0 h 193"/>
              <a:gd name="T20" fmla="*/ 2147483647 w 283"/>
              <a:gd name="T21" fmla="*/ 0 h 193"/>
              <a:gd name="T22" fmla="*/ 2147483647 w 283"/>
              <a:gd name="T23" fmla="*/ 0 h 193"/>
              <a:gd name="T24" fmla="*/ 2147483647 w 283"/>
              <a:gd name="T25" fmla="*/ 0 h 193"/>
              <a:gd name="T26" fmla="*/ 2147483647 w 283"/>
              <a:gd name="T27" fmla="*/ 2147483647 h 193"/>
              <a:gd name="T28" fmla="*/ 2147483647 w 283"/>
              <a:gd name="T29" fmla="*/ 2147483647 h 193"/>
              <a:gd name="T30" fmla="*/ 2147483647 w 283"/>
              <a:gd name="T31" fmla="*/ 2147483647 h 193"/>
              <a:gd name="T32" fmla="*/ 2147483647 w 283"/>
              <a:gd name="T33" fmla="*/ 2147483647 h 193"/>
              <a:gd name="T34" fmla="*/ 2147483647 w 283"/>
              <a:gd name="T35" fmla="*/ 2147483647 h 193"/>
              <a:gd name="T36" fmla="*/ 2147483647 w 283"/>
              <a:gd name="T37" fmla="*/ 2147483647 h 193"/>
              <a:gd name="T38" fmla="*/ 2147483647 w 283"/>
              <a:gd name="T39" fmla="*/ 2147483647 h 193"/>
              <a:gd name="T40" fmla="*/ 2147483647 w 283"/>
              <a:gd name="T41" fmla="*/ 2147483647 h 193"/>
              <a:gd name="T42" fmla="*/ 2147483647 w 283"/>
              <a:gd name="T43" fmla="*/ 2147483647 h 193"/>
              <a:gd name="T44" fmla="*/ 2147483647 w 283"/>
              <a:gd name="T45" fmla="*/ 2147483647 h 193"/>
              <a:gd name="T46" fmla="*/ 2147483647 w 283"/>
              <a:gd name="T47" fmla="*/ 2147483647 h 193"/>
              <a:gd name="T48" fmla="*/ 2147483647 w 283"/>
              <a:gd name="T49" fmla="*/ 2147483647 h 193"/>
              <a:gd name="T50" fmla="*/ 2147483647 w 283"/>
              <a:gd name="T51" fmla="*/ 2147483647 h 193"/>
              <a:gd name="T52" fmla="*/ 2147483647 w 283"/>
              <a:gd name="T53" fmla="*/ 2147483647 h 193"/>
              <a:gd name="T54" fmla="*/ 2147483647 w 283"/>
              <a:gd name="T55" fmla="*/ 2147483647 h 193"/>
              <a:gd name="T56" fmla="*/ 2147483647 w 283"/>
              <a:gd name="T57" fmla="*/ 2147483647 h 193"/>
              <a:gd name="T58" fmla="*/ 2147483647 w 283"/>
              <a:gd name="T59" fmla="*/ 2147483647 h 193"/>
              <a:gd name="T60" fmla="*/ 0 w 283"/>
              <a:gd name="T61" fmla="*/ 2147483647 h 19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83"/>
              <a:gd name="T94" fmla="*/ 0 h 193"/>
              <a:gd name="T95" fmla="*/ 283 w 283"/>
              <a:gd name="T96" fmla="*/ 193 h 193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83" h="193">
                <a:moveTo>
                  <a:pt x="0" y="140"/>
                </a:moveTo>
                <a:lnTo>
                  <a:pt x="19" y="113"/>
                </a:lnTo>
                <a:lnTo>
                  <a:pt x="26" y="87"/>
                </a:lnTo>
                <a:lnTo>
                  <a:pt x="38" y="61"/>
                </a:lnTo>
                <a:lnTo>
                  <a:pt x="58" y="52"/>
                </a:lnTo>
                <a:lnTo>
                  <a:pt x="77" y="44"/>
                </a:lnTo>
                <a:lnTo>
                  <a:pt x="96" y="35"/>
                </a:lnTo>
                <a:lnTo>
                  <a:pt x="109" y="9"/>
                </a:lnTo>
                <a:lnTo>
                  <a:pt x="128" y="0"/>
                </a:lnTo>
                <a:lnTo>
                  <a:pt x="147" y="0"/>
                </a:lnTo>
                <a:lnTo>
                  <a:pt x="167" y="0"/>
                </a:lnTo>
                <a:lnTo>
                  <a:pt x="186" y="0"/>
                </a:lnTo>
                <a:lnTo>
                  <a:pt x="205" y="0"/>
                </a:lnTo>
                <a:lnTo>
                  <a:pt x="218" y="26"/>
                </a:lnTo>
                <a:lnTo>
                  <a:pt x="237" y="44"/>
                </a:lnTo>
                <a:lnTo>
                  <a:pt x="256" y="61"/>
                </a:lnTo>
                <a:lnTo>
                  <a:pt x="263" y="87"/>
                </a:lnTo>
                <a:lnTo>
                  <a:pt x="269" y="113"/>
                </a:lnTo>
                <a:lnTo>
                  <a:pt x="282" y="140"/>
                </a:lnTo>
                <a:lnTo>
                  <a:pt x="263" y="157"/>
                </a:lnTo>
                <a:lnTo>
                  <a:pt x="244" y="166"/>
                </a:lnTo>
                <a:lnTo>
                  <a:pt x="224" y="166"/>
                </a:lnTo>
                <a:lnTo>
                  <a:pt x="179" y="166"/>
                </a:lnTo>
                <a:lnTo>
                  <a:pt x="160" y="166"/>
                </a:lnTo>
                <a:lnTo>
                  <a:pt x="141" y="175"/>
                </a:lnTo>
                <a:lnTo>
                  <a:pt x="77" y="175"/>
                </a:lnTo>
                <a:lnTo>
                  <a:pt x="38" y="192"/>
                </a:lnTo>
                <a:lnTo>
                  <a:pt x="13" y="183"/>
                </a:lnTo>
                <a:lnTo>
                  <a:pt x="6" y="157"/>
                </a:lnTo>
                <a:lnTo>
                  <a:pt x="6" y="131"/>
                </a:lnTo>
                <a:lnTo>
                  <a:pt x="0" y="140"/>
                </a:lnTo>
              </a:path>
            </a:pathLst>
          </a:custGeom>
          <a:solidFill>
            <a:srgbClr val="474747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477"/>
          </a:p>
        </p:txBody>
      </p:sp>
      <p:sp>
        <p:nvSpPr>
          <p:cNvPr id="26661" name="Freeform 37"/>
          <p:cNvSpPr>
            <a:spLocks/>
          </p:cNvSpPr>
          <p:nvPr/>
        </p:nvSpPr>
        <p:spPr bwMode="auto">
          <a:xfrm>
            <a:off x="6616211" y="4744185"/>
            <a:ext cx="570034" cy="278423"/>
          </a:xfrm>
          <a:custGeom>
            <a:avLst/>
            <a:gdLst>
              <a:gd name="T0" fmla="*/ 2147483647 w 283"/>
              <a:gd name="T1" fmla="*/ 2147483647 h 142"/>
              <a:gd name="T2" fmla="*/ 2147483647 w 283"/>
              <a:gd name="T3" fmla="*/ 2147483647 h 142"/>
              <a:gd name="T4" fmla="*/ 2147483647 w 283"/>
              <a:gd name="T5" fmla="*/ 2147483647 h 142"/>
              <a:gd name="T6" fmla="*/ 2147483647 w 283"/>
              <a:gd name="T7" fmla="*/ 2147483647 h 142"/>
              <a:gd name="T8" fmla="*/ 2147483647 w 283"/>
              <a:gd name="T9" fmla="*/ 2147483647 h 142"/>
              <a:gd name="T10" fmla="*/ 2147483647 w 283"/>
              <a:gd name="T11" fmla="*/ 2147483647 h 142"/>
              <a:gd name="T12" fmla="*/ 2147483647 w 283"/>
              <a:gd name="T13" fmla="*/ 2147483647 h 142"/>
              <a:gd name="T14" fmla="*/ 2147483647 w 283"/>
              <a:gd name="T15" fmla="*/ 2147483647 h 142"/>
              <a:gd name="T16" fmla="*/ 2147483647 w 283"/>
              <a:gd name="T17" fmla="*/ 0 h 142"/>
              <a:gd name="T18" fmla="*/ 2147483647 w 283"/>
              <a:gd name="T19" fmla="*/ 0 h 142"/>
              <a:gd name="T20" fmla="*/ 2147483647 w 283"/>
              <a:gd name="T21" fmla="*/ 0 h 142"/>
              <a:gd name="T22" fmla="*/ 2147483647 w 283"/>
              <a:gd name="T23" fmla="*/ 0 h 142"/>
              <a:gd name="T24" fmla="*/ 2147483647 w 283"/>
              <a:gd name="T25" fmla="*/ 0 h 142"/>
              <a:gd name="T26" fmla="*/ 2147483647 w 283"/>
              <a:gd name="T27" fmla="*/ 2147483647 h 142"/>
              <a:gd name="T28" fmla="*/ 2147483647 w 283"/>
              <a:gd name="T29" fmla="*/ 2147483647 h 142"/>
              <a:gd name="T30" fmla="*/ 2147483647 w 283"/>
              <a:gd name="T31" fmla="*/ 2147483647 h 142"/>
              <a:gd name="T32" fmla="*/ 2147483647 w 283"/>
              <a:gd name="T33" fmla="*/ 2147483647 h 142"/>
              <a:gd name="T34" fmla="*/ 2147483647 w 283"/>
              <a:gd name="T35" fmla="*/ 2147483647 h 142"/>
              <a:gd name="T36" fmla="*/ 0 w 283"/>
              <a:gd name="T37" fmla="*/ 2147483647 h 142"/>
              <a:gd name="T38" fmla="*/ 2147483647 w 283"/>
              <a:gd name="T39" fmla="*/ 2147483647 h 142"/>
              <a:gd name="T40" fmla="*/ 2147483647 w 283"/>
              <a:gd name="T41" fmla="*/ 2147483647 h 142"/>
              <a:gd name="T42" fmla="*/ 2147483647 w 283"/>
              <a:gd name="T43" fmla="*/ 2147483647 h 142"/>
              <a:gd name="T44" fmla="*/ 2147483647 w 283"/>
              <a:gd name="T45" fmla="*/ 2147483647 h 142"/>
              <a:gd name="T46" fmla="*/ 2147483647 w 283"/>
              <a:gd name="T47" fmla="*/ 2147483647 h 142"/>
              <a:gd name="T48" fmla="*/ 2147483647 w 283"/>
              <a:gd name="T49" fmla="*/ 2147483647 h 142"/>
              <a:gd name="T50" fmla="*/ 2147483647 w 283"/>
              <a:gd name="T51" fmla="*/ 2147483647 h 142"/>
              <a:gd name="T52" fmla="*/ 2147483647 w 283"/>
              <a:gd name="T53" fmla="*/ 2147483647 h 142"/>
              <a:gd name="T54" fmla="*/ 2147483647 w 283"/>
              <a:gd name="T55" fmla="*/ 2147483647 h 142"/>
              <a:gd name="T56" fmla="*/ 2147483647 w 283"/>
              <a:gd name="T57" fmla="*/ 2147483647 h 142"/>
              <a:gd name="T58" fmla="*/ 2147483647 w 283"/>
              <a:gd name="T59" fmla="*/ 2147483647 h 142"/>
              <a:gd name="T60" fmla="*/ 2147483647 w 283"/>
              <a:gd name="T61" fmla="*/ 2147483647 h 14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83"/>
              <a:gd name="T94" fmla="*/ 0 h 142"/>
              <a:gd name="T95" fmla="*/ 283 w 283"/>
              <a:gd name="T96" fmla="*/ 142 h 142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83" h="142">
                <a:moveTo>
                  <a:pt x="282" y="103"/>
                </a:moveTo>
                <a:lnTo>
                  <a:pt x="263" y="83"/>
                </a:lnTo>
                <a:lnTo>
                  <a:pt x="256" y="64"/>
                </a:lnTo>
                <a:lnTo>
                  <a:pt x="244" y="45"/>
                </a:lnTo>
                <a:lnTo>
                  <a:pt x="224" y="38"/>
                </a:lnTo>
                <a:lnTo>
                  <a:pt x="205" y="32"/>
                </a:lnTo>
                <a:lnTo>
                  <a:pt x="186" y="26"/>
                </a:lnTo>
                <a:lnTo>
                  <a:pt x="173" y="6"/>
                </a:lnTo>
                <a:lnTo>
                  <a:pt x="154" y="0"/>
                </a:lnTo>
                <a:lnTo>
                  <a:pt x="135" y="0"/>
                </a:lnTo>
                <a:lnTo>
                  <a:pt x="115" y="0"/>
                </a:lnTo>
                <a:lnTo>
                  <a:pt x="96" y="0"/>
                </a:lnTo>
                <a:lnTo>
                  <a:pt x="77" y="0"/>
                </a:lnTo>
                <a:lnTo>
                  <a:pt x="64" y="19"/>
                </a:lnTo>
                <a:lnTo>
                  <a:pt x="45" y="32"/>
                </a:lnTo>
                <a:lnTo>
                  <a:pt x="26" y="45"/>
                </a:lnTo>
                <a:lnTo>
                  <a:pt x="19" y="64"/>
                </a:lnTo>
                <a:lnTo>
                  <a:pt x="13" y="83"/>
                </a:lnTo>
                <a:lnTo>
                  <a:pt x="0" y="103"/>
                </a:lnTo>
                <a:lnTo>
                  <a:pt x="19" y="115"/>
                </a:lnTo>
                <a:lnTo>
                  <a:pt x="38" y="122"/>
                </a:lnTo>
                <a:lnTo>
                  <a:pt x="58" y="122"/>
                </a:lnTo>
                <a:lnTo>
                  <a:pt x="103" y="122"/>
                </a:lnTo>
                <a:lnTo>
                  <a:pt x="122" y="122"/>
                </a:lnTo>
                <a:lnTo>
                  <a:pt x="141" y="128"/>
                </a:lnTo>
                <a:lnTo>
                  <a:pt x="205" y="128"/>
                </a:lnTo>
                <a:lnTo>
                  <a:pt x="244" y="141"/>
                </a:lnTo>
                <a:lnTo>
                  <a:pt x="269" y="135"/>
                </a:lnTo>
                <a:lnTo>
                  <a:pt x="276" y="115"/>
                </a:lnTo>
                <a:lnTo>
                  <a:pt x="276" y="96"/>
                </a:lnTo>
                <a:lnTo>
                  <a:pt x="282" y="103"/>
                </a:lnTo>
              </a:path>
            </a:pathLst>
          </a:custGeom>
          <a:solidFill>
            <a:schemeClr val="accent1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477"/>
          </a:p>
        </p:txBody>
      </p:sp>
      <p:sp>
        <p:nvSpPr>
          <p:cNvPr id="26662" name="Freeform 38"/>
          <p:cNvSpPr>
            <a:spLocks/>
          </p:cNvSpPr>
          <p:nvPr/>
        </p:nvSpPr>
        <p:spPr bwMode="auto">
          <a:xfrm>
            <a:off x="2970335" y="4442316"/>
            <a:ext cx="825011" cy="315058"/>
          </a:xfrm>
          <a:custGeom>
            <a:avLst/>
            <a:gdLst>
              <a:gd name="T0" fmla="*/ 2147483647 w 411"/>
              <a:gd name="T1" fmla="*/ 2147483647 h 161"/>
              <a:gd name="T2" fmla="*/ 2147483647 w 411"/>
              <a:gd name="T3" fmla="*/ 2147483647 h 161"/>
              <a:gd name="T4" fmla="*/ 2147483647 w 411"/>
              <a:gd name="T5" fmla="*/ 2147483647 h 161"/>
              <a:gd name="T6" fmla="*/ 2147483647 w 411"/>
              <a:gd name="T7" fmla="*/ 2147483647 h 161"/>
              <a:gd name="T8" fmla="*/ 2147483647 w 411"/>
              <a:gd name="T9" fmla="*/ 2147483647 h 161"/>
              <a:gd name="T10" fmla="*/ 2147483647 w 411"/>
              <a:gd name="T11" fmla="*/ 2147483647 h 161"/>
              <a:gd name="T12" fmla="*/ 2147483647 w 411"/>
              <a:gd name="T13" fmla="*/ 2147483647 h 161"/>
              <a:gd name="T14" fmla="*/ 2147483647 w 411"/>
              <a:gd name="T15" fmla="*/ 2147483647 h 161"/>
              <a:gd name="T16" fmla="*/ 2147483647 w 411"/>
              <a:gd name="T17" fmla="*/ 2147483647 h 161"/>
              <a:gd name="T18" fmla="*/ 2147483647 w 411"/>
              <a:gd name="T19" fmla="*/ 0 h 161"/>
              <a:gd name="T20" fmla="*/ 2147483647 w 411"/>
              <a:gd name="T21" fmla="*/ 0 h 161"/>
              <a:gd name="T22" fmla="*/ 2147483647 w 411"/>
              <a:gd name="T23" fmla="*/ 0 h 161"/>
              <a:gd name="T24" fmla="*/ 2147483647 w 411"/>
              <a:gd name="T25" fmla="*/ 0 h 161"/>
              <a:gd name="T26" fmla="*/ 2147483647 w 411"/>
              <a:gd name="T27" fmla="*/ 2147483647 h 161"/>
              <a:gd name="T28" fmla="*/ 2147483647 w 411"/>
              <a:gd name="T29" fmla="*/ 2147483647 h 161"/>
              <a:gd name="T30" fmla="*/ 2147483647 w 411"/>
              <a:gd name="T31" fmla="*/ 2147483647 h 161"/>
              <a:gd name="T32" fmla="*/ 2147483647 w 411"/>
              <a:gd name="T33" fmla="*/ 2147483647 h 161"/>
              <a:gd name="T34" fmla="*/ 2147483647 w 411"/>
              <a:gd name="T35" fmla="*/ 2147483647 h 161"/>
              <a:gd name="T36" fmla="*/ 2147483647 w 411"/>
              <a:gd name="T37" fmla="*/ 2147483647 h 161"/>
              <a:gd name="T38" fmla="*/ 2147483647 w 411"/>
              <a:gd name="T39" fmla="*/ 2147483647 h 161"/>
              <a:gd name="T40" fmla="*/ 2147483647 w 411"/>
              <a:gd name="T41" fmla="*/ 2147483647 h 161"/>
              <a:gd name="T42" fmla="*/ 2147483647 w 411"/>
              <a:gd name="T43" fmla="*/ 2147483647 h 161"/>
              <a:gd name="T44" fmla="*/ 2147483647 w 411"/>
              <a:gd name="T45" fmla="*/ 2147483647 h 161"/>
              <a:gd name="T46" fmla="*/ 2147483647 w 411"/>
              <a:gd name="T47" fmla="*/ 2147483647 h 161"/>
              <a:gd name="T48" fmla="*/ 2147483647 w 411"/>
              <a:gd name="T49" fmla="*/ 2147483647 h 161"/>
              <a:gd name="T50" fmla="*/ 2147483647 w 411"/>
              <a:gd name="T51" fmla="*/ 2147483647 h 161"/>
              <a:gd name="T52" fmla="*/ 2147483647 w 411"/>
              <a:gd name="T53" fmla="*/ 2147483647 h 161"/>
              <a:gd name="T54" fmla="*/ 2147483647 w 411"/>
              <a:gd name="T55" fmla="*/ 2147483647 h 161"/>
              <a:gd name="T56" fmla="*/ 2147483647 w 411"/>
              <a:gd name="T57" fmla="*/ 2147483647 h 161"/>
              <a:gd name="T58" fmla="*/ 2147483647 w 411"/>
              <a:gd name="T59" fmla="*/ 2147483647 h 161"/>
              <a:gd name="T60" fmla="*/ 2147483647 w 411"/>
              <a:gd name="T61" fmla="*/ 2147483647 h 161"/>
              <a:gd name="T62" fmla="*/ 2147483647 w 411"/>
              <a:gd name="T63" fmla="*/ 2147483647 h 161"/>
              <a:gd name="T64" fmla="*/ 2147483647 w 411"/>
              <a:gd name="T65" fmla="*/ 2147483647 h 161"/>
              <a:gd name="T66" fmla="*/ 2147483647 w 411"/>
              <a:gd name="T67" fmla="*/ 2147483647 h 161"/>
              <a:gd name="T68" fmla="*/ 2147483647 w 411"/>
              <a:gd name="T69" fmla="*/ 2147483647 h 161"/>
              <a:gd name="T70" fmla="*/ 0 w 411"/>
              <a:gd name="T71" fmla="*/ 2147483647 h 161"/>
              <a:gd name="T72" fmla="*/ 0 w 411"/>
              <a:gd name="T73" fmla="*/ 2147483647 h 161"/>
              <a:gd name="T74" fmla="*/ 2147483647 w 411"/>
              <a:gd name="T75" fmla="*/ 2147483647 h 161"/>
              <a:gd name="T76" fmla="*/ 2147483647 w 411"/>
              <a:gd name="T77" fmla="*/ 2147483647 h 161"/>
              <a:gd name="T78" fmla="*/ 2147483647 w 411"/>
              <a:gd name="T79" fmla="*/ 2147483647 h 161"/>
              <a:gd name="T80" fmla="*/ 2147483647 w 411"/>
              <a:gd name="T81" fmla="*/ 2147483647 h 16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411"/>
              <a:gd name="T124" fmla="*/ 0 h 161"/>
              <a:gd name="T125" fmla="*/ 411 w 411"/>
              <a:gd name="T126" fmla="*/ 161 h 16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411" h="161">
                <a:moveTo>
                  <a:pt x="51" y="64"/>
                </a:moveTo>
                <a:lnTo>
                  <a:pt x="70" y="58"/>
                </a:lnTo>
                <a:lnTo>
                  <a:pt x="90" y="58"/>
                </a:lnTo>
                <a:lnTo>
                  <a:pt x="109" y="45"/>
                </a:lnTo>
                <a:lnTo>
                  <a:pt x="128" y="38"/>
                </a:lnTo>
                <a:lnTo>
                  <a:pt x="147" y="38"/>
                </a:lnTo>
                <a:lnTo>
                  <a:pt x="167" y="32"/>
                </a:lnTo>
                <a:lnTo>
                  <a:pt x="179" y="13"/>
                </a:lnTo>
                <a:lnTo>
                  <a:pt x="199" y="6"/>
                </a:lnTo>
                <a:lnTo>
                  <a:pt x="224" y="0"/>
                </a:lnTo>
                <a:lnTo>
                  <a:pt x="263" y="0"/>
                </a:lnTo>
                <a:lnTo>
                  <a:pt x="282" y="0"/>
                </a:lnTo>
                <a:lnTo>
                  <a:pt x="301" y="0"/>
                </a:lnTo>
                <a:lnTo>
                  <a:pt x="308" y="19"/>
                </a:lnTo>
                <a:lnTo>
                  <a:pt x="327" y="32"/>
                </a:lnTo>
                <a:lnTo>
                  <a:pt x="346" y="45"/>
                </a:lnTo>
                <a:lnTo>
                  <a:pt x="397" y="64"/>
                </a:lnTo>
                <a:lnTo>
                  <a:pt x="410" y="83"/>
                </a:lnTo>
                <a:lnTo>
                  <a:pt x="410" y="102"/>
                </a:lnTo>
                <a:lnTo>
                  <a:pt x="391" y="115"/>
                </a:lnTo>
                <a:lnTo>
                  <a:pt x="372" y="128"/>
                </a:lnTo>
                <a:lnTo>
                  <a:pt x="352" y="128"/>
                </a:lnTo>
                <a:lnTo>
                  <a:pt x="333" y="128"/>
                </a:lnTo>
                <a:lnTo>
                  <a:pt x="314" y="134"/>
                </a:lnTo>
                <a:lnTo>
                  <a:pt x="269" y="134"/>
                </a:lnTo>
                <a:lnTo>
                  <a:pt x="243" y="147"/>
                </a:lnTo>
                <a:lnTo>
                  <a:pt x="224" y="147"/>
                </a:lnTo>
                <a:lnTo>
                  <a:pt x="205" y="154"/>
                </a:lnTo>
                <a:lnTo>
                  <a:pt x="186" y="154"/>
                </a:lnTo>
                <a:lnTo>
                  <a:pt x="160" y="160"/>
                </a:lnTo>
                <a:lnTo>
                  <a:pt x="141" y="160"/>
                </a:lnTo>
                <a:lnTo>
                  <a:pt x="122" y="160"/>
                </a:lnTo>
                <a:lnTo>
                  <a:pt x="103" y="147"/>
                </a:lnTo>
                <a:lnTo>
                  <a:pt x="83" y="134"/>
                </a:lnTo>
                <a:lnTo>
                  <a:pt x="64" y="128"/>
                </a:lnTo>
                <a:lnTo>
                  <a:pt x="0" y="109"/>
                </a:lnTo>
                <a:lnTo>
                  <a:pt x="0" y="90"/>
                </a:lnTo>
                <a:lnTo>
                  <a:pt x="19" y="83"/>
                </a:lnTo>
                <a:lnTo>
                  <a:pt x="38" y="70"/>
                </a:lnTo>
                <a:lnTo>
                  <a:pt x="58" y="64"/>
                </a:lnTo>
                <a:lnTo>
                  <a:pt x="51" y="64"/>
                </a:lnTo>
              </a:path>
            </a:pathLst>
          </a:custGeom>
          <a:solidFill>
            <a:srgbClr val="474747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477"/>
          </a:p>
        </p:txBody>
      </p:sp>
      <p:sp>
        <p:nvSpPr>
          <p:cNvPr id="26663" name="Rectangle 39"/>
          <p:cNvSpPr>
            <a:spLocks noChangeArrowheads="1"/>
          </p:cNvSpPr>
          <p:nvPr/>
        </p:nvSpPr>
        <p:spPr bwMode="auto">
          <a:xfrm>
            <a:off x="3619499" y="3293452"/>
            <a:ext cx="213946" cy="287215"/>
          </a:xfrm>
          <a:prstGeom prst="rect">
            <a:avLst/>
          </a:prstGeom>
          <a:solidFill>
            <a:srgbClr val="91919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64" name="Line 40"/>
          <p:cNvSpPr>
            <a:spLocks noChangeShapeType="1"/>
          </p:cNvSpPr>
          <p:nvPr/>
        </p:nvSpPr>
        <p:spPr bwMode="auto">
          <a:xfrm>
            <a:off x="3612172" y="3286128"/>
            <a:ext cx="0" cy="30186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65" name="Line 41"/>
          <p:cNvSpPr>
            <a:spLocks noChangeShapeType="1"/>
          </p:cNvSpPr>
          <p:nvPr/>
        </p:nvSpPr>
        <p:spPr bwMode="auto">
          <a:xfrm>
            <a:off x="3688372" y="3286128"/>
            <a:ext cx="0" cy="30186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66" name="Line 42"/>
          <p:cNvSpPr>
            <a:spLocks noChangeShapeType="1"/>
          </p:cNvSpPr>
          <p:nvPr/>
        </p:nvSpPr>
        <p:spPr bwMode="auto">
          <a:xfrm>
            <a:off x="3766037" y="3286128"/>
            <a:ext cx="0" cy="30186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67" name="Rectangle 43"/>
          <p:cNvSpPr>
            <a:spLocks noChangeArrowheads="1"/>
          </p:cNvSpPr>
          <p:nvPr/>
        </p:nvSpPr>
        <p:spPr bwMode="auto">
          <a:xfrm>
            <a:off x="4234962" y="3293452"/>
            <a:ext cx="215412" cy="287215"/>
          </a:xfrm>
          <a:prstGeom prst="rect">
            <a:avLst/>
          </a:prstGeom>
          <a:solidFill>
            <a:srgbClr val="91919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68" name="Line 44"/>
          <p:cNvSpPr>
            <a:spLocks noChangeShapeType="1"/>
          </p:cNvSpPr>
          <p:nvPr/>
        </p:nvSpPr>
        <p:spPr bwMode="auto">
          <a:xfrm>
            <a:off x="4227634" y="3286128"/>
            <a:ext cx="0" cy="30186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69" name="Line 45"/>
          <p:cNvSpPr>
            <a:spLocks noChangeShapeType="1"/>
          </p:cNvSpPr>
          <p:nvPr/>
        </p:nvSpPr>
        <p:spPr bwMode="auto">
          <a:xfrm>
            <a:off x="4303834" y="3286128"/>
            <a:ext cx="0" cy="30186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70" name="Line 46"/>
          <p:cNvSpPr>
            <a:spLocks noChangeShapeType="1"/>
          </p:cNvSpPr>
          <p:nvPr/>
        </p:nvSpPr>
        <p:spPr bwMode="auto">
          <a:xfrm>
            <a:off x="4381499" y="3286128"/>
            <a:ext cx="0" cy="30186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71" name="AutoShape 47"/>
          <p:cNvSpPr>
            <a:spLocks noChangeArrowheads="1"/>
          </p:cNvSpPr>
          <p:nvPr/>
        </p:nvSpPr>
        <p:spPr bwMode="auto">
          <a:xfrm>
            <a:off x="1922585" y="1559905"/>
            <a:ext cx="139212" cy="136280"/>
          </a:xfrm>
          <a:prstGeom prst="star16">
            <a:avLst>
              <a:gd name="adj" fmla="val 375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72" name="AutoShape 48"/>
          <p:cNvSpPr>
            <a:spLocks noChangeArrowheads="1"/>
          </p:cNvSpPr>
          <p:nvPr/>
        </p:nvSpPr>
        <p:spPr bwMode="auto">
          <a:xfrm>
            <a:off x="1460988" y="2088906"/>
            <a:ext cx="137746" cy="134815"/>
          </a:xfrm>
          <a:prstGeom prst="star16">
            <a:avLst>
              <a:gd name="adj" fmla="val 375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73" name="AutoShape 49"/>
          <p:cNvSpPr>
            <a:spLocks noChangeArrowheads="1"/>
          </p:cNvSpPr>
          <p:nvPr/>
        </p:nvSpPr>
        <p:spPr bwMode="auto">
          <a:xfrm>
            <a:off x="1767254" y="3067783"/>
            <a:ext cx="139212" cy="134815"/>
          </a:xfrm>
          <a:prstGeom prst="star16">
            <a:avLst>
              <a:gd name="adj" fmla="val 375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74" name="AutoShape 50"/>
          <p:cNvSpPr>
            <a:spLocks noChangeArrowheads="1"/>
          </p:cNvSpPr>
          <p:nvPr/>
        </p:nvSpPr>
        <p:spPr bwMode="auto">
          <a:xfrm>
            <a:off x="2461846" y="2011243"/>
            <a:ext cx="140677" cy="136280"/>
          </a:xfrm>
          <a:prstGeom prst="star16">
            <a:avLst>
              <a:gd name="adj" fmla="val 375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75" name="AutoShape 51"/>
          <p:cNvSpPr>
            <a:spLocks noChangeArrowheads="1"/>
          </p:cNvSpPr>
          <p:nvPr/>
        </p:nvSpPr>
        <p:spPr bwMode="auto">
          <a:xfrm>
            <a:off x="4932484" y="2691179"/>
            <a:ext cx="134815" cy="134815"/>
          </a:xfrm>
          <a:prstGeom prst="star16">
            <a:avLst>
              <a:gd name="adj" fmla="val 375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76" name="Oval 52"/>
          <p:cNvSpPr>
            <a:spLocks noChangeArrowheads="1"/>
          </p:cNvSpPr>
          <p:nvPr/>
        </p:nvSpPr>
        <p:spPr bwMode="auto">
          <a:xfrm>
            <a:off x="3626827" y="1493960"/>
            <a:ext cx="893885" cy="873369"/>
          </a:xfrm>
          <a:prstGeom prst="ellipse">
            <a:avLst/>
          </a:prstGeom>
          <a:gradFill rotWithShape="0">
            <a:gsLst>
              <a:gs pos="0">
                <a:srgbClr val="F4F4F4"/>
              </a:gs>
              <a:gs pos="100000">
                <a:srgbClr val="919191"/>
              </a:gs>
            </a:gsLst>
            <a:path path="shape">
              <a:fillToRect l="50000" t="50000" r="50000" b="50000"/>
            </a:path>
          </a:gra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77" name="Arc 53"/>
          <p:cNvSpPr>
            <a:spLocks/>
          </p:cNvSpPr>
          <p:nvPr/>
        </p:nvSpPr>
        <p:spPr bwMode="auto">
          <a:xfrm>
            <a:off x="4151434" y="1628777"/>
            <a:ext cx="234462" cy="225669"/>
          </a:xfrm>
          <a:custGeom>
            <a:avLst/>
            <a:gdLst>
              <a:gd name="T0" fmla="*/ 0 w 21787"/>
              <a:gd name="T1" fmla="*/ 2147483647 h 21600"/>
              <a:gd name="T2" fmla="*/ 2147483647 w 21787"/>
              <a:gd name="T3" fmla="*/ 2147483647 h 21600"/>
              <a:gd name="T4" fmla="*/ 2147483647 w 21787"/>
              <a:gd name="T5" fmla="*/ 2147483647 h 21600"/>
              <a:gd name="T6" fmla="*/ 0 60000 65536"/>
              <a:gd name="T7" fmla="*/ 0 60000 65536"/>
              <a:gd name="T8" fmla="*/ 0 60000 65536"/>
              <a:gd name="T9" fmla="*/ 0 w 21787"/>
              <a:gd name="T10" fmla="*/ 0 h 21600"/>
              <a:gd name="T11" fmla="*/ 21787 w 21787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787" h="21600" fill="none" extrusionOk="0">
                <a:moveTo>
                  <a:pt x="-1" y="0"/>
                </a:moveTo>
                <a:cubicBezTo>
                  <a:pt x="62" y="0"/>
                  <a:pt x="124" y="-1"/>
                  <a:pt x="187" y="0"/>
                </a:cubicBezTo>
                <a:cubicBezTo>
                  <a:pt x="12116" y="0"/>
                  <a:pt x="21787" y="9670"/>
                  <a:pt x="21787" y="21600"/>
                </a:cubicBezTo>
              </a:path>
              <a:path w="21787" h="21600" stroke="0" extrusionOk="0">
                <a:moveTo>
                  <a:pt x="-1" y="0"/>
                </a:moveTo>
                <a:cubicBezTo>
                  <a:pt x="62" y="0"/>
                  <a:pt x="124" y="-1"/>
                  <a:pt x="187" y="0"/>
                </a:cubicBezTo>
                <a:cubicBezTo>
                  <a:pt x="12116" y="0"/>
                  <a:pt x="21787" y="9670"/>
                  <a:pt x="21787" y="21600"/>
                </a:cubicBezTo>
                <a:lnTo>
                  <a:pt x="187" y="21600"/>
                </a:lnTo>
                <a:close/>
              </a:path>
            </a:pathLst>
          </a:custGeom>
          <a:noFill/>
          <a:ln w="50800" cap="rnd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78" name="AutoShape 54"/>
          <p:cNvSpPr>
            <a:spLocks noChangeArrowheads="1"/>
          </p:cNvSpPr>
          <p:nvPr/>
        </p:nvSpPr>
        <p:spPr bwMode="auto">
          <a:xfrm>
            <a:off x="6008076" y="1936506"/>
            <a:ext cx="139212" cy="136281"/>
          </a:xfrm>
          <a:prstGeom prst="star16">
            <a:avLst>
              <a:gd name="adj" fmla="val 375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79" name="AutoShape 55"/>
          <p:cNvSpPr>
            <a:spLocks noChangeArrowheads="1"/>
          </p:cNvSpPr>
          <p:nvPr/>
        </p:nvSpPr>
        <p:spPr bwMode="auto">
          <a:xfrm>
            <a:off x="7088066" y="1372333"/>
            <a:ext cx="139211" cy="134815"/>
          </a:xfrm>
          <a:prstGeom prst="star16">
            <a:avLst>
              <a:gd name="adj" fmla="val 375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80" name="AutoShape 56"/>
          <p:cNvSpPr>
            <a:spLocks noChangeArrowheads="1"/>
          </p:cNvSpPr>
          <p:nvPr/>
        </p:nvSpPr>
        <p:spPr bwMode="auto">
          <a:xfrm>
            <a:off x="6548804" y="2616444"/>
            <a:ext cx="137746" cy="134815"/>
          </a:xfrm>
          <a:prstGeom prst="star16">
            <a:avLst>
              <a:gd name="adj" fmla="val 375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81" name="AutoShape 57"/>
          <p:cNvSpPr>
            <a:spLocks noChangeArrowheads="1"/>
          </p:cNvSpPr>
          <p:nvPr/>
        </p:nvSpPr>
        <p:spPr bwMode="auto">
          <a:xfrm>
            <a:off x="7088066" y="3293452"/>
            <a:ext cx="139211" cy="136281"/>
          </a:xfrm>
          <a:prstGeom prst="star16">
            <a:avLst>
              <a:gd name="adj" fmla="val 375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82" name="AutoShape 58"/>
          <p:cNvSpPr>
            <a:spLocks noChangeArrowheads="1"/>
          </p:cNvSpPr>
          <p:nvPr/>
        </p:nvSpPr>
        <p:spPr bwMode="auto">
          <a:xfrm>
            <a:off x="6164872" y="3747721"/>
            <a:ext cx="139211" cy="134815"/>
          </a:xfrm>
          <a:prstGeom prst="star16">
            <a:avLst>
              <a:gd name="adj" fmla="val 375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83" name="Oval 59"/>
          <p:cNvSpPr>
            <a:spLocks noChangeArrowheads="1"/>
          </p:cNvSpPr>
          <p:nvPr/>
        </p:nvSpPr>
        <p:spPr bwMode="auto">
          <a:xfrm>
            <a:off x="4227634" y="4566872"/>
            <a:ext cx="310662" cy="152400"/>
          </a:xfrm>
          <a:prstGeom prst="ellipse">
            <a:avLst/>
          </a:prstGeom>
          <a:gradFill rotWithShape="0">
            <a:gsLst>
              <a:gs pos="0">
                <a:srgbClr val="767600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26684" name="AutoShape 60"/>
          <p:cNvSpPr>
            <a:spLocks noChangeArrowheads="1"/>
          </p:cNvSpPr>
          <p:nvPr/>
        </p:nvSpPr>
        <p:spPr bwMode="auto">
          <a:xfrm>
            <a:off x="2926374" y="3293452"/>
            <a:ext cx="136280" cy="136281"/>
          </a:xfrm>
          <a:prstGeom prst="star16">
            <a:avLst>
              <a:gd name="adj" fmla="val 3750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grpSp>
        <p:nvGrpSpPr>
          <p:cNvPr id="26685" name="Group 61"/>
          <p:cNvGrpSpPr>
            <a:grpSpLocks/>
          </p:cNvGrpSpPr>
          <p:nvPr/>
        </p:nvGrpSpPr>
        <p:grpSpPr bwMode="auto">
          <a:xfrm>
            <a:off x="2350475" y="6172935"/>
            <a:ext cx="271097" cy="247650"/>
            <a:chOff x="1223" y="3555"/>
            <a:chExt cx="134" cy="126"/>
          </a:xfrm>
        </p:grpSpPr>
        <p:grpSp>
          <p:nvGrpSpPr>
            <p:cNvPr id="26710" name="Group 62"/>
            <p:cNvGrpSpPr>
              <a:grpSpLocks/>
            </p:cNvGrpSpPr>
            <p:nvPr/>
          </p:nvGrpSpPr>
          <p:grpSpPr bwMode="auto">
            <a:xfrm>
              <a:off x="1258" y="3656"/>
              <a:ext cx="71" cy="25"/>
              <a:chOff x="1258" y="3656"/>
              <a:chExt cx="71" cy="25"/>
            </a:xfrm>
          </p:grpSpPr>
          <p:sp>
            <p:nvSpPr>
              <p:cNvPr id="26719" name="Freeform 63"/>
              <p:cNvSpPr>
                <a:spLocks/>
              </p:cNvSpPr>
              <p:nvPr/>
            </p:nvSpPr>
            <p:spPr bwMode="auto">
              <a:xfrm>
                <a:off x="1258" y="3656"/>
                <a:ext cx="71" cy="25"/>
              </a:xfrm>
              <a:custGeom>
                <a:avLst/>
                <a:gdLst>
                  <a:gd name="T0" fmla="*/ 0 w 71"/>
                  <a:gd name="T1" fmla="*/ 0 h 25"/>
                  <a:gd name="T2" fmla="*/ 14 w 71"/>
                  <a:gd name="T3" fmla="*/ 19 h 25"/>
                  <a:gd name="T4" fmla="*/ 16 w 71"/>
                  <a:gd name="T5" fmla="*/ 20 h 25"/>
                  <a:gd name="T6" fmla="*/ 17 w 71"/>
                  <a:gd name="T7" fmla="*/ 21 h 25"/>
                  <a:gd name="T8" fmla="*/ 19 w 71"/>
                  <a:gd name="T9" fmla="*/ 22 h 25"/>
                  <a:gd name="T10" fmla="*/ 21 w 71"/>
                  <a:gd name="T11" fmla="*/ 22 h 25"/>
                  <a:gd name="T12" fmla="*/ 24 w 71"/>
                  <a:gd name="T13" fmla="*/ 23 h 25"/>
                  <a:gd name="T14" fmla="*/ 27 w 71"/>
                  <a:gd name="T15" fmla="*/ 23 h 25"/>
                  <a:gd name="T16" fmla="*/ 29 w 71"/>
                  <a:gd name="T17" fmla="*/ 23 h 25"/>
                  <a:gd name="T18" fmla="*/ 31 w 71"/>
                  <a:gd name="T19" fmla="*/ 24 h 25"/>
                  <a:gd name="T20" fmla="*/ 34 w 71"/>
                  <a:gd name="T21" fmla="*/ 24 h 25"/>
                  <a:gd name="T22" fmla="*/ 36 w 71"/>
                  <a:gd name="T23" fmla="*/ 24 h 25"/>
                  <a:gd name="T24" fmla="*/ 39 w 71"/>
                  <a:gd name="T25" fmla="*/ 24 h 25"/>
                  <a:gd name="T26" fmla="*/ 41 w 71"/>
                  <a:gd name="T27" fmla="*/ 23 h 25"/>
                  <a:gd name="T28" fmla="*/ 44 w 71"/>
                  <a:gd name="T29" fmla="*/ 23 h 25"/>
                  <a:gd name="T30" fmla="*/ 46 w 71"/>
                  <a:gd name="T31" fmla="*/ 23 h 25"/>
                  <a:gd name="T32" fmla="*/ 49 w 71"/>
                  <a:gd name="T33" fmla="*/ 22 h 25"/>
                  <a:gd name="T34" fmla="*/ 52 w 71"/>
                  <a:gd name="T35" fmla="*/ 22 h 25"/>
                  <a:gd name="T36" fmla="*/ 53 w 71"/>
                  <a:gd name="T37" fmla="*/ 21 h 25"/>
                  <a:gd name="T38" fmla="*/ 55 w 71"/>
                  <a:gd name="T39" fmla="*/ 20 h 25"/>
                  <a:gd name="T40" fmla="*/ 55 w 71"/>
                  <a:gd name="T41" fmla="*/ 19 h 25"/>
                  <a:gd name="T42" fmla="*/ 57 w 71"/>
                  <a:gd name="T43" fmla="*/ 18 h 25"/>
                  <a:gd name="T44" fmla="*/ 70 w 71"/>
                  <a:gd name="T45" fmla="*/ 0 h 25"/>
                  <a:gd name="T46" fmla="*/ 0 w 71"/>
                  <a:gd name="T47" fmla="*/ 0 h 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1"/>
                  <a:gd name="T73" fmla="*/ 0 h 25"/>
                  <a:gd name="T74" fmla="*/ 71 w 71"/>
                  <a:gd name="T75" fmla="*/ 25 h 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1" h="25">
                    <a:moveTo>
                      <a:pt x="0" y="0"/>
                    </a:moveTo>
                    <a:lnTo>
                      <a:pt x="14" y="19"/>
                    </a:lnTo>
                    <a:lnTo>
                      <a:pt x="16" y="20"/>
                    </a:lnTo>
                    <a:lnTo>
                      <a:pt x="17" y="21"/>
                    </a:lnTo>
                    <a:lnTo>
                      <a:pt x="19" y="22"/>
                    </a:lnTo>
                    <a:lnTo>
                      <a:pt x="21" y="22"/>
                    </a:lnTo>
                    <a:lnTo>
                      <a:pt x="24" y="23"/>
                    </a:lnTo>
                    <a:lnTo>
                      <a:pt x="27" y="23"/>
                    </a:lnTo>
                    <a:lnTo>
                      <a:pt x="29" y="23"/>
                    </a:lnTo>
                    <a:lnTo>
                      <a:pt x="31" y="24"/>
                    </a:lnTo>
                    <a:lnTo>
                      <a:pt x="34" y="24"/>
                    </a:lnTo>
                    <a:lnTo>
                      <a:pt x="36" y="24"/>
                    </a:lnTo>
                    <a:lnTo>
                      <a:pt x="39" y="24"/>
                    </a:lnTo>
                    <a:lnTo>
                      <a:pt x="41" y="23"/>
                    </a:lnTo>
                    <a:lnTo>
                      <a:pt x="44" y="23"/>
                    </a:lnTo>
                    <a:lnTo>
                      <a:pt x="46" y="23"/>
                    </a:lnTo>
                    <a:lnTo>
                      <a:pt x="49" y="22"/>
                    </a:lnTo>
                    <a:lnTo>
                      <a:pt x="52" y="22"/>
                    </a:lnTo>
                    <a:lnTo>
                      <a:pt x="53" y="21"/>
                    </a:lnTo>
                    <a:lnTo>
                      <a:pt x="55" y="20"/>
                    </a:lnTo>
                    <a:lnTo>
                      <a:pt x="55" y="19"/>
                    </a:lnTo>
                    <a:lnTo>
                      <a:pt x="57" y="18"/>
                    </a:lnTo>
                    <a:lnTo>
                      <a:pt x="70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26720" name="Freeform 64"/>
              <p:cNvSpPr>
                <a:spLocks/>
              </p:cNvSpPr>
              <p:nvPr/>
            </p:nvSpPr>
            <p:spPr bwMode="auto">
              <a:xfrm>
                <a:off x="1270" y="3656"/>
                <a:ext cx="29" cy="25"/>
              </a:xfrm>
              <a:custGeom>
                <a:avLst/>
                <a:gdLst>
                  <a:gd name="T0" fmla="*/ 0 w 29"/>
                  <a:gd name="T1" fmla="*/ 0 h 25"/>
                  <a:gd name="T2" fmla="*/ 7 w 29"/>
                  <a:gd name="T3" fmla="*/ 22 h 25"/>
                  <a:gd name="T4" fmla="*/ 9 w 29"/>
                  <a:gd name="T5" fmla="*/ 22 h 25"/>
                  <a:gd name="T6" fmla="*/ 12 w 29"/>
                  <a:gd name="T7" fmla="*/ 23 h 25"/>
                  <a:gd name="T8" fmla="*/ 14 w 29"/>
                  <a:gd name="T9" fmla="*/ 23 h 25"/>
                  <a:gd name="T10" fmla="*/ 16 w 29"/>
                  <a:gd name="T11" fmla="*/ 23 h 25"/>
                  <a:gd name="T12" fmla="*/ 18 w 29"/>
                  <a:gd name="T13" fmla="*/ 24 h 25"/>
                  <a:gd name="T14" fmla="*/ 21 w 29"/>
                  <a:gd name="T15" fmla="*/ 24 h 25"/>
                  <a:gd name="T16" fmla="*/ 22 w 29"/>
                  <a:gd name="T17" fmla="*/ 24 h 25"/>
                  <a:gd name="T18" fmla="*/ 25 w 29"/>
                  <a:gd name="T19" fmla="*/ 24 h 25"/>
                  <a:gd name="T20" fmla="*/ 28 w 29"/>
                  <a:gd name="T21" fmla="*/ 0 h 25"/>
                  <a:gd name="T22" fmla="*/ 0 w 29"/>
                  <a:gd name="T23" fmla="*/ 0 h 2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9"/>
                  <a:gd name="T37" fmla="*/ 0 h 25"/>
                  <a:gd name="T38" fmla="*/ 29 w 29"/>
                  <a:gd name="T39" fmla="*/ 25 h 2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9" h="25">
                    <a:moveTo>
                      <a:pt x="0" y="0"/>
                    </a:moveTo>
                    <a:lnTo>
                      <a:pt x="7" y="22"/>
                    </a:lnTo>
                    <a:lnTo>
                      <a:pt x="9" y="22"/>
                    </a:lnTo>
                    <a:lnTo>
                      <a:pt x="12" y="23"/>
                    </a:lnTo>
                    <a:lnTo>
                      <a:pt x="14" y="23"/>
                    </a:lnTo>
                    <a:lnTo>
                      <a:pt x="16" y="23"/>
                    </a:lnTo>
                    <a:lnTo>
                      <a:pt x="18" y="24"/>
                    </a:lnTo>
                    <a:lnTo>
                      <a:pt x="21" y="24"/>
                    </a:lnTo>
                    <a:lnTo>
                      <a:pt x="22" y="24"/>
                    </a:lnTo>
                    <a:lnTo>
                      <a:pt x="25" y="24"/>
                    </a:lnTo>
                    <a:lnTo>
                      <a:pt x="28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</p:grpSp>
        <p:grpSp>
          <p:nvGrpSpPr>
            <p:cNvPr id="26711" name="Group 65"/>
            <p:cNvGrpSpPr>
              <a:grpSpLocks/>
            </p:cNvGrpSpPr>
            <p:nvPr/>
          </p:nvGrpSpPr>
          <p:grpSpPr bwMode="auto">
            <a:xfrm>
              <a:off x="1223" y="3555"/>
              <a:ext cx="134" cy="104"/>
              <a:chOff x="1223" y="3555"/>
              <a:chExt cx="134" cy="104"/>
            </a:xfrm>
          </p:grpSpPr>
          <p:sp>
            <p:nvSpPr>
              <p:cNvPr id="26712" name="Freeform 66"/>
              <p:cNvSpPr>
                <a:spLocks/>
              </p:cNvSpPr>
              <p:nvPr/>
            </p:nvSpPr>
            <p:spPr bwMode="auto">
              <a:xfrm>
                <a:off x="1223" y="3555"/>
                <a:ext cx="134" cy="104"/>
              </a:xfrm>
              <a:custGeom>
                <a:avLst/>
                <a:gdLst>
                  <a:gd name="T0" fmla="*/ 3 w 134"/>
                  <a:gd name="T1" fmla="*/ 3 h 104"/>
                  <a:gd name="T2" fmla="*/ 4 w 134"/>
                  <a:gd name="T3" fmla="*/ 5 h 104"/>
                  <a:gd name="T4" fmla="*/ 3 w 134"/>
                  <a:gd name="T5" fmla="*/ 10 h 104"/>
                  <a:gd name="T6" fmla="*/ 2 w 134"/>
                  <a:gd name="T7" fmla="*/ 13 h 104"/>
                  <a:gd name="T8" fmla="*/ 1 w 134"/>
                  <a:gd name="T9" fmla="*/ 18 h 104"/>
                  <a:gd name="T10" fmla="*/ 2 w 134"/>
                  <a:gd name="T11" fmla="*/ 21 h 104"/>
                  <a:gd name="T12" fmla="*/ 5 w 134"/>
                  <a:gd name="T13" fmla="*/ 25 h 104"/>
                  <a:gd name="T14" fmla="*/ 4 w 134"/>
                  <a:gd name="T15" fmla="*/ 27 h 104"/>
                  <a:gd name="T16" fmla="*/ 2 w 134"/>
                  <a:gd name="T17" fmla="*/ 31 h 104"/>
                  <a:gd name="T18" fmla="*/ 1 w 134"/>
                  <a:gd name="T19" fmla="*/ 34 h 104"/>
                  <a:gd name="T20" fmla="*/ 3 w 134"/>
                  <a:gd name="T21" fmla="*/ 37 h 104"/>
                  <a:gd name="T22" fmla="*/ 4 w 134"/>
                  <a:gd name="T23" fmla="*/ 40 h 104"/>
                  <a:gd name="T24" fmla="*/ 4 w 134"/>
                  <a:gd name="T25" fmla="*/ 43 h 104"/>
                  <a:gd name="T26" fmla="*/ 2 w 134"/>
                  <a:gd name="T27" fmla="*/ 46 h 104"/>
                  <a:gd name="T28" fmla="*/ 0 w 134"/>
                  <a:gd name="T29" fmla="*/ 50 h 104"/>
                  <a:gd name="T30" fmla="*/ 2 w 134"/>
                  <a:gd name="T31" fmla="*/ 53 h 104"/>
                  <a:gd name="T32" fmla="*/ 5 w 134"/>
                  <a:gd name="T33" fmla="*/ 57 h 104"/>
                  <a:gd name="T34" fmla="*/ 5 w 134"/>
                  <a:gd name="T35" fmla="*/ 61 h 104"/>
                  <a:gd name="T36" fmla="*/ 3 w 134"/>
                  <a:gd name="T37" fmla="*/ 65 h 104"/>
                  <a:gd name="T38" fmla="*/ 3 w 134"/>
                  <a:gd name="T39" fmla="*/ 68 h 104"/>
                  <a:gd name="T40" fmla="*/ 6 w 134"/>
                  <a:gd name="T41" fmla="*/ 72 h 104"/>
                  <a:gd name="T42" fmla="*/ 15 w 134"/>
                  <a:gd name="T43" fmla="*/ 82 h 104"/>
                  <a:gd name="T44" fmla="*/ 24 w 134"/>
                  <a:gd name="T45" fmla="*/ 91 h 104"/>
                  <a:gd name="T46" fmla="*/ 32 w 134"/>
                  <a:gd name="T47" fmla="*/ 94 h 104"/>
                  <a:gd name="T48" fmla="*/ 46 w 134"/>
                  <a:gd name="T49" fmla="*/ 101 h 104"/>
                  <a:gd name="T50" fmla="*/ 58 w 134"/>
                  <a:gd name="T51" fmla="*/ 103 h 104"/>
                  <a:gd name="T52" fmla="*/ 77 w 134"/>
                  <a:gd name="T53" fmla="*/ 103 h 104"/>
                  <a:gd name="T54" fmla="*/ 91 w 134"/>
                  <a:gd name="T55" fmla="*/ 101 h 104"/>
                  <a:gd name="T56" fmla="*/ 101 w 134"/>
                  <a:gd name="T57" fmla="*/ 98 h 104"/>
                  <a:gd name="T58" fmla="*/ 108 w 134"/>
                  <a:gd name="T59" fmla="*/ 94 h 104"/>
                  <a:gd name="T60" fmla="*/ 114 w 134"/>
                  <a:gd name="T61" fmla="*/ 91 h 104"/>
                  <a:gd name="T62" fmla="*/ 127 w 134"/>
                  <a:gd name="T63" fmla="*/ 71 h 104"/>
                  <a:gd name="T64" fmla="*/ 130 w 134"/>
                  <a:gd name="T65" fmla="*/ 64 h 104"/>
                  <a:gd name="T66" fmla="*/ 131 w 134"/>
                  <a:gd name="T67" fmla="*/ 61 h 104"/>
                  <a:gd name="T68" fmla="*/ 129 w 134"/>
                  <a:gd name="T69" fmla="*/ 59 h 104"/>
                  <a:gd name="T70" fmla="*/ 129 w 134"/>
                  <a:gd name="T71" fmla="*/ 55 h 104"/>
                  <a:gd name="T72" fmla="*/ 130 w 134"/>
                  <a:gd name="T73" fmla="*/ 52 h 104"/>
                  <a:gd name="T74" fmla="*/ 133 w 134"/>
                  <a:gd name="T75" fmla="*/ 49 h 104"/>
                  <a:gd name="T76" fmla="*/ 133 w 134"/>
                  <a:gd name="T77" fmla="*/ 45 h 104"/>
                  <a:gd name="T78" fmla="*/ 131 w 134"/>
                  <a:gd name="T79" fmla="*/ 43 h 104"/>
                  <a:gd name="T80" fmla="*/ 129 w 134"/>
                  <a:gd name="T81" fmla="*/ 40 h 104"/>
                  <a:gd name="T82" fmla="*/ 129 w 134"/>
                  <a:gd name="T83" fmla="*/ 36 h 104"/>
                  <a:gd name="T84" fmla="*/ 132 w 134"/>
                  <a:gd name="T85" fmla="*/ 33 h 104"/>
                  <a:gd name="T86" fmla="*/ 133 w 134"/>
                  <a:gd name="T87" fmla="*/ 28 h 104"/>
                  <a:gd name="T88" fmla="*/ 130 w 134"/>
                  <a:gd name="T89" fmla="*/ 25 h 104"/>
                  <a:gd name="T90" fmla="*/ 129 w 134"/>
                  <a:gd name="T91" fmla="*/ 22 h 104"/>
                  <a:gd name="T92" fmla="*/ 131 w 134"/>
                  <a:gd name="T93" fmla="*/ 18 h 104"/>
                  <a:gd name="T94" fmla="*/ 133 w 134"/>
                  <a:gd name="T95" fmla="*/ 16 h 104"/>
                  <a:gd name="T96" fmla="*/ 133 w 134"/>
                  <a:gd name="T97" fmla="*/ 12 h 104"/>
                  <a:gd name="T98" fmla="*/ 132 w 134"/>
                  <a:gd name="T99" fmla="*/ 9 h 104"/>
                  <a:gd name="T100" fmla="*/ 130 w 134"/>
                  <a:gd name="T101" fmla="*/ 6 h 104"/>
                  <a:gd name="T102" fmla="*/ 130 w 134"/>
                  <a:gd name="T103" fmla="*/ 2 h 104"/>
                  <a:gd name="T104" fmla="*/ 4 w 134"/>
                  <a:gd name="T105" fmla="*/ 0 h 10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4"/>
                  <a:gd name="T160" fmla="*/ 0 h 104"/>
                  <a:gd name="T161" fmla="*/ 134 w 134"/>
                  <a:gd name="T162" fmla="*/ 104 h 10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4" h="104">
                    <a:moveTo>
                      <a:pt x="4" y="0"/>
                    </a:moveTo>
                    <a:lnTo>
                      <a:pt x="3" y="3"/>
                    </a:lnTo>
                    <a:lnTo>
                      <a:pt x="3" y="4"/>
                    </a:lnTo>
                    <a:lnTo>
                      <a:pt x="4" y="5"/>
                    </a:lnTo>
                    <a:lnTo>
                      <a:pt x="4" y="9"/>
                    </a:lnTo>
                    <a:lnTo>
                      <a:pt x="3" y="10"/>
                    </a:lnTo>
                    <a:lnTo>
                      <a:pt x="2" y="12"/>
                    </a:lnTo>
                    <a:lnTo>
                      <a:pt x="2" y="13"/>
                    </a:lnTo>
                    <a:lnTo>
                      <a:pt x="1" y="16"/>
                    </a:lnTo>
                    <a:lnTo>
                      <a:pt x="1" y="18"/>
                    </a:lnTo>
                    <a:lnTo>
                      <a:pt x="2" y="20"/>
                    </a:lnTo>
                    <a:lnTo>
                      <a:pt x="2" y="21"/>
                    </a:lnTo>
                    <a:lnTo>
                      <a:pt x="4" y="23"/>
                    </a:lnTo>
                    <a:lnTo>
                      <a:pt x="5" y="25"/>
                    </a:lnTo>
                    <a:lnTo>
                      <a:pt x="5" y="26"/>
                    </a:lnTo>
                    <a:lnTo>
                      <a:pt x="4" y="27"/>
                    </a:lnTo>
                    <a:lnTo>
                      <a:pt x="3" y="29"/>
                    </a:lnTo>
                    <a:lnTo>
                      <a:pt x="2" y="31"/>
                    </a:lnTo>
                    <a:lnTo>
                      <a:pt x="1" y="32"/>
                    </a:lnTo>
                    <a:lnTo>
                      <a:pt x="1" y="34"/>
                    </a:lnTo>
                    <a:lnTo>
                      <a:pt x="2" y="35"/>
                    </a:lnTo>
                    <a:lnTo>
                      <a:pt x="3" y="37"/>
                    </a:lnTo>
                    <a:lnTo>
                      <a:pt x="4" y="39"/>
                    </a:lnTo>
                    <a:lnTo>
                      <a:pt x="4" y="40"/>
                    </a:lnTo>
                    <a:lnTo>
                      <a:pt x="5" y="42"/>
                    </a:lnTo>
                    <a:lnTo>
                      <a:pt x="4" y="43"/>
                    </a:lnTo>
                    <a:lnTo>
                      <a:pt x="3" y="44"/>
                    </a:lnTo>
                    <a:lnTo>
                      <a:pt x="2" y="46"/>
                    </a:lnTo>
                    <a:lnTo>
                      <a:pt x="0" y="48"/>
                    </a:lnTo>
                    <a:lnTo>
                      <a:pt x="0" y="50"/>
                    </a:lnTo>
                    <a:lnTo>
                      <a:pt x="0" y="52"/>
                    </a:lnTo>
                    <a:lnTo>
                      <a:pt x="2" y="53"/>
                    </a:lnTo>
                    <a:lnTo>
                      <a:pt x="3" y="55"/>
                    </a:lnTo>
                    <a:lnTo>
                      <a:pt x="5" y="57"/>
                    </a:lnTo>
                    <a:lnTo>
                      <a:pt x="6" y="60"/>
                    </a:lnTo>
                    <a:lnTo>
                      <a:pt x="5" y="61"/>
                    </a:lnTo>
                    <a:lnTo>
                      <a:pt x="3" y="63"/>
                    </a:lnTo>
                    <a:lnTo>
                      <a:pt x="3" y="65"/>
                    </a:lnTo>
                    <a:lnTo>
                      <a:pt x="3" y="67"/>
                    </a:lnTo>
                    <a:lnTo>
                      <a:pt x="3" y="68"/>
                    </a:lnTo>
                    <a:lnTo>
                      <a:pt x="4" y="69"/>
                    </a:lnTo>
                    <a:lnTo>
                      <a:pt x="6" y="72"/>
                    </a:lnTo>
                    <a:lnTo>
                      <a:pt x="10" y="76"/>
                    </a:lnTo>
                    <a:lnTo>
                      <a:pt x="15" y="82"/>
                    </a:lnTo>
                    <a:lnTo>
                      <a:pt x="21" y="88"/>
                    </a:lnTo>
                    <a:lnTo>
                      <a:pt x="24" y="91"/>
                    </a:lnTo>
                    <a:lnTo>
                      <a:pt x="28" y="93"/>
                    </a:lnTo>
                    <a:lnTo>
                      <a:pt x="32" y="94"/>
                    </a:lnTo>
                    <a:lnTo>
                      <a:pt x="37" y="98"/>
                    </a:lnTo>
                    <a:lnTo>
                      <a:pt x="46" y="101"/>
                    </a:lnTo>
                    <a:lnTo>
                      <a:pt x="52" y="102"/>
                    </a:lnTo>
                    <a:lnTo>
                      <a:pt x="58" y="103"/>
                    </a:lnTo>
                    <a:lnTo>
                      <a:pt x="67" y="103"/>
                    </a:lnTo>
                    <a:lnTo>
                      <a:pt x="77" y="103"/>
                    </a:lnTo>
                    <a:lnTo>
                      <a:pt x="84" y="103"/>
                    </a:lnTo>
                    <a:lnTo>
                      <a:pt x="91" y="101"/>
                    </a:lnTo>
                    <a:lnTo>
                      <a:pt x="98" y="100"/>
                    </a:lnTo>
                    <a:lnTo>
                      <a:pt x="101" y="98"/>
                    </a:lnTo>
                    <a:lnTo>
                      <a:pt x="105" y="96"/>
                    </a:lnTo>
                    <a:lnTo>
                      <a:pt x="108" y="94"/>
                    </a:lnTo>
                    <a:lnTo>
                      <a:pt x="111" y="93"/>
                    </a:lnTo>
                    <a:lnTo>
                      <a:pt x="114" y="91"/>
                    </a:lnTo>
                    <a:lnTo>
                      <a:pt x="122" y="79"/>
                    </a:lnTo>
                    <a:lnTo>
                      <a:pt x="127" y="71"/>
                    </a:lnTo>
                    <a:lnTo>
                      <a:pt x="130" y="66"/>
                    </a:lnTo>
                    <a:lnTo>
                      <a:pt x="130" y="64"/>
                    </a:lnTo>
                    <a:lnTo>
                      <a:pt x="131" y="62"/>
                    </a:lnTo>
                    <a:lnTo>
                      <a:pt x="131" y="61"/>
                    </a:lnTo>
                    <a:lnTo>
                      <a:pt x="129" y="60"/>
                    </a:lnTo>
                    <a:lnTo>
                      <a:pt x="129" y="59"/>
                    </a:lnTo>
                    <a:lnTo>
                      <a:pt x="128" y="57"/>
                    </a:lnTo>
                    <a:lnTo>
                      <a:pt x="129" y="55"/>
                    </a:lnTo>
                    <a:lnTo>
                      <a:pt x="129" y="53"/>
                    </a:lnTo>
                    <a:lnTo>
                      <a:pt x="130" y="52"/>
                    </a:lnTo>
                    <a:lnTo>
                      <a:pt x="131" y="50"/>
                    </a:lnTo>
                    <a:lnTo>
                      <a:pt x="133" y="49"/>
                    </a:lnTo>
                    <a:lnTo>
                      <a:pt x="133" y="47"/>
                    </a:lnTo>
                    <a:lnTo>
                      <a:pt x="133" y="45"/>
                    </a:lnTo>
                    <a:lnTo>
                      <a:pt x="132" y="43"/>
                    </a:lnTo>
                    <a:lnTo>
                      <a:pt x="131" y="43"/>
                    </a:lnTo>
                    <a:lnTo>
                      <a:pt x="130" y="41"/>
                    </a:lnTo>
                    <a:lnTo>
                      <a:pt x="129" y="40"/>
                    </a:lnTo>
                    <a:lnTo>
                      <a:pt x="129" y="38"/>
                    </a:lnTo>
                    <a:lnTo>
                      <a:pt x="129" y="36"/>
                    </a:lnTo>
                    <a:lnTo>
                      <a:pt x="131" y="34"/>
                    </a:lnTo>
                    <a:lnTo>
                      <a:pt x="132" y="33"/>
                    </a:lnTo>
                    <a:lnTo>
                      <a:pt x="133" y="31"/>
                    </a:lnTo>
                    <a:lnTo>
                      <a:pt x="133" y="28"/>
                    </a:lnTo>
                    <a:lnTo>
                      <a:pt x="132" y="26"/>
                    </a:lnTo>
                    <a:lnTo>
                      <a:pt x="130" y="25"/>
                    </a:lnTo>
                    <a:lnTo>
                      <a:pt x="130" y="24"/>
                    </a:lnTo>
                    <a:lnTo>
                      <a:pt x="129" y="22"/>
                    </a:lnTo>
                    <a:lnTo>
                      <a:pt x="129" y="20"/>
                    </a:lnTo>
                    <a:lnTo>
                      <a:pt x="131" y="18"/>
                    </a:lnTo>
                    <a:lnTo>
                      <a:pt x="131" y="17"/>
                    </a:lnTo>
                    <a:lnTo>
                      <a:pt x="133" y="16"/>
                    </a:lnTo>
                    <a:lnTo>
                      <a:pt x="133" y="14"/>
                    </a:lnTo>
                    <a:lnTo>
                      <a:pt x="133" y="12"/>
                    </a:lnTo>
                    <a:lnTo>
                      <a:pt x="133" y="11"/>
                    </a:lnTo>
                    <a:lnTo>
                      <a:pt x="132" y="9"/>
                    </a:lnTo>
                    <a:lnTo>
                      <a:pt x="131" y="8"/>
                    </a:lnTo>
                    <a:lnTo>
                      <a:pt x="130" y="6"/>
                    </a:lnTo>
                    <a:lnTo>
                      <a:pt x="130" y="4"/>
                    </a:lnTo>
                    <a:lnTo>
                      <a:pt x="130" y="2"/>
                    </a:lnTo>
                    <a:lnTo>
                      <a:pt x="130" y="0"/>
                    </a:lnTo>
                    <a:lnTo>
                      <a:pt x="4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26713" name="Freeform 67"/>
              <p:cNvSpPr>
                <a:spLocks/>
              </p:cNvSpPr>
              <p:nvPr/>
            </p:nvSpPr>
            <p:spPr bwMode="auto">
              <a:xfrm>
                <a:off x="1224" y="3569"/>
                <a:ext cx="17" cy="17"/>
              </a:xfrm>
              <a:custGeom>
                <a:avLst/>
                <a:gdLst>
                  <a:gd name="T0" fmla="*/ 1 w 17"/>
                  <a:gd name="T1" fmla="*/ 0 h 17"/>
                  <a:gd name="T2" fmla="*/ 1 w 17"/>
                  <a:gd name="T3" fmla="*/ 1 h 17"/>
                  <a:gd name="T4" fmla="*/ 2 w 17"/>
                  <a:gd name="T5" fmla="*/ 3 h 17"/>
                  <a:gd name="T6" fmla="*/ 5 w 17"/>
                  <a:gd name="T7" fmla="*/ 7 h 17"/>
                  <a:gd name="T8" fmla="*/ 8 w 17"/>
                  <a:gd name="T9" fmla="*/ 8 h 17"/>
                  <a:gd name="T10" fmla="*/ 13 w 17"/>
                  <a:gd name="T11" fmla="*/ 10 h 17"/>
                  <a:gd name="T12" fmla="*/ 16 w 17"/>
                  <a:gd name="T13" fmla="*/ 12 h 17"/>
                  <a:gd name="T14" fmla="*/ 14 w 17"/>
                  <a:gd name="T15" fmla="*/ 14 h 17"/>
                  <a:gd name="T16" fmla="*/ 10 w 17"/>
                  <a:gd name="T17" fmla="*/ 14 h 17"/>
                  <a:gd name="T18" fmla="*/ 5 w 17"/>
                  <a:gd name="T19" fmla="*/ 14 h 17"/>
                  <a:gd name="T20" fmla="*/ 2 w 17"/>
                  <a:gd name="T21" fmla="*/ 16 h 17"/>
                  <a:gd name="T22" fmla="*/ 4 w 17"/>
                  <a:gd name="T23" fmla="*/ 14 h 17"/>
                  <a:gd name="T24" fmla="*/ 4 w 17"/>
                  <a:gd name="T25" fmla="*/ 12 h 17"/>
                  <a:gd name="T26" fmla="*/ 2 w 17"/>
                  <a:gd name="T27" fmla="*/ 10 h 17"/>
                  <a:gd name="T28" fmla="*/ 1 w 17"/>
                  <a:gd name="T29" fmla="*/ 8 h 17"/>
                  <a:gd name="T30" fmla="*/ 0 w 17"/>
                  <a:gd name="T31" fmla="*/ 5 h 17"/>
                  <a:gd name="T32" fmla="*/ 0 w 17"/>
                  <a:gd name="T33" fmla="*/ 3 h 17"/>
                  <a:gd name="T34" fmla="*/ 1 w 17"/>
                  <a:gd name="T35" fmla="*/ 0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"/>
                  <a:gd name="T55" fmla="*/ 0 h 17"/>
                  <a:gd name="T56" fmla="*/ 17 w 17"/>
                  <a:gd name="T57" fmla="*/ 17 h 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" h="17">
                    <a:moveTo>
                      <a:pt x="1" y="0"/>
                    </a:moveTo>
                    <a:lnTo>
                      <a:pt x="1" y="1"/>
                    </a:lnTo>
                    <a:lnTo>
                      <a:pt x="2" y="3"/>
                    </a:lnTo>
                    <a:lnTo>
                      <a:pt x="5" y="7"/>
                    </a:lnTo>
                    <a:lnTo>
                      <a:pt x="8" y="8"/>
                    </a:lnTo>
                    <a:lnTo>
                      <a:pt x="13" y="10"/>
                    </a:lnTo>
                    <a:lnTo>
                      <a:pt x="16" y="12"/>
                    </a:lnTo>
                    <a:lnTo>
                      <a:pt x="14" y="14"/>
                    </a:lnTo>
                    <a:lnTo>
                      <a:pt x="10" y="14"/>
                    </a:lnTo>
                    <a:lnTo>
                      <a:pt x="5" y="14"/>
                    </a:lnTo>
                    <a:lnTo>
                      <a:pt x="2" y="16"/>
                    </a:lnTo>
                    <a:lnTo>
                      <a:pt x="4" y="14"/>
                    </a:lnTo>
                    <a:lnTo>
                      <a:pt x="4" y="12"/>
                    </a:lnTo>
                    <a:lnTo>
                      <a:pt x="2" y="10"/>
                    </a:lnTo>
                    <a:lnTo>
                      <a:pt x="1" y="8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1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26714" name="Freeform 68"/>
              <p:cNvSpPr>
                <a:spLocks/>
              </p:cNvSpPr>
              <p:nvPr/>
            </p:nvSpPr>
            <p:spPr bwMode="auto">
              <a:xfrm>
                <a:off x="1224" y="3588"/>
                <a:ext cx="18" cy="17"/>
              </a:xfrm>
              <a:custGeom>
                <a:avLst/>
                <a:gdLst>
                  <a:gd name="T0" fmla="*/ 0 w 18"/>
                  <a:gd name="T1" fmla="*/ 2 h 17"/>
                  <a:gd name="T2" fmla="*/ 1 w 18"/>
                  <a:gd name="T3" fmla="*/ 0 h 17"/>
                  <a:gd name="T4" fmla="*/ 1 w 18"/>
                  <a:gd name="T5" fmla="*/ 2 h 17"/>
                  <a:gd name="T6" fmla="*/ 2 w 18"/>
                  <a:gd name="T7" fmla="*/ 2 h 17"/>
                  <a:gd name="T8" fmla="*/ 4 w 18"/>
                  <a:gd name="T9" fmla="*/ 4 h 17"/>
                  <a:gd name="T10" fmla="*/ 7 w 18"/>
                  <a:gd name="T11" fmla="*/ 6 h 17"/>
                  <a:gd name="T12" fmla="*/ 11 w 18"/>
                  <a:gd name="T13" fmla="*/ 6 h 17"/>
                  <a:gd name="T14" fmla="*/ 16 w 18"/>
                  <a:gd name="T15" fmla="*/ 9 h 17"/>
                  <a:gd name="T16" fmla="*/ 17 w 18"/>
                  <a:gd name="T17" fmla="*/ 13 h 17"/>
                  <a:gd name="T18" fmla="*/ 12 w 18"/>
                  <a:gd name="T19" fmla="*/ 13 h 17"/>
                  <a:gd name="T20" fmla="*/ 8 w 18"/>
                  <a:gd name="T21" fmla="*/ 11 h 17"/>
                  <a:gd name="T22" fmla="*/ 5 w 18"/>
                  <a:gd name="T23" fmla="*/ 13 h 17"/>
                  <a:gd name="T24" fmla="*/ 3 w 18"/>
                  <a:gd name="T25" fmla="*/ 16 h 17"/>
                  <a:gd name="T26" fmla="*/ 3 w 18"/>
                  <a:gd name="T27" fmla="*/ 13 h 17"/>
                  <a:gd name="T28" fmla="*/ 3 w 18"/>
                  <a:gd name="T29" fmla="*/ 11 h 17"/>
                  <a:gd name="T30" fmla="*/ 2 w 18"/>
                  <a:gd name="T31" fmla="*/ 9 h 17"/>
                  <a:gd name="T32" fmla="*/ 1 w 18"/>
                  <a:gd name="T33" fmla="*/ 6 h 17"/>
                  <a:gd name="T34" fmla="*/ 0 w 18"/>
                  <a:gd name="T35" fmla="*/ 4 h 17"/>
                  <a:gd name="T36" fmla="*/ 0 w 18"/>
                  <a:gd name="T37" fmla="*/ 2 h 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8"/>
                  <a:gd name="T58" fmla="*/ 0 h 17"/>
                  <a:gd name="T59" fmla="*/ 18 w 18"/>
                  <a:gd name="T60" fmla="*/ 17 h 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8" h="17">
                    <a:moveTo>
                      <a:pt x="0" y="2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4"/>
                    </a:lnTo>
                    <a:lnTo>
                      <a:pt x="7" y="6"/>
                    </a:lnTo>
                    <a:lnTo>
                      <a:pt x="11" y="6"/>
                    </a:lnTo>
                    <a:lnTo>
                      <a:pt x="16" y="9"/>
                    </a:lnTo>
                    <a:lnTo>
                      <a:pt x="17" y="13"/>
                    </a:lnTo>
                    <a:lnTo>
                      <a:pt x="12" y="13"/>
                    </a:lnTo>
                    <a:lnTo>
                      <a:pt x="8" y="11"/>
                    </a:lnTo>
                    <a:lnTo>
                      <a:pt x="5" y="13"/>
                    </a:lnTo>
                    <a:lnTo>
                      <a:pt x="3" y="16"/>
                    </a:lnTo>
                    <a:lnTo>
                      <a:pt x="3" y="13"/>
                    </a:lnTo>
                    <a:lnTo>
                      <a:pt x="3" y="11"/>
                    </a:lnTo>
                    <a:lnTo>
                      <a:pt x="2" y="9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0" y="2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26715" name="Freeform 69"/>
              <p:cNvSpPr>
                <a:spLocks/>
              </p:cNvSpPr>
              <p:nvPr/>
            </p:nvSpPr>
            <p:spPr bwMode="auto">
              <a:xfrm>
                <a:off x="1223" y="3604"/>
                <a:ext cx="22" cy="17"/>
              </a:xfrm>
              <a:custGeom>
                <a:avLst/>
                <a:gdLst>
                  <a:gd name="T0" fmla="*/ 0 w 22"/>
                  <a:gd name="T1" fmla="*/ 1 h 17"/>
                  <a:gd name="T2" fmla="*/ 2 w 22"/>
                  <a:gd name="T3" fmla="*/ 0 h 17"/>
                  <a:gd name="T4" fmla="*/ 2 w 22"/>
                  <a:gd name="T5" fmla="*/ 3 h 17"/>
                  <a:gd name="T6" fmla="*/ 4 w 22"/>
                  <a:gd name="T7" fmla="*/ 4 h 17"/>
                  <a:gd name="T8" fmla="*/ 5 w 22"/>
                  <a:gd name="T9" fmla="*/ 4 h 17"/>
                  <a:gd name="T10" fmla="*/ 9 w 22"/>
                  <a:gd name="T11" fmla="*/ 6 h 17"/>
                  <a:gd name="T12" fmla="*/ 12 w 22"/>
                  <a:gd name="T13" fmla="*/ 8 h 17"/>
                  <a:gd name="T14" fmla="*/ 15 w 22"/>
                  <a:gd name="T15" fmla="*/ 9 h 17"/>
                  <a:gd name="T16" fmla="*/ 20 w 22"/>
                  <a:gd name="T17" fmla="*/ 11 h 17"/>
                  <a:gd name="T18" fmla="*/ 21 w 22"/>
                  <a:gd name="T19" fmla="*/ 16 h 17"/>
                  <a:gd name="T20" fmla="*/ 16 w 22"/>
                  <a:gd name="T21" fmla="*/ 12 h 17"/>
                  <a:gd name="T22" fmla="*/ 12 w 22"/>
                  <a:gd name="T23" fmla="*/ 12 h 17"/>
                  <a:gd name="T24" fmla="*/ 9 w 22"/>
                  <a:gd name="T25" fmla="*/ 11 h 17"/>
                  <a:gd name="T26" fmla="*/ 7 w 22"/>
                  <a:gd name="T27" fmla="*/ 11 h 17"/>
                  <a:gd name="T28" fmla="*/ 5 w 22"/>
                  <a:gd name="T29" fmla="*/ 12 h 17"/>
                  <a:gd name="T30" fmla="*/ 5 w 22"/>
                  <a:gd name="T31" fmla="*/ 14 h 17"/>
                  <a:gd name="T32" fmla="*/ 4 w 22"/>
                  <a:gd name="T33" fmla="*/ 12 h 17"/>
                  <a:gd name="T34" fmla="*/ 2 w 22"/>
                  <a:gd name="T35" fmla="*/ 9 h 17"/>
                  <a:gd name="T36" fmla="*/ 2 w 22"/>
                  <a:gd name="T37" fmla="*/ 6 h 17"/>
                  <a:gd name="T38" fmla="*/ 0 w 22"/>
                  <a:gd name="T39" fmla="*/ 4 h 17"/>
                  <a:gd name="T40" fmla="*/ 0 w 22"/>
                  <a:gd name="T41" fmla="*/ 1 h 1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2"/>
                  <a:gd name="T64" fmla="*/ 0 h 17"/>
                  <a:gd name="T65" fmla="*/ 22 w 22"/>
                  <a:gd name="T66" fmla="*/ 17 h 1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2" h="17">
                    <a:moveTo>
                      <a:pt x="0" y="1"/>
                    </a:moveTo>
                    <a:lnTo>
                      <a:pt x="2" y="0"/>
                    </a:lnTo>
                    <a:lnTo>
                      <a:pt x="2" y="3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9" y="6"/>
                    </a:lnTo>
                    <a:lnTo>
                      <a:pt x="12" y="8"/>
                    </a:lnTo>
                    <a:lnTo>
                      <a:pt x="15" y="9"/>
                    </a:lnTo>
                    <a:lnTo>
                      <a:pt x="20" y="11"/>
                    </a:lnTo>
                    <a:lnTo>
                      <a:pt x="21" y="16"/>
                    </a:lnTo>
                    <a:lnTo>
                      <a:pt x="16" y="12"/>
                    </a:lnTo>
                    <a:lnTo>
                      <a:pt x="12" y="12"/>
                    </a:lnTo>
                    <a:lnTo>
                      <a:pt x="9" y="11"/>
                    </a:lnTo>
                    <a:lnTo>
                      <a:pt x="7" y="11"/>
                    </a:lnTo>
                    <a:lnTo>
                      <a:pt x="5" y="12"/>
                    </a:lnTo>
                    <a:lnTo>
                      <a:pt x="5" y="14"/>
                    </a:lnTo>
                    <a:lnTo>
                      <a:pt x="4" y="12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0" y="1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26716" name="Freeform 70"/>
              <p:cNvSpPr>
                <a:spLocks/>
              </p:cNvSpPr>
              <p:nvPr/>
            </p:nvSpPr>
            <p:spPr bwMode="auto">
              <a:xfrm>
                <a:off x="1226" y="3621"/>
                <a:ext cx="27" cy="31"/>
              </a:xfrm>
              <a:custGeom>
                <a:avLst/>
                <a:gdLst>
                  <a:gd name="T0" fmla="*/ 0 w 27"/>
                  <a:gd name="T1" fmla="*/ 5 h 31"/>
                  <a:gd name="T2" fmla="*/ 0 w 27"/>
                  <a:gd name="T3" fmla="*/ 3 h 31"/>
                  <a:gd name="T4" fmla="*/ 0 w 27"/>
                  <a:gd name="T5" fmla="*/ 2 h 31"/>
                  <a:gd name="T6" fmla="*/ 1 w 27"/>
                  <a:gd name="T7" fmla="*/ 0 h 31"/>
                  <a:gd name="T8" fmla="*/ 2 w 27"/>
                  <a:gd name="T9" fmla="*/ 3 h 31"/>
                  <a:gd name="T10" fmla="*/ 6 w 27"/>
                  <a:gd name="T11" fmla="*/ 4 h 31"/>
                  <a:gd name="T12" fmla="*/ 9 w 27"/>
                  <a:gd name="T13" fmla="*/ 6 h 31"/>
                  <a:gd name="T14" fmla="*/ 13 w 27"/>
                  <a:gd name="T15" fmla="*/ 8 h 31"/>
                  <a:gd name="T16" fmla="*/ 20 w 27"/>
                  <a:gd name="T17" fmla="*/ 8 h 31"/>
                  <a:gd name="T18" fmla="*/ 20 w 27"/>
                  <a:gd name="T19" fmla="*/ 12 h 31"/>
                  <a:gd name="T20" fmla="*/ 17 w 27"/>
                  <a:gd name="T21" fmla="*/ 11 h 31"/>
                  <a:gd name="T22" fmla="*/ 14 w 27"/>
                  <a:gd name="T23" fmla="*/ 11 h 31"/>
                  <a:gd name="T24" fmla="*/ 12 w 27"/>
                  <a:gd name="T25" fmla="*/ 11 h 31"/>
                  <a:gd name="T26" fmla="*/ 12 w 27"/>
                  <a:gd name="T27" fmla="*/ 13 h 31"/>
                  <a:gd name="T28" fmla="*/ 13 w 27"/>
                  <a:gd name="T29" fmla="*/ 15 h 31"/>
                  <a:gd name="T30" fmla="*/ 15 w 27"/>
                  <a:gd name="T31" fmla="*/ 17 h 31"/>
                  <a:gd name="T32" fmla="*/ 17 w 27"/>
                  <a:gd name="T33" fmla="*/ 20 h 31"/>
                  <a:gd name="T34" fmla="*/ 20 w 27"/>
                  <a:gd name="T35" fmla="*/ 23 h 31"/>
                  <a:gd name="T36" fmla="*/ 26 w 27"/>
                  <a:gd name="T37" fmla="*/ 27 h 31"/>
                  <a:gd name="T38" fmla="*/ 26 w 27"/>
                  <a:gd name="T39" fmla="*/ 30 h 31"/>
                  <a:gd name="T40" fmla="*/ 24 w 27"/>
                  <a:gd name="T41" fmla="*/ 28 h 31"/>
                  <a:gd name="T42" fmla="*/ 20 w 27"/>
                  <a:gd name="T43" fmla="*/ 27 h 31"/>
                  <a:gd name="T44" fmla="*/ 16 w 27"/>
                  <a:gd name="T45" fmla="*/ 23 h 31"/>
                  <a:gd name="T46" fmla="*/ 13 w 27"/>
                  <a:gd name="T47" fmla="*/ 19 h 31"/>
                  <a:gd name="T48" fmla="*/ 10 w 27"/>
                  <a:gd name="T49" fmla="*/ 17 h 31"/>
                  <a:gd name="T50" fmla="*/ 7 w 27"/>
                  <a:gd name="T51" fmla="*/ 13 h 31"/>
                  <a:gd name="T52" fmla="*/ 4 w 27"/>
                  <a:gd name="T53" fmla="*/ 10 h 31"/>
                  <a:gd name="T54" fmla="*/ 2 w 27"/>
                  <a:gd name="T55" fmla="*/ 8 h 31"/>
                  <a:gd name="T56" fmla="*/ 0 w 27"/>
                  <a:gd name="T57" fmla="*/ 5 h 3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7"/>
                  <a:gd name="T88" fmla="*/ 0 h 31"/>
                  <a:gd name="T89" fmla="*/ 27 w 27"/>
                  <a:gd name="T90" fmla="*/ 31 h 31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7" h="31">
                    <a:moveTo>
                      <a:pt x="0" y="5"/>
                    </a:moveTo>
                    <a:lnTo>
                      <a:pt x="0" y="3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2" y="3"/>
                    </a:lnTo>
                    <a:lnTo>
                      <a:pt x="6" y="4"/>
                    </a:lnTo>
                    <a:lnTo>
                      <a:pt x="9" y="6"/>
                    </a:lnTo>
                    <a:lnTo>
                      <a:pt x="13" y="8"/>
                    </a:lnTo>
                    <a:lnTo>
                      <a:pt x="20" y="8"/>
                    </a:lnTo>
                    <a:lnTo>
                      <a:pt x="20" y="12"/>
                    </a:lnTo>
                    <a:lnTo>
                      <a:pt x="17" y="11"/>
                    </a:lnTo>
                    <a:lnTo>
                      <a:pt x="14" y="11"/>
                    </a:lnTo>
                    <a:lnTo>
                      <a:pt x="12" y="11"/>
                    </a:lnTo>
                    <a:lnTo>
                      <a:pt x="12" y="13"/>
                    </a:lnTo>
                    <a:lnTo>
                      <a:pt x="13" y="15"/>
                    </a:lnTo>
                    <a:lnTo>
                      <a:pt x="15" y="17"/>
                    </a:lnTo>
                    <a:lnTo>
                      <a:pt x="17" y="20"/>
                    </a:lnTo>
                    <a:lnTo>
                      <a:pt x="20" y="23"/>
                    </a:lnTo>
                    <a:lnTo>
                      <a:pt x="26" y="27"/>
                    </a:lnTo>
                    <a:lnTo>
                      <a:pt x="26" y="30"/>
                    </a:lnTo>
                    <a:lnTo>
                      <a:pt x="24" y="28"/>
                    </a:lnTo>
                    <a:lnTo>
                      <a:pt x="20" y="27"/>
                    </a:lnTo>
                    <a:lnTo>
                      <a:pt x="16" y="23"/>
                    </a:lnTo>
                    <a:lnTo>
                      <a:pt x="13" y="19"/>
                    </a:lnTo>
                    <a:lnTo>
                      <a:pt x="10" y="17"/>
                    </a:lnTo>
                    <a:lnTo>
                      <a:pt x="7" y="13"/>
                    </a:lnTo>
                    <a:lnTo>
                      <a:pt x="4" y="10"/>
                    </a:lnTo>
                    <a:lnTo>
                      <a:pt x="2" y="8"/>
                    </a:lnTo>
                    <a:lnTo>
                      <a:pt x="0" y="5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26717" name="Freeform 71"/>
              <p:cNvSpPr>
                <a:spLocks/>
              </p:cNvSpPr>
              <p:nvPr/>
            </p:nvSpPr>
            <p:spPr bwMode="auto">
              <a:xfrm>
                <a:off x="1227" y="3558"/>
                <a:ext cx="17" cy="17"/>
              </a:xfrm>
              <a:custGeom>
                <a:avLst/>
                <a:gdLst>
                  <a:gd name="T0" fmla="*/ 0 w 17"/>
                  <a:gd name="T1" fmla="*/ 0 h 17"/>
                  <a:gd name="T2" fmla="*/ 2 w 17"/>
                  <a:gd name="T3" fmla="*/ 3 h 17"/>
                  <a:gd name="T4" fmla="*/ 4 w 17"/>
                  <a:gd name="T5" fmla="*/ 6 h 17"/>
                  <a:gd name="T6" fmla="*/ 6 w 17"/>
                  <a:gd name="T7" fmla="*/ 6 h 17"/>
                  <a:gd name="T8" fmla="*/ 11 w 17"/>
                  <a:gd name="T9" fmla="*/ 9 h 17"/>
                  <a:gd name="T10" fmla="*/ 13 w 17"/>
                  <a:gd name="T11" fmla="*/ 12 h 17"/>
                  <a:gd name="T12" fmla="*/ 16 w 17"/>
                  <a:gd name="T13" fmla="*/ 16 h 17"/>
                  <a:gd name="T14" fmla="*/ 11 w 17"/>
                  <a:gd name="T15" fmla="*/ 16 h 17"/>
                  <a:gd name="T16" fmla="*/ 6 w 17"/>
                  <a:gd name="T17" fmla="*/ 16 h 17"/>
                  <a:gd name="T18" fmla="*/ 2 w 17"/>
                  <a:gd name="T19" fmla="*/ 12 h 17"/>
                  <a:gd name="T20" fmla="*/ 0 w 17"/>
                  <a:gd name="T21" fmla="*/ 9 h 17"/>
                  <a:gd name="T22" fmla="*/ 0 w 17"/>
                  <a:gd name="T23" fmla="*/ 6 h 17"/>
                  <a:gd name="T24" fmla="*/ 0 w 17"/>
                  <a:gd name="T25" fmla="*/ 3 h 17"/>
                  <a:gd name="T26" fmla="*/ 0 w 17"/>
                  <a:gd name="T27" fmla="*/ 0 h 1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"/>
                  <a:gd name="T43" fmla="*/ 0 h 17"/>
                  <a:gd name="T44" fmla="*/ 17 w 17"/>
                  <a:gd name="T45" fmla="*/ 17 h 1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" h="17">
                    <a:moveTo>
                      <a:pt x="0" y="0"/>
                    </a:moveTo>
                    <a:lnTo>
                      <a:pt x="2" y="3"/>
                    </a:lnTo>
                    <a:lnTo>
                      <a:pt x="4" y="6"/>
                    </a:lnTo>
                    <a:lnTo>
                      <a:pt x="6" y="6"/>
                    </a:lnTo>
                    <a:lnTo>
                      <a:pt x="11" y="9"/>
                    </a:lnTo>
                    <a:lnTo>
                      <a:pt x="13" y="12"/>
                    </a:lnTo>
                    <a:lnTo>
                      <a:pt x="16" y="16"/>
                    </a:lnTo>
                    <a:lnTo>
                      <a:pt x="11" y="16"/>
                    </a:lnTo>
                    <a:lnTo>
                      <a:pt x="6" y="16"/>
                    </a:lnTo>
                    <a:lnTo>
                      <a:pt x="2" y="12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26718" name="Freeform 72"/>
              <p:cNvSpPr>
                <a:spLocks/>
              </p:cNvSpPr>
              <p:nvPr/>
            </p:nvSpPr>
            <p:spPr bwMode="auto">
              <a:xfrm>
                <a:off x="1250" y="3556"/>
                <a:ext cx="107" cy="100"/>
              </a:xfrm>
              <a:custGeom>
                <a:avLst/>
                <a:gdLst>
                  <a:gd name="T0" fmla="*/ 51 w 107"/>
                  <a:gd name="T1" fmla="*/ 23 h 100"/>
                  <a:gd name="T2" fmla="*/ 43 w 107"/>
                  <a:gd name="T3" fmla="*/ 25 h 100"/>
                  <a:gd name="T4" fmla="*/ 26 w 107"/>
                  <a:gd name="T5" fmla="*/ 28 h 100"/>
                  <a:gd name="T6" fmla="*/ 0 w 107"/>
                  <a:gd name="T7" fmla="*/ 30 h 100"/>
                  <a:gd name="T8" fmla="*/ 30 w 107"/>
                  <a:gd name="T9" fmla="*/ 35 h 100"/>
                  <a:gd name="T10" fmla="*/ 63 w 107"/>
                  <a:gd name="T11" fmla="*/ 32 h 100"/>
                  <a:gd name="T12" fmla="*/ 87 w 107"/>
                  <a:gd name="T13" fmla="*/ 25 h 100"/>
                  <a:gd name="T14" fmla="*/ 94 w 107"/>
                  <a:gd name="T15" fmla="*/ 25 h 100"/>
                  <a:gd name="T16" fmla="*/ 91 w 107"/>
                  <a:gd name="T17" fmla="*/ 30 h 100"/>
                  <a:gd name="T18" fmla="*/ 74 w 107"/>
                  <a:gd name="T19" fmla="*/ 38 h 100"/>
                  <a:gd name="T20" fmla="*/ 44 w 107"/>
                  <a:gd name="T21" fmla="*/ 44 h 100"/>
                  <a:gd name="T22" fmla="*/ 27 w 107"/>
                  <a:gd name="T23" fmla="*/ 51 h 100"/>
                  <a:gd name="T24" fmla="*/ 60 w 107"/>
                  <a:gd name="T25" fmla="*/ 50 h 100"/>
                  <a:gd name="T26" fmla="*/ 82 w 107"/>
                  <a:gd name="T27" fmla="*/ 44 h 100"/>
                  <a:gd name="T28" fmla="*/ 96 w 107"/>
                  <a:gd name="T29" fmla="*/ 40 h 100"/>
                  <a:gd name="T30" fmla="*/ 96 w 107"/>
                  <a:gd name="T31" fmla="*/ 42 h 100"/>
                  <a:gd name="T32" fmla="*/ 85 w 107"/>
                  <a:gd name="T33" fmla="*/ 51 h 100"/>
                  <a:gd name="T34" fmla="*/ 63 w 107"/>
                  <a:gd name="T35" fmla="*/ 58 h 100"/>
                  <a:gd name="T36" fmla="*/ 35 w 107"/>
                  <a:gd name="T37" fmla="*/ 64 h 100"/>
                  <a:gd name="T38" fmla="*/ 44 w 107"/>
                  <a:gd name="T39" fmla="*/ 67 h 100"/>
                  <a:gd name="T40" fmla="*/ 70 w 107"/>
                  <a:gd name="T41" fmla="*/ 66 h 100"/>
                  <a:gd name="T42" fmla="*/ 92 w 107"/>
                  <a:gd name="T43" fmla="*/ 59 h 100"/>
                  <a:gd name="T44" fmla="*/ 94 w 107"/>
                  <a:gd name="T45" fmla="*/ 61 h 100"/>
                  <a:gd name="T46" fmla="*/ 87 w 107"/>
                  <a:gd name="T47" fmla="*/ 68 h 100"/>
                  <a:gd name="T48" fmla="*/ 71 w 107"/>
                  <a:gd name="T49" fmla="*/ 74 h 100"/>
                  <a:gd name="T50" fmla="*/ 52 w 107"/>
                  <a:gd name="T51" fmla="*/ 78 h 100"/>
                  <a:gd name="T52" fmla="*/ 25 w 107"/>
                  <a:gd name="T53" fmla="*/ 78 h 100"/>
                  <a:gd name="T54" fmla="*/ 44 w 107"/>
                  <a:gd name="T55" fmla="*/ 83 h 100"/>
                  <a:gd name="T56" fmla="*/ 62 w 107"/>
                  <a:gd name="T57" fmla="*/ 83 h 100"/>
                  <a:gd name="T58" fmla="*/ 79 w 107"/>
                  <a:gd name="T59" fmla="*/ 81 h 100"/>
                  <a:gd name="T60" fmla="*/ 85 w 107"/>
                  <a:gd name="T61" fmla="*/ 81 h 100"/>
                  <a:gd name="T62" fmla="*/ 81 w 107"/>
                  <a:gd name="T63" fmla="*/ 86 h 100"/>
                  <a:gd name="T64" fmla="*/ 72 w 107"/>
                  <a:gd name="T65" fmla="*/ 90 h 100"/>
                  <a:gd name="T66" fmla="*/ 37 w 107"/>
                  <a:gd name="T67" fmla="*/ 93 h 100"/>
                  <a:gd name="T68" fmla="*/ 66 w 107"/>
                  <a:gd name="T69" fmla="*/ 95 h 100"/>
                  <a:gd name="T70" fmla="*/ 68 w 107"/>
                  <a:gd name="T71" fmla="*/ 99 h 100"/>
                  <a:gd name="T72" fmla="*/ 79 w 107"/>
                  <a:gd name="T73" fmla="*/ 95 h 100"/>
                  <a:gd name="T74" fmla="*/ 87 w 107"/>
                  <a:gd name="T75" fmla="*/ 90 h 100"/>
                  <a:gd name="T76" fmla="*/ 103 w 107"/>
                  <a:gd name="T77" fmla="*/ 65 h 100"/>
                  <a:gd name="T78" fmla="*/ 104 w 107"/>
                  <a:gd name="T79" fmla="*/ 60 h 100"/>
                  <a:gd name="T80" fmla="*/ 101 w 107"/>
                  <a:gd name="T81" fmla="*/ 56 h 100"/>
                  <a:gd name="T82" fmla="*/ 103 w 107"/>
                  <a:gd name="T83" fmla="*/ 51 h 100"/>
                  <a:gd name="T84" fmla="*/ 106 w 107"/>
                  <a:gd name="T85" fmla="*/ 46 h 100"/>
                  <a:gd name="T86" fmla="*/ 104 w 107"/>
                  <a:gd name="T87" fmla="*/ 41 h 100"/>
                  <a:gd name="T88" fmla="*/ 102 w 107"/>
                  <a:gd name="T89" fmla="*/ 37 h 100"/>
                  <a:gd name="T90" fmla="*/ 105 w 107"/>
                  <a:gd name="T91" fmla="*/ 32 h 100"/>
                  <a:gd name="T92" fmla="*/ 105 w 107"/>
                  <a:gd name="T93" fmla="*/ 25 h 100"/>
                  <a:gd name="T94" fmla="*/ 102 w 107"/>
                  <a:gd name="T95" fmla="*/ 21 h 100"/>
                  <a:gd name="T96" fmla="*/ 104 w 107"/>
                  <a:gd name="T97" fmla="*/ 16 h 100"/>
                  <a:gd name="T98" fmla="*/ 106 w 107"/>
                  <a:gd name="T99" fmla="*/ 11 h 100"/>
                  <a:gd name="T100" fmla="*/ 104 w 107"/>
                  <a:gd name="T101" fmla="*/ 7 h 100"/>
                  <a:gd name="T102" fmla="*/ 92 w 107"/>
                  <a:gd name="T103" fmla="*/ 7 h 100"/>
                  <a:gd name="T104" fmla="*/ 69 w 107"/>
                  <a:gd name="T105" fmla="*/ 15 h 100"/>
                  <a:gd name="T106" fmla="*/ 43 w 107"/>
                  <a:gd name="T107" fmla="*/ 19 h 10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7"/>
                  <a:gd name="T163" fmla="*/ 0 h 100"/>
                  <a:gd name="T164" fmla="*/ 107 w 107"/>
                  <a:gd name="T165" fmla="*/ 100 h 10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7" h="100">
                    <a:moveTo>
                      <a:pt x="43" y="19"/>
                    </a:moveTo>
                    <a:lnTo>
                      <a:pt x="27" y="21"/>
                    </a:lnTo>
                    <a:lnTo>
                      <a:pt x="51" y="23"/>
                    </a:lnTo>
                    <a:lnTo>
                      <a:pt x="49" y="24"/>
                    </a:lnTo>
                    <a:lnTo>
                      <a:pt x="46" y="25"/>
                    </a:lnTo>
                    <a:lnTo>
                      <a:pt x="43" y="25"/>
                    </a:lnTo>
                    <a:lnTo>
                      <a:pt x="38" y="27"/>
                    </a:lnTo>
                    <a:lnTo>
                      <a:pt x="32" y="28"/>
                    </a:lnTo>
                    <a:lnTo>
                      <a:pt x="26" y="28"/>
                    </a:lnTo>
                    <a:lnTo>
                      <a:pt x="18" y="29"/>
                    </a:lnTo>
                    <a:lnTo>
                      <a:pt x="9" y="30"/>
                    </a:lnTo>
                    <a:lnTo>
                      <a:pt x="0" y="30"/>
                    </a:lnTo>
                    <a:lnTo>
                      <a:pt x="14" y="33"/>
                    </a:lnTo>
                    <a:lnTo>
                      <a:pt x="23" y="35"/>
                    </a:lnTo>
                    <a:lnTo>
                      <a:pt x="30" y="35"/>
                    </a:lnTo>
                    <a:lnTo>
                      <a:pt x="39" y="35"/>
                    </a:lnTo>
                    <a:lnTo>
                      <a:pt x="52" y="34"/>
                    </a:lnTo>
                    <a:lnTo>
                      <a:pt x="63" y="32"/>
                    </a:lnTo>
                    <a:lnTo>
                      <a:pt x="73" y="30"/>
                    </a:lnTo>
                    <a:lnTo>
                      <a:pt x="82" y="27"/>
                    </a:lnTo>
                    <a:lnTo>
                      <a:pt x="87" y="25"/>
                    </a:lnTo>
                    <a:lnTo>
                      <a:pt x="91" y="24"/>
                    </a:lnTo>
                    <a:lnTo>
                      <a:pt x="93" y="24"/>
                    </a:lnTo>
                    <a:lnTo>
                      <a:pt x="94" y="25"/>
                    </a:lnTo>
                    <a:lnTo>
                      <a:pt x="94" y="27"/>
                    </a:lnTo>
                    <a:lnTo>
                      <a:pt x="91" y="30"/>
                    </a:lnTo>
                    <a:lnTo>
                      <a:pt x="87" y="32"/>
                    </a:lnTo>
                    <a:lnTo>
                      <a:pt x="81" y="35"/>
                    </a:lnTo>
                    <a:lnTo>
                      <a:pt x="74" y="38"/>
                    </a:lnTo>
                    <a:lnTo>
                      <a:pt x="65" y="41"/>
                    </a:lnTo>
                    <a:lnTo>
                      <a:pt x="55" y="42"/>
                    </a:lnTo>
                    <a:lnTo>
                      <a:pt x="44" y="44"/>
                    </a:lnTo>
                    <a:lnTo>
                      <a:pt x="33" y="46"/>
                    </a:lnTo>
                    <a:lnTo>
                      <a:pt x="14" y="48"/>
                    </a:lnTo>
                    <a:lnTo>
                      <a:pt x="27" y="51"/>
                    </a:lnTo>
                    <a:lnTo>
                      <a:pt x="36" y="52"/>
                    </a:lnTo>
                    <a:lnTo>
                      <a:pt x="47" y="51"/>
                    </a:lnTo>
                    <a:lnTo>
                      <a:pt x="60" y="50"/>
                    </a:lnTo>
                    <a:lnTo>
                      <a:pt x="69" y="48"/>
                    </a:lnTo>
                    <a:lnTo>
                      <a:pt x="77" y="46"/>
                    </a:lnTo>
                    <a:lnTo>
                      <a:pt x="82" y="44"/>
                    </a:lnTo>
                    <a:lnTo>
                      <a:pt x="89" y="42"/>
                    </a:lnTo>
                    <a:lnTo>
                      <a:pt x="94" y="41"/>
                    </a:lnTo>
                    <a:lnTo>
                      <a:pt x="96" y="40"/>
                    </a:lnTo>
                    <a:lnTo>
                      <a:pt x="97" y="40"/>
                    </a:lnTo>
                    <a:lnTo>
                      <a:pt x="97" y="41"/>
                    </a:lnTo>
                    <a:lnTo>
                      <a:pt x="96" y="42"/>
                    </a:lnTo>
                    <a:lnTo>
                      <a:pt x="94" y="45"/>
                    </a:lnTo>
                    <a:lnTo>
                      <a:pt x="90" y="48"/>
                    </a:lnTo>
                    <a:lnTo>
                      <a:pt x="85" y="51"/>
                    </a:lnTo>
                    <a:lnTo>
                      <a:pt x="80" y="53"/>
                    </a:lnTo>
                    <a:lnTo>
                      <a:pt x="72" y="56"/>
                    </a:lnTo>
                    <a:lnTo>
                      <a:pt x="63" y="58"/>
                    </a:lnTo>
                    <a:lnTo>
                      <a:pt x="51" y="61"/>
                    </a:lnTo>
                    <a:lnTo>
                      <a:pt x="43" y="63"/>
                    </a:lnTo>
                    <a:lnTo>
                      <a:pt x="35" y="64"/>
                    </a:lnTo>
                    <a:lnTo>
                      <a:pt x="23" y="64"/>
                    </a:lnTo>
                    <a:lnTo>
                      <a:pt x="35" y="66"/>
                    </a:lnTo>
                    <a:lnTo>
                      <a:pt x="44" y="67"/>
                    </a:lnTo>
                    <a:lnTo>
                      <a:pt x="52" y="67"/>
                    </a:lnTo>
                    <a:lnTo>
                      <a:pt x="62" y="67"/>
                    </a:lnTo>
                    <a:lnTo>
                      <a:pt x="70" y="66"/>
                    </a:lnTo>
                    <a:lnTo>
                      <a:pt x="77" y="64"/>
                    </a:lnTo>
                    <a:lnTo>
                      <a:pt x="82" y="62"/>
                    </a:lnTo>
                    <a:lnTo>
                      <a:pt x="92" y="59"/>
                    </a:lnTo>
                    <a:lnTo>
                      <a:pt x="93" y="59"/>
                    </a:lnTo>
                    <a:lnTo>
                      <a:pt x="94" y="59"/>
                    </a:lnTo>
                    <a:lnTo>
                      <a:pt x="94" y="61"/>
                    </a:lnTo>
                    <a:lnTo>
                      <a:pt x="92" y="64"/>
                    </a:lnTo>
                    <a:lnTo>
                      <a:pt x="90" y="66"/>
                    </a:lnTo>
                    <a:lnTo>
                      <a:pt x="87" y="68"/>
                    </a:lnTo>
                    <a:lnTo>
                      <a:pt x="81" y="71"/>
                    </a:lnTo>
                    <a:lnTo>
                      <a:pt x="77" y="74"/>
                    </a:lnTo>
                    <a:lnTo>
                      <a:pt x="71" y="74"/>
                    </a:lnTo>
                    <a:lnTo>
                      <a:pt x="65" y="76"/>
                    </a:lnTo>
                    <a:lnTo>
                      <a:pt x="60" y="77"/>
                    </a:lnTo>
                    <a:lnTo>
                      <a:pt x="52" y="78"/>
                    </a:lnTo>
                    <a:lnTo>
                      <a:pt x="44" y="78"/>
                    </a:lnTo>
                    <a:lnTo>
                      <a:pt x="37" y="78"/>
                    </a:lnTo>
                    <a:lnTo>
                      <a:pt x="25" y="78"/>
                    </a:lnTo>
                    <a:lnTo>
                      <a:pt x="31" y="81"/>
                    </a:lnTo>
                    <a:lnTo>
                      <a:pt x="37" y="82"/>
                    </a:lnTo>
                    <a:lnTo>
                      <a:pt x="44" y="83"/>
                    </a:lnTo>
                    <a:lnTo>
                      <a:pt x="50" y="83"/>
                    </a:lnTo>
                    <a:lnTo>
                      <a:pt x="56" y="84"/>
                    </a:lnTo>
                    <a:lnTo>
                      <a:pt x="62" y="83"/>
                    </a:lnTo>
                    <a:lnTo>
                      <a:pt x="67" y="83"/>
                    </a:lnTo>
                    <a:lnTo>
                      <a:pt x="72" y="82"/>
                    </a:lnTo>
                    <a:lnTo>
                      <a:pt x="79" y="81"/>
                    </a:lnTo>
                    <a:lnTo>
                      <a:pt x="83" y="79"/>
                    </a:lnTo>
                    <a:lnTo>
                      <a:pt x="85" y="80"/>
                    </a:lnTo>
                    <a:lnTo>
                      <a:pt x="85" y="81"/>
                    </a:lnTo>
                    <a:lnTo>
                      <a:pt x="85" y="83"/>
                    </a:lnTo>
                    <a:lnTo>
                      <a:pt x="83" y="84"/>
                    </a:lnTo>
                    <a:lnTo>
                      <a:pt x="81" y="86"/>
                    </a:lnTo>
                    <a:lnTo>
                      <a:pt x="80" y="87"/>
                    </a:lnTo>
                    <a:lnTo>
                      <a:pt x="77" y="89"/>
                    </a:lnTo>
                    <a:lnTo>
                      <a:pt x="72" y="90"/>
                    </a:lnTo>
                    <a:lnTo>
                      <a:pt x="62" y="91"/>
                    </a:lnTo>
                    <a:lnTo>
                      <a:pt x="54" y="91"/>
                    </a:lnTo>
                    <a:lnTo>
                      <a:pt x="37" y="93"/>
                    </a:lnTo>
                    <a:lnTo>
                      <a:pt x="60" y="94"/>
                    </a:lnTo>
                    <a:lnTo>
                      <a:pt x="63" y="94"/>
                    </a:lnTo>
                    <a:lnTo>
                      <a:pt x="66" y="95"/>
                    </a:lnTo>
                    <a:lnTo>
                      <a:pt x="67" y="96"/>
                    </a:lnTo>
                    <a:lnTo>
                      <a:pt x="66" y="98"/>
                    </a:lnTo>
                    <a:lnTo>
                      <a:pt x="68" y="99"/>
                    </a:lnTo>
                    <a:lnTo>
                      <a:pt x="71" y="99"/>
                    </a:lnTo>
                    <a:lnTo>
                      <a:pt x="75" y="97"/>
                    </a:lnTo>
                    <a:lnTo>
                      <a:pt x="79" y="95"/>
                    </a:lnTo>
                    <a:lnTo>
                      <a:pt x="81" y="93"/>
                    </a:lnTo>
                    <a:lnTo>
                      <a:pt x="84" y="91"/>
                    </a:lnTo>
                    <a:lnTo>
                      <a:pt x="87" y="90"/>
                    </a:lnTo>
                    <a:lnTo>
                      <a:pt x="95" y="78"/>
                    </a:lnTo>
                    <a:lnTo>
                      <a:pt x="100" y="70"/>
                    </a:lnTo>
                    <a:lnTo>
                      <a:pt x="103" y="65"/>
                    </a:lnTo>
                    <a:lnTo>
                      <a:pt x="103" y="63"/>
                    </a:lnTo>
                    <a:lnTo>
                      <a:pt x="104" y="61"/>
                    </a:lnTo>
                    <a:lnTo>
                      <a:pt x="104" y="60"/>
                    </a:lnTo>
                    <a:lnTo>
                      <a:pt x="102" y="58"/>
                    </a:lnTo>
                    <a:lnTo>
                      <a:pt x="101" y="56"/>
                    </a:lnTo>
                    <a:lnTo>
                      <a:pt x="102" y="54"/>
                    </a:lnTo>
                    <a:lnTo>
                      <a:pt x="102" y="52"/>
                    </a:lnTo>
                    <a:lnTo>
                      <a:pt x="103" y="51"/>
                    </a:lnTo>
                    <a:lnTo>
                      <a:pt x="104" y="49"/>
                    </a:lnTo>
                    <a:lnTo>
                      <a:pt x="106" y="48"/>
                    </a:lnTo>
                    <a:lnTo>
                      <a:pt x="106" y="46"/>
                    </a:lnTo>
                    <a:lnTo>
                      <a:pt x="106" y="44"/>
                    </a:lnTo>
                    <a:lnTo>
                      <a:pt x="105" y="42"/>
                    </a:lnTo>
                    <a:lnTo>
                      <a:pt x="104" y="41"/>
                    </a:lnTo>
                    <a:lnTo>
                      <a:pt x="103" y="40"/>
                    </a:lnTo>
                    <a:lnTo>
                      <a:pt x="102" y="39"/>
                    </a:lnTo>
                    <a:lnTo>
                      <a:pt x="102" y="37"/>
                    </a:lnTo>
                    <a:lnTo>
                      <a:pt x="102" y="35"/>
                    </a:lnTo>
                    <a:lnTo>
                      <a:pt x="104" y="33"/>
                    </a:lnTo>
                    <a:lnTo>
                      <a:pt x="105" y="32"/>
                    </a:lnTo>
                    <a:lnTo>
                      <a:pt x="106" y="30"/>
                    </a:lnTo>
                    <a:lnTo>
                      <a:pt x="106" y="27"/>
                    </a:lnTo>
                    <a:lnTo>
                      <a:pt x="105" y="25"/>
                    </a:lnTo>
                    <a:lnTo>
                      <a:pt x="103" y="24"/>
                    </a:lnTo>
                    <a:lnTo>
                      <a:pt x="103" y="23"/>
                    </a:lnTo>
                    <a:lnTo>
                      <a:pt x="102" y="21"/>
                    </a:lnTo>
                    <a:lnTo>
                      <a:pt x="102" y="19"/>
                    </a:lnTo>
                    <a:lnTo>
                      <a:pt x="104" y="17"/>
                    </a:lnTo>
                    <a:lnTo>
                      <a:pt x="104" y="16"/>
                    </a:lnTo>
                    <a:lnTo>
                      <a:pt x="106" y="15"/>
                    </a:lnTo>
                    <a:lnTo>
                      <a:pt x="106" y="13"/>
                    </a:lnTo>
                    <a:lnTo>
                      <a:pt x="106" y="11"/>
                    </a:lnTo>
                    <a:lnTo>
                      <a:pt x="106" y="10"/>
                    </a:lnTo>
                    <a:lnTo>
                      <a:pt x="105" y="8"/>
                    </a:lnTo>
                    <a:lnTo>
                      <a:pt x="104" y="7"/>
                    </a:lnTo>
                    <a:lnTo>
                      <a:pt x="103" y="5"/>
                    </a:lnTo>
                    <a:lnTo>
                      <a:pt x="103" y="0"/>
                    </a:lnTo>
                    <a:lnTo>
                      <a:pt x="92" y="7"/>
                    </a:lnTo>
                    <a:lnTo>
                      <a:pt x="85" y="9"/>
                    </a:lnTo>
                    <a:lnTo>
                      <a:pt x="78" y="12"/>
                    </a:lnTo>
                    <a:lnTo>
                      <a:pt x="69" y="15"/>
                    </a:lnTo>
                    <a:lnTo>
                      <a:pt x="62" y="17"/>
                    </a:lnTo>
                    <a:lnTo>
                      <a:pt x="53" y="18"/>
                    </a:lnTo>
                    <a:lnTo>
                      <a:pt x="43" y="19"/>
                    </a:lnTo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</p:grpSp>
      </p:grpSp>
      <p:grpSp>
        <p:nvGrpSpPr>
          <p:cNvPr id="26686" name="Group 73"/>
          <p:cNvGrpSpPr>
            <a:grpSpLocks/>
          </p:cNvGrpSpPr>
          <p:nvPr/>
        </p:nvGrpSpPr>
        <p:grpSpPr bwMode="auto">
          <a:xfrm>
            <a:off x="2538046" y="6206636"/>
            <a:ext cx="57150" cy="140677"/>
            <a:chOff x="1316" y="3572"/>
            <a:chExt cx="28" cy="72"/>
          </a:xfrm>
        </p:grpSpPr>
        <p:sp>
          <p:nvSpPr>
            <p:cNvPr id="26706" name="Freeform 74"/>
            <p:cNvSpPr>
              <a:spLocks/>
            </p:cNvSpPr>
            <p:nvPr/>
          </p:nvSpPr>
          <p:spPr bwMode="auto">
            <a:xfrm>
              <a:off x="1322" y="3590"/>
              <a:ext cx="21" cy="17"/>
            </a:xfrm>
            <a:custGeom>
              <a:avLst/>
              <a:gdLst>
                <a:gd name="T0" fmla="*/ 20 w 21"/>
                <a:gd name="T1" fmla="*/ 3 h 17"/>
                <a:gd name="T2" fmla="*/ 18 w 21"/>
                <a:gd name="T3" fmla="*/ 0 h 17"/>
                <a:gd name="T4" fmla="*/ 12 w 21"/>
                <a:gd name="T5" fmla="*/ 6 h 17"/>
                <a:gd name="T6" fmla="*/ 6 w 21"/>
                <a:gd name="T7" fmla="*/ 9 h 17"/>
                <a:gd name="T8" fmla="*/ 0 w 21"/>
                <a:gd name="T9" fmla="*/ 12 h 17"/>
                <a:gd name="T10" fmla="*/ 2 w 21"/>
                <a:gd name="T11" fmla="*/ 16 h 17"/>
                <a:gd name="T12" fmla="*/ 5 w 21"/>
                <a:gd name="T13" fmla="*/ 16 h 17"/>
                <a:gd name="T14" fmla="*/ 11 w 21"/>
                <a:gd name="T15" fmla="*/ 12 h 17"/>
                <a:gd name="T16" fmla="*/ 15 w 21"/>
                <a:gd name="T17" fmla="*/ 9 h 17"/>
                <a:gd name="T18" fmla="*/ 20 w 21"/>
                <a:gd name="T19" fmla="*/ 3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"/>
                <a:gd name="T31" fmla="*/ 0 h 17"/>
                <a:gd name="T32" fmla="*/ 21 w 21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" h="17">
                  <a:moveTo>
                    <a:pt x="20" y="3"/>
                  </a:moveTo>
                  <a:lnTo>
                    <a:pt x="18" y="0"/>
                  </a:lnTo>
                  <a:lnTo>
                    <a:pt x="12" y="6"/>
                  </a:lnTo>
                  <a:lnTo>
                    <a:pt x="6" y="9"/>
                  </a:lnTo>
                  <a:lnTo>
                    <a:pt x="0" y="12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11" y="12"/>
                  </a:lnTo>
                  <a:lnTo>
                    <a:pt x="15" y="9"/>
                  </a:lnTo>
                  <a:lnTo>
                    <a:pt x="20" y="3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77"/>
            </a:p>
          </p:txBody>
        </p:sp>
        <p:sp>
          <p:nvSpPr>
            <p:cNvPr id="26707" name="Freeform 75"/>
            <p:cNvSpPr>
              <a:spLocks/>
            </p:cNvSpPr>
            <p:nvPr/>
          </p:nvSpPr>
          <p:spPr bwMode="auto">
            <a:xfrm>
              <a:off x="1327" y="3607"/>
              <a:ext cx="17" cy="17"/>
            </a:xfrm>
            <a:custGeom>
              <a:avLst/>
              <a:gdLst>
                <a:gd name="T0" fmla="*/ 16 w 17"/>
                <a:gd name="T1" fmla="*/ 5 h 17"/>
                <a:gd name="T2" fmla="*/ 15 w 17"/>
                <a:gd name="T3" fmla="*/ 0 h 17"/>
                <a:gd name="T4" fmla="*/ 9 w 17"/>
                <a:gd name="T5" fmla="*/ 8 h 17"/>
                <a:gd name="T6" fmla="*/ 5 w 17"/>
                <a:gd name="T7" fmla="*/ 10 h 17"/>
                <a:gd name="T8" fmla="*/ 0 w 17"/>
                <a:gd name="T9" fmla="*/ 13 h 17"/>
                <a:gd name="T10" fmla="*/ 1 w 17"/>
                <a:gd name="T11" fmla="*/ 16 h 17"/>
                <a:gd name="T12" fmla="*/ 4 w 17"/>
                <a:gd name="T13" fmla="*/ 16 h 17"/>
                <a:gd name="T14" fmla="*/ 8 w 17"/>
                <a:gd name="T15" fmla="*/ 16 h 17"/>
                <a:gd name="T16" fmla="*/ 12 w 17"/>
                <a:gd name="T17" fmla="*/ 10 h 17"/>
                <a:gd name="T18" fmla="*/ 16 w 17"/>
                <a:gd name="T19" fmla="*/ 5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7"/>
                <a:gd name="T32" fmla="*/ 17 w 17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7">
                  <a:moveTo>
                    <a:pt x="16" y="5"/>
                  </a:moveTo>
                  <a:lnTo>
                    <a:pt x="15" y="0"/>
                  </a:lnTo>
                  <a:lnTo>
                    <a:pt x="9" y="8"/>
                  </a:lnTo>
                  <a:lnTo>
                    <a:pt x="5" y="10"/>
                  </a:lnTo>
                  <a:lnTo>
                    <a:pt x="0" y="13"/>
                  </a:lnTo>
                  <a:lnTo>
                    <a:pt x="1" y="16"/>
                  </a:lnTo>
                  <a:lnTo>
                    <a:pt x="4" y="16"/>
                  </a:lnTo>
                  <a:lnTo>
                    <a:pt x="8" y="16"/>
                  </a:lnTo>
                  <a:lnTo>
                    <a:pt x="12" y="10"/>
                  </a:lnTo>
                  <a:lnTo>
                    <a:pt x="16" y="5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77"/>
            </a:p>
          </p:txBody>
        </p:sp>
        <p:sp>
          <p:nvSpPr>
            <p:cNvPr id="26708" name="Freeform 76"/>
            <p:cNvSpPr>
              <a:spLocks/>
            </p:cNvSpPr>
            <p:nvPr/>
          </p:nvSpPr>
          <p:spPr bwMode="auto">
            <a:xfrm>
              <a:off x="1325" y="3627"/>
              <a:ext cx="18" cy="17"/>
            </a:xfrm>
            <a:custGeom>
              <a:avLst/>
              <a:gdLst>
                <a:gd name="T0" fmla="*/ 17 w 18"/>
                <a:gd name="T1" fmla="*/ 2 h 17"/>
                <a:gd name="T2" fmla="*/ 16 w 18"/>
                <a:gd name="T3" fmla="*/ 0 h 17"/>
                <a:gd name="T4" fmla="*/ 11 w 18"/>
                <a:gd name="T5" fmla="*/ 8 h 17"/>
                <a:gd name="T6" fmla="*/ 6 w 18"/>
                <a:gd name="T7" fmla="*/ 10 h 17"/>
                <a:gd name="T8" fmla="*/ 0 w 18"/>
                <a:gd name="T9" fmla="*/ 13 h 17"/>
                <a:gd name="T10" fmla="*/ 1 w 18"/>
                <a:gd name="T11" fmla="*/ 16 h 17"/>
                <a:gd name="T12" fmla="*/ 5 w 18"/>
                <a:gd name="T13" fmla="*/ 16 h 17"/>
                <a:gd name="T14" fmla="*/ 10 w 18"/>
                <a:gd name="T15" fmla="*/ 13 h 17"/>
                <a:gd name="T16" fmla="*/ 14 w 18"/>
                <a:gd name="T17" fmla="*/ 8 h 17"/>
                <a:gd name="T18" fmla="*/ 17 w 18"/>
                <a:gd name="T19" fmla="*/ 2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7"/>
                <a:gd name="T32" fmla="*/ 18 w 18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7">
                  <a:moveTo>
                    <a:pt x="17" y="2"/>
                  </a:moveTo>
                  <a:lnTo>
                    <a:pt x="16" y="0"/>
                  </a:lnTo>
                  <a:lnTo>
                    <a:pt x="11" y="8"/>
                  </a:lnTo>
                  <a:lnTo>
                    <a:pt x="6" y="10"/>
                  </a:lnTo>
                  <a:lnTo>
                    <a:pt x="0" y="13"/>
                  </a:lnTo>
                  <a:lnTo>
                    <a:pt x="1" y="16"/>
                  </a:lnTo>
                  <a:lnTo>
                    <a:pt x="5" y="16"/>
                  </a:lnTo>
                  <a:lnTo>
                    <a:pt x="10" y="13"/>
                  </a:lnTo>
                  <a:lnTo>
                    <a:pt x="14" y="8"/>
                  </a:lnTo>
                  <a:lnTo>
                    <a:pt x="17" y="2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77"/>
            </a:p>
          </p:txBody>
        </p:sp>
        <p:sp>
          <p:nvSpPr>
            <p:cNvPr id="26709" name="Freeform 77"/>
            <p:cNvSpPr>
              <a:spLocks/>
            </p:cNvSpPr>
            <p:nvPr/>
          </p:nvSpPr>
          <p:spPr bwMode="auto">
            <a:xfrm>
              <a:off x="1316" y="3572"/>
              <a:ext cx="21" cy="17"/>
            </a:xfrm>
            <a:custGeom>
              <a:avLst/>
              <a:gdLst>
                <a:gd name="T0" fmla="*/ 20 w 21"/>
                <a:gd name="T1" fmla="*/ 3 h 17"/>
                <a:gd name="T2" fmla="*/ 18 w 21"/>
                <a:gd name="T3" fmla="*/ 0 h 17"/>
                <a:gd name="T4" fmla="*/ 12 w 21"/>
                <a:gd name="T5" fmla="*/ 6 h 17"/>
                <a:gd name="T6" fmla="*/ 5 w 21"/>
                <a:gd name="T7" fmla="*/ 9 h 17"/>
                <a:gd name="T8" fmla="*/ 0 w 21"/>
                <a:gd name="T9" fmla="*/ 12 h 17"/>
                <a:gd name="T10" fmla="*/ 1 w 21"/>
                <a:gd name="T11" fmla="*/ 16 h 17"/>
                <a:gd name="T12" fmla="*/ 5 w 21"/>
                <a:gd name="T13" fmla="*/ 16 h 17"/>
                <a:gd name="T14" fmla="*/ 9 w 21"/>
                <a:gd name="T15" fmla="*/ 12 h 17"/>
                <a:gd name="T16" fmla="*/ 15 w 21"/>
                <a:gd name="T17" fmla="*/ 9 h 17"/>
                <a:gd name="T18" fmla="*/ 20 w 21"/>
                <a:gd name="T19" fmla="*/ 3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"/>
                <a:gd name="T31" fmla="*/ 0 h 17"/>
                <a:gd name="T32" fmla="*/ 21 w 21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" h="17">
                  <a:moveTo>
                    <a:pt x="20" y="3"/>
                  </a:moveTo>
                  <a:lnTo>
                    <a:pt x="18" y="0"/>
                  </a:lnTo>
                  <a:lnTo>
                    <a:pt x="12" y="6"/>
                  </a:lnTo>
                  <a:lnTo>
                    <a:pt x="5" y="9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5" y="16"/>
                  </a:lnTo>
                  <a:lnTo>
                    <a:pt x="9" y="12"/>
                  </a:lnTo>
                  <a:lnTo>
                    <a:pt x="15" y="9"/>
                  </a:lnTo>
                  <a:lnTo>
                    <a:pt x="20" y="3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77"/>
            </a:p>
          </p:txBody>
        </p:sp>
      </p:grpSp>
      <p:sp>
        <p:nvSpPr>
          <p:cNvPr id="26687" name="Freeform 78"/>
          <p:cNvSpPr>
            <a:spLocks/>
          </p:cNvSpPr>
          <p:nvPr/>
        </p:nvSpPr>
        <p:spPr bwMode="auto">
          <a:xfrm>
            <a:off x="2183423" y="5355251"/>
            <a:ext cx="621323" cy="870438"/>
          </a:xfrm>
          <a:custGeom>
            <a:avLst/>
            <a:gdLst>
              <a:gd name="T0" fmla="*/ 2147483647 w 309"/>
              <a:gd name="T1" fmla="*/ 2147483647 h 444"/>
              <a:gd name="T2" fmla="*/ 2147483647 w 309"/>
              <a:gd name="T3" fmla="*/ 2147483647 h 444"/>
              <a:gd name="T4" fmla="*/ 2147483647 w 309"/>
              <a:gd name="T5" fmla="*/ 2147483647 h 444"/>
              <a:gd name="T6" fmla="*/ 2147483647 w 309"/>
              <a:gd name="T7" fmla="*/ 2147483647 h 444"/>
              <a:gd name="T8" fmla="*/ 2147483647 w 309"/>
              <a:gd name="T9" fmla="*/ 2147483647 h 444"/>
              <a:gd name="T10" fmla="*/ 2147483647 w 309"/>
              <a:gd name="T11" fmla="*/ 2147483647 h 444"/>
              <a:gd name="T12" fmla="*/ 2147483647 w 309"/>
              <a:gd name="T13" fmla="*/ 2147483647 h 444"/>
              <a:gd name="T14" fmla="*/ 2147483647 w 309"/>
              <a:gd name="T15" fmla="*/ 2147483647 h 444"/>
              <a:gd name="T16" fmla="*/ 2147483647 w 309"/>
              <a:gd name="T17" fmla="*/ 2147483647 h 444"/>
              <a:gd name="T18" fmla="*/ 2147483647 w 309"/>
              <a:gd name="T19" fmla="*/ 2147483647 h 444"/>
              <a:gd name="T20" fmla="*/ 2147483647 w 309"/>
              <a:gd name="T21" fmla="*/ 2147483647 h 444"/>
              <a:gd name="T22" fmla="*/ 2147483647 w 309"/>
              <a:gd name="T23" fmla="*/ 2147483647 h 444"/>
              <a:gd name="T24" fmla="*/ 2147483647 w 309"/>
              <a:gd name="T25" fmla="*/ 2147483647 h 444"/>
              <a:gd name="T26" fmla="*/ 2147483647 w 309"/>
              <a:gd name="T27" fmla="*/ 2147483647 h 444"/>
              <a:gd name="T28" fmla="*/ 2147483647 w 309"/>
              <a:gd name="T29" fmla="*/ 2147483647 h 444"/>
              <a:gd name="T30" fmla="*/ 2147483647 w 309"/>
              <a:gd name="T31" fmla="*/ 2147483647 h 444"/>
              <a:gd name="T32" fmla="*/ 2147483647 w 309"/>
              <a:gd name="T33" fmla="*/ 2147483647 h 444"/>
              <a:gd name="T34" fmla="*/ 2147483647 w 309"/>
              <a:gd name="T35" fmla="*/ 2147483647 h 444"/>
              <a:gd name="T36" fmla="*/ 2147483647 w 309"/>
              <a:gd name="T37" fmla="*/ 2147483647 h 444"/>
              <a:gd name="T38" fmla="*/ 2147483647 w 309"/>
              <a:gd name="T39" fmla="*/ 0 h 444"/>
              <a:gd name="T40" fmla="*/ 2147483647 w 309"/>
              <a:gd name="T41" fmla="*/ 0 h 444"/>
              <a:gd name="T42" fmla="*/ 2147483647 w 309"/>
              <a:gd name="T43" fmla="*/ 2147483647 h 444"/>
              <a:gd name="T44" fmla="*/ 2147483647 w 309"/>
              <a:gd name="T45" fmla="*/ 2147483647 h 444"/>
              <a:gd name="T46" fmla="*/ 2147483647 w 309"/>
              <a:gd name="T47" fmla="*/ 2147483647 h 444"/>
              <a:gd name="T48" fmla="*/ 2147483647 w 309"/>
              <a:gd name="T49" fmla="*/ 2147483647 h 444"/>
              <a:gd name="T50" fmla="*/ 2147483647 w 309"/>
              <a:gd name="T51" fmla="*/ 2147483647 h 444"/>
              <a:gd name="T52" fmla="*/ 2147483647 w 309"/>
              <a:gd name="T53" fmla="*/ 2147483647 h 444"/>
              <a:gd name="T54" fmla="*/ 2147483647 w 309"/>
              <a:gd name="T55" fmla="*/ 2147483647 h 444"/>
              <a:gd name="T56" fmla="*/ 0 w 309"/>
              <a:gd name="T57" fmla="*/ 2147483647 h 444"/>
              <a:gd name="T58" fmla="*/ 0 w 309"/>
              <a:gd name="T59" fmla="*/ 2147483647 h 444"/>
              <a:gd name="T60" fmla="*/ 2147483647 w 309"/>
              <a:gd name="T61" fmla="*/ 2147483647 h 444"/>
              <a:gd name="T62" fmla="*/ 2147483647 w 309"/>
              <a:gd name="T63" fmla="*/ 2147483647 h 444"/>
              <a:gd name="T64" fmla="*/ 2147483647 w 309"/>
              <a:gd name="T65" fmla="*/ 2147483647 h 444"/>
              <a:gd name="T66" fmla="*/ 2147483647 w 309"/>
              <a:gd name="T67" fmla="*/ 2147483647 h 444"/>
              <a:gd name="T68" fmla="*/ 2147483647 w 309"/>
              <a:gd name="T69" fmla="*/ 2147483647 h 444"/>
              <a:gd name="T70" fmla="*/ 2147483647 w 309"/>
              <a:gd name="T71" fmla="*/ 2147483647 h 444"/>
              <a:gd name="T72" fmla="*/ 2147483647 w 309"/>
              <a:gd name="T73" fmla="*/ 2147483647 h 444"/>
              <a:gd name="T74" fmla="*/ 2147483647 w 309"/>
              <a:gd name="T75" fmla="*/ 2147483647 h 444"/>
              <a:gd name="T76" fmla="*/ 2147483647 w 309"/>
              <a:gd name="T77" fmla="*/ 2147483647 h 444"/>
              <a:gd name="T78" fmla="*/ 2147483647 w 309"/>
              <a:gd name="T79" fmla="*/ 2147483647 h 444"/>
              <a:gd name="T80" fmla="*/ 2147483647 w 309"/>
              <a:gd name="T81" fmla="*/ 2147483647 h 444"/>
              <a:gd name="T82" fmla="*/ 2147483647 w 309"/>
              <a:gd name="T83" fmla="*/ 2147483647 h 444"/>
              <a:gd name="T84" fmla="*/ 2147483647 w 309"/>
              <a:gd name="T85" fmla="*/ 2147483647 h 444"/>
              <a:gd name="T86" fmla="*/ 2147483647 w 309"/>
              <a:gd name="T87" fmla="*/ 2147483647 h 444"/>
              <a:gd name="T88" fmla="*/ 2147483647 w 309"/>
              <a:gd name="T89" fmla="*/ 2147483647 h 444"/>
              <a:gd name="T90" fmla="*/ 2147483647 w 309"/>
              <a:gd name="T91" fmla="*/ 2147483647 h 444"/>
              <a:gd name="T92" fmla="*/ 2147483647 w 309"/>
              <a:gd name="T93" fmla="*/ 2147483647 h 444"/>
              <a:gd name="T94" fmla="*/ 2147483647 w 309"/>
              <a:gd name="T95" fmla="*/ 2147483647 h 444"/>
              <a:gd name="T96" fmla="*/ 2147483647 w 309"/>
              <a:gd name="T97" fmla="*/ 2147483647 h 444"/>
              <a:gd name="T98" fmla="*/ 2147483647 w 309"/>
              <a:gd name="T99" fmla="*/ 2147483647 h 444"/>
              <a:gd name="T100" fmla="*/ 2147483647 w 309"/>
              <a:gd name="T101" fmla="*/ 2147483647 h 444"/>
              <a:gd name="T102" fmla="*/ 2147483647 w 309"/>
              <a:gd name="T103" fmla="*/ 2147483647 h 444"/>
              <a:gd name="T104" fmla="*/ 2147483647 w 309"/>
              <a:gd name="T105" fmla="*/ 2147483647 h 444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309"/>
              <a:gd name="T160" fmla="*/ 0 h 444"/>
              <a:gd name="T161" fmla="*/ 309 w 309"/>
              <a:gd name="T162" fmla="*/ 444 h 444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309" h="444">
                <a:moveTo>
                  <a:pt x="216" y="431"/>
                </a:moveTo>
                <a:lnTo>
                  <a:pt x="219" y="430"/>
                </a:lnTo>
                <a:lnTo>
                  <a:pt x="221" y="428"/>
                </a:lnTo>
                <a:lnTo>
                  <a:pt x="222" y="427"/>
                </a:lnTo>
                <a:lnTo>
                  <a:pt x="223" y="425"/>
                </a:lnTo>
                <a:lnTo>
                  <a:pt x="223" y="424"/>
                </a:lnTo>
                <a:lnTo>
                  <a:pt x="224" y="423"/>
                </a:lnTo>
                <a:lnTo>
                  <a:pt x="225" y="421"/>
                </a:lnTo>
                <a:lnTo>
                  <a:pt x="225" y="420"/>
                </a:lnTo>
                <a:lnTo>
                  <a:pt x="225" y="418"/>
                </a:lnTo>
                <a:lnTo>
                  <a:pt x="227" y="411"/>
                </a:lnTo>
                <a:lnTo>
                  <a:pt x="236" y="354"/>
                </a:lnTo>
                <a:lnTo>
                  <a:pt x="237" y="346"/>
                </a:lnTo>
                <a:lnTo>
                  <a:pt x="239" y="340"/>
                </a:lnTo>
                <a:lnTo>
                  <a:pt x="241" y="331"/>
                </a:lnTo>
                <a:lnTo>
                  <a:pt x="244" y="322"/>
                </a:lnTo>
                <a:lnTo>
                  <a:pt x="247" y="314"/>
                </a:lnTo>
                <a:lnTo>
                  <a:pt x="250" y="307"/>
                </a:lnTo>
                <a:lnTo>
                  <a:pt x="253" y="302"/>
                </a:lnTo>
                <a:lnTo>
                  <a:pt x="255" y="296"/>
                </a:lnTo>
                <a:lnTo>
                  <a:pt x="261" y="286"/>
                </a:lnTo>
                <a:lnTo>
                  <a:pt x="266" y="277"/>
                </a:lnTo>
                <a:lnTo>
                  <a:pt x="271" y="269"/>
                </a:lnTo>
                <a:lnTo>
                  <a:pt x="275" y="263"/>
                </a:lnTo>
                <a:lnTo>
                  <a:pt x="282" y="251"/>
                </a:lnTo>
                <a:lnTo>
                  <a:pt x="287" y="242"/>
                </a:lnTo>
                <a:lnTo>
                  <a:pt x="291" y="235"/>
                </a:lnTo>
                <a:lnTo>
                  <a:pt x="294" y="227"/>
                </a:lnTo>
                <a:lnTo>
                  <a:pt x="298" y="218"/>
                </a:lnTo>
                <a:lnTo>
                  <a:pt x="301" y="209"/>
                </a:lnTo>
                <a:lnTo>
                  <a:pt x="303" y="200"/>
                </a:lnTo>
                <a:lnTo>
                  <a:pt x="305" y="193"/>
                </a:lnTo>
                <a:lnTo>
                  <a:pt x="307" y="184"/>
                </a:lnTo>
                <a:lnTo>
                  <a:pt x="308" y="174"/>
                </a:lnTo>
                <a:lnTo>
                  <a:pt x="308" y="162"/>
                </a:lnTo>
                <a:lnTo>
                  <a:pt x="308" y="150"/>
                </a:lnTo>
                <a:lnTo>
                  <a:pt x="307" y="141"/>
                </a:lnTo>
                <a:lnTo>
                  <a:pt x="306" y="133"/>
                </a:lnTo>
                <a:lnTo>
                  <a:pt x="305" y="125"/>
                </a:lnTo>
                <a:lnTo>
                  <a:pt x="302" y="115"/>
                </a:lnTo>
                <a:lnTo>
                  <a:pt x="299" y="105"/>
                </a:lnTo>
                <a:lnTo>
                  <a:pt x="296" y="96"/>
                </a:lnTo>
                <a:lnTo>
                  <a:pt x="293" y="88"/>
                </a:lnTo>
                <a:lnTo>
                  <a:pt x="288" y="80"/>
                </a:lnTo>
                <a:lnTo>
                  <a:pt x="283" y="71"/>
                </a:lnTo>
                <a:lnTo>
                  <a:pt x="276" y="61"/>
                </a:lnTo>
                <a:lnTo>
                  <a:pt x="270" y="54"/>
                </a:lnTo>
                <a:lnTo>
                  <a:pt x="264" y="47"/>
                </a:lnTo>
                <a:lnTo>
                  <a:pt x="257" y="41"/>
                </a:lnTo>
                <a:lnTo>
                  <a:pt x="250" y="35"/>
                </a:lnTo>
                <a:lnTo>
                  <a:pt x="243" y="29"/>
                </a:lnTo>
                <a:lnTo>
                  <a:pt x="234" y="24"/>
                </a:lnTo>
                <a:lnTo>
                  <a:pt x="225" y="18"/>
                </a:lnTo>
                <a:lnTo>
                  <a:pt x="215" y="13"/>
                </a:lnTo>
                <a:lnTo>
                  <a:pt x="205" y="9"/>
                </a:lnTo>
                <a:lnTo>
                  <a:pt x="195" y="6"/>
                </a:lnTo>
                <a:lnTo>
                  <a:pt x="187" y="4"/>
                </a:lnTo>
                <a:lnTo>
                  <a:pt x="178" y="2"/>
                </a:lnTo>
                <a:lnTo>
                  <a:pt x="170" y="0"/>
                </a:lnTo>
                <a:lnTo>
                  <a:pt x="161" y="0"/>
                </a:lnTo>
                <a:lnTo>
                  <a:pt x="152" y="0"/>
                </a:lnTo>
                <a:lnTo>
                  <a:pt x="143" y="0"/>
                </a:lnTo>
                <a:lnTo>
                  <a:pt x="135" y="0"/>
                </a:lnTo>
                <a:lnTo>
                  <a:pt x="126" y="2"/>
                </a:lnTo>
                <a:lnTo>
                  <a:pt x="119" y="4"/>
                </a:lnTo>
                <a:lnTo>
                  <a:pt x="111" y="6"/>
                </a:lnTo>
                <a:lnTo>
                  <a:pt x="103" y="9"/>
                </a:lnTo>
                <a:lnTo>
                  <a:pt x="96" y="11"/>
                </a:lnTo>
                <a:lnTo>
                  <a:pt x="89" y="14"/>
                </a:lnTo>
                <a:lnTo>
                  <a:pt x="82" y="18"/>
                </a:lnTo>
                <a:lnTo>
                  <a:pt x="76" y="22"/>
                </a:lnTo>
                <a:lnTo>
                  <a:pt x="69" y="26"/>
                </a:lnTo>
                <a:lnTo>
                  <a:pt x="62" y="31"/>
                </a:lnTo>
                <a:lnTo>
                  <a:pt x="55" y="36"/>
                </a:lnTo>
                <a:lnTo>
                  <a:pt x="49" y="42"/>
                </a:lnTo>
                <a:lnTo>
                  <a:pt x="43" y="48"/>
                </a:lnTo>
                <a:lnTo>
                  <a:pt x="37" y="54"/>
                </a:lnTo>
                <a:lnTo>
                  <a:pt x="31" y="61"/>
                </a:lnTo>
                <a:lnTo>
                  <a:pt x="26" y="67"/>
                </a:lnTo>
                <a:lnTo>
                  <a:pt x="21" y="75"/>
                </a:lnTo>
                <a:lnTo>
                  <a:pt x="16" y="84"/>
                </a:lnTo>
                <a:lnTo>
                  <a:pt x="11" y="94"/>
                </a:lnTo>
                <a:lnTo>
                  <a:pt x="8" y="104"/>
                </a:lnTo>
                <a:lnTo>
                  <a:pt x="5" y="114"/>
                </a:lnTo>
                <a:lnTo>
                  <a:pt x="2" y="124"/>
                </a:lnTo>
                <a:lnTo>
                  <a:pt x="1" y="134"/>
                </a:lnTo>
                <a:lnTo>
                  <a:pt x="0" y="143"/>
                </a:lnTo>
                <a:lnTo>
                  <a:pt x="0" y="152"/>
                </a:lnTo>
                <a:lnTo>
                  <a:pt x="0" y="160"/>
                </a:lnTo>
                <a:lnTo>
                  <a:pt x="0" y="170"/>
                </a:lnTo>
                <a:lnTo>
                  <a:pt x="0" y="178"/>
                </a:lnTo>
                <a:lnTo>
                  <a:pt x="2" y="189"/>
                </a:lnTo>
                <a:lnTo>
                  <a:pt x="3" y="198"/>
                </a:lnTo>
                <a:lnTo>
                  <a:pt x="6" y="207"/>
                </a:lnTo>
                <a:lnTo>
                  <a:pt x="9" y="217"/>
                </a:lnTo>
                <a:lnTo>
                  <a:pt x="13" y="227"/>
                </a:lnTo>
                <a:lnTo>
                  <a:pt x="17" y="235"/>
                </a:lnTo>
                <a:lnTo>
                  <a:pt x="22" y="244"/>
                </a:lnTo>
                <a:lnTo>
                  <a:pt x="27" y="253"/>
                </a:lnTo>
                <a:lnTo>
                  <a:pt x="31" y="261"/>
                </a:lnTo>
                <a:lnTo>
                  <a:pt x="36" y="270"/>
                </a:lnTo>
                <a:lnTo>
                  <a:pt x="41" y="279"/>
                </a:lnTo>
                <a:lnTo>
                  <a:pt x="49" y="292"/>
                </a:lnTo>
                <a:lnTo>
                  <a:pt x="56" y="306"/>
                </a:lnTo>
                <a:lnTo>
                  <a:pt x="60" y="313"/>
                </a:lnTo>
                <a:lnTo>
                  <a:pt x="63" y="319"/>
                </a:lnTo>
                <a:lnTo>
                  <a:pt x="65" y="326"/>
                </a:lnTo>
                <a:lnTo>
                  <a:pt x="68" y="334"/>
                </a:lnTo>
                <a:lnTo>
                  <a:pt x="70" y="341"/>
                </a:lnTo>
                <a:lnTo>
                  <a:pt x="71" y="349"/>
                </a:lnTo>
                <a:lnTo>
                  <a:pt x="73" y="360"/>
                </a:lnTo>
                <a:lnTo>
                  <a:pt x="75" y="372"/>
                </a:lnTo>
                <a:lnTo>
                  <a:pt x="76" y="382"/>
                </a:lnTo>
                <a:lnTo>
                  <a:pt x="78" y="394"/>
                </a:lnTo>
                <a:lnTo>
                  <a:pt x="79" y="403"/>
                </a:lnTo>
                <a:lnTo>
                  <a:pt x="80" y="410"/>
                </a:lnTo>
                <a:lnTo>
                  <a:pt x="82" y="418"/>
                </a:lnTo>
                <a:lnTo>
                  <a:pt x="82" y="420"/>
                </a:lnTo>
                <a:lnTo>
                  <a:pt x="83" y="422"/>
                </a:lnTo>
                <a:lnTo>
                  <a:pt x="83" y="423"/>
                </a:lnTo>
                <a:lnTo>
                  <a:pt x="84" y="424"/>
                </a:lnTo>
                <a:lnTo>
                  <a:pt x="85" y="426"/>
                </a:lnTo>
                <a:lnTo>
                  <a:pt x="86" y="427"/>
                </a:lnTo>
                <a:lnTo>
                  <a:pt x="88" y="429"/>
                </a:lnTo>
                <a:lnTo>
                  <a:pt x="90" y="430"/>
                </a:lnTo>
                <a:lnTo>
                  <a:pt x="93" y="432"/>
                </a:lnTo>
                <a:lnTo>
                  <a:pt x="97" y="434"/>
                </a:lnTo>
                <a:lnTo>
                  <a:pt x="100" y="435"/>
                </a:lnTo>
                <a:lnTo>
                  <a:pt x="104" y="437"/>
                </a:lnTo>
                <a:lnTo>
                  <a:pt x="107" y="437"/>
                </a:lnTo>
                <a:lnTo>
                  <a:pt x="110" y="438"/>
                </a:lnTo>
                <a:lnTo>
                  <a:pt x="115" y="439"/>
                </a:lnTo>
                <a:lnTo>
                  <a:pt x="119" y="440"/>
                </a:lnTo>
                <a:lnTo>
                  <a:pt x="122" y="441"/>
                </a:lnTo>
                <a:lnTo>
                  <a:pt x="126" y="441"/>
                </a:lnTo>
                <a:lnTo>
                  <a:pt x="131" y="442"/>
                </a:lnTo>
                <a:lnTo>
                  <a:pt x="135" y="442"/>
                </a:lnTo>
                <a:lnTo>
                  <a:pt x="138" y="443"/>
                </a:lnTo>
                <a:lnTo>
                  <a:pt x="143" y="443"/>
                </a:lnTo>
                <a:lnTo>
                  <a:pt x="146" y="443"/>
                </a:lnTo>
                <a:lnTo>
                  <a:pt x="150" y="443"/>
                </a:lnTo>
                <a:lnTo>
                  <a:pt x="154" y="443"/>
                </a:lnTo>
                <a:lnTo>
                  <a:pt x="157" y="443"/>
                </a:lnTo>
                <a:lnTo>
                  <a:pt x="162" y="443"/>
                </a:lnTo>
                <a:lnTo>
                  <a:pt x="166" y="443"/>
                </a:lnTo>
                <a:lnTo>
                  <a:pt x="169" y="443"/>
                </a:lnTo>
                <a:lnTo>
                  <a:pt x="173" y="442"/>
                </a:lnTo>
                <a:lnTo>
                  <a:pt x="178" y="442"/>
                </a:lnTo>
                <a:lnTo>
                  <a:pt x="181" y="441"/>
                </a:lnTo>
                <a:lnTo>
                  <a:pt x="186" y="441"/>
                </a:lnTo>
                <a:lnTo>
                  <a:pt x="189" y="440"/>
                </a:lnTo>
                <a:lnTo>
                  <a:pt x="193" y="439"/>
                </a:lnTo>
                <a:lnTo>
                  <a:pt x="197" y="439"/>
                </a:lnTo>
                <a:lnTo>
                  <a:pt x="200" y="438"/>
                </a:lnTo>
                <a:lnTo>
                  <a:pt x="204" y="437"/>
                </a:lnTo>
                <a:lnTo>
                  <a:pt x="207" y="435"/>
                </a:lnTo>
                <a:lnTo>
                  <a:pt x="210" y="434"/>
                </a:lnTo>
                <a:lnTo>
                  <a:pt x="213" y="433"/>
                </a:lnTo>
                <a:lnTo>
                  <a:pt x="216" y="431"/>
                </a:lnTo>
              </a:path>
            </a:pathLst>
          </a:custGeom>
          <a:solidFill>
            <a:schemeClr val="accent2"/>
          </a:solidFill>
          <a:ln w="12700" cap="rnd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sz="1477"/>
          </a:p>
        </p:txBody>
      </p:sp>
      <p:grpSp>
        <p:nvGrpSpPr>
          <p:cNvPr id="6" name="Group 79"/>
          <p:cNvGrpSpPr>
            <a:grpSpLocks/>
          </p:cNvGrpSpPr>
          <p:nvPr/>
        </p:nvGrpSpPr>
        <p:grpSpPr bwMode="auto">
          <a:xfrm>
            <a:off x="2356339" y="5441708"/>
            <a:ext cx="379535" cy="760535"/>
            <a:chOff x="1225" y="3182"/>
            <a:chExt cx="188" cy="388"/>
          </a:xfrm>
        </p:grpSpPr>
        <p:sp>
          <p:nvSpPr>
            <p:cNvPr id="26692" name="Oval 80"/>
            <p:cNvSpPr>
              <a:spLocks noChangeArrowheads="1"/>
            </p:cNvSpPr>
            <p:nvPr/>
          </p:nvSpPr>
          <p:spPr bwMode="auto">
            <a:xfrm>
              <a:off x="1225" y="3531"/>
              <a:ext cx="130" cy="39"/>
            </a:xfrm>
            <a:prstGeom prst="ellipse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1477"/>
            </a:p>
          </p:txBody>
        </p:sp>
        <p:sp>
          <p:nvSpPr>
            <p:cNvPr id="26693" name="Freeform 81"/>
            <p:cNvSpPr>
              <a:spLocks/>
            </p:cNvSpPr>
            <p:nvPr/>
          </p:nvSpPr>
          <p:spPr bwMode="auto">
            <a:xfrm>
              <a:off x="1367" y="3182"/>
              <a:ext cx="46" cy="61"/>
            </a:xfrm>
            <a:custGeom>
              <a:avLst/>
              <a:gdLst>
                <a:gd name="T0" fmla="*/ 0 w 46"/>
                <a:gd name="T1" fmla="*/ 0 h 61"/>
                <a:gd name="T2" fmla="*/ 11 w 46"/>
                <a:gd name="T3" fmla="*/ 6 h 61"/>
                <a:gd name="T4" fmla="*/ 23 w 46"/>
                <a:gd name="T5" fmla="*/ 14 h 61"/>
                <a:gd name="T6" fmla="*/ 31 w 46"/>
                <a:gd name="T7" fmla="*/ 21 h 61"/>
                <a:gd name="T8" fmla="*/ 37 w 46"/>
                <a:gd name="T9" fmla="*/ 28 h 61"/>
                <a:gd name="T10" fmla="*/ 41 w 46"/>
                <a:gd name="T11" fmla="*/ 36 h 61"/>
                <a:gd name="T12" fmla="*/ 43 w 46"/>
                <a:gd name="T13" fmla="*/ 43 h 61"/>
                <a:gd name="T14" fmla="*/ 45 w 46"/>
                <a:gd name="T15" fmla="*/ 50 h 61"/>
                <a:gd name="T16" fmla="*/ 29 w 46"/>
                <a:gd name="T17" fmla="*/ 60 h 61"/>
                <a:gd name="T18" fmla="*/ 27 w 46"/>
                <a:gd name="T19" fmla="*/ 50 h 61"/>
                <a:gd name="T20" fmla="*/ 26 w 46"/>
                <a:gd name="T21" fmla="*/ 40 h 61"/>
                <a:gd name="T22" fmla="*/ 21 w 46"/>
                <a:gd name="T23" fmla="*/ 29 h 61"/>
                <a:gd name="T24" fmla="*/ 17 w 46"/>
                <a:gd name="T25" fmla="*/ 20 h 61"/>
                <a:gd name="T26" fmla="*/ 10 w 46"/>
                <a:gd name="T27" fmla="*/ 11 h 61"/>
                <a:gd name="T28" fmla="*/ 0 w 46"/>
                <a:gd name="T29" fmla="*/ 0 h 6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6"/>
                <a:gd name="T46" fmla="*/ 0 h 61"/>
                <a:gd name="T47" fmla="*/ 46 w 46"/>
                <a:gd name="T48" fmla="*/ 61 h 6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6" h="61">
                  <a:moveTo>
                    <a:pt x="0" y="0"/>
                  </a:moveTo>
                  <a:lnTo>
                    <a:pt x="11" y="6"/>
                  </a:lnTo>
                  <a:lnTo>
                    <a:pt x="23" y="14"/>
                  </a:lnTo>
                  <a:lnTo>
                    <a:pt x="31" y="21"/>
                  </a:lnTo>
                  <a:lnTo>
                    <a:pt x="37" y="28"/>
                  </a:lnTo>
                  <a:lnTo>
                    <a:pt x="41" y="36"/>
                  </a:lnTo>
                  <a:lnTo>
                    <a:pt x="43" y="43"/>
                  </a:lnTo>
                  <a:lnTo>
                    <a:pt x="45" y="50"/>
                  </a:lnTo>
                  <a:lnTo>
                    <a:pt x="29" y="60"/>
                  </a:lnTo>
                  <a:lnTo>
                    <a:pt x="27" y="50"/>
                  </a:lnTo>
                  <a:lnTo>
                    <a:pt x="26" y="40"/>
                  </a:lnTo>
                  <a:lnTo>
                    <a:pt x="21" y="29"/>
                  </a:lnTo>
                  <a:lnTo>
                    <a:pt x="17" y="20"/>
                  </a:lnTo>
                  <a:lnTo>
                    <a:pt x="10" y="11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77"/>
            </a:p>
          </p:txBody>
        </p:sp>
        <p:grpSp>
          <p:nvGrpSpPr>
            <p:cNvPr id="26694" name="Group 82"/>
            <p:cNvGrpSpPr>
              <a:grpSpLocks/>
            </p:cNvGrpSpPr>
            <p:nvPr/>
          </p:nvGrpSpPr>
          <p:grpSpPr bwMode="auto">
            <a:xfrm>
              <a:off x="1250" y="3271"/>
              <a:ext cx="87" cy="271"/>
              <a:chOff x="1250" y="3271"/>
              <a:chExt cx="87" cy="271"/>
            </a:xfrm>
          </p:grpSpPr>
          <p:sp>
            <p:nvSpPr>
              <p:cNvPr id="26696" name="Freeform 83"/>
              <p:cNvSpPr>
                <a:spLocks/>
              </p:cNvSpPr>
              <p:nvPr/>
            </p:nvSpPr>
            <p:spPr bwMode="auto">
              <a:xfrm>
                <a:off x="1266" y="3386"/>
                <a:ext cx="48" cy="156"/>
              </a:xfrm>
              <a:custGeom>
                <a:avLst/>
                <a:gdLst>
                  <a:gd name="T0" fmla="*/ 0 w 48"/>
                  <a:gd name="T1" fmla="*/ 12 h 156"/>
                  <a:gd name="T2" fmla="*/ 1 w 48"/>
                  <a:gd name="T3" fmla="*/ 37 h 156"/>
                  <a:gd name="T4" fmla="*/ 4 w 48"/>
                  <a:gd name="T5" fmla="*/ 40 h 156"/>
                  <a:gd name="T6" fmla="*/ 3 w 48"/>
                  <a:gd name="T7" fmla="*/ 143 h 156"/>
                  <a:gd name="T8" fmla="*/ 5 w 48"/>
                  <a:gd name="T9" fmla="*/ 155 h 156"/>
                  <a:gd name="T10" fmla="*/ 13 w 48"/>
                  <a:gd name="T11" fmla="*/ 155 h 156"/>
                  <a:gd name="T12" fmla="*/ 20 w 48"/>
                  <a:gd name="T13" fmla="*/ 149 h 156"/>
                  <a:gd name="T14" fmla="*/ 27 w 48"/>
                  <a:gd name="T15" fmla="*/ 149 h 156"/>
                  <a:gd name="T16" fmla="*/ 34 w 48"/>
                  <a:gd name="T17" fmla="*/ 155 h 156"/>
                  <a:gd name="T18" fmla="*/ 42 w 48"/>
                  <a:gd name="T19" fmla="*/ 155 h 156"/>
                  <a:gd name="T20" fmla="*/ 44 w 48"/>
                  <a:gd name="T21" fmla="*/ 143 h 156"/>
                  <a:gd name="T22" fmla="*/ 43 w 48"/>
                  <a:gd name="T23" fmla="*/ 40 h 156"/>
                  <a:gd name="T24" fmla="*/ 45 w 48"/>
                  <a:gd name="T25" fmla="*/ 37 h 156"/>
                  <a:gd name="T26" fmla="*/ 47 w 48"/>
                  <a:gd name="T27" fmla="*/ 12 h 156"/>
                  <a:gd name="T28" fmla="*/ 36 w 48"/>
                  <a:gd name="T29" fmla="*/ 3 h 156"/>
                  <a:gd name="T30" fmla="*/ 31 w 48"/>
                  <a:gd name="T31" fmla="*/ 3 h 156"/>
                  <a:gd name="T32" fmla="*/ 28 w 48"/>
                  <a:gd name="T33" fmla="*/ 0 h 156"/>
                  <a:gd name="T34" fmla="*/ 17 w 48"/>
                  <a:gd name="T35" fmla="*/ 0 h 156"/>
                  <a:gd name="T36" fmla="*/ 14 w 48"/>
                  <a:gd name="T37" fmla="*/ 3 h 156"/>
                  <a:gd name="T38" fmla="*/ 10 w 48"/>
                  <a:gd name="T39" fmla="*/ 3 h 156"/>
                  <a:gd name="T40" fmla="*/ 0 w 48"/>
                  <a:gd name="T41" fmla="*/ 12 h 15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8"/>
                  <a:gd name="T64" fmla="*/ 0 h 156"/>
                  <a:gd name="T65" fmla="*/ 48 w 48"/>
                  <a:gd name="T66" fmla="*/ 156 h 15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8" h="156">
                    <a:moveTo>
                      <a:pt x="0" y="12"/>
                    </a:moveTo>
                    <a:lnTo>
                      <a:pt x="1" y="37"/>
                    </a:lnTo>
                    <a:lnTo>
                      <a:pt x="4" y="40"/>
                    </a:lnTo>
                    <a:lnTo>
                      <a:pt x="3" y="143"/>
                    </a:lnTo>
                    <a:lnTo>
                      <a:pt x="5" y="155"/>
                    </a:lnTo>
                    <a:lnTo>
                      <a:pt x="13" y="155"/>
                    </a:lnTo>
                    <a:lnTo>
                      <a:pt x="20" y="149"/>
                    </a:lnTo>
                    <a:lnTo>
                      <a:pt x="27" y="149"/>
                    </a:lnTo>
                    <a:lnTo>
                      <a:pt x="34" y="155"/>
                    </a:lnTo>
                    <a:lnTo>
                      <a:pt x="42" y="155"/>
                    </a:lnTo>
                    <a:lnTo>
                      <a:pt x="44" y="143"/>
                    </a:lnTo>
                    <a:lnTo>
                      <a:pt x="43" y="40"/>
                    </a:lnTo>
                    <a:lnTo>
                      <a:pt x="45" y="37"/>
                    </a:lnTo>
                    <a:lnTo>
                      <a:pt x="47" y="12"/>
                    </a:lnTo>
                    <a:lnTo>
                      <a:pt x="36" y="3"/>
                    </a:lnTo>
                    <a:lnTo>
                      <a:pt x="31" y="3"/>
                    </a:lnTo>
                    <a:lnTo>
                      <a:pt x="28" y="0"/>
                    </a:lnTo>
                    <a:lnTo>
                      <a:pt x="17" y="0"/>
                    </a:lnTo>
                    <a:lnTo>
                      <a:pt x="14" y="3"/>
                    </a:lnTo>
                    <a:lnTo>
                      <a:pt x="10" y="3"/>
                    </a:lnTo>
                    <a:lnTo>
                      <a:pt x="0" y="12"/>
                    </a:lnTo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26697" name="Oval 84"/>
              <p:cNvSpPr>
                <a:spLocks noChangeArrowheads="1"/>
              </p:cNvSpPr>
              <p:nvPr/>
            </p:nvSpPr>
            <p:spPr bwMode="auto">
              <a:xfrm>
                <a:off x="1293" y="3391"/>
                <a:ext cx="1" cy="5"/>
              </a:xfrm>
              <a:prstGeom prst="ellipse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sz="1477"/>
              </a:p>
            </p:txBody>
          </p:sp>
          <p:grpSp>
            <p:nvGrpSpPr>
              <p:cNvPr id="26698" name="Group 85"/>
              <p:cNvGrpSpPr>
                <a:grpSpLocks/>
              </p:cNvGrpSpPr>
              <p:nvPr/>
            </p:nvGrpSpPr>
            <p:grpSpPr bwMode="auto">
              <a:xfrm>
                <a:off x="1250" y="3271"/>
                <a:ext cx="87" cy="127"/>
                <a:chOff x="1250" y="3271"/>
                <a:chExt cx="87" cy="127"/>
              </a:xfrm>
            </p:grpSpPr>
            <p:sp>
              <p:nvSpPr>
                <p:cNvPr id="26704" name="Oval 86"/>
                <p:cNvSpPr>
                  <a:spLocks noChangeArrowheads="1"/>
                </p:cNvSpPr>
                <p:nvPr/>
              </p:nvSpPr>
              <p:spPr bwMode="auto">
                <a:xfrm>
                  <a:off x="1255" y="3271"/>
                  <a:ext cx="73" cy="37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 sz="1477"/>
                </a:p>
              </p:txBody>
            </p:sp>
            <p:sp>
              <p:nvSpPr>
                <p:cNvPr id="26705" name="Freeform 87"/>
                <p:cNvSpPr>
                  <a:spLocks/>
                </p:cNvSpPr>
                <p:nvPr/>
              </p:nvSpPr>
              <p:spPr bwMode="auto">
                <a:xfrm>
                  <a:off x="1250" y="3291"/>
                  <a:ext cx="87" cy="107"/>
                </a:xfrm>
                <a:custGeom>
                  <a:avLst/>
                  <a:gdLst>
                    <a:gd name="T0" fmla="*/ 55 w 87"/>
                    <a:gd name="T1" fmla="*/ 106 h 107"/>
                    <a:gd name="T2" fmla="*/ 86 w 87"/>
                    <a:gd name="T3" fmla="*/ 10 h 107"/>
                    <a:gd name="T4" fmla="*/ 80 w 87"/>
                    <a:gd name="T5" fmla="*/ 8 h 107"/>
                    <a:gd name="T6" fmla="*/ 74 w 87"/>
                    <a:gd name="T7" fmla="*/ 6 h 107"/>
                    <a:gd name="T8" fmla="*/ 66 w 87"/>
                    <a:gd name="T9" fmla="*/ 3 h 107"/>
                    <a:gd name="T10" fmla="*/ 59 w 87"/>
                    <a:gd name="T11" fmla="*/ 2 h 107"/>
                    <a:gd name="T12" fmla="*/ 52 w 87"/>
                    <a:gd name="T13" fmla="*/ 0 h 107"/>
                    <a:gd name="T14" fmla="*/ 45 w 87"/>
                    <a:gd name="T15" fmla="*/ 0 h 107"/>
                    <a:gd name="T16" fmla="*/ 38 w 87"/>
                    <a:gd name="T17" fmla="*/ 0 h 107"/>
                    <a:gd name="T18" fmla="*/ 28 w 87"/>
                    <a:gd name="T19" fmla="*/ 1 h 107"/>
                    <a:gd name="T20" fmla="*/ 20 w 87"/>
                    <a:gd name="T21" fmla="*/ 3 h 107"/>
                    <a:gd name="T22" fmla="*/ 12 w 87"/>
                    <a:gd name="T23" fmla="*/ 6 h 107"/>
                    <a:gd name="T24" fmla="*/ 5 w 87"/>
                    <a:gd name="T25" fmla="*/ 9 h 107"/>
                    <a:gd name="T26" fmla="*/ 0 w 87"/>
                    <a:gd name="T27" fmla="*/ 11 h 107"/>
                    <a:gd name="T28" fmla="*/ 30 w 87"/>
                    <a:gd name="T29" fmla="*/ 106 h 10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87"/>
                    <a:gd name="T46" fmla="*/ 0 h 107"/>
                    <a:gd name="T47" fmla="*/ 87 w 87"/>
                    <a:gd name="T48" fmla="*/ 107 h 107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87" h="107">
                      <a:moveTo>
                        <a:pt x="55" y="106"/>
                      </a:moveTo>
                      <a:lnTo>
                        <a:pt x="86" y="10"/>
                      </a:lnTo>
                      <a:lnTo>
                        <a:pt x="80" y="8"/>
                      </a:lnTo>
                      <a:lnTo>
                        <a:pt x="74" y="6"/>
                      </a:lnTo>
                      <a:lnTo>
                        <a:pt x="66" y="3"/>
                      </a:lnTo>
                      <a:lnTo>
                        <a:pt x="59" y="2"/>
                      </a:lnTo>
                      <a:lnTo>
                        <a:pt x="52" y="0"/>
                      </a:lnTo>
                      <a:lnTo>
                        <a:pt x="45" y="0"/>
                      </a:lnTo>
                      <a:lnTo>
                        <a:pt x="38" y="0"/>
                      </a:lnTo>
                      <a:lnTo>
                        <a:pt x="28" y="1"/>
                      </a:lnTo>
                      <a:lnTo>
                        <a:pt x="20" y="3"/>
                      </a:lnTo>
                      <a:lnTo>
                        <a:pt x="12" y="6"/>
                      </a:lnTo>
                      <a:lnTo>
                        <a:pt x="5" y="9"/>
                      </a:lnTo>
                      <a:lnTo>
                        <a:pt x="0" y="11"/>
                      </a:lnTo>
                      <a:lnTo>
                        <a:pt x="30" y="106"/>
                      </a:lnTo>
                    </a:path>
                  </a:pathLst>
                </a:custGeom>
                <a:noFill/>
                <a:ln w="12700" cap="rnd">
                  <a:solidFill>
                    <a:srgbClr val="A0A0A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477"/>
                </a:p>
              </p:txBody>
            </p:sp>
          </p:grpSp>
          <p:grpSp>
            <p:nvGrpSpPr>
              <p:cNvPr id="26699" name="Group 88"/>
              <p:cNvGrpSpPr>
                <a:grpSpLocks/>
              </p:cNvGrpSpPr>
              <p:nvPr/>
            </p:nvGrpSpPr>
            <p:grpSpPr bwMode="auto">
              <a:xfrm>
                <a:off x="1277" y="3409"/>
                <a:ext cx="30" cy="123"/>
                <a:chOff x="1277" y="3409"/>
                <a:chExt cx="30" cy="123"/>
              </a:xfrm>
            </p:grpSpPr>
            <p:sp>
              <p:nvSpPr>
                <p:cNvPr id="26700" name="Line 89"/>
                <p:cNvSpPr>
                  <a:spLocks noChangeShapeType="1"/>
                </p:cNvSpPr>
                <p:nvPr/>
              </p:nvSpPr>
              <p:spPr bwMode="auto">
                <a:xfrm>
                  <a:off x="1282" y="3412"/>
                  <a:ext cx="0" cy="120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77"/>
                </a:p>
              </p:txBody>
            </p:sp>
            <p:sp>
              <p:nvSpPr>
                <p:cNvPr id="26701" name="Line 90"/>
                <p:cNvSpPr>
                  <a:spLocks noChangeShapeType="1"/>
                </p:cNvSpPr>
                <p:nvPr/>
              </p:nvSpPr>
              <p:spPr bwMode="auto">
                <a:xfrm flipV="1">
                  <a:off x="1302" y="3412"/>
                  <a:ext cx="0" cy="119"/>
                </a:xfrm>
                <a:prstGeom prst="line">
                  <a:avLst/>
                </a:prstGeom>
                <a:noFill/>
                <a:ln w="12700">
                  <a:solidFill>
                    <a:srgbClr val="80808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77"/>
                </a:p>
              </p:txBody>
            </p:sp>
            <p:sp>
              <p:nvSpPr>
                <p:cNvPr id="26702" name="Line 91"/>
                <p:cNvSpPr>
                  <a:spLocks noChangeShapeType="1"/>
                </p:cNvSpPr>
                <p:nvPr/>
              </p:nvSpPr>
              <p:spPr bwMode="auto">
                <a:xfrm flipV="1">
                  <a:off x="1306" y="3409"/>
                  <a:ext cx="1" cy="119"/>
                </a:xfrm>
                <a:prstGeom prst="line">
                  <a:avLst/>
                </a:prstGeom>
                <a:noFill/>
                <a:ln w="12700">
                  <a:solidFill>
                    <a:srgbClr val="FFFF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77"/>
                </a:p>
              </p:txBody>
            </p:sp>
            <p:sp>
              <p:nvSpPr>
                <p:cNvPr id="26703" name="Line 92"/>
                <p:cNvSpPr>
                  <a:spLocks noChangeShapeType="1"/>
                </p:cNvSpPr>
                <p:nvPr/>
              </p:nvSpPr>
              <p:spPr bwMode="auto">
                <a:xfrm flipH="1" flipV="1">
                  <a:off x="1277" y="3409"/>
                  <a:ext cx="1" cy="119"/>
                </a:xfrm>
                <a:prstGeom prst="line">
                  <a:avLst/>
                </a:prstGeom>
                <a:noFill/>
                <a:ln w="12700">
                  <a:solidFill>
                    <a:srgbClr val="FFFF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1477"/>
                </a:p>
              </p:txBody>
            </p:sp>
          </p:grpSp>
        </p:grpSp>
        <p:sp>
          <p:nvSpPr>
            <p:cNvPr id="26695" name="Freeform 93"/>
            <p:cNvSpPr>
              <a:spLocks/>
            </p:cNvSpPr>
            <p:nvPr/>
          </p:nvSpPr>
          <p:spPr bwMode="auto">
            <a:xfrm>
              <a:off x="1287" y="3467"/>
              <a:ext cx="78" cy="99"/>
            </a:xfrm>
            <a:custGeom>
              <a:avLst/>
              <a:gdLst>
                <a:gd name="T0" fmla="*/ 77 w 78"/>
                <a:gd name="T1" fmla="*/ 0 h 99"/>
                <a:gd name="T2" fmla="*/ 74 w 78"/>
                <a:gd name="T3" fmla="*/ 3 h 99"/>
                <a:gd name="T4" fmla="*/ 61 w 78"/>
                <a:gd name="T5" fmla="*/ 63 h 99"/>
                <a:gd name="T6" fmla="*/ 58 w 78"/>
                <a:gd name="T7" fmla="*/ 70 h 99"/>
                <a:gd name="T8" fmla="*/ 55 w 78"/>
                <a:gd name="T9" fmla="*/ 74 h 99"/>
                <a:gd name="T10" fmla="*/ 49 w 78"/>
                <a:gd name="T11" fmla="*/ 79 h 99"/>
                <a:gd name="T12" fmla="*/ 44 w 78"/>
                <a:gd name="T13" fmla="*/ 83 h 99"/>
                <a:gd name="T14" fmla="*/ 37 w 78"/>
                <a:gd name="T15" fmla="*/ 86 h 99"/>
                <a:gd name="T16" fmla="*/ 31 w 78"/>
                <a:gd name="T17" fmla="*/ 89 h 99"/>
                <a:gd name="T18" fmla="*/ 23 w 78"/>
                <a:gd name="T19" fmla="*/ 91 h 99"/>
                <a:gd name="T20" fmla="*/ 17 w 78"/>
                <a:gd name="T21" fmla="*/ 93 h 99"/>
                <a:gd name="T22" fmla="*/ 9 w 78"/>
                <a:gd name="T23" fmla="*/ 94 h 99"/>
                <a:gd name="T24" fmla="*/ 0 w 78"/>
                <a:gd name="T25" fmla="*/ 94 h 99"/>
                <a:gd name="T26" fmla="*/ 2 w 78"/>
                <a:gd name="T27" fmla="*/ 97 h 99"/>
                <a:gd name="T28" fmla="*/ 7 w 78"/>
                <a:gd name="T29" fmla="*/ 98 h 99"/>
                <a:gd name="T30" fmla="*/ 12 w 78"/>
                <a:gd name="T31" fmla="*/ 98 h 99"/>
                <a:gd name="T32" fmla="*/ 19 w 78"/>
                <a:gd name="T33" fmla="*/ 97 h 99"/>
                <a:gd name="T34" fmla="*/ 24 w 78"/>
                <a:gd name="T35" fmla="*/ 97 h 99"/>
                <a:gd name="T36" fmla="*/ 32 w 78"/>
                <a:gd name="T37" fmla="*/ 96 h 99"/>
                <a:gd name="T38" fmla="*/ 38 w 78"/>
                <a:gd name="T39" fmla="*/ 94 h 99"/>
                <a:gd name="T40" fmla="*/ 45 w 78"/>
                <a:gd name="T41" fmla="*/ 92 h 99"/>
                <a:gd name="T42" fmla="*/ 48 w 78"/>
                <a:gd name="T43" fmla="*/ 91 h 99"/>
                <a:gd name="T44" fmla="*/ 55 w 78"/>
                <a:gd name="T45" fmla="*/ 89 h 99"/>
                <a:gd name="T46" fmla="*/ 60 w 78"/>
                <a:gd name="T47" fmla="*/ 85 h 99"/>
                <a:gd name="T48" fmla="*/ 62 w 78"/>
                <a:gd name="T49" fmla="*/ 83 h 99"/>
                <a:gd name="T50" fmla="*/ 64 w 78"/>
                <a:gd name="T51" fmla="*/ 80 h 99"/>
                <a:gd name="T52" fmla="*/ 66 w 78"/>
                <a:gd name="T53" fmla="*/ 74 h 99"/>
                <a:gd name="T54" fmla="*/ 67 w 78"/>
                <a:gd name="T55" fmla="*/ 68 h 99"/>
                <a:gd name="T56" fmla="*/ 77 w 78"/>
                <a:gd name="T57" fmla="*/ 0 h 9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78"/>
                <a:gd name="T88" fmla="*/ 0 h 99"/>
                <a:gd name="T89" fmla="*/ 78 w 78"/>
                <a:gd name="T90" fmla="*/ 99 h 9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78" h="99">
                  <a:moveTo>
                    <a:pt x="77" y="0"/>
                  </a:moveTo>
                  <a:lnTo>
                    <a:pt x="74" y="3"/>
                  </a:lnTo>
                  <a:lnTo>
                    <a:pt x="61" y="63"/>
                  </a:lnTo>
                  <a:lnTo>
                    <a:pt x="58" y="70"/>
                  </a:lnTo>
                  <a:lnTo>
                    <a:pt x="55" y="74"/>
                  </a:lnTo>
                  <a:lnTo>
                    <a:pt x="49" y="79"/>
                  </a:lnTo>
                  <a:lnTo>
                    <a:pt x="44" y="83"/>
                  </a:lnTo>
                  <a:lnTo>
                    <a:pt x="37" y="86"/>
                  </a:lnTo>
                  <a:lnTo>
                    <a:pt x="31" y="89"/>
                  </a:lnTo>
                  <a:lnTo>
                    <a:pt x="23" y="91"/>
                  </a:lnTo>
                  <a:lnTo>
                    <a:pt x="17" y="93"/>
                  </a:lnTo>
                  <a:lnTo>
                    <a:pt x="9" y="94"/>
                  </a:lnTo>
                  <a:lnTo>
                    <a:pt x="0" y="94"/>
                  </a:lnTo>
                  <a:lnTo>
                    <a:pt x="2" y="97"/>
                  </a:lnTo>
                  <a:lnTo>
                    <a:pt x="7" y="98"/>
                  </a:lnTo>
                  <a:lnTo>
                    <a:pt x="12" y="98"/>
                  </a:lnTo>
                  <a:lnTo>
                    <a:pt x="19" y="97"/>
                  </a:lnTo>
                  <a:lnTo>
                    <a:pt x="24" y="97"/>
                  </a:lnTo>
                  <a:lnTo>
                    <a:pt x="32" y="96"/>
                  </a:lnTo>
                  <a:lnTo>
                    <a:pt x="38" y="94"/>
                  </a:lnTo>
                  <a:lnTo>
                    <a:pt x="45" y="92"/>
                  </a:lnTo>
                  <a:lnTo>
                    <a:pt x="48" y="91"/>
                  </a:lnTo>
                  <a:lnTo>
                    <a:pt x="55" y="89"/>
                  </a:lnTo>
                  <a:lnTo>
                    <a:pt x="60" y="85"/>
                  </a:lnTo>
                  <a:lnTo>
                    <a:pt x="62" y="83"/>
                  </a:lnTo>
                  <a:lnTo>
                    <a:pt x="64" y="80"/>
                  </a:lnTo>
                  <a:lnTo>
                    <a:pt x="66" y="74"/>
                  </a:lnTo>
                  <a:lnTo>
                    <a:pt x="67" y="68"/>
                  </a:lnTo>
                  <a:lnTo>
                    <a:pt x="7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77"/>
            </a:p>
          </p:txBody>
        </p:sp>
      </p:grpSp>
      <p:grpSp>
        <p:nvGrpSpPr>
          <p:cNvPr id="10" name="Group 94"/>
          <p:cNvGrpSpPr>
            <a:grpSpLocks/>
          </p:cNvGrpSpPr>
          <p:nvPr/>
        </p:nvGrpSpPr>
        <p:grpSpPr bwMode="auto">
          <a:xfrm>
            <a:off x="2738805" y="5635140"/>
            <a:ext cx="5723792" cy="773723"/>
            <a:chOff x="2116" y="3480"/>
            <a:chExt cx="3906" cy="528"/>
          </a:xfrm>
        </p:grpSpPr>
        <p:sp>
          <p:nvSpPr>
            <p:cNvPr id="26690" name="Text Box 95"/>
            <p:cNvSpPr txBox="1">
              <a:spLocks noChangeArrowheads="1"/>
            </p:cNvSpPr>
            <p:nvPr/>
          </p:nvSpPr>
          <p:spPr bwMode="auto">
            <a:xfrm>
              <a:off x="3250" y="3480"/>
              <a:ext cx="2772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lg" len="lg"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215"/>
                <a:t>Do we always need a glass bulb?</a:t>
              </a:r>
            </a:p>
          </p:txBody>
        </p:sp>
        <p:sp>
          <p:nvSpPr>
            <p:cNvPr id="26691" name="Line 96"/>
            <p:cNvSpPr>
              <a:spLocks noChangeShapeType="1"/>
            </p:cNvSpPr>
            <p:nvPr/>
          </p:nvSpPr>
          <p:spPr bwMode="auto">
            <a:xfrm flipH="1">
              <a:off x="2116" y="3669"/>
              <a:ext cx="1177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lg" len="lg"/>
              <a:tailEnd type="stealth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477"/>
            </a:p>
          </p:txBody>
        </p:sp>
      </p:grpSp>
    </p:spTree>
    <p:extLst>
      <p:ext uri="{BB962C8B-B14F-4D97-AF65-F5344CB8AC3E}">
        <p14:creationId xmlns:p14="http://schemas.microsoft.com/office/powerpoint/2010/main" val="17435871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Human Limitations: </a:t>
            </a:r>
            <a:br>
              <a:rPr lang="en-GB" smtClean="0"/>
            </a:br>
            <a:r>
              <a:rPr lang="en-GB" smtClean="0"/>
              <a:t>We are Blinded to New Ideas</a:t>
            </a:r>
            <a:endParaRPr lang="en-GB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Because of - 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Familiarity (The United States of America)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Assumptions (The Short Story)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Perceptions (The Old Lady/Young Lady)</a:t>
            </a:r>
          </a:p>
          <a:p>
            <a:pPr lvl="1"/>
            <a:endParaRPr lang="en-GB" dirty="0" smtClean="0"/>
          </a:p>
          <a:p>
            <a:pPr lvl="1"/>
            <a:r>
              <a:rPr lang="en-US" dirty="0" smtClean="0"/>
              <a:t>Psychological Inertia (Space ship bulbs)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0060122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Analytical Thinking</a:t>
            </a:r>
            <a:endParaRPr lang="en-GB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How many different ways can the first five letters in the alphabet be arranged?</a:t>
            </a:r>
          </a:p>
          <a:p>
            <a:r>
              <a:rPr lang="en-GB" smtClean="0"/>
              <a:t>Do the sequence of four words, "triangle, glove, clock, bicycle," corresponds to this sequence of numbers </a:t>
            </a:r>
            <a:r>
              <a:rPr lang="ja-JP" altLang="en-GB" smtClean="0"/>
              <a:t>“</a:t>
            </a:r>
            <a:r>
              <a:rPr lang="en-GB" smtClean="0"/>
              <a:t>3, 5, 12, 2.</a:t>
            </a:r>
            <a:r>
              <a:rPr lang="ja-JP" altLang="en-GB" smtClean="0"/>
              <a:t>”</a:t>
            </a:r>
            <a:endParaRPr lang="en-GB" smtClean="0"/>
          </a:p>
          <a:p>
            <a:r>
              <a:rPr lang="en-GB" smtClean="0"/>
              <a:t>What is the next  number in the following sequence of numbers: 2, 6, 14, 30... </a:t>
            </a:r>
            <a:br>
              <a:rPr lang="en-GB" smtClean="0"/>
            </a:br>
            <a:endParaRPr lang="en-GB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985597" y="4758105"/>
            <a:ext cx="5389745" cy="49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2585">
                <a:solidFill>
                  <a:srgbClr val="CC3300"/>
                </a:solidFill>
                <a:latin typeface="+mj-lt"/>
              </a:rPr>
              <a:t>We use Logic to find an answer</a:t>
            </a:r>
          </a:p>
        </p:txBody>
      </p:sp>
    </p:spTree>
    <p:extLst>
      <p:ext uri="{BB962C8B-B14F-4D97-AF65-F5344CB8AC3E}">
        <p14:creationId xmlns:p14="http://schemas.microsoft.com/office/powerpoint/2010/main" val="450401741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The human brain comprises two hemispheres, for right handed people</a:t>
            </a:r>
          </a:p>
          <a:p>
            <a:pPr lvl="1"/>
            <a:r>
              <a:rPr lang="en-GB" dirty="0" smtClean="0"/>
              <a:t>The LEFT hand side has been shown to be concerned with logical thinking</a:t>
            </a:r>
          </a:p>
          <a:p>
            <a:pPr lvl="1"/>
            <a:r>
              <a:rPr lang="en-GB" dirty="0" smtClean="0"/>
              <a:t>The RIGHT hand side of the brain has been shown to be concerned with artistic creative thinking</a:t>
            </a:r>
          </a:p>
          <a:p>
            <a:r>
              <a:rPr lang="en-GB" dirty="0" smtClean="0"/>
              <a:t>Excessive training can cause one side to dominate</a:t>
            </a:r>
          </a:p>
          <a:p>
            <a:pPr lvl="1"/>
            <a:r>
              <a:rPr lang="en-GB" dirty="0" smtClean="0"/>
              <a:t>Engineers and Scientists – the logical Left</a:t>
            </a:r>
          </a:p>
          <a:p>
            <a:pPr lvl="1"/>
            <a:r>
              <a:rPr lang="en-GB" dirty="0" smtClean="0"/>
              <a:t>Humanities and Arts – the creative Right</a:t>
            </a:r>
            <a:endParaRPr lang="en-GB" dirty="0"/>
          </a:p>
        </p:txBody>
      </p:sp>
      <p:sp>
        <p:nvSpPr>
          <p:cNvPr id="2969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Your Brain</a:t>
            </a:r>
            <a:endParaRPr lang="en-GB" dirty="0"/>
          </a:p>
        </p:txBody>
      </p:sp>
      <p:pic>
        <p:nvPicPr>
          <p:cNvPr id="29700" name="Picture 3" descr="C:\Users\cuski\AppData\Local\Microsoft\Windows\Temporary Internet Files\Content.IE5\9EJDQA2Z\MCHM00350_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660" y="1412631"/>
            <a:ext cx="1802423" cy="189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3" descr="C:\Users\cuski\AppData\Local\Microsoft\Windows\Temporary Internet Files\Content.IE5\9EJDQA2Z\MCHM00350_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54"/>
          <a:stretch>
            <a:fillRect/>
          </a:stretch>
        </p:blipFill>
        <p:spPr bwMode="auto">
          <a:xfrm>
            <a:off x="4876800" y="3439258"/>
            <a:ext cx="801566" cy="1704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3" descr="C:\Users\cuski\AppData\Local\Microsoft\Windows\Temporary Internet Files\Content.IE5\9EJDQA2Z\MCHM00350_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4"/>
          <a:stretch>
            <a:fillRect/>
          </a:stretch>
        </p:blipFill>
        <p:spPr bwMode="auto">
          <a:xfrm>
            <a:off x="5741378" y="4728797"/>
            <a:ext cx="189035" cy="402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3" descr="C:\Users\cuski\AppData\Local\Microsoft\Windows\Temporary Internet Files\Content.IE5\9EJDQA2Z\MCHM00350_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54"/>
          <a:stretch>
            <a:fillRect/>
          </a:stretch>
        </p:blipFill>
        <p:spPr bwMode="auto">
          <a:xfrm flipH="1">
            <a:off x="7924800" y="3450981"/>
            <a:ext cx="801566" cy="1704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3" descr="C:\Users\cuski\AppData\Local\Microsoft\Windows\Temporary Internet Files\Content.IE5\9EJDQA2Z\MCHM00350_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4"/>
          <a:stretch>
            <a:fillRect/>
          </a:stretch>
        </p:blipFill>
        <p:spPr bwMode="auto">
          <a:xfrm flipH="1">
            <a:off x="7634655" y="4705351"/>
            <a:ext cx="189035" cy="402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TextBox 74"/>
          <p:cNvSpPr txBox="1"/>
          <p:nvPr/>
        </p:nvSpPr>
        <p:spPr>
          <a:xfrm>
            <a:off x="4533901" y="5257801"/>
            <a:ext cx="1880089" cy="6888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92" dirty="0">
                <a:ea typeface="+mn-ea"/>
              </a:rPr>
              <a:t>Size representation</a:t>
            </a:r>
          </a:p>
          <a:p>
            <a:pPr algn="ctr">
              <a:defRPr/>
            </a:pPr>
            <a:r>
              <a:rPr lang="en-GB" sz="1292" dirty="0">
                <a:ea typeface="+mn-ea"/>
              </a:rPr>
              <a:t>of  brain usage for</a:t>
            </a:r>
          </a:p>
          <a:p>
            <a:pPr algn="ctr">
              <a:defRPr/>
            </a:pPr>
            <a:r>
              <a:rPr lang="en-GB" sz="1292" dirty="0">
                <a:ea typeface="+mn-ea"/>
              </a:rPr>
              <a:t>a typical engineer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061690" y="5222631"/>
            <a:ext cx="1878623" cy="6888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92" dirty="0">
                <a:ea typeface="+mn-ea"/>
              </a:rPr>
              <a:t>Size representation</a:t>
            </a:r>
          </a:p>
          <a:p>
            <a:pPr algn="ctr">
              <a:defRPr/>
            </a:pPr>
            <a:r>
              <a:rPr lang="en-GB" sz="1292" dirty="0">
                <a:ea typeface="+mn-ea"/>
              </a:rPr>
              <a:t>of  brain usage for</a:t>
            </a:r>
          </a:p>
          <a:p>
            <a:pPr algn="ctr">
              <a:defRPr/>
            </a:pPr>
            <a:r>
              <a:rPr lang="en-GB" sz="1292" dirty="0">
                <a:ea typeface="+mn-ea"/>
              </a:rPr>
              <a:t>a typical artist</a:t>
            </a:r>
          </a:p>
        </p:txBody>
      </p:sp>
    </p:spTree>
    <p:extLst>
      <p:ext uri="{BB962C8B-B14F-4D97-AF65-F5344CB8AC3E}">
        <p14:creationId xmlns:p14="http://schemas.microsoft.com/office/powerpoint/2010/main" val="169000785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Left and Right Brain Conflict</a:t>
            </a:r>
            <a:br>
              <a:rPr lang="en-GB" smtClean="0"/>
            </a:br>
            <a:r>
              <a:rPr lang="en-GB" smtClean="0"/>
              <a:t>- overcoming the logical left</a:t>
            </a:r>
            <a:endParaRPr lang="en-GB"/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1343758" y="2120414"/>
          <a:ext cx="6353908" cy="3490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Image" r:id="rId4" imgW="6885714" imgH="3780952" progId="PhotoshopElements.Image.2">
                  <p:embed/>
                </p:oleObj>
              </mc:Choice>
              <mc:Fallback>
                <p:oleObj name="Image" r:id="rId4" imgW="6885714" imgH="3780952" progId="PhotoshopElements.Image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3758" y="2120414"/>
                        <a:ext cx="6353908" cy="34905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3296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Organizational Barriers</a:t>
            </a:r>
            <a:endParaRPr lang="en-GB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GB" smtClean="0"/>
              <a:t>“</a:t>
            </a:r>
            <a:r>
              <a:rPr lang="en-GB" smtClean="0"/>
              <a:t>I am right</a:t>
            </a:r>
            <a:r>
              <a:rPr lang="ja-JP" altLang="en-GB" smtClean="0"/>
              <a:t>”</a:t>
            </a:r>
            <a:r>
              <a:rPr lang="en-GB" smtClean="0"/>
              <a:t> thinking</a:t>
            </a:r>
          </a:p>
          <a:p>
            <a:endParaRPr lang="en-GB" smtClean="0"/>
          </a:p>
          <a:p>
            <a:r>
              <a:rPr lang="en-GB" smtClean="0"/>
              <a:t>Tramline thinking - </a:t>
            </a:r>
            <a:r>
              <a:rPr lang="ja-JP" altLang="en-GB" smtClean="0"/>
              <a:t>“</a:t>
            </a:r>
            <a:r>
              <a:rPr lang="en-GB" smtClean="0"/>
              <a:t>things have always been done this way</a:t>
            </a:r>
            <a:r>
              <a:rPr lang="ja-JP" altLang="en-GB" smtClean="0"/>
              <a:t>”</a:t>
            </a:r>
            <a:endParaRPr lang="en-GB" smtClean="0"/>
          </a:p>
          <a:p>
            <a:endParaRPr lang="en-GB" smtClean="0"/>
          </a:p>
          <a:p>
            <a:r>
              <a:rPr lang="en-GB" smtClean="0"/>
              <a:t>Looking foolish</a:t>
            </a:r>
          </a:p>
          <a:p>
            <a:endParaRPr lang="en-GB" smtClean="0"/>
          </a:p>
          <a:p>
            <a:r>
              <a:rPr lang="en-GB" smtClean="0"/>
              <a:t>Premature evaluation - </a:t>
            </a:r>
            <a:r>
              <a:rPr lang="ja-JP" altLang="en-GB" smtClean="0"/>
              <a:t>“</a:t>
            </a:r>
            <a:r>
              <a:rPr lang="en-GB" smtClean="0"/>
              <a:t>That</a:t>
            </a:r>
            <a:r>
              <a:rPr lang="ja-JP" altLang="en-GB" smtClean="0"/>
              <a:t>’</a:t>
            </a:r>
            <a:r>
              <a:rPr lang="en-GB" smtClean="0"/>
              <a:t>s not possible!</a:t>
            </a:r>
            <a:r>
              <a:rPr lang="ja-JP" altLang="en-GB" smtClean="0"/>
              <a:t>”</a:t>
            </a:r>
            <a:endParaRPr lang="en-GB" smtClean="0"/>
          </a:p>
          <a:p>
            <a:endParaRPr lang="en-GB" smtClean="0"/>
          </a:p>
          <a:p>
            <a:r>
              <a:rPr lang="en-GB" smtClean="0"/>
              <a:t>There is only one right answer to a problem - the Search for Logic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910646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6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6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Breaking Down the Barriers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We all have the potential to be creative – BUT</a:t>
            </a:r>
          </a:p>
          <a:p>
            <a:pPr lvl="1"/>
            <a:r>
              <a:rPr lang="en-GB" smtClean="0"/>
              <a:t>We must break down the barriers </a:t>
            </a:r>
          </a:p>
          <a:p>
            <a:r>
              <a:rPr lang="en-GB" smtClean="0"/>
              <a:t>Breaking the barriers demands several approaches</a:t>
            </a:r>
          </a:p>
          <a:p>
            <a:pPr lvl="1"/>
            <a:r>
              <a:rPr lang="en-GB" smtClean="0"/>
              <a:t>Using lateral thinking (solving problems by illogical means) as well as logical thinking</a:t>
            </a:r>
          </a:p>
          <a:p>
            <a:pPr lvl="1"/>
            <a:r>
              <a:rPr lang="en-GB" smtClean="0"/>
              <a:t>Using tools to promote creative thinking and remove organizational barriers</a:t>
            </a:r>
          </a:p>
          <a:p>
            <a:pPr lvl="1"/>
            <a:r>
              <a:rPr lang="en-GB" smtClean="0"/>
              <a:t>Being disciplined and systematic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111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Lateral Thinking</a:t>
            </a:r>
            <a:endParaRPr lang="en-US"/>
          </a:p>
        </p:txBody>
      </p:sp>
      <p:pic>
        <p:nvPicPr>
          <p:cNvPr id="32771" name="Picture 3" descr="j03464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75" y="1487366"/>
            <a:ext cx="1181100" cy="109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 descr="j03464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812" y="1487366"/>
            <a:ext cx="1181100" cy="109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5" descr="j03464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954" y="1487366"/>
            <a:ext cx="1181100" cy="109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6" descr="j03464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663" y="1487366"/>
            <a:ext cx="1181100" cy="109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7" descr="j03464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036" y="1487366"/>
            <a:ext cx="1181100" cy="109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8" descr="j03464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036" y="2691914"/>
            <a:ext cx="1181100" cy="109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9" descr="j03464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036" y="3856892"/>
            <a:ext cx="1181100" cy="109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8" name="Picture 10" descr="j03464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036" y="5061438"/>
            <a:ext cx="1181100" cy="109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1036029" y="3785089"/>
            <a:ext cx="4145571" cy="774058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215" dirty="0">
                <a:solidFill>
                  <a:schemeClr val="bg1"/>
                </a:solidFill>
                <a:latin typeface="+mn-lt"/>
              </a:rPr>
              <a:t>By moving one coin only leave two lines of five coins</a:t>
            </a:r>
          </a:p>
        </p:txBody>
      </p:sp>
    </p:spTree>
    <p:extLst>
      <p:ext uri="{BB962C8B-B14F-4D97-AF65-F5344CB8AC3E}">
        <p14:creationId xmlns:p14="http://schemas.microsoft.com/office/powerpoint/2010/main" val="181215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Lateral and Logical Thinking</a:t>
            </a:r>
            <a:endParaRPr lang="en-GB"/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How do you cross an empty moat 10m wide with two planks each 9.5m long?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3468567" y="2373925"/>
          <a:ext cx="2120411" cy="2341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Clip" r:id="rId4" imgW="716400" imgH="627840" progId="MS_ClipArt_Gallery.2">
                  <p:embed/>
                </p:oleObj>
              </mc:Choice>
              <mc:Fallback>
                <p:oleObj name="Clip" r:id="rId4" imgW="716400" imgH="62784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8567" y="2373925"/>
                        <a:ext cx="2120411" cy="23416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Freeform 5"/>
          <p:cNvSpPr>
            <a:spLocks/>
          </p:cNvSpPr>
          <p:nvPr/>
        </p:nvSpPr>
        <p:spPr bwMode="auto">
          <a:xfrm>
            <a:off x="3021623" y="4624754"/>
            <a:ext cx="2902927" cy="562708"/>
          </a:xfrm>
          <a:custGeom>
            <a:avLst/>
            <a:gdLst>
              <a:gd name="T0" fmla="*/ 2147483647 w 1248"/>
              <a:gd name="T1" fmla="*/ 0 h 192"/>
              <a:gd name="T2" fmla="*/ 0 w 1248"/>
              <a:gd name="T3" fmla="*/ 2147483647 h 192"/>
              <a:gd name="T4" fmla="*/ 2147483647 w 1248"/>
              <a:gd name="T5" fmla="*/ 2147483647 h 192"/>
              <a:gd name="T6" fmla="*/ 2147483647 w 1248"/>
              <a:gd name="T7" fmla="*/ 0 h 192"/>
              <a:gd name="T8" fmla="*/ 2147483647 w 1248"/>
              <a:gd name="T9" fmla="*/ 0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48"/>
              <a:gd name="T16" fmla="*/ 0 h 192"/>
              <a:gd name="T17" fmla="*/ 1248 w 1248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48" h="192">
                <a:moveTo>
                  <a:pt x="192" y="0"/>
                </a:moveTo>
                <a:lnTo>
                  <a:pt x="0" y="192"/>
                </a:lnTo>
                <a:lnTo>
                  <a:pt x="1248" y="192"/>
                </a:lnTo>
                <a:lnTo>
                  <a:pt x="1104" y="0"/>
                </a:lnTo>
                <a:lnTo>
                  <a:pt x="1056" y="0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6150" name="Freeform 6"/>
          <p:cNvSpPr>
            <a:spLocks/>
          </p:cNvSpPr>
          <p:nvPr/>
        </p:nvSpPr>
        <p:spPr bwMode="auto">
          <a:xfrm>
            <a:off x="1905002" y="4202723"/>
            <a:ext cx="5026269" cy="1406769"/>
          </a:xfrm>
          <a:custGeom>
            <a:avLst/>
            <a:gdLst>
              <a:gd name="T0" fmla="*/ 2147483647 w 2160"/>
              <a:gd name="T1" fmla="*/ 0 h 480"/>
              <a:gd name="T2" fmla="*/ 2147483647 w 2160"/>
              <a:gd name="T3" fmla="*/ 0 h 480"/>
              <a:gd name="T4" fmla="*/ 2147483647 w 2160"/>
              <a:gd name="T5" fmla="*/ 2147483647 h 480"/>
              <a:gd name="T6" fmla="*/ 0 w 2160"/>
              <a:gd name="T7" fmla="*/ 2147483647 h 480"/>
              <a:gd name="T8" fmla="*/ 2147483647 w 2160"/>
              <a:gd name="T9" fmla="*/ 2147483647 h 480"/>
              <a:gd name="T10" fmla="*/ 2147483647 w 2160"/>
              <a:gd name="T11" fmla="*/ 0 h 480"/>
              <a:gd name="T12" fmla="*/ 2147483647 w 2160"/>
              <a:gd name="T13" fmla="*/ 0 h 4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60"/>
              <a:gd name="T22" fmla="*/ 0 h 480"/>
              <a:gd name="T23" fmla="*/ 2160 w 2160"/>
              <a:gd name="T24" fmla="*/ 480 h 48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" h="480">
                <a:moveTo>
                  <a:pt x="720" y="0"/>
                </a:moveTo>
                <a:lnTo>
                  <a:pt x="480" y="0"/>
                </a:lnTo>
                <a:lnTo>
                  <a:pt x="96" y="384"/>
                </a:lnTo>
                <a:lnTo>
                  <a:pt x="0" y="480"/>
                </a:lnTo>
                <a:lnTo>
                  <a:pt x="2160" y="480"/>
                </a:lnTo>
                <a:lnTo>
                  <a:pt x="1776" y="0"/>
                </a:lnTo>
                <a:lnTo>
                  <a:pt x="1536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3021623" y="5187461"/>
            <a:ext cx="0" cy="42203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5924550" y="5187461"/>
            <a:ext cx="0" cy="42203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3021623" y="4202723"/>
            <a:ext cx="0" cy="9847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>
            <a:off x="6037385" y="4202723"/>
            <a:ext cx="0" cy="140676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7600951" y="4343400"/>
            <a:ext cx="556846" cy="14067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6156" name="Rectangle 12"/>
          <p:cNvSpPr>
            <a:spLocks noChangeArrowheads="1"/>
          </p:cNvSpPr>
          <p:nvPr/>
        </p:nvSpPr>
        <p:spPr bwMode="auto">
          <a:xfrm rot="19976547">
            <a:off x="7823690" y="4624754"/>
            <a:ext cx="558311" cy="14067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77"/>
          </a:p>
        </p:txBody>
      </p:sp>
      <p:grpSp>
        <p:nvGrpSpPr>
          <p:cNvPr id="6157" name="Group 13"/>
          <p:cNvGrpSpPr>
            <a:grpSpLocks noChangeAspect="1"/>
          </p:cNvGrpSpPr>
          <p:nvPr/>
        </p:nvGrpSpPr>
        <p:grpSpPr bwMode="auto">
          <a:xfrm>
            <a:off x="6770077" y="3518389"/>
            <a:ext cx="568569" cy="1018442"/>
            <a:chOff x="4201" y="1656"/>
            <a:chExt cx="299" cy="580"/>
          </a:xfrm>
        </p:grpSpPr>
        <p:sp>
          <p:nvSpPr>
            <p:cNvPr id="6158" name="AutoShape 14"/>
            <p:cNvSpPr>
              <a:spLocks noChangeAspect="1" noChangeArrowheads="1" noTextEdit="1"/>
            </p:cNvSpPr>
            <p:nvPr/>
          </p:nvSpPr>
          <p:spPr bwMode="auto">
            <a:xfrm>
              <a:off x="4201" y="1656"/>
              <a:ext cx="299" cy="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477"/>
            </a:p>
          </p:txBody>
        </p:sp>
        <p:grpSp>
          <p:nvGrpSpPr>
            <p:cNvPr id="6159" name="Group 15"/>
            <p:cNvGrpSpPr>
              <a:grpSpLocks/>
            </p:cNvGrpSpPr>
            <p:nvPr/>
          </p:nvGrpSpPr>
          <p:grpSpPr bwMode="auto">
            <a:xfrm>
              <a:off x="4323" y="1706"/>
              <a:ext cx="53" cy="111"/>
              <a:chOff x="4323" y="1706"/>
              <a:chExt cx="53" cy="111"/>
            </a:xfrm>
          </p:grpSpPr>
          <p:grpSp>
            <p:nvGrpSpPr>
              <p:cNvPr id="6206" name="Group 16"/>
              <p:cNvGrpSpPr>
                <a:grpSpLocks/>
              </p:cNvGrpSpPr>
              <p:nvPr/>
            </p:nvGrpSpPr>
            <p:grpSpPr bwMode="auto">
              <a:xfrm>
                <a:off x="4323" y="1748"/>
                <a:ext cx="52" cy="18"/>
                <a:chOff x="4323" y="1748"/>
                <a:chExt cx="52" cy="18"/>
              </a:xfrm>
            </p:grpSpPr>
            <p:sp>
              <p:nvSpPr>
                <p:cNvPr id="6230" name="Freeform 17"/>
                <p:cNvSpPr>
                  <a:spLocks/>
                </p:cNvSpPr>
                <p:nvPr/>
              </p:nvSpPr>
              <p:spPr bwMode="auto">
                <a:xfrm>
                  <a:off x="4370" y="1748"/>
                  <a:ext cx="5" cy="18"/>
                </a:xfrm>
                <a:custGeom>
                  <a:avLst/>
                  <a:gdLst>
                    <a:gd name="T0" fmla="*/ 0 w 41"/>
                    <a:gd name="T1" fmla="*/ 0 h 107"/>
                    <a:gd name="T2" fmla="*/ 0 w 41"/>
                    <a:gd name="T3" fmla="*/ 0 h 107"/>
                    <a:gd name="T4" fmla="*/ 0 w 41"/>
                    <a:gd name="T5" fmla="*/ 0 h 107"/>
                    <a:gd name="T6" fmla="*/ 0 w 41"/>
                    <a:gd name="T7" fmla="*/ 0 h 107"/>
                    <a:gd name="T8" fmla="*/ 0 w 41"/>
                    <a:gd name="T9" fmla="*/ 0 h 107"/>
                    <a:gd name="T10" fmla="*/ 0 w 41"/>
                    <a:gd name="T11" fmla="*/ 0 h 107"/>
                    <a:gd name="T12" fmla="*/ 0 w 41"/>
                    <a:gd name="T13" fmla="*/ 0 h 107"/>
                    <a:gd name="T14" fmla="*/ 0 w 41"/>
                    <a:gd name="T15" fmla="*/ 0 h 107"/>
                    <a:gd name="T16" fmla="*/ 0 w 41"/>
                    <a:gd name="T17" fmla="*/ 0 h 107"/>
                    <a:gd name="T18" fmla="*/ 0 w 41"/>
                    <a:gd name="T19" fmla="*/ 0 h 107"/>
                    <a:gd name="T20" fmla="*/ 0 w 41"/>
                    <a:gd name="T21" fmla="*/ 0 h 107"/>
                    <a:gd name="T22" fmla="*/ 0 w 41"/>
                    <a:gd name="T23" fmla="*/ 0 h 107"/>
                    <a:gd name="T24" fmla="*/ 0 w 41"/>
                    <a:gd name="T25" fmla="*/ 0 h 107"/>
                    <a:gd name="T26" fmla="*/ 0 w 41"/>
                    <a:gd name="T27" fmla="*/ 0 h 107"/>
                    <a:gd name="T28" fmla="*/ 0 w 41"/>
                    <a:gd name="T29" fmla="*/ 0 h 107"/>
                    <a:gd name="T30" fmla="*/ 0 w 41"/>
                    <a:gd name="T31" fmla="*/ 0 h 107"/>
                    <a:gd name="T32" fmla="*/ 0 w 41"/>
                    <a:gd name="T33" fmla="*/ 0 h 107"/>
                    <a:gd name="T34" fmla="*/ 0 w 41"/>
                    <a:gd name="T35" fmla="*/ 0 h 107"/>
                    <a:gd name="T36" fmla="*/ 0 w 41"/>
                    <a:gd name="T37" fmla="*/ 0 h 107"/>
                    <a:gd name="T38" fmla="*/ 0 w 41"/>
                    <a:gd name="T39" fmla="*/ 0 h 107"/>
                    <a:gd name="T40" fmla="*/ 0 w 41"/>
                    <a:gd name="T41" fmla="*/ 0 h 107"/>
                    <a:gd name="T42" fmla="*/ 0 w 41"/>
                    <a:gd name="T43" fmla="*/ 0 h 107"/>
                    <a:gd name="T44" fmla="*/ 0 w 41"/>
                    <a:gd name="T45" fmla="*/ 0 h 107"/>
                    <a:gd name="T46" fmla="*/ 0 w 41"/>
                    <a:gd name="T47" fmla="*/ 0 h 107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"/>
                    <a:gd name="T73" fmla="*/ 0 h 107"/>
                    <a:gd name="T74" fmla="*/ 41 w 41"/>
                    <a:gd name="T75" fmla="*/ 107 h 107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" h="107">
                      <a:moveTo>
                        <a:pt x="1" y="7"/>
                      </a:moveTo>
                      <a:lnTo>
                        <a:pt x="17" y="1"/>
                      </a:lnTo>
                      <a:lnTo>
                        <a:pt x="25" y="0"/>
                      </a:lnTo>
                      <a:lnTo>
                        <a:pt x="30" y="0"/>
                      </a:lnTo>
                      <a:lnTo>
                        <a:pt x="34" y="1"/>
                      </a:lnTo>
                      <a:lnTo>
                        <a:pt x="37" y="3"/>
                      </a:lnTo>
                      <a:lnTo>
                        <a:pt x="40" y="9"/>
                      </a:lnTo>
                      <a:lnTo>
                        <a:pt x="41" y="15"/>
                      </a:lnTo>
                      <a:lnTo>
                        <a:pt x="40" y="23"/>
                      </a:lnTo>
                      <a:lnTo>
                        <a:pt x="39" y="29"/>
                      </a:lnTo>
                      <a:lnTo>
                        <a:pt x="35" y="36"/>
                      </a:lnTo>
                      <a:lnTo>
                        <a:pt x="31" y="41"/>
                      </a:lnTo>
                      <a:lnTo>
                        <a:pt x="27" y="46"/>
                      </a:lnTo>
                      <a:lnTo>
                        <a:pt x="25" y="53"/>
                      </a:lnTo>
                      <a:lnTo>
                        <a:pt x="25" y="58"/>
                      </a:lnTo>
                      <a:lnTo>
                        <a:pt x="25" y="68"/>
                      </a:lnTo>
                      <a:lnTo>
                        <a:pt x="25" y="76"/>
                      </a:lnTo>
                      <a:lnTo>
                        <a:pt x="26" y="83"/>
                      </a:lnTo>
                      <a:lnTo>
                        <a:pt x="25" y="89"/>
                      </a:lnTo>
                      <a:lnTo>
                        <a:pt x="21" y="96"/>
                      </a:lnTo>
                      <a:lnTo>
                        <a:pt x="17" y="100"/>
                      </a:lnTo>
                      <a:lnTo>
                        <a:pt x="10" y="104"/>
                      </a:lnTo>
                      <a:lnTo>
                        <a:pt x="0" y="107"/>
                      </a:lnTo>
                      <a:lnTo>
                        <a:pt x="1" y="7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77"/>
                </a:p>
              </p:txBody>
            </p:sp>
            <p:sp>
              <p:nvSpPr>
                <p:cNvPr id="6231" name="Freeform 18"/>
                <p:cNvSpPr>
                  <a:spLocks/>
                </p:cNvSpPr>
                <p:nvPr/>
              </p:nvSpPr>
              <p:spPr bwMode="auto">
                <a:xfrm>
                  <a:off x="4323" y="1748"/>
                  <a:ext cx="5" cy="18"/>
                </a:xfrm>
                <a:custGeom>
                  <a:avLst/>
                  <a:gdLst>
                    <a:gd name="T0" fmla="*/ 0 w 40"/>
                    <a:gd name="T1" fmla="*/ 0 h 107"/>
                    <a:gd name="T2" fmla="*/ 0 w 40"/>
                    <a:gd name="T3" fmla="*/ 0 h 107"/>
                    <a:gd name="T4" fmla="*/ 0 w 40"/>
                    <a:gd name="T5" fmla="*/ 0 h 107"/>
                    <a:gd name="T6" fmla="*/ 0 w 40"/>
                    <a:gd name="T7" fmla="*/ 0 h 107"/>
                    <a:gd name="T8" fmla="*/ 0 w 40"/>
                    <a:gd name="T9" fmla="*/ 0 h 107"/>
                    <a:gd name="T10" fmla="*/ 0 w 40"/>
                    <a:gd name="T11" fmla="*/ 0 h 107"/>
                    <a:gd name="T12" fmla="*/ 0 w 40"/>
                    <a:gd name="T13" fmla="*/ 0 h 107"/>
                    <a:gd name="T14" fmla="*/ 0 w 40"/>
                    <a:gd name="T15" fmla="*/ 0 h 107"/>
                    <a:gd name="T16" fmla="*/ 0 w 40"/>
                    <a:gd name="T17" fmla="*/ 0 h 107"/>
                    <a:gd name="T18" fmla="*/ 0 w 40"/>
                    <a:gd name="T19" fmla="*/ 0 h 107"/>
                    <a:gd name="T20" fmla="*/ 0 w 40"/>
                    <a:gd name="T21" fmla="*/ 0 h 107"/>
                    <a:gd name="T22" fmla="*/ 0 w 40"/>
                    <a:gd name="T23" fmla="*/ 0 h 107"/>
                    <a:gd name="T24" fmla="*/ 0 w 40"/>
                    <a:gd name="T25" fmla="*/ 0 h 107"/>
                    <a:gd name="T26" fmla="*/ 0 w 40"/>
                    <a:gd name="T27" fmla="*/ 0 h 107"/>
                    <a:gd name="T28" fmla="*/ 0 w 40"/>
                    <a:gd name="T29" fmla="*/ 0 h 107"/>
                    <a:gd name="T30" fmla="*/ 0 w 40"/>
                    <a:gd name="T31" fmla="*/ 0 h 107"/>
                    <a:gd name="T32" fmla="*/ 0 w 40"/>
                    <a:gd name="T33" fmla="*/ 0 h 107"/>
                    <a:gd name="T34" fmla="*/ 0 w 40"/>
                    <a:gd name="T35" fmla="*/ 0 h 107"/>
                    <a:gd name="T36" fmla="*/ 0 w 40"/>
                    <a:gd name="T37" fmla="*/ 0 h 107"/>
                    <a:gd name="T38" fmla="*/ 0 w 40"/>
                    <a:gd name="T39" fmla="*/ 0 h 107"/>
                    <a:gd name="T40" fmla="*/ 0 w 40"/>
                    <a:gd name="T41" fmla="*/ 0 h 107"/>
                    <a:gd name="T42" fmla="*/ 0 w 40"/>
                    <a:gd name="T43" fmla="*/ 0 h 107"/>
                    <a:gd name="T44" fmla="*/ 0 w 40"/>
                    <a:gd name="T45" fmla="*/ 0 h 107"/>
                    <a:gd name="T46" fmla="*/ 0 w 40"/>
                    <a:gd name="T47" fmla="*/ 0 h 107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0"/>
                    <a:gd name="T73" fmla="*/ 0 h 107"/>
                    <a:gd name="T74" fmla="*/ 40 w 40"/>
                    <a:gd name="T75" fmla="*/ 107 h 107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0" h="107">
                      <a:moveTo>
                        <a:pt x="40" y="7"/>
                      </a:moveTo>
                      <a:lnTo>
                        <a:pt x="24" y="1"/>
                      </a:lnTo>
                      <a:lnTo>
                        <a:pt x="17" y="0"/>
                      </a:lnTo>
                      <a:lnTo>
                        <a:pt x="10" y="0"/>
                      </a:lnTo>
                      <a:lnTo>
                        <a:pt x="7" y="1"/>
                      </a:lnTo>
                      <a:lnTo>
                        <a:pt x="4" y="3"/>
                      </a:lnTo>
                      <a:lnTo>
                        <a:pt x="1" y="9"/>
                      </a:lnTo>
                      <a:lnTo>
                        <a:pt x="0" y="15"/>
                      </a:lnTo>
                      <a:lnTo>
                        <a:pt x="0" y="23"/>
                      </a:lnTo>
                      <a:lnTo>
                        <a:pt x="1" y="29"/>
                      </a:lnTo>
                      <a:lnTo>
                        <a:pt x="6" y="36"/>
                      </a:lnTo>
                      <a:lnTo>
                        <a:pt x="10" y="41"/>
                      </a:lnTo>
                      <a:lnTo>
                        <a:pt x="14" y="46"/>
                      </a:lnTo>
                      <a:lnTo>
                        <a:pt x="16" y="53"/>
                      </a:lnTo>
                      <a:lnTo>
                        <a:pt x="17" y="58"/>
                      </a:lnTo>
                      <a:lnTo>
                        <a:pt x="16" y="68"/>
                      </a:lnTo>
                      <a:lnTo>
                        <a:pt x="16" y="76"/>
                      </a:lnTo>
                      <a:lnTo>
                        <a:pt x="15" y="83"/>
                      </a:lnTo>
                      <a:lnTo>
                        <a:pt x="16" y="89"/>
                      </a:lnTo>
                      <a:lnTo>
                        <a:pt x="19" y="96"/>
                      </a:lnTo>
                      <a:lnTo>
                        <a:pt x="24" y="100"/>
                      </a:lnTo>
                      <a:lnTo>
                        <a:pt x="30" y="104"/>
                      </a:lnTo>
                      <a:lnTo>
                        <a:pt x="40" y="107"/>
                      </a:lnTo>
                      <a:lnTo>
                        <a:pt x="40" y="7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77"/>
                </a:p>
              </p:txBody>
            </p:sp>
          </p:grpSp>
          <p:sp>
            <p:nvSpPr>
              <p:cNvPr id="6207" name="Rectangle 19"/>
              <p:cNvSpPr>
                <a:spLocks noChangeArrowheads="1"/>
              </p:cNvSpPr>
              <p:nvPr/>
            </p:nvSpPr>
            <p:spPr bwMode="auto">
              <a:xfrm>
                <a:off x="4337" y="1796"/>
                <a:ext cx="25" cy="21"/>
              </a:xfrm>
              <a:prstGeom prst="rect">
                <a:avLst/>
              </a:prstGeom>
              <a:solidFill>
                <a:srgbClr val="FFC080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6208" name="Freeform 20"/>
              <p:cNvSpPr>
                <a:spLocks/>
              </p:cNvSpPr>
              <p:nvPr/>
            </p:nvSpPr>
            <p:spPr bwMode="auto">
              <a:xfrm>
                <a:off x="4327" y="1714"/>
                <a:ext cx="45" cy="90"/>
              </a:xfrm>
              <a:custGeom>
                <a:avLst/>
                <a:gdLst>
                  <a:gd name="T0" fmla="*/ 0 w 404"/>
                  <a:gd name="T1" fmla="*/ 0 h 539"/>
                  <a:gd name="T2" fmla="*/ 0 w 404"/>
                  <a:gd name="T3" fmla="*/ 0 h 539"/>
                  <a:gd name="T4" fmla="*/ 0 w 404"/>
                  <a:gd name="T5" fmla="*/ 0 h 539"/>
                  <a:gd name="T6" fmla="*/ 0 w 404"/>
                  <a:gd name="T7" fmla="*/ 0 h 539"/>
                  <a:gd name="T8" fmla="*/ 0 w 404"/>
                  <a:gd name="T9" fmla="*/ 0 h 539"/>
                  <a:gd name="T10" fmla="*/ 0 w 404"/>
                  <a:gd name="T11" fmla="*/ 0 h 539"/>
                  <a:gd name="T12" fmla="*/ 0 w 404"/>
                  <a:gd name="T13" fmla="*/ 0 h 539"/>
                  <a:gd name="T14" fmla="*/ 0 w 404"/>
                  <a:gd name="T15" fmla="*/ 0 h 539"/>
                  <a:gd name="T16" fmla="*/ 0 w 404"/>
                  <a:gd name="T17" fmla="*/ 0 h 539"/>
                  <a:gd name="T18" fmla="*/ 0 w 404"/>
                  <a:gd name="T19" fmla="*/ 0 h 539"/>
                  <a:gd name="T20" fmla="*/ 0 w 404"/>
                  <a:gd name="T21" fmla="*/ 0 h 539"/>
                  <a:gd name="T22" fmla="*/ 0 w 404"/>
                  <a:gd name="T23" fmla="*/ 0 h 539"/>
                  <a:gd name="T24" fmla="*/ 0 w 404"/>
                  <a:gd name="T25" fmla="*/ 0 h 539"/>
                  <a:gd name="T26" fmla="*/ 0 w 404"/>
                  <a:gd name="T27" fmla="*/ 0 h 539"/>
                  <a:gd name="T28" fmla="*/ 0 w 404"/>
                  <a:gd name="T29" fmla="*/ 0 h 539"/>
                  <a:gd name="T30" fmla="*/ 0 w 404"/>
                  <a:gd name="T31" fmla="*/ 0 h 539"/>
                  <a:gd name="T32" fmla="*/ 0 w 404"/>
                  <a:gd name="T33" fmla="*/ 0 h 539"/>
                  <a:gd name="T34" fmla="*/ 0 w 404"/>
                  <a:gd name="T35" fmla="*/ 0 h 539"/>
                  <a:gd name="T36" fmla="*/ 0 w 404"/>
                  <a:gd name="T37" fmla="*/ 0 h 539"/>
                  <a:gd name="T38" fmla="*/ 0 w 404"/>
                  <a:gd name="T39" fmla="*/ 0 h 539"/>
                  <a:gd name="T40" fmla="*/ 0 w 404"/>
                  <a:gd name="T41" fmla="*/ 0 h 539"/>
                  <a:gd name="T42" fmla="*/ 0 w 404"/>
                  <a:gd name="T43" fmla="*/ 0 h 539"/>
                  <a:gd name="T44" fmla="*/ 0 w 404"/>
                  <a:gd name="T45" fmla="*/ 0 h 539"/>
                  <a:gd name="T46" fmla="*/ 0 w 404"/>
                  <a:gd name="T47" fmla="*/ 0 h 539"/>
                  <a:gd name="T48" fmla="*/ 0 w 404"/>
                  <a:gd name="T49" fmla="*/ 0 h 539"/>
                  <a:gd name="T50" fmla="*/ 0 w 404"/>
                  <a:gd name="T51" fmla="*/ 0 h 539"/>
                  <a:gd name="T52" fmla="*/ 0 w 404"/>
                  <a:gd name="T53" fmla="*/ 0 h 539"/>
                  <a:gd name="T54" fmla="*/ 0 w 404"/>
                  <a:gd name="T55" fmla="*/ 0 h 539"/>
                  <a:gd name="T56" fmla="*/ 0 w 404"/>
                  <a:gd name="T57" fmla="*/ 0 h 539"/>
                  <a:gd name="T58" fmla="*/ 0 w 404"/>
                  <a:gd name="T59" fmla="*/ 0 h 539"/>
                  <a:gd name="T60" fmla="*/ 0 w 404"/>
                  <a:gd name="T61" fmla="*/ 0 h 539"/>
                  <a:gd name="T62" fmla="*/ 0 w 404"/>
                  <a:gd name="T63" fmla="*/ 0 h 539"/>
                  <a:gd name="T64" fmla="*/ 0 w 404"/>
                  <a:gd name="T65" fmla="*/ 0 h 539"/>
                  <a:gd name="T66" fmla="*/ 0 w 404"/>
                  <a:gd name="T67" fmla="*/ 0 h 539"/>
                  <a:gd name="T68" fmla="*/ 0 w 404"/>
                  <a:gd name="T69" fmla="*/ 0 h 539"/>
                  <a:gd name="T70" fmla="*/ 0 w 404"/>
                  <a:gd name="T71" fmla="*/ 0 h 539"/>
                  <a:gd name="T72" fmla="*/ 0 w 404"/>
                  <a:gd name="T73" fmla="*/ 0 h 53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04"/>
                  <a:gd name="T112" fmla="*/ 0 h 539"/>
                  <a:gd name="T113" fmla="*/ 404 w 404"/>
                  <a:gd name="T114" fmla="*/ 539 h 53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04" h="539">
                    <a:moveTo>
                      <a:pt x="40" y="87"/>
                    </a:moveTo>
                    <a:lnTo>
                      <a:pt x="26" y="110"/>
                    </a:lnTo>
                    <a:lnTo>
                      <a:pt x="16" y="134"/>
                    </a:lnTo>
                    <a:lnTo>
                      <a:pt x="10" y="157"/>
                    </a:lnTo>
                    <a:lnTo>
                      <a:pt x="5" y="186"/>
                    </a:lnTo>
                    <a:lnTo>
                      <a:pt x="2" y="219"/>
                    </a:lnTo>
                    <a:lnTo>
                      <a:pt x="1" y="248"/>
                    </a:lnTo>
                    <a:lnTo>
                      <a:pt x="0" y="277"/>
                    </a:lnTo>
                    <a:lnTo>
                      <a:pt x="0" y="314"/>
                    </a:lnTo>
                    <a:lnTo>
                      <a:pt x="2" y="343"/>
                    </a:lnTo>
                    <a:lnTo>
                      <a:pt x="6" y="372"/>
                    </a:lnTo>
                    <a:lnTo>
                      <a:pt x="12" y="393"/>
                    </a:lnTo>
                    <a:lnTo>
                      <a:pt x="22" y="418"/>
                    </a:lnTo>
                    <a:lnTo>
                      <a:pt x="35" y="439"/>
                    </a:lnTo>
                    <a:lnTo>
                      <a:pt x="47" y="456"/>
                    </a:lnTo>
                    <a:lnTo>
                      <a:pt x="66" y="476"/>
                    </a:lnTo>
                    <a:lnTo>
                      <a:pt x="86" y="493"/>
                    </a:lnTo>
                    <a:lnTo>
                      <a:pt x="109" y="510"/>
                    </a:lnTo>
                    <a:lnTo>
                      <a:pt x="133" y="521"/>
                    </a:lnTo>
                    <a:lnTo>
                      <a:pt x="156" y="530"/>
                    </a:lnTo>
                    <a:lnTo>
                      <a:pt x="167" y="534"/>
                    </a:lnTo>
                    <a:lnTo>
                      <a:pt x="182" y="538"/>
                    </a:lnTo>
                    <a:lnTo>
                      <a:pt x="201" y="539"/>
                    </a:lnTo>
                    <a:lnTo>
                      <a:pt x="212" y="538"/>
                    </a:lnTo>
                    <a:lnTo>
                      <a:pt x="228" y="536"/>
                    </a:lnTo>
                    <a:lnTo>
                      <a:pt x="247" y="531"/>
                    </a:lnTo>
                    <a:lnTo>
                      <a:pt x="263" y="526"/>
                    </a:lnTo>
                    <a:lnTo>
                      <a:pt x="279" y="518"/>
                    </a:lnTo>
                    <a:lnTo>
                      <a:pt x="296" y="508"/>
                    </a:lnTo>
                    <a:lnTo>
                      <a:pt x="310" y="498"/>
                    </a:lnTo>
                    <a:lnTo>
                      <a:pt x="325" y="486"/>
                    </a:lnTo>
                    <a:lnTo>
                      <a:pt x="337" y="474"/>
                    </a:lnTo>
                    <a:lnTo>
                      <a:pt x="347" y="462"/>
                    </a:lnTo>
                    <a:lnTo>
                      <a:pt x="361" y="447"/>
                    </a:lnTo>
                    <a:lnTo>
                      <a:pt x="370" y="435"/>
                    </a:lnTo>
                    <a:lnTo>
                      <a:pt x="379" y="421"/>
                    </a:lnTo>
                    <a:lnTo>
                      <a:pt x="384" y="411"/>
                    </a:lnTo>
                    <a:lnTo>
                      <a:pt x="388" y="401"/>
                    </a:lnTo>
                    <a:lnTo>
                      <a:pt x="393" y="387"/>
                    </a:lnTo>
                    <a:lnTo>
                      <a:pt x="397" y="370"/>
                    </a:lnTo>
                    <a:lnTo>
                      <a:pt x="400" y="348"/>
                    </a:lnTo>
                    <a:lnTo>
                      <a:pt x="403" y="330"/>
                    </a:lnTo>
                    <a:lnTo>
                      <a:pt x="404" y="309"/>
                    </a:lnTo>
                    <a:lnTo>
                      <a:pt x="404" y="289"/>
                    </a:lnTo>
                    <a:lnTo>
                      <a:pt x="403" y="261"/>
                    </a:lnTo>
                    <a:lnTo>
                      <a:pt x="401" y="240"/>
                    </a:lnTo>
                    <a:lnTo>
                      <a:pt x="399" y="220"/>
                    </a:lnTo>
                    <a:lnTo>
                      <a:pt x="398" y="197"/>
                    </a:lnTo>
                    <a:lnTo>
                      <a:pt x="397" y="179"/>
                    </a:lnTo>
                    <a:lnTo>
                      <a:pt x="394" y="160"/>
                    </a:lnTo>
                    <a:lnTo>
                      <a:pt x="390" y="145"/>
                    </a:lnTo>
                    <a:lnTo>
                      <a:pt x="385" y="129"/>
                    </a:lnTo>
                    <a:lnTo>
                      <a:pt x="379" y="116"/>
                    </a:lnTo>
                    <a:lnTo>
                      <a:pt x="374" y="106"/>
                    </a:lnTo>
                    <a:lnTo>
                      <a:pt x="368" y="97"/>
                    </a:lnTo>
                    <a:lnTo>
                      <a:pt x="358" y="81"/>
                    </a:lnTo>
                    <a:lnTo>
                      <a:pt x="350" y="71"/>
                    </a:lnTo>
                    <a:lnTo>
                      <a:pt x="341" y="61"/>
                    </a:lnTo>
                    <a:lnTo>
                      <a:pt x="330" y="51"/>
                    </a:lnTo>
                    <a:lnTo>
                      <a:pt x="320" y="43"/>
                    </a:lnTo>
                    <a:lnTo>
                      <a:pt x="309" y="35"/>
                    </a:lnTo>
                    <a:lnTo>
                      <a:pt x="295" y="27"/>
                    </a:lnTo>
                    <a:lnTo>
                      <a:pt x="280" y="19"/>
                    </a:lnTo>
                    <a:lnTo>
                      <a:pt x="263" y="12"/>
                    </a:lnTo>
                    <a:lnTo>
                      <a:pt x="244" y="7"/>
                    </a:lnTo>
                    <a:lnTo>
                      <a:pt x="223" y="3"/>
                    </a:lnTo>
                    <a:lnTo>
                      <a:pt x="202" y="0"/>
                    </a:lnTo>
                    <a:lnTo>
                      <a:pt x="172" y="3"/>
                    </a:lnTo>
                    <a:lnTo>
                      <a:pt x="146" y="10"/>
                    </a:lnTo>
                    <a:lnTo>
                      <a:pt x="119" y="20"/>
                    </a:lnTo>
                    <a:lnTo>
                      <a:pt x="97" y="32"/>
                    </a:lnTo>
                    <a:lnTo>
                      <a:pt x="76" y="46"/>
                    </a:lnTo>
                    <a:lnTo>
                      <a:pt x="56" y="65"/>
                    </a:lnTo>
                    <a:lnTo>
                      <a:pt x="40" y="87"/>
                    </a:lnTo>
                    <a:close/>
                  </a:path>
                </a:pathLst>
              </a:custGeom>
              <a:solidFill>
                <a:srgbClr val="FFC08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6209" name="Freeform 21"/>
              <p:cNvSpPr>
                <a:spLocks/>
              </p:cNvSpPr>
              <p:nvPr/>
            </p:nvSpPr>
            <p:spPr bwMode="auto">
              <a:xfrm>
                <a:off x="4340" y="1782"/>
                <a:ext cx="19" cy="6"/>
              </a:xfrm>
              <a:custGeom>
                <a:avLst/>
                <a:gdLst>
                  <a:gd name="T0" fmla="*/ 0 w 165"/>
                  <a:gd name="T1" fmla="*/ 0 h 33"/>
                  <a:gd name="T2" fmla="*/ 0 w 165"/>
                  <a:gd name="T3" fmla="*/ 0 h 33"/>
                  <a:gd name="T4" fmla="*/ 0 w 165"/>
                  <a:gd name="T5" fmla="*/ 0 h 33"/>
                  <a:gd name="T6" fmla="*/ 0 w 165"/>
                  <a:gd name="T7" fmla="*/ 0 h 33"/>
                  <a:gd name="T8" fmla="*/ 0 w 165"/>
                  <a:gd name="T9" fmla="*/ 0 h 33"/>
                  <a:gd name="T10" fmla="*/ 0 w 165"/>
                  <a:gd name="T11" fmla="*/ 0 h 33"/>
                  <a:gd name="T12" fmla="*/ 0 w 165"/>
                  <a:gd name="T13" fmla="*/ 0 h 33"/>
                  <a:gd name="T14" fmla="*/ 0 w 165"/>
                  <a:gd name="T15" fmla="*/ 0 h 33"/>
                  <a:gd name="T16" fmla="*/ 0 w 165"/>
                  <a:gd name="T17" fmla="*/ 0 h 33"/>
                  <a:gd name="T18" fmla="*/ 0 w 165"/>
                  <a:gd name="T19" fmla="*/ 0 h 33"/>
                  <a:gd name="T20" fmla="*/ 0 w 165"/>
                  <a:gd name="T21" fmla="*/ 0 h 33"/>
                  <a:gd name="T22" fmla="*/ 0 w 165"/>
                  <a:gd name="T23" fmla="*/ 0 h 33"/>
                  <a:gd name="T24" fmla="*/ 0 w 165"/>
                  <a:gd name="T25" fmla="*/ 0 h 33"/>
                  <a:gd name="T26" fmla="*/ 0 w 165"/>
                  <a:gd name="T27" fmla="*/ 0 h 33"/>
                  <a:gd name="T28" fmla="*/ 0 w 165"/>
                  <a:gd name="T29" fmla="*/ 0 h 33"/>
                  <a:gd name="T30" fmla="*/ 0 w 165"/>
                  <a:gd name="T31" fmla="*/ 0 h 33"/>
                  <a:gd name="T32" fmla="*/ 0 w 165"/>
                  <a:gd name="T33" fmla="*/ 0 h 33"/>
                  <a:gd name="T34" fmla="*/ 0 w 165"/>
                  <a:gd name="T35" fmla="*/ 0 h 33"/>
                  <a:gd name="T36" fmla="*/ 0 w 165"/>
                  <a:gd name="T37" fmla="*/ 0 h 33"/>
                  <a:gd name="T38" fmla="*/ 0 w 165"/>
                  <a:gd name="T39" fmla="*/ 0 h 33"/>
                  <a:gd name="T40" fmla="*/ 0 w 165"/>
                  <a:gd name="T41" fmla="*/ 0 h 33"/>
                  <a:gd name="T42" fmla="*/ 0 w 165"/>
                  <a:gd name="T43" fmla="*/ 0 h 33"/>
                  <a:gd name="T44" fmla="*/ 0 w 165"/>
                  <a:gd name="T45" fmla="*/ 0 h 33"/>
                  <a:gd name="T46" fmla="*/ 0 w 165"/>
                  <a:gd name="T47" fmla="*/ 0 h 33"/>
                  <a:gd name="T48" fmla="*/ 0 w 165"/>
                  <a:gd name="T49" fmla="*/ 0 h 33"/>
                  <a:gd name="T50" fmla="*/ 0 w 165"/>
                  <a:gd name="T51" fmla="*/ 0 h 3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65"/>
                  <a:gd name="T79" fmla="*/ 0 h 33"/>
                  <a:gd name="T80" fmla="*/ 165 w 165"/>
                  <a:gd name="T81" fmla="*/ 33 h 3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65" h="33">
                    <a:moveTo>
                      <a:pt x="0" y="22"/>
                    </a:moveTo>
                    <a:lnTo>
                      <a:pt x="6" y="18"/>
                    </a:lnTo>
                    <a:lnTo>
                      <a:pt x="14" y="12"/>
                    </a:lnTo>
                    <a:lnTo>
                      <a:pt x="28" y="6"/>
                    </a:lnTo>
                    <a:lnTo>
                      <a:pt x="45" y="2"/>
                    </a:lnTo>
                    <a:lnTo>
                      <a:pt x="62" y="0"/>
                    </a:lnTo>
                    <a:lnTo>
                      <a:pt x="76" y="0"/>
                    </a:lnTo>
                    <a:lnTo>
                      <a:pt x="86" y="1"/>
                    </a:lnTo>
                    <a:lnTo>
                      <a:pt x="94" y="0"/>
                    </a:lnTo>
                    <a:lnTo>
                      <a:pt x="101" y="0"/>
                    </a:lnTo>
                    <a:lnTo>
                      <a:pt x="111" y="1"/>
                    </a:lnTo>
                    <a:lnTo>
                      <a:pt x="124" y="3"/>
                    </a:lnTo>
                    <a:lnTo>
                      <a:pt x="135" y="6"/>
                    </a:lnTo>
                    <a:lnTo>
                      <a:pt x="148" y="10"/>
                    </a:lnTo>
                    <a:lnTo>
                      <a:pt x="155" y="14"/>
                    </a:lnTo>
                    <a:lnTo>
                      <a:pt x="160" y="18"/>
                    </a:lnTo>
                    <a:lnTo>
                      <a:pt x="165" y="25"/>
                    </a:lnTo>
                    <a:lnTo>
                      <a:pt x="164" y="27"/>
                    </a:lnTo>
                    <a:lnTo>
                      <a:pt x="148" y="31"/>
                    </a:lnTo>
                    <a:lnTo>
                      <a:pt x="121" y="33"/>
                    </a:lnTo>
                    <a:lnTo>
                      <a:pt x="96" y="33"/>
                    </a:lnTo>
                    <a:lnTo>
                      <a:pt x="69" y="33"/>
                    </a:lnTo>
                    <a:lnTo>
                      <a:pt x="34" y="31"/>
                    </a:lnTo>
                    <a:lnTo>
                      <a:pt x="10" y="29"/>
                    </a:lnTo>
                    <a:lnTo>
                      <a:pt x="4" y="27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E0C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6210" name="Freeform 22"/>
              <p:cNvSpPr>
                <a:spLocks/>
              </p:cNvSpPr>
              <p:nvPr/>
            </p:nvSpPr>
            <p:spPr bwMode="auto">
              <a:xfrm>
                <a:off x="4324" y="1706"/>
                <a:ext cx="52" cy="48"/>
              </a:xfrm>
              <a:custGeom>
                <a:avLst/>
                <a:gdLst>
                  <a:gd name="T0" fmla="*/ 0 w 467"/>
                  <a:gd name="T1" fmla="*/ 0 h 291"/>
                  <a:gd name="T2" fmla="*/ 0 w 467"/>
                  <a:gd name="T3" fmla="*/ 0 h 291"/>
                  <a:gd name="T4" fmla="*/ 0 w 467"/>
                  <a:gd name="T5" fmla="*/ 0 h 291"/>
                  <a:gd name="T6" fmla="*/ 0 w 467"/>
                  <a:gd name="T7" fmla="*/ 0 h 291"/>
                  <a:gd name="T8" fmla="*/ 0 w 467"/>
                  <a:gd name="T9" fmla="*/ 0 h 291"/>
                  <a:gd name="T10" fmla="*/ 0 w 467"/>
                  <a:gd name="T11" fmla="*/ 0 h 291"/>
                  <a:gd name="T12" fmla="*/ 0 w 467"/>
                  <a:gd name="T13" fmla="*/ 0 h 291"/>
                  <a:gd name="T14" fmla="*/ 0 w 467"/>
                  <a:gd name="T15" fmla="*/ 0 h 291"/>
                  <a:gd name="T16" fmla="*/ 0 w 467"/>
                  <a:gd name="T17" fmla="*/ 0 h 291"/>
                  <a:gd name="T18" fmla="*/ 0 w 467"/>
                  <a:gd name="T19" fmla="*/ 0 h 291"/>
                  <a:gd name="T20" fmla="*/ 0 w 467"/>
                  <a:gd name="T21" fmla="*/ 0 h 291"/>
                  <a:gd name="T22" fmla="*/ 0 w 467"/>
                  <a:gd name="T23" fmla="*/ 0 h 291"/>
                  <a:gd name="T24" fmla="*/ 0 w 467"/>
                  <a:gd name="T25" fmla="*/ 0 h 291"/>
                  <a:gd name="T26" fmla="*/ 0 w 467"/>
                  <a:gd name="T27" fmla="*/ 0 h 291"/>
                  <a:gd name="T28" fmla="*/ 0 w 467"/>
                  <a:gd name="T29" fmla="*/ 0 h 291"/>
                  <a:gd name="T30" fmla="*/ 0 w 467"/>
                  <a:gd name="T31" fmla="*/ 0 h 291"/>
                  <a:gd name="T32" fmla="*/ 0 w 467"/>
                  <a:gd name="T33" fmla="*/ 0 h 291"/>
                  <a:gd name="T34" fmla="*/ 0 w 467"/>
                  <a:gd name="T35" fmla="*/ 0 h 291"/>
                  <a:gd name="T36" fmla="*/ 0 w 467"/>
                  <a:gd name="T37" fmla="*/ 0 h 291"/>
                  <a:gd name="T38" fmla="*/ 0 w 467"/>
                  <a:gd name="T39" fmla="*/ 0 h 291"/>
                  <a:gd name="T40" fmla="*/ 0 w 467"/>
                  <a:gd name="T41" fmla="*/ 0 h 291"/>
                  <a:gd name="T42" fmla="*/ 0 w 467"/>
                  <a:gd name="T43" fmla="*/ 0 h 291"/>
                  <a:gd name="T44" fmla="*/ 0 w 467"/>
                  <a:gd name="T45" fmla="*/ 0 h 291"/>
                  <a:gd name="T46" fmla="*/ 0 w 467"/>
                  <a:gd name="T47" fmla="*/ 0 h 291"/>
                  <a:gd name="T48" fmla="*/ 0 w 467"/>
                  <a:gd name="T49" fmla="*/ 0 h 291"/>
                  <a:gd name="T50" fmla="*/ 0 w 467"/>
                  <a:gd name="T51" fmla="*/ 0 h 291"/>
                  <a:gd name="T52" fmla="*/ 0 w 467"/>
                  <a:gd name="T53" fmla="*/ 0 h 291"/>
                  <a:gd name="T54" fmla="*/ 0 w 467"/>
                  <a:gd name="T55" fmla="*/ 0 h 291"/>
                  <a:gd name="T56" fmla="*/ 0 w 467"/>
                  <a:gd name="T57" fmla="*/ 0 h 291"/>
                  <a:gd name="T58" fmla="*/ 0 w 467"/>
                  <a:gd name="T59" fmla="*/ 0 h 291"/>
                  <a:gd name="T60" fmla="*/ 0 w 467"/>
                  <a:gd name="T61" fmla="*/ 0 h 291"/>
                  <a:gd name="T62" fmla="*/ 0 w 467"/>
                  <a:gd name="T63" fmla="*/ 0 h 291"/>
                  <a:gd name="T64" fmla="*/ 0 w 467"/>
                  <a:gd name="T65" fmla="*/ 0 h 291"/>
                  <a:gd name="T66" fmla="*/ 0 w 467"/>
                  <a:gd name="T67" fmla="*/ 0 h 291"/>
                  <a:gd name="T68" fmla="*/ 0 w 467"/>
                  <a:gd name="T69" fmla="*/ 0 h 291"/>
                  <a:gd name="T70" fmla="*/ 0 w 467"/>
                  <a:gd name="T71" fmla="*/ 0 h 291"/>
                  <a:gd name="T72" fmla="*/ 0 w 467"/>
                  <a:gd name="T73" fmla="*/ 0 h 291"/>
                  <a:gd name="T74" fmla="*/ 0 w 467"/>
                  <a:gd name="T75" fmla="*/ 0 h 291"/>
                  <a:gd name="T76" fmla="*/ 0 w 467"/>
                  <a:gd name="T77" fmla="*/ 0 h 291"/>
                  <a:gd name="T78" fmla="*/ 0 w 467"/>
                  <a:gd name="T79" fmla="*/ 0 h 291"/>
                  <a:gd name="T80" fmla="*/ 0 w 467"/>
                  <a:gd name="T81" fmla="*/ 0 h 291"/>
                  <a:gd name="T82" fmla="*/ 0 w 467"/>
                  <a:gd name="T83" fmla="*/ 0 h 291"/>
                  <a:gd name="T84" fmla="*/ 0 w 467"/>
                  <a:gd name="T85" fmla="*/ 0 h 291"/>
                  <a:gd name="T86" fmla="*/ 0 w 467"/>
                  <a:gd name="T87" fmla="*/ 0 h 291"/>
                  <a:gd name="T88" fmla="*/ 0 w 467"/>
                  <a:gd name="T89" fmla="*/ 0 h 291"/>
                  <a:gd name="T90" fmla="*/ 0 w 467"/>
                  <a:gd name="T91" fmla="*/ 0 h 291"/>
                  <a:gd name="T92" fmla="*/ 0 w 467"/>
                  <a:gd name="T93" fmla="*/ 0 h 291"/>
                  <a:gd name="T94" fmla="*/ 0 w 467"/>
                  <a:gd name="T95" fmla="*/ 0 h 291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467"/>
                  <a:gd name="T145" fmla="*/ 0 h 291"/>
                  <a:gd name="T146" fmla="*/ 467 w 467"/>
                  <a:gd name="T147" fmla="*/ 291 h 291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467" h="291">
                    <a:moveTo>
                      <a:pt x="28" y="291"/>
                    </a:moveTo>
                    <a:lnTo>
                      <a:pt x="23" y="286"/>
                    </a:lnTo>
                    <a:lnTo>
                      <a:pt x="14" y="277"/>
                    </a:lnTo>
                    <a:lnTo>
                      <a:pt x="23" y="273"/>
                    </a:lnTo>
                    <a:lnTo>
                      <a:pt x="18" y="265"/>
                    </a:lnTo>
                    <a:lnTo>
                      <a:pt x="12" y="256"/>
                    </a:lnTo>
                    <a:lnTo>
                      <a:pt x="8" y="250"/>
                    </a:lnTo>
                    <a:lnTo>
                      <a:pt x="20" y="250"/>
                    </a:lnTo>
                    <a:lnTo>
                      <a:pt x="17" y="240"/>
                    </a:lnTo>
                    <a:lnTo>
                      <a:pt x="10" y="230"/>
                    </a:lnTo>
                    <a:lnTo>
                      <a:pt x="0" y="221"/>
                    </a:lnTo>
                    <a:lnTo>
                      <a:pt x="13" y="220"/>
                    </a:lnTo>
                    <a:lnTo>
                      <a:pt x="10" y="212"/>
                    </a:lnTo>
                    <a:lnTo>
                      <a:pt x="4" y="202"/>
                    </a:lnTo>
                    <a:lnTo>
                      <a:pt x="12" y="204"/>
                    </a:lnTo>
                    <a:lnTo>
                      <a:pt x="19" y="206"/>
                    </a:lnTo>
                    <a:lnTo>
                      <a:pt x="17" y="200"/>
                    </a:lnTo>
                    <a:lnTo>
                      <a:pt x="11" y="193"/>
                    </a:lnTo>
                    <a:lnTo>
                      <a:pt x="18" y="193"/>
                    </a:lnTo>
                    <a:lnTo>
                      <a:pt x="14" y="182"/>
                    </a:lnTo>
                    <a:lnTo>
                      <a:pt x="21" y="183"/>
                    </a:lnTo>
                    <a:lnTo>
                      <a:pt x="21" y="175"/>
                    </a:lnTo>
                    <a:lnTo>
                      <a:pt x="19" y="168"/>
                    </a:lnTo>
                    <a:lnTo>
                      <a:pt x="13" y="156"/>
                    </a:lnTo>
                    <a:lnTo>
                      <a:pt x="21" y="158"/>
                    </a:lnTo>
                    <a:lnTo>
                      <a:pt x="29" y="160"/>
                    </a:lnTo>
                    <a:lnTo>
                      <a:pt x="23" y="152"/>
                    </a:lnTo>
                    <a:lnTo>
                      <a:pt x="34" y="153"/>
                    </a:lnTo>
                    <a:lnTo>
                      <a:pt x="43" y="154"/>
                    </a:lnTo>
                    <a:lnTo>
                      <a:pt x="36" y="144"/>
                    </a:lnTo>
                    <a:lnTo>
                      <a:pt x="31" y="138"/>
                    </a:lnTo>
                    <a:lnTo>
                      <a:pt x="24" y="130"/>
                    </a:lnTo>
                    <a:lnTo>
                      <a:pt x="33" y="129"/>
                    </a:lnTo>
                    <a:lnTo>
                      <a:pt x="42" y="129"/>
                    </a:lnTo>
                    <a:lnTo>
                      <a:pt x="50" y="128"/>
                    </a:lnTo>
                    <a:lnTo>
                      <a:pt x="43" y="122"/>
                    </a:lnTo>
                    <a:lnTo>
                      <a:pt x="36" y="115"/>
                    </a:lnTo>
                    <a:lnTo>
                      <a:pt x="44" y="112"/>
                    </a:lnTo>
                    <a:lnTo>
                      <a:pt x="40" y="102"/>
                    </a:lnTo>
                    <a:lnTo>
                      <a:pt x="36" y="95"/>
                    </a:lnTo>
                    <a:lnTo>
                      <a:pt x="32" y="89"/>
                    </a:lnTo>
                    <a:lnTo>
                      <a:pt x="42" y="90"/>
                    </a:lnTo>
                    <a:lnTo>
                      <a:pt x="51" y="92"/>
                    </a:lnTo>
                    <a:lnTo>
                      <a:pt x="53" y="82"/>
                    </a:lnTo>
                    <a:lnTo>
                      <a:pt x="52" y="71"/>
                    </a:lnTo>
                    <a:lnTo>
                      <a:pt x="50" y="61"/>
                    </a:lnTo>
                    <a:lnTo>
                      <a:pt x="42" y="49"/>
                    </a:lnTo>
                    <a:lnTo>
                      <a:pt x="58" y="56"/>
                    </a:lnTo>
                    <a:lnTo>
                      <a:pt x="64" y="59"/>
                    </a:lnTo>
                    <a:lnTo>
                      <a:pt x="72" y="64"/>
                    </a:lnTo>
                    <a:lnTo>
                      <a:pt x="81" y="64"/>
                    </a:lnTo>
                    <a:lnTo>
                      <a:pt x="81" y="56"/>
                    </a:lnTo>
                    <a:lnTo>
                      <a:pt x="83" y="48"/>
                    </a:lnTo>
                    <a:lnTo>
                      <a:pt x="89" y="38"/>
                    </a:lnTo>
                    <a:lnTo>
                      <a:pt x="93" y="45"/>
                    </a:lnTo>
                    <a:lnTo>
                      <a:pt x="97" y="49"/>
                    </a:lnTo>
                    <a:lnTo>
                      <a:pt x="103" y="53"/>
                    </a:lnTo>
                    <a:lnTo>
                      <a:pt x="108" y="46"/>
                    </a:lnTo>
                    <a:lnTo>
                      <a:pt x="113" y="39"/>
                    </a:lnTo>
                    <a:lnTo>
                      <a:pt x="123" y="32"/>
                    </a:lnTo>
                    <a:lnTo>
                      <a:pt x="132" y="24"/>
                    </a:lnTo>
                    <a:lnTo>
                      <a:pt x="143" y="18"/>
                    </a:lnTo>
                    <a:lnTo>
                      <a:pt x="157" y="15"/>
                    </a:lnTo>
                    <a:lnTo>
                      <a:pt x="174" y="12"/>
                    </a:lnTo>
                    <a:lnTo>
                      <a:pt x="200" y="6"/>
                    </a:lnTo>
                    <a:lnTo>
                      <a:pt x="217" y="3"/>
                    </a:lnTo>
                    <a:lnTo>
                      <a:pt x="231" y="2"/>
                    </a:lnTo>
                    <a:lnTo>
                      <a:pt x="242" y="0"/>
                    </a:lnTo>
                    <a:lnTo>
                      <a:pt x="259" y="0"/>
                    </a:lnTo>
                    <a:lnTo>
                      <a:pt x="290" y="2"/>
                    </a:lnTo>
                    <a:lnTo>
                      <a:pt x="279" y="6"/>
                    </a:lnTo>
                    <a:lnTo>
                      <a:pt x="272" y="12"/>
                    </a:lnTo>
                    <a:lnTo>
                      <a:pt x="270" y="15"/>
                    </a:lnTo>
                    <a:lnTo>
                      <a:pt x="281" y="18"/>
                    </a:lnTo>
                    <a:lnTo>
                      <a:pt x="294" y="19"/>
                    </a:lnTo>
                    <a:lnTo>
                      <a:pt x="308" y="18"/>
                    </a:lnTo>
                    <a:lnTo>
                      <a:pt x="320" y="17"/>
                    </a:lnTo>
                    <a:lnTo>
                      <a:pt x="330" y="15"/>
                    </a:lnTo>
                    <a:lnTo>
                      <a:pt x="349" y="16"/>
                    </a:lnTo>
                    <a:lnTo>
                      <a:pt x="336" y="20"/>
                    </a:lnTo>
                    <a:lnTo>
                      <a:pt x="326" y="27"/>
                    </a:lnTo>
                    <a:lnTo>
                      <a:pt x="336" y="28"/>
                    </a:lnTo>
                    <a:lnTo>
                      <a:pt x="345" y="27"/>
                    </a:lnTo>
                    <a:lnTo>
                      <a:pt x="359" y="28"/>
                    </a:lnTo>
                    <a:lnTo>
                      <a:pt x="380" y="34"/>
                    </a:lnTo>
                    <a:lnTo>
                      <a:pt x="367" y="36"/>
                    </a:lnTo>
                    <a:lnTo>
                      <a:pt x="356" y="38"/>
                    </a:lnTo>
                    <a:lnTo>
                      <a:pt x="350" y="41"/>
                    </a:lnTo>
                    <a:lnTo>
                      <a:pt x="364" y="43"/>
                    </a:lnTo>
                    <a:lnTo>
                      <a:pt x="375" y="45"/>
                    </a:lnTo>
                    <a:lnTo>
                      <a:pt x="383" y="46"/>
                    </a:lnTo>
                    <a:lnTo>
                      <a:pt x="394" y="50"/>
                    </a:lnTo>
                    <a:lnTo>
                      <a:pt x="407" y="56"/>
                    </a:lnTo>
                    <a:lnTo>
                      <a:pt x="427" y="62"/>
                    </a:lnTo>
                    <a:lnTo>
                      <a:pt x="415" y="65"/>
                    </a:lnTo>
                    <a:lnTo>
                      <a:pt x="406" y="69"/>
                    </a:lnTo>
                    <a:lnTo>
                      <a:pt x="400" y="73"/>
                    </a:lnTo>
                    <a:lnTo>
                      <a:pt x="399" y="78"/>
                    </a:lnTo>
                    <a:lnTo>
                      <a:pt x="407" y="79"/>
                    </a:lnTo>
                    <a:lnTo>
                      <a:pt x="416" y="82"/>
                    </a:lnTo>
                    <a:lnTo>
                      <a:pt x="425" y="86"/>
                    </a:lnTo>
                    <a:lnTo>
                      <a:pt x="439" y="89"/>
                    </a:lnTo>
                    <a:lnTo>
                      <a:pt x="449" y="88"/>
                    </a:lnTo>
                    <a:lnTo>
                      <a:pt x="441" y="96"/>
                    </a:lnTo>
                    <a:lnTo>
                      <a:pt x="439" y="108"/>
                    </a:lnTo>
                    <a:lnTo>
                      <a:pt x="443" y="118"/>
                    </a:lnTo>
                    <a:lnTo>
                      <a:pt x="446" y="128"/>
                    </a:lnTo>
                    <a:lnTo>
                      <a:pt x="449" y="136"/>
                    </a:lnTo>
                    <a:lnTo>
                      <a:pt x="441" y="151"/>
                    </a:lnTo>
                    <a:lnTo>
                      <a:pt x="467" y="150"/>
                    </a:lnTo>
                    <a:lnTo>
                      <a:pt x="444" y="164"/>
                    </a:lnTo>
                    <a:lnTo>
                      <a:pt x="436" y="173"/>
                    </a:lnTo>
                    <a:lnTo>
                      <a:pt x="433" y="189"/>
                    </a:lnTo>
                    <a:lnTo>
                      <a:pt x="444" y="196"/>
                    </a:lnTo>
                    <a:lnTo>
                      <a:pt x="440" y="206"/>
                    </a:lnTo>
                    <a:lnTo>
                      <a:pt x="436" y="219"/>
                    </a:lnTo>
                    <a:lnTo>
                      <a:pt x="444" y="230"/>
                    </a:lnTo>
                    <a:lnTo>
                      <a:pt x="433" y="247"/>
                    </a:lnTo>
                    <a:lnTo>
                      <a:pt x="429" y="257"/>
                    </a:lnTo>
                    <a:lnTo>
                      <a:pt x="423" y="289"/>
                    </a:lnTo>
                    <a:lnTo>
                      <a:pt x="414" y="213"/>
                    </a:lnTo>
                    <a:lnTo>
                      <a:pt x="404" y="185"/>
                    </a:lnTo>
                    <a:lnTo>
                      <a:pt x="383" y="143"/>
                    </a:lnTo>
                    <a:lnTo>
                      <a:pt x="365" y="129"/>
                    </a:lnTo>
                    <a:lnTo>
                      <a:pt x="338" y="122"/>
                    </a:lnTo>
                    <a:lnTo>
                      <a:pt x="308" y="119"/>
                    </a:lnTo>
                    <a:lnTo>
                      <a:pt x="275" y="112"/>
                    </a:lnTo>
                    <a:lnTo>
                      <a:pt x="248" y="106"/>
                    </a:lnTo>
                    <a:lnTo>
                      <a:pt x="215" y="99"/>
                    </a:lnTo>
                    <a:lnTo>
                      <a:pt x="185" y="97"/>
                    </a:lnTo>
                    <a:lnTo>
                      <a:pt x="130" y="95"/>
                    </a:lnTo>
                    <a:lnTo>
                      <a:pt x="123" y="101"/>
                    </a:lnTo>
                    <a:lnTo>
                      <a:pt x="114" y="107"/>
                    </a:lnTo>
                    <a:lnTo>
                      <a:pt x="106" y="112"/>
                    </a:lnTo>
                    <a:lnTo>
                      <a:pt x="99" y="112"/>
                    </a:lnTo>
                    <a:lnTo>
                      <a:pt x="91" y="115"/>
                    </a:lnTo>
                    <a:lnTo>
                      <a:pt x="83" y="129"/>
                    </a:lnTo>
                    <a:lnTo>
                      <a:pt x="74" y="142"/>
                    </a:lnTo>
                    <a:lnTo>
                      <a:pt x="72" y="160"/>
                    </a:lnTo>
                    <a:lnTo>
                      <a:pt x="66" y="172"/>
                    </a:lnTo>
                    <a:lnTo>
                      <a:pt x="59" y="186"/>
                    </a:lnTo>
                    <a:lnTo>
                      <a:pt x="51" y="196"/>
                    </a:lnTo>
                    <a:lnTo>
                      <a:pt x="44" y="207"/>
                    </a:lnTo>
                    <a:lnTo>
                      <a:pt x="40" y="220"/>
                    </a:lnTo>
                    <a:lnTo>
                      <a:pt x="37" y="235"/>
                    </a:lnTo>
                    <a:lnTo>
                      <a:pt x="28" y="291"/>
                    </a:lnTo>
                    <a:close/>
                  </a:path>
                </a:pathLst>
              </a:custGeom>
              <a:solidFill>
                <a:srgbClr val="201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77"/>
              </a:p>
            </p:txBody>
          </p:sp>
          <p:grpSp>
            <p:nvGrpSpPr>
              <p:cNvPr id="6211" name="Group 23"/>
              <p:cNvGrpSpPr>
                <a:grpSpLocks/>
              </p:cNvGrpSpPr>
              <p:nvPr/>
            </p:nvGrpSpPr>
            <p:grpSpPr bwMode="auto">
              <a:xfrm>
                <a:off x="4337" y="1753"/>
                <a:ext cx="23" cy="6"/>
                <a:chOff x="4337" y="1753"/>
                <a:chExt cx="23" cy="6"/>
              </a:xfrm>
            </p:grpSpPr>
            <p:grpSp>
              <p:nvGrpSpPr>
                <p:cNvPr id="6224" name="Group 24"/>
                <p:cNvGrpSpPr>
                  <a:grpSpLocks/>
                </p:cNvGrpSpPr>
                <p:nvPr/>
              </p:nvGrpSpPr>
              <p:grpSpPr bwMode="auto">
                <a:xfrm>
                  <a:off x="4337" y="1753"/>
                  <a:ext cx="5" cy="6"/>
                  <a:chOff x="4337" y="1753"/>
                  <a:chExt cx="5" cy="6"/>
                </a:xfrm>
              </p:grpSpPr>
              <p:sp>
                <p:nvSpPr>
                  <p:cNvPr id="6228" name="Oval 25"/>
                  <p:cNvSpPr>
                    <a:spLocks noChangeArrowheads="1"/>
                  </p:cNvSpPr>
                  <p:nvPr/>
                </p:nvSpPr>
                <p:spPr bwMode="auto">
                  <a:xfrm>
                    <a:off x="4337" y="1753"/>
                    <a:ext cx="5" cy="6"/>
                  </a:xfrm>
                  <a:prstGeom prst="ellipse">
                    <a:avLst/>
                  </a:prstGeom>
                  <a:solidFill>
                    <a:srgbClr val="4040FF"/>
                  </a:solidFill>
                  <a:ln w="1588">
                    <a:solidFill>
                      <a:srgbClr val="000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1477"/>
                  </a:p>
                </p:txBody>
              </p:sp>
              <p:sp>
                <p:nvSpPr>
                  <p:cNvPr id="6229" name="Oval 26"/>
                  <p:cNvSpPr>
                    <a:spLocks noChangeArrowheads="1"/>
                  </p:cNvSpPr>
                  <p:nvPr/>
                </p:nvSpPr>
                <p:spPr bwMode="auto">
                  <a:xfrm>
                    <a:off x="4339" y="1754"/>
                    <a:ext cx="2" cy="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 sz="1477"/>
                  </a:p>
                </p:txBody>
              </p:sp>
            </p:grpSp>
            <p:grpSp>
              <p:nvGrpSpPr>
                <p:cNvPr id="6225" name="Group 27"/>
                <p:cNvGrpSpPr>
                  <a:grpSpLocks/>
                </p:cNvGrpSpPr>
                <p:nvPr/>
              </p:nvGrpSpPr>
              <p:grpSpPr bwMode="auto">
                <a:xfrm>
                  <a:off x="4356" y="1753"/>
                  <a:ext cx="4" cy="6"/>
                  <a:chOff x="4356" y="1753"/>
                  <a:chExt cx="4" cy="6"/>
                </a:xfrm>
              </p:grpSpPr>
              <p:sp>
                <p:nvSpPr>
                  <p:cNvPr id="6226" name="Oval 28"/>
                  <p:cNvSpPr>
                    <a:spLocks noChangeArrowheads="1"/>
                  </p:cNvSpPr>
                  <p:nvPr/>
                </p:nvSpPr>
                <p:spPr bwMode="auto">
                  <a:xfrm>
                    <a:off x="4356" y="1753"/>
                    <a:ext cx="4" cy="6"/>
                  </a:xfrm>
                  <a:prstGeom prst="ellipse">
                    <a:avLst/>
                  </a:prstGeom>
                  <a:solidFill>
                    <a:srgbClr val="4040FF"/>
                  </a:solidFill>
                  <a:ln w="1588">
                    <a:solidFill>
                      <a:srgbClr val="00008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1477"/>
                  </a:p>
                </p:txBody>
              </p:sp>
              <p:sp>
                <p:nvSpPr>
                  <p:cNvPr id="6227" name="Oval 29"/>
                  <p:cNvSpPr>
                    <a:spLocks noChangeArrowheads="1"/>
                  </p:cNvSpPr>
                  <p:nvPr/>
                </p:nvSpPr>
                <p:spPr bwMode="auto">
                  <a:xfrm>
                    <a:off x="4357" y="1754"/>
                    <a:ext cx="2" cy="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 sz="1477"/>
                  </a:p>
                </p:txBody>
              </p:sp>
            </p:grpSp>
          </p:grpSp>
          <p:sp>
            <p:nvSpPr>
              <p:cNvPr id="6212" name="Arc 30"/>
              <p:cNvSpPr>
                <a:spLocks/>
              </p:cNvSpPr>
              <p:nvPr/>
            </p:nvSpPr>
            <p:spPr bwMode="auto">
              <a:xfrm>
                <a:off x="4344" y="1770"/>
                <a:ext cx="11" cy="8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1600"/>
                  <a:gd name="T11" fmla="*/ 43200 w 432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1600" fill="none" extrusionOk="0">
                    <a:moveTo>
                      <a:pt x="43200" y="0"/>
                    </a:moveTo>
                    <a:cubicBezTo>
                      <a:pt x="43200" y="11929"/>
                      <a:pt x="33529" y="21600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43200" h="21600" stroke="0" extrusionOk="0">
                    <a:moveTo>
                      <a:pt x="43200" y="0"/>
                    </a:moveTo>
                    <a:cubicBezTo>
                      <a:pt x="43200" y="11929"/>
                      <a:pt x="33529" y="21600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grpSp>
            <p:nvGrpSpPr>
              <p:cNvPr id="6213" name="Group 31"/>
              <p:cNvGrpSpPr>
                <a:grpSpLocks/>
              </p:cNvGrpSpPr>
              <p:nvPr/>
            </p:nvGrpSpPr>
            <p:grpSpPr bwMode="auto">
              <a:xfrm>
                <a:off x="4334" y="1737"/>
                <a:ext cx="31" cy="12"/>
                <a:chOff x="4334" y="1737"/>
                <a:chExt cx="31" cy="12"/>
              </a:xfrm>
            </p:grpSpPr>
            <p:sp>
              <p:nvSpPr>
                <p:cNvPr id="6222" name="Freeform 32"/>
                <p:cNvSpPr>
                  <a:spLocks/>
                </p:cNvSpPr>
                <p:nvPr/>
              </p:nvSpPr>
              <p:spPr bwMode="auto">
                <a:xfrm>
                  <a:off x="4334" y="1737"/>
                  <a:ext cx="10" cy="11"/>
                </a:xfrm>
                <a:custGeom>
                  <a:avLst/>
                  <a:gdLst>
                    <a:gd name="T0" fmla="*/ 0 w 86"/>
                    <a:gd name="T1" fmla="*/ 0 h 67"/>
                    <a:gd name="T2" fmla="*/ 0 w 86"/>
                    <a:gd name="T3" fmla="*/ 0 h 67"/>
                    <a:gd name="T4" fmla="*/ 0 w 86"/>
                    <a:gd name="T5" fmla="*/ 0 h 67"/>
                    <a:gd name="T6" fmla="*/ 0 w 86"/>
                    <a:gd name="T7" fmla="*/ 0 h 67"/>
                    <a:gd name="T8" fmla="*/ 0 w 86"/>
                    <a:gd name="T9" fmla="*/ 0 h 67"/>
                    <a:gd name="T10" fmla="*/ 0 w 86"/>
                    <a:gd name="T11" fmla="*/ 0 h 67"/>
                    <a:gd name="T12" fmla="*/ 0 w 86"/>
                    <a:gd name="T13" fmla="*/ 0 h 67"/>
                    <a:gd name="T14" fmla="*/ 0 w 86"/>
                    <a:gd name="T15" fmla="*/ 0 h 67"/>
                    <a:gd name="T16" fmla="*/ 0 w 86"/>
                    <a:gd name="T17" fmla="*/ 0 h 67"/>
                    <a:gd name="T18" fmla="*/ 0 w 86"/>
                    <a:gd name="T19" fmla="*/ 0 h 67"/>
                    <a:gd name="T20" fmla="*/ 0 w 86"/>
                    <a:gd name="T21" fmla="*/ 0 h 67"/>
                    <a:gd name="T22" fmla="*/ 0 w 86"/>
                    <a:gd name="T23" fmla="*/ 0 h 67"/>
                    <a:gd name="T24" fmla="*/ 0 w 86"/>
                    <a:gd name="T25" fmla="*/ 0 h 67"/>
                    <a:gd name="T26" fmla="*/ 0 w 86"/>
                    <a:gd name="T27" fmla="*/ 0 h 67"/>
                    <a:gd name="T28" fmla="*/ 0 w 86"/>
                    <a:gd name="T29" fmla="*/ 0 h 67"/>
                    <a:gd name="T30" fmla="*/ 0 w 86"/>
                    <a:gd name="T31" fmla="*/ 0 h 67"/>
                    <a:gd name="T32" fmla="*/ 0 w 86"/>
                    <a:gd name="T33" fmla="*/ 0 h 67"/>
                    <a:gd name="T34" fmla="*/ 0 w 86"/>
                    <a:gd name="T35" fmla="*/ 0 h 67"/>
                    <a:gd name="T36" fmla="*/ 0 w 86"/>
                    <a:gd name="T37" fmla="*/ 0 h 67"/>
                    <a:gd name="T38" fmla="*/ 0 w 86"/>
                    <a:gd name="T39" fmla="*/ 0 h 67"/>
                    <a:gd name="T40" fmla="*/ 0 w 86"/>
                    <a:gd name="T41" fmla="*/ 0 h 67"/>
                    <a:gd name="T42" fmla="*/ 0 w 86"/>
                    <a:gd name="T43" fmla="*/ 0 h 67"/>
                    <a:gd name="T44" fmla="*/ 0 w 86"/>
                    <a:gd name="T45" fmla="*/ 0 h 67"/>
                    <a:gd name="T46" fmla="*/ 0 w 86"/>
                    <a:gd name="T47" fmla="*/ 0 h 67"/>
                    <a:gd name="T48" fmla="*/ 0 w 86"/>
                    <a:gd name="T49" fmla="*/ 0 h 67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86"/>
                    <a:gd name="T76" fmla="*/ 0 h 67"/>
                    <a:gd name="T77" fmla="*/ 86 w 86"/>
                    <a:gd name="T78" fmla="*/ 67 h 67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86" h="67">
                      <a:moveTo>
                        <a:pt x="74" y="5"/>
                      </a:moveTo>
                      <a:lnTo>
                        <a:pt x="65" y="8"/>
                      </a:lnTo>
                      <a:lnTo>
                        <a:pt x="56" y="12"/>
                      </a:lnTo>
                      <a:lnTo>
                        <a:pt x="50" y="16"/>
                      </a:lnTo>
                      <a:lnTo>
                        <a:pt x="44" y="20"/>
                      </a:lnTo>
                      <a:lnTo>
                        <a:pt x="39" y="28"/>
                      </a:lnTo>
                      <a:lnTo>
                        <a:pt x="33" y="37"/>
                      </a:lnTo>
                      <a:lnTo>
                        <a:pt x="29" y="44"/>
                      </a:lnTo>
                      <a:lnTo>
                        <a:pt x="24" y="49"/>
                      </a:lnTo>
                      <a:lnTo>
                        <a:pt x="19" y="56"/>
                      </a:lnTo>
                      <a:lnTo>
                        <a:pt x="0" y="67"/>
                      </a:lnTo>
                      <a:lnTo>
                        <a:pt x="12" y="64"/>
                      </a:lnTo>
                      <a:lnTo>
                        <a:pt x="20" y="62"/>
                      </a:lnTo>
                      <a:lnTo>
                        <a:pt x="27" y="58"/>
                      </a:lnTo>
                      <a:lnTo>
                        <a:pt x="36" y="50"/>
                      </a:lnTo>
                      <a:lnTo>
                        <a:pt x="41" y="45"/>
                      </a:lnTo>
                      <a:lnTo>
                        <a:pt x="47" y="37"/>
                      </a:lnTo>
                      <a:lnTo>
                        <a:pt x="51" y="30"/>
                      </a:lnTo>
                      <a:lnTo>
                        <a:pt x="55" y="24"/>
                      </a:lnTo>
                      <a:lnTo>
                        <a:pt x="61" y="17"/>
                      </a:lnTo>
                      <a:lnTo>
                        <a:pt x="66" y="14"/>
                      </a:lnTo>
                      <a:lnTo>
                        <a:pt x="75" y="10"/>
                      </a:lnTo>
                      <a:lnTo>
                        <a:pt x="82" y="7"/>
                      </a:lnTo>
                      <a:lnTo>
                        <a:pt x="86" y="0"/>
                      </a:lnTo>
                      <a:lnTo>
                        <a:pt x="74" y="5"/>
                      </a:lnTo>
                      <a:close/>
                    </a:path>
                  </a:pathLst>
                </a:custGeom>
                <a:solidFill>
                  <a:srgbClr val="201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77"/>
                </a:p>
              </p:txBody>
            </p:sp>
            <p:sp>
              <p:nvSpPr>
                <p:cNvPr id="6223" name="Freeform 33"/>
                <p:cNvSpPr>
                  <a:spLocks/>
                </p:cNvSpPr>
                <p:nvPr/>
              </p:nvSpPr>
              <p:spPr bwMode="auto">
                <a:xfrm>
                  <a:off x="4356" y="1738"/>
                  <a:ext cx="9" cy="11"/>
                </a:xfrm>
                <a:custGeom>
                  <a:avLst/>
                  <a:gdLst>
                    <a:gd name="T0" fmla="*/ 0 w 87"/>
                    <a:gd name="T1" fmla="*/ 0 h 67"/>
                    <a:gd name="T2" fmla="*/ 0 w 87"/>
                    <a:gd name="T3" fmla="*/ 0 h 67"/>
                    <a:gd name="T4" fmla="*/ 0 w 87"/>
                    <a:gd name="T5" fmla="*/ 0 h 67"/>
                    <a:gd name="T6" fmla="*/ 0 w 87"/>
                    <a:gd name="T7" fmla="*/ 0 h 67"/>
                    <a:gd name="T8" fmla="*/ 0 w 87"/>
                    <a:gd name="T9" fmla="*/ 0 h 67"/>
                    <a:gd name="T10" fmla="*/ 0 w 87"/>
                    <a:gd name="T11" fmla="*/ 0 h 67"/>
                    <a:gd name="T12" fmla="*/ 0 w 87"/>
                    <a:gd name="T13" fmla="*/ 0 h 67"/>
                    <a:gd name="T14" fmla="*/ 0 w 87"/>
                    <a:gd name="T15" fmla="*/ 0 h 67"/>
                    <a:gd name="T16" fmla="*/ 0 w 87"/>
                    <a:gd name="T17" fmla="*/ 0 h 67"/>
                    <a:gd name="T18" fmla="*/ 0 w 87"/>
                    <a:gd name="T19" fmla="*/ 0 h 67"/>
                    <a:gd name="T20" fmla="*/ 0 w 87"/>
                    <a:gd name="T21" fmla="*/ 0 h 67"/>
                    <a:gd name="T22" fmla="*/ 0 w 87"/>
                    <a:gd name="T23" fmla="*/ 0 h 67"/>
                    <a:gd name="T24" fmla="*/ 0 w 87"/>
                    <a:gd name="T25" fmla="*/ 0 h 67"/>
                    <a:gd name="T26" fmla="*/ 0 w 87"/>
                    <a:gd name="T27" fmla="*/ 0 h 67"/>
                    <a:gd name="T28" fmla="*/ 0 w 87"/>
                    <a:gd name="T29" fmla="*/ 0 h 67"/>
                    <a:gd name="T30" fmla="*/ 0 w 87"/>
                    <a:gd name="T31" fmla="*/ 0 h 67"/>
                    <a:gd name="T32" fmla="*/ 0 w 87"/>
                    <a:gd name="T33" fmla="*/ 0 h 67"/>
                    <a:gd name="T34" fmla="*/ 0 w 87"/>
                    <a:gd name="T35" fmla="*/ 0 h 67"/>
                    <a:gd name="T36" fmla="*/ 0 w 87"/>
                    <a:gd name="T37" fmla="*/ 0 h 67"/>
                    <a:gd name="T38" fmla="*/ 0 w 87"/>
                    <a:gd name="T39" fmla="*/ 0 h 67"/>
                    <a:gd name="T40" fmla="*/ 0 w 87"/>
                    <a:gd name="T41" fmla="*/ 0 h 67"/>
                    <a:gd name="T42" fmla="*/ 0 w 87"/>
                    <a:gd name="T43" fmla="*/ 0 h 67"/>
                    <a:gd name="T44" fmla="*/ 0 w 87"/>
                    <a:gd name="T45" fmla="*/ 0 h 67"/>
                    <a:gd name="T46" fmla="*/ 0 w 87"/>
                    <a:gd name="T47" fmla="*/ 0 h 67"/>
                    <a:gd name="T48" fmla="*/ 0 w 87"/>
                    <a:gd name="T49" fmla="*/ 0 h 67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87"/>
                    <a:gd name="T76" fmla="*/ 0 h 67"/>
                    <a:gd name="T77" fmla="*/ 87 w 87"/>
                    <a:gd name="T78" fmla="*/ 67 h 67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87" h="67">
                      <a:moveTo>
                        <a:pt x="12" y="5"/>
                      </a:moveTo>
                      <a:lnTo>
                        <a:pt x="22" y="8"/>
                      </a:lnTo>
                      <a:lnTo>
                        <a:pt x="30" y="11"/>
                      </a:lnTo>
                      <a:lnTo>
                        <a:pt x="37" y="15"/>
                      </a:lnTo>
                      <a:lnTo>
                        <a:pt x="42" y="20"/>
                      </a:lnTo>
                      <a:lnTo>
                        <a:pt x="48" y="28"/>
                      </a:lnTo>
                      <a:lnTo>
                        <a:pt x="54" y="37"/>
                      </a:lnTo>
                      <a:lnTo>
                        <a:pt x="58" y="44"/>
                      </a:lnTo>
                      <a:lnTo>
                        <a:pt x="62" y="50"/>
                      </a:lnTo>
                      <a:lnTo>
                        <a:pt x="68" y="56"/>
                      </a:lnTo>
                      <a:lnTo>
                        <a:pt x="87" y="67"/>
                      </a:lnTo>
                      <a:lnTo>
                        <a:pt x="75" y="64"/>
                      </a:lnTo>
                      <a:lnTo>
                        <a:pt x="67" y="61"/>
                      </a:lnTo>
                      <a:lnTo>
                        <a:pt x="59" y="57"/>
                      </a:lnTo>
                      <a:lnTo>
                        <a:pt x="50" y="51"/>
                      </a:lnTo>
                      <a:lnTo>
                        <a:pt x="46" y="45"/>
                      </a:lnTo>
                      <a:lnTo>
                        <a:pt x="39" y="36"/>
                      </a:lnTo>
                      <a:lnTo>
                        <a:pt x="36" y="30"/>
                      </a:lnTo>
                      <a:lnTo>
                        <a:pt x="31" y="24"/>
                      </a:lnTo>
                      <a:lnTo>
                        <a:pt x="26" y="17"/>
                      </a:lnTo>
                      <a:lnTo>
                        <a:pt x="20" y="14"/>
                      </a:lnTo>
                      <a:lnTo>
                        <a:pt x="11" y="10"/>
                      </a:lnTo>
                      <a:lnTo>
                        <a:pt x="5" y="7"/>
                      </a:lnTo>
                      <a:lnTo>
                        <a:pt x="0" y="0"/>
                      </a:lnTo>
                      <a:lnTo>
                        <a:pt x="12" y="5"/>
                      </a:lnTo>
                      <a:close/>
                    </a:path>
                  </a:pathLst>
                </a:custGeom>
                <a:solidFill>
                  <a:srgbClr val="201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sz="1477"/>
                </a:p>
              </p:txBody>
            </p:sp>
          </p:grpSp>
          <p:grpSp>
            <p:nvGrpSpPr>
              <p:cNvPr id="6214" name="Group 34"/>
              <p:cNvGrpSpPr>
                <a:grpSpLocks/>
              </p:cNvGrpSpPr>
              <p:nvPr/>
            </p:nvGrpSpPr>
            <p:grpSpPr bwMode="auto">
              <a:xfrm>
                <a:off x="4327" y="1747"/>
                <a:ext cx="46" cy="18"/>
                <a:chOff x="4327" y="1747"/>
                <a:chExt cx="46" cy="18"/>
              </a:xfrm>
            </p:grpSpPr>
            <p:grpSp>
              <p:nvGrpSpPr>
                <p:cNvPr id="6216" name="Group 35"/>
                <p:cNvGrpSpPr>
                  <a:grpSpLocks/>
                </p:cNvGrpSpPr>
                <p:nvPr/>
              </p:nvGrpSpPr>
              <p:grpSpPr bwMode="auto">
                <a:xfrm>
                  <a:off x="4333" y="1747"/>
                  <a:ext cx="33" cy="18"/>
                  <a:chOff x="4333" y="1747"/>
                  <a:chExt cx="33" cy="18"/>
                </a:xfrm>
              </p:grpSpPr>
              <p:sp>
                <p:nvSpPr>
                  <p:cNvPr id="6220" name="Oval 36"/>
                  <p:cNvSpPr>
                    <a:spLocks noChangeArrowheads="1"/>
                  </p:cNvSpPr>
                  <p:nvPr/>
                </p:nvSpPr>
                <p:spPr bwMode="auto">
                  <a:xfrm>
                    <a:off x="4352" y="1747"/>
                    <a:ext cx="14" cy="18"/>
                  </a:xfrm>
                  <a:prstGeom prst="ellipse">
                    <a:avLst/>
                  </a:prstGeom>
                  <a:noFill/>
                  <a:ln w="1588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477"/>
                  </a:p>
                </p:txBody>
              </p:sp>
              <p:sp>
                <p:nvSpPr>
                  <p:cNvPr id="6221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4333" y="1747"/>
                    <a:ext cx="14" cy="18"/>
                  </a:xfrm>
                  <a:prstGeom prst="ellipse">
                    <a:avLst/>
                  </a:prstGeom>
                  <a:noFill/>
                  <a:ln w="1588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477"/>
                  </a:p>
                </p:txBody>
              </p:sp>
            </p:grpSp>
            <p:sp>
              <p:nvSpPr>
                <p:cNvPr id="6217" name="Arc 38"/>
                <p:cNvSpPr>
                  <a:spLocks/>
                </p:cNvSpPr>
                <p:nvPr/>
              </p:nvSpPr>
              <p:spPr bwMode="auto">
                <a:xfrm>
                  <a:off x="4346" y="1751"/>
                  <a:ext cx="6" cy="6"/>
                </a:xfrm>
                <a:custGeom>
                  <a:avLst/>
                  <a:gdLst>
                    <a:gd name="T0" fmla="*/ 0 w 34116"/>
                    <a:gd name="T1" fmla="*/ 0 h 21600"/>
                    <a:gd name="T2" fmla="*/ 0 w 34116"/>
                    <a:gd name="T3" fmla="*/ 0 h 21600"/>
                    <a:gd name="T4" fmla="*/ 0 w 34116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4116"/>
                    <a:gd name="T10" fmla="*/ 0 h 21600"/>
                    <a:gd name="T11" fmla="*/ 34116 w 341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4116" h="21600" fill="none" extrusionOk="0">
                      <a:moveTo>
                        <a:pt x="0" y="9618"/>
                      </a:moveTo>
                      <a:cubicBezTo>
                        <a:pt x="4006" y="3609"/>
                        <a:pt x="10750" y="-1"/>
                        <a:pt x="17972" y="0"/>
                      </a:cubicBezTo>
                      <a:cubicBezTo>
                        <a:pt x="24141" y="0"/>
                        <a:pt x="30017" y="2638"/>
                        <a:pt x="34116" y="7249"/>
                      </a:cubicBezTo>
                    </a:path>
                    <a:path w="34116" h="21600" stroke="0" extrusionOk="0">
                      <a:moveTo>
                        <a:pt x="0" y="9618"/>
                      </a:moveTo>
                      <a:cubicBezTo>
                        <a:pt x="4006" y="3609"/>
                        <a:pt x="10750" y="-1"/>
                        <a:pt x="17972" y="0"/>
                      </a:cubicBezTo>
                      <a:cubicBezTo>
                        <a:pt x="24141" y="0"/>
                        <a:pt x="30017" y="2638"/>
                        <a:pt x="34116" y="7249"/>
                      </a:cubicBezTo>
                      <a:lnTo>
                        <a:pt x="17972" y="21600"/>
                      </a:lnTo>
                      <a:close/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477"/>
                </a:p>
              </p:txBody>
            </p:sp>
            <p:sp>
              <p:nvSpPr>
                <p:cNvPr id="6218" name="Line 39"/>
                <p:cNvSpPr>
                  <a:spLocks noChangeShapeType="1"/>
                </p:cNvSpPr>
                <p:nvPr/>
              </p:nvSpPr>
              <p:spPr bwMode="auto">
                <a:xfrm>
                  <a:off x="4327" y="1751"/>
                  <a:ext cx="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477"/>
                </a:p>
              </p:txBody>
            </p:sp>
            <p:sp>
              <p:nvSpPr>
                <p:cNvPr id="6219" name="Line 40"/>
                <p:cNvSpPr>
                  <a:spLocks noChangeShapeType="1"/>
                </p:cNvSpPr>
                <p:nvPr/>
              </p:nvSpPr>
              <p:spPr bwMode="auto">
                <a:xfrm flipV="1">
                  <a:off x="4365" y="1750"/>
                  <a:ext cx="8" cy="3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sz="1477"/>
                </a:p>
              </p:txBody>
            </p:sp>
          </p:grpSp>
          <p:sp>
            <p:nvSpPr>
              <p:cNvPr id="6215" name="Freeform 41"/>
              <p:cNvSpPr>
                <a:spLocks/>
              </p:cNvSpPr>
              <p:nvPr/>
            </p:nvSpPr>
            <p:spPr bwMode="auto">
              <a:xfrm>
                <a:off x="4348" y="1792"/>
                <a:ext cx="3" cy="1"/>
              </a:xfrm>
              <a:custGeom>
                <a:avLst/>
                <a:gdLst>
                  <a:gd name="T0" fmla="*/ 0 w 23"/>
                  <a:gd name="T1" fmla="*/ 0 h 3"/>
                  <a:gd name="T2" fmla="*/ 0 w 23"/>
                  <a:gd name="T3" fmla="*/ 0 h 3"/>
                  <a:gd name="T4" fmla="*/ 0 w 23"/>
                  <a:gd name="T5" fmla="*/ 0 h 3"/>
                  <a:gd name="T6" fmla="*/ 0 w 23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3"/>
                  <a:gd name="T14" fmla="*/ 23 w 23"/>
                  <a:gd name="T15" fmla="*/ 3 h 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3">
                    <a:moveTo>
                      <a:pt x="0" y="2"/>
                    </a:moveTo>
                    <a:lnTo>
                      <a:pt x="8" y="0"/>
                    </a:lnTo>
                    <a:lnTo>
                      <a:pt x="16" y="2"/>
                    </a:lnTo>
                    <a:lnTo>
                      <a:pt x="23" y="3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</p:grpSp>
        <p:grpSp>
          <p:nvGrpSpPr>
            <p:cNvPr id="6160" name="Group 42"/>
            <p:cNvGrpSpPr>
              <a:grpSpLocks/>
            </p:cNvGrpSpPr>
            <p:nvPr/>
          </p:nvGrpSpPr>
          <p:grpSpPr bwMode="auto">
            <a:xfrm>
              <a:off x="4202" y="1799"/>
              <a:ext cx="295" cy="436"/>
              <a:chOff x="4202" y="1799"/>
              <a:chExt cx="295" cy="436"/>
            </a:xfrm>
          </p:grpSpPr>
          <p:sp>
            <p:nvSpPr>
              <p:cNvPr id="6171" name="Freeform 43"/>
              <p:cNvSpPr>
                <a:spLocks/>
              </p:cNvSpPr>
              <p:nvPr/>
            </p:nvSpPr>
            <p:spPr bwMode="auto">
              <a:xfrm>
                <a:off x="4312" y="1801"/>
                <a:ext cx="77" cy="169"/>
              </a:xfrm>
              <a:custGeom>
                <a:avLst/>
                <a:gdLst>
                  <a:gd name="T0" fmla="*/ 0 w 695"/>
                  <a:gd name="T1" fmla="*/ 0 h 1014"/>
                  <a:gd name="T2" fmla="*/ 0 w 695"/>
                  <a:gd name="T3" fmla="*/ 0 h 1014"/>
                  <a:gd name="T4" fmla="*/ 0 w 695"/>
                  <a:gd name="T5" fmla="*/ 0 h 1014"/>
                  <a:gd name="T6" fmla="*/ 0 w 695"/>
                  <a:gd name="T7" fmla="*/ 0 h 1014"/>
                  <a:gd name="T8" fmla="*/ 0 w 695"/>
                  <a:gd name="T9" fmla="*/ 0 h 1014"/>
                  <a:gd name="T10" fmla="*/ 0 w 695"/>
                  <a:gd name="T11" fmla="*/ 0 h 1014"/>
                  <a:gd name="T12" fmla="*/ 0 w 695"/>
                  <a:gd name="T13" fmla="*/ 0 h 1014"/>
                  <a:gd name="T14" fmla="*/ 0 w 695"/>
                  <a:gd name="T15" fmla="*/ 0 h 1014"/>
                  <a:gd name="T16" fmla="*/ 0 w 695"/>
                  <a:gd name="T17" fmla="*/ 0 h 1014"/>
                  <a:gd name="T18" fmla="*/ 0 w 695"/>
                  <a:gd name="T19" fmla="*/ 0 h 1014"/>
                  <a:gd name="T20" fmla="*/ 0 w 695"/>
                  <a:gd name="T21" fmla="*/ 0 h 1014"/>
                  <a:gd name="T22" fmla="*/ 0 w 695"/>
                  <a:gd name="T23" fmla="*/ 0 h 1014"/>
                  <a:gd name="T24" fmla="*/ 0 w 695"/>
                  <a:gd name="T25" fmla="*/ 0 h 1014"/>
                  <a:gd name="T26" fmla="*/ 0 w 695"/>
                  <a:gd name="T27" fmla="*/ 0 h 1014"/>
                  <a:gd name="T28" fmla="*/ 0 w 695"/>
                  <a:gd name="T29" fmla="*/ 0 h 1014"/>
                  <a:gd name="T30" fmla="*/ 0 w 695"/>
                  <a:gd name="T31" fmla="*/ 0 h 1014"/>
                  <a:gd name="T32" fmla="*/ 0 w 695"/>
                  <a:gd name="T33" fmla="*/ 0 h 1014"/>
                  <a:gd name="T34" fmla="*/ 0 w 695"/>
                  <a:gd name="T35" fmla="*/ 0 h 1014"/>
                  <a:gd name="T36" fmla="*/ 0 w 695"/>
                  <a:gd name="T37" fmla="*/ 0 h 1014"/>
                  <a:gd name="T38" fmla="*/ 0 w 695"/>
                  <a:gd name="T39" fmla="*/ 0 h 1014"/>
                  <a:gd name="T40" fmla="*/ 0 w 695"/>
                  <a:gd name="T41" fmla="*/ 0 h 1014"/>
                  <a:gd name="T42" fmla="*/ 0 w 695"/>
                  <a:gd name="T43" fmla="*/ 0 h 1014"/>
                  <a:gd name="T44" fmla="*/ 0 w 695"/>
                  <a:gd name="T45" fmla="*/ 0 h 1014"/>
                  <a:gd name="T46" fmla="*/ 0 w 695"/>
                  <a:gd name="T47" fmla="*/ 0 h 1014"/>
                  <a:gd name="T48" fmla="*/ 0 w 695"/>
                  <a:gd name="T49" fmla="*/ 0 h 1014"/>
                  <a:gd name="T50" fmla="*/ 0 w 695"/>
                  <a:gd name="T51" fmla="*/ 0 h 1014"/>
                  <a:gd name="T52" fmla="*/ 0 w 695"/>
                  <a:gd name="T53" fmla="*/ 0 h 1014"/>
                  <a:gd name="T54" fmla="*/ 0 w 695"/>
                  <a:gd name="T55" fmla="*/ 0 h 1014"/>
                  <a:gd name="T56" fmla="*/ 0 w 695"/>
                  <a:gd name="T57" fmla="*/ 0 h 1014"/>
                  <a:gd name="T58" fmla="*/ 0 w 695"/>
                  <a:gd name="T59" fmla="*/ 0 h 1014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95"/>
                  <a:gd name="T91" fmla="*/ 0 h 1014"/>
                  <a:gd name="T92" fmla="*/ 695 w 695"/>
                  <a:gd name="T93" fmla="*/ 1014 h 1014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95" h="1014">
                    <a:moveTo>
                      <a:pt x="207" y="15"/>
                    </a:moveTo>
                    <a:lnTo>
                      <a:pt x="140" y="9"/>
                    </a:lnTo>
                    <a:lnTo>
                      <a:pt x="93" y="3"/>
                    </a:lnTo>
                    <a:lnTo>
                      <a:pt x="67" y="0"/>
                    </a:lnTo>
                    <a:lnTo>
                      <a:pt x="67" y="158"/>
                    </a:lnTo>
                    <a:lnTo>
                      <a:pt x="57" y="297"/>
                    </a:lnTo>
                    <a:lnTo>
                      <a:pt x="50" y="330"/>
                    </a:lnTo>
                    <a:lnTo>
                      <a:pt x="30" y="533"/>
                    </a:lnTo>
                    <a:lnTo>
                      <a:pt x="0" y="653"/>
                    </a:lnTo>
                    <a:lnTo>
                      <a:pt x="23" y="852"/>
                    </a:lnTo>
                    <a:lnTo>
                      <a:pt x="43" y="959"/>
                    </a:lnTo>
                    <a:lnTo>
                      <a:pt x="67" y="986"/>
                    </a:lnTo>
                    <a:lnTo>
                      <a:pt x="113" y="990"/>
                    </a:lnTo>
                    <a:lnTo>
                      <a:pt x="243" y="1002"/>
                    </a:lnTo>
                    <a:lnTo>
                      <a:pt x="340" y="1014"/>
                    </a:lnTo>
                    <a:lnTo>
                      <a:pt x="482" y="1002"/>
                    </a:lnTo>
                    <a:lnTo>
                      <a:pt x="622" y="983"/>
                    </a:lnTo>
                    <a:lnTo>
                      <a:pt x="675" y="971"/>
                    </a:lnTo>
                    <a:lnTo>
                      <a:pt x="672" y="852"/>
                    </a:lnTo>
                    <a:lnTo>
                      <a:pt x="695" y="635"/>
                    </a:lnTo>
                    <a:lnTo>
                      <a:pt x="688" y="472"/>
                    </a:lnTo>
                    <a:lnTo>
                      <a:pt x="662" y="303"/>
                    </a:lnTo>
                    <a:lnTo>
                      <a:pt x="615" y="149"/>
                    </a:lnTo>
                    <a:lnTo>
                      <a:pt x="599" y="34"/>
                    </a:lnTo>
                    <a:lnTo>
                      <a:pt x="592" y="3"/>
                    </a:lnTo>
                    <a:lnTo>
                      <a:pt x="479" y="31"/>
                    </a:lnTo>
                    <a:lnTo>
                      <a:pt x="415" y="55"/>
                    </a:lnTo>
                    <a:lnTo>
                      <a:pt x="320" y="61"/>
                    </a:lnTo>
                    <a:lnTo>
                      <a:pt x="247" y="49"/>
                    </a:lnTo>
                    <a:lnTo>
                      <a:pt x="207" y="15"/>
                    </a:lnTo>
                    <a:close/>
                  </a:path>
                </a:pathLst>
              </a:custGeom>
              <a:solidFill>
                <a:srgbClr val="E0E0E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77"/>
              </a:p>
            </p:txBody>
          </p:sp>
          <p:grpSp>
            <p:nvGrpSpPr>
              <p:cNvPr id="6172" name="Group 44"/>
              <p:cNvGrpSpPr>
                <a:grpSpLocks/>
              </p:cNvGrpSpPr>
              <p:nvPr/>
            </p:nvGrpSpPr>
            <p:grpSpPr bwMode="auto">
              <a:xfrm>
                <a:off x="4283" y="1964"/>
                <a:ext cx="149" cy="271"/>
                <a:chOff x="4283" y="1964"/>
                <a:chExt cx="149" cy="271"/>
              </a:xfrm>
            </p:grpSpPr>
            <p:grpSp>
              <p:nvGrpSpPr>
                <p:cNvPr id="6202" name="Group 45"/>
                <p:cNvGrpSpPr>
                  <a:grpSpLocks/>
                </p:cNvGrpSpPr>
                <p:nvPr/>
              </p:nvGrpSpPr>
              <p:grpSpPr bwMode="auto">
                <a:xfrm>
                  <a:off x="4283" y="2182"/>
                  <a:ext cx="149" cy="53"/>
                  <a:chOff x="4283" y="2182"/>
                  <a:chExt cx="149" cy="53"/>
                </a:xfrm>
              </p:grpSpPr>
              <p:sp>
                <p:nvSpPr>
                  <p:cNvPr id="6204" name="Freeform 46"/>
                  <p:cNvSpPr>
                    <a:spLocks/>
                  </p:cNvSpPr>
                  <p:nvPr/>
                </p:nvSpPr>
                <p:spPr bwMode="auto">
                  <a:xfrm>
                    <a:off x="4379" y="2191"/>
                    <a:ext cx="53" cy="44"/>
                  </a:xfrm>
                  <a:custGeom>
                    <a:avLst/>
                    <a:gdLst>
                      <a:gd name="T0" fmla="*/ 0 w 480"/>
                      <a:gd name="T1" fmla="*/ 0 h 267"/>
                      <a:gd name="T2" fmla="*/ 0 w 480"/>
                      <a:gd name="T3" fmla="*/ 0 h 267"/>
                      <a:gd name="T4" fmla="*/ 0 w 480"/>
                      <a:gd name="T5" fmla="*/ 0 h 267"/>
                      <a:gd name="T6" fmla="*/ 0 w 480"/>
                      <a:gd name="T7" fmla="*/ 0 h 267"/>
                      <a:gd name="T8" fmla="*/ 0 w 480"/>
                      <a:gd name="T9" fmla="*/ 0 h 267"/>
                      <a:gd name="T10" fmla="*/ 0 w 480"/>
                      <a:gd name="T11" fmla="*/ 0 h 267"/>
                      <a:gd name="T12" fmla="*/ 0 w 480"/>
                      <a:gd name="T13" fmla="*/ 0 h 267"/>
                      <a:gd name="T14" fmla="*/ 0 w 480"/>
                      <a:gd name="T15" fmla="*/ 0 h 267"/>
                      <a:gd name="T16" fmla="*/ 0 w 480"/>
                      <a:gd name="T17" fmla="*/ 0 h 267"/>
                      <a:gd name="T18" fmla="*/ 0 w 480"/>
                      <a:gd name="T19" fmla="*/ 0 h 267"/>
                      <a:gd name="T20" fmla="*/ 0 w 480"/>
                      <a:gd name="T21" fmla="*/ 0 h 267"/>
                      <a:gd name="T22" fmla="*/ 0 w 480"/>
                      <a:gd name="T23" fmla="*/ 0 h 267"/>
                      <a:gd name="T24" fmla="*/ 0 w 480"/>
                      <a:gd name="T25" fmla="*/ 0 h 267"/>
                      <a:gd name="T26" fmla="*/ 0 w 480"/>
                      <a:gd name="T27" fmla="*/ 0 h 267"/>
                      <a:gd name="T28" fmla="*/ 0 w 480"/>
                      <a:gd name="T29" fmla="*/ 0 h 267"/>
                      <a:gd name="T30" fmla="*/ 0 w 480"/>
                      <a:gd name="T31" fmla="*/ 0 h 267"/>
                      <a:gd name="T32" fmla="*/ 0 w 480"/>
                      <a:gd name="T33" fmla="*/ 0 h 267"/>
                      <a:gd name="T34" fmla="*/ 0 w 480"/>
                      <a:gd name="T35" fmla="*/ 0 h 267"/>
                      <a:gd name="T36" fmla="*/ 0 w 480"/>
                      <a:gd name="T37" fmla="*/ 0 h 267"/>
                      <a:gd name="T38" fmla="*/ 0 w 480"/>
                      <a:gd name="T39" fmla="*/ 0 h 267"/>
                      <a:gd name="T40" fmla="*/ 0 w 480"/>
                      <a:gd name="T41" fmla="*/ 0 h 267"/>
                      <a:gd name="T42" fmla="*/ 0 w 480"/>
                      <a:gd name="T43" fmla="*/ 0 h 267"/>
                      <a:gd name="T44" fmla="*/ 0 w 480"/>
                      <a:gd name="T45" fmla="*/ 0 h 267"/>
                      <a:gd name="T46" fmla="*/ 0 w 480"/>
                      <a:gd name="T47" fmla="*/ 0 h 267"/>
                      <a:gd name="T48" fmla="*/ 0 w 480"/>
                      <a:gd name="T49" fmla="*/ 0 h 267"/>
                      <a:gd name="T50" fmla="*/ 0 w 480"/>
                      <a:gd name="T51" fmla="*/ 0 h 267"/>
                      <a:gd name="T52" fmla="*/ 0 w 480"/>
                      <a:gd name="T53" fmla="*/ 0 h 267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480"/>
                      <a:gd name="T82" fmla="*/ 0 h 267"/>
                      <a:gd name="T83" fmla="*/ 480 w 480"/>
                      <a:gd name="T84" fmla="*/ 267 h 267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480" h="267">
                        <a:moveTo>
                          <a:pt x="1" y="33"/>
                        </a:moveTo>
                        <a:lnTo>
                          <a:pt x="0" y="66"/>
                        </a:lnTo>
                        <a:lnTo>
                          <a:pt x="1" y="89"/>
                        </a:lnTo>
                        <a:lnTo>
                          <a:pt x="3" y="111"/>
                        </a:lnTo>
                        <a:lnTo>
                          <a:pt x="14" y="141"/>
                        </a:lnTo>
                        <a:lnTo>
                          <a:pt x="65" y="166"/>
                        </a:lnTo>
                        <a:lnTo>
                          <a:pt x="92" y="165"/>
                        </a:lnTo>
                        <a:lnTo>
                          <a:pt x="97" y="186"/>
                        </a:lnTo>
                        <a:lnTo>
                          <a:pt x="113" y="198"/>
                        </a:lnTo>
                        <a:lnTo>
                          <a:pt x="136" y="213"/>
                        </a:lnTo>
                        <a:lnTo>
                          <a:pt x="172" y="228"/>
                        </a:lnTo>
                        <a:lnTo>
                          <a:pt x="268" y="252"/>
                        </a:lnTo>
                        <a:lnTo>
                          <a:pt x="315" y="262"/>
                        </a:lnTo>
                        <a:lnTo>
                          <a:pt x="368" y="267"/>
                        </a:lnTo>
                        <a:lnTo>
                          <a:pt x="416" y="264"/>
                        </a:lnTo>
                        <a:lnTo>
                          <a:pt x="442" y="257"/>
                        </a:lnTo>
                        <a:lnTo>
                          <a:pt x="464" y="243"/>
                        </a:lnTo>
                        <a:lnTo>
                          <a:pt x="476" y="225"/>
                        </a:lnTo>
                        <a:lnTo>
                          <a:pt x="479" y="203"/>
                        </a:lnTo>
                        <a:lnTo>
                          <a:pt x="480" y="192"/>
                        </a:lnTo>
                        <a:lnTo>
                          <a:pt x="479" y="181"/>
                        </a:lnTo>
                        <a:lnTo>
                          <a:pt x="475" y="172"/>
                        </a:lnTo>
                        <a:lnTo>
                          <a:pt x="467" y="162"/>
                        </a:lnTo>
                        <a:lnTo>
                          <a:pt x="410" y="135"/>
                        </a:lnTo>
                        <a:lnTo>
                          <a:pt x="361" y="105"/>
                        </a:lnTo>
                        <a:lnTo>
                          <a:pt x="258" y="0"/>
                        </a:lnTo>
                        <a:lnTo>
                          <a:pt x="1" y="3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 sz="1477"/>
                  </a:p>
                </p:txBody>
              </p:sp>
              <p:sp>
                <p:nvSpPr>
                  <p:cNvPr id="6205" name="Freeform 47"/>
                  <p:cNvSpPr>
                    <a:spLocks/>
                  </p:cNvSpPr>
                  <p:nvPr/>
                </p:nvSpPr>
                <p:spPr bwMode="auto">
                  <a:xfrm>
                    <a:off x="4283" y="2182"/>
                    <a:ext cx="62" cy="35"/>
                  </a:xfrm>
                  <a:custGeom>
                    <a:avLst/>
                    <a:gdLst>
                      <a:gd name="T0" fmla="*/ 0 w 563"/>
                      <a:gd name="T1" fmla="*/ 0 h 212"/>
                      <a:gd name="T2" fmla="*/ 0 w 563"/>
                      <a:gd name="T3" fmla="*/ 0 h 212"/>
                      <a:gd name="T4" fmla="*/ 0 w 563"/>
                      <a:gd name="T5" fmla="*/ 0 h 212"/>
                      <a:gd name="T6" fmla="*/ 0 w 563"/>
                      <a:gd name="T7" fmla="*/ 0 h 212"/>
                      <a:gd name="T8" fmla="*/ 0 w 563"/>
                      <a:gd name="T9" fmla="*/ 0 h 212"/>
                      <a:gd name="T10" fmla="*/ 0 w 563"/>
                      <a:gd name="T11" fmla="*/ 0 h 212"/>
                      <a:gd name="T12" fmla="*/ 0 w 563"/>
                      <a:gd name="T13" fmla="*/ 0 h 212"/>
                      <a:gd name="T14" fmla="*/ 0 w 563"/>
                      <a:gd name="T15" fmla="*/ 0 h 212"/>
                      <a:gd name="T16" fmla="*/ 0 w 563"/>
                      <a:gd name="T17" fmla="*/ 0 h 212"/>
                      <a:gd name="T18" fmla="*/ 0 w 563"/>
                      <a:gd name="T19" fmla="*/ 0 h 212"/>
                      <a:gd name="T20" fmla="*/ 0 w 563"/>
                      <a:gd name="T21" fmla="*/ 0 h 212"/>
                      <a:gd name="T22" fmla="*/ 0 w 563"/>
                      <a:gd name="T23" fmla="*/ 0 h 212"/>
                      <a:gd name="T24" fmla="*/ 0 w 563"/>
                      <a:gd name="T25" fmla="*/ 0 h 212"/>
                      <a:gd name="T26" fmla="*/ 0 w 563"/>
                      <a:gd name="T27" fmla="*/ 0 h 212"/>
                      <a:gd name="T28" fmla="*/ 0 w 563"/>
                      <a:gd name="T29" fmla="*/ 0 h 212"/>
                      <a:gd name="T30" fmla="*/ 0 w 563"/>
                      <a:gd name="T31" fmla="*/ 0 h 212"/>
                      <a:gd name="T32" fmla="*/ 0 w 563"/>
                      <a:gd name="T33" fmla="*/ 0 h 212"/>
                      <a:gd name="T34" fmla="*/ 0 w 563"/>
                      <a:gd name="T35" fmla="*/ 0 h 212"/>
                      <a:gd name="T36" fmla="*/ 0 w 563"/>
                      <a:gd name="T37" fmla="*/ 0 h 212"/>
                      <a:gd name="T38" fmla="*/ 0 w 563"/>
                      <a:gd name="T39" fmla="*/ 0 h 212"/>
                      <a:gd name="T40" fmla="*/ 0 w 563"/>
                      <a:gd name="T41" fmla="*/ 0 h 212"/>
                      <a:gd name="T42" fmla="*/ 0 w 563"/>
                      <a:gd name="T43" fmla="*/ 0 h 212"/>
                      <a:gd name="T44" fmla="*/ 0 w 563"/>
                      <a:gd name="T45" fmla="*/ 0 h 212"/>
                      <a:gd name="T46" fmla="*/ 0 w 563"/>
                      <a:gd name="T47" fmla="*/ 0 h 212"/>
                      <a:gd name="T48" fmla="*/ 0 w 563"/>
                      <a:gd name="T49" fmla="*/ 0 h 212"/>
                      <a:gd name="T50" fmla="*/ 0 w 563"/>
                      <a:gd name="T51" fmla="*/ 0 h 212"/>
                      <a:gd name="T52" fmla="*/ 0 w 563"/>
                      <a:gd name="T53" fmla="*/ 0 h 212"/>
                      <a:gd name="T54" fmla="*/ 0 w 563"/>
                      <a:gd name="T55" fmla="*/ 0 h 212"/>
                      <a:gd name="T56" fmla="*/ 0 w 563"/>
                      <a:gd name="T57" fmla="*/ 0 h 212"/>
                      <a:gd name="T58" fmla="*/ 0 w 563"/>
                      <a:gd name="T59" fmla="*/ 0 h 212"/>
                      <a:gd name="T60" fmla="*/ 0 w 563"/>
                      <a:gd name="T61" fmla="*/ 0 h 212"/>
                      <a:gd name="T62" fmla="*/ 0 w 563"/>
                      <a:gd name="T63" fmla="*/ 0 h 212"/>
                      <a:gd name="T64" fmla="*/ 0 w 563"/>
                      <a:gd name="T65" fmla="*/ 0 h 212"/>
                      <a:gd name="T66" fmla="*/ 0 w 563"/>
                      <a:gd name="T67" fmla="*/ 0 h 212"/>
                      <a:gd name="T68" fmla="*/ 0 w 563"/>
                      <a:gd name="T69" fmla="*/ 0 h 212"/>
                      <a:gd name="T70" fmla="*/ 0 w 563"/>
                      <a:gd name="T71" fmla="*/ 0 h 212"/>
                      <a:gd name="T72" fmla="*/ 0 w 563"/>
                      <a:gd name="T73" fmla="*/ 0 h 212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563"/>
                      <a:gd name="T112" fmla="*/ 0 h 212"/>
                      <a:gd name="T113" fmla="*/ 563 w 563"/>
                      <a:gd name="T114" fmla="*/ 212 h 212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563" h="212">
                        <a:moveTo>
                          <a:pt x="278" y="0"/>
                        </a:moveTo>
                        <a:lnTo>
                          <a:pt x="222" y="43"/>
                        </a:lnTo>
                        <a:lnTo>
                          <a:pt x="162" y="74"/>
                        </a:lnTo>
                        <a:lnTo>
                          <a:pt x="111" y="89"/>
                        </a:lnTo>
                        <a:lnTo>
                          <a:pt x="24" y="114"/>
                        </a:lnTo>
                        <a:lnTo>
                          <a:pt x="11" y="121"/>
                        </a:lnTo>
                        <a:lnTo>
                          <a:pt x="4" y="129"/>
                        </a:lnTo>
                        <a:lnTo>
                          <a:pt x="0" y="141"/>
                        </a:lnTo>
                        <a:lnTo>
                          <a:pt x="0" y="156"/>
                        </a:lnTo>
                        <a:lnTo>
                          <a:pt x="4" y="176"/>
                        </a:lnTo>
                        <a:lnTo>
                          <a:pt x="10" y="191"/>
                        </a:lnTo>
                        <a:lnTo>
                          <a:pt x="24" y="199"/>
                        </a:lnTo>
                        <a:lnTo>
                          <a:pt x="48" y="206"/>
                        </a:lnTo>
                        <a:lnTo>
                          <a:pt x="84" y="209"/>
                        </a:lnTo>
                        <a:lnTo>
                          <a:pt x="127" y="211"/>
                        </a:lnTo>
                        <a:lnTo>
                          <a:pt x="163" y="212"/>
                        </a:lnTo>
                        <a:lnTo>
                          <a:pt x="205" y="211"/>
                        </a:lnTo>
                        <a:lnTo>
                          <a:pt x="242" y="209"/>
                        </a:lnTo>
                        <a:lnTo>
                          <a:pt x="279" y="203"/>
                        </a:lnTo>
                        <a:lnTo>
                          <a:pt x="309" y="195"/>
                        </a:lnTo>
                        <a:lnTo>
                          <a:pt x="336" y="185"/>
                        </a:lnTo>
                        <a:lnTo>
                          <a:pt x="374" y="177"/>
                        </a:lnTo>
                        <a:lnTo>
                          <a:pt x="377" y="189"/>
                        </a:lnTo>
                        <a:lnTo>
                          <a:pt x="404" y="190"/>
                        </a:lnTo>
                        <a:lnTo>
                          <a:pt x="430" y="190"/>
                        </a:lnTo>
                        <a:lnTo>
                          <a:pt x="456" y="189"/>
                        </a:lnTo>
                        <a:lnTo>
                          <a:pt x="479" y="187"/>
                        </a:lnTo>
                        <a:lnTo>
                          <a:pt x="500" y="184"/>
                        </a:lnTo>
                        <a:lnTo>
                          <a:pt x="527" y="177"/>
                        </a:lnTo>
                        <a:lnTo>
                          <a:pt x="552" y="167"/>
                        </a:lnTo>
                        <a:lnTo>
                          <a:pt x="552" y="141"/>
                        </a:lnTo>
                        <a:lnTo>
                          <a:pt x="556" y="132"/>
                        </a:lnTo>
                        <a:lnTo>
                          <a:pt x="558" y="124"/>
                        </a:lnTo>
                        <a:lnTo>
                          <a:pt x="560" y="75"/>
                        </a:lnTo>
                        <a:lnTo>
                          <a:pt x="563" y="25"/>
                        </a:lnTo>
                        <a:lnTo>
                          <a:pt x="436" y="37"/>
                        </a:lnTo>
                        <a:lnTo>
                          <a:pt x="278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 sz="1477"/>
                  </a:p>
                </p:txBody>
              </p:sp>
            </p:grpSp>
            <p:sp>
              <p:nvSpPr>
                <p:cNvPr id="6203" name="Freeform 48"/>
                <p:cNvSpPr>
                  <a:spLocks/>
                </p:cNvSpPr>
                <p:nvPr/>
              </p:nvSpPr>
              <p:spPr bwMode="auto">
                <a:xfrm>
                  <a:off x="4314" y="1964"/>
                  <a:ext cx="97" cy="238"/>
                </a:xfrm>
                <a:custGeom>
                  <a:avLst/>
                  <a:gdLst>
                    <a:gd name="T0" fmla="*/ 0 w 878"/>
                    <a:gd name="T1" fmla="*/ 0 h 1425"/>
                    <a:gd name="T2" fmla="*/ 0 w 878"/>
                    <a:gd name="T3" fmla="*/ 0 h 1425"/>
                    <a:gd name="T4" fmla="*/ 0 w 878"/>
                    <a:gd name="T5" fmla="*/ 0 h 1425"/>
                    <a:gd name="T6" fmla="*/ 0 w 878"/>
                    <a:gd name="T7" fmla="*/ 0 h 1425"/>
                    <a:gd name="T8" fmla="*/ 0 w 878"/>
                    <a:gd name="T9" fmla="*/ 0 h 1425"/>
                    <a:gd name="T10" fmla="*/ 0 w 878"/>
                    <a:gd name="T11" fmla="*/ 0 h 1425"/>
                    <a:gd name="T12" fmla="*/ 0 w 878"/>
                    <a:gd name="T13" fmla="*/ 0 h 1425"/>
                    <a:gd name="T14" fmla="*/ 0 w 878"/>
                    <a:gd name="T15" fmla="*/ 0 h 1425"/>
                    <a:gd name="T16" fmla="*/ 0 w 878"/>
                    <a:gd name="T17" fmla="*/ 0 h 1425"/>
                    <a:gd name="T18" fmla="*/ 0 w 878"/>
                    <a:gd name="T19" fmla="*/ 0 h 1425"/>
                    <a:gd name="T20" fmla="*/ 0 w 878"/>
                    <a:gd name="T21" fmla="*/ 0 h 1425"/>
                    <a:gd name="T22" fmla="*/ 0 w 878"/>
                    <a:gd name="T23" fmla="*/ 0 h 1425"/>
                    <a:gd name="T24" fmla="*/ 0 w 878"/>
                    <a:gd name="T25" fmla="*/ 0 h 1425"/>
                    <a:gd name="T26" fmla="*/ 0 w 878"/>
                    <a:gd name="T27" fmla="*/ 0 h 1425"/>
                    <a:gd name="T28" fmla="*/ 0 w 878"/>
                    <a:gd name="T29" fmla="*/ 0 h 1425"/>
                    <a:gd name="T30" fmla="*/ 0 w 878"/>
                    <a:gd name="T31" fmla="*/ 0 h 1425"/>
                    <a:gd name="T32" fmla="*/ 0 w 878"/>
                    <a:gd name="T33" fmla="*/ 0 h 1425"/>
                    <a:gd name="T34" fmla="*/ 0 w 878"/>
                    <a:gd name="T35" fmla="*/ 0 h 1425"/>
                    <a:gd name="T36" fmla="*/ 0 w 878"/>
                    <a:gd name="T37" fmla="*/ 0 h 1425"/>
                    <a:gd name="T38" fmla="*/ 0 w 878"/>
                    <a:gd name="T39" fmla="*/ 0 h 1425"/>
                    <a:gd name="T40" fmla="*/ 0 w 878"/>
                    <a:gd name="T41" fmla="*/ 0 h 1425"/>
                    <a:gd name="T42" fmla="*/ 0 w 878"/>
                    <a:gd name="T43" fmla="*/ 0 h 1425"/>
                    <a:gd name="T44" fmla="*/ 0 w 878"/>
                    <a:gd name="T45" fmla="*/ 0 h 1425"/>
                    <a:gd name="T46" fmla="*/ 0 w 878"/>
                    <a:gd name="T47" fmla="*/ 0 h 1425"/>
                    <a:gd name="T48" fmla="*/ 0 w 878"/>
                    <a:gd name="T49" fmla="*/ 0 h 1425"/>
                    <a:gd name="T50" fmla="*/ 0 w 878"/>
                    <a:gd name="T51" fmla="*/ 0 h 1425"/>
                    <a:gd name="T52" fmla="*/ 0 w 878"/>
                    <a:gd name="T53" fmla="*/ 0 h 1425"/>
                    <a:gd name="T54" fmla="*/ 0 w 878"/>
                    <a:gd name="T55" fmla="*/ 0 h 1425"/>
                    <a:gd name="T56" fmla="*/ 0 w 878"/>
                    <a:gd name="T57" fmla="*/ 0 h 1425"/>
                    <a:gd name="T58" fmla="*/ 0 w 878"/>
                    <a:gd name="T59" fmla="*/ 0 h 1425"/>
                    <a:gd name="T60" fmla="*/ 0 w 878"/>
                    <a:gd name="T61" fmla="*/ 0 h 1425"/>
                    <a:gd name="T62" fmla="*/ 0 w 878"/>
                    <a:gd name="T63" fmla="*/ 0 h 1425"/>
                    <a:gd name="T64" fmla="*/ 0 w 878"/>
                    <a:gd name="T65" fmla="*/ 0 h 1425"/>
                    <a:gd name="T66" fmla="*/ 0 w 878"/>
                    <a:gd name="T67" fmla="*/ 0 h 1425"/>
                    <a:gd name="T68" fmla="*/ 0 w 878"/>
                    <a:gd name="T69" fmla="*/ 0 h 1425"/>
                    <a:gd name="T70" fmla="*/ 0 w 878"/>
                    <a:gd name="T71" fmla="*/ 0 h 1425"/>
                    <a:gd name="T72" fmla="*/ 0 w 878"/>
                    <a:gd name="T73" fmla="*/ 0 h 1425"/>
                    <a:gd name="T74" fmla="*/ 0 w 878"/>
                    <a:gd name="T75" fmla="*/ 0 h 1425"/>
                    <a:gd name="T76" fmla="*/ 0 w 878"/>
                    <a:gd name="T77" fmla="*/ 0 h 1425"/>
                    <a:gd name="T78" fmla="*/ 0 w 878"/>
                    <a:gd name="T79" fmla="*/ 0 h 1425"/>
                    <a:gd name="T80" fmla="*/ 0 w 878"/>
                    <a:gd name="T81" fmla="*/ 0 h 1425"/>
                    <a:gd name="T82" fmla="*/ 0 w 878"/>
                    <a:gd name="T83" fmla="*/ 0 h 1425"/>
                    <a:gd name="T84" fmla="*/ 0 w 878"/>
                    <a:gd name="T85" fmla="*/ 0 h 1425"/>
                    <a:gd name="T86" fmla="*/ 0 w 878"/>
                    <a:gd name="T87" fmla="*/ 0 h 1425"/>
                    <a:gd name="T88" fmla="*/ 0 w 878"/>
                    <a:gd name="T89" fmla="*/ 0 h 1425"/>
                    <a:gd name="T90" fmla="*/ 0 w 878"/>
                    <a:gd name="T91" fmla="*/ 0 h 1425"/>
                    <a:gd name="T92" fmla="*/ 0 w 878"/>
                    <a:gd name="T93" fmla="*/ 0 h 1425"/>
                    <a:gd name="T94" fmla="*/ 0 w 878"/>
                    <a:gd name="T95" fmla="*/ 0 h 1425"/>
                    <a:gd name="T96" fmla="*/ 0 w 878"/>
                    <a:gd name="T97" fmla="*/ 0 h 1425"/>
                    <a:gd name="T98" fmla="*/ 0 w 878"/>
                    <a:gd name="T99" fmla="*/ 0 h 1425"/>
                    <a:gd name="T100" fmla="*/ 0 w 878"/>
                    <a:gd name="T101" fmla="*/ 0 h 1425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878"/>
                    <a:gd name="T154" fmla="*/ 0 h 1425"/>
                    <a:gd name="T155" fmla="*/ 878 w 878"/>
                    <a:gd name="T156" fmla="*/ 1425 h 1425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878" h="1425">
                      <a:moveTo>
                        <a:pt x="33" y="0"/>
                      </a:moveTo>
                      <a:lnTo>
                        <a:pt x="6" y="429"/>
                      </a:lnTo>
                      <a:lnTo>
                        <a:pt x="13" y="773"/>
                      </a:lnTo>
                      <a:lnTo>
                        <a:pt x="26" y="906"/>
                      </a:lnTo>
                      <a:lnTo>
                        <a:pt x="46" y="1051"/>
                      </a:lnTo>
                      <a:lnTo>
                        <a:pt x="33" y="1190"/>
                      </a:lnTo>
                      <a:lnTo>
                        <a:pt x="0" y="1305"/>
                      </a:lnTo>
                      <a:lnTo>
                        <a:pt x="17" y="1323"/>
                      </a:lnTo>
                      <a:lnTo>
                        <a:pt x="34" y="1336"/>
                      </a:lnTo>
                      <a:lnTo>
                        <a:pt x="61" y="1347"/>
                      </a:lnTo>
                      <a:lnTo>
                        <a:pt x="86" y="1357"/>
                      </a:lnTo>
                      <a:lnTo>
                        <a:pt x="118" y="1367"/>
                      </a:lnTo>
                      <a:lnTo>
                        <a:pt x="153" y="1374"/>
                      </a:lnTo>
                      <a:lnTo>
                        <a:pt x="178" y="1379"/>
                      </a:lnTo>
                      <a:lnTo>
                        <a:pt x="210" y="1383"/>
                      </a:lnTo>
                      <a:lnTo>
                        <a:pt x="250" y="1390"/>
                      </a:lnTo>
                      <a:lnTo>
                        <a:pt x="294" y="1399"/>
                      </a:lnTo>
                      <a:lnTo>
                        <a:pt x="310" y="1402"/>
                      </a:lnTo>
                      <a:lnTo>
                        <a:pt x="317" y="1384"/>
                      </a:lnTo>
                      <a:lnTo>
                        <a:pt x="329" y="1350"/>
                      </a:lnTo>
                      <a:lnTo>
                        <a:pt x="339" y="1323"/>
                      </a:lnTo>
                      <a:lnTo>
                        <a:pt x="348" y="1288"/>
                      </a:lnTo>
                      <a:lnTo>
                        <a:pt x="351" y="1033"/>
                      </a:lnTo>
                      <a:lnTo>
                        <a:pt x="351" y="803"/>
                      </a:lnTo>
                      <a:lnTo>
                        <a:pt x="332" y="544"/>
                      </a:lnTo>
                      <a:lnTo>
                        <a:pt x="338" y="381"/>
                      </a:lnTo>
                      <a:lnTo>
                        <a:pt x="345" y="329"/>
                      </a:lnTo>
                      <a:lnTo>
                        <a:pt x="411" y="574"/>
                      </a:lnTo>
                      <a:lnTo>
                        <a:pt x="471" y="839"/>
                      </a:lnTo>
                      <a:lnTo>
                        <a:pt x="511" y="991"/>
                      </a:lnTo>
                      <a:lnTo>
                        <a:pt x="538" y="1257"/>
                      </a:lnTo>
                      <a:lnTo>
                        <a:pt x="576" y="1408"/>
                      </a:lnTo>
                      <a:lnTo>
                        <a:pt x="613" y="1410"/>
                      </a:lnTo>
                      <a:lnTo>
                        <a:pt x="651" y="1413"/>
                      </a:lnTo>
                      <a:lnTo>
                        <a:pt x="689" y="1418"/>
                      </a:lnTo>
                      <a:lnTo>
                        <a:pt x="739" y="1423"/>
                      </a:lnTo>
                      <a:lnTo>
                        <a:pt x="773" y="1425"/>
                      </a:lnTo>
                      <a:lnTo>
                        <a:pt x="808" y="1419"/>
                      </a:lnTo>
                      <a:lnTo>
                        <a:pt x="841" y="1407"/>
                      </a:lnTo>
                      <a:lnTo>
                        <a:pt x="853" y="1398"/>
                      </a:lnTo>
                      <a:lnTo>
                        <a:pt x="867" y="1390"/>
                      </a:lnTo>
                      <a:lnTo>
                        <a:pt x="878" y="1380"/>
                      </a:lnTo>
                      <a:lnTo>
                        <a:pt x="859" y="1199"/>
                      </a:lnTo>
                      <a:lnTo>
                        <a:pt x="810" y="949"/>
                      </a:lnTo>
                      <a:lnTo>
                        <a:pt x="783" y="757"/>
                      </a:lnTo>
                      <a:lnTo>
                        <a:pt x="691" y="321"/>
                      </a:lnTo>
                      <a:lnTo>
                        <a:pt x="651" y="0"/>
                      </a:lnTo>
                      <a:lnTo>
                        <a:pt x="491" y="27"/>
                      </a:lnTo>
                      <a:lnTo>
                        <a:pt x="340" y="35"/>
                      </a:lnTo>
                      <a:lnTo>
                        <a:pt x="164" y="27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77"/>
                </a:p>
              </p:txBody>
            </p:sp>
          </p:grpSp>
          <p:grpSp>
            <p:nvGrpSpPr>
              <p:cNvPr id="6173" name="Group 49"/>
              <p:cNvGrpSpPr>
                <a:grpSpLocks/>
              </p:cNvGrpSpPr>
              <p:nvPr/>
            </p:nvGrpSpPr>
            <p:grpSpPr bwMode="auto">
              <a:xfrm>
                <a:off x="4247" y="1799"/>
                <a:ext cx="95" cy="202"/>
                <a:chOff x="4247" y="1799"/>
                <a:chExt cx="95" cy="202"/>
              </a:xfrm>
            </p:grpSpPr>
            <p:grpSp>
              <p:nvGrpSpPr>
                <p:cNvPr id="6197" name="Group 50"/>
                <p:cNvGrpSpPr>
                  <a:grpSpLocks/>
                </p:cNvGrpSpPr>
                <p:nvPr/>
              </p:nvGrpSpPr>
              <p:grpSpPr bwMode="auto">
                <a:xfrm>
                  <a:off x="4247" y="1799"/>
                  <a:ext cx="95" cy="202"/>
                  <a:chOff x="4247" y="1799"/>
                  <a:chExt cx="95" cy="202"/>
                </a:xfrm>
              </p:grpSpPr>
              <p:sp>
                <p:nvSpPr>
                  <p:cNvPr id="6200" name="Freeform 51"/>
                  <p:cNvSpPr>
                    <a:spLocks/>
                  </p:cNvSpPr>
                  <p:nvPr/>
                </p:nvSpPr>
                <p:spPr bwMode="auto">
                  <a:xfrm>
                    <a:off x="4247" y="1799"/>
                    <a:ext cx="95" cy="202"/>
                  </a:xfrm>
                  <a:custGeom>
                    <a:avLst/>
                    <a:gdLst>
                      <a:gd name="T0" fmla="*/ 0 w 859"/>
                      <a:gd name="T1" fmla="*/ 0 h 1213"/>
                      <a:gd name="T2" fmla="*/ 0 w 859"/>
                      <a:gd name="T3" fmla="*/ 0 h 1213"/>
                      <a:gd name="T4" fmla="*/ 0 w 859"/>
                      <a:gd name="T5" fmla="*/ 0 h 1213"/>
                      <a:gd name="T6" fmla="*/ 0 w 859"/>
                      <a:gd name="T7" fmla="*/ 0 h 1213"/>
                      <a:gd name="T8" fmla="*/ 0 w 859"/>
                      <a:gd name="T9" fmla="*/ 0 h 1213"/>
                      <a:gd name="T10" fmla="*/ 0 w 859"/>
                      <a:gd name="T11" fmla="*/ 0 h 1213"/>
                      <a:gd name="T12" fmla="*/ 0 w 859"/>
                      <a:gd name="T13" fmla="*/ 0 h 1213"/>
                      <a:gd name="T14" fmla="*/ 0 w 859"/>
                      <a:gd name="T15" fmla="*/ 0 h 1213"/>
                      <a:gd name="T16" fmla="*/ 0 w 859"/>
                      <a:gd name="T17" fmla="*/ 0 h 1213"/>
                      <a:gd name="T18" fmla="*/ 0 w 859"/>
                      <a:gd name="T19" fmla="*/ 0 h 1213"/>
                      <a:gd name="T20" fmla="*/ 0 w 859"/>
                      <a:gd name="T21" fmla="*/ 0 h 1213"/>
                      <a:gd name="T22" fmla="*/ 0 w 859"/>
                      <a:gd name="T23" fmla="*/ 0 h 1213"/>
                      <a:gd name="T24" fmla="*/ 0 w 859"/>
                      <a:gd name="T25" fmla="*/ 0 h 1213"/>
                      <a:gd name="T26" fmla="*/ 0 w 859"/>
                      <a:gd name="T27" fmla="*/ 0 h 1213"/>
                      <a:gd name="T28" fmla="*/ 0 w 859"/>
                      <a:gd name="T29" fmla="*/ 0 h 1213"/>
                      <a:gd name="T30" fmla="*/ 0 w 859"/>
                      <a:gd name="T31" fmla="*/ 0 h 1213"/>
                      <a:gd name="T32" fmla="*/ 0 w 859"/>
                      <a:gd name="T33" fmla="*/ 0 h 1213"/>
                      <a:gd name="T34" fmla="*/ 0 w 859"/>
                      <a:gd name="T35" fmla="*/ 0 h 1213"/>
                      <a:gd name="T36" fmla="*/ 0 w 859"/>
                      <a:gd name="T37" fmla="*/ 0 h 1213"/>
                      <a:gd name="T38" fmla="*/ 0 w 859"/>
                      <a:gd name="T39" fmla="*/ 0 h 1213"/>
                      <a:gd name="T40" fmla="*/ 0 w 859"/>
                      <a:gd name="T41" fmla="*/ 0 h 1213"/>
                      <a:gd name="T42" fmla="*/ 0 w 859"/>
                      <a:gd name="T43" fmla="*/ 0 h 1213"/>
                      <a:gd name="T44" fmla="*/ 0 w 859"/>
                      <a:gd name="T45" fmla="*/ 0 h 1213"/>
                      <a:gd name="T46" fmla="*/ 0 w 859"/>
                      <a:gd name="T47" fmla="*/ 0 h 1213"/>
                      <a:gd name="T48" fmla="*/ 0 w 859"/>
                      <a:gd name="T49" fmla="*/ 0 h 1213"/>
                      <a:gd name="T50" fmla="*/ 0 w 859"/>
                      <a:gd name="T51" fmla="*/ 0 h 1213"/>
                      <a:gd name="T52" fmla="*/ 0 w 859"/>
                      <a:gd name="T53" fmla="*/ 0 h 1213"/>
                      <a:gd name="T54" fmla="*/ 0 w 859"/>
                      <a:gd name="T55" fmla="*/ 0 h 1213"/>
                      <a:gd name="T56" fmla="*/ 0 w 859"/>
                      <a:gd name="T57" fmla="*/ 0 h 1213"/>
                      <a:gd name="T58" fmla="*/ 0 w 859"/>
                      <a:gd name="T59" fmla="*/ 0 h 1213"/>
                      <a:gd name="T60" fmla="*/ 0 w 859"/>
                      <a:gd name="T61" fmla="*/ 0 h 1213"/>
                      <a:gd name="T62" fmla="*/ 0 w 859"/>
                      <a:gd name="T63" fmla="*/ 0 h 1213"/>
                      <a:gd name="T64" fmla="*/ 0 w 859"/>
                      <a:gd name="T65" fmla="*/ 0 h 1213"/>
                      <a:gd name="T66" fmla="*/ 0 w 859"/>
                      <a:gd name="T67" fmla="*/ 0 h 1213"/>
                      <a:gd name="T68" fmla="*/ 0 w 859"/>
                      <a:gd name="T69" fmla="*/ 0 h 1213"/>
                      <a:gd name="T70" fmla="*/ 0 w 859"/>
                      <a:gd name="T71" fmla="*/ 0 h 1213"/>
                      <a:gd name="T72" fmla="*/ 0 w 859"/>
                      <a:gd name="T73" fmla="*/ 0 h 1213"/>
                      <a:gd name="T74" fmla="*/ 0 w 859"/>
                      <a:gd name="T75" fmla="*/ 0 h 121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859"/>
                      <a:gd name="T115" fmla="*/ 0 h 1213"/>
                      <a:gd name="T116" fmla="*/ 859 w 859"/>
                      <a:gd name="T117" fmla="*/ 1213 h 121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859" h="1213">
                        <a:moveTo>
                          <a:pt x="355" y="454"/>
                        </a:moveTo>
                        <a:lnTo>
                          <a:pt x="330" y="453"/>
                        </a:lnTo>
                        <a:lnTo>
                          <a:pt x="294" y="448"/>
                        </a:lnTo>
                        <a:lnTo>
                          <a:pt x="234" y="426"/>
                        </a:lnTo>
                        <a:lnTo>
                          <a:pt x="102" y="383"/>
                        </a:lnTo>
                        <a:lnTo>
                          <a:pt x="82" y="386"/>
                        </a:lnTo>
                        <a:lnTo>
                          <a:pt x="63" y="393"/>
                        </a:lnTo>
                        <a:lnTo>
                          <a:pt x="43" y="405"/>
                        </a:lnTo>
                        <a:lnTo>
                          <a:pt x="30" y="417"/>
                        </a:lnTo>
                        <a:lnTo>
                          <a:pt x="18" y="435"/>
                        </a:lnTo>
                        <a:lnTo>
                          <a:pt x="10" y="455"/>
                        </a:lnTo>
                        <a:lnTo>
                          <a:pt x="3" y="482"/>
                        </a:lnTo>
                        <a:lnTo>
                          <a:pt x="1" y="504"/>
                        </a:lnTo>
                        <a:lnTo>
                          <a:pt x="0" y="528"/>
                        </a:lnTo>
                        <a:lnTo>
                          <a:pt x="1" y="555"/>
                        </a:lnTo>
                        <a:lnTo>
                          <a:pt x="5" y="580"/>
                        </a:lnTo>
                        <a:lnTo>
                          <a:pt x="10" y="601"/>
                        </a:lnTo>
                        <a:lnTo>
                          <a:pt x="116" y="630"/>
                        </a:lnTo>
                        <a:lnTo>
                          <a:pt x="160" y="650"/>
                        </a:lnTo>
                        <a:lnTo>
                          <a:pt x="189" y="665"/>
                        </a:lnTo>
                        <a:lnTo>
                          <a:pt x="213" y="677"/>
                        </a:lnTo>
                        <a:lnTo>
                          <a:pt x="234" y="685"/>
                        </a:lnTo>
                        <a:lnTo>
                          <a:pt x="265" y="693"/>
                        </a:lnTo>
                        <a:lnTo>
                          <a:pt x="328" y="709"/>
                        </a:lnTo>
                        <a:lnTo>
                          <a:pt x="432" y="730"/>
                        </a:lnTo>
                        <a:lnTo>
                          <a:pt x="509" y="742"/>
                        </a:lnTo>
                        <a:lnTo>
                          <a:pt x="527" y="737"/>
                        </a:lnTo>
                        <a:lnTo>
                          <a:pt x="540" y="725"/>
                        </a:lnTo>
                        <a:lnTo>
                          <a:pt x="548" y="706"/>
                        </a:lnTo>
                        <a:lnTo>
                          <a:pt x="573" y="658"/>
                        </a:lnTo>
                        <a:lnTo>
                          <a:pt x="578" y="688"/>
                        </a:lnTo>
                        <a:lnTo>
                          <a:pt x="584" y="766"/>
                        </a:lnTo>
                        <a:lnTo>
                          <a:pt x="581" y="826"/>
                        </a:lnTo>
                        <a:lnTo>
                          <a:pt x="573" y="857"/>
                        </a:lnTo>
                        <a:lnTo>
                          <a:pt x="572" y="891"/>
                        </a:lnTo>
                        <a:lnTo>
                          <a:pt x="572" y="923"/>
                        </a:lnTo>
                        <a:lnTo>
                          <a:pt x="567" y="962"/>
                        </a:lnTo>
                        <a:lnTo>
                          <a:pt x="558" y="998"/>
                        </a:lnTo>
                        <a:lnTo>
                          <a:pt x="534" y="1105"/>
                        </a:lnTo>
                        <a:lnTo>
                          <a:pt x="551" y="1123"/>
                        </a:lnTo>
                        <a:lnTo>
                          <a:pt x="574" y="1138"/>
                        </a:lnTo>
                        <a:lnTo>
                          <a:pt x="608" y="1150"/>
                        </a:lnTo>
                        <a:lnTo>
                          <a:pt x="644" y="1157"/>
                        </a:lnTo>
                        <a:lnTo>
                          <a:pt x="673" y="1166"/>
                        </a:lnTo>
                        <a:lnTo>
                          <a:pt x="705" y="1176"/>
                        </a:lnTo>
                        <a:lnTo>
                          <a:pt x="734" y="1186"/>
                        </a:lnTo>
                        <a:lnTo>
                          <a:pt x="766" y="1195"/>
                        </a:lnTo>
                        <a:lnTo>
                          <a:pt x="807" y="1206"/>
                        </a:lnTo>
                        <a:lnTo>
                          <a:pt x="859" y="1213"/>
                        </a:lnTo>
                        <a:lnTo>
                          <a:pt x="835" y="1072"/>
                        </a:lnTo>
                        <a:lnTo>
                          <a:pt x="826" y="1027"/>
                        </a:lnTo>
                        <a:lnTo>
                          <a:pt x="822" y="999"/>
                        </a:lnTo>
                        <a:lnTo>
                          <a:pt x="820" y="969"/>
                        </a:lnTo>
                        <a:lnTo>
                          <a:pt x="817" y="905"/>
                        </a:lnTo>
                        <a:lnTo>
                          <a:pt x="819" y="815"/>
                        </a:lnTo>
                        <a:lnTo>
                          <a:pt x="836" y="586"/>
                        </a:lnTo>
                        <a:lnTo>
                          <a:pt x="826" y="229"/>
                        </a:lnTo>
                        <a:lnTo>
                          <a:pt x="787" y="33"/>
                        </a:lnTo>
                        <a:lnTo>
                          <a:pt x="686" y="17"/>
                        </a:lnTo>
                        <a:lnTo>
                          <a:pt x="651" y="10"/>
                        </a:lnTo>
                        <a:lnTo>
                          <a:pt x="626" y="3"/>
                        </a:lnTo>
                        <a:lnTo>
                          <a:pt x="611" y="0"/>
                        </a:lnTo>
                        <a:lnTo>
                          <a:pt x="592" y="0"/>
                        </a:lnTo>
                        <a:lnTo>
                          <a:pt x="576" y="2"/>
                        </a:lnTo>
                        <a:lnTo>
                          <a:pt x="561" y="6"/>
                        </a:lnTo>
                        <a:lnTo>
                          <a:pt x="544" y="13"/>
                        </a:lnTo>
                        <a:lnTo>
                          <a:pt x="527" y="25"/>
                        </a:lnTo>
                        <a:lnTo>
                          <a:pt x="512" y="41"/>
                        </a:lnTo>
                        <a:lnTo>
                          <a:pt x="503" y="57"/>
                        </a:lnTo>
                        <a:lnTo>
                          <a:pt x="497" y="78"/>
                        </a:lnTo>
                        <a:lnTo>
                          <a:pt x="497" y="106"/>
                        </a:lnTo>
                        <a:lnTo>
                          <a:pt x="492" y="143"/>
                        </a:lnTo>
                        <a:lnTo>
                          <a:pt x="474" y="224"/>
                        </a:lnTo>
                        <a:lnTo>
                          <a:pt x="421" y="424"/>
                        </a:lnTo>
                        <a:lnTo>
                          <a:pt x="413" y="451"/>
                        </a:lnTo>
                        <a:lnTo>
                          <a:pt x="389" y="454"/>
                        </a:lnTo>
                        <a:lnTo>
                          <a:pt x="355" y="454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15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1477"/>
                  </a:p>
                </p:txBody>
              </p:sp>
              <p:sp>
                <p:nvSpPr>
                  <p:cNvPr id="6201" name="Freeform 52"/>
                  <p:cNvSpPr>
                    <a:spLocks/>
                  </p:cNvSpPr>
                  <p:nvPr/>
                </p:nvSpPr>
                <p:spPr bwMode="auto">
                  <a:xfrm>
                    <a:off x="4311" y="1853"/>
                    <a:ext cx="11" cy="54"/>
                  </a:xfrm>
                  <a:custGeom>
                    <a:avLst/>
                    <a:gdLst>
                      <a:gd name="T0" fmla="*/ 0 w 93"/>
                      <a:gd name="T1" fmla="*/ 0 h 326"/>
                      <a:gd name="T2" fmla="*/ 0 w 93"/>
                      <a:gd name="T3" fmla="*/ 0 h 326"/>
                      <a:gd name="T4" fmla="*/ 0 w 93"/>
                      <a:gd name="T5" fmla="*/ 0 h 326"/>
                      <a:gd name="T6" fmla="*/ 0 w 93"/>
                      <a:gd name="T7" fmla="*/ 0 h 326"/>
                      <a:gd name="T8" fmla="*/ 0 w 93"/>
                      <a:gd name="T9" fmla="*/ 0 h 3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3"/>
                      <a:gd name="T16" fmla="*/ 0 h 326"/>
                      <a:gd name="T17" fmla="*/ 93 w 93"/>
                      <a:gd name="T18" fmla="*/ 326 h 32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3" h="326">
                        <a:moveTo>
                          <a:pt x="0" y="326"/>
                        </a:moveTo>
                        <a:lnTo>
                          <a:pt x="33" y="218"/>
                        </a:lnTo>
                        <a:lnTo>
                          <a:pt x="66" y="109"/>
                        </a:lnTo>
                        <a:lnTo>
                          <a:pt x="60" y="18"/>
                        </a:lnTo>
                        <a:lnTo>
                          <a:pt x="93" y="0"/>
                        </a:lnTo>
                      </a:path>
                    </a:pathLst>
                  </a:custGeom>
                  <a:noFill/>
                  <a:ln w="1588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477"/>
                  </a:p>
                </p:txBody>
              </p:sp>
            </p:grpSp>
            <p:sp>
              <p:nvSpPr>
                <p:cNvPr id="6198" name="Freeform 53"/>
                <p:cNvSpPr>
                  <a:spLocks/>
                </p:cNvSpPr>
                <p:nvPr/>
              </p:nvSpPr>
              <p:spPr bwMode="auto">
                <a:xfrm>
                  <a:off x="4293" y="1874"/>
                  <a:ext cx="9" cy="11"/>
                </a:xfrm>
                <a:custGeom>
                  <a:avLst/>
                  <a:gdLst>
                    <a:gd name="T0" fmla="*/ 0 w 78"/>
                    <a:gd name="T1" fmla="*/ 0 h 66"/>
                    <a:gd name="T2" fmla="*/ 0 w 78"/>
                    <a:gd name="T3" fmla="*/ 0 h 66"/>
                    <a:gd name="T4" fmla="*/ 0 w 78"/>
                    <a:gd name="T5" fmla="*/ 0 h 66"/>
                    <a:gd name="T6" fmla="*/ 0 w 78"/>
                    <a:gd name="T7" fmla="*/ 0 h 66"/>
                    <a:gd name="T8" fmla="*/ 0 w 78"/>
                    <a:gd name="T9" fmla="*/ 0 h 66"/>
                    <a:gd name="T10" fmla="*/ 0 w 78"/>
                    <a:gd name="T11" fmla="*/ 0 h 6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8"/>
                    <a:gd name="T19" fmla="*/ 0 h 66"/>
                    <a:gd name="T20" fmla="*/ 78 w 78"/>
                    <a:gd name="T21" fmla="*/ 66 h 6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8" h="66">
                      <a:moveTo>
                        <a:pt x="0" y="2"/>
                      </a:moveTo>
                      <a:lnTo>
                        <a:pt x="37" y="0"/>
                      </a:lnTo>
                      <a:lnTo>
                        <a:pt x="57" y="8"/>
                      </a:lnTo>
                      <a:lnTo>
                        <a:pt x="71" y="24"/>
                      </a:lnTo>
                      <a:lnTo>
                        <a:pt x="78" y="48"/>
                      </a:lnTo>
                      <a:lnTo>
                        <a:pt x="77" y="66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477"/>
                </a:p>
              </p:txBody>
            </p:sp>
            <p:sp>
              <p:nvSpPr>
                <p:cNvPr id="6199" name="Freeform 54"/>
                <p:cNvSpPr>
                  <a:spLocks/>
                </p:cNvSpPr>
                <p:nvPr/>
              </p:nvSpPr>
              <p:spPr bwMode="auto">
                <a:xfrm>
                  <a:off x="4322" y="1804"/>
                  <a:ext cx="20" cy="157"/>
                </a:xfrm>
                <a:custGeom>
                  <a:avLst/>
                  <a:gdLst>
                    <a:gd name="T0" fmla="*/ 0 w 180"/>
                    <a:gd name="T1" fmla="*/ 0 h 942"/>
                    <a:gd name="T2" fmla="*/ 0 w 180"/>
                    <a:gd name="T3" fmla="*/ 0 h 942"/>
                    <a:gd name="T4" fmla="*/ 0 w 180"/>
                    <a:gd name="T5" fmla="*/ 0 h 942"/>
                    <a:gd name="T6" fmla="*/ 0 w 180"/>
                    <a:gd name="T7" fmla="*/ 0 h 942"/>
                    <a:gd name="T8" fmla="*/ 0 w 180"/>
                    <a:gd name="T9" fmla="*/ 0 h 942"/>
                    <a:gd name="T10" fmla="*/ 0 w 180"/>
                    <a:gd name="T11" fmla="*/ 0 h 942"/>
                    <a:gd name="T12" fmla="*/ 0 w 180"/>
                    <a:gd name="T13" fmla="*/ 0 h 942"/>
                    <a:gd name="T14" fmla="*/ 0 w 180"/>
                    <a:gd name="T15" fmla="*/ 0 h 942"/>
                    <a:gd name="T16" fmla="*/ 0 w 180"/>
                    <a:gd name="T17" fmla="*/ 0 h 942"/>
                    <a:gd name="T18" fmla="*/ 0 w 180"/>
                    <a:gd name="T19" fmla="*/ 0 h 942"/>
                    <a:gd name="T20" fmla="*/ 0 w 180"/>
                    <a:gd name="T21" fmla="*/ 0 h 942"/>
                    <a:gd name="T22" fmla="*/ 0 w 180"/>
                    <a:gd name="T23" fmla="*/ 0 h 942"/>
                    <a:gd name="T24" fmla="*/ 0 w 180"/>
                    <a:gd name="T25" fmla="*/ 0 h 942"/>
                    <a:gd name="T26" fmla="*/ 0 w 180"/>
                    <a:gd name="T27" fmla="*/ 0 h 942"/>
                    <a:gd name="T28" fmla="*/ 0 w 180"/>
                    <a:gd name="T29" fmla="*/ 0 h 942"/>
                    <a:gd name="T30" fmla="*/ 0 w 180"/>
                    <a:gd name="T31" fmla="*/ 0 h 942"/>
                    <a:gd name="T32" fmla="*/ 0 w 180"/>
                    <a:gd name="T33" fmla="*/ 0 h 942"/>
                    <a:gd name="T34" fmla="*/ 0 w 180"/>
                    <a:gd name="T35" fmla="*/ 0 h 942"/>
                    <a:gd name="T36" fmla="*/ 0 w 180"/>
                    <a:gd name="T37" fmla="*/ 0 h 942"/>
                    <a:gd name="T38" fmla="*/ 0 w 180"/>
                    <a:gd name="T39" fmla="*/ 0 h 942"/>
                    <a:gd name="T40" fmla="*/ 0 w 180"/>
                    <a:gd name="T41" fmla="*/ 0 h 942"/>
                    <a:gd name="T42" fmla="*/ 0 w 180"/>
                    <a:gd name="T43" fmla="*/ 0 h 942"/>
                    <a:gd name="T44" fmla="*/ 0 w 180"/>
                    <a:gd name="T45" fmla="*/ 0 h 942"/>
                    <a:gd name="T46" fmla="*/ 0 w 180"/>
                    <a:gd name="T47" fmla="*/ 0 h 942"/>
                    <a:gd name="T48" fmla="*/ 0 w 180"/>
                    <a:gd name="T49" fmla="*/ 0 h 942"/>
                    <a:gd name="T50" fmla="*/ 0 w 180"/>
                    <a:gd name="T51" fmla="*/ 0 h 942"/>
                    <a:gd name="T52" fmla="*/ 0 w 180"/>
                    <a:gd name="T53" fmla="*/ 0 h 942"/>
                    <a:gd name="T54" fmla="*/ 0 w 180"/>
                    <a:gd name="T55" fmla="*/ 0 h 942"/>
                    <a:gd name="T56" fmla="*/ 0 w 180"/>
                    <a:gd name="T57" fmla="*/ 0 h 942"/>
                    <a:gd name="T58" fmla="*/ 0 w 180"/>
                    <a:gd name="T59" fmla="*/ 0 h 942"/>
                    <a:gd name="T60" fmla="*/ 0 w 180"/>
                    <a:gd name="T61" fmla="*/ 0 h 942"/>
                    <a:gd name="T62" fmla="*/ 0 w 180"/>
                    <a:gd name="T63" fmla="*/ 0 h 942"/>
                    <a:gd name="T64" fmla="*/ 0 w 180"/>
                    <a:gd name="T65" fmla="*/ 0 h 942"/>
                    <a:gd name="T66" fmla="*/ 0 w 180"/>
                    <a:gd name="T67" fmla="*/ 0 h 942"/>
                    <a:gd name="T68" fmla="*/ 0 w 180"/>
                    <a:gd name="T69" fmla="*/ 0 h 942"/>
                    <a:gd name="T70" fmla="*/ 0 w 180"/>
                    <a:gd name="T71" fmla="*/ 0 h 942"/>
                    <a:gd name="T72" fmla="*/ 0 w 180"/>
                    <a:gd name="T73" fmla="*/ 0 h 942"/>
                    <a:gd name="T74" fmla="*/ 0 w 180"/>
                    <a:gd name="T75" fmla="*/ 0 h 942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80"/>
                    <a:gd name="T115" fmla="*/ 0 h 942"/>
                    <a:gd name="T116" fmla="*/ 180 w 180"/>
                    <a:gd name="T117" fmla="*/ 942 h 942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80" h="942">
                      <a:moveTo>
                        <a:pt x="110" y="0"/>
                      </a:moveTo>
                      <a:lnTo>
                        <a:pt x="82" y="63"/>
                      </a:lnTo>
                      <a:lnTo>
                        <a:pt x="71" y="86"/>
                      </a:lnTo>
                      <a:lnTo>
                        <a:pt x="60" y="106"/>
                      </a:lnTo>
                      <a:lnTo>
                        <a:pt x="40" y="133"/>
                      </a:lnTo>
                      <a:lnTo>
                        <a:pt x="25" y="149"/>
                      </a:lnTo>
                      <a:lnTo>
                        <a:pt x="0" y="173"/>
                      </a:lnTo>
                      <a:lnTo>
                        <a:pt x="83" y="176"/>
                      </a:lnTo>
                      <a:lnTo>
                        <a:pt x="27" y="245"/>
                      </a:lnTo>
                      <a:lnTo>
                        <a:pt x="58" y="316"/>
                      </a:lnTo>
                      <a:lnTo>
                        <a:pt x="70" y="346"/>
                      </a:lnTo>
                      <a:lnTo>
                        <a:pt x="80" y="379"/>
                      </a:lnTo>
                      <a:lnTo>
                        <a:pt x="89" y="419"/>
                      </a:lnTo>
                      <a:lnTo>
                        <a:pt x="106" y="514"/>
                      </a:lnTo>
                      <a:lnTo>
                        <a:pt x="113" y="566"/>
                      </a:lnTo>
                      <a:lnTo>
                        <a:pt x="118" y="621"/>
                      </a:lnTo>
                      <a:lnTo>
                        <a:pt x="120" y="662"/>
                      </a:lnTo>
                      <a:lnTo>
                        <a:pt x="120" y="777"/>
                      </a:lnTo>
                      <a:lnTo>
                        <a:pt x="122" y="808"/>
                      </a:lnTo>
                      <a:lnTo>
                        <a:pt x="128" y="849"/>
                      </a:lnTo>
                      <a:lnTo>
                        <a:pt x="142" y="942"/>
                      </a:lnTo>
                      <a:lnTo>
                        <a:pt x="160" y="719"/>
                      </a:lnTo>
                      <a:lnTo>
                        <a:pt x="166" y="662"/>
                      </a:lnTo>
                      <a:lnTo>
                        <a:pt x="173" y="580"/>
                      </a:lnTo>
                      <a:lnTo>
                        <a:pt x="177" y="537"/>
                      </a:lnTo>
                      <a:lnTo>
                        <a:pt x="179" y="495"/>
                      </a:lnTo>
                      <a:lnTo>
                        <a:pt x="179" y="439"/>
                      </a:lnTo>
                      <a:lnTo>
                        <a:pt x="180" y="377"/>
                      </a:lnTo>
                      <a:lnTo>
                        <a:pt x="180" y="315"/>
                      </a:lnTo>
                      <a:lnTo>
                        <a:pt x="179" y="278"/>
                      </a:lnTo>
                      <a:lnTo>
                        <a:pt x="174" y="214"/>
                      </a:lnTo>
                      <a:lnTo>
                        <a:pt x="172" y="181"/>
                      </a:lnTo>
                      <a:lnTo>
                        <a:pt x="167" y="143"/>
                      </a:lnTo>
                      <a:lnTo>
                        <a:pt x="161" y="120"/>
                      </a:lnTo>
                      <a:lnTo>
                        <a:pt x="154" y="96"/>
                      </a:lnTo>
                      <a:lnTo>
                        <a:pt x="148" y="77"/>
                      </a:lnTo>
                      <a:lnTo>
                        <a:pt x="141" y="58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77"/>
                </a:p>
              </p:txBody>
            </p:sp>
          </p:grpSp>
          <p:sp>
            <p:nvSpPr>
              <p:cNvPr id="6174" name="Freeform 55"/>
              <p:cNvSpPr>
                <a:spLocks/>
              </p:cNvSpPr>
              <p:nvPr/>
            </p:nvSpPr>
            <p:spPr bwMode="auto">
              <a:xfrm>
                <a:off x="4342" y="1818"/>
                <a:ext cx="16" cy="157"/>
              </a:xfrm>
              <a:custGeom>
                <a:avLst/>
                <a:gdLst>
                  <a:gd name="T0" fmla="*/ 0 w 140"/>
                  <a:gd name="T1" fmla="*/ 0 h 946"/>
                  <a:gd name="T2" fmla="*/ 0 w 140"/>
                  <a:gd name="T3" fmla="*/ 0 h 946"/>
                  <a:gd name="T4" fmla="*/ 0 w 140"/>
                  <a:gd name="T5" fmla="*/ 0 h 946"/>
                  <a:gd name="T6" fmla="*/ 0 w 140"/>
                  <a:gd name="T7" fmla="*/ 0 h 946"/>
                  <a:gd name="T8" fmla="*/ 0 w 140"/>
                  <a:gd name="T9" fmla="*/ 0 h 946"/>
                  <a:gd name="T10" fmla="*/ 0 w 140"/>
                  <a:gd name="T11" fmla="*/ 0 h 946"/>
                  <a:gd name="T12" fmla="*/ 0 w 140"/>
                  <a:gd name="T13" fmla="*/ 0 h 946"/>
                  <a:gd name="T14" fmla="*/ 0 w 140"/>
                  <a:gd name="T15" fmla="*/ 0 h 946"/>
                  <a:gd name="T16" fmla="*/ 0 w 140"/>
                  <a:gd name="T17" fmla="*/ 0 h 946"/>
                  <a:gd name="T18" fmla="*/ 0 w 140"/>
                  <a:gd name="T19" fmla="*/ 0 h 946"/>
                  <a:gd name="T20" fmla="*/ 0 w 140"/>
                  <a:gd name="T21" fmla="*/ 0 h 946"/>
                  <a:gd name="T22" fmla="*/ 0 w 140"/>
                  <a:gd name="T23" fmla="*/ 0 h 94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40"/>
                  <a:gd name="T37" fmla="*/ 0 h 946"/>
                  <a:gd name="T38" fmla="*/ 140 w 140"/>
                  <a:gd name="T39" fmla="*/ 946 h 94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40" h="946">
                    <a:moveTo>
                      <a:pt x="45" y="0"/>
                    </a:moveTo>
                    <a:lnTo>
                      <a:pt x="21" y="136"/>
                    </a:lnTo>
                    <a:lnTo>
                      <a:pt x="5" y="315"/>
                    </a:lnTo>
                    <a:lnTo>
                      <a:pt x="8" y="677"/>
                    </a:lnTo>
                    <a:lnTo>
                      <a:pt x="0" y="846"/>
                    </a:lnTo>
                    <a:lnTo>
                      <a:pt x="67" y="946"/>
                    </a:lnTo>
                    <a:lnTo>
                      <a:pt x="136" y="846"/>
                    </a:lnTo>
                    <a:lnTo>
                      <a:pt x="133" y="677"/>
                    </a:lnTo>
                    <a:lnTo>
                      <a:pt x="140" y="312"/>
                    </a:lnTo>
                    <a:lnTo>
                      <a:pt x="113" y="121"/>
                    </a:lnTo>
                    <a:lnTo>
                      <a:pt x="80" y="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E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6175" name="Freeform 56"/>
              <p:cNvSpPr>
                <a:spLocks/>
              </p:cNvSpPr>
              <p:nvPr/>
            </p:nvSpPr>
            <p:spPr bwMode="auto">
              <a:xfrm>
                <a:off x="4344" y="1807"/>
                <a:ext cx="10" cy="12"/>
              </a:xfrm>
              <a:custGeom>
                <a:avLst/>
                <a:gdLst>
                  <a:gd name="T0" fmla="*/ 0 w 79"/>
                  <a:gd name="T1" fmla="*/ 0 h 72"/>
                  <a:gd name="T2" fmla="*/ 0 w 79"/>
                  <a:gd name="T3" fmla="*/ 0 h 72"/>
                  <a:gd name="T4" fmla="*/ 0 w 79"/>
                  <a:gd name="T5" fmla="*/ 0 h 72"/>
                  <a:gd name="T6" fmla="*/ 0 w 79"/>
                  <a:gd name="T7" fmla="*/ 0 h 72"/>
                  <a:gd name="T8" fmla="*/ 0 w 79"/>
                  <a:gd name="T9" fmla="*/ 0 h 72"/>
                  <a:gd name="T10" fmla="*/ 0 w 79"/>
                  <a:gd name="T11" fmla="*/ 0 h 72"/>
                  <a:gd name="T12" fmla="*/ 0 w 79"/>
                  <a:gd name="T13" fmla="*/ 0 h 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9"/>
                  <a:gd name="T22" fmla="*/ 0 h 72"/>
                  <a:gd name="T23" fmla="*/ 79 w 79"/>
                  <a:gd name="T24" fmla="*/ 72 h 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9" h="72">
                    <a:moveTo>
                      <a:pt x="2" y="7"/>
                    </a:moveTo>
                    <a:cubicBezTo>
                      <a:pt x="0" y="12"/>
                      <a:pt x="0" y="17"/>
                      <a:pt x="0" y="23"/>
                    </a:cubicBezTo>
                    <a:cubicBezTo>
                      <a:pt x="0" y="50"/>
                      <a:pt x="17" y="72"/>
                      <a:pt x="39" y="72"/>
                    </a:cubicBezTo>
                    <a:cubicBezTo>
                      <a:pt x="61" y="72"/>
                      <a:pt x="79" y="50"/>
                      <a:pt x="79" y="23"/>
                    </a:cubicBezTo>
                    <a:cubicBezTo>
                      <a:pt x="79" y="15"/>
                      <a:pt x="77" y="7"/>
                      <a:pt x="74" y="0"/>
                    </a:cubicBezTo>
                    <a:lnTo>
                      <a:pt x="40" y="24"/>
                    </a:lnTo>
                    <a:lnTo>
                      <a:pt x="2" y="7"/>
                    </a:lnTo>
                    <a:close/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6176" name="Freeform 57"/>
              <p:cNvSpPr>
                <a:spLocks/>
              </p:cNvSpPr>
              <p:nvPr/>
            </p:nvSpPr>
            <p:spPr bwMode="auto">
              <a:xfrm>
                <a:off x="4334" y="1800"/>
                <a:ext cx="30" cy="24"/>
              </a:xfrm>
              <a:custGeom>
                <a:avLst/>
                <a:gdLst>
                  <a:gd name="T0" fmla="*/ 0 w 270"/>
                  <a:gd name="T1" fmla="*/ 0 h 145"/>
                  <a:gd name="T2" fmla="*/ 0 w 270"/>
                  <a:gd name="T3" fmla="*/ 0 h 145"/>
                  <a:gd name="T4" fmla="*/ 0 w 270"/>
                  <a:gd name="T5" fmla="*/ 0 h 145"/>
                  <a:gd name="T6" fmla="*/ 0 w 270"/>
                  <a:gd name="T7" fmla="*/ 0 h 145"/>
                  <a:gd name="T8" fmla="*/ 0 w 270"/>
                  <a:gd name="T9" fmla="*/ 0 h 145"/>
                  <a:gd name="T10" fmla="*/ 0 w 270"/>
                  <a:gd name="T11" fmla="*/ 0 h 145"/>
                  <a:gd name="T12" fmla="*/ 0 w 270"/>
                  <a:gd name="T13" fmla="*/ 0 h 145"/>
                  <a:gd name="T14" fmla="*/ 0 w 270"/>
                  <a:gd name="T15" fmla="*/ 0 h 145"/>
                  <a:gd name="T16" fmla="*/ 0 w 270"/>
                  <a:gd name="T17" fmla="*/ 0 h 14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0"/>
                  <a:gd name="T28" fmla="*/ 0 h 145"/>
                  <a:gd name="T29" fmla="*/ 270 w 270"/>
                  <a:gd name="T30" fmla="*/ 145 h 14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0" h="145">
                    <a:moveTo>
                      <a:pt x="26" y="0"/>
                    </a:moveTo>
                    <a:lnTo>
                      <a:pt x="135" y="63"/>
                    </a:lnTo>
                    <a:lnTo>
                      <a:pt x="250" y="0"/>
                    </a:lnTo>
                    <a:lnTo>
                      <a:pt x="270" y="30"/>
                    </a:lnTo>
                    <a:lnTo>
                      <a:pt x="194" y="145"/>
                    </a:lnTo>
                    <a:lnTo>
                      <a:pt x="135" y="67"/>
                    </a:lnTo>
                    <a:lnTo>
                      <a:pt x="77" y="144"/>
                    </a:lnTo>
                    <a:lnTo>
                      <a:pt x="0" y="29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FFFFFF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6177" name="Freeform 58"/>
              <p:cNvSpPr>
                <a:spLocks/>
              </p:cNvSpPr>
              <p:nvPr/>
            </p:nvSpPr>
            <p:spPr bwMode="auto">
              <a:xfrm>
                <a:off x="4249" y="1866"/>
                <a:ext cx="8" cy="32"/>
              </a:xfrm>
              <a:custGeom>
                <a:avLst/>
                <a:gdLst>
                  <a:gd name="T0" fmla="*/ 0 w 76"/>
                  <a:gd name="T1" fmla="*/ 0 h 193"/>
                  <a:gd name="T2" fmla="*/ 0 w 76"/>
                  <a:gd name="T3" fmla="*/ 0 h 193"/>
                  <a:gd name="T4" fmla="*/ 0 w 76"/>
                  <a:gd name="T5" fmla="*/ 0 h 193"/>
                  <a:gd name="T6" fmla="*/ 0 w 76"/>
                  <a:gd name="T7" fmla="*/ 0 h 193"/>
                  <a:gd name="T8" fmla="*/ 0 w 76"/>
                  <a:gd name="T9" fmla="*/ 0 h 193"/>
                  <a:gd name="T10" fmla="*/ 0 w 76"/>
                  <a:gd name="T11" fmla="*/ 0 h 193"/>
                  <a:gd name="T12" fmla="*/ 0 w 76"/>
                  <a:gd name="T13" fmla="*/ 0 h 193"/>
                  <a:gd name="T14" fmla="*/ 0 w 76"/>
                  <a:gd name="T15" fmla="*/ 0 h 193"/>
                  <a:gd name="T16" fmla="*/ 0 w 76"/>
                  <a:gd name="T17" fmla="*/ 0 h 193"/>
                  <a:gd name="T18" fmla="*/ 0 w 76"/>
                  <a:gd name="T19" fmla="*/ 0 h 193"/>
                  <a:gd name="T20" fmla="*/ 0 w 76"/>
                  <a:gd name="T21" fmla="*/ 0 h 193"/>
                  <a:gd name="T22" fmla="*/ 0 w 76"/>
                  <a:gd name="T23" fmla="*/ 0 h 193"/>
                  <a:gd name="T24" fmla="*/ 0 w 76"/>
                  <a:gd name="T25" fmla="*/ 0 h 193"/>
                  <a:gd name="T26" fmla="*/ 0 w 76"/>
                  <a:gd name="T27" fmla="*/ 0 h 193"/>
                  <a:gd name="T28" fmla="*/ 0 w 76"/>
                  <a:gd name="T29" fmla="*/ 0 h 193"/>
                  <a:gd name="T30" fmla="*/ 0 w 76"/>
                  <a:gd name="T31" fmla="*/ 0 h 193"/>
                  <a:gd name="T32" fmla="*/ 0 w 76"/>
                  <a:gd name="T33" fmla="*/ 0 h 193"/>
                  <a:gd name="T34" fmla="*/ 0 w 76"/>
                  <a:gd name="T35" fmla="*/ 0 h 193"/>
                  <a:gd name="T36" fmla="*/ 0 w 76"/>
                  <a:gd name="T37" fmla="*/ 0 h 193"/>
                  <a:gd name="T38" fmla="*/ 0 w 76"/>
                  <a:gd name="T39" fmla="*/ 0 h 193"/>
                  <a:gd name="T40" fmla="*/ 0 w 76"/>
                  <a:gd name="T41" fmla="*/ 0 h 19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76"/>
                  <a:gd name="T64" fmla="*/ 0 h 193"/>
                  <a:gd name="T65" fmla="*/ 76 w 76"/>
                  <a:gd name="T66" fmla="*/ 193 h 19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76" h="193">
                    <a:moveTo>
                      <a:pt x="63" y="0"/>
                    </a:moveTo>
                    <a:lnTo>
                      <a:pt x="70" y="20"/>
                    </a:lnTo>
                    <a:lnTo>
                      <a:pt x="73" y="37"/>
                    </a:lnTo>
                    <a:lnTo>
                      <a:pt x="76" y="60"/>
                    </a:lnTo>
                    <a:lnTo>
                      <a:pt x="76" y="75"/>
                    </a:lnTo>
                    <a:lnTo>
                      <a:pt x="76" y="93"/>
                    </a:lnTo>
                    <a:lnTo>
                      <a:pt x="71" y="116"/>
                    </a:lnTo>
                    <a:lnTo>
                      <a:pt x="63" y="142"/>
                    </a:lnTo>
                    <a:lnTo>
                      <a:pt x="55" y="159"/>
                    </a:lnTo>
                    <a:lnTo>
                      <a:pt x="46" y="175"/>
                    </a:lnTo>
                    <a:lnTo>
                      <a:pt x="34" y="186"/>
                    </a:lnTo>
                    <a:lnTo>
                      <a:pt x="20" y="192"/>
                    </a:lnTo>
                    <a:lnTo>
                      <a:pt x="8" y="193"/>
                    </a:lnTo>
                    <a:lnTo>
                      <a:pt x="3" y="181"/>
                    </a:lnTo>
                    <a:lnTo>
                      <a:pt x="2" y="171"/>
                    </a:lnTo>
                    <a:lnTo>
                      <a:pt x="0" y="154"/>
                    </a:lnTo>
                    <a:lnTo>
                      <a:pt x="0" y="139"/>
                    </a:lnTo>
                    <a:lnTo>
                      <a:pt x="4" y="98"/>
                    </a:lnTo>
                    <a:lnTo>
                      <a:pt x="34" y="12"/>
                    </a:lnTo>
                    <a:lnTo>
                      <a:pt x="50" y="2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20202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477"/>
              </a:p>
            </p:txBody>
          </p:sp>
          <p:grpSp>
            <p:nvGrpSpPr>
              <p:cNvPr id="6178" name="Group 59"/>
              <p:cNvGrpSpPr>
                <a:grpSpLocks/>
              </p:cNvGrpSpPr>
              <p:nvPr/>
            </p:nvGrpSpPr>
            <p:grpSpPr bwMode="auto">
              <a:xfrm>
                <a:off x="4357" y="1800"/>
                <a:ext cx="96" cy="202"/>
                <a:chOff x="4357" y="1800"/>
                <a:chExt cx="96" cy="202"/>
              </a:xfrm>
            </p:grpSpPr>
            <p:grpSp>
              <p:nvGrpSpPr>
                <p:cNvPr id="6191" name="Group 60"/>
                <p:cNvGrpSpPr>
                  <a:grpSpLocks/>
                </p:cNvGrpSpPr>
                <p:nvPr/>
              </p:nvGrpSpPr>
              <p:grpSpPr bwMode="auto">
                <a:xfrm>
                  <a:off x="4357" y="1800"/>
                  <a:ext cx="96" cy="202"/>
                  <a:chOff x="4357" y="1800"/>
                  <a:chExt cx="96" cy="202"/>
                </a:xfrm>
              </p:grpSpPr>
              <p:grpSp>
                <p:nvGrpSpPr>
                  <p:cNvPr id="6193" name="Group 61"/>
                  <p:cNvGrpSpPr>
                    <a:grpSpLocks/>
                  </p:cNvGrpSpPr>
                  <p:nvPr/>
                </p:nvGrpSpPr>
                <p:grpSpPr bwMode="auto">
                  <a:xfrm>
                    <a:off x="4357" y="1800"/>
                    <a:ext cx="96" cy="202"/>
                    <a:chOff x="4357" y="1800"/>
                    <a:chExt cx="96" cy="202"/>
                  </a:xfrm>
                </p:grpSpPr>
                <p:sp>
                  <p:nvSpPr>
                    <p:cNvPr id="6195" name="Freeform 62"/>
                    <p:cNvSpPr>
                      <a:spLocks/>
                    </p:cNvSpPr>
                    <p:nvPr/>
                  </p:nvSpPr>
                  <p:spPr bwMode="auto">
                    <a:xfrm>
                      <a:off x="4357" y="1800"/>
                      <a:ext cx="96" cy="202"/>
                    </a:xfrm>
                    <a:custGeom>
                      <a:avLst/>
                      <a:gdLst>
                        <a:gd name="T0" fmla="*/ 0 w 859"/>
                        <a:gd name="T1" fmla="*/ 0 h 1213"/>
                        <a:gd name="T2" fmla="*/ 0 w 859"/>
                        <a:gd name="T3" fmla="*/ 0 h 1213"/>
                        <a:gd name="T4" fmla="*/ 0 w 859"/>
                        <a:gd name="T5" fmla="*/ 0 h 1213"/>
                        <a:gd name="T6" fmla="*/ 0 w 859"/>
                        <a:gd name="T7" fmla="*/ 0 h 1213"/>
                        <a:gd name="T8" fmla="*/ 0 w 859"/>
                        <a:gd name="T9" fmla="*/ 0 h 1213"/>
                        <a:gd name="T10" fmla="*/ 0 w 859"/>
                        <a:gd name="T11" fmla="*/ 0 h 1213"/>
                        <a:gd name="T12" fmla="*/ 0 w 859"/>
                        <a:gd name="T13" fmla="*/ 0 h 1213"/>
                        <a:gd name="T14" fmla="*/ 0 w 859"/>
                        <a:gd name="T15" fmla="*/ 0 h 1213"/>
                        <a:gd name="T16" fmla="*/ 0 w 859"/>
                        <a:gd name="T17" fmla="*/ 0 h 1213"/>
                        <a:gd name="T18" fmla="*/ 0 w 859"/>
                        <a:gd name="T19" fmla="*/ 0 h 1213"/>
                        <a:gd name="T20" fmla="*/ 0 w 859"/>
                        <a:gd name="T21" fmla="*/ 0 h 1213"/>
                        <a:gd name="T22" fmla="*/ 0 w 859"/>
                        <a:gd name="T23" fmla="*/ 0 h 1213"/>
                        <a:gd name="T24" fmla="*/ 0 w 859"/>
                        <a:gd name="T25" fmla="*/ 0 h 1213"/>
                        <a:gd name="T26" fmla="*/ 0 w 859"/>
                        <a:gd name="T27" fmla="*/ 0 h 1213"/>
                        <a:gd name="T28" fmla="*/ 0 w 859"/>
                        <a:gd name="T29" fmla="*/ 0 h 1213"/>
                        <a:gd name="T30" fmla="*/ 0 w 859"/>
                        <a:gd name="T31" fmla="*/ 0 h 1213"/>
                        <a:gd name="T32" fmla="*/ 0 w 859"/>
                        <a:gd name="T33" fmla="*/ 0 h 1213"/>
                        <a:gd name="T34" fmla="*/ 0 w 859"/>
                        <a:gd name="T35" fmla="*/ 0 h 1213"/>
                        <a:gd name="T36" fmla="*/ 0 w 859"/>
                        <a:gd name="T37" fmla="*/ 0 h 1213"/>
                        <a:gd name="T38" fmla="*/ 0 w 859"/>
                        <a:gd name="T39" fmla="*/ 0 h 1213"/>
                        <a:gd name="T40" fmla="*/ 0 w 859"/>
                        <a:gd name="T41" fmla="*/ 0 h 1213"/>
                        <a:gd name="T42" fmla="*/ 0 w 859"/>
                        <a:gd name="T43" fmla="*/ 0 h 1213"/>
                        <a:gd name="T44" fmla="*/ 0 w 859"/>
                        <a:gd name="T45" fmla="*/ 0 h 1213"/>
                        <a:gd name="T46" fmla="*/ 0 w 859"/>
                        <a:gd name="T47" fmla="*/ 0 h 1213"/>
                        <a:gd name="T48" fmla="*/ 0 w 859"/>
                        <a:gd name="T49" fmla="*/ 0 h 1213"/>
                        <a:gd name="T50" fmla="*/ 0 w 859"/>
                        <a:gd name="T51" fmla="*/ 0 h 1213"/>
                        <a:gd name="T52" fmla="*/ 0 w 859"/>
                        <a:gd name="T53" fmla="*/ 0 h 1213"/>
                        <a:gd name="T54" fmla="*/ 0 w 859"/>
                        <a:gd name="T55" fmla="*/ 0 h 1213"/>
                        <a:gd name="T56" fmla="*/ 0 w 859"/>
                        <a:gd name="T57" fmla="*/ 0 h 1213"/>
                        <a:gd name="T58" fmla="*/ 0 w 859"/>
                        <a:gd name="T59" fmla="*/ 0 h 1213"/>
                        <a:gd name="T60" fmla="*/ 0 w 859"/>
                        <a:gd name="T61" fmla="*/ 0 h 1213"/>
                        <a:gd name="T62" fmla="*/ 0 w 859"/>
                        <a:gd name="T63" fmla="*/ 0 h 1213"/>
                        <a:gd name="T64" fmla="*/ 0 w 859"/>
                        <a:gd name="T65" fmla="*/ 0 h 1213"/>
                        <a:gd name="T66" fmla="*/ 0 w 859"/>
                        <a:gd name="T67" fmla="*/ 0 h 1213"/>
                        <a:gd name="T68" fmla="*/ 0 w 859"/>
                        <a:gd name="T69" fmla="*/ 0 h 1213"/>
                        <a:gd name="T70" fmla="*/ 0 w 859"/>
                        <a:gd name="T71" fmla="*/ 0 h 1213"/>
                        <a:gd name="T72" fmla="*/ 0 w 859"/>
                        <a:gd name="T73" fmla="*/ 0 h 1213"/>
                        <a:gd name="T74" fmla="*/ 0 w 859"/>
                        <a:gd name="T75" fmla="*/ 0 h 1213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w 859"/>
                        <a:gd name="T115" fmla="*/ 0 h 1213"/>
                        <a:gd name="T116" fmla="*/ 859 w 859"/>
                        <a:gd name="T117" fmla="*/ 1213 h 1213"/>
                      </a:gdLst>
                      <a:ahLst/>
                      <a:cxnLst>
                        <a:cxn ang="T76">
                          <a:pos x="T0" y="T1"/>
                        </a:cxn>
                        <a:cxn ang="T77">
                          <a:pos x="T2" y="T3"/>
                        </a:cxn>
                        <a:cxn ang="T78">
                          <a:pos x="T4" y="T5"/>
                        </a:cxn>
                        <a:cxn ang="T79">
                          <a:pos x="T6" y="T7"/>
                        </a:cxn>
                        <a:cxn ang="T80">
                          <a:pos x="T8" y="T9"/>
                        </a:cxn>
                        <a:cxn ang="T81">
                          <a:pos x="T10" y="T11"/>
                        </a:cxn>
                        <a:cxn ang="T82">
                          <a:pos x="T12" y="T13"/>
                        </a:cxn>
                        <a:cxn ang="T83">
                          <a:pos x="T14" y="T15"/>
                        </a:cxn>
                        <a:cxn ang="T84">
                          <a:pos x="T16" y="T17"/>
                        </a:cxn>
                        <a:cxn ang="T85">
                          <a:pos x="T18" y="T19"/>
                        </a:cxn>
                        <a:cxn ang="T86">
                          <a:pos x="T20" y="T21"/>
                        </a:cxn>
                        <a:cxn ang="T87">
                          <a:pos x="T22" y="T23"/>
                        </a:cxn>
                        <a:cxn ang="T88">
                          <a:pos x="T24" y="T25"/>
                        </a:cxn>
                        <a:cxn ang="T89">
                          <a:pos x="T26" y="T27"/>
                        </a:cxn>
                        <a:cxn ang="T90">
                          <a:pos x="T28" y="T29"/>
                        </a:cxn>
                        <a:cxn ang="T91">
                          <a:pos x="T30" y="T31"/>
                        </a:cxn>
                        <a:cxn ang="T92">
                          <a:pos x="T32" y="T33"/>
                        </a:cxn>
                        <a:cxn ang="T93">
                          <a:pos x="T34" y="T35"/>
                        </a:cxn>
                        <a:cxn ang="T94">
                          <a:pos x="T36" y="T37"/>
                        </a:cxn>
                        <a:cxn ang="T95">
                          <a:pos x="T38" y="T39"/>
                        </a:cxn>
                        <a:cxn ang="T96">
                          <a:pos x="T40" y="T41"/>
                        </a:cxn>
                        <a:cxn ang="T97">
                          <a:pos x="T42" y="T43"/>
                        </a:cxn>
                        <a:cxn ang="T98">
                          <a:pos x="T44" y="T45"/>
                        </a:cxn>
                        <a:cxn ang="T99">
                          <a:pos x="T46" y="T47"/>
                        </a:cxn>
                        <a:cxn ang="T100">
                          <a:pos x="T48" y="T49"/>
                        </a:cxn>
                        <a:cxn ang="T101">
                          <a:pos x="T50" y="T51"/>
                        </a:cxn>
                        <a:cxn ang="T102">
                          <a:pos x="T52" y="T53"/>
                        </a:cxn>
                        <a:cxn ang="T103">
                          <a:pos x="T54" y="T55"/>
                        </a:cxn>
                        <a:cxn ang="T104">
                          <a:pos x="T56" y="T57"/>
                        </a:cxn>
                        <a:cxn ang="T105">
                          <a:pos x="T58" y="T59"/>
                        </a:cxn>
                        <a:cxn ang="T106">
                          <a:pos x="T60" y="T61"/>
                        </a:cxn>
                        <a:cxn ang="T107">
                          <a:pos x="T62" y="T63"/>
                        </a:cxn>
                        <a:cxn ang="T108">
                          <a:pos x="T64" y="T65"/>
                        </a:cxn>
                        <a:cxn ang="T109">
                          <a:pos x="T66" y="T67"/>
                        </a:cxn>
                        <a:cxn ang="T110">
                          <a:pos x="T68" y="T69"/>
                        </a:cxn>
                        <a:cxn ang="T111">
                          <a:pos x="T70" y="T71"/>
                        </a:cxn>
                        <a:cxn ang="T112">
                          <a:pos x="T72" y="T73"/>
                        </a:cxn>
                        <a:cxn ang="T113">
                          <a:pos x="T74" y="T75"/>
                        </a:cxn>
                      </a:cxnLst>
                      <a:rect l="T114" t="T115" r="T116" b="T117"/>
                      <a:pathLst>
                        <a:path w="859" h="1213">
                          <a:moveTo>
                            <a:pt x="504" y="454"/>
                          </a:moveTo>
                          <a:lnTo>
                            <a:pt x="529" y="453"/>
                          </a:lnTo>
                          <a:lnTo>
                            <a:pt x="565" y="448"/>
                          </a:lnTo>
                          <a:lnTo>
                            <a:pt x="625" y="426"/>
                          </a:lnTo>
                          <a:lnTo>
                            <a:pt x="757" y="383"/>
                          </a:lnTo>
                          <a:lnTo>
                            <a:pt x="777" y="386"/>
                          </a:lnTo>
                          <a:lnTo>
                            <a:pt x="796" y="393"/>
                          </a:lnTo>
                          <a:lnTo>
                            <a:pt x="816" y="405"/>
                          </a:lnTo>
                          <a:lnTo>
                            <a:pt x="829" y="417"/>
                          </a:lnTo>
                          <a:lnTo>
                            <a:pt x="841" y="435"/>
                          </a:lnTo>
                          <a:lnTo>
                            <a:pt x="849" y="455"/>
                          </a:lnTo>
                          <a:lnTo>
                            <a:pt x="856" y="482"/>
                          </a:lnTo>
                          <a:lnTo>
                            <a:pt x="858" y="504"/>
                          </a:lnTo>
                          <a:lnTo>
                            <a:pt x="859" y="528"/>
                          </a:lnTo>
                          <a:lnTo>
                            <a:pt x="858" y="555"/>
                          </a:lnTo>
                          <a:lnTo>
                            <a:pt x="854" y="580"/>
                          </a:lnTo>
                          <a:lnTo>
                            <a:pt x="849" y="601"/>
                          </a:lnTo>
                          <a:lnTo>
                            <a:pt x="743" y="630"/>
                          </a:lnTo>
                          <a:lnTo>
                            <a:pt x="699" y="650"/>
                          </a:lnTo>
                          <a:lnTo>
                            <a:pt x="670" y="665"/>
                          </a:lnTo>
                          <a:lnTo>
                            <a:pt x="646" y="677"/>
                          </a:lnTo>
                          <a:lnTo>
                            <a:pt x="625" y="685"/>
                          </a:lnTo>
                          <a:lnTo>
                            <a:pt x="594" y="693"/>
                          </a:lnTo>
                          <a:lnTo>
                            <a:pt x="531" y="709"/>
                          </a:lnTo>
                          <a:lnTo>
                            <a:pt x="427" y="730"/>
                          </a:lnTo>
                          <a:lnTo>
                            <a:pt x="350" y="742"/>
                          </a:lnTo>
                          <a:lnTo>
                            <a:pt x="332" y="737"/>
                          </a:lnTo>
                          <a:lnTo>
                            <a:pt x="319" y="725"/>
                          </a:lnTo>
                          <a:lnTo>
                            <a:pt x="311" y="706"/>
                          </a:lnTo>
                          <a:lnTo>
                            <a:pt x="286" y="658"/>
                          </a:lnTo>
                          <a:lnTo>
                            <a:pt x="281" y="688"/>
                          </a:lnTo>
                          <a:lnTo>
                            <a:pt x="275" y="766"/>
                          </a:lnTo>
                          <a:lnTo>
                            <a:pt x="278" y="826"/>
                          </a:lnTo>
                          <a:lnTo>
                            <a:pt x="286" y="857"/>
                          </a:lnTo>
                          <a:lnTo>
                            <a:pt x="287" y="891"/>
                          </a:lnTo>
                          <a:lnTo>
                            <a:pt x="287" y="923"/>
                          </a:lnTo>
                          <a:lnTo>
                            <a:pt x="292" y="962"/>
                          </a:lnTo>
                          <a:lnTo>
                            <a:pt x="301" y="999"/>
                          </a:lnTo>
                          <a:lnTo>
                            <a:pt x="325" y="1105"/>
                          </a:lnTo>
                          <a:lnTo>
                            <a:pt x="308" y="1124"/>
                          </a:lnTo>
                          <a:lnTo>
                            <a:pt x="285" y="1138"/>
                          </a:lnTo>
                          <a:lnTo>
                            <a:pt x="251" y="1150"/>
                          </a:lnTo>
                          <a:lnTo>
                            <a:pt x="215" y="1157"/>
                          </a:lnTo>
                          <a:lnTo>
                            <a:pt x="186" y="1166"/>
                          </a:lnTo>
                          <a:lnTo>
                            <a:pt x="154" y="1176"/>
                          </a:lnTo>
                          <a:lnTo>
                            <a:pt x="125" y="1186"/>
                          </a:lnTo>
                          <a:lnTo>
                            <a:pt x="93" y="1195"/>
                          </a:lnTo>
                          <a:lnTo>
                            <a:pt x="52" y="1206"/>
                          </a:lnTo>
                          <a:lnTo>
                            <a:pt x="0" y="1213"/>
                          </a:lnTo>
                          <a:lnTo>
                            <a:pt x="24" y="1072"/>
                          </a:lnTo>
                          <a:lnTo>
                            <a:pt x="33" y="1027"/>
                          </a:lnTo>
                          <a:lnTo>
                            <a:pt x="37" y="1000"/>
                          </a:lnTo>
                          <a:lnTo>
                            <a:pt x="39" y="969"/>
                          </a:lnTo>
                          <a:lnTo>
                            <a:pt x="42" y="905"/>
                          </a:lnTo>
                          <a:lnTo>
                            <a:pt x="40" y="815"/>
                          </a:lnTo>
                          <a:lnTo>
                            <a:pt x="23" y="585"/>
                          </a:lnTo>
                          <a:lnTo>
                            <a:pt x="33" y="229"/>
                          </a:lnTo>
                          <a:lnTo>
                            <a:pt x="72" y="33"/>
                          </a:lnTo>
                          <a:lnTo>
                            <a:pt x="173" y="17"/>
                          </a:lnTo>
                          <a:lnTo>
                            <a:pt x="208" y="9"/>
                          </a:lnTo>
                          <a:lnTo>
                            <a:pt x="233" y="3"/>
                          </a:lnTo>
                          <a:lnTo>
                            <a:pt x="248" y="0"/>
                          </a:lnTo>
                          <a:lnTo>
                            <a:pt x="267" y="0"/>
                          </a:lnTo>
                          <a:lnTo>
                            <a:pt x="283" y="2"/>
                          </a:lnTo>
                          <a:lnTo>
                            <a:pt x="298" y="5"/>
                          </a:lnTo>
                          <a:lnTo>
                            <a:pt x="315" y="13"/>
                          </a:lnTo>
                          <a:lnTo>
                            <a:pt x="332" y="25"/>
                          </a:lnTo>
                          <a:lnTo>
                            <a:pt x="347" y="42"/>
                          </a:lnTo>
                          <a:lnTo>
                            <a:pt x="356" y="57"/>
                          </a:lnTo>
                          <a:lnTo>
                            <a:pt x="362" y="78"/>
                          </a:lnTo>
                          <a:lnTo>
                            <a:pt x="362" y="106"/>
                          </a:lnTo>
                          <a:lnTo>
                            <a:pt x="367" y="143"/>
                          </a:lnTo>
                          <a:lnTo>
                            <a:pt x="385" y="224"/>
                          </a:lnTo>
                          <a:lnTo>
                            <a:pt x="438" y="424"/>
                          </a:lnTo>
                          <a:lnTo>
                            <a:pt x="446" y="451"/>
                          </a:lnTo>
                          <a:lnTo>
                            <a:pt x="470" y="454"/>
                          </a:lnTo>
                          <a:lnTo>
                            <a:pt x="504" y="454"/>
                          </a:lnTo>
                          <a:close/>
                        </a:path>
                      </a:pathLst>
                    </a:custGeom>
                    <a:solidFill>
                      <a:srgbClr val="808080"/>
                    </a:solidFill>
                    <a:ln w="1588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sz="1477"/>
                    </a:p>
                  </p:txBody>
                </p:sp>
                <p:sp>
                  <p:nvSpPr>
                    <p:cNvPr id="6196" name="Freeform 63"/>
                    <p:cNvSpPr>
                      <a:spLocks/>
                    </p:cNvSpPr>
                    <p:nvPr/>
                  </p:nvSpPr>
                  <p:spPr bwMode="auto">
                    <a:xfrm>
                      <a:off x="4378" y="1854"/>
                      <a:ext cx="10" cy="54"/>
                    </a:xfrm>
                    <a:custGeom>
                      <a:avLst/>
                      <a:gdLst>
                        <a:gd name="T0" fmla="*/ 0 w 93"/>
                        <a:gd name="T1" fmla="*/ 0 h 326"/>
                        <a:gd name="T2" fmla="*/ 0 w 93"/>
                        <a:gd name="T3" fmla="*/ 0 h 326"/>
                        <a:gd name="T4" fmla="*/ 0 w 93"/>
                        <a:gd name="T5" fmla="*/ 0 h 326"/>
                        <a:gd name="T6" fmla="*/ 0 w 93"/>
                        <a:gd name="T7" fmla="*/ 0 h 326"/>
                        <a:gd name="T8" fmla="*/ 0 w 93"/>
                        <a:gd name="T9" fmla="*/ 0 h 32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3"/>
                        <a:gd name="T16" fmla="*/ 0 h 326"/>
                        <a:gd name="T17" fmla="*/ 93 w 93"/>
                        <a:gd name="T18" fmla="*/ 326 h 32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3" h="326">
                          <a:moveTo>
                            <a:pt x="93" y="326"/>
                          </a:moveTo>
                          <a:lnTo>
                            <a:pt x="60" y="218"/>
                          </a:lnTo>
                          <a:lnTo>
                            <a:pt x="27" y="109"/>
                          </a:lnTo>
                          <a:lnTo>
                            <a:pt x="33" y="1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noFill/>
                    <a:ln w="15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 sz="1477"/>
                    </a:p>
                  </p:txBody>
                </p:sp>
              </p:grpSp>
              <p:sp>
                <p:nvSpPr>
                  <p:cNvPr id="6194" name="Freeform 64"/>
                  <p:cNvSpPr>
                    <a:spLocks/>
                  </p:cNvSpPr>
                  <p:nvPr/>
                </p:nvSpPr>
                <p:spPr bwMode="auto">
                  <a:xfrm>
                    <a:off x="4398" y="1875"/>
                    <a:ext cx="9" cy="11"/>
                  </a:xfrm>
                  <a:custGeom>
                    <a:avLst/>
                    <a:gdLst>
                      <a:gd name="T0" fmla="*/ 0 w 78"/>
                      <a:gd name="T1" fmla="*/ 0 h 67"/>
                      <a:gd name="T2" fmla="*/ 0 w 78"/>
                      <a:gd name="T3" fmla="*/ 0 h 67"/>
                      <a:gd name="T4" fmla="*/ 0 w 78"/>
                      <a:gd name="T5" fmla="*/ 0 h 67"/>
                      <a:gd name="T6" fmla="*/ 0 w 78"/>
                      <a:gd name="T7" fmla="*/ 0 h 67"/>
                      <a:gd name="T8" fmla="*/ 0 w 78"/>
                      <a:gd name="T9" fmla="*/ 0 h 67"/>
                      <a:gd name="T10" fmla="*/ 0 w 78"/>
                      <a:gd name="T11" fmla="*/ 0 h 6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78"/>
                      <a:gd name="T19" fmla="*/ 0 h 67"/>
                      <a:gd name="T20" fmla="*/ 78 w 78"/>
                      <a:gd name="T21" fmla="*/ 67 h 6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78" h="67">
                        <a:moveTo>
                          <a:pt x="78" y="2"/>
                        </a:moveTo>
                        <a:lnTo>
                          <a:pt x="41" y="0"/>
                        </a:lnTo>
                        <a:lnTo>
                          <a:pt x="21" y="8"/>
                        </a:lnTo>
                        <a:lnTo>
                          <a:pt x="7" y="24"/>
                        </a:lnTo>
                        <a:lnTo>
                          <a:pt x="0" y="48"/>
                        </a:lnTo>
                        <a:lnTo>
                          <a:pt x="1" y="67"/>
                        </a:lnTo>
                      </a:path>
                    </a:pathLst>
                  </a:custGeom>
                  <a:noFill/>
                  <a:ln w="1588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 sz="1477"/>
                  </a:p>
                </p:txBody>
              </p:sp>
            </p:grpSp>
            <p:sp>
              <p:nvSpPr>
                <p:cNvPr id="6192" name="Freeform 65"/>
                <p:cNvSpPr>
                  <a:spLocks/>
                </p:cNvSpPr>
                <p:nvPr/>
              </p:nvSpPr>
              <p:spPr bwMode="auto">
                <a:xfrm>
                  <a:off x="4358" y="1805"/>
                  <a:ext cx="20" cy="157"/>
                </a:xfrm>
                <a:custGeom>
                  <a:avLst/>
                  <a:gdLst>
                    <a:gd name="T0" fmla="*/ 0 w 180"/>
                    <a:gd name="T1" fmla="*/ 0 h 942"/>
                    <a:gd name="T2" fmla="*/ 0 w 180"/>
                    <a:gd name="T3" fmla="*/ 0 h 942"/>
                    <a:gd name="T4" fmla="*/ 0 w 180"/>
                    <a:gd name="T5" fmla="*/ 0 h 942"/>
                    <a:gd name="T6" fmla="*/ 0 w 180"/>
                    <a:gd name="T7" fmla="*/ 0 h 942"/>
                    <a:gd name="T8" fmla="*/ 0 w 180"/>
                    <a:gd name="T9" fmla="*/ 0 h 942"/>
                    <a:gd name="T10" fmla="*/ 0 w 180"/>
                    <a:gd name="T11" fmla="*/ 0 h 942"/>
                    <a:gd name="T12" fmla="*/ 0 w 180"/>
                    <a:gd name="T13" fmla="*/ 0 h 942"/>
                    <a:gd name="T14" fmla="*/ 0 w 180"/>
                    <a:gd name="T15" fmla="*/ 0 h 942"/>
                    <a:gd name="T16" fmla="*/ 0 w 180"/>
                    <a:gd name="T17" fmla="*/ 0 h 942"/>
                    <a:gd name="T18" fmla="*/ 0 w 180"/>
                    <a:gd name="T19" fmla="*/ 0 h 942"/>
                    <a:gd name="T20" fmla="*/ 0 w 180"/>
                    <a:gd name="T21" fmla="*/ 0 h 942"/>
                    <a:gd name="T22" fmla="*/ 0 w 180"/>
                    <a:gd name="T23" fmla="*/ 0 h 942"/>
                    <a:gd name="T24" fmla="*/ 0 w 180"/>
                    <a:gd name="T25" fmla="*/ 0 h 942"/>
                    <a:gd name="T26" fmla="*/ 0 w 180"/>
                    <a:gd name="T27" fmla="*/ 0 h 942"/>
                    <a:gd name="T28" fmla="*/ 0 w 180"/>
                    <a:gd name="T29" fmla="*/ 0 h 942"/>
                    <a:gd name="T30" fmla="*/ 0 w 180"/>
                    <a:gd name="T31" fmla="*/ 0 h 942"/>
                    <a:gd name="T32" fmla="*/ 0 w 180"/>
                    <a:gd name="T33" fmla="*/ 0 h 942"/>
                    <a:gd name="T34" fmla="*/ 0 w 180"/>
                    <a:gd name="T35" fmla="*/ 0 h 942"/>
                    <a:gd name="T36" fmla="*/ 0 w 180"/>
                    <a:gd name="T37" fmla="*/ 0 h 942"/>
                    <a:gd name="T38" fmla="*/ 0 w 180"/>
                    <a:gd name="T39" fmla="*/ 0 h 942"/>
                    <a:gd name="T40" fmla="*/ 0 w 180"/>
                    <a:gd name="T41" fmla="*/ 0 h 942"/>
                    <a:gd name="T42" fmla="*/ 0 w 180"/>
                    <a:gd name="T43" fmla="*/ 0 h 942"/>
                    <a:gd name="T44" fmla="*/ 0 w 180"/>
                    <a:gd name="T45" fmla="*/ 0 h 942"/>
                    <a:gd name="T46" fmla="*/ 0 w 180"/>
                    <a:gd name="T47" fmla="*/ 0 h 942"/>
                    <a:gd name="T48" fmla="*/ 0 w 180"/>
                    <a:gd name="T49" fmla="*/ 0 h 942"/>
                    <a:gd name="T50" fmla="*/ 0 w 180"/>
                    <a:gd name="T51" fmla="*/ 0 h 942"/>
                    <a:gd name="T52" fmla="*/ 0 w 180"/>
                    <a:gd name="T53" fmla="*/ 0 h 942"/>
                    <a:gd name="T54" fmla="*/ 0 w 180"/>
                    <a:gd name="T55" fmla="*/ 0 h 942"/>
                    <a:gd name="T56" fmla="*/ 0 w 180"/>
                    <a:gd name="T57" fmla="*/ 0 h 942"/>
                    <a:gd name="T58" fmla="*/ 0 w 180"/>
                    <a:gd name="T59" fmla="*/ 0 h 942"/>
                    <a:gd name="T60" fmla="*/ 0 w 180"/>
                    <a:gd name="T61" fmla="*/ 0 h 942"/>
                    <a:gd name="T62" fmla="*/ 0 w 180"/>
                    <a:gd name="T63" fmla="*/ 0 h 942"/>
                    <a:gd name="T64" fmla="*/ 0 w 180"/>
                    <a:gd name="T65" fmla="*/ 0 h 942"/>
                    <a:gd name="T66" fmla="*/ 0 w 180"/>
                    <a:gd name="T67" fmla="*/ 0 h 942"/>
                    <a:gd name="T68" fmla="*/ 0 w 180"/>
                    <a:gd name="T69" fmla="*/ 0 h 942"/>
                    <a:gd name="T70" fmla="*/ 0 w 180"/>
                    <a:gd name="T71" fmla="*/ 0 h 942"/>
                    <a:gd name="T72" fmla="*/ 0 w 180"/>
                    <a:gd name="T73" fmla="*/ 0 h 942"/>
                    <a:gd name="T74" fmla="*/ 0 w 180"/>
                    <a:gd name="T75" fmla="*/ 0 h 942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80"/>
                    <a:gd name="T115" fmla="*/ 0 h 942"/>
                    <a:gd name="T116" fmla="*/ 180 w 180"/>
                    <a:gd name="T117" fmla="*/ 942 h 942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80" h="942">
                      <a:moveTo>
                        <a:pt x="70" y="0"/>
                      </a:moveTo>
                      <a:lnTo>
                        <a:pt x="98" y="63"/>
                      </a:lnTo>
                      <a:lnTo>
                        <a:pt x="109" y="86"/>
                      </a:lnTo>
                      <a:lnTo>
                        <a:pt x="120" y="106"/>
                      </a:lnTo>
                      <a:lnTo>
                        <a:pt x="140" y="133"/>
                      </a:lnTo>
                      <a:lnTo>
                        <a:pt x="155" y="149"/>
                      </a:lnTo>
                      <a:lnTo>
                        <a:pt x="180" y="173"/>
                      </a:lnTo>
                      <a:lnTo>
                        <a:pt x="97" y="176"/>
                      </a:lnTo>
                      <a:lnTo>
                        <a:pt x="153" y="246"/>
                      </a:lnTo>
                      <a:lnTo>
                        <a:pt x="122" y="316"/>
                      </a:lnTo>
                      <a:lnTo>
                        <a:pt x="110" y="346"/>
                      </a:lnTo>
                      <a:lnTo>
                        <a:pt x="100" y="379"/>
                      </a:lnTo>
                      <a:lnTo>
                        <a:pt x="91" y="419"/>
                      </a:lnTo>
                      <a:lnTo>
                        <a:pt x="74" y="514"/>
                      </a:lnTo>
                      <a:lnTo>
                        <a:pt x="67" y="566"/>
                      </a:lnTo>
                      <a:lnTo>
                        <a:pt x="62" y="621"/>
                      </a:lnTo>
                      <a:lnTo>
                        <a:pt x="60" y="662"/>
                      </a:lnTo>
                      <a:lnTo>
                        <a:pt x="60" y="777"/>
                      </a:lnTo>
                      <a:lnTo>
                        <a:pt x="58" y="808"/>
                      </a:lnTo>
                      <a:lnTo>
                        <a:pt x="52" y="850"/>
                      </a:lnTo>
                      <a:lnTo>
                        <a:pt x="38" y="942"/>
                      </a:lnTo>
                      <a:lnTo>
                        <a:pt x="20" y="719"/>
                      </a:lnTo>
                      <a:lnTo>
                        <a:pt x="14" y="662"/>
                      </a:lnTo>
                      <a:lnTo>
                        <a:pt x="7" y="580"/>
                      </a:lnTo>
                      <a:lnTo>
                        <a:pt x="3" y="537"/>
                      </a:lnTo>
                      <a:lnTo>
                        <a:pt x="1" y="495"/>
                      </a:lnTo>
                      <a:lnTo>
                        <a:pt x="1" y="439"/>
                      </a:lnTo>
                      <a:lnTo>
                        <a:pt x="0" y="377"/>
                      </a:lnTo>
                      <a:lnTo>
                        <a:pt x="0" y="315"/>
                      </a:lnTo>
                      <a:lnTo>
                        <a:pt x="1" y="278"/>
                      </a:lnTo>
                      <a:lnTo>
                        <a:pt x="6" y="214"/>
                      </a:lnTo>
                      <a:lnTo>
                        <a:pt x="8" y="181"/>
                      </a:lnTo>
                      <a:lnTo>
                        <a:pt x="13" y="143"/>
                      </a:lnTo>
                      <a:lnTo>
                        <a:pt x="19" y="120"/>
                      </a:lnTo>
                      <a:lnTo>
                        <a:pt x="26" y="96"/>
                      </a:lnTo>
                      <a:lnTo>
                        <a:pt x="32" y="77"/>
                      </a:lnTo>
                      <a:lnTo>
                        <a:pt x="39" y="58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477"/>
                </a:p>
              </p:txBody>
            </p:sp>
          </p:grpSp>
          <p:grpSp>
            <p:nvGrpSpPr>
              <p:cNvPr id="6179" name="Group 66"/>
              <p:cNvGrpSpPr>
                <a:grpSpLocks/>
              </p:cNvGrpSpPr>
              <p:nvPr/>
            </p:nvGrpSpPr>
            <p:grpSpPr bwMode="auto">
              <a:xfrm>
                <a:off x="4202" y="1853"/>
                <a:ext cx="56" cy="57"/>
                <a:chOff x="4202" y="1853"/>
                <a:chExt cx="56" cy="57"/>
              </a:xfrm>
            </p:grpSpPr>
            <p:grpSp>
              <p:nvGrpSpPr>
                <p:cNvPr id="6187" name="Group 67"/>
                <p:cNvGrpSpPr>
                  <a:grpSpLocks/>
                </p:cNvGrpSpPr>
                <p:nvPr/>
              </p:nvGrpSpPr>
              <p:grpSpPr bwMode="auto">
                <a:xfrm>
                  <a:off x="4202" y="1853"/>
                  <a:ext cx="56" cy="57"/>
                  <a:chOff x="4202" y="1853"/>
                  <a:chExt cx="56" cy="57"/>
                </a:xfrm>
              </p:grpSpPr>
              <p:sp>
                <p:nvSpPr>
                  <p:cNvPr id="6189" name="Freeform 68"/>
                  <p:cNvSpPr>
                    <a:spLocks/>
                  </p:cNvSpPr>
                  <p:nvPr/>
                </p:nvSpPr>
                <p:spPr bwMode="auto">
                  <a:xfrm>
                    <a:off x="4231" y="1855"/>
                    <a:ext cx="27" cy="38"/>
                  </a:xfrm>
                  <a:custGeom>
                    <a:avLst/>
                    <a:gdLst>
                      <a:gd name="T0" fmla="*/ 0 w 237"/>
                      <a:gd name="T1" fmla="*/ 0 h 224"/>
                      <a:gd name="T2" fmla="*/ 0 w 237"/>
                      <a:gd name="T3" fmla="*/ 0 h 224"/>
                      <a:gd name="T4" fmla="*/ 0 w 237"/>
                      <a:gd name="T5" fmla="*/ 0 h 224"/>
                      <a:gd name="T6" fmla="*/ 0 w 237"/>
                      <a:gd name="T7" fmla="*/ 0 h 224"/>
                      <a:gd name="T8" fmla="*/ 0 w 237"/>
                      <a:gd name="T9" fmla="*/ 0 h 224"/>
                      <a:gd name="T10" fmla="*/ 0 w 237"/>
                      <a:gd name="T11" fmla="*/ 0 h 224"/>
                      <a:gd name="T12" fmla="*/ 0 w 237"/>
                      <a:gd name="T13" fmla="*/ 0 h 224"/>
                      <a:gd name="T14" fmla="*/ 0 w 237"/>
                      <a:gd name="T15" fmla="*/ 0 h 224"/>
                      <a:gd name="T16" fmla="*/ 0 w 237"/>
                      <a:gd name="T17" fmla="*/ 0 h 22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237"/>
                      <a:gd name="T28" fmla="*/ 0 h 224"/>
                      <a:gd name="T29" fmla="*/ 237 w 237"/>
                      <a:gd name="T30" fmla="*/ 224 h 224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237" h="224">
                        <a:moveTo>
                          <a:pt x="0" y="0"/>
                        </a:moveTo>
                        <a:lnTo>
                          <a:pt x="225" y="70"/>
                        </a:lnTo>
                        <a:lnTo>
                          <a:pt x="233" y="109"/>
                        </a:lnTo>
                        <a:lnTo>
                          <a:pt x="237" y="145"/>
                        </a:lnTo>
                        <a:lnTo>
                          <a:pt x="227" y="188"/>
                        </a:lnTo>
                        <a:lnTo>
                          <a:pt x="207" y="224"/>
                        </a:lnTo>
                        <a:lnTo>
                          <a:pt x="127" y="172"/>
                        </a:lnTo>
                        <a:lnTo>
                          <a:pt x="37" y="15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C080"/>
                  </a:solidFill>
                  <a:ln w="15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1477"/>
                  </a:p>
                </p:txBody>
              </p:sp>
              <p:sp>
                <p:nvSpPr>
                  <p:cNvPr id="6190" name="Freeform 69"/>
                  <p:cNvSpPr>
                    <a:spLocks/>
                  </p:cNvSpPr>
                  <p:nvPr/>
                </p:nvSpPr>
                <p:spPr bwMode="auto">
                  <a:xfrm>
                    <a:off x="4202" y="1853"/>
                    <a:ext cx="43" cy="57"/>
                  </a:xfrm>
                  <a:custGeom>
                    <a:avLst/>
                    <a:gdLst>
                      <a:gd name="T0" fmla="*/ 0 w 386"/>
                      <a:gd name="T1" fmla="*/ 0 h 343"/>
                      <a:gd name="T2" fmla="*/ 0 w 386"/>
                      <a:gd name="T3" fmla="*/ 0 h 343"/>
                      <a:gd name="T4" fmla="*/ 0 w 386"/>
                      <a:gd name="T5" fmla="*/ 0 h 343"/>
                      <a:gd name="T6" fmla="*/ 0 w 386"/>
                      <a:gd name="T7" fmla="*/ 0 h 343"/>
                      <a:gd name="T8" fmla="*/ 0 w 386"/>
                      <a:gd name="T9" fmla="*/ 0 h 343"/>
                      <a:gd name="T10" fmla="*/ 0 w 386"/>
                      <a:gd name="T11" fmla="*/ 0 h 343"/>
                      <a:gd name="T12" fmla="*/ 0 w 386"/>
                      <a:gd name="T13" fmla="*/ 0 h 343"/>
                      <a:gd name="T14" fmla="*/ 0 w 386"/>
                      <a:gd name="T15" fmla="*/ 0 h 343"/>
                      <a:gd name="T16" fmla="*/ 0 w 386"/>
                      <a:gd name="T17" fmla="*/ 0 h 343"/>
                      <a:gd name="T18" fmla="*/ 0 w 386"/>
                      <a:gd name="T19" fmla="*/ 0 h 343"/>
                      <a:gd name="T20" fmla="*/ 0 w 386"/>
                      <a:gd name="T21" fmla="*/ 0 h 343"/>
                      <a:gd name="T22" fmla="*/ 0 w 386"/>
                      <a:gd name="T23" fmla="*/ 0 h 343"/>
                      <a:gd name="T24" fmla="*/ 0 w 386"/>
                      <a:gd name="T25" fmla="*/ 0 h 343"/>
                      <a:gd name="T26" fmla="*/ 0 w 386"/>
                      <a:gd name="T27" fmla="*/ 0 h 343"/>
                      <a:gd name="T28" fmla="*/ 0 w 386"/>
                      <a:gd name="T29" fmla="*/ 0 h 343"/>
                      <a:gd name="T30" fmla="*/ 0 w 386"/>
                      <a:gd name="T31" fmla="*/ 0 h 343"/>
                      <a:gd name="T32" fmla="*/ 0 w 386"/>
                      <a:gd name="T33" fmla="*/ 0 h 343"/>
                      <a:gd name="T34" fmla="*/ 0 w 386"/>
                      <a:gd name="T35" fmla="*/ 0 h 343"/>
                      <a:gd name="T36" fmla="*/ 0 w 386"/>
                      <a:gd name="T37" fmla="*/ 0 h 343"/>
                      <a:gd name="T38" fmla="*/ 0 w 386"/>
                      <a:gd name="T39" fmla="*/ 0 h 343"/>
                      <a:gd name="T40" fmla="*/ 0 w 386"/>
                      <a:gd name="T41" fmla="*/ 0 h 343"/>
                      <a:gd name="T42" fmla="*/ 0 w 386"/>
                      <a:gd name="T43" fmla="*/ 0 h 343"/>
                      <a:gd name="T44" fmla="*/ 0 w 386"/>
                      <a:gd name="T45" fmla="*/ 0 h 343"/>
                      <a:gd name="T46" fmla="*/ 0 w 386"/>
                      <a:gd name="T47" fmla="*/ 0 h 343"/>
                      <a:gd name="T48" fmla="*/ 0 w 386"/>
                      <a:gd name="T49" fmla="*/ 0 h 343"/>
                      <a:gd name="T50" fmla="*/ 0 w 386"/>
                      <a:gd name="T51" fmla="*/ 0 h 343"/>
                      <a:gd name="T52" fmla="*/ 0 w 386"/>
                      <a:gd name="T53" fmla="*/ 0 h 343"/>
                      <a:gd name="T54" fmla="*/ 0 w 386"/>
                      <a:gd name="T55" fmla="*/ 0 h 343"/>
                      <a:gd name="T56" fmla="*/ 0 w 386"/>
                      <a:gd name="T57" fmla="*/ 0 h 343"/>
                      <a:gd name="T58" fmla="*/ 0 w 386"/>
                      <a:gd name="T59" fmla="*/ 0 h 343"/>
                      <a:gd name="T60" fmla="*/ 0 w 386"/>
                      <a:gd name="T61" fmla="*/ 0 h 343"/>
                      <a:gd name="T62" fmla="*/ 0 w 386"/>
                      <a:gd name="T63" fmla="*/ 0 h 343"/>
                      <a:gd name="T64" fmla="*/ 0 w 386"/>
                      <a:gd name="T65" fmla="*/ 0 h 343"/>
                      <a:gd name="T66" fmla="*/ 0 w 386"/>
                      <a:gd name="T67" fmla="*/ 0 h 343"/>
                      <a:gd name="T68" fmla="*/ 0 w 386"/>
                      <a:gd name="T69" fmla="*/ 0 h 343"/>
                      <a:gd name="T70" fmla="*/ 0 w 386"/>
                      <a:gd name="T71" fmla="*/ 0 h 343"/>
                      <a:gd name="T72" fmla="*/ 0 w 386"/>
                      <a:gd name="T73" fmla="*/ 0 h 343"/>
                      <a:gd name="T74" fmla="*/ 0 w 386"/>
                      <a:gd name="T75" fmla="*/ 0 h 343"/>
                      <a:gd name="T76" fmla="*/ 0 w 386"/>
                      <a:gd name="T77" fmla="*/ 0 h 343"/>
                      <a:gd name="T78" fmla="*/ 0 w 386"/>
                      <a:gd name="T79" fmla="*/ 0 h 343"/>
                      <a:gd name="T80" fmla="*/ 0 w 386"/>
                      <a:gd name="T81" fmla="*/ 0 h 343"/>
                      <a:gd name="T82" fmla="*/ 0 w 386"/>
                      <a:gd name="T83" fmla="*/ 0 h 343"/>
                      <a:gd name="T84" fmla="*/ 0 w 386"/>
                      <a:gd name="T85" fmla="*/ 0 h 343"/>
                      <a:gd name="T86" fmla="*/ 0 w 386"/>
                      <a:gd name="T87" fmla="*/ 0 h 343"/>
                      <a:gd name="T88" fmla="*/ 0 w 386"/>
                      <a:gd name="T89" fmla="*/ 0 h 343"/>
                      <a:gd name="T90" fmla="*/ 0 w 386"/>
                      <a:gd name="T91" fmla="*/ 0 h 343"/>
                      <a:gd name="T92" fmla="*/ 0 w 386"/>
                      <a:gd name="T93" fmla="*/ 0 h 343"/>
                      <a:gd name="T94" fmla="*/ 0 w 386"/>
                      <a:gd name="T95" fmla="*/ 0 h 343"/>
                      <a:gd name="T96" fmla="*/ 0 w 386"/>
                      <a:gd name="T97" fmla="*/ 0 h 343"/>
                      <a:gd name="T98" fmla="*/ 0 w 386"/>
                      <a:gd name="T99" fmla="*/ 0 h 343"/>
                      <a:gd name="T100" fmla="*/ 0 w 386"/>
                      <a:gd name="T101" fmla="*/ 0 h 343"/>
                      <a:gd name="T102" fmla="*/ 0 w 386"/>
                      <a:gd name="T103" fmla="*/ 0 h 343"/>
                      <a:gd name="T104" fmla="*/ 0 w 386"/>
                      <a:gd name="T105" fmla="*/ 0 h 343"/>
                      <a:gd name="T106" fmla="*/ 0 w 386"/>
                      <a:gd name="T107" fmla="*/ 0 h 343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w 386"/>
                      <a:gd name="T163" fmla="*/ 0 h 343"/>
                      <a:gd name="T164" fmla="*/ 386 w 386"/>
                      <a:gd name="T165" fmla="*/ 343 h 343"/>
                    </a:gdLst>
                    <a:ahLst/>
                    <a:cxnLst>
                      <a:cxn ang="T108">
                        <a:pos x="T0" y="T1"/>
                      </a:cxn>
                      <a:cxn ang="T109">
                        <a:pos x="T2" y="T3"/>
                      </a:cxn>
                      <a:cxn ang="T110">
                        <a:pos x="T4" y="T5"/>
                      </a:cxn>
                      <a:cxn ang="T111">
                        <a:pos x="T6" y="T7"/>
                      </a:cxn>
                      <a:cxn ang="T112">
                        <a:pos x="T8" y="T9"/>
                      </a:cxn>
                      <a:cxn ang="T113">
                        <a:pos x="T10" y="T11"/>
                      </a:cxn>
                      <a:cxn ang="T114">
                        <a:pos x="T12" y="T13"/>
                      </a:cxn>
                      <a:cxn ang="T115">
                        <a:pos x="T14" y="T15"/>
                      </a:cxn>
                      <a:cxn ang="T116">
                        <a:pos x="T16" y="T17"/>
                      </a:cxn>
                      <a:cxn ang="T117">
                        <a:pos x="T18" y="T19"/>
                      </a:cxn>
                      <a:cxn ang="T118">
                        <a:pos x="T20" y="T21"/>
                      </a:cxn>
                      <a:cxn ang="T119">
                        <a:pos x="T22" y="T23"/>
                      </a:cxn>
                      <a:cxn ang="T120">
                        <a:pos x="T24" y="T25"/>
                      </a:cxn>
                      <a:cxn ang="T121">
                        <a:pos x="T26" y="T27"/>
                      </a:cxn>
                      <a:cxn ang="T122">
                        <a:pos x="T28" y="T29"/>
                      </a:cxn>
                      <a:cxn ang="T123">
                        <a:pos x="T30" y="T31"/>
                      </a:cxn>
                      <a:cxn ang="T124">
                        <a:pos x="T32" y="T33"/>
                      </a:cxn>
                      <a:cxn ang="T125">
                        <a:pos x="T34" y="T35"/>
                      </a:cxn>
                      <a:cxn ang="T126">
                        <a:pos x="T36" y="T37"/>
                      </a:cxn>
                      <a:cxn ang="T127">
                        <a:pos x="T38" y="T39"/>
                      </a:cxn>
                      <a:cxn ang="T128">
                        <a:pos x="T40" y="T41"/>
                      </a:cxn>
                      <a:cxn ang="T129">
                        <a:pos x="T42" y="T43"/>
                      </a:cxn>
                      <a:cxn ang="T130">
                        <a:pos x="T44" y="T45"/>
                      </a:cxn>
                      <a:cxn ang="T131">
                        <a:pos x="T46" y="T47"/>
                      </a:cxn>
                      <a:cxn ang="T132">
                        <a:pos x="T48" y="T49"/>
                      </a:cxn>
                      <a:cxn ang="T133">
                        <a:pos x="T50" y="T51"/>
                      </a:cxn>
                      <a:cxn ang="T134">
                        <a:pos x="T52" y="T53"/>
                      </a:cxn>
                      <a:cxn ang="T135">
                        <a:pos x="T54" y="T55"/>
                      </a:cxn>
                      <a:cxn ang="T136">
                        <a:pos x="T56" y="T57"/>
                      </a:cxn>
                      <a:cxn ang="T137">
                        <a:pos x="T58" y="T59"/>
                      </a:cxn>
                      <a:cxn ang="T138">
                        <a:pos x="T60" y="T61"/>
                      </a:cxn>
                      <a:cxn ang="T139">
                        <a:pos x="T62" y="T63"/>
                      </a:cxn>
                      <a:cxn ang="T140">
                        <a:pos x="T64" y="T65"/>
                      </a:cxn>
                      <a:cxn ang="T141">
                        <a:pos x="T66" y="T67"/>
                      </a:cxn>
                      <a:cxn ang="T142">
                        <a:pos x="T68" y="T69"/>
                      </a:cxn>
                      <a:cxn ang="T143">
                        <a:pos x="T70" y="T71"/>
                      </a:cxn>
                      <a:cxn ang="T144">
                        <a:pos x="T72" y="T73"/>
                      </a:cxn>
                      <a:cxn ang="T145">
                        <a:pos x="T74" y="T75"/>
                      </a:cxn>
                      <a:cxn ang="T146">
                        <a:pos x="T76" y="T77"/>
                      </a:cxn>
                      <a:cxn ang="T147">
                        <a:pos x="T78" y="T79"/>
                      </a:cxn>
                      <a:cxn ang="T148">
                        <a:pos x="T80" y="T81"/>
                      </a:cxn>
                      <a:cxn ang="T149">
                        <a:pos x="T82" y="T83"/>
                      </a:cxn>
                      <a:cxn ang="T150">
                        <a:pos x="T84" y="T85"/>
                      </a:cxn>
                      <a:cxn ang="T151">
                        <a:pos x="T86" y="T87"/>
                      </a:cxn>
                      <a:cxn ang="T152">
                        <a:pos x="T88" y="T89"/>
                      </a:cxn>
                      <a:cxn ang="T153">
                        <a:pos x="T90" y="T91"/>
                      </a:cxn>
                      <a:cxn ang="T154">
                        <a:pos x="T92" y="T93"/>
                      </a:cxn>
                      <a:cxn ang="T155">
                        <a:pos x="T94" y="T95"/>
                      </a:cxn>
                      <a:cxn ang="T156">
                        <a:pos x="T96" y="T97"/>
                      </a:cxn>
                      <a:cxn ang="T157">
                        <a:pos x="T98" y="T99"/>
                      </a:cxn>
                      <a:cxn ang="T158">
                        <a:pos x="T100" y="T101"/>
                      </a:cxn>
                      <a:cxn ang="T159">
                        <a:pos x="T102" y="T103"/>
                      </a:cxn>
                      <a:cxn ang="T160">
                        <a:pos x="T104" y="T105"/>
                      </a:cxn>
                      <a:cxn ang="T161">
                        <a:pos x="T106" y="T107"/>
                      </a:cxn>
                    </a:cxnLst>
                    <a:rect l="T162" t="T163" r="T164" b="T165"/>
                    <a:pathLst>
                      <a:path w="386" h="343">
                        <a:moveTo>
                          <a:pt x="367" y="65"/>
                        </a:moveTo>
                        <a:lnTo>
                          <a:pt x="356" y="54"/>
                        </a:lnTo>
                        <a:lnTo>
                          <a:pt x="341" y="45"/>
                        </a:lnTo>
                        <a:lnTo>
                          <a:pt x="324" y="40"/>
                        </a:lnTo>
                        <a:lnTo>
                          <a:pt x="302" y="36"/>
                        </a:lnTo>
                        <a:lnTo>
                          <a:pt x="292" y="30"/>
                        </a:lnTo>
                        <a:lnTo>
                          <a:pt x="277" y="20"/>
                        </a:lnTo>
                        <a:lnTo>
                          <a:pt x="256" y="8"/>
                        </a:lnTo>
                        <a:lnTo>
                          <a:pt x="233" y="1"/>
                        </a:lnTo>
                        <a:lnTo>
                          <a:pt x="221" y="0"/>
                        </a:lnTo>
                        <a:lnTo>
                          <a:pt x="209" y="2"/>
                        </a:lnTo>
                        <a:lnTo>
                          <a:pt x="192" y="8"/>
                        </a:lnTo>
                        <a:lnTo>
                          <a:pt x="178" y="14"/>
                        </a:lnTo>
                        <a:lnTo>
                          <a:pt x="165" y="18"/>
                        </a:lnTo>
                        <a:lnTo>
                          <a:pt x="146" y="21"/>
                        </a:lnTo>
                        <a:lnTo>
                          <a:pt x="116" y="21"/>
                        </a:lnTo>
                        <a:lnTo>
                          <a:pt x="96" y="20"/>
                        </a:lnTo>
                        <a:lnTo>
                          <a:pt x="75" y="16"/>
                        </a:lnTo>
                        <a:lnTo>
                          <a:pt x="55" y="12"/>
                        </a:lnTo>
                        <a:lnTo>
                          <a:pt x="43" y="12"/>
                        </a:lnTo>
                        <a:lnTo>
                          <a:pt x="28" y="15"/>
                        </a:lnTo>
                        <a:lnTo>
                          <a:pt x="15" y="21"/>
                        </a:lnTo>
                        <a:lnTo>
                          <a:pt x="11" y="27"/>
                        </a:lnTo>
                        <a:lnTo>
                          <a:pt x="11" y="34"/>
                        </a:lnTo>
                        <a:lnTo>
                          <a:pt x="13" y="44"/>
                        </a:lnTo>
                        <a:lnTo>
                          <a:pt x="21" y="50"/>
                        </a:lnTo>
                        <a:lnTo>
                          <a:pt x="56" y="52"/>
                        </a:lnTo>
                        <a:lnTo>
                          <a:pt x="84" y="61"/>
                        </a:lnTo>
                        <a:lnTo>
                          <a:pt x="129" y="69"/>
                        </a:lnTo>
                        <a:lnTo>
                          <a:pt x="137" y="72"/>
                        </a:lnTo>
                        <a:lnTo>
                          <a:pt x="145" y="84"/>
                        </a:lnTo>
                        <a:lnTo>
                          <a:pt x="145" y="94"/>
                        </a:lnTo>
                        <a:lnTo>
                          <a:pt x="132" y="124"/>
                        </a:lnTo>
                        <a:lnTo>
                          <a:pt x="116" y="149"/>
                        </a:lnTo>
                        <a:lnTo>
                          <a:pt x="94" y="172"/>
                        </a:lnTo>
                        <a:lnTo>
                          <a:pt x="59" y="198"/>
                        </a:lnTo>
                        <a:lnTo>
                          <a:pt x="35" y="216"/>
                        </a:lnTo>
                        <a:lnTo>
                          <a:pt x="25" y="221"/>
                        </a:lnTo>
                        <a:lnTo>
                          <a:pt x="15" y="227"/>
                        </a:lnTo>
                        <a:lnTo>
                          <a:pt x="6" y="234"/>
                        </a:lnTo>
                        <a:lnTo>
                          <a:pt x="0" y="242"/>
                        </a:lnTo>
                        <a:lnTo>
                          <a:pt x="0" y="250"/>
                        </a:lnTo>
                        <a:lnTo>
                          <a:pt x="4" y="259"/>
                        </a:lnTo>
                        <a:lnTo>
                          <a:pt x="9" y="263"/>
                        </a:lnTo>
                        <a:lnTo>
                          <a:pt x="20" y="265"/>
                        </a:lnTo>
                        <a:lnTo>
                          <a:pt x="34" y="264"/>
                        </a:lnTo>
                        <a:lnTo>
                          <a:pt x="46" y="259"/>
                        </a:lnTo>
                        <a:lnTo>
                          <a:pt x="69" y="242"/>
                        </a:lnTo>
                        <a:lnTo>
                          <a:pt x="111" y="219"/>
                        </a:lnTo>
                        <a:lnTo>
                          <a:pt x="145" y="190"/>
                        </a:lnTo>
                        <a:lnTo>
                          <a:pt x="149" y="186"/>
                        </a:lnTo>
                        <a:lnTo>
                          <a:pt x="155" y="187"/>
                        </a:lnTo>
                        <a:lnTo>
                          <a:pt x="152" y="195"/>
                        </a:lnTo>
                        <a:lnTo>
                          <a:pt x="119" y="226"/>
                        </a:lnTo>
                        <a:lnTo>
                          <a:pt x="108" y="236"/>
                        </a:lnTo>
                        <a:lnTo>
                          <a:pt x="96" y="248"/>
                        </a:lnTo>
                        <a:lnTo>
                          <a:pt x="70" y="264"/>
                        </a:lnTo>
                        <a:lnTo>
                          <a:pt x="57" y="275"/>
                        </a:lnTo>
                        <a:lnTo>
                          <a:pt x="52" y="284"/>
                        </a:lnTo>
                        <a:lnTo>
                          <a:pt x="54" y="294"/>
                        </a:lnTo>
                        <a:lnTo>
                          <a:pt x="59" y="301"/>
                        </a:lnTo>
                        <a:lnTo>
                          <a:pt x="67" y="306"/>
                        </a:lnTo>
                        <a:lnTo>
                          <a:pt x="79" y="308"/>
                        </a:lnTo>
                        <a:lnTo>
                          <a:pt x="92" y="306"/>
                        </a:lnTo>
                        <a:lnTo>
                          <a:pt x="102" y="301"/>
                        </a:lnTo>
                        <a:lnTo>
                          <a:pt x="134" y="277"/>
                        </a:lnTo>
                        <a:lnTo>
                          <a:pt x="154" y="258"/>
                        </a:lnTo>
                        <a:lnTo>
                          <a:pt x="205" y="205"/>
                        </a:lnTo>
                        <a:lnTo>
                          <a:pt x="187" y="227"/>
                        </a:lnTo>
                        <a:lnTo>
                          <a:pt x="179" y="245"/>
                        </a:lnTo>
                        <a:lnTo>
                          <a:pt x="175" y="254"/>
                        </a:lnTo>
                        <a:lnTo>
                          <a:pt x="166" y="271"/>
                        </a:lnTo>
                        <a:lnTo>
                          <a:pt x="144" y="298"/>
                        </a:lnTo>
                        <a:lnTo>
                          <a:pt x="136" y="307"/>
                        </a:lnTo>
                        <a:lnTo>
                          <a:pt x="131" y="317"/>
                        </a:lnTo>
                        <a:lnTo>
                          <a:pt x="130" y="325"/>
                        </a:lnTo>
                        <a:lnTo>
                          <a:pt x="132" y="332"/>
                        </a:lnTo>
                        <a:lnTo>
                          <a:pt x="139" y="339"/>
                        </a:lnTo>
                        <a:lnTo>
                          <a:pt x="148" y="343"/>
                        </a:lnTo>
                        <a:lnTo>
                          <a:pt x="161" y="342"/>
                        </a:lnTo>
                        <a:lnTo>
                          <a:pt x="171" y="339"/>
                        </a:lnTo>
                        <a:lnTo>
                          <a:pt x="212" y="286"/>
                        </a:lnTo>
                        <a:lnTo>
                          <a:pt x="236" y="244"/>
                        </a:lnTo>
                        <a:lnTo>
                          <a:pt x="255" y="211"/>
                        </a:lnTo>
                        <a:lnTo>
                          <a:pt x="258" y="206"/>
                        </a:lnTo>
                        <a:lnTo>
                          <a:pt x="265" y="206"/>
                        </a:lnTo>
                        <a:lnTo>
                          <a:pt x="267" y="210"/>
                        </a:lnTo>
                        <a:lnTo>
                          <a:pt x="263" y="234"/>
                        </a:lnTo>
                        <a:lnTo>
                          <a:pt x="261" y="253"/>
                        </a:lnTo>
                        <a:lnTo>
                          <a:pt x="262" y="278"/>
                        </a:lnTo>
                        <a:lnTo>
                          <a:pt x="262" y="311"/>
                        </a:lnTo>
                        <a:lnTo>
                          <a:pt x="263" y="318"/>
                        </a:lnTo>
                        <a:lnTo>
                          <a:pt x="268" y="324"/>
                        </a:lnTo>
                        <a:lnTo>
                          <a:pt x="276" y="330"/>
                        </a:lnTo>
                        <a:lnTo>
                          <a:pt x="286" y="332"/>
                        </a:lnTo>
                        <a:lnTo>
                          <a:pt x="296" y="331"/>
                        </a:lnTo>
                        <a:lnTo>
                          <a:pt x="302" y="327"/>
                        </a:lnTo>
                        <a:lnTo>
                          <a:pt x="307" y="319"/>
                        </a:lnTo>
                        <a:lnTo>
                          <a:pt x="308" y="299"/>
                        </a:lnTo>
                        <a:lnTo>
                          <a:pt x="306" y="274"/>
                        </a:lnTo>
                        <a:lnTo>
                          <a:pt x="306" y="253"/>
                        </a:lnTo>
                        <a:lnTo>
                          <a:pt x="310" y="219"/>
                        </a:lnTo>
                        <a:lnTo>
                          <a:pt x="313" y="206"/>
                        </a:lnTo>
                        <a:lnTo>
                          <a:pt x="319" y="194"/>
                        </a:lnTo>
                        <a:lnTo>
                          <a:pt x="358" y="146"/>
                        </a:lnTo>
                        <a:lnTo>
                          <a:pt x="384" y="111"/>
                        </a:lnTo>
                        <a:lnTo>
                          <a:pt x="386" y="97"/>
                        </a:lnTo>
                        <a:lnTo>
                          <a:pt x="379" y="80"/>
                        </a:lnTo>
                        <a:lnTo>
                          <a:pt x="367" y="65"/>
                        </a:lnTo>
                        <a:close/>
                      </a:path>
                    </a:pathLst>
                  </a:custGeom>
                  <a:solidFill>
                    <a:srgbClr val="FFC080"/>
                  </a:solidFill>
                  <a:ln w="15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1477"/>
                  </a:p>
                </p:txBody>
              </p:sp>
            </p:grpSp>
            <p:sp>
              <p:nvSpPr>
                <p:cNvPr id="6188" name="Arc 70"/>
                <p:cNvSpPr>
                  <a:spLocks/>
                </p:cNvSpPr>
                <p:nvPr/>
              </p:nvSpPr>
              <p:spPr bwMode="auto">
                <a:xfrm>
                  <a:off x="4227" y="1862"/>
                  <a:ext cx="5" cy="11"/>
                </a:xfrm>
                <a:custGeom>
                  <a:avLst/>
                  <a:gdLst>
                    <a:gd name="T0" fmla="*/ 0 w 27111"/>
                    <a:gd name="T1" fmla="*/ 0 h 26050"/>
                    <a:gd name="T2" fmla="*/ 0 w 27111"/>
                    <a:gd name="T3" fmla="*/ 0 h 26050"/>
                    <a:gd name="T4" fmla="*/ 0 w 27111"/>
                    <a:gd name="T5" fmla="*/ 0 h 26050"/>
                    <a:gd name="T6" fmla="*/ 0 60000 65536"/>
                    <a:gd name="T7" fmla="*/ 0 60000 65536"/>
                    <a:gd name="T8" fmla="*/ 0 60000 65536"/>
                    <a:gd name="T9" fmla="*/ 0 w 27111"/>
                    <a:gd name="T10" fmla="*/ 0 h 26050"/>
                    <a:gd name="T11" fmla="*/ 27111 w 27111"/>
                    <a:gd name="T12" fmla="*/ 26050 h 2605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7111" h="26050" fill="none" extrusionOk="0">
                      <a:moveTo>
                        <a:pt x="26647" y="0"/>
                      </a:moveTo>
                      <a:cubicBezTo>
                        <a:pt x="26955" y="1463"/>
                        <a:pt x="27111" y="2954"/>
                        <a:pt x="27111" y="4450"/>
                      </a:cubicBezTo>
                      <a:cubicBezTo>
                        <a:pt x="27111" y="16379"/>
                        <a:pt x="17440" y="26050"/>
                        <a:pt x="5511" y="26050"/>
                      </a:cubicBezTo>
                      <a:cubicBezTo>
                        <a:pt x="3650" y="26050"/>
                        <a:pt x="1798" y="25809"/>
                        <a:pt x="-1" y="25335"/>
                      </a:cubicBezTo>
                    </a:path>
                    <a:path w="27111" h="26050" stroke="0" extrusionOk="0">
                      <a:moveTo>
                        <a:pt x="26647" y="0"/>
                      </a:moveTo>
                      <a:cubicBezTo>
                        <a:pt x="26955" y="1463"/>
                        <a:pt x="27111" y="2954"/>
                        <a:pt x="27111" y="4450"/>
                      </a:cubicBezTo>
                      <a:cubicBezTo>
                        <a:pt x="27111" y="16379"/>
                        <a:pt x="17440" y="26050"/>
                        <a:pt x="5511" y="26050"/>
                      </a:cubicBezTo>
                      <a:cubicBezTo>
                        <a:pt x="3650" y="26050"/>
                        <a:pt x="1798" y="25809"/>
                        <a:pt x="-1" y="25335"/>
                      </a:cubicBezTo>
                      <a:lnTo>
                        <a:pt x="5511" y="4450"/>
                      </a:lnTo>
                      <a:close/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477"/>
                </a:p>
              </p:txBody>
            </p:sp>
          </p:grpSp>
          <p:grpSp>
            <p:nvGrpSpPr>
              <p:cNvPr id="6180" name="Group 71"/>
              <p:cNvGrpSpPr>
                <a:grpSpLocks/>
              </p:cNvGrpSpPr>
              <p:nvPr/>
            </p:nvGrpSpPr>
            <p:grpSpPr bwMode="auto">
              <a:xfrm>
                <a:off x="4442" y="1854"/>
                <a:ext cx="55" cy="57"/>
                <a:chOff x="4442" y="1854"/>
                <a:chExt cx="55" cy="57"/>
              </a:xfrm>
            </p:grpSpPr>
            <p:grpSp>
              <p:nvGrpSpPr>
                <p:cNvPr id="6181" name="Group 72"/>
                <p:cNvGrpSpPr>
                  <a:grpSpLocks/>
                </p:cNvGrpSpPr>
                <p:nvPr/>
              </p:nvGrpSpPr>
              <p:grpSpPr bwMode="auto">
                <a:xfrm>
                  <a:off x="4442" y="1854"/>
                  <a:ext cx="55" cy="57"/>
                  <a:chOff x="4442" y="1854"/>
                  <a:chExt cx="55" cy="57"/>
                </a:xfrm>
              </p:grpSpPr>
              <p:sp>
                <p:nvSpPr>
                  <p:cNvPr id="6183" name="Freeform 73"/>
                  <p:cNvSpPr>
                    <a:spLocks/>
                  </p:cNvSpPr>
                  <p:nvPr/>
                </p:nvSpPr>
                <p:spPr bwMode="auto">
                  <a:xfrm>
                    <a:off x="4442" y="1867"/>
                    <a:ext cx="9" cy="32"/>
                  </a:xfrm>
                  <a:custGeom>
                    <a:avLst/>
                    <a:gdLst>
                      <a:gd name="T0" fmla="*/ 0 w 76"/>
                      <a:gd name="T1" fmla="*/ 0 h 192"/>
                      <a:gd name="T2" fmla="*/ 0 w 76"/>
                      <a:gd name="T3" fmla="*/ 0 h 192"/>
                      <a:gd name="T4" fmla="*/ 0 w 76"/>
                      <a:gd name="T5" fmla="*/ 0 h 192"/>
                      <a:gd name="T6" fmla="*/ 0 w 76"/>
                      <a:gd name="T7" fmla="*/ 0 h 192"/>
                      <a:gd name="T8" fmla="*/ 0 w 76"/>
                      <a:gd name="T9" fmla="*/ 0 h 192"/>
                      <a:gd name="T10" fmla="*/ 0 w 76"/>
                      <a:gd name="T11" fmla="*/ 0 h 192"/>
                      <a:gd name="T12" fmla="*/ 0 w 76"/>
                      <a:gd name="T13" fmla="*/ 0 h 192"/>
                      <a:gd name="T14" fmla="*/ 0 w 76"/>
                      <a:gd name="T15" fmla="*/ 0 h 192"/>
                      <a:gd name="T16" fmla="*/ 0 w 76"/>
                      <a:gd name="T17" fmla="*/ 0 h 192"/>
                      <a:gd name="T18" fmla="*/ 0 w 76"/>
                      <a:gd name="T19" fmla="*/ 0 h 192"/>
                      <a:gd name="T20" fmla="*/ 0 w 76"/>
                      <a:gd name="T21" fmla="*/ 0 h 192"/>
                      <a:gd name="T22" fmla="*/ 0 w 76"/>
                      <a:gd name="T23" fmla="*/ 0 h 192"/>
                      <a:gd name="T24" fmla="*/ 0 w 76"/>
                      <a:gd name="T25" fmla="*/ 0 h 192"/>
                      <a:gd name="T26" fmla="*/ 0 w 76"/>
                      <a:gd name="T27" fmla="*/ 0 h 192"/>
                      <a:gd name="T28" fmla="*/ 0 w 76"/>
                      <a:gd name="T29" fmla="*/ 0 h 192"/>
                      <a:gd name="T30" fmla="*/ 0 w 76"/>
                      <a:gd name="T31" fmla="*/ 0 h 192"/>
                      <a:gd name="T32" fmla="*/ 0 w 76"/>
                      <a:gd name="T33" fmla="*/ 0 h 192"/>
                      <a:gd name="T34" fmla="*/ 0 w 76"/>
                      <a:gd name="T35" fmla="*/ 0 h 192"/>
                      <a:gd name="T36" fmla="*/ 0 w 76"/>
                      <a:gd name="T37" fmla="*/ 0 h 192"/>
                      <a:gd name="T38" fmla="*/ 0 w 76"/>
                      <a:gd name="T39" fmla="*/ 0 h 192"/>
                      <a:gd name="T40" fmla="*/ 0 w 76"/>
                      <a:gd name="T41" fmla="*/ 0 h 192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76"/>
                      <a:gd name="T64" fmla="*/ 0 h 192"/>
                      <a:gd name="T65" fmla="*/ 76 w 76"/>
                      <a:gd name="T66" fmla="*/ 192 h 192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76" h="192">
                        <a:moveTo>
                          <a:pt x="13" y="0"/>
                        </a:moveTo>
                        <a:lnTo>
                          <a:pt x="6" y="19"/>
                        </a:lnTo>
                        <a:lnTo>
                          <a:pt x="3" y="36"/>
                        </a:lnTo>
                        <a:lnTo>
                          <a:pt x="0" y="59"/>
                        </a:lnTo>
                        <a:lnTo>
                          <a:pt x="0" y="74"/>
                        </a:lnTo>
                        <a:lnTo>
                          <a:pt x="0" y="92"/>
                        </a:lnTo>
                        <a:lnTo>
                          <a:pt x="5" y="115"/>
                        </a:lnTo>
                        <a:lnTo>
                          <a:pt x="13" y="141"/>
                        </a:lnTo>
                        <a:lnTo>
                          <a:pt x="21" y="158"/>
                        </a:lnTo>
                        <a:lnTo>
                          <a:pt x="30" y="174"/>
                        </a:lnTo>
                        <a:lnTo>
                          <a:pt x="42" y="184"/>
                        </a:lnTo>
                        <a:lnTo>
                          <a:pt x="56" y="191"/>
                        </a:lnTo>
                        <a:lnTo>
                          <a:pt x="68" y="192"/>
                        </a:lnTo>
                        <a:lnTo>
                          <a:pt x="73" y="180"/>
                        </a:lnTo>
                        <a:lnTo>
                          <a:pt x="74" y="170"/>
                        </a:lnTo>
                        <a:lnTo>
                          <a:pt x="76" y="153"/>
                        </a:lnTo>
                        <a:lnTo>
                          <a:pt x="76" y="138"/>
                        </a:lnTo>
                        <a:lnTo>
                          <a:pt x="72" y="97"/>
                        </a:lnTo>
                        <a:lnTo>
                          <a:pt x="42" y="11"/>
                        </a:lnTo>
                        <a:lnTo>
                          <a:pt x="26" y="2"/>
                        </a:lnTo>
                        <a:lnTo>
                          <a:pt x="13" y="0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1588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1477"/>
                  </a:p>
                </p:txBody>
              </p:sp>
              <p:grpSp>
                <p:nvGrpSpPr>
                  <p:cNvPr id="6184" name="Group 74"/>
                  <p:cNvGrpSpPr>
                    <a:grpSpLocks/>
                  </p:cNvGrpSpPr>
                  <p:nvPr/>
                </p:nvGrpSpPr>
                <p:grpSpPr bwMode="auto">
                  <a:xfrm>
                    <a:off x="4442" y="1854"/>
                    <a:ext cx="55" cy="57"/>
                    <a:chOff x="4442" y="1854"/>
                    <a:chExt cx="55" cy="57"/>
                  </a:xfrm>
                </p:grpSpPr>
                <p:sp>
                  <p:nvSpPr>
                    <p:cNvPr id="6185" name="Freeform 75"/>
                    <p:cNvSpPr>
                      <a:spLocks/>
                    </p:cNvSpPr>
                    <p:nvPr/>
                  </p:nvSpPr>
                  <p:spPr bwMode="auto">
                    <a:xfrm>
                      <a:off x="4442" y="1857"/>
                      <a:ext cx="27" cy="37"/>
                    </a:xfrm>
                    <a:custGeom>
                      <a:avLst/>
                      <a:gdLst>
                        <a:gd name="T0" fmla="*/ 0 w 237"/>
                        <a:gd name="T1" fmla="*/ 0 h 224"/>
                        <a:gd name="T2" fmla="*/ 0 w 237"/>
                        <a:gd name="T3" fmla="*/ 0 h 224"/>
                        <a:gd name="T4" fmla="*/ 0 w 237"/>
                        <a:gd name="T5" fmla="*/ 0 h 224"/>
                        <a:gd name="T6" fmla="*/ 0 w 237"/>
                        <a:gd name="T7" fmla="*/ 0 h 224"/>
                        <a:gd name="T8" fmla="*/ 0 w 237"/>
                        <a:gd name="T9" fmla="*/ 0 h 224"/>
                        <a:gd name="T10" fmla="*/ 0 w 237"/>
                        <a:gd name="T11" fmla="*/ 0 h 224"/>
                        <a:gd name="T12" fmla="*/ 0 w 237"/>
                        <a:gd name="T13" fmla="*/ 0 h 224"/>
                        <a:gd name="T14" fmla="*/ 0 w 237"/>
                        <a:gd name="T15" fmla="*/ 0 h 224"/>
                        <a:gd name="T16" fmla="*/ 0 w 237"/>
                        <a:gd name="T17" fmla="*/ 0 h 22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237"/>
                        <a:gd name="T28" fmla="*/ 0 h 224"/>
                        <a:gd name="T29" fmla="*/ 237 w 237"/>
                        <a:gd name="T30" fmla="*/ 224 h 22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237" h="224">
                          <a:moveTo>
                            <a:pt x="237" y="0"/>
                          </a:moveTo>
                          <a:lnTo>
                            <a:pt x="12" y="70"/>
                          </a:lnTo>
                          <a:lnTo>
                            <a:pt x="4" y="109"/>
                          </a:lnTo>
                          <a:lnTo>
                            <a:pt x="0" y="145"/>
                          </a:lnTo>
                          <a:lnTo>
                            <a:pt x="10" y="188"/>
                          </a:lnTo>
                          <a:lnTo>
                            <a:pt x="30" y="224"/>
                          </a:lnTo>
                          <a:lnTo>
                            <a:pt x="110" y="172"/>
                          </a:lnTo>
                          <a:lnTo>
                            <a:pt x="200" y="157"/>
                          </a:lnTo>
                          <a:lnTo>
                            <a:pt x="237" y="0"/>
                          </a:lnTo>
                          <a:close/>
                        </a:path>
                      </a:pathLst>
                    </a:custGeom>
                    <a:solidFill>
                      <a:srgbClr val="FFC080"/>
                    </a:solidFill>
                    <a:ln w="1588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sz="1477"/>
                    </a:p>
                  </p:txBody>
                </p:sp>
                <p:sp>
                  <p:nvSpPr>
                    <p:cNvPr id="6186" name="Freeform 76"/>
                    <p:cNvSpPr>
                      <a:spLocks/>
                    </p:cNvSpPr>
                    <p:nvPr/>
                  </p:nvSpPr>
                  <p:spPr bwMode="auto">
                    <a:xfrm>
                      <a:off x="4455" y="1854"/>
                      <a:ext cx="42" cy="57"/>
                    </a:xfrm>
                    <a:custGeom>
                      <a:avLst/>
                      <a:gdLst>
                        <a:gd name="T0" fmla="*/ 0 w 386"/>
                        <a:gd name="T1" fmla="*/ 0 h 343"/>
                        <a:gd name="T2" fmla="*/ 0 w 386"/>
                        <a:gd name="T3" fmla="*/ 0 h 343"/>
                        <a:gd name="T4" fmla="*/ 0 w 386"/>
                        <a:gd name="T5" fmla="*/ 0 h 343"/>
                        <a:gd name="T6" fmla="*/ 0 w 386"/>
                        <a:gd name="T7" fmla="*/ 0 h 343"/>
                        <a:gd name="T8" fmla="*/ 0 w 386"/>
                        <a:gd name="T9" fmla="*/ 0 h 343"/>
                        <a:gd name="T10" fmla="*/ 0 w 386"/>
                        <a:gd name="T11" fmla="*/ 0 h 343"/>
                        <a:gd name="T12" fmla="*/ 0 w 386"/>
                        <a:gd name="T13" fmla="*/ 0 h 343"/>
                        <a:gd name="T14" fmla="*/ 0 w 386"/>
                        <a:gd name="T15" fmla="*/ 0 h 343"/>
                        <a:gd name="T16" fmla="*/ 0 w 386"/>
                        <a:gd name="T17" fmla="*/ 0 h 343"/>
                        <a:gd name="T18" fmla="*/ 0 w 386"/>
                        <a:gd name="T19" fmla="*/ 0 h 343"/>
                        <a:gd name="T20" fmla="*/ 0 w 386"/>
                        <a:gd name="T21" fmla="*/ 0 h 343"/>
                        <a:gd name="T22" fmla="*/ 0 w 386"/>
                        <a:gd name="T23" fmla="*/ 0 h 343"/>
                        <a:gd name="T24" fmla="*/ 0 w 386"/>
                        <a:gd name="T25" fmla="*/ 0 h 343"/>
                        <a:gd name="T26" fmla="*/ 0 w 386"/>
                        <a:gd name="T27" fmla="*/ 0 h 343"/>
                        <a:gd name="T28" fmla="*/ 0 w 386"/>
                        <a:gd name="T29" fmla="*/ 0 h 343"/>
                        <a:gd name="T30" fmla="*/ 0 w 386"/>
                        <a:gd name="T31" fmla="*/ 0 h 343"/>
                        <a:gd name="T32" fmla="*/ 0 w 386"/>
                        <a:gd name="T33" fmla="*/ 0 h 343"/>
                        <a:gd name="T34" fmla="*/ 0 w 386"/>
                        <a:gd name="T35" fmla="*/ 0 h 343"/>
                        <a:gd name="T36" fmla="*/ 0 w 386"/>
                        <a:gd name="T37" fmla="*/ 0 h 343"/>
                        <a:gd name="T38" fmla="*/ 0 w 386"/>
                        <a:gd name="T39" fmla="*/ 0 h 343"/>
                        <a:gd name="T40" fmla="*/ 0 w 386"/>
                        <a:gd name="T41" fmla="*/ 0 h 343"/>
                        <a:gd name="T42" fmla="*/ 0 w 386"/>
                        <a:gd name="T43" fmla="*/ 0 h 343"/>
                        <a:gd name="T44" fmla="*/ 0 w 386"/>
                        <a:gd name="T45" fmla="*/ 0 h 343"/>
                        <a:gd name="T46" fmla="*/ 0 w 386"/>
                        <a:gd name="T47" fmla="*/ 0 h 343"/>
                        <a:gd name="T48" fmla="*/ 0 w 386"/>
                        <a:gd name="T49" fmla="*/ 0 h 343"/>
                        <a:gd name="T50" fmla="*/ 0 w 386"/>
                        <a:gd name="T51" fmla="*/ 0 h 343"/>
                        <a:gd name="T52" fmla="*/ 0 w 386"/>
                        <a:gd name="T53" fmla="*/ 0 h 343"/>
                        <a:gd name="T54" fmla="*/ 0 w 386"/>
                        <a:gd name="T55" fmla="*/ 0 h 343"/>
                        <a:gd name="T56" fmla="*/ 0 w 386"/>
                        <a:gd name="T57" fmla="*/ 0 h 343"/>
                        <a:gd name="T58" fmla="*/ 0 w 386"/>
                        <a:gd name="T59" fmla="*/ 0 h 343"/>
                        <a:gd name="T60" fmla="*/ 0 w 386"/>
                        <a:gd name="T61" fmla="*/ 0 h 343"/>
                        <a:gd name="T62" fmla="*/ 0 w 386"/>
                        <a:gd name="T63" fmla="*/ 0 h 343"/>
                        <a:gd name="T64" fmla="*/ 0 w 386"/>
                        <a:gd name="T65" fmla="*/ 0 h 343"/>
                        <a:gd name="T66" fmla="*/ 0 w 386"/>
                        <a:gd name="T67" fmla="*/ 0 h 343"/>
                        <a:gd name="T68" fmla="*/ 0 w 386"/>
                        <a:gd name="T69" fmla="*/ 0 h 343"/>
                        <a:gd name="T70" fmla="*/ 0 w 386"/>
                        <a:gd name="T71" fmla="*/ 0 h 343"/>
                        <a:gd name="T72" fmla="*/ 0 w 386"/>
                        <a:gd name="T73" fmla="*/ 0 h 343"/>
                        <a:gd name="T74" fmla="*/ 0 w 386"/>
                        <a:gd name="T75" fmla="*/ 0 h 343"/>
                        <a:gd name="T76" fmla="*/ 0 w 386"/>
                        <a:gd name="T77" fmla="*/ 0 h 343"/>
                        <a:gd name="T78" fmla="*/ 0 w 386"/>
                        <a:gd name="T79" fmla="*/ 0 h 343"/>
                        <a:gd name="T80" fmla="*/ 0 w 386"/>
                        <a:gd name="T81" fmla="*/ 0 h 343"/>
                        <a:gd name="T82" fmla="*/ 0 w 386"/>
                        <a:gd name="T83" fmla="*/ 0 h 343"/>
                        <a:gd name="T84" fmla="*/ 0 w 386"/>
                        <a:gd name="T85" fmla="*/ 0 h 343"/>
                        <a:gd name="T86" fmla="*/ 0 w 386"/>
                        <a:gd name="T87" fmla="*/ 0 h 343"/>
                        <a:gd name="T88" fmla="*/ 0 w 386"/>
                        <a:gd name="T89" fmla="*/ 0 h 343"/>
                        <a:gd name="T90" fmla="*/ 0 w 386"/>
                        <a:gd name="T91" fmla="*/ 0 h 343"/>
                        <a:gd name="T92" fmla="*/ 0 w 386"/>
                        <a:gd name="T93" fmla="*/ 0 h 343"/>
                        <a:gd name="T94" fmla="*/ 0 w 386"/>
                        <a:gd name="T95" fmla="*/ 0 h 343"/>
                        <a:gd name="T96" fmla="*/ 0 w 386"/>
                        <a:gd name="T97" fmla="*/ 0 h 343"/>
                        <a:gd name="T98" fmla="*/ 0 w 386"/>
                        <a:gd name="T99" fmla="*/ 0 h 343"/>
                        <a:gd name="T100" fmla="*/ 0 w 386"/>
                        <a:gd name="T101" fmla="*/ 0 h 343"/>
                        <a:gd name="T102" fmla="*/ 0 w 386"/>
                        <a:gd name="T103" fmla="*/ 0 h 343"/>
                        <a:gd name="T104" fmla="*/ 0 w 386"/>
                        <a:gd name="T105" fmla="*/ 0 h 343"/>
                        <a:gd name="T106" fmla="*/ 0 w 386"/>
                        <a:gd name="T107" fmla="*/ 0 h 343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w 386"/>
                        <a:gd name="T163" fmla="*/ 0 h 343"/>
                        <a:gd name="T164" fmla="*/ 386 w 386"/>
                        <a:gd name="T165" fmla="*/ 343 h 343"/>
                      </a:gdLst>
                      <a:ahLst/>
                      <a:cxnLst>
                        <a:cxn ang="T108">
                          <a:pos x="T0" y="T1"/>
                        </a:cxn>
                        <a:cxn ang="T109">
                          <a:pos x="T2" y="T3"/>
                        </a:cxn>
                        <a:cxn ang="T110">
                          <a:pos x="T4" y="T5"/>
                        </a:cxn>
                        <a:cxn ang="T111">
                          <a:pos x="T6" y="T7"/>
                        </a:cxn>
                        <a:cxn ang="T112">
                          <a:pos x="T8" y="T9"/>
                        </a:cxn>
                        <a:cxn ang="T113">
                          <a:pos x="T10" y="T11"/>
                        </a:cxn>
                        <a:cxn ang="T114">
                          <a:pos x="T12" y="T13"/>
                        </a:cxn>
                        <a:cxn ang="T115">
                          <a:pos x="T14" y="T15"/>
                        </a:cxn>
                        <a:cxn ang="T116">
                          <a:pos x="T16" y="T17"/>
                        </a:cxn>
                        <a:cxn ang="T117">
                          <a:pos x="T18" y="T19"/>
                        </a:cxn>
                        <a:cxn ang="T118">
                          <a:pos x="T20" y="T21"/>
                        </a:cxn>
                        <a:cxn ang="T119">
                          <a:pos x="T22" y="T23"/>
                        </a:cxn>
                        <a:cxn ang="T120">
                          <a:pos x="T24" y="T25"/>
                        </a:cxn>
                        <a:cxn ang="T121">
                          <a:pos x="T26" y="T27"/>
                        </a:cxn>
                        <a:cxn ang="T122">
                          <a:pos x="T28" y="T29"/>
                        </a:cxn>
                        <a:cxn ang="T123">
                          <a:pos x="T30" y="T31"/>
                        </a:cxn>
                        <a:cxn ang="T124">
                          <a:pos x="T32" y="T33"/>
                        </a:cxn>
                        <a:cxn ang="T125">
                          <a:pos x="T34" y="T35"/>
                        </a:cxn>
                        <a:cxn ang="T126">
                          <a:pos x="T36" y="T37"/>
                        </a:cxn>
                        <a:cxn ang="T127">
                          <a:pos x="T38" y="T39"/>
                        </a:cxn>
                        <a:cxn ang="T128">
                          <a:pos x="T40" y="T41"/>
                        </a:cxn>
                        <a:cxn ang="T129">
                          <a:pos x="T42" y="T43"/>
                        </a:cxn>
                        <a:cxn ang="T130">
                          <a:pos x="T44" y="T45"/>
                        </a:cxn>
                        <a:cxn ang="T131">
                          <a:pos x="T46" y="T47"/>
                        </a:cxn>
                        <a:cxn ang="T132">
                          <a:pos x="T48" y="T49"/>
                        </a:cxn>
                        <a:cxn ang="T133">
                          <a:pos x="T50" y="T51"/>
                        </a:cxn>
                        <a:cxn ang="T134">
                          <a:pos x="T52" y="T53"/>
                        </a:cxn>
                        <a:cxn ang="T135">
                          <a:pos x="T54" y="T55"/>
                        </a:cxn>
                        <a:cxn ang="T136">
                          <a:pos x="T56" y="T57"/>
                        </a:cxn>
                        <a:cxn ang="T137">
                          <a:pos x="T58" y="T59"/>
                        </a:cxn>
                        <a:cxn ang="T138">
                          <a:pos x="T60" y="T61"/>
                        </a:cxn>
                        <a:cxn ang="T139">
                          <a:pos x="T62" y="T63"/>
                        </a:cxn>
                        <a:cxn ang="T140">
                          <a:pos x="T64" y="T65"/>
                        </a:cxn>
                        <a:cxn ang="T141">
                          <a:pos x="T66" y="T67"/>
                        </a:cxn>
                        <a:cxn ang="T142">
                          <a:pos x="T68" y="T69"/>
                        </a:cxn>
                        <a:cxn ang="T143">
                          <a:pos x="T70" y="T71"/>
                        </a:cxn>
                        <a:cxn ang="T144">
                          <a:pos x="T72" y="T73"/>
                        </a:cxn>
                        <a:cxn ang="T145">
                          <a:pos x="T74" y="T75"/>
                        </a:cxn>
                        <a:cxn ang="T146">
                          <a:pos x="T76" y="T77"/>
                        </a:cxn>
                        <a:cxn ang="T147">
                          <a:pos x="T78" y="T79"/>
                        </a:cxn>
                        <a:cxn ang="T148">
                          <a:pos x="T80" y="T81"/>
                        </a:cxn>
                        <a:cxn ang="T149">
                          <a:pos x="T82" y="T83"/>
                        </a:cxn>
                        <a:cxn ang="T150">
                          <a:pos x="T84" y="T85"/>
                        </a:cxn>
                        <a:cxn ang="T151">
                          <a:pos x="T86" y="T87"/>
                        </a:cxn>
                        <a:cxn ang="T152">
                          <a:pos x="T88" y="T89"/>
                        </a:cxn>
                        <a:cxn ang="T153">
                          <a:pos x="T90" y="T91"/>
                        </a:cxn>
                        <a:cxn ang="T154">
                          <a:pos x="T92" y="T93"/>
                        </a:cxn>
                        <a:cxn ang="T155">
                          <a:pos x="T94" y="T95"/>
                        </a:cxn>
                        <a:cxn ang="T156">
                          <a:pos x="T96" y="T97"/>
                        </a:cxn>
                        <a:cxn ang="T157">
                          <a:pos x="T98" y="T99"/>
                        </a:cxn>
                        <a:cxn ang="T158">
                          <a:pos x="T100" y="T101"/>
                        </a:cxn>
                        <a:cxn ang="T159">
                          <a:pos x="T102" y="T103"/>
                        </a:cxn>
                        <a:cxn ang="T160">
                          <a:pos x="T104" y="T105"/>
                        </a:cxn>
                        <a:cxn ang="T161">
                          <a:pos x="T106" y="T107"/>
                        </a:cxn>
                      </a:cxnLst>
                      <a:rect l="T162" t="T163" r="T164" b="T165"/>
                      <a:pathLst>
                        <a:path w="386" h="343">
                          <a:moveTo>
                            <a:pt x="19" y="65"/>
                          </a:moveTo>
                          <a:lnTo>
                            <a:pt x="30" y="54"/>
                          </a:lnTo>
                          <a:lnTo>
                            <a:pt x="45" y="45"/>
                          </a:lnTo>
                          <a:lnTo>
                            <a:pt x="62" y="40"/>
                          </a:lnTo>
                          <a:lnTo>
                            <a:pt x="84" y="36"/>
                          </a:lnTo>
                          <a:lnTo>
                            <a:pt x="94" y="30"/>
                          </a:lnTo>
                          <a:lnTo>
                            <a:pt x="109" y="20"/>
                          </a:lnTo>
                          <a:lnTo>
                            <a:pt x="130" y="8"/>
                          </a:lnTo>
                          <a:lnTo>
                            <a:pt x="153" y="1"/>
                          </a:lnTo>
                          <a:lnTo>
                            <a:pt x="165" y="0"/>
                          </a:lnTo>
                          <a:lnTo>
                            <a:pt x="177" y="2"/>
                          </a:lnTo>
                          <a:lnTo>
                            <a:pt x="194" y="8"/>
                          </a:lnTo>
                          <a:lnTo>
                            <a:pt x="208" y="14"/>
                          </a:lnTo>
                          <a:lnTo>
                            <a:pt x="221" y="18"/>
                          </a:lnTo>
                          <a:lnTo>
                            <a:pt x="240" y="21"/>
                          </a:lnTo>
                          <a:lnTo>
                            <a:pt x="270" y="21"/>
                          </a:lnTo>
                          <a:lnTo>
                            <a:pt x="290" y="20"/>
                          </a:lnTo>
                          <a:lnTo>
                            <a:pt x="311" y="16"/>
                          </a:lnTo>
                          <a:lnTo>
                            <a:pt x="331" y="12"/>
                          </a:lnTo>
                          <a:lnTo>
                            <a:pt x="344" y="12"/>
                          </a:lnTo>
                          <a:lnTo>
                            <a:pt x="358" y="15"/>
                          </a:lnTo>
                          <a:lnTo>
                            <a:pt x="371" y="21"/>
                          </a:lnTo>
                          <a:lnTo>
                            <a:pt x="375" y="27"/>
                          </a:lnTo>
                          <a:lnTo>
                            <a:pt x="375" y="34"/>
                          </a:lnTo>
                          <a:lnTo>
                            <a:pt x="373" y="44"/>
                          </a:lnTo>
                          <a:lnTo>
                            <a:pt x="365" y="50"/>
                          </a:lnTo>
                          <a:lnTo>
                            <a:pt x="330" y="52"/>
                          </a:lnTo>
                          <a:lnTo>
                            <a:pt x="302" y="61"/>
                          </a:lnTo>
                          <a:lnTo>
                            <a:pt x="257" y="69"/>
                          </a:lnTo>
                          <a:lnTo>
                            <a:pt x="249" y="73"/>
                          </a:lnTo>
                          <a:lnTo>
                            <a:pt x="241" y="84"/>
                          </a:lnTo>
                          <a:lnTo>
                            <a:pt x="241" y="94"/>
                          </a:lnTo>
                          <a:lnTo>
                            <a:pt x="254" y="124"/>
                          </a:lnTo>
                          <a:lnTo>
                            <a:pt x="270" y="149"/>
                          </a:lnTo>
                          <a:lnTo>
                            <a:pt x="292" y="172"/>
                          </a:lnTo>
                          <a:lnTo>
                            <a:pt x="327" y="198"/>
                          </a:lnTo>
                          <a:lnTo>
                            <a:pt x="351" y="216"/>
                          </a:lnTo>
                          <a:lnTo>
                            <a:pt x="361" y="221"/>
                          </a:lnTo>
                          <a:lnTo>
                            <a:pt x="371" y="227"/>
                          </a:lnTo>
                          <a:lnTo>
                            <a:pt x="380" y="234"/>
                          </a:lnTo>
                          <a:lnTo>
                            <a:pt x="386" y="242"/>
                          </a:lnTo>
                          <a:lnTo>
                            <a:pt x="386" y="250"/>
                          </a:lnTo>
                          <a:lnTo>
                            <a:pt x="382" y="258"/>
                          </a:lnTo>
                          <a:lnTo>
                            <a:pt x="377" y="262"/>
                          </a:lnTo>
                          <a:lnTo>
                            <a:pt x="366" y="265"/>
                          </a:lnTo>
                          <a:lnTo>
                            <a:pt x="352" y="264"/>
                          </a:lnTo>
                          <a:lnTo>
                            <a:pt x="340" y="258"/>
                          </a:lnTo>
                          <a:lnTo>
                            <a:pt x="317" y="242"/>
                          </a:lnTo>
                          <a:lnTo>
                            <a:pt x="275" y="219"/>
                          </a:lnTo>
                          <a:lnTo>
                            <a:pt x="241" y="191"/>
                          </a:lnTo>
                          <a:lnTo>
                            <a:pt x="237" y="186"/>
                          </a:lnTo>
                          <a:lnTo>
                            <a:pt x="231" y="187"/>
                          </a:lnTo>
                          <a:lnTo>
                            <a:pt x="234" y="196"/>
                          </a:lnTo>
                          <a:lnTo>
                            <a:pt x="267" y="226"/>
                          </a:lnTo>
                          <a:lnTo>
                            <a:pt x="278" y="236"/>
                          </a:lnTo>
                          <a:lnTo>
                            <a:pt x="290" y="248"/>
                          </a:lnTo>
                          <a:lnTo>
                            <a:pt x="316" y="264"/>
                          </a:lnTo>
                          <a:lnTo>
                            <a:pt x="329" y="275"/>
                          </a:lnTo>
                          <a:lnTo>
                            <a:pt x="334" y="284"/>
                          </a:lnTo>
                          <a:lnTo>
                            <a:pt x="332" y="294"/>
                          </a:lnTo>
                          <a:lnTo>
                            <a:pt x="327" y="301"/>
                          </a:lnTo>
                          <a:lnTo>
                            <a:pt x="319" y="306"/>
                          </a:lnTo>
                          <a:lnTo>
                            <a:pt x="307" y="308"/>
                          </a:lnTo>
                          <a:lnTo>
                            <a:pt x="294" y="306"/>
                          </a:lnTo>
                          <a:lnTo>
                            <a:pt x="284" y="301"/>
                          </a:lnTo>
                          <a:lnTo>
                            <a:pt x="252" y="277"/>
                          </a:lnTo>
                          <a:lnTo>
                            <a:pt x="232" y="257"/>
                          </a:lnTo>
                          <a:lnTo>
                            <a:pt x="181" y="205"/>
                          </a:lnTo>
                          <a:lnTo>
                            <a:pt x="199" y="227"/>
                          </a:lnTo>
                          <a:lnTo>
                            <a:pt x="207" y="245"/>
                          </a:lnTo>
                          <a:lnTo>
                            <a:pt x="211" y="254"/>
                          </a:lnTo>
                          <a:lnTo>
                            <a:pt x="220" y="271"/>
                          </a:lnTo>
                          <a:lnTo>
                            <a:pt x="242" y="298"/>
                          </a:lnTo>
                          <a:lnTo>
                            <a:pt x="250" y="307"/>
                          </a:lnTo>
                          <a:lnTo>
                            <a:pt x="255" y="317"/>
                          </a:lnTo>
                          <a:lnTo>
                            <a:pt x="256" y="325"/>
                          </a:lnTo>
                          <a:lnTo>
                            <a:pt x="254" y="332"/>
                          </a:lnTo>
                          <a:lnTo>
                            <a:pt x="247" y="339"/>
                          </a:lnTo>
                          <a:lnTo>
                            <a:pt x="238" y="343"/>
                          </a:lnTo>
                          <a:lnTo>
                            <a:pt x="225" y="342"/>
                          </a:lnTo>
                          <a:lnTo>
                            <a:pt x="215" y="339"/>
                          </a:lnTo>
                          <a:lnTo>
                            <a:pt x="174" y="286"/>
                          </a:lnTo>
                          <a:lnTo>
                            <a:pt x="150" y="244"/>
                          </a:lnTo>
                          <a:lnTo>
                            <a:pt x="131" y="211"/>
                          </a:lnTo>
                          <a:lnTo>
                            <a:pt x="128" y="206"/>
                          </a:lnTo>
                          <a:lnTo>
                            <a:pt x="121" y="206"/>
                          </a:lnTo>
                          <a:lnTo>
                            <a:pt x="119" y="210"/>
                          </a:lnTo>
                          <a:lnTo>
                            <a:pt x="123" y="234"/>
                          </a:lnTo>
                          <a:lnTo>
                            <a:pt x="125" y="253"/>
                          </a:lnTo>
                          <a:lnTo>
                            <a:pt x="124" y="278"/>
                          </a:lnTo>
                          <a:lnTo>
                            <a:pt x="124" y="312"/>
                          </a:lnTo>
                          <a:lnTo>
                            <a:pt x="123" y="318"/>
                          </a:lnTo>
                          <a:lnTo>
                            <a:pt x="118" y="324"/>
                          </a:lnTo>
                          <a:lnTo>
                            <a:pt x="110" y="330"/>
                          </a:lnTo>
                          <a:lnTo>
                            <a:pt x="100" y="332"/>
                          </a:lnTo>
                          <a:lnTo>
                            <a:pt x="90" y="331"/>
                          </a:lnTo>
                          <a:lnTo>
                            <a:pt x="84" y="327"/>
                          </a:lnTo>
                          <a:lnTo>
                            <a:pt x="79" y="319"/>
                          </a:lnTo>
                          <a:lnTo>
                            <a:pt x="78" y="299"/>
                          </a:lnTo>
                          <a:lnTo>
                            <a:pt x="80" y="274"/>
                          </a:lnTo>
                          <a:lnTo>
                            <a:pt x="80" y="253"/>
                          </a:lnTo>
                          <a:lnTo>
                            <a:pt x="76" y="219"/>
                          </a:lnTo>
                          <a:lnTo>
                            <a:pt x="73" y="206"/>
                          </a:lnTo>
                          <a:lnTo>
                            <a:pt x="67" y="195"/>
                          </a:lnTo>
                          <a:lnTo>
                            <a:pt x="28" y="146"/>
                          </a:lnTo>
                          <a:lnTo>
                            <a:pt x="2" y="111"/>
                          </a:lnTo>
                          <a:lnTo>
                            <a:pt x="0" y="97"/>
                          </a:lnTo>
                          <a:lnTo>
                            <a:pt x="7" y="80"/>
                          </a:lnTo>
                          <a:lnTo>
                            <a:pt x="19" y="65"/>
                          </a:lnTo>
                          <a:close/>
                        </a:path>
                      </a:pathLst>
                    </a:custGeom>
                    <a:solidFill>
                      <a:srgbClr val="FFC080"/>
                    </a:solidFill>
                    <a:ln w="1588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sz="1477"/>
                    </a:p>
                  </p:txBody>
                </p:sp>
              </p:grpSp>
            </p:grpSp>
            <p:sp>
              <p:nvSpPr>
                <p:cNvPr id="6182" name="Arc 77"/>
                <p:cNvSpPr>
                  <a:spLocks/>
                </p:cNvSpPr>
                <p:nvPr/>
              </p:nvSpPr>
              <p:spPr bwMode="auto">
                <a:xfrm>
                  <a:off x="4467" y="1862"/>
                  <a:ext cx="5" cy="11"/>
                </a:xfrm>
                <a:custGeom>
                  <a:avLst/>
                  <a:gdLst>
                    <a:gd name="T0" fmla="*/ 0 w 27111"/>
                    <a:gd name="T1" fmla="*/ 0 h 26050"/>
                    <a:gd name="T2" fmla="*/ 0 w 27111"/>
                    <a:gd name="T3" fmla="*/ 0 h 26050"/>
                    <a:gd name="T4" fmla="*/ 0 w 27111"/>
                    <a:gd name="T5" fmla="*/ 0 h 26050"/>
                    <a:gd name="T6" fmla="*/ 0 60000 65536"/>
                    <a:gd name="T7" fmla="*/ 0 60000 65536"/>
                    <a:gd name="T8" fmla="*/ 0 60000 65536"/>
                    <a:gd name="T9" fmla="*/ 0 w 27111"/>
                    <a:gd name="T10" fmla="*/ 0 h 26050"/>
                    <a:gd name="T11" fmla="*/ 27111 w 27111"/>
                    <a:gd name="T12" fmla="*/ 26050 h 2605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7111" h="26050" fill="none" extrusionOk="0">
                      <a:moveTo>
                        <a:pt x="27111" y="25335"/>
                      </a:moveTo>
                      <a:cubicBezTo>
                        <a:pt x="25312" y="25809"/>
                        <a:pt x="23460" y="26049"/>
                        <a:pt x="21600" y="26050"/>
                      </a:cubicBezTo>
                      <a:cubicBezTo>
                        <a:pt x="9670" y="26050"/>
                        <a:pt x="0" y="16379"/>
                        <a:pt x="0" y="4450"/>
                      </a:cubicBezTo>
                      <a:cubicBezTo>
                        <a:pt x="-1" y="2954"/>
                        <a:pt x="155" y="1463"/>
                        <a:pt x="463" y="0"/>
                      </a:cubicBezTo>
                    </a:path>
                    <a:path w="27111" h="26050" stroke="0" extrusionOk="0">
                      <a:moveTo>
                        <a:pt x="27111" y="25335"/>
                      </a:moveTo>
                      <a:cubicBezTo>
                        <a:pt x="25312" y="25809"/>
                        <a:pt x="23460" y="26049"/>
                        <a:pt x="21600" y="26050"/>
                      </a:cubicBezTo>
                      <a:cubicBezTo>
                        <a:pt x="9670" y="26050"/>
                        <a:pt x="0" y="16379"/>
                        <a:pt x="0" y="4450"/>
                      </a:cubicBezTo>
                      <a:cubicBezTo>
                        <a:pt x="-1" y="2954"/>
                        <a:pt x="155" y="1463"/>
                        <a:pt x="463" y="0"/>
                      </a:cubicBezTo>
                      <a:lnTo>
                        <a:pt x="21600" y="4450"/>
                      </a:lnTo>
                      <a:close/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477"/>
                </a:p>
              </p:txBody>
            </p:sp>
          </p:grpSp>
        </p:grpSp>
        <p:grpSp>
          <p:nvGrpSpPr>
            <p:cNvPr id="6161" name="Group 78"/>
            <p:cNvGrpSpPr>
              <a:grpSpLocks/>
            </p:cNvGrpSpPr>
            <p:nvPr/>
          </p:nvGrpSpPr>
          <p:grpSpPr bwMode="auto">
            <a:xfrm>
              <a:off x="4295" y="1657"/>
              <a:ext cx="108" cy="111"/>
              <a:chOff x="4295" y="1657"/>
              <a:chExt cx="108" cy="111"/>
            </a:xfrm>
          </p:grpSpPr>
          <p:sp>
            <p:nvSpPr>
              <p:cNvPr id="6162" name="Line 79"/>
              <p:cNvSpPr>
                <a:spLocks noChangeShapeType="1"/>
              </p:cNvSpPr>
              <p:nvPr/>
            </p:nvSpPr>
            <p:spPr bwMode="auto">
              <a:xfrm>
                <a:off x="4295" y="1729"/>
                <a:ext cx="12" cy="5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6163" name="Line 80"/>
              <p:cNvSpPr>
                <a:spLocks noChangeShapeType="1"/>
              </p:cNvSpPr>
              <p:nvPr/>
            </p:nvSpPr>
            <p:spPr bwMode="auto">
              <a:xfrm flipV="1">
                <a:off x="4392" y="1737"/>
                <a:ext cx="11" cy="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6164" name="Line 81"/>
              <p:cNvSpPr>
                <a:spLocks noChangeShapeType="1"/>
              </p:cNvSpPr>
              <p:nvPr/>
            </p:nvSpPr>
            <p:spPr bwMode="auto">
              <a:xfrm>
                <a:off x="4316" y="1668"/>
                <a:ext cx="6" cy="9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6165" name="Line 82"/>
              <p:cNvSpPr>
                <a:spLocks noChangeShapeType="1"/>
              </p:cNvSpPr>
              <p:nvPr/>
            </p:nvSpPr>
            <p:spPr bwMode="auto">
              <a:xfrm flipH="1">
                <a:off x="4378" y="1671"/>
                <a:ext cx="5" cy="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6166" name="Line 83"/>
              <p:cNvSpPr>
                <a:spLocks noChangeShapeType="1"/>
              </p:cNvSpPr>
              <p:nvPr/>
            </p:nvSpPr>
            <p:spPr bwMode="auto">
              <a:xfrm>
                <a:off x="4350" y="1657"/>
                <a:ext cx="1" cy="1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6167" name="Line 84"/>
              <p:cNvSpPr>
                <a:spLocks noChangeShapeType="1"/>
              </p:cNvSpPr>
              <p:nvPr/>
            </p:nvSpPr>
            <p:spPr bwMode="auto">
              <a:xfrm>
                <a:off x="4301" y="1698"/>
                <a:ext cx="9" cy="4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6168" name="Line 85"/>
              <p:cNvSpPr>
                <a:spLocks noChangeShapeType="1"/>
              </p:cNvSpPr>
              <p:nvPr/>
            </p:nvSpPr>
            <p:spPr bwMode="auto">
              <a:xfrm flipH="1">
                <a:off x="4394" y="1702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6169" name="Line 86"/>
              <p:cNvSpPr>
                <a:spLocks noChangeShapeType="1"/>
              </p:cNvSpPr>
              <p:nvPr/>
            </p:nvSpPr>
            <p:spPr bwMode="auto">
              <a:xfrm flipH="1">
                <a:off x="4302" y="1765"/>
                <a:ext cx="8" cy="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  <p:sp>
            <p:nvSpPr>
              <p:cNvPr id="6170" name="Line 87"/>
              <p:cNvSpPr>
                <a:spLocks noChangeShapeType="1"/>
              </p:cNvSpPr>
              <p:nvPr/>
            </p:nvSpPr>
            <p:spPr bwMode="auto">
              <a:xfrm>
                <a:off x="4391" y="1765"/>
                <a:ext cx="10" cy="3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47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292909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41767" y="1328056"/>
            <a:ext cx="4343400" cy="5029200"/>
          </a:xfrm>
        </p:spPr>
        <p:txBody>
          <a:bodyPr/>
          <a:lstStyle/>
          <a:p>
            <a:r>
              <a:rPr lang="en-GB" sz="2000" smtClean="0"/>
              <a:t>Characteristics</a:t>
            </a:r>
          </a:p>
          <a:p>
            <a:pPr lvl="1"/>
            <a:r>
              <a:rPr lang="en-GB" sz="1800" smtClean="0"/>
              <a:t>Idea fluency – LOTS of ideas and associations</a:t>
            </a:r>
          </a:p>
          <a:p>
            <a:pPr lvl="1"/>
            <a:r>
              <a:rPr lang="en-GB" sz="1800" smtClean="0"/>
              <a:t>Variety and Flexibility </a:t>
            </a:r>
          </a:p>
          <a:p>
            <a:pPr lvl="1"/>
            <a:r>
              <a:rPr lang="en-GB" sz="1800" smtClean="0"/>
              <a:t>Originality</a:t>
            </a:r>
          </a:p>
          <a:p>
            <a:pPr lvl="1"/>
            <a:r>
              <a:rPr lang="en-GB" sz="1800" smtClean="0"/>
              <a:t>Elaboration</a:t>
            </a:r>
            <a:endParaRPr lang="en-GB" sz="1800"/>
          </a:p>
        </p:txBody>
      </p:sp>
      <p:sp>
        <p:nvSpPr>
          <p:cNvPr id="33796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2000" smtClean="0"/>
              <a:t>Creative thinking tools</a:t>
            </a:r>
          </a:p>
          <a:p>
            <a:pPr lvl="1"/>
            <a:r>
              <a:rPr lang="en-GB" sz="1800" smtClean="0"/>
              <a:t>Brainstorming</a:t>
            </a:r>
          </a:p>
          <a:p>
            <a:pPr lvl="1"/>
            <a:r>
              <a:rPr lang="en-GB" sz="1800" smtClean="0"/>
              <a:t>Negative Brainstorming</a:t>
            </a:r>
          </a:p>
          <a:p>
            <a:pPr lvl="1"/>
            <a:r>
              <a:rPr lang="en-GB" sz="1800" smtClean="0"/>
              <a:t>Affinity Diagrams</a:t>
            </a:r>
          </a:p>
          <a:p>
            <a:pPr lvl="1"/>
            <a:r>
              <a:rPr lang="en-GB" sz="1800" smtClean="0"/>
              <a:t>Similarities &amp; Differences</a:t>
            </a:r>
          </a:p>
          <a:p>
            <a:endParaRPr lang="en-GB" sz="2000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Creative Thinking in Practice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79658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Content Placeholder 3"/>
          <p:cNvSpPr>
            <a:spLocks noGrp="1"/>
          </p:cNvSpPr>
          <p:nvPr>
            <p:ph sz="half" idx="2"/>
          </p:nvPr>
        </p:nvSpPr>
        <p:spPr>
          <a:xfrm>
            <a:off x="3429000" y="1328056"/>
            <a:ext cx="5562600" cy="5301344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What Is it?</a:t>
            </a:r>
          </a:p>
          <a:p>
            <a:pPr lvl="1"/>
            <a:r>
              <a:rPr lang="en-GB" dirty="0" smtClean="0"/>
              <a:t>Brainstorming is a team based creative thinking method</a:t>
            </a:r>
          </a:p>
          <a:p>
            <a:r>
              <a:rPr lang="en-GB" dirty="0" smtClean="0"/>
              <a:t>When to use it?</a:t>
            </a:r>
          </a:p>
          <a:p>
            <a:pPr lvl="1"/>
            <a:r>
              <a:rPr lang="en-GB" dirty="0" smtClean="0"/>
              <a:t>Brainstorming can be used to tackle all types of problem</a:t>
            </a:r>
          </a:p>
          <a:p>
            <a:r>
              <a:rPr lang="en-GB" dirty="0" smtClean="0"/>
              <a:t>How to do it?</a:t>
            </a:r>
          </a:p>
          <a:p>
            <a:pPr lvl="1"/>
            <a:r>
              <a:rPr lang="en-GB" dirty="0" smtClean="0"/>
              <a:t>The team is given a problem for which they initially generate their own solutions or ideas</a:t>
            </a:r>
          </a:p>
          <a:p>
            <a:pPr lvl="1"/>
            <a:r>
              <a:rPr lang="en-GB" dirty="0" smtClean="0"/>
              <a:t>The group members read out their solutions or ideas, in a round robin fashion, which are collectively recorded. During this initial phase it is important that no criticism is levelled at any of the solutions or ideas – no matter how ridiculous they may appear. These </a:t>
            </a:r>
            <a:r>
              <a:rPr lang="ja-JP" altLang="en-GB" dirty="0" smtClean="0"/>
              <a:t>“</a:t>
            </a:r>
            <a:r>
              <a:rPr lang="en-GB" dirty="0" smtClean="0"/>
              <a:t>ridiculous ideas</a:t>
            </a:r>
            <a:r>
              <a:rPr lang="ja-JP" altLang="en-GB" dirty="0" smtClean="0"/>
              <a:t>”</a:t>
            </a:r>
            <a:r>
              <a:rPr lang="en-GB" dirty="0" smtClean="0"/>
              <a:t> may blossom into sound solutions or trigger other members of the team to generate a sound solution</a:t>
            </a:r>
          </a:p>
          <a:p>
            <a:pPr lvl="1"/>
            <a:r>
              <a:rPr lang="en-GB" dirty="0" smtClean="0"/>
              <a:t>Once the first stage is complete the list of solutions or ideas can then be evaluated to identify the </a:t>
            </a:r>
            <a:r>
              <a:rPr lang="ja-JP" altLang="en-GB" dirty="0" smtClean="0"/>
              <a:t>‘</a:t>
            </a:r>
            <a:r>
              <a:rPr lang="en-GB" dirty="0" smtClean="0"/>
              <a:t>best</a:t>
            </a:r>
            <a:r>
              <a:rPr lang="ja-JP" altLang="en-GB" dirty="0" smtClean="0"/>
              <a:t>’</a:t>
            </a:r>
            <a:r>
              <a:rPr lang="en-GB" dirty="0" smtClean="0"/>
              <a:t> 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Brainstorming</a:t>
            </a:r>
            <a:endParaRPr lang="en-GB"/>
          </a:p>
        </p:txBody>
      </p:sp>
      <p:pic>
        <p:nvPicPr>
          <p:cNvPr id="34820" name="Picture 5" descr="C:\Users\cuski\AppData\Local\Microsoft\Windows\Temporary Internet Files\Content.IE5\9EJDQA2Z\MPj0436508000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31" y="2186354"/>
            <a:ext cx="2302120" cy="3212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3755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Brainstorming Guidelines</a:t>
            </a:r>
            <a:endParaRPr lang="en-GB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The group should be as diverse as possible</a:t>
            </a:r>
          </a:p>
          <a:p>
            <a:r>
              <a:rPr lang="en-GB" smtClean="0"/>
              <a:t>The group should be non-hierarchical (although one person should take the lead)</a:t>
            </a:r>
          </a:p>
          <a:p>
            <a:r>
              <a:rPr lang="en-GB" smtClean="0"/>
              <a:t>No criticism should be allowed during the early non-evaluative session</a:t>
            </a:r>
          </a:p>
          <a:p>
            <a:r>
              <a:rPr lang="en-GB" smtClean="0"/>
              <a:t>Freewheeling is encouraged</a:t>
            </a:r>
          </a:p>
          <a:p>
            <a:r>
              <a:rPr lang="en-GB" smtClean="0"/>
              <a:t>Concentrate on getting the maximum number of ideas</a:t>
            </a:r>
          </a:p>
          <a:p>
            <a:r>
              <a:rPr lang="en-GB" smtClean="0"/>
              <a:t>Record every idea, even repetitions</a:t>
            </a:r>
          </a:p>
          <a:p>
            <a:r>
              <a:rPr lang="en-GB" smtClean="0"/>
              <a:t>Incubate all the ideas, do not reject anything out of hand</a:t>
            </a:r>
          </a:p>
          <a:p>
            <a:r>
              <a:rPr lang="en-GB" smtClean="0"/>
              <a:t>Ideas/solutions should be kept short and concise</a:t>
            </a:r>
          </a:p>
          <a:p>
            <a:r>
              <a:rPr lang="en-GB" smtClean="0"/>
              <a:t>An independent trained facilitator is often useful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7057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Brainstorming Derivatives</a:t>
            </a:r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Brainstorming will work if the rules are followed. It often fails to deliver because:</a:t>
            </a:r>
          </a:p>
          <a:p>
            <a:pPr lvl="1"/>
            <a:r>
              <a:rPr lang="en-GB" smtClean="0"/>
              <a:t>of dominant or submissive personalities within the team</a:t>
            </a:r>
          </a:p>
          <a:p>
            <a:pPr lvl="1"/>
            <a:r>
              <a:rPr lang="ja-JP" altLang="en-GB" smtClean="0"/>
              <a:t>“</a:t>
            </a:r>
            <a:r>
              <a:rPr lang="en-GB" smtClean="0"/>
              <a:t>low energy</a:t>
            </a:r>
            <a:r>
              <a:rPr lang="ja-JP" altLang="en-GB" smtClean="0"/>
              <a:t>”</a:t>
            </a:r>
            <a:r>
              <a:rPr lang="en-GB" smtClean="0"/>
              <a:t> in the team</a:t>
            </a:r>
          </a:p>
          <a:p>
            <a:endParaRPr lang="en-GB" smtClean="0"/>
          </a:p>
          <a:p>
            <a:r>
              <a:rPr lang="en-GB" smtClean="0"/>
              <a:t>There are alternative tools that can be used in such situations</a:t>
            </a:r>
          </a:p>
          <a:p>
            <a:pPr lvl="1"/>
            <a:r>
              <a:rPr lang="en-GB" smtClean="0"/>
              <a:t>Negative Brainstorming</a:t>
            </a:r>
          </a:p>
          <a:p>
            <a:pPr lvl="1"/>
            <a:r>
              <a:rPr lang="en-GB" smtClean="0"/>
              <a:t>Affinity Diagrams</a:t>
            </a:r>
            <a:endParaRPr lang="en-GB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4140257" y="4923828"/>
            <a:ext cx="1522858" cy="679340"/>
          </a:xfrm>
          <a:prstGeom prst="wedgeRoundRectCallout">
            <a:avLst>
              <a:gd name="adj1" fmla="val -154957"/>
              <a:gd name="adj2" fmla="val -155712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7" dirty="0"/>
              <a:t>Already used</a:t>
            </a:r>
          </a:p>
        </p:txBody>
      </p:sp>
    </p:spTree>
    <p:extLst>
      <p:ext uri="{BB962C8B-B14F-4D97-AF65-F5344CB8AC3E}">
        <p14:creationId xmlns:p14="http://schemas.microsoft.com/office/powerpoint/2010/main" val="134572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smtClean="0"/>
              <a:t>What is it?</a:t>
            </a:r>
          </a:p>
          <a:p>
            <a:pPr lvl="1"/>
            <a:r>
              <a:rPr lang="en-GB" smtClean="0"/>
              <a:t>A simple alternative to brainstorming in which the problem is </a:t>
            </a:r>
            <a:r>
              <a:rPr lang="ja-JP" altLang="en-GB" smtClean="0"/>
              <a:t>“</a:t>
            </a:r>
            <a:r>
              <a:rPr lang="en-GB" smtClean="0"/>
              <a:t>reversed</a:t>
            </a:r>
            <a:r>
              <a:rPr lang="ja-JP" altLang="en-GB" smtClean="0"/>
              <a:t>”</a:t>
            </a:r>
            <a:r>
              <a:rPr lang="en-GB" smtClean="0"/>
              <a:t> to consider negative solutions which can be reviewed and reversed to generate new ideas</a:t>
            </a:r>
          </a:p>
          <a:p>
            <a:r>
              <a:rPr lang="en-GB" smtClean="0"/>
              <a:t>How to do it?</a:t>
            </a:r>
          </a:p>
          <a:p>
            <a:pPr lvl="1"/>
            <a:r>
              <a:rPr lang="en-GB" smtClean="0"/>
              <a:t>Identify the problem for which a solution is sought and generate a </a:t>
            </a:r>
            <a:r>
              <a:rPr lang="ja-JP" altLang="en-GB" smtClean="0"/>
              <a:t>“</a:t>
            </a:r>
            <a:r>
              <a:rPr lang="en-GB" smtClean="0"/>
              <a:t>negative</a:t>
            </a:r>
            <a:r>
              <a:rPr lang="ja-JP" altLang="en-GB" smtClean="0"/>
              <a:t>”</a:t>
            </a:r>
            <a:r>
              <a:rPr lang="en-GB" smtClean="0"/>
              <a:t> statement</a:t>
            </a:r>
          </a:p>
          <a:p>
            <a:pPr lvl="2"/>
            <a:r>
              <a:rPr lang="en-GB" smtClean="0"/>
              <a:t>How can we ensure meetings are a disaster?</a:t>
            </a:r>
          </a:p>
          <a:p>
            <a:pPr lvl="2"/>
            <a:r>
              <a:rPr lang="en-GB" smtClean="0"/>
              <a:t>How can we ensure the system produces defects?</a:t>
            </a:r>
          </a:p>
          <a:p>
            <a:pPr lvl="1"/>
            <a:r>
              <a:rPr lang="en-GB" smtClean="0"/>
              <a:t>Brainstorm the solutions as per brainstorming</a:t>
            </a:r>
          </a:p>
          <a:p>
            <a:pPr lvl="1"/>
            <a:r>
              <a:rPr lang="en-GB" smtClean="0"/>
              <a:t>Review the ideas and reverse those that have potential</a:t>
            </a:r>
          </a:p>
          <a:p>
            <a:endParaRPr lang="en-GB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Negative Brainstorming</a:t>
            </a:r>
            <a:endParaRPr lang="en-GB"/>
          </a:p>
        </p:txBody>
      </p:sp>
      <p:pic>
        <p:nvPicPr>
          <p:cNvPr id="37892" name="Picture 4" descr="light-bulb negativ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88" y="1752600"/>
            <a:ext cx="3550758" cy="3866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67279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What is it?</a:t>
            </a:r>
          </a:p>
          <a:p>
            <a:pPr lvl="1"/>
            <a:r>
              <a:rPr lang="en-GB" dirty="0" smtClean="0"/>
              <a:t>A divergent thinking approach aimed at getting people away from the </a:t>
            </a:r>
            <a:r>
              <a:rPr lang="ja-JP" altLang="en-GB" dirty="0" smtClean="0"/>
              <a:t>‘</a:t>
            </a:r>
            <a:r>
              <a:rPr lang="en-GB" dirty="0" smtClean="0"/>
              <a:t>baggage</a:t>
            </a:r>
            <a:r>
              <a:rPr lang="ja-JP" altLang="en-GB" dirty="0" smtClean="0"/>
              <a:t>’</a:t>
            </a:r>
            <a:r>
              <a:rPr lang="en-GB" dirty="0" smtClean="0"/>
              <a:t> that inhibits creativity. </a:t>
            </a:r>
          </a:p>
          <a:p>
            <a:pPr lvl="1"/>
            <a:r>
              <a:rPr lang="en-GB" dirty="0" smtClean="0"/>
              <a:t>The approach is based around comparing the </a:t>
            </a:r>
            <a:r>
              <a:rPr lang="ja-JP" altLang="en-GB" dirty="0" smtClean="0"/>
              <a:t>‘</a:t>
            </a:r>
            <a:r>
              <a:rPr lang="en-GB" dirty="0" smtClean="0"/>
              <a:t>problem</a:t>
            </a:r>
            <a:r>
              <a:rPr lang="ja-JP" altLang="en-GB" dirty="0" smtClean="0"/>
              <a:t>’</a:t>
            </a:r>
            <a:r>
              <a:rPr lang="en-GB" dirty="0" smtClean="0"/>
              <a:t> with an entirely unrelated item or situation and by comparing similarities and differences develop new solutions</a:t>
            </a:r>
          </a:p>
          <a:p>
            <a:r>
              <a:rPr lang="en-GB" dirty="0" smtClean="0"/>
              <a:t>How to do it?</a:t>
            </a:r>
          </a:p>
          <a:p>
            <a:pPr lvl="1"/>
            <a:r>
              <a:rPr lang="en-GB" dirty="0" smtClean="0"/>
              <a:t>Identify an item for comparison. For product based systems try a nature based object (bird, tree etc.), for process based systems try a natural process (river, digestion </a:t>
            </a:r>
            <a:r>
              <a:rPr lang="en-GB" dirty="0" err="1" smtClean="0"/>
              <a:t>etc</a:t>
            </a:r>
            <a:r>
              <a:rPr lang="en-GB" dirty="0" smtClean="0"/>
              <a:t>). Do not think too hard about this!</a:t>
            </a:r>
          </a:p>
          <a:p>
            <a:pPr lvl="1"/>
            <a:r>
              <a:rPr lang="en-GB" dirty="0" smtClean="0"/>
              <a:t>List all the similarities</a:t>
            </a:r>
          </a:p>
          <a:p>
            <a:pPr lvl="1"/>
            <a:r>
              <a:rPr lang="en-GB" dirty="0" smtClean="0"/>
              <a:t>List all the differences</a:t>
            </a:r>
          </a:p>
          <a:p>
            <a:pPr lvl="1"/>
            <a:r>
              <a:rPr lang="en-GB" dirty="0" smtClean="0"/>
              <a:t>Identify similarities and differences that may lead to new ideas</a:t>
            </a:r>
          </a:p>
          <a:p>
            <a:pPr lvl="1"/>
            <a:endParaRPr lang="en-GB" dirty="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Similarities and Differences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36" y="2286000"/>
            <a:ext cx="4529364" cy="314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764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Example: A Nail (Atherton Nail Co)</a:t>
            </a:r>
            <a:endParaRPr lang="en-GB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Atherton Nail Co realised that they needed new products</a:t>
            </a:r>
          </a:p>
          <a:p>
            <a:r>
              <a:rPr lang="en-GB" dirty="0" smtClean="0"/>
              <a:t>A team was assembled to generate some new ideas using Similarities &amp; Differences</a:t>
            </a:r>
          </a:p>
          <a:p>
            <a:r>
              <a:rPr lang="en-GB" dirty="0" smtClean="0"/>
              <a:t>They compared a Nail with Grass (first suggestion from team)</a:t>
            </a:r>
          </a:p>
          <a:p>
            <a:pPr lvl="1"/>
            <a:r>
              <a:rPr lang="en-GB" sz="2400" dirty="0" smtClean="0"/>
              <a:t>Similarities</a:t>
            </a:r>
          </a:p>
          <a:p>
            <a:pPr lvl="2"/>
            <a:r>
              <a:rPr lang="en-GB" sz="2400" dirty="0" smtClean="0"/>
              <a:t>Pointed</a:t>
            </a:r>
          </a:p>
          <a:p>
            <a:pPr lvl="2"/>
            <a:r>
              <a:rPr lang="en-GB" sz="2400" dirty="0" smtClean="0"/>
              <a:t>Slender</a:t>
            </a:r>
          </a:p>
          <a:p>
            <a:pPr lvl="2"/>
            <a:r>
              <a:rPr lang="en-GB" sz="2400" dirty="0" smtClean="0"/>
              <a:t>Many types</a:t>
            </a:r>
          </a:p>
          <a:p>
            <a:pPr lvl="2"/>
            <a:r>
              <a:rPr lang="en-GB" sz="2400" dirty="0" smtClean="0"/>
              <a:t>Found in large numbers</a:t>
            </a:r>
          </a:p>
          <a:p>
            <a:pPr lvl="2"/>
            <a:r>
              <a:rPr lang="en-GB" sz="2400" dirty="0" smtClean="0"/>
              <a:t>Different lengths</a:t>
            </a:r>
          </a:p>
          <a:p>
            <a:pPr lvl="2"/>
            <a:r>
              <a:rPr lang="en-GB" sz="2400" dirty="0" smtClean="0"/>
              <a:t>Head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4208130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Outcome</a:t>
            </a:r>
            <a:endParaRPr lang="en-GB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0175" y="1404938"/>
            <a:ext cx="8686800" cy="5148262"/>
          </a:xfrm>
        </p:spPr>
        <p:txBody>
          <a:bodyPr/>
          <a:lstStyle/>
          <a:p>
            <a:r>
              <a:rPr lang="en-GB" smtClean="0"/>
              <a:t>From these lists conclusions were drawn about nails that are:</a:t>
            </a:r>
          </a:p>
          <a:p>
            <a:pPr lvl="1"/>
            <a:r>
              <a:rPr lang="en-GB" smtClean="0"/>
              <a:t>Non-Metallic</a:t>
            </a:r>
          </a:p>
          <a:p>
            <a:pPr lvl="1"/>
            <a:r>
              <a:rPr lang="en-GB" smtClean="0"/>
              <a:t>Soft, flexible, weak</a:t>
            </a:r>
          </a:p>
          <a:p>
            <a:pPr lvl="1"/>
            <a:r>
              <a:rPr lang="en-GB" smtClean="0"/>
              <a:t>Curved</a:t>
            </a:r>
          </a:p>
          <a:p>
            <a:pPr lvl="1"/>
            <a:r>
              <a:rPr lang="en-GB" smtClean="0"/>
              <a:t>Sharp-edged </a:t>
            </a:r>
            <a:r>
              <a:rPr lang="en-GB" smtClean="0">
                <a:sym typeface="Wingdings" charset="0"/>
              </a:rPr>
              <a:t></a:t>
            </a:r>
            <a:endParaRPr lang="en-GB" smtClean="0"/>
          </a:p>
          <a:p>
            <a:pPr lvl="1"/>
            <a:r>
              <a:rPr lang="en-GB" smtClean="0"/>
              <a:t>Grown self-replenishing</a:t>
            </a:r>
          </a:p>
          <a:p>
            <a:pPr lvl="1"/>
            <a:r>
              <a:rPr lang="en-GB" smtClean="0"/>
              <a:t>Biodegradable</a:t>
            </a:r>
          </a:p>
          <a:p>
            <a:pPr lvl="1"/>
            <a:r>
              <a:rPr lang="en-GB" smtClean="0"/>
              <a:t>Rooted </a:t>
            </a:r>
            <a:r>
              <a:rPr lang="en-GB" smtClean="0">
                <a:sym typeface="Wingdings" charset="0"/>
              </a:rPr>
              <a:t></a:t>
            </a:r>
          </a:p>
          <a:p>
            <a:pPr lvl="1"/>
            <a:r>
              <a:rPr lang="en-GB" smtClean="0">
                <a:sym typeface="Wingdings" charset="0"/>
              </a:rPr>
              <a:t>Lawn of nails </a:t>
            </a:r>
          </a:p>
          <a:p>
            <a:r>
              <a:rPr lang="en-GB" smtClean="0">
                <a:sym typeface="Wingdings" charset="0"/>
              </a:rPr>
              <a:t>It is the differences that the new ideas come from. Listing the similarities is important. It helps the team think laterally</a:t>
            </a:r>
          </a:p>
          <a:p>
            <a:r>
              <a:rPr lang="en-GB" smtClean="0">
                <a:sym typeface="Wingdings" charset="0"/>
              </a:rPr>
              <a:t>If the method does not generate any new ideas try a different unrelated item</a:t>
            </a:r>
            <a:endParaRPr lang="en-GB" dirty="0">
              <a:sym typeface="Wingding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7480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DSC011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86" y="2438400"/>
            <a:ext cx="3219450" cy="2414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2" descr="DSC01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513137"/>
            <a:ext cx="3313234" cy="2485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Title 3"/>
          <p:cNvSpPr>
            <a:spLocks noGrp="1"/>
          </p:cNvSpPr>
          <p:nvPr>
            <p:ph type="title"/>
          </p:nvPr>
        </p:nvSpPr>
        <p:spPr>
          <a:xfrm>
            <a:off x="2" y="518748"/>
            <a:ext cx="6726115" cy="624254"/>
          </a:xfrm>
        </p:spPr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Outcomes</a:t>
            </a:r>
          </a:p>
        </p:txBody>
      </p:sp>
      <p:sp>
        <p:nvSpPr>
          <p:cNvPr id="48133" name="Content Placeholder 4"/>
          <p:cNvSpPr>
            <a:spLocks noGrp="1"/>
          </p:cNvSpPr>
          <p:nvPr>
            <p:ph sz="half" idx="1"/>
          </p:nvPr>
        </p:nvSpPr>
        <p:spPr>
          <a:xfrm>
            <a:off x="685801" y="1468318"/>
            <a:ext cx="3815862" cy="4592515"/>
          </a:xfrm>
        </p:spPr>
        <p:txBody>
          <a:bodyPr/>
          <a:lstStyle/>
          <a:p>
            <a:pPr eaLnBrk="1" hangingPunct="1"/>
            <a:r>
              <a:rPr lang="ja-JP" altLang="en-GB">
                <a:latin typeface="Arial" charset="0"/>
              </a:rPr>
              <a:t>“</a:t>
            </a:r>
            <a:r>
              <a:rPr lang="en-GB">
                <a:latin typeface="Arial" charset="0"/>
              </a:rPr>
              <a:t>Rooted Nail</a:t>
            </a:r>
            <a:r>
              <a:rPr lang="ja-JP" altLang="en-GB">
                <a:latin typeface="Arial" charset="0"/>
              </a:rPr>
              <a:t>”</a:t>
            </a:r>
            <a:endParaRPr lang="en-GB">
              <a:latin typeface="Arial" charset="0"/>
            </a:endParaRPr>
          </a:p>
        </p:txBody>
      </p:sp>
      <p:sp>
        <p:nvSpPr>
          <p:cNvPr id="48134" name="Content Placeholder 5"/>
          <p:cNvSpPr>
            <a:spLocks noGrp="1"/>
          </p:cNvSpPr>
          <p:nvPr>
            <p:ph sz="half" idx="2"/>
          </p:nvPr>
        </p:nvSpPr>
        <p:spPr>
          <a:xfrm>
            <a:off x="4651131" y="1459526"/>
            <a:ext cx="3815862" cy="4592515"/>
          </a:xfrm>
        </p:spPr>
        <p:txBody>
          <a:bodyPr/>
          <a:lstStyle/>
          <a:p>
            <a:pPr eaLnBrk="1" hangingPunct="1"/>
            <a:r>
              <a:rPr lang="ja-JP" altLang="en-GB">
                <a:latin typeface="Arial" charset="0"/>
              </a:rPr>
              <a:t>“</a:t>
            </a:r>
            <a:r>
              <a:rPr lang="en-GB">
                <a:latin typeface="Arial" charset="0"/>
              </a:rPr>
              <a:t>Lawn of Nails</a:t>
            </a:r>
            <a:r>
              <a:rPr lang="ja-JP" altLang="en-GB">
                <a:latin typeface="Arial" charset="0"/>
              </a:rPr>
              <a:t>”</a:t>
            </a:r>
            <a:endParaRPr lang="en-GB">
              <a:latin typeface="Arial" charset="0"/>
            </a:endParaRPr>
          </a:p>
        </p:txBody>
      </p:sp>
      <p:pic>
        <p:nvPicPr>
          <p:cNvPr id="48135" name="Picture 6" descr="gang nai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342" y="4492873"/>
            <a:ext cx="1891812" cy="1875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806423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Exercise – Similarities and Differences </a:t>
            </a:r>
            <a:endParaRPr lang="en-GB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2338" y="2362200"/>
            <a:ext cx="3815862" cy="3603632"/>
          </a:xfrm>
        </p:spPr>
        <p:txBody>
          <a:bodyPr/>
          <a:lstStyle/>
          <a:p>
            <a:r>
              <a:rPr lang="en-GB" dirty="0" smtClean="0"/>
              <a:t>In teams</a:t>
            </a:r>
          </a:p>
          <a:p>
            <a:pPr lvl="1"/>
            <a:r>
              <a:rPr lang="en-GB" dirty="0" smtClean="0"/>
              <a:t>Perform a Similarities and Differences on the case study project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Time: 20 minutes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95400"/>
            <a:ext cx="3004911" cy="1682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86"/>
          <a:stretch/>
        </p:blipFill>
        <p:spPr>
          <a:xfrm>
            <a:off x="470825" y="3124200"/>
            <a:ext cx="3505200" cy="299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206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The tools presented are all concerned with overcoming</a:t>
            </a:r>
          </a:p>
          <a:p>
            <a:pPr lvl="2"/>
            <a:r>
              <a:rPr lang="en-GB" smtClean="0"/>
              <a:t>Baggage</a:t>
            </a:r>
          </a:p>
          <a:p>
            <a:pPr lvl="2"/>
            <a:r>
              <a:rPr lang="en-GB" smtClean="0"/>
              <a:t>Assumptions  </a:t>
            </a:r>
          </a:p>
          <a:p>
            <a:pPr lvl="2"/>
            <a:r>
              <a:rPr lang="en-GB" smtClean="0"/>
              <a:t>Perceptions </a:t>
            </a:r>
          </a:p>
          <a:p>
            <a:pPr lvl="2"/>
            <a:r>
              <a:rPr lang="en-US" smtClean="0"/>
              <a:t>Psychological Inertia</a:t>
            </a:r>
          </a:p>
          <a:p>
            <a:pPr lvl="2"/>
            <a:r>
              <a:rPr lang="en-US" smtClean="0"/>
              <a:t>Personalities and organizational culture</a:t>
            </a:r>
            <a:endParaRPr lang="en-GB" smtClean="0"/>
          </a:p>
          <a:p>
            <a:r>
              <a:rPr lang="en-GB" smtClean="0"/>
              <a:t>In looking for creative solutions be prepared to try several of the tools</a:t>
            </a:r>
          </a:p>
          <a:p>
            <a:r>
              <a:rPr lang="en-GB" smtClean="0"/>
              <a:t>Do not worry if  a tool does not yield results for a particular problem – try another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9699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219200" y="2831306"/>
            <a:ext cx="7772400" cy="1500187"/>
          </a:xfrm>
        </p:spPr>
        <p:txBody>
          <a:bodyPr/>
          <a:lstStyle/>
          <a:p>
            <a:r>
              <a:rPr lang="en-US" dirty="0" smtClean="0"/>
              <a:t>Logical Ideas Structuring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42900" y="2552700"/>
            <a:ext cx="36576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21936"/>
      </p:ext>
    </p:extLst>
  </p:cSld>
  <p:clrMapOvr>
    <a:masterClrMapping/>
  </p:clrMapOvr>
  <p:transition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00" name="Picture 4" descr="C:\Users\cuski\AppData\Local\Microsoft\Windows\Temporary Internet Files\Content.IE5\RDFWANA0\MPj04308360000[1]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6332" r="11903"/>
          <a:stretch>
            <a:fillRect/>
          </a:stretch>
        </p:blipFill>
        <p:spPr bwMode="auto">
          <a:xfrm>
            <a:off x="4672404" y="1035858"/>
            <a:ext cx="3918125" cy="5039856"/>
          </a:xfrm>
          <a:prstGeom prst="rect">
            <a:avLst/>
          </a:prstGeom>
          <a:noFill/>
        </p:spPr>
      </p:pic>
      <p:sp>
        <p:nvSpPr>
          <p:cNvPr id="5222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mtClean="0"/>
              <a:t>Even for the simplest of systems it is not possible to move from requirements to complete system solution – we are unable to “juggle” all the options and permutations in our head</a:t>
            </a:r>
          </a:p>
          <a:p>
            <a:r>
              <a:rPr lang="en-GB" smtClean="0"/>
              <a:t>The problem has to be broken up into parts and solutions found for each part (using divergent thinking) and the whole assembled to give a complete system solution (using convergent thinking)</a:t>
            </a:r>
          </a:p>
          <a:p>
            <a:r>
              <a:rPr lang="en-GB" smtClean="0"/>
              <a:t>It is obviously important that no part-solution is overlooked.  Hence the division of the of the whole system solution must guarantee completeness – it must be holistic</a:t>
            </a:r>
          </a:p>
          <a:p>
            <a:r>
              <a:rPr lang="en-GB" smtClean="0"/>
              <a:t>This can only be achieved through consideration of the system functionality that has been deduced during Determining Requirements</a:t>
            </a:r>
          </a:p>
          <a:p>
            <a:r>
              <a:rPr lang="en-GB" smtClean="0"/>
              <a:t>A simple but powerful tool to accomplish this is a derivative of Morphological Analysis  known as Function Means Analysis</a:t>
            </a:r>
            <a:endParaRPr lang="en-GB" dirty="0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Ideas Generation for a Holistic Solution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5223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Differences</a:t>
            </a:r>
            <a:endParaRPr lang="en-GB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143000"/>
            <a:ext cx="7772400" cy="5064125"/>
          </a:xfrm>
          <a:noFill/>
        </p:spPr>
        <p:txBody>
          <a:bodyPr vert="horz" wrap="square" lIns="83527" tIns="41031" rIns="83527" bIns="41031" numCol="1" anchor="t" anchorCtr="0" compatLnSpc="1">
            <a:prstTxWarp prst="textNoShape">
              <a:avLst/>
            </a:prstTxWarp>
          </a:bodyPr>
          <a:lstStyle/>
          <a:p>
            <a:pPr marL="0" indent="0" defTabSz="703402">
              <a:buNone/>
            </a:pPr>
            <a:r>
              <a:rPr lang="en-GB" dirty="0">
                <a:latin typeface="+mj-lt"/>
              </a:rPr>
              <a:t>Nail				</a:t>
            </a:r>
            <a:r>
              <a:rPr lang="en-GB" dirty="0" smtClean="0">
                <a:latin typeface="+mj-lt"/>
              </a:rPr>
              <a:t>	Grass</a:t>
            </a:r>
            <a:endParaRPr lang="en-GB" dirty="0">
              <a:latin typeface="+mj-lt"/>
            </a:endParaRPr>
          </a:p>
          <a:p>
            <a:pPr defTabSz="703402"/>
            <a:r>
              <a:rPr lang="en-GB" sz="1662" dirty="0">
                <a:latin typeface="+mj-lt"/>
              </a:rPr>
              <a:t>Various colours			Green</a:t>
            </a:r>
          </a:p>
          <a:p>
            <a:pPr defTabSz="703402"/>
            <a:r>
              <a:rPr lang="en-GB" sz="1662" dirty="0">
                <a:latin typeface="+mj-lt"/>
              </a:rPr>
              <a:t>Metal				Non-metal</a:t>
            </a:r>
          </a:p>
          <a:p>
            <a:pPr defTabSz="703402"/>
            <a:r>
              <a:rPr lang="en-GB" sz="1662" dirty="0">
                <a:latin typeface="+mj-lt"/>
              </a:rPr>
              <a:t>Hard				Soft</a:t>
            </a:r>
          </a:p>
          <a:p>
            <a:pPr defTabSz="703402"/>
            <a:r>
              <a:rPr lang="en-GB" sz="1662" dirty="0">
                <a:latin typeface="+mj-lt"/>
              </a:rPr>
              <a:t>Stiff					Flexible</a:t>
            </a:r>
          </a:p>
          <a:p>
            <a:pPr defTabSz="703402"/>
            <a:r>
              <a:rPr lang="en-GB" sz="1662" dirty="0">
                <a:latin typeface="+mj-lt"/>
              </a:rPr>
              <a:t>Strong				Weak</a:t>
            </a:r>
          </a:p>
          <a:p>
            <a:pPr defTabSz="703402"/>
            <a:r>
              <a:rPr lang="en-GB" sz="1662" dirty="0">
                <a:latin typeface="+mj-lt"/>
              </a:rPr>
              <a:t>Straight				Curved</a:t>
            </a:r>
          </a:p>
          <a:p>
            <a:pPr defTabSz="703402"/>
            <a:r>
              <a:rPr lang="en-GB" sz="1662" dirty="0">
                <a:latin typeface="+mj-lt"/>
              </a:rPr>
              <a:t>Sharp-ended			Sharp-edged</a:t>
            </a:r>
          </a:p>
          <a:p>
            <a:pPr defTabSz="703402"/>
            <a:r>
              <a:rPr lang="en-GB" sz="1662" dirty="0">
                <a:latin typeface="+mj-lt"/>
              </a:rPr>
              <a:t>Inorganic				Organic</a:t>
            </a:r>
          </a:p>
          <a:p>
            <a:pPr defTabSz="703402"/>
            <a:r>
              <a:rPr lang="en-GB" sz="1662" dirty="0">
                <a:latin typeface="+mj-lt"/>
              </a:rPr>
              <a:t>Non-biodegradable		Biodegradable</a:t>
            </a:r>
          </a:p>
          <a:p>
            <a:pPr defTabSz="703402"/>
            <a:r>
              <a:rPr lang="en-GB" sz="1662" dirty="0">
                <a:latin typeface="+mj-lt"/>
              </a:rPr>
              <a:t>Factory produced			Seasonal production</a:t>
            </a:r>
          </a:p>
          <a:p>
            <a:pPr defTabSz="703402"/>
            <a:r>
              <a:rPr lang="en-GB" sz="1662" dirty="0">
                <a:latin typeface="+mj-lt"/>
              </a:rPr>
              <a:t>Corrodes				Rots</a:t>
            </a:r>
          </a:p>
          <a:p>
            <a:pPr defTabSz="703402"/>
            <a:r>
              <a:rPr lang="en-GB" sz="1662" dirty="0">
                <a:latin typeface="+mj-lt"/>
              </a:rPr>
              <a:t>Manufactured			Grown</a:t>
            </a:r>
          </a:p>
          <a:p>
            <a:pPr defTabSz="703402"/>
            <a:r>
              <a:rPr lang="en-GB" sz="1662" dirty="0">
                <a:latin typeface="+mj-lt"/>
              </a:rPr>
              <a:t>No Roots				Roots</a:t>
            </a:r>
          </a:p>
          <a:p>
            <a:pPr defTabSz="703402"/>
            <a:r>
              <a:rPr lang="en-GB" sz="1662" dirty="0">
                <a:latin typeface="+mj-lt"/>
              </a:rPr>
              <a:t>No flowers				Flower heads</a:t>
            </a:r>
          </a:p>
          <a:p>
            <a:pPr defTabSz="703402"/>
            <a:r>
              <a:rPr lang="en-GB" sz="1662" dirty="0">
                <a:latin typeface="+mj-lt"/>
              </a:rPr>
              <a:t>Comes in bags			Comes in lawns</a:t>
            </a:r>
            <a:endParaRPr lang="en-GB" sz="1477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500858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What is it?</a:t>
            </a:r>
          </a:p>
          <a:p>
            <a:pPr lvl="1"/>
            <a:r>
              <a:rPr lang="en-GB" dirty="0" smtClean="0"/>
              <a:t>Function Means Analysis (FMA) is a simple structured tool for generating, capturing, selecting and documenting system design concepts.</a:t>
            </a:r>
            <a:r>
              <a:rPr lang="en-US" dirty="0" smtClean="0"/>
              <a:t> </a:t>
            </a:r>
            <a:endParaRPr lang="en-GB" dirty="0" smtClean="0"/>
          </a:p>
          <a:p>
            <a:r>
              <a:rPr lang="en-GB" dirty="0" smtClean="0"/>
              <a:t>How to do it</a:t>
            </a:r>
          </a:p>
          <a:p>
            <a:pPr lvl="1"/>
            <a:r>
              <a:rPr lang="en-GB" dirty="0" smtClean="0"/>
              <a:t>Function Means Analysis has a number of steps that fall into two stages:</a:t>
            </a:r>
          </a:p>
          <a:p>
            <a:pPr lvl="1"/>
            <a:r>
              <a:rPr lang="en-GB" dirty="0" smtClean="0"/>
              <a:t>Stage 1</a:t>
            </a:r>
          </a:p>
          <a:p>
            <a:pPr lvl="2"/>
            <a:r>
              <a:rPr lang="en-GB" dirty="0" smtClean="0"/>
              <a:t>Concept Generation: a divergent thinking activity where the functions of the system are considered in turn and the means of achieving those functions identified</a:t>
            </a:r>
          </a:p>
          <a:p>
            <a:pPr lvl="1"/>
            <a:r>
              <a:rPr lang="en-GB" dirty="0" smtClean="0"/>
              <a:t>Stage 2</a:t>
            </a:r>
          </a:p>
          <a:p>
            <a:pPr lvl="2"/>
            <a:r>
              <a:rPr lang="en-GB" dirty="0" smtClean="0"/>
              <a:t>Concept Integration and Selection: a convergent thinking activity that identifies whole system concepts and down-selects these to a small number of high potential solutions</a:t>
            </a:r>
          </a:p>
          <a:p>
            <a:pPr lvl="1"/>
            <a:endParaRPr lang="en-GB" dirty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Function Means Analysis (Stage 1)</a:t>
            </a:r>
            <a:endParaRPr lang="en-GB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099264"/>
              </p:ext>
            </p:extLst>
          </p:nvPr>
        </p:nvGraphicFramePr>
        <p:xfrm>
          <a:off x="4777991" y="1578392"/>
          <a:ext cx="4177811" cy="3014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Document" r:id="rId5" imgW="11810724" imgH="9231215" progId="Word.Document.8">
                  <p:embed/>
                </p:oleObj>
              </mc:Choice>
              <mc:Fallback>
                <p:oleObj name="Document" r:id="rId5" imgW="11810724" imgH="9231215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7991" y="1578392"/>
                        <a:ext cx="4177811" cy="30142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674995" y="4748096"/>
            <a:ext cx="4383802" cy="7742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477" dirty="0"/>
              <a:t>The example above shows a partial Function Means Analysis for </a:t>
            </a:r>
            <a:r>
              <a:rPr lang="en-GB" sz="1477"/>
              <a:t>the Intelligent Washing Machine</a:t>
            </a:r>
            <a:endParaRPr lang="en-GB" sz="1477" dirty="0"/>
          </a:p>
        </p:txBody>
      </p:sp>
    </p:spTree>
    <p:extLst>
      <p:ext uri="{BB962C8B-B14F-4D97-AF65-F5344CB8AC3E}">
        <p14:creationId xmlns:p14="http://schemas.microsoft.com/office/powerpoint/2010/main" val="3631991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851391" y="1199252"/>
            <a:ext cx="7403123" cy="46657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US" sz="1477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851391" y="2981160"/>
            <a:ext cx="7403123" cy="288387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 sz="1477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Function Means Analysis Process</a:t>
            </a:r>
            <a:endParaRPr lang="en-US" dirty="0"/>
          </a:p>
        </p:txBody>
      </p:sp>
      <p:pic>
        <p:nvPicPr>
          <p:cNvPr id="532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45441"/>
            <a:ext cx="6419850" cy="42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943" y="1281314"/>
            <a:ext cx="1099038" cy="1601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849" y="3897030"/>
            <a:ext cx="1327638" cy="1614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5513615" y="1338466"/>
            <a:ext cx="840295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477"/>
              <a:t>Stage 1</a:t>
            </a:r>
          </a:p>
        </p:txBody>
      </p:sp>
      <p:sp>
        <p:nvSpPr>
          <p:cNvPr id="53257" name="Text Box 9"/>
          <p:cNvSpPr txBox="1">
            <a:spLocks noChangeArrowheads="1"/>
          </p:cNvSpPr>
          <p:nvPr/>
        </p:nvSpPr>
        <p:spPr bwMode="auto">
          <a:xfrm>
            <a:off x="2286838" y="5253974"/>
            <a:ext cx="840295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GB" sz="1477"/>
              <a:t>Stage 2</a:t>
            </a:r>
          </a:p>
        </p:txBody>
      </p:sp>
    </p:spTree>
    <p:extLst>
      <p:ext uri="{BB962C8B-B14F-4D97-AF65-F5344CB8AC3E}">
        <p14:creationId xmlns:p14="http://schemas.microsoft.com/office/powerpoint/2010/main" val="14196454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Step 1: Identify Functionality</a:t>
            </a: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To undertake a Function Means Analysis requires knowledge of the functionality of the system. The functionality should be:</a:t>
            </a:r>
          </a:p>
          <a:p>
            <a:pPr lvl="1"/>
            <a:r>
              <a:rPr lang="en-GB" smtClean="0"/>
              <a:t>Complete i.e. encompass the whole of the system </a:t>
            </a:r>
          </a:p>
          <a:p>
            <a:pPr lvl="1"/>
            <a:r>
              <a:rPr lang="en-GB" smtClean="0"/>
              <a:t>At the same level of generality</a:t>
            </a:r>
          </a:p>
          <a:p>
            <a:r>
              <a:rPr lang="en-GB" smtClean="0"/>
              <a:t>These rules are not rigid. Indeed, Function Means Analysis can help to check whether the system functionality is complete. Very few systems are unprecedented and therefore a check can be made to ensure that the current system solution sits within the means identified – if not then perhaps we are missing some functionality</a:t>
            </a:r>
          </a:p>
          <a:p>
            <a:r>
              <a:rPr lang="en-GB" smtClean="0"/>
              <a:t>Once identified the functions should be entered in the Function column of the Function Means Table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91896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Step 2: For each Function Generate Solutions </a:t>
            </a:r>
            <a:endParaRPr lang="en-US"/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Taking each function in turn, the team should identify and record in the table ALL the POSSIBLE means of achieving that function </a:t>
            </a:r>
          </a:p>
          <a:p>
            <a:r>
              <a:rPr lang="en-GB" smtClean="0"/>
              <a:t>Quantity rather than quality is the aim at this point and a good rule of thumb is to aim for 9 ideas per function. This assumes 3 conventional, 3 extreme and 3 with high potential. Ridiculous, silly, impractical ideas should not be shot-down, ridiculed, or ignored – write them down   </a:t>
            </a:r>
          </a:p>
          <a:p>
            <a:r>
              <a:rPr lang="en-GB" smtClean="0"/>
              <a:t>If it is difficult to generate solutions to functions:</a:t>
            </a:r>
          </a:p>
          <a:p>
            <a:pPr lvl="1"/>
            <a:r>
              <a:rPr lang="en-GB" smtClean="0"/>
              <a:t>The function my be a pseudo-function like “generate style” these either need rewriting as “proper” functions or removing</a:t>
            </a:r>
          </a:p>
          <a:p>
            <a:pPr lvl="1"/>
            <a:r>
              <a:rPr lang="en-GB" smtClean="0"/>
              <a:t>The function description may be at too high a level and needs to be decomposed into a number of lower level functions for which design options can be explored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2876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1938704" y="1345223"/>
            <a:ext cx="5862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2933702" y="1587012"/>
            <a:ext cx="5862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5924550" y="1587012"/>
            <a:ext cx="4396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2933702" y="2054471"/>
            <a:ext cx="5862" cy="439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199" name="Rectangle 6"/>
          <p:cNvSpPr>
            <a:spLocks noChangeArrowheads="1"/>
          </p:cNvSpPr>
          <p:nvPr/>
        </p:nvSpPr>
        <p:spPr bwMode="auto">
          <a:xfrm>
            <a:off x="5924550" y="2054471"/>
            <a:ext cx="4396" cy="439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00" name="Rectangle 7"/>
          <p:cNvSpPr>
            <a:spLocks noChangeArrowheads="1"/>
          </p:cNvSpPr>
          <p:nvPr/>
        </p:nvSpPr>
        <p:spPr bwMode="auto">
          <a:xfrm>
            <a:off x="1938704" y="3912577"/>
            <a:ext cx="5862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01" name="Rectangle 8"/>
          <p:cNvSpPr>
            <a:spLocks noChangeArrowheads="1"/>
          </p:cNvSpPr>
          <p:nvPr/>
        </p:nvSpPr>
        <p:spPr bwMode="auto">
          <a:xfrm>
            <a:off x="3930164" y="3912577"/>
            <a:ext cx="7327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02" name="Rectangle 9"/>
          <p:cNvSpPr>
            <a:spLocks noChangeArrowheads="1"/>
          </p:cNvSpPr>
          <p:nvPr/>
        </p:nvSpPr>
        <p:spPr bwMode="auto">
          <a:xfrm>
            <a:off x="6919546" y="3912577"/>
            <a:ext cx="7327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03" name="Rectangle 10"/>
          <p:cNvSpPr>
            <a:spLocks noChangeArrowheads="1"/>
          </p:cNvSpPr>
          <p:nvPr/>
        </p:nvSpPr>
        <p:spPr bwMode="auto">
          <a:xfrm>
            <a:off x="2933702" y="4224704"/>
            <a:ext cx="5862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04" name="Rectangle 11"/>
          <p:cNvSpPr>
            <a:spLocks noChangeArrowheads="1"/>
          </p:cNvSpPr>
          <p:nvPr/>
        </p:nvSpPr>
        <p:spPr bwMode="auto">
          <a:xfrm>
            <a:off x="5924550" y="4224704"/>
            <a:ext cx="4396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05" name="Rectangle 12"/>
          <p:cNvSpPr>
            <a:spLocks noChangeArrowheads="1"/>
          </p:cNvSpPr>
          <p:nvPr/>
        </p:nvSpPr>
        <p:spPr bwMode="auto">
          <a:xfrm>
            <a:off x="2933702" y="4384431"/>
            <a:ext cx="5862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06" name="Rectangle 13"/>
          <p:cNvSpPr>
            <a:spLocks noChangeArrowheads="1"/>
          </p:cNvSpPr>
          <p:nvPr/>
        </p:nvSpPr>
        <p:spPr bwMode="auto">
          <a:xfrm>
            <a:off x="5924550" y="4384431"/>
            <a:ext cx="4396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07" name="Rectangle 14"/>
          <p:cNvSpPr>
            <a:spLocks noChangeArrowheads="1"/>
          </p:cNvSpPr>
          <p:nvPr/>
        </p:nvSpPr>
        <p:spPr bwMode="auto">
          <a:xfrm>
            <a:off x="2933702" y="4541227"/>
            <a:ext cx="5862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08" name="Rectangle 15"/>
          <p:cNvSpPr>
            <a:spLocks noChangeArrowheads="1"/>
          </p:cNvSpPr>
          <p:nvPr/>
        </p:nvSpPr>
        <p:spPr bwMode="auto">
          <a:xfrm>
            <a:off x="5924550" y="4541227"/>
            <a:ext cx="4396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09" name="Rectangle 16"/>
          <p:cNvSpPr>
            <a:spLocks noChangeArrowheads="1"/>
          </p:cNvSpPr>
          <p:nvPr/>
        </p:nvSpPr>
        <p:spPr bwMode="auto">
          <a:xfrm>
            <a:off x="1938704" y="4853354"/>
            <a:ext cx="5862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10" name="Rectangle 17"/>
          <p:cNvSpPr>
            <a:spLocks noChangeArrowheads="1"/>
          </p:cNvSpPr>
          <p:nvPr/>
        </p:nvSpPr>
        <p:spPr bwMode="auto">
          <a:xfrm>
            <a:off x="3930164" y="4853354"/>
            <a:ext cx="7327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11" name="Rectangle 18"/>
          <p:cNvSpPr>
            <a:spLocks noChangeArrowheads="1"/>
          </p:cNvSpPr>
          <p:nvPr/>
        </p:nvSpPr>
        <p:spPr bwMode="auto">
          <a:xfrm>
            <a:off x="6919546" y="4853354"/>
            <a:ext cx="7327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12" name="Rectangle 19"/>
          <p:cNvSpPr>
            <a:spLocks noChangeArrowheads="1"/>
          </p:cNvSpPr>
          <p:nvPr/>
        </p:nvSpPr>
        <p:spPr bwMode="auto">
          <a:xfrm>
            <a:off x="2933702" y="5165481"/>
            <a:ext cx="5862" cy="4396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13" name="Rectangle 20"/>
          <p:cNvSpPr>
            <a:spLocks noChangeArrowheads="1"/>
          </p:cNvSpPr>
          <p:nvPr/>
        </p:nvSpPr>
        <p:spPr bwMode="auto">
          <a:xfrm>
            <a:off x="5924550" y="5165481"/>
            <a:ext cx="4396" cy="4396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14" name="Rectangle 21"/>
          <p:cNvSpPr>
            <a:spLocks noChangeArrowheads="1"/>
          </p:cNvSpPr>
          <p:nvPr/>
        </p:nvSpPr>
        <p:spPr bwMode="auto">
          <a:xfrm>
            <a:off x="1938704" y="5479073"/>
            <a:ext cx="5862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15" name="Rectangle 22"/>
          <p:cNvSpPr>
            <a:spLocks noChangeArrowheads="1"/>
          </p:cNvSpPr>
          <p:nvPr/>
        </p:nvSpPr>
        <p:spPr bwMode="auto">
          <a:xfrm>
            <a:off x="3930164" y="5479073"/>
            <a:ext cx="7327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16" name="Rectangle 23"/>
          <p:cNvSpPr>
            <a:spLocks noChangeArrowheads="1"/>
          </p:cNvSpPr>
          <p:nvPr/>
        </p:nvSpPr>
        <p:spPr bwMode="auto">
          <a:xfrm>
            <a:off x="6919546" y="5479073"/>
            <a:ext cx="7327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17" name="Rectangle 24"/>
          <p:cNvSpPr>
            <a:spLocks noChangeArrowheads="1"/>
          </p:cNvSpPr>
          <p:nvPr/>
        </p:nvSpPr>
        <p:spPr bwMode="auto">
          <a:xfrm>
            <a:off x="2933702" y="5791200"/>
            <a:ext cx="5862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18" name="Rectangle 25"/>
          <p:cNvSpPr>
            <a:spLocks noChangeArrowheads="1"/>
          </p:cNvSpPr>
          <p:nvPr/>
        </p:nvSpPr>
        <p:spPr bwMode="auto">
          <a:xfrm>
            <a:off x="5924550" y="5791200"/>
            <a:ext cx="4396" cy="586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sp>
        <p:nvSpPr>
          <p:cNvPr id="8219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Example: Intelligent Washing Machine</a:t>
            </a:r>
            <a:endParaRPr lang="en-GB" dirty="0"/>
          </a:p>
        </p:txBody>
      </p:sp>
      <p:sp>
        <p:nvSpPr>
          <p:cNvPr id="8220" name="Rectangle 28"/>
          <p:cNvSpPr>
            <a:spLocks noChangeArrowheads="1"/>
          </p:cNvSpPr>
          <p:nvPr/>
        </p:nvSpPr>
        <p:spPr bwMode="auto">
          <a:xfrm>
            <a:off x="0" y="314965"/>
            <a:ext cx="184731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en-US" sz="1477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41" y="1279024"/>
            <a:ext cx="8597842" cy="4803560"/>
          </a:xfrm>
          <a:prstGeom prst="rect">
            <a:avLst/>
          </a:prstGeom>
        </p:spPr>
      </p:pic>
      <p:sp>
        <p:nvSpPr>
          <p:cNvPr id="31" name="Rounded Rectangular Callout 30"/>
          <p:cNvSpPr/>
          <p:nvPr/>
        </p:nvSpPr>
        <p:spPr>
          <a:xfrm>
            <a:off x="7352714" y="2064434"/>
            <a:ext cx="1547446" cy="2278966"/>
          </a:xfrm>
          <a:prstGeom prst="wedgeRoundRectCallout">
            <a:avLst>
              <a:gd name="adj1" fmla="val -216246"/>
              <a:gd name="adj2" fmla="val 11883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dirty="0"/>
              <a:t>For each function identify and record potential design solutions</a:t>
            </a:r>
          </a:p>
        </p:txBody>
      </p:sp>
    </p:spTree>
    <p:extLst>
      <p:ext uri="{BB962C8B-B14F-4D97-AF65-F5344CB8AC3E}">
        <p14:creationId xmlns:p14="http://schemas.microsoft.com/office/powerpoint/2010/main" val="17580179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223" y="4032046"/>
            <a:ext cx="8440615" cy="2376485"/>
          </a:xfrm>
          <a:prstGeom prst="rect">
            <a:avLst/>
          </a:prstGeom>
        </p:spPr>
      </p:pic>
      <p:sp>
        <p:nvSpPr>
          <p:cNvPr id="56322" name="Rectangle 3"/>
          <p:cNvSpPr>
            <a:spLocks noChangeArrowheads="1"/>
          </p:cNvSpPr>
          <p:nvPr/>
        </p:nvSpPr>
        <p:spPr bwMode="auto">
          <a:xfrm>
            <a:off x="3565282" y="2829482"/>
            <a:ext cx="2031325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GB" sz="1477"/>
              <a:t>		</a:t>
            </a:r>
            <a:endParaRPr lang="en-US" sz="1477"/>
          </a:p>
          <a:p>
            <a:pPr eaLnBrk="0" hangingPunct="0"/>
            <a:endParaRPr lang="en-US" sz="1477"/>
          </a:p>
        </p:txBody>
      </p:sp>
      <p:sp>
        <p:nvSpPr>
          <p:cNvPr id="56325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Top Down</a:t>
            </a:r>
            <a:endParaRPr lang="en-US"/>
          </a:p>
        </p:txBody>
      </p:sp>
      <p:sp>
        <p:nvSpPr>
          <p:cNvPr id="56326" name="Text Box 13"/>
          <p:cNvSpPr txBox="1">
            <a:spLocks noChangeArrowheads="1"/>
          </p:cNvSpPr>
          <p:nvPr/>
        </p:nvSpPr>
        <p:spPr bwMode="auto">
          <a:xfrm>
            <a:off x="364881" y="977413"/>
            <a:ext cx="87791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400">
                <a:latin typeface="+mn-lt"/>
              </a:rPr>
              <a:t>Function Means Analysis can be applied in top down fashion – once a design decision has been made at the higher level, it can be applied again at the next level down.</a:t>
            </a:r>
            <a:endParaRPr lang="en-US" sz="1400" dirty="0">
              <a:latin typeface="+mn-lt"/>
            </a:endParaRPr>
          </a:p>
        </p:txBody>
      </p:sp>
      <p:sp>
        <p:nvSpPr>
          <p:cNvPr id="56327" name="Text Box 14"/>
          <p:cNvSpPr txBox="1">
            <a:spLocks noChangeArrowheads="1"/>
          </p:cNvSpPr>
          <p:nvPr/>
        </p:nvSpPr>
        <p:spPr bwMode="auto">
          <a:xfrm>
            <a:off x="425041" y="2928997"/>
            <a:ext cx="565861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400" dirty="0">
                <a:latin typeface="+mj-lt"/>
              </a:rPr>
              <a:t>For example one of the functions of a building is </a:t>
            </a:r>
            <a:r>
              <a:rPr lang="ja-JP" altLang="en-GB" sz="1400" dirty="0">
                <a:latin typeface="+mj-lt"/>
              </a:rPr>
              <a:t>“</a:t>
            </a:r>
            <a:r>
              <a:rPr lang="en-GB" sz="1400" dirty="0">
                <a:latin typeface="+mj-lt"/>
              </a:rPr>
              <a:t>control access</a:t>
            </a:r>
            <a:r>
              <a:rPr lang="ja-JP" altLang="en-GB" sz="1400" dirty="0">
                <a:latin typeface="+mj-lt"/>
              </a:rPr>
              <a:t>”</a:t>
            </a:r>
            <a:r>
              <a:rPr lang="en-GB" sz="1400" dirty="0">
                <a:latin typeface="+mj-lt"/>
              </a:rPr>
              <a:t> for which there are many choices – once the choice has been made it can be subject to its own Function Means Analysis</a:t>
            </a:r>
            <a:endParaRPr lang="en-US" sz="1400" dirty="0">
              <a:latin typeface="+mj-lt"/>
            </a:endParaRPr>
          </a:p>
        </p:txBody>
      </p:sp>
      <p:sp>
        <p:nvSpPr>
          <p:cNvPr id="56328" name="AutoShape 15"/>
          <p:cNvSpPr>
            <a:spLocks noChangeArrowheads="1"/>
          </p:cNvSpPr>
          <p:nvPr/>
        </p:nvSpPr>
        <p:spPr bwMode="auto">
          <a:xfrm>
            <a:off x="1680001" y="2661419"/>
            <a:ext cx="1459523" cy="1665035"/>
          </a:xfrm>
          <a:prstGeom prst="downArrow">
            <a:avLst>
              <a:gd name="adj1" fmla="val 50000"/>
              <a:gd name="adj2" fmla="val 49816"/>
            </a:avLst>
          </a:prstGeom>
          <a:solidFill>
            <a:srgbClr val="FF5050">
              <a:alpha val="4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anchor="ctr"/>
          <a:lstStyle/>
          <a:p>
            <a:endParaRPr lang="en-US" sz="1477"/>
          </a:p>
        </p:txBody>
      </p:sp>
      <p:sp>
        <p:nvSpPr>
          <p:cNvPr id="6" name="Rounded Rectangular Callout 5"/>
          <p:cNvSpPr/>
          <p:nvPr/>
        </p:nvSpPr>
        <p:spPr>
          <a:xfrm>
            <a:off x="6466203" y="2855186"/>
            <a:ext cx="2369295" cy="1024227"/>
          </a:xfrm>
          <a:prstGeom prst="wedgeRoundRectCallout">
            <a:avLst>
              <a:gd name="adj1" fmla="val -33835"/>
              <a:gd name="adj2" fmla="val -78464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At higher levels choices can be captured as words.</a:t>
            </a:r>
          </a:p>
          <a:p>
            <a:pPr algn="ctr"/>
            <a:r>
              <a:rPr lang="en-US" sz="1100" dirty="0"/>
              <a:t>At lower levels pictures/diagrams are more useful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6466202" y="2861973"/>
            <a:ext cx="2369295" cy="1024227"/>
          </a:xfrm>
          <a:prstGeom prst="wedgeRoundRectCallout">
            <a:avLst>
              <a:gd name="adj1" fmla="val -48939"/>
              <a:gd name="adj2" fmla="val 149247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At higher levels choices can be captured as words.</a:t>
            </a:r>
          </a:p>
          <a:p>
            <a:pPr algn="ctr"/>
            <a:r>
              <a:rPr lang="en-US" sz="1200" dirty="0"/>
              <a:t>At lower levels pictures/diagrams are more useful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881" y="1689875"/>
            <a:ext cx="8512573" cy="124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04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Exercise – FMA (Part 1) </a:t>
            </a:r>
            <a:endParaRPr lang="en-GB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2338" y="1600200"/>
            <a:ext cx="3815862" cy="4365632"/>
          </a:xfrm>
        </p:spPr>
        <p:txBody>
          <a:bodyPr/>
          <a:lstStyle/>
          <a:p>
            <a:r>
              <a:rPr lang="en-GB" dirty="0" smtClean="0"/>
              <a:t>In teams</a:t>
            </a:r>
          </a:p>
          <a:p>
            <a:pPr lvl="1"/>
            <a:r>
              <a:rPr lang="en-GB" dirty="0" smtClean="0"/>
              <a:t>Perform a Function Means Analysis for the case study project to generate solutions</a:t>
            </a:r>
          </a:p>
          <a:p>
            <a:pPr lvl="1"/>
            <a:r>
              <a:rPr lang="en-GB" dirty="0" smtClean="0"/>
              <a:t>Consider using several of the creative thinking tools</a:t>
            </a:r>
          </a:p>
          <a:p>
            <a:r>
              <a:rPr lang="en-GB" dirty="0" smtClean="0"/>
              <a:t>Time: 30 minutes</a:t>
            </a:r>
          </a:p>
          <a:p>
            <a:endParaRPr lang="en-GB" dirty="0"/>
          </a:p>
        </p:txBody>
      </p:sp>
      <p:grpSp>
        <p:nvGrpSpPr>
          <p:cNvPr id="12" name="Group 4"/>
          <p:cNvGrpSpPr>
            <a:grpSpLocks/>
          </p:cNvGrpSpPr>
          <p:nvPr/>
        </p:nvGrpSpPr>
        <p:grpSpPr bwMode="auto">
          <a:xfrm rot="5400000">
            <a:off x="1070464" y="2053736"/>
            <a:ext cx="4009292" cy="2645020"/>
            <a:chOff x="384" y="1008"/>
            <a:chExt cx="4656" cy="2928"/>
          </a:xfrm>
          <a:solidFill>
            <a:srgbClr val="FFFF00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384" y="1392"/>
              <a:ext cx="4656" cy="2544"/>
            </a:xfrm>
            <a:custGeom>
              <a:avLst/>
              <a:gdLst>
                <a:gd name="T0" fmla="*/ 48 w 4656"/>
                <a:gd name="T1" fmla="*/ 96 h 2544"/>
                <a:gd name="T2" fmla="*/ 1776 w 4656"/>
                <a:gd name="T3" fmla="*/ 2256 h 2544"/>
                <a:gd name="T4" fmla="*/ 1776 w 4656"/>
                <a:gd name="T5" fmla="*/ 2544 h 2544"/>
                <a:gd name="T6" fmla="*/ 2976 w 4656"/>
                <a:gd name="T7" fmla="*/ 2544 h 2544"/>
                <a:gd name="T8" fmla="*/ 2976 w 4656"/>
                <a:gd name="T9" fmla="*/ 2208 h 2544"/>
                <a:gd name="T10" fmla="*/ 4656 w 4656"/>
                <a:gd name="T11" fmla="*/ 48 h 2544"/>
                <a:gd name="T12" fmla="*/ 0 w 4656"/>
                <a:gd name="T13" fmla="*/ 0 h 25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56"/>
                <a:gd name="T22" fmla="*/ 0 h 2544"/>
                <a:gd name="T23" fmla="*/ 4656 w 4656"/>
                <a:gd name="T24" fmla="*/ 2544 h 25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56" h="2544">
                  <a:moveTo>
                    <a:pt x="48" y="96"/>
                  </a:moveTo>
                  <a:lnTo>
                    <a:pt x="1776" y="2256"/>
                  </a:lnTo>
                  <a:lnTo>
                    <a:pt x="1776" y="2544"/>
                  </a:lnTo>
                  <a:lnTo>
                    <a:pt x="2976" y="2544"/>
                  </a:lnTo>
                  <a:lnTo>
                    <a:pt x="2976" y="2208"/>
                  </a:lnTo>
                  <a:lnTo>
                    <a:pt x="4656" y="48"/>
                  </a:lnTo>
                  <a:lnTo>
                    <a:pt x="0" y="0"/>
                  </a:lnTo>
                </a:path>
              </a:pathLst>
            </a:custGeom>
            <a:grpFill/>
            <a:ln w="12700" cap="rnd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  <p:sp>
          <p:nvSpPr>
            <p:cNvPr id="14" name="Line 6"/>
            <p:cNvSpPr>
              <a:spLocks noChangeShapeType="1"/>
            </p:cNvSpPr>
            <p:nvPr/>
          </p:nvSpPr>
          <p:spPr bwMode="auto">
            <a:xfrm>
              <a:off x="384" y="1440"/>
              <a:ext cx="1776" cy="2208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  <p:grpSp>
          <p:nvGrpSpPr>
            <p:cNvPr id="15" name="Group 7"/>
            <p:cNvGrpSpPr>
              <a:grpSpLocks/>
            </p:cNvGrpSpPr>
            <p:nvPr/>
          </p:nvGrpSpPr>
          <p:grpSpPr bwMode="auto">
            <a:xfrm>
              <a:off x="384" y="1008"/>
              <a:ext cx="4656" cy="2592"/>
              <a:chOff x="384" y="1008"/>
              <a:chExt cx="4656" cy="2592"/>
            </a:xfrm>
            <a:grpFill/>
          </p:grpSpPr>
          <p:sp>
            <p:nvSpPr>
              <p:cNvPr id="18" name="Oval 8"/>
              <p:cNvSpPr>
                <a:spLocks noChangeArrowheads="1"/>
              </p:cNvSpPr>
              <p:nvPr/>
            </p:nvSpPr>
            <p:spPr bwMode="auto">
              <a:xfrm>
                <a:off x="384" y="1008"/>
                <a:ext cx="4656" cy="768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477">
                  <a:ea typeface="+mn-ea"/>
                </a:endParaRPr>
              </a:p>
            </p:txBody>
          </p:sp>
          <p:sp>
            <p:nvSpPr>
              <p:cNvPr id="19" name="Line 9"/>
              <p:cNvSpPr>
                <a:spLocks noChangeShapeType="1"/>
              </p:cNvSpPr>
              <p:nvPr/>
            </p:nvSpPr>
            <p:spPr bwMode="auto">
              <a:xfrm flipH="1">
                <a:off x="3360" y="1440"/>
                <a:ext cx="1680" cy="216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GB" sz="1477">
                  <a:ea typeface="+mn-ea"/>
                </a:endParaRPr>
              </a:p>
            </p:txBody>
          </p:sp>
        </p:grp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>
              <a:off x="2160" y="3648"/>
              <a:ext cx="0" cy="288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>
              <a:off x="3360" y="3600"/>
              <a:ext cx="0" cy="288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</p:grp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58601" y="2841904"/>
            <a:ext cx="1447833" cy="1058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477" b="1"/>
              <a:t>System</a:t>
            </a:r>
          </a:p>
          <a:p>
            <a:pPr algn="ctr"/>
            <a:r>
              <a:rPr lang="en-GB" sz="1477" b="1"/>
              <a:t>Requirements</a:t>
            </a:r>
          </a:p>
          <a:p>
            <a:pPr algn="ctr"/>
            <a:r>
              <a:rPr lang="en-GB" sz="1108" b="1"/>
              <a:t>Functionality</a:t>
            </a:r>
          </a:p>
          <a:p>
            <a:pPr algn="ctr"/>
            <a:r>
              <a:rPr lang="en-GB" sz="1108" b="1"/>
              <a:t>and</a:t>
            </a:r>
            <a:r>
              <a:rPr lang="en-GB" sz="1108" b="1">
                <a:solidFill>
                  <a:srgbClr val="6699FF"/>
                </a:solidFill>
              </a:rPr>
              <a:t> </a:t>
            </a:r>
            <a:r>
              <a:rPr lang="en-GB" sz="1108" b="1"/>
              <a:t>Performance</a:t>
            </a:r>
          </a:p>
          <a:p>
            <a:pPr algn="ctr"/>
            <a:r>
              <a:rPr lang="en-GB" sz="1108" b="1"/>
              <a:t>Measures</a:t>
            </a:r>
          </a:p>
        </p:txBody>
      </p:sp>
      <p:sp>
        <p:nvSpPr>
          <p:cNvPr id="21" name="AutoShape 12"/>
          <p:cNvSpPr>
            <a:spLocks noChangeArrowheads="1"/>
          </p:cNvSpPr>
          <p:nvPr/>
        </p:nvSpPr>
        <p:spPr bwMode="auto">
          <a:xfrm>
            <a:off x="1752862" y="3107086"/>
            <a:ext cx="609600" cy="492369"/>
          </a:xfrm>
          <a:prstGeom prst="rightArrow">
            <a:avLst>
              <a:gd name="adj1" fmla="val 50000"/>
              <a:gd name="adj2" fmla="val 28574"/>
            </a:avLst>
          </a:prstGeom>
          <a:solidFill>
            <a:schemeClr val="accent6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22" name="AutoShape 14"/>
          <p:cNvSpPr>
            <a:spLocks noChangeArrowheads="1"/>
          </p:cNvSpPr>
          <p:nvPr/>
        </p:nvSpPr>
        <p:spPr bwMode="auto">
          <a:xfrm>
            <a:off x="2667263" y="3107086"/>
            <a:ext cx="971550" cy="492369"/>
          </a:xfrm>
          <a:prstGeom prst="rightArrow">
            <a:avLst>
              <a:gd name="adj1" fmla="val 50000"/>
              <a:gd name="adj2" fmla="val 45539"/>
            </a:avLst>
          </a:prstGeom>
          <a:solidFill>
            <a:schemeClr val="accent6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23" name="AutoShape 15"/>
          <p:cNvSpPr>
            <a:spLocks noChangeArrowheads="1"/>
          </p:cNvSpPr>
          <p:nvPr/>
        </p:nvSpPr>
        <p:spPr bwMode="auto">
          <a:xfrm rot="-1824264">
            <a:off x="2570548" y="2361205"/>
            <a:ext cx="1016977" cy="492369"/>
          </a:xfrm>
          <a:prstGeom prst="rightArrow">
            <a:avLst>
              <a:gd name="adj1" fmla="val 50000"/>
              <a:gd name="adj2" fmla="val 47669"/>
            </a:avLst>
          </a:prstGeom>
          <a:solidFill>
            <a:schemeClr val="accent6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24" name="Text Box 29"/>
          <p:cNvSpPr txBox="1">
            <a:spLocks noChangeArrowheads="1"/>
          </p:cNvSpPr>
          <p:nvPr/>
        </p:nvSpPr>
        <p:spPr bwMode="auto">
          <a:xfrm>
            <a:off x="3875002" y="1414568"/>
            <a:ext cx="468398" cy="384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</p:txBody>
      </p:sp>
    </p:spTree>
    <p:extLst>
      <p:ext uri="{BB962C8B-B14F-4D97-AF65-F5344CB8AC3E}">
        <p14:creationId xmlns:p14="http://schemas.microsoft.com/office/powerpoint/2010/main" val="192036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Exercise – FMA (Part 1) </a:t>
            </a:r>
            <a:endParaRPr lang="en-GB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2338" y="1600200"/>
            <a:ext cx="3815862" cy="4365632"/>
          </a:xfrm>
        </p:spPr>
        <p:txBody>
          <a:bodyPr/>
          <a:lstStyle/>
          <a:p>
            <a:r>
              <a:rPr lang="en-GB" dirty="0" smtClean="0"/>
              <a:t>In teams</a:t>
            </a:r>
          </a:p>
          <a:p>
            <a:pPr lvl="1"/>
            <a:r>
              <a:rPr lang="en-GB" dirty="0" smtClean="0"/>
              <a:t>Perform a Function Means Analysis for the case study project to generate solutions</a:t>
            </a:r>
          </a:p>
          <a:p>
            <a:pPr lvl="1"/>
            <a:r>
              <a:rPr lang="en-GB" dirty="0" smtClean="0"/>
              <a:t>Consider using several of the creative thinking tools</a:t>
            </a:r>
          </a:p>
          <a:p>
            <a:r>
              <a:rPr lang="en-GB" dirty="0" smtClean="0"/>
              <a:t>Time: 30 minutes</a:t>
            </a:r>
          </a:p>
          <a:p>
            <a:endParaRPr lang="en-GB" dirty="0"/>
          </a:p>
        </p:txBody>
      </p:sp>
      <p:grpSp>
        <p:nvGrpSpPr>
          <p:cNvPr id="12" name="Group 4"/>
          <p:cNvGrpSpPr>
            <a:grpSpLocks/>
          </p:cNvGrpSpPr>
          <p:nvPr/>
        </p:nvGrpSpPr>
        <p:grpSpPr bwMode="auto">
          <a:xfrm rot="5400000">
            <a:off x="1070464" y="2053736"/>
            <a:ext cx="4009292" cy="2645020"/>
            <a:chOff x="384" y="1008"/>
            <a:chExt cx="4656" cy="2928"/>
          </a:xfrm>
          <a:solidFill>
            <a:srgbClr val="FFFF00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384" y="1392"/>
              <a:ext cx="4656" cy="2544"/>
            </a:xfrm>
            <a:custGeom>
              <a:avLst/>
              <a:gdLst>
                <a:gd name="T0" fmla="*/ 48 w 4656"/>
                <a:gd name="T1" fmla="*/ 96 h 2544"/>
                <a:gd name="T2" fmla="*/ 1776 w 4656"/>
                <a:gd name="T3" fmla="*/ 2256 h 2544"/>
                <a:gd name="T4" fmla="*/ 1776 w 4656"/>
                <a:gd name="T5" fmla="*/ 2544 h 2544"/>
                <a:gd name="T6" fmla="*/ 2976 w 4656"/>
                <a:gd name="T7" fmla="*/ 2544 h 2544"/>
                <a:gd name="T8" fmla="*/ 2976 w 4656"/>
                <a:gd name="T9" fmla="*/ 2208 h 2544"/>
                <a:gd name="T10" fmla="*/ 4656 w 4656"/>
                <a:gd name="T11" fmla="*/ 48 h 2544"/>
                <a:gd name="T12" fmla="*/ 0 w 4656"/>
                <a:gd name="T13" fmla="*/ 0 h 25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56"/>
                <a:gd name="T22" fmla="*/ 0 h 2544"/>
                <a:gd name="T23" fmla="*/ 4656 w 4656"/>
                <a:gd name="T24" fmla="*/ 2544 h 25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56" h="2544">
                  <a:moveTo>
                    <a:pt x="48" y="96"/>
                  </a:moveTo>
                  <a:lnTo>
                    <a:pt x="1776" y="2256"/>
                  </a:lnTo>
                  <a:lnTo>
                    <a:pt x="1776" y="2544"/>
                  </a:lnTo>
                  <a:lnTo>
                    <a:pt x="2976" y="2544"/>
                  </a:lnTo>
                  <a:lnTo>
                    <a:pt x="2976" y="2208"/>
                  </a:lnTo>
                  <a:lnTo>
                    <a:pt x="4656" y="48"/>
                  </a:lnTo>
                  <a:lnTo>
                    <a:pt x="0" y="0"/>
                  </a:lnTo>
                </a:path>
              </a:pathLst>
            </a:custGeom>
            <a:grpFill/>
            <a:ln w="12700" cap="rnd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  <p:sp>
          <p:nvSpPr>
            <p:cNvPr id="14" name="Line 6"/>
            <p:cNvSpPr>
              <a:spLocks noChangeShapeType="1"/>
            </p:cNvSpPr>
            <p:nvPr/>
          </p:nvSpPr>
          <p:spPr bwMode="auto">
            <a:xfrm>
              <a:off x="384" y="1440"/>
              <a:ext cx="1776" cy="2208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  <p:grpSp>
          <p:nvGrpSpPr>
            <p:cNvPr id="15" name="Group 7"/>
            <p:cNvGrpSpPr>
              <a:grpSpLocks/>
            </p:cNvGrpSpPr>
            <p:nvPr/>
          </p:nvGrpSpPr>
          <p:grpSpPr bwMode="auto">
            <a:xfrm>
              <a:off x="384" y="1008"/>
              <a:ext cx="4656" cy="2592"/>
              <a:chOff x="384" y="1008"/>
              <a:chExt cx="4656" cy="2592"/>
            </a:xfrm>
            <a:grpFill/>
          </p:grpSpPr>
          <p:sp>
            <p:nvSpPr>
              <p:cNvPr id="18" name="Oval 8"/>
              <p:cNvSpPr>
                <a:spLocks noChangeArrowheads="1"/>
              </p:cNvSpPr>
              <p:nvPr/>
            </p:nvSpPr>
            <p:spPr bwMode="auto">
              <a:xfrm>
                <a:off x="384" y="1008"/>
                <a:ext cx="4656" cy="768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477">
                  <a:ea typeface="+mn-ea"/>
                </a:endParaRPr>
              </a:p>
            </p:txBody>
          </p:sp>
          <p:sp>
            <p:nvSpPr>
              <p:cNvPr id="19" name="Line 9"/>
              <p:cNvSpPr>
                <a:spLocks noChangeShapeType="1"/>
              </p:cNvSpPr>
              <p:nvPr/>
            </p:nvSpPr>
            <p:spPr bwMode="auto">
              <a:xfrm flipH="1">
                <a:off x="3360" y="1440"/>
                <a:ext cx="1680" cy="216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GB" sz="1477">
                  <a:ea typeface="+mn-ea"/>
                </a:endParaRPr>
              </a:p>
            </p:txBody>
          </p:sp>
        </p:grp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>
              <a:off x="2160" y="3648"/>
              <a:ext cx="0" cy="288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>
              <a:off x="3360" y="3600"/>
              <a:ext cx="0" cy="288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>
                <a:defRPr/>
              </a:pPr>
              <a:endParaRPr lang="en-GB" sz="1477">
                <a:ea typeface="+mn-ea"/>
              </a:endParaRPr>
            </a:p>
          </p:txBody>
        </p:sp>
      </p:grp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58601" y="2841904"/>
            <a:ext cx="1447833" cy="1058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477" b="1"/>
              <a:t>System</a:t>
            </a:r>
          </a:p>
          <a:p>
            <a:pPr algn="ctr"/>
            <a:r>
              <a:rPr lang="en-GB" sz="1477" b="1"/>
              <a:t>Requirements</a:t>
            </a:r>
          </a:p>
          <a:p>
            <a:pPr algn="ctr"/>
            <a:r>
              <a:rPr lang="en-GB" sz="1108" b="1"/>
              <a:t>Functionality</a:t>
            </a:r>
          </a:p>
          <a:p>
            <a:pPr algn="ctr"/>
            <a:r>
              <a:rPr lang="en-GB" sz="1108" b="1"/>
              <a:t>and</a:t>
            </a:r>
            <a:r>
              <a:rPr lang="en-GB" sz="1108" b="1">
                <a:solidFill>
                  <a:srgbClr val="6699FF"/>
                </a:solidFill>
              </a:rPr>
              <a:t> </a:t>
            </a:r>
            <a:r>
              <a:rPr lang="en-GB" sz="1108" b="1"/>
              <a:t>Performance</a:t>
            </a:r>
          </a:p>
          <a:p>
            <a:pPr algn="ctr"/>
            <a:r>
              <a:rPr lang="en-GB" sz="1108" b="1"/>
              <a:t>Measures</a:t>
            </a:r>
          </a:p>
        </p:txBody>
      </p:sp>
      <p:sp>
        <p:nvSpPr>
          <p:cNvPr id="21" name="AutoShape 12"/>
          <p:cNvSpPr>
            <a:spLocks noChangeArrowheads="1"/>
          </p:cNvSpPr>
          <p:nvPr/>
        </p:nvSpPr>
        <p:spPr bwMode="auto">
          <a:xfrm>
            <a:off x="1752862" y="3107086"/>
            <a:ext cx="609600" cy="492369"/>
          </a:xfrm>
          <a:prstGeom prst="rightArrow">
            <a:avLst>
              <a:gd name="adj1" fmla="val 50000"/>
              <a:gd name="adj2" fmla="val 28574"/>
            </a:avLst>
          </a:prstGeom>
          <a:solidFill>
            <a:schemeClr val="accent6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22" name="AutoShape 14"/>
          <p:cNvSpPr>
            <a:spLocks noChangeArrowheads="1"/>
          </p:cNvSpPr>
          <p:nvPr/>
        </p:nvSpPr>
        <p:spPr bwMode="auto">
          <a:xfrm>
            <a:off x="2667263" y="3107086"/>
            <a:ext cx="971550" cy="492369"/>
          </a:xfrm>
          <a:prstGeom prst="rightArrow">
            <a:avLst>
              <a:gd name="adj1" fmla="val 50000"/>
              <a:gd name="adj2" fmla="val 45539"/>
            </a:avLst>
          </a:prstGeom>
          <a:solidFill>
            <a:schemeClr val="accent6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23" name="AutoShape 15"/>
          <p:cNvSpPr>
            <a:spLocks noChangeArrowheads="1"/>
          </p:cNvSpPr>
          <p:nvPr/>
        </p:nvSpPr>
        <p:spPr bwMode="auto">
          <a:xfrm rot="-1824264">
            <a:off x="2570548" y="2361205"/>
            <a:ext cx="1016977" cy="492369"/>
          </a:xfrm>
          <a:prstGeom prst="rightArrow">
            <a:avLst>
              <a:gd name="adj1" fmla="val 50000"/>
              <a:gd name="adj2" fmla="val 47669"/>
            </a:avLst>
          </a:prstGeom>
          <a:solidFill>
            <a:schemeClr val="accent6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  <p:sp>
        <p:nvSpPr>
          <p:cNvPr id="24" name="Text Box 29"/>
          <p:cNvSpPr txBox="1">
            <a:spLocks noChangeArrowheads="1"/>
          </p:cNvSpPr>
          <p:nvPr/>
        </p:nvSpPr>
        <p:spPr bwMode="auto">
          <a:xfrm>
            <a:off x="3875002" y="1414568"/>
            <a:ext cx="468398" cy="384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  <a:p>
            <a:pPr algn="ctr"/>
            <a:r>
              <a:rPr lang="en-GB" sz="1108" b="1"/>
              <a:t>Idea</a:t>
            </a:r>
          </a:p>
        </p:txBody>
      </p:sp>
      <p:sp>
        <p:nvSpPr>
          <p:cNvPr id="25" name="AutoShape 16"/>
          <p:cNvSpPr>
            <a:spLocks noChangeArrowheads="1"/>
          </p:cNvSpPr>
          <p:nvPr/>
        </p:nvSpPr>
        <p:spPr bwMode="auto">
          <a:xfrm rot="1744134" flipV="1">
            <a:off x="2517144" y="3853487"/>
            <a:ext cx="1112227" cy="492369"/>
          </a:xfrm>
          <a:prstGeom prst="rightArrow">
            <a:avLst>
              <a:gd name="adj1" fmla="val 50000"/>
              <a:gd name="adj2" fmla="val 52133"/>
            </a:avLst>
          </a:prstGeom>
          <a:solidFill>
            <a:schemeClr val="accent6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9229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GB" smtClean="0"/>
              <a:t>Pros</a:t>
            </a:r>
          </a:p>
          <a:p>
            <a:pPr lvl="1"/>
            <a:r>
              <a:rPr lang="en-GB" smtClean="0"/>
              <a:t>Simple to use</a:t>
            </a:r>
          </a:p>
          <a:p>
            <a:pPr lvl="1"/>
            <a:r>
              <a:rPr lang="en-GB" smtClean="0"/>
              <a:t>Allows the design problem to be logically broken down into manageable elements for which solution options can be easily found</a:t>
            </a:r>
          </a:p>
          <a:p>
            <a:pPr lvl="1"/>
            <a:r>
              <a:rPr lang="en-GB" smtClean="0"/>
              <a:t>When used with an open mind is extremely powerful for identifying and recording </a:t>
            </a:r>
            <a:r>
              <a:rPr lang="ja-JP" altLang="en-GB" smtClean="0"/>
              <a:t>“</a:t>
            </a:r>
            <a:r>
              <a:rPr lang="en-GB" smtClean="0"/>
              <a:t>all</a:t>
            </a:r>
            <a:r>
              <a:rPr lang="ja-JP" altLang="en-GB" smtClean="0"/>
              <a:t>”</a:t>
            </a:r>
            <a:r>
              <a:rPr lang="en-GB" smtClean="0"/>
              <a:t> possible design options</a:t>
            </a:r>
          </a:p>
          <a:p>
            <a:pPr lvl="1"/>
            <a:r>
              <a:rPr lang="en-GB" smtClean="0"/>
              <a:t>The Function Means Table allows all the design options to be displayed simultaneously allowing for easier review</a:t>
            </a:r>
          </a:p>
          <a:p>
            <a:pPr lvl="1"/>
            <a:r>
              <a:rPr lang="en-GB" smtClean="0"/>
              <a:t>Applicable at any level of design (system, subsystem to component)</a:t>
            </a:r>
          </a:p>
          <a:p>
            <a:pPr lvl="1"/>
            <a:endParaRPr lang="en-GB" dirty="0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smtClean="0"/>
              <a:t>Cons</a:t>
            </a:r>
          </a:p>
          <a:p>
            <a:pPr lvl="1"/>
            <a:r>
              <a:rPr lang="en-GB" smtClean="0"/>
              <a:t>Getting the functions at the correct level of abstraction in order to explore solution choices</a:t>
            </a:r>
          </a:p>
          <a:p>
            <a:pPr lvl="1"/>
            <a:r>
              <a:rPr lang="en-GB" smtClean="0"/>
              <a:t>The outcome can be a significant number of options which must be combined together</a:t>
            </a:r>
          </a:p>
          <a:p>
            <a:pPr lvl="1"/>
            <a:r>
              <a:rPr lang="en-GB" smtClean="0"/>
              <a:t>Sometimes viewed as too simplistic and therefore not a serious tool</a:t>
            </a:r>
            <a:endParaRPr lang="en-US" dirty="0"/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 FMA (Part 1)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20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22</TotalTime>
  <Words>2599</Words>
  <Application>Microsoft Macintosh PowerPoint</Application>
  <PresentationFormat>On-screen Show (4:3)</PresentationFormat>
  <Paragraphs>505</Paragraphs>
  <Slides>43</Slides>
  <Notes>38</Notes>
  <HiddenSlides>1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43</vt:i4>
      </vt:variant>
    </vt:vector>
  </HeadingPairs>
  <TitlesOfParts>
    <vt:vector size="56" baseType="lpstr">
      <vt:lpstr>Calibri</vt:lpstr>
      <vt:lpstr>Courier New</vt:lpstr>
      <vt:lpstr>MS PGothic</vt:lpstr>
      <vt:lpstr>ＭＳ Ｐゴシック</vt:lpstr>
      <vt:lpstr>Verdana</vt:lpstr>
      <vt:lpstr>Wingdings</vt:lpstr>
      <vt:lpstr>Wingdings 2</vt:lpstr>
      <vt:lpstr>Arial</vt:lpstr>
      <vt:lpstr>2016 Waters Template_white</vt:lpstr>
      <vt:lpstr>Custom Design</vt:lpstr>
      <vt:lpstr>Clip</vt:lpstr>
      <vt:lpstr>Image</vt:lpstr>
      <vt:lpstr>Document</vt:lpstr>
      <vt:lpstr>Create System Design Concept Technology Concept Generation </vt:lpstr>
      <vt:lpstr>Process and Tools</vt:lpstr>
      <vt:lpstr>A Holistic Approach to Arriving at the “best” Solution</vt:lpstr>
      <vt:lpstr>Start with Concept Generation</vt:lpstr>
      <vt:lpstr>Tools for Technology Concept Generation</vt:lpstr>
      <vt:lpstr>PowerPoint Presentation</vt:lpstr>
      <vt:lpstr>Creativity?</vt:lpstr>
      <vt:lpstr>Barriers to Creativity</vt:lpstr>
      <vt:lpstr>PowerPoint Presentation</vt:lpstr>
      <vt:lpstr>PowerPoint Presentation</vt:lpstr>
      <vt:lpstr>PowerPoint Presentation</vt:lpstr>
      <vt:lpstr>Lunar Spaceship Landing Light</vt:lpstr>
      <vt:lpstr>Human Limitations:  We are Blinded to New Ideas</vt:lpstr>
      <vt:lpstr>Analytical Thinking</vt:lpstr>
      <vt:lpstr>Your Brain</vt:lpstr>
      <vt:lpstr>Left and Right Brain Conflict - overcoming the logical left</vt:lpstr>
      <vt:lpstr>Organizational Barriers</vt:lpstr>
      <vt:lpstr>Breaking Down the Barriers</vt:lpstr>
      <vt:lpstr>Lateral Thinking</vt:lpstr>
      <vt:lpstr>Lateral and Logical Thinking</vt:lpstr>
      <vt:lpstr>Creative Thinking in Practice</vt:lpstr>
      <vt:lpstr>Brainstorming</vt:lpstr>
      <vt:lpstr>Brainstorming Guidelines</vt:lpstr>
      <vt:lpstr>Brainstorming Derivatives</vt:lpstr>
      <vt:lpstr>Negative Brainstorming</vt:lpstr>
      <vt:lpstr>Similarities and Differences</vt:lpstr>
      <vt:lpstr>Example: A Nail (Atherton Nail Co)</vt:lpstr>
      <vt:lpstr>Outcome</vt:lpstr>
      <vt:lpstr>Outcomes</vt:lpstr>
      <vt:lpstr>Exercise – Similarities and Differences </vt:lpstr>
      <vt:lpstr>Summary</vt:lpstr>
      <vt:lpstr>PowerPoint Presentation</vt:lpstr>
      <vt:lpstr>Ideas Generation for a Holistic Solution</vt:lpstr>
      <vt:lpstr>Differences</vt:lpstr>
      <vt:lpstr>Function Means Analysis (Stage 1)</vt:lpstr>
      <vt:lpstr>Function Means Analysis Process</vt:lpstr>
      <vt:lpstr>Step 1: Identify Functionality</vt:lpstr>
      <vt:lpstr>Step 2: For each Function Generate Solutions </vt:lpstr>
      <vt:lpstr>Example: Intelligent Washing Machine</vt:lpstr>
      <vt:lpstr>Top Down</vt:lpstr>
      <vt:lpstr>Exercise – FMA (Part 1) </vt:lpstr>
      <vt:lpstr>Exercise – FMA (Part 1) </vt:lpstr>
      <vt:lpstr>Summary FMA (Part 1)</vt:lpstr>
    </vt:vector>
  </TitlesOfParts>
  <Manager/>
  <Company>Burge Hughes Walsh</Company>
  <LinksUpToDate>false</LinksUpToDate>
  <SharedDoc>false</SharedDoc>
  <HyperlinkBase/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Technology Concept Generation</dc:title>
  <dc:subject>Systems Engineering</dc:subject>
  <dc:creator>Stuart Burge</dc:creator>
  <cp:keywords/>
  <dc:description/>
  <cp:lastModifiedBy>Stuart Burge</cp:lastModifiedBy>
  <cp:revision>6</cp:revision>
  <dcterms:created xsi:type="dcterms:W3CDTF">2015-11-25T16:01:18Z</dcterms:created>
  <dcterms:modified xsi:type="dcterms:W3CDTF">2016-10-25T08:27:32Z</dcterms:modified>
  <cp:category/>
</cp:coreProperties>
</file>