
<file path=[Content_Types].xml><?xml version="1.0" encoding="utf-8"?>
<Types xmlns="http://schemas.openxmlformats.org/package/2006/content-types">
  <Default Extension="emf" ContentType="image/x-emf"/>
  <Default Extension="xls" ContentType="application/vnd.ms-excel"/>
  <Default Extension="jpeg" ContentType="image/jpeg"/>
  <Default Extension="xml" ContentType="application/xml"/>
  <Default Extension="mpeg" ContentType="video/mpeg"/>
  <Default Extension="bin" ContentType="application/vnd.openxmlformats-officedocument.oleObject"/>
  <Default Extension="vml" ContentType="application/vnd.openxmlformats-officedocument.vmlDrawing"/>
  <Default Extension="png" ContentType="image/png"/>
  <Default Extension="mpg" ContentType="video/mpeg"/>
  <Default Extension="wmf" ContentType="image/x-wmf"/>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47"/>
  </p:notesMasterIdLst>
  <p:handoutMasterIdLst>
    <p:handoutMasterId r:id="rId48"/>
  </p:handoutMasterIdLst>
  <p:sldIdLst>
    <p:sldId id="256" r:id="rId3"/>
    <p:sldId id="258" r:id="rId4"/>
    <p:sldId id="259" r:id="rId5"/>
    <p:sldId id="260" r:id="rId6"/>
    <p:sldId id="261" r:id="rId7"/>
    <p:sldId id="262" r:id="rId8"/>
    <p:sldId id="263" r:id="rId9"/>
    <p:sldId id="303" r:id="rId10"/>
    <p:sldId id="304" r:id="rId11"/>
    <p:sldId id="305" r:id="rId12"/>
    <p:sldId id="306" r:id="rId13"/>
    <p:sldId id="307" r:id="rId14"/>
    <p:sldId id="308" r:id="rId15"/>
    <p:sldId id="314" r:id="rId16"/>
    <p:sldId id="315" r:id="rId17"/>
    <p:sldId id="316" r:id="rId18"/>
    <p:sldId id="317" r:id="rId19"/>
    <p:sldId id="318" r:id="rId20"/>
    <p:sldId id="319" r:id="rId21"/>
    <p:sldId id="320" r:id="rId22"/>
    <p:sldId id="321" r:id="rId23"/>
    <p:sldId id="322" r:id="rId24"/>
    <p:sldId id="389" r:id="rId25"/>
    <p:sldId id="324" r:id="rId26"/>
    <p:sldId id="390" r:id="rId27"/>
    <p:sldId id="326" r:id="rId28"/>
    <p:sldId id="327" r:id="rId29"/>
    <p:sldId id="328" r:id="rId30"/>
    <p:sldId id="391"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5" r:id="rId46"/>
  </p:sldIdLst>
  <p:sldSz cx="9144000" cy="6858000" type="screen4x3"/>
  <p:notesSz cx="6896100" cy="9236075"/>
  <p:custDataLst>
    <p:tags r:id="rId49"/>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02"/>
    <p:restoredTop sz="93243"/>
  </p:normalViewPr>
  <p:slideViewPr>
    <p:cSldViewPr>
      <p:cViewPr varScale="1">
        <p:scale>
          <a:sx n="94" d="100"/>
          <a:sy n="94" d="100"/>
        </p:scale>
        <p:origin x="1232" y="20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tags" Target="tags/tag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F616EB4-D5FE-4342-BB32-622C560B6B8E}" type="slidenum">
              <a:rPr lang="en-GB" sz="1200"/>
              <a:pPr eaLnBrk="1" hangingPunct="1"/>
              <a:t>7</a:t>
            </a:fld>
            <a:endParaRPr lang="en-GB" sz="1200"/>
          </a:p>
        </p:txBody>
      </p:sp>
    </p:spTree>
    <p:extLst>
      <p:ext uri="{BB962C8B-B14F-4D97-AF65-F5344CB8AC3E}">
        <p14:creationId xmlns:p14="http://schemas.microsoft.com/office/powerpoint/2010/main" val="1411900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a:xfrm>
            <a:off x="1143000" y="685800"/>
            <a:ext cx="4572000" cy="3429000"/>
          </a:xfrm>
          <a:ln/>
        </p:spPr>
      </p:sp>
      <p:sp>
        <p:nvSpPr>
          <p:cNvPr id="706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C5E5BFB-F9AE-A641-AD91-A35A5C16DE5D}" type="slidenum">
              <a:rPr lang="en-GB">
                <a:solidFill>
                  <a:srgbClr val="000000"/>
                </a:solidFill>
              </a:rPr>
              <a:pPr eaLnBrk="1" hangingPunct="1"/>
              <a:t>9</a:t>
            </a:fld>
            <a:endParaRPr lang="en-GB">
              <a:solidFill>
                <a:srgbClr val="000000"/>
              </a:solidFill>
            </a:endParaRPr>
          </a:p>
        </p:txBody>
      </p:sp>
    </p:spTree>
    <p:extLst>
      <p:ext uri="{BB962C8B-B14F-4D97-AF65-F5344CB8AC3E}">
        <p14:creationId xmlns:p14="http://schemas.microsoft.com/office/powerpoint/2010/main" val="158302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09FB4F-0D18-1F40-90BC-8C89C4BDA87B}" type="slidenum">
              <a:rPr lang="en-GB" sz="1200"/>
              <a:pPr eaLnBrk="1" hangingPunct="1"/>
              <a:t>13</a:t>
            </a:fld>
            <a:endParaRPr lang="en-GB" sz="1200"/>
          </a:p>
        </p:txBody>
      </p:sp>
      <p:sp>
        <p:nvSpPr>
          <p:cNvPr id="296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99E931C-E8F9-204F-8663-6A859EF43B50}" type="slidenum">
              <a:rPr lang="en-GB" sz="1200"/>
              <a:pPr algn="r" eaLnBrk="1" hangingPunct="1"/>
              <a:t>13</a:t>
            </a:fld>
            <a:endParaRPr lang="en-GB" sz="1200"/>
          </a:p>
        </p:txBody>
      </p:sp>
      <p:sp>
        <p:nvSpPr>
          <p:cNvPr id="29699" name="Rectangle 2"/>
          <p:cNvSpPr>
            <a:spLocks noGrp="1" noRot="1" noChangeAspect="1" noChangeArrowheads="1" noTextEdit="1"/>
          </p:cNvSpPr>
          <p:nvPr>
            <p:ph type="sldImg"/>
          </p:nvPr>
        </p:nvSpPr>
        <p:spPr>
          <a:xfrm>
            <a:off x="830263" y="422275"/>
            <a:ext cx="5251450" cy="3938588"/>
          </a:xfrm>
          <a:ln/>
        </p:spPr>
      </p:sp>
      <p:sp>
        <p:nvSpPr>
          <p:cNvPr id="29700" name="Rectangle 3"/>
          <p:cNvSpPr>
            <a:spLocks noGrp="1" noChangeArrowheads="1"/>
          </p:cNvSpPr>
          <p:nvPr>
            <p:ph type="body" idx="1"/>
          </p:nvPr>
        </p:nvSpPr>
        <p:spPr>
          <a:xfrm>
            <a:off x="469900" y="4502150"/>
            <a:ext cx="6040438" cy="3971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100">
                <a:latin typeface="Arial" charset="0"/>
              </a:rPr>
              <a:t>These are the standard five ways that it can be shown that requirements have been satisfied.</a:t>
            </a:r>
          </a:p>
          <a:p>
            <a:endParaRPr lang="en-GB" sz="1100">
              <a:latin typeface="Arial" charset="0"/>
            </a:endParaRPr>
          </a:p>
          <a:p>
            <a:r>
              <a:rPr lang="en-GB" sz="1100">
                <a:latin typeface="Arial" charset="0"/>
              </a:rPr>
              <a:t>Each requirement must have at least one defined criterion.</a:t>
            </a:r>
          </a:p>
          <a:p>
            <a:endParaRPr lang="en-GB" sz="1100">
              <a:latin typeface="Arial" charset="0"/>
            </a:endParaRPr>
          </a:p>
          <a:p>
            <a:r>
              <a:rPr lang="en-GB" sz="1100">
                <a:latin typeface="Arial" charset="0"/>
              </a:rPr>
              <a:t>The defined criterion may involve one or more of the five different ways.</a:t>
            </a:r>
          </a:p>
          <a:p>
            <a:endParaRPr lang="en-GB" sz="1100">
              <a:latin typeface="Arial" charset="0"/>
            </a:endParaRPr>
          </a:p>
          <a:p>
            <a:r>
              <a:rPr lang="en-GB" sz="1100">
                <a:latin typeface="Arial" charset="0"/>
              </a:rPr>
              <a:t>There may be a choice of ways.</a:t>
            </a:r>
          </a:p>
          <a:p>
            <a:endParaRPr lang="en-GB" sz="1100">
              <a:latin typeface="Arial" charset="0"/>
            </a:endParaRPr>
          </a:p>
          <a:p>
            <a:r>
              <a:rPr lang="en-GB" sz="1100">
                <a:latin typeface="Arial" charset="0"/>
              </a:rPr>
              <a:t>It should be noted that the analysis technique will generally involve one or more of the other techniques (usually test), but then require some analysis to ascertain a pass or fail.  In contrast, each test performed will probably have a test/pass criterion that will be immediately obvious.</a:t>
            </a:r>
          </a:p>
          <a:p>
            <a:endParaRPr lang="en-GB" sz="1100">
              <a:latin typeface="Arial" charset="0"/>
            </a:endParaRPr>
          </a:p>
          <a:p>
            <a:r>
              <a:rPr lang="en-GB" sz="1100">
                <a:latin typeface="Arial" charset="0"/>
              </a:rPr>
              <a:t>Sometimes operational requirements cannot be tested, e.g. it might require a war to test fully some or all of the operational requirements.  In these cases it is appropriate to use one of the other techniques.  Note that some people might think that because these requirements cannot be tested they should not be included in the requirements set!  They should be included.</a:t>
            </a:r>
          </a:p>
          <a:p>
            <a:endParaRPr lang="en-GB" sz="1100">
              <a:latin typeface="Arial" charset="0"/>
            </a:endParaRPr>
          </a:p>
          <a:p>
            <a:r>
              <a:rPr lang="en-GB" sz="1100">
                <a:latin typeface="Arial" charset="0"/>
              </a:rPr>
              <a:t>It should be noted that the word </a:t>
            </a:r>
            <a:r>
              <a:rPr lang="ja-JP" altLang="en-GB" sz="1100">
                <a:latin typeface="Arial" charset="0"/>
              </a:rPr>
              <a:t>“</a:t>
            </a:r>
            <a:r>
              <a:rPr lang="en-GB" altLang="ja-JP" sz="1100">
                <a:latin typeface="Arial" charset="0"/>
              </a:rPr>
              <a:t>test</a:t>
            </a:r>
            <a:r>
              <a:rPr lang="ja-JP" altLang="en-GB" sz="1100">
                <a:latin typeface="Arial" charset="0"/>
              </a:rPr>
              <a:t>”</a:t>
            </a:r>
            <a:r>
              <a:rPr lang="en-GB" altLang="ja-JP" sz="1100">
                <a:latin typeface="Arial" charset="0"/>
              </a:rPr>
              <a:t> and its derivatives (in particular </a:t>
            </a:r>
            <a:r>
              <a:rPr lang="ja-JP" altLang="en-GB" sz="1100">
                <a:latin typeface="Arial" charset="0"/>
              </a:rPr>
              <a:t>“</a:t>
            </a:r>
            <a:r>
              <a:rPr lang="en-GB" altLang="ja-JP" sz="1100">
                <a:latin typeface="Arial" charset="0"/>
              </a:rPr>
              <a:t>testable</a:t>
            </a:r>
            <a:r>
              <a:rPr lang="ja-JP" altLang="en-GB" sz="1100">
                <a:latin typeface="Arial" charset="0"/>
              </a:rPr>
              <a:t>”</a:t>
            </a:r>
            <a:r>
              <a:rPr lang="en-GB" altLang="ja-JP" sz="1100">
                <a:latin typeface="Arial" charset="0"/>
              </a:rPr>
              <a:t>) have been used throughout this course as generic words to cover all five of these approaches.  For example </a:t>
            </a:r>
            <a:r>
              <a:rPr lang="ja-JP" altLang="en-GB" sz="1100">
                <a:latin typeface="Arial" charset="0"/>
              </a:rPr>
              <a:t>“</a:t>
            </a:r>
            <a:r>
              <a:rPr lang="en-GB" altLang="ja-JP" sz="1100">
                <a:latin typeface="Arial" charset="0"/>
              </a:rPr>
              <a:t>requirements must be testable</a:t>
            </a:r>
            <a:r>
              <a:rPr lang="ja-JP" altLang="en-GB" sz="1100">
                <a:latin typeface="Arial" charset="0"/>
              </a:rPr>
              <a:t>”</a:t>
            </a:r>
            <a:r>
              <a:rPr lang="en-GB" altLang="ja-JP" sz="1100">
                <a:latin typeface="Arial" charset="0"/>
              </a:rPr>
              <a:t> means requirements must be such that it is possible to show that they have been met in the system, by testing and/or by demonstration and/or by inspection/review and/or by analysis and/or by similarity.</a:t>
            </a:r>
            <a:endParaRPr lang="en-GB" sz="1100">
              <a:latin typeface="Arial" charset="0"/>
            </a:endParaRPr>
          </a:p>
        </p:txBody>
      </p:sp>
    </p:spTree>
    <p:extLst>
      <p:ext uri="{BB962C8B-B14F-4D97-AF65-F5344CB8AC3E}">
        <p14:creationId xmlns:p14="http://schemas.microsoft.com/office/powerpoint/2010/main" val="38707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xfrm>
            <a:off x="1143000" y="685800"/>
            <a:ext cx="4572000" cy="3429000"/>
          </a:xfrm>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D2E269-7F94-6A4D-A261-67C0319B528D}" type="slidenum">
              <a:rPr lang="en-GB" sz="1200"/>
              <a:pPr eaLnBrk="1" hangingPunct="1"/>
              <a:t>14</a:t>
            </a:fld>
            <a:endParaRPr lang="en-GB" sz="1200"/>
          </a:p>
        </p:txBody>
      </p:sp>
    </p:spTree>
    <p:extLst>
      <p:ext uri="{BB962C8B-B14F-4D97-AF65-F5344CB8AC3E}">
        <p14:creationId xmlns:p14="http://schemas.microsoft.com/office/powerpoint/2010/main" val="1457318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xfrm>
            <a:off x="1143000" y="685800"/>
            <a:ext cx="4572000" cy="3429000"/>
          </a:xfrm>
          <a:ln/>
        </p:spPr>
      </p:sp>
      <p:sp>
        <p:nvSpPr>
          <p:cNvPr id="35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ndParaRPr>
          </a:p>
        </p:txBody>
      </p:sp>
      <p:sp>
        <p:nvSpPr>
          <p:cNvPr id="358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2AFC40-6042-A644-B7E9-7F3D05F6C75C}" type="slidenum">
              <a:rPr lang="en-GB" sz="1200"/>
              <a:pPr eaLnBrk="1" hangingPunct="1"/>
              <a:t>17</a:t>
            </a:fld>
            <a:endParaRPr lang="en-GB" sz="1200"/>
          </a:p>
        </p:txBody>
      </p:sp>
    </p:spTree>
    <p:extLst>
      <p:ext uri="{BB962C8B-B14F-4D97-AF65-F5344CB8AC3E}">
        <p14:creationId xmlns:p14="http://schemas.microsoft.com/office/powerpoint/2010/main" val="355270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3887788" y="0"/>
            <a:ext cx="2970212"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07" name="Rectangle 3"/>
          <p:cNvSpPr>
            <a:spLocks noChangeArrowheads="1"/>
          </p:cNvSpPr>
          <p:nvPr/>
        </p:nvSpPr>
        <p:spPr bwMode="auto">
          <a:xfrm>
            <a:off x="3887788" y="8688388"/>
            <a:ext cx="297021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143" tIns="0" rIns="19143" bIns="0" anchor="b"/>
          <a:lstStyle/>
          <a:p>
            <a:pPr algn="r" defTabSz="765175">
              <a:defRPr/>
            </a:pPr>
            <a:r>
              <a:rPr lang="en-GB" sz="1000" i="1"/>
              <a:t>14</a:t>
            </a:r>
          </a:p>
        </p:txBody>
      </p:sp>
      <p:sp>
        <p:nvSpPr>
          <p:cNvPr id="149508" name="Rectangle 4"/>
          <p:cNvSpPr>
            <a:spLocks noChangeArrowheads="1"/>
          </p:cNvSpPr>
          <p:nvPr/>
        </p:nvSpPr>
        <p:spPr bwMode="auto">
          <a:xfrm>
            <a:off x="0" y="8688388"/>
            <a:ext cx="297021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09" name="Rectangle 5"/>
          <p:cNvSpPr>
            <a:spLocks noChangeArrowheads="1"/>
          </p:cNvSpPr>
          <p:nvPr/>
        </p:nvSpPr>
        <p:spPr bwMode="auto">
          <a:xfrm>
            <a:off x="0" y="0"/>
            <a:ext cx="29702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0" name="Rectangle 6"/>
          <p:cNvSpPr>
            <a:spLocks noChangeArrowheads="1"/>
          </p:cNvSpPr>
          <p:nvPr/>
        </p:nvSpPr>
        <p:spPr bwMode="auto">
          <a:xfrm>
            <a:off x="3887788" y="0"/>
            <a:ext cx="2970212"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1" name="Rectangle 7"/>
          <p:cNvSpPr>
            <a:spLocks noChangeArrowheads="1"/>
          </p:cNvSpPr>
          <p:nvPr/>
        </p:nvSpPr>
        <p:spPr bwMode="auto">
          <a:xfrm>
            <a:off x="3887788" y="8688388"/>
            <a:ext cx="297021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143" tIns="0" rIns="19143" bIns="0" anchor="b"/>
          <a:lstStyle/>
          <a:p>
            <a:pPr algn="r" defTabSz="765175">
              <a:defRPr/>
            </a:pPr>
            <a:r>
              <a:rPr lang="en-GB" sz="1000" i="1"/>
              <a:t>14</a:t>
            </a:r>
          </a:p>
        </p:txBody>
      </p:sp>
      <p:sp>
        <p:nvSpPr>
          <p:cNvPr id="149512" name="Rectangle 8"/>
          <p:cNvSpPr>
            <a:spLocks noChangeArrowheads="1"/>
          </p:cNvSpPr>
          <p:nvPr/>
        </p:nvSpPr>
        <p:spPr bwMode="auto">
          <a:xfrm>
            <a:off x="0" y="8688388"/>
            <a:ext cx="297021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3" name="Rectangle 9"/>
          <p:cNvSpPr>
            <a:spLocks noChangeArrowheads="1"/>
          </p:cNvSpPr>
          <p:nvPr/>
        </p:nvSpPr>
        <p:spPr bwMode="auto">
          <a:xfrm>
            <a:off x="0" y="0"/>
            <a:ext cx="29702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4" name="Rectangle 10"/>
          <p:cNvSpPr>
            <a:spLocks noChangeArrowheads="1"/>
          </p:cNvSpPr>
          <p:nvPr/>
        </p:nvSpPr>
        <p:spPr bwMode="auto">
          <a:xfrm>
            <a:off x="3887788" y="0"/>
            <a:ext cx="2970212"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5" name="Rectangle 11"/>
          <p:cNvSpPr>
            <a:spLocks noChangeArrowheads="1"/>
          </p:cNvSpPr>
          <p:nvPr/>
        </p:nvSpPr>
        <p:spPr bwMode="auto">
          <a:xfrm>
            <a:off x="3887788" y="8688388"/>
            <a:ext cx="297021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143" tIns="0" rIns="19143" bIns="0" anchor="b"/>
          <a:lstStyle/>
          <a:p>
            <a:pPr algn="r" defTabSz="765175">
              <a:defRPr/>
            </a:pPr>
            <a:r>
              <a:rPr lang="en-GB" sz="1000" i="1"/>
              <a:t>14</a:t>
            </a:r>
          </a:p>
        </p:txBody>
      </p:sp>
      <p:sp>
        <p:nvSpPr>
          <p:cNvPr id="149516" name="Rectangle 12"/>
          <p:cNvSpPr>
            <a:spLocks noChangeArrowheads="1"/>
          </p:cNvSpPr>
          <p:nvPr/>
        </p:nvSpPr>
        <p:spPr bwMode="auto">
          <a:xfrm>
            <a:off x="0" y="8688388"/>
            <a:ext cx="297021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7" name="Rectangle 13"/>
          <p:cNvSpPr>
            <a:spLocks noChangeArrowheads="1"/>
          </p:cNvSpPr>
          <p:nvPr/>
        </p:nvSpPr>
        <p:spPr bwMode="auto">
          <a:xfrm>
            <a:off x="0" y="0"/>
            <a:ext cx="29702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39949" name="Rectangle 1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2526" tIns="46264" rIns="92526" bIns="46264"/>
          <a:lstStyle/>
          <a:p>
            <a:endParaRPr lang="en-US">
              <a:latin typeface="Arial" charset="0"/>
            </a:endParaRPr>
          </a:p>
        </p:txBody>
      </p:sp>
      <p:sp>
        <p:nvSpPr>
          <p:cNvPr id="39950" name="Rectangle 15"/>
          <p:cNvSpPr>
            <a:spLocks noGrp="1" noRot="1" noChangeAspect="1" noChangeArrowheads="1" noTextEdit="1"/>
          </p:cNvSpPr>
          <p:nvPr>
            <p:ph type="sldImg"/>
          </p:nvPr>
        </p:nvSpPr>
        <p:spPr>
          <a:xfrm>
            <a:off x="1150938" y="692150"/>
            <a:ext cx="4556125" cy="3416300"/>
          </a:xfrm>
          <a:ln cap="flat">
            <a:solidFill>
              <a:schemeClr val="tx1"/>
            </a:solidFill>
          </a:ln>
        </p:spPr>
      </p:sp>
    </p:spTree>
    <p:extLst>
      <p:ext uri="{BB962C8B-B14F-4D97-AF65-F5344CB8AC3E}">
        <p14:creationId xmlns:p14="http://schemas.microsoft.com/office/powerpoint/2010/main" val="1285717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xfrm>
            <a:off x="1143000" y="685800"/>
            <a:ext cx="4572000" cy="3429000"/>
          </a:xfrm>
          <a:ln/>
        </p:spPr>
      </p:sp>
      <p:sp>
        <p:nvSpPr>
          <p:cNvPr id="378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ndParaRPr>
          </a:p>
        </p:txBody>
      </p:sp>
      <p:sp>
        <p:nvSpPr>
          <p:cNvPr id="378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2B8440D-86AC-F546-A8D2-0E65EFDDDA93}" type="slidenum">
              <a:rPr lang="en-GB" sz="1200"/>
              <a:pPr eaLnBrk="1" hangingPunct="1"/>
              <a:t>21</a:t>
            </a:fld>
            <a:endParaRPr lang="en-GB" sz="1200"/>
          </a:p>
        </p:txBody>
      </p:sp>
    </p:spTree>
    <p:extLst>
      <p:ext uri="{BB962C8B-B14F-4D97-AF65-F5344CB8AC3E}">
        <p14:creationId xmlns:p14="http://schemas.microsoft.com/office/powerpoint/2010/main" val="1253487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26</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140858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27</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1076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xfrm>
            <a:off x="1143000" y="685800"/>
            <a:ext cx="4572000" cy="3429000"/>
          </a:xfrm>
          <a:ln/>
        </p:spPr>
      </p:sp>
      <p:sp>
        <p:nvSpPr>
          <p:cNvPr id="54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999F925-67BA-754E-9DDF-BB9DF7920E11}" type="slidenum">
              <a:rPr lang="en-GB" sz="1200"/>
              <a:pPr eaLnBrk="1" hangingPunct="1"/>
              <a:t>28</a:t>
            </a:fld>
            <a:endParaRPr lang="en-GB" sz="1200"/>
          </a:p>
        </p:txBody>
      </p:sp>
    </p:spTree>
    <p:extLst>
      <p:ext uri="{BB962C8B-B14F-4D97-AF65-F5344CB8AC3E}">
        <p14:creationId xmlns:p14="http://schemas.microsoft.com/office/powerpoint/2010/main" val="1659873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xfrm>
            <a:off x="1143000" y="685800"/>
            <a:ext cx="4572000" cy="3429000"/>
          </a:xfrm>
          <a:ln/>
        </p:spPr>
      </p:sp>
      <p:sp>
        <p:nvSpPr>
          <p:cNvPr id="58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ndParaRPr>
          </a:p>
        </p:txBody>
      </p:sp>
      <p:sp>
        <p:nvSpPr>
          <p:cNvPr id="58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C80D9A-FE83-754D-BF3A-530DFD88464D}" type="slidenum">
              <a:rPr lang="en-GB" sz="1200"/>
              <a:pPr eaLnBrk="1" hangingPunct="1"/>
              <a:t>30</a:t>
            </a:fld>
            <a:endParaRPr lang="en-GB" sz="1200"/>
          </a:p>
        </p:txBody>
      </p:sp>
    </p:spTree>
    <p:extLst>
      <p:ext uri="{BB962C8B-B14F-4D97-AF65-F5344CB8AC3E}">
        <p14:creationId xmlns:p14="http://schemas.microsoft.com/office/powerpoint/2010/main" val="1900243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BBAD9B-CBEE-344A-84AE-B62662AF51FC}" type="slidenum">
              <a:rPr lang="en-GB" sz="1200">
                <a:solidFill>
                  <a:srgbClr val="000000"/>
                </a:solidFill>
              </a:rPr>
              <a:pPr eaLnBrk="1" hangingPunct="1"/>
              <a:t>32</a:t>
            </a:fld>
            <a:endParaRPr lang="en-GB" sz="1200">
              <a:solidFill>
                <a:srgbClr val="000000"/>
              </a:solidFill>
            </a:endParaRPr>
          </a:p>
        </p:txBody>
      </p:sp>
      <p:sp>
        <p:nvSpPr>
          <p:cNvPr id="614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F637A54-98DA-E945-9E81-7E724D697F0D}" type="slidenum">
              <a:rPr lang="en-GB" sz="1200">
                <a:solidFill>
                  <a:srgbClr val="000000"/>
                </a:solidFill>
              </a:rPr>
              <a:pPr algn="r" eaLnBrk="1" hangingPunct="1"/>
              <a:t>32</a:t>
            </a:fld>
            <a:endParaRPr lang="en-GB" sz="1200">
              <a:solidFill>
                <a:srgbClr val="000000"/>
              </a:solidFill>
            </a:endParaRPr>
          </a:p>
        </p:txBody>
      </p:sp>
      <p:sp>
        <p:nvSpPr>
          <p:cNvPr id="61443" name="Rectangle 2"/>
          <p:cNvSpPr>
            <a:spLocks noGrp="1" noRot="1" noChangeAspect="1" noChangeArrowheads="1" noTextEdit="1"/>
          </p:cNvSpPr>
          <p:nvPr>
            <p:ph type="sldImg"/>
          </p:nvPr>
        </p:nvSpPr>
        <p:spPr>
          <a:xfrm>
            <a:off x="830263" y="422275"/>
            <a:ext cx="5251450" cy="3938588"/>
          </a:xfrm>
          <a:ln/>
        </p:spPr>
      </p:sp>
      <p:sp>
        <p:nvSpPr>
          <p:cNvPr id="61444" name="Rectangle 3"/>
          <p:cNvSpPr>
            <a:spLocks noGrp="1" noChangeArrowheads="1"/>
          </p:cNvSpPr>
          <p:nvPr>
            <p:ph type="body" idx="1"/>
          </p:nvPr>
        </p:nvSpPr>
        <p:spPr>
          <a:xfrm>
            <a:off x="469900" y="4502150"/>
            <a:ext cx="596582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sz="1100">
                <a:latin typeface="Arial" charset="0"/>
              </a:rPr>
              <a:t>BAE SYSTEMS does not have a mandated standard for recording Compliance Matrix information.</a:t>
            </a:r>
          </a:p>
          <a:p>
            <a:pPr>
              <a:spcBef>
                <a:spcPct val="0"/>
              </a:spcBef>
            </a:pPr>
            <a:endParaRPr lang="en-GB" sz="1100">
              <a:latin typeface="Arial" charset="0"/>
            </a:endParaRPr>
          </a:p>
          <a:p>
            <a:pPr>
              <a:spcBef>
                <a:spcPct val="0"/>
              </a:spcBef>
            </a:pPr>
            <a:r>
              <a:rPr lang="en-GB" sz="1100">
                <a:latin typeface="Arial" charset="0"/>
              </a:rPr>
              <a:t>Typical information that might be held within the Compliance Matrix includes for each requirement:</a:t>
            </a:r>
          </a:p>
          <a:p>
            <a:pPr>
              <a:spcBef>
                <a:spcPct val="0"/>
              </a:spcBef>
              <a:buFontTx/>
              <a:buChar char="•"/>
            </a:pPr>
            <a:r>
              <a:rPr lang="en-GB" sz="1100">
                <a:latin typeface="Arial" charset="0"/>
              </a:rPr>
              <a:t> Requirement or requirement identifier</a:t>
            </a:r>
          </a:p>
          <a:p>
            <a:pPr>
              <a:spcBef>
                <a:spcPct val="0"/>
              </a:spcBef>
              <a:buFontTx/>
              <a:buChar char="•"/>
            </a:pPr>
            <a:r>
              <a:rPr lang="en-GB" sz="1100">
                <a:latin typeface="Arial" charset="0"/>
              </a:rPr>
              <a:t> Level at which the acceptance testing will take place (i.e. at the system level, or at a lower level)</a:t>
            </a:r>
          </a:p>
          <a:p>
            <a:pPr>
              <a:spcBef>
                <a:spcPct val="0"/>
              </a:spcBef>
              <a:buFontTx/>
              <a:buChar char="•"/>
            </a:pPr>
            <a:r>
              <a:rPr lang="en-GB" sz="1100">
                <a:latin typeface="Arial" charset="0"/>
              </a:rPr>
              <a:t> Acceptance mechanism criteria</a:t>
            </a:r>
          </a:p>
          <a:p>
            <a:pPr>
              <a:spcBef>
                <a:spcPct val="0"/>
              </a:spcBef>
              <a:buFontTx/>
              <a:buChar char="•"/>
            </a:pPr>
            <a:r>
              <a:rPr lang="en-GB" sz="1100">
                <a:latin typeface="Arial" charset="0"/>
              </a:rPr>
              <a:t> Acceptance mechanism details or references to Test Plans, procedures, (etc)</a:t>
            </a:r>
          </a:p>
          <a:p>
            <a:pPr>
              <a:spcBef>
                <a:spcPct val="0"/>
              </a:spcBef>
              <a:buFontTx/>
              <a:buChar char="•"/>
            </a:pPr>
            <a:r>
              <a:rPr lang="en-GB" sz="1100">
                <a:latin typeface="Arial" charset="0"/>
              </a:rPr>
              <a:t> Compliancy status (e.g. fully compliant, partially compliant, not compliant, not tested yet)</a:t>
            </a:r>
          </a:p>
          <a:p>
            <a:pPr>
              <a:spcBef>
                <a:spcPct val="0"/>
              </a:spcBef>
              <a:buFontTx/>
              <a:buChar char="•"/>
            </a:pPr>
            <a:r>
              <a:rPr lang="en-GB" sz="1100">
                <a:latin typeface="Arial" charset="0"/>
              </a:rPr>
              <a:t> Justification (to explain compliances where necessary, or to justify non-compliances)</a:t>
            </a:r>
          </a:p>
          <a:p>
            <a:pPr>
              <a:spcBef>
                <a:spcPct val="0"/>
              </a:spcBef>
              <a:buFontTx/>
              <a:buChar char="•"/>
            </a:pPr>
            <a:r>
              <a:rPr lang="en-GB" sz="1100">
                <a:latin typeface="Arial" charset="0"/>
              </a:rPr>
              <a:t> Notes</a:t>
            </a:r>
          </a:p>
          <a:p>
            <a:pPr>
              <a:spcBef>
                <a:spcPct val="0"/>
              </a:spcBef>
            </a:pPr>
            <a:endParaRPr lang="en-GB" sz="1100">
              <a:latin typeface="Arial" charset="0"/>
            </a:endParaRPr>
          </a:p>
          <a:p>
            <a:pPr>
              <a:spcBef>
                <a:spcPct val="0"/>
              </a:spcBef>
            </a:pPr>
            <a:r>
              <a:rPr lang="en-GB" sz="1100">
                <a:latin typeface="Arial" charset="0"/>
              </a:rPr>
              <a:t>If a requirements management database tool is being used, the Compliance Matrix should ideally be a by-product of that database, thus not requiring much additional effort.</a:t>
            </a:r>
          </a:p>
          <a:p>
            <a:pPr>
              <a:spcBef>
                <a:spcPct val="0"/>
              </a:spcBef>
            </a:pPr>
            <a:endParaRPr lang="en-GB" sz="1100">
              <a:latin typeface="Arial" charset="0"/>
            </a:endParaRPr>
          </a:p>
          <a:p>
            <a:pPr>
              <a:spcBef>
                <a:spcPct val="0"/>
              </a:spcBef>
            </a:pPr>
            <a:r>
              <a:rPr lang="en-GB" sz="1100">
                <a:latin typeface="Arial" charset="0"/>
              </a:rPr>
              <a:t>The Compliance Matrix is sometimes referred to as:</a:t>
            </a:r>
          </a:p>
          <a:p>
            <a:pPr>
              <a:spcBef>
                <a:spcPct val="0"/>
              </a:spcBef>
              <a:buFontTx/>
              <a:buChar char="•"/>
            </a:pPr>
            <a:r>
              <a:rPr lang="en-GB" sz="1100">
                <a:latin typeface="Arial" charset="0"/>
              </a:rPr>
              <a:t> VCRI - Verification/Valdiation Cross Reference Index (pronounced </a:t>
            </a:r>
            <a:r>
              <a:rPr lang="ja-JP" altLang="en-GB" sz="1100">
                <a:latin typeface="Arial" charset="0"/>
              </a:rPr>
              <a:t>“</a:t>
            </a:r>
            <a:r>
              <a:rPr lang="en-GB" altLang="ja-JP" sz="1100">
                <a:latin typeface="Arial" charset="0"/>
              </a:rPr>
              <a:t>vick-ree</a:t>
            </a:r>
            <a:r>
              <a:rPr lang="ja-JP" altLang="en-GB" sz="1100">
                <a:latin typeface="Arial" charset="0"/>
              </a:rPr>
              <a:t>”</a:t>
            </a:r>
            <a:r>
              <a:rPr lang="en-GB" altLang="ja-JP" sz="1100">
                <a:latin typeface="Arial" charset="0"/>
              </a:rPr>
              <a:t>)</a:t>
            </a:r>
          </a:p>
          <a:p>
            <a:pPr>
              <a:spcBef>
                <a:spcPct val="0"/>
              </a:spcBef>
              <a:buFontTx/>
              <a:buChar char="•"/>
            </a:pPr>
            <a:r>
              <a:rPr lang="en-GB" sz="1100">
                <a:latin typeface="Arial" charset="0"/>
              </a:rPr>
              <a:t> VCRM - Verification/Validation Cross Reference Matrix</a:t>
            </a:r>
          </a:p>
        </p:txBody>
      </p:sp>
    </p:spTree>
    <p:extLst>
      <p:ext uri="{BB962C8B-B14F-4D97-AF65-F5344CB8AC3E}">
        <p14:creationId xmlns:p14="http://schemas.microsoft.com/office/powerpoint/2010/main" val="1168466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634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634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9082FC-8C73-3141-AA83-A123FF37DB54}" type="slidenum">
              <a:rPr lang="en-GB" sz="1200"/>
              <a:pPr eaLnBrk="1" hangingPunct="1"/>
              <a:t>35</a:t>
            </a:fld>
            <a:endParaRPr lang="en-GB" sz="1200"/>
          </a:p>
        </p:txBody>
      </p:sp>
      <p:sp>
        <p:nvSpPr>
          <p:cNvPr id="63492" name="Rectangle 2"/>
          <p:cNvSpPr>
            <a:spLocks noGrp="1" noRot="1" noChangeAspect="1" noChangeArrowheads="1" noTextEdit="1"/>
          </p:cNvSpPr>
          <p:nvPr>
            <p:ph type="sldImg"/>
          </p:nvPr>
        </p:nvSpPr>
        <p:spPr>
          <a:xfrm>
            <a:off x="830263" y="422275"/>
            <a:ext cx="5251450" cy="3938588"/>
          </a:xfrm>
          <a:ln/>
        </p:spPr>
      </p:sp>
      <p:sp>
        <p:nvSpPr>
          <p:cNvPr id="63493" name="Rectangle 3"/>
          <p:cNvSpPr>
            <a:spLocks noGrp="1" noChangeArrowheads="1"/>
          </p:cNvSpPr>
          <p:nvPr>
            <p:ph type="body" idx="1"/>
          </p:nvPr>
        </p:nvSpPr>
        <p:spPr>
          <a:xfrm>
            <a:off x="469900" y="4502150"/>
            <a:ext cx="6197600" cy="3956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sz="1400" b="1">
                <a:latin typeface="Arial" charset="0"/>
              </a:rPr>
              <a:t>All requirements must be measurable and quantitatively specified, and agreed with the customer.</a:t>
            </a:r>
          </a:p>
          <a:p>
            <a:pPr>
              <a:spcBef>
                <a:spcPct val="0"/>
              </a:spcBef>
            </a:pPr>
            <a:endParaRPr lang="en-GB">
              <a:latin typeface="Arial" charset="0"/>
            </a:endParaRPr>
          </a:p>
          <a:p>
            <a:pPr>
              <a:spcBef>
                <a:spcPct val="0"/>
              </a:spcBef>
            </a:pPr>
            <a:r>
              <a:rPr lang="en-GB" sz="1100">
                <a:latin typeface="Arial" charset="0"/>
              </a:rPr>
              <a:t>All requirements must be capable of being measured so that they can be tested.  If a requirement cannot be measured it cannot be tested and therefore compliance cannot be claimed.  It should be noted that </a:t>
            </a:r>
            <a:r>
              <a:rPr lang="ja-JP" altLang="en-GB" sz="1100">
                <a:latin typeface="Arial" charset="0"/>
              </a:rPr>
              <a:t>“</a:t>
            </a:r>
            <a:r>
              <a:rPr lang="en-GB" altLang="ja-JP" sz="1100">
                <a:latin typeface="Arial" charset="0"/>
              </a:rPr>
              <a:t>test</a:t>
            </a:r>
            <a:r>
              <a:rPr lang="ja-JP" altLang="en-GB" sz="1100">
                <a:latin typeface="Arial" charset="0"/>
              </a:rPr>
              <a:t>”</a:t>
            </a:r>
            <a:r>
              <a:rPr lang="en-GB" altLang="ja-JP" sz="1100">
                <a:latin typeface="Arial" charset="0"/>
              </a:rPr>
              <a:t> is used generically to refer to any of the standard approaches that can be used to show that a requirement has been met in the system (test, demonstration, inspection/review, analysis, similarity).</a:t>
            </a:r>
          </a:p>
          <a:p>
            <a:pPr>
              <a:spcBef>
                <a:spcPct val="0"/>
              </a:spcBef>
            </a:pPr>
            <a:endParaRPr lang="en-GB" sz="1100">
              <a:latin typeface="Arial" charset="0"/>
            </a:endParaRPr>
          </a:p>
          <a:p>
            <a:pPr>
              <a:spcBef>
                <a:spcPct val="0"/>
              </a:spcBef>
            </a:pPr>
            <a:r>
              <a:rPr lang="en-GB" sz="1100">
                <a:latin typeface="Arial" charset="0"/>
              </a:rPr>
              <a:t>To be measurable a requirement must be specified either as:</a:t>
            </a:r>
          </a:p>
          <a:p>
            <a:pPr>
              <a:spcBef>
                <a:spcPct val="0"/>
              </a:spcBef>
              <a:buFontTx/>
              <a:buChar char="•"/>
            </a:pPr>
            <a:r>
              <a:rPr lang="en-GB" sz="1100">
                <a:latin typeface="Arial" charset="0"/>
              </a:rPr>
              <a:t> something which is either present or not (e.g. a function), or</a:t>
            </a:r>
          </a:p>
          <a:p>
            <a:pPr>
              <a:spcBef>
                <a:spcPct val="0"/>
              </a:spcBef>
              <a:buFontTx/>
              <a:buChar char="•"/>
            </a:pPr>
            <a:r>
              <a:rPr lang="en-GB" sz="1100">
                <a:latin typeface="Arial" charset="0"/>
              </a:rPr>
              <a:t> something with an associated value (and tolerance if relevant).</a:t>
            </a:r>
          </a:p>
          <a:p>
            <a:pPr>
              <a:spcBef>
                <a:spcPct val="0"/>
              </a:spcBef>
            </a:pPr>
            <a:endParaRPr lang="en-GB" sz="1100">
              <a:latin typeface="Arial" charset="0"/>
            </a:endParaRPr>
          </a:p>
          <a:p>
            <a:pPr>
              <a:spcBef>
                <a:spcPct val="0"/>
              </a:spcBef>
            </a:pPr>
            <a:r>
              <a:rPr lang="en-GB" sz="1100">
                <a:latin typeface="Arial" charset="0"/>
              </a:rPr>
              <a:t>In addition there must be a means available to measure either the presence of the required function or the associated value.</a:t>
            </a:r>
          </a:p>
          <a:p>
            <a:pPr>
              <a:spcBef>
                <a:spcPct val="0"/>
              </a:spcBef>
            </a:pPr>
            <a:endParaRPr lang="en-GB" sz="1100">
              <a:latin typeface="Arial" charset="0"/>
            </a:endParaRPr>
          </a:p>
          <a:p>
            <a:pPr>
              <a:spcBef>
                <a:spcPct val="0"/>
              </a:spcBef>
            </a:pPr>
            <a:r>
              <a:rPr lang="en-GB" sz="1100">
                <a:latin typeface="Arial" charset="0"/>
              </a:rPr>
              <a:t>It is therefore important that qualitative requirements either be:</a:t>
            </a:r>
          </a:p>
          <a:p>
            <a:pPr>
              <a:spcBef>
                <a:spcPct val="0"/>
              </a:spcBef>
              <a:buFontTx/>
              <a:buChar char="•"/>
            </a:pPr>
            <a:r>
              <a:rPr lang="en-GB" sz="1100">
                <a:latin typeface="Arial" charset="0"/>
              </a:rPr>
              <a:t> assigned an appropriate measurable value, or</a:t>
            </a:r>
          </a:p>
          <a:p>
            <a:pPr>
              <a:spcBef>
                <a:spcPct val="0"/>
              </a:spcBef>
              <a:buFontTx/>
              <a:buChar char="•"/>
            </a:pPr>
            <a:r>
              <a:rPr lang="en-GB" sz="1100">
                <a:latin typeface="Arial" charset="0"/>
              </a:rPr>
              <a:t> rewritten to something that is measurable.</a:t>
            </a:r>
          </a:p>
          <a:p>
            <a:pPr>
              <a:spcBef>
                <a:spcPct val="0"/>
              </a:spcBef>
              <a:buFontTx/>
              <a:buChar char="•"/>
            </a:pPr>
            <a:endParaRPr lang="en-GB" sz="1100">
              <a:latin typeface="Arial" charset="0"/>
            </a:endParaRPr>
          </a:p>
          <a:p>
            <a:pPr>
              <a:spcBef>
                <a:spcPct val="0"/>
              </a:spcBef>
            </a:pPr>
            <a:r>
              <a:rPr lang="en-GB" sz="1100">
                <a:latin typeface="Arial" charset="0"/>
              </a:rPr>
              <a:t>Requirements are sometimes expressed in non-quantifiable terms, leading to difficulties in accepting against them.  These requirements need to be converted to an equivalent quantified form.</a:t>
            </a:r>
          </a:p>
          <a:p>
            <a:pPr>
              <a:spcBef>
                <a:spcPct val="0"/>
              </a:spcBef>
              <a:buFontTx/>
              <a:buChar char="•"/>
            </a:pPr>
            <a:endParaRPr lang="en-GB" sz="1100">
              <a:latin typeface="Arial" charset="0"/>
            </a:endParaRPr>
          </a:p>
          <a:p>
            <a:pPr>
              <a:spcBef>
                <a:spcPct val="0"/>
              </a:spcBef>
            </a:pPr>
            <a:r>
              <a:rPr lang="en-GB" sz="1100">
                <a:latin typeface="Arial" charset="0"/>
              </a:rPr>
              <a:t>This is referred to as the </a:t>
            </a:r>
            <a:r>
              <a:rPr lang="ja-JP" altLang="en-GB" sz="1100">
                <a:latin typeface="Arial" charset="0"/>
              </a:rPr>
              <a:t>“</a:t>
            </a:r>
            <a:r>
              <a:rPr lang="en-GB" altLang="ja-JP" sz="1100">
                <a:latin typeface="Arial" charset="0"/>
              </a:rPr>
              <a:t>Fit Criteria</a:t>
            </a:r>
            <a:r>
              <a:rPr lang="ja-JP" altLang="en-GB" sz="1100">
                <a:latin typeface="Arial" charset="0"/>
              </a:rPr>
              <a:t>”</a:t>
            </a:r>
            <a:r>
              <a:rPr lang="en-GB" altLang="ja-JP" sz="1100">
                <a:latin typeface="Arial" charset="0"/>
              </a:rPr>
              <a:t> in </a:t>
            </a:r>
          </a:p>
          <a:p>
            <a:pPr>
              <a:spcBef>
                <a:spcPct val="0"/>
              </a:spcBef>
            </a:pPr>
            <a:r>
              <a:rPr lang="en-GB" sz="1100">
                <a:latin typeface="Arial" charset="0"/>
              </a:rPr>
              <a:t>Suzanne Robertson &amp; James Robertson, </a:t>
            </a:r>
            <a:r>
              <a:rPr lang="en-GB" sz="1100" i="1">
                <a:latin typeface="Arial" charset="0"/>
              </a:rPr>
              <a:t>Mastering the Requirements Process</a:t>
            </a:r>
            <a:r>
              <a:rPr lang="en-GB" sz="1100">
                <a:latin typeface="Arial" charset="0"/>
              </a:rPr>
              <a:t>, Addison-Wesley, 1999.</a:t>
            </a:r>
          </a:p>
        </p:txBody>
      </p:sp>
    </p:spTree>
    <p:extLst>
      <p:ext uri="{BB962C8B-B14F-4D97-AF65-F5344CB8AC3E}">
        <p14:creationId xmlns:p14="http://schemas.microsoft.com/office/powerpoint/2010/main" val="1057515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655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655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7A9FC5-8272-684C-9210-09F2F07287A0}" type="slidenum">
              <a:rPr lang="en-GB" sz="1200"/>
              <a:pPr eaLnBrk="1" hangingPunct="1"/>
              <a:t>36</a:t>
            </a:fld>
            <a:endParaRPr lang="en-GB" sz="1200"/>
          </a:p>
        </p:txBody>
      </p:sp>
      <p:sp>
        <p:nvSpPr>
          <p:cNvPr id="65540" name="Rectangle 2"/>
          <p:cNvSpPr>
            <a:spLocks noGrp="1" noRot="1" noChangeAspect="1" noChangeArrowheads="1" noTextEdit="1"/>
          </p:cNvSpPr>
          <p:nvPr>
            <p:ph type="sldImg"/>
          </p:nvPr>
        </p:nvSpPr>
        <p:spPr>
          <a:xfrm>
            <a:off x="830263" y="422275"/>
            <a:ext cx="5251450" cy="3938588"/>
          </a:xfrm>
          <a:ln/>
        </p:spPr>
      </p:sp>
      <p:sp>
        <p:nvSpPr>
          <p:cNvPr id="65541" name="Rectangle 3"/>
          <p:cNvSpPr>
            <a:spLocks noGrp="1" noChangeArrowheads="1"/>
          </p:cNvSpPr>
          <p:nvPr>
            <p:ph type="body" idx="1"/>
          </p:nvPr>
        </p:nvSpPr>
        <p:spPr>
          <a:xfrm>
            <a:off x="469900" y="4502150"/>
            <a:ext cx="6007100" cy="3956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ja-JP" altLang="en-GB">
                <a:latin typeface="Arial" charset="0"/>
              </a:rPr>
              <a:t>“</a:t>
            </a:r>
            <a:r>
              <a:rPr lang="en-GB" altLang="ja-JP">
                <a:latin typeface="Arial" charset="0"/>
              </a:rPr>
              <a:t>User friendly</a:t>
            </a:r>
            <a:r>
              <a:rPr lang="ja-JP" altLang="en-GB">
                <a:latin typeface="Arial" charset="0"/>
              </a:rPr>
              <a:t>”</a:t>
            </a:r>
            <a:r>
              <a:rPr lang="en-GB" altLang="ja-JP">
                <a:latin typeface="Arial" charset="0"/>
              </a:rPr>
              <a:t> and many similar expressions are not very useful in requirements, yet they are quite common and must be addressed.  They therefore need converting to something which can be measured.</a:t>
            </a:r>
          </a:p>
          <a:p>
            <a:pPr>
              <a:spcBef>
                <a:spcPct val="0"/>
              </a:spcBef>
            </a:pPr>
            <a:endParaRPr lang="en-GB">
              <a:latin typeface="Arial" charset="0"/>
            </a:endParaRPr>
          </a:p>
          <a:p>
            <a:pPr>
              <a:spcBef>
                <a:spcPct val="0"/>
              </a:spcBef>
            </a:pPr>
            <a:r>
              <a:rPr lang="en-GB">
                <a:latin typeface="Arial" charset="0"/>
              </a:rPr>
              <a:t>However as a first line of defence, we should not accept a contract nor a requirement specification that includes such requirements.</a:t>
            </a:r>
          </a:p>
        </p:txBody>
      </p:sp>
    </p:spTree>
    <p:extLst>
      <p:ext uri="{BB962C8B-B14F-4D97-AF65-F5344CB8AC3E}">
        <p14:creationId xmlns:p14="http://schemas.microsoft.com/office/powerpoint/2010/main" val="1211396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675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67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B56ED3D-D725-4642-ABA5-B6C1552D41F2}" type="slidenum">
              <a:rPr lang="en-GB" sz="1200"/>
              <a:pPr eaLnBrk="1" hangingPunct="1"/>
              <a:t>37</a:t>
            </a:fld>
            <a:endParaRPr lang="en-GB" sz="1200"/>
          </a:p>
        </p:txBody>
      </p:sp>
      <p:sp>
        <p:nvSpPr>
          <p:cNvPr id="67588" name="Rectangle 2"/>
          <p:cNvSpPr>
            <a:spLocks noGrp="1" noRot="1" noChangeAspect="1" noChangeArrowheads="1" noTextEdit="1"/>
          </p:cNvSpPr>
          <p:nvPr>
            <p:ph type="sldImg"/>
          </p:nvPr>
        </p:nvSpPr>
        <p:spPr>
          <a:xfrm>
            <a:off x="830263" y="422275"/>
            <a:ext cx="5251450" cy="3938588"/>
          </a:xfrm>
          <a:ln/>
        </p:spPr>
      </p:sp>
      <p:sp>
        <p:nvSpPr>
          <p:cNvPr id="67589" name="Rectangle 3"/>
          <p:cNvSpPr>
            <a:spLocks noGrp="1" noChangeArrowheads="1"/>
          </p:cNvSpPr>
          <p:nvPr>
            <p:ph type="body" idx="1"/>
          </p:nvPr>
        </p:nvSpPr>
        <p:spPr>
          <a:xfrm>
            <a:off x="469900" y="4502150"/>
            <a:ext cx="6007100" cy="3956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a:latin typeface="Arial" charset="0"/>
              </a:rPr>
              <a:t>Perhaps the easiest way of quantifying a requirement is simply to rewrite it as one or more </a:t>
            </a:r>
            <a:r>
              <a:rPr lang="ja-JP" altLang="en-GB">
                <a:latin typeface="Arial" charset="0"/>
              </a:rPr>
              <a:t>“</a:t>
            </a:r>
            <a:r>
              <a:rPr lang="en-GB" altLang="ja-JP">
                <a:latin typeface="Arial" charset="0"/>
              </a:rPr>
              <a:t>equivalent</a:t>
            </a:r>
            <a:r>
              <a:rPr lang="ja-JP" altLang="en-GB">
                <a:latin typeface="Arial" charset="0"/>
              </a:rPr>
              <a:t>”</a:t>
            </a:r>
            <a:r>
              <a:rPr lang="en-GB" altLang="ja-JP">
                <a:latin typeface="Arial" charset="0"/>
              </a:rPr>
              <a:t> textual requirement statements.</a:t>
            </a:r>
          </a:p>
          <a:p>
            <a:pPr>
              <a:spcBef>
                <a:spcPct val="0"/>
              </a:spcBef>
            </a:pPr>
            <a:endParaRPr lang="en-GB">
              <a:latin typeface="Arial" charset="0"/>
            </a:endParaRPr>
          </a:p>
          <a:p>
            <a:pPr>
              <a:spcBef>
                <a:spcPct val="0"/>
              </a:spcBef>
            </a:pPr>
            <a:r>
              <a:rPr lang="en-GB">
                <a:latin typeface="Arial" charset="0"/>
              </a:rPr>
              <a:t>In the above example, it should be noted that the use of a defined term, namely </a:t>
            </a:r>
            <a:r>
              <a:rPr lang="ja-JP" altLang="en-GB">
                <a:latin typeface="Arial" charset="0"/>
              </a:rPr>
              <a:t>“</a:t>
            </a:r>
            <a:r>
              <a:rPr lang="en-GB" altLang="ja-JP">
                <a:latin typeface="Arial" charset="0"/>
              </a:rPr>
              <a:t>novice user</a:t>
            </a:r>
            <a:r>
              <a:rPr lang="ja-JP" altLang="en-GB">
                <a:latin typeface="Arial" charset="0"/>
              </a:rPr>
              <a:t>”</a:t>
            </a:r>
            <a:r>
              <a:rPr lang="en-GB" altLang="ja-JP">
                <a:latin typeface="Arial" charset="0"/>
              </a:rPr>
              <a:t>, is needed else the requirement itself would be ambiguous and open to interpretation.</a:t>
            </a:r>
          </a:p>
          <a:p>
            <a:pPr>
              <a:spcBef>
                <a:spcPct val="0"/>
              </a:spcBef>
            </a:pPr>
            <a:endParaRPr lang="en-GB">
              <a:latin typeface="Arial" charset="0"/>
            </a:endParaRPr>
          </a:p>
          <a:p>
            <a:pPr>
              <a:spcBef>
                <a:spcPct val="0"/>
              </a:spcBef>
            </a:pPr>
            <a:r>
              <a:rPr lang="en-GB">
                <a:latin typeface="Arial" charset="0"/>
              </a:rPr>
              <a:t>Also, the above requirement is not complete, the following need to be addressed:</a:t>
            </a:r>
          </a:p>
          <a:p>
            <a:pPr>
              <a:spcBef>
                <a:spcPct val="0"/>
              </a:spcBef>
              <a:buFontTx/>
              <a:buChar char="•"/>
            </a:pPr>
            <a:r>
              <a:rPr lang="en-GB">
                <a:latin typeface="Arial" charset="0"/>
              </a:rPr>
              <a:t> The exact form of </a:t>
            </a:r>
            <a:r>
              <a:rPr lang="ja-JP" altLang="en-GB">
                <a:latin typeface="Arial" charset="0"/>
              </a:rPr>
              <a:t>“</a:t>
            </a:r>
            <a:r>
              <a:rPr lang="en-GB" altLang="ja-JP">
                <a:latin typeface="Arial" charset="0"/>
              </a:rPr>
              <a:t>using the toilet flush request mechanism correctly</a:t>
            </a:r>
            <a:r>
              <a:rPr lang="ja-JP" altLang="en-GB">
                <a:latin typeface="Arial" charset="0"/>
              </a:rPr>
              <a:t>”</a:t>
            </a:r>
            <a:r>
              <a:rPr lang="en-GB" altLang="ja-JP">
                <a:latin typeface="Arial" charset="0"/>
              </a:rPr>
              <a:t>.</a:t>
            </a:r>
          </a:p>
          <a:p>
            <a:pPr>
              <a:spcBef>
                <a:spcPct val="0"/>
              </a:spcBef>
              <a:buFontTx/>
              <a:buChar char="•"/>
            </a:pPr>
            <a:r>
              <a:rPr lang="en-GB">
                <a:latin typeface="Arial" charset="0"/>
              </a:rPr>
              <a:t> The use of the toilet by disabled people,</a:t>
            </a:r>
          </a:p>
          <a:p>
            <a:pPr>
              <a:spcBef>
                <a:spcPct val="0"/>
              </a:spcBef>
              <a:buFontTx/>
              <a:buChar char="•"/>
            </a:pPr>
            <a:r>
              <a:rPr lang="en-GB">
                <a:latin typeface="Arial" charset="0"/>
              </a:rPr>
              <a:t> If any instructions or labels are used to assist the user - the use by those users who cannot read them or understand them.</a:t>
            </a:r>
          </a:p>
          <a:p>
            <a:pPr>
              <a:spcBef>
                <a:spcPct val="0"/>
              </a:spcBef>
            </a:pPr>
            <a:endParaRPr lang="en-GB">
              <a:latin typeface="Arial" charset="0"/>
            </a:endParaRPr>
          </a:p>
        </p:txBody>
      </p:sp>
    </p:spTree>
    <p:extLst>
      <p:ext uri="{BB962C8B-B14F-4D97-AF65-F5344CB8AC3E}">
        <p14:creationId xmlns:p14="http://schemas.microsoft.com/office/powerpoint/2010/main" val="2000660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706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70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4D107C7-F2F8-7A44-A1AC-47EB605249BC}" type="slidenum">
              <a:rPr lang="en-GB" sz="1200"/>
              <a:pPr eaLnBrk="1" hangingPunct="1"/>
              <a:t>40</a:t>
            </a:fld>
            <a:endParaRPr lang="en-GB" sz="1200"/>
          </a:p>
        </p:txBody>
      </p:sp>
      <p:sp>
        <p:nvSpPr>
          <p:cNvPr id="70660" name="Rectangle 2"/>
          <p:cNvSpPr>
            <a:spLocks noGrp="1" noRot="1" noChangeAspect="1" noChangeArrowheads="1" noTextEdit="1"/>
          </p:cNvSpPr>
          <p:nvPr>
            <p:ph type="sldImg"/>
          </p:nvPr>
        </p:nvSpPr>
        <p:spPr>
          <a:xfrm>
            <a:off x="830263" y="422275"/>
            <a:ext cx="5251450" cy="3938588"/>
          </a:xfrm>
          <a:ln/>
        </p:spPr>
      </p:sp>
      <p:sp>
        <p:nvSpPr>
          <p:cNvPr id="70661" name="Rectangle 3"/>
          <p:cNvSpPr>
            <a:spLocks noGrp="1" noChangeArrowheads="1"/>
          </p:cNvSpPr>
          <p:nvPr>
            <p:ph type="body" idx="1"/>
          </p:nvPr>
        </p:nvSpPr>
        <p:spPr>
          <a:xfrm>
            <a:off x="469900" y="4502150"/>
            <a:ext cx="596582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a:latin typeface="Arial" charset="0"/>
              </a:rPr>
              <a:t>Associated with these qualification criteria will also be a more detailed qualification specification, which will specify the exact tests to be performed, together with the expected results, including the pass/fail criteria.</a:t>
            </a:r>
          </a:p>
          <a:p>
            <a:pPr>
              <a:spcBef>
                <a:spcPct val="0"/>
              </a:spcBef>
            </a:pPr>
            <a:endParaRPr lang="en-GB">
              <a:latin typeface="Arial" charset="0"/>
            </a:endParaRPr>
          </a:p>
          <a:p>
            <a:pPr>
              <a:spcBef>
                <a:spcPct val="0"/>
              </a:spcBef>
            </a:pPr>
            <a:r>
              <a:rPr lang="en-GB">
                <a:latin typeface="Arial" charset="0"/>
              </a:rPr>
              <a:t>In the above example, it might be argued that the second part of the qualification criteria (in parentheses) is too detailed to be part of the qualification criteria.</a:t>
            </a:r>
          </a:p>
          <a:p>
            <a:pPr>
              <a:spcBef>
                <a:spcPct val="0"/>
              </a:spcBef>
            </a:pPr>
            <a:endParaRPr lang="en-GB" b="1">
              <a:latin typeface="Arial" charset="0"/>
            </a:endParaRPr>
          </a:p>
        </p:txBody>
      </p:sp>
    </p:spTree>
    <p:extLst>
      <p:ext uri="{BB962C8B-B14F-4D97-AF65-F5344CB8AC3E}">
        <p14:creationId xmlns:p14="http://schemas.microsoft.com/office/powerpoint/2010/main" val="766522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43000" y="685800"/>
            <a:ext cx="4572000" cy="3429000"/>
          </a:xfrm>
          <a:ln/>
        </p:spPr>
      </p:sp>
      <p:sp>
        <p:nvSpPr>
          <p:cNvPr id="31746"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51" tIns="45327" rIns="90651" bIns="45327"/>
          <a:lstStyle/>
          <a:p>
            <a:r>
              <a:rPr lang="en-GB"/>
              <a:t>This exercise is described in the exercise trainer notes.</a:t>
            </a:r>
          </a:p>
        </p:txBody>
      </p:sp>
    </p:spTree>
    <p:extLst>
      <p:ext uri="{BB962C8B-B14F-4D97-AF65-F5344CB8AC3E}">
        <p14:creationId xmlns:p14="http://schemas.microsoft.com/office/powerpoint/2010/main" val="1206959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a:xfrm>
            <a:off x="1143000" y="685800"/>
            <a:ext cx="4572000" cy="3429000"/>
          </a:xfrm>
          <a:ln/>
        </p:spPr>
      </p:sp>
      <p:sp>
        <p:nvSpPr>
          <p:cNvPr id="757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spcBef>
                <a:spcPct val="0"/>
              </a:spcBef>
            </a:pPr>
            <a:endParaRPr lang="en-US">
              <a:latin typeface="Arial" charset="0"/>
            </a:endParaRPr>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2C6844A-EF42-CF4B-9A2A-67DCCE76243A}" type="slidenum">
              <a:rPr lang="en-GB" sz="1200">
                <a:solidFill>
                  <a:srgbClr val="000000"/>
                </a:solidFill>
              </a:rPr>
              <a:pPr eaLnBrk="1" hangingPunct="1"/>
              <a:t>43</a:t>
            </a:fld>
            <a:endParaRPr lang="en-GB" sz="1200">
              <a:solidFill>
                <a:srgbClr val="000000"/>
              </a:solidFill>
            </a:endParaRPr>
          </a:p>
        </p:txBody>
      </p:sp>
    </p:spTree>
    <p:extLst>
      <p:ext uri="{BB962C8B-B14F-4D97-AF65-F5344CB8AC3E}">
        <p14:creationId xmlns:p14="http://schemas.microsoft.com/office/powerpoint/2010/main" val="1149542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xfrm>
            <a:off x="7010400" y="6546850"/>
            <a:ext cx="2133600" cy="311150"/>
          </a:xfrm>
          <a:prstGeom prst="rect">
            <a:avLst/>
          </a:prstGeom>
          <a:ln/>
        </p:spPr>
        <p:txBody>
          <a:bodyPr/>
          <a:lstStyle>
            <a:lvl1pPr>
              <a:defRPr/>
            </a:lvl1pPr>
          </a:lstStyle>
          <a:p>
            <a:pPr>
              <a:defRPr/>
            </a:pPr>
            <a:fld id="{31D6F308-9F15-DF48-9E14-2788C51AC876}" type="slidenum">
              <a:rPr lang="en-GB"/>
              <a:pPr>
                <a:defRPr/>
              </a:pPr>
              <a:t>‹#›</a:t>
            </a:fld>
            <a:endParaRPr lang="en-GB"/>
          </a:p>
        </p:txBody>
      </p:sp>
    </p:spTree>
    <p:extLst>
      <p:ext uri="{BB962C8B-B14F-4D97-AF65-F5344CB8AC3E}">
        <p14:creationId xmlns:p14="http://schemas.microsoft.com/office/powerpoint/2010/main" val="311141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noChangeArrowheads="1"/>
          </p:cNvSpPr>
          <p:nvPr>
            <p:ph type="sldNum" sz="quarter" idx="10"/>
          </p:nvPr>
        </p:nvSpPr>
        <p:spPr>
          <a:xfrm>
            <a:off x="7010400" y="6523038"/>
            <a:ext cx="2133600" cy="334962"/>
          </a:xfrm>
          <a:prstGeom prst="rect">
            <a:avLst/>
          </a:prstGeom>
        </p:spPr>
        <p:txBody>
          <a:bodyPr/>
          <a:lstStyle>
            <a:lvl1pPr>
              <a:defRPr/>
            </a:lvl1pPr>
          </a:lstStyle>
          <a:p>
            <a:pPr>
              <a:defRPr/>
            </a:pPr>
            <a:fld id="{2A12E097-CD02-D74B-8204-8F491A559059}" type="slidenum">
              <a:rPr lang="en-GB"/>
              <a:pPr>
                <a:defRPr/>
              </a:pPr>
              <a:t>‹#›</a:t>
            </a:fld>
            <a:endParaRPr lang="en-GB"/>
          </a:p>
        </p:txBody>
      </p:sp>
    </p:spTree>
    <p:extLst>
      <p:ext uri="{BB962C8B-B14F-4D97-AF65-F5344CB8AC3E}">
        <p14:creationId xmlns:p14="http://schemas.microsoft.com/office/powerpoint/2010/main" val="666238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7444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eg"/><Relationship Id="rId1" Type="http://schemas.openxmlformats.org/officeDocument/2006/relationships/slideLayout" Target="../slideLayouts/slideLayout11.xml"/><Relationship Id="rId2"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1" Type="http://schemas.openxmlformats.org/officeDocument/2006/relationships/slideLayout" Target="../slideLayouts/slideLayout11.xml"/><Relationship Id="rId2"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1.xml"/><Relationship Id="rId4" Type="http://schemas.openxmlformats.org/officeDocument/2006/relationships/image" Target="../media/image13.png"/><Relationship Id="rId1" Type="http://schemas.microsoft.com/office/2007/relationships/media" Target="../media/media1.mpg"/><Relationship Id="rId2" Type="http://schemas.openxmlformats.org/officeDocument/2006/relationships/video" Target="../media/media1.m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4.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emf"/><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1.xml"/><Relationship Id="rId4" Type="http://schemas.openxmlformats.org/officeDocument/2006/relationships/image" Target="../media/image17.png"/><Relationship Id="rId1" Type="http://schemas.microsoft.com/office/2007/relationships/media" Target="../media/media2.mpeg"/><Relationship Id="rId2" Type="http://schemas.openxmlformats.org/officeDocument/2006/relationships/video" Target="../media/media2.m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image" Target="../media/image18.wmf"/><Relationship Id="rId1" Type="http://schemas.openxmlformats.org/officeDocument/2006/relationships/vmlDrawing" Target="../drawings/vmlDrawing1.vml"/><Relationship Id="rId2"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9.emf"/><Relationship Id="rId3" Type="http://schemas.openxmlformats.org/officeDocument/2006/relationships/image" Target="../media/image20.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1.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2.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e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2.bin"/><Relationship Id="rId5" Type="http://schemas.openxmlformats.org/officeDocument/2006/relationships/oleObject" Target="../embeddings/Microsoft_Excel_97_-_2004_Worksheet1.xls"/><Relationship Id="rId6" Type="http://schemas.openxmlformats.org/officeDocument/2006/relationships/image" Target="../media/image25.emf"/><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6.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3.bin"/><Relationship Id="rId5" Type="http://schemas.openxmlformats.org/officeDocument/2006/relationships/oleObject" Target="../embeddings/Microsoft_Excel_97_-_2004_Worksheet2.xls"/><Relationship Id="rId6" Type="http://schemas.openxmlformats.org/officeDocument/2006/relationships/image" Target="../media/image28.emf"/><Relationship Id="rId1" Type="http://schemas.openxmlformats.org/officeDocument/2006/relationships/vmlDrawing" Target="../drawings/vmlDrawing3.vml"/><Relationship Id="rId2"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22338" y="2172797"/>
            <a:ext cx="8020050" cy="2937243"/>
          </a:xfrm>
          <a:prstGeom prst="rect">
            <a:avLst/>
          </a:prstGeom>
        </p:spPr>
      </p:pic>
      <p:sp>
        <p:nvSpPr>
          <p:cNvPr id="10" name="Rectangle 3"/>
          <p:cNvSpPr txBox="1">
            <a:spLocks noChangeArrowheads="1"/>
          </p:cNvSpPr>
          <p:nvPr/>
        </p:nvSpPr>
        <p:spPr bwMode="gray">
          <a:xfrm>
            <a:off x="1699418" y="838200"/>
            <a:ext cx="5745163" cy="1752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0" indent="0" algn="ctr" rtl="0" eaLnBrk="1" fontAlgn="base" hangingPunct="1">
              <a:lnSpc>
                <a:spcPct val="110000"/>
              </a:lnSpc>
              <a:spcBef>
                <a:spcPct val="20000"/>
              </a:spcBef>
              <a:spcAft>
                <a:spcPct val="0"/>
              </a:spcAft>
              <a:buClr>
                <a:schemeClr val="accent1"/>
              </a:buClr>
              <a:buFont typeface="Wingdings 2" pitchFamily="18" charset="2"/>
              <a:buNone/>
              <a:defRPr sz="2000" b="1" smtClean="0">
                <a:solidFill>
                  <a:schemeClr val="accent1"/>
                </a:solidFill>
                <a:effectLst/>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r>
              <a:rPr lang="en-GB" sz="2400" kern="0" smtClean="0">
                <a:solidFill>
                  <a:schemeClr val="tx1"/>
                </a:solidFill>
              </a:rPr>
              <a:t>A Systems Approach To </a:t>
            </a:r>
            <a:r>
              <a:rPr lang="en-GB" sz="2800" kern="0" smtClean="0">
                <a:solidFill>
                  <a:schemeClr val="tx1"/>
                </a:solidFill>
              </a:rPr>
              <a:t>Verification and Validation</a:t>
            </a:r>
            <a:endParaRPr lang="en-GB" sz="2800" kern="0">
              <a:solidFill>
                <a:schemeClr val="tx1"/>
              </a:solidFill>
            </a:endParaRPr>
          </a:p>
        </p:txBody>
      </p:sp>
      <p:sp>
        <p:nvSpPr>
          <p:cNvPr id="12" name="Rectangle 11"/>
          <p:cNvSpPr>
            <a:spLocks noChangeArrowheads="1"/>
          </p:cNvSpPr>
          <p:nvPr/>
        </p:nvSpPr>
        <p:spPr bwMode="auto">
          <a:xfrm>
            <a:off x="922338" y="5127625"/>
            <a:ext cx="7535862" cy="11890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defRPr/>
            </a:pPr>
            <a:r>
              <a:rPr lang="en-GB" dirty="0">
                <a:solidFill>
                  <a:schemeClr val="dk1"/>
                </a:solidFill>
                <a:latin typeface="+mn-lt"/>
                <a:ea typeface="+mn-ea"/>
                <a:cs typeface="+mn-cs"/>
              </a:rPr>
              <a:t>This Session:</a:t>
            </a:r>
          </a:p>
          <a:p>
            <a:pPr>
              <a:buFont typeface="Arial" pitchFamily="34" charset="0"/>
              <a:buChar char="•"/>
              <a:defRPr/>
            </a:pPr>
            <a:r>
              <a:rPr lang="en-GB" sz="1400" dirty="0">
                <a:solidFill>
                  <a:schemeClr val="dk1"/>
                </a:solidFill>
                <a:latin typeface="+mn-lt"/>
                <a:ea typeface="+mn-ea"/>
              </a:rPr>
              <a:t>Introduces a Systems Approach to Verify and Validate the System Design</a:t>
            </a:r>
          </a:p>
          <a:p>
            <a:pPr>
              <a:buFont typeface="Arial" pitchFamily="34" charset="0"/>
              <a:buChar char="•"/>
              <a:defRPr/>
            </a:pPr>
            <a:r>
              <a:rPr lang="en-GB" sz="1400" dirty="0">
                <a:solidFill>
                  <a:schemeClr val="dk1"/>
                </a:solidFill>
                <a:latin typeface="+mn-lt"/>
                <a:ea typeface="+mn-ea"/>
              </a:rPr>
              <a:t>E</a:t>
            </a:r>
            <a:r>
              <a:rPr lang="en-GB" sz="1400" dirty="0">
                <a:solidFill>
                  <a:schemeClr val="dk1"/>
                </a:solidFill>
              </a:rPr>
              <a:t>mphasises the importance of Determination Testing over Demonstration testing </a:t>
            </a:r>
          </a:p>
          <a:p>
            <a:pPr>
              <a:buFont typeface="Arial" pitchFamily="34" charset="0"/>
              <a:buChar char="•"/>
              <a:defRPr/>
            </a:pPr>
            <a:r>
              <a:rPr lang="en-GB" sz="1400" dirty="0" smtClean="0">
                <a:solidFill>
                  <a:schemeClr val="dk1"/>
                </a:solidFill>
              </a:rPr>
              <a:t>Introduces </a:t>
            </a:r>
            <a:r>
              <a:rPr lang="en-GB" sz="1400" dirty="0">
                <a:solidFill>
                  <a:schemeClr val="dk1"/>
                </a:solidFill>
              </a:rPr>
              <a:t>the </a:t>
            </a:r>
            <a:r>
              <a:rPr lang="en-GB" sz="1400" dirty="0" smtClean="0">
                <a:solidFill>
                  <a:schemeClr val="dk1"/>
                </a:solidFill>
              </a:rPr>
              <a:t>Verification Compliance </a:t>
            </a:r>
            <a:r>
              <a:rPr lang="en-GB" sz="1400" dirty="0" smtClean="0">
                <a:solidFill>
                  <a:schemeClr val="dk1"/>
                </a:solidFill>
              </a:rPr>
              <a:t>matrix</a:t>
            </a:r>
            <a:endParaRPr lang="en-GB" sz="1400" dirty="0">
              <a:solidFill>
                <a:schemeClr val="dk1"/>
              </a:solidFill>
              <a:latin typeface="+mn-lt"/>
              <a:ea typeface="+mn-ea"/>
            </a:endParaRPr>
          </a:p>
        </p:txBody>
      </p:sp>
      <p:pic>
        <p:nvPicPr>
          <p:cNvPr id="5" name="Picture 4"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4"/>
          <p:cNvSpPr>
            <a:spLocks noGrp="1"/>
          </p:cNvSpPr>
          <p:nvPr>
            <p:ph type="title"/>
          </p:nvPr>
        </p:nvSpPr>
        <p:spPr/>
        <p:txBody>
          <a:bodyPr/>
          <a:lstStyle/>
          <a:p>
            <a:r>
              <a:rPr lang="en-US">
                <a:latin typeface="Arial" charset="0"/>
              </a:rPr>
              <a:t>Verification and Validation</a:t>
            </a:r>
          </a:p>
        </p:txBody>
      </p:sp>
      <p:sp>
        <p:nvSpPr>
          <p:cNvPr id="13" name="Rounded Rectangular Callout 12"/>
          <p:cNvSpPr>
            <a:spLocks noChangeArrowheads="1"/>
          </p:cNvSpPr>
          <p:nvPr/>
        </p:nvSpPr>
        <p:spPr bwMode="auto">
          <a:xfrm>
            <a:off x="1968500" y="2905737"/>
            <a:ext cx="5607050" cy="631825"/>
          </a:xfrm>
          <a:prstGeom prst="wedgeRoundRectCallout">
            <a:avLst>
              <a:gd name="adj1" fmla="val -38129"/>
              <a:gd name="adj2" fmla="val -152347"/>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400" dirty="0">
                <a:solidFill>
                  <a:schemeClr val="dk1"/>
                </a:solidFill>
                <a:latin typeface="+mn-lt"/>
                <a:ea typeface="+mn-ea"/>
                <a:cs typeface="+mn-cs"/>
              </a:rPr>
              <a:t>This does not mean that the system is completely free of defects, but is good enough for its intended use</a:t>
            </a:r>
          </a:p>
        </p:txBody>
      </p:sp>
      <p:pic>
        <p:nvPicPr>
          <p:cNvPr id="8" name="Picture 7"/>
          <p:cNvPicPr>
            <a:picLocks noChangeAspect="1"/>
          </p:cNvPicPr>
          <p:nvPr/>
        </p:nvPicPr>
        <p:blipFill>
          <a:blip r:embed="rId2"/>
          <a:stretch>
            <a:fillRect/>
          </a:stretch>
        </p:blipFill>
        <p:spPr>
          <a:xfrm>
            <a:off x="762000" y="3572731"/>
            <a:ext cx="8020050" cy="2937243"/>
          </a:xfrm>
          <a:prstGeom prst="rect">
            <a:avLst/>
          </a:prstGeom>
        </p:spPr>
      </p:pic>
      <p:sp>
        <p:nvSpPr>
          <p:cNvPr id="9" name="TextBox 8"/>
          <p:cNvSpPr txBox="1"/>
          <p:nvPr/>
        </p:nvSpPr>
        <p:spPr>
          <a:xfrm>
            <a:off x="762000" y="1596798"/>
            <a:ext cx="7569223" cy="707886"/>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GB" sz="2000" dirty="0"/>
              <a:t>The purpose of Verification and Validation is to establish confidence that the </a:t>
            </a:r>
            <a:r>
              <a:rPr lang="en-GB" sz="2000" dirty="0" smtClean="0"/>
              <a:t>system meets its requirements </a:t>
            </a:r>
            <a:endParaRPr lang="en-GB" sz="2000" dirty="0"/>
          </a:p>
        </p:txBody>
      </p:sp>
    </p:spTree>
    <p:extLst>
      <p:ext uri="{BB962C8B-B14F-4D97-AF65-F5344CB8AC3E}">
        <p14:creationId xmlns:p14="http://schemas.microsoft.com/office/powerpoint/2010/main" val="234375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Confusion Confusion Confusion</a:t>
            </a:r>
            <a:endParaRPr lang="en-US" dirty="0"/>
          </a:p>
        </p:txBody>
      </p:sp>
      <p:sp>
        <p:nvSpPr>
          <p:cNvPr id="4" name="Content Placeholder 3"/>
          <p:cNvSpPr>
            <a:spLocks noGrp="1"/>
          </p:cNvSpPr>
          <p:nvPr>
            <p:ph idx="1"/>
          </p:nvPr>
        </p:nvSpPr>
        <p:spPr/>
        <p:txBody>
          <a:bodyPr/>
          <a:lstStyle/>
          <a:p>
            <a:r>
              <a:rPr lang="en-US" dirty="0" smtClean="0"/>
              <a:t>There is huge confusion over the terms verification and validation. Partly because in everyday language they are often used interchangeably</a:t>
            </a:r>
          </a:p>
          <a:p>
            <a:r>
              <a:rPr lang="en-US" dirty="0" smtClean="0"/>
              <a:t>The Oxford English dictionary gives:</a:t>
            </a:r>
          </a:p>
          <a:p>
            <a:pPr lvl="1"/>
            <a:r>
              <a:rPr lang="en-US" dirty="0" smtClean="0"/>
              <a:t>Verify</a:t>
            </a:r>
            <a:r>
              <a:rPr lang="en-US" dirty="0"/>
              <a:t> [</a:t>
            </a:r>
            <a:r>
              <a:rPr lang="en-US" dirty="0" smtClean="0"/>
              <a:t>verb]: make sure or demonstrate the (something) is true, accurate, or justified: </a:t>
            </a:r>
            <a:r>
              <a:rPr lang="en-US" i="1" dirty="0" smtClean="0"/>
              <a:t>his conclusions have been verified by later experiments </a:t>
            </a:r>
            <a:r>
              <a:rPr lang="en-US" dirty="0" smtClean="0"/>
              <a:t>(origin Latin </a:t>
            </a:r>
            <a:r>
              <a:rPr lang="en-US" i="1" dirty="0" err="1" smtClean="0"/>
              <a:t>verifcare</a:t>
            </a:r>
            <a:r>
              <a:rPr lang="en-US" dirty="0" smtClean="0"/>
              <a:t>)</a:t>
            </a:r>
          </a:p>
          <a:p>
            <a:pPr lvl="1"/>
            <a:r>
              <a:rPr lang="en-US" dirty="0" smtClean="0"/>
              <a:t>Validate [verb]: check or prove the validity or accuracy of: </a:t>
            </a:r>
            <a:r>
              <a:rPr lang="en-US" i="1" dirty="0" smtClean="0"/>
              <a:t>all analytical methods should be validated in respect of accuracy </a:t>
            </a:r>
            <a:r>
              <a:rPr lang="en-US" dirty="0" smtClean="0"/>
              <a:t>(origin Latin </a:t>
            </a:r>
            <a:r>
              <a:rPr lang="en-US" i="1" dirty="0" err="1" smtClean="0"/>
              <a:t>validus</a:t>
            </a:r>
            <a:r>
              <a:rPr lang="en-US" dirty="0" smtClean="0"/>
              <a:t>)</a:t>
            </a:r>
          </a:p>
          <a:p>
            <a:r>
              <a:rPr lang="en-US" dirty="0" smtClean="0"/>
              <a:t>The distinction is subtle, indeed Oxford English Thesaurus actually says that verify can be used in place of validate and vice versa </a:t>
            </a:r>
            <a:endParaRPr lang="en-US" dirty="0"/>
          </a:p>
        </p:txBody>
      </p:sp>
    </p:spTree>
    <p:extLst>
      <p:ext uri="{BB962C8B-B14F-4D97-AF65-F5344CB8AC3E}">
        <p14:creationId xmlns:p14="http://schemas.microsoft.com/office/powerpoint/2010/main" val="48949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Engineering Definitions</a:t>
            </a:r>
            <a:endParaRPr lang="en-US" dirty="0"/>
          </a:p>
        </p:txBody>
      </p:sp>
      <p:sp>
        <p:nvSpPr>
          <p:cNvPr id="3" name="Content Placeholder 2"/>
          <p:cNvSpPr>
            <a:spLocks noGrp="1"/>
          </p:cNvSpPr>
          <p:nvPr>
            <p:ph idx="1"/>
          </p:nvPr>
        </p:nvSpPr>
        <p:spPr>
          <a:xfrm>
            <a:off x="130175" y="1328738"/>
            <a:ext cx="8686800" cy="3776662"/>
          </a:xfrm>
        </p:spPr>
        <p:txBody>
          <a:bodyPr>
            <a:normAutofit fontScale="92500" lnSpcReduction="10000"/>
          </a:bodyPr>
          <a:lstStyle/>
          <a:p>
            <a:r>
              <a:rPr lang="en-US" dirty="0" smtClean="0"/>
              <a:t>Given the rather vague definitions from the Oxford English Dictionary, more pragmatic definitions of verification and validation are needed. An understanding can be obtained from various references</a:t>
            </a:r>
          </a:p>
          <a:p>
            <a:r>
              <a:rPr lang="en-US" dirty="0" smtClean="0"/>
              <a:t>NASA Systems Engineering Handbook:</a:t>
            </a:r>
          </a:p>
          <a:p>
            <a:pPr lvl="1"/>
            <a:r>
              <a:rPr lang="en-US" dirty="0" smtClean="0"/>
              <a:t>Verification: It is essential to confirm that the realized product is in conformance with its specifications and design description documentation (i.e., verification)</a:t>
            </a:r>
          </a:p>
          <a:p>
            <a:pPr lvl="1"/>
            <a:r>
              <a:rPr lang="en-US" dirty="0" smtClean="0"/>
              <a:t>Validation: However, from a customer point of view, the interest is in whether the end product provided will do what the customer intended within the environment of use (i.e., validation)</a:t>
            </a:r>
          </a:p>
          <a:p>
            <a:r>
              <a:rPr lang="en-US" dirty="0" smtClean="0"/>
              <a:t>These descriptions lead to the simple but pragmatic definitions:</a:t>
            </a:r>
          </a:p>
          <a:p>
            <a:endParaRPr lang="en-US" dirty="0"/>
          </a:p>
        </p:txBody>
      </p:sp>
      <p:sp>
        <p:nvSpPr>
          <p:cNvPr id="4" name="TextBox 5"/>
          <p:cNvSpPr txBox="1">
            <a:spLocks noChangeArrowheads="1"/>
          </p:cNvSpPr>
          <p:nvPr/>
        </p:nvSpPr>
        <p:spPr bwMode="auto">
          <a:xfrm>
            <a:off x="1310491" y="5267979"/>
            <a:ext cx="6571881" cy="523220"/>
          </a:xfrm>
          <a:prstGeom prst="rect">
            <a:avLst/>
          </a:prstGeom>
          <a:ln/>
          <a:extLst/>
        </p:spPr>
        <p:style>
          <a:lnRef idx="0">
            <a:schemeClr val="accent6"/>
          </a:lnRef>
          <a:fillRef idx="3">
            <a:schemeClr val="accent6"/>
          </a:fillRef>
          <a:effectRef idx="3">
            <a:schemeClr val="accent6"/>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800" dirty="0" smtClean="0">
                <a:solidFill>
                  <a:schemeClr val="bg1"/>
                </a:solidFill>
              </a:rPr>
              <a:t>Verification: Did </a:t>
            </a:r>
            <a:r>
              <a:rPr lang="en-GB" sz="2800" dirty="0">
                <a:solidFill>
                  <a:schemeClr val="bg1"/>
                </a:solidFill>
              </a:rPr>
              <a:t>we </a:t>
            </a:r>
            <a:r>
              <a:rPr lang="en-GB" sz="2800" dirty="0" smtClean="0">
                <a:solidFill>
                  <a:schemeClr val="bg1"/>
                </a:solidFill>
              </a:rPr>
              <a:t>build </a:t>
            </a:r>
            <a:r>
              <a:rPr lang="en-GB" sz="2800" dirty="0">
                <a:solidFill>
                  <a:schemeClr val="bg1"/>
                </a:solidFill>
              </a:rPr>
              <a:t>the thing right?</a:t>
            </a:r>
          </a:p>
        </p:txBody>
      </p:sp>
      <p:sp>
        <p:nvSpPr>
          <p:cNvPr id="5" name="TextBox 6"/>
          <p:cNvSpPr txBox="1">
            <a:spLocks noChangeArrowheads="1"/>
          </p:cNvSpPr>
          <p:nvPr/>
        </p:nvSpPr>
        <p:spPr bwMode="auto">
          <a:xfrm>
            <a:off x="1256768" y="5988949"/>
            <a:ext cx="6625604" cy="523220"/>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800" dirty="0" smtClean="0">
                <a:solidFill>
                  <a:schemeClr val="bg1"/>
                </a:solidFill>
              </a:rPr>
              <a:t>Validation: Did </a:t>
            </a:r>
            <a:r>
              <a:rPr lang="en-GB" sz="2800" dirty="0">
                <a:solidFill>
                  <a:schemeClr val="bg1"/>
                </a:solidFill>
              </a:rPr>
              <a:t>we </a:t>
            </a:r>
            <a:r>
              <a:rPr lang="en-GB" sz="2800" dirty="0" smtClean="0">
                <a:solidFill>
                  <a:schemeClr val="bg1"/>
                </a:solidFill>
              </a:rPr>
              <a:t>build </a:t>
            </a:r>
            <a:r>
              <a:rPr lang="en-GB" sz="2800" dirty="0">
                <a:solidFill>
                  <a:schemeClr val="bg1"/>
                </a:solidFill>
              </a:rPr>
              <a:t>the right thing?</a:t>
            </a:r>
          </a:p>
        </p:txBody>
      </p:sp>
    </p:spTree>
    <p:extLst>
      <p:ext uri="{BB962C8B-B14F-4D97-AF65-F5344CB8AC3E}">
        <p14:creationId xmlns:p14="http://schemas.microsoft.com/office/powerpoint/2010/main" val="2001507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3"/>
          <p:cNvSpPr>
            <a:spLocks noGrp="1"/>
          </p:cNvSpPr>
          <p:nvPr>
            <p:ph type="title"/>
          </p:nvPr>
        </p:nvSpPr>
        <p:spPr/>
        <p:txBody>
          <a:bodyPr/>
          <a:lstStyle/>
          <a:p>
            <a:r>
              <a:rPr lang="en-GB">
                <a:latin typeface="Arial" charset="0"/>
              </a:rPr>
              <a:t>Failure to Validate</a:t>
            </a:r>
          </a:p>
        </p:txBody>
      </p:sp>
      <p:pic>
        <p:nvPicPr>
          <p:cNvPr id="21506" name="Picture 4" descr="Concorde_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2619" y="1059461"/>
            <a:ext cx="3077369" cy="2282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8" name="Picture 2" descr="Tacoma Narrow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9028" y="2998973"/>
            <a:ext cx="3289712" cy="22635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Picture 7" descr="challenger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29494" y="4190999"/>
            <a:ext cx="2777955" cy="2489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10" name="Rectangle 4"/>
          <p:cNvSpPr>
            <a:spLocks noChangeArrowheads="1"/>
          </p:cNvSpPr>
          <p:nvPr/>
        </p:nvSpPr>
        <p:spPr bwMode="auto">
          <a:xfrm>
            <a:off x="3743494" y="1296014"/>
            <a:ext cx="45720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100" dirty="0"/>
              <a:t>Concorde a great aeronautical achievement but the production run was for 14 and these were sold to British Airways and Air France for £1 each. There is no doubt that Concorde met its requirements but were they the right requirements? - a validation error. Concorde was a success only as a political statement, not as a business system. </a:t>
            </a:r>
            <a:endParaRPr lang="en-GB" sz="1100" dirty="0"/>
          </a:p>
        </p:txBody>
      </p:sp>
      <p:sp>
        <p:nvSpPr>
          <p:cNvPr id="21511" name="Rectangle 6"/>
          <p:cNvSpPr>
            <a:spLocks noChangeArrowheads="1"/>
          </p:cNvSpPr>
          <p:nvPr/>
        </p:nvSpPr>
        <p:spPr bwMode="auto">
          <a:xfrm>
            <a:off x="444459" y="3383085"/>
            <a:ext cx="2651123" cy="16158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1100" dirty="0"/>
              <a:t>The Tacoma Narrows Bridge was a scale-up of an old design! The design engineers reused the requirements for an existing bridge, so these requirements were up to the standards of the day. The bridge was built well but it was the wrong bridge for that environment, a validation error.</a:t>
            </a:r>
            <a:endParaRPr lang="en-GB" sz="1100" dirty="0"/>
          </a:p>
        </p:txBody>
      </p:sp>
      <p:sp>
        <p:nvSpPr>
          <p:cNvPr id="21512" name="Rectangle 9"/>
          <p:cNvSpPr>
            <a:spLocks noChangeArrowheads="1"/>
          </p:cNvSpPr>
          <p:nvPr/>
        </p:nvSpPr>
        <p:spPr bwMode="auto">
          <a:xfrm>
            <a:off x="1339850" y="5444209"/>
            <a:ext cx="45720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100"/>
              <a:t>The Space Shuttle Challenger exploded because of low temperatures causing the O-rings to leak. </a:t>
            </a:r>
            <a:r>
              <a:rPr lang="en-US" sz="1100" dirty="0"/>
              <a:t>The air temperature was below the design expectations, and no shuttle had ever been launched in such cold weather. The political decision was to launch in an environment for which the system was not designed, a validation mistake</a:t>
            </a:r>
            <a:endParaRPr lang="en-GB" sz="1100" dirty="0"/>
          </a:p>
        </p:txBody>
      </p:sp>
    </p:spTree>
    <p:extLst>
      <p:ext uri="{BB962C8B-B14F-4D97-AF65-F5344CB8AC3E}">
        <p14:creationId xmlns:p14="http://schemas.microsoft.com/office/powerpoint/2010/main" val="1151999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descr="Ariane 5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960" y="1036637"/>
            <a:ext cx="2632328" cy="3557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0" name="Title 1"/>
          <p:cNvSpPr>
            <a:spLocks noGrp="1"/>
          </p:cNvSpPr>
          <p:nvPr>
            <p:ph type="title"/>
          </p:nvPr>
        </p:nvSpPr>
        <p:spPr/>
        <p:txBody>
          <a:bodyPr/>
          <a:lstStyle/>
          <a:p>
            <a:r>
              <a:rPr lang="en-GB">
                <a:latin typeface="Arial" charset="0"/>
              </a:rPr>
              <a:t>Failure to Verify</a:t>
            </a:r>
          </a:p>
        </p:txBody>
      </p:sp>
      <p:pic>
        <p:nvPicPr>
          <p:cNvPr id="22532" name="Picture 7" descr="Titanic BW.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9288" y="3103364"/>
            <a:ext cx="2760053" cy="1935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3" name="Rectangle 1"/>
          <p:cNvSpPr>
            <a:spLocks noChangeArrowheads="1"/>
          </p:cNvSpPr>
          <p:nvPr/>
        </p:nvSpPr>
        <p:spPr bwMode="auto">
          <a:xfrm>
            <a:off x="3189288" y="966420"/>
            <a:ext cx="5537200" cy="1954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100" dirty="0" err="1"/>
              <a:t>Ariane</a:t>
            </a:r>
            <a:r>
              <a:rPr lang="en-US" sz="1100" dirty="0"/>
              <a:t> 5 blew up on its first launch, destroying a billion dollars worth of satellites. The mistakes on the Ariane 5 </a:t>
            </a:r>
            <a:r>
              <a:rPr lang="en-US" sz="1100" dirty="0" smtClean="0"/>
              <a:t>launch vehicle </a:t>
            </a:r>
            <a:r>
              <a:rPr lang="en-US" sz="1100" dirty="0"/>
              <a:t>were (1) reuse of software on a scaled-up design, (2) inadequate testing of this reused software, (3) allowing the accelerometer to run for 40 seconds after launch, (4) not flagging as an error the overflow of the 32-bit horizontal-velocity storage register, and (5) allowing a CPU to shutdown if the other CPU was already shutdown. The requirements for the </a:t>
            </a:r>
            <a:r>
              <a:rPr lang="en-US" sz="1100" dirty="0" err="1"/>
              <a:t>Ariane</a:t>
            </a:r>
            <a:r>
              <a:rPr lang="en-US" sz="1100" dirty="0"/>
              <a:t> 5 were similar to those of the </a:t>
            </a:r>
            <a:r>
              <a:rPr lang="en-US" sz="1100" dirty="0" err="1"/>
              <a:t>Ariane</a:t>
            </a:r>
            <a:r>
              <a:rPr lang="en-US" sz="1100" dirty="0"/>
              <a:t> 4: So it was easy to get the requirements right. They needed a rocket with a larger payload, and that is what they got: So, that part of validation was fine. Their failure to adequately test the scaled-up software was a verification mistake.</a:t>
            </a:r>
            <a:endParaRPr lang="en-GB" sz="1100" dirty="0"/>
          </a:p>
        </p:txBody>
      </p:sp>
      <p:pic>
        <p:nvPicPr>
          <p:cNvPr id="22534" name="Picture 5" descr="Hubb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08172" y="4724399"/>
            <a:ext cx="3088166" cy="2041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5" name="Rectangle 2"/>
          <p:cNvSpPr>
            <a:spLocks noChangeArrowheads="1"/>
          </p:cNvSpPr>
          <p:nvPr/>
        </p:nvSpPr>
        <p:spPr bwMode="auto">
          <a:xfrm>
            <a:off x="5957888" y="3160431"/>
            <a:ext cx="3241675" cy="12772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100" dirty="0"/>
              <a:t>R</a:t>
            </a:r>
            <a:r>
              <a:rPr lang="en-US" sz="1100" dirty="0" smtClean="0"/>
              <a:t>MS </a:t>
            </a:r>
            <a:r>
              <a:rPr lang="en-US" sz="1100" dirty="0"/>
              <a:t>Titanic had poor quality control in the manufacture of the wrought iron rivets. In the cold water of April 14, 1912, when the Titanic hit the iceberg, many rivets failed and whole sheets of the hull became </a:t>
            </a:r>
            <a:r>
              <a:rPr lang="en-US" sz="1100" dirty="0" smtClean="0"/>
              <a:t>detached</a:t>
            </a:r>
            <a:r>
              <a:rPr lang="en-US" sz="1100" dirty="0"/>
              <a:t>. Therefore, verification was bad, because they did not build the ship right. </a:t>
            </a:r>
            <a:endParaRPr lang="en-GB" sz="1100" dirty="0"/>
          </a:p>
        </p:txBody>
      </p:sp>
      <p:sp>
        <p:nvSpPr>
          <p:cNvPr id="22536" name="Rectangle 3"/>
          <p:cNvSpPr>
            <a:spLocks noChangeArrowheads="1"/>
          </p:cNvSpPr>
          <p:nvPr/>
        </p:nvSpPr>
        <p:spPr bwMode="auto">
          <a:xfrm>
            <a:off x="701859" y="5038723"/>
            <a:ext cx="4957763" cy="16158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100" dirty="0"/>
              <a:t>The Hubble Space Telescope: Looking at the marvelous images we have been getting we can say that this was the right system. But during its development the guidance, navigation, and control (GNC) system, which was on the cutting edge of technology, was running out of money. So they transferred money from Systems Engineering to GNC. It was never tested. They said that the individual components all worked, so surely the total system will work. After they launched it, they found that the telescope was myopic – a verification error.</a:t>
            </a:r>
            <a:endParaRPr lang="en-GB" sz="1100" dirty="0"/>
          </a:p>
        </p:txBody>
      </p:sp>
    </p:spTree>
    <p:extLst>
      <p:ext uri="{BB962C8B-B14F-4D97-AF65-F5344CB8AC3E}">
        <p14:creationId xmlns:p14="http://schemas.microsoft.com/office/powerpoint/2010/main" val="2098888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smtClean="0"/>
              <a:t>A Systems View</a:t>
            </a:r>
            <a:endParaRPr lang="en-US"/>
          </a:p>
        </p:txBody>
      </p:sp>
      <p:sp>
        <p:nvSpPr>
          <p:cNvPr id="23554" name="Rectangle 3"/>
          <p:cNvSpPr>
            <a:spLocks noGrp="1" noChangeArrowheads="1"/>
          </p:cNvSpPr>
          <p:nvPr>
            <p:ph type="body" idx="1"/>
          </p:nvPr>
        </p:nvSpPr>
        <p:spPr/>
        <p:txBody>
          <a:bodyPr/>
          <a:lstStyle/>
          <a:p>
            <a:r>
              <a:rPr lang="en-GB" dirty="0" smtClean="0"/>
              <a:t>A systems view unifies these situations as examples of UNDESIRABLE</a:t>
            </a:r>
          </a:p>
          <a:p>
            <a:endParaRPr lang="en-GB" dirty="0" smtClean="0"/>
          </a:p>
          <a:p>
            <a:endParaRPr lang="en-GB" dirty="0" smtClean="0"/>
          </a:p>
          <a:p>
            <a:endParaRPr lang="en-GB" dirty="0" smtClean="0"/>
          </a:p>
          <a:p>
            <a:endParaRPr lang="en-GB" dirty="0" smtClean="0"/>
          </a:p>
          <a:p>
            <a:endParaRPr lang="en-GB" dirty="0" smtClean="0"/>
          </a:p>
          <a:p>
            <a:endParaRPr lang="en-GB" dirty="0" smtClean="0"/>
          </a:p>
          <a:p>
            <a:r>
              <a:rPr lang="en-GB" dirty="0" smtClean="0"/>
              <a:t>.. and is why Systems Engineering, including Verification and Validation, is absolutely essential </a:t>
            </a:r>
            <a:endParaRPr lang="en-US" dirty="0"/>
          </a:p>
        </p:txBody>
      </p:sp>
      <p:sp>
        <p:nvSpPr>
          <p:cNvPr id="23555" name="Text Box 4"/>
          <p:cNvSpPr txBox="1">
            <a:spLocks noChangeArrowheads="1"/>
          </p:cNvSpPr>
          <p:nvPr/>
        </p:nvSpPr>
        <p:spPr bwMode="auto">
          <a:xfrm>
            <a:off x="1073151" y="2978154"/>
            <a:ext cx="704551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4800">
                <a:solidFill>
                  <a:schemeClr val="accent2"/>
                </a:solidFill>
                <a:latin typeface="Arial Black" charset="0"/>
              </a:rPr>
              <a:t>Emergent Behaviour</a:t>
            </a:r>
            <a:endParaRPr lang="en-US" sz="4800">
              <a:solidFill>
                <a:schemeClr val="accent2"/>
              </a:solidFill>
              <a:latin typeface="Arial Black" charset="0"/>
            </a:endParaRPr>
          </a:p>
        </p:txBody>
      </p:sp>
    </p:spTree>
    <p:extLst>
      <p:ext uri="{BB962C8B-B14F-4D97-AF65-F5344CB8AC3E}">
        <p14:creationId xmlns:p14="http://schemas.microsoft.com/office/powerpoint/2010/main" val="145567594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GB" smtClean="0"/>
              <a:t>How do we apply Systems Thinking to Verification and Validation?</a:t>
            </a:r>
            <a:endParaRPr lang="en-GB"/>
          </a:p>
        </p:txBody>
      </p:sp>
      <p:sp>
        <p:nvSpPr>
          <p:cNvPr id="5" name="Rectangle 4"/>
          <p:cNvSpPr/>
          <p:nvPr/>
        </p:nvSpPr>
        <p:spPr bwMode="auto">
          <a:xfrm>
            <a:off x="685801" y="2584939"/>
            <a:ext cx="7709338" cy="1453662"/>
          </a:xfrm>
          <a:prstGeom prst="rect">
            <a:avLst/>
          </a:prstGeom>
          <a:solidFill>
            <a:srgbClr val="800000"/>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2800" dirty="0"/>
              <a:t>Systems Thinking can be applied to Verification and Validation at three fundamental, but interdependent, levels:</a:t>
            </a:r>
          </a:p>
        </p:txBody>
      </p:sp>
    </p:spTree>
    <p:extLst>
      <p:ext uri="{BB962C8B-B14F-4D97-AF65-F5344CB8AC3E}">
        <p14:creationId xmlns:p14="http://schemas.microsoft.com/office/powerpoint/2010/main" val="594463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7629" y="1828800"/>
            <a:ext cx="3919764" cy="4724400"/>
          </a:xfrm>
        </p:spPr>
        <p:txBody>
          <a:bodyPr/>
          <a:lstStyle/>
          <a:p>
            <a:r>
              <a:rPr lang="en-US" dirty="0" smtClean="0"/>
              <a:t>The Plan Do Check Act (PDCA) cycle attributed to Edwards Deming is a Systems Thinking meta-process</a:t>
            </a:r>
          </a:p>
          <a:p>
            <a:r>
              <a:rPr lang="en-US" dirty="0" smtClean="0"/>
              <a:t>Verification and Validation are effectively an application of the “check” (and “act”) in the PDCA cycle</a:t>
            </a:r>
          </a:p>
          <a:p>
            <a:r>
              <a:rPr lang="en-US" dirty="0" smtClean="0"/>
              <a:t>However, care needs to be exercised as to when this check is applied!</a:t>
            </a:r>
            <a:endParaRPr lang="en-US" dirty="0"/>
          </a:p>
        </p:txBody>
      </p:sp>
      <p:sp>
        <p:nvSpPr>
          <p:cNvPr id="69633" name="Title 1"/>
          <p:cNvSpPr>
            <a:spLocks noGrp="1"/>
          </p:cNvSpPr>
          <p:nvPr>
            <p:ph type="title"/>
          </p:nvPr>
        </p:nvSpPr>
        <p:spPr/>
        <p:txBody>
          <a:bodyPr/>
          <a:lstStyle/>
          <a:p>
            <a:r>
              <a:rPr lang="en-GB" smtClean="0"/>
              <a:t>1. Verification and Validation are Types of Check</a:t>
            </a:r>
            <a:endParaRPr lang="en-GB" dirty="0"/>
          </a:p>
        </p:txBody>
      </p:sp>
      <p:pic>
        <p:nvPicPr>
          <p:cNvPr id="2" name="Picture 1"/>
          <p:cNvPicPr>
            <a:picLocks noChangeAspect="1"/>
          </p:cNvPicPr>
          <p:nvPr/>
        </p:nvPicPr>
        <p:blipFill>
          <a:blip r:embed="rId3"/>
          <a:stretch>
            <a:fillRect/>
          </a:stretch>
        </p:blipFill>
        <p:spPr>
          <a:xfrm>
            <a:off x="4350927" y="2438400"/>
            <a:ext cx="4561079" cy="2798145"/>
          </a:xfrm>
          <a:prstGeom prst="rect">
            <a:avLst/>
          </a:prstGeom>
        </p:spPr>
      </p:pic>
    </p:spTree>
    <p:extLst>
      <p:ext uri="{BB962C8B-B14F-4D97-AF65-F5344CB8AC3E}">
        <p14:creationId xmlns:p14="http://schemas.microsoft.com/office/powerpoint/2010/main" val="1045832805"/>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GB" dirty="0">
                <a:latin typeface="Arial" charset="0"/>
              </a:rPr>
              <a:t>2</a:t>
            </a:r>
            <a:r>
              <a:rPr lang="en-GB" dirty="0" smtClean="0">
                <a:latin typeface="Arial" charset="0"/>
              </a:rPr>
              <a:t>. But you don’t</a:t>
            </a:r>
            <a:r>
              <a:rPr lang="en-GB" altLang="ja-JP" dirty="0" smtClean="0">
                <a:latin typeface="Arial" charset="0"/>
              </a:rPr>
              <a:t> </a:t>
            </a:r>
            <a:r>
              <a:rPr lang="en-GB" altLang="ja-JP" dirty="0">
                <a:latin typeface="Arial" charset="0"/>
              </a:rPr>
              <a:t>fatten </a:t>
            </a:r>
            <a:r>
              <a:rPr lang="en-GB" altLang="ja-JP" dirty="0" smtClean="0">
                <a:latin typeface="Arial" charset="0"/>
              </a:rPr>
              <a:t>lambs </a:t>
            </a:r>
            <a:r>
              <a:rPr lang="en-GB" altLang="ja-JP" dirty="0">
                <a:latin typeface="Arial" charset="0"/>
              </a:rPr>
              <a:t>by weighing them!</a:t>
            </a:r>
            <a:endParaRPr lang="en-GB" dirty="0">
              <a:latin typeface="Arial" charset="0"/>
            </a:endParaRPr>
          </a:p>
        </p:txBody>
      </p:sp>
      <p:sp>
        <p:nvSpPr>
          <p:cNvPr id="26626" name="Rectangle 2"/>
          <p:cNvSpPr>
            <a:spLocks noChangeArrowheads="1"/>
          </p:cNvSpPr>
          <p:nvPr/>
        </p:nvSpPr>
        <p:spPr bwMode="auto">
          <a:xfrm>
            <a:off x="2946406" y="1965412"/>
            <a:ext cx="2870200" cy="1289538"/>
          </a:xfrm>
          <a:prstGeom prst="rect">
            <a:avLst/>
          </a:prstGeom>
          <a:solidFill>
            <a:srgbClr val="800000"/>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algn="ctr"/>
            <a:r>
              <a:rPr lang="en-GB" sz="2585">
                <a:solidFill>
                  <a:schemeClr val="bg1"/>
                </a:solidFill>
              </a:rPr>
              <a:t>System</a:t>
            </a:r>
          </a:p>
          <a:p>
            <a:pPr algn="ctr"/>
            <a:r>
              <a:rPr lang="en-GB" sz="2585">
                <a:solidFill>
                  <a:schemeClr val="bg1"/>
                </a:solidFill>
              </a:rPr>
              <a:t>Y = </a:t>
            </a:r>
            <a:r>
              <a:rPr lang="en-GB" sz="2585" i="1">
                <a:solidFill>
                  <a:schemeClr val="bg1"/>
                </a:solidFill>
              </a:rPr>
              <a:t>f</a:t>
            </a:r>
            <a:r>
              <a:rPr lang="en-GB" sz="2585">
                <a:solidFill>
                  <a:schemeClr val="bg1"/>
                </a:solidFill>
              </a:rPr>
              <a:t>(u, x)</a:t>
            </a:r>
          </a:p>
        </p:txBody>
      </p:sp>
      <p:cxnSp>
        <p:nvCxnSpPr>
          <p:cNvPr id="26627" name="Straight Arrow Connector 4"/>
          <p:cNvCxnSpPr>
            <a:cxnSpLocks noChangeShapeType="1"/>
          </p:cNvCxnSpPr>
          <p:nvPr/>
        </p:nvCxnSpPr>
        <p:spPr bwMode="auto">
          <a:xfrm>
            <a:off x="5816600" y="2281935"/>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28" name="Straight Arrow Connector 5"/>
          <p:cNvCxnSpPr>
            <a:cxnSpLocks noChangeShapeType="1"/>
          </p:cNvCxnSpPr>
          <p:nvPr/>
        </p:nvCxnSpPr>
        <p:spPr bwMode="auto">
          <a:xfrm>
            <a:off x="5803900" y="2891535"/>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29" name="Straight Arrow Connector 6"/>
          <p:cNvCxnSpPr>
            <a:cxnSpLocks noChangeShapeType="1"/>
          </p:cNvCxnSpPr>
          <p:nvPr/>
        </p:nvCxnSpPr>
        <p:spPr bwMode="auto">
          <a:xfrm>
            <a:off x="1435100" y="2246765"/>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30" name="Straight Arrow Connector 7"/>
          <p:cNvCxnSpPr>
            <a:cxnSpLocks noChangeShapeType="1"/>
          </p:cNvCxnSpPr>
          <p:nvPr/>
        </p:nvCxnSpPr>
        <p:spPr bwMode="auto">
          <a:xfrm>
            <a:off x="1435100" y="2598458"/>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31" name="Straight Arrow Connector 8"/>
          <p:cNvCxnSpPr>
            <a:cxnSpLocks noChangeShapeType="1"/>
          </p:cNvCxnSpPr>
          <p:nvPr/>
        </p:nvCxnSpPr>
        <p:spPr bwMode="auto">
          <a:xfrm>
            <a:off x="1447800" y="2985319"/>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632" name="TextBox 9"/>
          <p:cNvSpPr txBox="1">
            <a:spLocks noChangeArrowheads="1"/>
          </p:cNvSpPr>
          <p:nvPr/>
        </p:nvSpPr>
        <p:spPr bwMode="auto">
          <a:xfrm>
            <a:off x="1276360" y="1637170"/>
            <a:ext cx="1386918"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215"/>
              <a:t>Inputs Us</a:t>
            </a:r>
          </a:p>
        </p:txBody>
      </p:sp>
      <p:sp>
        <p:nvSpPr>
          <p:cNvPr id="26633" name="TextBox 10"/>
          <p:cNvSpPr txBox="1">
            <a:spLocks noChangeArrowheads="1"/>
          </p:cNvSpPr>
          <p:nvPr/>
        </p:nvSpPr>
        <p:spPr bwMode="auto">
          <a:xfrm>
            <a:off x="6045201" y="1695784"/>
            <a:ext cx="1586973"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215"/>
              <a:t>Outputs Ys</a:t>
            </a:r>
          </a:p>
        </p:txBody>
      </p:sp>
      <p:sp>
        <p:nvSpPr>
          <p:cNvPr id="14" name="Rounded Rectangular Callout 13"/>
          <p:cNvSpPr/>
          <p:nvPr/>
        </p:nvSpPr>
        <p:spPr bwMode="auto">
          <a:xfrm>
            <a:off x="5122344" y="3489430"/>
            <a:ext cx="3081867" cy="1914462"/>
          </a:xfrm>
          <a:prstGeom prst="wedgeRoundRectCallout">
            <a:avLst>
              <a:gd name="adj1" fmla="val 15278"/>
              <a:gd name="adj2" fmla="val -85227"/>
              <a:gd name="adj3" fmla="val 16667"/>
            </a:avLst>
          </a:prstGeom>
          <a:solidFill>
            <a:srgbClr val="FFC0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p>
            <a:pPr algn="ctr">
              <a:defRPr/>
            </a:pPr>
            <a:r>
              <a:rPr lang="en-GB" sz="1477" dirty="0">
                <a:ea typeface="+mn-ea"/>
              </a:rPr>
              <a:t>Measuring the output </a:t>
            </a:r>
            <a:r>
              <a:rPr lang="en-GB" sz="1477" dirty="0"/>
              <a:t>can be</a:t>
            </a:r>
            <a:r>
              <a:rPr lang="en-GB" sz="1477" dirty="0">
                <a:ea typeface="+mn-ea"/>
              </a:rPr>
              <a:t> </a:t>
            </a:r>
            <a:r>
              <a:rPr lang="en-GB" sz="2585" dirty="0">
                <a:ea typeface="+mn-ea"/>
              </a:rPr>
              <a:t>too late! </a:t>
            </a:r>
          </a:p>
          <a:p>
            <a:pPr algn="ctr">
              <a:defRPr/>
            </a:pPr>
            <a:r>
              <a:rPr lang="en-GB" sz="1477" dirty="0">
                <a:ea typeface="+mn-ea"/>
              </a:rPr>
              <a:t>If  the transfer function Y = f(u, x) is understood then Y can be determine from a knowledge of x and u</a:t>
            </a:r>
          </a:p>
        </p:txBody>
      </p:sp>
      <p:sp>
        <p:nvSpPr>
          <p:cNvPr id="15" name="TextBox 14"/>
          <p:cNvSpPr txBox="1">
            <a:spLocks noChangeArrowheads="1"/>
          </p:cNvSpPr>
          <p:nvPr/>
        </p:nvSpPr>
        <p:spPr bwMode="auto">
          <a:xfrm>
            <a:off x="260463" y="4060250"/>
            <a:ext cx="4419750" cy="100155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square">
            <a:spAutoFit/>
          </a:bodyPr>
          <a:lstStyle/>
          <a:p>
            <a:pPr>
              <a:defRPr/>
            </a:pPr>
            <a:r>
              <a:rPr lang="en-GB" sz="1477" dirty="0">
                <a:solidFill>
                  <a:schemeClr val="dk1"/>
                </a:solidFill>
                <a:latin typeface="+mn-lt"/>
                <a:ea typeface="+mn-ea"/>
              </a:rPr>
              <a:t>If we understand Y = </a:t>
            </a:r>
            <a:r>
              <a:rPr lang="en-GB" sz="1477" i="1" dirty="0">
                <a:solidFill>
                  <a:schemeClr val="dk1"/>
                </a:solidFill>
                <a:latin typeface="+mn-lt"/>
                <a:ea typeface="+mn-ea"/>
              </a:rPr>
              <a:t>f</a:t>
            </a:r>
            <a:r>
              <a:rPr lang="en-GB" sz="1477" dirty="0">
                <a:solidFill>
                  <a:schemeClr val="dk1"/>
                </a:solidFill>
                <a:latin typeface="+mn-lt"/>
                <a:ea typeface="+mn-ea"/>
              </a:rPr>
              <a:t>(</a:t>
            </a:r>
            <a:r>
              <a:rPr lang="en-GB" sz="1477" dirty="0" err="1">
                <a:solidFill>
                  <a:schemeClr val="dk1"/>
                </a:solidFill>
                <a:latin typeface="+mn-lt"/>
                <a:ea typeface="+mn-ea"/>
              </a:rPr>
              <a:t>u,x</a:t>
            </a:r>
            <a:r>
              <a:rPr lang="en-GB" sz="1477" dirty="0">
                <a:solidFill>
                  <a:schemeClr val="dk1"/>
                </a:solidFill>
                <a:latin typeface="+mn-lt"/>
                <a:ea typeface="+mn-ea"/>
              </a:rPr>
              <a:t>) we do not have to measure Y to assure its correctness! If we control the inputs, u,  and the state, x, we know what Y is. </a:t>
            </a:r>
          </a:p>
        </p:txBody>
      </p:sp>
    </p:spTree>
    <p:extLst>
      <p:ext uri="{BB962C8B-B14F-4D97-AF65-F5344CB8AC3E}">
        <p14:creationId xmlns:p14="http://schemas.microsoft.com/office/powerpoint/2010/main" val="2012757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Bomber Doesn’t Bomb Very Well</a:t>
            </a:r>
            <a:endParaRPr lang="en-US" dirty="0"/>
          </a:p>
        </p:txBody>
      </p:sp>
      <p:pic>
        <p:nvPicPr>
          <p:cNvPr id="4" name="Dropping  Bombs.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1828800"/>
            <a:ext cx="7261876" cy="4185429"/>
          </a:xfrm>
          <a:prstGeom prst="rect">
            <a:avLst/>
          </a:prstGeom>
        </p:spPr>
      </p:pic>
    </p:spTree>
    <p:extLst>
      <p:ext uri="{BB962C8B-B14F-4D97-AF65-F5344CB8AC3E}">
        <p14:creationId xmlns:p14="http://schemas.microsoft.com/office/powerpoint/2010/main" val="1254474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9" name="AutoShape 11"/>
          <p:cNvSpPr>
            <a:spLocks noChangeArrowheads="1"/>
          </p:cNvSpPr>
          <p:nvPr/>
        </p:nvSpPr>
        <p:spPr bwMode="auto">
          <a:xfrm>
            <a:off x="7378678" y="3303105"/>
            <a:ext cx="1587500" cy="1090246"/>
          </a:xfrm>
          <a:prstGeom prst="roundRect">
            <a:avLst>
              <a:gd name="adj" fmla="val 16667"/>
            </a:avLst>
          </a:prstGeom>
          <a:solidFill>
            <a:srgbClr val="66FF66"/>
          </a:solidFill>
          <a:ln w="9525">
            <a:solidFill>
              <a:schemeClr val="tx1"/>
            </a:solidFill>
            <a:round/>
            <a:headEnd/>
            <a:tailEnd/>
          </a:ln>
          <a:effectLst/>
          <a:scene3d>
            <a:camera prst="orthographicFront"/>
            <a:lightRig rig="threePt" dir="t"/>
          </a:scene3d>
          <a:sp3d>
            <a:bevelT/>
          </a:sp3d>
        </p:spPr>
        <p:txBody>
          <a:bodyPr wrap="none" anchor="ctr"/>
          <a:lstStyle/>
          <a:p>
            <a:pPr>
              <a:defRPr/>
            </a:pPr>
            <a:endParaRPr lang="en-GB" sz="1477">
              <a:latin typeface="Arial" pitchFamily="34" charset="0"/>
              <a:ea typeface="+mn-ea"/>
            </a:endParaRPr>
          </a:p>
        </p:txBody>
      </p:sp>
      <p:sp>
        <p:nvSpPr>
          <p:cNvPr id="27652" name="Rectangle 2"/>
          <p:cNvSpPr>
            <a:spLocks noGrp="1" noChangeArrowheads="1"/>
          </p:cNvSpPr>
          <p:nvPr>
            <p:ph type="title"/>
          </p:nvPr>
        </p:nvSpPr>
        <p:spPr/>
        <p:txBody>
          <a:bodyPr/>
          <a:lstStyle/>
          <a:p>
            <a:r>
              <a:rPr lang="en-GB" smtClean="0"/>
              <a:t>3. Verification &amp; Validation is a System</a:t>
            </a:r>
            <a:endParaRPr lang="en-GB" dirty="0"/>
          </a:p>
        </p:txBody>
      </p:sp>
      <p:sp>
        <p:nvSpPr>
          <p:cNvPr id="908295" name="AutoShape 7"/>
          <p:cNvSpPr>
            <a:spLocks noChangeArrowheads="1"/>
          </p:cNvSpPr>
          <p:nvPr/>
        </p:nvSpPr>
        <p:spPr bwMode="auto">
          <a:xfrm>
            <a:off x="4876800" y="3239901"/>
            <a:ext cx="1308100" cy="1242646"/>
          </a:xfrm>
          <a:prstGeom prst="roundRect">
            <a:avLst>
              <a:gd name="adj" fmla="val 16667"/>
            </a:avLst>
          </a:prstGeom>
          <a:solidFill>
            <a:srgbClr val="66FF66"/>
          </a:solidFill>
          <a:ln w="9525">
            <a:solidFill>
              <a:schemeClr val="tx1"/>
            </a:solidFill>
            <a:round/>
            <a:headEnd/>
            <a:tailEnd/>
          </a:ln>
          <a:effectLst/>
          <a:scene3d>
            <a:camera prst="orthographicFront"/>
            <a:lightRig rig="threePt" dir="t"/>
          </a:scene3d>
          <a:sp3d>
            <a:bevelT/>
          </a:sp3d>
        </p:spPr>
        <p:txBody>
          <a:bodyPr wrap="none" anchor="ctr"/>
          <a:lstStyle/>
          <a:p>
            <a:pPr>
              <a:defRPr/>
            </a:pPr>
            <a:r>
              <a:rPr lang="en-GB" sz="2954" dirty="0">
                <a:latin typeface="Arial" pitchFamily="34" charset="0"/>
                <a:ea typeface="+mn-ea"/>
              </a:rPr>
              <a:t>V &amp; V</a:t>
            </a:r>
          </a:p>
          <a:p>
            <a:pPr>
              <a:defRPr/>
            </a:pPr>
            <a:r>
              <a:rPr lang="en-GB" sz="2215" dirty="0">
                <a:latin typeface="Arial" pitchFamily="34" charset="0"/>
                <a:ea typeface="+mn-ea"/>
              </a:rPr>
              <a:t>System</a:t>
            </a:r>
          </a:p>
        </p:txBody>
      </p:sp>
      <p:sp>
        <p:nvSpPr>
          <p:cNvPr id="27656" name="Rectangle 8"/>
          <p:cNvSpPr>
            <a:spLocks noChangeArrowheads="1"/>
          </p:cNvSpPr>
          <p:nvPr/>
        </p:nvSpPr>
        <p:spPr bwMode="auto">
          <a:xfrm>
            <a:off x="5330825" y="3598985"/>
            <a:ext cx="18473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sz="1477" b="1"/>
          </a:p>
        </p:txBody>
      </p:sp>
      <p:sp>
        <p:nvSpPr>
          <p:cNvPr id="27657" name="Rectangle 9"/>
          <p:cNvSpPr>
            <a:spLocks noChangeArrowheads="1"/>
          </p:cNvSpPr>
          <p:nvPr/>
        </p:nvSpPr>
        <p:spPr bwMode="auto">
          <a:xfrm>
            <a:off x="7305675" y="3547697"/>
            <a:ext cx="1606550"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GB" sz="1477" b="1"/>
              <a:t>Review V&amp;V Evidence</a:t>
            </a:r>
          </a:p>
        </p:txBody>
      </p:sp>
      <p:sp>
        <p:nvSpPr>
          <p:cNvPr id="908303" name="AutoShape 15"/>
          <p:cNvSpPr>
            <a:spLocks noChangeArrowheads="1"/>
          </p:cNvSpPr>
          <p:nvPr/>
        </p:nvSpPr>
        <p:spPr bwMode="auto">
          <a:xfrm rot="1816506">
            <a:off x="1908175" y="2454520"/>
            <a:ext cx="3340100" cy="961292"/>
          </a:xfrm>
          <a:prstGeom prst="rightArrow">
            <a:avLst>
              <a:gd name="adj1" fmla="val 50000"/>
              <a:gd name="adj2" fmla="val 80183"/>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sz="1477" dirty="0"/>
              <a:t>System Design</a:t>
            </a:r>
          </a:p>
        </p:txBody>
      </p:sp>
      <p:grpSp>
        <p:nvGrpSpPr>
          <p:cNvPr id="27659" name="Group 21"/>
          <p:cNvGrpSpPr>
            <a:grpSpLocks/>
          </p:cNvGrpSpPr>
          <p:nvPr/>
        </p:nvGrpSpPr>
        <p:grpSpPr bwMode="auto">
          <a:xfrm>
            <a:off x="1825625" y="4148504"/>
            <a:ext cx="3340100" cy="961292"/>
            <a:chOff x="1499" y="2940"/>
            <a:chExt cx="2104" cy="656"/>
          </a:xfrm>
        </p:grpSpPr>
        <p:sp>
          <p:nvSpPr>
            <p:cNvPr id="27671" name="AutoShape 18"/>
            <p:cNvSpPr>
              <a:spLocks noChangeArrowheads="1"/>
            </p:cNvSpPr>
            <p:nvPr/>
          </p:nvSpPr>
          <p:spPr bwMode="auto">
            <a:xfrm rot="-1418272">
              <a:off x="1499" y="2940"/>
              <a:ext cx="2104" cy="656"/>
            </a:xfrm>
            <a:prstGeom prst="rightArrow">
              <a:avLst>
                <a:gd name="adj1" fmla="val 50000"/>
                <a:gd name="adj2" fmla="val 8018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sz="1477"/>
            </a:p>
          </p:txBody>
        </p:sp>
        <p:sp>
          <p:nvSpPr>
            <p:cNvPr id="27672" name="Rectangle 19"/>
            <p:cNvSpPr>
              <a:spLocks noChangeArrowheads="1"/>
            </p:cNvSpPr>
            <p:nvPr/>
          </p:nvSpPr>
          <p:spPr bwMode="auto">
            <a:xfrm rot="20181728">
              <a:off x="1848" y="3213"/>
              <a:ext cx="1350"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sz="1477"/>
                <a:t>V &amp;V System Design</a:t>
              </a:r>
            </a:p>
          </p:txBody>
        </p:sp>
      </p:grpSp>
      <p:sp>
        <p:nvSpPr>
          <p:cNvPr id="27660" name="AutoShape 24"/>
          <p:cNvSpPr>
            <a:spLocks noChangeArrowheads="1"/>
          </p:cNvSpPr>
          <p:nvPr/>
        </p:nvSpPr>
        <p:spPr bwMode="auto">
          <a:xfrm>
            <a:off x="6202938" y="3530112"/>
            <a:ext cx="1192213" cy="567103"/>
          </a:xfrm>
          <a:prstGeom prst="rightArrow">
            <a:avLst>
              <a:gd name="adj1" fmla="val 50000"/>
              <a:gd name="adj2" fmla="val 39719"/>
            </a:avLst>
          </a:prstGeom>
          <a:solidFill>
            <a:srgbClr val="CCFFCC"/>
          </a:solidFill>
          <a:ln w="9525">
            <a:solidFill>
              <a:schemeClr val="tx1"/>
            </a:solidFill>
            <a:miter lim="800000"/>
            <a:headEnd/>
            <a:tailEnd/>
          </a:ln>
        </p:spPr>
        <p:txBody>
          <a:bodyPr wrap="none" anchor="ctr"/>
          <a:lstStyle/>
          <a:p>
            <a:r>
              <a:rPr lang="en-US" sz="1477"/>
              <a:t>Evidence</a:t>
            </a:r>
          </a:p>
        </p:txBody>
      </p:sp>
      <p:sp>
        <p:nvSpPr>
          <p:cNvPr id="27661" name="Arc 26"/>
          <p:cNvSpPr>
            <a:spLocks/>
          </p:cNvSpPr>
          <p:nvPr/>
        </p:nvSpPr>
        <p:spPr bwMode="auto">
          <a:xfrm>
            <a:off x="2311400" y="1648558"/>
            <a:ext cx="5684838" cy="1559169"/>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62" y="0"/>
                </a:moveTo>
                <a:cubicBezTo>
                  <a:pt x="11967" y="34"/>
                  <a:pt x="21600" y="9695"/>
                  <a:pt x="21600" y="21600"/>
                </a:cubicBezTo>
              </a:path>
              <a:path w="21600" h="21600" stroke="0" extrusionOk="0">
                <a:moveTo>
                  <a:pt x="62" y="0"/>
                </a:moveTo>
                <a:cubicBezTo>
                  <a:pt x="11967" y="34"/>
                  <a:pt x="21600" y="9695"/>
                  <a:pt x="21600" y="21600"/>
                </a:cubicBezTo>
                <a:lnTo>
                  <a:pt x="0" y="21600"/>
                </a:lnTo>
                <a:lnTo>
                  <a:pt x="62" y="0"/>
                </a:lnTo>
                <a:close/>
              </a:path>
            </a:pathLst>
          </a:custGeom>
          <a:noFill/>
          <a:ln w="76200" cmpd="sng">
            <a:solidFill>
              <a:srgbClr val="CC3300"/>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77"/>
          </a:p>
        </p:txBody>
      </p:sp>
      <p:sp>
        <p:nvSpPr>
          <p:cNvPr id="23" name="Rectangle 22"/>
          <p:cNvSpPr/>
          <p:nvPr/>
        </p:nvSpPr>
        <p:spPr bwMode="auto">
          <a:xfrm>
            <a:off x="254006" y="1235255"/>
            <a:ext cx="2006600" cy="1125415"/>
          </a:xfrm>
          <a:prstGeom prst="rect">
            <a:avLst/>
          </a:prstGeom>
          <a:solidFill>
            <a:srgbClr val="800000"/>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GB" sz="1477" b="1" dirty="0"/>
              <a:t>Determine System Requirements</a:t>
            </a:r>
          </a:p>
        </p:txBody>
      </p:sp>
      <p:sp>
        <p:nvSpPr>
          <p:cNvPr id="24" name="Rectangle 23"/>
          <p:cNvSpPr/>
          <p:nvPr/>
        </p:nvSpPr>
        <p:spPr bwMode="auto">
          <a:xfrm>
            <a:off x="241300" y="4986640"/>
            <a:ext cx="2006600" cy="112541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nchor="ctr"/>
          <a:lstStyle/>
          <a:p>
            <a:pPr>
              <a:defRPr/>
            </a:pPr>
            <a:r>
              <a:rPr lang="en-GB" sz="1477" b="1" dirty="0">
                <a:solidFill>
                  <a:schemeClr val="bg1"/>
                </a:solidFill>
              </a:rPr>
              <a:t>Determine V &amp; V Requirements</a:t>
            </a:r>
          </a:p>
        </p:txBody>
      </p:sp>
      <p:cxnSp>
        <p:nvCxnSpPr>
          <p:cNvPr id="27668" name="Straight Arrow Connector 25"/>
          <p:cNvCxnSpPr>
            <a:cxnSpLocks noChangeShapeType="1"/>
          </p:cNvCxnSpPr>
          <p:nvPr/>
        </p:nvCxnSpPr>
        <p:spPr bwMode="auto">
          <a:xfrm rot="5400000">
            <a:off x="-62034" y="3667370"/>
            <a:ext cx="2625969" cy="12700"/>
          </a:xfrm>
          <a:prstGeom prst="straightConnector1">
            <a:avLst/>
          </a:prstGeom>
          <a:noFill/>
          <a:ln w="76200" cmpd="sng">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7" name="AutoShape 23"/>
          <p:cNvSpPr>
            <a:spLocks noChangeArrowheads="1"/>
          </p:cNvSpPr>
          <p:nvPr/>
        </p:nvSpPr>
        <p:spPr bwMode="auto">
          <a:xfrm>
            <a:off x="3581402" y="4892920"/>
            <a:ext cx="3683000" cy="1348154"/>
          </a:xfrm>
          <a:prstGeom prst="wedgeEllipseCallout">
            <a:avLst>
              <a:gd name="adj1" fmla="val -65472"/>
              <a:gd name="adj2" fmla="val -33153"/>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algn="ctr">
              <a:defRPr/>
            </a:pPr>
            <a:r>
              <a:rPr lang="en-GB" sz="1477" b="1" dirty="0">
                <a:solidFill>
                  <a:schemeClr val="dk1"/>
                </a:solidFill>
                <a:latin typeface="+mn-lt"/>
                <a:ea typeface="+mn-ea"/>
              </a:rPr>
              <a:t>This is as much a Systems Engineering activity as the design of the system</a:t>
            </a:r>
          </a:p>
        </p:txBody>
      </p:sp>
      <p:sp>
        <p:nvSpPr>
          <p:cNvPr id="2" name="TextBox 1"/>
          <p:cNvSpPr txBox="1"/>
          <p:nvPr/>
        </p:nvSpPr>
        <p:spPr>
          <a:xfrm rot="524442">
            <a:off x="5043446" y="1554932"/>
            <a:ext cx="1035861" cy="319639"/>
          </a:xfrm>
          <a:prstGeom prst="rect">
            <a:avLst/>
          </a:prstGeom>
          <a:noFill/>
        </p:spPr>
        <p:txBody>
          <a:bodyPr wrap="none" rtlCol="0">
            <a:spAutoFit/>
          </a:bodyPr>
          <a:lstStyle/>
          <a:p>
            <a:r>
              <a:rPr lang="en-US" sz="1477" dirty="0"/>
              <a:t>Confirms</a:t>
            </a:r>
          </a:p>
        </p:txBody>
      </p:sp>
      <p:sp>
        <p:nvSpPr>
          <p:cNvPr id="3" name="TextBox 2"/>
          <p:cNvSpPr txBox="1"/>
          <p:nvPr/>
        </p:nvSpPr>
        <p:spPr>
          <a:xfrm>
            <a:off x="7475716" y="4709522"/>
            <a:ext cx="184731" cy="319639"/>
          </a:xfrm>
          <a:prstGeom prst="rect">
            <a:avLst/>
          </a:prstGeom>
          <a:noFill/>
        </p:spPr>
        <p:txBody>
          <a:bodyPr wrap="none" rtlCol="0">
            <a:spAutoFit/>
          </a:bodyPr>
          <a:lstStyle/>
          <a:p>
            <a:endParaRPr lang="en-US" sz="1477" dirty="0"/>
          </a:p>
        </p:txBody>
      </p:sp>
    </p:spTree>
    <p:extLst>
      <p:ext uri="{BB962C8B-B14F-4D97-AF65-F5344CB8AC3E}">
        <p14:creationId xmlns:p14="http://schemas.microsoft.com/office/powerpoint/2010/main" val="21112362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0" y="-4763"/>
            <a:ext cx="6489700" cy="1041401"/>
          </a:xfrm>
        </p:spPr>
        <p:txBody>
          <a:bodyPr/>
          <a:lstStyle/>
          <a:p>
            <a:r>
              <a:rPr lang="en-GB" dirty="0">
                <a:latin typeface="Arial" charset="0"/>
              </a:rPr>
              <a:t>Methods for Verification and Validation</a:t>
            </a:r>
          </a:p>
        </p:txBody>
      </p:sp>
      <p:sp>
        <p:nvSpPr>
          <p:cNvPr id="28674" name="Rectangle 3"/>
          <p:cNvSpPr>
            <a:spLocks noGrp="1" noChangeArrowheads="1"/>
          </p:cNvSpPr>
          <p:nvPr>
            <p:ph type="body" idx="4294967295"/>
          </p:nvPr>
        </p:nvSpPr>
        <p:spPr>
          <a:xfrm>
            <a:off x="1462922" y="1479240"/>
            <a:ext cx="7681078" cy="4321175"/>
          </a:xfrm>
        </p:spPr>
        <p:txBody>
          <a:bodyPr/>
          <a:lstStyle/>
          <a:p>
            <a:pPr marL="0" indent="0">
              <a:lnSpc>
                <a:spcPct val="80000"/>
              </a:lnSpc>
              <a:buNone/>
            </a:pPr>
            <a:endParaRPr lang="en-GB" sz="2800" dirty="0">
              <a:latin typeface="Arial" charset="0"/>
            </a:endParaRPr>
          </a:p>
          <a:p>
            <a:pPr lvl="1">
              <a:lnSpc>
                <a:spcPct val="80000"/>
              </a:lnSpc>
            </a:pPr>
            <a:r>
              <a:rPr lang="en-GB" sz="2000" b="1" dirty="0">
                <a:latin typeface="Arial" charset="0"/>
              </a:rPr>
              <a:t>Test</a:t>
            </a:r>
            <a:r>
              <a:rPr lang="en-GB" dirty="0">
                <a:latin typeface="Arial" charset="0"/>
              </a:rPr>
              <a:t> </a:t>
            </a:r>
            <a:r>
              <a:rPr lang="en-AU" dirty="0">
                <a:latin typeface="Arial" charset="0"/>
              </a:rPr>
              <a:t>is a method used to confirm conformance of performance or functional characteristics with specified requirements</a:t>
            </a:r>
            <a:endParaRPr lang="en-GB" dirty="0">
              <a:latin typeface="Arial" charset="0"/>
            </a:endParaRPr>
          </a:p>
          <a:p>
            <a:pPr lvl="1">
              <a:lnSpc>
                <a:spcPct val="80000"/>
              </a:lnSpc>
            </a:pPr>
            <a:endParaRPr lang="en-GB" sz="2000" dirty="0">
              <a:latin typeface="Arial" charset="0"/>
            </a:endParaRPr>
          </a:p>
          <a:p>
            <a:pPr lvl="1">
              <a:lnSpc>
                <a:spcPct val="80000"/>
              </a:lnSpc>
            </a:pPr>
            <a:r>
              <a:rPr lang="en-GB" sz="2000" b="1" dirty="0">
                <a:latin typeface="Arial" charset="0"/>
              </a:rPr>
              <a:t>Demonstration </a:t>
            </a:r>
            <a:r>
              <a:rPr lang="en-GB" dirty="0">
                <a:latin typeface="Arial" charset="0"/>
              </a:rPr>
              <a:t>an activity to provide a demonstration of </a:t>
            </a:r>
            <a:r>
              <a:rPr lang="en-AU" dirty="0">
                <a:latin typeface="Arial" charset="0"/>
              </a:rPr>
              <a:t>observable system actions - </a:t>
            </a:r>
            <a:r>
              <a:rPr lang="en-GB" dirty="0">
                <a:latin typeface="Arial" charset="0"/>
              </a:rPr>
              <a:t>e.g. demonstrate that something is displayed, or demonstrate maintainability</a:t>
            </a:r>
          </a:p>
          <a:p>
            <a:pPr lvl="1">
              <a:lnSpc>
                <a:spcPct val="80000"/>
              </a:lnSpc>
            </a:pPr>
            <a:endParaRPr lang="en-GB" sz="2800" dirty="0">
              <a:latin typeface="Arial" charset="0"/>
            </a:endParaRPr>
          </a:p>
          <a:p>
            <a:pPr lvl="1">
              <a:lnSpc>
                <a:spcPct val="80000"/>
              </a:lnSpc>
            </a:pPr>
            <a:r>
              <a:rPr lang="en-GB" sz="2000" b="1" dirty="0">
                <a:latin typeface="Arial" charset="0"/>
              </a:rPr>
              <a:t>Inspection/Review</a:t>
            </a:r>
            <a:r>
              <a:rPr lang="en-GB" dirty="0">
                <a:latin typeface="Arial" charset="0"/>
              </a:rPr>
              <a:t> is a</a:t>
            </a:r>
            <a:r>
              <a:rPr lang="en-AU" dirty="0">
                <a:latin typeface="Arial" charset="0"/>
              </a:rPr>
              <a:t> visual or other examination </a:t>
            </a:r>
            <a:r>
              <a:rPr lang="en-GB" dirty="0">
                <a:latin typeface="Arial" charset="0"/>
              </a:rPr>
              <a:t>of something to demonstrate it is present - e.g. code inspection or mechanical inspection</a:t>
            </a:r>
          </a:p>
          <a:p>
            <a:pPr lvl="1">
              <a:lnSpc>
                <a:spcPct val="80000"/>
              </a:lnSpc>
            </a:pPr>
            <a:endParaRPr lang="en-GB" sz="1200" dirty="0">
              <a:latin typeface="Arial" charset="0"/>
            </a:endParaRPr>
          </a:p>
          <a:p>
            <a:pPr lvl="1">
              <a:lnSpc>
                <a:spcPct val="80000"/>
              </a:lnSpc>
            </a:pPr>
            <a:r>
              <a:rPr lang="en-GB" sz="2000" b="1" dirty="0">
                <a:latin typeface="Arial" charset="0"/>
              </a:rPr>
              <a:t>Analysis</a:t>
            </a:r>
            <a:r>
              <a:rPr lang="en-GB" dirty="0">
                <a:latin typeface="Arial" charset="0"/>
              </a:rPr>
              <a:t> is the use of  a model to determine or demonstrate conformance – e.g. analysing test results or simulation results, usually where it is not possible to determine directly whether a pass or fail has taken place</a:t>
            </a:r>
          </a:p>
          <a:p>
            <a:pPr lvl="1">
              <a:lnSpc>
                <a:spcPct val="80000"/>
              </a:lnSpc>
            </a:pPr>
            <a:endParaRPr lang="en-GB" sz="1600" dirty="0">
              <a:latin typeface="Arial" charset="0"/>
            </a:endParaRPr>
          </a:p>
          <a:p>
            <a:pPr lvl="1">
              <a:lnSpc>
                <a:spcPct val="80000"/>
              </a:lnSpc>
            </a:pPr>
            <a:r>
              <a:rPr lang="en-GB" sz="2000" b="1" dirty="0">
                <a:latin typeface="Arial" charset="0"/>
              </a:rPr>
              <a:t>Analogy</a:t>
            </a:r>
            <a:r>
              <a:rPr lang="en-GB" dirty="0">
                <a:latin typeface="Arial" charset="0"/>
              </a:rPr>
              <a:t> is the use of evidence of identical or similar systems in an identical or similar environment is used to confirm performance</a:t>
            </a:r>
          </a:p>
        </p:txBody>
      </p:sp>
      <p:sp>
        <p:nvSpPr>
          <p:cNvPr id="2" name="Oval 1"/>
          <p:cNvSpPr/>
          <p:nvPr/>
        </p:nvSpPr>
        <p:spPr>
          <a:xfrm>
            <a:off x="90187" y="1524000"/>
            <a:ext cx="1460056" cy="133216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Test</a:t>
            </a:r>
          </a:p>
        </p:txBody>
      </p:sp>
      <p:sp>
        <p:nvSpPr>
          <p:cNvPr id="6" name="Oval 5"/>
          <p:cNvSpPr/>
          <p:nvPr/>
        </p:nvSpPr>
        <p:spPr>
          <a:xfrm>
            <a:off x="102970" y="2400032"/>
            <a:ext cx="1460056" cy="1332168"/>
          </a:xfrm>
          <a:prstGeom prst="ellipse">
            <a:avLst/>
          </a:prstGeom>
          <a:solidFill>
            <a:srgbClr val="0000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chemeClr val="accent3"/>
                </a:solidFill>
              </a:rPr>
              <a:t>Demon-</a:t>
            </a:r>
            <a:r>
              <a:rPr lang="en-US" sz="1477" dirty="0" err="1">
                <a:solidFill>
                  <a:schemeClr val="accent3"/>
                </a:solidFill>
              </a:rPr>
              <a:t>stration</a:t>
            </a:r>
            <a:endParaRPr lang="en-US" sz="1477" dirty="0">
              <a:solidFill>
                <a:schemeClr val="accent3"/>
              </a:solidFill>
            </a:endParaRPr>
          </a:p>
        </p:txBody>
      </p:sp>
      <p:sp>
        <p:nvSpPr>
          <p:cNvPr id="7" name="Oval 6"/>
          <p:cNvSpPr/>
          <p:nvPr/>
        </p:nvSpPr>
        <p:spPr>
          <a:xfrm>
            <a:off x="105103" y="3425271"/>
            <a:ext cx="1460056" cy="1332168"/>
          </a:xfrm>
          <a:prstGeom prst="ellipse">
            <a:avLst/>
          </a:prstGeom>
          <a:solidFill>
            <a:srgbClr val="3366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Review</a:t>
            </a:r>
          </a:p>
        </p:txBody>
      </p:sp>
      <p:sp>
        <p:nvSpPr>
          <p:cNvPr id="8" name="Oval 7"/>
          <p:cNvSpPr/>
          <p:nvPr/>
        </p:nvSpPr>
        <p:spPr>
          <a:xfrm>
            <a:off x="96574" y="4450506"/>
            <a:ext cx="1460056" cy="1332168"/>
          </a:xfrm>
          <a:prstGeom prst="ellipse">
            <a:avLst/>
          </a:prstGeo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Analysis</a:t>
            </a:r>
          </a:p>
        </p:txBody>
      </p:sp>
      <p:sp>
        <p:nvSpPr>
          <p:cNvPr id="9" name="Oval 8"/>
          <p:cNvSpPr/>
          <p:nvPr/>
        </p:nvSpPr>
        <p:spPr>
          <a:xfrm>
            <a:off x="88044" y="5358511"/>
            <a:ext cx="1460056" cy="1332168"/>
          </a:xfrm>
          <a:prstGeom prst="ellipse">
            <a:avLst/>
          </a:prstGeo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Analogy</a:t>
            </a:r>
          </a:p>
        </p:txBody>
      </p:sp>
      <p:sp>
        <p:nvSpPr>
          <p:cNvPr id="3" name="Rectangle 2"/>
          <p:cNvSpPr/>
          <p:nvPr/>
        </p:nvSpPr>
        <p:spPr>
          <a:xfrm>
            <a:off x="457200" y="1116344"/>
            <a:ext cx="8446253" cy="34233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nSpc>
                <a:spcPct val="80000"/>
              </a:lnSpc>
            </a:pPr>
            <a:r>
              <a:rPr lang="en-GB" sz="2031" dirty="0"/>
              <a:t>There are five basic methods for verification and validation</a:t>
            </a:r>
          </a:p>
        </p:txBody>
      </p:sp>
    </p:spTree>
    <p:extLst>
      <p:ext uri="{BB962C8B-B14F-4D97-AF65-F5344CB8AC3E}">
        <p14:creationId xmlns:p14="http://schemas.microsoft.com/office/powerpoint/2010/main" val="67617791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sz="half" idx="1"/>
          </p:nvPr>
        </p:nvSpPr>
        <p:spPr>
          <a:xfrm>
            <a:off x="118836" y="1524000"/>
            <a:ext cx="4343400" cy="4833256"/>
          </a:xfrm>
        </p:spPr>
        <p:txBody>
          <a:bodyPr/>
          <a:lstStyle/>
          <a:p>
            <a:r>
              <a:rPr lang="en-GB" dirty="0" smtClean="0"/>
              <a:t>We have become locked into the belief that testing is the ultimate method of verification and validation - because it is what the customer wants and expects</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
        <p:nvSpPr>
          <p:cNvPr id="30721" name="Title 1"/>
          <p:cNvSpPr>
            <a:spLocks noGrp="1"/>
          </p:cNvSpPr>
          <p:nvPr>
            <p:ph type="title"/>
          </p:nvPr>
        </p:nvSpPr>
        <p:spPr/>
        <p:txBody>
          <a:bodyPr/>
          <a:lstStyle/>
          <a:p>
            <a:r>
              <a:rPr lang="en-GB" smtClean="0"/>
              <a:t>Verification and Validation = Test?</a:t>
            </a:r>
            <a:endParaRPr lang="en-GB"/>
          </a:p>
        </p:txBody>
      </p:sp>
      <p:pic>
        <p:nvPicPr>
          <p:cNvPr id="5"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52629" y="1474638"/>
            <a:ext cx="2509838" cy="2388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Text Box 7"/>
          <p:cNvSpPr txBox="1">
            <a:spLocks noChangeArrowheads="1"/>
          </p:cNvSpPr>
          <p:nvPr/>
        </p:nvSpPr>
        <p:spPr bwMode="auto">
          <a:xfrm>
            <a:off x="6705600" y="1474638"/>
            <a:ext cx="2193925" cy="2279535"/>
          </a:xfrm>
          <a:prstGeom prst="rect">
            <a:avLst/>
          </a:prstGeom>
          <a:ln/>
          <a:extLst/>
        </p:spPr>
        <p:style>
          <a:lnRef idx="1">
            <a:schemeClr val="accent5"/>
          </a:lnRef>
          <a:fillRef idx="2">
            <a:schemeClr val="accent5"/>
          </a:fillRef>
          <a:effectRef idx="1">
            <a:schemeClr val="accent5"/>
          </a:effectRef>
          <a:fontRef idx="minor">
            <a:schemeClr val="dk1"/>
          </a:fontRef>
        </p:style>
        <p:txBody>
          <a:bodyPr>
            <a:spAutoFit/>
          </a:bodyPr>
          <a:lstStyle/>
          <a:p>
            <a:pPr>
              <a:defRPr/>
            </a:pPr>
            <a:r>
              <a:rPr lang="ja-JP" altLang="en-GB" sz="1292" dirty="0">
                <a:latin typeface="Arial"/>
              </a:rPr>
              <a:t>“</a:t>
            </a:r>
            <a:r>
              <a:rPr lang="en-GB" sz="1292" dirty="0"/>
              <a:t>.. bump, bump, bump, on the back of , his head. It is, as far as he knows the only way of coming downstairs, but sometimes he feels that there really is another way, if only he could stop bumping for a moment and think of it.</a:t>
            </a:r>
          </a:p>
        </p:txBody>
      </p:sp>
      <p:sp>
        <p:nvSpPr>
          <p:cNvPr id="19" name="Content Placeholder 1"/>
          <p:cNvSpPr>
            <a:spLocks noGrp="1"/>
          </p:cNvSpPr>
          <p:nvPr>
            <p:ph sz="half" idx="2"/>
          </p:nvPr>
        </p:nvSpPr>
        <p:spPr>
          <a:xfrm>
            <a:off x="381000" y="4114800"/>
            <a:ext cx="8442436" cy="1961563"/>
          </a:xfrm>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en-GB" sz="2215" smtClean="0">
                <a:latin typeface="Arial" charset="0"/>
              </a:rPr>
              <a:t>Testing in this context is often performed as a demonstration test on a pass-fail basis which is only conclusive if there is a problem! If there is no problem it is not conclusive</a:t>
            </a:r>
          </a:p>
          <a:p>
            <a:r>
              <a:rPr lang="en-GB" sz="2215" smtClean="0">
                <a:latin typeface="Arial" charset="0"/>
              </a:rPr>
              <a:t>This reliance on demonstration testing has led to a distortion of the V diagram </a:t>
            </a:r>
            <a:endParaRPr lang="en-GB" sz="2215" dirty="0">
              <a:latin typeface="Arial" charset="0"/>
            </a:endParaRPr>
          </a:p>
        </p:txBody>
      </p:sp>
    </p:spTree>
    <p:extLst>
      <p:ext uri="{BB962C8B-B14F-4D97-AF65-F5344CB8AC3E}">
        <p14:creationId xmlns:p14="http://schemas.microsoft.com/office/powerpoint/2010/main" val="1983254061"/>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p:cNvSpPr>
            <a:spLocks noChangeArrowheads="1"/>
          </p:cNvSpPr>
          <p:nvPr/>
        </p:nvSpPr>
        <p:spPr bwMode="auto">
          <a:xfrm>
            <a:off x="74930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2770" name="Rectangle 4"/>
          <p:cNvSpPr>
            <a:spLocks noChangeArrowheads="1"/>
          </p:cNvSpPr>
          <p:nvPr/>
        </p:nvSpPr>
        <p:spPr bwMode="auto">
          <a:xfrm>
            <a:off x="3135313" y="4359520"/>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2771" name="AutoShape 5"/>
          <p:cNvSpPr>
            <a:spLocks noChangeArrowheads="1"/>
          </p:cNvSpPr>
          <p:nvPr/>
        </p:nvSpPr>
        <p:spPr bwMode="auto">
          <a:xfrm>
            <a:off x="1763713" y="1427285"/>
            <a:ext cx="5638800" cy="3143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749 w 21600"/>
              <a:gd name="T13" fmla="*/ 4749 h 21600"/>
              <a:gd name="T14" fmla="*/ 16851 w 21600"/>
              <a:gd name="T15" fmla="*/ 16851 h 21600"/>
            </a:gdLst>
            <a:ahLst/>
            <a:cxnLst>
              <a:cxn ang="T8">
                <a:pos x="T0" y="T1"/>
              </a:cxn>
              <a:cxn ang="T9">
                <a:pos x="T2" y="T3"/>
              </a:cxn>
              <a:cxn ang="T10">
                <a:pos x="T4" y="T5"/>
              </a:cxn>
              <a:cxn ang="T11">
                <a:pos x="T6" y="T7"/>
              </a:cxn>
            </a:cxnLst>
            <a:rect l="T12" t="T13" r="T14" b="T15"/>
            <a:pathLst>
              <a:path w="21600" h="21600">
                <a:moveTo>
                  <a:pt x="0" y="0"/>
                </a:moveTo>
                <a:lnTo>
                  <a:pt x="5898" y="21600"/>
                </a:lnTo>
                <a:lnTo>
                  <a:pt x="15702" y="21600"/>
                </a:lnTo>
                <a:lnTo>
                  <a:pt x="21600" y="0"/>
                </a:lnTo>
                <a:lnTo>
                  <a:pt x="0" y="0"/>
                </a:lnTo>
                <a:close/>
              </a:path>
            </a:pathLst>
          </a:cu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2772" name="Rectangle 10"/>
          <p:cNvSpPr>
            <a:spLocks noChangeArrowheads="1"/>
          </p:cNvSpPr>
          <p:nvPr/>
        </p:nvSpPr>
        <p:spPr bwMode="auto">
          <a:xfrm>
            <a:off x="2170118" y="1560644"/>
            <a:ext cx="830262" cy="348762"/>
          </a:xfrm>
          <a:prstGeom prst="rect">
            <a:avLst/>
          </a:prstGeom>
          <a:solidFill>
            <a:schemeClr val="bg1"/>
          </a:solidFill>
          <a:ln w="9525">
            <a:solidFill>
              <a:schemeClr val="tx1"/>
            </a:solidFill>
            <a:miter lim="800000"/>
            <a:headEnd/>
            <a:tailEnd/>
          </a:ln>
        </p:spPr>
        <p:txBody>
          <a:bodyPr anchor="ctr"/>
          <a:lstStyle/>
          <a:p>
            <a:pPr algn="ctr"/>
            <a:r>
              <a:rPr lang="en-GB" sz="1108">
                <a:solidFill>
                  <a:srgbClr val="000000"/>
                </a:solidFill>
              </a:rPr>
              <a:t>System Design</a:t>
            </a:r>
          </a:p>
        </p:txBody>
      </p:sp>
      <p:sp>
        <p:nvSpPr>
          <p:cNvPr id="32773" name="Rectangle 12"/>
          <p:cNvSpPr>
            <a:spLocks noChangeArrowheads="1"/>
          </p:cNvSpPr>
          <p:nvPr/>
        </p:nvSpPr>
        <p:spPr bwMode="auto">
          <a:xfrm>
            <a:off x="4948239" y="3999044"/>
            <a:ext cx="830262"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Unit tests</a:t>
            </a:r>
          </a:p>
        </p:txBody>
      </p:sp>
      <p:sp>
        <p:nvSpPr>
          <p:cNvPr id="32774" name="Line 13"/>
          <p:cNvSpPr>
            <a:spLocks noChangeShapeType="1"/>
          </p:cNvSpPr>
          <p:nvPr/>
        </p:nvSpPr>
        <p:spPr bwMode="auto">
          <a:xfrm>
            <a:off x="4283080" y="4161692"/>
            <a:ext cx="4984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75" name="Rectangle 14"/>
          <p:cNvSpPr>
            <a:spLocks noChangeArrowheads="1"/>
          </p:cNvSpPr>
          <p:nvPr/>
        </p:nvSpPr>
        <p:spPr bwMode="auto">
          <a:xfrm>
            <a:off x="2446338" y="2184889"/>
            <a:ext cx="830262"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 System Design</a:t>
            </a:r>
          </a:p>
        </p:txBody>
      </p:sp>
      <p:sp>
        <p:nvSpPr>
          <p:cNvPr id="32776" name="Rectangle 15"/>
          <p:cNvSpPr>
            <a:spLocks noChangeArrowheads="1"/>
          </p:cNvSpPr>
          <p:nvPr/>
        </p:nvSpPr>
        <p:spPr bwMode="auto">
          <a:xfrm>
            <a:off x="2705100" y="2779844"/>
            <a:ext cx="830263" cy="348762"/>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Sub-Sub System Design</a:t>
            </a:r>
          </a:p>
        </p:txBody>
      </p:sp>
      <p:sp>
        <p:nvSpPr>
          <p:cNvPr id="32777" name="Rectangle 16"/>
          <p:cNvSpPr>
            <a:spLocks noChangeArrowheads="1"/>
          </p:cNvSpPr>
          <p:nvPr/>
        </p:nvSpPr>
        <p:spPr bwMode="auto">
          <a:xfrm>
            <a:off x="3257550" y="3971201"/>
            <a:ext cx="831850"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Component</a:t>
            </a:r>
          </a:p>
          <a:p>
            <a:pPr algn="ctr" eaLnBrk="0" hangingPunct="0"/>
            <a:r>
              <a:rPr lang="en-GB" sz="831">
                <a:solidFill>
                  <a:srgbClr val="000000"/>
                </a:solidFill>
              </a:rPr>
              <a:t>design</a:t>
            </a:r>
          </a:p>
        </p:txBody>
      </p:sp>
      <p:sp>
        <p:nvSpPr>
          <p:cNvPr id="32778" name="Rectangle 19"/>
          <p:cNvSpPr>
            <a:spLocks noChangeArrowheads="1"/>
          </p:cNvSpPr>
          <p:nvPr/>
        </p:nvSpPr>
        <p:spPr bwMode="auto">
          <a:xfrm>
            <a:off x="5851525" y="2184889"/>
            <a:ext cx="831850"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Subsystem Integration  tests</a:t>
            </a:r>
          </a:p>
        </p:txBody>
      </p:sp>
      <p:sp>
        <p:nvSpPr>
          <p:cNvPr id="32779" name="Rectangle 20"/>
          <p:cNvSpPr>
            <a:spLocks noChangeArrowheads="1"/>
          </p:cNvSpPr>
          <p:nvPr/>
        </p:nvSpPr>
        <p:spPr bwMode="auto">
          <a:xfrm>
            <a:off x="6100765" y="1560635"/>
            <a:ext cx="831850"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System Integration</a:t>
            </a:r>
          </a:p>
          <a:p>
            <a:pPr algn="ctr" eaLnBrk="0" hangingPunct="0"/>
            <a:r>
              <a:rPr lang="en-GB" sz="831">
                <a:solidFill>
                  <a:srgbClr val="000000"/>
                </a:solidFill>
              </a:rPr>
              <a:t>tests</a:t>
            </a:r>
          </a:p>
        </p:txBody>
      </p:sp>
      <p:sp>
        <p:nvSpPr>
          <p:cNvPr id="32780" name="AutoShape 21"/>
          <p:cNvSpPr>
            <a:spLocks noChangeArrowheads="1"/>
          </p:cNvSpPr>
          <p:nvPr/>
        </p:nvSpPr>
        <p:spPr bwMode="gray">
          <a:xfrm flipV="1">
            <a:off x="3236918" y="1419958"/>
            <a:ext cx="2703512" cy="260105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2781" name="Line 22"/>
          <p:cNvSpPr>
            <a:spLocks noChangeShapeType="1"/>
          </p:cNvSpPr>
          <p:nvPr/>
        </p:nvSpPr>
        <p:spPr bwMode="auto">
          <a:xfrm>
            <a:off x="4033838" y="3559420"/>
            <a:ext cx="1079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2" name="Line 23"/>
          <p:cNvSpPr>
            <a:spLocks noChangeShapeType="1"/>
          </p:cNvSpPr>
          <p:nvPr/>
        </p:nvSpPr>
        <p:spPr bwMode="auto">
          <a:xfrm>
            <a:off x="3692530" y="2965938"/>
            <a:ext cx="17065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3" name="Line 24"/>
          <p:cNvSpPr>
            <a:spLocks noChangeShapeType="1"/>
          </p:cNvSpPr>
          <p:nvPr/>
        </p:nvSpPr>
        <p:spPr bwMode="auto">
          <a:xfrm>
            <a:off x="3416300" y="2363666"/>
            <a:ext cx="22701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4" name="Line 25"/>
          <p:cNvSpPr>
            <a:spLocks noChangeShapeType="1"/>
          </p:cNvSpPr>
          <p:nvPr/>
        </p:nvSpPr>
        <p:spPr bwMode="auto">
          <a:xfrm flipV="1">
            <a:off x="3148014" y="1739412"/>
            <a:ext cx="28146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5" name="Text Box 26"/>
          <p:cNvSpPr txBox="1">
            <a:spLocks noChangeArrowheads="1"/>
          </p:cNvSpPr>
          <p:nvPr/>
        </p:nvSpPr>
        <p:spPr bwMode="auto">
          <a:xfrm>
            <a:off x="4195855" y="3387969"/>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6" name="Text Box 27"/>
          <p:cNvSpPr txBox="1">
            <a:spLocks noChangeArrowheads="1"/>
          </p:cNvSpPr>
          <p:nvPr/>
        </p:nvSpPr>
        <p:spPr bwMode="auto">
          <a:xfrm>
            <a:off x="4195855" y="1565031"/>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7" name="Text Box 28"/>
          <p:cNvSpPr txBox="1">
            <a:spLocks noChangeArrowheads="1"/>
          </p:cNvSpPr>
          <p:nvPr/>
        </p:nvSpPr>
        <p:spPr bwMode="auto">
          <a:xfrm>
            <a:off x="4221255" y="2196613"/>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8" name="Text Box 29"/>
          <p:cNvSpPr txBox="1">
            <a:spLocks noChangeArrowheads="1"/>
          </p:cNvSpPr>
          <p:nvPr/>
        </p:nvSpPr>
        <p:spPr bwMode="auto">
          <a:xfrm>
            <a:off x="4214906" y="2798885"/>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9" name="Text Box 30"/>
          <p:cNvSpPr txBox="1">
            <a:spLocks noChangeArrowheads="1"/>
          </p:cNvSpPr>
          <p:nvPr/>
        </p:nvSpPr>
        <p:spPr bwMode="auto">
          <a:xfrm>
            <a:off x="4184742" y="4001967"/>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90" name="TextBox 35"/>
          <p:cNvSpPr txBox="1">
            <a:spLocks noChangeArrowheads="1"/>
          </p:cNvSpPr>
          <p:nvPr/>
        </p:nvSpPr>
        <p:spPr bwMode="auto">
          <a:xfrm>
            <a:off x="3157375" y="27871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1" name="TextBox 37"/>
          <p:cNvSpPr txBox="1">
            <a:spLocks noChangeArrowheads="1"/>
          </p:cNvSpPr>
          <p:nvPr/>
        </p:nvSpPr>
        <p:spPr bwMode="auto">
          <a:xfrm>
            <a:off x="3376454" y="3209197"/>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2" name="TextBox 36"/>
          <p:cNvSpPr txBox="1">
            <a:spLocks noChangeArrowheads="1"/>
          </p:cNvSpPr>
          <p:nvPr/>
        </p:nvSpPr>
        <p:spPr bwMode="auto">
          <a:xfrm>
            <a:off x="3262154" y="2989392"/>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3" name="TextBox 38"/>
          <p:cNvSpPr txBox="1">
            <a:spLocks noChangeArrowheads="1"/>
          </p:cNvSpPr>
          <p:nvPr/>
        </p:nvSpPr>
        <p:spPr bwMode="auto">
          <a:xfrm>
            <a:off x="5376700" y="321798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4" name="TextBox 39"/>
          <p:cNvSpPr txBox="1">
            <a:spLocks noChangeArrowheads="1"/>
          </p:cNvSpPr>
          <p:nvPr/>
        </p:nvSpPr>
        <p:spPr bwMode="auto">
          <a:xfrm>
            <a:off x="5662454" y="2857508"/>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5" name="TextBox 40"/>
          <p:cNvSpPr txBox="1">
            <a:spLocks noChangeArrowheads="1"/>
          </p:cNvSpPr>
          <p:nvPr/>
        </p:nvSpPr>
        <p:spPr bwMode="auto">
          <a:xfrm>
            <a:off x="5529100" y="30157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6" name="Title 58"/>
          <p:cNvSpPr>
            <a:spLocks noGrp="1"/>
          </p:cNvSpPr>
          <p:nvPr>
            <p:ph type="title"/>
          </p:nvPr>
        </p:nvSpPr>
        <p:spPr/>
        <p:txBody>
          <a:bodyPr/>
          <a:lstStyle/>
          <a:p>
            <a:r>
              <a:rPr lang="en-GB" smtClean="0"/>
              <a:t>Theoretical V</a:t>
            </a:r>
            <a:endParaRPr lang="en-GB"/>
          </a:p>
        </p:txBody>
      </p:sp>
      <p:sp>
        <p:nvSpPr>
          <p:cNvPr id="32797" name="Rectangle 19"/>
          <p:cNvSpPr>
            <a:spLocks noChangeArrowheads="1"/>
          </p:cNvSpPr>
          <p:nvPr/>
        </p:nvSpPr>
        <p:spPr bwMode="auto">
          <a:xfrm>
            <a:off x="5603880" y="2668475"/>
            <a:ext cx="831850" cy="505557"/>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a:t>
            </a:r>
            <a:r>
              <a:rPr lang="en-GB" sz="831" dirty="0" err="1">
                <a:solidFill>
                  <a:srgbClr val="000000"/>
                </a:solidFill>
              </a:rPr>
              <a:t>subystem</a:t>
            </a:r>
            <a:r>
              <a:rPr lang="en-GB" sz="831" dirty="0">
                <a:solidFill>
                  <a:srgbClr val="000000"/>
                </a:solidFill>
              </a:rPr>
              <a:t> Integration  tests</a:t>
            </a:r>
          </a:p>
        </p:txBody>
      </p:sp>
      <p:sp>
        <p:nvSpPr>
          <p:cNvPr id="2" name="Rounded Rectangular Callout 1"/>
          <p:cNvSpPr/>
          <p:nvPr/>
        </p:nvSpPr>
        <p:spPr>
          <a:xfrm>
            <a:off x="6111732" y="4330425"/>
            <a:ext cx="2374348" cy="1824723"/>
          </a:xfrm>
          <a:prstGeom prst="wedgeRoundRectCallout">
            <a:avLst>
              <a:gd name="adj1" fmla="val -28181"/>
              <a:gd name="adj2" fmla="val -140499"/>
              <a:gd name="adj3" fmla="val 16667"/>
            </a:avLst>
          </a:prstGeom>
          <a:solidFill>
            <a:srgbClr val="800000"/>
          </a:solidFill>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US" sz="1477" dirty="0"/>
              <a:t>This model has been adapted from a very well known organization – Note the use of the word “tests” on the right hand side!</a:t>
            </a:r>
          </a:p>
        </p:txBody>
      </p:sp>
      <p:sp>
        <p:nvSpPr>
          <p:cNvPr id="32" name="TextBox 31"/>
          <p:cNvSpPr txBox="1"/>
          <p:nvPr/>
        </p:nvSpPr>
        <p:spPr>
          <a:xfrm>
            <a:off x="156488" y="4838060"/>
            <a:ext cx="5289111" cy="12288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Questions: </a:t>
            </a:r>
          </a:p>
          <a:p>
            <a:pPr marL="263776" indent="-263776">
              <a:buFont typeface="Arial"/>
              <a:buChar char="•"/>
            </a:pPr>
            <a:r>
              <a:rPr lang="en-US" sz="1477" dirty="0"/>
              <a:t>If a “test” fails what happens?</a:t>
            </a:r>
          </a:p>
          <a:p>
            <a:pPr marL="263776" indent="-263776">
              <a:buFont typeface="Arial"/>
              <a:buChar char="•"/>
            </a:pPr>
            <a:r>
              <a:rPr lang="en-US" sz="1477" dirty="0"/>
              <a:t>Where are the resources found to “fix” the issue?</a:t>
            </a:r>
          </a:p>
          <a:p>
            <a:pPr marL="263776" indent="-263776">
              <a:buFont typeface="Arial"/>
              <a:buChar char="•"/>
            </a:pPr>
            <a:r>
              <a:rPr lang="en-US" sz="1477" dirty="0"/>
              <a:t>What happens to that work whose resource has been allocated to help “fix” the issue? </a:t>
            </a:r>
          </a:p>
        </p:txBody>
      </p:sp>
    </p:spTree>
    <p:extLst>
      <p:ext uri="{BB962C8B-B14F-4D97-AF65-F5344CB8AC3E}">
        <p14:creationId xmlns:p14="http://schemas.microsoft.com/office/powerpoint/2010/main" val="10949849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ChangeArrowheads="1"/>
          </p:cNvSpPr>
          <p:nvPr/>
        </p:nvSpPr>
        <p:spPr bwMode="auto">
          <a:xfrm>
            <a:off x="23495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794" name="Rectangle 4"/>
          <p:cNvSpPr>
            <a:spLocks noChangeArrowheads="1"/>
          </p:cNvSpPr>
          <p:nvPr/>
        </p:nvSpPr>
        <p:spPr bwMode="auto">
          <a:xfrm>
            <a:off x="2620963" y="4359520"/>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795" name="AutoShape 5"/>
          <p:cNvSpPr>
            <a:spLocks noChangeArrowheads="1"/>
          </p:cNvSpPr>
          <p:nvPr/>
        </p:nvSpPr>
        <p:spPr bwMode="auto">
          <a:xfrm>
            <a:off x="1249363" y="1427285"/>
            <a:ext cx="5638800" cy="3143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749 w 21600"/>
              <a:gd name="T13" fmla="*/ 4749 h 21600"/>
              <a:gd name="T14" fmla="*/ 16851 w 21600"/>
              <a:gd name="T15" fmla="*/ 16851 h 21600"/>
            </a:gdLst>
            <a:ahLst/>
            <a:cxnLst>
              <a:cxn ang="T8">
                <a:pos x="T0" y="T1"/>
              </a:cxn>
              <a:cxn ang="T9">
                <a:pos x="T2" y="T3"/>
              </a:cxn>
              <a:cxn ang="T10">
                <a:pos x="T4" y="T5"/>
              </a:cxn>
              <a:cxn ang="T11">
                <a:pos x="T6" y="T7"/>
              </a:cxn>
            </a:cxnLst>
            <a:rect l="T12" t="T13" r="T14" b="T15"/>
            <a:pathLst>
              <a:path w="21600" h="21600">
                <a:moveTo>
                  <a:pt x="0" y="0"/>
                </a:moveTo>
                <a:lnTo>
                  <a:pt x="5898" y="21600"/>
                </a:lnTo>
                <a:lnTo>
                  <a:pt x="15702" y="21600"/>
                </a:lnTo>
                <a:lnTo>
                  <a:pt x="21600" y="0"/>
                </a:lnTo>
                <a:lnTo>
                  <a:pt x="0" y="0"/>
                </a:lnTo>
                <a:close/>
              </a:path>
            </a:pathLst>
          </a:cu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3796" name="Rectangle 10"/>
          <p:cNvSpPr>
            <a:spLocks noChangeArrowheads="1"/>
          </p:cNvSpPr>
          <p:nvPr/>
        </p:nvSpPr>
        <p:spPr bwMode="auto">
          <a:xfrm>
            <a:off x="1655763" y="1560644"/>
            <a:ext cx="696912" cy="348762"/>
          </a:xfrm>
          <a:prstGeom prst="rect">
            <a:avLst/>
          </a:prstGeom>
          <a:solidFill>
            <a:schemeClr val="bg1"/>
          </a:solidFill>
          <a:ln w="9525">
            <a:solidFill>
              <a:schemeClr val="tx1"/>
            </a:solidFill>
            <a:miter lim="800000"/>
            <a:headEnd/>
            <a:tailEnd/>
          </a:ln>
        </p:spPr>
        <p:txBody>
          <a:bodyPr anchor="ctr"/>
          <a:lstStyle/>
          <a:p>
            <a:pPr algn="ctr"/>
            <a:r>
              <a:rPr lang="en-GB" sz="1108">
                <a:solidFill>
                  <a:srgbClr val="000000"/>
                </a:solidFill>
              </a:rPr>
              <a:t>System Design</a:t>
            </a:r>
          </a:p>
        </p:txBody>
      </p:sp>
      <p:sp>
        <p:nvSpPr>
          <p:cNvPr id="33797" name="Rectangle 12"/>
          <p:cNvSpPr>
            <a:spLocks noChangeArrowheads="1"/>
          </p:cNvSpPr>
          <p:nvPr/>
        </p:nvSpPr>
        <p:spPr bwMode="auto">
          <a:xfrm>
            <a:off x="4286250" y="3999044"/>
            <a:ext cx="977900"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Unit tests</a:t>
            </a:r>
          </a:p>
        </p:txBody>
      </p:sp>
      <p:sp>
        <p:nvSpPr>
          <p:cNvPr id="33798" name="Line 13"/>
          <p:cNvSpPr>
            <a:spLocks noChangeShapeType="1"/>
          </p:cNvSpPr>
          <p:nvPr/>
        </p:nvSpPr>
        <p:spPr bwMode="auto">
          <a:xfrm>
            <a:off x="3673480" y="4161692"/>
            <a:ext cx="4984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799" name="Rectangle 14"/>
          <p:cNvSpPr>
            <a:spLocks noChangeArrowheads="1"/>
          </p:cNvSpPr>
          <p:nvPr/>
        </p:nvSpPr>
        <p:spPr bwMode="auto">
          <a:xfrm>
            <a:off x="1931988" y="2184889"/>
            <a:ext cx="696912"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 System Design</a:t>
            </a:r>
          </a:p>
        </p:txBody>
      </p:sp>
      <p:sp>
        <p:nvSpPr>
          <p:cNvPr id="33800" name="Rectangle 15"/>
          <p:cNvSpPr>
            <a:spLocks noChangeArrowheads="1"/>
          </p:cNvSpPr>
          <p:nvPr/>
        </p:nvSpPr>
        <p:spPr bwMode="auto">
          <a:xfrm>
            <a:off x="2190750" y="2779844"/>
            <a:ext cx="704850" cy="348762"/>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Sub-Sub System Design</a:t>
            </a:r>
          </a:p>
        </p:txBody>
      </p:sp>
      <p:sp>
        <p:nvSpPr>
          <p:cNvPr id="33801" name="Rectangle 16"/>
          <p:cNvSpPr>
            <a:spLocks noChangeArrowheads="1"/>
          </p:cNvSpPr>
          <p:nvPr/>
        </p:nvSpPr>
        <p:spPr bwMode="auto">
          <a:xfrm>
            <a:off x="2743200" y="3971201"/>
            <a:ext cx="733425"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Component</a:t>
            </a:r>
          </a:p>
          <a:p>
            <a:pPr algn="ctr" eaLnBrk="0" hangingPunct="0"/>
            <a:r>
              <a:rPr lang="en-GB" sz="831">
                <a:solidFill>
                  <a:srgbClr val="000000"/>
                </a:solidFill>
              </a:rPr>
              <a:t>design</a:t>
            </a:r>
          </a:p>
        </p:txBody>
      </p:sp>
      <p:sp>
        <p:nvSpPr>
          <p:cNvPr id="33802" name="Rectangle 19"/>
          <p:cNvSpPr>
            <a:spLocks noChangeArrowheads="1"/>
          </p:cNvSpPr>
          <p:nvPr/>
        </p:nvSpPr>
        <p:spPr bwMode="auto">
          <a:xfrm>
            <a:off x="5133975" y="2184889"/>
            <a:ext cx="1035050"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Subsystem Integration  tests</a:t>
            </a:r>
          </a:p>
        </p:txBody>
      </p:sp>
      <p:sp>
        <p:nvSpPr>
          <p:cNvPr id="33803" name="Rectangle 20"/>
          <p:cNvSpPr>
            <a:spLocks noChangeArrowheads="1"/>
          </p:cNvSpPr>
          <p:nvPr/>
        </p:nvSpPr>
        <p:spPr bwMode="auto">
          <a:xfrm>
            <a:off x="5400675" y="1560635"/>
            <a:ext cx="1017588"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System Integration</a:t>
            </a:r>
          </a:p>
          <a:p>
            <a:pPr algn="ctr" eaLnBrk="0" hangingPunct="0"/>
            <a:r>
              <a:rPr lang="en-GB" sz="831">
                <a:solidFill>
                  <a:srgbClr val="000000"/>
                </a:solidFill>
              </a:rPr>
              <a:t>tests</a:t>
            </a:r>
          </a:p>
        </p:txBody>
      </p:sp>
      <p:sp>
        <p:nvSpPr>
          <p:cNvPr id="33804" name="AutoShape 21"/>
          <p:cNvSpPr>
            <a:spLocks noChangeArrowheads="1"/>
          </p:cNvSpPr>
          <p:nvPr/>
        </p:nvSpPr>
        <p:spPr bwMode="gray">
          <a:xfrm flipV="1">
            <a:off x="2322518" y="1419958"/>
            <a:ext cx="2703512" cy="260105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05" name="Line 22"/>
          <p:cNvSpPr>
            <a:spLocks noChangeShapeType="1"/>
          </p:cNvSpPr>
          <p:nvPr/>
        </p:nvSpPr>
        <p:spPr bwMode="auto">
          <a:xfrm>
            <a:off x="3309938" y="3559420"/>
            <a:ext cx="1079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6" name="Line 23"/>
          <p:cNvSpPr>
            <a:spLocks noChangeShapeType="1"/>
          </p:cNvSpPr>
          <p:nvPr/>
        </p:nvSpPr>
        <p:spPr bwMode="auto">
          <a:xfrm>
            <a:off x="2997205" y="2965938"/>
            <a:ext cx="17065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7" name="Line 24"/>
          <p:cNvSpPr>
            <a:spLocks noChangeShapeType="1"/>
          </p:cNvSpPr>
          <p:nvPr/>
        </p:nvSpPr>
        <p:spPr bwMode="auto">
          <a:xfrm>
            <a:off x="2701926" y="2372458"/>
            <a:ext cx="22701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8" name="Line 25"/>
          <p:cNvSpPr>
            <a:spLocks noChangeShapeType="1"/>
          </p:cNvSpPr>
          <p:nvPr/>
        </p:nvSpPr>
        <p:spPr bwMode="auto">
          <a:xfrm flipV="1">
            <a:off x="2433642" y="1739412"/>
            <a:ext cx="28146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9" name="Text Box 26"/>
          <p:cNvSpPr txBox="1">
            <a:spLocks noChangeArrowheads="1"/>
          </p:cNvSpPr>
          <p:nvPr/>
        </p:nvSpPr>
        <p:spPr bwMode="auto">
          <a:xfrm>
            <a:off x="3471955" y="3387969"/>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0" name="Text Box 27"/>
          <p:cNvSpPr txBox="1">
            <a:spLocks noChangeArrowheads="1"/>
          </p:cNvSpPr>
          <p:nvPr/>
        </p:nvSpPr>
        <p:spPr bwMode="auto">
          <a:xfrm>
            <a:off x="3479894" y="1565031"/>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1" name="Text Box 28"/>
          <p:cNvSpPr txBox="1">
            <a:spLocks noChangeArrowheads="1"/>
          </p:cNvSpPr>
          <p:nvPr/>
        </p:nvSpPr>
        <p:spPr bwMode="auto">
          <a:xfrm>
            <a:off x="3506880" y="2205405"/>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2" name="Text Box 29"/>
          <p:cNvSpPr txBox="1">
            <a:spLocks noChangeArrowheads="1"/>
          </p:cNvSpPr>
          <p:nvPr/>
        </p:nvSpPr>
        <p:spPr bwMode="auto">
          <a:xfrm>
            <a:off x="3517994" y="2798885"/>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3" name="Text Box 30"/>
          <p:cNvSpPr txBox="1">
            <a:spLocks noChangeArrowheads="1"/>
          </p:cNvSpPr>
          <p:nvPr/>
        </p:nvSpPr>
        <p:spPr bwMode="auto">
          <a:xfrm>
            <a:off x="3575142" y="4001967"/>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4" name="TextBox 35"/>
          <p:cNvSpPr txBox="1">
            <a:spLocks noChangeArrowheads="1"/>
          </p:cNvSpPr>
          <p:nvPr/>
        </p:nvSpPr>
        <p:spPr bwMode="auto">
          <a:xfrm>
            <a:off x="2643028" y="27871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5" name="TextBox 37"/>
          <p:cNvSpPr txBox="1">
            <a:spLocks noChangeArrowheads="1"/>
          </p:cNvSpPr>
          <p:nvPr/>
        </p:nvSpPr>
        <p:spPr bwMode="auto">
          <a:xfrm>
            <a:off x="2862100" y="3209197"/>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6" name="TextBox 36"/>
          <p:cNvSpPr txBox="1">
            <a:spLocks noChangeArrowheads="1"/>
          </p:cNvSpPr>
          <p:nvPr/>
        </p:nvSpPr>
        <p:spPr bwMode="auto">
          <a:xfrm>
            <a:off x="2747800" y="2989392"/>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7" name="TextBox 38"/>
          <p:cNvSpPr txBox="1">
            <a:spLocks noChangeArrowheads="1"/>
          </p:cNvSpPr>
          <p:nvPr/>
        </p:nvSpPr>
        <p:spPr bwMode="auto">
          <a:xfrm>
            <a:off x="4862354" y="321798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8" name="TextBox 39"/>
          <p:cNvSpPr txBox="1">
            <a:spLocks noChangeArrowheads="1"/>
          </p:cNvSpPr>
          <p:nvPr/>
        </p:nvSpPr>
        <p:spPr bwMode="auto">
          <a:xfrm>
            <a:off x="5090954" y="2804754"/>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9" name="TextBox 40"/>
          <p:cNvSpPr txBox="1">
            <a:spLocks noChangeArrowheads="1"/>
          </p:cNvSpPr>
          <p:nvPr/>
        </p:nvSpPr>
        <p:spPr bwMode="auto">
          <a:xfrm>
            <a:off x="4967128" y="30157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20" name="Title 58"/>
          <p:cNvSpPr>
            <a:spLocks noGrp="1"/>
          </p:cNvSpPr>
          <p:nvPr>
            <p:ph type="title"/>
          </p:nvPr>
        </p:nvSpPr>
        <p:spPr/>
        <p:txBody>
          <a:bodyPr/>
          <a:lstStyle/>
          <a:p>
            <a:r>
              <a:rPr lang="en-GB" smtClean="0"/>
              <a:t>Right Drift </a:t>
            </a:r>
            <a:endParaRPr lang="en-GB"/>
          </a:p>
        </p:txBody>
      </p:sp>
      <p:sp>
        <p:nvSpPr>
          <p:cNvPr id="33821" name="Rectangle 19"/>
          <p:cNvSpPr>
            <a:spLocks noChangeArrowheads="1"/>
          </p:cNvSpPr>
          <p:nvPr/>
        </p:nvSpPr>
        <p:spPr bwMode="auto">
          <a:xfrm>
            <a:off x="4905375" y="2668475"/>
            <a:ext cx="1016000" cy="505557"/>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Sub-subsystem Integration  tests</a:t>
            </a:r>
          </a:p>
        </p:txBody>
      </p:sp>
      <p:sp>
        <p:nvSpPr>
          <p:cNvPr id="33822" name="Rectangle 3"/>
          <p:cNvSpPr>
            <a:spLocks noChangeArrowheads="1"/>
          </p:cNvSpPr>
          <p:nvPr/>
        </p:nvSpPr>
        <p:spPr bwMode="auto">
          <a:xfrm>
            <a:off x="23495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3" name="Rectangle 4"/>
          <p:cNvSpPr>
            <a:spLocks noChangeArrowheads="1"/>
          </p:cNvSpPr>
          <p:nvPr/>
        </p:nvSpPr>
        <p:spPr bwMode="auto">
          <a:xfrm>
            <a:off x="2684463" y="4441581"/>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4" name="AutoShape 31"/>
          <p:cNvSpPr>
            <a:spLocks noChangeArrowheads="1"/>
          </p:cNvSpPr>
          <p:nvPr/>
        </p:nvSpPr>
        <p:spPr bwMode="auto">
          <a:xfrm>
            <a:off x="5341938" y="4957397"/>
            <a:ext cx="1441450"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5" name="AutoShape 32"/>
          <p:cNvSpPr>
            <a:spLocks noChangeArrowheads="1"/>
          </p:cNvSpPr>
          <p:nvPr/>
        </p:nvSpPr>
        <p:spPr bwMode="auto">
          <a:xfrm flipH="1">
            <a:off x="3049589" y="4957397"/>
            <a:ext cx="1944687"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6" name="Rectangle 33"/>
          <p:cNvSpPr>
            <a:spLocks noChangeArrowheads="1"/>
          </p:cNvSpPr>
          <p:nvPr/>
        </p:nvSpPr>
        <p:spPr bwMode="auto">
          <a:xfrm flipH="1">
            <a:off x="4994280" y="4957397"/>
            <a:ext cx="358775" cy="112981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7" name="Rectangle 34"/>
          <p:cNvSpPr>
            <a:spLocks noChangeArrowheads="1"/>
          </p:cNvSpPr>
          <p:nvPr/>
        </p:nvSpPr>
        <p:spPr bwMode="auto">
          <a:xfrm rot="5400000" flipH="1">
            <a:off x="2776054" y="5237411"/>
            <a:ext cx="331177" cy="13684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8" name="AutoShape 35"/>
          <p:cNvSpPr>
            <a:spLocks noChangeArrowheads="1"/>
          </p:cNvSpPr>
          <p:nvPr/>
        </p:nvSpPr>
        <p:spPr bwMode="auto">
          <a:xfrm flipH="1">
            <a:off x="1033465" y="5756040"/>
            <a:ext cx="1223962" cy="331177"/>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grpSp>
        <p:nvGrpSpPr>
          <p:cNvPr id="33829" name="Group 36"/>
          <p:cNvGrpSpPr>
            <a:grpSpLocks/>
          </p:cNvGrpSpPr>
          <p:nvPr/>
        </p:nvGrpSpPr>
        <p:grpSpPr bwMode="auto">
          <a:xfrm>
            <a:off x="588962" y="4882662"/>
            <a:ext cx="6694488" cy="1480039"/>
            <a:chOff x="695" y="3152"/>
            <a:chExt cx="4217" cy="1010"/>
          </a:xfrm>
        </p:grpSpPr>
        <p:sp>
          <p:nvSpPr>
            <p:cNvPr id="33834" name="Line 37"/>
            <p:cNvSpPr>
              <a:spLocks noChangeShapeType="1"/>
            </p:cNvSpPr>
            <p:nvPr/>
          </p:nvSpPr>
          <p:spPr bwMode="auto">
            <a:xfrm>
              <a:off x="976" y="3976"/>
              <a:ext cx="39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3835" name="Text Box 38"/>
            <p:cNvSpPr txBox="1">
              <a:spLocks noChangeArrowheads="1"/>
            </p:cNvSpPr>
            <p:nvPr/>
          </p:nvSpPr>
          <p:spPr bwMode="auto">
            <a:xfrm>
              <a:off x="4363" y="3983"/>
              <a:ext cx="315"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Time</a:t>
              </a:r>
            </a:p>
          </p:txBody>
        </p:sp>
        <p:sp>
          <p:nvSpPr>
            <p:cNvPr id="33836" name="Line 39"/>
            <p:cNvSpPr>
              <a:spLocks noChangeShapeType="1"/>
            </p:cNvSpPr>
            <p:nvPr/>
          </p:nvSpPr>
          <p:spPr bwMode="auto">
            <a:xfrm flipV="1">
              <a:off x="980" y="3152"/>
              <a:ext cx="0" cy="82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3837" name="Text Box 40"/>
            <p:cNvSpPr txBox="1">
              <a:spLocks noChangeArrowheads="1"/>
            </p:cNvSpPr>
            <p:nvPr/>
          </p:nvSpPr>
          <p:spPr bwMode="auto">
            <a:xfrm rot="16200000">
              <a:off x="598" y="3467"/>
              <a:ext cx="3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Effort</a:t>
              </a:r>
            </a:p>
          </p:txBody>
        </p:sp>
      </p:grpSp>
      <p:sp>
        <p:nvSpPr>
          <p:cNvPr id="49" name="AutoShape 41"/>
          <p:cNvSpPr>
            <a:spLocks noChangeArrowheads="1"/>
          </p:cNvSpPr>
          <p:nvPr/>
        </p:nvSpPr>
        <p:spPr bwMode="gray">
          <a:xfrm>
            <a:off x="5810252" y="3387969"/>
            <a:ext cx="3171825" cy="1685194"/>
          </a:xfrm>
          <a:prstGeom prst="wedgeRoundRectCallout">
            <a:avLst>
              <a:gd name="adj1" fmla="val -68393"/>
              <a:gd name="adj2" fmla="val 56018"/>
              <a:gd name="adj3" fmla="val 16667"/>
            </a:avLst>
          </a:prstGeom>
          <a:solidFill>
            <a:srgbClr val="800000"/>
          </a:solidFill>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rgbClr val="FFFFFF"/>
                </a:solidFill>
                <a:latin typeface="+mj-lt"/>
              </a:rPr>
              <a:t>A Demonstration Test driven philosophy results in a </a:t>
            </a:r>
            <a:r>
              <a:rPr lang="ja-JP" altLang="en-GB" sz="1477" dirty="0">
                <a:solidFill>
                  <a:srgbClr val="FFFFFF"/>
                </a:solidFill>
                <a:latin typeface="+mj-lt"/>
              </a:rPr>
              <a:t>“</a:t>
            </a:r>
            <a:r>
              <a:rPr lang="en-GB" sz="1477" dirty="0">
                <a:solidFill>
                  <a:srgbClr val="FFFFFF"/>
                </a:solidFill>
                <a:latin typeface="+mj-lt"/>
              </a:rPr>
              <a:t>Right Shift</a:t>
            </a:r>
            <a:r>
              <a:rPr lang="ja-JP" altLang="en-GB" sz="1477" dirty="0">
                <a:solidFill>
                  <a:srgbClr val="FFFFFF"/>
                </a:solidFill>
                <a:latin typeface="+mj-lt"/>
              </a:rPr>
              <a:t>”</a:t>
            </a:r>
            <a:r>
              <a:rPr lang="en-GB" sz="1477" dirty="0">
                <a:solidFill>
                  <a:srgbClr val="FFFFFF"/>
                </a:solidFill>
                <a:latin typeface="+mj-lt"/>
              </a:rPr>
              <a:t> which results in less resource for the front end design resulting in more emphasis on testing …</a:t>
            </a:r>
          </a:p>
        </p:txBody>
      </p:sp>
      <p:sp>
        <p:nvSpPr>
          <p:cNvPr id="50" name="Text Box 42"/>
          <p:cNvSpPr txBox="1">
            <a:spLocks noChangeArrowheads="1"/>
          </p:cNvSpPr>
          <p:nvPr/>
        </p:nvSpPr>
        <p:spPr bwMode="auto">
          <a:xfrm>
            <a:off x="307507" y="3279531"/>
            <a:ext cx="1377301" cy="774251"/>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a:solidFill>
                  <a:srgbClr val="000000"/>
                </a:solidFill>
              </a:rPr>
              <a:t>In practice the</a:t>
            </a:r>
          </a:p>
          <a:p>
            <a:pPr algn="ctr" eaLnBrk="1" hangingPunct="1">
              <a:defRPr/>
            </a:pPr>
            <a:r>
              <a:rPr lang="ja-JP" altLang="en-GB" sz="1477">
                <a:solidFill>
                  <a:srgbClr val="000000"/>
                </a:solidFill>
              </a:rPr>
              <a:t>“</a:t>
            </a:r>
            <a:r>
              <a:rPr lang="en-GB" sz="1477">
                <a:solidFill>
                  <a:srgbClr val="000000"/>
                </a:solidFill>
              </a:rPr>
              <a:t>V</a:t>
            </a:r>
            <a:r>
              <a:rPr lang="ja-JP" altLang="en-GB" sz="1477">
                <a:solidFill>
                  <a:srgbClr val="000000"/>
                </a:solidFill>
              </a:rPr>
              <a:t>”</a:t>
            </a:r>
            <a:r>
              <a:rPr lang="en-GB" sz="1477">
                <a:solidFill>
                  <a:srgbClr val="000000"/>
                </a:solidFill>
              </a:rPr>
              <a:t> becomes</a:t>
            </a:r>
          </a:p>
          <a:p>
            <a:pPr algn="ctr" eaLnBrk="1" hangingPunct="1">
              <a:defRPr/>
            </a:pPr>
            <a:r>
              <a:rPr lang="en-GB" sz="1477">
                <a:solidFill>
                  <a:srgbClr val="000000"/>
                </a:solidFill>
              </a:rPr>
              <a:t>distorted</a:t>
            </a:r>
          </a:p>
        </p:txBody>
      </p:sp>
    </p:spTree>
    <p:extLst>
      <p:ext uri="{BB962C8B-B14F-4D97-AF65-F5344CB8AC3E}">
        <p14:creationId xmlns:p14="http://schemas.microsoft.com/office/powerpoint/2010/main" val="1624599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4"/>
          <p:cNvSpPr>
            <a:spLocks noGrp="1"/>
          </p:cNvSpPr>
          <p:nvPr>
            <p:ph type="title"/>
          </p:nvPr>
        </p:nvSpPr>
        <p:spPr/>
        <p:txBody>
          <a:bodyPr/>
          <a:lstStyle/>
          <a:p>
            <a:r>
              <a:rPr lang="en-GB" smtClean="0"/>
              <a:t>Another way</a:t>
            </a:r>
            <a:endParaRPr lang="en-GB"/>
          </a:p>
        </p:txBody>
      </p:sp>
      <p:sp>
        <p:nvSpPr>
          <p:cNvPr id="6" name="Rectangle 5"/>
          <p:cNvSpPr/>
          <p:nvPr/>
        </p:nvSpPr>
        <p:spPr>
          <a:xfrm>
            <a:off x="1330443" y="1575897"/>
            <a:ext cx="2159000" cy="860181"/>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477" dirty="0"/>
              <a:t>System</a:t>
            </a:r>
          </a:p>
        </p:txBody>
      </p:sp>
      <p:sp>
        <p:nvSpPr>
          <p:cNvPr id="7" name="Right Arrow 6"/>
          <p:cNvSpPr/>
          <p:nvPr/>
        </p:nvSpPr>
        <p:spPr>
          <a:xfrm>
            <a:off x="3497385" y="1934908"/>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34820" name="TextBox 7"/>
          <p:cNvSpPr txBox="1">
            <a:spLocks noChangeArrowheads="1"/>
          </p:cNvSpPr>
          <p:nvPr/>
        </p:nvSpPr>
        <p:spPr bwMode="auto">
          <a:xfrm>
            <a:off x="4581644" y="1841125"/>
            <a:ext cx="824265"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Output</a:t>
            </a:r>
          </a:p>
        </p:txBody>
      </p:sp>
      <p:sp>
        <p:nvSpPr>
          <p:cNvPr id="34821" name="TextBox 8"/>
          <p:cNvSpPr txBox="1">
            <a:spLocks noChangeArrowheads="1"/>
          </p:cNvSpPr>
          <p:nvPr/>
        </p:nvSpPr>
        <p:spPr bwMode="auto">
          <a:xfrm>
            <a:off x="1150938" y="810360"/>
            <a:ext cx="2302169"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Demonstration Testing</a:t>
            </a:r>
          </a:p>
        </p:txBody>
      </p:sp>
      <p:pic>
        <p:nvPicPr>
          <p:cNvPr id="3482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37305" y="1274019"/>
            <a:ext cx="3324225" cy="147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Box 10"/>
          <p:cNvSpPr txBox="1">
            <a:spLocks noChangeArrowheads="1"/>
          </p:cNvSpPr>
          <p:nvPr/>
        </p:nvSpPr>
        <p:spPr bwMode="auto">
          <a:xfrm>
            <a:off x="769545" y="2930769"/>
            <a:ext cx="7896225" cy="603883"/>
          </a:xfrm>
          <a:prstGeom prst="rect">
            <a:avLst/>
          </a:prstGeom>
          <a:solidFill>
            <a:srgbClr val="800000"/>
          </a:solidFill>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GB" sz="1600">
                <a:solidFill>
                  <a:schemeClr val="bg1"/>
                </a:solidFill>
                <a:latin typeface="+mj-lt"/>
              </a:rPr>
              <a:t>Demonstration Testing  checks the output against some criteria to assess </a:t>
            </a:r>
            <a:r>
              <a:rPr lang="ja-JP" altLang="en-GB" sz="1600">
                <a:solidFill>
                  <a:schemeClr val="bg1"/>
                </a:solidFill>
                <a:latin typeface="+mj-lt"/>
              </a:rPr>
              <a:t>“</a:t>
            </a:r>
            <a:r>
              <a:rPr lang="en-GB" altLang="ja-JP" sz="1600">
                <a:solidFill>
                  <a:schemeClr val="bg1"/>
                </a:solidFill>
                <a:latin typeface="+mj-lt"/>
              </a:rPr>
              <a:t>pass</a:t>
            </a:r>
            <a:r>
              <a:rPr lang="ja-JP" altLang="en-GB" sz="1600">
                <a:solidFill>
                  <a:schemeClr val="bg1"/>
                </a:solidFill>
                <a:latin typeface="+mj-lt"/>
              </a:rPr>
              <a:t>”</a:t>
            </a:r>
            <a:r>
              <a:rPr lang="en-GB" altLang="ja-JP" sz="1600">
                <a:solidFill>
                  <a:schemeClr val="bg1"/>
                </a:solidFill>
                <a:latin typeface="+mj-lt"/>
              </a:rPr>
              <a:t> or </a:t>
            </a:r>
            <a:r>
              <a:rPr lang="ja-JP" altLang="en-GB" sz="1600">
                <a:solidFill>
                  <a:schemeClr val="bg1"/>
                </a:solidFill>
                <a:latin typeface="+mj-lt"/>
              </a:rPr>
              <a:t>“</a:t>
            </a:r>
            <a:r>
              <a:rPr lang="en-GB" altLang="ja-JP" sz="1600">
                <a:solidFill>
                  <a:schemeClr val="bg1"/>
                </a:solidFill>
                <a:latin typeface="+mj-lt"/>
              </a:rPr>
              <a:t>fail</a:t>
            </a:r>
            <a:r>
              <a:rPr lang="ja-JP" altLang="en-GB" sz="1600">
                <a:solidFill>
                  <a:schemeClr val="bg1"/>
                </a:solidFill>
                <a:latin typeface="+mj-lt"/>
              </a:rPr>
              <a:t>”</a:t>
            </a:r>
            <a:r>
              <a:rPr lang="en-GB" altLang="ja-JP" sz="1600">
                <a:solidFill>
                  <a:schemeClr val="bg1"/>
                </a:solidFill>
                <a:latin typeface="+mj-lt"/>
              </a:rPr>
              <a:t>. Good news is a pass but if a fail!</a:t>
            </a:r>
            <a:endParaRPr lang="en-GB" sz="1600">
              <a:solidFill>
                <a:schemeClr val="bg1"/>
              </a:solidFill>
              <a:latin typeface="+mj-lt"/>
            </a:endParaRPr>
          </a:p>
        </p:txBody>
      </p:sp>
      <p:sp>
        <p:nvSpPr>
          <p:cNvPr id="12" name="Rectangle 11"/>
          <p:cNvSpPr/>
          <p:nvPr/>
        </p:nvSpPr>
        <p:spPr>
          <a:xfrm>
            <a:off x="1349498" y="4196005"/>
            <a:ext cx="2159000" cy="860181"/>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477" dirty="0"/>
              <a:t>System</a:t>
            </a:r>
          </a:p>
        </p:txBody>
      </p:sp>
      <p:sp>
        <p:nvSpPr>
          <p:cNvPr id="13" name="Right Arrow 12"/>
          <p:cNvSpPr/>
          <p:nvPr/>
        </p:nvSpPr>
        <p:spPr>
          <a:xfrm>
            <a:off x="3516430" y="4555015"/>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34828" name="TextBox 13"/>
          <p:cNvSpPr txBox="1">
            <a:spLocks noChangeArrowheads="1"/>
          </p:cNvSpPr>
          <p:nvPr/>
        </p:nvSpPr>
        <p:spPr bwMode="auto">
          <a:xfrm>
            <a:off x="4600694" y="4461232"/>
            <a:ext cx="824265"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Output</a:t>
            </a:r>
          </a:p>
        </p:txBody>
      </p:sp>
      <p:sp>
        <p:nvSpPr>
          <p:cNvPr id="34829" name="TextBox 14"/>
          <p:cNvSpPr txBox="1">
            <a:spLocks noChangeArrowheads="1"/>
          </p:cNvSpPr>
          <p:nvPr/>
        </p:nvSpPr>
        <p:spPr bwMode="auto">
          <a:xfrm>
            <a:off x="1187573" y="3710955"/>
            <a:ext cx="2244461"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Determination Testing</a:t>
            </a:r>
          </a:p>
        </p:txBody>
      </p:sp>
      <p:sp>
        <p:nvSpPr>
          <p:cNvPr id="16" name="Right Arrow 15"/>
          <p:cNvSpPr/>
          <p:nvPr/>
        </p:nvSpPr>
        <p:spPr>
          <a:xfrm>
            <a:off x="382705" y="4739654"/>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17" name="Right Arrow 16"/>
          <p:cNvSpPr/>
          <p:nvPr/>
        </p:nvSpPr>
        <p:spPr>
          <a:xfrm>
            <a:off x="373185" y="4335208"/>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34832" name="TextBox 17"/>
          <p:cNvSpPr txBox="1">
            <a:spLocks noChangeArrowheads="1"/>
          </p:cNvSpPr>
          <p:nvPr/>
        </p:nvSpPr>
        <p:spPr bwMode="auto">
          <a:xfrm>
            <a:off x="17585" y="4254612"/>
            <a:ext cx="405880"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X</a:t>
            </a:r>
            <a:r>
              <a:rPr lang="en-GB" sz="1662" baseline="-25000"/>
              <a:t>1</a:t>
            </a:r>
            <a:endParaRPr lang="en-GB" sz="1662"/>
          </a:p>
        </p:txBody>
      </p:sp>
      <p:sp>
        <p:nvSpPr>
          <p:cNvPr id="34833" name="TextBox 18"/>
          <p:cNvSpPr txBox="1">
            <a:spLocks noChangeArrowheads="1"/>
          </p:cNvSpPr>
          <p:nvPr/>
        </p:nvSpPr>
        <p:spPr bwMode="auto">
          <a:xfrm>
            <a:off x="17585" y="4641473"/>
            <a:ext cx="405880"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X</a:t>
            </a:r>
            <a:r>
              <a:rPr lang="en-GB" sz="1662" baseline="-25000"/>
              <a:t>2</a:t>
            </a:r>
            <a:endParaRPr lang="en-GB" sz="1662"/>
          </a:p>
        </p:txBody>
      </p:sp>
      <p:pic>
        <p:nvPicPr>
          <p:cNvPr id="34834"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399210" y="3921129"/>
            <a:ext cx="3343275" cy="163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0"/>
          <p:cNvSpPr txBox="1">
            <a:spLocks noChangeArrowheads="1"/>
          </p:cNvSpPr>
          <p:nvPr/>
        </p:nvSpPr>
        <p:spPr bwMode="auto">
          <a:xfrm>
            <a:off x="779065" y="5638800"/>
            <a:ext cx="7896225" cy="859659"/>
          </a:xfrm>
          <a:prstGeom prst="rect">
            <a:avLst/>
          </a:prstGeom>
          <a:solidFill>
            <a:srgbClr val="800000"/>
          </a:solidFill>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GB" sz="1600" dirty="0">
                <a:solidFill>
                  <a:schemeClr val="bg1"/>
                </a:solidFill>
                <a:latin typeface="+mj-lt"/>
              </a:rPr>
              <a:t>Determination Testing aims to characterise the system in terms of the input output relationship (the transfer function). The output is now known if the system parameters are known</a:t>
            </a:r>
          </a:p>
        </p:txBody>
      </p:sp>
    </p:spTree>
    <p:extLst>
      <p:ext uri="{BB962C8B-B14F-4D97-AF65-F5344CB8AC3E}">
        <p14:creationId xmlns:p14="http://schemas.microsoft.com/office/powerpoint/2010/main" val="1536237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endParaRPr lang="en-US">
              <a:latin typeface="Arial" charset="0"/>
            </a:endParaRPr>
          </a:p>
        </p:txBody>
      </p:sp>
      <p:pic>
        <p:nvPicPr>
          <p:cNvPr id="4" name="storm2.mpe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65114" y="1416538"/>
            <a:ext cx="5898445" cy="4083539"/>
          </a:xfrm>
          <a:prstGeom prst="rect">
            <a:avLst/>
          </a:prstGeom>
        </p:spPr>
      </p:pic>
    </p:spTree>
    <p:extLst>
      <p:ext uri="{BB962C8B-B14F-4D97-AF65-F5344CB8AC3E}">
        <p14:creationId xmlns:p14="http://schemas.microsoft.com/office/powerpoint/2010/main" val="10274439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026"/>
          <p:cNvSpPr>
            <a:spLocks noChangeArrowheads="1"/>
          </p:cNvSpPr>
          <p:nvPr/>
        </p:nvSpPr>
        <p:spPr bwMode="auto">
          <a:xfrm>
            <a:off x="711201" y="6021275"/>
            <a:ext cx="1897063"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3" name="Rectangle 1027"/>
          <p:cNvSpPr>
            <a:spLocks noChangeArrowheads="1"/>
          </p:cNvSpPr>
          <p:nvPr/>
        </p:nvSpPr>
        <p:spPr bwMode="auto">
          <a:xfrm>
            <a:off x="3149605" y="6021275"/>
            <a:ext cx="2844800"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4" name="Rectangle 1028"/>
          <p:cNvSpPr>
            <a:spLocks noChangeArrowheads="1"/>
          </p:cNvSpPr>
          <p:nvPr/>
        </p:nvSpPr>
        <p:spPr bwMode="auto">
          <a:xfrm>
            <a:off x="711201" y="6021275"/>
            <a:ext cx="1897063"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5" name="Rectangle 1029"/>
          <p:cNvSpPr>
            <a:spLocks noChangeArrowheads="1"/>
          </p:cNvSpPr>
          <p:nvPr/>
        </p:nvSpPr>
        <p:spPr bwMode="auto">
          <a:xfrm>
            <a:off x="3149605" y="6021275"/>
            <a:ext cx="2844800"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6" name="Rectangle 1030"/>
          <p:cNvSpPr>
            <a:spLocks noChangeArrowheads="1"/>
          </p:cNvSpPr>
          <p:nvPr/>
        </p:nvSpPr>
        <p:spPr bwMode="auto">
          <a:xfrm>
            <a:off x="711201" y="6021275"/>
            <a:ext cx="1897063"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7" name="Rectangle 1031"/>
          <p:cNvSpPr>
            <a:spLocks noChangeArrowheads="1"/>
          </p:cNvSpPr>
          <p:nvPr/>
        </p:nvSpPr>
        <p:spPr bwMode="auto">
          <a:xfrm>
            <a:off x="3149605" y="6021275"/>
            <a:ext cx="2844800"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8" name="Rectangle 1032"/>
          <p:cNvSpPr>
            <a:spLocks noChangeArrowheads="1"/>
          </p:cNvSpPr>
          <p:nvPr/>
        </p:nvSpPr>
        <p:spPr bwMode="auto">
          <a:xfrm>
            <a:off x="685800" y="6031523"/>
            <a:ext cx="1905000" cy="422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9" name="Rectangle 1033"/>
          <p:cNvSpPr>
            <a:spLocks noChangeArrowheads="1"/>
          </p:cNvSpPr>
          <p:nvPr/>
        </p:nvSpPr>
        <p:spPr bwMode="auto">
          <a:xfrm>
            <a:off x="3124200" y="6031523"/>
            <a:ext cx="2895600" cy="422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graphicFrame>
        <p:nvGraphicFramePr>
          <p:cNvPr id="38921" name="Object 1034"/>
          <p:cNvGraphicFramePr>
            <a:graphicFrameLocks/>
          </p:cNvGraphicFramePr>
          <p:nvPr>
            <p:extLst>
              <p:ext uri="{D42A27DB-BD31-4B8C-83A1-F6EECF244321}">
                <p14:modId xmlns:p14="http://schemas.microsoft.com/office/powerpoint/2010/main" val="1170682446"/>
              </p:ext>
            </p:extLst>
          </p:nvPr>
        </p:nvGraphicFramePr>
        <p:xfrm>
          <a:off x="434184" y="1079998"/>
          <a:ext cx="8275632" cy="4964723"/>
        </p:xfrm>
        <a:graphic>
          <a:graphicData uri="http://schemas.openxmlformats.org/presentationml/2006/ole">
            <mc:AlternateContent xmlns:mc="http://schemas.openxmlformats.org/markup-compatibility/2006">
              <mc:Choice xmlns:v="urn:schemas-microsoft-com:vml" Requires="v">
                <p:oleObj spid="_x0000_s2052" name="Document" r:id="rId4" imgW="4052236" imgH="2733575" progId="WordPro.Document">
                  <p:embed/>
                </p:oleObj>
              </mc:Choice>
              <mc:Fallback>
                <p:oleObj name="Document" r:id="rId4" imgW="4052236" imgH="2733575" progId="WordPro.Document">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184" y="1079998"/>
                        <a:ext cx="8275632" cy="4964723"/>
                      </a:xfrm>
                      <a:prstGeom prst="rect">
                        <a:avLst/>
                      </a:prstGeom>
                      <a:noFill/>
                      <a:ln>
                        <a:noFill/>
                      </a:ln>
                      <a:effectLst/>
                      <a:extLst/>
                    </p:spPr>
                  </p:pic>
                </p:oleObj>
              </mc:Fallback>
            </mc:AlternateContent>
          </a:graphicData>
        </a:graphic>
      </p:graphicFrame>
      <p:sp>
        <p:nvSpPr>
          <p:cNvPr id="2" name="Rounded Rectangular Callout 1"/>
          <p:cNvSpPr/>
          <p:nvPr/>
        </p:nvSpPr>
        <p:spPr>
          <a:xfrm>
            <a:off x="3421715" y="455149"/>
            <a:ext cx="2929190" cy="1889869"/>
          </a:xfrm>
          <a:prstGeom prst="wedgeRoundRectCallout">
            <a:avLst>
              <a:gd name="adj1" fmla="val -31452"/>
              <a:gd name="adj2" fmla="val 90858"/>
              <a:gd name="adj3" fmla="val 16667"/>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585" dirty="0"/>
              <a:t>There is a shift in emphasis – we now have to Validate ???</a:t>
            </a:r>
          </a:p>
        </p:txBody>
      </p:sp>
    </p:spTree>
    <p:extLst>
      <p:ext uri="{BB962C8B-B14F-4D97-AF65-F5344CB8AC3E}">
        <p14:creationId xmlns:p14="http://schemas.microsoft.com/office/powerpoint/2010/main" val="334075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Implications of Determination </a:t>
            </a:r>
            <a:endParaRPr lang="en-US" dirty="0"/>
          </a:p>
        </p:txBody>
      </p:sp>
      <p:sp>
        <p:nvSpPr>
          <p:cNvPr id="5" name="Content Placeholder 4"/>
          <p:cNvSpPr>
            <a:spLocks noGrp="1"/>
          </p:cNvSpPr>
          <p:nvPr>
            <p:ph idx="1"/>
          </p:nvPr>
        </p:nvSpPr>
        <p:spPr/>
        <p:txBody>
          <a:bodyPr/>
          <a:lstStyle/>
          <a:p>
            <a:r>
              <a:rPr lang="en-US" dirty="0" smtClean="0"/>
              <a:t>The potential to use models to explore and determine  system behaviour (by analysis) has implications for Verification and Validation</a:t>
            </a:r>
          </a:p>
          <a:p>
            <a:r>
              <a:rPr lang="en-US" dirty="0" smtClean="0"/>
              <a:t>There will be a shift in emphasis to:</a:t>
            </a:r>
          </a:p>
          <a:p>
            <a:pPr lvl="1"/>
            <a:r>
              <a:rPr lang="en-US" dirty="0" smtClean="0"/>
              <a:t>use models (analysis) on the left hand side of the V to verify designs and design activities</a:t>
            </a:r>
          </a:p>
          <a:p>
            <a:pPr lvl="1"/>
            <a:r>
              <a:rPr lang="en-US" dirty="0" smtClean="0"/>
              <a:t>use of tests/demonstration on the right hand side of the V to validate the models used to verify the system </a:t>
            </a:r>
          </a:p>
          <a:p>
            <a:r>
              <a:rPr lang="en-US" dirty="0" smtClean="0"/>
              <a:t>This means we need to think about our Verification and Validation strategy and subsequent plans early </a:t>
            </a:r>
          </a:p>
          <a:p>
            <a:endParaRPr lang="en-US" dirty="0"/>
          </a:p>
        </p:txBody>
      </p:sp>
    </p:spTree>
    <p:extLst>
      <p:ext uri="{BB962C8B-B14F-4D97-AF65-F5344CB8AC3E}">
        <p14:creationId xmlns:p14="http://schemas.microsoft.com/office/powerpoint/2010/main" val="1069801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5"/>
          <p:cNvSpPr>
            <a:spLocks noGrp="1" noChangeArrowheads="1"/>
          </p:cNvSpPr>
          <p:nvPr>
            <p:ph type="title"/>
          </p:nvPr>
        </p:nvSpPr>
        <p:spPr/>
        <p:txBody>
          <a:bodyPr/>
          <a:lstStyle/>
          <a:p>
            <a:r>
              <a:rPr lang="en-GB" smtClean="0"/>
              <a:t>The Systems Approach</a:t>
            </a:r>
            <a:endParaRPr lang="en-GB"/>
          </a:p>
        </p:txBody>
      </p:sp>
      <p:sp>
        <p:nvSpPr>
          <p:cNvPr id="36866" name="Rectangle 2"/>
          <p:cNvSpPr>
            <a:spLocks noChangeArrowheads="1"/>
          </p:cNvSpPr>
          <p:nvPr/>
        </p:nvSpPr>
        <p:spPr bwMode="auto">
          <a:xfrm>
            <a:off x="2676530" y="1258766"/>
            <a:ext cx="1990725" cy="5052646"/>
          </a:xfrm>
          <a:prstGeom prst="rect">
            <a:avLst/>
          </a:prstGeom>
          <a:solidFill>
            <a:srgbClr val="CCFF33">
              <a:alpha val="3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6867" name="Line 4"/>
          <p:cNvSpPr>
            <a:spLocks noChangeShapeType="1"/>
          </p:cNvSpPr>
          <p:nvPr/>
        </p:nvSpPr>
        <p:spPr bwMode="auto">
          <a:xfrm>
            <a:off x="2686050" y="1225062"/>
            <a:ext cx="0" cy="31710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477"/>
          </a:p>
        </p:txBody>
      </p:sp>
      <p:sp>
        <p:nvSpPr>
          <p:cNvPr id="36868" name="Line 5"/>
          <p:cNvSpPr>
            <a:spLocks noChangeShapeType="1"/>
          </p:cNvSpPr>
          <p:nvPr/>
        </p:nvSpPr>
        <p:spPr bwMode="auto">
          <a:xfrm flipV="1">
            <a:off x="2690813" y="4407877"/>
            <a:ext cx="53451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477"/>
          </a:p>
        </p:txBody>
      </p:sp>
      <p:sp>
        <p:nvSpPr>
          <p:cNvPr id="36869" name="Text Box 6"/>
          <p:cNvSpPr txBox="1">
            <a:spLocks noChangeArrowheads="1"/>
          </p:cNvSpPr>
          <p:nvPr/>
        </p:nvSpPr>
        <p:spPr bwMode="auto">
          <a:xfrm>
            <a:off x="1752255" y="1223605"/>
            <a:ext cx="859531" cy="60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Cost to</a:t>
            </a:r>
          </a:p>
          <a:p>
            <a:pPr algn="ctr" eaLnBrk="1" hangingPunct="1"/>
            <a:r>
              <a:rPr lang="en-GB" sz="1662"/>
              <a:t>Fix  (£)</a:t>
            </a:r>
          </a:p>
        </p:txBody>
      </p:sp>
      <p:sp>
        <p:nvSpPr>
          <p:cNvPr id="36870" name="Arc 7"/>
          <p:cNvSpPr>
            <a:spLocks/>
          </p:cNvSpPr>
          <p:nvPr/>
        </p:nvSpPr>
        <p:spPr bwMode="auto">
          <a:xfrm flipV="1">
            <a:off x="3006725" y="1052146"/>
            <a:ext cx="4973638" cy="3147646"/>
          </a:xfrm>
          <a:custGeom>
            <a:avLst/>
            <a:gdLst>
              <a:gd name="T0" fmla="*/ 0 w 21463"/>
              <a:gd name="T1" fmla="*/ 0 h 21600"/>
              <a:gd name="T2" fmla="*/ 2147483647 w 21463"/>
              <a:gd name="T3" fmla="*/ 2147483647 h 21600"/>
              <a:gd name="T4" fmla="*/ 0 w 21463"/>
              <a:gd name="T5" fmla="*/ 2147483647 h 21600"/>
              <a:gd name="T6" fmla="*/ 0 60000 65536"/>
              <a:gd name="T7" fmla="*/ 0 60000 65536"/>
              <a:gd name="T8" fmla="*/ 0 60000 65536"/>
              <a:gd name="T9" fmla="*/ 0 w 21463"/>
              <a:gd name="T10" fmla="*/ 0 h 21600"/>
              <a:gd name="T11" fmla="*/ 21463 w 21463"/>
              <a:gd name="T12" fmla="*/ 21600 h 21600"/>
            </a:gdLst>
            <a:ahLst/>
            <a:cxnLst>
              <a:cxn ang="T6">
                <a:pos x="T0" y="T1"/>
              </a:cxn>
              <a:cxn ang="T7">
                <a:pos x="T2" y="T3"/>
              </a:cxn>
              <a:cxn ang="T8">
                <a:pos x="T4" y="T5"/>
              </a:cxn>
            </a:cxnLst>
            <a:rect l="T9" t="T10" r="T11" b="T12"/>
            <a:pathLst>
              <a:path w="21463" h="21600" fill="none" extrusionOk="0">
                <a:moveTo>
                  <a:pt x="-1" y="0"/>
                </a:moveTo>
                <a:cubicBezTo>
                  <a:pt x="10989" y="0"/>
                  <a:pt x="20227" y="8251"/>
                  <a:pt x="21462" y="19171"/>
                </a:cubicBezTo>
              </a:path>
              <a:path w="21463" h="21600" stroke="0" extrusionOk="0">
                <a:moveTo>
                  <a:pt x="-1" y="0"/>
                </a:moveTo>
                <a:cubicBezTo>
                  <a:pt x="10989" y="0"/>
                  <a:pt x="20227" y="8251"/>
                  <a:pt x="21462" y="19171"/>
                </a:cubicBezTo>
                <a:lnTo>
                  <a:pt x="0" y="21600"/>
                </a:lnTo>
                <a:lnTo>
                  <a:pt x="-1" y="0"/>
                </a:lnTo>
                <a:close/>
              </a:path>
            </a:pathLst>
          </a:custGeom>
          <a:noFill/>
          <a:ln w="38100">
            <a:solidFill>
              <a:srgbClr val="99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77"/>
          </a:p>
        </p:txBody>
      </p:sp>
      <p:sp>
        <p:nvSpPr>
          <p:cNvPr id="36871" name="Text Box 8"/>
          <p:cNvSpPr txBox="1">
            <a:spLocks noChangeArrowheads="1"/>
          </p:cNvSpPr>
          <p:nvPr/>
        </p:nvSpPr>
        <p:spPr bwMode="auto">
          <a:xfrm>
            <a:off x="2700175" y="4504593"/>
            <a:ext cx="1314784"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Marketing and</a:t>
            </a:r>
          </a:p>
          <a:p>
            <a:pPr algn="ctr" eaLnBrk="1" hangingPunct="1"/>
            <a:r>
              <a:rPr lang="en-GB" sz="1385"/>
              <a:t>Requirements</a:t>
            </a:r>
          </a:p>
        </p:txBody>
      </p:sp>
      <p:sp>
        <p:nvSpPr>
          <p:cNvPr id="36872" name="Text Box 9"/>
          <p:cNvSpPr txBox="1">
            <a:spLocks noChangeArrowheads="1"/>
          </p:cNvSpPr>
          <p:nvPr/>
        </p:nvSpPr>
        <p:spPr bwMode="auto">
          <a:xfrm>
            <a:off x="4087254" y="4598385"/>
            <a:ext cx="739305"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Design</a:t>
            </a:r>
          </a:p>
        </p:txBody>
      </p:sp>
      <p:sp>
        <p:nvSpPr>
          <p:cNvPr id="36873" name="Text Box 10"/>
          <p:cNvSpPr txBox="1">
            <a:spLocks noChangeArrowheads="1"/>
          </p:cNvSpPr>
          <p:nvPr/>
        </p:nvSpPr>
        <p:spPr bwMode="auto">
          <a:xfrm>
            <a:off x="4811933" y="4595454"/>
            <a:ext cx="1234633"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Development</a:t>
            </a:r>
          </a:p>
        </p:txBody>
      </p:sp>
      <p:sp>
        <p:nvSpPr>
          <p:cNvPr id="36874" name="Text Box 11"/>
          <p:cNvSpPr txBox="1">
            <a:spLocks noChangeArrowheads="1"/>
          </p:cNvSpPr>
          <p:nvPr/>
        </p:nvSpPr>
        <p:spPr bwMode="auto">
          <a:xfrm>
            <a:off x="6157505" y="4588127"/>
            <a:ext cx="1037463"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Production</a:t>
            </a:r>
          </a:p>
        </p:txBody>
      </p:sp>
      <p:sp>
        <p:nvSpPr>
          <p:cNvPr id="36875" name="Text Box 12"/>
          <p:cNvSpPr txBox="1">
            <a:spLocks noChangeArrowheads="1"/>
          </p:cNvSpPr>
          <p:nvPr/>
        </p:nvSpPr>
        <p:spPr bwMode="auto">
          <a:xfrm>
            <a:off x="7113573" y="4507523"/>
            <a:ext cx="955711"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Customer</a:t>
            </a:r>
          </a:p>
          <a:p>
            <a:pPr algn="ctr" eaLnBrk="1" hangingPunct="1"/>
            <a:r>
              <a:rPr lang="en-GB" sz="1385"/>
              <a:t>use</a:t>
            </a:r>
          </a:p>
        </p:txBody>
      </p:sp>
      <p:grpSp>
        <p:nvGrpSpPr>
          <p:cNvPr id="36876" name="Group 13"/>
          <p:cNvGrpSpPr>
            <a:grpSpLocks/>
          </p:cNvGrpSpPr>
          <p:nvPr/>
        </p:nvGrpSpPr>
        <p:grpSpPr bwMode="auto">
          <a:xfrm>
            <a:off x="6143624" y="1270489"/>
            <a:ext cx="2895572" cy="5052646"/>
            <a:chOff x="3870" y="687"/>
            <a:chExt cx="1823" cy="3448"/>
          </a:xfrm>
        </p:grpSpPr>
        <p:sp>
          <p:nvSpPr>
            <p:cNvPr id="36904" name="Rectangle 14"/>
            <p:cNvSpPr>
              <a:spLocks noChangeArrowheads="1"/>
            </p:cNvSpPr>
            <p:nvPr/>
          </p:nvSpPr>
          <p:spPr bwMode="auto">
            <a:xfrm>
              <a:off x="3870" y="687"/>
              <a:ext cx="1190" cy="3448"/>
            </a:xfrm>
            <a:prstGeom prst="rect">
              <a:avLst/>
            </a:prstGeom>
            <a:solidFill>
              <a:srgbClr val="CC3300">
                <a:alpha val="3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6905" name="Text Box 15"/>
            <p:cNvSpPr txBox="1">
              <a:spLocks noChangeArrowheads="1"/>
            </p:cNvSpPr>
            <p:nvPr/>
          </p:nvSpPr>
          <p:spPr bwMode="auto">
            <a:xfrm>
              <a:off x="4787" y="2152"/>
              <a:ext cx="906"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This is where</a:t>
              </a:r>
            </a:p>
            <a:p>
              <a:pPr algn="ctr" eaLnBrk="1" hangingPunct="1"/>
              <a:r>
                <a:rPr lang="en-GB" sz="1662"/>
                <a:t>we currently</a:t>
              </a:r>
            </a:p>
            <a:p>
              <a:pPr algn="ctr" eaLnBrk="1" hangingPunct="1"/>
              <a:r>
                <a:rPr lang="en-GB" sz="1662"/>
                <a:t>put our effort</a:t>
              </a:r>
            </a:p>
          </p:txBody>
        </p:sp>
      </p:grpSp>
      <p:sp>
        <p:nvSpPr>
          <p:cNvPr id="36877" name="Text Box 18"/>
          <p:cNvSpPr txBox="1">
            <a:spLocks noChangeArrowheads="1"/>
          </p:cNvSpPr>
          <p:nvPr/>
        </p:nvSpPr>
        <p:spPr bwMode="auto">
          <a:xfrm>
            <a:off x="904902" y="3455378"/>
            <a:ext cx="1439818"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This is where</a:t>
            </a:r>
          </a:p>
          <a:p>
            <a:pPr algn="ctr" eaLnBrk="1" hangingPunct="1"/>
            <a:r>
              <a:rPr lang="en-GB" sz="1662"/>
              <a:t>we should</a:t>
            </a:r>
          </a:p>
          <a:p>
            <a:pPr algn="ctr" eaLnBrk="1" hangingPunct="1"/>
            <a:r>
              <a:rPr lang="en-GB" sz="1662"/>
              <a:t>put our effort</a:t>
            </a:r>
          </a:p>
        </p:txBody>
      </p:sp>
      <p:grpSp>
        <p:nvGrpSpPr>
          <p:cNvPr id="36878" name="Group 19"/>
          <p:cNvGrpSpPr>
            <a:grpSpLocks/>
          </p:cNvGrpSpPr>
          <p:nvPr/>
        </p:nvGrpSpPr>
        <p:grpSpPr bwMode="auto">
          <a:xfrm>
            <a:off x="6397594" y="4277462"/>
            <a:ext cx="2282864" cy="1314450"/>
            <a:chOff x="4030" y="2739"/>
            <a:chExt cx="1439" cy="897"/>
          </a:xfrm>
        </p:grpSpPr>
        <p:sp>
          <p:nvSpPr>
            <p:cNvPr id="36900" name="Text Box 20"/>
            <p:cNvSpPr txBox="1">
              <a:spLocks noChangeArrowheads="1"/>
            </p:cNvSpPr>
            <p:nvPr/>
          </p:nvSpPr>
          <p:spPr bwMode="auto">
            <a:xfrm>
              <a:off x="4030" y="3398"/>
              <a:ext cx="856"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a:t>Easy to see</a:t>
              </a:r>
            </a:p>
          </p:txBody>
        </p:sp>
        <p:grpSp>
          <p:nvGrpSpPr>
            <p:cNvPr id="36901" name="Group 21"/>
            <p:cNvGrpSpPr>
              <a:grpSpLocks/>
            </p:cNvGrpSpPr>
            <p:nvPr/>
          </p:nvGrpSpPr>
          <p:grpSpPr bwMode="auto">
            <a:xfrm>
              <a:off x="4886" y="2739"/>
              <a:ext cx="583" cy="778"/>
              <a:chOff x="4886" y="2739"/>
              <a:chExt cx="583" cy="778"/>
            </a:xfrm>
          </p:grpSpPr>
          <p:cxnSp>
            <p:nvCxnSpPr>
              <p:cNvPr id="36902" name="AutoShape 22"/>
              <p:cNvCxnSpPr>
                <a:cxnSpLocks noChangeShapeType="1"/>
                <a:stCxn id="36905" idx="2"/>
                <a:endCxn id="36900" idx="3"/>
              </p:cNvCxnSpPr>
              <p:nvPr/>
            </p:nvCxnSpPr>
            <p:spPr bwMode="auto">
              <a:xfrm rot="5400000">
                <a:off x="4675" y="2950"/>
                <a:ext cx="778" cy="356"/>
              </a:xfrm>
              <a:prstGeom prst="bentConnector2">
                <a:avLst/>
              </a:prstGeom>
              <a:noFill/>
              <a:ln w="7620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6903" name="Text Box 23"/>
              <p:cNvSpPr txBox="1">
                <a:spLocks noChangeArrowheads="1"/>
              </p:cNvSpPr>
              <p:nvPr/>
            </p:nvSpPr>
            <p:spPr bwMode="auto">
              <a:xfrm rot="5400000">
                <a:off x="5022" y="3013"/>
                <a:ext cx="67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because</a:t>
                </a:r>
              </a:p>
            </p:txBody>
          </p:sp>
        </p:grpSp>
      </p:grpSp>
      <p:grpSp>
        <p:nvGrpSpPr>
          <p:cNvPr id="36879" name="Group 24"/>
          <p:cNvGrpSpPr>
            <a:grpSpLocks/>
          </p:cNvGrpSpPr>
          <p:nvPr/>
        </p:nvGrpSpPr>
        <p:grpSpPr bwMode="auto">
          <a:xfrm>
            <a:off x="6345239" y="4278926"/>
            <a:ext cx="2652713" cy="1968012"/>
            <a:chOff x="3997" y="2740"/>
            <a:chExt cx="1671" cy="1343"/>
          </a:xfrm>
        </p:grpSpPr>
        <p:sp>
          <p:nvSpPr>
            <p:cNvPr id="36896" name="Text Box 25"/>
            <p:cNvSpPr txBox="1">
              <a:spLocks noChangeArrowheads="1"/>
            </p:cNvSpPr>
            <p:nvPr/>
          </p:nvSpPr>
          <p:spPr bwMode="auto">
            <a:xfrm>
              <a:off x="3997" y="3671"/>
              <a:ext cx="891"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b="1"/>
                <a:t>Difficult and</a:t>
              </a:r>
            </a:p>
            <a:p>
              <a:pPr eaLnBrk="1" hangingPunct="1"/>
              <a:r>
                <a:rPr lang="en-GB" sz="1662" b="1"/>
                <a:t>costly to fix</a:t>
              </a:r>
            </a:p>
          </p:txBody>
        </p:sp>
        <p:grpSp>
          <p:nvGrpSpPr>
            <p:cNvPr id="36897" name="Group 26"/>
            <p:cNvGrpSpPr>
              <a:grpSpLocks/>
            </p:cNvGrpSpPr>
            <p:nvPr/>
          </p:nvGrpSpPr>
          <p:grpSpPr bwMode="auto">
            <a:xfrm>
              <a:off x="4887" y="2740"/>
              <a:ext cx="781" cy="1138"/>
              <a:chOff x="4887" y="2740"/>
              <a:chExt cx="781" cy="1138"/>
            </a:xfrm>
          </p:grpSpPr>
          <p:cxnSp>
            <p:nvCxnSpPr>
              <p:cNvPr id="36898" name="AutoShape 27"/>
              <p:cNvCxnSpPr>
                <a:cxnSpLocks noChangeShapeType="1"/>
                <a:stCxn id="36905" idx="2"/>
                <a:endCxn id="36896" idx="3"/>
              </p:cNvCxnSpPr>
              <p:nvPr/>
            </p:nvCxnSpPr>
            <p:spPr bwMode="auto">
              <a:xfrm rot="5400000">
                <a:off x="4495" y="3132"/>
                <a:ext cx="1138" cy="353"/>
              </a:xfrm>
              <a:prstGeom prst="bentConnector2">
                <a:avLst/>
              </a:prstGeom>
              <a:noFill/>
              <a:ln w="76200">
                <a:solidFill>
                  <a:srgbClr val="990000"/>
                </a:solidFill>
                <a:miter lim="800000"/>
                <a:headEnd/>
                <a:tailEnd type="triangle" w="med" len="med"/>
              </a:ln>
              <a:extLst>
                <a:ext uri="{909E8E84-426E-40DD-AFC4-6F175D3DCCD1}">
                  <a14:hiddenFill xmlns:a14="http://schemas.microsoft.com/office/drawing/2010/main">
                    <a:noFill/>
                  </a14:hiddenFill>
                </a:ext>
              </a:extLst>
            </p:spPr>
          </p:cxnSp>
          <p:sp>
            <p:nvSpPr>
              <p:cNvPr id="36899" name="Text Box 28"/>
              <p:cNvSpPr txBox="1">
                <a:spLocks noChangeArrowheads="1"/>
              </p:cNvSpPr>
              <p:nvPr/>
            </p:nvSpPr>
            <p:spPr bwMode="auto">
              <a:xfrm>
                <a:off x="5276" y="3607"/>
                <a:ext cx="392"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a:solidFill>
                      <a:srgbClr val="990000"/>
                    </a:solidFill>
                  </a:rPr>
                  <a:t>BUT</a:t>
                </a:r>
              </a:p>
            </p:txBody>
          </p:sp>
        </p:grpSp>
      </p:grpSp>
      <p:grpSp>
        <p:nvGrpSpPr>
          <p:cNvPr id="36880" name="Group 32"/>
          <p:cNvGrpSpPr>
            <a:grpSpLocks/>
          </p:cNvGrpSpPr>
          <p:nvPr/>
        </p:nvGrpSpPr>
        <p:grpSpPr bwMode="auto">
          <a:xfrm>
            <a:off x="1262057" y="4315566"/>
            <a:ext cx="3071877" cy="1975338"/>
            <a:chOff x="794" y="2765"/>
            <a:chExt cx="1936" cy="1348"/>
          </a:xfrm>
        </p:grpSpPr>
        <p:sp>
          <p:nvSpPr>
            <p:cNvPr id="36892" name="Text Box 33"/>
            <p:cNvSpPr txBox="1">
              <a:spLocks noChangeArrowheads="1"/>
            </p:cNvSpPr>
            <p:nvPr/>
          </p:nvSpPr>
          <p:spPr bwMode="auto">
            <a:xfrm>
              <a:off x="1741" y="3701"/>
              <a:ext cx="989"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b="1"/>
                <a:t>Easy and </a:t>
              </a:r>
            </a:p>
            <a:p>
              <a:pPr eaLnBrk="1" hangingPunct="1"/>
              <a:r>
                <a:rPr lang="en-GB" sz="1662" b="1"/>
                <a:t>cheaper to fix</a:t>
              </a:r>
            </a:p>
          </p:txBody>
        </p:sp>
        <p:grpSp>
          <p:nvGrpSpPr>
            <p:cNvPr id="36893" name="Group 34"/>
            <p:cNvGrpSpPr>
              <a:grpSpLocks/>
            </p:cNvGrpSpPr>
            <p:nvPr/>
          </p:nvGrpSpPr>
          <p:grpSpPr bwMode="auto">
            <a:xfrm>
              <a:off x="794" y="2765"/>
              <a:ext cx="947" cy="1142"/>
              <a:chOff x="794" y="2765"/>
              <a:chExt cx="947" cy="1142"/>
            </a:xfrm>
          </p:grpSpPr>
          <p:cxnSp>
            <p:nvCxnSpPr>
              <p:cNvPr id="36894" name="AutoShape 35"/>
              <p:cNvCxnSpPr>
                <a:cxnSpLocks noChangeShapeType="1"/>
                <a:stCxn id="36877" idx="2"/>
                <a:endCxn id="36892" idx="1"/>
              </p:cNvCxnSpPr>
              <p:nvPr/>
            </p:nvCxnSpPr>
            <p:spPr bwMode="auto">
              <a:xfrm rot="16200000" flipH="1">
                <a:off x="811" y="2977"/>
                <a:ext cx="1142" cy="718"/>
              </a:xfrm>
              <a:prstGeom prst="bentConnector2">
                <a:avLst/>
              </a:prstGeom>
              <a:noFill/>
              <a:ln w="76200">
                <a:solidFill>
                  <a:srgbClr val="008000"/>
                </a:solidFill>
                <a:miter lim="800000"/>
                <a:headEnd/>
                <a:tailEnd type="triangle" w="med" len="med"/>
              </a:ln>
              <a:extLst>
                <a:ext uri="{909E8E84-426E-40DD-AFC4-6F175D3DCCD1}">
                  <a14:hiddenFill xmlns:a14="http://schemas.microsoft.com/office/drawing/2010/main">
                    <a:noFill/>
                  </a14:hiddenFill>
                </a:ext>
              </a:extLst>
            </p:spPr>
          </p:cxnSp>
          <p:sp>
            <p:nvSpPr>
              <p:cNvPr id="36895" name="Text Box 36"/>
              <p:cNvSpPr txBox="1">
                <a:spLocks noChangeArrowheads="1"/>
              </p:cNvSpPr>
              <p:nvPr/>
            </p:nvSpPr>
            <p:spPr bwMode="auto">
              <a:xfrm rot="5400000">
                <a:off x="566" y="3389"/>
                <a:ext cx="67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because</a:t>
                </a:r>
              </a:p>
            </p:txBody>
          </p:sp>
        </p:grpSp>
      </p:grpSp>
      <p:grpSp>
        <p:nvGrpSpPr>
          <p:cNvPr id="36881" name="Group 37"/>
          <p:cNvGrpSpPr>
            <a:grpSpLocks/>
          </p:cNvGrpSpPr>
          <p:nvPr/>
        </p:nvGrpSpPr>
        <p:grpSpPr bwMode="auto">
          <a:xfrm>
            <a:off x="1625602" y="4314092"/>
            <a:ext cx="2774886" cy="1365739"/>
            <a:chOff x="1024" y="2764"/>
            <a:chExt cx="1747" cy="932"/>
          </a:xfrm>
        </p:grpSpPr>
        <p:sp>
          <p:nvSpPr>
            <p:cNvPr id="36888" name="Text Box 38"/>
            <p:cNvSpPr txBox="1">
              <a:spLocks noChangeArrowheads="1"/>
            </p:cNvSpPr>
            <p:nvPr/>
          </p:nvSpPr>
          <p:spPr bwMode="auto">
            <a:xfrm>
              <a:off x="1731" y="3319"/>
              <a:ext cx="1040"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pPr>
              <a:r>
                <a:rPr lang="en-GB" sz="1662" b="1"/>
                <a:t>Difficult to see</a:t>
              </a:r>
            </a:p>
            <a:p>
              <a:pPr eaLnBrk="1" hangingPunct="1">
                <a:lnSpc>
                  <a:spcPct val="90000"/>
                </a:lnSpc>
              </a:pPr>
              <a:r>
                <a:rPr lang="en-GB" sz="1662" b="1"/>
                <a:t>and predict</a:t>
              </a:r>
            </a:p>
          </p:txBody>
        </p:sp>
        <p:grpSp>
          <p:nvGrpSpPr>
            <p:cNvPr id="36889" name="Group 39"/>
            <p:cNvGrpSpPr>
              <a:grpSpLocks/>
            </p:cNvGrpSpPr>
            <p:nvPr/>
          </p:nvGrpSpPr>
          <p:grpSpPr bwMode="auto">
            <a:xfrm>
              <a:off x="1024" y="2764"/>
              <a:ext cx="707" cy="743"/>
              <a:chOff x="1024" y="2764"/>
              <a:chExt cx="707" cy="743"/>
            </a:xfrm>
          </p:grpSpPr>
          <p:cxnSp>
            <p:nvCxnSpPr>
              <p:cNvPr id="36890" name="AutoShape 40"/>
              <p:cNvCxnSpPr>
                <a:cxnSpLocks noChangeShapeType="1"/>
                <a:stCxn id="36877" idx="2"/>
                <a:endCxn id="36888" idx="1"/>
              </p:cNvCxnSpPr>
              <p:nvPr/>
            </p:nvCxnSpPr>
            <p:spPr bwMode="auto">
              <a:xfrm rot="16200000" flipH="1">
                <a:off x="1006" y="2782"/>
                <a:ext cx="743" cy="707"/>
              </a:xfrm>
              <a:prstGeom prst="bentConnector2">
                <a:avLst/>
              </a:prstGeom>
              <a:noFill/>
              <a:ln w="7620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6891" name="Text Box 41"/>
              <p:cNvSpPr txBox="1">
                <a:spLocks noChangeArrowheads="1"/>
              </p:cNvSpPr>
              <p:nvPr/>
            </p:nvSpPr>
            <p:spPr bwMode="auto">
              <a:xfrm>
                <a:off x="1132" y="3207"/>
                <a:ext cx="392"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a:solidFill>
                      <a:srgbClr val="990000"/>
                    </a:solidFill>
                  </a:rPr>
                  <a:t>BUT</a:t>
                </a:r>
              </a:p>
            </p:txBody>
          </p:sp>
        </p:grpSp>
      </p:grpSp>
      <p:sp>
        <p:nvSpPr>
          <p:cNvPr id="46" name="Right Arrow 45"/>
          <p:cNvSpPr/>
          <p:nvPr/>
        </p:nvSpPr>
        <p:spPr>
          <a:xfrm>
            <a:off x="5353235" y="1558544"/>
            <a:ext cx="2139518" cy="1212826"/>
          </a:xfrm>
          <a:prstGeom prst="rightArrow">
            <a:avLst>
              <a:gd name="adj1" fmla="val 54054"/>
              <a:gd name="adj2" fmla="val 34459"/>
            </a:avLst>
          </a:prstGeom>
          <a:solidFill>
            <a:srgbClr val="FF3300"/>
          </a:soli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77" dirty="0"/>
              <a:t>Reliance on Demonstration</a:t>
            </a:r>
          </a:p>
        </p:txBody>
      </p:sp>
      <p:sp>
        <p:nvSpPr>
          <p:cNvPr id="47" name="Left Arrow 46"/>
          <p:cNvSpPr/>
          <p:nvPr/>
        </p:nvSpPr>
        <p:spPr>
          <a:xfrm>
            <a:off x="3284741" y="1558549"/>
            <a:ext cx="2050743" cy="1212826"/>
          </a:xfrm>
          <a:prstGeom prst="leftArrow">
            <a:avLst>
              <a:gd name="adj1" fmla="val 54054"/>
              <a:gd name="adj2" fmla="val 30405"/>
            </a:avLst>
          </a:prstGeom>
          <a:solidFill>
            <a:srgbClr val="00B050"/>
          </a:solidFill>
          <a:ln>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t>Reliance on Determination</a:t>
            </a:r>
          </a:p>
        </p:txBody>
      </p:sp>
    </p:spTree>
    <p:extLst>
      <p:ext uri="{BB962C8B-B14F-4D97-AF65-F5344CB8AC3E}">
        <p14:creationId xmlns:p14="http://schemas.microsoft.com/office/powerpoint/2010/main" val="14227010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AutoShape 5"/>
          <p:cNvSpPr>
            <a:spLocks noChangeArrowheads="1"/>
          </p:cNvSpPr>
          <p:nvPr/>
        </p:nvSpPr>
        <p:spPr bwMode="auto">
          <a:xfrm>
            <a:off x="1763713" y="1427285"/>
            <a:ext cx="5638800" cy="3143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749 w 21600"/>
              <a:gd name="T13" fmla="*/ 4749 h 21600"/>
              <a:gd name="T14" fmla="*/ 16851 w 21600"/>
              <a:gd name="T15" fmla="*/ 16851 h 21600"/>
            </a:gdLst>
            <a:ahLst/>
            <a:cxnLst>
              <a:cxn ang="T8">
                <a:pos x="T0" y="T1"/>
              </a:cxn>
              <a:cxn ang="T9">
                <a:pos x="T2" y="T3"/>
              </a:cxn>
              <a:cxn ang="T10">
                <a:pos x="T4" y="T5"/>
              </a:cxn>
              <a:cxn ang="T11">
                <a:pos x="T6" y="T7"/>
              </a:cxn>
            </a:cxnLst>
            <a:rect l="T12" t="T13" r="T14" b="T15"/>
            <a:pathLst>
              <a:path w="21600" h="21600">
                <a:moveTo>
                  <a:pt x="0" y="0"/>
                </a:moveTo>
                <a:lnTo>
                  <a:pt x="5898" y="21600"/>
                </a:lnTo>
                <a:lnTo>
                  <a:pt x="15702" y="21600"/>
                </a:lnTo>
                <a:lnTo>
                  <a:pt x="21600" y="0"/>
                </a:lnTo>
                <a:lnTo>
                  <a:pt x="0" y="0"/>
                </a:lnTo>
                <a:close/>
              </a:path>
            </a:pathLst>
          </a:cu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a:p>
        </p:txBody>
      </p:sp>
      <p:sp>
        <p:nvSpPr>
          <p:cNvPr id="38914" name="Rectangle 10"/>
          <p:cNvSpPr>
            <a:spLocks noChangeArrowheads="1"/>
          </p:cNvSpPr>
          <p:nvPr/>
        </p:nvSpPr>
        <p:spPr bwMode="auto">
          <a:xfrm>
            <a:off x="3379791" y="2870697"/>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5" name="Rectangle 10"/>
          <p:cNvSpPr>
            <a:spLocks noChangeArrowheads="1"/>
          </p:cNvSpPr>
          <p:nvPr/>
        </p:nvSpPr>
        <p:spPr bwMode="auto">
          <a:xfrm>
            <a:off x="3867150" y="4154374"/>
            <a:ext cx="666750"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6" name="Rectangle 10"/>
          <p:cNvSpPr>
            <a:spLocks noChangeArrowheads="1"/>
          </p:cNvSpPr>
          <p:nvPr/>
        </p:nvSpPr>
        <p:spPr bwMode="auto">
          <a:xfrm>
            <a:off x="3103563" y="2290405"/>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7" name="Rectangle 10"/>
          <p:cNvSpPr>
            <a:spLocks noChangeArrowheads="1"/>
          </p:cNvSpPr>
          <p:nvPr/>
        </p:nvSpPr>
        <p:spPr bwMode="auto">
          <a:xfrm>
            <a:off x="2770191" y="1666151"/>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8" name="Rectangle 3"/>
          <p:cNvSpPr>
            <a:spLocks noChangeArrowheads="1"/>
          </p:cNvSpPr>
          <p:nvPr/>
        </p:nvSpPr>
        <p:spPr bwMode="auto">
          <a:xfrm>
            <a:off x="74930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19" name="Rectangle 4"/>
          <p:cNvSpPr>
            <a:spLocks noChangeArrowheads="1"/>
          </p:cNvSpPr>
          <p:nvPr/>
        </p:nvSpPr>
        <p:spPr bwMode="auto">
          <a:xfrm>
            <a:off x="3135313" y="4359520"/>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20" name="Rectangle 10"/>
          <p:cNvSpPr>
            <a:spLocks noChangeArrowheads="1"/>
          </p:cNvSpPr>
          <p:nvPr/>
        </p:nvSpPr>
        <p:spPr bwMode="auto">
          <a:xfrm>
            <a:off x="2065338" y="1560644"/>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System Design</a:t>
            </a:r>
          </a:p>
        </p:txBody>
      </p:sp>
      <p:sp>
        <p:nvSpPr>
          <p:cNvPr id="38921" name="Rectangle 12"/>
          <p:cNvSpPr>
            <a:spLocks noChangeArrowheads="1"/>
          </p:cNvSpPr>
          <p:nvPr/>
        </p:nvSpPr>
        <p:spPr bwMode="auto">
          <a:xfrm>
            <a:off x="5057780" y="3999044"/>
            <a:ext cx="720725"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00">
                <a:solidFill>
                  <a:srgbClr val="000000"/>
                </a:solidFill>
              </a:rPr>
              <a:t>Unit tests</a:t>
            </a:r>
          </a:p>
        </p:txBody>
      </p:sp>
      <p:sp>
        <p:nvSpPr>
          <p:cNvPr id="38922" name="Line 13"/>
          <p:cNvSpPr>
            <a:spLocks noChangeShapeType="1"/>
          </p:cNvSpPr>
          <p:nvPr/>
        </p:nvSpPr>
        <p:spPr bwMode="auto">
          <a:xfrm>
            <a:off x="4597405" y="4188069"/>
            <a:ext cx="4984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23" name="Rectangle 14"/>
          <p:cNvSpPr>
            <a:spLocks noChangeArrowheads="1"/>
          </p:cNvSpPr>
          <p:nvPr/>
        </p:nvSpPr>
        <p:spPr bwMode="auto">
          <a:xfrm>
            <a:off x="2446338" y="2184889"/>
            <a:ext cx="830262"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00">
                <a:solidFill>
                  <a:srgbClr val="000000"/>
                </a:solidFill>
              </a:rPr>
              <a:t>Sub- System Design</a:t>
            </a:r>
          </a:p>
        </p:txBody>
      </p:sp>
      <p:sp>
        <p:nvSpPr>
          <p:cNvPr id="38924" name="Rectangle 15"/>
          <p:cNvSpPr>
            <a:spLocks noChangeArrowheads="1"/>
          </p:cNvSpPr>
          <p:nvPr/>
        </p:nvSpPr>
        <p:spPr bwMode="auto">
          <a:xfrm>
            <a:off x="2705100" y="2779844"/>
            <a:ext cx="830263" cy="348762"/>
          </a:xfrm>
          <a:prstGeom prst="rect">
            <a:avLst/>
          </a:prstGeom>
          <a:solidFill>
            <a:schemeClr val="bg1"/>
          </a:solidFill>
          <a:ln w="9525">
            <a:solidFill>
              <a:schemeClr val="tx1"/>
            </a:solidFill>
            <a:miter lim="800000"/>
            <a:headEnd/>
            <a:tailEnd/>
          </a:ln>
        </p:spPr>
        <p:txBody>
          <a:bodyPr anchor="ctr"/>
          <a:lstStyle/>
          <a:p>
            <a:pPr algn="ctr" eaLnBrk="0" hangingPunct="0"/>
            <a:r>
              <a:rPr lang="en-GB" sz="800">
                <a:solidFill>
                  <a:srgbClr val="000000"/>
                </a:solidFill>
              </a:rPr>
              <a:t>Sub-Sub System Design</a:t>
            </a:r>
          </a:p>
        </p:txBody>
      </p:sp>
      <p:sp>
        <p:nvSpPr>
          <p:cNvPr id="38925" name="Rectangle 16"/>
          <p:cNvSpPr>
            <a:spLocks noChangeArrowheads="1"/>
          </p:cNvSpPr>
          <p:nvPr/>
        </p:nvSpPr>
        <p:spPr bwMode="auto">
          <a:xfrm>
            <a:off x="3257555" y="3971201"/>
            <a:ext cx="752475"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00">
                <a:solidFill>
                  <a:srgbClr val="000000"/>
                </a:solidFill>
              </a:rPr>
              <a:t>Component</a:t>
            </a:r>
          </a:p>
          <a:p>
            <a:pPr algn="ctr" eaLnBrk="0" hangingPunct="0"/>
            <a:r>
              <a:rPr lang="en-GB" sz="800">
                <a:solidFill>
                  <a:srgbClr val="000000"/>
                </a:solidFill>
              </a:rPr>
              <a:t>design</a:t>
            </a:r>
          </a:p>
        </p:txBody>
      </p:sp>
      <p:sp>
        <p:nvSpPr>
          <p:cNvPr id="38926" name="Rectangle 19"/>
          <p:cNvSpPr>
            <a:spLocks noChangeArrowheads="1"/>
          </p:cNvSpPr>
          <p:nvPr/>
        </p:nvSpPr>
        <p:spPr bwMode="auto">
          <a:xfrm>
            <a:off x="5981704" y="2184889"/>
            <a:ext cx="758825"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600" dirty="0">
                <a:solidFill>
                  <a:srgbClr val="000000"/>
                </a:solidFill>
              </a:rPr>
              <a:t>Subsystem Integration  tests</a:t>
            </a:r>
          </a:p>
        </p:txBody>
      </p:sp>
      <p:sp>
        <p:nvSpPr>
          <p:cNvPr id="38927" name="Rectangle 20"/>
          <p:cNvSpPr>
            <a:spLocks noChangeArrowheads="1"/>
          </p:cNvSpPr>
          <p:nvPr/>
        </p:nvSpPr>
        <p:spPr bwMode="auto">
          <a:xfrm>
            <a:off x="6286503" y="1560635"/>
            <a:ext cx="731838"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700">
                <a:solidFill>
                  <a:srgbClr val="000000"/>
                </a:solidFill>
              </a:rPr>
              <a:t>System Integration</a:t>
            </a:r>
          </a:p>
          <a:p>
            <a:pPr algn="ctr" eaLnBrk="0" hangingPunct="0"/>
            <a:r>
              <a:rPr lang="en-GB" sz="700">
                <a:solidFill>
                  <a:srgbClr val="000000"/>
                </a:solidFill>
              </a:rPr>
              <a:t>tests</a:t>
            </a:r>
          </a:p>
        </p:txBody>
      </p:sp>
      <p:sp>
        <p:nvSpPr>
          <p:cNvPr id="38928" name="AutoShape 21"/>
          <p:cNvSpPr>
            <a:spLocks noChangeArrowheads="1"/>
          </p:cNvSpPr>
          <p:nvPr/>
        </p:nvSpPr>
        <p:spPr bwMode="gray">
          <a:xfrm flipV="1">
            <a:off x="3598863" y="1419958"/>
            <a:ext cx="2703512" cy="260105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0">
              <a:solidFill>
                <a:srgbClr val="000000"/>
              </a:solidFill>
            </a:endParaRPr>
          </a:p>
        </p:txBody>
      </p:sp>
      <p:sp>
        <p:nvSpPr>
          <p:cNvPr id="38929" name="Line 22"/>
          <p:cNvSpPr>
            <a:spLocks noChangeShapeType="1"/>
          </p:cNvSpPr>
          <p:nvPr/>
        </p:nvSpPr>
        <p:spPr bwMode="auto">
          <a:xfrm>
            <a:off x="4329113" y="3559420"/>
            <a:ext cx="1079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0" name="Line 23"/>
          <p:cNvSpPr>
            <a:spLocks noChangeShapeType="1"/>
          </p:cNvSpPr>
          <p:nvPr/>
        </p:nvSpPr>
        <p:spPr bwMode="auto">
          <a:xfrm>
            <a:off x="4371980" y="2963016"/>
            <a:ext cx="1350963" cy="293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1" name="Line 24"/>
          <p:cNvSpPr>
            <a:spLocks noChangeShapeType="1"/>
          </p:cNvSpPr>
          <p:nvPr/>
        </p:nvSpPr>
        <p:spPr bwMode="auto">
          <a:xfrm flipV="1">
            <a:off x="4057652" y="2363666"/>
            <a:ext cx="1876425" cy="1025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2" name="Line 25"/>
          <p:cNvSpPr>
            <a:spLocks noChangeShapeType="1"/>
          </p:cNvSpPr>
          <p:nvPr/>
        </p:nvSpPr>
        <p:spPr bwMode="auto">
          <a:xfrm flipV="1">
            <a:off x="3705225" y="1739412"/>
            <a:ext cx="2562225" cy="1025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3" name="Text Box 26"/>
          <p:cNvSpPr txBox="1">
            <a:spLocks noChangeArrowheads="1"/>
          </p:cNvSpPr>
          <p:nvPr/>
        </p:nvSpPr>
        <p:spPr bwMode="auto">
          <a:xfrm>
            <a:off x="4498975" y="3387969"/>
            <a:ext cx="673100"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a:t>
            </a:r>
          </a:p>
        </p:txBody>
      </p:sp>
      <p:sp>
        <p:nvSpPr>
          <p:cNvPr id="38934" name="Text Box 27"/>
          <p:cNvSpPr txBox="1">
            <a:spLocks noChangeArrowheads="1"/>
          </p:cNvSpPr>
          <p:nvPr/>
        </p:nvSpPr>
        <p:spPr bwMode="auto">
          <a:xfrm>
            <a:off x="4174451" y="1565031"/>
            <a:ext cx="1255473" cy="22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Big V &amp; V</a:t>
            </a:r>
          </a:p>
        </p:txBody>
      </p:sp>
      <p:sp>
        <p:nvSpPr>
          <p:cNvPr id="38935" name="Text Box 28"/>
          <p:cNvSpPr txBox="1">
            <a:spLocks noChangeArrowheads="1"/>
          </p:cNvSpPr>
          <p:nvPr/>
        </p:nvSpPr>
        <p:spPr bwMode="auto">
          <a:xfrm>
            <a:off x="4157927" y="2196613"/>
            <a:ext cx="1226618" cy="22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Big V &amp; V</a:t>
            </a:r>
          </a:p>
        </p:txBody>
      </p:sp>
      <p:sp>
        <p:nvSpPr>
          <p:cNvPr id="38936" name="Text Box 29"/>
          <p:cNvSpPr txBox="1">
            <a:spLocks noChangeArrowheads="1"/>
          </p:cNvSpPr>
          <p:nvPr/>
        </p:nvSpPr>
        <p:spPr bwMode="auto">
          <a:xfrm>
            <a:off x="4226979" y="2798885"/>
            <a:ext cx="1226618" cy="22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Big V &amp; V</a:t>
            </a:r>
          </a:p>
        </p:txBody>
      </p:sp>
      <p:sp>
        <p:nvSpPr>
          <p:cNvPr id="38937" name="Text Box 30"/>
          <p:cNvSpPr txBox="1">
            <a:spLocks noChangeArrowheads="1"/>
          </p:cNvSpPr>
          <p:nvPr/>
        </p:nvSpPr>
        <p:spPr bwMode="auto">
          <a:xfrm>
            <a:off x="4414113" y="4010759"/>
            <a:ext cx="774571"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a:t>
            </a:r>
          </a:p>
          <a:p>
            <a:pPr algn="ctr"/>
            <a:r>
              <a:rPr lang="en-GB" sz="800">
                <a:solidFill>
                  <a:srgbClr val="000000"/>
                </a:solidFill>
              </a:rPr>
              <a:t>Big V &amp; V</a:t>
            </a:r>
          </a:p>
        </p:txBody>
      </p:sp>
      <p:sp>
        <p:nvSpPr>
          <p:cNvPr id="38938" name="TextBox 35"/>
          <p:cNvSpPr txBox="1">
            <a:spLocks noChangeArrowheads="1"/>
          </p:cNvSpPr>
          <p:nvPr/>
        </p:nvSpPr>
        <p:spPr bwMode="auto">
          <a:xfrm>
            <a:off x="3157375" y="27871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39" name="TextBox 37"/>
          <p:cNvSpPr txBox="1">
            <a:spLocks noChangeArrowheads="1"/>
          </p:cNvSpPr>
          <p:nvPr/>
        </p:nvSpPr>
        <p:spPr bwMode="auto">
          <a:xfrm>
            <a:off x="3376454" y="3209197"/>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0" name="TextBox 36"/>
          <p:cNvSpPr txBox="1">
            <a:spLocks noChangeArrowheads="1"/>
          </p:cNvSpPr>
          <p:nvPr/>
        </p:nvSpPr>
        <p:spPr bwMode="auto">
          <a:xfrm>
            <a:off x="3262154" y="2989392"/>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1" name="TextBox 38"/>
          <p:cNvSpPr txBox="1">
            <a:spLocks noChangeArrowheads="1"/>
          </p:cNvSpPr>
          <p:nvPr/>
        </p:nvSpPr>
        <p:spPr bwMode="auto">
          <a:xfrm>
            <a:off x="5376700" y="321798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2" name="TextBox 39"/>
          <p:cNvSpPr txBox="1">
            <a:spLocks noChangeArrowheads="1"/>
          </p:cNvSpPr>
          <p:nvPr/>
        </p:nvSpPr>
        <p:spPr bwMode="auto">
          <a:xfrm>
            <a:off x="5662454" y="2857508"/>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3" name="TextBox 40"/>
          <p:cNvSpPr txBox="1">
            <a:spLocks noChangeArrowheads="1"/>
          </p:cNvSpPr>
          <p:nvPr/>
        </p:nvSpPr>
        <p:spPr bwMode="auto">
          <a:xfrm>
            <a:off x="5529100" y="30157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4" name="Title 58"/>
          <p:cNvSpPr>
            <a:spLocks noGrp="1"/>
          </p:cNvSpPr>
          <p:nvPr>
            <p:ph type="title"/>
          </p:nvPr>
        </p:nvSpPr>
        <p:spPr/>
        <p:txBody>
          <a:bodyPr/>
          <a:lstStyle/>
          <a:p>
            <a:r>
              <a:rPr lang="en-GB" smtClean="0"/>
              <a:t>Left Shift V </a:t>
            </a:r>
            <a:endParaRPr lang="en-GB"/>
          </a:p>
        </p:txBody>
      </p:sp>
      <p:sp>
        <p:nvSpPr>
          <p:cNvPr id="38945" name="Rectangle 19"/>
          <p:cNvSpPr>
            <a:spLocks noChangeArrowheads="1"/>
          </p:cNvSpPr>
          <p:nvPr/>
        </p:nvSpPr>
        <p:spPr bwMode="auto">
          <a:xfrm>
            <a:off x="5734051" y="2668475"/>
            <a:ext cx="701675" cy="505557"/>
          </a:xfrm>
          <a:prstGeom prst="rect">
            <a:avLst/>
          </a:prstGeom>
          <a:solidFill>
            <a:schemeClr val="bg1"/>
          </a:solidFill>
          <a:ln w="9525">
            <a:solidFill>
              <a:schemeClr val="tx1"/>
            </a:solidFill>
            <a:miter lim="800000"/>
            <a:headEnd/>
            <a:tailEnd/>
          </a:ln>
        </p:spPr>
        <p:txBody>
          <a:bodyPr anchor="ctr"/>
          <a:lstStyle/>
          <a:p>
            <a:pPr algn="ctr" eaLnBrk="0" hangingPunct="0"/>
            <a:r>
              <a:rPr lang="en-GB" sz="600" dirty="0">
                <a:solidFill>
                  <a:srgbClr val="000000"/>
                </a:solidFill>
              </a:rPr>
              <a:t>Sub-subsystem Integration  tests</a:t>
            </a:r>
          </a:p>
        </p:txBody>
      </p:sp>
      <p:sp>
        <p:nvSpPr>
          <p:cNvPr id="38946" name="Rectangle 5"/>
          <p:cNvSpPr>
            <a:spLocks noChangeArrowheads="1"/>
          </p:cNvSpPr>
          <p:nvPr/>
        </p:nvSpPr>
        <p:spPr bwMode="auto">
          <a:xfrm>
            <a:off x="74930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47" name="Rectangle 6"/>
          <p:cNvSpPr>
            <a:spLocks noChangeArrowheads="1"/>
          </p:cNvSpPr>
          <p:nvPr/>
        </p:nvSpPr>
        <p:spPr bwMode="auto">
          <a:xfrm>
            <a:off x="2990850" y="4336073"/>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48" name="AutoShape 41"/>
          <p:cNvSpPr>
            <a:spLocks noChangeArrowheads="1"/>
          </p:cNvSpPr>
          <p:nvPr/>
        </p:nvSpPr>
        <p:spPr bwMode="auto">
          <a:xfrm flipH="1">
            <a:off x="1547814" y="4957397"/>
            <a:ext cx="1584325"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49" name="AutoShape 42"/>
          <p:cNvSpPr>
            <a:spLocks noChangeArrowheads="1"/>
          </p:cNvSpPr>
          <p:nvPr/>
        </p:nvSpPr>
        <p:spPr bwMode="auto">
          <a:xfrm>
            <a:off x="3779838" y="4957397"/>
            <a:ext cx="1584325"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50" name="Rectangle 43"/>
          <p:cNvSpPr>
            <a:spLocks noChangeArrowheads="1"/>
          </p:cNvSpPr>
          <p:nvPr/>
        </p:nvSpPr>
        <p:spPr bwMode="auto">
          <a:xfrm>
            <a:off x="3136900" y="4957397"/>
            <a:ext cx="647700" cy="112981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51" name="Rectangle 44"/>
          <p:cNvSpPr>
            <a:spLocks noChangeArrowheads="1"/>
          </p:cNvSpPr>
          <p:nvPr/>
        </p:nvSpPr>
        <p:spPr bwMode="auto">
          <a:xfrm rot="-5400000">
            <a:off x="5486710" y="5057226"/>
            <a:ext cx="331177" cy="17287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52" name="AutoShape 45"/>
          <p:cNvSpPr>
            <a:spLocks noChangeArrowheads="1"/>
          </p:cNvSpPr>
          <p:nvPr/>
        </p:nvSpPr>
        <p:spPr bwMode="auto">
          <a:xfrm>
            <a:off x="6505575" y="5756040"/>
            <a:ext cx="719138" cy="331177"/>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grpSp>
        <p:nvGrpSpPr>
          <p:cNvPr id="38953" name="Group 46"/>
          <p:cNvGrpSpPr>
            <a:grpSpLocks/>
          </p:cNvGrpSpPr>
          <p:nvPr/>
        </p:nvGrpSpPr>
        <p:grpSpPr bwMode="auto">
          <a:xfrm>
            <a:off x="1103314" y="4882662"/>
            <a:ext cx="6694488" cy="1480039"/>
            <a:chOff x="695" y="3152"/>
            <a:chExt cx="4217" cy="1010"/>
          </a:xfrm>
        </p:grpSpPr>
        <p:sp>
          <p:nvSpPr>
            <p:cNvPr id="38958" name="Line 47"/>
            <p:cNvSpPr>
              <a:spLocks noChangeShapeType="1"/>
            </p:cNvSpPr>
            <p:nvPr/>
          </p:nvSpPr>
          <p:spPr bwMode="auto">
            <a:xfrm>
              <a:off x="976" y="3976"/>
              <a:ext cx="39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8959" name="Text Box 48"/>
            <p:cNvSpPr txBox="1">
              <a:spLocks noChangeArrowheads="1"/>
            </p:cNvSpPr>
            <p:nvPr/>
          </p:nvSpPr>
          <p:spPr bwMode="auto">
            <a:xfrm>
              <a:off x="4363" y="3983"/>
              <a:ext cx="315"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Time</a:t>
              </a:r>
            </a:p>
          </p:txBody>
        </p:sp>
        <p:sp>
          <p:nvSpPr>
            <p:cNvPr id="38960" name="Line 49"/>
            <p:cNvSpPr>
              <a:spLocks noChangeShapeType="1"/>
            </p:cNvSpPr>
            <p:nvPr/>
          </p:nvSpPr>
          <p:spPr bwMode="auto">
            <a:xfrm flipV="1">
              <a:off x="980" y="3152"/>
              <a:ext cx="0" cy="82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8961" name="Text Box 50"/>
            <p:cNvSpPr txBox="1">
              <a:spLocks noChangeArrowheads="1"/>
            </p:cNvSpPr>
            <p:nvPr/>
          </p:nvSpPr>
          <p:spPr bwMode="auto">
            <a:xfrm rot="16200000">
              <a:off x="598" y="3467"/>
              <a:ext cx="3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Effort</a:t>
              </a:r>
            </a:p>
          </p:txBody>
        </p:sp>
      </p:grpSp>
      <p:sp>
        <p:nvSpPr>
          <p:cNvPr id="53" name="AutoShape 51"/>
          <p:cNvSpPr>
            <a:spLocks noChangeArrowheads="1"/>
          </p:cNvSpPr>
          <p:nvPr/>
        </p:nvSpPr>
        <p:spPr bwMode="gray">
          <a:xfrm>
            <a:off x="268294" y="3401169"/>
            <a:ext cx="2442911" cy="1695450"/>
          </a:xfrm>
          <a:prstGeom prst="wedgeRoundRectCallout">
            <a:avLst>
              <a:gd name="adj1" fmla="val 64241"/>
              <a:gd name="adj2" fmla="val 6910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rgbClr val="FFFFFF"/>
                </a:solidFill>
                <a:latin typeface="+mn-lt"/>
              </a:rPr>
              <a:t>Achieving the </a:t>
            </a:r>
            <a:r>
              <a:rPr lang="ja-JP" altLang="en-GB" sz="1477" dirty="0">
                <a:solidFill>
                  <a:srgbClr val="FFFFFF"/>
                </a:solidFill>
                <a:latin typeface="+mn-lt"/>
              </a:rPr>
              <a:t>“</a:t>
            </a:r>
            <a:r>
              <a:rPr lang="en-GB" sz="1477" dirty="0">
                <a:solidFill>
                  <a:srgbClr val="FFFFFF"/>
                </a:solidFill>
                <a:latin typeface="+mn-lt"/>
              </a:rPr>
              <a:t>Left Shift</a:t>
            </a:r>
            <a:r>
              <a:rPr lang="ja-JP" altLang="en-GB" sz="1477" dirty="0">
                <a:solidFill>
                  <a:srgbClr val="FFFFFF"/>
                </a:solidFill>
                <a:latin typeface="+mn-lt"/>
              </a:rPr>
              <a:t>”</a:t>
            </a:r>
            <a:r>
              <a:rPr lang="en-GB" altLang="ja-JP" sz="1477" dirty="0">
                <a:solidFill>
                  <a:srgbClr val="FFFFFF"/>
                </a:solidFill>
                <a:latin typeface="+mn-lt"/>
              </a:rPr>
              <a:t> </a:t>
            </a:r>
            <a:r>
              <a:rPr lang="en-GB" sz="1477" dirty="0">
                <a:solidFill>
                  <a:srgbClr val="FFFFFF"/>
                </a:solidFill>
                <a:latin typeface="+mn-lt"/>
              </a:rPr>
              <a:t>requires moving some Validation and Verification activities earlier</a:t>
            </a:r>
          </a:p>
        </p:txBody>
      </p:sp>
      <p:sp>
        <p:nvSpPr>
          <p:cNvPr id="48" name="Rounded Rectangular Callout 47"/>
          <p:cNvSpPr>
            <a:spLocks noChangeArrowheads="1"/>
          </p:cNvSpPr>
          <p:nvPr/>
        </p:nvSpPr>
        <p:spPr bwMode="auto">
          <a:xfrm>
            <a:off x="6638925" y="3687083"/>
            <a:ext cx="2181225" cy="2192040"/>
          </a:xfrm>
          <a:prstGeom prst="wedgeRoundRectCallout">
            <a:avLst>
              <a:gd name="adj1" fmla="val -149218"/>
              <a:gd name="adj2" fmla="val 4447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lstStyle/>
          <a:p>
            <a:pPr algn="ctr">
              <a:defRPr/>
            </a:pPr>
            <a:r>
              <a:rPr lang="en-GB" sz="1477" b="1" dirty="0">
                <a:solidFill>
                  <a:srgbClr val="000000"/>
                </a:solidFill>
              </a:rPr>
              <a:t>Left shifting V&amp;V introduces </a:t>
            </a:r>
            <a:r>
              <a:rPr lang="ja-JP" altLang="en-GB" sz="1477" b="1" dirty="0">
                <a:solidFill>
                  <a:srgbClr val="000000"/>
                </a:solidFill>
              </a:rPr>
              <a:t>“</a:t>
            </a:r>
            <a:r>
              <a:rPr lang="en-GB" sz="1477" b="1" dirty="0">
                <a:solidFill>
                  <a:srgbClr val="000000"/>
                </a:solidFill>
              </a:rPr>
              <a:t>small</a:t>
            </a:r>
            <a:r>
              <a:rPr lang="ja-JP" altLang="en-GB" sz="1477" b="1" dirty="0">
                <a:solidFill>
                  <a:srgbClr val="000000"/>
                </a:solidFill>
              </a:rPr>
              <a:t>”</a:t>
            </a:r>
            <a:r>
              <a:rPr lang="en-GB" sz="1477" b="1" dirty="0">
                <a:solidFill>
                  <a:srgbClr val="000000"/>
                </a:solidFill>
              </a:rPr>
              <a:t> V&amp;V  </a:t>
            </a:r>
          </a:p>
          <a:p>
            <a:pPr algn="ctr">
              <a:defRPr/>
            </a:pPr>
            <a:endParaRPr lang="en-GB" sz="1477" b="1" dirty="0">
              <a:solidFill>
                <a:srgbClr val="000000"/>
              </a:solidFill>
            </a:endParaRPr>
          </a:p>
          <a:p>
            <a:pPr algn="ctr">
              <a:defRPr/>
            </a:pPr>
            <a:r>
              <a:rPr lang="en-GB" sz="1292" dirty="0">
                <a:solidFill>
                  <a:srgbClr val="000000"/>
                </a:solidFill>
              </a:rPr>
              <a:t>That is Verification and Validation activities as an integral part of the design activity</a:t>
            </a:r>
          </a:p>
        </p:txBody>
      </p:sp>
    </p:spTree>
    <p:extLst>
      <p:ext uri="{BB962C8B-B14F-4D97-AF65-F5344CB8AC3E}">
        <p14:creationId xmlns:p14="http://schemas.microsoft.com/office/powerpoint/2010/main" val="544726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and “Big” V&amp;V</a:t>
            </a:r>
            <a:endParaRPr lang="en-US" dirty="0"/>
          </a:p>
        </p:txBody>
      </p:sp>
      <p:sp>
        <p:nvSpPr>
          <p:cNvPr id="3" name="Slide Number Placeholder 2"/>
          <p:cNvSpPr>
            <a:spLocks noGrp="1"/>
          </p:cNvSpPr>
          <p:nvPr>
            <p:ph type="sldNum" sz="quarter" idx="10"/>
          </p:nvPr>
        </p:nvSpPr>
        <p:spPr/>
        <p:txBody>
          <a:bodyPr/>
          <a:lstStyle/>
          <a:p>
            <a:pPr>
              <a:defRPr/>
            </a:pPr>
            <a:fld id="{31D6F308-9F15-DF48-9E14-2788C51AC876}" type="slidenum">
              <a:rPr lang="en-GB" smtClean="0"/>
              <a:pPr>
                <a:defRPr/>
              </a:pPr>
              <a:t>23</a:t>
            </a:fld>
            <a:endParaRPr lang="en-GB"/>
          </a:p>
        </p:txBody>
      </p:sp>
      <p:sp>
        <p:nvSpPr>
          <p:cNvPr id="4" name="Rectangle 3"/>
          <p:cNvSpPr/>
          <p:nvPr/>
        </p:nvSpPr>
        <p:spPr>
          <a:xfrm>
            <a:off x="4924429" y="4167207"/>
            <a:ext cx="1520825" cy="1076325"/>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5" name="Rectangle 4"/>
          <p:cNvSpPr/>
          <p:nvPr/>
        </p:nvSpPr>
        <p:spPr>
          <a:xfrm>
            <a:off x="2581275" y="4213233"/>
            <a:ext cx="1574800" cy="1076325"/>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6" name="Rectangle 5"/>
          <p:cNvSpPr/>
          <p:nvPr/>
        </p:nvSpPr>
        <p:spPr>
          <a:xfrm>
            <a:off x="5669332" y="2781308"/>
            <a:ext cx="1601787" cy="107632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7" name="Rectangle 6"/>
          <p:cNvSpPr/>
          <p:nvPr/>
        </p:nvSpPr>
        <p:spPr>
          <a:xfrm>
            <a:off x="2119313" y="2771783"/>
            <a:ext cx="1573212" cy="107632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8" name="Line 10"/>
          <p:cNvSpPr>
            <a:spLocks noChangeShapeType="1"/>
          </p:cNvSpPr>
          <p:nvPr/>
        </p:nvSpPr>
        <p:spPr bwMode="auto">
          <a:xfrm>
            <a:off x="1371603" y="1027113"/>
            <a:ext cx="361950" cy="64135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 name="Line 13"/>
          <p:cNvSpPr>
            <a:spLocks noChangeShapeType="1"/>
          </p:cNvSpPr>
          <p:nvPr/>
        </p:nvSpPr>
        <p:spPr bwMode="auto">
          <a:xfrm flipH="1">
            <a:off x="7410450" y="1027113"/>
            <a:ext cx="361950" cy="647700"/>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 name="Text Box 16"/>
          <p:cNvSpPr txBox="1">
            <a:spLocks noChangeArrowheads="1"/>
          </p:cNvSpPr>
          <p:nvPr/>
        </p:nvSpPr>
        <p:spPr bwMode="gray">
          <a:xfrm>
            <a:off x="1545896" y="1706567"/>
            <a:ext cx="88172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FFFF"/>
                </a:solidFill>
              </a:rPr>
              <a:t>System</a:t>
            </a:r>
          </a:p>
          <a:p>
            <a:r>
              <a:rPr lang="en-GB" b="1">
                <a:solidFill>
                  <a:srgbClr val="FFFFFF"/>
                </a:solidFill>
              </a:rPr>
              <a:t>Design</a:t>
            </a:r>
          </a:p>
          <a:p>
            <a:r>
              <a:rPr lang="en-GB" b="1">
                <a:solidFill>
                  <a:srgbClr val="FFFFFF"/>
                </a:solidFill>
              </a:rPr>
              <a:t>Activities</a:t>
            </a:r>
            <a:endParaRPr lang="en-GB">
              <a:solidFill>
                <a:srgbClr val="FFFFFF"/>
              </a:solidFill>
            </a:endParaRPr>
          </a:p>
        </p:txBody>
      </p:sp>
      <p:sp>
        <p:nvSpPr>
          <p:cNvPr id="11" name="Text Box 17"/>
          <p:cNvSpPr txBox="1">
            <a:spLocks noChangeArrowheads="1"/>
          </p:cNvSpPr>
          <p:nvPr/>
        </p:nvSpPr>
        <p:spPr bwMode="gray">
          <a:xfrm>
            <a:off x="698966" y="1677988"/>
            <a:ext cx="88172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System</a:t>
            </a:r>
          </a:p>
          <a:p>
            <a:r>
              <a:rPr lang="en-GB" b="1">
                <a:solidFill>
                  <a:srgbClr val="000000"/>
                </a:solidFill>
              </a:rPr>
              <a:t>Design</a:t>
            </a:r>
          </a:p>
          <a:p>
            <a:r>
              <a:rPr lang="en-GB" b="1">
                <a:solidFill>
                  <a:srgbClr val="000000"/>
                </a:solidFill>
              </a:rPr>
              <a:t>Activities</a:t>
            </a:r>
            <a:endParaRPr lang="en-GB">
              <a:solidFill>
                <a:srgbClr val="000000"/>
              </a:solidFill>
            </a:endParaRPr>
          </a:p>
        </p:txBody>
      </p:sp>
      <p:sp>
        <p:nvSpPr>
          <p:cNvPr id="12" name="Text Box 18"/>
          <p:cNvSpPr txBox="1">
            <a:spLocks noChangeArrowheads="1"/>
          </p:cNvSpPr>
          <p:nvPr/>
        </p:nvSpPr>
        <p:spPr bwMode="gray">
          <a:xfrm>
            <a:off x="7235211" y="3048008"/>
            <a:ext cx="139029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00"/>
                </a:solidFill>
              </a:rPr>
              <a:t>Build and Check</a:t>
            </a:r>
          </a:p>
          <a:p>
            <a:r>
              <a:rPr lang="en-GB" b="1" dirty="0" smtClean="0">
                <a:solidFill>
                  <a:srgbClr val="000000"/>
                </a:solidFill>
              </a:rPr>
              <a:t>Subsystems</a:t>
            </a:r>
            <a:endParaRPr lang="en-GB" dirty="0">
              <a:solidFill>
                <a:srgbClr val="000000"/>
              </a:solidFill>
            </a:endParaRPr>
          </a:p>
        </p:txBody>
      </p:sp>
      <p:sp>
        <p:nvSpPr>
          <p:cNvPr id="13" name="Text Box 19"/>
          <p:cNvSpPr txBox="1">
            <a:spLocks noChangeArrowheads="1"/>
          </p:cNvSpPr>
          <p:nvPr/>
        </p:nvSpPr>
        <p:spPr bwMode="gray">
          <a:xfrm>
            <a:off x="7795598" y="1670052"/>
            <a:ext cx="139029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Build and Check</a:t>
            </a:r>
          </a:p>
          <a:p>
            <a:r>
              <a:rPr lang="en-GB" b="1">
                <a:solidFill>
                  <a:srgbClr val="000000"/>
                </a:solidFill>
              </a:rPr>
              <a:t>System</a:t>
            </a:r>
            <a:endParaRPr lang="en-GB">
              <a:solidFill>
                <a:srgbClr val="000000"/>
              </a:solidFill>
            </a:endParaRPr>
          </a:p>
        </p:txBody>
      </p:sp>
      <p:sp>
        <p:nvSpPr>
          <p:cNvPr id="14" name="Text Box 20"/>
          <p:cNvSpPr txBox="1">
            <a:spLocks noChangeArrowheads="1"/>
          </p:cNvSpPr>
          <p:nvPr/>
        </p:nvSpPr>
        <p:spPr bwMode="auto">
          <a:xfrm>
            <a:off x="1523384" y="4438658"/>
            <a:ext cx="103946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Component</a:t>
            </a:r>
          </a:p>
          <a:p>
            <a:r>
              <a:rPr lang="en-GB" b="1">
                <a:solidFill>
                  <a:srgbClr val="000000"/>
                </a:solidFill>
              </a:rPr>
              <a:t>Design</a:t>
            </a:r>
          </a:p>
          <a:p>
            <a:r>
              <a:rPr lang="en-GB" b="1">
                <a:solidFill>
                  <a:srgbClr val="000000"/>
                </a:solidFill>
              </a:rPr>
              <a:t>Activities</a:t>
            </a:r>
            <a:endParaRPr lang="en-GB">
              <a:solidFill>
                <a:srgbClr val="000000"/>
              </a:solidFill>
            </a:endParaRPr>
          </a:p>
        </p:txBody>
      </p:sp>
      <p:sp>
        <p:nvSpPr>
          <p:cNvPr id="15" name="Text Box 21"/>
          <p:cNvSpPr txBox="1">
            <a:spLocks noChangeArrowheads="1"/>
          </p:cNvSpPr>
          <p:nvPr/>
        </p:nvSpPr>
        <p:spPr bwMode="auto">
          <a:xfrm>
            <a:off x="6447811" y="4435483"/>
            <a:ext cx="139029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Build and Check</a:t>
            </a:r>
          </a:p>
          <a:p>
            <a:r>
              <a:rPr lang="en-GB" b="1">
                <a:solidFill>
                  <a:srgbClr val="000000"/>
                </a:solidFill>
              </a:rPr>
              <a:t>Components</a:t>
            </a:r>
          </a:p>
        </p:txBody>
      </p:sp>
      <p:sp>
        <p:nvSpPr>
          <p:cNvPr id="16" name="Oval 22"/>
          <p:cNvSpPr>
            <a:spLocks noChangeArrowheads="1"/>
          </p:cNvSpPr>
          <p:nvPr/>
        </p:nvSpPr>
        <p:spPr bwMode="auto">
          <a:xfrm>
            <a:off x="3840163" y="5502275"/>
            <a:ext cx="1446212" cy="788988"/>
          </a:xfrm>
          <a:prstGeom prst="ellipse">
            <a:avLst/>
          </a:prstGeom>
          <a:solidFill>
            <a:srgbClr val="CCFFCC"/>
          </a:solidFill>
          <a:ln w="9525">
            <a:solidFill>
              <a:schemeClr val="tx1"/>
            </a:solidFill>
            <a:round/>
            <a:headEnd/>
            <a:tailEnd/>
          </a:ln>
        </p:spPr>
        <p:txBody>
          <a:bodyPr wrap="none" anchor="ctr"/>
          <a:lstStyle/>
          <a:p>
            <a:endParaRPr lang="en-US">
              <a:solidFill>
                <a:srgbClr val="000000"/>
              </a:solidFill>
            </a:endParaRPr>
          </a:p>
        </p:txBody>
      </p:sp>
      <p:sp>
        <p:nvSpPr>
          <p:cNvPr id="17" name="Line 23"/>
          <p:cNvSpPr>
            <a:spLocks noChangeShapeType="1"/>
          </p:cNvSpPr>
          <p:nvPr/>
        </p:nvSpPr>
        <p:spPr bwMode="auto">
          <a:xfrm>
            <a:off x="3689350" y="5141921"/>
            <a:ext cx="307975"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24"/>
          <p:cNvSpPr>
            <a:spLocks noChangeShapeType="1"/>
          </p:cNvSpPr>
          <p:nvPr/>
        </p:nvSpPr>
        <p:spPr bwMode="auto">
          <a:xfrm flipH="1">
            <a:off x="5062538" y="5122871"/>
            <a:ext cx="298450" cy="485775"/>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Text Box 25"/>
          <p:cNvSpPr txBox="1">
            <a:spLocks noChangeArrowheads="1"/>
          </p:cNvSpPr>
          <p:nvPr/>
        </p:nvSpPr>
        <p:spPr bwMode="auto">
          <a:xfrm>
            <a:off x="4034084" y="5643570"/>
            <a:ext cx="112505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r>
              <a:rPr lang="en-GB" b="1" dirty="0">
                <a:solidFill>
                  <a:srgbClr val="000000"/>
                </a:solidFill>
              </a:rPr>
              <a:t>Realise</a:t>
            </a:r>
          </a:p>
          <a:p>
            <a:pPr algn="ctr"/>
            <a:r>
              <a:rPr lang="en-GB" b="1" dirty="0">
                <a:solidFill>
                  <a:srgbClr val="000000"/>
                </a:solidFill>
              </a:rPr>
              <a:t>Components</a:t>
            </a:r>
            <a:endParaRPr lang="en-GB" dirty="0">
              <a:solidFill>
                <a:srgbClr val="000000"/>
              </a:solidFill>
            </a:endParaRPr>
          </a:p>
        </p:txBody>
      </p:sp>
      <p:sp>
        <p:nvSpPr>
          <p:cNvPr id="20" name="Line 26"/>
          <p:cNvSpPr>
            <a:spLocks noChangeShapeType="1"/>
          </p:cNvSpPr>
          <p:nvPr/>
        </p:nvSpPr>
        <p:spPr bwMode="auto">
          <a:xfrm>
            <a:off x="141292" y="2579688"/>
            <a:ext cx="8855075" cy="0"/>
          </a:xfrm>
          <a:prstGeom prst="line">
            <a:avLst/>
          </a:prstGeom>
          <a:noFill/>
          <a:ln w="38100">
            <a:solidFill>
              <a:srgbClr val="FF0000"/>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27"/>
          <p:cNvSpPr>
            <a:spLocks noChangeShapeType="1"/>
          </p:cNvSpPr>
          <p:nvPr/>
        </p:nvSpPr>
        <p:spPr bwMode="auto">
          <a:xfrm>
            <a:off x="149225" y="4056063"/>
            <a:ext cx="8853488" cy="0"/>
          </a:xfrm>
          <a:prstGeom prst="line">
            <a:avLst/>
          </a:prstGeom>
          <a:noFill/>
          <a:ln w="38100">
            <a:solidFill>
              <a:srgbClr val="FF0000"/>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28"/>
          <p:cNvSpPr>
            <a:spLocks noChangeShapeType="1"/>
          </p:cNvSpPr>
          <p:nvPr/>
        </p:nvSpPr>
        <p:spPr bwMode="auto">
          <a:xfrm>
            <a:off x="141292" y="1281113"/>
            <a:ext cx="8855075" cy="0"/>
          </a:xfrm>
          <a:prstGeom prst="line">
            <a:avLst/>
          </a:prstGeom>
          <a:noFill/>
          <a:ln w="38100">
            <a:solidFill>
              <a:srgbClr val="FF0000"/>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Text Box 29"/>
          <p:cNvSpPr txBox="1">
            <a:spLocks noChangeArrowheads="1"/>
          </p:cNvSpPr>
          <p:nvPr/>
        </p:nvSpPr>
        <p:spPr bwMode="auto">
          <a:xfrm>
            <a:off x="-813" y="2779721"/>
            <a:ext cx="150180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0000"/>
                </a:solidFill>
              </a:rPr>
              <a:t>Sub System Level</a:t>
            </a:r>
            <a:endParaRPr lang="en-GB">
              <a:solidFill>
                <a:srgbClr val="000000"/>
              </a:solidFill>
            </a:endParaRPr>
          </a:p>
        </p:txBody>
      </p:sp>
      <p:sp>
        <p:nvSpPr>
          <p:cNvPr id="24" name="Text Box 30"/>
          <p:cNvSpPr txBox="1">
            <a:spLocks noChangeArrowheads="1"/>
          </p:cNvSpPr>
          <p:nvPr/>
        </p:nvSpPr>
        <p:spPr bwMode="auto">
          <a:xfrm>
            <a:off x="321" y="4132271"/>
            <a:ext cx="147573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0000"/>
                </a:solidFill>
              </a:rPr>
              <a:t>Component Level</a:t>
            </a:r>
            <a:endParaRPr lang="en-GB">
              <a:solidFill>
                <a:srgbClr val="000000"/>
              </a:solidFill>
            </a:endParaRPr>
          </a:p>
        </p:txBody>
      </p:sp>
      <p:sp>
        <p:nvSpPr>
          <p:cNvPr id="25" name="Text Box 31"/>
          <p:cNvSpPr txBox="1">
            <a:spLocks noChangeArrowheads="1"/>
          </p:cNvSpPr>
          <p:nvPr/>
        </p:nvSpPr>
        <p:spPr bwMode="auto">
          <a:xfrm>
            <a:off x="-1591" y="1298583"/>
            <a:ext cx="116840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0000"/>
                </a:solidFill>
              </a:rPr>
              <a:t>System Level</a:t>
            </a:r>
            <a:endParaRPr lang="en-GB">
              <a:solidFill>
                <a:srgbClr val="000000"/>
              </a:solidFill>
            </a:endParaRPr>
          </a:p>
        </p:txBody>
      </p:sp>
      <p:sp>
        <p:nvSpPr>
          <p:cNvPr id="26" name="Text Box 32"/>
          <p:cNvSpPr txBox="1">
            <a:spLocks noChangeArrowheads="1"/>
          </p:cNvSpPr>
          <p:nvPr/>
        </p:nvSpPr>
        <p:spPr bwMode="auto">
          <a:xfrm>
            <a:off x="1002710" y="1039820"/>
            <a:ext cx="121086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FF"/>
                </a:solidFill>
              </a:rPr>
              <a:t>Stakeholder</a:t>
            </a:r>
          </a:p>
          <a:p>
            <a:r>
              <a:rPr lang="en-GB" b="1">
                <a:solidFill>
                  <a:srgbClr val="0000FF"/>
                </a:solidFill>
              </a:rPr>
              <a:t>Requirements</a:t>
            </a:r>
            <a:endParaRPr lang="en-GB">
              <a:solidFill>
                <a:srgbClr val="0000FF"/>
              </a:solidFill>
            </a:endParaRPr>
          </a:p>
        </p:txBody>
      </p:sp>
      <p:sp>
        <p:nvSpPr>
          <p:cNvPr id="27" name="Text Box 33"/>
          <p:cNvSpPr txBox="1">
            <a:spLocks noChangeArrowheads="1"/>
          </p:cNvSpPr>
          <p:nvPr/>
        </p:nvSpPr>
        <p:spPr bwMode="auto">
          <a:xfrm>
            <a:off x="1710735" y="2341570"/>
            <a:ext cx="121086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smtClean="0">
                <a:solidFill>
                  <a:srgbClr val="0000FF"/>
                </a:solidFill>
              </a:rPr>
              <a:t>Subsystem</a:t>
            </a:r>
            <a:endParaRPr lang="en-GB" b="1" dirty="0">
              <a:solidFill>
                <a:srgbClr val="0000FF"/>
              </a:solidFill>
            </a:endParaRPr>
          </a:p>
          <a:p>
            <a:r>
              <a:rPr lang="en-GB" b="1" dirty="0">
                <a:solidFill>
                  <a:srgbClr val="0000FF"/>
                </a:solidFill>
              </a:rPr>
              <a:t>Requirements</a:t>
            </a:r>
            <a:endParaRPr lang="en-GB" dirty="0">
              <a:solidFill>
                <a:srgbClr val="0000FF"/>
              </a:solidFill>
            </a:endParaRPr>
          </a:p>
        </p:txBody>
      </p:sp>
      <p:sp>
        <p:nvSpPr>
          <p:cNvPr id="28" name="Text Box 34"/>
          <p:cNvSpPr txBox="1">
            <a:spLocks noChangeArrowheads="1"/>
          </p:cNvSpPr>
          <p:nvPr/>
        </p:nvSpPr>
        <p:spPr bwMode="auto">
          <a:xfrm>
            <a:off x="2447335" y="3786194"/>
            <a:ext cx="121086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FF"/>
                </a:solidFill>
              </a:rPr>
              <a:t>Component</a:t>
            </a:r>
          </a:p>
          <a:p>
            <a:r>
              <a:rPr lang="en-GB" b="1" dirty="0">
                <a:solidFill>
                  <a:srgbClr val="0000FF"/>
                </a:solidFill>
              </a:rPr>
              <a:t>Requirements</a:t>
            </a:r>
            <a:endParaRPr lang="en-GB" dirty="0">
              <a:solidFill>
                <a:srgbClr val="0000FF"/>
              </a:solidFill>
            </a:endParaRPr>
          </a:p>
        </p:txBody>
      </p:sp>
      <p:sp>
        <p:nvSpPr>
          <p:cNvPr id="29" name="Text Box 36"/>
          <p:cNvSpPr txBox="1">
            <a:spLocks noChangeArrowheads="1"/>
          </p:cNvSpPr>
          <p:nvPr/>
        </p:nvSpPr>
        <p:spPr bwMode="auto">
          <a:xfrm>
            <a:off x="6281641" y="2343158"/>
            <a:ext cx="11041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FF"/>
                </a:solidFill>
              </a:rPr>
              <a:t>Working</a:t>
            </a:r>
          </a:p>
          <a:p>
            <a:r>
              <a:rPr lang="en-GB" b="1" dirty="0" smtClean="0">
                <a:solidFill>
                  <a:srgbClr val="0000FF"/>
                </a:solidFill>
              </a:rPr>
              <a:t>Subsystems</a:t>
            </a:r>
            <a:endParaRPr lang="en-GB" dirty="0">
              <a:solidFill>
                <a:srgbClr val="0000FF"/>
              </a:solidFill>
            </a:endParaRPr>
          </a:p>
        </p:txBody>
      </p:sp>
      <p:sp>
        <p:nvSpPr>
          <p:cNvPr id="30" name="Text Box 37"/>
          <p:cNvSpPr txBox="1">
            <a:spLocks noChangeArrowheads="1"/>
          </p:cNvSpPr>
          <p:nvPr/>
        </p:nvSpPr>
        <p:spPr bwMode="auto">
          <a:xfrm>
            <a:off x="7761006" y="782641"/>
            <a:ext cx="8101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FF"/>
                </a:solidFill>
              </a:rPr>
              <a:t>Working</a:t>
            </a:r>
          </a:p>
          <a:p>
            <a:r>
              <a:rPr lang="en-GB" b="1">
                <a:solidFill>
                  <a:srgbClr val="0000FF"/>
                </a:solidFill>
              </a:rPr>
              <a:t>System</a:t>
            </a:r>
            <a:endParaRPr lang="en-GB">
              <a:solidFill>
                <a:srgbClr val="0000FF"/>
              </a:solidFill>
            </a:endParaRPr>
          </a:p>
        </p:txBody>
      </p:sp>
      <p:sp>
        <p:nvSpPr>
          <p:cNvPr id="31" name="Line 38"/>
          <p:cNvSpPr>
            <a:spLocks noChangeShapeType="1"/>
          </p:cNvSpPr>
          <p:nvPr/>
        </p:nvSpPr>
        <p:spPr bwMode="auto">
          <a:xfrm>
            <a:off x="2692404" y="2035175"/>
            <a:ext cx="3821113"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39"/>
          <p:cNvSpPr>
            <a:spLocks noChangeShapeType="1"/>
          </p:cNvSpPr>
          <p:nvPr/>
        </p:nvSpPr>
        <p:spPr bwMode="auto">
          <a:xfrm>
            <a:off x="3462338" y="3433763"/>
            <a:ext cx="2411412"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3" name="Line 40"/>
          <p:cNvSpPr>
            <a:spLocks noChangeShapeType="1"/>
          </p:cNvSpPr>
          <p:nvPr/>
        </p:nvSpPr>
        <p:spPr bwMode="auto">
          <a:xfrm>
            <a:off x="4167192" y="4805363"/>
            <a:ext cx="858837"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Text Box 17"/>
          <p:cNvSpPr txBox="1">
            <a:spLocks noChangeArrowheads="1"/>
          </p:cNvSpPr>
          <p:nvPr/>
        </p:nvSpPr>
        <p:spPr bwMode="gray">
          <a:xfrm>
            <a:off x="988572" y="3100395"/>
            <a:ext cx="101855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smtClean="0">
                <a:solidFill>
                  <a:srgbClr val="000000"/>
                </a:solidFill>
              </a:rPr>
              <a:t>Sub</a:t>
            </a:r>
            <a:r>
              <a:rPr lang="en-GB" b="1" dirty="0">
                <a:solidFill>
                  <a:srgbClr val="000000"/>
                </a:solidFill>
              </a:rPr>
              <a:t>s</a:t>
            </a:r>
            <a:r>
              <a:rPr lang="en-GB" b="1" dirty="0" smtClean="0">
                <a:solidFill>
                  <a:srgbClr val="000000"/>
                </a:solidFill>
              </a:rPr>
              <a:t>ystem</a:t>
            </a:r>
            <a:endParaRPr lang="en-GB" b="1" dirty="0">
              <a:solidFill>
                <a:srgbClr val="000000"/>
              </a:solidFill>
            </a:endParaRPr>
          </a:p>
          <a:p>
            <a:r>
              <a:rPr lang="en-GB" b="1" dirty="0">
                <a:solidFill>
                  <a:srgbClr val="000000"/>
                </a:solidFill>
              </a:rPr>
              <a:t>Design</a:t>
            </a:r>
          </a:p>
          <a:p>
            <a:r>
              <a:rPr lang="en-GB" b="1" dirty="0">
                <a:solidFill>
                  <a:srgbClr val="000000"/>
                </a:solidFill>
              </a:rPr>
              <a:t>Activities</a:t>
            </a:r>
            <a:endParaRPr lang="en-GB" dirty="0">
              <a:solidFill>
                <a:srgbClr val="000000"/>
              </a:solidFill>
            </a:endParaRPr>
          </a:p>
        </p:txBody>
      </p:sp>
      <p:sp>
        <p:nvSpPr>
          <p:cNvPr id="35" name="Text Box 15"/>
          <p:cNvSpPr txBox="1">
            <a:spLocks noChangeArrowheads="1"/>
          </p:cNvSpPr>
          <p:nvPr/>
        </p:nvSpPr>
        <p:spPr bwMode="gray">
          <a:xfrm>
            <a:off x="3891725" y="1680246"/>
            <a:ext cx="1484376" cy="646331"/>
          </a:xfrm>
          <a:prstGeom prst="rect">
            <a:avLst/>
          </a:prstGeom>
          <a:solidFill>
            <a:schemeClr val="bg1"/>
          </a:solidFill>
          <a:ln>
            <a:noFill/>
          </a:ln>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99"/>
                </a:solidFill>
              </a:rPr>
              <a:t>Build, Verification </a:t>
            </a:r>
          </a:p>
          <a:p>
            <a:r>
              <a:rPr lang="en-GB" b="1" dirty="0">
                <a:solidFill>
                  <a:srgbClr val="000099"/>
                </a:solidFill>
              </a:rPr>
              <a:t>and Validation</a:t>
            </a:r>
          </a:p>
          <a:p>
            <a:r>
              <a:rPr lang="en-GB" b="1" dirty="0">
                <a:solidFill>
                  <a:srgbClr val="000099"/>
                </a:solidFill>
              </a:rPr>
              <a:t>Requirements</a:t>
            </a:r>
          </a:p>
        </p:txBody>
      </p:sp>
      <p:sp>
        <p:nvSpPr>
          <p:cNvPr id="36" name="Text Box 15"/>
          <p:cNvSpPr txBox="1">
            <a:spLocks noChangeArrowheads="1"/>
          </p:cNvSpPr>
          <p:nvPr/>
        </p:nvSpPr>
        <p:spPr bwMode="gray">
          <a:xfrm>
            <a:off x="3894109" y="3094525"/>
            <a:ext cx="1484376" cy="646331"/>
          </a:xfrm>
          <a:prstGeom prst="rect">
            <a:avLst/>
          </a:prstGeom>
          <a:solidFill>
            <a:srgbClr val="FFFFFF"/>
          </a:solidFill>
          <a:ln>
            <a:noFill/>
          </a:ln>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99"/>
                </a:solidFill>
              </a:rPr>
              <a:t>Build, Verification </a:t>
            </a:r>
          </a:p>
          <a:p>
            <a:r>
              <a:rPr lang="en-GB" b="1" dirty="0">
                <a:solidFill>
                  <a:srgbClr val="000099"/>
                </a:solidFill>
              </a:rPr>
              <a:t>and Validation</a:t>
            </a:r>
          </a:p>
          <a:p>
            <a:r>
              <a:rPr lang="en-GB" b="1" dirty="0">
                <a:solidFill>
                  <a:srgbClr val="000099"/>
                </a:solidFill>
              </a:rPr>
              <a:t>Requirements</a:t>
            </a:r>
          </a:p>
        </p:txBody>
      </p:sp>
      <p:sp>
        <p:nvSpPr>
          <p:cNvPr id="37" name="Text Box 15"/>
          <p:cNvSpPr txBox="1">
            <a:spLocks noChangeArrowheads="1"/>
          </p:cNvSpPr>
          <p:nvPr/>
        </p:nvSpPr>
        <p:spPr bwMode="gray">
          <a:xfrm>
            <a:off x="4092649" y="4433889"/>
            <a:ext cx="942830"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700" b="1">
                <a:solidFill>
                  <a:srgbClr val="000099"/>
                </a:solidFill>
              </a:rPr>
              <a:t>Build, Verification </a:t>
            </a:r>
          </a:p>
          <a:p>
            <a:r>
              <a:rPr lang="en-GB" sz="700" b="1">
                <a:solidFill>
                  <a:srgbClr val="000099"/>
                </a:solidFill>
              </a:rPr>
              <a:t>and Validation</a:t>
            </a:r>
          </a:p>
          <a:p>
            <a:r>
              <a:rPr lang="en-GB" sz="700" b="1">
                <a:solidFill>
                  <a:srgbClr val="000099"/>
                </a:solidFill>
              </a:rPr>
              <a:t>Requirements</a:t>
            </a:r>
          </a:p>
        </p:txBody>
      </p:sp>
      <p:sp>
        <p:nvSpPr>
          <p:cNvPr id="53" name="Line 11"/>
          <p:cNvSpPr>
            <a:spLocks noChangeShapeType="1"/>
          </p:cNvSpPr>
          <p:nvPr/>
        </p:nvSpPr>
        <p:spPr bwMode="auto">
          <a:xfrm>
            <a:off x="2152654" y="2424113"/>
            <a:ext cx="360363" cy="6143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4" name="Line 15"/>
          <p:cNvSpPr>
            <a:spLocks noChangeShapeType="1"/>
          </p:cNvSpPr>
          <p:nvPr/>
        </p:nvSpPr>
        <p:spPr bwMode="auto">
          <a:xfrm flipH="1">
            <a:off x="5880100" y="3770313"/>
            <a:ext cx="368300" cy="628650"/>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Text Box 35"/>
          <p:cNvSpPr txBox="1">
            <a:spLocks noChangeArrowheads="1"/>
          </p:cNvSpPr>
          <p:nvPr/>
        </p:nvSpPr>
        <p:spPr bwMode="auto">
          <a:xfrm>
            <a:off x="5577136" y="3800481"/>
            <a:ext cx="112505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FF"/>
                </a:solidFill>
              </a:rPr>
              <a:t>Working</a:t>
            </a:r>
          </a:p>
          <a:p>
            <a:r>
              <a:rPr lang="en-GB" b="1" dirty="0">
                <a:solidFill>
                  <a:srgbClr val="0000FF"/>
                </a:solidFill>
              </a:rPr>
              <a:t>Components</a:t>
            </a:r>
            <a:endParaRPr lang="en-GB" dirty="0">
              <a:solidFill>
                <a:srgbClr val="0000FF"/>
              </a:solidFill>
            </a:endParaRPr>
          </a:p>
        </p:txBody>
      </p:sp>
      <p:sp>
        <p:nvSpPr>
          <p:cNvPr id="56" name="Line 14"/>
          <p:cNvSpPr>
            <a:spLocks noChangeShapeType="1"/>
          </p:cNvSpPr>
          <p:nvPr/>
        </p:nvSpPr>
        <p:spPr bwMode="auto">
          <a:xfrm flipH="1">
            <a:off x="6656388" y="2430463"/>
            <a:ext cx="334962" cy="590550"/>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Rounded Rectangular Callout 56"/>
          <p:cNvSpPr/>
          <p:nvPr/>
        </p:nvSpPr>
        <p:spPr bwMode="auto">
          <a:xfrm>
            <a:off x="5584827" y="5553075"/>
            <a:ext cx="3230563" cy="1066800"/>
          </a:xfrm>
          <a:prstGeom prst="wedgeRoundRectCallout">
            <a:avLst>
              <a:gd name="adj1" fmla="val -34784"/>
              <a:gd name="adj2" fmla="val -8927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mtClean="0">
                <a:solidFill>
                  <a:srgbClr val="000000"/>
                </a:solidFill>
              </a:rPr>
              <a:t>Demonstration </a:t>
            </a:r>
            <a:r>
              <a:rPr lang="ja-JP" altLang="en-GB" smtClean="0">
                <a:solidFill>
                  <a:srgbClr val="000000"/>
                </a:solidFill>
              </a:rPr>
              <a:t>“</a:t>
            </a:r>
            <a:r>
              <a:rPr lang="en-GB" smtClean="0">
                <a:solidFill>
                  <a:srgbClr val="000000"/>
                </a:solidFill>
              </a:rPr>
              <a:t>BIG</a:t>
            </a:r>
            <a:r>
              <a:rPr lang="ja-JP" altLang="en-GB" smtClean="0">
                <a:solidFill>
                  <a:srgbClr val="000000"/>
                </a:solidFill>
              </a:rPr>
              <a:t>”</a:t>
            </a:r>
            <a:r>
              <a:rPr lang="en-GB" smtClean="0">
                <a:solidFill>
                  <a:srgbClr val="000000"/>
                </a:solidFill>
              </a:rPr>
              <a:t> V&amp;V is done </a:t>
            </a:r>
            <a:r>
              <a:rPr lang="ja-JP" altLang="en-GB" smtClean="0">
                <a:solidFill>
                  <a:srgbClr val="000000"/>
                </a:solidFill>
              </a:rPr>
              <a:t>“</a:t>
            </a:r>
            <a:r>
              <a:rPr lang="en-GB" smtClean="0">
                <a:solidFill>
                  <a:srgbClr val="000000"/>
                </a:solidFill>
              </a:rPr>
              <a:t>up</a:t>
            </a:r>
            <a:r>
              <a:rPr lang="ja-JP" altLang="en-GB" smtClean="0">
                <a:solidFill>
                  <a:srgbClr val="000000"/>
                </a:solidFill>
              </a:rPr>
              <a:t>”</a:t>
            </a:r>
            <a:r>
              <a:rPr lang="en-GB" smtClean="0">
                <a:solidFill>
                  <a:srgbClr val="000000"/>
                </a:solidFill>
              </a:rPr>
              <a:t> the right hand side of the V diagram </a:t>
            </a:r>
          </a:p>
        </p:txBody>
      </p:sp>
      <p:sp>
        <p:nvSpPr>
          <p:cNvPr id="58" name="Rounded Rectangular Callout 57"/>
          <p:cNvSpPr/>
          <p:nvPr/>
        </p:nvSpPr>
        <p:spPr bwMode="auto">
          <a:xfrm>
            <a:off x="99608" y="5527675"/>
            <a:ext cx="3168650" cy="1066800"/>
          </a:xfrm>
          <a:prstGeom prst="wedgeRoundRectCallout">
            <a:avLst>
              <a:gd name="adj1" fmla="val 46682"/>
              <a:gd name="adj2" fmla="val -8483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dirty="0" smtClean="0">
                <a:solidFill>
                  <a:srgbClr val="000000"/>
                </a:solidFill>
              </a:rPr>
              <a:t>Determination </a:t>
            </a:r>
            <a:r>
              <a:rPr lang="ja-JP" altLang="en-GB" dirty="0" smtClean="0">
                <a:solidFill>
                  <a:srgbClr val="000000"/>
                </a:solidFill>
              </a:rPr>
              <a:t>“</a:t>
            </a:r>
            <a:r>
              <a:rPr lang="en-GB" altLang="ja-JP" dirty="0" smtClean="0">
                <a:solidFill>
                  <a:srgbClr val="000000"/>
                </a:solidFill>
              </a:rPr>
              <a:t>Small</a:t>
            </a:r>
            <a:r>
              <a:rPr lang="ja-JP" altLang="en-GB" dirty="0" smtClean="0">
                <a:solidFill>
                  <a:srgbClr val="000000"/>
                </a:solidFill>
              </a:rPr>
              <a:t>”</a:t>
            </a:r>
            <a:r>
              <a:rPr lang="en-GB" dirty="0" smtClean="0">
                <a:solidFill>
                  <a:srgbClr val="000000"/>
                </a:solidFill>
              </a:rPr>
              <a:t> V&amp;V is done </a:t>
            </a:r>
            <a:r>
              <a:rPr lang="ja-JP" altLang="en-GB" dirty="0" smtClean="0">
                <a:solidFill>
                  <a:srgbClr val="000000"/>
                </a:solidFill>
              </a:rPr>
              <a:t>“</a:t>
            </a:r>
            <a:r>
              <a:rPr lang="en-GB" dirty="0" smtClean="0">
                <a:solidFill>
                  <a:srgbClr val="000000"/>
                </a:solidFill>
              </a:rPr>
              <a:t>down</a:t>
            </a:r>
            <a:r>
              <a:rPr lang="ja-JP" altLang="en-GB" dirty="0" smtClean="0">
                <a:solidFill>
                  <a:srgbClr val="000000"/>
                </a:solidFill>
              </a:rPr>
              <a:t>”</a:t>
            </a:r>
            <a:r>
              <a:rPr lang="en-GB" dirty="0" smtClean="0">
                <a:solidFill>
                  <a:srgbClr val="000000"/>
                </a:solidFill>
              </a:rPr>
              <a:t> the left hand side of the V diagram </a:t>
            </a:r>
          </a:p>
        </p:txBody>
      </p:sp>
      <p:pic>
        <p:nvPicPr>
          <p:cNvPr id="59" name="Picture 58"/>
          <p:cNvPicPr>
            <a:picLocks noChangeAspect="1"/>
          </p:cNvPicPr>
          <p:nvPr/>
        </p:nvPicPr>
        <p:blipFill>
          <a:blip r:embed="rId2"/>
          <a:stretch>
            <a:fillRect/>
          </a:stretch>
        </p:blipFill>
        <p:spPr>
          <a:xfrm>
            <a:off x="1443860" y="1681170"/>
            <a:ext cx="1099109" cy="696899"/>
          </a:xfrm>
          <a:prstGeom prst="rect">
            <a:avLst/>
          </a:prstGeom>
        </p:spPr>
      </p:pic>
      <p:pic>
        <p:nvPicPr>
          <p:cNvPr id="60" name="Picture 59"/>
          <p:cNvPicPr>
            <a:picLocks noChangeAspect="1"/>
          </p:cNvPicPr>
          <p:nvPr/>
        </p:nvPicPr>
        <p:blipFill>
          <a:blip r:embed="rId2"/>
          <a:stretch>
            <a:fillRect/>
          </a:stretch>
        </p:blipFill>
        <p:spPr>
          <a:xfrm>
            <a:off x="2580197" y="2922003"/>
            <a:ext cx="996233" cy="631670"/>
          </a:xfrm>
          <a:prstGeom prst="rect">
            <a:avLst/>
          </a:prstGeom>
        </p:spPr>
      </p:pic>
      <p:pic>
        <p:nvPicPr>
          <p:cNvPr id="61" name="Picture 60"/>
          <p:cNvPicPr>
            <a:picLocks noChangeAspect="1"/>
          </p:cNvPicPr>
          <p:nvPr/>
        </p:nvPicPr>
        <p:blipFill>
          <a:blip r:embed="rId2"/>
          <a:stretch>
            <a:fillRect/>
          </a:stretch>
        </p:blipFill>
        <p:spPr>
          <a:xfrm>
            <a:off x="2394446" y="3046070"/>
            <a:ext cx="996233" cy="631670"/>
          </a:xfrm>
          <a:prstGeom prst="rect">
            <a:avLst/>
          </a:prstGeom>
        </p:spPr>
      </p:pic>
      <p:pic>
        <p:nvPicPr>
          <p:cNvPr id="62" name="Picture 61"/>
          <p:cNvPicPr>
            <a:picLocks noChangeAspect="1"/>
          </p:cNvPicPr>
          <p:nvPr/>
        </p:nvPicPr>
        <p:blipFill>
          <a:blip r:embed="rId2"/>
          <a:stretch>
            <a:fillRect/>
          </a:stretch>
        </p:blipFill>
        <p:spPr>
          <a:xfrm>
            <a:off x="2200584" y="3142610"/>
            <a:ext cx="996233" cy="631670"/>
          </a:xfrm>
          <a:prstGeom prst="rect">
            <a:avLst/>
          </a:prstGeom>
        </p:spPr>
      </p:pic>
      <p:pic>
        <p:nvPicPr>
          <p:cNvPr id="63" name="Picture 62"/>
          <p:cNvPicPr>
            <a:picLocks noChangeAspect="1"/>
          </p:cNvPicPr>
          <p:nvPr/>
        </p:nvPicPr>
        <p:blipFill>
          <a:blip r:embed="rId2"/>
          <a:stretch>
            <a:fillRect/>
          </a:stretch>
        </p:blipFill>
        <p:spPr>
          <a:xfrm>
            <a:off x="3103926" y="4362944"/>
            <a:ext cx="996233" cy="631670"/>
          </a:xfrm>
          <a:prstGeom prst="rect">
            <a:avLst/>
          </a:prstGeom>
        </p:spPr>
      </p:pic>
      <p:pic>
        <p:nvPicPr>
          <p:cNvPr id="64" name="Picture 63"/>
          <p:cNvPicPr>
            <a:picLocks noChangeAspect="1"/>
          </p:cNvPicPr>
          <p:nvPr/>
        </p:nvPicPr>
        <p:blipFill>
          <a:blip r:embed="rId2"/>
          <a:stretch>
            <a:fillRect/>
          </a:stretch>
        </p:blipFill>
        <p:spPr>
          <a:xfrm>
            <a:off x="2918175" y="4487011"/>
            <a:ext cx="996233" cy="631670"/>
          </a:xfrm>
          <a:prstGeom prst="rect">
            <a:avLst/>
          </a:prstGeom>
        </p:spPr>
      </p:pic>
      <p:pic>
        <p:nvPicPr>
          <p:cNvPr id="65" name="Picture 64"/>
          <p:cNvPicPr>
            <a:picLocks noChangeAspect="1"/>
          </p:cNvPicPr>
          <p:nvPr/>
        </p:nvPicPr>
        <p:blipFill>
          <a:blip r:embed="rId2"/>
          <a:stretch>
            <a:fillRect/>
          </a:stretch>
        </p:blipFill>
        <p:spPr>
          <a:xfrm>
            <a:off x="2724313" y="4583551"/>
            <a:ext cx="996233" cy="631670"/>
          </a:xfrm>
          <a:prstGeom prst="rect">
            <a:avLst/>
          </a:prstGeom>
        </p:spPr>
      </p:pic>
      <p:sp>
        <p:nvSpPr>
          <p:cNvPr id="49" name="Line 12"/>
          <p:cNvSpPr>
            <a:spLocks noChangeShapeType="1"/>
          </p:cNvSpPr>
          <p:nvPr/>
        </p:nvSpPr>
        <p:spPr bwMode="auto">
          <a:xfrm>
            <a:off x="2882904" y="3783013"/>
            <a:ext cx="342900" cy="6223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pic>
        <p:nvPicPr>
          <p:cNvPr id="81" name="Picture 80"/>
          <p:cNvPicPr>
            <a:picLocks noChangeAspect="1"/>
          </p:cNvPicPr>
          <p:nvPr/>
        </p:nvPicPr>
        <p:blipFill>
          <a:blip r:embed="rId3"/>
          <a:stretch>
            <a:fillRect/>
          </a:stretch>
        </p:blipFill>
        <p:spPr>
          <a:xfrm>
            <a:off x="6600902" y="1695469"/>
            <a:ext cx="1079345" cy="719563"/>
          </a:xfrm>
          <a:prstGeom prst="rect">
            <a:avLst/>
          </a:prstGeom>
        </p:spPr>
      </p:pic>
      <p:pic>
        <p:nvPicPr>
          <p:cNvPr id="82" name="Picture 81"/>
          <p:cNvPicPr>
            <a:picLocks noChangeAspect="1"/>
          </p:cNvPicPr>
          <p:nvPr/>
        </p:nvPicPr>
        <p:blipFill>
          <a:blip r:embed="rId3"/>
          <a:stretch>
            <a:fillRect/>
          </a:stretch>
        </p:blipFill>
        <p:spPr>
          <a:xfrm>
            <a:off x="6108916" y="2819002"/>
            <a:ext cx="1079345" cy="719563"/>
          </a:xfrm>
          <a:prstGeom prst="rect">
            <a:avLst/>
          </a:prstGeom>
        </p:spPr>
      </p:pic>
      <p:pic>
        <p:nvPicPr>
          <p:cNvPr id="83" name="Picture 82"/>
          <p:cNvPicPr>
            <a:picLocks noChangeAspect="1"/>
          </p:cNvPicPr>
          <p:nvPr/>
        </p:nvPicPr>
        <p:blipFill>
          <a:blip r:embed="rId3"/>
          <a:stretch>
            <a:fillRect/>
          </a:stretch>
        </p:blipFill>
        <p:spPr>
          <a:xfrm>
            <a:off x="5960745" y="2924079"/>
            <a:ext cx="1079345" cy="719563"/>
          </a:xfrm>
          <a:prstGeom prst="rect">
            <a:avLst/>
          </a:prstGeom>
        </p:spPr>
      </p:pic>
      <p:pic>
        <p:nvPicPr>
          <p:cNvPr id="84" name="Picture 83"/>
          <p:cNvPicPr>
            <a:picLocks noChangeAspect="1"/>
          </p:cNvPicPr>
          <p:nvPr/>
        </p:nvPicPr>
        <p:blipFill>
          <a:blip r:embed="rId3"/>
          <a:stretch>
            <a:fillRect/>
          </a:stretch>
        </p:blipFill>
        <p:spPr>
          <a:xfrm>
            <a:off x="5832669" y="3037104"/>
            <a:ext cx="1079345" cy="719563"/>
          </a:xfrm>
          <a:prstGeom prst="rect">
            <a:avLst/>
          </a:prstGeom>
        </p:spPr>
      </p:pic>
      <p:pic>
        <p:nvPicPr>
          <p:cNvPr id="85" name="Picture 84"/>
          <p:cNvPicPr>
            <a:picLocks noChangeAspect="1"/>
          </p:cNvPicPr>
          <p:nvPr/>
        </p:nvPicPr>
        <p:blipFill>
          <a:blip r:embed="rId3"/>
          <a:stretch>
            <a:fillRect/>
          </a:stretch>
        </p:blipFill>
        <p:spPr>
          <a:xfrm>
            <a:off x="5305818" y="4211646"/>
            <a:ext cx="1079345" cy="719563"/>
          </a:xfrm>
          <a:prstGeom prst="rect">
            <a:avLst/>
          </a:prstGeom>
        </p:spPr>
      </p:pic>
      <p:pic>
        <p:nvPicPr>
          <p:cNvPr id="86" name="Picture 85"/>
          <p:cNvPicPr>
            <a:picLocks noChangeAspect="1"/>
          </p:cNvPicPr>
          <p:nvPr/>
        </p:nvPicPr>
        <p:blipFill>
          <a:blip r:embed="rId3"/>
          <a:stretch>
            <a:fillRect/>
          </a:stretch>
        </p:blipFill>
        <p:spPr>
          <a:xfrm>
            <a:off x="5157647" y="4316723"/>
            <a:ext cx="1079345" cy="719563"/>
          </a:xfrm>
          <a:prstGeom prst="rect">
            <a:avLst/>
          </a:prstGeom>
        </p:spPr>
      </p:pic>
      <p:pic>
        <p:nvPicPr>
          <p:cNvPr id="87" name="Picture 86"/>
          <p:cNvPicPr>
            <a:picLocks noChangeAspect="1"/>
          </p:cNvPicPr>
          <p:nvPr/>
        </p:nvPicPr>
        <p:blipFill>
          <a:blip r:embed="rId3"/>
          <a:stretch>
            <a:fillRect/>
          </a:stretch>
        </p:blipFill>
        <p:spPr>
          <a:xfrm>
            <a:off x="5029571" y="4429748"/>
            <a:ext cx="1079345" cy="719563"/>
          </a:xfrm>
          <a:prstGeom prst="rect">
            <a:avLst/>
          </a:prstGeom>
        </p:spPr>
      </p:pic>
    </p:spTree>
    <p:extLst>
      <p:ext uri="{BB962C8B-B14F-4D97-AF65-F5344CB8AC3E}">
        <p14:creationId xmlns:p14="http://schemas.microsoft.com/office/powerpoint/2010/main" val="712227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ChangeArrowheads="1"/>
          </p:cNvSpPr>
          <p:nvPr/>
        </p:nvSpPr>
        <p:spPr bwMode="auto">
          <a:xfrm>
            <a:off x="808708" y="3962468"/>
            <a:ext cx="7712015" cy="23563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n-US" sz="1400"/>
          </a:p>
        </p:txBody>
      </p:sp>
      <p:sp>
        <p:nvSpPr>
          <p:cNvPr id="39938" name="Rectangle 7"/>
          <p:cNvSpPr>
            <a:spLocks noChangeArrowheads="1"/>
          </p:cNvSpPr>
          <p:nvPr/>
        </p:nvSpPr>
        <p:spPr bwMode="auto">
          <a:xfrm>
            <a:off x="821408" y="1643062"/>
            <a:ext cx="7712015" cy="224024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lstStyle/>
          <a:p>
            <a:endParaRPr lang="en-US" sz="1400"/>
          </a:p>
        </p:txBody>
      </p:sp>
      <p:sp>
        <p:nvSpPr>
          <p:cNvPr id="39939" name="Title 6"/>
          <p:cNvSpPr>
            <a:spLocks noGrp="1"/>
          </p:cNvSpPr>
          <p:nvPr>
            <p:ph type="title"/>
          </p:nvPr>
        </p:nvSpPr>
        <p:spPr/>
        <p:txBody>
          <a:bodyPr/>
          <a:lstStyle/>
          <a:p>
            <a:r>
              <a:rPr lang="en-GB" smtClean="0"/>
              <a:t>Validation &amp; Verification</a:t>
            </a:r>
            <a:endParaRPr lang="en-GB"/>
          </a:p>
        </p:txBody>
      </p:sp>
      <p:sp>
        <p:nvSpPr>
          <p:cNvPr id="39940" name="Rectangle 3"/>
          <p:cNvSpPr>
            <a:spLocks noGrp="1" noChangeArrowheads="1"/>
          </p:cNvSpPr>
          <p:nvPr>
            <p:ph idx="1"/>
          </p:nvPr>
        </p:nvSpPr>
        <p:spPr>
          <a:xfrm>
            <a:off x="808708" y="1643062"/>
            <a:ext cx="8359775" cy="5148262"/>
          </a:xfrm>
        </p:spPr>
        <p:txBody>
          <a:bodyPr/>
          <a:lstStyle/>
          <a:p>
            <a:r>
              <a:rPr lang="en-GB" sz="1800" dirty="0" smtClean="0"/>
              <a:t>Firstly, validate the requirements</a:t>
            </a:r>
          </a:p>
          <a:p>
            <a:pPr lvl="1"/>
            <a:r>
              <a:rPr lang="en-GB" sz="1600" dirty="0" smtClean="0"/>
              <a:t>Do we have the right requirements?</a:t>
            </a:r>
          </a:p>
          <a:p>
            <a:pPr lvl="2"/>
            <a:r>
              <a:rPr lang="en-GB" sz="1600" dirty="0" smtClean="0"/>
              <a:t>Are we designing the right system?</a:t>
            </a:r>
          </a:p>
          <a:p>
            <a:r>
              <a:rPr lang="en-GB" sz="1800" dirty="0" smtClean="0"/>
              <a:t>Secondly, verify the design</a:t>
            </a:r>
          </a:p>
          <a:p>
            <a:pPr lvl="1"/>
            <a:r>
              <a:rPr lang="en-GB" sz="1600" dirty="0" smtClean="0"/>
              <a:t>Does the design meet the requirements?</a:t>
            </a:r>
          </a:p>
          <a:p>
            <a:pPr lvl="2"/>
            <a:r>
              <a:rPr lang="en-GB" sz="1600" dirty="0" smtClean="0"/>
              <a:t>Have we designed the system right?</a:t>
            </a:r>
          </a:p>
          <a:p>
            <a:pPr lvl="2"/>
            <a:endParaRPr lang="en-GB" sz="1600" dirty="0" smtClean="0"/>
          </a:p>
          <a:p>
            <a:r>
              <a:rPr lang="en-GB" sz="1800" dirty="0" smtClean="0"/>
              <a:t>Thirdly, verify the system</a:t>
            </a:r>
          </a:p>
          <a:p>
            <a:pPr lvl="1"/>
            <a:r>
              <a:rPr lang="en-GB" sz="1600" dirty="0" smtClean="0"/>
              <a:t>Does the system meet the design intent?</a:t>
            </a:r>
          </a:p>
          <a:p>
            <a:pPr lvl="2"/>
            <a:r>
              <a:rPr lang="en-GB" sz="1600" dirty="0" smtClean="0"/>
              <a:t>Have we built the system right?</a:t>
            </a:r>
          </a:p>
          <a:p>
            <a:r>
              <a:rPr lang="en-GB" sz="1800" dirty="0" smtClean="0"/>
              <a:t>Finally, validate the system</a:t>
            </a:r>
          </a:p>
          <a:p>
            <a:pPr lvl="1"/>
            <a:r>
              <a:rPr lang="en-GB" sz="1600" dirty="0" smtClean="0"/>
              <a:t>Does the customer accept the system?</a:t>
            </a:r>
          </a:p>
          <a:p>
            <a:pPr lvl="2"/>
            <a:r>
              <a:rPr lang="en-GB" sz="1600" dirty="0" smtClean="0"/>
              <a:t>Have we built the right system?</a:t>
            </a:r>
          </a:p>
          <a:p>
            <a:endParaRPr lang="en-GB" sz="1800" dirty="0"/>
          </a:p>
        </p:txBody>
      </p:sp>
      <p:sp>
        <p:nvSpPr>
          <p:cNvPr id="10" name="TextBox 9"/>
          <p:cNvSpPr txBox="1"/>
          <p:nvPr/>
        </p:nvSpPr>
        <p:spPr>
          <a:xfrm rot="16200000">
            <a:off x="7160591" y="2598269"/>
            <a:ext cx="1864613"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Design V &amp; V</a:t>
            </a:r>
          </a:p>
        </p:txBody>
      </p:sp>
      <p:sp>
        <p:nvSpPr>
          <p:cNvPr id="11" name="TextBox 10"/>
          <p:cNvSpPr txBox="1"/>
          <p:nvPr/>
        </p:nvSpPr>
        <p:spPr>
          <a:xfrm rot="16200000">
            <a:off x="7354607" y="5189070"/>
            <a:ext cx="1628972"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Build V &amp; V</a:t>
            </a:r>
          </a:p>
        </p:txBody>
      </p:sp>
    </p:spTree>
    <p:extLst>
      <p:ext uri="{BB962C8B-B14F-4D97-AF65-F5344CB8AC3E}">
        <p14:creationId xmlns:p14="http://schemas.microsoft.com/office/powerpoint/2010/main" val="173893461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ChangeArrowheads="1"/>
          </p:cNvSpPr>
          <p:nvPr/>
        </p:nvSpPr>
        <p:spPr bwMode="auto">
          <a:xfrm>
            <a:off x="808708" y="3962468"/>
            <a:ext cx="7712015" cy="2356338"/>
          </a:xfrm>
          <a:prstGeom prst="rect">
            <a:avLst/>
          </a:prstGeom>
          <a:solidFill>
            <a:schemeClr val="bg1">
              <a:lumMod val="85000"/>
            </a:schemeClr>
          </a:solidFill>
          <a:ln>
            <a:headEnd/>
            <a:tailEnd/>
          </a:ln>
        </p:spPr>
        <p:style>
          <a:lnRef idx="1">
            <a:schemeClr val="accent5"/>
          </a:lnRef>
          <a:fillRef idx="2">
            <a:schemeClr val="accent5"/>
          </a:fillRef>
          <a:effectRef idx="1">
            <a:schemeClr val="accent5"/>
          </a:effectRef>
          <a:fontRef idx="minor">
            <a:schemeClr val="dk1"/>
          </a:fontRef>
        </p:style>
        <p:txBody>
          <a:bodyPr/>
          <a:lstStyle/>
          <a:p>
            <a:endParaRPr lang="en-US" sz="1400"/>
          </a:p>
        </p:txBody>
      </p:sp>
      <p:sp>
        <p:nvSpPr>
          <p:cNvPr id="39938" name="Rectangle 7"/>
          <p:cNvSpPr>
            <a:spLocks noChangeArrowheads="1"/>
          </p:cNvSpPr>
          <p:nvPr/>
        </p:nvSpPr>
        <p:spPr bwMode="auto">
          <a:xfrm>
            <a:off x="821408" y="1643062"/>
            <a:ext cx="7712015" cy="224024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lstStyle/>
          <a:p>
            <a:endParaRPr lang="en-US" sz="1400"/>
          </a:p>
        </p:txBody>
      </p:sp>
      <p:sp>
        <p:nvSpPr>
          <p:cNvPr id="39939" name="Title 6"/>
          <p:cNvSpPr>
            <a:spLocks noGrp="1"/>
          </p:cNvSpPr>
          <p:nvPr>
            <p:ph type="title"/>
          </p:nvPr>
        </p:nvSpPr>
        <p:spPr/>
        <p:txBody>
          <a:bodyPr/>
          <a:lstStyle/>
          <a:p>
            <a:r>
              <a:rPr lang="en-GB" smtClean="0"/>
              <a:t>Validation &amp; Verification</a:t>
            </a:r>
            <a:endParaRPr lang="en-GB"/>
          </a:p>
        </p:txBody>
      </p:sp>
      <p:sp>
        <p:nvSpPr>
          <p:cNvPr id="39940" name="Rectangle 3"/>
          <p:cNvSpPr>
            <a:spLocks noGrp="1" noChangeArrowheads="1"/>
          </p:cNvSpPr>
          <p:nvPr>
            <p:ph idx="1"/>
          </p:nvPr>
        </p:nvSpPr>
        <p:spPr>
          <a:xfrm>
            <a:off x="808708" y="1676400"/>
            <a:ext cx="8359775" cy="5148262"/>
          </a:xfrm>
        </p:spPr>
        <p:txBody>
          <a:bodyPr/>
          <a:lstStyle/>
          <a:p>
            <a:r>
              <a:rPr lang="en-GB" sz="1800" dirty="0" smtClean="0"/>
              <a:t>Firstly, validate the requirements</a:t>
            </a:r>
          </a:p>
          <a:p>
            <a:pPr lvl="1"/>
            <a:r>
              <a:rPr lang="en-GB" sz="1600" dirty="0" smtClean="0"/>
              <a:t>Do we have the right requirements?</a:t>
            </a:r>
          </a:p>
          <a:p>
            <a:pPr lvl="2"/>
            <a:r>
              <a:rPr lang="en-GB" sz="1600" dirty="0" smtClean="0"/>
              <a:t>Are we designing the right system?</a:t>
            </a:r>
          </a:p>
          <a:p>
            <a:r>
              <a:rPr lang="en-GB" sz="1800" dirty="0" smtClean="0"/>
              <a:t>Secondly, verify the design</a:t>
            </a:r>
          </a:p>
          <a:p>
            <a:pPr lvl="1"/>
            <a:r>
              <a:rPr lang="en-GB" sz="1600" dirty="0" smtClean="0"/>
              <a:t>Does the design meet the requirements?</a:t>
            </a:r>
          </a:p>
          <a:p>
            <a:pPr lvl="2"/>
            <a:r>
              <a:rPr lang="en-GB" sz="1600" dirty="0" smtClean="0"/>
              <a:t>Have we designed the system right?</a:t>
            </a:r>
          </a:p>
          <a:p>
            <a:pPr lvl="2"/>
            <a:endParaRPr lang="en-GB" sz="1600" dirty="0" smtClean="0"/>
          </a:p>
          <a:p>
            <a:r>
              <a:rPr lang="en-GB" sz="1800" dirty="0" smtClean="0">
                <a:solidFill>
                  <a:schemeClr val="bg1">
                    <a:lumMod val="65000"/>
                  </a:schemeClr>
                </a:solidFill>
              </a:rPr>
              <a:t>Thirdly, verify the system</a:t>
            </a:r>
          </a:p>
          <a:p>
            <a:pPr lvl="1"/>
            <a:r>
              <a:rPr lang="en-GB" sz="1600" dirty="0" smtClean="0">
                <a:solidFill>
                  <a:schemeClr val="bg1">
                    <a:lumMod val="65000"/>
                  </a:schemeClr>
                </a:solidFill>
              </a:rPr>
              <a:t>Does the system meet the design intent?</a:t>
            </a:r>
          </a:p>
          <a:p>
            <a:pPr lvl="2"/>
            <a:r>
              <a:rPr lang="en-GB" sz="1600" dirty="0" smtClean="0">
                <a:solidFill>
                  <a:schemeClr val="bg1">
                    <a:lumMod val="65000"/>
                  </a:schemeClr>
                </a:solidFill>
              </a:rPr>
              <a:t>Have we built the system right?</a:t>
            </a:r>
          </a:p>
          <a:p>
            <a:r>
              <a:rPr lang="en-GB" sz="1800" dirty="0" smtClean="0">
                <a:solidFill>
                  <a:schemeClr val="bg1">
                    <a:lumMod val="65000"/>
                  </a:schemeClr>
                </a:solidFill>
              </a:rPr>
              <a:t>Finally, validate the system</a:t>
            </a:r>
          </a:p>
          <a:p>
            <a:pPr lvl="1"/>
            <a:r>
              <a:rPr lang="en-GB" sz="1600" dirty="0" smtClean="0">
                <a:solidFill>
                  <a:schemeClr val="bg1">
                    <a:lumMod val="65000"/>
                  </a:schemeClr>
                </a:solidFill>
              </a:rPr>
              <a:t>Does the customer accept the system?</a:t>
            </a:r>
          </a:p>
          <a:p>
            <a:pPr lvl="2"/>
            <a:r>
              <a:rPr lang="en-GB" sz="1600" dirty="0" smtClean="0">
                <a:solidFill>
                  <a:schemeClr val="bg1">
                    <a:lumMod val="65000"/>
                  </a:schemeClr>
                </a:solidFill>
              </a:rPr>
              <a:t>Have we built the right system?</a:t>
            </a:r>
          </a:p>
          <a:p>
            <a:endParaRPr lang="en-GB" sz="1800" dirty="0"/>
          </a:p>
        </p:txBody>
      </p:sp>
      <p:sp>
        <p:nvSpPr>
          <p:cNvPr id="10" name="TextBox 9"/>
          <p:cNvSpPr txBox="1"/>
          <p:nvPr/>
        </p:nvSpPr>
        <p:spPr>
          <a:xfrm rot="16200000">
            <a:off x="7160591" y="2598269"/>
            <a:ext cx="1864613"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Design V &amp; V</a:t>
            </a:r>
          </a:p>
        </p:txBody>
      </p:sp>
      <p:sp>
        <p:nvSpPr>
          <p:cNvPr id="11" name="TextBox 10"/>
          <p:cNvSpPr txBox="1"/>
          <p:nvPr/>
        </p:nvSpPr>
        <p:spPr>
          <a:xfrm rot="16200000">
            <a:off x="7354607" y="5189070"/>
            <a:ext cx="1628972" cy="40011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none">
            <a:spAutoFit/>
          </a:bodyPr>
          <a:lstStyle/>
          <a:p>
            <a:pPr>
              <a:defRPr/>
            </a:pPr>
            <a:r>
              <a:rPr lang="en-GB" sz="2000" dirty="0">
                <a:solidFill>
                  <a:schemeClr val="tx1">
                    <a:lumMod val="50000"/>
                    <a:lumOff val="50000"/>
                  </a:schemeClr>
                </a:solidFill>
                <a:ea typeface="+mn-ea"/>
              </a:rPr>
              <a:t>Build V &amp; V</a:t>
            </a:r>
          </a:p>
        </p:txBody>
      </p:sp>
    </p:spTree>
    <p:extLst>
      <p:ext uri="{BB962C8B-B14F-4D97-AF65-F5344CB8AC3E}">
        <p14:creationId xmlns:p14="http://schemas.microsoft.com/office/powerpoint/2010/main" val="71572611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18836" y="1328056"/>
            <a:ext cx="3462564" cy="5029200"/>
          </a:xfrm>
        </p:spPr>
        <p:txBody>
          <a:bodyPr/>
          <a:lstStyle/>
          <a:p>
            <a:pPr>
              <a:lnSpc>
                <a:spcPct val="80000"/>
              </a:lnSpc>
            </a:pPr>
            <a:r>
              <a:rPr lang="en-GB" sz="1846" dirty="0">
                <a:latin typeface="Arial" charset="0"/>
              </a:rPr>
              <a:t>As system elements are designed common sense dictates that we check as we progress: that the</a:t>
            </a:r>
          </a:p>
          <a:p>
            <a:pPr lvl="1">
              <a:lnSpc>
                <a:spcPct val="80000"/>
              </a:lnSpc>
            </a:pPr>
            <a:r>
              <a:rPr lang="en-GB" sz="1569" dirty="0">
                <a:latin typeface="Arial" charset="0"/>
              </a:rPr>
              <a:t>requirements are correct (are we designing the right system?)</a:t>
            </a:r>
          </a:p>
          <a:p>
            <a:pPr lvl="1">
              <a:lnSpc>
                <a:spcPct val="80000"/>
              </a:lnSpc>
            </a:pPr>
            <a:r>
              <a:rPr lang="en-GB" sz="1569" dirty="0">
                <a:latin typeface="Arial" charset="0"/>
              </a:rPr>
              <a:t>design meets the requirements (has the system been designed right?)</a:t>
            </a:r>
          </a:p>
          <a:p>
            <a:pPr>
              <a:lnSpc>
                <a:spcPct val="80000"/>
              </a:lnSpc>
            </a:pPr>
            <a:r>
              <a:rPr lang="en-GB" sz="1846" dirty="0">
                <a:latin typeface="Arial" charset="0"/>
              </a:rPr>
              <a:t>This checking has two forms:</a:t>
            </a:r>
          </a:p>
          <a:p>
            <a:pPr lvl="1">
              <a:lnSpc>
                <a:spcPct val="80000"/>
              </a:lnSpc>
            </a:pPr>
            <a:r>
              <a:rPr lang="en-GB" sz="1569" dirty="0">
                <a:latin typeface="Arial" charset="0"/>
              </a:rPr>
              <a:t>Verification – have we designed the system right</a:t>
            </a:r>
          </a:p>
          <a:p>
            <a:pPr lvl="1">
              <a:lnSpc>
                <a:spcPct val="80000"/>
              </a:lnSpc>
            </a:pPr>
            <a:r>
              <a:rPr lang="en-GB" sz="1569" dirty="0">
                <a:latin typeface="Arial" charset="0"/>
              </a:rPr>
              <a:t>Validation – have we designed the right system</a:t>
            </a:r>
          </a:p>
          <a:p>
            <a:pPr>
              <a:lnSpc>
                <a:spcPct val="80000"/>
              </a:lnSpc>
            </a:pPr>
            <a:r>
              <a:rPr lang="en-GB" sz="1846" dirty="0">
                <a:latin typeface="Arial" charset="0"/>
              </a:rPr>
              <a:t>Both are necessary to have complete confidence in the final system</a:t>
            </a:r>
          </a:p>
          <a:p>
            <a:endParaRPr lang="en-US" dirty="0"/>
          </a:p>
        </p:txBody>
      </p:sp>
      <p:sp>
        <p:nvSpPr>
          <p:cNvPr id="7" name="Content Placeholder 6"/>
          <p:cNvSpPr>
            <a:spLocks noGrp="1"/>
          </p:cNvSpPr>
          <p:nvPr>
            <p:ph sz="half" idx="2"/>
          </p:nvPr>
        </p:nvSpPr>
        <p:spPr/>
        <p:txBody>
          <a:bodyPr/>
          <a:lstStyle/>
          <a:p>
            <a:endParaRPr lang="en-US"/>
          </a:p>
        </p:txBody>
      </p:sp>
      <p:sp>
        <p:nvSpPr>
          <p:cNvPr id="4" name="Title 3"/>
          <p:cNvSpPr>
            <a:spLocks noGrp="1"/>
          </p:cNvSpPr>
          <p:nvPr>
            <p:ph type="title"/>
          </p:nvPr>
        </p:nvSpPr>
        <p:spPr/>
        <p:txBody>
          <a:bodyPr/>
          <a:lstStyle/>
          <a:p>
            <a:r>
              <a:rPr lang="en-US" smtClean="0"/>
              <a:t>Verify and Validate Inside the V</a:t>
            </a:r>
            <a:endParaRPr lang="en-US" dirty="0"/>
          </a:p>
        </p:txBody>
      </p:sp>
      <p:sp>
        <p:nvSpPr>
          <p:cNvPr id="9" name="Text Box 49"/>
          <p:cNvSpPr txBox="1">
            <a:spLocks noChangeArrowheads="1"/>
          </p:cNvSpPr>
          <p:nvPr/>
        </p:nvSpPr>
        <p:spPr bwMode="auto">
          <a:xfrm>
            <a:off x="4724400" y="4953000"/>
            <a:ext cx="3512828" cy="789260"/>
          </a:xfrm>
          <a:prstGeom prst="rect">
            <a:avLst/>
          </a:prstGeom>
          <a:solidFill>
            <a:srgbClr val="800000"/>
          </a:solidFill>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662" dirty="0">
                <a:solidFill>
                  <a:schemeClr val="bg1"/>
                </a:solidFill>
              </a:rPr>
              <a:t>By applying the PDCA within design levels provides greater confidence </a:t>
            </a:r>
          </a:p>
        </p:txBody>
      </p:sp>
      <p:pic>
        <p:nvPicPr>
          <p:cNvPr id="3" name="Picture 2"/>
          <p:cNvPicPr>
            <a:picLocks noChangeAspect="1"/>
          </p:cNvPicPr>
          <p:nvPr/>
        </p:nvPicPr>
        <p:blipFill>
          <a:blip r:embed="rId3"/>
          <a:stretch>
            <a:fillRect/>
          </a:stretch>
        </p:blipFill>
        <p:spPr>
          <a:xfrm>
            <a:off x="3296770" y="1247432"/>
            <a:ext cx="5853092" cy="3436816"/>
          </a:xfrm>
          <a:prstGeom prst="rect">
            <a:avLst/>
          </a:prstGeom>
        </p:spPr>
      </p:pic>
    </p:spTree>
    <p:extLst>
      <p:ext uri="{BB962C8B-B14F-4D97-AF65-F5344CB8AC3E}">
        <p14:creationId xmlns:p14="http://schemas.microsoft.com/office/powerpoint/2010/main" val="109272452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510904"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13314" name="Title 1"/>
          <p:cNvSpPr>
            <a:spLocks noGrp="1"/>
          </p:cNvSpPr>
          <p:nvPr>
            <p:ph type="title"/>
          </p:nvPr>
        </p:nvSpPr>
        <p:spPr/>
        <p:txBody>
          <a:bodyPr/>
          <a:lstStyle/>
          <a:p>
            <a:r>
              <a:rPr lang="en-GB" dirty="0">
                <a:latin typeface="Arial" charset="0"/>
                <a:ea typeface="Arial" charset="0"/>
                <a:cs typeface="Arial" charset="0"/>
              </a:rPr>
              <a:t>Systems Engineering uses a </a:t>
            </a:r>
            <a:r>
              <a:rPr lang="en-GB" dirty="0" smtClean="0">
                <a:latin typeface="Arial" charset="0"/>
                <a:ea typeface="Arial" charset="0"/>
                <a:cs typeface="Arial" charset="0"/>
              </a:rPr>
              <a:t>Systems </a:t>
            </a:r>
            <a:r>
              <a:rPr lang="en-GB" dirty="0">
                <a:latin typeface="Arial" charset="0"/>
                <a:ea typeface="Arial" charset="0"/>
                <a:cs typeface="Arial" charset="0"/>
              </a:rPr>
              <a:t>Approach to System Design </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64611" y="2838937"/>
            <a:ext cx="1178095"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08" y="2858933"/>
            <a:ext cx="1213790" cy="548473"/>
            <a:chOff x="7538941" y="3082341"/>
            <a:chExt cx="1994324" cy="831850"/>
          </a:xfrm>
        </p:grpSpPr>
        <p:sp>
          <p:nvSpPr>
            <p:cNvPr id="50" name="Text Box 17"/>
            <p:cNvSpPr txBox="1">
              <a:spLocks noChangeArrowheads="1"/>
            </p:cNvSpPr>
            <p:nvPr/>
          </p:nvSpPr>
          <p:spPr bwMode="gray">
            <a:xfrm>
              <a:off x="8327159" y="3171268"/>
              <a:ext cx="1206106"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474577" y="3264619"/>
            <a:ext cx="853836"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77440" y="3260360"/>
            <a:ext cx="1152433" cy="62896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7" y="2781931"/>
            <a:ext cx="1893972" cy="863548"/>
            <a:chOff x="3665506" y="2116139"/>
            <a:chExt cx="3480404" cy="1309714"/>
          </a:xfrm>
        </p:grpSpPr>
        <p:sp>
          <p:nvSpPr>
            <p:cNvPr id="55" name="Text Box 2"/>
            <p:cNvSpPr txBox="1">
              <a:spLocks noChangeArrowheads="1"/>
            </p:cNvSpPr>
            <p:nvPr/>
          </p:nvSpPr>
          <p:spPr bwMode="gray">
            <a:xfrm>
              <a:off x="5784289" y="2792414"/>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787461" y="21161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787461" y="2570165"/>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796980" y="23320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91301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grpSp>
        <p:nvGrpSpPr>
          <p:cNvPr id="69" name="Group 68"/>
          <p:cNvGrpSpPr/>
          <p:nvPr/>
        </p:nvGrpSpPr>
        <p:grpSpPr>
          <a:xfrm>
            <a:off x="626991" y="1209090"/>
            <a:ext cx="7695619" cy="566737"/>
            <a:chOff x="526564" y="827840"/>
            <a:chExt cx="12644329" cy="859552"/>
          </a:xfrm>
        </p:grpSpPr>
        <p:sp>
          <p:nvSpPr>
            <p:cNvPr id="70" name="TextBox 69"/>
            <p:cNvSpPr txBox="1"/>
            <p:nvPr/>
          </p:nvSpPr>
          <p:spPr>
            <a:xfrm>
              <a:off x="526564" y="1301119"/>
              <a:ext cx="12644329" cy="38627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055" dirty="0"/>
                <a:t>Tailor the process, select the tools and determine the best checking strategy </a:t>
              </a:r>
            </a:p>
          </p:txBody>
        </p:sp>
        <p:sp>
          <p:nvSpPr>
            <p:cNvPr id="71" name="TextBox 70"/>
            <p:cNvSpPr txBox="1"/>
            <p:nvPr/>
          </p:nvSpPr>
          <p:spPr>
            <a:xfrm>
              <a:off x="542051" y="827840"/>
              <a:ext cx="1067225" cy="484786"/>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1477" b="1" dirty="0"/>
                <a:t>Plan</a:t>
              </a:r>
            </a:p>
          </p:txBody>
        </p:sp>
      </p:grpSp>
      <p:sp>
        <p:nvSpPr>
          <p:cNvPr id="72" name="Text Box 12"/>
          <p:cNvSpPr txBox="1">
            <a:spLocks noChangeArrowheads="1"/>
          </p:cNvSpPr>
          <p:nvPr/>
        </p:nvSpPr>
        <p:spPr bwMode="gray">
          <a:xfrm>
            <a:off x="3392858" y="2554558"/>
            <a:ext cx="3516875"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901495" y="3303129"/>
            <a:ext cx="4998172" cy="2092968"/>
            <a:chOff x="662711" y="3756038"/>
            <a:chExt cx="7580561" cy="3174334"/>
          </a:xfrm>
        </p:grpSpPr>
        <p:sp>
          <p:nvSpPr>
            <p:cNvPr id="74" name="TextBox 34"/>
            <p:cNvSpPr txBox="1">
              <a:spLocks noChangeArrowheads="1"/>
            </p:cNvSpPr>
            <p:nvPr/>
          </p:nvSpPr>
          <p:spPr bwMode="auto">
            <a:xfrm>
              <a:off x="3407354" y="5764028"/>
              <a:ext cx="1991000" cy="369364"/>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05232" y="413517"/>
              <a:ext cx="895520" cy="7580561"/>
            </a:xfrm>
            <a:prstGeom prst="bentConnector3">
              <a:avLst>
                <a:gd name="adj1" fmla="val 31343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1"/>
              <a:ext cx="2959249" cy="738521"/>
            </a:xfrm>
            <a:prstGeom prst="rect">
              <a:avLst/>
            </a:prstGeom>
            <a:solidFill>
              <a:srgbClr val="C00000"/>
            </a:solidFill>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chemeClr val="bg1"/>
                  </a:solidFill>
                </a:rPr>
                <a:t>Confirm that the selected solution solves the stakeholders’ problem</a:t>
              </a:r>
            </a:p>
          </p:txBody>
        </p:sp>
      </p:grpSp>
      <p:grpSp>
        <p:nvGrpSpPr>
          <p:cNvPr id="9" name="Group 8"/>
          <p:cNvGrpSpPr/>
          <p:nvPr/>
        </p:nvGrpSpPr>
        <p:grpSpPr>
          <a:xfrm>
            <a:off x="901495" y="3831920"/>
            <a:ext cx="1852162" cy="1021050"/>
            <a:chOff x="595619" y="3994089"/>
            <a:chExt cx="2006509" cy="1106138"/>
          </a:xfrm>
        </p:grpSpPr>
        <p:grpSp>
          <p:nvGrpSpPr>
            <p:cNvPr id="8" name="Group 7"/>
            <p:cNvGrpSpPr/>
            <p:nvPr/>
          </p:nvGrpSpPr>
          <p:grpSpPr>
            <a:xfrm>
              <a:off x="595619" y="4056277"/>
              <a:ext cx="2006509" cy="1043950"/>
              <a:chOff x="595619" y="4056277"/>
              <a:chExt cx="2006509" cy="1043950"/>
            </a:xfrm>
          </p:grpSpPr>
          <p:cxnSp>
            <p:nvCxnSpPr>
              <p:cNvPr id="77" name="AutoShape 25"/>
              <p:cNvCxnSpPr>
                <a:cxnSpLocks noChangeShapeType="1"/>
                <a:stCxn id="53" idx="2"/>
                <a:endCxn id="52" idx="2"/>
              </p:cNvCxnSpPr>
              <p:nvPr/>
            </p:nvCxnSpPr>
            <p:spPr bwMode="gray">
              <a:xfrm rot="5400000">
                <a:off x="1596567" y="3055329"/>
                <a:ext cx="4614" cy="2006509"/>
              </a:xfrm>
              <a:prstGeom prst="bentConnector3">
                <a:avLst>
                  <a:gd name="adj1" fmla="val 14550880"/>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solidFill>
                <a:srgbClr val="C00000"/>
              </a:solidFill>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chemeClr val="bg1"/>
                    </a:solidFill>
                  </a:rPr>
                  <a:t>Confirm the understanding of the problem reflects the stakeholder’s needs and expectations</a:t>
                </a:r>
              </a:p>
            </p:txBody>
          </p:sp>
        </p:grpSp>
        <p:sp>
          <p:nvSpPr>
            <p:cNvPr id="79" name="TextBox 34"/>
            <p:cNvSpPr txBox="1">
              <a:spLocks noChangeArrowheads="1"/>
            </p:cNvSpPr>
            <p:nvPr/>
          </p:nvSpPr>
          <p:spPr bwMode="auto">
            <a:xfrm>
              <a:off x="828685" y="3994089"/>
              <a:ext cx="1422143"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901495" y="3427635"/>
            <a:ext cx="6807391" cy="2780032"/>
            <a:chOff x="-298749" y="3731075"/>
            <a:chExt cx="8542023" cy="2960568"/>
          </a:xfrm>
        </p:grpSpPr>
        <p:sp>
          <p:nvSpPr>
            <p:cNvPr id="88" name="TextBox 34"/>
            <p:cNvSpPr txBox="1">
              <a:spLocks noChangeArrowheads="1"/>
            </p:cNvSpPr>
            <p:nvPr/>
          </p:nvSpPr>
          <p:spPr bwMode="auto">
            <a:xfrm>
              <a:off x="3446310" y="6001377"/>
              <a:ext cx="1647256"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71604"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71604"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Tree>
    <p:extLst>
      <p:ext uri="{BB962C8B-B14F-4D97-AF65-F5344CB8AC3E}">
        <p14:creationId xmlns:p14="http://schemas.microsoft.com/office/powerpoint/2010/main" val="88176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10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10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right)">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left)">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right)">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GB">
                <a:latin typeface="Arial" charset="0"/>
              </a:rPr>
              <a:t>V&amp;V already done</a:t>
            </a:r>
          </a:p>
        </p:txBody>
      </p:sp>
      <p:sp>
        <p:nvSpPr>
          <p:cNvPr id="53250" name="Content Placeholder 2"/>
          <p:cNvSpPr>
            <a:spLocks noGrp="1"/>
          </p:cNvSpPr>
          <p:nvPr>
            <p:ph sz="half" idx="1"/>
          </p:nvPr>
        </p:nvSpPr>
        <p:spPr>
          <a:xfrm>
            <a:off x="249240" y="1198693"/>
            <a:ext cx="4229100" cy="4529504"/>
          </a:xfrm>
        </p:spPr>
        <p:txBody>
          <a:bodyPr/>
          <a:lstStyle/>
          <a:p>
            <a:r>
              <a:rPr lang="en-GB" sz="2215">
                <a:latin typeface="Arial" charset="0"/>
              </a:rPr>
              <a:t>Determine Requirements</a:t>
            </a:r>
          </a:p>
          <a:p>
            <a:pPr lvl="1"/>
            <a:r>
              <a:rPr lang="en-GB" sz="1662">
                <a:latin typeface="Arial" charset="0"/>
              </a:rPr>
              <a:t>Used Flow sensitivity Analysis and FFMEA to identify potential issues early and design them out</a:t>
            </a:r>
          </a:p>
          <a:p>
            <a:pPr lvl="1"/>
            <a:r>
              <a:rPr lang="en-GB" sz="1662">
                <a:latin typeface="Arial" charset="0"/>
              </a:rPr>
              <a:t>Used QFD to V&amp;V stakeholder – system requirements and check for completeness and consistency</a:t>
            </a:r>
          </a:p>
          <a:p>
            <a:r>
              <a:rPr lang="en-GB" sz="2215">
                <a:latin typeface="Arial" charset="0"/>
              </a:rPr>
              <a:t>Create System Concept</a:t>
            </a:r>
          </a:p>
          <a:p>
            <a:pPr lvl="1"/>
            <a:r>
              <a:rPr lang="en-GB" sz="1662">
                <a:latin typeface="Arial" charset="0"/>
              </a:rPr>
              <a:t>Used Function Means Analysis to ensure complete system solution</a:t>
            </a:r>
          </a:p>
          <a:p>
            <a:pPr lvl="1"/>
            <a:r>
              <a:rPr lang="en-GB" sz="1662">
                <a:latin typeface="Arial" charset="0"/>
              </a:rPr>
              <a:t>Pugh to evaluate and select system concept</a:t>
            </a:r>
          </a:p>
          <a:p>
            <a:pPr lvl="1"/>
            <a:r>
              <a:rPr lang="en-GB" sz="1662">
                <a:latin typeface="Arial" charset="0"/>
              </a:rPr>
              <a:t>Used QFD to V&amp;V system requirements – System solution </a:t>
            </a:r>
          </a:p>
          <a:p>
            <a:pPr lvl="1"/>
            <a:endParaRPr lang="en-GB">
              <a:latin typeface="Arial" charset="0"/>
            </a:endParaRPr>
          </a:p>
        </p:txBody>
      </p:sp>
      <p:sp>
        <p:nvSpPr>
          <p:cNvPr id="53251" name="Content Placeholder 3"/>
          <p:cNvSpPr>
            <a:spLocks noGrp="1"/>
          </p:cNvSpPr>
          <p:nvPr>
            <p:ph sz="half" idx="2"/>
          </p:nvPr>
        </p:nvSpPr>
        <p:spPr>
          <a:xfrm>
            <a:off x="4464050" y="1056543"/>
            <a:ext cx="4229100" cy="4529503"/>
          </a:xfrm>
        </p:spPr>
        <p:txBody>
          <a:bodyPr/>
          <a:lstStyle/>
          <a:p>
            <a:r>
              <a:rPr lang="en-GB" sz="2215" dirty="0">
                <a:latin typeface="Arial" charset="0"/>
              </a:rPr>
              <a:t>Optimise System Concept</a:t>
            </a:r>
          </a:p>
          <a:p>
            <a:pPr lvl="1"/>
            <a:r>
              <a:rPr lang="en-GB" sz="1846" dirty="0">
                <a:latin typeface="Arial" charset="0"/>
              </a:rPr>
              <a:t>Used DoE to explore the design space to find robust optimum (and avoid the peaks)</a:t>
            </a:r>
            <a:endParaRPr lang="en-GB" dirty="0">
              <a:latin typeface="Arial" charset="0"/>
            </a:endParaRPr>
          </a:p>
        </p:txBody>
      </p:sp>
      <p:sp>
        <p:nvSpPr>
          <p:cNvPr id="2" name="TextBox 1"/>
          <p:cNvSpPr txBox="1"/>
          <p:nvPr/>
        </p:nvSpPr>
        <p:spPr>
          <a:xfrm>
            <a:off x="5105400" y="3463445"/>
            <a:ext cx="3756556" cy="151259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846" dirty="0"/>
              <a:t>The important message here is that the work we have </a:t>
            </a:r>
            <a:r>
              <a:rPr lang="en-US" sz="1846"/>
              <a:t>done </a:t>
            </a:r>
            <a:r>
              <a:rPr lang="en-US" sz="1846" smtClean="0"/>
              <a:t>using </a:t>
            </a:r>
            <a:r>
              <a:rPr lang="en-US" sz="1846" dirty="0"/>
              <a:t>these tools is the evidence that is presented at DESIGN REVIEWS</a:t>
            </a:r>
          </a:p>
        </p:txBody>
      </p:sp>
    </p:spTree>
    <p:extLst>
      <p:ext uri="{BB962C8B-B14F-4D97-AF65-F5344CB8AC3E}">
        <p14:creationId xmlns:p14="http://schemas.microsoft.com/office/powerpoint/2010/main" val="545434645"/>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ChangeArrowheads="1"/>
          </p:cNvSpPr>
          <p:nvPr/>
        </p:nvSpPr>
        <p:spPr bwMode="auto">
          <a:xfrm>
            <a:off x="808708" y="3962468"/>
            <a:ext cx="7712015" cy="23563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n-US" sz="1400"/>
          </a:p>
        </p:txBody>
      </p:sp>
      <p:sp>
        <p:nvSpPr>
          <p:cNvPr id="39938" name="Rectangle 7"/>
          <p:cNvSpPr>
            <a:spLocks noChangeArrowheads="1"/>
          </p:cNvSpPr>
          <p:nvPr/>
        </p:nvSpPr>
        <p:spPr bwMode="auto">
          <a:xfrm>
            <a:off x="821408" y="1643062"/>
            <a:ext cx="7712015" cy="2240243"/>
          </a:xfrm>
          <a:prstGeom prst="rect">
            <a:avLst/>
          </a:prstGeom>
          <a:solidFill>
            <a:schemeClr val="bg1">
              <a:lumMod val="85000"/>
            </a:schemeClr>
          </a:solidFill>
          <a:ln>
            <a:headEnd/>
            <a:tailEnd/>
          </a:ln>
        </p:spPr>
        <p:style>
          <a:lnRef idx="1">
            <a:schemeClr val="accent6"/>
          </a:lnRef>
          <a:fillRef idx="2">
            <a:schemeClr val="accent6"/>
          </a:fillRef>
          <a:effectRef idx="1">
            <a:schemeClr val="accent6"/>
          </a:effectRef>
          <a:fontRef idx="minor">
            <a:schemeClr val="dk1"/>
          </a:fontRef>
        </p:style>
        <p:txBody>
          <a:bodyPr/>
          <a:lstStyle/>
          <a:p>
            <a:endParaRPr lang="en-US" sz="1400"/>
          </a:p>
        </p:txBody>
      </p:sp>
      <p:sp>
        <p:nvSpPr>
          <p:cNvPr id="39939" name="Title 6"/>
          <p:cNvSpPr>
            <a:spLocks noGrp="1"/>
          </p:cNvSpPr>
          <p:nvPr>
            <p:ph type="title"/>
          </p:nvPr>
        </p:nvSpPr>
        <p:spPr/>
        <p:txBody>
          <a:bodyPr/>
          <a:lstStyle/>
          <a:p>
            <a:r>
              <a:rPr lang="en-GB" smtClean="0"/>
              <a:t>Validation &amp; Verification</a:t>
            </a:r>
            <a:endParaRPr lang="en-GB"/>
          </a:p>
        </p:txBody>
      </p:sp>
      <p:sp>
        <p:nvSpPr>
          <p:cNvPr id="39940" name="Rectangle 3"/>
          <p:cNvSpPr>
            <a:spLocks noGrp="1" noChangeArrowheads="1"/>
          </p:cNvSpPr>
          <p:nvPr>
            <p:ph idx="1"/>
          </p:nvPr>
        </p:nvSpPr>
        <p:spPr>
          <a:xfrm>
            <a:off x="808708" y="1643062"/>
            <a:ext cx="8359775" cy="5148262"/>
          </a:xfrm>
        </p:spPr>
        <p:txBody>
          <a:bodyPr/>
          <a:lstStyle/>
          <a:p>
            <a:r>
              <a:rPr lang="en-GB" sz="1800" dirty="0" smtClean="0">
                <a:solidFill>
                  <a:schemeClr val="bg1">
                    <a:lumMod val="65000"/>
                  </a:schemeClr>
                </a:solidFill>
              </a:rPr>
              <a:t>Firstly, validate the requirements</a:t>
            </a:r>
          </a:p>
          <a:p>
            <a:pPr lvl="1"/>
            <a:r>
              <a:rPr lang="en-GB" sz="1600" dirty="0" smtClean="0">
                <a:solidFill>
                  <a:schemeClr val="bg1">
                    <a:lumMod val="65000"/>
                  </a:schemeClr>
                </a:solidFill>
              </a:rPr>
              <a:t>Do we have the right requirements?</a:t>
            </a:r>
          </a:p>
          <a:p>
            <a:pPr lvl="2"/>
            <a:r>
              <a:rPr lang="en-GB" sz="1600" dirty="0" smtClean="0">
                <a:solidFill>
                  <a:schemeClr val="bg1">
                    <a:lumMod val="65000"/>
                  </a:schemeClr>
                </a:solidFill>
              </a:rPr>
              <a:t>Are we designing the right system?</a:t>
            </a:r>
          </a:p>
          <a:p>
            <a:r>
              <a:rPr lang="en-GB" sz="1800" dirty="0" smtClean="0">
                <a:solidFill>
                  <a:schemeClr val="bg1">
                    <a:lumMod val="65000"/>
                  </a:schemeClr>
                </a:solidFill>
              </a:rPr>
              <a:t>Secondly, verify the design</a:t>
            </a:r>
          </a:p>
          <a:p>
            <a:pPr lvl="1"/>
            <a:r>
              <a:rPr lang="en-GB" sz="1600" dirty="0" smtClean="0">
                <a:solidFill>
                  <a:schemeClr val="bg1">
                    <a:lumMod val="65000"/>
                  </a:schemeClr>
                </a:solidFill>
              </a:rPr>
              <a:t>Does the design meet the requirements?</a:t>
            </a:r>
          </a:p>
          <a:p>
            <a:pPr lvl="2"/>
            <a:r>
              <a:rPr lang="en-GB" sz="1600" dirty="0" smtClean="0">
                <a:solidFill>
                  <a:schemeClr val="bg1">
                    <a:lumMod val="65000"/>
                  </a:schemeClr>
                </a:solidFill>
              </a:rPr>
              <a:t>Have we designed the system right?</a:t>
            </a:r>
          </a:p>
          <a:p>
            <a:pPr lvl="2"/>
            <a:endParaRPr lang="en-GB" sz="1600" dirty="0" smtClean="0"/>
          </a:p>
          <a:p>
            <a:r>
              <a:rPr lang="en-GB" sz="1800" dirty="0" smtClean="0"/>
              <a:t>Thirdly, verify the system</a:t>
            </a:r>
          </a:p>
          <a:p>
            <a:pPr lvl="1"/>
            <a:r>
              <a:rPr lang="en-GB" sz="1600" dirty="0" smtClean="0"/>
              <a:t>Does the system meet the design intent?</a:t>
            </a:r>
          </a:p>
          <a:p>
            <a:pPr lvl="2"/>
            <a:r>
              <a:rPr lang="en-GB" sz="1600" dirty="0" smtClean="0"/>
              <a:t>Have we built the system right?</a:t>
            </a:r>
          </a:p>
          <a:p>
            <a:r>
              <a:rPr lang="en-GB" sz="1800" dirty="0" smtClean="0"/>
              <a:t>Finally, validate the system</a:t>
            </a:r>
          </a:p>
          <a:p>
            <a:pPr lvl="1"/>
            <a:r>
              <a:rPr lang="en-GB" sz="1600" dirty="0" smtClean="0"/>
              <a:t>Does the customer accept the system?</a:t>
            </a:r>
          </a:p>
          <a:p>
            <a:pPr lvl="2"/>
            <a:r>
              <a:rPr lang="en-GB" sz="1600" dirty="0" smtClean="0"/>
              <a:t>Have we built the right system?</a:t>
            </a:r>
          </a:p>
          <a:p>
            <a:endParaRPr lang="en-GB" sz="1800" dirty="0"/>
          </a:p>
        </p:txBody>
      </p:sp>
      <p:sp>
        <p:nvSpPr>
          <p:cNvPr id="10" name="TextBox 9"/>
          <p:cNvSpPr txBox="1"/>
          <p:nvPr/>
        </p:nvSpPr>
        <p:spPr>
          <a:xfrm rot="16200000">
            <a:off x="7160591" y="2598269"/>
            <a:ext cx="1864613" cy="400110"/>
          </a:xfrm>
          <a:prstGeom prst="rect">
            <a:avLst/>
          </a:prstGeom>
          <a:solidFill>
            <a:schemeClr val="bg1">
              <a:lumMod val="85000"/>
            </a:schemeClr>
          </a:solidFill>
        </p:spPr>
        <p:txBody>
          <a:bodyPr wrap="none">
            <a:spAutoFit/>
          </a:bodyPr>
          <a:lstStyle/>
          <a:p>
            <a:pPr>
              <a:defRPr/>
            </a:pPr>
            <a:r>
              <a:rPr lang="en-GB" sz="2000" dirty="0">
                <a:solidFill>
                  <a:schemeClr val="tx1">
                    <a:lumMod val="50000"/>
                    <a:lumOff val="50000"/>
                  </a:schemeClr>
                </a:solidFill>
                <a:ea typeface="+mn-ea"/>
              </a:rPr>
              <a:t>Design V &amp; V</a:t>
            </a:r>
          </a:p>
        </p:txBody>
      </p:sp>
      <p:sp>
        <p:nvSpPr>
          <p:cNvPr id="11" name="TextBox 10"/>
          <p:cNvSpPr txBox="1"/>
          <p:nvPr/>
        </p:nvSpPr>
        <p:spPr>
          <a:xfrm rot="16200000">
            <a:off x="7354607" y="5189070"/>
            <a:ext cx="1628972"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Build V &amp; V</a:t>
            </a:r>
          </a:p>
        </p:txBody>
      </p:sp>
    </p:spTree>
    <p:extLst>
      <p:ext uri="{BB962C8B-B14F-4D97-AF65-F5344CB8AC3E}">
        <p14:creationId xmlns:p14="http://schemas.microsoft.com/office/powerpoint/2010/main" val="196044000"/>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sz="half" idx="1"/>
          </p:nvPr>
        </p:nvSpPr>
        <p:spPr/>
        <p:txBody>
          <a:bodyPr>
            <a:normAutofit fontScale="92500" lnSpcReduction="20000"/>
          </a:bodyPr>
          <a:lstStyle/>
          <a:p>
            <a:r>
              <a:rPr lang="en-GB" smtClean="0"/>
              <a:t>Purpose : </a:t>
            </a:r>
          </a:p>
          <a:p>
            <a:pPr lvl="1"/>
            <a:r>
              <a:rPr lang="en-GB" smtClean="0"/>
              <a:t>To verify and validate that </a:t>
            </a:r>
          </a:p>
          <a:p>
            <a:pPr lvl="2"/>
            <a:r>
              <a:rPr lang="en-GB" smtClean="0"/>
              <a:t>Has the right system been built (Validate)</a:t>
            </a:r>
          </a:p>
          <a:p>
            <a:pPr lvl="2"/>
            <a:r>
              <a:rPr lang="en-GB" smtClean="0"/>
              <a:t>Has the system been built right (Verify)</a:t>
            </a:r>
          </a:p>
          <a:p>
            <a:pPr lvl="1"/>
            <a:r>
              <a:rPr lang="en-GB" smtClean="0"/>
              <a:t>	in the context of meeting the requirements in terms of performance and the rest of its life cycle (manufacture, support and disposal)</a:t>
            </a:r>
          </a:p>
          <a:p>
            <a:r>
              <a:rPr lang="en-GB" smtClean="0"/>
              <a:t>Outcomes : </a:t>
            </a:r>
          </a:p>
          <a:p>
            <a:pPr lvl="1"/>
            <a:r>
              <a:rPr lang="en-GB" smtClean="0"/>
              <a:t>A verified and validated system </a:t>
            </a:r>
          </a:p>
          <a:p>
            <a:pPr lvl="2"/>
            <a:r>
              <a:rPr lang="en-GB" smtClean="0"/>
              <a:t>Confidence that the system is</a:t>
            </a:r>
          </a:p>
          <a:p>
            <a:pPr lvl="3"/>
            <a:r>
              <a:rPr lang="en-GB" smtClean="0"/>
              <a:t>Operational </a:t>
            </a:r>
          </a:p>
          <a:p>
            <a:pPr lvl="3"/>
            <a:r>
              <a:rPr lang="en-GB" smtClean="0"/>
              <a:t>Reliable</a:t>
            </a:r>
          </a:p>
          <a:p>
            <a:pPr lvl="3"/>
            <a:r>
              <a:rPr lang="en-GB" smtClean="0"/>
              <a:t>Manufacturable</a:t>
            </a:r>
          </a:p>
          <a:p>
            <a:pPr lvl="3"/>
            <a:r>
              <a:rPr lang="en-GB" smtClean="0"/>
              <a:t>Supportable</a:t>
            </a:r>
          </a:p>
          <a:p>
            <a:pPr lvl="3"/>
            <a:r>
              <a:rPr lang="en-GB" smtClean="0"/>
              <a:t>Disposable</a:t>
            </a:r>
          </a:p>
          <a:p>
            <a:pPr lvl="3"/>
            <a:r>
              <a:rPr lang="en-GB" smtClean="0"/>
              <a:t>etc</a:t>
            </a:r>
          </a:p>
          <a:p>
            <a:pPr lvl="1"/>
            <a:endParaRPr lang="en-GB" dirty="0" smtClean="0"/>
          </a:p>
        </p:txBody>
      </p:sp>
      <p:sp>
        <p:nvSpPr>
          <p:cNvPr id="57346" name="Rectangle 2"/>
          <p:cNvSpPr>
            <a:spLocks noGrp="1" noChangeArrowheads="1"/>
          </p:cNvSpPr>
          <p:nvPr>
            <p:ph type="title"/>
          </p:nvPr>
        </p:nvSpPr>
        <p:spPr/>
        <p:txBody>
          <a:bodyPr/>
          <a:lstStyle/>
          <a:p>
            <a:r>
              <a:rPr lang="en-GB" smtClean="0"/>
              <a:t>Big V &amp; V</a:t>
            </a:r>
            <a:endParaRPr lang="en-GB"/>
          </a:p>
        </p:txBody>
      </p:sp>
      <p:pic>
        <p:nvPicPr>
          <p:cNvPr id="2" name="Picture 1"/>
          <p:cNvPicPr>
            <a:picLocks noChangeAspect="1"/>
          </p:cNvPicPr>
          <p:nvPr/>
        </p:nvPicPr>
        <p:blipFill>
          <a:blip r:embed="rId3"/>
          <a:stretch>
            <a:fillRect/>
          </a:stretch>
        </p:blipFill>
        <p:spPr>
          <a:xfrm>
            <a:off x="4686030" y="1905000"/>
            <a:ext cx="3890874" cy="2977644"/>
          </a:xfrm>
          <a:prstGeom prst="rect">
            <a:avLst/>
          </a:prstGeom>
        </p:spPr>
      </p:pic>
    </p:spTree>
    <p:extLst>
      <p:ext uri="{BB962C8B-B14F-4D97-AF65-F5344CB8AC3E}">
        <p14:creationId xmlns:p14="http://schemas.microsoft.com/office/powerpoint/2010/main" val="1442161045"/>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p:txBody>
          <a:bodyPr>
            <a:normAutofit lnSpcReduction="10000"/>
          </a:bodyPr>
          <a:lstStyle/>
          <a:p>
            <a:r>
              <a:rPr lang="en-US" smtClean="0"/>
              <a:t>The Verification and Validation system can be designed in exactly the same way as the prime system</a:t>
            </a:r>
          </a:p>
          <a:p>
            <a:r>
              <a:rPr lang="en-US" smtClean="0"/>
              <a:t>Just as the prime system is reliant on a “good” set of design requirements, the same applies to the V &amp; V requirements</a:t>
            </a:r>
          </a:p>
          <a:p>
            <a:pPr lvl="1"/>
            <a:r>
              <a:rPr lang="en-US" smtClean="0"/>
              <a:t>These need to specify for each prime system requirement corresponding V&amp;V requirements</a:t>
            </a:r>
          </a:p>
          <a:p>
            <a:pPr lvl="1"/>
            <a:r>
              <a:rPr lang="en-US" smtClean="0"/>
              <a:t>V &amp; V requirements should be written early to ensure that we V &amp; V the system we should have built as opposed to system that was built </a:t>
            </a:r>
          </a:p>
          <a:p>
            <a:pPr lvl="1"/>
            <a:r>
              <a:rPr lang="en-US" smtClean="0"/>
              <a:t>A useful tool is the Verification-(Validation) Compliance Matrix (VCM) </a:t>
            </a:r>
          </a:p>
          <a:p>
            <a:pPr lvl="1"/>
            <a:endParaRPr lang="en-US" dirty="0"/>
          </a:p>
        </p:txBody>
      </p:sp>
      <p:sp>
        <p:nvSpPr>
          <p:cNvPr id="59393" name="Rectangle 2"/>
          <p:cNvSpPr>
            <a:spLocks noGrp="1" noChangeArrowheads="1"/>
          </p:cNvSpPr>
          <p:nvPr>
            <p:ph type="title"/>
          </p:nvPr>
        </p:nvSpPr>
        <p:spPr/>
        <p:txBody>
          <a:bodyPr/>
          <a:lstStyle/>
          <a:p>
            <a:r>
              <a:rPr lang="en-GB" smtClean="0"/>
              <a:t>It’s about Designing Another System</a:t>
            </a:r>
            <a:endParaRPr lang="en-GB"/>
          </a:p>
        </p:txBody>
      </p:sp>
      <p:sp>
        <p:nvSpPr>
          <p:cNvPr id="22" name="Rounded Rectangular Callout 21"/>
          <p:cNvSpPr/>
          <p:nvPr/>
        </p:nvSpPr>
        <p:spPr>
          <a:xfrm>
            <a:off x="838200" y="4495800"/>
            <a:ext cx="3421117" cy="1593530"/>
          </a:xfrm>
          <a:prstGeom prst="wedgeRoundRectCallout">
            <a:avLst>
              <a:gd name="adj1" fmla="val -36136"/>
              <a:gd name="adj2" fmla="val -9457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77" dirty="0"/>
              <a:t>V&amp;V requirements fundamentally specify how a particular system requirement is to Verified or Validated as appropriate</a:t>
            </a:r>
          </a:p>
        </p:txBody>
      </p:sp>
      <p:pic>
        <p:nvPicPr>
          <p:cNvPr id="6" name="Picture 5"/>
          <p:cNvPicPr>
            <a:picLocks noChangeAspect="1"/>
          </p:cNvPicPr>
          <p:nvPr/>
        </p:nvPicPr>
        <p:blipFill>
          <a:blip r:embed="rId2"/>
          <a:stretch>
            <a:fillRect/>
          </a:stretch>
        </p:blipFill>
        <p:spPr>
          <a:xfrm>
            <a:off x="381000" y="1219201"/>
            <a:ext cx="4186120" cy="2438400"/>
          </a:xfrm>
          <a:prstGeom prst="rect">
            <a:avLst/>
          </a:prstGeom>
        </p:spPr>
      </p:pic>
    </p:spTree>
    <p:extLst>
      <p:ext uri="{BB962C8B-B14F-4D97-AF65-F5344CB8AC3E}">
        <p14:creationId xmlns:p14="http://schemas.microsoft.com/office/powerpoint/2010/main" val="11891127"/>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697585" y="1371600"/>
            <a:ext cx="4343400" cy="5029200"/>
          </a:xfrm>
        </p:spPr>
        <p:txBody>
          <a:bodyPr/>
          <a:lstStyle/>
          <a:p>
            <a:r>
              <a:rPr lang="en-GB" dirty="0" smtClean="0"/>
              <a:t>What is it?</a:t>
            </a:r>
          </a:p>
          <a:p>
            <a:pPr lvl="1"/>
            <a:r>
              <a:rPr lang="en-GB" dirty="0" smtClean="0"/>
              <a:t>A simple tool that can assist in the planning and management of V &amp; V activities by:</a:t>
            </a:r>
          </a:p>
          <a:p>
            <a:pPr lvl="2"/>
            <a:r>
              <a:rPr lang="en-GB" dirty="0" smtClean="0"/>
              <a:t>Recording the method by which each prime system requirement will be shown to have been met in the final system</a:t>
            </a:r>
          </a:p>
          <a:p>
            <a:pPr lvl="2"/>
            <a:r>
              <a:rPr lang="en-GB" dirty="0" smtClean="0"/>
              <a:t>Capturing maturing compliance evidence</a:t>
            </a:r>
          </a:p>
          <a:p>
            <a:pPr lvl="1"/>
            <a:r>
              <a:rPr lang="en-GB" dirty="0" smtClean="0"/>
              <a:t>Assists in ensuring that all requirements</a:t>
            </a:r>
          </a:p>
          <a:p>
            <a:pPr lvl="2"/>
            <a:r>
              <a:rPr lang="en-GB" dirty="0" smtClean="0"/>
              <a:t>have one or more defined confirmation methods</a:t>
            </a:r>
          </a:p>
          <a:p>
            <a:pPr lvl="1"/>
            <a:r>
              <a:rPr lang="en-GB" dirty="0" smtClean="0"/>
              <a:t>May be a by-product of the requirements management software being used</a:t>
            </a:r>
          </a:p>
          <a:p>
            <a:endParaRPr lang="en-US" dirty="0"/>
          </a:p>
        </p:txBody>
      </p:sp>
      <p:sp>
        <p:nvSpPr>
          <p:cNvPr id="60417" name="Rectangle 2"/>
          <p:cNvSpPr>
            <a:spLocks noGrp="1" noChangeArrowheads="1"/>
          </p:cNvSpPr>
          <p:nvPr>
            <p:ph type="title"/>
          </p:nvPr>
        </p:nvSpPr>
        <p:spPr/>
        <p:txBody>
          <a:bodyPr/>
          <a:lstStyle/>
          <a:p>
            <a:r>
              <a:rPr lang="en-GB" smtClean="0"/>
              <a:t>Verification and Validation Compliance Matrix</a:t>
            </a:r>
            <a:endParaRPr lang="en-GB"/>
          </a:p>
        </p:txBody>
      </p:sp>
      <p:graphicFrame>
        <p:nvGraphicFramePr>
          <p:cNvPr id="60419" name="Object 2"/>
          <p:cNvGraphicFramePr>
            <a:graphicFrameLocks noChangeAspect="1"/>
          </p:cNvGraphicFramePr>
          <p:nvPr>
            <p:extLst>
              <p:ext uri="{D42A27DB-BD31-4B8C-83A1-F6EECF244321}">
                <p14:modId xmlns:p14="http://schemas.microsoft.com/office/powerpoint/2010/main" val="836554828"/>
              </p:ext>
            </p:extLst>
          </p:nvPr>
        </p:nvGraphicFramePr>
        <p:xfrm>
          <a:off x="268292" y="2538053"/>
          <a:ext cx="4429293" cy="2033948"/>
        </p:xfrm>
        <a:graphic>
          <a:graphicData uri="http://schemas.openxmlformats.org/presentationml/2006/ole">
            <mc:AlternateContent xmlns:mc="http://schemas.openxmlformats.org/markup-compatibility/2006">
              <mc:Choice xmlns:v="urn:schemas-microsoft-com:vml" Requires="v">
                <p:oleObj spid="_x0000_s3076" name="Worksheet" r:id="rId5" imgW="7531100" imgH="3759200" progId="Excel.Sheet.8">
                  <p:embed/>
                </p:oleObj>
              </mc:Choice>
              <mc:Fallback>
                <p:oleObj name="Worksheet" r:id="rId5" imgW="7531100" imgH="375920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292" y="2538053"/>
                        <a:ext cx="4429293" cy="203394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3819231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V&amp;V Planning: How to do it</a:t>
            </a:r>
            <a:endParaRPr lang="en-US" dirty="0"/>
          </a:p>
        </p:txBody>
      </p:sp>
      <p:sp>
        <p:nvSpPr>
          <p:cNvPr id="4" name="Rectangle 3"/>
          <p:cNvSpPr/>
          <p:nvPr/>
        </p:nvSpPr>
        <p:spPr>
          <a:xfrm>
            <a:off x="634974" y="1220859"/>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1: Identify requirements to be verified or validated</a:t>
            </a:r>
          </a:p>
        </p:txBody>
      </p:sp>
      <p:sp>
        <p:nvSpPr>
          <p:cNvPr id="5" name="Rectangle 4"/>
          <p:cNvSpPr/>
          <p:nvPr/>
        </p:nvSpPr>
        <p:spPr>
          <a:xfrm>
            <a:off x="2029311" y="2289732"/>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2: Review requirement quality</a:t>
            </a:r>
          </a:p>
        </p:txBody>
      </p:sp>
      <p:sp>
        <p:nvSpPr>
          <p:cNvPr id="6" name="Rectangle 5"/>
          <p:cNvSpPr/>
          <p:nvPr/>
        </p:nvSpPr>
        <p:spPr>
          <a:xfrm>
            <a:off x="3217847" y="3299347"/>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3: Determine appropriate  V &amp; V methods </a:t>
            </a:r>
          </a:p>
        </p:txBody>
      </p:sp>
      <p:sp>
        <p:nvSpPr>
          <p:cNvPr id="7" name="Rectangle 6"/>
          <p:cNvSpPr/>
          <p:nvPr/>
        </p:nvSpPr>
        <p:spPr>
          <a:xfrm>
            <a:off x="4552918" y="4341534"/>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4: Specify V &amp; V requirements</a:t>
            </a:r>
          </a:p>
        </p:txBody>
      </p:sp>
      <p:sp>
        <p:nvSpPr>
          <p:cNvPr id="8" name="Rectangle 7"/>
          <p:cNvSpPr/>
          <p:nvPr/>
        </p:nvSpPr>
        <p:spPr>
          <a:xfrm>
            <a:off x="5985674" y="5351151"/>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5: Update V &amp; V Compliance Matrix</a:t>
            </a:r>
          </a:p>
        </p:txBody>
      </p:sp>
      <p:sp>
        <p:nvSpPr>
          <p:cNvPr id="9" name="Bent Arrow 8"/>
          <p:cNvSpPr/>
          <p:nvPr/>
        </p:nvSpPr>
        <p:spPr>
          <a:xfrm rot="5400000">
            <a:off x="3130070" y="1407703"/>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0" name="Bent Arrow 9"/>
          <p:cNvSpPr/>
          <p:nvPr/>
        </p:nvSpPr>
        <p:spPr>
          <a:xfrm rot="5400000">
            <a:off x="4459284" y="2574282"/>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1" name="Bent Arrow 10"/>
          <p:cNvSpPr/>
          <p:nvPr/>
        </p:nvSpPr>
        <p:spPr>
          <a:xfrm rot="5400000">
            <a:off x="5707092" y="3643155"/>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2" name="Bent Arrow 11"/>
          <p:cNvSpPr/>
          <p:nvPr/>
        </p:nvSpPr>
        <p:spPr>
          <a:xfrm rot="5400000">
            <a:off x="7133995" y="4598040"/>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3" name="Bent Arrow 12"/>
          <p:cNvSpPr/>
          <p:nvPr/>
        </p:nvSpPr>
        <p:spPr>
          <a:xfrm rot="16200000">
            <a:off x="3698636" y="4207221"/>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4" name="Bent Arrow 13"/>
          <p:cNvSpPr/>
          <p:nvPr/>
        </p:nvSpPr>
        <p:spPr>
          <a:xfrm rot="16200000">
            <a:off x="2439119" y="3142871"/>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5" name="Bent Arrow 14"/>
          <p:cNvSpPr/>
          <p:nvPr/>
        </p:nvSpPr>
        <p:spPr>
          <a:xfrm rot="16200000">
            <a:off x="1169174" y="2165823"/>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Tree>
    <p:extLst>
      <p:ext uri="{BB962C8B-B14F-4D97-AF65-F5344CB8AC3E}">
        <p14:creationId xmlns:p14="http://schemas.microsoft.com/office/powerpoint/2010/main" val="18212745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Step1: Identify Requirements to be Verified or Validated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It is important remember the purpose of verification and validation:</a:t>
            </a:r>
          </a:p>
          <a:p>
            <a:endParaRPr lang="en-US" dirty="0" smtClean="0"/>
          </a:p>
          <a:p>
            <a:endParaRPr lang="en-US" dirty="0" smtClean="0"/>
          </a:p>
          <a:p>
            <a:endParaRPr lang="en-US" dirty="0" smtClean="0"/>
          </a:p>
          <a:p>
            <a:endParaRPr lang="en-US" dirty="0"/>
          </a:p>
          <a:p>
            <a:r>
              <a:rPr lang="en-US" dirty="0" smtClean="0"/>
              <a:t>This can be achieved by confirming that requirements have been met</a:t>
            </a:r>
          </a:p>
          <a:p>
            <a:r>
              <a:rPr lang="en-US" dirty="0" smtClean="0"/>
              <a:t>System Validation is concerned with confirming those requirements that are important to the “customer” have been met</a:t>
            </a:r>
          </a:p>
          <a:p>
            <a:r>
              <a:rPr lang="en-US" dirty="0" smtClean="0"/>
              <a:t>System Verification is concerned with confirming that other system requirements have been met. Verification therefore provides the opportunity to establish that Validation will be successful </a:t>
            </a:r>
          </a:p>
          <a:p>
            <a:r>
              <a:rPr lang="en-US" dirty="0" smtClean="0"/>
              <a:t>All requirements should therefore be identified and allocated either as part of the Validation set or Verification set</a:t>
            </a:r>
          </a:p>
          <a:p>
            <a:r>
              <a:rPr lang="en-US" dirty="0" smtClean="0"/>
              <a:t>It is important to agree the validation requirements with the respective stakeholders. These are sometime called Acceptance Requirements if the stakeholder is the economic customer, Qualification Requirements if the stakeholder is a legislator. </a:t>
            </a:r>
          </a:p>
          <a:p>
            <a:endParaRPr lang="en-US" dirty="0"/>
          </a:p>
        </p:txBody>
      </p:sp>
      <p:sp>
        <p:nvSpPr>
          <p:cNvPr id="7" name="TextBox 6"/>
          <p:cNvSpPr txBox="1"/>
          <p:nvPr/>
        </p:nvSpPr>
        <p:spPr>
          <a:xfrm>
            <a:off x="688963" y="1828800"/>
            <a:ext cx="7569223" cy="707886"/>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GB" sz="2000" dirty="0"/>
              <a:t>The purpose of Verification and Validation is to establish confidence that the </a:t>
            </a:r>
            <a:r>
              <a:rPr lang="en-GB" sz="2000" dirty="0" smtClean="0"/>
              <a:t>system meets its requirements </a:t>
            </a:r>
            <a:endParaRPr lang="en-GB" sz="2000" dirty="0"/>
          </a:p>
        </p:txBody>
      </p:sp>
    </p:spTree>
    <p:extLst>
      <p:ext uri="{BB962C8B-B14F-4D97-AF65-F5344CB8AC3E}">
        <p14:creationId xmlns:p14="http://schemas.microsoft.com/office/powerpoint/2010/main" val="20771932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0"/>
          <p:cNvSpPr>
            <a:spLocks noGrp="1"/>
          </p:cNvSpPr>
          <p:nvPr>
            <p:ph type="title"/>
          </p:nvPr>
        </p:nvSpPr>
        <p:spPr/>
        <p:txBody>
          <a:bodyPr/>
          <a:lstStyle/>
          <a:p>
            <a:r>
              <a:rPr lang="en-GB" smtClean="0"/>
              <a:t>Step 2: Review Requirement Quality </a:t>
            </a:r>
            <a:endParaRPr lang="en-GB" dirty="0"/>
          </a:p>
        </p:txBody>
      </p:sp>
      <p:sp>
        <p:nvSpPr>
          <p:cNvPr id="62466" name="Content Placeholder 11"/>
          <p:cNvSpPr>
            <a:spLocks noGrp="1"/>
          </p:cNvSpPr>
          <p:nvPr>
            <p:ph idx="1"/>
          </p:nvPr>
        </p:nvSpPr>
        <p:spPr/>
        <p:txBody>
          <a:bodyPr/>
          <a:lstStyle/>
          <a:p>
            <a:r>
              <a:rPr lang="en-GB" smtClean="0"/>
              <a:t>The key to using a VCM is to recognise that:</a:t>
            </a:r>
            <a:endParaRPr lang="en-GB" dirty="0"/>
          </a:p>
        </p:txBody>
      </p:sp>
      <p:sp>
        <p:nvSpPr>
          <p:cNvPr id="855055" name="Rectangle 15"/>
          <p:cNvSpPr>
            <a:spLocks noChangeArrowheads="1"/>
          </p:cNvSpPr>
          <p:nvPr/>
        </p:nvSpPr>
        <p:spPr bwMode="auto">
          <a:xfrm>
            <a:off x="779520" y="2167017"/>
            <a:ext cx="7505700" cy="1101969"/>
          </a:xfrm>
          <a:prstGeom prst="rect">
            <a:avLst/>
          </a:prstGeom>
          <a:solidFill>
            <a:srgbClr val="800000"/>
          </a:solid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1" hangingPunct="1"/>
            <a:r>
              <a:rPr lang="en-GB" sz="2400" b="1" dirty="0">
                <a:solidFill>
                  <a:schemeClr val="bg1"/>
                </a:solidFill>
              </a:rPr>
              <a:t>All requirements must be </a:t>
            </a:r>
            <a:r>
              <a:rPr lang="en-GB" sz="2400" b="1" i="1" dirty="0">
                <a:solidFill>
                  <a:schemeClr val="bg1"/>
                </a:solidFill>
              </a:rPr>
              <a:t>measurable</a:t>
            </a:r>
            <a:endParaRPr lang="en-GB" sz="2400" b="1" dirty="0">
              <a:solidFill>
                <a:schemeClr val="bg1"/>
              </a:solidFill>
            </a:endParaRPr>
          </a:p>
          <a:p>
            <a:pPr algn="ctr" eaLnBrk="1" hangingPunct="1"/>
            <a:r>
              <a:rPr lang="en-GB" sz="2400" b="1" dirty="0">
                <a:solidFill>
                  <a:schemeClr val="bg1"/>
                </a:solidFill>
              </a:rPr>
              <a:t>so that they can be confirmed</a:t>
            </a:r>
            <a:endParaRPr lang="en-GB" dirty="0">
              <a:solidFill>
                <a:schemeClr val="bg1"/>
              </a:solidFill>
            </a:endParaRPr>
          </a:p>
        </p:txBody>
      </p:sp>
      <p:sp>
        <p:nvSpPr>
          <p:cNvPr id="855059" name="Text Box 19"/>
          <p:cNvSpPr txBox="1">
            <a:spLocks noChangeArrowheads="1"/>
          </p:cNvSpPr>
          <p:nvPr/>
        </p:nvSpPr>
        <p:spPr bwMode="auto">
          <a:xfrm>
            <a:off x="844553" y="4113340"/>
            <a:ext cx="7675563" cy="10156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n-GB" sz="2000" dirty="0">
                <a:solidFill>
                  <a:schemeClr val="tx1"/>
                </a:solidFill>
                <a:latin typeface="+mn-lt"/>
                <a:ea typeface="+mn-ea"/>
              </a:rPr>
              <a:t>Requirements must therefore be specified </a:t>
            </a:r>
            <a:r>
              <a:rPr lang="en-GB" sz="2000" i="1" dirty="0">
                <a:solidFill>
                  <a:schemeClr val="tx1"/>
                </a:solidFill>
                <a:latin typeface="+mn-lt"/>
                <a:ea typeface="+mn-ea"/>
              </a:rPr>
              <a:t>quantitatively</a:t>
            </a:r>
            <a:r>
              <a:rPr lang="en-GB" sz="2000" dirty="0">
                <a:solidFill>
                  <a:schemeClr val="tx1"/>
                </a:solidFill>
                <a:latin typeface="+mn-lt"/>
                <a:ea typeface="+mn-ea"/>
              </a:rPr>
              <a:t> - i.e. present/not present, or have a measurable value - and there must be a means to measure this</a:t>
            </a:r>
            <a:endParaRPr lang="en-GB" dirty="0">
              <a:solidFill>
                <a:schemeClr val="tx1"/>
              </a:solidFill>
              <a:latin typeface="+mn-lt"/>
              <a:ea typeface="+mn-ea"/>
            </a:endParaRPr>
          </a:p>
        </p:txBody>
      </p:sp>
    </p:spTree>
    <p:extLst>
      <p:ext uri="{BB962C8B-B14F-4D97-AF65-F5344CB8AC3E}">
        <p14:creationId xmlns:p14="http://schemas.microsoft.com/office/powerpoint/2010/main" val="189302241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0"/>
          <p:cNvSpPr>
            <a:spLocks noGrp="1"/>
          </p:cNvSpPr>
          <p:nvPr>
            <p:ph type="title"/>
          </p:nvPr>
        </p:nvSpPr>
        <p:spPr/>
        <p:txBody>
          <a:bodyPr/>
          <a:lstStyle/>
          <a:p>
            <a:r>
              <a:rPr lang="en-GB" smtClean="0"/>
              <a:t>Example of an Un-measurable Requirement</a:t>
            </a:r>
            <a:endParaRPr lang="en-GB"/>
          </a:p>
        </p:txBody>
      </p:sp>
      <p:sp>
        <p:nvSpPr>
          <p:cNvPr id="64520" name="Rectangle 11"/>
          <p:cNvSpPr>
            <a:spLocks noChangeArrowheads="1"/>
          </p:cNvSpPr>
          <p:nvPr/>
        </p:nvSpPr>
        <p:spPr bwMode="auto">
          <a:xfrm>
            <a:off x="769654" y="4876800"/>
            <a:ext cx="7505700" cy="728296"/>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en-GB" sz="2800" b="1" dirty="0">
                <a:solidFill>
                  <a:schemeClr val="bg1"/>
                </a:solidFill>
              </a:rPr>
              <a:t>Need to quantify it somehow</a:t>
            </a:r>
          </a:p>
        </p:txBody>
      </p:sp>
      <p:sp>
        <p:nvSpPr>
          <p:cNvPr id="899077" name="Text Box 5"/>
          <p:cNvSpPr txBox="1">
            <a:spLocks noChangeArrowheads="1"/>
          </p:cNvSpPr>
          <p:nvPr/>
        </p:nvSpPr>
        <p:spPr bwMode="auto">
          <a:xfrm>
            <a:off x="830345" y="1705504"/>
            <a:ext cx="7464425" cy="66172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2800"/>
              <a:t>“</a:t>
            </a:r>
            <a:r>
              <a:rPr lang="en-GB" sz="2800" dirty="0"/>
              <a:t>The washing machine must be easy to use</a:t>
            </a:r>
            <a:r>
              <a:rPr lang="ja-JP" altLang="en-GB" sz="2800" dirty="0"/>
              <a:t>”</a:t>
            </a:r>
            <a:endParaRPr lang="en-GB" sz="1800" dirty="0"/>
          </a:p>
          <a:p>
            <a:pPr algn="ctr" eaLnBrk="1" hangingPunct="1">
              <a:defRPr/>
            </a:pPr>
            <a:endParaRPr lang="en-GB" sz="800" dirty="0"/>
          </a:p>
        </p:txBody>
      </p:sp>
      <p:sp>
        <p:nvSpPr>
          <p:cNvPr id="12" name="Rounded Rectangular Callout 11"/>
          <p:cNvSpPr/>
          <p:nvPr/>
        </p:nvSpPr>
        <p:spPr>
          <a:xfrm>
            <a:off x="4272461" y="3319855"/>
            <a:ext cx="3216951" cy="1080087"/>
          </a:xfrm>
          <a:prstGeom prst="wedgeRoundRectCallout">
            <a:avLst>
              <a:gd name="adj1" fmla="val -51196"/>
              <a:gd name="adj2" fmla="val -142439"/>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r>
              <a:rPr lang="en-GB" b="1" dirty="0">
                <a:solidFill>
                  <a:schemeClr val="bg1"/>
                </a:solidFill>
              </a:rPr>
              <a:t>This is not measurable so it cannot be confirmed quantitatively</a:t>
            </a:r>
            <a:endParaRPr lang="en-GB" dirty="0">
              <a:solidFill>
                <a:schemeClr val="bg1"/>
              </a:solidFill>
            </a:endParaRPr>
          </a:p>
        </p:txBody>
      </p:sp>
    </p:spTree>
    <p:extLst>
      <p:ext uri="{BB962C8B-B14F-4D97-AF65-F5344CB8AC3E}">
        <p14:creationId xmlns:p14="http://schemas.microsoft.com/office/powerpoint/2010/main" val="108678287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2"/>
          <p:cNvSpPr>
            <a:spLocks noGrp="1"/>
          </p:cNvSpPr>
          <p:nvPr>
            <p:ph type="title"/>
          </p:nvPr>
        </p:nvSpPr>
        <p:spPr/>
        <p:txBody>
          <a:bodyPr/>
          <a:lstStyle/>
          <a:p>
            <a:r>
              <a:rPr lang="en-GB" smtClean="0"/>
              <a:t>Review Process and Example</a:t>
            </a:r>
            <a:endParaRPr lang="en-GB" dirty="0"/>
          </a:p>
        </p:txBody>
      </p:sp>
      <p:sp>
        <p:nvSpPr>
          <p:cNvPr id="1627140" name="Rectangle 4"/>
          <p:cNvSpPr>
            <a:spLocks noChangeArrowheads="1"/>
          </p:cNvSpPr>
          <p:nvPr/>
        </p:nvSpPr>
        <p:spPr bwMode="auto">
          <a:xfrm>
            <a:off x="5147712" y="4450714"/>
            <a:ext cx="3608388" cy="87934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a:defRPr/>
            </a:pPr>
            <a:r>
              <a:rPr lang="en-GB" sz="1477" dirty="0">
                <a:solidFill>
                  <a:srgbClr val="000000"/>
                </a:solidFill>
              </a:rPr>
              <a:t>A novice user is defined as someone who has used a conventional automatic washing machine before.</a:t>
            </a:r>
            <a:endParaRPr lang="en-GB" sz="2215" b="1" dirty="0">
              <a:solidFill>
                <a:srgbClr val="000000"/>
              </a:solidFill>
            </a:endParaRPr>
          </a:p>
        </p:txBody>
      </p:sp>
      <p:sp>
        <p:nvSpPr>
          <p:cNvPr id="1627138" name="Rectangle 2"/>
          <p:cNvSpPr>
            <a:spLocks noChangeArrowheads="1"/>
          </p:cNvSpPr>
          <p:nvPr/>
        </p:nvSpPr>
        <p:spPr bwMode="auto">
          <a:xfrm>
            <a:off x="5188987" y="2792799"/>
            <a:ext cx="3606800" cy="1120538"/>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fontAlgn="auto">
              <a:spcBef>
                <a:spcPts val="0"/>
              </a:spcBef>
              <a:spcAft>
                <a:spcPts val="0"/>
              </a:spcAft>
              <a:defRPr/>
            </a:pPr>
            <a:r>
              <a:rPr lang="en-GB" sz="1477" dirty="0">
                <a:latin typeface="+mn-lt"/>
                <a:ea typeface="+mn-ea"/>
              </a:rPr>
              <a:t>At least 95% of novice users shall be able to </a:t>
            </a:r>
            <a:r>
              <a:rPr lang="en-GB" sz="1477" dirty="0">
                <a:latin typeface="+mn-lt"/>
              </a:rPr>
              <a:t>wash the standard load</a:t>
            </a:r>
            <a:r>
              <a:rPr lang="en-GB" sz="1477" dirty="0">
                <a:latin typeface="+mn-lt"/>
                <a:ea typeface="+mn-ea"/>
              </a:rPr>
              <a:t> correctly without recourse to the user guide.</a:t>
            </a:r>
            <a:endParaRPr lang="en-GB" sz="1015" dirty="0">
              <a:latin typeface="+mn-lt"/>
              <a:ea typeface="+mn-ea"/>
            </a:endParaRPr>
          </a:p>
        </p:txBody>
      </p:sp>
      <p:sp>
        <p:nvSpPr>
          <p:cNvPr id="66565" name="Text Box 13"/>
          <p:cNvSpPr txBox="1">
            <a:spLocks noChangeArrowheads="1"/>
          </p:cNvSpPr>
          <p:nvPr/>
        </p:nvSpPr>
        <p:spPr bwMode="auto">
          <a:xfrm>
            <a:off x="5242965" y="1150107"/>
            <a:ext cx="359251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b="1" i="1"/>
              <a:t>Non Quantitative Requirement</a:t>
            </a:r>
          </a:p>
        </p:txBody>
      </p:sp>
      <p:sp>
        <p:nvSpPr>
          <p:cNvPr id="66566" name="Text Box 14"/>
          <p:cNvSpPr txBox="1">
            <a:spLocks noChangeArrowheads="1"/>
          </p:cNvSpPr>
          <p:nvPr/>
        </p:nvSpPr>
        <p:spPr bwMode="auto">
          <a:xfrm>
            <a:off x="5176289" y="2342931"/>
            <a:ext cx="306546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ja-JP" altLang="en-GB" sz="1108" b="1" i="1"/>
              <a:t>“</a:t>
            </a:r>
            <a:r>
              <a:rPr lang="en-GB" altLang="ja-JP" sz="1108" b="1" i="1"/>
              <a:t>Equivalent</a:t>
            </a:r>
            <a:r>
              <a:rPr lang="ja-JP" altLang="en-GB" sz="1108" b="1" i="1"/>
              <a:t>”</a:t>
            </a:r>
            <a:r>
              <a:rPr lang="en-GB" altLang="ja-JP" sz="1108" b="1" i="1"/>
              <a:t> Quantitative Requirement</a:t>
            </a:r>
            <a:endParaRPr lang="en-GB" sz="1108" b="1" i="1"/>
          </a:p>
        </p:txBody>
      </p:sp>
      <p:sp>
        <p:nvSpPr>
          <p:cNvPr id="66567" name="Text Box 15"/>
          <p:cNvSpPr txBox="1">
            <a:spLocks noChangeArrowheads="1"/>
          </p:cNvSpPr>
          <p:nvPr/>
        </p:nvSpPr>
        <p:spPr bwMode="auto">
          <a:xfrm>
            <a:off x="5181053" y="4070162"/>
            <a:ext cx="2300287"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b="1" i="1" dirty="0"/>
              <a:t>Associated Definitions</a:t>
            </a:r>
          </a:p>
        </p:txBody>
      </p:sp>
      <p:sp>
        <p:nvSpPr>
          <p:cNvPr id="11" name="Text Box 5"/>
          <p:cNvSpPr txBox="1">
            <a:spLocks noChangeArrowheads="1"/>
          </p:cNvSpPr>
          <p:nvPr/>
        </p:nvSpPr>
        <p:spPr bwMode="auto">
          <a:xfrm>
            <a:off x="5185812" y="1538430"/>
            <a:ext cx="3587750" cy="546945"/>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477"/>
              <a:t>“</a:t>
            </a:r>
            <a:r>
              <a:rPr lang="en-GB" sz="1477"/>
              <a:t>The washing machine must be easy to use</a:t>
            </a:r>
            <a:r>
              <a:rPr lang="ja-JP" altLang="en-GB" sz="1477"/>
              <a:t>”</a:t>
            </a:r>
            <a:endParaRPr lang="en-GB" sz="1477"/>
          </a:p>
        </p:txBody>
      </p:sp>
      <p:sp>
        <p:nvSpPr>
          <p:cNvPr id="12" name="Rectangle 4"/>
          <p:cNvSpPr>
            <a:spLocks noChangeArrowheads="1"/>
          </p:cNvSpPr>
          <p:nvPr/>
        </p:nvSpPr>
        <p:spPr bwMode="auto">
          <a:xfrm>
            <a:off x="5158140" y="5505117"/>
            <a:ext cx="3608388" cy="639152"/>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a:defRPr/>
            </a:pPr>
            <a:r>
              <a:rPr lang="en-GB" sz="1477" dirty="0">
                <a:solidFill>
                  <a:srgbClr val="000000"/>
                </a:solidFill>
              </a:rPr>
              <a:t>The Standard Load is defined in IS999 - 2013 </a:t>
            </a:r>
            <a:endParaRPr lang="en-GB" sz="2215" b="1" dirty="0">
              <a:solidFill>
                <a:srgbClr val="000000"/>
              </a:solidFill>
            </a:endParaRPr>
          </a:p>
        </p:txBody>
      </p:sp>
      <p:pic>
        <p:nvPicPr>
          <p:cNvPr id="2" name="Picture 1"/>
          <p:cNvPicPr>
            <a:picLocks noChangeAspect="1"/>
          </p:cNvPicPr>
          <p:nvPr/>
        </p:nvPicPr>
        <p:blipFill>
          <a:blip r:embed="rId3"/>
          <a:stretch>
            <a:fillRect/>
          </a:stretch>
        </p:blipFill>
        <p:spPr>
          <a:xfrm>
            <a:off x="0" y="2496619"/>
            <a:ext cx="5088631" cy="2037348"/>
          </a:xfrm>
          <a:prstGeom prst="rect">
            <a:avLst/>
          </a:prstGeom>
        </p:spPr>
      </p:pic>
    </p:spTree>
    <p:extLst>
      <p:ext uri="{BB962C8B-B14F-4D97-AF65-F5344CB8AC3E}">
        <p14:creationId xmlns:p14="http://schemas.microsoft.com/office/powerpoint/2010/main" val="178766566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3"/>
          <p:cNvSpPr>
            <a:spLocks noGrp="1"/>
          </p:cNvSpPr>
          <p:nvPr>
            <p:ph type="title"/>
          </p:nvPr>
        </p:nvSpPr>
        <p:spPr/>
        <p:txBody>
          <a:bodyPr/>
          <a:lstStyle/>
          <a:p>
            <a:r>
              <a:rPr lang="en-US" smtClean="0"/>
              <a:t>Step 3: Determine Appropriate V&amp;V Methods </a:t>
            </a:r>
            <a:endParaRPr lang="en-US" dirty="0"/>
          </a:p>
        </p:txBody>
      </p:sp>
      <p:sp>
        <p:nvSpPr>
          <p:cNvPr id="71682" name="Content Placeholder 4"/>
          <p:cNvSpPr>
            <a:spLocks noGrp="1"/>
          </p:cNvSpPr>
          <p:nvPr>
            <p:ph idx="1"/>
          </p:nvPr>
        </p:nvSpPr>
        <p:spPr>
          <a:xfrm>
            <a:off x="2285999" y="1328738"/>
            <a:ext cx="6530975" cy="5148262"/>
          </a:xfrm>
        </p:spPr>
        <p:txBody>
          <a:bodyPr/>
          <a:lstStyle/>
          <a:p>
            <a:r>
              <a:rPr lang="en-US" dirty="0" smtClean="0"/>
              <a:t>Once we are confident that we have a measurable prime system requirement it is necessary to consider the most appropriate method or methods to be used to confirm the particular requirement</a:t>
            </a:r>
          </a:p>
          <a:p>
            <a:r>
              <a:rPr lang="en-US" dirty="0" smtClean="0"/>
              <a:t>It is important to note that V&amp;V is about showing how a particular prime system requirement is to be shown to have been met in an evidence-based fashion</a:t>
            </a:r>
          </a:p>
          <a:p>
            <a:r>
              <a:rPr lang="en-US" dirty="0" smtClean="0"/>
              <a:t>It is equally important to note that V&amp;V is not an activity that is “left” to the end! It can be a continuous activity that occurs throughout the development cycle</a:t>
            </a:r>
            <a:endParaRPr lang="en-US" dirty="0"/>
          </a:p>
        </p:txBody>
      </p:sp>
      <p:sp>
        <p:nvSpPr>
          <p:cNvPr id="5" name="Oval 4"/>
          <p:cNvSpPr/>
          <p:nvPr/>
        </p:nvSpPr>
        <p:spPr>
          <a:xfrm>
            <a:off x="564858" y="1180297"/>
            <a:ext cx="1460056" cy="133216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Test</a:t>
            </a:r>
          </a:p>
        </p:txBody>
      </p:sp>
      <p:sp>
        <p:nvSpPr>
          <p:cNvPr id="6" name="Oval 5"/>
          <p:cNvSpPr/>
          <p:nvPr/>
        </p:nvSpPr>
        <p:spPr>
          <a:xfrm>
            <a:off x="577642" y="1982291"/>
            <a:ext cx="1460056" cy="1332168"/>
          </a:xfrm>
          <a:prstGeom prst="ellipse">
            <a:avLst/>
          </a:prstGeom>
          <a:solidFill>
            <a:srgbClr val="0000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chemeClr val="accent3"/>
                </a:solidFill>
              </a:rPr>
              <a:t>Demon-</a:t>
            </a:r>
            <a:r>
              <a:rPr lang="en-US" sz="1477" dirty="0" err="1">
                <a:solidFill>
                  <a:schemeClr val="accent3"/>
                </a:solidFill>
              </a:rPr>
              <a:t>stration</a:t>
            </a:r>
            <a:endParaRPr lang="en-US" sz="1477" dirty="0">
              <a:solidFill>
                <a:schemeClr val="accent3"/>
              </a:solidFill>
            </a:endParaRPr>
          </a:p>
        </p:txBody>
      </p:sp>
      <p:sp>
        <p:nvSpPr>
          <p:cNvPr id="7" name="Oval 6"/>
          <p:cNvSpPr/>
          <p:nvPr/>
        </p:nvSpPr>
        <p:spPr>
          <a:xfrm>
            <a:off x="579774" y="3007530"/>
            <a:ext cx="1460056" cy="1332168"/>
          </a:xfrm>
          <a:prstGeom prst="ellipse">
            <a:avLst/>
          </a:prstGeom>
          <a:solidFill>
            <a:srgbClr val="3366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Review</a:t>
            </a:r>
          </a:p>
        </p:txBody>
      </p:sp>
      <p:sp>
        <p:nvSpPr>
          <p:cNvPr id="8" name="Oval 7"/>
          <p:cNvSpPr/>
          <p:nvPr/>
        </p:nvSpPr>
        <p:spPr>
          <a:xfrm>
            <a:off x="571246" y="4032765"/>
            <a:ext cx="1460056" cy="1332168"/>
          </a:xfrm>
          <a:prstGeom prst="ellipse">
            <a:avLst/>
          </a:prstGeo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Analysis</a:t>
            </a:r>
          </a:p>
        </p:txBody>
      </p:sp>
      <p:sp>
        <p:nvSpPr>
          <p:cNvPr id="9" name="Oval 8"/>
          <p:cNvSpPr/>
          <p:nvPr/>
        </p:nvSpPr>
        <p:spPr>
          <a:xfrm>
            <a:off x="562717" y="4940770"/>
            <a:ext cx="1460056" cy="1332168"/>
          </a:xfrm>
          <a:prstGeom prst="ellipse">
            <a:avLst/>
          </a:prstGeo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Analogy</a:t>
            </a:r>
          </a:p>
        </p:txBody>
      </p:sp>
    </p:spTree>
    <p:extLst>
      <p:ext uri="{BB962C8B-B14F-4D97-AF65-F5344CB8AC3E}">
        <p14:creationId xmlns:p14="http://schemas.microsoft.com/office/powerpoint/2010/main" val="19503355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smtClean="0"/>
              <a:t> Step 4: Specify V&amp;V Requirements</a:t>
            </a:r>
            <a:endParaRPr lang="en-GB" dirty="0"/>
          </a:p>
        </p:txBody>
      </p:sp>
      <p:sp>
        <p:nvSpPr>
          <p:cNvPr id="68610" name="Content Placeholder 17"/>
          <p:cNvSpPr>
            <a:spLocks noGrp="1"/>
          </p:cNvSpPr>
          <p:nvPr>
            <p:ph idx="1"/>
          </p:nvPr>
        </p:nvSpPr>
        <p:spPr>
          <a:xfrm>
            <a:off x="130175" y="2110970"/>
            <a:ext cx="8686800" cy="4366029"/>
          </a:xfrm>
        </p:spPr>
        <p:txBody>
          <a:bodyPr/>
          <a:lstStyle/>
          <a:p>
            <a:r>
              <a:rPr lang="en-GB" dirty="0" smtClean="0"/>
              <a:t>V&amp;V requirements are concerned with documenting:</a:t>
            </a:r>
          </a:p>
          <a:p>
            <a:pPr lvl="1"/>
            <a:r>
              <a:rPr lang="en-GB" dirty="0" smtClean="0"/>
              <a:t>The justified (WHY) method or methods (HOW): demonstration, test, analysis, inspection or analogy, most suited to the particular prime system requirement under consideration. Note that several methods may be employed. Indeed, the systems approach emphasises analogy, analysis and review.    </a:t>
            </a:r>
          </a:p>
          <a:p>
            <a:pPr lvl="1"/>
            <a:r>
              <a:rPr lang="en-GB" dirty="0" smtClean="0"/>
              <a:t>The requirements applicable to the chosen methods (WHAT) and the acceptance criteria. They should also specify what evidence is to be gained and how it should be reported</a:t>
            </a:r>
          </a:p>
          <a:p>
            <a:pPr lvl="1"/>
            <a:r>
              <a:rPr lang="en-GB" dirty="0" smtClean="0"/>
              <a:t>WHEN the V &amp; V activity is to be carried</a:t>
            </a:r>
          </a:p>
          <a:p>
            <a:pPr lvl="1"/>
            <a:r>
              <a:rPr lang="en-GB" dirty="0" smtClean="0"/>
              <a:t>WHERE are the V &amp; V activities to be performed</a:t>
            </a:r>
          </a:p>
          <a:p>
            <a:pPr lvl="1"/>
            <a:r>
              <a:rPr lang="en-GB" dirty="0" smtClean="0"/>
              <a:t>WHO is responsible for performing the V &amp; V activity</a:t>
            </a:r>
            <a:endParaRPr lang="en-GB" dirty="0"/>
          </a:p>
        </p:txBody>
      </p:sp>
      <p:sp>
        <p:nvSpPr>
          <p:cNvPr id="4" name="Rectangle 3"/>
          <p:cNvSpPr txBox="1">
            <a:spLocks noChangeArrowheads="1"/>
          </p:cNvSpPr>
          <p:nvPr/>
        </p:nvSpPr>
        <p:spPr bwMode="gray">
          <a:xfrm>
            <a:off x="254003" y="1072661"/>
            <a:ext cx="8572500" cy="7268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lnSpc>
                <a:spcPct val="90000"/>
              </a:lnSpc>
              <a:spcBef>
                <a:spcPct val="20000"/>
              </a:spcBef>
              <a:buFont typeface="Symbol" charset="0"/>
              <a:buNone/>
              <a:defRPr/>
            </a:pPr>
            <a:r>
              <a:rPr lang="ja-JP" altLang="en-GB" sz="1846" dirty="0">
                <a:solidFill>
                  <a:schemeClr val="bg1"/>
                </a:solidFill>
              </a:rPr>
              <a:t>“</a:t>
            </a:r>
            <a:r>
              <a:rPr lang="en-GB" sz="1846" dirty="0">
                <a:solidFill>
                  <a:schemeClr val="bg1"/>
                </a:solidFill>
              </a:rPr>
              <a:t>I keep six honest serving-men:  (they taught me all I knew) Their names are What and Where and When and How and Why and Who.</a:t>
            </a:r>
            <a:r>
              <a:rPr lang="ja-JP" altLang="en-GB" sz="1846" dirty="0">
                <a:solidFill>
                  <a:schemeClr val="bg1"/>
                </a:solidFill>
              </a:rPr>
              <a:t>”</a:t>
            </a:r>
            <a:endParaRPr lang="en-GB" sz="1846" dirty="0">
              <a:solidFill>
                <a:schemeClr val="bg1"/>
              </a:solidFill>
            </a:endParaRPr>
          </a:p>
        </p:txBody>
      </p:sp>
      <p:sp>
        <p:nvSpPr>
          <p:cNvPr id="68612" name="Text Box 4"/>
          <p:cNvSpPr txBox="1">
            <a:spLocks noChangeArrowheads="1"/>
          </p:cNvSpPr>
          <p:nvPr/>
        </p:nvSpPr>
        <p:spPr bwMode="auto">
          <a:xfrm>
            <a:off x="5384803" y="1762862"/>
            <a:ext cx="3514725"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662"/>
              <a:t>The Elephants Child 1902</a:t>
            </a:r>
          </a:p>
        </p:txBody>
      </p:sp>
    </p:spTree>
    <p:extLst>
      <p:ext uri="{BB962C8B-B14F-4D97-AF65-F5344CB8AC3E}">
        <p14:creationId xmlns:p14="http://schemas.microsoft.com/office/powerpoint/2010/main" val="990833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0" y="263769"/>
            <a:ext cx="9144000" cy="644769"/>
          </a:xfrm>
        </p:spPr>
        <p:txBody>
          <a:bodyPr/>
          <a:lstStyle/>
          <a:p>
            <a:r>
              <a:rPr lang="en-GB">
                <a:latin typeface="Arial" charset="0"/>
              </a:rPr>
              <a:t>V&amp;V Requirements Example</a:t>
            </a:r>
          </a:p>
        </p:txBody>
      </p:sp>
      <p:sp>
        <p:nvSpPr>
          <p:cNvPr id="1092616" name="Text Box 8"/>
          <p:cNvSpPr txBox="1">
            <a:spLocks noChangeArrowheads="1"/>
          </p:cNvSpPr>
          <p:nvPr/>
        </p:nvSpPr>
        <p:spPr bwMode="auto">
          <a:xfrm>
            <a:off x="520700" y="1077059"/>
            <a:ext cx="8318500" cy="944489"/>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spAutoFit/>
          </a:bodyPr>
          <a:lstStyle/>
          <a:p>
            <a:pPr fontAlgn="auto">
              <a:spcBef>
                <a:spcPts val="0"/>
              </a:spcBef>
              <a:spcAft>
                <a:spcPts val="0"/>
              </a:spcAft>
              <a:defRPr/>
            </a:pPr>
            <a:r>
              <a:rPr lang="en-GB" sz="1846" dirty="0">
                <a:solidFill>
                  <a:schemeClr val="dk1"/>
                </a:solidFill>
                <a:latin typeface="+mn-lt"/>
                <a:ea typeface="+mn-ea"/>
              </a:rPr>
              <a:t>T001.1 The flush toilet function shall only be activated when</a:t>
            </a:r>
          </a:p>
          <a:p>
            <a:pPr marL="474796" indent="-474796" fontAlgn="auto">
              <a:spcBef>
                <a:spcPts val="0"/>
              </a:spcBef>
              <a:spcAft>
                <a:spcPts val="0"/>
              </a:spcAft>
              <a:buFont typeface="+mj-lt"/>
              <a:buAutoNum type="alphaLcParenR"/>
              <a:defRPr/>
            </a:pPr>
            <a:r>
              <a:rPr lang="en-GB" sz="1846" dirty="0">
                <a:solidFill>
                  <a:schemeClr val="dk1"/>
                </a:solidFill>
                <a:latin typeface="+mn-lt"/>
              </a:rPr>
              <a:t>a</a:t>
            </a:r>
            <a:r>
              <a:rPr lang="en-GB" sz="1846" dirty="0">
                <a:solidFill>
                  <a:schemeClr val="dk1"/>
                </a:solidFill>
                <a:latin typeface="+mn-lt"/>
                <a:ea typeface="+mn-ea"/>
              </a:rPr>
              <a:t> flush has been requested</a:t>
            </a:r>
          </a:p>
          <a:p>
            <a:pPr marL="474796" indent="-474796" fontAlgn="auto">
              <a:spcBef>
                <a:spcPts val="0"/>
              </a:spcBef>
              <a:spcAft>
                <a:spcPts val="0"/>
              </a:spcAft>
              <a:buFont typeface="+mj-lt"/>
              <a:buAutoNum type="alphaLcParenR"/>
              <a:defRPr/>
            </a:pPr>
            <a:r>
              <a:rPr lang="en-GB" sz="1846" dirty="0">
                <a:solidFill>
                  <a:schemeClr val="dk1"/>
                </a:solidFill>
                <a:latin typeface="+mn-lt"/>
                <a:ea typeface="+mn-ea"/>
              </a:rPr>
              <a:t>no-one is sat on the toilet at the time of the flush request</a:t>
            </a:r>
            <a:endParaRPr lang="en-GB" sz="1477" dirty="0">
              <a:solidFill>
                <a:schemeClr val="dk1"/>
              </a:solidFill>
              <a:latin typeface="+mn-lt"/>
              <a:ea typeface="+mn-ea"/>
            </a:endParaRPr>
          </a:p>
        </p:txBody>
      </p:sp>
      <p:sp>
        <p:nvSpPr>
          <p:cNvPr id="1092617" name="Text Box 9"/>
          <p:cNvSpPr txBox="1">
            <a:spLocks noChangeArrowheads="1"/>
          </p:cNvSpPr>
          <p:nvPr/>
        </p:nvSpPr>
        <p:spPr bwMode="auto">
          <a:xfrm>
            <a:off x="522288" y="2589338"/>
            <a:ext cx="8364537" cy="3956532"/>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spAutoFit/>
          </a:bodyPr>
          <a:lstStyle/>
          <a:p>
            <a:pPr fontAlgn="auto">
              <a:spcBef>
                <a:spcPts val="0"/>
              </a:spcBef>
              <a:spcAft>
                <a:spcPts val="0"/>
              </a:spcAft>
              <a:defRPr/>
            </a:pPr>
            <a:r>
              <a:rPr lang="en-GB" sz="1477" dirty="0">
                <a:solidFill>
                  <a:schemeClr val="dk1"/>
                </a:solidFill>
                <a:latin typeface="+mn-lt"/>
                <a:ea typeface="+mn-ea"/>
              </a:rPr>
              <a:t>Requirement T001.1 shall be confirmed by:</a:t>
            </a:r>
          </a:p>
          <a:p>
            <a:pPr marL="738572" lvl="1" indent="-316531" fontAlgn="auto">
              <a:spcBef>
                <a:spcPts val="0"/>
              </a:spcBef>
              <a:spcAft>
                <a:spcPts val="0"/>
              </a:spcAft>
              <a:buFont typeface="Arial"/>
              <a:buChar char="•"/>
              <a:defRPr/>
            </a:pPr>
            <a:r>
              <a:rPr lang="en-GB" sz="1477" dirty="0">
                <a:solidFill>
                  <a:schemeClr val="dk1"/>
                </a:solidFill>
                <a:latin typeface="+mn-lt"/>
                <a:ea typeface="+mn-ea"/>
              </a:rPr>
              <a:t>Analogy during design with existing designs</a:t>
            </a:r>
          </a:p>
          <a:p>
            <a:pPr marL="738572" lvl="1" indent="-316531" fontAlgn="auto">
              <a:spcBef>
                <a:spcPts val="0"/>
              </a:spcBef>
              <a:spcAft>
                <a:spcPts val="0"/>
              </a:spcAft>
              <a:buFont typeface="Arial"/>
              <a:buChar char="•"/>
              <a:defRPr/>
            </a:pPr>
            <a:r>
              <a:rPr lang="en-GB" sz="1477" dirty="0">
                <a:solidFill>
                  <a:schemeClr val="dk1"/>
                </a:solidFill>
                <a:latin typeface="+mn-lt"/>
                <a:ea typeface="+mn-ea"/>
              </a:rPr>
              <a:t>Design Review of the concept and detailed design</a:t>
            </a:r>
          </a:p>
          <a:p>
            <a:pPr marL="738572" lvl="1" indent="-316531" fontAlgn="auto">
              <a:spcBef>
                <a:spcPts val="0"/>
              </a:spcBef>
              <a:spcAft>
                <a:spcPts val="0"/>
              </a:spcAft>
              <a:buFont typeface="Arial"/>
              <a:buChar char="•"/>
              <a:defRPr/>
            </a:pPr>
            <a:r>
              <a:rPr lang="en-GB" sz="1477" dirty="0">
                <a:solidFill>
                  <a:schemeClr val="dk1"/>
                </a:solidFill>
                <a:latin typeface="+mn-lt"/>
                <a:ea typeface="+mn-ea"/>
              </a:rPr>
              <a:t>Demonstration through a series of tests being performed on the development system</a:t>
            </a:r>
          </a:p>
          <a:p>
            <a:pPr fontAlgn="auto">
              <a:spcBef>
                <a:spcPts val="0"/>
              </a:spcBef>
              <a:spcAft>
                <a:spcPts val="0"/>
              </a:spcAft>
              <a:defRPr/>
            </a:pPr>
            <a:r>
              <a:rPr lang="en-GB" sz="1477" dirty="0">
                <a:solidFill>
                  <a:schemeClr val="dk1"/>
                </a:solidFill>
                <a:latin typeface="+mn-lt"/>
                <a:ea typeface="+mn-ea"/>
              </a:rPr>
              <a:t>During design the selected solution shall be examined and evidence collected for suitable carry-over from previous successful designs. Evidence shall also be gathered to show that known failure modes have been adequately addressed and avoided.</a:t>
            </a:r>
          </a:p>
          <a:p>
            <a:pPr marL="474796" indent="-474796" fontAlgn="auto">
              <a:spcBef>
                <a:spcPts val="0"/>
              </a:spcBef>
              <a:spcAft>
                <a:spcPts val="0"/>
              </a:spcAft>
              <a:defRPr/>
            </a:pPr>
            <a:r>
              <a:rPr lang="en-GB" sz="1477" dirty="0">
                <a:solidFill>
                  <a:schemeClr val="dk1"/>
                </a:solidFill>
                <a:latin typeface="+mn-lt"/>
                <a:ea typeface="+mn-ea"/>
              </a:rPr>
              <a:t>The demonstration tests will involve activating the flush request when:</a:t>
            </a:r>
          </a:p>
          <a:p>
            <a:pPr marL="896838" lvl="1" indent="-474796" fontAlgn="auto">
              <a:spcBef>
                <a:spcPts val="0"/>
              </a:spcBef>
              <a:spcAft>
                <a:spcPts val="0"/>
              </a:spcAft>
              <a:buFont typeface="+mj-lt"/>
              <a:buAutoNum type="arabicPeriod"/>
              <a:defRPr/>
            </a:pPr>
            <a:r>
              <a:rPr lang="en-GB" sz="1477" dirty="0">
                <a:solidFill>
                  <a:schemeClr val="dk1"/>
                </a:solidFill>
                <a:latin typeface="+mn-lt"/>
                <a:ea typeface="+mn-ea"/>
              </a:rPr>
              <a:t>no-one is sat on the seat</a:t>
            </a:r>
          </a:p>
          <a:p>
            <a:pPr marL="896838" lvl="1" indent="-474796" fontAlgn="auto">
              <a:spcBef>
                <a:spcPts val="0"/>
              </a:spcBef>
              <a:spcAft>
                <a:spcPts val="0"/>
              </a:spcAft>
              <a:buFont typeface="+mj-lt"/>
              <a:buAutoNum type="arabicPeriod"/>
              <a:defRPr/>
            </a:pPr>
            <a:r>
              <a:rPr lang="en-GB" sz="1477" dirty="0">
                <a:solidFill>
                  <a:schemeClr val="dk1"/>
                </a:solidFill>
                <a:latin typeface="+mn-lt"/>
                <a:ea typeface="+mn-ea"/>
              </a:rPr>
              <a:t>a series of different sized individuals from a small child to a range of adults are sat on the seat</a:t>
            </a:r>
          </a:p>
          <a:p>
            <a:pPr marL="474796" indent="-474796" fontAlgn="auto">
              <a:spcBef>
                <a:spcPts val="0"/>
              </a:spcBef>
              <a:spcAft>
                <a:spcPts val="0"/>
              </a:spcAft>
              <a:defRPr/>
            </a:pPr>
            <a:r>
              <a:rPr lang="en-GB" sz="1477" dirty="0">
                <a:solidFill>
                  <a:schemeClr val="dk1"/>
                </a:solidFill>
                <a:latin typeface="+mn-lt"/>
                <a:ea typeface="+mn-ea"/>
              </a:rPr>
              <a:t>Note: Sizes of individuals to be consistent with 95 percentile standards</a:t>
            </a:r>
          </a:p>
          <a:p>
            <a:pPr indent="-474796" fontAlgn="auto">
              <a:spcBef>
                <a:spcPts val="0"/>
              </a:spcBef>
              <a:spcAft>
                <a:spcPts val="0"/>
              </a:spcAft>
              <a:defRPr/>
            </a:pPr>
            <a:r>
              <a:rPr lang="en-GB" sz="1477" dirty="0">
                <a:solidFill>
                  <a:schemeClr val="dk1"/>
                </a:solidFill>
                <a:latin typeface="+mn-lt"/>
                <a:ea typeface="+mn-ea"/>
              </a:rPr>
              <a:t>Expected Results: the demonstration will show the system to NOT to perform a vacuum flush when any person is seated and a successful flush when no person is seated</a:t>
            </a:r>
          </a:p>
          <a:p>
            <a:pPr indent="-474796" fontAlgn="auto">
              <a:spcBef>
                <a:spcPts val="0"/>
              </a:spcBef>
              <a:spcAft>
                <a:spcPts val="0"/>
              </a:spcAft>
              <a:defRPr/>
            </a:pPr>
            <a:r>
              <a:rPr lang="en-GB" sz="1477" dirty="0">
                <a:solidFill>
                  <a:schemeClr val="dk1"/>
                </a:solidFill>
                <a:latin typeface="+mn-lt"/>
                <a:ea typeface="+mn-ea"/>
              </a:rPr>
              <a:t>Systems Test will be responsible for developing, performing and recording the test</a:t>
            </a:r>
          </a:p>
        </p:txBody>
      </p:sp>
      <p:sp>
        <p:nvSpPr>
          <p:cNvPr id="69636" name="Text Box 11"/>
          <p:cNvSpPr txBox="1">
            <a:spLocks noChangeArrowheads="1"/>
          </p:cNvSpPr>
          <p:nvPr/>
        </p:nvSpPr>
        <p:spPr bwMode="auto">
          <a:xfrm>
            <a:off x="444501" y="772263"/>
            <a:ext cx="4939173"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b="1" i="1" dirty="0"/>
              <a:t>Requirement (</a:t>
            </a:r>
            <a:r>
              <a:rPr lang="en-GB" sz="1292" b="1" i="1"/>
              <a:t>based on the </a:t>
            </a:r>
            <a:r>
              <a:rPr lang="en-GB" sz="1292" b="1" i="1" dirty="0"/>
              <a:t>meta solution of a vacuum toilet)</a:t>
            </a:r>
          </a:p>
        </p:txBody>
      </p:sp>
      <p:sp>
        <p:nvSpPr>
          <p:cNvPr id="69637" name="Text Box 12"/>
          <p:cNvSpPr txBox="1">
            <a:spLocks noChangeArrowheads="1"/>
          </p:cNvSpPr>
          <p:nvPr/>
        </p:nvSpPr>
        <p:spPr bwMode="auto">
          <a:xfrm>
            <a:off x="530226" y="2201012"/>
            <a:ext cx="1673856"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b="1" i="1"/>
              <a:t>V&amp;V Requirements</a:t>
            </a:r>
          </a:p>
        </p:txBody>
      </p:sp>
    </p:spTree>
    <p:extLst>
      <p:ext uri="{BB962C8B-B14F-4D97-AF65-F5344CB8AC3E}">
        <p14:creationId xmlns:p14="http://schemas.microsoft.com/office/powerpoint/2010/main" val="99475972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GB" smtClean="0"/>
              <a:t>Exercise :Verifying Requirements </a:t>
            </a:r>
            <a:endParaRPr lang="en-GB" dirty="0"/>
          </a:p>
        </p:txBody>
      </p:sp>
      <p:sp>
        <p:nvSpPr>
          <p:cNvPr id="30722" name="Rectangle 3"/>
          <p:cNvSpPr>
            <a:spLocks noGrp="1" noChangeArrowheads="1"/>
          </p:cNvSpPr>
          <p:nvPr>
            <p:ph type="body" sz="half" idx="2"/>
          </p:nvPr>
        </p:nvSpPr>
        <p:spPr>
          <a:xfrm>
            <a:off x="4642338" y="1905000"/>
            <a:ext cx="3815862" cy="4060832"/>
          </a:xfrm>
        </p:spPr>
        <p:txBody>
          <a:bodyPr/>
          <a:lstStyle/>
          <a:p>
            <a:r>
              <a:rPr lang="en-GB" dirty="0" smtClean="0"/>
              <a:t>In pairs consider the case study exercise:</a:t>
            </a:r>
          </a:p>
          <a:p>
            <a:pPr lvl="1"/>
            <a:r>
              <a:rPr lang="en-GB" dirty="0" smtClean="0"/>
              <a:t>Use one of the requirements you generated in the “Specify Requirements” exercise and determine suitable verification requirements</a:t>
            </a:r>
          </a:p>
          <a:p>
            <a:r>
              <a:rPr lang="en-GB" dirty="0" smtClean="0"/>
              <a:t>Time 20 minutes</a:t>
            </a:r>
            <a:endParaRPr lang="en-GB" dirty="0"/>
          </a:p>
        </p:txBody>
      </p:sp>
      <p:pic>
        <p:nvPicPr>
          <p:cNvPr id="2" name="Picture 1"/>
          <p:cNvPicPr>
            <a:picLocks noChangeAspect="1"/>
          </p:cNvPicPr>
          <p:nvPr/>
        </p:nvPicPr>
        <p:blipFill>
          <a:blip r:embed="rId3"/>
          <a:stretch>
            <a:fillRect/>
          </a:stretch>
        </p:blipFill>
        <p:spPr>
          <a:xfrm>
            <a:off x="540327" y="2016673"/>
            <a:ext cx="3385113" cy="2708091"/>
          </a:xfrm>
          <a:prstGeom prst="rect">
            <a:avLst/>
          </a:prstGeom>
        </p:spPr>
      </p:pic>
    </p:spTree>
    <p:extLst>
      <p:ext uri="{BB962C8B-B14F-4D97-AF65-F5344CB8AC3E}">
        <p14:creationId xmlns:p14="http://schemas.microsoft.com/office/powerpoint/2010/main" val="58169527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5"/>
          <p:cNvSpPr>
            <a:spLocks noGrp="1"/>
          </p:cNvSpPr>
          <p:nvPr>
            <p:ph type="title"/>
          </p:nvPr>
        </p:nvSpPr>
        <p:spPr/>
        <p:txBody>
          <a:bodyPr/>
          <a:lstStyle/>
          <a:p>
            <a:r>
              <a:rPr lang="en-US" smtClean="0"/>
              <a:t>Generating V &amp;V Requirements is itself a V &amp;V activity</a:t>
            </a:r>
            <a:endParaRPr lang="en-US" dirty="0"/>
          </a:p>
        </p:txBody>
      </p:sp>
      <p:sp>
        <p:nvSpPr>
          <p:cNvPr id="73730" name="Content Placeholder 6"/>
          <p:cNvSpPr>
            <a:spLocks noGrp="1"/>
          </p:cNvSpPr>
          <p:nvPr>
            <p:ph idx="1"/>
          </p:nvPr>
        </p:nvSpPr>
        <p:spPr/>
        <p:txBody>
          <a:bodyPr/>
          <a:lstStyle/>
          <a:p>
            <a:r>
              <a:rPr lang="en-US" smtClean="0"/>
              <a:t>The very act of writing V &amp; V requirements for a particular system requirement often highlights deficiencies in that requirement!</a:t>
            </a:r>
          </a:p>
          <a:p>
            <a:r>
              <a:rPr lang="en-US" smtClean="0"/>
              <a:t>In essence the activity serves as a “check” on the quality of the system requirement</a:t>
            </a:r>
          </a:p>
          <a:p>
            <a:r>
              <a:rPr lang="en-US" smtClean="0"/>
              <a:t>It is also important to guard against over “checking”. V &amp; V is a cost and we are seeking to determine the minimum acceptable action necessary to confirm that a particular system requirement has been met</a:t>
            </a:r>
          </a:p>
          <a:p>
            <a:r>
              <a:rPr lang="en-US" smtClean="0"/>
              <a:t>It can also be useful to specify what actions are necessary if a particular requirements is not met or partially met</a:t>
            </a:r>
          </a:p>
          <a:p>
            <a:r>
              <a:rPr lang="en-US" smtClean="0"/>
              <a:t>Finally, if a system requirement is subject to change, then the corresponding V &amp; V requirements will need to change</a:t>
            </a:r>
            <a:endParaRPr lang="en-US"/>
          </a:p>
        </p:txBody>
      </p:sp>
    </p:spTree>
    <p:extLst>
      <p:ext uri="{BB962C8B-B14F-4D97-AF65-F5344CB8AC3E}">
        <p14:creationId xmlns:p14="http://schemas.microsoft.com/office/powerpoint/2010/main" val="2360222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ChangeArrowheads="1"/>
          </p:cNvSpPr>
          <p:nvPr/>
        </p:nvSpPr>
        <p:spPr bwMode="auto">
          <a:xfrm>
            <a:off x="588371" y="3932324"/>
            <a:ext cx="7924800" cy="217602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nchor="ctr"/>
          <a:lstStyle/>
          <a:p>
            <a:pPr>
              <a:defRPr/>
            </a:pPr>
            <a:endParaRPr lang="en-GB" sz="1477">
              <a:solidFill>
                <a:srgbClr val="000000"/>
              </a:solidFill>
              <a:latin typeface="+mn-lt"/>
              <a:ea typeface="+mn-ea"/>
            </a:endParaRPr>
          </a:p>
        </p:txBody>
      </p:sp>
      <p:sp>
        <p:nvSpPr>
          <p:cNvPr id="74754" name="Text Box 3"/>
          <p:cNvSpPr txBox="1">
            <a:spLocks noChangeArrowheads="1"/>
          </p:cNvSpPr>
          <p:nvPr/>
        </p:nvSpPr>
        <p:spPr bwMode="auto">
          <a:xfrm>
            <a:off x="821733" y="3923914"/>
            <a:ext cx="7543800" cy="218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1292" dirty="0">
                <a:solidFill>
                  <a:srgbClr val="000000"/>
                </a:solidFill>
                <a:cs typeface="Times New Roman" charset="0"/>
              </a:rPr>
              <a:t>Each requirement has one or more V&amp;V methods and requirements declared, together dates to present a complete V&amp;V plan. This VCM can be used to form the basis of a plan for demonstrating compliance and agreeing early payment plans with the customer. </a:t>
            </a:r>
          </a:p>
          <a:p>
            <a:pPr eaLnBrk="1" hangingPunct="1">
              <a:spcBef>
                <a:spcPct val="50000"/>
              </a:spcBef>
            </a:pPr>
            <a:r>
              <a:rPr lang="en-GB" sz="1292" dirty="0">
                <a:solidFill>
                  <a:srgbClr val="000000"/>
                </a:solidFill>
                <a:cs typeface="Times New Roman" charset="0"/>
              </a:rPr>
              <a:t>It can also be used as a simple method for monitoring progress can be indicated using colours, e.g.:</a:t>
            </a:r>
          </a:p>
          <a:p>
            <a:pPr eaLnBrk="1" hangingPunct="1">
              <a:spcBef>
                <a:spcPct val="50000"/>
              </a:spcBef>
            </a:pPr>
            <a:r>
              <a:rPr lang="en-GB" sz="1292" dirty="0">
                <a:solidFill>
                  <a:srgbClr val="000000"/>
                </a:solidFill>
                <a:cs typeface="Times New Roman" charset="0"/>
              </a:rPr>
              <a:t>Planned</a:t>
            </a:r>
          </a:p>
          <a:p>
            <a:pPr eaLnBrk="1" hangingPunct="1">
              <a:spcBef>
                <a:spcPct val="50000"/>
              </a:spcBef>
            </a:pPr>
            <a:r>
              <a:rPr lang="en-GB" sz="1292" dirty="0">
                <a:solidFill>
                  <a:srgbClr val="000000"/>
                </a:solidFill>
                <a:cs typeface="Times New Roman" charset="0"/>
              </a:rPr>
              <a:t>Achieved to plan</a:t>
            </a:r>
          </a:p>
          <a:p>
            <a:pPr eaLnBrk="1" hangingPunct="1">
              <a:spcBef>
                <a:spcPct val="50000"/>
              </a:spcBef>
            </a:pPr>
            <a:r>
              <a:rPr lang="en-GB" sz="1292" dirty="0">
                <a:solidFill>
                  <a:srgbClr val="000000"/>
                </a:solidFill>
                <a:cs typeface="Times New Roman" charset="0"/>
              </a:rPr>
              <a:t>Risk to plan</a:t>
            </a:r>
          </a:p>
          <a:p>
            <a:pPr eaLnBrk="1" hangingPunct="1">
              <a:spcBef>
                <a:spcPct val="50000"/>
              </a:spcBef>
            </a:pPr>
            <a:r>
              <a:rPr lang="en-GB" sz="1292" dirty="0">
                <a:solidFill>
                  <a:srgbClr val="000000"/>
                </a:solidFill>
                <a:cs typeface="Times New Roman" charset="0"/>
              </a:rPr>
              <a:t>Late to plan</a:t>
            </a:r>
          </a:p>
        </p:txBody>
      </p:sp>
      <p:graphicFrame>
        <p:nvGraphicFramePr>
          <p:cNvPr id="74755" name="Object 4"/>
          <p:cNvGraphicFramePr>
            <a:graphicFrameLocks noChangeAspect="1"/>
          </p:cNvGraphicFramePr>
          <p:nvPr>
            <p:extLst/>
          </p:nvPr>
        </p:nvGraphicFramePr>
        <p:xfrm>
          <a:off x="604125" y="1646091"/>
          <a:ext cx="7584831" cy="2143857"/>
        </p:xfrm>
        <a:graphic>
          <a:graphicData uri="http://schemas.openxmlformats.org/presentationml/2006/ole">
            <mc:AlternateContent xmlns:mc="http://schemas.openxmlformats.org/markup-compatibility/2006">
              <mc:Choice xmlns:v="urn:schemas-microsoft-com:vml" Requires="v">
                <p:oleObj spid="_x0000_s4100" name="Worksheet" r:id="rId5" imgW="4991100" imgH="1536700" progId="Excel.Sheet.8">
                  <p:embed/>
                </p:oleObj>
              </mc:Choice>
              <mc:Fallback>
                <p:oleObj name="Worksheet" r:id="rId5" imgW="4991100" imgH="1536700" progId="Excel.Sheet.8">
                  <p:embed/>
                  <p:pic>
                    <p:nvPicPr>
                      <p:cNvPr id="0" name=""/>
                      <p:cNvPicPr>
                        <a:picLocks noChangeAspect="1" noChangeArrowheads="1"/>
                      </p:cNvPicPr>
                      <p:nvPr/>
                    </p:nvPicPr>
                    <p:blipFill>
                      <a:blip r:embed="rId6"/>
                      <a:srcRect/>
                      <a:stretch>
                        <a:fillRect/>
                      </a:stretch>
                    </p:blipFill>
                    <p:spPr bwMode="auto">
                      <a:xfrm>
                        <a:off x="604125" y="1646091"/>
                        <a:ext cx="7584831" cy="2143857"/>
                      </a:xfrm>
                      <a:prstGeom prst="rect">
                        <a:avLst/>
                      </a:prstGeom>
                      <a:noFill/>
                      <a:ln>
                        <a:noFill/>
                      </a:ln>
                      <a:effectLst/>
                      <a:extLst/>
                    </p:spPr>
                  </p:pic>
                </p:oleObj>
              </mc:Fallback>
            </mc:AlternateContent>
          </a:graphicData>
        </a:graphic>
      </p:graphicFrame>
      <p:sp>
        <p:nvSpPr>
          <p:cNvPr id="74756" name="Rectangle 5"/>
          <p:cNvSpPr>
            <a:spLocks noChangeArrowheads="1"/>
          </p:cNvSpPr>
          <p:nvPr/>
        </p:nvSpPr>
        <p:spPr bwMode="auto">
          <a:xfrm>
            <a:off x="2521949" y="4991763"/>
            <a:ext cx="204787" cy="165589"/>
          </a:xfrm>
          <a:prstGeom prst="rect">
            <a:avLst/>
          </a:prstGeom>
          <a:solidFill>
            <a:schemeClr val="bg2"/>
          </a:solidFill>
          <a:ln w="9525">
            <a:solidFill>
              <a:schemeClr val="tx1"/>
            </a:solidFill>
            <a:miter lim="800000"/>
            <a:headEnd/>
            <a:tailEnd/>
          </a:ln>
        </p:spPr>
        <p:txBody>
          <a:bodyPr wrap="none" anchor="ctr"/>
          <a:lstStyle/>
          <a:p>
            <a:endParaRPr lang="en-US" sz="1477">
              <a:solidFill>
                <a:srgbClr val="000000"/>
              </a:solidFill>
            </a:endParaRPr>
          </a:p>
        </p:txBody>
      </p:sp>
      <p:sp>
        <p:nvSpPr>
          <p:cNvPr id="74757" name="Rectangle 6"/>
          <p:cNvSpPr>
            <a:spLocks noChangeArrowheads="1"/>
          </p:cNvSpPr>
          <p:nvPr/>
        </p:nvSpPr>
        <p:spPr bwMode="auto">
          <a:xfrm>
            <a:off x="2537824" y="5850478"/>
            <a:ext cx="204787" cy="164123"/>
          </a:xfrm>
          <a:prstGeom prst="rect">
            <a:avLst/>
          </a:prstGeom>
          <a:solidFill>
            <a:srgbClr val="FF3300"/>
          </a:solidFill>
          <a:ln w="9525">
            <a:solidFill>
              <a:schemeClr val="tx1"/>
            </a:solidFill>
            <a:miter lim="800000"/>
            <a:headEnd/>
            <a:tailEnd/>
          </a:ln>
        </p:spPr>
        <p:txBody>
          <a:bodyPr wrap="none" anchor="ctr"/>
          <a:lstStyle/>
          <a:p>
            <a:endParaRPr lang="en-US" sz="1477">
              <a:solidFill>
                <a:srgbClr val="000000"/>
              </a:solidFill>
            </a:endParaRPr>
          </a:p>
        </p:txBody>
      </p:sp>
      <p:sp>
        <p:nvSpPr>
          <p:cNvPr id="74758" name="Rectangle 7"/>
          <p:cNvSpPr>
            <a:spLocks noChangeArrowheads="1"/>
          </p:cNvSpPr>
          <p:nvPr/>
        </p:nvSpPr>
        <p:spPr bwMode="auto">
          <a:xfrm>
            <a:off x="2521949" y="5570595"/>
            <a:ext cx="204787" cy="165588"/>
          </a:xfrm>
          <a:prstGeom prst="rect">
            <a:avLst/>
          </a:prstGeom>
          <a:solidFill>
            <a:srgbClr val="FFFF00"/>
          </a:solidFill>
          <a:ln w="9525">
            <a:solidFill>
              <a:schemeClr val="tx1"/>
            </a:solidFill>
            <a:miter lim="800000"/>
            <a:headEnd/>
            <a:tailEnd/>
          </a:ln>
        </p:spPr>
        <p:txBody>
          <a:bodyPr wrap="none" anchor="ctr"/>
          <a:lstStyle/>
          <a:p>
            <a:endParaRPr lang="en-US" sz="1477">
              <a:solidFill>
                <a:srgbClr val="000000"/>
              </a:solidFill>
            </a:endParaRPr>
          </a:p>
        </p:txBody>
      </p:sp>
      <p:sp>
        <p:nvSpPr>
          <p:cNvPr id="74759" name="Rectangle 8"/>
          <p:cNvSpPr>
            <a:spLocks noChangeArrowheads="1"/>
          </p:cNvSpPr>
          <p:nvPr/>
        </p:nvSpPr>
        <p:spPr bwMode="auto">
          <a:xfrm>
            <a:off x="2529884" y="5270186"/>
            <a:ext cx="204788" cy="165589"/>
          </a:xfrm>
          <a:prstGeom prst="rect">
            <a:avLst/>
          </a:prstGeom>
          <a:solidFill>
            <a:schemeClr val="accent6">
              <a:lumMod val="60000"/>
              <a:lumOff val="40000"/>
            </a:schemeClr>
          </a:solidFill>
          <a:ln w="9525">
            <a:solidFill>
              <a:schemeClr val="tx1"/>
            </a:solidFill>
            <a:miter lim="800000"/>
            <a:headEnd/>
            <a:tailEnd/>
          </a:ln>
        </p:spPr>
        <p:txBody>
          <a:bodyPr wrap="none" anchor="ctr"/>
          <a:lstStyle/>
          <a:p>
            <a:endParaRPr lang="en-US" sz="1477">
              <a:solidFill>
                <a:srgbClr val="000000"/>
              </a:solidFill>
            </a:endParaRPr>
          </a:p>
        </p:txBody>
      </p:sp>
      <p:sp>
        <p:nvSpPr>
          <p:cNvPr id="74760" name="Rectangle 9"/>
          <p:cNvSpPr>
            <a:spLocks noGrp="1" noChangeArrowheads="1"/>
          </p:cNvSpPr>
          <p:nvPr>
            <p:ph type="title" idx="4294967295"/>
          </p:nvPr>
        </p:nvSpPr>
        <p:spPr>
          <a:xfrm>
            <a:off x="0" y="-4763"/>
            <a:ext cx="6489700" cy="1041401"/>
          </a:xfrm>
        </p:spPr>
        <p:txBody>
          <a:bodyPr/>
          <a:lstStyle/>
          <a:p>
            <a:r>
              <a:rPr lang="en-GB" sz="2585" dirty="0">
                <a:latin typeface="Arial" charset="0"/>
              </a:rPr>
              <a:t>Managing</a:t>
            </a:r>
            <a:r>
              <a:rPr lang="en-GB" dirty="0">
                <a:latin typeface="Arial" charset="0"/>
              </a:rPr>
              <a:t> </a:t>
            </a:r>
            <a:r>
              <a:rPr lang="en-GB" dirty="0" smtClean="0">
                <a:latin typeface="Arial" charset="0"/>
              </a:rPr>
              <a:t>V&amp;V Maturity</a:t>
            </a:r>
            <a:endParaRPr lang="en-US" dirty="0">
              <a:latin typeface="Arial" charset="0"/>
            </a:endParaRPr>
          </a:p>
        </p:txBody>
      </p:sp>
      <p:sp>
        <p:nvSpPr>
          <p:cNvPr id="2" name="TextBox 1"/>
          <p:cNvSpPr txBox="1"/>
          <p:nvPr/>
        </p:nvSpPr>
        <p:spPr>
          <a:xfrm>
            <a:off x="396552" y="1004335"/>
            <a:ext cx="8578502" cy="319639"/>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477" dirty="0"/>
              <a:t>The VCM can also be used to capture the ongoing verification (and validation) maturity </a:t>
            </a:r>
          </a:p>
        </p:txBody>
      </p:sp>
      <p:sp>
        <p:nvSpPr>
          <p:cNvPr id="3" name="TextBox 2"/>
          <p:cNvSpPr txBox="1"/>
          <p:nvPr/>
        </p:nvSpPr>
        <p:spPr>
          <a:xfrm>
            <a:off x="4191997" y="5276555"/>
            <a:ext cx="4188885" cy="546945"/>
          </a:xfrm>
          <a:prstGeom prst="rect">
            <a:avLst/>
          </a:prstGeom>
          <a:noFill/>
        </p:spPr>
        <p:txBody>
          <a:bodyPr wrap="square" rtlCol="0">
            <a:spAutoFit/>
          </a:bodyPr>
          <a:lstStyle/>
          <a:p>
            <a:r>
              <a:rPr lang="en-US" sz="1477" dirty="0"/>
              <a:t>This capability is often and integral part of Requirements Management software</a:t>
            </a:r>
          </a:p>
        </p:txBody>
      </p:sp>
    </p:spTree>
    <p:extLst>
      <p:ext uri="{BB962C8B-B14F-4D97-AF65-F5344CB8AC3E}">
        <p14:creationId xmlns:p14="http://schemas.microsoft.com/office/powerpoint/2010/main" val="422869812"/>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Summary</a:t>
            </a:r>
            <a:endParaRPr lang="en-US" dirty="0"/>
          </a:p>
        </p:txBody>
      </p:sp>
      <p:sp>
        <p:nvSpPr>
          <p:cNvPr id="4" name="Content Placeholder 3"/>
          <p:cNvSpPr>
            <a:spLocks noGrp="1"/>
          </p:cNvSpPr>
          <p:nvPr>
            <p:ph idx="1"/>
          </p:nvPr>
        </p:nvSpPr>
        <p:spPr/>
        <p:txBody>
          <a:bodyPr/>
          <a:lstStyle/>
          <a:p>
            <a:r>
              <a:rPr lang="en-US" smtClean="0"/>
              <a:t>Both Verification and Validation are necessary</a:t>
            </a:r>
          </a:p>
          <a:p>
            <a:r>
              <a:rPr lang="en-US" smtClean="0"/>
              <a:t>There are 5 basic methods of performing Verification and Validation </a:t>
            </a:r>
          </a:p>
          <a:p>
            <a:r>
              <a:rPr lang="en-US" smtClean="0"/>
              <a:t>Verification and Validation is itself a system that needs designing from a set of requirements derived from the system requirements</a:t>
            </a:r>
          </a:p>
          <a:p>
            <a:r>
              <a:rPr lang="en-US" smtClean="0"/>
              <a:t>Verification and Validation should be evidence based</a:t>
            </a:r>
          </a:p>
          <a:p>
            <a:r>
              <a:rPr lang="en-US" smtClean="0"/>
              <a:t>Verification and Validation happens on both the left and right hand sides of the V – key message start V &amp; V early</a:t>
            </a:r>
          </a:p>
          <a:p>
            <a:r>
              <a:rPr lang="en-US" smtClean="0"/>
              <a:t> </a:t>
            </a:r>
          </a:p>
          <a:p>
            <a:endParaRPr lang="en-US" dirty="0"/>
          </a:p>
        </p:txBody>
      </p:sp>
    </p:spTree>
    <p:extLst>
      <p:ext uri="{BB962C8B-B14F-4D97-AF65-F5344CB8AC3E}">
        <p14:creationId xmlns:p14="http://schemas.microsoft.com/office/powerpoint/2010/main" val="11656823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26</TotalTime>
  <Words>4934</Words>
  <Application>Microsoft Macintosh PowerPoint</Application>
  <PresentationFormat>On-screen Show (4:3)</PresentationFormat>
  <Paragraphs>604</Paragraphs>
  <Slides>44</Slides>
  <Notes>18</Notes>
  <HiddenSlides>0</HiddenSlides>
  <MMClips>2</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2</vt:i4>
      </vt:variant>
      <vt:variant>
        <vt:lpstr>Slide Titles</vt:lpstr>
      </vt:variant>
      <vt:variant>
        <vt:i4>44</vt:i4>
      </vt:variant>
    </vt:vector>
  </HeadingPairs>
  <TitlesOfParts>
    <vt:vector size="59" baseType="lpstr">
      <vt:lpstr>Arial Black</vt:lpstr>
      <vt:lpstr>Calibri</vt:lpstr>
      <vt:lpstr>Courier New</vt:lpstr>
      <vt:lpstr>MS PGothic</vt:lpstr>
      <vt:lpstr>ＭＳ Ｐゴシック</vt:lpstr>
      <vt:lpstr>ＭＳ ゴシック</vt:lpstr>
      <vt:lpstr>Symbol</vt:lpstr>
      <vt:lpstr>Times New Roman</vt:lpstr>
      <vt:lpstr>Verdana</vt:lpstr>
      <vt:lpstr>Wingdings 2</vt:lpstr>
      <vt:lpstr>Arial</vt:lpstr>
      <vt:lpstr>2016 Waters Template_white</vt:lpstr>
      <vt:lpstr>Custom Design</vt:lpstr>
      <vt:lpstr>Document</vt:lpstr>
      <vt:lpstr>Worksheet</vt:lpstr>
      <vt:lpstr>PowerPoint Presentation</vt:lpstr>
      <vt:lpstr>Verification and Validation</vt:lpstr>
      <vt:lpstr>Confusion Confusion Confusion</vt:lpstr>
      <vt:lpstr>Systems Engineering Definitions</vt:lpstr>
      <vt:lpstr>Failure to Validate</vt:lpstr>
      <vt:lpstr>Failure to Verify</vt:lpstr>
      <vt:lpstr>A Systems View</vt:lpstr>
      <vt:lpstr>How do we apply Systems Thinking to Verification and Validation?</vt:lpstr>
      <vt:lpstr>1. Verification and Validation are Types of Check</vt:lpstr>
      <vt:lpstr>2. But you don’t fatten lambs by weighing them!</vt:lpstr>
      <vt:lpstr>My Bomber Doesn’t Bomb Very Well</vt:lpstr>
      <vt:lpstr>3. Verification &amp; Validation is a System</vt:lpstr>
      <vt:lpstr>Methods for Verification and Validation</vt:lpstr>
      <vt:lpstr>Verification and Validation = Test?</vt:lpstr>
      <vt:lpstr>Theoretical V</vt:lpstr>
      <vt:lpstr>Right Drift </vt:lpstr>
      <vt:lpstr>Another way</vt:lpstr>
      <vt:lpstr>PowerPoint Presentation</vt:lpstr>
      <vt:lpstr>PowerPoint Presentation</vt:lpstr>
      <vt:lpstr>Implications of Determination </vt:lpstr>
      <vt:lpstr>The Systems Approach</vt:lpstr>
      <vt:lpstr>Left Shift V </vt:lpstr>
      <vt:lpstr>“Small” and “Big” V&amp;V</vt:lpstr>
      <vt:lpstr>Validation &amp; Verification</vt:lpstr>
      <vt:lpstr>Validation &amp; Verification</vt:lpstr>
      <vt:lpstr>Verify and Validate Inside the V</vt:lpstr>
      <vt:lpstr>Systems Engineering uses a Systems Approach to System Design </vt:lpstr>
      <vt:lpstr>V&amp;V already done</vt:lpstr>
      <vt:lpstr>Validation &amp; Verification</vt:lpstr>
      <vt:lpstr>Big V &amp; V</vt:lpstr>
      <vt:lpstr>It’s about Designing Another System</vt:lpstr>
      <vt:lpstr>Verification and Validation Compliance Matrix</vt:lpstr>
      <vt:lpstr>V&amp;V Planning: How to do it</vt:lpstr>
      <vt:lpstr>Step1: Identify Requirements to be Verified or Validated </vt:lpstr>
      <vt:lpstr>Step 2: Review Requirement Quality </vt:lpstr>
      <vt:lpstr>Example of an Un-measurable Requirement</vt:lpstr>
      <vt:lpstr>Review Process and Example</vt:lpstr>
      <vt:lpstr>Step 3: Determine Appropriate V&amp;V Methods </vt:lpstr>
      <vt:lpstr> Step 4: Specify V&amp;V Requirements</vt:lpstr>
      <vt:lpstr>V&amp;V Requirements Example</vt:lpstr>
      <vt:lpstr>Exercise :Verifying Requirements </vt:lpstr>
      <vt:lpstr>Generating V &amp;V Requirements is itself a V &amp;V activity</vt:lpstr>
      <vt:lpstr>Managing V&amp;V Maturity</vt:lpstr>
      <vt:lpstr>Summary</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Systems Approach to V&amp;V</dc:title>
  <dc:subject>Systems Engineering</dc:subject>
  <dc:creator>Stuart Burge</dc:creator>
  <cp:keywords/>
  <dc:description/>
  <cp:lastModifiedBy>Stuart Burge</cp:lastModifiedBy>
  <cp:revision>6</cp:revision>
  <dcterms:created xsi:type="dcterms:W3CDTF">2015-11-25T16:01:18Z</dcterms:created>
  <dcterms:modified xsi:type="dcterms:W3CDTF">2016-10-25T08:30:45Z</dcterms:modified>
  <cp:category/>
</cp:coreProperties>
</file>