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1"/>
    <p:sldMasterId id="2147484900" r:id="rId2"/>
  </p:sldMasterIdLst>
  <p:notesMasterIdLst>
    <p:notesMasterId r:id="rId6"/>
  </p:notesMasterIdLst>
  <p:handoutMasterIdLst>
    <p:handoutMasterId r:id="rId7"/>
  </p:handoutMasterIdLst>
  <p:sldIdLst>
    <p:sldId id="256" r:id="rId3"/>
    <p:sldId id="257" r:id="rId4"/>
    <p:sldId id="258" r:id="rId5"/>
  </p:sldIdLst>
  <p:sldSz cx="9144000" cy="6858000" type="screen4x3"/>
  <p:notesSz cx="6896100" cy="9236075"/>
  <p:custDataLst>
    <p:tags r:id="rId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20"/>
    <p:restoredTop sz="93228"/>
  </p:normalViewPr>
  <p:slideViewPr>
    <p:cSldViewPr>
      <p:cViewPr varScale="1">
        <p:scale>
          <a:sx n="102" d="100"/>
          <a:sy n="102" d="100"/>
        </p:scale>
        <p:origin x="158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2909"/>
        <p:guide pos="217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7" Type="http://schemas.openxmlformats.org/officeDocument/2006/relationships/handoutMaster" Target="handoutMasters/handoutMaster1.xml"/><Relationship Id="rId8" Type="http://schemas.openxmlformats.org/officeDocument/2006/relationships/tags" Target="tags/tag1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pPr/>
              <a:t>10/24/16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pPr/>
              <a:t>10/24/16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20F3B8E-A845-2D40-AAA3-0D401B42F597}" type="slidenum">
              <a:rPr lang="en-GB"/>
              <a:pPr eaLnBrk="1" hangingPunct="1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7512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 anchor="ctr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Font typeface="Wingdings 2" pitchFamily="18" charset="2"/>
              <a:buNone/>
              <a:defRPr b="1" smtClean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ctr"/>
          <a:lstStyle>
            <a:lvl1pPr marL="0" indent="0" algn="ctr">
              <a:buNone/>
              <a:defRPr sz="2400" b="1">
                <a:solidFill>
                  <a:srgbClr val="4F81BD"/>
                </a:solidFill>
                <a:effectLst/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67" y="-27856"/>
            <a:ext cx="68580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41767" y="-5542"/>
            <a:ext cx="64897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2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 sz="1800"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 sz="1600">
                <a:latin typeface="+mn-lt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 sz="1600">
                <a:latin typeface="+mn-lt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 sz="1800"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 sz="1600">
                <a:latin typeface="+mn-lt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 sz="1600">
                <a:latin typeface="+mn-lt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41767" y="-5542"/>
            <a:ext cx="64897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4025030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336764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219200"/>
            <a:ext cx="42672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219200"/>
            <a:ext cx="42672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46482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2656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1" dirty="0" smtClean="0">
                <a:solidFill>
                  <a:schemeClr val="accent1"/>
                </a:solidFill>
                <a:effectLst/>
                <a:latin typeface="+mj-lt"/>
                <a:ea typeface="MS PGothic" pitchFamily="34" charset="-128"/>
                <a:cs typeface="ＭＳ Ｐゴシック" pitchFamily="31" charset="-128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2286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858000" cy="10058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7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30238" indent="-173038">
              <a:defRPr sz="1400">
                <a:latin typeface="+mn-lt"/>
              </a:defRPr>
            </a:lvl4pPr>
            <a:lvl5pPr marL="801688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3387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82588" indent="-153988">
              <a:defRPr sz="1400">
                <a:latin typeface="+mn-lt"/>
              </a:defRPr>
            </a:lvl3pPr>
            <a:lvl4pPr marL="606425" indent="-149225">
              <a:defRPr sz="1400">
                <a:latin typeface="+mn-lt"/>
              </a:defRPr>
            </a:lvl4pPr>
            <a:lvl5pPr marL="79692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4038600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27063" indent="-169863">
              <a:defRPr sz="1400">
                <a:latin typeface="+mn-lt"/>
              </a:defRPr>
            </a:lvl4pPr>
            <a:lvl5pPr marL="800100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4038600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82588" indent="-153988">
              <a:defRPr sz="1400">
                <a:latin typeface="+mn-lt"/>
              </a:defRPr>
            </a:lvl3pPr>
            <a:lvl4pPr marL="606425" indent="-153988">
              <a:defRPr sz="1400">
                <a:latin typeface="+mn-lt"/>
              </a:defRPr>
            </a:lvl4pPr>
            <a:lvl5pPr marL="862013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9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30238" indent="-173038">
              <a:defRPr sz="1400">
                <a:latin typeface="+mn-lt"/>
              </a:defRPr>
            </a:lvl4pPr>
            <a:lvl5pPr marL="801688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82588" indent="-150813">
              <a:defRPr sz="1400">
                <a:latin typeface="+mn-lt"/>
              </a:defRPr>
            </a:lvl3pPr>
            <a:lvl4pPr marL="606425" indent="-149225">
              <a:defRPr sz="1400">
                <a:latin typeface="+mn-lt"/>
              </a:defRPr>
            </a:lvl4pPr>
            <a:lvl5pPr marL="798513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8675914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287338" indent="-163513">
              <a:defRPr sz="1400">
                <a:latin typeface="+mn-lt"/>
              </a:defRPr>
            </a:lvl2pPr>
            <a:lvl3pPr marL="393700" indent="-163513">
              <a:tabLst/>
              <a:defRPr sz="1400">
                <a:latin typeface="+mn-lt"/>
              </a:defRPr>
            </a:lvl3pPr>
            <a:lvl4pPr marL="627063" indent="-168275">
              <a:defRPr sz="1400">
                <a:latin typeface="+mn-lt"/>
              </a:defRPr>
            </a:lvl4pPr>
            <a:lvl5pPr marL="792163" indent="-16510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252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_blob_strip_wide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4000"/>
          </a:xfrm>
          <a:prstGeom prst="rect">
            <a:avLst/>
          </a:prstGeom>
        </p:spPr>
      </p:pic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328738"/>
            <a:ext cx="8686800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12700" y="6681788"/>
            <a:ext cx="1401763" cy="19843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</a:t>
            </a:r>
            <a:r>
              <a:rPr lang="en-US" sz="700" dirty="0" smtClean="0">
                <a:solidFill>
                  <a:srgbClr val="000000"/>
                </a:solidFill>
              </a:rPr>
              <a:t>2016 </a:t>
            </a:r>
            <a:r>
              <a:rPr lang="en-US" sz="700" dirty="0">
                <a:solidFill>
                  <a:srgbClr val="000000"/>
                </a:solidFill>
              </a:rPr>
              <a:t>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-4763"/>
            <a:ext cx="6489700" cy="104140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4113" y="6656388"/>
            <a:ext cx="369887" cy="20002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266" y="414762"/>
            <a:ext cx="2022197" cy="46691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  <p:sldLayoutId id="2147484902" r:id="rId11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effectLst/>
          <a:latin typeface="+mj-lt"/>
          <a:ea typeface="MS PGothic" pitchFamily="34" charset="-128"/>
          <a:cs typeface="MS PGothic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_blob_strip_wide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4000"/>
          </a:xfrm>
          <a:prstGeom prst="rect">
            <a:avLst/>
          </a:prstGeom>
        </p:spPr>
      </p:pic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895600"/>
            <a:ext cx="4620294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4.emf"/><Relationship Id="rId12" Type="http://schemas.openxmlformats.org/officeDocument/2006/relationships/image" Target="../media/image15.emf"/><Relationship Id="rId13" Type="http://schemas.openxmlformats.org/officeDocument/2006/relationships/image" Target="../media/image16.emf"/><Relationship Id="rId14" Type="http://schemas.openxmlformats.org/officeDocument/2006/relationships/image" Target="../media/image17.emf"/><Relationship Id="rId15" Type="http://schemas.openxmlformats.org/officeDocument/2006/relationships/image" Target="../media/image18.emf"/><Relationship Id="rId16" Type="http://schemas.openxmlformats.org/officeDocument/2006/relationships/image" Target="../media/image19.emf"/><Relationship Id="rId17" Type="http://schemas.openxmlformats.org/officeDocument/2006/relationships/image" Target="../media/image20.emf"/><Relationship Id="rId18" Type="http://schemas.openxmlformats.org/officeDocument/2006/relationships/image" Target="../media/image21.emf"/><Relationship Id="rId19" Type="http://schemas.openxmlformats.org/officeDocument/2006/relationships/image" Target="../media/image22.emf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emf"/><Relationship Id="rId3" Type="http://schemas.openxmlformats.org/officeDocument/2006/relationships/image" Target="../media/image6.emf"/><Relationship Id="rId4" Type="http://schemas.openxmlformats.org/officeDocument/2006/relationships/image" Target="../media/image7.emf"/><Relationship Id="rId5" Type="http://schemas.openxmlformats.org/officeDocument/2006/relationships/image" Target="../media/image8.emf"/><Relationship Id="rId6" Type="http://schemas.openxmlformats.org/officeDocument/2006/relationships/image" Target="../media/image9.emf"/><Relationship Id="rId7" Type="http://schemas.openxmlformats.org/officeDocument/2006/relationships/image" Target="../media/image10.emf"/><Relationship Id="rId8" Type="http://schemas.openxmlformats.org/officeDocument/2006/relationships/image" Target="../media/image11.emf"/><Relationship Id="rId9" Type="http://schemas.openxmlformats.org/officeDocument/2006/relationships/image" Target="../media/image12.emf"/><Relationship Id="rId10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Title 3"/>
          <p:cNvSpPr>
            <a:spLocks noGrp="1"/>
          </p:cNvSpPr>
          <p:nvPr>
            <p:ph type="ctrTitle"/>
          </p:nvPr>
        </p:nvSpPr>
        <p:spPr>
          <a:xfrm>
            <a:off x="4038600" y="1552902"/>
            <a:ext cx="4737100" cy="1658149"/>
          </a:xfrm>
        </p:spPr>
        <p:txBody>
          <a:bodyPr/>
          <a:lstStyle/>
          <a:p>
            <a:pPr algn="r">
              <a:lnSpc>
                <a:spcPct val="90000"/>
              </a:lnSpc>
            </a:pPr>
            <a:r>
              <a:rPr lang="en-GB" sz="1600" dirty="0">
                <a:latin typeface="Arial Black" charset="0"/>
              </a:rPr>
              <a:t>Analyse Requirements</a:t>
            </a:r>
            <a:r>
              <a:rPr lang="en-GB" sz="1400" dirty="0">
                <a:latin typeface="Arial Black" charset="0"/>
              </a:rPr>
              <a:t/>
            </a:r>
            <a:br>
              <a:rPr lang="en-GB" sz="1400" dirty="0">
                <a:latin typeface="Arial Black" charset="0"/>
              </a:rPr>
            </a:br>
            <a:r>
              <a:rPr lang="en-GB" sz="1600" dirty="0">
                <a:latin typeface="Arial Black" charset="0"/>
              </a:rPr>
              <a:t>Analysing Expressed Requirements using</a:t>
            </a:r>
            <a:br>
              <a:rPr lang="en-GB" sz="1600" dirty="0">
                <a:latin typeface="Arial Black" charset="0"/>
              </a:rPr>
            </a:br>
            <a:r>
              <a:rPr lang="en-GB" sz="3600" dirty="0">
                <a:latin typeface="Arial Black" charset="0"/>
              </a:rPr>
              <a:t>Systemic Textual Analysis </a:t>
            </a:r>
            <a:endParaRPr lang="en-GB" sz="2000" dirty="0">
              <a:latin typeface="Arial Black" charset="0"/>
            </a:endParaRPr>
          </a:p>
        </p:txBody>
      </p:sp>
      <p:sp>
        <p:nvSpPr>
          <p:cNvPr id="2050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Secondary Information Goes Here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59968"/>
            <a:ext cx="3822700" cy="2637955"/>
          </a:xfrm>
          <a:prstGeom prst="rect">
            <a:avLst/>
          </a:prstGeom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18796" y="4190857"/>
            <a:ext cx="7306408" cy="1228863"/>
          </a:xfrm>
          <a:prstGeom prst="rect">
            <a:avLst/>
          </a:prstGeom>
          <a:gradFill rotWithShape="1">
            <a:gsLst>
              <a:gs pos="0">
                <a:srgbClr val="ACACE1"/>
              </a:gs>
              <a:gs pos="35001">
                <a:srgbClr val="C5C5E9"/>
              </a:gs>
              <a:gs pos="100000">
                <a:srgbClr val="E9E9F7"/>
              </a:gs>
            </a:gsLst>
            <a:lin ang="16200000" scaled="1"/>
          </a:gradFill>
          <a:ln w="9525">
            <a:solidFill>
              <a:srgbClr val="292989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333399"/>
              </a:buClr>
              <a:buSzPct val="145000"/>
              <a:defRPr/>
            </a:pPr>
            <a:r>
              <a:rPr lang="en-GB" sz="1477" dirty="0">
                <a:solidFill>
                  <a:srgbClr val="000000"/>
                </a:solidFill>
                <a:latin typeface="+mn-lt"/>
              </a:rPr>
              <a:t>This Session: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GB" sz="1477" dirty="0">
                <a:solidFill>
                  <a:srgbClr val="000000"/>
                </a:solidFill>
                <a:latin typeface="+mn-lt"/>
              </a:rPr>
              <a:t>Highlights the issues of </a:t>
            </a:r>
            <a:r>
              <a:rPr lang="ja-JP" altLang="en-GB" sz="1477" dirty="0">
                <a:solidFill>
                  <a:srgbClr val="000000"/>
                </a:solidFill>
                <a:latin typeface="+mn-lt"/>
              </a:rPr>
              <a:t>“</a:t>
            </a:r>
            <a:r>
              <a:rPr lang="en-GB" sz="1477" dirty="0">
                <a:solidFill>
                  <a:srgbClr val="000000"/>
                </a:solidFill>
                <a:latin typeface="+mn-lt"/>
              </a:rPr>
              <a:t>traditional</a:t>
            </a:r>
            <a:r>
              <a:rPr lang="ja-JP" altLang="en-GB" sz="1477" dirty="0">
                <a:solidFill>
                  <a:srgbClr val="000000"/>
                </a:solidFill>
                <a:latin typeface="+mn-lt"/>
              </a:rPr>
              <a:t>”</a:t>
            </a:r>
            <a:r>
              <a:rPr lang="en-GB" sz="1477" dirty="0">
                <a:solidFill>
                  <a:srgbClr val="000000"/>
                </a:solidFill>
                <a:latin typeface="+mn-lt"/>
              </a:rPr>
              <a:t> Textual Analysis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GB" sz="1477" dirty="0">
                <a:solidFill>
                  <a:srgbClr val="000000"/>
                </a:solidFill>
                <a:latin typeface="+mn-lt"/>
              </a:rPr>
              <a:t>Introduces and describes Systemic Textual Analysis as a powerful alternative to Traditional Textual Analysis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GB" sz="1477" dirty="0">
                <a:solidFill>
                  <a:srgbClr val="000000"/>
                </a:solidFill>
                <a:latin typeface="+mn-lt"/>
              </a:rPr>
              <a:t>Provides an opportunity to practise using Systemic Textual Analysis</a:t>
            </a:r>
          </a:p>
        </p:txBody>
      </p:sp>
    </p:spTree>
    <p:extLst>
      <p:ext uri="{BB962C8B-B14F-4D97-AF65-F5344CB8AC3E}">
        <p14:creationId xmlns:p14="http://schemas.microsoft.com/office/powerpoint/2010/main" val="25224662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101"/>
          <p:cNvSpPr/>
          <p:nvPr/>
        </p:nvSpPr>
        <p:spPr>
          <a:xfrm>
            <a:off x="2846590" y="1480335"/>
            <a:ext cx="3994872" cy="4527178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03" name="Document 102"/>
          <p:cNvSpPr/>
          <p:nvPr/>
        </p:nvSpPr>
        <p:spPr>
          <a:xfrm>
            <a:off x="6970675" y="4958460"/>
            <a:ext cx="1855911" cy="818750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7385243" y="4968394"/>
            <a:ext cx="1012519" cy="155684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r>
              <a:rPr lang="en-US" sz="675" dirty="0">
                <a:latin typeface="GE Inspira Pitch Regular" charset="0"/>
              </a:rPr>
              <a:t>Requirements Database</a:t>
            </a:r>
          </a:p>
        </p:txBody>
      </p:sp>
      <p:pic>
        <p:nvPicPr>
          <p:cNvPr id="105" name="Picture 10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6587" y="5105223"/>
            <a:ext cx="524170" cy="513717"/>
          </a:xfrm>
          <a:prstGeom prst="rect">
            <a:avLst/>
          </a:prstGeom>
        </p:spPr>
      </p:pic>
      <p:pic>
        <p:nvPicPr>
          <p:cNvPr id="106" name="Picture 10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4896" y="5097307"/>
            <a:ext cx="530641" cy="513716"/>
          </a:xfrm>
          <a:prstGeom prst="rect">
            <a:avLst/>
          </a:prstGeom>
        </p:spPr>
      </p:pic>
      <p:sp>
        <p:nvSpPr>
          <p:cNvPr id="107" name="Rectangle 106"/>
          <p:cNvSpPr/>
          <p:nvPr/>
        </p:nvSpPr>
        <p:spPr>
          <a:xfrm>
            <a:off x="7168954" y="1498680"/>
            <a:ext cx="1404522" cy="306633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529853" y="1463472"/>
            <a:ext cx="1663275" cy="454404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pic>
        <p:nvPicPr>
          <p:cNvPr id="109" name="Picture 10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8807" y="2423002"/>
            <a:ext cx="843658" cy="456435"/>
          </a:xfrm>
          <a:prstGeom prst="rect">
            <a:avLst/>
          </a:prstGeom>
        </p:spPr>
      </p:pic>
      <p:sp>
        <p:nvSpPr>
          <p:cNvPr id="110" name="TextBox 109"/>
          <p:cNvSpPr txBox="1"/>
          <p:nvPr/>
        </p:nvSpPr>
        <p:spPr>
          <a:xfrm>
            <a:off x="623804" y="2377100"/>
            <a:ext cx="661443" cy="144132"/>
          </a:xfrm>
          <a:prstGeom prst="rect">
            <a:avLst/>
          </a:prstGeom>
          <a:noFill/>
        </p:spPr>
        <p:txBody>
          <a:bodyPr wrap="non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Stakeholder Map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572526" y="2537772"/>
            <a:ext cx="718442" cy="3287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Determine system stakeholders and select key ones for requirements elicitation</a:t>
            </a:r>
          </a:p>
        </p:txBody>
      </p:sp>
      <p:pic>
        <p:nvPicPr>
          <p:cNvPr id="112" name="Picture 1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646" y="4435740"/>
            <a:ext cx="1101228" cy="415197"/>
          </a:xfrm>
          <a:prstGeom prst="rect">
            <a:avLst/>
          </a:prstGeom>
        </p:spPr>
      </p:pic>
      <p:sp>
        <p:nvSpPr>
          <p:cNvPr id="113" name="Right Arrow 112"/>
          <p:cNvSpPr/>
          <p:nvPr/>
        </p:nvSpPr>
        <p:spPr>
          <a:xfrm rot="5400000">
            <a:off x="1216232" y="4125626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566338" y="4847840"/>
            <a:ext cx="1470960" cy="144132"/>
          </a:xfrm>
          <a:prstGeom prst="rect">
            <a:avLst/>
          </a:prstGeom>
          <a:noFill/>
        </p:spPr>
        <p:txBody>
          <a:bodyPr wrap="non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Tree Diagram/Analytic Hierarchy Process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881048" y="4994907"/>
            <a:ext cx="831312" cy="1902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Organize and </a:t>
            </a:r>
            <a:r>
              <a:rPr lang="en-US" sz="450" dirty="0" err="1">
                <a:latin typeface="GE Inspira Pitch Regular" charset="0"/>
              </a:rPr>
              <a:t>prioritise</a:t>
            </a:r>
            <a:r>
              <a:rPr lang="en-US" sz="450" dirty="0">
                <a:latin typeface="GE Inspira Pitch Regular" charset="0"/>
              </a:rPr>
              <a:t> key stakeholder requirements </a:t>
            </a:r>
          </a:p>
        </p:txBody>
      </p:sp>
      <p:sp>
        <p:nvSpPr>
          <p:cNvPr id="116" name="Right Arrow 115"/>
          <p:cNvSpPr/>
          <p:nvPr/>
        </p:nvSpPr>
        <p:spPr>
          <a:xfrm rot="5400000">
            <a:off x="1269880" y="2943198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638965" y="5522491"/>
            <a:ext cx="1315478" cy="294173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525" dirty="0">
                <a:latin typeface="GE Inspira Pitch Regular" charset="0"/>
              </a:rPr>
              <a:t>The User Requirements defines the expressed requirements of a particular stakeholder or stakeholders</a:t>
            </a:r>
          </a:p>
        </p:txBody>
      </p:sp>
      <p:pic>
        <p:nvPicPr>
          <p:cNvPr id="118" name="Picture 11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546" y="3004772"/>
            <a:ext cx="716719" cy="692269"/>
          </a:xfrm>
          <a:prstGeom prst="rect">
            <a:avLst/>
          </a:prstGeom>
        </p:spPr>
      </p:pic>
      <p:sp>
        <p:nvSpPr>
          <p:cNvPr id="119" name="TextBox 118"/>
          <p:cNvSpPr txBox="1"/>
          <p:nvPr/>
        </p:nvSpPr>
        <p:spPr>
          <a:xfrm>
            <a:off x="592125" y="3651527"/>
            <a:ext cx="640604" cy="144132"/>
          </a:xfrm>
          <a:prstGeom prst="rect">
            <a:avLst/>
          </a:prstGeom>
          <a:noFill/>
        </p:spPr>
        <p:txBody>
          <a:bodyPr wrap="non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Affinity Diagram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604204" y="3779361"/>
            <a:ext cx="628209" cy="2595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Elicit and capture key stakeholder requirements 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1441967" y="3789217"/>
            <a:ext cx="661474" cy="25954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Captures how a user expects to interact with a system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531870" y="3664266"/>
            <a:ext cx="409772" cy="144132"/>
          </a:xfrm>
          <a:prstGeom prst="rect">
            <a:avLst/>
          </a:prstGeom>
          <a:noFill/>
        </p:spPr>
        <p:txBody>
          <a:bodyPr wrap="non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Use Case</a:t>
            </a:r>
          </a:p>
        </p:txBody>
      </p:sp>
      <p:pic>
        <p:nvPicPr>
          <p:cNvPr id="123" name="Picture 12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5684" y="3140190"/>
            <a:ext cx="542556" cy="517942"/>
          </a:xfrm>
          <a:prstGeom prst="rect">
            <a:avLst/>
          </a:prstGeom>
        </p:spPr>
      </p:pic>
      <p:sp>
        <p:nvSpPr>
          <p:cNvPr id="124" name="TextBox 123"/>
          <p:cNvSpPr txBox="1"/>
          <p:nvPr/>
        </p:nvSpPr>
        <p:spPr>
          <a:xfrm>
            <a:off x="1058707" y="1720003"/>
            <a:ext cx="972361" cy="45575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r>
              <a:rPr lang="en-US" sz="525" dirty="0">
                <a:latin typeface="GE Inspira Pitch Regular" charset="0"/>
              </a:rPr>
              <a:t>The Business Requirements provide the rationale and overall business constraints for a system development project</a:t>
            </a:r>
          </a:p>
        </p:txBody>
      </p:sp>
      <p:sp>
        <p:nvSpPr>
          <p:cNvPr id="125" name="Right Arrow 124"/>
          <p:cNvSpPr/>
          <p:nvPr/>
        </p:nvSpPr>
        <p:spPr>
          <a:xfrm rot="5400000">
            <a:off x="1184485" y="5261664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26" name="Right Arrow 125"/>
          <p:cNvSpPr/>
          <p:nvPr/>
        </p:nvSpPr>
        <p:spPr>
          <a:xfrm rot="5400000">
            <a:off x="1284700" y="2177062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734586" y="1489493"/>
            <a:ext cx="1243226" cy="19029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900" dirty="0">
                <a:solidFill>
                  <a:srgbClr val="000000"/>
                </a:solidFill>
                <a:latin typeface="GE Inspira Pitch Regular" charset="0"/>
              </a:rPr>
              <a:t>Gather Requirements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3830533" y="5701839"/>
            <a:ext cx="1397206" cy="19029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r>
              <a:rPr lang="en-US" sz="450" dirty="0">
                <a:latin typeface="GE Inspira Pitch Regular" charset="0"/>
              </a:rPr>
              <a:t>Identifies and explores system solutions at different levels to determine System Meta-Solution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037551" y="5538394"/>
            <a:ext cx="880146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Need Mean Analysis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2967214" y="4970524"/>
            <a:ext cx="1153061" cy="25954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r>
              <a:rPr lang="en-US" sz="450" dirty="0">
                <a:latin typeface="GE Inspira Pitch Regular" charset="0"/>
              </a:rPr>
              <a:t>Analyses expressed requirements into their atomic form to identify and clarify missing and ambiguous requirements 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3026954" y="4803215"/>
            <a:ext cx="1105958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Systemic Textual Analysis</a:t>
            </a:r>
          </a:p>
        </p:txBody>
      </p:sp>
      <p:pic>
        <p:nvPicPr>
          <p:cNvPr id="133" name="Picture 13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8887" y="4184300"/>
            <a:ext cx="587761" cy="635470"/>
          </a:xfrm>
          <a:prstGeom prst="rect">
            <a:avLst/>
          </a:prstGeom>
        </p:spPr>
      </p:pic>
      <p:pic>
        <p:nvPicPr>
          <p:cNvPr id="134" name="Picture 13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6512" y="5336939"/>
            <a:ext cx="583224" cy="620397"/>
          </a:xfrm>
          <a:prstGeom prst="rect">
            <a:avLst/>
          </a:prstGeom>
        </p:spPr>
      </p:pic>
      <p:pic>
        <p:nvPicPr>
          <p:cNvPr id="135" name="Picture 134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3090" y="4137849"/>
            <a:ext cx="967387" cy="716455"/>
          </a:xfrm>
          <a:prstGeom prst="rect">
            <a:avLst/>
          </a:prstGeom>
        </p:spPr>
      </p:pic>
      <p:sp>
        <p:nvSpPr>
          <p:cNvPr id="136" name="TextBox 135"/>
          <p:cNvSpPr txBox="1"/>
          <p:nvPr/>
        </p:nvSpPr>
        <p:spPr>
          <a:xfrm>
            <a:off x="4189153" y="4967718"/>
            <a:ext cx="1167573" cy="25954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Generates and organizes system generic functionality necessary to achieve the Operational Requirement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4137404" y="4808919"/>
            <a:ext cx="1261550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Viewpoint/Functional Analysis</a:t>
            </a:r>
          </a:p>
        </p:txBody>
      </p:sp>
      <p:pic>
        <p:nvPicPr>
          <p:cNvPr id="138" name="Picture 137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3491" y="4121808"/>
            <a:ext cx="1237848" cy="705361"/>
          </a:xfrm>
          <a:prstGeom prst="rect">
            <a:avLst/>
          </a:prstGeom>
        </p:spPr>
      </p:pic>
      <p:sp>
        <p:nvSpPr>
          <p:cNvPr id="139" name="TextBox 138"/>
          <p:cNvSpPr txBox="1"/>
          <p:nvPr/>
        </p:nvSpPr>
        <p:spPr>
          <a:xfrm>
            <a:off x="5384447" y="4960273"/>
            <a:ext cx="1213157" cy="25954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Captures and shows how the component functionality of a system must cooperate to deliver the Operational Requirement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5460604" y="4802324"/>
            <a:ext cx="994167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Function Flow Diagram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2899548" y="3944506"/>
            <a:ext cx="3797995" cy="1342257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3619672" y="3950866"/>
            <a:ext cx="2453574" cy="155674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75" dirty="0">
                <a:latin typeface="GE Inspira Pitch Regular" charset="0"/>
              </a:rPr>
              <a:t>Determine the necessary generic System Functionality  </a:t>
            </a:r>
          </a:p>
        </p:txBody>
      </p:sp>
      <p:sp>
        <p:nvSpPr>
          <p:cNvPr id="143" name="Right Arrow 142"/>
          <p:cNvSpPr/>
          <p:nvPr/>
        </p:nvSpPr>
        <p:spPr>
          <a:xfrm rot="16200000">
            <a:off x="4100139" y="5281199"/>
            <a:ext cx="244738" cy="25440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pic>
        <p:nvPicPr>
          <p:cNvPr id="144" name="Picture 143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0729" y="2810084"/>
            <a:ext cx="1171610" cy="448702"/>
          </a:xfrm>
          <a:prstGeom prst="rect">
            <a:avLst/>
          </a:prstGeom>
        </p:spPr>
      </p:pic>
      <p:sp>
        <p:nvSpPr>
          <p:cNvPr id="145" name="TextBox 144"/>
          <p:cNvSpPr txBox="1"/>
          <p:nvPr/>
        </p:nvSpPr>
        <p:spPr>
          <a:xfrm>
            <a:off x="3142688" y="3404305"/>
            <a:ext cx="1326100" cy="19029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Captures the potential functional failure modes, effects and causes to identify remedies </a:t>
            </a:r>
            <a:r>
              <a:rPr lang="en-US" sz="450" dirty="0" err="1">
                <a:latin typeface="GE Inspira Pitch Regular" charset="0"/>
              </a:rPr>
              <a:t>ab</a:t>
            </a:r>
            <a:r>
              <a:rPr lang="en-US" sz="450" dirty="0">
                <a:latin typeface="GE Inspira Pitch Regular" charset="0"/>
              </a:rPr>
              <a:t> initio 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3100059" y="3242245"/>
            <a:ext cx="1788642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Functional Failure Mode and Effect Analysis</a:t>
            </a:r>
          </a:p>
        </p:txBody>
      </p:sp>
      <p:pic>
        <p:nvPicPr>
          <p:cNvPr id="147" name="Picture 146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3381" y="1783703"/>
            <a:ext cx="1226710" cy="690803"/>
          </a:xfrm>
          <a:prstGeom prst="rect">
            <a:avLst/>
          </a:prstGeom>
        </p:spPr>
      </p:pic>
      <p:sp>
        <p:nvSpPr>
          <p:cNvPr id="148" name="TextBox 147"/>
          <p:cNvSpPr txBox="1"/>
          <p:nvPr/>
        </p:nvSpPr>
        <p:spPr>
          <a:xfrm>
            <a:off x="3196709" y="2539984"/>
            <a:ext cx="1213841" cy="19029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Identifies causal paths for potential system sensitivities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3250729" y="2377924"/>
            <a:ext cx="1062746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Flow Sensitivity Analysis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2916085" y="1621643"/>
            <a:ext cx="1826784" cy="1972853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034649" y="1628003"/>
            <a:ext cx="1741240" cy="155674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75" dirty="0">
                <a:latin typeface="GE Inspira Pitch Regular" charset="0"/>
              </a:rPr>
              <a:t>Determine the Emergent Functionality  </a:t>
            </a:r>
          </a:p>
        </p:txBody>
      </p:sp>
      <p:pic>
        <p:nvPicPr>
          <p:cNvPr id="152" name="Picture 151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0785" y="1873157"/>
            <a:ext cx="1141623" cy="1317258"/>
          </a:xfrm>
          <a:prstGeom prst="rect">
            <a:avLst/>
          </a:prstGeom>
        </p:spPr>
      </p:pic>
      <p:sp>
        <p:nvSpPr>
          <p:cNvPr id="153" name="Right Arrow 152"/>
          <p:cNvSpPr/>
          <p:nvPr/>
        </p:nvSpPr>
        <p:spPr>
          <a:xfrm>
            <a:off x="4709271" y="2485964"/>
            <a:ext cx="286680" cy="217184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54" name="Right Arrow 153"/>
          <p:cNvSpPr/>
          <p:nvPr/>
        </p:nvSpPr>
        <p:spPr>
          <a:xfrm rot="16200000">
            <a:off x="3235620" y="3681855"/>
            <a:ext cx="244738" cy="25440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55" name="Right Arrow 154"/>
          <p:cNvSpPr/>
          <p:nvPr/>
        </p:nvSpPr>
        <p:spPr>
          <a:xfrm rot="5400000">
            <a:off x="4006619" y="3669572"/>
            <a:ext cx="244738" cy="25440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56" name="Right Arrow 155"/>
          <p:cNvSpPr/>
          <p:nvPr/>
        </p:nvSpPr>
        <p:spPr>
          <a:xfrm rot="16200000">
            <a:off x="5518005" y="3573814"/>
            <a:ext cx="244738" cy="25440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079510" y="3337859"/>
            <a:ext cx="1125692" cy="19029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r>
              <a:rPr lang="en-US" sz="450" dirty="0">
                <a:latin typeface="GE Inspira Pitch Regular" charset="0"/>
              </a:rPr>
              <a:t>Cross checks requirements for consistency and completeness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5032033" y="3156199"/>
            <a:ext cx="1288205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Quality Function Deployment 1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5303491" y="1537481"/>
            <a:ext cx="1294113" cy="328798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900" dirty="0" err="1">
                <a:solidFill>
                  <a:srgbClr val="000000"/>
                </a:solidFill>
                <a:latin typeface="GE Inspira Pitch Regular" charset="0"/>
              </a:rPr>
              <a:t>Analyse</a:t>
            </a:r>
            <a:r>
              <a:rPr lang="en-US" sz="900" dirty="0">
                <a:solidFill>
                  <a:srgbClr val="000000"/>
                </a:solidFill>
                <a:latin typeface="GE Inspira Pitch Regular" charset="0"/>
              </a:rPr>
              <a:t>  and Validate Requirements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7326707" y="1523425"/>
            <a:ext cx="1071968" cy="32879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900" dirty="0">
                <a:latin typeface="GE Inspira Pitch Regular" charset="0"/>
              </a:rPr>
              <a:t>Specify</a:t>
            </a:r>
          </a:p>
          <a:p>
            <a:pPr algn="ctr"/>
            <a:r>
              <a:rPr lang="en-US" sz="900" dirty="0">
                <a:latin typeface="GE Inspira Pitch Regular" charset="0"/>
              </a:rPr>
              <a:t> Requirements</a:t>
            </a:r>
          </a:p>
        </p:txBody>
      </p:sp>
      <p:pic>
        <p:nvPicPr>
          <p:cNvPr id="162" name="Picture 161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2064" y="2973635"/>
            <a:ext cx="1251529" cy="474200"/>
          </a:xfrm>
          <a:prstGeom prst="rect">
            <a:avLst/>
          </a:prstGeom>
        </p:spPr>
      </p:pic>
      <p:sp>
        <p:nvSpPr>
          <p:cNvPr id="163" name="Text Box 122"/>
          <p:cNvSpPr txBox="1">
            <a:spLocks noChangeArrowheads="1"/>
          </p:cNvSpPr>
          <p:nvPr/>
        </p:nvSpPr>
        <p:spPr bwMode="auto">
          <a:xfrm>
            <a:off x="7334728" y="3626400"/>
            <a:ext cx="1024781" cy="3601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36631" tIns="18315" rIns="36631" bIns="18315">
            <a:spAutoFit/>
          </a:bodyPr>
          <a:lstStyle/>
          <a:p>
            <a:pPr algn="ctr" defTabSz="366323" eaLnBrk="0" hangingPunct="0">
              <a:defRPr/>
            </a:pPr>
            <a:r>
              <a:rPr lang="en-GB" sz="525" kern="0" dirty="0">
                <a:solidFill>
                  <a:srgbClr val="000000"/>
                </a:solidFill>
                <a:latin typeface="GE Inspira Pitch Regular" charset="0"/>
              </a:rPr>
              <a:t>Determine Validation and Verification methods for each requirement and specify V&amp; V Requirements </a:t>
            </a:r>
          </a:p>
        </p:txBody>
      </p:sp>
      <p:sp>
        <p:nvSpPr>
          <p:cNvPr id="164" name="Right Arrow 163"/>
          <p:cNvSpPr/>
          <p:nvPr/>
        </p:nvSpPr>
        <p:spPr>
          <a:xfrm rot="5400000">
            <a:off x="7741481" y="2692726"/>
            <a:ext cx="254066" cy="24793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7284730" y="3458028"/>
            <a:ext cx="1247751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Verification Compliance Matrix</a:t>
            </a:r>
          </a:p>
        </p:txBody>
      </p:sp>
      <p:pic>
        <p:nvPicPr>
          <p:cNvPr id="166" name="Picture 165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115" y="1700937"/>
            <a:ext cx="438572" cy="436797"/>
          </a:xfrm>
          <a:prstGeom prst="rect">
            <a:avLst/>
          </a:prstGeom>
        </p:spPr>
      </p:pic>
      <p:pic>
        <p:nvPicPr>
          <p:cNvPr id="167" name="Picture 166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3238" y="5389891"/>
            <a:ext cx="492554" cy="482731"/>
          </a:xfrm>
          <a:prstGeom prst="rect">
            <a:avLst/>
          </a:prstGeom>
        </p:spPr>
      </p:pic>
      <p:pic>
        <p:nvPicPr>
          <p:cNvPr id="168" name="Picture 167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6028" y="1832831"/>
            <a:ext cx="449509" cy="428701"/>
          </a:xfrm>
          <a:prstGeom prst="rect">
            <a:avLst/>
          </a:prstGeom>
        </p:spPr>
      </p:pic>
      <p:pic>
        <p:nvPicPr>
          <p:cNvPr id="169" name="Picture 168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5172" y="4027404"/>
            <a:ext cx="546683" cy="527814"/>
          </a:xfrm>
          <a:prstGeom prst="rect">
            <a:avLst/>
          </a:prstGeom>
        </p:spPr>
      </p:pic>
      <p:sp>
        <p:nvSpPr>
          <p:cNvPr id="170" name="TextBox 169"/>
          <p:cNvSpPr txBox="1"/>
          <p:nvPr/>
        </p:nvSpPr>
        <p:spPr>
          <a:xfrm>
            <a:off x="7285619" y="2322938"/>
            <a:ext cx="1122999" cy="294173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525" dirty="0">
                <a:latin typeface="GE Inspira Pitch Regular" charset="0"/>
              </a:rPr>
              <a:t>The System Requirements defines the measurable design requirements for the system</a:t>
            </a:r>
          </a:p>
        </p:txBody>
      </p:sp>
      <p:pic>
        <p:nvPicPr>
          <p:cNvPr id="171" name="Picture 170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4696" y="5120520"/>
            <a:ext cx="496073" cy="486181"/>
          </a:xfrm>
          <a:prstGeom prst="rect">
            <a:avLst/>
          </a:prstGeom>
        </p:spPr>
      </p:pic>
      <p:sp>
        <p:nvSpPr>
          <p:cNvPr id="176" name="Right Arrow 175"/>
          <p:cNvSpPr/>
          <p:nvPr/>
        </p:nvSpPr>
        <p:spPr>
          <a:xfrm>
            <a:off x="2031067" y="5530771"/>
            <a:ext cx="309815" cy="270100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255" name="Right Arrow 254"/>
          <p:cNvSpPr/>
          <p:nvPr/>
        </p:nvSpPr>
        <p:spPr>
          <a:xfrm>
            <a:off x="2772082" y="5517503"/>
            <a:ext cx="309815" cy="270100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256" name="Right Arrow 255"/>
          <p:cNvSpPr/>
          <p:nvPr/>
        </p:nvSpPr>
        <p:spPr>
          <a:xfrm>
            <a:off x="6745150" y="2467579"/>
            <a:ext cx="309815" cy="270100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257" name="Right Arrow 256"/>
          <p:cNvSpPr/>
          <p:nvPr/>
        </p:nvSpPr>
        <p:spPr>
          <a:xfrm rot="5400000">
            <a:off x="7780491" y="4636508"/>
            <a:ext cx="309815" cy="270100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 rot="16200000">
            <a:off x="121572" y="3676053"/>
            <a:ext cx="264816" cy="5079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701" dirty="0">
                <a:solidFill>
                  <a:schemeClr val="bg1">
                    <a:lumMod val="65000"/>
                  </a:schemeClr>
                </a:solidFill>
                <a:latin typeface="GE Inspira Pitch Regular" charset="0"/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Process and Tools</a:t>
            </a:r>
            <a:br>
              <a:rPr lang="en-GB" dirty="0" smtClean="0"/>
            </a:br>
            <a:endParaRPr lang="en-US" dirty="0"/>
          </a:p>
        </p:txBody>
      </p:sp>
      <p:sp>
        <p:nvSpPr>
          <p:cNvPr id="76" name="Rectangle 75"/>
          <p:cNvSpPr/>
          <p:nvPr/>
        </p:nvSpPr>
        <p:spPr>
          <a:xfrm>
            <a:off x="2853617" y="3875465"/>
            <a:ext cx="1402574" cy="1514426"/>
          </a:xfrm>
          <a:prstGeom prst="rect">
            <a:avLst/>
          </a:prstGeom>
          <a:solidFill>
            <a:srgbClr val="4F81BD">
              <a:alpha val="30588"/>
            </a:srgbClr>
          </a:solidFill>
          <a:ln w="57150" cap="flat" cmpd="sng" algn="ctr">
            <a:solidFill>
              <a:srgbClr val="990000"/>
            </a:solidFill>
            <a:prstDash val="solid"/>
          </a:ln>
          <a:effectLst/>
        </p:spPr>
        <p:txBody>
          <a:bodyPr lIns="60275" tIns="30138" rIns="60275" bIns="30138" anchor="ctr"/>
          <a:lstStyle/>
          <a:p>
            <a:pPr algn="ctr" defTabSz="843880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62" kern="0" dirty="0">
              <a:solidFill>
                <a:prstClr val="white"/>
              </a:solidFill>
              <a:latin typeface="Arial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627358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Where are we?: Analyse Requirements</a:t>
            </a:r>
            <a:endParaRPr lang="en-GB" dirty="0"/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gray">
          <a:xfrm>
            <a:off x="467443" y="1295400"/>
            <a:ext cx="2266950" cy="6953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/>
          <a:lstStyle/>
          <a:p>
            <a:pPr algn="ctr">
              <a:defRPr/>
            </a:pPr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Assess System Meta-Solution</a:t>
            </a:r>
            <a:endParaRPr lang="en-GB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gray">
          <a:xfrm>
            <a:off x="2670801" y="3149156"/>
            <a:ext cx="2498725" cy="717550"/>
          </a:xfrm>
          <a:prstGeom prst="rect">
            <a:avLst/>
          </a:prstGeom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anchor="ctr"/>
          <a:lstStyle/>
          <a:p>
            <a:pPr algn="ctr">
              <a:defRPr/>
            </a:pPr>
            <a:r>
              <a:rPr lang="en-GB" dirty="0" smtClean="0">
                <a:solidFill>
                  <a:schemeClr val="tx1"/>
                </a:solidFill>
              </a:rPr>
              <a:t>Determine System Functionality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gray">
          <a:xfrm>
            <a:off x="3883551" y="4025229"/>
            <a:ext cx="2663825" cy="70485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/>
          <a:lstStyle/>
          <a:p>
            <a:pPr algn="ctr">
              <a:defRPr/>
            </a:pPr>
            <a:r>
              <a:rPr lang="en-GB" dirty="0" smtClean="0">
                <a:solidFill>
                  <a:schemeClr val="bg1"/>
                </a:solidFill>
              </a:rPr>
              <a:t>Determine Emergent Functionality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gray">
          <a:xfrm>
            <a:off x="6603022" y="5854227"/>
            <a:ext cx="2348232" cy="69532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/>
          <a:lstStyle/>
          <a:p>
            <a:pPr algn="ctr">
              <a:defRPr/>
            </a:pPr>
            <a:r>
              <a:rPr lang="en-GB" dirty="0" smtClean="0">
                <a:solidFill>
                  <a:schemeClr val="bg1"/>
                </a:solidFill>
              </a:rPr>
              <a:t>Verify and Validate Requirements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5367" name="AutoShape 7"/>
          <p:cNvSpPr>
            <a:spLocks noChangeArrowheads="1"/>
          </p:cNvSpPr>
          <p:nvPr/>
        </p:nvSpPr>
        <p:spPr bwMode="gray">
          <a:xfrm>
            <a:off x="3839004" y="2634126"/>
            <a:ext cx="612775" cy="5778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068" y="5399"/>
                  <a:pt x="9345" y="5548"/>
                  <a:pt x="8673" y="5836"/>
                </a:cubicBezTo>
                <a:lnTo>
                  <a:pt x="6546" y="872"/>
                </a:lnTo>
                <a:cubicBezTo>
                  <a:pt x="7890" y="296"/>
                  <a:pt x="9337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 cap="rnd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5368" name="AutoShape 8"/>
          <p:cNvSpPr>
            <a:spLocks noChangeArrowheads="1"/>
          </p:cNvSpPr>
          <p:nvPr/>
        </p:nvSpPr>
        <p:spPr bwMode="gray">
          <a:xfrm>
            <a:off x="5118029" y="3511786"/>
            <a:ext cx="612775" cy="5778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068" y="5399"/>
                  <a:pt x="9345" y="5548"/>
                  <a:pt x="8673" y="5836"/>
                </a:cubicBezTo>
                <a:lnTo>
                  <a:pt x="6546" y="872"/>
                </a:lnTo>
                <a:cubicBezTo>
                  <a:pt x="7890" y="296"/>
                  <a:pt x="9337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 cap="rnd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5369" name="AutoShape 9"/>
          <p:cNvSpPr>
            <a:spLocks noChangeArrowheads="1"/>
          </p:cNvSpPr>
          <p:nvPr/>
        </p:nvSpPr>
        <p:spPr bwMode="gray">
          <a:xfrm>
            <a:off x="7921575" y="5316840"/>
            <a:ext cx="612775" cy="5778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068" y="5399"/>
                  <a:pt x="9345" y="5548"/>
                  <a:pt x="8673" y="5836"/>
                </a:cubicBezTo>
                <a:lnTo>
                  <a:pt x="6546" y="872"/>
                </a:lnTo>
                <a:cubicBezTo>
                  <a:pt x="7890" y="296"/>
                  <a:pt x="9337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 cap="rnd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5370" name="AutoShape 10"/>
          <p:cNvSpPr>
            <a:spLocks noChangeArrowheads="1"/>
          </p:cNvSpPr>
          <p:nvPr/>
        </p:nvSpPr>
        <p:spPr bwMode="gray">
          <a:xfrm rot="10800000">
            <a:off x="3296954" y="3809651"/>
            <a:ext cx="612775" cy="5778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068" y="5399"/>
                  <a:pt x="9345" y="5548"/>
                  <a:pt x="8673" y="5836"/>
                </a:cubicBezTo>
                <a:lnTo>
                  <a:pt x="6546" y="872"/>
                </a:lnTo>
                <a:cubicBezTo>
                  <a:pt x="7890" y="296"/>
                  <a:pt x="9337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 cap="rnd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5371" name="AutoShape 11"/>
          <p:cNvSpPr>
            <a:spLocks noChangeArrowheads="1"/>
          </p:cNvSpPr>
          <p:nvPr/>
        </p:nvSpPr>
        <p:spPr bwMode="gray">
          <a:xfrm rot="10800000">
            <a:off x="2121618" y="2935943"/>
            <a:ext cx="612775" cy="5778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068" y="5399"/>
                  <a:pt x="9345" y="5548"/>
                  <a:pt x="8673" y="5836"/>
                </a:cubicBezTo>
                <a:lnTo>
                  <a:pt x="6546" y="872"/>
                </a:lnTo>
                <a:cubicBezTo>
                  <a:pt x="7890" y="296"/>
                  <a:pt x="9337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 cap="rnd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8056" y="5473721"/>
            <a:ext cx="2271324" cy="646331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 dirty="0" smtClean="0"/>
              <a:t>The iteration may not be simple </a:t>
            </a:r>
            <a:endParaRPr lang="en-US" sz="1800" dirty="0"/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gray">
          <a:xfrm>
            <a:off x="1205233" y="2235368"/>
            <a:ext cx="2740734" cy="695325"/>
          </a:xfrm>
          <a:prstGeom prst="rect">
            <a:avLst/>
          </a:prstGeom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anchor="ctr"/>
          <a:lstStyle/>
          <a:p>
            <a:pPr algn="ctr">
              <a:defRPr/>
            </a:pPr>
            <a:r>
              <a:rPr lang="en-GB" dirty="0" smtClean="0">
                <a:solidFill>
                  <a:schemeClr val="tx1"/>
                </a:solidFill>
              </a:rPr>
              <a:t>Determine “working” Operational Requirement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6" name="AutoShape 7"/>
          <p:cNvSpPr>
            <a:spLocks noChangeArrowheads="1"/>
          </p:cNvSpPr>
          <p:nvPr/>
        </p:nvSpPr>
        <p:spPr bwMode="gray">
          <a:xfrm>
            <a:off x="2670801" y="1619249"/>
            <a:ext cx="612775" cy="5778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068" y="5399"/>
                  <a:pt x="9345" y="5548"/>
                  <a:pt x="8673" y="5836"/>
                </a:cubicBezTo>
                <a:lnTo>
                  <a:pt x="6546" y="872"/>
                </a:lnTo>
                <a:cubicBezTo>
                  <a:pt x="7890" y="296"/>
                  <a:pt x="9337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 cap="rnd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gray">
          <a:xfrm>
            <a:off x="4856576" y="4908597"/>
            <a:ext cx="3115289" cy="69532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/>
          <a:lstStyle/>
          <a:p>
            <a:pPr algn="ctr">
              <a:defRPr/>
            </a:pPr>
            <a:r>
              <a:rPr lang="en-GB" dirty="0" smtClean="0">
                <a:solidFill>
                  <a:schemeClr val="bg1"/>
                </a:solidFill>
              </a:rPr>
              <a:t>Determine Non-Functional Performance Requirements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8" name="AutoShape 8"/>
          <p:cNvSpPr>
            <a:spLocks noChangeArrowheads="1"/>
          </p:cNvSpPr>
          <p:nvPr/>
        </p:nvSpPr>
        <p:spPr bwMode="gray">
          <a:xfrm>
            <a:off x="6567546" y="4393724"/>
            <a:ext cx="612775" cy="5778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068" y="5399"/>
                  <a:pt x="9345" y="5548"/>
                  <a:pt x="8673" y="5836"/>
                </a:cubicBezTo>
                <a:lnTo>
                  <a:pt x="6546" y="872"/>
                </a:lnTo>
                <a:cubicBezTo>
                  <a:pt x="7890" y="296"/>
                  <a:pt x="9337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 cap="rnd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0" name="AutoShape 10"/>
          <p:cNvSpPr>
            <a:spLocks noChangeArrowheads="1"/>
          </p:cNvSpPr>
          <p:nvPr/>
        </p:nvSpPr>
        <p:spPr bwMode="gray">
          <a:xfrm rot="10800000">
            <a:off x="4304359" y="4722400"/>
            <a:ext cx="612775" cy="5778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068" y="5399"/>
                  <a:pt x="9345" y="5548"/>
                  <a:pt x="8673" y="5836"/>
                </a:cubicBezTo>
                <a:lnTo>
                  <a:pt x="6546" y="872"/>
                </a:lnTo>
                <a:cubicBezTo>
                  <a:pt x="7890" y="296"/>
                  <a:pt x="9337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 cap="rnd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1" name="AutoShape 10"/>
          <p:cNvSpPr>
            <a:spLocks noChangeArrowheads="1"/>
          </p:cNvSpPr>
          <p:nvPr/>
        </p:nvSpPr>
        <p:spPr bwMode="gray">
          <a:xfrm rot="10800000">
            <a:off x="6091667" y="5658378"/>
            <a:ext cx="612775" cy="5778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068" y="5399"/>
                  <a:pt x="9345" y="5548"/>
                  <a:pt x="8673" y="5836"/>
                </a:cubicBezTo>
                <a:lnTo>
                  <a:pt x="6546" y="872"/>
                </a:lnTo>
                <a:cubicBezTo>
                  <a:pt x="7890" y="296"/>
                  <a:pt x="9337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 cap="rnd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Left Arrow 5"/>
          <p:cNvSpPr/>
          <p:nvPr/>
        </p:nvSpPr>
        <p:spPr bwMode="auto">
          <a:xfrm>
            <a:off x="5418043" y="1324833"/>
            <a:ext cx="3566120" cy="2288316"/>
          </a:xfrm>
          <a:prstGeom prst="leftArrow">
            <a:avLst>
              <a:gd name="adj1" fmla="val 62670"/>
              <a:gd name="adj2" fmla="val 35070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GB" sz="1400" dirty="0"/>
              <a:t>Applying Systems Thinking to the task of analysing requirements tells us that we will need to take various perspectives to help uncover the unspoken requirements</a:t>
            </a:r>
          </a:p>
        </p:txBody>
      </p:sp>
    </p:spTree>
    <p:extLst>
      <p:ext uri="{BB962C8B-B14F-4D97-AF65-F5344CB8AC3E}">
        <p14:creationId xmlns:p14="http://schemas.microsoft.com/office/powerpoint/2010/main" val="181360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6 Waters Template_white">
  <a:themeElements>
    <a:clrScheme name="Custom 4">
      <a:dk1>
        <a:srgbClr val="000000"/>
      </a:dk1>
      <a:lt1>
        <a:srgbClr val="FFFFFF"/>
      </a:lt1>
      <a:dk2>
        <a:srgbClr val="4BACC6"/>
      </a:dk2>
      <a:lt2>
        <a:srgbClr val="B2B2B2"/>
      </a:lt2>
      <a:accent1>
        <a:srgbClr val="4F81BD"/>
      </a:accent1>
      <a:accent2>
        <a:srgbClr val="B0551E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818E1C"/>
      </a:hlink>
      <a:folHlink>
        <a:srgbClr val="4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 Waters Template_white</Template>
  <TotalTime>0</TotalTime>
  <Words>334</Words>
  <Application>Microsoft Macintosh PowerPoint</Application>
  <PresentationFormat>On-screen Show (4:3)</PresentationFormat>
  <Paragraphs>52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4" baseType="lpstr">
      <vt:lpstr>Arial Black</vt:lpstr>
      <vt:lpstr>Calibri</vt:lpstr>
      <vt:lpstr>Courier New</vt:lpstr>
      <vt:lpstr>GE Inspira Pitch Regular</vt:lpstr>
      <vt:lpstr>MS PGothic</vt:lpstr>
      <vt:lpstr>ＭＳ Ｐゴシック</vt:lpstr>
      <vt:lpstr>Verdana</vt:lpstr>
      <vt:lpstr>Wingdings 2</vt:lpstr>
      <vt:lpstr>Arial</vt:lpstr>
      <vt:lpstr>2016 Waters Template_white</vt:lpstr>
      <vt:lpstr>Custom Design</vt:lpstr>
      <vt:lpstr>Analyse Requirements Analysing Expressed Requirements using Systemic Textual Analysis </vt:lpstr>
      <vt:lpstr>Process and Tools </vt:lpstr>
      <vt:lpstr>Where are we?: Analyse Requirements</vt:lpstr>
    </vt:vector>
  </TitlesOfParts>
  <Manager/>
  <Company>Burge Hughes Walsh</Company>
  <LinksUpToDate>false</LinksUpToDate>
  <SharedDoc>false</SharedDoc>
  <HyperlinkBase/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Headline Goes Here</dc:title>
  <dc:subject>Systems Engineering</dc:subject>
  <dc:creator>Stuart Burge</dc:creator>
  <cp:keywords/>
  <dc:description/>
  <cp:lastModifiedBy>Stuart Burge</cp:lastModifiedBy>
  <cp:revision>2</cp:revision>
  <dcterms:created xsi:type="dcterms:W3CDTF">2015-11-25T16:01:18Z</dcterms:created>
  <dcterms:modified xsi:type="dcterms:W3CDTF">2016-10-24T12:32:47Z</dcterms:modified>
  <cp:category/>
</cp:coreProperties>
</file>